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6" r:id="rId4"/>
    <p:sldId id="265" r:id="rId5"/>
    <p:sldId id="358" r:id="rId6"/>
    <p:sldId id="267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80" r:id="rId17"/>
    <p:sldId id="278" r:id="rId18"/>
    <p:sldId id="281" r:id="rId19"/>
    <p:sldId id="282" r:id="rId20"/>
    <p:sldId id="356" r:id="rId21"/>
    <p:sldId id="276" r:id="rId22"/>
    <p:sldId id="284" r:id="rId23"/>
    <p:sldId id="286" r:id="rId24"/>
    <p:sldId id="287" r:id="rId25"/>
    <p:sldId id="292" r:id="rId26"/>
    <p:sldId id="259" r:id="rId27"/>
    <p:sldId id="261" r:id="rId28"/>
    <p:sldId id="263" r:id="rId29"/>
    <p:sldId id="305" r:id="rId30"/>
    <p:sldId id="258" r:id="rId31"/>
    <p:sldId id="297" r:id="rId32"/>
    <p:sldId id="298" r:id="rId33"/>
    <p:sldId id="295" r:id="rId34"/>
    <p:sldId id="260" r:id="rId35"/>
    <p:sldId id="303" r:id="rId36"/>
    <p:sldId id="299" r:id="rId37"/>
    <p:sldId id="300" r:id="rId38"/>
    <p:sldId id="301" r:id="rId39"/>
    <p:sldId id="302" r:id="rId40"/>
    <p:sldId id="264" r:id="rId41"/>
    <p:sldId id="293" r:id="rId42"/>
    <p:sldId id="294" r:id="rId43"/>
    <p:sldId id="262" r:id="rId44"/>
    <p:sldId id="357" r:id="rId45"/>
    <p:sldId id="355" r:id="rId4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8C2CF"/>
    <a:srgbClr val="62BB45"/>
    <a:srgbClr val="FFCD36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96D8F-F359-4CEE-9977-69BF8BB8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95563D-7860-41D9-A140-16252F343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575B6B-5904-404C-97A9-6323FF66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9059B4-7F50-4B8D-8B60-FCD15C41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E3A873-1AB9-42BB-BF64-61A40DF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84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6B9E57-DE6F-4E30-9371-005302E1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10BA9CD-0AAC-48D9-9138-8F2B9B45A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838505-0A1E-49E3-AA62-816C0C72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B45EAA-C199-4A6E-A434-AE0EE22A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780101-4B96-4C04-AED8-CEC9DD27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5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76CBE93-C235-4571-B489-0DE2F116A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6F73F0-8BBF-4DC9-84B2-A564688DF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EB78CA-F8E4-4127-9CFA-FA833FBE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1C4F8C-3477-487E-8C6D-02C40AAF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252BDE-6189-415C-B7E2-D70AA71C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80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2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04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96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57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66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149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764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45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244ADB-EB1E-4ECD-8CC9-5C8C2596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00C882-F068-4F38-A38D-EE76DB026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5373E6-E8C9-42D2-BD84-0073C120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460399-A27B-4BEB-ACDD-36261C07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3E39B2-E905-495E-B229-066D7A7B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452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542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9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2FE7E6-EBC1-49B0-A18F-4CA3A9C5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82E534-8183-448E-8547-DB077BABC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7B862C-928A-4AD2-954C-D992B435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F4D8A7-02B6-41FF-AD46-47930C1B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BD99A3-0A92-4873-BE71-4AF167C5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9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B3E8CA-3120-4DC3-BEF7-ADAF9F69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86EB31-6A62-4158-90FF-9C29DDF9C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843037-DB74-4E36-97E1-88F419E35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F815FF2-4F18-4FFD-B432-1DEA1D09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40E458-34C3-4494-BB9E-24B0C5C0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5D9266-509B-4CEC-B1BC-94EC812D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20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E14B-7B45-44FA-B482-8E02CB04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ED746A-FE6C-4E70-A412-C5A8F38D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6FB4FB-13F7-4051-AD4D-2C426F91B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E21090B-5424-4080-9AED-A5F0C873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9DBB1A-FA41-41DE-B046-5BDDAE695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3672098-229E-4FDF-8796-A8FF4970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7918FEE-935B-42EF-9544-37B36076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17EE3F6-A10F-40C5-9827-FC84EE61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4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926C4-CC4D-4BD9-94CB-EA88F526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BFA76B5-3D49-40B9-B923-AF2EEBE9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F38D5E8-3570-44FD-B706-D34DCBA1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68B71B-043A-4EF7-8337-28F02CB9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1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87E6941-018A-41B0-89F4-6714C90F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80209C1-603C-4825-B571-A43B9D9A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E5F97F-6AD1-42A8-84E4-83C6ED21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28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72F1FB-8AD2-4DFB-84D0-95D8BC06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7A1E06-3E2F-4F39-81AC-C130F364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706F943-2110-46CF-819A-FD3C06C7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EE6B68-D6DE-4573-8FEB-8BFBFA0D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AB960A-985F-4495-87E2-9EEC7027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21CADD-0C4E-4102-828C-ABEC9F51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83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776ACD-DC14-45E8-9617-0D5DFDF6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27D6C0C-11A5-4BDE-AF1B-C45564107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080B161-B525-441E-A28B-86ED86564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86D627-A0FF-4619-9FCF-4F8C4512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B70DC7-BB66-40DD-A1DE-698BFB6D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AD8286-4E8D-443E-BB24-9548714C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99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53D0C8F-4D38-4B3B-B0F6-7EC0C6D4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B8C1F2-E881-49C6-9114-66B06D46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2DEE1F-2B35-4559-B782-A6C11A23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3CC2-2B57-41F4-8B5B-4490F0A40D23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44AB05-6826-41DD-8546-526F7B274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2D5EEF-EE5F-416D-AFAB-90A59488F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EC3B-1EB2-4CCC-A592-EBF1A8DBBF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7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FD9E-E081-494C-9DEB-6D08C1D20319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C685-87E2-4EF6-94C4-E9B6A7176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7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opics/obesity/e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ealthyweight/children/index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cdc.gov/healthyweight/children/index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0D7C1E5-8608-46FD-8804-FB552A4045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6B311-EDB5-48BB-B7EE-3F1CC87DA91A}"/>
              </a:ext>
            </a:extLst>
          </p:cNvPr>
          <p:cNvSpPr txBox="1"/>
          <p:nvPr/>
        </p:nvSpPr>
        <p:spPr>
          <a:xfrm>
            <a:off x="1484026" y="229399"/>
            <a:ext cx="9443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solidFill>
                  <a:schemeClr val="bg1">
                    <a:lumMod val="95000"/>
                  </a:schemeClr>
                </a:solidFill>
                <a:cs typeface="Aharoni" panose="020B0604020202020204" pitchFamily="2" charset="-79"/>
              </a:rPr>
              <a:t>Διατροφή κατά την σχολική ηλικία </a:t>
            </a:r>
          </a:p>
        </p:txBody>
      </p:sp>
      <p:sp>
        <p:nvSpPr>
          <p:cNvPr id="7" name="AutoShape 6" descr="Related image">
            <a:extLst>
              <a:ext uri="{FF2B5EF4-FFF2-40B4-BE49-F238E27FC236}">
                <a16:creationId xmlns:a16="http://schemas.microsoft.com/office/drawing/2014/main" id="{8A1B0B33-9834-4E34-AD71-71E6B60737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6" name="Picture 8" descr="Image result for school bag vector">
            <a:extLst>
              <a:ext uri="{FF2B5EF4-FFF2-40B4-BE49-F238E27FC236}">
                <a16:creationId xmlns:a16="http://schemas.microsoft.com/office/drawing/2014/main" id="{5FDEDC7A-5761-445C-906D-8B3393840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 bwMode="auto">
          <a:xfrm>
            <a:off x="4904538" y="2353057"/>
            <a:ext cx="2382925" cy="26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fruits vector">
            <a:extLst>
              <a:ext uri="{FF2B5EF4-FFF2-40B4-BE49-F238E27FC236}">
                <a16:creationId xmlns:a16="http://schemas.microsoft.com/office/drawing/2014/main" id="{46C4DC7B-B1DC-4FED-B0F4-69069F4A8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8"/>
          <a:stretch/>
        </p:blipFill>
        <p:spPr bwMode="auto">
          <a:xfrm>
            <a:off x="1555567" y="2106055"/>
            <a:ext cx="2606958" cy="22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all vector">
            <a:extLst>
              <a:ext uri="{FF2B5EF4-FFF2-40B4-BE49-F238E27FC236}">
                <a16:creationId xmlns:a16="http://schemas.microsoft.com/office/drawing/2014/main" id="{CB319CBD-875A-4DB3-B830-8BC26272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54" y="2656158"/>
            <a:ext cx="1619235" cy="17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7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9E707-3C01-4703-948E-E6B5E8817A9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58"/>
            <a:ext cx="8154177" cy="1325563"/>
          </a:xfrm>
        </p:spPr>
        <p:txBody>
          <a:bodyPr>
            <a:no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Δημητριακά και πατάτες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422AF-3197-43EF-A0A9-4A2BC41A1741}"/>
              </a:ext>
            </a:extLst>
          </p:cNvPr>
          <p:cNvSpPr txBox="1"/>
          <p:nvPr/>
        </p:nvSpPr>
        <p:spPr>
          <a:xfrm>
            <a:off x="824222" y="4123420"/>
            <a:ext cx="325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116722"/>
              </p:ext>
            </p:extLst>
          </p:nvPr>
        </p:nvGraphicFramePr>
        <p:xfrm>
          <a:off x="68240" y="1906851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078089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4-5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5-6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681F567D-AB94-479D-B8B1-7997037B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41" y="1847133"/>
            <a:ext cx="8010972" cy="47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B2C8DAF-99FA-4E99-B1AE-5734E9E9DC03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208755"/>
            <a:ext cx="5743073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Όσπρια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422AF-3197-43EF-A0A9-4A2BC41A1741}"/>
              </a:ext>
            </a:extLst>
          </p:cNvPr>
          <p:cNvSpPr txBox="1"/>
          <p:nvPr/>
        </p:nvSpPr>
        <p:spPr>
          <a:xfrm>
            <a:off x="588976" y="3668842"/>
            <a:ext cx="456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90</a:t>
            </a:r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918719"/>
              </p:ext>
            </p:extLst>
          </p:nvPr>
        </p:nvGraphicFramePr>
        <p:xfrm>
          <a:off x="68240" y="1899212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078089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≥3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6146" name="Picture 2" descr="Image result for legumes">
            <a:extLst>
              <a:ext uri="{FF2B5EF4-FFF2-40B4-BE49-F238E27FC236}">
                <a16:creationId xmlns:a16="http://schemas.microsoft.com/office/drawing/2014/main" id="{3D6D9988-B067-49DC-85B8-8C743C342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6808" r="4724" b="4480"/>
          <a:stretch/>
        </p:blipFill>
        <p:spPr bwMode="auto">
          <a:xfrm>
            <a:off x="8472626" y="1788290"/>
            <a:ext cx="3705726" cy="271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entils">
            <a:extLst>
              <a:ext uri="{FF2B5EF4-FFF2-40B4-BE49-F238E27FC236}">
                <a16:creationId xmlns:a16="http://schemas.microsoft.com/office/drawing/2014/main" id="{C43F1935-A505-44E6-89A2-606543DE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37" y="3429000"/>
            <a:ext cx="4584906" cy="30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eans">
            <a:extLst>
              <a:ext uri="{FF2B5EF4-FFF2-40B4-BE49-F238E27FC236}">
                <a16:creationId xmlns:a16="http://schemas.microsoft.com/office/drawing/2014/main" id="{B23DB13A-AE24-49D0-8CBD-50C89F88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41" y="4045540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4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B9AF9C7-5F06-4CDB-8E37-39EC740A9B9C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208115"/>
            <a:ext cx="5743073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Κρέας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422AF-3197-43EF-A0A9-4A2BC41A1741}"/>
              </a:ext>
            </a:extLst>
          </p:cNvPr>
          <p:cNvSpPr txBox="1"/>
          <p:nvPr/>
        </p:nvSpPr>
        <p:spPr>
          <a:xfrm>
            <a:off x="529658" y="3850041"/>
            <a:ext cx="456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90</a:t>
            </a:r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97120"/>
              </p:ext>
            </p:extLst>
          </p:nvPr>
        </p:nvGraphicFramePr>
        <p:xfrm>
          <a:off x="68240" y="1895087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078089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10242" name="Picture 2" descr="Image result for chicken">
            <a:extLst>
              <a:ext uri="{FF2B5EF4-FFF2-40B4-BE49-F238E27FC236}">
                <a16:creationId xmlns:a16="http://schemas.microsoft.com/office/drawing/2014/main" id="{C6DF1026-2DD4-4AFD-92B9-8B360CAF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7" y="3871994"/>
            <a:ext cx="2986006" cy="29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rilled pork">
            <a:extLst>
              <a:ext uri="{FF2B5EF4-FFF2-40B4-BE49-F238E27FC236}">
                <a16:creationId xmlns:a16="http://schemas.microsoft.com/office/drawing/2014/main" id="{81964D1A-F560-4DE0-A50B-8C053BF5B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" r="11997" b="3295"/>
          <a:stretch/>
        </p:blipFill>
        <p:spPr bwMode="auto">
          <a:xfrm>
            <a:off x="8503823" y="1743075"/>
            <a:ext cx="3619937" cy="2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A58E068-244C-4EA7-8A2B-705330DC4436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208115"/>
            <a:ext cx="5743073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Ψάρια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422AF-3197-43EF-A0A9-4A2BC41A1741}"/>
              </a:ext>
            </a:extLst>
          </p:cNvPr>
          <p:cNvSpPr txBox="1"/>
          <p:nvPr/>
        </p:nvSpPr>
        <p:spPr>
          <a:xfrm>
            <a:off x="409074" y="4113217"/>
            <a:ext cx="530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120</a:t>
            </a:r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720425"/>
              </p:ext>
            </p:extLst>
          </p:nvPr>
        </p:nvGraphicFramePr>
        <p:xfrm>
          <a:off x="68240" y="1905205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078089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11" name="Picture 8" descr="Related image">
            <a:extLst>
              <a:ext uri="{FF2B5EF4-FFF2-40B4-BE49-F238E27FC236}">
                <a16:creationId xmlns:a16="http://schemas.microsoft.com/office/drawing/2014/main" id="{E699261D-71F7-4242-B9F0-7033E0AB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4275" r="7839" b="2948"/>
          <a:stretch/>
        </p:blipFill>
        <p:spPr bwMode="auto">
          <a:xfrm>
            <a:off x="7990861" y="1894054"/>
            <a:ext cx="4178585" cy="32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sardines">
            <a:extLst>
              <a:ext uri="{FF2B5EF4-FFF2-40B4-BE49-F238E27FC236}">
                <a16:creationId xmlns:a16="http://schemas.microsoft.com/office/drawing/2014/main" id="{340F4CA2-7193-4FFA-B040-4D4BD4419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b="6550"/>
          <a:stretch/>
        </p:blipFill>
        <p:spPr bwMode="auto">
          <a:xfrm>
            <a:off x="5363452" y="3994181"/>
            <a:ext cx="3525672" cy="29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7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A672DCC-8176-4317-869D-C044A8B917B1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208115"/>
            <a:ext cx="5743073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Αυγά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39643"/>
              </p:ext>
            </p:extLst>
          </p:nvPr>
        </p:nvGraphicFramePr>
        <p:xfrm>
          <a:off x="68240" y="1905569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2901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4-7 αυγά/εβδομάδα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12294" name="Picture 6">
            <a:extLst>
              <a:ext uri="{FF2B5EF4-FFF2-40B4-BE49-F238E27FC236}">
                <a16:creationId xmlns:a16="http://schemas.microsoft.com/office/drawing/2014/main" id="{BD487773-69C7-4357-8AB6-49444AC40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2"/>
          <a:stretch/>
        </p:blipFill>
        <p:spPr bwMode="auto">
          <a:xfrm>
            <a:off x="4523761" y="2844451"/>
            <a:ext cx="6934200" cy="35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9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4A1A0A1-C6D1-4BE8-851D-D168D75A274E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1" y="229787"/>
            <a:ext cx="9511052" cy="1325563"/>
          </a:xfrm>
        </p:spPr>
        <p:txBody>
          <a:bodyPr>
            <a:no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Έλαια, λιπαρά και ξηροί καρποί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422AF-3197-43EF-A0A9-4A2BC41A1741}"/>
              </a:ext>
            </a:extLst>
          </p:cNvPr>
          <p:cNvSpPr txBox="1"/>
          <p:nvPr/>
        </p:nvSpPr>
        <p:spPr>
          <a:xfrm>
            <a:off x="1226827" y="3880009"/>
            <a:ext cx="297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158973"/>
              </p:ext>
            </p:extLst>
          </p:nvPr>
        </p:nvGraphicFramePr>
        <p:xfrm>
          <a:off x="68240" y="1907969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078089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3-4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B82AEA-8989-48E5-9AAA-8405AD7207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190" y="2168808"/>
            <a:ext cx="8228004" cy="47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4BA4ABC-4DB0-4965-8004-398D3EFFBC0E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BEC2DA-0AD1-4A67-9701-852BB1B2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4" y="208755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Ζάχαρη κι αλάτι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B323BC57-ABE4-49D4-AE5F-79F905B4E9B6}"/>
              </a:ext>
            </a:extLst>
          </p:cNvPr>
          <p:cNvSpPr/>
          <p:nvPr/>
        </p:nvSpPr>
        <p:spPr>
          <a:xfrm>
            <a:off x="870453" y="2215070"/>
            <a:ext cx="1918741" cy="2683239"/>
          </a:xfrm>
          <a:prstGeom prst="downArrow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D85E3A1-A788-4DE8-8A8E-1CDBB487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1" t="20109" r="34699" b="7323"/>
          <a:stretch/>
        </p:blipFill>
        <p:spPr bwMode="auto">
          <a:xfrm>
            <a:off x="9183207" y="1790204"/>
            <a:ext cx="1665905" cy="28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gar">
            <a:extLst>
              <a:ext uri="{FF2B5EF4-FFF2-40B4-BE49-F238E27FC236}">
                <a16:creationId xmlns:a16="http://schemas.microsoft.com/office/drawing/2014/main" id="{DDA95423-D022-4CB0-8DE9-50BAD0EBC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25270" r="4450" b="19397"/>
          <a:stretch/>
        </p:blipFill>
        <p:spPr bwMode="auto">
          <a:xfrm>
            <a:off x="3570899" y="1835526"/>
            <a:ext cx="4830603" cy="23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ney">
            <a:extLst>
              <a:ext uri="{FF2B5EF4-FFF2-40B4-BE49-F238E27FC236}">
                <a16:creationId xmlns:a16="http://schemas.microsoft.com/office/drawing/2014/main" id="{36C480D6-5043-48FF-9AE0-9949A5497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13500" b="19149"/>
          <a:stretch/>
        </p:blipFill>
        <p:spPr bwMode="auto">
          <a:xfrm>
            <a:off x="2372677" y="4450909"/>
            <a:ext cx="3008792" cy="21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5937C97-C4C2-4694-8A45-7C413C61D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44" y="474567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hips">
            <a:extLst>
              <a:ext uri="{FF2B5EF4-FFF2-40B4-BE49-F238E27FC236}">
                <a16:creationId xmlns:a16="http://schemas.microsoft.com/office/drawing/2014/main" id="{8A3A0CAD-208E-4DEA-8311-46C7C0DED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17957"/>
          <a:stretch/>
        </p:blipFill>
        <p:spPr bwMode="auto">
          <a:xfrm flipH="1">
            <a:off x="9183208" y="4803920"/>
            <a:ext cx="3008792" cy="20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5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4D9EF1C-7066-4088-8694-0C53AB751416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F05D58-1E69-40A2-8E6B-05C8D3D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208115"/>
            <a:ext cx="7617369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Νερό</a:t>
            </a:r>
          </a:p>
        </p:txBody>
      </p:sp>
      <p:graphicFrame>
        <p:nvGraphicFramePr>
          <p:cNvPr id="5" name="Πίνακας 10">
            <a:extLst>
              <a:ext uri="{FF2B5EF4-FFF2-40B4-BE49-F238E27FC236}">
                <a16:creationId xmlns:a16="http://schemas.microsoft.com/office/drawing/2014/main" id="{3682E937-4A94-414F-842C-5D4BBB48F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79143"/>
              </p:ext>
            </p:extLst>
          </p:nvPr>
        </p:nvGraphicFramePr>
        <p:xfrm>
          <a:off x="68240" y="1905569"/>
          <a:ext cx="4132901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078089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4-5 ποτήρια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6-8 ποτήρια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2050" name="Picture 2" descr="Image result for glass of water">
            <a:extLst>
              <a:ext uri="{FF2B5EF4-FFF2-40B4-BE49-F238E27FC236}">
                <a16:creationId xmlns:a16="http://schemas.microsoft.com/office/drawing/2014/main" id="{7055E5BF-7FB7-4B30-9B67-351E3D941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6"/>
          <a:stretch/>
        </p:blipFill>
        <p:spPr bwMode="auto">
          <a:xfrm>
            <a:off x="6547203" y="2256143"/>
            <a:ext cx="3867150" cy="46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0E16ED1-1EB7-4F25-BECB-4B82B3A3F89E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78316DC-8597-4278-B016-B21D5ADC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Σνακ στο σχολείο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8FAD39-95F9-440A-AF09-3A18BA9E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42" y="1810139"/>
            <a:ext cx="3980443" cy="4351338"/>
          </a:xfrm>
        </p:spPr>
        <p:txBody>
          <a:bodyPr/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Φρούτα</a:t>
            </a: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Τοστ με τυρί</a:t>
            </a: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Τοστ με </a:t>
            </a:r>
            <a:r>
              <a:rPr lang="el-GR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φυστικοβούτυρο</a:t>
            </a:r>
            <a:endParaRPr lang="el-GR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Γάλα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8C2FCD7D-EF5A-43A9-9FFE-DE24444F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22" y="4444442"/>
            <a:ext cx="2820152" cy="28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lated image">
            <a:extLst>
              <a:ext uri="{FF2B5EF4-FFF2-40B4-BE49-F238E27FC236}">
                <a16:creationId xmlns:a16="http://schemas.microsoft.com/office/drawing/2014/main" id="{383B9F6B-6943-45FD-ADE8-6DDE507A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06" y="3867248"/>
            <a:ext cx="2763587" cy="32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apple">
            <a:extLst>
              <a:ext uri="{FF2B5EF4-FFF2-40B4-BE49-F238E27FC236}">
                <a16:creationId xmlns:a16="http://schemas.microsoft.com/office/drawing/2014/main" id="{B669A65B-7D49-4EE0-B6EC-F1227F51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40" y="4308974"/>
            <a:ext cx="2657124" cy="26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peanut butter toast">
            <a:extLst>
              <a:ext uri="{FF2B5EF4-FFF2-40B4-BE49-F238E27FC236}">
                <a16:creationId xmlns:a16="http://schemas.microsoft.com/office/drawing/2014/main" id="{73CE09DC-6B95-42F5-BA96-6DD72488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5175" y="3890496"/>
            <a:ext cx="3034633" cy="33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A4232-5F64-44B1-86E9-C93C7D7917BC}"/>
              </a:ext>
            </a:extLst>
          </p:cNvPr>
          <p:cNvSpPr txBox="1"/>
          <p:nvPr/>
        </p:nvSpPr>
        <p:spPr>
          <a:xfrm>
            <a:off x="6369007" y="2479238"/>
            <a:ext cx="310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Απλοί υδατάνθρακες, βιταμίνες, μέταλλα, ιχνοστοιχεία, φυτικές ίνες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4C54E-D903-4615-A064-8080277402DB}"/>
              </a:ext>
            </a:extLst>
          </p:cNvPr>
          <p:cNvSpPr txBox="1"/>
          <p:nvPr/>
        </p:nvSpPr>
        <p:spPr>
          <a:xfrm>
            <a:off x="5343777" y="299329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Πρωτεΐνες, ασβέστιο, βιταμίνη </a:t>
            </a:r>
            <a:r>
              <a:rPr lang="en-US" dirty="0"/>
              <a:t>D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7CB93B-29E6-4650-BD20-1B3DAA82B6C1}"/>
              </a:ext>
            </a:extLst>
          </p:cNvPr>
          <p:cNvSpPr txBox="1"/>
          <p:nvPr/>
        </p:nvSpPr>
        <p:spPr>
          <a:xfrm>
            <a:off x="9221284" y="3333257"/>
            <a:ext cx="265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Υδατάνθρακες, </a:t>
            </a:r>
            <a:r>
              <a:rPr lang="el-GR" dirty="0" err="1"/>
              <a:t>πολυακόρεστα</a:t>
            </a:r>
            <a:r>
              <a:rPr lang="el-GR" dirty="0"/>
              <a:t> λιπαρά οξέα, λίγη πρωτεΐνη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AA643-13F9-4A60-B4EF-A2D64E7C7DF1}"/>
              </a:ext>
            </a:extLst>
          </p:cNvPr>
          <p:cNvSpPr txBox="1"/>
          <p:nvPr/>
        </p:nvSpPr>
        <p:spPr>
          <a:xfrm>
            <a:off x="1963207" y="4062653"/>
            <a:ext cx="325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Υδατάνθρακες, ασβέστιο, πρωτεΐνες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BDD5DC8-CB43-476F-9C13-48D1D6F5F975}"/>
              </a:ext>
            </a:extLst>
          </p:cNvPr>
          <p:cNvCxnSpPr/>
          <p:nvPr/>
        </p:nvCxnSpPr>
        <p:spPr>
          <a:xfrm>
            <a:off x="2474900" y="4736824"/>
            <a:ext cx="23658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27F0E9AA-6935-439C-BD71-4B4D97BDD39E}"/>
              </a:ext>
            </a:extLst>
          </p:cNvPr>
          <p:cNvCxnSpPr>
            <a:cxnSpLocks/>
          </p:cNvCxnSpPr>
          <p:nvPr/>
        </p:nvCxnSpPr>
        <p:spPr>
          <a:xfrm flipH="1">
            <a:off x="3466531" y="4736772"/>
            <a:ext cx="191296" cy="333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605D9353-8CF1-446D-8003-3406146C5355}"/>
              </a:ext>
            </a:extLst>
          </p:cNvPr>
          <p:cNvCxnSpPr/>
          <p:nvPr/>
        </p:nvCxnSpPr>
        <p:spPr>
          <a:xfrm>
            <a:off x="5144374" y="3874443"/>
            <a:ext cx="151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17F0704E-8DD1-4646-970D-4BCFCE109DDF}"/>
              </a:ext>
            </a:extLst>
          </p:cNvPr>
          <p:cNvCxnSpPr>
            <a:cxnSpLocks/>
          </p:cNvCxnSpPr>
          <p:nvPr/>
        </p:nvCxnSpPr>
        <p:spPr>
          <a:xfrm>
            <a:off x="5591599" y="3872114"/>
            <a:ext cx="504400" cy="4134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9A8B17C6-6D28-4DF7-AD58-05EA0EE81E39}"/>
              </a:ext>
            </a:extLst>
          </p:cNvPr>
          <p:cNvCxnSpPr/>
          <p:nvPr/>
        </p:nvCxnSpPr>
        <p:spPr>
          <a:xfrm>
            <a:off x="6665899" y="3381161"/>
            <a:ext cx="25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0F8C19B5-CD75-4751-BB37-3A175ED8BA2B}"/>
              </a:ext>
            </a:extLst>
          </p:cNvPr>
          <p:cNvCxnSpPr>
            <a:cxnSpLocks/>
          </p:cNvCxnSpPr>
          <p:nvPr/>
        </p:nvCxnSpPr>
        <p:spPr>
          <a:xfrm flipH="1">
            <a:off x="7944614" y="3382008"/>
            <a:ext cx="539839" cy="1501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7666BFB7-A10F-44F4-A4C8-F45EABA4E69B}"/>
              </a:ext>
            </a:extLst>
          </p:cNvPr>
          <p:cNvCxnSpPr/>
          <p:nvPr/>
        </p:nvCxnSpPr>
        <p:spPr>
          <a:xfrm>
            <a:off x="9343846" y="4198158"/>
            <a:ext cx="241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8F4BE5E-EE0A-4659-AC40-E83A7516DFA1}"/>
              </a:ext>
            </a:extLst>
          </p:cNvPr>
          <p:cNvCxnSpPr>
            <a:cxnSpLocks/>
          </p:cNvCxnSpPr>
          <p:nvPr/>
        </p:nvCxnSpPr>
        <p:spPr>
          <a:xfrm flipH="1">
            <a:off x="11032844" y="4203842"/>
            <a:ext cx="191296" cy="333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1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229A3C-00E9-4FC6-8981-B99B8409E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5" y="1994726"/>
            <a:ext cx="10515600" cy="3112135"/>
          </a:xfrm>
        </p:spPr>
        <p:txBody>
          <a:bodyPr/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Τουλάχιστον 1 ώρα/ημέρα</a:t>
            </a: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Μέτριας ή υψηλής έντασης</a:t>
            </a: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Συνεχόμενη η διακεκομμένη</a:t>
            </a: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Οργανωμένη (αθλήματα) ή μη οργανωμένη (παιχνίδι, ποδήλατο)</a:t>
            </a:r>
          </a:p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Ευχάριστη και ασφαλής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18DC885-15F2-4AF9-BB24-9A7F6752CC3C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2BB45"/>
          </a:solidFill>
          <a:ln>
            <a:solidFill>
              <a:srgbClr val="62B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11446D52-544F-4172-A7C8-A7533193D841}"/>
              </a:ext>
            </a:extLst>
          </p:cNvPr>
          <p:cNvSpPr txBox="1">
            <a:spLocks/>
          </p:cNvSpPr>
          <p:nvPr/>
        </p:nvSpPr>
        <p:spPr>
          <a:xfrm>
            <a:off x="104335" y="2087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Συστάσεις φυσικής δραστηριότητας</a:t>
            </a:r>
          </a:p>
        </p:txBody>
      </p:sp>
      <p:pic>
        <p:nvPicPr>
          <p:cNvPr id="1026" name="Picture 2" descr="Image result for physical activity">
            <a:extLst>
              <a:ext uri="{FF2B5EF4-FFF2-40B4-BE49-F238E27FC236}">
                <a16:creationId xmlns:a16="http://schemas.microsoft.com/office/drawing/2014/main" id="{486E08B3-0555-4A0B-91EE-11D856BE3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2" t="45948" r="15922" b="20159"/>
          <a:stretch/>
        </p:blipFill>
        <p:spPr bwMode="auto">
          <a:xfrm>
            <a:off x="444304" y="4772150"/>
            <a:ext cx="2686929" cy="23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hysical activity">
            <a:extLst>
              <a:ext uri="{FF2B5EF4-FFF2-40B4-BE49-F238E27FC236}">
                <a16:creationId xmlns:a16="http://schemas.microsoft.com/office/drawing/2014/main" id="{C127634D-0567-4F2C-8655-E40E87515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14144" r="40377" b="54621"/>
          <a:stretch/>
        </p:blipFill>
        <p:spPr bwMode="auto">
          <a:xfrm>
            <a:off x="10200250" y="4715878"/>
            <a:ext cx="1547446" cy="21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hysical activity">
            <a:extLst>
              <a:ext uri="{FF2B5EF4-FFF2-40B4-BE49-F238E27FC236}">
                <a16:creationId xmlns:a16="http://schemas.microsoft.com/office/drawing/2014/main" id="{7FDD2B57-D35A-4E52-9256-020EF6674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47009" r="50179" b="21756"/>
          <a:stretch/>
        </p:blipFill>
        <p:spPr bwMode="auto">
          <a:xfrm>
            <a:off x="4583722" y="4863274"/>
            <a:ext cx="3024555" cy="21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7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67DA7E2-7379-4225-89BF-E5FD5D0C1C6E}"/>
              </a:ext>
            </a:extLst>
          </p:cNvPr>
          <p:cNvSpPr/>
          <p:nvPr/>
        </p:nvSpPr>
        <p:spPr>
          <a:xfrm>
            <a:off x="0" y="-1"/>
            <a:ext cx="12192000" cy="13255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7290F1-AF64-4273-8D9B-9F3C2171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Εισαγωγή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C6B771-A881-42B9-85CA-065B072D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05" y="169895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ηλικία :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ετών</a:t>
            </a:r>
          </a:p>
          <a:p>
            <a:pPr marL="0" indent="0">
              <a:buClr>
                <a:srgbClr val="00B0F0"/>
              </a:buClr>
              <a:buNone/>
            </a:pPr>
            <a:endParaRPr lang="el-GR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Ιδιαίτερη περίοδος λόγω ανάπτυξης:</a:t>
            </a:r>
          </a:p>
          <a:p>
            <a:pPr lvl="1">
              <a:buClr>
                <a:srgbClr val="00B0F0"/>
              </a:buClr>
            </a:pP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Σώματος</a:t>
            </a:r>
          </a:p>
          <a:p>
            <a:pPr lvl="1">
              <a:buClr>
                <a:srgbClr val="00B0F0"/>
              </a:buClr>
            </a:pP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Προσωπικότητας</a:t>
            </a:r>
          </a:p>
          <a:p>
            <a:pPr lvl="1">
              <a:buClr>
                <a:srgbClr val="00B0F0"/>
              </a:buClr>
            </a:pPr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Ικανοτήτων/δεξιοτήτων</a:t>
            </a:r>
          </a:p>
        </p:txBody>
      </p:sp>
      <p:pic>
        <p:nvPicPr>
          <p:cNvPr id="12290" name="Picture 2" descr="Image result for kid growth">
            <a:extLst>
              <a:ext uri="{FF2B5EF4-FFF2-40B4-BE49-F238E27FC236}">
                <a16:creationId xmlns:a16="http://schemas.microsoft.com/office/drawing/2014/main" id="{5D0EE2B2-8FB9-45D9-96BE-93309E25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99" y="2438400"/>
            <a:ext cx="7396101" cy="49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0B292F4-D28C-4B82-81CA-441BD777F3E0}"/>
              </a:ext>
            </a:extLst>
          </p:cNvPr>
          <p:cNvSpPr/>
          <p:nvPr/>
        </p:nvSpPr>
        <p:spPr>
          <a:xfrm>
            <a:off x="0" y="0"/>
            <a:ext cx="12192000" cy="39944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15F202F-6C43-4FE9-99F4-5B778029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4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600" b="1" dirty="0">
                <a:solidFill>
                  <a:schemeClr val="bg1"/>
                </a:solidFill>
                <a:latin typeface="+mn-lt"/>
              </a:rPr>
              <a:t>Παιδική ηλικία και αθλητισμός</a:t>
            </a:r>
          </a:p>
        </p:txBody>
      </p:sp>
      <p:pic>
        <p:nvPicPr>
          <p:cNvPr id="10242" name="Picture 2" descr="Image result for kid athlete">
            <a:extLst>
              <a:ext uri="{FF2B5EF4-FFF2-40B4-BE49-F238E27FC236}">
                <a16:creationId xmlns:a16="http://schemas.microsoft.com/office/drawing/2014/main" id="{05D2280A-6270-4495-9010-DAE24E4A1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 bwMode="auto">
          <a:xfrm>
            <a:off x="4491788" y="3067368"/>
            <a:ext cx="3945021" cy="38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8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2F6E34-81F2-422D-B4D5-FF4B968E1B25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74C5760-3056-410F-8624-43BF48FD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2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Ιδιαίτερες θρεπτικές ανάγκες λόγω: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E679C0-439C-466A-B118-6EFF430A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2145966"/>
            <a:ext cx="5450305" cy="4351338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Ανάπτυξης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Αυξημένης ενεργειακής δαπάνης μέσω της άσκησης</a:t>
            </a:r>
          </a:p>
        </p:txBody>
      </p:sp>
      <p:pic>
        <p:nvPicPr>
          <p:cNvPr id="1026" name="Picture 2" descr="Image result for kid athletes">
            <a:extLst>
              <a:ext uri="{FF2B5EF4-FFF2-40B4-BE49-F238E27FC236}">
                <a16:creationId xmlns:a16="http://schemas.microsoft.com/office/drawing/2014/main" id="{8BDBF3BD-C743-40E5-AD37-D86A3B267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3"/>
          <a:stretch/>
        </p:blipFill>
        <p:spPr bwMode="auto">
          <a:xfrm>
            <a:off x="6208542" y="1289759"/>
            <a:ext cx="6350000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0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AC5A69A-3149-4193-9B58-B88313281627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967BABA-8996-45CC-894D-72877627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2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Αθλητές σε υψηλό διατροφικό κίνδυνο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588218-F301-4646-B7D5-313DEA06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31" y="2403141"/>
            <a:ext cx="10515600" cy="356452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Κορίτσια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Γυμναστές</a:t>
            </a:r>
          </a:p>
          <a:p>
            <a:pPr>
              <a:spcAft>
                <a:spcPts val="1800"/>
              </a:spcAft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Αθλήματα με κατηγορίες βάρους</a:t>
            </a:r>
          </a:p>
          <a:p>
            <a:pPr>
              <a:spcAft>
                <a:spcPts val="1800"/>
              </a:spcAft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Μαχητικά αθλήματα</a:t>
            </a:r>
          </a:p>
          <a:p>
            <a:endParaRPr lang="el-GR" dirty="0"/>
          </a:p>
        </p:txBody>
      </p:sp>
      <p:pic>
        <p:nvPicPr>
          <p:cNvPr id="11268" name="Picture 4" descr="Image result for wrestling icon">
            <a:extLst>
              <a:ext uri="{FF2B5EF4-FFF2-40B4-BE49-F238E27FC236}">
                <a16:creationId xmlns:a16="http://schemas.microsoft.com/office/drawing/2014/main" id="{997F4BBC-B8BC-429B-86FD-48EF01D0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53" y="45535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lated image">
            <a:extLst>
              <a:ext uri="{FF2B5EF4-FFF2-40B4-BE49-F238E27FC236}">
                <a16:creationId xmlns:a16="http://schemas.microsoft.com/office/drawing/2014/main" id="{EE3CDCCF-4FB6-424B-A977-346706AC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794" y="1890316"/>
            <a:ext cx="2442369" cy="24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9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EAE6794-0ECF-49D4-9EF7-A79C1ECBD48C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089D5E-80E5-429E-BA25-AD24A681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357"/>
            <a:ext cx="121920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Ανεπαρκής διατροφική πρόσληψη σε παιδιά αθλητές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97C95C-FE3A-4702-924B-7E217811E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Μειωμένο ανάστημα</a:t>
            </a:r>
          </a:p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Καθυστέρηση ήβης</a:t>
            </a:r>
          </a:p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κύκλου (κορίτσια)</a:t>
            </a:r>
          </a:p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Απώλεια μυϊκής μάζας</a:t>
            </a:r>
          </a:p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Γρήγορη εμφάνιση κόπωσης</a:t>
            </a:r>
          </a:p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πιθανότητας ασθένειας και τραυματισμού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1DC97-4824-4CB5-9070-C89379AEFF38}"/>
              </a:ext>
            </a:extLst>
          </p:cNvPr>
          <p:cNvSpPr txBox="1"/>
          <p:nvPr/>
        </p:nvSpPr>
        <p:spPr>
          <a:xfrm>
            <a:off x="614598" y="6488668"/>
            <a:ext cx="404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Purcell, L.K. </a:t>
            </a:r>
            <a:r>
              <a:rPr lang="en-US" dirty="0" err="1"/>
              <a:t>Paediatr</a:t>
            </a:r>
            <a:r>
              <a:rPr lang="en-US" dirty="0"/>
              <a:t> Child Health. (2013)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709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B4F4758-19A9-4B67-A78C-0D69B006915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265D51-611C-461A-9559-AC94C4EB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2" y="182562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Ιδιαίτερη προσοχή σε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0E1C4D-1BFB-4089-BF4C-04999D30B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699"/>
            <a:ext cx="10515600" cy="4034264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Σίδηρο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Ασβέστιο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ιταμίνη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05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8">
            <a:extLst>
              <a:ext uri="{FF2B5EF4-FFF2-40B4-BE49-F238E27FC236}">
                <a16:creationId xmlns:a16="http://schemas.microsoft.com/office/drawing/2014/main" id="{84BC07CD-7E6B-4228-AF35-E75F701FD262}"/>
              </a:ext>
            </a:extLst>
          </p:cNvPr>
          <p:cNvGrpSpPr/>
          <p:nvPr/>
        </p:nvGrpSpPr>
        <p:grpSpPr>
          <a:xfrm>
            <a:off x="6901626" y="1065054"/>
            <a:ext cx="4342154" cy="5478014"/>
            <a:chOff x="497149" y="1083076"/>
            <a:chExt cx="3259247" cy="4820574"/>
          </a:xfrm>
        </p:grpSpPr>
        <p:sp>
          <p:nvSpPr>
            <p:cNvPr id="67" name="Freeform: Shape 86">
              <a:extLst>
                <a:ext uri="{FF2B5EF4-FFF2-40B4-BE49-F238E27FC236}">
                  <a16:creationId xmlns:a16="http://schemas.microsoft.com/office/drawing/2014/main" id="{46D2B6F5-B5C7-4CBF-9820-DCFB7E2B114A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92">
              <a:extLst>
                <a:ext uri="{FF2B5EF4-FFF2-40B4-BE49-F238E27FC236}">
                  <a16:creationId xmlns:a16="http://schemas.microsoft.com/office/drawing/2014/main" id="{4E5F1A74-1467-4911-9000-3CC1F83F8345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: Rounded Corners 2">
              <a:extLst>
                <a:ext uri="{FF2B5EF4-FFF2-40B4-BE49-F238E27FC236}">
                  <a16:creationId xmlns:a16="http://schemas.microsoft.com/office/drawing/2014/main" id="{2B9B00F2-3042-4A15-96B1-26A0650A0944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rgbClr val="D3D3D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87">
              <a:extLst>
                <a:ext uri="{FF2B5EF4-FFF2-40B4-BE49-F238E27FC236}">
                  <a16:creationId xmlns:a16="http://schemas.microsoft.com/office/drawing/2014/main" id="{D3264732-ACF4-4F81-955F-B83A36758B80}"/>
                </a:ext>
              </a:extLst>
            </p:cNvPr>
            <p:cNvSpPr/>
            <p:nvPr/>
          </p:nvSpPr>
          <p:spPr>
            <a:xfrm rot="5400000">
              <a:off x="497149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93">
              <a:extLst>
                <a:ext uri="{FF2B5EF4-FFF2-40B4-BE49-F238E27FC236}">
                  <a16:creationId xmlns:a16="http://schemas.microsoft.com/office/drawing/2014/main" id="{3235D802-4198-4FA2-A0F4-A90C8AC9529F}"/>
                </a:ext>
              </a:extLst>
            </p:cNvPr>
            <p:cNvSpPr/>
            <p:nvPr/>
          </p:nvSpPr>
          <p:spPr>
            <a:xfrm rot="16200000">
              <a:off x="2566788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8">
            <a:extLst>
              <a:ext uri="{FF2B5EF4-FFF2-40B4-BE49-F238E27FC236}">
                <a16:creationId xmlns:a16="http://schemas.microsoft.com/office/drawing/2014/main" id="{39515FFE-5243-46B1-B389-437737CFB9BB}"/>
              </a:ext>
            </a:extLst>
          </p:cNvPr>
          <p:cNvGrpSpPr/>
          <p:nvPr/>
        </p:nvGrpSpPr>
        <p:grpSpPr>
          <a:xfrm>
            <a:off x="648480" y="1065055"/>
            <a:ext cx="4342154" cy="5478014"/>
            <a:chOff x="497149" y="1083076"/>
            <a:chExt cx="3259247" cy="4820574"/>
          </a:xfrm>
        </p:grpSpPr>
        <p:sp>
          <p:nvSpPr>
            <p:cNvPr id="55" name="Freeform: Shape 86">
              <a:extLst>
                <a:ext uri="{FF2B5EF4-FFF2-40B4-BE49-F238E27FC236}">
                  <a16:creationId xmlns:a16="http://schemas.microsoft.com/office/drawing/2014/main" id="{42CD8725-6988-4067-90AB-09BBA094D25D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92">
              <a:extLst>
                <a:ext uri="{FF2B5EF4-FFF2-40B4-BE49-F238E27FC236}">
                  <a16:creationId xmlns:a16="http://schemas.microsoft.com/office/drawing/2014/main" id="{973FD9EC-9343-4F67-8745-EA343029A06C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: Rounded Corners 2">
              <a:extLst>
                <a:ext uri="{FF2B5EF4-FFF2-40B4-BE49-F238E27FC236}">
                  <a16:creationId xmlns:a16="http://schemas.microsoft.com/office/drawing/2014/main" id="{2A3A1E54-56E7-4270-9992-F150A389EFA5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rgbClr val="D3D3D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87">
              <a:extLst>
                <a:ext uri="{FF2B5EF4-FFF2-40B4-BE49-F238E27FC236}">
                  <a16:creationId xmlns:a16="http://schemas.microsoft.com/office/drawing/2014/main" id="{E82F66FB-3D9C-4DD3-9A4C-95561164420B}"/>
                </a:ext>
              </a:extLst>
            </p:cNvPr>
            <p:cNvSpPr/>
            <p:nvPr/>
          </p:nvSpPr>
          <p:spPr>
            <a:xfrm rot="5400000">
              <a:off x="497149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93">
              <a:extLst>
                <a:ext uri="{FF2B5EF4-FFF2-40B4-BE49-F238E27FC236}">
                  <a16:creationId xmlns:a16="http://schemas.microsoft.com/office/drawing/2014/main" id="{49FAE9FA-E0C2-4F2F-8B0F-8CD544B17430}"/>
                </a:ext>
              </a:extLst>
            </p:cNvPr>
            <p:cNvSpPr/>
            <p:nvPr/>
          </p:nvSpPr>
          <p:spPr>
            <a:xfrm rot="16200000">
              <a:off x="2566788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B5DD99-D5FC-4324-B2AC-EE2AB940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274"/>
            <a:ext cx="10515600" cy="1086328"/>
          </a:xfrm>
        </p:spPr>
        <p:txBody>
          <a:bodyPr/>
          <a:lstStyle/>
          <a:p>
            <a:r>
              <a:rPr lang="el-GR" b="1" dirty="0">
                <a:solidFill>
                  <a:srgbClr val="00B0F0"/>
                </a:solidFill>
                <a:latin typeface="+mn-lt"/>
              </a:rPr>
              <a:t>Κύρια διατροφικά προβλήματα παιδιών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F5C18E-DFA1-4C38-BF9D-77392421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106" y="1642291"/>
            <a:ext cx="3973642" cy="84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Παχυσαρκία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80216A33-A88A-484D-96EA-FAC18F289D84}"/>
              </a:ext>
            </a:extLst>
          </p:cNvPr>
          <p:cNvSpPr txBox="1">
            <a:spLocks/>
          </p:cNvSpPr>
          <p:nvPr/>
        </p:nvSpPr>
        <p:spPr>
          <a:xfrm>
            <a:off x="525696" y="1688618"/>
            <a:ext cx="4586200" cy="169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Υποθρεψία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E80B4-E708-4A3F-A403-C835E7584C1B}"/>
              </a:ext>
            </a:extLst>
          </p:cNvPr>
          <p:cNvSpPr txBox="1"/>
          <p:nvPr/>
        </p:nvSpPr>
        <p:spPr>
          <a:xfrm>
            <a:off x="1009092" y="2758601"/>
            <a:ext cx="3619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Ανεπαρκής πρόσληψη ενέργειας και θρεπτικών συστατικών για την κάλυψη των αναγκών του ατόμου και την διατήρηση της υγείας του.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7DA298E-0106-434D-9A12-1415280D46B8}"/>
              </a:ext>
            </a:extLst>
          </p:cNvPr>
          <p:cNvSpPr/>
          <p:nvPr/>
        </p:nvSpPr>
        <p:spPr>
          <a:xfrm>
            <a:off x="1145824" y="6543068"/>
            <a:ext cx="314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/>
              <a:t>Maleta</a:t>
            </a:r>
            <a:r>
              <a:rPr lang="el-GR" dirty="0"/>
              <a:t> K. </a:t>
            </a:r>
            <a:r>
              <a:rPr lang="el-GR" dirty="0" err="1"/>
              <a:t>Malawi</a:t>
            </a:r>
            <a:r>
              <a:rPr lang="el-GR" dirty="0"/>
              <a:t> </a:t>
            </a:r>
            <a:r>
              <a:rPr lang="el-GR" dirty="0" err="1"/>
              <a:t>Med</a:t>
            </a:r>
            <a:r>
              <a:rPr lang="el-GR" dirty="0"/>
              <a:t> J. (2006)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15B7A-6FB9-48B3-9DE2-0317BA5406C1}"/>
              </a:ext>
            </a:extLst>
          </p:cNvPr>
          <p:cNvSpPr txBox="1"/>
          <p:nvPr/>
        </p:nvSpPr>
        <p:spPr>
          <a:xfrm>
            <a:off x="7222958" y="2876755"/>
            <a:ext cx="3796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μη φυσιολογική ή υπερβολική εναπόθεση λίπους στο σώμα που θέτει την ανθρώπινη υγεία σε κίνδυνο.</a:t>
            </a:r>
          </a:p>
        </p:txBody>
      </p:sp>
      <p:sp>
        <p:nvSpPr>
          <p:cNvPr id="53" name="Ορθογώνιο 52">
            <a:extLst>
              <a:ext uri="{FF2B5EF4-FFF2-40B4-BE49-F238E27FC236}">
                <a16:creationId xmlns:a16="http://schemas.microsoft.com/office/drawing/2014/main" id="{B141AC21-565D-41AA-B772-B797B949FE72}"/>
              </a:ext>
            </a:extLst>
          </p:cNvPr>
          <p:cNvSpPr/>
          <p:nvPr/>
        </p:nvSpPr>
        <p:spPr>
          <a:xfrm>
            <a:off x="7060405" y="6543068"/>
            <a:ext cx="398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https://www.who.int/topics/obesity/en/</a:t>
            </a:r>
            <a:endParaRPr lang="el-GR" dirty="0"/>
          </a:p>
        </p:txBody>
      </p:sp>
      <p:cxnSp>
        <p:nvCxnSpPr>
          <p:cNvPr id="73" name="Ευθεία γραμμή σύνδεσης 72">
            <a:extLst>
              <a:ext uri="{FF2B5EF4-FFF2-40B4-BE49-F238E27FC236}">
                <a16:creationId xmlns:a16="http://schemas.microsoft.com/office/drawing/2014/main" id="{064DFF42-60DC-40F8-84C5-B05CE527CFAE}"/>
              </a:ext>
            </a:extLst>
          </p:cNvPr>
          <p:cNvCxnSpPr/>
          <p:nvPr/>
        </p:nvCxnSpPr>
        <p:spPr>
          <a:xfrm>
            <a:off x="1145824" y="2416903"/>
            <a:ext cx="331388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εία γραμμή σύνδεσης 73">
            <a:extLst>
              <a:ext uri="{FF2B5EF4-FFF2-40B4-BE49-F238E27FC236}">
                <a16:creationId xmlns:a16="http://schemas.microsoft.com/office/drawing/2014/main" id="{EF0AF7D2-EF4F-4B2D-868B-71A6DECBCD3A}"/>
              </a:ext>
            </a:extLst>
          </p:cNvPr>
          <p:cNvCxnSpPr/>
          <p:nvPr/>
        </p:nvCxnSpPr>
        <p:spPr>
          <a:xfrm>
            <a:off x="7426308" y="2414014"/>
            <a:ext cx="331388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02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086973-59FF-431C-AF33-49F52AF1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11" y="440076"/>
            <a:ext cx="10515600" cy="1325563"/>
          </a:xfrm>
        </p:spPr>
        <p:txBody>
          <a:bodyPr/>
          <a:lstStyle/>
          <a:p>
            <a:r>
              <a:rPr lang="el-GR" dirty="0"/>
              <a:t>Υπάρχει παιδική </a:t>
            </a:r>
            <a:r>
              <a:rPr lang="el-GR" dirty="0" err="1"/>
              <a:t>υποθρεψία</a:t>
            </a:r>
            <a:r>
              <a:rPr lang="el-GR" dirty="0"/>
              <a:t> στην Ελλάδα;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706AC0-7FF7-4191-94D3-9716D04CA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2" y="1765639"/>
            <a:ext cx="11147177" cy="29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1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E82A7E1-CD44-4B5B-ADB7-81A4680E2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13019" r="13530" b="49491"/>
          <a:stretch/>
        </p:blipFill>
        <p:spPr bwMode="auto">
          <a:xfrm>
            <a:off x="1663907" y="356805"/>
            <a:ext cx="8619345" cy="61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30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469FF36-7C49-48B6-AF04-74E1767BFD10}"/>
              </a:ext>
            </a:extLst>
          </p:cNvPr>
          <p:cNvSpPr/>
          <p:nvPr/>
        </p:nvSpPr>
        <p:spPr>
          <a:xfrm>
            <a:off x="0" y="0"/>
            <a:ext cx="12192000" cy="39944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F7C8E7A-D3B7-4196-8A43-7E921EC9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316"/>
            <a:ext cx="12192000" cy="2091741"/>
          </a:xfrm>
        </p:spPr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chemeClr val="bg1"/>
                </a:solidFill>
                <a:latin typeface="+mn-lt"/>
              </a:rPr>
              <a:t>Παιδική παχυσαρκία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1078849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807FF5F-924D-4C00-A99A-2C26ED907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636"/>
          <a:stretch/>
        </p:blipFill>
        <p:spPr>
          <a:xfrm>
            <a:off x="434715" y="1223435"/>
            <a:ext cx="2113613" cy="339095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0FEC413-A667-4756-A263-550154866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5" r="35664"/>
          <a:stretch/>
        </p:blipFill>
        <p:spPr>
          <a:xfrm>
            <a:off x="3402766" y="1223434"/>
            <a:ext cx="2278505" cy="3390959"/>
          </a:xfrm>
          <a:prstGeom prst="rect">
            <a:avLst/>
          </a:prstGeom>
        </p:spPr>
      </p:pic>
      <p:pic>
        <p:nvPicPr>
          <p:cNvPr id="1028" name="Picture 4" descr="Image result for obese girl cartoon">
            <a:extLst>
              <a:ext uri="{FF2B5EF4-FFF2-40B4-BE49-F238E27FC236}">
                <a16:creationId xmlns:a16="http://schemas.microsoft.com/office/drawing/2014/main" id="{6F1A60DA-4CF9-4A77-BBE5-E01A81E83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5" r="35355" b="53060"/>
          <a:stretch/>
        </p:blipFill>
        <p:spPr bwMode="auto">
          <a:xfrm>
            <a:off x="9413821" y="903405"/>
            <a:ext cx="2433404" cy="38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obese girl cartoon">
            <a:extLst>
              <a:ext uri="{FF2B5EF4-FFF2-40B4-BE49-F238E27FC236}">
                <a16:creationId xmlns:a16="http://schemas.microsoft.com/office/drawing/2014/main" id="{2CEE79EA-4051-4133-9577-8779E1837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6" b="50555"/>
          <a:stretch/>
        </p:blipFill>
        <p:spPr bwMode="auto">
          <a:xfrm>
            <a:off x="5836170" y="903405"/>
            <a:ext cx="2723213" cy="37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790CCC6A-DF96-4479-9058-50BB26DFE554}"/>
              </a:ext>
            </a:extLst>
          </p:cNvPr>
          <p:cNvGrpSpPr/>
          <p:nvPr/>
        </p:nvGrpSpPr>
        <p:grpSpPr>
          <a:xfrm>
            <a:off x="434715" y="5201585"/>
            <a:ext cx="11252614" cy="523220"/>
            <a:chOff x="434715" y="5201585"/>
            <a:chExt cx="1125261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D81D31-9AF8-4210-85AB-6D7015D745DA}"/>
                </a:ext>
              </a:extLst>
            </p:cNvPr>
            <p:cNvSpPr txBox="1"/>
            <p:nvPr/>
          </p:nvSpPr>
          <p:spPr>
            <a:xfrm>
              <a:off x="434715" y="5201585"/>
              <a:ext cx="2113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</a:rPr>
                <a:t>25-31%</a:t>
              </a:r>
              <a:endParaRPr lang="el-GR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89119C-38F6-4E72-BA59-4DDB713C78D2}"/>
                </a:ext>
              </a:extLst>
            </p:cNvPr>
            <p:cNvSpPr txBox="1"/>
            <p:nvPr/>
          </p:nvSpPr>
          <p:spPr>
            <a:xfrm>
              <a:off x="3485211" y="5201585"/>
              <a:ext cx="2113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</a:rPr>
                <a:t>15%</a:t>
              </a:r>
              <a:endParaRPr lang="el-GR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E94F1A-C878-4F63-93B4-2A3F32AE2F02}"/>
                </a:ext>
              </a:extLst>
            </p:cNvPr>
            <p:cNvSpPr txBox="1"/>
            <p:nvPr/>
          </p:nvSpPr>
          <p:spPr>
            <a:xfrm>
              <a:off x="6338340" y="5201585"/>
              <a:ext cx="2113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</a:rPr>
                <a:t>26-28%</a:t>
              </a:r>
              <a:endParaRPr lang="el-GR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C3763A-95E0-402B-967C-09D0E2E9BE0A}"/>
                </a:ext>
              </a:extLst>
            </p:cNvPr>
            <p:cNvSpPr txBox="1"/>
            <p:nvPr/>
          </p:nvSpPr>
          <p:spPr>
            <a:xfrm>
              <a:off x="9573716" y="5201585"/>
              <a:ext cx="2113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</a:rPr>
                <a:t>15%</a:t>
              </a:r>
              <a:endParaRPr lang="el-G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A79979-BE03-4962-AB7A-108DACA005CF}"/>
              </a:ext>
            </a:extLst>
          </p:cNvPr>
          <p:cNvSpPr txBox="1"/>
          <p:nvPr/>
        </p:nvSpPr>
        <p:spPr>
          <a:xfrm>
            <a:off x="1" y="578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Επιπολασμός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υπέρβαρων/παχύσαρκων παιδιών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7-9 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ετών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FFE6F2-D889-4154-BBEE-3B13B2F72908}"/>
              </a:ext>
            </a:extLst>
          </p:cNvPr>
          <p:cNvSpPr txBox="1"/>
          <p:nvPr/>
        </p:nvSpPr>
        <p:spPr>
          <a:xfrm>
            <a:off x="168639" y="6430783"/>
            <a:ext cx="467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Hassapidou</a:t>
            </a:r>
            <a:r>
              <a:rPr lang="en-US" dirty="0"/>
              <a:t> M et al. BMC Public Health. (2017)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342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3141BEAE-5B5E-4338-B3CD-C22CCE20D011}"/>
              </a:ext>
            </a:extLst>
          </p:cNvPr>
          <p:cNvSpPr/>
          <p:nvPr/>
        </p:nvSpPr>
        <p:spPr>
          <a:xfrm>
            <a:off x="0" y="-1"/>
            <a:ext cx="12192000" cy="12696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4E29D04-461E-42A8-8B16-BAAD8140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" y="221387"/>
            <a:ext cx="10515600" cy="87949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Αύξηση βάρους και ύψους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BA34F-139E-4E7E-AA64-3747B67A6F8B}"/>
              </a:ext>
            </a:extLst>
          </p:cNvPr>
          <p:cNvSpPr txBox="1"/>
          <p:nvPr/>
        </p:nvSpPr>
        <p:spPr>
          <a:xfrm>
            <a:off x="1243484" y="3110142"/>
            <a:ext cx="3003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l-GR" sz="2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πιμήκυνση</a:t>
            </a:r>
            <a:r>
              <a:rPr lang="el-GR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οστών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και αύξηση μυϊκής μάζας</a:t>
            </a:r>
          </a:p>
        </p:txBody>
      </p:sp>
      <p:pic>
        <p:nvPicPr>
          <p:cNvPr id="1036" name="Picture 12" descr="Image result for bone vector">
            <a:extLst>
              <a:ext uri="{FF2B5EF4-FFF2-40B4-BE49-F238E27FC236}">
                <a16:creationId xmlns:a16="http://schemas.microsoft.com/office/drawing/2014/main" id="{D0A8EB26-56BF-4B0E-8256-D0D33CA18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 rot="20465386">
            <a:off x="-125142" y="1930012"/>
            <a:ext cx="2387744" cy="2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uscle vector">
            <a:extLst>
              <a:ext uri="{FF2B5EF4-FFF2-40B4-BE49-F238E27FC236}">
                <a16:creationId xmlns:a16="http://schemas.microsoft.com/office/drawing/2014/main" id="{5E1031EE-80CA-426C-9F2E-86B96FC42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3688"/>
          <a:stretch/>
        </p:blipFill>
        <p:spPr bwMode="auto">
          <a:xfrm rot="1620299">
            <a:off x="3208528" y="3526711"/>
            <a:ext cx="1421341" cy="35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AB9561C5-3816-45F1-84E8-F78FDCCBB6E1}"/>
              </a:ext>
            </a:extLst>
          </p:cNvPr>
          <p:cNvGrpSpPr/>
          <p:nvPr/>
        </p:nvGrpSpPr>
        <p:grpSpPr>
          <a:xfrm>
            <a:off x="5188871" y="1389776"/>
            <a:ext cx="7818063" cy="5468224"/>
            <a:chOff x="5188871" y="1389776"/>
            <a:chExt cx="7818063" cy="5468224"/>
          </a:xfrm>
        </p:grpSpPr>
        <p:grpSp>
          <p:nvGrpSpPr>
            <p:cNvPr id="16" name="Ομάδα 15">
              <a:extLst>
                <a:ext uri="{FF2B5EF4-FFF2-40B4-BE49-F238E27FC236}">
                  <a16:creationId xmlns:a16="http://schemas.microsoft.com/office/drawing/2014/main" id="{D09A74E8-70F3-4730-ACC1-21F0198F561B}"/>
                </a:ext>
              </a:extLst>
            </p:cNvPr>
            <p:cNvGrpSpPr/>
            <p:nvPr/>
          </p:nvGrpSpPr>
          <p:grpSpPr>
            <a:xfrm>
              <a:off x="5468107" y="1786842"/>
              <a:ext cx="7538827" cy="4755170"/>
              <a:chOff x="-50673" y="1852194"/>
              <a:chExt cx="7538827" cy="4755170"/>
            </a:xfrm>
          </p:grpSpPr>
          <p:pic>
            <p:nvPicPr>
              <p:cNvPr id="1028" name="Picture 4" descr="Image result for rate vector">
                <a:extLst>
                  <a:ext uri="{FF2B5EF4-FFF2-40B4-BE49-F238E27FC236}">
                    <a16:creationId xmlns:a16="http://schemas.microsoft.com/office/drawing/2014/main" id="{7BDE5803-60B3-4905-ABBC-40A184C3A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836"/>
              <a:stretch/>
            </p:blipFill>
            <p:spPr bwMode="auto">
              <a:xfrm>
                <a:off x="-50673" y="4694659"/>
                <a:ext cx="1072753" cy="688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6BA1A-49B0-41AC-A1C1-7E4BDA7B6DFE}"/>
                  </a:ext>
                </a:extLst>
              </p:cNvPr>
              <p:cNvSpPr txBox="1"/>
              <p:nvPr/>
            </p:nvSpPr>
            <p:spPr>
              <a:xfrm>
                <a:off x="1328667" y="5858658"/>
                <a:ext cx="61594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Αυξομειώσεις στην όρεξη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148E6-B2C9-4A24-88CC-23C6EB832E2C}"/>
                  </a:ext>
                </a:extLst>
              </p:cNvPr>
              <p:cNvSpPr txBox="1"/>
              <p:nvPr/>
            </p:nvSpPr>
            <p:spPr>
              <a:xfrm>
                <a:off x="1328667" y="4772071"/>
                <a:ext cx="465510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Ακανόνιστος σε πολλά παιδιά</a:t>
                </a:r>
              </a:p>
            </p:txBody>
          </p:sp>
          <p:pic>
            <p:nvPicPr>
              <p:cNvPr id="1030" name="Picture 6" descr="Image result for scale vector">
                <a:extLst>
                  <a:ext uri="{FF2B5EF4-FFF2-40B4-BE49-F238E27FC236}">
                    <a16:creationId xmlns:a16="http://schemas.microsoft.com/office/drawing/2014/main" id="{3FC42868-5C17-422D-843E-3BC03EFFF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63" t="13568" r="40905" b="39195"/>
              <a:stretch/>
            </p:blipFill>
            <p:spPr bwMode="auto">
              <a:xfrm>
                <a:off x="8959" y="3418115"/>
                <a:ext cx="959720" cy="1021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130E7A-1653-4E2A-B412-F9B297D6DB55}"/>
                  </a:ext>
                </a:extLst>
              </p:cNvPr>
              <p:cNvSpPr txBox="1"/>
              <p:nvPr/>
            </p:nvSpPr>
            <p:spPr>
              <a:xfrm>
                <a:off x="1328667" y="3693988"/>
                <a:ext cx="271322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2-2.5 </a:t>
                </a:r>
                <a:r>
                  <a:rPr lang="el-GR" sz="2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κιλά/χρόνο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74836D-C3AE-442C-B92F-F82CBB622CCD}"/>
                  </a:ext>
                </a:extLst>
              </p:cNvPr>
              <p:cNvSpPr txBox="1"/>
              <p:nvPr/>
            </p:nvSpPr>
            <p:spPr>
              <a:xfrm>
                <a:off x="1334003" y="2092700"/>
                <a:ext cx="561275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7.5 εκατοστά/ χρόνο μέχρι τα 7 έτη</a:t>
                </a:r>
              </a:p>
              <a:p>
                <a:r>
                  <a:rPr lang="el-GR" sz="2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5 εκατοστά/χρόνο μέχρι την εφηβεία</a:t>
                </a:r>
              </a:p>
            </p:txBody>
          </p:sp>
          <p:pic>
            <p:nvPicPr>
              <p:cNvPr id="1032" name="Picture 8" descr="Image result for height vector">
                <a:extLst>
                  <a:ext uri="{FF2B5EF4-FFF2-40B4-BE49-F238E27FC236}">
                    <a16:creationId xmlns:a16="http://schemas.microsoft.com/office/drawing/2014/main" id="{61A25020-7555-47F7-AC9D-D57BFA7B9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39" y="5674680"/>
                <a:ext cx="958441" cy="932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height vector">
                <a:extLst>
                  <a:ext uri="{FF2B5EF4-FFF2-40B4-BE49-F238E27FC236}">
                    <a16:creationId xmlns:a16="http://schemas.microsoft.com/office/drawing/2014/main" id="{0462879E-3D9C-4A6B-9300-3A09366B0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30" y="1852194"/>
                <a:ext cx="731378" cy="1373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Ευθεία γραμμή σύνδεσης 22">
              <a:extLst>
                <a:ext uri="{FF2B5EF4-FFF2-40B4-BE49-F238E27FC236}">
                  <a16:creationId xmlns:a16="http://schemas.microsoft.com/office/drawing/2014/main" id="{24940B83-1EA1-4A86-8BFA-683EA6FA0976}"/>
                </a:ext>
              </a:extLst>
            </p:cNvPr>
            <p:cNvCxnSpPr/>
            <p:nvPr/>
          </p:nvCxnSpPr>
          <p:spPr>
            <a:xfrm>
              <a:off x="5188871" y="1525999"/>
              <a:ext cx="0" cy="5332001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46B31B7F-B526-4F60-941D-776E7B9F3288}"/>
                </a:ext>
              </a:extLst>
            </p:cNvPr>
            <p:cNvSpPr/>
            <p:nvPr/>
          </p:nvSpPr>
          <p:spPr>
            <a:xfrm>
              <a:off x="6782996" y="1389776"/>
              <a:ext cx="314419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3000" u="sng" dirty="0">
                  <a:cs typeface="Arial" panose="020B0604020202020204" pitchFamily="34" charset="0"/>
                </a:rPr>
                <a:t>Ρυθμός ανάπτυξης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7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713C5B-22FB-4059-AF86-065E1D09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421" y="1731445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Αυξημένο βάρος στην ενηλικίωση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Διαβήτης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Καρδιαγγειακά προβλήματα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Άσθμα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 err="1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Υπνική</a:t>
            </a: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άπνοια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Προβλήματα σε οστά και αρθρώσεις</a:t>
            </a:r>
          </a:p>
          <a:p>
            <a:pPr>
              <a:spcAft>
                <a:spcPts val="1200"/>
              </a:spcAft>
            </a:pPr>
            <a:endParaRPr lang="el-GR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8206B-9EAA-4C90-8D06-2F9AC4E8A864}"/>
              </a:ext>
            </a:extLst>
          </p:cNvPr>
          <p:cNvSpPr txBox="1"/>
          <p:nvPr/>
        </p:nvSpPr>
        <p:spPr>
          <a:xfrm>
            <a:off x="0" y="6488668"/>
            <a:ext cx="564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https://www.cdc.gov/healthyweight/children/index.html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C486689-1FC9-4C23-A661-1775B07E8E0D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69C02C-AB9D-419D-8219-E834782B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Γιατί θεωρείται η παχυσαρκία πρόβλημα στα παιδιά;</a:t>
            </a:r>
          </a:p>
        </p:txBody>
      </p:sp>
    </p:spTree>
    <p:extLst>
      <p:ext uri="{BB962C8B-B14F-4D97-AF65-F5344CB8AC3E}">
        <p14:creationId xmlns:p14="http://schemas.microsoft.com/office/powerpoint/2010/main" val="2684126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EE2F9B5-4566-46DC-9FCA-C6248DB3D4A8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D7F9E26-798B-46AD-BC12-D31F2DC4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0"/>
            <a:ext cx="10515600" cy="1325563"/>
          </a:xfrm>
        </p:spPr>
        <p:txBody>
          <a:bodyPr/>
          <a:lstStyle/>
          <a:p>
            <a:r>
              <a:rPr lang="el-GR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Επιπτώσεις στην ψυχική υγεία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35EEF2-547D-430E-95C4-BC2B5E84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Bullying – </a:t>
            </a: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πείραγμα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Κοινωνική απομόνωση</a:t>
            </a:r>
            <a:endParaRPr lang="en-US" sz="3200" b="1" dirty="0">
              <a:ln w="22225">
                <a:noFill/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Κατάθλιψη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Χαμηλή αυτοεκτίμηση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l-GR" sz="3200" b="1" dirty="0">
                <a:ln w="22225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Δυσαρέσκεια εικόνα σώματος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F23A6-8C27-45A0-B9A4-605AF78C224D}"/>
              </a:ext>
            </a:extLst>
          </p:cNvPr>
          <p:cNvSpPr txBox="1"/>
          <p:nvPr/>
        </p:nvSpPr>
        <p:spPr>
          <a:xfrm>
            <a:off x="0" y="6488668"/>
            <a:ext cx="564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https://www.cdc.gov/healthyweight/children/index.html</a:t>
            </a:r>
            <a:endParaRPr lang="el-GR" dirty="0"/>
          </a:p>
        </p:txBody>
      </p:sp>
      <p:pic>
        <p:nvPicPr>
          <p:cNvPr id="1026" name="Picture 2" descr="Image result for fat kid bullying">
            <a:extLst>
              <a:ext uri="{FF2B5EF4-FFF2-40B4-BE49-F238E27FC236}">
                <a16:creationId xmlns:a16="http://schemas.microsoft.com/office/drawing/2014/main" id="{D4B28929-C00D-4191-BEB6-B75733C9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12" y="1900882"/>
            <a:ext cx="3039139" cy="40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6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0B10CDBD-A5F2-4DD0-9E2B-CA98C9BFEB74}"/>
              </a:ext>
            </a:extLst>
          </p:cNvPr>
          <p:cNvSpPr/>
          <p:nvPr/>
        </p:nvSpPr>
        <p:spPr>
          <a:xfrm>
            <a:off x="0" y="0"/>
            <a:ext cx="12192000" cy="7198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CADC8B-1545-453D-997D-CF565A3B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"/>
            <a:ext cx="12192000" cy="6463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+mn-lt"/>
              </a:rPr>
              <a:t>Παράγοντες που επηρεάζουν την διατροφική πρόσληψη</a:t>
            </a:r>
          </a:p>
        </p:txBody>
      </p:sp>
      <p:pic>
        <p:nvPicPr>
          <p:cNvPr id="6148" name="Picture 4" descr="Image result for genes vector">
            <a:extLst>
              <a:ext uri="{FF2B5EF4-FFF2-40B4-BE49-F238E27FC236}">
                <a16:creationId xmlns:a16="http://schemas.microsoft.com/office/drawing/2014/main" id="{5E926773-0B8D-4599-A7D0-BA683604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911">
            <a:off x="626620" y="1094654"/>
            <a:ext cx="1494921" cy="14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33852A-3368-48A3-82E1-C7CA874FB5F4}"/>
              </a:ext>
            </a:extLst>
          </p:cNvPr>
          <p:cNvSpPr txBox="1"/>
          <p:nvPr/>
        </p:nvSpPr>
        <p:spPr>
          <a:xfrm>
            <a:off x="153135" y="2647167"/>
            <a:ext cx="291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Βιολογικοί/γενετικοί</a:t>
            </a:r>
          </a:p>
        </p:txBody>
      </p:sp>
      <p:pic>
        <p:nvPicPr>
          <p:cNvPr id="6154" name="Picture 10" descr="Image result for food vector">
            <a:extLst>
              <a:ext uri="{FF2B5EF4-FFF2-40B4-BE49-F238E27FC236}">
                <a16:creationId xmlns:a16="http://schemas.microsoft.com/office/drawing/2014/main" id="{CAFE15F0-1CB6-42D2-8616-6B1CF311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7" y="3552135"/>
            <a:ext cx="1837445" cy="18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6277B41-46E8-48EC-8CD6-BE8C26FAD500}"/>
              </a:ext>
            </a:extLst>
          </p:cNvPr>
          <p:cNvSpPr txBox="1"/>
          <p:nvPr/>
        </p:nvSpPr>
        <p:spPr>
          <a:xfrm>
            <a:off x="0" y="5568321"/>
            <a:ext cx="361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Χαρακτηριστικά </a:t>
            </a:r>
            <a:r>
              <a:rPr lang="el-GR" sz="2400" b="1" dirty="0" err="1"/>
              <a:t>τροφίμου</a:t>
            </a:r>
            <a:endParaRPr lang="el-GR" sz="2400" b="1" dirty="0"/>
          </a:p>
          <a:p>
            <a:pPr algn="ctr"/>
            <a:r>
              <a:rPr lang="el-GR" sz="2000" b="1" dirty="0"/>
              <a:t>(γεύση, άρωμα, υφή)</a:t>
            </a:r>
          </a:p>
        </p:txBody>
      </p:sp>
      <p:pic>
        <p:nvPicPr>
          <p:cNvPr id="6156" name="Picture 12" descr="Image result for family vector">
            <a:extLst>
              <a:ext uri="{FF2B5EF4-FFF2-40B4-BE49-F238E27FC236}">
                <a16:creationId xmlns:a16="http://schemas.microsoft.com/office/drawing/2014/main" id="{19C7F87F-DF49-4A67-8E96-89C2D97B7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2"/>
          <a:stretch/>
        </p:blipFill>
        <p:spPr bwMode="auto">
          <a:xfrm>
            <a:off x="8840790" y="675325"/>
            <a:ext cx="1887904" cy="16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795C29-FAD3-42F8-A608-3860118DE3CB}"/>
              </a:ext>
            </a:extLst>
          </p:cNvPr>
          <p:cNvSpPr txBox="1"/>
          <p:nvPr/>
        </p:nvSpPr>
        <p:spPr>
          <a:xfrm>
            <a:off x="8677968" y="2339209"/>
            <a:ext cx="221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Οικογένεια</a:t>
            </a:r>
          </a:p>
        </p:txBody>
      </p:sp>
      <p:pic>
        <p:nvPicPr>
          <p:cNvPr id="6158" name="Picture 14" descr="Related image">
            <a:extLst>
              <a:ext uri="{FF2B5EF4-FFF2-40B4-BE49-F238E27FC236}">
                <a16:creationId xmlns:a16="http://schemas.microsoft.com/office/drawing/2014/main" id="{F60D0C48-5D3C-4D1A-91BA-2C838E1E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994" y="3013430"/>
            <a:ext cx="1612785" cy="11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54E7D2A-88A8-4EC6-9B30-A62761DA4DF0}"/>
              </a:ext>
            </a:extLst>
          </p:cNvPr>
          <p:cNvSpPr txBox="1"/>
          <p:nvPr/>
        </p:nvSpPr>
        <p:spPr>
          <a:xfrm>
            <a:off x="10279993" y="4240024"/>
            <a:ext cx="161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Φίλοι</a:t>
            </a:r>
          </a:p>
        </p:txBody>
      </p:sp>
      <p:pic>
        <p:nvPicPr>
          <p:cNvPr id="6160" name="Picture 16" descr="Image result for tv vector">
            <a:extLst>
              <a:ext uri="{FF2B5EF4-FFF2-40B4-BE49-F238E27FC236}">
                <a16:creationId xmlns:a16="http://schemas.microsoft.com/office/drawing/2014/main" id="{9AE8518B-1648-4E64-9DBC-4BD2F0D9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1" b="11694"/>
          <a:stretch/>
        </p:blipFill>
        <p:spPr bwMode="auto">
          <a:xfrm>
            <a:off x="8772205" y="4701689"/>
            <a:ext cx="1944032" cy="14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AE9CFB6-451D-43E6-A355-CF7AB98540BF}"/>
              </a:ext>
            </a:extLst>
          </p:cNvPr>
          <p:cNvSpPr txBox="1"/>
          <p:nvPr/>
        </p:nvSpPr>
        <p:spPr>
          <a:xfrm>
            <a:off x="8386681" y="6106929"/>
            <a:ext cx="271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MME/</a:t>
            </a:r>
            <a:r>
              <a:rPr lang="el-GR" sz="2400" b="1" dirty="0"/>
              <a:t>διαφημίσεις</a:t>
            </a:r>
          </a:p>
        </p:txBody>
      </p:sp>
      <p:pic>
        <p:nvPicPr>
          <p:cNvPr id="6162" name="Picture 18" descr="Image result for boy vector">
            <a:extLst>
              <a:ext uri="{FF2B5EF4-FFF2-40B4-BE49-F238E27FC236}">
                <a16:creationId xmlns:a16="http://schemas.microsoft.com/office/drawing/2014/main" id="{069FB1AF-4AED-426F-A03B-F4913FA50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6"/>
          <a:stretch/>
        </p:blipFill>
        <p:spPr bwMode="auto">
          <a:xfrm>
            <a:off x="4109596" y="940531"/>
            <a:ext cx="4000340" cy="57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3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DCF7E5-5812-431B-B045-A7216C39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0" y="1761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sz="4800" b="1" dirty="0">
                <a:solidFill>
                  <a:srgbClr val="00B0F0"/>
                </a:solidFill>
                <a:latin typeface="+mn-lt"/>
              </a:rPr>
              <a:t>Παράγοντες που σχετίζονται με την παιδική παχυσαρκία</a:t>
            </a:r>
          </a:p>
        </p:txBody>
      </p:sp>
      <p:pic>
        <p:nvPicPr>
          <p:cNvPr id="3074" name="Picture 2" descr="Image result for physical activity vector">
            <a:extLst>
              <a:ext uri="{FF2B5EF4-FFF2-40B4-BE49-F238E27FC236}">
                <a16:creationId xmlns:a16="http://schemas.microsoft.com/office/drawing/2014/main" id="{B27E3412-2232-42BD-8EB0-167C74CE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3146" r="21830" b="24559"/>
          <a:stretch/>
        </p:blipFill>
        <p:spPr bwMode="auto">
          <a:xfrm>
            <a:off x="136310" y="1690689"/>
            <a:ext cx="2644266" cy="31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editerranean diet vector">
            <a:extLst>
              <a:ext uri="{FF2B5EF4-FFF2-40B4-BE49-F238E27FC236}">
                <a16:creationId xmlns:a16="http://schemas.microsoft.com/office/drawing/2014/main" id="{3DF4EFDC-2706-4D5A-BCA8-5E3FFAE56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9"/>
          <a:stretch/>
        </p:blipFill>
        <p:spPr bwMode="auto">
          <a:xfrm>
            <a:off x="3013622" y="4030460"/>
            <a:ext cx="3118428" cy="21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nsomnia vector">
            <a:extLst>
              <a:ext uri="{FF2B5EF4-FFF2-40B4-BE49-F238E27FC236}">
                <a16:creationId xmlns:a16="http://schemas.microsoft.com/office/drawing/2014/main" id="{8885A2D5-FB63-4AAF-B219-5C77EDB86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8"/>
          <a:stretch/>
        </p:blipFill>
        <p:spPr bwMode="auto">
          <a:xfrm>
            <a:off x="6583841" y="1611622"/>
            <a:ext cx="2644266" cy="28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kid playing video games cartoon">
            <a:extLst>
              <a:ext uri="{FF2B5EF4-FFF2-40B4-BE49-F238E27FC236}">
                <a16:creationId xmlns:a16="http://schemas.microsoft.com/office/drawing/2014/main" id="{169F73C7-A162-437E-A259-0DA09A49A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1"/>
          <a:stretch/>
        </p:blipFill>
        <p:spPr bwMode="auto">
          <a:xfrm>
            <a:off x="7663838" y="4429772"/>
            <a:ext cx="4400550" cy="241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A2D7C4-E15E-4151-BDE4-8212FD8F79EE}"/>
              </a:ext>
            </a:extLst>
          </p:cNvPr>
          <p:cNvSpPr txBox="1"/>
          <p:nvPr/>
        </p:nvSpPr>
        <p:spPr>
          <a:xfrm>
            <a:off x="2030546" y="2535271"/>
            <a:ext cx="357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Φυσική δραστηριότητα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D886A-2572-4724-BA35-9AB5B279F1DF}"/>
              </a:ext>
            </a:extLst>
          </p:cNvPr>
          <p:cNvSpPr txBox="1"/>
          <p:nvPr/>
        </p:nvSpPr>
        <p:spPr>
          <a:xfrm>
            <a:off x="3467086" y="3254207"/>
            <a:ext cx="243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Μεσογειακή διατροφή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389C8-0F5A-4EFE-9535-D867CD76D925}"/>
              </a:ext>
            </a:extLst>
          </p:cNvPr>
          <p:cNvSpPr txBox="1"/>
          <p:nvPr/>
        </p:nvSpPr>
        <p:spPr>
          <a:xfrm>
            <a:off x="8946331" y="2170799"/>
            <a:ext cx="24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Ώρες ύπνου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0A163-BD29-40F3-BF4F-782014872DC6}"/>
              </a:ext>
            </a:extLst>
          </p:cNvPr>
          <p:cNvSpPr txBox="1"/>
          <p:nvPr/>
        </p:nvSpPr>
        <p:spPr>
          <a:xfrm>
            <a:off x="9679898" y="3904399"/>
            <a:ext cx="243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Χρόνος μπροστά στην οθόνη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A0A9CE-FA63-410E-9E11-9CC2ACBF1BBF}"/>
              </a:ext>
            </a:extLst>
          </p:cNvPr>
          <p:cNvSpPr txBox="1"/>
          <p:nvPr/>
        </p:nvSpPr>
        <p:spPr>
          <a:xfrm>
            <a:off x="-346013" y="6488668"/>
            <a:ext cx="475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Tambalis K.D et al. J Prev Med Hyg. (2018)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416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2A813F-61FF-425B-85A4-6C34712C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+mn-lt"/>
              </a:rPr>
              <a:t>Γεύματα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2BC067-27E8-433D-8B57-6F6A1E13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Συχνά γεύματα ↔ υγιές βάρος</a:t>
            </a:r>
            <a:endParaRPr lang="en-US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Πρωϊνό ↔ υγιές βάρος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3231A-088C-4F69-9F84-8035A2F21225}"/>
              </a:ext>
            </a:extLst>
          </p:cNvPr>
          <p:cNvSpPr txBox="1"/>
          <p:nvPr/>
        </p:nvSpPr>
        <p:spPr>
          <a:xfrm>
            <a:off x="1556084" y="3495552"/>
            <a:ext cx="113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7C294-3EF4-44E3-8115-0C0CB43E0D59}"/>
              </a:ext>
            </a:extLst>
          </p:cNvPr>
          <p:cNvSpPr txBox="1"/>
          <p:nvPr/>
        </p:nvSpPr>
        <p:spPr>
          <a:xfrm>
            <a:off x="838200" y="4080327"/>
            <a:ext cx="551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Προσοχή, συγκέντρωση, μνήμη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B1FBF-0BEA-401F-813C-4067D6830CCC}"/>
              </a:ext>
            </a:extLst>
          </p:cNvPr>
          <p:cNvSpPr txBox="1"/>
          <p:nvPr/>
        </p:nvSpPr>
        <p:spPr>
          <a:xfrm>
            <a:off x="0" y="64886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Gajre</a:t>
            </a:r>
            <a:r>
              <a:rPr lang="en-US" dirty="0"/>
              <a:t> NS et al. Indian </a:t>
            </a:r>
            <a:r>
              <a:rPr lang="en-US" dirty="0" err="1"/>
              <a:t>Pediatr</a:t>
            </a:r>
            <a:r>
              <a:rPr lang="en-US" dirty="0"/>
              <a:t>. (2008);  </a:t>
            </a:r>
            <a:r>
              <a:rPr lang="en-US" dirty="0" err="1"/>
              <a:t>Hoyland</a:t>
            </a:r>
            <a:r>
              <a:rPr lang="en-US" dirty="0"/>
              <a:t> et al. </a:t>
            </a:r>
            <a:r>
              <a:rPr lang="en-US" dirty="0" err="1"/>
              <a:t>Nutr</a:t>
            </a:r>
            <a:r>
              <a:rPr lang="en-US" dirty="0"/>
              <a:t> Res Rev. (2009); Lien L. Public Health </a:t>
            </a:r>
            <a:r>
              <a:rPr lang="en-US" dirty="0" err="1"/>
              <a:t>Nutr</a:t>
            </a:r>
            <a:r>
              <a:rPr lang="en-US" dirty="0"/>
              <a:t>. (2007)</a:t>
            </a:r>
            <a:endParaRPr lang="el-GR" dirty="0"/>
          </a:p>
        </p:txBody>
      </p:sp>
      <p:pic>
        <p:nvPicPr>
          <p:cNvPr id="7170" name="Picture 2" descr="Image result for breakfast">
            <a:extLst>
              <a:ext uri="{FF2B5EF4-FFF2-40B4-BE49-F238E27FC236}">
                <a16:creationId xmlns:a16="http://schemas.microsoft.com/office/drawing/2014/main" id="{5C05697D-7F20-4D14-B6C7-9328EF2F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97" y="2812619"/>
            <a:ext cx="5547003" cy="31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61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102">
            <a:extLst>
              <a:ext uri="{FF2B5EF4-FFF2-40B4-BE49-F238E27FC236}">
                <a16:creationId xmlns:a16="http://schemas.microsoft.com/office/drawing/2014/main" id="{595AA0F5-7B43-4666-A5DE-79772D473B24}"/>
              </a:ext>
            </a:extLst>
          </p:cNvPr>
          <p:cNvGrpSpPr/>
          <p:nvPr/>
        </p:nvGrpSpPr>
        <p:grpSpPr>
          <a:xfrm rot="5400000">
            <a:off x="5813505" y="-823123"/>
            <a:ext cx="564992" cy="8398042"/>
            <a:chOff x="6073101" y="777581"/>
            <a:chExt cx="522741" cy="1702442"/>
          </a:xfrm>
        </p:grpSpPr>
        <p:sp>
          <p:nvSpPr>
            <p:cNvPr id="219" name="Freeform 316">
              <a:extLst>
                <a:ext uri="{FF2B5EF4-FFF2-40B4-BE49-F238E27FC236}">
                  <a16:creationId xmlns:a16="http://schemas.microsoft.com/office/drawing/2014/main" id="{D17D0490-76B2-443E-8D1A-B16EA280B9E2}"/>
                </a:ext>
              </a:extLst>
            </p:cNvPr>
            <p:cNvSpPr/>
            <p:nvPr/>
          </p:nvSpPr>
          <p:spPr>
            <a:xfrm>
              <a:off x="6313454" y="777581"/>
              <a:ext cx="282388" cy="1702442"/>
            </a:xfrm>
            <a:custGeom>
              <a:avLst/>
              <a:gdLst>
                <a:gd name="connsiteX0" fmla="*/ 268941 w 282388"/>
                <a:gd name="connsiteY0" fmla="*/ 0 h 2608730"/>
                <a:gd name="connsiteX1" fmla="*/ 0 w 282388"/>
                <a:gd name="connsiteY1" fmla="*/ 0 h 2608730"/>
                <a:gd name="connsiteX2" fmla="*/ 0 w 282388"/>
                <a:gd name="connsiteY2" fmla="*/ 2608730 h 2608730"/>
                <a:gd name="connsiteX3" fmla="*/ 282388 w 282388"/>
                <a:gd name="connsiteY3" fmla="*/ 2608730 h 260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388" h="2608730">
                  <a:moveTo>
                    <a:pt x="268941" y="0"/>
                  </a:moveTo>
                  <a:lnTo>
                    <a:pt x="0" y="0"/>
                  </a:lnTo>
                  <a:lnTo>
                    <a:pt x="0" y="2608730"/>
                  </a:lnTo>
                  <a:lnTo>
                    <a:pt x="282388" y="260873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0" name="Straight Connector 317">
              <a:extLst>
                <a:ext uri="{FF2B5EF4-FFF2-40B4-BE49-F238E27FC236}">
                  <a16:creationId xmlns:a16="http://schemas.microsoft.com/office/drawing/2014/main" id="{0DAE935D-85D9-4FD4-8B5E-2B78F111443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28350" y="1473553"/>
              <a:ext cx="0" cy="3104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2" name="Group 259">
            <a:extLst>
              <a:ext uri="{FF2B5EF4-FFF2-40B4-BE49-F238E27FC236}">
                <a16:creationId xmlns:a16="http://schemas.microsoft.com/office/drawing/2014/main" id="{C1A6F3FD-67BE-4CBD-9947-ED7BAF2D9737}"/>
              </a:ext>
            </a:extLst>
          </p:cNvPr>
          <p:cNvGrpSpPr/>
          <p:nvPr/>
        </p:nvGrpSpPr>
        <p:grpSpPr>
          <a:xfrm>
            <a:off x="1468222" y="196717"/>
            <a:ext cx="9255557" cy="2987463"/>
            <a:chOff x="2579914" y="404664"/>
            <a:chExt cx="3216222" cy="1008112"/>
          </a:xfrm>
        </p:grpSpPr>
        <p:sp>
          <p:nvSpPr>
            <p:cNvPr id="279" name="Rounded Rectangle 296">
              <a:extLst>
                <a:ext uri="{FF2B5EF4-FFF2-40B4-BE49-F238E27FC236}">
                  <a16:creationId xmlns:a16="http://schemas.microsoft.com/office/drawing/2014/main" id="{F4A84D13-C930-4B7C-B0EB-D04601039390}"/>
                </a:ext>
              </a:extLst>
            </p:cNvPr>
            <p:cNvSpPr/>
            <p:nvPr/>
          </p:nvSpPr>
          <p:spPr>
            <a:xfrm>
              <a:off x="2579914" y="404664"/>
              <a:ext cx="3216222" cy="1008112"/>
            </a:xfrm>
            <a:prstGeom prst="roundRect">
              <a:avLst/>
            </a:prstGeom>
            <a:gradFill flip="none" rotWithShape="1">
              <a:gsLst>
                <a:gs pos="0">
                  <a:srgbClr val="1EA185">
                    <a:shade val="30000"/>
                    <a:satMod val="115000"/>
                  </a:srgbClr>
                </a:gs>
                <a:gs pos="50000">
                  <a:srgbClr val="1EA185">
                    <a:shade val="67500"/>
                    <a:satMod val="115000"/>
                  </a:srgbClr>
                </a:gs>
                <a:gs pos="100000">
                  <a:srgbClr val="1EA18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1EA18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0" name="Straight Connector 297">
              <a:extLst>
                <a:ext uri="{FF2B5EF4-FFF2-40B4-BE49-F238E27FC236}">
                  <a16:creationId xmlns:a16="http://schemas.microsoft.com/office/drawing/2014/main" id="{612A7709-0F0D-4F31-857B-0EF6115B1104}"/>
                </a:ext>
              </a:extLst>
            </p:cNvPr>
            <p:cNvCxnSpPr/>
            <p:nvPr/>
          </p:nvCxnSpPr>
          <p:spPr>
            <a:xfrm>
              <a:off x="3491880" y="404664"/>
              <a:ext cx="0" cy="10081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066830-FAD7-4D84-A38C-EEDEA3A7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945" y="890954"/>
            <a:ext cx="6174262" cy="1780194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chemeClr val="bg1"/>
                </a:solidFill>
                <a:latin typeface="+mn-lt"/>
              </a:rPr>
              <a:t>Αντιμετώπιση παιδικής παχυσαρκίας</a:t>
            </a:r>
          </a:p>
        </p:txBody>
      </p:sp>
      <p:pic>
        <p:nvPicPr>
          <p:cNvPr id="2050" name="Picture 2" descr="Image result for lamp vector">
            <a:extLst>
              <a:ext uri="{FF2B5EF4-FFF2-40B4-BE49-F238E27FC236}">
                <a16:creationId xmlns:a16="http://schemas.microsoft.com/office/drawing/2014/main" id="{826EA870-1974-4BDD-B65B-74F792AF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6"/>
          <a:stretch/>
        </p:blipFill>
        <p:spPr bwMode="auto">
          <a:xfrm>
            <a:off x="1593940" y="521485"/>
            <a:ext cx="2335567" cy="23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" name="Group 103">
            <a:extLst>
              <a:ext uri="{FF2B5EF4-FFF2-40B4-BE49-F238E27FC236}">
                <a16:creationId xmlns:a16="http://schemas.microsoft.com/office/drawing/2014/main" id="{6BBE0753-61D5-4456-AA94-4EDD97391C05}"/>
              </a:ext>
            </a:extLst>
          </p:cNvPr>
          <p:cNvGrpSpPr/>
          <p:nvPr/>
        </p:nvGrpSpPr>
        <p:grpSpPr>
          <a:xfrm>
            <a:off x="167473" y="3975841"/>
            <a:ext cx="3650400" cy="2232714"/>
            <a:chOff x="6520350" y="1972992"/>
            <a:chExt cx="2438869" cy="1129712"/>
          </a:xfrm>
        </p:grpSpPr>
        <p:sp>
          <p:nvSpPr>
            <p:cNvPr id="224" name="Rounded Rectangle 314">
              <a:extLst>
                <a:ext uri="{FF2B5EF4-FFF2-40B4-BE49-F238E27FC236}">
                  <a16:creationId xmlns:a16="http://schemas.microsoft.com/office/drawing/2014/main" id="{BF40F8AE-B8BC-4238-B196-01CD767051A7}"/>
                </a:ext>
              </a:extLst>
            </p:cNvPr>
            <p:cNvSpPr/>
            <p:nvPr/>
          </p:nvSpPr>
          <p:spPr>
            <a:xfrm>
              <a:off x="6527001" y="1988840"/>
              <a:ext cx="2422950" cy="111386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1EA18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ound Same Side Corner Rectangle 313">
              <a:extLst>
                <a:ext uri="{FF2B5EF4-FFF2-40B4-BE49-F238E27FC236}">
                  <a16:creationId xmlns:a16="http://schemas.microsoft.com/office/drawing/2014/main" id="{EB98EC99-CD1C-42C3-8AFD-84ED00EAA58F}"/>
                </a:ext>
              </a:extLst>
            </p:cNvPr>
            <p:cNvSpPr/>
            <p:nvPr/>
          </p:nvSpPr>
          <p:spPr>
            <a:xfrm>
              <a:off x="6520350" y="1972992"/>
              <a:ext cx="2438869" cy="306170"/>
            </a:xfrm>
            <a:prstGeom prst="round2SameRect">
              <a:avLst>
                <a:gd name="adj1" fmla="val 50000"/>
                <a:gd name="adj2" fmla="val 3177"/>
              </a:avLst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3200" b="1" kern="0" dirty="0">
                  <a:solidFill>
                    <a:prstClr val="white"/>
                  </a:solidFill>
                  <a:latin typeface="Calibri" panose="020F0502020204030204"/>
                </a:rPr>
                <a:t>Παιδί</a:t>
              </a:r>
              <a:endParaRPr kumimoji="0" lang="en-I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1" name="Group 103">
            <a:extLst>
              <a:ext uri="{FF2B5EF4-FFF2-40B4-BE49-F238E27FC236}">
                <a16:creationId xmlns:a16="http://schemas.microsoft.com/office/drawing/2014/main" id="{C55FAFC6-CC09-4BE8-B966-9FE7AFDDBDCB}"/>
              </a:ext>
            </a:extLst>
          </p:cNvPr>
          <p:cNvGrpSpPr/>
          <p:nvPr/>
        </p:nvGrpSpPr>
        <p:grpSpPr>
          <a:xfrm>
            <a:off x="4293598" y="3975839"/>
            <a:ext cx="3650400" cy="2233534"/>
            <a:chOff x="6521860" y="1972577"/>
            <a:chExt cx="2436109" cy="1130127"/>
          </a:xfrm>
        </p:grpSpPr>
        <p:sp>
          <p:nvSpPr>
            <p:cNvPr id="434" name="Rounded Rectangle 314">
              <a:extLst>
                <a:ext uri="{FF2B5EF4-FFF2-40B4-BE49-F238E27FC236}">
                  <a16:creationId xmlns:a16="http://schemas.microsoft.com/office/drawing/2014/main" id="{2B2A76F2-CD16-4DA0-A395-C413F91C48F7}"/>
                </a:ext>
              </a:extLst>
            </p:cNvPr>
            <p:cNvSpPr/>
            <p:nvPr/>
          </p:nvSpPr>
          <p:spPr>
            <a:xfrm>
              <a:off x="6527001" y="1988840"/>
              <a:ext cx="2422950" cy="111386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1EA18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Round Same Side Corner Rectangle 313">
              <a:extLst>
                <a:ext uri="{FF2B5EF4-FFF2-40B4-BE49-F238E27FC236}">
                  <a16:creationId xmlns:a16="http://schemas.microsoft.com/office/drawing/2014/main" id="{B0676E06-9962-4C1C-B337-42B71C96FBD8}"/>
                </a:ext>
              </a:extLst>
            </p:cNvPr>
            <p:cNvSpPr/>
            <p:nvPr/>
          </p:nvSpPr>
          <p:spPr>
            <a:xfrm>
              <a:off x="6521860" y="1972577"/>
              <a:ext cx="2436109" cy="306170"/>
            </a:xfrm>
            <a:prstGeom prst="round2SameRect">
              <a:avLst>
                <a:gd name="adj1" fmla="val 50000"/>
                <a:gd name="adj2" fmla="val 3177"/>
              </a:avLst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l-GR" sz="3200" b="1" kern="0" dirty="0">
                  <a:solidFill>
                    <a:prstClr val="white"/>
                  </a:solidFill>
                  <a:latin typeface="Calibri" panose="020F0502020204030204"/>
                </a:rPr>
                <a:t>Γονείς</a:t>
              </a:r>
              <a:endParaRPr lang="en-IN" sz="3200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725C18DA-7377-42B7-8B08-DC3FD02E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73" y="4689884"/>
            <a:ext cx="1488288" cy="14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rents icon">
            <a:extLst>
              <a:ext uri="{FF2B5EF4-FFF2-40B4-BE49-F238E27FC236}">
                <a16:creationId xmlns:a16="http://schemas.microsoft.com/office/drawing/2014/main" id="{33176A30-C701-4F51-BD08-5515E416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2" y="4659500"/>
            <a:ext cx="1549056" cy="15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Ομάδα 2052">
            <a:extLst>
              <a:ext uri="{FF2B5EF4-FFF2-40B4-BE49-F238E27FC236}">
                <a16:creationId xmlns:a16="http://schemas.microsoft.com/office/drawing/2014/main" id="{81B02ACF-D0CE-42CE-9319-B75DF21F7DCB}"/>
              </a:ext>
            </a:extLst>
          </p:cNvPr>
          <p:cNvGrpSpPr/>
          <p:nvPr/>
        </p:nvGrpSpPr>
        <p:grpSpPr>
          <a:xfrm>
            <a:off x="8375813" y="3975960"/>
            <a:ext cx="3648714" cy="2263795"/>
            <a:chOff x="8473355" y="3976425"/>
            <a:chExt cx="3648714" cy="2263795"/>
          </a:xfrm>
        </p:grpSpPr>
        <p:grpSp>
          <p:nvGrpSpPr>
            <p:cNvPr id="436" name="Group 103">
              <a:extLst>
                <a:ext uri="{FF2B5EF4-FFF2-40B4-BE49-F238E27FC236}">
                  <a16:creationId xmlns:a16="http://schemas.microsoft.com/office/drawing/2014/main" id="{1712D23A-7BB7-49AE-B55B-063E09FE92D1}"/>
                </a:ext>
              </a:extLst>
            </p:cNvPr>
            <p:cNvGrpSpPr/>
            <p:nvPr/>
          </p:nvGrpSpPr>
          <p:grpSpPr>
            <a:xfrm>
              <a:off x="8473355" y="3976425"/>
              <a:ext cx="3648714" cy="2232131"/>
              <a:chOff x="6521636" y="1973287"/>
              <a:chExt cx="2434987" cy="1129417"/>
            </a:xfrm>
          </p:grpSpPr>
          <p:sp>
            <p:nvSpPr>
              <p:cNvPr id="439" name="Rounded Rectangle 314">
                <a:extLst>
                  <a:ext uri="{FF2B5EF4-FFF2-40B4-BE49-F238E27FC236}">
                    <a16:creationId xmlns:a16="http://schemas.microsoft.com/office/drawing/2014/main" id="{5AE0C70C-49C5-477F-8291-0B749B2E886F}"/>
                  </a:ext>
                </a:extLst>
              </p:cNvPr>
              <p:cNvSpPr/>
              <p:nvPr/>
            </p:nvSpPr>
            <p:spPr>
              <a:xfrm>
                <a:off x="6527001" y="1988840"/>
                <a:ext cx="2422950" cy="1113864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1EA18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Round Same Side Corner Rectangle 313">
                <a:extLst>
                  <a:ext uri="{FF2B5EF4-FFF2-40B4-BE49-F238E27FC236}">
                    <a16:creationId xmlns:a16="http://schemas.microsoft.com/office/drawing/2014/main" id="{E4D37B7A-4213-46F8-A990-3B76C371C2D3}"/>
                  </a:ext>
                </a:extLst>
              </p:cNvPr>
              <p:cNvSpPr/>
              <p:nvPr/>
            </p:nvSpPr>
            <p:spPr>
              <a:xfrm>
                <a:off x="6521636" y="1973287"/>
                <a:ext cx="2434987" cy="306170"/>
              </a:xfrm>
              <a:prstGeom prst="round2SameRect">
                <a:avLst>
                  <a:gd name="adj1" fmla="val 50000"/>
                  <a:gd name="adj2" fmla="val 3177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3200" b="1" kern="0" dirty="0">
                    <a:solidFill>
                      <a:prstClr val="white"/>
                    </a:solidFill>
                    <a:latin typeface="Calibri" panose="020F0502020204030204"/>
                  </a:rPr>
                  <a:t>Περιβάλλον</a:t>
                </a:r>
                <a:endParaRPr lang="en-IN" sz="3200" b="1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056" name="Picture 8" descr="Image result for school icon">
              <a:extLst>
                <a:ext uri="{FF2B5EF4-FFF2-40B4-BE49-F238E27FC236}">
                  <a16:creationId xmlns:a16="http://schemas.microsoft.com/office/drawing/2014/main" id="{DEE3E822-1D64-4DDA-A87B-664C0E8C45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" t="3524" r="7727" b="11191"/>
            <a:stretch/>
          </p:blipFill>
          <p:spPr bwMode="auto">
            <a:xfrm>
              <a:off x="9688213" y="4680541"/>
              <a:ext cx="1460328" cy="155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51" name="Ευθύγραμμο βέλος σύνδεσης 2050">
            <a:extLst>
              <a:ext uri="{FF2B5EF4-FFF2-40B4-BE49-F238E27FC236}">
                <a16:creationId xmlns:a16="http://schemas.microsoft.com/office/drawing/2014/main" id="{A4680A5F-A26B-404D-BE56-8250AC69155B}"/>
              </a:ext>
            </a:extLst>
          </p:cNvPr>
          <p:cNvCxnSpPr/>
          <p:nvPr/>
        </p:nvCxnSpPr>
        <p:spPr>
          <a:xfrm>
            <a:off x="6096000" y="3350756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635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9DC2D5-FFC6-46F2-8E84-6310D9A15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000" y="2154501"/>
            <a:ext cx="8496000" cy="432000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>
              <a:spcAft>
                <a:spcPts val="1200"/>
              </a:spcAft>
            </a:pPr>
            <a:r>
              <a:rPr lang="el-GR" sz="3200" dirty="0"/>
              <a:t>Διατροφική αγωγή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Ενθάρρυνση-παρότρυνση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Αύξηση φυσικής δραστηριότητας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Μείωση κατανάλωσης «κενών θερμίδων»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95BA0D68-1764-47A5-85D1-32BFF21C2186}"/>
              </a:ext>
            </a:extLst>
          </p:cNvPr>
          <p:cNvGrpSpPr/>
          <p:nvPr/>
        </p:nvGrpSpPr>
        <p:grpSpPr>
          <a:xfrm>
            <a:off x="240630" y="320840"/>
            <a:ext cx="3650400" cy="2232714"/>
            <a:chOff x="231641" y="558873"/>
            <a:chExt cx="3690000" cy="2232714"/>
          </a:xfrm>
        </p:grpSpPr>
        <p:grpSp>
          <p:nvGrpSpPr>
            <p:cNvPr id="8" name="Group 103">
              <a:extLst>
                <a:ext uri="{FF2B5EF4-FFF2-40B4-BE49-F238E27FC236}">
                  <a16:creationId xmlns:a16="http://schemas.microsoft.com/office/drawing/2014/main" id="{12A796B6-8BBC-4EC8-8DAC-2C0B70AF5D01}"/>
                </a:ext>
              </a:extLst>
            </p:cNvPr>
            <p:cNvGrpSpPr/>
            <p:nvPr/>
          </p:nvGrpSpPr>
          <p:grpSpPr>
            <a:xfrm>
              <a:off x="231641" y="558873"/>
              <a:ext cx="3690000" cy="2232714"/>
              <a:chOff x="6520350" y="1972992"/>
              <a:chExt cx="2438869" cy="1129712"/>
            </a:xfrm>
          </p:grpSpPr>
          <p:sp>
            <p:nvSpPr>
              <p:cNvPr id="9" name="Rounded Rectangle 314">
                <a:extLst>
                  <a:ext uri="{FF2B5EF4-FFF2-40B4-BE49-F238E27FC236}">
                    <a16:creationId xmlns:a16="http://schemas.microsoft.com/office/drawing/2014/main" id="{AA370E39-A9AB-49B0-9257-BE4229CB3C95}"/>
                  </a:ext>
                </a:extLst>
              </p:cNvPr>
              <p:cNvSpPr/>
              <p:nvPr/>
            </p:nvSpPr>
            <p:spPr>
              <a:xfrm>
                <a:off x="6527001" y="1988840"/>
                <a:ext cx="2422950" cy="1113864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1EA18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ound Same Side Corner Rectangle 313">
                <a:extLst>
                  <a:ext uri="{FF2B5EF4-FFF2-40B4-BE49-F238E27FC236}">
                    <a16:creationId xmlns:a16="http://schemas.microsoft.com/office/drawing/2014/main" id="{EDA527EE-8E75-436A-9C85-2DDEBF975115}"/>
                  </a:ext>
                </a:extLst>
              </p:cNvPr>
              <p:cNvSpPr/>
              <p:nvPr/>
            </p:nvSpPr>
            <p:spPr>
              <a:xfrm>
                <a:off x="6520350" y="1972992"/>
                <a:ext cx="2438869" cy="306170"/>
              </a:xfrm>
              <a:prstGeom prst="round2SameRect">
                <a:avLst>
                  <a:gd name="adj1" fmla="val 50000"/>
                  <a:gd name="adj2" fmla="val 3177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3200" b="1" kern="0" dirty="0">
                    <a:solidFill>
                      <a:prstClr val="white"/>
                    </a:solidFill>
                    <a:latin typeface="Calibri" panose="020F0502020204030204"/>
                  </a:rPr>
                  <a:t>Παιδί</a:t>
                </a:r>
                <a:endPara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F786410-46FA-4713-8762-70D939E9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841" y="1272916"/>
              <a:ext cx="1488288" cy="148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Image result for no diet">
            <a:extLst>
              <a:ext uri="{FF2B5EF4-FFF2-40B4-BE49-F238E27FC236}">
                <a16:creationId xmlns:a16="http://schemas.microsoft.com/office/drawing/2014/main" id="{467536FD-D01C-4F9A-A00A-A05FC11F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089205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19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551C0C-7389-45BA-82D8-A8759EE7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000" y="2143627"/>
            <a:ext cx="8496000" cy="432000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>
              <a:spcAft>
                <a:spcPts val="1200"/>
              </a:spcAft>
            </a:pPr>
            <a:r>
              <a:rPr lang="el-GR" sz="3200" dirty="0"/>
              <a:t>Ευαισθητοποίηση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Ενημέρωση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Εκπαίδευση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Υποστήριξη</a:t>
            </a:r>
          </a:p>
          <a:p>
            <a:endParaRPr lang="el-GR" dirty="0"/>
          </a:p>
          <a:p>
            <a:endParaRPr lang="el-GR" dirty="0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526319A1-F253-4D9A-A89D-87ECA266C2E3}"/>
              </a:ext>
            </a:extLst>
          </p:cNvPr>
          <p:cNvGrpSpPr/>
          <p:nvPr/>
        </p:nvGrpSpPr>
        <p:grpSpPr>
          <a:xfrm>
            <a:off x="240630" y="320840"/>
            <a:ext cx="3650400" cy="2233534"/>
            <a:chOff x="250987" y="573921"/>
            <a:chExt cx="3650400" cy="2233534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7E1D9636-16DC-40CC-8B96-72F40E49EAB7}"/>
                </a:ext>
              </a:extLst>
            </p:cNvPr>
            <p:cNvGrpSpPr/>
            <p:nvPr/>
          </p:nvGrpSpPr>
          <p:grpSpPr>
            <a:xfrm>
              <a:off x="250987" y="573921"/>
              <a:ext cx="3650400" cy="2233534"/>
              <a:chOff x="6521860" y="1972577"/>
              <a:chExt cx="2436109" cy="1130127"/>
            </a:xfrm>
          </p:grpSpPr>
          <p:sp>
            <p:nvSpPr>
              <p:cNvPr id="5" name="Rounded Rectangle 314">
                <a:extLst>
                  <a:ext uri="{FF2B5EF4-FFF2-40B4-BE49-F238E27FC236}">
                    <a16:creationId xmlns:a16="http://schemas.microsoft.com/office/drawing/2014/main" id="{5B0F2659-CA58-4715-A364-69AC0F96F9AD}"/>
                  </a:ext>
                </a:extLst>
              </p:cNvPr>
              <p:cNvSpPr/>
              <p:nvPr/>
            </p:nvSpPr>
            <p:spPr>
              <a:xfrm>
                <a:off x="6527001" y="1988840"/>
                <a:ext cx="2422950" cy="1113864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1EA18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ound Same Side Corner Rectangle 313">
                <a:extLst>
                  <a:ext uri="{FF2B5EF4-FFF2-40B4-BE49-F238E27FC236}">
                    <a16:creationId xmlns:a16="http://schemas.microsoft.com/office/drawing/2014/main" id="{D2E20CB5-3CF9-4BF6-BA5C-3C1A0CDE57DD}"/>
                  </a:ext>
                </a:extLst>
              </p:cNvPr>
              <p:cNvSpPr/>
              <p:nvPr/>
            </p:nvSpPr>
            <p:spPr>
              <a:xfrm>
                <a:off x="6521860" y="1972577"/>
                <a:ext cx="2436109" cy="306170"/>
              </a:xfrm>
              <a:prstGeom prst="round2SameRect">
                <a:avLst>
                  <a:gd name="adj1" fmla="val 50000"/>
                  <a:gd name="adj2" fmla="val 3177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l-GR" sz="3200" b="1" kern="0" dirty="0">
                    <a:solidFill>
                      <a:prstClr val="white"/>
                    </a:solidFill>
                    <a:latin typeface="Calibri" panose="020F0502020204030204"/>
                  </a:rPr>
                  <a:t>Γονείς</a:t>
                </a:r>
                <a:endParaRPr lang="en-IN" sz="3200" b="1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7" name="Picture 6" descr="Image result for parents icon">
              <a:extLst>
                <a:ext uri="{FF2B5EF4-FFF2-40B4-BE49-F238E27FC236}">
                  <a16:creationId xmlns:a16="http://schemas.microsoft.com/office/drawing/2014/main" id="{9E861403-739F-435E-B98A-FB252761C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701" y="1257582"/>
              <a:ext cx="1549056" cy="1549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Image result for information icon">
            <a:extLst>
              <a:ext uri="{FF2B5EF4-FFF2-40B4-BE49-F238E27FC236}">
                <a16:creationId xmlns:a16="http://schemas.microsoft.com/office/drawing/2014/main" id="{C5BB33EC-42C2-43CB-A4BA-19919D0C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31" y="28226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0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73B1D8-34FA-47FC-89BD-C263EEB4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000" y="2185822"/>
            <a:ext cx="8496000" cy="4351338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pPr>
              <a:spcAft>
                <a:spcPts val="1200"/>
              </a:spcAft>
            </a:pPr>
            <a:r>
              <a:rPr lang="el-GR" sz="3200" dirty="0"/>
              <a:t>Διαθεσιμότητα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Κυλικείο</a:t>
            </a:r>
          </a:p>
          <a:p>
            <a:pPr>
              <a:spcAft>
                <a:spcPts val="1200"/>
              </a:spcAft>
            </a:pPr>
            <a:r>
              <a:rPr lang="el-GR" sz="3200" dirty="0"/>
              <a:t>Προγράμματα διατροφικής αγωγής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l-GR" sz="3200" dirty="0"/>
              <a:t>Διαφήμιση/ΜΜΕ</a:t>
            </a:r>
          </a:p>
          <a:p>
            <a:pPr>
              <a:spcAft>
                <a:spcPts val="1200"/>
              </a:spcAft>
            </a:pPr>
            <a:r>
              <a:rPr lang="el-GR" sz="3200" dirty="0" err="1"/>
              <a:t>Διαδραστικά</a:t>
            </a:r>
            <a:r>
              <a:rPr lang="el-GR" sz="3200" dirty="0"/>
              <a:t> παιχνίδια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162B532-78E8-4BE8-8329-58AD644D2B99}"/>
              </a:ext>
            </a:extLst>
          </p:cNvPr>
          <p:cNvGrpSpPr/>
          <p:nvPr/>
        </p:nvGrpSpPr>
        <p:grpSpPr>
          <a:xfrm>
            <a:off x="248669" y="320840"/>
            <a:ext cx="3656717" cy="2263795"/>
            <a:chOff x="8481394" y="3976425"/>
            <a:chExt cx="3656717" cy="2263795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5B717B54-A3EA-4255-AE00-28965339053D}"/>
                </a:ext>
              </a:extLst>
            </p:cNvPr>
            <p:cNvGrpSpPr/>
            <p:nvPr/>
          </p:nvGrpSpPr>
          <p:grpSpPr>
            <a:xfrm>
              <a:off x="8481394" y="3976425"/>
              <a:ext cx="3656717" cy="2232131"/>
              <a:chOff x="6527001" y="1973287"/>
              <a:chExt cx="2440328" cy="1129417"/>
            </a:xfrm>
          </p:grpSpPr>
          <p:sp>
            <p:nvSpPr>
              <p:cNvPr id="7" name="Rounded Rectangle 314">
                <a:extLst>
                  <a:ext uri="{FF2B5EF4-FFF2-40B4-BE49-F238E27FC236}">
                    <a16:creationId xmlns:a16="http://schemas.microsoft.com/office/drawing/2014/main" id="{E6013E31-CC71-4EB1-90F7-1D9F91A14FB6}"/>
                  </a:ext>
                </a:extLst>
              </p:cNvPr>
              <p:cNvSpPr/>
              <p:nvPr/>
            </p:nvSpPr>
            <p:spPr>
              <a:xfrm>
                <a:off x="6527001" y="1988840"/>
                <a:ext cx="2422950" cy="1113864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rgbClr val="1EA18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ound Same Side Corner Rectangle 313">
                <a:extLst>
                  <a:ext uri="{FF2B5EF4-FFF2-40B4-BE49-F238E27FC236}">
                    <a16:creationId xmlns:a16="http://schemas.microsoft.com/office/drawing/2014/main" id="{CDBCE813-2D1D-4B2F-84FA-8B3C71DCCF6F}"/>
                  </a:ext>
                </a:extLst>
              </p:cNvPr>
              <p:cNvSpPr/>
              <p:nvPr/>
            </p:nvSpPr>
            <p:spPr>
              <a:xfrm>
                <a:off x="6532342" y="1973287"/>
                <a:ext cx="2434987" cy="306170"/>
              </a:xfrm>
              <a:prstGeom prst="round2SameRect">
                <a:avLst>
                  <a:gd name="adj1" fmla="val 50000"/>
                  <a:gd name="adj2" fmla="val 3177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3200" b="1" kern="0" dirty="0">
                    <a:solidFill>
                      <a:prstClr val="white"/>
                    </a:solidFill>
                    <a:latin typeface="Calibri" panose="020F0502020204030204"/>
                  </a:rPr>
                  <a:t>Περιβάλλον</a:t>
                </a:r>
                <a:endParaRPr lang="en-IN" sz="3200" b="1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6" name="Picture 8" descr="Image result for school icon">
              <a:extLst>
                <a:ext uri="{FF2B5EF4-FFF2-40B4-BE49-F238E27FC236}">
                  <a16:creationId xmlns:a16="http://schemas.microsoft.com/office/drawing/2014/main" id="{3DBE691F-5500-450D-90CE-9AF5E0B7BA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" t="3524" r="7727" b="11191"/>
            <a:stretch/>
          </p:blipFill>
          <p:spPr bwMode="auto">
            <a:xfrm>
              <a:off x="9688213" y="4680541"/>
              <a:ext cx="1460328" cy="155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F9F6A693-3870-412F-A306-F374553D1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9930"/>
          <a:stretch/>
        </p:blipFill>
        <p:spPr bwMode="auto">
          <a:xfrm>
            <a:off x="9043987" y="2552971"/>
            <a:ext cx="2899344" cy="26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82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6C3CF1-D315-4DA0-9F44-C7A67CF9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72" y="172613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Διαδραστικά</a:t>
            </a:r>
            <a:r>
              <a:rPr lang="el-GR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παιχνίδια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DDFB341D-A8FE-41D7-B6DB-F7BDE7D12A5B}"/>
              </a:ext>
            </a:extLst>
          </p:cNvPr>
          <p:cNvGrpSpPr/>
          <p:nvPr/>
        </p:nvGrpSpPr>
        <p:grpSpPr>
          <a:xfrm>
            <a:off x="212735" y="1952069"/>
            <a:ext cx="4515085" cy="2105482"/>
            <a:chOff x="704226" y="2016813"/>
            <a:chExt cx="4515085" cy="2105482"/>
          </a:xfrm>
        </p:grpSpPr>
        <p:sp>
          <p:nvSpPr>
            <p:cNvPr id="4" name="Οβάλ 3">
              <a:extLst>
                <a:ext uri="{FF2B5EF4-FFF2-40B4-BE49-F238E27FC236}">
                  <a16:creationId xmlns:a16="http://schemas.microsoft.com/office/drawing/2014/main" id="{85BB6EAE-5329-415F-9860-155AC16E1EA9}"/>
                </a:ext>
              </a:extLst>
            </p:cNvPr>
            <p:cNvSpPr/>
            <p:nvPr/>
          </p:nvSpPr>
          <p:spPr>
            <a:xfrm>
              <a:off x="838200" y="3132944"/>
              <a:ext cx="4093564" cy="989351"/>
            </a:xfrm>
            <a:prstGeom prst="ellipse">
              <a:avLst/>
            </a:prstGeom>
            <a:noFill/>
            <a:ln w="142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074" name="Picture 2" descr="Image result for green apple">
              <a:extLst>
                <a:ext uri="{FF2B5EF4-FFF2-40B4-BE49-F238E27FC236}">
                  <a16:creationId xmlns:a16="http://schemas.microsoft.com/office/drawing/2014/main" id="{97238C55-5368-454D-ACB2-FD9F3200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26" y="2584710"/>
              <a:ext cx="1096468" cy="109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lettuce">
              <a:extLst>
                <a:ext uri="{FF2B5EF4-FFF2-40B4-BE49-F238E27FC236}">
                  <a16:creationId xmlns:a16="http://schemas.microsoft.com/office/drawing/2014/main" id="{79B8E2E1-F74A-4724-9984-F65E4FF09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012" y="2016813"/>
              <a:ext cx="1309299" cy="182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avocado">
              <a:extLst>
                <a:ext uri="{FF2B5EF4-FFF2-40B4-BE49-F238E27FC236}">
                  <a16:creationId xmlns:a16="http://schemas.microsoft.com/office/drawing/2014/main" id="{50413586-7BF1-4A68-913D-830E55770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481" y="2620016"/>
              <a:ext cx="1251509" cy="90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spinach">
              <a:extLst>
                <a:ext uri="{FF2B5EF4-FFF2-40B4-BE49-F238E27FC236}">
                  <a16:creationId xmlns:a16="http://schemas.microsoft.com/office/drawing/2014/main" id="{EBA8AD8E-F33D-4F75-8918-EF0C4730C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919" y="2487181"/>
              <a:ext cx="1759360" cy="145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kiwi">
              <a:extLst>
                <a:ext uri="{FF2B5EF4-FFF2-40B4-BE49-F238E27FC236}">
                  <a16:creationId xmlns:a16="http://schemas.microsoft.com/office/drawing/2014/main" id="{780EDE3F-5EBD-40EE-B985-C7CC1C66C6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37"/>
            <a:stretch/>
          </p:blipFill>
          <p:spPr bwMode="auto">
            <a:xfrm>
              <a:off x="1466934" y="3232930"/>
              <a:ext cx="1173057" cy="739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35783210-78F2-4524-B7BE-A3DDE9B2A35A}"/>
              </a:ext>
            </a:extLst>
          </p:cNvPr>
          <p:cNvGrpSpPr/>
          <p:nvPr/>
        </p:nvGrpSpPr>
        <p:grpSpPr>
          <a:xfrm>
            <a:off x="6243596" y="1440846"/>
            <a:ext cx="5402224" cy="2153585"/>
            <a:chOff x="6243596" y="1440846"/>
            <a:chExt cx="5402224" cy="2153585"/>
          </a:xfrm>
        </p:grpSpPr>
        <p:sp>
          <p:nvSpPr>
            <p:cNvPr id="5" name="Οβάλ 4">
              <a:extLst>
                <a:ext uri="{FF2B5EF4-FFF2-40B4-BE49-F238E27FC236}">
                  <a16:creationId xmlns:a16="http://schemas.microsoft.com/office/drawing/2014/main" id="{0D72C64B-F1D2-480D-87FA-B63C230EE4DD}"/>
                </a:ext>
              </a:extLst>
            </p:cNvPr>
            <p:cNvSpPr/>
            <p:nvPr/>
          </p:nvSpPr>
          <p:spPr>
            <a:xfrm>
              <a:off x="6899304" y="2605080"/>
              <a:ext cx="4093564" cy="989351"/>
            </a:xfrm>
            <a:prstGeom prst="ellipse">
              <a:avLst/>
            </a:prstGeom>
            <a:noFill/>
            <a:ln w="142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084" name="Picture 12" descr="Image result for strawberry">
              <a:extLst>
                <a:ext uri="{FF2B5EF4-FFF2-40B4-BE49-F238E27FC236}">
                  <a16:creationId xmlns:a16="http://schemas.microsoft.com/office/drawing/2014/main" id="{8A660517-0DE9-4EC3-B3C7-591E85ACA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915" y="1918570"/>
              <a:ext cx="1305905" cy="134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Image result for red pepper">
              <a:extLst>
                <a:ext uri="{FF2B5EF4-FFF2-40B4-BE49-F238E27FC236}">
                  <a16:creationId xmlns:a16="http://schemas.microsoft.com/office/drawing/2014/main" id="{8D356ADD-F135-4722-945C-677FC8546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370" y="1440846"/>
              <a:ext cx="1658909" cy="165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Image result for cherries">
              <a:extLst>
                <a:ext uri="{FF2B5EF4-FFF2-40B4-BE49-F238E27FC236}">
                  <a16:creationId xmlns:a16="http://schemas.microsoft.com/office/drawing/2014/main" id="{00266FD9-F494-4317-8D6C-12D831CCB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825" y="2113555"/>
              <a:ext cx="1860511" cy="143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Image result for radish">
              <a:extLst>
                <a:ext uri="{FF2B5EF4-FFF2-40B4-BE49-F238E27FC236}">
                  <a16:creationId xmlns:a16="http://schemas.microsoft.com/office/drawing/2014/main" id="{B8F546C8-56FB-429C-A984-8A4A1D62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4899">
              <a:off x="6243596" y="2110338"/>
              <a:ext cx="2533001" cy="120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FD9AA683-0156-45F6-8A07-02B308AA60B4}"/>
              </a:ext>
            </a:extLst>
          </p:cNvPr>
          <p:cNvGrpSpPr/>
          <p:nvPr/>
        </p:nvGrpSpPr>
        <p:grpSpPr>
          <a:xfrm>
            <a:off x="6788615" y="3703949"/>
            <a:ext cx="4625171" cy="2329131"/>
            <a:chOff x="7702116" y="3364839"/>
            <a:chExt cx="4625171" cy="2329131"/>
          </a:xfrm>
        </p:grpSpPr>
        <p:sp>
          <p:nvSpPr>
            <p:cNvPr id="6" name="Οβάλ 5">
              <a:extLst>
                <a:ext uri="{FF2B5EF4-FFF2-40B4-BE49-F238E27FC236}">
                  <a16:creationId xmlns:a16="http://schemas.microsoft.com/office/drawing/2014/main" id="{123443C4-7326-4641-922F-EE760AE67E1D}"/>
                </a:ext>
              </a:extLst>
            </p:cNvPr>
            <p:cNvSpPr/>
            <p:nvPr/>
          </p:nvSpPr>
          <p:spPr>
            <a:xfrm>
              <a:off x="7839233" y="4402113"/>
              <a:ext cx="4093564" cy="989351"/>
            </a:xfrm>
            <a:prstGeom prst="ellipse">
              <a:avLst/>
            </a:prstGeom>
            <a:noFill/>
            <a:ln w="142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092" name="Picture 20" descr="Image result for yellow pepper">
              <a:extLst>
                <a:ext uri="{FF2B5EF4-FFF2-40B4-BE49-F238E27FC236}">
                  <a16:creationId xmlns:a16="http://schemas.microsoft.com/office/drawing/2014/main" id="{4D601521-4C5B-4ED6-85E7-386E7EBD6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2053" y="3364839"/>
              <a:ext cx="1775234" cy="177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Image result for lemon">
              <a:extLst>
                <a:ext uri="{FF2B5EF4-FFF2-40B4-BE49-F238E27FC236}">
                  <a16:creationId xmlns:a16="http://schemas.microsoft.com/office/drawing/2014/main" id="{27B9DDB6-2FE4-4249-A78A-173817AE0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997" y="3755660"/>
              <a:ext cx="1938310" cy="193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Image result for banana">
              <a:extLst>
                <a:ext uri="{FF2B5EF4-FFF2-40B4-BE49-F238E27FC236}">
                  <a16:creationId xmlns:a16="http://schemas.microsoft.com/office/drawing/2014/main" id="{48B1A4EE-435E-44F7-90FA-A5BEA2853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725">
              <a:off x="7702116" y="4006863"/>
              <a:ext cx="1790270" cy="119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E809B809-006F-41EB-BD6E-F17D14AC9A61}"/>
              </a:ext>
            </a:extLst>
          </p:cNvPr>
          <p:cNvGrpSpPr/>
          <p:nvPr/>
        </p:nvGrpSpPr>
        <p:grpSpPr>
          <a:xfrm>
            <a:off x="1427785" y="4422143"/>
            <a:ext cx="5037551" cy="2139021"/>
            <a:chOff x="2082027" y="4211814"/>
            <a:chExt cx="5037551" cy="2139021"/>
          </a:xfrm>
        </p:grpSpPr>
        <p:sp>
          <p:nvSpPr>
            <p:cNvPr id="7" name="Οβάλ 6">
              <a:extLst>
                <a:ext uri="{FF2B5EF4-FFF2-40B4-BE49-F238E27FC236}">
                  <a16:creationId xmlns:a16="http://schemas.microsoft.com/office/drawing/2014/main" id="{1E97070D-EB39-4C38-89D8-313E1F854C5C}"/>
                </a:ext>
              </a:extLst>
            </p:cNvPr>
            <p:cNvSpPr/>
            <p:nvPr/>
          </p:nvSpPr>
          <p:spPr>
            <a:xfrm>
              <a:off x="2445271" y="5361484"/>
              <a:ext cx="4093564" cy="989351"/>
            </a:xfrm>
            <a:prstGeom prst="ellipse">
              <a:avLst/>
            </a:prstGeom>
            <a:noFill/>
            <a:ln w="1428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100" name="Picture 28" descr="Image result for beetroot">
              <a:extLst>
                <a:ext uri="{FF2B5EF4-FFF2-40B4-BE49-F238E27FC236}">
                  <a16:creationId xmlns:a16="http://schemas.microsoft.com/office/drawing/2014/main" id="{75625250-C131-4D63-9EE7-A9C1582B8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978" y="4211814"/>
              <a:ext cx="1821600" cy="183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mage result for eggplant">
              <a:extLst>
                <a:ext uri="{FF2B5EF4-FFF2-40B4-BE49-F238E27FC236}">
                  <a16:creationId xmlns:a16="http://schemas.microsoft.com/office/drawing/2014/main" id="{C3162DF6-4CAC-44DC-9490-5051ACB72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5336">
              <a:off x="2082027" y="4937228"/>
              <a:ext cx="2195145" cy="134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Image result for plum">
              <a:extLst>
                <a:ext uri="{FF2B5EF4-FFF2-40B4-BE49-F238E27FC236}">
                  <a16:creationId xmlns:a16="http://schemas.microsoft.com/office/drawing/2014/main" id="{E171C155-D882-4090-B437-3F6EC52FD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81" y="5238426"/>
              <a:ext cx="1569438" cy="107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36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733B21-8E0B-43AF-AEE8-E2D2793A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85" y="40456"/>
            <a:ext cx="5330461" cy="6817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88003-432C-4F86-BA8E-33EAD836445F}"/>
              </a:ext>
            </a:extLst>
          </p:cNvPr>
          <p:cNvSpPr txBox="1"/>
          <p:nvPr/>
        </p:nvSpPr>
        <p:spPr>
          <a:xfrm>
            <a:off x="154744" y="506437"/>
            <a:ext cx="2982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Καμπύλες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1201312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F1D3563-8A89-4AF7-9A04-F0C9E44096C4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C290EB-46D5-48B9-A6ED-AE9D5E3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2562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Εκδρομή στην λαϊκή</a:t>
            </a:r>
          </a:p>
        </p:txBody>
      </p:sp>
      <p:pic>
        <p:nvPicPr>
          <p:cNvPr id="4100" name="Picture 4" descr="Image result for child in greengrocer">
            <a:extLst>
              <a:ext uri="{FF2B5EF4-FFF2-40B4-BE49-F238E27FC236}">
                <a16:creationId xmlns:a16="http://schemas.microsoft.com/office/drawing/2014/main" id="{43E6DE5B-F05E-49AA-BC4A-798990D5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65258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hild in greengrocer">
            <a:extLst>
              <a:ext uri="{FF2B5EF4-FFF2-40B4-BE49-F238E27FC236}">
                <a16:creationId xmlns:a16="http://schemas.microsoft.com/office/drawing/2014/main" id="{FE3C64BE-0497-44AB-8142-95124AB87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8" descr="Image result for child in greengrocer">
            <a:extLst>
              <a:ext uri="{FF2B5EF4-FFF2-40B4-BE49-F238E27FC236}">
                <a16:creationId xmlns:a16="http://schemas.microsoft.com/office/drawing/2014/main" id="{C095450B-BD36-4E81-8F53-9B0A3E2A8E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F94A722-166D-4049-A671-C1F7EEDDF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9" b="18462"/>
          <a:stretch/>
        </p:blipFill>
        <p:spPr>
          <a:xfrm>
            <a:off x="6400800" y="2465258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8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B5ABA63-24AB-4C2E-829D-8427F4106E7C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74C781E-1447-4430-BE38-ED8553BA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73" y="182562"/>
            <a:ext cx="10515600" cy="1325563"/>
          </a:xfrm>
        </p:spPr>
        <p:txBody>
          <a:bodyPr/>
          <a:lstStyle/>
          <a:p>
            <a:r>
              <a:rPr lang="el-GR" sz="4800" b="1" dirty="0">
                <a:solidFill>
                  <a:schemeClr val="bg1"/>
                </a:solidFill>
                <a:latin typeface="+mn-lt"/>
              </a:rPr>
              <a:t>Μαγειρική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 descr="Image result for kid cooking">
            <a:extLst>
              <a:ext uri="{FF2B5EF4-FFF2-40B4-BE49-F238E27FC236}">
                <a16:creationId xmlns:a16="http://schemas.microsoft.com/office/drawing/2014/main" id="{CA637C7A-5FD7-4C09-8627-B4C6B254D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" b="3399"/>
          <a:stretch/>
        </p:blipFill>
        <p:spPr bwMode="auto">
          <a:xfrm>
            <a:off x="118673" y="2091738"/>
            <a:ext cx="5715000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6ED16E1F-146C-4AA6-89BF-4FAC7862D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/>
          <a:stretch/>
        </p:blipFill>
        <p:spPr bwMode="auto">
          <a:xfrm>
            <a:off x="6358327" y="2091738"/>
            <a:ext cx="5715000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42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F091C0D-CF89-4EA7-AB7B-DF87FE51495E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BFF608B-A42F-48A6-B025-F4618E63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182562"/>
            <a:ext cx="11000874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Προγράμματα διατροφικής υποστήριξης μαθητών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E362E1-2D24-402D-9250-8C13A48D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26" y="2066256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Πρόγραμμα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DIATROFI</a:t>
            </a:r>
            <a:endParaRPr lang="el-GR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 σχολεία (25 349 μαθητές)</a:t>
            </a:r>
            <a:endParaRPr lang="en-US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Διανομή υγιεινού γεύματος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Περιοχές χαμηλού κοινωνικοοικονομικού επιπέδου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 τροφικής ανεπάρκειας ~</a:t>
            </a:r>
            <a:r>
              <a:rPr lang="el-GR" sz="4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en-US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004AA-379D-438B-ABBA-8745B4BF6087}"/>
              </a:ext>
            </a:extLst>
          </p:cNvPr>
          <p:cNvSpPr txBox="1"/>
          <p:nvPr/>
        </p:nvSpPr>
        <p:spPr>
          <a:xfrm>
            <a:off x="0" y="64886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Petralias</a:t>
            </a:r>
            <a:r>
              <a:rPr lang="en-US" dirty="0"/>
              <a:t> A et al. Eur J Public Health. (2016)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7696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EB77A7C-B22C-4981-B2F0-445F332AF64B}"/>
              </a:ext>
            </a:extLst>
          </p:cNvPr>
          <p:cNvSpPr/>
          <p:nvPr/>
        </p:nvSpPr>
        <p:spPr>
          <a:xfrm>
            <a:off x="0" y="0"/>
            <a:ext cx="12192000" cy="944653"/>
          </a:xfrm>
          <a:prstGeom prst="rect">
            <a:avLst/>
          </a:prstGeom>
          <a:solidFill>
            <a:srgbClr val="00B0F0"/>
          </a:solidFill>
          <a:ln>
            <a:solidFill>
              <a:srgbClr val="38C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63E47A7-836A-43B3-B58F-C9289F4C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3076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Συνοψίζοντας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DFC1B193-4B43-419E-88F2-D87632030163}"/>
              </a:ext>
            </a:extLst>
          </p:cNvPr>
          <p:cNvGrpSpPr/>
          <p:nvPr/>
        </p:nvGrpSpPr>
        <p:grpSpPr>
          <a:xfrm>
            <a:off x="0" y="1117226"/>
            <a:ext cx="12192000" cy="1474920"/>
            <a:chOff x="0" y="316783"/>
            <a:chExt cx="11196347" cy="1985533"/>
          </a:xfrm>
        </p:grpSpPr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427694F4-88A4-45A9-9D66-F0E3558B7F02}"/>
                </a:ext>
              </a:extLst>
            </p:cNvPr>
            <p:cNvGrpSpPr/>
            <p:nvPr/>
          </p:nvGrpSpPr>
          <p:grpSpPr>
            <a:xfrm>
              <a:off x="0" y="316783"/>
              <a:ext cx="11196347" cy="1836000"/>
              <a:chOff x="663557" y="971877"/>
              <a:chExt cx="7189091" cy="1015217"/>
            </a:xfrm>
          </p:grpSpPr>
          <p:sp>
            <p:nvSpPr>
              <p:cNvPr id="9" name="Rectangle 36">
                <a:extLst>
                  <a:ext uri="{FF2B5EF4-FFF2-40B4-BE49-F238E27FC236}">
                    <a16:creationId xmlns:a16="http://schemas.microsoft.com/office/drawing/2014/main" id="{3F2891FC-E6EE-4A1E-AD0A-D536262CB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342" y="1048583"/>
                <a:ext cx="5363033" cy="861807"/>
              </a:xfrm>
              <a:prstGeom prst="rect">
                <a:avLst/>
              </a:prstGeom>
              <a:gradFill>
                <a:gsLst>
                  <a:gs pos="0">
                    <a:srgbClr val="D3D3D3">
                      <a:lumMod val="90000"/>
                    </a:srgb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rgbClr val="D3D3D3">
                      <a:lumMod val="90000"/>
                    </a:srgbClr>
                  </a:gs>
                </a:gsLst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21892B57-0C72-487D-AC14-0FA7EB3417E4}"/>
                  </a:ext>
                </a:extLst>
              </p:cNvPr>
              <p:cNvGrpSpPr/>
              <p:nvPr/>
            </p:nvGrpSpPr>
            <p:grpSpPr>
              <a:xfrm>
                <a:off x="663557" y="971877"/>
                <a:ext cx="2330419" cy="1015217"/>
                <a:chOff x="3576638" y="5186362"/>
                <a:chExt cx="1631812" cy="1071563"/>
              </a:xfrm>
            </p:grpSpPr>
            <p:sp>
              <p:nvSpPr>
                <p:cNvPr id="14" name="Freeform: Shape 76">
                  <a:extLst>
                    <a:ext uri="{FF2B5EF4-FFF2-40B4-BE49-F238E27FC236}">
                      <a16:creationId xmlns:a16="http://schemas.microsoft.com/office/drawing/2014/main" id="{E280B5FD-6AE8-4FEC-B268-22DDA14A8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594" y="5321695"/>
                  <a:ext cx="757378" cy="800896"/>
                </a:xfrm>
                <a:custGeom>
                  <a:avLst/>
                  <a:gdLst>
                    <a:gd name="connsiteX0" fmla="*/ 0 w 949466"/>
                    <a:gd name="connsiteY0" fmla="*/ 0 h 800896"/>
                    <a:gd name="connsiteX1" fmla="*/ 949466 w 949466"/>
                    <a:gd name="connsiteY1" fmla="*/ 0 h 800896"/>
                    <a:gd name="connsiteX2" fmla="*/ 344345 w 949466"/>
                    <a:gd name="connsiteY2" fmla="*/ 800896 h 800896"/>
                    <a:gd name="connsiteX3" fmla="*/ 0 w 949466"/>
                    <a:gd name="connsiteY3" fmla="*/ 800896 h 80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9466" h="800896">
                      <a:moveTo>
                        <a:pt x="0" y="0"/>
                      </a:moveTo>
                      <a:lnTo>
                        <a:pt x="949466" y="0"/>
                      </a:lnTo>
                      <a:lnTo>
                        <a:pt x="344345" y="800896"/>
                      </a:lnTo>
                      <a:lnTo>
                        <a:pt x="0" y="800896"/>
                      </a:lnTo>
                      <a:close/>
                    </a:path>
                  </a:pathLst>
                </a:custGeom>
                <a:solidFill>
                  <a:srgbClr val="FFCC4C"/>
                </a:solidFill>
                <a:ln>
                  <a:noFill/>
                </a:ln>
                <a:effectLst>
                  <a:outerShdw blurRad="228600" dist="762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37160" tIns="34290" rIns="68580" bIns="3429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95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Freeform 37">
                  <a:extLst>
                    <a:ext uri="{FF2B5EF4-FFF2-40B4-BE49-F238E27FC236}">
                      <a16:creationId xmlns:a16="http://schemas.microsoft.com/office/drawing/2014/main" id="{00E2639A-A442-4853-8AF7-9933B039C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638" y="5186362"/>
                  <a:ext cx="1541323" cy="1071563"/>
                </a:xfrm>
                <a:custGeom>
                  <a:avLst/>
                  <a:gdLst>
                    <a:gd name="T0" fmla="*/ 1175 w 1175"/>
                    <a:gd name="T1" fmla="*/ 0 h 675"/>
                    <a:gd name="T2" fmla="*/ 0 w 1175"/>
                    <a:gd name="T3" fmla="*/ 0 h 675"/>
                    <a:gd name="T4" fmla="*/ 0 w 1175"/>
                    <a:gd name="T5" fmla="*/ 675 h 675"/>
                    <a:gd name="T6" fmla="*/ 665 w 1175"/>
                    <a:gd name="T7" fmla="*/ 675 h 675"/>
                    <a:gd name="T8" fmla="*/ 1175 w 1175"/>
                    <a:gd name="T9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5" h="675">
                      <a:moveTo>
                        <a:pt x="1175" y="0"/>
                      </a:moveTo>
                      <a:lnTo>
                        <a:pt x="0" y="0"/>
                      </a:lnTo>
                      <a:lnTo>
                        <a:pt x="0" y="675"/>
                      </a:lnTo>
                      <a:lnTo>
                        <a:pt x="665" y="675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20574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9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rPr>
                    <a:t>01</a:t>
                  </a:r>
                </a:p>
              </p:txBody>
            </p:sp>
            <p:sp>
              <p:nvSpPr>
                <p:cNvPr id="16" name="Freeform 38">
                  <a:extLst>
                    <a:ext uri="{FF2B5EF4-FFF2-40B4-BE49-F238E27FC236}">
                      <a16:creationId xmlns:a16="http://schemas.microsoft.com/office/drawing/2014/main" id="{B92AAAD9-4C98-4A61-A10E-88E98A121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7637" y="5186362"/>
                  <a:ext cx="150813" cy="80963"/>
                </a:xfrm>
                <a:custGeom>
                  <a:avLst/>
                  <a:gdLst>
                    <a:gd name="T0" fmla="*/ 95 w 95"/>
                    <a:gd name="T1" fmla="*/ 51 h 51"/>
                    <a:gd name="T2" fmla="*/ 0 w 95"/>
                    <a:gd name="T3" fmla="*/ 51 h 51"/>
                    <a:gd name="T4" fmla="*/ 39 w 95"/>
                    <a:gd name="T5" fmla="*/ 0 h 51"/>
                    <a:gd name="T6" fmla="*/ 95 w 95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51">
                      <a:moveTo>
                        <a:pt x="95" y="51"/>
                      </a:moveTo>
                      <a:lnTo>
                        <a:pt x="0" y="51"/>
                      </a:lnTo>
                      <a:lnTo>
                        <a:pt x="39" y="0"/>
                      </a:lnTo>
                      <a:lnTo>
                        <a:pt x="95" y="5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" name="Freeform: Shape 77">
                <a:extLst>
                  <a:ext uri="{FF2B5EF4-FFF2-40B4-BE49-F238E27FC236}">
                    <a16:creationId xmlns:a16="http://schemas.microsoft.com/office/drawing/2014/main" id="{BF1A2D89-0076-427A-A704-ADF3B71826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504827" y="1094771"/>
                <a:ext cx="993927" cy="762360"/>
              </a:xfrm>
              <a:custGeom>
                <a:avLst/>
                <a:gdLst>
                  <a:gd name="connsiteX0" fmla="*/ 0 w 949466"/>
                  <a:gd name="connsiteY0" fmla="*/ 0 h 800896"/>
                  <a:gd name="connsiteX1" fmla="*/ 949466 w 949466"/>
                  <a:gd name="connsiteY1" fmla="*/ 0 h 800896"/>
                  <a:gd name="connsiteX2" fmla="*/ 344345 w 949466"/>
                  <a:gd name="connsiteY2" fmla="*/ 800896 h 800896"/>
                  <a:gd name="connsiteX3" fmla="*/ 0 w 949466"/>
                  <a:gd name="connsiteY3" fmla="*/ 800896 h 80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9466" h="800896">
                    <a:moveTo>
                      <a:pt x="0" y="0"/>
                    </a:moveTo>
                    <a:lnTo>
                      <a:pt x="949466" y="0"/>
                    </a:lnTo>
                    <a:lnTo>
                      <a:pt x="344345" y="800896"/>
                    </a:lnTo>
                    <a:lnTo>
                      <a:pt x="0" y="800896"/>
                    </a:lnTo>
                    <a:close/>
                  </a:path>
                </a:pathLst>
              </a:custGeom>
              <a:solidFill>
                <a:srgbClr val="FFCC4C"/>
              </a:solidFill>
              <a:ln>
                <a:noFill/>
              </a:ln>
              <a:effectLst>
                <a:outerShdw blurRad="228600" dist="762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3716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9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40">
                <a:extLst>
                  <a:ext uri="{FF2B5EF4-FFF2-40B4-BE49-F238E27FC236}">
                    <a16:creationId xmlns:a16="http://schemas.microsoft.com/office/drawing/2014/main" id="{B122CA5D-BC3C-4777-90E9-39A68A89A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352" y="971877"/>
                <a:ext cx="1484296" cy="1013713"/>
              </a:xfrm>
              <a:custGeom>
                <a:avLst/>
                <a:gdLst>
                  <a:gd name="T0" fmla="*/ 510 w 873"/>
                  <a:gd name="T1" fmla="*/ 0 h 674"/>
                  <a:gd name="T2" fmla="*/ 0 w 873"/>
                  <a:gd name="T3" fmla="*/ 674 h 674"/>
                  <a:gd name="T4" fmla="*/ 873 w 873"/>
                  <a:gd name="T5" fmla="*/ 674 h 674"/>
                  <a:gd name="T6" fmla="*/ 873 w 873"/>
                  <a:gd name="T7" fmla="*/ 0 h 674"/>
                  <a:gd name="T8" fmla="*/ 510 w 873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3" h="674">
                    <a:moveTo>
                      <a:pt x="510" y="0"/>
                    </a:moveTo>
                    <a:lnTo>
                      <a:pt x="0" y="674"/>
                    </a:lnTo>
                    <a:lnTo>
                      <a:pt x="873" y="674"/>
                    </a:lnTo>
                    <a:lnTo>
                      <a:pt x="873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38">
                <a:extLst>
                  <a:ext uri="{FF2B5EF4-FFF2-40B4-BE49-F238E27FC236}">
                    <a16:creationId xmlns:a16="http://schemas.microsoft.com/office/drawing/2014/main" id="{D36167EA-B845-4EAF-B5B1-6BD3A506D1B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239123" y="1908131"/>
                <a:ext cx="221998" cy="76706"/>
              </a:xfrm>
              <a:custGeom>
                <a:avLst/>
                <a:gdLst>
                  <a:gd name="T0" fmla="*/ 95 w 95"/>
                  <a:gd name="T1" fmla="*/ 51 h 51"/>
                  <a:gd name="T2" fmla="*/ 0 w 95"/>
                  <a:gd name="T3" fmla="*/ 51 h 51"/>
                  <a:gd name="T4" fmla="*/ 39 w 95"/>
                  <a:gd name="T5" fmla="*/ 0 h 51"/>
                  <a:gd name="T6" fmla="*/ 95 w 95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51">
                    <a:moveTo>
                      <a:pt x="95" y="51"/>
                    </a:moveTo>
                    <a:lnTo>
                      <a:pt x="0" y="51"/>
                    </a:lnTo>
                    <a:lnTo>
                      <a:pt x="39" y="0"/>
                    </a:lnTo>
                    <a:lnTo>
                      <a:pt x="95" y="5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51ADD2-955B-49B7-9582-08E034BD610D}"/>
                </a:ext>
              </a:extLst>
            </p:cNvPr>
            <p:cNvSpPr txBox="1"/>
            <p:nvPr/>
          </p:nvSpPr>
          <p:spPr>
            <a:xfrm>
              <a:off x="3293981" y="686437"/>
              <a:ext cx="6108213" cy="161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</a:rPr>
                <a:t>Η διατροφή επηρεάζει σημαντικά την υγεία και την ανάπτυξη των παιδιών.</a:t>
              </a:r>
            </a:p>
            <a:p>
              <a:endParaRPr lang="el-GR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9510AE18-7400-40A6-826C-C6E2B763F77B}"/>
              </a:ext>
            </a:extLst>
          </p:cNvPr>
          <p:cNvGrpSpPr/>
          <p:nvPr/>
        </p:nvGrpSpPr>
        <p:grpSpPr>
          <a:xfrm>
            <a:off x="0" y="2580603"/>
            <a:ext cx="12192000" cy="1790392"/>
            <a:chOff x="0" y="2571896"/>
            <a:chExt cx="11196347" cy="2410220"/>
          </a:xfrm>
        </p:grpSpPr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42003909-6177-4C0B-84A6-BC8EB49F5FF3}"/>
                </a:ext>
              </a:extLst>
            </p:cNvPr>
            <p:cNvGrpSpPr/>
            <p:nvPr/>
          </p:nvGrpSpPr>
          <p:grpSpPr>
            <a:xfrm>
              <a:off x="0" y="2571896"/>
              <a:ext cx="11196347" cy="1836000"/>
              <a:chOff x="663557" y="971877"/>
              <a:chExt cx="7189091" cy="1015217"/>
            </a:xfrm>
          </p:grpSpPr>
          <p:sp>
            <p:nvSpPr>
              <p:cNvPr id="20" name="Rectangle 36">
                <a:extLst>
                  <a:ext uri="{FF2B5EF4-FFF2-40B4-BE49-F238E27FC236}">
                    <a16:creationId xmlns:a16="http://schemas.microsoft.com/office/drawing/2014/main" id="{262A44AF-8399-42B8-810F-9C9E4EC04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342" y="1048583"/>
                <a:ext cx="5363033" cy="861807"/>
              </a:xfrm>
              <a:prstGeom prst="rect">
                <a:avLst/>
              </a:prstGeom>
              <a:gradFill>
                <a:gsLst>
                  <a:gs pos="0">
                    <a:srgbClr val="D3D3D3">
                      <a:lumMod val="90000"/>
                    </a:srgb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rgbClr val="D3D3D3">
                      <a:lumMod val="90000"/>
                    </a:srgbClr>
                  </a:gs>
                </a:gsLst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8C6AAEA5-95AB-4013-80B5-809B5D1239F8}"/>
                  </a:ext>
                </a:extLst>
              </p:cNvPr>
              <p:cNvGrpSpPr/>
              <p:nvPr/>
            </p:nvGrpSpPr>
            <p:grpSpPr>
              <a:xfrm>
                <a:off x="663557" y="971877"/>
                <a:ext cx="2330419" cy="1015217"/>
                <a:chOff x="3576638" y="5186362"/>
                <a:chExt cx="1631812" cy="1071563"/>
              </a:xfrm>
            </p:grpSpPr>
            <p:sp>
              <p:nvSpPr>
                <p:cNvPr id="25" name="Freeform: Shape 76">
                  <a:extLst>
                    <a:ext uri="{FF2B5EF4-FFF2-40B4-BE49-F238E27FC236}">
                      <a16:creationId xmlns:a16="http://schemas.microsoft.com/office/drawing/2014/main" id="{FF90448A-A316-4F91-981F-8C4DF6E6F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594" y="5321695"/>
                  <a:ext cx="757378" cy="800896"/>
                </a:xfrm>
                <a:custGeom>
                  <a:avLst/>
                  <a:gdLst>
                    <a:gd name="connsiteX0" fmla="*/ 0 w 949466"/>
                    <a:gd name="connsiteY0" fmla="*/ 0 h 800896"/>
                    <a:gd name="connsiteX1" fmla="*/ 949466 w 949466"/>
                    <a:gd name="connsiteY1" fmla="*/ 0 h 800896"/>
                    <a:gd name="connsiteX2" fmla="*/ 344345 w 949466"/>
                    <a:gd name="connsiteY2" fmla="*/ 800896 h 800896"/>
                    <a:gd name="connsiteX3" fmla="*/ 0 w 949466"/>
                    <a:gd name="connsiteY3" fmla="*/ 800896 h 80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9466" h="800896">
                      <a:moveTo>
                        <a:pt x="0" y="0"/>
                      </a:moveTo>
                      <a:lnTo>
                        <a:pt x="949466" y="0"/>
                      </a:lnTo>
                      <a:lnTo>
                        <a:pt x="344345" y="800896"/>
                      </a:lnTo>
                      <a:lnTo>
                        <a:pt x="0" y="800896"/>
                      </a:lnTo>
                      <a:close/>
                    </a:path>
                  </a:pathLst>
                </a:custGeom>
                <a:solidFill>
                  <a:srgbClr val="FFCC4C"/>
                </a:solidFill>
                <a:ln>
                  <a:noFill/>
                </a:ln>
                <a:effectLst>
                  <a:outerShdw blurRad="228600" dist="762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37160" tIns="34290" rIns="68580" bIns="3429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95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37">
                  <a:extLst>
                    <a:ext uri="{FF2B5EF4-FFF2-40B4-BE49-F238E27FC236}">
                      <a16:creationId xmlns:a16="http://schemas.microsoft.com/office/drawing/2014/main" id="{4B9A109D-7BC4-471F-A7C6-FD235A3FB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638" y="5186362"/>
                  <a:ext cx="1541323" cy="1071563"/>
                </a:xfrm>
                <a:custGeom>
                  <a:avLst/>
                  <a:gdLst>
                    <a:gd name="T0" fmla="*/ 1175 w 1175"/>
                    <a:gd name="T1" fmla="*/ 0 h 675"/>
                    <a:gd name="T2" fmla="*/ 0 w 1175"/>
                    <a:gd name="T3" fmla="*/ 0 h 675"/>
                    <a:gd name="T4" fmla="*/ 0 w 1175"/>
                    <a:gd name="T5" fmla="*/ 675 h 675"/>
                    <a:gd name="T6" fmla="*/ 665 w 1175"/>
                    <a:gd name="T7" fmla="*/ 675 h 675"/>
                    <a:gd name="T8" fmla="*/ 1175 w 1175"/>
                    <a:gd name="T9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5" h="675">
                      <a:moveTo>
                        <a:pt x="1175" y="0"/>
                      </a:moveTo>
                      <a:lnTo>
                        <a:pt x="0" y="0"/>
                      </a:lnTo>
                      <a:lnTo>
                        <a:pt x="0" y="675"/>
                      </a:lnTo>
                      <a:lnTo>
                        <a:pt x="665" y="675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20574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49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rPr>
                    <a:t>02</a:t>
                  </a:r>
                  <a:endParaRPr kumimoji="0" lang="en-US" sz="49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27" name="Freeform 38">
                  <a:extLst>
                    <a:ext uri="{FF2B5EF4-FFF2-40B4-BE49-F238E27FC236}">
                      <a16:creationId xmlns:a16="http://schemas.microsoft.com/office/drawing/2014/main" id="{5D40A428-35E9-48E4-B38F-8E695BEDD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7637" y="5186362"/>
                  <a:ext cx="150813" cy="80963"/>
                </a:xfrm>
                <a:custGeom>
                  <a:avLst/>
                  <a:gdLst>
                    <a:gd name="T0" fmla="*/ 95 w 95"/>
                    <a:gd name="T1" fmla="*/ 51 h 51"/>
                    <a:gd name="T2" fmla="*/ 0 w 95"/>
                    <a:gd name="T3" fmla="*/ 51 h 51"/>
                    <a:gd name="T4" fmla="*/ 39 w 95"/>
                    <a:gd name="T5" fmla="*/ 0 h 51"/>
                    <a:gd name="T6" fmla="*/ 95 w 95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51">
                      <a:moveTo>
                        <a:pt x="95" y="51"/>
                      </a:moveTo>
                      <a:lnTo>
                        <a:pt x="0" y="51"/>
                      </a:lnTo>
                      <a:lnTo>
                        <a:pt x="39" y="0"/>
                      </a:lnTo>
                      <a:lnTo>
                        <a:pt x="95" y="5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2" name="Freeform: Shape 77">
                <a:extLst>
                  <a:ext uri="{FF2B5EF4-FFF2-40B4-BE49-F238E27FC236}">
                    <a16:creationId xmlns:a16="http://schemas.microsoft.com/office/drawing/2014/main" id="{04B99966-B075-45E3-A32C-07430D7018E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504827" y="1094771"/>
                <a:ext cx="993927" cy="762360"/>
              </a:xfrm>
              <a:custGeom>
                <a:avLst/>
                <a:gdLst>
                  <a:gd name="connsiteX0" fmla="*/ 0 w 949466"/>
                  <a:gd name="connsiteY0" fmla="*/ 0 h 800896"/>
                  <a:gd name="connsiteX1" fmla="*/ 949466 w 949466"/>
                  <a:gd name="connsiteY1" fmla="*/ 0 h 800896"/>
                  <a:gd name="connsiteX2" fmla="*/ 344345 w 949466"/>
                  <a:gd name="connsiteY2" fmla="*/ 800896 h 800896"/>
                  <a:gd name="connsiteX3" fmla="*/ 0 w 949466"/>
                  <a:gd name="connsiteY3" fmla="*/ 800896 h 80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9466" h="800896">
                    <a:moveTo>
                      <a:pt x="0" y="0"/>
                    </a:moveTo>
                    <a:lnTo>
                      <a:pt x="949466" y="0"/>
                    </a:lnTo>
                    <a:lnTo>
                      <a:pt x="344345" y="800896"/>
                    </a:lnTo>
                    <a:lnTo>
                      <a:pt x="0" y="800896"/>
                    </a:lnTo>
                    <a:close/>
                  </a:path>
                </a:pathLst>
              </a:custGeom>
              <a:solidFill>
                <a:srgbClr val="FFCC4C"/>
              </a:solidFill>
              <a:ln>
                <a:noFill/>
              </a:ln>
              <a:effectLst>
                <a:outerShdw blurRad="228600" dist="762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3716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9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C04882E-F221-40FE-BC45-C8315AB6A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352" y="971877"/>
                <a:ext cx="1484296" cy="1013713"/>
              </a:xfrm>
              <a:custGeom>
                <a:avLst/>
                <a:gdLst>
                  <a:gd name="T0" fmla="*/ 510 w 873"/>
                  <a:gd name="T1" fmla="*/ 0 h 674"/>
                  <a:gd name="T2" fmla="*/ 0 w 873"/>
                  <a:gd name="T3" fmla="*/ 674 h 674"/>
                  <a:gd name="T4" fmla="*/ 873 w 873"/>
                  <a:gd name="T5" fmla="*/ 674 h 674"/>
                  <a:gd name="T6" fmla="*/ 873 w 873"/>
                  <a:gd name="T7" fmla="*/ 0 h 674"/>
                  <a:gd name="T8" fmla="*/ 510 w 873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3" h="674">
                    <a:moveTo>
                      <a:pt x="510" y="0"/>
                    </a:moveTo>
                    <a:lnTo>
                      <a:pt x="0" y="674"/>
                    </a:lnTo>
                    <a:lnTo>
                      <a:pt x="873" y="674"/>
                    </a:lnTo>
                    <a:lnTo>
                      <a:pt x="873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6F936D96-048D-460D-89BC-0E10E515C4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239123" y="1908131"/>
                <a:ext cx="221998" cy="76706"/>
              </a:xfrm>
              <a:custGeom>
                <a:avLst/>
                <a:gdLst>
                  <a:gd name="T0" fmla="*/ 95 w 95"/>
                  <a:gd name="T1" fmla="*/ 51 h 51"/>
                  <a:gd name="T2" fmla="*/ 0 w 95"/>
                  <a:gd name="T3" fmla="*/ 51 h 51"/>
                  <a:gd name="T4" fmla="*/ 39 w 95"/>
                  <a:gd name="T5" fmla="*/ 0 h 51"/>
                  <a:gd name="T6" fmla="*/ 95 w 95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51">
                    <a:moveTo>
                      <a:pt x="95" y="51"/>
                    </a:moveTo>
                    <a:lnTo>
                      <a:pt x="0" y="51"/>
                    </a:lnTo>
                    <a:lnTo>
                      <a:pt x="39" y="0"/>
                    </a:lnTo>
                    <a:lnTo>
                      <a:pt x="95" y="5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848E55-8EA1-4474-A900-AD2A56751447}"/>
                </a:ext>
              </a:extLst>
            </p:cNvPr>
            <p:cNvSpPr txBox="1"/>
            <p:nvPr/>
          </p:nvSpPr>
          <p:spPr>
            <a:xfrm>
              <a:off x="3293981" y="2951910"/>
              <a:ext cx="5912932" cy="203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</a:rPr>
                <a:t>Η παχυσαρκία αποτελεί το σημαντικότερο διατροφικό πρόβλημα στα παιδιά στην Ελλάδα</a:t>
              </a:r>
            </a:p>
            <a:p>
              <a:endParaRPr lang="el-GR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12ED2B06-C62A-468D-BD52-6728B844FC9F}"/>
              </a:ext>
            </a:extLst>
          </p:cNvPr>
          <p:cNvGrpSpPr/>
          <p:nvPr/>
        </p:nvGrpSpPr>
        <p:grpSpPr>
          <a:xfrm>
            <a:off x="0" y="4035308"/>
            <a:ext cx="12192000" cy="1689083"/>
            <a:chOff x="0" y="4805670"/>
            <a:chExt cx="11196347" cy="2273838"/>
          </a:xfrm>
        </p:grpSpPr>
        <p:grpSp>
          <p:nvGrpSpPr>
            <p:cNvPr id="29" name="Ομάδα 28">
              <a:extLst>
                <a:ext uri="{FF2B5EF4-FFF2-40B4-BE49-F238E27FC236}">
                  <a16:creationId xmlns:a16="http://schemas.microsoft.com/office/drawing/2014/main" id="{2722EAA9-F81D-4254-9447-731DDCBC17DA}"/>
                </a:ext>
              </a:extLst>
            </p:cNvPr>
            <p:cNvGrpSpPr/>
            <p:nvPr/>
          </p:nvGrpSpPr>
          <p:grpSpPr>
            <a:xfrm>
              <a:off x="0" y="4805670"/>
              <a:ext cx="11196347" cy="1836000"/>
              <a:chOff x="663557" y="971877"/>
              <a:chExt cx="7189091" cy="1015217"/>
            </a:xfrm>
          </p:grpSpPr>
          <p:sp>
            <p:nvSpPr>
              <p:cNvPr id="31" name="Rectangle 36">
                <a:extLst>
                  <a:ext uri="{FF2B5EF4-FFF2-40B4-BE49-F238E27FC236}">
                    <a16:creationId xmlns:a16="http://schemas.microsoft.com/office/drawing/2014/main" id="{2AEDCCB2-4DDA-4A37-B3B5-E2D1DAAFF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342" y="1048583"/>
                <a:ext cx="5363033" cy="861807"/>
              </a:xfrm>
              <a:prstGeom prst="rect">
                <a:avLst/>
              </a:prstGeom>
              <a:gradFill>
                <a:gsLst>
                  <a:gs pos="0">
                    <a:srgbClr val="D3D3D3">
                      <a:lumMod val="90000"/>
                    </a:srgb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rgbClr val="D3D3D3">
                      <a:lumMod val="90000"/>
                    </a:srgbClr>
                  </a:gs>
                </a:gsLst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" name="Group 7">
                <a:extLst>
                  <a:ext uri="{FF2B5EF4-FFF2-40B4-BE49-F238E27FC236}">
                    <a16:creationId xmlns:a16="http://schemas.microsoft.com/office/drawing/2014/main" id="{C67DD662-B568-4746-85C3-68A623C4661C}"/>
                  </a:ext>
                </a:extLst>
              </p:cNvPr>
              <p:cNvGrpSpPr/>
              <p:nvPr/>
            </p:nvGrpSpPr>
            <p:grpSpPr>
              <a:xfrm>
                <a:off x="663557" y="971877"/>
                <a:ext cx="2330419" cy="1015217"/>
                <a:chOff x="3576638" y="5186362"/>
                <a:chExt cx="1631812" cy="1071563"/>
              </a:xfrm>
            </p:grpSpPr>
            <p:sp>
              <p:nvSpPr>
                <p:cNvPr id="36" name="Freeform: Shape 76">
                  <a:extLst>
                    <a:ext uri="{FF2B5EF4-FFF2-40B4-BE49-F238E27FC236}">
                      <a16:creationId xmlns:a16="http://schemas.microsoft.com/office/drawing/2014/main" id="{A7ED8E9B-2D94-4442-B486-99EA3FBE1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594" y="5321695"/>
                  <a:ext cx="757378" cy="800896"/>
                </a:xfrm>
                <a:custGeom>
                  <a:avLst/>
                  <a:gdLst>
                    <a:gd name="connsiteX0" fmla="*/ 0 w 949466"/>
                    <a:gd name="connsiteY0" fmla="*/ 0 h 800896"/>
                    <a:gd name="connsiteX1" fmla="*/ 949466 w 949466"/>
                    <a:gd name="connsiteY1" fmla="*/ 0 h 800896"/>
                    <a:gd name="connsiteX2" fmla="*/ 344345 w 949466"/>
                    <a:gd name="connsiteY2" fmla="*/ 800896 h 800896"/>
                    <a:gd name="connsiteX3" fmla="*/ 0 w 949466"/>
                    <a:gd name="connsiteY3" fmla="*/ 800896 h 80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9466" h="800896">
                      <a:moveTo>
                        <a:pt x="0" y="0"/>
                      </a:moveTo>
                      <a:lnTo>
                        <a:pt x="949466" y="0"/>
                      </a:lnTo>
                      <a:lnTo>
                        <a:pt x="344345" y="800896"/>
                      </a:lnTo>
                      <a:lnTo>
                        <a:pt x="0" y="800896"/>
                      </a:lnTo>
                      <a:close/>
                    </a:path>
                  </a:pathLst>
                </a:custGeom>
                <a:solidFill>
                  <a:srgbClr val="FFCC4C"/>
                </a:solidFill>
                <a:ln>
                  <a:noFill/>
                </a:ln>
                <a:effectLst>
                  <a:outerShdw blurRad="228600" dist="762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37160" tIns="34290" rIns="68580" bIns="3429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95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37">
                  <a:extLst>
                    <a:ext uri="{FF2B5EF4-FFF2-40B4-BE49-F238E27FC236}">
                      <a16:creationId xmlns:a16="http://schemas.microsoft.com/office/drawing/2014/main" id="{63E6E94D-D688-4B0C-B04D-B1175A2BF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638" y="5186362"/>
                  <a:ext cx="1541323" cy="1071563"/>
                </a:xfrm>
                <a:custGeom>
                  <a:avLst/>
                  <a:gdLst>
                    <a:gd name="T0" fmla="*/ 1175 w 1175"/>
                    <a:gd name="T1" fmla="*/ 0 h 675"/>
                    <a:gd name="T2" fmla="*/ 0 w 1175"/>
                    <a:gd name="T3" fmla="*/ 0 h 675"/>
                    <a:gd name="T4" fmla="*/ 0 w 1175"/>
                    <a:gd name="T5" fmla="*/ 675 h 675"/>
                    <a:gd name="T6" fmla="*/ 665 w 1175"/>
                    <a:gd name="T7" fmla="*/ 675 h 675"/>
                    <a:gd name="T8" fmla="*/ 1175 w 1175"/>
                    <a:gd name="T9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5" h="675">
                      <a:moveTo>
                        <a:pt x="1175" y="0"/>
                      </a:moveTo>
                      <a:lnTo>
                        <a:pt x="0" y="0"/>
                      </a:lnTo>
                      <a:lnTo>
                        <a:pt x="0" y="675"/>
                      </a:lnTo>
                      <a:lnTo>
                        <a:pt x="665" y="675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20574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49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rPr>
                    <a:t>03</a:t>
                  </a:r>
                  <a:endParaRPr kumimoji="0" lang="en-US" sz="49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8" name="Freeform 38">
                  <a:extLst>
                    <a:ext uri="{FF2B5EF4-FFF2-40B4-BE49-F238E27FC236}">
                      <a16:creationId xmlns:a16="http://schemas.microsoft.com/office/drawing/2014/main" id="{6DF7875C-7DB3-4F4A-B2F5-076BD3DCD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7637" y="5186362"/>
                  <a:ext cx="150813" cy="80963"/>
                </a:xfrm>
                <a:custGeom>
                  <a:avLst/>
                  <a:gdLst>
                    <a:gd name="T0" fmla="*/ 95 w 95"/>
                    <a:gd name="T1" fmla="*/ 51 h 51"/>
                    <a:gd name="T2" fmla="*/ 0 w 95"/>
                    <a:gd name="T3" fmla="*/ 51 h 51"/>
                    <a:gd name="T4" fmla="*/ 39 w 95"/>
                    <a:gd name="T5" fmla="*/ 0 h 51"/>
                    <a:gd name="T6" fmla="*/ 95 w 95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51">
                      <a:moveTo>
                        <a:pt x="95" y="51"/>
                      </a:moveTo>
                      <a:lnTo>
                        <a:pt x="0" y="51"/>
                      </a:lnTo>
                      <a:lnTo>
                        <a:pt x="39" y="0"/>
                      </a:lnTo>
                      <a:lnTo>
                        <a:pt x="95" y="5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3" name="Freeform: Shape 77">
                <a:extLst>
                  <a:ext uri="{FF2B5EF4-FFF2-40B4-BE49-F238E27FC236}">
                    <a16:creationId xmlns:a16="http://schemas.microsoft.com/office/drawing/2014/main" id="{487C930C-BC1B-4FEF-BBAC-BB14BCBE46B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504827" y="1094771"/>
                <a:ext cx="993927" cy="762360"/>
              </a:xfrm>
              <a:custGeom>
                <a:avLst/>
                <a:gdLst>
                  <a:gd name="connsiteX0" fmla="*/ 0 w 949466"/>
                  <a:gd name="connsiteY0" fmla="*/ 0 h 800896"/>
                  <a:gd name="connsiteX1" fmla="*/ 949466 w 949466"/>
                  <a:gd name="connsiteY1" fmla="*/ 0 h 800896"/>
                  <a:gd name="connsiteX2" fmla="*/ 344345 w 949466"/>
                  <a:gd name="connsiteY2" fmla="*/ 800896 h 800896"/>
                  <a:gd name="connsiteX3" fmla="*/ 0 w 949466"/>
                  <a:gd name="connsiteY3" fmla="*/ 800896 h 80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9466" h="800896">
                    <a:moveTo>
                      <a:pt x="0" y="0"/>
                    </a:moveTo>
                    <a:lnTo>
                      <a:pt x="949466" y="0"/>
                    </a:lnTo>
                    <a:lnTo>
                      <a:pt x="344345" y="800896"/>
                    </a:lnTo>
                    <a:lnTo>
                      <a:pt x="0" y="800896"/>
                    </a:lnTo>
                    <a:close/>
                  </a:path>
                </a:pathLst>
              </a:custGeom>
              <a:solidFill>
                <a:srgbClr val="FFCC4C"/>
              </a:solidFill>
              <a:ln>
                <a:noFill/>
              </a:ln>
              <a:effectLst>
                <a:outerShdw blurRad="228600" dist="762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3716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9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D3443EF0-ED42-42B2-9CA6-0E51488A4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352" y="971877"/>
                <a:ext cx="1484296" cy="1013713"/>
              </a:xfrm>
              <a:custGeom>
                <a:avLst/>
                <a:gdLst>
                  <a:gd name="T0" fmla="*/ 510 w 873"/>
                  <a:gd name="T1" fmla="*/ 0 h 674"/>
                  <a:gd name="T2" fmla="*/ 0 w 873"/>
                  <a:gd name="T3" fmla="*/ 674 h 674"/>
                  <a:gd name="T4" fmla="*/ 873 w 873"/>
                  <a:gd name="T5" fmla="*/ 674 h 674"/>
                  <a:gd name="T6" fmla="*/ 873 w 873"/>
                  <a:gd name="T7" fmla="*/ 0 h 674"/>
                  <a:gd name="T8" fmla="*/ 510 w 873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3" h="674">
                    <a:moveTo>
                      <a:pt x="510" y="0"/>
                    </a:moveTo>
                    <a:lnTo>
                      <a:pt x="0" y="674"/>
                    </a:lnTo>
                    <a:lnTo>
                      <a:pt x="873" y="674"/>
                    </a:lnTo>
                    <a:lnTo>
                      <a:pt x="873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B058A902-9311-499C-81D8-A85ED8FBEBA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239123" y="1908131"/>
                <a:ext cx="221998" cy="76706"/>
              </a:xfrm>
              <a:custGeom>
                <a:avLst/>
                <a:gdLst>
                  <a:gd name="T0" fmla="*/ 95 w 95"/>
                  <a:gd name="T1" fmla="*/ 51 h 51"/>
                  <a:gd name="T2" fmla="*/ 0 w 95"/>
                  <a:gd name="T3" fmla="*/ 51 h 51"/>
                  <a:gd name="T4" fmla="*/ 39 w 95"/>
                  <a:gd name="T5" fmla="*/ 0 h 51"/>
                  <a:gd name="T6" fmla="*/ 95 w 95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51">
                    <a:moveTo>
                      <a:pt x="95" y="51"/>
                    </a:moveTo>
                    <a:lnTo>
                      <a:pt x="0" y="51"/>
                    </a:lnTo>
                    <a:lnTo>
                      <a:pt x="39" y="0"/>
                    </a:lnTo>
                    <a:lnTo>
                      <a:pt x="95" y="5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889B5E-8DB7-4109-88CB-BE25E29FF42D}"/>
                </a:ext>
              </a:extLst>
            </p:cNvPr>
            <p:cNvSpPr txBox="1"/>
            <p:nvPr/>
          </p:nvSpPr>
          <p:spPr>
            <a:xfrm>
              <a:off x="3293981" y="4966437"/>
              <a:ext cx="5604409" cy="211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</a:rPr>
                <a:t>Τα προγράμματα διατροφικής παρέμβασης βελτιώνουν σημαντικά τις διατροφικές συμπεριφορές των παιδιών</a:t>
              </a:r>
            </a:p>
            <a:p>
              <a:endParaRPr lang="el-GR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7B2C32AE-5CB7-4452-A49F-654F80C195E3}"/>
              </a:ext>
            </a:extLst>
          </p:cNvPr>
          <p:cNvGrpSpPr/>
          <p:nvPr/>
        </p:nvGrpSpPr>
        <p:grpSpPr>
          <a:xfrm>
            <a:off x="0" y="5503804"/>
            <a:ext cx="12192000" cy="1363843"/>
            <a:chOff x="0" y="4805670"/>
            <a:chExt cx="11196347" cy="1836000"/>
          </a:xfrm>
        </p:grpSpPr>
        <p:grpSp>
          <p:nvGrpSpPr>
            <p:cNvPr id="43" name="Ομάδα 42">
              <a:extLst>
                <a:ext uri="{FF2B5EF4-FFF2-40B4-BE49-F238E27FC236}">
                  <a16:creationId xmlns:a16="http://schemas.microsoft.com/office/drawing/2014/main" id="{EF86AA8A-21EC-4D85-8762-6929EB48715B}"/>
                </a:ext>
              </a:extLst>
            </p:cNvPr>
            <p:cNvGrpSpPr/>
            <p:nvPr/>
          </p:nvGrpSpPr>
          <p:grpSpPr>
            <a:xfrm>
              <a:off x="0" y="4805670"/>
              <a:ext cx="11196347" cy="1836000"/>
              <a:chOff x="663557" y="971877"/>
              <a:chExt cx="7189091" cy="1015217"/>
            </a:xfrm>
          </p:grpSpPr>
          <p:sp>
            <p:nvSpPr>
              <p:cNvPr id="45" name="Rectangle 36">
                <a:extLst>
                  <a:ext uri="{FF2B5EF4-FFF2-40B4-BE49-F238E27FC236}">
                    <a16:creationId xmlns:a16="http://schemas.microsoft.com/office/drawing/2014/main" id="{47AEBC0D-A76B-4E25-A744-F803DF9F9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342" y="1048583"/>
                <a:ext cx="5363033" cy="861807"/>
              </a:xfrm>
              <a:prstGeom prst="rect">
                <a:avLst/>
              </a:prstGeom>
              <a:gradFill>
                <a:gsLst>
                  <a:gs pos="0">
                    <a:srgbClr val="D3D3D3">
                      <a:lumMod val="90000"/>
                    </a:srgbClr>
                  </a:gs>
                  <a:gs pos="50000">
                    <a:sysClr val="window" lastClr="FFFFFF">
                      <a:lumMod val="85000"/>
                    </a:sysClr>
                  </a:gs>
                  <a:gs pos="100000">
                    <a:srgbClr val="D3D3D3">
                      <a:lumMod val="90000"/>
                    </a:srgbClr>
                  </a:gs>
                </a:gsLst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oup 7">
                <a:extLst>
                  <a:ext uri="{FF2B5EF4-FFF2-40B4-BE49-F238E27FC236}">
                    <a16:creationId xmlns:a16="http://schemas.microsoft.com/office/drawing/2014/main" id="{F29C6A8A-958A-4144-A9E9-03261381DF5F}"/>
                  </a:ext>
                </a:extLst>
              </p:cNvPr>
              <p:cNvGrpSpPr/>
              <p:nvPr/>
            </p:nvGrpSpPr>
            <p:grpSpPr>
              <a:xfrm>
                <a:off x="663557" y="971877"/>
                <a:ext cx="2330419" cy="1015217"/>
                <a:chOff x="3576638" y="5186362"/>
                <a:chExt cx="1631812" cy="1071563"/>
              </a:xfrm>
            </p:grpSpPr>
            <p:sp>
              <p:nvSpPr>
                <p:cNvPr id="50" name="Freeform: Shape 76">
                  <a:extLst>
                    <a:ext uri="{FF2B5EF4-FFF2-40B4-BE49-F238E27FC236}">
                      <a16:creationId xmlns:a16="http://schemas.microsoft.com/office/drawing/2014/main" id="{44A02510-BBD0-4A16-BFED-588EB3A95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594" y="5321695"/>
                  <a:ext cx="757378" cy="800896"/>
                </a:xfrm>
                <a:custGeom>
                  <a:avLst/>
                  <a:gdLst>
                    <a:gd name="connsiteX0" fmla="*/ 0 w 949466"/>
                    <a:gd name="connsiteY0" fmla="*/ 0 h 800896"/>
                    <a:gd name="connsiteX1" fmla="*/ 949466 w 949466"/>
                    <a:gd name="connsiteY1" fmla="*/ 0 h 800896"/>
                    <a:gd name="connsiteX2" fmla="*/ 344345 w 949466"/>
                    <a:gd name="connsiteY2" fmla="*/ 800896 h 800896"/>
                    <a:gd name="connsiteX3" fmla="*/ 0 w 949466"/>
                    <a:gd name="connsiteY3" fmla="*/ 800896 h 80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9466" h="800896">
                      <a:moveTo>
                        <a:pt x="0" y="0"/>
                      </a:moveTo>
                      <a:lnTo>
                        <a:pt x="949466" y="0"/>
                      </a:lnTo>
                      <a:lnTo>
                        <a:pt x="344345" y="800896"/>
                      </a:lnTo>
                      <a:lnTo>
                        <a:pt x="0" y="800896"/>
                      </a:lnTo>
                      <a:close/>
                    </a:path>
                  </a:pathLst>
                </a:custGeom>
                <a:solidFill>
                  <a:srgbClr val="FFCC4C"/>
                </a:solidFill>
                <a:ln>
                  <a:noFill/>
                </a:ln>
                <a:effectLst>
                  <a:outerShdw blurRad="228600" dist="762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37160" tIns="34290" rIns="68580" bIns="3429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95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37">
                  <a:extLst>
                    <a:ext uri="{FF2B5EF4-FFF2-40B4-BE49-F238E27FC236}">
                      <a16:creationId xmlns:a16="http://schemas.microsoft.com/office/drawing/2014/main" id="{A04B4B94-F259-42C5-BE45-3F4278532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638" y="5186362"/>
                  <a:ext cx="1541323" cy="1071563"/>
                </a:xfrm>
                <a:custGeom>
                  <a:avLst/>
                  <a:gdLst>
                    <a:gd name="T0" fmla="*/ 1175 w 1175"/>
                    <a:gd name="T1" fmla="*/ 0 h 675"/>
                    <a:gd name="T2" fmla="*/ 0 w 1175"/>
                    <a:gd name="T3" fmla="*/ 0 h 675"/>
                    <a:gd name="T4" fmla="*/ 0 w 1175"/>
                    <a:gd name="T5" fmla="*/ 675 h 675"/>
                    <a:gd name="T6" fmla="*/ 665 w 1175"/>
                    <a:gd name="T7" fmla="*/ 675 h 675"/>
                    <a:gd name="T8" fmla="*/ 1175 w 1175"/>
                    <a:gd name="T9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5" h="675">
                      <a:moveTo>
                        <a:pt x="1175" y="0"/>
                      </a:moveTo>
                      <a:lnTo>
                        <a:pt x="0" y="0"/>
                      </a:lnTo>
                      <a:lnTo>
                        <a:pt x="0" y="675"/>
                      </a:lnTo>
                      <a:lnTo>
                        <a:pt x="665" y="675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205740" tIns="34290" rIns="68580" bIns="3429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9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rPr>
                    <a:t>04</a:t>
                  </a:r>
                </a:p>
              </p:txBody>
            </p:sp>
            <p:sp>
              <p:nvSpPr>
                <p:cNvPr id="52" name="Freeform 38">
                  <a:extLst>
                    <a:ext uri="{FF2B5EF4-FFF2-40B4-BE49-F238E27FC236}">
                      <a16:creationId xmlns:a16="http://schemas.microsoft.com/office/drawing/2014/main" id="{44564212-D3E9-45FD-8FA8-9C361A628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7637" y="5186362"/>
                  <a:ext cx="150813" cy="80963"/>
                </a:xfrm>
                <a:custGeom>
                  <a:avLst/>
                  <a:gdLst>
                    <a:gd name="T0" fmla="*/ 95 w 95"/>
                    <a:gd name="T1" fmla="*/ 51 h 51"/>
                    <a:gd name="T2" fmla="*/ 0 w 95"/>
                    <a:gd name="T3" fmla="*/ 51 h 51"/>
                    <a:gd name="T4" fmla="*/ 39 w 95"/>
                    <a:gd name="T5" fmla="*/ 0 h 51"/>
                    <a:gd name="T6" fmla="*/ 95 w 95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51">
                      <a:moveTo>
                        <a:pt x="95" y="51"/>
                      </a:moveTo>
                      <a:lnTo>
                        <a:pt x="0" y="51"/>
                      </a:lnTo>
                      <a:lnTo>
                        <a:pt x="39" y="0"/>
                      </a:lnTo>
                      <a:lnTo>
                        <a:pt x="95" y="5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" name="Freeform: Shape 77">
                <a:extLst>
                  <a:ext uri="{FF2B5EF4-FFF2-40B4-BE49-F238E27FC236}">
                    <a16:creationId xmlns:a16="http://schemas.microsoft.com/office/drawing/2014/main" id="{CBD63561-C14C-485E-892C-7FEB1B5C3D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504827" y="1094771"/>
                <a:ext cx="993927" cy="762360"/>
              </a:xfrm>
              <a:custGeom>
                <a:avLst/>
                <a:gdLst>
                  <a:gd name="connsiteX0" fmla="*/ 0 w 949466"/>
                  <a:gd name="connsiteY0" fmla="*/ 0 h 800896"/>
                  <a:gd name="connsiteX1" fmla="*/ 949466 w 949466"/>
                  <a:gd name="connsiteY1" fmla="*/ 0 h 800896"/>
                  <a:gd name="connsiteX2" fmla="*/ 344345 w 949466"/>
                  <a:gd name="connsiteY2" fmla="*/ 800896 h 800896"/>
                  <a:gd name="connsiteX3" fmla="*/ 0 w 949466"/>
                  <a:gd name="connsiteY3" fmla="*/ 800896 h 80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9466" h="800896">
                    <a:moveTo>
                      <a:pt x="0" y="0"/>
                    </a:moveTo>
                    <a:lnTo>
                      <a:pt x="949466" y="0"/>
                    </a:lnTo>
                    <a:lnTo>
                      <a:pt x="344345" y="800896"/>
                    </a:lnTo>
                    <a:lnTo>
                      <a:pt x="0" y="800896"/>
                    </a:lnTo>
                    <a:close/>
                  </a:path>
                </a:pathLst>
              </a:custGeom>
              <a:solidFill>
                <a:srgbClr val="FFCC4C"/>
              </a:solidFill>
              <a:ln>
                <a:noFill/>
              </a:ln>
              <a:effectLst>
                <a:outerShdw blurRad="228600" dist="762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3716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9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C61E3074-116F-486B-8E69-6768B1474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352" y="971877"/>
                <a:ext cx="1484296" cy="1013713"/>
              </a:xfrm>
              <a:custGeom>
                <a:avLst/>
                <a:gdLst>
                  <a:gd name="T0" fmla="*/ 510 w 873"/>
                  <a:gd name="T1" fmla="*/ 0 h 674"/>
                  <a:gd name="T2" fmla="*/ 0 w 873"/>
                  <a:gd name="T3" fmla="*/ 674 h 674"/>
                  <a:gd name="T4" fmla="*/ 873 w 873"/>
                  <a:gd name="T5" fmla="*/ 674 h 674"/>
                  <a:gd name="T6" fmla="*/ 873 w 873"/>
                  <a:gd name="T7" fmla="*/ 0 h 674"/>
                  <a:gd name="T8" fmla="*/ 510 w 873"/>
                  <a:gd name="T9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3" h="674">
                    <a:moveTo>
                      <a:pt x="510" y="0"/>
                    </a:moveTo>
                    <a:lnTo>
                      <a:pt x="0" y="674"/>
                    </a:lnTo>
                    <a:lnTo>
                      <a:pt x="873" y="674"/>
                    </a:lnTo>
                    <a:lnTo>
                      <a:pt x="873" y="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10CF5ADF-28EB-45AA-8685-140C42214F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239123" y="1908131"/>
                <a:ext cx="221998" cy="76706"/>
              </a:xfrm>
              <a:custGeom>
                <a:avLst/>
                <a:gdLst>
                  <a:gd name="T0" fmla="*/ 95 w 95"/>
                  <a:gd name="T1" fmla="*/ 51 h 51"/>
                  <a:gd name="T2" fmla="*/ 0 w 95"/>
                  <a:gd name="T3" fmla="*/ 51 h 51"/>
                  <a:gd name="T4" fmla="*/ 39 w 95"/>
                  <a:gd name="T5" fmla="*/ 0 h 51"/>
                  <a:gd name="T6" fmla="*/ 95 w 95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51">
                    <a:moveTo>
                      <a:pt x="95" y="51"/>
                    </a:moveTo>
                    <a:lnTo>
                      <a:pt x="0" y="51"/>
                    </a:lnTo>
                    <a:lnTo>
                      <a:pt x="39" y="0"/>
                    </a:lnTo>
                    <a:lnTo>
                      <a:pt x="95" y="5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84248B-93EF-4630-9060-0F1D24BBB7BD}"/>
                </a:ext>
              </a:extLst>
            </p:cNvPr>
            <p:cNvSpPr txBox="1"/>
            <p:nvPr/>
          </p:nvSpPr>
          <p:spPr>
            <a:xfrm>
              <a:off x="3293981" y="5384949"/>
              <a:ext cx="6578189" cy="111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</a:rPr>
                <a:t>Διατροφική αγωγή μέσω </a:t>
              </a:r>
              <a:r>
                <a:rPr lang="el-GR" sz="2400" b="1" dirty="0" err="1">
                  <a:solidFill>
                    <a:schemeClr val="bg2">
                      <a:lumMod val="25000"/>
                    </a:schemeClr>
                  </a:solidFill>
                </a:rPr>
                <a:t>διάδρασης</a:t>
              </a:r>
              <a:endParaRPr lang="el-GR" sz="24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el-GR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2831" y="105191"/>
            <a:ext cx="10746339" cy="928048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Ευχαριστώ για την προσοχή σας!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A45DFAF5-10CD-4CEA-8500-DB1461913752}"/>
              </a:ext>
            </a:extLst>
          </p:cNvPr>
          <p:cNvGrpSpPr/>
          <p:nvPr/>
        </p:nvGrpSpPr>
        <p:grpSpPr>
          <a:xfrm>
            <a:off x="2893828" y="2373439"/>
            <a:ext cx="1800000" cy="1800000"/>
            <a:chOff x="2893828" y="2373439"/>
            <a:chExt cx="1800000" cy="1800000"/>
          </a:xfrm>
        </p:grpSpPr>
        <p:sp>
          <p:nvSpPr>
            <p:cNvPr id="10" name="Oval 9"/>
            <p:cNvSpPr/>
            <p:nvPr/>
          </p:nvSpPr>
          <p:spPr>
            <a:xfrm>
              <a:off x="2893828" y="2373439"/>
              <a:ext cx="1800000" cy="1800000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870" name="Picture 6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82C2CE"/>
                </a:clrFrom>
                <a:clrTo>
                  <a:srgbClr val="82C2CE">
                    <a:alpha val="0"/>
                  </a:srgbClr>
                </a:clrTo>
              </a:clrChange>
            </a:blip>
            <a:srcRect l="10005" t="4118" r="11571" b="14914"/>
            <a:stretch>
              <a:fillRect/>
            </a:stretch>
          </p:blipFill>
          <p:spPr bwMode="auto">
            <a:xfrm>
              <a:off x="3109917" y="2480346"/>
              <a:ext cx="1387999" cy="1433015"/>
            </a:xfrm>
            <a:prstGeom prst="rect">
              <a:avLst/>
            </a:prstGeom>
            <a:noFill/>
          </p:spPr>
        </p:pic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990DBD62-DE54-4D80-8F3C-61D17C86B54A}"/>
              </a:ext>
            </a:extLst>
          </p:cNvPr>
          <p:cNvGrpSpPr/>
          <p:nvPr/>
        </p:nvGrpSpPr>
        <p:grpSpPr>
          <a:xfrm>
            <a:off x="4767619" y="4291920"/>
            <a:ext cx="1800000" cy="1870044"/>
            <a:chOff x="4767619" y="4291920"/>
            <a:chExt cx="1800000" cy="1870044"/>
          </a:xfrm>
        </p:grpSpPr>
        <p:sp>
          <p:nvSpPr>
            <p:cNvPr id="11" name="Oval 10"/>
            <p:cNvSpPr/>
            <p:nvPr/>
          </p:nvSpPr>
          <p:spPr>
            <a:xfrm>
              <a:off x="4767619" y="4361964"/>
              <a:ext cx="1800000" cy="1800000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872" name="Picture 8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22949F"/>
                </a:clrFrom>
                <a:clrTo>
                  <a:srgbClr val="22949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6450" y="4291920"/>
              <a:ext cx="1618066" cy="1618066"/>
            </a:xfrm>
            <a:prstGeom prst="rect">
              <a:avLst/>
            </a:prstGeom>
            <a:noFill/>
          </p:spPr>
        </p:pic>
      </p:grpSp>
      <p:sp>
        <p:nvSpPr>
          <p:cNvPr id="36876" name="AutoShape 12" descr="Image result for presentati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78" name="AutoShape 14" descr="Image result for presentati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80" name="AutoShape 16" descr="Image result for presentati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3C170988-3FC5-4E43-A658-D3ADD2C978A7}"/>
              </a:ext>
            </a:extLst>
          </p:cNvPr>
          <p:cNvGrpSpPr/>
          <p:nvPr/>
        </p:nvGrpSpPr>
        <p:grpSpPr>
          <a:xfrm>
            <a:off x="6002058" y="7078902"/>
            <a:ext cx="1800000" cy="1800000"/>
            <a:chOff x="8055633" y="3598662"/>
            <a:chExt cx="1800000" cy="1800000"/>
          </a:xfrm>
        </p:grpSpPr>
        <p:sp>
          <p:nvSpPr>
            <p:cNvPr id="12" name="Oval 11"/>
            <p:cNvSpPr/>
            <p:nvPr/>
          </p:nvSpPr>
          <p:spPr>
            <a:xfrm>
              <a:off x="8055633" y="3598662"/>
              <a:ext cx="1800000" cy="1800000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40123" y="4302167"/>
              <a:ext cx="163773" cy="143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882" name="Picture 18" descr="Image result for presentation vect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502"/>
            <a:stretch>
              <a:fillRect/>
            </a:stretch>
          </p:blipFill>
          <p:spPr bwMode="auto">
            <a:xfrm>
              <a:off x="8235468" y="3760055"/>
              <a:ext cx="1425102" cy="1392864"/>
            </a:xfrm>
            <a:prstGeom prst="rect">
              <a:avLst/>
            </a:prstGeom>
            <a:noFill/>
          </p:spPr>
        </p:pic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7F41236F-912B-4024-97C3-86DE6CC54A5D}"/>
              </a:ext>
            </a:extLst>
          </p:cNvPr>
          <p:cNvGrpSpPr/>
          <p:nvPr/>
        </p:nvGrpSpPr>
        <p:grpSpPr>
          <a:xfrm>
            <a:off x="491319" y="1105470"/>
            <a:ext cx="1800000" cy="1800000"/>
            <a:chOff x="491319" y="1105470"/>
            <a:chExt cx="1800000" cy="1800000"/>
          </a:xfrm>
        </p:grpSpPr>
        <p:sp>
          <p:nvSpPr>
            <p:cNvPr id="4" name="Oval 3"/>
            <p:cNvSpPr/>
            <p:nvPr/>
          </p:nvSpPr>
          <p:spPr>
            <a:xfrm>
              <a:off x="491319" y="1105470"/>
              <a:ext cx="1800000" cy="1800000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75066" y="1460351"/>
              <a:ext cx="198603" cy="58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868" name="Picture 4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951" y="1228299"/>
              <a:ext cx="1458067" cy="1460310"/>
            </a:xfrm>
            <a:prstGeom prst="rect">
              <a:avLst/>
            </a:prstGeom>
            <a:noFill/>
          </p:spPr>
        </p:pic>
      </p:grpSp>
      <p:sp>
        <p:nvSpPr>
          <p:cNvPr id="26" name="Arc 25"/>
          <p:cNvSpPr/>
          <p:nvPr/>
        </p:nvSpPr>
        <p:spPr>
          <a:xfrm rot="1661915">
            <a:off x="1408987" y="2308383"/>
            <a:ext cx="1640771" cy="765544"/>
          </a:xfrm>
          <a:prstGeom prst="arc">
            <a:avLst>
              <a:gd name="adj1" fmla="val 16200000"/>
              <a:gd name="adj2" fmla="val 19946649"/>
            </a:avLst>
          </a:prstGeom>
          <a:noFill/>
          <a:ln w="762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c 26"/>
          <p:cNvSpPr/>
          <p:nvPr/>
        </p:nvSpPr>
        <p:spPr>
          <a:xfrm rot="2163522">
            <a:off x="3534785" y="4001367"/>
            <a:ext cx="1640771" cy="765544"/>
          </a:xfrm>
          <a:prstGeom prst="arc">
            <a:avLst>
              <a:gd name="adj1" fmla="val 16200000"/>
              <a:gd name="adj2" fmla="val 19946649"/>
            </a:avLst>
          </a:prstGeom>
          <a:noFill/>
          <a:ln w="762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 rot="2836652">
            <a:off x="4326460" y="5779853"/>
            <a:ext cx="3809435" cy="765544"/>
          </a:xfrm>
          <a:prstGeom prst="arc">
            <a:avLst>
              <a:gd name="adj1" fmla="val 16200000"/>
              <a:gd name="adj2" fmla="val 20677284"/>
            </a:avLst>
          </a:prstGeom>
          <a:noFill/>
          <a:ln w="762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BE6A6F6-2359-443C-9589-F985177E5236}"/>
              </a:ext>
            </a:extLst>
          </p:cNvPr>
          <p:cNvGrpSpPr/>
          <p:nvPr/>
        </p:nvGrpSpPr>
        <p:grpSpPr>
          <a:xfrm>
            <a:off x="7188164" y="4984376"/>
            <a:ext cx="1480300" cy="3854339"/>
            <a:chOff x="7188164" y="4984376"/>
            <a:chExt cx="1480300" cy="3854339"/>
          </a:xfrm>
        </p:grpSpPr>
        <p:sp>
          <p:nvSpPr>
            <p:cNvPr id="29" name="Arc 28"/>
            <p:cNvSpPr/>
            <p:nvPr/>
          </p:nvSpPr>
          <p:spPr>
            <a:xfrm rot="17683299">
              <a:off x="5666218" y="6551226"/>
              <a:ext cx="3809435" cy="765544"/>
            </a:xfrm>
            <a:prstGeom prst="arc">
              <a:avLst>
                <a:gd name="adj1" fmla="val 16200000"/>
                <a:gd name="adj2" fmla="val 21284003"/>
              </a:avLst>
            </a:prstGeom>
            <a:noFill/>
            <a:ln w="762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C83B166C-285B-499C-9EE2-5F869DCD0E13}"/>
                </a:ext>
              </a:extLst>
            </p:cNvPr>
            <p:cNvGrpSpPr/>
            <p:nvPr/>
          </p:nvGrpSpPr>
          <p:grpSpPr>
            <a:xfrm>
              <a:off x="7633748" y="4984376"/>
              <a:ext cx="1034716" cy="1847325"/>
              <a:chOff x="7633748" y="4984376"/>
              <a:chExt cx="1034716" cy="1847325"/>
            </a:xfrm>
          </p:grpSpPr>
          <p:sp>
            <p:nvSpPr>
              <p:cNvPr id="32" name="Arc 31"/>
              <p:cNvSpPr/>
              <p:nvPr/>
            </p:nvSpPr>
            <p:spPr>
              <a:xfrm rot="17912986">
                <a:off x="7465306" y="5628544"/>
                <a:ext cx="1640771" cy="765544"/>
              </a:xfrm>
              <a:prstGeom prst="arc">
                <a:avLst>
                  <a:gd name="adj1" fmla="val 16200000"/>
                  <a:gd name="adj2" fmla="val 19946649"/>
                </a:avLst>
              </a:prstGeom>
              <a:noFill/>
              <a:ln w="285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rc 32"/>
              <p:cNvSpPr/>
              <p:nvPr/>
            </p:nvSpPr>
            <p:spPr>
              <a:xfrm rot="17910739">
                <a:off x="7196134" y="5421990"/>
                <a:ext cx="1640771" cy="765544"/>
              </a:xfrm>
              <a:prstGeom prst="arc">
                <a:avLst>
                  <a:gd name="adj1" fmla="val 16200000"/>
                  <a:gd name="adj2" fmla="val 19946649"/>
                </a:avLst>
              </a:prstGeom>
              <a:noFill/>
              <a:ln w="285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5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5255 L 0.17317 -0.5273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Ορθογώνιο 98">
            <a:extLst>
              <a:ext uri="{FF2B5EF4-FFF2-40B4-BE49-F238E27FC236}">
                <a16:creationId xmlns:a16="http://schemas.microsoft.com/office/drawing/2014/main" id="{9562E455-CA0F-4AFA-99E0-68D14745A4CC}"/>
              </a:ext>
            </a:extLst>
          </p:cNvPr>
          <p:cNvSpPr/>
          <p:nvPr/>
        </p:nvSpPr>
        <p:spPr>
          <a:xfrm>
            <a:off x="0" y="0"/>
            <a:ext cx="12192000" cy="86970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65BAF6-6E14-463A-90AA-8F863CA2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176"/>
            <a:ext cx="10515600" cy="823985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Παροχή θρεπτικών συστατικών για:</a:t>
            </a:r>
          </a:p>
        </p:txBody>
      </p:sp>
      <p:grpSp>
        <p:nvGrpSpPr>
          <p:cNvPr id="102" name="Ομάδα 101">
            <a:extLst>
              <a:ext uri="{FF2B5EF4-FFF2-40B4-BE49-F238E27FC236}">
                <a16:creationId xmlns:a16="http://schemas.microsoft.com/office/drawing/2014/main" id="{32F1E954-02C2-4C8E-B911-BF3374F7C832}"/>
              </a:ext>
            </a:extLst>
          </p:cNvPr>
          <p:cNvGrpSpPr/>
          <p:nvPr/>
        </p:nvGrpSpPr>
        <p:grpSpPr>
          <a:xfrm>
            <a:off x="962521" y="3422834"/>
            <a:ext cx="9015665" cy="919436"/>
            <a:chOff x="914395" y="3422834"/>
            <a:chExt cx="9015665" cy="919436"/>
          </a:xfrm>
        </p:grpSpPr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885614D5-83D7-4CE0-A2BF-A25D9861BC33}"/>
                </a:ext>
              </a:extLst>
            </p:cNvPr>
            <p:cNvSpPr/>
            <p:nvPr/>
          </p:nvSpPr>
          <p:spPr>
            <a:xfrm>
              <a:off x="1073009" y="3518285"/>
              <a:ext cx="8857051" cy="823985"/>
            </a:xfrm>
            <a:prstGeom prst="rect">
              <a:avLst/>
            </a:prstGeom>
            <a:solidFill>
              <a:srgbClr val="F0EEE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" name="Group 13">
              <a:extLst>
                <a:ext uri="{FF2B5EF4-FFF2-40B4-BE49-F238E27FC236}">
                  <a16:creationId xmlns:a16="http://schemas.microsoft.com/office/drawing/2014/main" id="{4993F31B-595B-4CB5-AC11-62EF7F838897}"/>
                </a:ext>
              </a:extLst>
            </p:cNvPr>
            <p:cNvGrpSpPr/>
            <p:nvPr/>
          </p:nvGrpSpPr>
          <p:grpSpPr>
            <a:xfrm>
              <a:off x="914395" y="3422834"/>
              <a:ext cx="8875962" cy="823985"/>
              <a:chOff x="3925455" y="1191491"/>
              <a:chExt cx="6400799" cy="969818"/>
            </a:xfrm>
          </p:grpSpPr>
          <p:sp>
            <p:nvSpPr>
              <p:cNvPr id="72" name="Rectangle 14">
                <a:extLst>
                  <a:ext uri="{FF2B5EF4-FFF2-40B4-BE49-F238E27FC236}">
                    <a16:creationId xmlns:a16="http://schemas.microsoft.com/office/drawing/2014/main" id="{D547F92F-BFED-4DA1-9ADF-48CC89845D9E}"/>
                  </a:ext>
                </a:extLst>
              </p:cNvPr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15">
                <a:extLst>
                  <a:ext uri="{FF2B5EF4-FFF2-40B4-BE49-F238E27FC236}">
                    <a16:creationId xmlns:a16="http://schemas.microsoft.com/office/drawing/2014/main" id="{9A43E4ED-0068-4CE9-92BC-FA5AD31DECF4}"/>
                  </a:ext>
                </a:extLst>
              </p:cNvPr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74" name="Rectangle 16">
                  <a:extLst>
                    <a:ext uri="{FF2B5EF4-FFF2-40B4-BE49-F238E27FC236}">
                      <a16:creationId xmlns:a16="http://schemas.microsoft.com/office/drawing/2014/main" id="{0BFBF1CF-B0BC-4AFC-94EC-0605E95017B4}"/>
                    </a:ext>
                  </a:extLst>
                </p:cNvPr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75" name="Isosceles Triangle 17">
                  <a:extLst>
                    <a:ext uri="{FF2B5EF4-FFF2-40B4-BE49-F238E27FC236}">
                      <a16:creationId xmlns:a16="http://schemas.microsoft.com/office/drawing/2014/main" id="{C2459CA3-195E-4C1D-BE7D-9521C5458871}"/>
                    </a:ext>
                  </a:extLst>
                </p:cNvPr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4" name="TextBox 25">
              <a:extLst>
                <a:ext uri="{FF2B5EF4-FFF2-40B4-BE49-F238E27FC236}">
                  <a16:creationId xmlns:a16="http://schemas.microsoft.com/office/drawing/2014/main" id="{1581FFDA-A1B9-4711-BDB7-DC34392BD08A}"/>
                </a:ext>
              </a:extLst>
            </p:cNvPr>
            <p:cNvSpPr txBox="1"/>
            <p:nvPr/>
          </p:nvSpPr>
          <p:spPr>
            <a:xfrm>
              <a:off x="2755905" y="3530440"/>
              <a:ext cx="5882245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Παραγωγή νέων κυττάρων – Ανάπτυξη</a:t>
              </a:r>
            </a:p>
          </p:txBody>
        </p:sp>
      </p:grpSp>
      <p:grpSp>
        <p:nvGrpSpPr>
          <p:cNvPr id="101" name="Ομάδα 100">
            <a:extLst>
              <a:ext uri="{FF2B5EF4-FFF2-40B4-BE49-F238E27FC236}">
                <a16:creationId xmlns:a16="http://schemas.microsoft.com/office/drawing/2014/main" id="{9744CA33-2FBA-4A20-BE0D-FFD768572676}"/>
              </a:ext>
            </a:extLst>
          </p:cNvPr>
          <p:cNvGrpSpPr/>
          <p:nvPr/>
        </p:nvGrpSpPr>
        <p:grpSpPr>
          <a:xfrm>
            <a:off x="962521" y="2211618"/>
            <a:ext cx="9015665" cy="919362"/>
            <a:chOff x="914395" y="2211618"/>
            <a:chExt cx="9015665" cy="919362"/>
          </a:xfrm>
        </p:grpSpPr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390407C5-ECEB-420C-B7C7-5EBE36D4EECD}"/>
                </a:ext>
              </a:extLst>
            </p:cNvPr>
            <p:cNvSpPr/>
            <p:nvPr/>
          </p:nvSpPr>
          <p:spPr>
            <a:xfrm>
              <a:off x="1073009" y="2306995"/>
              <a:ext cx="8857051" cy="823985"/>
            </a:xfrm>
            <a:prstGeom prst="rect">
              <a:avLst/>
            </a:prstGeom>
            <a:solidFill>
              <a:srgbClr val="F0EEE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8">
              <a:extLst>
                <a:ext uri="{FF2B5EF4-FFF2-40B4-BE49-F238E27FC236}">
                  <a16:creationId xmlns:a16="http://schemas.microsoft.com/office/drawing/2014/main" id="{648F9E10-66AE-4532-8717-AD0DC1DA5060}"/>
                </a:ext>
              </a:extLst>
            </p:cNvPr>
            <p:cNvGrpSpPr/>
            <p:nvPr/>
          </p:nvGrpSpPr>
          <p:grpSpPr>
            <a:xfrm>
              <a:off x="914395" y="2211618"/>
              <a:ext cx="8875962" cy="823985"/>
              <a:chOff x="3925455" y="1191491"/>
              <a:chExt cx="6400799" cy="969818"/>
            </a:xfrm>
          </p:grpSpPr>
          <p:sp>
            <p:nvSpPr>
              <p:cNvPr id="76" name="Rectangle 9">
                <a:extLst>
                  <a:ext uri="{FF2B5EF4-FFF2-40B4-BE49-F238E27FC236}">
                    <a16:creationId xmlns:a16="http://schemas.microsoft.com/office/drawing/2014/main" id="{5C533496-254D-4C54-BF96-A49C5C2A626A}"/>
                  </a:ext>
                </a:extLst>
              </p:cNvPr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7" name="Group 10">
                <a:extLst>
                  <a:ext uri="{FF2B5EF4-FFF2-40B4-BE49-F238E27FC236}">
                    <a16:creationId xmlns:a16="http://schemas.microsoft.com/office/drawing/2014/main" id="{D4E2A121-1DD8-4A7E-B718-E5626A795BDE}"/>
                  </a:ext>
                </a:extLst>
              </p:cNvPr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78" name="Rectangle 11">
                  <a:extLst>
                    <a:ext uri="{FF2B5EF4-FFF2-40B4-BE49-F238E27FC236}">
                      <a16:creationId xmlns:a16="http://schemas.microsoft.com/office/drawing/2014/main" id="{7F4D3EF1-55EF-43AB-A9E3-EBA6CB594F12}"/>
                    </a:ext>
                  </a:extLst>
                </p:cNvPr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79" name="Isosceles Triangle 12">
                  <a:extLst>
                    <a:ext uri="{FF2B5EF4-FFF2-40B4-BE49-F238E27FC236}">
                      <a16:creationId xmlns:a16="http://schemas.microsoft.com/office/drawing/2014/main" id="{BF44C2F9-E0D2-4A92-B0E2-8FFFD683F8A7}"/>
                    </a:ext>
                  </a:extLst>
                </p:cNvPr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5" name="TextBox 25">
              <a:extLst>
                <a:ext uri="{FF2B5EF4-FFF2-40B4-BE49-F238E27FC236}">
                  <a16:creationId xmlns:a16="http://schemas.microsoft.com/office/drawing/2014/main" id="{67B2FA42-1AB2-4D47-B8A4-166878BE91AE}"/>
                </a:ext>
              </a:extLst>
            </p:cNvPr>
            <p:cNvSpPr txBox="1"/>
            <p:nvPr/>
          </p:nvSpPr>
          <p:spPr>
            <a:xfrm>
              <a:off x="2804410" y="2419652"/>
              <a:ext cx="6985049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Αναπλήρωση καθημερινών «φθορών»</a:t>
              </a:r>
            </a:p>
          </p:txBody>
        </p:sp>
      </p:grpSp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83F840C2-91FE-47F6-9FAF-D36E079E21B0}"/>
              </a:ext>
            </a:extLst>
          </p:cNvPr>
          <p:cNvGrpSpPr/>
          <p:nvPr/>
        </p:nvGrpSpPr>
        <p:grpSpPr>
          <a:xfrm>
            <a:off x="962521" y="4634048"/>
            <a:ext cx="9015665" cy="919513"/>
            <a:chOff x="914395" y="4634048"/>
            <a:chExt cx="9015665" cy="919513"/>
          </a:xfrm>
        </p:grpSpPr>
        <p:grpSp>
          <p:nvGrpSpPr>
            <p:cNvPr id="103" name="Ομάδα 102">
              <a:extLst>
                <a:ext uri="{FF2B5EF4-FFF2-40B4-BE49-F238E27FC236}">
                  <a16:creationId xmlns:a16="http://schemas.microsoft.com/office/drawing/2014/main" id="{67DF2013-1064-4390-8C86-FCD489B4C403}"/>
                </a:ext>
              </a:extLst>
            </p:cNvPr>
            <p:cNvGrpSpPr/>
            <p:nvPr/>
          </p:nvGrpSpPr>
          <p:grpSpPr>
            <a:xfrm>
              <a:off x="914395" y="4634048"/>
              <a:ext cx="9015665" cy="919513"/>
              <a:chOff x="914395" y="4634048"/>
              <a:chExt cx="9015665" cy="919513"/>
            </a:xfrm>
          </p:grpSpPr>
          <p:sp>
            <p:nvSpPr>
              <p:cNvPr id="47" name="Rectangle 47">
                <a:extLst>
                  <a:ext uri="{FF2B5EF4-FFF2-40B4-BE49-F238E27FC236}">
                    <a16:creationId xmlns:a16="http://schemas.microsoft.com/office/drawing/2014/main" id="{F7D3EFA4-0973-4D57-A504-FD8D352DE62C}"/>
                  </a:ext>
                </a:extLst>
              </p:cNvPr>
              <p:cNvSpPr/>
              <p:nvPr/>
            </p:nvSpPr>
            <p:spPr>
              <a:xfrm>
                <a:off x="1073009" y="4729576"/>
                <a:ext cx="8857051" cy="823985"/>
              </a:xfrm>
              <a:prstGeom prst="rect">
                <a:avLst/>
              </a:prstGeom>
              <a:solidFill>
                <a:srgbClr val="F0EEE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18">
                <a:extLst>
                  <a:ext uri="{FF2B5EF4-FFF2-40B4-BE49-F238E27FC236}">
                    <a16:creationId xmlns:a16="http://schemas.microsoft.com/office/drawing/2014/main" id="{56606800-498B-4566-8C5D-C6603D706C99}"/>
                  </a:ext>
                </a:extLst>
              </p:cNvPr>
              <p:cNvGrpSpPr/>
              <p:nvPr/>
            </p:nvGrpSpPr>
            <p:grpSpPr>
              <a:xfrm>
                <a:off x="914395" y="4634048"/>
                <a:ext cx="8875962" cy="823985"/>
                <a:chOff x="3925455" y="1191491"/>
                <a:chExt cx="6400799" cy="969818"/>
              </a:xfrm>
            </p:grpSpPr>
            <p:sp>
              <p:nvSpPr>
                <p:cNvPr id="68" name="Rectangle 19">
                  <a:extLst>
                    <a:ext uri="{FF2B5EF4-FFF2-40B4-BE49-F238E27FC236}">
                      <a16:creationId xmlns:a16="http://schemas.microsoft.com/office/drawing/2014/main" id="{370741CB-4BD9-4FB9-89D7-6138ADF64172}"/>
                    </a:ext>
                  </a:extLst>
                </p:cNvPr>
                <p:cNvSpPr/>
                <p:nvPr/>
              </p:nvSpPr>
              <p:spPr>
                <a:xfrm>
                  <a:off x="4895271" y="1191491"/>
                  <a:ext cx="5430983" cy="96981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9" name="Group 20">
                  <a:extLst>
                    <a:ext uri="{FF2B5EF4-FFF2-40B4-BE49-F238E27FC236}">
                      <a16:creationId xmlns:a16="http://schemas.microsoft.com/office/drawing/2014/main" id="{9FC596BA-4EAF-4B34-8C53-19B65572E124}"/>
                    </a:ext>
                  </a:extLst>
                </p:cNvPr>
                <p:cNvGrpSpPr/>
                <p:nvPr/>
              </p:nvGrpSpPr>
              <p:grpSpPr>
                <a:xfrm>
                  <a:off x="3925455" y="1191491"/>
                  <a:ext cx="1178646" cy="969818"/>
                  <a:chOff x="3925455" y="1191491"/>
                  <a:chExt cx="1178646" cy="969818"/>
                </a:xfrm>
              </p:grpSpPr>
              <p:sp>
                <p:nvSpPr>
                  <p:cNvPr id="70" name="Rectangle 21">
                    <a:extLst>
                      <a:ext uri="{FF2B5EF4-FFF2-40B4-BE49-F238E27FC236}">
                        <a16:creationId xmlns:a16="http://schemas.microsoft.com/office/drawing/2014/main" id="{A9CA386E-4ED3-4F04-94DE-B71D51AC25C7}"/>
                      </a:ext>
                    </a:extLst>
                  </p:cNvPr>
                  <p:cNvSpPr/>
                  <p:nvPr/>
                </p:nvSpPr>
                <p:spPr>
                  <a:xfrm>
                    <a:off x="3925455" y="1191491"/>
                    <a:ext cx="969818" cy="969818"/>
                  </a:xfrm>
                  <a:prstGeom prst="rect">
                    <a:avLst/>
                  </a:prstGeom>
                  <a:solidFill>
                    <a:srgbClr val="00B0F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71" name="Isosceles Triangle 22">
                    <a:extLst>
                      <a:ext uri="{FF2B5EF4-FFF2-40B4-BE49-F238E27FC236}">
                        <a16:creationId xmlns:a16="http://schemas.microsoft.com/office/drawing/2014/main" id="{2628345C-84EC-4061-B869-3DB7D8658ED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03124" y="1537059"/>
                    <a:ext cx="323272" cy="278683"/>
                  </a:xfrm>
                  <a:prstGeom prst="triangle">
                    <a:avLst/>
                  </a:prstGeom>
                  <a:solidFill>
                    <a:srgbClr val="00B0F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6" name="TextBox 25">
              <a:extLst>
                <a:ext uri="{FF2B5EF4-FFF2-40B4-BE49-F238E27FC236}">
                  <a16:creationId xmlns:a16="http://schemas.microsoft.com/office/drawing/2014/main" id="{EA5D274D-0C26-4E4C-93D1-51C561654D97}"/>
                </a:ext>
              </a:extLst>
            </p:cNvPr>
            <p:cNvSpPr txBox="1"/>
            <p:nvPr/>
          </p:nvSpPr>
          <p:spPr>
            <a:xfrm>
              <a:off x="2698769" y="4680056"/>
              <a:ext cx="6985049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Ενέργεια για τις καθημερινές δραστηριότητες</a:t>
              </a:r>
            </a:p>
          </p:txBody>
        </p:sp>
      </p:grpSp>
      <p:grpSp>
        <p:nvGrpSpPr>
          <p:cNvPr id="104" name="Ομάδα 103">
            <a:extLst>
              <a:ext uri="{FF2B5EF4-FFF2-40B4-BE49-F238E27FC236}">
                <a16:creationId xmlns:a16="http://schemas.microsoft.com/office/drawing/2014/main" id="{F48920F9-463A-4225-B2FD-88C14D8559BF}"/>
              </a:ext>
            </a:extLst>
          </p:cNvPr>
          <p:cNvGrpSpPr/>
          <p:nvPr/>
        </p:nvGrpSpPr>
        <p:grpSpPr>
          <a:xfrm>
            <a:off x="962521" y="5860797"/>
            <a:ext cx="9019978" cy="919985"/>
            <a:chOff x="914395" y="5860797"/>
            <a:chExt cx="9019978" cy="919985"/>
          </a:xfrm>
        </p:grpSpPr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8B56BEEB-F9A5-4856-8BAE-4168F34EE65B}"/>
                </a:ext>
              </a:extLst>
            </p:cNvPr>
            <p:cNvSpPr/>
            <p:nvPr/>
          </p:nvSpPr>
          <p:spPr>
            <a:xfrm>
              <a:off x="1077322" y="5956797"/>
              <a:ext cx="8857051" cy="823985"/>
            </a:xfrm>
            <a:prstGeom prst="rect">
              <a:avLst/>
            </a:prstGeom>
            <a:solidFill>
              <a:srgbClr val="F0EEE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5CDCF63-1AFD-4766-82B9-ED0BC3A3EBD0}"/>
                </a:ext>
              </a:extLst>
            </p:cNvPr>
            <p:cNvGrpSpPr/>
            <p:nvPr/>
          </p:nvGrpSpPr>
          <p:grpSpPr>
            <a:xfrm>
              <a:off x="914395" y="5860797"/>
              <a:ext cx="8875962" cy="823985"/>
              <a:chOff x="3925455" y="1191491"/>
              <a:chExt cx="6400799" cy="969818"/>
            </a:xfrm>
          </p:grpSpPr>
          <p:sp>
            <p:nvSpPr>
              <p:cNvPr id="89" name="Rectangle 19">
                <a:extLst>
                  <a:ext uri="{FF2B5EF4-FFF2-40B4-BE49-F238E27FC236}">
                    <a16:creationId xmlns:a16="http://schemas.microsoft.com/office/drawing/2014/main" id="{090825F9-0793-4C4A-A795-D0A77ED48F79}"/>
                  </a:ext>
                </a:extLst>
              </p:cNvPr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20">
                <a:extLst>
                  <a:ext uri="{FF2B5EF4-FFF2-40B4-BE49-F238E27FC236}">
                    <a16:creationId xmlns:a16="http://schemas.microsoft.com/office/drawing/2014/main" id="{2E50ABF2-B992-429E-B924-CBC211FC26B9}"/>
                  </a:ext>
                </a:extLst>
              </p:cNvPr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91" name="Rectangle 21">
                  <a:extLst>
                    <a:ext uri="{FF2B5EF4-FFF2-40B4-BE49-F238E27FC236}">
                      <a16:creationId xmlns:a16="http://schemas.microsoft.com/office/drawing/2014/main" id="{7749D9F2-C5D3-41D5-8E8F-91CC1242A223}"/>
                    </a:ext>
                  </a:extLst>
                </p:cNvPr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92" name="Isosceles Triangle 22">
                  <a:extLst>
                    <a:ext uri="{FF2B5EF4-FFF2-40B4-BE49-F238E27FC236}">
                      <a16:creationId xmlns:a16="http://schemas.microsoft.com/office/drawing/2014/main" id="{2E98C971-45FB-4620-B20D-5D0EAC9AA658}"/>
                    </a:ext>
                  </a:extLst>
                </p:cNvPr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4" name="TextBox 25">
              <a:extLst>
                <a:ext uri="{FF2B5EF4-FFF2-40B4-BE49-F238E27FC236}">
                  <a16:creationId xmlns:a16="http://schemas.microsoft.com/office/drawing/2014/main" id="{45C4E06F-07F3-4551-93F3-2163AE7825EC}"/>
                </a:ext>
              </a:extLst>
            </p:cNvPr>
            <p:cNvSpPr txBox="1"/>
            <p:nvPr/>
          </p:nvSpPr>
          <p:spPr>
            <a:xfrm>
              <a:off x="2757420" y="5971445"/>
              <a:ext cx="6985049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Δημιουργία ενεργειακών αποθεμάτων</a:t>
              </a:r>
            </a:p>
          </p:txBody>
        </p:sp>
      </p:grpSp>
      <p:grpSp>
        <p:nvGrpSpPr>
          <p:cNvPr id="100" name="Ομάδα 99">
            <a:extLst>
              <a:ext uri="{FF2B5EF4-FFF2-40B4-BE49-F238E27FC236}">
                <a16:creationId xmlns:a16="http://schemas.microsoft.com/office/drawing/2014/main" id="{26B33ED0-33EE-478E-AF7E-79EBA03B2950}"/>
              </a:ext>
            </a:extLst>
          </p:cNvPr>
          <p:cNvGrpSpPr/>
          <p:nvPr/>
        </p:nvGrpSpPr>
        <p:grpSpPr>
          <a:xfrm>
            <a:off x="962521" y="1000403"/>
            <a:ext cx="9015665" cy="919286"/>
            <a:chOff x="914395" y="1000403"/>
            <a:chExt cx="9015665" cy="919286"/>
          </a:xfrm>
        </p:grpSpPr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CCB92018-A587-4FB3-BEAB-A43B55D964DA}"/>
                </a:ext>
              </a:extLst>
            </p:cNvPr>
            <p:cNvSpPr/>
            <p:nvPr/>
          </p:nvSpPr>
          <p:spPr>
            <a:xfrm>
              <a:off x="1073009" y="1095704"/>
              <a:ext cx="8857051" cy="823985"/>
            </a:xfrm>
            <a:prstGeom prst="rect">
              <a:avLst/>
            </a:prstGeom>
            <a:solidFill>
              <a:srgbClr val="F0EEE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ECD2D0A5-2A5F-4D24-8B86-36837AC90310}"/>
                </a:ext>
              </a:extLst>
            </p:cNvPr>
            <p:cNvGrpSpPr/>
            <p:nvPr/>
          </p:nvGrpSpPr>
          <p:grpSpPr>
            <a:xfrm>
              <a:off x="914395" y="1000403"/>
              <a:ext cx="8875962" cy="823985"/>
              <a:chOff x="3925455" y="1191491"/>
              <a:chExt cx="6400799" cy="969818"/>
            </a:xfrm>
          </p:grpSpPr>
          <p:sp>
            <p:nvSpPr>
              <p:cNvPr id="80" name="Rectangle 4">
                <a:extLst>
                  <a:ext uri="{FF2B5EF4-FFF2-40B4-BE49-F238E27FC236}">
                    <a16:creationId xmlns:a16="http://schemas.microsoft.com/office/drawing/2014/main" id="{B564E2A9-B34B-4289-8BFF-AE29FD3F755A}"/>
                  </a:ext>
                </a:extLst>
              </p:cNvPr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1" name="Group 6">
                <a:extLst>
                  <a:ext uri="{FF2B5EF4-FFF2-40B4-BE49-F238E27FC236}">
                    <a16:creationId xmlns:a16="http://schemas.microsoft.com/office/drawing/2014/main" id="{7D238277-A829-4164-881E-7F57E4DDFB55}"/>
                  </a:ext>
                </a:extLst>
              </p:cNvPr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82" name="Rectangle 3">
                  <a:extLst>
                    <a:ext uri="{FF2B5EF4-FFF2-40B4-BE49-F238E27FC236}">
                      <a16:creationId xmlns:a16="http://schemas.microsoft.com/office/drawing/2014/main" id="{A7E9FCD8-22D7-4074-BF29-4E74E0E64BA8}"/>
                    </a:ext>
                  </a:extLst>
                </p:cNvPr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83" name="Isosceles Triangle 5">
                  <a:extLst>
                    <a:ext uri="{FF2B5EF4-FFF2-40B4-BE49-F238E27FC236}">
                      <a16:creationId xmlns:a16="http://schemas.microsoft.com/office/drawing/2014/main" id="{0F794BD9-1F41-43A8-B2C5-6265CFAE2C0E}"/>
                    </a:ext>
                  </a:extLst>
                </p:cNvPr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2731C710-2352-4BC3-936A-6AF70A8D26E9}"/>
                </a:ext>
              </a:extLst>
            </p:cNvPr>
            <p:cNvSpPr txBox="1"/>
            <p:nvPr/>
          </p:nvSpPr>
          <p:spPr>
            <a:xfrm>
              <a:off x="2874053" y="1176939"/>
              <a:ext cx="6915406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Διατήρηση φυσιολογικών λειτουργιών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3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FA1A550-9997-4843-8419-C944D0B7B4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27FF420-9476-401F-A04C-C7617AE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2392195"/>
            <a:ext cx="65231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Διατροφικές συστάσεις για παιδιά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271B83-D000-46D8-AFA8-3B4B9DEF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513953"/>
            <a:ext cx="4572000" cy="58578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95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590813FD-2837-4130-B46D-A2B10DA3F35F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06201F-864A-4A38-A03E-6DB12089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2" y="207614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Λαχανικά</a:t>
            </a:r>
          </a:p>
        </p:txBody>
      </p:sp>
      <p:graphicFrame>
        <p:nvGraphicFramePr>
          <p:cNvPr id="10" name="Πίνακας 10">
            <a:extLst>
              <a:ext uri="{FF2B5EF4-FFF2-40B4-BE49-F238E27FC236}">
                <a16:creationId xmlns:a16="http://schemas.microsoft.com/office/drawing/2014/main" id="{AE6518F3-255B-4AED-9092-5F7E3C86A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478543"/>
              </p:ext>
            </p:extLst>
          </p:nvPr>
        </p:nvGraphicFramePr>
        <p:xfrm>
          <a:off x="68240" y="1903360"/>
          <a:ext cx="5250024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34263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615761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1-2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3569026-DE03-430A-ACB3-B5C8B0C9C47D}"/>
              </a:ext>
            </a:extLst>
          </p:cNvPr>
          <p:cNvSpPr txBox="1"/>
          <p:nvPr/>
        </p:nvSpPr>
        <p:spPr>
          <a:xfrm>
            <a:off x="712269" y="4206697"/>
            <a:ext cx="325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D31F2D7B-30EA-46A8-BF0B-9C5CEABF19FB}"/>
              </a:ext>
            </a:extLst>
          </p:cNvPr>
          <p:cNvGrpSpPr/>
          <p:nvPr/>
        </p:nvGrpSpPr>
        <p:grpSpPr>
          <a:xfrm>
            <a:off x="6591864" y="2159910"/>
            <a:ext cx="2983901" cy="2144194"/>
            <a:chOff x="4361279" y="2038062"/>
            <a:chExt cx="3376144" cy="2347245"/>
          </a:xfrm>
        </p:grpSpPr>
        <p:pic>
          <p:nvPicPr>
            <p:cNvPr id="5122" name="Picture 2" descr="Image result for 1 cup leafy vegetables">
              <a:extLst>
                <a:ext uri="{FF2B5EF4-FFF2-40B4-BE49-F238E27FC236}">
                  <a16:creationId xmlns:a16="http://schemas.microsoft.com/office/drawing/2014/main" id="{934D5262-4B9B-4C02-96B0-FA1B7BF5C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279" y="2038062"/>
              <a:ext cx="2069502" cy="195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1 cup leafy vegetables">
              <a:extLst>
                <a:ext uri="{FF2B5EF4-FFF2-40B4-BE49-F238E27FC236}">
                  <a16:creationId xmlns:a16="http://schemas.microsoft.com/office/drawing/2014/main" id="{556487F0-AA05-4924-92E4-DFF9A9FD4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921" y="2435064"/>
              <a:ext cx="2069502" cy="195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Picture 4" descr="Image result for 1 cup vegetables">
            <a:extLst>
              <a:ext uri="{FF2B5EF4-FFF2-40B4-BE49-F238E27FC236}">
                <a16:creationId xmlns:a16="http://schemas.microsoft.com/office/drawing/2014/main" id="{EB92B82C-FAC2-43E4-BAFE-0CF28775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23" y="3731429"/>
            <a:ext cx="2256611" cy="17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2carrots">
            <a:extLst>
              <a:ext uri="{FF2B5EF4-FFF2-40B4-BE49-F238E27FC236}">
                <a16:creationId xmlns:a16="http://schemas.microsoft.com/office/drawing/2014/main" id="{EE9057A9-5665-4237-B901-5CBBC3B8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71" y="208729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omatoe">
            <a:extLst>
              <a:ext uri="{FF2B5EF4-FFF2-40B4-BE49-F238E27FC236}">
                <a16:creationId xmlns:a16="http://schemas.microsoft.com/office/drawing/2014/main" id="{0D5AEF0C-1421-4DEC-822C-709B00ECB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7864" r="11057" b="9949"/>
          <a:stretch/>
        </p:blipFill>
        <p:spPr bwMode="auto">
          <a:xfrm>
            <a:off x="9625171" y="4223620"/>
            <a:ext cx="2847773" cy="24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cucumber">
            <a:extLst>
              <a:ext uri="{FF2B5EF4-FFF2-40B4-BE49-F238E27FC236}">
                <a16:creationId xmlns:a16="http://schemas.microsoft.com/office/drawing/2014/main" id="{18737AA4-B1CE-495E-BC37-51F8AC2AA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22616" r="3878" b="22842"/>
          <a:stretch/>
        </p:blipFill>
        <p:spPr bwMode="auto">
          <a:xfrm>
            <a:off x="6544079" y="4731145"/>
            <a:ext cx="2855126" cy="16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0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54FC569-C221-4FAD-B84D-B4592687E1C8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7E0937-1B8F-4F0E-8DCB-94EFA5EE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82" y="175691"/>
            <a:ext cx="4018613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Φρούτα</a:t>
            </a:r>
          </a:p>
        </p:txBody>
      </p:sp>
      <p:graphicFrame>
        <p:nvGraphicFramePr>
          <p:cNvPr id="4" name="Πίνακας 10">
            <a:extLst>
              <a:ext uri="{FF2B5EF4-FFF2-40B4-BE49-F238E27FC236}">
                <a16:creationId xmlns:a16="http://schemas.microsoft.com/office/drawing/2014/main" id="{80C84430-3728-4B5C-92B6-554895C48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691533"/>
              </p:ext>
            </p:extLst>
          </p:nvPr>
        </p:nvGraphicFramePr>
        <p:xfrm>
          <a:off x="68240" y="1908154"/>
          <a:ext cx="4700337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693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363405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1-2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C04717-9CAA-4E64-AE32-48A07878C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9" t="287" r="3894" b="36400"/>
          <a:stretch/>
        </p:blipFill>
        <p:spPr>
          <a:xfrm>
            <a:off x="5649745" y="2737852"/>
            <a:ext cx="6542255" cy="4115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09B1C-CE92-4DE1-9C12-EDE8A8EA9DE6}"/>
              </a:ext>
            </a:extLst>
          </p:cNvPr>
          <p:cNvSpPr txBox="1"/>
          <p:nvPr/>
        </p:nvSpPr>
        <p:spPr>
          <a:xfrm>
            <a:off x="239594" y="4573818"/>
            <a:ext cx="325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7DBD6F7-798F-4018-9FFB-BA5DBED58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74" t="63599" r="8244" b="2492"/>
          <a:stretch/>
        </p:blipFill>
        <p:spPr>
          <a:xfrm>
            <a:off x="3951048" y="4916514"/>
            <a:ext cx="1633910" cy="188661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466F407-CC25-43BC-8285-1054A8D0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7" t="72139" r="34632"/>
          <a:stretch/>
        </p:blipFill>
        <p:spPr>
          <a:xfrm>
            <a:off x="3619631" y="3178218"/>
            <a:ext cx="2161411" cy="18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C6227CE-E13A-4C33-AC8C-CA937C5FA4E7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FCD36"/>
          </a:solidFill>
          <a:ln>
            <a:solidFill>
              <a:srgbClr val="FFC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59BA66-2422-4D76-A242-83400453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3" y="220746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Γαλακτοκομικά</a:t>
            </a:r>
          </a:p>
        </p:txBody>
      </p:sp>
      <p:graphicFrame>
        <p:nvGraphicFramePr>
          <p:cNvPr id="4" name="Πίνακας 10">
            <a:extLst>
              <a:ext uri="{FF2B5EF4-FFF2-40B4-BE49-F238E27FC236}">
                <a16:creationId xmlns:a16="http://schemas.microsoft.com/office/drawing/2014/main" id="{AF020EF7-94D4-41A5-961B-AEBCBDE3F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3792"/>
              </p:ext>
            </p:extLst>
          </p:nvPr>
        </p:nvGraphicFramePr>
        <p:xfrm>
          <a:off x="59379" y="1908282"/>
          <a:ext cx="4700337" cy="938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6932">
                  <a:extLst>
                    <a:ext uri="{9D8B030D-6E8A-4147-A177-3AD203B41FA5}">
                      <a16:colId xmlns:a16="http://schemas.microsoft.com/office/drawing/2014/main" val="2636498782"/>
                    </a:ext>
                  </a:extLst>
                </a:gridCol>
                <a:gridCol w="2363405">
                  <a:extLst>
                    <a:ext uri="{9D8B030D-6E8A-4147-A177-3AD203B41FA5}">
                      <a16:colId xmlns:a16="http://schemas.microsoft.com/office/drawing/2014/main" val="2470178497"/>
                    </a:ext>
                  </a:extLst>
                </a:gridCol>
              </a:tblGrid>
              <a:tr h="35944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– 8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 – 13 ετών</a:t>
                      </a:r>
                    </a:p>
                  </a:txBody>
                  <a:tcPr>
                    <a:solidFill>
                      <a:srgbClr val="FFC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0836"/>
                  </a:ext>
                </a:extLst>
              </a:tr>
              <a:tr h="5731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2-3 μερίδες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3-4 μερίδες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1720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AA161F-F70A-4957-B602-3DA8D10E74B5}"/>
              </a:ext>
            </a:extLst>
          </p:cNvPr>
          <p:cNvSpPr txBox="1"/>
          <p:nvPr/>
        </p:nvSpPr>
        <p:spPr>
          <a:xfrm>
            <a:off x="1190005" y="4010837"/>
            <a:ext cx="325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μερίδα =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6944C3DB-892D-4A9B-AF2D-340DFA5247B3}"/>
              </a:ext>
            </a:extLst>
          </p:cNvPr>
          <p:cNvGrpSpPr/>
          <p:nvPr/>
        </p:nvGrpSpPr>
        <p:grpSpPr>
          <a:xfrm>
            <a:off x="5181600" y="1876239"/>
            <a:ext cx="7010400" cy="4870199"/>
            <a:chOff x="5181600" y="1767055"/>
            <a:chExt cx="7010400" cy="4870199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C2300FA0-FF28-4FCA-A352-F9A9C3CFC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91" t="6903" r="7657" b="53222"/>
            <a:stretch/>
          </p:blipFill>
          <p:spPr>
            <a:xfrm>
              <a:off x="5181600" y="1767055"/>
              <a:ext cx="7010400" cy="2275064"/>
            </a:xfrm>
            <a:prstGeom prst="rect">
              <a:avLst/>
            </a:prstGeom>
          </p:spPr>
        </p:pic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71A2AEF0-E9F0-4395-873C-132425640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91" t="56256" r="7657" b="3869"/>
            <a:stretch/>
          </p:blipFill>
          <p:spPr>
            <a:xfrm>
              <a:off x="5181600" y="4362190"/>
              <a:ext cx="7010400" cy="2275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5665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765</Words>
  <Application>Microsoft Office PowerPoint</Application>
  <PresentationFormat>Ευρεία οθόνη</PresentationFormat>
  <Paragraphs>221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51" baseType="lpstr">
      <vt:lpstr>Aharoni</vt:lpstr>
      <vt:lpstr>Arial</vt:lpstr>
      <vt:lpstr>Calibri</vt:lpstr>
      <vt:lpstr>Calibri Light</vt:lpstr>
      <vt:lpstr>Wingdings</vt:lpstr>
      <vt:lpstr>Θέμα του Office</vt:lpstr>
      <vt:lpstr>Office Theme</vt:lpstr>
      <vt:lpstr>Παρουσίαση του PowerPoint</vt:lpstr>
      <vt:lpstr>Εισαγωγή</vt:lpstr>
      <vt:lpstr>Αύξηση βάρους και ύψους</vt:lpstr>
      <vt:lpstr>Παρουσίαση του PowerPoint</vt:lpstr>
      <vt:lpstr>Παροχή θρεπτικών συστατικών για:</vt:lpstr>
      <vt:lpstr>Διατροφικές συστάσεις για παιδιά</vt:lpstr>
      <vt:lpstr>Λαχανικά</vt:lpstr>
      <vt:lpstr>Φρούτα</vt:lpstr>
      <vt:lpstr>Γαλακτοκομικά</vt:lpstr>
      <vt:lpstr>Δημητριακά και πατάτες</vt:lpstr>
      <vt:lpstr>Όσπρια</vt:lpstr>
      <vt:lpstr>Κρέας</vt:lpstr>
      <vt:lpstr>Ψάρια</vt:lpstr>
      <vt:lpstr>Αυγά</vt:lpstr>
      <vt:lpstr>Έλαια, λιπαρά και ξηροί καρποί</vt:lpstr>
      <vt:lpstr>Ζάχαρη κι αλάτι</vt:lpstr>
      <vt:lpstr>Νερό</vt:lpstr>
      <vt:lpstr>Σνακ στο σχολείο</vt:lpstr>
      <vt:lpstr>Παρουσίαση του PowerPoint</vt:lpstr>
      <vt:lpstr>Παιδική ηλικία και αθλητισμός</vt:lpstr>
      <vt:lpstr>Ιδιαίτερες θρεπτικές ανάγκες λόγω:</vt:lpstr>
      <vt:lpstr>Αθλητές σε υψηλό διατροφικό κίνδυνο</vt:lpstr>
      <vt:lpstr>Ανεπαρκής διατροφική πρόσληψη σε παιδιά αθλητές</vt:lpstr>
      <vt:lpstr>Ιδιαίτερη προσοχή σε</vt:lpstr>
      <vt:lpstr>Κύρια διατροφικά προβλήματα παιδιών</vt:lpstr>
      <vt:lpstr>Υπάρχει παιδική υποθρεψία στην Ελλάδα;</vt:lpstr>
      <vt:lpstr>Παρουσίαση του PowerPoint</vt:lpstr>
      <vt:lpstr>Παιδική παχυσαρκία στην Ελλάδα</vt:lpstr>
      <vt:lpstr>Παρουσίαση του PowerPoint</vt:lpstr>
      <vt:lpstr>Γιατί θεωρείται η παχυσαρκία πρόβλημα στα παιδιά;</vt:lpstr>
      <vt:lpstr>Επιπτώσεις στην ψυχική υγεία</vt:lpstr>
      <vt:lpstr>Παράγοντες που επηρεάζουν την διατροφική πρόσληψη</vt:lpstr>
      <vt:lpstr>Παράγοντες που σχετίζονται με την παιδική παχυσαρκία</vt:lpstr>
      <vt:lpstr>Γεύματα</vt:lpstr>
      <vt:lpstr>Αντιμετώπιση παιδικής παχυσαρκίας</vt:lpstr>
      <vt:lpstr>Παρουσίαση του PowerPoint</vt:lpstr>
      <vt:lpstr>Παρουσίαση του PowerPoint</vt:lpstr>
      <vt:lpstr>Παρουσίαση του PowerPoint</vt:lpstr>
      <vt:lpstr>Διαδραστικά παιχνίδια</vt:lpstr>
      <vt:lpstr>Εκδρομή στην λαϊκή</vt:lpstr>
      <vt:lpstr>Μαγειρική</vt:lpstr>
      <vt:lpstr>Προγράμματα διατροφικής υποστήριξης μαθητών</vt:lpstr>
      <vt:lpstr>Συνοψίζοντας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Ion Pap</dc:creator>
  <cp:lastModifiedBy>svr admin</cp:lastModifiedBy>
  <cp:revision>135</cp:revision>
  <dcterms:created xsi:type="dcterms:W3CDTF">2019-09-21T13:25:10Z</dcterms:created>
  <dcterms:modified xsi:type="dcterms:W3CDTF">2021-09-24T17:15:57Z</dcterms:modified>
</cp:coreProperties>
</file>