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60"/>
  </p:notesMasterIdLst>
  <p:handoutMasterIdLst>
    <p:handoutMasterId r:id="rId61"/>
  </p:handoutMasterIdLst>
  <p:sldIdLst>
    <p:sldId id="326" r:id="rId2"/>
    <p:sldId id="455" r:id="rId3"/>
    <p:sldId id="456" r:id="rId4"/>
    <p:sldId id="457" r:id="rId5"/>
    <p:sldId id="458" r:id="rId6"/>
    <p:sldId id="459" r:id="rId7"/>
    <p:sldId id="460" r:id="rId8"/>
    <p:sldId id="461" r:id="rId9"/>
    <p:sldId id="462" r:id="rId10"/>
    <p:sldId id="328" r:id="rId11"/>
    <p:sldId id="342" r:id="rId12"/>
    <p:sldId id="436" r:id="rId13"/>
    <p:sldId id="437" r:id="rId14"/>
    <p:sldId id="415" r:id="rId15"/>
    <p:sldId id="397" r:id="rId16"/>
    <p:sldId id="315" r:id="rId17"/>
    <p:sldId id="359" r:id="rId18"/>
    <p:sldId id="356" r:id="rId19"/>
    <p:sldId id="401" r:id="rId20"/>
    <p:sldId id="402" r:id="rId21"/>
    <p:sldId id="431" r:id="rId22"/>
    <p:sldId id="371" r:id="rId23"/>
    <p:sldId id="372" r:id="rId24"/>
    <p:sldId id="399" r:id="rId25"/>
    <p:sldId id="438" r:id="rId26"/>
    <p:sldId id="447" r:id="rId27"/>
    <p:sldId id="351" r:id="rId28"/>
    <p:sldId id="435" r:id="rId29"/>
    <p:sldId id="448" r:id="rId30"/>
    <p:sldId id="413" r:id="rId31"/>
    <p:sldId id="364" r:id="rId32"/>
    <p:sldId id="325" r:id="rId33"/>
    <p:sldId id="433" r:id="rId34"/>
    <p:sldId id="432" r:id="rId35"/>
    <p:sldId id="423" r:id="rId36"/>
    <p:sldId id="424" r:id="rId37"/>
    <p:sldId id="425" r:id="rId38"/>
    <p:sldId id="426" r:id="rId39"/>
    <p:sldId id="441" r:id="rId40"/>
    <p:sldId id="369" r:id="rId41"/>
    <p:sldId id="311" r:id="rId42"/>
    <p:sldId id="403" r:id="rId43"/>
    <p:sldId id="318" r:id="rId44"/>
    <p:sldId id="405" r:id="rId45"/>
    <p:sldId id="349" r:id="rId46"/>
    <p:sldId id="410" r:id="rId47"/>
    <p:sldId id="411" r:id="rId48"/>
    <p:sldId id="421" r:id="rId49"/>
    <p:sldId id="422" r:id="rId50"/>
    <p:sldId id="340" r:id="rId51"/>
    <p:sldId id="420" r:id="rId52"/>
    <p:sldId id="430" r:id="rId53"/>
    <p:sldId id="449" r:id="rId54"/>
    <p:sldId id="450" r:id="rId55"/>
    <p:sldId id="451" r:id="rId56"/>
    <p:sldId id="329" r:id="rId57"/>
    <p:sldId id="330" r:id="rId58"/>
    <p:sldId id="327" r:id="rId59"/>
  </p:sldIdLst>
  <p:sldSz cx="9144000" cy="6858000" type="screen4x3"/>
  <p:notesSz cx="6858000" cy="9144000"/>
  <p:defaultTextStyle>
    <a:defPPr>
      <a:defRPr lang="el-GR"/>
    </a:defPPr>
    <a:lvl1pPr algn="l" rtl="0" fontAlgn="base">
      <a:spcBef>
        <a:spcPct val="0"/>
      </a:spcBef>
      <a:spcAft>
        <a:spcPct val="0"/>
      </a:spcAft>
      <a:defRPr sz="3200" b="1" kern="1200">
        <a:solidFill>
          <a:schemeClr val="tx1"/>
        </a:solidFill>
        <a:latin typeface="Bookman Old Style" pitchFamily="18" charset="0"/>
        <a:ea typeface="+mn-ea"/>
        <a:cs typeface="+mn-cs"/>
      </a:defRPr>
    </a:lvl1pPr>
    <a:lvl2pPr marL="457200" algn="l" rtl="0" fontAlgn="base">
      <a:spcBef>
        <a:spcPct val="0"/>
      </a:spcBef>
      <a:spcAft>
        <a:spcPct val="0"/>
      </a:spcAft>
      <a:defRPr sz="3200" b="1" kern="1200">
        <a:solidFill>
          <a:schemeClr val="tx1"/>
        </a:solidFill>
        <a:latin typeface="Bookman Old Style" pitchFamily="18" charset="0"/>
        <a:ea typeface="+mn-ea"/>
        <a:cs typeface="+mn-cs"/>
      </a:defRPr>
    </a:lvl2pPr>
    <a:lvl3pPr marL="914400" algn="l" rtl="0" fontAlgn="base">
      <a:spcBef>
        <a:spcPct val="0"/>
      </a:spcBef>
      <a:spcAft>
        <a:spcPct val="0"/>
      </a:spcAft>
      <a:defRPr sz="3200" b="1" kern="1200">
        <a:solidFill>
          <a:schemeClr val="tx1"/>
        </a:solidFill>
        <a:latin typeface="Bookman Old Style" pitchFamily="18" charset="0"/>
        <a:ea typeface="+mn-ea"/>
        <a:cs typeface="+mn-cs"/>
      </a:defRPr>
    </a:lvl3pPr>
    <a:lvl4pPr marL="1371600" algn="l" rtl="0" fontAlgn="base">
      <a:spcBef>
        <a:spcPct val="0"/>
      </a:spcBef>
      <a:spcAft>
        <a:spcPct val="0"/>
      </a:spcAft>
      <a:defRPr sz="3200" b="1" kern="1200">
        <a:solidFill>
          <a:schemeClr val="tx1"/>
        </a:solidFill>
        <a:latin typeface="Bookman Old Style" pitchFamily="18" charset="0"/>
        <a:ea typeface="+mn-ea"/>
        <a:cs typeface="+mn-cs"/>
      </a:defRPr>
    </a:lvl4pPr>
    <a:lvl5pPr marL="1828800" algn="l" rtl="0" fontAlgn="base">
      <a:spcBef>
        <a:spcPct val="0"/>
      </a:spcBef>
      <a:spcAft>
        <a:spcPct val="0"/>
      </a:spcAft>
      <a:defRPr sz="3200" b="1" kern="1200">
        <a:solidFill>
          <a:schemeClr val="tx1"/>
        </a:solidFill>
        <a:latin typeface="Bookman Old Style" pitchFamily="18" charset="0"/>
        <a:ea typeface="+mn-ea"/>
        <a:cs typeface="+mn-cs"/>
      </a:defRPr>
    </a:lvl5pPr>
    <a:lvl6pPr marL="2286000" algn="l" defTabSz="914400" rtl="0" eaLnBrk="1" latinLnBrk="0" hangingPunct="1">
      <a:defRPr sz="3200" b="1" kern="1200">
        <a:solidFill>
          <a:schemeClr val="tx1"/>
        </a:solidFill>
        <a:latin typeface="Bookman Old Style" pitchFamily="18" charset="0"/>
        <a:ea typeface="+mn-ea"/>
        <a:cs typeface="+mn-cs"/>
      </a:defRPr>
    </a:lvl6pPr>
    <a:lvl7pPr marL="2743200" algn="l" defTabSz="914400" rtl="0" eaLnBrk="1" latinLnBrk="0" hangingPunct="1">
      <a:defRPr sz="3200" b="1" kern="1200">
        <a:solidFill>
          <a:schemeClr val="tx1"/>
        </a:solidFill>
        <a:latin typeface="Bookman Old Style" pitchFamily="18" charset="0"/>
        <a:ea typeface="+mn-ea"/>
        <a:cs typeface="+mn-cs"/>
      </a:defRPr>
    </a:lvl7pPr>
    <a:lvl8pPr marL="3200400" algn="l" defTabSz="914400" rtl="0" eaLnBrk="1" latinLnBrk="0" hangingPunct="1">
      <a:defRPr sz="3200" b="1" kern="1200">
        <a:solidFill>
          <a:schemeClr val="tx1"/>
        </a:solidFill>
        <a:latin typeface="Bookman Old Style" pitchFamily="18" charset="0"/>
        <a:ea typeface="+mn-ea"/>
        <a:cs typeface="+mn-cs"/>
      </a:defRPr>
    </a:lvl8pPr>
    <a:lvl9pPr marL="3657600" algn="l" defTabSz="914400" rtl="0" eaLnBrk="1" latinLnBrk="0" hangingPunct="1">
      <a:defRPr sz="3200" b="1" kern="1200">
        <a:solidFill>
          <a:schemeClr val="tx1"/>
        </a:solidFill>
        <a:latin typeface="Bookman Old Style"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00"/>
    <a:srgbClr val="0000CC"/>
    <a:srgbClr val="00CC00"/>
    <a:srgbClr val="333399"/>
    <a:srgbClr val="000066"/>
    <a:srgbClr val="00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51" autoAdjust="0"/>
    <p:restoredTop sz="83543" autoAdjust="0"/>
  </p:normalViewPr>
  <p:slideViewPr>
    <p:cSldViewPr>
      <p:cViewPr varScale="1">
        <p:scale>
          <a:sx n="73" d="100"/>
          <a:sy n="73" d="100"/>
        </p:scale>
        <p:origin x="1238" y="67"/>
      </p:cViewPr>
      <p:guideLst>
        <p:guide orient="horz" pos="2160"/>
        <p:guide pos="2880"/>
      </p:guideLst>
    </p:cSldViewPr>
  </p:slideViewPr>
  <p:outlineViewPr>
    <p:cViewPr>
      <p:scale>
        <a:sx n="33" d="100"/>
        <a:sy n="33" d="100"/>
      </p:scale>
      <p:origin x="0" y="48"/>
    </p:cViewPr>
  </p:outlineViewPr>
  <p:notesTextViewPr>
    <p:cViewPr>
      <p:scale>
        <a:sx n="100" d="100"/>
        <a:sy n="100" d="100"/>
      </p:scale>
      <p:origin x="0" y="0"/>
    </p:cViewPr>
  </p:notesTextViewPr>
  <p:sorterViewPr>
    <p:cViewPr>
      <p:scale>
        <a:sx n="85" d="100"/>
        <a:sy n="85" d="100"/>
      </p:scale>
      <p:origin x="0" y="44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_________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Elite Athletes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60</c:v>
                </c:pt>
              </c:numCache>
            </c:numRef>
          </c:val>
          <c:extLst>
            <c:ext xmlns:c16="http://schemas.microsoft.com/office/drawing/2014/chart" uri="{C3380CC4-5D6E-409C-BE32-E72D297353CC}">
              <c16:uniqueId val="{00000000-7463-1249-BAAC-55A3FA96238B}"/>
            </c:ext>
          </c:extLst>
        </c:ser>
        <c:ser>
          <c:idx val="1"/>
          <c:order val="1"/>
          <c:tx>
            <c:strRef>
              <c:f>Sheet1!$C$1</c:f>
              <c:strCache>
                <c:ptCount val="1"/>
                <c:pt idx="0">
                  <c:v>Young Athletes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33</c:v>
                </c:pt>
              </c:numCache>
            </c:numRef>
          </c:val>
          <c:extLst>
            <c:ext xmlns:c16="http://schemas.microsoft.com/office/drawing/2014/chart" uri="{C3380CC4-5D6E-409C-BE32-E72D297353CC}">
              <c16:uniqueId val="{00000001-7463-1249-BAAC-55A3FA96238B}"/>
            </c:ext>
          </c:extLst>
        </c:ser>
        <c:dLbls>
          <c:showLegendKey val="0"/>
          <c:showVal val="0"/>
          <c:showCatName val="0"/>
          <c:showSerName val="0"/>
          <c:showPercent val="0"/>
          <c:showBubbleSize val="0"/>
        </c:dLbls>
        <c:gapWidth val="219"/>
        <c:overlap val="-27"/>
        <c:axId val="203058672"/>
        <c:axId val="203089104"/>
      </c:barChart>
      <c:catAx>
        <c:axId val="203058672"/>
        <c:scaling>
          <c:orientation val="minMax"/>
        </c:scaling>
        <c:delete val="1"/>
        <c:axPos val="b"/>
        <c:numFmt formatCode="General" sourceLinked="1"/>
        <c:majorTickMark val="none"/>
        <c:minorTickMark val="none"/>
        <c:tickLblPos val="nextTo"/>
        <c:crossAx val="203089104"/>
        <c:crosses val="autoZero"/>
        <c:auto val="1"/>
        <c:lblAlgn val="ctr"/>
        <c:lblOffset val="100"/>
        <c:noMultiLvlLbl val="0"/>
      </c:catAx>
      <c:valAx>
        <c:axId val="203089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203058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44889-2790-4C6A-9CB8-CCF3B92BD90A}" type="doc">
      <dgm:prSet loTypeId="urn:microsoft.com/office/officeart/2005/8/layout/orgChart1" loCatId="hierarchy" qsTypeId="urn:microsoft.com/office/officeart/2005/8/quickstyle/3d9" qsCatId="3D" csTypeId="urn:microsoft.com/office/officeart/2005/8/colors/accent0_2" csCatId="mainScheme" phldr="1"/>
      <dgm:spPr/>
    </dgm:pt>
    <dgm:pt modelId="{34EE1951-596E-4427-9F7C-56C1F669696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effectLst/>
              <a:latin typeface="Calibri"/>
              <a:cs typeface="Calibri"/>
            </a:rPr>
            <a:t>Δείκτες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err="1">
              <a:ln/>
              <a:effectLst/>
              <a:latin typeface="Calibri"/>
              <a:cs typeface="Calibri"/>
            </a:rPr>
            <a:t>υπερπροπόνησης</a:t>
          </a:r>
          <a:endParaRPr kumimoji="0" lang="el-GR" sz="1600" b="1" i="0" u="none" strike="noStrike" cap="none" normalizeH="0" baseline="0" dirty="0">
            <a:ln/>
            <a:effectLst/>
            <a:latin typeface="Calibri"/>
            <a:cs typeface="Calibri"/>
          </a:endParaRPr>
        </a:p>
      </dgm:t>
    </dgm:pt>
    <dgm:pt modelId="{3D5275B4-C61F-4C4A-82A1-2533C4522DF2}" type="parTrans" cxnId="{8884C9CB-660E-4D79-AD89-06AE92817BA7}">
      <dgm:prSet/>
      <dgm:spPr/>
      <dgm:t>
        <a:bodyPr/>
        <a:lstStyle/>
        <a:p>
          <a:endParaRPr lang="el-GR"/>
        </a:p>
      </dgm:t>
    </dgm:pt>
    <dgm:pt modelId="{AE8C29CA-01B8-4F2A-921B-3B7564AF605D}" type="sibTrans" cxnId="{8884C9CB-660E-4D79-AD89-06AE92817BA7}">
      <dgm:prSet/>
      <dgm:spPr/>
      <dgm:t>
        <a:bodyPr/>
        <a:lstStyle/>
        <a:p>
          <a:endParaRPr lang="el-GR"/>
        </a:p>
      </dgm:t>
    </dgm:pt>
    <dgm:pt modelId="{1724D0CE-EB3B-4E5C-BAC3-1C45CEC8C674}">
      <dgm:prSet custT="1"/>
      <dgm:spPr>
        <a:solidFill>
          <a:schemeClr val="tx1"/>
        </a:solidFill>
        <a:ln>
          <a:solidFill>
            <a:schemeClr val="tx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tx1"/>
              </a:solidFill>
              <a:effectLst/>
              <a:latin typeface="Calibri"/>
              <a:cs typeface="Calibri"/>
            </a:rPr>
            <a:t>Φυσιολογικοί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a:ln/>
            <a:solidFill>
              <a:schemeClr val="accent3">
                <a:lumMod val="25000"/>
              </a:schemeClr>
            </a:solidFill>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Char char="¯"/>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Αθλητικής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Απόδοσης &amp; ΣΒ</a:t>
          </a:r>
          <a:endParaRPr kumimoji="0" lang="el-GR" sz="1600" b="1" i="0" u="none" strike="noStrike" cap="none" normalizeH="0" baseline="0" dirty="0">
            <a:ln/>
            <a:solidFill>
              <a:schemeClr val="accent3">
                <a:lumMod val="25000"/>
              </a:schemeClr>
            </a:solidFill>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800" b="1" i="0" u="none" strike="noStrike" cap="none" normalizeH="0" baseline="0" dirty="0">
              <a:ln/>
              <a:effectLst/>
              <a:latin typeface="Calibri"/>
              <a:cs typeface="Calibri"/>
              <a:sym typeface="Symbol" pitchFamily="18" charset="2"/>
            </a:rPr>
            <a:t> </a:t>
          </a:r>
        </a:p>
      </dgm:t>
    </dgm:pt>
    <dgm:pt modelId="{3F8B9141-7609-43E9-AA66-B79DC98ABC02}" type="parTrans" cxnId="{47F6F079-3A49-4C4C-BED4-C8A923A3F240}">
      <dgm:prSet/>
      <dgm:spPr/>
      <dgm:t>
        <a:bodyPr/>
        <a:lstStyle/>
        <a:p>
          <a:endParaRPr lang="el-GR">
            <a:latin typeface="Calibri"/>
            <a:cs typeface="Calibri"/>
          </a:endParaRPr>
        </a:p>
      </dgm:t>
    </dgm:pt>
    <dgm:pt modelId="{B631534E-D4BA-4D06-BC77-8B77958A15A4}" type="sibTrans" cxnId="{47F6F079-3A49-4C4C-BED4-C8A923A3F240}">
      <dgm:prSet/>
      <dgm:spPr/>
      <dgm:t>
        <a:bodyPr/>
        <a:lstStyle/>
        <a:p>
          <a:endParaRPr lang="el-GR"/>
        </a:p>
      </dgm:t>
    </dgm:pt>
    <dgm:pt modelId="{43842641-C69F-4D21-B6B8-41D0F5BF82D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tx1"/>
              </a:solidFill>
              <a:effectLst/>
              <a:latin typeface="Calibri"/>
              <a:cs typeface="Calibri"/>
            </a:rPr>
            <a:t>Μεταβολικοί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a:ln/>
            <a:solidFill>
              <a:schemeClr val="accent3">
                <a:lumMod val="25000"/>
              </a:schemeClr>
            </a:solidFill>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Γλυκογόνου</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Πρωτεϊνικού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καταβολισμού</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000" b="1" i="0" u="none" strike="noStrike" cap="none" normalizeH="0" baseline="0" dirty="0">
            <a:ln/>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000" b="1" i="0" u="none" strike="noStrike" cap="none" normalizeH="0" baseline="0" dirty="0">
            <a:ln/>
            <a:effectLst/>
            <a:latin typeface="Calibri"/>
            <a:cs typeface="Calibri"/>
          </a:endParaRPr>
        </a:p>
      </dgm:t>
    </dgm:pt>
    <dgm:pt modelId="{1B10C1C5-1DF8-4BD4-A204-441B2FC72459}" type="parTrans" cxnId="{7CD27C05-B3E4-4BCE-BF50-398AB6ECC96C}">
      <dgm:prSet/>
      <dgm:spPr/>
      <dgm:t>
        <a:bodyPr/>
        <a:lstStyle/>
        <a:p>
          <a:endParaRPr lang="el-GR">
            <a:latin typeface="Calibri"/>
            <a:cs typeface="Calibri"/>
          </a:endParaRPr>
        </a:p>
      </dgm:t>
    </dgm:pt>
    <dgm:pt modelId="{4C409DF8-9A84-4DB6-8D6F-CC25B2F21840}" type="sibTrans" cxnId="{7CD27C05-B3E4-4BCE-BF50-398AB6ECC96C}">
      <dgm:prSet/>
      <dgm:spPr/>
      <dgm:t>
        <a:bodyPr/>
        <a:lstStyle/>
        <a:p>
          <a:endParaRPr lang="el-GR"/>
        </a:p>
      </dgm:t>
    </dgm:pt>
    <dgm:pt modelId="{313422B7-D7E0-4B17-A138-25907F39CAC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tx1"/>
              </a:solidFill>
              <a:effectLst/>
              <a:latin typeface="Calibri"/>
              <a:cs typeface="Calibri"/>
            </a:rPr>
            <a:t>Ορμονικοί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Τεστοστερόνης</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cap="none" normalizeH="0" baseline="0" dirty="0" err="1">
              <a:ln/>
              <a:solidFill>
                <a:schemeClr val="accent3">
                  <a:lumMod val="25000"/>
                </a:schemeClr>
              </a:solidFill>
              <a:effectLst/>
              <a:latin typeface="Calibri"/>
              <a:cs typeface="Calibri"/>
              <a:sym typeface="Symbol" pitchFamily="18" charset="2"/>
            </a:rPr>
            <a:t>Κορτιζόλης</a:t>
          </a:r>
          <a:endParaRPr kumimoji="0" lang="el-GR" sz="1600" b="1" i="0" u="none" strike="noStrike"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Char char="­"/>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cap="none" normalizeH="0" baseline="0" dirty="0" err="1">
              <a:ln/>
              <a:solidFill>
                <a:schemeClr val="accent3">
                  <a:lumMod val="25000"/>
                </a:schemeClr>
              </a:solidFill>
              <a:effectLst/>
              <a:latin typeface="Calibri"/>
              <a:cs typeface="Calibri"/>
              <a:sym typeface="Symbol" pitchFamily="18" charset="2"/>
            </a:rPr>
            <a:t>Κατεχολαμίνων</a:t>
          </a:r>
          <a:endParaRPr kumimoji="0" lang="el-GR" sz="1600" b="1" i="0" u="none" strike="noStrike"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cap="none" normalizeH="0" baseline="0" dirty="0" err="1">
              <a:ln/>
              <a:solidFill>
                <a:schemeClr val="accent3">
                  <a:lumMod val="25000"/>
                </a:schemeClr>
              </a:solidFill>
              <a:effectLst/>
              <a:latin typeface="Calibri"/>
              <a:cs typeface="Calibri"/>
              <a:sym typeface="Symbol" pitchFamily="18" charset="2"/>
            </a:rPr>
            <a:t>Εστραδιόλης</a:t>
          </a:r>
          <a:endParaRPr kumimoji="0" lang="el-GR" sz="1600" b="1" i="0" u="none" strike="noStrike"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effectLst/>
            <a:latin typeface="Calibri"/>
            <a:cs typeface="Calibri"/>
          </a:endParaRPr>
        </a:p>
      </dgm:t>
    </dgm:pt>
    <dgm:pt modelId="{1735619B-7E12-4AD6-B4FD-0BF02D8E9696}" type="parTrans" cxnId="{446EFBB7-174F-4680-B74F-CF063A3AAE63}">
      <dgm:prSet/>
      <dgm:spPr/>
      <dgm:t>
        <a:bodyPr/>
        <a:lstStyle/>
        <a:p>
          <a:endParaRPr lang="el-GR">
            <a:latin typeface="Calibri"/>
            <a:cs typeface="Calibri"/>
          </a:endParaRPr>
        </a:p>
      </dgm:t>
    </dgm:pt>
    <dgm:pt modelId="{ABE3C32A-2C6B-4204-BBE7-B5A4FC43FB2D}" type="sibTrans" cxnId="{446EFBB7-174F-4680-B74F-CF063A3AAE63}">
      <dgm:prSet/>
      <dgm:spPr/>
      <dgm:t>
        <a:bodyPr/>
        <a:lstStyle/>
        <a:p>
          <a:endParaRPr lang="el-GR"/>
        </a:p>
      </dgm:t>
    </dgm:pt>
    <dgm:pt modelId="{C2ECDE65-2B66-4C0D-B3E7-FC1C5AA1AEF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tx1"/>
              </a:solidFill>
              <a:effectLst/>
              <a:latin typeface="Calibri"/>
              <a:cs typeface="Calibri"/>
            </a:rPr>
            <a:t>Ανοσολογικοί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cap="none" normalizeH="0" baseline="0" dirty="0" err="1">
              <a:ln/>
              <a:solidFill>
                <a:schemeClr val="accent3">
                  <a:lumMod val="25000"/>
                </a:schemeClr>
              </a:solidFill>
              <a:effectLst/>
              <a:latin typeface="Calibri"/>
              <a:cs typeface="Calibri"/>
              <a:sym typeface="Symbol" pitchFamily="18" charset="2"/>
            </a:rPr>
            <a:t>Γλουταμίνης</a:t>
          </a:r>
          <a:endParaRPr kumimoji="0" lang="el-GR" sz="1600" b="1" i="0" u="none" strike="noStrike"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solidFill>
                <a:schemeClr val="accent3">
                  <a:lumMod val="25000"/>
                </a:schemeClr>
              </a:solidFill>
              <a:effectLst/>
              <a:latin typeface="Calibri"/>
              <a:cs typeface="Calibri"/>
              <a:sym typeface="Symbol" pitchFamily="18" charset="2"/>
            </a:rPr>
            <a:t> Λοιμώξεων</a:t>
          </a:r>
        </a:p>
        <a:p>
          <a:pPr marL="0" marR="0" lvl="0" indent="0" algn="ctr" defTabSz="914400" rtl="0" eaLnBrk="1" fontAlgn="base" latinLnBrk="0" hangingPunct="1">
            <a:lnSpc>
              <a:spcPct val="100000"/>
            </a:lnSpc>
            <a:spcBef>
              <a:spcPct val="0"/>
            </a:spcBef>
            <a:spcAft>
              <a:spcPct val="0"/>
            </a:spcAft>
            <a:buClrTx/>
            <a:buSzTx/>
            <a:buFont typeface="Symbol" pitchFamily="18" charset="2"/>
            <a:buChar char="­"/>
            <a:tabLst/>
          </a:pPr>
          <a:r>
            <a:rPr kumimoji="0" lang="el-GR" sz="1600" b="1" i="0" u="none" strike="noStrike" cap="none" normalizeH="0" baseline="0" dirty="0" err="1">
              <a:ln/>
              <a:solidFill>
                <a:schemeClr val="accent3">
                  <a:lumMod val="25000"/>
                </a:schemeClr>
              </a:solidFill>
              <a:effectLst/>
              <a:latin typeface="Calibri"/>
              <a:cs typeface="Calibri"/>
              <a:sym typeface="Symbol" pitchFamily="18" charset="2"/>
            </a:rPr>
            <a:t>Κυτοκινίνων</a:t>
          </a:r>
          <a:endParaRPr kumimoji="0" lang="en-US" sz="1600" b="1" i="0" u="none" strike="noStrike"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n-US" sz="1600" b="1" i="0" u="none" strike="noStrike" cap="none" normalizeH="0" baseline="0" dirty="0">
              <a:ln/>
              <a:solidFill>
                <a:schemeClr val="accent3">
                  <a:lumMod val="25000"/>
                </a:schemeClr>
              </a:solidFill>
              <a:effectLst/>
              <a:latin typeface="Calibri"/>
              <a:cs typeface="Calibri"/>
              <a:sym typeface="Symbol" pitchFamily="18" charset="2"/>
            </a:rPr>
            <a:t>IL-6. </a:t>
          </a:r>
          <a:r>
            <a:rPr kumimoji="0" lang="en-US" sz="1600" b="1" i="0" u="none" strike="noStrike" cap="none" normalizeH="0" baseline="0" dirty="0" err="1">
              <a:ln/>
              <a:solidFill>
                <a:schemeClr val="accent3">
                  <a:lumMod val="25000"/>
                </a:schemeClr>
              </a:solidFill>
              <a:effectLst/>
              <a:latin typeface="Calibri"/>
              <a:cs typeface="Calibri"/>
              <a:sym typeface="Symbol" pitchFamily="18" charset="2"/>
            </a:rPr>
            <a:t>TnF</a:t>
          </a:r>
          <a:r>
            <a:rPr kumimoji="0" lang="en-US" sz="1600" b="1" i="0" u="none" strike="noStrike" cap="none" normalizeH="0" baseline="0" dirty="0">
              <a:ln/>
              <a:solidFill>
                <a:schemeClr val="accent3">
                  <a:lumMod val="25000"/>
                </a:schemeClr>
              </a:solidFill>
              <a:effectLst/>
              <a:latin typeface="Calibri"/>
              <a:cs typeface="Calibri"/>
              <a:sym typeface="Symbol" pitchFamily="18" charset="2"/>
            </a:rPr>
            <a:t>-a</a:t>
          </a:r>
          <a:endParaRPr kumimoji="0" lang="el-GR" sz="1600" b="1" i="0" u="none" strike="noStrike"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cap="none" normalizeH="0" baseline="0" dirty="0">
            <a:ln/>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endParaRPr kumimoji="0" lang="el-GR" sz="1600" b="1" i="0" u="none" strike="noStrike" cap="none" normalizeH="0" baseline="0" dirty="0">
            <a:ln/>
            <a:effectLst/>
            <a:latin typeface="Calibri"/>
            <a:cs typeface="Calibri"/>
            <a:sym typeface="Symbol" pitchFamily="18" charset="2"/>
          </a:endParaRPr>
        </a:p>
      </dgm:t>
    </dgm:pt>
    <dgm:pt modelId="{8E7A8EC5-1613-43C3-B61C-BDE7D7643D50}" type="parTrans" cxnId="{07A2229E-2788-42F7-AB30-5720FEA2E269}">
      <dgm:prSet/>
      <dgm:spPr/>
      <dgm:t>
        <a:bodyPr/>
        <a:lstStyle/>
        <a:p>
          <a:endParaRPr lang="el-GR">
            <a:latin typeface="Calibri"/>
            <a:cs typeface="Calibri"/>
          </a:endParaRPr>
        </a:p>
      </dgm:t>
    </dgm:pt>
    <dgm:pt modelId="{F8881724-76FC-4F2E-B583-F82BF816A2E9}" type="sibTrans" cxnId="{07A2229E-2788-42F7-AB30-5720FEA2E269}">
      <dgm:prSet/>
      <dgm:spPr/>
      <dgm:t>
        <a:bodyPr/>
        <a:lstStyle/>
        <a:p>
          <a:endParaRPr lang="el-GR"/>
        </a:p>
      </dgm:t>
    </dgm:pt>
    <dgm:pt modelId="{550C3B65-EFB6-4CBD-A061-0BD891D3825E}" type="pres">
      <dgm:prSet presAssocID="{53244889-2790-4C6A-9CB8-CCF3B92BD90A}" presName="hierChild1" presStyleCnt="0">
        <dgm:presLayoutVars>
          <dgm:orgChart val="1"/>
          <dgm:chPref val="1"/>
          <dgm:dir/>
          <dgm:animOne val="branch"/>
          <dgm:animLvl val="lvl"/>
          <dgm:resizeHandles/>
        </dgm:presLayoutVars>
      </dgm:prSet>
      <dgm:spPr/>
    </dgm:pt>
    <dgm:pt modelId="{379F9309-AEBD-4241-8666-B50059D7E9CB}" type="pres">
      <dgm:prSet presAssocID="{34EE1951-596E-4427-9F7C-56C1F6696968}" presName="hierRoot1" presStyleCnt="0">
        <dgm:presLayoutVars>
          <dgm:hierBranch/>
        </dgm:presLayoutVars>
      </dgm:prSet>
      <dgm:spPr/>
    </dgm:pt>
    <dgm:pt modelId="{A0A52FEC-E1FF-4161-9617-967D2A3A0457}" type="pres">
      <dgm:prSet presAssocID="{34EE1951-596E-4427-9F7C-56C1F6696968}" presName="rootComposite1" presStyleCnt="0"/>
      <dgm:spPr/>
    </dgm:pt>
    <dgm:pt modelId="{3B2DC757-9106-452E-9DA4-04ABB1620702}" type="pres">
      <dgm:prSet presAssocID="{34EE1951-596E-4427-9F7C-56C1F6696968}" presName="rootText1" presStyleLbl="node0" presStyleIdx="0" presStyleCnt="1" custLinFactY="-8300" custLinFactNeighborX="-15863" custLinFactNeighborY="-100000">
        <dgm:presLayoutVars>
          <dgm:chPref val="3"/>
        </dgm:presLayoutVars>
      </dgm:prSet>
      <dgm:spPr/>
      <dgm:t>
        <a:bodyPr/>
        <a:lstStyle/>
        <a:p>
          <a:endParaRPr lang="el-GR"/>
        </a:p>
      </dgm:t>
    </dgm:pt>
    <dgm:pt modelId="{B55339A0-6632-42D9-B927-BF8897F6DBC1}" type="pres">
      <dgm:prSet presAssocID="{34EE1951-596E-4427-9F7C-56C1F6696968}" presName="rootConnector1" presStyleLbl="node1" presStyleIdx="0" presStyleCnt="0"/>
      <dgm:spPr/>
      <dgm:t>
        <a:bodyPr/>
        <a:lstStyle/>
        <a:p>
          <a:endParaRPr lang="el-GR"/>
        </a:p>
      </dgm:t>
    </dgm:pt>
    <dgm:pt modelId="{A8005532-CC07-4067-B9A7-BCC3F4766725}" type="pres">
      <dgm:prSet presAssocID="{34EE1951-596E-4427-9F7C-56C1F6696968}" presName="hierChild2" presStyleCnt="0"/>
      <dgm:spPr/>
    </dgm:pt>
    <dgm:pt modelId="{FD375616-35E4-4BF5-851C-7504ECB4A6D3}" type="pres">
      <dgm:prSet presAssocID="{3F8B9141-7609-43E9-AA66-B79DC98ABC02}" presName="Name35" presStyleLbl="parChTrans1D2" presStyleIdx="0" presStyleCnt="4"/>
      <dgm:spPr/>
      <dgm:t>
        <a:bodyPr/>
        <a:lstStyle/>
        <a:p>
          <a:endParaRPr lang="el-GR"/>
        </a:p>
      </dgm:t>
    </dgm:pt>
    <dgm:pt modelId="{D27FA17F-AB5F-44FF-8CCC-2FBA35884048}" type="pres">
      <dgm:prSet presAssocID="{1724D0CE-EB3B-4E5C-BAC3-1C45CEC8C674}" presName="hierRoot2" presStyleCnt="0">
        <dgm:presLayoutVars>
          <dgm:hierBranch/>
        </dgm:presLayoutVars>
      </dgm:prSet>
      <dgm:spPr/>
    </dgm:pt>
    <dgm:pt modelId="{6A317435-E32C-44E0-8310-4B7C5DC6F857}" type="pres">
      <dgm:prSet presAssocID="{1724D0CE-EB3B-4E5C-BAC3-1C45CEC8C674}" presName="rootComposite" presStyleCnt="0"/>
      <dgm:spPr/>
    </dgm:pt>
    <dgm:pt modelId="{46F1801E-AF8A-4EFC-AEAE-27028083DF9F}" type="pres">
      <dgm:prSet presAssocID="{1724D0CE-EB3B-4E5C-BAC3-1C45CEC8C674}" presName="rootText" presStyleLbl="node2" presStyleIdx="0" presStyleCnt="4" custLinFactNeighborX="-240" custLinFactNeighborY="-2895">
        <dgm:presLayoutVars>
          <dgm:chPref val="3"/>
        </dgm:presLayoutVars>
      </dgm:prSet>
      <dgm:spPr/>
      <dgm:t>
        <a:bodyPr/>
        <a:lstStyle/>
        <a:p>
          <a:endParaRPr lang="el-GR"/>
        </a:p>
      </dgm:t>
    </dgm:pt>
    <dgm:pt modelId="{B236C143-1D49-414B-8C30-C5A8D2B5AC01}" type="pres">
      <dgm:prSet presAssocID="{1724D0CE-EB3B-4E5C-BAC3-1C45CEC8C674}" presName="rootConnector" presStyleLbl="node2" presStyleIdx="0" presStyleCnt="4"/>
      <dgm:spPr/>
      <dgm:t>
        <a:bodyPr/>
        <a:lstStyle/>
        <a:p>
          <a:endParaRPr lang="el-GR"/>
        </a:p>
      </dgm:t>
    </dgm:pt>
    <dgm:pt modelId="{82800062-6380-4C5D-937A-12A59607871E}" type="pres">
      <dgm:prSet presAssocID="{1724D0CE-EB3B-4E5C-BAC3-1C45CEC8C674}" presName="hierChild4" presStyleCnt="0"/>
      <dgm:spPr/>
    </dgm:pt>
    <dgm:pt modelId="{46F4A17A-BD65-4292-8959-C61DACC1160C}" type="pres">
      <dgm:prSet presAssocID="{1724D0CE-EB3B-4E5C-BAC3-1C45CEC8C674}" presName="hierChild5" presStyleCnt="0"/>
      <dgm:spPr/>
    </dgm:pt>
    <dgm:pt modelId="{31FCB172-864A-4EAE-8FE6-CB1C56392A72}" type="pres">
      <dgm:prSet presAssocID="{1B10C1C5-1DF8-4BD4-A204-441B2FC72459}" presName="Name35" presStyleLbl="parChTrans1D2" presStyleIdx="1" presStyleCnt="4"/>
      <dgm:spPr/>
      <dgm:t>
        <a:bodyPr/>
        <a:lstStyle/>
        <a:p>
          <a:endParaRPr lang="el-GR"/>
        </a:p>
      </dgm:t>
    </dgm:pt>
    <dgm:pt modelId="{126C0C7D-4A30-4ED8-825A-0B0530105B60}" type="pres">
      <dgm:prSet presAssocID="{43842641-C69F-4D21-B6B8-41D0F5BF82D8}" presName="hierRoot2" presStyleCnt="0">
        <dgm:presLayoutVars>
          <dgm:hierBranch/>
        </dgm:presLayoutVars>
      </dgm:prSet>
      <dgm:spPr/>
    </dgm:pt>
    <dgm:pt modelId="{45C53FDE-8FBD-40EB-A967-913411E84629}" type="pres">
      <dgm:prSet presAssocID="{43842641-C69F-4D21-B6B8-41D0F5BF82D8}" presName="rootComposite" presStyleCnt="0"/>
      <dgm:spPr/>
    </dgm:pt>
    <dgm:pt modelId="{400601F0-AF37-41EF-AD7D-E76FACD78E8C}" type="pres">
      <dgm:prSet presAssocID="{43842641-C69F-4D21-B6B8-41D0F5BF82D8}" presName="rootText" presStyleLbl="node2" presStyleIdx="1" presStyleCnt="4">
        <dgm:presLayoutVars>
          <dgm:chPref val="3"/>
        </dgm:presLayoutVars>
      </dgm:prSet>
      <dgm:spPr/>
      <dgm:t>
        <a:bodyPr/>
        <a:lstStyle/>
        <a:p>
          <a:endParaRPr lang="el-GR"/>
        </a:p>
      </dgm:t>
    </dgm:pt>
    <dgm:pt modelId="{E9E64F35-6986-4A73-ABC6-01FCF8EF38FB}" type="pres">
      <dgm:prSet presAssocID="{43842641-C69F-4D21-B6B8-41D0F5BF82D8}" presName="rootConnector" presStyleLbl="node2" presStyleIdx="1" presStyleCnt="4"/>
      <dgm:spPr/>
      <dgm:t>
        <a:bodyPr/>
        <a:lstStyle/>
        <a:p>
          <a:endParaRPr lang="el-GR"/>
        </a:p>
      </dgm:t>
    </dgm:pt>
    <dgm:pt modelId="{862B6DB2-B9D0-4209-93F3-B7B1F7C70590}" type="pres">
      <dgm:prSet presAssocID="{43842641-C69F-4D21-B6B8-41D0F5BF82D8}" presName="hierChild4" presStyleCnt="0"/>
      <dgm:spPr/>
    </dgm:pt>
    <dgm:pt modelId="{75E7378F-D9D6-469B-A0CD-B191EB0DFA6F}" type="pres">
      <dgm:prSet presAssocID="{43842641-C69F-4D21-B6B8-41D0F5BF82D8}" presName="hierChild5" presStyleCnt="0"/>
      <dgm:spPr/>
    </dgm:pt>
    <dgm:pt modelId="{061608D7-0C6B-461A-A60D-2159D2AB3C22}" type="pres">
      <dgm:prSet presAssocID="{1735619B-7E12-4AD6-B4FD-0BF02D8E9696}" presName="Name35" presStyleLbl="parChTrans1D2" presStyleIdx="2" presStyleCnt="4"/>
      <dgm:spPr/>
      <dgm:t>
        <a:bodyPr/>
        <a:lstStyle/>
        <a:p>
          <a:endParaRPr lang="el-GR"/>
        </a:p>
      </dgm:t>
    </dgm:pt>
    <dgm:pt modelId="{C25AE373-FFCA-4D4E-8CA9-89EBBC7BD334}" type="pres">
      <dgm:prSet presAssocID="{313422B7-D7E0-4B17-A138-25907F39CAC7}" presName="hierRoot2" presStyleCnt="0">
        <dgm:presLayoutVars>
          <dgm:hierBranch/>
        </dgm:presLayoutVars>
      </dgm:prSet>
      <dgm:spPr/>
    </dgm:pt>
    <dgm:pt modelId="{6283D9FD-1843-448F-91F9-69B15F29544E}" type="pres">
      <dgm:prSet presAssocID="{313422B7-D7E0-4B17-A138-25907F39CAC7}" presName="rootComposite" presStyleCnt="0"/>
      <dgm:spPr/>
    </dgm:pt>
    <dgm:pt modelId="{FD443291-AE55-4FC8-A568-841981029FEB}" type="pres">
      <dgm:prSet presAssocID="{313422B7-D7E0-4B17-A138-25907F39CAC7}" presName="rootText" presStyleLbl="node2" presStyleIdx="2" presStyleCnt="4">
        <dgm:presLayoutVars>
          <dgm:chPref val="3"/>
        </dgm:presLayoutVars>
      </dgm:prSet>
      <dgm:spPr/>
      <dgm:t>
        <a:bodyPr/>
        <a:lstStyle/>
        <a:p>
          <a:endParaRPr lang="el-GR"/>
        </a:p>
      </dgm:t>
    </dgm:pt>
    <dgm:pt modelId="{6D28D7EB-A93F-4F88-BE4E-407AF715E941}" type="pres">
      <dgm:prSet presAssocID="{313422B7-D7E0-4B17-A138-25907F39CAC7}" presName="rootConnector" presStyleLbl="node2" presStyleIdx="2" presStyleCnt="4"/>
      <dgm:spPr/>
      <dgm:t>
        <a:bodyPr/>
        <a:lstStyle/>
        <a:p>
          <a:endParaRPr lang="el-GR"/>
        </a:p>
      </dgm:t>
    </dgm:pt>
    <dgm:pt modelId="{7934CB3C-85BE-476A-A76E-FEE3CA40C182}" type="pres">
      <dgm:prSet presAssocID="{313422B7-D7E0-4B17-A138-25907F39CAC7}" presName="hierChild4" presStyleCnt="0"/>
      <dgm:spPr/>
    </dgm:pt>
    <dgm:pt modelId="{64B99A78-6FBA-4688-9B26-B5E5483C3837}" type="pres">
      <dgm:prSet presAssocID="{313422B7-D7E0-4B17-A138-25907F39CAC7}" presName="hierChild5" presStyleCnt="0"/>
      <dgm:spPr/>
    </dgm:pt>
    <dgm:pt modelId="{417A24DA-2F6C-463D-8D85-CA485CC47E2A}" type="pres">
      <dgm:prSet presAssocID="{8E7A8EC5-1613-43C3-B61C-BDE7D7643D50}" presName="Name35" presStyleLbl="parChTrans1D2" presStyleIdx="3" presStyleCnt="4"/>
      <dgm:spPr/>
      <dgm:t>
        <a:bodyPr/>
        <a:lstStyle/>
        <a:p>
          <a:endParaRPr lang="el-GR"/>
        </a:p>
      </dgm:t>
    </dgm:pt>
    <dgm:pt modelId="{151ED7D4-8248-4115-B010-97EFCEE1CBBF}" type="pres">
      <dgm:prSet presAssocID="{C2ECDE65-2B66-4C0D-B3E7-FC1C5AA1AEF5}" presName="hierRoot2" presStyleCnt="0">
        <dgm:presLayoutVars>
          <dgm:hierBranch/>
        </dgm:presLayoutVars>
      </dgm:prSet>
      <dgm:spPr/>
    </dgm:pt>
    <dgm:pt modelId="{AE7A95CB-CA57-4EE5-9EF0-083862429ABB}" type="pres">
      <dgm:prSet presAssocID="{C2ECDE65-2B66-4C0D-B3E7-FC1C5AA1AEF5}" presName="rootComposite" presStyleCnt="0"/>
      <dgm:spPr/>
    </dgm:pt>
    <dgm:pt modelId="{32240BDC-257C-45A3-B951-75743900CDD5}" type="pres">
      <dgm:prSet presAssocID="{C2ECDE65-2B66-4C0D-B3E7-FC1C5AA1AEF5}" presName="rootText" presStyleLbl="node2" presStyleIdx="3" presStyleCnt="4">
        <dgm:presLayoutVars>
          <dgm:chPref val="3"/>
        </dgm:presLayoutVars>
      </dgm:prSet>
      <dgm:spPr/>
      <dgm:t>
        <a:bodyPr/>
        <a:lstStyle/>
        <a:p>
          <a:endParaRPr lang="el-GR"/>
        </a:p>
      </dgm:t>
    </dgm:pt>
    <dgm:pt modelId="{C57D1A61-F8F1-4E58-8263-3F319D48BFC4}" type="pres">
      <dgm:prSet presAssocID="{C2ECDE65-2B66-4C0D-B3E7-FC1C5AA1AEF5}" presName="rootConnector" presStyleLbl="node2" presStyleIdx="3" presStyleCnt="4"/>
      <dgm:spPr/>
      <dgm:t>
        <a:bodyPr/>
        <a:lstStyle/>
        <a:p>
          <a:endParaRPr lang="el-GR"/>
        </a:p>
      </dgm:t>
    </dgm:pt>
    <dgm:pt modelId="{A477BBF3-17C1-48EA-A9A5-5CD1BC80C357}" type="pres">
      <dgm:prSet presAssocID="{C2ECDE65-2B66-4C0D-B3E7-FC1C5AA1AEF5}" presName="hierChild4" presStyleCnt="0"/>
      <dgm:spPr/>
    </dgm:pt>
    <dgm:pt modelId="{2570AEDE-AF25-4493-AF7C-627D27994800}" type="pres">
      <dgm:prSet presAssocID="{C2ECDE65-2B66-4C0D-B3E7-FC1C5AA1AEF5}" presName="hierChild5" presStyleCnt="0"/>
      <dgm:spPr/>
    </dgm:pt>
    <dgm:pt modelId="{72045B1E-D234-49EE-A1F7-A5C3BAADF76B}" type="pres">
      <dgm:prSet presAssocID="{34EE1951-596E-4427-9F7C-56C1F6696968}" presName="hierChild3" presStyleCnt="0"/>
      <dgm:spPr/>
    </dgm:pt>
  </dgm:ptLst>
  <dgm:cxnLst>
    <dgm:cxn modelId="{F30046B0-B310-4AF0-B5D8-63475A748ADA}" type="presOf" srcId="{34EE1951-596E-4427-9F7C-56C1F6696968}" destId="{B55339A0-6632-42D9-B927-BF8897F6DBC1}" srcOrd="1" destOrd="0" presId="urn:microsoft.com/office/officeart/2005/8/layout/orgChart1"/>
    <dgm:cxn modelId="{8884C9CB-660E-4D79-AD89-06AE92817BA7}" srcId="{53244889-2790-4C6A-9CB8-CCF3B92BD90A}" destId="{34EE1951-596E-4427-9F7C-56C1F6696968}" srcOrd="0" destOrd="0" parTransId="{3D5275B4-C61F-4C4A-82A1-2533C4522DF2}" sibTransId="{AE8C29CA-01B8-4F2A-921B-3B7564AF605D}"/>
    <dgm:cxn modelId="{D424CD42-539F-4F33-8752-1E26D4A3AFE5}" type="presOf" srcId="{313422B7-D7E0-4B17-A138-25907F39CAC7}" destId="{FD443291-AE55-4FC8-A568-841981029FEB}" srcOrd="0" destOrd="0" presId="urn:microsoft.com/office/officeart/2005/8/layout/orgChart1"/>
    <dgm:cxn modelId="{7430BB1B-1C51-4D48-BD0B-8C52F32BC0C1}" type="presOf" srcId="{C2ECDE65-2B66-4C0D-B3E7-FC1C5AA1AEF5}" destId="{C57D1A61-F8F1-4E58-8263-3F319D48BFC4}" srcOrd="1" destOrd="0" presId="urn:microsoft.com/office/officeart/2005/8/layout/orgChart1"/>
    <dgm:cxn modelId="{7C75BB26-4A89-4B3D-AEF9-FFD0734592FA}" type="presOf" srcId="{43842641-C69F-4D21-B6B8-41D0F5BF82D8}" destId="{400601F0-AF37-41EF-AD7D-E76FACD78E8C}" srcOrd="0" destOrd="0" presId="urn:microsoft.com/office/officeart/2005/8/layout/orgChart1"/>
    <dgm:cxn modelId="{D41DC7BB-C66D-4EDC-AEEB-9DFF72BFCD40}" type="presOf" srcId="{43842641-C69F-4D21-B6B8-41D0F5BF82D8}" destId="{E9E64F35-6986-4A73-ABC6-01FCF8EF38FB}" srcOrd="1" destOrd="0" presId="urn:microsoft.com/office/officeart/2005/8/layout/orgChart1"/>
    <dgm:cxn modelId="{1A47BDE5-02AE-462F-BB49-43C8C23015DB}" type="presOf" srcId="{8E7A8EC5-1613-43C3-B61C-BDE7D7643D50}" destId="{417A24DA-2F6C-463D-8D85-CA485CC47E2A}" srcOrd="0" destOrd="0" presId="urn:microsoft.com/office/officeart/2005/8/layout/orgChart1"/>
    <dgm:cxn modelId="{07A2229E-2788-42F7-AB30-5720FEA2E269}" srcId="{34EE1951-596E-4427-9F7C-56C1F6696968}" destId="{C2ECDE65-2B66-4C0D-B3E7-FC1C5AA1AEF5}" srcOrd="3" destOrd="0" parTransId="{8E7A8EC5-1613-43C3-B61C-BDE7D7643D50}" sibTransId="{F8881724-76FC-4F2E-B583-F82BF816A2E9}"/>
    <dgm:cxn modelId="{446EFBB7-174F-4680-B74F-CF063A3AAE63}" srcId="{34EE1951-596E-4427-9F7C-56C1F6696968}" destId="{313422B7-D7E0-4B17-A138-25907F39CAC7}" srcOrd="2" destOrd="0" parTransId="{1735619B-7E12-4AD6-B4FD-0BF02D8E9696}" sibTransId="{ABE3C32A-2C6B-4204-BBE7-B5A4FC43FB2D}"/>
    <dgm:cxn modelId="{2432CA80-66AF-44A2-A4EA-E8BD2616468F}" type="presOf" srcId="{3F8B9141-7609-43E9-AA66-B79DC98ABC02}" destId="{FD375616-35E4-4BF5-851C-7504ECB4A6D3}" srcOrd="0" destOrd="0" presId="urn:microsoft.com/office/officeart/2005/8/layout/orgChart1"/>
    <dgm:cxn modelId="{37128190-6F01-4D14-9AC1-973D079BC868}" type="presOf" srcId="{1724D0CE-EB3B-4E5C-BAC3-1C45CEC8C674}" destId="{B236C143-1D49-414B-8C30-C5A8D2B5AC01}" srcOrd="1" destOrd="0" presId="urn:microsoft.com/office/officeart/2005/8/layout/orgChart1"/>
    <dgm:cxn modelId="{A31E0413-6131-46DA-85AE-84CF3727A076}" type="presOf" srcId="{313422B7-D7E0-4B17-A138-25907F39CAC7}" destId="{6D28D7EB-A93F-4F88-BE4E-407AF715E941}" srcOrd="1" destOrd="0" presId="urn:microsoft.com/office/officeart/2005/8/layout/orgChart1"/>
    <dgm:cxn modelId="{C0C38AFB-7A9E-4F31-9A0C-FC67A29B1962}" type="presOf" srcId="{53244889-2790-4C6A-9CB8-CCF3B92BD90A}" destId="{550C3B65-EFB6-4CBD-A061-0BD891D3825E}" srcOrd="0" destOrd="0" presId="urn:microsoft.com/office/officeart/2005/8/layout/orgChart1"/>
    <dgm:cxn modelId="{8D27786A-0806-4454-BAC7-29E8FF3D57B3}" type="presOf" srcId="{34EE1951-596E-4427-9F7C-56C1F6696968}" destId="{3B2DC757-9106-452E-9DA4-04ABB1620702}" srcOrd="0" destOrd="0" presId="urn:microsoft.com/office/officeart/2005/8/layout/orgChart1"/>
    <dgm:cxn modelId="{0C8C8B70-41D4-4E22-B0A0-75D9210346EE}" type="presOf" srcId="{C2ECDE65-2B66-4C0D-B3E7-FC1C5AA1AEF5}" destId="{32240BDC-257C-45A3-B951-75743900CDD5}" srcOrd="0" destOrd="0" presId="urn:microsoft.com/office/officeart/2005/8/layout/orgChart1"/>
    <dgm:cxn modelId="{2F686025-9777-43DA-B75D-CEC566907E74}" type="presOf" srcId="{1735619B-7E12-4AD6-B4FD-0BF02D8E9696}" destId="{061608D7-0C6B-461A-A60D-2159D2AB3C22}" srcOrd="0" destOrd="0" presId="urn:microsoft.com/office/officeart/2005/8/layout/orgChart1"/>
    <dgm:cxn modelId="{7CD27C05-B3E4-4BCE-BF50-398AB6ECC96C}" srcId="{34EE1951-596E-4427-9F7C-56C1F6696968}" destId="{43842641-C69F-4D21-B6B8-41D0F5BF82D8}" srcOrd="1" destOrd="0" parTransId="{1B10C1C5-1DF8-4BD4-A204-441B2FC72459}" sibTransId="{4C409DF8-9A84-4DB6-8D6F-CC25B2F21840}"/>
    <dgm:cxn modelId="{D47A4E54-2192-4EF6-87D2-26E47E659B92}" type="presOf" srcId="{1724D0CE-EB3B-4E5C-BAC3-1C45CEC8C674}" destId="{46F1801E-AF8A-4EFC-AEAE-27028083DF9F}" srcOrd="0" destOrd="0" presId="urn:microsoft.com/office/officeart/2005/8/layout/orgChart1"/>
    <dgm:cxn modelId="{47F6F079-3A49-4C4C-BED4-C8A923A3F240}" srcId="{34EE1951-596E-4427-9F7C-56C1F6696968}" destId="{1724D0CE-EB3B-4E5C-BAC3-1C45CEC8C674}" srcOrd="0" destOrd="0" parTransId="{3F8B9141-7609-43E9-AA66-B79DC98ABC02}" sibTransId="{B631534E-D4BA-4D06-BC77-8B77958A15A4}"/>
    <dgm:cxn modelId="{C2ECBB47-BA5E-4E85-B971-80216B44148C}" type="presOf" srcId="{1B10C1C5-1DF8-4BD4-A204-441B2FC72459}" destId="{31FCB172-864A-4EAE-8FE6-CB1C56392A72}" srcOrd="0" destOrd="0" presId="urn:microsoft.com/office/officeart/2005/8/layout/orgChart1"/>
    <dgm:cxn modelId="{F116AAEE-6ACC-4EB3-9D39-1BD892E9E9ED}" type="presParOf" srcId="{550C3B65-EFB6-4CBD-A061-0BD891D3825E}" destId="{379F9309-AEBD-4241-8666-B50059D7E9CB}" srcOrd="0" destOrd="0" presId="urn:microsoft.com/office/officeart/2005/8/layout/orgChart1"/>
    <dgm:cxn modelId="{0F00B96D-1F8E-4E78-9F54-1EA022F4B6EF}" type="presParOf" srcId="{379F9309-AEBD-4241-8666-B50059D7E9CB}" destId="{A0A52FEC-E1FF-4161-9617-967D2A3A0457}" srcOrd="0" destOrd="0" presId="urn:microsoft.com/office/officeart/2005/8/layout/orgChart1"/>
    <dgm:cxn modelId="{144F26B2-82FE-42C6-9745-6F414103DF76}" type="presParOf" srcId="{A0A52FEC-E1FF-4161-9617-967D2A3A0457}" destId="{3B2DC757-9106-452E-9DA4-04ABB1620702}" srcOrd="0" destOrd="0" presId="urn:microsoft.com/office/officeart/2005/8/layout/orgChart1"/>
    <dgm:cxn modelId="{6016A6F7-FC2D-4690-A1EE-822D9E3F2C9F}" type="presParOf" srcId="{A0A52FEC-E1FF-4161-9617-967D2A3A0457}" destId="{B55339A0-6632-42D9-B927-BF8897F6DBC1}" srcOrd="1" destOrd="0" presId="urn:microsoft.com/office/officeart/2005/8/layout/orgChart1"/>
    <dgm:cxn modelId="{094C7BD9-5AB7-482B-80E2-F1FE9C28BE44}" type="presParOf" srcId="{379F9309-AEBD-4241-8666-B50059D7E9CB}" destId="{A8005532-CC07-4067-B9A7-BCC3F4766725}" srcOrd="1" destOrd="0" presId="urn:microsoft.com/office/officeart/2005/8/layout/orgChart1"/>
    <dgm:cxn modelId="{642E9A3A-D1C4-4D01-BB37-349E6CCDA103}" type="presParOf" srcId="{A8005532-CC07-4067-B9A7-BCC3F4766725}" destId="{FD375616-35E4-4BF5-851C-7504ECB4A6D3}" srcOrd="0" destOrd="0" presId="urn:microsoft.com/office/officeart/2005/8/layout/orgChart1"/>
    <dgm:cxn modelId="{7E6AE26B-E2BE-454B-8948-FEB720BC6954}" type="presParOf" srcId="{A8005532-CC07-4067-B9A7-BCC3F4766725}" destId="{D27FA17F-AB5F-44FF-8CCC-2FBA35884048}" srcOrd="1" destOrd="0" presId="urn:microsoft.com/office/officeart/2005/8/layout/orgChart1"/>
    <dgm:cxn modelId="{9E020134-F4B7-448B-B241-66730B845957}" type="presParOf" srcId="{D27FA17F-AB5F-44FF-8CCC-2FBA35884048}" destId="{6A317435-E32C-44E0-8310-4B7C5DC6F857}" srcOrd="0" destOrd="0" presId="urn:microsoft.com/office/officeart/2005/8/layout/orgChart1"/>
    <dgm:cxn modelId="{A617A411-3687-4940-A80F-709AC3280DD6}" type="presParOf" srcId="{6A317435-E32C-44E0-8310-4B7C5DC6F857}" destId="{46F1801E-AF8A-4EFC-AEAE-27028083DF9F}" srcOrd="0" destOrd="0" presId="urn:microsoft.com/office/officeart/2005/8/layout/orgChart1"/>
    <dgm:cxn modelId="{EAF989D4-18CC-46F3-8C9F-C7E94D8AE0DA}" type="presParOf" srcId="{6A317435-E32C-44E0-8310-4B7C5DC6F857}" destId="{B236C143-1D49-414B-8C30-C5A8D2B5AC01}" srcOrd="1" destOrd="0" presId="urn:microsoft.com/office/officeart/2005/8/layout/orgChart1"/>
    <dgm:cxn modelId="{4817F73E-A1B2-4AD2-96B3-E14BBF71CB9A}" type="presParOf" srcId="{D27FA17F-AB5F-44FF-8CCC-2FBA35884048}" destId="{82800062-6380-4C5D-937A-12A59607871E}" srcOrd="1" destOrd="0" presId="urn:microsoft.com/office/officeart/2005/8/layout/orgChart1"/>
    <dgm:cxn modelId="{FAF060C6-51D1-42B7-989B-7BA2A2DE2435}" type="presParOf" srcId="{D27FA17F-AB5F-44FF-8CCC-2FBA35884048}" destId="{46F4A17A-BD65-4292-8959-C61DACC1160C}" srcOrd="2" destOrd="0" presId="urn:microsoft.com/office/officeart/2005/8/layout/orgChart1"/>
    <dgm:cxn modelId="{A461E27C-C70A-435F-BFFD-216DB1A252CD}" type="presParOf" srcId="{A8005532-CC07-4067-B9A7-BCC3F4766725}" destId="{31FCB172-864A-4EAE-8FE6-CB1C56392A72}" srcOrd="2" destOrd="0" presId="urn:microsoft.com/office/officeart/2005/8/layout/orgChart1"/>
    <dgm:cxn modelId="{A3AA00E5-AAD3-4587-9037-3CE394DAEEAB}" type="presParOf" srcId="{A8005532-CC07-4067-B9A7-BCC3F4766725}" destId="{126C0C7D-4A30-4ED8-825A-0B0530105B60}" srcOrd="3" destOrd="0" presId="urn:microsoft.com/office/officeart/2005/8/layout/orgChart1"/>
    <dgm:cxn modelId="{0CC59E16-33B2-47EA-AAEF-081884B528A2}" type="presParOf" srcId="{126C0C7D-4A30-4ED8-825A-0B0530105B60}" destId="{45C53FDE-8FBD-40EB-A967-913411E84629}" srcOrd="0" destOrd="0" presId="urn:microsoft.com/office/officeart/2005/8/layout/orgChart1"/>
    <dgm:cxn modelId="{A897393A-B92A-4477-B26A-0D24D6941B42}" type="presParOf" srcId="{45C53FDE-8FBD-40EB-A967-913411E84629}" destId="{400601F0-AF37-41EF-AD7D-E76FACD78E8C}" srcOrd="0" destOrd="0" presId="urn:microsoft.com/office/officeart/2005/8/layout/orgChart1"/>
    <dgm:cxn modelId="{F6D75361-49F9-43BD-9810-A9046CCF2E39}" type="presParOf" srcId="{45C53FDE-8FBD-40EB-A967-913411E84629}" destId="{E9E64F35-6986-4A73-ABC6-01FCF8EF38FB}" srcOrd="1" destOrd="0" presId="urn:microsoft.com/office/officeart/2005/8/layout/orgChart1"/>
    <dgm:cxn modelId="{B84582C4-2BD3-4B2C-8212-4A19E40FD98C}" type="presParOf" srcId="{126C0C7D-4A30-4ED8-825A-0B0530105B60}" destId="{862B6DB2-B9D0-4209-93F3-B7B1F7C70590}" srcOrd="1" destOrd="0" presId="urn:microsoft.com/office/officeart/2005/8/layout/orgChart1"/>
    <dgm:cxn modelId="{6C52F337-C400-40F7-BEF8-E4E9DEF50D4D}" type="presParOf" srcId="{126C0C7D-4A30-4ED8-825A-0B0530105B60}" destId="{75E7378F-D9D6-469B-A0CD-B191EB0DFA6F}" srcOrd="2" destOrd="0" presId="urn:microsoft.com/office/officeart/2005/8/layout/orgChart1"/>
    <dgm:cxn modelId="{DCCD0CD3-BAE0-42E4-A034-06299069422F}" type="presParOf" srcId="{A8005532-CC07-4067-B9A7-BCC3F4766725}" destId="{061608D7-0C6B-461A-A60D-2159D2AB3C22}" srcOrd="4" destOrd="0" presId="urn:microsoft.com/office/officeart/2005/8/layout/orgChart1"/>
    <dgm:cxn modelId="{A307B331-1302-4B27-92A0-CB9FFC99C9CA}" type="presParOf" srcId="{A8005532-CC07-4067-B9A7-BCC3F4766725}" destId="{C25AE373-FFCA-4D4E-8CA9-89EBBC7BD334}" srcOrd="5" destOrd="0" presId="urn:microsoft.com/office/officeart/2005/8/layout/orgChart1"/>
    <dgm:cxn modelId="{C1FDA5A4-30B0-4A1D-9DFE-5E5E21A44FD3}" type="presParOf" srcId="{C25AE373-FFCA-4D4E-8CA9-89EBBC7BD334}" destId="{6283D9FD-1843-448F-91F9-69B15F29544E}" srcOrd="0" destOrd="0" presId="urn:microsoft.com/office/officeart/2005/8/layout/orgChart1"/>
    <dgm:cxn modelId="{8A074DDE-09FB-4126-940A-C250BEDAADA7}" type="presParOf" srcId="{6283D9FD-1843-448F-91F9-69B15F29544E}" destId="{FD443291-AE55-4FC8-A568-841981029FEB}" srcOrd="0" destOrd="0" presId="urn:microsoft.com/office/officeart/2005/8/layout/orgChart1"/>
    <dgm:cxn modelId="{528BD518-5EAF-4134-BDDA-546091DE436E}" type="presParOf" srcId="{6283D9FD-1843-448F-91F9-69B15F29544E}" destId="{6D28D7EB-A93F-4F88-BE4E-407AF715E941}" srcOrd="1" destOrd="0" presId="urn:microsoft.com/office/officeart/2005/8/layout/orgChart1"/>
    <dgm:cxn modelId="{EE9F05C2-3633-470B-AF38-EAAB2B0FB425}" type="presParOf" srcId="{C25AE373-FFCA-4D4E-8CA9-89EBBC7BD334}" destId="{7934CB3C-85BE-476A-A76E-FEE3CA40C182}" srcOrd="1" destOrd="0" presId="urn:microsoft.com/office/officeart/2005/8/layout/orgChart1"/>
    <dgm:cxn modelId="{3522DAF4-7CB5-48EB-B1FC-D55F7B20CAB2}" type="presParOf" srcId="{C25AE373-FFCA-4D4E-8CA9-89EBBC7BD334}" destId="{64B99A78-6FBA-4688-9B26-B5E5483C3837}" srcOrd="2" destOrd="0" presId="urn:microsoft.com/office/officeart/2005/8/layout/orgChart1"/>
    <dgm:cxn modelId="{A27F9643-40C1-4865-AC4E-7EF8EA5BDA9F}" type="presParOf" srcId="{A8005532-CC07-4067-B9A7-BCC3F4766725}" destId="{417A24DA-2F6C-463D-8D85-CA485CC47E2A}" srcOrd="6" destOrd="0" presId="urn:microsoft.com/office/officeart/2005/8/layout/orgChart1"/>
    <dgm:cxn modelId="{61D52493-F3D1-4F4C-845E-DF54CB235AD1}" type="presParOf" srcId="{A8005532-CC07-4067-B9A7-BCC3F4766725}" destId="{151ED7D4-8248-4115-B010-97EFCEE1CBBF}" srcOrd="7" destOrd="0" presId="urn:microsoft.com/office/officeart/2005/8/layout/orgChart1"/>
    <dgm:cxn modelId="{75518968-94FA-472C-A9A7-9627C5355C74}" type="presParOf" srcId="{151ED7D4-8248-4115-B010-97EFCEE1CBBF}" destId="{AE7A95CB-CA57-4EE5-9EF0-083862429ABB}" srcOrd="0" destOrd="0" presId="urn:microsoft.com/office/officeart/2005/8/layout/orgChart1"/>
    <dgm:cxn modelId="{6DB5CE12-5642-4762-A54B-F75FE269F96E}" type="presParOf" srcId="{AE7A95CB-CA57-4EE5-9EF0-083862429ABB}" destId="{32240BDC-257C-45A3-B951-75743900CDD5}" srcOrd="0" destOrd="0" presId="urn:microsoft.com/office/officeart/2005/8/layout/orgChart1"/>
    <dgm:cxn modelId="{5615F2DF-D750-4084-A793-73DD32C5A4DC}" type="presParOf" srcId="{AE7A95CB-CA57-4EE5-9EF0-083862429ABB}" destId="{C57D1A61-F8F1-4E58-8263-3F319D48BFC4}" srcOrd="1" destOrd="0" presId="urn:microsoft.com/office/officeart/2005/8/layout/orgChart1"/>
    <dgm:cxn modelId="{22A6F00D-5032-4390-82F1-04119343C15F}" type="presParOf" srcId="{151ED7D4-8248-4115-B010-97EFCEE1CBBF}" destId="{A477BBF3-17C1-48EA-A9A5-5CD1BC80C357}" srcOrd="1" destOrd="0" presId="urn:microsoft.com/office/officeart/2005/8/layout/orgChart1"/>
    <dgm:cxn modelId="{9D2B6974-E3FC-4114-A6EB-C84DFFAA7EBE}" type="presParOf" srcId="{151ED7D4-8248-4115-B010-97EFCEE1CBBF}" destId="{2570AEDE-AF25-4493-AF7C-627D27994800}" srcOrd="2" destOrd="0" presId="urn:microsoft.com/office/officeart/2005/8/layout/orgChart1"/>
    <dgm:cxn modelId="{0D16935C-3024-4956-AB86-12FA7266B494}" type="presParOf" srcId="{379F9309-AEBD-4241-8666-B50059D7E9CB}" destId="{72045B1E-D234-49EE-A1F7-A5C3BAADF76B}"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A24DA-2F6C-463D-8D85-CA485CC47E2A}">
      <dsp:nvSpPr>
        <dsp:cNvPr id="0" name=""/>
        <dsp:cNvSpPr/>
      </dsp:nvSpPr>
      <dsp:spPr>
        <a:xfrm>
          <a:off x="4259038" y="2153518"/>
          <a:ext cx="3893780" cy="1482636"/>
        </a:xfrm>
        <a:custGeom>
          <a:avLst/>
          <a:gdLst/>
          <a:ahLst/>
          <a:cxnLst/>
          <a:rect l="0" t="0" r="0" b="0"/>
          <a:pathLst>
            <a:path>
              <a:moveTo>
                <a:pt x="0" y="0"/>
              </a:moveTo>
              <a:lnTo>
                <a:pt x="0" y="1275481"/>
              </a:lnTo>
              <a:lnTo>
                <a:pt x="3893780" y="1275481"/>
              </a:lnTo>
              <a:lnTo>
                <a:pt x="3893780" y="1482636"/>
              </a:lnTo>
            </a:path>
          </a:pathLst>
        </a:custGeom>
        <a:noFill/>
        <a:ln w="25400" cap="flat" cmpd="sng" algn="ctr">
          <a:solidFill>
            <a:schemeClr val="dk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061608D7-0C6B-461A-A60D-2159D2AB3C22}">
      <dsp:nvSpPr>
        <dsp:cNvPr id="0" name=""/>
        <dsp:cNvSpPr/>
      </dsp:nvSpPr>
      <dsp:spPr>
        <a:xfrm>
          <a:off x="4259038" y="2153518"/>
          <a:ext cx="1506567" cy="1482636"/>
        </a:xfrm>
        <a:custGeom>
          <a:avLst/>
          <a:gdLst/>
          <a:ahLst/>
          <a:cxnLst/>
          <a:rect l="0" t="0" r="0" b="0"/>
          <a:pathLst>
            <a:path>
              <a:moveTo>
                <a:pt x="0" y="0"/>
              </a:moveTo>
              <a:lnTo>
                <a:pt x="0" y="1275481"/>
              </a:lnTo>
              <a:lnTo>
                <a:pt x="1506567" y="1275481"/>
              </a:lnTo>
              <a:lnTo>
                <a:pt x="1506567" y="1482636"/>
              </a:lnTo>
            </a:path>
          </a:pathLst>
        </a:custGeom>
        <a:noFill/>
        <a:ln w="25400" cap="flat" cmpd="sng" algn="ctr">
          <a:solidFill>
            <a:schemeClr val="dk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31FCB172-864A-4EAE-8FE6-CB1C56392A72}">
      <dsp:nvSpPr>
        <dsp:cNvPr id="0" name=""/>
        <dsp:cNvSpPr/>
      </dsp:nvSpPr>
      <dsp:spPr>
        <a:xfrm>
          <a:off x="3378393" y="2153518"/>
          <a:ext cx="880644" cy="1482636"/>
        </a:xfrm>
        <a:custGeom>
          <a:avLst/>
          <a:gdLst/>
          <a:ahLst/>
          <a:cxnLst/>
          <a:rect l="0" t="0" r="0" b="0"/>
          <a:pathLst>
            <a:path>
              <a:moveTo>
                <a:pt x="880644" y="0"/>
              </a:moveTo>
              <a:lnTo>
                <a:pt x="880644" y="1275481"/>
              </a:lnTo>
              <a:lnTo>
                <a:pt x="0" y="1275481"/>
              </a:lnTo>
              <a:lnTo>
                <a:pt x="0" y="1482636"/>
              </a:lnTo>
            </a:path>
          </a:pathLst>
        </a:custGeom>
        <a:noFill/>
        <a:ln w="25400" cap="flat" cmpd="sng" algn="ctr">
          <a:solidFill>
            <a:schemeClr val="dk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FD375616-35E4-4BF5-851C-7504ECB4A6D3}">
      <dsp:nvSpPr>
        <dsp:cNvPr id="0" name=""/>
        <dsp:cNvSpPr/>
      </dsp:nvSpPr>
      <dsp:spPr>
        <a:xfrm>
          <a:off x="986451" y="2153518"/>
          <a:ext cx="3272587" cy="1454078"/>
        </a:xfrm>
        <a:custGeom>
          <a:avLst/>
          <a:gdLst/>
          <a:ahLst/>
          <a:cxnLst/>
          <a:rect l="0" t="0" r="0" b="0"/>
          <a:pathLst>
            <a:path>
              <a:moveTo>
                <a:pt x="3272587" y="0"/>
              </a:moveTo>
              <a:lnTo>
                <a:pt x="3272587" y="1246923"/>
              </a:lnTo>
              <a:lnTo>
                <a:pt x="0" y="1246923"/>
              </a:lnTo>
              <a:lnTo>
                <a:pt x="0" y="1454078"/>
              </a:lnTo>
            </a:path>
          </a:pathLst>
        </a:custGeom>
        <a:noFill/>
        <a:ln w="25400" cap="flat" cmpd="sng" algn="ctr">
          <a:solidFill>
            <a:schemeClr val="dk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3B2DC757-9106-452E-9DA4-04ABB1620702}">
      <dsp:nvSpPr>
        <dsp:cNvPr id="0" name=""/>
        <dsp:cNvSpPr/>
      </dsp:nvSpPr>
      <dsp:spPr>
        <a:xfrm>
          <a:off x="3272587" y="1167066"/>
          <a:ext cx="1972902" cy="98645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effectLst/>
              <a:latin typeface="Calibri"/>
              <a:cs typeface="Calibri"/>
            </a:rPr>
            <a:t>Δείκτες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err="1">
              <a:ln/>
              <a:effectLst/>
              <a:latin typeface="Calibri"/>
              <a:cs typeface="Calibri"/>
            </a:rPr>
            <a:t>υπερπροπόνησης</a:t>
          </a:r>
          <a:endParaRPr kumimoji="0" lang="el-GR" sz="1600" b="1" i="0" u="none" strike="noStrike" kern="1200" cap="none" normalizeH="0" baseline="0" dirty="0">
            <a:ln/>
            <a:effectLst/>
            <a:latin typeface="Calibri"/>
            <a:cs typeface="Calibri"/>
          </a:endParaRPr>
        </a:p>
      </dsp:txBody>
      <dsp:txXfrm>
        <a:off x="3272587" y="1167066"/>
        <a:ext cx="1972902" cy="986451"/>
      </dsp:txXfrm>
    </dsp:sp>
    <dsp:sp modelId="{46F1801E-AF8A-4EFC-AEAE-27028083DF9F}">
      <dsp:nvSpPr>
        <dsp:cNvPr id="0" name=""/>
        <dsp:cNvSpPr/>
      </dsp:nvSpPr>
      <dsp:spPr>
        <a:xfrm>
          <a:off x="0" y="3607597"/>
          <a:ext cx="1972902" cy="986451"/>
        </a:xfrm>
        <a:prstGeom prst="rect">
          <a:avLst/>
        </a:prstGeom>
        <a:solidFill>
          <a:schemeClr val="tx1"/>
        </a:solidFill>
        <a:ln>
          <a:solidFill>
            <a:schemeClr val="tx1"/>
          </a:solid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tx1"/>
              </a:solidFill>
              <a:effectLst/>
              <a:latin typeface="Calibri"/>
              <a:cs typeface="Calibri"/>
            </a:rPr>
            <a:t>Φυσιολογικοί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kern="1200" cap="none" normalizeH="0" baseline="0" dirty="0">
            <a:ln/>
            <a:solidFill>
              <a:schemeClr val="accent3">
                <a:lumMod val="25000"/>
              </a:schemeClr>
            </a:solidFill>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Char char="¯"/>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Αθλητικής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Απόδοσης &amp; ΣΒ</a:t>
          </a:r>
          <a:endParaRPr kumimoji="0" lang="el-GR" sz="1600" b="1" i="0" u="none" strike="noStrike" kern="1200" cap="none" normalizeH="0" baseline="0" dirty="0">
            <a:ln/>
            <a:solidFill>
              <a:schemeClr val="accent3">
                <a:lumMod val="25000"/>
              </a:schemeClr>
            </a:solidFill>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kern="1200"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kern="1200"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kern="1200"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800" b="1" i="0" u="none" strike="noStrike" kern="1200" cap="none" normalizeH="0" baseline="0" dirty="0">
              <a:ln/>
              <a:effectLst/>
              <a:latin typeface="Calibri"/>
              <a:cs typeface="Calibri"/>
              <a:sym typeface="Symbol" pitchFamily="18" charset="2"/>
            </a:rPr>
            <a:t> </a:t>
          </a:r>
        </a:p>
      </dsp:txBody>
      <dsp:txXfrm>
        <a:off x="0" y="3607597"/>
        <a:ext cx="1972902" cy="986451"/>
      </dsp:txXfrm>
    </dsp:sp>
    <dsp:sp modelId="{400601F0-AF37-41EF-AD7D-E76FACD78E8C}">
      <dsp:nvSpPr>
        <dsp:cNvPr id="0" name=""/>
        <dsp:cNvSpPr/>
      </dsp:nvSpPr>
      <dsp:spPr>
        <a:xfrm>
          <a:off x="2391942" y="3636154"/>
          <a:ext cx="1972902" cy="98645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tx1"/>
              </a:solidFill>
              <a:effectLst/>
              <a:latin typeface="Calibri"/>
              <a:cs typeface="Calibri"/>
            </a:rPr>
            <a:t>Μεταβολικοί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kern="1200" cap="none" normalizeH="0" baseline="0" dirty="0">
            <a:ln/>
            <a:solidFill>
              <a:schemeClr val="accent3">
                <a:lumMod val="25000"/>
              </a:schemeClr>
            </a:solidFill>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Γλυκογόνου</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Πρωτεϊνικού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καταβολισμού</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000" b="1" i="0" u="none" strike="noStrike" kern="1200" cap="none" normalizeH="0" baseline="0" dirty="0">
            <a:ln/>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000" b="1" i="0" u="none" strike="noStrike" kern="1200" cap="none" normalizeH="0" baseline="0" dirty="0">
            <a:ln/>
            <a:effectLst/>
            <a:latin typeface="Calibri"/>
            <a:cs typeface="Calibri"/>
          </a:endParaRPr>
        </a:p>
      </dsp:txBody>
      <dsp:txXfrm>
        <a:off x="2391942" y="3636154"/>
        <a:ext cx="1972902" cy="986451"/>
      </dsp:txXfrm>
    </dsp:sp>
    <dsp:sp modelId="{FD443291-AE55-4FC8-A568-841981029FEB}">
      <dsp:nvSpPr>
        <dsp:cNvPr id="0" name=""/>
        <dsp:cNvSpPr/>
      </dsp:nvSpPr>
      <dsp:spPr>
        <a:xfrm>
          <a:off x="4779154" y="3636154"/>
          <a:ext cx="1972902" cy="98645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tx1"/>
              </a:solidFill>
              <a:effectLst/>
              <a:latin typeface="Calibri"/>
              <a:cs typeface="Calibri"/>
            </a:rPr>
            <a:t>Ορμονικοί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kern="1200"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Τεστοστερόνης</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kern="1200" cap="none" normalizeH="0" baseline="0" dirty="0" err="1">
              <a:ln/>
              <a:solidFill>
                <a:schemeClr val="accent3">
                  <a:lumMod val="25000"/>
                </a:schemeClr>
              </a:solidFill>
              <a:effectLst/>
              <a:latin typeface="Calibri"/>
              <a:cs typeface="Calibri"/>
              <a:sym typeface="Symbol" pitchFamily="18" charset="2"/>
            </a:rPr>
            <a:t>Κορτιζόλης</a:t>
          </a:r>
          <a:endParaRPr kumimoji="0" lang="el-GR" sz="1600" b="1" i="0" u="none" strike="noStrike" kern="1200"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Char char="­"/>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kern="1200" cap="none" normalizeH="0" baseline="0" dirty="0" err="1">
              <a:ln/>
              <a:solidFill>
                <a:schemeClr val="accent3">
                  <a:lumMod val="25000"/>
                </a:schemeClr>
              </a:solidFill>
              <a:effectLst/>
              <a:latin typeface="Calibri"/>
              <a:cs typeface="Calibri"/>
              <a:sym typeface="Symbol" pitchFamily="18" charset="2"/>
            </a:rPr>
            <a:t>Κατεχολαμίνων</a:t>
          </a:r>
          <a:endParaRPr kumimoji="0" lang="el-GR" sz="1600" b="1" i="0" u="none" strike="noStrike" kern="1200"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kern="1200" cap="none" normalizeH="0" baseline="0" dirty="0" err="1">
              <a:ln/>
              <a:solidFill>
                <a:schemeClr val="accent3">
                  <a:lumMod val="25000"/>
                </a:schemeClr>
              </a:solidFill>
              <a:effectLst/>
              <a:latin typeface="Calibri"/>
              <a:cs typeface="Calibri"/>
              <a:sym typeface="Symbol" pitchFamily="18" charset="2"/>
            </a:rPr>
            <a:t>Εστραδιόλης</a:t>
          </a:r>
          <a:endParaRPr kumimoji="0" lang="el-GR" sz="1600" b="1" i="0" u="none" strike="noStrike" kern="1200"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kern="1200" cap="none" normalizeH="0" baseline="0" dirty="0">
            <a:ln/>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kern="1200" cap="none" normalizeH="0" baseline="0" dirty="0">
            <a:ln/>
            <a:effectLst/>
            <a:latin typeface="Calibri"/>
            <a:cs typeface="Calibri"/>
          </a:endParaRPr>
        </a:p>
      </dsp:txBody>
      <dsp:txXfrm>
        <a:off x="4779154" y="3636154"/>
        <a:ext cx="1972902" cy="986451"/>
      </dsp:txXfrm>
    </dsp:sp>
    <dsp:sp modelId="{32240BDC-257C-45A3-B951-75743900CDD5}">
      <dsp:nvSpPr>
        <dsp:cNvPr id="0" name=""/>
        <dsp:cNvSpPr/>
      </dsp:nvSpPr>
      <dsp:spPr>
        <a:xfrm>
          <a:off x="7166367" y="3636154"/>
          <a:ext cx="1972902" cy="986451"/>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sp3d extrusionH="28000" prstMaterial="matte"/>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1" i="0" u="none" strike="noStrike" kern="1200"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tx1"/>
              </a:solidFill>
              <a:effectLst/>
              <a:latin typeface="Calibri"/>
              <a:cs typeface="Calibri"/>
            </a:rPr>
            <a:t>Ανοσολογικοί</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kern="1200" cap="none" normalizeH="0" baseline="0" dirty="0">
            <a:ln/>
            <a:effectLst/>
            <a:latin typeface="Calibri"/>
            <a:cs typeface="Calibr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a:t>
          </a:r>
          <a:r>
            <a:rPr kumimoji="0" lang="el-GR" sz="1600" b="1" i="0" u="none" strike="noStrike" kern="1200" cap="none" normalizeH="0" baseline="0" dirty="0" err="1">
              <a:ln/>
              <a:solidFill>
                <a:schemeClr val="accent3">
                  <a:lumMod val="25000"/>
                </a:schemeClr>
              </a:solidFill>
              <a:effectLst/>
              <a:latin typeface="Calibri"/>
              <a:cs typeface="Calibri"/>
              <a:sym typeface="Symbol" pitchFamily="18" charset="2"/>
            </a:rPr>
            <a:t>Γλουταμίνης</a:t>
          </a:r>
          <a:endParaRPr kumimoji="0" lang="el-GR" sz="1600" b="1" i="0" u="none" strike="noStrike" kern="1200"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kern="1200" cap="none" normalizeH="0" baseline="0" dirty="0">
              <a:ln/>
              <a:solidFill>
                <a:schemeClr val="accent3">
                  <a:lumMod val="25000"/>
                </a:schemeClr>
              </a:solidFill>
              <a:effectLst/>
              <a:latin typeface="Calibri"/>
              <a:cs typeface="Calibri"/>
              <a:sym typeface="Symbol" pitchFamily="18" charset="2"/>
            </a:rPr>
            <a:t> Λοιμώξεων</a:t>
          </a:r>
        </a:p>
        <a:p>
          <a:pPr marL="0" marR="0" lvl="0" indent="0" algn="ctr" defTabSz="914400" rtl="0" eaLnBrk="1" fontAlgn="base" latinLnBrk="0" hangingPunct="1">
            <a:lnSpc>
              <a:spcPct val="100000"/>
            </a:lnSpc>
            <a:spcBef>
              <a:spcPct val="0"/>
            </a:spcBef>
            <a:spcAft>
              <a:spcPct val="0"/>
            </a:spcAft>
            <a:buClrTx/>
            <a:buSzTx/>
            <a:buFont typeface="Symbol" pitchFamily="18" charset="2"/>
            <a:buChar char="­"/>
            <a:tabLst/>
          </a:pPr>
          <a:r>
            <a:rPr kumimoji="0" lang="el-GR" sz="1600" b="1" i="0" u="none" strike="noStrike" kern="1200" cap="none" normalizeH="0" baseline="0" dirty="0" err="1">
              <a:ln/>
              <a:solidFill>
                <a:schemeClr val="accent3">
                  <a:lumMod val="25000"/>
                </a:schemeClr>
              </a:solidFill>
              <a:effectLst/>
              <a:latin typeface="Calibri"/>
              <a:cs typeface="Calibri"/>
              <a:sym typeface="Symbol" pitchFamily="18" charset="2"/>
            </a:rPr>
            <a:t>Κυτοκινίνων</a:t>
          </a:r>
          <a:endParaRPr kumimoji="0" lang="en-US" sz="1600" b="1" i="0" u="none" strike="noStrike" kern="1200"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r>
            <a:rPr kumimoji="0" lang="en-US" sz="1600" b="1" i="0" u="none" strike="noStrike" kern="1200" cap="none" normalizeH="0" baseline="0" dirty="0">
              <a:ln/>
              <a:solidFill>
                <a:schemeClr val="accent3">
                  <a:lumMod val="25000"/>
                </a:schemeClr>
              </a:solidFill>
              <a:effectLst/>
              <a:latin typeface="Calibri"/>
              <a:cs typeface="Calibri"/>
              <a:sym typeface="Symbol" pitchFamily="18" charset="2"/>
            </a:rPr>
            <a:t>IL-6. </a:t>
          </a:r>
          <a:r>
            <a:rPr kumimoji="0" lang="en-US" sz="1600" b="1" i="0" u="none" strike="noStrike" kern="1200" cap="none" normalizeH="0" baseline="0" dirty="0" err="1">
              <a:ln/>
              <a:solidFill>
                <a:schemeClr val="accent3">
                  <a:lumMod val="25000"/>
                </a:schemeClr>
              </a:solidFill>
              <a:effectLst/>
              <a:latin typeface="Calibri"/>
              <a:cs typeface="Calibri"/>
              <a:sym typeface="Symbol" pitchFamily="18" charset="2"/>
            </a:rPr>
            <a:t>TnF</a:t>
          </a:r>
          <a:r>
            <a:rPr kumimoji="0" lang="en-US" sz="1600" b="1" i="0" u="none" strike="noStrike" kern="1200" cap="none" normalizeH="0" baseline="0" dirty="0">
              <a:ln/>
              <a:solidFill>
                <a:schemeClr val="accent3">
                  <a:lumMod val="25000"/>
                </a:schemeClr>
              </a:solidFill>
              <a:effectLst/>
              <a:latin typeface="Calibri"/>
              <a:cs typeface="Calibri"/>
              <a:sym typeface="Symbol" pitchFamily="18" charset="2"/>
            </a:rPr>
            <a:t>-a</a:t>
          </a:r>
          <a:endParaRPr kumimoji="0" lang="el-GR" sz="1600" b="1" i="0" u="none" strike="noStrike" kern="1200" cap="none" normalizeH="0" baseline="0" dirty="0">
            <a:ln/>
            <a:solidFill>
              <a:schemeClr val="accent3">
                <a:lumMod val="25000"/>
              </a:schemeClr>
            </a:solidFill>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1" i="0" u="none" strike="noStrike" kern="1200" cap="none" normalizeH="0" baseline="0" dirty="0">
            <a:ln/>
            <a:effectLst/>
            <a:latin typeface="Calibri"/>
            <a:cs typeface="Calibri"/>
            <a:sym typeface="Symbol" pitchFamily="18" charset="2"/>
          </a:endParaRP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pPr>
          <a:endParaRPr kumimoji="0" lang="el-GR" sz="1600" b="1" i="0" u="none" strike="noStrike" kern="1200" cap="none" normalizeH="0" baseline="0" dirty="0">
            <a:ln/>
            <a:effectLst/>
            <a:latin typeface="Calibri"/>
            <a:cs typeface="Calibri"/>
            <a:sym typeface="Symbol" pitchFamily="18" charset="2"/>
          </a:endParaRPr>
        </a:p>
      </dsp:txBody>
      <dsp:txXfrm>
        <a:off x="7166367" y="3636154"/>
        <a:ext cx="1972902" cy="9864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l-GR"/>
          </a:p>
        </p:txBody>
      </p:sp>
      <p:sp>
        <p:nvSpPr>
          <p:cNvPr id="634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l-GR"/>
          </a:p>
        </p:txBody>
      </p:sp>
      <p:sp>
        <p:nvSpPr>
          <p:cNvPr id="634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l-GR"/>
          </a:p>
        </p:txBody>
      </p:sp>
      <p:sp>
        <p:nvSpPr>
          <p:cNvPr id="634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B17CCF9A-5067-4159-A226-F87BAA6FDAB9}" type="slidenum">
              <a:rPr lang="el-GR"/>
              <a:pPr>
                <a:defRPr/>
              </a:pPr>
              <a:t>‹#›</a:t>
            </a:fld>
            <a:endParaRPr lang="el-GR"/>
          </a:p>
        </p:txBody>
      </p:sp>
    </p:spTree>
    <p:extLst>
      <p:ext uri="{BB962C8B-B14F-4D97-AF65-F5344CB8AC3E}">
        <p14:creationId xmlns:p14="http://schemas.microsoft.com/office/powerpoint/2010/main" val="22600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l-GR"/>
          </a:p>
        </p:txBody>
      </p:sp>
      <p:sp>
        <p:nvSpPr>
          <p:cNvPr id="2969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l-GR"/>
          </a:p>
        </p:txBody>
      </p:sp>
      <p:sp>
        <p:nvSpPr>
          <p:cNvPr id="1946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970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2970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l-GR"/>
          </a:p>
        </p:txBody>
      </p:sp>
      <p:sp>
        <p:nvSpPr>
          <p:cNvPr id="2970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4597AEB3-2873-4A59-AF0D-99E13132991E}" type="slidenum">
              <a:rPr lang="el-GR"/>
              <a:pPr>
                <a:defRPr/>
              </a:pPr>
              <a:t>‹#›</a:t>
            </a:fld>
            <a:endParaRPr lang="el-GR"/>
          </a:p>
        </p:txBody>
      </p:sp>
    </p:spTree>
    <p:extLst>
      <p:ext uri="{BB962C8B-B14F-4D97-AF65-F5344CB8AC3E}">
        <p14:creationId xmlns:p14="http://schemas.microsoft.com/office/powerpoint/2010/main" val="3443564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Θέση εικόνας διαφάνειας"/>
          <p:cNvSpPr>
            <a:spLocks noGrp="1" noRot="1" noChangeAspect="1"/>
          </p:cNvSpPr>
          <p:nvPr>
            <p:ph type="sldImg"/>
          </p:nvPr>
        </p:nvSpPr>
        <p:spPr>
          <a:ln/>
        </p:spPr>
      </p:sp>
      <p:sp>
        <p:nvSpPr>
          <p:cNvPr id="22530" name="2 - Θέση σημειώσεων"/>
          <p:cNvSpPr>
            <a:spLocks noGrp="1"/>
          </p:cNvSpPr>
          <p:nvPr>
            <p:ph type="body" idx="1"/>
          </p:nvPr>
        </p:nvSpPr>
        <p:spPr>
          <a:noFill/>
          <a:ln/>
        </p:spPr>
        <p:txBody>
          <a:bodyPr/>
          <a:lstStyle/>
          <a:p>
            <a:r>
              <a:rPr lang="el-GR"/>
              <a:t>Οι απαιτήσεις στο σύγχρονο αθλητισμό έχουν αυξηθεί σημαντικά τα τελευταία χρόνια κάτι το οποίο εν μέρει οφείλεται στην εξέλιξη της προπονητικής καθώς επίσης και στη διαθεσιμότητα τεχνολογίας αιχμής που μας επιτρέπει να γυμναζόμαστε πιο σωστά. </a:t>
            </a:r>
          </a:p>
        </p:txBody>
      </p:sp>
      <p:sp>
        <p:nvSpPr>
          <p:cNvPr id="22531" name="3 - Θέση αριθμού διαφάνειας"/>
          <p:cNvSpPr>
            <a:spLocks noGrp="1"/>
          </p:cNvSpPr>
          <p:nvPr>
            <p:ph type="sldNum" sz="quarter" idx="5"/>
          </p:nvPr>
        </p:nvSpPr>
        <p:spPr>
          <a:noFill/>
        </p:spPr>
        <p:txBody>
          <a:bodyPr/>
          <a:lstStyle/>
          <a:p>
            <a:fld id="{BC36F8AD-C73D-4C01-95ED-9578123B5DFA}"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31"/>
          <p:cNvSpPr>
            <a:spLocks noGrp="1" noChangeArrowheads="1"/>
          </p:cNvSpPr>
          <p:nvPr>
            <p:ph type="sldNum" sz="quarter" idx="5"/>
          </p:nvPr>
        </p:nvSpPr>
        <p:spPr>
          <a:noFill/>
        </p:spPr>
        <p:txBody>
          <a:bodyPr/>
          <a:lstStyle/>
          <a:p>
            <a:fld id="{DADBF5BA-373A-4E55-99E5-8AF5206E0EB0}" type="slidenum">
              <a:rPr lang="el-GR" smtClean="0"/>
              <a:pPr/>
              <a:t>11</a:t>
            </a:fld>
            <a:endParaRPr lang="el-G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r>
              <a:rPr lang="el-GR"/>
              <a:t>Σκοπός της σημερινής παρουσίασης δεν είναι να αναζητήσουμε τρόπους για να μειώσουμε ή να οργανώσουμε σωστά την προπονητική επιβάρυνση</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Θέση εικόνας διαφάνειας"/>
          <p:cNvSpPr>
            <a:spLocks noGrp="1" noRot="1" noChangeAspect="1"/>
          </p:cNvSpPr>
          <p:nvPr>
            <p:ph type="sldImg"/>
          </p:nvPr>
        </p:nvSpPr>
        <p:spPr>
          <a:ln/>
        </p:spPr>
      </p:sp>
      <p:sp>
        <p:nvSpPr>
          <p:cNvPr id="28674" name="2 - Θέση σημειώσεων"/>
          <p:cNvSpPr>
            <a:spLocks noGrp="1"/>
          </p:cNvSpPr>
          <p:nvPr>
            <p:ph type="body" idx="1"/>
          </p:nvPr>
        </p:nvSpPr>
        <p:spPr>
          <a:noFill/>
          <a:ln/>
        </p:spPr>
        <p:txBody>
          <a:bodyPr/>
          <a:lstStyle/>
          <a:p>
            <a:r>
              <a:rPr lang="el-GR"/>
              <a:t>Φαίνεται από μελέτες ότι όσο μεγαλύτερη η ποσότητα γλυκογόνου στο αίμα τόσο υψηλότερη η ικανότητα για άσκηση.</a:t>
            </a:r>
          </a:p>
        </p:txBody>
      </p:sp>
      <p:sp>
        <p:nvSpPr>
          <p:cNvPr id="28675" name="3 - Θέση αριθμού διαφάνειας"/>
          <p:cNvSpPr>
            <a:spLocks noGrp="1"/>
          </p:cNvSpPr>
          <p:nvPr>
            <p:ph type="sldNum" sz="quarter" idx="5"/>
          </p:nvPr>
        </p:nvSpPr>
        <p:spPr>
          <a:noFill/>
        </p:spPr>
        <p:txBody>
          <a:bodyPr/>
          <a:lstStyle/>
          <a:p>
            <a:fld id="{41D42E30-D124-4D42-AF51-B9E64ACC5731}" type="slidenum">
              <a:rPr lang="el-GR" smtClean="0"/>
              <a:pPr/>
              <a:t>15</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597AEB3-2873-4A59-AF0D-99E13132991E}" type="slidenum">
              <a:rPr lang="el-GR" smtClean="0"/>
              <a:pPr>
                <a:defRPr/>
              </a:pPr>
              <a:t>18</a:t>
            </a:fld>
            <a:endParaRPr lang="el-GR"/>
          </a:p>
        </p:txBody>
      </p:sp>
    </p:spTree>
    <p:extLst>
      <p:ext uri="{BB962C8B-B14F-4D97-AF65-F5344CB8AC3E}">
        <p14:creationId xmlns:p14="http://schemas.microsoft.com/office/powerpoint/2010/main" val="3774841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31"/>
          <p:cNvSpPr>
            <a:spLocks noGrp="1" noChangeArrowheads="1"/>
          </p:cNvSpPr>
          <p:nvPr>
            <p:ph type="sldNum" sz="quarter" idx="5"/>
          </p:nvPr>
        </p:nvSpPr>
        <p:spPr>
          <a:noFill/>
        </p:spPr>
        <p:txBody>
          <a:bodyPr/>
          <a:lstStyle/>
          <a:p>
            <a:fld id="{A59CBC50-EB1F-4AE0-891C-CE2EDDDCF790}" type="slidenum">
              <a:rPr lang="el-GR" smtClean="0"/>
              <a:pPr/>
              <a:t>20</a:t>
            </a:fld>
            <a:endParaRPr lang="el-G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lang="el-GR"/>
              <a:t>ΓΥΝΑΙΚΕΣ&gt;ΑΝΔΡΕΣ</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 Θέση εικόνας διαφάνειας"/>
          <p:cNvSpPr>
            <a:spLocks noGrp="1" noRot="1" noChangeAspect="1"/>
          </p:cNvSpPr>
          <p:nvPr>
            <p:ph type="sldImg"/>
          </p:nvPr>
        </p:nvSpPr>
        <p:spPr>
          <a:ln/>
        </p:spPr>
      </p:sp>
      <p:sp>
        <p:nvSpPr>
          <p:cNvPr id="41986" name="2 - Θέση σημειώσεων"/>
          <p:cNvSpPr>
            <a:spLocks noGrp="1"/>
          </p:cNvSpPr>
          <p:nvPr>
            <p:ph type="body" idx="1"/>
          </p:nvPr>
        </p:nvSpPr>
        <p:spPr>
          <a:noFill/>
          <a:ln/>
        </p:spPr>
        <p:txBody>
          <a:bodyPr/>
          <a:lstStyle/>
          <a:p>
            <a:r>
              <a:rPr lang="el-GR"/>
              <a:t>Αύξηση της συχνότητας των τραυματισμών</a:t>
            </a:r>
          </a:p>
        </p:txBody>
      </p:sp>
      <p:sp>
        <p:nvSpPr>
          <p:cNvPr id="41987" name="3 - Θέση αριθμού διαφάνειας"/>
          <p:cNvSpPr>
            <a:spLocks noGrp="1"/>
          </p:cNvSpPr>
          <p:nvPr>
            <p:ph type="sldNum" sz="quarter" idx="5"/>
          </p:nvPr>
        </p:nvSpPr>
        <p:spPr>
          <a:noFill/>
        </p:spPr>
        <p:txBody>
          <a:bodyPr/>
          <a:lstStyle/>
          <a:p>
            <a:fld id="{E015D13A-E21A-401A-B8D9-E46C4D1B61FC}" type="slidenum">
              <a:rPr lang="el-GR" smtClean="0"/>
              <a:pPr/>
              <a:t>27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 Θέση εικόνας διαφάνειας"/>
          <p:cNvSpPr>
            <a:spLocks noGrp="1" noRot="1" noChangeAspect="1" noTextEdit="1"/>
          </p:cNvSpPr>
          <p:nvPr>
            <p:ph type="sldImg"/>
          </p:nvPr>
        </p:nvSpPr>
        <p:spPr>
          <a:ln/>
        </p:spPr>
      </p:sp>
      <p:sp>
        <p:nvSpPr>
          <p:cNvPr id="64514" name="2 - Θέση σημειώσεων"/>
          <p:cNvSpPr>
            <a:spLocks noGrp="1"/>
          </p:cNvSpPr>
          <p:nvPr>
            <p:ph type="body" idx="1"/>
          </p:nvPr>
        </p:nvSpPr>
        <p:spPr>
          <a:noFill/>
          <a:ln/>
        </p:spPr>
        <p:txBody>
          <a:bodyPr/>
          <a:lstStyle/>
          <a:p>
            <a:pPr eaLnBrk="1" hangingPunct="1"/>
            <a:endParaRPr lang="el-GR"/>
          </a:p>
        </p:txBody>
      </p:sp>
      <p:sp>
        <p:nvSpPr>
          <p:cNvPr id="64515" name="3 - Θέση αριθμού διαφάνειας"/>
          <p:cNvSpPr>
            <a:spLocks noGrp="1"/>
          </p:cNvSpPr>
          <p:nvPr>
            <p:ph type="sldNum" sz="quarter" idx="5"/>
          </p:nvPr>
        </p:nvSpPr>
        <p:spPr>
          <a:noFill/>
        </p:spPr>
        <p:txBody>
          <a:bodyPr/>
          <a:lstStyle/>
          <a:p>
            <a:fld id="{88ED9046-E19C-4209-BE2E-5180E074F59F}" type="slidenum">
              <a:rPr lang="el-GR" smtClean="0"/>
              <a:pPr/>
              <a:t>37</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rgbClr val="0000FF">
                <a:alpha val="50000"/>
              </a:srgbClr>
            </a:solidFill>
            <a:ln w="9525">
              <a:noFill/>
              <a:round/>
              <a:headEnd type="none" w="sm" len="sm"/>
              <a:tailEnd type="none" w="sm" len="sm"/>
            </a:ln>
            <a:effectLst/>
          </p:spPr>
          <p:txBody>
            <a:bodyPr/>
            <a:lstStyle/>
            <a:p>
              <a:pPr>
                <a:defRPr/>
              </a:pPr>
              <a:endParaRPr lang="el-GR">
                <a:latin typeface="Calibri"/>
                <a:cs typeface="Calibri"/>
              </a:endParaRPr>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rgbClr val="0000FF">
                <a:alpha val="50000"/>
              </a:srgbClr>
            </a:solidFill>
            <a:ln w="9525">
              <a:noFill/>
              <a:round/>
              <a:headEnd type="none" w="sm" len="sm"/>
              <a:tailEnd type="none" w="sm" len="sm"/>
            </a:ln>
            <a:effectLst/>
          </p:spPr>
          <p:txBody>
            <a:bodyPr/>
            <a:lstStyle/>
            <a:p>
              <a:pPr>
                <a:defRPr/>
              </a:pPr>
              <a:endParaRPr lang="el-GR">
                <a:latin typeface="Calibri"/>
                <a:cs typeface="Calibri"/>
              </a:endParaRPr>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rgbClr val="0000FF">
                <a:alpha val="50000"/>
              </a:srgbClr>
            </a:solidFill>
            <a:ln w="9525">
              <a:noFill/>
              <a:round/>
              <a:headEnd type="none" w="sm" len="sm"/>
              <a:tailEnd type="none" w="sm" len="sm"/>
            </a:ln>
            <a:effectLst/>
          </p:spPr>
          <p:txBody>
            <a:bodyPr/>
            <a:lstStyle/>
            <a:p>
              <a:pPr>
                <a:defRPr/>
              </a:pPr>
              <a:endParaRPr lang="el-GR">
                <a:latin typeface="Calibri"/>
                <a:cs typeface="Calibri"/>
              </a:endParaRPr>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rgbClr val="0000FF">
                <a:alpha val="50000"/>
              </a:srgbClr>
            </a:solidFill>
            <a:ln w="9525">
              <a:noFill/>
              <a:round/>
              <a:headEnd type="none" w="sm" len="sm"/>
              <a:tailEnd type="none" w="sm" len="sm"/>
            </a:ln>
            <a:effectLst/>
          </p:spPr>
          <p:txBody>
            <a:bodyPr/>
            <a:lstStyle/>
            <a:p>
              <a:pPr>
                <a:defRPr/>
              </a:pPr>
              <a:endParaRPr lang="el-GR">
                <a:latin typeface="Calibri"/>
                <a:cs typeface="Calibri"/>
              </a:endParaRPr>
            </a:p>
          </p:txBody>
        </p:sp>
      </p:grpSp>
      <p:sp>
        <p:nvSpPr>
          <p:cNvPr id="12295" name="Rectangle 7"/>
          <p:cNvSpPr>
            <a:spLocks noGrp="1" noChangeArrowheads="1"/>
          </p:cNvSpPr>
          <p:nvPr>
            <p:ph type="ctrTitle" sz="quarter"/>
          </p:nvPr>
        </p:nvSpPr>
        <p:spPr>
          <a:xfrm>
            <a:off x="685800" y="1143000"/>
            <a:ext cx="7772400" cy="1143000"/>
          </a:xfrm>
        </p:spPr>
        <p:txBody>
          <a:bodyPr/>
          <a:lstStyle>
            <a:lvl1pPr>
              <a:defRPr b="1">
                <a:latin typeface="Calibri"/>
                <a:cs typeface="Calibri"/>
              </a:defRPr>
            </a:lvl1pPr>
          </a:lstStyle>
          <a:p>
            <a:r>
              <a:rPr lang="el-GR" dirty="0"/>
              <a:t>Κάντε κλικ για να επεξεργαστείτε τον τίτλο</a:t>
            </a:r>
          </a:p>
        </p:txBody>
      </p:sp>
      <p:sp>
        <p:nvSpPr>
          <p:cNvPr id="12296"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atin typeface="Calibri"/>
                <a:cs typeface="Calibri"/>
              </a:defRPr>
            </a:lvl1pPr>
          </a:lstStyle>
          <a:p>
            <a:r>
              <a:rPr lang="el-GR" dirty="0"/>
              <a:t>Κάντε κλικ για να επεξεργαστείτε τον υπότιτλο του υποδείγματος</a:t>
            </a:r>
          </a:p>
        </p:txBody>
      </p:sp>
      <p:sp>
        <p:nvSpPr>
          <p:cNvPr id="9" name="Rectangle 9"/>
          <p:cNvSpPr>
            <a:spLocks noGrp="1" noChangeArrowheads="1"/>
          </p:cNvSpPr>
          <p:nvPr>
            <p:ph type="dt" sz="quarter" idx="10"/>
          </p:nvPr>
        </p:nvSpPr>
        <p:spPr/>
        <p:txBody>
          <a:bodyPr/>
          <a:lstStyle>
            <a:lvl1pPr>
              <a:defRPr>
                <a:solidFill>
                  <a:srgbClr val="FFFFFF"/>
                </a:solidFill>
                <a:latin typeface="Calibri"/>
                <a:cs typeface="Calibri"/>
              </a:defRPr>
            </a:lvl1pPr>
          </a:lstStyle>
          <a:p>
            <a:pPr>
              <a:defRPr/>
            </a:pPr>
            <a:endParaRPr lang="el-GR" dirty="0"/>
          </a:p>
        </p:txBody>
      </p:sp>
      <p:sp>
        <p:nvSpPr>
          <p:cNvPr id="10" name="Rectangle 10"/>
          <p:cNvSpPr>
            <a:spLocks noGrp="1" noChangeArrowheads="1"/>
          </p:cNvSpPr>
          <p:nvPr>
            <p:ph type="ftr" sz="quarter" idx="11"/>
          </p:nvPr>
        </p:nvSpPr>
        <p:spPr/>
        <p:txBody>
          <a:bodyPr/>
          <a:lstStyle>
            <a:lvl1pPr>
              <a:defRPr>
                <a:solidFill>
                  <a:srgbClr val="FFFFFF"/>
                </a:solidFill>
                <a:latin typeface="Calibri"/>
                <a:cs typeface="Calibri"/>
              </a:defRPr>
            </a:lvl1pPr>
          </a:lstStyle>
          <a:p>
            <a:pPr>
              <a:defRPr/>
            </a:pPr>
            <a:endParaRPr lang="el-GR"/>
          </a:p>
        </p:txBody>
      </p:sp>
      <p:sp>
        <p:nvSpPr>
          <p:cNvPr id="11" name="Rectangle 11"/>
          <p:cNvSpPr>
            <a:spLocks noGrp="1" noChangeArrowheads="1"/>
          </p:cNvSpPr>
          <p:nvPr>
            <p:ph type="sldNum" sz="quarter" idx="12"/>
          </p:nvPr>
        </p:nvSpPr>
        <p:spPr/>
        <p:txBody>
          <a:bodyPr/>
          <a:lstStyle>
            <a:lvl1pPr>
              <a:defRPr>
                <a:solidFill>
                  <a:srgbClr val="FFFFFF"/>
                </a:solidFill>
                <a:latin typeface="Calibri"/>
                <a:cs typeface="Calibri"/>
              </a:defRPr>
            </a:lvl1pPr>
          </a:lstStyle>
          <a:p>
            <a:pPr>
              <a:defRPr/>
            </a:pPr>
            <a:fld id="{C19DD0A4-418D-4066-AFF2-A9815C64EF0C}" type="slidenum">
              <a:rPr lang="el-GR" smtClean="0"/>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8"/>
          <p:cNvSpPr>
            <a:spLocks noGrp="1" noChangeArrowheads="1"/>
          </p:cNvSpPr>
          <p:nvPr>
            <p:ph type="dt" sz="half" idx="10"/>
          </p:nvPr>
        </p:nvSpPr>
        <p:spPr>
          <a:ln/>
        </p:spPr>
        <p:txBody>
          <a:bodyPr/>
          <a:lstStyle>
            <a:lvl1pPr>
              <a:defRPr/>
            </a:lvl1pPr>
          </a:lstStyle>
          <a:p>
            <a:pPr>
              <a:defRPr/>
            </a:pPr>
            <a:endParaRPr lang="el-GR"/>
          </a:p>
        </p:txBody>
      </p:sp>
      <p:sp>
        <p:nvSpPr>
          <p:cNvPr id="5" name="Rectangle 9"/>
          <p:cNvSpPr>
            <a:spLocks noGrp="1" noChangeArrowheads="1"/>
          </p:cNvSpPr>
          <p:nvPr>
            <p:ph type="ftr" sz="quarter" idx="11"/>
          </p:nvPr>
        </p:nvSpPr>
        <p:spPr>
          <a:ln/>
        </p:spPr>
        <p:txBody>
          <a:bodyPr/>
          <a:lstStyle>
            <a:lvl1pPr>
              <a:defRPr/>
            </a:lvl1pPr>
          </a:lstStyle>
          <a:p>
            <a:pPr>
              <a:defRPr/>
            </a:pPr>
            <a:endParaRPr lang="el-GR"/>
          </a:p>
        </p:txBody>
      </p:sp>
      <p:sp>
        <p:nvSpPr>
          <p:cNvPr id="6" name="Rectangle 10"/>
          <p:cNvSpPr>
            <a:spLocks noGrp="1" noChangeArrowheads="1"/>
          </p:cNvSpPr>
          <p:nvPr>
            <p:ph type="sldNum" sz="quarter" idx="12"/>
          </p:nvPr>
        </p:nvSpPr>
        <p:spPr>
          <a:ln/>
        </p:spPr>
        <p:txBody>
          <a:bodyPr/>
          <a:lstStyle>
            <a:lvl1pPr>
              <a:defRPr/>
            </a:lvl1pPr>
          </a:lstStyle>
          <a:p>
            <a:pPr>
              <a:defRPr/>
            </a:pPr>
            <a:fld id="{1CE041BC-0ACB-4A6D-8AB7-46C3A7EF6D07}"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228600"/>
            <a:ext cx="1943100" cy="5867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228600"/>
            <a:ext cx="5676900" cy="5867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8"/>
          <p:cNvSpPr>
            <a:spLocks noGrp="1" noChangeArrowheads="1"/>
          </p:cNvSpPr>
          <p:nvPr>
            <p:ph type="dt" sz="half" idx="10"/>
          </p:nvPr>
        </p:nvSpPr>
        <p:spPr>
          <a:ln/>
        </p:spPr>
        <p:txBody>
          <a:bodyPr/>
          <a:lstStyle>
            <a:lvl1pPr>
              <a:defRPr/>
            </a:lvl1pPr>
          </a:lstStyle>
          <a:p>
            <a:pPr>
              <a:defRPr/>
            </a:pPr>
            <a:endParaRPr lang="el-GR"/>
          </a:p>
        </p:txBody>
      </p:sp>
      <p:sp>
        <p:nvSpPr>
          <p:cNvPr id="5" name="Rectangle 9"/>
          <p:cNvSpPr>
            <a:spLocks noGrp="1" noChangeArrowheads="1"/>
          </p:cNvSpPr>
          <p:nvPr>
            <p:ph type="ftr" sz="quarter" idx="11"/>
          </p:nvPr>
        </p:nvSpPr>
        <p:spPr>
          <a:ln/>
        </p:spPr>
        <p:txBody>
          <a:bodyPr/>
          <a:lstStyle>
            <a:lvl1pPr>
              <a:defRPr/>
            </a:lvl1pPr>
          </a:lstStyle>
          <a:p>
            <a:pPr>
              <a:defRPr/>
            </a:pPr>
            <a:endParaRPr lang="el-GR"/>
          </a:p>
        </p:txBody>
      </p:sp>
      <p:sp>
        <p:nvSpPr>
          <p:cNvPr id="6" name="Rectangle 10"/>
          <p:cNvSpPr>
            <a:spLocks noGrp="1" noChangeArrowheads="1"/>
          </p:cNvSpPr>
          <p:nvPr>
            <p:ph type="sldNum" sz="quarter" idx="12"/>
          </p:nvPr>
        </p:nvSpPr>
        <p:spPr>
          <a:ln/>
        </p:spPr>
        <p:txBody>
          <a:bodyPr/>
          <a:lstStyle>
            <a:lvl1pPr>
              <a:defRPr/>
            </a:lvl1pPr>
          </a:lstStyle>
          <a:p>
            <a:pPr>
              <a:defRPr/>
            </a:pPr>
            <a:fld id="{AF4D96D0-5E9B-4718-ACC6-049781E41227}"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228600"/>
            <a:ext cx="7772400" cy="5867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8"/>
          <p:cNvSpPr>
            <a:spLocks noGrp="1" noChangeArrowheads="1"/>
          </p:cNvSpPr>
          <p:nvPr>
            <p:ph type="dt" sz="half" idx="10"/>
          </p:nvPr>
        </p:nvSpPr>
        <p:spPr>
          <a:ln/>
        </p:spPr>
        <p:txBody>
          <a:bodyPr/>
          <a:lstStyle>
            <a:lvl1pPr>
              <a:defRPr/>
            </a:lvl1pPr>
          </a:lstStyle>
          <a:p>
            <a:pPr>
              <a:defRPr/>
            </a:pPr>
            <a:endParaRPr lang="el-GR"/>
          </a:p>
        </p:txBody>
      </p:sp>
      <p:sp>
        <p:nvSpPr>
          <p:cNvPr id="4" name="Rectangle 9"/>
          <p:cNvSpPr>
            <a:spLocks noGrp="1" noChangeArrowheads="1"/>
          </p:cNvSpPr>
          <p:nvPr>
            <p:ph type="ftr" sz="quarter" idx="11"/>
          </p:nvPr>
        </p:nvSpPr>
        <p:spPr>
          <a:ln/>
        </p:spPr>
        <p:txBody>
          <a:bodyPr/>
          <a:lstStyle>
            <a:lvl1pPr>
              <a:defRPr/>
            </a:lvl1pPr>
          </a:lstStyle>
          <a:p>
            <a:pPr>
              <a:defRPr/>
            </a:pPr>
            <a:endParaRPr lang="el-GR"/>
          </a:p>
        </p:txBody>
      </p:sp>
      <p:sp>
        <p:nvSpPr>
          <p:cNvPr id="5" name="Rectangle 10"/>
          <p:cNvSpPr>
            <a:spLocks noGrp="1" noChangeArrowheads="1"/>
          </p:cNvSpPr>
          <p:nvPr>
            <p:ph type="sldNum" sz="quarter" idx="12"/>
          </p:nvPr>
        </p:nvSpPr>
        <p:spPr>
          <a:ln/>
        </p:spPr>
        <p:txBody>
          <a:bodyPr/>
          <a:lstStyle>
            <a:lvl1pPr>
              <a:defRPr/>
            </a:lvl1pPr>
          </a:lstStyle>
          <a:p>
            <a:pPr>
              <a:defRPr/>
            </a:pPr>
            <a:fld id="{08C17BD5-4966-41B7-A469-4BA5AF088145}"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28600"/>
            <a:ext cx="7772400" cy="1219200"/>
          </a:xfrm>
        </p:spPr>
        <p:txBody>
          <a:bodyPr/>
          <a:lstStyle/>
          <a:p>
            <a:r>
              <a:rPr lang="el-GR"/>
              <a:t>Kλικ για επεξεργασία του τίτλου</a:t>
            </a:r>
          </a:p>
        </p:txBody>
      </p:sp>
      <p:sp>
        <p:nvSpPr>
          <p:cNvPr id="3" name="2 - Θέση ClipArt"/>
          <p:cNvSpPr>
            <a:spLocks noGrp="1"/>
          </p:cNvSpPr>
          <p:nvPr>
            <p:ph type="clipArt" sz="half" idx="1"/>
          </p:nvPr>
        </p:nvSpPr>
        <p:spPr>
          <a:xfrm>
            <a:off x="685800" y="1641475"/>
            <a:ext cx="3810000" cy="4454525"/>
          </a:xfrm>
        </p:spPr>
        <p:txBody>
          <a:bodyPr/>
          <a:lstStyle/>
          <a:p>
            <a:pPr lvl="0"/>
            <a:endParaRPr lang="el-GR" noProof="0"/>
          </a:p>
        </p:txBody>
      </p:sp>
      <p:sp>
        <p:nvSpPr>
          <p:cNvPr id="4" name="3 - Θέση κειμένου"/>
          <p:cNvSpPr>
            <a:spLocks noGrp="1"/>
          </p:cNvSpPr>
          <p:nvPr>
            <p:ph type="body" sz="half" idx="2"/>
          </p:nvPr>
        </p:nvSpPr>
        <p:spPr>
          <a:xfrm>
            <a:off x="4648200" y="1641475"/>
            <a:ext cx="3810000" cy="4454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8"/>
          <p:cNvSpPr>
            <a:spLocks noGrp="1" noChangeArrowheads="1"/>
          </p:cNvSpPr>
          <p:nvPr>
            <p:ph type="dt" sz="half" idx="10"/>
          </p:nvPr>
        </p:nvSpPr>
        <p:spPr>
          <a:ln/>
        </p:spPr>
        <p:txBody>
          <a:bodyPr/>
          <a:lstStyle>
            <a:lvl1pPr>
              <a:defRPr/>
            </a:lvl1pPr>
          </a:lstStyle>
          <a:p>
            <a:pPr>
              <a:defRPr/>
            </a:pPr>
            <a:endParaRPr lang="el-GR"/>
          </a:p>
        </p:txBody>
      </p:sp>
      <p:sp>
        <p:nvSpPr>
          <p:cNvPr id="6" name="Rectangle 9"/>
          <p:cNvSpPr>
            <a:spLocks noGrp="1" noChangeArrowheads="1"/>
          </p:cNvSpPr>
          <p:nvPr>
            <p:ph type="ftr" sz="quarter" idx="11"/>
          </p:nvPr>
        </p:nvSpPr>
        <p:spPr>
          <a:ln/>
        </p:spPr>
        <p:txBody>
          <a:bodyPr/>
          <a:lstStyle>
            <a:lvl1pPr>
              <a:defRPr/>
            </a:lvl1pPr>
          </a:lstStyle>
          <a:p>
            <a:pPr>
              <a:defRPr/>
            </a:pPr>
            <a:endParaRPr lang="el-GR"/>
          </a:p>
        </p:txBody>
      </p:sp>
      <p:sp>
        <p:nvSpPr>
          <p:cNvPr id="7" name="Rectangle 10"/>
          <p:cNvSpPr>
            <a:spLocks noGrp="1" noChangeArrowheads="1"/>
          </p:cNvSpPr>
          <p:nvPr>
            <p:ph type="sldNum" sz="quarter" idx="12"/>
          </p:nvPr>
        </p:nvSpPr>
        <p:spPr>
          <a:ln/>
        </p:spPr>
        <p:txBody>
          <a:bodyPr/>
          <a:lstStyle>
            <a:lvl1pPr>
              <a:defRPr/>
            </a:lvl1pPr>
          </a:lstStyle>
          <a:p>
            <a:pPr>
              <a:defRPr/>
            </a:pPr>
            <a:fld id="{E940E542-FED1-414A-AD0F-74B8E8E2BF96}"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28600"/>
            <a:ext cx="7772400" cy="12192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641475"/>
            <a:ext cx="3810000" cy="4454525"/>
          </a:xfrm>
        </p:spPr>
        <p:txBody>
          <a:bodyPr/>
          <a:lstStyle/>
          <a:p>
            <a:pPr lvl="0"/>
            <a:r>
              <a:rPr lang="el-GR" dirty="0"/>
              <a:t>Kλικ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3 - Θέση περιεχομένου"/>
          <p:cNvSpPr>
            <a:spLocks noGrp="1"/>
          </p:cNvSpPr>
          <p:nvPr>
            <p:ph sz="quarter" idx="2"/>
          </p:nvPr>
        </p:nvSpPr>
        <p:spPr>
          <a:xfrm>
            <a:off x="4648200" y="1641475"/>
            <a:ext cx="3810000" cy="2151063"/>
          </a:xfrm>
        </p:spPr>
        <p:txBody>
          <a:bodyPr/>
          <a:lstStyle/>
          <a:p>
            <a:pPr lvl="0"/>
            <a:r>
              <a:rPr lang="el-GR" dirty="0"/>
              <a:t>Kλικ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5" name="4 - Θέση περιεχομένου"/>
          <p:cNvSpPr>
            <a:spLocks noGrp="1"/>
          </p:cNvSpPr>
          <p:nvPr>
            <p:ph sz="quarter" idx="3"/>
          </p:nvPr>
        </p:nvSpPr>
        <p:spPr>
          <a:xfrm>
            <a:off x="4648200" y="3944938"/>
            <a:ext cx="3810000" cy="21510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8"/>
          <p:cNvSpPr>
            <a:spLocks noGrp="1" noChangeArrowheads="1"/>
          </p:cNvSpPr>
          <p:nvPr>
            <p:ph type="dt" sz="half" idx="10"/>
          </p:nvPr>
        </p:nvSpPr>
        <p:spPr>
          <a:ln/>
        </p:spPr>
        <p:txBody>
          <a:bodyPr/>
          <a:lstStyle>
            <a:lvl1pPr>
              <a:defRPr/>
            </a:lvl1pPr>
          </a:lstStyle>
          <a:p>
            <a:pPr>
              <a:defRPr/>
            </a:pPr>
            <a:endParaRPr lang="el-GR"/>
          </a:p>
        </p:txBody>
      </p:sp>
      <p:sp>
        <p:nvSpPr>
          <p:cNvPr id="7" name="Rectangle 9"/>
          <p:cNvSpPr>
            <a:spLocks noGrp="1" noChangeArrowheads="1"/>
          </p:cNvSpPr>
          <p:nvPr>
            <p:ph type="ftr" sz="quarter" idx="11"/>
          </p:nvPr>
        </p:nvSpPr>
        <p:spPr>
          <a:ln/>
        </p:spPr>
        <p:txBody>
          <a:bodyPr/>
          <a:lstStyle>
            <a:lvl1pPr>
              <a:defRPr/>
            </a:lvl1pPr>
          </a:lstStyle>
          <a:p>
            <a:pPr>
              <a:defRPr/>
            </a:pPr>
            <a:endParaRPr lang="el-GR"/>
          </a:p>
        </p:txBody>
      </p:sp>
      <p:sp>
        <p:nvSpPr>
          <p:cNvPr id="8" name="Rectangle 10"/>
          <p:cNvSpPr>
            <a:spLocks noGrp="1" noChangeArrowheads="1"/>
          </p:cNvSpPr>
          <p:nvPr>
            <p:ph type="sldNum" sz="quarter" idx="12"/>
          </p:nvPr>
        </p:nvSpPr>
        <p:spPr>
          <a:ln/>
        </p:spPr>
        <p:txBody>
          <a:bodyPr/>
          <a:lstStyle>
            <a:lvl1pPr>
              <a:defRPr/>
            </a:lvl1pPr>
          </a:lstStyle>
          <a:p>
            <a:pPr>
              <a:defRPr/>
            </a:pPr>
            <a:fld id="{C43B1591-032B-48A6-907D-964433FC56D2}"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x" preserve="1">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28600"/>
            <a:ext cx="7772400" cy="12192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641475"/>
            <a:ext cx="3810000" cy="4454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648200" y="1641475"/>
            <a:ext cx="3810000" cy="4454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8"/>
          <p:cNvSpPr>
            <a:spLocks noGrp="1" noChangeArrowheads="1"/>
          </p:cNvSpPr>
          <p:nvPr>
            <p:ph type="dt" sz="half" idx="10"/>
          </p:nvPr>
        </p:nvSpPr>
        <p:spPr>
          <a:ln/>
        </p:spPr>
        <p:txBody>
          <a:bodyPr/>
          <a:lstStyle>
            <a:lvl1pPr>
              <a:defRPr/>
            </a:lvl1pPr>
          </a:lstStyle>
          <a:p>
            <a:pPr>
              <a:defRPr/>
            </a:pPr>
            <a:endParaRPr lang="el-GR"/>
          </a:p>
        </p:txBody>
      </p:sp>
      <p:sp>
        <p:nvSpPr>
          <p:cNvPr id="6" name="Rectangle 9"/>
          <p:cNvSpPr>
            <a:spLocks noGrp="1" noChangeArrowheads="1"/>
          </p:cNvSpPr>
          <p:nvPr>
            <p:ph type="ftr" sz="quarter" idx="11"/>
          </p:nvPr>
        </p:nvSpPr>
        <p:spPr>
          <a:ln/>
        </p:spPr>
        <p:txBody>
          <a:bodyPr/>
          <a:lstStyle>
            <a:lvl1pPr>
              <a:defRPr/>
            </a:lvl1pPr>
          </a:lstStyle>
          <a:p>
            <a:pPr>
              <a:defRPr/>
            </a:pPr>
            <a:endParaRPr lang="el-GR"/>
          </a:p>
        </p:txBody>
      </p:sp>
      <p:sp>
        <p:nvSpPr>
          <p:cNvPr id="7" name="Rectangle 10"/>
          <p:cNvSpPr>
            <a:spLocks noGrp="1" noChangeArrowheads="1"/>
          </p:cNvSpPr>
          <p:nvPr>
            <p:ph type="sldNum" sz="quarter" idx="12"/>
          </p:nvPr>
        </p:nvSpPr>
        <p:spPr>
          <a:ln/>
        </p:spPr>
        <p:txBody>
          <a:bodyPr/>
          <a:lstStyle>
            <a:lvl1pPr>
              <a:defRPr/>
            </a:lvl1pPr>
          </a:lstStyle>
          <a:p>
            <a:pPr>
              <a:defRPr/>
            </a:pPr>
            <a:fld id="{3DBDEBE0-6B4A-4AE0-B593-1E65699EFED2}"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hart">
  <p:cSld name="Τίτλος και Γράφη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28600"/>
            <a:ext cx="7772400" cy="1219200"/>
          </a:xfrm>
        </p:spPr>
        <p:txBody>
          <a:bodyPr/>
          <a:lstStyle/>
          <a:p>
            <a:r>
              <a:rPr lang="el-GR"/>
              <a:t>Kλικ για επεξεργασία του τίτλου</a:t>
            </a:r>
          </a:p>
        </p:txBody>
      </p:sp>
      <p:sp>
        <p:nvSpPr>
          <p:cNvPr id="3" name="2 - Θέση γραφήματος"/>
          <p:cNvSpPr>
            <a:spLocks noGrp="1"/>
          </p:cNvSpPr>
          <p:nvPr>
            <p:ph type="chart" idx="1"/>
          </p:nvPr>
        </p:nvSpPr>
        <p:spPr>
          <a:xfrm>
            <a:off x="685800" y="1641475"/>
            <a:ext cx="7772400" cy="4454525"/>
          </a:xfrm>
        </p:spPr>
        <p:txBody>
          <a:bodyPr/>
          <a:lstStyle/>
          <a:p>
            <a:pPr lvl="0"/>
            <a:endParaRPr lang="el-GR" noProof="0"/>
          </a:p>
        </p:txBody>
      </p:sp>
      <p:sp>
        <p:nvSpPr>
          <p:cNvPr id="4" name="Rectangle 8"/>
          <p:cNvSpPr>
            <a:spLocks noGrp="1" noChangeArrowheads="1"/>
          </p:cNvSpPr>
          <p:nvPr>
            <p:ph type="dt" sz="half" idx="10"/>
          </p:nvPr>
        </p:nvSpPr>
        <p:spPr>
          <a:ln/>
        </p:spPr>
        <p:txBody>
          <a:bodyPr/>
          <a:lstStyle>
            <a:lvl1pPr>
              <a:defRPr/>
            </a:lvl1pPr>
          </a:lstStyle>
          <a:p>
            <a:pPr>
              <a:defRPr/>
            </a:pPr>
            <a:endParaRPr lang="el-GR"/>
          </a:p>
        </p:txBody>
      </p:sp>
      <p:sp>
        <p:nvSpPr>
          <p:cNvPr id="5" name="Rectangle 9"/>
          <p:cNvSpPr>
            <a:spLocks noGrp="1" noChangeArrowheads="1"/>
          </p:cNvSpPr>
          <p:nvPr>
            <p:ph type="ftr" sz="quarter" idx="11"/>
          </p:nvPr>
        </p:nvSpPr>
        <p:spPr>
          <a:ln/>
        </p:spPr>
        <p:txBody>
          <a:bodyPr/>
          <a:lstStyle>
            <a:lvl1pPr>
              <a:defRPr/>
            </a:lvl1pPr>
          </a:lstStyle>
          <a:p>
            <a:pPr>
              <a:defRPr/>
            </a:pPr>
            <a:endParaRPr lang="el-GR"/>
          </a:p>
        </p:txBody>
      </p:sp>
      <p:sp>
        <p:nvSpPr>
          <p:cNvPr id="6" name="Rectangle 10"/>
          <p:cNvSpPr>
            <a:spLocks noGrp="1" noChangeArrowheads="1"/>
          </p:cNvSpPr>
          <p:nvPr>
            <p:ph type="sldNum" sz="quarter" idx="12"/>
          </p:nvPr>
        </p:nvSpPr>
        <p:spPr>
          <a:ln/>
        </p:spPr>
        <p:txBody>
          <a:bodyPr/>
          <a:lstStyle>
            <a:lvl1pPr>
              <a:defRPr/>
            </a:lvl1pPr>
          </a:lstStyle>
          <a:p>
            <a:pPr>
              <a:defRPr/>
            </a:pPr>
            <a:fld id="{5BE5C9ED-D55A-4542-ADA5-B6BB7E737279}"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28600"/>
            <a:ext cx="7772400" cy="1219200"/>
          </a:xfrm>
        </p:spPr>
        <p:txBody>
          <a:bodyPr/>
          <a:lstStyle/>
          <a:p>
            <a:r>
              <a:rPr lang="el-GR" dirty="0"/>
              <a:t>Kλικ για επεξεργασία του τίτλου</a:t>
            </a:r>
          </a:p>
        </p:txBody>
      </p:sp>
      <p:sp>
        <p:nvSpPr>
          <p:cNvPr id="3" name="2 - Θέση πίνακα"/>
          <p:cNvSpPr>
            <a:spLocks noGrp="1"/>
          </p:cNvSpPr>
          <p:nvPr>
            <p:ph type="tbl" idx="1"/>
          </p:nvPr>
        </p:nvSpPr>
        <p:spPr>
          <a:xfrm>
            <a:off x="685800" y="1641475"/>
            <a:ext cx="7772400" cy="4454525"/>
          </a:xfrm>
        </p:spPr>
        <p:txBody>
          <a:bodyPr/>
          <a:lstStyle/>
          <a:p>
            <a:pPr lvl="0"/>
            <a:endParaRPr lang="el-GR" noProof="0"/>
          </a:p>
        </p:txBody>
      </p:sp>
      <p:sp>
        <p:nvSpPr>
          <p:cNvPr id="4" name="Rectangle 8"/>
          <p:cNvSpPr>
            <a:spLocks noGrp="1" noChangeArrowheads="1"/>
          </p:cNvSpPr>
          <p:nvPr>
            <p:ph type="dt" sz="half" idx="10"/>
          </p:nvPr>
        </p:nvSpPr>
        <p:spPr>
          <a:ln/>
        </p:spPr>
        <p:txBody>
          <a:bodyPr/>
          <a:lstStyle>
            <a:lvl1pPr>
              <a:defRPr/>
            </a:lvl1pPr>
          </a:lstStyle>
          <a:p>
            <a:pPr>
              <a:defRPr/>
            </a:pPr>
            <a:endParaRPr lang="el-GR"/>
          </a:p>
        </p:txBody>
      </p:sp>
      <p:sp>
        <p:nvSpPr>
          <p:cNvPr id="5" name="Rectangle 9"/>
          <p:cNvSpPr>
            <a:spLocks noGrp="1" noChangeArrowheads="1"/>
          </p:cNvSpPr>
          <p:nvPr>
            <p:ph type="ftr" sz="quarter" idx="11"/>
          </p:nvPr>
        </p:nvSpPr>
        <p:spPr>
          <a:ln/>
        </p:spPr>
        <p:txBody>
          <a:bodyPr/>
          <a:lstStyle>
            <a:lvl1pPr>
              <a:defRPr/>
            </a:lvl1pPr>
          </a:lstStyle>
          <a:p>
            <a:pPr>
              <a:defRPr/>
            </a:pPr>
            <a:endParaRPr lang="el-GR"/>
          </a:p>
        </p:txBody>
      </p:sp>
      <p:sp>
        <p:nvSpPr>
          <p:cNvPr id="6" name="Rectangle 10"/>
          <p:cNvSpPr>
            <a:spLocks noGrp="1" noChangeArrowheads="1"/>
          </p:cNvSpPr>
          <p:nvPr>
            <p:ph type="sldNum" sz="quarter" idx="12"/>
          </p:nvPr>
        </p:nvSpPr>
        <p:spPr>
          <a:ln/>
        </p:spPr>
        <p:txBody>
          <a:bodyPr/>
          <a:lstStyle>
            <a:lvl1pPr>
              <a:defRPr/>
            </a:lvl1pPr>
          </a:lstStyle>
          <a:p>
            <a:pPr>
              <a:defRPr/>
            </a:pPr>
            <a:fld id="{E9EA34C4-15C3-417E-8571-6ED31F2A181C}"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atin typeface="Calibri"/>
                <a:cs typeface="Calibri"/>
              </a:defRPr>
            </a:lvl1pPr>
          </a:lstStyle>
          <a:p>
            <a:r>
              <a:rPr lang="el-GR" dirty="0"/>
              <a:t>Kλικ για επεξεργασία του τίτλου</a:t>
            </a:r>
          </a:p>
        </p:txBody>
      </p:sp>
      <p:sp>
        <p:nvSpPr>
          <p:cNvPr id="3" name="2 - Θέση περιεχομένου"/>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l-GR" dirty="0"/>
              <a:t>Kλικ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Rectangle 8"/>
          <p:cNvSpPr>
            <a:spLocks noGrp="1" noChangeArrowheads="1"/>
          </p:cNvSpPr>
          <p:nvPr>
            <p:ph type="dt" sz="half" idx="10"/>
          </p:nvPr>
        </p:nvSpPr>
        <p:spPr>
          <a:ln/>
        </p:spPr>
        <p:txBody>
          <a:bodyPr/>
          <a:lstStyle>
            <a:lvl1pPr>
              <a:defRPr>
                <a:latin typeface="Calibri"/>
                <a:cs typeface="Calibri"/>
              </a:defRPr>
            </a:lvl1pPr>
          </a:lstStyle>
          <a:p>
            <a:pPr>
              <a:defRPr/>
            </a:pPr>
            <a:endParaRPr lang="el-GR"/>
          </a:p>
        </p:txBody>
      </p:sp>
      <p:sp>
        <p:nvSpPr>
          <p:cNvPr id="5" name="Rectangle 9"/>
          <p:cNvSpPr>
            <a:spLocks noGrp="1" noChangeArrowheads="1"/>
          </p:cNvSpPr>
          <p:nvPr>
            <p:ph type="ftr" sz="quarter" idx="11"/>
          </p:nvPr>
        </p:nvSpPr>
        <p:spPr>
          <a:ln/>
        </p:spPr>
        <p:txBody>
          <a:bodyPr/>
          <a:lstStyle>
            <a:lvl1pPr>
              <a:defRPr>
                <a:latin typeface="Calibri"/>
                <a:cs typeface="Calibri"/>
              </a:defRPr>
            </a:lvl1pPr>
          </a:lstStyle>
          <a:p>
            <a:pPr>
              <a:defRPr/>
            </a:pPr>
            <a:endParaRPr lang="el-GR"/>
          </a:p>
        </p:txBody>
      </p:sp>
      <p:sp>
        <p:nvSpPr>
          <p:cNvPr id="6" name="Rectangle 10"/>
          <p:cNvSpPr>
            <a:spLocks noGrp="1" noChangeArrowheads="1"/>
          </p:cNvSpPr>
          <p:nvPr>
            <p:ph type="sldNum" sz="quarter" idx="12"/>
          </p:nvPr>
        </p:nvSpPr>
        <p:spPr>
          <a:ln/>
        </p:spPr>
        <p:txBody>
          <a:bodyPr/>
          <a:lstStyle>
            <a:lvl1pPr>
              <a:defRPr>
                <a:latin typeface="Calibri"/>
                <a:cs typeface="Calibri"/>
              </a:defRPr>
            </a:lvl1pPr>
          </a:lstStyle>
          <a:p>
            <a:pPr>
              <a:defRPr/>
            </a:pPr>
            <a:fld id="{8E6A3005-3327-49FF-A0F2-C86758C9A53D}" type="slidenum">
              <a:rPr lang="el-GR" smtClean="0"/>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8"/>
          <p:cNvSpPr>
            <a:spLocks noGrp="1" noChangeArrowheads="1"/>
          </p:cNvSpPr>
          <p:nvPr>
            <p:ph type="dt" sz="half" idx="10"/>
          </p:nvPr>
        </p:nvSpPr>
        <p:spPr>
          <a:ln/>
        </p:spPr>
        <p:txBody>
          <a:bodyPr/>
          <a:lstStyle>
            <a:lvl1pPr>
              <a:defRPr/>
            </a:lvl1pPr>
          </a:lstStyle>
          <a:p>
            <a:pPr>
              <a:defRPr/>
            </a:pPr>
            <a:endParaRPr lang="el-GR"/>
          </a:p>
        </p:txBody>
      </p:sp>
      <p:sp>
        <p:nvSpPr>
          <p:cNvPr id="5" name="Rectangle 9"/>
          <p:cNvSpPr>
            <a:spLocks noGrp="1" noChangeArrowheads="1"/>
          </p:cNvSpPr>
          <p:nvPr>
            <p:ph type="ftr" sz="quarter" idx="11"/>
          </p:nvPr>
        </p:nvSpPr>
        <p:spPr>
          <a:ln/>
        </p:spPr>
        <p:txBody>
          <a:bodyPr/>
          <a:lstStyle>
            <a:lvl1pPr>
              <a:defRPr/>
            </a:lvl1pPr>
          </a:lstStyle>
          <a:p>
            <a:pPr>
              <a:defRPr/>
            </a:pPr>
            <a:endParaRPr lang="el-GR"/>
          </a:p>
        </p:txBody>
      </p:sp>
      <p:sp>
        <p:nvSpPr>
          <p:cNvPr id="6" name="Rectangle 10"/>
          <p:cNvSpPr>
            <a:spLocks noGrp="1" noChangeArrowheads="1"/>
          </p:cNvSpPr>
          <p:nvPr>
            <p:ph type="sldNum" sz="quarter" idx="12"/>
          </p:nvPr>
        </p:nvSpPr>
        <p:spPr>
          <a:ln/>
        </p:spPr>
        <p:txBody>
          <a:bodyPr/>
          <a:lstStyle>
            <a:lvl1pPr>
              <a:defRPr/>
            </a:lvl1pPr>
          </a:lstStyle>
          <a:p>
            <a:pPr>
              <a:defRPr/>
            </a:pPr>
            <a:fld id="{69380641-00B4-4BA6-878E-01DEA3B960BD}"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8"/>
          <p:cNvSpPr>
            <a:spLocks noGrp="1" noChangeArrowheads="1"/>
          </p:cNvSpPr>
          <p:nvPr>
            <p:ph type="dt" sz="half" idx="10"/>
          </p:nvPr>
        </p:nvSpPr>
        <p:spPr>
          <a:ln/>
        </p:spPr>
        <p:txBody>
          <a:bodyPr/>
          <a:lstStyle>
            <a:lvl1pPr>
              <a:defRPr/>
            </a:lvl1pPr>
          </a:lstStyle>
          <a:p>
            <a:pPr>
              <a:defRPr/>
            </a:pPr>
            <a:endParaRPr lang="el-GR"/>
          </a:p>
        </p:txBody>
      </p:sp>
      <p:sp>
        <p:nvSpPr>
          <p:cNvPr id="6" name="Rectangle 9"/>
          <p:cNvSpPr>
            <a:spLocks noGrp="1" noChangeArrowheads="1"/>
          </p:cNvSpPr>
          <p:nvPr>
            <p:ph type="ftr" sz="quarter" idx="11"/>
          </p:nvPr>
        </p:nvSpPr>
        <p:spPr>
          <a:ln/>
        </p:spPr>
        <p:txBody>
          <a:bodyPr/>
          <a:lstStyle>
            <a:lvl1pPr>
              <a:defRPr/>
            </a:lvl1pPr>
          </a:lstStyle>
          <a:p>
            <a:pPr>
              <a:defRPr/>
            </a:pPr>
            <a:endParaRPr lang="el-GR"/>
          </a:p>
        </p:txBody>
      </p:sp>
      <p:sp>
        <p:nvSpPr>
          <p:cNvPr id="7" name="Rectangle 10"/>
          <p:cNvSpPr>
            <a:spLocks noGrp="1" noChangeArrowheads="1"/>
          </p:cNvSpPr>
          <p:nvPr>
            <p:ph type="sldNum" sz="quarter" idx="12"/>
          </p:nvPr>
        </p:nvSpPr>
        <p:spPr>
          <a:ln/>
        </p:spPr>
        <p:txBody>
          <a:bodyPr/>
          <a:lstStyle>
            <a:lvl1pPr>
              <a:defRPr/>
            </a:lvl1pPr>
          </a:lstStyle>
          <a:p>
            <a:pPr>
              <a:defRPr/>
            </a:pPr>
            <a:fld id="{EB579854-8B4E-4777-8348-9F2B9140048A}"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dirty="0"/>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dirty="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dirty="0"/>
              <a:t>Kλικ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8"/>
          <p:cNvSpPr>
            <a:spLocks noGrp="1" noChangeArrowheads="1"/>
          </p:cNvSpPr>
          <p:nvPr>
            <p:ph type="dt" sz="half" idx="10"/>
          </p:nvPr>
        </p:nvSpPr>
        <p:spPr>
          <a:ln/>
        </p:spPr>
        <p:txBody>
          <a:bodyPr/>
          <a:lstStyle>
            <a:lvl1pPr>
              <a:defRPr/>
            </a:lvl1pPr>
          </a:lstStyle>
          <a:p>
            <a:pPr>
              <a:defRPr/>
            </a:pPr>
            <a:endParaRPr lang="el-GR"/>
          </a:p>
        </p:txBody>
      </p:sp>
      <p:sp>
        <p:nvSpPr>
          <p:cNvPr id="8" name="Rectangle 9"/>
          <p:cNvSpPr>
            <a:spLocks noGrp="1" noChangeArrowheads="1"/>
          </p:cNvSpPr>
          <p:nvPr>
            <p:ph type="ftr" sz="quarter" idx="11"/>
          </p:nvPr>
        </p:nvSpPr>
        <p:spPr>
          <a:ln/>
        </p:spPr>
        <p:txBody>
          <a:bodyPr/>
          <a:lstStyle>
            <a:lvl1pPr>
              <a:defRPr/>
            </a:lvl1pPr>
          </a:lstStyle>
          <a:p>
            <a:pPr>
              <a:defRPr/>
            </a:pPr>
            <a:endParaRPr lang="el-GR"/>
          </a:p>
        </p:txBody>
      </p:sp>
      <p:sp>
        <p:nvSpPr>
          <p:cNvPr id="9" name="Rectangle 10"/>
          <p:cNvSpPr>
            <a:spLocks noGrp="1" noChangeArrowheads="1"/>
          </p:cNvSpPr>
          <p:nvPr>
            <p:ph type="sldNum" sz="quarter" idx="12"/>
          </p:nvPr>
        </p:nvSpPr>
        <p:spPr>
          <a:ln/>
        </p:spPr>
        <p:txBody>
          <a:bodyPr/>
          <a:lstStyle>
            <a:lvl1pPr>
              <a:defRPr/>
            </a:lvl1pPr>
          </a:lstStyle>
          <a:p>
            <a:pPr>
              <a:defRPr/>
            </a:pPr>
            <a:fld id="{7B8D383D-C857-49ED-9726-4048EB2CFB22}"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8"/>
          <p:cNvSpPr>
            <a:spLocks noGrp="1" noChangeArrowheads="1"/>
          </p:cNvSpPr>
          <p:nvPr>
            <p:ph type="dt" sz="half" idx="10"/>
          </p:nvPr>
        </p:nvSpPr>
        <p:spPr>
          <a:ln/>
        </p:spPr>
        <p:txBody>
          <a:bodyPr/>
          <a:lstStyle>
            <a:lvl1pPr>
              <a:defRPr/>
            </a:lvl1pPr>
          </a:lstStyle>
          <a:p>
            <a:pPr>
              <a:defRPr/>
            </a:pPr>
            <a:endParaRPr lang="el-GR"/>
          </a:p>
        </p:txBody>
      </p:sp>
      <p:sp>
        <p:nvSpPr>
          <p:cNvPr id="4" name="Rectangle 9"/>
          <p:cNvSpPr>
            <a:spLocks noGrp="1" noChangeArrowheads="1"/>
          </p:cNvSpPr>
          <p:nvPr>
            <p:ph type="ftr" sz="quarter" idx="11"/>
          </p:nvPr>
        </p:nvSpPr>
        <p:spPr>
          <a:ln/>
        </p:spPr>
        <p:txBody>
          <a:bodyPr/>
          <a:lstStyle>
            <a:lvl1pPr>
              <a:defRPr/>
            </a:lvl1pPr>
          </a:lstStyle>
          <a:p>
            <a:pPr>
              <a:defRPr/>
            </a:pPr>
            <a:endParaRPr lang="el-GR"/>
          </a:p>
        </p:txBody>
      </p:sp>
      <p:sp>
        <p:nvSpPr>
          <p:cNvPr id="5" name="Rectangle 10"/>
          <p:cNvSpPr>
            <a:spLocks noGrp="1" noChangeArrowheads="1"/>
          </p:cNvSpPr>
          <p:nvPr>
            <p:ph type="sldNum" sz="quarter" idx="12"/>
          </p:nvPr>
        </p:nvSpPr>
        <p:spPr>
          <a:ln/>
        </p:spPr>
        <p:txBody>
          <a:bodyPr/>
          <a:lstStyle>
            <a:lvl1pPr>
              <a:defRPr/>
            </a:lvl1pPr>
          </a:lstStyle>
          <a:p>
            <a:pPr>
              <a:defRPr/>
            </a:pPr>
            <a:fld id="{4E166EF4-C1C9-44E4-9E11-93628ACD0DEC}"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l-GR"/>
          </a:p>
        </p:txBody>
      </p:sp>
      <p:sp>
        <p:nvSpPr>
          <p:cNvPr id="3" name="Rectangle 9"/>
          <p:cNvSpPr>
            <a:spLocks noGrp="1" noChangeArrowheads="1"/>
          </p:cNvSpPr>
          <p:nvPr>
            <p:ph type="ftr" sz="quarter" idx="11"/>
          </p:nvPr>
        </p:nvSpPr>
        <p:spPr>
          <a:ln/>
        </p:spPr>
        <p:txBody>
          <a:bodyPr/>
          <a:lstStyle>
            <a:lvl1pPr>
              <a:defRPr/>
            </a:lvl1pPr>
          </a:lstStyle>
          <a:p>
            <a:pPr>
              <a:defRPr/>
            </a:pPr>
            <a:endParaRPr lang="el-GR"/>
          </a:p>
        </p:txBody>
      </p:sp>
      <p:sp>
        <p:nvSpPr>
          <p:cNvPr id="4" name="Rectangle 10"/>
          <p:cNvSpPr>
            <a:spLocks noGrp="1" noChangeArrowheads="1"/>
          </p:cNvSpPr>
          <p:nvPr>
            <p:ph type="sldNum" sz="quarter" idx="12"/>
          </p:nvPr>
        </p:nvSpPr>
        <p:spPr>
          <a:ln/>
        </p:spPr>
        <p:txBody>
          <a:bodyPr/>
          <a:lstStyle>
            <a:lvl1pPr>
              <a:defRPr/>
            </a:lvl1pPr>
          </a:lstStyle>
          <a:p>
            <a:pPr>
              <a:defRPr/>
            </a:pPr>
            <a:fld id="{3C10135B-A8BF-496D-B44C-195074392E3E}"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dirty="0"/>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dirty="0"/>
              <a:t>Kλικ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Kλικ για επεξεργασία των στυλ του υποδείγματος</a:t>
            </a:r>
          </a:p>
        </p:txBody>
      </p:sp>
      <p:sp>
        <p:nvSpPr>
          <p:cNvPr id="5" name="Rectangle 8"/>
          <p:cNvSpPr>
            <a:spLocks noGrp="1" noChangeArrowheads="1"/>
          </p:cNvSpPr>
          <p:nvPr>
            <p:ph type="dt" sz="half" idx="10"/>
          </p:nvPr>
        </p:nvSpPr>
        <p:spPr>
          <a:ln/>
        </p:spPr>
        <p:txBody>
          <a:bodyPr/>
          <a:lstStyle>
            <a:lvl1pPr>
              <a:defRPr/>
            </a:lvl1pPr>
          </a:lstStyle>
          <a:p>
            <a:pPr>
              <a:defRPr/>
            </a:pPr>
            <a:endParaRPr lang="el-GR"/>
          </a:p>
        </p:txBody>
      </p:sp>
      <p:sp>
        <p:nvSpPr>
          <p:cNvPr id="6" name="Rectangle 9"/>
          <p:cNvSpPr>
            <a:spLocks noGrp="1" noChangeArrowheads="1"/>
          </p:cNvSpPr>
          <p:nvPr>
            <p:ph type="ftr" sz="quarter" idx="11"/>
          </p:nvPr>
        </p:nvSpPr>
        <p:spPr>
          <a:ln/>
        </p:spPr>
        <p:txBody>
          <a:bodyPr/>
          <a:lstStyle>
            <a:lvl1pPr>
              <a:defRPr/>
            </a:lvl1pPr>
          </a:lstStyle>
          <a:p>
            <a:pPr>
              <a:defRPr/>
            </a:pPr>
            <a:endParaRPr lang="el-GR"/>
          </a:p>
        </p:txBody>
      </p:sp>
      <p:sp>
        <p:nvSpPr>
          <p:cNvPr id="7" name="Rectangle 10"/>
          <p:cNvSpPr>
            <a:spLocks noGrp="1" noChangeArrowheads="1"/>
          </p:cNvSpPr>
          <p:nvPr>
            <p:ph type="sldNum" sz="quarter" idx="12"/>
          </p:nvPr>
        </p:nvSpPr>
        <p:spPr>
          <a:ln/>
        </p:spPr>
        <p:txBody>
          <a:bodyPr/>
          <a:lstStyle>
            <a:lvl1pPr>
              <a:defRPr/>
            </a:lvl1pPr>
          </a:lstStyle>
          <a:p>
            <a:pPr>
              <a:defRPr/>
            </a:pPr>
            <a:fld id="{814AD005-40EE-4E1C-8E81-3D21B279D612}"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8"/>
          <p:cNvSpPr>
            <a:spLocks noGrp="1" noChangeArrowheads="1"/>
          </p:cNvSpPr>
          <p:nvPr>
            <p:ph type="dt" sz="half" idx="10"/>
          </p:nvPr>
        </p:nvSpPr>
        <p:spPr>
          <a:ln/>
        </p:spPr>
        <p:txBody>
          <a:bodyPr/>
          <a:lstStyle>
            <a:lvl1pPr>
              <a:defRPr/>
            </a:lvl1pPr>
          </a:lstStyle>
          <a:p>
            <a:pPr>
              <a:defRPr/>
            </a:pPr>
            <a:endParaRPr lang="el-GR"/>
          </a:p>
        </p:txBody>
      </p:sp>
      <p:sp>
        <p:nvSpPr>
          <p:cNvPr id="6" name="Rectangle 9"/>
          <p:cNvSpPr>
            <a:spLocks noGrp="1" noChangeArrowheads="1"/>
          </p:cNvSpPr>
          <p:nvPr>
            <p:ph type="ftr" sz="quarter" idx="11"/>
          </p:nvPr>
        </p:nvSpPr>
        <p:spPr>
          <a:ln/>
        </p:spPr>
        <p:txBody>
          <a:bodyPr/>
          <a:lstStyle>
            <a:lvl1pPr>
              <a:defRPr/>
            </a:lvl1pPr>
          </a:lstStyle>
          <a:p>
            <a:pPr>
              <a:defRPr/>
            </a:pPr>
            <a:endParaRPr lang="el-GR"/>
          </a:p>
        </p:txBody>
      </p:sp>
      <p:sp>
        <p:nvSpPr>
          <p:cNvPr id="7" name="Rectangle 10"/>
          <p:cNvSpPr>
            <a:spLocks noGrp="1" noChangeArrowheads="1"/>
          </p:cNvSpPr>
          <p:nvPr>
            <p:ph type="sldNum" sz="quarter" idx="12"/>
          </p:nvPr>
        </p:nvSpPr>
        <p:spPr>
          <a:ln/>
        </p:spPr>
        <p:txBody>
          <a:bodyPr/>
          <a:lstStyle>
            <a:lvl1pPr>
              <a:defRPr/>
            </a:lvl1pPr>
          </a:lstStyle>
          <a:p>
            <a:pPr>
              <a:defRPr/>
            </a:pPr>
            <a:fld id="{D9202AE8-62CA-41A6-82E1-4A5C693C215B}"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1267"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l-GR">
                <a:latin typeface="Calibri"/>
                <a:cs typeface="Calibri"/>
              </a:endParaRPr>
            </a:p>
          </p:txBody>
        </p:sp>
        <p:sp>
          <p:nvSpPr>
            <p:cNvPr id="11268"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l-GR">
                <a:latin typeface="Calibri"/>
                <a:cs typeface="Calibri"/>
              </a:endParaRPr>
            </a:p>
          </p:txBody>
        </p:sp>
        <p:sp>
          <p:nvSpPr>
            <p:cNvPr id="11269"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l-GR">
                <a:latin typeface="Calibri"/>
                <a:cs typeface="Calibri"/>
              </a:endParaRPr>
            </a:p>
          </p:txBody>
        </p:sp>
        <p:sp>
          <p:nvSpPr>
            <p:cNvPr id="11270"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l-GR">
                <a:latin typeface="Calibri"/>
                <a:cs typeface="Calibri"/>
              </a:endParaRPr>
            </a:p>
          </p:txBody>
        </p:sp>
      </p:grpSp>
      <p:sp>
        <p:nvSpPr>
          <p:cNvPr id="11271"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l-GR"/>
              <a:t>Κάντε κλικ για να επεξεργαστείτε τον τίτλο</a:t>
            </a:r>
          </a:p>
        </p:txBody>
      </p:sp>
      <p:sp>
        <p:nvSpPr>
          <p:cNvPr id="11272"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latin typeface="Calibri"/>
                <a:cs typeface="Calibri"/>
              </a:defRPr>
            </a:lvl1pPr>
          </a:lstStyle>
          <a:p>
            <a:pPr>
              <a:defRPr/>
            </a:pPr>
            <a:endParaRPr lang="el-GR"/>
          </a:p>
        </p:txBody>
      </p:sp>
      <p:sp>
        <p:nvSpPr>
          <p:cNvPr id="11273"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latin typeface="Calibri"/>
                <a:cs typeface="Calibri"/>
              </a:defRPr>
            </a:lvl1pPr>
          </a:lstStyle>
          <a:p>
            <a:pPr>
              <a:defRPr/>
            </a:pPr>
            <a:endParaRPr lang="el-GR"/>
          </a:p>
        </p:txBody>
      </p:sp>
      <p:sp>
        <p:nvSpPr>
          <p:cNvPr id="11274"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latin typeface="Calibri"/>
                <a:cs typeface="Calibri"/>
              </a:defRPr>
            </a:lvl1pPr>
          </a:lstStyle>
          <a:p>
            <a:pPr>
              <a:defRPr/>
            </a:pPr>
            <a:fld id="{0758297D-03DA-4BEE-88A5-B4D3F1AC0058}" type="slidenum">
              <a:rPr lang="el-GR" smtClean="0"/>
              <a:pPr>
                <a:defRPr/>
              </a:pPr>
              <a:t>‹#›</a:t>
            </a:fld>
            <a:endParaRPr lang="el-GR"/>
          </a:p>
        </p:txBody>
      </p:sp>
      <p:sp>
        <p:nvSpPr>
          <p:cNvPr id="11275"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12" name="Picture 11">
            <a:extLst>
              <a:ext uri="{FF2B5EF4-FFF2-40B4-BE49-F238E27FC236}">
                <a16:creationId xmlns:a16="http://schemas.microsoft.com/office/drawing/2014/main" id="{E18F25F8-6A77-F644-A35B-C3F8C49C72A5}"/>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0638" y="5871298"/>
            <a:ext cx="1905000" cy="1006799"/>
          </a:xfrm>
          <a:prstGeom prst="rect">
            <a:avLst/>
          </a:prstGeom>
        </p:spPr>
      </p:pic>
    </p:spTree>
  </p:cSld>
  <p:clrMap bg1="dk2" tx1="lt1" bg2="dk1" tx2="lt2" accent1="accent1" accent2="accent2" accent3="accent3" accent4="accent4" accent5="accent5" accent6="accent6" hlink="hlink" folHlink="folHlink"/>
  <p:sldLayoutIdLst>
    <p:sldLayoutId id="2147483675"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a:ea typeface="+mj-ea"/>
          <a:cs typeface="Calibri"/>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a:ea typeface="+mn-ea"/>
          <a:cs typeface="Calibri"/>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Calibri"/>
          <a:cs typeface="Calibri"/>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Calibri"/>
          <a:cs typeface="Calibri"/>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Calibri"/>
          <a:cs typeface="Calibri"/>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Calibri"/>
          <a:cs typeface="Calibri"/>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2.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18.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tags" Target="../tags/tag4.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42.png"/><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jpe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2.jpeg"/><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2.jpeg"/><Relationship Id="rId4" Type="http://schemas.openxmlformats.org/officeDocument/2006/relationships/image" Target="../media/image47.emf"/></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tiff"/></Relationships>
</file>

<file path=ppt/slides/_rels/slide5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4.emf"/><Relationship Id="rId2" Type="http://schemas.openxmlformats.org/officeDocument/2006/relationships/tags" Target="../tags/tag6.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54.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55.emf"/><Relationship Id="rId2" Type="http://schemas.openxmlformats.org/officeDocument/2006/relationships/tags" Target="../tags/tag9.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tags" Target="../tags/tag11.xml"/></Relationships>
</file>

<file path=ppt/slides/_rels/slide5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56.emf"/><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tags" Target="../tags/tag14.xml"/></Relationships>
</file>

<file path=ppt/slides/_rels/slide5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57.emf"/><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tags" Target="../tags/tag17.xml"/></Relationships>
</file>

<file path=ppt/slides/_rels/slide5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58.emf"/><Relationship Id="rId2" Type="http://schemas.openxmlformats.org/officeDocument/2006/relationships/tags" Target="../tags/tag18.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tags" Target="../tags/tag20.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8964" name="Rectangle 4"/>
          <p:cNvSpPr>
            <a:spLocks noGrp="1" noChangeArrowheads="1"/>
          </p:cNvSpPr>
          <p:nvPr>
            <p:ph type="ctrTitle"/>
          </p:nvPr>
        </p:nvSpPr>
        <p:spPr>
          <a:xfrm>
            <a:off x="684213" y="333375"/>
            <a:ext cx="7772400" cy="1143000"/>
          </a:xfrm>
        </p:spPr>
        <p:txBody>
          <a:bodyPr/>
          <a:lstStyle/>
          <a:p>
            <a:pPr eaLnBrk="1" hangingPunct="1">
              <a:defRPr/>
            </a:pPr>
            <a:r>
              <a:rPr lang="el-GR" sz="2800" dirty="0"/>
              <a:t>Διατροφικές Συστάσεις κατά την </a:t>
            </a:r>
            <a:r>
              <a:rPr lang="el-GR" sz="2800" dirty="0" smtClean="0"/>
              <a:t>Περίοδο της Ανάπτυξης και σε συνδυασμό με Συστηματική Προπόνηση</a:t>
            </a:r>
            <a:endParaRPr lang="el-GR" sz="2800" dirty="0">
              <a:latin typeface="Calibri"/>
              <a:cs typeface="Calibri"/>
            </a:endParaRPr>
          </a:p>
        </p:txBody>
      </p:sp>
      <p:pic>
        <p:nvPicPr>
          <p:cNvPr id="6" name="Picture 5">
            <a:extLst>
              <a:ext uri="{FF2B5EF4-FFF2-40B4-BE49-F238E27FC236}">
                <a16:creationId xmlns:a16="http://schemas.microsoft.com/office/drawing/2014/main" id="{BADD8A9D-7EFB-504C-8E5D-6B6D65E61D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pic>
        <p:nvPicPr>
          <p:cNvPr id="2" name="Εικόνα 1"/>
          <p:cNvPicPr>
            <a:picLocks noChangeAspect="1"/>
          </p:cNvPicPr>
          <p:nvPr/>
        </p:nvPicPr>
        <p:blipFill>
          <a:blip r:embed="rId4"/>
          <a:stretch>
            <a:fillRect/>
          </a:stretch>
        </p:blipFill>
        <p:spPr>
          <a:xfrm>
            <a:off x="323528" y="2833171"/>
            <a:ext cx="3456384" cy="1959474"/>
          </a:xfrm>
          <a:prstGeom prst="rect">
            <a:avLst/>
          </a:prstGeom>
        </p:spPr>
      </p:pic>
      <p:pic>
        <p:nvPicPr>
          <p:cNvPr id="3" name="Εικόνα 2"/>
          <p:cNvPicPr>
            <a:picLocks noChangeAspect="1"/>
          </p:cNvPicPr>
          <p:nvPr/>
        </p:nvPicPr>
        <p:blipFill>
          <a:blip r:embed="rId5"/>
          <a:stretch>
            <a:fillRect/>
          </a:stretch>
        </p:blipFill>
        <p:spPr>
          <a:xfrm>
            <a:off x="4386784" y="1829021"/>
            <a:ext cx="4069829" cy="4094570"/>
          </a:xfrm>
          <a:prstGeom prst="rect">
            <a:avLst/>
          </a:prstGeom>
        </p:spPr>
      </p:pic>
    </p:spTree>
  </p:cSld>
  <p:clrMapOvr>
    <a:masterClrMapping/>
  </p:clrMapOvr>
  <p:transition advTm="20499"/>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1763713" y="2924175"/>
            <a:ext cx="2990850" cy="2365375"/>
            <a:chOff x="1111" y="1842"/>
            <a:chExt cx="1884" cy="1490"/>
          </a:xfrm>
        </p:grpSpPr>
        <p:sp>
          <p:nvSpPr>
            <p:cNvPr id="37908" name="Freeform 11"/>
            <p:cNvSpPr>
              <a:spLocks/>
            </p:cNvSpPr>
            <p:nvPr/>
          </p:nvSpPr>
          <p:spPr bwMode="auto">
            <a:xfrm>
              <a:off x="1111" y="1842"/>
              <a:ext cx="1497" cy="636"/>
            </a:xfrm>
            <a:custGeom>
              <a:avLst/>
              <a:gdLst>
                <a:gd name="T0" fmla="*/ 0 w 1497"/>
                <a:gd name="T1" fmla="*/ 91 h 636"/>
                <a:gd name="T2" fmla="*/ 590 w 1497"/>
                <a:gd name="T3" fmla="*/ 91 h 636"/>
                <a:gd name="T4" fmla="*/ 635 w 1497"/>
                <a:gd name="T5" fmla="*/ 91 h 636"/>
                <a:gd name="T6" fmla="*/ 907 w 1497"/>
                <a:gd name="T7" fmla="*/ 636 h 636"/>
                <a:gd name="T8" fmla="*/ 1497 w 1497"/>
                <a:gd name="T9" fmla="*/ 91 h 636"/>
                <a:gd name="T10" fmla="*/ 0 60000 65536"/>
                <a:gd name="T11" fmla="*/ 0 60000 65536"/>
                <a:gd name="T12" fmla="*/ 0 60000 65536"/>
                <a:gd name="T13" fmla="*/ 0 60000 65536"/>
                <a:gd name="T14" fmla="*/ 0 60000 65536"/>
                <a:gd name="T15" fmla="*/ 0 w 1497"/>
                <a:gd name="T16" fmla="*/ 0 h 636"/>
                <a:gd name="T17" fmla="*/ 1497 w 1497"/>
                <a:gd name="T18" fmla="*/ 636 h 636"/>
              </a:gdLst>
              <a:ahLst/>
              <a:cxnLst>
                <a:cxn ang="T10">
                  <a:pos x="T0" y="T1"/>
                </a:cxn>
                <a:cxn ang="T11">
                  <a:pos x="T2" y="T3"/>
                </a:cxn>
                <a:cxn ang="T12">
                  <a:pos x="T4" y="T5"/>
                </a:cxn>
                <a:cxn ang="T13">
                  <a:pos x="T6" y="T7"/>
                </a:cxn>
                <a:cxn ang="T14">
                  <a:pos x="T8" y="T9"/>
                </a:cxn>
              </a:cxnLst>
              <a:rect l="T15" t="T16" r="T17" b="T18"/>
              <a:pathLst>
                <a:path w="1497" h="636">
                  <a:moveTo>
                    <a:pt x="0" y="91"/>
                  </a:moveTo>
                  <a:cubicBezTo>
                    <a:pt x="242" y="91"/>
                    <a:pt x="484" y="91"/>
                    <a:pt x="590" y="91"/>
                  </a:cubicBezTo>
                  <a:cubicBezTo>
                    <a:pt x="696" y="91"/>
                    <a:pt x="582" y="0"/>
                    <a:pt x="635" y="91"/>
                  </a:cubicBezTo>
                  <a:cubicBezTo>
                    <a:pt x="688" y="182"/>
                    <a:pt x="763" y="636"/>
                    <a:pt x="907" y="636"/>
                  </a:cubicBezTo>
                  <a:cubicBezTo>
                    <a:pt x="1051" y="636"/>
                    <a:pt x="1399" y="182"/>
                    <a:pt x="1497" y="91"/>
                  </a:cubicBezTo>
                </a:path>
              </a:pathLst>
            </a:custGeom>
            <a:noFill/>
            <a:ln w="38100" cap="sq" cmpd="sng">
              <a:solidFill>
                <a:srgbClr val="FF6600"/>
              </a:solidFill>
              <a:prstDash val="solid"/>
              <a:round/>
              <a:headEnd type="none" w="sm" len="sm"/>
              <a:tailEnd type="none" w="sm" len="sm"/>
            </a:ln>
          </p:spPr>
          <p:txBody>
            <a:bodyPr wrap="none"/>
            <a:lstStyle/>
            <a:p>
              <a:endParaRPr lang="el-GR">
                <a:latin typeface="Calibri"/>
                <a:cs typeface="Calibri"/>
              </a:endParaRPr>
            </a:p>
          </p:txBody>
        </p:sp>
        <p:sp>
          <p:nvSpPr>
            <p:cNvPr id="37909" name="Line 26"/>
            <p:cNvSpPr>
              <a:spLocks noChangeShapeType="1"/>
            </p:cNvSpPr>
            <p:nvPr/>
          </p:nvSpPr>
          <p:spPr bwMode="auto">
            <a:xfrm>
              <a:off x="2018" y="2523"/>
              <a:ext cx="0" cy="272"/>
            </a:xfrm>
            <a:prstGeom prst="line">
              <a:avLst/>
            </a:prstGeom>
            <a:noFill/>
            <a:ln w="38100" cap="sq">
              <a:solidFill>
                <a:srgbClr val="FF6600"/>
              </a:solidFill>
              <a:round/>
              <a:headEnd type="none" w="sm" len="sm"/>
              <a:tailEnd type="triangle" w="sm" len="sm"/>
            </a:ln>
          </p:spPr>
          <p:txBody>
            <a:bodyPr wrap="none"/>
            <a:lstStyle/>
            <a:p>
              <a:endParaRPr lang="el-GR">
                <a:latin typeface="Calibri"/>
                <a:cs typeface="Calibri"/>
              </a:endParaRPr>
            </a:p>
          </p:txBody>
        </p:sp>
        <p:sp>
          <p:nvSpPr>
            <p:cNvPr id="37910" name="Rectangle 27"/>
            <p:cNvSpPr>
              <a:spLocks noChangeArrowheads="1"/>
            </p:cNvSpPr>
            <p:nvPr/>
          </p:nvSpPr>
          <p:spPr bwMode="auto">
            <a:xfrm>
              <a:off x="1565" y="2886"/>
              <a:ext cx="1430" cy="446"/>
            </a:xfrm>
            <a:prstGeom prst="rect">
              <a:avLst/>
            </a:prstGeom>
            <a:noFill/>
            <a:ln w="12700" cap="sq">
              <a:noFill/>
              <a:miter lim="800000"/>
              <a:headEnd type="none" w="sm" len="sm"/>
              <a:tailEnd type="none" w="sm" len="sm"/>
            </a:ln>
          </p:spPr>
          <p:txBody>
            <a:bodyPr wrap="none">
              <a:spAutoFit/>
            </a:bodyPr>
            <a:lstStyle/>
            <a:p>
              <a:r>
                <a:rPr lang="el-GR" sz="2000">
                  <a:solidFill>
                    <a:srgbClr val="FF6600"/>
                  </a:solidFill>
                  <a:latin typeface="Calibri"/>
                  <a:cs typeface="Calibri"/>
                </a:rPr>
                <a:t>Προσωρινή μείωση </a:t>
              </a:r>
            </a:p>
            <a:p>
              <a:r>
                <a:rPr lang="el-GR" sz="2000">
                  <a:solidFill>
                    <a:srgbClr val="FF6600"/>
                  </a:solidFill>
                  <a:latin typeface="Calibri"/>
                  <a:cs typeface="Calibri"/>
                </a:rPr>
                <a:t>της απόδοσης</a:t>
              </a:r>
            </a:p>
          </p:txBody>
        </p:sp>
      </p:grpSp>
      <p:grpSp>
        <p:nvGrpSpPr>
          <p:cNvPr id="37890" name="Group 37"/>
          <p:cNvGrpSpPr>
            <a:grpSpLocks/>
          </p:cNvGrpSpPr>
          <p:nvPr/>
        </p:nvGrpSpPr>
        <p:grpSpPr bwMode="auto">
          <a:xfrm>
            <a:off x="1116013" y="1700213"/>
            <a:ext cx="6480175" cy="3600450"/>
            <a:chOff x="703" y="1071"/>
            <a:chExt cx="4082" cy="2268"/>
          </a:xfrm>
        </p:grpSpPr>
        <p:grpSp>
          <p:nvGrpSpPr>
            <p:cNvPr id="37902" name="Group 9"/>
            <p:cNvGrpSpPr>
              <a:grpSpLocks/>
            </p:cNvGrpSpPr>
            <p:nvPr/>
          </p:nvGrpSpPr>
          <p:grpSpPr bwMode="auto">
            <a:xfrm>
              <a:off x="1111" y="1071"/>
              <a:ext cx="3674" cy="2268"/>
              <a:chOff x="1111" y="1071"/>
              <a:chExt cx="3674" cy="2268"/>
            </a:xfrm>
          </p:grpSpPr>
          <p:grpSp>
            <p:nvGrpSpPr>
              <p:cNvPr id="37904" name="Group 7"/>
              <p:cNvGrpSpPr>
                <a:grpSpLocks/>
              </p:cNvGrpSpPr>
              <p:nvPr/>
            </p:nvGrpSpPr>
            <p:grpSpPr bwMode="auto">
              <a:xfrm>
                <a:off x="1111" y="1071"/>
                <a:ext cx="3674" cy="2268"/>
                <a:chOff x="1519" y="1071"/>
                <a:chExt cx="3674" cy="2268"/>
              </a:xfrm>
            </p:grpSpPr>
            <p:sp>
              <p:nvSpPr>
                <p:cNvPr id="37906" name="Line 5"/>
                <p:cNvSpPr>
                  <a:spLocks noChangeShapeType="1"/>
                </p:cNvSpPr>
                <p:nvPr/>
              </p:nvSpPr>
              <p:spPr bwMode="auto">
                <a:xfrm flipV="1">
                  <a:off x="1519" y="1071"/>
                  <a:ext cx="0" cy="2268"/>
                </a:xfrm>
                <a:prstGeom prst="line">
                  <a:avLst/>
                </a:prstGeom>
                <a:noFill/>
                <a:ln w="38100" cap="sq">
                  <a:solidFill>
                    <a:schemeClr val="tx1"/>
                  </a:solidFill>
                  <a:round/>
                  <a:headEnd type="none" w="sm" len="sm"/>
                  <a:tailEnd type="triangle" w="sm" len="sm"/>
                </a:ln>
              </p:spPr>
              <p:txBody>
                <a:bodyPr wrap="none"/>
                <a:lstStyle/>
                <a:p>
                  <a:endParaRPr lang="el-GR">
                    <a:latin typeface="Calibri"/>
                    <a:cs typeface="Calibri"/>
                  </a:endParaRPr>
                </a:p>
              </p:txBody>
            </p:sp>
            <p:sp>
              <p:nvSpPr>
                <p:cNvPr id="37907" name="Line 6"/>
                <p:cNvSpPr>
                  <a:spLocks noChangeShapeType="1"/>
                </p:cNvSpPr>
                <p:nvPr/>
              </p:nvSpPr>
              <p:spPr bwMode="auto">
                <a:xfrm>
                  <a:off x="1519" y="3339"/>
                  <a:ext cx="3674" cy="0"/>
                </a:xfrm>
                <a:prstGeom prst="line">
                  <a:avLst/>
                </a:prstGeom>
                <a:noFill/>
                <a:ln w="38100" cap="sq">
                  <a:solidFill>
                    <a:schemeClr val="tx1"/>
                  </a:solidFill>
                  <a:round/>
                  <a:headEnd type="none" w="sm" len="sm"/>
                  <a:tailEnd type="triangle" w="sm" len="sm"/>
                </a:ln>
              </p:spPr>
              <p:txBody>
                <a:bodyPr wrap="none"/>
                <a:lstStyle/>
                <a:p>
                  <a:endParaRPr lang="el-GR">
                    <a:latin typeface="Calibri"/>
                    <a:cs typeface="Calibri"/>
                  </a:endParaRPr>
                </a:p>
              </p:txBody>
            </p:sp>
          </p:grpSp>
          <p:sp>
            <p:nvSpPr>
              <p:cNvPr id="37905" name="Line 8"/>
              <p:cNvSpPr>
                <a:spLocks noChangeShapeType="1"/>
              </p:cNvSpPr>
              <p:nvPr/>
            </p:nvSpPr>
            <p:spPr bwMode="auto">
              <a:xfrm>
                <a:off x="1111" y="1933"/>
                <a:ext cx="3629" cy="0"/>
              </a:xfrm>
              <a:prstGeom prst="line">
                <a:avLst/>
              </a:prstGeom>
              <a:noFill/>
              <a:ln w="38100">
                <a:solidFill>
                  <a:schemeClr val="tx1"/>
                </a:solidFill>
                <a:prstDash val="dash"/>
                <a:round/>
                <a:headEnd type="none" w="sm" len="sm"/>
                <a:tailEnd type="none" w="sm" len="sm"/>
              </a:ln>
            </p:spPr>
            <p:txBody>
              <a:bodyPr wrap="none"/>
              <a:lstStyle/>
              <a:p>
                <a:endParaRPr lang="el-GR">
                  <a:latin typeface="Calibri"/>
                  <a:cs typeface="Calibri"/>
                </a:endParaRPr>
              </a:p>
            </p:txBody>
          </p:sp>
        </p:grpSp>
        <p:sp>
          <p:nvSpPr>
            <p:cNvPr id="37903" name="Text Box 13"/>
            <p:cNvSpPr txBox="1">
              <a:spLocks noChangeArrowheads="1"/>
            </p:cNvSpPr>
            <p:nvPr/>
          </p:nvSpPr>
          <p:spPr bwMode="auto">
            <a:xfrm rot="-5400000">
              <a:off x="-151" y="2107"/>
              <a:ext cx="1996" cy="288"/>
            </a:xfrm>
            <a:prstGeom prst="rect">
              <a:avLst/>
            </a:prstGeom>
            <a:noFill/>
            <a:ln w="12700" cap="sq">
              <a:noFill/>
              <a:miter lim="800000"/>
              <a:headEnd type="none" w="sm" len="sm"/>
              <a:tailEnd type="none" w="sm" len="sm"/>
            </a:ln>
          </p:spPr>
          <p:txBody>
            <a:bodyPr>
              <a:spAutoFit/>
            </a:bodyPr>
            <a:lstStyle/>
            <a:p>
              <a:pPr>
                <a:spcBef>
                  <a:spcPct val="50000"/>
                </a:spcBef>
              </a:pPr>
              <a:r>
                <a:rPr lang="el-GR" sz="2400">
                  <a:latin typeface="Calibri"/>
                  <a:cs typeface="Calibri"/>
                </a:rPr>
                <a:t>Αθλητική απόδοση</a:t>
              </a:r>
            </a:p>
          </p:txBody>
        </p:sp>
      </p:grpSp>
      <p:grpSp>
        <p:nvGrpSpPr>
          <p:cNvPr id="6" name="Group 36"/>
          <p:cNvGrpSpPr>
            <a:grpSpLocks/>
          </p:cNvGrpSpPr>
          <p:nvPr/>
        </p:nvGrpSpPr>
        <p:grpSpPr bwMode="auto">
          <a:xfrm>
            <a:off x="2700338" y="1341438"/>
            <a:ext cx="6443662" cy="1727200"/>
            <a:chOff x="1701" y="845"/>
            <a:chExt cx="4059" cy="1088"/>
          </a:xfrm>
        </p:grpSpPr>
        <p:sp>
          <p:nvSpPr>
            <p:cNvPr id="37898" name="Freeform 12"/>
            <p:cNvSpPr>
              <a:spLocks/>
            </p:cNvSpPr>
            <p:nvPr/>
          </p:nvSpPr>
          <p:spPr bwMode="auto">
            <a:xfrm>
              <a:off x="2608" y="1698"/>
              <a:ext cx="1497" cy="235"/>
            </a:xfrm>
            <a:custGeom>
              <a:avLst/>
              <a:gdLst>
                <a:gd name="T0" fmla="*/ 0 w 1497"/>
                <a:gd name="T1" fmla="*/ 235 h 235"/>
                <a:gd name="T2" fmla="*/ 136 w 1497"/>
                <a:gd name="T3" fmla="*/ 54 h 235"/>
                <a:gd name="T4" fmla="*/ 227 w 1497"/>
                <a:gd name="T5" fmla="*/ 8 h 235"/>
                <a:gd name="T6" fmla="*/ 544 w 1497"/>
                <a:gd name="T7" fmla="*/ 8 h 235"/>
                <a:gd name="T8" fmla="*/ 1497 w 1497"/>
                <a:gd name="T9" fmla="*/ 8 h 235"/>
                <a:gd name="T10" fmla="*/ 0 60000 65536"/>
                <a:gd name="T11" fmla="*/ 0 60000 65536"/>
                <a:gd name="T12" fmla="*/ 0 60000 65536"/>
                <a:gd name="T13" fmla="*/ 0 60000 65536"/>
                <a:gd name="T14" fmla="*/ 0 60000 65536"/>
                <a:gd name="T15" fmla="*/ 0 w 1497"/>
                <a:gd name="T16" fmla="*/ 0 h 235"/>
                <a:gd name="T17" fmla="*/ 1497 w 1497"/>
                <a:gd name="T18" fmla="*/ 235 h 235"/>
              </a:gdLst>
              <a:ahLst/>
              <a:cxnLst>
                <a:cxn ang="T10">
                  <a:pos x="T0" y="T1"/>
                </a:cxn>
                <a:cxn ang="T11">
                  <a:pos x="T2" y="T3"/>
                </a:cxn>
                <a:cxn ang="T12">
                  <a:pos x="T4" y="T5"/>
                </a:cxn>
                <a:cxn ang="T13">
                  <a:pos x="T6" y="T7"/>
                </a:cxn>
                <a:cxn ang="T14">
                  <a:pos x="T8" y="T9"/>
                </a:cxn>
              </a:cxnLst>
              <a:rect l="T15" t="T16" r="T17" b="T18"/>
              <a:pathLst>
                <a:path w="1497" h="235">
                  <a:moveTo>
                    <a:pt x="0" y="235"/>
                  </a:moveTo>
                  <a:cubicBezTo>
                    <a:pt x="49" y="163"/>
                    <a:pt x="98" y="92"/>
                    <a:pt x="136" y="54"/>
                  </a:cubicBezTo>
                  <a:cubicBezTo>
                    <a:pt x="174" y="16"/>
                    <a:pt x="159" y="16"/>
                    <a:pt x="227" y="8"/>
                  </a:cubicBezTo>
                  <a:cubicBezTo>
                    <a:pt x="295" y="0"/>
                    <a:pt x="332" y="8"/>
                    <a:pt x="544" y="8"/>
                  </a:cubicBezTo>
                  <a:cubicBezTo>
                    <a:pt x="756" y="8"/>
                    <a:pt x="1126" y="8"/>
                    <a:pt x="1497" y="8"/>
                  </a:cubicBezTo>
                </a:path>
              </a:pathLst>
            </a:custGeom>
            <a:noFill/>
            <a:ln w="38100" cap="sq" cmpd="sng">
              <a:solidFill>
                <a:srgbClr val="00FF00"/>
              </a:solidFill>
              <a:prstDash val="solid"/>
              <a:round/>
              <a:headEnd type="none" w="sm" len="sm"/>
              <a:tailEnd type="triangle" w="sm" len="sm"/>
            </a:ln>
          </p:spPr>
          <p:txBody>
            <a:bodyPr wrap="none"/>
            <a:lstStyle/>
            <a:p>
              <a:endParaRPr lang="el-GR">
                <a:latin typeface="Calibri"/>
                <a:cs typeface="Calibri"/>
              </a:endParaRPr>
            </a:p>
          </p:txBody>
        </p:sp>
        <p:sp>
          <p:nvSpPr>
            <p:cNvPr id="37899" name="Text Box 19"/>
            <p:cNvSpPr txBox="1">
              <a:spLocks noChangeArrowheads="1"/>
            </p:cNvSpPr>
            <p:nvPr/>
          </p:nvSpPr>
          <p:spPr bwMode="auto">
            <a:xfrm>
              <a:off x="3537" y="1434"/>
              <a:ext cx="2223" cy="250"/>
            </a:xfrm>
            <a:prstGeom prst="rect">
              <a:avLst/>
            </a:prstGeom>
            <a:noFill/>
            <a:ln w="12700" cap="sq">
              <a:noFill/>
              <a:miter lim="800000"/>
              <a:headEnd type="none" w="sm" len="sm"/>
              <a:tailEnd type="none" w="sm" len="sm"/>
            </a:ln>
          </p:spPr>
          <p:txBody>
            <a:bodyPr>
              <a:spAutoFit/>
            </a:bodyPr>
            <a:lstStyle/>
            <a:p>
              <a:pPr>
                <a:spcBef>
                  <a:spcPct val="50000"/>
                </a:spcBef>
              </a:pPr>
              <a:r>
                <a:rPr lang="el-GR" sz="2000">
                  <a:solidFill>
                    <a:srgbClr val="00FF00"/>
                  </a:solidFill>
                  <a:latin typeface="Calibri"/>
                  <a:cs typeface="Calibri"/>
                </a:rPr>
                <a:t>Βελτίωση της απόδοσης</a:t>
              </a:r>
            </a:p>
          </p:txBody>
        </p:sp>
        <p:sp>
          <p:nvSpPr>
            <p:cNvPr id="37900" name="Line 20"/>
            <p:cNvSpPr>
              <a:spLocks noChangeShapeType="1"/>
            </p:cNvSpPr>
            <p:nvPr/>
          </p:nvSpPr>
          <p:spPr bwMode="auto">
            <a:xfrm>
              <a:off x="2744" y="1207"/>
              <a:ext cx="0" cy="409"/>
            </a:xfrm>
            <a:prstGeom prst="line">
              <a:avLst/>
            </a:prstGeom>
            <a:noFill/>
            <a:ln w="38100" cap="sq">
              <a:solidFill>
                <a:srgbClr val="00FF00"/>
              </a:solidFill>
              <a:round/>
              <a:headEnd type="none" w="sm" len="sm"/>
              <a:tailEnd type="triangle" w="sm" len="sm"/>
            </a:ln>
          </p:spPr>
          <p:txBody>
            <a:bodyPr wrap="none"/>
            <a:lstStyle/>
            <a:p>
              <a:endParaRPr lang="el-GR">
                <a:latin typeface="Calibri"/>
                <a:cs typeface="Calibri"/>
              </a:endParaRPr>
            </a:p>
          </p:txBody>
        </p:sp>
        <p:sp>
          <p:nvSpPr>
            <p:cNvPr id="37901" name="Rectangle 22"/>
            <p:cNvSpPr>
              <a:spLocks noChangeArrowheads="1"/>
            </p:cNvSpPr>
            <p:nvPr/>
          </p:nvSpPr>
          <p:spPr bwMode="auto">
            <a:xfrm>
              <a:off x="1701" y="845"/>
              <a:ext cx="1587" cy="252"/>
            </a:xfrm>
            <a:prstGeom prst="rect">
              <a:avLst/>
            </a:prstGeom>
            <a:noFill/>
            <a:ln w="12700" cap="sq">
              <a:noFill/>
              <a:miter lim="800000"/>
              <a:headEnd type="none" w="sm" len="sm"/>
              <a:tailEnd type="none" w="sm" len="sm"/>
            </a:ln>
          </p:spPr>
          <p:txBody>
            <a:bodyPr wrap="none">
              <a:spAutoFit/>
            </a:bodyPr>
            <a:lstStyle/>
            <a:p>
              <a:r>
                <a:rPr lang="el-GR" sz="2000">
                  <a:solidFill>
                    <a:srgbClr val="00FF00"/>
                  </a:solidFill>
                  <a:latin typeface="Calibri"/>
                  <a:cs typeface="Calibri"/>
                </a:rPr>
                <a:t>Στάδιο προσαρμογών</a:t>
              </a:r>
            </a:p>
          </p:txBody>
        </p:sp>
      </p:grpSp>
      <p:grpSp>
        <p:nvGrpSpPr>
          <p:cNvPr id="7" name="Group 34"/>
          <p:cNvGrpSpPr>
            <a:grpSpLocks/>
          </p:cNvGrpSpPr>
          <p:nvPr/>
        </p:nvGrpSpPr>
        <p:grpSpPr bwMode="auto">
          <a:xfrm>
            <a:off x="1763713" y="3068638"/>
            <a:ext cx="1095375" cy="1355725"/>
            <a:chOff x="1111" y="1933"/>
            <a:chExt cx="690" cy="854"/>
          </a:xfrm>
        </p:grpSpPr>
        <p:sp>
          <p:nvSpPr>
            <p:cNvPr id="37895" name="Line 23"/>
            <p:cNvSpPr>
              <a:spLocks noChangeShapeType="1"/>
            </p:cNvSpPr>
            <p:nvPr/>
          </p:nvSpPr>
          <p:spPr bwMode="auto">
            <a:xfrm>
              <a:off x="1111" y="1933"/>
              <a:ext cx="590" cy="0"/>
            </a:xfrm>
            <a:prstGeom prst="line">
              <a:avLst/>
            </a:prstGeom>
            <a:noFill/>
            <a:ln w="38100" cap="sq">
              <a:solidFill>
                <a:schemeClr val="tx2"/>
              </a:solidFill>
              <a:round/>
              <a:headEnd type="none" w="sm" len="sm"/>
              <a:tailEnd type="none" w="sm" len="sm"/>
            </a:ln>
          </p:spPr>
          <p:txBody>
            <a:bodyPr wrap="none"/>
            <a:lstStyle/>
            <a:p>
              <a:endParaRPr lang="el-GR">
                <a:latin typeface="Calibri"/>
                <a:cs typeface="Calibri"/>
              </a:endParaRPr>
            </a:p>
          </p:txBody>
        </p:sp>
        <p:sp>
          <p:nvSpPr>
            <p:cNvPr id="37896" name="Rectangle 24"/>
            <p:cNvSpPr>
              <a:spLocks noChangeArrowheads="1"/>
            </p:cNvSpPr>
            <p:nvPr/>
          </p:nvSpPr>
          <p:spPr bwMode="auto">
            <a:xfrm>
              <a:off x="1111" y="2341"/>
              <a:ext cx="690" cy="446"/>
            </a:xfrm>
            <a:prstGeom prst="rect">
              <a:avLst/>
            </a:prstGeom>
            <a:noFill/>
            <a:ln w="12700" cap="sq">
              <a:noFill/>
              <a:miter lim="800000"/>
              <a:headEnd type="none" w="sm" len="sm"/>
              <a:tailEnd type="none" w="sm" len="sm"/>
            </a:ln>
          </p:spPr>
          <p:txBody>
            <a:bodyPr wrap="none">
              <a:spAutoFit/>
            </a:bodyPr>
            <a:lstStyle/>
            <a:p>
              <a:r>
                <a:rPr lang="el-GR" sz="2000">
                  <a:solidFill>
                    <a:schemeClr val="tx2"/>
                  </a:solidFill>
                  <a:latin typeface="Calibri"/>
                  <a:cs typeface="Calibri"/>
                </a:rPr>
                <a:t>Αρχικά </a:t>
              </a:r>
            </a:p>
            <a:p>
              <a:r>
                <a:rPr lang="el-GR" sz="2000">
                  <a:solidFill>
                    <a:schemeClr val="tx2"/>
                  </a:solidFill>
                  <a:latin typeface="Calibri"/>
                  <a:cs typeface="Calibri"/>
                </a:rPr>
                <a:t>επίπεδα</a:t>
              </a:r>
            </a:p>
          </p:txBody>
        </p:sp>
        <p:sp>
          <p:nvSpPr>
            <p:cNvPr id="37897" name="Line 25"/>
            <p:cNvSpPr>
              <a:spLocks noChangeShapeType="1"/>
            </p:cNvSpPr>
            <p:nvPr/>
          </p:nvSpPr>
          <p:spPr bwMode="auto">
            <a:xfrm flipV="1">
              <a:off x="1429" y="1979"/>
              <a:ext cx="0" cy="363"/>
            </a:xfrm>
            <a:prstGeom prst="line">
              <a:avLst/>
            </a:prstGeom>
            <a:noFill/>
            <a:ln w="38100" cap="sq">
              <a:solidFill>
                <a:schemeClr val="tx2"/>
              </a:solidFill>
              <a:round/>
              <a:headEnd type="none" w="sm" len="sm"/>
              <a:tailEnd type="triangle" w="sm" len="sm"/>
            </a:ln>
          </p:spPr>
          <p:txBody>
            <a:bodyPr wrap="none"/>
            <a:lstStyle/>
            <a:p>
              <a:endParaRPr lang="el-GR">
                <a:latin typeface="Calibri"/>
                <a:cs typeface="Calibri"/>
              </a:endParaRPr>
            </a:p>
          </p:txBody>
        </p:sp>
      </p:grpSp>
      <p:sp>
        <p:nvSpPr>
          <p:cNvPr id="1453100" name="Freeform 44"/>
          <p:cNvSpPr>
            <a:spLocks/>
          </p:cNvSpPr>
          <p:nvPr/>
        </p:nvSpPr>
        <p:spPr bwMode="auto">
          <a:xfrm>
            <a:off x="2771775" y="3068638"/>
            <a:ext cx="1368425" cy="936625"/>
          </a:xfrm>
          <a:custGeom>
            <a:avLst/>
            <a:gdLst>
              <a:gd name="T0" fmla="*/ 0 w 862"/>
              <a:gd name="T1" fmla="*/ 0 h 590"/>
              <a:gd name="T2" fmla="*/ 342741252 w 862"/>
              <a:gd name="T3" fmla="*/ 1028223721 h 590"/>
              <a:gd name="T4" fmla="*/ 572074711 w 862"/>
              <a:gd name="T5" fmla="*/ 1373485779 h 590"/>
              <a:gd name="T6" fmla="*/ 914817650 w 862"/>
              <a:gd name="T7" fmla="*/ 1257557052 h 590"/>
              <a:gd name="T8" fmla="*/ 2147483647 w 862"/>
              <a:gd name="T9" fmla="*/ 0 h 590"/>
              <a:gd name="T10" fmla="*/ 0 60000 65536"/>
              <a:gd name="T11" fmla="*/ 0 60000 65536"/>
              <a:gd name="T12" fmla="*/ 0 60000 65536"/>
              <a:gd name="T13" fmla="*/ 0 60000 65536"/>
              <a:gd name="T14" fmla="*/ 0 60000 65536"/>
              <a:gd name="T15" fmla="*/ 0 w 862"/>
              <a:gd name="T16" fmla="*/ 0 h 590"/>
              <a:gd name="T17" fmla="*/ 862 w 862"/>
              <a:gd name="T18" fmla="*/ 590 h 590"/>
            </a:gdLst>
            <a:ahLst/>
            <a:cxnLst>
              <a:cxn ang="T10">
                <a:pos x="T0" y="T1"/>
              </a:cxn>
              <a:cxn ang="T11">
                <a:pos x="T2" y="T3"/>
              </a:cxn>
              <a:cxn ang="T12">
                <a:pos x="T4" y="T5"/>
              </a:cxn>
              <a:cxn ang="T13">
                <a:pos x="T6" y="T7"/>
              </a:cxn>
              <a:cxn ang="T14">
                <a:pos x="T8" y="T9"/>
              </a:cxn>
            </a:cxnLst>
            <a:rect l="T15" t="T16" r="T17" b="T18"/>
            <a:pathLst>
              <a:path w="862" h="590">
                <a:moveTo>
                  <a:pt x="0" y="0"/>
                </a:moveTo>
                <a:cubicBezTo>
                  <a:pt x="49" y="158"/>
                  <a:pt x="98" y="317"/>
                  <a:pt x="136" y="408"/>
                </a:cubicBezTo>
                <a:cubicBezTo>
                  <a:pt x="174" y="499"/>
                  <a:pt x="189" y="530"/>
                  <a:pt x="227" y="545"/>
                </a:cubicBezTo>
                <a:cubicBezTo>
                  <a:pt x="265" y="560"/>
                  <a:pt x="257" y="590"/>
                  <a:pt x="363" y="499"/>
                </a:cubicBezTo>
                <a:cubicBezTo>
                  <a:pt x="469" y="408"/>
                  <a:pt x="665" y="204"/>
                  <a:pt x="862" y="0"/>
                </a:cubicBezTo>
              </a:path>
            </a:pathLst>
          </a:custGeom>
          <a:solidFill>
            <a:schemeClr val="tx2"/>
          </a:solidFill>
          <a:ln w="38100" cap="sq" cmpd="sng">
            <a:solidFill>
              <a:srgbClr val="FF6600"/>
            </a:solidFill>
            <a:prstDash val="solid"/>
            <a:round/>
            <a:headEnd type="none" w="sm" len="sm"/>
            <a:tailEnd type="none" w="sm" len="sm"/>
          </a:ln>
        </p:spPr>
        <p:txBody>
          <a:bodyPr wrap="none"/>
          <a:lstStyle/>
          <a:p>
            <a:endParaRPr lang="el-GR">
              <a:latin typeface="Calibri"/>
              <a:cs typeface="Calibri"/>
            </a:endParaRPr>
          </a:p>
        </p:txBody>
      </p:sp>
      <p:sp>
        <p:nvSpPr>
          <p:cNvPr id="37894" name="Text Box 45"/>
          <p:cNvSpPr txBox="1">
            <a:spLocks noChangeArrowheads="1"/>
          </p:cNvSpPr>
          <p:nvPr/>
        </p:nvSpPr>
        <p:spPr bwMode="auto">
          <a:xfrm>
            <a:off x="6948488" y="6308725"/>
            <a:ext cx="2016125" cy="366713"/>
          </a:xfrm>
          <a:prstGeom prst="rect">
            <a:avLst/>
          </a:prstGeom>
          <a:noFill/>
          <a:ln w="12700" cap="sq">
            <a:noFill/>
            <a:miter lim="800000"/>
            <a:headEnd type="none" w="sm" len="sm"/>
            <a:tailEnd type="none" w="sm" len="sm"/>
          </a:ln>
        </p:spPr>
        <p:txBody>
          <a:bodyPr>
            <a:spAutoFit/>
          </a:bodyPr>
          <a:lstStyle/>
          <a:p>
            <a:pPr>
              <a:spcBef>
                <a:spcPct val="50000"/>
              </a:spcBef>
            </a:pPr>
            <a:r>
              <a:rPr lang="en-US" sz="1800">
                <a:solidFill>
                  <a:schemeClr val="tx2"/>
                </a:solidFill>
                <a:latin typeface="Calibri"/>
                <a:cs typeface="Calibri"/>
              </a:rPr>
              <a:t>Selye 1956</a:t>
            </a:r>
          </a:p>
        </p:txBody>
      </p:sp>
      <p:pic>
        <p:nvPicPr>
          <p:cNvPr id="24" name="Picture 23">
            <a:extLst>
              <a:ext uri="{FF2B5EF4-FFF2-40B4-BE49-F238E27FC236}">
                <a16:creationId xmlns:a16="http://schemas.microsoft.com/office/drawing/2014/main" id="{BBF1B249-E91B-824F-AA83-45062F1011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ustDataLst>
      <p:tags r:id="rId1"/>
    </p:custDataLst>
  </p:cSld>
  <p:clrMapOvr>
    <a:masterClrMapping/>
  </p:clrMapOvr>
  <p:transition advTm="466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53100"/>
                                        </p:tgtEl>
                                        <p:attrNameLst>
                                          <p:attrName>style.visibility</p:attrName>
                                        </p:attrNameLst>
                                      </p:cBhvr>
                                      <p:to>
                                        <p:strVal val="visible"/>
                                      </p:to>
                                    </p:set>
                                    <p:animEffect transition="in" filter="fade">
                                      <p:cBhvr>
                                        <p:cTn id="17" dur="2000"/>
                                        <p:tgtEl>
                                          <p:spTgt spid="145310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63713" y="2924175"/>
            <a:ext cx="2990850" cy="2365375"/>
            <a:chOff x="1111" y="1842"/>
            <a:chExt cx="1884" cy="1490"/>
          </a:xfrm>
        </p:grpSpPr>
        <p:sp>
          <p:nvSpPr>
            <p:cNvPr id="38930" name="Freeform 3"/>
            <p:cNvSpPr>
              <a:spLocks/>
            </p:cNvSpPr>
            <p:nvPr/>
          </p:nvSpPr>
          <p:spPr bwMode="auto">
            <a:xfrm>
              <a:off x="1111" y="1842"/>
              <a:ext cx="1497" cy="636"/>
            </a:xfrm>
            <a:custGeom>
              <a:avLst/>
              <a:gdLst>
                <a:gd name="T0" fmla="*/ 0 w 1497"/>
                <a:gd name="T1" fmla="*/ 91 h 636"/>
                <a:gd name="T2" fmla="*/ 590 w 1497"/>
                <a:gd name="T3" fmla="*/ 91 h 636"/>
                <a:gd name="T4" fmla="*/ 635 w 1497"/>
                <a:gd name="T5" fmla="*/ 91 h 636"/>
                <a:gd name="T6" fmla="*/ 907 w 1497"/>
                <a:gd name="T7" fmla="*/ 636 h 636"/>
                <a:gd name="T8" fmla="*/ 1497 w 1497"/>
                <a:gd name="T9" fmla="*/ 91 h 636"/>
                <a:gd name="T10" fmla="*/ 0 60000 65536"/>
                <a:gd name="T11" fmla="*/ 0 60000 65536"/>
                <a:gd name="T12" fmla="*/ 0 60000 65536"/>
                <a:gd name="T13" fmla="*/ 0 60000 65536"/>
                <a:gd name="T14" fmla="*/ 0 60000 65536"/>
                <a:gd name="T15" fmla="*/ 0 w 1497"/>
                <a:gd name="T16" fmla="*/ 0 h 636"/>
                <a:gd name="T17" fmla="*/ 1497 w 1497"/>
                <a:gd name="T18" fmla="*/ 636 h 636"/>
              </a:gdLst>
              <a:ahLst/>
              <a:cxnLst>
                <a:cxn ang="T10">
                  <a:pos x="T0" y="T1"/>
                </a:cxn>
                <a:cxn ang="T11">
                  <a:pos x="T2" y="T3"/>
                </a:cxn>
                <a:cxn ang="T12">
                  <a:pos x="T4" y="T5"/>
                </a:cxn>
                <a:cxn ang="T13">
                  <a:pos x="T6" y="T7"/>
                </a:cxn>
                <a:cxn ang="T14">
                  <a:pos x="T8" y="T9"/>
                </a:cxn>
              </a:cxnLst>
              <a:rect l="T15" t="T16" r="T17" b="T18"/>
              <a:pathLst>
                <a:path w="1497" h="636">
                  <a:moveTo>
                    <a:pt x="0" y="91"/>
                  </a:moveTo>
                  <a:cubicBezTo>
                    <a:pt x="242" y="91"/>
                    <a:pt x="484" y="91"/>
                    <a:pt x="590" y="91"/>
                  </a:cubicBezTo>
                  <a:cubicBezTo>
                    <a:pt x="696" y="91"/>
                    <a:pt x="582" y="0"/>
                    <a:pt x="635" y="91"/>
                  </a:cubicBezTo>
                  <a:cubicBezTo>
                    <a:pt x="688" y="182"/>
                    <a:pt x="763" y="636"/>
                    <a:pt x="907" y="636"/>
                  </a:cubicBezTo>
                  <a:cubicBezTo>
                    <a:pt x="1051" y="636"/>
                    <a:pt x="1399" y="182"/>
                    <a:pt x="1497" y="91"/>
                  </a:cubicBezTo>
                </a:path>
              </a:pathLst>
            </a:custGeom>
            <a:noFill/>
            <a:ln w="38100" cap="sq" cmpd="sng">
              <a:solidFill>
                <a:srgbClr val="FF6600"/>
              </a:solidFill>
              <a:prstDash val="solid"/>
              <a:round/>
              <a:headEnd type="none" w="sm" len="sm"/>
              <a:tailEnd type="none" w="sm" len="sm"/>
            </a:ln>
          </p:spPr>
          <p:txBody>
            <a:bodyPr wrap="none"/>
            <a:lstStyle/>
            <a:p>
              <a:endParaRPr lang="el-GR">
                <a:latin typeface="Calibri"/>
                <a:cs typeface="Calibri"/>
              </a:endParaRPr>
            </a:p>
          </p:txBody>
        </p:sp>
        <p:sp>
          <p:nvSpPr>
            <p:cNvPr id="38931" name="Line 4"/>
            <p:cNvSpPr>
              <a:spLocks noChangeShapeType="1"/>
            </p:cNvSpPr>
            <p:nvPr/>
          </p:nvSpPr>
          <p:spPr bwMode="auto">
            <a:xfrm>
              <a:off x="2018" y="2523"/>
              <a:ext cx="0" cy="272"/>
            </a:xfrm>
            <a:prstGeom prst="line">
              <a:avLst/>
            </a:prstGeom>
            <a:noFill/>
            <a:ln w="38100" cap="sq">
              <a:solidFill>
                <a:srgbClr val="FF6600"/>
              </a:solidFill>
              <a:round/>
              <a:headEnd type="none" w="sm" len="sm"/>
              <a:tailEnd type="triangle" w="sm" len="sm"/>
            </a:ln>
          </p:spPr>
          <p:txBody>
            <a:bodyPr wrap="none"/>
            <a:lstStyle/>
            <a:p>
              <a:endParaRPr lang="el-GR">
                <a:latin typeface="Calibri"/>
                <a:cs typeface="Calibri"/>
              </a:endParaRPr>
            </a:p>
          </p:txBody>
        </p:sp>
        <p:sp>
          <p:nvSpPr>
            <p:cNvPr id="38932" name="Rectangle 5"/>
            <p:cNvSpPr>
              <a:spLocks noChangeArrowheads="1"/>
            </p:cNvSpPr>
            <p:nvPr/>
          </p:nvSpPr>
          <p:spPr bwMode="auto">
            <a:xfrm>
              <a:off x="1565" y="2886"/>
              <a:ext cx="1430" cy="446"/>
            </a:xfrm>
            <a:prstGeom prst="rect">
              <a:avLst/>
            </a:prstGeom>
            <a:noFill/>
            <a:ln w="12700" cap="sq">
              <a:noFill/>
              <a:miter lim="800000"/>
              <a:headEnd type="none" w="sm" len="sm"/>
              <a:tailEnd type="none" w="sm" len="sm"/>
            </a:ln>
          </p:spPr>
          <p:txBody>
            <a:bodyPr wrap="none">
              <a:spAutoFit/>
            </a:bodyPr>
            <a:lstStyle/>
            <a:p>
              <a:r>
                <a:rPr lang="el-GR" sz="2000">
                  <a:solidFill>
                    <a:srgbClr val="FF6600"/>
                  </a:solidFill>
                  <a:latin typeface="Calibri"/>
                  <a:cs typeface="Calibri"/>
                </a:rPr>
                <a:t>Προσωρινή μείωση </a:t>
              </a:r>
            </a:p>
            <a:p>
              <a:r>
                <a:rPr lang="el-GR" sz="2000">
                  <a:solidFill>
                    <a:srgbClr val="FF6600"/>
                  </a:solidFill>
                  <a:latin typeface="Calibri"/>
                  <a:cs typeface="Calibri"/>
                </a:rPr>
                <a:t>της απόδοσης</a:t>
              </a:r>
            </a:p>
          </p:txBody>
        </p:sp>
      </p:grpSp>
      <p:grpSp>
        <p:nvGrpSpPr>
          <p:cNvPr id="38914" name="Group 6"/>
          <p:cNvGrpSpPr>
            <a:grpSpLocks/>
          </p:cNvGrpSpPr>
          <p:nvPr/>
        </p:nvGrpSpPr>
        <p:grpSpPr bwMode="auto">
          <a:xfrm>
            <a:off x="1116013" y="1700213"/>
            <a:ext cx="6480175" cy="3600450"/>
            <a:chOff x="703" y="1071"/>
            <a:chExt cx="4082" cy="2268"/>
          </a:xfrm>
        </p:grpSpPr>
        <p:grpSp>
          <p:nvGrpSpPr>
            <p:cNvPr id="38924" name="Group 7"/>
            <p:cNvGrpSpPr>
              <a:grpSpLocks/>
            </p:cNvGrpSpPr>
            <p:nvPr/>
          </p:nvGrpSpPr>
          <p:grpSpPr bwMode="auto">
            <a:xfrm>
              <a:off x="1111" y="1071"/>
              <a:ext cx="3674" cy="2268"/>
              <a:chOff x="1111" y="1071"/>
              <a:chExt cx="3674" cy="2268"/>
            </a:xfrm>
          </p:grpSpPr>
          <p:grpSp>
            <p:nvGrpSpPr>
              <p:cNvPr id="38926" name="Group 8"/>
              <p:cNvGrpSpPr>
                <a:grpSpLocks/>
              </p:cNvGrpSpPr>
              <p:nvPr/>
            </p:nvGrpSpPr>
            <p:grpSpPr bwMode="auto">
              <a:xfrm>
                <a:off x="1111" y="1071"/>
                <a:ext cx="3674" cy="2268"/>
                <a:chOff x="1519" y="1071"/>
                <a:chExt cx="3674" cy="2268"/>
              </a:xfrm>
            </p:grpSpPr>
            <p:sp>
              <p:nvSpPr>
                <p:cNvPr id="38928" name="Line 9"/>
                <p:cNvSpPr>
                  <a:spLocks noChangeShapeType="1"/>
                </p:cNvSpPr>
                <p:nvPr/>
              </p:nvSpPr>
              <p:spPr bwMode="auto">
                <a:xfrm flipV="1">
                  <a:off x="1519" y="1071"/>
                  <a:ext cx="0" cy="2268"/>
                </a:xfrm>
                <a:prstGeom prst="line">
                  <a:avLst/>
                </a:prstGeom>
                <a:noFill/>
                <a:ln w="38100" cap="sq">
                  <a:solidFill>
                    <a:schemeClr val="tx1"/>
                  </a:solidFill>
                  <a:round/>
                  <a:headEnd type="none" w="sm" len="sm"/>
                  <a:tailEnd type="triangle" w="sm" len="sm"/>
                </a:ln>
              </p:spPr>
              <p:txBody>
                <a:bodyPr wrap="none"/>
                <a:lstStyle/>
                <a:p>
                  <a:endParaRPr lang="el-GR">
                    <a:latin typeface="Calibri"/>
                    <a:cs typeface="Calibri"/>
                  </a:endParaRPr>
                </a:p>
              </p:txBody>
            </p:sp>
            <p:sp>
              <p:nvSpPr>
                <p:cNvPr id="38929" name="Line 10"/>
                <p:cNvSpPr>
                  <a:spLocks noChangeShapeType="1"/>
                </p:cNvSpPr>
                <p:nvPr/>
              </p:nvSpPr>
              <p:spPr bwMode="auto">
                <a:xfrm>
                  <a:off x="1519" y="3339"/>
                  <a:ext cx="3674" cy="0"/>
                </a:xfrm>
                <a:prstGeom prst="line">
                  <a:avLst/>
                </a:prstGeom>
                <a:noFill/>
                <a:ln w="38100" cap="sq">
                  <a:solidFill>
                    <a:schemeClr val="tx1"/>
                  </a:solidFill>
                  <a:round/>
                  <a:headEnd type="none" w="sm" len="sm"/>
                  <a:tailEnd type="triangle" w="sm" len="sm"/>
                </a:ln>
              </p:spPr>
              <p:txBody>
                <a:bodyPr wrap="none"/>
                <a:lstStyle/>
                <a:p>
                  <a:endParaRPr lang="el-GR">
                    <a:latin typeface="Calibri"/>
                    <a:cs typeface="Calibri"/>
                  </a:endParaRPr>
                </a:p>
              </p:txBody>
            </p:sp>
          </p:grpSp>
          <p:sp>
            <p:nvSpPr>
              <p:cNvPr id="38927" name="Line 11"/>
              <p:cNvSpPr>
                <a:spLocks noChangeShapeType="1"/>
              </p:cNvSpPr>
              <p:nvPr/>
            </p:nvSpPr>
            <p:spPr bwMode="auto">
              <a:xfrm>
                <a:off x="1111" y="1933"/>
                <a:ext cx="3629" cy="0"/>
              </a:xfrm>
              <a:prstGeom prst="line">
                <a:avLst/>
              </a:prstGeom>
              <a:noFill/>
              <a:ln w="38100">
                <a:solidFill>
                  <a:schemeClr val="tx1"/>
                </a:solidFill>
                <a:prstDash val="dash"/>
                <a:round/>
                <a:headEnd type="none" w="sm" len="sm"/>
                <a:tailEnd type="none" w="sm" len="sm"/>
              </a:ln>
            </p:spPr>
            <p:txBody>
              <a:bodyPr wrap="none"/>
              <a:lstStyle/>
              <a:p>
                <a:endParaRPr lang="el-GR">
                  <a:latin typeface="Calibri"/>
                  <a:cs typeface="Calibri"/>
                </a:endParaRPr>
              </a:p>
            </p:txBody>
          </p:sp>
        </p:grpSp>
        <p:sp>
          <p:nvSpPr>
            <p:cNvPr id="38925" name="Text Box 12"/>
            <p:cNvSpPr txBox="1">
              <a:spLocks noChangeArrowheads="1"/>
            </p:cNvSpPr>
            <p:nvPr/>
          </p:nvSpPr>
          <p:spPr bwMode="auto">
            <a:xfrm rot="-5400000">
              <a:off x="-151" y="2107"/>
              <a:ext cx="1996" cy="288"/>
            </a:xfrm>
            <a:prstGeom prst="rect">
              <a:avLst/>
            </a:prstGeom>
            <a:noFill/>
            <a:ln w="12700" cap="sq">
              <a:noFill/>
              <a:miter lim="800000"/>
              <a:headEnd type="none" w="sm" len="sm"/>
              <a:tailEnd type="none" w="sm" len="sm"/>
            </a:ln>
          </p:spPr>
          <p:txBody>
            <a:bodyPr>
              <a:spAutoFit/>
            </a:bodyPr>
            <a:lstStyle/>
            <a:p>
              <a:pPr>
                <a:spcBef>
                  <a:spcPct val="50000"/>
                </a:spcBef>
              </a:pPr>
              <a:r>
                <a:rPr lang="el-GR" sz="2400">
                  <a:latin typeface="Calibri"/>
                  <a:cs typeface="Calibri"/>
                </a:rPr>
                <a:t>Αθλητική απόδοση</a:t>
              </a:r>
            </a:p>
          </p:txBody>
        </p:sp>
      </p:grpSp>
      <p:grpSp>
        <p:nvGrpSpPr>
          <p:cNvPr id="6" name="Group 18"/>
          <p:cNvGrpSpPr>
            <a:grpSpLocks/>
          </p:cNvGrpSpPr>
          <p:nvPr/>
        </p:nvGrpSpPr>
        <p:grpSpPr bwMode="auto">
          <a:xfrm>
            <a:off x="1763713" y="3068638"/>
            <a:ext cx="1095375" cy="1355725"/>
            <a:chOff x="1111" y="1933"/>
            <a:chExt cx="690" cy="854"/>
          </a:xfrm>
        </p:grpSpPr>
        <p:sp>
          <p:nvSpPr>
            <p:cNvPr id="38921" name="Line 19"/>
            <p:cNvSpPr>
              <a:spLocks noChangeShapeType="1"/>
            </p:cNvSpPr>
            <p:nvPr/>
          </p:nvSpPr>
          <p:spPr bwMode="auto">
            <a:xfrm>
              <a:off x="1111" y="1933"/>
              <a:ext cx="590" cy="0"/>
            </a:xfrm>
            <a:prstGeom prst="line">
              <a:avLst/>
            </a:prstGeom>
            <a:noFill/>
            <a:ln w="38100" cap="sq">
              <a:solidFill>
                <a:schemeClr val="tx2"/>
              </a:solidFill>
              <a:round/>
              <a:headEnd type="none" w="sm" len="sm"/>
              <a:tailEnd type="none" w="sm" len="sm"/>
            </a:ln>
          </p:spPr>
          <p:txBody>
            <a:bodyPr wrap="none"/>
            <a:lstStyle/>
            <a:p>
              <a:endParaRPr lang="el-GR">
                <a:latin typeface="Calibri"/>
                <a:cs typeface="Calibri"/>
              </a:endParaRPr>
            </a:p>
          </p:txBody>
        </p:sp>
        <p:sp>
          <p:nvSpPr>
            <p:cNvPr id="38922" name="Rectangle 20"/>
            <p:cNvSpPr>
              <a:spLocks noChangeArrowheads="1"/>
            </p:cNvSpPr>
            <p:nvPr/>
          </p:nvSpPr>
          <p:spPr bwMode="auto">
            <a:xfrm>
              <a:off x="1111" y="2341"/>
              <a:ext cx="690" cy="446"/>
            </a:xfrm>
            <a:prstGeom prst="rect">
              <a:avLst/>
            </a:prstGeom>
            <a:noFill/>
            <a:ln w="12700" cap="sq">
              <a:noFill/>
              <a:miter lim="800000"/>
              <a:headEnd type="none" w="sm" len="sm"/>
              <a:tailEnd type="none" w="sm" len="sm"/>
            </a:ln>
          </p:spPr>
          <p:txBody>
            <a:bodyPr wrap="none">
              <a:spAutoFit/>
            </a:bodyPr>
            <a:lstStyle/>
            <a:p>
              <a:r>
                <a:rPr lang="el-GR" sz="2000">
                  <a:solidFill>
                    <a:schemeClr val="tx2"/>
                  </a:solidFill>
                  <a:latin typeface="Calibri"/>
                  <a:cs typeface="Calibri"/>
                </a:rPr>
                <a:t>Αρχικά </a:t>
              </a:r>
            </a:p>
            <a:p>
              <a:r>
                <a:rPr lang="el-GR" sz="2000">
                  <a:solidFill>
                    <a:schemeClr val="tx2"/>
                  </a:solidFill>
                  <a:latin typeface="Calibri"/>
                  <a:cs typeface="Calibri"/>
                </a:rPr>
                <a:t>επίπεδα</a:t>
              </a:r>
            </a:p>
          </p:txBody>
        </p:sp>
        <p:sp>
          <p:nvSpPr>
            <p:cNvPr id="38923" name="Line 21"/>
            <p:cNvSpPr>
              <a:spLocks noChangeShapeType="1"/>
            </p:cNvSpPr>
            <p:nvPr/>
          </p:nvSpPr>
          <p:spPr bwMode="auto">
            <a:xfrm flipV="1">
              <a:off x="1429" y="1979"/>
              <a:ext cx="0" cy="363"/>
            </a:xfrm>
            <a:prstGeom prst="line">
              <a:avLst/>
            </a:prstGeom>
            <a:noFill/>
            <a:ln w="38100" cap="sq">
              <a:solidFill>
                <a:schemeClr val="tx2"/>
              </a:solidFill>
              <a:round/>
              <a:headEnd type="none" w="sm" len="sm"/>
              <a:tailEnd type="triangle" w="sm" len="sm"/>
            </a:ln>
          </p:spPr>
          <p:txBody>
            <a:bodyPr wrap="none"/>
            <a:lstStyle/>
            <a:p>
              <a:endParaRPr lang="el-GR">
                <a:latin typeface="Calibri"/>
                <a:cs typeface="Calibri"/>
              </a:endParaRPr>
            </a:p>
          </p:txBody>
        </p:sp>
      </p:grpSp>
      <p:grpSp>
        <p:nvGrpSpPr>
          <p:cNvPr id="7" name="Group 22"/>
          <p:cNvGrpSpPr>
            <a:grpSpLocks/>
          </p:cNvGrpSpPr>
          <p:nvPr/>
        </p:nvGrpSpPr>
        <p:grpSpPr bwMode="auto">
          <a:xfrm>
            <a:off x="3635375" y="3357563"/>
            <a:ext cx="5214938" cy="1468437"/>
            <a:chOff x="2290" y="2122"/>
            <a:chExt cx="3285" cy="925"/>
          </a:xfrm>
        </p:grpSpPr>
        <p:sp>
          <p:nvSpPr>
            <p:cNvPr id="38919" name="Rectangle 23"/>
            <p:cNvSpPr>
              <a:spLocks noChangeArrowheads="1"/>
            </p:cNvSpPr>
            <p:nvPr/>
          </p:nvSpPr>
          <p:spPr bwMode="auto">
            <a:xfrm>
              <a:off x="4740" y="2795"/>
              <a:ext cx="835" cy="252"/>
            </a:xfrm>
            <a:prstGeom prst="rect">
              <a:avLst/>
            </a:prstGeom>
            <a:noFill/>
            <a:ln w="12700">
              <a:solidFill>
                <a:schemeClr val="tx1"/>
              </a:solidFill>
              <a:prstDash val="dash"/>
              <a:miter lim="800000"/>
              <a:headEnd type="none" w="sm" len="sm"/>
              <a:tailEnd type="none" w="sm" len="sm"/>
            </a:ln>
          </p:spPr>
          <p:txBody>
            <a:bodyPr wrap="none">
              <a:spAutoFit/>
            </a:bodyPr>
            <a:lstStyle/>
            <a:p>
              <a:r>
                <a:rPr lang="el-GR" sz="2000">
                  <a:solidFill>
                    <a:srgbClr val="FF0000"/>
                  </a:solidFill>
                  <a:latin typeface="Calibri"/>
                  <a:cs typeface="Calibri"/>
                </a:rPr>
                <a:t>Εξάντληση</a:t>
              </a:r>
            </a:p>
          </p:txBody>
        </p:sp>
        <p:sp>
          <p:nvSpPr>
            <p:cNvPr id="38920" name="Freeform 24"/>
            <p:cNvSpPr>
              <a:spLocks/>
            </p:cNvSpPr>
            <p:nvPr/>
          </p:nvSpPr>
          <p:spPr bwMode="auto">
            <a:xfrm>
              <a:off x="2290" y="2122"/>
              <a:ext cx="2495" cy="628"/>
            </a:xfrm>
            <a:custGeom>
              <a:avLst/>
              <a:gdLst>
                <a:gd name="T0" fmla="*/ 0 w 2495"/>
                <a:gd name="T1" fmla="*/ 174 h 628"/>
                <a:gd name="T2" fmla="*/ 136 w 2495"/>
                <a:gd name="T3" fmla="*/ 38 h 628"/>
                <a:gd name="T4" fmla="*/ 272 w 2495"/>
                <a:gd name="T5" fmla="*/ 38 h 628"/>
                <a:gd name="T6" fmla="*/ 409 w 2495"/>
                <a:gd name="T7" fmla="*/ 265 h 628"/>
                <a:gd name="T8" fmla="*/ 771 w 2495"/>
                <a:gd name="T9" fmla="*/ 174 h 628"/>
                <a:gd name="T10" fmla="*/ 953 w 2495"/>
                <a:gd name="T11" fmla="*/ 356 h 628"/>
                <a:gd name="T12" fmla="*/ 1406 w 2495"/>
                <a:gd name="T13" fmla="*/ 265 h 628"/>
                <a:gd name="T14" fmla="*/ 1679 w 2495"/>
                <a:gd name="T15" fmla="*/ 492 h 628"/>
                <a:gd name="T16" fmla="*/ 2087 w 2495"/>
                <a:gd name="T17" fmla="*/ 356 h 628"/>
                <a:gd name="T18" fmla="*/ 2495 w 2495"/>
                <a:gd name="T19" fmla="*/ 628 h 6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95"/>
                <a:gd name="T31" fmla="*/ 0 h 628"/>
                <a:gd name="T32" fmla="*/ 2495 w 2495"/>
                <a:gd name="T33" fmla="*/ 628 h 6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95" h="628">
                  <a:moveTo>
                    <a:pt x="0" y="174"/>
                  </a:moveTo>
                  <a:cubicBezTo>
                    <a:pt x="45" y="117"/>
                    <a:pt x="91" y="61"/>
                    <a:pt x="136" y="38"/>
                  </a:cubicBezTo>
                  <a:cubicBezTo>
                    <a:pt x="181" y="15"/>
                    <a:pt x="226" y="0"/>
                    <a:pt x="272" y="38"/>
                  </a:cubicBezTo>
                  <a:cubicBezTo>
                    <a:pt x="318" y="76"/>
                    <a:pt x="326" y="242"/>
                    <a:pt x="409" y="265"/>
                  </a:cubicBezTo>
                  <a:cubicBezTo>
                    <a:pt x="492" y="288"/>
                    <a:pt x="680" y="159"/>
                    <a:pt x="771" y="174"/>
                  </a:cubicBezTo>
                  <a:cubicBezTo>
                    <a:pt x="862" y="189"/>
                    <a:pt x="847" y="341"/>
                    <a:pt x="953" y="356"/>
                  </a:cubicBezTo>
                  <a:cubicBezTo>
                    <a:pt x="1059" y="371"/>
                    <a:pt x="1285" y="242"/>
                    <a:pt x="1406" y="265"/>
                  </a:cubicBezTo>
                  <a:cubicBezTo>
                    <a:pt x="1527" y="288"/>
                    <a:pt x="1566" y="477"/>
                    <a:pt x="1679" y="492"/>
                  </a:cubicBezTo>
                  <a:cubicBezTo>
                    <a:pt x="1792" y="507"/>
                    <a:pt x="1951" y="333"/>
                    <a:pt x="2087" y="356"/>
                  </a:cubicBezTo>
                  <a:cubicBezTo>
                    <a:pt x="2223" y="379"/>
                    <a:pt x="2359" y="503"/>
                    <a:pt x="2495" y="628"/>
                  </a:cubicBezTo>
                </a:path>
              </a:pathLst>
            </a:custGeom>
            <a:noFill/>
            <a:ln w="38100" cap="flat" cmpd="sng">
              <a:solidFill>
                <a:srgbClr val="FF0000"/>
              </a:solidFill>
              <a:prstDash val="dash"/>
              <a:round/>
              <a:headEnd type="none" w="sm" len="sm"/>
              <a:tailEnd type="triangle" w="sm" len="sm"/>
            </a:ln>
          </p:spPr>
          <p:txBody>
            <a:bodyPr wrap="none"/>
            <a:lstStyle/>
            <a:p>
              <a:endParaRPr lang="el-GR">
                <a:latin typeface="Calibri"/>
                <a:cs typeface="Calibri"/>
              </a:endParaRPr>
            </a:p>
          </p:txBody>
        </p:sp>
      </p:grpSp>
      <p:sp>
        <p:nvSpPr>
          <p:cNvPr id="1489945" name="Freeform 25"/>
          <p:cNvSpPr>
            <a:spLocks/>
          </p:cNvSpPr>
          <p:nvPr/>
        </p:nvSpPr>
        <p:spPr bwMode="auto">
          <a:xfrm>
            <a:off x="2916238" y="3500438"/>
            <a:ext cx="863600" cy="433387"/>
          </a:xfrm>
          <a:custGeom>
            <a:avLst/>
            <a:gdLst>
              <a:gd name="T0" fmla="*/ 0 w 862"/>
              <a:gd name="T1" fmla="*/ 0 h 590"/>
              <a:gd name="T2" fmla="*/ 136504928 w 862"/>
              <a:gd name="T3" fmla="*/ 220144437 h 590"/>
              <a:gd name="T4" fmla="*/ 227843125 w 862"/>
              <a:gd name="T5" fmla="*/ 294065537 h 590"/>
              <a:gd name="T6" fmla="*/ 364349055 w 862"/>
              <a:gd name="T7" fmla="*/ 269245694 h 590"/>
              <a:gd name="T8" fmla="*/ 865202975 w 862"/>
              <a:gd name="T9" fmla="*/ 0 h 590"/>
              <a:gd name="T10" fmla="*/ 0 60000 65536"/>
              <a:gd name="T11" fmla="*/ 0 60000 65536"/>
              <a:gd name="T12" fmla="*/ 0 60000 65536"/>
              <a:gd name="T13" fmla="*/ 0 60000 65536"/>
              <a:gd name="T14" fmla="*/ 0 60000 65536"/>
              <a:gd name="T15" fmla="*/ 0 w 862"/>
              <a:gd name="T16" fmla="*/ 0 h 590"/>
              <a:gd name="T17" fmla="*/ 862 w 862"/>
              <a:gd name="T18" fmla="*/ 590 h 590"/>
            </a:gdLst>
            <a:ahLst/>
            <a:cxnLst>
              <a:cxn ang="T10">
                <a:pos x="T0" y="T1"/>
              </a:cxn>
              <a:cxn ang="T11">
                <a:pos x="T2" y="T3"/>
              </a:cxn>
              <a:cxn ang="T12">
                <a:pos x="T4" y="T5"/>
              </a:cxn>
              <a:cxn ang="T13">
                <a:pos x="T6" y="T7"/>
              </a:cxn>
              <a:cxn ang="T14">
                <a:pos x="T8" y="T9"/>
              </a:cxn>
            </a:cxnLst>
            <a:rect l="T15" t="T16" r="T17" b="T18"/>
            <a:pathLst>
              <a:path w="862" h="590">
                <a:moveTo>
                  <a:pt x="0" y="0"/>
                </a:moveTo>
                <a:cubicBezTo>
                  <a:pt x="49" y="158"/>
                  <a:pt x="98" y="317"/>
                  <a:pt x="136" y="408"/>
                </a:cubicBezTo>
                <a:cubicBezTo>
                  <a:pt x="174" y="499"/>
                  <a:pt x="189" y="530"/>
                  <a:pt x="227" y="545"/>
                </a:cubicBezTo>
                <a:cubicBezTo>
                  <a:pt x="265" y="560"/>
                  <a:pt x="257" y="590"/>
                  <a:pt x="363" y="499"/>
                </a:cubicBezTo>
                <a:cubicBezTo>
                  <a:pt x="469" y="408"/>
                  <a:pt x="665" y="204"/>
                  <a:pt x="862" y="0"/>
                </a:cubicBezTo>
              </a:path>
            </a:pathLst>
          </a:custGeom>
          <a:solidFill>
            <a:schemeClr val="tx2"/>
          </a:solidFill>
          <a:ln w="38100" cap="sq" cmpd="sng">
            <a:solidFill>
              <a:srgbClr val="FF6600"/>
            </a:solidFill>
            <a:prstDash val="solid"/>
            <a:round/>
            <a:headEnd type="none" w="sm" len="sm"/>
            <a:tailEnd type="none" w="sm" len="sm"/>
          </a:ln>
        </p:spPr>
        <p:txBody>
          <a:bodyPr wrap="none"/>
          <a:lstStyle/>
          <a:p>
            <a:endParaRPr lang="el-GR">
              <a:latin typeface="Calibri"/>
              <a:cs typeface="Calibri"/>
            </a:endParaRPr>
          </a:p>
        </p:txBody>
      </p:sp>
      <p:sp>
        <p:nvSpPr>
          <p:cNvPr id="38918" name="Text Box 26"/>
          <p:cNvSpPr txBox="1">
            <a:spLocks noChangeArrowheads="1"/>
          </p:cNvSpPr>
          <p:nvPr/>
        </p:nvSpPr>
        <p:spPr bwMode="auto">
          <a:xfrm>
            <a:off x="6948488" y="6308725"/>
            <a:ext cx="2016125" cy="366713"/>
          </a:xfrm>
          <a:prstGeom prst="rect">
            <a:avLst/>
          </a:prstGeom>
          <a:noFill/>
          <a:ln w="12700" cap="sq">
            <a:noFill/>
            <a:miter lim="800000"/>
            <a:headEnd type="none" w="sm" len="sm"/>
            <a:tailEnd type="none" w="sm" len="sm"/>
          </a:ln>
        </p:spPr>
        <p:txBody>
          <a:bodyPr>
            <a:spAutoFit/>
          </a:bodyPr>
          <a:lstStyle/>
          <a:p>
            <a:pPr>
              <a:spcBef>
                <a:spcPct val="50000"/>
              </a:spcBef>
            </a:pPr>
            <a:r>
              <a:rPr lang="en-US" sz="1800">
                <a:solidFill>
                  <a:schemeClr val="tx2"/>
                </a:solidFill>
                <a:latin typeface="Calibri"/>
                <a:cs typeface="Calibri"/>
              </a:rPr>
              <a:t>Selye 1956</a:t>
            </a:r>
          </a:p>
        </p:txBody>
      </p:sp>
      <p:pic>
        <p:nvPicPr>
          <p:cNvPr id="22" name="Picture 21">
            <a:extLst>
              <a:ext uri="{FF2B5EF4-FFF2-40B4-BE49-F238E27FC236}">
                <a16:creationId xmlns:a16="http://schemas.microsoft.com/office/drawing/2014/main" id="{50D3CE0F-8E48-0D40-AC7A-8353D12E36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ustDataLst>
      <p:tags r:id="rId1"/>
    </p:custDataLst>
  </p:cSld>
  <p:clrMapOvr>
    <a:masterClrMapping/>
  </p:clrMapOvr>
  <p:transition advTm="271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89945"/>
                                        </p:tgtEl>
                                        <p:attrNameLst>
                                          <p:attrName>style.visibility</p:attrName>
                                        </p:attrNameLst>
                                      </p:cBhvr>
                                      <p:to>
                                        <p:strVal val="visible"/>
                                      </p:to>
                                    </p:set>
                                    <p:animEffect transition="in" filter="diamond(in)">
                                      <p:cBhvr>
                                        <p:cTn id="17" dur="2000"/>
                                        <p:tgtEl>
                                          <p:spTgt spid="148994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9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5B728BA2-3095-3F40-8133-DDFF0FBC9B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322"/>
            <a:ext cx="9144000" cy="5889356"/>
          </a:xfrm>
          <a:prstGeom prst="rect">
            <a:avLst/>
          </a:prstGeom>
        </p:spPr>
      </p:pic>
      <p:cxnSp>
        <p:nvCxnSpPr>
          <p:cNvPr id="5" name="Straight Connector 4">
            <a:extLst>
              <a:ext uri="{FF2B5EF4-FFF2-40B4-BE49-F238E27FC236}">
                <a16:creationId xmlns:a16="http://schemas.microsoft.com/office/drawing/2014/main" id="{00240CB3-E038-664E-B0BB-27B7826EF43D}"/>
              </a:ext>
            </a:extLst>
          </p:cNvPr>
          <p:cNvCxnSpPr>
            <a:cxnSpLocks/>
          </p:cNvCxnSpPr>
          <p:nvPr/>
        </p:nvCxnSpPr>
        <p:spPr bwMode="auto">
          <a:xfrm>
            <a:off x="4586546" y="1556792"/>
            <a:ext cx="0" cy="3744416"/>
          </a:xfrm>
          <a:prstGeom prst="line">
            <a:avLst/>
          </a:prstGeom>
          <a:ln w="25400">
            <a:headEnd type="none" w="sm" len="sm"/>
            <a:tailEnd type="none" w="sm" len="sm"/>
          </a:ln>
        </p:spPr>
        <p:style>
          <a:lnRef idx="1">
            <a:schemeClr val="accent2"/>
          </a:lnRef>
          <a:fillRef idx="0">
            <a:schemeClr val="accent2"/>
          </a:fillRef>
          <a:effectRef idx="0">
            <a:schemeClr val="accent2"/>
          </a:effectRef>
          <a:fontRef idx="minor">
            <a:schemeClr val="tx1"/>
          </a:fontRef>
        </p:style>
      </p:cxnSp>
      <p:sp>
        <p:nvSpPr>
          <p:cNvPr id="8" name="Text Box 5">
            <a:extLst>
              <a:ext uri="{FF2B5EF4-FFF2-40B4-BE49-F238E27FC236}">
                <a16:creationId xmlns:a16="http://schemas.microsoft.com/office/drawing/2014/main" id="{F0ADC66A-1A99-0C41-BEA1-67BE06145C9A}"/>
              </a:ext>
            </a:extLst>
          </p:cNvPr>
          <p:cNvSpPr txBox="1">
            <a:spLocks noChangeArrowheads="1"/>
          </p:cNvSpPr>
          <p:nvPr/>
        </p:nvSpPr>
        <p:spPr bwMode="auto">
          <a:xfrm>
            <a:off x="6480175" y="6404280"/>
            <a:ext cx="2663825" cy="366713"/>
          </a:xfrm>
          <a:prstGeom prst="rect">
            <a:avLst/>
          </a:prstGeom>
          <a:noFill/>
          <a:ln w="9525">
            <a:noFill/>
            <a:miter lim="800000"/>
            <a:headEnd/>
            <a:tailEnd/>
          </a:ln>
        </p:spPr>
        <p:txBody>
          <a:bodyPr>
            <a:spAutoFit/>
          </a:bodyPr>
          <a:lstStyle/>
          <a:p>
            <a:pPr>
              <a:spcBef>
                <a:spcPct val="50000"/>
              </a:spcBef>
            </a:pPr>
            <a:r>
              <a:rPr lang="en-US" sz="1800" dirty="0">
                <a:solidFill>
                  <a:schemeClr val="tx2"/>
                </a:solidFill>
              </a:rPr>
              <a:t>Nieman et al. 2017</a:t>
            </a:r>
            <a:endParaRPr lang="el-GR" sz="1800" dirty="0">
              <a:solidFill>
                <a:schemeClr val="tx2"/>
              </a:solidFill>
            </a:endParaRPr>
          </a:p>
        </p:txBody>
      </p:sp>
    </p:spTree>
    <p:extLst>
      <p:ext uri="{BB962C8B-B14F-4D97-AF65-F5344CB8AC3E}">
        <p14:creationId xmlns:p14="http://schemas.microsoft.com/office/powerpoint/2010/main" val="77087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C049A-E589-3F4A-8086-B482F46B08D4}"/>
              </a:ext>
            </a:extLst>
          </p:cNvPr>
          <p:cNvSpPr/>
          <p:nvPr/>
        </p:nvSpPr>
        <p:spPr>
          <a:xfrm>
            <a:off x="1115616" y="6021288"/>
            <a:ext cx="8424936" cy="338554"/>
          </a:xfrm>
          <a:prstGeom prst="rect">
            <a:avLst/>
          </a:prstGeom>
        </p:spPr>
        <p:txBody>
          <a:bodyPr wrap="square">
            <a:spAutoFit/>
          </a:bodyPr>
          <a:lstStyle/>
          <a:p>
            <a:r>
              <a:rPr lang="en-US" sz="1600" dirty="0">
                <a:latin typeface="URWPalladioL"/>
              </a:rPr>
              <a:t>American College of Sports Medicine. </a:t>
            </a:r>
            <a:r>
              <a:rPr lang="en-US" sz="1600" i="1" dirty="0">
                <a:latin typeface="URWPalladioL"/>
              </a:rPr>
              <a:t>Med. Sci. Sports </a:t>
            </a:r>
            <a:r>
              <a:rPr lang="en-US" sz="1600" i="1" dirty="0" err="1">
                <a:latin typeface="URWPalladioL"/>
              </a:rPr>
              <a:t>Exerc</a:t>
            </a:r>
            <a:r>
              <a:rPr lang="en-US" sz="1600" i="1" dirty="0">
                <a:latin typeface="URWPalladioL"/>
              </a:rPr>
              <a:t>. </a:t>
            </a:r>
            <a:r>
              <a:rPr lang="en-US" sz="1600" dirty="0">
                <a:latin typeface="URWPalladioL"/>
              </a:rPr>
              <a:t>2013, </a:t>
            </a:r>
            <a:r>
              <a:rPr lang="en-US" sz="1600" i="1" dirty="0">
                <a:latin typeface="URWPalladioL"/>
              </a:rPr>
              <a:t>45</a:t>
            </a:r>
            <a:r>
              <a:rPr lang="en-US" sz="1600" dirty="0">
                <a:latin typeface="URWPalladioL"/>
              </a:rPr>
              <a:t>, 186–205. </a:t>
            </a:r>
          </a:p>
        </p:txBody>
      </p:sp>
      <p:sp>
        <p:nvSpPr>
          <p:cNvPr id="3" name="Rectangle 2">
            <a:extLst>
              <a:ext uri="{FF2B5EF4-FFF2-40B4-BE49-F238E27FC236}">
                <a16:creationId xmlns:a16="http://schemas.microsoft.com/office/drawing/2014/main" id="{E60BF821-9420-3946-9373-98F375EBE1D7}"/>
              </a:ext>
            </a:extLst>
          </p:cNvPr>
          <p:cNvSpPr txBox="1">
            <a:spLocks noChangeArrowheads="1"/>
          </p:cNvSpPr>
          <p:nvPr/>
        </p:nvSpPr>
        <p:spPr>
          <a:xfrm>
            <a:off x="685800" y="304800"/>
            <a:ext cx="77724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a:ea typeface="+mj-ea"/>
                <a:cs typeface="Calibri"/>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a:lstStyle>
          <a:p>
            <a:pPr>
              <a:defRPr/>
            </a:pPr>
            <a:r>
              <a:rPr lang="en-US" sz="2800" kern="0" dirty="0">
                <a:solidFill>
                  <a:srgbClr val="FFFF00"/>
                </a:solidFill>
              </a:rPr>
              <a:t>How much is too much?</a:t>
            </a:r>
          </a:p>
          <a:p>
            <a:pPr>
              <a:defRPr/>
            </a:pPr>
            <a:r>
              <a:rPr lang="en-US" sz="2800" b="1" kern="0" dirty="0">
                <a:solidFill>
                  <a:srgbClr val="FFFF00"/>
                </a:solidFill>
              </a:rPr>
              <a:t>Prevalence of Overt</a:t>
            </a:r>
            <a:r>
              <a:rPr lang="en-US" sz="2800" kern="0" dirty="0">
                <a:solidFill>
                  <a:srgbClr val="FFFF00"/>
                </a:solidFill>
              </a:rPr>
              <a:t>raining Syndrome (%)</a:t>
            </a:r>
            <a:endParaRPr lang="el-GR" sz="2800" b="1" kern="0" dirty="0">
              <a:solidFill>
                <a:srgbClr val="FFFF00"/>
              </a:solidFill>
            </a:endParaRPr>
          </a:p>
        </p:txBody>
      </p:sp>
      <p:graphicFrame>
        <p:nvGraphicFramePr>
          <p:cNvPr id="4" name="Chart 3">
            <a:extLst>
              <a:ext uri="{FF2B5EF4-FFF2-40B4-BE49-F238E27FC236}">
                <a16:creationId xmlns:a16="http://schemas.microsoft.com/office/drawing/2014/main" id="{BF7F4C2E-C883-AA4A-93C4-49DFE2B3F2EE}"/>
              </a:ext>
            </a:extLst>
          </p:cNvPr>
          <p:cNvGraphicFramePr/>
          <p:nvPr>
            <p:extLst>
              <p:ext uri="{D42A27DB-BD31-4B8C-83A1-F6EECF244321}">
                <p14:modId xmlns:p14="http://schemas.microsoft.com/office/powerpoint/2010/main" val="63094411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330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9592" y="2819400"/>
            <a:ext cx="7772400" cy="1219200"/>
          </a:xfrm>
        </p:spPr>
        <p:txBody>
          <a:bodyPr/>
          <a:lstStyle/>
          <a:p>
            <a:pPr algn="l"/>
            <a:r>
              <a:rPr lang="el-GR" sz="2800" dirty="0"/>
              <a:t>1. Προσδιορισμός ενεργειακών αναγκών του αθλήματος</a:t>
            </a:r>
            <a:br>
              <a:rPr lang="el-GR" sz="2800" dirty="0"/>
            </a:br>
            <a:r>
              <a:rPr lang="el-GR" sz="2800" dirty="0"/>
              <a:t/>
            </a:r>
            <a:br>
              <a:rPr lang="el-GR" sz="2800" dirty="0"/>
            </a:br>
            <a:r>
              <a:rPr lang="el-GR" sz="2800" dirty="0"/>
              <a:t>2. Εξατομικευμένη προσέγγιση με βάση τα χαρακτηριστικά του κάθε αθλητή</a:t>
            </a:r>
            <a:br>
              <a:rPr lang="el-GR" sz="2800" dirty="0"/>
            </a:br>
            <a:r>
              <a:rPr lang="el-GR" sz="2800" dirty="0"/>
              <a:t/>
            </a:r>
            <a:br>
              <a:rPr lang="el-GR" sz="2800" dirty="0"/>
            </a:br>
            <a:r>
              <a:rPr lang="el-GR" sz="2800" dirty="0"/>
              <a:t>3. Έλεγχος στη διακύμανση των ανθρωπομετρικών</a:t>
            </a:r>
            <a:r>
              <a:rPr lang="en-US" sz="2800" dirty="0"/>
              <a:t> -</a:t>
            </a:r>
            <a:r>
              <a:rPr lang="el-GR" sz="2800" dirty="0"/>
              <a:t>εργομετρικών μεταβολών</a:t>
            </a:r>
            <a:br>
              <a:rPr lang="el-GR" sz="2800" dirty="0"/>
            </a:br>
            <a:r>
              <a:rPr lang="en-US" sz="2800" dirty="0"/>
              <a:t/>
            </a:r>
            <a:br>
              <a:rPr lang="en-US" sz="2800" dirty="0"/>
            </a:br>
            <a:r>
              <a:rPr lang="en-US" sz="2800" dirty="0"/>
              <a:t>4. </a:t>
            </a:r>
            <a:r>
              <a:rPr lang="el-GR" sz="2800" dirty="0"/>
              <a:t>Σεβασμός στις ιδιαιτερότητες του αθλήματος</a:t>
            </a:r>
            <a:br>
              <a:rPr lang="el-GR" sz="2800" dirty="0"/>
            </a:br>
            <a:endParaRPr lang="en-US" sz="2800" dirty="0"/>
          </a:p>
        </p:txBody>
      </p:sp>
      <p:pic>
        <p:nvPicPr>
          <p:cNvPr id="3" name="Picture 2">
            <a:extLst>
              <a:ext uri="{FF2B5EF4-FFF2-40B4-BE49-F238E27FC236}">
                <a16:creationId xmlns:a16="http://schemas.microsoft.com/office/drawing/2014/main" id="{498D5E60-3F60-A842-A55C-D32B98B530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100291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04800"/>
            <a:ext cx="7772400" cy="1143000"/>
          </a:xfrm>
        </p:spPr>
        <p:txBody>
          <a:bodyPr/>
          <a:lstStyle/>
          <a:p>
            <a:pPr>
              <a:defRPr/>
            </a:pPr>
            <a:r>
              <a:rPr lang="el-GR" sz="2800" b="1" dirty="0">
                <a:solidFill>
                  <a:srgbClr val="FFFF00"/>
                </a:solidFill>
                <a:latin typeface="Calibri"/>
                <a:cs typeface="Calibri"/>
              </a:rPr>
              <a:t>Επίπεδα μυϊκού γλυκογόνου και αθλητική απόδοση</a:t>
            </a:r>
          </a:p>
        </p:txBody>
      </p:sp>
      <p:graphicFrame>
        <p:nvGraphicFramePr>
          <p:cNvPr id="27650" name="Object 2"/>
          <p:cNvGraphicFramePr>
            <a:graphicFrameLocks noGrp="1" noChangeAspect="1"/>
          </p:cNvGraphicFramePr>
          <p:nvPr>
            <p:ph type="chart" idx="1"/>
          </p:nvPr>
        </p:nvGraphicFramePr>
        <p:xfrm>
          <a:off x="558800" y="1816100"/>
          <a:ext cx="7874000" cy="4711700"/>
        </p:xfrm>
        <a:graphic>
          <a:graphicData uri="http://schemas.openxmlformats.org/presentationml/2006/ole">
            <mc:AlternateContent xmlns:mc="http://schemas.openxmlformats.org/markup-compatibility/2006">
              <mc:Choice xmlns:v="urn:schemas-microsoft-com:vml" Requires="v">
                <p:oleObj spid="_x0000_s27712" r:id="rId4" imgW="7870618" imgH="4712616" progId="Excel.Chart.8">
                  <p:embed/>
                </p:oleObj>
              </mc:Choice>
              <mc:Fallback>
                <p:oleObj r:id="rId4" imgW="7870618" imgH="4712616" progId="Excel.Chart.8">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1816100"/>
                        <a:ext cx="7874000" cy="47117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7652" name="Rectangle 4"/>
          <p:cNvSpPr>
            <a:spLocks noChangeArrowheads="1"/>
          </p:cNvSpPr>
          <p:nvPr/>
        </p:nvSpPr>
        <p:spPr bwMode="auto">
          <a:xfrm>
            <a:off x="6804025" y="6491288"/>
            <a:ext cx="2339975" cy="366712"/>
          </a:xfrm>
          <a:prstGeom prst="rect">
            <a:avLst/>
          </a:prstGeom>
          <a:noFill/>
          <a:ln w="12700">
            <a:noFill/>
            <a:miter lim="800000"/>
            <a:headEnd/>
            <a:tailEnd/>
          </a:ln>
        </p:spPr>
        <p:txBody>
          <a:bodyPr wrap="none" lIns="90487" tIns="44450" rIns="90487" bIns="44450">
            <a:spAutoFit/>
          </a:bodyPr>
          <a:lstStyle/>
          <a:p>
            <a:r>
              <a:rPr lang="en-US" sz="1800">
                <a:solidFill>
                  <a:srgbClr val="FFFF00"/>
                </a:solidFill>
              </a:rPr>
              <a:t>Costill et al, 1988</a:t>
            </a:r>
          </a:p>
        </p:txBody>
      </p:sp>
      <p:pic>
        <p:nvPicPr>
          <p:cNvPr id="5" name="Picture 4">
            <a:extLst>
              <a:ext uri="{FF2B5EF4-FFF2-40B4-BE49-F238E27FC236}">
                <a16:creationId xmlns:a16="http://schemas.microsoft.com/office/drawing/2014/main" id="{D7B48FE5-94FD-3940-B456-73C6558585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Line 3"/>
          <p:cNvSpPr>
            <a:spLocks noChangeShapeType="1"/>
          </p:cNvSpPr>
          <p:nvPr/>
        </p:nvSpPr>
        <p:spPr bwMode="auto">
          <a:xfrm>
            <a:off x="1693863" y="2198688"/>
            <a:ext cx="0" cy="3625850"/>
          </a:xfrm>
          <a:prstGeom prst="line">
            <a:avLst/>
          </a:prstGeom>
          <a:noFill/>
          <a:ln w="38100">
            <a:solidFill>
              <a:schemeClr val="tx1"/>
            </a:solidFill>
            <a:round/>
            <a:headEnd/>
            <a:tailEnd/>
          </a:ln>
        </p:spPr>
        <p:txBody>
          <a:bodyPr/>
          <a:lstStyle/>
          <a:p>
            <a:endParaRPr lang="el-GR">
              <a:latin typeface="Calibri"/>
              <a:cs typeface="Calibri"/>
            </a:endParaRPr>
          </a:p>
        </p:txBody>
      </p:sp>
      <p:sp>
        <p:nvSpPr>
          <p:cNvPr id="43010" name="Line 4"/>
          <p:cNvSpPr>
            <a:spLocks noChangeShapeType="1"/>
          </p:cNvSpPr>
          <p:nvPr/>
        </p:nvSpPr>
        <p:spPr bwMode="auto">
          <a:xfrm flipH="1">
            <a:off x="1704975" y="5802313"/>
            <a:ext cx="5838825" cy="1587"/>
          </a:xfrm>
          <a:prstGeom prst="line">
            <a:avLst/>
          </a:prstGeom>
          <a:noFill/>
          <a:ln w="38100">
            <a:solidFill>
              <a:schemeClr val="tx1"/>
            </a:solidFill>
            <a:round/>
            <a:headEnd/>
            <a:tailEnd/>
          </a:ln>
        </p:spPr>
        <p:txBody>
          <a:bodyPr/>
          <a:lstStyle/>
          <a:p>
            <a:endParaRPr lang="el-GR">
              <a:latin typeface="Calibri"/>
              <a:cs typeface="Calibri"/>
            </a:endParaRPr>
          </a:p>
        </p:txBody>
      </p:sp>
      <p:sp>
        <p:nvSpPr>
          <p:cNvPr id="1433605" name="Text Box 5"/>
          <p:cNvSpPr txBox="1">
            <a:spLocks noChangeArrowheads="1"/>
          </p:cNvSpPr>
          <p:nvPr/>
        </p:nvSpPr>
        <p:spPr bwMode="auto">
          <a:xfrm>
            <a:off x="1557338" y="5624513"/>
            <a:ext cx="6157912" cy="307777"/>
          </a:xfrm>
          <a:prstGeom prst="rect">
            <a:avLst/>
          </a:prstGeom>
          <a:noFill/>
          <a:ln w="9525">
            <a:noFill/>
            <a:miter lim="800000"/>
            <a:headEnd/>
            <a:tailEnd/>
          </a:ln>
          <a:effectLst/>
        </p:spPr>
        <p:txBody>
          <a:bodyPr>
            <a:spAutoFit/>
          </a:bodyPr>
          <a:lstStyle/>
          <a:p>
            <a:pPr>
              <a:defRPr/>
            </a:pPr>
            <a:r>
              <a:rPr lang="en-GB" sz="1400" b="0">
                <a:effectLst>
                  <a:outerShdw blurRad="38100" dist="38100" dir="2700000" algn="tl">
                    <a:srgbClr val="000000"/>
                  </a:outerShdw>
                </a:effectLst>
                <a:latin typeface="Calibri"/>
                <a:cs typeface="Calibri"/>
              </a:rPr>
              <a:t>                I               I               I               I               I               I               I</a:t>
            </a:r>
            <a:endParaRPr lang="en-GB" sz="1800" b="0">
              <a:latin typeface="Calibri"/>
              <a:cs typeface="Calibri"/>
            </a:endParaRPr>
          </a:p>
        </p:txBody>
      </p:sp>
      <p:sp>
        <p:nvSpPr>
          <p:cNvPr id="1433606" name="Text Box 6"/>
          <p:cNvSpPr txBox="1">
            <a:spLocks noChangeArrowheads="1"/>
          </p:cNvSpPr>
          <p:nvPr/>
        </p:nvSpPr>
        <p:spPr bwMode="auto">
          <a:xfrm>
            <a:off x="1187450" y="2781300"/>
            <a:ext cx="530225" cy="1984646"/>
          </a:xfrm>
          <a:prstGeom prst="rect">
            <a:avLst/>
          </a:prstGeom>
          <a:noFill/>
          <a:ln w="9525">
            <a:noFill/>
            <a:miter lim="800000"/>
            <a:headEnd/>
            <a:tailEnd/>
          </a:ln>
          <a:effectLst/>
        </p:spPr>
        <p:txBody>
          <a:bodyPr>
            <a:spAutoFit/>
          </a:bodyPr>
          <a:lstStyle/>
          <a:p>
            <a:pPr algn="r">
              <a:lnSpc>
                <a:spcPct val="110000"/>
              </a:lnSpc>
              <a:defRPr/>
            </a:pPr>
            <a:r>
              <a:rPr lang="en-GB" sz="1400" b="0">
                <a:effectLst>
                  <a:outerShdw blurRad="38100" dist="38100" dir="2700000" algn="tl">
                    <a:srgbClr val="000000"/>
                  </a:outerShdw>
                </a:effectLst>
                <a:latin typeface="Calibri"/>
                <a:cs typeface="Calibri"/>
              </a:rPr>
              <a:t>120</a:t>
            </a:r>
            <a:endParaRPr lang="el-GR" sz="1400" b="0">
              <a:effectLst>
                <a:outerShdw blurRad="38100" dist="38100" dir="2700000" algn="tl">
                  <a:srgbClr val="000000"/>
                </a:outerShdw>
              </a:effectLst>
              <a:latin typeface="Calibri"/>
              <a:cs typeface="Calibri"/>
            </a:endParaRPr>
          </a:p>
          <a:p>
            <a:pPr algn="r">
              <a:lnSpc>
                <a:spcPct val="110000"/>
              </a:lnSpc>
              <a:defRPr/>
            </a:pPr>
            <a:endParaRPr lang="en-GB" sz="1400" b="0">
              <a:latin typeface="Calibri"/>
              <a:cs typeface="Calibri"/>
            </a:endParaRPr>
          </a:p>
          <a:p>
            <a:pPr algn="r">
              <a:lnSpc>
                <a:spcPct val="110000"/>
              </a:lnSpc>
              <a:defRPr/>
            </a:pPr>
            <a:r>
              <a:rPr lang="en-GB" sz="1400" b="0">
                <a:effectLst>
                  <a:outerShdw blurRad="38100" dist="38100" dir="2700000" algn="tl">
                    <a:srgbClr val="000000"/>
                  </a:outerShdw>
                </a:effectLst>
                <a:latin typeface="Calibri"/>
                <a:cs typeface="Calibri"/>
              </a:rPr>
              <a:t>100 </a:t>
            </a:r>
            <a:endParaRPr lang="en-GB" sz="1400" b="0">
              <a:latin typeface="Calibri"/>
              <a:cs typeface="Calibri"/>
            </a:endParaRPr>
          </a:p>
          <a:p>
            <a:pPr algn="r">
              <a:lnSpc>
                <a:spcPct val="110000"/>
              </a:lnSpc>
              <a:defRPr/>
            </a:pPr>
            <a:r>
              <a:rPr lang="en-GB" sz="1400" b="0">
                <a:effectLst>
                  <a:outerShdw blurRad="38100" dist="38100" dir="2700000" algn="tl">
                    <a:srgbClr val="000000"/>
                  </a:outerShdw>
                </a:effectLst>
                <a:latin typeface="Calibri"/>
                <a:cs typeface="Calibri"/>
              </a:rPr>
              <a:t>  80- </a:t>
            </a:r>
            <a:endParaRPr lang="el-GR" sz="1400" b="0">
              <a:effectLst>
                <a:outerShdw blurRad="38100" dist="38100" dir="2700000" algn="tl">
                  <a:srgbClr val="000000"/>
                </a:outerShdw>
              </a:effectLst>
              <a:latin typeface="Calibri"/>
              <a:cs typeface="Calibri"/>
            </a:endParaRPr>
          </a:p>
          <a:p>
            <a:pPr algn="r">
              <a:lnSpc>
                <a:spcPct val="110000"/>
              </a:lnSpc>
              <a:defRPr/>
            </a:pPr>
            <a:r>
              <a:rPr lang="en-GB" sz="1400" b="0">
                <a:effectLst>
                  <a:outerShdw blurRad="38100" dist="38100" dir="2700000" algn="tl">
                    <a:srgbClr val="000000"/>
                  </a:outerShdw>
                </a:effectLst>
                <a:latin typeface="Calibri"/>
                <a:cs typeface="Calibri"/>
              </a:rPr>
              <a:t>  60</a:t>
            </a:r>
            <a:r>
              <a:rPr lang="el-GR" sz="1400" b="0">
                <a:effectLst>
                  <a:outerShdw blurRad="38100" dist="38100" dir="2700000" algn="tl">
                    <a:srgbClr val="000000"/>
                  </a:outerShdw>
                </a:effectLst>
                <a:latin typeface="Calibri"/>
                <a:cs typeface="Calibri"/>
              </a:rPr>
              <a:t>-</a:t>
            </a:r>
            <a:r>
              <a:rPr lang="en-GB" sz="1400" b="0">
                <a:effectLst>
                  <a:outerShdw blurRad="38100" dist="38100" dir="2700000" algn="tl">
                    <a:srgbClr val="000000"/>
                  </a:outerShdw>
                </a:effectLst>
                <a:latin typeface="Calibri"/>
                <a:cs typeface="Calibri"/>
              </a:rPr>
              <a:t> </a:t>
            </a:r>
            <a:endParaRPr lang="en-GB" sz="1400" b="0">
              <a:latin typeface="Calibri"/>
              <a:cs typeface="Calibri"/>
            </a:endParaRPr>
          </a:p>
          <a:p>
            <a:pPr algn="r">
              <a:lnSpc>
                <a:spcPct val="110000"/>
              </a:lnSpc>
              <a:defRPr/>
            </a:pPr>
            <a:r>
              <a:rPr lang="en-GB" sz="1400" b="0">
                <a:effectLst>
                  <a:outerShdw blurRad="38100" dist="38100" dir="2700000" algn="tl">
                    <a:srgbClr val="000000"/>
                  </a:outerShdw>
                </a:effectLst>
                <a:latin typeface="Calibri"/>
                <a:cs typeface="Calibri"/>
              </a:rPr>
              <a:t>  40- </a:t>
            </a:r>
            <a:endParaRPr lang="en-GB" sz="1400" b="0">
              <a:latin typeface="Calibri"/>
              <a:cs typeface="Calibri"/>
            </a:endParaRPr>
          </a:p>
          <a:p>
            <a:pPr algn="r">
              <a:lnSpc>
                <a:spcPct val="110000"/>
              </a:lnSpc>
              <a:defRPr/>
            </a:pPr>
            <a:r>
              <a:rPr lang="en-GB" sz="1400" b="0">
                <a:effectLst>
                  <a:outerShdw blurRad="38100" dist="38100" dir="2700000" algn="tl">
                    <a:srgbClr val="000000"/>
                  </a:outerShdw>
                </a:effectLst>
                <a:latin typeface="Calibri"/>
                <a:cs typeface="Calibri"/>
              </a:rPr>
              <a:t>  20- </a:t>
            </a:r>
            <a:endParaRPr lang="en-GB" sz="1400" b="0">
              <a:latin typeface="Calibri"/>
              <a:cs typeface="Calibri"/>
            </a:endParaRPr>
          </a:p>
          <a:p>
            <a:pPr algn="r">
              <a:lnSpc>
                <a:spcPct val="110000"/>
              </a:lnSpc>
              <a:defRPr/>
            </a:pPr>
            <a:r>
              <a:rPr lang="en-GB" sz="1400" b="0">
                <a:effectLst>
                  <a:outerShdw blurRad="38100" dist="38100" dir="2700000" algn="tl">
                    <a:srgbClr val="000000"/>
                  </a:outerShdw>
                </a:effectLst>
                <a:latin typeface="Calibri"/>
                <a:cs typeface="Calibri"/>
              </a:rPr>
              <a:t>    0-</a:t>
            </a:r>
            <a:endParaRPr lang="en-GB" sz="1400" b="0">
              <a:latin typeface="Calibri"/>
              <a:cs typeface="Calibri"/>
            </a:endParaRPr>
          </a:p>
        </p:txBody>
      </p:sp>
      <p:sp>
        <p:nvSpPr>
          <p:cNvPr id="43013" name="Oval 7"/>
          <p:cNvSpPr>
            <a:spLocks noChangeArrowheads="1"/>
          </p:cNvSpPr>
          <p:nvPr/>
        </p:nvSpPr>
        <p:spPr bwMode="auto">
          <a:xfrm>
            <a:off x="5791200" y="2563813"/>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14" name="Oval 8"/>
          <p:cNvSpPr>
            <a:spLocks noChangeArrowheads="1"/>
          </p:cNvSpPr>
          <p:nvPr/>
        </p:nvSpPr>
        <p:spPr bwMode="auto">
          <a:xfrm>
            <a:off x="5370513" y="3197225"/>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15" name="Oval 9"/>
          <p:cNvSpPr>
            <a:spLocks noChangeArrowheads="1"/>
          </p:cNvSpPr>
          <p:nvPr/>
        </p:nvSpPr>
        <p:spPr bwMode="auto">
          <a:xfrm>
            <a:off x="5546725" y="3489325"/>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16" name="Oval 10"/>
          <p:cNvSpPr>
            <a:spLocks noChangeArrowheads="1"/>
          </p:cNvSpPr>
          <p:nvPr/>
        </p:nvSpPr>
        <p:spPr bwMode="auto">
          <a:xfrm>
            <a:off x="2305050" y="5457825"/>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17" name="Oval 11"/>
          <p:cNvSpPr>
            <a:spLocks noChangeArrowheads="1"/>
          </p:cNvSpPr>
          <p:nvPr/>
        </p:nvSpPr>
        <p:spPr bwMode="auto">
          <a:xfrm>
            <a:off x="4562475" y="3173413"/>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18" name="Oval 12"/>
          <p:cNvSpPr>
            <a:spLocks noChangeArrowheads="1"/>
          </p:cNvSpPr>
          <p:nvPr/>
        </p:nvSpPr>
        <p:spPr bwMode="auto">
          <a:xfrm>
            <a:off x="4564063" y="3313113"/>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19" name="Oval 13"/>
          <p:cNvSpPr>
            <a:spLocks noChangeArrowheads="1"/>
          </p:cNvSpPr>
          <p:nvPr/>
        </p:nvSpPr>
        <p:spPr bwMode="auto">
          <a:xfrm>
            <a:off x="4362450" y="3654425"/>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0" name="Oval 14"/>
          <p:cNvSpPr>
            <a:spLocks noChangeArrowheads="1"/>
          </p:cNvSpPr>
          <p:nvPr/>
        </p:nvSpPr>
        <p:spPr bwMode="auto">
          <a:xfrm>
            <a:off x="4148138" y="4030663"/>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1" name="Oval 15"/>
          <p:cNvSpPr>
            <a:spLocks noChangeArrowheads="1"/>
          </p:cNvSpPr>
          <p:nvPr/>
        </p:nvSpPr>
        <p:spPr bwMode="auto">
          <a:xfrm>
            <a:off x="3787775" y="4175125"/>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2" name="Oval 16"/>
          <p:cNvSpPr>
            <a:spLocks noChangeArrowheads="1"/>
          </p:cNvSpPr>
          <p:nvPr/>
        </p:nvSpPr>
        <p:spPr bwMode="auto">
          <a:xfrm>
            <a:off x="3598863" y="4986338"/>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3" name="Oval 17"/>
          <p:cNvSpPr>
            <a:spLocks noChangeArrowheads="1"/>
          </p:cNvSpPr>
          <p:nvPr/>
        </p:nvSpPr>
        <p:spPr bwMode="auto">
          <a:xfrm>
            <a:off x="2636838" y="5708650"/>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4" name="Oval 18"/>
          <p:cNvSpPr>
            <a:spLocks noChangeArrowheads="1"/>
          </p:cNvSpPr>
          <p:nvPr/>
        </p:nvSpPr>
        <p:spPr bwMode="auto">
          <a:xfrm>
            <a:off x="5821363" y="2911475"/>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5" name="Oval 19"/>
          <p:cNvSpPr>
            <a:spLocks noChangeArrowheads="1"/>
          </p:cNvSpPr>
          <p:nvPr/>
        </p:nvSpPr>
        <p:spPr bwMode="auto">
          <a:xfrm>
            <a:off x="5811838" y="3508375"/>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6" name="Oval 20"/>
          <p:cNvSpPr>
            <a:spLocks noChangeArrowheads="1"/>
          </p:cNvSpPr>
          <p:nvPr/>
        </p:nvSpPr>
        <p:spPr bwMode="auto">
          <a:xfrm>
            <a:off x="6618288" y="2849563"/>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7" name="Oval 21"/>
          <p:cNvSpPr>
            <a:spLocks noChangeArrowheads="1"/>
          </p:cNvSpPr>
          <p:nvPr/>
        </p:nvSpPr>
        <p:spPr bwMode="auto">
          <a:xfrm>
            <a:off x="6626225" y="2955925"/>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8" name="Oval 22"/>
          <p:cNvSpPr>
            <a:spLocks noChangeArrowheads="1"/>
          </p:cNvSpPr>
          <p:nvPr/>
        </p:nvSpPr>
        <p:spPr bwMode="auto">
          <a:xfrm>
            <a:off x="6554788" y="3105150"/>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29" name="Oval 23"/>
          <p:cNvSpPr>
            <a:spLocks noChangeArrowheads="1"/>
          </p:cNvSpPr>
          <p:nvPr/>
        </p:nvSpPr>
        <p:spPr bwMode="auto">
          <a:xfrm>
            <a:off x="5822950" y="3606800"/>
            <a:ext cx="122238"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30" name="Freeform 24"/>
          <p:cNvSpPr>
            <a:spLocks/>
          </p:cNvSpPr>
          <p:nvPr/>
        </p:nvSpPr>
        <p:spPr bwMode="auto">
          <a:xfrm>
            <a:off x="2817813" y="3119438"/>
            <a:ext cx="4516437" cy="2682875"/>
          </a:xfrm>
          <a:custGeom>
            <a:avLst/>
            <a:gdLst>
              <a:gd name="T0" fmla="*/ 0 w 2797"/>
              <a:gd name="T1" fmla="*/ 2147483647 h 1676"/>
              <a:gd name="T2" fmla="*/ 1520111138 w 2797"/>
              <a:gd name="T3" fmla="*/ 2142195826 h 1676"/>
              <a:gd name="T4" fmla="*/ 2147483647 w 2797"/>
              <a:gd name="T5" fmla="*/ 1022412390 h 1676"/>
              <a:gd name="T6" fmla="*/ 2147483647 w 2797"/>
              <a:gd name="T7" fmla="*/ 507362770 h 1676"/>
              <a:gd name="T8" fmla="*/ 2147483647 w 2797"/>
              <a:gd name="T9" fmla="*/ 292118040 h 1676"/>
              <a:gd name="T10" fmla="*/ 2147483647 w 2797"/>
              <a:gd name="T11" fmla="*/ 43561502 h 1676"/>
              <a:gd name="T12" fmla="*/ 2147483647 w 2797"/>
              <a:gd name="T13" fmla="*/ 25624977 h 1676"/>
              <a:gd name="T14" fmla="*/ 2147483647 w 2797"/>
              <a:gd name="T15" fmla="*/ 61498033 h 1676"/>
              <a:gd name="T16" fmla="*/ 0 60000 65536"/>
              <a:gd name="T17" fmla="*/ 0 60000 65536"/>
              <a:gd name="T18" fmla="*/ 0 60000 65536"/>
              <a:gd name="T19" fmla="*/ 0 60000 65536"/>
              <a:gd name="T20" fmla="*/ 0 60000 65536"/>
              <a:gd name="T21" fmla="*/ 0 60000 65536"/>
              <a:gd name="T22" fmla="*/ 0 60000 65536"/>
              <a:gd name="T23" fmla="*/ 0 60000 65536"/>
              <a:gd name="T24" fmla="*/ 0 w 2797"/>
              <a:gd name="T25" fmla="*/ 0 h 1676"/>
              <a:gd name="T26" fmla="*/ 2797 w 2797"/>
              <a:gd name="T27" fmla="*/ 1676 h 16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97" h="1676">
                <a:moveTo>
                  <a:pt x="0" y="1676"/>
                </a:moveTo>
                <a:cubicBezTo>
                  <a:pt x="220" y="1362"/>
                  <a:pt x="440" y="1049"/>
                  <a:pt x="583" y="836"/>
                </a:cubicBezTo>
                <a:cubicBezTo>
                  <a:pt x="726" y="623"/>
                  <a:pt x="790" y="505"/>
                  <a:pt x="861" y="399"/>
                </a:cubicBezTo>
                <a:cubicBezTo>
                  <a:pt x="932" y="293"/>
                  <a:pt x="960" y="245"/>
                  <a:pt x="1007" y="198"/>
                </a:cubicBezTo>
                <a:cubicBezTo>
                  <a:pt x="1054" y="151"/>
                  <a:pt x="1071" y="144"/>
                  <a:pt x="1145" y="114"/>
                </a:cubicBezTo>
                <a:cubicBezTo>
                  <a:pt x="1219" y="84"/>
                  <a:pt x="1305" y="34"/>
                  <a:pt x="1451" y="17"/>
                </a:cubicBezTo>
                <a:cubicBezTo>
                  <a:pt x="1597" y="0"/>
                  <a:pt x="1796" y="9"/>
                  <a:pt x="2020" y="10"/>
                </a:cubicBezTo>
                <a:cubicBezTo>
                  <a:pt x="2244" y="11"/>
                  <a:pt x="2668" y="22"/>
                  <a:pt x="2797" y="24"/>
                </a:cubicBezTo>
              </a:path>
            </a:pathLst>
          </a:custGeom>
          <a:noFill/>
          <a:ln w="38100">
            <a:solidFill>
              <a:schemeClr val="tx1"/>
            </a:solidFill>
            <a:round/>
            <a:headEnd/>
            <a:tailEnd/>
          </a:ln>
        </p:spPr>
        <p:txBody>
          <a:bodyPr/>
          <a:lstStyle/>
          <a:p>
            <a:endParaRPr lang="el-GR">
              <a:latin typeface="Calibri"/>
              <a:cs typeface="Calibri"/>
            </a:endParaRPr>
          </a:p>
        </p:txBody>
      </p:sp>
      <p:sp>
        <p:nvSpPr>
          <p:cNvPr id="1433625" name="Text Box 25"/>
          <p:cNvSpPr txBox="1">
            <a:spLocks noChangeArrowheads="1"/>
          </p:cNvSpPr>
          <p:nvPr/>
        </p:nvSpPr>
        <p:spPr bwMode="auto">
          <a:xfrm>
            <a:off x="2389188" y="5935663"/>
            <a:ext cx="3799838" cy="338554"/>
          </a:xfrm>
          <a:prstGeom prst="rect">
            <a:avLst/>
          </a:prstGeom>
          <a:noFill/>
          <a:ln w="9525">
            <a:noFill/>
            <a:miter lim="800000"/>
            <a:headEnd/>
            <a:tailEnd/>
          </a:ln>
          <a:effectLst/>
        </p:spPr>
        <p:txBody>
          <a:bodyPr wrap="none">
            <a:spAutoFit/>
          </a:bodyPr>
          <a:lstStyle/>
          <a:p>
            <a:pPr>
              <a:defRPr/>
            </a:pPr>
            <a:r>
              <a:rPr lang="en-GB" sz="1600" b="0">
                <a:effectLst>
                  <a:outerShdw blurRad="38100" dist="38100" dir="2700000" algn="tl">
                    <a:srgbClr val="000000"/>
                  </a:outerShdw>
                </a:effectLst>
                <a:latin typeface="Calibri"/>
                <a:cs typeface="Calibri"/>
              </a:rPr>
              <a:t>2            4             6            8             10          12</a:t>
            </a:r>
            <a:endParaRPr lang="en-GB" sz="1800" b="0">
              <a:latin typeface="Calibri"/>
              <a:cs typeface="Calibri"/>
            </a:endParaRPr>
          </a:p>
        </p:txBody>
      </p:sp>
      <p:sp>
        <p:nvSpPr>
          <p:cNvPr id="43032" name="Rectangle 27"/>
          <p:cNvSpPr>
            <a:spLocks noChangeArrowheads="1"/>
          </p:cNvSpPr>
          <p:nvPr/>
        </p:nvSpPr>
        <p:spPr bwMode="auto">
          <a:xfrm>
            <a:off x="2051050" y="6308725"/>
            <a:ext cx="4352090" cy="369970"/>
          </a:xfrm>
          <a:prstGeom prst="rect">
            <a:avLst/>
          </a:prstGeom>
          <a:noFill/>
          <a:ln w="9525">
            <a:noFill/>
            <a:miter lim="800000"/>
            <a:headEnd/>
            <a:tailEnd/>
          </a:ln>
        </p:spPr>
        <p:txBody>
          <a:bodyPr wrap="none" lIns="92075" tIns="46036" rIns="92075" bIns="46036">
            <a:spAutoFit/>
          </a:bodyPr>
          <a:lstStyle/>
          <a:p>
            <a:pPr eaLnBrk="0" hangingPunct="0"/>
            <a:r>
              <a:rPr lang="en-US" sz="1800">
                <a:latin typeface="Calibri"/>
                <a:cs typeface="Calibri"/>
              </a:rPr>
              <a:t>g </a:t>
            </a:r>
            <a:r>
              <a:rPr lang="el-GR" sz="1800">
                <a:latin typeface="Calibri"/>
                <a:cs typeface="Calibri"/>
              </a:rPr>
              <a:t>πρόσληψης υδατανθράκων </a:t>
            </a:r>
            <a:r>
              <a:rPr lang="en-US" sz="1800">
                <a:latin typeface="Calibri"/>
                <a:cs typeface="Calibri"/>
              </a:rPr>
              <a:t>/</a:t>
            </a:r>
            <a:r>
              <a:rPr lang="el-GR" sz="1800">
                <a:latin typeface="Calibri"/>
                <a:cs typeface="Calibri"/>
              </a:rPr>
              <a:t> </a:t>
            </a:r>
            <a:r>
              <a:rPr lang="en-US" sz="1800">
                <a:latin typeface="Calibri"/>
                <a:cs typeface="Calibri"/>
              </a:rPr>
              <a:t>kg </a:t>
            </a:r>
            <a:r>
              <a:rPr lang="el-GR" sz="1800">
                <a:latin typeface="Calibri"/>
                <a:cs typeface="Calibri"/>
              </a:rPr>
              <a:t>ΣΒ </a:t>
            </a:r>
            <a:r>
              <a:rPr lang="en-US" sz="1800">
                <a:latin typeface="Calibri"/>
                <a:cs typeface="Calibri"/>
              </a:rPr>
              <a:t>/</a:t>
            </a:r>
            <a:r>
              <a:rPr lang="el-GR" sz="1800">
                <a:latin typeface="Calibri"/>
                <a:cs typeface="Calibri"/>
              </a:rPr>
              <a:t> </a:t>
            </a:r>
            <a:r>
              <a:rPr lang="en-US" sz="1800">
                <a:latin typeface="Calibri"/>
                <a:cs typeface="Calibri"/>
              </a:rPr>
              <a:t>24 h</a:t>
            </a:r>
            <a:endParaRPr lang="en-US" sz="1800" b="0">
              <a:latin typeface="Calibri"/>
              <a:cs typeface="Calibri"/>
            </a:endParaRPr>
          </a:p>
        </p:txBody>
      </p:sp>
      <p:sp>
        <p:nvSpPr>
          <p:cNvPr id="43033" name="Rectangle 28"/>
          <p:cNvSpPr>
            <a:spLocks noChangeArrowheads="1"/>
          </p:cNvSpPr>
          <p:nvPr/>
        </p:nvSpPr>
        <p:spPr bwMode="auto">
          <a:xfrm>
            <a:off x="-1549400" y="260350"/>
            <a:ext cx="10058400" cy="1295400"/>
          </a:xfrm>
          <a:prstGeom prst="rect">
            <a:avLst/>
          </a:prstGeom>
          <a:noFill/>
          <a:ln w="50800">
            <a:noFill/>
            <a:miter lim="800000"/>
            <a:headEnd/>
            <a:tailEnd/>
          </a:ln>
        </p:spPr>
        <p:txBody>
          <a:bodyPr lIns="92075" tIns="46036" rIns="92075" bIns="46036" anchor="ctr"/>
          <a:lstStyle/>
          <a:p>
            <a:pPr algn="ctr" eaLnBrk="0" hangingPunct="0"/>
            <a:endParaRPr lang="en-US" sz="1800" b="0">
              <a:latin typeface="Calibri"/>
              <a:cs typeface="Calibri"/>
            </a:endParaRPr>
          </a:p>
        </p:txBody>
      </p:sp>
      <p:sp>
        <p:nvSpPr>
          <p:cNvPr id="43034" name="Oval 29"/>
          <p:cNvSpPr>
            <a:spLocks noChangeArrowheads="1"/>
          </p:cNvSpPr>
          <p:nvPr/>
        </p:nvSpPr>
        <p:spPr bwMode="auto">
          <a:xfrm>
            <a:off x="4570413" y="3224213"/>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43035" name="Oval 30"/>
          <p:cNvSpPr>
            <a:spLocks noChangeArrowheads="1"/>
          </p:cNvSpPr>
          <p:nvPr/>
        </p:nvSpPr>
        <p:spPr bwMode="auto">
          <a:xfrm>
            <a:off x="4291013" y="3454400"/>
            <a:ext cx="122237" cy="111125"/>
          </a:xfrm>
          <a:prstGeom prst="ellipse">
            <a:avLst/>
          </a:prstGeom>
          <a:solidFill>
            <a:srgbClr val="FF0000"/>
          </a:solidFill>
          <a:ln w="9525">
            <a:solidFill>
              <a:srgbClr val="FFFFFF"/>
            </a:solidFill>
            <a:round/>
            <a:headEnd/>
            <a:tailEnd/>
          </a:ln>
        </p:spPr>
        <p:txBody>
          <a:bodyPr wrap="none" anchor="ctr"/>
          <a:lstStyle/>
          <a:p>
            <a:endParaRPr lang="el-GR">
              <a:latin typeface="Calibri"/>
              <a:cs typeface="Calibri"/>
            </a:endParaRPr>
          </a:p>
        </p:txBody>
      </p:sp>
      <p:sp>
        <p:nvSpPr>
          <p:cNvPr id="1433631" name="Rectangle 31"/>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defRPr/>
            </a:pPr>
            <a:r>
              <a:rPr lang="el-GR">
                <a:solidFill>
                  <a:schemeClr val="tx2"/>
                </a:solidFill>
                <a:effectLst>
                  <a:outerShdw blurRad="38100" dist="38100" dir="2700000" algn="tl">
                    <a:srgbClr val="000000"/>
                  </a:outerShdw>
                </a:effectLst>
                <a:latin typeface="Calibri"/>
                <a:cs typeface="Calibri"/>
              </a:rPr>
              <a:t>Πρόσληψη Υδατανθράκων</a:t>
            </a:r>
            <a:endParaRPr lang="en-US">
              <a:solidFill>
                <a:schemeClr val="tx2"/>
              </a:solidFill>
              <a:effectLst>
                <a:outerShdw blurRad="38100" dist="38100" dir="2700000" algn="tl">
                  <a:srgbClr val="000000"/>
                </a:outerShdw>
              </a:effectLst>
              <a:latin typeface="Calibri"/>
              <a:cs typeface="Calibri"/>
            </a:endParaRPr>
          </a:p>
        </p:txBody>
      </p:sp>
      <p:grpSp>
        <p:nvGrpSpPr>
          <p:cNvPr id="43037" name="Group 32"/>
          <p:cNvGrpSpPr>
            <a:grpSpLocks/>
          </p:cNvGrpSpPr>
          <p:nvPr/>
        </p:nvGrpSpPr>
        <p:grpSpPr bwMode="auto">
          <a:xfrm>
            <a:off x="3779838" y="3716338"/>
            <a:ext cx="2376487" cy="1806575"/>
            <a:chOff x="2608" y="2251"/>
            <a:chExt cx="1043" cy="1138"/>
          </a:xfrm>
        </p:grpSpPr>
        <p:sp>
          <p:nvSpPr>
            <p:cNvPr id="43039" name="Line 33"/>
            <p:cNvSpPr>
              <a:spLocks noChangeShapeType="1"/>
            </p:cNvSpPr>
            <p:nvPr/>
          </p:nvSpPr>
          <p:spPr bwMode="auto">
            <a:xfrm flipV="1">
              <a:off x="3061" y="2251"/>
              <a:ext cx="0" cy="862"/>
            </a:xfrm>
            <a:prstGeom prst="line">
              <a:avLst/>
            </a:prstGeom>
            <a:noFill/>
            <a:ln w="38100">
              <a:solidFill>
                <a:schemeClr val="tx1"/>
              </a:solidFill>
              <a:round/>
              <a:headEnd/>
              <a:tailEnd type="triangle" w="med" len="med"/>
            </a:ln>
          </p:spPr>
          <p:txBody>
            <a:bodyPr/>
            <a:lstStyle/>
            <a:p>
              <a:endParaRPr lang="el-GR">
                <a:latin typeface="Calibri"/>
                <a:cs typeface="Calibri"/>
              </a:endParaRPr>
            </a:p>
          </p:txBody>
        </p:sp>
        <p:sp>
          <p:nvSpPr>
            <p:cNvPr id="43040" name="Text Box 34"/>
            <p:cNvSpPr txBox="1">
              <a:spLocks noChangeArrowheads="1"/>
            </p:cNvSpPr>
            <p:nvPr/>
          </p:nvSpPr>
          <p:spPr bwMode="auto">
            <a:xfrm>
              <a:off x="2608" y="3158"/>
              <a:ext cx="1043" cy="231"/>
            </a:xfrm>
            <a:prstGeom prst="rect">
              <a:avLst/>
            </a:prstGeom>
            <a:noFill/>
            <a:ln w="9525" algn="ctr">
              <a:noFill/>
              <a:miter lim="800000"/>
              <a:headEnd/>
              <a:tailEnd/>
            </a:ln>
          </p:spPr>
          <p:txBody>
            <a:bodyPr>
              <a:spAutoFit/>
            </a:bodyPr>
            <a:lstStyle/>
            <a:p>
              <a:pPr algn="r">
                <a:spcBef>
                  <a:spcPct val="50000"/>
                </a:spcBef>
              </a:pPr>
              <a:r>
                <a:rPr lang="el-GR" sz="1800">
                  <a:solidFill>
                    <a:schemeClr val="tx2"/>
                  </a:solidFill>
                  <a:latin typeface="Calibri"/>
                  <a:cs typeface="Calibri"/>
                </a:rPr>
                <a:t>~7 γραμμάρια</a:t>
              </a:r>
              <a:endParaRPr lang="en-US" sz="1800">
                <a:solidFill>
                  <a:schemeClr val="tx2"/>
                </a:solidFill>
                <a:latin typeface="Calibri"/>
                <a:cs typeface="Calibri"/>
              </a:endParaRPr>
            </a:p>
          </p:txBody>
        </p:sp>
      </p:grpSp>
      <p:sp>
        <p:nvSpPr>
          <p:cNvPr id="43038" name="Rectangle 35"/>
          <p:cNvSpPr>
            <a:spLocks noChangeArrowheads="1"/>
          </p:cNvSpPr>
          <p:nvPr/>
        </p:nvSpPr>
        <p:spPr bwMode="auto">
          <a:xfrm rot="-5400000">
            <a:off x="-1124419" y="3491499"/>
            <a:ext cx="4239562" cy="338554"/>
          </a:xfrm>
          <a:prstGeom prst="rect">
            <a:avLst/>
          </a:prstGeom>
          <a:noFill/>
          <a:ln w="12700" cap="sq">
            <a:noFill/>
            <a:miter lim="800000"/>
            <a:headEnd type="none" w="sm" len="sm"/>
            <a:tailEnd type="none" w="sm" len="sm"/>
          </a:ln>
        </p:spPr>
        <p:txBody>
          <a:bodyPr wrap="none">
            <a:spAutoFit/>
          </a:bodyPr>
          <a:lstStyle/>
          <a:p>
            <a:r>
              <a:rPr lang="el-GR" sz="1600">
                <a:solidFill>
                  <a:schemeClr val="tx2"/>
                </a:solidFill>
                <a:latin typeface="Calibri"/>
                <a:cs typeface="Calibri"/>
              </a:rPr>
              <a:t>Ενεργειακά αποθέματα στον μυ </a:t>
            </a:r>
            <a:r>
              <a:rPr lang="en-US" sz="1600">
                <a:solidFill>
                  <a:schemeClr val="tx2"/>
                </a:solidFill>
                <a:latin typeface="Calibri"/>
                <a:cs typeface="Calibri"/>
              </a:rPr>
              <a:t>(mmol/kg ww)</a:t>
            </a:r>
          </a:p>
        </p:txBody>
      </p:sp>
      <p:pic>
        <p:nvPicPr>
          <p:cNvPr id="34" name="Picture 33">
            <a:extLst>
              <a:ext uri="{FF2B5EF4-FFF2-40B4-BE49-F238E27FC236}">
                <a16:creationId xmlns:a16="http://schemas.microsoft.com/office/drawing/2014/main" id="{F7960D8A-9779-BE4F-9584-64A73207C8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transition advTm="83881"/>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533400" y="304800"/>
            <a:ext cx="7772400" cy="685800"/>
          </a:xfrm>
        </p:spPr>
        <p:txBody>
          <a:bodyPr/>
          <a:lstStyle/>
          <a:p>
            <a:pPr eaLnBrk="1" hangingPunct="1"/>
            <a:r>
              <a:rPr lang="el-GR" b="1">
                <a:effectLst/>
                <a:latin typeface="Calibri"/>
                <a:cs typeface="Calibri"/>
              </a:rPr>
              <a:t>Μακροθρεπτικά συστατικά</a:t>
            </a:r>
          </a:p>
        </p:txBody>
      </p:sp>
      <p:sp>
        <p:nvSpPr>
          <p:cNvPr id="77827" name="Rectangle 3"/>
          <p:cNvSpPr>
            <a:spLocks noGrp="1" noChangeArrowheads="1"/>
          </p:cNvSpPr>
          <p:nvPr>
            <p:ph type="body" idx="1"/>
          </p:nvPr>
        </p:nvSpPr>
        <p:spPr>
          <a:xfrm>
            <a:off x="0" y="908050"/>
            <a:ext cx="6572250" cy="5021263"/>
          </a:xfrm>
        </p:spPr>
        <p:txBody>
          <a:bodyPr/>
          <a:lstStyle/>
          <a:p>
            <a:pPr eaLnBrk="1" hangingPunct="1">
              <a:lnSpc>
                <a:spcPct val="90000"/>
              </a:lnSpc>
              <a:buClr>
                <a:srgbClr val="FF6600"/>
              </a:buClr>
              <a:buFont typeface="Wingdings" pitchFamily="2" charset="2"/>
              <a:buNone/>
              <a:defRPr/>
            </a:pPr>
            <a:endParaRPr lang="en-US" sz="2200" b="1" dirty="0">
              <a:solidFill>
                <a:srgbClr val="FF3300"/>
              </a:solidFill>
              <a:latin typeface="Calibri"/>
              <a:cs typeface="Calibri"/>
            </a:endParaRPr>
          </a:p>
          <a:p>
            <a:pPr eaLnBrk="1" hangingPunct="1">
              <a:lnSpc>
                <a:spcPct val="90000"/>
              </a:lnSpc>
              <a:buClr>
                <a:srgbClr val="FF6600"/>
              </a:buClr>
              <a:buFont typeface="Wingdings" pitchFamily="2" charset="2"/>
              <a:buNone/>
              <a:defRPr/>
            </a:pPr>
            <a:r>
              <a:rPr lang="el-GR" sz="2200" b="1" dirty="0">
                <a:solidFill>
                  <a:schemeClr val="tx2"/>
                </a:solidFill>
                <a:effectLst/>
                <a:latin typeface="Calibri"/>
                <a:cs typeface="Calibri"/>
              </a:rPr>
              <a:t>Υδατάνθρακες</a:t>
            </a:r>
          </a:p>
          <a:p>
            <a:pPr eaLnBrk="1" hangingPunct="1">
              <a:lnSpc>
                <a:spcPct val="90000"/>
              </a:lnSpc>
              <a:buClr>
                <a:srgbClr val="FF6600"/>
              </a:buClr>
              <a:buFont typeface="Wingdings" pitchFamily="2" charset="2"/>
              <a:buNone/>
              <a:defRPr/>
            </a:pPr>
            <a:endParaRPr lang="el-GR" sz="2200" b="1" dirty="0">
              <a:solidFill>
                <a:srgbClr val="FF3300"/>
              </a:solidFill>
              <a:latin typeface="Calibri"/>
              <a:cs typeface="Calibri"/>
            </a:endParaRPr>
          </a:p>
          <a:p>
            <a:pPr lvl="1" eaLnBrk="1" hangingPunct="1">
              <a:lnSpc>
                <a:spcPct val="90000"/>
              </a:lnSpc>
              <a:defRPr/>
            </a:pPr>
            <a:r>
              <a:rPr lang="el-GR" sz="2200" b="1" dirty="0">
                <a:solidFill>
                  <a:srgbClr val="FFFF66"/>
                </a:solidFill>
                <a:latin typeface="Calibri"/>
                <a:cs typeface="Calibri"/>
              </a:rPr>
              <a:t>Ημερήσια πρόσληψη:</a:t>
            </a:r>
          </a:p>
          <a:p>
            <a:pPr lvl="1" eaLnBrk="1" hangingPunct="1">
              <a:lnSpc>
                <a:spcPct val="90000"/>
              </a:lnSpc>
              <a:defRPr/>
            </a:pPr>
            <a:endParaRPr lang="en-US" sz="2200" b="1" dirty="0">
              <a:latin typeface="Calibri"/>
              <a:cs typeface="Calibri"/>
            </a:endParaRPr>
          </a:p>
          <a:p>
            <a:pPr lvl="1" eaLnBrk="1" hangingPunct="1">
              <a:lnSpc>
                <a:spcPct val="90000"/>
              </a:lnSpc>
              <a:defRPr/>
            </a:pPr>
            <a:r>
              <a:rPr lang="el-GR" sz="2200" b="1" dirty="0">
                <a:solidFill>
                  <a:schemeClr val="tx2"/>
                </a:solidFill>
                <a:effectLst/>
                <a:latin typeface="Calibri"/>
                <a:cs typeface="Calibri"/>
              </a:rPr>
              <a:t>Χαμηλής έντασης</a:t>
            </a:r>
            <a:r>
              <a:rPr lang="en-GB" sz="2200" b="1" dirty="0">
                <a:effectLst/>
                <a:latin typeface="Calibri"/>
                <a:cs typeface="Calibri"/>
              </a:rPr>
              <a:t>: </a:t>
            </a:r>
            <a:endParaRPr lang="el-GR" sz="2200" b="1" dirty="0">
              <a:effectLst/>
              <a:latin typeface="Calibri"/>
              <a:cs typeface="Calibri"/>
            </a:endParaRPr>
          </a:p>
          <a:p>
            <a:pPr lvl="1" eaLnBrk="1" hangingPunct="1">
              <a:lnSpc>
                <a:spcPct val="90000"/>
              </a:lnSpc>
              <a:buFontTx/>
              <a:buNone/>
              <a:defRPr/>
            </a:pPr>
            <a:r>
              <a:rPr lang="el-GR" sz="2200" b="1" dirty="0">
                <a:effectLst/>
                <a:latin typeface="Calibri"/>
                <a:cs typeface="Calibri"/>
              </a:rPr>
              <a:t>   </a:t>
            </a:r>
            <a:r>
              <a:rPr lang="en-GB" sz="2200" b="1" dirty="0">
                <a:effectLst/>
                <a:latin typeface="Calibri"/>
                <a:cs typeface="Calibri"/>
              </a:rPr>
              <a:t>5-7 g/kg/</a:t>
            </a:r>
            <a:r>
              <a:rPr lang="el-GR" sz="2200" b="1" dirty="0">
                <a:effectLst/>
                <a:latin typeface="Calibri"/>
                <a:cs typeface="Calibri"/>
              </a:rPr>
              <a:t>ημέρα</a:t>
            </a:r>
            <a:endParaRPr lang="en-US" sz="2200" b="1" dirty="0">
              <a:effectLst/>
              <a:latin typeface="Calibri"/>
              <a:cs typeface="Calibri"/>
            </a:endParaRPr>
          </a:p>
          <a:p>
            <a:pPr lvl="1" eaLnBrk="1" hangingPunct="1">
              <a:lnSpc>
                <a:spcPct val="90000"/>
              </a:lnSpc>
              <a:buFontTx/>
              <a:buNone/>
              <a:defRPr/>
            </a:pPr>
            <a:r>
              <a:rPr lang="en-GB" sz="2200" b="1" dirty="0">
                <a:effectLst/>
                <a:latin typeface="Calibri"/>
                <a:cs typeface="Calibri"/>
              </a:rPr>
              <a:t> </a:t>
            </a:r>
            <a:endParaRPr lang="el-GR" sz="2200" b="1" dirty="0">
              <a:effectLst/>
              <a:latin typeface="Calibri"/>
              <a:cs typeface="Calibri"/>
            </a:endParaRPr>
          </a:p>
          <a:p>
            <a:pPr lvl="1" eaLnBrk="1" hangingPunct="1">
              <a:lnSpc>
                <a:spcPct val="90000"/>
              </a:lnSpc>
              <a:defRPr/>
            </a:pPr>
            <a:r>
              <a:rPr lang="el-GR" sz="2200" b="1" dirty="0">
                <a:solidFill>
                  <a:schemeClr val="tx2"/>
                </a:solidFill>
                <a:effectLst/>
                <a:latin typeface="Calibri"/>
                <a:cs typeface="Calibri"/>
              </a:rPr>
              <a:t>Μέτριας</a:t>
            </a:r>
            <a:r>
              <a:rPr lang="en-US" sz="2200" b="1" dirty="0">
                <a:solidFill>
                  <a:schemeClr val="tx2"/>
                </a:solidFill>
                <a:effectLst/>
                <a:latin typeface="Calibri"/>
                <a:cs typeface="Calibri"/>
              </a:rPr>
              <a:t>-</a:t>
            </a:r>
            <a:r>
              <a:rPr lang="el-GR" sz="2200" b="1" dirty="0">
                <a:solidFill>
                  <a:schemeClr val="tx2"/>
                </a:solidFill>
                <a:effectLst/>
                <a:latin typeface="Calibri"/>
                <a:cs typeface="Calibri"/>
              </a:rPr>
              <a:t>υψηλής έντασης</a:t>
            </a:r>
            <a:r>
              <a:rPr lang="en-GB" sz="2200" b="1" dirty="0">
                <a:effectLst/>
                <a:latin typeface="Calibri"/>
                <a:cs typeface="Calibri"/>
              </a:rPr>
              <a:t>: </a:t>
            </a:r>
            <a:endParaRPr lang="el-GR" sz="2200" b="1" dirty="0">
              <a:effectLst/>
              <a:latin typeface="Calibri"/>
              <a:cs typeface="Calibri"/>
            </a:endParaRPr>
          </a:p>
          <a:p>
            <a:pPr lvl="1" eaLnBrk="1" hangingPunct="1">
              <a:lnSpc>
                <a:spcPct val="90000"/>
              </a:lnSpc>
              <a:buFontTx/>
              <a:buNone/>
              <a:defRPr/>
            </a:pPr>
            <a:r>
              <a:rPr lang="el-GR" sz="2200" b="1" dirty="0">
                <a:effectLst/>
                <a:latin typeface="Calibri"/>
                <a:cs typeface="Calibri"/>
              </a:rPr>
              <a:t>  </a:t>
            </a:r>
            <a:r>
              <a:rPr lang="en-GB" sz="2200" b="1" dirty="0">
                <a:effectLst/>
                <a:latin typeface="Calibri"/>
                <a:cs typeface="Calibri"/>
              </a:rPr>
              <a:t> </a:t>
            </a:r>
            <a:r>
              <a:rPr lang="el-GR" sz="2200" b="1" dirty="0">
                <a:effectLst/>
                <a:latin typeface="Calibri"/>
                <a:cs typeface="Calibri"/>
              </a:rPr>
              <a:t>8-9</a:t>
            </a:r>
            <a:r>
              <a:rPr lang="en-GB" sz="2200" b="1" dirty="0">
                <a:effectLst/>
                <a:latin typeface="Calibri"/>
                <a:cs typeface="Calibri"/>
              </a:rPr>
              <a:t> g/kg/</a:t>
            </a:r>
            <a:r>
              <a:rPr lang="el-GR" sz="2200" b="1" dirty="0">
                <a:effectLst/>
                <a:latin typeface="Calibri"/>
                <a:cs typeface="Calibri"/>
              </a:rPr>
              <a:t>ημέρα</a:t>
            </a:r>
            <a:r>
              <a:rPr lang="en-GB" sz="2200" b="1" dirty="0">
                <a:effectLst/>
                <a:latin typeface="Calibri"/>
                <a:cs typeface="Calibri"/>
              </a:rPr>
              <a:t> </a:t>
            </a:r>
          </a:p>
          <a:p>
            <a:pPr lvl="1" eaLnBrk="1" hangingPunct="1">
              <a:lnSpc>
                <a:spcPct val="90000"/>
              </a:lnSpc>
              <a:defRPr/>
            </a:pPr>
            <a:endParaRPr lang="el-GR" sz="2200" b="1" dirty="0">
              <a:effectLst/>
              <a:latin typeface="Calibri"/>
              <a:cs typeface="Calibri"/>
            </a:endParaRPr>
          </a:p>
          <a:p>
            <a:pPr lvl="1" eaLnBrk="1" hangingPunct="1">
              <a:lnSpc>
                <a:spcPct val="90000"/>
              </a:lnSpc>
              <a:defRPr/>
            </a:pPr>
            <a:r>
              <a:rPr lang="el-GR" sz="2200" b="1" dirty="0">
                <a:solidFill>
                  <a:schemeClr val="tx2"/>
                </a:solidFill>
                <a:effectLst/>
                <a:latin typeface="Calibri"/>
                <a:cs typeface="Calibri"/>
              </a:rPr>
              <a:t>Εξαντλητική προπόνηση </a:t>
            </a:r>
            <a:r>
              <a:rPr lang="en-GB" sz="2200" b="1" dirty="0">
                <a:solidFill>
                  <a:srgbClr val="FFFF00"/>
                </a:solidFill>
                <a:effectLst/>
                <a:latin typeface="Calibri"/>
                <a:cs typeface="Calibri"/>
              </a:rPr>
              <a:t>(4-6 h</a:t>
            </a:r>
            <a:r>
              <a:rPr lang="el-GR" sz="2200" b="1" dirty="0">
                <a:solidFill>
                  <a:srgbClr val="FFFF00"/>
                </a:solidFill>
                <a:effectLst/>
                <a:latin typeface="Calibri"/>
                <a:cs typeface="Calibri"/>
              </a:rPr>
              <a:t>/</a:t>
            </a:r>
            <a:r>
              <a:rPr lang="en-GB" sz="2200" b="1" dirty="0">
                <a:solidFill>
                  <a:srgbClr val="FFFF00"/>
                </a:solidFill>
                <a:effectLst/>
                <a:latin typeface="Calibri"/>
                <a:cs typeface="Calibri"/>
              </a:rPr>
              <a:t>day): </a:t>
            </a:r>
            <a:endParaRPr lang="el-GR" sz="2200" b="1" dirty="0">
              <a:solidFill>
                <a:srgbClr val="FFFF00"/>
              </a:solidFill>
              <a:effectLst/>
              <a:latin typeface="Calibri"/>
              <a:cs typeface="Calibri"/>
            </a:endParaRPr>
          </a:p>
          <a:p>
            <a:pPr lvl="1" eaLnBrk="1" hangingPunct="1">
              <a:lnSpc>
                <a:spcPct val="90000"/>
              </a:lnSpc>
              <a:buFontTx/>
              <a:buNone/>
              <a:defRPr/>
            </a:pPr>
            <a:r>
              <a:rPr lang="el-GR" sz="2200" b="1" dirty="0">
                <a:effectLst/>
                <a:latin typeface="Calibri"/>
                <a:cs typeface="Calibri"/>
              </a:rPr>
              <a:t>   </a:t>
            </a:r>
            <a:r>
              <a:rPr lang="en-GB" sz="2200" b="1" dirty="0">
                <a:effectLst/>
                <a:latin typeface="Calibri"/>
                <a:cs typeface="Calibri"/>
              </a:rPr>
              <a:t>10-12g/kg/</a:t>
            </a:r>
            <a:r>
              <a:rPr lang="el-GR" sz="2200" b="1" dirty="0">
                <a:effectLst/>
                <a:latin typeface="Calibri"/>
                <a:cs typeface="Calibri"/>
              </a:rPr>
              <a:t>ημέρα</a:t>
            </a:r>
            <a:r>
              <a:rPr lang="en-GB" sz="2200" b="1" dirty="0">
                <a:effectLst/>
                <a:latin typeface="Calibri"/>
                <a:cs typeface="Calibri"/>
              </a:rPr>
              <a:t> </a:t>
            </a:r>
          </a:p>
          <a:p>
            <a:pPr lvl="2" eaLnBrk="1" hangingPunct="1">
              <a:lnSpc>
                <a:spcPct val="90000"/>
              </a:lnSpc>
              <a:defRPr/>
            </a:pPr>
            <a:endParaRPr lang="en-US" sz="2200" b="1" dirty="0">
              <a:latin typeface="Calibri"/>
              <a:cs typeface="Calibri"/>
            </a:endParaRPr>
          </a:p>
          <a:p>
            <a:pPr lvl="1" eaLnBrk="1" hangingPunct="1">
              <a:lnSpc>
                <a:spcPct val="90000"/>
              </a:lnSpc>
              <a:defRPr/>
            </a:pPr>
            <a:endParaRPr lang="el-GR" sz="2200" b="1" dirty="0">
              <a:latin typeface="Calibri"/>
              <a:cs typeface="Calibri"/>
            </a:endParaRPr>
          </a:p>
        </p:txBody>
      </p:sp>
      <p:sp>
        <p:nvSpPr>
          <p:cNvPr id="45059" name="Text Box 5"/>
          <p:cNvSpPr txBox="1">
            <a:spLocks noChangeArrowheads="1"/>
          </p:cNvSpPr>
          <p:nvPr/>
        </p:nvSpPr>
        <p:spPr bwMode="auto">
          <a:xfrm>
            <a:off x="4953000" y="6491288"/>
            <a:ext cx="4191000" cy="366712"/>
          </a:xfrm>
          <a:prstGeom prst="rect">
            <a:avLst/>
          </a:prstGeom>
          <a:noFill/>
          <a:ln w="9525">
            <a:noFill/>
            <a:miter lim="800000"/>
            <a:headEnd/>
            <a:tailEnd/>
          </a:ln>
        </p:spPr>
        <p:txBody>
          <a:bodyPr>
            <a:spAutoFit/>
          </a:bodyPr>
          <a:lstStyle/>
          <a:p>
            <a:pPr>
              <a:spcBef>
                <a:spcPct val="50000"/>
              </a:spcBef>
            </a:pPr>
            <a:r>
              <a:rPr lang="en-US" sz="1800" i="1" dirty="0">
                <a:solidFill>
                  <a:schemeClr val="tx2"/>
                </a:solidFill>
              </a:rPr>
              <a:t>ACSM Position statement 20</a:t>
            </a:r>
            <a:r>
              <a:rPr lang="el-GR" sz="1800" i="1" dirty="0">
                <a:solidFill>
                  <a:schemeClr val="tx2"/>
                </a:solidFill>
              </a:rPr>
              <a:t>16</a:t>
            </a:r>
          </a:p>
        </p:txBody>
      </p:sp>
      <p:pic>
        <p:nvPicPr>
          <p:cNvPr id="45060" name="Picture 9" descr="Daily Food Guide - Bread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6438" y="2071688"/>
            <a:ext cx="2555875" cy="2205037"/>
          </a:xfrm>
          <a:prstGeom prst="rect">
            <a:avLst/>
          </a:prstGeom>
          <a:noFill/>
          <a:ln w="38100">
            <a:solidFill>
              <a:schemeClr val="tx1"/>
            </a:solidFill>
            <a:miter lim="800000"/>
            <a:headEnd/>
            <a:tailEnd/>
          </a:ln>
        </p:spPr>
      </p:pic>
      <p:pic>
        <p:nvPicPr>
          <p:cNvPr id="6" name="Picture 5">
            <a:extLst>
              <a:ext uri="{FF2B5EF4-FFF2-40B4-BE49-F238E27FC236}">
                <a16:creationId xmlns:a16="http://schemas.microsoft.com/office/drawing/2014/main" id="{F31B50B8-1130-9D4D-BC00-648A051484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64" name="Rectangle 4"/>
          <p:cNvSpPr>
            <a:spLocks noChangeArrowheads="1"/>
          </p:cNvSpPr>
          <p:nvPr/>
        </p:nvSpPr>
        <p:spPr bwMode="auto">
          <a:xfrm>
            <a:off x="381000" y="1196975"/>
            <a:ext cx="8497888" cy="1219200"/>
          </a:xfrm>
          <a:prstGeom prst="rect">
            <a:avLst/>
          </a:prstGeom>
          <a:noFill/>
          <a:ln w="9525">
            <a:noFill/>
            <a:miter lim="800000"/>
            <a:headEnd/>
            <a:tailEnd/>
          </a:ln>
          <a:effectLst/>
        </p:spPr>
        <p:txBody>
          <a:bodyPr lIns="92075" tIns="46038" rIns="92075" bIns="46038" anchor="ctr"/>
          <a:lstStyle/>
          <a:p>
            <a:pPr algn="ctr">
              <a:defRPr/>
            </a:pPr>
            <a:r>
              <a:rPr lang="el-GR" dirty="0">
                <a:solidFill>
                  <a:schemeClr val="tx2"/>
                </a:solidFill>
                <a:effectLst>
                  <a:outerShdw blurRad="38100" dist="38100" dir="2700000" algn="tl">
                    <a:srgbClr val="000000"/>
                  </a:outerShdw>
                </a:effectLst>
                <a:latin typeface="Calibri"/>
                <a:cs typeface="Calibri"/>
              </a:rPr>
              <a:t>Παρόλα αυτά, ένα μεγάλο ποσοστό αθλητών δυσκολεύεται να καλύψει ποιοτικά τις ημερήσιες ενεργειακές</a:t>
            </a:r>
            <a:r>
              <a:rPr lang="en-US" dirty="0">
                <a:solidFill>
                  <a:schemeClr val="tx2"/>
                </a:solidFill>
                <a:effectLst>
                  <a:outerShdw blurRad="38100" dist="38100" dir="2700000" algn="tl">
                    <a:srgbClr val="000000"/>
                  </a:outerShdw>
                </a:effectLst>
                <a:latin typeface="Calibri"/>
                <a:cs typeface="Calibri"/>
              </a:rPr>
              <a:t> </a:t>
            </a:r>
            <a:r>
              <a:rPr lang="el-GR" dirty="0">
                <a:solidFill>
                  <a:schemeClr val="tx2"/>
                </a:solidFill>
                <a:effectLst>
                  <a:outerShdw blurRad="38100" dist="38100" dir="2700000" algn="tl">
                    <a:srgbClr val="000000"/>
                  </a:outerShdw>
                </a:effectLst>
                <a:latin typeface="Calibri"/>
                <a:cs typeface="Calibri"/>
              </a:rPr>
              <a:t>του δαπάνες</a:t>
            </a:r>
            <a:r>
              <a:rPr lang="el-GR" b="0" dirty="0">
                <a:solidFill>
                  <a:schemeClr val="tx2"/>
                </a:solidFill>
                <a:effectLst>
                  <a:outerShdw blurRad="38100" dist="38100" dir="2700000" algn="tl">
                    <a:srgbClr val="000000"/>
                  </a:outerShdw>
                </a:effectLst>
                <a:latin typeface="Calibri"/>
                <a:cs typeface="Calibri"/>
              </a:rPr>
              <a:t> </a:t>
            </a:r>
            <a:endParaRPr lang="en-US" b="0" dirty="0">
              <a:solidFill>
                <a:schemeClr val="tx2"/>
              </a:solidFill>
              <a:effectLst>
                <a:outerShdw blurRad="38100" dist="38100" dir="2700000" algn="tl">
                  <a:srgbClr val="000000"/>
                </a:outerShdw>
              </a:effectLst>
              <a:latin typeface="Calibri"/>
              <a:cs typeface="Calibri"/>
            </a:endParaRPr>
          </a:p>
        </p:txBody>
      </p:sp>
      <p:sp>
        <p:nvSpPr>
          <p:cNvPr id="30722" name="Text Box 5"/>
          <p:cNvSpPr txBox="1">
            <a:spLocks noChangeArrowheads="1"/>
          </p:cNvSpPr>
          <p:nvPr/>
        </p:nvSpPr>
        <p:spPr bwMode="auto">
          <a:xfrm>
            <a:off x="6300788" y="6308725"/>
            <a:ext cx="2663825" cy="366713"/>
          </a:xfrm>
          <a:prstGeom prst="rect">
            <a:avLst/>
          </a:prstGeom>
          <a:noFill/>
          <a:ln w="9525">
            <a:noFill/>
            <a:miter lim="800000"/>
            <a:headEnd/>
            <a:tailEnd/>
          </a:ln>
        </p:spPr>
        <p:txBody>
          <a:bodyPr>
            <a:spAutoFit/>
          </a:bodyPr>
          <a:lstStyle/>
          <a:p>
            <a:pPr>
              <a:spcBef>
                <a:spcPct val="50000"/>
              </a:spcBef>
            </a:pPr>
            <a:r>
              <a:rPr lang="en-US" sz="1800" dirty="0">
                <a:solidFill>
                  <a:schemeClr val="tx2"/>
                </a:solidFill>
              </a:rPr>
              <a:t> Burke et al. 2001</a:t>
            </a:r>
            <a:endParaRPr lang="el-GR" sz="1800" dirty="0">
              <a:solidFill>
                <a:schemeClr val="tx2"/>
              </a:solidFill>
            </a:endParaRPr>
          </a:p>
        </p:txBody>
      </p:sp>
      <p:pic>
        <p:nvPicPr>
          <p:cNvPr id="5" name="Picture 4">
            <a:extLst>
              <a:ext uri="{FF2B5EF4-FFF2-40B4-BE49-F238E27FC236}">
                <a16:creationId xmlns:a16="http://schemas.microsoft.com/office/drawing/2014/main" id="{37521418-5647-FF4B-8064-A92CCF4CA8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pic>
        <p:nvPicPr>
          <p:cNvPr id="2" name="Picture 1">
            <a:extLst>
              <a:ext uri="{FF2B5EF4-FFF2-40B4-BE49-F238E27FC236}">
                <a16:creationId xmlns:a16="http://schemas.microsoft.com/office/drawing/2014/main" id="{09174C5A-D6C1-DC45-9244-19BB60B321F1}"/>
              </a:ext>
            </a:extLst>
          </p:cNvPr>
          <p:cNvPicPr>
            <a:picLocks noChangeAspect="1"/>
          </p:cNvPicPr>
          <p:nvPr/>
        </p:nvPicPr>
        <p:blipFill>
          <a:blip r:embed="rId4"/>
          <a:stretch>
            <a:fillRect/>
          </a:stretch>
        </p:blipFill>
        <p:spPr>
          <a:xfrm>
            <a:off x="3059832" y="3167441"/>
            <a:ext cx="4152900" cy="2336800"/>
          </a:xfrm>
          <a:prstGeom prst="rect">
            <a:avLst/>
          </a:prstGeom>
        </p:spPr>
      </p:pic>
    </p:spTree>
  </p:cSld>
  <p:clrMapOvr>
    <a:masterClrMapping/>
  </p:clrMapOvr>
  <p:transition advTm="13229"/>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81000" y="0"/>
            <a:ext cx="8458200" cy="1143000"/>
          </a:xfrm>
        </p:spPr>
        <p:txBody>
          <a:bodyPr/>
          <a:lstStyle/>
          <a:p>
            <a:pPr eaLnBrk="1" hangingPunct="1">
              <a:defRPr/>
            </a:pPr>
            <a:r>
              <a:rPr lang="el-GR" sz="3600" b="1" dirty="0">
                <a:latin typeface="Calibri"/>
                <a:cs typeface="Calibri"/>
              </a:rPr>
              <a:t>Σημαντική μερίδα αθλητών παρουσιάζει έλλειψη </a:t>
            </a:r>
            <a:endParaRPr lang="el-GR" sz="3600" dirty="0">
              <a:latin typeface="Calibri"/>
              <a:cs typeface="Calibri"/>
            </a:endParaRPr>
          </a:p>
        </p:txBody>
      </p:sp>
      <p:graphicFrame>
        <p:nvGraphicFramePr>
          <p:cNvPr id="31746" name="Object 2"/>
          <p:cNvGraphicFramePr>
            <a:graphicFrameLocks noGrp="1" noChangeAspect="1"/>
          </p:cNvGraphicFramePr>
          <p:nvPr>
            <p:ph type="chart" idx="1"/>
            <p:extLst>
              <p:ext uri="{D42A27DB-BD31-4B8C-83A1-F6EECF244321}">
                <p14:modId xmlns:p14="http://schemas.microsoft.com/office/powerpoint/2010/main" val="3094219448"/>
              </p:ext>
            </p:extLst>
          </p:nvPr>
        </p:nvGraphicFramePr>
        <p:xfrm>
          <a:off x="274890" y="996683"/>
          <a:ext cx="9207500" cy="5299075"/>
        </p:xfrm>
        <a:graphic>
          <a:graphicData uri="http://schemas.openxmlformats.org/presentationml/2006/ole">
            <mc:AlternateContent xmlns:mc="http://schemas.openxmlformats.org/markup-compatibility/2006">
              <mc:Choice xmlns:v="urn:schemas-microsoft-com:vml" Requires="v">
                <p:oleObj spid="_x0000_s31807" r:id="rId3" imgW="9205758" imgH="5297883" progId="Excel.Chart.8">
                  <p:embed/>
                </p:oleObj>
              </mc:Choice>
              <mc:Fallback>
                <p:oleObj r:id="rId3" imgW="9205758" imgH="5297883" progId="Excel.Chart.8">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890" y="996683"/>
                        <a:ext cx="9207500" cy="5299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1748" name="Text Box 12"/>
          <p:cNvSpPr txBox="1">
            <a:spLocks noChangeArrowheads="1"/>
          </p:cNvSpPr>
          <p:nvPr/>
        </p:nvSpPr>
        <p:spPr bwMode="auto">
          <a:xfrm>
            <a:off x="6335713" y="6237288"/>
            <a:ext cx="2808287" cy="366712"/>
          </a:xfrm>
          <a:prstGeom prst="rect">
            <a:avLst/>
          </a:prstGeom>
          <a:noFill/>
          <a:ln w="9525">
            <a:noFill/>
            <a:miter lim="800000"/>
            <a:headEnd/>
            <a:tailEnd/>
          </a:ln>
        </p:spPr>
        <p:txBody>
          <a:bodyPr>
            <a:spAutoFit/>
          </a:bodyPr>
          <a:lstStyle/>
          <a:p>
            <a:pPr>
              <a:spcBef>
                <a:spcPct val="50000"/>
              </a:spcBef>
            </a:pPr>
            <a:r>
              <a:rPr lang="en-US" sz="1800">
                <a:solidFill>
                  <a:schemeClr val="tx2"/>
                </a:solidFill>
              </a:rPr>
              <a:t>Farajian et al. 2004</a:t>
            </a:r>
            <a:endParaRPr lang="el-GR" sz="1800">
              <a:solidFill>
                <a:schemeClr val="tx2"/>
              </a:solidFill>
            </a:endParaRPr>
          </a:p>
        </p:txBody>
      </p:sp>
      <p:pic>
        <p:nvPicPr>
          <p:cNvPr id="5" name="Picture 4">
            <a:extLst>
              <a:ext uri="{FF2B5EF4-FFF2-40B4-BE49-F238E27FC236}">
                <a16:creationId xmlns:a16="http://schemas.microsoft.com/office/drawing/2014/main" id="{D40C826D-BA4C-B440-8A1A-431A3051C0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467544" y="1268760"/>
            <a:ext cx="8197916" cy="4395728"/>
          </a:xfrm>
          <a:prstGeom prst="rect">
            <a:avLst/>
          </a:prstGeom>
        </p:spPr>
      </p:pic>
    </p:spTree>
    <p:extLst>
      <p:ext uri="{BB962C8B-B14F-4D97-AF65-F5344CB8AC3E}">
        <p14:creationId xmlns:p14="http://schemas.microsoft.com/office/powerpoint/2010/main" val="1287362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14375" y="285750"/>
            <a:ext cx="8153400" cy="1066800"/>
          </a:xfrm>
        </p:spPr>
        <p:txBody>
          <a:bodyPr/>
          <a:lstStyle/>
          <a:p>
            <a:pPr eaLnBrk="1" hangingPunct="1">
              <a:defRPr/>
            </a:pPr>
            <a:r>
              <a:rPr lang="el-GR" sz="2800" b="1" dirty="0">
                <a:latin typeface="Calibri"/>
                <a:cs typeface="Calibri"/>
              </a:rPr>
              <a:t>Ποσοστό αθλητών που προσλαμβάνουν λιγότερο από τα</a:t>
            </a:r>
            <a:r>
              <a:rPr lang="en-US" sz="2800" b="1" dirty="0">
                <a:latin typeface="Calibri"/>
                <a:cs typeface="Calibri"/>
              </a:rPr>
              <a:t> DRIs</a:t>
            </a:r>
            <a:endParaRPr lang="el-GR" sz="2800" dirty="0">
              <a:latin typeface="Calibri"/>
              <a:cs typeface="Calibri"/>
            </a:endParaRPr>
          </a:p>
        </p:txBody>
      </p:sp>
      <p:graphicFrame>
        <p:nvGraphicFramePr>
          <p:cNvPr id="32770" name="Object 2"/>
          <p:cNvGraphicFramePr>
            <a:graphicFrameLocks noGrp="1" noChangeAspect="1"/>
          </p:cNvGraphicFramePr>
          <p:nvPr>
            <p:ph type="chart" idx="1"/>
            <p:extLst>
              <p:ext uri="{D42A27DB-BD31-4B8C-83A1-F6EECF244321}">
                <p14:modId xmlns:p14="http://schemas.microsoft.com/office/powerpoint/2010/main" val="3506911448"/>
              </p:ext>
            </p:extLst>
          </p:nvPr>
        </p:nvGraphicFramePr>
        <p:xfrm>
          <a:off x="0" y="1489096"/>
          <a:ext cx="8655248" cy="4865645"/>
        </p:xfrm>
        <a:graphic>
          <a:graphicData uri="http://schemas.openxmlformats.org/presentationml/2006/ole">
            <mc:AlternateContent xmlns:mc="http://schemas.openxmlformats.org/markup-compatibility/2006">
              <mc:Choice xmlns:v="urn:schemas-microsoft-com:vml" Requires="v">
                <p:oleObj spid="_x0000_s32831" r:id="rId4" imgW="9961727" imgH="5596613" progId="Excel.Chart.8">
                  <p:embed/>
                </p:oleObj>
              </mc:Choice>
              <mc:Fallback>
                <p:oleObj r:id="rId4" imgW="9961727" imgH="5596613" progId="Excel.Chart.8">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89096"/>
                        <a:ext cx="8655248" cy="486564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772" name="Text Box 12"/>
          <p:cNvSpPr txBox="1">
            <a:spLocks noChangeArrowheads="1"/>
          </p:cNvSpPr>
          <p:nvPr/>
        </p:nvSpPr>
        <p:spPr bwMode="auto">
          <a:xfrm>
            <a:off x="6335713" y="6491288"/>
            <a:ext cx="2808287" cy="366712"/>
          </a:xfrm>
          <a:prstGeom prst="rect">
            <a:avLst/>
          </a:prstGeom>
          <a:noFill/>
          <a:ln w="9525">
            <a:noFill/>
            <a:miter lim="800000"/>
            <a:headEnd/>
            <a:tailEnd/>
          </a:ln>
        </p:spPr>
        <p:txBody>
          <a:bodyPr>
            <a:spAutoFit/>
          </a:bodyPr>
          <a:lstStyle/>
          <a:p>
            <a:pPr>
              <a:spcBef>
                <a:spcPct val="50000"/>
              </a:spcBef>
            </a:pPr>
            <a:r>
              <a:rPr lang="en-US" sz="1800">
                <a:solidFill>
                  <a:schemeClr val="tx2"/>
                </a:solidFill>
              </a:rPr>
              <a:t>Farajian et al. 2004</a:t>
            </a:r>
            <a:endParaRPr lang="el-GR" sz="1800">
              <a:solidFill>
                <a:schemeClr val="tx2"/>
              </a:solidFill>
            </a:endParaRPr>
          </a:p>
        </p:txBody>
      </p:sp>
      <p:pic>
        <p:nvPicPr>
          <p:cNvPr id="5" name="Picture 4">
            <a:extLst>
              <a:ext uri="{FF2B5EF4-FFF2-40B4-BE49-F238E27FC236}">
                <a16:creationId xmlns:a16="http://schemas.microsoft.com/office/drawing/2014/main" id="{7C593DBD-658A-6E44-999A-48CEE49DC11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568" y="404664"/>
            <a:ext cx="7772400" cy="1219200"/>
          </a:xfrm>
        </p:spPr>
        <p:txBody>
          <a:bodyPr/>
          <a:lstStyle/>
          <a:p>
            <a:r>
              <a:rPr lang="el-GR" dirty="0"/>
              <a:t>Ο λόγος;</a:t>
            </a:r>
            <a:endParaRPr lang="en-US" dirty="0"/>
          </a:p>
        </p:txBody>
      </p:sp>
      <p:pic>
        <p:nvPicPr>
          <p:cNvPr id="4" name="Picture 3"/>
          <p:cNvPicPr>
            <a:picLocks noChangeAspect="1"/>
          </p:cNvPicPr>
          <p:nvPr/>
        </p:nvPicPr>
        <p:blipFill>
          <a:blip r:embed="rId2"/>
          <a:stretch>
            <a:fillRect/>
          </a:stretch>
        </p:blipFill>
        <p:spPr>
          <a:xfrm>
            <a:off x="1907704" y="1916832"/>
            <a:ext cx="5435600" cy="3810000"/>
          </a:xfrm>
          <a:prstGeom prst="rect">
            <a:avLst/>
          </a:prstGeom>
        </p:spPr>
      </p:pic>
      <p:pic>
        <p:nvPicPr>
          <p:cNvPr id="5" name="Picture 4">
            <a:extLst>
              <a:ext uri="{FF2B5EF4-FFF2-40B4-BE49-F238E27FC236}">
                <a16:creationId xmlns:a16="http://schemas.microsoft.com/office/drawing/2014/main" id="{09E89BCE-0AB3-B949-9209-E8B8705231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150988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el-GR" b="1" dirty="0">
                <a:effectLst/>
                <a:latin typeface="Calibri"/>
                <a:cs typeface="Calibri"/>
              </a:rPr>
              <a:t>Παράδειγμα</a:t>
            </a:r>
            <a:endParaRPr lang="en-US" b="1" dirty="0">
              <a:effectLst/>
              <a:latin typeface="Calibri"/>
              <a:cs typeface="Calibri"/>
            </a:endParaRPr>
          </a:p>
        </p:txBody>
      </p:sp>
      <p:sp>
        <p:nvSpPr>
          <p:cNvPr id="1414147" name="Rectangle 3"/>
          <p:cNvSpPr>
            <a:spLocks noGrp="1" noChangeArrowheads="1"/>
          </p:cNvSpPr>
          <p:nvPr>
            <p:ph type="body" idx="1"/>
          </p:nvPr>
        </p:nvSpPr>
        <p:spPr>
          <a:xfrm>
            <a:off x="755650" y="1700213"/>
            <a:ext cx="7772400" cy="4454525"/>
          </a:xfrm>
        </p:spPr>
        <p:txBody>
          <a:bodyPr/>
          <a:lstStyle/>
          <a:p>
            <a:pPr eaLnBrk="1" hangingPunct="1">
              <a:defRPr/>
            </a:pPr>
            <a:r>
              <a:rPr lang="el-GR" sz="2800" b="1" dirty="0">
                <a:solidFill>
                  <a:schemeClr val="tx2"/>
                </a:solidFill>
                <a:latin typeface="Calibri"/>
                <a:cs typeface="Calibri"/>
              </a:rPr>
              <a:t>Αθλητής 75 κιλών</a:t>
            </a:r>
          </a:p>
          <a:p>
            <a:pPr eaLnBrk="1" hangingPunct="1">
              <a:defRPr/>
            </a:pPr>
            <a:r>
              <a:rPr lang="el-GR" sz="2800" b="1" dirty="0">
                <a:solidFill>
                  <a:schemeClr val="tx2"/>
                </a:solidFill>
                <a:latin typeface="Calibri"/>
                <a:cs typeface="Calibri"/>
              </a:rPr>
              <a:t>8γρ ΥΔΑΤ./ κιλό σωματικού βάρους/ημέρα</a:t>
            </a:r>
          </a:p>
          <a:p>
            <a:pPr eaLnBrk="1" hangingPunct="1">
              <a:defRPr/>
            </a:pPr>
            <a:r>
              <a:rPr lang="el-GR" sz="2800" b="1" dirty="0">
                <a:solidFill>
                  <a:schemeClr val="tx2"/>
                </a:solidFill>
                <a:latin typeface="Calibri"/>
                <a:cs typeface="Calibri"/>
              </a:rPr>
              <a:t>600 γραμμάρια</a:t>
            </a:r>
            <a:endParaRPr lang="en-US" sz="2800" b="1" dirty="0">
              <a:solidFill>
                <a:schemeClr val="tx2"/>
              </a:solidFill>
              <a:latin typeface="Calibri"/>
              <a:cs typeface="Calibri"/>
            </a:endParaRPr>
          </a:p>
        </p:txBody>
      </p:sp>
      <p:pic>
        <p:nvPicPr>
          <p:cNvPr id="5" name="Picture 4">
            <a:extLst>
              <a:ext uri="{FF2B5EF4-FFF2-40B4-BE49-F238E27FC236}">
                <a16:creationId xmlns:a16="http://schemas.microsoft.com/office/drawing/2014/main" id="{0EBF352C-1D02-5144-A56A-54E229B7ED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pic>
        <p:nvPicPr>
          <p:cNvPr id="2" name="Picture 1">
            <a:extLst>
              <a:ext uri="{FF2B5EF4-FFF2-40B4-BE49-F238E27FC236}">
                <a16:creationId xmlns:a16="http://schemas.microsoft.com/office/drawing/2014/main" id="{0D1252DA-1682-8147-B75E-5192D9FE2D62}"/>
              </a:ext>
            </a:extLst>
          </p:cNvPr>
          <p:cNvPicPr>
            <a:picLocks noChangeAspect="1"/>
          </p:cNvPicPr>
          <p:nvPr/>
        </p:nvPicPr>
        <p:blipFill>
          <a:blip r:embed="rId3"/>
          <a:stretch>
            <a:fillRect/>
          </a:stretch>
        </p:blipFill>
        <p:spPr>
          <a:xfrm>
            <a:off x="3635896" y="3214642"/>
            <a:ext cx="2284242" cy="3429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2" descr="[Carbohydrate Chart]"/>
          <p:cNvPicPr>
            <a:picLocks noChangeAspect="1" noChangeArrowheads="1"/>
          </p:cNvPicPr>
          <p:nvPr/>
        </p:nvPicPr>
        <p:blipFill>
          <a:blip r:embed="rId2"/>
          <a:srcRect/>
          <a:stretch>
            <a:fillRect/>
          </a:stretch>
        </p:blipFill>
        <p:spPr bwMode="auto">
          <a:xfrm>
            <a:off x="971550" y="1049338"/>
            <a:ext cx="7561263" cy="4997450"/>
          </a:xfrm>
          <a:prstGeom prst="rect">
            <a:avLst/>
          </a:prstGeom>
          <a:noFill/>
          <a:ln w="9525">
            <a:solidFill>
              <a:srgbClr val="FFC000"/>
            </a:solidFill>
            <a:miter lim="800000"/>
            <a:headEnd/>
            <a:tailEnd/>
          </a:ln>
        </p:spPr>
      </p:pic>
      <p:sp>
        <p:nvSpPr>
          <p:cNvPr id="47106" name="Text Box 3"/>
          <p:cNvSpPr txBox="1">
            <a:spLocks noChangeArrowheads="1"/>
          </p:cNvSpPr>
          <p:nvPr/>
        </p:nvSpPr>
        <p:spPr bwMode="auto">
          <a:xfrm>
            <a:off x="1619250" y="2708275"/>
            <a:ext cx="2952750" cy="338138"/>
          </a:xfrm>
          <a:prstGeom prst="rect">
            <a:avLst/>
          </a:prstGeom>
          <a:solidFill>
            <a:schemeClr val="bg2"/>
          </a:solidFill>
          <a:ln w="9525" algn="ctr">
            <a:noFill/>
            <a:miter lim="800000"/>
            <a:headEnd/>
            <a:tailEnd/>
          </a:ln>
        </p:spPr>
        <p:txBody>
          <a:bodyPr>
            <a:spAutoFit/>
          </a:bodyPr>
          <a:lstStyle/>
          <a:p>
            <a:pPr algn="r">
              <a:spcBef>
                <a:spcPct val="50000"/>
              </a:spcBef>
            </a:pPr>
            <a:r>
              <a:rPr lang="el-GR" sz="1600">
                <a:latin typeface="Calibri"/>
                <a:cs typeface="Calibri"/>
              </a:rPr>
              <a:t>2 φλιτζάνια δημητριακά</a:t>
            </a:r>
            <a:endParaRPr lang="en-US" sz="1600">
              <a:latin typeface="Calibri"/>
              <a:cs typeface="Calibri"/>
            </a:endParaRPr>
          </a:p>
        </p:txBody>
      </p:sp>
      <p:sp>
        <p:nvSpPr>
          <p:cNvPr id="47107" name="Text Box 4"/>
          <p:cNvSpPr txBox="1">
            <a:spLocks noChangeArrowheads="1"/>
          </p:cNvSpPr>
          <p:nvPr/>
        </p:nvSpPr>
        <p:spPr bwMode="auto">
          <a:xfrm>
            <a:off x="1763713" y="3141663"/>
            <a:ext cx="2952750" cy="338137"/>
          </a:xfrm>
          <a:prstGeom prst="rect">
            <a:avLst/>
          </a:prstGeom>
          <a:solidFill>
            <a:schemeClr val="bg2"/>
          </a:solidFill>
          <a:ln w="9525" algn="ctr">
            <a:noFill/>
            <a:miter lim="800000"/>
            <a:headEnd/>
            <a:tailEnd/>
          </a:ln>
        </p:spPr>
        <p:txBody>
          <a:bodyPr>
            <a:spAutoFit/>
          </a:bodyPr>
          <a:lstStyle/>
          <a:p>
            <a:pPr algn="ctr">
              <a:spcBef>
                <a:spcPct val="50000"/>
              </a:spcBef>
            </a:pPr>
            <a:r>
              <a:rPr lang="el-GR" sz="1600">
                <a:latin typeface="Calibri"/>
                <a:cs typeface="Calibri"/>
              </a:rPr>
              <a:t>10 φέτες ψωμί</a:t>
            </a:r>
            <a:endParaRPr lang="en-US" sz="1600">
              <a:latin typeface="Calibri"/>
              <a:cs typeface="Calibri"/>
            </a:endParaRPr>
          </a:p>
        </p:txBody>
      </p:sp>
      <p:sp>
        <p:nvSpPr>
          <p:cNvPr id="47108" name="Text Box 5"/>
          <p:cNvSpPr txBox="1">
            <a:spLocks noChangeArrowheads="1"/>
          </p:cNvSpPr>
          <p:nvPr/>
        </p:nvSpPr>
        <p:spPr bwMode="auto">
          <a:xfrm>
            <a:off x="1619250" y="3573463"/>
            <a:ext cx="2952750" cy="338137"/>
          </a:xfrm>
          <a:prstGeom prst="rect">
            <a:avLst/>
          </a:prstGeom>
          <a:solidFill>
            <a:schemeClr val="bg2"/>
          </a:solidFill>
          <a:ln w="9525" algn="ctr">
            <a:noFill/>
            <a:miter lim="800000"/>
            <a:headEnd/>
            <a:tailEnd/>
          </a:ln>
        </p:spPr>
        <p:txBody>
          <a:bodyPr>
            <a:spAutoFit/>
          </a:bodyPr>
          <a:lstStyle/>
          <a:p>
            <a:pPr algn="r">
              <a:spcBef>
                <a:spcPct val="50000"/>
              </a:spcBef>
            </a:pPr>
            <a:r>
              <a:rPr lang="el-GR" sz="1600">
                <a:latin typeface="Calibri"/>
                <a:cs typeface="Calibri"/>
              </a:rPr>
              <a:t>5 φλιτζάνια μακαρόνια</a:t>
            </a:r>
            <a:endParaRPr lang="en-US" sz="1600">
              <a:latin typeface="Calibri"/>
              <a:cs typeface="Calibri"/>
            </a:endParaRPr>
          </a:p>
        </p:txBody>
      </p:sp>
      <p:sp>
        <p:nvSpPr>
          <p:cNvPr id="47109" name="Text Box 6"/>
          <p:cNvSpPr txBox="1">
            <a:spLocks noChangeArrowheads="1"/>
          </p:cNvSpPr>
          <p:nvPr/>
        </p:nvSpPr>
        <p:spPr bwMode="auto">
          <a:xfrm>
            <a:off x="1403350" y="4437063"/>
            <a:ext cx="3313113" cy="338137"/>
          </a:xfrm>
          <a:prstGeom prst="rect">
            <a:avLst/>
          </a:prstGeom>
          <a:solidFill>
            <a:schemeClr val="bg2"/>
          </a:solidFill>
          <a:ln w="9525" algn="ctr">
            <a:noFill/>
            <a:miter lim="800000"/>
            <a:headEnd/>
            <a:tailEnd/>
          </a:ln>
        </p:spPr>
        <p:txBody>
          <a:bodyPr>
            <a:spAutoFit/>
          </a:bodyPr>
          <a:lstStyle/>
          <a:p>
            <a:pPr algn="r">
              <a:spcBef>
                <a:spcPct val="50000"/>
              </a:spcBef>
            </a:pPr>
            <a:r>
              <a:rPr lang="el-GR" sz="1600">
                <a:latin typeface="Calibri"/>
                <a:cs typeface="Calibri"/>
              </a:rPr>
              <a:t>5 φλιτζάνια χυμό φρούτων</a:t>
            </a:r>
            <a:endParaRPr lang="en-US" sz="1600">
              <a:latin typeface="Calibri"/>
              <a:cs typeface="Calibri"/>
            </a:endParaRPr>
          </a:p>
        </p:txBody>
      </p:sp>
      <p:sp>
        <p:nvSpPr>
          <p:cNvPr id="47110" name="Text Box 7"/>
          <p:cNvSpPr txBox="1">
            <a:spLocks noChangeArrowheads="1"/>
          </p:cNvSpPr>
          <p:nvPr/>
        </p:nvSpPr>
        <p:spPr bwMode="auto">
          <a:xfrm>
            <a:off x="1547813" y="4005263"/>
            <a:ext cx="3240087" cy="338137"/>
          </a:xfrm>
          <a:prstGeom prst="rect">
            <a:avLst/>
          </a:prstGeom>
          <a:solidFill>
            <a:schemeClr val="bg2"/>
          </a:solidFill>
          <a:ln w="9525" algn="ctr">
            <a:noFill/>
            <a:miter lim="800000"/>
            <a:headEnd/>
            <a:tailEnd/>
          </a:ln>
        </p:spPr>
        <p:txBody>
          <a:bodyPr>
            <a:spAutoFit/>
          </a:bodyPr>
          <a:lstStyle/>
          <a:p>
            <a:pPr algn="ctr">
              <a:spcBef>
                <a:spcPct val="50000"/>
              </a:spcBef>
            </a:pPr>
            <a:r>
              <a:rPr lang="el-GR" sz="1600">
                <a:latin typeface="Calibri"/>
                <a:cs typeface="Calibri"/>
              </a:rPr>
              <a:t>2 φλιτζάνια λαχανικά</a:t>
            </a:r>
            <a:endParaRPr lang="en-US" sz="1600">
              <a:latin typeface="Calibri"/>
              <a:cs typeface="Calibri"/>
            </a:endParaRPr>
          </a:p>
        </p:txBody>
      </p:sp>
      <p:sp>
        <p:nvSpPr>
          <p:cNvPr id="47111" name="Text Box 8"/>
          <p:cNvSpPr txBox="1">
            <a:spLocks noChangeArrowheads="1"/>
          </p:cNvSpPr>
          <p:nvPr/>
        </p:nvSpPr>
        <p:spPr bwMode="auto">
          <a:xfrm>
            <a:off x="1547813" y="4797425"/>
            <a:ext cx="2952750" cy="338138"/>
          </a:xfrm>
          <a:prstGeom prst="rect">
            <a:avLst/>
          </a:prstGeom>
          <a:solidFill>
            <a:schemeClr val="bg2"/>
          </a:solidFill>
          <a:ln w="9525" algn="ctr">
            <a:noFill/>
            <a:miter lim="800000"/>
            <a:headEnd/>
            <a:tailEnd/>
          </a:ln>
        </p:spPr>
        <p:txBody>
          <a:bodyPr>
            <a:spAutoFit/>
          </a:bodyPr>
          <a:lstStyle/>
          <a:p>
            <a:pPr algn="ctr">
              <a:spcBef>
                <a:spcPct val="50000"/>
              </a:spcBef>
            </a:pPr>
            <a:r>
              <a:rPr lang="el-GR" sz="1600">
                <a:latin typeface="Calibri"/>
                <a:cs typeface="Calibri"/>
              </a:rPr>
              <a:t>3 φλιτζάνια γάλα</a:t>
            </a:r>
            <a:endParaRPr lang="en-US" sz="1600">
              <a:latin typeface="Calibri"/>
              <a:cs typeface="Calibri"/>
            </a:endParaRPr>
          </a:p>
        </p:txBody>
      </p:sp>
      <p:sp>
        <p:nvSpPr>
          <p:cNvPr id="47112" name="Text Box 9"/>
          <p:cNvSpPr txBox="1">
            <a:spLocks noChangeArrowheads="1"/>
          </p:cNvSpPr>
          <p:nvPr/>
        </p:nvSpPr>
        <p:spPr bwMode="auto">
          <a:xfrm>
            <a:off x="1476375" y="5157788"/>
            <a:ext cx="4030663" cy="338137"/>
          </a:xfrm>
          <a:prstGeom prst="rect">
            <a:avLst/>
          </a:prstGeom>
          <a:solidFill>
            <a:schemeClr val="bg2"/>
          </a:solidFill>
          <a:ln w="9525" algn="ctr">
            <a:noFill/>
            <a:miter lim="800000"/>
            <a:headEnd/>
            <a:tailEnd/>
          </a:ln>
        </p:spPr>
        <p:txBody>
          <a:bodyPr>
            <a:spAutoFit/>
          </a:bodyPr>
          <a:lstStyle/>
          <a:p>
            <a:pPr algn="ctr">
              <a:spcBef>
                <a:spcPct val="50000"/>
              </a:spcBef>
            </a:pPr>
            <a:r>
              <a:rPr lang="el-GR" sz="1600">
                <a:latin typeface="Calibri"/>
                <a:cs typeface="Calibri"/>
              </a:rPr>
              <a:t>1/2 φλιτζάνι αρακά και καλαμπόκι</a:t>
            </a:r>
            <a:endParaRPr lang="en-US" sz="1600">
              <a:latin typeface="Calibri"/>
              <a:cs typeface="Calibri"/>
            </a:endParaRPr>
          </a:p>
        </p:txBody>
      </p:sp>
      <p:sp>
        <p:nvSpPr>
          <p:cNvPr id="47113" name="Text Box 10"/>
          <p:cNvSpPr txBox="1">
            <a:spLocks noChangeArrowheads="1"/>
          </p:cNvSpPr>
          <p:nvPr/>
        </p:nvSpPr>
        <p:spPr bwMode="auto">
          <a:xfrm>
            <a:off x="971550" y="1196975"/>
            <a:ext cx="7488238" cy="457200"/>
          </a:xfrm>
          <a:prstGeom prst="rect">
            <a:avLst/>
          </a:prstGeom>
          <a:solidFill>
            <a:srgbClr val="0000FF"/>
          </a:solidFill>
          <a:ln w="9525" algn="ctr">
            <a:noFill/>
            <a:miter lim="800000"/>
            <a:headEnd/>
            <a:tailEnd/>
          </a:ln>
        </p:spPr>
        <p:txBody>
          <a:bodyPr>
            <a:spAutoFit/>
          </a:bodyPr>
          <a:lstStyle/>
          <a:p>
            <a:pPr algn="ctr">
              <a:spcBef>
                <a:spcPct val="50000"/>
              </a:spcBef>
            </a:pPr>
            <a:r>
              <a:rPr lang="el-GR" sz="2400">
                <a:solidFill>
                  <a:srgbClr val="FFFF00"/>
                </a:solidFill>
                <a:latin typeface="Calibri"/>
                <a:cs typeface="Calibri"/>
              </a:rPr>
              <a:t>600 γραμμάρια υδατανθράκων είναι αρκετά</a:t>
            </a:r>
            <a:endParaRPr lang="en-US" sz="2400">
              <a:solidFill>
                <a:srgbClr val="FFFF00"/>
              </a:solidFill>
              <a:latin typeface="Calibri"/>
              <a:cs typeface="Calibri"/>
            </a:endParaRPr>
          </a:p>
        </p:txBody>
      </p:sp>
      <p:sp>
        <p:nvSpPr>
          <p:cNvPr id="47114" name="Text Box 11"/>
          <p:cNvSpPr txBox="1">
            <a:spLocks noChangeArrowheads="1"/>
          </p:cNvSpPr>
          <p:nvPr/>
        </p:nvSpPr>
        <p:spPr bwMode="auto">
          <a:xfrm>
            <a:off x="2700338" y="2205038"/>
            <a:ext cx="1150937" cy="338137"/>
          </a:xfrm>
          <a:prstGeom prst="rect">
            <a:avLst/>
          </a:prstGeom>
          <a:solidFill>
            <a:schemeClr val="bg2"/>
          </a:solidFill>
          <a:ln w="9525" algn="ctr">
            <a:noFill/>
            <a:miter lim="800000"/>
            <a:headEnd/>
            <a:tailEnd/>
          </a:ln>
        </p:spPr>
        <p:txBody>
          <a:bodyPr>
            <a:spAutoFit/>
          </a:bodyPr>
          <a:lstStyle/>
          <a:p>
            <a:pPr algn="r">
              <a:spcBef>
                <a:spcPct val="50000"/>
              </a:spcBef>
            </a:pPr>
            <a:r>
              <a:rPr lang="el-GR" sz="1600">
                <a:latin typeface="Calibri"/>
                <a:cs typeface="Calibri"/>
              </a:rPr>
              <a:t>Τροφή</a:t>
            </a:r>
            <a:endParaRPr lang="en-US" sz="1600">
              <a:latin typeface="Calibri"/>
              <a:cs typeface="Calibri"/>
            </a:endParaRPr>
          </a:p>
        </p:txBody>
      </p:sp>
      <p:sp>
        <p:nvSpPr>
          <p:cNvPr id="47115" name="Text Box 12"/>
          <p:cNvSpPr txBox="1">
            <a:spLocks noChangeArrowheads="1"/>
          </p:cNvSpPr>
          <p:nvPr/>
        </p:nvSpPr>
        <p:spPr bwMode="auto">
          <a:xfrm>
            <a:off x="4932363" y="2205038"/>
            <a:ext cx="3095625" cy="338137"/>
          </a:xfrm>
          <a:prstGeom prst="rect">
            <a:avLst/>
          </a:prstGeom>
          <a:solidFill>
            <a:schemeClr val="bg2"/>
          </a:solidFill>
          <a:ln w="9525" algn="ctr">
            <a:noFill/>
            <a:miter lim="800000"/>
            <a:headEnd/>
            <a:tailEnd/>
          </a:ln>
        </p:spPr>
        <p:txBody>
          <a:bodyPr>
            <a:spAutoFit/>
          </a:bodyPr>
          <a:lstStyle/>
          <a:p>
            <a:pPr algn="r">
              <a:spcBef>
                <a:spcPct val="50000"/>
              </a:spcBef>
            </a:pPr>
            <a:r>
              <a:rPr lang="el-GR" sz="1600">
                <a:latin typeface="Calibri"/>
                <a:cs typeface="Calibri"/>
              </a:rPr>
              <a:t>Γραμμάρια υδατανθράκων</a:t>
            </a:r>
            <a:endParaRPr lang="en-US" sz="16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6656" t="15701" r="-1227" b="8957"/>
          <a:stretch>
            <a:fillRect/>
          </a:stretch>
        </p:blipFill>
        <p:spPr bwMode="auto">
          <a:xfrm>
            <a:off x="1571625" y="1928813"/>
            <a:ext cx="6242050" cy="4281487"/>
          </a:xfrm>
          <a:prstGeom prst="rect">
            <a:avLst/>
          </a:prstGeom>
          <a:noFill/>
          <a:ln w="9525" algn="ctr">
            <a:noFill/>
            <a:miter lim="800000"/>
            <a:headEnd/>
            <a:tailEnd/>
          </a:ln>
        </p:spPr>
      </p:pic>
      <p:sp>
        <p:nvSpPr>
          <p:cNvPr id="1526798" name="Rectangle 14"/>
          <p:cNvSpPr>
            <a:spLocks noChangeArrowheads="1"/>
          </p:cNvSpPr>
          <p:nvPr/>
        </p:nvSpPr>
        <p:spPr bwMode="auto">
          <a:xfrm>
            <a:off x="785813" y="285750"/>
            <a:ext cx="7772400" cy="1219200"/>
          </a:xfrm>
          <a:prstGeom prst="rect">
            <a:avLst/>
          </a:prstGeom>
          <a:noFill/>
          <a:ln w="9525">
            <a:noFill/>
            <a:miter lim="800000"/>
            <a:headEnd/>
            <a:tailEnd/>
          </a:ln>
          <a:effectLst/>
        </p:spPr>
        <p:txBody>
          <a:bodyPr lIns="92075" tIns="46038" rIns="92075" bIns="46038" anchor="ctr"/>
          <a:lstStyle/>
          <a:p>
            <a:pPr algn="ctr">
              <a:defRPr/>
            </a:pPr>
            <a:r>
              <a:rPr lang="en-US" dirty="0">
                <a:solidFill>
                  <a:schemeClr val="tx2"/>
                </a:solidFill>
                <a:effectLst>
                  <a:outerShdw blurRad="38100" dist="38100" dir="2700000" algn="tl">
                    <a:srgbClr val="000000"/>
                  </a:outerShdw>
                </a:effectLst>
                <a:latin typeface="Calibri"/>
                <a:cs typeface="Calibri"/>
              </a:rPr>
              <a:t>O</a:t>
            </a:r>
            <a:r>
              <a:rPr lang="el-GR" dirty="0">
                <a:solidFill>
                  <a:schemeClr val="tx2"/>
                </a:solidFill>
                <a:effectLst>
                  <a:outerShdw blurRad="38100" dist="38100" dir="2700000" algn="tl">
                    <a:srgbClr val="000000"/>
                  </a:outerShdw>
                </a:effectLst>
                <a:latin typeface="Calibri"/>
                <a:cs typeface="Calibri"/>
              </a:rPr>
              <a:t>ι κοπέλες προσλαμβάνουν 30% λιγότερες θερμίδες ανά </a:t>
            </a:r>
            <a:r>
              <a:rPr lang="en-US" dirty="0">
                <a:solidFill>
                  <a:schemeClr val="tx2"/>
                </a:solidFill>
                <a:effectLst>
                  <a:outerShdw blurRad="38100" dist="38100" dir="2700000" algn="tl">
                    <a:srgbClr val="000000"/>
                  </a:outerShdw>
                </a:effectLst>
                <a:latin typeface="Calibri"/>
                <a:cs typeface="Calibri"/>
              </a:rPr>
              <a:t>kg </a:t>
            </a:r>
            <a:r>
              <a:rPr lang="el-GR" dirty="0">
                <a:solidFill>
                  <a:schemeClr val="tx2"/>
                </a:solidFill>
                <a:effectLst>
                  <a:outerShdw blurRad="38100" dist="38100" dir="2700000" algn="tl">
                    <a:srgbClr val="000000"/>
                  </a:outerShdw>
                </a:effectLst>
                <a:latin typeface="Calibri"/>
                <a:cs typeface="Calibri"/>
              </a:rPr>
              <a:t>ΣΒ σε σχέση με τους άνδρες</a:t>
            </a:r>
            <a:r>
              <a:rPr lang="el-GR" b="0" dirty="0">
                <a:solidFill>
                  <a:schemeClr val="tx2"/>
                </a:solidFill>
                <a:effectLst>
                  <a:outerShdw blurRad="38100" dist="38100" dir="2700000" algn="tl">
                    <a:srgbClr val="000000"/>
                  </a:outerShdw>
                </a:effectLst>
                <a:latin typeface="Calibri"/>
                <a:cs typeface="Calibri"/>
              </a:rPr>
              <a:t> </a:t>
            </a:r>
            <a:endParaRPr lang="en-US" b="0" dirty="0">
              <a:solidFill>
                <a:schemeClr val="tx2"/>
              </a:solidFill>
              <a:effectLst>
                <a:outerShdw blurRad="38100" dist="38100" dir="2700000" algn="tl">
                  <a:srgbClr val="000000"/>
                </a:outerShdw>
              </a:effectLst>
              <a:latin typeface="Calibri"/>
              <a:cs typeface="Calibri"/>
            </a:endParaRPr>
          </a:p>
        </p:txBody>
      </p:sp>
      <p:sp>
        <p:nvSpPr>
          <p:cNvPr id="34819" name="Text Box 15"/>
          <p:cNvSpPr txBox="1">
            <a:spLocks noChangeArrowheads="1"/>
          </p:cNvSpPr>
          <p:nvPr/>
        </p:nvSpPr>
        <p:spPr bwMode="auto">
          <a:xfrm rot="-5400000">
            <a:off x="816769" y="3969544"/>
            <a:ext cx="1766888" cy="400050"/>
          </a:xfrm>
          <a:prstGeom prst="rect">
            <a:avLst/>
          </a:prstGeom>
          <a:noFill/>
          <a:ln w="12700" cap="sq">
            <a:noFill/>
            <a:miter lim="800000"/>
            <a:headEnd type="none" w="sm" len="sm"/>
            <a:tailEnd type="none" w="sm" len="sm"/>
          </a:ln>
        </p:spPr>
        <p:txBody>
          <a:bodyPr>
            <a:spAutoFit/>
          </a:bodyPr>
          <a:lstStyle/>
          <a:p>
            <a:pPr>
              <a:spcBef>
                <a:spcPct val="50000"/>
              </a:spcBef>
            </a:pPr>
            <a:r>
              <a:rPr lang="en-US" sz="2000" b="0">
                <a:latin typeface="Calibri"/>
                <a:cs typeface="Calibri"/>
              </a:rPr>
              <a:t>KJ/kg </a:t>
            </a:r>
            <a:r>
              <a:rPr lang="el-GR" sz="2000" b="0">
                <a:latin typeface="Calibri"/>
                <a:cs typeface="Calibri"/>
              </a:rPr>
              <a:t>ΣΒ</a:t>
            </a:r>
          </a:p>
        </p:txBody>
      </p:sp>
      <p:sp>
        <p:nvSpPr>
          <p:cNvPr id="34820" name="Text Box 16"/>
          <p:cNvSpPr txBox="1">
            <a:spLocks noChangeArrowheads="1"/>
          </p:cNvSpPr>
          <p:nvPr/>
        </p:nvSpPr>
        <p:spPr bwMode="auto">
          <a:xfrm>
            <a:off x="6300788" y="6308725"/>
            <a:ext cx="2663825" cy="366713"/>
          </a:xfrm>
          <a:prstGeom prst="rect">
            <a:avLst/>
          </a:prstGeom>
          <a:noFill/>
          <a:ln w="9525">
            <a:noFill/>
            <a:miter lim="800000"/>
            <a:headEnd/>
            <a:tailEnd/>
          </a:ln>
        </p:spPr>
        <p:txBody>
          <a:bodyPr>
            <a:spAutoFit/>
          </a:bodyPr>
          <a:lstStyle/>
          <a:p>
            <a:pPr>
              <a:spcBef>
                <a:spcPct val="50000"/>
              </a:spcBef>
            </a:pPr>
            <a:r>
              <a:rPr lang="en-US" sz="1800">
                <a:solidFill>
                  <a:schemeClr val="tx2"/>
                </a:solidFill>
                <a:latin typeface="Calibri"/>
                <a:cs typeface="Calibri"/>
              </a:rPr>
              <a:t> Burke et al. 2001</a:t>
            </a:r>
            <a:endParaRPr lang="el-GR" sz="1800">
              <a:solidFill>
                <a:schemeClr val="tx2"/>
              </a:solidFill>
              <a:latin typeface="Calibri"/>
              <a:cs typeface="Calibri"/>
            </a:endParaRPr>
          </a:p>
        </p:txBody>
      </p:sp>
      <p:pic>
        <p:nvPicPr>
          <p:cNvPr id="6" name="Picture 5">
            <a:extLst>
              <a:ext uri="{FF2B5EF4-FFF2-40B4-BE49-F238E27FC236}">
                <a16:creationId xmlns:a16="http://schemas.microsoft.com/office/drawing/2014/main" id="{97E58390-1DDD-7B45-A6B1-9E13588D23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transition advTm="57753"/>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BF3C9A-99EB-D84C-8FF3-C7405BB2D630}"/>
              </a:ext>
            </a:extLst>
          </p:cNvPr>
          <p:cNvPicPr>
            <a:picLocks noChangeAspect="1"/>
          </p:cNvPicPr>
          <p:nvPr/>
        </p:nvPicPr>
        <p:blipFill>
          <a:blip r:embed="rId2"/>
          <a:stretch>
            <a:fillRect/>
          </a:stretch>
        </p:blipFill>
        <p:spPr>
          <a:xfrm>
            <a:off x="971599" y="1556792"/>
            <a:ext cx="7111681" cy="4104456"/>
          </a:xfrm>
          <a:prstGeom prst="rect">
            <a:avLst/>
          </a:prstGeom>
        </p:spPr>
      </p:pic>
      <p:sp>
        <p:nvSpPr>
          <p:cNvPr id="3" name="Rectangle 2">
            <a:extLst>
              <a:ext uri="{FF2B5EF4-FFF2-40B4-BE49-F238E27FC236}">
                <a16:creationId xmlns:a16="http://schemas.microsoft.com/office/drawing/2014/main" id="{99D45C42-F8AE-6F44-8344-FCC566BBF0E1}"/>
              </a:ext>
            </a:extLst>
          </p:cNvPr>
          <p:cNvSpPr txBox="1">
            <a:spLocks noChangeArrowheads="1"/>
          </p:cNvSpPr>
          <p:nvPr/>
        </p:nvSpPr>
        <p:spPr>
          <a:xfrm>
            <a:off x="685800" y="228600"/>
            <a:ext cx="7772400" cy="12192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a:ea typeface="+mj-ea"/>
                <a:cs typeface="Calibri"/>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a:lstStyle>
          <a:p>
            <a:pPr eaLnBrk="1" hangingPunct="1"/>
            <a:r>
              <a:rPr lang="el-GR" kern="0" dirty="0" err="1">
                <a:effectLst/>
              </a:rPr>
              <a:t>Ενεργειακ</a:t>
            </a:r>
            <a:r>
              <a:rPr lang="en-US" kern="0" dirty="0" err="1">
                <a:effectLst/>
              </a:rPr>
              <a:t>ά</a:t>
            </a:r>
            <a:r>
              <a:rPr lang="el-GR" kern="0" dirty="0">
                <a:effectLst/>
              </a:rPr>
              <a:t> </a:t>
            </a:r>
            <a:r>
              <a:rPr lang="el-GR" kern="0" dirty="0" err="1">
                <a:effectLst/>
              </a:rPr>
              <a:t>Τζέλ</a:t>
            </a:r>
            <a:r>
              <a:rPr lang="el-GR" kern="0" dirty="0">
                <a:effectLst/>
              </a:rPr>
              <a:t> &amp; Μπάρες</a:t>
            </a:r>
            <a:endParaRPr lang="en-US" b="1" kern="0" dirty="0">
              <a:effectLst/>
            </a:endParaRPr>
          </a:p>
        </p:txBody>
      </p:sp>
    </p:spTree>
    <p:extLst>
      <p:ext uri="{BB962C8B-B14F-4D97-AF65-F5344CB8AC3E}">
        <p14:creationId xmlns:p14="http://schemas.microsoft.com/office/powerpoint/2010/main" val="250823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55700" y="0"/>
            <a:ext cx="6831211" cy="6858000"/>
          </a:xfrm>
          <a:prstGeom prst="rect">
            <a:avLst/>
          </a:prstGeom>
        </p:spPr>
      </p:pic>
    </p:spTree>
    <p:extLst>
      <p:ext uri="{BB962C8B-B14F-4D97-AF65-F5344CB8AC3E}">
        <p14:creationId xmlns:p14="http://schemas.microsoft.com/office/powerpoint/2010/main" val="4205986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0402" name="Rectangle 2"/>
          <p:cNvSpPr>
            <a:spLocks noGrp="1" noChangeArrowheads="1"/>
          </p:cNvSpPr>
          <p:nvPr>
            <p:ph type="title"/>
          </p:nvPr>
        </p:nvSpPr>
        <p:spPr>
          <a:xfrm>
            <a:off x="684213" y="260350"/>
            <a:ext cx="7772400" cy="1219200"/>
          </a:xfrm>
        </p:spPr>
        <p:txBody>
          <a:bodyPr/>
          <a:lstStyle/>
          <a:p>
            <a:pPr eaLnBrk="1" hangingPunct="1">
              <a:defRPr/>
            </a:pPr>
            <a:r>
              <a:rPr lang="el-GR" sz="3600" b="1" dirty="0">
                <a:latin typeface="Calibri"/>
                <a:cs typeface="Calibri"/>
              </a:rPr>
              <a:t>Δείκτες </a:t>
            </a:r>
            <a:r>
              <a:rPr lang="el-GR" sz="3600" b="1" dirty="0" err="1">
                <a:latin typeface="Calibri"/>
                <a:cs typeface="Calibri"/>
              </a:rPr>
              <a:t>υπερπροπόνησης</a:t>
            </a:r>
            <a:endParaRPr lang="el-GR" sz="3600" b="1" dirty="0">
              <a:latin typeface="Calibri"/>
              <a:cs typeface="Calibri"/>
            </a:endParaRPr>
          </a:p>
        </p:txBody>
      </p:sp>
      <p:graphicFrame>
        <p:nvGraphicFramePr>
          <p:cNvPr id="5" name="4 - Διάγραμμα"/>
          <p:cNvGraphicFramePr/>
          <p:nvPr>
            <p:extLst>
              <p:ext uri="{D42A27DB-BD31-4B8C-83A1-F6EECF244321}">
                <p14:modId xmlns:p14="http://schemas.microsoft.com/office/powerpoint/2010/main" val="340304843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0963" name="Text Box 25"/>
          <p:cNvSpPr txBox="1">
            <a:spLocks noChangeArrowheads="1"/>
          </p:cNvSpPr>
          <p:nvPr/>
        </p:nvSpPr>
        <p:spPr bwMode="auto">
          <a:xfrm>
            <a:off x="6516688" y="6237288"/>
            <a:ext cx="2016125" cy="366712"/>
          </a:xfrm>
          <a:prstGeom prst="rect">
            <a:avLst/>
          </a:prstGeom>
          <a:noFill/>
          <a:ln w="12700" cap="sq">
            <a:noFill/>
            <a:miter lim="800000"/>
            <a:headEnd type="none" w="sm" len="sm"/>
            <a:tailEnd type="none" w="sm" len="sm"/>
          </a:ln>
        </p:spPr>
        <p:txBody>
          <a:bodyPr>
            <a:spAutoFit/>
          </a:bodyPr>
          <a:lstStyle/>
          <a:p>
            <a:pPr>
              <a:spcBef>
                <a:spcPct val="50000"/>
              </a:spcBef>
            </a:pPr>
            <a:r>
              <a:rPr lang="en-US" sz="1800">
                <a:solidFill>
                  <a:schemeClr val="tx2"/>
                </a:solidFill>
              </a:rPr>
              <a:t>Smith 2000</a:t>
            </a:r>
          </a:p>
        </p:txBody>
      </p:sp>
    </p:spTree>
    <p:custDataLst>
      <p:tags r:id="rId1"/>
    </p:custDataLst>
  </p:cSld>
  <p:clrMapOvr>
    <a:masterClrMapping/>
  </p:clrMapOvr>
  <p:transition advTm="99594"/>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B76F00F-CD4C-2449-A2A5-929B280E4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67136"/>
          </a:xfrm>
          <a:prstGeom prst="rect">
            <a:avLst/>
          </a:prstGeom>
        </p:spPr>
      </p:pic>
      <p:sp>
        <p:nvSpPr>
          <p:cNvPr id="4" name="Text Box 5">
            <a:extLst>
              <a:ext uri="{FF2B5EF4-FFF2-40B4-BE49-F238E27FC236}">
                <a16:creationId xmlns:a16="http://schemas.microsoft.com/office/drawing/2014/main" id="{AEDA11B4-01CB-4047-B8DE-7067B0E3C340}"/>
              </a:ext>
            </a:extLst>
          </p:cNvPr>
          <p:cNvSpPr txBox="1">
            <a:spLocks noChangeArrowheads="1"/>
          </p:cNvSpPr>
          <p:nvPr/>
        </p:nvSpPr>
        <p:spPr bwMode="auto">
          <a:xfrm>
            <a:off x="6300788" y="6308725"/>
            <a:ext cx="2663825" cy="366713"/>
          </a:xfrm>
          <a:prstGeom prst="rect">
            <a:avLst/>
          </a:prstGeom>
          <a:noFill/>
          <a:ln w="9525">
            <a:noFill/>
            <a:miter lim="800000"/>
            <a:headEnd/>
            <a:tailEnd/>
          </a:ln>
        </p:spPr>
        <p:txBody>
          <a:bodyPr>
            <a:spAutoFit/>
          </a:bodyPr>
          <a:lstStyle/>
          <a:p>
            <a:pPr>
              <a:spcBef>
                <a:spcPct val="50000"/>
              </a:spcBef>
            </a:pPr>
            <a:r>
              <a:rPr lang="en-US" sz="1800" dirty="0">
                <a:solidFill>
                  <a:schemeClr val="tx2"/>
                </a:solidFill>
              </a:rPr>
              <a:t> Nieman et al. 2011</a:t>
            </a:r>
            <a:endParaRPr lang="el-GR" sz="1800" dirty="0">
              <a:solidFill>
                <a:schemeClr val="tx2"/>
              </a:solidFill>
            </a:endParaRPr>
          </a:p>
        </p:txBody>
      </p:sp>
    </p:spTree>
    <p:extLst>
      <p:ext uri="{BB962C8B-B14F-4D97-AF65-F5344CB8AC3E}">
        <p14:creationId xmlns:p14="http://schemas.microsoft.com/office/powerpoint/2010/main" val="905152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61" name="Line 13"/>
          <p:cNvSpPr>
            <a:spLocks noChangeShapeType="1"/>
          </p:cNvSpPr>
          <p:nvPr/>
        </p:nvSpPr>
        <p:spPr bwMode="auto">
          <a:xfrm flipH="1">
            <a:off x="1835150" y="1484313"/>
            <a:ext cx="2449513" cy="2305050"/>
          </a:xfrm>
          <a:prstGeom prst="line">
            <a:avLst/>
          </a:prstGeom>
          <a:noFill/>
          <a:ln w="127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410062" name="Line 14"/>
          <p:cNvSpPr>
            <a:spLocks noChangeShapeType="1"/>
          </p:cNvSpPr>
          <p:nvPr/>
        </p:nvSpPr>
        <p:spPr bwMode="auto">
          <a:xfrm>
            <a:off x="4284663" y="1484313"/>
            <a:ext cx="0" cy="2376487"/>
          </a:xfrm>
          <a:prstGeom prst="line">
            <a:avLst/>
          </a:prstGeom>
          <a:noFill/>
          <a:ln w="127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410064" name="Line 16"/>
          <p:cNvSpPr>
            <a:spLocks noChangeShapeType="1"/>
          </p:cNvSpPr>
          <p:nvPr/>
        </p:nvSpPr>
        <p:spPr bwMode="auto">
          <a:xfrm>
            <a:off x="4284663" y="1484313"/>
            <a:ext cx="2232025" cy="2232025"/>
          </a:xfrm>
          <a:prstGeom prst="line">
            <a:avLst/>
          </a:prstGeom>
          <a:noFill/>
          <a:ln w="127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pic>
        <p:nvPicPr>
          <p:cNvPr id="1410077" name="Picture 29" descr="sneez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3644900"/>
            <a:ext cx="2771775" cy="3213100"/>
          </a:xfrm>
          <a:prstGeom prst="rect">
            <a:avLst/>
          </a:prstGeom>
          <a:noFill/>
          <a:ln w="12700">
            <a:solidFill>
              <a:srgbClr val="000080"/>
            </a:solidFill>
            <a:miter lim="800000"/>
            <a:headEnd/>
            <a:tailEnd/>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419872" y="3715581"/>
            <a:ext cx="2090860" cy="3142002"/>
          </a:xfrm>
          <a:prstGeom prst="rect">
            <a:avLst/>
          </a:prstGeom>
        </p:spPr>
      </p:pic>
      <p:sp>
        <p:nvSpPr>
          <p:cNvPr id="11" name="Rectangle 2"/>
          <p:cNvSpPr txBox="1">
            <a:spLocks noChangeArrowheads="1"/>
          </p:cNvSpPr>
          <p:nvPr/>
        </p:nvSpPr>
        <p:spPr>
          <a:xfrm>
            <a:off x="395536" y="188640"/>
            <a:ext cx="84582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a:ea typeface="+mj-ea"/>
                <a:cs typeface="Calibri"/>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a:lstStyle>
          <a:p>
            <a:pPr eaLnBrk="1" hangingPunct="1">
              <a:defRPr/>
            </a:pPr>
            <a:r>
              <a:rPr lang="el-GR" sz="3600" b="1" dirty="0"/>
              <a:t>Έλλειψη Θρεπτικών Συστατικών </a:t>
            </a:r>
            <a:endParaRPr lang="el-GR" sz="3600" dirty="0"/>
          </a:p>
        </p:txBody>
      </p:sp>
      <p:pic>
        <p:nvPicPr>
          <p:cNvPr id="4" name="Picture 3">
            <a:extLst>
              <a:ext uri="{FF2B5EF4-FFF2-40B4-BE49-F238E27FC236}">
                <a16:creationId xmlns:a16="http://schemas.microsoft.com/office/drawing/2014/main" id="{C105FE5F-5C89-C841-9B2D-21FF400CF8AC}"/>
              </a:ext>
            </a:extLst>
          </p:cNvPr>
          <p:cNvPicPr>
            <a:picLocks noChangeAspect="1"/>
          </p:cNvPicPr>
          <p:nvPr/>
        </p:nvPicPr>
        <p:blipFill>
          <a:blip r:embed="rId4"/>
          <a:stretch>
            <a:fillRect/>
          </a:stretch>
        </p:blipFill>
        <p:spPr>
          <a:xfrm>
            <a:off x="68263" y="4077072"/>
            <a:ext cx="2946400" cy="2133600"/>
          </a:xfrm>
          <a:prstGeom prst="rect">
            <a:avLst/>
          </a:prstGeom>
        </p:spPr>
      </p:pic>
    </p:spTree>
    <p:extLst>
      <p:ext uri="{BB962C8B-B14F-4D97-AF65-F5344CB8AC3E}">
        <p14:creationId xmlns:p14="http://schemas.microsoft.com/office/powerpoint/2010/main" val="944433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stretch>
            <a:fillRect/>
          </a:stretch>
        </p:blipFill>
        <p:spPr>
          <a:xfrm>
            <a:off x="683568" y="1268760"/>
            <a:ext cx="7772400" cy="4218664"/>
          </a:xfrm>
          <a:prstGeom prst="rect">
            <a:avLst/>
          </a:prstGeom>
        </p:spPr>
      </p:pic>
    </p:spTree>
    <p:extLst>
      <p:ext uri="{BB962C8B-B14F-4D97-AF65-F5344CB8AC3E}">
        <p14:creationId xmlns:p14="http://schemas.microsoft.com/office/powerpoint/2010/main" val="497456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latin typeface="Calibri"/>
                <a:cs typeface="Calibri"/>
              </a:rPr>
              <a:t>Μέθοδοι Πρόληψης</a:t>
            </a:r>
            <a:endParaRPr lang="en-US" b="1" dirty="0">
              <a:latin typeface="Calibri"/>
              <a:cs typeface="Calibri"/>
            </a:endParaRPr>
          </a:p>
        </p:txBody>
      </p:sp>
      <p:sp>
        <p:nvSpPr>
          <p:cNvPr id="3" name="Content Placeholder 2"/>
          <p:cNvSpPr>
            <a:spLocks noGrp="1"/>
          </p:cNvSpPr>
          <p:nvPr>
            <p:ph sz="half" idx="1"/>
          </p:nvPr>
        </p:nvSpPr>
        <p:spPr/>
        <p:txBody>
          <a:bodyPr/>
          <a:lstStyle/>
          <a:p>
            <a:r>
              <a:rPr lang="el-GR" b="1" dirty="0">
                <a:latin typeface="Calibri"/>
                <a:cs typeface="Calibri"/>
              </a:rPr>
              <a:t>Μείωση της προπονητικής επιβάρυνσης</a:t>
            </a:r>
          </a:p>
          <a:p>
            <a:r>
              <a:rPr lang="el-GR" b="1" dirty="0">
                <a:latin typeface="Calibri"/>
                <a:cs typeface="Calibri"/>
              </a:rPr>
              <a:t>Προαγωγή της ξεκούρασης</a:t>
            </a:r>
          </a:p>
          <a:p>
            <a:r>
              <a:rPr lang="el-GR" b="1" dirty="0">
                <a:latin typeface="Calibri"/>
                <a:cs typeface="Calibri"/>
              </a:rPr>
              <a:t>Ενίσχυση της διατροφικής αποκατάστασης</a:t>
            </a:r>
          </a:p>
          <a:p>
            <a:endParaRPr lang="en-US" b="1" dirty="0">
              <a:latin typeface="Calibri"/>
              <a:cs typeface="Calibri"/>
            </a:endParaRPr>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346519" y="2060848"/>
            <a:ext cx="2069265" cy="3100241"/>
          </a:xfrm>
        </p:spPr>
      </p:pic>
      <p:sp>
        <p:nvSpPr>
          <p:cNvPr id="4" name="Oval 3"/>
          <p:cNvSpPr/>
          <p:nvPr/>
        </p:nvSpPr>
        <p:spPr bwMode="auto">
          <a:xfrm>
            <a:off x="251520" y="3933056"/>
            <a:ext cx="3744416" cy="1656184"/>
          </a:xfrm>
          <a:prstGeom prst="ellipse">
            <a:avLst/>
          </a:prstGeom>
          <a:solidFill>
            <a:schemeClr val="accent1">
              <a:alpha val="12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Bookman Old Style" pitchFamily="18" charset="0"/>
            </a:endParaRPr>
          </a:p>
        </p:txBody>
      </p:sp>
      <p:pic>
        <p:nvPicPr>
          <p:cNvPr id="6" name="Picture 5">
            <a:extLst>
              <a:ext uri="{FF2B5EF4-FFF2-40B4-BE49-F238E27FC236}">
                <a16:creationId xmlns:a16="http://schemas.microsoft.com/office/drawing/2014/main" id="{E3F97D03-5CE8-5C46-8863-B7CD2588C0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1885703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3" name="Rectangle 2"/>
          <p:cNvSpPr>
            <a:spLocks noGrp="1" noChangeArrowheads="1"/>
          </p:cNvSpPr>
          <p:nvPr>
            <p:ph type="title"/>
          </p:nvPr>
        </p:nvSpPr>
        <p:spPr>
          <a:xfrm>
            <a:off x="714375" y="0"/>
            <a:ext cx="7772400" cy="1219200"/>
          </a:xfrm>
        </p:spPr>
        <p:txBody>
          <a:bodyPr/>
          <a:lstStyle/>
          <a:p>
            <a:pPr eaLnBrk="1" hangingPunct="1"/>
            <a:r>
              <a:rPr lang="el-GR" b="1">
                <a:effectLst/>
              </a:rPr>
              <a:t>Μικροθρεπτικά συστατικά</a:t>
            </a:r>
            <a:endParaRPr lang="en-US" b="1">
              <a:effectLst/>
            </a:endParaRPr>
          </a:p>
        </p:txBody>
      </p:sp>
      <p:graphicFrame>
        <p:nvGraphicFramePr>
          <p:cNvPr id="248935" name="Group 103"/>
          <p:cNvGraphicFramePr>
            <a:graphicFrameLocks noGrp="1"/>
          </p:cNvGraphicFramePr>
          <p:nvPr>
            <p:ph idx="1"/>
            <p:extLst>
              <p:ext uri="{D42A27DB-BD31-4B8C-83A1-F6EECF244321}">
                <p14:modId xmlns:p14="http://schemas.microsoft.com/office/powerpoint/2010/main" val="3844202974"/>
              </p:ext>
            </p:extLst>
          </p:nvPr>
        </p:nvGraphicFramePr>
        <p:xfrm>
          <a:off x="685800" y="1641475"/>
          <a:ext cx="7772400" cy="4784092"/>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4293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err="1">
                          <a:ln>
                            <a:noFill/>
                          </a:ln>
                          <a:solidFill>
                            <a:schemeClr val="tx1"/>
                          </a:solidFill>
                          <a:effectLst>
                            <a:outerShdw blurRad="38100" dist="38100" dir="2700000" algn="tl">
                              <a:srgbClr val="000000"/>
                            </a:outerShdw>
                          </a:effectLst>
                          <a:latin typeface="Calibri"/>
                          <a:cs typeface="Calibri"/>
                        </a:rPr>
                        <a:t>Υδατοδιαλυτές</a:t>
                      </a: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 βιταμίνες</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Υπάρχουν σε μια μεγάλη ποικιλία τροφών</a:t>
                      </a:r>
                      <a:endParaRPr kumimoji="0" lang="en-GB" sz="2000" b="1" i="0" u="none" strike="noStrike" cap="none" normalizeH="0" baseline="0" dirty="0">
                        <a:ln>
                          <a:noFill/>
                        </a:ln>
                        <a:solidFill>
                          <a:schemeClr val="tx1"/>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Λιποδιαλυτές βιταμίνες</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Calibri"/>
                          <a:cs typeface="Calibri"/>
                        </a:rPr>
                        <a:t>Υπάρχουν κατά κύριο λόγο στο λίπος των τροφών</a:t>
                      </a:r>
                      <a:endParaRPr kumimoji="0" lang="en-GB" sz="2000" b="1" i="0" u="none" strike="noStrike" cap="none" normalizeH="0" baseline="0" dirty="0">
                        <a:ln>
                          <a:noFill/>
                        </a:ln>
                        <a:solidFill>
                          <a:schemeClr val="tx1"/>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1</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θειαμίνη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Α ή ρετινόλη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2</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ριβοφλαβίνη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D</a:t>
                      </a: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 ή χοληκαλσιφερόλη</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Νιασίνη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Ε ή α-τοκοφερόλη</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751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6</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πυριδοξίνη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Κ ή φυλλοκινόνη</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718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a:t>
                      </a:r>
                      <a:r>
                        <a:rPr kumimoji="0" lang="el-GR" sz="2000" b="1" i="0" u="none" strike="noStrike" cap="none" normalizeH="0" baseline="-25000">
                          <a:ln>
                            <a:noFill/>
                          </a:ln>
                          <a:solidFill>
                            <a:schemeClr val="tx2"/>
                          </a:solidFill>
                          <a:effectLst>
                            <a:outerShdw blurRad="38100" dist="38100" dir="2700000" algn="tl">
                              <a:srgbClr val="000000"/>
                            </a:outerShdw>
                          </a:effectLst>
                          <a:latin typeface="Calibri"/>
                          <a:cs typeface="Calibri"/>
                        </a:rPr>
                        <a:t>12</a:t>
                      </a: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 ή κοβαλαμίνη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433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Παντοθενικό οξύ</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5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Φυλλικό  οξύ</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592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000" b="1" i="0" u="none" strike="noStrike" cap="none" normalizeH="0" baseline="0">
                          <a:ln>
                            <a:noFill/>
                          </a:ln>
                          <a:solidFill>
                            <a:schemeClr val="tx2"/>
                          </a:solidFill>
                          <a:effectLst>
                            <a:outerShdw blurRad="38100" dist="38100" dir="2700000" algn="tl">
                              <a:srgbClr val="000000"/>
                            </a:outerShdw>
                          </a:effectLst>
                          <a:latin typeface="Calibri"/>
                          <a:cs typeface="Calibri"/>
                        </a:rPr>
                        <a:t>Βιοτίνη</a:t>
                      </a:r>
                      <a:endParaRPr kumimoji="0" lang="en-GB" sz="2000" b="1" i="0" u="none" strike="noStrike" cap="none" normalizeH="0" baseline="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433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C </a:t>
                      </a: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ή </a:t>
                      </a:r>
                      <a:r>
                        <a:rPr kumimoji="0" lang="el-GR" sz="2000" b="1" i="0" u="none" strike="noStrike" cap="none" normalizeH="0" baseline="0" dirty="0" err="1">
                          <a:ln>
                            <a:noFill/>
                          </a:ln>
                          <a:solidFill>
                            <a:schemeClr val="tx2"/>
                          </a:solidFill>
                          <a:effectLst>
                            <a:outerShdw blurRad="38100" dist="38100" dir="2700000" algn="tl">
                              <a:srgbClr val="000000"/>
                            </a:outerShdw>
                          </a:effectLst>
                          <a:latin typeface="Calibri"/>
                          <a:cs typeface="Calibri"/>
                        </a:rPr>
                        <a:t>ασκορβικό</a:t>
                      </a:r>
                      <a:r>
                        <a:rPr kumimoji="0" lang="el-GR" sz="2000" b="1" i="0" u="none" strike="noStrike" cap="none" normalizeH="0" baseline="0" dirty="0">
                          <a:ln>
                            <a:noFill/>
                          </a:ln>
                          <a:solidFill>
                            <a:schemeClr val="tx2"/>
                          </a:solidFill>
                          <a:effectLst>
                            <a:outerShdw blurRad="38100" dist="38100" dir="2700000" algn="tl">
                              <a:srgbClr val="000000"/>
                            </a:outerShdw>
                          </a:effectLst>
                          <a:latin typeface="Calibri"/>
                          <a:cs typeface="Calibri"/>
                        </a:rPr>
                        <a:t> οξύ</a:t>
                      </a:r>
                      <a:endParaRPr kumimoji="0" lang="en-GB"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000" b="1" i="0" u="none" strike="noStrike" cap="none" normalizeH="0" baseline="0" dirty="0">
                        <a:ln>
                          <a:noFill/>
                        </a:ln>
                        <a:solidFill>
                          <a:schemeClr val="tx2"/>
                        </a:solidFill>
                        <a:effectLst>
                          <a:outerShdw blurRad="38100" dist="38100" dir="2700000" algn="tl">
                            <a:srgbClr val="000000"/>
                          </a:outerShdw>
                        </a:effectLst>
                        <a:latin typeface="Calibri"/>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48876" name="Oval 44"/>
          <p:cNvSpPr>
            <a:spLocks noChangeArrowheads="1"/>
          </p:cNvSpPr>
          <p:nvPr/>
        </p:nvSpPr>
        <p:spPr bwMode="auto">
          <a:xfrm>
            <a:off x="4211638" y="3500438"/>
            <a:ext cx="3168650" cy="504825"/>
          </a:xfrm>
          <a:prstGeom prst="ellipse">
            <a:avLst/>
          </a:prstGeom>
          <a:noFill/>
          <a:ln w="38100" cap="sq">
            <a:solidFill>
              <a:srgbClr val="FF0000"/>
            </a:solidFill>
            <a:round/>
            <a:headEnd type="none" w="sm" len="sm"/>
            <a:tailEnd type="none" w="sm" len="sm"/>
          </a:ln>
        </p:spPr>
        <p:txBody>
          <a:bodyPr wrap="none" anchor="ctr"/>
          <a:lstStyle/>
          <a:p>
            <a:endParaRPr lang="el-GR">
              <a:latin typeface="Calibri"/>
              <a:cs typeface="Calibri"/>
            </a:endParaRPr>
          </a:p>
        </p:txBody>
      </p:sp>
      <p:sp>
        <p:nvSpPr>
          <p:cNvPr id="248877" name="Oval 45"/>
          <p:cNvSpPr>
            <a:spLocks noChangeArrowheads="1"/>
          </p:cNvSpPr>
          <p:nvPr/>
        </p:nvSpPr>
        <p:spPr bwMode="auto">
          <a:xfrm>
            <a:off x="468312" y="5949950"/>
            <a:ext cx="3815655" cy="576263"/>
          </a:xfrm>
          <a:prstGeom prst="ellipse">
            <a:avLst/>
          </a:prstGeom>
          <a:noFill/>
          <a:ln w="38100" cap="sq">
            <a:solidFill>
              <a:srgbClr val="FF0000"/>
            </a:solidFill>
            <a:round/>
            <a:headEnd type="none" w="sm" len="sm"/>
            <a:tailEnd type="none" w="sm" len="sm"/>
          </a:ln>
        </p:spPr>
        <p:txBody>
          <a:bodyPr wrap="none" anchor="ctr"/>
          <a:lstStyle/>
          <a:p>
            <a:endParaRPr lang="el-GR">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8935"/>
                                        </p:tgtEl>
                                        <p:attrNameLst>
                                          <p:attrName>style.visibility</p:attrName>
                                        </p:attrNameLst>
                                      </p:cBhvr>
                                      <p:to>
                                        <p:strVal val="visible"/>
                                      </p:to>
                                    </p:set>
                                    <p:animEffect transition="in" filter="blinds(horizontal)">
                                      <p:cBhvr>
                                        <p:cTn id="7" dur="500"/>
                                        <p:tgtEl>
                                          <p:spTgt spid="2489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8876"/>
                                        </p:tgtEl>
                                        <p:attrNameLst>
                                          <p:attrName>style.visibility</p:attrName>
                                        </p:attrNameLst>
                                      </p:cBhvr>
                                      <p:to>
                                        <p:strVal val="visible"/>
                                      </p:to>
                                    </p:set>
                                    <p:animEffect transition="in" filter="blinds(horizontal)">
                                      <p:cBhvr>
                                        <p:cTn id="12" dur="500"/>
                                        <p:tgtEl>
                                          <p:spTgt spid="2488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8877"/>
                                        </p:tgtEl>
                                        <p:attrNameLst>
                                          <p:attrName>style.visibility</p:attrName>
                                        </p:attrNameLst>
                                      </p:cBhvr>
                                      <p:to>
                                        <p:strVal val="visible"/>
                                      </p:to>
                                    </p:set>
                                    <p:animEffect transition="in" filter="blinds(horizontal)">
                                      <p:cBhvr>
                                        <p:cTn id="17" dur="500"/>
                                        <p:tgtEl>
                                          <p:spTgt spid="248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76" grpId="0" animBg="1"/>
      <p:bldP spid="24887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7031" name="Group 11"/>
          <p:cNvGrpSpPr>
            <a:grpSpLocks/>
          </p:cNvGrpSpPr>
          <p:nvPr/>
        </p:nvGrpSpPr>
        <p:grpSpPr bwMode="auto">
          <a:xfrm>
            <a:off x="0" y="1409700"/>
            <a:ext cx="5702300" cy="5232400"/>
            <a:chOff x="0" y="888"/>
            <a:chExt cx="3592" cy="3296"/>
          </a:xfrm>
        </p:grpSpPr>
        <p:graphicFrame>
          <p:nvGraphicFramePr>
            <p:cNvPr id="257030" name="Object 4"/>
            <p:cNvGraphicFramePr>
              <a:graphicFrameLocks noChangeAspect="1"/>
            </p:cNvGraphicFramePr>
            <p:nvPr/>
          </p:nvGraphicFramePr>
          <p:xfrm>
            <a:off x="-32" y="856"/>
            <a:ext cx="3656" cy="3360"/>
          </p:xfrm>
          <a:graphic>
            <a:graphicData uri="http://schemas.openxmlformats.org/presentationml/2006/ole">
              <mc:AlternateContent xmlns:mc="http://schemas.openxmlformats.org/markup-compatibility/2006">
                <mc:Choice xmlns:v="urn:schemas-microsoft-com:vml" Requires="v">
                  <p:oleObj spid="_x0000_s257090" r:id="rId3" imgW="5803895" imgH="5334462" progId="Excel.Chart.8">
                    <p:embed/>
                  </p:oleObj>
                </mc:Choice>
                <mc:Fallback>
                  <p:oleObj r:id="rId3" imgW="5803895" imgH="5334462"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 y="856"/>
                          <a:ext cx="3656" cy="336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57036" name="Text Box 5"/>
            <p:cNvSpPr txBox="1">
              <a:spLocks noChangeArrowheads="1"/>
            </p:cNvSpPr>
            <p:nvPr/>
          </p:nvSpPr>
          <p:spPr bwMode="auto">
            <a:xfrm>
              <a:off x="2608" y="1752"/>
              <a:ext cx="227" cy="365"/>
            </a:xfrm>
            <a:prstGeom prst="rect">
              <a:avLst/>
            </a:prstGeom>
            <a:noFill/>
            <a:ln w="12700" cap="sq">
              <a:noFill/>
              <a:miter lim="800000"/>
              <a:headEnd type="none" w="sm" len="sm"/>
              <a:tailEnd type="none" w="sm" len="sm"/>
            </a:ln>
          </p:spPr>
          <p:txBody>
            <a:bodyPr>
              <a:spAutoFit/>
            </a:bodyPr>
            <a:lstStyle/>
            <a:p>
              <a:pPr>
                <a:spcBef>
                  <a:spcPct val="50000"/>
                </a:spcBef>
              </a:pPr>
              <a:r>
                <a:rPr lang="el-GR">
                  <a:solidFill>
                    <a:schemeClr val="tx2"/>
                  </a:solidFill>
                  <a:latin typeface="Garamond" pitchFamily="18" charset="0"/>
                </a:rPr>
                <a:t>*</a:t>
              </a:r>
            </a:p>
          </p:txBody>
        </p:sp>
      </p:grpSp>
      <p:sp>
        <p:nvSpPr>
          <p:cNvPr id="257032" name="Text Box 6"/>
          <p:cNvSpPr txBox="1">
            <a:spLocks noChangeArrowheads="1"/>
          </p:cNvSpPr>
          <p:nvPr/>
        </p:nvSpPr>
        <p:spPr bwMode="auto">
          <a:xfrm>
            <a:off x="6877050" y="6308725"/>
            <a:ext cx="1943100" cy="366713"/>
          </a:xfrm>
          <a:prstGeom prst="rect">
            <a:avLst/>
          </a:prstGeom>
          <a:noFill/>
          <a:ln w="9525">
            <a:noFill/>
            <a:miter lim="800000"/>
            <a:headEnd/>
            <a:tailEnd/>
          </a:ln>
        </p:spPr>
        <p:txBody>
          <a:bodyPr>
            <a:spAutoFit/>
          </a:bodyPr>
          <a:lstStyle/>
          <a:p>
            <a:pPr>
              <a:spcBef>
                <a:spcPct val="50000"/>
              </a:spcBef>
            </a:pPr>
            <a:r>
              <a:rPr lang="en-US" sz="1800">
                <a:solidFill>
                  <a:schemeClr val="tx2"/>
                </a:solidFill>
                <a:latin typeface="Garamond" pitchFamily="18" charset="0"/>
              </a:rPr>
              <a:t>Luden et al. 2007</a:t>
            </a:r>
            <a:endParaRPr lang="el-GR" sz="1800">
              <a:solidFill>
                <a:schemeClr val="tx2"/>
              </a:solidFill>
              <a:latin typeface="Garamond" pitchFamily="18" charset="0"/>
            </a:endParaRPr>
          </a:p>
        </p:txBody>
      </p:sp>
      <p:sp>
        <p:nvSpPr>
          <p:cNvPr id="1445895" name="Rectangle 7"/>
          <p:cNvSpPr>
            <a:spLocks noGrp="1" noChangeArrowheads="1"/>
          </p:cNvSpPr>
          <p:nvPr>
            <p:ph type="title"/>
          </p:nvPr>
        </p:nvSpPr>
        <p:spPr/>
        <p:txBody>
          <a:bodyPr/>
          <a:lstStyle/>
          <a:p>
            <a:pPr eaLnBrk="1" hangingPunct="1">
              <a:defRPr/>
            </a:pPr>
            <a:r>
              <a:rPr lang="el-GR" sz="3200" b="1">
                <a:latin typeface="Calibri"/>
                <a:cs typeface="Calibri"/>
              </a:rPr>
              <a:t>Προσθήκη αντιοξειδωτικών</a:t>
            </a:r>
          </a:p>
        </p:txBody>
      </p:sp>
      <p:sp>
        <p:nvSpPr>
          <p:cNvPr id="1445897" name="Rectangle 9"/>
          <p:cNvSpPr>
            <a:spLocks noGrp="1" noChangeArrowheads="1"/>
          </p:cNvSpPr>
          <p:nvPr>
            <p:ph type="body" sz="half" idx="2"/>
          </p:nvPr>
        </p:nvSpPr>
        <p:spPr>
          <a:xfrm>
            <a:off x="5580063" y="3284538"/>
            <a:ext cx="3378200" cy="2870200"/>
          </a:xfrm>
        </p:spPr>
        <p:txBody>
          <a:bodyPr/>
          <a:lstStyle/>
          <a:p>
            <a:pPr eaLnBrk="1" hangingPunct="1">
              <a:lnSpc>
                <a:spcPct val="90000"/>
              </a:lnSpc>
              <a:defRPr/>
            </a:pPr>
            <a:r>
              <a:rPr lang="el-GR" sz="2400" b="1">
                <a:solidFill>
                  <a:schemeClr val="tx2"/>
                </a:solidFill>
                <a:latin typeface="Calibri"/>
                <a:cs typeface="Calibri"/>
              </a:rPr>
              <a:t>23 άτομα</a:t>
            </a:r>
            <a:endParaRPr lang="en-US" sz="2400" b="1">
              <a:solidFill>
                <a:schemeClr val="tx2"/>
              </a:solidFill>
              <a:latin typeface="Calibri"/>
              <a:cs typeface="Calibri"/>
            </a:endParaRPr>
          </a:p>
          <a:p>
            <a:pPr eaLnBrk="1" hangingPunct="1">
              <a:lnSpc>
                <a:spcPct val="90000"/>
              </a:lnSpc>
              <a:defRPr/>
            </a:pPr>
            <a:r>
              <a:rPr lang="el-GR" sz="2400" b="1">
                <a:solidFill>
                  <a:schemeClr val="tx2"/>
                </a:solidFill>
                <a:latin typeface="Calibri"/>
                <a:cs typeface="Calibri"/>
              </a:rPr>
              <a:t>6 ημέρες πρόσληψης γεύματος αποκατάστασης</a:t>
            </a:r>
          </a:p>
          <a:p>
            <a:pPr eaLnBrk="1" hangingPunct="1">
              <a:lnSpc>
                <a:spcPct val="90000"/>
              </a:lnSpc>
              <a:defRPr/>
            </a:pPr>
            <a:r>
              <a:rPr lang="el-GR" sz="2400" b="1">
                <a:solidFill>
                  <a:schemeClr val="tx2"/>
                </a:solidFill>
                <a:latin typeface="Calibri"/>
                <a:cs typeface="Calibri"/>
              </a:rPr>
              <a:t>Καμία διαφορά στην αθλητική απόδοση</a:t>
            </a:r>
          </a:p>
          <a:p>
            <a:pPr eaLnBrk="1" hangingPunct="1">
              <a:lnSpc>
                <a:spcPct val="90000"/>
              </a:lnSpc>
              <a:defRPr/>
            </a:pPr>
            <a:endParaRPr lang="el-GR" sz="2400">
              <a:latin typeface="Calibri"/>
              <a:cs typeface="Calibri"/>
            </a:endParaRPr>
          </a:p>
        </p:txBody>
      </p:sp>
      <p:sp>
        <p:nvSpPr>
          <p:cNvPr id="257035" name="Oval 10"/>
          <p:cNvSpPr>
            <a:spLocks noChangeArrowheads="1"/>
          </p:cNvSpPr>
          <p:nvPr/>
        </p:nvSpPr>
        <p:spPr bwMode="auto">
          <a:xfrm>
            <a:off x="5292725" y="4725144"/>
            <a:ext cx="3851275" cy="1152525"/>
          </a:xfrm>
          <a:prstGeom prst="ellipse">
            <a:avLst/>
          </a:prstGeom>
          <a:noFill/>
          <a:ln w="25400" cap="sq">
            <a:solidFill>
              <a:srgbClr val="FF0000"/>
            </a:solidFill>
            <a:round/>
            <a:headEnd type="none" w="sm" len="sm"/>
            <a:tailEnd type="none" w="sm" len="sm"/>
          </a:ln>
        </p:spPr>
        <p:txBody>
          <a:bodyPr wrap="none" anchor="ctr"/>
          <a:lstStyle/>
          <a:p>
            <a:endParaRPr lang="el-GR"/>
          </a:p>
        </p:txBody>
      </p:sp>
    </p:spTree>
  </p:cSld>
  <p:clrMapOvr>
    <a:masterClrMapping/>
  </p:clrMapOvr>
  <p:transition advTm="58915"/>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66904B3-5869-0546-85CF-CF53A8644E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792591"/>
            <a:ext cx="9144000" cy="5272818"/>
          </a:xfrm>
          <a:prstGeom prst="rect">
            <a:avLst/>
          </a:prstGeom>
        </p:spPr>
      </p:pic>
      <p:sp>
        <p:nvSpPr>
          <p:cNvPr id="4" name="Text Box 5">
            <a:extLst>
              <a:ext uri="{FF2B5EF4-FFF2-40B4-BE49-F238E27FC236}">
                <a16:creationId xmlns:a16="http://schemas.microsoft.com/office/drawing/2014/main" id="{3E8CFF4C-48EC-564F-9D7E-69C22E4E49FA}"/>
              </a:ext>
            </a:extLst>
          </p:cNvPr>
          <p:cNvSpPr txBox="1">
            <a:spLocks noChangeArrowheads="1"/>
          </p:cNvSpPr>
          <p:nvPr/>
        </p:nvSpPr>
        <p:spPr bwMode="auto">
          <a:xfrm>
            <a:off x="6300788" y="6308725"/>
            <a:ext cx="2663825" cy="366713"/>
          </a:xfrm>
          <a:prstGeom prst="rect">
            <a:avLst/>
          </a:prstGeom>
          <a:noFill/>
          <a:ln w="9525">
            <a:noFill/>
            <a:miter lim="800000"/>
            <a:headEnd/>
            <a:tailEnd/>
          </a:ln>
        </p:spPr>
        <p:txBody>
          <a:bodyPr>
            <a:spAutoFit/>
          </a:bodyPr>
          <a:lstStyle/>
          <a:p>
            <a:pPr>
              <a:spcBef>
                <a:spcPct val="50000"/>
              </a:spcBef>
            </a:pPr>
            <a:r>
              <a:rPr lang="en-US" sz="1800" dirty="0">
                <a:solidFill>
                  <a:schemeClr val="tx2"/>
                </a:solidFill>
              </a:rPr>
              <a:t>Nieman et al. 2017</a:t>
            </a:r>
            <a:endParaRPr lang="el-GR" sz="1800" dirty="0">
              <a:solidFill>
                <a:schemeClr val="tx2"/>
              </a:solidFill>
            </a:endParaRPr>
          </a:p>
        </p:txBody>
      </p:sp>
      <p:sp>
        <p:nvSpPr>
          <p:cNvPr id="5" name="Oval 4">
            <a:extLst>
              <a:ext uri="{FF2B5EF4-FFF2-40B4-BE49-F238E27FC236}">
                <a16:creationId xmlns:a16="http://schemas.microsoft.com/office/drawing/2014/main" id="{483F61F0-E6ED-F042-ADBB-5CCD189472F9}"/>
              </a:ext>
            </a:extLst>
          </p:cNvPr>
          <p:cNvSpPr/>
          <p:nvPr/>
        </p:nvSpPr>
        <p:spPr bwMode="auto">
          <a:xfrm>
            <a:off x="251520" y="1844824"/>
            <a:ext cx="1512168" cy="432048"/>
          </a:xfrm>
          <a:prstGeom prst="ellipse">
            <a:avLst/>
          </a:prstGeom>
          <a:solidFill>
            <a:schemeClr val="accent1">
              <a:alpha val="43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Bookman Old Style" pitchFamily="18" charset="0"/>
            </a:endParaRPr>
          </a:p>
        </p:txBody>
      </p:sp>
      <p:sp>
        <p:nvSpPr>
          <p:cNvPr id="6" name="Oval 5">
            <a:extLst>
              <a:ext uri="{FF2B5EF4-FFF2-40B4-BE49-F238E27FC236}">
                <a16:creationId xmlns:a16="http://schemas.microsoft.com/office/drawing/2014/main" id="{65F256A5-35CA-E849-B2B7-8136C7847336}"/>
              </a:ext>
            </a:extLst>
          </p:cNvPr>
          <p:cNvSpPr/>
          <p:nvPr/>
        </p:nvSpPr>
        <p:spPr bwMode="auto">
          <a:xfrm>
            <a:off x="243870" y="2537017"/>
            <a:ext cx="2592288" cy="792088"/>
          </a:xfrm>
          <a:prstGeom prst="ellipse">
            <a:avLst/>
          </a:prstGeom>
          <a:solidFill>
            <a:schemeClr val="accent2">
              <a:alpha val="17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Bookman Old Style" pitchFamily="18" charset="0"/>
            </a:endParaRPr>
          </a:p>
        </p:txBody>
      </p:sp>
      <p:pic>
        <p:nvPicPr>
          <p:cNvPr id="8" name="Graphic 7" descr="Help">
            <a:extLst>
              <a:ext uri="{FF2B5EF4-FFF2-40B4-BE49-F238E27FC236}">
                <a16:creationId xmlns:a16="http://schemas.microsoft.com/office/drawing/2014/main" id="{24E5ADF3-F010-B241-9450-F5FF5BF383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022596" y="3342042"/>
            <a:ext cx="792088" cy="792088"/>
          </a:xfrm>
          <a:prstGeom prst="rect">
            <a:avLst/>
          </a:prstGeom>
        </p:spPr>
      </p:pic>
      <p:pic>
        <p:nvPicPr>
          <p:cNvPr id="9" name="Graphic 8" descr="Help">
            <a:extLst>
              <a:ext uri="{FF2B5EF4-FFF2-40B4-BE49-F238E27FC236}">
                <a16:creationId xmlns:a16="http://schemas.microsoft.com/office/drawing/2014/main" id="{42CFCF99-4C5D-A94E-B97B-5F4EB831A3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044070" y="4281443"/>
            <a:ext cx="792088" cy="792088"/>
          </a:xfrm>
          <a:prstGeom prst="rect">
            <a:avLst/>
          </a:prstGeom>
        </p:spPr>
      </p:pic>
      <p:pic>
        <p:nvPicPr>
          <p:cNvPr id="10" name="Graphic 9" descr="Help">
            <a:extLst>
              <a:ext uri="{FF2B5EF4-FFF2-40B4-BE49-F238E27FC236}">
                <a16:creationId xmlns:a16="http://schemas.microsoft.com/office/drawing/2014/main" id="{BE77FA7D-12CE-FA49-9BD2-49787742E5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044070" y="5204506"/>
            <a:ext cx="792088" cy="792088"/>
          </a:xfrm>
          <a:prstGeom prst="rect">
            <a:avLst/>
          </a:prstGeom>
        </p:spPr>
      </p:pic>
    </p:spTree>
    <p:extLst>
      <p:ext uri="{BB962C8B-B14F-4D97-AF65-F5344CB8AC3E}">
        <p14:creationId xmlns:p14="http://schemas.microsoft.com/office/powerpoint/2010/main" val="133644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DACC072-557E-7E44-A8C1-28F3268293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88640"/>
            <a:ext cx="9144000" cy="6069821"/>
          </a:xfrm>
          <a:prstGeom prst="rect">
            <a:avLst/>
          </a:prstGeom>
        </p:spPr>
      </p:pic>
      <p:sp>
        <p:nvSpPr>
          <p:cNvPr id="4" name="Text Box 5">
            <a:extLst>
              <a:ext uri="{FF2B5EF4-FFF2-40B4-BE49-F238E27FC236}">
                <a16:creationId xmlns:a16="http://schemas.microsoft.com/office/drawing/2014/main" id="{E03FF1DA-CA6D-0B4C-A793-42E8FB7B8429}"/>
              </a:ext>
            </a:extLst>
          </p:cNvPr>
          <p:cNvSpPr txBox="1">
            <a:spLocks noChangeArrowheads="1"/>
          </p:cNvSpPr>
          <p:nvPr/>
        </p:nvSpPr>
        <p:spPr bwMode="auto">
          <a:xfrm>
            <a:off x="6300788" y="6308725"/>
            <a:ext cx="2663825" cy="366713"/>
          </a:xfrm>
          <a:prstGeom prst="rect">
            <a:avLst/>
          </a:prstGeom>
          <a:noFill/>
          <a:ln w="9525">
            <a:noFill/>
            <a:miter lim="800000"/>
            <a:headEnd/>
            <a:tailEnd/>
          </a:ln>
        </p:spPr>
        <p:txBody>
          <a:bodyPr>
            <a:spAutoFit/>
          </a:bodyPr>
          <a:lstStyle/>
          <a:p>
            <a:pPr>
              <a:spcBef>
                <a:spcPct val="50000"/>
              </a:spcBef>
            </a:pPr>
            <a:r>
              <a:rPr lang="en-US" sz="1800" dirty="0">
                <a:solidFill>
                  <a:schemeClr val="tx2"/>
                </a:solidFill>
              </a:rPr>
              <a:t>Nieman et al. 2017</a:t>
            </a:r>
            <a:endParaRPr lang="el-GR" sz="1800" dirty="0">
              <a:solidFill>
                <a:schemeClr val="tx2"/>
              </a:solidFill>
            </a:endParaRPr>
          </a:p>
        </p:txBody>
      </p:sp>
      <p:sp>
        <p:nvSpPr>
          <p:cNvPr id="5" name="Rectangle 4">
            <a:extLst>
              <a:ext uri="{FF2B5EF4-FFF2-40B4-BE49-F238E27FC236}">
                <a16:creationId xmlns:a16="http://schemas.microsoft.com/office/drawing/2014/main" id="{53B2F59F-522E-6346-B88F-50FBC8FDA68C}"/>
              </a:ext>
            </a:extLst>
          </p:cNvPr>
          <p:cNvSpPr/>
          <p:nvPr/>
        </p:nvSpPr>
        <p:spPr bwMode="auto">
          <a:xfrm>
            <a:off x="251521" y="2743775"/>
            <a:ext cx="8568952" cy="613217"/>
          </a:xfrm>
          <a:prstGeom prst="rect">
            <a:avLst/>
          </a:prstGeom>
          <a:solidFill>
            <a:schemeClr val="accent1">
              <a:alpha val="36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Bookman Old Style" pitchFamily="18" charset="0"/>
            </a:endParaRPr>
          </a:p>
        </p:txBody>
      </p:sp>
    </p:spTree>
    <p:extLst>
      <p:ext uri="{BB962C8B-B14F-4D97-AF65-F5344CB8AC3E}">
        <p14:creationId xmlns:p14="http://schemas.microsoft.com/office/powerpoint/2010/main" val="170265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395288" y="1125538"/>
            <a:ext cx="6481762" cy="4114800"/>
          </a:xfrm>
        </p:spPr>
        <p:txBody>
          <a:bodyPr/>
          <a:lstStyle/>
          <a:p>
            <a:pPr eaLnBrk="1" hangingPunct="1">
              <a:lnSpc>
                <a:spcPct val="90000"/>
              </a:lnSpc>
              <a:buClr>
                <a:srgbClr val="FF6600"/>
              </a:buClr>
              <a:buFont typeface="Wingdings" pitchFamily="2" charset="2"/>
              <a:buNone/>
              <a:defRPr/>
            </a:pPr>
            <a:r>
              <a:rPr lang="el-GR" sz="2000" b="1" dirty="0">
                <a:solidFill>
                  <a:schemeClr val="tx2"/>
                </a:solidFill>
              </a:rPr>
              <a:t>Πρωτεΐνες</a:t>
            </a:r>
          </a:p>
          <a:p>
            <a:pPr eaLnBrk="1" hangingPunct="1">
              <a:lnSpc>
                <a:spcPct val="90000"/>
              </a:lnSpc>
              <a:buClr>
                <a:srgbClr val="FF6600"/>
              </a:buClr>
              <a:buFont typeface="Wingdings" pitchFamily="2" charset="2"/>
              <a:buNone/>
              <a:defRPr/>
            </a:pPr>
            <a:endParaRPr lang="en-US" sz="2000" b="1" dirty="0">
              <a:solidFill>
                <a:schemeClr val="tx2"/>
              </a:solidFill>
            </a:endParaRPr>
          </a:p>
          <a:p>
            <a:pPr eaLnBrk="1" hangingPunct="1">
              <a:lnSpc>
                <a:spcPct val="90000"/>
              </a:lnSpc>
              <a:buClr>
                <a:srgbClr val="FF6600"/>
              </a:buClr>
              <a:defRPr/>
            </a:pPr>
            <a:r>
              <a:rPr lang="el-GR" sz="2000" b="1" dirty="0"/>
              <a:t>Υψηλά επίπεδα πρόσληψης πρωτεΐνης δεν φαίνεται να επιφέρει περεταίρω βελτίωση</a:t>
            </a:r>
          </a:p>
          <a:p>
            <a:pPr eaLnBrk="1" hangingPunct="1">
              <a:lnSpc>
                <a:spcPct val="90000"/>
              </a:lnSpc>
              <a:buClr>
                <a:srgbClr val="FF6600"/>
              </a:buClr>
              <a:buFont typeface="Wingdings" pitchFamily="2" charset="2"/>
              <a:buNone/>
              <a:defRPr/>
            </a:pPr>
            <a:endParaRPr lang="el-GR" sz="2000" b="1" dirty="0"/>
          </a:p>
          <a:p>
            <a:pPr eaLnBrk="1" hangingPunct="1">
              <a:lnSpc>
                <a:spcPct val="90000"/>
              </a:lnSpc>
              <a:buClr>
                <a:srgbClr val="FF6600"/>
              </a:buClr>
              <a:defRPr/>
            </a:pPr>
            <a:r>
              <a:rPr lang="el-GR" sz="2000" b="1" dirty="0"/>
              <a:t>Μεγαλύτερη σημασία μπορεί να έχει κατά την διάρκεια της αποκατάστασης</a:t>
            </a:r>
          </a:p>
          <a:p>
            <a:pPr eaLnBrk="1" hangingPunct="1">
              <a:lnSpc>
                <a:spcPct val="90000"/>
              </a:lnSpc>
              <a:buClr>
                <a:srgbClr val="FF6600"/>
              </a:buClr>
              <a:defRPr/>
            </a:pPr>
            <a:endParaRPr lang="el-GR" sz="2000" b="1" dirty="0"/>
          </a:p>
          <a:p>
            <a:pPr eaLnBrk="1" hangingPunct="1">
              <a:lnSpc>
                <a:spcPct val="90000"/>
              </a:lnSpc>
              <a:buClr>
                <a:srgbClr val="FF6600"/>
              </a:buClr>
              <a:defRPr/>
            </a:pPr>
            <a:r>
              <a:rPr lang="el-GR" sz="2000" b="1" dirty="0"/>
              <a:t>Ήδη αρκετοί αθλητές προσλαμβάνουν επαρκή ποσότητα μέσα από τα γεύματα</a:t>
            </a:r>
            <a:endParaRPr lang="en-US" sz="2000" b="1" dirty="0"/>
          </a:p>
          <a:p>
            <a:pPr eaLnBrk="1" hangingPunct="1">
              <a:lnSpc>
                <a:spcPct val="90000"/>
              </a:lnSpc>
              <a:buClr>
                <a:srgbClr val="FF6600"/>
              </a:buClr>
              <a:buFont typeface="Wingdings" pitchFamily="2" charset="2"/>
              <a:buNone/>
              <a:defRPr/>
            </a:pPr>
            <a:endParaRPr lang="el-GR" sz="2000" b="1" dirty="0"/>
          </a:p>
          <a:p>
            <a:pPr marL="522288" lvl="1" indent="0" eaLnBrk="1" hangingPunct="1">
              <a:lnSpc>
                <a:spcPct val="90000"/>
              </a:lnSpc>
              <a:defRPr/>
            </a:pPr>
            <a:r>
              <a:rPr lang="el-GR" sz="2000" b="1" dirty="0"/>
              <a:t>1,2 – 1,4 </a:t>
            </a:r>
            <a:r>
              <a:rPr lang="en-US" sz="2000" b="1" dirty="0"/>
              <a:t>g/kg</a:t>
            </a:r>
            <a:r>
              <a:rPr lang="el-GR" sz="2000" b="1" dirty="0"/>
              <a:t> σωματικού βάρους (αντοχή)</a:t>
            </a:r>
          </a:p>
          <a:p>
            <a:pPr marL="522288" lvl="1" indent="0" eaLnBrk="1" hangingPunct="1">
              <a:lnSpc>
                <a:spcPct val="90000"/>
              </a:lnSpc>
              <a:defRPr/>
            </a:pPr>
            <a:r>
              <a:rPr lang="el-GR" sz="2000" b="1" dirty="0"/>
              <a:t>1,6 – 1,7 </a:t>
            </a:r>
            <a:r>
              <a:rPr lang="en-US" sz="2000" b="1" dirty="0"/>
              <a:t>g/kg</a:t>
            </a:r>
            <a:r>
              <a:rPr lang="el-GR" sz="2000" b="1" dirty="0"/>
              <a:t> σωματικού βάρους (δύναμη)</a:t>
            </a:r>
            <a:endParaRPr lang="en-US" sz="2000" b="1" dirty="0"/>
          </a:p>
          <a:p>
            <a:pPr marL="522288" lvl="1" indent="0" eaLnBrk="1" hangingPunct="1">
              <a:lnSpc>
                <a:spcPct val="90000"/>
              </a:lnSpc>
              <a:buFontTx/>
              <a:buNone/>
              <a:defRPr/>
            </a:pPr>
            <a:endParaRPr lang="en-US" sz="2000" b="1" dirty="0"/>
          </a:p>
        </p:txBody>
      </p:sp>
      <p:sp>
        <p:nvSpPr>
          <p:cNvPr id="61442" name="Rectangle 3"/>
          <p:cNvSpPr>
            <a:spLocks noGrp="1" noChangeArrowheads="1"/>
          </p:cNvSpPr>
          <p:nvPr>
            <p:ph type="title"/>
          </p:nvPr>
        </p:nvSpPr>
        <p:spPr>
          <a:xfrm>
            <a:off x="685800" y="304800"/>
            <a:ext cx="7772400" cy="685800"/>
          </a:xfrm>
        </p:spPr>
        <p:txBody>
          <a:bodyPr/>
          <a:lstStyle/>
          <a:p>
            <a:pPr eaLnBrk="1" hangingPunct="1"/>
            <a:r>
              <a:rPr lang="el-GR" sz="3600" b="1" dirty="0" err="1">
                <a:effectLst/>
              </a:rPr>
              <a:t>Μακροθρεπτικά</a:t>
            </a:r>
            <a:r>
              <a:rPr lang="el-GR" sz="3600" b="1" dirty="0">
                <a:effectLst/>
              </a:rPr>
              <a:t> συστατικά</a:t>
            </a:r>
          </a:p>
        </p:txBody>
      </p:sp>
      <p:sp>
        <p:nvSpPr>
          <p:cNvPr id="61443" name="Text Box 4"/>
          <p:cNvSpPr txBox="1">
            <a:spLocks noChangeArrowheads="1"/>
          </p:cNvSpPr>
          <p:nvPr/>
        </p:nvSpPr>
        <p:spPr bwMode="auto">
          <a:xfrm>
            <a:off x="4286250" y="6457950"/>
            <a:ext cx="4857750" cy="400050"/>
          </a:xfrm>
          <a:prstGeom prst="rect">
            <a:avLst/>
          </a:prstGeom>
          <a:noFill/>
          <a:ln w="9525">
            <a:noFill/>
            <a:miter lim="800000"/>
            <a:headEnd/>
            <a:tailEnd/>
          </a:ln>
        </p:spPr>
        <p:txBody>
          <a:bodyPr>
            <a:spAutoFit/>
          </a:bodyPr>
          <a:lstStyle/>
          <a:p>
            <a:pPr>
              <a:spcBef>
                <a:spcPct val="50000"/>
              </a:spcBef>
            </a:pPr>
            <a:r>
              <a:rPr lang="en-US" sz="2000" i="1" dirty="0">
                <a:solidFill>
                  <a:schemeClr val="tx2"/>
                </a:solidFill>
                <a:latin typeface="Calibri"/>
                <a:cs typeface="Calibri"/>
              </a:rPr>
              <a:t>ACSM Position statement 2016</a:t>
            </a:r>
            <a:endParaRPr lang="el-GR" sz="2000" i="1" dirty="0">
              <a:solidFill>
                <a:schemeClr val="tx2"/>
              </a:solidFill>
              <a:latin typeface="Calibri"/>
              <a:cs typeface="Calibri"/>
            </a:endParaRPr>
          </a:p>
        </p:txBody>
      </p:sp>
      <p:pic>
        <p:nvPicPr>
          <p:cNvPr id="61444" name="Picture 5" descr="ph02757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29438" y="2500313"/>
            <a:ext cx="1908175" cy="1785937"/>
          </a:xfrm>
          <a:prstGeom prst="rect">
            <a:avLst/>
          </a:prstGeom>
          <a:noFill/>
          <a:ln w="9525">
            <a:noFill/>
            <a:miter lim="800000"/>
            <a:headEnd/>
            <a:tailEnd/>
          </a:ln>
        </p:spPr>
      </p:pic>
      <p:pic>
        <p:nvPicPr>
          <p:cNvPr id="6" name="Picture 5">
            <a:extLst>
              <a:ext uri="{FF2B5EF4-FFF2-40B4-BE49-F238E27FC236}">
                <a16:creationId xmlns:a16="http://schemas.microsoft.com/office/drawing/2014/main" id="{46261A65-AACD-7D4B-9125-AB10BB1D62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2066676402"/>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38" y="1000125"/>
            <a:ext cx="7772400" cy="1239838"/>
          </a:xfrm>
        </p:spPr>
        <p:txBody>
          <a:bodyPr/>
          <a:lstStyle/>
          <a:p>
            <a:pPr eaLnBrk="1" hangingPunct="1">
              <a:defRPr/>
            </a:pPr>
            <a:r>
              <a:rPr lang="el-GR" sz="2800" b="1" dirty="0"/>
              <a:t>Παράδειγμα:</a:t>
            </a:r>
            <a:br>
              <a:rPr lang="el-GR" sz="2800" b="1" dirty="0"/>
            </a:br>
            <a:r>
              <a:rPr lang="el-GR" sz="2800" b="1" dirty="0"/>
              <a:t>Το βάρος ενός αθλητή = 80 κιλά</a:t>
            </a:r>
          </a:p>
        </p:txBody>
      </p:sp>
      <p:sp>
        <p:nvSpPr>
          <p:cNvPr id="4" name="1 - Τίτλος"/>
          <p:cNvSpPr txBox="1">
            <a:spLocks/>
          </p:cNvSpPr>
          <p:nvPr/>
        </p:nvSpPr>
        <p:spPr bwMode="auto">
          <a:xfrm>
            <a:off x="785813" y="3255963"/>
            <a:ext cx="7772400" cy="585787"/>
          </a:xfrm>
          <a:prstGeom prst="rect">
            <a:avLst/>
          </a:prstGeom>
          <a:noFill/>
          <a:ln w="9525">
            <a:noFill/>
            <a:miter lim="800000"/>
            <a:headEnd/>
            <a:tailEnd/>
          </a:ln>
        </p:spPr>
        <p:txBody>
          <a:bodyPr anchor="ctr">
            <a:spAutoFit/>
          </a:bodyPr>
          <a:lstStyle/>
          <a:p>
            <a:pPr algn="ctr" eaLnBrk="0" hangingPunct="0">
              <a:defRPr/>
            </a:pPr>
            <a:r>
              <a:rPr lang="el-GR" sz="2800" kern="0" dirty="0">
                <a:latin typeface="Calibri"/>
                <a:ea typeface="+mj-ea"/>
                <a:cs typeface="Calibri"/>
              </a:rPr>
              <a:t>Πρωτεΐνη</a:t>
            </a:r>
            <a:r>
              <a:rPr lang="en-US" sz="2800" kern="0" dirty="0">
                <a:latin typeface="Calibri"/>
                <a:ea typeface="+mj-ea"/>
                <a:cs typeface="Calibri"/>
              </a:rPr>
              <a:t> </a:t>
            </a:r>
            <a:r>
              <a:rPr lang="el-GR" sz="2800" kern="0" dirty="0">
                <a:latin typeface="Calibri"/>
                <a:ea typeface="+mj-ea"/>
                <a:cs typeface="Calibri"/>
              </a:rPr>
              <a:t>=</a:t>
            </a:r>
            <a:r>
              <a:rPr lang="en-US" sz="2800" kern="0" dirty="0">
                <a:latin typeface="Calibri"/>
                <a:ea typeface="+mj-ea"/>
                <a:cs typeface="Calibri"/>
              </a:rPr>
              <a:t> </a:t>
            </a:r>
            <a:r>
              <a:rPr lang="el-GR" sz="2800" kern="0" dirty="0">
                <a:latin typeface="Calibri"/>
                <a:ea typeface="+mj-ea"/>
                <a:cs typeface="Calibri"/>
              </a:rPr>
              <a:t>80 </a:t>
            </a:r>
            <a:r>
              <a:rPr lang="en-US" sz="2800" kern="0" dirty="0">
                <a:latin typeface="Calibri"/>
                <a:ea typeface="+mj-ea"/>
                <a:cs typeface="Calibri"/>
              </a:rPr>
              <a:t>x</a:t>
            </a:r>
            <a:r>
              <a:rPr lang="el-GR" sz="2800" kern="0" dirty="0">
                <a:latin typeface="Calibri"/>
                <a:ea typeface="+mj-ea"/>
                <a:cs typeface="Calibri"/>
              </a:rPr>
              <a:t> 1,4</a:t>
            </a:r>
            <a:r>
              <a:rPr lang="en-US" sz="2800" kern="0" dirty="0" err="1">
                <a:latin typeface="Calibri"/>
                <a:ea typeface="+mj-ea"/>
                <a:cs typeface="Calibri"/>
              </a:rPr>
              <a:t>gr</a:t>
            </a:r>
            <a:r>
              <a:rPr lang="en-US" sz="2800" kern="0" dirty="0">
                <a:latin typeface="Calibri"/>
                <a:ea typeface="+mj-ea"/>
                <a:cs typeface="Calibri"/>
              </a:rPr>
              <a:t> = </a:t>
            </a:r>
            <a:r>
              <a:rPr lang="el-GR" kern="0" dirty="0">
                <a:latin typeface="Calibri"/>
                <a:ea typeface="+mj-ea"/>
                <a:cs typeface="Calibri"/>
              </a:rPr>
              <a:t>112 </a:t>
            </a:r>
            <a:r>
              <a:rPr lang="en-US" kern="0" dirty="0" err="1">
                <a:latin typeface="Calibri"/>
                <a:ea typeface="+mj-ea"/>
                <a:cs typeface="Calibri"/>
              </a:rPr>
              <a:t>gr</a:t>
            </a:r>
            <a:r>
              <a:rPr lang="en-US" kern="0" dirty="0">
                <a:latin typeface="Calibri"/>
                <a:ea typeface="+mj-ea"/>
                <a:cs typeface="Calibri"/>
              </a:rPr>
              <a:t>/</a:t>
            </a:r>
            <a:r>
              <a:rPr lang="el-GR" kern="0" dirty="0">
                <a:latin typeface="Calibri"/>
                <a:ea typeface="+mj-ea"/>
                <a:cs typeface="Calibri"/>
              </a:rPr>
              <a:t>ημέρα</a:t>
            </a:r>
            <a:endParaRPr lang="el-GR" kern="0" dirty="0">
              <a:solidFill>
                <a:schemeClr val="tx2"/>
              </a:solidFill>
              <a:latin typeface="Calibri"/>
              <a:ea typeface="+mj-ea"/>
              <a:cs typeface="Calibri"/>
            </a:endParaRPr>
          </a:p>
        </p:txBody>
      </p:sp>
      <p:sp>
        <p:nvSpPr>
          <p:cNvPr id="62467" name="4 - Έλλειψη"/>
          <p:cNvSpPr>
            <a:spLocks noChangeArrowheads="1"/>
          </p:cNvSpPr>
          <p:nvPr/>
        </p:nvSpPr>
        <p:spPr bwMode="auto">
          <a:xfrm>
            <a:off x="4071938" y="3071813"/>
            <a:ext cx="1000125" cy="1071562"/>
          </a:xfrm>
          <a:prstGeom prst="ellipse">
            <a:avLst/>
          </a:prstGeom>
          <a:noFill/>
          <a:ln w="9525" algn="ctr">
            <a:solidFill>
              <a:srgbClr val="FF0000"/>
            </a:solidFill>
            <a:round/>
            <a:headEnd/>
            <a:tailEnd/>
          </a:ln>
        </p:spPr>
        <p:txBody>
          <a:bodyPr/>
          <a:lstStyle/>
          <a:p>
            <a:pPr>
              <a:spcBef>
                <a:spcPct val="50000"/>
              </a:spcBef>
            </a:pPr>
            <a:endParaRPr lang="el-GR" sz="2000">
              <a:solidFill>
                <a:schemeClr val="tx2"/>
              </a:solidFill>
              <a:latin typeface="Calibri"/>
              <a:cs typeface="Calibri"/>
            </a:endParaRPr>
          </a:p>
        </p:txBody>
      </p:sp>
      <p:pic>
        <p:nvPicPr>
          <p:cNvPr id="5" name="Picture 4">
            <a:extLst>
              <a:ext uri="{FF2B5EF4-FFF2-40B4-BE49-F238E27FC236}">
                <a16:creationId xmlns:a16="http://schemas.microsoft.com/office/drawing/2014/main" id="{9BA2ADF9-7BC8-4447-9A8A-50A9077BBB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29933614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1 - Τίτλος"/>
          <p:cNvSpPr>
            <a:spLocks noGrp="1"/>
          </p:cNvSpPr>
          <p:nvPr>
            <p:ph type="title"/>
          </p:nvPr>
        </p:nvSpPr>
        <p:spPr>
          <a:xfrm>
            <a:off x="1714500" y="428625"/>
            <a:ext cx="6357938" cy="830263"/>
          </a:xfrm>
        </p:spPr>
        <p:txBody>
          <a:bodyPr/>
          <a:lstStyle/>
          <a:p>
            <a:pPr eaLnBrk="1" hangingPunct="1"/>
            <a:r>
              <a:rPr lang="el-GR" sz="2400" b="1">
                <a:effectLst/>
              </a:rPr>
              <a:t> 180</a:t>
            </a:r>
            <a:r>
              <a:rPr lang="en-US" sz="2400" b="1">
                <a:effectLst/>
              </a:rPr>
              <a:t> </a:t>
            </a:r>
            <a:r>
              <a:rPr lang="el-GR" sz="2400" b="1">
                <a:effectLst/>
              </a:rPr>
              <a:t>γρ</a:t>
            </a:r>
            <a:r>
              <a:rPr lang="en-US" sz="2400" b="1">
                <a:effectLst/>
              </a:rPr>
              <a:t> </a:t>
            </a:r>
            <a:r>
              <a:rPr lang="el-GR" sz="2400" b="1">
                <a:effectLst/>
              </a:rPr>
              <a:t>μοσχαρίσιο φιλέτο </a:t>
            </a:r>
            <a:br>
              <a:rPr lang="el-GR" sz="2400" b="1">
                <a:effectLst/>
              </a:rPr>
            </a:br>
            <a:r>
              <a:rPr lang="el-GR" sz="2400" b="1">
                <a:effectLst/>
              </a:rPr>
              <a:t>~ 50</a:t>
            </a:r>
            <a:r>
              <a:rPr lang="en-US" sz="2400" b="1">
                <a:effectLst/>
              </a:rPr>
              <a:t> </a:t>
            </a:r>
            <a:r>
              <a:rPr lang="el-GR" sz="2400" b="1">
                <a:effectLst/>
              </a:rPr>
              <a:t>γρ πρωτεΐνης</a:t>
            </a:r>
          </a:p>
        </p:txBody>
      </p:sp>
      <p:pic>
        <p:nvPicPr>
          <p:cNvPr id="63490" name="Picture 2" descr="http://weblogs.cltv.com/entertainment/tv/metromix/grilled_stea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28625"/>
            <a:ext cx="1500188" cy="1131888"/>
          </a:xfrm>
          <a:prstGeom prst="rect">
            <a:avLst/>
          </a:prstGeom>
          <a:noFill/>
          <a:ln w="9525">
            <a:noFill/>
            <a:miter lim="800000"/>
            <a:headEnd/>
            <a:tailEnd/>
          </a:ln>
        </p:spPr>
      </p:pic>
      <p:sp>
        <p:nvSpPr>
          <p:cNvPr id="8" name="1 - Τίτλος"/>
          <p:cNvSpPr txBox="1">
            <a:spLocks/>
          </p:cNvSpPr>
          <p:nvPr/>
        </p:nvSpPr>
        <p:spPr bwMode="auto">
          <a:xfrm>
            <a:off x="2000250" y="2786063"/>
            <a:ext cx="5929313" cy="830262"/>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200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ψαριού </a:t>
            </a:r>
          </a:p>
          <a:p>
            <a:pPr algn="ctr" eaLnBrk="0" hangingPunct="0">
              <a:defRPr/>
            </a:pPr>
            <a:r>
              <a:rPr lang="el-GR" sz="2400" kern="0" dirty="0">
                <a:solidFill>
                  <a:schemeClr val="tx2"/>
                </a:solidFill>
                <a:latin typeface="Calibri"/>
                <a:ea typeface="+mj-ea"/>
                <a:cs typeface="Calibri"/>
              </a:rPr>
              <a:t>~ 50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pic>
        <p:nvPicPr>
          <p:cNvPr id="63492" name="Picture 8" descr="http://www.elia-olive.gr/site/images/stories/dishes/29-30/29-fresh%20fish.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643188"/>
            <a:ext cx="1500188" cy="1198562"/>
          </a:xfrm>
          <a:prstGeom prst="rect">
            <a:avLst/>
          </a:prstGeom>
          <a:noFill/>
          <a:ln w="9525">
            <a:noFill/>
            <a:miter lim="800000"/>
            <a:headEnd/>
            <a:tailEnd/>
          </a:ln>
        </p:spPr>
      </p:pic>
      <p:pic>
        <p:nvPicPr>
          <p:cNvPr id="63493" name="Picture 10" descr="BalsamicChicke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714875"/>
            <a:ext cx="1708150" cy="1249363"/>
          </a:xfrm>
          <a:prstGeom prst="rect">
            <a:avLst/>
          </a:prstGeom>
          <a:noFill/>
          <a:ln w="19050">
            <a:solidFill>
              <a:srgbClr val="000080"/>
            </a:solidFill>
            <a:miter lim="800000"/>
            <a:headEnd/>
            <a:tailEnd/>
          </a:ln>
        </p:spPr>
      </p:pic>
      <p:sp>
        <p:nvSpPr>
          <p:cNvPr id="13" name="1 - Τίτλος"/>
          <p:cNvSpPr txBox="1">
            <a:spLocks/>
          </p:cNvSpPr>
          <p:nvPr/>
        </p:nvSpPr>
        <p:spPr bwMode="auto">
          <a:xfrm>
            <a:off x="2143125" y="5000625"/>
            <a:ext cx="5929313" cy="830263"/>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180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γαλοπούλας </a:t>
            </a:r>
          </a:p>
          <a:p>
            <a:pPr algn="ctr" eaLnBrk="0" hangingPunct="0">
              <a:defRPr/>
            </a:pPr>
            <a:r>
              <a:rPr lang="el-GR" sz="2400" kern="0" dirty="0">
                <a:solidFill>
                  <a:schemeClr val="tx2"/>
                </a:solidFill>
                <a:latin typeface="Calibri"/>
                <a:ea typeface="+mj-ea"/>
                <a:cs typeface="Calibri"/>
              </a:rPr>
              <a:t>~ 50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pic>
        <p:nvPicPr>
          <p:cNvPr id="9" name="Picture 8">
            <a:extLst>
              <a:ext uri="{FF2B5EF4-FFF2-40B4-BE49-F238E27FC236}">
                <a16:creationId xmlns:a16="http://schemas.microsoft.com/office/drawing/2014/main" id="{6C5391EA-B67C-234B-BED2-3EC062F463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272116503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http://www.paseges.gr/portal/binaryChannel/datastore/0d/61/a4/0d61a46c3584bb0dd6e733696bbd78f2a0c2940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14375"/>
            <a:ext cx="1428750" cy="941388"/>
          </a:xfrm>
          <a:prstGeom prst="rect">
            <a:avLst/>
          </a:prstGeom>
          <a:noFill/>
          <a:ln w="9525">
            <a:noFill/>
            <a:miter lim="800000"/>
            <a:headEnd/>
            <a:tailEnd/>
          </a:ln>
        </p:spPr>
      </p:pic>
      <p:sp>
        <p:nvSpPr>
          <p:cNvPr id="3" name="1 - Τίτλος"/>
          <p:cNvSpPr txBox="1">
            <a:spLocks/>
          </p:cNvSpPr>
          <p:nvPr/>
        </p:nvSpPr>
        <p:spPr bwMode="auto">
          <a:xfrm>
            <a:off x="1785938" y="785813"/>
            <a:ext cx="6357937" cy="830262"/>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250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γιαουρτιού με 1 χούφτα αμύγδαλα ~ 25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pic>
        <p:nvPicPr>
          <p:cNvPr id="65539" name="Picture 10" descr="http://2.bp.blogspot.com/_fE2wG1_Rerk/SFvnI76lPpI/AAAAAAAAAJs/XzKV5W1H1ZM/s400/to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851150"/>
            <a:ext cx="1301750" cy="976313"/>
          </a:xfrm>
          <a:prstGeom prst="rect">
            <a:avLst/>
          </a:prstGeom>
          <a:noFill/>
          <a:ln w="9525">
            <a:noFill/>
            <a:miter lim="800000"/>
            <a:headEnd/>
            <a:tailEnd/>
          </a:ln>
        </p:spPr>
      </p:pic>
      <p:sp>
        <p:nvSpPr>
          <p:cNvPr id="5" name="1 - Τίτλος"/>
          <p:cNvSpPr txBox="1">
            <a:spLocks/>
          </p:cNvSpPr>
          <p:nvPr/>
        </p:nvSpPr>
        <p:spPr bwMode="auto">
          <a:xfrm>
            <a:off x="2214563" y="2857500"/>
            <a:ext cx="5929312" cy="830263"/>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Τοστ με ψωμί ολικής αλέσεως- γαλοπούλα</a:t>
            </a:r>
            <a:r>
              <a:rPr lang="el-GR" sz="2400" kern="0" dirty="0">
                <a:latin typeface="Calibri"/>
                <a:ea typeface="+mj-ea"/>
                <a:cs typeface="Calibri"/>
              </a:rPr>
              <a:t>-τυρί </a:t>
            </a:r>
            <a:r>
              <a:rPr lang="el-GR" sz="2400" kern="0" dirty="0">
                <a:solidFill>
                  <a:schemeClr val="tx2"/>
                </a:solidFill>
                <a:latin typeface="Calibri"/>
                <a:ea typeface="+mj-ea"/>
                <a:cs typeface="Calibri"/>
              </a:rPr>
              <a:t>~ 25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sp>
        <p:nvSpPr>
          <p:cNvPr id="6" name="1 - Τίτλος"/>
          <p:cNvSpPr txBox="1">
            <a:spLocks/>
          </p:cNvSpPr>
          <p:nvPr/>
        </p:nvSpPr>
        <p:spPr bwMode="auto">
          <a:xfrm>
            <a:off x="1571625" y="5000625"/>
            <a:ext cx="7072313" cy="830263"/>
          </a:xfrm>
          <a:prstGeom prst="rect">
            <a:avLst/>
          </a:prstGeom>
          <a:noFill/>
          <a:ln w="9525">
            <a:noFill/>
            <a:miter lim="800000"/>
            <a:headEnd/>
            <a:tailEnd/>
          </a:ln>
        </p:spPr>
        <p:txBody>
          <a:bodyPr anchor="ctr">
            <a:spAutoFit/>
          </a:bodyPr>
          <a:lstStyle/>
          <a:p>
            <a:pPr algn="ctr" eaLnBrk="0" hangingPunct="0">
              <a:defRPr/>
            </a:pPr>
            <a:r>
              <a:rPr lang="el-GR" sz="2400" kern="0" dirty="0">
                <a:solidFill>
                  <a:schemeClr val="tx2"/>
                </a:solidFill>
                <a:latin typeface="Calibri"/>
                <a:ea typeface="+mj-ea"/>
                <a:cs typeface="Calibri"/>
              </a:rPr>
              <a:t>      3 αυγά/ασπράδια με 50γρ τυρί </a:t>
            </a:r>
            <a:r>
              <a:rPr lang="en-US" sz="2400" kern="0" dirty="0">
                <a:solidFill>
                  <a:schemeClr val="tx2"/>
                </a:solidFill>
                <a:latin typeface="Calibri"/>
                <a:ea typeface="+mj-ea"/>
                <a:cs typeface="Calibri"/>
              </a:rPr>
              <a:t>cottage</a:t>
            </a:r>
            <a:r>
              <a:rPr lang="el-GR" sz="2400" kern="0" dirty="0">
                <a:solidFill>
                  <a:schemeClr val="tx2"/>
                </a:solidFill>
                <a:latin typeface="Calibri"/>
                <a:ea typeface="+mj-ea"/>
                <a:cs typeface="Calibri"/>
              </a:rPr>
              <a:t> </a:t>
            </a:r>
            <a:r>
              <a:rPr lang="el-GR" sz="2400" kern="0" dirty="0">
                <a:latin typeface="Calibri"/>
                <a:ea typeface="+mj-ea"/>
                <a:cs typeface="Calibri"/>
              </a:rPr>
              <a:t>~</a:t>
            </a:r>
            <a:r>
              <a:rPr lang="el-GR" sz="2400" kern="0" dirty="0">
                <a:solidFill>
                  <a:schemeClr val="tx2"/>
                </a:solidFill>
                <a:latin typeface="Calibri"/>
                <a:ea typeface="+mj-ea"/>
                <a:cs typeface="Calibri"/>
              </a:rPr>
              <a:t> 25 </a:t>
            </a:r>
            <a:r>
              <a:rPr lang="el-GR" sz="2400" kern="0" dirty="0" err="1">
                <a:solidFill>
                  <a:schemeClr val="tx2"/>
                </a:solidFill>
                <a:latin typeface="Calibri"/>
                <a:ea typeface="+mj-ea"/>
                <a:cs typeface="Calibri"/>
              </a:rPr>
              <a:t>γρ</a:t>
            </a:r>
            <a:r>
              <a:rPr lang="el-GR" sz="2400" kern="0" dirty="0">
                <a:solidFill>
                  <a:schemeClr val="tx2"/>
                </a:solidFill>
                <a:latin typeface="Calibri"/>
                <a:ea typeface="+mj-ea"/>
                <a:cs typeface="Calibri"/>
              </a:rPr>
              <a:t> πρωτεΐνης</a:t>
            </a:r>
          </a:p>
        </p:txBody>
      </p:sp>
      <p:pic>
        <p:nvPicPr>
          <p:cNvPr id="65542" name="Picture 6" descr="http://www.cepolina.com/photo/1231.2761/2784.476.287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929188"/>
            <a:ext cx="1428750" cy="1071562"/>
          </a:xfrm>
          <a:prstGeom prst="rect">
            <a:avLst/>
          </a:prstGeom>
          <a:noFill/>
          <a:ln w="9525">
            <a:noFill/>
            <a:miter lim="800000"/>
            <a:headEnd/>
            <a:tailEnd/>
          </a:ln>
        </p:spPr>
      </p:pic>
      <p:pic>
        <p:nvPicPr>
          <p:cNvPr id="8" name="Picture 7">
            <a:extLst>
              <a:ext uri="{FF2B5EF4-FFF2-40B4-BE49-F238E27FC236}">
                <a16:creationId xmlns:a16="http://schemas.microsoft.com/office/drawing/2014/main" id="{5609E554-5520-7342-91AF-F97B204B8C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9934300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DACC072-557E-7E44-A8C1-28F3268293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88640"/>
            <a:ext cx="9144000" cy="6069821"/>
          </a:xfrm>
          <a:prstGeom prst="rect">
            <a:avLst/>
          </a:prstGeom>
        </p:spPr>
      </p:pic>
      <p:sp>
        <p:nvSpPr>
          <p:cNvPr id="4" name="Text Box 5">
            <a:extLst>
              <a:ext uri="{FF2B5EF4-FFF2-40B4-BE49-F238E27FC236}">
                <a16:creationId xmlns:a16="http://schemas.microsoft.com/office/drawing/2014/main" id="{E03FF1DA-CA6D-0B4C-A793-42E8FB7B8429}"/>
              </a:ext>
            </a:extLst>
          </p:cNvPr>
          <p:cNvSpPr txBox="1">
            <a:spLocks noChangeArrowheads="1"/>
          </p:cNvSpPr>
          <p:nvPr/>
        </p:nvSpPr>
        <p:spPr bwMode="auto">
          <a:xfrm>
            <a:off x="6300788" y="6308725"/>
            <a:ext cx="2663825" cy="366713"/>
          </a:xfrm>
          <a:prstGeom prst="rect">
            <a:avLst/>
          </a:prstGeom>
          <a:noFill/>
          <a:ln w="9525">
            <a:noFill/>
            <a:miter lim="800000"/>
            <a:headEnd/>
            <a:tailEnd/>
          </a:ln>
        </p:spPr>
        <p:txBody>
          <a:bodyPr>
            <a:spAutoFit/>
          </a:bodyPr>
          <a:lstStyle/>
          <a:p>
            <a:pPr>
              <a:spcBef>
                <a:spcPct val="50000"/>
              </a:spcBef>
            </a:pPr>
            <a:r>
              <a:rPr lang="en-US" sz="1800" dirty="0">
                <a:solidFill>
                  <a:schemeClr val="tx2"/>
                </a:solidFill>
              </a:rPr>
              <a:t>Nieman et al. 2017</a:t>
            </a:r>
            <a:endParaRPr lang="el-GR" sz="1800" dirty="0">
              <a:solidFill>
                <a:schemeClr val="tx2"/>
              </a:solidFill>
            </a:endParaRPr>
          </a:p>
        </p:txBody>
      </p:sp>
      <p:sp>
        <p:nvSpPr>
          <p:cNvPr id="5" name="Rectangle 4">
            <a:extLst>
              <a:ext uri="{FF2B5EF4-FFF2-40B4-BE49-F238E27FC236}">
                <a16:creationId xmlns:a16="http://schemas.microsoft.com/office/drawing/2014/main" id="{53B2F59F-522E-6346-B88F-50FBC8FDA68C}"/>
              </a:ext>
            </a:extLst>
          </p:cNvPr>
          <p:cNvSpPr/>
          <p:nvPr/>
        </p:nvSpPr>
        <p:spPr bwMode="auto">
          <a:xfrm>
            <a:off x="11099" y="4869160"/>
            <a:ext cx="8953514" cy="720080"/>
          </a:xfrm>
          <a:prstGeom prst="rect">
            <a:avLst/>
          </a:prstGeom>
          <a:solidFill>
            <a:schemeClr val="tx2">
              <a:alpha val="36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Bookman Old Style" pitchFamily="18" charset="0"/>
            </a:endParaRPr>
          </a:p>
        </p:txBody>
      </p:sp>
    </p:spTree>
    <p:extLst>
      <p:ext uri="{BB962C8B-B14F-4D97-AF65-F5344CB8AC3E}">
        <p14:creationId xmlns:p14="http://schemas.microsoft.com/office/powerpoint/2010/main" val="170971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755576" y="836712"/>
            <a:ext cx="7897971" cy="4827240"/>
          </a:xfrm>
          <a:prstGeom prst="rect">
            <a:avLst/>
          </a:prstGeom>
        </p:spPr>
      </p:pic>
    </p:spTree>
    <p:extLst>
      <p:ext uri="{BB962C8B-B14F-4D97-AF65-F5344CB8AC3E}">
        <p14:creationId xmlns:p14="http://schemas.microsoft.com/office/powerpoint/2010/main" val="863052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1074" name="Rectangle 2"/>
          <p:cNvSpPr>
            <a:spLocks noGrp="1" noChangeArrowheads="1"/>
          </p:cNvSpPr>
          <p:nvPr>
            <p:ph type="title"/>
          </p:nvPr>
        </p:nvSpPr>
        <p:spPr>
          <a:xfrm>
            <a:off x="571500" y="1071563"/>
            <a:ext cx="8229600" cy="1143000"/>
          </a:xfrm>
        </p:spPr>
        <p:txBody>
          <a:bodyPr/>
          <a:lstStyle/>
          <a:p>
            <a:pPr eaLnBrk="1" hangingPunct="1">
              <a:defRPr/>
            </a:pPr>
            <a:r>
              <a:rPr lang="el-GR" b="1" dirty="0">
                <a:latin typeface="Calibri"/>
                <a:cs typeface="Calibri"/>
              </a:rPr>
              <a:t>Αύξηση των ενεργειακών αποθεμάτων μετασκησιακά</a:t>
            </a:r>
            <a:r>
              <a:rPr lang="en-US" b="1" dirty="0">
                <a:latin typeface="Calibri"/>
                <a:cs typeface="Calibri"/>
              </a:rPr>
              <a:t> (1</a:t>
            </a:r>
            <a:r>
              <a:rPr lang="el-GR" b="1" dirty="0">
                <a:latin typeface="Calibri"/>
                <a:cs typeface="Calibri"/>
              </a:rPr>
              <a:t>-1,2 </a:t>
            </a:r>
            <a:r>
              <a:rPr lang="en-US" b="1" dirty="0">
                <a:latin typeface="Calibri"/>
                <a:cs typeface="Calibri"/>
              </a:rPr>
              <a:t>gr/kg BW)</a:t>
            </a:r>
            <a:endParaRPr lang="en-US" b="1" dirty="0">
              <a:solidFill>
                <a:schemeClr val="accent2"/>
              </a:solidFill>
              <a:latin typeface="Calibri"/>
              <a:cs typeface="Calibri"/>
            </a:endParaRPr>
          </a:p>
        </p:txBody>
      </p:sp>
      <p:pic>
        <p:nvPicPr>
          <p:cNvPr id="50178" name="Picture 6" descr="America's Lenny Krayzelburg"/>
          <p:cNvPicPr>
            <a:picLocks noChangeAspect="1" noChangeArrowheads="1"/>
          </p:cNvPicPr>
          <p:nvPr/>
        </p:nvPicPr>
        <p:blipFill>
          <a:blip r:embed="rId2"/>
          <a:srcRect/>
          <a:stretch>
            <a:fillRect/>
          </a:stretch>
        </p:blipFill>
        <p:spPr bwMode="auto">
          <a:xfrm>
            <a:off x="2857500" y="3357563"/>
            <a:ext cx="3876675" cy="2325687"/>
          </a:xfrm>
          <a:prstGeom prst="rect">
            <a:avLst/>
          </a:prstGeom>
          <a:noFill/>
          <a:ln w="9525">
            <a:solidFill>
              <a:srgbClr val="FFFF00"/>
            </a:solidFill>
            <a:miter lim="800000"/>
            <a:headEnd/>
            <a:tailEnd/>
          </a:ln>
        </p:spPr>
      </p:pic>
      <p:pic>
        <p:nvPicPr>
          <p:cNvPr id="4" name="Picture 3">
            <a:extLst>
              <a:ext uri="{FF2B5EF4-FFF2-40B4-BE49-F238E27FC236}">
                <a16:creationId xmlns:a16="http://schemas.microsoft.com/office/drawing/2014/main" id="{1E8761E5-7515-9047-ADFA-6A38CD4251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9506" name="Rectangle 2"/>
          <p:cNvSpPr>
            <a:spLocks noGrp="1" noChangeArrowheads="1"/>
          </p:cNvSpPr>
          <p:nvPr>
            <p:ph type="title" idx="4294967295"/>
          </p:nvPr>
        </p:nvSpPr>
        <p:spPr>
          <a:xfrm>
            <a:off x="539750" y="115888"/>
            <a:ext cx="8229600" cy="1143000"/>
          </a:xfrm>
        </p:spPr>
        <p:txBody>
          <a:bodyPr/>
          <a:lstStyle/>
          <a:p>
            <a:pPr eaLnBrk="1" hangingPunct="1">
              <a:defRPr/>
            </a:pPr>
            <a:r>
              <a:rPr lang="el-GR" sz="3200" b="1" dirty="0"/>
              <a:t>Υψηλή σημαντικότητα του γεύματος αποκατάστασης</a:t>
            </a:r>
            <a:endParaRPr lang="en-US" sz="3200" b="1" dirty="0"/>
          </a:p>
        </p:txBody>
      </p:sp>
      <p:sp>
        <p:nvSpPr>
          <p:cNvPr id="51211" name="Text Box 5"/>
          <p:cNvSpPr txBox="1">
            <a:spLocks noChangeArrowheads="1"/>
          </p:cNvSpPr>
          <p:nvPr/>
        </p:nvSpPr>
        <p:spPr bwMode="auto">
          <a:xfrm>
            <a:off x="6732588" y="6308725"/>
            <a:ext cx="2160587" cy="366713"/>
          </a:xfrm>
          <a:prstGeom prst="rect">
            <a:avLst/>
          </a:prstGeom>
          <a:noFill/>
          <a:ln w="9525">
            <a:noFill/>
            <a:miter lim="800000"/>
            <a:headEnd/>
            <a:tailEnd/>
          </a:ln>
        </p:spPr>
        <p:txBody>
          <a:bodyPr>
            <a:spAutoFit/>
          </a:bodyPr>
          <a:lstStyle/>
          <a:p>
            <a:pPr>
              <a:spcBef>
                <a:spcPct val="50000"/>
              </a:spcBef>
            </a:pPr>
            <a:r>
              <a:rPr lang="en-US" sz="1800">
                <a:solidFill>
                  <a:schemeClr val="tx2"/>
                </a:solidFill>
                <a:latin typeface="Calibri"/>
                <a:cs typeface="Calibri"/>
              </a:rPr>
              <a:t>Lee et al. 2007</a:t>
            </a:r>
          </a:p>
        </p:txBody>
      </p:sp>
      <p:grpSp>
        <p:nvGrpSpPr>
          <p:cNvPr id="2" name="Group 15"/>
          <p:cNvGrpSpPr>
            <a:grpSpLocks/>
          </p:cNvGrpSpPr>
          <p:nvPr/>
        </p:nvGrpSpPr>
        <p:grpSpPr bwMode="auto">
          <a:xfrm>
            <a:off x="3059113" y="1557338"/>
            <a:ext cx="6084887" cy="4171950"/>
            <a:chOff x="1927" y="981"/>
            <a:chExt cx="3833" cy="2628"/>
          </a:xfrm>
        </p:grpSpPr>
        <p:grpSp>
          <p:nvGrpSpPr>
            <p:cNvPr id="51215" name="Group 13"/>
            <p:cNvGrpSpPr>
              <a:grpSpLocks/>
            </p:cNvGrpSpPr>
            <p:nvPr/>
          </p:nvGrpSpPr>
          <p:grpSpPr bwMode="auto">
            <a:xfrm>
              <a:off x="2608" y="981"/>
              <a:ext cx="3152" cy="2628"/>
              <a:chOff x="2608" y="981"/>
              <a:chExt cx="3152" cy="2628"/>
            </a:xfrm>
          </p:grpSpPr>
          <p:graphicFrame>
            <p:nvGraphicFramePr>
              <p:cNvPr id="51209" name="Object 4"/>
              <p:cNvGraphicFramePr>
                <a:graphicFrameLocks noChangeAspect="1"/>
              </p:cNvGraphicFramePr>
              <p:nvPr/>
            </p:nvGraphicFramePr>
            <p:xfrm>
              <a:off x="3007" y="994"/>
              <a:ext cx="2785" cy="2647"/>
            </p:xfrm>
            <a:graphic>
              <a:graphicData uri="http://schemas.openxmlformats.org/presentationml/2006/ole">
                <mc:AlternateContent xmlns:mc="http://schemas.openxmlformats.org/markup-compatibility/2006">
                  <mc:Choice xmlns:v="urn:schemas-microsoft-com:vml" Requires="v">
                    <p:oleObj spid="_x0000_s51328" r:id="rId4" imgW="4419983" imgH="4200508" progId="Excel.Chart.8">
                      <p:embed/>
                    </p:oleObj>
                  </mc:Choice>
                  <mc:Fallback>
                    <p:oleObj r:id="rId4" imgW="4419983" imgH="4200508"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7" y="994"/>
                            <a:ext cx="2785" cy="264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1217" name="Text Box 7"/>
              <p:cNvSpPr txBox="1">
                <a:spLocks noChangeArrowheads="1"/>
              </p:cNvSpPr>
              <p:nvPr/>
            </p:nvSpPr>
            <p:spPr bwMode="auto">
              <a:xfrm>
                <a:off x="3492" y="981"/>
                <a:ext cx="1633" cy="404"/>
              </a:xfrm>
              <a:prstGeom prst="rect">
                <a:avLst/>
              </a:prstGeom>
              <a:noFill/>
              <a:ln w="9525">
                <a:noFill/>
                <a:miter lim="800000"/>
                <a:headEnd/>
                <a:tailEnd/>
              </a:ln>
            </p:spPr>
            <p:txBody>
              <a:bodyPr>
                <a:spAutoFit/>
              </a:bodyPr>
              <a:lstStyle/>
              <a:p>
                <a:pPr algn="ctr">
                  <a:spcBef>
                    <a:spcPct val="50000"/>
                  </a:spcBef>
                </a:pPr>
                <a:r>
                  <a:rPr lang="el-GR" sz="1800">
                    <a:latin typeface="Calibri"/>
                    <a:cs typeface="Calibri"/>
                  </a:rPr>
                  <a:t>Ομάδα υπερπροπονημένων</a:t>
                </a:r>
                <a:endParaRPr lang="en-US" sz="1800">
                  <a:latin typeface="Calibri"/>
                  <a:cs typeface="Calibri"/>
                </a:endParaRPr>
              </a:p>
            </p:txBody>
          </p:sp>
          <p:sp>
            <p:nvSpPr>
              <p:cNvPr id="1429516" name="Text Box 12"/>
              <p:cNvSpPr txBox="1">
                <a:spLocks noChangeArrowheads="1"/>
              </p:cNvSpPr>
              <p:nvPr/>
            </p:nvSpPr>
            <p:spPr bwMode="auto">
              <a:xfrm>
                <a:off x="2608" y="1298"/>
                <a:ext cx="680" cy="231"/>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sz="1800">
                    <a:effectLst>
                      <a:outerShdw blurRad="38100" dist="38100" dir="2700000" algn="tl">
                        <a:srgbClr val="000000"/>
                      </a:outerShdw>
                    </a:effectLst>
                    <a:latin typeface="Calibri"/>
                    <a:cs typeface="Calibri"/>
                  </a:rPr>
                  <a:t>P&lt;0,05</a:t>
                </a:r>
                <a:endParaRPr lang="el-GR" sz="1800">
                  <a:effectLst>
                    <a:outerShdw blurRad="38100" dist="38100" dir="2700000" algn="tl">
                      <a:srgbClr val="000000"/>
                    </a:outerShdw>
                  </a:effectLst>
                  <a:latin typeface="Calibri"/>
                  <a:cs typeface="Calibri"/>
                </a:endParaRPr>
              </a:p>
            </p:txBody>
          </p:sp>
        </p:grpSp>
        <p:sp>
          <p:nvSpPr>
            <p:cNvPr id="51216" name="AutoShape 6"/>
            <p:cNvSpPr>
              <a:spLocks/>
            </p:cNvSpPr>
            <p:nvPr/>
          </p:nvSpPr>
          <p:spPr bwMode="auto">
            <a:xfrm rot="5400000">
              <a:off x="3107" y="390"/>
              <a:ext cx="272" cy="2631"/>
            </a:xfrm>
            <a:prstGeom prst="leftBracket">
              <a:avLst>
                <a:gd name="adj" fmla="val 18495"/>
              </a:avLst>
            </a:prstGeom>
            <a:noFill/>
            <a:ln w="38100">
              <a:solidFill>
                <a:srgbClr val="FF0000"/>
              </a:solidFill>
              <a:round/>
              <a:headEnd/>
              <a:tailEnd/>
            </a:ln>
          </p:spPr>
          <p:txBody>
            <a:bodyPr wrap="none" anchor="ctr"/>
            <a:lstStyle/>
            <a:p>
              <a:endParaRPr lang="el-GR">
                <a:latin typeface="Calibri"/>
                <a:cs typeface="Calibri"/>
              </a:endParaRPr>
            </a:p>
          </p:txBody>
        </p:sp>
      </p:grpSp>
      <p:grpSp>
        <p:nvGrpSpPr>
          <p:cNvPr id="4" name="Group 14"/>
          <p:cNvGrpSpPr>
            <a:grpSpLocks/>
          </p:cNvGrpSpPr>
          <p:nvPr/>
        </p:nvGrpSpPr>
        <p:grpSpPr bwMode="auto">
          <a:xfrm>
            <a:off x="250825" y="1557338"/>
            <a:ext cx="4470400" cy="4278312"/>
            <a:chOff x="158" y="981"/>
            <a:chExt cx="2816" cy="2695"/>
          </a:xfrm>
        </p:grpSpPr>
        <p:graphicFrame>
          <p:nvGraphicFramePr>
            <p:cNvPr id="51205" name="Object 3"/>
            <p:cNvGraphicFramePr>
              <a:graphicFrameLocks noChangeAspect="1"/>
            </p:cNvGraphicFramePr>
            <p:nvPr/>
          </p:nvGraphicFramePr>
          <p:xfrm>
            <a:off x="126" y="949"/>
            <a:ext cx="2880" cy="2759"/>
          </p:xfrm>
          <a:graphic>
            <a:graphicData uri="http://schemas.openxmlformats.org/presentationml/2006/ole">
              <mc:AlternateContent xmlns:mc="http://schemas.openxmlformats.org/markup-compatibility/2006">
                <mc:Choice xmlns:v="urn:schemas-microsoft-com:vml" Requires="v">
                  <p:oleObj spid="_x0000_s51329" r:id="rId6" imgW="4572396" imgH="4383404" progId="Excel.Chart.8">
                    <p:embed/>
                  </p:oleObj>
                </mc:Choice>
                <mc:Fallback>
                  <p:oleObj r:id="rId6" imgW="4572396" imgH="4383404" progId="Excel.Char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 y="949"/>
                          <a:ext cx="2880" cy="275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1214" name="Text Box 8"/>
            <p:cNvSpPr txBox="1">
              <a:spLocks noChangeArrowheads="1"/>
            </p:cNvSpPr>
            <p:nvPr/>
          </p:nvSpPr>
          <p:spPr bwMode="auto">
            <a:xfrm>
              <a:off x="431" y="981"/>
              <a:ext cx="1633" cy="404"/>
            </a:xfrm>
            <a:prstGeom prst="rect">
              <a:avLst/>
            </a:prstGeom>
            <a:noFill/>
            <a:ln w="9525">
              <a:noFill/>
              <a:miter lim="800000"/>
              <a:headEnd/>
              <a:tailEnd/>
            </a:ln>
          </p:spPr>
          <p:txBody>
            <a:bodyPr>
              <a:spAutoFit/>
            </a:bodyPr>
            <a:lstStyle/>
            <a:p>
              <a:pPr algn="ctr">
                <a:spcBef>
                  <a:spcPct val="50000"/>
                </a:spcBef>
              </a:pPr>
              <a:r>
                <a:rPr lang="el-GR" sz="1800">
                  <a:latin typeface="Calibri"/>
                  <a:cs typeface="Calibri"/>
                </a:rPr>
                <a:t>Ομάδα μη υπερπροπονημένων</a:t>
              </a:r>
              <a:endParaRPr lang="en-US" sz="1800">
                <a:latin typeface="Calibri"/>
                <a:cs typeface="Calibri"/>
              </a:endParaRPr>
            </a:p>
          </p:txBody>
        </p:sp>
      </p:grpSp>
      <p:pic>
        <p:nvPicPr>
          <p:cNvPr id="13" name="Picture 12">
            <a:extLst>
              <a:ext uri="{FF2B5EF4-FFF2-40B4-BE49-F238E27FC236}">
                <a16:creationId xmlns:a16="http://schemas.microsoft.com/office/drawing/2014/main" id="{413F71F9-769D-FE44-9226-6F69D1D3A79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ustDataLst>
      <p:tags r:id="rId2"/>
    </p:custDataLst>
  </p:cSld>
  <p:clrMapOvr>
    <a:masterClrMapping/>
  </p:clrMapOvr>
  <p:transition advTm="7431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1668" name="Rectangle 4"/>
          <p:cNvSpPr>
            <a:spLocks noChangeArrowheads="1"/>
          </p:cNvSpPr>
          <p:nvPr/>
        </p:nvSpPr>
        <p:spPr bwMode="auto">
          <a:xfrm>
            <a:off x="611188" y="188913"/>
            <a:ext cx="7772400" cy="1223962"/>
          </a:xfrm>
          <a:prstGeom prst="rect">
            <a:avLst/>
          </a:prstGeom>
          <a:noFill/>
          <a:ln w="12700" cap="sq">
            <a:noFill/>
            <a:miter lim="800000"/>
            <a:headEnd type="none" w="sm" len="sm"/>
            <a:tailEnd type="none" w="sm" len="sm"/>
          </a:ln>
          <a:effectLst/>
        </p:spPr>
        <p:txBody>
          <a:bodyPr/>
          <a:lstStyle/>
          <a:p>
            <a:pPr marL="342900" indent="-342900" algn="ctr">
              <a:spcBef>
                <a:spcPct val="20000"/>
              </a:spcBef>
              <a:buClr>
                <a:schemeClr val="tx2"/>
              </a:buClr>
              <a:buSzPct val="75000"/>
              <a:buFont typeface="Wingdings" pitchFamily="2" charset="2"/>
              <a:buNone/>
              <a:defRPr/>
            </a:pPr>
            <a:r>
              <a:rPr lang="el-GR" dirty="0">
                <a:solidFill>
                  <a:schemeClr val="tx2"/>
                </a:solidFill>
                <a:effectLst>
                  <a:outerShdw blurRad="38100" dist="38100" dir="2700000" algn="tl">
                    <a:srgbClr val="FFFFFF"/>
                  </a:outerShdw>
                </a:effectLst>
                <a:latin typeface="Calibri"/>
                <a:cs typeface="Calibri"/>
              </a:rPr>
              <a:t>Αυξημένη ινσουλινοευαισθησία</a:t>
            </a:r>
            <a:r>
              <a:rPr lang="en-US" dirty="0">
                <a:solidFill>
                  <a:schemeClr val="tx2"/>
                </a:solidFill>
                <a:effectLst>
                  <a:outerShdw blurRad="38100" dist="38100" dir="2700000" algn="tl">
                    <a:srgbClr val="FFFFFF"/>
                  </a:outerShdw>
                </a:effectLst>
                <a:latin typeface="Calibri"/>
                <a:cs typeface="Calibri"/>
              </a:rPr>
              <a:t> </a:t>
            </a:r>
            <a:r>
              <a:rPr lang="el-GR" dirty="0">
                <a:solidFill>
                  <a:schemeClr val="tx2"/>
                </a:solidFill>
                <a:effectLst>
                  <a:outerShdw blurRad="38100" dist="38100" dir="2700000" algn="tl">
                    <a:srgbClr val="FFFFFF"/>
                  </a:outerShdw>
                </a:effectLst>
                <a:latin typeface="Calibri"/>
                <a:cs typeface="Calibri"/>
              </a:rPr>
              <a:t>έπειτα από άσκηση</a:t>
            </a:r>
            <a:endParaRPr lang="en-US" dirty="0">
              <a:solidFill>
                <a:schemeClr val="tx2"/>
              </a:solidFill>
              <a:effectLst>
                <a:outerShdw blurRad="38100" dist="38100" dir="2700000" algn="tl">
                  <a:srgbClr val="FFFFFF"/>
                </a:outerShdw>
              </a:effectLst>
              <a:latin typeface="Calibri"/>
              <a:cs typeface="Calibri"/>
            </a:endParaRPr>
          </a:p>
        </p:txBody>
      </p:sp>
      <p:sp>
        <p:nvSpPr>
          <p:cNvPr id="52226" name="Line 48"/>
          <p:cNvSpPr>
            <a:spLocks noChangeShapeType="1"/>
          </p:cNvSpPr>
          <p:nvPr/>
        </p:nvSpPr>
        <p:spPr bwMode="auto">
          <a:xfrm>
            <a:off x="520700" y="2841625"/>
            <a:ext cx="8534400" cy="0"/>
          </a:xfrm>
          <a:prstGeom prst="line">
            <a:avLst/>
          </a:prstGeom>
          <a:noFill/>
          <a:ln w="57150">
            <a:solidFill>
              <a:srgbClr val="FFFF00"/>
            </a:solidFill>
            <a:round/>
            <a:headEnd type="none" w="sm" len="sm"/>
            <a:tailEnd type="none" w="sm" len="sm"/>
          </a:ln>
        </p:spPr>
        <p:txBody>
          <a:bodyPr/>
          <a:lstStyle/>
          <a:p>
            <a:endParaRPr lang="el-GR">
              <a:latin typeface="Calibri"/>
              <a:cs typeface="Calibri"/>
            </a:endParaRPr>
          </a:p>
        </p:txBody>
      </p:sp>
      <p:sp>
        <p:nvSpPr>
          <p:cNvPr id="52227" name="Oval 47"/>
          <p:cNvSpPr>
            <a:spLocks noChangeArrowheads="1"/>
          </p:cNvSpPr>
          <p:nvPr/>
        </p:nvSpPr>
        <p:spPr bwMode="auto">
          <a:xfrm>
            <a:off x="6007100" y="50514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28" name="Oval 46"/>
          <p:cNvSpPr>
            <a:spLocks noChangeArrowheads="1"/>
          </p:cNvSpPr>
          <p:nvPr/>
        </p:nvSpPr>
        <p:spPr bwMode="auto">
          <a:xfrm>
            <a:off x="7607300" y="5356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n-US" sz="2400" b="0">
              <a:latin typeface="Calibri"/>
              <a:cs typeface="Calibri"/>
            </a:endParaRPr>
          </a:p>
        </p:txBody>
      </p:sp>
      <p:sp>
        <p:nvSpPr>
          <p:cNvPr id="52229" name="Oval 45"/>
          <p:cNvSpPr>
            <a:spLocks noChangeArrowheads="1"/>
          </p:cNvSpPr>
          <p:nvPr/>
        </p:nvSpPr>
        <p:spPr bwMode="auto">
          <a:xfrm>
            <a:off x="6235700" y="51276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0" name="Oval 44"/>
          <p:cNvSpPr>
            <a:spLocks noChangeArrowheads="1"/>
          </p:cNvSpPr>
          <p:nvPr/>
        </p:nvSpPr>
        <p:spPr bwMode="auto">
          <a:xfrm>
            <a:off x="6464300" y="51276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1" name="Oval 43"/>
          <p:cNvSpPr>
            <a:spLocks noChangeArrowheads="1"/>
          </p:cNvSpPr>
          <p:nvPr/>
        </p:nvSpPr>
        <p:spPr bwMode="auto">
          <a:xfrm>
            <a:off x="7378700" y="5356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2" name="Oval 42"/>
          <p:cNvSpPr>
            <a:spLocks noChangeArrowheads="1"/>
          </p:cNvSpPr>
          <p:nvPr/>
        </p:nvSpPr>
        <p:spPr bwMode="auto">
          <a:xfrm>
            <a:off x="6692900" y="52038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3" name="Oval 41"/>
          <p:cNvSpPr>
            <a:spLocks noChangeArrowheads="1"/>
          </p:cNvSpPr>
          <p:nvPr/>
        </p:nvSpPr>
        <p:spPr bwMode="auto">
          <a:xfrm>
            <a:off x="6921500" y="52800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4" name="Oval 40"/>
          <p:cNvSpPr>
            <a:spLocks noChangeArrowheads="1"/>
          </p:cNvSpPr>
          <p:nvPr/>
        </p:nvSpPr>
        <p:spPr bwMode="auto">
          <a:xfrm>
            <a:off x="7150100" y="5356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5" name="Oval 39"/>
          <p:cNvSpPr>
            <a:spLocks noChangeArrowheads="1"/>
          </p:cNvSpPr>
          <p:nvPr/>
        </p:nvSpPr>
        <p:spPr bwMode="auto">
          <a:xfrm>
            <a:off x="7835900" y="5356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6" name="Oval 38"/>
          <p:cNvSpPr>
            <a:spLocks noChangeArrowheads="1"/>
          </p:cNvSpPr>
          <p:nvPr/>
        </p:nvSpPr>
        <p:spPr bwMode="auto">
          <a:xfrm>
            <a:off x="8064500" y="5356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7" name="Oval 37"/>
          <p:cNvSpPr>
            <a:spLocks noChangeArrowheads="1"/>
          </p:cNvSpPr>
          <p:nvPr/>
        </p:nvSpPr>
        <p:spPr bwMode="auto">
          <a:xfrm>
            <a:off x="8293100" y="5356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8" name="Oval 36"/>
          <p:cNvSpPr>
            <a:spLocks noChangeArrowheads="1"/>
          </p:cNvSpPr>
          <p:nvPr/>
        </p:nvSpPr>
        <p:spPr bwMode="auto">
          <a:xfrm>
            <a:off x="5778500" y="50514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39" name="Oval 35"/>
          <p:cNvSpPr>
            <a:spLocks noChangeArrowheads="1"/>
          </p:cNvSpPr>
          <p:nvPr/>
        </p:nvSpPr>
        <p:spPr bwMode="auto">
          <a:xfrm>
            <a:off x="7073900" y="51276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0" name="Oval 34"/>
          <p:cNvSpPr>
            <a:spLocks noChangeArrowheads="1"/>
          </p:cNvSpPr>
          <p:nvPr/>
        </p:nvSpPr>
        <p:spPr bwMode="auto">
          <a:xfrm>
            <a:off x="7226300" y="4975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1" name="Oval 33"/>
          <p:cNvSpPr>
            <a:spLocks noChangeArrowheads="1"/>
          </p:cNvSpPr>
          <p:nvPr/>
        </p:nvSpPr>
        <p:spPr bwMode="auto">
          <a:xfrm>
            <a:off x="7835900" y="46704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2" name="Oval 32"/>
          <p:cNvSpPr>
            <a:spLocks noChangeArrowheads="1"/>
          </p:cNvSpPr>
          <p:nvPr/>
        </p:nvSpPr>
        <p:spPr bwMode="auto">
          <a:xfrm>
            <a:off x="7378700" y="48228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3" name="Oval 31"/>
          <p:cNvSpPr>
            <a:spLocks noChangeArrowheads="1"/>
          </p:cNvSpPr>
          <p:nvPr/>
        </p:nvSpPr>
        <p:spPr bwMode="auto">
          <a:xfrm>
            <a:off x="7607300" y="47466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4" name="Oval 30"/>
          <p:cNvSpPr>
            <a:spLocks noChangeArrowheads="1"/>
          </p:cNvSpPr>
          <p:nvPr/>
        </p:nvSpPr>
        <p:spPr bwMode="auto">
          <a:xfrm>
            <a:off x="7988300" y="59658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5" name="Oval 29"/>
          <p:cNvSpPr>
            <a:spLocks noChangeArrowheads="1"/>
          </p:cNvSpPr>
          <p:nvPr/>
        </p:nvSpPr>
        <p:spPr bwMode="auto">
          <a:xfrm>
            <a:off x="7759700" y="58896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6" name="Oval 28"/>
          <p:cNvSpPr>
            <a:spLocks noChangeArrowheads="1"/>
          </p:cNvSpPr>
          <p:nvPr/>
        </p:nvSpPr>
        <p:spPr bwMode="auto">
          <a:xfrm>
            <a:off x="7454900" y="55848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7" name="Oval 27"/>
          <p:cNvSpPr>
            <a:spLocks noChangeArrowheads="1"/>
          </p:cNvSpPr>
          <p:nvPr/>
        </p:nvSpPr>
        <p:spPr bwMode="auto">
          <a:xfrm>
            <a:off x="7607300" y="5737225"/>
            <a:ext cx="228600" cy="228600"/>
          </a:xfrm>
          <a:prstGeom prst="ellipse">
            <a:avLst/>
          </a:prstGeom>
          <a:solidFill>
            <a:srgbClr val="FFFF00"/>
          </a:solidFill>
          <a:ln w="12700">
            <a:solidFill>
              <a:srgbClr val="FFFF00"/>
            </a:solidFill>
            <a:round/>
            <a:headEnd type="none" w="sm" len="sm"/>
            <a:tailEnd type="none" w="sm" len="sm"/>
          </a:ln>
        </p:spPr>
        <p:txBody>
          <a:bodyPr wrap="none" anchor="ctr"/>
          <a:lstStyle/>
          <a:p>
            <a:endParaRPr lang="el-GR">
              <a:latin typeface="Calibri"/>
              <a:cs typeface="Calibri"/>
            </a:endParaRPr>
          </a:p>
        </p:txBody>
      </p:sp>
      <p:sp>
        <p:nvSpPr>
          <p:cNvPr id="52248" name="Oval 26"/>
          <p:cNvSpPr>
            <a:spLocks noChangeArrowheads="1"/>
          </p:cNvSpPr>
          <p:nvPr/>
        </p:nvSpPr>
        <p:spPr bwMode="auto">
          <a:xfrm>
            <a:off x="4500563" y="5705475"/>
            <a:ext cx="1600200" cy="685800"/>
          </a:xfrm>
          <a:prstGeom prst="ellipse">
            <a:avLst/>
          </a:prstGeom>
          <a:solidFill>
            <a:srgbClr val="FFFF00"/>
          </a:solidFill>
          <a:ln w="12700">
            <a:solidFill>
              <a:srgbClr val="FFFF00"/>
            </a:solidFill>
            <a:round/>
            <a:headEnd type="none" w="sm" len="sm"/>
            <a:tailEnd type="none" w="sm" len="sm"/>
          </a:ln>
        </p:spPr>
        <p:txBody>
          <a:bodyPr wrap="none" anchor="ctr"/>
          <a:lstStyle/>
          <a:p>
            <a:endParaRPr lang="en-US" sz="2400" b="0">
              <a:latin typeface="Calibri"/>
              <a:cs typeface="Calibri"/>
            </a:endParaRPr>
          </a:p>
        </p:txBody>
      </p:sp>
      <p:sp>
        <p:nvSpPr>
          <p:cNvPr id="28698" name="Text Box 25"/>
          <p:cNvSpPr txBox="1">
            <a:spLocks noChangeArrowheads="1"/>
          </p:cNvSpPr>
          <p:nvPr/>
        </p:nvSpPr>
        <p:spPr bwMode="auto">
          <a:xfrm>
            <a:off x="4859338" y="5849938"/>
            <a:ext cx="990600" cy="412750"/>
          </a:xfrm>
          <a:prstGeom prst="rect">
            <a:avLst/>
          </a:prstGeom>
          <a:noFill/>
          <a:ln w="12700">
            <a:noFill/>
            <a:miter lim="800000"/>
            <a:headEnd type="none" w="sm" len="sm"/>
            <a:tailEnd type="none" w="sm" len="sm"/>
          </a:ln>
        </p:spPr>
        <p:txBody>
          <a:bodyPr>
            <a:spAutoFit/>
          </a:bodyPr>
          <a:lstStyle/>
          <a:p>
            <a:pPr eaLnBrk="0" hangingPunct="0">
              <a:spcBef>
                <a:spcPct val="50000"/>
              </a:spcBef>
              <a:defRPr/>
            </a:pPr>
            <a:r>
              <a:rPr lang="en-AU" sz="2100" dirty="0">
                <a:solidFill>
                  <a:schemeClr val="bg1">
                    <a:lumMod val="50000"/>
                  </a:schemeClr>
                </a:solidFill>
                <a:latin typeface="Calibri"/>
                <a:cs typeface="Calibri"/>
              </a:rPr>
              <a:t>PP1</a:t>
            </a:r>
            <a:endParaRPr lang="en-AU" sz="2400" b="0" dirty="0">
              <a:solidFill>
                <a:schemeClr val="bg1">
                  <a:lumMod val="50000"/>
                </a:schemeClr>
              </a:solidFill>
              <a:latin typeface="Calibri"/>
              <a:cs typeface="Calibri"/>
            </a:endParaRPr>
          </a:p>
        </p:txBody>
      </p:sp>
      <p:sp>
        <p:nvSpPr>
          <p:cNvPr id="52250" name="Text Box 23"/>
          <p:cNvSpPr txBox="1">
            <a:spLocks noChangeArrowheads="1"/>
          </p:cNvSpPr>
          <p:nvPr/>
        </p:nvSpPr>
        <p:spPr bwMode="auto">
          <a:xfrm>
            <a:off x="749300" y="5324475"/>
            <a:ext cx="3886200" cy="579438"/>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AU">
                <a:solidFill>
                  <a:srgbClr val="FFFF00"/>
                </a:solidFill>
                <a:latin typeface="Calibri"/>
                <a:cs typeface="Calibri"/>
              </a:rPr>
              <a:t>GS</a:t>
            </a:r>
            <a:r>
              <a:rPr lang="en-AU" sz="2100">
                <a:solidFill>
                  <a:srgbClr val="FFFF00"/>
                </a:solidFill>
                <a:latin typeface="Calibri"/>
                <a:cs typeface="Calibri"/>
              </a:rPr>
              <a:t>I</a:t>
            </a:r>
            <a:r>
              <a:rPr lang="en-AU">
                <a:solidFill>
                  <a:srgbClr val="FFFF00"/>
                </a:solidFill>
                <a:latin typeface="Calibri"/>
                <a:cs typeface="Calibri"/>
              </a:rPr>
              <a:t>             GS</a:t>
            </a:r>
            <a:r>
              <a:rPr lang="en-AU" sz="2100">
                <a:solidFill>
                  <a:srgbClr val="FFFF00"/>
                </a:solidFill>
                <a:latin typeface="Calibri"/>
                <a:cs typeface="Calibri"/>
              </a:rPr>
              <a:t>D</a:t>
            </a:r>
            <a:r>
              <a:rPr lang="en-AU">
                <a:solidFill>
                  <a:srgbClr val="FFFF00"/>
                </a:solidFill>
                <a:latin typeface="Calibri"/>
                <a:cs typeface="Calibri"/>
              </a:rPr>
              <a:t>     </a:t>
            </a:r>
            <a:endParaRPr lang="en-AU" sz="2400" b="0">
              <a:solidFill>
                <a:srgbClr val="FFFF00"/>
              </a:solidFill>
              <a:latin typeface="Calibri"/>
              <a:cs typeface="Calibri"/>
            </a:endParaRPr>
          </a:p>
        </p:txBody>
      </p:sp>
      <p:sp>
        <p:nvSpPr>
          <p:cNvPr id="52251" name="Line 22"/>
          <p:cNvSpPr>
            <a:spLocks noChangeShapeType="1"/>
          </p:cNvSpPr>
          <p:nvPr/>
        </p:nvSpPr>
        <p:spPr bwMode="auto">
          <a:xfrm>
            <a:off x="1892300" y="5508625"/>
            <a:ext cx="1143000" cy="0"/>
          </a:xfrm>
          <a:prstGeom prst="line">
            <a:avLst/>
          </a:prstGeom>
          <a:noFill/>
          <a:ln w="57150">
            <a:solidFill>
              <a:srgbClr val="FFFF00"/>
            </a:solidFill>
            <a:round/>
            <a:headEnd type="triangle" w="med" len="med"/>
            <a:tailEnd type="none" w="sm" len="sm"/>
          </a:ln>
        </p:spPr>
        <p:txBody>
          <a:bodyPr/>
          <a:lstStyle/>
          <a:p>
            <a:endParaRPr lang="el-GR">
              <a:latin typeface="Calibri"/>
              <a:cs typeface="Calibri"/>
            </a:endParaRPr>
          </a:p>
        </p:txBody>
      </p:sp>
      <p:sp>
        <p:nvSpPr>
          <p:cNvPr id="52252" name="Line 21"/>
          <p:cNvSpPr>
            <a:spLocks noChangeShapeType="1"/>
          </p:cNvSpPr>
          <p:nvPr/>
        </p:nvSpPr>
        <p:spPr bwMode="auto">
          <a:xfrm>
            <a:off x="1968500" y="5737225"/>
            <a:ext cx="1066800" cy="0"/>
          </a:xfrm>
          <a:prstGeom prst="line">
            <a:avLst/>
          </a:prstGeom>
          <a:noFill/>
          <a:ln w="28575">
            <a:solidFill>
              <a:srgbClr val="FFFF00"/>
            </a:solidFill>
            <a:round/>
            <a:headEnd type="none" w="sm" len="sm"/>
            <a:tailEnd type="triangle" w="med" len="med"/>
          </a:ln>
        </p:spPr>
        <p:txBody>
          <a:bodyPr/>
          <a:lstStyle/>
          <a:p>
            <a:endParaRPr lang="el-GR">
              <a:latin typeface="Calibri"/>
              <a:cs typeface="Calibri"/>
            </a:endParaRPr>
          </a:p>
        </p:txBody>
      </p:sp>
      <p:sp>
        <p:nvSpPr>
          <p:cNvPr id="52253" name="Oval 20"/>
          <p:cNvSpPr>
            <a:spLocks noChangeArrowheads="1"/>
          </p:cNvSpPr>
          <p:nvPr/>
        </p:nvSpPr>
        <p:spPr bwMode="auto">
          <a:xfrm>
            <a:off x="6311900" y="3756025"/>
            <a:ext cx="685800" cy="609600"/>
          </a:xfrm>
          <a:prstGeom prst="ellipse">
            <a:avLst/>
          </a:prstGeom>
          <a:noFill/>
          <a:ln w="38100">
            <a:solidFill>
              <a:srgbClr val="00FF00"/>
            </a:solidFill>
            <a:round/>
            <a:headEnd type="none" w="sm" len="sm"/>
            <a:tailEnd type="none" w="sm" len="sm"/>
          </a:ln>
        </p:spPr>
        <p:txBody>
          <a:bodyPr wrap="none" anchor="ctr"/>
          <a:lstStyle/>
          <a:p>
            <a:endParaRPr lang="en-US" sz="2400" b="0">
              <a:latin typeface="Calibri"/>
              <a:cs typeface="Calibri"/>
            </a:endParaRPr>
          </a:p>
        </p:txBody>
      </p:sp>
      <p:sp>
        <p:nvSpPr>
          <p:cNvPr id="52254" name="Oval 19"/>
          <p:cNvSpPr>
            <a:spLocks noChangeArrowheads="1"/>
          </p:cNvSpPr>
          <p:nvPr/>
        </p:nvSpPr>
        <p:spPr bwMode="auto">
          <a:xfrm rot="-5400000">
            <a:off x="6921500" y="390842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55" name="Oval 18"/>
          <p:cNvSpPr>
            <a:spLocks noChangeArrowheads="1"/>
          </p:cNvSpPr>
          <p:nvPr/>
        </p:nvSpPr>
        <p:spPr bwMode="auto">
          <a:xfrm rot="-5400000">
            <a:off x="6235700" y="390842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56" name="Oval 17"/>
          <p:cNvSpPr>
            <a:spLocks noChangeArrowheads="1"/>
          </p:cNvSpPr>
          <p:nvPr/>
        </p:nvSpPr>
        <p:spPr bwMode="auto">
          <a:xfrm rot="10800000">
            <a:off x="6540500" y="421322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57" name="Oval 16"/>
          <p:cNvSpPr>
            <a:spLocks noChangeArrowheads="1"/>
          </p:cNvSpPr>
          <p:nvPr/>
        </p:nvSpPr>
        <p:spPr bwMode="auto">
          <a:xfrm rot="10800000">
            <a:off x="6540500" y="360362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58" name="Text Box 15"/>
          <p:cNvSpPr txBox="1">
            <a:spLocks noChangeArrowheads="1"/>
          </p:cNvSpPr>
          <p:nvPr/>
        </p:nvSpPr>
        <p:spPr bwMode="auto">
          <a:xfrm>
            <a:off x="4427538" y="3819525"/>
            <a:ext cx="1676400" cy="473075"/>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AU" sz="2500">
                <a:solidFill>
                  <a:srgbClr val="00FF00"/>
                </a:solidFill>
                <a:latin typeface="Calibri"/>
                <a:cs typeface="Calibri"/>
              </a:rPr>
              <a:t>GLUT- 4</a:t>
            </a:r>
            <a:endParaRPr lang="en-AU" sz="2400" b="0">
              <a:solidFill>
                <a:srgbClr val="00FF00"/>
              </a:solidFill>
              <a:latin typeface="Calibri"/>
              <a:cs typeface="Calibri"/>
            </a:endParaRPr>
          </a:p>
        </p:txBody>
      </p:sp>
      <p:sp>
        <p:nvSpPr>
          <p:cNvPr id="52259" name="Oval 14"/>
          <p:cNvSpPr>
            <a:spLocks noChangeArrowheads="1"/>
          </p:cNvSpPr>
          <p:nvPr/>
        </p:nvSpPr>
        <p:spPr bwMode="auto">
          <a:xfrm rot="10800000">
            <a:off x="4716463" y="270827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60" name="Oval 13"/>
          <p:cNvSpPr>
            <a:spLocks noChangeArrowheads="1"/>
          </p:cNvSpPr>
          <p:nvPr/>
        </p:nvSpPr>
        <p:spPr bwMode="auto">
          <a:xfrm rot="10800000">
            <a:off x="3924300" y="270827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61" name="Oval 12"/>
          <p:cNvSpPr>
            <a:spLocks noChangeArrowheads="1"/>
          </p:cNvSpPr>
          <p:nvPr/>
        </p:nvSpPr>
        <p:spPr bwMode="auto">
          <a:xfrm rot="10800000">
            <a:off x="5292725" y="270827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62" name="Oval 11"/>
          <p:cNvSpPr>
            <a:spLocks noChangeArrowheads="1"/>
          </p:cNvSpPr>
          <p:nvPr/>
        </p:nvSpPr>
        <p:spPr bwMode="auto">
          <a:xfrm rot="10800000">
            <a:off x="3035300" y="268922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63" name="Text Box 10"/>
          <p:cNvSpPr txBox="1">
            <a:spLocks noChangeArrowheads="1"/>
          </p:cNvSpPr>
          <p:nvPr/>
        </p:nvSpPr>
        <p:spPr bwMode="auto">
          <a:xfrm>
            <a:off x="1892300" y="4608513"/>
            <a:ext cx="1371600" cy="473075"/>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AU" sz="2500">
                <a:solidFill>
                  <a:srgbClr val="FFFF00"/>
                </a:solidFill>
                <a:latin typeface="Calibri"/>
                <a:cs typeface="Calibri"/>
              </a:rPr>
              <a:t>G-6-P</a:t>
            </a:r>
            <a:endParaRPr lang="en-AU" sz="2400" b="0">
              <a:solidFill>
                <a:srgbClr val="FFFF00"/>
              </a:solidFill>
              <a:latin typeface="Calibri"/>
              <a:cs typeface="Calibri"/>
            </a:endParaRPr>
          </a:p>
        </p:txBody>
      </p:sp>
      <p:sp>
        <p:nvSpPr>
          <p:cNvPr id="52264" name="Text Box 9"/>
          <p:cNvSpPr txBox="1">
            <a:spLocks noChangeArrowheads="1"/>
          </p:cNvSpPr>
          <p:nvPr/>
        </p:nvSpPr>
        <p:spPr bwMode="auto">
          <a:xfrm>
            <a:off x="1968500" y="3236913"/>
            <a:ext cx="1295400" cy="473075"/>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AU" sz="2500">
                <a:solidFill>
                  <a:srgbClr val="FFFF00"/>
                </a:solidFill>
                <a:latin typeface="Calibri"/>
                <a:cs typeface="Calibri"/>
              </a:rPr>
              <a:t>GLU</a:t>
            </a:r>
            <a:endParaRPr lang="en-AU" sz="2400" b="0">
              <a:solidFill>
                <a:srgbClr val="FFFF00"/>
              </a:solidFill>
              <a:latin typeface="Calibri"/>
              <a:cs typeface="Calibri"/>
            </a:endParaRPr>
          </a:p>
        </p:txBody>
      </p:sp>
      <p:sp>
        <p:nvSpPr>
          <p:cNvPr id="52265" name="Text Box 8"/>
          <p:cNvSpPr txBox="1">
            <a:spLocks noChangeArrowheads="1"/>
          </p:cNvSpPr>
          <p:nvPr/>
        </p:nvSpPr>
        <p:spPr bwMode="auto">
          <a:xfrm>
            <a:off x="1968500" y="1712913"/>
            <a:ext cx="1447800" cy="473075"/>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AU" sz="2500">
                <a:solidFill>
                  <a:srgbClr val="FFFF00"/>
                </a:solidFill>
                <a:latin typeface="Calibri"/>
                <a:cs typeface="Calibri"/>
              </a:rPr>
              <a:t>GLU</a:t>
            </a:r>
            <a:endParaRPr lang="en-AU" sz="2400" b="0">
              <a:solidFill>
                <a:srgbClr val="FFFF00"/>
              </a:solidFill>
              <a:latin typeface="Calibri"/>
              <a:cs typeface="Calibri"/>
            </a:endParaRPr>
          </a:p>
        </p:txBody>
      </p:sp>
      <p:sp>
        <p:nvSpPr>
          <p:cNvPr id="52266" name="Line 7"/>
          <p:cNvSpPr>
            <a:spLocks noChangeShapeType="1"/>
          </p:cNvSpPr>
          <p:nvPr/>
        </p:nvSpPr>
        <p:spPr bwMode="auto">
          <a:xfrm>
            <a:off x="2411413" y="2492375"/>
            <a:ext cx="0" cy="762000"/>
          </a:xfrm>
          <a:prstGeom prst="line">
            <a:avLst/>
          </a:prstGeom>
          <a:noFill/>
          <a:ln w="38100">
            <a:solidFill>
              <a:srgbClr val="FFFF00"/>
            </a:solidFill>
            <a:round/>
            <a:headEnd type="none" w="sm" len="sm"/>
            <a:tailEnd type="arrow" w="med" len="med"/>
          </a:ln>
        </p:spPr>
        <p:txBody>
          <a:bodyPr/>
          <a:lstStyle/>
          <a:p>
            <a:endParaRPr lang="el-GR">
              <a:latin typeface="Calibri"/>
              <a:cs typeface="Calibri"/>
            </a:endParaRPr>
          </a:p>
        </p:txBody>
      </p:sp>
      <p:sp>
        <p:nvSpPr>
          <p:cNvPr id="52267" name="Line 6"/>
          <p:cNvSpPr>
            <a:spLocks noChangeShapeType="1"/>
          </p:cNvSpPr>
          <p:nvPr/>
        </p:nvSpPr>
        <p:spPr bwMode="auto">
          <a:xfrm>
            <a:off x="2425700" y="3756025"/>
            <a:ext cx="0" cy="762000"/>
          </a:xfrm>
          <a:prstGeom prst="line">
            <a:avLst/>
          </a:prstGeom>
          <a:noFill/>
          <a:ln w="38100">
            <a:solidFill>
              <a:srgbClr val="FFFF00"/>
            </a:solidFill>
            <a:round/>
            <a:headEnd type="none" w="sm" len="sm"/>
            <a:tailEnd type="arrow" w="med" len="med"/>
          </a:ln>
        </p:spPr>
        <p:txBody>
          <a:bodyPr/>
          <a:lstStyle/>
          <a:p>
            <a:endParaRPr lang="el-GR">
              <a:latin typeface="Calibri"/>
              <a:cs typeface="Calibri"/>
            </a:endParaRPr>
          </a:p>
        </p:txBody>
      </p:sp>
      <p:sp>
        <p:nvSpPr>
          <p:cNvPr id="52268" name="Line 50"/>
          <p:cNvSpPr>
            <a:spLocks noChangeShapeType="1"/>
          </p:cNvSpPr>
          <p:nvPr/>
        </p:nvSpPr>
        <p:spPr bwMode="auto">
          <a:xfrm flipH="1" flipV="1">
            <a:off x="5148263" y="3068638"/>
            <a:ext cx="792162" cy="792162"/>
          </a:xfrm>
          <a:prstGeom prst="line">
            <a:avLst/>
          </a:prstGeom>
          <a:noFill/>
          <a:ln w="38100" cap="sq">
            <a:solidFill>
              <a:srgbClr val="00CC00"/>
            </a:solidFill>
            <a:round/>
            <a:headEnd type="none" w="sm" len="sm"/>
            <a:tailEnd type="triangle" w="lg" len="lg"/>
          </a:ln>
        </p:spPr>
        <p:txBody>
          <a:bodyPr wrap="none"/>
          <a:lstStyle/>
          <a:p>
            <a:endParaRPr lang="el-GR">
              <a:latin typeface="Calibri"/>
              <a:cs typeface="Calibri"/>
            </a:endParaRPr>
          </a:p>
        </p:txBody>
      </p:sp>
      <p:sp>
        <p:nvSpPr>
          <p:cNvPr id="52269" name="Oval 53"/>
          <p:cNvSpPr>
            <a:spLocks noChangeArrowheads="1"/>
          </p:cNvSpPr>
          <p:nvPr/>
        </p:nvSpPr>
        <p:spPr bwMode="auto">
          <a:xfrm rot="10800000">
            <a:off x="3492500" y="270827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70" name="Oval 54"/>
          <p:cNvSpPr>
            <a:spLocks noChangeArrowheads="1"/>
          </p:cNvSpPr>
          <p:nvPr/>
        </p:nvSpPr>
        <p:spPr bwMode="auto">
          <a:xfrm rot="10800000">
            <a:off x="2339975" y="2708275"/>
            <a:ext cx="152400" cy="304800"/>
          </a:xfrm>
          <a:prstGeom prst="ellipse">
            <a:avLst/>
          </a:prstGeom>
          <a:solidFill>
            <a:srgbClr val="00FF00"/>
          </a:solidFill>
          <a:ln w="12700">
            <a:solidFill>
              <a:srgbClr val="00FF00"/>
            </a:solidFill>
            <a:round/>
            <a:headEnd type="none" w="sm" len="sm"/>
            <a:tailEnd type="none" w="sm" len="sm"/>
          </a:ln>
        </p:spPr>
        <p:txBody>
          <a:bodyPr wrap="none" anchor="ctr"/>
          <a:lstStyle/>
          <a:p>
            <a:endParaRPr lang="el-GR">
              <a:latin typeface="Calibri"/>
              <a:cs typeface="Calibri"/>
            </a:endParaRPr>
          </a:p>
        </p:txBody>
      </p:sp>
      <p:sp>
        <p:nvSpPr>
          <p:cNvPr id="52271" name="Text Box 55"/>
          <p:cNvSpPr txBox="1">
            <a:spLocks noChangeArrowheads="1"/>
          </p:cNvSpPr>
          <p:nvPr/>
        </p:nvSpPr>
        <p:spPr bwMode="auto">
          <a:xfrm>
            <a:off x="6480175" y="6491288"/>
            <a:ext cx="2663825" cy="366712"/>
          </a:xfrm>
          <a:prstGeom prst="rect">
            <a:avLst/>
          </a:prstGeom>
          <a:noFill/>
          <a:ln w="9525">
            <a:noFill/>
            <a:miter lim="800000"/>
            <a:headEnd/>
            <a:tailEnd/>
          </a:ln>
        </p:spPr>
        <p:txBody>
          <a:bodyPr>
            <a:spAutoFit/>
          </a:bodyPr>
          <a:lstStyle/>
          <a:p>
            <a:pPr>
              <a:spcBef>
                <a:spcPct val="50000"/>
              </a:spcBef>
            </a:pPr>
            <a:r>
              <a:rPr lang="en-US" sz="1800">
                <a:solidFill>
                  <a:schemeClr val="tx2"/>
                </a:solidFill>
                <a:latin typeface="Calibri"/>
                <a:cs typeface="Calibri"/>
              </a:rPr>
              <a:t>Lowery et al. 200</a:t>
            </a:r>
            <a:r>
              <a:rPr lang="el-GR" sz="1800">
                <a:solidFill>
                  <a:schemeClr val="tx2"/>
                </a:solidFill>
                <a:latin typeface="Calibri"/>
                <a:cs typeface="Calibri"/>
              </a:rPr>
              <a:t>6</a:t>
            </a:r>
          </a:p>
        </p:txBody>
      </p:sp>
      <p:pic>
        <p:nvPicPr>
          <p:cNvPr id="49" name="Picture 48">
            <a:extLst>
              <a:ext uri="{FF2B5EF4-FFF2-40B4-BE49-F238E27FC236}">
                <a16:creationId xmlns:a16="http://schemas.microsoft.com/office/drawing/2014/main" id="{1EEAAC86-4435-2D46-97CD-3409CAB7D8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transition advTm="78332"/>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1042988" y="1484313"/>
            <a:ext cx="7058025" cy="3960812"/>
          </a:xfrm>
          <a:prstGeom prst="rect">
            <a:avLst/>
          </a:prstGeom>
          <a:noFill/>
          <a:ln w="9525">
            <a:noFill/>
            <a:miter lim="800000"/>
            <a:headEnd/>
            <a:tailEnd/>
          </a:ln>
        </p:spPr>
        <p:txBody>
          <a:bodyPr wrap="none" anchor="ctr"/>
          <a:lstStyle/>
          <a:p>
            <a:endParaRPr lang="el-GR">
              <a:latin typeface="Calibri"/>
              <a:cs typeface="Calibri"/>
            </a:endParaRPr>
          </a:p>
        </p:txBody>
      </p:sp>
      <p:sp>
        <p:nvSpPr>
          <p:cNvPr id="53250" name="Line 3"/>
          <p:cNvSpPr>
            <a:spLocks noChangeShapeType="1"/>
          </p:cNvSpPr>
          <p:nvPr/>
        </p:nvSpPr>
        <p:spPr bwMode="auto">
          <a:xfrm>
            <a:off x="1547813" y="1196975"/>
            <a:ext cx="0" cy="4679950"/>
          </a:xfrm>
          <a:prstGeom prst="line">
            <a:avLst/>
          </a:prstGeom>
          <a:noFill/>
          <a:ln w="25400">
            <a:solidFill>
              <a:schemeClr val="tx1"/>
            </a:solidFill>
            <a:prstDash val="dash"/>
            <a:round/>
            <a:headEnd/>
            <a:tailEnd/>
          </a:ln>
        </p:spPr>
        <p:txBody>
          <a:bodyPr/>
          <a:lstStyle/>
          <a:p>
            <a:endParaRPr lang="el-GR">
              <a:latin typeface="Calibri"/>
              <a:cs typeface="Calibri"/>
            </a:endParaRPr>
          </a:p>
        </p:txBody>
      </p:sp>
      <p:sp>
        <p:nvSpPr>
          <p:cNvPr id="53251" name="Line 4"/>
          <p:cNvSpPr>
            <a:spLocks noChangeShapeType="1"/>
          </p:cNvSpPr>
          <p:nvPr/>
        </p:nvSpPr>
        <p:spPr bwMode="auto">
          <a:xfrm>
            <a:off x="5219700" y="1196975"/>
            <a:ext cx="0" cy="4679950"/>
          </a:xfrm>
          <a:prstGeom prst="line">
            <a:avLst/>
          </a:prstGeom>
          <a:noFill/>
          <a:ln w="25400">
            <a:solidFill>
              <a:schemeClr val="tx1"/>
            </a:solidFill>
            <a:prstDash val="dash"/>
            <a:round/>
            <a:headEnd/>
            <a:tailEnd/>
          </a:ln>
        </p:spPr>
        <p:txBody>
          <a:bodyPr/>
          <a:lstStyle/>
          <a:p>
            <a:endParaRPr lang="el-GR">
              <a:latin typeface="Calibri"/>
              <a:cs typeface="Calibri"/>
            </a:endParaRPr>
          </a:p>
        </p:txBody>
      </p:sp>
      <p:sp>
        <p:nvSpPr>
          <p:cNvPr id="53252" name="Text Box 6"/>
          <p:cNvSpPr txBox="1">
            <a:spLocks noChangeArrowheads="1"/>
          </p:cNvSpPr>
          <p:nvPr/>
        </p:nvSpPr>
        <p:spPr bwMode="auto">
          <a:xfrm>
            <a:off x="900113" y="115888"/>
            <a:ext cx="2763837" cy="366712"/>
          </a:xfrm>
          <a:prstGeom prst="rect">
            <a:avLst/>
          </a:prstGeom>
          <a:noFill/>
          <a:ln w="9525">
            <a:noFill/>
            <a:miter lim="800000"/>
            <a:headEnd/>
            <a:tailEnd/>
          </a:ln>
        </p:spPr>
        <p:txBody>
          <a:bodyPr>
            <a:spAutoFit/>
          </a:bodyPr>
          <a:lstStyle/>
          <a:p>
            <a:pPr>
              <a:spcBef>
                <a:spcPct val="50000"/>
              </a:spcBef>
            </a:pPr>
            <a:r>
              <a:rPr lang="el-GR" sz="1800">
                <a:solidFill>
                  <a:srgbClr val="FFCC00"/>
                </a:solidFill>
                <a:latin typeface="Calibri"/>
                <a:cs typeface="Calibri"/>
              </a:rPr>
              <a:t>45’ Μετά την άσκηση</a:t>
            </a:r>
            <a:endParaRPr lang="en-US" sz="1800">
              <a:solidFill>
                <a:srgbClr val="FFCC00"/>
              </a:solidFill>
              <a:latin typeface="Calibri"/>
              <a:cs typeface="Calibri"/>
            </a:endParaRPr>
          </a:p>
        </p:txBody>
      </p:sp>
      <p:sp>
        <p:nvSpPr>
          <p:cNvPr id="1436680" name="Freeform 8"/>
          <p:cNvSpPr>
            <a:spLocks/>
          </p:cNvSpPr>
          <p:nvPr/>
        </p:nvSpPr>
        <p:spPr bwMode="auto">
          <a:xfrm>
            <a:off x="971550" y="1484313"/>
            <a:ext cx="6913563" cy="1992312"/>
          </a:xfrm>
          <a:custGeom>
            <a:avLst/>
            <a:gdLst>
              <a:gd name="T0" fmla="*/ 0 w 4355"/>
              <a:gd name="T1" fmla="*/ 2147483647 h 1255"/>
              <a:gd name="T2" fmla="*/ 914815978 w 4355"/>
              <a:gd name="T3" fmla="*/ 763606260 h 1255"/>
              <a:gd name="T4" fmla="*/ 1945560687 w 4355"/>
              <a:gd name="T5" fmla="*/ 75604664 h 1255"/>
              <a:gd name="T6" fmla="*/ 2147483647 w 4355"/>
              <a:gd name="T7" fmla="*/ 304938017 h 1255"/>
              <a:gd name="T8" fmla="*/ 2147483647 w 4355"/>
              <a:gd name="T9" fmla="*/ 1333161406 h 1255"/>
              <a:gd name="T10" fmla="*/ 2147483647 w 4355"/>
              <a:gd name="T11" fmla="*/ 1905237699 h 1255"/>
              <a:gd name="T12" fmla="*/ 2147483647 w 4355"/>
              <a:gd name="T13" fmla="*/ 2018643864 h 1255"/>
              <a:gd name="T14" fmla="*/ 2147483647 w 4355"/>
              <a:gd name="T15" fmla="*/ 1905237699 h 1255"/>
              <a:gd name="T16" fmla="*/ 0 60000 65536"/>
              <a:gd name="T17" fmla="*/ 0 60000 65536"/>
              <a:gd name="T18" fmla="*/ 0 60000 65536"/>
              <a:gd name="T19" fmla="*/ 0 60000 65536"/>
              <a:gd name="T20" fmla="*/ 0 60000 65536"/>
              <a:gd name="T21" fmla="*/ 0 60000 65536"/>
              <a:gd name="T22" fmla="*/ 0 60000 65536"/>
              <a:gd name="T23" fmla="*/ 0 60000 65536"/>
              <a:gd name="T24" fmla="*/ 0 w 4355"/>
              <a:gd name="T25" fmla="*/ 0 h 1255"/>
              <a:gd name="T26" fmla="*/ 4355 w 4355"/>
              <a:gd name="T27" fmla="*/ 1255 h 1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55" h="1255">
                <a:moveTo>
                  <a:pt x="0" y="1255"/>
                </a:moveTo>
                <a:cubicBezTo>
                  <a:pt x="117" y="881"/>
                  <a:pt x="234" y="507"/>
                  <a:pt x="363" y="303"/>
                </a:cubicBezTo>
                <a:cubicBezTo>
                  <a:pt x="492" y="99"/>
                  <a:pt x="628" y="60"/>
                  <a:pt x="772" y="30"/>
                </a:cubicBezTo>
                <a:cubicBezTo>
                  <a:pt x="916" y="0"/>
                  <a:pt x="915" y="38"/>
                  <a:pt x="1225" y="121"/>
                </a:cubicBezTo>
                <a:cubicBezTo>
                  <a:pt x="1535" y="204"/>
                  <a:pt x="2268" y="423"/>
                  <a:pt x="2631" y="529"/>
                </a:cubicBezTo>
                <a:cubicBezTo>
                  <a:pt x="2994" y="635"/>
                  <a:pt x="3183" y="711"/>
                  <a:pt x="3402" y="756"/>
                </a:cubicBezTo>
                <a:cubicBezTo>
                  <a:pt x="3621" y="801"/>
                  <a:pt x="3788" y="801"/>
                  <a:pt x="3947" y="801"/>
                </a:cubicBezTo>
                <a:cubicBezTo>
                  <a:pt x="4106" y="801"/>
                  <a:pt x="4230" y="778"/>
                  <a:pt x="4355" y="756"/>
                </a:cubicBezTo>
              </a:path>
            </a:pathLst>
          </a:custGeom>
          <a:noFill/>
          <a:ln w="38100">
            <a:solidFill>
              <a:srgbClr val="00FF00"/>
            </a:solidFill>
            <a:round/>
            <a:headEnd/>
            <a:tailEnd/>
          </a:ln>
        </p:spPr>
        <p:txBody>
          <a:bodyPr/>
          <a:lstStyle/>
          <a:p>
            <a:endParaRPr lang="el-GR">
              <a:latin typeface="Calibri"/>
              <a:cs typeface="Calibri"/>
            </a:endParaRPr>
          </a:p>
        </p:txBody>
      </p:sp>
      <p:sp>
        <p:nvSpPr>
          <p:cNvPr id="53254" name="Text Box 10"/>
          <p:cNvSpPr txBox="1">
            <a:spLocks noChangeArrowheads="1"/>
          </p:cNvSpPr>
          <p:nvPr/>
        </p:nvSpPr>
        <p:spPr bwMode="auto">
          <a:xfrm>
            <a:off x="5724525" y="1982788"/>
            <a:ext cx="2735263" cy="366712"/>
          </a:xfrm>
          <a:prstGeom prst="rect">
            <a:avLst/>
          </a:prstGeom>
          <a:noFill/>
          <a:ln w="9525">
            <a:noFill/>
            <a:miter lim="800000"/>
            <a:headEnd/>
            <a:tailEnd/>
          </a:ln>
        </p:spPr>
        <p:txBody>
          <a:bodyPr>
            <a:spAutoFit/>
          </a:bodyPr>
          <a:lstStyle/>
          <a:p>
            <a:pPr>
              <a:spcBef>
                <a:spcPct val="50000"/>
              </a:spcBef>
            </a:pPr>
            <a:r>
              <a:rPr lang="el-GR" sz="1800">
                <a:latin typeface="Calibri"/>
                <a:cs typeface="Calibri"/>
              </a:rPr>
              <a:t>Ινσουλινοευαισθησία</a:t>
            </a:r>
            <a:endParaRPr lang="en-US" sz="1800">
              <a:latin typeface="Calibri"/>
              <a:cs typeface="Calibri"/>
            </a:endParaRPr>
          </a:p>
        </p:txBody>
      </p:sp>
      <p:sp>
        <p:nvSpPr>
          <p:cNvPr id="53255" name="Text Box 11"/>
          <p:cNvSpPr txBox="1">
            <a:spLocks noChangeArrowheads="1"/>
          </p:cNvSpPr>
          <p:nvPr/>
        </p:nvSpPr>
        <p:spPr bwMode="auto">
          <a:xfrm>
            <a:off x="5795963" y="4357688"/>
            <a:ext cx="2735262" cy="366712"/>
          </a:xfrm>
          <a:prstGeom prst="rect">
            <a:avLst/>
          </a:prstGeom>
          <a:noFill/>
          <a:ln w="9525">
            <a:noFill/>
            <a:miter lim="800000"/>
            <a:headEnd/>
            <a:tailEnd/>
          </a:ln>
        </p:spPr>
        <p:txBody>
          <a:bodyPr>
            <a:spAutoFit/>
          </a:bodyPr>
          <a:lstStyle/>
          <a:p>
            <a:pPr>
              <a:spcBef>
                <a:spcPct val="50000"/>
              </a:spcBef>
            </a:pPr>
            <a:r>
              <a:rPr lang="el-GR" sz="1800">
                <a:latin typeface="Calibri"/>
                <a:cs typeface="Calibri"/>
              </a:rPr>
              <a:t>Ινσουλινοαντίσταση</a:t>
            </a:r>
            <a:endParaRPr lang="en-US" sz="1800">
              <a:latin typeface="Calibri"/>
              <a:cs typeface="Calibri"/>
            </a:endParaRPr>
          </a:p>
        </p:txBody>
      </p:sp>
      <p:sp>
        <p:nvSpPr>
          <p:cNvPr id="1436684" name="Freeform 12"/>
          <p:cNvSpPr>
            <a:spLocks/>
          </p:cNvSpPr>
          <p:nvPr/>
        </p:nvSpPr>
        <p:spPr bwMode="auto">
          <a:xfrm>
            <a:off x="1042988" y="2060575"/>
            <a:ext cx="6842125" cy="2089150"/>
          </a:xfrm>
          <a:custGeom>
            <a:avLst/>
            <a:gdLst>
              <a:gd name="T0" fmla="*/ 0 w 4310"/>
              <a:gd name="T1" fmla="*/ 2147483647 h 1262"/>
              <a:gd name="T2" fmla="*/ 572074614 w 4310"/>
              <a:gd name="T3" fmla="*/ 350776861 h 1262"/>
              <a:gd name="T4" fmla="*/ 1257557002 w 4310"/>
              <a:gd name="T5" fmla="*/ 101396600 h 1262"/>
              <a:gd name="T6" fmla="*/ 2058966723 w 4310"/>
              <a:gd name="T7" fmla="*/ 846795943 h 1262"/>
              <a:gd name="T8" fmla="*/ 2147483647 w 4310"/>
              <a:gd name="T9" fmla="*/ 2147483647 h 1262"/>
              <a:gd name="T10" fmla="*/ 2147483647 w 4310"/>
              <a:gd name="T11" fmla="*/ 2147483647 h 1262"/>
              <a:gd name="T12" fmla="*/ 2147483647 w 4310"/>
              <a:gd name="T13" fmla="*/ 2147483647 h 1262"/>
              <a:gd name="T14" fmla="*/ 2147483647 w 4310"/>
              <a:gd name="T15" fmla="*/ 1718256096 h 1262"/>
              <a:gd name="T16" fmla="*/ 2147483647 w 4310"/>
              <a:gd name="T17" fmla="*/ 1718256096 h 1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10"/>
              <a:gd name="T28" fmla="*/ 0 h 1262"/>
              <a:gd name="T29" fmla="*/ 4310 w 4310"/>
              <a:gd name="T30" fmla="*/ 1262 h 1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10" h="1262">
                <a:moveTo>
                  <a:pt x="0" y="808"/>
                </a:moveTo>
                <a:cubicBezTo>
                  <a:pt x="72" y="532"/>
                  <a:pt x="144" y="256"/>
                  <a:pt x="227" y="128"/>
                </a:cubicBezTo>
                <a:cubicBezTo>
                  <a:pt x="310" y="0"/>
                  <a:pt x="401" y="7"/>
                  <a:pt x="499" y="37"/>
                </a:cubicBezTo>
                <a:cubicBezTo>
                  <a:pt x="597" y="67"/>
                  <a:pt x="681" y="180"/>
                  <a:pt x="817" y="309"/>
                </a:cubicBezTo>
                <a:cubicBezTo>
                  <a:pt x="953" y="438"/>
                  <a:pt x="1127" y="649"/>
                  <a:pt x="1316" y="808"/>
                </a:cubicBezTo>
                <a:cubicBezTo>
                  <a:pt x="1505" y="967"/>
                  <a:pt x="1603" y="1262"/>
                  <a:pt x="1951" y="1262"/>
                </a:cubicBezTo>
                <a:cubicBezTo>
                  <a:pt x="2299" y="1262"/>
                  <a:pt x="3054" y="914"/>
                  <a:pt x="3402" y="808"/>
                </a:cubicBezTo>
                <a:cubicBezTo>
                  <a:pt x="3750" y="702"/>
                  <a:pt x="3886" y="657"/>
                  <a:pt x="4037" y="627"/>
                </a:cubicBezTo>
                <a:cubicBezTo>
                  <a:pt x="4188" y="597"/>
                  <a:pt x="4265" y="627"/>
                  <a:pt x="4310" y="627"/>
                </a:cubicBezTo>
              </a:path>
            </a:pathLst>
          </a:custGeom>
          <a:noFill/>
          <a:ln w="38100" cap="flat">
            <a:solidFill>
              <a:srgbClr val="FF0000"/>
            </a:solidFill>
            <a:prstDash val="dash"/>
            <a:round/>
            <a:headEnd/>
            <a:tailEnd/>
          </a:ln>
        </p:spPr>
        <p:txBody>
          <a:bodyPr/>
          <a:lstStyle/>
          <a:p>
            <a:endParaRPr lang="el-GR">
              <a:latin typeface="Calibri"/>
              <a:cs typeface="Calibri"/>
            </a:endParaRPr>
          </a:p>
        </p:txBody>
      </p:sp>
      <p:sp>
        <p:nvSpPr>
          <p:cNvPr id="53257" name="Line 13"/>
          <p:cNvSpPr>
            <a:spLocks noChangeShapeType="1"/>
          </p:cNvSpPr>
          <p:nvPr/>
        </p:nvSpPr>
        <p:spPr bwMode="auto">
          <a:xfrm>
            <a:off x="3059113" y="1196975"/>
            <a:ext cx="0" cy="4679950"/>
          </a:xfrm>
          <a:prstGeom prst="line">
            <a:avLst/>
          </a:prstGeom>
          <a:noFill/>
          <a:ln w="25400">
            <a:solidFill>
              <a:schemeClr val="tx1"/>
            </a:solidFill>
            <a:prstDash val="dash"/>
            <a:round/>
            <a:headEnd/>
            <a:tailEnd/>
          </a:ln>
        </p:spPr>
        <p:txBody>
          <a:bodyPr/>
          <a:lstStyle/>
          <a:p>
            <a:endParaRPr lang="el-GR">
              <a:latin typeface="Calibri"/>
              <a:cs typeface="Calibri"/>
            </a:endParaRPr>
          </a:p>
        </p:txBody>
      </p:sp>
      <p:sp>
        <p:nvSpPr>
          <p:cNvPr id="53258" name="Line 16"/>
          <p:cNvSpPr>
            <a:spLocks noChangeShapeType="1"/>
          </p:cNvSpPr>
          <p:nvPr/>
        </p:nvSpPr>
        <p:spPr bwMode="auto">
          <a:xfrm>
            <a:off x="971550" y="3429000"/>
            <a:ext cx="7345363" cy="0"/>
          </a:xfrm>
          <a:prstGeom prst="line">
            <a:avLst/>
          </a:prstGeom>
          <a:noFill/>
          <a:ln w="25400" cap="sq">
            <a:solidFill>
              <a:schemeClr val="tx1"/>
            </a:solidFill>
            <a:round/>
            <a:headEnd type="none" w="sm" len="sm"/>
            <a:tailEnd type="none" w="sm" len="sm"/>
          </a:ln>
        </p:spPr>
        <p:txBody>
          <a:bodyPr wrap="none"/>
          <a:lstStyle/>
          <a:p>
            <a:endParaRPr lang="el-GR">
              <a:latin typeface="Calibri"/>
              <a:cs typeface="Calibri"/>
            </a:endParaRPr>
          </a:p>
        </p:txBody>
      </p:sp>
      <p:grpSp>
        <p:nvGrpSpPr>
          <p:cNvPr id="53259" name="Group 23"/>
          <p:cNvGrpSpPr>
            <a:grpSpLocks/>
          </p:cNvGrpSpPr>
          <p:nvPr/>
        </p:nvGrpSpPr>
        <p:grpSpPr bwMode="auto">
          <a:xfrm>
            <a:off x="395288" y="3860800"/>
            <a:ext cx="1152525" cy="655638"/>
            <a:chOff x="521" y="2432"/>
            <a:chExt cx="726" cy="413"/>
          </a:xfrm>
        </p:grpSpPr>
        <p:sp>
          <p:nvSpPr>
            <p:cNvPr id="53268" name="Text Box 5"/>
            <p:cNvSpPr txBox="1">
              <a:spLocks noChangeArrowheads="1"/>
            </p:cNvSpPr>
            <p:nvPr/>
          </p:nvSpPr>
          <p:spPr bwMode="auto">
            <a:xfrm>
              <a:off x="521" y="2614"/>
              <a:ext cx="726" cy="231"/>
            </a:xfrm>
            <a:prstGeom prst="rect">
              <a:avLst/>
            </a:prstGeom>
            <a:noFill/>
            <a:ln w="9525">
              <a:noFill/>
              <a:miter lim="800000"/>
              <a:headEnd/>
              <a:tailEnd/>
            </a:ln>
          </p:spPr>
          <p:txBody>
            <a:bodyPr>
              <a:spAutoFit/>
            </a:bodyPr>
            <a:lstStyle/>
            <a:p>
              <a:pPr>
                <a:spcBef>
                  <a:spcPct val="50000"/>
                </a:spcBef>
              </a:pPr>
              <a:r>
                <a:rPr lang="el-GR" sz="1800">
                  <a:solidFill>
                    <a:srgbClr val="FFCC00"/>
                  </a:solidFill>
                  <a:latin typeface="Calibri"/>
                  <a:cs typeface="Calibri"/>
                </a:rPr>
                <a:t>Άσκηση</a:t>
              </a:r>
              <a:endParaRPr lang="en-US" sz="1800">
                <a:solidFill>
                  <a:srgbClr val="FFCC00"/>
                </a:solidFill>
                <a:latin typeface="Calibri"/>
                <a:cs typeface="Calibri"/>
              </a:endParaRPr>
            </a:p>
          </p:txBody>
        </p:sp>
        <p:sp>
          <p:nvSpPr>
            <p:cNvPr id="53269" name="AutoShape 18"/>
            <p:cNvSpPr>
              <a:spLocks/>
            </p:cNvSpPr>
            <p:nvPr/>
          </p:nvSpPr>
          <p:spPr bwMode="auto">
            <a:xfrm rot="-5400000">
              <a:off x="769" y="2184"/>
              <a:ext cx="186" cy="681"/>
            </a:xfrm>
            <a:prstGeom prst="rightBrace">
              <a:avLst>
                <a:gd name="adj1" fmla="val 30511"/>
                <a:gd name="adj2" fmla="val 50000"/>
              </a:avLst>
            </a:prstGeom>
            <a:noFill/>
            <a:ln w="12700" cap="sq">
              <a:solidFill>
                <a:schemeClr val="tx1"/>
              </a:solidFill>
              <a:round/>
              <a:headEnd type="none" w="sm" len="sm"/>
              <a:tailEnd type="none" w="sm" len="sm"/>
            </a:ln>
          </p:spPr>
          <p:txBody>
            <a:bodyPr wrap="none" anchor="ctr"/>
            <a:lstStyle/>
            <a:p>
              <a:endParaRPr lang="el-GR">
                <a:latin typeface="Calibri"/>
                <a:cs typeface="Calibri"/>
              </a:endParaRPr>
            </a:p>
          </p:txBody>
        </p:sp>
      </p:grpSp>
      <p:grpSp>
        <p:nvGrpSpPr>
          <p:cNvPr id="53260" name="Group 22"/>
          <p:cNvGrpSpPr>
            <a:grpSpLocks/>
          </p:cNvGrpSpPr>
          <p:nvPr/>
        </p:nvGrpSpPr>
        <p:grpSpPr bwMode="auto">
          <a:xfrm>
            <a:off x="2843213" y="5589591"/>
            <a:ext cx="2763837" cy="801688"/>
            <a:chOff x="1791" y="3521"/>
            <a:chExt cx="1741" cy="505"/>
          </a:xfrm>
        </p:grpSpPr>
        <p:sp>
          <p:nvSpPr>
            <p:cNvPr id="53266" name="Text Box 17"/>
            <p:cNvSpPr txBox="1">
              <a:spLocks noChangeArrowheads="1"/>
            </p:cNvSpPr>
            <p:nvPr/>
          </p:nvSpPr>
          <p:spPr bwMode="auto">
            <a:xfrm>
              <a:off x="1791" y="3793"/>
              <a:ext cx="1741" cy="233"/>
            </a:xfrm>
            <a:prstGeom prst="rect">
              <a:avLst/>
            </a:prstGeom>
            <a:noFill/>
            <a:ln w="9525">
              <a:noFill/>
              <a:miter lim="800000"/>
              <a:headEnd/>
              <a:tailEnd/>
            </a:ln>
          </p:spPr>
          <p:txBody>
            <a:bodyPr>
              <a:spAutoFit/>
            </a:bodyPr>
            <a:lstStyle/>
            <a:p>
              <a:pPr algn="ctr">
                <a:spcBef>
                  <a:spcPct val="50000"/>
                </a:spcBef>
              </a:pPr>
              <a:r>
                <a:rPr lang="el-GR" sz="1800">
                  <a:solidFill>
                    <a:srgbClr val="FFCC00"/>
                  </a:solidFill>
                  <a:latin typeface="Calibri"/>
                  <a:cs typeface="Calibri"/>
                </a:rPr>
                <a:t>4 ώρες μετά την άσκηση</a:t>
              </a:r>
              <a:endParaRPr lang="en-US" sz="1800">
                <a:solidFill>
                  <a:srgbClr val="FFCC00"/>
                </a:solidFill>
                <a:latin typeface="Calibri"/>
                <a:cs typeface="Calibri"/>
              </a:endParaRPr>
            </a:p>
          </p:txBody>
        </p:sp>
        <p:sp>
          <p:nvSpPr>
            <p:cNvPr id="53267" name="AutoShape 19"/>
            <p:cNvSpPr>
              <a:spLocks/>
            </p:cNvSpPr>
            <p:nvPr/>
          </p:nvSpPr>
          <p:spPr bwMode="auto">
            <a:xfrm rot="-5400000">
              <a:off x="2494" y="3136"/>
              <a:ext cx="227" cy="998"/>
            </a:xfrm>
            <a:prstGeom prst="rightBrace">
              <a:avLst>
                <a:gd name="adj1" fmla="val 36637"/>
                <a:gd name="adj2" fmla="val 50000"/>
              </a:avLst>
            </a:prstGeom>
            <a:noFill/>
            <a:ln w="12700" cap="sq">
              <a:solidFill>
                <a:schemeClr val="tx1"/>
              </a:solidFill>
              <a:round/>
              <a:headEnd type="none" w="sm" len="sm"/>
              <a:tailEnd type="none" w="sm" len="sm"/>
            </a:ln>
          </p:spPr>
          <p:txBody>
            <a:bodyPr wrap="none" anchor="ctr"/>
            <a:lstStyle/>
            <a:p>
              <a:endParaRPr lang="el-GR">
                <a:latin typeface="Calibri"/>
                <a:cs typeface="Calibri"/>
              </a:endParaRPr>
            </a:p>
          </p:txBody>
        </p:sp>
      </p:grpSp>
      <p:grpSp>
        <p:nvGrpSpPr>
          <p:cNvPr id="53261" name="Group 21"/>
          <p:cNvGrpSpPr>
            <a:grpSpLocks/>
          </p:cNvGrpSpPr>
          <p:nvPr/>
        </p:nvGrpSpPr>
        <p:grpSpPr bwMode="auto">
          <a:xfrm>
            <a:off x="5940425" y="5516563"/>
            <a:ext cx="2763838" cy="871537"/>
            <a:chOff x="3742" y="3475"/>
            <a:chExt cx="1741" cy="549"/>
          </a:xfrm>
        </p:grpSpPr>
        <p:sp>
          <p:nvSpPr>
            <p:cNvPr id="53264" name="Text Box 7"/>
            <p:cNvSpPr txBox="1">
              <a:spLocks noChangeArrowheads="1"/>
            </p:cNvSpPr>
            <p:nvPr/>
          </p:nvSpPr>
          <p:spPr bwMode="auto">
            <a:xfrm>
              <a:off x="3742" y="3793"/>
              <a:ext cx="1741" cy="231"/>
            </a:xfrm>
            <a:prstGeom prst="rect">
              <a:avLst/>
            </a:prstGeom>
            <a:noFill/>
            <a:ln w="9525">
              <a:noFill/>
              <a:miter lim="800000"/>
              <a:headEnd/>
              <a:tailEnd/>
            </a:ln>
          </p:spPr>
          <p:txBody>
            <a:bodyPr>
              <a:spAutoFit/>
            </a:bodyPr>
            <a:lstStyle/>
            <a:p>
              <a:pPr>
                <a:spcBef>
                  <a:spcPct val="50000"/>
                </a:spcBef>
              </a:pPr>
              <a:r>
                <a:rPr lang="el-GR" sz="1800">
                  <a:solidFill>
                    <a:srgbClr val="FFCC00"/>
                  </a:solidFill>
                  <a:latin typeface="Calibri"/>
                  <a:cs typeface="Calibri"/>
                </a:rPr>
                <a:t>Υπόλοιπο της ημέρας</a:t>
              </a:r>
              <a:endParaRPr lang="en-US" sz="1800">
                <a:solidFill>
                  <a:srgbClr val="FFCC00"/>
                </a:solidFill>
                <a:latin typeface="Calibri"/>
                <a:cs typeface="Calibri"/>
              </a:endParaRPr>
            </a:p>
          </p:txBody>
        </p:sp>
        <p:sp>
          <p:nvSpPr>
            <p:cNvPr id="53265" name="AutoShape 20"/>
            <p:cNvSpPr>
              <a:spLocks/>
            </p:cNvSpPr>
            <p:nvPr/>
          </p:nvSpPr>
          <p:spPr bwMode="auto">
            <a:xfrm rot="-5400000">
              <a:off x="4468" y="2840"/>
              <a:ext cx="227" cy="1497"/>
            </a:xfrm>
            <a:prstGeom prst="rightBrace">
              <a:avLst>
                <a:gd name="adj1" fmla="val 54956"/>
                <a:gd name="adj2" fmla="val 50000"/>
              </a:avLst>
            </a:prstGeom>
            <a:noFill/>
            <a:ln w="12700" cap="sq">
              <a:solidFill>
                <a:schemeClr val="tx1"/>
              </a:solidFill>
              <a:round/>
              <a:headEnd type="none" w="sm" len="sm"/>
              <a:tailEnd type="none" w="sm" len="sm"/>
            </a:ln>
          </p:spPr>
          <p:txBody>
            <a:bodyPr wrap="none" anchor="ctr"/>
            <a:lstStyle/>
            <a:p>
              <a:endParaRPr lang="el-GR">
                <a:latin typeface="Calibri"/>
                <a:cs typeface="Calibri"/>
              </a:endParaRPr>
            </a:p>
          </p:txBody>
        </p:sp>
      </p:grpSp>
      <p:sp>
        <p:nvSpPr>
          <p:cNvPr id="53262" name="AutoShape 24"/>
          <p:cNvSpPr>
            <a:spLocks/>
          </p:cNvSpPr>
          <p:nvPr/>
        </p:nvSpPr>
        <p:spPr bwMode="auto">
          <a:xfrm rot="-5400000">
            <a:off x="2123282" y="116681"/>
            <a:ext cx="360362" cy="1368425"/>
          </a:xfrm>
          <a:prstGeom prst="leftBrace">
            <a:avLst>
              <a:gd name="adj1" fmla="val 31645"/>
              <a:gd name="adj2" fmla="val 50000"/>
            </a:avLst>
          </a:prstGeom>
          <a:noFill/>
          <a:ln w="12700" cap="sq">
            <a:solidFill>
              <a:schemeClr val="tx1"/>
            </a:solidFill>
            <a:round/>
            <a:headEnd type="none" w="sm" len="sm"/>
            <a:tailEnd type="none" w="sm" len="sm"/>
          </a:ln>
        </p:spPr>
        <p:txBody>
          <a:bodyPr wrap="none" anchor="ctr"/>
          <a:lstStyle/>
          <a:p>
            <a:endParaRPr lang="el-GR">
              <a:latin typeface="Calibri"/>
              <a:cs typeface="Calibri"/>
            </a:endParaRPr>
          </a:p>
        </p:txBody>
      </p:sp>
      <p:sp>
        <p:nvSpPr>
          <p:cNvPr id="53263" name="Text Box 26"/>
          <p:cNvSpPr txBox="1">
            <a:spLocks noChangeArrowheads="1"/>
          </p:cNvSpPr>
          <p:nvPr/>
        </p:nvSpPr>
        <p:spPr bwMode="auto">
          <a:xfrm>
            <a:off x="5902325" y="0"/>
            <a:ext cx="3241675" cy="366713"/>
          </a:xfrm>
          <a:prstGeom prst="rect">
            <a:avLst/>
          </a:prstGeom>
          <a:noFill/>
          <a:ln w="9525">
            <a:noFill/>
            <a:miter lim="800000"/>
            <a:headEnd/>
            <a:tailEnd/>
          </a:ln>
        </p:spPr>
        <p:txBody>
          <a:bodyPr>
            <a:spAutoFit/>
          </a:bodyPr>
          <a:lstStyle/>
          <a:p>
            <a:pPr>
              <a:spcBef>
                <a:spcPct val="50000"/>
              </a:spcBef>
            </a:pPr>
            <a:r>
              <a:rPr lang="en-US" sz="1800">
                <a:solidFill>
                  <a:schemeClr val="tx2"/>
                </a:solidFill>
                <a:latin typeface="Calibri"/>
                <a:cs typeface="Calibri"/>
              </a:rPr>
              <a:t>Lavenhagen et al. 2002</a:t>
            </a:r>
            <a:endParaRPr lang="el-GR" sz="1800">
              <a:solidFill>
                <a:schemeClr val="tx2"/>
              </a:solidFill>
              <a:latin typeface="Calibri"/>
              <a:cs typeface="Calibri"/>
            </a:endParaRPr>
          </a:p>
        </p:txBody>
      </p:sp>
      <p:pic>
        <p:nvPicPr>
          <p:cNvPr id="23" name="Picture 22">
            <a:extLst>
              <a:ext uri="{FF2B5EF4-FFF2-40B4-BE49-F238E27FC236}">
                <a16:creationId xmlns:a16="http://schemas.microsoft.com/office/drawing/2014/main" id="{E7C802E5-0283-FD4C-B771-90BE9B6CFD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ustDataLst>
      <p:tags r:id="rId1"/>
    </p:custDataLst>
  </p:cSld>
  <p:clrMapOvr>
    <a:masterClrMapping/>
  </p:clrMapOvr>
  <p:transition advTm="23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36684"/>
                                        </p:tgtEl>
                                        <p:attrNameLst>
                                          <p:attrName>style.visibility</p:attrName>
                                        </p:attrNameLst>
                                      </p:cBhvr>
                                      <p:to>
                                        <p:strVal val="visible"/>
                                      </p:to>
                                    </p:set>
                                    <p:animEffect transition="in" filter="diamond(in)">
                                      <p:cBhvr>
                                        <p:cTn id="7" dur="500"/>
                                        <p:tgtEl>
                                          <p:spTgt spid="14366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36680"/>
                                        </p:tgtEl>
                                        <p:attrNameLst>
                                          <p:attrName>style.visibility</p:attrName>
                                        </p:attrNameLst>
                                      </p:cBhvr>
                                      <p:to>
                                        <p:strVal val="visible"/>
                                      </p:to>
                                    </p:set>
                                    <p:animEffect transition="in" filter="diamond(in)">
                                      <p:cBhvr>
                                        <p:cTn id="12" dur="500"/>
                                        <p:tgtEl>
                                          <p:spTgt spid="1436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0" grpId="0" animBg="1"/>
      <p:bldP spid="143668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14375" y="1357313"/>
            <a:ext cx="7772400" cy="1219200"/>
          </a:xfrm>
          <a:prstGeom prst="rect">
            <a:avLst/>
          </a:prstGeom>
          <a:noFill/>
          <a:ln w="9525">
            <a:noFill/>
            <a:miter lim="800000"/>
            <a:headEnd/>
            <a:tailEnd/>
          </a:ln>
          <a:effectLst/>
        </p:spPr>
        <p:txBody>
          <a:bodyPr lIns="92075" tIns="46038" rIns="92075" bIns="46038" anchor="ctr"/>
          <a:lstStyle/>
          <a:p>
            <a:pPr algn="ctr">
              <a:defRPr/>
            </a:pPr>
            <a:r>
              <a:rPr lang="el-GR" sz="2800" kern="0" dirty="0">
                <a:solidFill>
                  <a:schemeClr val="tx2"/>
                </a:solidFill>
                <a:effectLst>
                  <a:outerShdw blurRad="38100" dist="38100" dir="2700000" algn="tl">
                    <a:srgbClr val="000000"/>
                  </a:outerShdw>
                </a:effectLst>
                <a:latin typeface="Calibri"/>
                <a:ea typeface="+mj-ea"/>
                <a:cs typeface="Calibri"/>
              </a:rPr>
              <a:t>Προσθήκη πρωτεΐνης στο γεύμα αποκατάστασης αυξάνει την αναπλήρωση των αποθεμάτων μυϊκού γλυκογόνου</a:t>
            </a:r>
          </a:p>
        </p:txBody>
      </p:sp>
      <p:pic>
        <p:nvPicPr>
          <p:cNvPr id="166914" name="Picture 2" descr="http://www.ghowto.com/images/proteinshake.jpg"/>
          <p:cNvPicPr>
            <a:picLocks noChangeAspect="1" noChangeArrowheads="1"/>
          </p:cNvPicPr>
          <p:nvPr/>
        </p:nvPicPr>
        <p:blipFill>
          <a:blip r:embed="rId2"/>
          <a:srcRect/>
          <a:stretch>
            <a:fillRect/>
          </a:stretch>
        </p:blipFill>
        <p:spPr bwMode="auto">
          <a:xfrm>
            <a:off x="3286125" y="3214688"/>
            <a:ext cx="2857500" cy="2857500"/>
          </a:xfrm>
          <a:prstGeom prst="rect">
            <a:avLst/>
          </a:prstGeom>
          <a:noFill/>
          <a:ln>
            <a:solidFill>
              <a:schemeClr val="accent2">
                <a:lumMod val="40000"/>
                <a:lumOff val="60000"/>
              </a:schemeClr>
            </a:solidFill>
          </a:ln>
        </p:spPr>
      </p:pic>
      <p:pic>
        <p:nvPicPr>
          <p:cNvPr id="4" name="Picture 3">
            <a:extLst>
              <a:ext uri="{FF2B5EF4-FFF2-40B4-BE49-F238E27FC236}">
                <a16:creationId xmlns:a16="http://schemas.microsoft.com/office/drawing/2014/main" id="{71E9DA16-3EBA-6E4A-90C1-360847DE21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282" name="Rectangle 2"/>
          <p:cNvSpPr>
            <a:spLocks noGrp="1" noChangeArrowheads="1"/>
          </p:cNvSpPr>
          <p:nvPr>
            <p:ph type="title" idx="4294967295"/>
          </p:nvPr>
        </p:nvSpPr>
        <p:spPr>
          <a:xfrm>
            <a:off x="755650" y="404813"/>
            <a:ext cx="7772400" cy="1219200"/>
          </a:xfrm>
        </p:spPr>
        <p:txBody>
          <a:bodyPr/>
          <a:lstStyle/>
          <a:p>
            <a:pPr eaLnBrk="1" hangingPunct="1">
              <a:defRPr/>
            </a:pPr>
            <a:r>
              <a:rPr lang="el-GR" sz="2800" b="1" dirty="0">
                <a:latin typeface="Calibri"/>
                <a:cs typeface="Calibri"/>
              </a:rPr>
              <a:t>Προσθήκη πρωτεΐνης στο γεύμα αποκατάστασης αυξάνει την αναπλήρωση των αποθεμάτων μυϊκού γλυκογόνου</a:t>
            </a:r>
          </a:p>
        </p:txBody>
      </p:sp>
      <p:graphicFrame>
        <p:nvGraphicFramePr>
          <p:cNvPr id="68610" name="Object 4"/>
          <p:cNvGraphicFramePr>
            <a:graphicFrameLocks noGrp="1" noChangeAspect="1"/>
          </p:cNvGraphicFramePr>
          <p:nvPr>
            <p:ph sz="half" idx="4294967295"/>
          </p:nvPr>
        </p:nvGraphicFramePr>
        <p:xfrm>
          <a:off x="128588" y="2009775"/>
          <a:ext cx="5645150" cy="4287838"/>
        </p:xfrm>
        <a:graphic>
          <a:graphicData uri="http://schemas.openxmlformats.org/presentationml/2006/ole">
            <mc:AlternateContent xmlns:mc="http://schemas.openxmlformats.org/markup-compatibility/2006">
              <mc:Choice xmlns:v="urn:schemas-microsoft-com:vml" Requires="v">
                <p:oleObj spid="_x0000_s68671" r:id="rId3" imgW="5645385" imgH="4285859" progId="Excel.Chart.8">
                  <p:embed/>
                </p:oleObj>
              </mc:Choice>
              <mc:Fallback>
                <p:oleObj r:id="rId3" imgW="5645385" imgH="4285859" progId="Excel.Chart.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2009775"/>
                        <a:ext cx="5645150" cy="42878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8612" name="Text Box 5"/>
          <p:cNvSpPr txBox="1">
            <a:spLocks noChangeArrowheads="1"/>
          </p:cNvSpPr>
          <p:nvPr/>
        </p:nvSpPr>
        <p:spPr bwMode="auto">
          <a:xfrm>
            <a:off x="6480175" y="6491288"/>
            <a:ext cx="2663825" cy="366712"/>
          </a:xfrm>
          <a:prstGeom prst="rect">
            <a:avLst/>
          </a:prstGeom>
          <a:noFill/>
          <a:ln w="9525">
            <a:noFill/>
            <a:miter lim="800000"/>
            <a:headEnd/>
            <a:tailEnd/>
          </a:ln>
        </p:spPr>
        <p:txBody>
          <a:bodyPr>
            <a:spAutoFit/>
          </a:bodyPr>
          <a:lstStyle/>
          <a:p>
            <a:pPr>
              <a:spcBef>
                <a:spcPct val="50000"/>
              </a:spcBef>
            </a:pPr>
            <a:r>
              <a:rPr lang="en-US" sz="1800">
                <a:solidFill>
                  <a:schemeClr val="tx2"/>
                </a:solidFill>
              </a:rPr>
              <a:t> Berardi et al. 200</a:t>
            </a:r>
            <a:r>
              <a:rPr lang="el-GR" sz="1800">
                <a:solidFill>
                  <a:schemeClr val="tx2"/>
                </a:solidFill>
              </a:rPr>
              <a:t>6</a:t>
            </a:r>
          </a:p>
        </p:txBody>
      </p:sp>
      <p:sp>
        <p:nvSpPr>
          <p:cNvPr id="68613" name="Rectangle 6"/>
          <p:cNvSpPr>
            <a:spLocks noChangeArrowheads="1"/>
          </p:cNvSpPr>
          <p:nvPr/>
        </p:nvSpPr>
        <p:spPr bwMode="auto">
          <a:xfrm>
            <a:off x="6307138" y="2420938"/>
            <a:ext cx="2663825" cy="825500"/>
          </a:xfrm>
          <a:prstGeom prst="rect">
            <a:avLst/>
          </a:prstGeom>
          <a:noFill/>
          <a:ln w="12700" cap="sq">
            <a:noFill/>
            <a:miter lim="800000"/>
            <a:headEnd type="none" w="sm" len="sm"/>
            <a:tailEnd type="none" w="sm" len="sm"/>
          </a:ln>
        </p:spPr>
        <p:txBody>
          <a:bodyPr>
            <a:spAutoFit/>
          </a:bodyPr>
          <a:lstStyle/>
          <a:p>
            <a:pPr>
              <a:buFontTx/>
              <a:buChar char="•"/>
            </a:pPr>
            <a:r>
              <a:rPr lang="el-GR" sz="1600" b="0" u="sng"/>
              <a:t>C</a:t>
            </a:r>
            <a:r>
              <a:rPr lang="en-US" sz="1600" b="0" u="sng"/>
              <a:t>HO</a:t>
            </a:r>
            <a:r>
              <a:rPr lang="el-GR" sz="1600" b="0" u="sng"/>
              <a:t> + P (4.8 kcal</a:t>
            </a:r>
            <a:r>
              <a:rPr lang="en-US" sz="1600" b="0" u="sng"/>
              <a:t>/ </a:t>
            </a:r>
            <a:r>
              <a:rPr lang="el-GR" sz="1600" b="0" u="sng"/>
              <a:t>kg)</a:t>
            </a:r>
            <a:r>
              <a:rPr lang="en-US" sz="1600" b="0" u="sng"/>
              <a:t> </a:t>
            </a:r>
          </a:p>
          <a:p>
            <a:pPr>
              <a:buFontTx/>
              <a:buChar char="•"/>
            </a:pPr>
            <a:r>
              <a:rPr lang="el-GR" sz="1600" b="0"/>
              <a:t>0.8 g</a:t>
            </a:r>
            <a:r>
              <a:rPr lang="en-US" sz="1600" b="0"/>
              <a:t>/</a:t>
            </a:r>
            <a:r>
              <a:rPr lang="el-GR" sz="1600" b="0"/>
              <a:t>kg</a:t>
            </a:r>
            <a:r>
              <a:rPr lang="en-US" sz="1600" b="0"/>
              <a:t> </a:t>
            </a:r>
            <a:r>
              <a:rPr lang="el-GR" sz="1600" b="0"/>
              <a:t> C</a:t>
            </a:r>
            <a:r>
              <a:rPr lang="en-US" sz="1600" b="0"/>
              <a:t>HO</a:t>
            </a:r>
          </a:p>
          <a:p>
            <a:pPr>
              <a:buFontTx/>
              <a:buChar char="•"/>
            </a:pPr>
            <a:r>
              <a:rPr lang="el-GR" sz="1600" b="0"/>
              <a:t>0.4 g</a:t>
            </a:r>
            <a:r>
              <a:rPr lang="en-US" sz="1600" b="0"/>
              <a:t>/</a:t>
            </a:r>
            <a:r>
              <a:rPr lang="el-GR" sz="1600" b="0"/>
              <a:t>kg</a:t>
            </a:r>
            <a:r>
              <a:rPr lang="en-US" sz="1600" b="0"/>
              <a:t> </a:t>
            </a:r>
            <a:r>
              <a:rPr lang="el-GR" sz="1600" b="0"/>
              <a:t> P</a:t>
            </a:r>
          </a:p>
        </p:txBody>
      </p:sp>
      <p:sp>
        <p:nvSpPr>
          <p:cNvPr id="68614" name="Rectangle 7"/>
          <p:cNvSpPr>
            <a:spLocks noChangeArrowheads="1"/>
          </p:cNvSpPr>
          <p:nvPr/>
        </p:nvSpPr>
        <p:spPr bwMode="auto">
          <a:xfrm>
            <a:off x="6343650" y="3573463"/>
            <a:ext cx="2085975" cy="581025"/>
          </a:xfrm>
          <a:prstGeom prst="rect">
            <a:avLst/>
          </a:prstGeom>
          <a:noFill/>
          <a:ln w="12700" cap="sq">
            <a:noFill/>
            <a:miter lim="800000"/>
            <a:headEnd type="none" w="sm" len="sm"/>
            <a:tailEnd type="none" w="sm" len="sm"/>
          </a:ln>
        </p:spPr>
        <p:txBody>
          <a:bodyPr wrap="none">
            <a:spAutoFit/>
          </a:bodyPr>
          <a:lstStyle/>
          <a:p>
            <a:pPr>
              <a:buFontTx/>
              <a:buChar char="•"/>
            </a:pPr>
            <a:r>
              <a:rPr lang="el-GR" sz="1600" b="0" u="sng"/>
              <a:t>CHO (4.8 kcal</a:t>
            </a:r>
            <a:r>
              <a:rPr lang="en-US" sz="1600" b="0" u="sng"/>
              <a:t>/</a:t>
            </a:r>
            <a:r>
              <a:rPr lang="el-GR" sz="1600" b="0" u="sng"/>
              <a:t>kg)</a:t>
            </a:r>
            <a:endParaRPr lang="en-US" sz="1600" b="0" u="sng"/>
          </a:p>
          <a:p>
            <a:pPr>
              <a:buFontTx/>
              <a:buChar char="•"/>
            </a:pPr>
            <a:r>
              <a:rPr lang="el-GR" sz="1600" b="0"/>
              <a:t>1.2 g</a:t>
            </a:r>
            <a:r>
              <a:rPr lang="en-US" sz="1600" b="0"/>
              <a:t>/</a:t>
            </a:r>
            <a:r>
              <a:rPr lang="el-GR" sz="1600" b="0"/>
              <a:t>kg C</a:t>
            </a:r>
            <a:r>
              <a:rPr lang="en-US" sz="1600" b="0"/>
              <a:t>HO</a:t>
            </a:r>
            <a:endParaRPr lang="el-GR" sz="1600" b="0"/>
          </a:p>
        </p:txBody>
      </p:sp>
      <p:pic>
        <p:nvPicPr>
          <p:cNvPr id="7" name="Picture 6">
            <a:extLst>
              <a:ext uri="{FF2B5EF4-FFF2-40B4-BE49-F238E27FC236}">
                <a16:creationId xmlns:a16="http://schemas.microsoft.com/office/drawing/2014/main" id="{437A9D04-35E3-9D40-B9AF-433D3C8FB3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transition advTm="31666"/>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5221" name="Object 5"/>
          <p:cNvGraphicFramePr>
            <a:graphicFrameLocks noGrp="1" noChangeAspect="1"/>
          </p:cNvGraphicFramePr>
          <p:nvPr>
            <p:ph sz="half" idx="1"/>
          </p:nvPr>
        </p:nvGraphicFramePr>
        <p:xfrm>
          <a:off x="687388" y="1641475"/>
          <a:ext cx="3806825" cy="4454525"/>
        </p:xfrm>
        <a:graphic>
          <a:graphicData uri="http://schemas.openxmlformats.org/presentationml/2006/ole">
            <mc:AlternateContent xmlns:mc="http://schemas.openxmlformats.org/markup-compatibility/2006">
              <mc:Choice xmlns:v="urn:schemas-microsoft-com:vml" Requires="v">
                <p:oleObj spid="_x0000_s265282" name="Chart" r:id="rId3" imgW="3810000" imgH="4457700" progId="MSGraph.Chart.8">
                  <p:embed followColorScheme="full"/>
                </p:oleObj>
              </mc:Choice>
              <mc:Fallback>
                <p:oleObj name="Chart" r:id="rId3" imgW="3810000" imgH="4457700" progId="MSGraph.Chart.8">
                  <p:embed followColorScheme="full"/>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1641475"/>
                        <a:ext cx="3806825" cy="44545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65222" name="Rectangle 6"/>
          <p:cNvSpPr>
            <a:spLocks noGrp="1" noChangeArrowheads="1"/>
          </p:cNvSpPr>
          <p:nvPr>
            <p:ph type="body" sz="half" idx="2"/>
          </p:nvPr>
        </p:nvSpPr>
        <p:spPr>
          <a:xfrm>
            <a:off x="4932363" y="2133600"/>
            <a:ext cx="3810000" cy="2735263"/>
          </a:xfrm>
        </p:spPr>
        <p:txBody>
          <a:bodyPr/>
          <a:lstStyle/>
          <a:p>
            <a:r>
              <a:rPr lang="el-GR" sz="2400" b="1">
                <a:effectLst/>
                <a:latin typeface="Calibri"/>
                <a:cs typeface="Calibri"/>
              </a:rPr>
              <a:t>45 τρέξιμο στο 65 % της </a:t>
            </a:r>
            <a:r>
              <a:rPr lang="en-US" sz="2400" b="1">
                <a:effectLst/>
                <a:latin typeface="Calibri"/>
                <a:cs typeface="Calibri"/>
              </a:rPr>
              <a:t>VO</a:t>
            </a:r>
            <a:r>
              <a:rPr lang="en-US" sz="2400" b="1" baseline="-25000">
                <a:effectLst/>
                <a:latin typeface="Calibri"/>
                <a:cs typeface="Calibri"/>
              </a:rPr>
              <a:t>2</a:t>
            </a:r>
            <a:r>
              <a:rPr lang="en-US" sz="2400" b="1">
                <a:effectLst/>
                <a:latin typeface="Calibri"/>
                <a:cs typeface="Calibri"/>
              </a:rPr>
              <a:t>max</a:t>
            </a:r>
          </a:p>
          <a:p>
            <a:r>
              <a:rPr lang="en-US" sz="2400" b="1">
                <a:effectLst/>
                <a:latin typeface="Calibri"/>
                <a:cs typeface="Calibri"/>
              </a:rPr>
              <a:t>2 </a:t>
            </a:r>
            <a:r>
              <a:rPr lang="el-GR" sz="2400" b="1">
                <a:effectLst/>
                <a:latin typeface="Calibri"/>
                <a:cs typeface="Calibri"/>
              </a:rPr>
              <a:t>ροφήματα ισοθερμιδικά (296 </a:t>
            </a:r>
            <a:r>
              <a:rPr lang="en-US" sz="2400" b="1">
                <a:effectLst/>
                <a:latin typeface="Calibri"/>
                <a:cs typeface="Calibri"/>
              </a:rPr>
              <a:t>kcal)</a:t>
            </a:r>
          </a:p>
          <a:p>
            <a:r>
              <a:rPr lang="en-US" sz="2400" b="1">
                <a:effectLst/>
                <a:latin typeface="Calibri"/>
                <a:cs typeface="Calibri"/>
              </a:rPr>
              <a:t>16gr </a:t>
            </a:r>
            <a:r>
              <a:rPr lang="el-GR" sz="2400" b="1">
                <a:effectLst/>
                <a:latin typeface="Calibri"/>
                <a:cs typeface="Calibri"/>
              </a:rPr>
              <a:t>πρωτεΐνης στο ΓΑΛΑ</a:t>
            </a:r>
            <a:endParaRPr lang="el-GR" sz="2400" b="1" baseline="-25000">
              <a:effectLst/>
              <a:latin typeface="Calibri"/>
              <a:cs typeface="Calibri"/>
            </a:endParaRPr>
          </a:p>
        </p:txBody>
      </p:sp>
      <p:sp>
        <p:nvSpPr>
          <p:cNvPr id="265223" name="Rectangle 8"/>
          <p:cNvSpPr>
            <a:spLocks noGrp="1" noChangeArrowheads="1"/>
          </p:cNvSpPr>
          <p:nvPr>
            <p:ph type="title"/>
          </p:nvPr>
        </p:nvSpPr>
        <p:spPr/>
        <p:txBody>
          <a:bodyPr/>
          <a:lstStyle/>
          <a:p>
            <a:r>
              <a:rPr lang="el-GR" sz="4000" b="1">
                <a:effectLst/>
                <a:latin typeface="Calibri"/>
                <a:cs typeface="Calibri"/>
              </a:rPr>
              <a:t>Σοκολατούχο γάλα 0% σε λιπαρά ως ρόφημα αποκατάστασης</a:t>
            </a:r>
            <a:r>
              <a:rPr lang="el-GR" sz="4000">
                <a:effectLst/>
                <a:latin typeface="Calibri"/>
                <a:cs typeface="Calibri"/>
              </a:rPr>
              <a:t> </a:t>
            </a:r>
          </a:p>
        </p:txBody>
      </p:sp>
      <p:sp>
        <p:nvSpPr>
          <p:cNvPr id="265225" name="Text Box 10"/>
          <p:cNvSpPr txBox="1">
            <a:spLocks noChangeArrowheads="1"/>
          </p:cNvSpPr>
          <p:nvPr/>
        </p:nvSpPr>
        <p:spPr bwMode="auto">
          <a:xfrm>
            <a:off x="6011863" y="6237288"/>
            <a:ext cx="2627312" cy="366712"/>
          </a:xfrm>
          <a:prstGeom prst="rect">
            <a:avLst/>
          </a:prstGeom>
          <a:noFill/>
          <a:ln w="9525">
            <a:noFill/>
            <a:miter lim="800000"/>
            <a:headEnd/>
            <a:tailEnd/>
          </a:ln>
        </p:spPr>
        <p:txBody>
          <a:bodyPr>
            <a:spAutoFit/>
          </a:bodyPr>
          <a:lstStyle/>
          <a:p>
            <a:pPr>
              <a:spcBef>
                <a:spcPct val="50000"/>
              </a:spcBef>
            </a:pPr>
            <a:r>
              <a:rPr lang="en-US" sz="1800">
                <a:solidFill>
                  <a:schemeClr val="tx2"/>
                </a:solidFill>
              </a:rPr>
              <a:t>Lunn et al. 2012</a:t>
            </a:r>
            <a:endParaRPr lang="el-GR" sz="1800">
              <a:solidFill>
                <a:schemeClr val="tx2"/>
              </a:solidFill>
            </a:endParaRPr>
          </a:p>
        </p:txBody>
      </p:sp>
      <p:pic>
        <p:nvPicPr>
          <p:cNvPr id="6" name="Picture 5">
            <a:extLst>
              <a:ext uri="{FF2B5EF4-FFF2-40B4-BE49-F238E27FC236}">
                <a16:creationId xmlns:a16="http://schemas.microsoft.com/office/drawing/2014/main" id="{6EBB27DB-B891-1948-A6CF-FC98EF1A96D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7270" name="Object 6"/>
          <p:cNvGraphicFramePr>
            <a:graphicFrameLocks noGrp="1" noChangeAspect="1"/>
          </p:cNvGraphicFramePr>
          <p:nvPr>
            <p:ph sz="half" idx="1"/>
          </p:nvPr>
        </p:nvGraphicFramePr>
        <p:xfrm>
          <a:off x="0" y="1484313"/>
          <a:ext cx="3998913" cy="4679950"/>
        </p:xfrm>
        <a:graphic>
          <a:graphicData uri="http://schemas.openxmlformats.org/presentationml/2006/ole">
            <mc:AlternateContent xmlns:mc="http://schemas.openxmlformats.org/markup-compatibility/2006">
              <mc:Choice xmlns:v="urn:schemas-microsoft-com:vml" Requires="v">
                <p:oleObj spid="_x0000_s267331" name="Chart" r:id="rId3" imgW="3810000" imgH="4457700" progId="MSGraph.Chart.8">
                  <p:embed followColorScheme="full"/>
                </p:oleObj>
              </mc:Choice>
              <mc:Fallback>
                <p:oleObj name="Chart" r:id="rId3" imgW="3810000" imgH="4457700" progId="MSGraph.Chart.8">
                  <p:embed followColorScheme="full"/>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3998913" cy="4679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67271" name="Rectangle 7"/>
          <p:cNvSpPr>
            <a:spLocks noGrp="1" noChangeArrowheads="1"/>
          </p:cNvSpPr>
          <p:nvPr>
            <p:ph type="body" sz="half" idx="2"/>
          </p:nvPr>
        </p:nvSpPr>
        <p:spPr>
          <a:xfrm>
            <a:off x="4787900" y="2133600"/>
            <a:ext cx="3810000" cy="4454525"/>
          </a:xfrm>
        </p:spPr>
        <p:txBody>
          <a:bodyPr/>
          <a:lstStyle/>
          <a:p>
            <a:r>
              <a:rPr lang="el-GR" sz="2800" dirty="0">
                <a:effectLst/>
                <a:latin typeface="Calibri"/>
                <a:cs typeface="Calibri"/>
              </a:rPr>
              <a:t>Αυξημένη πρωτεϊνοσύνθεση σε σχέση με το υδατανθρακικό ρόφημα συνοπτικά 3 </a:t>
            </a:r>
            <a:r>
              <a:rPr lang="en-US" sz="2800" dirty="0">
                <a:effectLst/>
                <a:latin typeface="Calibri"/>
                <a:cs typeface="Calibri"/>
              </a:rPr>
              <a:t>h </a:t>
            </a:r>
            <a:r>
              <a:rPr lang="el-GR" sz="2800" dirty="0">
                <a:effectLst/>
                <a:latin typeface="Calibri"/>
                <a:cs typeface="Calibri"/>
              </a:rPr>
              <a:t>μετά από</a:t>
            </a:r>
            <a:r>
              <a:rPr lang="en-US" sz="2800" dirty="0">
                <a:effectLst/>
                <a:latin typeface="Calibri"/>
                <a:cs typeface="Calibri"/>
              </a:rPr>
              <a:t> </a:t>
            </a:r>
            <a:r>
              <a:rPr lang="el-GR" sz="2800" dirty="0">
                <a:effectLst/>
                <a:latin typeface="Calibri"/>
                <a:cs typeface="Calibri"/>
              </a:rPr>
              <a:t>την άσκηση</a:t>
            </a:r>
          </a:p>
        </p:txBody>
      </p:sp>
      <p:sp>
        <p:nvSpPr>
          <p:cNvPr id="267272" name="Rectangle 8"/>
          <p:cNvSpPr>
            <a:spLocks noGrp="1" noChangeArrowheads="1"/>
          </p:cNvSpPr>
          <p:nvPr>
            <p:ph type="title"/>
          </p:nvPr>
        </p:nvSpPr>
        <p:spPr/>
        <p:txBody>
          <a:bodyPr/>
          <a:lstStyle/>
          <a:p>
            <a:r>
              <a:rPr lang="el-GR" sz="3200" b="1">
                <a:effectLst/>
                <a:latin typeface="Calibri"/>
                <a:cs typeface="Calibri"/>
              </a:rPr>
              <a:t>Σοκολατούχο γάλα 0% σε λιπαρά ως ρόφημα αποκατάστασης </a:t>
            </a:r>
          </a:p>
        </p:txBody>
      </p:sp>
      <p:sp>
        <p:nvSpPr>
          <p:cNvPr id="267274" name="Text Box 10"/>
          <p:cNvSpPr txBox="1">
            <a:spLocks noChangeArrowheads="1"/>
          </p:cNvSpPr>
          <p:nvPr/>
        </p:nvSpPr>
        <p:spPr bwMode="auto">
          <a:xfrm>
            <a:off x="6011863" y="6237288"/>
            <a:ext cx="2627312" cy="366712"/>
          </a:xfrm>
          <a:prstGeom prst="rect">
            <a:avLst/>
          </a:prstGeom>
          <a:noFill/>
          <a:ln w="9525">
            <a:noFill/>
            <a:miter lim="800000"/>
            <a:headEnd/>
            <a:tailEnd/>
          </a:ln>
        </p:spPr>
        <p:txBody>
          <a:bodyPr>
            <a:spAutoFit/>
          </a:bodyPr>
          <a:lstStyle/>
          <a:p>
            <a:pPr>
              <a:spcBef>
                <a:spcPct val="50000"/>
              </a:spcBef>
            </a:pPr>
            <a:r>
              <a:rPr lang="en-US" sz="1800">
                <a:solidFill>
                  <a:schemeClr val="tx2"/>
                </a:solidFill>
              </a:rPr>
              <a:t>Lunn et al. 2012</a:t>
            </a:r>
            <a:endParaRPr lang="el-GR" sz="1800">
              <a:solidFill>
                <a:schemeClr val="tx2"/>
              </a:solidFill>
            </a:endParaRPr>
          </a:p>
        </p:txBody>
      </p:sp>
      <p:pic>
        <p:nvPicPr>
          <p:cNvPr id="6" name="Picture 5">
            <a:extLst>
              <a:ext uri="{FF2B5EF4-FFF2-40B4-BE49-F238E27FC236}">
                <a16:creationId xmlns:a16="http://schemas.microsoft.com/office/drawing/2014/main" id="{3D4D26C2-BA28-E04F-B9D3-57B28C9433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323850" y="1638300"/>
            <a:ext cx="5254625" cy="4454525"/>
          </a:xfrm>
        </p:spPr>
        <p:txBody>
          <a:bodyPr/>
          <a:lstStyle/>
          <a:p>
            <a:pPr eaLnBrk="1" hangingPunct="1">
              <a:buClr>
                <a:srgbClr val="FF6600"/>
              </a:buClr>
              <a:buFont typeface="Wingdings" pitchFamily="2" charset="2"/>
              <a:buNone/>
              <a:defRPr/>
            </a:pPr>
            <a:r>
              <a:rPr lang="el-GR" sz="2800" b="1" dirty="0">
                <a:solidFill>
                  <a:schemeClr val="tx2"/>
                </a:solidFill>
              </a:rPr>
              <a:t>Λιπίδια</a:t>
            </a:r>
          </a:p>
          <a:p>
            <a:pPr lvl="1" eaLnBrk="1" hangingPunct="1">
              <a:buFontTx/>
              <a:buNone/>
              <a:defRPr/>
            </a:pPr>
            <a:r>
              <a:rPr lang="el-GR" b="1" dirty="0"/>
              <a:t>Χαμηλές σε λίπος δίαιτες &lt; 15% Δεν προσφέρουν κάτι παραπάνω στην αθλητική απόδοση</a:t>
            </a:r>
            <a:endParaRPr lang="en-US" b="1" dirty="0"/>
          </a:p>
          <a:p>
            <a:pPr lvl="1" eaLnBrk="1" hangingPunct="1">
              <a:buFontTx/>
              <a:buNone/>
              <a:defRPr/>
            </a:pPr>
            <a:endParaRPr lang="en-US" b="1" dirty="0"/>
          </a:p>
          <a:p>
            <a:pPr lvl="1" eaLnBrk="1" hangingPunct="1">
              <a:defRPr/>
            </a:pPr>
            <a:r>
              <a:rPr lang="el-GR" b="1" dirty="0"/>
              <a:t>20-25% της ημερήσιας πρόσληψης</a:t>
            </a:r>
          </a:p>
          <a:p>
            <a:pPr lvl="1" eaLnBrk="1" hangingPunct="1">
              <a:defRPr/>
            </a:pPr>
            <a:endParaRPr lang="el-GR" b="1" dirty="0"/>
          </a:p>
          <a:p>
            <a:pPr eaLnBrk="1" hangingPunct="1">
              <a:defRPr/>
            </a:pPr>
            <a:endParaRPr lang="el-GR" sz="2800" b="1" dirty="0"/>
          </a:p>
          <a:p>
            <a:pPr eaLnBrk="1" hangingPunct="1">
              <a:defRPr/>
            </a:pPr>
            <a:endParaRPr lang="el-GR" dirty="0"/>
          </a:p>
        </p:txBody>
      </p:sp>
      <p:pic>
        <p:nvPicPr>
          <p:cNvPr id="34821" name="Picture 6" descr="ph02764j"/>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29375" y="2428875"/>
            <a:ext cx="957263" cy="1825625"/>
          </a:xfrm>
          <a:prstGeom prst="rect">
            <a:avLst/>
          </a:prstGeom>
          <a:noFill/>
          <a:ln w="9525">
            <a:solidFill>
              <a:schemeClr val="accent2">
                <a:lumMod val="50000"/>
              </a:schemeClr>
            </a:solidFill>
            <a:miter lim="800000"/>
            <a:headEnd/>
            <a:tailEnd/>
          </a:ln>
        </p:spPr>
      </p:pic>
      <p:sp>
        <p:nvSpPr>
          <p:cNvPr id="251907" name="Text Box 7"/>
          <p:cNvSpPr txBox="1">
            <a:spLocks noChangeArrowheads="1"/>
          </p:cNvSpPr>
          <p:nvPr/>
        </p:nvSpPr>
        <p:spPr bwMode="auto">
          <a:xfrm>
            <a:off x="4953000" y="6491288"/>
            <a:ext cx="4191000" cy="366712"/>
          </a:xfrm>
          <a:prstGeom prst="rect">
            <a:avLst/>
          </a:prstGeom>
          <a:noFill/>
          <a:ln w="9525">
            <a:noFill/>
            <a:miter lim="800000"/>
            <a:headEnd/>
            <a:tailEnd/>
          </a:ln>
        </p:spPr>
        <p:txBody>
          <a:bodyPr>
            <a:spAutoFit/>
          </a:bodyPr>
          <a:lstStyle/>
          <a:p>
            <a:pPr>
              <a:spcBef>
                <a:spcPct val="50000"/>
              </a:spcBef>
            </a:pPr>
            <a:r>
              <a:rPr lang="en-US" sz="1800" i="1">
                <a:solidFill>
                  <a:schemeClr val="tx2"/>
                </a:solidFill>
                <a:latin typeface="Calibri"/>
                <a:cs typeface="Calibri"/>
              </a:rPr>
              <a:t>ACSM Position statement 200</a:t>
            </a:r>
            <a:r>
              <a:rPr lang="el-GR" sz="1800" i="1">
                <a:solidFill>
                  <a:schemeClr val="tx2"/>
                </a:solidFill>
                <a:latin typeface="Calibri"/>
                <a:cs typeface="Calibri"/>
              </a:rPr>
              <a:t>9</a:t>
            </a:r>
          </a:p>
        </p:txBody>
      </p:sp>
      <p:sp>
        <p:nvSpPr>
          <p:cNvPr id="251908" name="Rectangle 9"/>
          <p:cNvSpPr>
            <a:spLocks noGrp="1" noChangeArrowheads="1"/>
          </p:cNvSpPr>
          <p:nvPr>
            <p:ph type="title"/>
          </p:nvPr>
        </p:nvSpPr>
        <p:spPr>
          <a:xfrm>
            <a:off x="685800" y="304800"/>
            <a:ext cx="7772400" cy="685800"/>
          </a:xfrm>
        </p:spPr>
        <p:txBody>
          <a:bodyPr/>
          <a:lstStyle/>
          <a:p>
            <a:pPr eaLnBrk="1" hangingPunct="1"/>
            <a:r>
              <a:rPr lang="el-GR" sz="3600" b="1">
                <a:effectLst/>
              </a:rPr>
              <a:t>Μακροθρεπτικά συστατικά</a:t>
            </a:r>
          </a:p>
        </p:txBody>
      </p:sp>
      <p:pic>
        <p:nvPicPr>
          <p:cNvPr id="6" name="Picture 5">
            <a:extLst>
              <a:ext uri="{FF2B5EF4-FFF2-40B4-BE49-F238E27FC236}">
                <a16:creationId xmlns:a16="http://schemas.microsoft.com/office/drawing/2014/main" id="{D5AF63FC-7051-8149-9758-C12A9C987F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3210462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7"/>
          <p:cNvSpPr txBox="1">
            <a:spLocks noChangeArrowheads="1"/>
          </p:cNvSpPr>
          <p:nvPr/>
        </p:nvSpPr>
        <p:spPr bwMode="auto">
          <a:xfrm>
            <a:off x="3492500" y="981075"/>
            <a:ext cx="2520950" cy="457200"/>
          </a:xfrm>
          <a:prstGeom prst="rect">
            <a:avLst/>
          </a:prstGeom>
          <a:noFill/>
          <a:ln w="9525">
            <a:noFill/>
            <a:miter lim="800000"/>
            <a:headEnd/>
            <a:tailEnd/>
          </a:ln>
        </p:spPr>
        <p:txBody>
          <a:bodyPr>
            <a:spAutoFit/>
          </a:bodyPr>
          <a:lstStyle/>
          <a:p>
            <a:pPr>
              <a:spcBef>
                <a:spcPct val="50000"/>
              </a:spcBef>
            </a:pPr>
            <a:r>
              <a:rPr lang="el-GR" sz="2400">
                <a:latin typeface="Calibri"/>
                <a:cs typeface="Calibri"/>
              </a:rPr>
              <a:t>Λιπαρά οξέα</a:t>
            </a:r>
          </a:p>
        </p:txBody>
      </p:sp>
      <p:sp>
        <p:nvSpPr>
          <p:cNvPr id="252930" name="Line 8"/>
          <p:cNvSpPr>
            <a:spLocks noChangeShapeType="1"/>
          </p:cNvSpPr>
          <p:nvPr/>
        </p:nvSpPr>
        <p:spPr bwMode="auto">
          <a:xfrm flipH="1">
            <a:off x="2362200" y="1633538"/>
            <a:ext cx="2286000" cy="609600"/>
          </a:xfrm>
          <a:prstGeom prst="line">
            <a:avLst/>
          </a:prstGeom>
          <a:noFill/>
          <a:ln w="28575">
            <a:solidFill>
              <a:schemeClr val="tx1"/>
            </a:solidFill>
            <a:round/>
            <a:headEnd/>
            <a:tailEnd type="triangle" w="med" len="med"/>
          </a:ln>
        </p:spPr>
        <p:txBody>
          <a:bodyPr/>
          <a:lstStyle/>
          <a:p>
            <a:endParaRPr lang="el-GR">
              <a:latin typeface="Calibri"/>
              <a:cs typeface="Calibri"/>
            </a:endParaRPr>
          </a:p>
        </p:txBody>
      </p:sp>
      <p:sp>
        <p:nvSpPr>
          <p:cNvPr id="252931" name="Line 9"/>
          <p:cNvSpPr>
            <a:spLocks noChangeShapeType="1"/>
          </p:cNvSpPr>
          <p:nvPr/>
        </p:nvSpPr>
        <p:spPr bwMode="auto">
          <a:xfrm>
            <a:off x="4648200" y="1633538"/>
            <a:ext cx="2286000" cy="608012"/>
          </a:xfrm>
          <a:prstGeom prst="line">
            <a:avLst/>
          </a:prstGeom>
          <a:noFill/>
          <a:ln w="28575">
            <a:solidFill>
              <a:schemeClr val="tx1"/>
            </a:solidFill>
            <a:round/>
            <a:headEnd/>
            <a:tailEnd type="triangle" w="med" len="med"/>
          </a:ln>
        </p:spPr>
        <p:txBody>
          <a:bodyPr/>
          <a:lstStyle/>
          <a:p>
            <a:endParaRPr lang="el-GR">
              <a:latin typeface="Calibri"/>
              <a:cs typeface="Calibri"/>
            </a:endParaRPr>
          </a:p>
        </p:txBody>
      </p:sp>
      <p:sp>
        <p:nvSpPr>
          <p:cNvPr id="252932" name="Line 10"/>
          <p:cNvSpPr>
            <a:spLocks noChangeShapeType="1"/>
          </p:cNvSpPr>
          <p:nvPr/>
        </p:nvSpPr>
        <p:spPr bwMode="auto">
          <a:xfrm>
            <a:off x="4648200" y="1633538"/>
            <a:ext cx="0" cy="1066800"/>
          </a:xfrm>
          <a:prstGeom prst="line">
            <a:avLst/>
          </a:prstGeom>
          <a:noFill/>
          <a:ln w="28575">
            <a:solidFill>
              <a:schemeClr val="tx1"/>
            </a:solidFill>
            <a:round/>
            <a:headEnd/>
            <a:tailEnd type="triangle" w="med" len="med"/>
          </a:ln>
        </p:spPr>
        <p:txBody>
          <a:bodyPr/>
          <a:lstStyle/>
          <a:p>
            <a:endParaRPr lang="el-GR">
              <a:latin typeface="Calibri"/>
              <a:cs typeface="Calibri"/>
            </a:endParaRPr>
          </a:p>
        </p:txBody>
      </p:sp>
      <p:sp>
        <p:nvSpPr>
          <p:cNvPr id="252933" name="Text Box 12"/>
          <p:cNvSpPr txBox="1">
            <a:spLocks noChangeArrowheads="1"/>
          </p:cNvSpPr>
          <p:nvPr/>
        </p:nvSpPr>
        <p:spPr bwMode="auto">
          <a:xfrm>
            <a:off x="3124200" y="2657475"/>
            <a:ext cx="2667000" cy="923925"/>
          </a:xfrm>
          <a:prstGeom prst="rect">
            <a:avLst/>
          </a:prstGeom>
          <a:noFill/>
          <a:ln w="9525">
            <a:noFill/>
            <a:miter lim="800000"/>
            <a:headEnd/>
            <a:tailEnd/>
          </a:ln>
        </p:spPr>
        <p:txBody>
          <a:bodyPr>
            <a:spAutoFit/>
          </a:bodyPr>
          <a:lstStyle/>
          <a:p>
            <a:pPr algn="ctr">
              <a:spcBef>
                <a:spcPct val="50000"/>
              </a:spcBef>
            </a:pPr>
            <a:r>
              <a:rPr lang="el-GR" sz="2400">
                <a:latin typeface="Calibri"/>
                <a:cs typeface="Calibri"/>
              </a:rPr>
              <a:t>Μονοακόρεστα</a:t>
            </a:r>
          </a:p>
          <a:p>
            <a:pPr algn="ctr">
              <a:spcBef>
                <a:spcPct val="50000"/>
              </a:spcBef>
              <a:buFontTx/>
              <a:buChar char="•"/>
            </a:pPr>
            <a:r>
              <a:rPr lang="el-GR" sz="2000">
                <a:latin typeface="Calibri"/>
                <a:cs typeface="Calibri"/>
              </a:rPr>
              <a:t> Ελαϊκό (18:1)</a:t>
            </a:r>
          </a:p>
        </p:txBody>
      </p:sp>
      <p:sp>
        <p:nvSpPr>
          <p:cNvPr id="252934" name="Text Box 13"/>
          <p:cNvSpPr txBox="1">
            <a:spLocks noChangeArrowheads="1"/>
          </p:cNvSpPr>
          <p:nvPr/>
        </p:nvSpPr>
        <p:spPr bwMode="auto">
          <a:xfrm>
            <a:off x="107950" y="2286000"/>
            <a:ext cx="3016250" cy="2308225"/>
          </a:xfrm>
          <a:prstGeom prst="rect">
            <a:avLst/>
          </a:prstGeom>
          <a:noFill/>
          <a:ln w="9525">
            <a:noFill/>
            <a:miter lim="800000"/>
            <a:headEnd/>
            <a:tailEnd/>
          </a:ln>
        </p:spPr>
        <p:txBody>
          <a:bodyPr>
            <a:spAutoFit/>
          </a:bodyPr>
          <a:lstStyle/>
          <a:p>
            <a:pPr algn="just">
              <a:spcBef>
                <a:spcPct val="50000"/>
              </a:spcBef>
            </a:pPr>
            <a:r>
              <a:rPr lang="el-GR" sz="2400">
                <a:solidFill>
                  <a:srgbClr val="FF0000"/>
                </a:solidFill>
                <a:latin typeface="Calibri"/>
                <a:cs typeface="Calibri"/>
              </a:rPr>
              <a:t>Κορεσμένα</a:t>
            </a:r>
          </a:p>
          <a:p>
            <a:pPr algn="just">
              <a:spcBef>
                <a:spcPct val="50000"/>
              </a:spcBef>
              <a:buFontTx/>
              <a:buChar char="•"/>
            </a:pPr>
            <a:r>
              <a:rPr lang="el-GR" sz="2000">
                <a:solidFill>
                  <a:srgbClr val="FF0000"/>
                </a:solidFill>
                <a:latin typeface="Calibri"/>
                <a:cs typeface="Calibri"/>
              </a:rPr>
              <a:t> Βουτυρικό (4:0)</a:t>
            </a:r>
          </a:p>
          <a:p>
            <a:pPr algn="just">
              <a:spcBef>
                <a:spcPct val="50000"/>
              </a:spcBef>
              <a:buFontTx/>
              <a:buChar char="•"/>
            </a:pPr>
            <a:r>
              <a:rPr lang="el-GR" sz="2000">
                <a:solidFill>
                  <a:srgbClr val="FF0000"/>
                </a:solidFill>
                <a:latin typeface="Calibri"/>
                <a:cs typeface="Calibri"/>
              </a:rPr>
              <a:t> Μυριστικό (14:0)</a:t>
            </a:r>
          </a:p>
          <a:p>
            <a:pPr algn="just">
              <a:spcBef>
                <a:spcPct val="50000"/>
              </a:spcBef>
              <a:buFontTx/>
              <a:buChar char="•"/>
            </a:pPr>
            <a:r>
              <a:rPr lang="el-GR" sz="2000">
                <a:solidFill>
                  <a:srgbClr val="FF0000"/>
                </a:solidFill>
                <a:latin typeface="Calibri"/>
                <a:cs typeface="Calibri"/>
              </a:rPr>
              <a:t> Παλμιτικό (16:0)</a:t>
            </a:r>
          </a:p>
          <a:p>
            <a:pPr algn="just">
              <a:spcBef>
                <a:spcPct val="50000"/>
              </a:spcBef>
              <a:buFontTx/>
              <a:buChar char="•"/>
            </a:pPr>
            <a:r>
              <a:rPr lang="el-GR" sz="2000">
                <a:solidFill>
                  <a:srgbClr val="FF0000"/>
                </a:solidFill>
                <a:latin typeface="Calibri"/>
                <a:cs typeface="Calibri"/>
              </a:rPr>
              <a:t> Στεατικό (18:</a:t>
            </a:r>
            <a:r>
              <a:rPr lang="el-GR" sz="2000">
                <a:solidFill>
                  <a:srgbClr val="FF0000"/>
                </a:solidFill>
                <a:latin typeface="Calibri"/>
                <a:cs typeface="Calibri"/>
                <a:sym typeface="Wingdings" pitchFamily="2" charset="2"/>
              </a:rPr>
              <a:t>0)</a:t>
            </a:r>
            <a:endParaRPr lang="el-GR" sz="2000">
              <a:solidFill>
                <a:srgbClr val="FF0000"/>
              </a:solidFill>
              <a:latin typeface="Calibri"/>
              <a:cs typeface="Calibri"/>
            </a:endParaRPr>
          </a:p>
        </p:txBody>
      </p:sp>
      <p:sp>
        <p:nvSpPr>
          <p:cNvPr id="252935" name="Text Box 14"/>
          <p:cNvSpPr txBox="1">
            <a:spLocks noChangeArrowheads="1"/>
          </p:cNvSpPr>
          <p:nvPr/>
        </p:nvSpPr>
        <p:spPr bwMode="auto">
          <a:xfrm>
            <a:off x="6019800" y="2305050"/>
            <a:ext cx="3305175" cy="1846263"/>
          </a:xfrm>
          <a:prstGeom prst="rect">
            <a:avLst/>
          </a:prstGeom>
          <a:noFill/>
          <a:ln w="9525">
            <a:noFill/>
            <a:miter lim="800000"/>
            <a:headEnd/>
            <a:tailEnd/>
          </a:ln>
        </p:spPr>
        <p:txBody>
          <a:bodyPr>
            <a:spAutoFit/>
          </a:bodyPr>
          <a:lstStyle/>
          <a:p>
            <a:pPr algn="just">
              <a:spcBef>
                <a:spcPct val="50000"/>
              </a:spcBef>
            </a:pPr>
            <a:r>
              <a:rPr lang="el-GR" sz="2400">
                <a:solidFill>
                  <a:schemeClr val="tx2"/>
                </a:solidFill>
                <a:latin typeface="Calibri"/>
                <a:cs typeface="Calibri"/>
              </a:rPr>
              <a:t>Πολυακόρεστα</a:t>
            </a:r>
          </a:p>
          <a:p>
            <a:pPr algn="just">
              <a:spcBef>
                <a:spcPct val="50000"/>
              </a:spcBef>
              <a:buFontTx/>
              <a:buChar char="•"/>
            </a:pPr>
            <a:r>
              <a:rPr lang="el-GR" sz="2000">
                <a:solidFill>
                  <a:schemeClr val="tx2"/>
                </a:solidFill>
                <a:latin typeface="Calibri"/>
                <a:cs typeface="Calibri"/>
              </a:rPr>
              <a:t> Λινελαϊκό (18:2)</a:t>
            </a:r>
          </a:p>
          <a:p>
            <a:pPr algn="just">
              <a:spcBef>
                <a:spcPct val="50000"/>
              </a:spcBef>
              <a:buFontTx/>
              <a:buChar char="•"/>
            </a:pPr>
            <a:r>
              <a:rPr lang="el-GR" sz="2000">
                <a:solidFill>
                  <a:schemeClr val="tx2"/>
                </a:solidFill>
                <a:latin typeface="Calibri"/>
                <a:cs typeface="Calibri"/>
              </a:rPr>
              <a:t> Λινολενικό (18:3)</a:t>
            </a:r>
          </a:p>
          <a:p>
            <a:pPr algn="just">
              <a:spcBef>
                <a:spcPct val="50000"/>
              </a:spcBef>
              <a:buFontTx/>
              <a:buChar char="•"/>
            </a:pPr>
            <a:r>
              <a:rPr lang="el-GR" sz="2000">
                <a:solidFill>
                  <a:schemeClr val="tx2"/>
                </a:solidFill>
                <a:latin typeface="Calibri"/>
                <a:cs typeface="Calibri"/>
              </a:rPr>
              <a:t> Αραχιδονικό (20:4)</a:t>
            </a:r>
          </a:p>
        </p:txBody>
      </p:sp>
      <p:pic>
        <p:nvPicPr>
          <p:cNvPr id="9" name="Picture 8">
            <a:extLst>
              <a:ext uri="{FF2B5EF4-FFF2-40B4-BE49-F238E27FC236}">
                <a16:creationId xmlns:a16="http://schemas.microsoft.com/office/drawing/2014/main" id="{4E1ED481-2A33-684D-8B9A-3EB00074E7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extLst>
      <p:ext uri="{BB962C8B-B14F-4D97-AF65-F5344CB8AC3E}">
        <p14:creationId xmlns:p14="http://schemas.microsoft.com/office/powerpoint/2010/main" val="63082762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683568" y="1340768"/>
            <a:ext cx="7772400" cy="4128900"/>
          </a:xfrm>
          <a:prstGeom prst="rect">
            <a:avLst/>
          </a:prstGeom>
        </p:spPr>
      </p:pic>
    </p:spTree>
    <p:extLst>
      <p:ext uri="{BB962C8B-B14F-4D97-AF65-F5344CB8AC3E}">
        <p14:creationId xmlns:p14="http://schemas.microsoft.com/office/powerpoint/2010/main" val="1266107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3778" name="Rectangle 2"/>
          <p:cNvSpPr>
            <a:spLocks noGrp="1" noChangeArrowheads="1"/>
          </p:cNvSpPr>
          <p:nvPr>
            <p:ph type="title"/>
          </p:nvPr>
        </p:nvSpPr>
        <p:spPr/>
        <p:txBody>
          <a:bodyPr/>
          <a:lstStyle/>
          <a:p>
            <a:pPr eaLnBrk="1" hangingPunct="1">
              <a:defRPr/>
            </a:pPr>
            <a:r>
              <a:rPr lang="el-GR" sz="3200" b="1" dirty="0">
                <a:latin typeface="Calibri"/>
                <a:cs typeface="Calibri"/>
              </a:rPr>
              <a:t>Στόχος του Αθλητή</a:t>
            </a:r>
            <a:r>
              <a:rPr lang="el-GR" dirty="0">
                <a:latin typeface="Calibri"/>
                <a:cs typeface="Calibri"/>
              </a:rPr>
              <a:t> </a:t>
            </a:r>
          </a:p>
        </p:txBody>
      </p:sp>
      <p:sp>
        <p:nvSpPr>
          <p:cNvPr id="1483779" name="Rectangle 3"/>
          <p:cNvSpPr>
            <a:spLocks noGrp="1" noChangeArrowheads="1"/>
          </p:cNvSpPr>
          <p:nvPr>
            <p:ph type="body" idx="1"/>
          </p:nvPr>
        </p:nvSpPr>
        <p:spPr>
          <a:xfrm>
            <a:off x="685800" y="1641475"/>
            <a:ext cx="3886200" cy="4454525"/>
          </a:xfrm>
        </p:spPr>
        <p:txBody>
          <a:bodyPr/>
          <a:lstStyle/>
          <a:p>
            <a:pPr eaLnBrk="1" hangingPunct="1">
              <a:lnSpc>
                <a:spcPct val="80000"/>
              </a:lnSpc>
              <a:defRPr/>
            </a:pPr>
            <a:r>
              <a:rPr lang="el-GR" sz="2000" b="1" dirty="0">
                <a:latin typeface="Calibri"/>
                <a:cs typeface="Calibri"/>
              </a:rPr>
              <a:t>Επιλογή των κατάλληλων θρεπτικών συστατικών την κατάλληλη χρονική στιγμή </a:t>
            </a:r>
          </a:p>
          <a:p>
            <a:pPr eaLnBrk="1" hangingPunct="1">
              <a:lnSpc>
                <a:spcPct val="80000"/>
              </a:lnSpc>
              <a:defRPr/>
            </a:pPr>
            <a:r>
              <a:rPr lang="el-GR" sz="2000" b="1" dirty="0">
                <a:latin typeface="Calibri"/>
                <a:cs typeface="Calibri"/>
              </a:rPr>
              <a:t>Αλληλεπίδραση με το ορμονικό σύστημα</a:t>
            </a:r>
          </a:p>
          <a:p>
            <a:pPr eaLnBrk="1" hangingPunct="1">
              <a:lnSpc>
                <a:spcPct val="80000"/>
              </a:lnSpc>
              <a:defRPr/>
            </a:pPr>
            <a:r>
              <a:rPr lang="el-GR" sz="2000" b="1" dirty="0">
                <a:latin typeface="Calibri"/>
                <a:cs typeface="Calibri"/>
              </a:rPr>
              <a:t>Γρήγορη αναπλήρωση ενεργειακών αποθεμάτων</a:t>
            </a:r>
          </a:p>
          <a:p>
            <a:pPr eaLnBrk="1" hangingPunct="1">
              <a:lnSpc>
                <a:spcPct val="80000"/>
              </a:lnSpc>
              <a:defRPr/>
            </a:pPr>
            <a:r>
              <a:rPr lang="el-GR" sz="2000" b="1" dirty="0">
                <a:latin typeface="Calibri"/>
                <a:cs typeface="Calibri"/>
              </a:rPr>
              <a:t>Αύξηση της πρωτεϊνοσύνθεσης</a:t>
            </a:r>
          </a:p>
          <a:p>
            <a:pPr eaLnBrk="1" hangingPunct="1">
              <a:lnSpc>
                <a:spcPct val="80000"/>
              </a:lnSpc>
              <a:defRPr/>
            </a:pPr>
            <a:r>
              <a:rPr lang="el-GR" sz="2000" b="1" dirty="0">
                <a:latin typeface="Calibri"/>
                <a:cs typeface="Calibri"/>
              </a:rPr>
              <a:t> Περιορισμό του μυϊκού καταβολισμού</a:t>
            </a:r>
          </a:p>
          <a:p>
            <a:pPr eaLnBrk="1" hangingPunct="1">
              <a:lnSpc>
                <a:spcPct val="80000"/>
              </a:lnSpc>
              <a:defRPr/>
            </a:pPr>
            <a:endParaRPr lang="el-GR" sz="2000" b="1" dirty="0">
              <a:latin typeface="Calibri"/>
              <a:cs typeface="Calibri"/>
            </a:endParaRPr>
          </a:p>
          <a:p>
            <a:pPr eaLnBrk="1" hangingPunct="1">
              <a:lnSpc>
                <a:spcPct val="80000"/>
              </a:lnSpc>
              <a:defRPr/>
            </a:pPr>
            <a:endParaRPr lang="el-GR" sz="2400" b="1" dirty="0">
              <a:latin typeface="Calibri"/>
              <a:cs typeface="Calibri"/>
            </a:endParaRPr>
          </a:p>
        </p:txBody>
      </p:sp>
      <p:pic>
        <p:nvPicPr>
          <p:cNvPr id="271363" name="Picture 2" descr="http://www.popsci.com/files/imagecache/article_image_large/articles/Sharapova-Testin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2080" y="1665076"/>
            <a:ext cx="2663825" cy="3992562"/>
          </a:xfrm>
          <a:prstGeom prst="rect">
            <a:avLst/>
          </a:prstGeom>
          <a:noFill/>
          <a:ln w="9525">
            <a:noFill/>
            <a:miter lim="800000"/>
            <a:headEnd/>
            <a:tailEnd/>
          </a:ln>
        </p:spPr>
      </p:pic>
      <p:pic>
        <p:nvPicPr>
          <p:cNvPr id="5" name="Picture 4">
            <a:extLst>
              <a:ext uri="{FF2B5EF4-FFF2-40B4-BE49-F238E27FC236}">
                <a16:creationId xmlns:a16="http://schemas.microsoft.com/office/drawing/2014/main" id="{C0B38D9B-253F-3445-B661-4753D9529A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spTree>
  </p:cSld>
  <p:clrMapOvr>
    <a:masterClrMapping/>
  </p:clrMapOvr>
  <p:transition advTm="271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83779">
                                            <p:txEl>
                                              <p:pRg st="0" end="0"/>
                                            </p:txEl>
                                          </p:spTgt>
                                        </p:tgtEl>
                                        <p:attrNameLst>
                                          <p:attrName>style.visibility</p:attrName>
                                        </p:attrNameLst>
                                      </p:cBhvr>
                                      <p:to>
                                        <p:strVal val="visible"/>
                                      </p:to>
                                    </p:set>
                                    <p:animEffect transition="in" filter="diamond(in)">
                                      <p:cBhvr>
                                        <p:cTn id="7" dur="500"/>
                                        <p:tgtEl>
                                          <p:spTgt spid="1483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83779">
                                            <p:txEl>
                                              <p:pRg st="1" end="1"/>
                                            </p:txEl>
                                          </p:spTgt>
                                        </p:tgtEl>
                                        <p:attrNameLst>
                                          <p:attrName>style.visibility</p:attrName>
                                        </p:attrNameLst>
                                      </p:cBhvr>
                                      <p:to>
                                        <p:strVal val="visible"/>
                                      </p:to>
                                    </p:set>
                                    <p:animEffect transition="in" filter="diamond(in)">
                                      <p:cBhvr>
                                        <p:cTn id="12" dur="500"/>
                                        <p:tgtEl>
                                          <p:spTgt spid="1483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83779">
                                            <p:txEl>
                                              <p:pRg st="2" end="2"/>
                                            </p:txEl>
                                          </p:spTgt>
                                        </p:tgtEl>
                                        <p:attrNameLst>
                                          <p:attrName>style.visibility</p:attrName>
                                        </p:attrNameLst>
                                      </p:cBhvr>
                                      <p:to>
                                        <p:strVal val="visible"/>
                                      </p:to>
                                    </p:set>
                                    <p:animEffect transition="in" filter="diamond(in)">
                                      <p:cBhvr>
                                        <p:cTn id="17" dur="500"/>
                                        <p:tgtEl>
                                          <p:spTgt spid="1483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83779">
                                            <p:txEl>
                                              <p:pRg st="3" end="3"/>
                                            </p:txEl>
                                          </p:spTgt>
                                        </p:tgtEl>
                                        <p:attrNameLst>
                                          <p:attrName>style.visibility</p:attrName>
                                        </p:attrNameLst>
                                      </p:cBhvr>
                                      <p:to>
                                        <p:strVal val="visible"/>
                                      </p:to>
                                    </p:set>
                                    <p:animEffect transition="in" filter="diamond(in)">
                                      <p:cBhvr>
                                        <p:cTn id="22" dur="500"/>
                                        <p:tgtEl>
                                          <p:spTgt spid="14837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483779">
                                            <p:txEl>
                                              <p:pRg st="4" end="4"/>
                                            </p:txEl>
                                          </p:spTgt>
                                        </p:tgtEl>
                                        <p:attrNameLst>
                                          <p:attrName>style.visibility</p:attrName>
                                        </p:attrNameLst>
                                      </p:cBhvr>
                                      <p:to>
                                        <p:strVal val="visible"/>
                                      </p:to>
                                    </p:set>
                                    <p:animEffect transition="in" filter="diamond(in)">
                                      <p:cBhvr>
                                        <p:cTn id="27" dur="500"/>
                                        <p:tgtEl>
                                          <p:spTgt spid="1483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377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 Θέση αριθμού διαφάνειας"/>
          <p:cNvSpPr>
            <a:spLocks noGrp="1"/>
          </p:cNvSpPr>
          <p:nvPr>
            <p:ph type="sldNum" sz="quarter" idx="12"/>
          </p:nvPr>
        </p:nvSpPr>
        <p:spPr>
          <a:xfrm>
            <a:off x="5429250" y="6248400"/>
            <a:ext cx="3286125" cy="457200"/>
          </a:xfrm>
        </p:spPr>
        <p:txBody>
          <a:bodyPr/>
          <a:lstStyle/>
          <a:p>
            <a:pPr>
              <a:defRPr/>
            </a:pPr>
            <a:r>
              <a:rPr lang="en-US" b="1" dirty="0">
                <a:solidFill>
                  <a:schemeClr val="tx2"/>
                </a:solidFill>
              </a:rPr>
              <a:t>Armstrong 1994 IJSN, Vol.4, 265-279</a:t>
            </a:r>
            <a:endParaRPr lang="el-GR" b="1" dirty="0">
              <a:solidFill>
                <a:schemeClr val="tx2"/>
              </a:solidFill>
            </a:endParaRPr>
          </a:p>
        </p:txBody>
      </p:sp>
      <p:pic>
        <p:nvPicPr>
          <p:cNvPr id="262146" name="Picture 2" descr="Urine color LE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88" y="1071563"/>
            <a:ext cx="2786062" cy="5643562"/>
          </a:xfrm>
          <a:prstGeom prst="rect">
            <a:avLst/>
          </a:prstGeom>
          <a:noFill/>
          <a:ln w="38100">
            <a:solidFill>
              <a:srgbClr val="0000CC"/>
            </a:solidFill>
            <a:miter lim="800000"/>
            <a:headEnd/>
            <a:tailEnd/>
          </a:ln>
        </p:spPr>
      </p:pic>
      <p:sp>
        <p:nvSpPr>
          <p:cNvPr id="262147" name="3 - TextBox"/>
          <p:cNvSpPr txBox="1">
            <a:spLocks noChangeArrowheads="1"/>
          </p:cNvSpPr>
          <p:nvPr/>
        </p:nvSpPr>
        <p:spPr bwMode="auto">
          <a:xfrm>
            <a:off x="3500438" y="1428750"/>
            <a:ext cx="5286375" cy="3046413"/>
          </a:xfrm>
          <a:prstGeom prst="rect">
            <a:avLst/>
          </a:prstGeom>
          <a:noFill/>
          <a:ln w="9525">
            <a:noFill/>
            <a:miter lim="800000"/>
            <a:headEnd/>
            <a:tailEnd/>
          </a:ln>
        </p:spPr>
        <p:txBody>
          <a:bodyPr>
            <a:spAutoFit/>
          </a:bodyPr>
          <a:lstStyle/>
          <a:p>
            <a:endParaRPr lang="el-GR">
              <a:solidFill>
                <a:schemeClr val="tx2"/>
              </a:solidFill>
              <a:latin typeface="Calibri"/>
              <a:cs typeface="Calibri"/>
            </a:endParaRPr>
          </a:p>
          <a:p>
            <a:endParaRPr lang="el-GR">
              <a:solidFill>
                <a:schemeClr val="tx2"/>
              </a:solidFill>
              <a:latin typeface="Calibri"/>
              <a:cs typeface="Calibri"/>
            </a:endParaRPr>
          </a:p>
          <a:p>
            <a:pPr>
              <a:buFont typeface="Arial" charset="0"/>
              <a:buChar char="•"/>
            </a:pPr>
            <a:r>
              <a:rPr lang="el-GR">
                <a:solidFill>
                  <a:schemeClr val="tx2"/>
                </a:solidFill>
                <a:latin typeface="Calibri"/>
                <a:cs typeface="Calibri"/>
              </a:rPr>
              <a:t>#1-3 Καλή ενυδάτωση</a:t>
            </a:r>
          </a:p>
          <a:p>
            <a:pPr>
              <a:buFont typeface="Arial" charset="0"/>
              <a:buChar char="•"/>
            </a:pPr>
            <a:endParaRPr lang="el-GR">
              <a:solidFill>
                <a:schemeClr val="tx2"/>
              </a:solidFill>
              <a:latin typeface="Calibri"/>
              <a:cs typeface="Calibri"/>
            </a:endParaRPr>
          </a:p>
          <a:p>
            <a:pPr>
              <a:buFont typeface="Arial" charset="0"/>
              <a:buChar char="•"/>
            </a:pPr>
            <a:endParaRPr lang="el-GR">
              <a:solidFill>
                <a:schemeClr val="tx2"/>
              </a:solidFill>
              <a:latin typeface="Calibri"/>
              <a:cs typeface="Calibri"/>
            </a:endParaRPr>
          </a:p>
          <a:p>
            <a:pPr>
              <a:buFont typeface="Arial" charset="0"/>
              <a:buChar char="•"/>
            </a:pPr>
            <a:r>
              <a:rPr lang="el-GR">
                <a:solidFill>
                  <a:schemeClr val="tx2"/>
                </a:solidFill>
                <a:latin typeface="Calibri"/>
                <a:cs typeface="Calibri"/>
              </a:rPr>
              <a:t>#7-8 Αφυδατωμένος</a:t>
            </a:r>
          </a:p>
        </p:txBody>
      </p:sp>
      <p:sp>
        <p:nvSpPr>
          <p:cNvPr id="262148" name="Rectangle 5"/>
          <p:cNvSpPr>
            <a:spLocks noChangeArrowheads="1"/>
          </p:cNvSpPr>
          <p:nvPr/>
        </p:nvSpPr>
        <p:spPr bwMode="auto">
          <a:xfrm>
            <a:off x="928688" y="214313"/>
            <a:ext cx="7772400" cy="609600"/>
          </a:xfrm>
          <a:prstGeom prst="rect">
            <a:avLst/>
          </a:prstGeom>
          <a:noFill/>
          <a:ln w="9525">
            <a:noFill/>
            <a:miter lim="800000"/>
            <a:headEnd/>
            <a:tailEnd/>
          </a:ln>
        </p:spPr>
        <p:txBody>
          <a:bodyPr anchor="ctr"/>
          <a:lstStyle/>
          <a:p>
            <a:r>
              <a:rPr lang="el-GR" sz="4400" dirty="0">
                <a:solidFill>
                  <a:schemeClr val="tx2"/>
                </a:solidFill>
                <a:latin typeface="Calibri"/>
                <a:cs typeface="Calibri"/>
              </a:rPr>
              <a:t>Χρωματολόγιο ούρων</a:t>
            </a:r>
          </a:p>
        </p:txBody>
      </p:sp>
    </p:spTree>
    <p:extLst>
      <p:ext uri="{BB962C8B-B14F-4D97-AF65-F5344CB8AC3E}">
        <p14:creationId xmlns:p14="http://schemas.microsoft.com/office/powerpoint/2010/main" val="1989808837"/>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42655" y="1772816"/>
            <a:ext cx="2258433" cy="3312368"/>
          </a:xfrm>
          <a:prstGeom prst="rect">
            <a:avLst/>
          </a:prstGeom>
        </p:spPr>
      </p:pic>
      <p:sp>
        <p:nvSpPr>
          <p:cNvPr id="3" name="Rectangle 5"/>
          <p:cNvSpPr>
            <a:spLocks noChangeArrowheads="1"/>
          </p:cNvSpPr>
          <p:nvPr/>
        </p:nvSpPr>
        <p:spPr bwMode="auto">
          <a:xfrm>
            <a:off x="928688" y="364616"/>
            <a:ext cx="7772400" cy="609600"/>
          </a:xfrm>
          <a:prstGeom prst="rect">
            <a:avLst/>
          </a:prstGeom>
          <a:noFill/>
          <a:ln w="9525">
            <a:noFill/>
            <a:miter lim="800000"/>
            <a:headEnd/>
            <a:tailEnd/>
          </a:ln>
        </p:spPr>
        <p:txBody>
          <a:bodyPr anchor="ctr"/>
          <a:lstStyle/>
          <a:p>
            <a:pPr algn="ctr"/>
            <a:r>
              <a:rPr lang="en-US" sz="4400" dirty="0">
                <a:solidFill>
                  <a:schemeClr val="tx2"/>
                </a:solidFill>
                <a:latin typeface="Calibri"/>
                <a:cs typeface="Calibri"/>
              </a:rPr>
              <a:t> </a:t>
            </a:r>
            <a:r>
              <a:rPr lang="el-GR" sz="4400" dirty="0">
                <a:solidFill>
                  <a:schemeClr val="tx2"/>
                </a:solidFill>
                <a:latin typeface="Calibri"/>
                <a:cs typeface="Calibri"/>
              </a:rPr>
              <a:t>Ειδική βαρύτητα ούρων</a:t>
            </a:r>
            <a:r>
              <a:rPr lang="en-US" sz="4400" dirty="0">
                <a:solidFill>
                  <a:schemeClr val="tx2"/>
                </a:solidFill>
                <a:latin typeface="Calibri"/>
                <a:cs typeface="Calibri"/>
              </a:rPr>
              <a:t>/</a:t>
            </a:r>
            <a:r>
              <a:rPr lang="el-GR" sz="4400" dirty="0">
                <a:solidFill>
                  <a:schemeClr val="tx2"/>
                </a:solidFill>
                <a:latin typeface="Calibri"/>
                <a:cs typeface="Calibri"/>
              </a:rPr>
              <a:t>ζύγισμα/</a:t>
            </a:r>
            <a:r>
              <a:rPr lang="en-US" sz="4400" dirty="0">
                <a:solidFill>
                  <a:schemeClr val="tx2"/>
                </a:solidFill>
                <a:latin typeface="Calibri"/>
                <a:cs typeface="Calibri"/>
              </a:rPr>
              <a:t>pH </a:t>
            </a:r>
            <a:endParaRPr lang="el-GR" sz="4400" dirty="0">
              <a:solidFill>
                <a:schemeClr val="tx2"/>
              </a:solidFill>
              <a:latin typeface="Calibri"/>
              <a:cs typeface="Calibri"/>
            </a:endParaRPr>
          </a:p>
        </p:txBody>
      </p:sp>
      <p:pic>
        <p:nvPicPr>
          <p:cNvPr id="4" name="Picture 3">
            <a:extLst>
              <a:ext uri="{FF2B5EF4-FFF2-40B4-BE49-F238E27FC236}">
                <a16:creationId xmlns:a16="http://schemas.microsoft.com/office/drawing/2014/main" id="{5F1CB521-B1F2-AC4F-A264-9E0B2A7615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pic>
        <p:nvPicPr>
          <p:cNvPr id="5" name="Picture 4">
            <a:extLst>
              <a:ext uri="{FF2B5EF4-FFF2-40B4-BE49-F238E27FC236}">
                <a16:creationId xmlns:a16="http://schemas.microsoft.com/office/drawing/2014/main" id="{7A7A90A3-AE1F-BB4A-9A36-AEE7955FCA5D}"/>
              </a:ext>
            </a:extLst>
          </p:cNvPr>
          <p:cNvPicPr>
            <a:picLocks noChangeAspect="1"/>
          </p:cNvPicPr>
          <p:nvPr/>
        </p:nvPicPr>
        <p:blipFill>
          <a:blip r:embed="rId4"/>
          <a:stretch>
            <a:fillRect/>
          </a:stretch>
        </p:blipFill>
        <p:spPr>
          <a:xfrm>
            <a:off x="78579" y="2060848"/>
            <a:ext cx="3810000" cy="3835400"/>
          </a:xfrm>
          <a:prstGeom prst="rect">
            <a:avLst/>
          </a:prstGeom>
        </p:spPr>
      </p:pic>
      <p:pic>
        <p:nvPicPr>
          <p:cNvPr id="6" name="Picture 5">
            <a:extLst>
              <a:ext uri="{FF2B5EF4-FFF2-40B4-BE49-F238E27FC236}">
                <a16:creationId xmlns:a16="http://schemas.microsoft.com/office/drawing/2014/main" id="{0C34A332-EBC4-0748-AF60-E48296A5CFB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84953" y="2549697"/>
            <a:ext cx="2857702" cy="2857702"/>
          </a:xfrm>
          <a:prstGeom prst="rect">
            <a:avLst/>
          </a:prstGeom>
        </p:spPr>
      </p:pic>
    </p:spTree>
    <p:extLst>
      <p:ext uri="{BB962C8B-B14F-4D97-AF65-F5344CB8AC3E}">
        <p14:creationId xmlns:p14="http://schemas.microsoft.com/office/powerpoint/2010/main" val="1424451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PChart"/>
          <p:cNvGraphicFramePr>
            <a:graphicFrameLocks noChangeAspect="1"/>
          </p:cNvGraphicFramePr>
          <p:nvPr>
            <p:custDataLst>
              <p:tags r:id="rId3"/>
            </p:custDataLst>
            <p:extLst/>
          </p:nvPr>
        </p:nvGraphicFramePr>
        <p:xfrm>
          <a:off x="5119204" y="1417638"/>
          <a:ext cx="3567596" cy="4013546"/>
        </p:xfrm>
        <a:graphic>
          <a:graphicData uri="http://schemas.openxmlformats.org/presentationml/2006/ole">
            <mc:AlternateContent xmlns:mc="http://schemas.openxmlformats.org/markup-compatibility/2006">
              <mc:Choice xmlns:v="urn:schemas-microsoft-com:vml" Requires="v">
                <p:oleObj spid="_x0000_s268296" name="Chart" r:id="rId6" imgW="4571989" imgH="5143584" progId="MSGraph.Chart.8">
                  <p:embed followColorScheme="full"/>
                </p:oleObj>
              </mc:Choice>
              <mc:Fallback>
                <p:oleObj name="Chart" r:id="rId6" imgW="4571989" imgH="5143584" progId="MSGraph.Chart.8">
                  <p:embed followColorScheme="full"/>
                  <p:pic>
                    <p:nvPicPr>
                      <p:cNvPr id="4" name="TPChart"/>
                      <p:cNvPicPr/>
                      <p:nvPr/>
                    </p:nvPicPr>
                    <p:blipFill>
                      <a:blip r:embed="rId7"/>
                      <a:stretch>
                        <a:fillRect/>
                      </a:stretch>
                    </p:blipFill>
                    <p:spPr>
                      <a:xfrm>
                        <a:off x="5119204" y="1417638"/>
                        <a:ext cx="3567596" cy="4013546"/>
                      </a:xfrm>
                      <a:prstGeom prst="rect">
                        <a:avLst/>
                      </a:prstGeom>
                    </p:spPr>
                  </p:pic>
                </p:oleObj>
              </mc:Fallback>
            </mc:AlternateContent>
          </a:graphicData>
        </a:graphic>
      </p:graphicFrame>
      <p:sp>
        <p:nvSpPr>
          <p:cNvPr id="2050" name="TPQuestion"/>
          <p:cNvSpPr>
            <a:spLocks noGrp="1"/>
          </p:cNvSpPr>
          <p:nvPr>
            <p:ph type="title"/>
          </p:nvPr>
        </p:nvSpPr>
        <p:spPr/>
        <p:txBody>
          <a:bodyPr>
            <a:normAutofit/>
          </a:bodyPr>
          <a:lstStyle/>
          <a:p>
            <a:pPr lvl="0"/>
            <a:r>
              <a:rPr lang="en-US" sz="2000" b="1" dirty="0"/>
              <a:t>1. </a:t>
            </a:r>
            <a:r>
              <a:rPr lang="el-GR" sz="2000" b="1" dirty="0"/>
              <a:t>Ποιες τροφές θεωρείτε ιδανικές για τη διαδικασία της ενεργειακής αποκατάστασης μετά από έντονη δραστηριότητα :</a:t>
            </a:r>
            <a:r>
              <a:rPr lang="en-US" sz="2000" b="1" dirty="0"/>
              <a:t/>
            </a:r>
            <a:br>
              <a:rPr lang="en-US" sz="2000" b="1" dirty="0"/>
            </a:br>
            <a:endParaRPr lang="en-US" sz="2000" b="1" dirty="0">
              <a:latin typeface="Calibri" charset="0"/>
              <a:ea typeface="MS PGothic" charset="0"/>
            </a:endParaRPr>
          </a:p>
        </p:txBody>
      </p:sp>
      <p:sp>
        <p:nvSpPr>
          <p:cNvPr id="2051" name="TPAnswers"/>
          <p:cNvSpPr>
            <a:spLocks noGrp="1"/>
          </p:cNvSpPr>
          <p:nvPr>
            <p:ph idx="1"/>
            <p:custDataLst>
              <p:tags r:id="rId4"/>
            </p:custDataLst>
          </p:nvPr>
        </p:nvSpPr>
        <p:spPr>
          <a:xfrm>
            <a:off x="457200" y="1417638"/>
            <a:ext cx="4114800" cy="4525963"/>
          </a:xfrm>
        </p:spPr>
        <p:txBody>
          <a:bodyPr>
            <a:normAutofit/>
          </a:bodyPr>
          <a:lstStyle/>
          <a:p>
            <a:pPr marL="514350" lvl="1" indent="-514350">
              <a:buFont typeface="Arial" charset="0"/>
              <a:buAutoNum type="alphaUcPeriod"/>
            </a:pPr>
            <a:r>
              <a:rPr lang="el-GR" sz="2000" dirty="0"/>
              <a:t>Συμπλήρωμα καθαρής πρωτεΐνης</a:t>
            </a:r>
            <a:endParaRPr lang="en-US" sz="2000" dirty="0"/>
          </a:p>
          <a:p>
            <a:pPr marL="514350" lvl="1" indent="-514350">
              <a:buFont typeface="Arial" charset="0"/>
              <a:buAutoNum type="alphaUcPeriod"/>
            </a:pPr>
            <a:r>
              <a:rPr lang="el-GR" sz="2000" dirty="0"/>
              <a:t>Γιαούρτι χαμηλών λιπαρών με φρούτο εποχής</a:t>
            </a:r>
            <a:endParaRPr lang="en-US" sz="2000" dirty="0"/>
          </a:p>
          <a:p>
            <a:pPr marL="514350" lvl="1" indent="-514350">
              <a:buFont typeface="Arial" charset="0"/>
              <a:buAutoNum type="alphaUcPeriod"/>
            </a:pPr>
            <a:r>
              <a:rPr lang="el-GR" sz="2000" dirty="0"/>
              <a:t>Σοκολατούχο γάλα  </a:t>
            </a:r>
            <a:endParaRPr lang="en-US" sz="2000" dirty="0"/>
          </a:p>
          <a:p>
            <a:pPr marL="514350" lvl="1" indent="-514350">
              <a:buFont typeface="Arial" charset="0"/>
              <a:buAutoNum type="alphaUcPeriod"/>
            </a:pPr>
            <a:r>
              <a:rPr lang="el-GR" sz="2000" dirty="0"/>
              <a:t>Φυσικό μεταλλικό νερό σε θερμοκρασία περιβάλλοντος και σε ποσότητα ανάλογη με την απώλεια του σωματικού βάρους σε υγρά</a:t>
            </a:r>
            <a:endParaRPr lang="en-US" sz="2000" dirty="0"/>
          </a:p>
        </p:txBody>
      </p:sp>
      <p:sp>
        <p:nvSpPr>
          <p:cNvPr id="3" name="TPStartPoll"/>
          <p:cNvSpPr/>
          <p:nvPr/>
        </p:nvSpPr>
        <p:spPr>
          <a:xfrm>
            <a:off x="0" y="0"/>
            <a:ext cx="12700" cy="127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ustDataLst>
      <p:tags r:id="rId2"/>
    </p:custDataLst>
    <p:extLst>
      <p:ext uri="{BB962C8B-B14F-4D97-AF65-F5344CB8AC3E}">
        <p14:creationId xmlns:p14="http://schemas.microsoft.com/office/powerpoint/2010/main" val="33791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PChart"/>
          <p:cNvGraphicFramePr>
            <a:graphicFrameLocks noChangeAspect="1"/>
          </p:cNvGraphicFramePr>
          <p:nvPr>
            <p:custDataLst>
              <p:tags r:id="rId3"/>
            </p:custDataLst>
            <p:extLst/>
          </p:nvPr>
        </p:nvGraphicFramePr>
        <p:xfrm>
          <a:off x="4969381" y="1268896"/>
          <a:ext cx="3607536" cy="4058478"/>
        </p:xfrm>
        <a:graphic>
          <a:graphicData uri="http://schemas.openxmlformats.org/presentationml/2006/ole">
            <mc:AlternateContent xmlns:mc="http://schemas.openxmlformats.org/markup-compatibility/2006">
              <mc:Choice xmlns:v="urn:schemas-microsoft-com:vml" Requires="v">
                <p:oleObj spid="_x0000_s269320" name="Chart" r:id="rId6" imgW="4571989" imgH="5143584" progId="MSGraph.Chart.8">
                  <p:embed followColorScheme="full"/>
                </p:oleObj>
              </mc:Choice>
              <mc:Fallback>
                <p:oleObj name="Chart" r:id="rId6" imgW="4571989" imgH="5143584" progId="MSGraph.Chart.8">
                  <p:embed followColorScheme="full"/>
                  <p:pic>
                    <p:nvPicPr>
                      <p:cNvPr id="4" name="TPChart"/>
                      <p:cNvPicPr/>
                      <p:nvPr/>
                    </p:nvPicPr>
                    <p:blipFill>
                      <a:blip r:embed="rId7"/>
                      <a:stretch>
                        <a:fillRect/>
                      </a:stretch>
                    </p:blipFill>
                    <p:spPr>
                      <a:xfrm>
                        <a:off x="4969381" y="1268896"/>
                        <a:ext cx="3607536" cy="4058478"/>
                      </a:xfrm>
                      <a:prstGeom prst="rect">
                        <a:avLst/>
                      </a:prstGeom>
                    </p:spPr>
                  </p:pic>
                </p:oleObj>
              </mc:Fallback>
            </mc:AlternateContent>
          </a:graphicData>
        </a:graphic>
      </p:graphicFrame>
      <p:sp>
        <p:nvSpPr>
          <p:cNvPr id="2050" name="TPQuestion"/>
          <p:cNvSpPr>
            <a:spLocks noGrp="1"/>
          </p:cNvSpPr>
          <p:nvPr>
            <p:ph type="title"/>
          </p:nvPr>
        </p:nvSpPr>
        <p:spPr>
          <a:xfrm>
            <a:off x="-1" y="274638"/>
            <a:ext cx="9263067" cy="1143000"/>
          </a:xfrm>
        </p:spPr>
        <p:txBody>
          <a:bodyPr>
            <a:noAutofit/>
          </a:bodyPr>
          <a:lstStyle/>
          <a:p>
            <a:r>
              <a:rPr lang="en-US" sz="2000" b="1" dirty="0"/>
              <a:t>2. </a:t>
            </a:r>
            <a:r>
              <a:rPr lang="el-GR" sz="2000" b="1" dirty="0"/>
              <a:t>Ποια είναι η ιδανική χρονική στιγμή λήψης του γεύματος ενεργειακής αποκατάστασης</a:t>
            </a:r>
            <a:r>
              <a:rPr lang="en-US" sz="2000" b="1" dirty="0"/>
              <a:t/>
            </a:r>
            <a:br>
              <a:rPr lang="en-US" sz="2000" b="1" dirty="0"/>
            </a:br>
            <a:r>
              <a:rPr lang="en-US" sz="2000" b="1" dirty="0"/>
              <a:t/>
            </a:r>
            <a:br>
              <a:rPr lang="en-US" sz="2000" b="1" dirty="0"/>
            </a:br>
            <a:endParaRPr lang="en-US" sz="2000" b="1" dirty="0">
              <a:latin typeface="Calibri" charset="0"/>
              <a:ea typeface="MS PGothic" charset="0"/>
            </a:endParaRPr>
          </a:p>
        </p:txBody>
      </p:sp>
      <p:sp>
        <p:nvSpPr>
          <p:cNvPr id="2051" name="TPAnswers"/>
          <p:cNvSpPr>
            <a:spLocks noGrp="1"/>
          </p:cNvSpPr>
          <p:nvPr>
            <p:ph idx="1"/>
            <p:custDataLst>
              <p:tags r:id="rId4"/>
            </p:custDataLst>
          </p:nvPr>
        </p:nvSpPr>
        <p:spPr>
          <a:xfrm>
            <a:off x="393700" y="1569501"/>
            <a:ext cx="4114800" cy="4525963"/>
          </a:xfrm>
        </p:spPr>
        <p:txBody>
          <a:bodyPr>
            <a:normAutofit/>
          </a:bodyPr>
          <a:lstStyle/>
          <a:p>
            <a:pPr marL="514350" lvl="1" indent="-514350">
              <a:buFont typeface="Arial" charset="0"/>
              <a:buAutoNum type="alphaUcPeriod"/>
            </a:pPr>
            <a:r>
              <a:rPr lang="el-GR" sz="2000" dirty="0"/>
              <a:t>Αμέσως μετά το τέλος της άσκησης</a:t>
            </a:r>
            <a:endParaRPr lang="en-US" sz="2000" dirty="0"/>
          </a:p>
          <a:p>
            <a:pPr marL="514350" lvl="1" indent="-514350">
              <a:buFont typeface="Arial" charset="0"/>
              <a:buAutoNum type="alphaUcPeriod"/>
            </a:pPr>
            <a:r>
              <a:rPr lang="el-GR" sz="2000" dirty="0"/>
              <a:t>2-3 ώρες μετά το τέλος της άσκησης</a:t>
            </a:r>
            <a:endParaRPr lang="en-US" sz="2000" dirty="0"/>
          </a:p>
          <a:p>
            <a:pPr marL="514350" lvl="1" indent="-514350">
              <a:buFont typeface="Arial" charset="0"/>
              <a:buAutoNum type="alphaUcPeriod"/>
            </a:pPr>
            <a:r>
              <a:rPr lang="el-GR" sz="2000" dirty="0"/>
              <a:t>30-45 λεπτά μετά το τέλος της άσκησης</a:t>
            </a:r>
            <a:endParaRPr lang="en-US" sz="2000" dirty="0"/>
          </a:p>
          <a:p>
            <a:pPr marL="514350" lvl="1" indent="-514350">
              <a:buFont typeface="Arial" charset="0"/>
              <a:buAutoNum type="alphaUcPeriod"/>
            </a:pPr>
            <a:r>
              <a:rPr lang="el-GR" sz="2000" dirty="0"/>
              <a:t>Δεν είναι απαραίτητο να ληφθεί γεύμα αποκατάστασης μετά από την άσκηση</a:t>
            </a:r>
            <a:endParaRPr lang="en-US" sz="2000" dirty="0"/>
          </a:p>
          <a:p>
            <a:pPr marL="514350" lvl="1" indent="-514350">
              <a:buFont typeface="Arial" charset="0"/>
              <a:buAutoNum type="alphaUcPeriod"/>
            </a:pPr>
            <a:endParaRPr lang="en-US" sz="2000" dirty="0"/>
          </a:p>
        </p:txBody>
      </p:sp>
      <p:sp>
        <p:nvSpPr>
          <p:cNvPr id="3" name="TPStartPoll"/>
          <p:cNvSpPr/>
          <p:nvPr/>
        </p:nvSpPr>
        <p:spPr>
          <a:xfrm>
            <a:off x="0" y="0"/>
            <a:ext cx="12700" cy="127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ustDataLst>
      <p:tags r:id="rId2"/>
    </p:custDataLst>
    <p:extLst>
      <p:ext uri="{BB962C8B-B14F-4D97-AF65-F5344CB8AC3E}">
        <p14:creationId xmlns:p14="http://schemas.microsoft.com/office/powerpoint/2010/main" val="19814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PChart"/>
          <p:cNvGraphicFramePr>
            <a:graphicFrameLocks noChangeAspect="1"/>
          </p:cNvGraphicFramePr>
          <p:nvPr>
            <p:custDataLst>
              <p:tags r:id="rId3"/>
            </p:custDataLst>
            <p:extLst/>
          </p:nvPr>
        </p:nvGraphicFramePr>
        <p:xfrm>
          <a:off x="4943060" y="1290197"/>
          <a:ext cx="3368813" cy="3789915"/>
        </p:xfrm>
        <a:graphic>
          <a:graphicData uri="http://schemas.openxmlformats.org/presentationml/2006/ole">
            <mc:AlternateContent xmlns:mc="http://schemas.openxmlformats.org/markup-compatibility/2006">
              <mc:Choice xmlns:v="urn:schemas-microsoft-com:vml" Requires="v">
                <p:oleObj spid="_x0000_s270344" name="Chart" r:id="rId6" imgW="4571989" imgH="5143584" progId="MSGraph.Chart.8">
                  <p:embed followColorScheme="full"/>
                </p:oleObj>
              </mc:Choice>
              <mc:Fallback>
                <p:oleObj name="Chart" r:id="rId6" imgW="4571989" imgH="5143584" progId="MSGraph.Chart.8">
                  <p:embed followColorScheme="full"/>
                  <p:pic>
                    <p:nvPicPr>
                      <p:cNvPr id="4" name="TPChart"/>
                      <p:cNvPicPr/>
                      <p:nvPr/>
                    </p:nvPicPr>
                    <p:blipFill>
                      <a:blip r:embed="rId7"/>
                      <a:stretch>
                        <a:fillRect/>
                      </a:stretch>
                    </p:blipFill>
                    <p:spPr>
                      <a:xfrm>
                        <a:off x="4943060" y="1290197"/>
                        <a:ext cx="3368813" cy="3789915"/>
                      </a:xfrm>
                      <a:prstGeom prst="rect">
                        <a:avLst/>
                      </a:prstGeom>
                    </p:spPr>
                  </p:pic>
                </p:oleObj>
              </mc:Fallback>
            </mc:AlternateContent>
          </a:graphicData>
        </a:graphic>
      </p:graphicFrame>
      <p:sp>
        <p:nvSpPr>
          <p:cNvPr id="2050" name="TPQuestion"/>
          <p:cNvSpPr>
            <a:spLocks noGrp="1"/>
          </p:cNvSpPr>
          <p:nvPr>
            <p:ph type="title"/>
          </p:nvPr>
        </p:nvSpPr>
        <p:spPr>
          <a:xfrm>
            <a:off x="-207073" y="1609"/>
            <a:ext cx="9801457" cy="1143000"/>
          </a:xfrm>
        </p:spPr>
        <p:txBody>
          <a:bodyPr>
            <a:normAutofit/>
          </a:bodyPr>
          <a:lstStyle/>
          <a:p>
            <a:pPr lvl="0"/>
            <a:r>
              <a:rPr lang="en-US" sz="2000" b="1" dirty="0"/>
              <a:t>3. </a:t>
            </a:r>
            <a:r>
              <a:rPr lang="el-GR" sz="2000" b="1" dirty="0"/>
              <a:t>Με ποια πρόταση συμφωνείτε από τις παρακάτω</a:t>
            </a:r>
            <a:r>
              <a:rPr lang="en-US" sz="2000" b="1" dirty="0"/>
              <a:t/>
            </a:r>
            <a:br>
              <a:rPr lang="en-US" sz="2000" b="1" dirty="0"/>
            </a:br>
            <a:r>
              <a:rPr lang="en-US" sz="2000" b="1" dirty="0"/>
              <a:t/>
            </a:r>
            <a:br>
              <a:rPr lang="en-US" sz="2000" b="1" dirty="0"/>
            </a:br>
            <a:endParaRPr lang="en-US" sz="2000" b="1" dirty="0">
              <a:latin typeface="Calibri" charset="0"/>
              <a:ea typeface="MS PGothic" charset="0"/>
            </a:endParaRPr>
          </a:p>
        </p:txBody>
      </p:sp>
      <p:sp>
        <p:nvSpPr>
          <p:cNvPr id="2051" name="TPAnswers"/>
          <p:cNvSpPr>
            <a:spLocks noGrp="1"/>
          </p:cNvSpPr>
          <p:nvPr>
            <p:ph idx="1"/>
            <p:custDataLst>
              <p:tags r:id="rId4"/>
            </p:custDataLst>
          </p:nvPr>
        </p:nvSpPr>
        <p:spPr>
          <a:xfrm>
            <a:off x="457200" y="1275884"/>
            <a:ext cx="4485860" cy="4525963"/>
          </a:xfrm>
        </p:spPr>
        <p:txBody>
          <a:bodyPr>
            <a:normAutofit lnSpcReduction="10000"/>
          </a:bodyPr>
          <a:lstStyle/>
          <a:p>
            <a:pPr marL="514350" lvl="1" indent="-514350">
              <a:buFont typeface="Arial" charset="0"/>
              <a:buAutoNum type="alphaUcPeriod"/>
            </a:pPr>
            <a:r>
              <a:rPr lang="el-GR" sz="1800" dirty="0"/>
              <a:t>Η ημερήσια ποσότητα πρωτεΐνης που χρειάζεται ο </a:t>
            </a:r>
            <a:r>
              <a:rPr lang="el-GR" sz="1800" dirty="0" err="1"/>
              <a:t>αθλητ</a:t>
            </a:r>
            <a:r>
              <a:rPr lang="en-US" sz="1800" dirty="0" err="1"/>
              <a:t>ή</a:t>
            </a:r>
            <a:r>
              <a:rPr lang="el-GR" sz="1800" dirty="0"/>
              <a:t>ς υδατοσφαίρισης ανέρχεται στα 0,5γρ/κιλό Σωματικού βάρους</a:t>
            </a:r>
            <a:endParaRPr lang="en-US" sz="1800" dirty="0"/>
          </a:p>
          <a:p>
            <a:pPr marL="514350" lvl="1" indent="-514350">
              <a:buFont typeface="Arial" charset="0"/>
              <a:buAutoNum type="alphaUcPeriod"/>
            </a:pPr>
            <a:r>
              <a:rPr lang="el-GR" sz="1800" dirty="0"/>
              <a:t>Η ημερήσια ποσότητα πρωτεΐνης που χρειάζεται ο </a:t>
            </a:r>
            <a:r>
              <a:rPr lang="el-GR" sz="1800" dirty="0" err="1"/>
              <a:t>αθλητ</a:t>
            </a:r>
            <a:r>
              <a:rPr lang="en-US" sz="1800" dirty="0" err="1"/>
              <a:t>ή</a:t>
            </a:r>
            <a:r>
              <a:rPr lang="el-GR" sz="1800" dirty="0"/>
              <a:t>ς υδατοσφαίρισης ανέρχεται στα 1,5γρ/κιλό Σωματικού βάρους</a:t>
            </a:r>
            <a:endParaRPr lang="en-US" sz="1800" dirty="0"/>
          </a:p>
          <a:p>
            <a:pPr marL="514350" lvl="1" indent="-514350">
              <a:buFont typeface="Arial" charset="0"/>
              <a:buAutoNum type="alphaUcPeriod"/>
            </a:pPr>
            <a:r>
              <a:rPr lang="el-GR" sz="1800" dirty="0"/>
              <a:t>Η ημερήσια ποσότητα πρωτεΐνης που χρειάζεται ο </a:t>
            </a:r>
            <a:r>
              <a:rPr lang="el-GR" sz="1800" dirty="0" err="1"/>
              <a:t>αθλητ</a:t>
            </a:r>
            <a:r>
              <a:rPr lang="en-US" sz="1800" dirty="0" err="1"/>
              <a:t>ή</a:t>
            </a:r>
            <a:r>
              <a:rPr lang="el-GR" sz="1800" dirty="0"/>
              <a:t>ς υδατοσφαίρισης ανέρχεται στα 3γρ/κιλό Σωματικού βάρους</a:t>
            </a:r>
            <a:endParaRPr lang="en-US" sz="1800" dirty="0"/>
          </a:p>
          <a:p>
            <a:pPr marL="514350" lvl="1" indent="-514350">
              <a:buFont typeface="Arial" charset="0"/>
              <a:buAutoNum type="alphaUcPeriod"/>
            </a:pPr>
            <a:r>
              <a:rPr lang="el-GR" sz="1800" dirty="0"/>
              <a:t>Η ημερήσια ποσότητα πρωτεΐνης που χρειάζεται ο </a:t>
            </a:r>
            <a:r>
              <a:rPr lang="el-GR" sz="1800" dirty="0" err="1"/>
              <a:t>αθλητ</a:t>
            </a:r>
            <a:r>
              <a:rPr lang="en-US" sz="1800" dirty="0" err="1"/>
              <a:t>ή</a:t>
            </a:r>
            <a:r>
              <a:rPr lang="el-GR" sz="1800" dirty="0"/>
              <a:t>ς υδατοσφαίρισης δεν θα πρέπει να ξεπερνά το 15% της ημερήσιας πρόσληψης</a:t>
            </a:r>
            <a:endParaRPr lang="en-US" sz="1800" dirty="0"/>
          </a:p>
          <a:p>
            <a:pPr marL="0" lvl="1" indent="0">
              <a:buNone/>
            </a:pPr>
            <a:endParaRPr lang="en-US" sz="1800" dirty="0"/>
          </a:p>
        </p:txBody>
      </p:sp>
      <p:sp>
        <p:nvSpPr>
          <p:cNvPr id="3" name="TPStartPoll"/>
          <p:cNvSpPr/>
          <p:nvPr/>
        </p:nvSpPr>
        <p:spPr>
          <a:xfrm>
            <a:off x="0" y="0"/>
            <a:ext cx="12700" cy="127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ustDataLst>
      <p:tags r:id="rId2"/>
    </p:custDataLst>
    <p:extLst>
      <p:ext uri="{BB962C8B-B14F-4D97-AF65-F5344CB8AC3E}">
        <p14:creationId xmlns:p14="http://schemas.microsoft.com/office/powerpoint/2010/main" val="233889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PChart"/>
          <p:cNvGraphicFramePr>
            <a:graphicFrameLocks noChangeAspect="1"/>
          </p:cNvGraphicFramePr>
          <p:nvPr>
            <p:custDataLst>
              <p:tags r:id="rId3"/>
            </p:custDataLst>
            <p:extLst/>
          </p:nvPr>
        </p:nvGraphicFramePr>
        <p:xfrm>
          <a:off x="5242705" y="1239984"/>
          <a:ext cx="3435074" cy="3864458"/>
        </p:xfrm>
        <a:graphic>
          <a:graphicData uri="http://schemas.openxmlformats.org/presentationml/2006/ole">
            <mc:AlternateContent xmlns:mc="http://schemas.openxmlformats.org/markup-compatibility/2006">
              <mc:Choice xmlns:v="urn:schemas-microsoft-com:vml" Requires="v">
                <p:oleObj spid="_x0000_s271368" name="Chart" r:id="rId6" imgW="4571989" imgH="5143584" progId="MSGraph.Chart.8">
                  <p:embed followColorScheme="full"/>
                </p:oleObj>
              </mc:Choice>
              <mc:Fallback>
                <p:oleObj name="Chart" r:id="rId6" imgW="4571989" imgH="5143584" progId="MSGraph.Chart.8">
                  <p:embed followColorScheme="full"/>
                  <p:pic>
                    <p:nvPicPr>
                      <p:cNvPr id="4" name="TPChart"/>
                      <p:cNvPicPr/>
                      <p:nvPr/>
                    </p:nvPicPr>
                    <p:blipFill>
                      <a:blip r:embed="rId7"/>
                      <a:stretch>
                        <a:fillRect/>
                      </a:stretch>
                    </p:blipFill>
                    <p:spPr>
                      <a:xfrm>
                        <a:off x="5242705" y="1239984"/>
                        <a:ext cx="3435074" cy="3864458"/>
                      </a:xfrm>
                      <a:prstGeom prst="rect">
                        <a:avLst/>
                      </a:prstGeom>
                    </p:spPr>
                  </p:pic>
                </p:oleObj>
              </mc:Fallback>
            </mc:AlternateContent>
          </a:graphicData>
        </a:graphic>
      </p:graphicFrame>
      <p:sp>
        <p:nvSpPr>
          <p:cNvPr id="2050" name="TPQuestion"/>
          <p:cNvSpPr>
            <a:spLocks noGrp="1"/>
          </p:cNvSpPr>
          <p:nvPr>
            <p:ph type="title"/>
          </p:nvPr>
        </p:nvSpPr>
        <p:spPr>
          <a:xfrm>
            <a:off x="0" y="96984"/>
            <a:ext cx="9144000" cy="1143000"/>
          </a:xfrm>
        </p:spPr>
        <p:txBody>
          <a:bodyPr>
            <a:noAutofit/>
          </a:bodyPr>
          <a:lstStyle/>
          <a:p>
            <a:r>
              <a:rPr lang="en-US" sz="2000" b="1" dirty="0"/>
              <a:t>4. </a:t>
            </a:r>
            <a:r>
              <a:rPr lang="el-GR" sz="2000" b="1" dirty="0"/>
              <a:t>Η ταχύρρυθμη απώλεια σωματικού βάρους σε έναν αθλητή μπορεί να</a:t>
            </a:r>
            <a:r>
              <a:rPr lang="en-US" sz="2000" b="1" dirty="0"/>
              <a:t/>
            </a:r>
            <a:br>
              <a:rPr lang="en-US" sz="2000" b="1" dirty="0"/>
            </a:br>
            <a:r>
              <a:rPr lang="en-US" sz="2000" b="1" dirty="0"/>
              <a:t/>
            </a:r>
            <a:br>
              <a:rPr lang="en-US" sz="2000" b="1" dirty="0"/>
            </a:br>
            <a:endParaRPr lang="en-US" sz="2000" b="1" dirty="0">
              <a:latin typeface="Calibri" charset="0"/>
              <a:ea typeface="MS PGothic" charset="0"/>
            </a:endParaRPr>
          </a:p>
        </p:txBody>
      </p:sp>
      <p:sp>
        <p:nvSpPr>
          <p:cNvPr id="2051" name="TPAnswers"/>
          <p:cNvSpPr>
            <a:spLocks noGrp="1"/>
          </p:cNvSpPr>
          <p:nvPr>
            <p:ph idx="1"/>
            <p:custDataLst>
              <p:tags r:id="rId4"/>
            </p:custDataLst>
          </p:nvPr>
        </p:nvSpPr>
        <p:spPr>
          <a:xfrm>
            <a:off x="209232" y="1324268"/>
            <a:ext cx="5033473" cy="4525963"/>
          </a:xfrm>
        </p:spPr>
        <p:txBody>
          <a:bodyPr>
            <a:normAutofit/>
          </a:bodyPr>
          <a:lstStyle/>
          <a:p>
            <a:pPr marL="514350" lvl="1" indent="-514350">
              <a:buFont typeface="Arial" charset="0"/>
              <a:buAutoNum type="alphaUcPeriod"/>
            </a:pPr>
            <a:r>
              <a:rPr lang="el-GR" sz="1800" dirty="0"/>
              <a:t>Ενισχύσει την αυτοπεποίθησή του και ενδεχομένως να αυξήσει την αθλητική του απόδοση</a:t>
            </a:r>
            <a:endParaRPr lang="en-US" sz="1800" dirty="0"/>
          </a:p>
          <a:p>
            <a:pPr marL="514350" lvl="1" indent="-514350">
              <a:buFont typeface="Arial" charset="0"/>
              <a:buAutoNum type="alphaUcPeriod"/>
            </a:pPr>
            <a:r>
              <a:rPr lang="el-GR" sz="1800" dirty="0"/>
              <a:t>Προκαλέσει ανισορροπίες ανάμεσα στον αναβολισμό και τον καταβολισμό που θα επιδράσουν αρνητικά στο ορμονικό σύστημα και ενδεχομένως να αυξήσουν τον κίνδυνο εμφάνισης τραυματισμών</a:t>
            </a:r>
            <a:endParaRPr lang="en-US" sz="1800" dirty="0"/>
          </a:p>
          <a:p>
            <a:pPr marL="514350" lvl="1" indent="-514350">
              <a:buFont typeface="Arial" charset="0"/>
              <a:buAutoNum type="alphaUcPeriod"/>
            </a:pPr>
            <a:r>
              <a:rPr lang="el-GR" sz="1800" dirty="0"/>
              <a:t>Επιδράσει θετικά στο ανοσοποιητικό του σύστημα και να αυξήσει τον βασικό του μεταβολισμό </a:t>
            </a:r>
            <a:endParaRPr lang="en-US" sz="1800" dirty="0"/>
          </a:p>
          <a:p>
            <a:pPr marL="514350" lvl="1" indent="-514350">
              <a:buFont typeface="Arial" charset="0"/>
              <a:buAutoNum type="alphaUcPeriod"/>
            </a:pPr>
            <a:r>
              <a:rPr lang="el-GR" sz="1800" dirty="0"/>
              <a:t>Όλα τα 3 παραπάνω</a:t>
            </a:r>
            <a:endParaRPr lang="en-US" sz="1800" dirty="0"/>
          </a:p>
        </p:txBody>
      </p:sp>
      <p:sp>
        <p:nvSpPr>
          <p:cNvPr id="3" name="TPStartPoll"/>
          <p:cNvSpPr/>
          <p:nvPr/>
        </p:nvSpPr>
        <p:spPr>
          <a:xfrm>
            <a:off x="0" y="0"/>
            <a:ext cx="12700" cy="127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ustDataLst>
      <p:tags r:id="rId2"/>
    </p:custDataLst>
    <p:extLst>
      <p:ext uri="{BB962C8B-B14F-4D97-AF65-F5344CB8AC3E}">
        <p14:creationId xmlns:p14="http://schemas.microsoft.com/office/powerpoint/2010/main" val="20095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PChart"/>
          <p:cNvGraphicFramePr>
            <a:graphicFrameLocks noChangeAspect="1"/>
          </p:cNvGraphicFramePr>
          <p:nvPr>
            <p:custDataLst>
              <p:tags r:id="rId3"/>
            </p:custDataLst>
            <p:extLst/>
          </p:nvPr>
        </p:nvGraphicFramePr>
        <p:xfrm>
          <a:off x="4896676" y="1113917"/>
          <a:ext cx="3713370" cy="4177541"/>
        </p:xfrm>
        <a:graphic>
          <a:graphicData uri="http://schemas.openxmlformats.org/presentationml/2006/ole">
            <mc:AlternateContent xmlns:mc="http://schemas.openxmlformats.org/markup-compatibility/2006">
              <mc:Choice xmlns:v="urn:schemas-microsoft-com:vml" Requires="v">
                <p:oleObj spid="_x0000_s272392" name="Chart" r:id="rId6" imgW="4571989" imgH="5143584" progId="MSGraph.Chart.8">
                  <p:embed followColorScheme="full"/>
                </p:oleObj>
              </mc:Choice>
              <mc:Fallback>
                <p:oleObj name="Chart" r:id="rId6" imgW="4571989" imgH="5143584" progId="MSGraph.Chart.8">
                  <p:embed followColorScheme="full"/>
                  <p:pic>
                    <p:nvPicPr>
                      <p:cNvPr id="4" name="TPChart"/>
                      <p:cNvPicPr/>
                      <p:nvPr/>
                    </p:nvPicPr>
                    <p:blipFill>
                      <a:blip r:embed="rId7"/>
                      <a:stretch>
                        <a:fillRect/>
                      </a:stretch>
                    </p:blipFill>
                    <p:spPr>
                      <a:xfrm>
                        <a:off x="4896676" y="1113917"/>
                        <a:ext cx="3713370" cy="4177541"/>
                      </a:xfrm>
                      <a:prstGeom prst="rect">
                        <a:avLst/>
                      </a:prstGeom>
                    </p:spPr>
                  </p:pic>
                </p:oleObj>
              </mc:Fallback>
            </mc:AlternateContent>
          </a:graphicData>
        </a:graphic>
      </p:graphicFrame>
      <p:sp>
        <p:nvSpPr>
          <p:cNvPr id="2050" name="TPQuestion"/>
          <p:cNvSpPr>
            <a:spLocks noGrp="1"/>
          </p:cNvSpPr>
          <p:nvPr>
            <p:ph type="title"/>
          </p:nvPr>
        </p:nvSpPr>
        <p:spPr>
          <a:xfrm>
            <a:off x="457200" y="96984"/>
            <a:ext cx="8229600" cy="1143000"/>
          </a:xfrm>
        </p:spPr>
        <p:txBody>
          <a:bodyPr>
            <a:normAutofit/>
          </a:bodyPr>
          <a:lstStyle/>
          <a:p>
            <a:pPr lvl="0"/>
            <a:r>
              <a:rPr lang="el-GR" sz="2000" b="1" dirty="0"/>
              <a:t>5</a:t>
            </a:r>
            <a:r>
              <a:rPr lang="en-US" sz="2000" b="1" dirty="0"/>
              <a:t>. </a:t>
            </a:r>
            <a:r>
              <a:rPr lang="el-GR" sz="2000" b="1" dirty="0"/>
              <a:t>Ποιος είναι ο καλύτερος τρόπος να αποτρέψουμε την αφυδάτωση</a:t>
            </a:r>
            <a:r>
              <a:rPr lang="en-US" sz="2000" b="1" dirty="0"/>
              <a:t/>
            </a:r>
            <a:br>
              <a:rPr lang="en-US" sz="2000" b="1" dirty="0"/>
            </a:br>
            <a:endParaRPr lang="en-US" sz="2000" b="1" dirty="0">
              <a:latin typeface="Calibri" charset="0"/>
              <a:ea typeface="MS PGothic" charset="0"/>
            </a:endParaRPr>
          </a:p>
        </p:txBody>
      </p:sp>
      <p:sp>
        <p:nvSpPr>
          <p:cNvPr id="2051" name="TPAnswers"/>
          <p:cNvSpPr>
            <a:spLocks noGrp="1"/>
          </p:cNvSpPr>
          <p:nvPr>
            <p:ph idx="1"/>
            <p:custDataLst>
              <p:tags r:id="rId4"/>
            </p:custDataLst>
          </p:nvPr>
        </p:nvSpPr>
        <p:spPr>
          <a:xfrm>
            <a:off x="124244" y="1113917"/>
            <a:ext cx="4439476" cy="4525963"/>
          </a:xfrm>
        </p:spPr>
        <p:txBody>
          <a:bodyPr>
            <a:normAutofit/>
          </a:bodyPr>
          <a:lstStyle/>
          <a:p>
            <a:pPr marL="514350" lvl="1" indent="-514350">
              <a:buFont typeface="Arial" charset="0"/>
              <a:buAutoNum type="alphaUcPeriod"/>
            </a:pPr>
            <a:r>
              <a:rPr lang="el-GR" sz="1800" dirty="0"/>
              <a:t>Να ελέγχουμε ανά πάσα στιγμή μέσα στην ημέρα το χρώμα των ούρων μας έτσι ώστε να γνωρίζουμε την κατάσταση </a:t>
            </a:r>
            <a:r>
              <a:rPr lang="el-GR" sz="1800" dirty="0" err="1"/>
              <a:t>υδάτωσης</a:t>
            </a:r>
            <a:r>
              <a:rPr lang="el-GR" sz="1800" dirty="0"/>
              <a:t> του σώματος</a:t>
            </a:r>
            <a:endParaRPr lang="en-US" sz="1800" dirty="0"/>
          </a:p>
          <a:p>
            <a:pPr marL="514350" lvl="1" indent="-514350">
              <a:buFont typeface="Arial" charset="0"/>
              <a:buAutoNum type="alphaUcPeriod"/>
            </a:pPr>
            <a:r>
              <a:rPr lang="el-GR" sz="1800" dirty="0"/>
              <a:t>Να έχουμε πάντα μαζί μας ένα μπουκαλάκι με νερό για ασφάλεια, φροντίζοντας όλοι να καταναλώνουμε μεγάλες ποσότητες όποτε βρούμε την ευκαιρία</a:t>
            </a:r>
            <a:endParaRPr lang="en-US" sz="1800" dirty="0"/>
          </a:p>
          <a:p>
            <a:pPr marL="514350" lvl="1" indent="-514350">
              <a:buFont typeface="Arial" charset="0"/>
              <a:buAutoNum type="alphaUcPeriod"/>
            </a:pPr>
            <a:r>
              <a:rPr lang="el-GR" sz="1800" dirty="0"/>
              <a:t>Να περιμένουμε να διψάσουμε για να καταναλώσουμε την απαραίτητη ποσότητα υγρών</a:t>
            </a:r>
            <a:endParaRPr lang="en-US" sz="1800" dirty="0"/>
          </a:p>
          <a:p>
            <a:pPr marL="514350" lvl="1" indent="-514350">
              <a:buFont typeface="Arial" charset="0"/>
              <a:buAutoNum type="alphaUcPeriod"/>
            </a:pPr>
            <a:r>
              <a:rPr lang="el-GR" sz="1800" dirty="0"/>
              <a:t>Κανένα από τα παραπάνω</a:t>
            </a:r>
            <a:endParaRPr lang="en-US" sz="1800" dirty="0"/>
          </a:p>
        </p:txBody>
      </p:sp>
      <p:sp>
        <p:nvSpPr>
          <p:cNvPr id="3" name="TPStartPoll"/>
          <p:cNvSpPr/>
          <p:nvPr/>
        </p:nvSpPr>
        <p:spPr>
          <a:xfrm>
            <a:off x="0" y="0"/>
            <a:ext cx="12700" cy="127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ustDataLst>
      <p:tags r:id="rId2"/>
    </p:custDataLst>
    <p:extLst>
      <p:ext uri="{BB962C8B-B14F-4D97-AF65-F5344CB8AC3E}">
        <p14:creationId xmlns:p14="http://schemas.microsoft.com/office/powerpoint/2010/main" val="148955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1012" name="Rectangle 4"/>
          <p:cNvSpPr>
            <a:spLocks noGrp="1" noChangeArrowheads="1"/>
          </p:cNvSpPr>
          <p:nvPr>
            <p:ph type="ctrTitle"/>
          </p:nvPr>
        </p:nvSpPr>
        <p:spPr>
          <a:xfrm>
            <a:off x="827088" y="260648"/>
            <a:ext cx="7772400" cy="1296144"/>
          </a:xfrm>
        </p:spPr>
        <p:txBody>
          <a:bodyPr/>
          <a:lstStyle/>
          <a:p>
            <a:pPr eaLnBrk="1" hangingPunct="1">
              <a:defRPr/>
            </a:pPr>
            <a:r>
              <a:rPr lang="el-GR" dirty="0">
                <a:latin typeface="Calibri"/>
                <a:cs typeface="Calibri"/>
              </a:rPr>
              <a:t>Ευχαριστώ</a:t>
            </a:r>
          </a:p>
        </p:txBody>
      </p:sp>
      <p:pic>
        <p:nvPicPr>
          <p:cNvPr id="3" name="Picture 2">
            <a:extLst>
              <a:ext uri="{FF2B5EF4-FFF2-40B4-BE49-F238E27FC236}">
                <a16:creationId xmlns:a16="http://schemas.microsoft.com/office/drawing/2014/main" id="{DB36F938-AEA2-AC49-ADB0-28FE56AE5B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7" y="6149441"/>
            <a:ext cx="1979712" cy="708559"/>
          </a:xfrm>
          <a:prstGeom prst="rect">
            <a:avLst/>
          </a:prstGeom>
        </p:spPr>
      </p:pic>
      <p:pic>
        <p:nvPicPr>
          <p:cNvPr id="2" name="Εικόνα 1"/>
          <p:cNvPicPr>
            <a:picLocks noChangeAspect="1"/>
          </p:cNvPicPr>
          <p:nvPr/>
        </p:nvPicPr>
        <p:blipFill>
          <a:blip r:embed="rId3"/>
          <a:stretch>
            <a:fillRect/>
          </a:stretch>
        </p:blipFill>
        <p:spPr>
          <a:xfrm>
            <a:off x="395536" y="2348880"/>
            <a:ext cx="4231046" cy="3472492"/>
          </a:xfrm>
          <a:prstGeom prst="rect">
            <a:avLst/>
          </a:prstGeom>
        </p:spPr>
      </p:pic>
      <p:pic>
        <p:nvPicPr>
          <p:cNvPr id="4" name="Εικόνα 3"/>
          <p:cNvPicPr>
            <a:picLocks noChangeAspect="1"/>
          </p:cNvPicPr>
          <p:nvPr/>
        </p:nvPicPr>
        <p:blipFill>
          <a:blip r:embed="rId4"/>
          <a:stretch>
            <a:fillRect/>
          </a:stretch>
        </p:blipFill>
        <p:spPr>
          <a:xfrm>
            <a:off x="4716016" y="2318166"/>
            <a:ext cx="4218786" cy="3495566"/>
          </a:xfrm>
          <a:prstGeom prst="rect">
            <a:avLst/>
          </a:prstGeom>
        </p:spPr>
      </p:pic>
    </p:spTree>
  </p:cSld>
  <p:clrMapOvr>
    <a:masterClrMapping/>
  </p:clrMapOvr>
  <p:transition advTm="73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stretch>
            <a:fillRect/>
          </a:stretch>
        </p:blipFill>
        <p:spPr>
          <a:xfrm>
            <a:off x="539552" y="1052736"/>
            <a:ext cx="8167793" cy="4464496"/>
          </a:xfrm>
          <a:prstGeom prst="rect">
            <a:avLst/>
          </a:prstGeom>
        </p:spPr>
      </p:pic>
    </p:spTree>
    <p:extLst>
      <p:ext uri="{BB962C8B-B14F-4D97-AF65-F5344CB8AC3E}">
        <p14:creationId xmlns:p14="http://schemas.microsoft.com/office/powerpoint/2010/main" val="382294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395536" y="1124744"/>
            <a:ext cx="8306192" cy="4344682"/>
          </a:xfrm>
          <a:prstGeom prst="rect">
            <a:avLst/>
          </a:prstGeom>
        </p:spPr>
      </p:pic>
    </p:spTree>
    <p:extLst>
      <p:ext uri="{BB962C8B-B14F-4D97-AF65-F5344CB8AC3E}">
        <p14:creationId xmlns:p14="http://schemas.microsoft.com/office/powerpoint/2010/main" val="119795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755576" y="980728"/>
            <a:ext cx="7880224" cy="4648413"/>
          </a:xfrm>
          <a:prstGeom prst="rect">
            <a:avLst/>
          </a:prstGeom>
        </p:spPr>
      </p:pic>
    </p:spTree>
    <p:extLst>
      <p:ext uri="{BB962C8B-B14F-4D97-AF65-F5344CB8AC3E}">
        <p14:creationId xmlns:p14="http://schemas.microsoft.com/office/powerpoint/2010/main" val="1583179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323528" y="980728"/>
            <a:ext cx="8574295" cy="4755230"/>
          </a:xfrm>
          <a:prstGeom prst="rect">
            <a:avLst/>
          </a:prstGeom>
        </p:spPr>
      </p:pic>
    </p:spTree>
    <p:extLst>
      <p:ext uri="{BB962C8B-B14F-4D97-AF65-F5344CB8AC3E}">
        <p14:creationId xmlns:p14="http://schemas.microsoft.com/office/powerpoint/2010/main" val="2171440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1.3|35.3|1.9"/>
</p:tagLst>
</file>

<file path=ppt/tags/tag10.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1"/>
  <p:tag name="COLORTYPE" val="SCHEME"/>
</p:tagLst>
</file>

<file path=ppt/tags/tag11.xml><?xml version="1.0" encoding="utf-8"?>
<p:tagLst xmlns:a="http://schemas.openxmlformats.org/drawingml/2006/main" xmlns:r="http://schemas.openxmlformats.org/officeDocument/2006/relationships" xmlns:p="http://schemas.openxmlformats.org/presentationml/2006/main">
  <p:tag name="ZEROBASED" val="False"/>
</p:tagLst>
</file>

<file path=ppt/tags/tag12.xml><?xml version="1.0" encoding="utf-8"?>
<p:tagLst xmlns:a="http://schemas.openxmlformats.org/drawingml/2006/main" xmlns:r="http://schemas.openxmlformats.org/officeDocument/2006/relationships" xmlns:p="http://schemas.openxmlformats.org/presentationml/2006/main">
  <p:tag name="TYPE" val="MultiChoiceSlide"/>
  <p:tag name="TPSLIDEBULLETSTYLE" val="2"/>
  <p:tag name="SLIDEGUID" val="BFCE57EB3DB44B9F8C68DDFA422DD0BD"/>
  <p:tag name="CHARTTYPE" val="0"/>
  <p:tag name="CHARTDEFINEDCOLORS" val="3,6,10,45,32,50,13,4,9,55,1"/>
  <p:tag name="TPQUESTIONXML" val="﻿&lt;?xml version=&quot;1.0&quot; encoding=&quot;utf-8&quot;?&gt;&#10;&lt;questionlist&gt;&#10;    &lt;properties&gt;&#10;        &lt;guid&gt;7E573A1F892B4C1FBAF37F11049FE3D6&lt;/guid&gt;&#10;        &lt;description /&gt;&#10;        &lt;date&gt;5/12/2016 2:59:2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FCE57EB3DB44B9F8C68DDFA422DD0BD&lt;/guid&gt;&#10;            &lt;repollguid&gt;212B579AD3B1493DA4196A3F36AF68BE&lt;/repollguid&gt;&#10;            &lt;sourceid&gt;871A25B9A9774C9FA9DE5670217AEFD8&lt;/sourceid&gt;&#10;            &lt;questiontext&gt;3. __ π___ π______ __________ _π_ ___ π_______&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9A07D197424344982CB453AF41407F&lt;/guid&gt;&#10;                    &lt;answertext&gt;_ ________ π_______ π________ π__ ___________ __ _________ π_____ 9-15 ____ _________ ___ 0,5__/____ _________ ______&lt;/answertext&gt;&#10;                    &lt;valuetype&gt;-1&lt;/valuetype&gt;&#10;                &lt;/answer&gt;&#10;                &lt;answer&gt;&#10;                    &lt;guid&gt;7ACDE739225346C69B77D761125EA380&lt;/guid&gt;&#10;                    &lt;answertext&gt;_ ________ π_______ π________ π__ ___________ __ _________ π_____ 9-15 ____ _________ ___ 1,5__/____ _________ ______&lt;/answertext&gt;&#10;                    &lt;valuetype&gt;1&lt;/valuetype&gt;&#10;                &lt;/answer&gt;&#10;                &lt;answer&gt;&#10;                    &lt;guid&gt;1F2216CE16B34DDEB83851D881275D4B&lt;/guid&gt;&#10;                    &lt;answertext&gt;_ ________ π_______ ____________ π__ ___________ __ _________ π_____ 9-15 ____ _________ ___ 3__/____ _________ ______&lt;/answertext&gt;&#10;                    &lt;valuetype&gt;-1&lt;/valuetype&gt;&#10;                &lt;/answer&gt;&#10;                &lt;answer&gt;&#10;                    &lt;guid&gt;2F8CC46D704248FB9B8F92E642451274&lt;/guid&gt;&#10;                    &lt;answertext&gt;_ π_________ ___________ __π_____ ___ ________ ____ π______ 9-15 ____ ___ __ π__π__ __ __π____ __ 15% ___ _________ π________&lt;/answertext&gt;&#10;                    &lt;valuetype&gt;-1&lt;/valuetype&gt;&#10;                &lt;/answer&gt;&#10;            &lt;/answers&gt;&#10;        &lt;/multichoice&gt;&#10;    &lt;/questions&gt;&#10;&lt;/questionlist&gt;"/>
  <p:tag name="LIVECHARTING" val="False"/>
  <p:tag name="AUTOOPENPOLL" val="False"/>
  <p:tag name="AUTOFORMATCHART" val="True"/>
</p:tagLst>
</file>

<file path=ppt/tags/tag1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1"/>
  <p:tag name="COLORTYPE" val="SCHEME"/>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TPSLIDEBULLETSTYLE" val="2"/>
  <p:tag name="SLIDEGUID" val="43CBB962EB04422992A661BF1B642D1F"/>
  <p:tag name="CHARTTYPE" val="0"/>
  <p:tag name="CHARTDEFINEDCOLORS" val="3,6,10,45,32,50,13,4,9,55,1"/>
  <p:tag name="TPQUESTIONXML" val="﻿&lt;?xml version=&quot;1.0&quot; encoding=&quot;utf-8&quot;?&gt;&#10;&lt;questionlist&gt;&#10;    &lt;properties&gt;&#10;        &lt;guid&gt;B480DD4F75F44439BA2C7A3B8B954E7D&lt;/guid&gt;&#10;        &lt;description /&gt;&#10;        &lt;date&gt;5/12/2016 2:59:2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3CBB962EB04422992A661BF1B642D1F&lt;/guid&gt;&#10;            &lt;repollguid&gt;212B579AD3B1493DA4196A3F36AF68BE&lt;/repollguid&gt;&#10;            &lt;sourceid&gt;871A25B9A9774C9FA9DE5670217AEFD8&lt;/sourceid&gt;&#10;            &lt;questiontext&gt;4. _ __________ _π_____ _________ ______ __ ___ π____ 9-15 ____ _π____ __&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9A07D197424344982CB453AF41407F&lt;/guid&gt;&#10;                    &lt;answertext&gt;_________ ___ ____π_π______ ___ ___ ___________ __ _______ ___ ________ ___ _π_____&lt;/answertext&gt;&#10;                    &lt;valuetype&gt;-1&lt;/valuetype&gt;&#10;                &lt;/answer&gt;&#10;                &lt;answer&gt;&#10;                    &lt;guid&gt;7ACDE739225346C69B77D761125EA380&lt;/guid&gt;&#10;                    &lt;answertext&gt;__________ ________π___ _______ ____ __________ ___ ___ ___________ π__ __ _π________ ________ ___ ________ _______ ___ ___________ __ ________ ___ _______ _________ ____________&lt;/answertext&gt;&#10;                    &lt;valuetype&gt;1&lt;/valuetype&gt;&#10;                &lt;/answer&gt;&#10;                &lt;answer&gt;&#10;                    &lt;guid&gt;1F2216CE16B34DDEB83851D881275D4B&lt;/guid&gt;&#10;                    &lt;answertext&gt;_π_______ ______ ___ _____π_______ ___ _______ ___ __ _______ ___ ______ ___ ___________&lt;/answertext&gt;&#10;                    &lt;valuetype&gt;-1&lt;/valuetype&gt;&#10;                &lt;/answer&gt;&#10;                &lt;answer&gt;&#10;                    &lt;guid&gt;2F8CC46D704248FB9B8F92E642451274&lt;/guid&gt;&#10;                    &lt;answertext&gt;___ __ 3 π___π___&lt;/answertext&gt;&#10;                    &lt;valuetype&gt;-1&lt;/valuetype&gt;&#10;                &lt;/answer&gt;&#10;            &lt;/answers&gt;&#10;        &lt;/multichoice&gt;&#10;    &lt;/questions&gt;&#10;&lt;/questionlist&gt;"/>
  <p:tag name="LIVECHARTING" val="False"/>
  <p:tag name="AUTOOPENPOLL" val="False"/>
  <p:tag name="AUTOFORMATCHART" val="True"/>
</p:tagLst>
</file>

<file path=ppt/tags/tag16.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1"/>
  <p:tag name="COLORTYPE" val="SCHEME"/>
</p:tagLst>
</file>

<file path=ppt/tags/tag17.xml><?xml version="1.0" encoding="utf-8"?>
<p:tagLst xmlns:a="http://schemas.openxmlformats.org/drawingml/2006/main" xmlns:r="http://schemas.openxmlformats.org/officeDocument/2006/relationships" xmlns:p="http://schemas.openxmlformats.org/presentationml/2006/main">
  <p:tag name="ZEROBASED" val="False"/>
</p:tagLst>
</file>

<file path=ppt/tags/tag18.xml><?xml version="1.0" encoding="utf-8"?>
<p:tagLst xmlns:a="http://schemas.openxmlformats.org/drawingml/2006/main" xmlns:r="http://schemas.openxmlformats.org/officeDocument/2006/relationships" xmlns:p="http://schemas.openxmlformats.org/presentationml/2006/main">
  <p:tag name="TYPE" val="MultiChoiceSlide"/>
  <p:tag name="TPSLIDEBULLETSTYLE" val="2"/>
  <p:tag name="SLIDEGUID" val="EAAC8B2E05844043926ADAA64BABF6A3"/>
  <p:tag name="CHARTTYPE" val="0"/>
  <p:tag name="CHARTDEFINEDCOLORS" val="3,6,10,45,32,50,13,4,9,55,1"/>
  <p:tag name="TPQUESTIONXML" val="﻿&lt;?xml version=&quot;1.0&quot; encoding=&quot;utf-8&quot;?&gt;&#10;&lt;questionlist&gt;&#10;    &lt;properties&gt;&#10;        &lt;guid&gt;05550699BD9C4DD9806B413F725DFAE6&lt;/guid&gt;&#10;        &lt;description /&gt;&#10;        &lt;date&gt;5/12/2016 2:59:2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AAC8B2E05844043926ADAA64BABF6A3&lt;/guid&gt;&#10;            &lt;repollguid&gt;212B579AD3B1493DA4196A3F36AF68BE&lt;/repollguid&gt;&#10;            &lt;sourceid&gt;871A25B9A9774C9FA9DE5670217AEFD8&lt;/sourceid&gt;&#10;            &lt;questiontext&gt;5. _____ _____ _ _________ ___π__ __ _π_________ ___ _________&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9A07D197424344982CB453AF41407F&lt;/guid&gt;&#10;                    &lt;answertext&gt;__ _________ ___ π___ ______ ____ ____ _____ __ _____ ___ _____ ___ ____ ____ __ __________ ___ _________ ________ ___ _______&lt;/answertext&gt;&#10;                    &lt;valuetype&gt;-1&lt;/valuetype&gt;&#10;                &lt;/answer&gt;&#10;                &lt;answer&gt;&#10;                    &lt;guid&gt;7ACDE739225346C69B77D761125EA380&lt;/guid&gt;&#10;                    &lt;answertext&gt;__ ______ π____ ____ ___ ___ _π________ __ ____ ___ ________, ____________ ____ __ _____________ _______ π________ _π___ ______ ___ ________&lt;/answertext&gt;&#10;                    &lt;valuetype&gt;-1&lt;/valuetype&gt;&#10;                &lt;/answer&gt;&#10;                &lt;answer&gt;&#10;                    &lt;guid&gt;1F2216CE16B34DDEB83851D881275D4B&lt;/guid&gt;&#10;                    &lt;answertext&gt;__ π__________ __ _________ ___ __ _____________ ___ _π________ π_______ _____&lt;/answertext&gt;&#10;                    &lt;valuetype&gt;-1&lt;/valuetype&gt;&#10;                &lt;/answer&gt;&#10;                &lt;answer&gt;&#10;                    &lt;guid&gt;2F8CC46D704248FB9B8F92E642451274&lt;/guid&gt;&#10;                    &lt;answertext&gt;______ _π_ __ π___π___&lt;/answertext&gt;&#10;                    &lt;valuetype&gt;1&lt;/valuetype&gt;&#10;                &lt;/answer&gt;&#10;            &lt;/answers&gt;&#10;        &lt;/multichoice&gt;&#10;    &lt;/questions&gt;&#10;&lt;/questionlist&gt;"/>
  <p:tag name="LIVECHARTING" val="False"/>
  <p:tag name="AUTOOPENPOLL" val="False"/>
  <p:tag name="AUTOFORMATCHART" val="True"/>
</p:tagLst>
</file>

<file path=ppt/tags/tag19.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1"/>
  <p:tag name="COLORTYPE" val="SCHEME"/>
</p:tagLst>
</file>

<file path=ppt/tags/tag2.xml><?xml version="1.0" encoding="utf-8"?>
<p:tagLst xmlns:a="http://schemas.openxmlformats.org/drawingml/2006/main" xmlns:r="http://schemas.openxmlformats.org/officeDocument/2006/relationships" xmlns:p="http://schemas.openxmlformats.org/presentationml/2006/main">
  <p:tag name="TIMING" val="|1.5|0.8|2|14.2"/>
</p:tagLst>
</file>

<file path=ppt/tags/tag20.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IMING" val="|19.1|23.1"/>
</p:tagLst>
</file>

<file path=ppt/tags/tag4.xml><?xml version="1.0" encoding="utf-8"?>
<p:tagLst xmlns:a="http://schemas.openxmlformats.org/drawingml/2006/main" xmlns:r="http://schemas.openxmlformats.org/officeDocument/2006/relationships" xmlns:p="http://schemas.openxmlformats.org/presentationml/2006/main">
  <p:tag name="TIMING" val="|22.3|21.6"/>
</p:tagLst>
</file>

<file path=ppt/tags/tag5.xml><?xml version="1.0" encoding="utf-8"?>
<p:tagLst xmlns:a="http://schemas.openxmlformats.org/drawingml/2006/main" xmlns:r="http://schemas.openxmlformats.org/officeDocument/2006/relationships" xmlns:p="http://schemas.openxmlformats.org/presentationml/2006/main">
  <p:tag name="TIMING" val="|0.5|0.6|0.4"/>
</p:tagLst>
</file>

<file path=ppt/tags/tag6.xml><?xml version="1.0" encoding="utf-8"?>
<p:tagLst xmlns:a="http://schemas.openxmlformats.org/drawingml/2006/main" xmlns:r="http://schemas.openxmlformats.org/officeDocument/2006/relationships" xmlns:p="http://schemas.openxmlformats.org/presentationml/2006/main">
  <p:tag name="TYPE" val="MultiChoiceSlide"/>
  <p:tag name="TPSLIDEBULLETSTYLE" val="2"/>
  <p:tag name="SLIDEGUID" val="CE6A7114AF6045DD9EDB056A307BF5F9"/>
  <p:tag name="CHARTTYPE" val="0"/>
  <p:tag name="CHARTDEFINEDCOLORS" val="3,6,10,45,32,50,13,4,9,55,1"/>
  <p:tag name="TPQUESTIONXML" val="﻿&lt;?xml version=&quot;1.0&quot; encoding=&quot;utf-8&quot;?&gt;&#10;&lt;questionlist&gt;&#10;    &lt;properties&gt;&#10;        &lt;guid&gt;C06ED4F8A0A04FD28CEFAB579CA979BB&lt;/guid&gt;&#10;        &lt;description /&gt;&#10;        &lt;date&gt;5/12/2016 2:59:2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E6A7114AF6045DD9EDB056A307BF5F9&lt;/guid&gt;&#10;            &lt;repollguid&gt;212B579AD3B1493DA4196A3F36AF68BE&lt;/repollguid&gt;&#10;            &lt;sourceid&gt;871A25B9A9774C9FA9DE5670217AEFD8&lt;/sourceid&gt;&#10;            &lt;questiontext&gt;1. _____ ______ ________ ________ ___ __ __________ ___ ___________ _π___________ ____ _π_ ______ _____________ __ π_____:&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9A07D197424344982CB453AF41407F&lt;/guid&gt;&#10;                    &lt;answertext&gt;___π______ _______ π________ __ ____________ ___ _____ _π__________ ___ ______ __________&lt;/answertext&gt;&#10;                    &lt;valuetype&gt;-1&lt;/valuetype&gt;&#10;                &lt;/answer&gt;&#10;                &lt;answer&gt;&#10;                    &lt;guid&gt;7ACDE739225346C69B77D761125EA380&lt;/guid&gt;&#10;                    &lt;answertext&gt;________ _______ __π____ __ ______ _π____&lt;/answertext&gt;&#10;                    &lt;valuetype&gt;1&lt;/valuetype&gt;&#10;                &lt;/answer&gt;&#10;                &lt;answer&gt;&#10;                    &lt;guid&gt;1F2216CE16B34DDEB83851D881275D4B&lt;/guid&gt;&#10;                    &lt;answertext&gt;___________ ____&lt;/answertext&gt;&#10;                    &lt;valuetype&gt;-1&lt;/valuetype&gt;&#10;                &lt;/answer&gt;&#10;                &lt;answer&gt;&#10;                    &lt;guid&gt;2F8CC46D704248FB9B8F92E642451274&lt;/guid&gt;&#10;                    &lt;answertext&gt;______ _________ ____ __ ___________ π____________ ___ __ π_______ _______ __ ___ _π_____ ___ _________ ______ __ ____&lt;/answertext&gt;&#10;                    &lt;valuetype&gt;-1&lt;/valuetype&gt;&#10;                &lt;/answer&gt;&#10;            &lt;/answers&gt;&#10;        &lt;/multichoice&gt;&#10;    &lt;/questions&gt;&#10;&lt;/questionlist&gt;"/>
  <p:tag name="LIVECHARTING" val="False"/>
  <p:tag name="AUTOOPENPOLL" val="False"/>
  <p:tag name="AUTOFORMATCHART" val="True"/>
</p:tagLst>
</file>

<file path=ppt/tags/tag7.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1"/>
  <p:tag name="COLORTYPE" val="SCHEME"/>
</p:tagLst>
</file>

<file path=ppt/tags/tag8.xml><?xml version="1.0" encoding="utf-8"?>
<p:tagLst xmlns:a="http://schemas.openxmlformats.org/drawingml/2006/main" xmlns:r="http://schemas.openxmlformats.org/officeDocument/2006/relationships" xmlns:p="http://schemas.openxmlformats.org/presentationml/2006/main">
  <p:tag name="ZEROBASED" val="False"/>
</p:tagLst>
</file>

<file path=ppt/tags/tag9.xml><?xml version="1.0" encoding="utf-8"?>
<p:tagLst xmlns:a="http://schemas.openxmlformats.org/drawingml/2006/main" xmlns:r="http://schemas.openxmlformats.org/officeDocument/2006/relationships" xmlns:p="http://schemas.openxmlformats.org/presentationml/2006/main">
  <p:tag name="TYPE" val="MultiChoiceSlide"/>
  <p:tag name="TPSLIDEBULLETSTYLE" val="2"/>
  <p:tag name="SLIDEGUID" val="5F246AC1D006426DBFFBB6ADECA61270"/>
  <p:tag name="CHARTTYPE" val="0"/>
  <p:tag name="CHARTDEFINEDCOLORS" val="3,6,10,45,32,50,13,4,9,55,1"/>
  <p:tag name="TPQUESTIONXML" val="﻿&lt;?xml version=&quot;1.0&quot; encoding=&quot;utf-8&quot;?&gt;&#10;&lt;questionlist&gt;&#10;    &lt;properties&gt;&#10;        &lt;guid&gt;EEB0BF9BBB5D416698087CB19492FA27&lt;/guid&gt;&#10;        &lt;description /&gt;&#10;        &lt;date&gt;5/12/2016 2:59:2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F246AC1D006426DBFFBB6ADECA61270&lt;/guid&gt;&#10;            &lt;repollguid&gt;212B579AD3B1493DA4196A3F36AF68BE&lt;/repollguid&gt;&#10;            &lt;sourceid&gt;871A25B9A9774C9FA9DE5670217AEFD8&lt;/sourceid&gt;&#10;            &lt;questiontext&gt;2. ____ _____ _ _______ _______ ______ _____ ___ ________ ___________ _π___________&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9A07D197424344982CB453AF41407F&lt;/guid&gt;&#10;                    &lt;answertext&gt;______ ____ __ _____ ___ _______&lt;/answertext&gt;&#10;                    &lt;valuetype&gt;-1&lt;/valuetype&gt;&#10;                &lt;/answer&gt;&#10;                &lt;answer&gt;&#10;                    &lt;guid&gt;7ACDE739225346C69B77D761125EA380&lt;/guid&gt;&#10;                    &lt;answertext&gt;2-3 ____ ____ __ _____ ___ _______&lt;/answertext&gt;&#10;                    &lt;valuetype&gt;-1&lt;/valuetype&gt;&#10;                &lt;/answer&gt;&#10;                &lt;answer&gt;&#10;                    &lt;guid&gt;1F2216CE16B34DDEB83851D881275D4B&lt;/guid&gt;&#10;                    &lt;answertext&gt;30-45 __π__ ____ __ _____ ___ _______&lt;/answertext&gt;&#10;                    &lt;valuetype&gt;1&lt;/valuetype&gt;&#10;                &lt;/answer&gt;&#10;                &lt;answer&gt;&#10;                    &lt;guid&gt;2F8CC46D704248FB9B8F92E642451274&lt;/guid&gt;&#10;                    &lt;answertext&gt;___ _____ _π________ __ ______ _____ _π___________ ____ _π_ ___ ______&lt;/answertext&gt;&#10;                    &lt;valuetype&gt;-1&lt;/valuetype&gt;&#10;                &lt;/answer&gt;&#10;            &lt;/answers&gt;&#10;        &lt;/multichoice&gt;&#10;    &lt;/questions&gt;&#10;&lt;/questionlist&gt;"/>
  <p:tag name="LIVECHARTING" val="False"/>
  <p:tag name="AUTOOPENPOLL" val="False"/>
  <p:tag name="AUTOFORMATCHART" val="True"/>
</p:tagLst>
</file>

<file path=ppt/theme/theme1.xml><?xml version="1.0" encoding="utf-8"?>
<a:theme xmlns:a="http://schemas.openxmlformats.org/drawingml/2006/main" name="Μπλε διαγώνιες">
  <a:themeElements>
    <a:clrScheme name="Μπλε διαγώνιες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Μπλε διαγώνιες">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3200" b="1" i="0" u="none" strike="noStrike" cap="none" normalizeH="0" baseline="0" smtClean="0">
            <a:ln>
              <a:noFill/>
            </a:ln>
            <a:solidFill>
              <a:schemeClr val="tx1"/>
            </a:solidFill>
            <a:effectLst/>
            <a:latin typeface="Bookman Old Style"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3200" b="1" i="0" u="none" strike="noStrike" cap="none" normalizeH="0" baseline="0" smtClean="0">
            <a:ln>
              <a:noFill/>
            </a:ln>
            <a:solidFill>
              <a:schemeClr val="tx1"/>
            </a:solidFill>
            <a:effectLst/>
            <a:latin typeface="Bookman Old Style" pitchFamily="18" charset="0"/>
          </a:defRPr>
        </a:defPPr>
      </a:lstStyle>
    </a:lnDef>
  </a:objectDefaults>
  <a:extraClrSchemeLst>
    <a:extraClrScheme>
      <a:clrScheme name="Μπλε διαγώνιες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Μπλε διαγώνιες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Μπλε διαγώνιες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Μπλε διαγώνιες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Designs\Μπλε διαγώνιες.pot</Template>
  <TotalTime>7513</TotalTime>
  <Words>1267</Words>
  <Application>Microsoft Office PowerPoint</Application>
  <PresentationFormat>Προβολή στην οθόνη (4:3)</PresentationFormat>
  <Paragraphs>271</Paragraphs>
  <Slides>58</Slides>
  <Notes>7</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58</vt:i4>
      </vt:variant>
    </vt:vector>
  </HeadingPairs>
  <TitlesOfParts>
    <vt:vector size="70" baseType="lpstr">
      <vt:lpstr>MS PGothic</vt:lpstr>
      <vt:lpstr>Arial</vt:lpstr>
      <vt:lpstr>Bookman Old Style</vt:lpstr>
      <vt:lpstr>Calibri</vt:lpstr>
      <vt:lpstr>Garamond</vt:lpstr>
      <vt:lpstr>Symbol</vt:lpstr>
      <vt:lpstr>Times New Roman</vt:lpstr>
      <vt:lpstr>URWPalladioL</vt:lpstr>
      <vt:lpstr>Wingdings</vt:lpstr>
      <vt:lpstr>Μπλε διαγώνιες</vt:lpstr>
      <vt:lpstr>Γράφημα του Microsoft Excel</vt:lpstr>
      <vt:lpstr>Chart</vt:lpstr>
      <vt:lpstr>Διατροφικές Συστάσεις κατά την Περίοδο της Ανάπτυξης και σε συνδυασμό με Συστηματική Προπόνηση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 Προσδιορισμός ενεργειακών αναγκών του αθλήματος  2. Εξατομικευμένη προσέγγιση με βάση τα χαρακτηριστικά του κάθε αθλητή  3. Έλεγχος στη διακύμανση των ανθρωπομετρικών -εργομετρικών μεταβολών  4. Σεβασμός στις ιδιαιτερότητες του αθλήματος </vt:lpstr>
      <vt:lpstr>Επίπεδα μυϊκού γλυκογόνου και αθλητική απόδοση</vt:lpstr>
      <vt:lpstr>Παρουσίαση του PowerPoint</vt:lpstr>
      <vt:lpstr>Μακροθρεπτικά συστατικά</vt:lpstr>
      <vt:lpstr>Παρουσίαση του PowerPoint</vt:lpstr>
      <vt:lpstr>Σημαντική μερίδα αθλητών παρουσιάζει έλλειψη </vt:lpstr>
      <vt:lpstr>Ποσοστό αθλητών που προσλαμβάνουν λιγότερο από τα DRIs</vt:lpstr>
      <vt:lpstr>Ο λόγος;</vt:lpstr>
      <vt:lpstr>Παράδειγμα</vt:lpstr>
      <vt:lpstr>Παρουσίαση του PowerPoint</vt:lpstr>
      <vt:lpstr>Παρουσίαση του PowerPoint</vt:lpstr>
      <vt:lpstr>Παρουσίαση του PowerPoint</vt:lpstr>
      <vt:lpstr>Παρουσίαση του PowerPoint</vt:lpstr>
      <vt:lpstr>Δείκτες υπερπροπόνησης</vt:lpstr>
      <vt:lpstr>Παρουσίαση του PowerPoint</vt:lpstr>
      <vt:lpstr>Παρουσίαση του PowerPoint</vt:lpstr>
      <vt:lpstr>Μέθοδοι Πρόληψης</vt:lpstr>
      <vt:lpstr>Μικροθρεπτικά συστατικά</vt:lpstr>
      <vt:lpstr>Προσθήκη αντιοξειδωτικών</vt:lpstr>
      <vt:lpstr>Παρουσίαση του PowerPoint</vt:lpstr>
      <vt:lpstr>Παρουσίαση του PowerPoint</vt:lpstr>
      <vt:lpstr>Μακροθρεπτικά συστατικά</vt:lpstr>
      <vt:lpstr>Παράδειγμα: Το βάρος ενός αθλητή = 80 κιλά</vt:lpstr>
      <vt:lpstr> 180 γρ μοσχαρίσιο φιλέτο  ~ 50 γρ πρωτεΐνης</vt:lpstr>
      <vt:lpstr>Παρουσίαση του PowerPoint</vt:lpstr>
      <vt:lpstr>Παρουσίαση του PowerPoint</vt:lpstr>
      <vt:lpstr>Αύξηση των ενεργειακών αποθεμάτων μετασκησιακά (1-1,2 gr/kg BW)</vt:lpstr>
      <vt:lpstr>Υψηλή σημαντικότητα του γεύματος αποκατάστασης</vt:lpstr>
      <vt:lpstr>Παρουσίαση του PowerPoint</vt:lpstr>
      <vt:lpstr>Παρουσίαση του PowerPoint</vt:lpstr>
      <vt:lpstr>Παρουσίαση του PowerPoint</vt:lpstr>
      <vt:lpstr>Προσθήκη πρωτεΐνης στο γεύμα αποκατάστασης αυξάνει την αναπλήρωση των αποθεμάτων μυϊκού γλυκογόνου</vt:lpstr>
      <vt:lpstr>Σοκολατούχο γάλα 0% σε λιπαρά ως ρόφημα αποκατάστασης </vt:lpstr>
      <vt:lpstr>Σοκολατούχο γάλα 0% σε λιπαρά ως ρόφημα αποκατάστασης </vt:lpstr>
      <vt:lpstr>Μακροθρεπτικά συστατικά</vt:lpstr>
      <vt:lpstr>Παρουσίαση του PowerPoint</vt:lpstr>
      <vt:lpstr>Στόχος του Αθλητή </vt:lpstr>
      <vt:lpstr>Παρουσίαση του PowerPoint</vt:lpstr>
      <vt:lpstr>Παρουσίαση του PowerPoint</vt:lpstr>
      <vt:lpstr>1. Ποιες τροφές θεωρείτε ιδανικές για τη διαδικασία της ενεργειακής αποκατάστασης μετά από έντονη δραστηριότητα : </vt:lpstr>
      <vt:lpstr>2. Ποια είναι η ιδανική χρονική στιγμή λήψης του γεύματος ενεργειακής αποκατάστασης  </vt:lpstr>
      <vt:lpstr>3. Με ποια πρόταση συμφωνείτε από τις παρακάτω  </vt:lpstr>
      <vt:lpstr>4. Η ταχύρρυθμη απώλεια σωματικού βάρους σε έναν αθλητή μπορεί να  </vt:lpstr>
      <vt:lpstr>5. Ποιος είναι ο καλύτερος τρόπος να αποτρέψουμε την αφυδάτωση </vt:lpstr>
      <vt:lpstr>Ευχαριστώ</vt:lpstr>
    </vt:vector>
  </TitlesOfParts>
  <Company>HUA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Physical and Physiological Status of Elite Water Polo Players</dc:title>
  <dc:creator>Yiannis</dc:creator>
  <cp:lastModifiedBy>svr admin</cp:lastModifiedBy>
  <cp:revision>287</cp:revision>
  <dcterms:created xsi:type="dcterms:W3CDTF">2003-10-04T11:27:41Z</dcterms:created>
  <dcterms:modified xsi:type="dcterms:W3CDTF">2021-11-07T18:57:32Z</dcterms:modified>
</cp:coreProperties>
</file>