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99" r:id="rId2"/>
    <p:sldId id="346" r:id="rId3"/>
    <p:sldId id="374" r:id="rId4"/>
    <p:sldId id="366" r:id="rId5"/>
    <p:sldId id="367" r:id="rId6"/>
    <p:sldId id="347" r:id="rId7"/>
    <p:sldId id="348" r:id="rId8"/>
    <p:sldId id="365" r:id="rId9"/>
    <p:sldId id="352" r:id="rId10"/>
    <p:sldId id="353" r:id="rId11"/>
    <p:sldId id="309" r:id="rId12"/>
    <p:sldId id="341" r:id="rId13"/>
    <p:sldId id="355" r:id="rId14"/>
    <p:sldId id="356" r:id="rId15"/>
    <p:sldId id="359" r:id="rId16"/>
    <p:sldId id="362" r:id="rId17"/>
    <p:sldId id="363" r:id="rId18"/>
    <p:sldId id="364" r:id="rId19"/>
    <p:sldId id="287" r:id="rId20"/>
    <p:sldId id="305" r:id="rId21"/>
    <p:sldId id="375" r:id="rId22"/>
    <p:sldId id="376" r:id="rId23"/>
    <p:sldId id="379" r:id="rId24"/>
    <p:sldId id="383" r:id="rId25"/>
    <p:sldId id="391" r:id="rId26"/>
    <p:sldId id="399" r:id="rId27"/>
    <p:sldId id="400" r:id="rId28"/>
    <p:sldId id="409" r:id="rId29"/>
    <p:sldId id="412" r:id="rId30"/>
    <p:sldId id="418" r:id="rId31"/>
    <p:sldId id="422" r:id="rId32"/>
    <p:sldId id="405" r:id="rId33"/>
    <p:sldId id="426" r:id="rId34"/>
    <p:sldId id="427" r:id="rId35"/>
    <p:sldId id="428" r:id="rId36"/>
    <p:sldId id="429" r:id="rId37"/>
    <p:sldId id="430" r:id="rId38"/>
    <p:sldId id="431" r:id="rId39"/>
    <p:sldId id="432" r:id="rId40"/>
    <p:sldId id="433" r:id="rId41"/>
    <p:sldId id="434" r:id="rId42"/>
    <p:sldId id="435" r:id="rId43"/>
    <p:sldId id="436" r:id="rId44"/>
    <p:sldId id="437" r:id="rId45"/>
    <p:sldId id="424" r:id="rId46"/>
    <p:sldId id="425" r:id="rId47"/>
    <p:sldId id="438" r:id="rId48"/>
    <p:sldId id="439" r:id="rId49"/>
    <p:sldId id="372" r:id="rId50"/>
    <p:sldId id="27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0" autoAdjust="0"/>
    <p:restoredTop sz="95332" autoAdjust="0"/>
  </p:normalViewPr>
  <p:slideViewPr>
    <p:cSldViewPr snapToGrid="0" snapToObjects="1">
      <p:cViewPr varScale="1">
        <p:scale>
          <a:sx n="83" d="100"/>
          <a:sy n="83" d="100"/>
        </p:scale>
        <p:origin x="610" y="8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5" d="100"/>
          <a:sy n="55" d="100"/>
        </p:scale>
        <p:origin x="-289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36644D-DE9E-984A-ABE6-2354495D30C3}" type="datetimeFigureOut">
              <a:rPr lang="en-US" smtClean="0"/>
              <a:pPr/>
              <a:t>10/1/2022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A7C7-8155-4247-B6F1-696FED6470A3}" type="slidenum">
              <a:rPr lang="en-US" smtClean="0"/>
              <a:pPr/>
              <a:t>‹#›</a:t>
            </a:fld>
            <a:endParaRPr lang="en-US"/>
          </a:p>
        </p:txBody>
      </p:sp>
    </p:spTree>
    <p:extLst>
      <p:ext uri="{BB962C8B-B14F-4D97-AF65-F5344CB8AC3E}">
        <p14:creationId xmlns:p14="http://schemas.microsoft.com/office/powerpoint/2010/main" val="207049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8367B04C-83D3-41FC-8952-B70D593FEFEE}" type="slidenum">
              <a:rPr lang="el-GR" smtClean="0"/>
              <a:t>4</a:t>
            </a:fld>
            <a:endParaRPr lang="el-GR"/>
          </a:p>
        </p:txBody>
      </p:sp>
    </p:spTree>
    <p:extLst>
      <p:ext uri="{BB962C8B-B14F-4D97-AF65-F5344CB8AC3E}">
        <p14:creationId xmlns:p14="http://schemas.microsoft.com/office/powerpoint/2010/main" val="710857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 Θέση εικόνας διαφάνειας"/>
          <p:cNvSpPr>
            <a:spLocks noGrp="1" noRot="1" noChangeAspect="1"/>
          </p:cNvSpPr>
          <p:nvPr>
            <p:ph type="sldImg"/>
          </p:nvPr>
        </p:nvSpPr>
        <p:spPr>
          <a:ln/>
        </p:spPr>
      </p:sp>
      <p:sp>
        <p:nvSpPr>
          <p:cNvPr id="22530" name="2 - Θέση σημειώσεων"/>
          <p:cNvSpPr>
            <a:spLocks noGrp="1"/>
          </p:cNvSpPr>
          <p:nvPr>
            <p:ph type="body" idx="1"/>
          </p:nvPr>
        </p:nvSpPr>
        <p:spPr>
          <a:noFill/>
          <a:ln/>
        </p:spPr>
        <p:txBody>
          <a:bodyPr/>
          <a:lstStyle/>
          <a:p>
            <a:r>
              <a:rPr lang="el-GR"/>
              <a:t>Οι απαιτήσεις στο σύγχρονο αθλητισμό έχουν αυξηθεί σημαντικά τα τελευταία χρόνια κάτι το οποίο εν μέρει οφείλεται στην εξέλιξη της προπονητικής καθώς επίσης και στη διαθεσιμότητα τεχνολογίας αιχμής που μας επιτρέπει να γυμναζόμαστε πιο σωστά. </a:t>
            </a:r>
          </a:p>
        </p:txBody>
      </p:sp>
      <p:sp>
        <p:nvSpPr>
          <p:cNvPr id="22531" name="3 - Θέση αριθμού διαφάνειας"/>
          <p:cNvSpPr>
            <a:spLocks noGrp="1"/>
          </p:cNvSpPr>
          <p:nvPr>
            <p:ph type="sldNum" sz="quarter" idx="5"/>
          </p:nvPr>
        </p:nvSpPr>
        <p:spPr>
          <a:noFill/>
        </p:spPr>
        <p:txBody>
          <a:bodyPr/>
          <a:lstStyle/>
          <a:p>
            <a:fld id="{BC36F8AD-C73D-4C01-95ED-9578123B5DFA}" type="slidenum">
              <a:rPr lang="el-GR" smtClean="0"/>
              <a:pPr/>
              <a:t>21</a:t>
            </a:fld>
            <a:endParaRPr lang="el-GR"/>
          </a:p>
        </p:txBody>
      </p:sp>
    </p:spTree>
    <p:extLst>
      <p:ext uri="{BB962C8B-B14F-4D97-AF65-F5344CB8AC3E}">
        <p14:creationId xmlns:p14="http://schemas.microsoft.com/office/powerpoint/2010/main" val="33346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What a young</a:t>
            </a:r>
            <a:r>
              <a:rPr lang="en-US" baseline="0" dirty="0" smtClean="0"/>
              <a:t> systematically trained needs in order to achieve high </a:t>
            </a:r>
            <a:r>
              <a:rPr lang="en-US" baseline="0" dirty="0" err="1" smtClean="0"/>
              <a:t>performanceQ</a:t>
            </a:r>
            <a:endParaRPr lang="en-US" baseline="0" dirty="0" smtClean="0"/>
          </a:p>
          <a:p>
            <a:r>
              <a:rPr lang="en-US" baseline="0" dirty="0" smtClean="0"/>
              <a:t>Excellent physical condition, Technique, </a:t>
            </a:r>
            <a:r>
              <a:rPr lang="en-US" baseline="0" dirty="0" err="1" smtClean="0"/>
              <a:t>Tactique</a:t>
            </a:r>
            <a:r>
              <a:rPr lang="en-US" baseline="0" dirty="0" smtClean="0"/>
              <a:t>, a large number of competition, </a:t>
            </a:r>
            <a:r>
              <a:rPr lang="en-US" baseline="0" dirty="0" err="1" smtClean="0"/>
              <a:t>pshychology</a:t>
            </a:r>
            <a:r>
              <a:rPr lang="en-US" baseline="0" dirty="0" smtClean="0"/>
              <a:t> treatment, Adequate nutrition and supplements, good sleep, medical and </a:t>
            </a:r>
            <a:r>
              <a:rPr lang="en-US" baseline="0" dirty="0" err="1" smtClean="0"/>
              <a:t>physio</a:t>
            </a:r>
            <a:r>
              <a:rPr lang="en-US" baseline="0" dirty="0" smtClean="0"/>
              <a:t> support?</a:t>
            </a:r>
            <a:endParaRPr lang="en-US" dirty="0"/>
          </a:p>
        </p:txBody>
      </p:sp>
      <p:sp>
        <p:nvSpPr>
          <p:cNvPr id="4" name="3 - Θέση αριθμού διαφάνειας"/>
          <p:cNvSpPr>
            <a:spLocks noGrp="1"/>
          </p:cNvSpPr>
          <p:nvPr>
            <p:ph type="sldNum" sz="quarter" idx="10"/>
          </p:nvPr>
        </p:nvSpPr>
        <p:spPr/>
        <p:txBody>
          <a:bodyPr/>
          <a:lstStyle/>
          <a:p>
            <a:fld id="{F7C5A7C7-8155-4247-B6F1-696FED6470A3}"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n-US" dirty="0"/>
          </a:p>
        </p:txBody>
      </p:sp>
      <p:sp>
        <p:nvSpPr>
          <p:cNvPr id="4" name="3 - Θέση αριθμού διαφάνειας"/>
          <p:cNvSpPr>
            <a:spLocks noGrp="1"/>
          </p:cNvSpPr>
          <p:nvPr>
            <p:ph type="sldNum" sz="quarter" idx="10"/>
          </p:nvPr>
        </p:nvSpPr>
        <p:spPr/>
        <p:txBody>
          <a:bodyPr/>
          <a:lstStyle/>
          <a:p>
            <a:fld id="{F7C5A7C7-8155-4247-B6F1-696FED6470A3}"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sz="1400" dirty="0" smtClean="0"/>
          </a:p>
        </p:txBody>
      </p:sp>
      <p:sp>
        <p:nvSpPr>
          <p:cNvPr id="4" name="Θέση αριθμού διαφάνειας 3"/>
          <p:cNvSpPr>
            <a:spLocks noGrp="1"/>
          </p:cNvSpPr>
          <p:nvPr>
            <p:ph type="sldNum" sz="quarter" idx="10"/>
          </p:nvPr>
        </p:nvSpPr>
        <p:spPr/>
        <p:txBody>
          <a:bodyPr/>
          <a:lstStyle/>
          <a:p>
            <a:fld id="{8367B04C-83D3-41FC-8952-B70D593FEFEE}" type="slidenum">
              <a:rPr lang="el-GR" smtClean="0"/>
              <a:t>8</a:t>
            </a:fld>
            <a:endParaRPr lang="el-GR"/>
          </a:p>
        </p:txBody>
      </p:sp>
    </p:spTree>
    <p:extLst>
      <p:ext uri="{BB962C8B-B14F-4D97-AF65-F5344CB8AC3E}">
        <p14:creationId xmlns:p14="http://schemas.microsoft.com/office/powerpoint/2010/main" val="327140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The</a:t>
            </a:r>
            <a:r>
              <a:rPr lang="en-US" baseline="0" dirty="0" smtClean="0"/>
              <a:t> blue table indicates LTAD process presenting chronological age periods of growth,  maturation stages and the opportunity windows (different periods that specific indices of physical conditioning can translated in adaptations). As you can see the size of the letters and the color intensity indicates the relative training priorities. It is clear that strength and Fundamental Movement Skills coexist almost up to 11 years of growth. This theory since the last decade was unacceptable. We have to mentioned that we mean different strength modes that are appropriate for the age of the participants and can support the functional requirements of the training </a:t>
            </a:r>
            <a:r>
              <a:rPr lang="en-US" baseline="0" dirty="0" err="1" smtClean="0"/>
              <a:t>programms</a:t>
            </a:r>
            <a:r>
              <a:rPr lang="en-US" baseline="0" dirty="0" smtClean="0"/>
              <a:t>. For example </a:t>
            </a:r>
            <a:r>
              <a:rPr lang="el-GR" baseline="0" dirty="0" smtClean="0"/>
              <a:t>(</a:t>
            </a:r>
            <a:r>
              <a:rPr lang="en-US" baseline="0" dirty="0" err="1" smtClean="0"/>
              <a:t>proprioception</a:t>
            </a:r>
            <a:r>
              <a:rPr lang="en-US" baseline="0" dirty="0" smtClean="0"/>
              <a:t> exercises, balance, body weight exercises, weight bearing activities, elastic bands, </a:t>
            </a:r>
            <a:r>
              <a:rPr lang="en-US" baseline="0" dirty="0" err="1" smtClean="0"/>
              <a:t>trx</a:t>
            </a:r>
            <a:r>
              <a:rPr lang="en-US" baseline="0" dirty="0" smtClean="0"/>
              <a:t> , Barbells, </a:t>
            </a:r>
            <a:r>
              <a:rPr lang="en-US" baseline="0" dirty="0" err="1" smtClean="0"/>
              <a:t>olympic</a:t>
            </a:r>
            <a:r>
              <a:rPr lang="en-US" baseline="0" dirty="0" smtClean="0"/>
              <a:t> styles weight lifting etc).</a:t>
            </a:r>
            <a:r>
              <a:rPr lang="el-GR" baseline="0" dirty="0" smtClean="0"/>
              <a:t> </a:t>
            </a:r>
            <a:r>
              <a:rPr lang="en-US" baseline="0" dirty="0" smtClean="0"/>
              <a:t> </a:t>
            </a:r>
            <a:r>
              <a:rPr lang="el-GR" dirty="0" smtClean="0"/>
              <a:t>Σε</a:t>
            </a:r>
            <a:r>
              <a:rPr lang="el-GR" baseline="0" dirty="0" smtClean="0"/>
              <a:t> αυτό τον πίνακα φαίνονται η χρονολογική ηλικία, τα στάδια ανάπτυξης, τα χρόνια </a:t>
            </a:r>
            <a:r>
              <a:rPr lang="el-GR" baseline="0" dirty="0" err="1" smtClean="0"/>
              <a:t>πρίν</a:t>
            </a:r>
            <a:r>
              <a:rPr lang="el-GR" baseline="0" dirty="0" smtClean="0"/>
              <a:t> και μετά από το </a:t>
            </a:r>
            <a:r>
              <a:rPr lang="en-US" baseline="0" dirty="0" smtClean="0"/>
              <a:t>PHV</a:t>
            </a:r>
            <a:r>
              <a:rPr lang="el-GR" baseline="0" dirty="0" smtClean="0"/>
              <a:t> και οι φυσικές ικανότητες. Όπως μπορείτε να δείτε το μέγεθος των γραμμάτων καθώς και ο τόνος των χρωμάτων υποδηλώνουν τα </a:t>
            </a:r>
            <a:r>
              <a:rPr lang="el-GR" baseline="0" dirty="0" err="1" smtClean="0"/>
              <a:t>ευνοικά</a:t>
            </a:r>
            <a:r>
              <a:rPr lang="el-GR" baseline="0" dirty="0" smtClean="0"/>
              <a:t> παράθυρα (</a:t>
            </a:r>
            <a:r>
              <a:rPr lang="en-US" baseline="0" dirty="0" smtClean="0"/>
              <a:t>opportunity windows) </a:t>
            </a:r>
            <a:r>
              <a:rPr lang="el-GR" baseline="0" dirty="0" smtClean="0"/>
              <a:t>εφαρμογής. Η δύναμη και τα </a:t>
            </a:r>
            <a:r>
              <a:rPr lang="en-US" baseline="0" dirty="0" smtClean="0"/>
              <a:t>FMS </a:t>
            </a:r>
            <a:r>
              <a:rPr lang="el-GR" baseline="0" dirty="0" smtClean="0"/>
              <a:t>συν</a:t>
            </a:r>
            <a:r>
              <a:rPr lang="en-US" baseline="0" dirty="0" smtClean="0"/>
              <a:t>y</a:t>
            </a:r>
            <a:r>
              <a:rPr lang="el-GR" baseline="0" dirty="0" err="1" smtClean="0"/>
              <a:t>πάρχουν</a:t>
            </a:r>
            <a:r>
              <a:rPr lang="el-GR" baseline="0" dirty="0" smtClean="0"/>
              <a:t> τουλάχιστον μέχρι τα 11!!! Αυτό μέχρι πριν λίγα χρόνια δεν ήταν αποδεκτό. Για ποια δύναμη όμως μιλάμε. Τη δύναμη της κάθε ηλικίας (</a:t>
            </a:r>
            <a:r>
              <a:rPr lang="en-US" baseline="0" dirty="0" err="1" smtClean="0"/>
              <a:t>proprioception</a:t>
            </a:r>
            <a:r>
              <a:rPr lang="en-US" baseline="0" dirty="0" smtClean="0"/>
              <a:t> exercises, balance, body weight exercises, weight bearing activities elastic bands, </a:t>
            </a:r>
            <a:r>
              <a:rPr lang="en-US" baseline="0" dirty="0" err="1" smtClean="0"/>
              <a:t>trx</a:t>
            </a:r>
            <a:r>
              <a:rPr lang="en-US" baseline="0" dirty="0" smtClean="0"/>
              <a:t> , Barbells, </a:t>
            </a:r>
            <a:r>
              <a:rPr lang="en-US" baseline="0" dirty="0" err="1" smtClean="0"/>
              <a:t>olympic</a:t>
            </a:r>
            <a:r>
              <a:rPr lang="en-US" baseline="0" dirty="0" smtClean="0"/>
              <a:t> styles etc)</a:t>
            </a:r>
            <a:r>
              <a:rPr lang="el-GR" baseline="0" dirty="0" smtClean="0"/>
              <a:t> </a:t>
            </a:r>
            <a:endParaRPr lang="en-US" dirty="0"/>
          </a:p>
        </p:txBody>
      </p:sp>
      <p:sp>
        <p:nvSpPr>
          <p:cNvPr id="4" name="3 - Θέση αριθμού διαφάνειας"/>
          <p:cNvSpPr>
            <a:spLocks noGrp="1"/>
          </p:cNvSpPr>
          <p:nvPr>
            <p:ph type="sldNum" sz="quarter" idx="10"/>
          </p:nvPr>
        </p:nvSpPr>
        <p:spPr/>
        <p:txBody>
          <a:bodyPr/>
          <a:lstStyle/>
          <a:p>
            <a:fld id="{F7C5A7C7-8155-4247-B6F1-696FED6470A3}"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O</a:t>
            </a:r>
            <a:r>
              <a:rPr lang="en-US" baseline="0" dirty="0" smtClean="0"/>
              <a:t> </a:t>
            </a:r>
            <a:r>
              <a:rPr lang="el-GR" baseline="0" dirty="0" smtClean="0"/>
              <a:t>πίνακας των κοριτσιών δίνει ακριβώς τις ίδιες πληροφορίες με μόνη δ</a:t>
            </a:r>
            <a:r>
              <a:rPr lang="en-US" baseline="0" dirty="0" err="1" smtClean="0"/>
              <a:t>i</a:t>
            </a:r>
            <a:r>
              <a:rPr lang="el-GR" baseline="0" dirty="0" smtClean="0"/>
              <a:t>αφορά ότι όλα εμφανίζονται λόγω της εφηβείας στα κορίτσια 2-3 χρόνια ενωρίτερα.</a:t>
            </a:r>
            <a:endParaRPr lang="en-US" baseline="0" dirty="0" smtClean="0"/>
          </a:p>
          <a:p>
            <a:r>
              <a:rPr lang="en-US" baseline="0" dirty="0" smtClean="0"/>
              <a:t>Similar information are presented in the pink table, taking into consideration that girls reach puberty 2-3 years earlier.</a:t>
            </a:r>
            <a:endParaRPr lang="el-GR" baseline="0" dirty="0" smtClean="0"/>
          </a:p>
          <a:p>
            <a:endParaRPr lang="en-US" dirty="0"/>
          </a:p>
        </p:txBody>
      </p:sp>
      <p:sp>
        <p:nvSpPr>
          <p:cNvPr id="4" name="3 - Θέση αριθμού διαφάνειας"/>
          <p:cNvSpPr>
            <a:spLocks noGrp="1"/>
          </p:cNvSpPr>
          <p:nvPr>
            <p:ph type="sldNum" sz="quarter" idx="10"/>
          </p:nvPr>
        </p:nvSpPr>
        <p:spPr/>
        <p:txBody>
          <a:bodyPr/>
          <a:lstStyle/>
          <a:p>
            <a:fld id="{F7C5A7C7-8155-4247-B6F1-696FED6470A3}"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sz="1500" dirty="0" smtClean="0"/>
          </a:p>
        </p:txBody>
      </p:sp>
      <p:sp>
        <p:nvSpPr>
          <p:cNvPr id="4" name="Θέση αριθμού διαφάνειας 3"/>
          <p:cNvSpPr>
            <a:spLocks noGrp="1"/>
          </p:cNvSpPr>
          <p:nvPr>
            <p:ph type="sldNum" sz="quarter" idx="10"/>
          </p:nvPr>
        </p:nvSpPr>
        <p:spPr/>
        <p:txBody>
          <a:bodyPr/>
          <a:lstStyle/>
          <a:p>
            <a:fld id="{8367B04C-83D3-41FC-8952-B70D593FEFEE}" type="slidenum">
              <a:rPr lang="el-GR" smtClean="0"/>
              <a:t>17</a:t>
            </a:fld>
            <a:endParaRPr lang="el-GR"/>
          </a:p>
        </p:txBody>
      </p:sp>
    </p:spTree>
    <p:extLst>
      <p:ext uri="{BB962C8B-B14F-4D97-AF65-F5344CB8AC3E}">
        <p14:creationId xmlns:p14="http://schemas.microsoft.com/office/powerpoint/2010/main" val="179345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sz="1600" dirty="0" smtClean="0"/>
          </a:p>
        </p:txBody>
      </p:sp>
      <p:sp>
        <p:nvSpPr>
          <p:cNvPr id="4" name="Θέση αριθμού διαφάνειας 3"/>
          <p:cNvSpPr>
            <a:spLocks noGrp="1"/>
          </p:cNvSpPr>
          <p:nvPr>
            <p:ph type="sldNum" sz="quarter" idx="10"/>
          </p:nvPr>
        </p:nvSpPr>
        <p:spPr/>
        <p:txBody>
          <a:bodyPr/>
          <a:lstStyle/>
          <a:p>
            <a:fld id="{8367B04C-83D3-41FC-8952-B70D593FEFEE}" type="slidenum">
              <a:rPr lang="el-GR" smtClean="0"/>
              <a:t>18</a:t>
            </a:fld>
            <a:endParaRPr lang="el-GR"/>
          </a:p>
        </p:txBody>
      </p:sp>
    </p:spTree>
    <p:extLst>
      <p:ext uri="{BB962C8B-B14F-4D97-AF65-F5344CB8AC3E}">
        <p14:creationId xmlns:p14="http://schemas.microsoft.com/office/powerpoint/2010/main" val="385767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Και</a:t>
            </a:r>
            <a:r>
              <a:rPr lang="el-GR" baseline="0" dirty="0" smtClean="0"/>
              <a:t> στις δυο περιπτώσεις αντί να προκαλούμε τον επιθυμητό </a:t>
            </a:r>
            <a:r>
              <a:rPr lang="el-GR" baseline="0" dirty="0" err="1" smtClean="0"/>
              <a:t>υπερσημψηφισμό</a:t>
            </a:r>
            <a:r>
              <a:rPr lang="el-GR" baseline="0" dirty="0" smtClean="0"/>
              <a:t> (</a:t>
            </a:r>
            <a:r>
              <a:rPr lang="en-US" baseline="0" dirty="0" smtClean="0"/>
              <a:t>overcompensation) </a:t>
            </a:r>
            <a:r>
              <a:rPr lang="el-GR" baseline="0" dirty="0" smtClean="0"/>
              <a:t>σχεδιάζοντας προπονήσεις με εναλλαγές βαριών και ελαφρών φορτίων, οδηγούμε τον αθλητή σε διαρκή κόπωση και σε στάδια </a:t>
            </a:r>
            <a:r>
              <a:rPr lang="el-GR" baseline="0" dirty="0" err="1" smtClean="0"/>
              <a:t>υπερπροπόνησης</a:t>
            </a:r>
            <a:r>
              <a:rPr lang="el-GR" baseline="0" dirty="0" smtClean="0"/>
              <a:t>.</a:t>
            </a:r>
            <a:endParaRPr lang="en-US" dirty="0"/>
          </a:p>
        </p:txBody>
      </p:sp>
      <p:sp>
        <p:nvSpPr>
          <p:cNvPr id="4" name="3 - Θέση αριθμού διαφάνειας"/>
          <p:cNvSpPr>
            <a:spLocks noGrp="1"/>
          </p:cNvSpPr>
          <p:nvPr>
            <p:ph type="sldNum" sz="quarter" idx="10"/>
          </p:nvPr>
        </p:nvSpPr>
        <p:spPr/>
        <p:txBody>
          <a:bodyPr/>
          <a:lstStyle/>
          <a:p>
            <a:fld id="{F7C5A7C7-8155-4247-B6F1-696FED6470A3}"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98EF7-958F-EB41-81E8-BD9449F8E3FE}" type="slidenum">
              <a:rPr lang="en-US" smtClean="0"/>
              <a:pPr/>
              <a:t>‹#›</a:t>
            </a:fld>
            <a:endParaRPr lang="en-US"/>
          </a:p>
        </p:txBody>
      </p:sp>
    </p:spTree>
    <p:extLst>
      <p:ext uri="{BB962C8B-B14F-4D97-AF65-F5344CB8AC3E}">
        <p14:creationId xmlns:p14="http://schemas.microsoft.com/office/powerpoint/2010/main" val="2068756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265719-E5CF-764B-BEB7-BBC91C51619A}"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98EF7-958F-EB41-81E8-BD9449F8E3FE}" type="slidenum">
              <a:rPr lang="en-US" smtClean="0"/>
              <a:pPr/>
              <a:t>‹#›</a:t>
            </a:fld>
            <a:endParaRPr lang="en-US"/>
          </a:p>
        </p:txBody>
      </p:sp>
    </p:spTree>
    <p:extLst>
      <p:ext uri="{BB962C8B-B14F-4D97-AF65-F5344CB8AC3E}">
        <p14:creationId xmlns:p14="http://schemas.microsoft.com/office/powerpoint/2010/main" val="959347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265719-E5CF-764B-BEB7-BBC91C51619A}"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98EF7-958F-EB41-81E8-BD9449F8E3FE}" type="slidenum">
              <a:rPr lang="en-US" smtClean="0"/>
              <a:pPr/>
              <a:t>‹#›</a:t>
            </a:fld>
            <a:endParaRPr lang="en-US"/>
          </a:p>
        </p:txBody>
      </p:sp>
    </p:spTree>
    <p:extLst>
      <p:ext uri="{BB962C8B-B14F-4D97-AF65-F5344CB8AC3E}">
        <p14:creationId xmlns:p14="http://schemas.microsoft.com/office/powerpoint/2010/main" val="443857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smtClean="0"/>
              <a:t>Kλικ για επεξεργασία του τίτλου</a:t>
            </a:r>
            <a:endParaRPr lang="en-US"/>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a:p>
        </p:txBody>
      </p:sp>
      <p:sp>
        <p:nvSpPr>
          <p:cNvPr id="4" name="3 - Θέση ημερομηνίας"/>
          <p:cNvSpPr>
            <a:spLocks noGrp="1"/>
          </p:cNvSpPr>
          <p:nvPr>
            <p:ph type="dt" sz="half" idx="10"/>
          </p:nvPr>
        </p:nvSpPr>
        <p:spPr/>
        <p:txBody>
          <a:bodyPr/>
          <a:lstStyle/>
          <a:p>
            <a:fld id="{9AB1922D-6EFA-4C4D-A1C5-EFE0D19D5D25}" type="datetimeFigureOut">
              <a:rPr lang="en-US" smtClean="0"/>
              <a:pPr/>
              <a:t>10/1/2022</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ADE48898-AC9E-4E6C-AC71-6F67EB2D4BA2}"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228600"/>
            <a:ext cx="10363200" cy="1219200"/>
          </a:xfrm>
        </p:spPr>
        <p:txBody>
          <a:bodyPr/>
          <a:lstStyle/>
          <a:p>
            <a:r>
              <a:rPr lang="el-GR" dirty="0"/>
              <a:t>Kλικ για επεξεργασία του τίτλου</a:t>
            </a:r>
          </a:p>
        </p:txBody>
      </p:sp>
      <p:sp>
        <p:nvSpPr>
          <p:cNvPr id="3" name="2 - Θέση πίνακα"/>
          <p:cNvSpPr>
            <a:spLocks noGrp="1"/>
          </p:cNvSpPr>
          <p:nvPr>
            <p:ph type="tbl" idx="1"/>
          </p:nvPr>
        </p:nvSpPr>
        <p:spPr>
          <a:xfrm>
            <a:off x="914400" y="1641475"/>
            <a:ext cx="10363200" cy="4454525"/>
          </a:xfrm>
        </p:spPr>
        <p:txBody>
          <a:bodyPr/>
          <a:lstStyle/>
          <a:p>
            <a:pPr lvl="0"/>
            <a:endParaRPr lang="el-GR" noProof="0"/>
          </a:p>
        </p:txBody>
      </p:sp>
      <p:sp>
        <p:nvSpPr>
          <p:cNvPr id="4" name="Rectangle 8"/>
          <p:cNvSpPr>
            <a:spLocks noGrp="1" noChangeArrowheads="1"/>
          </p:cNvSpPr>
          <p:nvPr>
            <p:ph type="dt" sz="half" idx="10"/>
          </p:nvPr>
        </p:nvSpPr>
        <p:spPr>
          <a:ln/>
        </p:spPr>
        <p:txBody>
          <a:bodyPr/>
          <a:lstStyle>
            <a:lvl1pPr>
              <a:defRPr/>
            </a:lvl1pPr>
          </a:lstStyle>
          <a:p>
            <a:pPr>
              <a:defRPr/>
            </a:pPr>
            <a:endParaRPr lang="el-GR"/>
          </a:p>
        </p:txBody>
      </p:sp>
      <p:sp>
        <p:nvSpPr>
          <p:cNvPr id="5" name="Rectangle 9"/>
          <p:cNvSpPr>
            <a:spLocks noGrp="1" noChangeArrowheads="1"/>
          </p:cNvSpPr>
          <p:nvPr>
            <p:ph type="ftr" sz="quarter" idx="11"/>
          </p:nvPr>
        </p:nvSpPr>
        <p:spPr>
          <a:ln/>
        </p:spPr>
        <p:txBody>
          <a:bodyPr/>
          <a:lstStyle>
            <a:lvl1pPr>
              <a:defRPr/>
            </a:lvl1pPr>
          </a:lstStyle>
          <a:p>
            <a:pPr>
              <a:defRPr/>
            </a:pPr>
            <a:endParaRPr lang="el-GR"/>
          </a:p>
        </p:txBody>
      </p:sp>
      <p:sp>
        <p:nvSpPr>
          <p:cNvPr id="6" name="Rectangle 10"/>
          <p:cNvSpPr>
            <a:spLocks noGrp="1" noChangeArrowheads="1"/>
          </p:cNvSpPr>
          <p:nvPr>
            <p:ph type="sldNum" sz="quarter" idx="12"/>
          </p:nvPr>
        </p:nvSpPr>
        <p:spPr>
          <a:ln/>
        </p:spPr>
        <p:txBody>
          <a:bodyPr/>
          <a:lstStyle>
            <a:lvl1pPr>
              <a:defRPr/>
            </a:lvl1pPr>
          </a:lstStyle>
          <a:p>
            <a:pPr>
              <a:defRPr/>
            </a:pPr>
            <a:fld id="{E9EA34C4-15C3-417E-8571-6ED31F2A181C}" type="slidenum">
              <a:rPr lang="el-GR"/>
              <a:pPr>
                <a:defRPr/>
              </a:pPr>
              <a:t>‹#›</a:t>
            </a:fld>
            <a:endParaRPr lang="el-GR"/>
          </a:p>
        </p:txBody>
      </p:sp>
    </p:spTree>
    <p:extLst>
      <p:ext uri="{BB962C8B-B14F-4D97-AF65-F5344CB8AC3E}">
        <p14:creationId xmlns:p14="http://schemas.microsoft.com/office/powerpoint/2010/main" val="424912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265719-E5CF-764B-BEB7-BBC91C51619A}"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98EF7-958F-EB41-81E8-BD9449F8E3FE}" type="slidenum">
              <a:rPr lang="en-US" smtClean="0"/>
              <a:pPr/>
              <a:t>‹#›</a:t>
            </a:fld>
            <a:endParaRPr lang="en-US"/>
          </a:p>
        </p:txBody>
      </p:sp>
    </p:spTree>
    <p:extLst>
      <p:ext uri="{BB962C8B-B14F-4D97-AF65-F5344CB8AC3E}">
        <p14:creationId xmlns:p14="http://schemas.microsoft.com/office/powerpoint/2010/main" val="19005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265719-E5CF-764B-BEB7-BBC91C51619A}"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98EF7-958F-EB41-81E8-BD9449F8E3FE}" type="slidenum">
              <a:rPr lang="en-US" smtClean="0"/>
              <a:pPr/>
              <a:t>‹#›</a:t>
            </a:fld>
            <a:endParaRPr lang="en-US"/>
          </a:p>
        </p:txBody>
      </p:sp>
    </p:spTree>
    <p:extLst>
      <p:ext uri="{BB962C8B-B14F-4D97-AF65-F5344CB8AC3E}">
        <p14:creationId xmlns:p14="http://schemas.microsoft.com/office/powerpoint/2010/main" val="87273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265719-E5CF-764B-BEB7-BBC91C51619A}"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98EF7-958F-EB41-81E8-BD9449F8E3FE}" type="slidenum">
              <a:rPr lang="en-US" smtClean="0"/>
              <a:pPr/>
              <a:t>‹#›</a:t>
            </a:fld>
            <a:endParaRPr lang="en-US"/>
          </a:p>
        </p:txBody>
      </p:sp>
    </p:spTree>
    <p:extLst>
      <p:ext uri="{BB962C8B-B14F-4D97-AF65-F5344CB8AC3E}">
        <p14:creationId xmlns:p14="http://schemas.microsoft.com/office/powerpoint/2010/main" val="802895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265719-E5CF-764B-BEB7-BBC91C51619A}" type="datetimeFigureOut">
              <a:rPr lang="en-US" smtClean="0"/>
              <a:pPr/>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98EF7-958F-EB41-81E8-BD9449F8E3FE}" type="slidenum">
              <a:rPr lang="en-US" smtClean="0"/>
              <a:pPr/>
              <a:t>‹#›</a:t>
            </a:fld>
            <a:endParaRPr lang="en-US"/>
          </a:p>
        </p:txBody>
      </p:sp>
    </p:spTree>
    <p:extLst>
      <p:ext uri="{BB962C8B-B14F-4D97-AF65-F5344CB8AC3E}">
        <p14:creationId xmlns:p14="http://schemas.microsoft.com/office/powerpoint/2010/main" val="1629754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265719-E5CF-764B-BEB7-BBC91C51619A}" type="datetimeFigureOut">
              <a:rPr lang="en-US" smtClean="0"/>
              <a:pPr/>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98EF7-958F-EB41-81E8-BD9449F8E3FE}" type="slidenum">
              <a:rPr lang="en-US" smtClean="0"/>
              <a:pPr/>
              <a:t>‹#›</a:t>
            </a:fld>
            <a:endParaRPr lang="en-US"/>
          </a:p>
        </p:txBody>
      </p:sp>
    </p:spTree>
    <p:extLst>
      <p:ext uri="{BB962C8B-B14F-4D97-AF65-F5344CB8AC3E}">
        <p14:creationId xmlns:p14="http://schemas.microsoft.com/office/powerpoint/2010/main" val="135258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265719-E5CF-764B-BEB7-BBC91C51619A}" type="datetimeFigureOut">
              <a:rPr lang="en-US" smtClean="0"/>
              <a:pPr/>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98EF7-958F-EB41-81E8-BD9449F8E3FE}" type="slidenum">
              <a:rPr lang="en-US" smtClean="0"/>
              <a:pPr/>
              <a:t>‹#›</a:t>
            </a:fld>
            <a:endParaRPr lang="en-US"/>
          </a:p>
        </p:txBody>
      </p:sp>
    </p:spTree>
    <p:extLst>
      <p:ext uri="{BB962C8B-B14F-4D97-AF65-F5344CB8AC3E}">
        <p14:creationId xmlns:p14="http://schemas.microsoft.com/office/powerpoint/2010/main" val="1247205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265719-E5CF-764B-BEB7-BBC91C51619A}"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98EF7-958F-EB41-81E8-BD9449F8E3FE}" type="slidenum">
              <a:rPr lang="en-US" smtClean="0"/>
              <a:pPr/>
              <a:t>‹#›</a:t>
            </a:fld>
            <a:endParaRPr lang="en-US"/>
          </a:p>
        </p:txBody>
      </p:sp>
    </p:spTree>
    <p:extLst>
      <p:ext uri="{BB962C8B-B14F-4D97-AF65-F5344CB8AC3E}">
        <p14:creationId xmlns:p14="http://schemas.microsoft.com/office/powerpoint/2010/main" val="186791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265719-E5CF-764B-BEB7-BBC91C51619A}"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98EF7-958F-EB41-81E8-BD9449F8E3FE}" type="slidenum">
              <a:rPr lang="en-US" smtClean="0"/>
              <a:pPr/>
              <a:t>‹#›</a:t>
            </a:fld>
            <a:endParaRPr lang="en-US"/>
          </a:p>
        </p:txBody>
      </p:sp>
    </p:spTree>
    <p:extLst>
      <p:ext uri="{BB962C8B-B14F-4D97-AF65-F5344CB8AC3E}">
        <p14:creationId xmlns:p14="http://schemas.microsoft.com/office/powerpoint/2010/main" val="1938376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65719-E5CF-764B-BEB7-BBC91C51619A}" type="datetimeFigureOut">
              <a:rPr lang="en-US" smtClean="0"/>
              <a:pPr/>
              <a:t>10/1/2022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98EF7-958F-EB41-81E8-BD9449F8E3FE}" type="slidenum">
              <a:rPr lang="en-US" smtClean="0"/>
              <a:pPr/>
              <a:t>‹#›</a:t>
            </a:fld>
            <a:endParaRPr lang="en-US"/>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09800" y="0"/>
            <a:ext cx="9704934" cy="6858000"/>
          </a:xfrm>
          <a:prstGeom prst="rect">
            <a:avLst/>
          </a:prstGeom>
        </p:spPr>
      </p:pic>
      <p:pic>
        <p:nvPicPr>
          <p:cNvPr id="8" name="Picture 2" descr="C:\Users\user\Downloads\3_SE_LOGO_ORIGINAL_LOW Resolution_for personal use.jpg"/>
          <p:cNvPicPr>
            <a:picLocks noChangeAspect="1" noChangeArrowheads="1"/>
          </p:cNvPicPr>
          <p:nvPr userDrawn="1"/>
        </p:nvPicPr>
        <p:blipFill>
          <a:blip r:embed="rId16"/>
          <a:srcRect/>
          <a:stretch>
            <a:fillRect/>
          </a:stretch>
        </p:blipFill>
        <p:spPr bwMode="auto">
          <a:xfrm>
            <a:off x="65725" y="5787853"/>
            <a:ext cx="2144075" cy="1070147"/>
          </a:xfrm>
          <a:prstGeom prst="rect">
            <a:avLst/>
          </a:prstGeom>
          <a:noFill/>
        </p:spPr>
      </p:pic>
    </p:spTree>
    <p:extLst>
      <p:ext uri="{BB962C8B-B14F-4D97-AF65-F5344CB8AC3E}">
        <p14:creationId xmlns:p14="http://schemas.microsoft.com/office/powerpoint/2010/main" val="1295743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tmp"/><Relationship Id="rId5" Type="http://schemas.openxmlformats.org/officeDocument/2006/relationships/image" Target="../media/image10.tmp"/><Relationship Id="rId4" Type="http://schemas.openxmlformats.org/officeDocument/2006/relationships/image" Target="../media/image9.tmp"/></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120074"/>
            <a:ext cx="10363200" cy="1514762"/>
          </a:xfrm>
        </p:spPr>
        <p:txBody>
          <a:bodyPr>
            <a:normAutofit fontScale="90000"/>
          </a:bodyPr>
          <a:lstStyle/>
          <a:p>
            <a:pPr algn="ctr"/>
            <a:r>
              <a:rPr lang="el-GR" sz="3600" b="1" dirty="0" smtClean="0"/>
              <a:t>Άσκηση, διατροφή, ύπνος και ακαδημαϊκές υποχρεώσεις νεαρών αθλητών υψηλού επιπέδου.</a:t>
            </a:r>
            <a:br>
              <a:rPr lang="el-GR" sz="3600" b="1" dirty="0" smtClean="0"/>
            </a:br>
            <a:r>
              <a:rPr lang="el-GR" sz="3600" b="1" dirty="0" smtClean="0"/>
              <a:t>Όλα θέλουν γνώση και σχέδιο</a:t>
            </a:r>
            <a:endParaRPr lang="en-US" sz="3600" b="1" dirty="0"/>
          </a:p>
        </p:txBody>
      </p:sp>
      <p:sp>
        <p:nvSpPr>
          <p:cNvPr id="3" name="2 - Υπότιτλος"/>
          <p:cNvSpPr>
            <a:spLocks noGrp="1"/>
          </p:cNvSpPr>
          <p:nvPr>
            <p:ph type="subTitle" idx="1"/>
          </p:nvPr>
        </p:nvSpPr>
        <p:spPr>
          <a:xfrm>
            <a:off x="452582" y="3657600"/>
            <a:ext cx="6059054" cy="1981200"/>
          </a:xfrm>
        </p:spPr>
        <p:txBody>
          <a:bodyPr>
            <a:normAutofit fontScale="92500"/>
          </a:bodyPr>
          <a:lstStyle/>
          <a:p>
            <a:r>
              <a:rPr lang="el-GR" dirty="0" smtClean="0"/>
              <a:t>Χ. </a:t>
            </a:r>
            <a:r>
              <a:rPr lang="el-GR" dirty="0" err="1" smtClean="0"/>
              <a:t>Τσολάκης</a:t>
            </a:r>
            <a:endParaRPr lang="el-GR" dirty="0" smtClean="0"/>
          </a:p>
          <a:p>
            <a:r>
              <a:rPr lang="el-GR" dirty="0" smtClean="0"/>
              <a:t>Καθηγητής ΣΕΦΑΑ</a:t>
            </a:r>
          </a:p>
          <a:p>
            <a:r>
              <a:rPr lang="el-GR" dirty="0" smtClean="0"/>
              <a:t>Επιστημονικός Συνεργάτης </a:t>
            </a:r>
            <a:r>
              <a:rPr lang="el-GR" dirty="0" err="1" smtClean="0"/>
              <a:t>Α΄Ορθοπαιδικής</a:t>
            </a:r>
            <a:r>
              <a:rPr lang="el-GR" dirty="0" smtClean="0"/>
              <a:t> ΕΚΠΑ, Αττικό Νοσοκομείο</a:t>
            </a:r>
            <a:endParaRPr lang="en-US" dirty="0"/>
          </a:p>
        </p:txBody>
      </p:sp>
      <p:pic>
        <p:nvPicPr>
          <p:cNvPr id="4" name="Εικόνα 3"/>
          <p:cNvPicPr>
            <a:picLocks noChangeAspect="1"/>
          </p:cNvPicPr>
          <p:nvPr/>
        </p:nvPicPr>
        <p:blipFill>
          <a:blip r:embed="rId2"/>
          <a:stretch>
            <a:fillRect/>
          </a:stretch>
        </p:blipFill>
        <p:spPr>
          <a:xfrm>
            <a:off x="7081907" y="1713076"/>
            <a:ext cx="4066384" cy="40968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3"/>
          <p:cNvPicPr>
            <a:picLocks noGrp="1" noChangeAspect="1"/>
          </p:cNvPicPr>
          <p:nvPr>
            <p:ph idx="1"/>
          </p:nvPr>
        </p:nvPicPr>
        <p:blipFill>
          <a:blip r:embed="rId3" cstate="print"/>
          <a:stretch>
            <a:fillRect/>
          </a:stretch>
        </p:blipFill>
        <p:spPr>
          <a:xfrm>
            <a:off x="2032000" y="732692"/>
            <a:ext cx="8598645" cy="532631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Θέση περιεχομένου"/>
          <p:cNvSpPr>
            <a:spLocks noGrp="1"/>
          </p:cNvSpPr>
          <p:nvPr>
            <p:ph sz="half" idx="1"/>
          </p:nvPr>
        </p:nvSpPr>
        <p:spPr>
          <a:xfrm>
            <a:off x="304800" y="239151"/>
            <a:ext cx="6807200" cy="5887012"/>
          </a:xfrm>
        </p:spPr>
        <p:txBody>
          <a:bodyPr>
            <a:normAutofit/>
          </a:bodyPr>
          <a:lstStyle/>
          <a:p>
            <a:pPr>
              <a:buNone/>
            </a:pPr>
            <a:r>
              <a:rPr lang="el-GR" sz="3200" dirty="0" smtClean="0"/>
              <a:t>		</a:t>
            </a:r>
            <a:r>
              <a:rPr lang="el-GR" sz="3200" b="1" dirty="0" smtClean="0"/>
              <a:t>Προπονητικές διαπιστώσεις</a:t>
            </a:r>
            <a:endParaRPr lang="en-US" sz="3200" b="1" dirty="0" smtClean="0"/>
          </a:p>
          <a:p>
            <a:r>
              <a:rPr lang="el-GR" sz="2400" dirty="0" smtClean="0"/>
              <a:t>Βελτίωση της απόδοσης: επιδέξιοι χειρισμοί φορτίων και αποκατάστασης</a:t>
            </a:r>
          </a:p>
          <a:p>
            <a:r>
              <a:rPr lang="el-GR" sz="2400" dirty="0" smtClean="0"/>
              <a:t>Η πολύ προπόνηση δεν φέρνει πάντοτε καλύτερα αποτελέσματα</a:t>
            </a:r>
          </a:p>
          <a:p>
            <a:r>
              <a:rPr lang="el-GR" sz="2400" dirty="0" smtClean="0"/>
              <a:t>Μεγάλα φορτία δύναμης και αντοχής γύρω ή μετά το </a:t>
            </a:r>
            <a:r>
              <a:rPr lang="en-US" sz="2400" dirty="0" smtClean="0"/>
              <a:t>PHV</a:t>
            </a:r>
          </a:p>
          <a:p>
            <a:r>
              <a:rPr lang="el-GR" sz="2400" dirty="0" smtClean="0"/>
              <a:t>Απότομη ή και συνεχής αύξηση φορτίων οδηγεί σε στασιμότητα επιδόσεων, τραυματισμούς και εγκατάλειψη (</a:t>
            </a:r>
            <a:r>
              <a:rPr lang="en-US" sz="2400" dirty="0" err="1" smtClean="0"/>
              <a:t>Maestu</a:t>
            </a:r>
            <a:r>
              <a:rPr lang="en-US" sz="2400" dirty="0" smtClean="0"/>
              <a:t> et al 2005, Baxter –Jones 2002)</a:t>
            </a:r>
            <a:r>
              <a:rPr lang="el-GR" sz="2400" dirty="0" smtClean="0"/>
              <a:t> </a:t>
            </a:r>
          </a:p>
          <a:p>
            <a:r>
              <a:rPr lang="el-GR" sz="2400" dirty="0" smtClean="0"/>
              <a:t>Η καταγραφή της προπόνησης είναι απαραίτητο εργαλείο εκτίμησης των προπονητικών προσαρμογών</a:t>
            </a:r>
          </a:p>
          <a:p>
            <a:endParaRPr lang="en-US" sz="2400" dirty="0"/>
          </a:p>
        </p:txBody>
      </p:sp>
      <p:pic>
        <p:nvPicPr>
          <p:cNvPr id="8" name="Picture 2"/>
          <p:cNvPicPr>
            <a:picLocks noGrp="1" noChangeAspect="1" noChangeArrowheads="1"/>
          </p:cNvPicPr>
          <p:nvPr>
            <p:ph sz="half" idx="2"/>
          </p:nvPr>
        </p:nvPicPr>
        <p:blipFill>
          <a:blip r:embed="rId2"/>
          <a:stretch>
            <a:fillRect/>
          </a:stretch>
        </p:blipFill>
        <p:spPr bwMode="auto">
          <a:xfrm>
            <a:off x="7416801" y="872197"/>
            <a:ext cx="4248823"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just"/>
            <a:r>
              <a:rPr lang="el-GR" sz="2800" b="1" dirty="0" smtClean="0"/>
              <a:t>Η εξατομικευμένη μεγιστοποίηση της απόδοσης μπορεί να επιτευχθεί συνδυάζοντας τα ατομικά χαρακτηριστικά (ηλικία, προπονητική ηλικία, ιστορικό τραυματισμών και φυσικές ικανότητες) με τα εξωτερικά και εσωτερικά φορτία των ασκουμένων (</a:t>
            </a:r>
            <a:r>
              <a:rPr lang="en-US" sz="2800" b="1" dirty="0" err="1" smtClean="0"/>
              <a:t>Gabbett</a:t>
            </a:r>
            <a:r>
              <a:rPr lang="en-US" sz="2800" b="1" dirty="0" smtClean="0"/>
              <a:t> 2018)</a:t>
            </a:r>
            <a:endParaRPr lang="en-US" sz="2800" b="1" dirty="0"/>
          </a:p>
        </p:txBody>
      </p:sp>
      <p:sp>
        <p:nvSpPr>
          <p:cNvPr id="5" name="4 - Θέση κειμένου"/>
          <p:cNvSpPr>
            <a:spLocks noGrp="1"/>
          </p:cNvSpPr>
          <p:nvPr>
            <p:ph type="body" idx="1"/>
          </p:nvPr>
        </p:nvSpPr>
        <p:spPr>
          <a:xfrm>
            <a:off x="839788" y="1681163"/>
            <a:ext cx="5157787" cy="597802"/>
          </a:xfrm>
        </p:spPr>
        <p:txBody>
          <a:bodyPr>
            <a:noAutofit/>
          </a:bodyPr>
          <a:lstStyle/>
          <a:p>
            <a:pPr algn="ctr"/>
            <a:r>
              <a:rPr lang="el-GR" sz="2800" dirty="0" smtClean="0"/>
              <a:t>Εξωτερικά φορτία</a:t>
            </a:r>
            <a:endParaRPr lang="en-US" sz="2800" dirty="0"/>
          </a:p>
        </p:txBody>
      </p:sp>
      <p:sp>
        <p:nvSpPr>
          <p:cNvPr id="6" name="5 - Θέση περιεχομένου"/>
          <p:cNvSpPr>
            <a:spLocks noGrp="1"/>
          </p:cNvSpPr>
          <p:nvPr>
            <p:ph sz="half" idx="2"/>
          </p:nvPr>
        </p:nvSpPr>
        <p:spPr>
          <a:xfrm>
            <a:off x="839788" y="2278966"/>
            <a:ext cx="5157787" cy="3910697"/>
          </a:xfrm>
        </p:spPr>
        <p:txBody>
          <a:bodyPr>
            <a:normAutofit fontScale="92500" lnSpcReduction="20000"/>
          </a:bodyPr>
          <a:lstStyle/>
          <a:p>
            <a:r>
              <a:rPr lang="el-GR" dirty="0" smtClean="0"/>
              <a:t>Συνολική απόσταση</a:t>
            </a:r>
          </a:p>
          <a:p>
            <a:r>
              <a:rPr lang="el-GR" dirty="0" smtClean="0"/>
              <a:t>Το σύνολο των κιλών στην προπόνηση αντιστάσεων</a:t>
            </a:r>
          </a:p>
          <a:p>
            <a:r>
              <a:rPr lang="el-GR" dirty="0" smtClean="0"/>
              <a:t>Ο αριθμός και η ένταση των ταχυτήτων</a:t>
            </a:r>
            <a:r>
              <a:rPr lang="en-US" dirty="0" smtClean="0"/>
              <a:t> (sprints)</a:t>
            </a:r>
            <a:endParaRPr lang="el-GR" dirty="0" smtClean="0"/>
          </a:p>
          <a:p>
            <a:r>
              <a:rPr lang="el-GR" dirty="0" smtClean="0"/>
              <a:t>Ο αριθμός των αλμάτων</a:t>
            </a:r>
          </a:p>
          <a:p>
            <a:r>
              <a:rPr lang="el-GR" dirty="0" smtClean="0"/>
              <a:t>Ο αριθμός των επαφών</a:t>
            </a:r>
          </a:p>
          <a:p>
            <a:r>
              <a:rPr lang="el-GR" dirty="0" smtClean="0"/>
              <a:t>Όποιο χαρακτηριστικό συνδέεται με την μεγιστοποίηση της απόδοσης</a:t>
            </a:r>
          </a:p>
          <a:p>
            <a:r>
              <a:rPr lang="el-GR" dirty="0" smtClean="0"/>
              <a:t>Δέσμες μεταβλητών/άθλημα</a:t>
            </a:r>
            <a:endParaRPr lang="en-US" dirty="0"/>
          </a:p>
        </p:txBody>
      </p:sp>
      <p:sp>
        <p:nvSpPr>
          <p:cNvPr id="7" name="6 - Θέση κειμένου"/>
          <p:cNvSpPr>
            <a:spLocks noGrp="1"/>
          </p:cNvSpPr>
          <p:nvPr>
            <p:ph type="body" sz="quarter" idx="3"/>
          </p:nvPr>
        </p:nvSpPr>
        <p:spPr>
          <a:xfrm>
            <a:off x="6172200" y="1681163"/>
            <a:ext cx="5183188" cy="597802"/>
          </a:xfrm>
        </p:spPr>
        <p:txBody>
          <a:bodyPr>
            <a:noAutofit/>
          </a:bodyPr>
          <a:lstStyle/>
          <a:p>
            <a:pPr algn="ctr"/>
            <a:r>
              <a:rPr lang="el-GR" sz="2800" dirty="0" smtClean="0"/>
              <a:t>Εσωτερικά φορτία</a:t>
            </a:r>
            <a:endParaRPr lang="en-US" sz="2800" dirty="0"/>
          </a:p>
        </p:txBody>
      </p:sp>
      <p:sp>
        <p:nvSpPr>
          <p:cNvPr id="8" name="7 - Θέση περιεχομένου"/>
          <p:cNvSpPr>
            <a:spLocks noGrp="1"/>
          </p:cNvSpPr>
          <p:nvPr>
            <p:ph sz="quarter" idx="4"/>
          </p:nvPr>
        </p:nvSpPr>
        <p:spPr>
          <a:xfrm>
            <a:off x="6172200" y="2278965"/>
            <a:ext cx="5183188" cy="3910697"/>
          </a:xfrm>
        </p:spPr>
        <p:txBody>
          <a:bodyPr/>
          <a:lstStyle/>
          <a:p>
            <a:r>
              <a:rPr lang="en-US" dirty="0" smtClean="0"/>
              <a:t>RPE (</a:t>
            </a:r>
            <a:r>
              <a:rPr lang="el-GR" dirty="0" smtClean="0"/>
              <a:t>δείκτες υποκειμενικής κόπωσης)</a:t>
            </a:r>
          </a:p>
          <a:p>
            <a:r>
              <a:rPr lang="el-GR" dirty="0" smtClean="0"/>
              <a:t>ΚΣ (Καρδιακή συχνότητα)</a:t>
            </a:r>
            <a:endParaRPr lang="en-US" dirty="0"/>
          </a:p>
        </p:txBody>
      </p:sp>
      <p:pic>
        <p:nvPicPr>
          <p:cNvPr id="1026" name="Picture 2"/>
          <p:cNvPicPr>
            <a:picLocks noChangeAspect="1" noChangeArrowheads="1"/>
          </p:cNvPicPr>
          <p:nvPr/>
        </p:nvPicPr>
        <p:blipFill>
          <a:blip r:embed="rId2"/>
          <a:srcRect/>
          <a:stretch>
            <a:fillRect/>
          </a:stretch>
        </p:blipFill>
        <p:spPr bwMode="auto">
          <a:xfrm>
            <a:off x="6693617" y="3597971"/>
            <a:ext cx="3364783" cy="30771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p:cNvSpPr>
            <a:spLocks noGrp="1"/>
          </p:cNvSpPr>
          <p:nvPr>
            <p:ph type="title"/>
          </p:nvPr>
        </p:nvSpPr>
        <p:spPr>
          <a:xfrm>
            <a:off x="609600" y="274638"/>
            <a:ext cx="10972800" cy="633412"/>
          </a:xfrm>
        </p:spPr>
        <p:txBody>
          <a:bodyPr>
            <a:normAutofit/>
          </a:bodyPr>
          <a:lstStyle/>
          <a:p>
            <a:pPr algn="l" eaLnBrk="1" hangingPunct="1"/>
            <a:r>
              <a:rPr lang="el-GR" altLang="el-GR" sz="2400" b="1" dirty="0" smtClean="0">
                <a:latin typeface="Book Antiqua" pitchFamily="18" charset="0"/>
              </a:rPr>
              <a:t>Μύθοι</a:t>
            </a:r>
            <a:endParaRPr lang="en-US" altLang="el-GR" sz="2400" b="1" dirty="0" smtClean="0">
              <a:latin typeface="Book Antiqua" pitchFamily="18" charset="0"/>
            </a:endParaRPr>
          </a:p>
        </p:txBody>
      </p:sp>
      <p:sp>
        <p:nvSpPr>
          <p:cNvPr id="23555" name="4 - Θέση περιεχομένου"/>
          <p:cNvSpPr>
            <a:spLocks noGrp="1"/>
          </p:cNvSpPr>
          <p:nvPr>
            <p:ph sz="half" idx="2"/>
          </p:nvPr>
        </p:nvSpPr>
        <p:spPr/>
        <p:txBody>
          <a:bodyPr>
            <a:normAutofit/>
          </a:bodyPr>
          <a:lstStyle/>
          <a:p>
            <a:pPr eaLnBrk="1" hangingPunct="1"/>
            <a:r>
              <a:rPr lang="en-US" altLang="el-GR" sz="2000" dirty="0" smtClean="0">
                <a:latin typeface="Book Antiqua" pitchFamily="18" charset="0"/>
              </a:rPr>
              <a:t>H </a:t>
            </a:r>
            <a:r>
              <a:rPr lang="el-GR" altLang="el-GR" sz="2000" dirty="0" smtClean="0">
                <a:latin typeface="Book Antiqua" pitchFamily="18" charset="0"/>
              </a:rPr>
              <a:t>προπόνηση δύναμης επηρεάζει την ανάπτυξη</a:t>
            </a:r>
            <a:endParaRPr lang="en-US" altLang="el-GR" sz="2000" dirty="0" smtClean="0">
              <a:latin typeface="Book Antiqua" pitchFamily="18" charset="0"/>
            </a:endParaRPr>
          </a:p>
          <a:p>
            <a:pPr eaLnBrk="1" hangingPunct="1">
              <a:buNone/>
            </a:pPr>
            <a:endParaRPr lang="el-GR" altLang="el-GR" sz="2000" dirty="0" smtClean="0">
              <a:latin typeface="Book Antiqua" pitchFamily="18" charset="0"/>
            </a:endParaRPr>
          </a:p>
          <a:p>
            <a:pPr eaLnBrk="1" hangingPunct="1"/>
            <a:r>
              <a:rPr lang="el-GR" altLang="el-GR" sz="2000" dirty="0" smtClean="0">
                <a:latin typeface="Book Antiqua" pitchFamily="18" charset="0"/>
              </a:rPr>
              <a:t>Διαδικασία της φυσικής επιλογής για μεγιστοποίηση της απόδοσης – ιδανικοί </a:t>
            </a:r>
            <a:r>
              <a:rPr lang="el-GR" altLang="el-GR" sz="2000" dirty="0" err="1" smtClean="0">
                <a:latin typeface="Book Antiqua" pitchFamily="18" charset="0"/>
              </a:rPr>
              <a:t>σωματότυποι</a:t>
            </a:r>
            <a:r>
              <a:rPr lang="el-GR" altLang="el-GR" sz="2000" dirty="0" smtClean="0">
                <a:latin typeface="Book Antiqua" pitchFamily="18" charset="0"/>
              </a:rPr>
              <a:t>.</a:t>
            </a:r>
            <a:endParaRPr lang="en-US" altLang="el-GR" sz="2000" dirty="0" smtClean="0">
              <a:latin typeface="Book Antiqua" pitchFamily="18" charset="0"/>
            </a:endParaRPr>
          </a:p>
          <a:p>
            <a:pPr eaLnBrk="1" hangingPunct="1">
              <a:buNone/>
            </a:pPr>
            <a:endParaRPr lang="el-GR" altLang="el-GR" sz="2000" dirty="0" smtClean="0">
              <a:latin typeface="Book Antiqua" pitchFamily="18" charset="0"/>
            </a:endParaRPr>
          </a:p>
          <a:p>
            <a:pPr eaLnBrk="1" hangingPunct="1"/>
            <a:r>
              <a:rPr lang="el-GR" altLang="el-GR" sz="2000" dirty="0" smtClean="0">
                <a:latin typeface="Book Antiqua" pitchFamily="18" charset="0"/>
              </a:rPr>
              <a:t>Επιβράδυνση στο ρυθμό βιολογικής ανάπτυξης και ωρίμανσης?</a:t>
            </a:r>
          </a:p>
        </p:txBody>
      </p:sp>
      <p:pic>
        <p:nvPicPr>
          <p:cNvPr id="23556" name="Picture 2" descr="C:\Users\plaisio\Documents\Οι σαρώσεις μου\2012-10 (Οκτ)\σάρωση0005.jpg"/>
          <p:cNvPicPr>
            <a:picLocks noGrp="1" noChangeAspect="1" noChangeArrowheads="1"/>
          </p:cNvPicPr>
          <p:nvPr>
            <p:ph sz="half" idx="1"/>
          </p:nvPr>
        </p:nvPicPr>
        <p:blipFill>
          <a:blip r:embed="rId2" cstate="print"/>
          <a:srcRect l="61600" b="34149"/>
          <a:stretch>
            <a:fillRect/>
          </a:stretch>
        </p:blipFill>
        <p:spPr>
          <a:xfrm>
            <a:off x="922866" y="1052514"/>
            <a:ext cx="4758267" cy="4537075"/>
          </a:xfrm>
          <a:noFill/>
        </p:spPr>
      </p:pic>
      <p:pic>
        <p:nvPicPr>
          <p:cNvPr id="5" name="Picture 2"/>
          <p:cNvPicPr>
            <a:picLocks noChangeAspect="1" noChangeArrowheads="1"/>
          </p:cNvPicPr>
          <p:nvPr/>
        </p:nvPicPr>
        <p:blipFill>
          <a:blip r:embed="rId3" cstate="print"/>
          <a:srcRect/>
          <a:stretch>
            <a:fillRect/>
          </a:stretch>
        </p:blipFill>
        <p:spPr bwMode="auto">
          <a:xfrm>
            <a:off x="914400" y="5725584"/>
            <a:ext cx="10871200" cy="11324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a:xfrm>
            <a:off x="624417" y="260351"/>
            <a:ext cx="10972800" cy="792163"/>
          </a:xfrm>
        </p:spPr>
        <p:txBody>
          <a:bodyPr>
            <a:noAutofit/>
          </a:bodyPr>
          <a:lstStyle/>
          <a:p>
            <a:pPr algn="l" eaLnBrk="1" hangingPunct="1"/>
            <a:r>
              <a:rPr lang="el-GR" altLang="el-GR" sz="2400" b="1" dirty="0" smtClean="0">
                <a:latin typeface="Book Antiqua" pitchFamily="18" charset="0"/>
              </a:rPr>
              <a:t>Τα βάρη επηρέασαν την ανάπτυξη ή μήπως επιλέχθηκε ο κατάλληλος </a:t>
            </a:r>
            <a:r>
              <a:rPr lang="el-GR" altLang="el-GR" sz="2400" b="1" dirty="0" err="1" smtClean="0">
                <a:latin typeface="Book Antiqua" pitchFamily="18" charset="0"/>
              </a:rPr>
              <a:t>σωματότυπος</a:t>
            </a:r>
            <a:r>
              <a:rPr lang="el-GR" altLang="el-GR" sz="2400" b="1" dirty="0" smtClean="0">
                <a:latin typeface="Book Antiqua" pitchFamily="18" charset="0"/>
              </a:rPr>
              <a:t> ?</a:t>
            </a:r>
            <a:endParaRPr lang="en-US" altLang="el-GR" sz="2400" b="1" dirty="0" smtClean="0">
              <a:latin typeface="Book Antiqua" pitchFamily="18" charset="0"/>
            </a:endParaRPr>
          </a:p>
        </p:txBody>
      </p:sp>
      <p:pic>
        <p:nvPicPr>
          <p:cNvPr id="24579" name="Picture 5" descr="C:\Users\user\Pictures\453733030.jpg"/>
          <p:cNvPicPr>
            <a:picLocks noGrp="1" noChangeAspect="1" noChangeArrowheads="1"/>
          </p:cNvPicPr>
          <p:nvPr>
            <p:ph sz="half" idx="2"/>
          </p:nvPr>
        </p:nvPicPr>
        <p:blipFill>
          <a:blip r:embed="rId2" cstate="print"/>
          <a:srcRect/>
          <a:stretch>
            <a:fillRect/>
          </a:stretch>
        </p:blipFill>
        <p:spPr>
          <a:xfrm>
            <a:off x="6809318" y="2420938"/>
            <a:ext cx="4161367" cy="3306762"/>
          </a:xfrm>
          <a:noFill/>
        </p:spPr>
      </p:pic>
      <p:pic>
        <p:nvPicPr>
          <p:cNvPr id="24580" name="Picture 6" descr="C:\Users\user\Pictures\weightlifting_mens_105kg_group_a_-_final_th.jpg"/>
          <p:cNvPicPr>
            <a:picLocks noGrp="1" noChangeAspect="1" noChangeArrowheads="1"/>
          </p:cNvPicPr>
          <p:nvPr>
            <p:ph sz="half" idx="1"/>
          </p:nvPr>
        </p:nvPicPr>
        <p:blipFill>
          <a:blip r:embed="rId3" cstate="print"/>
          <a:srcRect/>
          <a:stretch>
            <a:fillRect/>
          </a:stretch>
        </p:blipFill>
        <p:spPr>
          <a:xfrm>
            <a:off x="624417" y="1484314"/>
            <a:ext cx="5384800" cy="4243387"/>
          </a:xfrm>
          <a:noFill/>
        </p:spPr>
      </p:pic>
      <p:pic>
        <p:nvPicPr>
          <p:cNvPr id="5" name="Picture 2"/>
          <p:cNvPicPr>
            <a:picLocks noChangeAspect="1" noChangeArrowheads="1"/>
          </p:cNvPicPr>
          <p:nvPr/>
        </p:nvPicPr>
        <p:blipFill>
          <a:blip r:embed="rId4" cstate="print"/>
          <a:srcRect/>
          <a:stretch>
            <a:fillRect/>
          </a:stretch>
        </p:blipFill>
        <p:spPr bwMode="auto">
          <a:xfrm>
            <a:off x="914400" y="5725584"/>
            <a:ext cx="10871200" cy="11324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rmAutofit/>
          </a:bodyPr>
          <a:lstStyle/>
          <a:p>
            <a:pPr algn="l"/>
            <a:r>
              <a:rPr lang="el-GR" sz="2400" b="1" dirty="0" smtClean="0">
                <a:latin typeface="Book Antiqua" pitchFamily="18" charset="0"/>
              </a:rPr>
              <a:t>Προπόνηση δύναμης στην εφηβική ηλικία</a:t>
            </a:r>
            <a:endParaRPr lang="en-US" sz="2400" b="1" dirty="0">
              <a:latin typeface="Book Antiqua" pitchFamily="18" charset="0"/>
            </a:endParaRPr>
          </a:p>
        </p:txBody>
      </p:sp>
      <p:pic>
        <p:nvPicPr>
          <p:cNvPr id="25604" name="Picture 5"/>
          <p:cNvPicPr>
            <a:picLocks noGrp="1" noChangeAspect="1" noChangeArrowheads="1"/>
          </p:cNvPicPr>
          <p:nvPr>
            <p:ph sz="half" idx="1"/>
          </p:nvPr>
        </p:nvPicPr>
        <p:blipFill>
          <a:blip r:embed="rId2" cstate="print"/>
          <a:stretch>
            <a:fillRect/>
          </a:stretch>
        </p:blipFill>
        <p:spPr>
          <a:xfrm>
            <a:off x="845307" y="2860387"/>
            <a:ext cx="4913385" cy="2005588"/>
          </a:xfrm>
          <a:noFill/>
        </p:spPr>
      </p:pic>
      <p:sp>
        <p:nvSpPr>
          <p:cNvPr id="25603" name="3 - Θέση περιεχομένου"/>
          <p:cNvSpPr>
            <a:spLocks noGrp="1"/>
          </p:cNvSpPr>
          <p:nvPr>
            <p:ph sz="half" idx="2"/>
          </p:nvPr>
        </p:nvSpPr>
        <p:spPr>
          <a:xfrm>
            <a:off x="5588000" y="1219201"/>
            <a:ext cx="5994400" cy="4495800"/>
          </a:xfrm>
        </p:spPr>
        <p:txBody>
          <a:bodyPr>
            <a:normAutofit/>
          </a:bodyPr>
          <a:lstStyle/>
          <a:p>
            <a:r>
              <a:rPr lang="el-GR" altLang="el-GR" sz="2200" dirty="0" smtClean="0">
                <a:latin typeface="Book Antiqua" pitchFamily="18" charset="0"/>
              </a:rPr>
              <a:t>Στα παιδιά η </a:t>
            </a:r>
            <a:r>
              <a:rPr lang="el-GR" altLang="el-GR" sz="2200" dirty="0" err="1" smtClean="0">
                <a:latin typeface="Book Antiqua" pitchFamily="18" charset="0"/>
              </a:rPr>
              <a:t>μυική</a:t>
            </a:r>
            <a:r>
              <a:rPr lang="el-GR" altLang="el-GR" sz="2200" dirty="0" smtClean="0">
                <a:latin typeface="Book Antiqua" pitchFamily="18" charset="0"/>
              </a:rPr>
              <a:t> δύναμη δεν βελτιώνεται λόγω έλλειψης τεστοστερόνης?</a:t>
            </a:r>
            <a:r>
              <a:rPr lang="en-US" altLang="el-GR" sz="2200" dirty="0" smtClean="0">
                <a:latin typeface="Book Antiqua" pitchFamily="18" charset="0"/>
              </a:rPr>
              <a:t>??</a:t>
            </a:r>
            <a:endParaRPr lang="el-GR" altLang="el-GR" sz="2200" dirty="0" smtClean="0">
              <a:latin typeface="Book Antiqua" pitchFamily="18" charset="0"/>
            </a:endParaRPr>
          </a:p>
          <a:p>
            <a:pPr eaLnBrk="1" hangingPunct="1"/>
            <a:r>
              <a:rPr lang="el-GR" altLang="el-GR" sz="2200" dirty="0" smtClean="0">
                <a:latin typeface="Book Antiqua" pitchFamily="18" charset="0"/>
              </a:rPr>
              <a:t>Βελτίωση μέσω νευρικών προσαρμογών </a:t>
            </a:r>
            <a:r>
              <a:rPr lang="en-US" altLang="el-GR" sz="2200" dirty="0" smtClean="0">
                <a:latin typeface="Book Antiqua" pitchFamily="18" charset="0"/>
              </a:rPr>
              <a:t> +++ </a:t>
            </a:r>
            <a:endParaRPr lang="el-GR" altLang="el-GR" sz="2200" dirty="0" smtClean="0">
              <a:latin typeface="Book Antiqua" pitchFamily="18" charset="0"/>
            </a:endParaRPr>
          </a:p>
          <a:p>
            <a:pPr eaLnBrk="1" hangingPunct="1"/>
            <a:r>
              <a:rPr lang="el-GR" altLang="el-GR" sz="2200" dirty="0" smtClean="0">
                <a:latin typeface="Book Antiqua" pitchFamily="18" charset="0"/>
              </a:rPr>
              <a:t>Η τεστοστερόνη αυξάνεται μετά από δίμηνη προπόνηση σε παιδιά 10-13 (124%) και 14-17 (32%), </a:t>
            </a:r>
            <a:r>
              <a:rPr lang="en-US" altLang="el-GR" sz="2200" dirty="0" smtClean="0">
                <a:latin typeface="Book Antiqua" pitchFamily="18" charset="0"/>
              </a:rPr>
              <a:t>p&lt;0.001</a:t>
            </a:r>
            <a:r>
              <a:rPr lang="el-GR" altLang="el-GR" sz="2200" dirty="0" smtClean="0">
                <a:latin typeface="Book Antiqua" pitchFamily="18" charset="0"/>
              </a:rPr>
              <a:t> !!! </a:t>
            </a:r>
          </a:p>
          <a:p>
            <a:pPr eaLnBrk="1" hangingPunct="1"/>
            <a:r>
              <a:rPr lang="el-GR" altLang="el-GR" sz="2200" dirty="0" smtClean="0">
                <a:latin typeface="Book Antiqua" pitchFamily="18" charset="0"/>
              </a:rPr>
              <a:t>Η </a:t>
            </a:r>
            <a:r>
              <a:rPr lang="el-GR" altLang="el-GR" sz="2200" dirty="0" err="1" smtClean="0">
                <a:latin typeface="Book Antiqua" pitchFamily="18" charset="0"/>
              </a:rPr>
              <a:t>μυική</a:t>
            </a:r>
            <a:r>
              <a:rPr lang="el-GR" altLang="el-GR" sz="2200" dirty="0" smtClean="0">
                <a:latin typeface="Book Antiqua" pitchFamily="18" charset="0"/>
              </a:rPr>
              <a:t> δύναμη αυξήθηκε κατά 18 και 9% αντίστοιχα. </a:t>
            </a:r>
            <a:r>
              <a:rPr lang="en-US" altLang="el-GR" sz="2200" dirty="0" smtClean="0">
                <a:latin typeface="Book Antiqua" pitchFamily="18" charset="0"/>
              </a:rPr>
              <a:t>(</a:t>
            </a:r>
            <a:r>
              <a:rPr lang="en-US" altLang="el-GR" sz="2200" dirty="0" err="1" smtClean="0">
                <a:latin typeface="Book Antiqua" pitchFamily="18" charset="0"/>
              </a:rPr>
              <a:t>Tsolakis</a:t>
            </a:r>
            <a:r>
              <a:rPr lang="en-US" altLang="el-GR" sz="2200" dirty="0" smtClean="0">
                <a:latin typeface="Book Antiqua" pitchFamily="18" charset="0"/>
              </a:rPr>
              <a:t> et al 2002)</a:t>
            </a:r>
            <a:endParaRPr lang="el-GR" altLang="el-GR" sz="2200" dirty="0" smtClean="0">
              <a:latin typeface="Book Antiqua" pitchFamily="18" charset="0"/>
            </a:endParaRPr>
          </a:p>
          <a:p>
            <a:pPr eaLnBrk="1" hangingPunct="1"/>
            <a:r>
              <a:rPr lang="el-GR" altLang="el-GR" sz="2200" dirty="0" smtClean="0">
                <a:latin typeface="Book Antiqua" pitchFamily="18" charset="0"/>
              </a:rPr>
              <a:t>Διατηρήθηκε υψηλότερα από τις τιμές αναφοράς  μετά από δίμηνη </a:t>
            </a:r>
            <a:r>
              <a:rPr lang="el-GR" altLang="el-GR" sz="2200" dirty="0" err="1" smtClean="0">
                <a:latin typeface="Book Antiqua" pitchFamily="18" charset="0"/>
              </a:rPr>
              <a:t>αποπροπόνηση</a:t>
            </a:r>
            <a:r>
              <a:rPr lang="el-GR" altLang="el-GR" sz="2200" dirty="0" smtClean="0">
                <a:latin typeface="Book Antiqua" pitchFamily="18" charset="0"/>
              </a:rPr>
              <a:t> (</a:t>
            </a:r>
            <a:r>
              <a:rPr lang="en-US" altLang="el-GR" sz="2200" dirty="0" err="1" smtClean="0">
                <a:latin typeface="Book Antiqua" pitchFamily="18" charset="0"/>
              </a:rPr>
              <a:t>Tsolakis</a:t>
            </a:r>
            <a:r>
              <a:rPr lang="en-US" altLang="el-GR" sz="2200" dirty="0" smtClean="0">
                <a:latin typeface="Book Antiqua" pitchFamily="18" charset="0"/>
              </a:rPr>
              <a:t> </a:t>
            </a:r>
            <a:r>
              <a:rPr lang="el-GR" altLang="el-GR" sz="2200" dirty="0" smtClean="0">
                <a:latin typeface="Book Antiqua" pitchFamily="18" charset="0"/>
              </a:rPr>
              <a:t> </a:t>
            </a:r>
            <a:r>
              <a:rPr lang="en-US" altLang="el-GR" sz="2200" dirty="0" smtClean="0">
                <a:latin typeface="Book Antiqua" pitchFamily="18" charset="0"/>
              </a:rPr>
              <a:t>et </a:t>
            </a:r>
            <a:r>
              <a:rPr lang="el-GR" altLang="el-GR" sz="2200" dirty="0" smtClean="0">
                <a:latin typeface="Book Antiqua" pitchFamily="18" charset="0"/>
              </a:rPr>
              <a:t> </a:t>
            </a:r>
            <a:r>
              <a:rPr lang="en-US" altLang="el-GR" sz="2200" dirty="0" smtClean="0">
                <a:latin typeface="Book Antiqua" pitchFamily="18" charset="0"/>
              </a:rPr>
              <a:t>al 2004)</a:t>
            </a:r>
            <a:endParaRPr lang="el-GR" altLang="el-GR" sz="2200" dirty="0" smtClean="0">
              <a:latin typeface="Book Antiqua" pitchFamily="18" charset="0"/>
            </a:endParaRPr>
          </a:p>
          <a:p>
            <a:pPr eaLnBrk="1" hangingPunct="1"/>
            <a:r>
              <a:rPr lang="el-GR" altLang="el-GR" sz="2200" dirty="0" smtClean="0">
                <a:latin typeface="Book Antiqua" pitchFamily="18" charset="0"/>
              </a:rPr>
              <a:t>Δεν είναι επικίνδυνη</a:t>
            </a:r>
          </a:p>
          <a:p>
            <a:pPr eaLnBrk="1" hangingPunct="1"/>
            <a:endParaRPr lang="en-US" altLang="el-GR" sz="2000" dirty="0" smtClean="0"/>
          </a:p>
          <a:p>
            <a:pPr eaLnBrk="1" hangingPunct="1"/>
            <a:endParaRPr lang="en-US" altLang="el-GR" sz="2400" dirty="0" smtClean="0"/>
          </a:p>
        </p:txBody>
      </p:sp>
      <p:pic>
        <p:nvPicPr>
          <p:cNvPr id="5" name="Picture 2"/>
          <p:cNvPicPr>
            <a:picLocks noChangeAspect="1" noChangeArrowheads="1"/>
          </p:cNvPicPr>
          <p:nvPr/>
        </p:nvPicPr>
        <p:blipFill>
          <a:blip r:embed="rId3" cstate="print"/>
          <a:srcRect/>
          <a:stretch>
            <a:fillRect/>
          </a:stretch>
        </p:blipFill>
        <p:spPr bwMode="auto">
          <a:xfrm>
            <a:off x="914400" y="5725584"/>
            <a:ext cx="10871200" cy="11324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Τίτλος"/>
          <p:cNvSpPr>
            <a:spLocks noGrp="1"/>
          </p:cNvSpPr>
          <p:nvPr>
            <p:ph type="title"/>
          </p:nvPr>
        </p:nvSpPr>
        <p:spPr/>
        <p:txBody>
          <a:bodyPr>
            <a:normAutofit/>
          </a:bodyPr>
          <a:lstStyle/>
          <a:p>
            <a:pPr algn="l" eaLnBrk="1" hangingPunct="1"/>
            <a:r>
              <a:rPr lang="el-GR" altLang="el-GR" sz="2400" dirty="0" smtClean="0">
                <a:latin typeface="Book Antiqua" pitchFamily="18" charset="0"/>
              </a:rPr>
              <a:t>Όλες οι ερευνητικές μελέτες συμφωνούν:</a:t>
            </a:r>
            <a:endParaRPr lang="en-US" altLang="el-GR" sz="2400" dirty="0" smtClean="0">
              <a:latin typeface="Book Antiqua" pitchFamily="18" charset="0"/>
            </a:endParaRPr>
          </a:p>
        </p:txBody>
      </p:sp>
      <p:sp>
        <p:nvSpPr>
          <p:cNvPr id="29699" name="4 - Θέση περιεχομένου"/>
          <p:cNvSpPr>
            <a:spLocks noGrp="1"/>
          </p:cNvSpPr>
          <p:nvPr>
            <p:ph sz="half" idx="2"/>
          </p:nvPr>
        </p:nvSpPr>
        <p:spPr>
          <a:xfrm>
            <a:off x="6197600" y="1828800"/>
            <a:ext cx="5384800" cy="4297363"/>
          </a:xfrm>
        </p:spPr>
        <p:txBody>
          <a:bodyPr>
            <a:normAutofit/>
          </a:bodyPr>
          <a:lstStyle/>
          <a:p>
            <a:pPr eaLnBrk="1" hangingPunct="1"/>
            <a:r>
              <a:rPr lang="el-GR" altLang="el-GR" sz="2000" dirty="0" smtClean="0"/>
              <a:t>Η προπόνηση δύναμης βελτιώνει τη </a:t>
            </a:r>
            <a:r>
              <a:rPr lang="el-GR" altLang="el-GR" sz="2000" dirty="0" err="1" smtClean="0"/>
              <a:t>μυική</a:t>
            </a:r>
            <a:r>
              <a:rPr lang="el-GR" altLang="el-GR" sz="2000" dirty="0" smtClean="0"/>
              <a:t> δύναμη και αντοχή, όταν γίνεται εφαρμόζοντας κατάλληλα σχεδιασμένα προγράμματα για παιδιά σε επιβλεπόμενο περιβάλλον, με σωστή τεχνική, στα κατάλληλα όργανα μετά από προθέρμανση και αποθεραπεία</a:t>
            </a:r>
            <a:endParaRPr lang="en-US" altLang="el-GR" sz="2000" dirty="0" smtClean="0"/>
          </a:p>
        </p:txBody>
      </p:sp>
      <p:pic>
        <p:nvPicPr>
          <p:cNvPr id="29700" name="Picture 2" descr="C:\Users\plaisio\Documents\Οι σαρώσεις μου\2012-10 (Οκτ)\σάρωση0007.jpg"/>
          <p:cNvPicPr>
            <a:picLocks noGrp="1" noChangeAspect="1" noChangeArrowheads="1"/>
          </p:cNvPicPr>
          <p:nvPr>
            <p:ph sz="half" idx="1"/>
          </p:nvPr>
        </p:nvPicPr>
        <p:blipFill>
          <a:blip r:embed="rId2" cstate="print"/>
          <a:srcRect l="53151" t="54231"/>
          <a:stretch>
            <a:fillRect/>
          </a:stretch>
        </p:blipFill>
        <p:spPr>
          <a:xfrm>
            <a:off x="609600" y="1524000"/>
            <a:ext cx="5384800" cy="4103688"/>
          </a:xfrm>
          <a:noFill/>
        </p:spPr>
      </p:pic>
      <p:pic>
        <p:nvPicPr>
          <p:cNvPr id="5" name="Picture 2"/>
          <p:cNvPicPr>
            <a:picLocks noChangeAspect="1" noChangeArrowheads="1"/>
          </p:cNvPicPr>
          <p:nvPr/>
        </p:nvPicPr>
        <p:blipFill>
          <a:blip r:embed="rId3" cstate="print"/>
          <a:srcRect/>
          <a:stretch>
            <a:fillRect/>
          </a:stretch>
        </p:blipFill>
        <p:spPr bwMode="auto">
          <a:xfrm>
            <a:off x="914400" y="5725584"/>
            <a:ext cx="10871200" cy="11324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 y="0"/>
            <a:ext cx="12192000" cy="6858000"/>
          </a:xfrm>
          <a:prstGeom prst="rect">
            <a:avLst/>
          </a:prstGeom>
        </p:spPr>
      </p:pic>
      <p:pic>
        <p:nvPicPr>
          <p:cNvPr id="3074" name="8951021E-BC54-4F24-9E1E-F74A0C07169D" descr="8951021E-BC54-4F24-9E1E-F74A0C07169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6862" y="2979505"/>
            <a:ext cx="2603400" cy="347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9359B5A2-9D85-4988-9E2C-4A44CFBC4848" descr="9359B5A2-9D85-4988-9E2C-4A44CFBC484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1968" y="2979505"/>
            <a:ext cx="2603584" cy="347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Ευθεία γραμμή σύνδεσης 4"/>
          <p:cNvCxnSpPr/>
          <p:nvPr/>
        </p:nvCxnSpPr>
        <p:spPr>
          <a:xfrm>
            <a:off x="547255" y="708975"/>
            <a:ext cx="11076658" cy="0"/>
          </a:xfrm>
          <a:prstGeom prst="line">
            <a:avLst/>
          </a:prstGeom>
          <a:noFill/>
          <a:ln w="9525" cap="flat" cmpd="sng" algn="ctr">
            <a:solidFill>
              <a:srgbClr val="AA3629">
                <a:shade val="95000"/>
                <a:satMod val="105000"/>
              </a:srgbClr>
            </a:solidFill>
            <a:prstDash val="solid"/>
          </a:ln>
          <a:effectLst/>
        </p:spPr>
      </p:cxnSp>
      <p:sp>
        <p:nvSpPr>
          <p:cNvPr id="9" name="Google Shape;1408;p65"/>
          <p:cNvSpPr txBox="1">
            <a:spLocks/>
          </p:cNvSpPr>
          <p:nvPr/>
        </p:nvSpPr>
        <p:spPr>
          <a:xfrm>
            <a:off x="597057" y="708975"/>
            <a:ext cx="10783367" cy="4747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291F"/>
              </a:buClr>
              <a:buSzPts val="1800"/>
              <a:buFont typeface="Roboto Condensed"/>
              <a:buNone/>
              <a:defRPr sz="2400" b="1" i="0" u="none" strike="noStrike" cap="none">
                <a:solidFill>
                  <a:srgbClr val="B7291F"/>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kumimoji="0" lang="el-GR" sz="1600" b="1" i="0" u="none" strike="noStrike" kern="0" cap="none" spc="0" normalizeH="0" baseline="0" noProof="0" dirty="0" smtClean="0">
                <a:ln>
                  <a:noFill/>
                </a:ln>
                <a:solidFill>
                  <a:schemeClr val="bg2">
                    <a:lumMod val="50000"/>
                  </a:schemeClr>
                </a:solidFill>
                <a:effectLst/>
                <a:uLnTx/>
                <a:uFillTx/>
                <a:sym typeface="Roboto Condensed"/>
              </a:rPr>
              <a:t>Ανάπτυξη,</a:t>
            </a:r>
            <a:r>
              <a:rPr kumimoji="0" lang="el-GR" sz="1600" b="1" i="0" u="none" strike="noStrike" kern="0" cap="none" spc="0" normalizeH="0" noProof="0" dirty="0" smtClean="0">
                <a:ln>
                  <a:noFill/>
                </a:ln>
                <a:solidFill>
                  <a:schemeClr val="bg2">
                    <a:lumMod val="50000"/>
                  </a:schemeClr>
                </a:solidFill>
                <a:effectLst/>
                <a:uLnTx/>
                <a:uFillTx/>
                <a:sym typeface="Roboto Condensed"/>
              </a:rPr>
              <a:t> ωρίμανση &amp; ηλικία σε έτη</a:t>
            </a:r>
            <a:endParaRPr lang="el-GR" sz="1600" dirty="0">
              <a:solidFill>
                <a:schemeClr val="bg2">
                  <a:lumMod val="50000"/>
                </a:schemeClr>
              </a:solidFill>
            </a:endParaRPr>
          </a:p>
        </p:txBody>
      </p:sp>
      <p:sp>
        <p:nvSpPr>
          <p:cNvPr id="10" name="Google Shape;1408;p65"/>
          <p:cNvSpPr txBox="1">
            <a:spLocks/>
          </p:cNvSpPr>
          <p:nvPr/>
        </p:nvSpPr>
        <p:spPr>
          <a:xfrm>
            <a:off x="597058" y="234195"/>
            <a:ext cx="9419117" cy="4747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291F"/>
              </a:buClr>
              <a:buSzPts val="1800"/>
              <a:buFont typeface="Roboto Condensed"/>
              <a:buNone/>
              <a:defRPr sz="2400" b="1" i="0" u="none" strike="noStrike" cap="none">
                <a:solidFill>
                  <a:srgbClr val="B7291F"/>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B7291F"/>
              </a:buClr>
              <a:buSzPts val="1800"/>
              <a:buFont typeface="Roboto Condensed"/>
              <a:buNone/>
              <a:tabLst/>
              <a:defRPr/>
            </a:pPr>
            <a:r>
              <a:rPr lang="el-GR" kern="0" dirty="0" smtClean="0"/>
              <a:t>Βιολογική </a:t>
            </a:r>
            <a:r>
              <a:rPr lang="en-US" kern="0" dirty="0" smtClean="0"/>
              <a:t>vs</a:t>
            </a:r>
            <a:r>
              <a:rPr lang="el-GR" kern="0" dirty="0" smtClean="0"/>
              <a:t> Χρονολογική ηλικία</a:t>
            </a:r>
            <a:endParaRPr kumimoji="0" lang="el-GR" sz="2400" b="1" i="0" u="none" strike="noStrike" kern="0" cap="none" spc="0" normalizeH="0" baseline="0" noProof="0" dirty="0">
              <a:ln>
                <a:noFill/>
              </a:ln>
              <a:solidFill>
                <a:srgbClr val="B7291F"/>
              </a:solidFill>
              <a:effectLst/>
              <a:uLnTx/>
              <a:uFillTx/>
              <a:latin typeface="Roboto Condensed"/>
              <a:sym typeface="Roboto Condensed"/>
            </a:endParaRPr>
          </a:p>
        </p:txBody>
      </p:sp>
      <p:sp>
        <p:nvSpPr>
          <p:cNvPr id="11" name="TextBox 10"/>
          <p:cNvSpPr txBox="1"/>
          <p:nvPr/>
        </p:nvSpPr>
        <p:spPr>
          <a:xfrm>
            <a:off x="547255" y="1278791"/>
            <a:ext cx="11076658" cy="1600438"/>
          </a:xfrm>
          <a:prstGeom prst="rect">
            <a:avLst/>
          </a:prstGeom>
          <a:noFill/>
        </p:spPr>
        <p:txBody>
          <a:bodyPr wrap="square" rtlCol="0">
            <a:spAutoFit/>
          </a:bodyPr>
          <a:lstStyle/>
          <a:p>
            <a:pPr marL="285750" indent="-285750">
              <a:buFont typeface="Arial" panose="020B0604020202020204" pitchFamily="34" charset="0"/>
              <a:buChar char="•"/>
            </a:pPr>
            <a:r>
              <a:rPr lang="el-GR" sz="1600" b="1" dirty="0" smtClean="0"/>
              <a:t>Ρυθμός ανάπτυξης</a:t>
            </a:r>
            <a:r>
              <a:rPr lang="el-GR" sz="1600" dirty="0" smtClean="0"/>
              <a:t>: μεταβολές στη </a:t>
            </a:r>
            <a:r>
              <a:rPr lang="el-GR" sz="1600" dirty="0"/>
              <a:t>σωματική </a:t>
            </a:r>
            <a:r>
              <a:rPr lang="el-GR" sz="1600" dirty="0" smtClean="0"/>
              <a:t>διάπλαση σε </a:t>
            </a:r>
            <a:r>
              <a:rPr lang="el-GR" sz="1600" dirty="0"/>
              <a:t>μια ορισμένη χρονική </a:t>
            </a:r>
            <a:r>
              <a:rPr lang="el-GR" sz="1600" dirty="0" smtClean="0"/>
              <a:t>περίοδο (π.χ. ανάστημα, σωματική μάζα)</a:t>
            </a:r>
          </a:p>
          <a:p>
            <a:pPr marL="285750" indent="-285750">
              <a:buFont typeface="Arial" panose="020B0604020202020204" pitchFamily="34" charset="0"/>
              <a:buChar char="•"/>
            </a:pPr>
            <a:r>
              <a:rPr lang="el-GR" sz="1600" b="1" dirty="0" smtClean="0"/>
              <a:t>Απότομη ανάπτυξη (</a:t>
            </a:r>
            <a:r>
              <a:rPr lang="en-US" sz="1600" b="1" dirty="0" smtClean="0"/>
              <a:t>peak height velocity</a:t>
            </a:r>
            <a:r>
              <a:rPr lang="el-GR" sz="1600" b="1" dirty="0" smtClean="0"/>
              <a:t> - </a:t>
            </a:r>
            <a:r>
              <a:rPr lang="en-US" sz="1600" b="1" dirty="0" smtClean="0"/>
              <a:t>PHV)</a:t>
            </a:r>
            <a:r>
              <a:rPr lang="en-US" sz="1600" dirty="0" smtClean="0"/>
              <a:t>: </a:t>
            </a:r>
            <a:r>
              <a:rPr lang="el-GR" sz="1600" dirty="0" smtClean="0"/>
              <a:t>περίοδος ταχείας ανάπτυξης κατά την εφηβεία</a:t>
            </a:r>
          </a:p>
          <a:p>
            <a:pPr marL="285750" indent="-285750">
              <a:buFont typeface="Arial" panose="020B0604020202020204" pitchFamily="34" charset="0"/>
              <a:buChar char="•"/>
            </a:pPr>
            <a:r>
              <a:rPr lang="el-GR" sz="1600" b="1" dirty="0" smtClean="0"/>
              <a:t>Κατάσταση ωρίμανσης</a:t>
            </a:r>
            <a:r>
              <a:rPr lang="el-GR" sz="1600" dirty="0"/>
              <a:t>: </a:t>
            </a:r>
            <a:r>
              <a:rPr lang="el-GR" sz="1600" dirty="0" smtClean="0"/>
              <a:t>όπου το </a:t>
            </a:r>
            <a:r>
              <a:rPr lang="el-GR" sz="1600" dirty="0"/>
              <a:t>άτομο βρίσκεται στη διαδικασία ωρίμανσης σε μια δεδομένη </a:t>
            </a:r>
            <a:r>
              <a:rPr lang="el-GR" sz="1600" dirty="0" smtClean="0"/>
              <a:t>στιγμή</a:t>
            </a:r>
            <a:r>
              <a:rPr lang="en-US" sz="1600" dirty="0" smtClean="0"/>
              <a:t> </a:t>
            </a:r>
            <a:r>
              <a:rPr lang="el-GR" sz="1600" dirty="0" smtClean="0"/>
              <a:t>(π.χ. σκελετική ηλικία, δευτερογενή χαρακτηριστικά φύλου)</a:t>
            </a:r>
          </a:p>
          <a:p>
            <a:pPr marL="285750" indent="-285750">
              <a:buFont typeface="Arial" panose="020B0604020202020204" pitchFamily="34" charset="0"/>
              <a:buChar char="•"/>
            </a:pPr>
            <a:r>
              <a:rPr lang="el-GR" sz="1600" b="1" dirty="0" smtClean="0"/>
              <a:t>Χρονισμός ωρίμανσης (</a:t>
            </a:r>
            <a:r>
              <a:rPr lang="en-US" sz="1600" b="1" dirty="0" smtClean="0"/>
              <a:t>timing)</a:t>
            </a:r>
            <a:r>
              <a:rPr lang="el-GR" sz="1600" dirty="0" smtClean="0"/>
              <a:t>: η στιγμή/ηλικία που συμβαίνουν συγκεκριμένα ορόσημα της ωρίμανσης (π.χ. </a:t>
            </a:r>
            <a:r>
              <a:rPr lang="en-US" sz="1600" dirty="0" smtClean="0"/>
              <a:t>PHV</a:t>
            </a:r>
            <a:r>
              <a:rPr lang="el-GR" sz="1600" dirty="0" smtClean="0"/>
              <a:t>, </a:t>
            </a:r>
            <a:r>
              <a:rPr lang="el-GR" sz="1600" dirty="0" err="1" smtClean="0"/>
              <a:t>εμμηναρχή</a:t>
            </a:r>
            <a:r>
              <a:rPr lang="el-GR" sz="1600" dirty="0" smtClean="0"/>
              <a:t>)</a:t>
            </a:r>
          </a:p>
          <a:p>
            <a:pPr marL="285750" indent="-285750">
              <a:buFont typeface="Arial" panose="020B0604020202020204" pitchFamily="34" charset="0"/>
              <a:buChar char="•"/>
            </a:pPr>
            <a:r>
              <a:rPr lang="el-GR" sz="1600" b="1" dirty="0" smtClean="0"/>
              <a:t>Ρυθμός ωρίμανσης</a:t>
            </a:r>
            <a:r>
              <a:rPr lang="el-GR" sz="1600" dirty="0" smtClean="0"/>
              <a:t>: ο </a:t>
            </a:r>
            <a:r>
              <a:rPr lang="el-GR" sz="1600" dirty="0"/>
              <a:t>ρυθμός εξέλιξης </a:t>
            </a:r>
            <a:r>
              <a:rPr lang="el-GR" sz="1600" dirty="0" smtClean="0"/>
              <a:t>μέσα από τα ορόσημα της ωρίμανσης</a:t>
            </a:r>
            <a:endParaRPr lang="el-GR" sz="1600" dirty="0"/>
          </a:p>
        </p:txBody>
      </p:sp>
      <p:sp>
        <p:nvSpPr>
          <p:cNvPr id="5" name="TextBox 4"/>
          <p:cNvSpPr txBox="1"/>
          <p:nvPr/>
        </p:nvSpPr>
        <p:spPr>
          <a:xfrm>
            <a:off x="1272923" y="6265745"/>
            <a:ext cx="310982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l-GR" b="1" dirty="0" smtClean="0"/>
              <a:t>αθλήτριες </a:t>
            </a:r>
            <a:r>
              <a:rPr lang="en-US" b="1" dirty="0" smtClean="0"/>
              <a:t>volleyball </a:t>
            </a:r>
            <a:r>
              <a:rPr lang="el-GR" b="1" dirty="0" smtClean="0">
                <a:solidFill>
                  <a:prstClr val="black"/>
                </a:solidFill>
              </a:rPr>
              <a:t>14.5</a:t>
            </a:r>
            <a:r>
              <a:rPr lang="el-GR" b="1" dirty="0">
                <a:solidFill>
                  <a:prstClr val="black"/>
                </a:solidFill>
              </a:rPr>
              <a:t> </a:t>
            </a:r>
            <a:r>
              <a:rPr lang="el-GR" b="1" dirty="0" smtClean="0">
                <a:solidFill>
                  <a:prstClr val="black"/>
                </a:solidFill>
              </a:rPr>
              <a:t>ετών</a:t>
            </a:r>
            <a:endParaRPr lang="el-GR" b="1" dirty="0"/>
          </a:p>
        </p:txBody>
      </p:sp>
      <p:sp>
        <p:nvSpPr>
          <p:cNvPr id="2" name="Θέση αριθμού διαφάνειας 1"/>
          <p:cNvSpPr>
            <a:spLocks noGrp="1"/>
          </p:cNvSpPr>
          <p:nvPr>
            <p:ph type="sldNum" sz="quarter" idx="12"/>
          </p:nvPr>
        </p:nvSpPr>
        <p:spPr/>
        <p:txBody>
          <a:bodyPr/>
          <a:lstStyle/>
          <a:p>
            <a:fld id="{233D8D30-C40A-4DC3-B67E-99EFE07D8229}" type="slidenum">
              <a:rPr lang="el-GR" smtClean="0"/>
              <a:t>17</a:t>
            </a:fld>
            <a:endParaRPr lang="el-GR"/>
          </a:p>
        </p:txBody>
      </p:sp>
    </p:spTree>
    <p:extLst>
      <p:ext uri="{BB962C8B-B14F-4D97-AF65-F5344CB8AC3E}">
        <p14:creationId xmlns:p14="http://schemas.microsoft.com/office/powerpoint/2010/main" val="2899011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Εικόνα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TextBox 40"/>
          <p:cNvSpPr txBox="1"/>
          <p:nvPr/>
        </p:nvSpPr>
        <p:spPr>
          <a:xfrm>
            <a:off x="2380364" y="4332601"/>
            <a:ext cx="7560000" cy="923330"/>
          </a:xfrm>
          <a:prstGeom prst="rect">
            <a:avLst/>
          </a:prstGeom>
          <a:ln w="19050"/>
        </p:spPr>
        <p:style>
          <a:lnRef idx="2">
            <a:schemeClr val="accent6"/>
          </a:lnRef>
          <a:fillRef idx="1">
            <a:schemeClr val="lt1"/>
          </a:fillRef>
          <a:effectRef idx="0">
            <a:schemeClr val="accent6"/>
          </a:effectRef>
          <a:fontRef idx="minor">
            <a:schemeClr val="dk1"/>
          </a:fontRef>
        </p:style>
        <p:txBody>
          <a:bodyPr wrap="square" rtlCol="0">
            <a:spAutoFit/>
          </a:bodyPr>
          <a:lstStyle/>
          <a:p>
            <a:r>
              <a:rPr lang="el-GR" dirty="0" smtClean="0"/>
              <a:t>Ο </a:t>
            </a:r>
            <a:r>
              <a:rPr lang="el-GR" b="1" i="1" dirty="0" smtClean="0"/>
              <a:t>ανθεκτικός στο φορτίο </a:t>
            </a:r>
            <a:r>
              <a:rPr lang="el-GR" dirty="0" smtClean="0"/>
              <a:t>αθλητής ακολουθεί πρώτα το Προπονητικό Μοντέλο Α και συνεχίζει να αυξάνει την επιβάρυνση μέσω του Προπονητικού Μοντέλου Β ύστερα από μια θετική ανταπόκριση σε αυτό.</a:t>
            </a:r>
            <a:endParaRPr lang="el-GR" dirty="0"/>
          </a:p>
        </p:txBody>
      </p:sp>
      <p:sp>
        <p:nvSpPr>
          <p:cNvPr id="42" name="TextBox 41"/>
          <p:cNvSpPr txBox="1"/>
          <p:nvPr/>
        </p:nvSpPr>
        <p:spPr>
          <a:xfrm>
            <a:off x="8209398" y="6525611"/>
            <a:ext cx="3956532" cy="261610"/>
          </a:xfrm>
          <a:prstGeom prst="rect">
            <a:avLst/>
          </a:prstGeom>
          <a:noFill/>
        </p:spPr>
        <p:txBody>
          <a:bodyPr wrap="none" rtlCol="0">
            <a:spAutoFit/>
          </a:bodyPr>
          <a:lstStyle/>
          <a:p>
            <a:r>
              <a:rPr lang="da-DK" sz="1100" b="1" dirty="0" smtClean="0">
                <a:solidFill>
                  <a:srgbClr val="C00000"/>
                </a:solidFill>
              </a:rPr>
              <a:t>Jananthi N, Saffel H &amp; Gabbett T </a:t>
            </a:r>
            <a:r>
              <a:rPr lang="da-DK" sz="1100" b="1" i="1" dirty="0" smtClean="0">
                <a:solidFill>
                  <a:srgbClr val="C00000"/>
                </a:solidFill>
              </a:rPr>
              <a:t>Br J Sports Med</a:t>
            </a:r>
            <a:r>
              <a:rPr lang="da-DK" sz="1100" b="1" dirty="0" smtClean="0">
                <a:solidFill>
                  <a:srgbClr val="C00000"/>
                </a:solidFill>
              </a:rPr>
              <a:t> 2021;55:1248-9</a:t>
            </a:r>
            <a:endParaRPr lang="da-DK" sz="1100" b="1" dirty="0">
              <a:solidFill>
                <a:srgbClr val="C00000"/>
              </a:solidFill>
            </a:endParaRPr>
          </a:p>
        </p:txBody>
      </p:sp>
      <p:grpSp>
        <p:nvGrpSpPr>
          <p:cNvPr id="52" name="Group 51"/>
          <p:cNvGrpSpPr/>
          <p:nvPr/>
        </p:nvGrpSpPr>
        <p:grpSpPr>
          <a:xfrm>
            <a:off x="154409" y="5817447"/>
            <a:ext cx="2367712" cy="708164"/>
            <a:chOff x="154409" y="5824855"/>
            <a:chExt cx="2367712" cy="708164"/>
          </a:xfrm>
        </p:grpSpPr>
        <p:sp>
          <p:nvSpPr>
            <p:cNvPr id="48" name="TextBox 47"/>
            <p:cNvSpPr txBox="1"/>
            <p:nvPr/>
          </p:nvSpPr>
          <p:spPr>
            <a:xfrm>
              <a:off x="262409" y="5932855"/>
              <a:ext cx="2259712" cy="600164"/>
            </a:xfrm>
            <a:prstGeom prst="rect">
              <a:avLst/>
            </a:prstGeom>
            <a:noFill/>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100" b="1" dirty="0" smtClean="0"/>
                <a:t>“Train your age”</a:t>
              </a:r>
            </a:p>
            <a:p>
              <a:pPr algn="ctr"/>
              <a:r>
                <a:rPr lang="el-GR" sz="1100" dirty="0" smtClean="0"/>
                <a:t>Εβδομαδιαίες ώρες προπόνησης ≤ με την ηλικία</a:t>
              </a:r>
              <a:endParaRPr lang="el-GR" sz="1100" dirty="0"/>
            </a:p>
          </p:txBody>
        </p:sp>
        <p:sp>
          <p:nvSpPr>
            <p:cNvPr id="50" name="Oval 49"/>
            <p:cNvSpPr/>
            <p:nvPr/>
          </p:nvSpPr>
          <p:spPr>
            <a:xfrm>
              <a:off x="154409" y="5824855"/>
              <a:ext cx="216000" cy="216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tx1"/>
                  </a:solidFill>
                </a:rPr>
                <a:t>A</a:t>
              </a:r>
              <a:endParaRPr lang="el-GR" b="1" dirty="0">
                <a:solidFill>
                  <a:schemeClr val="tx1"/>
                </a:solidFill>
              </a:endParaRPr>
            </a:p>
          </p:txBody>
        </p:sp>
      </p:grpSp>
      <p:sp>
        <p:nvSpPr>
          <p:cNvPr id="19" name="Rectangle 18"/>
          <p:cNvSpPr/>
          <p:nvPr/>
        </p:nvSpPr>
        <p:spPr>
          <a:xfrm>
            <a:off x="2626214" y="2755057"/>
            <a:ext cx="720000" cy="720000"/>
          </a:xfrm>
          <a:prstGeom prst="rect">
            <a:avLst/>
          </a:prstGeom>
          <a:ln w="19050">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l-GR" dirty="0"/>
          </a:p>
        </p:txBody>
      </p:sp>
      <p:sp>
        <p:nvSpPr>
          <p:cNvPr id="20" name="Rectangle 19"/>
          <p:cNvSpPr/>
          <p:nvPr/>
        </p:nvSpPr>
        <p:spPr>
          <a:xfrm>
            <a:off x="4627963" y="2215056"/>
            <a:ext cx="720000" cy="1260000"/>
          </a:xfrm>
          <a:prstGeom prst="rect">
            <a:avLst/>
          </a:prstGeom>
          <a:ln w="19050">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l-GR" dirty="0"/>
          </a:p>
        </p:txBody>
      </p:sp>
      <p:sp>
        <p:nvSpPr>
          <p:cNvPr id="21" name="Rectangle 20"/>
          <p:cNvSpPr/>
          <p:nvPr/>
        </p:nvSpPr>
        <p:spPr>
          <a:xfrm>
            <a:off x="6678896" y="1675058"/>
            <a:ext cx="720000" cy="1800000"/>
          </a:xfrm>
          <a:prstGeom prst="rect">
            <a:avLst/>
          </a:prstGeom>
          <a:ln w="190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l-GR" dirty="0"/>
          </a:p>
        </p:txBody>
      </p:sp>
      <p:sp>
        <p:nvSpPr>
          <p:cNvPr id="22" name="Rectangle 21"/>
          <p:cNvSpPr/>
          <p:nvPr/>
        </p:nvSpPr>
        <p:spPr>
          <a:xfrm>
            <a:off x="8544072" y="1135056"/>
            <a:ext cx="720000" cy="2340000"/>
          </a:xfrm>
          <a:prstGeom prst="rect">
            <a:avLst/>
          </a:prstGeom>
          <a:ln w="190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l-GR" dirty="0"/>
          </a:p>
        </p:txBody>
      </p:sp>
      <p:cxnSp>
        <p:nvCxnSpPr>
          <p:cNvPr id="23" name="Straight Arrow Connector 22"/>
          <p:cNvCxnSpPr/>
          <p:nvPr/>
        </p:nvCxnSpPr>
        <p:spPr>
          <a:xfrm flipV="1">
            <a:off x="2431007" y="3475056"/>
            <a:ext cx="7190763" cy="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rot="16200000" flipV="1">
            <a:off x="1531008" y="2585918"/>
            <a:ext cx="1800000"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2923856" y="3582740"/>
            <a:ext cx="2064348"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l-GR" sz="1400" b="1" dirty="0" smtClean="0"/>
              <a:t>Πρωταρχική Επιβάρυνση</a:t>
            </a:r>
            <a:endParaRPr lang="el-GR" sz="1400" b="1" dirty="0"/>
          </a:p>
        </p:txBody>
      </p:sp>
      <p:sp>
        <p:nvSpPr>
          <p:cNvPr id="26" name="TextBox 25"/>
          <p:cNvSpPr txBox="1"/>
          <p:nvPr/>
        </p:nvSpPr>
        <p:spPr>
          <a:xfrm>
            <a:off x="5259668" y="3582527"/>
            <a:ext cx="1731436"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l-GR" sz="1400" b="1" dirty="0" smtClean="0"/>
              <a:t>Θετική Ανταπόκριση</a:t>
            </a:r>
            <a:endParaRPr lang="el-GR" sz="1400" b="1" dirty="0"/>
          </a:p>
        </p:txBody>
      </p:sp>
      <p:sp>
        <p:nvSpPr>
          <p:cNvPr id="27" name="TextBox 26"/>
          <p:cNvSpPr txBox="1"/>
          <p:nvPr/>
        </p:nvSpPr>
        <p:spPr>
          <a:xfrm>
            <a:off x="7262568" y="3593168"/>
            <a:ext cx="1893660"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l-GR" sz="1400" b="1" dirty="0" smtClean="0"/>
              <a:t>Συνέχιση Επιβάρυνσης</a:t>
            </a:r>
            <a:endParaRPr lang="el-GR" sz="1400" b="1" dirty="0"/>
          </a:p>
        </p:txBody>
      </p:sp>
      <p:sp>
        <p:nvSpPr>
          <p:cNvPr id="28" name="Right Arrow 27"/>
          <p:cNvSpPr/>
          <p:nvPr/>
        </p:nvSpPr>
        <p:spPr>
          <a:xfrm rot="20501428">
            <a:off x="3342530" y="2294066"/>
            <a:ext cx="978408" cy="13061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29" name="TextBox 28"/>
          <p:cNvSpPr txBox="1"/>
          <p:nvPr/>
        </p:nvSpPr>
        <p:spPr>
          <a:xfrm>
            <a:off x="3573554" y="2614223"/>
            <a:ext cx="764953" cy="430887"/>
          </a:xfrm>
          <a:prstGeom prst="rect">
            <a:avLst/>
          </a:prstGeom>
          <a:noFill/>
        </p:spPr>
        <p:txBody>
          <a:bodyPr wrap="none" rtlCol="0">
            <a:spAutoFit/>
          </a:bodyPr>
          <a:lstStyle/>
          <a:p>
            <a:r>
              <a:rPr lang="el-GR" sz="1100" b="1" dirty="0" smtClean="0">
                <a:solidFill>
                  <a:srgbClr val="FFC000"/>
                </a:solidFill>
              </a:rPr>
              <a:t>Σκελετικά</a:t>
            </a:r>
          </a:p>
          <a:p>
            <a:r>
              <a:rPr lang="el-GR" sz="1100" b="1" dirty="0" smtClean="0">
                <a:solidFill>
                  <a:srgbClr val="FFC000"/>
                </a:solidFill>
              </a:rPr>
              <a:t>Ανώριμος</a:t>
            </a:r>
            <a:endParaRPr lang="el-GR" sz="1100" b="1" dirty="0">
              <a:solidFill>
                <a:srgbClr val="FFC000"/>
              </a:solidFill>
            </a:endParaRPr>
          </a:p>
        </p:txBody>
      </p:sp>
      <p:sp>
        <p:nvSpPr>
          <p:cNvPr id="30" name="TextBox 29"/>
          <p:cNvSpPr txBox="1"/>
          <p:nvPr/>
        </p:nvSpPr>
        <p:spPr>
          <a:xfrm>
            <a:off x="5347963" y="2304958"/>
            <a:ext cx="1330933" cy="430887"/>
          </a:xfrm>
          <a:prstGeom prst="rect">
            <a:avLst/>
          </a:prstGeom>
          <a:noFill/>
        </p:spPr>
        <p:txBody>
          <a:bodyPr wrap="square" rtlCol="0">
            <a:spAutoFit/>
          </a:bodyPr>
          <a:lstStyle/>
          <a:p>
            <a:pPr algn="ctr"/>
            <a:r>
              <a:rPr lang="el-GR" sz="1100" b="1" dirty="0" smtClean="0">
                <a:solidFill>
                  <a:schemeClr val="accent6">
                    <a:lumMod val="75000"/>
                  </a:schemeClr>
                </a:solidFill>
              </a:rPr>
              <a:t>Εφηβική ανάπτυξη / εφηβεία</a:t>
            </a:r>
            <a:endParaRPr lang="el-GR" sz="1100" b="1" dirty="0">
              <a:solidFill>
                <a:schemeClr val="accent6">
                  <a:lumMod val="75000"/>
                </a:schemeClr>
              </a:solidFill>
            </a:endParaRPr>
          </a:p>
        </p:txBody>
      </p:sp>
      <p:sp>
        <p:nvSpPr>
          <p:cNvPr id="31" name="Right Arrow 30"/>
          <p:cNvSpPr/>
          <p:nvPr/>
        </p:nvSpPr>
        <p:spPr>
          <a:xfrm rot="20501428">
            <a:off x="5435016" y="1836295"/>
            <a:ext cx="978408" cy="13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l-GR"/>
          </a:p>
        </p:txBody>
      </p:sp>
      <p:sp>
        <p:nvSpPr>
          <p:cNvPr id="32" name="Right Arrow 31"/>
          <p:cNvSpPr/>
          <p:nvPr/>
        </p:nvSpPr>
        <p:spPr>
          <a:xfrm rot="20501428">
            <a:off x="7442626" y="1297129"/>
            <a:ext cx="978408" cy="1306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l-GR"/>
          </a:p>
        </p:txBody>
      </p:sp>
      <p:sp>
        <p:nvSpPr>
          <p:cNvPr id="33" name="TextBox 32"/>
          <p:cNvSpPr txBox="1"/>
          <p:nvPr/>
        </p:nvSpPr>
        <p:spPr>
          <a:xfrm>
            <a:off x="7354726" y="1657366"/>
            <a:ext cx="1330933" cy="430887"/>
          </a:xfrm>
          <a:prstGeom prst="rect">
            <a:avLst/>
          </a:prstGeom>
          <a:noFill/>
        </p:spPr>
        <p:txBody>
          <a:bodyPr wrap="square" rtlCol="0">
            <a:spAutoFit/>
          </a:bodyPr>
          <a:lstStyle/>
          <a:p>
            <a:pPr algn="ctr"/>
            <a:r>
              <a:rPr lang="el-GR" sz="1100" b="1" dirty="0" smtClean="0">
                <a:solidFill>
                  <a:schemeClr val="accent6">
                    <a:lumMod val="75000"/>
                  </a:schemeClr>
                </a:solidFill>
              </a:rPr>
              <a:t>Σκελετική ωρίμανση</a:t>
            </a:r>
            <a:endParaRPr lang="el-GR" sz="1100" b="1" dirty="0">
              <a:solidFill>
                <a:schemeClr val="accent6">
                  <a:lumMod val="75000"/>
                </a:schemeClr>
              </a:solidFill>
            </a:endParaRPr>
          </a:p>
        </p:txBody>
      </p:sp>
      <p:sp>
        <p:nvSpPr>
          <p:cNvPr id="34" name="Oval 33"/>
          <p:cNvSpPr/>
          <p:nvPr/>
        </p:nvSpPr>
        <p:spPr>
          <a:xfrm>
            <a:off x="3723734" y="2251372"/>
            <a:ext cx="216000" cy="216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tx1"/>
                </a:solidFill>
              </a:rPr>
              <a:t>A</a:t>
            </a:r>
            <a:endParaRPr lang="el-GR" b="1" dirty="0">
              <a:solidFill>
                <a:schemeClr val="tx1"/>
              </a:solidFill>
            </a:endParaRPr>
          </a:p>
        </p:txBody>
      </p:sp>
      <p:sp>
        <p:nvSpPr>
          <p:cNvPr id="35" name="Oval 34"/>
          <p:cNvSpPr/>
          <p:nvPr/>
        </p:nvSpPr>
        <p:spPr>
          <a:xfrm>
            <a:off x="5810388" y="1793601"/>
            <a:ext cx="216000" cy="216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l-GR" b="1" dirty="0">
                <a:solidFill>
                  <a:schemeClr val="tx1"/>
                </a:solidFill>
              </a:rPr>
              <a:t>Β</a:t>
            </a:r>
          </a:p>
        </p:txBody>
      </p:sp>
      <p:sp>
        <p:nvSpPr>
          <p:cNvPr id="36" name="Oval 35"/>
          <p:cNvSpPr/>
          <p:nvPr/>
        </p:nvSpPr>
        <p:spPr>
          <a:xfrm>
            <a:off x="7823830" y="1254435"/>
            <a:ext cx="216000" cy="216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l-GR" b="1" dirty="0">
                <a:solidFill>
                  <a:schemeClr val="tx1"/>
                </a:solidFill>
              </a:rPr>
              <a:t>Β</a:t>
            </a:r>
          </a:p>
        </p:txBody>
      </p:sp>
      <p:sp>
        <p:nvSpPr>
          <p:cNvPr id="38" name="TextBox 37"/>
          <p:cNvSpPr txBox="1"/>
          <p:nvPr/>
        </p:nvSpPr>
        <p:spPr>
          <a:xfrm rot="16200000">
            <a:off x="1717736" y="2477674"/>
            <a:ext cx="1042593" cy="338554"/>
          </a:xfrm>
          <a:prstGeom prst="rect">
            <a:avLst/>
          </a:prstGeom>
          <a:noFill/>
        </p:spPr>
        <p:txBody>
          <a:bodyPr wrap="none" rtlCol="0">
            <a:spAutoFit/>
          </a:bodyPr>
          <a:lstStyle/>
          <a:p>
            <a:r>
              <a:rPr lang="el-GR" sz="1600" b="1" i="1" dirty="0" smtClean="0"/>
              <a:t>Ικανότητα</a:t>
            </a:r>
            <a:endParaRPr lang="el-GR" sz="1600" b="1" i="1" dirty="0"/>
          </a:p>
        </p:txBody>
      </p:sp>
      <p:sp>
        <p:nvSpPr>
          <p:cNvPr id="39" name="TextBox 38"/>
          <p:cNvSpPr txBox="1"/>
          <p:nvPr/>
        </p:nvSpPr>
        <p:spPr>
          <a:xfrm>
            <a:off x="9219255" y="3494849"/>
            <a:ext cx="805029" cy="338554"/>
          </a:xfrm>
          <a:prstGeom prst="rect">
            <a:avLst/>
          </a:prstGeom>
          <a:noFill/>
        </p:spPr>
        <p:txBody>
          <a:bodyPr wrap="none" rtlCol="0">
            <a:spAutoFit/>
          </a:bodyPr>
          <a:lstStyle/>
          <a:p>
            <a:r>
              <a:rPr lang="el-GR" sz="1600" b="1" i="1" dirty="0" smtClean="0"/>
              <a:t>Χρόνος</a:t>
            </a:r>
            <a:endParaRPr lang="el-GR" sz="1600" b="1" i="1" dirty="0"/>
          </a:p>
        </p:txBody>
      </p:sp>
      <p:sp>
        <p:nvSpPr>
          <p:cNvPr id="60" name="TextBox 59"/>
          <p:cNvSpPr txBox="1"/>
          <p:nvPr/>
        </p:nvSpPr>
        <p:spPr>
          <a:xfrm>
            <a:off x="8478314" y="1288064"/>
            <a:ext cx="880756" cy="523220"/>
          </a:xfrm>
          <a:prstGeom prst="rect">
            <a:avLst/>
          </a:prstGeom>
          <a:noFill/>
        </p:spPr>
        <p:txBody>
          <a:bodyPr wrap="square" rtlCol="0">
            <a:spAutoFit/>
          </a:bodyPr>
          <a:lstStyle/>
          <a:p>
            <a:pPr algn="ctr"/>
            <a:r>
              <a:rPr lang="el-GR" sz="1400" b="1" dirty="0" smtClean="0"/>
              <a:t>Ανώτατο όριο</a:t>
            </a:r>
            <a:endParaRPr lang="el-GR" sz="1400" b="1" dirty="0"/>
          </a:p>
        </p:txBody>
      </p:sp>
      <p:cxnSp>
        <p:nvCxnSpPr>
          <p:cNvPr id="37" name="Ευθεία γραμμή σύνδεσης 4"/>
          <p:cNvCxnSpPr/>
          <p:nvPr/>
        </p:nvCxnSpPr>
        <p:spPr>
          <a:xfrm>
            <a:off x="547255" y="708975"/>
            <a:ext cx="11076658" cy="0"/>
          </a:xfrm>
          <a:prstGeom prst="line">
            <a:avLst/>
          </a:prstGeom>
          <a:noFill/>
          <a:ln w="9525" cap="flat" cmpd="sng" algn="ctr">
            <a:solidFill>
              <a:srgbClr val="AA3629">
                <a:shade val="95000"/>
                <a:satMod val="105000"/>
              </a:srgbClr>
            </a:solidFill>
            <a:prstDash val="solid"/>
          </a:ln>
          <a:effectLst/>
        </p:spPr>
      </p:cxnSp>
      <p:sp>
        <p:nvSpPr>
          <p:cNvPr id="43" name="Google Shape;1408;p65"/>
          <p:cNvSpPr txBox="1">
            <a:spLocks/>
          </p:cNvSpPr>
          <p:nvPr/>
        </p:nvSpPr>
        <p:spPr>
          <a:xfrm>
            <a:off x="597058" y="708975"/>
            <a:ext cx="10783366" cy="4747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291F"/>
              </a:buClr>
              <a:buSzPts val="1800"/>
              <a:buFont typeface="Roboto Condensed"/>
              <a:buNone/>
              <a:defRPr sz="2400" b="1" i="0" u="none" strike="noStrike" cap="none">
                <a:solidFill>
                  <a:srgbClr val="B7291F"/>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lang="el-GR" sz="1600" kern="0" dirty="0" smtClean="0">
                <a:solidFill>
                  <a:schemeClr val="bg2">
                    <a:lumMod val="50000"/>
                  </a:schemeClr>
                </a:solidFill>
              </a:rPr>
              <a:t>Ανθεκτικός στο φορτίο</a:t>
            </a:r>
            <a:endParaRPr lang="el-GR" sz="1600" dirty="0">
              <a:solidFill>
                <a:schemeClr val="bg2">
                  <a:lumMod val="50000"/>
                </a:schemeClr>
              </a:solidFill>
            </a:endParaRPr>
          </a:p>
        </p:txBody>
      </p:sp>
      <p:sp>
        <p:nvSpPr>
          <p:cNvPr id="44" name="Google Shape;1408;p65"/>
          <p:cNvSpPr txBox="1">
            <a:spLocks/>
          </p:cNvSpPr>
          <p:nvPr/>
        </p:nvSpPr>
        <p:spPr>
          <a:xfrm>
            <a:off x="597058" y="234195"/>
            <a:ext cx="9419117" cy="4747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291F"/>
              </a:buClr>
              <a:buSzPts val="1800"/>
              <a:buFont typeface="Roboto Condensed"/>
              <a:buNone/>
              <a:defRPr sz="2400" b="1" i="0" u="none" strike="noStrike" cap="none">
                <a:solidFill>
                  <a:srgbClr val="B7291F"/>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lvl="0">
              <a:defRPr/>
            </a:pPr>
            <a:r>
              <a:rPr lang="el-GR" kern="0" dirty="0"/>
              <a:t>Μοντέλο προοδευτικής επιβάρυνσης νεαρών αθλητών</a:t>
            </a:r>
          </a:p>
        </p:txBody>
      </p:sp>
      <p:sp>
        <p:nvSpPr>
          <p:cNvPr id="2" name="Θέση αριθμού διαφάνειας 1"/>
          <p:cNvSpPr>
            <a:spLocks noGrp="1"/>
          </p:cNvSpPr>
          <p:nvPr>
            <p:ph type="sldNum" sz="quarter" idx="12"/>
          </p:nvPr>
        </p:nvSpPr>
        <p:spPr/>
        <p:txBody>
          <a:bodyPr/>
          <a:lstStyle/>
          <a:p>
            <a:fld id="{233D8D30-C40A-4DC3-B67E-99EFE07D8229}" type="slidenum">
              <a:rPr lang="el-GR" smtClean="0"/>
              <a:t>18</a:t>
            </a:fld>
            <a:endParaRPr lang="el-GR" dirty="0"/>
          </a:p>
        </p:txBody>
      </p:sp>
      <p:grpSp>
        <p:nvGrpSpPr>
          <p:cNvPr id="45" name="Group 52"/>
          <p:cNvGrpSpPr/>
          <p:nvPr/>
        </p:nvGrpSpPr>
        <p:grpSpPr>
          <a:xfrm>
            <a:off x="5409389" y="5828257"/>
            <a:ext cx="2367712" cy="708164"/>
            <a:chOff x="154409" y="5824855"/>
            <a:chExt cx="2367712" cy="708164"/>
          </a:xfrm>
        </p:grpSpPr>
        <p:sp>
          <p:nvSpPr>
            <p:cNvPr id="46" name="TextBox 45"/>
            <p:cNvSpPr txBox="1"/>
            <p:nvPr/>
          </p:nvSpPr>
          <p:spPr>
            <a:xfrm>
              <a:off x="262409" y="5932855"/>
              <a:ext cx="2259712" cy="600164"/>
            </a:xfrm>
            <a:prstGeom prst="rect">
              <a:avLst/>
            </a:prstGeom>
            <a:ln w="28575">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l-GR" sz="1100" b="1" dirty="0" smtClean="0"/>
                <a:t>Τραυματισμένος αθλητής</a:t>
              </a:r>
              <a:endParaRPr lang="en-US" sz="1100" b="1" dirty="0" smtClean="0"/>
            </a:p>
            <a:p>
              <a:pPr algn="ctr"/>
              <a:r>
                <a:rPr lang="el-GR" sz="1100" b="1" dirty="0">
                  <a:solidFill>
                    <a:srgbClr val="202124"/>
                  </a:solidFill>
                  <a:latin typeface="Times New Roman" pitchFamily="18" charset="0"/>
                  <a:cs typeface="Times New Roman" pitchFamily="18" charset="0"/>
                </a:rPr>
                <a:t>↓</a:t>
              </a:r>
              <a:r>
                <a:rPr lang="el-GR" sz="1100" b="1" dirty="0">
                  <a:solidFill>
                    <a:srgbClr val="202124"/>
                  </a:solidFill>
                  <a:cs typeface="Times New Roman" panose="02020603050405020304" pitchFamily="18" charset="0"/>
                </a:rPr>
                <a:t> </a:t>
              </a:r>
              <a:r>
                <a:rPr lang="el-GR" sz="1100" dirty="0" smtClean="0">
                  <a:solidFill>
                    <a:srgbClr val="202124"/>
                  </a:solidFill>
                  <a:cs typeface="Times New Roman" panose="02020603050405020304" pitchFamily="18" charset="0"/>
                </a:rPr>
                <a:t>προπόνηση σε ένα χαμηλότερο ανώτατο όριο</a:t>
              </a:r>
              <a:endParaRPr lang="el-GR" sz="1100" dirty="0"/>
            </a:p>
          </p:txBody>
        </p:sp>
        <p:sp>
          <p:nvSpPr>
            <p:cNvPr id="47" name="Oval 54"/>
            <p:cNvSpPr/>
            <p:nvPr/>
          </p:nvSpPr>
          <p:spPr>
            <a:xfrm>
              <a:off x="154409" y="5824855"/>
              <a:ext cx="216000" cy="216000"/>
            </a:xfrm>
            <a:prstGeom prst="ellipse">
              <a:avLst/>
            </a:prstGeom>
            <a:solidFill>
              <a:srgbClr val="FF0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l-GR" b="1" dirty="0" smtClean="0">
                  <a:solidFill>
                    <a:schemeClr val="tx1"/>
                  </a:solidFill>
                </a:rPr>
                <a:t>Γ</a:t>
              </a:r>
              <a:endParaRPr lang="el-GR" b="1" dirty="0">
                <a:solidFill>
                  <a:schemeClr val="tx1"/>
                </a:solidFill>
              </a:endParaRPr>
            </a:p>
          </p:txBody>
        </p:sp>
      </p:grpSp>
      <p:grpSp>
        <p:nvGrpSpPr>
          <p:cNvPr id="51" name="Group 55"/>
          <p:cNvGrpSpPr/>
          <p:nvPr/>
        </p:nvGrpSpPr>
        <p:grpSpPr>
          <a:xfrm>
            <a:off x="2784530" y="5823338"/>
            <a:ext cx="2367712" cy="708164"/>
            <a:chOff x="154409" y="5824855"/>
            <a:chExt cx="2367712" cy="708164"/>
          </a:xfrm>
        </p:grpSpPr>
        <p:sp>
          <p:nvSpPr>
            <p:cNvPr id="59" name="TextBox 58"/>
            <p:cNvSpPr txBox="1"/>
            <p:nvPr/>
          </p:nvSpPr>
          <p:spPr>
            <a:xfrm>
              <a:off x="262409" y="5932855"/>
              <a:ext cx="2259712" cy="600164"/>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l-GR" sz="1100" b="1" dirty="0" smtClean="0"/>
                <a:t>Αθλητής υψηλού επιπέδου</a:t>
              </a:r>
              <a:endParaRPr lang="en-US" sz="1100" b="1" dirty="0" smtClean="0"/>
            </a:p>
            <a:p>
              <a:pPr algn="ctr"/>
              <a:r>
                <a:rPr lang="el-GR" sz="1100" dirty="0">
                  <a:solidFill>
                    <a:srgbClr val="202124"/>
                  </a:solidFill>
                  <a:latin typeface="Times New Roman" panose="02020603050405020304" pitchFamily="18" charset="0"/>
                  <a:cs typeface="Times New Roman" panose="02020603050405020304" pitchFamily="18" charset="0"/>
                </a:rPr>
                <a:t>↑</a:t>
              </a:r>
              <a:r>
                <a:rPr lang="el-GR" sz="1100" b="1" dirty="0" smtClean="0">
                  <a:solidFill>
                    <a:srgbClr val="202124"/>
                  </a:solidFill>
                  <a:cs typeface="Times New Roman" panose="02020603050405020304" pitchFamily="18" charset="0"/>
                </a:rPr>
                <a:t> </a:t>
              </a:r>
              <a:r>
                <a:rPr lang="el-GR" sz="1100" dirty="0" smtClean="0">
                  <a:solidFill>
                    <a:srgbClr val="202124"/>
                  </a:solidFill>
                  <a:cs typeface="Times New Roman" panose="02020603050405020304" pitchFamily="18" charset="0"/>
                </a:rPr>
                <a:t>προπόνηση σε ένα υψηλότερο ανώτατο όριο</a:t>
              </a:r>
              <a:endParaRPr lang="el-GR" sz="1100" dirty="0"/>
            </a:p>
          </p:txBody>
        </p:sp>
        <p:sp>
          <p:nvSpPr>
            <p:cNvPr id="61" name="Oval 57"/>
            <p:cNvSpPr/>
            <p:nvPr/>
          </p:nvSpPr>
          <p:spPr>
            <a:xfrm>
              <a:off x="154409" y="5824855"/>
              <a:ext cx="216000" cy="21600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l-GR" b="1" dirty="0" smtClean="0">
                  <a:solidFill>
                    <a:schemeClr val="tx1"/>
                  </a:solidFill>
                </a:rPr>
                <a:t>Β</a:t>
              </a:r>
              <a:endParaRPr lang="el-GR" b="1" dirty="0">
                <a:solidFill>
                  <a:schemeClr val="tx1"/>
                </a:solidFill>
              </a:endParaRPr>
            </a:p>
          </p:txBody>
        </p:sp>
      </p:grpSp>
    </p:spTree>
    <p:extLst>
      <p:ext uri="{BB962C8B-B14F-4D97-AF65-F5344CB8AC3E}">
        <p14:creationId xmlns:p14="http://schemas.microsoft.com/office/powerpoint/2010/main" val="1022233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22" presetClass="entr" presetSubtype="4"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down)">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9" grpId="0" animBg="1"/>
      <p:bldP spid="20" grpId="0" animBg="1"/>
      <p:bldP spid="21" grpId="0" animBg="1"/>
      <p:bldP spid="22" grpId="0" animBg="1"/>
      <p:bldP spid="25" grpId="0" animBg="1"/>
      <p:bldP spid="26" grpId="0" animBg="1"/>
      <p:bldP spid="27" grpId="0" animBg="1"/>
      <p:bldP spid="28" grpId="0" animBg="1"/>
      <p:bldP spid="29" grpId="0"/>
      <p:bldP spid="30" grpId="0"/>
      <p:bldP spid="31" grpId="0" animBg="1"/>
      <p:bldP spid="32" grpId="0" animBg="1"/>
      <p:bldP spid="33" grpId="0"/>
      <p:bldP spid="34" grpId="0" animBg="1"/>
      <p:bldP spid="35" grpId="0" animBg="1"/>
      <p:bldP spid="36" grpId="0" animBg="1"/>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φορτίο.PNG"/>
          <p:cNvPicPr>
            <a:picLocks noGrp="1" noChangeAspect="1"/>
          </p:cNvPicPr>
          <p:nvPr>
            <p:ph idx="1"/>
          </p:nvPr>
        </p:nvPicPr>
        <p:blipFill>
          <a:blip r:embed="rId3"/>
          <a:stretch>
            <a:fillRect/>
          </a:stretch>
        </p:blipFill>
        <p:spPr>
          <a:xfrm>
            <a:off x="1209821" y="242674"/>
            <a:ext cx="9889587" cy="5540645"/>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elated image"/>
          <p:cNvPicPr>
            <a:picLocks noChangeAspect="1" noChangeArrowheads="1"/>
          </p:cNvPicPr>
          <p:nvPr/>
        </p:nvPicPr>
        <p:blipFill>
          <a:blip r:embed="rId2"/>
          <a:srcRect/>
          <a:stretch>
            <a:fillRect/>
          </a:stretch>
        </p:blipFill>
        <p:spPr bwMode="auto">
          <a:xfrm>
            <a:off x="6661348" y="2557550"/>
            <a:ext cx="4097648" cy="2733676"/>
          </a:xfrm>
          <a:prstGeom prst="rect">
            <a:avLst/>
          </a:prstGeom>
          <a:noFill/>
        </p:spPr>
      </p:pic>
      <p:pic>
        <p:nvPicPr>
          <p:cNvPr id="94210" name="Picture 2" descr="Image result for fencing children"/>
          <p:cNvPicPr>
            <a:picLocks noChangeAspect="1" noChangeArrowheads="1"/>
          </p:cNvPicPr>
          <p:nvPr/>
        </p:nvPicPr>
        <p:blipFill>
          <a:blip r:embed="rId3"/>
          <a:srcRect/>
          <a:stretch>
            <a:fillRect/>
          </a:stretch>
        </p:blipFill>
        <p:spPr bwMode="auto">
          <a:xfrm>
            <a:off x="1138215" y="3223113"/>
            <a:ext cx="4381500" cy="2733676"/>
          </a:xfrm>
          <a:prstGeom prst="rect">
            <a:avLst/>
          </a:prstGeom>
          <a:noFill/>
        </p:spPr>
      </p:pic>
      <p:pic>
        <p:nvPicPr>
          <p:cNvPr id="94212" name="Picture 4" descr="Image result for kayak children"/>
          <p:cNvPicPr>
            <a:picLocks noChangeAspect="1" noChangeArrowheads="1"/>
          </p:cNvPicPr>
          <p:nvPr/>
        </p:nvPicPr>
        <p:blipFill>
          <a:blip r:embed="rId4"/>
          <a:srcRect/>
          <a:stretch>
            <a:fillRect/>
          </a:stretch>
        </p:blipFill>
        <p:spPr bwMode="auto">
          <a:xfrm>
            <a:off x="1651379" y="281323"/>
            <a:ext cx="3534769" cy="2827816"/>
          </a:xfrm>
          <a:prstGeom prst="rect">
            <a:avLst/>
          </a:prstGeom>
          <a:noFill/>
        </p:spPr>
      </p:pic>
      <p:sp>
        <p:nvSpPr>
          <p:cNvPr id="2" name="TextBox 1"/>
          <p:cNvSpPr txBox="1"/>
          <p:nvPr/>
        </p:nvSpPr>
        <p:spPr>
          <a:xfrm>
            <a:off x="5708073" y="1034473"/>
            <a:ext cx="6012872" cy="830997"/>
          </a:xfrm>
          <a:prstGeom prst="rect">
            <a:avLst/>
          </a:prstGeom>
          <a:noFill/>
        </p:spPr>
        <p:txBody>
          <a:bodyPr wrap="square" rtlCol="0">
            <a:spAutoFit/>
          </a:bodyPr>
          <a:lstStyle/>
          <a:p>
            <a:pPr algn="ctr"/>
            <a:r>
              <a:rPr lang="el-GR" sz="2400" b="1" dirty="0" smtClean="0"/>
              <a:t>Εξειδίκευση ή πολλαπλή επαφή με την κίνηση και το σώμα</a:t>
            </a:r>
            <a:endParaRPr lang="el-GR"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1930401" y="2209800"/>
            <a:ext cx="9512300" cy="4438650"/>
          </a:xfrm>
          <a:prstGeom prst="rect">
            <a:avLst/>
          </a:prstGeom>
          <a:noFill/>
          <a:ln w="9525">
            <a:noFill/>
            <a:miter lim="800000"/>
            <a:headEnd/>
            <a:tailEnd/>
          </a:ln>
        </p:spPr>
      </p:pic>
      <p:sp>
        <p:nvSpPr>
          <p:cNvPr id="5" name="4 - Τίτλος"/>
          <p:cNvSpPr>
            <a:spLocks noGrp="1"/>
          </p:cNvSpPr>
          <p:nvPr>
            <p:ph type="title"/>
          </p:nvPr>
        </p:nvSpPr>
        <p:spPr/>
        <p:txBody>
          <a:bodyPr>
            <a:normAutofit fontScale="90000"/>
          </a:bodyPr>
          <a:lstStyle/>
          <a:p>
            <a:pPr algn="just"/>
            <a:r>
              <a:rPr lang="el-GR" sz="2800" b="1" dirty="0" smtClean="0"/>
              <a:t>Η απόδοση ενός αθλητή που προπονείται συστηματικά εξαρτάται από την </a:t>
            </a:r>
            <a:r>
              <a:rPr lang="el-GR" sz="2800" b="1" dirty="0" err="1" smtClean="0"/>
              <a:t>διαχείρηση</a:t>
            </a:r>
            <a:r>
              <a:rPr lang="el-GR" sz="2800" b="1" dirty="0" smtClean="0"/>
              <a:t> των ιδανικών προπονητικών ερεθισμάτων - φορτίων (</a:t>
            </a:r>
            <a:r>
              <a:rPr lang="en-US" sz="2800" b="1" dirty="0" smtClean="0"/>
              <a:t>sweet spots)</a:t>
            </a:r>
            <a:r>
              <a:rPr lang="el-GR" sz="2800" b="1" dirty="0" smtClean="0"/>
              <a:t>, τα οποία μεγιστοποιούν την απόδοση, ελέγχοντας όλους τους παράγοντες που περιορίζουν την απόδοση (τραυματισμοί, ασθένειες, κόπωση, </a:t>
            </a:r>
            <a:r>
              <a:rPr lang="el-GR" sz="2800" b="1" dirty="0" err="1" smtClean="0"/>
              <a:t>υπερπροπόνηση</a:t>
            </a:r>
            <a:r>
              <a:rPr lang="el-GR" sz="2800" b="1" dirty="0" smtClean="0"/>
              <a:t>)  </a:t>
            </a:r>
            <a:endParaRPr lang="en-US" sz="28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8964" name="Rectangle 4"/>
          <p:cNvSpPr>
            <a:spLocks noGrp="1" noChangeArrowheads="1"/>
          </p:cNvSpPr>
          <p:nvPr>
            <p:ph type="ctrTitle"/>
          </p:nvPr>
        </p:nvSpPr>
        <p:spPr>
          <a:xfrm>
            <a:off x="2208213" y="333375"/>
            <a:ext cx="7772400" cy="1143000"/>
          </a:xfrm>
        </p:spPr>
        <p:txBody>
          <a:bodyPr>
            <a:normAutofit fontScale="90000"/>
          </a:bodyPr>
          <a:lstStyle/>
          <a:p>
            <a:pPr eaLnBrk="1" hangingPunct="1">
              <a:defRPr/>
            </a:pPr>
            <a:r>
              <a:rPr lang="el-GR" sz="2800" dirty="0"/>
              <a:t>Διατροφικές Συστάσεις κατά την Περίοδο της Ανάπτυξης και σε συνδυασμό με Συστηματική Προπόνηση</a:t>
            </a:r>
            <a:endParaRPr lang="el-GR" sz="2800" dirty="0">
              <a:latin typeface="Calibri"/>
              <a:cs typeface="Calibri"/>
            </a:endParaRPr>
          </a:p>
        </p:txBody>
      </p:sp>
      <p:pic>
        <p:nvPicPr>
          <p:cNvPr id="6" name="Picture 5">
            <a:extLst>
              <a:ext uri="{FF2B5EF4-FFF2-40B4-BE49-F238E27FC236}">
                <a16:creationId xmlns:a16="http://schemas.microsoft.com/office/drawing/2014/main" id="{BADD8A9D-7EFB-504C-8E5D-6B6D65E61D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7867" y="6149442"/>
            <a:ext cx="1979712" cy="708559"/>
          </a:xfrm>
          <a:prstGeom prst="rect">
            <a:avLst/>
          </a:prstGeom>
        </p:spPr>
      </p:pic>
      <p:pic>
        <p:nvPicPr>
          <p:cNvPr id="2" name="Εικόνα 1"/>
          <p:cNvPicPr>
            <a:picLocks noChangeAspect="1"/>
          </p:cNvPicPr>
          <p:nvPr/>
        </p:nvPicPr>
        <p:blipFill>
          <a:blip r:embed="rId4"/>
          <a:stretch>
            <a:fillRect/>
          </a:stretch>
        </p:blipFill>
        <p:spPr>
          <a:xfrm>
            <a:off x="2771164" y="1939131"/>
            <a:ext cx="5929490" cy="3361514"/>
          </a:xfrm>
          <a:prstGeom prst="rect">
            <a:avLst/>
          </a:prstGeom>
        </p:spPr>
      </p:pic>
    </p:spTree>
    <p:extLst>
      <p:ext uri="{BB962C8B-B14F-4D97-AF65-F5344CB8AC3E}">
        <p14:creationId xmlns:p14="http://schemas.microsoft.com/office/powerpoint/2010/main" val="686661883"/>
      </p:ext>
    </p:extLst>
  </p:cSld>
  <p:clrMapOvr>
    <a:masterClrMapping/>
  </p:clrMapOvr>
  <p:transition advTm="20499"/>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08925" y="110835"/>
            <a:ext cx="6183981" cy="3315855"/>
          </a:xfrm>
          <a:prstGeom prst="rect">
            <a:avLst/>
          </a:prstGeom>
        </p:spPr>
      </p:pic>
      <p:pic>
        <p:nvPicPr>
          <p:cNvPr id="2" name="Εικόνα 1"/>
          <p:cNvPicPr>
            <a:picLocks noChangeAspect="1"/>
          </p:cNvPicPr>
          <p:nvPr/>
        </p:nvPicPr>
        <p:blipFill>
          <a:blip r:embed="rId3"/>
          <a:stretch>
            <a:fillRect/>
          </a:stretch>
        </p:blipFill>
        <p:spPr>
          <a:xfrm>
            <a:off x="5713535" y="3306620"/>
            <a:ext cx="6273292" cy="3404798"/>
          </a:xfrm>
          <a:prstGeom prst="rect">
            <a:avLst/>
          </a:prstGeom>
        </p:spPr>
      </p:pic>
    </p:spTree>
    <p:extLst>
      <p:ext uri="{BB962C8B-B14F-4D97-AF65-F5344CB8AC3E}">
        <p14:creationId xmlns:p14="http://schemas.microsoft.com/office/powerpoint/2010/main" val="86315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480368" y="509496"/>
            <a:ext cx="4848126" cy="2575450"/>
          </a:xfrm>
          <a:prstGeom prst="rect">
            <a:avLst/>
          </a:prstGeom>
        </p:spPr>
      </p:pic>
      <p:pic>
        <p:nvPicPr>
          <p:cNvPr id="2" name="Εικόνα 1"/>
          <p:cNvPicPr>
            <a:picLocks noChangeAspect="1"/>
          </p:cNvPicPr>
          <p:nvPr/>
        </p:nvPicPr>
        <p:blipFill>
          <a:blip r:embed="rId3"/>
          <a:stretch>
            <a:fillRect/>
          </a:stretch>
        </p:blipFill>
        <p:spPr>
          <a:xfrm>
            <a:off x="4489719" y="2096654"/>
            <a:ext cx="5724710" cy="3129565"/>
          </a:xfrm>
          <a:prstGeom prst="rect">
            <a:avLst/>
          </a:prstGeom>
        </p:spPr>
      </p:pic>
    </p:spTree>
    <p:extLst>
      <p:ext uri="{BB962C8B-B14F-4D97-AF65-F5344CB8AC3E}">
        <p14:creationId xmlns:p14="http://schemas.microsoft.com/office/powerpoint/2010/main" val="13913259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1847529" y="980728"/>
            <a:ext cx="8574295" cy="4755230"/>
          </a:xfrm>
          <a:prstGeom prst="rect">
            <a:avLst/>
          </a:prstGeom>
        </p:spPr>
      </p:pic>
    </p:spTree>
    <p:extLst>
      <p:ext uri="{BB962C8B-B14F-4D97-AF65-F5344CB8AC3E}">
        <p14:creationId xmlns:p14="http://schemas.microsoft.com/office/powerpoint/2010/main" val="2832473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2057400" y="304800"/>
            <a:ext cx="7772400" cy="685800"/>
          </a:xfrm>
        </p:spPr>
        <p:txBody>
          <a:bodyPr>
            <a:normAutofit fontScale="90000"/>
          </a:bodyPr>
          <a:lstStyle/>
          <a:p>
            <a:pPr eaLnBrk="1" hangingPunct="1"/>
            <a:r>
              <a:rPr lang="el-GR" b="1" dirty="0" err="1">
                <a:effectLst/>
                <a:latin typeface="Calibri"/>
                <a:cs typeface="Calibri"/>
              </a:rPr>
              <a:t>Μακροθρεπτικά</a:t>
            </a:r>
            <a:r>
              <a:rPr lang="el-GR" b="1" dirty="0">
                <a:effectLst/>
                <a:latin typeface="Calibri"/>
                <a:cs typeface="Calibri"/>
              </a:rPr>
              <a:t> συστατικά</a:t>
            </a:r>
          </a:p>
        </p:txBody>
      </p:sp>
      <p:sp>
        <p:nvSpPr>
          <p:cNvPr id="77827" name="Rectangle 3"/>
          <p:cNvSpPr>
            <a:spLocks noGrp="1" noChangeArrowheads="1"/>
          </p:cNvSpPr>
          <p:nvPr>
            <p:ph type="body" idx="1"/>
          </p:nvPr>
        </p:nvSpPr>
        <p:spPr>
          <a:xfrm>
            <a:off x="1524000" y="908051"/>
            <a:ext cx="6572250" cy="5021263"/>
          </a:xfrm>
        </p:spPr>
        <p:txBody>
          <a:bodyPr/>
          <a:lstStyle/>
          <a:p>
            <a:pPr eaLnBrk="1" hangingPunct="1">
              <a:lnSpc>
                <a:spcPct val="90000"/>
              </a:lnSpc>
              <a:buClr>
                <a:srgbClr val="FF6600"/>
              </a:buClr>
              <a:buFont typeface="Wingdings" pitchFamily="2" charset="2"/>
              <a:buNone/>
              <a:defRPr/>
            </a:pPr>
            <a:endParaRPr lang="en-US" sz="2200" b="1" dirty="0">
              <a:solidFill>
                <a:srgbClr val="FF3300"/>
              </a:solidFill>
              <a:latin typeface="Calibri"/>
              <a:cs typeface="Calibri"/>
            </a:endParaRPr>
          </a:p>
          <a:p>
            <a:pPr eaLnBrk="1" hangingPunct="1">
              <a:lnSpc>
                <a:spcPct val="90000"/>
              </a:lnSpc>
              <a:buClr>
                <a:srgbClr val="FF6600"/>
              </a:buClr>
              <a:buFont typeface="Wingdings" pitchFamily="2" charset="2"/>
              <a:buNone/>
              <a:defRPr/>
            </a:pPr>
            <a:r>
              <a:rPr lang="el-GR" sz="2200" b="1" dirty="0">
                <a:solidFill>
                  <a:schemeClr val="tx2"/>
                </a:solidFill>
                <a:latin typeface="Calibri"/>
                <a:cs typeface="Calibri"/>
              </a:rPr>
              <a:t>Υδατάνθρακες</a:t>
            </a:r>
          </a:p>
          <a:p>
            <a:pPr eaLnBrk="1" hangingPunct="1">
              <a:lnSpc>
                <a:spcPct val="90000"/>
              </a:lnSpc>
              <a:buClr>
                <a:srgbClr val="FF6600"/>
              </a:buClr>
              <a:buFont typeface="Wingdings" pitchFamily="2" charset="2"/>
              <a:buNone/>
              <a:defRPr/>
            </a:pPr>
            <a:endParaRPr lang="el-GR" sz="2200" b="1" dirty="0">
              <a:solidFill>
                <a:srgbClr val="FF3300"/>
              </a:solidFill>
              <a:latin typeface="Calibri"/>
              <a:cs typeface="Calibri"/>
            </a:endParaRPr>
          </a:p>
          <a:p>
            <a:pPr lvl="1" eaLnBrk="1" hangingPunct="1">
              <a:lnSpc>
                <a:spcPct val="90000"/>
              </a:lnSpc>
              <a:defRPr/>
            </a:pPr>
            <a:r>
              <a:rPr lang="el-GR" sz="2200" b="1" dirty="0">
                <a:solidFill>
                  <a:srgbClr val="FF0000"/>
                </a:solidFill>
                <a:latin typeface="Calibri"/>
                <a:cs typeface="Calibri"/>
              </a:rPr>
              <a:t>Ημερήσια πρόσληψη</a:t>
            </a:r>
            <a:r>
              <a:rPr lang="el-GR" sz="2200" b="1" dirty="0" smtClean="0">
                <a:solidFill>
                  <a:srgbClr val="FF0000"/>
                </a:solidFill>
                <a:latin typeface="Calibri"/>
                <a:cs typeface="Calibri"/>
              </a:rPr>
              <a:t>: 600 </a:t>
            </a:r>
            <a:r>
              <a:rPr lang="en-US" sz="2200" b="1" dirty="0" smtClean="0">
                <a:solidFill>
                  <a:srgbClr val="FF0000"/>
                </a:solidFill>
                <a:latin typeface="Calibri"/>
                <a:cs typeface="Calibri"/>
              </a:rPr>
              <a:t>gr</a:t>
            </a:r>
            <a:endParaRPr lang="el-GR" sz="2200" b="1" dirty="0">
              <a:solidFill>
                <a:srgbClr val="FF0000"/>
              </a:solidFill>
              <a:latin typeface="Calibri"/>
              <a:cs typeface="Calibri"/>
            </a:endParaRPr>
          </a:p>
          <a:p>
            <a:pPr lvl="1" eaLnBrk="1" hangingPunct="1">
              <a:lnSpc>
                <a:spcPct val="90000"/>
              </a:lnSpc>
              <a:defRPr/>
            </a:pPr>
            <a:endParaRPr lang="en-US" sz="2200" b="1" dirty="0">
              <a:latin typeface="Calibri"/>
              <a:cs typeface="Calibri"/>
            </a:endParaRPr>
          </a:p>
          <a:p>
            <a:pPr lvl="1" eaLnBrk="1" hangingPunct="1">
              <a:lnSpc>
                <a:spcPct val="90000"/>
              </a:lnSpc>
              <a:defRPr/>
            </a:pPr>
            <a:r>
              <a:rPr lang="el-GR" sz="2200" b="1" dirty="0">
                <a:solidFill>
                  <a:schemeClr val="tx2"/>
                </a:solidFill>
                <a:latin typeface="Calibri"/>
                <a:cs typeface="Calibri"/>
              </a:rPr>
              <a:t>Χαμηλής έντασης</a:t>
            </a:r>
            <a:r>
              <a:rPr lang="en-GB" sz="2200" b="1" dirty="0">
                <a:latin typeface="Calibri"/>
                <a:cs typeface="Calibri"/>
              </a:rPr>
              <a:t>: </a:t>
            </a:r>
            <a:endParaRPr lang="el-GR" sz="2200" b="1" dirty="0">
              <a:latin typeface="Calibri"/>
              <a:cs typeface="Calibri"/>
            </a:endParaRPr>
          </a:p>
          <a:p>
            <a:pPr lvl="1" eaLnBrk="1" hangingPunct="1">
              <a:lnSpc>
                <a:spcPct val="90000"/>
              </a:lnSpc>
              <a:buFontTx/>
              <a:buNone/>
              <a:defRPr/>
            </a:pPr>
            <a:r>
              <a:rPr lang="el-GR" sz="2200" b="1" dirty="0">
                <a:latin typeface="Calibri"/>
                <a:cs typeface="Calibri"/>
              </a:rPr>
              <a:t>   </a:t>
            </a:r>
            <a:r>
              <a:rPr lang="en-GB" sz="2200" b="1" dirty="0">
                <a:latin typeface="Calibri"/>
                <a:cs typeface="Calibri"/>
              </a:rPr>
              <a:t>5-7 g/kg/</a:t>
            </a:r>
            <a:r>
              <a:rPr lang="el-GR" sz="2200" b="1" dirty="0">
                <a:latin typeface="Calibri"/>
                <a:cs typeface="Calibri"/>
              </a:rPr>
              <a:t>ημέρα</a:t>
            </a:r>
            <a:endParaRPr lang="en-US" sz="2200" b="1" dirty="0">
              <a:latin typeface="Calibri"/>
              <a:cs typeface="Calibri"/>
            </a:endParaRPr>
          </a:p>
          <a:p>
            <a:pPr lvl="1" eaLnBrk="1" hangingPunct="1">
              <a:lnSpc>
                <a:spcPct val="90000"/>
              </a:lnSpc>
              <a:buFontTx/>
              <a:buNone/>
              <a:defRPr/>
            </a:pPr>
            <a:r>
              <a:rPr lang="en-GB" sz="2200" b="1" dirty="0">
                <a:latin typeface="Calibri"/>
                <a:cs typeface="Calibri"/>
              </a:rPr>
              <a:t> </a:t>
            </a:r>
            <a:endParaRPr lang="el-GR" sz="2200" b="1" dirty="0">
              <a:latin typeface="Calibri"/>
              <a:cs typeface="Calibri"/>
            </a:endParaRPr>
          </a:p>
          <a:p>
            <a:pPr lvl="1" eaLnBrk="1" hangingPunct="1">
              <a:lnSpc>
                <a:spcPct val="90000"/>
              </a:lnSpc>
              <a:defRPr/>
            </a:pPr>
            <a:r>
              <a:rPr lang="el-GR" sz="2200" b="1" dirty="0">
                <a:solidFill>
                  <a:schemeClr val="tx2"/>
                </a:solidFill>
                <a:latin typeface="Calibri"/>
                <a:cs typeface="Calibri"/>
              </a:rPr>
              <a:t>Μέτριας</a:t>
            </a:r>
            <a:r>
              <a:rPr lang="en-US" sz="2200" b="1" dirty="0">
                <a:solidFill>
                  <a:schemeClr val="tx2"/>
                </a:solidFill>
                <a:latin typeface="Calibri"/>
                <a:cs typeface="Calibri"/>
              </a:rPr>
              <a:t>-</a:t>
            </a:r>
            <a:r>
              <a:rPr lang="el-GR" sz="2200" b="1" dirty="0">
                <a:solidFill>
                  <a:schemeClr val="tx2"/>
                </a:solidFill>
                <a:latin typeface="Calibri"/>
                <a:cs typeface="Calibri"/>
              </a:rPr>
              <a:t>υψηλής έντασης</a:t>
            </a:r>
            <a:r>
              <a:rPr lang="en-GB" sz="2200" b="1" dirty="0">
                <a:latin typeface="Calibri"/>
                <a:cs typeface="Calibri"/>
              </a:rPr>
              <a:t>: </a:t>
            </a:r>
            <a:endParaRPr lang="el-GR" sz="2200" b="1" dirty="0">
              <a:latin typeface="Calibri"/>
              <a:cs typeface="Calibri"/>
            </a:endParaRPr>
          </a:p>
          <a:p>
            <a:pPr lvl="1" eaLnBrk="1" hangingPunct="1">
              <a:lnSpc>
                <a:spcPct val="90000"/>
              </a:lnSpc>
              <a:buFontTx/>
              <a:buNone/>
              <a:defRPr/>
            </a:pPr>
            <a:r>
              <a:rPr lang="el-GR" sz="2200" b="1" dirty="0">
                <a:latin typeface="Calibri"/>
                <a:cs typeface="Calibri"/>
              </a:rPr>
              <a:t>  </a:t>
            </a:r>
            <a:r>
              <a:rPr lang="en-GB" sz="2200" b="1" dirty="0">
                <a:latin typeface="Calibri"/>
                <a:cs typeface="Calibri"/>
              </a:rPr>
              <a:t> </a:t>
            </a:r>
            <a:r>
              <a:rPr lang="el-GR" sz="2200" b="1" dirty="0">
                <a:latin typeface="Calibri"/>
                <a:cs typeface="Calibri"/>
              </a:rPr>
              <a:t>8-9</a:t>
            </a:r>
            <a:r>
              <a:rPr lang="en-GB" sz="2200" b="1" dirty="0">
                <a:latin typeface="Calibri"/>
                <a:cs typeface="Calibri"/>
              </a:rPr>
              <a:t> g/kg/</a:t>
            </a:r>
            <a:r>
              <a:rPr lang="el-GR" sz="2200" b="1" dirty="0">
                <a:latin typeface="Calibri"/>
                <a:cs typeface="Calibri"/>
              </a:rPr>
              <a:t>ημέρα</a:t>
            </a:r>
            <a:r>
              <a:rPr lang="en-GB" sz="2200" b="1" dirty="0">
                <a:latin typeface="Calibri"/>
                <a:cs typeface="Calibri"/>
              </a:rPr>
              <a:t> </a:t>
            </a:r>
          </a:p>
          <a:p>
            <a:pPr lvl="1" eaLnBrk="1" hangingPunct="1">
              <a:lnSpc>
                <a:spcPct val="90000"/>
              </a:lnSpc>
              <a:defRPr/>
            </a:pPr>
            <a:endParaRPr lang="el-GR" sz="2200" b="1" dirty="0">
              <a:latin typeface="Calibri"/>
              <a:cs typeface="Calibri"/>
            </a:endParaRPr>
          </a:p>
          <a:p>
            <a:pPr lvl="1" eaLnBrk="1" hangingPunct="1">
              <a:lnSpc>
                <a:spcPct val="90000"/>
              </a:lnSpc>
              <a:defRPr/>
            </a:pPr>
            <a:r>
              <a:rPr lang="el-GR" sz="2200" b="1" dirty="0">
                <a:solidFill>
                  <a:schemeClr val="tx2"/>
                </a:solidFill>
                <a:latin typeface="Calibri"/>
                <a:cs typeface="Calibri"/>
              </a:rPr>
              <a:t>Εξαντλητική προπόνηση </a:t>
            </a:r>
            <a:r>
              <a:rPr lang="en-GB" sz="2200" b="1" dirty="0">
                <a:solidFill>
                  <a:srgbClr val="FF0000"/>
                </a:solidFill>
                <a:latin typeface="Calibri"/>
                <a:cs typeface="Calibri"/>
              </a:rPr>
              <a:t>(4-6 h</a:t>
            </a:r>
            <a:r>
              <a:rPr lang="el-GR" sz="2200" b="1" dirty="0">
                <a:solidFill>
                  <a:srgbClr val="FF0000"/>
                </a:solidFill>
                <a:latin typeface="Calibri"/>
                <a:cs typeface="Calibri"/>
              </a:rPr>
              <a:t>/</a:t>
            </a:r>
            <a:r>
              <a:rPr lang="en-GB" sz="2200" b="1" dirty="0">
                <a:solidFill>
                  <a:srgbClr val="FF0000"/>
                </a:solidFill>
                <a:latin typeface="Calibri"/>
                <a:cs typeface="Calibri"/>
              </a:rPr>
              <a:t>day): </a:t>
            </a:r>
            <a:endParaRPr lang="el-GR" sz="2200" b="1" dirty="0">
              <a:solidFill>
                <a:srgbClr val="FF0000"/>
              </a:solidFill>
              <a:latin typeface="Calibri"/>
              <a:cs typeface="Calibri"/>
            </a:endParaRPr>
          </a:p>
          <a:p>
            <a:pPr lvl="1" eaLnBrk="1" hangingPunct="1">
              <a:lnSpc>
                <a:spcPct val="90000"/>
              </a:lnSpc>
              <a:buFontTx/>
              <a:buNone/>
              <a:defRPr/>
            </a:pPr>
            <a:r>
              <a:rPr lang="el-GR" sz="2200" b="1" dirty="0">
                <a:latin typeface="Calibri"/>
                <a:cs typeface="Calibri"/>
              </a:rPr>
              <a:t>   </a:t>
            </a:r>
            <a:r>
              <a:rPr lang="en-GB" sz="2200" b="1" dirty="0">
                <a:latin typeface="Calibri"/>
                <a:cs typeface="Calibri"/>
              </a:rPr>
              <a:t>10-12g/kg/</a:t>
            </a:r>
            <a:r>
              <a:rPr lang="el-GR" sz="2200" b="1" dirty="0">
                <a:latin typeface="Calibri"/>
                <a:cs typeface="Calibri"/>
              </a:rPr>
              <a:t>ημέρα</a:t>
            </a:r>
            <a:r>
              <a:rPr lang="en-GB" sz="2200" b="1" dirty="0">
                <a:latin typeface="Calibri"/>
                <a:cs typeface="Calibri"/>
              </a:rPr>
              <a:t> </a:t>
            </a:r>
          </a:p>
          <a:p>
            <a:pPr lvl="2" eaLnBrk="1" hangingPunct="1">
              <a:lnSpc>
                <a:spcPct val="90000"/>
              </a:lnSpc>
              <a:defRPr/>
            </a:pPr>
            <a:endParaRPr lang="en-US" sz="2200" b="1" dirty="0">
              <a:latin typeface="Calibri"/>
              <a:cs typeface="Calibri"/>
            </a:endParaRPr>
          </a:p>
          <a:p>
            <a:pPr lvl="1" eaLnBrk="1" hangingPunct="1">
              <a:lnSpc>
                <a:spcPct val="90000"/>
              </a:lnSpc>
              <a:defRPr/>
            </a:pPr>
            <a:endParaRPr lang="el-GR" sz="2200" b="1" dirty="0">
              <a:latin typeface="Calibri"/>
              <a:cs typeface="Calibri"/>
            </a:endParaRPr>
          </a:p>
        </p:txBody>
      </p:sp>
      <p:sp>
        <p:nvSpPr>
          <p:cNvPr id="45059" name="Text Box 5"/>
          <p:cNvSpPr txBox="1">
            <a:spLocks noChangeArrowheads="1"/>
          </p:cNvSpPr>
          <p:nvPr/>
        </p:nvSpPr>
        <p:spPr bwMode="auto">
          <a:xfrm>
            <a:off x="6477000" y="6491288"/>
            <a:ext cx="4191000" cy="366712"/>
          </a:xfrm>
          <a:prstGeom prst="rect">
            <a:avLst/>
          </a:prstGeom>
          <a:noFill/>
          <a:ln w="9525">
            <a:noFill/>
            <a:miter lim="800000"/>
            <a:headEnd/>
            <a:tailEnd/>
          </a:ln>
        </p:spPr>
        <p:txBody>
          <a:bodyPr>
            <a:spAutoFit/>
          </a:bodyPr>
          <a:lstStyle/>
          <a:p>
            <a:pPr>
              <a:spcBef>
                <a:spcPct val="50000"/>
              </a:spcBef>
            </a:pPr>
            <a:r>
              <a:rPr lang="en-US" i="1" dirty="0">
                <a:solidFill>
                  <a:schemeClr val="tx2"/>
                </a:solidFill>
              </a:rPr>
              <a:t>ACSM Position statement 20</a:t>
            </a:r>
            <a:r>
              <a:rPr lang="el-GR" i="1" dirty="0">
                <a:solidFill>
                  <a:schemeClr val="tx2"/>
                </a:solidFill>
              </a:rPr>
              <a:t>16</a:t>
            </a:r>
          </a:p>
        </p:txBody>
      </p:sp>
      <p:pic>
        <p:nvPicPr>
          <p:cNvPr id="45060" name="Picture 9" descr="Daily Food Guide - Bread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7819" y="1079550"/>
            <a:ext cx="4347891" cy="3751068"/>
          </a:xfrm>
          <a:prstGeom prst="rect">
            <a:avLst/>
          </a:prstGeom>
          <a:noFill/>
          <a:ln w="38100">
            <a:solidFill>
              <a:schemeClr val="tx1"/>
            </a:solidFill>
            <a:miter lim="800000"/>
            <a:headEnd/>
            <a:tailEnd/>
          </a:ln>
        </p:spPr>
      </p:pic>
      <p:pic>
        <p:nvPicPr>
          <p:cNvPr id="6" name="Picture 5">
            <a:extLst>
              <a:ext uri="{FF2B5EF4-FFF2-40B4-BE49-F238E27FC236}">
                <a16:creationId xmlns:a16="http://schemas.microsoft.com/office/drawing/2014/main" id="{F31B50B8-1130-9D4D-BC00-648A051484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7867" y="6149442"/>
            <a:ext cx="1979712" cy="708559"/>
          </a:xfrm>
          <a:prstGeom prst="rect">
            <a:avLst/>
          </a:prstGeom>
        </p:spPr>
      </p:pic>
    </p:spTree>
    <p:extLst>
      <p:ext uri="{BB962C8B-B14F-4D97-AF65-F5344CB8AC3E}">
        <p14:creationId xmlns:p14="http://schemas.microsoft.com/office/powerpoint/2010/main" val="4171869190"/>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BF3C9A-99EB-D84C-8FF3-C7405BB2D630}"/>
              </a:ext>
            </a:extLst>
          </p:cNvPr>
          <p:cNvPicPr>
            <a:picLocks noChangeAspect="1"/>
          </p:cNvPicPr>
          <p:nvPr/>
        </p:nvPicPr>
        <p:blipFill>
          <a:blip r:embed="rId2"/>
          <a:stretch>
            <a:fillRect/>
          </a:stretch>
        </p:blipFill>
        <p:spPr>
          <a:xfrm>
            <a:off x="2495600" y="1593738"/>
            <a:ext cx="7111681" cy="4104456"/>
          </a:xfrm>
          <a:prstGeom prst="rect">
            <a:avLst/>
          </a:prstGeom>
        </p:spPr>
      </p:pic>
      <p:sp>
        <p:nvSpPr>
          <p:cNvPr id="3" name="Rectangle 2">
            <a:extLst>
              <a:ext uri="{FF2B5EF4-FFF2-40B4-BE49-F238E27FC236}">
                <a16:creationId xmlns:a16="http://schemas.microsoft.com/office/drawing/2014/main" id="{99D45C42-F8AE-6F44-8344-FCC566BBF0E1}"/>
              </a:ext>
            </a:extLst>
          </p:cNvPr>
          <p:cNvSpPr txBox="1">
            <a:spLocks noChangeArrowheads="1"/>
          </p:cNvSpPr>
          <p:nvPr/>
        </p:nvSpPr>
        <p:spPr>
          <a:xfrm>
            <a:off x="2209800" y="406400"/>
            <a:ext cx="7772400" cy="10414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a:ea typeface="+mj-ea"/>
                <a:cs typeface="Calibri"/>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a:lstStyle>
          <a:p>
            <a:pPr eaLnBrk="1" hangingPunct="1"/>
            <a:r>
              <a:rPr lang="el-GR" sz="3600" b="1" kern="0" dirty="0" smtClean="0">
                <a:effectLst/>
              </a:rPr>
              <a:t>Ενεργειακά </a:t>
            </a:r>
            <a:r>
              <a:rPr lang="en-US" sz="3600" b="1" kern="0" dirty="0" smtClean="0">
                <a:effectLst/>
              </a:rPr>
              <a:t>Gel</a:t>
            </a:r>
            <a:r>
              <a:rPr lang="el-GR" sz="3600" b="1" kern="0" dirty="0" smtClean="0">
                <a:effectLst/>
              </a:rPr>
              <a:t> </a:t>
            </a:r>
            <a:r>
              <a:rPr lang="el-GR" sz="3600" b="1" kern="0" dirty="0">
                <a:effectLst/>
              </a:rPr>
              <a:t>&amp; Μπάρες</a:t>
            </a:r>
            <a:endParaRPr lang="en-US" sz="3600" b="1" kern="0" dirty="0">
              <a:effectLst/>
            </a:endParaRPr>
          </a:p>
        </p:txBody>
      </p:sp>
    </p:spTree>
    <p:extLst>
      <p:ext uri="{BB962C8B-B14F-4D97-AF65-F5344CB8AC3E}">
        <p14:creationId xmlns:p14="http://schemas.microsoft.com/office/powerpoint/2010/main" val="39993090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8073" y="669254"/>
            <a:ext cx="5456148" cy="5477545"/>
          </a:xfrm>
          <a:prstGeom prst="rect">
            <a:avLst/>
          </a:prstGeom>
        </p:spPr>
      </p:pic>
    </p:spTree>
    <p:extLst>
      <p:ext uri="{BB962C8B-B14F-4D97-AF65-F5344CB8AC3E}">
        <p14:creationId xmlns:p14="http://schemas.microsoft.com/office/powerpoint/2010/main" val="21607274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1919288" y="1125538"/>
            <a:ext cx="6481762" cy="4114800"/>
          </a:xfrm>
        </p:spPr>
        <p:txBody>
          <a:bodyPr>
            <a:normAutofit fontScale="92500" lnSpcReduction="20000"/>
          </a:bodyPr>
          <a:lstStyle/>
          <a:p>
            <a:pPr eaLnBrk="1" hangingPunct="1">
              <a:lnSpc>
                <a:spcPct val="90000"/>
              </a:lnSpc>
              <a:buClr>
                <a:srgbClr val="FF6600"/>
              </a:buClr>
              <a:buFont typeface="Wingdings" pitchFamily="2" charset="2"/>
              <a:buNone/>
              <a:defRPr/>
            </a:pPr>
            <a:r>
              <a:rPr lang="el-GR" sz="2000" b="1" dirty="0">
                <a:solidFill>
                  <a:schemeClr val="tx2"/>
                </a:solidFill>
              </a:rPr>
              <a:t>Πρωτεΐνες</a:t>
            </a:r>
          </a:p>
          <a:p>
            <a:pPr eaLnBrk="1" hangingPunct="1">
              <a:lnSpc>
                <a:spcPct val="90000"/>
              </a:lnSpc>
              <a:buClr>
                <a:srgbClr val="FF6600"/>
              </a:buClr>
              <a:buFont typeface="Wingdings" pitchFamily="2" charset="2"/>
              <a:buNone/>
              <a:defRPr/>
            </a:pPr>
            <a:endParaRPr lang="en-US" sz="2000" b="1" dirty="0">
              <a:solidFill>
                <a:schemeClr val="tx2"/>
              </a:solidFill>
            </a:endParaRPr>
          </a:p>
          <a:p>
            <a:pPr eaLnBrk="1" hangingPunct="1">
              <a:lnSpc>
                <a:spcPct val="90000"/>
              </a:lnSpc>
              <a:buClr>
                <a:srgbClr val="FF6600"/>
              </a:buClr>
              <a:defRPr/>
            </a:pPr>
            <a:r>
              <a:rPr lang="el-GR" sz="2000" b="1" dirty="0"/>
              <a:t>Υψηλά επίπεδα πρόσληψης πρωτεΐνης δεν φαίνεται να επιφέρει περεταίρω βελτίωση</a:t>
            </a:r>
          </a:p>
          <a:p>
            <a:pPr eaLnBrk="1" hangingPunct="1">
              <a:lnSpc>
                <a:spcPct val="90000"/>
              </a:lnSpc>
              <a:buClr>
                <a:srgbClr val="FF6600"/>
              </a:buClr>
              <a:buFont typeface="Wingdings" pitchFamily="2" charset="2"/>
              <a:buNone/>
              <a:defRPr/>
            </a:pPr>
            <a:endParaRPr lang="el-GR" sz="2000" b="1" dirty="0"/>
          </a:p>
          <a:p>
            <a:pPr eaLnBrk="1" hangingPunct="1">
              <a:lnSpc>
                <a:spcPct val="90000"/>
              </a:lnSpc>
              <a:buClr>
                <a:srgbClr val="FF6600"/>
              </a:buClr>
              <a:defRPr/>
            </a:pPr>
            <a:r>
              <a:rPr lang="el-GR" sz="2000" b="1" dirty="0"/>
              <a:t>Μεγαλύτερη σημασία μπορεί να έχει κατά την διάρκεια της αποκατάστασης</a:t>
            </a:r>
          </a:p>
          <a:p>
            <a:pPr eaLnBrk="1" hangingPunct="1">
              <a:lnSpc>
                <a:spcPct val="90000"/>
              </a:lnSpc>
              <a:buClr>
                <a:srgbClr val="FF6600"/>
              </a:buClr>
              <a:defRPr/>
            </a:pPr>
            <a:endParaRPr lang="el-GR" sz="2000" b="1" dirty="0"/>
          </a:p>
          <a:p>
            <a:pPr eaLnBrk="1" hangingPunct="1">
              <a:lnSpc>
                <a:spcPct val="90000"/>
              </a:lnSpc>
              <a:buClr>
                <a:srgbClr val="FF6600"/>
              </a:buClr>
              <a:defRPr/>
            </a:pPr>
            <a:r>
              <a:rPr lang="el-GR" sz="2000" b="1" dirty="0"/>
              <a:t>Ήδη αρκετοί αθλητές προσλαμβάνουν επαρκή ποσότητα μέσα από τα γεύματα</a:t>
            </a:r>
            <a:endParaRPr lang="en-US" sz="2000" b="1" dirty="0"/>
          </a:p>
          <a:p>
            <a:pPr eaLnBrk="1" hangingPunct="1">
              <a:lnSpc>
                <a:spcPct val="90000"/>
              </a:lnSpc>
              <a:buClr>
                <a:srgbClr val="FF6600"/>
              </a:buClr>
              <a:buFont typeface="Wingdings" pitchFamily="2" charset="2"/>
              <a:buNone/>
              <a:defRPr/>
            </a:pPr>
            <a:endParaRPr lang="el-GR" sz="2000" b="1" dirty="0"/>
          </a:p>
          <a:p>
            <a:pPr marL="522288" lvl="1" indent="0">
              <a:defRPr/>
            </a:pPr>
            <a:r>
              <a:rPr lang="el-GR" sz="2000" b="1" dirty="0"/>
              <a:t>1,2 – 1,4 </a:t>
            </a:r>
            <a:r>
              <a:rPr lang="en-US" sz="2000" b="1" dirty="0"/>
              <a:t>g/kg</a:t>
            </a:r>
            <a:r>
              <a:rPr lang="el-GR" sz="2000" b="1" dirty="0"/>
              <a:t> σωματικού βάρους (αντοχή)</a:t>
            </a:r>
          </a:p>
          <a:p>
            <a:pPr marL="522288" lvl="1" indent="0">
              <a:defRPr/>
            </a:pPr>
            <a:r>
              <a:rPr lang="el-GR" sz="2000" b="1" dirty="0"/>
              <a:t>1,6 – 1,7 </a:t>
            </a:r>
            <a:r>
              <a:rPr lang="en-US" sz="2000" b="1" dirty="0"/>
              <a:t>g/kg</a:t>
            </a:r>
            <a:r>
              <a:rPr lang="el-GR" sz="2000" b="1" dirty="0"/>
              <a:t> σωματικού βάρους (δύναμη)</a:t>
            </a:r>
            <a:endParaRPr lang="en-US" sz="2000" b="1" dirty="0"/>
          </a:p>
          <a:p>
            <a:pPr marL="522288" lvl="1" indent="0">
              <a:buNone/>
              <a:defRPr/>
            </a:pPr>
            <a:endParaRPr lang="en-US" sz="2000" b="1" dirty="0"/>
          </a:p>
        </p:txBody>
      </p:sp>
      <p:sp>
        <p:nvSpPr>
          <p:cNvPr id="61442" name="Rectangle 3"/>
          <p:cNvSpPr>
            <a:spLocks noGrp="1" noChangeArrowheads="1"/>
          </p:cNvSpPr>
          <p:nvPr>
            <p:ph type="title"/>
          </p:nvPr>
        </p:nvSpPr>
        <p:spPr>
          <a:xfrm>
            <a:off x="2209800" y="304800"/>
            <a:ext cx="7772400" cy="685800"/>
          </a:xfrm>
        </p:spPr>
        <p:txBody>
          <a:bodyPr/>
          <a:lstStyle/>
          <a:p>
            <a:pPr eaLnBrk="1" hangingPunct="1"/>
            <a:r>
              <a:rPr lang="el-GR" sz="3600" b="1" dirty="0" err="1"/>
              <a:t>Μακροθρεπτικά</a:t>
            </a:r>
            <a:r>
              <a:rPr lang="el-GR" sz="3600" b="1" dirty="0"/>
              <a:t> συστατικά</a:t>
            </a:r>
          </a:p>
        </p:txBody>
      </p:sp>
      <p:sp>
        <p:nvSpPr>
          <p:cNvPr id="61443" name="Text Box 4"/>
          <p:cNvSpPr txBox="1">
            <a:spLocks noChangeArrowheads="1"/>
          </p:cNvSpPr>
          <p:nvPr/>
        </p:nvSpPr>
        <p:spPr bwMode="auto">
          <a:xfrm>
            <a:off x="5810250" y="6457950"/>
            <a:ext cx="4857750" cy="400050"/>
          </a:xfrm>
          <a:prstGeom prst="rect">
            <a:avLst/>
          </a:prstGeom>
          <a:noFill/>
          <a:ln w="9525">
            <a:noFill/>
            <a:miter lim="800000"/>
            <a:headEnd/>
            <a:tailEnd/>
          </a:ln>
        </p:spPr>
        <p:txBody>
          <a:bodyPr>
            <a:spAutoFit/>
          </a:bodyPr>
          <a:lstStyle/>
          <a:p>
            <a:pPr>
              <a:spcBef>
                <a:spcPct val="50000"/>
              </a:spcBef>
            </a:pPr>
            <a:r>
              <a:rPr lang="en-US" sz="2000" i="1" dirty="0">
                <a:solidFill>
                  <a:schemeClr val="tx2"/>
                </a:solidFill>
                <a:latin typeface="Calibri"/>
                <a:cs typeface="Calibri"/>
              </a:rPr>
              <a:t>ACSM Position statement 2016</a:t>
            </a:r>
            <a:endParaRPr lang="el-GR" sz="2000" i="1" dirty="0">
              <a:solidFill>
                <a:schemeClr val="tx2"/>
              </a:solidFill>
              <a:latin typeface="Calibri"/>
              <a:cs typeface="Calibri"/>
            </a:endParaRPr>
          </a:p>
        </p:txBody>
      </p:sp>
      <p:pic>
        <p:nvPicPr>
          <p:cNvPr id="61444" name="Picture 5" descr="ph02757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3439" y="2500314"/>
            <a:ext cx="1908175" cy="1785937"/>
          </a:xfrm>
          <a:prstGeom prst="rect">
            <a:avLst/>
          </a:prstGeom>
          <a:noFill/>
          <a:ln w="9525">
            <a:noFill/>
            <a:miter lim="800000"/>
            <a:headEnd/>
            <a:tailEnd/>
          </a:ln>
        </p:spPr>
      </p:pic>
      <p:pic>
        <p:nvPicPr>
          <p:cNvPr id="6" name="Picture 5">
            <a:extLst>
              <a:ext uri="{FF2B5EF4-FFF2-40B4-BE49-F238E27FC236}">
                <a16:creationId xmlns:a16="http://schemas.microsoft.com/office/drawing/2014/main" id="{46261A65-AACD-7D4B-9125-AB10BB1D62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7867" y="6149442"/>
            <a:ext cx="1979712" cy="708559"/>
          </a:xfrm>
          <a:prstGeom prst="rect">
            <a:avLst/>
          </a:prstGeom>
        </p:spPr>
      </p:pic>
      <p:sp>
        <p:nvSpPr>
          <p:cNvPr id="2" name="Ορθογώνιο 1"/>
          <p:cNvSpPr/>
          <p:nvPr/>
        </p:nvSpPr>
        <p:spPr>
          <a:xfrm>
            <a:off x="7850909" y="4553204"/>
            <a:ext cx="3781767" cy="1200329"/>
          </a:xfrm>
          <a:prstGeom prst="rect">
            <a:avLst/>
          </a:prstGeom>
        </p:spPr>
        <p:txBody>
          <a:bodyPr wrap="square">
            <a:spAutoFit/>
          </a:bodyPr>
          <a:lstStyle/>
          <a:p>
            <a:r>
              <a:rPr lang="el-GR" b="1" dirty="0"/>
              <a:t>Παράδειγμα:</a:t>
            </a:r>
            <a:br>
              <a:rPr lang="el-GR" b="1" dirty="0"/>
            </a:br>
            <a:r>
              <a:rPr lang="el-GR" b="1" dirty="0"/>
              <a:t>Το βάρος ενός αθλητή = 80 </a:t>
            </a:r>
            <a:r>
              <a:rPr lang="el-GR" b="1" dirty="0" smtClean="0"/>
              <a:t>κιλά</a:t>
            </a:r>
            <a:endParaRPr lang="en-US" b="1" dirty="0" smtClean="0"/>
          </a:p>
          <a:p>
            <a:r>
              <a:rPr lang="el-GR" b="1" dirty="0"/>
              <a:t>Πρωτεΐνη = 80 x 1,4gr = 112 </a:t>
            </a:r>
            <a:r>
              <a:rPr lang="el-GR" b="1" dirty="0" err="1"/>
              <a:t>gr</a:t>
            </a:r>
            <a:r>
              <a:rPr lang="el-GR" b="1" dirty="0"/>
              <a:t>/ημέρα</a:t>
            </a:r>
          </a:p>
          <a:p>
            <a:endParaRPr lang="el-GR" dirty="0"/>
          </a:p>
        </p:txBody>
      </p:sp>
    </p:spTree>
    <p:extLst>
      <p:ext uri="{BB962C8B-B14F-4D97-AF65-F5344CB8AC3E}">
        <p14:creationId xmlns:p14="http://schemas.microsoft.com/office/powerpoint/2010/main" val="3282524702"/>
      </p:ext>
    </p:ext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http://www.paseges.gr/portal/binaryChannel/datastore/0d/61/a4/0d61a46c3584bb0dd6e733696bbd78f2a0c2940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8423" y="714375"/>
            <a:ext cx="2434327" cy="1603952"/>
          </a:xfrm>
          <a:prstGeom prst="rect">
            <a:avLst/>
          </a:prstGeom>
          <a:noFill/>
          <a:ln w="9525">
            <a:noFill/>
            <a:miter lim="800000"/>
            <a:headEnd/>
            <a:tailEnd/>
          </a:ln>
        </p:spPr>
      </p:pic>
      <p:sp>
        <p:nvSpPr>
          <p:cNvPr id="3" name="1 - Τίτλος"/>
          <p:cNvSpPr txBox="1">
            <a:spLocks/>
          </p:cNvSpPr>
          <p:nvPr/>
        </p:nvSpPr>
        <p:spPr bwMode="auto">
          <a:xfrm>
            <a:off x="3309939" y="785813"/>
            <a:ext cx="6357937" cy="830262"/>
          </a:xfrm>
          <a:prstGeom prst="rect">
            <a:avLst/>
          </a:prstGeom>
          <a:noFill/>
          <a:ln w="9525">
            <a:noFill/>
            <a:miter lim="800000"/>
            <a:headEnd/>
            <a:tailEnd/>
          </a:ln>
        </p:spPr>
        <p:txBody>
          <a:bodyPr anchor="ctr">
            <a:spAutoFit/>
          </a:bodyPr>
          <a:lstStyle/>
          <a:p>
            <a:pPr algn="ctr" eaLnBrk="0" hangingPunct="0">
              <a:defRPr/>
            </a:pPr>
            <a:r>
              <a:rPr lang="el-GR" sz="2400" kern="0" dirty="0">
                <a:solidFill>
                  <a:schemeClr val="tx2"/>
                </a:solidFill>
                <a:latin typeface="Calibri"/>
                <a:ea typeface="+mj-ea"/>
                <a:cs typeface="Calibri"/>
              </a:rPr>
              <a:t>250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γιαουρτιού με 1 χούφτα αμύγδαλα ~ 25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πρωτεΐνης</a:t>
            </a:r>
          </a:p>
        </p:txBody>
      </p:sp>
      <p:pic>
        <p:nvPicPr>
          <p:cNvPr id="65539" name="Picture 10" descr="http://2.bp.blogspot.com/_fE2wG1_Rerk/SFvnI76lPpI/AAAAAAAAAJs/XzKV5W1H1ZM/s400/tos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2509" y="2616465"/>
            <a:ext cx="2620241" cy="1965182"/>
          </a:xfrm>
          <a:prstGeom prst="rect">
            <a:avLst/>
          </a:prstGeom>
          <a:noFill/>
          <a:ln w="9525">
            <a:noFill/>
            <a:miter lim="800000"/>
            <a:headEnd/>
            <a:tailEnd/>
          </a:ln>
        </p:spPr>
      </p:pic>
      <p:sp>
        <p:nvSpPr>
          <p:cNvPr id="5" name="1 - Τίτλος"/>
          <p:cNvSpPr txBox="1">
            <a:spLocks/>
          </p:cNvSpPr>
          <p:nvPr/>
        </p:nvSpPr>
        <p:spPr bwMode="auto">
          <a:xfrm>
            <a:off x="3738563" y="2857501"/>
            <a:ext cx="5929312" cy="830263"/>
          </a:xfrm>
          <a:prstGeom prst="rect">
            <a:avLst/>
          </a:prstGeom>
          <a:noFill/>
          <a:ln w="9525">
            <a:noFill/>
            <a:miter lim="800000"/>
            <a:headEnd/>
            <a:tailEnd/>
          </a:ln>
        </p:spPr>
        <p:txBody>
          <a:bodyPr anchor="ctr">
            <a:spAutoFit/>
          </a:bodyPr>
          <a:lstStyle/>
          <a:p>
            <a:pPr algn="ctr" eaLnBrk="0" hangingPunct="0">
              <a:defRPr/>
            </a:pPr>
            <a:r>
              <a:rPr lang="el-GR" sz="2400" kern="0" dirty="0">
                <a:solidFill>
                  <a:schemeClr val="tx2"/>
                </a:solidFill>
                <a:latin typeface="Calibri"/>
                <a:ea typeface="+mj-ea"/>
                <a:cs typeface="Calibri"/>
              </a:rPr>
              <a:t>Τοστ με ψωμί ολικής αλέσεως- γαλοπούλα</a:t>
            </a:r>
            <a:r>
              <a:rPr lang="el-GR" sz="2400" kern="0" dirty="0">
                <a:latin typeface="Calibri"/>
                <a:ea typeface="+mj-ea"/>
                <a:cs typeface="Calibri"/>
              </a:rPr>
              <a:t>-τυρί </a:t>
            </a:r>
            <a:r>
              <a:rPr lang="el-GR" sz="2400" kern="0" dirty="0">
                <a:solidFill>
                  <a:schemeClr val="tx2"/>
                </a:solidFill>
                <a:latin typeface="Calibri"/>
                <a:ea typeface="+mj-ea"/>
                <a:cs typeface="Calibri"/>
              </a:rPr>
              <a:t>~ 25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πρωτεΐνης</a:t>
            </a:r>
          </a:p>
        </p:txBody>
      </p:sp>
      <p:sp>
        <p:nvSpPr>
          <p:cNvPr id="6" name="1 - Τίτλος"/>
          <p:cNvSpPr txBox="1">
            <a:spLocks/>
          </p:cNvSpPr>
          <p:nvPr/>
        </p:nvSpPr>
        <p:spPr bwMode="auto">
          <a:xfrm>
            <a:off x="3095626" y="5000626"/>
            <a:ext cx="7072313" cy="830263"/>
          </a:xfrm>
          <a:prstGeom prst="rect">
            <a:avLst/>
          </a:prstGeom>
          <a:noFill/>
          <a:ln w="9525">
            <a:noFill/>
            <a:miter lim="800000"/>
            <a:headEnd/>
            <a:tailEnd/>
          </a:ln>
        </p:spPr>
        <p:txBody>
          <a:bodyPr anchor="ctr">
            <a:spAutoFit/>
          </a:bodyPr>
          <a:lstStyle/>
          <a:p>
            <a:pPr algn="ctr" eaLnBrk="0" hangingPunct="0">
              <a:defRPr/>
            </a:pPr>
            <a:r>
              <a:rPr lang="el-GR" sz="2400" kern="0" dirty="0">
                <a:solidFill>
                  <a:schemeClr val="tx2"/>
                </a:solidFill>
                <a:latin typeface="Calibri"/>
                <a:ea typeface="+mj-ea"/>
                <a:cs typeface="Calibri"/>
              </a:rPr>
              <a:t>      3 αυγά/ασπράδια με 50γρ τυρί </a:t>
            </a:r>
            <a:r>
              <a:rPr lang="en-US" sz="2400" kern="0" dirty="0">
                <a:solidFill>
                  <a:schemeClr val="tx2"/>
                </a:solidFill>
                <a:latin typeface="Calibri"/>
                <a:ea typeface="+mj-ea"/>
                <a:cs typeface="Calibri"/>
              </a:rPr>
              <a:t>cottage</a:t>
            </a:r>
            <a:r>
              <a:rPr lang="el-GR" sz="2400" kern="0" dirty="0">
                <a:solidFill>
                  <a:schemeClr val="tx2"/>
                </a:solidFill>
                <a:latin typeface="Calibri"/>
                <a:ea typeface="+mj-ea"/>
                <a:cs typeface="Calibri"/>
              </a:rPr>
              <a:t> </a:t>
            </a:r>
            <a:r>
              <a:rPr lang="el-GR" sz="2400" kern="0" dirty="0">
                <a:latin typeface="Calibri"/>
                <a:ea typeface="+mj-ea"/>
                <a:cs typeface="Calibri"/>
              </a:rPr>
              <a:t>~</a:t>
            </a:r>
            <a:r>
              <a:rPr lang="el-GR" sz="2400" kern="0" dirty="0">
                <a:solidFill>
                  <a:schemeClr val="tx2"/>
                </a:solidFill>
                <a:latin typeface="Calibri"/>
                <a:ea typeface="+mj-ea"/>
                <a:cs typeface="Calibri"/>
              </a:rPr>
              <a:t> 25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πρωτεΐνης</a:t>
            </a:r>
          </a:p>
        </p:txBody>
      </p:sp>
      <p:pic>
        <p:nvPicPr>
          <p:cNvPr id="65542" name="Picture 6" descr="http://www.cepolina.com/photo/1231.2761/2784.476.287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4929188"/>
            <a:ext cx="1428750" cy="1071562"/>
          </a:xfrm>
          <a:prstGeom prst="rect">
            <a:avLst/>
          </a:prstGeom>
          <a:noFill/>
          <a:ln w="9525">
            <a:noFill/>
            <a:miter lim="800000"/>
            <a:headEnd/>
            <a:tailEnd/>
          </a:ln>
        </p:spPr>
      </p:pic>
      <p:pic>
        <p:nvPicPr>
          <p:cNvPr id="8" name="Picture 7">
            <a:extLst>
              <a:ext uri="{FF2B5EF4-FFF2-40B4-BE49-F238E27FC236}">
                <a16:creationId xmlns:a16="http://schemas.microsoft.com/office/drawing/2014/main" id="{5609E554-5520-7342-91AF-F97B204B8CE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7867" y="6149442"/>
            <a:ext cx="1979712" cy="708559"/>
          </a:xfrm>
          <a:prstGeom prst="rect">
            <a:avLst/>
          </a:prstGeom>
        </p:spPr>
      </p:pic>
    </p:spTree>
    <p:extLst>
      <p:ext uri="{BB962C8B-B14F-4D97-AF65-F5344CB8AC3E}">
        <p14:creationId xmlns:p14="http://schemas.microsoft.com/office/powerpoint/2010/main" val="89965838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84338" y="415925"/>
            <a:ext cx="8347075" cy="5648325"/>
          </a:xfrm>
        </p:spPr>
      </p:pic>
    </p:spTree>
    <p:extLst>
      <p:ext uri="{BB962C8B-B14F-4D97-AF65-F5344CB8AC3E}">
        <p14:creationId xmlns:p14="http://schemas.microsoft.com/office/powerpoint/2010/main" val="36034140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3891" y="1357313"/>
            <a:ext cx="9042400" cy="1219200"/>
          </a:xfrm>
          <a:prstGeom prst="rect">
            <a:avLst/>
          </a:prstGeom>
          <a:noFill/>
          <a:ln w="9525">
            <a:noFill/>
            <a:miter lim="800000"/>
            <a:headEnd/>
            <a:tailEnd/>
          </a:ln>
          <a:effectLst/>
        </p:spPr>
        <p:txBody>
          <a:bodyPr lIns="92075" tIns="46038" rIns="92075" bIns="46038" anchor="ctr"/>
          <a:lstStyle/>
          <a:p>
            <a:pPr algn="ctr">
              <a:defRPr/>
            </a:pPr>
            <a:r>
              <a:rPr lang="el-GR" sz="2800" b="1" kern="0" dirty="0">
                <a:effectLst>
                  <a:outerShdw blurRad="38100" dist="38100" dir="2700000" algn="tl">
                    <a:srgbClr val="000000"/>
                  </a:outerShdw>
                </a:effectLst>
                <a:ea typeface="+mj-ea"/>
                <a:cs typeface="Calibri"/>
              </a:rPr>
              <a:t>Προσθήκη πρωτεΐνης στο γεύμα αποκατάστασης αυξάνει την αναπλήρωση των αποθεμάτων μυϊκού γλυκογόνου</a:t>
            </a:r>
          </a:p>
        </p:txBody>
      </p:sp>
      <p:pic>
        <p:nvPicPr>
          <p:cNvPr id="166914" name="Picture 2" descr="http://www.ghowto.com/images/proteinshake.jpg"/>
          <p:cNvPicPr>
            <a:picLocks noChangeAspect="1" noChangeArrowheads="1"/>
          </p:cNvPicPr>
          <p:nvPr/>
        </p:nvPicPr>
        <p:blipFill>
          <a:blip r:embed="rId2"/>
          <a:srcRect/>
          <a:stretch>
            <a:fillRect/>
          </a:stretch>
        </p:blipFill>
        <p:spPr bwMode="auto">
          <a:xfrm>
            <a:off x="1651289" y="3002251"/>
            <a:ext cx="2857500" cy="2857500"/>
          </a:xfrm>
          <a:prstGeom prst="rect">
            <a:avLst/>
          </a:prstGeom>
          <a:noFill/>
          <a:ln>
            <a:solidFill>
              <a:schemeClr val="accent2">
                <a:lumMod val="40000"/>
                <a:lumOff val="60000"/>
              </a:schemeClr>
            </a:solidFill>
          </a:ln>
        </p:spPr>
      </p:pic>
      <p:pic>
        <p:nvPicPr>
          <p:cNvPr id="4" name="Picture 3">
            <a:extLst>
              <a:ext uri="{FF2B5EF4-FFF2-40B4-BE49-F238E27FC236}">
                <a16:creationId xmlns:a16="http://schemas.microsoft.com/office/drawing/2014/main" id="{71E9DA16-3EBA-6E4A-90C1-360847DE21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7867" y="6149442"/>
            <a:ext cx="1979712" cy="708559"/>
          </a:xfrm>
          <a:prstGeom prst="rect">
            <a:avLst/>
          </a:prstGeom>
        </p:spPr>
      </p:pic>
      <p:sp>
        <p:nvSpPr>
          <p:cNvPr id="3" name="TextBox 2"/>
          <p:cNvSpPr txBox="1"/>
          <p:nvPr/>
        </p:nvSpPr>
        <p:spPr>
          <a:xfrm>
            <a:off x="5246255" y="2752436"/>
            <a:ext cx="6012872" cy="830997"/>
          </a:xfrm>
          <a:prstGeom prst="rect">
            <a:avLst/>
          </a:prstGeom>
          <a:noFill/>
        </p:spPr>
        <p:txBody>
          <a:bodyPr wrap="square" rtlCol="0">
            <a:spAutoFit/>
          </a:bodyPr>
          <a:lstStyle/>
          <a:p>
            <a:r>
              <a:rPr lang="el-GR" sz="2400" b="1" dirty="0" smtClean="0"/>
              <a:t>Ένα σοκολατούχο άπαχο γάλα, ένα μήλο, ένα τοστ, θεωρούνται καλές εναλλακτικές λύσεις </a:t>
            </a:r>
            <a:endParaRPr lang="el-GR" sz="2400" b="1" dirty="0"/>
          </a:p>
        </p:txBody>
      </p:sp>
      <p:pic>
        <p:nvPicPr>
          <p:cNvPr id="5" name="Εικόνα 4"/>
          <p:cNvPicPr>
            <a:picLocks noChangeAspect="1"/>
          </p:cNvPicPr>
          <p:nvPr/>
        </p:nvPicPr>
        <p:blipFill>
          <a:blip r:embed="rId4"/>
          <a:stretch>
            <a:fillRect/>
          </a:stretch>
        </p:blipFill>
        <p:spPr>
          <a:xfrm>
            <a:off x="4533535" y="4029463"/>
            <a:ext cx="5210829" cy="2272808"/>
          </a:xfrm>
          <a:prstGeom prst="rect">
            <a:avLst/>
          </a:prstGeom>
        </p:spPr>
      </p:pic>
      <p:pic>
        <p:nvPicPr>
          <p:cNvPr id="6" name="Εικόνα 5"/>
          <p:cNvPicPr>
            <a:picLocks noChangeAspect="1"/>
          </p:cNvPicPr>
          <p:nvPr/>
        </p:nvPicPr>
        <p:blipFill>
          <a:blip r:embed="rId5"/>
          <a:stretch>
            <a:fillRect/>
          </a:stretch>
        </p:blipFill>
        <p:spPr>
          <a:xfrm>
            <a:off x="9090602" y="150692"/>
            <a:ext cx="2905991" cy="2705941"/>
          </a:xfrm>
          <a:prstGeom prst="rect">
            <a:avLst/>
          </a:prstGeom>
        </p:spPr>
      </p:pic>
      <p:pic>
        <p:nvPicPr>
          <p:cNvPr id="7" name="Εικόνα 6"/>
          <p:cNvPicPr>
            <a:picLocks noChangeAspect="1"/>
          </p:cNvPicPr>
          <p:nvPr/>
        </p:nvPicPr>
        <p:blipFill>
          <a:blip r:embed="rId6"/>
          <a:stretch>
            <a:fillRect/>
          </a:stretch>
        </p:blipFill>
        <p:spPr>
          <a:xfrm>
            <a:off x="9572314" y="3908858"/>
            <a:ext cx="2424279" cy="2276319"/>
          </a:xfrm>
          <a:prstGeom prst="rect">
            <a:avLst/>
          </a:prstGeom>
        </p:spPr>
      </p:pic>
    </p:spTree>
    <p:extLst>
      <p:ext uri="{BB962C8B-B14F-4D97-AF65-F5344CB8AC3E}">
        <p14:creationId xmlns:p14="http://schemas.microsoft.com/office/powerpoint/2010/main" val="2049982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type="body" idx="1"/>
          </p:nvPr>
        </p:nvSpPr>
        <p:spPr>
          <a:xfrm>
            <a:off x="1847851" y="1638301"/>
            <a:ext cx="5254625" cy="4454525"/>
          </a:xfrm>
        </p:spPr>
        <p:txBody>
          <a:bodyPr/>
          <a:lstStyle/>
          <a:p>
            <a:pPr eaLnBrk="1" hangingPunct="1">
              <a:buClr>
                <a:srgbClr val="FF6600"/>
              </a:buClr>
              <a:buFont typeface="Wingdings" pitchFamily="2" charset="2"/>
              <a:buNone/>
              <a:defRPr/>
            </a:pPr>
            <a:r>
              <a:rPr lang="el-GR" b="1" dirty="0">
                <a:solidFill>
                  <a:schemeClr val="tx2"/>
                </a:solidFill>
              </a:rPr>
              <a:t>Λιπίδια</a:t>
            </a:r>
          </a:p>
          <a:p>
            <a:pPr lvl="1" eaLnBrk="1" hangingPunct="1">
              <a:buFontTx/>
              <a:buNone/>
              <a:defRPr/>
            </a:pPr>
            <a:r>
              <a:rPr lang="el-GR" b="1" dirty="0"/>
              <a:t>Χαμηλές σε λίπος δίαιτες &lt; 15% Δεν προσφέρουν κάτι παραπάνω στην αθλητική απόδοση</a:t>
            </a:r>
            <a:endParaRPr lang="en-US" b="1" dirty="0"/>
          </a:p>
          <a:p>
            <a:pPr lvl="1" eaLnBrk="1" hangingPunct="1">
              <a:buFontTx/>
              <a:buNone/>
              <a:defRPr/>
            </a:pPr>
            <a:endParaRPr lang="en-US" b="1" dirty="0"/>
          </a:p>
          <a:p>
            <a:pPr lvl="1" eaLnBrk="1" hangingPunct="1">
              <a:defRPr/>
            </a:pPr>
            <a:r>
              <a:rPr lang="el-GR" b="1" dirty="0"/>
              <a:t>20-25% της ημερήσιας πρόσληψης</a:t>
            </a:r>
          </a:p>
          <a:p>
            <a:pPr lvl="1" eaLnBrk="1" hangingPunct="1">
              <a:defRPr/>
            </a:pPr>
            <a:endParaRPr lang="el-GR" b="1" dirty="0"/>
          </a:p>
          <a:p>
            <a:pPr eaLnBrk="1" hangingPunct="1">
              <a:defRPr/>
            </a:pPr>
            <a:endParaRPr lang="el-GR" b="1" dirty="0"/>
          </a:p>
          <a:p>
            <a:pPr eaLnBrk="1" hangingPunct="1">
              <a:defRPr/>
            </a:pPr>
            <a:endParaRPr lang="el-GR" dirty="0"/>
          </a:p>
        </p:txBody>
      </p:sp>
      <p:pic>
        <p:nvPicPr>
          <p:cNvPr id="34821" name="Picture 6" descr="ph02764j"/>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3376" y="944546"/>
            <a:ext cx="2245906" cy="4283236"/>
          </a:xfrm>
          <a:prstGeom prst="rect">
            <a:avLst/>
          </a:prstGeom>
          <a:noFill/>
          <a:ln w="9525">
            <a:solidFill>
              <a:schemeClr val="accent2">
                <a:lumMod val="50000"/>
              </a:schemeClr>
            </a:solidFill>
            <a:miter lim="800000"/>
            <a:headEnd/>
            <a:tailEnd/>
          </a:ln>
        </p:spPr>
      </p:pic>
      <p:sp>
        <p:nvSpPr>
          <p:cNvPr id="251907" name="Text Box 7"/>
          <p:cNvSpPr txBox="1">
            <a:spLocks noChangeArrowheads="1"/>
          </p:cNvSpPr>
          <p:nvPr/>
        </p:nvSpPr>
        <p:spPr bwMode="auto">
          <a:xfrm>
            <a:off x="6477000" y="6491288"/>
            <a:ext cx="4191000" cy="366712"/>
          </a:xfrm>
          <a:prstGeom prst="rect">
            <a:avLst/>
          </a:prstGeom>
          <a:noFill/>
          <a:ln w="9525">
            <a:noFill/>
            <a:miter lim="800000"/>
            <a:headEnd/>
            <a:tailEnd/>
          </a:ln>
        </p:spPr>
        <p:txBody>
          <a:bodyPr>
            <a:spAutoFit/>
          </a:bodyPr>
          <a:lstStyle/>
          <a:p>
            <a:pPr>
              <a:spcBef>
                <a:spcPct val="50000"/>
              </a:spcBef>
            </a:pPr>
            <a:r>
              <a:rPr lang="en-US" i="1">
                <a:solidFill>
                  <a:schemeClr val="tx2"/>
                </a:solidFill>
                <a:latin typeface="Calibri"/>
                <a:cs typeface="Calibri"/>
              </a:rPr>
              <a:t>ACSM Position statement 200</a:t>
            </a:r>
            <a:r>
              <a:rPr lang="el-GR" i="1">
                <a:solidFill>
                  <a:schemeClr val="tx2"/>
                </a:solidFill>
                <a:latin typeface="Calibri"/>
                <a:cs typeface="Calibri"/>
              </a:rPr>
              <a:t>9</a:t>
            </a:r>
          </a:p>
        </p:txBody>
      </p:sp>
      <p:sp>
        <p:nvSpPr>
          <p:cNvPr id="251908" name="Rectangle 9"/>
          <p:cNvSpPr>
            <a:spLocks noGrp="1" noChangeArrowheads="1"/>
          </p:cNvSpPr>
          <p:nvPr>
            <p:ph type="title"/>
          </p:nvPr>
        </p:nvSpPr>
        <p:spPr>
          <a:xfrm>
            <a:off x="2209800" y="304800"/>
            <a:ext cx="7772400" cy="685800"/>
          </a:xfrm>
        </p:spPr>
        <p:txBody>
          <a:bodyPr/>
          <a:lstStyle/>
          <a:p>
            <a:pPr eaLnBrk="1" hangingPunct="1"/>
            <a:r>
              <a:rPr lang="el-GR" sz="3600" b="1"/>
              <a:t>Μακροθρεπτικά συστατικά</a:t>
            </a:r>
          </a:p>
        </p:txBody>
      </p:sp>
      <p:pic>
        <p:nvPicPr>
          <p:cNvPr id="6" name="Picture 5">
            <a:extLst>
              <a:ext uri="{FF2B5EF4-FFF2-40B4-BE49-F238E27FC236}">
                <a16:creationId xmlns:a16="http://schemas.microsoft.com/office/drawing/2014/main" id="{D5AF63FC-7051-8149-9758-C12A9C987F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7867" y="6149442"/>
            <a:ext cx="1979712" cy="708559"/>
          </a:xfrm>
          <a:prstGeom prst="rect">
            <a:avLst/>
          </a:prstGeom>
        </p:spPr>
      </p:pic>
    </p:spTree>
    <p:extLst>
      <p:ext uri="{BB962C8B-B14F-4D97-AF65-F5344CB8AC3E}">
        <p14:creationId xmlns:p14="http://schemas.microsoft.com/office/powerpoint/2010/main" val="3561533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p:nvPr>
        </p:nvSpPr>
        <p:spPr>
          <a:xfrm>
            <a:off x="2238375" y="0"/>
            <a:ext cx="7772400" cy="1219200"/>
          </a:xfrm>
        </p:spPr>
        <p:txBody>
          <a:bodyPr/>
          <a:lstStyle/>
          <a:p>
            <a:pPr eaLnBrk="1" hangingPunct="1"/>
            <a:r>
              <a:rPr lang="el-GR" b="1">
                <a:effectLst/>
              </a:rPr>
              <a:t>Μικροθρεπτικά συστατικά</a:t>
            </a:r>
            <a:endParaRPr lang="en-US" b="1">
              <a:effectLst/>
            </a:endParaRPr>
          </a:p>
        </p:txBody>
      </p:sp>
      <p:graphicFrame>
        <p:nvGraphicFramePr>
          <p:cNvPr id="248935" name="Group 103"/>
          <p:cNvGraphicFramePr>
            <a:graphicFrameLocks noGrp="1"/>
          </p:cNvGraphicFramePr>
          <p:nvPr>
            <p:ph idx="1"/>
            <p:extLst/>
          </p:nvPr>
        </p:nvGraphicFramePr>
        <p:xfrm>
          <a:off x="2209800" y="1641475"/>
          <a:ext cx="7772400" cy="4784092"/>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4293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err="1">
                          <a:ln>
                            <a:noFill/>
                          </a:ln>
                          <a:solidFill>
                            <a:schemeClr val="tx1"/>
                          </a:solidFill>
                          <a:effectLst>
                            <a:outerShdw blurRad="38100" dist="38100" dir="2700000" algn="tl">
                              <a:srgbClr val="000000"/>
                            </a:outerShdw>
                          </a:effectLst>
                          <a:latin typeface="Calibri"/>
                          <a:cs typeface="Calibri"/>
                        </a:rPr>
                        <a:t>Υδατοδιαλυτές</a:t>
                      </a:r>
                      <a:r>
                        <a:rPr kumimoji="0" lang="el-GR" sz="2000" b="1" i="0" u="none" strike="noStrike" cap="none" normalizeH="0" baseline="0" dirty="0">
                          <a:ln>
                            <a:noFill/>
                          </a:ln>
                          <a:solidFill>
                            <a:schemeClr val="tx1"/>
                          </a:solidFill>
                          <a:effectLst>
                            <a:outerShdw blurRad="38100" dist="38100" dir="2700000" algn="tl">
                              <a:srgbClr val="000000"/>
                            </a:outerShdw>
                          </a:effectLst>
                          <a:latin typeface="Calibri"/>
                          <a:cs typeface="Calibri"/>
                        </a:rPr>
                        <a:t> βιταμίνες</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Calibri"/>
                          <a:cs typeface="Calibri"/>
                        </a:rPr>
                        <a:t>Υπάρχουν σε μια μεγάλη ποικιλία τροφών</a:t>
                      </a:r>
                      <a:endParaRPr kumimoji="0" lang="en-GB" sz="2000" b="1" i="0" u="none" strike="noStrike" cap="none" normalizeH="0" baseline="0" dirty="0">
                        <a:ln>
                          <a:noFill/>
                        </a:ln>
                        <a:solidFill>
                          <a:schemeClr val="tx1"/>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Calibri"/>
                          <a:cs typeface="Calibri"/>
                        </a:rPr>
                        <a:t>Λιποδιαλυτές βιταμίνες</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Calibri"/>
                          <a:cs typeface="Calibri"/>
                        </a:rPr>
                        <a:t>Υπάρχουν κατά κύριο λόγο στο λίπος των τροφών</a:t>
                      </a:r>
                      <a:endParaRPr kumimoji="0" lang="en-GB" sz="2000" b="1" i="0" u="none" strike="noStrike" cap="none" normalizeH="0" baseline="0" dirty="0">
                        <a:ln>
                          <a:noFill/>
                        </a:ln>
                        <a:solidFill>
                          <a:schemeClr val="tx1"/>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Β</a:t>
                      </a:r>
                      <a:r>
                        <a:rPr kumimoji="0" lang="el-GR" sz="2000" b="1" i="0" u="none" strike="noStrike" cap="none" normalizeH="0" baseline="-25000">
                          <a:ln>
                            <a:noFill/>
                          </a:ln>
                          <a:solidFill>
                            <a:schemeClr val="tx2"/>
                          </a:solidFill>
                          <a:effectLst>
                            <a:outerShdw blurRad="38100" dist="38100" dir="2700000" algn="tl">
                              <a:srgbClr val="000000"/>
                            </a:outerShdw>
                          </a:effectLst>
                          <a:latin typeface="Calibri"/>
                          <a:cs typeface="Calibri"/>
                        </a:rPr>
                        <a:t>1</a:t>
                      </a: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 ή θειαμίνη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Α ή ρετινόλη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Β</a:t>
                      </a:r>
                      <a:r>
                        <a:rPr kumimoji="0" lang="el-GR" sz="2000" b="1" i="0" u="none" strike="noStrike" cap="none" normalizeH="0" baseline="-25000">
                          <a:ln>
                            <a:noFill/>
                          </a:ln>
                          <a:solidFill>
                            <a:schemeClr val="tx2"/>
                          </a:solidFill>
                          <a:effectLst>
                            <a:outerShdw blurRad="38100" dist="38100" dir="2700000" algn="tl">
                              <a:srgbClr val="000000"/>
                            </a:outerShdw>
                          </a:effectLst>
                          <a:latin typeface="Calibri"/>
                          <a:cs typeface="Calibri"/>
                        </a:rPr>
                        <a:t>2</a:t>
                      </a: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 ή ριβοφλαβίνη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D</a:t>
                      </a:r>
                      <a:r>
                        <a:rPr kumimoji="0" lang="el-GR"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 ή χοληκαλσιφερόλη</a:t>
                      </a:r>
                      <a:endParaRPr kumimoji="0" lang="en-GB"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Νιασίνη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Ε ή α-τοκοφερόλη</a:t>
                      </a:r>
                      <a:endParaRPr kumimoji="0" lang="en-GB"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751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Β</a:t>
                      </a:r>
                      <a:r>
                        <a:rPr kumimoji="0" lang="el-GR" sz="2000" b="1" i="0" u="none" strike="noStrike" cap="none" normalizeH="0" baseline="-25000">
                          <a:ln>
                            <a:noFill/>
                          </a:ln>
                          <a:solidFill>
                            <a:schemeClr val="tx2"/>
                          </a:solidFill>
                          <a:effectLst>
                            <a:outerShdw blurRad="38100" dist="38100" dir="2700000" algn="tl">
                              <a:srgbClr val="000000"/>
                            </a:outerShdw>
                          </a:effectLst>
                          <a:latin typeface="Calibri"/>
                          <a:cs typeface="Calibri"/>
                        </a:rPr>
                        <a:t>6</a:t>
                      </a: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 ή πυριδοξίνη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Κ ή φυλλοκινόνη</a:t>
                      </a:r>
                      <a:endParaRPr kumimoji="0" lang="en-GB"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718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Β</a:t>
                      </a:r>
                      <a:r>
                        <a:rPr kumimoji="0" lang="el-GR" sz="2000" b="1" i="0" u="none" strike="noStrike" cap="none" normalizeH="0" baseline="-25000">
                          <a:ln>
                            <a:noFill/>
                          </a:ln>
                          <a:solidFill>
                            <a:schemeClr val="tx2"/>
                          </a:solidFill>
                          <a:effectLst>
                            <a:outerShdw blurRad="38100" dist="38100" dir="2700000" algn="tl">
                              <a:srgbClr val="000000"/>
                            </a:outerShdw>
                          </a:effectLst>
                          <a:latin typeface="Calibri"/>
                          <a:cs typeface="Calibri"/>
                        </a:rPr>
                        <a:t>12</a:t>
                      </a: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 ή κοβαλαμίνη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433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Παντοθενικό οξύ</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592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Φυλλικό  οξύ</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592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Βιοτίνη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433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C </a:t>
                      </a:r>
                      <a:r>
                        <a:rPr kumimoji="0" lang="el-GR"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ή </a:t>
                      </a:r>
                      <a:r>
                        <a:rPr kumimoji="0" lang="el-GR" sz="2000" b="1" i="0" u="none" strike="noStrike" cap="none" normalizeH="0" baseline="0" dirty="0" err="1">
                          <a:ln>
                            <a:noFill/>
                          </a:ln>
                          <a:solidFill>
                            <a:schemeClr val="tx2"/>
                          </a:solidFill>
                          <a:effectLst>
                            <a:outerShdw blurRad="38100" dist="38100" dir="2700000" algn="tl">
                              <a:srgbClr val="000000"/>
                            </a:outerShdw>
                          </a:effectLst>
                          <a:latin typeface="Calibri"/>
                          <a:cs typeface="Calibri"/>
                        </a:rPr>
                        <a:t>ασκορβικό</a:t>
                      </a:r>
                      <a:r>
                        <a:rPr kumimoji="0" lang="el-GR"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 οξύ</a:t>
                      </a:r>
                      <a:endParaRPr kumimoji="0" lang="en-GB"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48876" name="Oval 44"/>
          <p:cNvSpPr>
            <a:spLocks noChangeArrowheads="1"/>
          </p:cNvSpPr>
          <p:nvPr/>
        </p:nvSpPr>
        <p:spPr bwMode="auto">
          <a:xfrm>
            <a:off x="5735638" y="3500439"/>
            <a:ext cx="3168650" cy="504825"/>
          </a:xfrm>
          <a:prstGeom prst="ellipse">
            <a:avLst/>
          </a:prstGeom>
          <a:noFill/>
          <a:ln w="38100" cap="sq">
            <a:solidFill>
              <a:srgbClr val="FF0000"/>
            </a:solidFill>
            <a:round/>
            <a:headEnd type="none" w="sm" len="sm"/>
            <a:tailEnd type="none" w="sm" len="sm"/>
          </a:ln>
        </p:spPr>
        <p:txBody>
          <a:bodyPr wrap="none" anchor="ctr"/>
          <a:lstStyle/>
          <a:p>
            <a:endParaRPr lang="el-GR">
              <a:latin typeface="Calibri"/>
              <a:cs typeface="Calibri"/>
            </a:endParaRPr>
          </a:p>
        </p:txBody>
      </p:sp>
      <p:sp>
        <p:nvSpPr>
          <p:cNvPr id="248877" name="Oval 45"/>
          <p:cNvSpPr>
            <a:spLocks noChangeArrowheads="1"/>
          </p:cNvSpPr>
          <p:nvPr/>
        </p:nvSpPr>
        <p:spPr bwMode="auto">
          <a:xfrm>
            <a:off x="1992313" y="5949951"/>
            <a:ext cx="3815655" cy="576263"/>
          </a:xfrm>
          <a:prstGeom prst="ellipse">
            <a:avLst/>
          </a:prstGeom>
          <a:noFill/>
          <a:ln w="38100" cap="sq">
            <a:solidFill>
              <a:srgbClr val="FF0000"/>
            </a:solidFill>
            <a:round/>
            <a:headEnd type="none" w="sm" len="sm"/>
            <a:tailEnd type="none" w="sm" len="sm"/>
          </a:ln>
        </p:spPr>
        <p:txBody>
          <a:bodyPr wrap="none" anchor="ctr"/>
          <a:lstStyle/>
          <a:p>
            <a:endParaRPr lang="el-GR">
              <a:latin typeface="Calibri"/>
              <a:cs typeface="Calibri"/>
            </a:endParaRPr>
          </a:p>
        </p:txBody>
      </p:sp>
    </p:spTree>
    <p:extLst>
      <p:ext uri="{BB962C8B-B14F-4D97-AF65-F5344CB8AC3E}">
        <p14:creationId xmlns:p14="http://schemas.microsoft.com/office/powerpoint/2010/main" val="415438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8935"/>
                                        </p:tgtEl>
                                        <p:attrNameLst>
                                          <p:attrName>style.visibility</p:attrName>
                                        </p:attrNameLst>
                                      </p:cBhvr>
                                      <p:to>
                                        <p:strVal val="visible"/>
                                      </p:to>
                                    </p:set>
                                    <p:animEffect transition="in" filter="blinds(horizontal)">
                                      <p:cBhvr>
                                        <p:cTn id="7" dur="500"/>
                                        <p:tgtEl>
                                          <p:spTgt spid="2489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8876"/>
                                        </p:tgtEl>
                                        <p:attrNameLst>
                                          <p:attrName>style.visibility</p:attrName>
                                        </p:attrNameLst>
                                      </p:cBhvr>
                                      <p:to>
                                        <p:strVal val="visible"/>
                                      </p:to>
                                    </p:set>
                                    <p:animEffect transition="in" filter="blinds(horizontal)">
                                      <p:cBhvr>
                                        <p:cTn id="12" dur="500"/>
                                        <p:tgtEl>
                                          <p:spTgt spid="2488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8877"/>
                                        </p:tgtEl>
                                        <p:attrNameLst>
                                          <p:attrName>style.visibility</p:attrName>
                                        </p:attrNameLst>
                                      </p:cBhvr>
                                      <p:to>
                                        <p:strVal val="visible"/>
                                      </p:to>
                                    </p:set>
                                    <p:animEffect transition="in" filter="blinds(horizontal)">
                                      <p:cBhvr>
                                        <p:cTn id="17" dur="500"/>
                                        <p:tgtEl>
                                          <p:spTgt spid="248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76" grpId="0" animBg="1"/>
      <p:bldP spid="24887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1FA1A550-9997-4843-8419-C944D0B7B414}"/>
              </a:ext>
            </a:extLst>
          </p:cNvPr>
          <p:cNvSpPr/>
          <p:nvPr/>
        </p:nvSpPr>
        <p:spPr>
          <a:xfrm>
            <a:off x="0" y="0"/>
            <a:ext cx="12192000" cy="6858000"/>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727FF420-9476-401F-A04C-C7617AEBDB13}"/>
              </a:ext>
            </a:extLst>
          </p:cNvPr>
          <p:cNvSpPr>
            <a:spLocks noGrp="1"/>
          </p:cNvSpPr>
          <p:nvPr>
            <p:ph type="title"/>
          </p:nvPr>
        </p:nvSpPr>
        <p:spPr>
          <a:xfrm>
            <a:off x="258679" y="2392195"/>
            <a:ext cx="6523121" cy="1325563"/>
          </a:xfrm>
        </p:spPr>
        <p:txBody>
          <a:bodyPr>
            <a:normAutofit fontScale="90000"/>
          </a:bodyPr>
          <a:lstStyle/>
          <a:p>
            <a:pPr algn="ctr"/>
            <a:r>
              <a:rPr lang="el-GR" sz="6000" b="1" dirty="0">
                <a:solidFill>
                  <a:schemeClr val="bg1"/>
                </a:solidFill>
                <a:effectLst>
                  <a:outerShdw blurRad="38100" dist="38100" dir="2700000" algn="tl">
                    <a:srgbClr val="000000">
                      <a:alpha val="43137"/>
                    </a:srgbClr>
                  </a:outerShdw>
                </a:effectLst>
                <a:latin typeface="+mn-lt"/>
              </a:rPr>
              <a:t>Διατροφικές συστάσεις για παιδιά</a:t>
            </a:r>
          </a:p>
        </p:txBody>
      </p:sp>
      <p:pic>
        <p:nvPicPr>
          <p:cNvPr id="5" name="Εικόνα 4">
            <a:extLst>
              <a:ext uri="{FF2B5EF4-FFF2-40B4-BE49-F238E27FC236}">
                <a16:creationId xmlns:a16="http://schemas.microsoft.com/office/drawing/2014/main" id="{F2271B83-D000-46D8-AFA8-3B4B9DEFE202}"/>
              </a:ext>
            </a:extLst>
          </p:cNvPr>
          <p:cNvPicPr>
            <a:picLocks noChangeAspect="1"/>
          </p:cNvPicPr>
          <p:nvPr/>
        </p:nvPicPr>
        <p:blipFill>
          <a:blip r:embed="rId2"/>
          <a:stretch>
            <a:fillRect/>
          </a:stretch>
        </p:blipFill>
        <p:spPr>
          <a:xfrm>
            <a:off x="7200900" y="513953"/>
            <a:ext cx="4572000" cy="5857875"/>
          </a:xfrm>
          <a:prstGeom prst="rect">
            <a:avLst/>
          </a:prstGeom>
          <a:ln>
            <a:solidFill>
              <a:schemeClr val="tx1">
                <a:lumMod val="95000"/>
                <a:lumOff val="5000"/>
              </a:schemeClr>
            </a:solidFill>
          </a:ln>
        </p:spPr>
      </p:pic>
    </p:spTree>
    <p:extLst>
      <p:ext uri="{BB962C8B-B14F-4D97-AF65-F5344CB8AC3E}">
        <p14:creationId xmlns:p14="http://schemas.microsoft.com/office/powerpoint/2010/main" val="29270557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Ορθογώνιο 15">
            <a:extLst>
              <a:ext uri="{FF2B5EF4-FFF2-40B4-BE49-F238E27FC236}">
                <a16:creationId xmlns:a16="http://schemas.microsoft.com/office/drawing/2014/main" id="{590813FD-2837-4130-B46D-A2B10DA3F35F}"/>
              </a:ext>
            </a:extLst>
          </p:cNvPr>
          <p:cNvSpPr/>
          <p:nvPr/>
        </p:nvSpPr>
        <p:spPr>
          <a:xfrm>
            <a:off x="0" y="0"/>
            <a:ext cx="12192000" cy="1743075"/>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E706201F-864A-4A38-A03E-6DB12089C521}"/>
              </a:ext>
            </a:extLst>
          </p:cNvPr>
          <p:cNvSpPr>
            <a:spLocks noGrp="1"/>
          </p:cNvSpPr>
          <p:nvPr>
            <p:ph type="title"/>
          </p:nvPr>
        </p:nvSpPr>
        <p:spPr>
          <a:xfrm>
            <a:off x="18012" y="207614"/>
            <a:ext cx="10515600" cy="1325563"/>
          </a:xfrm>
        </p:spPr>
        <p:txBody>
          <a:bodyPr>
            <a:normAutofit/>
          </a:bodyPr>
          <a:lstStyle/>
          <a:p>
            <a:r>
              <a:rPr lang="el-GR" sz="5400" b="1" dirty="0">
                <a:solidFill>
                  <a:schemeClr val="bg1"/>
                </a:solidFill>
                <a:effectLst>
                  <a:outerShdw blurRad="38100" dist="38100" dir="2700000" algn="tl">
                    <a:srgbClr val="000000">
                      <a:alpha val="43137"/>
                    </a:srgbClr>
                  </a:outerShdw>
                </a:effectLst>
                <a:latin typeface="+mn-lt"/>
              </a:rPr>
              <a:t>Λαχανικά</a:t>
            </a:r>
          </a:p>
        </p:txBody>
      </p:sp>
      <p:graphicFrame>
        <p:nvGraphicFramePr>
          <p:cNvPr id="10" name="Πίνακας 10">
            <a:extLst>
              <a:ext uri="{FF2B5EF4-FFF2-40B4-BE49-F238E27FC236}">
                <a16:creationId xmlns:a16="http://schemas.microsoft.com/office/drawing/2014/main" id="{AE6518F3-255B-4AED-9092-5F7E3C86A16C}"/>
              </a:ext>
            </a:extLst>
          </p:cNvPr>
          <p:cNvGraphicFramePr>
            <a:graphicFrameLocks noGrp="1"/>
          </p:cNvGraphicFramePr>
          <p:nvPr>
            <p:ph idx="1"/>
            <p:extLst/>
          </p:nvPr>
        </p:nvGraphicFramePr>
        <p:xfrm>
          <a:off x="68240" y="1903360"/>
          <a:ext cx="5250024" cy="938882"/>
        </p:xfrm>
        <a:graphic>
          <a:graphicData uri="http://schemas.openxmlformats.org/drawingml/2006/table">
            <a:tbl>
              <a:tblPr firstRow="1" bandRow="1">
                <a:tableStyleId>{00A15C55-8517-42AA-B614-E9B94910E393}</a:tableStyleId>
              </a:tblPr>
              <a:tblGrid>
                <a:gridCol w="2634263">
                  <a:extLst>
                    <a:ext uri="{9D8B030D-6E8A-4147-A177-3AD203B41FA5}">
                      <a16:colId xmlns:a16="http://schemas.microsoft.com/office/drawing/2014/main" val="2636498782"/>
                    </a:ext>
                  </a:extLst>
                </a:gridCol>
                <a:gridCol w="2615761">
                  <a:extLst>
                    <a:ext uri="{9D8B030D-6E8A-4147-A177-3AD203B41FA5}">
                      <a16:colId xmlns:a16="http://schemas.microsoft.com/office/drawing/2014/main" val="2470178497"/>
                    </a:ext>
                  </a:extLst>
                </a:gridCol>
              </a:tblGrid>
              <a:tr h="359444">
                <a:tc>
                  <a:txBody>
                    <a:bodyPr/>
                    <a:lstStyle/>
                    <a:p>
                      <a:pPr algn="ctr"/>
                      <a:r>
                        <a:rPr lang="el-GR" dirty="0"/>
                        <a:t>4 – 8 ετών</a:t>
                      </a:r>
                    </a:p>
                  </a:txBody>
                  <a:tcPr/>
                </a:tc>
                <a:tc>
                  <a:txBody>
                    <a:bodyPr/>
                    <a:lstStyle/>
                    <a:p>
                      <a:pPr algn="ctr"/>
                      <a:r>
                        <a:rPr lang="el-GR" dirty="0"/>
                        <a:t>9 – 13 ετών</a:t>
                      </a:r>
                    </a:p>
                  </a:txBody>
                  <a:tcPr/>
                </a:tc>
                <a:extLst>
                  <a:ext uri="{0D108BD9-81ED-4DB2-BD59-A6C34878D82A}">
                    <a16:rowId xmlns:a16="http://schemas.microsoft.com/office/drawing/2014/main" val="180500836"/>
                  </a:ext>
                </a:extLst>
              </a:tr>
              <a:tr h="573122">
                <a:tc>
                  <a:txBody>
                    <a:bodyPr/>
                    <a:lstStyle/>
                    <a:p>
                      <a:pPr algn="ctr"/>
                      <a:r>
                        <a:rPr lang="el-GR" dirty="0"/>
                        <a:t>1-2 μερίδες</a:t>
                      </a:r>
                    </a:p>
                  </a:txBody>
                  <a:tcPr anchor="ctr"/>
                </a:tc>
                <a:tc>
                  <a:txBody>
                    <a:bodyPr/>
                    <a:lstStyle/>
                    <a:p>
                      <a:pPr algn="ctr"/>
                      <a:r>
                        <a:rPr lang="el-GR" dirty="0"/>
                        <a:t>2-3 μερίδες</a:t>
                      </a:r>
                    </a:p>
                  </a:txBody>
                  <a:tcPr anchor="ctr"/>
                </a:tc>
                <a:extLst>
                  <a:ext uri="{0D108BD9-81ED-4DB2-BD59-A6C34878D82A}">
                    <a16:rowId xmlns:a16="http://schemas.microsoft.com/office/drawing/2014/main" val="4065172050"/>
                  </a:ext>
                </a:extLst>
              </a:tr>
            </a:tbl>
          </a:graphicData>
        </a:graphic>
      </p:graphicFrame>
      <p:sp>
        <p:nvSpPr>
          <p:cNvPr id="12" name="TextBox 11">
            <a:extLst>
              <a:ext uri="{FF2B5EF4-FFF2-40B4-BE49-F238E27FC236}">
                <a16:creationId xmlns:a16="http://schemas.microsoft.com/office/drawing/2014/main" id="{23569026-DE03-430A-ACB3-B5C8B0C9C47D}"/>
              </a:ext>
            </a:extLst>
          </p:cNvPr>
          <p:cNvSpPr txBox="1"/>
          <p:nvPr/>
        </p:nvSpPr>
        <p:spPr>
          <a:xfrm>
            <a:off x="712269" y="4206697"/>
            <a:ext cx="3252866" cy="830997"/>
          </a:xfrm>
          <a:prstGeom prst="rect">
            <a:avLst/>
          </a:prstGeom>
          <a:noFill/>
        </p:spPr>
        <p:txBody>
          <a:bodyPr wrap="square" rtlCol="0">
            <a:spAutoFit/>
          </a:bodyPr>
          <a:lstStyle/>
          <a:p>
            <a:r>
              <a:rPr lang="el-GR" sz="4800" b="1" dirty="0">
                <a:solidFill>
                  <a:schemeClr val="bg2">
                    <a:lumMod val="25000"/>
                  </a:schemeClr>
                </a:solidFill>
                <a:effectLst>
                  <a:outerShdw blurRad="38100" dist="38100" dir="2700000" algn="tl">
                    <a:srgbClr val="000000">
                      <a:alpha val="43137"/>
                    </a:srgbClr>
                  </a:outerShdw>
                </a:effectLst>
              </a:rPr>
              <a:t>1 μερίδα =</a:t>
            </a:r>
          </a:p>
        </p:txBody>
      </p:sp>
      <p:grpSp>
        <p:nvGrpSpPr>
          <p:cNvPr id="13" name="Ομάδα 12">
            <a:extLst>
              <a:ext uri="{FF2B5EF4-FFF2-40B4-BE49-F238E27FC236}">
                <a16:creationId xmlns:a16="http://schemas.microsoft.com/office/drawing/2014/main" id="{D31F2D7B-30EA-46A8-BF0B-9C5CEABF19FB}"/>
              </a:ext>
            </a:extLst>
          </p:cNvPr>
          <p:cNvGrpSpPr/>
          <p:nvPr/>
        </p:nvGrpSpPr>
        <p:grpSpPr>
          <a:xfrm>
            <a:off x="6591864" y="2159910"/>
            <a:ext cx="2983901" cy="2144194"/>
            <a:chOff x="4361279" y="2038062"/>
            <a:chExt cx="3376144" cy="2347245"/>
          </a:xfrm>
        </p:grpSpPr>
        <p:pic>
          <p:nvPicPr>
            <p:cNvPr id="5122" name="Picture 2" descr="Image result for 1 cup leafy vegetables">
              <a:extLst>
                <a:ext uri="{FF2B5EF4-FFF2-40B4-BE49-F238E27FC236}">
                  <a16:creationId xmlns:a16="http://schemas.microsoft.com/office/drawing/2014/main" id="{934D5262-4B9B-4C02-96B0-FA1B7BF5C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279" y="2038062"/>
              <a:ext cx="2069502" cy="19502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1 cup leafy vegetables">
              <a:extLst>
                <a:ext uri="{FF2B5EF4-FFF2-40B4-BE49-F238E27FC236}">
                  <a16:creationId xmlns:a16="http://schemas.microsoft.com/office/drawing/2014/main" id="{556487F0-AA05-4924-92E4-DFF9A9FD475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7921" y="2435064"/>
              <a:ext cx="2069502" cy="1950243"/>
            </a:xfrm>
            <a:prstGeom prst="rect">
              <a:avLst/>
            </a:prstGeom>
            <a:noFill/>
            <a:extLst>
              <a:ext uri="{909E8E84-426E-40DD-AFC4-6F175D3DCCD1}">
                <a14:hiddenFill xmlns:a14="http://schemas.microsoft.com/office/drawing/2010/main">
                  <a:solidFill>
                    <a:srgbClr val="FFFFFF"/>
                  </a:solidFill>
                </a14:hiddenFill>
              </a:ext>
            </a:extLst>
          </p:spPr>
        </p:pic>
      </p:grpSp>
      <p:pic>
        <p:nvPicPr>
          <p:cNvPr id="5124" name="Picture 4" descr="Image result for 1 cup vegetables">
            <a:extLst>
              <a:ext uri="{FF2B5EF4-FFF2-40B4-BE49-F238E27FC236}">
                <a16:creationId xmlns:a16="http://schemas.microsoft.com/office/drawing/2014/main" id="{EB92B82C-FAC2-43E4-BAFE-0CF2877580C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08723" y="3731429"/>
            <a:ext cx="2256611" cy="17815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2carrots">
            <a:extLst>
              <a:ext uri="{FF2B5EF4-FFF2-40B4-BE49-F238E27FC236}">
                <a16:creationId xmlns:a16="http://schemas.microsoft.com/office/drawing/2014/main" id="{EE9057A9-5665-4237-B901-5CBBC3B899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5171" y="2087293"/>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tomatoe">
            <a:extLst>
              <a:ext uri="{FF2B5EF4-FFF2-40B4-BE49-F238E27FC236}">
                <a16:creationId xmlns:a16="http://schemas.microsoft.com/office/drawing/2014/main" id="{0D5AEF0C-1421-4DEC-822C-709B00ECB0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785" t="7864" r="11057" b="9949"/>
          <a:stretch/>
        </p:blipFill>
        <p:spPr bwMode="auto">
          <a:xfrm>
            <a:off x="9625171" y="4223620"/>
            <a:ext cx="2847773" cy="242676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cucumber">
            <a:extLst>
              <a:ext uri="{FF2B5EF4-FFF2-40B4-BE49-F238E27FC236}">
                <a16:creationId xmlns:a16="http://schemas.microsoft.com/office/drawing/2014/main" id="{18737AA4-B1CE-495E-BC37-51F8AC2AA6C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734" t="22616" r="3878" b="22842"/>
          <a:stretch/>
        </p:blipFill>
        <p:spPr bwMode="auto">
          <a:xfrm>
            <a:off x="6544079" y="4731145"/>
            <a:ext cx="2855126" cy="1685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1865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954FC569-C221-4FAD-B84D-B4592687E1C8}"/>
              </a:ext>
            </a:extLst>
          </p:cNvPr>
          <p:cNvSpPr/>
          <p:nvPr/>
        </p:nvSpPr>
        <p:spPr>
          <a:xfrm>
            <a:off x="0" y="0"/>
            <a:ext cx="12192000" cy="1743075"/>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AD7E0937-1B8F-4F0E-8DCB-94EFA5EEB78C}"/>
              </a:ext>
            </a:extLst>
          </p:cNvPr>
          <p:cNvSpPr>
            <a:spLocks noGrp="1"/>
          </p:cNvSpPr>
          <p:nvPr>
            <p:ph type="title"/>
          </p:nvPr>
        </p:nvSpPr>
        <p:spPr>
          <a:xfrm>
            <a:off x="291682" y="175691"/>
            <a:ext cx="4018613" cy="1325563"/>
          </a:xfrm>
        </p:spPr>
        <p:txBody>
          <a:bodyPr>
            <a:normAutofit/>
          </a:bodyPr>
          <a:lstStyle/>
          <a:p>
            <a:r>
              <a:rPr lang="el-GR" sz="5400" b="1" dirty="0">
                <a:solidFill>
                  <a:schemeClr val="bg1"/>
                </a:solidFill>
                <a:effectLst>
                  <a:outerShdw blurRad="38100" dist="38100" dir="2700000" algn="tl">
                    <a:srgbClr val="000000">
                      <a:alpha val="43137"/>
                    </a:srgbClr>
                  </a:outerShdw>
                </a:effectLst>
                <a:latin typeface="+mn-lt"/>
              </a:rPr>
              <a:t>Φρούτα</a:t>
            </a:r>
          </a:p>
        </p:txBody>
      </p:sp>
      <p:graphicFrame>
        <p:nvGraphicFramePr>
          <p:cNvPr id="4" name="Πίνακας 10">
            <a:extLst>
              <a:ext uri="{FF2B5EF4-FFF2-40B4-BE49-F238E27FC236}">
                <a16:creationId xmlns:a16="http://schemas.microsoft.com/office/drawing/2014/main" id="{80C84430-3728-4B5C-92B6-554895C48F17}"/>
              </a:ext>
            </a:extLst>
          </p:cNvPr>
          <p:cNvGraphicFramePr>
            <a:graphicFrameLocks/>
          </p:cNvGraphicFramePr>
          <p:nvPr>
            <p:extLst/>
          </p:nvPr>
        </p:nvGraphicFramePr>
        <p:xfrm>
          <a:off x="68240" y="1908154"/>
          <a:ext cx="4700337" cy="938882"/>
        </p:xfrm>
        <a:graphic>
          <a:graphicData uri="http://schemas.openxmlformats.org/drawingml/2006/table">
            <a:tbl>
              <a:tblPr firstRow="1" bandRow="1">
                <a:tableStyleId>{00A15C55-8517-42AA-B614-E9B94910E393}</a:tableStyleId>
              </a:tblPr>
              <a:tblGrid>
                <a:gridCol w="2336932">
                  <a:extLst>
                    <a:ext uri="{9D8B030D-6E8A-4147-A177-3AD203B41FA5}">
                      <a16:colId xmlns:a16="http://schemas.microsoft.com/office/drawing/2014/main" val="2636498782"/>
                    </a:ext>
                  </a:extLst>
                </a:gridCol>
                <a:gridCol w="2363405">
                  <a:extLst>
                    <a:ext uri="{9D8B030D-6E8A-4147-A177-3AD203B41FA5}">
                      <a16:colId xmlns:a16="http://schemas.microsoft.com/office/drawing/2014/main" val="2470178497"/>
                    </a:ext>
                  </a:extLst>
                </a:gridCol>
              </a:tblGrid>
              <a:tr h="359444">
                <a:tc>
                  <a:txBody>
                    <a:bodyPr/>
                    <a:lstStyle/>
                    <a:p>
                      <a:pPr algn="ctr"/>
                      <a:r>
                        <a:rPr lang="el-GR" dirty="0"/>
                        <a:t>4 – 8 ετών</a:t>
                      </a:r>
                    </a:p>
                  </a:txBody>
                  <a:tcPr>
                    <a:solidFill>
                      <a:srgbClr val="FFCD36"/>
                    </a:solidFill>
                  </a:tcPr>
                </a:tc>
                <a:tc>
                  <a:txBody>
                    <a:bodyPr/>
                    <a:lstStyle/>
                    <a:p>
                      <a:pPr algn="ctr"/>
                      <a:r>
                        <a:rPr lang="el-GR" dirty="0"/>
                        <a:t>9 – 13 ετών</a:t>
                      </a:r>
                    </a:p>
                  </a:txBody>
                  <a:tcPr>
                    <a:solidFill>
                      <a:srgbClr val="FFCD36"/>
                    </a:solidFill>
                  </a:tcPr>
                </a:tc>
                <a:extLst>
                  <a:ext uri="{0D108BD9-81ED-4DB2-BD59-A6C34878D82A}">
                    <a16:rowId xmlns:a16="http://schemas.microsoft.com/office/drawing/2014/main" val="180500836"/>
                  </a:ext>
                </a:extLst>
              </a:tr>
              <a:tr h="573122">
                <a:tc>
                  <a:txBody>
                    <a:bodyPr/>
                    <a:lstStyle/>
                    <a:p>
                      <a:pPr algn="ctr"/>
                      <a:r>
                        <a:rPr lang="el-GR" dirty="0"/>
                        <a:t>1-2 μερίδες</a:t>
                      </a:r>
                    </a:p>
                  </a:txBody>
                  <a:tcPr anchor="ctr"/>
                </a:tc>
                <a:tc>
                  <a:txBody>
                    <a:bodyPr/>
                    <a:lstStyle/>
                    <a:p>
                      <a:pPr algn="ctr"/>
                      <a:r>
                        <a:rPr lang="el-GR" dirty="0"/>
                        <a:t>2-3 μερίδες</a:t>
                      </a:r>
                    </a:p>
                  </a:txBody>
                  <a:tcPr anchor="ctr"/>
                </a:tc>
                <a:extLst>
                  <a:ext uri="{0D108BD9-81ED-4DB2-BD59-A6C34878D82A}">
                    <a16:rowId xmlns:a16="http://schemas.microsoft.com/office/drawing/2014/main" val="4065172050"/>
                  </a:ext>
                </a:extLst>
              </a:tr>
            </a:tbl>
          </a:graphicData>
        </a:graphic>
      </p:graphicFrame>
      <p:pic>
        <p:nvPicPr>
          <p:cNvPr id="5" name="Εικόνα 4">
            <a:extLst>
              <a:ext uri="{FF2B5EF4-FFF2-40B4-BE49-F238E27FC236}">
                <a16:creationId xmlns:a16="http://schemas.microsoft.com/office/drawing/2014/main" id="{A1C04717-9CAA-4E64-AE32-48A07878C781}"/>
              </a:ext>
            </a:extLst>
          </p:cNvPr>
          <p:cNvPicPr>
            <a:picLocks noChangeAspect="1"/>
          </p:cNvPicPr>
          <p:nvPr/>
        </p:nvPicPr>
        <p:blipFill rotWithShape="1">
          <a:blip r:embed="rId2"/>
          <a:srcRect l="8779" t="287" r="3894" b="36400"/>
          <a:stretch/>
        </p:blipFill>
        <p:spPr>
          <a:xfrm>
            <a:off x="5649745" y="2737852"/>
            <a:ext cx="6542255" cy="4115642"/>
          </a:xfrm>
          <a:prstGeom prst="rect">
            <a:avLst/>
          </a:prstGeom>
        </p:spPr>
      </p:pic>
      <p:sp>
        <p:nvSpPr>
          <p:cNvPr id="6" name="TextBox 5">
            <a:extLst>
              <a:ext uri="{FF2B5EF4-FFF2-40B4-BE49-F238E27FC236}">
                <a16:creationId xmlns:a16="http://schemas.microsoft.com/office/drawing/2014/main" id="{FF909B1C-CE92-4DE1-9C12-EDE8A8EA9DE6}"/>
              </a:ext>
            </a:extLst>
          </p:cNvPr>
          <p:cNvSpPr txBox="1"/>
          <p:nvPr/>
        </p:nvSpPr>
        <p:spPr>
          <a:xfrm>
            <a:off x="239594" y="4573818"/>
            <a:ext cx="3252866" cy="830997"/>
          </a:xfrm>
          <a:prstGeom prst="rect">
            <a:avLst/>
          </a:prstGeom>
          <a:noFill/>
        </p:spPr>
        <p:txBody>
          <a:bodyPr wrap="square" rtlCol="0">
            <a:spAutoFit/>
          </a:bodyPr>
          <a:lstStyle/>
          <a:p>
            <a:r>
              <a:rPr lang="el-GR" sz="4800" b="1" dirty="0">
                <a:solidFill>
                  <a:schemeClr val="bg2">
                    <a:lumMod val="25000"/>
                  </a:schemeClr>
                </a:solidFill>
                <a:effectLst>
                  <a:outerShdw blurRad="38100" dist="38100" dir="2700000" algn="tl">
                    <a:srgbClr val="000000">
                      <a:alpha val="43137"/>
                    </a:srgbClr>
                  </a:outerShdw>
                </a:effectLst>
              </a:rPr>
              <a:t>1 μερίδα =</a:t>
            </a:r>
          </a:p>
        </p:txBody>
      </p:sp>
      <p:pic>
        <p:nvPicPr>
          <p:cNvPr id="8" name="Εικόνα 7">
            <a:extLst>
              <a:ext uri="{FF2B5EF4-FFF2-40B4-BE49-F238E27FC236}">
                <a16:creationId xmlns:a16="http://schemas.microsoft.com/office/drawing/2014/main" id="{B7DBD6F7-798F-4018-9FFB-BA5DBED58EA3}"/>
              </a:ext>
            </a:extLst>
          </p:cNvPr>
          <p:cNvPicPr>
            <a:picLocks noChangeAspect="1"/>
          </p:cNvPicPr>
          <p:nvPr/>
        </p:nvPicPr>
        <p:blipFill rotWithShape="1">
          <a:blip r:embed="rId2"/>
          <a:srcRect l="66274" t="63599" r="8244" b="2492"/>
          <a:stretch/>
        </p:blipFill>
        <p:spPr>
          <a:xfrm>
            <a:off x="3951048" y="4916514"/>
            <a:ext cx="1633910" cy="1886612"/>
          </a:xfrm>
          <a:prstGeom prst="rect">
            <a:avLst/>
          </a:prstGeom>
        </p:spPr>
      </p:pic>
      <p:pic>
        <p:nvPicPr>
          <p:cNvPr id="10" name="Εικόνα 9">
            <a:extLst>
              <a:ext uri="{FF2B5EF4-FFF2-40B4-BE49-F238E27FC236}">
                <a16:creationId xmlns:a16="http://schemas.microsoft.com/office/drawing/2014/main" id="{A466F407-CC25-43BC-8285-1054A8D0A04E}"/>
              </a:ext>
            </a:extLst>
          </p:cNvPr>
          <p:cNvPicPr>
            <a:picLocks noChangeAspect="1"/>
          </p:cNvPicPr>
          <p:nvPr/>
        </p:nvPicPr>
        <p:blipFill rotWithShape="1">
          <a:blip r:embed="rId2"/>
          <a:srcRect l="36517" t="72139" r="34632"/>
          <a:stretch/>
        </p:blipFill>
        <p:spPr>
          <a:xfrm>
            <a:off x="3619631" y="3178218"/>
            <a:ext cx="2161411" cy="1811098"/>
          </a:xfrm>
          <a:prstGeom prst="rect">
            <a:avLst/>
          </a:prstGeom>
        </p:spPr>
      </p:pic>
    </p:spTree>
    <p:extLst>
      <p:ext uri="{BB962C8B-B14F-4D97-AF65-F5344CB8AC3E}">
        <p14:creationId xmlns:p14="http://schemas.microsoft.com/office/powerpoint/2010/main" val="38282100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DC6227CE-E13A-4C33-AC8C-CA937C5FA4E7}"/>
              </a:ext>
            </a:extLst>
          </p:cNvPr>
          <p:cNvSpPr/>
          <p:nvPr/>
        </p:nvSpPr>
        <p:spPr>
          <a:xfrm>
            <a:off x="0" y="0"/>
            <a:ext cx="12192000" cy="1743075"/>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A159BA66-2422-4D76-A242-83400453D733}"/>
              </a:ext>
            </a:extLst>
          </p:cNvPr>
          <p:cNvSpPr>
            <a:spLocks noGrp="1"/>
          </p:cNvSpPr>
          <p:nvPr>
            <p:ph type="title"/>
          </p:nvPr>
        </p:nvSpPr>
        <p:spPr>
          <a:xfrm>
            <a:off x="32083" y="220746"/>
            <a:ext cx="10515600" cy="1325563"/>
          </a:xfrm>
        </p:spPr>
        <p:txBody>
          <a:bodyPr>
            <a:normAutofit/>
          </a:bodyPr>
          <a:lstStyle/>
          <a:p>
            <a:r>
              <a:rPr lang="el-GR" sz="5400" b="1" dirty="0">
                <a:solidFill>
                  <a:schemeClr val="bg1"/>
                </a:solidFill>
                <a:effectLst>
                  <a:outerShdw blurRad="38100" dist="38100" dir="2700000" algn="tl">
                    <a:srgbClr val="000000">
                      <a:alpha val="43137"/>
                    </a:srgbClr>
                  </a:outerShdw>
                </a:effectLst>
                <a:latin typeface="+mn-lt"/>
              </a:rPr>
              <a:t>Γαλακτοκομικά</a:t>
            </a:r>
          </a:p>
        </p:txBody>
      </p:sp>
      <p:graphicFrame>
        <p:nvGraphicFramePr>
          <p:cNvPr id="4" name="Πίνακας 10">
            <a:extLst>
              <a:ext uri="{FF2B5EF4-FFF2-40B4-BE49-F238E27FC236}">
                <a16:creationId xmlns:a16="http://schemas.microsoft.com/office/drawing/2014/main" id="{AF020EF7-94D4-41A5-961B-AEBCBDE3F6AE}"/>
              </a:ext>
            </a:extLst>
          </p:cNvPr>
          <p:cNvGraphicFramePr>
            <a:graphicFrameLocks/>
          </p:cNvGraphicFramePr>
          <p:nvPr>
            <p:extLst/>
          </p:nvPr>
        </p:nvGraphicFramePr>
        <p:xfrm>
          <a:off x="59379" y="1908282"/>
          <a:ext cx="4700337" cy="938882"/>
        </p:xfrm>
        <a:graphic>
          <a:graphicData uri="http://schemas.openxmlformats.org/drawingml/2006/table">
            <a:tbl>
              <a:tblPr firstRow="1" bandRow="1">
                <a:tableStyleId>{00A15C55-8517-42AA-B614-E9B94910E393}</a:tableStyleId>
              </a:tblPr>
              <a:tblGrid>
                <a:gridCol w="2336932">
                  <a:extLst>
                    <a:ext uri="{9D8B030D-6E8A-4147-A177-3AD203B41FA5}">
                      <a16:colId xmlns:a16="http://schemas.microsoft.com/office/drawing/2014/main" val="2636498782"/>
                    </a:ext>
                  </a:extLst>
                </a:gridCol>
                <a:gridCol w="2363405">
                  <a:extLst>
                    <a:ext uri="{9D8B030D-6E8A-4147-A177-3AD203B41FA5}">
                      <a16:colId xmlns:a16="http://schemas.microsoft.com/office/drawing/2014/main" val="2470178497"/>
                    </a:ext>
                  </a:extLst>
                </a:gridCol>
              </a:tblGrid>
              <a:tr h="359444">
                <a:tc>
                  <a:txBody>
                    <a:bodyPr/>
                    <a:lstStyle/>
                    <a:p>
                      <a:pPr algn="ctr"/>
                      <a:r>
                        <a:rPr lang="el-GR" dirty="0"/>
                        <a:t>4 – 8 ετών</a:t>
                      </a:r>
                    </a:p>
                  </a:txBody>
                  <a:tcPr>
                    <a:solidFill>
                      <a:srgbClr val="FFCD36"/>
                    </a:solidFill>
                  </a:tcPr>
                </a:tc>
                <a:tc>
                  <a:txBody>
                    <a:bodyPr/>
                    <a:lstStyle/>
                    <a:p>
                      <a:pPr algn="ctr"/>
                      <a:r>
                        <a:rPr lang="el-GR" dirty="0"/>
                        <a:t>9 – 13 ετών</a:t>
                      </a:r>
                    </a:p>
                  </a:txBody>
                  <a:tcPr>
                    <a:solidFill>
                      <a:srgbClr val="FFCD36"/>
                    </a:solidFill>
                  </a:tcPr>
                </a:tc>
                <a:extLst>
                  <a:ext uri="{0D108BD9-81ED-4DB2-BD59-A6C34878D82A}">
                    <a16:rowId xmlns:a16="http://schemas.microsoft.com/office/drawing/2014/main" val="180500836"/>
                  </a:ext>
                </a:extLst>
              </a:tr>
              <a:tr h="573122">
                <a:tc>
                  <a:txBody>
                    <a:bodyPr/>
                    <a:lstStyle/>
                    <a:p>
                      <a:pPr algn="ctr"/>
                      <a:r>
                        <a:rPr lang="el-GR" dirty="0"/>
                        <a:t>2-3 μερίδες</a:t>
                      </a:r>
                    </a:p>
                  </a:txBody>
                  <a:tcPr anchor="ctr"/>
                </a:tc>
                <a:tc>
                  <a:txBody>
                    <a:bodyPr/>
                    <a:lstStyle/>
                    <a:p>
                      <a:pPr algn="ctr"/>
                      <a:r>
                        <a:rPr lang="el-GR" dirty="0"/>
                        <a:t>3-4 μερίδες</a:t>
                      </a:r>
                    </a:p>
                  </a:txBody>
                  <a:tcPr anchor="ctr"/>
                </a:tc>
                <a:extLst>
                  <a:ext uri="{0D108BD9-81ED-4DB2-BD59-A6C34878D82A}">
                    <a16:rowId xmlns:a16="http://schemas.microsoft.com/office/drawing/2014/main" val="4065172050"/>
                  </a:ext>
                </a:extLst>
              </a:tr>
            </a:tbl>
          </a:graphicData>
        </a:graphic>
      </p:graphicFrame>
      <p:sp>
        <p:nvSpPr>
          <p:cNvPr id="6" name="TextBox 5">
            <a:extLst>
              <a:ext uri="{FF2B5EF4-FFF2-40B4-BE49-F238E27FC236}">
                <a16:creationId xmlns:a16="http://schemas.microsoft.com/office/drawing/2014/main" id="{89AA161F-F70A-4957-B602-3DA8D10E74B5}"/>
              </a:ext>
            </a:extLst>
          </p:cNvPr>
          <p:cNvSpPr txBox="1"/>
          <p:nvPr/>
        </p:nvSpPr>
        <p:spPr>
          <a:xfrm>
            <a:off x="1190005" y="4010837"/>
            <a:ext cx="3252866" cy="830997"/>
          </a:xfrm>
          <a:prstGeom prst="rect">
            <a:avLst/>
          </a:prstGeom>
          <a:noFill/>
        </p:spPr>
        <p:txBody>
          <a:bodyPr wrap="square" rtlCol="0">
            <a:spAutoFit/>
          </a:bodyPr>
          <a:lstStyle/>
          <a:p>
            <a:r>
              <a:rPr lang="el-GR" sz="4800" b="1" dirty="0">
                <a:solidFill>
                  <a:schemeClr val="bg2">
                    <a:lumMod val="25000"/>
                  </a:schemeClr>
                </a:solidFill>
                <a:effectLst>
                  <a:outerShdw blurRad="38100" dist="38100" dir="2700000" algn="tl">
                    <a:srgbClr val="000000">
                      <a:alpha val="43137"/>
                    </a:srgbClr>
                  </a:outerShdw>
                </a:effectLst>
              </a:rPr>
              <a:t>1 μερίδα =</a:t>
            </a:r>
          </a:p>
        </p:txBody>
      </p:sp>
      <p:grpSp>
        <p:nvGrpSpPr>
          <p:cNvPr id="3" name="Ομάδα 2">
            <a:extLst>
              <a:ext uri="{FF2B5EF4-FFF2-40B4-BE49-F238E27FC236}">
                <a16:creationId xmlns:a16="http://schemas.microsoft.com/office/drawing/2014/main" id="{6944C3DB-892D-4A9B-AF2D-340DFA5247B3}"/>
              </a:ext>
            </a:extLst>
          </p:cNvPr>
          <p:cNvGrpSpPr/>
          <p:nvPr/>
        </p:nvGrpSpPr>
        <p:grpSpPr>
          <a:xfrm>
            <a:off x="5181600" y="1876239"/>
            <a:ext cx="7010400" cy="4870199"/>
            <a:chOff x="5181600" y="1767055"/>
            <a:chExt cx="7010400" cy="4870199"/>
          </a:xfrm>
        </p:grpSpPr>
        <p:pic>
          <p:nvPicPr>
            <p:cNvPr id="5" name="Εικόνα 4">
              <a:extLst>
                <a:ext uri="{FF2B5EF4-FFF2-40B4-BE49-F238E27FC236}">
                  <a16:creationId xmlns:a16="http://schemas.microsoft.com/office/drawing/2014/main" id="{C2300FA0-FF28-4FCA-A352-F9A9C3CFCFA2}"/>
                </a:ext>
              </a:extLst>
            </p:cNvPr>
            <p:cNvPicPr>
              <a:picLocks noChangeAspect="1"/>
            </p:cNvPicPr>
            <p:nvPr/>
          </p:nvPicPr>
          <p:blipFill rotWithShape="1">
            <a:blip r:embed="rId2"/>
            <a:srcRect l="8991" t="6903" r="7657" b="53222"/>
            <a:stretch/>
          </p:blipFill>
          <p:spPr>
            <a:xfrm>
              <a:off x="5181600" y="1767055"/>
              <a:ext cx="7010400" cy="2275064"/>
            </a:xfrm>
            <a:prstGeom prst="rect">
              <a:avLst/>
            </a:prstGeom>
          </p:spPr>
        </p:pic>
        <p:pic>
          <p:nvPicPr>
            <p:cNvPr id="8" name="Εικόνα 7">
              <a:extLst>
                <a:ext uri="{FF2B5EF4-FFF2-40B4-BE49-F238E27FC236}">
                  <a16:creationId xmlns:a16="http://schemas.microsoft.com/office/drawing/2014/main" id="{71A2AEF0-E9F0-4395-873C-132425640626}"/>
                </a:ext>
              </a:extLst>
            </p:cNvPr>
            <p:cNvPicPr>
              <a:picLocks noChangeAspect="1"/>
            </p:cNvPicPr>
            <p:nvPr/>
          </p:nvPicPr>
          <p:blipFill rotWithShape="1">
            <a:blip r:embed="rId2"/>
            <a:srcRect l="8991" t="56256" r="7657" b="3869"/>
            <a:stretch/>
          </p:blipFill>
          <p:spPr>
            <a:xfrm>
              <a:off x="5181600" y="4362190"/>
              <a:ext cx="7010400" cy="2275064"/>
            </a:xfrm>
            <a:prstGeom prst="rect">
              <a:avLst/>
            </a:prstGeom>
          </p:spPr>
        </p:pic>
      </p:grpSp>
    </p:spTree>
    <p:extLst>
      <p:ext uri="{BB962C8B-B14F-4D97-AF65-F5344CB8AC3E}">
        <p14:creationId xmlns:p14="http://schemas.microsoft.com/office/powerpoint/2010/main" val="41246615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D4D9E707-3C01-4703-948E-E6B5E8817A9A}"/>
              </a:ext>
            </a:extLst>
          </p:cNvPr>
          <p:cNvSpPr/>
          <p:nvPr/>
        </p:nvSpPr>
        <p:spPr>
          <a:xfrm>
            <a:off x="0" y="0"/>
            <a:ext cx="12192000" cy="1743075"/>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5DF05D58-1E69-40A2-8E6B-05C8D3DAB1E0}"/>
              </a:ext>
            </a:extLst>
          </p:cNvPr>
          <p:cNvSpPr>
            <a:spLocks noGrp="1"/>
          </p:cNvSpPr>
          <p:nvPr>
            <p:ph type="title"/>
          </p:nvPr>
        </p:nvSpPr>
        <p:spPr>
          <a:xfrm>
            <a:off x="0" y="104058"/>
            <a:ext cx="8154177" cy="1325563"/>
          </a:xfrm>
        </p:spPr>
        <p:txBody>
          <a:bodyPr>
            <a:noAutofit/>
          </a:bodyPr>
          <a:lstStyle/>
          <a:p>
            <a:r>
              <a:rPr lang="el-GR" sz="5400" b="1" dirty="0">
                <a:solidFill>
                  <a:schemeClr val="bg1"/>
                </a:solidFill>
                <a:effectLst>
                  <a:outerShdw blurRad="38100" dist="38100" dir="2700000" algn="tl">
                    <a:srgbClr val="000000">
                      <a:alpha val="43137"/>
                    </a:srgbClr>
                  </a:outerShdw>
                </a:effectLst>
                <a:latin typeface="+mn-lt"/>
              </a:rPr>
              <a:t>Δημητριακά και πατάτες</a:t>
            </a:r>
          </a:p>
        </p:txBody>
      </p:sp>
      <p:sp>
        <p:nvSpPr>
          <p:cNvPr id="4" name="TextBox 3">
            <a:extLst>
              <a:ext uri="{FF2B5EF4-FFF2-40B4-BE49-F238E27FC236}">
                <a16:creationId xmlns:a16="http://schemas.microsoft.com/office/drawing/2014/main" id="{08A422AF-3197-43EF-A0A9-4A2BC41A1741}"/>
              </a:ext>
            </a:extLst>
          </p:cNvPr>
          <p:cNvSpPr txBox="1"/>
          <p:nvPr/>
        </p:nvSpPr>
        <p:spPr>
          <a:xfrm>
            <a:off x="824222" y="4123420"/>
            <a:ext cx="3252866" cy="830997"/>
          </a:xfrm>
          <a:prstGeom prst="rect">
            <a:avLst/>
          </a:prstGeom>
          <a:noFill/>
        </p:spPr>
        <p:txBody>
          <a:bodyPr wrap="square" rtlCol="0">
            <a:spAutoFit/>
          </a:bodyPr>
          <a:lstStyle/>
          <a:p>
            <a:r>
              <a:rPr lang="el-GR" sz="4800" b="1" dirty="0">
                <a:solidFill>
                  <a:schemeClr val="bg2">
                    <a:lumMod val="25000"/>
                  </a:schemeClr>
                </a:solidFill>
                <a:effectLst>
                  <a:outerShdw blurRad="38100" dist="38100" dir="2700000" algn="tl">
                    <a:srgbClr val="000000">
                      <a:alpha val="43137"/>
                    </a:srgbClr>
                  </a:outerShdw>
                </a:effectLst>
              </a:rPr>
              <a:t>1 μερίδα =</a:t>
            </a:r>
          </a:p>
        </p:txBody>
      </p:sp>
      <p:graphicFrame>
        <p:nvGraphicFramePr>
          <p:cNvPr id="5" name="Πίνακας 10">
            <a:extLst>
              <a:ext uri="{FF2B5EF4-FFF2-40B4-BE49-F238E27FC236}">
                <a16:creationId xmlns:a16="http://schemas.microsoft.com/office/drawing/2014/main" id="{3682E937-4A94-414F-842C-5D4BBB48F446}"/>
              </a:ext>
            </a:extLst>
          </p:cNvPr>
          <p:cNvGraphicFramePr>
            <a:graphicFrameLocks/>
          </p:cNvGraphicFramePr>
          <p:nvPr>
            <p:extLst/>
          </p:nvPr>
        </p:nvGraphicFramePr>
        <p:xfrm>
          <a:off x="68240" y="1906851"/>
          <a:ext cx="4132901" cy="938882"/>
        </p:xfrm>
        <a:graphic>
          <a:graphicData uri="http://schemas.openxmlformats.org/drawingml/2006/table">
            <a:tbl>
              <a:tblPr firstRow="1" bandRow="1">
                <a:tableStyleId>{00A15C55-8517-42AA-B614-E9B94910E393}</a:tableStyleId>
              </a:tblPr>
              <a:tblGrid>
                <a:gridCol w="2054812">
                  <a:extLst>
                    <a:ext uri="{9D8B030D-6E8A-4147-A177-3AD203B41FA5}">
                      <a16:colId xmlns:a16="http://schemas.microsoft.com/office/drawing/2014/main" val="2636498782"/>
                    </a:ext>
                  </a:extLst>
                </a:gridCol>
                <a:gridCol w="2078089">
                  <a:extLst>
                    <a:ext uri="{9D8B030D-6E8A-4147-A177-3AD203B41FA5}">
                      <a16:colId xmlns:a16="http://schemas.microsoft.com/office/drawing/2014/main" val="2470178497"/>
                    </a:ext>
                  </a:extLst>
                </a:gridCol>
              </a:tblGrid>
              <a:tr h="359444">
                <a:tc>
                  <a:txBody>
                    <a:bodyPr/>
                    <a:lstStyle/>
                    <a:p>
                      <a:pPr algn="ctr"/>
                      <a:r>
                        <a:rPr lang="el-GR" dirty="0"/>
                        <a:t>4 – 8 ετών</a:t>
                      </a:r>
                    </a:p>
                  </a:txBody>
                  <a:tcPr>
                    <a:solidFill>
                      <a:srgbClr val="FFCD36"/>
                    </a:solidFill>
                  </a:tcPr>
                </a:tc>
                <a:tc>
                  <a:txBody>
                    <a:bodyPr/>
                    <a:lstStyle/>
                    <a:p>
                      <a:pPr algn="ctr"/>
                      <a:r>
                        <a:rPr lang="el-GR" dirty="0"/>
                        <a:t>9 – 13 ετών</a:t>
                      </a:r>
                    </a:p>
                  </a:txBody>
                  <a:tcPr>
                    <a:solidFill>
                      <a:srgbClr val="FFCD36"/>
                    </a:solidFill>
                  </a:tcPr>
                </a:tc>
                <a:extLst>
                  <a:ext uri="{0D108BD9-81ED-4DB2-BD59-A6C34878D82A}">
                    <a16:rowId xmlns:a16="http://schemas.microsoft.com/office/drawing/2014/main" val="180500836"/>
                  </a:ext>
                </a:extLst>
              </a:tr>
              <a:tr h="573122">
                <a:tc>
                  <a:txBody>
                    <a:bodyPr/>
                    <a:lstStyle/>
                    <a:p>
                      <a:pPr algn="ctr"/>
                      <a:r>
                        <a:rPr lang="el-GR" dirty="0"/>
                        <a:t>4-5 μερίδες</a:t>
                      </a:r>
                    </a:p>
                  </a:txBody>
                  <a:tcPr anchor="ctr"/>
                </a:tc>
                <a:tc>
                  <a:txBody>
                    <a:bodyPr/>
                    <a:lstStyle/>
                    <a:p>
                      <a:pPr algn="ctr"/>
                      <a:r>
                        <a:rPr lang="el-GR" dirty="0"/>
                        <a:t>5-6 μερίδες</a:t>
                      </a:r>
                    </a:p>
                  </a:txBody>
                  <a:tcPr anchor="ctr"/>
                </a:tc>
                <a:extLst>
                  <a:ext uri="{0D108BD9-81ED-4DB2-BD59-A6C34878D82A}">
                    <a16:rowId xmlns:a16="http://schemas.microsoft.com/office/drawing/2014/main" val="4065172050"/>
                  </a:ext>
                </a:extLst>
              </a:tr>
            </a:tbl>
          </a:graphicData>
        </a:graphic>
      </p:graphicFrame>
      <p:pic>
        <p:nvPicPr>
          <p:cNvPr id="6" name="Εικόνα 5">
            <a:extLst>
              <a:ext uri="{FF2B5EF4-FFF2-40B4-BE49-F238E27FC236}">
                <a16:creationId xmlns:a16="http://schemas.microsoft.com/office/drawing/2014/main" id="{681F567D-AB94-479D-B8B1-7997037BF627}"/>
              </a:ext>
            </a:extLst>
          </p:cNvPr>
          <p:cNvPicPr>
            <a:picLocks noChangeAspect="1"/>
          </p:cNvPicPr>
          <p:nvPr/>
        </p:nvPicPr>
        <p:blipFill>
          <a:blip r:embed="rId2"/>
          <a:stretch>
            <a:fillRect/>
          </a:stretch>
        </p:blipFill>
        <p:spPr>
          <a:xfrm>
            <a:off x="4201141" y="1847133"/>
            <a:ext cx="8010972" cy="4786911"/>
          </a:xfrm>
          <a:prstGeom prst="rect">
            <a:avLst/>
          </a:prstGeom>
        </p:spPr>
      </p:pic>
    </p:spTree>
    <p:extLst>
      <p:ext uri="{BB962C8B-B14F-4D97-AF65-F5344CB8AC3E}">
        <p14:creationId xmlns:p14="http://schemas.microsoft.com/office/powerpoint/2010/main" val="33368777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a:extLst>
              <a:ext uri="{FF2B5EF4-FFF2-40B4-BE49-F238E27FC236}">
                <a16:creationId xmlns:a16="http://schemas.microsoft.com/office/drawing/2014/main" id="{DB2C8DAF-99FA-4E99-B1AE-5734E9E9DC03}"/>
              </a:ext>
            </a:extLst>
          </p:cNvPr>
          <p:cNvSpPr/>
          <p:nvPr/>
        </p:nvSpPr>
        <p:spPr>
          <a:xfrm>
            <a:off x="0" y="0"/>
            <a:ext cx="12192000" cy="1743075"/>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5DF05D58-1E69-40A2-8E6B-05C8D3DAB1E0}"/>
              </a:ext>
            </a:extLst>
          </p:cNvPr>
          <p:cNvSpPr>
            <a:spLocks noGrp="1"/>
          </p:cNvSpPr>
          <p:nvPr>
            <p:ph type="title"/>
          </p:nvPr>
        </p:nvSpPr>
        <p:spPr>
          <a:xfrm>
            <a:off x="177421" y="208755"/>
            <a:ext cx="5743073" cy="1325563"/>
          </a:xfrm>
        </p:spPr>
        <p:txBody>
          <a:bodyPr>
            <a:normAutofit/>
          </a:bodyPr>
          <a:lstStyle/>
          <a:p>
            <a:r>
              <a:rPr lang="el-GR" sz="5400" b="1" dirty="0">
                <a:solidFill>
                  <a:schemeClr val="bg1"/>
                </a:solidFill>
                <a:effectLst>
                  <a:outerShdw blurRad="38100" dist="38100" dir="2700000" algn="tl">
                    <a:srgbClr val="000000">
                      <a:alpha val="43137"/>
                    </a:srgbClr>
                  </a:outerShdw>
                </a:effectLst>
                <a:latin typeface="+mn-lt"/>
              </a:rPr>
              <a:t>Όσπρια</a:t>
            </a:r>
          </a:p>
        </p:txBody>
      </p:sp>
      <p:sp>
        <p:nvSpPr>
          <p:cNvPr id="4" name="TextBox 3">
            <a:extLst>
              <a:ext uri="{FF2B5EF4-FFF2-40B4-BE49-F238E27FC236}">
                <a16:creationId xmlns:a16="http://schemas.microsoft.com/office/drawing/2014/main" id="{08A422AF-3197-43EF-A0A9-4A2BC41A1741}"/>
              </a:ext>
            </a:extLst>
          </p:cNvPr>
          <p:cNvSpPr txBox="1"/>
          <p:nvPr/>
        </p:nvSpPr>
        <p:spPr>
          <a:xfrm>
            <a:off x="588976" y="3668842"/>
            <a:ext cx="4565119" cy="830997"/>
          </a:xfrm>
          <a:prstGeom prst="rect">
            <a:avLst/>
          </a:prstGeom>
          <a:noFill/>
        </p:spPr>
        <p:txBody>
          <a:bodyPr wrap="square" rtlCol="0">
            <a:spAutoFit/>
          </a:bodyPr>
          <a:lstStyle/>
          <a:p>
            <a:r>
              <a:rPr lang="el-GR" sz="4800" b="1" dirty="0">
                <a:solidFill>
                  <a:schemeClr val="bg2">
                    <a:lumMod val="25000"/>
                  </a:schemeClr>
                </a:solidFill>
                <a:effectLst>
                  <a:outerShdw blurRad="38100" dist="38100" dir="2700000" algn="tl">
                    <a:srgbClr val="000000">
                      <a:alpha val="43137"/>
                    </a:srgbClr>
                  </a:outerShdw>
                </a:effectLst>
              </a:rPr>
              <a:t>1 μερίδα =</a:t>
            </a:r>
            <a:r>
              <a:rPr lang="en-US" sz="4800" b="1" dirty="0">
                <a:solidFill>
                  <a:schemeClr val="bg2">
                    <a:lumMod val="25000"/>
                  </a:schemeClr>
                </a:solidFill>
                <a:effectLst>
                  <a:outerShdw blurRad="38100" dist="38100" dir="2700000" algn="tl">
                    <a:srgbClr val="000000">
                      <a:alpha val="43137"/>
                    </a:srgbClr>
                  </a:outerShdw>
                </a:effectLst>
              </a:rPr>
              <a:t> ~ 90</a:t>
            </a:r>
            <a:r>
              <a:rPr lang="el-GR" sz="4800" b="1" dirty="0">
                <a:solidFill>
                  <a:schemeClr val="bg2">
                    <a:lumMod val="25000"/>
                  </a:schemeClr>
                </a:solidFill>
                <a:effectLst>
                  <a:outerShdw blurRad="38100" dist="38100" dir="2700000" algn="tl">
                    <a:srgbClr val="000000">
                      <a:alpha val="43137"/>
                    </a:srgbClr>
                  </a:outerShdw>
                </a:effectLst>
              </a:rPr>
              <a:t>γ</a:t>
            </a:r>
          </a:p>
        </p:txBody>
      </p:sp>
      <p:graphicFrame>
        <p:nvGraphicFramePr>
          <p:cNvPr id="5" name="Πίνακας 10">
            <a:extLst>
              <a:ext uri="{FF2B5EF4-FFF2-40B4-BE49-F238E27FC236}">
                <a16:creationId xmlns:a16="http://schemas.microsoft.com/office/drawing/2014/main" id="{3682E937-4A94-414F-842C-5D4BBB48F446}"/>
              </a:ext>
            </a:extLst>
          </p:cNvPr>
          <p:cNvGraphicFramePr>
            <a:graphicFrameLocks/>
          </p:cNvGraphicFramePr>
          <p:nvPr>
            <p:extLst/>
          </p:nvPr>
        </p:nvGraphicFramePr>
        <p:xfrm>
          <a:off x="68240" y="1899212"/>
          <a:ext cx="4132901" cy="938882"/>
        </p:xfrm>
        <a:graphic>
          <a:graphicData uri="http://schemas.openxmlformats.org/drawingml/2006/table">
            <a:tbl>
              <a:tblPr firstRow="1" bandRow="1">
                <a:tableStyleId>{00A15C55-8517-42AA-B614-E9B94910E393}</a:tableStyleId>
              </a:tblPr>
              <a:tblGrid>
                <a:gridCol w="2054812">
                  <a:extLst>
                    <a:ext uri="{9D8B030D-6E8A-4147-A177-3AD203B41FA5}">
                      <a16:colId xmlns:a16="http://schemas.microsoft.com/office/drawing/2014/main" val="2636498782"/>
                    </a:ext>
                  </a:extLst>
                </a:gridCol>
                <a:gridCol w="2078089">
                  <a:extLst>
                    <a:ext uri="{9D8B030D-6E8A-4147-A177-3AD203B41FA5}">
                      <a16:colId xmlns:a16="http://schemas.microsoft.com/office/drawing/2014/main" val="2470178497"/>
                    </a:ext>
                  </a:extLst>
                </a:gridCol>
              </a:tblGrid>
              <a:tr h="359444">
                <a:tc>
                  <a:txBody>
                    <a:bodyPr/>
                    <a:lstStyle/>
                    <a:p>
                      <a:pPr algn="ctr"/>
                      <a:r>
                        <a:rPr lang="el-GR" dirty="0"/>
                        <a:t>4 – 8 ετών</a:t>
                      </a:r>
                    </a:p>
                  </a:txBody>
                  <a:tcPr>
                    <a:solidFill>
                      <a:srgbClr val="FFCD36"/>
                    </a:solidFill>
                  </a:tcPr>
                </a:tc>
                <a:tc>
                  <a:txBody>
                    <a:bodyPr/>
                    <a:lstStyle/>
                    <a:p>
                      <a:pPr algn="ctr"/>
                      <a:r>
                        <a:rPr lang="el-GR" dirty="0"/>
                        <a:t>9 – 13 ετών</a:t>
                      </a:r>
                    </a:p>
                  </a:txBody>
                  <a:tcPr>
                    <a:solidFill>
                      <a:srgbClr val="FFCD36"/>
                    </a:solidFill>
                  </a:tcPr>
                </a:tc>
                <a:extLst>
                  <a:ext uri="{0D108BD9-81ED-4DB2-BD59-A6C34878D82A}">
                    <a16:rowId xmlns:a16="http://schemas.microsoft.com/office/drawing/2014/main" val="180500836"/>
                  </a:ext>
                </a:extLst>
              </a:tr>
              <a:tr h="573122">
                <a:tc>
                  <a:txBody>
                    <a:bodyPr/>
                    <a:lstStyle/>
                    <a:p>
                      <a:pPr algn="ctr"/>
                      <a:r>
                        <a:rPr lang="el-GR" dirty="0"/>
                        <a:t>3 μερίδες</a:t>
                      </a:r>
                    </a:p>
                  </a:txBody>
                  <a:tcPr anchor="ctr"/>
                </a:tc>
                <a:tc>
                  <a:txBody>
                    <a:bodyPr/>
                    <a:lstStyle/>
                    <a:p>
                      <a:pPr algn="ctr"/>
                      <a:r>
                        <a:rPr lang="el-GR" dirty="0"/>
                        <a:t>≥3 μερίδες</a:t>
                      </a:r>
                    </a:p>
                  </a:txBody>
                  <a:tcPr anchor="ctr"/>
                </a:tc>
                <a:extLst>
                  <a:ext uri="{0D108BD9-81ED-4DB2-BD59-A6C34878D82A}">
                    <a16:rowId xmlns:a16="http://schemas.microsoft.com/office/drawing/2014/main" val="4065172050"/>
                  </a:ext>
                </a:extLst>
              </a:tr>
            </a:tbl>
          </a:graphicData>
        </a:graphic>
      </p:graphicFrame>
      <p:pic>
        <p:nvPicPr>
          <p:cNvPr id="6146" name="Picture 2" descr="Image result for legumes">
            <a:extLst>
              <a:ext uri="{FF2B5EF4-FFF2-40B4-BE49-F238E27FC236}">
                <a16:creationId xmlns:a16="http://schemas.microsoft.com/office/drawing/2014/main" id="{3D6D9988-B067-49DC-85B8-8C743C3423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49" t="6808" r="4724" b="4480"/>
          <a:stretch/>
        </p:blipFill>
        <p:spPr bwMode="auto">
          <a:xfrm>
            <a:off x="8472626" y="1788290"/>
            <a:ext cx="3705726" cy="27115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lentils">
            <a:extLst>
              <a:ext uri="{FF2B5EF4-FFF2-40B4-BE49-F238E27FC236}">
                <a16:creationId xmlns:a16="http://schemas.microsoft.com/office/drawing/2014/main" id="{C43F1935-A505-44E6-89A2-606543DE032C}"/>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1237" y="3429000"/>
            <a:ext cx="4584906" cy="305660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beans">
            <a:extLst>
              <a:ext uri="{FF2B5EF4-FFF2-40B4-BE49-F238E27FC236}">
                <a16:creationId xmlns:a16="http://schemas.microsoft.com/office/drawing/2014/main" id="{B23DB13A-AE24-49D0-8CBD-50C89F88468E}"/>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34141" y="4045540"/>
            <a:ext cx="5334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3617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8B9AF9C7-5F06-4CDB-8E37-39EC740A9B9C}"/>
              </a:ext>
            </a:extLst>
          </p:cNvPr>
          <p:cNvSpPr/>
          <p:nvPr/>
        </p:nvSpPr>
        <p:spPr>
          <a:xfrm>
            <a:off x="0" y="0"/>
            <a:ext cx="12192000" cy="1743075"/>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5DF05D58-1E69-40A2-8E6B-05C8D3DAB1E0}"/>
              </a:ext>
            </a:extLst>
          </p:cNvPr>
          <p:cNvSpPr>
            <a:spLocks noGrp="1"/>
          </p:cNvSpPr>
          <p:nvPr>
            <p:ph type="title"/>
          </p:nvPr>
        </p:nvSpPr>
        <p:spPr>
          <a:xfrm>
            <a:off x="192506" y="208115"/>
            <a:ext cx="5743073" cy="1325563"/>
          </a:xfrm>
        </p:spPr>
        <p:txBody>
          <a:bodyPr>
            <a:normAutofit/>
          </a:bodyPr>
          <a:lstStyle/>
          <a:p>
            <a:r>
              <a:rPr lang="el-GR" sz="5400" b="1" dirty="0">
                <a:solidFill>
                  <a:schemeClr val="bg1"/>
                </a:solidFill>
                <a:effectLst>
                  <a:outerShdw blurRad="38100" dist="38100" dir="2700000" algn="tl">
                    <a:srgbClr val="000000">
                      <a:alpha val="43137"/>
                    </a:srgbClr>
                  </a:outerShdw>
                </a:effectLst>
                <a:latin typeface="+mn-lt"/>
              </a:rPr>
              <a:t>Κρέας</a:t>
            </a:r>
          </a:p>
        </p:txBody>
      </p:sp>
      <p:sp>
        <p:nvSpPr>
          <p:cNvPr id="4" name="TextBox 3">
            <a:extLst>
              <a:ext uri="{FF2B5EF4-FFF2-40B4-BE49-F238E27FC236}">
                <a16:creationId xmlns:a16="http://schemas.microsoft.com/office/drawing/2014/main" id="{08A422AF-3197-43EF-A0A9-4A2BC41A1741}"/>
              </a:ext>
            </a:extLst>
          </p:cNvPr>
          <p:cNvSpPr txBox="1"/>
          <p:nvPr/>
        </p:nvSpPr>
        <p:spPr>
          <a:xfrm>
            <a:off x="529658" y="3850041"/>
            <a:ext cx="4565119" cy="830997"/>
          </a:xfrm>
          <a:prstGeom prst="rect">
            <a:avLst/>
          </a:prstGeom>
          <a:noFill/>
        </p:spPr>
        <p:txBody>
          <a:bodyPr wrap="square" rtlCol="0">
            <a:spAutoFit/>
          </a:bodyPr>
          <a:lstStyle/>
          <a:p>
            <a:r>
              <a:rPr lang="el-GR" sz="4800" b="1" dirty="0">
                <a:solidFill>
                  <a:schemeClr val="bg2">
                    <a:lumMod val="25000"/>
                  </a:schemeClr>
                </a:solidFill>
                <a:effectLst>
                  <a:outerShdw blurRad="38100" dist="38100" dir="2700000" algn="tl">
                    <a:srgbClr val="000000">
                      <a:alpha val="43137"/>
                    </a:srgbClr>
                  </a:outerShdw>
                </a:effectLst>
              </a:rPr>
              <a:t>1 μερίδα =</a:t>
            </a:r>
            <a:r>
              <a:rPr lang="en-US" sz="4800" b="1" dirty="0">
                <a:solidFill>
                  <a:schemeClr val="bg2">
                    <a:lumMod val="25000"/>
                  </a:schemeClr>
                </a:solidFill>
                <a:effectLst>
                  <a:outerShdw blurRad="38100" dist="38100" dir="2700000" algn="tl">
                    <a:srgbClr val="000000">
                      <a:alpha val="43137"/>
                    </a:srgbClr>
                  </a:outerShdw>
                </a:effectLst>
              </a:rPr>
              <a:t> ~ 90</a:t>
            </a:r>
            <a:r>
              <a:rPr lang="el-GR" sz="4800" b="1" dirty="0">
                <a:solidFill>
                  <a:schemeClr val="bg2">
                    <a:lumMod val="25000"/>
                  </a:schemeClr>
                </a:solidFill>
                <a:effectLst>
                  <a:outerShdw blurRad="38100" dist="38100" dir="2700000" algn="tl">
                    <a:srgbClr val="000000">
                      <a:alpha val="43137"/>
                    </a:srgbClr>
                  </a:outerShdw>
                </a:effectLst>
              </a:rPr>
              <a:t>γ</a:t>
            </a:r>
          </a:p>
        </p:txBody>
      </p:sp>
      <p:graphicFrame>
        <p:nvGraphicFramePr>
          <p:cNvPr id="5" name="Πίνακας 10">
            <a:extLst>
              <a:ext uri="{FF2B5EF4-FFF2-40B4-BE49-F238E27FC236}">
                <a16:creationId xmlns:a16="http://schemas.microsoft.com/office/drawing/2014/main" id="{3682E937-4A94-414F-842C-5D4BBB48F446}"/>
              </a:ext>
            </a:extLst>
          </p:cNvPr>
          <p:cNvGraphicFramePr>
            <a:graphicFrameLocks/>
          </p:cNvGraphicFramePr>
          <p:nvPr>
            <p:extLst/>
          </p:nvPr>
        </p:nvGraphicFramePr>
        <p:xfrm>
          <a:off x="68240" y="1895087"/>
          <a:ext cx="4132901" cy="938882"/>
        </p:xfrm>
        <a:graphic>
          <a:graphicData uri="http://schemas.openxmlformats.org/drawingml/2006/table">
            <a:tbl>
              <a:tblPr firstRow="1" bandRow="1">
                <a:tableStyleId>{00A15C55-8517-42AA-B614-E9B94910E393}</a:tableStyleId>
              </a:tblPr>
              <a:tblGrid>
                <a:gridCol w="2054812">
                  <a:extLst>
                    <a:ext uri="{9D8B030D-6E8A-4147-A177-3AD203B41FA5}">
                      <a16:colId xmlns:a16="http://schemas.microsoft.com/office/drawing/2014/main" val="2636498782"/>
                    </a:ext>
                  </a:extLst>
                </a:gridCol>
                <a:gridCol w="2078089">
                  <a:extLst>
                    <a:ext uri="{9D8B030D-6E8A-4147-A177-3AD203B41FA5}">
                      <a16:colId xmlns:a16="http://schemas.microsoft.com/office/drawing/2014/main" val="2470178497"/>
                    </a:ext>
                  </a:extLst>
                </a:gridCol>
              </a:tblGrid>
              <a:tr h="359444">
                <a:tc>
                  <a:txBody>
                    <a:bodyPr/>
                    <a:lstStyle/>
                    <a:p>
                      <a:pPr algn="ctr"/>
                      <a:r>
                        <a:rPr lang="el-GR" dirty="0"/>
                        <a:t>4 – 8 ετών</a:t>
                      </a:r>
                    </a:p>
                  </a:txBody>
                  <a:tcPr>
                    <a:solidFill>
                      <a:srgbClr val="FFCD36"/>
                    </a:solidFill>
                  </a:tcPr>
                </a:tc>
                <a:tc>
                  <a:txBody>
                    <a:bodyPr/>
                    <a:lstStyle/>
                    <a:p>
                      <a:pPr algn="ctr"/>
                      <a:r>
                        <a:rPr lang="el-GR" dirty="0"/>
                        <a:t>9 – 13 ετών</a:t>
                      </a:r>
                    </a:p>
                  </a:txBody>
                  <a:tcPr>
                    <a:solidFill>
                      <a:srgbClr val="FFCD36"/>
                    </a:solidFill>
                  </a:tcPr>
                </a:tc>
                <a:extLst>
                  <a:ext uri="{0D108BD9-81ED-4DB2-BD59-A6C34878D82A}">
                    <a16:rowId xmlns:a16="http://schemas.microsoft.com/office/drawing/2014/main" val="180500836"/>
                  </a:ext>
                </a:extLst>
              </a:tr>
              <a:tr h="573122">
                <a:tc>
                  <a:txBody>
                    <a:bodyPr/>
                    <a:lstStyle/>
                    <a:p>
                      <a:pPr algn="ctr"/>
                      <a:r>
                        <a:rPr lang="el-GR" dirty="0"/>
                        <a:t>2-3 μερίδες</a:t>
                      </a:r>
                    </a:p>
                  </a:txBody>
                  <a:tcPr anchor="ctr"/>
                </a:tc>
                <a:tc>
                  <a:txBody>
                    <a:bodyPr/>
                    <a:lstStyle/>
                    <a:p>
                      <a:pPr algn="ctr"/>
                      <a:r>
                        <a:rPr lang="el-GR" dirty="0"/>
                        <a:t>2-3 μερίδες</a:t>
                      </a:r>
                    </a:p>
                  </a:txBody>
                  <a:tcPr anchor="ctr"/>
                </a:tc>
                <a:extLst>
                  <a:ext uri="{0D108BD9-81ED-4DB2-BD59-A6C34878D82A}">
                    <a16:rowId xmlns:a16="http://schemas.microsoft.com/office/drawing/2014/main" val="4065172050"/>
                  </a:ext>
                </a:extLst>
              </a:tr>
            </a:tbl>
          </a:graphicData>
        </a:graphic>
      </p:graphicFrame>
      <p:pic>
        <p:nvPicPr>
          <p:cNvPr id="10242" name="Picture 2" descr="Image result for chicken">
            <a:extLst>
              <a:ext uri="{FF2B5EF4-FFF2-40B4-BE49-F238E27FC236}">
                <a16:creationId xmlns:a16="http://schemas.microsoft.com/office/drawing/2014/main" id="{C6DF1026-2DD4-4AFD-92B9-8B360CAF1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6297" y="3871994"/>
            <a:ext cx="2986006" cy="298600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grilled pork">
            <a:extLst>
              <a:ext uri="{FF2B5EF4-FFF2-40B4-BE49-F238E27FC236}">
                <a16:creationId xmlns:a16="http://schemas.microsoft.com/office/drawing/2014/main" id="{81964D1A-F560-4DE0-A50B-8C053BF5B1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21" r="11997" b="3295"/>
          <a:stretch/>
        </p:blipFill>
        <p:spPr bwMode="auto">
          <a:xfrm>
            <a:off x="8503823" y="1743075"/>
            <a:ext cx="3619937" cy="252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2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Εικόνα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3"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2205509"/>
            <a:ext cx="10515600" cy="2031130"/>
          </a:xfr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3297" y="3742031"/>
            <a:ext cx="928688" cy="578240"/>
          </a:xfrm>
          <a:prstGeom prst="rect">
            <a:avLst/>
          </a:prstGeom>
        </p:spPr>
      </p:pic>
      <p:sp>
        <p:nvSpPr>
          <p:cNvPr id="10" name="Google Shape;1408;p65"/>
          <p:cNvSpPr txBox="1">
            <a:spLocks/>
          </p:cNvSpPr>
          <p:nvPr/>
        </p:nvSpPr>
        <p:spPr>
          <a:xfrm>
            <a:off x="597058" y="234195"/>
            <a:ext cx="9419117" cy="4747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291F"/>
              </a:buClr>
              <a:buSzPts val="1800"/>
              <a:buFont typeface="Roboto Condensed"/>
              <a:buNone/>
              <a:defRPr sz="2400" b="1" i="0" u="none" strike="noStrike" cap="none">
                <a:solidFill>
                  <a:srgbClr val="B7291F"/>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B7291F"/>
              </a:buClr>
              <a:buSzPts val="1800"/>
              <a:buFont typeface="Roboto Condensed"/>
              <a:buNone/>
              <a:tabLst/>
              <a:defRPr/>
            </a:pPr>
            <a:r>
              <a:rPr kumimoji="0" lang="en-US" sz="2400" b="1" i="0" u="none" strike="noStrike" kern="0" cap="none" spc="0" normalizeH="0" baseline="0" noProof="0" dirty="0" smtClean="0">
                <a:ln>
                  <a:noFill/>
                </a:ln>
                <a:solidFill>
                  <a:srgbClr val="B7291F"/>
                </a:solidFill>
                <a:effectLst/>
                <a:uLnTx/>
                <a:uFillTx/>
                <a:latin typeface="Roboto Condensed"/>
                <a:sym typeface="Roboto Condensed"/>
              </a:rPr>
              <a:t>PubMed/MEDLINE</a:t>
            </a:r>
            <a:endParaRPr kumimoji="0" lang="el-GR" sz="2400" b="1" i="0" u="none" strike="noStrike" kern="0" cap="none" spc="0" normalizeH="0" baseline="0" noProof="0" dirty="0">
              <a:ln>
                <a:noFill/>
              </a:ln>
              <a:solidFill>
                <a:srgbClr val="B7291F"/>
              </a:solidFill>
              <a:effectLst/>
              <a:uLnTx/>
              <a:uFillTx/>
              <a:latin typeface="Roboto Condensed"/>
              <a:sym typeface="Roboto Condensed"/>
            </a:endParaRPr>
          </a:p>
        </p:txBody>
      </p:sp>
      <p:cxnSp>
        <p:nvCxnSpPr>
          <p:cNvPr id="11" name="Ευθεία γραμμή σύνδεσης 4"/>
          <p:cNvCxnSpPr/>
          <p:nvPr/>
        </p:nvCxnSpPr>
        <p:spPr>
          <a:xfrm>
            <a:off x="547255" y="708975"/>
            <a:ext cx="11076658" cy="0"/>
          </a:xfrm>
          <a:prstGeom prst="line">
            <a:avLst/>
          </a:prstGeom>
          <a:noFill/>
          <a:ln w="9525" cap="flat" cmpd="sng" algn="ctr">
            <a:solidFill>
              <a:srgbClr val="AA3629">
                <a:shade val="95000"/>
                <a:satMod val="105000"/>
              </a:srgbClr>
            </a:solidFill>
            <a:prstDash val="solid"/>
          </a:ln>
          <a:effectLst/>
        </p:spPr>
      </p:cxnSp>
      <p:sp>
        <p:nvSpPr>
          <p:cNvPr id="12" name="Google Shape;1408;p65"/>
          <p:cNvSpPr txBox="1">
            <a:spLocks/>
          </p:cNvSpPr>
          <p:nvPr/>
        </p:nvSpPr>
        <p:spPr>
          <a:xfrm>
            <a:off x="597058" y="715444"/>
            <a:ext cx="10862632" cy="4747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291F"/>
              </a:buClr>
              <a:buSzPts val="1800"/>
              <a:buFont typeface="Roboto Condensed"/>
              <a:buNone/>
              <a:defRPr sz="2400" b="1" i="0" u="none" strike="noStrike" cap="none">
                <a:solidFill>
                  <a:srgbClr val="B7291F"/>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kumimoji="0" lang="en-US" sz="1600" b="1" i="0" u="none" strike="noStrike" kern="0" cap="none" spc="0" normalizeH="0" baseline="0" noProof="0" dirty="0" smtClean="0">
                <a:ln>
                  <a:noFill/>
                </a:ln>
                <a:solidFill>
                  <a:schemeClr val="bg2">
                    <a:lumMod val="50000"/>
                  </a:schemeClr>
                </a:solidFill>
                <a:effectLst/>
                <a:uLnTx/>
                <a:uFillTx/>
                <a:sym typeface="Roboto Condensed"/>
              </a:rPr>
              <a:t>(</a:t>
            </a:r>
            <a:r>
              <a:rPr kumimoji="0" lang="en-US" sz="1600" b="0" i="0" u="none" strike="noStrike" kern="0" cap="none" spc="0" normalizeH="0" baseline="0" noProof="0" dirty="0" smtClean="0">
                <a:ln>
                  <a:noFill/>
                </a:ln>
                <a:solidFill>
                  <a:schemeClr val="bg2">
                    <a:lumMod val="75000"/>
                  </a:schemeClr>
                </a:solidFill>
                <a:effectLst/>
                <a:uLnTx/>
                <a:uFillTx/>
                <a:sym typeface="Roboto Condensed"/>
              </a:rPr>
              <a:t>“</a:t>
            </a:r>
            <a:r>
              <a:rPr lang="en-US" sz="1600" dirty="0" smtClean="0">
                <a:solidFill>
                  <a:schemeClr val="bg2">
                    <a:lumMod val="50000"/>
                  </a:schemeClr>
                </a:solidFill>
              </a:rPr>
              <a:t>training </a:t>
            </a:r>
            <a:r>
              <a:rPr lang="en-US" sz="1600" dirty="0">
                <a:solidFill>
                  <a:schemeClr val="bg2">
                    <a:lumMod val="50000"/>
                  </a:schemeClr>
                </a:solidFill>
              </a:rPr>
              <a:t>load</a:t>
            </a:r>
            <a:r>
              <a:rPr lang="en-US" sz="1600" b="0" dirty="0" smtClean="0">
                <a:solidFill>
                  <a:schemeClr val="bg2">
                    <a:lumMod val="75000"/>
                  </a:schemeClr>
                </a:solidFill>
              </a:rPr>
              <a:t>"[</a:t>
            </a:r>
            <a:r>
              <a:rPr lang="en-US" sz="1600" b="0" dirty="0" err="1" smtClean="0">
                <a:solidFill>
                  <a:schemeClr val="bg2">
                    <a:lumMod val="75000"/>
                  </a:schemeClr>
                </a:solidFill>
              </a:rPr>
              <a:t>tiab</a:t>
            </a:r>
            <a:r>
              <a:rPr lang="en-US" sz="1600" b="0" dirty="0" smtClean="0">
                <a:solidFill>
                  <a:schemeClr val="bg2">
                    <a:lumMod val="75000"/>
                  </a:schemeClr>
                </a:solidFill>
              </a:rPr>
              <a:t>] </a:t>
            </a:r>
            <a:r>
              <a:rPr lang="en-US" sz="1600" dirty="0">
                <a:solidFill>
                  <a:schemeClr val="bg2">
                    <a:lumMod val="50000"/>
                  </a:schemeClr>
                </a:solidFill>
              </a:rPr>
              <a:t>OR </a:t>
            </a:r>
            <a:r>
              <a:rPr lang="en-US" sz="1600" b="0" dirty="0">
                <a:solidFill>
                  <a:schemeClr val="bg2">
                    <a:lumMod val="75000"/>
                  </a:schemeClr>
                </a:solidFill>
              </a:rPr>
              <a:t>"</a:t>
            </a:r>
            <a:r>
              <a:rPr lang="en-US" sz="1600" dirty="0" err="1">
                <a:solidFill>
                  <a:schemeClr val="bg2">
                    <a:lumMod val="50000"/>
                  </a:schemeClr>
                </a:solidFill>
              </a:rPr>
              <a:t>acute:chronic</a:t>
            </a:r>
            <a:r>
              <a:rPr lang="en-US" sz="1600" dirty="0">
                <a:solidFill>
                  <a:schemeClr val="bg2">
                    <a:lumMod val="50000"/>
                  </a:schemeClr>
                </a:solidFill>
              </a:rPr>
              <a:t> workload ratio</a:t>
            </a:r>
            <a:r>
              <a:rPr lang="en-US" sz="1600" b="0" dirty="0" smtClean="0">
                <a:solidFill>
                  <a:schemeClr val="bg2">
                    <a:lumMod val="75000"/>
                  </a:schemeClr>
                </a:solidFill>
              </a:rPr>
              <a:t>"[</a:t>
            </a:r>
            <a:r>
              <a:rPr lang="en-US" sz="1600" b="0" dirty="0" err="1" smtClean="0">
                <a:solidFill>
                  <a:schemeClr val="bg2">
                    <a:lumMod val="75000"/>
                  </a:schemeClr>
                </a:solidFill>
              </a:rPr>
              <a:t>tiab</a:t>
            </a:r>
            <a:r>
              <a:rPr lang="en-US" sz="1600" b="0" dirty="0" smtClean="0">
                <a:solidFill>
                  <a:schemeClr val="bg2">
                    <a:lumMod val="75000"/>
                  </a:schemeClr>
                </a:solidFill>
              </a:rPr>
              <a:t>] </a:t>
            </a:r>
            <a:r>
              <a:rPr lang="en-US" sz="1600" dirty="0">
                <a:solidFill>
                  <a:schemeClr val="bg2">
                    <a:lumMod val="50000"/>
                  </a:schemeClr>
                </a:solidFill>
              </a:rPr>
              <a:t>OR </a:t>
            </a:r>
            <a:r>
              <a:rPr lang="en-US" sz="1600" dirty="0" smtClean="0">
                <a:solidFill>
                  <a:schemeClr val="bg2">
                    <a:lumMod val="50000"/>
                  </a:schemeClr>
                </a:solidFill>
              </a:rPr>
              <a:t>ACWR</a:t>
            </a:r>
            <a:r>
              <a:rPr lang="en-US" sz="1600" b="0" dirty="0" smtClean="0">
                <a:solidFill>
                  <a:schemeClr val="bg2">
                    <a:lumMod val="75000"/>
                  </a:schemeClr>
                </a:solidFill>
              </a:rPr>
              <a:t>[</a:t>
            </a:r>
            <a:r>
              <a:rPr lang="en-US" sz="1600" b="0" dirty="0" err="1" smtClean="0">
                <a:solidFill>
                  <a:schemeClr val="bg2">
                    <a:lumMod val="75000"/>
                  </a:schemeClr>
                </a:solidFill>
              </a:rPr>
              <a:t>tiab</a:t>
            </a:r>
            <a:r>
              <a:rPr lang="en-US" sz="1600" b="0" dirty="0" smtClean="0">
                <a:solidFill>
                  <a:schemeClr val="bg2">
                    <a:lumMod val="75000"/>
                  </a:schemeClr>
                </a:solidFill>
              </a:rPr>
              <a:t>]</a:t>
            </a:r>
            <a:r>
              <a:rPr lang="en-US" sz="1600" dirty="0" smtClean="0">
                <a:solidFill>
                  <a:schemeClr val="bg2">
                    <a:lumMod val="50000"/>
                  </a:schemeClr>
                </a:solidFill>
              </a:rPr>
              <a:t>)</a:t>
            </a:r>
            <a:endParaRPr lang="el-GR" sz="1600" dirty="0">
              <a:solidFill>
                <a:schemeClr val="bg2">
                  <a:lumMod val="50000"/>
                </a:schemeClr>
              </a:solidFill>
            </a:endParaRPr>
          </a:p>
        </p:txBody>
      </p:sp>
      <p:pic>
        <p:nvPicPr>
          <p:cNvPr id="13" name="Picture 12" descr="Screen Clipping"/>
          <p:cNvPicPr>
            <a:picLocks noChangeAspect="1"/>
          </p:cNvPicPr>
          <p:nvPr/>
        </p:nvPicPr>
        <p:blipFill rotWithShape="1">
          <a:blip r:embed="rId6">
            <a:extLst>
              <a:ext uri="{28A0092B-C50C-407E-A947-70E740481C1C}">
                <a14:useLocalDpi xmlns:a14="http://schemas.microsoft.com/office/drawing/2010/main" val="0"/>
              </a:ext>
            </a:extLst>
          </a:blip>
          <a:srcRect r="64469"/>
          <a:stretch/>
        </p:blipFill>
        <p:spPr>
          <a:xfrm>
            <a:off x="826866" y="2205509"/>
            <a:ext cx="3690050" cy="381053"/>
          </a:xfrm>
          <a:prstGeom prst="rect">
            <a:avLst/>
          </a:prstGeom>
        </p:spPr>
      </p:pic>
      <p:cxnSp>
        <p:nvCxnSpPr>
          <p:cNvPr id="15" name="Straight Arrow Connector 14"/>
          <p:cNvCxnSpPr/>
          <p:nvPr/>
        </p:nvCxnSpPr>
        <p:spPr>
          <a:xfrm flipV="1">
            <a:off x="9900591" y="3869505"/>
            <a:ext cx="0" cy="6840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574219" y="4582093"/>
            <a:ext cx="652743" cy="369332"/>
          </a:xfrm>
          <a:prstGeom prst="rect">
            <a:avLst/>
          </a:prstGeom>
          <a:noFill/>
          <a:ln>
            <a:solidFill>
              <a:srgbClr val="C00000"/>
            </a:solidFill>
          </a:ln>
        </p:spPr>
        <p:txBody>
          <a:bodyPr wrap="none" rtlCol="0">
            <a:spAutoFit/>
          </a:bodyPr>
          <a:lstStyle/>
          <a:p>
            <a:r>
              <a:rPr lang="en-US" dirty="0" smtClean="0"/>
              <a:t>2016</a:t>
            </a:r>
            <a:endParaRPr lang="el-GR" dirty="0"/>
          </a:p>
        </p:txBody>
      </p:sp>
      <p:sp>
        <p:nvSpPr>
          <p:cNvPr id="2" name="Θέση αριθμού διαφάνειας 1"/>
          <p:cNvSpPr>
            <a:spLocks noGrp="1"/>
          </p:cNvSpPr>
          <p:nvPr>
            <p:ph type="sldNum" sz="quarter" idx="12"/>
          </p:nvPr>
        </p:nvSpPr>
        <p:spPr/>
        <p:txBody>
          <a:bodyPr/>
          <a:lstStyle/>
          <a:p>
            <a:fld id="{233D8D30-C40A-4DC3-B67E-99EFE07D8229}" type="slidenum">
              <a:rPr lang="el-GR" smtClean="0"/>
              <a:t>4</a:t>
            </a:fld>
            <a:endParaRPr lang="el-GR"/>
          </a:p>
        </p:txBody>
      </p:sp>
    </p:spTree>
    <p:extLst>
      <p:ext uri="{BB962C8B-B14F-4D97-AF65-F5344CB8AC3E}">
        <p14:creationId xmlns:p14="http://schemas.microsoft.com/office/powerpoint/2010/main" val="1803318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1A58E068-244C-4EA7-8A2B-705330DC4436}"/>
              </a:ext>
            </a:extLst>
          </p:cNvPr>
          <p:cNvSpPr/>
          <p:nvPr/>
        </p:nvSpPr>
        <p:spPr>
          <a:xfrm>
            <a:off x="0" y="0"/>
            <a:ext cx="12192000" cy="1743075"/>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5DF05D58-1E69-40A2-8E6B-05C8D3DAB1E0}"/>
              </a:ext>
            </a:extLst>
          </p:cNvPr>
          <p:cNvSpPr>
            <a:spLocks noGrp="1"/>
          </p:cNvSpPr>
          <p:nvPr>
            <p:ph type="title"/>
          </p:nvPr>
        </p:nvSpPr>
        <p:spPr>
          <a:xfrm>
            <a:off x="192506" y="208115"/>
            <a:ext cx="5743073" cy="1325563"/>
          </a:xfrm>
        </p:spPr>
        <p:txBody>
          <a:bodyPr>
            <a:normAutofit/>
          </a:bodyPr>
          <a:lstStyle/>
          <a:p>
            <a:r>
              <a:rPr lang="el-GR" sz="5400" b="1" dirty="0">
                <a:solidFill>
                  <a:schemeClr val="bg1"/>
                </a:solidFill>
                <a:effectLst>
                  <a:outerShdw blurRad="38100" dist="38100" dir="2700000" algn="tl">
                    <a:srgbClr val="000000">
                      <a:alpha val="43137"/>
                    </a:srgbClr>
                  </a:outerShdw>
                </a:effectLst>
                <a:latin typeface="+mn-lt"/>
              </a:rPr>
              <a:t>Ψάρια</a:t>
            </a:r>
          </a:p>
        </p:txBody>
      </p:sp>
      <p:sp>
        <p:nvSpPr>
          <p:cNvPr id="4" name="TextBox 3">
            <a:extLst>
              <a:ext uri="{FF2B5EF4-FFF2-40B4-BE49-F238E27FC236}">
                <a16:creationId xmlns:a16="http://schemas.microsoft.com/office/drawing/2014/main" id="{08A422AF-3197-43EF-A0A9-4A2BC41A1741}"/>
              </a:ext>
            </a:extLst>
          </p:cNvPr>
          <p:cNvSpPr txBox="1"/>
          <p:nvPr/>
        </p:nvSpPr>
        <p:spPr>
          <a:xfrm>
            <a:off x="409074" y="4113217"/>
            <a:ext cx="5309936" cy="830997"/>
          </a:xfrm>
          <a:prstGeom prst="rect">
            <a:avLst/>
          </a:prstGeom>
          <a:noFill/>
        </p:spPr>
        <p:txBody>
          <a:bodyPr wrap="square" rtlCol="0">
            <a:spAutoFit/>
          </a:bodyPr>
          <a:lstStyle/>
          <a:p>
            <a:r>
              <a:rPr lang="el-GR" sz="4800" b="1" dirty="0">
                <a:solidFill>
                  <a:schemeClr val="bg2">
                    <a:lumMod val="25000"/>
                  </a:schemeClr>
                </a:solidFill>
                <a:effectLst>
                  <a:outerShdw blurRad="38100" dist="38100" dir="2700000" algn="tl">
                    <a:srgbClr val="000000">
                      <a:alpha val="43137"/>
                    </a:srgbClr>
                  </a:outerShdw>
                </a:effectLst>
              </a:rPr>
              <a:t>1 μερίδα =</a:t>
            </a:r>
            <a:r>
              <a:rPr lang="en-US" sz="4800" b="1" dirty="0">
                <a:solidFill>
                  <a:schemeClr val="bg2">
                    <a:lumMod val="25000"/>
                  </a:schemeClr>
                </a:solidFill>
                <a:effectLst>
                  <a:outerShdw blurRad="38100" dist="38100" dir="2700000" algn="tl">
                    <a:srgbClr val="000000">
                      <a:alpha val="43137"/>
                    </a:srgbClr>
                  </a:outerShdw>
                </a:effectLst>
              </a:rPr>
              <a:t> ~ 120</a:t>
            </a:r>
            <a:r>
              <a:rPr lang="el-GR" sz="4800" b="1" dirty="0">
                <a:solidFill>
                  <a:schemeClr val="bg2">
                    <a:lumMod val="25000"/>
                  </a:schemeClr>
                </a:solidFill>
                <a:effectLst>
                  <a:outerShdw blurRad="38100" dist="38100" dir="2700000" algn="tl">
                    <a:srgbClr val="000000">
                      <a:alpha val="43137"/>
                    </a:srgbClr>
                  </a:outerShdw>
                </a:effectLst>
              </a:rPr>
              <a:t>γ</a:t>
            </a:r>
          </a:p>
        </p:txBody>
      </p:sp>
      <p:graphicFrame>
        <p:nvGraphicFramePr>
          <p:cNvPr id="5" name="Πίνακας 10">
            <a:extLst>
              <a:ext uri="{FF2B5EF4-FFF2-40B4-BE49-F238E27FC236}">
                <a16:creationId xmlns:a16="http://schemas.microsoft.com/office/drawing/2014/main" id="{3682E937-4A94-414F-842C-5D4BBB48F446}"/>
              </a:ext>
            </a:extLst>
          </p:cNvPr>
          <p:cNvGraphicFramePr>
            <a:graphicFrameLocks/>
          </p:cNvGraphicFramePr>
          <p:nvPr>
            <p:extLst/>
          </p:nvPr>
        </p:nvGraphicFramePr>
        <p:xfrm>
          <a:off x="68240" y="1905205"/>
          <a:ext cx="4132901" cy="938882"/>
        </p:xfrm>
        <a:graphic>
          <a:graphicData uri="http://schemas.openxmlformats.org/drawingml/2006/table">
            <a:tbl>
              <a:tblPr firstRow="1" bandRow="1">
                <a:tableStyleId>{00A15C55-8517-42AA-B614-E9B94910E393}</a:tableStyleId>
              </a:tblPr>
              <a:tblGrid>
                <a:gridCol w="2054812">
                  <a:extLst>
                    <a:ext uri="{9D8B030D-6E8A-4147-A177-3AD203B41FA5}">
                      <a16:colId xmlns:a16="http://schemas.microsoft.com/office/drawing/2014/main" val="2636498782"/>
                    </a:ext>
                  </a:extLst>
                </a:gridCol>
                <a:gridCol w="2078089">
                  <a:extLst>
                    <a:ext uri="{9D8B030D-6E8A-4147-A177-3AD203B41FA5}">
                      <a16:colId xmlns:a16="http://schemas.microsoft.com/office/drawing/2014/main" val="2470178497"/>
                    </a:ext>
                  </a:extLst>
                </a:gridCol>
              </a:tblGrid>
              <a:tr h="359444">
                <a:tc>
                  <a:txBody>
                    <a:bodyPr/>
                    <a:lstStyle/>
                    <a:p>
                      <a:pPr algn="ctr"/>
                      <a:r>
                        <a:rPr lang="el-GR" dirty="0"/>
                        <a:t>4 – 8 ετών</a:t>
                      </a:r>
                    </a:p>
                  </a:txBody>
                  <a:tcPr>
                    <a:solidFill>
                      <a:srgbClr val="FFCD36"/>
                    </a:solidFill>
                  </a:tcPr>
                </a:tc>
                <a:tc>
                  <a:txBody>
                    <a:bodyPr/>
                    <a:lstStyle/>
                    <a:p>
                      <a:pPr algn="ctr"/>
                      <a:r>
                        <a:rPr lang="el-GR" dirty="0"/>
                        <a:t>9 – 13 ετών</a:t>
                      </a:r>
                    </a:p>
                  </a:txBody>
                  <a:tcPr>
                    <a:solidFill>
                      <a:srgbClr val="FFCD36"/>
                    </a:solidFill>
                  </a:tcPr>
                </a:tc>
                <a:extLst>
                  <a:ext uri="{0D108BD9-81ED-4DB2-BD59-A6C34878D82A}">
                    <a16:rowId xmlns:a16="http://schemas.microsoft.com/office/drawing/2014/main" val="180500836"/>
                  </a:ext>
                </a:extLst>
              </a:tr>
              <a:tr h="573122">
                <a:tc>
                  <a:txBody>
                    <a:bodyPr/>
                    <a:lstStyle/>
                    <a:p>
                      <a:pPr algn="ctr"/>
                      <a:r>
                        <a:rPr lang="el-GR" dirty="0"/>
                        <a:t>2-3 μερίδες</a:t>
                      </a:r>
                    </a:p>
                  </a:txBody>
                  <a:tcPr anchor="ctr"/>
                </a:tc>
                <a:tc>
                  <a:txBody>
                    <a:bodyPr/>
                    <a:lstStyle/>
                    <a:p>
                      <a:pPr algn="ctr"/>
                      <a:r>
                        <a:rPr lang="el-GR" dirty="0"/>
                        <a:t>2-3 μερίδες</a:t>
                      </a:r>
                    </a:p>
                  </a:txBody>
                  <a:tcPr anchor="ctr"/>
                </a:tc>
                <a:extLst>
                  <a:ext uri="{0D108BD9-81ED-4DB2-BD59-A6C34878D82A}">
                    <a16:rowId xmlns:a16="http://schemas.microsoft.com/office/drawing/2014/main" val="4065172050"/>
                  </a:ext>
                </a:extLst>
              </a:tr>
            </a:tbl>
          </a:graphicData>
        </a:graphic>
      </p:graphicFrame>
      <p:pic>
        <p:nvPicPr>
          <p:cNvPr id="11" name="Picture 8" descr="Related image">
            <a:extLst>
              <a:ext uri="{FF2B5EF4-FFF2-40B4-BE49-F238E27FC236}">
                <a16:creationId xmlns:a16="http://schemas.microsoft.com/office/drawing/2014/main" id="{E699261D-71F7-4242-B9F0-7033E0AB60BF}"/>
              </a:ext>
            </a:extLst>
          </p:cNvPr>
          <p:cNvPicPr>
            <a:picLocks noChangeAspect="1" noChangeArrowheads="1"/>
          </p:cNvPicPr>
          <p:nvPr/>
        </p:nvPicPr>
        <p:blipFill rotWithShape="1">
          <a:blip r:embed="rId2">
            <a:clrChange>
              <a:clrFrom>
                <a:srgbClr val="CCCCCC"/>
              </a:clrFrom>
              <a:clrTo>
                <a:srgbClr val="CCCCCC">
                  <a:alpha val="0"/>
                </a:srgbClr>
              </a:clrTo>
            </a:clrChange>
            <a:extLst>
              <a:ext uri="{28A0092B-C50C-407E-A947-70E740481C1C}">
                <a14:useLocalDpi xmlns:a14="http://schemas.microsoft.com/office/drawing/2010/main" val="0"/>
              </a:ext>
            </a:extLst>
          </a:blip>
          <a:srcRect l="6353" t="4275" r="7839" b="2948"/>
          <a:stretch/>
        </p:blipFill>
        <p:spPr bwMode="auto">
          <a:xfrm>
            <a:off x="7990861" y="1894054"/>
            <a:ext cx="4178585" cy="322087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sardines">
            <a:extLst>
              <a:ext uri="{FF2B5EF4-FFF2-40B4-BE49-F238E27FC236}">
                <a16:creationId xmlns:a16="http://schemas.microsoft.com/office/drawing/2014/main" id="{340F4CA2-7193-4FFA-B040-4D4BD4419B0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9129" b="6550"/>
          <a:stretch/>
        </p:blipFill>
        <p:spPr bwMode="auto">
          <a:xfrm>
            <a:off x="5363452" y="3994181"/>
            <a:ext cx="3525672" cy="297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1689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a16="http://schemas.microsoft.com/office/drawing/2014/main" id="{1A672DCC-8176-4317-869D-C044A8B917B1}"/>
              </a:ext>
            </a:extLst>
          </p:cNvPr>
          <p:cNvSpPr/>
          <p:nvPr/>
        </p:nvSpPr>
        <p:spPr>
          <a:xfrm>
            <a:off x="0" y="0"/>
            <a:ext cx="12192000" cy="1743075"/>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5DF05D58-1E69-40A2-8E6B-05C8D3DAB1E0}"/>
              </a:ext>
            </a:extLst>
          </p:cNvPr>
          <p:cNvSpPr>
            <a:spLocks noGrp="1"/>
          </p:cNvSpPr>
          <p:nvPr>
            <p:ph type="title"/>
          </p:nvPr>
        </p:nvSpPr>
        <p:spPr>
          <a:xfrm>
            <a:off x="192506" y="208115"/>
            <a:ext cx="5743073" cy="1325563"/>
          </a:xfrm>
        </p:spPr>
        <p:txBody>
          <a:bodyPr>
            <a:normAutofit/>
          </a:bodyPr>
          <a:lstStyle/>
          <a:p>
            <a:r>
              <a:rPr lang="el-GR" sz="5400" b="1" dirty="0">
                <a:solidFill>
                  <a:schemeClr val="bg1"/>
                </a:solidFill>
                <a:effectLst>
                  <a:outerShdw blurRad="38100" dist="38100" dir="2700000" algn="tl">
                    <a:srgbClr val="000000">
                      <a:alpha val="43137"/>
                    </a:srgbClr>
                  </a:outerShdw>
                </a:effectLst>
                <a:latin typeface="+mn-lt"/>
              </a:rPr>
              <a:t>Αυγά</a:t>
            </a:r>
          </a:p>
        </p:txBody>
      </p:sp>
      <p:graphicFrame>
        <p:nvGraphicFramePr>
          <p:cNvPr id="5" name="Πίνακας 10">
            <a:extLst>
              <a:ext uri="{FF2B5EF4-FFF2-40B4-BE49-F238E27FC236}">
                <a16:creationId xmlns:a16="http://schemas.microsoft.com/office/drawing/2014/main" id="{3682E937-4A94-414F-842C-5D4BBB48F446}"/>
              </a:ext>
            </a:extLst>
          </p:cNvPr>
          <p:cNvGraphicFramePr>
            <a:graphicFrameLocks/>
          </p:cNvGraphicFramePr>
          <p:nvPr>
            <p:extLst/>
          </p:nvPr>
        </p:nvGraphicFramePr>
        <p:xfrm>
          <a:off x="68240" y="1905569"/>
          <a:ext cx="4132901" cy="938882"/>
        </p:xfrm>
        <a:graphic>
          <a:graphicData uri="http://schemas.openxmlformats.org/drawingml/2006/table">
            <a:tbl>
              <a:tblPr firstRow="1" bandRow="1">
                <a:tableStyleId>{00A15C55-8517-42AA-B614-E9B94910E393}</a:tableStyleId>
              </a:tblPr>
              <a:tblGrid>
                <a:gridCol w="4132901">
                  <a:extLst>
                    <a:ext uri="{9D8B030D-6E8A-4147-A177-3AD203B41FA5}">
                      <a16:colId xmlns:a16="http://schemas.microsoft.com/office/drawing/2014/main" val="2636498782"/>
                    </a:ext>
                  </a:extLst>
                </a:gridCol>
              </a:tblGrid>
              <a:tr h="359444">
                <a:tc>
                  <a:txBody>
                    <a:bodyPr/>
                    <a:lstStyle/>
                    <a:p>
                      <a:pPr algn="ctr"/>
                      <a:r>
                        <a:rPr lang="el-GR" dirty="0"/>
                        <a:t>4 – 13 ετών</a:t>
                      </a:r>
                    </a:p>
                  </a:txBody>
                  <a:tcPr>
                    <a:solidFill>
                      <a:srgbClr val="FFCD36"/>
                    </a:solidFill>
                  </a:tcPr>
                </a:tc>
                <a:extLst>
                  <a:ext uri="{0D108BD9-81ED-4DB2-BD59-A6C34878D82A}">
                    <a16:rowId xmlns:a16="http://schemas.microsoft.com/office/drawing/2014/main" val="180500836"/>
                  </a:ext>
                </a:extLst>
              </a:tr>
              <a:tr h="573122">
                <a:tc>
                  <a:txBody>
                    <a:bodyPr/>
                    <a:lstStyle/>
                    <a:p>
                      <a:pPr algn="ctr"/>
                      <a:r>
                        <a:rPr lang="el-GR" dirty="0"/>
                        <a:t>4-7 αυγά/εβδομάδα</a:t>
                      </a:r>
                    </a:p>
                  </a:txBody>
                  <a:tcPr anchor="ctr"/>
                </a:tc>
                <a:extLst>
                  <a:ext uri="{0D108BD9-81ED-4DB2-BD59-A6C34878D82A}">
                    <a16:rowId xmlns:a16="http://schemas.microsoft.com/office/drawing/2014/main" val="4065172050"/>
                  </a:ext>
                </a:extLst>
              </a:tr>
            </a:tbl>
          </a:graphicData>
        </a:graphic>
      </p:graphicFrame>
      <p:pic>
        <p:nvPicPr>
          <p:cNvPr id="12294" name="Picture 6">
            <a:extLst>
              <a:ext uri="{FF2B5EF4-FFF2-40B4-BE49-F238E27FC236}">
                <a16:creationId xmlns:a16="http://schemas.microsoft.com/office/drawing/2014/main" id="{BD487773-69C7-4357-8AB6-49444AC40D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3672"/>
          <a:stretch/>
        </p:blipFill>
        <p:spPr bwMode="auto">
          <a:xfrm>
            <a:off x="4523761" y="2844451"/>
            <a:ext cx="6934200" cy="354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051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a16="http://schemas.microsoft.com/office/drawing/2014/main" id="{44A1A0A1-C6D1-4BE8-851D-D168D75A274E}"/>
              </a:ext>
            </a:extLst>
          </p:cNvPr>
          <p:cNvSpPr/>
          <p:nvPr/>
        </p:nvSpPr>
        <p:spPr>
          <a:xfrm>
            <a:off x="0" y="0"/>
            <a:ext cx="12192000" cy="1743075"/>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5DF05D58-1E69-40A2-8E6B-05C8D3DAB1E0}"/>
              </a:ext>
            </a:extLst>
          </p:cNvPr>
          <p:cNvSpPr>
            <a:spLocks noGrp="1"/>
          </p:cNvSpPr>
          <p:nvPr>
            <p:ph type="title"/>
          </p:nvPr>
        </p:nvSpPr>
        <p:spPr>
          <a:xfrm>
            <a:off x="165211" y="229787"/>
            <a:ext cx="9511052" cy="1325563"/>
          </a:xfrm>
        </p:spPr>
        <p:txBody>
          <a:bodyPr>
            <a:noAutofit/>
          </a:bodyPr>
          <a:lstStyle/>
          <a:p>
            <a:r>
              <a:rPr lang="el-GR" sz="5400" b="1" dirty="0">
                <a:solidFill>
                  <a:schemeClr val="bg1"/>
                </a:solidFill>
                <a:effectLst>
                  <a:outerShdw blurRad="38100" dist="38100" dir="2700000" algn="tl">
                    <a:srgbClr val="000000">
                      <a:alpha val="43137"/>
                    </a:srgbClr>
                  </a:outerShdw>
                </a:effectLst>
                <a:latin typeface="+mn-lt"/>
              </a:rPr>
              <a:t>Έλαια, λιπαρά και ξηροί καρποί</a:t>
            </a:r>
          </a:p>
        </p:txBody>
      </p:sp>
      <p:sp>
        <p:nvSpPr>
          <p:cNvPr id="4" name="TextBox 3">
            <a:extLst>
              <a:ext uri="{FF2B5EF4-FFF2-40B4-BE49-F238E27FC236}">
                <a16:creationId xmlns:a16="http://schemas.microsoft.com/office/drawing/2014/main" id="{08A422AF-3197-43EF-A0A9-4A2BC41A1741}"/>
              </a:ext>
            </a:extLst>
          </p:cNvPr>
          <p:cNvSpPr txBox="1"/>
          <p:nvPr/>
        </p:nvSpPr>
        <p:spPr>
          <a:xfrm>
            <a:off x="1226827" y="3880009"/>
            <a:ext cx="2974314" cy="830997"/>
          </a:xfrm>
          <a:prstGeom prst="rect">
            <a:avLst/>
          </a:prstGeom>
          <a:noFill/>
        </p:spPr>
        <p:txBody>
          <a:bodyPr wrap="square" rtlCol="0">
            <a:spAutoFit/>
          </a:bodyPr>
          <a:lstStyle/>
          <a:p>
            <a:r>
              <a:rPr lang="el-GR" sz="4800" b="1" dirty="0">
                <a:solidFill>
                  <a:schemeClr val="bg2">
                    <a:lumMod val="25000"/>
                  </a:schemeClr>
                </a:solidFill>
                <a:effectLst>
                  <a:outerShdw blurRad="38100" dist="38100" dir="2700000" algn="tl">
                    <a:srgbClr val="000000">
                      <a:alpha val="43137"/>
                    </a:srgbClr>
                  </a:outerShdw>
                </a:effectLst>
              </a:rPr>
              <a:t>1 μερίδα =</a:t>
            </a:r>
          </a:p>
        </p:txBody>
      </p:sp>
      <p:graphicFrame>
        <p:nvGraphicFramePr>
          <p:cNvPr id="5" name="Πίνακας 10">
            <a:extLst>
              <a:ext uri="{FF2B5EF4-FFF2-40B4-BE49-F238E27FC236}">
                <a16:creationId xmlns:a16="http://schemas.microsoft.com/office/drawing/2014/main" id="{3682E937-4A94-414F-842C-5D4BBB48F446}"/>
              </a:ext>
            </a:extLst>
          </p:cNvPr>
          <p:cNvGraphicFramePr>
            <a:graphicFrameLocks/>
          </p:cNvGraphicFramePr>
          <p:nvPr>
            <p:extLst/>
          </p:nvPr>
        </p:nvGraphicFramePr>
        <p:xfrm>
          <a:off x="68240" y="1907969"/>
          <a:ext cx="4132901" cy="938882"/>
        </p:xfrm>
        <a:graphic>
          <a:graphicData uri="http://schemas.openxmlformats.org/drawingml/2006/table">
            <a:tbl>
              <a:tblPr firstRow="1" bandRow="1">
                <a:tableStyleId>{00A15C55-8517-42AA-B614-E9B94910E393}</a:tableStyleId>
              </a:tblPr>
              <a:tblGrid>
                <a:gridCol w="2054812">
                  <a:extLst>
                    <a:ext uri="{9D8B030D-6E8A-4147-A177-3AD203B41FA5}">
                      <a16:colId xmlns:a16="http://schemas.microsoft.com/office/drawing/2014/main" val="2636498782"/>
                    </a:ext>
                  </a:extLst>
                </a:gridCol>
                <a:gridCol w="2078089">
                  <a:extLst>
                    <a:ext uri="{9D8B030D-6E8A-4147-A177-3AD203B41FA5}">
                      <a16:colId xmlns:a16="http://schemas.microsoft.com/office/drawing/2014/main" val="2470178497"/>
                    </a:ext>
                  </a:extLst>
                </a:gridCol>
              </a:tblGrid>
              <a:tr h="359444">
                <a:tc>
                  <a:txBody>
                    <a:bodyPr/>
                    <a:lstStyle/>
                    <a:p>
                      <a:pPr algn="ctr"/>
                      <a:r>
                        <a:rPr lang="el-GR" dirty="0"/>
                        <a:t>4 – 8 ετών</a:t>
                      </a:r>
                    </a:p>
                  </a:txBody>
                  <a:tcPr>
                    <a:solidFill>
                      <a:srgbClr val="FFCD36"/>
                    </a:solidFill>
                  </a:tcPr>
                </a:tc>
                <a:tc>
                  <a:txBody>
                    <a:bodyPr/>
                    <a:lstStyle/>
                    <a:p>
                      <a:pPr algn="ctr"/>
                      <a:r>
                        <a:rPr lang="el-GR" dirty="0"/>
                        <a:t>9 – 13 ετών</a:t>
                      </a:r>
                    </a:p>
                  </a:txBody>
                  <a:tcPr>
                    <a:solidFill>
                      <a:srgbClr val="FFCD36"/>
                    </a:solidFill>
                  </a:tcPr>
                </a:tc>
                <a:extLst>
                  <a:ext uri="{0D108BD9-81ED-4DB2-BD59-A6C34878D82A}">
                    <a16:rowId xmlns:a16="http://schemas.microsoft.com/office/drawing/2014/main" val="180500836"/>
                  </a:ext>
                </a:extLst>
              </a:tr>
              <a:tr h="573122">
                <a:tc>
                  <a:txBody>
                    <a:bodyPr/>
                    <a:lstStyle/>
                    <a:p>
                      <a:pPr algn="ctr"/>
                      <a:r>
                        <a:rPr lang="el-GR" dirty="0"/>
                        <a:t>2-3 μερίδες</a:t>
                      </a:r>
                    </a:p>
                  </a:txBody>
                  <a:tcPr anchor="ctr"/>
                </a:tc>
                <a:tc>
                  <a:txBody>
                    <a:bodyPr/>
                    <a:lstStyle/>
                    <a:p>
                      <a:pPr algn="ctr"/>
                      <a:r>
                        <a:rPr lang="el-GR" dirty="0"/>
                        <a:t>3-4 μερίδες</a:t>
                      </a:r>
                    </a:p>
                  </a:txBody>
                  <a:tcPr anchor="ctr"/>
                </a:tc>
                <a:extLst>
                  <a:ext uri="{0D108BD9-81ED-4DB2-BD59-A6C34878D82A}">
                    <a16:rowId xmlns:a16="http://schemas.microsoft.com/office/drawing/2014/main" val="4065172050"/>
                  </a:ext>
                </a:extLst>
              </a:tr>
            </a:tbl>
          </a:graphicData>
        </a:graphic>
      </p:graphicFrame>
      <p:pic>
        <p:nvPicPr>
          <p:cNvPr id="3" name="Εικόνα 2">
            <a:extLst>
              <a:ext uri="{FF2B5EF4-FFF2-40B4-BE49-F238E27FC236}">
                <a16:creationId xmlns:a16="http://schemas.microsoft.com/office/drawing/2014/main" id="{4AB82AEA-8989-48E5-9AAA-8405AD72072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001190" y="2168808"/>
            <a:ext cx="8228004" cy="4703085"/>
          </a:xfrm>
          <a:prstGeom prst="rect">
            <a:avLst/>
          </a:prstGeom>
        </p:spPr>
      </p:pic>
    </p:spTree>
    <p:extLst>
      <p:ext uri="{BB962C8B-B14F-4D97-AF65-F5344CB8AC3E}">
        <p14:creationId xmlns:p14="http://schemas.microsoft.com/office/powerpoint/2010/main" val="18995660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Ορθογώνιο 8">
            <a:extLst>
              <a:ext uri="{FF2B5EF4-FFF2-40B4-BE49-F238E27FC236}">
                <a16:creationId xmlns:a16="http://schemas.microsoft.com/office/drawing/2014/main" id="{C4BA4ABC-4DB0-4965-8004-398D3EFFBC0E}"/>
              </a:ext>
            </a:extLst>
          </p:cNvPr>
          <p:cNvSpPr/>
          <p:nvPr/>
        </p:nvSpPr>
        <p:spPr>
          <a:xfrm>
            <a:off x="0" y="0"/>
            <a:ext cx="12192000" cy="1743075"/>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ACBEC2DA-0AD1-4A67-9701-852BB1B22414}"/>
              </a:ext>
            </a:extLst>
          </p:cNvPr>
          <p:cNvSpPr>
            <a:spLocks noGrp="1"/>
          </p:cNvSpPr>
          <p:nvPr>
            <p:ph type="title"/>
          </p:nvPr>
        </p:nvSpPr>
        <p:spPr>
          <a:xfrm>
            <a:off x="172004" y="208755"/>
            <a:ext cx="10515600" cy="1325563"/>
          </a:xfrm>
        </p:spPr>
        <p:txBody>
          <a:bodyPr>
            <a:normAutofit/>
          </a:bodyPr>
          <a:lstStyle/>
          <a:p>
            <a:r>
              <a:rPr lang="el-GR" sz="5400" b="1" dirty="0">
                <a:solidFill>
                  <a:schemeClr val="bg1"/>
                </a:solidFill>
                <a:effectLst>
                  <a:outerShdw blurRad="38100" dist="38100" dir="2700000" algn="tl">
                    <a:srgbClr val="000000">
                      <a:alpha val="43137"/>
                    </a:srgbClr>
                  </a:outerShdw>
                </a:effectLst>
                <a:latin typeface="+mn-lt"/>
              </a:rPr>
              <a:t>Ζάχαρη κι αλάτι</a:t>
            </a:r>
          </a:p>
        </p:txBody>
      </p:sp>
      <p:sp>
        <p:nvSpPr>
          <p:cNvPr id="4" name="Βέλος: Κάτω 3">
            <a:extLst>
              <a:ext uri="{FF2B5EF4-FFF2-40B4-BE49-F238E27FC236}">
                <a16:creationId xmlns:a16="http://schemas.microsoft.com/office/drawing/2014/main" id="{B323BC57-ABE4-49D4-AE5F-79F905B4E9B6}"/>
              </a:ext>
            </a:extLst>
          </p:cNvPr>
          <p:cNvSpPr/>
          <p:nvPr/>
        </p:nvSpPr>
        <p:spPr>
          <a:xfrm>
            <a:off x="870453" y="2215070"/>
            <a:ext cx="1918741" cy="2683239"/>
          </a:xfrm>
          <a:prstGeom prst="downArrow">
            <a:avLst/>
          </a:prstGeom>
          <a:solidFill>
            <a:srgbClr val="00B0F0"/>
          </a:solidFill>
          <a:ln w="19050">
            <a:solidFill>
              <a:srgbClr val="00B0F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1028" name="Picture 4" descr="Related image">
            <a:extLst>
              <a:ext uri="{FF2B5EF4-FFF2-40B4-BE49-F238E27FC236}">
                <a16:creationId xmlns:a16="http://schemas.microsoft.com/office/drawing/2014/main" id="{2D85E3A1-A788-4DE8-8A8E-1CDBB4875013}"/>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33661" t="20109" r="34699" b="7323"/>
          <a:stretch/>
        </p:blipFill>
        <p:spPr bwMode="auto">
          <a:xfrm>
            <a:off x="9183207" y="1790204"/>
            <a:ext cx="1665905" cy="28657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ugar">
            <a:extLst>
              <a:ext uri="{FF2B5EF4-FFF2-40B4-BE49-F238E27FC236}">
                <a16:creationId xmlns:a16="http://schemas.microsoft.com/office/drawing/2014/main" id="{DDA95423-D022-4CB0-8DE9-50BAD0EBC9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72" t="25270" r="4450" b="19397"/>
          <a:stretch/>
        </p:blipFill>
        <p:spPr bwMode="auto">
          <a:xfrm>
            <a:off x="3570899" y="1835526"/>
            <a:ext cx="4830603" cy="23411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honey">
            <a:extLst>
              <a:ext uri="{FF2B5EF4-FFF2-40B4-BE49-F238E27FC236}">
                <a16:creationId xmlns:a16="http://schemas.microsoft.com/office/drawing/2014/main" id="{36C480D6-5043-48FF-9AE0-9949A549709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669" t="13500" b="19149"/>
          <a:stretch/>
        </p:blipFill>
        <p:spPr bwMode="auto">
          <a:xfrm>
            <a:off x="2372677" y="4450909"/>
            <a:ext cx="3008792" cy="21712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5937C97-C4C2-4694-8A45-7C413C61D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0544" y="4745678"/>
            <a:ext cx="21336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chips">
            <a:extLst>
              <a:ext uri="{FF2B5EF4-FFF2-40B4-BE49-F238E27FC236}">
                <a16:creationId xmlns:a16="http://schemas.microsoft.com/office/drawing/2014/main" id="{8A3A0CAD-208E-4DEA-8311-46C7C0DED9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85" b="17957"/>
          <a:stretch/>
        </p:blipFill>
        <p:spPr bwMode="auto">
          <a:xfrm flipH="1">
            <a:off x="9183208" y="4803920"/>
            <a:ext cx="3008792" cy="202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253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a:extLst>
              <a:ext uri="{FF2B5EF4-FFF2-40B4-BE49-F238E27FC236}">
                <a16:creationId xmlns:a16="http://schemas.microsoft.com/office/drawing/2014/main" id="{40E16ED1-1EB7-4F25-BECB-4B82B3A3F89E}"/>
              </a:ext>
            </a:extLst>
          </p:cNvPr>
          <p:cNvSpPr/>
          <p:nvPr/>
        </p:nvSpPr>
        <p:spPr>
          <a:xfrm>
            <a:off x="0" y="0"/>
            <a:ext cx="12192000" cy="1743075"/>
          </a:xfrm>
          <a:prstGeom prst="rect">
            <a:avLst/>
          </a:prstGeom>
          <a:solidFill>
            <a:srgbClr val="FFCD36"/>
          </a:solidFill>
          <a:ln>
            <a:solidFill>
              <a:srgbClr val="FFC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
        <p:nvSpPr>
          <p:cNvPr id="2" name="Τίτλος 1">
            <a:extLst>
              <a:ext uri="{FF2B5EF4-FFF2-40B4-BE49-F238E27FC236}">
                <a16:creationId xmlns:a16="http://schemas.microsoft.com/office/drawing/2014/main" id="{078316DC-8597-4278-B016-B21D5ADC7A57}"/>
              </a:ext>
            </a:extLst>
          </p:cNvPr>
          <p:cNvSpPr>
            <a:spLocks noGrp="1"/>
          </p:cNvSpPr>
          <p:nvPr>
            <p:ph type="title"/>
          </p:nvPr>
        </p:nvSpPr>
        <p:spPr/>
        <p:txBody>
          <a:bodyPr>
            <a:normAutofit/>
          </a:bodyPr>
          <a:lstStyle/>
          <a:p>
            <a:r>
              <a:rPr lang="el-GR" sz="5400" b="1" dirty="0">
                <a:solidFill>
                  <a:schemeClr val="bg1"/>
                </a:solidFill>
                <a:effectLst>
                  <a:outerShdw blurRad="38100" dist="38100" dir="2700000" algn="tl">
                    <a:srgbClr val="000000">
                      <a:alpha val="43137"/>
                    </a:srgbClr>
                  </a:outerShdw>
                </a:effectLst>
                <a:latin typeface="+mn-lt"/>
              </a:rPr>
              <a:t>Σνακ στο σχολείο</a:t>
            </a:r>
          </a:p>
        </p:txBody>
      </p:sp>
      <p:sp>
        <p:nvSpPr>
          <p:cNvPr id="3" name="Θέση περιεχομένου 2">
            <a:extLst>
              <a:ext uri="{FF2B5EF4-FFF2-40B4-BE49-F238E27FC236}">
                <a16:creationId xmlns:a16="http://schemas.microsoft.com/office/drawing/2014/main" id="{7A8FAD39-95F9-440A-AF09-3A18BA9EFD12}"/>
              </a:ext>
            </a:extLst>
          </p:cNvPr>
          <p:cNvSpPr>
            <a:spLocks noGrp="1"/>
          </p:cNvSpPr>
          <p:nvPr>
            <p:ph idx="1"/>
          </p:nvPr>
        </p:nvSpPr>
        <p:spPr>
          <a:xfrm>
            <a:off x="-16642" y="1810139"/>
            <a:ext cx="3980443" cy="4351338"/>
          </a:xfrm>
        </p:spPr>
        <p:txBody>
          <a:bodyPr/>
          <a:lstStyle/>
          <a:p>
            <a:r>
              <a:rPr lang="el-GR" b="1" dirty="0">
                <a:solidFill>
                  <a:schemeClr val="bg2">
                    <a:lumMod val="25000"/>
                  </a:schemeClr>
                </a:solidFill>
                <a:effectLst>
                  <a:outerShdw blurRad="38100" dist="38100" dir="2700000" algn="tl">
                    <a:srgbClr val="000000">
                      <a:alpha val="43137"/>
                    </a:srgbClr>
                  </a:outerShdw>
                </a:effectLst>
              </a:rPr>
              <a:t>Φρούτα</a:t>
            </a:r>
          </a:p>
          <a:p>
            <a:r>
              <a:rPr lang="el-GR" b="1" dirty="0">
                <a:solidFill>
                  <a:schemeClr val="bg2">
                    <a:lumMod val="25000"/>
                  </a:schemeClr>
                </a:solidFill>
                <a:effectLst>
                  <a:outerShdw blurRad="38100" dist="38100" dir="2700000" algn="tl">
                    <a:srgbClr val="000000">
                      <a:alpha val="43137"/>
                    </a:srgbClr>
                  </a:outerShdw>
                </a:effectLst>
              </a:rPr>
              <a:t>Τοστ με τυρί</a:t>
            </a:r>
          </a:p>
          <a:p>
            <a:r>
              <a:rPr lang="el-GR" b="1" dirty="0">
                <a:solidFill>
                  <a:schemeClr val="bg2">
                    <a:lumMod val="25000"/>
                  </a:schemeClr>
                </a:solidFill>
                <a:effectLst>
                  <a:outerShdw blurRad="38100" dist="38100" dir="2700000" algn="tl">
                    <a:srgbClr val="000000">
                      <a:alpha val="43137"/>
                    </a:srgbClr>
                  </a:outerShdw>
                </a:effectLst>
              </a:rPr>
              <a:t>Τοστ με </a:t>
            </a:r>
            <a:r>
              <a:rPr lang="el-GR" b="1" dirty="0" err="1">
                <a:solidFill>
                  <a:schemeClr val="bg2">
                    <a:lumMod val="25000"/>
                  </a:schemeClr>
                </a:solidFill>
                <a:effectLst>
                  <a:outerShdw blurRad="38100" dist="38100" dir="2700000" algn="tl">
                    <a:srgbClr val="000000">
                      <a:alpha val="43137"/>
                    </a:srgbClr>
                  </a:outerShdw>
                </a:effectLst>
              </a:rPr>
              <a:t>φυστικοβούτυρο</a:t>
            </a:r>
            <a:endParaRPr lang="el-GR" b="1" dirty="0">
              <a:solidFill>
                <a:schemeClr val="bg2">
                  <a:lumMod val="25000"/>
                </a:schemeClr>
              </a:solidFill>
              <a:effectLst>
                <a:outerShdw blurRad="38100" dist="38100" dir="2700000" algn="tl">
                  <a:srgbClr val="000000">
                    <a:alpha val="43137"/>
                  </a:srgbClr>
                </a:outerShdw>
              </a:effectLst>
            </a:endParaRPr>
          </a:p>
          <a:p>
            <a:r>
              <a:rPr lang="el-GR" b="1" dirty="0">
                <a:solidFill>
                  <a:schemeClr val="bg2">
                    <a:lumMod val="25000"/>
                  </a:schemeClr>
                </a:solidFill>
                <a:effectLst>
                  <a:outerShdw blurRad="38100" dist="38100" dir="2700000" algn="tl">
                    <a:srgbClr val="000000">
                      <a:alpha val="43137"/>
                    </a:srgbClr>
                  </a:outerShdw>
                </a:effectLst>
              </a:rPr>
              <a:t>Γάλα</a:t>
            </a:r>
          </a:p>
        </p:txBody>
      </p:sp>
      <p:pic>
        <p:nvPicPr>
          <p:cNvPr id="8200" name="Picture 8">
            <a:extLst>
              <a:ext uri="{FF2B5EF4-FFF2-40B4-BE49-F238E27FC236}">
                <a16:creationId xmlns:a16="http://schemas.microsoft.com/office/drawing/2014/main" id="{8C2FCD7D-EF5A-43A9-9FFE-DE24444F702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4222" y="4444442"/>
            <a:ext cx="2820152" cy="282015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Related image">
            <a:extLst>
              <a:ext uri="{FF2B5EF4-FFF2-40B4-BE49-F238E27FC236}">
                <a16:creationId xmlns:a16="http://schemas.microsoft.com/office/drawing/2014/main" id="{383B9F6B-6943-45FD-ADE8-6DDE507A3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206" y="3867248"/>
            <a:ext cx="2763587" cy="326103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apple">
            <a:extLst>
              <a:ext uri="{FF2B5EF4-FFF2-40B4-BE49-F238E27FC236}">
                <a16:creationId xmlns:a16="http://schemas.microsoft.com/office/drawing/2014/main" id="{B669A65B-7D49-4EE0-B6EC-F1227F51239D}"/>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7840" y="4308974"/>
            <a:ext cx="2657124" cy="265712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peanut butter toast">
            <a:extLst>
              <a:ext uri="{FF2B5EF4-FFF2-40B4-BE49-F238E27FC236}">
                <a16:creationId xmlns:a16="http://schemas.microsoft.com/office/drawing/2014/main" id="{73CE09DC-6B95-42F5-BA96-6DD724889053}"/>
              </a:ext>
            </a:extLst>
          </p:cNvPr>
          <p:cNvPicPr>
            <a:picLocks noChangeAspect="1" noChangeArrowheads="1"/>
          </p:cNvPicPr>
          <p:nvPr/>
        </p:nvPicPr>
        <p:blipFill>
          <a:blip r:embed="rId5">
            <a:clrChange>
              <a:clrFrom>
                <a:srgbClr val="FAFAFC"/>
              </a:clrFrom>
              <a:clrTo>
                <a:srgbClr val="FAFAFC">
                  <a:alpha val="0"/>
                </a:srgbClr>
              </a:clrTo>
            </a:clrChange>
            <a:extLst>
              <a:ext uri="{28A0092B-C50C-407E-A947-70E740481C1C}">
                <a14:useLocalDpi xmlns:a14="http://schemas.microsoft.com/office/drawing/2010/main" val="0"/>
              </a:ext>
            </a:extLst>
          </a:blip>
          <a:srcRect/>
          <a:stretch>
            <a:fillRect/>
          </a:stretch>
        </p:blipFill>
        <p:spPr bwMode="auto">
          <a:xfrm flipH="1">
            <a:off x="9105175" y="3890496"/>
            <a:ext cx="3034633" cy="33663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7A4232-5F64-44B1-86E9-C93C7D7917BC}"/>
              </a:ext>
            </a:extLst>
          </p:cNvPr>
          <p:cNvSpPr txBox="1"/>
          <p:nvPr/>
        </p:nvSpPr>
        <p:spPr>
          <a:xfrm>
            <a:off x="6369007" y="2479238"/>
            <a:ext cx="3104195" cy="923330"/>
          </a:xfrm>
          <a:prstGeom prst="rect">
            <a:avLst/>
          </a:prstGeom>
          <a:noFill/>
        </p:spPr>
        <p:txBody>
          <a:bodyPr wrap="square" rtlCol="0">
            <a:spAutoFit/>
          </a:bodyPr>
          <a:lstStyle/>
          <a:p>
            <a:pPr algn="ctr"/>
            <a:r>
              <a:rPr lang="el-GR" dirty="0"/>
              <a:t>Απλοί υδατάνθρακες, βιταμίνες, μέταλλα, ιχνοστοιχεία, φυτικές ίνες</a:t>
            </a:r>
          </a:p>
        </p:txBody>
      </p:sp>
      <p:sp>
        <p:nvSpPr>
          <p:cNvPr id="7" name="TextBox 6">
            <a:extLst>
              <a:ext uri="{FF2B5EF4-FFF2-40B4-BE49-F238E27FC236}">
                <a16:creationId xmlns:a16="http://schemas.microsoft.com/office/drawing/2014/main" id="{40E4C54E-D903-4615-A064-8080277402DB}"/>
              </a:ext>
            </a:extLst>
          </p:cNvPr>
          <p:cNvSpPr txBox="1"/>
          <p:nvPr/>
        </p:nvSpPr>
        <p:spPr>
          <a:xfrm>
            <a:off x="5343777" y="2993290"/>
            <a:ext cx="1828800" cy="923330"/>
          </a:xfrm>
          <a:prstGeom prst="rect">
            <a:avLst/>
          </a:prstGeom>
          <a:noFill/>
        </p:spPr>
        <p:txBody>
          <a:bodyPr wrap="square" rtlCol="0">
            <a:spAutoFit/>
          </a:bodyPr>
          <a:lstStyle/>
          <a:p>
            <a:r>
              <a:rPr lang="el-GR" dirty="0"/>
              <a:t>Πρωτεΐνες, ασβέστιο, βιταμίνη </a:t>
            </a:r>
            <a:r>
              <a:rPr lang="en-US" dirty="0"/>
              <a:t>D</a:t>
            </a:r>
            <a:endParaRPr lang="el-GR" dirty="0"/>
          </a:p>
        </p:txBody>
      </p:sp>
      <p:sp>
        <p:nvSpPr>
          <p:cNvPr id="16" name="TextBox 15">
            <a:extLst>
              <a:ext uri="{FF2B5EF4-FFF2-40B4-BE49-F238E27FC236}">
                <a16:creationId xmlns:a16="http://schemas.microsoft.com/office/drawing/2014/main" id="{617CB93B-29E6-4650-BD20-1B3DAA82B6C1}"/>
              </a:ext>
            </a:extLst>
          </p:cNvPr>
          <p:cNvSpPr txBox="1"/>
          <p:nvPr/>
        </p:nvSpPr>
        <p:spPr>
          <a:xfrm>
            <a:off x="9221284" y="3333257"/>
            <a:ext cx="2657124" cy="923330"/>
          </a:xfrm>
          <a:prstGeom prst="rect">
            <a:avLst/>
          </a:prstGeom>
          <a:noFill/>
        </p:spPr>
        <p:txBody>
          <a:bodyPr wrap="square" rtlCol="0">
            <a:spAutoFit/>
          </a:bodyPr>
          <a:lstStyle/>
          <a:p>
            <a:pPr algn="ctr"/>
            <a:r>
              <a:rPr lang="el-GR" dirty="0"/>
              <a:t>Υδατάνθρακες, </a:t>
            </a:r>
            <a:r>
              <a:rPr lang="el-GR" dirty="0" err="1"/>
              <a:t>πολυακόρεστα</a:t>
            </a:r>
            <a:r>
              <a:rPr lang="el-GR" dirty="0"/>
              <a:t> λιπαρά οξέα, λίγη πρωτεΐνη</a:t>
            </a:r>
          </a:p>
        </p:txBody>
      </p:sp>
      <p:sp>
        <p:nvSpPr>
          <p:cNvPr id="17" name="TextBox 16">
            <a:extLst>
              <a:ext uri="{FF2B5EF4-FFF2-40B4-BE49-F238E27FC236}">
                <a16:creationId xmlns:a16="http://schemas.microsoft.com/office/drawing/2014/main" id="{BABAA643-13F9-4A60-B4EF-A2D64E7C7DF1}"/>
              </a:ext>
            </a:extLst>
          </p:cNvPr>
          <p:cNvSpPr txBox="1"/>
          <p:nvPr/>
        </p:nvSpPr>
        <p:spPr>
          <a:xfrm>
            <a:off x="1963207" y="4062653"/>
            <a:ext cx="3253190" cy="646331"/>
          </a:xfrm>
          <a:prstGeom prst="rect">
            <a:avLst/>
          </a:prstGeom>
          <a:noFill/>
        </p:spPr>
        <p:txBody>
          <a:bodyPr wrap="square" rtlCol="0">
            <a:spAutoFit/>
          </a:bodyPr>
          <a:lstStyle/>
          <a:p>
            <a:pPr algn="ctr"/>
            <a:r>
              <a:rPr lang="el-GR" dirty="0"/>
              <a:t>Υδατάνθρακες, ασβέστιο, πρωτεΐνες</a:t>
            </a:r>
          </a:p>
        </p:txBody>
      </p:sp>
      <p:cxnSp>
        <p:nvCxnSpPr>
          <p:cNvPr id="9" name="Ευθεία γραμμή σύνδεσης 8">
            <a:extLst>
              <a:ext uri="{FF2B5EF4-FFF2-40B4-BE49-F238E27FC236}">
                <a16:creationId xmlns:a16="http://schemas.microsoft.com/office/drawing/2014/main" id="{EBDD5DC8-CB43-476F-9C13-48D1D6F5F975}"/>
              </a:ext>
            </a:extLst>
          </p:cNvPr>
          <p:cNvCxnSpPr/>
          <p:nvPr/>
        </p:nvCxnSpPr>
        <p:spPr>
          <a:xfrm>
            <a:off x="2474900" y="4736824"/>
            <a:ext cx="2365853" cy="0"/>
          </a:xfrm>
          <a:prstGeom prst="line">
            <a:avLst/>
          </a:prstGeom>
        </p:spPr>
        <p:style>
          <a:lnRef idx="1">
            <a:schemeClr val="dk1"/>
          </a:lnRef>
          <a:fillRef idx="0">
            <a:schemeClr val="dk1"/>
          </a:fillRef>
          <a:effectRef idx="0">
            <a:schemeClr val="dk1"/>
          </a:effectRef>
          <a:fontRef idx="minor">
            <a:schemeClr val="tx1"/>
          </a:fontRef>
        </p:style>
      </p:cxnSp>
      <p:cxnSp>
        <p:nvCxnSpPr>
          <p:cNvPr id="11" name="Ευθεία γραμμή σύνδεσης 10">
            <a:extLst>
              <a:ext uri="{FF2B5EF4-FFF2-40B4-BE49-F238E27FC236}">
                <a16:creationId xmlns:a16="http://schemas.microsoft.com/office/drawing/2014/main" id="{27F0E9AA-6935-439C-BD71-4B4D97BDD39E}"/>
              </a:ext>
            </a:extLst>
          </p:cNvPr>
          <p:cNvCxnSpPr>
            <a:cxnSpLocks/>
          </p:cNvCxnSpPr>
          <p:nvPr/>
        </p:nvCxnSpPr>
        <p:spPr>
          <a:xfrm flipH="1">
            <a:off x="3466531" y="4736772"/>
            <a:ext cx="191296" cy="333845"/>
          </a:xfrm>
          <a:prstGeom prst="line">
            <a:avLst/>
          </a:prstGeom>
        </p:spPr>
        <p:style>
          <a:lnRef idx="1">
            <a:schemeClr val="dk1"/>
          </a:lnRef>
          <a:fillRef idx="0">
            <a:schemeClr val="dk1"/>
          </a:fillRef>
          <a:effectRef idx="0">
            <a:schemeClr val="dk1"/>
          </a:effectRef>
          <a:fontRef idx="minor">
            <a:schemeClr val="tx1"/>
          </a:fontRef>
        </p:style>
      </p:cxnSp>
      <p:cxnSp>
        <p:nvCxnSpPr>
          <p:cNvPr id="22" name="Ευθεία γραμμή σύνδεσης 21">
            <a:extLst>
              <a:ext uri="{FF2B5EF4-FFF2-40B4-BE49-F238E27FC236}">
                <a16:creationId xmlns:a16="http://schemas.microsoft.com/office/drawing/2014/main" id="{605D9353-8CF1-446D-8003-3406146C5355}"/>
              </a:ext>
            </a:extLst>
          </p:cNvPr>
          <p:cNvCxnSpPr/>
          <p:nvPr/>
        </p:nvCxnSpPr>
        <p:spPr>
          <a:xfrm>
            <a:off x="5144374" y="3874443"/>
            <a:ext cx="1512000" cy="0"/>
          </a:xfrm>
          <a:prstGeom prst="line">
            <a:avLst/>
          </a:prstGeom>
        </p:spPr>
        <p:style>
          <a:lnRef idx="1">
            <a:schemeClr val="dk1"/>
          </a:lnRef>
          <a:fillRef idx="0">
            <a:schemeClr val="dk1"/>
          </a:fillRef>
          <a:effectRef idx="0">
            <a:schemeClr val="dk1"/>
          </a:effectRef>
          <a:fontRef idx="minor">
            <a:schemeClr val="tx1"/>
          </a:fontRef>
        </p:style>
      </p:cxnSp>
      <p:cxnSp>
        <p:nvCxnSpPr>
          <p:cNvPr id="23" name="Ευθεία γραμμή σύνδεσης 22">
            <a:extLst>
              <a:ext uri="{FF2B5EF4-FFF2-40B4-BE49-F238E27FC236}">
                <a16:creationId xmlns:a16="http://schemas.microsoft.com/office/drawing/2014/main" id="{17F0704E-8DD1-4646-970D-4BCFCE109DDF}"/>
              </a:ext>
            </a:extLst>
          </p:cNvPr>
          <p:cNvCxnSpPr>
            <a:cxnSpLocks/>
          </p:cNvCxnSpPr>
          <p:nvPr/>
        </p:nvCxnSpPr>
        <p:spPr>
          <a:xfrm>
            <a:off x="5591599" y="3872114"/>
            <a:ext cx="504400" cy="413466"/>
          </a:xfrm>
          <a:prstGeom prst="line">
            <a:avLst/>
          </a:prstGeom>
        </p:spPr>
        <p:style>
          <a:lnRef idx="1">
            <a:schemeClr val="dk1"/>
          </a:lnRef>
          <a:fillRef idx="0">
            <a:schemeClr val="dk1"/>
          </a:fillRef>
          <a:effectRef idx="0">
            <a:schemeClr val="dk1"/>
          </a:effectRef>
          <a:fontRef idx="minor">
            <a:schemeClr val="tx1"/>
          </a:fontRef>
        </p:style>
      </p:cxnSp>
      <p:cxnSp>
        <p:nvCxnSpPr>
          <p:cNvPr id="18" name="Ευθεία γραμμή σύνδεσης 17">
            <a:extLst>
              <a:ext uri="{FF2B5EF4-FFF2-40B4-BE49-F238E27FC236}">
                <a16:creationId xmlns:a16="http://schemas.microsoft.com/office/drawing/2014/main" id="{9A8B17C6-6D28-4DF7-AD58-05EA0EE81E39}"/>
              </a:ext>
            </a:extLst>
          </p:cNvPr>
          <p:cNvCxnSpPr/>
          <p:nvPr/>
        </p:nvCxnSpPr>
        <p:spPr>
          <a:xfrm>
            <a:off x="6665899" y="3381161"/>
            <a:ext cx="2520000" cy="0"/>
          </a:xfrm>
          <a:prstGeom prst="line">
            <a:avLst/>
          </a:prstGeom>
        </p:spPr>
        <p:style>
          <a:lnRef idx="1">
            <a:schemeClr val="dk1"/>
          </a:lnRef>
          <a:fillRef idx="0">
            <a:schemeClr val="dk1"/>
          </a:fillRef>
          <a:effectRef idx="0">
            <a:schemeClr val="dk1"/>
          </a:effectRef>
          <a:fontRef idx="minor">
            <a:schemeClr val="tx1"/>
          </a:fontRef>
        </p:style>
      </p:cxnSp>
      <p:cxnSp>
        <p:nvCxnSpPr>
          <p:cNvPr id="19" name="Ευθεία γραμμή σύνδεσης 18">
            <a:extLst>
              <a:ext uri="{FF2B5EF4-FFF2-40B4-BE49-F238E27FC236}">
                <a16:creationId xmlns:a16="http://schemas.microsoft.com/office/drawing/2014/main" id="{0F8C19B5-CD75-4751-BB37-3A175ED8BA2B}"/>
              </a:ext>
            </a:extLst>
          </p:cNvPr>
          <p:cNvCxnSpPr>
            <a:cxnSpLocks/>
          </p:cNvCxnSpPr>
          <p:nvPr/>
        </p:nvCxnSpPr>
        <p:spPr>
          <a:xfrm flipH="1">
            <a:off x="7944614" y="3382008"/>
            <a:ext cx="539839" cy="1501126"/>
          </a:xfrm>
          <a:prstGeom prst="line">
            <a:avLst/>
          </a:prstGeom>
        </p:spPr>
        <p:style>
          <a:lnRef idx="1">
            <a:schemeClr val="dk1"/>
          </a:lnRef>
          <a:fillRef idx="0">
            <a:schemeClr val="dk1"/>
          </a:fillRef>
          <a:effectRef idx="0">
            <a:schemeClr val="dk1"/>
          </a:effectRef>
          <a:fontRef idx="minor">
            <a:schemeClr val="tx1"/>
          </a:fontRef>
        </p:style>
      </p:cxnSp>
      <p:cxnSp>
        <p:nvCxnSpPr>
          <p:cNvPr id="21" name="Ευθεία γραμμή σύνδεσης 20">
            <a:extLst>
              <a:ext uri="{FF2B5EF4-FFF2-40B4-BE49-F238E27FC236}">
                <a16:creationId xmlns:a16="http://schemas.microsoft.com/office/drawing/2014/main" id="{7666BFB7-A10F-44F4-A4C8-F45EABA4E69B}"/>
              </a:ext>
            </a:extLst>
          </p:cNvPr>
          <p:cNvCxnSpPr/>
          <p:nvPr/>
        </p:nvCxnSpPr>
        <p:spPr>
          <a:xfrm>
            <a:off x="9343846" y="4198158"/>
            <a:ext cx="2412000" cy="0"/>
          </a:xfrm>
          <a:prstGeom prst="line">
            <a:avLst/>
          </a:prstGeom>
        </p:spPr>
        <p:style>
          <a:lnRef idx="1">
            <a:schemeClr val="dk1"/>
          </a:lnRef>
          <a:fillRef idx="0">
            <a:schemeClr val="dk1"/>
          </a:fillRef>
          <a:effectRef idx="0">
            <a:schemeClr val="dk1"/>
          </a:effectRef>
          <a:fontRef idx="minor">
            <a:schemeClr val="tx1"/>
          </a:fontRef>
        </p:style>
      </p:cxnSp>
      <p:cxnSp>
        <p:nvCxnSpPr>
          <p:cNvPr id="24" name="Ευθεία γραμμή σύνδεσης 23">
            <a:extLst>
              <a:ext uri="{FF2B5EF4-FFF2-40B4-BE49-F238E27FC236}">
                <a16:creationId xmlns:a16="http://schemas.microsoft.com/office/drawing/2014/main" id="{E8F4BE5E-EE0A-4659-AC40-E83A7516DFA1}"/>
              </a:ext>
            </a:extLst>
          </p:cNvPr>
          <p:cNvCxnSpPr>
            <a:cxnSpLocks/>
          </p:cNvCxnSpPr>
          <p:nvPr/>
        </p:nvCxnSpPr>
        <p:spPr>
          <a:xfrm flipH="1">
            <a:off x="11032844" y="4203842"/>
            <a:ext cx="191296" cy="33384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06732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2"/>
          <p:cNvSpPr>
            <a:spLocks noGrp="1" noChangeArrowheads="1"/>
          </p:cNvSpPr>
          <p:nvPr>
            <p:ph type="title"/>
          </p:nvPr>
        </p:nvSpPr>
        <p:spPr/>
        <p:txBody>
          <a:bodyPr/>
          <a:lstStyle/>
          <a:p>
            <a:pPr eaLnBrk="1" hangingPunct="1">
              <a:defRPr/>
            </a:pPr>
            <a:r>
              <a:rPr lang="el-GR" sz="3200" b="1" dirty="0">
                <a:latin typeface="Calibri"/>
                <a:cs typeface="Calibri"/>
              </a:rPr>
              <a:t>Στόχος του Αθλητή</a:t>
            </a:r>
            <a:r>
              <a:rPr lang="el-GR" dirty="0">
                <a:latin typeface="Calibri"/>
                <a:cs typeface="Calibri"/>
              </a:rPr>
              <a:t> </a:t>
            </a:r>
          </a:p>
        </p:txBody>
      </p:sp>
      <p:sp>
        <p:nvSpPr>
          <p:cNvPr id="1483779" name="Rectangle 3"/>
          <p:cNvSpPr>
            <a:spLocks noGrp="1" noChangeArrowheads="1"/>
          </p:cNvSpPr>
          <p:nvPr>
            <p:ph type="body" idx="1"/>
          </p:nvPr>
        </p:nvSpPr>
        <p:spPr>
          <a:xfrm>
            <a:off x="2209800" y="1641476"/>
            <a:ext cx="3886200" cy="4454525"/>
          </a:xfrm>
        </p:spPr>
        <p:txBody>
          <a:bodyPr>
            <a:normAutofit/>
          </a:bodyPr>
          <a:lstStyle/>
          <a:p>
            <a:pPr eaLnBrk="1" hangingPunct="1">
              <a:lnSpc>
                <a:spcPct val="80000"/>
              </a:lnSpc>
              <a:defRPr/>
            </a:pPr>
            <a:r>
              <a:rPr lang="el-GR" sz="2400" b="1" dirty="0">
                <a:latin typeface="Calibri"/>
                <a:cs typeface="Calibri"/>
              </a:rPr>
              <a:t>Επιλογή των κατάλληλων θρεπτικών συστατικών την κατάλληλη χρονική στιγμή </a:t>
            </a:r>
          </a:p>
          <a:p>
            <a:pPr eaLnBrk="1" hangingPunct="1">
              <a:lnSpc>
                <a:spcPct val="80000"/>
              </a:lnSpc>
              <a:defRPr/>
            </a:pPr>
            <a:r>
              <a:rPr lang="el-GR" sz="2400" b="1" dirty="0">
                <a:latin typeface="Calibri"/>
                <a:cs typeface="Calibri"/>
              </a:rPr>
              <a:t>Αλληλεπίδραση με το ορμονικό σύστημα</a:t>
            </a:r>
          </a:p>
          <a:p>
            <a:pPr eaLnBrk="1" hangingPunct="1">
              <a:lnSpc>
                <a:spcPct val="80000"/>
              </a:lnSpc>
              <a:defRPr/>
            </a:pPr>
            <a:r>
              <a:rPr lang="el-GR" sz="2400" b="1" dirty="0">
                <a:latin typeface="Calibri"/>
                <a:cs typeface="Calibri"/>
              </a:rPr>
              <a:t>Γρήγορη αναπλήρωση ενεργειακών αποθεμάτων</a:t>
            </a:r>
          </a:p>
          <a:p>
            <a:pPr eaLnBrk="1" hangingPunct="1">
              <a:lnSpc>
                <a:spcPct val="80000"/>
              </a:lnSpc>
              <a:defRPr/>
            </a:pPr>
            <a:r>
              <a:rPr lang="el-GR" sz="2400" b="1" dirty="0">
                <a:latin typeface="Calibri"/>
                <a:cs typeface="Calibri"/>
              </a:rPr>
              <a:t>Αύξηση της πρωτεϊνοσύνθεσης</a:t>
            </a:r>
          </a:p>
          <a:p>
            <a:pPr eaLnBrk="1" hangingPunct="1">
              <a:lnSpc>
                <a:spcPct val="80000"/>
              </a:lnSpc>
              <a:defRPr/>
            </a:pPr>
            <a:r>
              <a:rPr lang="el-GR" sz="2400" b="1" dirty="0">
                <a:latin typeface="Calibri"/>
                <a:cs typeface="Calibri"/>
              </a:rPr>
              <a:t> Περιορισμό του μυϊκού καταβολισμού</a:t>
            </a:r>
          </a:p>
          <a:p>
            <a:pPr eaLnBrk="1" hangingPunct="1">
              <a:lnSpc>
                <a:spcPct val="80000"/>
              </a:lnSpc>
              <a:defRPr/>
            </a:pPr>
            <a:endParaRPr lang="el-GR" sz="2400" b="1" dirty="0">
              <a:latin typeface="Calibri"/>
              <a:cs typeface="Calibri"/>
            </a:endParaRPr>
          </a:p>
          <a:p>
            <a:pPr eaLnBrk="1" hangingPunct="1">
              <a:lnSpc>
                <a:spcPct val="80000"/>
              </a:lnSpc>
              <a:defRPr/>
            </a:pPr>
            <a:endParaRPr lang="el-GR" sz="2400" b="1" dirty="0">
              <a:latin typeface="Calibri"/>
              <a:cs typeface="Calibri"/>
            </a:endParaRPr>
          </a:p>
        </p:txBody>
      </p:sp>
      <p:pic>
        <p:nvPicPr>
          <p:cNvPr id="271363" name="Picture 2" descr="http://www.popsci.com/files/imagecache/article_image_large/articles/Sharapova-Testin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16081" y="1665076"/>
            <a:ext cx="2663825" cy="3992562"/>
          </a:xfrm>
          <a:prstGeom prst="rect">
            <a:avLst/>
          </a:prstGeom>
          <a:noFill/>
          <a:ln w="9525">
            <a:noFill/>
            <a:miter lim="800000"/>
            <a:headEnd/>
            <a:tailEnd/>
          </a:ln>
        </p:spPr>
      </p:pic>
      <p:pic>
        <p:nvPicPr>
          <p:cNvPr id="5" name="Picture 4">
            <a:extLst>
              <a:ext uri="{FF2B5EF4-FFF2-40B4-BE49-F238E27FC236}">
                <a16:creationId xmlns:a16="http://schemas.microsoft.com/office/drawing/2014/main" id="{C0B38D9B-253F-3445-B661-4753D9529A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7867" y="6149442"/>
            <a:ext cx="1979712" cy="708559"/>
          </a:xfrm>
          <a:prstGeom prst="rect">
            <a:avLst/>
          </a:prstGeom>
        </p:spPr>
      </p:pic>
    </p:spTree>
    <p:extLst>
      <p:ext uri="{BB962C8B-B14F-4D97-AF65-F5344CB8AC3E}">
        <p14:creationId xmlns:p14="http://schemas.microsoft.com/office/powerpoint/2010/main" val="170895514"/>
      </p:ext>
    </p:extLst>
  </p:cSld>
  <p:clrMapOvr>
    <a:masterClrMapping/>
  </p:clrMapOvr>
  <p:transition advTm="2716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83779">
                                            <p:txEl>
                                              <p:pRg st="0" end="0"/>
                                            </p:txEl>
                                          </p:spTgt>
                                        </p:tgtEl>
                                        <p:attrNameLst>
                                          <p:attrName>style.visibility</p:attrName>
                                        </p:attrNameLst>
                                      </p:cBhvr>
                                      <p:to>
                                        <p:strVal val="visible"/>
                                      </p:to>
                                    </p:set>
                                    <p:animEffect transition="in" filter="diamond(in)">
                                      <p:cBhvr>
                                        <p:cTn id="7" dur="500"/>
                                        <p:tgtEl>
                                          <p:spTgt spid="14837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83779">
                                            <p:txEl>
                                              <p:pRg st="1" end="1"/>
                                            </p:txEl>
                                          </p:spTgt>
                                        </p:tgtEl>
                                        <p:attrNameLst>
                                          <p:attrName>style.visibility</p:attrName>
                                        </p:attrNameLst>
                                      </p:cBhvr>
                                      <p:to>
                                        <p:strVal val="visible"/>
                                      </p:to>
                                    </p:set>
                                    <p:animEffect transition="in" filter="diamond(in)">
                                      <p:cBhvr>
                                        <p:cTn id="12" dur="500"/>
                                        <p:tgtEl>
                                          <p:spTgt spid="14837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483779">
                                            <p:txEl>
                                              <p:pRg st="2" end="2"/>
                                            </p:txEl>
                                          </p:spTgt>
                                        </p:tgtEl>
                                        <p:attrNameLst>
                                          <p:attrName>style.visibility</p:attrName>
                                        </p:attrNameLst>
                                      </p:cBhvr>
                                      <p:to>
                                        <p:strVal val="visible"/>
                                      </p:to>
                                    </p:set>
                                    <p:animEffect transition="in" filter="diamond(in)">
                                      <p:cBhvr>
                                        <p:cTn id="17" dur="500"/>
                                        <p:tgtEl>
                                          <p:spTgt spid="14837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483779">
                                            <p:txEl>
                                              <p:pRg st="3" end="3"/>
                                            </p:txEl>
                                          </p:spTgt>
                                        </p:tgtEl>
                                        <p:attrNameLst>
                                          <p:attrName>style.visibility</p:attrName>
                                        </p:attrNameLst>
                                      </p:cBhvr>
                                      <p:to>
                                        <p:strVal val="visible"/>
                                      </p:to>
                                    </p:set>
                                    <p:animEffect transition="in" filter="diamond(in)">
                                      <p:cBhvr>
                                        <p:cTn id="22" dur="500"/>
                                        <p:tgtEl>
                                          <p:spTgt spid="14837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483779">
                                            <p:txEl>
                                              <p:pRg st="4" end="4"/>
                                            </p:txEl>
                                          </p:spTgt>
                                        </p:tgtEl>
                                        <p:attrNameLst>
                                          <p:attrName>style.visibility</p:attrName>
                                        </p:attrNameLst>
                                      </p:cBhvr>
                                      <p:to>
                                        <p:strVal val="visible"/>
                                      </p:to>
                                    </p:set>
                                    <p:animEffect transition="in" filter="diamond(in)">
                                      <p:cBhvr>
                                        <p:cTn id="27" dur="500"/>
                                        <p:tgtEl>
                                          <p:spTgt spid="14837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377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 Θέση αριθμού διαφάνειας"/>
          <p:cNvSpPr>
            <a:spLocks noGrp="1"/>
          </p:cNvSpPr>
          <p:nvPr>
            <p:ph type="sldNum" sz="quarter" idx="12"/>
          </p:nvPr>
        </p:nvSpPr>
        <p:spPr>
          <a:xfrm>
            <a:off x="6953251" y="6248400"/>
            <a:ext cx="3286125" cy="457200"/>
          </a:xfrm>
        </p:spPr>
        <p:txBody>
          <a:bodyPr/>
          <a:lstStyle/>
          <a:p>
            <a:pPr>
              <a:defRPr/>
            </a:pPr>
            <a:r>
              <a:rPr lang="en-US" b="1" dirty="0">
                <a:solidFill>
                  <a:schemeClr val="tx2"/>
                </a:solidFill>
              </a:rPr>
              <a:t>Armstrong 1994 IJSN, Vol.4, 265-279</a:t>
            </a:r>
            <a:endParaRPr lang="el-GR" b="1" dirty="0">
              <a:solidFill>
                <a:schemeClr val="tx2"/>
              </a:solidFill>
            </a:endParaRPr>
          </a:p>
        </p:txBody>
      </p:sp>
      <p:pic>
        <p:nvPicPr>
          <p:cNvPr id="262146" name="Picture 2" descr="Urine color LE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81188" y="720581"/>
            <a:ext cx="2786062" cy="5643562"/>
          </a:xfrm>
          <a:prstGeom prst="rect">
            <a:avLst/>
          </a:prstGeom>
          <a:noFill/>
          <a:ln w="38100">
            <a:solidFill>
              <a:srgbClr val="0000CC"/>
            </a:solidFill>
            <a:miter lim="800000"/>
            <a:headEnd/>
            <a:tailEnd/>
          </a:ln>
        </p:spPr>
      </p:pic>
      <p:sp>
        <p:nvSpPr>
          <p:cNvPr id="262147" name="3 - TextBox"/>
          <p:cNvSpPr txBox="1">
            <a:spLocks noChangeArrowheads="1"/>
          </p:cNvSpPr>
          <p:nvPr/>
        </p:nvSpPr>
        <p:spPr bwMode="auto">
          <a:xfrm>
            <a:off x="5024439" y="1428750"/>
            <a:ext cx="5286375" cy="1754326"/>
          </a:xfrm>
          <a:prstGeom prst="rect">
            <a:avLst/>
          </a:prstGeom>
          <a:noFill/>
          <a:ln w="9525">
            <a:noFill/>
            <a:miter lim="800000"/>
            <a:headEnd/>
            <a:tailEnd/>
          </a:ln>
        </p:spPr>
        <p:txBody>
          <a:bodyPr>
            <a:spAutoFit/>
          </a:bodyPr>
          <a:lstStyle/>
          <a:p>
            <a:endParaRPr lang="el-GR">
              <a:solidFill>
                <a:schemeClr val="tx2"/>
              </a:solidFill>
              <a:latin typeface="Calibri"/>
              <a:cs typeface="Calibri"/>
            </a:endParaRPr>
          </a:p>
          <a:p>
            <a:endParaRPr lang="el-GR">
              <a:solidFill>
                <a:schemeClr val="tx2"/>
              </a:solidFill>
              <a:latin typeface="Calibri"/>
              <a:cs typeface="Calibri"/>
            </a:endParaRPr>
          </a:p>
          <a:p>
            <a:pPr>
              <a:buFont typeface="Arial" charset="0"/>
              <a:buChar char="•"/>
            </a:pPr>
            <a:r>
              <a:rPr lang="el-GR">
                <a:solidFill>
                  <a:schemeClr val="tx2"/>
                </a:solidFill>
                <a:latin typeface="Calibri"/>
                <a:cs typeface="Calibri"/>
              </a:rPr>
              <a:t>#1-3 Καλή ενυδάτωση</a:t>
            </a:r>
          </a:p>
          <a:p>
            <a:pPr>
              <a:buFont typeface="Arial" charset="0"/>
              <a:buChar char="•"/>
            </a:pPr>
            <a:endParaRPr lang="el-GR">
              <a:solidFill>
                <a:schemeClr val="tx2"/>
              </a:solidFill>
              <a:latin typeface="Calibri"/>
              <a:cs typeface="Calibri"/>
            </a:endParaRPr>
          </a:p>
          <a:p>
            <a:pPr>
              <a:buFont typeface="Arial" charset="0"/>
              <a:buChar char="•"/>
            </a:pPr>
            <a:endParaRPr lang="el-GR">
              <a:solidFill>
                <a:schemeClr val="tx2"/>
              </a:solidFill>
              <a:latin typeface="Calibri"/>
              <a:cs typeface="Calibri"/>
            </a:endParaRPr>
          </a:p>
          <a:p>
            <a:pPr>
              <a:buFont typeface="Arial" charset="0"/>
              <a:buChar char="•"/>
            </a:pPr>
            <a:r>
              <a:rPr lang="el-GR">
                <a:solidFill>
                  <a:schemeClr val="tx2"/>
                </a:solidFill>
                <a:latin typeface="Calibri"/>
                <a:cs typeface="Calibri"/>
              </a:rPr>
              <a:t>#7-8 Αφυδατωμένος</a:t>
            </a:r>
          </a:p>
        </p:txBody>
      </p:sp>
      <p:sp>
        <p:nvSpPr>
          <p:cNvPr id="262148" name="Rectangle 5"/>
          <p:cNvSpPr>
            <a:spLocks noChangeArrowheads="1"/>
          </p:cNvSpPr>
          <p:nvPr/>
        </p:nvSpPr>
        <p:spPr bwMode="auto">
          <a:xfrm>
            <a:off x="5024438" y="214313"/>
            <a:ext cx="5200649" cy="609600"/>
          </a:xfrm>
          <a:prstGeom prst="rect">
            <a:avLst/>
          </a:prstGeom>
          <a:noFill/>
          <a:ln w="9525">
            <a:noFill/>
            <a:miter lim="800000"/>
            <a:headEnd/>
            <a:tailEnd/>
          </a:ln>
        </p:spPr>
        <p:txBody>
          <a:bodyPr anchor="ctr"/>
          <a:lstStyle/>
          <a:p>
            <a:r>
              <a:rPr lang="el-GR" sz="3600" dirty="0">
                <a:solidFill>
                  <a:schemeClr val="tx2"/>
                </a:solidFill>
                <a:latin typeface="Calibri"/>
                <a:cs typeface="Calibri"/>
              </a:rPr>
              <a:t>Χρωματολόγιο ούρων</a:t>
            </a:r>
          </a:p>
        </p:txBody>
      </p:sp>
    </p:spTree>
    <p:extLst>
      <p:ext uri="{BB962C8B-B14F-4D97-AF65-F5344CB8AC3E}">
        <p14:creationId xmlns:p14="http://schemas.microsoft.com/office/powerpoint/2010/main" val="104980609"/>
      </p:ext>
    </p:extLst>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95055" y="301680"/>
            <a:ext cx="8109526" cy="6035517"/>
          </a:xfrm>
          <a:prstGeom prst="rect">
            <a:avLst/>
          </a:prstGeom>
        </p:spPr>
      </p:pic>
    </p:spTree>
    <p:extLst>
      <p:ext uri="{BB962C8B-B14F-4D97-AF65-F5344CB8AC3E}">
        <p14:creationId xmlns:p14="http://schemas.microsoft.com/office/powerpoint/2010/main" val="13192091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half" idx="1"/>
          </p:nvPr>
        </p:nvPicPr>
        <p:blipFill>
          <a:blip r:embed="rId2"/>
          <a:stretch>
            <a:fillRect/>
          </a:stretch>
        </p:blipFill>
        <p:spPr>
          <a:xfrm>
            <a:off x="228600" y="276308"/>
            <a:ext cx="5234863" cy="5965310"/>
          </a:xfrm>
          <a:prstGeom prst="rect">
            <a:avLst/>
          </a:prstGeom>
        </p:spPr>
      </p:pic>
      <p:pic>
        <p:nvPicPr>
          <p:cNvPr id="6" name="Θέση περιεχομένου 5"/>
          <p:cNvPicPr>
            <a:picLocks noGrp="1" noChangeAspect="1"/>
          </p:cNvPicPr>
          <p:nvPr>
            <p:ph sz="half" idx="2"/>
          </p:nvPr>
        </p:nvPicPr>
        <p:blipFill>
          <a:blip r:embed="rId3"/>
          <a:stretch>
            <a:fillRect/>
          </a:stretch>
        </p:blipFill>
        <p:spPr>
          <a:xfrm>
            <a:off x="6062857" y="219315"/>
            <a:ext cx="4642087" cy="6116830"/>
          </a:xfrm>
          <a:prstGeom prst="rect">
            <a:avLst/>
          </a:prstGeom>
        </p:spPr>
      </p:pic>
    </p:spTree>
    <p:extLst>
      <p:ext uri="{BB962C8B-B14F-4D97-AF65-F5344CB8AC3E}">
        <p14:creationId xmlns:p14="http://schemas.microsoft.com/office/powerpoint/2010/main" val="35412433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2400" dirty="0" smtClean="0">
                <a:latin typeface="Book Antiqua" pitchFamily="18" charset="0"/>
              </a:rPr>
              <a:t>“</a:t>
            </a:r>
            <a:r>
              <a:rPr lang="el-GR" sz="2400" dirty="0" smtClean="0">
                <a:latin typeface="Book Antiqua" pitchFamily="18" charset="0"/>
              </a:rPr>
              <a:t>Νους υγιής εν σώματι </a:t>
            </a:r>
            <a:r>
              <a:rPr lang="el-GR" sz="2400" dirty="0" err="1" smtClean="0">
                <a:latin typeface="Book Antiqua" pitchFamily="18" charset="0"/>
              </a:rPr>
              <a:t>υγιεί</a:t>
            </a:r>
            <a:r>
              <a:rPr lang="en-US" sz="2400" dirty="0" smtClean="0">
                <a:latin typeface="Book Antiqua" pitchFamily="18" charset="0"/>
              </a:rPr>
              <a:t>”</a:t>
            </a:r>
            <a:r>
              <a:rPr lang="el-GR" sz="2400" dirty="0" smtClean="0">
                <a:latin typeface="Book Antiqua" pitchFamily="18" charset="0"/>
              </a:rPr>
              <a:t/>
            </a:r>
            <a:br>
              <a:rPr lang="el-GR" sz="2400" dirty="0" smtClean="0">
                <a:latin typeface="Book Antiqua" pitchFamily="18" charset="0"/>
              </a:rPr>
            </a:br>
            <a:r>
              <a:rPr lang="en-US" sz="2400" dirty="0" smtClean="0">
                <a:latin typeface="Book Antiqua" pitchFamily="18" charset="0"/>
              </a:rPr>
              <a:t>IOC dual </a:t>
            </a:r>
            <a:r>
              <a:rPr lang="en-US" sz="2400" dirty="0" err="1" smtClean="0">
                <a:latin typeface="Book Antiqua" pitchFamily="18" charset="0"/>
              </a:rPr>
              <a:t>carreer</a:t>
            </a:r>
            <a:r>
              <a:rPr lang="en-US" sz="2400" dirty="0" smtClean="0">
                <a:latin typeface="Book Antiqua" pitchFamily="18" charset="0"/>
              </a:rPr>
              <a:t> </a:t>
            </a:r>
            <a:endParaRPr lang="en-US" sz="2400" dirty="0">
              <a:latin typeface="Book Antiqua" pitchFamily="18" charset="0"/>
            </a:endParaRPr>
          </a:p>
        </p:txBody>
      </p:sp>
      <p:pic>
        <p:nvPicPr>
          <p:cNvPr id="6" name="5 - Θέση περιεχομένου" descr="dual career.jpg"/>
          <p:cNvPicPr>
            <a:picLocks noGrp="1" noChangeAspect="1"/>
          </p:cNvPicPr>
          <p:nvPr>
            <p:ph sz="half" idx="1"/>
          </p:nvPr>
        </p:nvPicPr>
        <p:blipFill>
          <a:blip r:embed="rId2" cstate="print"/>
          <a:stretch>
            <a:fillRect/>
          </a:stretch>
        </p:blipFill>
        <p:spPr>
          <a:xfrm>
            <a:off x="609600" y="1600200"/>
            <a:ext cx="5384800" cy="3361882"/>
          </a:xfrm>
        </p:spPr>
      </p:pic>
      <p:pic>
        <p:nvPicPr>
          <p:cNvPr id="7" name="6 - Θέση περιεχομένου" descr="Dual career.png"/>
          <p:cNvPicPr>
            <a:picLocks noGrp="1" noChangeAspect="1"/>
          </p:cNvPicPr>
          <p:nvPr>
            <p:ph sz="half" idx="2"/>
          </p:nvPr>
        </p:nvPicPr>
        <p:blipFill>
          <a:blip r:embed="rId3" cstate="print"/>
          <a:stretch>
            <a:fillRect/>
          </a:stretch>
        </p:blipFill>
        <p:spPr>
          <a:xfrm>
            <a:off x="6096000" y="365125"/>
            <a:ext cx="5384800" cy="3298974"/>
          </a:xfrm>
        </p:spPr>
      </p:pic>
      <p:pic>
        <p:nvPicPr>
          <p:cNvPr id="3" name="Εικόνα 2"/>
          <p:cNvPicPr>
            <a:picLocks noChangeAspect="1"/>
          </p:cNvPicPr>
          <p:nvPr/>
        </p:nvPicPr>
        <p:blipFill>
          <a:blip r:embed="rId4"/>
          <a:stretch>
            <a:fillRect/>
          </a:stretch>
        </p:blipFill>
        <p:spPr>
          <a:xfrm>
            <a:off x="4965353" y="3664099"/>
            <a:ext cx="5105029" cy="2875246"/>
          </a:xfrm>
          <a:prstGeom prst="rect">
            <a:avLst/>
          </a:prstGeom>
        </p:spPr>
      </p:pic>
    </p:spTree>
    <p:extLst>
      <p:ext uri="{BB962C8B-B14F-4D97-AF65-F5344CB8AC3E}">
        <p14:creationId xmlns:p14="http://schemas.microsoft.com/office/powerpoint/2010/main" val="4170660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p:cNvPicPr>
            <a:picLocks noGrp="1" noChangeAspect="1"/>
          </p:cNvPicPr>
          <p:nvPr>
            <p:ph sz="half" idx="1"/>
          </p:nvPr>
        </p:nvPicPr>
        <p:blipFill>
          <a:blip r:embed="rId2"/>
          <a:stretch>
            <a:fillRect/>
          </a:stretch>
        </p:blipFill>
        <p:spPr>
          <a:xfrm>
            <a:off x="265667" y="2632364"/>
            <a:ext cx="7230983" cy="4110182"/>
          </a:xfrm>
          <a:prstGeom prst="rect">
            <a:avLst/>
          </a:prstGeom>
        </p:spPr>
      </p:pic>
      <p:pic>
        <p:nvPicPr>
          <p:cNvPr id="7" name="Θέση περιεχομένου 6"/>
          <p:cNvPicPr>
            <a:picLocks noGrp="1" noChangeAspect="1"/>
          </p:cNvPicPr>
          <p:nvPr>
            <p:ph sz="half" idx="2"/>
          </p:nvPr>
        </p:nvPicPr>
        <p:blipFill>
          <a:blip r:embed="rId3"/>
          <a:stretch>
            <a:fillRect/>
          </a:stretch>
        </p:blipFill>
        <p:spPr>
          <a:xfrm>
            <a:off x="7334500" y="1797916"/>
            <a:ext cx="4741217" cy="4351338"/>
          </a:xfrm>
          <a:prstGeom prst="rect">
            <a:avLst/>
          </a:prstGeom>
        </p:spPr>
      </p:pic>
    </p:spTree>
    <p:extLst>
      <p:ext uri="{BB962C8B-B14F-4D97-AF65-F5344CB8AC3E}">
        <p14:creationId xmlns:p14="http://schemas.microsoft.com/office/powerpoint/2010/main" val="2271010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182881"/>
            <a:ext cx="10515600" cy="1507808"/>
          </a:xfrm>
        </p:spPr>
        <p:txBody>
          <a:bodyPr>
            <a:normAutofit/>
          </a:bodyPr>
          <a:lstStyle/>
          <a:p>
            <a:r>
              <a:rPr lang="el-GR" sz="3200" b="1" dirty="0" smtClean="0"/>
              <a:t>Σας ευχαριστώ πολύ για την προσοχή σας</a:t>
            </a:r>
            <a:endParaRPr lang="en-US" sz="3200" b="1" dirty="0"/>
          </a:p>
        </p:txBody>
      </p:sp>
      <p:pic>
        <p:nvPicPr>
          <p:cNvPr id="3073" name="Picture 1" descr="C:\Users\user\Desktop\maxresdefault.jpg"/>
          <p:cNvPicPr>
            <a:picLocks noGrp="1" noChangeAspect="1" noChangeArrowheads="1"/>
          </p:cNvPicPr>
          <p:nvPr>
            <p:ph idx="1"/>
          </p:nvPr>
        </p:nvPicPr>
        <p:blipFill>
          <a:blip r:embed="rId2"/>
          <a:srcRect/>
          <a:stretch>
            <a:fillRect/>
          </a:stretch>
        </p:blipFill>
        <p:spPr bwMode="auto">
          <a:xfrm>
            <a:off x="1679503" y="1492577"/>
            <a:ext cx="8153813" cy="458652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200" b="1" dirty="0" smtClean="0">
                <a:latin typeface="Times New Roman" pitchFamily="18" charset="0"/>
                <a:cs typeface="Times New Roman" pitchFamily="18" charset="0"/>
              </a:rPr>
              <a:t>Τι χρειάζεται ένας νεαρός αθλητής που προπονείται συστηματικά για να πετύχει διακρίσεις</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3" name="2 - Θέση περιεχομένου"/>
          <p:cNvSpPr>
            <a:spLocks noGrp="1"/>
          </p:cNvSpPr>
          <p:nvPr>
            <p:ph sz="half" idx="1"/>
          </p:nvPr>
        </p:nvSpPr>
        <p:spPr/>
        <p:txBody>
          <a:bodyPr>
            <a:normAutofit fontScale="92500" lnSpcReduction="10000"/>
          </a:bodyPr>
          <a:lstStyle/>
          <a:p>
            <a:r>
              <a:rPr lang="el-GR" dirty="0" smtClean="0">
                <a:latin typeface="Times New Roman" pitchFamily="18" charset="0"/>
                <a:cs typeface="Times New Roman" pitchFamily="18" charset="0"/>
              </a:rPr>
              <a:t>Καλή Φυσική Κατάσταση</a:t>
            </a:r>
          </a:p>
          <a:p>
            <a:r>
              <a:rPr lang="el-GR" dirty="0" smtClean="0">
                <a:latin typeface="Times New Roman" pitchFamily="18" charset="0"/>
                <a:cs typeface="Times New Roman" pitchFamily="18" charset="0"/>
              </a:rPr>
              <a:t>Τεχνική</a:t>
            </a:r>
          </a:p>
          <a:p>
            <a:r>
              <a:rPr lang="el-GR" dirty="0" smtClean="0">
                <a:latin typeface="Times New Roman" pitchFamily="18" charset="0"/>
                <a:cs typeface="Times New Roman" pitchFamily="18" charset="0"/>
              </a:rPr>
              <a:t>Τακτική</a:t>
            </a:r>
          </a:p>
          <a:p>
            <a:r>
              <a:rPr lang="el-GR" dirty="0" smtClean="0">
                <a:latin typeface="Times New Roman" pitchFamily="18" charset="0"/>
                <a:cs typeface="Times New Roman" pitchFamily="18" charset="0"/>
              </a:rPr>
              <a:t>Πολλούς αγώνες</a:t>
            </a:r>
          </a:p>
          <a:p>
            <a:r>
              <a:rPr lang="el-GR" dirty="0" smtClean="0">
                <a:latin typeface="Times New Roman" pitchFamily="18" charset="0"/>
                <a:cs typeface="Times New Roman" pitchFamily="18" charset="0"/>
              </a:rPr>
              <a:t>Ψυχολογία</a:t>
            </a:r>
          </a:p>
          <a:p>
            <a:r>
              <a:rPr lang="el-GR" dirty="0" smtClean="0">
                <a:latin typeface="Times New Roman" pitchFamily="18" charset="0"/>
                <a:cs typeface="Times New Roman" pitchFamily="18" charset="0"/>
              </a:rPr>
              <a:t>Σωστή διατροφή και συμπληρώματα</a:t>
            </a:r>
          </a:p>
          <a:p>
            <a:r>
              <a:rPr lang="el-GR" dirty="0" smtClean="0">
                <a:latin typeface="Times New Roman" pitchFamily="18" charset="0"/>
                <a:cs typeface="Times New Roman" pitchFamily="18" charset="0"/>
              </a:rPr>
              <a:t>Καλόν ύπνο</a:t>
            </a:r>
          </a:p>
          <a:p>
            <a:r>
              <a:rPr lang="el-GR" dirty="0" smtClean="0">
                <a:latin typeface="Times New Roman" pitchFamily="18" charset="0"/>
                <a:cs typeface="Times New Roman" pitchFamily="18" charset="0"/>
              </a:rPr>
              <a:t> Ιατρική και </a:t>
            </a:r>
            <a:r>
              <a:rPr lang="el-GR" dirty="0" err="1" smtClean="0">
                <a:latin typeface="Times New Roman" pitchFamily="18" charset="0"/>
                <a:cs typeface="Times New Roman" pitchFamily="18" charset="0"/>
              </a:rPr>
              <a:t>φυσικοθεραπευτική</a:t>
            </a:r>
            <a:r>
              <a:rPr lang="el-GR" dirty="0" smtClean="0">
                <a:latin typeface="Times New Roman" pitchFamily="18" charset="0"/>
                <a:cs typeface="Times New Roman" pitchFamily="18" charset="0"/>
              </a:rPr>
              <a:t> παρακολούθηση</a:t>
            </a:r>
          </a:p>
          <a:p>
            <a:endParaRPr lang="el-GR" dirty="0" smtClean="0"/>
          </a:p>
          <a:p>
            <a:endParaRPr lang="en-US" dirty="0"/>
          </a:p>
        </p:txBody>
      </p:sp>
      <p:pic>
        <p:nvPicPr>
          <p:cNvPr id="1026" name="Picture 2" descr="C:\Users\user\Desktop\4-Sleep-Strategies-for-Athletes.jpg"/>
          <p:cNvPicPr>
            <a:picLocks noGrp="1" noChangeAspect="1" noChangeArrowheads="1"/>
          </p:cNvPicPr>
          <p:nvPr>
            <p:ph sz="half" idx="2"/>
          </p:nvPr>
        </p:nvPicPr>
        <p:blipFill>
          <a:blip r:embed="rId3"/>
          <a:srcRect/>
          <a:stretch>
            <a:fillRect/>
          </a:stretch>
        </p:blipFill>
        <p:spPr bwMode="auto">
          <a:xfrm>
            <a:off x="5651696" y="1690688"/>
            <a:ext cx="3129828" cy="1761790"/>
          </a:xfrm>
          <a:prstGeom prst="rect">
            <a:avLst/>
          </a:prstGeom>
          <a:noFill/>
        </p:spPr>
      </p:pic>
      <p:pic>
        <p:nvPicPr>
          <p:cNvPr id="1027" name="Picture 3" descr="C:\Users\user\Desktop\depositphotos-84880176-original.jpg"/>
          <p:cNvPicPr>
            <a:picLocks noChangeAspect="1" noChangeArrowheads="1"/>
          </p:cNvPicPr>
          <p:nvPr/>
        </p:nvPicPr>
        <p:blipFill>
          <a:blip r:embed="rId4"/>
          <a:srcRect/>
          <a:stretch>
            <a:fillRect/>
          </a:stretch>
        </p:blipFill>
        <p:spPr bwMode="auto">
          <a:xfrm>
            <a:off x="5651696" y="3675509"/>
            <a:ext cx="3129828" cy="2092246"/>
          </a:xfrm>
          <a:prstGeom prst="rect">
            <a:avLst/>
          </a:prstGeom>
          <a:noFill/>
        </p:spPr>
      </p:pic>
      <p:pic>
        <p:nvPicPr>
          <p:cNvPr id="1028" name="Picture 4" descr="C:\Users\user\Desktop\10-Foods-1024x1024.jpg"/>
          <p:cNvPicPr>
            <a:picLocks noChangeAspect="1" noChangeArrowheads="1"/>
          </p:cNvPicPr>
          <p:nvPr/>
        </p:nvPicPr>
        <p:blipFill>
          <a:blip r:embed="rId5"/>
          <a:srcRect/>
          <a:stretch>
            <a:fillRect/>
          </a:stretch>
        </p:blipFill>
        <p:spPr bwMode="auto">
          <a:xfrm>
            <a:off x="9439746" y="1504549"/>
            <a:ext cx="2082866" cy="2082866"/>
          </a:xfrm>
          <a:prstGeom prst="rect">
            <a:avLst/>
          </a:prstGeom>
          <a:noFill/>
        </p:spPr>
      </p:pic>
      <p:sp>
        <p:nvSpPr>
          <p:cNvPr id="1031" name="AutoShape 7" descr="C:\Users\user\Desktop\6344c6_546a2977d73940a1b103409a8c24172a-mv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C:\Users\user\Desktop\45594760-Athletes-arrives-at-finish-line-on-racetrack-during-training-session-Young-females-competing-in-a-tr-Stock-Photo.jpg"/>
          <p:cNvPicPr>
            <a:picLocks noChangeAspect="1" noChangeArrowheads="1"/>
          </p:cNvPicPr>
          <p:nvPr/>
        </p:nvPicPr>
        <p:blipFill>
          <a:blip r:embed="rId6"/>
          <a:srcRect/>
          <a:stretch>
            <a:fillRect/>
          </a:stretch>
        </p:blipFill>
        <p:spPr bwMode="auto">
          <a:xfrm>
            <a:off x="8925327" y="3675509"/>
            <a:ext cx="3140256" cy="209224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200" b="1" dirty="0" smtClean="0">
                <a:latin typeface="Times New Roman" pitchFamily="18" charset="0"/>
                <a:cs typeface="Times New Roman" pitchFamily="18" charset="0"/>
              </a:rPr>
              <a:t>Γιατί πρέπει να αναπτύξουμε επιστημονικές συνεργασίες με αθλητές, προπονητές και γονείς</a:t>
            </a:r>
            <a:r>
              <a:rPr lang="en-US" sz="3200" b="1" dirty="0" smtClean="0">
                <a:latin typeface="Times New Roman" pitchFamily="18" charset="0"/>
                <a:cs typeface="Times New Roman" pitchFamily="18" charset="0"/>
              </a:rPr>
              <a:t>;</a:t>
            </a:r>
            <a:endParaRPr lang="en-US" sz="3200" b="1" dirty="0"/>
          </a:p>
        </p:txBody>
      </p:sp>
      <p:sp>
        <p:nvSpPr>
          <p:cNvPr id="5" name="4 - Θέση περιεχομένου"/>
          <p:cNvSpPr>
            <a:spLocks noGrp="1"/>
          </p:cNvSpPr>
          <p:nvPr>
            <p:ph sz="half" idx="1"/>
          </p:nvPr>
        </p:nvSpPr>
        <p:spPr>
          <a:xfrm>
            <a:off x="838200" y="1825625"/>
            <a:ext cx="5775960" cy="4351338"/>
          </a:xfrm>
        </p:spPr>
        <p:txBody>
          <a:bodyPr>
            <a:normAutofit fontScale="92500" lnSpcReduction="20000"/>
          </a:bodyPr>
          <a:lstStyle/>
          <a:p>
            <a:r>
              <a:rPr lang="el-GR" dirty="0" smtClean="0">
                <a:latin typeface="Times New Roman" pitchFamily="18" charset="0"/>
                <a:cs typeface="Times New Roman" pitchFamily="18" charset="0"/>
              </a:rPr>
              <a:t>Για να διατηρήσουμε την υγεία των αθλητών που βρίσκονται στην εφηβεία</a:t>
            </a:r>
          </a:p>
          <a:p>
            <a:r>
              <a:rPr lang="el-GR" dirty="0" smtClean="0">
                <a:latin typeface="Times New Roman" pitchFamily="18" charset="0"/>
                <a:cs typeface="Times New Roman" pitchFamily="18" charset="0"/>
              </a:rPr>
              <a:t>Για να έχουμε εργαλεία προπόνησης και ελέγχου.</a:t>
            </a:r>
          </a:p>
          <a:p>
            <a:r>
              <a:rPr lang="el-GR" dirty="0" smtClean="0">
                <a:latin typeface="Times New Roman" pitchFamily="18" charset="0"/>
                <a:cs typeface="Times New Roman" pitchFamily="18" charset="0"/>
              </a:rPr>
              <a:t>Για να καθορίσουμε τα όρια της προπόνησης σε σχέση με την ηλικία τους</a:t>
            </a:r>
          </a:p>
          <a:p>
            <a:r>
              <a:rPr lang="el-GR" dirty="0" smtClean="0">
                <a:latin typeface="Times New Roman" pitchFamily="18" charset="0"/>
                <a:cs typeface="Times New Roman" pitchFamily="18" charset="0"/>
              </a:rPr>
              <a:t>Για να φτιάξουμε ένα αθλητικό μονοπάτι που δεν θα στηρίζεται στο τυχαίο, στο αυθαίρετο και στο ένστικτο</a:t>
            </a:r>
          </a:p>
          <a:p>
            <a:r>
              <a:rPr lang="el-GR" dirty="0" smtClean="0">
                <a:latin typeface="Times New Roman" pitchFamily="18" charset="0"/>
                <a:cs typeface="Times New Roman" pitchFamily="18" charset="0"/>
              </a:rPr>
              <a:t>Για να επιμορφώνουμε τους προπονητές</a:t>
            </a:r>
          </a:p>
          <a:p>
            <a:r>
              <a:rPr lang="el-GR" dirty="0" smtClean="0">
                <a:latin typeface="Times New Roman" pitchFamily="18" charset="0"/>
                <a:cs typeface="Times New Roman" pitchFamily="18" charset="0"/>
              </a:rPr>
              <a:t>Για να πληροφορούμε τους γονείς με αξιόπιστες πληροφορίες </a:t>
            </a:r>
            <a:endParaRPr lang="en-US" dirty="0" smtClean="0">
              <a:latin typeface="Times New Roman" pitchFamily="18" charset="0"/>
              <a:cs typeface="Times New Roman" pitchFamily="18" charset="0"/>
            </a:endParaRPr>
          </a:p>
          <a:p>
            <a:pPr>
              <a:buNone/>
            </a:pPr>
            <a:endParaRPr lang="en-US" dirty="0"/>
          </a:p>
        </p:txBody>
      </p:sp>
      <p:pic>
        <p:nvPicPr>
          <p:cNvPr id="6" name="Picture 4"/>
          <p:cNvPicPr>
            <a:picLocks noGrp="1" noChangeAspect="1" noChangeArrowheads="1"/>
          </p:cNvPicPr>
          <p:nvPr>
            <p:ph sz="half" idx="2"/>
          </p:nvPr>
        </p:nvPicPr>
        <p:blipFill>
          <a:blip r:embed="rId3"/>
          <a:srcRect/>
          <a:stretch>
            <a:fillRect/>
          </a:stretch>
        </p:blipFill>
        <p:spPr bwMode="auto">
          <a:xfrm>
            <a:off x="7200900" y="2120106"/>
            <a:ext cx="4152900" cy="300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Freeform 814"/>
          <p:cNvSpPr/>
          <p:nvPr/>
        </p:nvSpPr>
        <p:spPr>
          <a:xfrm>
            <a:off x="10429875" y="3172741"/>
            <a:ext cx="1116000" cy="115564"/>
          </a:xfrm>
          <a:custGeom>
            <a:avLst/>
            <a:gdLst>
              <a:gd name="connsiteX0" fmla="*/ 0 w 854075"/>
              <a:gd name="connsiteY0" fmla="*/ 0 h 100508"/>
              <a:gd name="connsiteX1" fmla="*/ 254000 w 854075"/>
              <a:gd name="connsiteY1" fmla="*/ 92075 h 100508"/>
              <a:gd name="connsiteX2" fmla="*/ 854075 w 854075"/>
              <a:gd name="connsiteY2" fmla="*/ 95250 h 100508"/>
            </a:gdLst>
            <a:ahLst/>
            <a:cxnLst>
              <a:cxn ang="0">
                <a:pos x="connsiteX0" y="connsiteY0"/>
              </a:cxn>
              <a:cxn ang="0">
                <a:pos x="connsiteX1" y="connsiteY1"/>
              </a:cxn>
              <a:cxn ang="0">
                <a:pos x="connsiteX2" y="connsiteY2"/>
              </a:cxn>
            </a:cxnLst>
            <a:rect l="l" t="t" r="r" b="b"/>
            <a:pathLst>
              <a:path w="854075" h="100508">
                <a:moveTo>
                  <a:pt x="0" y="0"/>
                </a:moveTo>
                <a:cubicBezTo>
                  <a:pt x="55827" y="38100"/>
                  <a:pt x="111654" y="76200"/>
                  <a:pt x="254000" y="92075"/>
                </a:cubicBezTo>
                <a:cubicBezTo>
                  <a:pt x="396346" y="107950"/>
                  <a:pt x="755650" y="96838"/>
                  <a:pt x="854075" y="952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246" name="TextBox 245"/>
          <p:cNvSpPr txBox="1"/>
          <p:nvPr/>
        </p:nvSpPr>
        <p:spPr>
          <a:xfrm>
            <a:off x="10654096" y="3038838"/>
            <a:ext cx="957313" cy="230832"/>
          </a:xfrm>
          <a:prstGeom prst="rect">
            <a:avLst/>
          </a:prstGeom>
          <a:noFill/>
        </p:spPr>
        <p:txBody>
          <a:bodyPr wrap="none" rtlCol="0">
            <a:spAutoFit/>
          </a:bodyPr>
          <a:lstStyle/>
          <a:p>
            <a:r>
              <a:rPr lang="en-US" sz="900" b="1" dirty="0" smtClean="0">
                <a:solidFill>
                  <a:srgbClr val="FF0000"/>
                </a:solidFill>
              </a:rPr>
              <a:t>Academic stress</a:t>
            </a:r>
            <a:endParaRPr lang="el-GR" sz="900" b="1" dirty="0">
              <a:solidFill>
                <a:srgbClr val="FF0000"/>
              </a:solidFill>
            </a:endParaRPr>
          </a:p>
        </p:txBody>
      </p:sp>
      <p:pic>
        <p:nvPicPr>
          <p:cNvPr id="241" name="Εικόνα 240"/>
          <p:cNvPicPr>
            <a:picLocks noChangeAspect="1"/>
          </p:cNvPicPr>
          <p:nvPr/>
        </p:nvPicPr>
        <p:blipFill rotWithShape="1">
          <a:blip r:embed="rId3">
            <a:extLst>
              <a:ext uri="{28A0092B-C50C-407E-A947-70E740481C1C}">
                <a14:useLocalDpi xmlns:a14="http://schemas.microsoft.com/office/drawing/2010/main" val="0"/>
              </a:ext>
            </a:extLst>
          </a:blip>
          <a:srcRect l="78792" t="82744"/>
          <a:stretch/>
        </p:blipFill>
        <p:spPr>
          <a:xfrm>
            <a:off x="9610617" y="5674616"/>
            <a:ext cx="2585659" cy="1183384"/>
          </a:xfrm>
          <a:prstGeom prst="rect">
            <a:avLst/>
          </a:prstGeom>
        </p:spPr>
      </p:pic>
      <p:pic>
        <p:nvPicPr>
          <p:cNvPr id="239" name="Εικόνα 238"/>
          <p:cNvPicPr>
            <a:picLocks noChangeAspect="1"/>
          </p:cNvPicPr>
          <p:nvPr/>
        </p:nvPicPr>
        <p:blipFill rotWithShape="1">
          <a:blip r:embed="rId3">
            <a:extLst>
              <a:ext uri="{28A0092B-C50C-407E-A947-70E740481C1C}">
                <a14:useLocalDpi xmlns:a14="http://schemas.microsoft.com/office/drawing/2010/main" val="0"/>
              </a:ext>
            </a:extLst>
          </a:blip>
          <a:srcRect r="21328"/>
          <a:stretch/>
        </p:blipFill>
        <p:spPr>
          <a:xfrm>
            <a:off x="0" y="0"/>
            <a:ext cx="9591675" cy="6858000"/>
          </a:xfrm>
          <a:prstGeom prst="rect">
            <a:avLst/>
          </a:prstGeom>
        </p:spPr>
      </p:pic>
      <p:grpSp>
        <p:nvGrpSpPr>
          <p:cNvPr id="265" name="Ομάδα 264"/>
          <p:cNvGrpSpPr/>
          <p:nvPr/>
        </p:nvGrpSpPr>
        <p:grpSpPr>
          <a:xfrm>
            <a:off x="10195741" y="4779570"/>
            <a:ext cx="1573955" cy="965996"/>
            <a:chOff x="9901101" y="4880935"/>
            <a:chExt cx="1573955" cy="965996"/>
          </a:xfrm>
        </p:grpSpPr>
        <p:cxnSp>
          <p:nvCxnSpPr>
            <p:cNvPr id="255" name="Straight Connector 778"/>
            <p:cNvCxnSpPr/>
            <p:nvPr/>
          </p:nvCxnSpPr>
          <p:spPr>
            <a:xfrm>
              <a:off x="9995749" y="5451282"/>
              <a:ext cx="1440287" cy="3844"/>
            </a:xfrm>
            <a:prstGeom prst="line">
              <a:avLst/>
            </a:prstGeom>
          </p:spPr>
          <p:style>
            <a:lnRef idx="3">
              <a:schemeClr val="dk1"/>
            </a:lnRef>
            <a:fillRef idx="0">
              <a:schemeClr val="dk1"/>
            </a:fillRef>
            <a:effectRef idx="2">
              <a:schemeClr val="dk1"/>
            </a:effectRef>
            <a:fontRef idx="minor">
              <a:schemeClr val="tx1"/>
            </a:fontRef>
          </p:style>
        </p:cxnSp>
        <p:sp>
          <p:nvSpPr>
            <p:cNvPr id="256" name="Ελεύθερη σχεδίαση 255"/>
            <p:cNvSpPr/>
            <p:nvPr/>
          </p:nvSpPr>
          <p:spPr>
            <a:xfrm>
              <a:off x="9999113" y="5442750"/>
              <a:ext cx="1420931" cy="190210"/>
            </a:xfrm>
            <a:custGeom>
              <a:avLst/>
              <a:gdLst>
                <a:gd name="connsiteX0" fmla="*/ 0 w 1176528"/>
                <a:gd name="connsiteY0" fmla="*/ 0 h 109728"/>
                <a:gd name="connsiteX1" fmla="*/ 115824 w 1176528"/>
                <a:gd name="connsiteY1" fmla="*/ 91440 h 109728"/>
                <a:gd name="connsiteX2" fmla="*/ 688848 w 1176528"/>
                <a:gd name="connsiteY2" fmla="*/ 109728 h 109728"/>
                <a:gd name="connsiteX3" fmla="*/ 1176528 w 1176528"/>
                <a:gd name="connsiteY3" fmla="*/ 103632 h 109728"/>
              </a:gdLst>
              <a:ahLst/>
              <a:cxnLst>
                <a:cxn ang="0">
                  <a:pos x="connsiteX0" y="connsiteY0"/>
                </a:cxn>
                <a:cxn ang="0">
                  <a:pos x="connsiteX1" y="connsiteY1"/>
                </a:cxn>
                <a:cxn ang="0">
                  <a:pos x="connsiteX2" y="connsiteY2"/>
                </a:cxn>
                <a:cxn ang="0">
                  <a:pos x="connsiteX3" y="connsiteY3"/>
                </a:cxn>
              </a:cxnLst>
              <a:rect l="l" t="t" r="r" b="b"/>
              <a:pathLst>
                <a:path w="1176528" h="109728">
                  <a:moveTo>
                    <a:pt x="0" y="0"/>
                  </a:moveTo>
                  <a:cubicBezTo>
                    <a:pt x="508" y="36576"/>
                    <a:pt x="1016" y="73152"/>
                    <a:pt x="115824" y="91440"/>
                  </a:cubicBezTo>
                  <a:cubicBezTo>
                    <a:pt x="230632" y="109728"/>
                    <a:pt x="688848" y="109728"/>
                    <a:pt x="688848" y="109728"/>
                  </a:cubicBezTo>
                  <a:lnTo>
                    <a:pt x="1176528" y="103632"/>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solidFill>
                  <a:srgbClr val="FF0000"/>
                </a:solidFill>
              </a:endParaRPr>
            </a:p>
          </p:txBody>
        </p:sp>
        <p:sp>
          <p:nvSpPr>
            <p:cNvPr id="257" name="Ελεύθερη σχεδίαση 256"/>
            <p:cNvSpPr/>
            <p:nvPr/>
          </p:nvSpPr>
          <p:spPr>
            <a:xfrm>
              <a:off x="9993018" y="5278775"/>
              <a:ext cx="1443018" cy="169682"/>
            </a:xfrm>
            <a:custGeom>
              <a:avLst/>
              <a:gdLst>
                <a:gd name="connsiteX0" fmla="*/ 0 w 1194816"/>
                <a:gd name="connsiteY0" fmla="*/ 164592 h 164592"/>
                <a:gd name="connsiteX1" fmla="*/ 152400 w 1194816"/>
                <a:gd name="connsiteY1" fmla="*/ 24384 h 164592"/>
                <a:gd name="connsiteX2" fmla="*/ 798576 w 1194816"/>
                <a:gd name="connsiteY2" fmla="*/ 6096 h 164592"/>
                <a:gd name="connsiteX3" fmla="*/ 1194816 w 1194816"/>
                <a:gd name="connsiteY3" fmla="*/ 0 h 164592"/>
              </a:gdLst>
              <a:ahLst/>
              <a:cxnLst>
                <a:cxn ang="0">
                  <a:pos x="connsiteX0" y="connsiteY0"/>
                </a:cxn>
                <a:cxn ang="0">
                  <a:pos x="connsiteX1" y="connsiteY1"/>
                </a:cxn>
                <a:cxn ang="0">
                  <a:pos x="connsiteX2" y="connsiteY2"/>
                </a:cxn>
                <a:cxn ang="0">
                  <a:pos x="connsiteX3" y="connsiteY3"/>
                </a:cxn>
              </a:cxnLst>
              <a:rect l="l" t="t" r="r" b="b"/>
              <a:pathLst>
                <a:path w="1194816" h="164592">
                  <a:moveTo>
                    <a:pt x="0" y="164592"/>
                  </a:moveTo>
                  <a:cubicBezTo>
                    <a:pt x="9652" y="107696"/>
                    <a:pt x="19304" y="50800"/>
                    <a:pt x="152400" y="24384"/>
                  </a:cubicBezTo>
                  <a:cubicBezTo>
                    <a:pt x="285496" y="-2032"/>
                    <a:pt x="798576" y="6096"/>
                    <a:pt x="798576" y="6096"/>
                  </a:cubicBezTo>
                  <a:lnTo>
                    <a:pt x="1194816" y="0"/>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solidFill>
                  <a:srgbClr val="FF0000"/>
                </a:solidFill>
              </a:endParaRPr>
            </a:p>
          </p:txBody>
        </p:sp>
        <p:sp>
          <p:nvSpPr>
            <p:cNvPr id="258" name="Freeform 780"/>
            <p:cNvSpPr/>
            <p:nvPr/>
          </p:nvSpPr>
          <p:spPr>
            <a:xfrm>
              <a:off x="9901101" y="5065662"/>
              <a:ext cx="1534935" cy="317728"/>
            </a:xfrm>
            <a:custGeom>
              <a:avLst/>
              <a:gdLst>
                <a:gd name="connsiteX0" fmla="*/ 0 w 1571625"/>
                <a:gd name="connsiteY0" fmla="*/ 52207 h 52207"/>
                <a:gd name="connsiteX1" fmla="*/ 404813 w 1571625"/>
                <a:gd name="connsiteY1" fmla="*/ 4582 h 52207"/>
                <a:gd name="connsiteX2" fmla="*/ 1571625 w 1571625"/>
                <a:gd name="connsiteY2" fmla="*/ 4582 h 52207"/>
              </a:gdLst>
              <a:ahLst/>
              <a:cxnLst>
                <a:cxn ang="0">
                  <a:pos x="connsiteX0" y="connsiteY0"/>
                </a:cxn>
                <a:cxn ang="0">
                  <a:pos x="connsiteX1" y="connsiteY1"/>
                </a:cxn>
                <a:cxn ang="0">
                  <a:pos x="connsiteX2" y="connsiteY2"/>
                </a:cxn>
              </a:cxnLst>
              <a:rect l="l" t="t" r="r" b="b"/>
              <a:pathLst>
                <a:path w="1571625" h="52207">
                  <a:moveTo>
                    <a:pt x="0" y="52207"/>
                  </a:moveTo>
                  <a:cubicBezTo>
                    <a:pt x="71438" y="32363"/>
                    <a:pt x="142876" y="12519"/>
                    <a:pt x="404813" y="4582"/>
                  </a:cubicBezTo>
                  <a:cubicBezTo>
                    <a:pt x="666750" y="-3355"/>
                    <a:pt x="1119187" y="613"/>
                    <a:pt x="1571625" y="458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solidFill>
                  <a:srgbClr val="FF0000"/>
                </a:solidFill>
              </a:endParaRPr>
            </a:p>
          </p:txBody>
        </p:sp>
        <p:sp>
          <p:nvSpPr>
            <p:cNvPr id="259" name="Freeform 782"/>
            <p:cNvSpPr/>
            <p:nvPr/>
          </p:nvSpPr>
          <p:spPr>
            <a:xfrm>
              <a:off x="9934895" y="5495253"/>
              <a:ext cx="1485150" cy="351678"/>
            </a:xfrm>
            <a:custGeom>
              <a:avLst/>
              <a:gdLst>
                <a:gd name="connsiteX0" fmla="*/ 0 w 1204912"/>
                <a:gd name="connsiteY0" fmla="*/ 0 h 204787"/>
                <a:gd name="connsiteX1" fmla="*/ 295275 w 1204912"/>
                <a:gd name="connsiteY1" fmla="*/ 171450 h 204787"/>
                <a:gd name="connsiteX2" fmla="*/ 1204912 w 1204912"/>
                <a:gd name="connsiteY2" fmla="*/ 204787 h 204787"/>
              </a:gdLst>
              <a:ahLst/>
              <a:cxnLst>
                <a:cxn ang="0">
                  <a:pos x="connsiteX0" y="connsiteY0"/>
                </a:cxn>
                <a:cxn ang="0">
                  <a:pos x="connsiteX1" y="connsiteY1"/>
                </a:cxn>
                <a:cxn ang="0">
                  <a:pos x="connsiteX2" y="connsiteY2"/>
                </a:cxn>
              </a:cxnLst>
              <a:rect l="l" t="t" r="r" b="b"/>
              <a:pathLst>
                <a:path w="1204912" h="204787">
                  <a:moveTo>
                    <a:pt x="0" y="0"/>
                  </a:moveTo>
                  <a:cubicBezTo>
                    <a:pt x="47228" y="68659"/>
                    <a:pt x="94456" y="137319"/>
                    <a:pt x="295275" y="171450"/>
                  </a:cubicBezTo>
                  <a:cubicBezTo>
                    <a:pt x="496094" y="205581"/>
                    <a:pt x="1058068" y="199231"/>
                    <a:pt x="1204912" y="204787"/>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solidFill>
                  <a:srgbClr val="FF0000"/>
                </a:solidFill>
              </a:endParaRPr>
            </a:p>
          </p:txBody>
        </p:sp>
        <p:sp>
          <p:nvSpPr>
            <p:cNvPr id="260" name="TextBox 259"/>
            <p:cNvSpPr txBox="1"/>
            <p:nvPr/>
          </p:nvSpPr>
          <p:spPr>
            <a:xfrm>
              <a:off x="10374396" y="5430738"/>
              <a:ext cx="946093" cy="230832"/>
            </a:xfrm>
            <a:prstGeom prst="rect">
              <a:avLst/>
            </a:prstGeom>
            <a:noFill/>
          </p:spPr>
          <p:txBody>
            <a:bodyPr wrap="none" rtlCol="0">
              <a:spAutoFit/>
            </a:bodyPr>
            <a:lstStyle/>
            <a:p>
              <a:r>
                <a:rPr lang="en-US" sz="900" b="1" dirty="0" smtClean="0">
                  <a:solidFill>
                    <a:srgbClr val="FF0000"/>
                  </a:solidFill>
                </a:rPr>
                <a:t>Maturity timing</a:t>
              </a:r>
              <a:endParaRPr lang="el-GR" sz="900" b="1" dirty="0">
                <a:solidFill>
                  <a:srgbClr val="FF0000"/>
                </a:solidFill>
              </a:endParaRPr>
            </a:p>
          </p:txBody>
        </p:sp>
        <p:sp>
          <p:nvSpPr>
            <p:cNvPr id="261" name="TextBox 260"/>
            <p:cNvSpPr txBox="1"/>
            <p:nvPr/>
          </p:nvSpPr>
          <p:spPr>
            <a:xfrm>
              <a:off x="10346221" y="5061972"/>
              <a:ext cx="1128835" cy="230832"/>
            </a:xfrm>
            <a:prstGeom prst="rect">
              <a:avLst/>
            </a:prstGeom>
            <a:noFill/>
          </p:spPr>
          <p:txBody>
            <a:bodyPr wrap="none" rtlCol="0">
              <a:spAutoFit/>
            </a:bodyPr>
            <a:lstStyle/>
            <a:p>
              <a:r>
                <a:rPr lang="en-US" sz="900" b="1" dirty="0" smtClean="0">
                  <a:solidFill>
                    <a:srgbClr val="FF0000"/>
                  </a:solidFill>
                </a:rPr>
                <a:t>Growth spurt (PHV)</a:t>
              </a:r>
              <a:endParaRPr lang="el-GR" sz="900" b="1" dirty="0">
                <a:solidFill>
                  <a:srgbClr val="FF0000"/>
                </a:solidFill>
              </a:endParaRPr>
            </a:p>
          </p:txBody>
        </p:sp>
        <p:sp>
          <p:nvSpPr>
            <p:cNvPr id="262" name="TextBox 261"/>
            <p:cNvSpPr txBox="1"/>
            <p:nvPr/>
          </p:nvSpPr>
          <p:spPr>
            <a:xfrm>
              <a:off x="10456363" y="4880935"/>
              <a:ext cx="774571" cy="230832"/>
            </a:xfrm>
            <a:prstGeom prst="rect">
              <a:avLst/>
            </a:prstGeom>
            <a:noFill/>
          </p:spPr>
          <p:txBody>
            <a:bodyPr wrap="none" rtlCol="0">
              <a:spAutoFit/>
            </a:bodyPr>
            <a:lstStyle/>
            <a:p>
              <a:r>
                <a:rPr lang="en-US" sz="900" b="1" dirty="0" smtClean="0">
                  <a:solidFill>
                    <a:srgbClr val="FF0000"/>
                  </a:solidFill>
                </a:rPr>
                <a:t>Growth rate</a:t>
              </a:r>
              <a:endParaRPr lang="el-GR" sz="900" b="1" dirty="0">
                <a:solidFill>
                  <a:srgbClr val="FF0000"/>
                </a:solidFill>
              </a:endParaRPr>
            </a:p>
          </p:txBody>
        </p:sp>
        <p:sp>
          <p:nvSpPr>
            <p:cNvPr id="263" name="TextBox 262"/>
            <p:cNvSpPr txBox="1"/>
            <p:nvPr/>
          </p:nvSpPr>
          <p:spPr>
            <a:xfrm>
              <a:off x="10370551" y="5239733"/>
              <a:ext cx="930063" cy="230832"/>
            </a:xfrm>
            <a:prstGeom prst="rect">
              <a:avLst/>
            </a:prstGeom>
            <a:noFill/>
          </p:spPr>
          <p:txBody>
            <a:bodyPr wrap="none" rtlCol="0">
              <a:spAutoFit/>
            </a:bodyPr>
            <a:lstStyle/>
            <a:p>
              <a:r>
                <a:rPr lang="en-US" sz="900" b="1" dirty="0" smtClean="0">
                  <a:solidFill>
                    <a:srgbClr val="FF0000"/>
                  </a:solidFill>
                </a:rPr>
                <a:t>Maturity status</a:t>
              </a:r>
              <a:endParaRPr lang="el-GR" sz="900" b="1" dirty="0">
                <a:solidFill>
                  <a:srgbClr val="FF0000"/>
                </a:solidFill>
              </a:endParaRPr>
            </a:p>
          </p:txBody>
        </p:sp>
        <p:sp>
          <p:nvSpPr>
            <p:cNvPr id="264" name="TextBox 263"/>
            <p:cNvSpPr txBox="1"/>
            <p:nvPr/>
          </p:nvSpPr>
          <p:spPr>
            <a:xfrm>
              <a:off x="10380197" y="5613298"/>
              <a:ext cx="954107" cy="230832"/>
            </a:xfrm>
            <a:prstGeom prst="rect">
              <a:avLst/>
            </a:prstGeom>
            <a:noFill/>
          </p:spPr>
          <p:txBody>
            <a:bodyPr wrap="none" rtlCol="0">
              <a:spAutoFit/>
            </a:bodyPr>
            <a:lstStyle/>
            <a:p>
              <a:r>
                <a:rPr lang="en-US" sz="900" b="1" dirty="0" smtClean="0">
                  <a:solidFill>
                    <a:srgbClr val="FF0000"/>
                  </a:solidFill>
                </a:rPr>
                <a:t>Maturity tempo</a:t>
              </a:r>
              <a:endParaRPr lang="el-GR" sz="900" b="1" dirty="0">
                <a:solidFill>
                  <a:srgbClr val="FF0000"/>
                </a:solidFill>
              </a:endParaRPr>
            </a:p>
          </p:txBody>
        </p:sp>
      </p:grpSp>
      <p:grpSp>
        <p:nvGrpSpPr>
          <p:cNvPr id="4" name="Ομάδα 3"/>
          <p:cNvGrpSpPr/>
          <p:nvPr/>
        </p:nvGrpSpPr>
        <p:grpSpPr>
          <a:xfrm>
            <a:off x="2940385" y="2821683"/>
            <a:ext cx="4521262" cy="2334537"/>
            <a:chOff x="2940385" y="2821683"/>
            <a:chExt cx="4521262" cy="2334537"/>
          </a:xfrm>
        </p:grpSpPr>
        <p:grpSp>
          <p:nvGrpSpPr>
            <p:cNvPr id="5" name="Ομάδα 4"/>
            <p:cNvGrpSpPr/>
            <p:nvPr/>
          </p:nvGrpSpPr>
          <p:grpSpPr>
            <a:xfrm>
              <a:off x="2940385" y="2821683"/>
              <a:ext cx="936000" cy="1081185"/>
              <a:chOff x="4900772" y="2805015"/>
              <a:chExt cx="936000" cy="1081185"/>
            </a:xfrm>
          </p:grpSpPr>
          <p:sp>
            <p:nvSpPr>
              <p:cNvPr id="37" name="Freeform 890"/>
              <p:cNvSpPr/>
              <p:nvPr/>
            </p:nvSpPr>
            <p:spPr>
              <a:xfrm>
                <a:off x="5372100" y="3519488"/>
                <a:ext cx="247650" cy="366712"/>
              </a:xfrm>
              <a:custGeom>
                <a:avLst/>
                <a:gdLst>
                  <a:gd name="connsiteX0" fmla="*/ 0 w 400050"/>
                  <a:gd name="connsiteY0" fmla="*/ 0 h 366712"/>
                  <a:gd name="connsiteX1" fmla="*/ 157163 w 400050"/>
                  <a:gd name="connsiteY1" fmla="*/ 233362 h 366712"/>
                  <a:gd name="connsiteX2" fmla="*/ 400050 w 400050"/>
                  <a:gd name="connsiteY2" fmla="*/ 366712 h 366712"/>
                </a:gdLst>
                <a:ahLst/>
                <a:cxnLst>
                  <a:cxn ang="0">
                    <a:pos x="connsiteX0" y="connsiteY0"/>
                  </a:cxn>
                  <a:cxn ang="0">
                    <a:pos x="connsiteX1" y="connsiteY1"/>
                  </a:cxn>
                  <a:cxn ang="0">
                    <a:pos x="connsiteX2" y="connsiteY2"/>
                  </a:cxn>
                </a:cxnLst>
                <a:rect l="l" t="t" r="r" b="b"/>
                <a:pathLst>
                  <a:path w="400050" h="366712">
                    <a:moveTo>
                      <a:pt x="0" y="0"/>
                    </a:moveTo>
                    <a:cubicBezTo>
                      <a:pt x="45244" y="86121"/>
                      <a:pt x="90488" y="172243"/>
                      <a:pt x="157163" y="233362"/>
                    </a:cubicBezTo>
                    <a:cubicBezTo>
                      <a:pt x="223838" y="294481"/>
                      <a:pt x="364331" y="344487"/>
                      <a:pt x="400050" y="36671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38" name="Oval 917"/>
              <p:cNvSpPr/>
              <p:nvPr/>
            </p:nvSpPr>
            <p:spPr>
              <a:xfrm>
                <a:off x="4900772" y="2805015"/>
                <a:ext cx="936000" cy="7200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z="1100" b="1" dirty="0" smtClean="0"/>
                  <a:t>Context</a:t>
                </a:r>
                <a:endParaRPr lang="el-GR" sz="1100" b="1" dirty="0"/>
              </a:p>
            </p:txBody>
          </p:sp>
        </p:grpSp>
        <p:grpSp>
          <p:nvGrpSpPr>
            <p:cNvPr id="6" name="Ομάδα 5"/>
            <p:cNvGrpSpPr/>
            <p:nvPr/>
          </p:nvGrpSpPr>
          <p:grpSpPr>
            <a:xfrm>
              <a:off x="3663600" y="2967208"/>
              <a:ext cx="3798047" cy="2189012"/>
              <a:chOff x="3663600" y="2967208"/>
              <a:chExt cx="3798047" cy="2189012"/>
            </a:xfrm>
          </p:grpSpPr>
          <p:grpSp>
            <p:nvGrpSpPr>
              <p:cNvPr id="7" name="Group 115"/>
              <p:cNvGrpSpPr/>
              <p:nvPr/>
            </p:nvGrpSpPr>
            <p:grpSpPr>
              <a:xfrm>
                <a:off x="4730353" y="2967208"/>
                <a:ext cx="2731294" cy="2189012"/>
                <a:chOff x="4399347" y="2150141"/>
                <a:chExt cx="2731294" cy="2189012"/>
              </a:xfrm>
            </p:grpSpPr>
            <p:sp>
              <p:nvSpPr>
                <p:cNvPr id="10" name="Freeform 116"/>
                <p:cNvSpPr/>
                <p:nvPr/>
              </p:nvSpPr>
              <p:spPr>
                <a:xfrm>
                  <a:off x="4762885" y="3045320"/>
                  <a:ext cx="333375" cy="80962"/>
                </a:xfrm>
                <a:custGeom>
                  <a:avLst/>
                  <a:gdLst>
                    <a:gd name="connsiteX0" fmla="*/ 0 w 333375"/>
                    <a:gd name="connsiteY0" fmla="*/ 80962 h 80962"/>
                    <a:gd name="connsiteX1" fmla="*/ 166687 w 333375"/>
                    <a:gd name="connsiteY1" fmla="*/ 14287 h 80962"/>
                    <a:gd name="connsiteX2" fmla="*/ 333375 w 333375"/>
                    <a:gd name="connsiteY2" fmla="*/ 0 h 80962"/>
                  </a:gdLst>
                  <a:ahLst/>
                  <a:cxnLst>
                    <a:cxn ang="0">
                      <a:pos x="connsiteX0" y="connsiteY0"/>
                    </a:cxn>
                    <a:cxn ang="0">
                      <a:pos x="connsiteX1" y="connsiteY1"/>
                    </a:cxn>
                    <a:cxn ang="0">
                      <a:pos x="connsiteX2" y="connsiteY2"/>
                    </a:cxn>
                  </a:cxnLst>
                  <a:rect l="l" t="t" r="r" b="b"/>
                  <a:pathLst>
                    <a:path w="333375" h="80962">
                      <a:moveTo>
                        <a:pt x="0" y="80962"/>
                      </a:moveTo>
                      <a:cubicBezTo>
                        <a:pt x="55562" y="54371"/>
                        <a:pt x="111125" y="27781"/>
                        <a:pt x="166687" y="14287"/>
                      </a:cubicBezTo>
                      <a:cubicBezTo>
                        <a:pt x="222249" y="793"/>
                        <a:pt x="305594" y="4762"/>
                        <a:pt x="333375"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grpSp>
              <p:nvGrpSpPr>
                <p:cNvPr id="11" name="Group 117"/>
                <p:cNvGrpSpPr/>
                <p:nvPr/>
              </p:nvGrpSpPr>
              <p:grpSpPr>
                <a:xfrm>
                  <a:off x="4399347" y="2150141"/>
                  <a:ext cx="2731294" cy="2189012"/>
                  <a:chOff x="4399347" y="2150141"/>
                  <a:chExt cx="2731294" cy="2189012"/>
                </a:xfrm>
              </p:grpSpPr>
              <p:sp>
                <p:nvSpPr>
                  <p:cNvPr id="12" name="Freeform 134"/>
                  <p:cNvSpPr/>
                  <p:nvPr/>
                </p:nvSpPr>
                <p:spPr>
                  <a:xfrm>
                    <a:off x="4678746" y="3323132"/>
                    <a:ext cx="432593" cy="276225"/>
                  </a:xfrm>
                  <a:custGeom>
                    <a:avLst/>
                    <a:gdLst>
                      <a:gd name="connsiteX0" fmla="*/ 0 w 425450"/>
                      <a:gd name="connsiteY0" fmla="*/ 0 h 276225"/>
                      <a:gd name="connsiteX1" fmla="*/ 168275 w 425450"/>
                      <a:gd name="connsiteY1" fmla="*/ 196850 h 276225"/>
                      <a:gd name="connsiteX2" fmla="*/ 425450 w 425450"/>
                      <a:gd name="connsiteY2" fmla="*/ 276225 h 276225"/>
                    </a:gdLst>
                    <a:ahLst/>
                    <a:cxnLst>
                      <a:cxn ang="0">
                        <a:pos x="connsiteX0" y="connsiteY0"/>
                      </a:cxn>
                      <a:cxn ang="0">
                        <a:pos x="connsiteX1" y="connsiteY1"/>
                      </a:cxn>
                      <a:cxn ang="0">
                        <a:pos x="connsiteX2" y="connsiteY2"/>
                      </a:cxn>
                    </a:cxnLst>
                    <a:rect l="l" t="t" r="r" b="b"/>
                    <a:pathLst>
                      <a:path w="425450" h="276225">
                        <a:moveTo>
                          <a:pt x="0" y="0"/>
                        </a:moveTo>
                        <a:cubicBezTo>
                          <a:pt x="48683" y="75406"/>
                          <a:pt x="97367" y="150813"/>
                          <a:pt x="168275" y="196850"/>
                        </a:cubicBezTo>
                        <a:cubicBezTo>
                          <a:pt x="239183" y="242887"/>
                          <a:pt x="381529" y="263525"/>
                          <a:pt x="425450" y="276225"/>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3" name="Freeform 136"/>
                  <p:cNvSpPr/>
                  <p:nvPr/>
                </p:nvSpPr>
                <p:spPr>
                  <a:xfrm>
                    <a:off x="4677160" y="3321545"/>
                    <a:ext cx="423862" cy="695325"/>
                  </a:xfrm>
                  <a:custGeom>
                    <a:avLst/>
                    <a:gdLst>
                      <a:gd name="connsiteX0" fmla="*/ 0 w 423862"/>
                      <a:gd name="connsiteY0" fmla="*/ 0 h 695325"/>
                      <a:gd name="connsiteX1" fmla="*/ 119062 w 423862"/>
                      <a:gd name="connsiteY1" fmla="*/ 457200 h 695325"/>
                      <a:gd name="connsiteX2" fmla="*/ 423862 w 423862"/>
                      <a:gd name="connsiteY2" fmla="*/ 695325 h 695325"/>
                    </a:gdLst>
                    <a:ahLst/>
                    <a:cxnLst>
                      <a:cxn ang="0">
                        <a:pos x="connsiteX0" y="connsiteY0"/>
                      </a:cxn>
                      <a:cxn ang="0">
                        <a:pos x="connsiteX1" y="connsiteY1"/>
                      </a:cxn>
                      <a:cxn ang="0">
                        <a:pos x="connsiteX2" y="connsiteY2"/>
                      </a:cxn>
                    </a:cxnLst>
                    <a:rect l="l" t="t" r="r" b="b"/>
                    <a:pathLst>
                      <a:path w="423862" h="695325">
                        <a:moveTo>
                          <a:pt x="0" y="0"/>
                        </a:moveTo>
                        <a:cubicBezTo>
                          <a:pt x="24209" y="170656"/>
                          <a:pt x="48418" y="341313"/>
                          <a:pt x="119062" y="457200"/>
                        </a:cubicBezTo>
                        <a:cubicBezTo>
                          <a:pt x="189706" y="573088"/>
                          <a:pt x="423862" y="695325"/>
                          <a:pt x="423862" y="695325"/>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4" name="Freeform 137"/>
                  <p:cNvSpPr/>
                  <p:nvPr/>
                </p:nvSpPr>
                <p:spPr>
                  <a:xfrm>
                    <a:off x="4672397" y="3312020"/>
                    <a:ext cx="428625" cy="904875"/>
                  </a:xfrm>
                  <a:custGeom>
                    <a:avLst/>
                    <a:gdLst>
                      <a:gd name="connsiteX0" fmla="*/ 0 w 428625"/>
                      <a:gd name="connsiteY0" fmla="*/ 0 h 904875"/>
                      <a:gd name="connsiteX1" fmla="*/ 114300 w 428625"/>
                      <a:gd name="connsiteY1" fmla="*/ 585787 h 904875"/>
                      <a:gd name="connsiteX2" fmla="*/ 428625 w 428625"/>
                      <a:gd name="connsiteY2" fmla="*/ 904875 h 904875"/>
                    </a:gdLst>
                    <a:ahLst/>
                    <a:cxnLst>
                      <a:cxn ang="0">
                        <a:pos x="connsiteX0" y="connsiteY0"/>
                      </a:cxn>
                      <a:cxn ang="0">
                        <a:pos x="connsiteX1" y="connsiteY1"/>
                      </a:cxn>
                      <a:cxn ang="0">
                        <a:pos x="connsiteX2" y="connsiteY2"/>
                      </a:cxn>
                    </a:cxnLst>
                    <a:rect l="l" t="t" r="r" b="b"/>
                    <a:pathLst>
                      <a:path w="428625" h="904875">
                        <a:moveTo>
                          <a:pt x="0" y="0"/>
                        </a:moveTo>
                        <a:cubicBezTo>
                          <a:pt x="21431" y="217487"/>
                          <a:pt x="42862" y="434974"/>
                          <a:pt x="114300" y="585787"/>
                        </a:cubicBezTo>
                        <a:cubicBezTo>
                          <a:pt x="185738" y="736600"/>
                          <a:pt x="428625" y="904875"/>
                          <a:pt x="428625" y="904875"/>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cxnSp>
                <p:nvCxnSpPr>
                  <p:cNvPr id="15" name="Straight Connector 118"/>
                  <p:cNvCxnSpPr/>
                  <p:nvPr/>
                </p:nvCxnSpPr>
                <p:spPr>
                  <a:xfrm>
                    <a:off x="6046381" y="3706191"/>
                    <a:ext cx="1084260" cy="0"/>
                  </a:xfrm>
                  <a:prstGeom prst="line">
                    <a:avLst/>
                  </a:prstGeom>
                </p:spPr>
                <p:style>
                  <a:lnRef idx="3">
                    <a:schemeClr val="dk1"/>
                  </a:lnRef>
                  <a:fillRef idx="0">
                    <a:schemeClr val="dk1"/>
                  </a:fillRef>
                  <a:effectRef idx="2">
                    <a:schemeClr val="dk1"/>
                  </a:effectRef>
                  <a:fontRef idx="minor">
                    <a:schemeClr val="tx1"/>
                  </a:fontRef>
                </p:style>
              </p:cxnSp>
              <p:sp>
                <p:nvSpPr>
                  <p:cNvPr id="16" name="Freeform 119"/>
                  <p:cNvSpPr/>
                  <p:nvPr/>
                </p:nvSpPr>
                <p:spPr>
                  <a:xfrm>
                    <a:off x="5786822" y="3513951"/>
                    <a:ext cx="1322385" cy="45719"/>
                  </a:xfrm>
                  <a:custGeom>
                    <a:avLst/>
                    <a:gdLst>
                      <a:gd name="connsiteX0" fmla="*/ 0 w 1133475"/>
                      <a:gd name="connsiteY0" fmla="*/ 40922 h 40922"/>
                      <a:gd name="connsiteX1" fmla="*/ 285750 w 1133475"/>
                      <a:gd name="connsiteY1" fmla="*/ 2822 h 40922"/>
                      <a:gd name="connsiteX2" fmla="*/ 1133475 w 1133475"/>
                      <a:gd name="connsiteY2" fmla="*/ 2822 h 40922"/>
                    </a:gdLst>
                    <a:ahLst/>
                    <a:cxnLst>
                      <a:cxn ang="0">
                        <a:pos x="connsiteX0" y="connsiteY0"/>
                      </a:cxn>
                      <a:cxn ang="0">
                        <a:pos x="connsiteX1" y="connsiteY1"/>
                      </a:cxn>
                      <a:cxn ang="0">
                        <a:pos x="connsiteX2" y="connsiteY2"/>
                      </a:cxn>
                    </a:cxnLst>
                    <a:rect l="l" t="t" r="r" b="b"/>
                    <a:pathLst>
                      <a:path w="1133475" h="40922">
                        <a:moveTo>
                          <a:pt x="0" y="40922"/>
                        </a:moveTo>
                        <a:cubicBezTo>
                          <a:pt x="48419" y="25047"/>
                          <a:pt x="96838" y="9172"/>
                          <a:pt x="285750" y="2822"/>
                        </a:cubicBezTo>
                        <a:cubicBezTo>
                          <a:pt x="474662" y="-3528"/>
                          <a:pt x="1133475" y="2822"/>
                          <a:pt x="1133475" y="282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7" name="Freeform 120"/>
                  <p:cNvSpPr/>
                  <p:nvPr/>
                </p:nvSpPr>
                <p:spPr>
                  <a:xfrm>
                    <a:off x="5648710" y="3721595"/>
                    <a:ext cx="1460497" cy="200025"/>
                  </a:xfrm>
                  <a:custGeom>
                    <a:avLst/>
                    <a:gdLst>
                      <a:gd name="connsiteX0" fmla="*/ 0 w 1481137"/>
                      <a:gd name="connsiteY0" fmla="*/ 0 h 200025"/>
                      <a:gd name="connsiteX1" fmla="*/ 247650 w 1481137"/>
                      <a:gd name="connsiteY1" fmla="*/ 166687 h 200025"/>
                      <a:gd name="connsiteX2" fmla="*/ 1481137 w 1481137"/>
                      <a:gd name="connsiteY2" fmla="*/ 200025 h 200025"/>
                    </a:gdLst>
                    <a:ahLst/>
                    <a:cxnLst>
                      <a:cxn ang="0">
                        <a:pos x="connsiteX0" y="connsiteY0"/>
                      </a:cxn>
                      <a:cxn ang="0">
                        <a:pos x="connsiteX1" y="connsiteY1"/>
                      </a:cxn>
                      <a:cxn ang="0">
                        <a:pos x="connsiteX2" y="connsiteY2"/>
                      </a:cxn>
                    </a:cxnLst>
                    <a:rect l="l" t="t" r="r" b="b"/>
                    <a:pathLst>
                      <a:path w="1481137" h="200025">
                        <a:moveTo>
                          <a:pt x="0" y="0"/>
                        </a:moveTo>
                        <a:cubicBezTo>
                          <a:pt x="397" y="66675"/>
                          <a:pt x="794" y="133350"/>
                          <a:pt x="247650" y="166687"/>
                        </a:cubicBezTo>
                        <a:cubicBezTo>
                          <a:pt x="494506" y="200025"/>
                          <a:pt x="1481137" y="200025"/>
                          <a:pt x="1481137" y="200025"/>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8" name="Freeform 121"/>
                  <p:cNvSpPr/>
                  <p:nvPr/>
                </p:nvSpPr>
                <p:spPr>
                  <a:xfrm>
                    <a:off x="5555371" y="2759571"/>
                    <a:ext cx="1164112" cy="185542"/>
                  </a:xfrm>
                  <a:custGeom>
                    <a:avLst/>
                    <a:gdLst>
                      <a:gd name="connsiteX0" fmla="*/ 0 w 1066800"/>
                      <a:gd name="connsiteY0" fmla="*/ 0 h 98491"/>
                      <a:gd name="connsiteX1" fmla="*/ 250825 w 1066800"/>
                      <a:gd name="connsiteY1" fmla="*/ 82550 h 98491"/>
                      <a:gd name="connsiteX2" fmla="*/ 1066800 w 1066800"/>
                      <a:gd name="connsiteY2" fmla="*/ 98425 h 98491"/>
                    </a:gdLst>
                    <a:ahLst/>
                    <a:cxnLst>
                      <a:cxn ang="0">
                        <a:pos x="connsiteX0" y="connsiteY0"/>
                      </a:cxn>
                      <a:cxn ang="0">
                        <a:pos x="connsiteX1" y="connsiteY1"/>
                      </a:cxn>
                      <a:cxn ang="0">
                        <a:pos x="connsiteX2" y="connsiteY2"/>
                      </a:cxn>
                    </a:cxnLst>
                    <a:rect l="l" t="t" r="r" b="b"/>
                    <a:pathLst>
                      <a:path w="1066800" h="98491">
                        <a:moveTo>
                          <a:pt x="0" y="0"/>
                        </a:moveTo>
                        <a:cubicBezTo>
                          <a:pt x="36512" y="33073"/>
                          <a:pt x="73025" y="66146"/>
                          <a:pt x="250825" y="82550"/>
                        </a:cubicBezTo>
                        <a:cubicBezTo>
                          <a:pt x="428625" y="98954"/>
                          <a:pt x="747712" y="98689"/>
                          <a:pt x="1066800" y="98425"/>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cxnSp>
                <p:nvCxnSpPr>
                  <p:cNvPr id="19" name="Straight Connector 122"/>
                  <p:cNvCxnSpPr>
                    <a:stCxn id="25" idx="3"/>
                  </p:cNvCxnSpPr>
                  <p:nvPr/>
                </p:nvCxnSpPr>
                <p:spPr>
                  <a:xfrm>
                    <a:off x="6088805" y="2722520"/>
                    <a:ext cx="605707" cy="0"/>
                  </a:xfrm>
                  <a:prstGeom prst="line">
                    <a:avLst/>
                  </a:prstGeom>
                </p:spPr>
                <p:style>
                  <a:lnRef idx="3">
                    <a:schemeClr val="dk1"/>
                  </a:lnRef>
                  <a:fillRef idx="0">
                    <a:schemeClr val="dk1"/>
                  </a:fillRef>
                  <a:effectRef idx="2">
                    <a:schemeClr val="dk1"/>
                  </a:effectRef>
                  <a:fontRef idx="minor">
                    <a:schemeClr val="tx1"/>
                  </a:fontRef>
                </p:style>
              </p:cxnSp>
              <p:sp>
                <p:nvSpPr>
                  <p:cNvPr id="20" name="Freeform 123"/>
                  <p:cNvSpPr/>
                  <p:nvPr/>
                </p:nvSpPr>
                <p:spPr>
                  <a:xfrm>
                    <a:off x="4666047" y="2269032"/>
                    <a:ext cx="467518" cy="863599"/>
                  </a:xfrm>
                  <a:custGeom>
                    <a:avLst/>
                    <a:gdLst>
                      <a:gd name="connsiteX0" fmla="*/ 0 w 593725"/>
                      <a:gd name="connsiteY0" fmla="*/ 942975 h 942975"/>
                      <a:gd name="connsiteX1" fmla="*/ 95250 w 593725"/>
                      <a:gd name="connsiteY1" fmla="*/ 476250 h 942975"/>
                      <a:gd name="connsiteX2" fmla="*/ 355600 w 593725"/>
                      <a:gd name="connsiteY2" fmla="*/ 133350 h 942975"/>
                      <a:gd name="connsiteX3" fmla="*/ 593725 w 593725"/>
                      <a:gd name="connsiteY3" fmla="*/ 0 h 942975"/>
                    </a:gdLst>
                    <a:ahLst/>
                    <a:cxnLst>
                      <a:cxn ang="0">
                        <a:pos x="connsiteX0" y="connsiteY0"/>
                      </a:cxn>
                      <a:cxn ang="0">
                        <a:pos x="connsiteX1" y="connsiteY1"/>
                      </a:cxn>
                      <a:cxn ang="0">
                        <a:pos x="connsiteX2" y="connsiteY2"/>
                      </a:cxn>
                      <a:cxn ang="0">
                        <a:pos x="connsiteX3" y="connsiteY3"/>
                      </a:cxn>
                    </a:cxnLst>
                    <a:rect l="l" t="t" r="r" b="b"/>
                    <a:pathLst>
                      <a:path w="593725" h="942975">
                        <a:moveTo>
                          <a:pt x="0" y="942975"/>
                        </a:moveTo>
                        <a:cubicBezTo>
                          <a:pt x="17991" y="777081"/>
                          <a:pt x="35983" y="611188"/>
                          <a:pt x="95250" y="476250"/>
                        </a:cubicBezTo>
                        <a:cubicBezTo>
                          <a:pt x="154517" y="341312"/>
                          <a:pt x="272521" y="212725"/>
                          <a:pt x="355600" y="133350"/>
                        </a:cubicBezTo>
                        <a:cubicBezTo>
                          <a:pt x="438679" y="53975"/>
                          <a:pt x="551921" y="22225"/>
                          <a:pt x="593725"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21" name="Freeform 124"/>
                  <p:cNvSpPr/>
                  <p:nvPr/>
                </p:nvSpPr>
                <p:spPr>
                  <a:xfrm>
                    <a:off x="4656522" y="2497631"/>
                    <a:ext cx="443706" cy="644065"/>
                  </a:xfrm>
                  <a:custGeom>
                    <a:avLst/>
                    <a:gdLst>
                      <a:gd name="connsiteX0" fmla="*/ 0 w 571500"/>
                      <a:gd name="connsiteY0" fmla="*/ 793750 h 793750"/>
                      <a:gd name="connsiteX1" fmla="*/ 171450 w 571500"/>
                      <a:gd name="connsiteY1" fmla="*/ 250825 h 793750"/>
                      <a:gd name="connsiteX2" fmla="*/ 571500 w 571500"/>
                      <a:gd name="connsiteY2" fmla="*/ 0 h 793750"/>
                      <a:gd name="connsiteX0" fmla="*/ 0 w 571500"/>
                      <a:gd name="connsiteY0" fmla="*/ 793750 h 793750"/>
                      <a:gd name="connsiteX1" fmla="*/ 208255 w 571500"/>
                      <a:gd name="connsiteY1" fmla="*/ 262564 h 793750"/>
                      <a:gd name="connsiteX2" fmla="*/ 571500 w 571500"/>
                      <a:gd name="connsiteY2" fmla="*/ 0 h 793750"/>
                    </a:gdLst>
                    <a:ahLst/>
                    <a:cxnLst>
                      <a:cxn ang="0">
                        <a:pos x="connsiteX0" y="connsiteY0"/>
                      </a:cxn>
                      <a:cxn ang="0">
                        <a:pos x="connsiteX1" y="connsiteY1"/>
                      </a:cxn>
                      <a:cxn ang="0">
                        <a:pos x="connsiteX2" y="connsiteY2"/>
                      </a:cxn>
                    </a:cxnLst>
                    <a:rect l="l" t="t" r="r" b="b"/>
                    <a:pathLst>
                      <a:path w="571500" h="793750">
                        <a:moveTo>
                          <a:pt x="0" y="793750"/>
                        </a:moveTo>
                        <a:cubicBezTo>
                          <a:pt x="38100" y="588433"/>
                          <a:pt x="113005" y="394856"/>
                          <a:pt x="208255" y="262564"/>
                        </a:cubicBezTo>
                        <a:cubicBezTo>
                          <a:pt x="303505" y="130272"/>
                          <a:pt x="419100" y="59266"/>
                          <a:pt x="57150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22" name="Freeform 125"/>
                  <p:cNvSpPr/>
                  <p:nvPr/>
                </p:nvSpPr>
                <p:spPr>
                  <a:xfrm>
                    <a:off x="4670810" y="2759570"/>
                    <a:ext cx="429418" cy="371085"/>
                  </a:xfrm>
                  <a:custGeom>
                    <a:avLst/>
                    <a:gdLst>
                      <a:gd name="connsiteX0" fmla="*/ 0 w 571500"/>
                      <a:gd name="connsiteY0" fmla="*/ 561975 h 561975"/>
                      <a:gd name="connsiteX1" fmla="*/ 187325 w 571500"/>
                      <a:gd name="connsiteY1" fmla="*/ 193675 h 561975"/>
                      <a:gd name="connsiteX2" fmla="*/ 571500 w 571500"/>
                      <a:gd name="connsiteY2" fmla="*/ 0 h 561975"/>
                    </a:gdLst>
                    <a:ahLst/>
                    <a:cxnLst>
                      <a:cxn ang="0">
                        <a:pos x="connsiteX0" y="connsiteY0"/>
                      </a:cxn>
                      <a:cxn ang="0">
                        <a:pos x="connsiteX1" y="connsiteY1"/>
                      </a:cxn>
                      <a:cxn ang="0">
                        <a:pos x="connsiteX2" y="connsiteY2"/>
                      </a:cxn>
                    </a:cxnLst>
                    <a:rect l="l" t="t" r="r" b="b"/>
                    <a:pathLst>
                      <a:path w="571500" h="561975">
                        <a:moveTo>
                          <a:pt x="0" y="561975"/>
                        </a:moveTo>
                        <a:cubicBezTo>
                          <a:pt x="46037" y="424656"/>
                          <a:pt x="92075" y="287337"/>
                          <a:pt x="187325" y="193675"/>
                        </a:cubicBezTo>
                        <a:cubicBezTo>
                          <a:pt x="282575" y="100013"/>
                          <a:pt x="427037" y="50006"/>
                          <a:pt x="57150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23" name="Rounded Rectangle 126"/>
                  <p:cNvSpPr/>
                  <p:nvPr/>
                </p:nvSpPr>
                <p:spPr>
                  <a:xfrm>
                    <a:off x="4399347" y="3130656"/>
                    <a:ext cx="670719" cy="195652"/>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z="1100" b="1" dirty="0" smtClean="0"/>
                      <a:t>Physical</a:t>
                    </a:r>
                    <a:endParaRPr lang="el-GR" sz="1100" b="1" dirty="0"/>
                  </a:p>
                </p:txBody>
              </p:sp>
              <p:sp>
                <p:nvSpPr>
                  <p:cNvPr id="24" name="Rounded Rectangle 127"/>
                  <p:cNvSpPr/>
                  <p:nvPr/>
                </p:nvSpPr>
                <p:spPr>
                  <a:xfrm>
                    <a:off x="5100226" y="2954295"/>
                    <a:ext cx="838120" cy="1587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b="1" dirty="0" smtClean="0"/>
                      <a:t>Fitness levels</a:t>
                    </a:r>
                    <a:endParaRPr lang="el-GR" sz="900" b="1" dirty="0"/>
                  </a:p>
                </p:txBody>
              </p:sp>
              <p:sp>
                <p:nvSpPr>
                  <p:cNvPr id="25" name="Rounded Rectangle 128"/>
                  <p:cNvSpPr/>
                  <p:nvPr/>
                </p:nvSpPr>
                <p:spPr>
                  <a:xfrm>
                    <a:off x="5100226" y="2643145"/>
                    <a:ext cx="988579" cy="1587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b="1" dirty="0" smtClean="0"/>
                      <a:t>Match exposure</a:t>
                    </a:r>
                    <a:endParaRPr lang="el-GR" sz="900" b="1" dirty="0"/>
                  </a:p>
                </p:txBody>
              </p:sp>
              <p:sp>
                <p:nvSpPr>
                  <p:cNvPr id="26" name="Rounded Rectangle 129"/>
                  <p:cNvSpPr/>
                  <p:nvPr/>
                </p:nvSpPr>
                <p:spPr>
                  <a:xfrm>
                    <a:off x="5205564" y="3167558"/>
                    <a:ext cx="934569" cy="1587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b="1" dirty="0" smtClean="0"/>
                      <a:t>Strength levels</a:t>
                    </a:r>
                    <a:endParaRPr lang="el-GR" sz="900" b="1" dirty="0"/>
                  </a:p>
                </p:txBody>
              </p:sp>
              <p:sp>
                <p:nvSpPr>
                  <p:cNvPr id="27" name="Rounded Rectangle 130"/>
                  <p:cNvSpPr/>
                  <p:nvPr/>
                </p:nvSpPr>
                <p:spPr>
                  <a:xfrm>
                    <a:off x="5100227" y="2150141"/>
                    <a:ext cx="1129392" cy="15875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b="1" dirty="0" smtClean="0"/>
                      <a:t>Training </a:t>
                    </a:r>
                    <a:r>
                      <a:rPr lang="en-US" sz="900" b="1" dirty="0" err="1" smtClean="0"/>
                      <a:t>microcycle</a:t>
                    </a:r>
                    <a:endParaRPr lang="el-GR" sz="900" b="1" dirty="0"/>
                  </a:p>
                </p:txBody>
              </p:sp>
              <p:sp>
                <p:nvSpPr>
                  <p:cNvPr id="28" name="Rounded Rectangle 131"/>
                  <p:cNvSpPr/>
                  <p:nvPr/>
                </p:nvSpPr>
                <p:spPr>
                  <a:xfrm>
                    <a:off x="5100226" y="2347947"/>
                    <a:ext cx="1158324" cy="15875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b="1" dirty="0" smtClean="0"/>
                      <a:t>Training </a:t>
                    </a:r>
                    <a:r>
                      <a:rPr lang="en-US" sz="900" b="1" dirty="0" err="1" smtClean="0"/>
                      <a:t>macrocycle</a:t>
                    </a:r>
                    <a:endParaRPr lang="el-GR" sz="900" b="1" dirty="0"/>
                  </a:p>
                </p:txBody>
              </p:sp>
              <p:sp>
                <p:nvSpPr>
                  <p:cNvPr id="29" name="TextBox 28"/>
                  <p:cNvSpPr txBox="1"/>
                  <p:nvPr/>
                </p:nvSpPr>
                <p:spPr>
                  <a:xfrm>
                    <a:off x="6140172" y="2528738"/>
                    <a:ext cx="516488" cy="230832"/>
                  </a:xfrm>
                  <a:prstGeom prst="rect">
                    <a:avLst/>
                  </a:prstGeom>
                  <a:noFill/>
                </p:spPr>
                <p:txBody>
                  <a:bodyPr wrap="none" rtlCol="0">
                    <a:spAutoFit/>
                  </a:bodyPr>
                  <a:lstStyle/>
                  <a:p>
                    <a:r>
                      <a:rPr lang="en-US" sz="900" b="1" dirty="0" smtClean="0"/>
                      <a:t>Recent</a:t>
                    </a:r>
                    <a:endParaRPr lang="el-GR" sz="900" b="1" dirty="0"/>
                  </a:p>
                </p:txBody>
              </p:sp>
              <p:sp>
                <p:nvSpPr>
                  <p:cNvPr id="30" name="TextBox 29"/>
                  <p:cNvSpPr txBox="1"/>
                  <p:nvPr/>
                </p:nvSpPr>
                <p:spPr>
                  <a:xfrm>
                    <a:off x="6088356" y="2738197"/>
                    <a:ext cx="671979" cy="230832"/>
                  </a:xfrm>
                  <a:prstGeom prst="rect">
                    <a:avLst/>
                  </a:prstGeom>
                  <a:noFill/>
                </p:spPr>
                <p:txBody>
                  <a:bodyPr wrap="none" rtlCol="0">
                    <a:spAutoFit/>
                  </a:bodyPr>
                  <a:lstStyle/>
                  <a:p>
                    <a:r>
                      <a:rPr lang="en-US" sz="900" b="1" dirty="0" smtClean="0"/>
                      <a:t>Long term</a:t>
                    </a:r>
                    <a:endParaRPr lang="el-GR" sz="900" b="1" dirty="0"/>
                  </a:p>
                </p:txBody>
              </p:sp>
              <p:sp>
                <p:nvSpPr>
                  <p:cNvPr id="31" name="Rounded Rectangle 135"/>
                  <p:cNvSpPr/>
                  <p:nvPr/>
                </p:nvSpPr>
                <p:spPr>
                  <a:xfrm>
                    <a:off x="5024028" y="3560337"/>
                    <a:ext cx="1257690" cy="158750"/>
                  </a:xfrm>
                  <a:prstGeom prst="roundRect">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smtClean="0"/>
                      <a:t>Training load status</a:t>
                    </a:r>
                    <a:endParaRPr lang="el-GR" sz="1000" b="1" dirty="0"/>
                  </a:p>
                </p:txBody>
              </p:sp>
              <p:sp>
                <p:nvSpPr>
                  <p:cNvPr id="32" name="Rounded Rectangle 138"/>
                  <p:cNvSpPr/>
                  <p:nvPr/>
                </p:nvSpPr>
                <p:spPr>
                  <a:xfrm>
                    <a:off x="5106574" y="3962503"/>
                    <a:ext cx="653907" cy="15875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b="1" dirty="0" smtClean="0"/>
                      <a:t>Nutrition</a:t>
                    </a:r>
                    <a:endParaRPr lang="el-GR" sz="900" b="1" dirty="0"/>
                  </a:p>
                </p:txBody>
              </p:sp>
              <p:sp>
                <p:nvSpPr>
                  <p:cNvPr id="33" name="Rounded Rectangle 139"/>
                  <p:cNvSpPr/>
                  <p:nvPr/>
                </p:nvSpPr>
                <p:spPr>
                  <a:xfrm>
                    <a:off x="5096258" y="4180403"/>
                    <a:ext cx="726245" cy="15875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b="1" dirty="0" smtClean="0"/>
                      <a:t>Hydration</a:t>
                    </a:r>
                    <a:endParaRPr lang="el-GR" sz="900" b="1" dirty="0"/>
                  </a:p>
                </p:txBody>
              </p:sp>
              <p:sp>
                <p:nvSpPr>
                  <p:cNvPr id="34" name="TextBox 33"/>
                  <p:cNvSpPr txBox="1"/>
                  <p:nvPr/>
                </p:nvSpPr>
                <p:spPr>
                  <a:xfrm>
                    <a:off x="6344095" y="3323765"/>
                    <a:ext cx="700833" cy="230832"/>
                  </a:xfrm>
                  <a:prstGeom prst="rect">
                    <a:avLst/>
                  </a:prstGeom>
                  <a:noFill/>
                </p:spPr>
                <p:txBody>
                  <a:bodyPr wrap="none" rtlCol="0">
                    <a:spAutoFit/>
                  </a:bodyPr>
                  <a:lstStyle/>
                  <a:p>
                    <a:r>
                      <a:rPr lang="en-US" sz="900" b="1" dirty="0" smtClean="0"/>
                      <a:t>Acute load</a:t>
                    </a:r>
                    <a:endParaRPr lang="el-GR" sz="900" b="1" dirty="0"/>
                  </a:p>
                </p:txBody>
              </p:sp>
              <p:sp>
                <p:nvSpPr>
                  <p:cNvPr id="35" name="TextBox 34"/>
                  <p:cNvSpPr txBox="1"/>
                  <p:nvPr/>
                </p:nvSpPr>
                <p:spPr>
                  <a:xfrm>
                    <a:off x="6298770" y="3494609"/>
                    <a:ext cx="804881" cy="230832"/>
                  </a:xfrm>
                  <a:prstGeom prst="rect">
                    <a:avLst/>
                  </a:prstGeom>
                  <a:noFill/>
                </p:spPr>
                <p:txBody>
                  <a:bodyPr wrap="square" rtlCol="0">
                    <a:spAutoFit/>
                  </a:bodyPr>
                  <a:lstStyle/>
                  <a:p>
                    <a:r>
                      <a:rPr lang="en-US" sz="900" b="1" dirty="0" smtClean="0"/>
                      <a:t>Chronic load</a:t>
                    </a:r>
                    <a:endParaRPr lang="el-GR" sz="900" b="1" dirty="0"/>
                  </a:p>
                </p:txBody>
              </p:sp>
              <p:sp>
                <p:nvSpPr>
                  <p:cNvPr id="36" name="TextBox 35"/>
                  <p:cNvSpPr txBox="1"/>
                  <p:nvPr/>
                </p:nvSpPr>
                <p:spPr>
                  <a:xfrm>
                    <a:off x="6199225" y="3706191"/>
                    <a:ext cx="931416" cy="230832"/>
                  </a:xfrm>
                  <a:prstGeom prst="rect">
                    <a:avLst/>
                  </a:prstGeom>
                  <a:noFill/>
                </p:spPr>
                <p:txBody>
                  <a:bodyPr wrap="square" rtlCol="0">
                    <a:spAutoFit/>
                  </a:bodyPr>
                  <a:lstStyle/>
                  <a:p>
                    <a:r>
                      <a:rPr lang="en-US" sz="900" b="1" dirty="0" smtClean="0"/>
                      <a:t>Change in load</a:t>
                    </a:r>
                    <a:endParaRPr lang="el-GR" sz="900" b="1" dirty="0"/>
                  </a:p>
                </p:txBody>
              </p:sp>
            </p:grpSp>
          </p:grpSp>
          <p:sp>
            <p:nvSpPr>
              <p:cNvPr id="8" name="Freeform 851"/>
              <p:cNvSpPr/>
              <p:nvPr/>
            </p:nvSpPr>
            <p:spPr>
              <a:xfrm flipV="1">
                <a:off x="4520803" y="4038635"/>
                <a:ext cx="209550" cy="14368"/>
              </a:xfrm>
              <a:custGeom>
                <a:avLst/>
                <a:gdLst>
                  <a:gd name="connsiteX0" fmla="*/ 0 w 209550"/>
                  <a:gd name="connsiteY0" fmla="*/ 14368 h 14368"/>
                  <a:gd name="connsiteX1" fmla="*/ 95250 w 209550"/>
                  <a:gd name="connsiteY1" fmla="*/ 81 h 14368"/>
                  <a:gd name="connsiteX2" fmla="*/ 209550 w 209550"/>
                  <a:gd name="connsiteY2" fmla="*/ 9606 h 14368"/>
                </a:gdLst>
                <a:ahLst/>
                <a:cxnLst>
                  <a:cxn ang="0">
                    <a:pos x="connsiteX0" y="connsiteY0"/>
                  </a:cxn>
                  <a:cxn ang="0">
                    <a:pos x="connsiteX1" y="connsiteY1"/>
                  </a:cxn>
                  <a:cxn ang="0">
                    <a:pos x="connsiteX2" y="connsiteY2"/>
                  </a:cxn>
                </a:cxnLst>
                <a:rect l="l" t="t" r="r" b="b"/>
                <a:pathLst>
                  <a:path w="209550" h="14368">
                    <a:moveTo>
                      <a:pt x="0" y="14368"/>
                    </a:moveTo>
                    <a:cubicBezTo>
                      <a:pt x="30162" y="7621"/>
                      <a:pt x="60325" y="875"/>
                      <a:pt x="95250" y="81"/>
                    </a:cubicBezTo>
                    <a:cubicBezTo>
                      <a:pt x="130175" y="-713"/>
                      <a:pt x="169862" y="4446"/>
                      <a:pt x="209550" y="9606"/>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9" name="Rounded Rectangle 892"/>
              <p:cNvSpPr/>
              <p:nvPr/>
            </p:nvSpPr>
            <p:spPr>
              <a:xfrm>
                <a:off x="3663600" y="3847330"/>
                <a:ext cx="876300" cy="200025"/>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z="1100" b="1" dirty="0" smtClean="0"/>
                  <a:t>Player level</a:t>
                </a:r>
                <a:endParaRPr lang="el-GR" sz="1100" b="1" dirty="0"/>
              </a:p>
            </p:txBody>
          </p:sp>
        </p:grpSp>
      </p:grpSp>
      <p:grpSp>
        <p:nvGrpSpPr>
          <p:cNvPr id="217" name="Ομάδα 216"/>
          <p:cNvGrpSpPr/>
          <p:nvPr/>
        </p:nvGrpSpPr>
        <p:grpSpPr>
          <a:xfrm>
            <a:off x="574594" y="1012711"/>
            <a:ext cx="4598195" cy="4993672"/>
            <a:chOff x="574594" y="1012711"/>
            <a:chExt cx="4598195" cy="4993672"/>
          </a:xfrm>
        </p:grpSpPr>
        <p:cxnSp>
          <p:nvCxnSpPr>
            <p:cNvPr id="216" name="Straight Connector 773"/>
            <p:cNvCxnSpPr/>
            <p:nvPr/>
          </p:nvCxnSpPr>
          <p:spPr>
            <a:xfrm flipH="1" flipV="1">
              <a:off x="4776789" y="3275551"/>
              <a:ext cx="396000" cy="732"/>
            </a:xfrm>
            <a:prstGeom prst="line">
              <a:avLst/>
            </a:prstGeom>
          </p:spPr>
          <p:style>
            <a:lnRef idx="3">
              <a:schemeClr val="dk1"/>
            </a:lnRef>
            <a:fillRef idx="0">
              <a:schemeClr val="dk1"/>
            </a:fillRef>
            <a:effectRef idx="2">
              <a:schemeClr val="dk1"/>
            </a:effectRef>
            <a:fontRef idx="minor">
              <a:schemeClr val="tx1"/>
            </a:fontRef>
          </p:style>
        </p:cxnSp>
        <p:grpSp>
          <p:nvGrpSpPr>
            <p:cNvPr id="215" name="Ομάδα 214"/>
            <p:cNvGrpSpPr/>
            <p:nvPr/>
          </p:nvGrpSpPr>
          <p:grpSpPr>
            <a:xfrm>
              <a:off x="574594" y="1012711"/>
              <a:ext cx="4226005" cy="4993672"/>
              <a:chOff x="574594" y="1012711"/>
              <a:chExt cx="4226005" cy="4993672"/>
            </a:xfrm>
          </p:grpSpPr>
          <p:grpSp>
            <p:nvGrpSpPr>
              <p:cNvPr id="161" name="Ομάδα 160"/>
              <p:cNvGrpSpPr/>
              <p:nvPr/>
            </p:nvGrpSpPr>
            <p:grpSpPr>
              <a:xfrm>
                <a:off x="574594" y="1012711"/>
                <a:ext cx="3879931" cy="4993672"/>
                <a:chOff x="574594" y="1012711"/>
                <a:chExt cx="3879931" cy="4993672"/>
              </a:xfrm>
            </p:grpSpPr>
            <p:sp>
              <p:nvSpPr>
                <p:cNvPr id="162" name="Freeform 717"/>
                <p:cNvSpPr/>
                <p:nvPr/>
              </p:nvSpPr>
              <p:spPr>
                <a:xfrm>
                  <a:off x="1701241" y="4474400"/>
                  <a:ext cx="933450" cy="43066"/>
                </a:xfrm>
                <a:custGeom>
                  <a:avLst/>
                  <a:gdLst>
                    <a:gd name="connsiteX0" fmla="*/ 933450 w 933450"/>
                    <a:gd name="connsiteY0" fmla="*/ 43066 h 43066"/>
                    <a:gd name="connsiteX1" fmla="*/ 746125 w 933450"/>
                    <a:gd name="connsiteY1" fmla="*/ 1791 h 43066"/>
                    <a:gd name="connsiteX2" fmla="*/ 0 w 933450"/>
                    <a:gd name="connsiteY2" fmla="*/ 11316 h 43066"/>
                  </a:gdLst>
                  <a:ahLst/>
                  <a:cxnLst>
                    <a:cxn ang="0">
                      <a:pos x="connsiteX0" y="connsiteY0"/>
                    </a:cxn>
                    <a:cxn ang="0">
                      <a:pos x="connsiteX1" y="connsiteY1"/>
                    </a:cxn>
                    <a:cxn ang="0">
                      <a:pos x="connsiteX2" y="connsiteY2"/>
                    </a:cxn>
                  </a:cxnLst>
                  <a:rect l="l" t="t" r="r" b="b"/>
                  <a:pathLst>
                    <a:path w="933450" h="43066">
                      <a:moveTo>
                        <a:pt x="933450" y="43066"/>
                      </a:moveTo>
                      <a:cubicBezTo>
                        <a:pt x="917575" y="25074"/>
                        <a:pt x="901700" y="7083"/>
                        <a:pt x="746125" y="1791"/>
                      </a:cubicBezTo>
                      <a:cubicBezTo>
                        <a:pt x="590550" y="-3501"/>
                        <a:pt x="295275" y="3907"/>
                        <a:pt x="0" y="11316"/>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63" name="Freeform 718"/>
                <p:cNvSpPr/>
                <p:nvPr/>
              </p:nvSpPr>
              <p:spPr>
                <a:xfrm>
                  <a:off x="840022" y="4416425"/>
                  <a:ext cx="858044" cy="78816"/>
                </a:xfrm>
                <a:custGeom>
                  <a:avLst/>
                  <a:gdLst>
                    <a:gd name="connsiteX0" fmla="*/ 869252 w 869252"/>
                    <a:gd name="connsiteY0" fmla="*/ 92962 h 92962"/>
                    <a:gd name="connsiteX1" fmla="*/ 739077 w 869252"/>
                    <a:gd name="connsiteY1" fmla="*/ 7237 h 92962"/>
                    <a:gd name="connsiteX2" fmla="*/ 113602 w 869252"/>
                    <a:gd name="connsiteY2" fmla="*/ 4062 h 92962"/>
                    <a:gd name="connsiteX3" fmla="*/ 2477 w 869252"/>
                    <a:gd name="connsiteY3" fmla="*/ 887 h 92962"/>
                  </a:gdLst>
                  <a:ahLst/>
                  <a:cxnLst>
                    <a:cxn ang="0">
                      <a:pos x="connsiteX0" y="connsiteY0"/>
                    </a:cxn>
                    <a:cxn ang="0">
                      <a:pos x="connsiteX1" y="connsiteY1"/>
                    </a:cxn>
                    <a:cxn ang="0">
                      <a:pos x="connsiteX2" y="connsiteY2"/>
                    </a:cxn>
                    <a:cxn ang="0">
                      <a:pos x="connsiteX3" y="connsiteY3"/>
                    </a:cxn>
                  </a:cxnLst>
                  <a:rect l="l" t="t" r="r" b="b"/>
                  <a:pathLst>
                    <a:path w="869252" h="92962">
                      <a:moveTo>
                        <a:pt x="869252" y="92962"/>
                      </a:moveTo>
                      <a:cubicBezTo>
                        <a:pt x="867135" y="57508"/>
                        <a:pt x="865019" y="22054"/>
                        <a:pt x="739077" y="7237"/>
                      </a:cubicBezTo>
                      <a:cubicBezTo>
                        <a:pt x="613135" y="-7580"/>
                        <a:pt x="236369" y="5120"/>
                        <a:pt x="113602" y="4062"/>
                      </a:cubicBezTo>
                      <a:cubicBezTo>
                        <a:pt x="-9165" y="3004"/>
                        <a:pt x="-3344" y="1945"/>
                        <a:pt x="2477" y="887"/>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grpSp>
              <p:nvGrpSpPr>
                <p:cNvPr id="164" name="Ομάδα 163"/>
                <p:cNvGrpSpPr/>
                <p:nvPr/>
              </p:nvGrpSpPr>
              <p:grpSpPr>
                <a:xfrm>
                  <a:off x="574594" y="1012711"/>
                  <a:ext cx="3879931" cy="4993672"/>
                  <a:chOff x="574594" y="1012711"/>
                  <a:chExt cx="3879931" cy="4993672"/>
                </a:xfrm>
              </p:grpSpPr>
              <p:cxnSp>
                <p:nvCxnSpPr>
                  <p:cNvPr id="166" name="Straight Connector 741"/>
                  <p:cNvCxnSpPr/>
                  <p:nvPr/>
                </p:nvCxnSpPr>
                <p:spPr>
                  <a:xfrm>
                    <a:off x="600076" y="3314699"/>
                    <a:ext cx="1369528" cy="5335"/>
                  </a:xfrm>
                  <a:prstGeom prst="line">
                    <a:avLst/>
                  </a:prstGeom>
                </p:spPr>
                <p:style>
                  <a:lnRef idx="3">
                    <a:schemeClr val="dk1"/>
                  </a:lnRef>
                  <a:fillRef idx="0">
                    <a:schemeClr val="dk1"/>
                  </a:fillRef>
                  <a:effectRef idx="2">
                    <a:schemeClr val="dk1"/>
                  </a:effectRef>
                  <a:fontRef idx="minor">
                    <a:schemeClr val="tx1"/>
                  </a:fontRef>
                </p:style>
              </p:cxnSp>
              <p:grpSp>
                <p:nvGrpSpPr>
                  <p:cNvPr id="167" name="Ομάδα 166"/>
                  <p:cNvGrpSpPr/>
                  <p:nvPr/>
                </p:nvGrpSpPr>
                <p:grpSpPr>
                  <a:xfrm>
                    <a:off x="574594" y="1012711"/>
                    <a:ext cx="3879931" cy="4993672"/>
                    <a:chOff x="574594" y="1012711"/>
                    <a:chExt cx="3879931" cy="4993672"/>
                  </a:xfrm>
                </p:grpSpPr>
                <p:sp>
                  <p:nvSpPr>
                    <p:cNvPr id="168" name="Freeform 719"/>
                    <p:cNvSpPr/>
                    <p:nvPr/>
                  </p:nvSpPr>
                  <p:spPr>
                    <a:xfrm>
                      <a:off x="830544" y="4470591"/>
                      <a:ext cx="876860" cy="165100"/>
                    </a:xfrm>
                    <a:custGeom>
                      <a:avLst/>
                      <a:gdLst>
                        <a:gd name="connsiteX0" fmla="*/ 844550 w 844550"/>
                        <a:gd name="connsiteY0" fmla="*/ 0 h 110279"/>
                        <a:gd name="connsiteX1" fmla="*/ 733425 w 844550"/>
                        <a:gd name="connsiteY1" fmla="*/ 101600 h 110279"/>
                        <a:gd name="connsiteX2" fmla="*/ 225425 w 844550"/>
                        <a:gd name="connsiteY2" fmla="*/ 104775 h 110279"/>
                        <a:gd name="connsiteX3" fmla="*/ 0 w 844550"/>
                        <a:gd name="connsiteY3" fmla="*/ 104775 h 110279"/>
                      </a:gdLst>
                      <a:ahLst/>
                      <a:cxnLst>
                        <a:cxn ang="0">
                          <a:pos x="connsiteX0" y="connsiteY0"/>
                        </a:cxn>
                        <a:cxn ang="0">
                          <a:pos x="connsiteX1" y="connsiteY1"/>
                        </a:cxn>
                        <a:cxn ang="0">
                          <a:pos x="connsiteX2" y="connsiteY2"/>
                        </a:cxn>
                        <a:cxn ang="0">
                          <a:pos x="connsiteX3" y="connsiteY3"/>
                        </a:cxn>
                      </a:cxnLst>
                      <a:rect l="l" t="t" r="r" b="b"/>
                      <a:pathLst>
                        <a:path w="844550" h="110279">
                          <a:moveTo>
                            <a:pt x="844550" y="0"/>
                          </a:moveTo>
                          <a:cubicBezTo>
                            <a:pt x="840581" y="42069"/>
                            <a:pt x="836612" y="84138"/>
                            <a:pt x="733425" y="101600"/>
                          </a:cubicBezTo>
                          <a:cubicBezTo>
                            <a:pt x="630238" y="119062"/>
                            <a:pt x="225425" y="104775"/>
                            <a:pt x="225425" y="104775"/>
                          </a:cubicBezTo>
                          <a:lnTo>
                            <a:pt x="0" y="104775"/>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69" name="Freeform 715"/>
                    <p:cNvSpPr/>
                    <p:nvPr/>
                  </p:nvSpPr>
                  <p:spPr>
                    <a:xfrm>
                      <a:off x="1180541" y="4685741"/>
                      <a:ext cx="1590675" cy="298926"/>
                    </a:xfrm>
                    <a:custGeom>
                      <a:avLst/>
                      <a:gdLst>
                        <a:gd name="connsiteX0" fmla="*/ 1590675 w 1590675"/>
                        <a:gd name="connsiteY0" fmla="*/ 0 h 298926"/>
                        <a:gd name="connsiteX1" fmla="*/ 1473200 w 1590675"/>
                        <a:gd name="connsiteY1" fmla="*/ 196850 h 298926"/>
                        <a:gd name="connsiteX2" fmla="*/ 1196975 w 1590675"/>
                        <a:gd name="connsiteY2" fmla="*/ 292100 h 298926"/>
                        <a:gd name="connsiteX3" fmla="*/ 317500 w 1590675"/>
                        <a:gd name="connsiteY3" fmla="*/ 292100 h 298926"/>
                        <a:gd name="connsiteX4" fmla="*/ 0 w 1590675"/>
                        <a:gd name="connsiteY4" fmla="*/ 298450 h 298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75" h="298926">
                          <a:moveTo>
                            <a:pt x="1590675" y="0"/>
                          </a:moveTo>
                          <a:cubicBezTo>
                            <a:pt x="1564746" y="74083"/>
                            <a:pt x="1538817" y="148167"/>
                            <a:pt x="1473200" y="196850"/>
                          </a:cubicBezTo>
                          <a:cubicBezTo>
                            <a:pt x="1407583" y="245533"/>
                            <a:pt x="1389592" y="276225"/>
                            <a:pt x="1196975" y="292100"/>
                          </a:cubicBezTo>
                          <a:cubicBezTo>
                            <a:pt x="1004358" y="307975"/>
                            <a:pt x="516996" y="291042"/>
                            <a:pt x="317500" y="292100"/>
                          </a:cubicBezTo>
                          <a:cubicBezTo>
                            <a:pt x="118004" y="293158"/>
                            <a:pt x="59002" y="295804"/>
                            <a:pt x="0" y="2984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70" name="Freeform 716"/>
                    <p:cNvSpPr/>
                    <p:nvPr/>
                  </p:nvSpPr>
                  <p:spPr>
                    <a:xfrm>
                      <a:off x="1666316" y="4685741"/>
                      <a:ext cx="1076325" cy="96207"/>
                    </a:xfrm>
                    <a:custGeom>
                      <a:avLst/>
                      <a:gdLst>
                        <a:gd name="connsiteX0" fmla="*/ 1076325 w 1076325"/>
                        <a:gd name="connsiteY0" fmla="*/ 0 h 96207"/>
                        <a:gd name="connsiteX1" fmla="*/ 806450 w 1076325"/>
                        <a:gd name="connsiteY1" fmla="*/ 82550 h 96207"/>
                        <a:gd name="connsiteX2" fmla="*/ 0 w 1076325"/>
                        <a:gd name="connsiteY2" fmla="*/ 95250 h 96207"/>
                      </a:gdLst>
                      <a:ahLst/>
                      <a:cxnLst>
                        <a:cxn ang="0">
                          <a:pos x="connsiteX0" y="connsiteY0"/>
                        </a:cxn>
                        <a:cxn ang="0">
                          <a:pos x="connsiteX1" y="connsiteY1"/>
                        </a:cxn>
                        <a:cxn ang="0">
                          <a:pos x="connsiteX2" y="connsiteY2"/>
                        </a:cxn>
                      </a:cxnLst>
                      <a:rect l="l" t="t" r="r" b="b"/>
                      <a:pathLst>
                        <a:path w="1076325" h="96207">
                          <a:moveTo>
                            <a:pt x="1076325" y="0"/>
                          </a:moveTo>
                          <a:cubicBezTo>
                            <a:pt x="1031081" y="33337"/>
                            <a:pt x="985837" y="66675"/>
                            <a:pt x="806450" y="82550"/>
                          </a:cubicBezTo>
                          <a:cubicBezTo>
                            <a:pt x="627062" y="98425"/>
                            <a:pt x="313531" y="96837"/>
                            <a:pt x="0" y="952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71" name="Freeform 734"/>
                    <p:cNvSpPr/>
                    <p:nvPr/>
                  </p:nvSpPr>
                  <p:spPr>
                    <a:xfrm>
                      <a:off x="3111500" y="3895065"/>
                      <a:ext cx="590550" cy="784885"/>
                    </a:xfrm>
                    <a:custGeom>
                      <a:avLst/>
                      <a:gdLst>
                        <a:gd name="connsiteX0" fmla="*/ 596900 w 596900"/>
                        <a:gd name="connsiteY0" fmla="*/ 746125 h 746125"/>
                        <a:gd name="connsiteX1" fmla="*/ 473075 w 596900"/>
                        <a:gd name="connsiteY1" fmla="*/ 317500 h 746125"/>
                        <a:gd name="connsiteX2" fmla="*/ 209550 w 596900"/>
                        <a:gd name="connsiteY2" fmla="*/ 85725 h 746125"/>
                        <a:gd name="connsiteX3" fmla="*/ 0 w 596900"/>
                        <a:gd name="connsiteY3" fmla="*/ 0 h 746125"/>
                      </a:gdLst>
                      <a:ahLst/>
                      <a:cxnLst>
                        <a:cxn ang="0">
                          <a:pos x="connsiteX0" y="connsiteY0"/>
                        </a:cxn>
                        <a:cxn ang="0">
                          <a:pos x="connsiteX1" y="connsiteY1"/>
                        </a:cxn>
                        <a:cxn ang="0">
                          <a:pos x="connsiteX2" y="connsiteY2"/>
                        </a:cxn>
                        <a:cxn ang="0">
                          <a:pos x="connsiteX3" y="connsiteY3"/>
                        </a:cxn>
                      </a:cxnLst>
                      <a:rect l="l" t="t" r="r" b="b"/>
                      <a:pathLst>
                        <a:path w="596900" h="746125">
                          <a:moveTo>
                            <a:pt x="596900" y="746125"/>
                          </a:moveTo>
                          <a:cubicBezTo>
                            <a:pt x="567266" y="586846"/>
                            <a:pt x="537633" y="427567"/>
                            <a:pt x="473075" y="317500"/>
                          </a:cubicBezTo>
                          <a:cubicBezTo>
                            <a:pt x="408517" y="207433"/>
                            <a:pt x="288396" y="138642"/>
                            <a:pt x="209550" y="85725"/>
                          </a:cubicBezTo>
                          <a:cubicBezTo>
                            <a:pt x="130704" y="32808"/>
                            <a:pt x="65352" y="16404"/>
                            <a:pt x="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72" name="Freeform 735"/>
                    <p:cNvSpPr/>
                    <p:nvPr/>
                  </p:nvSpPr>
                  <p:spPr>
                    <a:xfrm>
                      <a:off x="3105150" y="4168775"/>
                      <a:ext cx="600075" cy="511175"/>
                    </a:xfrm>
                    <a:custGeom>
                      <a:avLst/>
                      <a:gdLst>
                        <a:gd name="connsiteX0" fmla="*/ 600075 w 600075"/>
                        <a:gd name="connsiteY0" fmla="*/ 511175 h 511175"/>
                        <a:gd name="connsiteX1" fmla="*/ 381000 w 600075"/>
                        <a:gd name="connsiteY1" fmla="*/ 174625 h 511175"/>
                        <a:gd name="connsiteX2" fmla="*/ 0 w 600075"/>
                        <a:gd name="connsiteY2" fmla="*/ 0 h 511175"/>
                      </a:gdLst>
                      <a:ahLst/>
                      <a:cxnLst>
                        <a:cxn ang="0">
                          <a:pos x="connsiteX0" y="connsiteY0"/>
                        </a:cxn>
                        <a:cxn ang="0">
                          <a:pos x="connsiteX1" y="connsiteY1"/>
                        </a:cxn>
                        <a:cxn ang="0">
                          <a:pos x="connsiteX2" y="connsiteY2"/>
                        </a:cxn>
                      </a:cxnLst>
                      <a:rect l="l" t="t" r="r" b="b"/>
                      <a:pathLst>
                        <a:path w="600075" h="511175">
                          <a:moveTo>
                            <a:pt x="600075" y="511175"/>
                          </a:moveTo>
                          <a:cubicBezTo>
                            <a:pt x="540543" y="385498"/>
                            <a:pt x="481012" y="259821"/>
                            <a:pt x="381000" y="174625"/>
                          </a:cubicBezTo>
                          <a:cubicBezTo>
                            <a:pt x="280987" y="89429"/>
                            <a:pt x="140493" y="44714"/>
                            <a:pt x="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73" name="Freeform 736"/>
                    <p:cNvSpPr/>
                    <p:nvPr/>
                  </p:nvSpPr>
                  <p:spPr>
                    <a:xfrm>
                      <a:off x="3108325" y="4597400"/>
                      <a:ext cx="495300" cy="76200"/>
                    </a:xfrm>
                    <a:custGeom>
                      <a:avLst/>
                      <a:gdLst>
                        <a:gd name="connsiteX0" fmla="*/ 495300 w 495300"/>
                        <a:gd name="connsiteY0" fmla="*/ 76200 h 76200"/>
                        <a:gd name="connsiteX1" fmla="*/ 285750 w 495300"/>
                        <a:gd name="connsiteY1" fmla="*/ 12700 h 76200"/>
                        <a:gd name="connsiteX2" fmla="*/ 0 w 495300"/>
                        <a:gd name="connsiteY2" fmla="*/ 0 h 76200"/>
                      </a:gdLst>
                      <a:ahLst/>
                      <a:cxnLst>
                        <a:cxn ang="0">
                          <a:pos x="connsiteX0" y="connsiteY0"/>
                        </a:cxn>
                        <a:cxn ang="0">
                          <a:pos x="connsiteX1" y="connsiteY1"/>
                        </a:cxn>
                        <a:cxn ang="0">
                          <a:pos x="connsiteX2" y="connsiteY2"/>
                        </a:cxn>
                      </a:cxnLst>
                      <a:rect l="l" t="t" r="r" b="b"/>
                      <a:pathLst>
                        <a:path w="495300" h="76200">
                          <a:moveTo>
                            <a:pt x="495300" y="76200"/>
                          </a:moveTo>
                          <a:cubicBezTo>
                            <a:pt x="431800" y="50800"/>
                            <a:pt x="368300" y="25400"/>
                            <a:pt x="285750" y="12700"/>
                          </a:cubicBezTo>
                          <a:cubicBezTo>
                            <a:pt x="203200" y="0"/>
                            <a:pt x="101600" y="0"/>
                            <a:pt x="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74" name="Freeform 737"/>
                    <p:cNvSpPr/>
                    <p:nvPr/>
                  </p:nvSpPr>
                  <p:spPr>
                    <a:xfrm>
                      <a:off x="3178537" y="4854574"/>
                      <a:ext cx="520338" cy="968637"/>
                    </a:xfrm>
                    <a:custGeom>
                      <a:avLst/>
                      <a:gdLst>
                        <a:gd name="connsiteX0" fmla="*/ 593725 w 593725"/>
                        <a:gd name="connsiteY0" fmla="*/ 0 h 590550"/>
                        <a:gd name="connsiteX1" fmla="*/ 406400 w 593725"/>
                        <a:gd name="connsiteY1" fmla="*/ 371475 h 590550"/>
                        <a:gd name="connsiteX2" fmla="*/ 0 w 593725"/>
                        <a:gd name="connsiteY2" fmla="*/ 590550 h 590550"/>
                      </a:gdLst>
                      <a:ahLst/>
                      <a:cxnLst>
                        <a:cxn ang="0">
                          <a:pos x="connsiteX0" y="connsiteY0"/>
                        </a:cxn>
                        <a:cxn ang="0">
                          <a:pos x="connsiteX1" y="connsiteY1"/>
                        </a:cxn>
                        <a:cxn ang="0">
                          <a:pos x="connsiteX2" y="connsiteY2"/>
                        </a:cxn>
                      </a:cxnLst>
                      <a:rect l="l" t="t" r="r" b="b"/>
                      <a:pathLst>
                        <a:path w="593725" h="590550">
                          <a:moveTo>
                            <a:pt x="593725" y="0"/>
                          </a:moveTo>
                          <a:cubicBezTo>
                            <a:pt x="549539" y="136525"/>
                            <a:pt x="505354" y="273050"/>
                            <a:pt x="406400" y="371475"/>
                          </a:cubicBezTo>
                          <a:cubicBezTo>
                            <a:pt x="307446" y="469900"/>
                            <a:pt x="153723" y="530225"/>
                            <a:pt x="0" y="5905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75" name="Freeform 738"/>
                    <p:cNvSpPr/>
                    <p:nvPr/>
                  </p:nvSpPr>
                  <p:spPr>
                    <a:xfrm>
                      <a:off x="3093529" y="4851400"/>
                      <a:ext cx="605347" cy="580676"/>
                    </a:xfrm>
                    <a:custGeom>
                      <a:avLst/>
                      <a:gdLst>
                        <a:gd name="connsiteX0" fmla="*/ 587375 w 587375"/>
                        <a:gd name="connsiteY0" fmla="*/ 0 h 415925"/>
                        <a:gd name="connsiteX1" fmla="*/ 403225 w 587375"/>
                        <a:gd name="connsiteY1" fmla="*/ 273050 h 415925"/>
                        <a:gd name="connsiteX2" fmla="*/ 0 w 587375"/>
                        <a:gd name="connsiteY2" fmla="*/ 415925 h 415925"/>
                      </a:gdLst>
                      <a:ahLst/>
                      <a:cxnLst>
                        <a:cxn ang="0">
                          <a:pos x="connsiteX0" y="connsiteY0"/>
                        </a:cxn>
                        <a:cxn ang="0">
                          <a:pos x="connsiteX1" y="connsiteY1"/>
                        </a:cxn>
                        <a:cxn ang="0">
                          <a:pos x="connsiteX2" y="connsiteY2"/>
                        </a:cxn>
                      </a:cxnLst>
                      <a:rect l="l" t="t" r="r" b="b"/>
                      <a:pathLst>
                        <a:path w="587375" h="415925">
                          <a:moveTo>
                            <a:pt x="587375" y="0"/>
                          </a:moveTo>
                          <a:cubicBezTo>
                            <a:pt x="544248" y="101864"/>
                            <a:pt x="501121" y="203729"/>
                            <a:pt x="403225" y="273050"/>
                          </a:cubicBezTo>
                          <a:cubicBezTo>
                            <a:pt x="305329" y="342371"/>
                            <a:pt x="67204" y="390525"/>
                            <a:pt x="0" y="415925"/>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76" name="Freeform 739"/>
                    <p:cNvSpPr/>
                    <p:nvPr/>
                  </p:nvSpPr>
                  <p:spPr>
                    <a:xfrm>
                      <a:off x="3088768" y="4848224"/>
                      <a:ext cx="610108" cy="289941"/>
                    </a:xfrm>
                    <a:custGeom>
                      <a:avLst/>
                      <a:gdLst>
                        <a:gd name="connsiteX0" fmla="*/ 581025 w 581025"/>
                        <a:gd name="connsiteY0" fmla="*/ 0 h 228600"/>
                        <a:gd name="connsiteX1" fmla="*/ 406400 w 581025"/>
                        <a:gd name="connsiteY1" fmla="*/ 136525 h 228600"/>
                        <a:gd name="connsiteX2" fmla="*/ 0 w 581025"/>
                        <a:gd name="connsiteY2" fmla="*/ 228600 h 228600"/>
                      </a:gdLst>
                      <a:ahLst/>
                      <a:cxnLst>
                        <a:cxn ang="0">
                          <a:pos x="connsiteX0" y="connsiteY0"/>
                        </a:cxn>
                        <a:cxn ang="0">
                          <a:pos x="connsiteX1" y="connsiteY1"/>
                        </a:cxn>
                        <a:cxn ang="0">
                          <a:pos x="connsiteX2" y="connsiteY2"/>
                        </a:cxn>
                      </a:cxnLst>
                      <a:rect l="l" t="t" r="r" b="b"/>
                      <a:pathLst>
                        <a:path w="581025" h="228600">
                          <a:moveTo>
                            <a:pt x="581025" y="0"/>
                          </a:moveTo>
                          <a:cubicBezTo>
                            <a:pt x="542131" y="49212"/>
                            <a:pt x="503237" y="98425"/>
                            <a:pt x="406400" y="136525"/>
                          </a:cubicBezTo>
                          <a:cubicBezTo>
                            <a:pt x="309562" y="174625"/>
                            <a:pt x="154781" y="201612"/>
                            <a:pt x="0" y="22860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77" name="Freeform 743"/>
                    <p:cNvSpPr/>
                    <p:nvPr/>
                  </p:nvSpPr>
                  <p:spPr>
                    <a:xfrm>
                      <a:off x="600076" y="3321164"/>
                      <a:ext cx="1682845" cy="297799"/>
                    </a:xfrm>
                    <a:custGeom>
                      <a:avLst/>
                      <a:gdLst>
                        <a:gd name="connsiteX0" fmla="*/ 1489075 w 1489393"/>
                        <a:gd name="connsiteY0" fmla="*/ 0 h 184181"/>
                        <a:gd name="connsiteX1" fmla="*/ 1244600 w 1489393"/>
                        <a:gd name="connsiteY1" fmla="*/ 155575 h 184181"/>
                        <a:gd name="connsiteX2" fmla="*/ 0 w 1489393"/>
                        <a:gd name="connsiteY2" fmla="*/ 184150 h 184181"/>
                      </a:gdLst>
                      <a:ahLst/>
                      <a:cxnLst>
                        <a:cxn ang="0">
                          <a:pos x="connsiteX0" y="connsiteY0"/>
                        </a:cxn>
                        <a:cxn ang="0">
                          <a:pos x="connsiteX1" y="connsiteY1"/>
                        </a:cxn>
                        <a:cxn ang="0">
                          <a:pos x="connsiteX2" y="connsiteY2"/>
                        </a:cxn>
                      </a:cxnLst>
                      <a:rect l="l" t="t" r="r" b="b"/>
                      <a:pathLst>
                        <a:path w="1489393" h="184181">
                          <a:moveTo>
                            <a:pt x="1489075" y="0"/>
                          </a:moveTo>
                          <a:cubicBezTo>
                            <a:pt x="1490927" y="62441"/>
                            <a:pt x="1492779" y="124883"/>
                            <a:pt x="1244600" y="155575"/>
                          </a:cubicBezTo>
                          <a:cubicBezTo>
                            <a:pt x="996421" y="186267"/>
                            <a:pt x="0" y="184150"/>
                            <a:pt x="0" y="1841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78" name="Freeform 740"/>
                    <p:cNvSpPr/>
                    <p:nvPr/>
                  </p:nvSpPr>
                  <p:spPr>
                    <a:xfrm>
                      <a:off x="600076" y="3046584"/>
                      <a:ext cx="1549177" cy="133548"/>
                    </a:xfrm>
                    <a:custGeom>
                      <a:avLst/>
                      <a:gdLst>
                        <a:gd name="connsiteX0" fmla="*/ 1473200 w 1473200"/>
                        <a:gd name="connsiteY0" fmla="*/ 47807 h 47807"/>
                        <a:gd name="connsiteX1" fmla="*/ 1155700 w 1473200"/>
                        <a:gd name="connsiteY1" fmla="*/ 3357 h 47807"/>
                        <a:gd name="connsiteX2" fmla="*/ 0 w 1473200"/>
                        <a:gd name="connsiteY2" fmla="*/ 6532 h 47807"/>
                      </a:gdLst>
                      <a:ahLst/>
                      <a:cxnLst>
                        <a:cxn ang="0">
                          <a:pos x="connsiteX0" y="connsiteY0"/>
                        </a:cxn>
                        <a:cxn ang="0">
                          <a:pos x="connsiteX1" y="connsiteY1"/>
                        </a:cxn>
                        <a:cxn ang="0">
                          <a:pos x="connsiteX2" y="connsiteY2"/>
                        </a:cxn>
                      </a:cxnLst>
                      <a:rect l="l" t="t" r="r" b="b"/>
                      <a:pathLst>
                        <a:path w="1473200" h="47807">
                          <a:moveTo>
                            <a:pt x="1473200" y="47807"/>
                          </a:moveTo>
                          <a:cubicBezTo>
                            <a:pt x="1437216" y="29021"/>
                            <a:pt x="1401233" y="10236"/>
                            <a:pt x="1155700" y="3357"/>
                          </a:cubicBezTo>
                          <a:cubicBezTo>
                            <a:pt x="910167" y="-3522"/>
                            <a:pt x="455083" y="1505"/>
                            <a:pt x="0" y="653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79" name="Freeform 760"/>
                    <p:cNvSpPr/>
                    <p:nvPr/>
                  </p:nvSpPr>
                  <p:spPr>
                    <a:xfrm>
                      <a:off x="2785471" y="2098675"/>
                      <a:ext cx="497480" cy="104775"/>
                    </a:xfrm>
                    <a:custGeom>
                      <a:avLst/>
                      <a:gdLst>
                        <a:gd name="connsiteX0" fmla="*/ 479425 w 479425"/>
                        <a:gd name="connsiteY0" fmla="*/ 104775 h 104775"/>
                        <a:gd name="connsiteX1" fmla="*/ 295275 w 479425"/>
                        <a:gd name="connsiteY1" fmla="*/ 41275 h 104775"/>
                        <a:gd name="connsiteX2" fmla="*/ 0 w 479425"/>
                        <a:gd name="connsiteY2" fmla="*/ 0 h 104775"/>
                      </a:gdLst>
                      <a:ahLst/>
                      <a:cxnLst>
                        <a:cxn ang="0">
                          <a:pos x="connsiteX0" y="connsiteY0"/>
                        </a:cxn>
                        <a:cxn ang="0">
                          <a:pos x="connsiteX1" y="connsiteY1"/>
                        </a:cxn>
                        <a:cxn ang="0">
                          <a:pos x="connsiteX2" y="connsiteY2"/>
                        </a:cxn>
                      </a:cxnLst>
                      <a:rect l="l" t="t" r="r" b="b"/>
                      <a:pathLst>
                        <a:path w="479425" h="104775">
                          <a:moveTo>
                            <a:pt x="479425" y="104775"/>
                          </a:moveTo>
                          <a:cubicBezTo>
                            <a:pt x="427302" y="81756"/>
                            <a:pt x="375179" y="58737"/>
                            <a:pt x="295275" y="41275"/>
                          </a:cubicBezTo>
                          <a:cubicBezTo>
                            <a:pt x="215371" y="23813"/>
                            <a:pt x="107685" y="11906"/>
                            <a:pt x="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80" name="Freeform 762"/>
                    <p:cNvSpPr/>
                    <p:nvPr/>
                  </p:nvSpPr>
                  <p:spPr>
                    <a:xfrm>
                      <a:off x="2803525" y="2374899"/>
                      <a:ext cx="495300" cy="253187"/>
                    </a:xfrm>
                    <a:custGeom>
                      <a:avLst/>
                      <a:gdLst>
                        <a:gd name="connsiteX0" fmla="*/ 498475 w 498475"/>
                        <a:gd name="connsiteY0" fmla="*/ 0 h 127000"/>
                        <a:gd name="connsiteX1" fmla="*/ 279400 w 498475"/>
                        <a:gd name="connsiteY1" fmla="*/ 104775 h 127000"/>
                        <a:gd name="connsiteX2" fmla="*/ 0 w 498475"/>
                        <a:gd name="connsiteY2" fmla="*/ 127000 h 127000"/>
                      </a:gdLst>
                      <a:ahLst/>
                      <a:cxnLst>
                        <a:cxn ang="0">
                          <a:pos x="connsiteX0" y="connsiteY0"/>
                        </a:cxn>
                        <a:cxn ang="0">
                          <a:pos x="connsiteX1" y="connsiteY1"/>
                        </a:cxn>
                        <a:cxn ang="0">
                          <a:pos x="connsiteX2" y="connsiteY2"/>
                        </a:cxn>
                      </a:cxnLst>
                      <a:rect l="l" t="t" r="r" b="b"/>
                      <a:pathLst>
                        <a:path w="498475" h="127000">
                          <a:moveTo>
                            <a:pt x="498475" y="0"/>
                          </a:moveTo>
                          <a:cubicBezTo>
                            <a:pt x="430477" y="41804"/>
                            <a:pt x="362479" y="83608"/>
                            <a:pt x="279400" y="104775"/>
                          </a:cubicBezTo>
                          <a:cubicBezTo>
                            <a:pt x="196321" y="125942"/>
                            <a:pt x="46037" y="122767"/>
                            <a:pt x="0" y="12700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81" name="Freeform 763"/>
                    <p:cNvSpPr/>
                    <p:nvPr/>
                  </p:nvSpPr>
                  <p:spPr>
                    <a:xfrm>
                      <a:off x="2843786" y="2374899"/>
                      <a:ext cx="489964" cy="548384"/>
                    </a:xfrm>
                    <a:custGeom>
                      <a:avLst/>
                      <a:gdLst>
                        <a:gd name="connsiteX0" fmla="*/ 533400 w 533400"/>
                        <a:gd name="connsiteY0" fmla="*/ 0 h 311150"/>
                        <a:gd name="connsiteX1" fmla="*/ 346075 w 533400"/>
                        <a:gd name="connsiteY1" fmla="*/ 196850 h 311150"/>
                        <a:gd name="connsiteX2" fmla="*/ 0 w 533400"/>
                        <a:gd name="connsiteY2" fmla="*/ 311150 h 311150"/>
                      </a:gdLst>
                      <a:ahLst/>
                      <a:cxnLst>
                        <a:cxn ang="0">
                          <a:pos x="connsiteX0" y="connsiteY0"/>
                        </a:cxn>
                        <a:cxn ang="0">
                          <a:pos x="connsiteX1" y="connsiteY1"/>
                        </a:cxn>
                        <a:cxn ang="0">
                          <a:pos x="connsiteX2" y="connsiteY2"/>
                        </a:cxn>
                      </a:cxnLst>
                      <a:rect l="l" t="t" r="r" b="b"/>
                      <a:pathLst>
                        <a:path w="533400" h="311150">
                          <a:moveTo>
                            <a:pt x="533400" y="0"/>
                          </a:moveTo>
                          <a:cubicBezTo>
                            <a:pt x="484187" y="72496"/>
                            <a:pt x="434975" y="144992"/>
                            <a:pt x="346075" y="196850"/>
                          </a:cubicBezTo>
                          <a:cubicBezTo>
                            <a:pt x="257175" y="248708"/>
                            <a:pt x="57679" y="290513"/>
                            <a:pt x="0" y="3111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82" name="Freeform 764"/>
                    <p:cNvSpPr/>
                    <p:nvPr/>
                  </p:nvSpPr>
                  <p:spPr>
                    <a:xfrm>
                      <a:off x="2843785" y="2374900"/>
                      <a:ext cx="499489" cy="869490"/>
                    </a:xfrm>
                    <a:custGeom>
                      <a:avLst/>
                      <a:gdLst>
                        <a:gd name="connsiteX0" fmla="*/ 539750 w 539750"/>
                        <a:gd name="connsiteY0" fmla="*/ 0 h 695325"/>
                        <a:gd name="connsiteX1" fmla="*/ 403225 w 539750"/>
                        <a:gd name="connsiteY1" fmla="*/ 412750 h 695325"/>
                        <a:gd name="connsiteX2" fmla="*/ 0 w 539750"/>
                        <a:gd name="connsiteY2" fmla="*/ 695325 h 695325"/>
                      </a:gdLst>
                      <a:ahLst/>
                      <a:cxnLst>
                        <a:cxn ang="0">
                          <a:pos x="connsiteX0" y="connsiteY0"/>
                        </a:cxn>
                        <a:cxn ang="0">
                          <a:pos x="connsiteX1" y="connsiteY1"/>
                        </a:cxn>
                        <a:cxn ang="0">
                          <a:pos x="connsiteX2" y="connsiteY2"/>
                        </a:cxn>
                      </a:cxnLst>
                      <a:rect l="l" t="t" r="r" b="b"/>
                      <a:pathLst>
                        <a:path w="539750" h="695325">
                          <a:moveTo>
                            <a:pt x="539750" y="0"/>
                          </a:moveTo>
                          <a:cubicBezTo>
                            <a:pt x="516466" y="148431"/>
                            <a:pt x="493183" y="296863"/>
                            <a:pt x="403225" y="412750"/>
                          </a:cubicBezTo>
                          <a:cubicBezTo>
                            <a:pt x="313267" y="528637"/>
                            <a:pt x="0" y="695325"/>
                            <a:pt x="0" y="695325"/>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83" name="Freeform 768"/>
                    <p:cNvSpPr/>
                    <p:nvPr/>
                  </p:nvSpPr>
                  <p:spPr>
                    <a:xfrm>
                      <a:off x="2848566" y="1120776"/>
                      <a:ext cx="494709" cy="1085850"/>
                    </a:xfrm>
                    <a:custGeom>
                      <a:avLst/>
                      <a:gdLst>
                        <a:gd name="connsiteX0" fmla="*/ 549275 w 549275"/>
                        <a:gd name="connsiteY0" fmla="*/ 873125 h 873125"/>
                        <a:gd name="connsiteX1" fmla="*/ 387350 w 549275"/>
                        <a:gd name="connsiteY1" fmla="*/ 307975 h 873125"/>
                        <a:gd name="connsiteX2" fmla="*/ 0 w 549275"/>
                        <a:gd name="connsiteY2" fmla="*/ 0 h 873125"/>
                      </a:gdLst>
                      <a:ahLst/>
                      <a:cxnLst>
                        <a:cxn ang="0">
                          <a:pos x="connsiteX0" y="connsiteY0"/>
                        </a:cxn>
                        <a:cxn ang="0">
                          <a:pos x="connsiteX1" y="connsiteY1"/>
                        </a:cxn>
                        <a:cxn ang="0">
                          <a:pos x="connsiteX2" y="connsiteY2"/>
                        </a:cxn>
                      </a:cxnLst>
                      <a:rect l="l" t="t" r="r" b="b"/>
                      <a:pathLst>
                        <a:path w="549275" h="873125">
                          <a:moveTo>
                            <a:pt x="549275" y="873125"/>
                          </a:moveTo>
                          <a:cubicBezTo>
                            <a:pt x="514085" y="663310"/>
                            <a:pt x="478896" y="453496"/>
                            <a:pt x="387350" y="307975"/>
                          </a:cubicBezTo>
                          <a:cubicBezTo>
                            <a:pt x="295804" y="162454"/>
                            <a:pt x="147902" y="81227"/>
                            <a:pt x="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84" name="Freeform 769"/>
                    <p:cNvSpPr/>
                    <p:nvPr/>
                  </p:nvSpPr>
                  <p:spPr>
                    <a:xfrm>
                      <a:off x="2861414" y="1404937"/>
                      <a:ext cx="478685" cy="798513"/>
                    </a:xfrm>
                    <a:custGeom>
                      <a:avLst/>
                      <a:gdLst>
                        <a:gd name="connsiteX0" fmla="*/ 561975 w 561975"/>
                        <a:gd name="connsiteY0" fmla="*/ 654050 h 654050"/>
                        <a:gd name="connsiteX1" fmla="*/ 428625 w 561975"/>
                        <a:gd name="connsiteY1" fmla="*/ 279400 h 654050"/>
                        <a:gd name="connsiteX2" fmla="*/ 0 w 561975"/>
                        <a:gd name="connsiteY2" fmla="*/ 0 h 654050"/>
                      </a:gdLst>
                      <a:ahLst/>
                      <a:cxnLst>
                        <a:cxn ang="0">
                          <a:pos x="connsiteX0" y="connsiteY0"/>
                        </a:cxn>
                        <a:cxn ang="0">
                          <a:pos x="connsiteX1" y="connsiteY1"/>
                        </a:cxn>
                        <a:cxn ang="0">
                          <a:pos x="connsiteX2" y="connsiteY2"/>
                        </a:cxn>
                      </a:cxnLst>
                      <a:rect l="l" t="t" r="r" b="b"/>
                      <a:pathLst>
                        <a:path w="561975" h="654050">
                          <a:moveTo>
                            <a:pt x="561975" y="654050"/>
                          </a:moveTo>
                          <a:cubicBezTo>
                            <a:pt x="542131" y="521229"/>
                            <a:pt x="522287" y="388408"/>
                            <a:pt x="428625" y="279400"/>
                          </a:cubicBezTo>
                          <a:cubicBezTo>
                            <a:pt x="334963" y="170392"/>
                            <a:pt x="167481" y="85196"/>
                            <a:pt x="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85" name="Freeform 770"/>
                    <p:cNvSpPr/>
                    <p:nvPr/>
                  </p:nvSpPr>
                  <p:spPr>
                    <a:xfrm>
                      <a:off x="2812522" y="1629112"/>
                      <a:ext cx="524403" cy="574338"/>
                    </a:xfrm>
                    <a:custGeom>
                      <a:avLst/>
                      <a:gdLst>
                        <a:gd name="connsiteX0" fmla="*/ 530225 w 530225"/>
                        <a:gd name="connsiteY0" fmla="*/ 514350 h 514350"/>
                        <a:gd name="connsiteX1" fmla="*/ 390525 w 530225"/>
                        <a:gd name="connsiteY1" fmla="*/ 193675 h 514350"/>
                        <a:gd name="connsiteX2" fmla="*/ 0 w 530225"/>
                        <a:gd name="connsiteY2" fmla="*/ 0 h 514350"/>
                      </a:gdLst>
                      <a:ahLst/>
                      <a:cxnLst>
                        <a:cxn ang="0">
                          <a:pos x="connsiteX0" y="connsiteY0"/>
                        </a:cxn>
                        <a:cxn ang="0">
                          <a:pos x="connsiteX1" y="connsiteY1"/>
                        </a:cxn>
                        <a:cxn ang="0">
                          <a:pos x="connsiteX2" y="connsiteY2"/>
                        </a:cxn>
                      </a:cxnLst>
                      <a:rect l="l" t="t" r="r" b="b"/>
                      <a:pathLst>
                        <a:path w="530225" h="514350">
                          <a:moveTo>
                            <a:pt x="530225" y="514350"/>
                          </a:moveTo>
                          <a:cubicBezTo>
                            <a:pt x="504560" y="396875"/>
                            <a:pt x="478896" y="279400"/>
                            <a:pt x="390525" y="193675"/>
                          </a:cubicBezTo>
                          <a:cubicBezTo>
                            <a:pt x="302154" y="107950"/>
                            <a:pt x="151077" y="53975"/>
                            <a:pt x="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86" name="Freeform 771"/>
                    <p:cNvSpPr/>
                    <p:nvPr/>
                  </p:nvSpPr>
                  <p:spPr>
                    <a:xfrm>
                      <a:off x="2794000" y="1851025"/>
                      <a:ext cx="542925" cy="358775"/>
                    </a:xfrm>
                    <a:custGeom>
                      <a:avLst/>
                      <a:gdLst>
                        <a:gd name="connsiteX0" fmla="*/ 533400 w 533400"/>
                        <a:gd name="connsiteY0" fmla="*/ 307975 h 307975"/>
                        <a:gd name="connsiteX1" fmla="*/ 342900 w 533400"/>
                        <a:gd name="connsiteY1" fmla="*/ 82550 h 307975"/>
                        <a:gd name="connsiteX2" fmla="*/ 0 w 533400"/>
                        <a:gd name="connsiteY2" fmla="*/ 0 h 307975"/>
                      </a:gdLst>
                      <a:ahLst/>
                      <a:cxnLst>
                        <a:cxn ang="0">
                          <a:pos x="connsiteX0" y="connsiteY0"/>
                        </a:cxn>
                        <a:cxn ang="0">
                          <a:pos x="connsiteX1" y="connsiteY1"/>
                        </a:cxn>
                        <a:cxn ang="0">
                          <a:pos x="connsiteX2" y="connsiteY2"/>
                        </a:cxn>
                      </a:cxnLst>
                      <a:rect l="l" t="t" r="r" b="b"/>
                      <a:pathLst>
                        <a:path w="533400" h="307975">
                          <a:moveTo>
                            <a:pt x="533400" y="307975"/>
                          </a:moveTo>
                          <a:cubicBezTo>
                            <a:pt x="482600" y="220927"/>
                            <a:pt x="431800" y="133879"/>
                            <a:pt x="342900" y="82550"/>
                          </a:cubicBezTo>
                          <a:cubicBezTo>
                            <a:pt x="254000" y="31221"/>
                            <a:pt x="57150" y="16404"/>
                            <a:pt x="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87" name="Freeform 775"/>
                    <p:cNvSpPr/>
                    <p:nvPr/>
                  </p:nvSpPr>
                  <p:spPr>
                    <a:xfrm>
                      <a:off x="4019550" y="3359150"/>
                      <a:ext cx="434975" cy="1317625"/>
                    </a:xfrm>
                    <a:custGeom>
                      <a:avLst/>
                      <a:gdLst>
                        <a:gd name="connsiteX0" fmla="*/ 434975 w 434975"/>
                        <a:gd name="connsiteY0" fmla="*/ 0 h 1317625"/>
                        <a:gd name="connsiteX1" fmla="*/ 387350 w 434975"/>
                        <a:gd name="connsiteY1" fmla="*/ 660400 h 1317625"/>
                        <a:gd name="connsiteX2" fmla="*/ 212725 w 434975"/>
                        <a:gd name="connsiteY2" fmla="*/ 1101725 h 1317625"/>
                        <a:gd name="connsiteX3" fmla="*/ 0 w 434975"/>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434975" h="1317625">
                          <a:moveTo>
                            <a:pt x="434975" y="0"/>
                          </a:moveTo>
                          <a:cubicBezTo>
                            <a:pt x="429683" y="238389"/>
                            <a:pt x="424392" y="476779"/>
                            <a:pt x="387350" y="660400"/>
                          </a:cubicBezTo>
                          <a:cubicBezTo>
                            <a:pt x="350308" y="844021"/>
                            <a:pt x="277283" y="992188"/>
                            <a:pt x="212725" y="1101725"/>
                          </a:cubicBezTo>
                          <a:cubicBezTo>
                            <a:pt x="148167" y="1211263"/>
                            <a:pt x="74083" y="1264444"/>
                            <a:pt x="0" y="1317625"/>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88" name="Rounded Rectangle 776"/>
                    <p:cNvSpPr/>
                    <p:nvPr/>
                  </p:nvSpPr>
                  <p:spPr>
                    <a:xfrm>
                      <a:off x="3324221" y="4673600"/>
                      <a:ext cx="1127129" cy="185346"/>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z="1100" b="1" dirty="0" smtClean="0"/>
                        <a:t>Training factors</a:t>
                      </a:r>
                      <a:endParaRPr lang="el-GR" sz="1100" b="1" dirty="0"/>
                    </a:p>
                  </p:txBody>
                </p:sp>
                <p:sp>
                  <p:nvSpPr>
                    <p:cNvPr id="189" name="Freeform 766"/>
                    <p:cNvSpPr/>
                    <p:nvPr/>
                  </p:nvSpPr>
                  <p:spPr>
                    <a:xfrm>
                      <a:off x="3721100" y="2317750"/>
                      <a:ext cx="730250" cy="844550"/>
                    </a:xfrm>
                    <a:custGeom>
                      <a:avLst/>
                      <a:gdLst>
                        <a:gd name="connsiteX0" fmla="*/ 730250 w 730250"/>
                        <a:gd name="connsiteY0" fmla="*/ 844550 h 844550"/>
                        <a:gd name="connsiteX1" fmla="*/ 539750 w 730250"/>
                        <a:gd name="connsiteY1" fmla="*/ 301625 h 844550"/>
                        <a:gd name="connsiteX2" fmla="*/ 0 w 730250"/>
                        <a:gd name="connsiteY2" fmla="*/ 0 h 844550"/>
                        <a:gd name="connsiteX0" fmla="*/ 730250 w 730250"/>
                        <a:gd name="connsiteY0" fmla="*/ 844550 h 844550"/>
                        <a:gd name="connsiteX1" fmla="*/ 539750 w 730250"/>
                        <a:gd name="connsiteY1" fmla="*/ 301625 h 844550"/>
                        <a:gd name="connsiteX2" fmla="*/ 263525 w 730250"/>
                        <a:gd name="connsiteY2" fmla="*/ 85725 h 844550"/>
                        <a:gd name="connsiteX3" fmla="*/ 0 w 730250"/>
                        <a:gd name="connsiteY3" fmla="*/ 0 h 844550"/>
                      </a:gdLst>
                      <a:ahLst/>
                      <a:cxnLst>
                        <a:cxn ang="0">
                          <a:pos x="connsiteX0" y="connsiteY0"/>
                        </a:cxn>
                        <a:cxn ang="0">
                          <a:pos x="connsiteX1" y="connsiteY1"/>
                        </a:cxn>
                        <a:cxn ang="0">
                          <a:pos x="connsiteX2" y="connsiteY2"/>
                        </a:cxn>
                        <a:cxn ang="0">
                          <a:pos x="connsiteX3" y="connsiteY3"/>
                        </a:cxn>
                      </a:cxnLst>
                      <a:rect l="l" t="t" r="r" b="b"/>
                      <a:pathLst>
                        <a:path w="730250" h="844550">
                          <a:moveTo>
                            <a:pt x="730250" y="844550"/>
                          </a:moveTo>
                          <a:cubicBezTo>
                            <a:pt x="695854" y="643466"/>
                            <a:pt x="617538" y="428096"/>
                            <a:pt x="539750" y="301625"/>
                          </a:cubicBezTo>
                          <a:cubicBezTo>
                            <a:pt x="461962" y="175154"/>
                            <a:pt x="353483" y="135996"/>
                            <a:pt x="263525" y="85725"/>
                          </a:cubicBezTo>
                          <a:cubicBezTo>
                            <a:pt x="173567" y="35454"/>
                            <a:pt x="40746" y="18521"/>
                            <a:pt x="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90" name="Rounded Rectangle 767"/>
                    <p:cNvSpPr/>
                    <p:nvPr/>
                  </p:nvSpPr>
                  <p:spPr>
                    <a:xfrm>
                      <a:off x="2994024" y="2184686"/>
                      <a:ext cx="1025526" cy="213805"/>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z="1100" b="1" dirty="0" smtClean="0"/>
                        <a:t>Match factors</a:t>
                      </a:r>
                      <a:endParaRPr lang="el-GR" sz="1100" b="1" dirty="0"/>
                    </a:p>
                  </p:txBody>
                </p:sp>
                <p:cxnSp>
                  <p:nvCxnSpPr>
                    <p:cNvPr id="191" name="Straight Connector 761"/>
                    <p:cNvCxnSpPr/>
                    <p:nvPr/>
                  </p:nvCxnSpPr>
                  <p:spPr>
                    <a:xfrm flipH="1">
                      <a:off x="2785470" y="2374900"/>
                      <a:ext cx="200024" cy="214"/>
                    </a:xfrm>
                    <a:prstGeom prst="line">
                      <a:avLst/>
                    </a:prstGeom>
                  </p:spPr>
                  <p:style>
                    <a:lnRef idx="3">
                      <a:schemeClr val="dk1"/>
                    </a:lnRef>
                    <a:fillRef idx="0">
                      <a:schemeClr val="dk1"/>
                    </a:fillRef>
                    <a:effectRef idx="2">
                      <a:schemeClr val="dk1"/>
                    </a:effectRef>
                    <a:fontRef idx="minor">
                      <a:schemeClr val="tx1"/>
                    </a:fontRef>
                  </p:style>
                </p:cxnSp>
                <p:sp>
                  <p:nvSpPr>
                    <p:cNvPr id="192" name="Rounded Rectangle 756"/>
                    <p:cNvSpPr/>
                    <p:nvPr/>
                  </p:nvSpPr>
                  <p:spPr>
                    <a:xfrm>
                      <a:off x="1712553" y="1012711"/>
                      <a:ext cx="1172929" cy="216128"/>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b="1" dirty="0" smtClean="0"/>
                        <a:t>Starter </a:t>
                      </a:r>
                      <a:r>
                        <a:rPr lang="en-US" sz="900" b="1" dirty="0" err="1" smtClean="0"/>
                        <a:t>vs</a:t>
                      </a:r>
                      <a:r>
                        <a:rPr lang="en-US" sz="900" b="1" dirty="0" smtClean="0"/>
                        <a:t> substitute</a:t>
                      </a:r>
                      <a:endParaRPr lang="el-GR" sz="900" b="1" dirty="0"/>
                    </a:p>
                  </p:txBody>
                </p:sp>
                <p:sp>
                  <p:nvSpPr>
                    <p:cNvPr id="193" name="Rounded Rectangle 757"/>
                    <p:cNvSpPr/>
                    <p:nvPr/>
                  </p:nvSpPr>
                  <p:spPr>
                    <a:xfrm>
                      <a:off x="2230139" y="1521048"/>
                      <a:ext cx="631276" cy="216128"/>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b="1" dirty="0" smtClean="0"/>
                        <a:t>Position</a:t>
                      </a:r>
                      <a:endParaRPr lang="el-GR" sz="900" b="1" dirty="0"/>
                    </a:p>
                  </p:txBody>
                </p:sp>
                <p:sp>
                  <p:nvSpPr>
                    <p:cNvPr id="194" name="Rounded Rectangle 758"/>
                    <p:cNvSpPr/>
                    <p:nvPr/>
                  </p:nvSpPr>
                  <p:spPr>
                    <a:xfrm>
                      <a:off x="1286145" y="1273061"/>
                      <a:ext cx="1598614" cy="216128"/>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b="1" dirty="0" smtClean="0">
                          <a:solidFill>
                            <a:schemeClr val="bg1"/>
                          </a:solidFill>
                        </a:rPr>
                        <a:t>Turnaround since last game</a:t>
                      </a:r>
                      <a:endParaRPr lang="el-GR" sz="900" b="1" dirty="0">
                        <a:solidFill>
                          <a:schemeClr val="bg1"/>
                        </a:solidFill>
                      </a:endParaRPr>
                    </a:p>
                  </p:txBody>
                </p:sp>
                <p:sp>
                  <p:nvSpPr>
                    <p:cNvPr id="195" name="Rounded Rectangle 753"/>
                    <p:cNvSpPr/>
                    <p:nvPr/>
                  </p:nvSpPr>
                  <p:spPr>
                    <a:xfrm>
                      <a:off x="2189162" y="1779473"/>
                      <a:ext cx="662448" cy="216128"/>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b="1" dirty="0" err="1" smtClean="0">
                          <a:solidFill>
                            <a:schemeClr val="bg1"/>
                          </a:solidFill>
                        </a:rPr>
                        <a:t>Scoreline</a:t>
                      </a:r>
                      <a:endParaRPr lang="el-GR" sz="900" b="1" dirty="0">
                        <a:solidFill>
                          <a:schemeClr val="bg1"/>
                        </a:solidFill>
                      </a:endParaRPr>
                    </a:p>
                  </p:txBody>
                </p:sp>
                <p:sp>
                  <p:nvSpPr>
                    <p:cNvPr id="196" name="Rounded Rectangle 754"/>
                    <p:cNvSpPr/>
                    <p:nvPr/>
                  </p:nvSpPr>
                  <p:spPr>
                    <a:xfrm>
                      <a:off x="2064512" y="2035061"/>
                      <a:ext cx="781303" cy="216128"/>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b="1" dirty="0" smtClean="0">
                          <a:solidFill>
                            <a:schemeClr val="bg1"/>
                          </a:solidFill>
                        </a:rPr>
                        <a:t>Opposition</a:t>
                      </a:r>
                      <a:endParaRPr lang="el-GR" sz="900" b="1" dirty="0">
                        <a:solidFill>
                          <a:schemeClr val="bg1"/>
                        </a:solidFill>
                      </a:endParaRPr>
                    </a:p>
                  </p:txBody>
                </p:sp>
                <p:sp>
                  <p:nvSpPr>
                    <p:cNvPr id="197" name="Rounded Rectangle 748"/>
                    <p:cNvSpPr/>
                    <p:nvPr/>
                  </p:nvSpPr>
                  <p:spPr>
                    <a:xfrm>
                      <a:off x="1988537" y="2283561"/>
                      <a:ext cx="872878" cy="216128"/>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b="1" dirty="0" smtClean="0">
                          <a:solidFill>
                            <a:schemeClr val="bg1"/>
                          </a:solidFill>
                        </a:rPr>
                        <a:t>Time in game</a:t>
                      </a:r>
                      <a:endParaRPr lang="el-GR" sz="900" b="1" dirty="0">
                        <a:solidFill>
                          <a:schemeClr val="bg1"/>
                        </a:solidFill>
                      </a:endParaRPr>
                    </a:p>
                  </p:txBody>
                </p:sp>
                <p:sp>
                  <p:nvSpPr>
                    <p:cNvPr id="198" name="Rounded Rectangle 749"/>
                    <p:cNvSpPr/>
                    <p:nvPr/>
                  </p:nvSpPr>
                  <p:spPr>
                    <a:xfrm>
                      <a:off x="2289377" y="2526878"/>
                      <a:ext cx="559189" cy="223782"/>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b="1" dirty="0" smtClean="0"/>
                        <a:t>Tactics</a:t>
                      </a:r>
                      <a:endParaRPr lang="el-GR" sz="900" b="1" dirty="0"/>
                    </a:p>
                  </p:txBody>
                </p:sp>
                <p:sp>
                  <p:nvSpPr>
                    <p:cNvPr id="199" name="Rounded Rectangle 750"/>
                    <p:cNvSpPr/>
                    <p:nvPr/>
                  </p:nvSpPr>
                  <p:spPr>
                    <a:xfrm>
                      <a:off x="1638462" y="2793885"/>
                      <a:ext cx="1215890" cy="216128"/>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b="1" dirty="0" smtClean="0">
                          <a:solidFill>
                            <a:schemeClr val="bg1"/>
                          </a:solidFill>
                        </a:rPr>
                        <a:t>Venue (Home/Away)</a:t>
                      </a:r>
                      <a:endParaRPr lang="el-GR" sz="900" b="1" dirty="0">
                        <a:solidFill>
                          <a:schemeClr val="bg1"/>
                        </a:solidFill>
                      </a:endParaRPr>
                    </a:p>
                  </p:txBody>
                </p:sp>
                <p:sp>
                  <p:nvSpPr>
                    <p:cNvPr id="200" name="Rounded Rectangle 751"/>
                    <p:cNvSpPr/>
                    <p:nvPr/>
                  </p:nvSpPr>
                  <p:spPr>
                    <a:xfrm>
                      <a:off x="1793696" y="3137600"/>
                      <a:ext cx="1067719" cy="216128"/>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b="1" dirty="0" smtClean="0">
                          <a:solidFill>
                            <a:schemeClr val="bg1"/>
                          </a:solidFill>
                        </a:rPr>
                        <a:t>Distance travelled</a:t>
                      </a:r>
                      <a:endParaRPr lang="el-GR" sz="900" b="1" dirty="0">
                        <a:solidFill>
                          <a:schemeClr val="bg1"/>
                        </a:solidFill>
                      </a:endParaRPr>
                    </a:p>
                  </p:txBody>
                </p:sp>
                <p:sp>
                  <p:nvSpPr>
                    <p:cNvPr id="201" name="TextBox 200"/>
                    <p:cNvSpPr txBox="1"/>
                    <p:nvPr/>
                  </p:nvSpPr>
                  <p:spPr>
                    <a:xfrm>
                      <a:off x="574594" y="3116887"/>
                      <a:ext cx="1116011" cy="230832"/>
                    </a:xfrm>
                    <a:prstGeom prst="rect">
                      <a:avLst/>
                    </a:prstGeom>
                    <a:noFill/>
                  </p:spPr>
                  <p:txBody>
                    <a:bodyPr wrap="none" rtlCol="0">
                      <a:spAutoFit/>
                    </a:bodyPr>
                    <a:lstStyle/>
                    <a:p>
                      <a:r>
                        <a:rPr lang="en-US" sz="900" b="1" dirty="0" smtClean="0"/>
                        <a:t>Time zones crossed</a:t>
                      </a:r>
                      <a:endParaRPr lang="el-GR" sz="900" b="1" dirty="0"/>
                    </a:p>
                  </p:txBody>
                </p:sp>
                <p:sp>
                  <p:nvSpPr>
                    <p:cNvPr id="202" name="TextBox 201"/>
                    <p:cNvSpPr txBox="1"/>
                    <p:nvPr/>
                  </p:nvSpPr>
                  <p:spPr>
                    <a:xfrm>
                      <a:off x="838200" y="2851793"/>
                      <a:ext cx="487634" cy="230832"/>
                    </a:xfrm>
                    <a:prstGeom prst="rect">
                      <a:avLst/>
                    </a:prstGeom>
                    <a:noFill/>
                  </p:spPr>
                  <p:txBody>
                    <a:bodyPr wrap="none" rtlCol="0">
                      <a:spAutoFit/>
                    </a:bodyPr>
                    <a:lstStyle/>
                    <a:p>
                      <a:r>
                        <a:rPr lang="en-US" sz="900" b="1" dirty="0" smtClean="0"/>
                        <a:t>Jet lag</a:t>
                      </a:r>
                      <a:endParaRPr lang="el-GR" sz="900" b="1" dirty="0"/>
                    </a:p>
                  </p:txBody>
                </p:sp>
                <p:sp>
                  <p:nvSpPr>
                    <p:cNvPr id="203" name="TextBox 202"/>
                    <p:cNvSpPr txBox="1"/>
                    <p:nvPr/>
                  </p:nvSpPr>
                  <p:spPr>
                    <a:xfrm>
                      <a:off x="654250" y="3361723"/>
                      <a:ext cx="1058303" cy="230832"/>
                    </a:xfrm>
                    <a:prstGeom prst="rect">
                      <a:avLst/>
                    </a:prstGeom>
                    <a:noFill/>
                  </p:spPr>
                  <p:txBody>
                    <a:bodyPr wrap="none" rtlCol="0">
                      <a:spAutoFit/>
                    </a:bodyPr>
                    <a:lstStyle/>
                    <a:p>
                      <a:r>
                        <a:rPr lang="en-US" sz="900" b="1" dirty="0" smtClean="0"/>
                        <a:t>Access to facilities</a:t>
                      </a:r>
                      <a:endParaRPr lang="el-GR" sz="900" b="1" dirty="0"/>
                    </a:p>
                  </p:txBody>
                </p:sp>
                <p:sp>
                  <p:nvSpPr>
                    <p:cNvPr id="204" name="Rounded Rectangle 728"/>
                    <p:cNvSpPr/>
                    <p:nvPr/>
                  </p:nvSpPr>
                  <p:spPr>
                    <a:xfrm>
                      <a:off x="2221101" y="5029197"/>
                      <a:ext cx="958609" cy="217936"/>
                    </a:xfrm>
                    <a:prstGeom prst="roundRect">
                      <a:avLst/>
                    </a:prstGeom>
                    <a:solidFill>
                      <a:srgbClr val="FF00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smtClean="0">
                          <a:solidFill>
                            <a:schemeClr val="bg1"/>
                          </a:solidFill>
                        </a:rPr>
                        <a:t>Recent results</a:t>
                      </a:r>
                      <a:endParaRPr lang="el-GR" sz="900" b="1" dirty="0">
                        <a:solidFill>
                          <a:schemeClr val="bg1"/>
                        </a:solidFill>
                      </a:endParaRPr>
                    </a:p>
                  </p:txBody>
                </p:sp>
                <p:sp>
                  <p:nvSpPr>
                    <p:cNvPr id="205" name="Rounded Rectangle 729"/>
                    <p:cNvSpPr/>
                    <p:nvPr/>
                  </p:nvSpPr>
                  <p:spPr>
                    <a:xfrm>
                      <a:off x="2106922" y="5323108"/>
                      <a:ext cx="1071615" cy="217936"/>
                    </a:xfrm>
                    <a:prstGeom prst="roundRect">
                      <a:avLst/>
                    </a:prstGeom>
                    <a:solidFill>
                      <a:srgbClr val="FF00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smtClean="0">
                          <a:solidFill>
                            <a:schemeClr val="bg1"/>
                          </a:solidFill>
                        </a:rPr>
                        <a:t>Competition type</a:t>
                      </a:r>
                      <a:endParaRPr lang="el-GR" sz="900" b="1" dirty="0">
                        <a:solidFill>
                          <a:schemeClr val="bg1"/>
                        </a:solidFill>
                      </a:endParaRPr>
                    </a:p>
                  </p:txBody>
                </p:sp>
                <p:sp>
                  <p:nvSpPr>
                    <p:cNvPr id="206" name="Rounded Rectangle 730"/>
                    <p:cNvSpPr/>
                    <p:nvPr/>
                  </p:nvSpPr>
                  <p:spPr>
                    <a:xfrm>
                      <a:off x="2319268" y="4497187"/>
                      <a:ext cx="841703" cy="217936"/>
                    </a:xfrm>
                    <a:prstGeom prst="roundRect">
                      <a:avLst/>
                    </a:prstGeom>
                    <a:solidFill>
                      <a:srgbClr val="FF00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smtClean="0">
                          <a:solidFill>
                            <a:schemeClr val="bg1"/>
                          </a:solidFill>
                        </a:rPr>
                        <a:t>Time of year</a:t>
                      </a:r>
                      <a:endParaRPr lang="el-GR" sz="900" b="1" dirty="0">
                        <a:solidFill>
                          <a:schemeClr val="bg1"/>
                        </a:solidFill>
                      </a:endParaRPr>
                    </a:p>
                  </p:txBody>
                </p:sp>
                <p:sp>
                  <p:nvSpPr>
                    <p:cNvPr id="207" name="Rounded Rectangle 731"/>
                    <p:cNvSpPr/>
                    <p:nvPr/>
                  </p:nvSpPr>
                  <p:spPr>
                    <a:xfrm>
                      <a:off x="1349790" y="4064001"/>
                      <a:ext cx="1898454" cy="185753"/>
                    </a:xfrm>
                    <a:prstGeom prst="roundRect">
                      <a:avLst/>
                    </a:prstGeom>
                    <a:solidFill>
                      <a:srgbClr val="FF00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smtClean="0">
                          <a:solidFill>
                            <a:schemeClr val="bg1"/>
                          </a:solidFill>
                        </a:rPr>
                        <a:t>Time between consecutive games</a:t>
                      </a:r>
                      <a:endParaRPr lang="el-GR" sz="900" b="1" dirty="0">
                        <a:solidFill>
                          <a:schemeClr val="bg1"/>
                        </a:solidFill>
                      </a:endParaRPr>
                    </a:p>
                  </p:txBody>
                </p:sp>
                <p:sp>
                  <p:nvSpPr>
                    <p:cNvPr id="208" name="Rounded Rectangle 732"/>
                    <p:cNvSpPr/>
                    <p:nvPr/>
                  </p:nvSpPr>
                  <p:spPr>
                    <a:xfrm>
                      <a:off x="2190667" y="3786097"/>
                      <a:ext cx="1089152" cy="217936"/>
                    </a:xfrm>
                    <a:prstGeom prst="roundRect">
                      <a:avLst/>
                    </a:prstGeom>
                    <a:solidFill>
                      <a:srgbClr val="FF00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smtClean="0">
                          <a:solidFill>
                            <a:schemeClr val="bg1"/>
                          </a:solidFill>
                        </a:rPr>
                        <a:t>Match importance</a:t>
                      </a:r>
                      <a:endParaRPr lang="el-GR" sz="900" b="1" dirty="0">
                        <a:solidFill>
                          <a:schemeClr val="bg1"/>
                        </a:solidFill>
                      </a:endParaRPr>
                    </a:p>
                  </p:txBody>
                </p:sp>
                <p:sp>
                  <p:nvSpPr>
                    <p:cNvPr id="209" name="Rounded Rectangle 726"/>
                    <p:cNvSpPr/>
                    <p:nvPr/>
                  </p:nvSpPr>
                  <p:spPr>
                    <a:xfrm>
                      <a:off x="935832" y="5640039"/>
                      <a:ext cx="2312412" cy="366344"/>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b="1" dirty="0" smtClean="0"/>
                        <a:t>Desired training outcomes for each training block</a:t>
                      </a:r>
                      <a:endParaRPr lang="el-GR" sz="900" b="1" dirty="0"/>
                    </a:p>
                  </p:txBody>
                </p:sp>
                <p:sp>
                  <p:nvSpPr>
                    <p:cNvPr id="210" name="TextBox 209"/>
                    <p:cNvSpPr txBox="1"/>
                    <p:nvPr/>
                  </p:nvSpPr>
                  <p:spPr>
                    <a:xfrm>
                      <a:off x="1679162" y="4287278"/>
                      <a:ext cx="646331" cy="230832"/>
                    </a:xfrm>
                    <a:prstGeom prst="rect">
                      <a:avLst/>
                    </a:prstGeom>
                    <a:noFill/>
                  </p:spPr>
                  <p:txBody>
                    <a:bodyPr wrap="none" rtlCol="0">
                      <a:spAutoFit/>
                    </a:bodyPr>
                    <a:lstStyle/>
                    <a:p>
                      <a:r>
                        <a:rPr lang="en-US" sz="900" b="1" dirty="0" smtClean="0"/>
                        <a:t>In-season</a:t>
                      </a:r>
                      <a:endParaRPr lang="el-GR" sz="900" b="1" dirty="0"/>
                    </a:p>
                  </p:txBody>
                </p:sp>
                <p:sp>
                  <p:nvSpPr>
                    <p:cNvPr id="211" name="TextBox 210"/>
                    <p:cNvSpPr txBox="1"/>
                    <p:nvPr/>
                  </p:nvSpPr>
                  <p:spPr>
                    <a:xfrm>
                      <a:off x="826439" y="4210379"/>
                      <a:ext cx="782587" cy="230832"/>
                    </a:xfrm>
                    <a:prstGeom prst="rect">
                      <a:avLst/>
                    </a:prstGeom>
                    <a:noFill/>
                  </p:spPr>
                  <p:txBody>
                    <a:bodyPr wrap="none" rtlCol="0">
                      <a:spAutoFit/>
                    </a:bodyPr>
                    <a:lstStyle/>
                    <a:p>
                      <a:r>
                        <a:rPr lang="en-US" sz="900" b="1" dirty="0" smtClean="0"/>
                        <a:t>Early season</a:t>
                      </a:r>
                      <a:endParaRPr lang="el-GR" sz="900" b="1" dirty="0"/>
                    </a:p>
                  </p:txBody>
                </p:sp>
                <p:sp>
                  <p:nvSpPr>
                    <p:cNvPr id="212" name="TextBox 211"/>
                    <p:cNvSpPr txBox="1"/>
                    <p:nvPr/>
                  </p:nvSpPr>
                  <p:spPr>
                    <a:xfrm>
                      <a:off x="1624841" y="4586985"/>
                      <a:ext cx="705642" cy="230832"/>
                    </a:xfrm>
                    <a:prstGeom prst="rect">
                      <a:avLst/>
                    </a:prstGeom>
                    <a:noFill/>
                  </p:spPr>
                  <p:txBody>
                    <a:bodyPr wrap="none" rtlCol="0">
                      <a:spAutoFit/>
                    </a:bodyPr>
                    <a:lstStyle/>
                    <a:p>
                      <a:r>
                        <a:rPr lang="en-US" sz="900" b="1" dirty="0" smtClean="0"/>
                        <a:t>Off-season</a:t>
                      </a:r>
                      <a:endParaRPr lang="el-GR" sz="900" b="1" dirty="0"/>
                    </a:p>
                  </p:txBody>
                </p:sp>
                <p:sp>
                  <p:nvSpPr>
                    <p:cNvPr id="213" name="TextBox 212"/>
                    <p:cNvSpPr txBox="1"/>
                    <p:nvPr/>
                  </p:nvSpPr>
                  <p:spPr>
                    <a:xfrm>
                      <a:off x="1112604" y="4781948"/>
                      <a:ext cx="1199367" cy="230832"/>
                    </a:xfrm>
                    <a:prstGeom prst="rect">
                      <a:avLst/>
                    </a:prstGeom>
                    <a:noFill/>
                  </p:spPr>
                  <p:txBody>
                    <a:bodyPr wrap="none" rtlCol="0">
                      <a:spAutoFit/>
                    </a:bodyPr>
                    <a:lstStyle/>
                    <a:p>
                      <a:r>
                        <a:rPr lang="en-US" sz="900" b="1" dirty="0" smtClean="0"/>
                        <a:t>Post-season/playoffs</a:t>
                      </a:r>
                      <a:endParaRPr lang="el-GR" sz="900" b="1" dirty="0"/>
                    </a:p>
                  </p:txBody>
                </p:sp>
              </p:grpSp>
            </p:grpSp>
            <p:sp>
              <p:nvSpPr>
                <p:cNvPr id="165" name="TextBox 164"/>
                <p:cNvSpPr txBox="1"/>
                <p:nvPr/>
              </p:nvSpPr>
              <p:spPr>
                <a:xfrm>
                  <a:off x="769489" y="4416424"/>
                  <a:ext cx="868972" cy="230832"/>
                </a:xfrm>
                <a:prstGeom prst="rect">
                  <a:avLst/>
                </a:prstGeom>
                <a:noFill/>
              </p:spPr>
              <p:txBody>
                <a:bodyPr wrap="square" rtlCol="0">
                  <a:spAutoFit/>
                </a:bodyPr>
                <a:lstStyle/>
                <a:p>
                  <a:r>
                    <a:rPr lang="en-US" sz="900" b="1" dirty="0" smtClean="0"/>
                    <a:t>Late season</a:t>
                  </a:r>
                  <a:endParaRPr lang="el-GR" sz="900" b="1" dirty="0"/>
                </a:p>
              </p:txBody>
            </p:sp>
          </p:grpSp>
          <p:sp>
            <p:nvSpPr>
              <p:cNvPr id="214" name="Rounded Rectangle 774"/>
              <p:cNvSpPr/>
              <p:nvPr/>
            </p:nvSpPr>
            <p:spPr>
              <a:xfrm>
                <a:off x="3962400" y="3162300"/>
                <a:ext cx="838199" cy="234981"/>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z="1100" b="1" dirty="0" smtClean="0"/>
                  <a:t>Team level</a:t>
                </a:r>
                <a:endParaRPr lang="el-GR" sz="1100" b="1" dirty="0"/>
              </a:p>
            </p:txBody>
          </p:sp>
        </p:grpSp>
      </p:grpSp>
      <p:grpSp>
        <p:nvGrpSpPr>
          <p:cNvPr id="219" name="Ομάδα 218"/>
          <p:cNvGrpSpPr/>
          <p:nvPr/>
        </p:nvGrpSpPr>
        <p:grpSpPr>
          <a:xfrm>
            <a:off x="5635622" y="134277"/>
            <a:ext cx="3191887" cy="2647592"/>
            <a:chOff x="5318760" y="134143"/>
            <a:chExt cx="3191887" cy="2647592"/>
          </a:xfrm>
        </p:grpSpPr>
        <p:sp>
          <p:nvSpPr>
            <p:cNvPr id="220" name="Freeform 894"/>
            <p:cNvSpPr/>
            <p:nvPr/>
          </p:nvSpPr>
          <p:spPr>
            <a:xfrm>
              <a:off x="6477000" y="952500"/>
              <a:ext cx="346075" cy="61793"/>
            </a:xfrm>
            <a:custGeom>
              <a:avLst/>
              <a:gdLst>
                <a:gd name="connsiteX0" fmla="*/ 0 w 346075"/>
                <a:gd name="connsiteY0" fmla="*/ 0 h 61793"/>
                <a:gd name="connsiteX1" fmla="*/ 203200 w 346075"/>
                <a:gd name="connsiteY1" fmla="*/ 47625 h 61793"/>
                <a:gd name="connsiteX2" fmla="*/ 346075 w 346075"/>
                <a:gd name="connsiteY2" fmla="*/ 57150 h 61793"/>
              </a:gdLst>
              <a:ahLst/>
              <a:cxnLst>
                <a:cxn ang="0">
                  <a:pos x="connsiteX0" y="connsiteY0"/>
                </a:cxn>
                <a:cxn ang="0">
                  <a:pos x="connsiteX1" y="connsiteY1"/>
                </a:cxn>
                <a:cxn ang="0">
                  <a:pos x="connsiteX2" y="connsiteY2"/>
                </a:cxn>
              </a:cxnLst>
              <a:rect l="l" t="t" r="r" b="b"/>
              <a:pathLst>
                <a:path w="346075" h="61793">
                  <a:moveTo>
                    <a:pt x="0" y="0"/>
                  </a:moveTo>
                  <a:cubicBezTo>
                    <a:pt x="72760" y="19050"/>
                    <a:pt x="145521" y="38100"/>
                    <a:pt x="203200" y="47625"/>
                  </a:cubicBezTo>
                  <a:cubicBezTo>
                    <a:pt x="260879" y="57150"/>
                    <a:pt x="325438" y="68262"/>
                    <a:pt x="346075" y="571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221" name="Freeform 895"/>
            <p:cNvSpPr/>
            <p:nvPr/>
          </p:nvSpPr>
          <p:spPr>
            <a:xfrm>
              <a:off x="6311900" y="949325"/>
              <a:ext cx="508000" cy="273050"/>
            </a:xfrm>
            <a:custGeom>
              <a:avLst/>
              <a:gdLst>
                <a:gd name="connsiteX0" fmla="*/ 0 w 508000"/>
                <a:gd name="connsiteY0" fmla="*/ 0 h 276225"/>
                <a:gd name="connsiteX1" fmla="*/ 190500 w 508000"/>
                <a:gd name="connsiteY1" fmla="*/ 190500 h 276225"/>
                <a:gd name="connsiteX2" fmla="*/ 508000 w 508000"/>
                <a:gd name="connsiteY2" fmla="*/ 276225 h 276225"/>
              </a:gdLst>
              <a:ahLst/>
              <a:cxnLst>
                <a:cxn ang="0">
                  <a:pos x="connsiteX0" y="connsiteY0"/>
                </a:cxn>
                <a:cxn ang="0">
                  <a:pos x="connsiteX1" y="connsiteY1"/>
                </a:cxn>
                <a:cxn ang="0">
                  <a:pos x="connsiteX2" y="connsiteY2"/>
                </a:cxn>
              </a:cxnLst>
              <a:rect l="l" t="t" r="r" b="b"/>
              <a:pathLst>
                <a:path w="508000" h="276225">
                  <a:moveTo>
                    <a:pt x="0" y="0"/>
                  </a:moveTo>
                  <a:cubicBezTo>
                    <a:pt x="52916" y="72231"/>
                    <a:pt x="105833" y="144463"/>
                    <a:pt x="190500" y="190500"/>
                  </a:cubicBezTo>
                  <a:cubicBezTo>
                    <a:pt x="275167" y="236538"/>
                    <a:pt x="391583" y="256381"/>
                    <a:pt x="508000" y="276225"/>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222" name="Freeform 896"/>
            <p:cNvSpPr/>
            <p:nvPr/>
          </p:nvSpPr>
          <p:spPr>
            <a:xfrm>
              <a:off x="6286500" y="952500"/>
              <a:ext cx="533400" cy="488950"/>
            </a:xfrm>
            <a:custGeom>
              <a:avLst/>
              <a:gdLst>
                <a:gd name="connsiteX0" fmla="*/ 0 w 533400"/>
                <a:gd name="connsiteY0" fmla="*/ 0 h 488950"/>
                <a:gd name="connsiteX1" fmla="*/ 161925 w 533400"/>
                <a:gd name="connsiteY1" fmla="*/ 323850 h 488950"/>
                <a:gd name="connsiteX2" fmla="*/ 533400 w 533400"/>
                <a:gd name="connsiteY2" fmla="*/ 488950 h 488950"/>
              </a:gdLst>
              <a:ahLst/>
              <a:cxnLst>
                <a:cxn ang="0">
                  <a:pos x="connsiteX0" y="connsiteY0"/>
                </a:cxn>
                <a:cxn ang="0">
                  <a:pos x="connsiteX1" y="connsiteY1"/>
                </a:cxn>
                <a:cxn ang="0">
                  <a:pos x="connsiteX2" y="connsiteY2"/>
                </a:cxn>
              </a:cxnLst>
              <a:rect l="l" t="t" r="r" b="b"/>
              <a:pathLst>
                <a:path w="533400" h="488950">
                  <a:moveTo>
                    <a:pt x="0" y="0"/>
                  </a:moveTo>
                  <a:cubicBezTo>
                    <a:pt x="36512" y="121179"/>
                    <a:pt x="73025" y="242358"/>
                    <a:pt x="161925" y="323850"/>
                  </a:cubicBezTo>
                  <a:cubicBezTo>
                    <a:pt x="250825" y="405342"/>
                    <a:pt x="441854" y="488950"/>
                    <a:pt x="533400" y="4889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cxnSp>
          <p:nvCxnSpPr>
            <p:cNvPr id="223" name="Straight Connector 901"/>
            <p:cNvCxnSpPr/>
            <p:nvPr/>
          </p:nvCxnSpPr>
          <p:spPr>
            <a:xfrm>
              <a:off x="6628776" y="840092"/>
              <a:ext cx="187949" cy="0"/>
            </a:xfrm>
            <a:prstGeom prst="line">
              <a:avLst/>
            </a:prstGeom>
          </p:spPr>
          <p:style>
            <a:lnRef idx="3">
              <a:schemeClr val="dk1"/>
            </a:lnRef>
            <a:fillRef idx="0">
              <a:schemeClr val="dk1"/>
            </a:fillRef>
            <a:effectRef idx="2">
              <a:schemeClr val="dk1"/>
            </a:effectRef>
            <a:fontRef idx="minor">
              <a:schemeClr val="tx1"/>
            </a:fontRef>
          </p:style>
        </p:cxnSp>
        <p:cxnSp>
          <p:nvCxnSpPr>
            <p:cNvPr id="224" name="Straight Connector 904"/>
            <p:cNvCxnSpPr>
              <a:stCxn id="230" idx="3"/>
              <a:endCxn id="231" idx="1"/>
            </p:cNvCxnSpPr>
            <p:nvPr/>
          </p:nvCxnSpPr>
          <p:spPr>
            <a:xfrm>
              <a:off x="7470322" y="414338"/>
              <a:ext cx="90182" cy="4761"/>
            </a:xfrm>
            <a:prstGeom prst="line">
              <a:avLst/>
            </a:prstGeom>
          </p:spPr>
          <p:style>
            <a:lnRef idx="3">
              <a:schemeClr val="dk1"/>
            </a:lnRef>
            <a:fillRef idx="0">
              <a:schemeClr val="dk1"/>
            </a:fillRef>
            <a:effectRef idx="2">
              <a:schemeClr val="dk1"/>
            </a:effectRef>
            <a:fontRef idx="minor">
              <a:schemeClr val="tx1"/>
            </a:fontRef>
          </p:style>
        </p:cxnSp>
        <p:sp>
          <p:nvSpPr>
            <p:cNvPr id="225" name="Freeform 905"/>
            <p:cNvSpPr/>
            <p:nvPr/>
          </p:nvSpPr>
          <p:spPr>
            <a:xfrm flipV="1">
              <a:off x="7081837" y="504822"/>
              <a:ext cx="478666" cy="133351"/>
            </a:xfrm>
            <a:custGeom>
              <a:avLst/>
              <a:gdLst>
                <a:gd name="connsiteX0" fmla="*/ 0 w 393700"/>
                <a:gd name="connsiteY0" fmla="*/ 98425 h 98425"/>
                <a:gd name="connsiteX1" fmla="*/ 180975 w 393700"/>
                <a:gd name="connsiteY1" fmla="*/ 19050 h 98425"/>
                <a:gd name="connsiteX2" fmla="*/ 393700 w 393700"/>
                <a:gd name="connsiteY2" fmla="*/ 0 h 98425"/>
              </a:gdLst>
              <a:ahLst/>
              <a:cxnLst>
                <a:cxn ang="0">
                  <a:pos x="connsiteX0" y="connsiteY0"/>
                </a:cxn>
                <a:cxn ang="0">
                  <a:pos x="connsiteX1" y="connsiteY1"/>
                </a:cxn>
                <a:cxn ang="0">
                  <a:pos x="connsiteX2" y="connsiteY2"/>
                </a:cxn>
              </a:cxnLst>
              <a:rect l="l" t="t" r="r" b="b"/>
              <a:pathLst>
                <a:path w="393700" h="98425">
                  <a:moveTo>
                    <a:pt x="0" y="98425"/>
                  </a:moveTo>
                  <a:cubicBezTo>
                    <a:pt x="57679" y="66939"/>
                    <a:pt x="115358" y="35454"/>
                    <a:pt x="180975" y="19050"/>
                  </a:cubicBezTo>
                  <a:cubicBezTo>
                    <a:pt x="246592" y="2646"/>
                    <a:pt x="355071" y="0"/>
                    <a:pt x="39370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226" name="Freeform 910"/>
            <p:cNvSpPr/>
            <p:nvPr/>
          </p:nvSpPr>
          <p:spPr>
            <a:xfrm>
              <a:off x="7081837" y="212725"/>
              <a:ext cx="478666" cy="111125"/>
            </a:xfrm>
            <a:custGeom>
              <a:avLst/>
              <a:gdLst>
                <a:gd name="connsiteX0" fmla="*/ 0 w 393700"/>
                <a:gd name="connsiteY0" fmla="*/ 98425 h 98425"/>
                <a:gd name="connsiteX1" fmla="*/ 180975 w 393700"/>
                <a:gd name="connsiteY1" fmla="*/ 19050 h 98425"/>
                <a:gd name="connsiteX2" fmla="*/ 393700 w 393700"/>
                <a:gd name="connsiteY2" fmla="*/ 0 h 98425"/>
              </a:gdLst>
              <a:ahLst/>
              <a:cxnLst>
                <a:cxn ang="0">
                  <a:pos x="connsiteX0" y="connsiteY0"/>
                </a:cxn>
                <a:cxn ang="0">
                  <a:pos x="connsiteX1" y="connsiteY1"/>
                </a:cxn>
                <a:cxn ang="0">
                  <a:pos x="connsiteX2" y="connsiteY2"/>
                </a:cxn>
              </a:cxnLst>
              <a:rect l="l" t="t" r="r" b="b"/>
              <a:pathLst>
                <a:path w="393700" h="98425">
                  <a:moveTo>
                    <a:pt x="0" y="98425"/>
                  </a:moveTo>
                  <a:cubicBezTo>
                    <a:pt x="57679" y="66939"/>
                    <a:pt x="115358" y="35454"/>
                    <a:pt x="180975" y="19050"/>
                  </a:cubicBezTo>
                  <a:cubicBezTo>
                    <a:pt x="246592" y="2646"/>
                    <a:pt x="355071" y="0"/>
                    <a:pt x="39370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cxnSp>
          <p:nvCxnSpPr>
            <p:cNvPr id="227" name="Curved Connector 911"/>
            <p:cNvCxnSpPr>
              <a:stCxn id="229" idx="0"/>
            </p:cNvCxnSpPr>
            <p:nvPr/>
          </p:nvCxnSpPr>
          <p:spPr>
            <a:xfrm rot="5400000" flipH="1" flipV="1">
              <a:off x="6313969" y="229423"/>
              <a:ext cx="313050" cy="692463"/>
            </a:xfrm>
            <a:prstGeom prst="curvedConnector2">
              <a:avLst/>
            </a:prstGeom>
          </p:spPr>
          <p:style>
            <a:lnRef idx="3">
              <a:schemeClr val="dk1"/>
            </a:lnRef>
            <a:fillRef idx="0">
              <a:schemeClr val="dk1"/>
            </a:fillRef>
            <a:effectRef idx="2">
              <a:schemeClr val="dk1"/>
            </a:effectRef>
            <a:fontRef idx="minor">
              <a:schemeClr val="tx1"/>
            </a:fontRef>
          </p:style>
        </p:cxnSp>
        <p:sp>
          <p:nvSpPr>
            <p:cNvPr id="228" name="Freeform 916"/>
            <p:cNvSpPr/>
            <p:nvPr/>
          </p:nvSpPr>
          <p:spPr>
            <a:xfrm>
              <a:off x="5318760" y="945735"/>
              <a:ext cx="601980" cy="1836000"/>
            </a:xfrm>
            <a:custGeom>
              <a:avLst/>
              <a:gdLst>
                <a:gd name="connsiteX0" fmla="*/ 0 w 601980"/>
                <a:gd name="connsiteY0" fmla="*/ 1859280 h 1859280"/>
                <a:gd name="connsiteX1" fmla="*/ 190500 w 601980"/>
                <a:gd name="connsiteY1" fmla="*/ 632460 h 1859280"/>
                <a:gd name="connsiteX2" fmla="*/ 601980 w 601980"/>
                <a:gd name="connsiteY2" fmla="*/ 0 h 1859280"/>
              </a:gdLst>
              <a:ahLst/>
              <a:cxnLst>
                <a:cxn ang="0">
                  <a:pos x="connsiteX0" y="connsiteY0"/>
                </a:cxn>
                <a:cxn ang="0">
                  <a:pos x="connsiteX1" y="connsiteY1"/>
                </a:cxn>
                <a:cxn ang="0">
                  <a:pos x="connsiteX2" y="connsiteY2"/>
                </a:cxn>
              </a:cxnLst>
              <a:rect l="l" t="t" r="r" b="b"/>
              <a:pathLst>
                <a:path w="601980" h="1859280">
                  <a:moveTo>
                    <a:pt x="0" y="1859280"/>
                  </a:moveTo>
                  <a:cubicBezTo>
                    <a:pt x="45085" y="1400810"/>
                    <a:pt x="90170" y="942340"/>
                    <a:pt x="190500" y="632460"/>
                  </a:cubicBezTo>
                  <a:cubicBezTo>
                    <a:pt x="290830" y="322580"/>
                    <a:pt x="430530" y="130810"/>
                    <a:pt x="60198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229" name="Rounded Rectangle 915"/>
            <p:cNvSpPr/>
            <p:nvPr/>
          </p:nvSpPr>
          <p:spPr>
            <a:xfrm>
              <a:off x="5619750" y="732179"/>
              <a:ext cx="1009026" cy="251217"/>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z="1100" b="1" dirty="0" smtClean="0"/>
                <a:t>Environment</a:t>
              </a:r>
              <a:endParaRPr lang="el-GR" sz="1100" b="1" dirty="0"/>
            </a:p>
          </p:txBody>
        </p:sp>
        <p:sp>
          <p:nvSpPr>
            <p:cNvPr id="230" name="Rounded Rectangle 913"/>
            <p:cNvSpPr/>
            <p:nvPr/>
          </p:nvSpPr>
          <p:spPr>
            <a:xfrm>
              <a:off x="6816724" y="323850"/>
              <a:ext cx="653598" cy="180975"/>
            </a:xfrm>
            <a:prstGeom prst="round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bg1"/>
                  </a:solidFill>
                </a:rPr>
                <a:t>Weather</a:t>
              </a:r>
              <a:endParaRPr lang="el-GR" sz="900" b="1" dirty="0">
                <a:solidFill>
                  <a:schemeClr val="bg1"/>
                </a:solidFill>
              </a:endParaRPr>
            </a:p>
          </p:txBody>
        </p:sp>
        <p:sp>
          <p:nvSpPr>
            <p:cNvPr id="231" name="Rounded Rectangle 907"/>
            <p:cNvSpPr/>
            <p:nvPr/>
          </p:nvSpPr>
          <p:spPr>
            <a:xfrm>
              <a:off x="7560504" y="339326"/>
              <a:ext cx="622289" cy="159546"/>
            </a:xfrm>
            <a:prstGeom prst="round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bg1"/>
                  </a:solidFill>
                </a:rPr>
                <a:t>Altitude</a:t>
              </a:r>
              <a:endParaRPr lang="el-GR" sz="900" b="1" dirty="0">
                <a:solidFill>
                  <a:schemeClr val="bg1"/>
                </a:solidFill>
              </a:endParaRPr>
            </a:p>
          </p:txBody>
        </p:sp>
        <p:sp>
          <p:nvSpPr>
            <p:cNvPr id="232" name="Rounded Rectangle 908"/>
            <p:cNvSpPr/>
            <p:nvPr/>
          </p:nvSpPr>
          <p:spPr>
            <a:xfrm>
              <a:off x="7560501" y="134143"/>
              <a:ext cx="465739" cy="160337"/>
            </a:xfrm>
            <a:prstGeom prst="round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bg1"/>
                  </a:solidFill>
                </a:rPr>
                <a:t>Heat</a:t>
              </a:r>
              <a:endParaRPr lang="el-GR" sz="900" b="1" dirty="0">
                <a:solidFill>
                  <a:schemeClr val="bg1"/>
                </a:solidFill>
              </a:endParaRPr>
            </a:p>
          </p:txBody>
        </p:sp>
        <p:sp>
          <p:nvSpPr>
            <p:cNvPr id="233" name="Rounded Rectangle 909"/>
            <p:cNvSpPr/>
            <p:nvPr/>
          </p:nvSpPr>
          <p:spPr>
            <a:xfrm>
              <a:off x="7560502" y="547687"/>
              <a:ext cx="668276" cy="150019"/>
            </a:xfrm>
            <a:prstGeom prst="round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bg1"/>
                  </a:solidFill>
                </a:rPr>
                <a:t>Humidity</a:t>
              </a:r>
              <a:endParaRPr lang="el-GR" sz="900" b="1" dirty="0">
                <a:solidFill>
                  <a:schemeClr val="bg1"/>
                </a:solidFill>
              </a:endParaRPr>
            </a:p>
          </p:txBody>
        </p:sp>
        <p:sp>
          <p:nvSpPr>
            <p:cNvPr id="234" name="Rounded Rectangle 903"/>
            <p:cNvSpPr/>
            <p:nvPr/>
          </p:nvSpPr>
          <p:spPr>
            <a:xfrm>
              <a:off x="6816724" y="757316"/>
              <a:ext cx="864941" cy="16555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b="1" dirty="0" smtClean="0"/>
                <a:t>Surface type</a:t>
              </a:r>
              <a:endParaRPr lang="el-GR" sz="900" b="1" dirty="0"/>
            </a:p>
          </p:txBody>
        </p:sp>
        <p:sp>
          <p:nvSpPr>
            <p:cNvPr id="235" name="Rounded Rectangle 898"/>
            <p:cNvSpPr/>
            <p:nvPr/>
          </p:nvSpPr>
          <p:spPr>
            <a:xfrm>
              <a:off x="6819898" y="952500"/>
              <a:ext cx="1690749" cy="168275"/>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900" b="1" dirty="0" smtClean="0"/>
                <a:t>Personal protective equipment</a:t>
              </a:r>
              <a:endParaRPr lang="el-GR" sz="900" b="1" dirty="0"/>
            </a:p>
          </p:txBody>
        </p:sp>
        <p:sp>
          <p:nvSpPr>
            <p:cNvPr id="236" name="Rounded Rectangle 899"/>
            <p:cNvSpPr/>
            <p:nvPr/>
          </p:nvSpPr>
          <p:spPr>
            <a:xfrm>
              <a:off x="6823074" y="1162050"/>
              <a:ext cx="906038" cy="168275"/>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900" b="1" dirty="0" smtClean="0"/>
                <a:t>Coaching style</a:t>
              </a:r>
              <a:endParaRPr lang="el-GR" sz="900" b="1" dirty="0"/>
            </a:p>
          </p:txBody>
        </p:sp>
        <p:sp>
          <p:nvSpPr>
            <p:cNvPr id="237" name="Rounded Rectangle 900"/>
            <p:cNvSpPr/>
            <p:nvPr/>
          </p:nvSpPr>
          <p:spPr>
            <a:xfrm>
              <a:off x="6819899" y="1381125"/>
              <a:ext cx="550862" cy="16555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b="1" dirty="0" smtClean="0"/>
                <a:t>Crowd</a:t>
              </a:r>
              <a:endParaRPr lang="el-GR" sz="900" b="1" dirty="0"/>
            </a:p>
          </p:txBody>
        </p:sp>
      </p:grpSp>
      <p:grpSp>
        <p:nvGrpSpPr>
          <p:cNvPr id="240" name="Ομάδα 239"/>
          <p:cNvGrpSpPr/>
          <p:nvPr/>
        </p:nvGrpSpPr>
        <p:grpSpPr>
          <a:xfrm>
            <a:off x="4259766" y="1011326"/>
            <a:ext cx="5421173" cy="5702122"/>
            <a:chOff x="4259766" y="1011326"/>
            <a:chExt cx="5421173" cy="5702122"/>
          </a:xfrm>
        </p:grpSpPr>
        <p:grpSp>
          <p:nvGrpSpPr>
            <p:cNvPr id="100" name="Ομάδα 99"/>
            <p:cNvGrpSpPr/>
            <p:nvPr/>
          </p:nvGrpSpPr>
          <p:grpSpPr>
            <a:xfrm>
              <a:off x="4259766" y="1011326"/>
              <a:ext cx="5421173" cy="5702122"/>
              <a:chOff x="6124575" y="1014293"/>
              <a:chExt cx="5421173" cy="5702122"/>
            </a:xfrm>
          </p:grpSpPr>
          <p:cxnSp>
            <p:nvCxnSpPr>
              <p:cNvPr id="101" name="Straight Connector 809"/>
              <p:cNvCxnSpPr/>
              <p:nvPr/>
            </p:nvCxnSpPr>
            <p:spPr>
              <a:xfrm>
                <a:off x="10204006" y="1814856"/>
                <a:ext cx="1210119" cy="0"/>
              </a:xfrm>
              <a:prstGeom prst="line">
                <a:avLst/>
              </a:prstGeom>
            </p:spPr>
            <p:style>
              <a:lnRef idx="3">
                <a:schemeClr val="dk1"/>
              </a:lnRef>
              <a:fillRef idx="0">
                <a:schemeClr val="dk1"/>
              </a:fillRef>
              <a:effectRef idx="2">
                <a:schemeClr val="dk1"/>
              </a:effectRef>
              <a:fontRef idx="minor">
                <a:schemeClr val="tx1"/>
              </a:fontRef>
            </p:style>
          </p:cxnSp>
          <p:grpSp>
            <p:nvGrpSpPr>
              <p:cNvPr id="102" name="Ομάδα 101"/>
              <p:cNvGrpSpPr/>
              <p:nvPr/>
            </p:nvGrpSpPr>
            <p:grpSpPr>
              <a:xfrm>
                <a:off x="6124575" y="1014293"/>
                <a:ext cx="5421173" cy="5702122"/>
                <a:chOff x="6124575" y="1014293"/>
                <a:chExt cx="5421173" cy="5702122"/>
              </a:xfrm>
            </p:grpSpPr>
            <p:cxnSp>
              <p:nvCxnSpPr>
                <p:cNvPr id="103" name="Straight Connector 778"/>
                <p:cNvCxnSpPr/>
                <p:nvPr/>
              </p:nvCxnSpPr>
              <p:spPr>
                <a:xfrm>
                  <a:off x="10298371" y="6399221"/>
                  <a:ext cx="1041993" cy="8314"/>
                </a:xfrm>
                <a:prstGeom prst="line">
                  <a:avLst/>
                </a:prstGeom>
              </p:spPr>
              <p:style>
                <a:lnRef idx="3">
                  <a:schemeClr val="dk1"/>
                </a:lnRef>
                <a:fillRef idx="0">
                  <a:schemeClr val="dk1"/>
                </a:fillRef>
                <a:effectRef idx="2">
                  <a:schemeClr val="dk1"/>
                </a:effectRef>
                <a:fontRef idx="minor">
                  <a:schemeClr val="tx1"/>
                </a:fontRef>
              </p:style>
            </p:cxnSp>
            <p:grpSp>
              <p:nvGrpSpPr>
                <p:cNvPr id="104" name="Ομάδα 103"/>
                <p:cNvGrpSpPr/>
                <p:nvPr/>
              </p:nvGrpSpPr>
              <p:grpSpPr>
                <a:xfrm>
                  <a:off x="6124575" y="1014293"/>
                  <a:ext cx="5421173" cy="5702122"/>
                  <a:chOff x="6124575" y="1014293"/>
                  <a:chExt cx="5421173" cy="5702122"/>
                </a:xfrm>
              </p:grpSpPr>
              <p:grpSp>
                <p:nvGrpSpPr>
                  <p:cNvPr id="105" name="Ομάδα 104"/>
                  <p:cNvGrpSpPr/>
                  <p:nvPr/>
                </p:nvGrpSpPr>
                <p:grpSpPr>
                  <a:xfrm>
                    <a:off x="6124575" y="1014293"/>
                    <a:ext cx="5421173" cy="5702122"/>
                    <a:chOff x="6124575" y="1014293"/>
                    <a:chExt cx="5421173" cy="5702122"/>
                  </a:xfrm>
                </p:grpSpPr>
                <p:sp>
                  <p:nvSpPr>
                    <p:cNvPr id="145" name="Freeform 798"/>
                    <p:cNvSpPr/>
                    <p:nvPr/>
                  </p:nvSpPr>
                  <p:spPr>
                    <a:xfrm>
                      <a:off x="8801099" y="5643006"/>
                      <a:ext cx="587833" cy="122794"/>
                    </a:xfrm>
                    <a:custGeom>
                      <a:avLst/>
                      <a:gdLst>
                        <a:gd name="connsiteX0" fmla="*/ 0 w 527050"/>
                        <a:gd name="connsiteY0" fmla="*/ 107950 h 107950"/>
                        <a:gd name="connsiteX1" fmla="*/ 184150 w 527050"/>
                        <a:gd name="connsiteY1" fmla="*/ 34925 h 107950"/>
                        <a:gd name="connsiteX2" fmla="*/ 527050 w 527050"/>
                        <a:gd name="connsiteY2" fmla="*/ 0 h 107950"/>
                      </a:gdLst>
                      <a:ahLst/>
                      <a:cxnLst>
                        <a:cxn ang="0">
                          <a:pos x="connsiteX0" y="connsiteY0"/>
                        </a:cxn>
                        <a:cxn ang="0">
                          <a:pos x="connsiteX1" y="connsiteY1"/>
                        </a:cxn>
                        <a:cxn ang="0">
                          <a:pos x="connsiteX2" y="connsiteY2"/>
                        </a:cxn>
                      </a:cxnLst>
                      <a:rect l="l" t="t" r="r" b="b"/>
                      <a:pathLst>
                        <a:path w="527050" h="107950">
                          <a:moveTo>
                            <a:pt x="0" y="107950"/>
                          </a:moveTo>
                          <a:cubicBezTo>
                            <a:pt x="48154" y="80433"/>
                            <a:pt x="96308" y="52917"/>
                            <a:pt x="184150" y="34925"/>
                          </a:cubicBezTo>
                          <a:cubicBezTo>
                            <a:pt x="271992" y="16933"/>
                            <a:pt x="527050" y="0"/>
                            <a:pt x="52705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07" name="Freeform 867"/>
                    <p:cNvSpPr/>
                    <p:nvPr/>
                  </p:nvSpPr>
                  <p:spPr>
                    <a:xfrm>
                      <a:off x="9101138" y="2119232"/>
                      <a:ext cx="209550" cy="14368"/>
                    </a:xfrm>
                    <a:custGeom>
                      <a:avLst/>
                      <a:gdLst>
                        <a:gd name="connsiteX0" fmla="*/ 0 w 209550"/>
                        <a:gd name="connsiteY0" fmla="*/ 14368 h 14368"/>
                        <a:gd name="connsiteX1" fmla="*/ 95250 w 209550"/>
                        <a:gd name="connsiteY1" fmla="*/ 81 h 14368"/>
                        <a:gd name="connsiteX2" fmla="*/ 209550 w 209550"/>
                        <a:gd name="connsiteY2" fmla="*/ 9606 h 14368"/>
                      </a:gdLst>
                      <a:ahLst/>
                      <a:cxnLst>
                        <a:cxn ang="0">
                          <a:pos x="connsiteX0" y="connsiteY0"/>
                        </a:cxn>
                        <a:cxn ang="0">
                          <a:pos x="connsiteX1" y="connsiteY1"/>
                        </a:cxn>
                        <a:cxn ang="0">
                          <a:pos x="connsiteX2" y="connsiteY2"/>
                        </a:cxn>
                      </a:cxnLst>
                      <a:rect l="l" t="t" r="r" b="b"/>
                      <a:pathLst>
                        <a:path w="209550" h="14368">
                          <a:moveTo>
                            <a:pt x="0" y="14368"/>
                          </a:moveTo>
                          <a:cubicBezTo>
                            <a:pt x="30162" y="7621"/>
                            <a:pt x="60325" y="875"/>
                            <a:pt x="95250" y="81"/>
                          </a:cubicBezTo>
                          <a:cubicBezTo>
                            <a:pt x="130175" y="-713"/>
                            <a:pt x="169862" y="4446"/>
                            <a:pt x="209550" y="9606"/>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08" name="Freeform 780"/>
                    <p:cNvSpPr/>
                    <p:nvPr/>
                  </p:nvSpPr>
                  <p:spPr>
                    <a:xfrm>
                      <a:off x="9992577" y="6177368"/>
                      <a:ext cx="1347788" cy="89199"/>
                    </a:xfrm>
                    <a:custGeom>
                      <a:avLst/>
                      <a:gdLst>
                        <a:gd name="connsiteX0" fmla="*/ 0 w 1571625"/>
                        <a:gd name="connsiteY0" fmla="*/ 52207 h 52207"/>
                        <a:gd name="connsiteX1" fmla="*/ 404813 w 1571625"/>
                        <a:gd name="connsiteY1" fmla="*/ 4582 h 52207"/>
                        <a:gd name="connsiteX2" fmla="*/ 1571625 w 1571625"/>
                        <a:gd name="connsiteY2" fmla="*/ 4582 h 52207"/>
                      </a:gdLst>
                      <a:ahLst/>
                      <a:cxnLst>
                        <a:cxn ang="0">
                          <a:pos x="connsiteX0" y="connsiteY0"/>
                        </a:cxn>
                        <a:cxn ang="0">
                          <a:pos x="connsiteX1" y="connsiteY1"/>
                        </a:cxn>
                        <a:cxn ang="0">
                          <a:pos x="connsiteX2" y="connsiteY2"/>
                        </a:cxn>
                      </a:cxnLst>
                      <a:rect l="l" t="t" r="r" b="b"/>
                      <a:pathLst>
                        <a:path w="1571625" h="52207">
                          <a:moveTo>
                            <a:pt x="0" y="52207"/>
                          </a:moveTo>
                          <a:cubicBezTo>
                            <a:pt x="71438" y="32363"/>
                            <a:pt x="142876" y="12519"/>
                            <a:pt x="404813" y="4582"/>
                          </a:cubicBezTo>
                          <a:cubicBezTo>
                            <a:pt x="666750" y="-3355"/>
                            <a:pt x="1119187" y="613"/>
                            <a:pt x="1571625" y="458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09" name="Freeform 782"/>
                    <p:cNvSpPr/>
                    <p:nvPr/>
                  </p:nvSpPr>
                  <p:spPr>
                    <a:xfrm>
                      <a:off x="9839223" y="6407535"/>
                      <a:ext cx="1501141" cy="265905"/>
                    </a:xfrm>
                    <a:custGeom>
                      <a:avLst/>
                      <a:gdLst>
                        <a:gd name="connsiteX0" fmla="*/ 0 w 1204912"/>
                        <a:gd name="connsiteY0" fmla="*/ 0 h 204787"/>
                        <a:gd name="connsiteX1" fmla="*/ 295275 w 1204912"/>
                        <a:gd name="connsiteY1" fmla="*/ 171450 h 204787"/>
                        <a:gd name="connsiteX2" fmla="*/ 1204912 w 1204912"/>
                        <a:gd name="connsiteY2" fmla="*/ 204787 h 204787"/>
                      </a:gdLst>
                      <a:ahLst/>
                      <a:cxnLst>
                        <a:cxn ang="0">
                          <a:pos x="connsiteX0" y="connsiteY0"/>
                        </a:cxn>
                        <a:cxn ang="0">
                          <a:pos x="connsiteX1" y="connsiteY1"/>
                        </a:cxn>
                        <a:cxn ang="0">
                          <a:pos x="connsiteX2" y="connsiteY2"/>
                        </a:cxn>
                      </a:cxnLst>
                      <a:rect l="l" t="t" r="r" b="b"/>
                      <a:pathLst>
                        <a:path w="1204912" h="204787">
                          <a:moveTo>
                            <a:pt x="0" y="0"/>
                          </a:moveTo>
                          <a:cubicBezTo>
                            <a:pt x="47228" y="68659"/>
                            <a:pt x="94456" y="137319"/>
                            <a:pt x="295275" y="171450"/>
                          </a:cubicBezTo>
                          <a:cubicBezTo>
                            <a:pt x="496094" y="205581"/>
                            <a:pt x="1058068" y="199231"/>
                            <a:pt x="1204912" y="204787"/>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10" name="Rounded Rectangle 784"/>
                    <p:cNvSpPr/>
                    <p:nvPr/>
                  </p:nvSpPr>
                  <p:spPr>
                    <a:xfrm>
                      <a:off x="9374786" y="5556349"/>
                      <a:ext cx="593523" cy="139005"/>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800" b="1" dirty="0" smtClean="0"/>
                        <a:t>Position</a:t>
                      </a:r>
                      <a:endParaRPr lang="el-GR" sz="800" b="1" dirty="0"/>
                    </a:p>
                  </p:txBody>
                </p:sp>
                <p:sp>
                  <p:nvSpPr>
                    <p:cNvPr id="111" name="Freeform 792"/>
                    <p:cNvSpPr/>
                    <p:nvPr/>
                  </p:nvSpPr>
                  <p:spPr>
                    <a:xfrm flipV="1">
                      <a:off x="9739408" y="4533111"/>
                      <a:ext cx="1650569" cy="218695"/>
                    </a:xfrm>
                    <a:custGeom>
                      <a:avLst/>
                      <a:gdLst>
                        <a:gd name="connsiteX0" fmla="*/ 0 w 1566863"/>
                        <a:gd name="connsiteY0" fmla="*/ 0 h 105413"/>
                        <a:gd name="connsiteX1" fmla="*/ 340519 w 1566863"/>
                        <a:gd name="connsiteY1" fmla="*/ 97631 h 105413"/>
                        <a:gd name="connsiteX2" fmla="*/ 1566863 w 1566863"/>
                        <a:gd name="connsiteY2" fmla="*/ 100012 h 105413"/>
                      </a:gdLst>
                      <a:ahLst/>
                      <a:cxnLst>
                        <a:cxn ang="0">
                          <a:pos x="connsiteX0" y="connsiteY0"/>
                        </a:cxn>
                        <a:cxn ang="0">
                          <a:pos x="connsiteX1" y="connsiteY1"/>
                        </a:cxn>
                        <a:cxn ang="0">
                          <a:pos x="connsiteX2" y="connsiteY2"/>
                        </a:cxn>
                      </a:cxnLst>
                      <a:rect l="l" t="t" r="r" b="b"/>
                      <a:pathLst>
                        <a:path w="1566863" h="105413">
                          <a:moveTo>
                            <a:pt x="0" y="0"/>
                          </a:moveTo>
                          <a:cubicBezTo>
                            <a:pt x="39687" y="40481"/>
                            <a:pt x="79375" y="80962"/>
                            <a:pt x="340519" y="97631"/>
                          </a:cubicBezTo>
                          <a:cubicBezTo>
                            <a:pt x="601663" y="114300"/>
                            <a:pt x="1362472" y="98821"/>
                            <a:pt x="1566863" y="10001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12" name="Freeform 811"/>
                    <p:cNvSpPr/>
                    <p:nvPr/>
                  </p:nvSpPr>
                  <p:spPr>
                    <a:xfrm>
                      <a:off x="9836151" y="1896566"/>
                      <a:ext cx="1268569" cy="159245"/>
                    </a:xfrm>
                    <a:custGeom>
                      <a:avLst/>
                      <a:gdLst>
                        <a:gd name="connsiteX0" fmla="*/ 0 w 854075"/>
                        <a:gd name="connsiteY0" fmla="*/ 0 h 100508"/>
                        <a:gd name="connsiteX1" fmla="*/ 254000 w 854075"/>
                        <a:gd name="connsiteY1" fmla="*/ 92075 h 100508"/>
                        <a:gd name="connsiteX2" fmla="*/ 854075 w 854075"/>
                        <a:gd name="connsiteY2" fmla="*/ 95250 h 100508"/>
                      </a:gdLst>
                      <a:ahLst/>
                      <a:cxnLst>
                        <a:cxn ang="0">
                          <a:pos x="connsiteX0" y="connsiteY0"/>
                        </a:cxn>
                        <a:cxn ang="0">
                          <a:pos x="connsiteX1" y="connsiteY1"/>
                        </a:cxn>
                        <a:cxn ang="0">
                          <a:pos x="connsiteX2" y="connsiteY2"/>
                        </a:cxn>
                      </a:cxnLst>
                      <a:rect l="l" t="t" r="r" b="b"/>
                      <a:pathLst>
                        <a:path w="854075" h="100508">
                          <a:moveTo>
                            <a:pt x="0" y="0"/>
                          </a:moveTo>
                          <a:cubicBezTo>
                            <a:pt x="55827" y="38100"/>
                            <a:pt x="111654" y="76200"/>
                            <a:pt x="254000" y="92075"/>
                          </a:cubicBezTo>
                          <a:cubicBezTo>
                            <a:pt x="396346" y="107950"/>
                            <a:pt x="755650" y="96838"/>
                            <a:pt x="854075" y="952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13" name="Freeform 814"/>
                    <p:cNvSpPr/>
                    <p:nvPr/>
                  </p:nvSpPr>
                  <p:spPr>
                    <a:xfrm>
                      <a:off x="9518650" y="2720975"/>
                      <a:ext cx="899319" cy="100508"/>
                    </a:xfrm>
                    <a:custGeom>
                      <a:avLst/>
                      <a:gdLst>
                        <a:gd name="connsiteX0" fmla="*/ 0 w 854075"/>
                        <a:gd name="connsiteY0" fmla="*/ 0 h 100508"/>
                        <a:gd name="connsiteX1" fmla="*/ 254000 w 854075"/>
                        <a:gd name="connsiteY1" fmla="*/ 92075 h 100508"/>
                        <a:gd name="connsiteX2" fmla="*/ 854075 w 854075"/>
                        <a:gd name="connsiteY2" fmla="*/ 95250 h 100508"/>
                      </a:gdLst>
                      <a:ahLst/>
                      <a:cxnLst>
                        <a:cxn ang="0">
                          <a:pos x="connsiteX0" y="connsiteY0"/>
                        </a:cxn>
                        <a:cxn ang="0">
                          <a:pos x="connsiteX1" y="connsiteY1"/>
                        </a:cxn>
                        <a:cxn ang="0">
                          <a:pos x="connsiteX2" y="connsiteY2"/>
                        </a:cxn>
                      </a:cxnLst>
                      <a:rect l="l" t="t" r="r" b="b"/>
                      <a:pathLst>
                        <a:path w="854075" h="100508">
                          <a:moveTo>
                            <a:pt x="0" y="0"/>
                          </a:moveTo>
                          <a:cubicBezTo>
                            <a:pt x="55827" y="38100"/>
                            <a:pt x="111654" y="76200"/>
                            <a:pt x="254000" y="92075"/>
                          </a:cubicBezTo>
                          <a:cubicBezTo>
                            <a:pt x="396346" y="107950"/>
                            <a:pt x="755650" y="96838"/>
                            <a:pt x="854075" y="952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cxnSp>
                  <p:nvCxnSpPr>
                    <p:cNvPr id="114" name="Straight Connector 815"/>
                    <p:cNvCxnSpPr/>
                    <p:nvPr/>
                  </p:nvCxnSpPr>
                  <p:spPr>
                    <a:xfrm>
                      <a:off x="9708357" y="2626069"/>
                      <a:ext cx="709612" cy="4035"/>
                    </a:xfrm>
                    <a:prstGeom prst="line">
                      <a:avLst/>
                    </a:prstGeom>
                  </p:spPr>
                  <p:style>
                    <a:lnRef idx="3">
                      <a:schemeClr val="dk1"/>
                    </a:lnRef>
                    <a:fillRef idx="0">
                      <a:schemeClr val="dk1"/>
                    </a:fillRef>
                    <a:effectRef idx="2">
                      <a:schemeClr val="dk1"/>
                    </a:effectRef>
                    <a:fontRef idx="minor">
                      <a:schemeClr val="tx1"/>
                    </a:fontRef>
                  </p:style>
                </p:cxnSp>
                <p:sp>
                  <p:nvSpPr>
                    <p:cNvPr id="115" name="Freeform 854"/>
                    <p:cNvSpPr/>
                    <p:nvPr/>
                  </p:nvSpPr>
                  <p:spPr>
                    <a:xfrm flipV="1">
                      <a:off x="8732044" y="2333969"/>
                      <a:ext cx="565150" cy="292100"/>
                    </a:xfrm>
                    <a:custGeom>
                      <a:avLst/>
                      <a:gdLst>
                        <a:gd name="connsiteX0" fmla="*/ 0 w 565150"/>
                        <a:gd name="connsiteY0" fmla="*/ 292100 h 292100"/>
                        <a:gd name="connsiteX1" fmla="*/ 225425 w 565150"/>
                        <a:gd name="connsiteY1" fmla="*/ 88900 h 292100"/>
                        <a:gd name="connsiteX2" fmla="*/ 565150 w 565150"/>
                        <a:gd name="connsiteY2" fmla="*/ 0 h 292100"/>
                        <a:gd name="connsiteX0" fmla="*/ 0 w 565150"/>
                        <a:gd name="connsiteY0" fmla="*/ 292100 h 292100"/>
                        <a:gd name="connsiteX1" fmla="*/ 219075 w 565150"/>
                        <a:gd name="connsiteY1" fmla="*/ 69850 h 292100"/>
                        <a:gd name="connsiteX2" fmla="*/ 565150 w 565150"/>
                        <a:gd name="connsiteY2" fmla="*/ 0 h 292100"/>
                      </a:gdLst>
                      <a:ahLst/>
                      <a:cxnLst>
                        <a:cxn ang="0">
                          <a:pos x="connsiteX0" y="connsiteY0"/>
                        </a:cxn>
                        <a:cxn ang="0">
                          <a:pos x="connsiteX1" y="connsiteY1"/>
                        </a:cxn>
                        <a:cxn ang="0">
                          <a:pos x="connsiteX2" y="connsiteY2"/>
                        </a:cxn>
                      </a:cxnLst>
                      <a:rect l="l" t="t" r="r" b="b"/>
                      <a:pathLst>
                        <a:path w="565150" h="292100">
                          <a:moveTo>
                            <a:pt x="0" y="292100"/>
                          </a:moveTo>
                          <a:cubicBezTo>
                            <a:pt x="65616" y="214841"/>
                            <a:pt x="124883" y="118533"/>
                            <a:pt x="219075" y="69850"/>
                          </a:cubicBezTo>
                          <a:cubicBezTo>
                            <a:pt x="313267" y="21167"/>
                            <a:pt x="510646" y="15346"/>
                            <a:pt x="56515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16" name="Rounded Rectangle 856"/>
                    <p:cNvSpPr/>
                    <p:nvPr/>
                  </p:nvSpPr>
                  <p:spPr>
                    <a:xfrm>
                      <a:off x="9299575" y="2559394"/>
                      <a:ext cx="452432" cy="1587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t>Sleep</a:t>
                      </a:r>
                      <a:endParaRPr lang="el-GR" sz="800" b="1" dirty="0"/>
                    </a:p>
                  </p:txBody>
                </p:sp>
                <p:sp>
                  <p:nvSpPr>
                    <p:cNvPr id="117" name="Rounded Rectangle 858"/>
                    <p:cNvSpPr/>
                    <p:nvPr/>
                  </p:nvSpPr>
                  <p:spPr>
                    <a:xfrm>
                      <a:off x="9310688" y="3050103"/>
                      <a:ext cx="1060390" cy="1587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t>Coping mechanisms</a:t>
                      </a:r>
                      <a:endParaRPr lang="el-GR" sz="800" b="1" dirty="0"/>
                    </a:p>
                  </p:txBody>
                </p:sp>
                <p:sp>
                  <p:nvSpPr>
                    <p:cNvPr id="118" name="Freeform 863"/>
                    <p:cNvSpPr/>
                    <p:nvPr/>
                  </p:nvSpPr>
                  <p:spPr>
                    <a:xfrm flipV="1">
                      <a:off x="8732044" y="2317922"/>
                      <a:ext cx="568325" cy="996778"/>
                    </a:xfrm>
                    <a:custGeom>
                      <a:avLst/>
                      <a:gdLst>
                        <a:gd name="connsiteX0" fmla="*/ 0 w 593725"/>
                        <a:gd name="connsiteY0" fmla="*/ 942975 h 942975"/>
                        <a:gd name="connsiteX1" fmla="*/ 95250 w 593725"/>
                        <a:gd name="connsiteY1" fmla="*/ 476250 h 942975"/>
                        <a:gd name="connsiteX2" fmla="*/ 355600 w 593725"/>
                        <a:gd name="connsiteY2" fmla="*/ 133350 h 942975"/>
                        <a:gd name="connsiteX3" fmla="*/ 593725 w 593725"/>
                        <a:gd name="connsiteY3" fmla="*/ 0 h 942975"/>
                      </a:gdLst>
                      <a:ahLst/>
                      <a:cxnLst>
                        <a:cxn ang="0">
                          <a:pos x="connsiteX0" y="connsiteY0"/>
                        </a:cxn>
                        <a:cxn ang="0">
                          <a:pos x="connsiteX1" y="connsiteY1"/>
                        </a:cxn>
                        <a:cxn ang="0">
                          <a:pos x="connsiteX2" y="connsiteY2"/>
                        </a:cxn>
                        <a:cxn ang="0">
                          <a:pos x="connsiteX3" y="connsiteY3"/>
                        </a:cxn>
                      </a:cxnLst>
                      <a:rect l="l" t="t" r="r" b="b"/>
                      <a:pathLst>
                        <a:path w="593725" h="942975">
                          <a:moveTo>
                            <a:pt x="0" y="942975"/>
                          </a:moveTo>
                          <a:cubicBezTo>
                            <a:pt x="17991" y="777081"/>
                            <a:pt x="35983" y="611188"/>
                            <a:pt x="95250" y="476250"/>
                          </a:cubicBezTo>
                          <a:cubicBezTo>
                            <a:pt x="154517" y="341312"/>
                            <a:pt x="272521" y="212725"/>
                            <a:pt x="355600" y="133350"/>
                          </a:cubicBezTo>
                          <a:cubicBezTo>
                            <a:pt x="438679" y="53975"/>
                            <a:pt x="551921" y="22225"/>
                            <a:pt x="593725"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19" name="Freeform 864"/>
                    <p:cNvSpPr/>
                    <p:nvPr/>
                  </p:nvSpPr>
                  <p:spPr>
                    <a:xfrm flipV="1">
                      <a:off x="8728868" y="2314575"/>
                      <a:ext cx="581819" cy="771525"/>
                    </a:xfrm>
                    <a:custGeom>
                      <a:avLst/>
                      <a:gdLst>
                        <a:gd name="connsiteX0" fmla="*/ 0 w 571500"/>
                        <a:gd name="connsiteY0" fmla="*/ 793750 h 793750"/>
                        <a:gd name="connsiteX1" fmla="*/ 171450 w 571500"/>
                        <a:gd name="connsiteY1" fmla="*/ 250825 h 793750"/>
                        <a:gd name="connsiteX2" fmla="*/ 571500 w 571500"/>
                        <a:gd name="connsiteY2" fmla="*/ 0 h 793750"/>
                      </a:gdLst>
                      <a:ahLst/>
                      <a:cxnLst>
                        <a:cxn ang="0">
                          <a:pos x="connsiteX0" y="connsiteY0"/>
                        </a:cxn>
                        <a:cxn ang="0">
                          <a:pos x="connsiteX1" y="connsiteY1"/>
                        </a:cxn>
                        <a:cxn ang="0">
                          <a:pos x="connsiteX2" y="connsiteY2"/>
                        </a:cxn>
                      </a:cxnLst>
                      <a:rect l="l" t="t" r="r" b="b"/>
                      <a:pathLst>
                        <a:path w="571500" h="793750">
                          <a:moveTo>
                            <a:pt x="0" y="793750"/>
                          </a:moveTo>
                          <a:cubicBezTo>
                            <a:pt x="38100" y="588433"/>
                            <a:pt x="76200" y="383117"/>
                            <a:pt x="171450" y="250825"/>
                          </a:cubicBezTo>
                          <a:cubicBezTo>
                            <a:pt x="266700" y="118533"/>
                            <a:pt x="419100" y="59266"/>
                            <a:pt x="57150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20" name="Freeform 865"/>
                    <p:cNvSpPr/>
                    <p:nvPr/>
                  </p:nvSpPr>
                  <p:spPr>
                    <a:xfrm flipV="1">
                      <a:off x="8728867" y="2314574"/>
                      <a:ext cx="577057" cy="587375"/>
                    </a:xfrm>
                    <a:custGeom>
                      <a:avLst/>
                      <a:gdLst>
                        <a:gd name="connsiteX0" fmla="*/ 0 w 571500"/>
                        <a:gd name="connsiteY0" fmla="*/ 561975 h 561975"/>
                        <a:gd name="connsiteX1" fmla="*/ 187325 w 571500"/>
                        <a:gd name="connsiteY1" fmla="*/ 193675 h 561975"/>
                        <a:gd name="connsiteX2" fmla="*/ 571500 w 571500"/>
                        <a:gd name="connsiteY2" fmla="*/ 0 h 561975"/>
                      </a:gdLst>
                      <a:ahLst/>
                      <a:cxnLst>
                        <a:cxn ang="0">
                          <a:pos x="connsiteX0" y="connsiteY0"/>
                        </a:cxn>
                        <a:cxn ang="0">
                          <a:pos x="connsiteX1" y="connsiteY1"/>
                        </a:cxn>
                        <a:cxn ang="0">
                          <a:pos x="connsiteX2" y="connsiteY2"/>
                        </a:cxn>
                      </a:cxnLst>
                      <a:rect l="l" t="t" r="r" b="b"/>
                      <a:pathLst>
                        <a:path w="571500" h="561975">
                          <a:moveTo>
                            <a:pt x="0" y="561975"/>
                          </a:moveTo>
                          <a:cubicBezTo>
                            <a:pt x="46037" y="424656"/>
                            <a:pt x="92075" y="287337"/>
                            <a:pt x="187325" y="193675"/>
                          </a:cubicBezTo>
                          <a:cubicBezTo>
                            <a:pt x="282575" y="100013"/>
                            <a:pt x="427037" y="50006"/>
                            <a:pt x="57150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21" name="Freeform 877"/>
                    <p:cNvSpPr/>
                    <p:nvPr/>
                  </p:nvSpPr>
                  <p:spPr>
                    <a:xfrm>
                      <a:off x="8737600" y="1162050"/>
                      <a:ext cx="568325" cy="968376"/>
                    </a:xfrm>
                    <a:custGeom>
                      <a:avLst/>
                      <a:gdLst>
                        <a:gd name="connsiteX0" fmla="*/ 0 w 593725"/>
                        <a:gd name="connsiteY0" fmla="*/ 942975 h 942975"/>
                        <a:gd name="connsiteX1" fmla="*/ 95250 w 593725"/>
                        <a:gd name="connsiteY1" fmla="*/ 476250 h 942975"/>
                        <a:gd name="connsiteX2" fmla="*/ 355600 w 593725"/>
                        <a:gd name="connsiteY2" fmla="*/ 133350 h 942975"/>
                        <a:gd name="connsiteX3" fmla="*/ 593725 w 593725"/>
                        <a:gd name="connsiteY3" fmla="*/ 0 h 942975"/>
                      </a:gdLst>
                      <a:ahLst/>
                      <a:cxnLst>
                        <a:cxn ang="0">
                          <a:pos x="connsiteX0" y="connsiteY0"/>
                        </a:cxn>
                        <a:cxn ang="0">
                          <a:pos x="connsiteX1" y="connsiteY1"/>
                        </a:cxn>
                        <a:cxn ang="0">
                          <a:pos x="connsiteX2" y="connsiteY2"/>
                        </a:cxn>
                        <a:cxn ang="0">
                          <a:pos x="connsiteX3" y="connsiteY3"/>
                        </a:cxn>
                      </a:cxnLst>
                      <a:rect l="l" t="t" r="r" b="b"/>
                      <a:pathLst>
                        <a:path w="593725" h="942975">
                          <a:moveTo>
                            <a:pt x="0" y="942975"/>
                          </a:moveTo>
                          <a:cubicBezTo>
                            <a:pt x="17991" y="777081"/>
                            <a:pt x="35983" y="611188"/>
                            <a:pt x="95250" y="476250"/>
                          </a:cubicBezTo>
                          <a:cubicBezTo>
                            <a:pt x="154517" y="341312"/>
                            <a:pt x="272521" y="212725"/>
                            <a:pt x="355600" y="133350"/>
                          </a:cubicBezTo>
                          <a:cubicBezTo>
                            <a:pt x="438679" y="53975"/>
                            <a:pt x="551921" y="22225"/>
                            <a:pt x="593725"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22" name="Freeform 878"/>
                    <p:cNvSpPr/>
                    <p:nvPr/>
                  </p:nvSpPr>
                  <p:spPr>
                    <a:xfrm>
                      <a:off x="8737600" y="1336675"/>
                      <a:ext cx="571500" cy="793750"/>
                    </a:xfrm>
                    <a:custGeom>
                      <a:avLst/>
                      <a:gdLst>
                        <a:gd name="connsiteX0" fmla="*/ 0 w 571500"/>
                        <a:gd name="connsiteY0" fmla="*/ 793750 h 793750"/>
                        <a:gd name="connsiteX1" fmla="*/ 171450 w 571500"/>
                        <a:gd name="connsiteY1" fmla="*/ 250825 h 793750"/>
                        <a:gd name="connsiteX2" fmla="*/ 571500 w 571500"/>
                        <a:gd name="connsiteY2" fmla="*/ 0 h 793750"/>
                      </a:gdLst>
                      <a:ahLst/>
                      <a:cxnLst>
                        <a:cxn ang="0">
                          <a:pos x="connsiteX0" y="connsiteY0"/>
                        </a:cxn>
                        <a:cxn ang="0">
                          <a:pos x="connsiteX1" y="connsiteY1"/>
                        </a:cxn>
                        <a:cxn ang="0">
                          <a:pos x="connsiteX2" y="connsiteY2"/>
                        </a:cxn>
                      </a:cxnLst>
                      <a:rect l="l" t="t" r="r" b="b"/>
                      <a:pathLst>
                        <a:path w="571500" h="793750">
                          <a:moveTo>
                            <a:pt x="0" y="793750"/>
                          </a:moveTo>
                          <a:cubicBezTo>
                            <a:pt x="38100" y="588433"/>
                            <a:pt x="76200" y="383117"/>
                            <a:pt x="171450" y="250825"/>
                          </a:cubicBezTo>
                          <a:cubicBezTo>
                            <a:pt x="266700" y="118533"/>
                            <a:pt x="419100" y="59266"/>
                            <a:pt x="57150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23" name="Freeform 879"/>
                    <p:cNvSpPr/>
                    <p:nvPr/>
                  </p:nvSpPr>
                  <p:spPr>
                    <a:xfrm>
                      <a:off x="8737600" y="1577975"/>
                      <a:ext cx="571500" cy="561975"/>
                    </a:xfrm>
                    <a:custGeom>
                      <a:avLst/>
                      <a:gdLst>
                        <a:gd name="connsiteX0" fmla="*/ 0 w 571500"/>
                        <a:gd name="connsiteY0" fmla="*/ 561975 h 561975"/>
                        <a:gd name="connsiteX1" fmla="*/ 187325 w 571500"/>
                        <a:gd name="connsiteY1" fmla="*/ 193675 h 561975"/>
                        <a:gd name="connsiteX2" fmla="*/ 571500 w 571500"/>
                        <a:gd name="connsiteY2" fmla="*/ 0 h 561975"/>
                      </a:gdLst>
                      <a:ahLst/>
                      <a:cxnLst>
                        <a:cxn ang="0">
                          <a:pos x="connsiteX0" y="connsiteY0"/>
                        </a:cxn>
                        <a:cxn ang="0">
                          <a:pos x="connsiteX1" y="connsiteY1"/>
                        </a:cxn>
                        <a:cxn ang="0">
                          <a:pos x="connsiteX2" y="connsiteY2"/>
                        </a:cxn>
                      </a:cxnLst>
                      <a:rect l="l" t="t" r="r" b="b"/>
                      <a:pathLst>
                        <a:path w="571500" h="561975">
                          <a:moveTo>
                            <a:pt x="0" y="561975"/>
                          </a:moveTo>
                          <a:cubicBezTo>
                            <a:pt x="46037" y="424656"/>
                            <a:pt x="92075" y="287337"/>
                            <a:pt x="187325" y="193675"/>
                          </a:cubicBezTo>
                          <a:cubicBezTo>
                            <a:pt x="282575" y="100013"/>
                            <a:pt x="427037" y="50006"/>
                            <a:pt x="57150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24" name="Freeform 880"/>
                    <p:cNvSpPr/>
                    <p:nvPr/>
                  </p:nvSpPr>
                  <p:spPr>
                    <a:xfrm>
                      <a:off x="8740775" y="1851025"/>
                      <a:ext cx="565150" cy="292100"/>
                    </a:xfrm>
                    <a:custGeom>
                      <a:avLst/>
                      <a:gdLst>
                        <a:gd name="connsiteX0" fmla="*/ 0 w 565150"/>
                        <a:gd name="connsiteY0" fmla="*/ 292100 h 292100"/>
                        <a:gd name="connsiteX1" fmla="*/ 225425 w 565150"/>
                        <a:gd name="connsiteY1" fmla="*/ 88900 h 292100"/>
                        <a:gd name="connsiteX2" fmla="*/ 565150 w 565150"/>
                        <a:gd name="connsiteY2" fmla="*/ 0 h 292100"/>
                      </a:gdLst>
                      <a:ahLst/>
                      <a:cxnLst>
                        <a:cxn ang="0">
                          <a:pos x="connsiteX0" y="connsiteY0"/>
                        </a:cxn>
                        <a:cxn ang="0">
                          <a:pos x="connsiteX1" y="connsiteY1"/>
                        </a:cxn>
                        <a:cxn ang="0">
                          <a:pos x="connsiteX2" y="connsiteY2"/>
                        </a:cxn>
                      </a:cxnLst>
                      <a:rect l="l" t="t" r="r" b="b"/>
                      <a:pathLst>
                        <a:path w="565150" h="292100">
                          <a:moveTo>
                            <a:pt x="0" y="292100"/>
                          </a:moveTo>
                          <a:cubicBezTo>
                            <a:pt x="65616" y="214841"/>
                            <a:pt x="131233" y="137583"/>
                            <a:pt x="225425" y="88900"/>
                          </a:cubicBezTo>
                          <a:cubicBezTo>
                            <a:pt x="319617" y="40217"/>
                            <a:pt x="510646" y="15346"/>
                            <a:pt x="56515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25" name="Freeform 884"/>
                    <p:cNvSpPr/>
                    <p:nvPr/>
                  </p:nvSpPr>
                  <p:spPr>
                    <a:xfrm flipV="1">
                      <a:off x="6124575" y="4042043"/>
                      <a:ext cx="2224088" cy="1819006"/>
                    </a:xfrm>
                    <a:custGeom>
                      <a:avLst/>
                      <a:gdLst>
                        <a:gd name="connsiteX0" fmla="*/ 0 w 2224088"/>
                        <a:gd name="connsiteY0" fmla="*/ 1590675 h 1590675"/>
                        <a:gd name="connsiteX1" fmla="*/ 333375 w 2224088"/>
                        <a:gd name="connsiteY1" fmla="*/ 681037 h 1590675"/>
                        <a:gd name="connsiteX2" fmla="*/ 1176338 w 2224088"/>
                        <a:gd name="connsiteY2" fmla="*/ 161925 h 1590675"/>
                        <a:gd name="connsiteX3" fmla="*/ 2224088 w 2224088"/>
                        <a:gd name="connsiteY3" fmla="*/ 0 h 1590675"/>
                      </a:gdLst>
                      <a:ahLst/>
                      <a:cxnLst>
                        <a:cxn ang="0">
                          <a:pos x="connsiteX0" y="connsiteY0"/>
                        </a:cxn>
                        <a:cxn ang="0">
                          <a:pos x="connsiteX1" y="connsiteY1"/>
                        </a:cxn>
                        <a:cxn ang="0">
                          <a:pos x="connsiteX2" y="connsiteY2"/>
                        </a:cxn>
                        <a:cxn ang="0">
                          <a:pos x="connsiteX3" y="connsiteY3"/>
                        </a:cxn>
                      </a:cxnLst>
                      <a:rect l="l" t="t" r="r" b="b"/>
                      <a:pathLst>
                        <a:path w="2224088" h="1590675">
                          <a:moveTo>
                            <a:pt x="0" y="1590675"/>
                          </a:moveTo>
                          <a:cubicBezTo>
                            <a:pt x="68659" y="1254918"/>
                            <a:pt x="137319" y="919162"/>
                            <a:pt x="333375" y="681037"/>
                          </a:cubicBezTo>
                          <a:cubicBezTo>
                            <a:pt x="529431" y="442912"/>
                            <a:pt x="861219" y="275431"/>
                            <a:pt x="1176338" y="161925"/>
                          </a:cubicBezTo>
                          <a:cubicBezTo>
                            <a:pt x="1491457" y="48419"/>
                            <a:pt x="1857772" y="24209"/>
                            <a:pt x="2224088"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26" name="Freeform 888"/>
                    <p:cNvSpPr/>
                    <p:nvPr/>
                  </p:nvSpPr>
                  <p:spPr>
                    <a:xfrm>
                      <a:off x="6124575" y="2251247"/>
                      <a:ext cx="2224088" cy="1590675"/>
                    </a:xfrm>
                    <a:custGeom>
                      <a:avLst/>
                      <a:gdLst>
                        <a:gd name="connsiteX0" fmla="*/ 0 w 2224088"/>
                        <a:gd name="connsiteY0" fmla="*/ 1590675 h 1590675"/>
                        <a:gd name="connsiteX1" fmla="*/ 333375 w 2224088"/>
                        <a:gd name="connsiteY1" fmla="*/ 681037 h 1590675"/>
                        <a:gd name="connsiteX2" fmla="*/ 1176338 w 2224088"/>
                        <a:gd name="connsiteY2" fmla="*/ 161925 h 1590675"/>
                        <a:gd name="connsiteX3" fmla="*/ 2224088 w 2224088"/>
                        <a:gd name="connsiteY3" fmla="*/ 0 h 1590675"/>
                      </a:gdLst>
                      <a:ahLst/>
                      <a:cxnLst>
                        <a:cxn ang="0">
                          <a:pos x="connsiteX0" y="connsiteY0"/>
                        </a:cxn>
                        <a:cxn ang="0">
                          <a:pos x="connsiteX1" y="connsiteY1"/>
                        </a:cxn>
                        <a:cxn ang="0">
                          <a:pos x="connsiteX2" y="connsiteY2"/>
                        </a:cxn>
                        <a:cxn ang="0">
                          <a:pos x="connsiteX3" y="connsiteY3"/>
                        </a:cxn>
                      </a:cxnLst>
                      <a:rect l="l" t="t" r="r" b="b"/>
                      <a:pathLst>
                        <a:path w="2224088" h="1590675">
                          <a:moveTo>
                            <a:pt x="0" y="1590675"/>
                          </a:moveTo>
                          <a:cubicBezTo>
                            <a:pt x="68659" y="1254918"/>
                            <a:pt x="137319" y="919162"/>
                            <a:pt x="333375" y="681037"/>
                          </a:cubicBezTo>
                          <a:cubicBezTo>
                            <a:pt x="529431" y="442912"/>
                            <a:pt x="861219" y="275431"/>
                            <a:pt x="1176338" y="161925"/>
                          </a:cubicBezTo>
                          <a:cubicBezTo>
                            <a:pt x="1491457" y="48419"/>
                            <a:pt x="1857772" y="24209"/>
                            <a:pt x="2224088"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27" name="Rounded Rectangle 889"/>
                    <p:cNvSpPr/>
                    <p:nvPr/>
                  </p:nvSpPr>
                  <p:spPr>
                    <a:xfrm>
                      <a:off x="8104899" y="2072104"/>
                      <a:ext cx="1010527" cy="261865"/>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z="1100" b="1" dirty="0" smtClean="0"/>
                        <a:t>Psychological</a:t>
                      </a:r>
                      <a:endParaRPr lang="el-GR" sz="1100" b="1" dirty="0"/>
                    </a:p>
                  </p:txBody>
                </p:sp>
                <p:sp>
                  <p:nvSpPr>
                    <p:cNvPr id="128" name="Rounded Rectangle 883"/>
                    <p:cNvSpPr/>
                    <p:nvPr/>
                  </p:nvSpPr>
                  <p:spPr>
                    <a:xfrm>
                      <a:off x="8146168" y="5765800"/>
                      <a:ext cx="1002596" cy="169069"/>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smtClean="0"/>
                        <a:t>Characteristics</a:t>
                      </a:r>
                      <a:endParaRPr lang="el-GR" sz="1000" b="1" dirty="0"/>
                    </a:p>
                  </p:txBody>
                </p:sp>
                <p:sp>
                  <p:nvSpPr>
                    <p:cNvPr id="129" name="Rounded Rectangle 874"/>
                    <p:cNvSpPr/>
                    <p:nvPr/>
                  </p:nvSpPr>
                  <p:spPr>
                    <a:xfrm>
                      <a:off x="9305924" y="1014293"/>
                      <a:ext cx="1199841" cy="18268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t>Current contract status</a:t>
                      </a:r>
                      <a:endParaRPr lang="el-GR" sz="800" b="1" dirty="0"/>
                    </a:p>
                  </p:txBody>
                </p:sp>
                <p:sp>
                  <p:nvSpPr>
                    <p:cNvPr id="130" name="Rounded Rectangle 875"/>
                    <p:cNvSpPr/>
                    <p:nvPr/>
                  </p:nvSpPr>
                  <p:spPr>
                    <a:xfrm>
                      <a:off x="9305925" y="1246187"/>
                      <a:ext cx="685800" cy="1587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t>Work ethic</a:t>
                      </a:r>
                      <a:endParaRPr lang="el-GR" sz="800" b="1" dirty="0"/>
                    </a:p>
                  </p:txBody>
                </p:sp>
                <p:sp>
                  <p:nvSpPr>
                    <p:cNvPr id="131" name="Rounded Rectangle 876"/>
                    <p:cNvSpPr/>
                    <p:nvPr/>
                  </p:nvSpPr>
                  <p:spPr>
                    <a:xfrm>
                      <a:off x="9309100" y="1441450"/>
                      <a:ext cx="1161335" cy="1587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t>Player professionalism</a:t>
                      </a:r>
                      <a:endParaRPr lang="el-GR" sz="800" b="1" dirty="0"/>
                    </a:p>
                  </p:txBody>
                </p:sp>
                <p:sp>
                  <p:nvSpPr>
                    <p:cNvPr id="132" name="Rounded Rectangle 872"/>
                    <p:cNvSpPr/>
                    <p:nvPr/>
                  </p:nvSpPr>
                  <p:spPr>
                    <a:xfrm>
                      <a:off x="9275760" y="1728787"/>
                      <a:ext cx="965201" cy="158750"/>
                    </a:xfrm>
                    <a:prstGeom prst="roundRect">
                      <a:avLst/>
                    </a:prstGeom>
                    <a:solidFill>
                      <a:srgbClr val="FF0000"/>
                    </a:solid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 b="1" dirty="0" smtClean="0">
                          <a:solidFill>
                            <a:schemeClr val="bg1"/>
                          </a:solidFill>
                        </a:rPr>
                        <a:t>Player personality</a:t>
                      </a:r>
                      <a:endParaRPr lang="el-GR" sz="800" b="1" dirty="0">
                        <a:solidFill>
                          <a:schemeClr val="bg1"/>
                        </a:solidFill>
                      </a:endParaRPr>
                    </a:p>
                  </p:txBody>
                </p:sp>
                <p:sp>
                  <p:nvSpPr>
                    <p:cNvPr id="133" name="Freeform 868"/>
                    <p:cNvSpPr/>
                    <p:nvPr/>
                  </p:nvSpPr>
                  <p:spPr>
                    <a:xfrm flipV="1">
                      <a:off x="9096375" y="2314575"/>
                      <a:ext cx="209550" cy="14368"/>
                    </a:xfrm>
                    <a:custGeom>
                      <a:avLst/>
                      <a:gdLst>
                        <a:gd name="connsiteX0" fmla="*/ 0 w 209550"/>
                        <a:gd name="connsiteY0" fmla="*/ 14368 h 14368"/>
                        <a:gd name="connsiteX1" fmla="*/ 95250 w 209550"/>
                        <a:gd name="connsiteY1" fmla="*/ 81 h 14368"/>
                        <a:gd name="connsiteX2" fmla="*/ 209550 w 209550"/>
                        <a:gd name="connsiteY2" fmla="*/ 9606 h 14368"/>
                      </a:gdLst>
                      <a:ahLst/>
                      <a:cxnLst>
                        <a:cxn ang="0">
                          <a:pos x="connsiteX0" y="connsiteY0"/>
                        </a:cxn>
                        <a:cxn ang="0">
                          <a:pos x="connsiteX1" y="connsiteY1"/>
                        </a:cxn>
                        <a:cxn ang="0">
                          <a:pos x="connsiteX2" y="connsiteY2"/>
                        </a:cxn>
                      </a:cxnLst>
                      <a:rect l="l" t="t" r="r" b="b"/>
                      <a:pathLst>
                        <a:path w="209550" h="14368">
                          <a:moveTo>
                            <a:pt x="0" y="14368"/>
                          </a:moveTo>
                          <a:cubicBezTo>
                            <a:pt x="30162" y="7621"/>
                            <a:pt x="60325" y="875"/>
                            <a:pt x="95250" y="81"/>
                          </a:cubicBezTo>
                          <a:cubicBezTo>
                            <a:pt x="130175" y="-713"/>
                            <a:pt x="169862" y="4446"/>
                            <a:pt x="209550" y="9606"/>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34" name="Rounded Rectangle 869"/>
                    <p:cNvSpPr/>
                    <p:nvPr/>
                  </p:nvSpPr>
                  <p:spPr>
                    <a:xfrm>
                      <a:off x="9310687" y="2047041"/>
                      <a:ext cx="542565" cy="1587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t>Fatigue</a:t>
                      </a:r>
                      <a:endParaRPr lang="el-GR" sz="800" b="1" dirty="0"/>
                    </a:p>
                  </p:txBody>
                </p:sp>
                <p:sp>
                  <p:nvSpPr>
                    <p:cNvPr id="135" name="Rounded Rectangle 870"/>
                    <p:cNvSpPr/>
                    <p:nvPr/>
                  </p:nvSpPr>
                  <p:spPr>
                    <a:xfrm>
                      <a:off x="9305924" y="2251247"/>
                      <a:ext cx="503684" cy="1587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t>Mood</a:t>
                      </a:r>
                      <a:endParaRPr lang="el-GR" sz="800" b="1" dirty="0"/>
                    </a:p>
                  </p:txBody>
                </p:sp>
                <p:sp>
                  <p:nvSpPr>
                    <p:cNvPr id="136" name="Rounded Rectangle 861"/>
                    <p:cNvSpPr/>
                    <p:nvPr/>
                  </p:nvSpPr>
                  <p:spPr>
                    <a:xfrm>
                      <a:off x="9300369" y="3279250"/>
                      <a:ext cx="814729" cy="1587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t>Social support</a:t>
                      </a:r>
                      <a:endParaRPr lang="el-GR" sz="800" b="1" dirty="0"/>
                    </a:p>
                  </p:txBody>
                </p:sp>
                <p:sp>
                  <p:nvSpPr>
                    <p:cNvPr id="137" name="Rounded Rectangle 853"/>
                    <p:cNvSpPr/>
                    <p:nvPr/>
                  </p:nvSpPr>
                  <p:spPr>
                    <a:xfrm>
                      <a:off x="9305925" y="2854668"/>
                      <a:ext cx="896030" cy="158750"/>
                    </a:xfrm>
                    <a:prstGeom prst="roundRect">
                      <a:avLst/>
                    </a:prstGeom>
                    <a:solidFill>
                      <a:srgbClr val="FF0000"/>
                    </a:solid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 b="1" dirty="0" smtClean="0">
                          <a:solidFill>
                            <a:schemeClr val="bg1"/>
                          </a:solidFill>
                        </a:rPr>
                        <a:t>Media pressure</a:t>
                      </a:r>
                      <a:endParaRPr lang="el-GR" sz="800" b="1" dirty="0">
                        <a:solidFill>
                          <a:schemeClr val="bg1"/>
                        </a:solidFill>
                      </a:endParaRPr>
                    </a:p>
                  </p:txBody>
                </p:sp>
                <p:sp>
                  <p:nvSpPr>
                    <p:cNvPr id="138" name="TextBox 137"/>
                    <p:cNvSpPr txBox="1"/>
                    <p:nvPr/>
                  </p:nvSpPr>
                  <p:spPr>
                    <a:xfrm>
                      <a:off x="9882245" y="2436597"/>
                      <a:ext cx="535724" cy="230832"/>
                    </a:xfrm>
                    <a:prstGeom prst="rect">
                      <a:avLst/>
                    </a:prstGeom>
                    <a:noFill/>
                  </p:spPr>
                  <p:txBody>
                    <a:bodyPr wrap="none" rtlCol="0">
                      <a:spAutoFit/>
                    </a:bodyPr>
                    <a:lstStyle/>
                    <a:p>
                      <a:r>
                        <a:rPr lang="en-US" sz="900" b="1" dirty="0" smtClean="0"/>
                        <a:t>Quality</a:t>
                      </a:r>
                      <a:endParaRPr lang="el-GR" sz="900" b="1" dirty="0"/>
                    </a:p>
                  </p:txBody>
                </p:sp>
                <p:sp>
                  <p:nvSpPr>
                    <p:cNvPr id="139" name="TextBox 138"/>
                    <p:cNvSpPr txBox="1"/>
                    <p:nvPr/>
                  </p:nvSpPr>
                  <p:spPr>
                    <a:xfrm>
                      <a:off x="9880661" y="2624609"/>
                      <a:ext cx="609462" cy="230832"/>
                    </a:xfrm>
                    <a:prstGeom prst="rect">
                      <a:avLst/>
                    </a:prstGeom>
                    <a:noFill/>
                  </p:spPr>
                  <p:txBody>
                    <a:bodyPr wrap="none" rtlCol="0">
                      <a:spAutoFit/>
                    </a:bodyPr>
                    <a:lstStyle/>
                    <a:p>
                      <a:r>
                        <a:rPr lang="en-US" sz="900" b="1" dirty="0" smtClean="0"/>
                        <a:t>Quantity</a:t>
                      </a:r>
                      <a:endParaRPr lang="el-GR" sz="900" b="1" dirty="0"/>
                    </a:p>
                  </p:txBody>
                </p:sp>
                <p:sp>
                  <p:nvSpPr>
                    <p:cNvPr id="140" name="TextBox 139"/>
                    <p:cNvSpPr txBox="1"/>
                    <p:nvPr/>
                  </p:nvSpPr>
                  <p:spPr>
                    <a:xfrm>
                      <a:off x="10266231" y="1597253"/>
                      <a:ext cx="1279517" cy="230832"/>
                    </a:xfrm>
                    <a:prstGeom prst="rect">
                      <a:avLst/>
                    </a:prstGeom>
                    <a:noFill/>
                  </p:spPr>
                  <p:txBody>
                    <a:bodyPr wrap="none" rtlCol="0">
                      <a:spAutoFit/>
                    </a:bodyPr>
                    <a:lstStyle/>
                    <a:p>
                      <a:r>
                        <a:rPr lang="en-US" sz="900" b="1" dirty="0" smtClean="0"/>
                        <a:t>Risk-taking behaviours</a:t>
                      </a:r>
                      <a:endParaRPr lang="el-GR" sz="900" b="1" dirty="0"/>
                    </a:p>
                  </p:txBody>
                </p:sp>
                <p:sp>
                  <p:nvSpPr>
                    <p:cNvPr id="141" name="TextBox 140"/>
                    <p:cNvSpPr txBox="1"/>
                    <p:nvPr/>
                  </p:nvSpPr>
                  <p:spPr>
                    <a:xfrm>
                      <a:off x="10365413" y="1841272"/>
                      <a:ext cx="774571" cy="230832"/>
                    </a:xfrm>
                    <a:prstGeom prst="rect">
                      <a:avLst/>
                    </a:prstGeom>
                    <a:noFill/>
                  </p:spPr>
                  <p:txBody>
                    <a:bodyPr wrap="none" rtlCol="0">
                      <a:spAutoFit/>
                    </a:bodyPr>
                    <a:lstStyle/>
                    <a:p>
                      <a:r>
                        <a:rPr lang="en-US" sz="900" b="1" dirty="0" smtClean="0"/>
                        <a:t>Style of play</a:t>
                      </a:r>
                      <a:endParaRPr lang="el-GR" sz="900" b="1" dirty="0"/>
                    </a:p>
                  </p:txBody>
                </p:sp>
                <p:sp>
                  <p:nvSpPr>
                    <p:cNvPr id="142" name="Freeform 795"/>
                    <p:cNvSpPr/>
                    <p:nvPr/>
                  </p:nvSpPr>
                  <p:spPr>
                    <a:xfrm>
                      <a:off x="8751094" y="4850468"/>
                      <a:ext cx="630695" cy="912157"/>
                    </a:xfrm>
                    <a:custGeom>
                      <a:avLst/>
                      <a:gdLst>
                        <a:gd name="connsiteX0" fmla="*/ 0 w 584200"/>
                        <a:gd name="connsiteY0" fmla="*/ 790575 h 790575"/>
                        <a:gd name="connsiteX1" fmla="*/ 174625 w 584200"/>
                        <a:gd name="connsiteY1" fmla="*/ 247650 h 790575"/>
                        <a:gd name="connsiteX2" fmla="*/ 584200 w 584200"/>
                        <a:gd name="connsiteY2" fmla="*/ 0 h 790575"/>
                      </a:gdLst>
                      <a:ahLst/>
                      <a:cxnLst>
                        <a:cxn ang="0">
                          <a:pos x="connsiteX0" y="connsiteY0"/>
                        </a:cxn>
                        <a:cxn ang="0">
                          <a:pos x="connsiteX1" y="connsiteY1"/>
                        </a:cxn>
                        <a:cxn ang="0">
                          <a:pos x="connsiteX2" y="connsiteY2"/>
                        </a:cxn>
                      </a:cxnLst>
                      <a:rect l="l" t="t" r="r" b="b"/>
                      <a:pathLst>
                        <a:path w="584200" h="790575">
                          <a:moveTo>
                            <a:pt x="0" y="790575"/>
                          </a:moveTo>
                          <a:cubicBezTo>
                            <a:pt x="38629" y="584993"/>
                            <a:pt x="77258" y="379412"/>
                            <a:pt x="174625" y="247650"/>
                          </a:cubicBezTo>
                          <a:cubicBezTo>
                            <a:pt x="271992" y="115887"/>
                            <a:pt x="428096" y="57943"/>
                            <a:pt x="58420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43" name="Freeform 796"/>
                    <p:cNvSpPr/>
                    <p:nvPr/>
                  </p:nvSpPr>
                  <p:spPr>
                    <a:xfrm>
                      <a:off x="8743949" y="5065896"/>
                      <a:ext cx="637839" cy="703079"/>
                    </a:xfrm>
                    <a:custGeom>
                      <a:avLst/>
                      <a:gdLst>
                        <a:gd name="connsiteX0" fmla="*/ 0 w 584200"/>
                        <a:gd name="connsiteY0" fmla="*/ 527050 h 527050"/>
                        <a:gd name="connsiteX1" fmla="*/ 196850 w 584200"/>
                        <a:gd name="connsiteY1" fmla="*/ 130175 h 527050"/>
                        <a:gd name="connsiteX2" fmla="*/ 584200 w 584200"/>
                        <a:gd name="connsiteY2" fmla="*/ 0 h 527050"/>
                      </a:gdLst>
                      <a:ahLst/>
                      <a:cxnLst>
                        <a:cxn ang="0">
                          <a:pos x="connsiteX0" y="connsiteY0"/>
                        </a:cxn>
                        <a:cxn ang="0">
                          <a:pos x="connsiteX1" y="connsiteY1"/>
                        </a:cxn>
                        <a:cxn ang="0">
                          <a:pos x="connsiteX2" y="connsiteY2"/>
                        </a:cxn>
                      </a:cxnLst>
                      <a:rect l="l" t="t" r="r" b="b"/>
                      <a:pathLst>
                        <a:path w="584200" h="527050">
                          <a:moveTo>
                            <a:pt x="0" y="527050"/>
                          </a:moveTo>
                          <a:cubicBezTo>
                            <a:pt x="49741" y="372533"/>
                            <a:pt x="99483" y="218017"/>
                            <a:pt x="196850" y="130175"/>
                          </a:cubicBezTo>
                          <a:cubicBezTo>
                            <a:pt x="294217" y="42333"/>
                            <a:pt x="439208" y="21166"/>
                            <a:pt x="58420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44" name="Freeform 797"/>
                    <p:cNvSpPr/>
                    <p:nvPr/>
                  </p:nvSpPr>
                  <p:spPr>
                    <a:xfrm>
                      <a:off x="8740775" y="5383374"/>
                      <a:ext cx="811657" cy="385602"/>
                    </a:xfrm>
                    <a:custGeom>
                      <a:avLst/>
                      <a:gdLst>
                        <a:gd name="connsiteX0" fmla="*/ 0 w 590550"/>
                        <a:gd name="connsiteY0" fmla="*/ 314325 h 314325"/>
                        <a:gd name="connsiteX1" fmla="*/ 209550 w 590550"/>
                        <a:gd name="connsiteY1" fmla="*/ 95250 h 314325"/>
                        <a:gd name="connsiteX2" fmla="*/ 590550 w 590550"/>
                        <a:gd name="connsiteY2" fmla="*/ 0 h 314325"/>
                      </a:gdLst>
                      <a:ahLst/>
                      <a:cxnLst>
                        <a:cxn ang="0">
                          <a:pos x="connsiteX0" y="connsiteY0"/>
                        </a:cxn>
                        <a:cxn ang="0">
                          <a:pos x="connsiteX1" y="connsiteY1"/>
                        </a:cxn>
                        <a:cxn ang="0">
                          <a:pos x="connsiteX2" y="connsiteY2"/>
                        </a:cxn>
                      </a:cxnLst>
                      <a:rect l="l" t="t" r="r" b="b"/>
                      <a:pathLst>
                        <a:path w="590550" h="314325">
                          <a:moveTo>
                            <a:pt x="0" y="314325"/>
                          </a:moveTo>
                          <a:cubicBezTo>
                            <a:pt x="55562" y="230981"/>
                            <a:pt x="111125" y="147637"/>
                            <a:pt x="209550" y="95250"/>
                          </a:cubicBezTo>
                          <a:cubicBezTo>
                            <a:pt x="307975" y="42863"/>
                            <a:pt x="449262" y="21431"/>
                            <a:pt x="590550"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cxnSp>
                  <p:nvCxnSpPr>
                    <p:cNvPr id="146" name="Straight Connector 799"/>
                    <p:cNvCxnSpPr>
                      <a:stCxn id="128" idx="3"/>
                    </p:cNvCxnSpPr>
                    <p:nvPr/>
                  </p:nvCxnSpPr>
                  <p:spPr>
                    <a:xfrm>
                      <a:off x="9148764" y="5850335"/>
                      <a:ext cx="182561" cy="5159"/>
                    </a:xfrm>
                    <a:prstGeom prst="line">
                      <a:avLst/>
                    </a:prstGeom>
                  </p:spPr>
                  <p:style>
                    <a:lnRef idx="3">
                      <a:schemeClr val="dk1"/>
                    </a:lnRef>
                    <a:fillRef idx="0">
                      <a:schemeClr val="dk1"/>
                    </a:fillRef>
                    <a:effectRef idx="2">
                      <a:schemeClr val="dk1"/>
                    </a:effectRef>
                    <a:fontRef idx="minor">
                      <a:schemeClr val="tx1"/>
                    </a:fontRef>
                  </p:style>
                </p:cxnSp>
                <p:sp>
                  <p:nvSpPr>
                    <p:cNvPr id="147" name="Freeform 800"/>
                    <p:cNvSpPr/>
                    <p:nvPr/>
                  </p:nvSpPr>
                  <p:spPr>
                    <a:xfrm>
                      <a:off x="8801100" y="5936456"/>
                      <a:ext cx="528638" cy="121444"/>
                    </a:xfrm>
                    <a:custGeom>
                      <a:avLst/>
                      <a:gdLst>
                        <a:gd name="connsiteX0" fmla="*/ 0 w 528638"/>
                        <a:gd name="connsiteY0" fmla="*/ 0 h 121444"/>
                        <a:gd name="connsiteX1" fmla="*/ 233363 w 528638"/>
                        <a:gd name="connsiteY1" fmla="*/ 90488 h 121444"/>
                        <a:gd name="connsiteX2" fmla="*/ 528638 w 528638"/>
                        <a:gd name="connsiteY2" fmla="*/ 121444 h 121444"/>
                      </a:gdLst>
                      <a:ahLst/>
                      <a:cxnLst>
                        <a:cxn ang="0">
                          <a:pos x="connsiteX0" y="connsiteY0"/>
                        </a:cxn>
                        <a:cxn ang="0">
                          <a:pos x="connsiteX1" y="connsiteY1"/>
                        </a:cxn>
                        <a:cxn ang="0">
                          <a:pos x="connsiteX2" y="connsiteY2"/>
                        </a:cxn>
                      </a:cxnLst>
                      <a:rect l="l" t="t" r="r" b="b"/>
                      <a:pathLst>
                        <a:path w="528638" h="121444">
                          <a:moveTo>
                            <a:pt x="0" y="0"/>
                          </a:moveTo>
                          <a:cubicBezTo>
                            <a:pt x="72628" y="35123"/>
                            <a:pt x="145257" y="70247"/>
                            <a:pt x="233363" y="90488"/>
                          </a:cubicBezTo>
                          <a:cubicBezTo>
                            <a:pt x="321469" y="110729"/>
                            <a:pt x="476251" y="117078"/>
                            <a:pt x="528638" y="121444"/>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48" name="Freeform 801"/>
                    <p:cNvSpPr/>
                    <p:nvPr/>
                  </p:nvSpPr>
                  <p:spPr>
                    <a:xfrm>
                      <a:off x="8751095" y="5941219"/>
                      <a:ext cx="575362" cy="376076"/>
                    </a:xfrm>
                    <a:custGeom>
                      <a:avLst/>
                      <a:gdLst>
                        <a:gd name="connsiteX0" fmla="*/ 0 w 581025"/>
                        <a:gd name="connsiteY0" fmla="*/ 0 h 342900"/>
                        <a:gd name="connsiteX1" fmla="*/ 219075 w 581025"/>
                        <a:gd name="connsiteY1" fmla="*/ 242887 h 342900"/>
                        <a:gd name="connsiteX2" fmla="*/ 581025 w 581025"/>
                        <a:gd name="connsiteY2" fmla="*/ 342900 h 342900"/>
                      </a:gdLst>
                      <a:ahLst/>
                      <a:cxnLst>
                        <a:cxn ang="0">
                          <a:pos x="connsiteX0" y="connsiteY0"/>
                        </a:cxn>
                        <a:cxn ang="0">
                          <a:pos x="connsiteX1" y="connsiteY1"/>
                        </a:cxn>
                        <a:cxn ang="0">
                          <a:pos x="connsiteX2" y="connsiteY2"/>
                        </a:cxn>
                      </a:cxnLst>
                      <a:rect l="l" t="t" r="r" b="b"/>
                      <a:pathLst>
                        <a:path w="581025" h="342900">
                          <a:moveTo>
                            <a:pt x="0" y="0"/>
                          </a:moveTo>
                          <a:cubicBezTo>
                            <a:pt x="61119" y="92868"/>
                            <a:pt x="122238" y="185737"/>
                            <a:pt x="219075" y="242887"/>
                          </a:cubicBezTo>
                          <a:cubicBezTo>
                            <a:pt x="315912" y="300037"/>
                            <a:pt x="448468" y="321468"/>
                            <a:pt x="581025" y="34290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49" name="Freeform 802"/>
                    <p:cNvSpPr/>
                    <p:nvPr/>
                  </p:nvSpPr>
                  <p:spPr>
                    <a:xfrm>
                      <a:off x="8751094" y="5936456"/>
                      <a:ext cx="576262" cy="685800"/>
                    </a:xfrm>
                    <a:custGeom>
                      <a:avLst/>
                      <a:gdLst>
                        <a:gd name="connsiteX0" fmla="*/ 0 w 576262"/>
                        <a:gd name="connsiteY0" fmla="*/ 0 h 685800"/>
                        <a:gd name="connsiteX1" fmla="*/ 73819 w 576262"/>
                        <a:gd name="connsiteY1" fmla="*/ 330994 h 685800"/>
                        <a:gd name="connsiteX2" fmla="*/ 345281 w 576262"/>
                        <a:gd name="connsiteY2" fmla="*/ 607219 h 685800"/>
                        <a:gd name="connsiteX3" fmla="*/ 576262 w 576262"/>
                        <a:gd name="connsiteY3" fmla="*/ 685800 h 685800"/>
                        <a:gd name="connsiteX0" fmla="*/ 0 w 576262"/>
                        <a:gd name="connsiteY0" fmla="*/ 0 h 685800"/>
                        <a:gd name="connsiteX1" fmla="*/ 73819 w 576262"/>
                        <a:gd name="connsiteY1" fmla="*/ 330994 h 685800"/>
                        <a:gd name="connsiteX2" fmla="*/ 173831 w 576262"/>
                        <a:gd name="connsiteY2" fmla="*/ 476250 h 685800"/>
                        <a:gd name="connsiteX3" fmla="*/ 345281 w 576262"/>
                        <a:gd name="connsiteY3" fmla="*/ 607219 h 685800"/>
                        <a:gd name="connsiteX4" fmla="*/ 576262 w 576262"/>
                        <a:gd name="connsiteY4" fmla="*/ 6858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262" h="685800">
                          <a:moveTo>
                            <a:pt x="0" y="0"/>
                          </a:moveTo>
                          <a:cubicBezTo>
                            <a:pt x="8136" y="114895"/>
                            <a:pt x="44847" y="251619"/>
                            <a:pt x="73819" y="330994"/>
                          </a:cubicBezTo>
                          <a:cubicBezTo>
                            <a:pt x="102791" y="410369"/>
                            <a:pt x="128587" y="430213"/>
                            <a:pt x="173831" y="476250"/>
                          </a:cubicBezTo>
                          <a:cubicBezTo>
                            <a:pt x="219075" y="522288"/>
                            <a:pt x="278209" y="572294"/>
                            <a:pt x="345281" y="607219"/>
                          </a:cubicBezTo>
                          <a:cubicBezTo>
                            <a:pt x="412353" y="642144"/>
                            <a:pt x="502642" y="676076"/>
                            <a:pt x="576262" y="68580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
                  <p:nvSpPr>
                    <p:cNvPr id="150" name="Rounded Rectangle 803"/>
                    <p:cNvSpPr/>
                    <p:nvPr/>
                  </p:nvSpPr>
                  <p:spPr>
                    <a:xfrm>
                      <a:off x="9377820" y="4724664"/>
                      <a:ext cx="848208" cy="139005"/>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 b="1" dirty="0" smtClean="0">
                          <a:solidFill>
                            <a:schemeClr val="bg1"/>
                          </a:solidFill>
                        </a:rPr>
                        <a:t>Previous injury</a:t>
                      </a:r>
                      <a:endParaRPr lang="el-GR" sz="800" b="1" dirty="0">
                        <a:solidFill>
                          <a:schemeClr val="bg1"/>
                        </a:solidFill>
                      </a:endParaRPr>
                    </a:p>
                  </p:txBody>
                </p:sp>
                <p:sp>
                  <p:nvSpPr>
                    <p:cNvPr id="151" name="TextBox 150"/>
                    <p:cNvSpPr txBox="1"/>
                    <p:nvPr/>
                  </p:nvSpPr>
                  <p:spPr>
                    <a:xfrm>
                      <a:off x="10355613" y="4557981"/>
                      <a:ext cx="827471" cy="230832"/>
                    </a:xfrm>
                    <a:prstGeom prst="rect">
                      <a:avLst/>
                    </a:prstGeom>
                    <a:noFill/>
                  </p:spPr>
                  <p:txBody>
                    <a:bodyPr wrap="none" rtlCol="0">
                      <a:spAutoFit/>
                    </a:bodyPr>
                    <a:lstStyle/>
                    <a:p>
                      <a:r>
                        <a:rPr lang="en-US" sz="900" b="1" dirty="0" smtClean="0"/>
                        <a:t>Injury history</a:t>
                      </a:r>
                      <a:endParaRPr lang="el-GR" sz="900" b="1" dirty="0"/>
                    </a:p>
                  </p:txBody>
                </p:sp>
                <p:sp>
                  <p:nvSpPr>
                    <p:cNvPr id="152" name="TextBox 151"/>
                    <p:cNvSpPr txBox="1"/>
                    <p:nvPr/>
                  </p:nvSpPr>
                  <p:spPr>
                    <a:xfrm>
                      <a:off x="10210984" y="4319985"/>
                      <a:ext cx="1196161" cy="230832"/>
                    </a:xfrm>
                    <a:prstGeom prst="rect">
                      <a:avLst/>
                    </a:prstGeom>
                    <a:noFill/>
                  </p:spPr>
                  <p:txBody>
                    <a:bodyPr wrap="none" rtlCol="0">
                      <a:spAutoFit/>
                    </a:bodyPr>
                    <a:lstStyle/>
                    <a:p>
                      <a:r>
                        <a:rPr lang="en-US" sz="900" b="1" dirty="0" smtClean="0"/>
                        <a:t>Time since last injury</a:t>
                      </a:r>
                      <a:endParaRPr lang="el-GR" sz="900" b="1" dirty="0"/>
                    </a:p>
                  </p:txBody>
                </p:sp>
                <p:sp>
                  <p:nvSpPr>
                    <p:cNvPr id="153" name="Rounded Rectangle 787"/>
                    <p:cNvSpPr/>
                    <p:nvPr/>
                  </p:nvSpPr>
                  <p:spPr>
                    <a:xfrm>
                      <a:off x="9332118" y="5776119"/>
                      <a:ext cx="978817" cy="139005"/>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 b="1" dirty="0" smtClean="0">
                          <a:solidFill>
                            <a:schemeClr val="bg1"/>
                          </a:solidFill>
                        </a:rPr>
                        <a:t>Player experience</a:t>
                      </a:r>
                      <a:endParaRPr lang="el-GR" sz="800" b="1" dirty="0">
                        <a:solidFill>
                          <a:schemeClr val="bg1"/>
                        </a:solidFill>
                      </a:endParaRPr>
                    </a:p>
                  </p:txBody>
                </p:sp>
                <p:sp>
                  <p:nvSpPr>
                    <p:cNvPr id="154" name="Rounded Rectangle 788"/>
                    <p:cNvSpPr/>
                    <p:nvPr/>
                  </p:nvSpPr>
                  <p:spPr>
                    <a:xfrm>
                      <a:off x="9331326" y="5986860"/>
                      <a:ext cx="757247" cy="139005"/>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 b="1" dirty="0" smtClean="0">
                          <a:solidFill>
                            <a:schemeClr val="bg1"/>
                          </a:solidFill>
                        </a:rPr>
                        <a:t>Career stage</a:t>
                      </a:r>
                      <a:endParaRPr lang="el-GR" sz="800" b="1" dirty="0">
                        <a:solidFill>
                          <a:schemeClr val="bg1"/>
                        </a:solidFill>
                      </a:endParaRPr>
                    </a:p>
                  </p:txBody>
                </p:sp>
                <p:sp>
                  <p:nvSpPr>
                    <p:cNvPr id="155" name="Rounded Rectangle 789"/>
                    <p:cNvSpPr/>
                    <p:nvPr/>
                  </p:nvSpPr>
                  <p:spPr>
                    <a:xfrm>
                      <a:off x="9332176" y="6270138"/>
                      <a:ext cx="1000171" cy="13900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t>Player importance</a:t>
                      </a:r>
                      <a:endParaRPr lang="el-GR" sz="800" b="1" dirty="0"/>
                    </a:p>
                  </p:txBody>
                </p:sp>
                <p:sp>
                  <p:nvSpPr>
                    <p:cNvPr id="156" name="Rounded Rectangle 790"/>
                    <p:cNvSpPr/>
                    <p:nvPr/>
                  </p:nvSpPr>
                  <p:spPr>
                    <a:xfrm>
                      <a:off x="9336093" y="6577410"/>
                      <a:ext cx="586397" cy="139005"/>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 b="1" dirty="0" smtClean="0">
                          <a:solidFill>
                            <a:schemeClr val="bg1"/>
                          </a:solidFill>
                        </a:rPr>
                        <a:t>Genetics</a:t>
                      </a:r>
                      <a:endParaRPr lang="el-GR" sz="800" b="1" dirty="0">
                        <a:solidFill>
                          <a:schemeClr val="bg1"/>
                        </a:solidFill>
                      </a:endParaRPr>
                    </a:p>
                  </p:txBody>
                </p:sp>
                <p:sp>
                  <p:nvSpPr>
                    <p:cNvPr id="157" name="TextBox 156"/>
                    <p:cNvSpPr txBox="1"/>
                    <p:nvPr/>
                  </p:nvSpPr>
                  <p:spPr>
                    <a:xfrm>
                      <a:off x="10381048" y="6215320"/>
                      <a:ext cx="891591" cy="230832"/>
                    </a:xfrm>
                    <a:prstGeom prst="rect">
                      <a:avLst/>
                    </a:prstGeom>
                    <a:noFill/>
                  </p:spPr>
                  <p:txBody>
                    <a:bodyPr wrap="none" rtlCol="0">
                      <a:spAutoFit/>
                    </a:bodyPr>
                    <a:lstStyle/>
                    <a:p>
                      <a:r>
                        <a:rPr lang="en-US" sz="900" b="1" dirty="0" smtClean="0"/>
                        <a:t>To team moral</a:t>
                      </a:r>
                      <a:endParaRPr lang="el-GR" sz="900" b="1" dirty="0"/>
                    </a:p>
                  </p:txBody>
                </p:sp>
                <p:sp>
                  <p:nvSpPr>
                    <p:cNvPr id="158" name="TextBox 157"/>
                    <p:cNvSpPr txBox="1"/>
                    <p:nvPr/>
                  </p:nvSpPr>
                  <p:spPr>
                    <a:xfrm>
                      <a:off x="10176415" y="6446152"/>
                      <a:ext cx="1229824" cy="230832"/>
                    </a:xfrm>
                    <a:prstGeom prst="rect">
                      <a:avLst/>
                    </a:prstGeom>
                    <a:noFill/>
                  </p:spPr>
                  <p:txBody>
                    <a:bodyPr wrap="none" rtlCol="0">
                      <a:spAutoFit/>
                    </a:bodyPr>
                    <a:lstStyle/>
                    <a:p>
                      <a:r>
                        <a:rPr lang="en-US" sz="900" b="1" dirty="0" smtClean="0"/>
                        <a:t>To team performance</a:t>
                      </a:r>
                      <a:endParaRPr lang="el-GR" sz="900" b="1" dirty="0"/>
                    </a:p>
                  </p:txBody>
                </p:sp>
                <p:sp>
                  <p:nvSpPr>
                    <p:cNvPr id="159" name="TextBox 158"/>
                    <p:cNvSpPr txBox="1"/>
                    <p:nvPr/>
                  </p:nvSpPr>
                  <p:spPr>
                    <a:xfrm>
                      <a:off x="10403163" y="5998378"/>
                      <a:ext cx="710451" cy="230832"/>
                    </a:xfrm>
                    <a:prstGeom prst="rect">
                      <a:avLst/>
                    </a:prstGeom>
                    <a:noFill/>
                  </p:spPr>
                  <p:txBody>
                    <a:bodyPr wrap="none" rtlCol="0">
                      <a:spAutoFit/>
                    </a:bodyPr>
                    <a:lstStyle/>
                    <a:p>
                      <a:r>
                        <a:rPr lang="en-US" sz="900" b="1" dirty="0" smtClean="0"/>
                        <a:t>Leadership</a:t>
                      </a:r>
                      <a:endParaRPr lang="el-GR" sz="900" b="1" dirty="0"/>
                    </a:p>
                  </p:txBody>
                </p:sp>
                <p:sp>
                  <p:nvSpPr>
                    <p:cNvPr id="160" name="Rounded Rectangle 804"/>
                    <p:cNvSpPr/>
                    <p:nvPr/>
                  </p:nvSpPr>
                  <p:spPr>
                    <a:xfrm>
                      <a:off x="9552432" y="5308671"/>
                      <a:ext cx="394196" cy="129945"/>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 b="1" dirty="0" smtClean="0">
                          <a:solidFill>
                            <a:schemeClr val="bg1"/>
                          </a:solidFill>
                        </a:rPr>
                        <a:t>Age</a:t>
                      </a:r>
                      <a:endParaRPr lang="el-GR" sz="800" b="1" dirty="0">
                        <a:solidFill>
                          <a:schemeClr val="bg1"/>
                        </a:solidFill>
                      </a:endParaRPr>
                    </a:p>
                  </p:txBody>
                </p:sp>
              </p:grpSp>
              <p:sp>
                <p:nvSpPr>
                  <p:cNvPr id="106" name="Rounded Rectangle 805"/>
                  <p:cNvSpPr/>
                  <p:nvPr/>
                </p:nvSpPr>
                <p:spPr>
                  <a:xfrm>
                    <a:off x="9374786" y="5001066"/>
                    <a:ext cx="593523" cy="139005"/>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 b="1" dirty="0" smtClean="0">
                        <a:solidFill>
                          <a:schemeClr val="bg1"/>
                        </a:solidFill>
                      </a:rPr>
                      <a:t>Ethnicity</a:t>
                    </a:r>
                    <a:endParaRPr lang="el-GR" sz="800" b="1" dirty="0">
                      <a:solidFill>
                        <a:schemeClr val="bg1"/>
                      </a:solidFill>
                    </a:endParaRPr>
                  </a:p>
                </p:txBody>
              </p:sp>
            </p:grpSp>
          </p:grpSp>
        </p:grpSp>
        <p:cxnSp>
          <p:nvCxnSpPr>
            <p:cNvPr id="238" name="Straight Connector 791"/>
            <p:cNvCxnSpPr/>
            <p:nvPr/>
          </p:nvCxnSpPr>
          <p:spPr>
            <a:xfrm>
              <a:off x="8359428" y="4779570"/>
              <a:ext cx="1163949" cy="0"/>
            </a:xfrm>
            <a:prstGeom prst="line">
              <a:avLst/>
            </a:prstGeom>
          </p:spPr>
          <p:style>
            <a:lnRef idx="3">
              <a:schemeClr val="dk1"/>
            </a:lnRef>
            <a:fillRef idx="0">
              <a:schemeClr val="dk1"/>
            </a:fillRef>
            <a:effectRef idx="2">
              <a:schemeClr val="dk1"/>
            </a:effectRef>
            <a:fontRef idx="minor">
              <a:schemeClr val="tx1"/>
            </a:fontRef>
          </p:style>
        </p:cxnSp>
      </p:grpSp>
      <p:sp>
        <p:nvSpPr>
          <p:cNvPr id="266" name="Rectangle 936"/>
          <p:cNvSpPr/>
          <p:nvPr/>
        </p:nvSpPr>
        <p:spPr>
          <a:xfrm>
            <a:off x="4237037" y="6056362"/>
            <a:ext cx="2413069" cy="268594"/>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50" b="1" dirty="0" smtClean="0"/>
              <a:t>T</a:t>
            </a:r>
            <a:r>
              <a:rPr lang="el-GR" sz="1050" b="1" dirty="0" smtClean="0"/>
              <a:t>ροποποιήσιμοι παράγοντες κινδύνου</a:t>
            </a:r>
            <a:endParaRPr lang="el-GR" sz="1050" b="1" dirty="0"/>
          </a:p>
        </p:txBody>
      </p:sp>
      <p:sp>
        <p:nvSpPr>
          <p:cNvPr id="267" name="Rectangle 937"/>
          <p:cNvSpPr/>
          <p:nvPr/>
        </p:nvSpPr>
        <p:spPr>
          <a:xfrm>
            <a:off x="4237037" y="6286947"/>
            <a:ext cx="2413069" cy="268594"/>
          </a:xfrm>
          <a:prstGeom prst="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sz="1050" b="1" dirty="0" smtClean="0"/>
              <a:t>Μερικώς τροποποιήσιμοι παράγοντες</a:t>
            </a:r>
            <a:endParaRPr lang="el-GR" sz="1050" b="1" dirty="0"/>
          </a:p>
        </p:txBody>
      </p:sp>
      <p:sp>
        <p:nvSpPr>
          <p:cNvPr id="268" name="Rectangle 938"/>
          <p:cNvSpPr/>
          <p:nvPr/>
        </p:nvSpPr>
        <p:spPr>
          <a:xfrm>
            <a:off x="4237037" y="6531820"/>
            <a:ext cx="2413069" cy="268594"/>
          </a:xfrm>
          <a:prstGeom prst="rect">
            <a:avLst/>
          </a:prstGeom>
          <a:solidFill>
            <a:srgbClr val="FF0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l-GR" sz="1050" b="1" dirty="0" smtClean="0"/>
              <a:t>Μη τροποποιήσιμοι παράγοντες</a:t>
            </a:r>
            <a:endParaRPr lang="el-GR" sz="1050" b="1" dirty="0"/>
          </a:p>
        </p:txBody>
      </p:sp>
      <p:sp>
        <p:nvSpPr>
          <p:cNvPr id="269" name="TextBox 268"/>
          <p:cNvSpPr txBox="1"/>
          <p:nvPr/>
        </p:nvSpPr>
        <p:spPr>
          <a:xfrm>
            <a:off x="61748" y="6538764"/>
            <a:ext cx="3153427" cy="261610"/>
          </a:xfrm>
          <a:prstGeom prst="rect">
            <a:avLst/>
          </a:prstGeom>
          <a:noFill/>
        </p:spPr>
        <p:txBody>
          <a:bodyPr wrap="none" rtlCol="0">
            <a:spAutoFit/>
          </a:bodyPr>
          <a:lstStyle/>
          <a:p>
            <a:pPr lvl="0"/>
            <a:r>
              <a:rPr lang="en-GB" altLang="el-GR" sz="1100" b="1" dirty="0">
                <a:solidFill>
                  <a:srgbClr val="C00000"/>
                </a:solidFill>
              </a:rPr>
              <a:t>Stephen W </a:t>
            </a:r>
            <a:r>
              <a:rPr lang="en-GB" altLang="el-GR" sz="1100" b="1" dirty="0" smtClean="0">
                <a:solidFill>
                  <a:srgbClr val="C00000"/>
                </a:solidFill>
              </a:rPr>
              <a:t>West</a:t>
            </a:r>
            <a:r>
              <a:rPr lang="el-GR" altLang="el-GR" sz="1100" b="1" dirty="0" smtClean="0">
                <a:solidFill>
                  <a:srgbClr val="C00000"/>
                </a:solidFill>
              </a:rPr>
              <a:t> </a:t>
            </a:r>
            <a:r>
              <a:rPr lang="en-GB" altLang="el-GR" sz="1100" b="1" i="1" dirty="0" err="1">
                <a:solidFill>
                  <a:srgbClr val="C00000"/>
                </a:solidFill>
              </a:rPr>
              <a:t>Int</a:t>
            </a:r>
            <a:r>
              <a:rPr lang="en-GB" altLang="el-GR" sz="1100" b="1" i="1" dirty="0">
                <a:solidFill>
                  <a:srgbClr val="C00000"/>
                </a:solidFill>
              </a:rPr>
              <a:t> J Sports </a:t>
            </a:r>
            <a:r>
              <a:rPr lang="en-GB" altLang="el-GR" sz="1100" b="1" i="1" dirty="0" smtClean="0">
                <a:solidFill>
                  <a:srgbClr val="C00000"/>
                </a:solidFill>
              </a:rPr>
              <a:t>Med</a:t>
            </a:r>
            <a:r>
              <a:rPr lang="el-GR" altLang="el-GR" sz="1100" b="1" i="1" dirty="0" smtClean="0">
                <a:solidFill>
                  <a:srgbClr val="C00000"/>
                </a:solidFill>
              </a:rPr>
              <a:t> </a:t>
            </a:r>
            <a:r>
              <a:rPr lang="en-GB" altLang="el-GR" sz="1100" b="1" dirty="0" smtClean="0">
                <a:solidFill>
                  <a:srgbClr val="C00000"/>
                </a:solidFill>
              </a:rPr>
              <a:t>20</a:t>
            </a:r>
            <a:r>
              <a:rPr lang="el-GR" altLang="el-GR" sz="1100" b="1" dirty="0" smtClean="0">
                <a:solidFill>
                  <a:srgbClr val="C00000"/>
                </a:solidFill>
              </a:rPr>
              <a:t>2</a:t>
            </a:r>
            <a:r>
              <a:rPr lang="en-US" altLang="el-GR" sz="1100" b="1" dirty="0" smtClean="0">
                <a:solidFill>
                  <a:srgbClr val="C00000"/>
                </a:solidFill>
              </a:rPr>
              <a:t>1</a:t>
            </a:r>
            <a:r>
              <a:rPr lang="en-GB" altLang="el-GR" sz="1100" b="1" dirty="0" smtClean="0">
                <a:solidFill>
                  <a:srgbClr val="C00000"/>
                </a:solidFill>
              </a:rPr>
              <a:t>;42:300-306</a:t>
            </a:r>
            <a:endParaRPr lang="el-GR" sz="1100" b="1" dirty="0">
              <a:solidFill>
                <a:srgbClr val="C00000"/>
              </a:solidFill>
            </a:endParaRPr>
          </a:p>
        </p:txBody>
      </p:sp>
    </p:spTree>
    <p:extLst>
      <p:ext uri="{BB962C8B-B14F-4D97-AF65-F5344CB8AC3E}">
        <p14:creationId xmlns:p14="http://schemas.microsoft.com/office/powerpoint/2010/main" val="756847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wipe(left)">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41"/>
                                        </p:tgtEl>
                                        <p:attrNameLst>
                                          <p:attrName>style.visibility</p:attrName>
                                        </p:attrNameLst>
                                      </p:cBhvr>
                                      <p:to>
                                        <p:strVal val="hidden"/>
                                      </p:to>
                                    </p:set>
                                  </p:childTnLst>
                                </p:cTn>
                              </p:par>
                              <p:par>
                                <p:cTn id="12" presetID="63" presetClass="path" presetSubtype="0" accel="50000" decel="50000" fill="hold" nodeType="withEffect">
                                  <p:stCondLst>
                                    <p:cond delay="0"/>
                                  </p:stCondLst>
                                  <p:childTnLst>
                                    <p:animMotion origin="layout" path="M -2.5E-6 -1.48148E-6 L 0.18125 -0.00509 " pathEditMode="relative" rAng="0" ptsTypes="AA">
                                      <p:cBhvr>
                                        <p:cTn id="13" dur="2000" fill="hold"/>
                                        <p:tgtEl>
                                          <p:spTgt spid="4"/>
                                        </p:tgtEl>
                                        <p:attrNameLst>
                                          <p:attrName>ppt_x</p:attrName>
                                          <p:attrName>ppt_y</p:attrName>
                                        </p:attrNameLst>
                                      </p:cBhvr>
                                      <p:rCtr x="9063" y="-255"/>
                                    </p:animMotion>
                                  </p:childTnLst>
                                </p:cTn>
                              </p:par>
                              <p:par>
                                <p:cTn id="14" presetID="63" presetClass="path" presetSubtype="0" accel="50000" decel="50000" fill="hold" nodeType="withEffect">
                                  <p:stCondLst>
                                    <p:cond delay="0"/>
                                  </p:stCondLst>
                                  <p:childTnLst>
                                    <p:animMotion origin="layout" path="M -4.58333E-6 -4.44444E-6 L 0.18021 -0.00532 " pathEditMode="relative" rAng="0" ptsTypes="AA">
                                      <p:cBhvr>
                                        <p:cTn id="15" dur="2000" fill="hold"/>
                                        <p:tgtEl>
                                          <p:spTgt spid="240"/>
                                        </p:tgtEl>
                                        <p:attrNameLst>
                                          <p:attrName>ppt_x</p:attrName>
                                          <p:attrName>ppt_y</p:attrName>
                                        </p:attrNameLst>
                                      </p:cBhvr>
                                      <p:rCtr x="9010" y="-278"/>
                                    </p:animMotion>
                                  </p:childTnLst>
                                </p:cTn>
                              </p:par>
                              <p:par>
                                <p:cTn id="16" presetID="22" presetClass="entr" presetSubtype="2" fill="hold" nodeType="withEffect">
                                  <p:stCondLst>
                                    <p:cond delay="1500"/>
                                  </p:stCondLst>
                                  <p:childTnLst>
                                    <p:set>
                                      <p:cBhvr>
                                        <p:cTn id="17" dur="1" fill="hold">
                                          <p:stCondLst>
                                            <p:cond delay="0"/>
                                          </p:stCondLst>
                                        </p:cTn>
                                        <p:tgtEl>
                                          <p:spTgt spid="217"/>
                                        </p:tgtEl>
                                        <p:attrNameLst>
                                          <p:attrName>style.visibility</p:attrName>
                                        </p:attrNameLst>
                                      </p:cBhvr>
                                      <p:to>
                                        <p:strVal val="visible"/>
                                      </p:to>
                                    </p:set>
                                    <p:animEffect transition="in" filter="wipe(right)">
                                      <p:cBhvr>
                                        <p:cTn id="18" dur="500"/>
                                        <p:tgtEl>
                                          <p:spTgt spid="2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19"/>
                                        </p:tgtEl>
                                        <p:attrNameLst>
                                          <p:attrName>style.visibility</p:attrName>
                                        </p:attrNameLst>
                                      </p:cBhvr>
                                      <p:to>
                                        <p:strVal val="visible"/>
                                      </p:to>
                                    </p:set>
                                    <p:animEffect transition="in" filter="wipe(down)">
                                      <p:cBhvr>
                                        <p:cTn id="23" dur="500"/>
                                        <p:tgtEl>
                                          <p:spTgt spid="2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5"/>
                                        </p:tgtEl>
                                        <p:attrNameLst>
                                          <p:attrName>style.visibility</p:attrName>
                                        </p:attrNameLst>
                                      </p:cBhvr>
                                      <p:to>
                                        <p:strVal val="visible"/>
                                      </p:to>
                                    </p:set>
                                    <p:animEffect transition="in" filter="wipe(left)">
                                      <p:cBhvr>
                                        <p:cTn id="28" dur="500"/>
                                        <p:tgtEl>
                                          <p:spTgt spid="26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6"/>
                                        </p:tgtEl>
                                        <p:attrNameLst>
                                          <p:attrName>style.visibility</p:attrName>
                                        </p:attrNameLst>
                                      </p:cBhvr>
                                      <p:to>
                                        <p:strVal val="visible"/>
                                      </p:to>
                                    </p:set>
                                    <p:animEffect transition="in" filter="fade">
                                      <p:cBhvr>
                                        <p:cTn id="31" dur="500"/>
                                        <p:tgtEl>
                                          <p:spTgt spid="2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4"/>
                                        </p:tgtEl>
                                        <p:attrNameLst>
                                          <p:attrName>style.visibility</p:attrName>
                                        </p:attrNameLst>
                                      </p:cBhvr>
                                      <p:to>
                                        <p:strVal val="visible"/>
                                      </p:to>
                                    </p:set>
                                    <p:animEffect transition="in" filter="fade">
                                      <p:cBhvr>
                                        <p:cTn id="34"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5"/>
          <p:cNvPicPr>
            <a:picLocks noGrp="1" noChangeAspect="1"/>
          </p:cNvPicPr>
          <p:nvPr>
            <p:ph idx="1"/>
          </p:nvPr>
        </p:nvPicPr>
        <p:blipFill>
          <a:blip r:embed="rId3" cstate="print"/>
          <a:stretch>
            <a:fillRect/>
          </a:stretch>
        </p:blipFill>
        <p:spPr>
          <a:xfrm>
            <a:off x="1524000" y="612894"/>
            <a:ext cx="8839200" cy="545379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4356</TotalTime>
  <Words>1787</Words>
  <Application>Microsoft Office PowerPoint</Application>
  <PresentationFormat>Ευρεία οθόνη</PresentationFormat>
  <Paragraphs>342</Paragraphs>
  <Slides>50</Slides>
  <Notes>10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50</vt:i4>
      </vt:variant>
    </vt:vector>
  </HeadingPairs>
  <TitlesOfParts>
    <vt:vector size="58" baseType="lpstr">
      <vt:lpstr>Arial</vt:lpstr>
      <vt:lpstr>Book Antiqua</vt:lpstr>
      <vt:lpstr>Calibri</vt:lpstr>
      <vt:lpstr>Calibri Light</vt:lpstr>
      <vt:lpstr>Roboto Condensed</vt:lpstr>
      <vt:lpstr>Times New Roman</vt:lpstr>
      <vt:lpstr>Wingdings</vt:lpstr>
      <vt:lpstr>Office Theme</vt:lpstr>
      <vt:lpstr>Άσκηση, διατροφή, ύπνος και ακαδημαϊκές υποχρεώσεις νεαρών αθλητών υψηλού επιπέδου. Όλα θέλουν γνώση και σχέδιο</vt:lpstr>
      <vt:lpstr>Παρουσίαση του PowerPoint</vt:lpstr>
      <vt:lpstr>Παρουσίαση του PowerPoint</vt:lpstr>
      <vt:lpstr>Παρουσίαση του PowerPoint</vt:lpstr>
      <vt:lpstr>Παρουσίαση του PowerPoint</vt:lpstr>
      <vt:lpstr>Τι χρειάζεται ένας νεαρός αθλητής που προπονείται συστηματικά για να πετύχει διακρίσεις;</vt:lpstr>
      <vt:lpstr>Γιατί πρέπει να αναπτύξουμε επιστημονικές συνεργασίες με αθλητές, προπονητές και γονείς;</vt:lpstr>
      <vt:lpstr>Παρουσίαση του PowerPoint</vt:lpstr>
      <vt:lpstr>Παρουσίαση του PowerPoint</vt:lpstr>
      <vt:lpstr>Παρουσίαση του PowerPoint</vt:lpstr>
      <vt:lpstr>Παρουσίαση του PowerPoint</vt:lpstr>
      <vt:lpstr>Η εξατομικευμένη μεγιστοποίηση της απόδοσης μπορεί να επιτευχθεί συνδυάζοντας τα ατομικά χαρακτηριστικά (ηλικία, προπονητική ηλικία, ιστορικό τραυματισμών και φυσικές ικανότητες) με τα εξωτερικά και εσωτερικά φορτία των ασκουμένων (Gabbett 2018)</vt:lpstr>
      <vt:lpstr>Μύθοι</vt:lpstr>
      <vt:lpstr>Τα βάρη επηρέασαν την ανάπτυξη ή μήπως επιλέχθηκε ο κατάλληλος σωματότυπος ?</vt:lpstr>
      <vt:lpstr>Προπόνηση δύναμης στην εφηβική ηλικία</vt:lpstr>
      <vt:lpstr>Όλες οι ερευνητικές μελέτες συμφωνούν:</vt:lpstr>
      <vt:lpstr>Παρουσίαση του PowerPoint</vt:lpstr>
      <vt:lpstr>Παρουσίαση του PowerPoint</vt:lpstr>
      <vt:lpstr>Παρουσίαση του PowerPoint</vt:lpstr>
      <vt:lpstr>Η απόδοση ενός αθλητή που προπονείται συστηματικά εξαρτάται από την διαχείρηση των ιδανικών προπονητικών ερεθισμάτων - φορτίων (sweet spots), τα οποία μεγιστοποιούν την απόδοση, ελέγχοντας όλους τους παράγοντες που περιορίζουν την απόδοση (τραυματισμοί, ασθένειες, κόπωση, υπερπροπόνηση)  </vt:lpstr>
      <vt:lpstr>Διατροφικές Συστάσεις κατά την Περίοδο της Ανάπτυξης και σε συνδυασμό με Συστηματική Προπόνηση</vt:lpstr>
      <vt:lpstr>Παρουσίαση του PowerPoint</vt:lpstr>
      <vt:lpstr>Παρουσίαση του PowerPoint</vt:lpstr>
      <vt:lpstr>Παρουσίαση του PowerPoint</vt:lpstr>
      <vt:lpstr>Μακροθρεπτικά συστατικά</vt:lpstr>
      <vt:lpstr>Παρουσίαση του PowerPoint</vt:lpstr>
      <vt:lpstr>Παρουσίαση του PowerPoint</vt:lpstr>
      <vt:lpstr>Μακροθρεπτικά συστατικά</vt:lpstr>
      <vt:lpstr>Παρουσίαση του PowerPoint</vt:lpstr>
      <vt:lpstr>Παρουσίαση του PowerPoint</vt:lpstr>
      <vt:lpstr>Μακροθρεπτικά συστατικά</vt:lpstr>
      <vt:lpstr>Μικροθρεπτικά συστατικά</vt:lpstr>
      <vt:lpstr>Διατροφικές συστάσεις για παιδιά</vt:lpstr>
      <vt:lpstr>Λαχανικά</vt:lpstr>
      <vt:lpstr>Φρούτα</vt:lpstr>
      <vt:lpstr>Γαλακτοκομικά</vt:lpstr>
      <vt:lpstr>Δημητριακά και πατάτες</vt:lpstr>
      <vt:lpstr>Όσπρια</vt:lpstr>
      <vt:lpstr>Κρέας</vt:lpstr>
      <vt:lpstr>Ψάρια</vt:lpstr>
      <vt:lpstr>Αυγά</vt:lpstr>
      <vt:lpstr>Έλαια, λιπαρά και ξηροί καρποί</vt:lpstr>
      <vt:lpstr>Ζάχαρη κι αλάτι</vt:lpstr>
      <vt:lpstr>Σνακ στο σχολείο</vt:lpstr>
      <vt:lpstr>Στόχος του Αθλητή </vt:lpstr>
      <vt:lpstr>Παρουσίαση του PowerPoint</vt:lpstr>
      <vt:lpstr>Παρουσίαση του PowerPoint</vt:lpstr>
      <vt:lpstr>Παρουσίαση του PowerPoint</vt:lpstr>
      <vt:lpstr>“Νους υγιής εν σώματι υγιεί” IOC dual carreer </vt:lpstr>
      <vt:lpstr>Σας ευχαριστώ πολύ για την προσοχή σας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 Tse</dc:creator>
  <cp:lastModifiedBy>svr admin</cp:lastModifiedBy>
  <cp:revision>78</cp:revision>
  <dcterms:created xsi:type="dcterms:W3CDTF">2017-03-08T10:01:03Z</dcterms:created>
  <dcterms:modified xsi:type="dcterms:W3CDTF">2022-10-01T08:44:33Z</dcterms:modified>
</cp:coreProperties>
</file>