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85" r:id="rId5"/>
    <p:sldId id="258" r:id="rId6"/>
    <p:sldId id="270" r:id="rId7"/>
    <p:sldId id="260" r:id="rId8"/>
    <p:sldId id="271" r:id="rId9"/>
    <p:sldId id="259" r:id="rId10"/>
    <p:sldId id="273" r:id="rId11"/>
    <p:sldId id="261" r:id="rId12"/>
    <p:sldId id="262" r:id="rId13"/>
    <p:sldId id="263" r:id="rId14"/>
    <p:sldId id="275" r:id="rId15"/>
    <p:sldId id="264" r:id="rId16"/>
    <p:sldId id="265" r:id="rId17"/>
    <p:sldId id="276" r:id="rId18"/>
    <p:sldId id="267" r:id="rId19"/>
    <p:sldId id="268" r:id="rId20"/>
    <p:sldId id="269" r:id="rId21"/>
    <p:sldId id="277" r:id="rId22"/>
    <p:sldId id="278" r:id="rId23"/>
    <p:sldId id="279" r:id="rId24"/>
    <p:sldId id="280" r:id="rId25"/>
    <p:sldId id="281" r:id="rId26"/>
    <p:sldId id="286" r:id="rId27"/>
    <p:sldId id="282" r:id="rId28"/>
    <p:sldId id="283" r:id="rId29"/>
    <p:sldId id="284"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14084A4A-CEC9-4195-BE25-9D4FA2C1BAE3}" type="datetimeFigureOut">
              <a:rPr lang="en-US" smtClean="0"/>
              <a:pPr/>
              <a:t>19-Mar-16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583933C9-E211-4885-8E78-58AA11E2BC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14084A4A-CEC9-4195-BE25-9D4FA2C1BAE3}" type="datetimeFigureOut">
              <a:rPr lang="en-US" smtClean="0"/>
              <a:pPr/>
              <a:t>19-Mar-16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583933C9-E211-4885-8E78-58AA11E2BC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14084A4A-CEC9-4195-BE25-9D4FA2C1BAE3}" type="datetimeFigureOut">
              <a:rPr lang="en-US" smtClean="0"/>
              <a:pPr/>
              <a:t>19-Mar-16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583933C9-E211-4885-8E78-58AA11E2BC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14084A4A-CEC9-4195-BE25-9D4FA2C1BAE3}" type="datetimeFigureOut">
              <a:rPr lang="en-US" smtClean="0"/>
              <a:pPr/>
              <a:t>19-Mar-16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583933C9-E211-4885-8E78-58AA11E2BC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4084A4A-CEC9-4195-BE25-9D4FA2C1BAE3}" type="datetimeFigureOut">
              <a:rPr lang="en-US" smtClean="0"/>
              <a:pPr/>
              <a:t>19-Mar-16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583933C9-E211-4885-8E78-58AA11E2BC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p>
            <a:fld id="{14084A4A-CEC9-4195-BE25-9D4FA2C1BAE3}" type="datetimeFigureOut">
              <a:rPr lang="en-US" smtClean="0"/>
              <a:pPr/>
              <a:t>19-Mar-16</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583933C9-E211-4885-8E78-58AA11E2BC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p>
            <a:fld id="{14084A4A-CEC9-4195-BE25-9D4FA2C1BAE3}" type="datetimeFigureOut">
              <a:rPr lang="en-US" smtClean="0"/>
              <a:pPr/>
              <a:t>19-Mar-16</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583933C9-E211-4885-8E78-58AA11E2BC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14084A4A-CEC9-4195-BE25-9D4FA2C1BAE3}" type="datetimeFigureOut">
              <a:rPr lang="en-US" smtClean="0"/>
              <a:pPr/>
              <a:t>19-Mar-16</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583933C9-E211-4885-8E78-58AA11E2BC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4084A4A-CEC9-4195-BE25-9D4FA2C1BAE3}" type="datetimeFigureOut">
              <a:rPr lang="en-US" smtClean="0"/>
              <a:pPr/>
              <a:t>19-Mar-16</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583933C9-E211-4885-8E78-58AA11E2BC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4084A4A-CEC9-4195-BE25-9D4FA2C1BAE3}" type="datetimeFigureOut">
              <a:rPr lang="en-US" smtClean="0"/>
              <a:pPr/>
              <a:t>19-Mar-16</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583933C9-E211-4885-8E78-58AA11E2BC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4084A4A-CEC9-4195-BE25-9D4FA2C1BAE3}" type="datetimeFigureOut">
              <a:rPr lang="en-US" smtClean="0"/>
              <a:pPr/>
              <a:t>19-Mar-16</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583933C9-E211-4885-8E78-58AA11E2BC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84A4A-CEC9-4195-BE25-9D4FA2C1BAE3}" type="datetimeFigureOut">
              <a:rPr lang="en-US" smtClean="0"/>
              <a:pPr/>
              <a:t>19-Mar-16</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933C9-E211-4885-8E78-58AA11E2BC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752600"/>
            <a:ext cx="7772400" cy="1676400"/>
          </a:xfrm>
        </p:spPr>
        <p:txBody>
          <a:bodyPr>
            <a:noAutofit/>
          </a:bodyPr>
          <a:lstStyle/>
          <a:p>
            <a:r>
              <a:rPr lang="el-GR" sz="3200" u="sng" dirty="0" smtClean="0">
                <a:latin typeface="Bookman Old Style" pitchFamily="18" charset="0"/>
              </a:rPr>
              <a:t>ΠΡΩΤΑΘΛΗΤΙΣΜ</a:t>
            </a:r>
            <a:r>
              <a:rPr lang="en-US" sz="3200" u="sng" dirty="0" smtClean="0">
                <a:latin typeface="Bookman Old Style" pitchFamily="18" charset="0"/>
              </a:rPr>
              <a:t>O</a:t>
            </a:r>
            <a:r>
              <a:rPr lang="el-GR" sz="3200" u="sng" dirty="0" smtClean="0">
                <a:latin typeface="Bookman Old Style" pitchFamily="18" charset="0"/>
              </a:rPr>
              <a:t>Σ</a:t>
            </a:r>
            <a:br>
              <a:rPr lang="el-GR" sz="3200" u="sng" dirty="0" smtClean="0">
                <a:latin typeface="Bookman Old Style" pitchFamily="18" charset="0"/>
              </a:rPr>
            </a:br>
            <a:r>
              <a:rPr lang="el-GR" sz="3200" dirty="0" smtClean="0">
                <a:latin typeface="Bookman Old Style" pitchFamily="18" charset="0"/>
              </a:rPr>
              <a:t/>
            </a:r>
            <a:br>
              <a:rPr lang="el-GR" sz="3200" dirty="0" smtClean="0">
                <a:latin typeface="Bookman Old Style" pitchFamily="18" charset="0"/>
              </a:rPr>
            </a:br>
            <a:r>
              <a:rPr lang="el-GR" sz="2800" dirty="0" smtClean="0">
                <a:latin typeface="Bookman Old Style" pitchFamily="18" charset="0"/>
              </a:rPr>
              <a:t>ΣΥΖΗΤΩΝΤΑΣ ΓΙΑ ΤΙΣ ΠΡΟΚΛΗΣΕΙΣ ΤΗΣ ΕΦΗΒΕΙΑΣ ΣΤΟ ΣΤΙΒΟ</a:t>
            </a:r>
            <a:endParaRPr lang="en-US" sz="2800" dirty="0">
              <a:latin typeface="Bookman Old Style" pitchFamily="18" charset="0"/>
            </a:endParaRPr>
          </a:p>
        </p:txBody>
      </p:sp>
      <p:sp>
        <p:nvSpPr>
          <p:cNvPr id="3" name="2 - Υπότιτλος"/>
          <p:cNvSpPr>
            <a:spLocks noGrp="1"/>
          </p:cNvSpPr>
          <p:nvPr>
            <p:ph type="subTitle" idx="1"/>
          </p:nvPr>
        </p:nvSpPr>
        <p:spPr/>
        <p:txBody>
          <a:bodyPr>
            <a:normAutofit/>
          </a:bodyPr>
          <a:lstStyle/>
          <a:p>
            <a:r>
              <a:rPr lang="el-GR" sz="2400" dirty="0" smtClean="0">
                <a:latin typeface="Bookman Old Style" pitchFamily="18" charset="0"/>
              </a:rPr>
              <a:t>Χάρης </a:t>
            </a:r>
            <a:r>
              <a:rPr lang="el-GR" sz="2400" dirty="0" err="1" smtClean="0">
                <a:latin typeface="Bookman Old Style" pitchFamily="18" charset="0"/>
              </a:rPr>
              <a:t>Τσολάκης</a:t>
            </a:r>
            <a:r>
              <a:rPr lang="el-GR" sz="2400" dirty="0" smtClean="0">
                <a:latin typeface="Bookman Old Style" pitchFamily="18" charset="0"/>
              </a:rPr>
              <a:t> </a:t>
            </a:r>
          </a:p>
          <a:p>
            <a:r>
              <a:rPr lang="el-GR" sz="2400" dirty="0" smtClean="0">
                <a:latin typeface="Bookman Old Style" pitchFamily="18" charset="0"/>
              </a:rPr>
              <a:t>Αναπληρωτής Καθηγητής ΣΕΦΑΑ</a:t>
            </a:r>
          </a:p>
          <a:p>
            <a:r>
              <a:rPr lang="el-GR" sz="2400" dirty="0" smtClean="0">
                <a:latin typeface="Bookman Old Style" pitchFamily="18" charset="0"/>
              </a:rPr>
              <a:t>Τομέας Κλασικού Αθλητισμού</a:t>
            </a:r>
            <a:endParaRPr lang="en-US" sz="2400" dirty="0">
              <a:latin typeface="Bookman Old Style"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 Τίτλος"/>
          <p:cNvSpPr>
            <a:spLocks noGrp="1"/>
          </p:cNvSpPr>
          <p:nvPr>
            <p:ph type="title"/>
          </p:nvPr>
        </p:nvSpPr>
        <p:spPr>
          <a:xfrm>
            <a:off x="457200" y="274638"/>
            <a:ext cx="8229600" cy="563562"/>
          </a:xfrm>
        </p:spPr>
        <p:txBody>
          <a:bodyPr>
            <a:normAutofit/>
          </a:bodyPr>
          <a:lstStyle/>
          <a:p>
            <a:pPr algn="r"/>
            <a:r>
              <a:rPr lang="el-GR" sz="2400" dirty="0" smtClean="0">
                <a:latin typeface="Bookman Old Style" pitchFamily="18" charset="0"/>
              </a:rPr>
              <a:t>Γιατί συμμετέχω</a:t>
            </a:r>
            <a:endParaRPr lang="en-US" sz="2400" dirty="0">
              <a:latin typeface="Bookman Old Style" pitchFamily="18" charset="0"/>
            </a:endParaRPr>
          </a:p>
        </p:txBody>
      </p:sp>
      <p:sp>
        <p:nvSpPr>
          <p:cNvPr id="13" name="12 - Θέση περιεχομένου"/>
          <p:cNvSpPr>
            <a:spLocks noGrp="1"/>
          </p:cNvSpPr>
          <p:nvPr>
            <p:ph sz="half" idx="1"/>
          </p:nvPr>
        </p:nvSpPr>
        <p:spPr>
          <a:xfrm>
            <a:off x="457200" y="1295399"/>
            <a:ext cx="4038600" cy="4191001"/>
          </a:xfrm>
        </p:spPr>
        <p:txBody>
          <a:bodyPr>
            <a:normAutofit/>
          </a:bodyPr>
          <a:lstStyle/>
          <a:p>
            <a:r>
              <a:rPr lang="el-GR" sz="2000" dirty="0" smtClean="0">
                <a:latin typeface="Bookman Old Style" pitchFamily="18" charset="0"/>
              </a:rPr>
              <a:t>Διασκέδαση – χαρά 86%</a:t>
            </a:r>
          </a:p>
          <a:p>
            <a:r>
              <a:rPr lang="el-GR" sz="2000" dirty="0" smtClean="0">
                <a:latin typeface="Bookman Old Style" pitchFamily="18" charset="0"/>
              </a:rPr>
              <a:t>Προσπάθεια 83%</a:t>
            </a:r>
          </a:p>
          <a:p>
            <a:r>
              <a:rPr lang="el-GR" sz="2000" dirty="0" smtClean="0">
                <a:latin typeface="Bookman Old Style" pitchFamily="18" charset="0"/>
              </a:rPr>
              <a:t>Παρέες 78%</a:t>
            </a:r>
          </a:p>
          <a:p>
            <a:r>
              <a:rPr lang="el-GR" sz="2000" dirty="0" smtClean="0">
                <a:latin typeface="Bookman Old Style" pitchFamily="18" charset="0"/>
              </a:rPr>
              <a:t>Βελτίωση ικανοτήτων 68%</a:t>
            </a:r>
          </a:p>
          <a:p>
            <a:r>
              <a:rPr lang="el-GR" sz="2000" dirty="0" smtClean="0">
                <a:latin typeface="Bookman Old Style" pitchFamily="18" charset="0"/>
              </a:rPr>
              <a:t>Υγεία 67%</a:t>
            </a:r>
          </a:p>
          <a:p>
            <a:r>
              <a:rPr lang="el-GR" sz="2000" dirty="0" smtClean="0">
                <a:latin typeface="Bookman Old Style" pitchFamily="18" charset="0"/>
              </a:rPr>
              <a:t>Καλή απόδοση 66%</a:t>
            </a:r>
          </a:p>
          <a:p>
            <a:r>
              <a:rPr lang="el-GR" sz="2000" dirty="0" smtClean="0">
                <a:latin typeface="Bookman Old Style" pitchFamily="18" charset="0"/>
              </a:rPr>
              <a:t>Περνάω καλά </a:t>
            </a:r>
            <a:r>
              <a:rPr lang="el-GR" sz="2000" dirty="0" err="1" smtClean="0">
                <a:latin typeface="Bookman Old Style" pitchFamily="18" charset="0"/>
              </a:rPr>
              <a:t>εξωσχ</a:t>
            </a:r>
            <a:r>
              <a:rPr lang="el-GR" sz="2000" dirty="0" smtClean="0">
                <a:latin typeface="Bookman Old Style" pitchFamily="18" charset="0"/>
              </a:rPr>
              <a:t>. ώρες 52%</a:t>
            </a:r>
          </a:p>
          <a:p>
            <a:r>
              <a:rPr lang="el-GR" sz="2000" dirty="0" smtClean="0">
                <a:latin typeface="Bookman Old Style" pitchFamily="18" charset="0"/>
              </a:rPr>
              <a:t>Αυτοεκτίμηση 50%</a:t>
            </a:r>
          </a:p>
          <a:p>
            <a:endParaRPr lang="el-GR" sz="2000" dirty="0" smtClean="0"/>
          </a:p>
          <a:p>
            <a:endParaRPr lang="el-GR" dirty="0" smtClean="0"/>
          </a:p>
          <a:p>
            <a:endParaRPr lang="en-US" dirty="0"/>
          </a:p>
        </p:txBody>
      </p:sp>
      <p:sp>
        <p:nvSpPr>
          <p:cNvPr id="14" name="13 - Θέση περιεχομένου"/>
          <p:cNvSpPr>
            <a:spLocks noGrp="1"/>
          </p:cNvSpPr>
          <p:nvPr>
            <p:ph sz="half" idx="2"/>
          </p:nvPr>
        </p:nvSpPr>
        <p:spPr>
          <a:xfrm>
            <a:off x="4648200" y="1295400"/>
            <a:ext cx="4038600" cy="4191001"/>
          </a:xfrm>
        </p:spPr>
        <p:txBody>
          <a:bodyPr>
            <a:normAutofit/>
          </a:bodyPr>
          <a:lstStyle/>
          <a:p>
            <a:r>
              <a:rPr lang="el-GR" sz="2000" dirty="0" smtClean="0">
                <a:latin typeface="Bookman Old Style" pitchFamily="18" charset="0"/>
              </a:rPr>
              <a:t>Ανακαλύπτω τον εαυτό μου 49%</a:t>
            </a:r>
          </a:p>
          <a:p>
            <a:r>
              <a:rPr lang="el-GR" sz="2000" dirty="0" smtClean="0">
                <a:latin typeface="Bookman Old Style" pitchFamily="18" charset="0"/>
              </a:rPr>
              <a:t>Ανακαλύπτω το σώμα μου 41%</a:t>
            </a:r>
          </a:p>
          <a:p>
            <a:r>
              <a:rPr lang="el-GR" sz="2000" dirty="0" smtClean="0">
                <a:latin typeface="Bookman Old Style" pitchFamily="18" charset="0"/>
              </a:rPr>
              <a:t>Εξασκώ το μυαλό μου 40%</a:t>
            </a:r>
          </a:p>
          <a:p>
            <a:r>
              <a:rPr lang="el-GR" sz="2000" dirty="0" smtClean="0">
                <a:latin typeface="Bookman Old Style" pitchFamily="18" charset="0"/>
              </a:rPr>
              <a:t>Παίρνω μαθήματα ζωής 40%</a:t>
            </a:r>
          </a:p>
          <a:p>
            <a:r>
              <a:rPr lang="el-GR" sz="2000" b="1" dirty="0" smtClean="0">
                <a:latin typeface="Bookman Old Style" pitchFamily="18" charset="0"/>
              </a:rPr>
              <a:t>Κερδίζω 37%</a:t>
            </a:r>
          </a:p>
          <a:p>
            <a:r>
              <a:rPr lang="el-GR" sz="2000" dirty="0" smtClean="0">
                <a:latin typeface="Bookman Old Style" pitchFamily="18" charset="0"/>
              </a:rPr>
              <a:t>Ευτυχισμένοι γονείς 35%</a:t>
            </a:r>
          </a:p>
          <a:p>
            <a:r>
              <a:rPr lang="el-GR" sz="2000" dirty="0" smtClean="0">
                <a:latin typeface="Bookman Old Style" pitchFamily="18" charset="0"/>
              </a:rPr>
              <a:t>Έλεγχος βάρους 28%</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2162"/>
          </a:xfrm>
        </p:spPr>
        <p:txBody>
          <a:bodyPr>
            <a:noAutofit/>
          </a:bodyPr>
          <a:lstStyle/>
          <a:p>
            <a:r>
              <a:rPr lang="el-GR" sz="2400" dirty="0" smtClean="0">
                <a:latin typeface="Bookman Old Style" pitchFamily="18" charset="0"/>
              </a:rPr>
              <a:t>Προπονούμαι με κατάλληλα για κάθε ηλικία προγράμματα ενώ παράλληλα έχω χρόνο</a:t>
            </a:r>
            <a:endParaRPr lang="en-US" sz="2400" dirty="0">
              <a:latin typeface="Bookman Old Style" pitchFamily="18" charset="0"/>
            </a:endParaRPr>
          </a:p>
        </p:txBody>
      </p:sp>
      <p:pic>
        <p:nvPicPr>
          <p:cNvPr id="4" name="3 - Θέση περιεχομένου" descr="running1.jpg"/>
          <p:cNvPicPr>
            <a:picLocks noGrp="1" noChangeAspect="1"/>
          </p:cNvPicPr>
          <p:nvPr>
            <p:ph idx="1"/>
          </p:nvPr>
        </p:nvPicPr>
        <p:blipFill>
          <a:blip r:embed="rId2" cstate="print"/>
          <a:stretch>
            <a:fillRect/>
          </a:stretch>
        </p:blipFill>
        <p:spPr>
          <a:xfrm>
            <a:off x="1295400" y="1524000"/>
            <a:ext cx="6662456" cy="3657601"/>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r"/>
            <a:r>
              <a:rPr lang="el-GR" sz="2400" dirty="0" smtClean="0">
                <a:latin typeface="Bookman Old Style" pitchFamily="18" charset="0"/>
              </a:rPr>
              <a:t>Διαβάζω</a:t>
            </a:r>
            <a:r>
              <a:rPr lang="en-US" sz="2400" dirty="0" smtClean="0">
                <a:latin typeface="Bookman Old Style" pitchFamily="18" charset="0"/>
              </a:rPr>
              <a:t>;</a:t>
            </a:r>
            <a:endParaRPr lang="en-US" sz="2400" dirty="0">
              <a:latin typeface="Bookman Old Style" pitchFamily="18" charset="0"/>
            </a:endParaRPr>
          </a:p>
        </p:txBody>
      </p:sp>
      <p:pic>
        <p:nvPicPr>
          <p:cNvPr id="4" name="3 - Θέση περιεχομένου" descr="150812004747-kids-homework-large-169.jpg"/>
          <p:cNvPicPr>
            <a:picLocks noGrp="1" noChangeAspect="1"/>
          </p:cNvPicPr>
          <p:nvPr>
            <p:ph idx="1"/>
          </p:nvPr>
        </p:nvPicPr>
        <p:blipFill>
          <a:blip r:embed="rId2" cstate="print"/>
          <a:stretch>
            <a:fillRect/>
          </a:stretch>
        </p:blipFill>
        <p:spPr>
          <a:xfrm>
            <a:off x="1331087" y="1219200"/>
            <a:ext cx="6288913" cy="37338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r"/>
            <a:r>
              <a:rPr lang="el-GR" sz="2400" dirty="0" smtClean="0">
                <a:latin typeface="Bookman Old Style" pitchFamily="18" charset="0"/>
              </a:rPr>
              <a:t>Η άσκηση κάνει καλό στην ακαδημαϊκή πρόοδο</a:t>
            </a:r>
            <a:endParaRPr lang="en-US" sz="2400" dirty="0">
              <a:latin typeface="Bookman Old Style" pitchFamily="18" charset="0"/>
            </a:endParaRPr>
          </a:p>
        </p:txBody>
      </p:sp>
      <p:pic>
        <p:nvPicPr>
          <p:cNvPr id="4" name="3 - Θέση περιεχομένου" descr="brain eafter exercise.png"/>
          <p:cNvPicPr>
            <a:picLocks noGrp="1" noChangeAspect="1"/>
          </p:cNvPicPr>
          <p:nvPr>
            <p:ph idx="1"/>
          </p:nvPr>
        </p:nvPicPr>
        <p:blipFill>
          <a:blip r:embed="rId2" cstate="print"/>
          <a:stretch>
            <a:fillRect/>
          </a:stretch>
        </p:blipFill>
        <p:spPr>
          <a:xfrm>
            <a:off x="887362" y="1600200"/>
            <a:ext cx="7369275"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r"/>
            <a:r>
              <a:rPr lang="el-GR" sz="2400" dirty="0" smtClean="0">
                <a:latin typeface="Bookman Old Style" pitchFamily="18" charset="0"/>
              </a:rPr>
              <a:t>Αθλητισμός που δεν εκπληρώνει τον προορισμό του</a:t>
            </a:r>
            <a:endParaRPr lang="en-US" sz="2400" dirty="0">
              <a:latin typeface="Bookman Old Style" pitchFamily="18" charset="0"/>
            </a:endParaRPr>
          </a:p>
        </p:txBody>
      </p:sp>
      <p:sp>
        <p:nvSpPr>
          <p:cNvPr id="3" name="2 - Θέση περιεχομένου"/>
          <p:cNvSpPr>
            <a:spLocks noGrp="1"/>
          </p:cNvSpPr>
          <p:nvPr>
            <p:ph idx="1"/>
          </p:nvPr>
        </p:nvSpPr>
        <p:spPr>
          <a:xfrm>
            <a:off x="457200" y="1600199"/>
            <a:ext cx="8229600" cy="3581401"/>
          </a:xfrm>
        </p:spPr>
        <p:txBody>
          <a:bodyPr>
            <a:normAutofit fontScale="62500" lnSpcReduction="20000"/>
          </a:bodyPr>
          <a:lstStyle/>
          <a:p>
            <a:r>
              <a:rPr lang="el-GR" dirty="0" smtClean="0">
                <a:latin typeface="Bookman Old Style" pitchFamily="18" charset="0"/>
              </a:rPr>
              <a:t>Πρόωρη εξειδίκευση</a:t>
            </a:r>
          </a:p>
          <a:p>
            <a:endParaRPr lang="el-GR" dirty="0" smtClean="0">
              <a:latin typeface="Bookman Old Style" pitchFamily="18" charset="0"/>
            </a:endParaRPr>
          </a:p>
          <a:p>
            <a:r>
              <a:rPr lang="el-GR" dirty="0" err="1" smtClean="0">
                <a:latin typeface="Bookman Old Style" pitchFamily="18" charset="0"/>
              </a:rPr>
              <a:t>Υπερπροπόνηση</a:t>
            </a:r>
            <a:endParaRPr lang="el-GR" dirty="0" smtClean="0">
              <a:latin typeface="Bookman Old Style" pitchFamily="18" charset="0"/>
            </a:endParaRPr>
          </a:p>
          <a:p>
            <a:endParaRPr lang="el-GR" dirty="0" smtClean="0">
              <a:latin typeface="Bookman Old Style" pitchFamily="18" charset="0"/>
            </a:endParaRPr>
          </a:p>
          <a:p>
            <a:r>
              <a:rPr lang="el-GR" dirty="0" smtClean="0">
                <a:latin typeface="Bookman Old Style" pitchFamily="18" charset="0"/>
              </a:rPr>
              <a:t>Κακή επιλογή παιδιών (βιολογική </a:t>
            </a:r>
            <a:r>
              <a:rPr lang="en-US" dirty="0" err="1" smtClean="0">
                <a:latin typeface="Bookman Old Style" pitchFamily="18" charset="0"/>
              </a:rPr>
              <a:t>vs</a:t>
            </a:r>
            <a:r>
              <a:rPr lang="en-US" dirty="0" smtClean="0">
                <a:latin typeface="Bookman Old Style" pitchFamily="18" charset="0"/>
              </a:rPr>
              <a:t> </a:t>
            </a:r>
            <a:r>
              <a:rPr lang="el-GR" dirty="0" smtClean="0">
                <a:latin typeface="Bookman Old Style" pitchFamily="18" charset="0"/>
              </a:rPr>
              <a:t>χρονολογική ηλικία)</a:t>
            </a:r>
          </a:p>
          <a:p>
            <a:endParaRPr lang="el-GR" dirty="0" smtClean="0">
              <a:latin typeface="Bookman Old Style" pitchFamily="18" charset="0"/>
            </a:endParaRPr>
          </a:p>
          <a:p>
            <a:r>
              <a:rPr lang="el-GR" dirty="0" smtClean="0">
                <a:latin typeface="Bookman Old Style" pitchFamily="18" charset="0"/>
              </a:rPr>
              <a:t>Γονείς με υπερβάλλουσα συμπεριφορά</a:t>
            </a:r>
          </a:p>
          <a:p>
            <a:endParaRPr lang="el-GR" dirty="0" smtClean="0">
              <a:latin typeface="Bookman Old Style" pitchFamily="18" charset="0"/>
            </a:endParaRPr>
          </a:p>
          <a:p>
            <a:r>
              <a:rPr lang="el-GR" dirty="0" smtClean="0">
                <a:latin typeface="Bookman Old Style" pitchFamily="18" charset="0"/>
              </a:rPr>
              <a:t>Μισαλλόδοξοι προπονητές</a:t>
            </a:r>
          </a:p>
          <a:p>
            <a:endParaRPr lang="el-GR" dirty="0" smtClean="0">
              <a:latin typeface="Bookman Old Style" pitchFamily="18" charset="0"/>
            </a:endParaRPr>
          </a:p>
          <a:p>
            <a:r>
              <a:rPr lang="el-GR" dirty="0" smtClean="0">
                <a:latin typeface="Bookman Old Style" pitchFamily="18" charset="0"/>
              </a:rPr>
              <a:t>Φίλαθλοι - </a:t>
            </a:r>
            <a:r>
              <a:rPr lang="el-GR" dirty="0" err="1" smtClean="0">
                <a:latin typeface="Bookman Old Style" pitchFamily="18" charset="0"/>
              </a:rPr>
              <a:t>χούλιγκανς</a:t>
            </a:r>
            <a:r>
              <a:rPr lang="el-GR" dirty="0" smtClean="0">
                <a:latin typeface="Bookman Old Style" pitchFamily="18" charset="0"/>
              </a:rPr>
              <a:t> </a:t>
            </a:r>
            <a:endParaRPr lang="en-US" dirty="0">
              <a:latin typeface="Bookman Old Style"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pPr algn="r"/>
            <a:r>
              <a:rPr lang="el-GR" sz="2400" dirty="0" smtClean="0">
                <a:latin typeface="Bookman Old Style" pitchFamily="18" charset="0"/>
              </a:rPr>
              <a:t>Πρόωρη εξειδίκευση – ακατάλληλη προπόνηση</a:t>
            </a:r>
            <a:endParaRPr lang="en-US" sz="2400" dirty="0">
              <a:latin typeface="Bookman Old Style" pitchFamily="18" charset="0"/>
            </a:endParaRPr>
          </a:p>
        </p:txBody>
      </p:sp>
      <p:pic>
        <p:nvPicPr>
          <p:cNvPr id="9" name="8 - Θέση περιεχομένου" descr="weight liftin and children.jpg"/>
          <p:cNvPicPr>
            <a:picLocks noGrp="1" noChangeAspect="1"/>
          </p:cNvPicPr>
          <p:nvPr>
            <p:ph sz="half" idx="1"/>
          </p:nvPr>
        </p:nvPicPr>
        <p:blipFill>
          <a:blip r:embed="rId2" cstate="print"/>
          <a:stretch>
            <a:fillRect/>
          </a:stretch>
        </p:blipFill>
        <p:spPr>
          <a:xfrm>
            <a:off x="457200" y="2516981"/>
            <a:ext cx="4038600" cy="2692400"/>
          </a:xfrm>
        </p:spPr>
      </p:pic>
      <p:pic>
        <p:nvPicPr>
          <p:cNvPr id="10" name="9 - Θέση περιεχομένου" descr="stretching gymnastics.png"/>
          <p:cNvPicPr>
            <a:picLocks noGrp="1" noChangeAspect="1"/>
          </p:cNvPicPr>
          <p:nvPr>
            <p:ph sz="half" idx="2"/>
          </p:nvPr>
        </p:nvPicPr>
        <p:blipFill>
          <a:blip r:embed="rId3" cstate="print"/>
          <a:stretch>
            <a:fillRect/>
          </a:stretch>
        </p:blipFill>
        <p:spPr>
          <a:xfrm>
            <a:off x="5029201" y="1752600"/>
            <a:ext cx="3124200" cy="3405981"/>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3562"/>
          </a:xfrm>
        </p:spPr>
        <p:txBody>
          <a:bodyPr>
            <a:normAutofit/>
          </a:bodyPr>
          <a:lstStyle/>
          <a:p>
            <a:pPr algn="r"/>
            <a:r>
              <a:rPr lang="en-US" sz="2400" dirty="0" smtClean="0">
                <a:latin typeface="Bookman Old Style" pitchFamily="18" charset="0"/>
              </a:rPr>
              <a:t>Youth </a:t>
            </a:r>
            <a:r>
              <a:rPr lang="el-GR" sz="2400" dirty="0">
                <a:latin typeface="Bookman Old Style" pitchFamily="18" charset="0"/>
              </a:rPr>
              <a:t>Ο</a:t>
            </a:r>
            <a:r>
              <a:rPr lang="en-US" sz="2400" dirty="0" err="1" smtClean="0">
                <a:latin typeface="Bookman Old Style" pitchFamily="18" charset="0"/>
              </a:rPr>
              <a:t>lympic</a:t>
            </a:r>
            <a:r>
              <a:rPr lang="en-US" sz="2400" dirty="0" smtClean="0">
                <a:latin typeface="Bookman Old Style" pitchFamily="18" charset="0"/>
              </a:rPr>
              <a:t> Games: </a:t>
            </a:r>
            <a:r>
              <a:rPr lang="el-GR" sz="2400" dirty="0" smtClean="0">
                <a:latin typeface="Bookman Old Style" pitchFamily="18" charset="0"/>
              </a:rPr>
              <a:t>αντίφαση</a:t>
            </a:r>
            <a:r>
              <a:rPr lang="en-US" sz="2400" dirty="0" smtClean="0">
                <a:latin typeface="Bookman Old Style" pitchFamily="18" charset="0"/>
              </a:rPr>
              <a:t>;</a:t>
            </a:r>
            <a:endParaRPr lang="en-US" sz="2400" dirty="0">
              <a:latin typeface="Bookman Old Style" pitchFamily="18" charset="0"/>
            </a:endParaRPr>
          </a:p>
        </p:txBody>
      </p:sp>
      <p:pic>
        <p:nvPicPr>
          <p:cNvPr id="5" name="4 - Θέση περιεχομένου" descr="youth-olympic-games inspiring young ambassadors.jpg"/>
          <p:cNvPicPr>
            <a:picLocks noGrp="1" noChangeAspect="1"/>
          </p:cNvPicPr>
          <p:nvPr>
            <p:ph sz="half" idx="1"/>
          </p:nvPr>
        </p:nvPicPr>
        <p:blipFill>
          <a:blip r:embed="rId2" cstate="print"/>
          <a:stretch>
            <a:fillRect/>
          </a:stretch>
        </p:blipFill>
        <p:spPr>
          <a:xfrm>
            <a:off x="457200" y="990601"/>
            <a:ext cx="4038600" cy="2743200"/>
          </a:xfrm>
        </p:spPr>
      </p:pic>
      <p:pic>
        <p:nvPicPr>
          <p:cNvPr id="6" name="5 - Θέση περιεχομένου" descr="Youth olympic wweight.jpg"/>
          <p:cNvPicPr>
            <a:picLocks noGrp="1" noChangeAspect="1"/>
          </p:cNvPicPr>
          <p:nvPr>
            <p:ph sz="half" idx="2"/>
          </p:nvPr>
        </p:nvPicPr>
        <p:blipFill>
          <a:blip r:embed="rId3" cstate="print"/>
          <a:stretch>
            <a:fillRect/>
          </a:stretch>
        </p:blipFill>
        <p:spPr>
          <a:xfrm>
            <a:off x="4943744" y="1066800"/>
            <a:ext cx="3447511" cy="4191000"/>
          </a:xfrm>
        </p:spPr>
      </p:pic>
      <p:pic>
        <p:nvPicPr>
          <p:cNvPr id="7" name="4 - Θέση περιεχομένου" descr="youth-olympic-games inspiring young ambassadors.jpg"/>
          <p:cNvPicPr>
            <a:picLocks noChangeAspect="1"/>
          </p:cNvPicPr>
          <p:nvPr/>
        </p:nvPicPr>
        <p:blipFill>
          <a:blip r:embed="rId4" cstate="print"/>
          <a:stretch>
            <a:fillRect/>
          </a:stretch>
        </p:blipFill>
        <p:spPr>
          <a:xfrm>
            <a:off x="1524382" y="2895600"/>
            <a:ext cx="2209036" cy="266699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274638"/>
            <a:ext cx="8229600" cy="487362"/>
          </a:xfrm>
        </p:spPr>
        <p:txBody>
          <a:bodyPr>
            <a:normAutofit/>
          </a:bodyPr>
          <a:lstStyle/>
          <a:p>
            <a:pPr algn="r"/>
            <a:r>
              <a:rPr lang="el-GR" sz="2400" dirty="0" smtClean="0">
                <a:latin typeface="Bookman Old Style" pitchFamily="18" charset="0"/>
              </a:rPr>
              <a:t>Ποιος επιδρά περισσότερο στη ζωή των νέων</a:t>
            </a:r>
            <a:endParaRPr lang="en-US" sz="2400" dirty="0">
              <a:latin typeface="Bookman Old Style" pitchFamily="18" charset="0"/>
            </a:endParaRPr>
          </a:p>
        </p:txBody>
      </p:sp>
      <p:sp>
        <p:nvSpPr>
          <p:cNvPr id="6" name="5 - Θέση περιεχομένου"/>
          <p:cNvSpPr>
            <a:spLocks noGrp="1"/>
          </p:cNvSpPr>
          <p:nvPr>
            <p:ph idx="1"/>
          </p:nvPr>
        </p:nvSpPr>
        <p:spPr>
          <a:xfrm>
            <a:off x="457200" y="990600"/>
            <a:ext cx="8229600" cy="4648200"/>
          </a:xfrm>
        </p:spPr>
        <p:txBody>
          <a:bodyPr>
            <a:normAutofit fontScale="62500" lnSpcReduction="20000"/>
          </a:bodyPr>
          <a:lstStyle/>
          <a:p>
            <a:r>
              <a:rPr lang="el-GR" dirty="0" smtClean="0">
                <a:latin typeface="Bookman Old Style" pitchFamily="18" charset="0"/>
              </a:rPr>
              <a:t>Προπονητής 77%</a:t>
            </a:r>
          </a:p>
          <a:p>
            <a:endParaRPr lang="el-GR" dirty="0" smtClean="0">
              <a:latin typeface="Bookman Old Style" pitchFamily="18" charset="0"/>
            </a:endParaRPr>
          </a:p>
          <a:p>
            <a:r>
              <a:rPr lang="el-GR" dirty="0" smtClean="0">
                <a:latin typeface="Bookman Old Style" pitchFamily="18" charset="0"/>
              </a:rPr>
              <a:t>Γονείς 69%</a:t>
            </a:r>
          </a:p>
          <a:p>
            <a:endParaRPr lang="el-GR" dirty="0" smtClean="0">
              <a:latin typeface="Bookman Old Style" pitchFamily="18" charset="0"/>
            </a:endParaRPr>
          </a:p>
          <a:p>
            <a:r>
              <a:rPr lang="el-GR" dirty="0" smtClean="0">
                <a:latin typeface="Bookman Old Style" pitchFamily="18" charset="0"/>
              </a:rPr>
              <a:t>Συναθλητές 68%</a:t>
            </a:r>
          </a:p>
          <a:p>
            <a:endParaRPr lang="el-GR" dirty="0" smtClean="0">
              <a:latin typeface="Bookman Old Style" pitchFamily="18" charset="0"/>
            </a:endParaRPr>
          </a:p>
          <a:p>
            <a:r>
              <a:rPr lang="el-GR" dirty="0" smtClean="0">
                <a:latin typeface="Bookman Old Style" pitchFamily="18" charset="0"/>
              </a:rPr>
              <a:t>Καθηγητής 67%</a:t>
            </a:r>
          </a:p>
          <a:p>
            <a:endParaRPr lang="el-GR" dirty="0" smtClean="0">
              <a:latin typeface="Bookman Old Style" pitchFamily="18" charset="0"/>
            </a:endParaRPr>
          </a:p>
          <a:p>
            <a:r>
              <a:rPr lang="el-GR" dirty="0" smtClean="0">
                <a:latin typeface="Bookman Old Style" pitchFamily="18" charset="0"/>
              </a:rPr>
              <a:t>Ολυμπιονίκες 66% - Πρωταθλητές 56%</a:t>
            </a:r>
          </a:p>
          <a:p>
            <a:endParaRPr lang="el-GR" dirty="0" smtClean="0">
              <a:latin typeface="Bookman Old Style" pitchFamily="18" charset="0"/>
            </a:endParaRPr>
          </a:p>
          <a:p>
            <a:r>
              <a:rPr lang="el-GR" dirty="0" smtClean="0">
                <a:latin typeface="Bookman Old Style" pitchFamily="18" charset="0"/>
              </a:rPr>
              <a:t>Επαγγελματίες αθλητές 49%</a:t>
            </a:r>
          </a:p>
          <a:p>
            <a:endParaRPr lang="el-GR" dirty="0" smtClean="0">
              <a:latin typeface="Bookman Old Style" pitchFamily="18" charset="0"/>
            </a:endParaRPr>
          </a:p>
          <a:p>
            <a:r>
              <a:rPr lang="el-GR" dirty="0" smtClean="0">
                <a:latin typeface="Bookman Old Style" pitchFamily="18" charset="0"/>
              </a:rPr>
              <a:t>Παράγοντες 42%</a:t>
            </a:r>
          </a:p>
          <a:p>
            <a:endParaRPr lang="el-GR" dirty="0" smtClean="0">
              <a:latin typeface="Bookman Old Style" pitchFamily="18" charset="0"/>
            </a:endParaRPr>
          </a:p>
          <a:p>
            <a:r>
              <a:rPr lang="el-GR" dirty="0" smtClean="0">
                <a:latin typeface="Bookman Old Style" pitchFamily="18" charset="0"/>
              </a:rPr>
              <a:t>Φίλαθλοι 35%</a:t>
            </a:r>
            <a:endParaRPr lang="en-US" dirty="0">
              <a:latin typeface="Bookman Old Style"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r"/>
            <a:r>
              <a:rPr lang="el-GR" sz="2400" dirty="0" smtClean="0">
                <a:latin typeface="Bookman Old Style" pitchFamily="18" charset="0"/>
              </a:rPr>
              <a:t>Ο ρόλος του προπονητή</a:t>
            </a:r>
            <a:endParaRPr lang="en-US" sz="2400" dirty="0">
              <a:latin typeface="Bookman Old Style" pitchFamily="18" charset="0"/>
            </a:endParaRPr>
          </a:p>
        </p:txBody>
      </p:sp>
      <p:pic>
        <p:nvPicPr>
          <p:cNvPr id="5" name="4 - Θέση περιεχομένου" descr="coaches.jpg"/>
          <p:cNvPicPr>
            <a:picLocks noGrp="1" noChangeAspect="1"/>
          </p:cNvPicPr>
          <p:nvPr>
            <p:ph sz="half" idx="1"/>
          </p:nvPr>
        </p:nvPicPr>
        <p:blipFill>
          <a:blip r:embed="rId2" cstate="print"/>
          <a:stretch>
            <a:fillRect/>
          </a:stretch>
        </p:blipFill>
        <p:spPr>
          <a:xfrm>
            <a:off x="457200" y="1752600"/>
            <a:ext cx="4038600" cy="3276600"/>
          </a:xfrm>
        </p:spPr>
      </p:pic>
      <p:pic>
        <p:nvPicPr>
          <p:cNvPr id="6" name="5 - Θέση περιεχομένου" descr="coaches.png"/>
          <p:cNvPicPr>
            <a:picLocks noGrp="1" noChangeAspect="1"/>
          </p:cNvPicPr>
          <p:nvPr>
            <p:ph sz="half" idx="2"/>
          </p:nvPr>
        </p:nvPicPr>
        <p:blipFill>
          <a:blip r:embed="rId3" cstate="print"/>
          <a:stretch>
            <a:fillRect/>
          </a:stretch>
        </p:blipFill>
        <p:spPr>
          <a:xfrm>
            <a:off x="4953000" y="1676400"/>
            <a:ext cx="3200399" cy="32766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r"/>
            <a:r>
              <a:rPr lang="el-GR" sz="2400" dirty="0" smtClean="0">
                <a:latin typeface="Bookman Old Style" pitchFamily="18" charset="0"/>
              </a:rPr>
              <a:t>Γονείς </a:t>
            </a:r>
            <a:endParaRPr lang="en-US" sz="2400" dirty="0">
              <a:latin typeface="Bookman Old Style" pitchFamily="18" charset="0"/>
            </a:endParaRPr>
          </a:p>
        </p:txBody>
      </p:sp>
      <p:pic>
        <p:nvPicPr>
          <p:cNvPr id="5" name="4 - Θέση περιεχομένου" descr="parents.jpg"/>
          <p:cNvPicPr>
            <a:picLocks noGrp="1" noChangeAspect="1"/>
          </p:cNvPicPr>
          <p:nvPr>
            <p:ph sz="half" idx="1"/>
          </p:nvPr>
        </p:nvPicPr>
        <p:blipFill>
          <a:blip r:embed="rId2" cstate="print"/>
          <a:stretch>
            <a:fillRect/>
          </a:stretch>
        </p:blipFill>
        <p:spPr>
          <a:xfrm>
            <a:off x="609600" y="1981200"/>
            <a:ext cx="3810000" cy="3200400"/>
          </a:xfrm>
        </p:spPr>
      </p:pic>
      <p:pic>
        <p:nvPicPr>
          <p:cNvPr id="6" name="5 - Θέση περιεχομένου" descr="kalos babas.jpg"/>
          <p:cNvPicPr>
            <a:picLocks noGrp="1" noChangeAspect="1"/>
          </p:cNvPicPr>
          <p:nvPr>
            <p:ph sz="half" idx="2"/>
          </p:nvPr>
        </p:nvPicPr>
        <p:blipFill>
          <a:blip r:embed="rId3" cstate="print"/>
          <a:stretch>
            <a:fillRect/>
          </a:stretch>
        </p:blipFill>
        <p:spPr>
          <a:xfrm>
            <a:off x="4648200" y="1981200"/>
            <a:ext cx="4038600" cy="3124199"/>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dirty="0" smtClean="0">
                <a:latin typeface="Bookman Old Style" pitchFamily="18" charset="0"/>
              </a:rPr>
              <a:t>“</a:t>
            </a:r>
            <a:r>
              <a:rPr lang="el-GR" sz="2800" dirty="0" smtClean="0">
                <a:latin typeface="Bookman Old Style" pitchFamily="18" charset="0"/>
              </a:rPr>
              <a:t>Νους υγιής εν σώματι </a:t>
            </a:r>
            <a:r>
              <a:rPr lang="el-GR" sz="2800" dirty="0" err="1" smtClean="0">
                <a:latin typeface="Bookman Old Style" pitchFamily="18" charset="0"/>
              </a:rPr>
              <a:t>υγιεί</a:t>
            </a:r>
            <a:r>
              <a:rPr lang="en-US" sz="2800" dirty="0" smtClean="0">
                <a:latin typeface="Bookman Old Style" pitchFamily="18" charset="0"/>
              </a:rPr>
              <a:t>”</a:t>
            </a:r>
            <a:r>
              <a:rPr lang="el-GR" sz="2800" dirty="0" smtClean="0">
                <a:latin typeface="Bookman Old Style" pitchFamily="18" charset="0"/>
              </a:rPr>
              <a:t/>
            </a:r>
            <a:br>
              <a:rPr lang="el-GR" sz="2800" dirty="0" smtClean="0">
                <a:latin typeface="Bookman Old Style" pitchFamily="18" charset="0"/>
              </a:rPr>
            </a:br>
            <a:r>
              <a:rPr lang="en-US" sz="2800" dirty="0" smtClean="0">
                <a:latin typeface="Bookman Old Style" pitchFamily="18" charset="0"/>
              </a:rPr>
              <a:t>IOC dual </a:t>
            </a:r>
            <a:r>
              <a:rPr lang="en-US" sz="2800" dirty="0" err="1" smtClean="0">
                <a:latin typeface="Bookman Old Style" pitchFamily="18" charset="0"/>
              </a:rPr>
              <a:t>carrer</a:t>
            </a:r>
            <a:r>
              <a:rPr lang="en-US" sz="2800" dirty="0" smtClean="0">
                <a:latin typeface="Bookman Old Style" pitchFamily="18" charset="0"/>
              </a:rPr>
              <a:t> </a:t>
            </a:r>
            <a:endParaRPr lang="en-US" sz="2800" dirty="0">
              <a:latin typeface="Bookman Old Style" pitchFamily="18" charset="0"/>
            </a:endParaRPr>
          </a:p>
        </p:txBody>
      </p:sp>
      <p:pic>
        <p:nvPicPr>
          <p:cNvPr id="6" name="5 - Θέση περιεχομένου" descr="dual career.jpg"/>
          <p:cNvPicPr>
            <a:picLocks noGrp="1" noChangeAspect="1"/>
          </p:cNvPicPr>
          <p:nvPr>
            <p:ph sz="half" idx="1"/>
          </p:nvPr>
        </p:nvPicPr>
        <p:blipFill>
          <a:blip r:embed="rId2" cstate="print"/>
          <a:stretch>
            <a:fillRect/>
          </a:stretch>
        </p:blipFill>
        <p:spPr>
          <a:xfrm>
            <a:off x="457200" y="1600200"/>
            <a:ext cx="4038600" cy="3361882"/>
          </a:xfrm>
        </p:spPr>
      </p:pic>
      <p:pic>
        <p:nvPicPr>
          <p:cNvPr id="7" name="6 - Θέση περιεχομένου" descr="Dual career.png"/>
          <p:cNvPicPr>
            <a:picLocks noGrp="1" noChangeAspect="1"/>
          </p:cNvPicPr>
          <p:nvPr>
            <p:ph sz="half" idx="2"/>
          </p:nvPr>
        </p:nvPicPr>
        <p:blipFill>
          <a:blip r:embed="rId3" cstate="print"/>
          <a:stretch>
            <a:fillRect/>
          </a:stretch>
        </p:blipFill>
        <p:spPr>
          <a:xfrm>
            <a:off x="4648200" y="1676401"/>
            <a:ext cx="4038600" cy="3298974"/>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r"/>
            <a:r>
              <a:rPr lang="el-GR" sz="2400" dirty="0" smtClean="0">
                <a:latin typeface="Bookman Old Style" pitchFamily="18" charset="0"/>
              </a:rPr>
              <a:t>Και γονείς…</a:t>
            </a:r>
            <a:endParaRPr lang="en-US" sz="2400" dirty="0">
              <a:latin typeface="Bookman Old Style" pitchFamily="18" charset="0"/>
            </a:endParaRPr>
          </a:p>
        </p:txBody>
      </p:sp>
      <p:pic>
        <p:nvPicPr>
          <p:cNvPr id="5" name="4 - Θέση περιεχομένου" descr="athletes_kids_parents_in_uu.jpg"/>
          <p:cNvPicPr>
            <a:picLocks noGrp="1" noChangeAspect="1"/>
          </p:cNvPicPr>
          <p:nvPr>
            <p:ph sz="half" idx="1"/>
          </p:nvPr>
        </p:nvPicPr>
        <p:blipFill>
          <a:blip r:embed="rId2" cstate="print"/>
          <a:stretch>
            <a:fillRect/>
          </a:stretch>
        </p:blipFill>
        <p:spPr>
          <a:xfrm>
            <a:off x="457200" y="2348706"/>
            <a:ext cx="4038600" cy="3028950"/>
          </a:xfrm>
        </p:spPr>
      </p:pic>
      <p:pic>
        <p:nvPicPr>
          <p:cNvPr id="6" name="5 - Θέση περιεχομένου" descr="parents.bmp"/>
          <p:cNvPicPr>
            <a:picLocks noGrp="1" noChangeAspect="1"/>
          </p:cNvPicPr>
          <p:nvPr>
            <p:ph sz="half" idx="2"/>
          </p:nvPr>
        </p:nvPicPr>
        <p:blipFill>
          <a:blip r:embed="rId3" cstate="print"/>
          <a:stretch>
            <a:fillRect/>
          </a:stretch>
        </p:blipFill>
        <p:spPr>
          <a:xfrm>
            <a:off x="4648200" y="1524001"/>
            <a:ext cx="4038600" cy="1981199"/>
          </a:xfrm>
        </p:spPr>
      </p:pic>
      <p:pic>
        <p:nvPicPr>
          <p:cNvPr id="7" name="5 - Θέση περιεχομένου" descr="parents.bmp"/>
          <p:cNvPicPr>
            <a:picLocks noChangeAspect="1"/>
          </p:cNvPicPr>
          <p:nvPr/>
        </p:nvPicPr>
        <p:blipFill>
          <a:blip r:embed="rId4" cstate="print"/>
          <a:stretch>
            <a:fillRect/>
          </a:stretch>
        </p:blipFill>
        <p:spPr>
          <a:xfrm>
            <a:off x="5403717" y="3733800"/>
            <a:ext cx="2832365" cy="1600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609600"/>
          </a:xfrm>
        </p:spPr>
        <p:txBody>
          <a:bodyPr>
            <a:normAutofit/>
          </a:bodyPr>
          <a:lstStyle/>
          <a:p>
            <a:pPr algn="r"/>
            <a:r>
              <a:rPr lang="el-GR" sz="2400" dirty="0" smtClean="0">
                <a:latin typeface="Bookman Old Style" pitchFamily="18" charset="0"/>
              </a:rPr>
              <a:t>Αθλητική υποστήριξη</a:t>
            </a:r>
            <a:endParaRPr lang="en-US" sz="2400" dirty="0">
              <a:latin typeface="Bookman Old Style" pitchFamily="18" charset="0"/>
            </a:endParaRPr>
          </a:p>
        </p:txBody>
      </p:sp>
      <p:sp>
        <p:nvSpPr>
          <p:cNvPr id="3" name="2 - Θέση περιεχομένου"/>
          <p:cNvSpPr>
            <a:spLocks noGrp="1"/>
          </p:cNvSpPr>
          <p:nvPr>
            <p:ph idx="1"/>
          </p:nvPr>
        </p:nvSpPr>
        <p:spPr>
          <a:xfrm>
            <a:off x="457200" y="685801"/>
            <a:ext cx="8229600" cy="5029200"/>
          </a:xfrm>
        </p:spPr>
        <p:txBody>
          <a:bodyPr>
            <a:normAutofit fontScale="62500" lnSpcReduction="20000"/>
          </a:bodyPr>
          <a:lstStyle/>
          <a:p>
            <a:pPr lvl="0" algn="ctr">
              <a:buNone/>
            </a:pPr>
            <a:r>
              <a:rPr lang="el-GR" dirty="0">
                <a:latin typeface="Bookman Old Style" pitchFamily="18" charset="0"/>
              </a:rPr>
              <a:t>Υπάρχει υποστήριξη εκ μέρους του κράτους, των </a:t>
            </a:r>
            <a:r>
              <a:rPr lang="el-GR" dirty="0" smtClean="0">
                <a:latin typeface="Bookman Old Style" pitchFamily="18" charset="0"/>
              </a:rPr>
              <a:t>Ομοσπονδιών ή άλλων φορέων</a:t>
            </a:r>
            <a:r>
              <a:rPr lang="en-US" dirty="0" smtClean="0">
                <a:latin typeface="Bookman Old Style" pitchFamily="18" charset="0"/>
              </a:rPr>
              <a:t>;</a:t>
            </a:r>
          </a:p>
          <a:p>
            <a:pPr lvl="0">
              <a:buNone/>
            </a:pPr>
            <a:endParaRPr lang="el-GR" dirty="0" smtClean="0">
              <a:latin typeface="Bookman Old Style" pitchFamily="18" charset="0"/>
            </a:endParaRPr>
          </a:p>
          <a:p>
            <a:pPr lvl="0"/>
            <a:r>
              <a:rPr lang="el-GR" dirty="0" smtClean="0">
                <a:latin typeface="Bookman Old Style" pitchFamily="18" charset="0"/>
              </a:rPr>
              <a:t> ανάπτυξη</a:t>
            </a:r>
          </a:p>
          <a:p>
            <a:pPr lvl="0">
              <a:buNone/>
            </a:pPr>
            <a:endParaRPr lang="el-GR" dirty="0" smtClean="0">
              <a:latin typeface="Bookman Old Style" pitchFamily="18" charset="0"/>
            </a:endParaRPr>
          </a:p>
          <a:p>
            <a:pPr lvl="0"/>
            <a:r>
              <a:rPr lang="el-GR" dirty="0" smtClean="0">
                <a:latin typeface="Bookman Old Style" pitchFamily="18" charset="0"/>
              </a:rPr>
              <a:t>επιστ</a:t>
            </a:r>
            <a:r>
              <a:rPr lang="el-GR" dirty="0">
                <a:latin typeface="Bookman Old Style" pitchFamily="18" charset="0"/>
              </a:rPr>
              <a:t>. </a:t>
            </a:r>
            <a:r>
              <a:rPr lang="el-GR" dirty="0" smtClean="0">
                <a:latin typeface="Bookman Old Style" pitchFamily="18" charset="0"/>
              </a:rPr>
              <a:t>υποστήριξη </a:t>
            </a:r>
          </a:p>
          <a:p>
            <a:pPr lvl="0">
              <a:buNone/>
            </a:pPr>
            <a:endParaRPr lang="el-GR" dirty="0" smtClean="0">
              <a:latin typeface="Bookman Old Style" pitchFamily="18" charset="0"/>
            </a:endParaRPr>
          </a:p>
          <a:p>
            <a:pPr lvl="0"/>
            <a:r>
              <a:rPr lang="el-GR" dirty="0" smtClean="0">
                <a:latin typeface="Bookman Old Style" pitchFamily="18" charset="0"/>
              </a:rPr>
              <a:t>Διευκολύνσεις - κίνητρα</a:t>
            </a:r>
          </a:p>
          <a:p>
            <a:pPr lvl="0">
              <a:buNone/>
            </a:pPr>
            <a:endParaRPr lang="el-GR" dirty="0" smtClean="0">
              <a:latin typeface="Bookman Old Style" pitchFamily="18" charset="0"/>
            </a:endParaRPr>
          </a:p>
          <a:p>
            <a:pPr lvl="0"/>
            <a:r>
              <a:rPr lang="el-GR" dirty="0" smtClean="0">
                <a:latin typeface="Bookman Old Style" pitchFamily="18" charset="0"/>
              </a:rPr>
              <a:t>Αγώνες – </a:t>
            </a:r>
            <a:r>
              <a:rPr lang="en-US" dirty="0" smtClean="0">
                <a:latin typeface="Bookman Old Style" pitchFamily="18" charset="0"/>
              </a:rPr>
              <a:t>camp</a:t>
            </a:r>
            <a:endParaRPr lang="el-GR" dirty="0" smtClean="0">
              <a:latin typeface="Bookman Old Style" pitchFamily="18" charset="0"/>
            </a:endParaRPr>
          </a:p>
          <a:p>
            <a:pPr lvl="0">
              <a:buNone/>
            </a:pPr>
            <a:r>
              <a:rPr lang="el-GR" dirty="0" smtClean="0">
                <a:latin typeface="Bookman Old Style" pitchFamily="18" charset="0"/>
              </a:rPr>
              <a:t> </a:t>
            </a:r>
          </a:p>
          <a:p>
            <a:pPr lvl="0"/>
            <a:r>
              <a:rPr lang="el-GR" dirty="0" smtClean="0">
                <a:latin typeface="Bookman Old Style" pitchFamily="18" charset="0"/>
              </a:rPr>
              <a:t>Αξιολόγηση επιδόσεων </a:t>
            </a:r>
          </a:p>
          <a:p>
            <a:pPr lvl="0"/>
            <a:endParaRPr lang="el-GR" dirty="0" smtClean="0">
              <a:latin typeface="Bookman Old Style" pitchFamily="18" charset="0"/>
            </a:endParaRPr>
          </a:p>
          <a:p>
            <a:pPr lvl="0"/>
            <a:r>
              <a:rPr lang="el-GR" dirty="0" smtClean="0">
                <a:latin typeface="Bookman Old Style" pitchFamily="18" charset="0"/>
              </a:rPr>
              <a:t>υποτροφίες </a:t>
            </a:r>
          </a:p>
          <a:p>
            <a:pPr lvl="0"/>
            <a:endParaRPr lang="el-GR" dirty="0" smtClean="0">
              <a:latin typeface="Bookman Old Style" pitchFamily="18" charset="0"/>
            </a:endParaRPr>
          </a:p>
          <a:p>
            <a:pPr lvl="0"/>
            <a:r>
              <a:rPr lang="en-US" dirty="0" smtClean="0">
                <a:latin typeface="Bookman Old Style" pitchFamily="18" charset="0"/>
              </a:rPr>
              <a:t>dual career</a:t>
            </a:r>
            <a:endParaRPr lang="en-US" dirty="0">
              <a:latin typeface="Bookman Old Style" pitchFamily="18" charset="0"/>
            </a:endParaRP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87362"/>
          </a:xfrm>
        </p:spPr>
        <p:txBody>
          <a:bodyPr>
            <a:normAutofit fontScale="90000"/>
          </a:bodyPr>
          <a:lstStyle/>
          <a:p>
            <a:pPr algn="r"/>
            <a:r>
              <a:rPr lang="el-GR" sz="2400" dirty="0" smtClean="0">
                <a:latin typeface="Bookman Old Style" pitchFamily="18" charset="0"/>
              </a:rPr>
              <a:t>Διαπιστώσεις</a:t>
            </a:r>
            <a:br>
              <a:rPr lang="el-GR" sz="2400" dirty="0" smtClean="0">
                <a:latin typeface="Bookman Old Style" pitchFamily="18" charset="0"/>
              </a:rPr>
            </a:br>
            <a:endParaRPr lang="en-US" sz="2400" dirty="0"/>
          </a:p>
        </p:txBody>
      </p:sp>
      <p:sp>
        <p:nvSpPr>
          <p:cNvPr id="3" name="2 - Θέση περιεχομένου"/>
          <p:cNvSpPr>
            <a:spLocks noGrp="1"/>
          </p:cNvSpPr>
          <p:nvPr>
            <p:ph idx="1"/>
          </p:nvPr>
        </p:nvSpPr>
        <p:spPr>
          <a:xfrm>
            <a:off x="457200" y="609600"/>
            <a:ext cx="7924800" cy="5181600"/>
          </a:xfrm>
        </p:spPr>
        <p:txBody>
          <a:bodyPr>
            <a:normAutofit fontScale="62500" lnSpcReduction="20000"/>
          </a:bodyPr>
          <a:lstStyle/>
          <a:p>
            <a:r>
              <a:rPr lang="el-GR" dirty="0" smtClean="0">
                <a:latin typeface="Bookman Old Style" pitchFamily="18" charset="0"/>
              </a:rPr>
              <a:t>Παρά την οικονομική κρίση η συμμετοχή των αρχαρίων σε διάφορες αθλητικές ερασιτεχνικές δραστηριότητες είναι αυξημένη.</a:t>
            </a:r>
          </a:p>
          <a:p>
            <a:endParaRPr lang="el-GR" dirty="0" smtClean="0">
              <a:latin typeface="Bookman Old Style" pitchFamily="18" charset="0"/>
            </a:endParaRPr>
          </a:p>
          <a:p>
            <a:r>
              <a:rPr lang="el-GR" dirty="0" smtClean="0">
                <a:latin typeface="Bookman Old Style" pitchFamily="18" charset="0"/>
              </a:rPr>
              <a:t>Ο αγωνιστικός αθλητισμός όμως ακολουθεί φθίνουσα πορεία με ανεπάρκεια επιστημονικής υποστήριξης και προφανή έλλειψη δημιουργίας εθνικών στρατηγικών άσκησης και παιδείας.</a:t>
            </a:r>
          </a:p>
          <a:p>
            <a:pPr>
              <a:buNone/>
            </a:pPr>
            <a:endParaRPr lang="el-GR" dirty="0" smtClean="0">
              <a:latin typeface="Bookman Old Style" pitchFamily="18" charset="0"/>
            </a:endParaRPr>
          </a:p>
          <a:p>
            <a:r>
              <a:rPr lang="el-GR" dirty="0" smtClean="0">
                <a:latin typeface="Bookman Old Style" pitchFamily="18" charset="0"/>
              </a:rPr>
              <a:t>Οι ταλαντούχοι αθλητές (12-20 ετών) χωρίς καθοδήγηση και κίνητρα, οδηγούνται γρηγορότερα του στην πρόωρη εγκατάλειψη</a:t>
            </a:r>
            <a:endParaRPr lang="en-US" dirty="0" smtClean="0">
              <a:latin typeface="Bookman Old Style" pitchFamily="18" charset="0"/>
            </a:endParaRPr>
          </a:p>
          <a:p>
            <a:pPr>
              <a:buNone/>
            </a:pPr>
            <a:endParaRPr lang="en-US" dirty="0" smtClean="0">
              <a:latin typeface="Bookman Old Style" pitchFamily="18" charset="0"/>
            </a:endParaRPr>
          </a:p>
          <a:p>
            <a:r>
              <a:rPr lang="el-GR" dirty="0" smtClean="0">
                <a:latin typeface="Bookman Old Style" pitchFamily="18" charset="0"/>
              </a:rPr>
              <a:t>Μήπως η προδιάθεση της αρχαίας αλλά και σύγχρονης Ολυμπιακής κληρονομιάς της χώρας μας, θα πρέπει να συζευχθεί με τις τελευταίες επιστημονικές βιολογικές εξελίξεις, αναδεικνύοντας την ανάγκη ύπαρξης ενός φορέα ο οποίος θα οργανώνει και θα παρέχει υπηρεσίες υψηλών προδιαγραφών . </a:t>
            </a:r>
            <a:endParaRPr lang="en-US" dirty="0" smtClean="0">
              <a:latin typeface="Bookman Old Style" pitchFamily="18" charset="0"/>
            </a:endParaRP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r"/>
            <a:r>
              <a:rPr lang="el-GR" sz="2400" dirty="0" smtClean="0">
                <a:latin typeface="Bookman Old Style" pitchFamily="18" charset="0"/>
              </a:rPr>
              <a:t>Εθνικά προγράμματα ανάπτυξης</a:t>
            </a:r>
            <a:endParaRPr lang="en-US" sz="2400" dirty="0"/>
          </a:p>
        </p:txBody>
      </p:sp>
      <p:sp>
        <p:nvSpPr>
          <p:cNvPr id="3" name="2 - Θέση περιεχομένου"/>
          <p:cNvSpPr>
            <a:spLocks noGrp="1"/>
          </p:cNvSpPr>
          <p:nvPr>
            <p:ph idx="1"/>
          </p:nvPr>
        </p:nvSpPr>
        <p:spPr>
          <a:xfrm>
            <a:off x="457200" y="1600201"/>
            <a:ext cx="8229600" cy="2971799"/>
          </a:xfrm>
        </p:spPr>
        <p:txBody>
          <a:bodyPr>
            <a:normAutofit fontScale="62500" lnSpcReduction="20000"/>
          </a:bodyPr>
          <a:lstStyle/>
          <a:p>
            <a:r>
              <a:rPr lang="el-GR" dirty="0" smtClean="0">
                <a:latin typeface="Bookman Old Style" pitchFamily="18" charset="0"/>
              </a:rPr>
              <a:t>Αν η Πολιτεία αδυνατεί να επιχορηγήσει τον υψηλό αθλητισμό ας δημιουργήσει τα κοινά χαρακτηριστικά και την ταυτότητα του αθλητισμού για την επόμενη δεκαετία.</a:t>
            </a:r>
          </a:p>
          <a:p>
            <a:pPr>
              <a:buNone/>
            </a:pPr>
            <a:endParaRPr lang="el-GR" dirty="0" smtClean="0">
              <a:latin typeface="Bookman Old Style" pitchFamily="18" charset="0"/>
            </a:endParaRPr>
          </a:p>
          <a:p>
            <a:r>
              <a:rPr lang="el-GR" dirty="0" smtClean="0">
                <a:latin typeface="Bookman Old Style" pitchFamily="18" charset="0"/>
              </a:rPr>
              <a:t>Οργανωμένα, επιστημονικά προγράμματα ανάπτυξης, συνδέοντας την διάδοση, ανίχνευση και αξιοποίηση της μάζας.</a:t>
            </a:r>
          </a:p>
          <a:p>
            <a:endParaRPr lang="el-GR" dirty="0" smtClean="0">
              <a:latin typeface="Bookman Old Style" pitchFamily="18" charset="0"/>
            </a:endParaRPr>
          </a:p>
          <a:p>
            <a:r>
              <a:rPr lang="el-GR" dirty="0" smtClean="0">
                <a:latin typeface="Bookman Old Style" pitchFamily="18" charset="0"/>
              </a:rPr>
              <a:t>Δεν κοστίζουν, έχουν κοινωνική διάσταση, χρηματοδοτούν το σωματείο. </a:t>
            </a:r>
            <a:endParaRPr lang="en-US" dirty="0" smtClean="0">
              <a:latin typeface="Bookman Old Style" pitchFamily="18" charset="0"/>
            </a:endParaRP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r"/>
            <a:r>
              <a:rPr lang="el-GR" sz="2400" dirty="0" smtClean="0">
                <a:latin typeface="Bookman Old Style" pitchFamily="18" charset="0"/>
              </a:rPr>
              <a:t>Κέντρο υποστήριξης</a:t>
            </a:r>
            <a:r>
              <a:rPr lang="en-US" sz="2400" dirty="0" smtClean="0">
                <a:latin typeface="Bookman Old Style" pitchFamily="18" charset="0"/>
              </a:rPr>
              <a:t> </a:t>
            </a:r>
            <a:r>
              <a:rPr lang="el-GR" sz="2400" dirty="0" smtClean="0">
                <a:latin typeface="Bookman Old Style" pitchFamily="18" charset="0"/>
              </a:rPr>
              <a:t>και αθλητικών πληροφοριών</a:t>
            </a:r>
            <a:endParaRPr lang="en-US" sz="2400" dirty="0">
              <a:latin typeface="Bookman Old Style" pitchFamily="18" charset="0"/>
            </a:endParaRPr>
          </a:p>
        </p:txBody>
      </p:sp>
      <p:sp>
        <p:nvSpPr>
          <p:cNvPr id="3" name="2 - Θέση περιεχομένου"/>
          <p:cNvSpPr>
            <a:spLocks noGrp="1"/>
          </p:cNvSpPr>
          <p:nvPr>
            <p:ph idx="1"/>
          </p:nvPr>
        </p:nvSpPr>
        <p:spPr>
          <a:xfrm>
            <a:off x="457200" y="2133600"/>
            <a:ext cx="8229600" cy="1676400"/>
          </a:xfrm>
        </p:spPr>
        <p:txBody>
          <a:bodyPr>
            <a:normAutofit fontScale="70000" lnSpcReduction="20000"/>
          </a:bodyPr>
          <a:lstStyle/>
          <a:p>
            <a:r>
              <a:rPr lang="el-GR" dirty="0" smtClean="0">
                <a:latin typeface="Bookman Old Style" pitchFamily="18" charset="0"/>
              </a:rPr>
              <a:t>Τι προτείνει λοιπόν η αστική μη κερδοσκοπική εταιρεία Αναγέννηση και Πρόοδος συντονίζοντας τις ανησυχίες των στελεχών της και με την αποκλειστική χορηγία του ΙΣΝ; </a:t>
            </a:r>
          </a:p>
          <a:p>
            <a:endParaRPr lang="en-US" dirty="0" smtClean="0">
              <a:latin typeface="Bookman Old Style" pitchFamily="18" charset="0"/>
            </a:endParaRPr>
          </a:p>
          <a:p>
            <a:pPr algn="ctr">
              <a:buNone/>
            </a:pPr>
            <a:r>
              <a:rPr lang="el-GR" sz="3400" b="1" dirty="0" smtClean="0">
                <a:latin typeface="Bookman Old Style" pitchFamily="18" charset="0"/>
              </a:rPr>
              <a:t>Στρατηγικό πλάνο ανάπτυξης</a:t>
            </a:r>
            <a:endParaRPr lang="en-US" sz="34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706562"/>
          </a:xfrm>
        </p:spPr>
        <p:txBody>
          <a:bodyPr>
            <a:normAutofit/>
          </a:bodyPr>
          <a:lstStyle/>
          <a:p>
            <a:pPr algn="r"/>
            <a:r>
              <a:rPr lang="el-GR" sz="2400" dirty="0" smtClean="0">
                <a:latin typeface="Bookman Old Style" pitchFamily="18" charset="0"/>
              </a:rPr>
              <a:t>Κέντρο </a:t>
            </a:r>
            <a:r>
              <a:rPr lang="el-GR" sz="2400" dirty="0" smtClean="0">
                <a:latin typeface="Bookman Old Style" pitchFamily="18" charset="0"/>
              </a:rPr>
              <a:t>υποστήριξης</a:t>
            </a:r>
            <a:r>
              <a:rPr lang="el-GR" sz="2400" dirty="0" smtClean="0">
                <a:latin typeface="Bookman Old Style" pitchFamily="18" charset="0"/>
              </a:rPr>
              <a:t> </a:t>
            </a:r>
            <a:r>
              <a:rPr lang="el-GR" sz="2400" dirty="0" smtClean="0">
                <a:latin typeface="Bookman Old Style" pitchFamily="18" charset="0"/>
              </a:rPr>
              <a:t>και αθλητικών </a:t>
            </a:r>
            <a:r>
              <a:rPr lang="el-GR" sz="2400" dirty="0" smtClean="0">
                <a:latin typeface="Bookman Old Style" pitchFamily="18" charset="0"/>
              </a:rPr>
              <a:t>πληροφοριών </a:t>
            </a:r>
            <a:r>
              <a:rPr lang="el-GR" sz="2400" dirty="0" smtClean="0">
                <a:latin typeface="Bookman Old Style" pitchFamily="18" charset="0"/>
              </a:rPr>
              <a:t> </a:t>
            </a:r>
            <a:r>
              <a:rPr lang="el-GR" sz="2400" dirty="0" smtClean="0">
                <a:latin typeface="Bookman Old Style" pitchFamily="18" charset="0"/>
              </a:rPr>
              <a:t/>
            </a:r>
            <a:br>
              <a:rPr lang="el-GR" sz="2400" dirty="0" smtClean="0">
                <a:latin typeface="Bookman Old Style" pitchFamily="18" charset="0"/>
              </a:rPr>
            </a:br>
            <a:r>
              <a:rPr lang="el-GR" sz="2400" b="1" dirty="0" smtClean="0">
                <a:latin typeface="Bookman Old Style" pitchFamily="18" charset="0"/>
              </a:rPr>
              <a:t>Υποστήριξη</a:t>
            </a:r>
            <a:r>
              <a:rPr lang="el-GR" sz="2400" dirty="0" smtClean="0">
                <a:latin typeface="Bookman Old Style" pitchFamily="18" charset="0"/>
              </a:rPr>
              <a:t/>
            </a:r>
            <a:br>
              <a:rPr lang="el-GR" sz="2400" dirty="0" smtClean="0">
                <a:latin typeface="Bookman Old Style" pitchFamily="18" charset="0"/>
              </a:rPr>
            </a:br>
            <a:endParaRPr lang="en-US" sz="2400" dirty="0"/>
          </a:p>
        </p:txBody>
      </p:sp>
      <p:sp>
        <p:nvSpPr>
          <p:cNvPr id="3" name="2 - Θέση περιεχομένου"/>
          <p:cNvSpPr>
            <a:spLocks noGrp="1"/>
          </p:cNvSpPr>
          <p:nvPr>
            <p:ph idx="1"/>
          </p:nvPr>
        </p:nvSpPr>
        <p:spPr>
          <a:xfrm>
            <a:off x="457200" y="2209799"/>
            <a:ext cx="8229600" cy="3429001"/>
          </a:xfrm>
        </p:spPr>
        <p:txBody>
          <a:bodyPr>
            <a:normAutofit/>
          </a:bodyPr>
          <a:lstStyle/>
          <a:p>
            <a:r>
              <a:rPr lang="el-GR" sz="2000" dirty="0" smtClean="0">
                <a:latin typeface="Bookman Old Style" pitchFamily="18" charset="0"/>
              </a:rPr>
              <a:t>την επιστημονική υποστήριξη και την παροχή συμβουλευτικών παρεμβάσεων σε όλες τις αθλητικές Ομοσπονδίες</a:t>
            </a:r>
          </a:p>
          <a:p>
            <a:endParaRPr lang="el-GR" sz="2000" dirty="0" smtClean="0">
              <a:latin typeface="Bookman Old Style" pitchFamily="18" charset="0"/>
            </a:endParaRPr>
          </a:p>
          <a:p>
            <a:r>
              <a:rPr lang="el-GR" sz="2000" dirty="0" smtClean="0">
                <a:latin typeface="Bookman Old Style" pitchFamily="18" charset="0"/>
              </a:rPr>
              <a:t>την διεξαγωγή βασικής και εφαρμοσμένης έρευνας για την καταγραφή αξιολόγηση και παροχή συμβουλευτικών παρεμβάσεων σε μαζικό – ερασιτεχνικό επίπεδο. </a:t>
            </a:r>
          </a:p>
          <a:p>
            <a:endParaRPr lang="el-GR" dirty="0" smtClean="0">
              <a:latin typeface="Bookman Old Style" pitchFamily="18" charset="0"/>
            </a:endParaRPr>
          </a:p>
          <a:p>
            <a:endParaRPr lang="el-GR" dirty="0" smtClean="0">
              <a:latin typeface="Bookman Old Style" pitchFamily="18" charset="0"/>
            </a:endParaRP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096962"/>
          </a:xfrm>
        </p:spPr>
        <p:txBody>
          <a:bodyPr>
            <a:normAutofit/>
          </a:bodyPr>
          <a:lstStyle/>
          <a:p>
            <a:pPr algn="r"/>
            <a:r>
              <a:rPr lang="el-GR" sz="2400" dirty="0" smtClean="0">
                <a:latin typeface="Bookman Old Style" pitchFamily="18" charset="0"/>
              </a:rPr>
              <a:t>Κέντρο υποστήριξης και αθλητικών πληροφοριών </a:t>
            </a:r>
            <a:br>
              <a:rPr lang="el-GR" sz="2400" dirty="0" smtClean="0">
                <a:latin typeface="Bookman Old Style" pitchFamily="18" charset="0"/>
              </a:rPr>
            </a:br>
            <a:r>
              <a:rPr lang="el-GR" sz="2400" b="1" dirty="0" smtClean="0">
                <a:latin typeface="Bookman Old Style" pitchFamily="18" charset="0"/>
              </a:rPr>
              <a:t>Βάση δεδομένων - καταγραφή</a:t>
            </a:r>
            <a:endParaRPr lang="en-US" sz="2400" b="1" dirty="0"/>
          </a:p>
        </p:txBody>
      </p:sp>
      <p:sp>
        <p:nvSpPr>
          <p:cNvPr id="3" name="2 - Θέση περιεχομένου"/>
          <p:cNvSpPr>
            <a:spLocks noGrp="1"/>
          </p:cNvSpPr>
          <p:nvPr>
            <p:ph idx="1"/>
          </p:nvPr>
        </p:nvSpPr>
        <p:spPr>
          <a:xfrm>
            <a:off x="457200" y="1905000"/>
            <a:ext cx="8229600" cy="2895600"/>
          </a:xfrm>
        </p:spPr>
        <p:txBody>
          <a:bodyPr>
            <a:normAutofit fontScale="77500" lnSpcReduction="20000"/>
          </a:bodyPr>
          <a:lstStyle/>
          <a:p>
            <a:r>
              <a:rPr lang="el-GR" sz="2600" dirty="0" smtClean="0">
                <a:latin typeface="Bookman Old Style" pitchFamily="18" charset="0"/>
              </a:rPr>
              <a:t>Ατομικός ιατρικός </a:t>
            </a:r>
            <a:r>
              <a:rPr lang="el-GR" sz="2600" dirty="0" err="1" smtClean="0">
                <a:latin typeface="Bookman Old Style" pitchFamily="18" charset="0"/>
              </a:rPr>
              <a:t>φάκελλος</a:t>
            </a:r>
            <a:r>
              <a:rPr lang="el-GR" sz="2600" dirty="0" smtClean="0">
                <a:latin typeface="Bookman Old Style" pitchFamily="18" charset="0"/>
              </a:rPr>
              <a:t> καταγραφής και παρακολούθησης της υγείας και της αθλητικής απόδοσης μεγάλου αριθμού ταλαντούχων αθλητών ηλικίας 12-20 ετών, με σκοπό την διαχρονική εξέλιξη τους σε αθλητές Ολυμπιακού επιπέδου. </a:t>
            </a:r>
          </a:p>
          <a:p>
            <a:endParaRPr lang="el-GR" sz="2600" dirty="0" smtClean="0">
              <a:latin typeface="Bookman Old Style" pitchFamily="18" charset="0"/>
            </a:endParaRPr>
          </a:p>
          <a:p>
            <a:r>
              <a:rPr lang="el-GR" sz="2600" dirty="0" smtClean="0">
                <a:latin typeface="Bookman Old Style" pitchFamily="18" charset="0"/>
              </a:rPr>
              <a:t>Βάση δεδομένων από την οποία η Πολιτεία (Ελληνική Ολυμπιακή Επιτροπή, Υπουργείο Παιδείας και ΓΓΑ) θα αντλεί αξιόπιστες πληροφορίες για την αξιολόγηση του αθλητικού δυναμικού της χώρας μας.</a:t>
            </a:r>
            <a:endParaRPr lang="en-US" sz="2600" dirty="0" smtClean="0">
              <a:latin typeface="Bookman Old Style" pitchFamily="18" charset="0"/>
            </a:endParaRPr>
          </a:p>
          <a:p>
            <a:endParaRPr lang="en-US" dirty="0" smtClean="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249362"/>
          </a:xfrm>
        </p:spPr>
        <p:txBody>
          <a:bodyPr>
            <a:normAutofit/>
          </a:bodyPr>
          <a:lstStyle/>
          <a:p>
            <a:pPr algn="r"/>
            <a:r>
              <a:rPr lang="el-GR" sz="2400" dirty="0" smtClean="0">
                <a:latin typeface="Bookman Old Style" pitchFamily="18" charset="0"/>
              </a:rPr>
              <a:t>Κέντρο υποστήριξης και αθλητικών πληροφοριών  </a:t>
            </a:r>
            <a:br>
              <a:rPr lang="el-GR" sz="2400" dirty="0" smtClean="0">
                <a:latin typeface="Bookman Old Style" pitchFamily="18" charset="0"/>
              </a:rPr>
            </a:br>
            <a:r>
              <a:rPr lang="el-GR" sz="2400" b="1" dirty="0" smtClean="0">
                <a:latin typeface="Bookman Old Style" pitchFamily="18" charset="0"/>
              </a:rPr>
              <a:t>Έρευνα</a:t>
            </a:r>
            <a:endParaRPr lang="en-US" sz="2400" b="1" dirty="0"/>
          </a:p>
        </p:txBody>
      </p:sp>
      <p:sp>
        <p:nvSpPr>
          <p:cNvPr id="3" name="2 - Θέση περιεχομένου"/>
          <p:cNvSpPr>
            <a:spLocks noGrp="1"/>
          </p:cNvSpPr>
          <p:nvPr>
            <p:ph idx="1"/>
          </p:nvPr>
        </p:nvSpPr>
        <p:spPr>
          <a:xfrm>
            <a:off x="457200" y="1752600"/>
            <a:ext cx="8229600" cy="3124200"/>
          </a:xfrm>
        </p:spPr>
        <p:txBody>
          <a:bodyPr>
            <a:normAutofit fontScale="77500" lnSpcReduction="20000"/>
          </a:bodyPr>
          <a:lstStyle/>
          <a:p>
            <a:endParaRPr lang="el-GR" dirty="0" smtClean="0">
              <a:latin typeface="Bookman Old Style" pitchFamily="18" charset="0"/>
            </a:endParaRPr>
          </a:p>
          <a:p>
            <a:r>
              <a:rPr lang="el-GR" sz="2600" dirty="0" smtClean="0">
                <a:latin typeface="Bookman Old Style" pitchFamily="18" charset="0"/>
              </a:rPr>
              <a:t>την συνεργασία και ανταλλαγή επιστημονικών γνώσεων με άλλα ακαδημαϊκά ή ερευνητικά ιδρύματα της ημεδαπής</a:t>
            </a:r>
          </a:p>
          <a:p>
            <a:pPr>
              <a:buNone/>
            </a:pPr>
            <a:endParaRPr lang="el-GR" sz="2600" dirty="0" smtClean="0">
              <a:latin typeface="Bookman Old Style" pitchFamily="18" charset="0"/>
            </a:endParaRPr>
          </a:p>
          <a:p>
            <a:r>
              <a:rPr lang="el-GR" sz="2600" dirty="0" smtClean="0">
                <a:latin typeface="Bookman Old Style" pitchFamily="18" charset="0"/>
              </a:rPr>
              <a:t>την </a:t>
            </a:r>
            <a:r>
              <a:rPr lang="el-GR" sz="2600" dirty="0" smtClean="0">
                <a:latin typeface="Bookman Old Style" pitchFamily="18" charset="0"/>
              </a:rPr>
              <a:t>εκπόνηση</a:t>
            </a:r>
            <a:r>
              <a:rPr lang="el-GR" sz="2600" dirty="0" smtClean="0">
                <a:latin typeface="Bookman Old Style" pitchFamily="18" charset="0"/>
              </a:rPr>
              <a:t> </a:t>
            </a:r>
            <a:r>
              <a:rPr lang="el-GR" sz="2600" dirty="0" smtClean="0">
                <a:latin typeface="Bookman Old Style" pitchFamily="18" charset="0"/>
              </a:rPr>
              <a:t>μεταπτυχιακών και διδακτορικών διατριβών.</a:t>
            </a:r>
          </a:p>
          <a:p>
            <a:endParaRPr lang="el-GR" sz="2600" dirty="0" smtClean="0">
              <a:latin typeface="Bookman Old Style" pitchFamily="18" charset="0"/>
            </a:endParaRPr>
          </a:p>
          <a:p>
            <a:r>
              <a:rPr lang="el-GR" sz="2600" dirty="0" smtClean="0">
                <a:latin typeface="Bookman Old Style" pitchFamily="18" charset="0"/>
              </a:rPr>
              <a:t>μεταπτυχιακοί και διδακτορικοί φοιτητές θα εξασκούνται στη θεωρία και στην πράξη της αθλητικής απόδοσης και της βελτίωσης της υγείας των ασκουμένων. </a:t>
            </a:r>
            <a:endParaRPr lang="en-US" sz="2600" dirty="0" smtClean="0">
              <a:latin typeface="Bookman Old Style" pitchFamily="18" charset="0"/>
            </a:endParaRP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r"/>
            <a:r>
              <a:rPr lang="el-GR" sz="2400" dirty="0" smtClean="0">
                <a:latin typeface="Bookman Old Style" pitchFamily="18" charset="0"/>
              </a:rPr>
              <a:t/>
            </a:r>
            <a:br>
              <a:rPr lang="el-GR" sz="2400" dirty="0" smtClean="0">
                <a:latin typeface="Bookman Old Style" pitchFamily="18" charset="0"/>
              </a:rPr>
            </a:br>
            <a:r>
              <a:rPr lang="el-GR" sz="2400" dirty="0" smtClean="0">
                <a:latin typeface="Bookman Old Style" pitchFamily="18" charset="0"/>
              </a:rPr>
              <a:t>Κέντρο υποστήριξης και αθλητικών πληροφοριών </a:t>
            </a:r>
            <a:br>
              <a:rPr lang="el-GR" sz="2400" dirty="0" smtClean="0">
                <a:latin typeface="Bookman Old Style" pitchFamily="18" charset="0"/>
              </a:rPr>
            </a:br>
            <a:r>
              <a:rPr lang="el-GR" sz="2400" b="1" dirty="0" smtClean="0">
                <a:latin typeface="Bookman Old Style" pitchFamily="18" charset="0"/>
              </a:rPr>
              <a:t>Επιμόρφωση – Ενημέρωση - Δράσεις</a:t>
            </a:r>
            <a:endParaRPr lang="en-US" sz="2400" b="1" dirty="0"/>
          </a:p>
        </p:txBody>
      </p:sp>
      <p:sp>
        <p:nvSpPr>
          <p:cNvPr id="3" name="2 - Θέση περιεχομένου"/>
          <p:cNvSpPr>
            <a:spLocks noGrp="1"/>
          </p:cNvSpPr>
          <p:nvPr>
            <p:ph idx="1"/>
          </p:nvPr>
        </p:nvSpPr>
        <p:spPr>
          <a:xfrm>
            <a:off x="457200" y="1600201"/>
            <a:ext cx="8229600" cy="3581399"/>
          </a:xfrm>
        </p:spPr>
        <p:txBody>
          <a:bodyPr>
            <a:normAutofit fontScale="62500" lnSpcReduction="20000"/>
          </a:bodyPr>
          <a:lstStyle/>
          <a:p>
            <a:r>
              <a:rPr lang="el-GR" dirty="0" smtClean="0">
                <a:latin typeface="Bookman Old Style" pitchFamily="18" charset="0"/>
              </a:rPr>
              <a:t>την οργάνωση σεμιναρίων, συμποσίων, συνεδρίων, διαλέξεων καθώς και την πραγματοποίηση δημοσιεύσεων και εκδόσεων</a:t>
            </a:r>
          </a:p>
          <a:p>
            <a:endParaRPr lang="en-US" dirty="0" smtClean="0">
              <a:latin typeface="Bookman Old Style" pitchFamily="18" charset="0"/>
            </a:endParaRPr>
          </a:p>
          <a:p>
            <a:r>
              <a:rPr lang="el-GR" dirty="0" smtClean="0">
                <a:latin typeface="Bookman Old Style" pitchFamily="18" charset="0"/>
              </a:rPr>
              <a:t>την ενημέρωση αθλητών, προπονητών και γονέων </a:t>
            </a:r>
          </a:p>
          <a:p>
            <a:endParaRPr lang="en-US" dirty="0" smtClean="0">
              <a:latin typeface="Bookman Old Style" pitchFamily="18" charset="0"/>
            </a:endParaRPr>
          </a:p>
          <a:p>
            <a:r>
              <a:rPr lang="el-GR" dirty="0" smtClean="0">
                <a:latin typeface="Bookman Old Style" pitchFamily="18" charset="0"/>
              </a:rPr>
              <a:t>την έκδοση επιστημονικού περιοδικού για την δημοσίευση επιστημονικών εργασιών</a:t>
            </a:r>
          </a:p>
          <a:p>
            <a:endParaRPr lang="en-US" dirty="0" smtClean="0">
              <a:latin typeface="Bookman Old Style" pitchFamily="18" charset="0"/>
            </a:endParaRPr>
          </a:p>
          <a:p>
            <a:r>
              <a:rPr lang="el-GR" dirty="0" smtClean="0">
                <a:latin typeface="Bookman Old Style" pitchFamily="18" charset="0"/>
              </a:rPr>
              <a:t>την ανάπτυξη δράσεων για την βελτίωση των συνθηκών ζωής των ανθρώπων (ειδικών πληθυσμών) μέσω του αθλητισμού</a:t>
            </a:r>
            <a:endParaRPr lang="en-US" dirty="0" smtClean="0">
              <a:latin typeface="Bookman Old Style" pitchFamily="18" charset="0"/>
            </a:endParaRP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r"/>
            <a:r>
              <a:rPr lang="el-GR" sz="2400" dirty="0" smtClean="0">
                <a:latin typeface="Bookman Old Style" pitchFamily="18" charset="0"/>
              </a:rPr>
              <a:t/>
            </a:r>
            <a:br>
              <a:rPr lang="el-GR" sz="2400" dirty="0" smtClean="0">
                <a:latin typeface="Bookman Old Style" pitchFamily="18" charset="0"/>
              </a:rPr>
            </a:br>
            <a:r>
              <a:rPr lang="el-GR" sz="2400" dirty="0" smtClean="0">
                <a:latin typeface="Bookman Old Style" pitchFamily="18" charset="0"/>
              </a:rPr>
              <a:t>Κέντρο αθλητικών πληροφοριών και υποστήριξης</a:t>
            </a:r>
            <a:br>
              <a:rPr lang="el-GR" sz="2400" dirty="0" smtClean="0">
                <a:latin typeface="Bookman Old Style" pitchFamily="18" charset="0"/>
              </a:rPr>
            </a:br>
            <a:r>
              <a:rPr lang="en-US" sz="2400" b="1" dirty="0" smtClean="0">
                <a:latin typeface="Bookman Old Style" pitchFamily="18" charset="0"/>
              </a:rPr>
              <a:t>Mobile Sports Clinique</a:t>
            </a:r>
            <a:endParaRPr lang="en-US" sz="2400" b="1" dirty="0"/>
          </a:p>
        </p:txBody>
      </p:sp>
      <p:sp>
        <p:nvSpPr>
          <p:cNvPr id="3" name="2 - Θέση περιεχομένου"/>
          <p:cNvSpPr>
            <a:spLocks noGrp="1"/>
          </p:cNvSpPr>
          <p:nvPr>
            <p:ph idx="1"/>
          </p:nvPr>
        </p:nvSpPr>
        <p:spPr>
          <a:xfrm>
            <a:off x="457200" y="1600201"/>
            <a:ext cx="8229600" cy="3809999"/>
          </a:xfrm>
        </p:spPr>
        <p:txBody>
          <a:bodyPr>
            <a:normAutofit fontScale="62500" lnSpcReduction="20000"/>
          </a:bodyPr>
          <a:lstStyle/>
          <a:p>
            <a:r>
              <a:rPr lang="el-GR" dirty="0" smtClean="0">
                <a:latin typeface="Bookman Old Style" pitchFamily="18" charset="0"/>
              </a:rPr>
              <a:t>Αθλητική μεταφερόμενη κλινική, η οποία θα παρέχει όλα τα παραπάνω στους χώρους προπόνησης, τις ώρες προπόνησης των αθλητών. </a:t>
            </a:r>
            <a:endParaRPr lang="en-US" dirty="0" smtClean="0">
              <a:latin typeface="Bookman Old Style" pitchFamily="18" charset="0"/>
            </a:endParaRPr>
          </a:p>
          <a:p>
            <a:pPr>
              <a:buNone/>
            </a:pPr>
            <a:endParaRPr lang="en-US" dirty="0" smtClean="0">
              <a:latin typeface="Bookman Old Style" pitchFamily="18" charset="0"/>
            </a:endParaRPr>
          </a:p>
          <a:p>
            <a:r>
              <a:rPr lang="el-GR" dirty="0" smtClean="0">
                <a:latin typeface="Bookman Old Style" pitchFamily="18" charset="0"/>
              </a:rPr>
              <a:t>Η επιτυχής συνεργασία μέσω πιλοτικών προγραμμάτων με 4 Αθλητικές Ομοσπονδίες (ΚΟΕ, ΕΟΞ, Επιτραπέζιου Αντισφαίρισης και Κωπηλατικής) μπορεί να αποτελέσει </a:t>
            </a:r>
            <a:r>
              <a:rPr lang="el-GR" dirty="0" err="1" smtClean="0">
                <a:latin typeface="Bookman Old Style" pitchFamily="18" charset="0"/>
              </a:rPr>
              <a:t>πρόκριμα</a:t>
            </a:r>
            <a:r>
              <a:rPr lang="el-GR" dirty="0" smtClean="0">
                <a:latin typeface="Bookman Old Style" pitchFamily="18" charset="0"/>
              </a:rPr>
              <a:t> συνεργασίας με την ΕΟΕ και πηγή υγειονομικού και αγωνιστικού μηχανογραφικού πλούτου για το Υπουργείο Αθλητισμού, το οποίο αναγνωρίζοντας τη σπουδαιότητα του εγχειρήματος θα πρέπει να στηρίξει όχι μόνο οικονομικά αλλά και με έμψυχο υλικό για τη δημιουργία πλέον Πανελλαδικού δικτύου χαρτογράφησης όλου του Ελληνικού χώρου.</a:t>
            </a:r>
            <a:endParaRPr lang="en-US" dirty="0" smtClean="0">
              <a:latin typeface="Bookman Old Style" pitchFamily="18" charset="0"/>
            </a:endParaRP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81400" y="274638"/>
            <a:ext cx="5105400" cy="1143000"/>
          </a:xfrm>
        </p:spPr>
        <p:txBody>
          <a:bodyPr>
            <a:normAutofit/>
          </a:bodyPr>
          <a:lstStyle/>
          <a:p>
            <a:pPr algn="r"/>
            <a:r>
              <a:rPr lang="el-GR" sz="2400" dirty="0" smtClean="0">
                <a:latin typeface="Bookman Old Style" pitchFamily="18" charset="0"/>
              </a:rPr>
              <a:t>Αθλητισμός  = υγεία</a:t>
            </a:r>
            <a:endParaRPr lang="en-US" sz="2400" dirty="0">
              <a:latin typeface="Bookman Old Style" pitchFamily="18" charset="0"/>
            </a:endParaRPr>
          </a:p>
        </p:txBody>
      </p:sp>
      <p:pic>
        <p:nvPicPr>
          <p:cNvPr id="6" name="5 - Θέση περιεχομένου" descr="3622281_f520[1].jpg"/>
          <p:cNvPicPr>
            <a:picLocks noGrp="1" noChangeAspect="1"/>
          </p:cNvPicPr>
          <p:nvPr>
            <p:ph sz="half" idx="1"/>
          </p:nvPr>
        </p:nvPicPr>
        <p:blipFill>
          <a:blip r:embed="rId2" cstate="print"/>
          <a:stretch>
            <a:fillRect/>
          </a:stretch>
        </p:blipFill>
        <p:spPr>
          <a:xfrm>
            <a:off x="457200" y="533401"/>
            <a:ext cx="4038600" cy="5334000"/>
          </a:xfrm>
        </p:spPr>
      </p:pic>
      <p:pic>
        <p:nvPicPr>
          <p:cNvPr id="8" name="7 - Θέση περιεχομένου" descr="TV.jpg"/>
          <p:cNvPicPr>
            <a:picLocks noGrp="1" noChangeAspect="1"/>
          </p:cNvPicPr>
          <p:nvPr>
            <p:ph sz="half" idx="2"/>
          </p:nvPr>
        </p:nvPicPr>
        <p:blipFill>
          <a:blip r:embed="rId3" cstate="print"/>
          <a:stretch>
            <a:fillRect/>
          </a:stretch>
        </p:blipFill>
        <p:spPr>
          <a:xfrm>
            <a:off x="4648200" y="2133600"/>
            <a:ext cx="4038600" cy="30480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438399"/>
            <a:ext cx="8458200" cy="2971801"/>
          </a:xfrm>
        </p:spPr>
        <p:txBody>
          <a:bodyPr/>
          <a:lstStyle/>
          <a:p>
            <a:pPr>
              <a:buNone/>
            </a:pPr>
            <a:r>
              <a:rPr lang="el-GR" dirty="0" smtClean="0">
                <a:latin typeface="Bookman Old Style" pitchFamily="18" charset="0"/>
              </a:rPr>
              <a:t>ΣΑΣ ΕΥΧΑΡΙΣΤΩ ΓΙΑ ΤΗΝ ΠΡΟΣΟΧΗ ΣΑΣ</a:t>
            </a:r>
            <a:endParaRPr lang="en-US" dirty="0">
              <a:latin typeface="Bookman Old Style"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Θέση κειμένου"/>
          <p:cNvSpPr>
            <a:spLocks noGrp="1"/>
          </p:cNvSpPr>
          <p:nvPr>
            <p:ph type="body" idx="1"/>
          </p:nvPr>
        </p:nvSpPr>
        <p:spPr>
          <a:xfrm>
            <a:off x="457200" y="304801"/>
            <a:ext cx="4040188" cy="533399"/>
          </a:xfrm>
        </p:spPr>
        <p:txBody>
          <a:bodyPr/>
          <a:lstStyle/>
          <a:p>
            <a:pPr algn="ctr"/>
            <a:r>
              <a:rPr lang="el-GR" dirty="0" smtClean="0">
                <a:latin typeface="Bookman Old Style" pitchFamily="18" charset="0"/>
              </a:rPr>
              <a:t>Αθλητισμός</a:t>
            </a:r>
            <a:endParaRPr lang="en-US" dirty="0">
              <a:latin typeface="Bookman Old Style" pitchFamily="18" charset="0"/>
            </a:endParaRPr>
          </a:p>
        </p:txBody>
      </p:sp>
      <p:sp>
        <p:nvSpPr>
          <p:cNvPr id="9" name="8 - Θέση περιεχομένου"/>
          <p:cNvSpPr>
            <a:spLocks noGrp="1"/>
          </p:cNvSpPr>
          <p:nvPr>
            <p:ph sz="half" idx="2"/>
          </p:nvPr>
        </p:nvSpPr>
        <p:spPr>
          <a:xfrm>
            <a:off x="457200" y="1371600"/>
            <a:ext cx="4040188" cy="4754563"/>
          </a:xfrm>
        </p:spPr>
        <p:txBody>
          <a:bodyPr/>
          <a:lstStyle/>
          <a:p>
            <a:pPr>
              <a:buNone/>
            </a:pPr>
            <a:endParaRPr lang="el-GR" dirty="0" smtClean="0"/>
          </a:p>
          <a:p>
            <a:r>
              <a:rPr lang="el-GR" sz="2000" dirty="0" smtClean="0">
                <a:latin typeface="Bookman Old Style" pitchFamily="18" charset="0"/>
              </a:rPr>
              <a:t>Συμμετοχή</a:t>
            </a:r>
          </a:p>
          <a:p>
            <a:pPr>
              <a:buNone/>
            </a:pPr>
            <a:endParaRPr lang="el-GR" sz="2000" dirty="0" smtClean="0">
              <a:latin typeface="Bookman Old Style" pitchFamily="18" charset="0"/>
            </a:endParaRPr>
          </a:p>
          <a:p>
            <a:r>
              <a:rPr lang="el-GR" sz="2000" dirty="0" smtClean="0">
                <a:latin typeface="Bookman Old Style" pitchFamily="18" charset="0"/>
              </a:rPr>
              <a:t>Χαρά  - Ψυχαγωγία</a:t>
            </a:r>
          </a:p>
          <a:p>
            <a:pPr>
              <a:buNone/>
            </a:pPr>
            <a:endParaRPr lang="el-GR" sz="2000" dirty="0" smtClean="0">
              <a:latin typeface="Bookman Old Style" pitchFamily="18" charset="0"/>
            </a:endParaRPr>
          </a:p>
          <a:p>
            <a:r>
              <a:rPr lang="el-GR" sz="2000" dirty="0" smtClean="0">
                <a:latin typeface="Bookman Old Style" pitchFamily="18" charset="0"/>
              </a:rPr>
              <a:t>Υγεία</a:t>
            </a:r>
          </a:p>
          <a:p>
            <a:pPr>
              <a:buNone/>
            </a:pPr>
            <a:endParaRPr lang="el-GR" sz="2000" dirty="0" smtClean="0">
              <a:latin typeface="Bookman Old Style" pitchFamily="18" charset="0"/>
            </a:endParaRPr>
          </a:p>
          <a:p>
            <a:r>
              <a:rPr lang="el-GR" sz="2000" dirty="0" smtClean="0">
                <a:latin typeface="Bookman Old Style" pitchFamily="18" charset="0"/>
              </a:rPr>
              <a:t>Αποδοχή</a:t>
            </a:r>
            <a:endParaRPr lang="en-US" sz="2000" dirty="0">
              <a:latin typeface="Bookman Old Style" pitchFamily="18" charset="0"/>
            </a:endParaRPr>
          </a:p>
        </p:txBody>
      </p:sp>
      <p:sp>
        <p:nvSpPr>
          <p:cNvPr id="10" name="9 - Θέση κειμένου"/>
          <p:cNvSpPr>
            <a:spLocks noGrp="1"/>
          </p:cNvSpPr>
          <p:nvPr>
            <p:ph type="body" sz="quarter" idx="3"/>
          </p:nvPr>
        </p:nvSpPr>
        <p:spPr>
          <a:xfrm>
            <a:off x="4645025" y="304801"/>
            <a:ext cx="4041775" cy="533399"/>
          </a:xfrm>
        </p:spPr>
        <p:txBody>
          <a:bodyPr/>
          <a:lstStyle/>
          <a:p>
            <a:pPr algn="ctr"/>
            <a:r>
              <a:rPr lang="el-GR" dirty="0" smtClean="0">
                <a:latin typeface="Bookman Old Style" pitchFamily="18" charset="0"/>
              </a:rPr>
              <a:t>Πρωταθλητισμός</a:t>
            </a:r>
            <a:endParaRPr lang="en-US" dirty="0">
              <a:latin typeface="Bookman Old Style" pitchFamily="18" charset="0"/>
            </a:endParaRPr>
          </a:p>
        </p:txBody>
      </p:sp>
      <p:sp>
        <p:nvSpPr>
          <p:cNvPr id="11" name="10 - Θέση περιεχομένου"/>
          <p:cNvSpPr>
            <a:spLocks noGrp="1"/>
          </p:cNvSpPr>
          <p:nvPr>
            <p:ph sz="quarter" idx="4"/>
          </p:nvPr>
        </p:nvSpPr>
        <p:spPr>
          <a:xfrm>
            <a:off x="4645025" y="1219201"/>
            <a:ext cx="4041775" cy="4343400"/>
          </a:xfrm>
        </p:spPr>
        <p:txBody>
          <a:bodyPr>
            <a:normAutofit/>
          </a:bodyPr>
          <a:lstStyle/>
          <a:p>
            <a:r>
              <a:rPr lang="el-GR" sz="2000" dirty="0" smtClean="0">
                <a:latin typeface="Bookman Old Style" pitchFamily="18" charset="0"/>
              </a:rPr>
              <a:t>Απαιτήσεις</a:t>
            </a:r>
          </a:p>
          <a:p>
            <a:r>
              <a:rPr lang="el-GR" sz="2000" dirty="0" smtClean="0">
                <a:latin typeface="Bookman Old Style" pitchFamily="18" charset="0"/>
              </a:rPr>
              <a:t>Νίκη, κύπελλο, χρήματα</a:t>
            </a:r>
            <a:r>
              <a:rPr lang="en-US" sz="2000" dirty="0" smtClean="0">
                <a:latin typeface="Bookman Old Style" pitchFamily="18" charset="0"/>
              </a:rPr>
              <a:t>;</a:t>
            </a:r>
            <a:endParaRPr lang="el-GR" sz="2000" dirty="0" smtClean="0">
              <a:latin typeface="Bookman Old Style" pitchFamily="18" charset="0"/>
            </a:endParaRPr>
          </a:p>
          <a:p>
            <a:r>
              <a:rPr lang="el-GR" sz="2000" dirty="0" smtClean="0">
                <a:latin typeface="Bookman Old Style" pitchFamily="18" charset="0"/>
              </a:rPr>
              <a:t>Διασημότητα</a:t>
            </a:r>
            <a:r>
              <a:rPr lang="en-US" sz="2000" dirty="0" smtClean="0">
                <a:latin typeface="Bookman Old Style" pitchFamily="18" charset="0"/>
              </a:rPr>
              <a:t>;</a:t>
            </a:r>
            <a:endParaRPr lang="el-GR" sz="2000" dirty="0" smtClean="0">
              <a:latin typeface="Bookman Old Style" pitchFamily="18" charset="0"/>
            </a:endParaRPr>
          </a:p>
          <a:p>
            <a:r>
              <a:rPr lang="el-GR" sz="2000" dirty="0" smtClean="0">
                <a:latin typeface="Bookman Old Style" pitchFamily="18" charset="0"/>
              </a:rPr>
              <a:t>Σκληρή προπόνηση</a:t>
            </a:r>
          </a:p>
          <a:p>
            <a:r>
              <a:rPr lang="el-GR" sz="2000" dirty="0" smtClean="0">
                <a:latin typeface="Bookman Old Style" pitchFamily="18" charset="0"/>
              </a:rPr>
              <a:t>Τραυματισμοί</a:t>
            </a:r>
          </a:p>
          <a:p>
            <a:r>
              <a:rPr lang="el-GR" sz="2000" dirty="0" smtClean="0">
                <a:latin typeface="Bookman Old Style" pitchFamily="18" charset="0"/>
              </a:rPr>
              <a:t>Πρόγραμμα</a:t>
            </a:r>
          </a:p>
          <a:p>
            <a:r>
              <a:rPr lang="el-GR" sz="2000" dirty="0" smtClean="0">
                <a:latin typeface="Bookman Old Style" pitchFamily="18" charset="0"/>
              </a:rPr>
              <a:t>Πίεση</a:t>
            </a:r>
          </a:p>
          <a:p>
            <a:r>
              <a:rPr lang="el-GR" sz="2000" dirty="0" smtClean="0">
                <a:latin typeface="Bookman Old Style" pitchFamily="18" charset="0"/>
              </a:rPr>
              <a:t>Θυσίες</a:t>
            </a:r>
          </a:p>
          <a:p>
            <a:r>
              <a:rPr lang="el-GR" sz="2000" dirty="0" smtClean="0">
                <a:latin typeface="Bookman Old Style" pitchFamily="18" charset="0"/>
              </a:rPr>
              <a:t>Αποδοχή</a:t>
            </a:r>
            <a:r>
              <a:rPr lang="en-US" sz="2000" dirty="0" smtClean="0">
                <a:latin typeface="Bookman Old Style" pitchFamily="18" charset="0"/>
              </a:rPr>
              <a:t>;</a:t>
            </a:r>
            <a:endParaRPr lang="el-GR" sz="2000" dirty="0" smtClean="0">
              <a:latin typeface="Bookman Old Style" pitchFamily="18" charset="0"/>
            </a:endParaRPr>
          </a:p>
          <a:p>
            <a:r>
              <a:rPr lang="el-GR" sz="2000" dirty="0" smtClean="0">
                <a:latin typeface="Bookman Old Style" pitchFamily="18" charset="0"/>
              </a:rPr>
              <a:t>Άγχος - ανασφάλεια</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3562"/>
          </a:xfrm>
        </p:spPr>
        <p:txBody>
          <a:bodyPr>
            <a:normAutofit/>
          </a:bodyPr>
          <a:lstStyle/>
          <a:p>
            <a:pPr algn="r"/>
            <a:r>
              <a:rPr lang="el-GR" sz="2400" dirty="0" smtClean="0">
                <a:latin typeface="Bookman Old Style" pitchFamily="18" charset="0"/>
              </a:rPr>
              <a:t>Παιχνίδι</a:t>
            </a:r>
            <a:endParaRPr lang="en-US" sz="2400" dirty="0">
              <a:latin typeface="Bookman Old Style" pitchFamily="18" charset="0"/>
            </a:endParaRPr>
          </a:p>
        </p:txBody>
      </p:sp>
      <p:pic>
        <p:nvPicPr>
          <p:cNvPr id="4" name="3 - Θέση περιεχομένου" descr="games.jpg"/>
          <p:cNvPicPr>
            <a:picLocks noGrp="1" noChangeAspect="1"/>
          </p:cNvPicPr>
          <p:nvPr>
            <p:ph idx="1"/>
          </p:nvPr>
        </p:nvPicPr>
        <p:blipFill>
          <a:blip r:embed="rId2" cstate="print"/>
          <a:stretch>
            <a:fillRect/>
          </a:stretch>
        </p:blipFill>
        <p:spPr>
          <a:xfrm>
            <a:off x="1180651" y="1219201"/>
            <a:ext cx="6782697" cy="40386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r"/>
            <a:r>
              <a:rPr lang="el-GR" sz="2400" dirty="0" smtClean="0">
                <a:latin typeface="Bookman Old Style" pitchFamily="18" charset="0"/>
              </a:rPr>
              <a:t>Παιχνίδι</a:t>
            </a:r>
            <a:endParaRPr lang="en-US" sz="2400" dirty="0">
              <a:latin typeface="Bookman Old Style" pitchFamily="18" charset="0"/>
            </a:endParaRPr>
          </a:p>
        </p:txBody>
      </p:sp>
      <p:sp>
        <p:nvSpPr>
          <p:cNvPr id="3" name="2 - Θέση περιεχομένου"/>
          <p:cNvSpPr>
            <a:spLocks noGrp="1"/>
          </p:cNvSpPr>
          <p:nvPr>
            <p:ph idx="1"/>
          </p:nvPr>
        </p:nvSpPr>
        <p:spPr>
          <a:xfrm>
            <a:off x="457200" y="1371600"/>
            <a:ext cx="8229600" cy="4419600"/>
          </a:xfrm>
        </p:spPr>
        <p:txBody>
          <a:bodyPr>
            <a:normAutofit fontScale="62500" lnSpcReduction="20000"/>
          </a:bodyPr>
          <a:lstStyle/>
          <a:p>
            <a:r>
              <a:rPr lang="el-GR" dirty="0" smtClean="0">
                <a:latin typeface="Bookman Old Style" pitchFamily="18" charset="0"/>
              </a:rPr>
              <a:t>Παιχνίδι – Διαμόρφωση χαρακτήρα – σωματική ανάπτυξη – συναισθηματική ωρίμανση – επιδόσεις</a:t>
            </a:r>
            <a:endParaRPr lang="en-US" dirty="0" smtClean="0">
              <a:latin typeface="Bookman Old Style" pitchFamily="18" charset="0"/>
            </a:endParaRPr>
          </a:p>
          <a:p>
            <a:pPr>
              <a:buNone/>
            </a:pPr>
            <a:endParaRPr lang="en-US" dirty="0" smtClean="0">
              <a:latin typeface="Bookman Old Style" pitchFamily="18" charset="0"/>
            </a:endParaRPr>
          </a:p>
          <a:p>
            <a:pPr>
              <a:buNone/>
            </a:pPr>
            <a:endParaRPr lang="el-GR" dirty="0" smtClean="0">
              <a:latin typeface="Bookman Old Style" pitchFamily="18" charset="0"/>
            </a:endParaRPr>
          </a:p>
          <a:p>
            <a:pPr lvl="0"/>
            <a:r>
              <a:rPr lang="el-GR" dirty="0" smtClean="0">
                <a:latin typeface="Bookman Old Style" pitchFamily="18" charset="0"/>
              </a:rPr>
              <a:t>Το </a:t>
            </a:r>
            <a:r>
              <a:rPr lang="el-GR" dirty="0">
                <a:latin typeface="Bookman Old Style" pitchFamily="18" charset="0"/>
              </a:rPr>
              <a:t>παιχνίδι είναι φυσική ανάγκη ή μέθοδος ανίχνευσης </a:t>
            </a:r>
            <a:r>
              <a:rPr lang="el-GR" dirty="0" smtClean="0">
                <a:latin typeface="Bookman Old Style" pitchFamily="18" charset="0"/>
              </a:rPr>
              <a:t>ταλέντων</a:t>
            </a:r>
            <a:r>
              <a:rPr lang="en-US" dirty="0">
                <a:latin typeface="Bookman Old Style" pitchFamily="18" charset="0"/>
              </a:rPr>
              <a:t>;</a:t>
            </a:r>
            <a:r>
              <a:rPr lang="el-GR" dirty="0" smtClean="0">
                <a:latin typeface="Bookman Old Style" pitchFamily="18" charset="0"/>
              </a:rPr>
              <a:t> </a:t>
            </a:r>
            <a:r>
              <a:rPr lang="el-GR" dirty="0">
                <a:latin typeface="Bookman Old Style" pitchFamily="18" charset="0"/>
              </a:rPr>
              <a:t>Ο αρχάριος πρέπει να αντιμετωπίζεται εξελεγκτικά σε βάθος </a:t>
            </a:r>
            <a:r>
              <a:rPr lang="el-GR" dirty="0" smtClean="0">
                <a:latin typeface="Bookman Old Style" pitchFamily="18" charset="0"/>
              </a:rPr>
              <a:t>χρόνου. </a:t>
            </a:r>
            <a:endParaRPr lang="el-GR" dirty="0">
              <a:latin typeface="Bookman Old Style" pitchFamily="18" charset="0"/>
            </a:endParaRPr>
          </a:p>
          <a:p>
            <a:pPr lvl="0">
              <a:buNone/>
            </a:pPr>
            <a:r>
              <a:rPr lang="el-GR" dirty="0" smtClean="0">
                <a:latin typeface="Bookman Old Style" pitchFamily="18" charset="0"/>
              </a:rPr>
              <a:t> </a:t>
            </a:r>
            <a:endParaRPr lang="en-US" dirty="0">
              <a:latin typeface="Bookman Old Style" pitchFamily="18" charset="0"/>
            </a:endParaRPr>
          </a:p>
          <a:p>
            <a:pPr lvl="0">
              <a:buNone/>
            </a:pPr>
            <a:endParaRPr lang="en-US" dirty="0">
              <a:latin typeface="Bookman Old Style" pitchFamily="18" charset="0"/>
            </a:endParaRPr>
          </a:p>
          <a:p>
            <a:pPr lvl="0"/>
            <a:r>
              <a:rPr lang="el-GR" dirty="0">
                <a:latin typeface="Bookman Old Style" pitchFamily="18" charset="0"/>
              </a:rPr>
              <a:t>Αναπτυξιακά προγράμματα και σχεδιασμός που θα οδηγεί στη διαμόρφωση όχι μόνο πρωταθλητών αλλά ταυτόχρονα και ακέραιων αθλητικών </a:t>
            </a:r>
            <a:r>
              <a:rPr lang="el-GR" dirty="0" smtClean="0">
                <a:latin typeface="Bookman Old Style" pitchFamily="18" charset="0"/>
              </a:rPr>
              <a:t>προσωπικοτήτων. Ενίσχυση της δια βίου σχέσης.</a:t>
            </a:r>
          </a:p>
          <a:p>
            <a:pPr lvl="0"/>
            <a:endParaRPr lang="en-US" dirty="0">
              <a:latin typeface="Bookman Old Style" pitchFamily="18" charset="0"/>
            </a:endParaRPr>
          </a:p>
          <a:p>
            <a:pPr lvl="0"/>
            <a:r>
              <a:rPr lang="el-GR" dirty="0">
                <a:latin typeface="Bookman Old Style" pitchFamily="18" charset="0"/>
              </a:rPr>
              <a:t>Ακαδημίες και </a:t>
            </a:r>
            <a:r>
              <a:rPr lang="en-US" dirty="0">
                <a:latin typeface="Bookman Old Style" pitchFamily="18" charset="0"/>
              </a:rPr>
              <a:t>camp (</a:t>
            </a:r>
            <a:r>
              <a:rPr lang="el-GR" dirty="0">
                <a:latin typeface="Bookman Old Style" pitchFamily="18" charset="0"/>
              </a:rPr>
              <a:t>χαρακτηριστικά)</a:t>
            </a:r>
            <a:endParaRPr lang="en-US" dirty="0">
              <a:latin typeface="Bookman Old Style" pitchFamily="18" charset="0"/>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r"/>
            <a:r>
              <a:rPr lang="el-GR" sz="2400" dirty="0" smtClean="0">
                <a:latin typeface="Bookman Old Style" pitchFamily="18" charset="0"/>
              </a:rPr>
              <a:t>Παίζω και γυμνάζομαι </a:t>
            </a:r>
            <a:endParaRPr lang="en-US" sz="2400" dirty="0">
              <a:latin typeface="Bookman Old Style" pitchFamily="18" charset="0"/>
            </a:endParaRPr>
          </a:p>
        </p:txBody>
      </p:sp>
      <p:pic>
        <p:nvPicPr>
          <p:cNvPr id="4" name="3 - Θέση περιεχομένου" descr="paidia football.jpg"/>
          <p:cNvPicPr>
            <a:picLocks noGrp="1" noChangeAspect="1"/>
          </p:cNvPicPr>
          <p:nvPr>
            <p:ph idx="1"/>
          </p:nvPr>
        </p:nvPicPr>
        <p:blipFill>
          <a:blip r:embed="rId2" cstate="print"/>
          <a:stretch>
            <a:fillRect/>
          </a:stretch>
        </p:blipFill>
        <p:spPr>
          <a:xfrm>
            <a:off x="1023027" y="1295400"/>
            <a:ext cx="6673172" cy="373379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r"/>
            <a:r>
              <a:rPr lang="el-GR" sz="2400" dirty="0" smtClean="0">
                <a:latin typeface="Bookman Old Style" pitchFamily="18" charset="0"/>
              </a:rPr>
              <a:t>Για ποιους λόγους πρέπει να γυμνάζονται οι έφηβοι</a:t>
            </a:r>
            <a:endParaRPr lang="en-US" sz="2400" dirty="0">
              <a:latin typeface="Bookman Old Style" pitchFamily="18" charset="0"/>
            </a:endParaRPr>
          </a:p>
        </p:txBody>
      </p:sp>
      <p:sp>
        <p:nvSpPr>
          <p:cNvPr id="3" name="2 - Θέση περιεχομένου"/>
          <p:cNvSpPr>
            <a:spLocks noGrp="1"/>
          </p:cNvSpPr>
          <p:nvPr>
            <p:ph idx="1"/>
          </p:nvPr>
        </p:nvSpPr>
        <p:spPr>
          <a:xfrm>
            <a:off x="457200" y="2133599"/>
            <a:ext cx="8229600" cy="2895601"/>
          </a:xfrm>
        </p:spPr>
        <p:txBody>
          <a:bodyPr>
            <a:normAutofit fontScale="62500" lnSpcReduction="20000"/>
          </a:bodyPr>
          <a:lstStyle/>
          <a:p>
            <a:r>
              <a:rPr lang="el-GR" dirty="0" smtClean="0">
                <a:latin typeface="Bookman Old Style" pitchFamily="18" charset="0"/>
              </a:rPr>
              <a:t>Φυσική κατάσταση</a:t>
            </a:r>
          </a:p>
          <a:p>
            <a:endParaRPr lang="el-GR" dirty="0" smtClean="0">
              <a:latin typeface="Bookman Old Style" pitchFamily="18" charset="0"/>
            </a:endParaRPr>
          </a:p>
          <a:p>
            <a:r>
              <a:rPr lang="el-GR" dirty="0" smtClean="0">
                <a:latin typeface="Bookman Old Style" pitchFamily="18" charset="0"/>
              </a:rPr>
              <a:t>Υγεία</a:t>
            </a:r>
          </a:p>
          <a:p>
            <a:endParaRPr lang="el-GR" dirty="0" smtClean="0">
              <a:latin typeface="Bookman Old Style" pitchFamily="18" charset="0"/>
            </a:endParaRPr>
          </a:p>
          <a:p>
            <a:r>
              <a:rPr lang="el-GR" dirty="0" smtClean="0">
                <a:latin typeface="Bookman Old Style" pitchFamily="18" charset="0"/>
              </a:rPr>
              <a:t>Πνευματική καλλιέργεια</a:t>
            </a:r>
          </a:p>
          <a:p>
            <a:endParaRPr lang="en-US" dirty="0" smtClean="0">
              <a:latin typeface="Bookman Old Style" pitchFamily="18" charset="0"/>
            </a:endParaRPr>
          </a:p>
          <a:p>
            <a:r>
              <a:rPr lang="el-GR" dirty="0" smtClean="0">
                <a:latin typeface="Bookman Old Style" pitchFamily="18" charset="0"/>
              </a:rPr>
              <a:t>Επιδόσεις</a:t>
            </a:r>
          </a:p>
          <a:p>
            <a:endParaRPr lang="el-GR" dirty="0" smtClean="0">
              <a:latin typeface="Bookman Old Style" pitchFamily="18" charset="0"/>
            </a:endParaRPr>
          </a:p>
          <a:p>
            <a:r>
              <a:rPr lang="el-GR" dirty="0" smtClean="0">
                <a:latin typeface="Bookman Old Style" pitchFamily="18" charset="0"/>
              </a:rPr>
              <a:t>Εμφάνιση</a:t>
            </a:r>
          </a:p>
          <a:p>
            <a:endParaRPr lang="el-GR" dirty="0" smtClean="0">
              <a:latin typeface="Bookman Old Style"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r"/>
            <a:r>
              <a:rPr lang="el-GR" sz="2400" dirty="0" smtClean="0">
                <a:latin typeface="Bookman Old Style" pitchFamily="18" charset="0"/>
              </a:rPr>
              <a:t>Γιατί συμμετέχω</a:t>
            </a:r>
            <a:r>
              <a:rPr lang="en-US" sz="2400" dirty="0" smtClean="0">
                <a:latin typeface="Bookman Old Style" pitchFamily="18" charset="0"/>
              </a:rPr>
              <a:t>;</a:t>
            </a:r>
            <a:endParaRPr lang="en-US" sz="2400" dirty="0">
              <a:latin typeface="Bookman Old Style" pitchFamily="18" charset="0"/>
            </a:endParaRPr>
          </a:p>
        </p:txBody>
      </p:sp>
      <p:pic>
        <p:nvPicPr>
          <p:cNvPr id="4" name="3 - Θέση περιεχομένου" descr="dreamer.jpg"/>
          <p:cNvPicPr>
            <a:picLocks noGrp="1" noChangeAspect="1"/>
          </p:cNvPicPr>
          <p:nvPr>
            <p:ph idx="1"/>
          </p:nvPr>
        </p:nvPicPr>
        <p:blipFill>
          <a:blip r:embed="rId2" cstate="print"/>
          <a:stretch>
            <a:fillRect/>
          </a:stretch>
        </p:blipFill>
        <p:spPr>
          <a:xfrm>
            <a:off x="1219200" y="1371600"/>
            <a:ext cx="6934200" cy="3886199"/>
          </a:xfr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826</Words>
  <Application>Microsoft Office PowerPoint</Application>
  <PresentationFormat>Προβολή στην οθόνη (4:3)</PresentationFormat>
  <Paragraphs>165</Paragraphs>
  <Slides>30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Θέμα του Office</vt:lpstr>
      <vt:lpstr>ΠΡΩΤΑΘΛΗΤΙΣΜOΣ  ΣΥΖΗΤΩΝΤΑΣ ΓΙΑ ΤΙΣ ΠΡΟΚΛΗΣΕΙΣ ΤΗΣ ΕΦΗΒΕΙΑΣ ΣΤΟ ΣΤΙΒΟ</vt:lpstr>
      <vt:lpstr>“Νους υγιής εν σώματι υγιεί” IOC dual carrer </vt:lpstr>
      <vt:lpstr>Αθλητισμός  = υγεία</vt:lpstr>
      <vt:lpstr>Διαφάνεια 4</vt:lpstr>
      <vt:lpstr>Παιχνίδι</vt:lpstr>
      <vt:lpstr>Παιχνίδι</vt:lpstr>
      <vt:lpstr>Παίζω και γυμνάζομαι </vt:lpstr>
      <vt:lpstr>Για ποιους λόγους πρέπει να γυμνάζονται οι έφηβοι</vt:lpstr>
      <vt:lpstr>Γιατί συμμετέχω;</vt:lpstr>
      <vt:lpstr>Γιατί συμμετέχω</vt:lpstr>
      <vt:lpstr>Προπονούμαι με κατάλληλα για κάθε ηλικία προγράμματα ενώ παράλληλα έχω χρόνο</vt:lpstr>
      <vt:lpstr>Διαβάζω;</vt:lpstr>
      <vt:lpstr>Η άσκηση κάνει καλό στην ακαδημαϊκή πρόοδο</vt:lpstr>
      <vt:lpstr>Αθλητισμός που δεν εκπληρώνει τον προορισμό του</vt:lpstr>
      <vt:lpstr>Πρόωρη εξειδίκευση – ακατάλληλη προπόνηση</vt:lpstr>
      <vt:lpstr>Youth Οlympic Games: αντίφαση;</vt:lpstr>
      <vt:lpstr>Ποιος επιδρά περισσότερο στη ζωή των νέων</vt:lpstr>
      <vt:lpstr>Ο ρόλος του προπονητή</vt:lpstr>
      <vt:lpstr>Γονείς </vt:lpstr>
      <vt:lpstr>Και γονείς…</vt:lpstr>
      <vt:lpstr>Αθλητική υποστήριξη</vt:lpstr>
      <vt:lpstr>Διαπιστώσεις </vt:lpstr>
      <vt:lpstr>Εθνικά προγράμματα ανάπτυξης</vt:lpstr>
      <vt:lpstr>Κέντρο υποστήριξης και αθλητικών πληροφοριών</vt:lpstr>
      <vt:lpstr>Κέντρο υποστήριξης και αθλητικών πληροφοριών   Υποστήριξη </vt:lpstr>
      <vt:lpstr>Κέντρο υποστήριξης και αθλητικών πληροφοριών  Βάση δεδομένων - καταγραφή</vt:lpstr>
      <vt:lpstr>Κέντρο υποστήριξης και αθλητικών πληροφοριών   Έρευνα</vt:lpstr>
      <vt:lpstr> Κέντρο υποστήριξης και αθλητικών πληροφοριών  Επιμόρφωση – Ενημέρωση - Δράσεις</vt:lpstr>
      <vt:lpstr> Κέντρο αθλητικών πληροφοριών και υποστήριξης Mobile Sports Clinique</vt:lpstr>
      <vt:lpstr>Διαφάνεια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ΠΡΩΤΑΘΛΗΤΙΣΜOΣ ΣΥΖΗΤΩΝΤΑΣ ΓΙΑ ΤΙΣ ΠΡΟΚΛΗΣΕΙΣ ΤΗΣ ΕΦΗΒΕΙΑΣ ΣΤΟ ΣΤΙΒΟ</dc:title>
  <dc:creator>user</dc:creator>
  <cp:lastModifiedBy>user</cp:lastModifiedBy>
  <cp:revision>7</cp:revision>
  <dcterms:created xsi:type="dcterms:W3CDTF">2016-03-09T11:20:10Z</dcterms:created>
  <dcterms:modified xsi:type="dcterms:W3CDTF">2016-03-19T19:13:18Z</dcterms:modified>
</cp:coreProperties>
</file>