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95" r:id="rId3"/>
    <p:sldId id="296" r:id="rId4"/>
    <p:sldId id="297" r:id="rId5"/>
    <p:sldId id="298" r:id="rId6"/>
    <p:sldId id="299" r:id="rId7"/>
    <p:sldId id="300" r:id="rId8"/>
    <p:sldId id="301" r:id="rId9"/>
    <p:sldId id="302" r:id="rId10"/>
    <p:sldId id="279" r:id="rId11"/>
    <p:sldId id="280" r:id="rId12"/>
    <p:sldId id="281" r:id="rId13"/>
    <p:sldId id="282" r:id="rId14"/>
    <p:sldId id="283" r:id="rId15"/>
    <p:sldId id="284" r:id="rId16"/>
    <p:sldId id="286" r:id="rId17"/>
    <p:sldId id="288" r:id="rId18"/>
    <p:sldId id="289" r:id="rId19"/>
    <p:sldId id="290" r:id="rId20"/>
    <p:sldId id="291" r:id="rId21"/>
    <p:sldId id="292" r:id="rId22"/>
    <p:sldId id="259" r:id="rId23"/>
    <p:sldId id="260" r:id="rId24"/>
    <p:sldId id="258" r:id="rId25"/>
    <p:sldId id="262" r:id="rId26"/>
    <p:sldId id="261" r:id="rId27"/>
    <p:sldId id="263" r:id="rId28"/>
    <p:sldId id="293" r:id="rId29"/>
    <p:sldId id="264" r:id="rId30"/>
    <p:sldId id="265" r:id="rId31"/>
    <p:sldId id="266" r:id="rId32"/>
    <p:sldId id="267" r:id="rId33"/>
    <p:sldId id="270" r:id="rId34"/>
    <p:sldId id="268" r:id="rId35"/>
    <p:sldId id="269" r:id="rId36"/>
    <p:sldId id="271" r:id="rId37"/>
    <p:sldId id="272" r:id="rId38"/>
    <p:sldId id="273" r:id="rId39"/>
    <p:sldId id="274" r:id="rId40"/>
    <p:sldId id="275" r:id="rId41"/>
    <p:sldId id="276" r:id="rId42"/>
    <p:sldId id="277" r:id="rId43"/>
    <p:sldId id="278" r:id="rId44"/>
    <p:sldId id="294"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93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EFC18A-3291-4C5D-A2C6-2F8F4F647044}" type="datetimeFigureOut">
              <a:rPr lang="en-US" smtClean="0"/>
              <a:pPr/>
              <a:t>16-May-16</a:t>
            </a:fld>
            <a:endParaRPr lang="en-US"/>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83CA00-2187-4898-8235-B415F3DB64D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662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AC64233-6E7F-40C7-ADB3-D51E430B0F80}" type="slidenum">
              <a:rPr lang="el-GR" smtClean="0"/>
              <a:pPr/>
              <a:t>1</a:t>
            </a:fld>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584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9B36B4-6E3B-4594-8D6B-795016B1ED6D}" type="slidenum">
              <a:rPr lang="el-GR" smtClean="0"/>
              <a:pPr/>
              <a:t>31</a:t>
            </a:fld>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686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686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2D4AC19-1353-44ED-A264-173AF1358A27}" type="slidenum">
              <a:rPr lang="el-GR" smtClean="0"/>
              <a:pPr/>
              <a:t>32</a:t>
            </a:fld>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993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4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B56F40-0C3A-4C3D-B4F1-7A775087F7F2}" type="slidenum">
              <a:rPr lang="el-GR" smtClean="0"/>
              <a:pPr/>
              <a:t>33</a:t>
            </a:fld>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789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0B679BA-AA4E-4540-9B37-28FB44E0B6BE}" type="slidenum">
              <a:rPr lang="el-GR" smtClean="0"/>
              <a:pPr/>
              <a:t>34</a:t>
            </a:fld>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891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4A2235F-7ADD-4C81-AC0E-02993C27A6CB}" type="slidenum">
              <a:rPr lang="el-GR" smtClean="0"/>
              <a:pPr/>
              <a:t>35</a:t>
            </a:fld>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096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096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E538066-4C69-4044-8D82-F49B73DE42B6}" type="slidenum">
              <a:rPr lang="el-GR" smtClean="0"/>
              <a:pPr/>
              <a:t>36</a:t>
            </a:fld>
            <a:endParaRPr lang="el-GR"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198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F9BE5A-CD6A-40A4-AD90-D172352C93A8}" type="slidenum">
              <a:rPr lang="el-GR" smtClean="0"/>
              <a:pPr/>
              <a:t>38</a:t>
            </a:fld>
            <a:endParaRPr lang="el-G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301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301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169D29D-C256-4578-89BE-534598CA3CDF}" type="slidenum">
              <a:rPr lang="el-GR" smtClean="0"/>
              <a:pPr/>
              <a:t>39</a:t>
            </a:fld>
            <a:endParaRPr lang="el-GR"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403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D77475-E493-48B7-9FFD-CFFF83543529}" type="slidenum">
              <a:rPr lang="el-GR" smtClean="0"/>
              <a:pPr/>
              <a:t>40</a:t>
            </a:fld>
            <a:endParaRPr lang="el-GR"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505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506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855683-9E71-455B-B0CC-7CF070BBED07}" type="slidenum">
              <a:rPr lang="el-GR" smtClean="0"/>
              <a:pPr/>
              <a:t>41</a:t>
            </a:fld>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867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867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4C5CA1-2FF4-4982-B267-6EE2EDCE5187}" type="slidenum">
              <a:rPr lang="el-GR" smtClean="0"/>
              <a:pPr/>
              <a:t>22</a:t>
            </a:fld>
            <a:endParaRPr lang="el-GR"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608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CC67B97-D8F4-4853-ADBC-3E470B549A21}" type="slidenum">
              <a:rPr lang="el-GR" smtClean="0"/>
              <a:pPr/>
              <a:t>42</a:t>
            </a:fld>
            <a:endParaRPr lang="el-GR"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4710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710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8E0AA4-3CDD-4882-A207-0D4B3FC09A8E}" type="slidenum">
              <a:rPr lang="el-GR" smtClean="0"/>
              <a:pPr/>
              <a:t>43</a:t>
            </a:fld>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969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889FF7C-D3CE-4378-8A24-47337D1F6340}" type="slidenum">
              <a:rPr lang="el-GR" smtClean="0"/>
              <a:pPr/>
              <a:t>23</a:t>
            </a:fld>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2765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2765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1199ED-C499-4C42-8D0B-BF24833B29CB}" type="slidenum">
              <a:rPr lang="el-GR" smtClean="0"/>
              <a:pPr/>
              <a:t>24</a:t>
            </a:fld>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1747"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0DCA22C-B2C4-4636-8EFE-4106DA82418F}" type="slidenum">
              <a:rPr lang="el-GR" smtClean="0"/>
              <a:pPr/>
              <a:t>25</a:t>
            </a:fld>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0723"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78D4D47-4D25-467E-9C27-72A20C93114A}" type="slidenum">
              <a:rPr lang="el-GR" smtClean="0"/>
              <a:pPr/>
              <a:t>26</a:t>
            </a:fld>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2771"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76AE62-B720-46C6-BDA0-A2C734FF5FF8}" type="slidenum">
              <a:rPr lang="el-GR" smtClean="0"/>
              <a:pPr/>
              <a:t>27</a:t>
            </a:fld>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3795"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1E1E6F3-95D9-424E-93DA-75DDF8C2534B}" type="slidenum">
              <a:rPr lang="el-GR" smtClean="0"/>
              <a:pPr/>
              <a:t>29</a:t>
            </a:fld>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1 - Θέση εικόνας διαφάνειας"/>
          <p:cNvSpPr>
            <a:spLocks noGrp="1" noRot="1" noChangeAspect="1" noTextEdit="1"/>
          </p:cNvSpPr>
          <p:nvPr>
            <p:ph type="sldImg"/>
          </p:nvPr>
        </p:nvSpPr>
        <p:spPr bwMode="auto">
          <a:noFill/>
          <a:ln>
            <a:solidFill>
              <a:srgbClr val="000000"/>
            </a:solidFill>
            <a:miter lim="800000"/>
            <a:headEnd/>
            <a:tailEnd/>
          </a:ln>
        </p:spPr>
      </p:sp>
      <p:sp>
        <p:nvSpPr>
          <p:cNvPr id="34819" name="2 - Θέση σημειώσεων"/>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3 - Θέση αριθμού διαφάνειας"/>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4F39549-12E8-460B-9890-5C0AB5C9A9DD}" type="slidenum">
              <a:rPr lang="el-GR" smtClean="0"/>
              <a:pPr/>
              <a:t>30</a:t>
            </a:fld>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n-US"/>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n-US"/>
          </a:p>
        </p:txBody>
      </p:sp>
      <p:sp>
        <p:nvSpPr>
          <p:cNvPr id="4" name="3 - Θέση ημερομηνίας"/>
          <p:cNvSpPr>
            <a:spLocks noGrp="1"/>
          </p:cNvSpPr>
          <p:nvPr>
            <p:ph type="dt" sz="half" idx="10"/>
          </p:nvPr>
        </p:nvSpPr>
        <p:spPr/>
        <p:txBody>
          <a:bodyPr/>
          <a:lstStyle/>
          <a:p>
            <a:fld id="{817EDAAB-7214-43A3-BBB7-1BBD006A0810}" type="datetimeFigureOut">
              <a:rPr lang="en-US" smtClean="0"/>
              <a:pPr/>
              <a:t>16-May-16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3CA1E63-FE4C-40B2-9FE8-0CEBB3E0FE3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817EDAAB-7214-43A3-BBB7-1BBD006A0810}" type="datetimeFigureOut">
              <a:rPr lang="en-US" smtClean="0"/>
              <a:pPr/>
              <a:t>16-May-16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3CA1E63-FE4C-40B2-9FE8-0CEBB3E0FE3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817EDAAB-7214-43A3-BBB7-1BBD006A0810}" type="datetimeFigureOut">
              <a:rPr lang="en-US" smtClean="0"/>
              <a:pPr/>
              <a:t>16-May-16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3CA1E63-FE4C-40B2-9FE8-0CEBB3E0FE3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10"/>
          </p:nvPr>
        </p:nvSpPr>
        <p:spPr/>
        <p:txBody>
          <a:bodyPr/>
          <a:lstStyle/>
          <a:p>
            <a:fld id="{817EDAAB-7214-43A3-BBB7-1BBD006A0810}" type="datetimeFigureOut">
              <a:rPr lang="en-US" smtClean="0"/>
              <a:pPr/>
              <a:t>16-May-16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3CA1E63-FE4C-40B2-9FE8-0CEBB3E0FE3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17EDAAB-7214-43A3-BBB7-1BBD006A0810}" type="datetimeFigureOut">
              <a:rPr lang="en-US" smtClean="0"/>
              <a:pPr/>
              <a:t>16-May-16</a:t>
            </a:fld>
            <a:endParaRPr lang="en-US"/>
          </a:p>
        </p:txBody>
      </p:sp>
      <p:sp>
        <p:nvSpPr>
          <p:cNvPr id="5" name="4 - Θέση υποσέλιδου"/>
          <p:cNvSpPr>
            <a:spLocks noGrp="1"/>
          </p:cNvSpPr>
          <p:nvPr>
            <p:ph type="ftr" sz="quarter" idx="11"/>
          </p:nvPr>
        </p:nvSpPr>
        <p:spPr/>
        <p:txBody>
          <a:bodyPr/>
          <a:lstStyle/>
          <a:p>
            <a:endParaRPr lang="en-US"/>
          </a:p>
        </p:txBody>
      </p:sp>
      <p:sp>
        <p:nvSpPr>
          <p:cNvPr id="6" name="5 - Θέση αριθμού διαφάνειας"/>
          <p:cNvSpPr>
            <a:spLocks noGrp="1"/>
          </p:cNvSpPr>
          <p:nvPr>
            <p:ph type="sldNum" sz="quarter" idx="12"/>
          </p:nvPr>
        </p:nvSpPr>
        <p:spPr/>
        <p:txBody>
          <a:bodyPr/>
          <a:lstStyle/>
          <a:p>
            <a:fld id="{F3CA1E63-FE4C-40B2-9FE8-0CEBB3E0FE3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ημερομηνίας"/>
          <p:cNvSpPr>
            <a:spLocks noGrp="1"/>
          </p:cNvSpPr>
          <p:nvPr>
            <p:ph type="dt" sz="half" idx="10"/>
          </p:nvPr>
        </p:nvSpPr>
        <p:spPr/>
        <p:txBody>
          <a:bodyPr/>
          <a:lstStyle/>
          <a:p>
            <a:fld id="{817EDAAB-7214-43A3-BBB7-1BBD006A0810}" type="datetimeFigureOut">
              <a:rPr lang="en-US" smtClean="0"/>
              <a:pPr/>
              <a:t>16-May-16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3CA1E63-FE4C-40B2-9FE8-0CEBB3E0FE3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7" name="6 - Θέση ημερομηνίας"/>
          <p:cNvSpPr>
            <a:spLocks noGrp="1"/>
          </p:cNvSpPr>
          <p:nvPr>
            <p:ph type="dt" sz="half" idx="10"/>
          </p:nvPr>
        </p:nvSpPr>
        <p:spPr/>
        <p:txBody>
          <a:bodyPr/>
          <a:lstStyle/>
          <a:p>
            <a:fld id="{817EDAAB-7214-43A3-BBB7-1BBD006A0810}" type="datetimeFigureOut">
              <a:rPr lang="en-US" smtClean="0"/>
              <a:pPr/>
              <a:t>16-May-16</a:t>
            </a:fld>
            <a:endParaRPr lang="en-US"/>
          </a:p>
        </p:txBody>
      </p:sp>
      <p:sp>
        <p:nvSpPr>
          <p:cNvPr id="8" name="7 - Θέση υποσέλιδου"/>
          <p:cNvSpPr>
            <a:spLocks noGrp="1"/>
          </p:cNvSpPr>
          <p:nvPr>
            <p:ph type="ftr" sz="quarter" idx="11"/>
          </p:nvPr>
        </p:nvSpPr>
        <p:spPr/>
        <p:txBody>
          <a:bodyPr/>
          <a:lstStyle/>
          <a:p>
            <a:endParaRPr lang="en-US"/>
          </a:p>
        </p:txBody>
      </p:sp>
      <p:sp>
        <p:nvSpPr>
          <p:cNvPr id="9" name="8 - Θέση αριθμού διαφάνειας"/>
          <p:cNvSpPr>
            <a:spLocks noGrp="1"/>
          </p:cNvSpPr>
          <p:nvPr>
            <p:ph type="sldNum" sz="quarter" idx="12"/>
          </p:nvPr>
        </p:nvSpPr>
        <p:spPr/>
        <p:txBody>
          <a:bodyPr/>
          <a:lstStyle/>
          <a:p>
            <a:fld id="{F3CA1E63-FE4C-40B2-9FE8-0CEBB3E0FE3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n-US"/>
          </a:p>
        </p:txBody>
      </p:sp>
      <p:sp>
        <p:nvSpPr>
          <p:cNvPr id="3" name="2 - Θέση ημερομηνίας"/>
          <p:cNvSpPr>
            <a:spLocks noGrp="1"/>
          </p:cNvSpPr>
          <p:nvPr>
            <p:ph type="dt" sz="half" idx="10"/>
          </p:nvPr>
        </p:nvSpPr>
        <p:spPr/>
        <p:txBody>
          <a:bodyPr/>
          <a:lstStyle/>
          <a:p>
            <a:fld id="{817EDAAB-7214-43A3-BBB7-1BBD006A0810}" type="datetimeFigureOut">
              <a:rPr lang="en-US" smtClean="0"/>
              <a:pPr/>
              <a:t>16-May-16</a:t>
            </a:fld>
            <a:endParaRPr lang="en-US"/>
          </a:p>
        </p:txBody>
      </p:sp>
      <p:sp>
        <p:nvSpPr>
          <p:cNvPr id="4" name="3 - Θέση υποσέλιδου"/>
          <p:cNvSpPr>
            <a:spLocks noGrp="1"/>
          </p:cNvSpPr>
          <p:nvPr>
            <p:ph type="ftr" sz="quarter" idx="11"/>
          </p:nvPr>
        </p:nvSpPr>
        <p:spPr/>
        <p:txBody>
          <a:bodyPr/>
          <a:lstStyle/>
          <a:p>
            <a:endParaRPr lang="en-US"/>
          </a:p>
        </p:txBody>
      </p:sp>
      <p:sp>
        <p:nvSpPr>
          <p:cNvPr id="5" name="4 - Θέση αριθμού διαφάνειας"/>
          <p:cNvSpPr>
            <a:spLocks noGrp="1"/>
          </p:cNvSpPr>
          <p:nvPr>
            <p:ph type="sldNum" sz="quarter" idx="12"/>
          </p:nvPr>
        </p:nvSpPr>
        <p:spPr/>
        <p:txBody>
          <a:bodyPr/>
          <a:lstStyle/>
          <a:p>
            <a:fld id="{F3CA1E63-FE4C-40B2-9FE8-0CEBB3E0FE3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17EDAAB-7214-43A3-BBB7-1BBD006A0810}" type="datetimeFigureOut">
              <a:rPr lang="en-US" smtClean="0"/>
              <a:pPr/>
              <a:t>16-May-16</a:t>
            </a:fld>
            <a:endParaRPr lang="en-US"/>
          </a:p>
        </p:txBody>
      </p:sp>
      <p:sp>
        <p:nvSpPr>
          <p:cNvPr id="3" name="2 - Θέση υποσέλιδου"/>
          <p:cNvSpPr>
            <a:spLocks noGrp="1"/>
          </p:cNvSpPr>
          <p:nvPr>
            <p:ph type="ftr" sz="quarter" idx="11"/>
          </p:nvPr>
        </p:nvSpPr>
        <p:spPr/>
        <p:txBody>
          <a:bodyPr/>
          <a:lstStyle/>
          <a:p>
            <a:endParaRPr lang="en-US"/>
          </a:p>
        </p:txBody>
      </p:sp>
      <p:sp>
        <p:nvSpPr>
          <p:cNvPr id="4" name="3 - Θέση αριθμού διαφάνειας"/>
          <p:cNvSpPr>
            <a:spLocks noGrp="1"/>
          </p:cNvSpPr>
          <p:nvPr>
            <p:ph type="sldNum" sz="quarter" idx="12"/>
          </p:nvPr>
        </p:nvSpPr>
        <p:spPr/>
        <p:txBody>
          <a:bodyPr/>
          <a:lstStyle/>
          <a:p>
            <a:fld id="{F3CA1E63-FE4C-40B2-9FE8-0CEBB3E0FE3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n-US"/>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7EDAAB-7214-43A3-BBB7-1BBD006A0810}" type="datetimeFigureOut">
              <a:rPr lang="en-US" smtClean="0"/>
              <a:pPr/>
              <a:t>16-May-16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3CA1E63-FE4C-40B2-9FE8-0CEBB3E0FE3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n-US"/>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17EDAAB-7214-43A3-BBB7-1BBD006A0810}" type="datetimeFigureOut">
              <a:rPr lang="en-US" smtClean="0"/>
              <a:pPr/>
              <a:t>16-May-16</a:t>
            </a:fld>
            <a:endParaRPr lang="en-US"/>
          </a:p>
        </p:txBody>
      </p:sp>
      <p:sp>
        <p:nvSpPr>
          <p:cNvPr id="6" name="5 - Θέση υποσέλιδου"/>
          <p:cNvSpPr>
            <a:spLocks noGrp="1"/>
          </p:cNvSpPr>
          <p:nvPr>
            <p:ph type="ftr" sz="quarter" idx="11"/>
          </p:nvPr>
        </p:nvSpPr>
        <p:spPr/>
        <p:txBody>
          <a:bodyPr/>
          <a:lstStyle/>
          <a:p>
            <a:endParaRPr lang="en-US"/>
          </a:p>
        </p:txBody>
      </p:sp>
      <p:sp>
        <p:nvSpPr>
          <p:cNvPr id="7" name="6 - Θέση αριθμού διαφάνειας"/>
          <p:cNvSpPr>
            <a:spLocks noGrp="1"/>
          </p:cNvSpPr>
          <p:nvPr>
            <p:ph type="sldNum" sz="quarter" idx="12"/>
          </p:nvPr>
        </p:nvSpPr>
        <p:spPr/>
        <p:txBody>
          <a:bodyPr/>
          <a:lstStyle/>
          <a:p>
            <a:fld id="{F3CA1E63-FE4C-40B2-9FE8-0CEBB3E0FE3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6000" r="-6000"/>
          </a:stretch>
        </a:blip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n-US"/>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7EDAAB-7214-43A3-BBB7-1BBD006A0810}" type="datetimeFigureOut">
              <a:rPr lang="en-US" smtClean="0"/>
              <a:pPr/>
              <a:t>16-May-16</a:t>
            </a:fld>
            <a:endParaRPr lang="en-US"/>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CA1E63-FE4C-40B2-9FE8-0CEBB3E0FE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gr/url?sa=i&amp;rct=j&amp;q=&amp;esrc=s&amp;source=images&amp;cd=&amp;cad=rja&amp;uact=8&amp;ved=0ahUKEwjNiYW10tzMAhVEOMAKHangAIwQjRwIBw&amp;url=http://www.paixnidologio.gr/%CE%B4%CE%B7%CE%BC%CE%B9%CE%BF%CF%85%CF%81%CE%B3%CE%B9%CE%BA%CE%B7-%CE%B1%CF%80%CE%B1%CF%83%CF%87%CE%BF%CE%BB%CE%B7%CF%83%CE%B7-%CF%83%CF%84%CE%BF-%CF%80%CE%B1%CE%B9%CF%87%CE%BD%CE%B9%CE%B4%CE%BF/&amp;psig=AFQjCNHzLLdkBgWLP8z4y-BHL7L5kiaf8w&amp;ust=1463420534808120" TargetMode="External"/><Relationship Id="rId7"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hyperlink" Target="http://www.google.gr/url?sa=i&amp;rct=j&amp;q=&amp;esrc=s&amp;source=images&amp;cd=&amp;cad=rja&amp;uact=8&amp;ved=0ahUKEwjto5Ol1NzMAhXrB8AKHedXBpcQjRwIBw&amp;url=http://1080.plus/_z4HeikUNYQ.video&amp;bvm=bv.122129774,d.d2s&amp;psig=AFQjCNHTcojsEWpi__BA91bgvrvX8N7pgA&amp;ust=1463421557277358" TargetMode="External"/><Relationship Id="rId5" Type="http://schemas.openxmlformats.org/officeDocument/2006/relationships/hyperlink" Target="http://www.google.gr/url?sa=i&amp;rct=j&amp;q=&amp;esrc=s&amp;source=images&amp;cd=&amp;cad=rja&amp;uact=8&amp;ved=0ahUKEwiew7Da09zMAhVmOMAKHRNtABgQjRwIBw&amp;url=http://www.infokids.gr/2016/03/paikste-mia-alliotiki-triliza-foveri/&amp;psig=AFQjCNHeb3g4sxbB6wRslVBff1kMwro1Ig&amp;ust=1463421398771620" TargetMode="Externa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google.gr/url?sa=i&amp;rct=j&amp;q=&amp;esrc=s&amp;source=images&amp;cd=&amp;cad=rja&amp;uact=8&amp;ved=0ahUKEwjs_6i55t3MAhVCJMAKHcUVAcsQjRwIBw&amp;url=http%3A%2F%2Fwww.news.gr%2Fgynaika%2Fpaidi-oikogeneia%2Farticle%2F122927%2Fpaidikh-hara-kai-kindynoi.html&amp;bvm=bv.122129774,d.ZGg&amp;psig=AFQjCNGbI1ho_MupQxnEzbFIVxfuziD41g&amp;ust=1463460711584238" TargetMode="External"/><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755650" y="990601"/>
            <a:ext cx="7561263" cy="4191000"/>
          </a:xfrm>
        </p:spPr>
        <p:txBody>
          <a:bodyPr>
            <a:normAutofit/>
          </a:bodyPr>
          <a:lstStyle/>
          <a:p>
            <a:pPr eaLnBrk="1" hangingPunct="1">
              <a:defRPr/>
            </a:pPr>
            <a:endParaRPr lang="el-GR" b="1" dirty="0" smtClean="0">
              <a:solidFill>
                <a:schemeClr val="tx1"/>
              </a:solidFill>
            </a:endParaRPr>
          </a:p>
          <a:p>
            <a:pPr eaLnBrk="1" hangingPunct="1">
              <a:defRPr/>
            </a:pPr>
            <a:r>
              <a:rPr lang="el-GR" b="1" dirty="0" smtClean="0">
                <a:solidFill>
                  <a:schemeClr val="tx1"/>
                </a:solidFill>
              </a:rPr>
              <a:t>Το παιχνίδι είναι φυσική ανάγκη ή επιστημονικό εργαλείο ανίχνευσης ταλέντων;</a:t>
            </a:r>
          </a:p>
          <a:p>
            <a:pPr eaLnBrk="1" hangingPunct="1">
              <a:defRPr/>
            </a:pPr>
            <a:endParaRPr lang="en-US" b="1" dirty="0" smtClean="0">
              <a:solidFill>
                <a:schemeClr val="tx1"/>
              </a:solidFill>
            </a:endParaRPr>
          </a:p>
          <a:p>
            <a:pPr eaLnBrk="1" hangingPunct="1">
              <a:defRPr/>
            </a:pPr>
            <a:r>
              <a:rPr lang="el-GR" sz="2800" b="1" dirty="0" err="1" smtClean="0">
                <a:solidFill>
                  <a:schemeClr val="tx1"/>
                </a:solidFill>
              </a:rPr>
              <a:t>Τσολάκης</a:t>
            </a:r>
            <a:r>
              <a:rPr lang="el-GR" sz="2800" b="1" dirty="0" smtClean="0">
                <a:solidFill>
                  <a:schemeClr val="tx1"/>
                </a:solidFill>
              </a:rPr>
              <a:t> Χάρης </a:t>
            </a:r>
          </a:p>
          <a:p>
            <a:pPr eaLnBrk="1" hangingPunct="1">
              <a:defRPr/>
            </a:pPr>
            <a:r>
              <a:rPr lang="el-GR" sz="2800" b="1" dirty="0" smtClean="0">
                <a:solidFill>
                  <a:schemeClr val="tx1"/>
                </a:solidFill>
              </a:rPr>
              <a:t>Αναπληρωτής Καθηγητής ΤΕΦΑΑ</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381000" y="609600"/>
            <a:ext cx="8229600" cy="762000"/>
          </a:xfrm>
        </p:spPr>
        <p:txBody>
          <a:bodyPr>
            <a:normAutofit fontScale="90000"/>
          </a:bodyPr>
          <a:lstStyle/>
          <a:p>
            <a:r>
              <a:rPr lang="el-GR" sz="2700" dirty="0" smtClean="0"/>
              <a:t>Παιχνίδι δεν είναι μια ευκαιρία να ξεφύγουμε από το μάθημα, αλλά είναι η ευκαιρία να εφαρμόσουμε το μάθημα…</a:t>
            </a:r>
            <a:r>
              <a:rPr lang="en-US" dirty="0" smtClean="0"/>
              <a:t/>
            </a:r>
            <a:br>
              <a:rPr lang="en-US" dirty="0" smtClean="0"/>
            </a:br>
            <a:endParaRPr lang="en-US" dirty="0"/>
          </a:p>
        </p:txBody>
      </p:sp>
      <p:pic>
        <p:nvPicPr>
          <p:cNvPr id="6" name="5 - Θέση περιεχομένου" descr="διαλειμμα.jpg"/>
          <p:cNvPicPr>
            <a:picLocks noGrp="1" noChangeAspect="1"/>
          </p:cNvPicPr>
          <p:nvPr>
            <p:ph idx="1"/>
          </p:nvPr>
        </p:nvPicPr>
        <p:blipFill>
          <a:blip r:embed="rId2" cstate="print"/>
          <a:stretch>
            <a:fillRect/>
          </a:stretch>
        </p:blipFill>
        <p:spPr>
          <a:xfrm>
            <a:off x="533400" y="1524000"/>
            <a:ext cx="8153400" cy="381000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533400" y="228600"/>
            <a:ext cx="8229600" cy="1143000"/>
          </a:xfrm>
        </p:spPr>
        <p:txBody>
          <a:bodyPr>
            <a:normAutofit/>
          </a:bodyPr>
          <a:lstStyle/>
          <a:p>
            <a:r>
              <a:rPr lang="el-GR" sz="2400" dirty="0" smtClean="0"/>
              <a:t>Μέσω του παιχνιδιού το παιδί αναπτύσσει τις φυσικές, πνευματικές, συναισθηματικές, κοινωνικές και ηθικές του αξίες. </a:t>
            </a:r>
            <a:endParaRPr lang="en-US" sz="2400" dirty="0"/>
          </a:p>
        </p:txBody>
      </p:sp>
      <p:pic>
        <p:nvPicPr>
          <p:cNvPr id="4" name="3 - Θέση περιεχομένου" descr="αυλή 2.jpg"/>
          <p:cNvPicPr>
            <a:picLocks noGrp="1" noChangeAspect="1"/>
          </p:cNvPicPr>
          <p:nvPr>
            <p:ph idx="1"/>
          </p:nvPr>
        </p:nvPicPr>
        <p:blipFill>
          <a:blip r:embed="rId2" cstate="print"/>
          <a:stretch>
            <a:fillRect/>
          </a:stretch>
        </p:blipFill>
        <p:spPr>
          <a:xfrm>
            <a:off x="457200" y="1238250"/>
            <a:ext cx="3937000" cy="2952750"/>
          </a:xfrm>
        </p:spPr>
      </p:pic>
      <p:pic>
        <p:nvPicPr>
          <p:cNvPr id="1026" name="Picture 2" descr="C:\Users\user\Pictures\αυλή 3.jpg"/>
          <p:cNvPicPr>
            <a:picLocks noChangeAspect="1" noChangeArrowheads="1"/>
          </p:cNvPicPr>
          <p:nvPr/>
        </p:nvPicPr>
        <p:blipFill>
          <a:blip r:embed="rId3" cstate="print"/>
          <a:srcRect/>
          <a:stretch>
            <a:fillRect/>
          </a:stretch>
        </p:blipFill>
        <p:spPr bwMode="auto">
          <a:xfrm>
            <a:off x="5181600" y="1237349"/>
            <a:ext cx="2819400" cy="1655757"/>
          </a:xfrm>
          <a:prstGeom prst="rect">
            <a:avLst/>
          </a:prstGeom>
          <a:noFill/>
        </p:spPr>
      </p:pic>
      <p:pic>
        <p:nvPicPr>
          <p:cNvPr id="1027" name="Picture 3" descr="C:\Users\user\Pictures\αυλή 4.png"/>
          <p:cNvPicPr>
            <a:picLocks noChangeAspect="1" noChangeArrowheads="1"/>
          </p:cNvPicPr>
          <p:nvPr/>
        </p:nvPicPr>
        <p:blipFill>
          <a:blip r:embed="rId4" cstate="print"/>
          <a:srcRect/>
          <a:stretch>
            <a:fillRect/>
          </a:stretch>
        </p:blipFill>
        <p:spPr bwMode="auto">
          <a:xfrm>
            <a:off x="4800600" y="2971800"/>
            <a:ext cx="3733800" cy="2222427"/>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457200"/>
            <a:ext cx="8229600" cy="4800601"/>
          </a:xfrm>
        </p:spPr>
        <p:txBody>
          <a:bodyPr>
            <a:normAutofit/>
          </a:bodyPr>
          <a:lstStyle/>
          <a:p>
            <a:r>
              <a:rPr lang="el-GR" dirty="0" smtClean="0"/>
              <a:t>Βελτιώνει την ακαδημαϊκή μάθηση.</a:t>
            </a:r>
            <a:endParaRPr lang="en-US" dirty="0" smtClean="0"/>
          </a:p>
          <a:p>
            <a:r>
              <a:rPr lang="el-GR" dirty="0" smtClean="0"/>
              <a:t>Αναπτύσσεται συναισθηματικά – επικοινωνεί.</a:t>
            </a:r>
            <a:endParaRPr lang="en-US" dirty="0" smtClean="0"/>
          </a:p>
          <a:p>
            <a:r>
              <a:rPr lang="el-GR" dirty="0" smtClean="0"/>
              <a:t>Ασχολείται με δραστηριότητες που του αρέσουν άρα υπάρχει επιπλέον κίνητρο μάθησης. </a:t>
            </a:r>
            <a:endParaRPr lang="en-US" dirty="0" smtClean="0"/>
          </a:p>
          <a:p>
            <a:r>
              <a:rPr lang="el-GR" dirty="0" smtClean="0"/>
              <a:t>Αναπτύσσουν έννοιες και επιδεξιότητες οι οποίες μεταφράζονται σε ουσιαστικές εμπειρίες.</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Αναπτύσσει τη δημιουργική φαντασία</a:t>
            </a:r>
            <a:r>
              <a:rPr lang="en-US" sz="2400" dirty="0" smtClean="0"/>
              <a:t/>
            </a:r>
            <a:br>
              <a:rPr lang="en-US" sz="2400" dirty="0" smtClean="0"/>
            </a:br>
            <a:endParaRPr lang="en-US" sz="2400" dirty="0"/>
          </a:p>
        </p:txBody>
      </p:sp>
      <p:pic>
        <p:nvPicPr>
          <p:cNvPr id="4" name="3 - Θέση περιεχομένου" descr="apasxolisi.jpg"/>
          <p:cNvPicPr>
            <a:picLocks noGrp="1" noChangeAspect="1"/>
          </p:cNvPicPr>
          <p:nvPr>
            <p:ph idx="1"/>
          </p:nvPr>
        </p:nvPicPr>
        <p:blipFill>
          <a:blip r:embed="rId2" cstate="print"/>
          <a:stretch>
            <a:fillRect/>
          </a:stretch>
        </p:blipFill>
        <p:spPr>
          <a:xfrm>
            <a:off x="1179338" y="1219200"/>
            <a:ext cx="6785324" cy="3810001"/>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Αναπτύσσει την έκφραση, την επικοινωνία, την απομνημόνευση, την κρίση, τη λήψη αποφάσεων</a:t>
            </a:r>
            <a:endParaRPr lang="en-US" sz="2400" dirty="0"/>
          </a:p>
        </p:txBody>
      </p:sp>
      <p:pic>
        <p:nvPicPr>
          <p:cNvPr id="2050" name="Picture 2" descr="C:\Users\user\Pictures\επικοινωνία.jpg"/>
          <p:cNvPicPr>
            <a:picLocks noGrp="1" noChangeAspect="1" noChangeArrowheads="1"/>
          </p:cNvPicPr>
          <p:nvPr>
            <p:ph idx="1"/>
          </p:nvPr>
        </p:nvPicPr>
        <p:blipFill>
          <a:blip r:embed="rId2" cstate="print"/>
          <a:srcRect/>
          <a:stretch>
            <a:fillRect/>
          </a:stretch>
        </p:blipFill>
        <p:spPr bwMode="auto">
          <a:xfrm>
            <a:off x="304800" y="1828800"/>
            <a:ext cx="2848536" cy="2362200"/>
          </a:xfrm>
          <a:prstGeom prst="rect">
            <a:avLst/>
          </a:prstGeom>
          <a:noFill/>
        </p:spPr>
      </p:pic>
      <p:pic>
        <p:nvPicPr>
          <p:cNvPr id="2052" name="Picture 4" descr="http://www.paixnidologio.gr/wp-content/uploads/2015/09/12144925_1658086841099892_5550877701774691066_n-563x422.jpg">
            <a:hlinkClick r:id="rId3"/>
          </p:cNvPr>
          <p:cNvPicPr>
            <a:picLocks noChangeAspect="1" noChangeArrowheads="1"/>
          </p:cNvPicPr>
          <p:nvPr/>
        </p:nvPicPr>
        <p:blipFill>
          <a:blip r:embed="rId4" cstate="print"/>
          <a:srcRect/>
          <a:stretch>
            <a:fillRect/>
          </a:stretch>
        </p:blipFill>
        <p:spPr bwMode="auto">
          <a:xfrm>
            <a:off x="3276601" y="1828800"/>
            <a:ext cx="2666999" cy="2362200"/>
          </a:xfrm>
          <a:prstGeom prst="rect">
            <a:avLst/>
          </a:prstGeom>
          <a:noFill/>
        </p:spPr>
      </p:pic>
      <p:sp>
        <p:nvSpPr>
          <p:cNvPr id="2054" name="AutoShape 6">
            <a:hlinkClick r:id="rId5"/>
          </p:cNvPr>
          <p:cNvSpPr>
            <a:spLocks noChangeAspect="1" noChangeArrowheads="1"/>
          </p:cNvSpPr>
          <p:nvPr/>
        </p:nvSpPr>
        <p:spPr bwMode="auto">
          <a:xfrm>
            <a:off x="155575" y="-1409700"/>
            <a:ext cx="6067425" cy="2943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056" name="AutoShape 8">
            <a:hlinkClick r:id="rId5"/>
          </p:cNvPr>
          <p:cNvSpPr>
            <a:spLocks noChangeAspect="1" noChangeArrowheads="1"/>
          </p:cNvSpPr>
          <p:nvPr/>
        </p:nvSpPr>
        <p:spPr bwMode="auto">
          <a:xfrm>
            <a:off x="155575" y="-1409700"/>
            <a:ext cx="6067425" cy="29432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2058" name="Picture 10" descr="https://i.ytimg.com/vi/PvfhXhoDhmY/maxresdefault.jpg">
            <a:hlinkClick r:id="rId6"/>
          </p:cNvPr>
          <p:cNvPicPr>
            <a:picLocks noChangeAspect="1" noChangeArrowheads="1"/>
          </p:cNvPicPr>
          <p:nvPr/>
        </p:nvPicPr>
        <p:blipFill>
          <a:blip r:embed="rId7" cstate="print"/>
          <a:srcRect/>
          <a:stretch>
            <a:fillRect/>
          </a:stretch>
        </p:blipFill>
        <p:spPr bwMode="auto">
          <a:xfrm>
            <a:off x="6096000" y="1828800"/>
            <a:ext cx="2819400" cy="23622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228600" y="274638"/>
            <a:ext cx="8686800" cy="792162"/>
          </a:xfrm>
        </p:spPr>
        <p:txBody>
          <a:bodyPr>
            <a:noAutofit/>
          </a:bodyPr>
          <a:lstStyle/>
          <a:p>
            <a:r>
              <a:rPr lang="el-GR" sz="2400" dirty="0" smtClean="0"/>
              <a:t>Αναπτύσσει την αυτορρύθμιση και την κοινωνική διαπραγμάτευση</a:t>
            </a:r>
            <a:endParaRPr lang="en-US" sz="2400" dirty="0"/>
          </a:p>
        </p:txBody>
      </p:sp>
      <p:pic>
        <p:nvPicPr>
          <p:cNvPr id="4" name="3 - Θέση περιεχομένου" descr="κοινωνική διαπραγμάτευση.jpg"/>
          <p:cNvPicPr>
            <a:picLocks noGrp="1" noChangeAspect="1"/>
          </p:cNvPicPr>
          <p:nvPr>
            <p:ph idx="1"/>
          </p:nvPr>
        </p:nvPicPr>
        <p:blipFill>
          <a:blip r:embed="rId2" cstate="print"/>
          <a:stretch>
            <a:fillRect/>
          </a:stretch>
        </p:blipFill>
        <p:spPr>
          <a:xfrm>
            <a:off x="990600" y="1219200"/>
            <a:ext cx="7010400" cy="3962077"/>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15962"/>
          </a:xfrm>
        </p:spPr>
        <p:txBody>
          <a:bodyPr>
            <a:normAutofit/>
          </a:bodyPr>
          <a:lstStyle/>
          <a:p>
            <a:pPr algn="r"/>
            <a:r>
              <a:rPr lang="el-GR" sz="2400" dirty="0" smtClean="0">
                <a:latin typeface="Bookman Old Style" pitchFamily="18" charset="0"/>
              </a:rPr>
              <a:t>Παιχνίδι</a:t>
            </a:r>
            <a:endParaRPr lang="en-US" sz="2400" dirty="0">
              <a:latin typeface="Bookman Old Style" pitchFamily="18" charset="0"/>
            </a:endParaRPr>
          </a:p>
        </p:txBody>
      </p:sp>
      <p:sp>
        <p:nvSpPr>
          <p:cNvPr id="3" name="2 - Θέση περιεχομένου"/>
          <p:cNvSpPr>
            <a:spLocks noGrp="1"/>
          </p:cNvSpPr>
          <p:nvPr>
            <p:ph idx="1"/>
          </p:nvPr>
        </p:nvSpPr>
        <p:spPr>
          <a:xfrm>
            <a:off x="457200" y="1066800"/>
            <a:ext cx="8229600" cy="4419600"/>
          </a:xfrm>
        </p:spPr>
        <p:txBody>
          <a:bodyPr>
            <a:normAutofit fontScale="40000" lnSpcReduction="20000"/>
          </a:bodyPr>
          <a:lstStyle/>
          <a:p>
            <a:r>
              <a:rPr lang="el-GR" sz="5000" dirty="0" smtClean="0">
                <a:latin typeface="Bookman Old Style" pitchFamily="18" charset="0"/>
              </a:rPr>
              <a:t>Παιχνίδι – Διαμόρφωση χαρακτήρα – σωματική ανάπτυξη – συναισθηματική ωρίμανση – επιδόσεις</a:t>
            </a:r>
            <a:endParaRPr lang="en-US" sz="5000" dirty="0" smtClean="0">
              <a:latin typeface="Bookman Old Style" pitchFamily="18" charset="0"/>
            </a:endParaRPr>
          </a:p>
          <a:p>
            <a:pPr>
              <a:buNone/>
            </a:pPr>
            <a:endParaRPr lang="en-US" sz="5000" dirty="0" smtClean="0">
              <a:latin typeface="Bookman Old Style" pitchFamily="18" charset="0"/>
            </a:endParaRPr>
          </a:p>
          <a:p>
            <a:pPr>
              <a:buNone/>
            </a:pPr>
            <a:endParaRPr lang="el-GR" sz="5000" dirty="0" smtClean="0">
              <a:latin typeface="Bookman Old Style" pitchFamily="18" charset="0"/>
            </a:endParaRPr>
          </a:p>
          <a:p>
            <a:pPr lvl="0"/>
            <a:r>
              <a:rPr lang="el-GR" sz="5000" dirty="0" smtClean="0">
                <a:latin typeface="Bookman Old Style" pitchFamily="18" charset="0"/>
              </a:rPr>
              <a:t>Το </a:t>
            </a:r>
            <a:r>
              <a:rPr lang="el-GR" sz="5000" dirty="0">
                <a:latin typeface="Bookman Old Style" pitchFamily="18" charset="0"/>
              </a:rPr>
              <a:t>παιχνίδι είναι φυσική ανάγκη ή μέθοδος ανίχνευσης </a:t>
            </a:r>
            <a:r>
              <a:rPr lang="el-GR" sz="5000" dirty="0" smtClean="0">
                <a:latin typeface="Bookman Old Style" pitchFamily="18" charset="0"/>
              </a:rPr>
              <a:t>ταλέντων</a:t>
            </a:r>
            <a:r>
              <a:rPr lang="en-US" sz="5000" dirty="0">
                <a:latin typeface="Bookman Old Style" pitchFamily="18" charset="0"/>
              </a:rPr>
              <a:t>;</a:t>
            </a:r>
            <a:r>
              <a:rPr lang="el-GR" sz="5000" dirty="0" smtClean="0">
                <a:latin typeface="Bookman Old Style" pitchFamily="18" charset="0"/>
              </a:rPr>
              <a:t> </a:t>
            </a:r>
            <a:r>
              <a:rPr lang="el-GR" sz="5000" dirty="0">
                <a:latin typeface="Bookman Old Style" pitchFamily="18" charset="0"/>
              </a:rPr>
              <a:t>Ο αρχάριος πρέπει να αντιμετωπίζεται εξελεγκτικά σε βάθος </a:t>
            </a:r>
            <a:r>
              <a:rPr lang="el-GR" sz="5000" dirty="0" smtClean="0">
                <a:latin typeface="Bookman Old Style" pitchFamily="18" charset="0"/>
              </a:rPr>
              <a:t>χρόνου. </a:t>
            </a:r>
            <a:endParaRPr lang="el-GR" sz="5000" dirty="0">
              <a:latin typeface="Bookman Old Style" pitchFamily="18" charset="0"/>
            </a:endParaRPr>
          </a:p>
          <a:p>
            <a:pPr lvl="0">
              <a:buNone/>
            </a:pPr>
            <a:r>
              <a:rPr lang="el-GR" sz="5000" dirty="0" smtClean="0">
                <a:latin typeface="Bookman Old Style" pitchFamily="18" charset="0"/>
              </a:rPr>
              <a:t> </a:t>
            </a:r>
            <a:endParaRPr lang="en-US" sz="5000" dirty="0">
              <a:latin typeface="Bookman Old Style" pitchFamily="18" charset="0"/>
            </a:endParaRPr>
          </a:p>
          <a:p>
            <a:pPr lvl="0">
              <a:buNone/>
            </a:pPr>
            <a:endParaRPr lang="en-US" sz="5000" dirty="0">
              <a:latin typeface="Bookman Old Style" pitchFamily="18" charset="0"/>
            </a:endParaRPr>
          </a:p>
          <a:p>
            <a:pPr lvl="0"/>
            <a:r>
              <a:rPr lang="el-GR" sz="5000" dirty="0">
                <a:latin typeface="Bookman Old Style" pitchFamily="18" charset="0"/>
              </a:rPr>
              <a:t>Αναπτυξιακά προγράμματα και σχεδιασμός που θα οδηγεί στη διαμόρφωση όχι μόνο πρωταθλητών αλλά ταυτόχρονα και ακέραιων αθλητικών </a:t>
            </a:r>
            <a:r>
              <a:rPr lang="el-GR" sz="5000" dirty="0" smtClean="0">
                <a:latin typeface="Bookman Old Style" pitchFamily="18" charset="0"/>
              </a:rPr>
              <a:t>προσωπικοτήτων. Ενίσχυση της δια βίου σχέσης.</a:t>
            </a:r>
          </a:p>
          <a:p>
            <a:pPr lvl="0"/>
            <a:endParaRPr lang="en-US" sz="5000" dirty="0">
              <a:latin typeface="Bookman Old Style" pitchFamily="18" charset="0"/>
            </a:endParaRPr>
          </a:p>
          <a:p>
            <a:pPr lvl="0"/>
            <a:r>
              <a:rPr lang="el-GR" sz="5000" dirty="0">
                <a:latin typeface="Bookman Old Style" pitchFamily="18" charset="0"/>
              </a:rPr>
              <a:t>Ακαδημίες και </a:t>
            </a:r>
            <a:r>
              <a:rPr lang="en-US" sz="5000" dirty="0">
                <a:latin typeface="Bookman Old Style" pitchFamily="18" charset="0"/>
              </a:rPr>
              <a:t>camp (</a:t>
            </a:r>
            <a:r>
              <a:rPr lang="el-GR" sz="5000" dirty="0">
                <a:latin typeface="Bookman Old Style" pitchFamily="18" charset="0"/>
              </a:rPr>
              <a:t>χαρακτηριστικά)</a:t>
            </a:r>
            <a:endParaRPr lang="en-US" sz="5000" dirty="0">
              <a:latin typeface="Bookman Old Style" pitchFamily="18" charset="0"/>
            </a:endParaRP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Παίζω και γυμνάζομαι </a:t>
            </a:r>
            <a:endParaRPr lang="en-US" sz="2400" dirty="0">
              <a:latin typeface="Bookman Old Style" pitchFamily="18" charset="0"/>
            </a:endParaRPr>
          </a:p>
        </p:txBody>
      </p:sp>
      <p:pic>
        <p:nvPicPr>
          <p:cNvPr id="4" name="3 - Θέση περιεχομένου" descr="paidia football.jpg"/>
          <p:cNvPicPr>
            <a:picLocks noGrp="1" noChangeAspect="1"/>
          </p:cNvPicPr>
          <p:nvPr>
            <p:ph idx="1"/>
          </p:nvPr>
        </p:nvPicPr>
        <p:blipFill>
          <a:blip r:embed="rId2" cstate="print"/>
          <a:stretch>
            <a:fillRect/>
          </a:stretch>
        </p:blipFill>
        <p:spPr>
          <a:xfrm>
            <a:off x="1023027" y="1295400"/>
            <a:ext cx="6673172" cy="3733798"/>
          </a:xfr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Γιατί συμμετέχω</a:t>
            </a:r>
            <a:r>
              <a:rPr lang="en-US" sz="2400" dirty="0" smtClean="0">
                <a:latin typeface="Bookman Old Style" pitchFamily="18" charset="0"/>
              </a:rPr>
              <a:t>;</a:t>
            </a:r>
            <a:endParaRPr lang="en-US" sz="2400" dirty="0">
              <a:latin typeface="Bookman Old Style" pitchFamily="18" charset="0"/>
            </a:endParaRPr>
          </a:p>
        </p:txBody>
      </p:sp>
      <p:pic>
        <p:nvPicPr>
          <p:cNvPr id="4" name="3 - Θέση περιεχομένου" descr="dreamer.jpg"/>
          <p:cNvPicPr>
            <a:picLocks noGrp="1" noChangeAspect="1"/>
          </p:cNvPicPr>
          <p:nvPr>
            <p:ph idx="1"/>
          </p:nvPr>
        </p:nvPicPr>
        <p:blipFill>
          <a:blip r:embed="rId2" cstate="print"/>
          <a:stretch>
            <a:fillRect/>
          </a:stretch>
        </p:blipFill>
        <p:spPr>
          <a:xfrm>
            <a:off x="1219200" y="1371600"/>
            <a:ext cx="6934200" cy="3886199"/>
          </a:xfr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 Τίτλος"/>
          <p:cNvSpPr>
            <a:spLocks noGrp="1"/>
          </p:cNvSpPr>
          <p:nvPr>
            <p:ph type="title"/>
          </p:nvPr>
        </p:nvSpPr>
        <p:spPr>
          <a:xfrm>
            <a:off x="457200" y="274638"/>
            <a:ext cx="8229600" cy="563562"/>
          </a:xfrm>
        </p:spPr>
        <p:txBody>
          <a:bodyPr>
            <a:normAutofit/>
          </a:bodyPr>
          <a:lstStyle/>
          <a:p>
            <a:pPr algn="r"/>
            <a:r>
              <a:rPr lang="el-GR" sz="2400" dirty="0" smtClean="0">
                <a:latin typeface="Bookman Old Style" pitchFamily="18" charset="0"/>
              </a:rPr>
              <a:t>Γιατί συμμετέχω</a:t>
            </a:r>
            <a:r>
              <a:rPr lang="en-US" sz="2400" dirty="0" smtClean="0">
                <a:latin typeface="Bookman Old Style" pitchFamily="18" charset="0"/>
              </a:rPr>
              <a:t>;</a:t>
            </a:r>
            <a:endParaRPr lang="en-US" sz="2400" dirty="0">
              <a:latin typeface="Bookman Old Style" pitchFamily="18" charset="0"/>
            </a:endParaRPr>
          </a:p>
        </p:txBody>
      </p:sp>
      <p:sp>
        <p:nvSpPr>
          <p:cNvPr id="13" name="12 - Θέση περιεχομένου"/>
          <p:cNvSpPr>
            <a:spLocks noGrp="1"/>
          </p:cNvSpPr>
          <p:nvPr>
            <p:ph sz="half" idx="1"/>
          </p:nvPr>
        </p:nvSpPr>
        <p:spPr>
          <a:xfrm>
            <a:off x="457200" y="1295399"/>
            <a:ext cx="4038600" cy="4191001"/>
          </a:xfrm>
        </p:spPr>
        <p:txBody>
          <a:bodyPr>
            <a:normAutofit/>
          </a:bodyPr>
          <a:lstStyle/>
          <a:p>
            <a:r>
              <a:rPr lang="el-GR" sz="2000" dirty="0" smtClean="0">
                <a:latin typeface="Bookman Old Style" pitchFamily="18" charset="0"/>
              </a:rPr>
              <a:t>Διασκέδαση – χαρά 86%</a:t>
            </a:r>
          </a:p>
          <a:p>
            <a:r>
              <a:rPr lang="el-GR" sz="2000" dirty="0" smtClean="0">
                <a:latin typeface="Bookman Old Style" pitchFamily="18" charset="0"/>
              </a:rPr>
              <a:t>Προσπάθεια 83%</a:t>
            </a:r>
          </a:p>
          <a:p>
            <a:r>
              <a:rPr lang="el-GR" sz="2000" dirty="0" smtClean="0">
                <a:latin typeface="Bookman Old Style" pitchFamily="18" charset="0"/>
              </a:rPr>
              <a:t>Παρέες 78%</a:t>
            </a:r>
          </a:p>
          <a:p>
            <a:r>
              <a:rPr lang="el-GR" sz="2000" dirty="0" smtClean="0">
                <a:latin typeface="Bookman Old Style" pitchFamily="18" charset="0"/>
              </a:rPr>
              <a:t>Βελτίωση ικανοτήτων 68%</a:t>
            </a:r>
          </a:p>
          <a:p>
            <a:r>
              <a:rPr lang="el-GR" sz="2000" dirty="0" smtClean="0">
                <a:latin typeface="Bookman Old Style" pitchFamily="18" charset="0"/>
              </a:rPr>
              <a:t>Υγεία 67%</a:t>
            </a:r>
          </a:p>
          <a:p>
            <a:r>
              <a:rPr lang="el-GR" sz="2000" dirty="0" smtClean="0">
                <a:latin typeface="Bookman Old Style" pitchFamily="18" charset="0"/>
              </a:rPr>
              <a:t>Καλή απόδοση 66%</a:t>
            </a:r>
          </a:p>
          <a:p>
            <a:r>
              <a:rPr lang="el-GR" sz="2000" dirty="0" smtClean="0">
                <a:latin typeface="Bookman Old Style" pitchFamily="18" charset="0"/>
              </a:rPr>
              <a:t>Περνάω καλά </a:t>
            </a:r>
            <a:r>
              <a:rPr lang="el-GR" sz="2000" dirty="0" err="1" smtClean="0">
                <a:latin typeface="Bookman Old Style" pitchFamily="18" charset="0"/>
              </a:rPr>
              <a:t>εξωσχ</a:t>
            </a:r>
            <a:r>
              <a:rPr lang="el-GR" sz="2000" dirty="0" smtClean="0">
                <a:latin typeface="Bookman Old Style" pitchFamily="18" charset="0"/>
              </a:rPr>
              <a:t>. ώρες 52%</a:t>
            </a:r>
          </a:p>
          <a:p>
            <a:r>
              <a:rPr lang="el-GR" sz="2000" dirty="0" smtClean="0">
                <a:latin typeface="Bookman Old Style" pitchFamily="18" charset="0"/>
              </a:rPr>
              <a:t>Αυτοεκτίμηση 50%</a:t>
            </a:r>
          </a:p>
          <a:p>
            <a:endParaRPr lang="el-GR" sz="2000" dirty="0" smtClean="0"/>
          </a:p>
          <a:p>
            <a:endParaRPr lang="el-GR" dirty="0" smtClean="0"/>
          </a:p>
          <a:p>
            <a:endParaRPr lang="en-US" dirty="0"/>
          </a:p>
        </p:txBody>
      </p:sp>
      <p:sp>
        <p:nvSpPr>
          <p:cNvPr id="14" name="13 - Θέση περιεχομένου"/>
          <p:cNvSpPr>
            <a:spLocks noGrp="1"/>
          </p:cNvSpPr>
          <p:nvPr>
            <p:ph sz="half" idx="2"/>
          </p:nvPr>
        </p:nvSpPr>
        <p:spPr>
          <a:xfrm>
            <a:off x="4648200" y="1295400"/>
            <a:ext cx="4038600" cy="4191001"/>
          </a:xfrm>
        </p:spPr>
        <p:txBody>
          <a:bodyPr>
            <a:normAutofit/>
          </a:bodyPr>
          <a:lstStyle/>
          <a:p>
            <a:r>
              <a:rPr lang="el-GR" sz="2000" dirty="0" smtClean="0">
                <a:latin typeface="Bookman Old Style" pitchFamily="18" charset="0"/>
              </a:rPr>
              <a:t>Ανακαλύπτω τον εαυτό μου 49%</a:t>
            </a:r>
          </a:p>
          <a:p>
            <a:r>
              <a:rPr lang="el-GR" sz="2000" dirty="0" smtClean="0">
                <a:latin typeface="Bookman Old Style" pitchFamily="18" charset="0"/>
              </a:rPr>
              <a:t>Ανακαλύπτω το σώμα μου 41%</a:t>
            </a:r>
          </a:p>
          <a:p>
            <a:r>
              <a:rPr lang="el-GR" sz="2000" dirty="0" smtClean="0">
                <a:latin typeface="Bookman Old Style" pitchFamily="18" charset="0"/>
              </a:rPr>
              <a:t>Εξασκώ το μυαλό μου 40%</a:t>
            </a:r>
          </a:p>
          <a:p>
            <a:r>
              <a:rPr lang="el-GR" sz="2000" dirty="0" smtClean="0">
                <a:latin typeface="Bookman Old Style" pitchFamily="18" charset="0"/>
              </a:rPr>
              <a:t>Παίρνω μαθήματα ζωής 40%</a:t>
            </a:r>
          </a:p>
          <a:p>
            <a:r>
              <a:rPr lang="el-GR" sz="2000" b="1" dirty="0" smtClean="0">
                <a:latin typeface="Bookman Old Style" pitchFamily="18" charset="0"/>
              </a:rPr>
              <a:t>Κερδίζω 37%</a:t>
            </a:r>
          </a:p>
          <a:p>
            <a:r>
              <a:rPr lang="el-GR" sz="2000" dirty="0" smtClean="0">
                <a:latin typeface="Bookman Old Style" pitchFamily="18" charset="0"/>
              </a:rPr>
              <a:t>Ευτυχισμένοι γονείς 35%</a:t>
            </a:r>
          </a:p>
          <a:p>
            <a:r>
              <a:rPr lang="el-GR" sz="2000" dirty="0" smtClean="0">
                <a:latin typeface="Bookman Old Style" pitchFamily="18" charset="0"/>
              </a:rPr>
              <a:t>Έλεγχος βάρους 28%</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taPaidiaPaizei-Paizei2_774702388.jpg"/>
          <p:cNvPicPr>
            <a:picLocks noGrp="1" noChangeAspect="1"/>
          </p:cNvPicPr>
          <p:nvPr>
            <p:ph idx="1"/>
          </p:nvPr>
        </p:nvPicPr>
        <p:blipFill>
          <a:blip r:embed="rId2" cstate="print"/>
          <a:stretch>
            <a:fillRect/>
          </a:stretch>
        </p:blipFill>
        <p:spPr>
          <a:xfrm>
            <a:off x="2286000" y="1066800"/>
            <a:ext cx="5403867" cy="4190999"/>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792162"/>
          </a:xfrm>
        </p:spPr>
        <p:txBody>
          <a:bodyPr>
            <a:noAutofit/>
          </a:bodyPr>
          <a:lstStyle/>
          <a:p>
            <a:r>
              <a:rPr lang="el-GR" sz="2400" dirty="0" smtClean="0">
                <a:latin typeface="Bookman Old Style" pitchFamily="18" charset="0"/>
              </a:rPr>
              <a:t>Προπονούμαι με κατάλληλα για κάθε ηλικία προγράμματα ενώ παράλληλα έχω χρόνο</a:t>
            </a:r>
            <a:endParaRPr lang="en-US" sz="2400" dirty="0">
              <a:latin typeface="Bookman Old Style" pitchFamily="18" charset="0"/>
            </a:endParaRPr>
          </a:p>
        </p:txBody>
      </p:sp>
      <p:pic>
        <p:nvPicPr>
          <p:cNvPr id="4" name="3 - Θέση περιεχομένου" descr="running1.jpg"/>
          <p:cNvPicPr>
            <a:picLocks noGrp="1" noChangeAspect="1"/>
          </p:cNvPicPr>
          <p:nvPr>
            <p:ph idx="1"/>
          </p:nvPr>
        </p:nvPicPr>
        <p:blipFill>
          <a:blip r:embed="rId2" cstate="print"/>
          <a:stretch>
            <a:fillRect/>
          </a:stretch>
        </p:blipFill>
        <p:spPr>
          <a:xfrm>
            <a:off x="1295400" y="1524000"/>
            <a:ext cx="6662456" cy="3657601"/>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r"/>
            <a:r>
              <a:rPr lang="el-GR" sz="2400" dirty="0" smtClean="0">
                <a:latin typeface="Bookman Old Style" pitchFamily="18" charset="0"/>
              </a:rPr>
              <a:t>Η άσκηση κάνει καλό στην ακαδημαϊκή πρόοδο</a:t>
            </a:r>
            <a:endParaRPr lang="en-US" sz="2400" dirty="0">
              <a:latin typeface="Bookman Old Style" pitchFamily="18" charset="0"/>
            </a:endParaRPr>
          </a:p>
        </p:txBody>
      </p:sp>
      <p:pic>
        <p:nvPicPr>
          <p:cNvPr id="4" name="3 - Θέση περιεχομένου" descr="brain eafter exercise.png"/>
          <p:cNvPicPr>
            <a:picLocks noGrp="1" noChangeAspect="1"/>
          </p:cNvPicPr>
          <p:nvPr>
            <p:ph idx="1"/>
          </p:nvPr>
        </p:nvPicPr>
        <p:blipFill>
          <a:blip r:embed="rId2" cstate="print"/>
          <a:stretch>
            <a:fillRect/>
          </a:stretch>
        </p:blipFill>
        <p:spPr>
          <a:xfrm>
            <a:off x="887362" y="1600200"/>
            <a:ext cx="7369275" cy="4525963"/>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457200" y="908050"/>
            <a:ext cx="8229600" cy="5187950"/>
          </a:xfrm>
        </p:spPr>
        <p:txBody>
          <a:bodyPr/>
          <a:lstStyle/>
          <a:p>
            <a:pPr eaLnBrk="1" hangingPunct="1">
              <a:defRPr/>
            </a:pPr>
            <a:r>
              <a:rPr lang="el-GR" sz="2800" dirty="0" smtClean="0"/>
              <a:t>Εξειδικευμένες διαδικασίες  ανίχνευσης του ταλέντου σε αθλήματα με έντονο το τεχνικό στοιχείο δεν μπορούν να εφαρμοστούν.  </a:t>
            </a:r>
          </a:p>
          <a:p>
            <a:pPr eaLnBrk="1" hangingPunct="1">
              <a:defRPr/>
            </a:pPr>
            <a:endParaRPr lang="el-GR" sz="2800" dirty="0" smtClean="0"/>
          </a:p>
          <a:p>
            <a:pPr eaLnBrk="1" hangingPunct="1">
              <a:defRPr/>
            </a:pPr>
            <a:r>
              <a:rPr lang="el-GR" sz="2800" dirty="0" smtClean="0"/>
              <a:t>Χρειάζεται πολυετής συστηματική και μεθοδική προπόνηση, προκειμένου επιστημονικές προπονητικές αρχές να λειτουργήσουν προς όφελος των ανθρωπομετρικών χαρακτηριστικών των αρχαρίων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179388" y="981075"/>
            <a:ext cx="8964612" cy="5114925"/>
          </a:xfrm>
        </p:spPr>
        <p:txBody>
          <a:bodyPr/>
          <a:lstStyle/>
          <a:p>
            <a:pPr eaLnBrk="1" hangingPunct="1">
              <a:defRPr/>
            </a:pPr>
            <a:r>
              <a:rPr lang="el-GR" dirty="0" smtClean="0"/>
              <a:t>Το σύστημα της φυσικής επιλογής επιστρέφει σε πολλά αθλήματα μετά από μακρές περιόδους επιστημονικής προσέγγισης, βοηθώντας στον εντοπισμό των ικανότερων ατόμων με τις ιδανικές φυσικές ικανότητες και με σοβαρή πιθανότητα μελλοντικής διάκρισης.</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457200" y="404813"/>
            <a:ext cx="8229600" cy="4776787"/>
          </a:xfrm>
        </p:spPr>
        <p:txBody>
          <a:bodyPr>
            <a:normAutofit fontScale="92500" lnSpcReduction="10000"/>
          </a:bodyPr>
          <a:lstStyle/>
          <a:p>
            <a:pPr eaLnBrk="1" hangingPunct="1">
              <a:buFont typeface="Wingdings" pitchFamily="2" charset="2"/>
              <a:buNone/>
              <a:defRPr/>
            </a:pPr>
            <a:r>
              <a:rPr lang="el-GR" b="1" dirty="0" smtClean="0"/>
              <a:t>Τι διαπιστώσαμε</a:t>
            </a:r>
          </a:p>
          <a:p>
            <a:pPr eaLnBrk="1" hangingPunct="1">
              <a:buFont typeface="Wingdings" pitchFamily="2" charset="2"/>
              <a:buNone/>
              <a:defRPr/>
            </a:pPr>
            <a:endParaRPr lang="el-GR" dirty="0" smtClean="0"/>
          </a:p>
          <a:p>
            <a:pPr eaLnBrk="1" hangingPunct="1">
              <a:defRPr/>
            </a:pPr>
            <a:r>
              <a:rPr lang="el-GR" dirty="0" smtClean="0"/>
              <a:t>Μελετώντας τις </a:t>
            </a:r>
            <a:r>
              <a:rPr lang="el-GR" dirty="0" err="1" smtClean="0"/>
              <a:t>κοινωνικο</a:t>
            </a:r>
            <a:r>
              <a:rPr lang="el-GR" dirty="0" smtClean="0"/>
              <a:t>-οικονομικές συνθήκες τα τελευταία χρόνια</a:t>
            </a:r>
            <a:r>
              <a:rPr lang="en-US" dirty="0" smtClean="0"/>
              <a:t>,</a:t>
            </a:r>
            <a:r>
              <a:rPr lang="el-GR" dirty="0" smtClean="0"/>
              <a:t> διαπιστώθηκε ότι η προσπάθεια για την επίτευξη υψηλών επιδόσεων «ολοκληρώνεται» στην ηλικία των 15-16 ετών.</a:t>
            </a:r>
          </a:p>
          <a:p>
            <a:pPr eaLnBrk="1" hangingPunct="1">
              <a:defRPr/>
            </a:pPr>
            <a:r>
              <a:rPr lang="el-GR" dirty="0" smtClean="0"/>
              <a:t>Προϋπόθεση η μείωση του εισαγωγικού σταδίου κατά 2-3 χρόνια , αγγίζοντας το κρίσιμο αναπτυξιακό στάδιο των 5 ετών. </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333375"/>
            <a:ext cx="8229600" cy="5229225"/>
          </a:xfrm>
        </p:spPr>
        <p:txBody>
          <a:bodyPr>
            <a:normAutofit lnSpcReduction="10000"/>
          </a:bodyPr>
          <a:lstStyle/>
          <a:p>
            <a:pPr eaLnBrk="1" hangingPunct="1">
              <a:buFont typeface="Wingdings" pitchFamily="2" charset="2"/>
              <a:buNone/>
              <a:defRPr/>
            </a:pPr>
            <a:r>
              <a:rPr lang="el-GR" dirty="0" smtClean="0"/>
              <a:t>	</a:t>
            </a:r>
            <a:r>
              <a:rPr lang="el-GR" b="1" dirty="0" smtClean="0"/>
              <a:t>Τι πρέπει να κάνουμε</a:t>
            </a:r>
          </a:p>
          <a:p>
            <a:pPr eaLnBrk="1" hangingPunct="1">
              <a:buFont typeface="Wingdings" pitchFamily="2" charset="2"/>
              <a:buNone/>
              <a:defRPr/>
            </a:pPr>
            <a:r>
              <a:rPr lang="el-GR" dirty="0" smtClean="0"/>
              <a:t> </a:t>
            </a:r>
          </a:p>
          <a:p>
            <a:pPr eaLnBrk="1" hangingPunct="1">
              <a:defRPr/>
            </a:pPr>
            <a:r>
              <a:rPr lang="el-GR" dirty="0" smtClean="0"/>
              <a:t>Επανασχεδιασμός των προπονητικών προγραμμάτων με βάση το παιχνίδι</a:t>
            </a:r>
          </a:p>
          <a:p>
            <a:pPr eaLnBrk="1" hangingPunct="1">
              <a:defRPr/>
            </a:pPr>
            <a:r>
              <a:rPr lang="el-GR" dirty="0" smtClean="0"/>
              <a:t>να είναι ελκυστικά στα παιδιά, </a:t>
            </a:r>
          </a:p>
          <a:p>
            <a:pPr eaLnBrk="1" hangingPunct="1">
              <a:defRPr/>
            </a:pPr>
            <a:r>
              <a:rPr lang="el-GR" dirty="0" smtClean="0"/>
              <a:t>να επιβεβαιώνουν την ορμέμφυτη τάση επιλογής της διαδικασίας (</a:t>
            </a:r>
            <a:r>
              <a:rPr lang="el-GR" dirty="0" err="1" smtClean="0"/>
              <a:t>π.χ</a:t>
            </a:r>
            <a:r>
              <a:rPr lang="el-GR" dirty="0" smtClean="0"/>
              <a:t> γιατί </a:t>
            </a:r>
            <a:r>
              <a:rPr lang="el-GR" dirty="0" err="1" smtClean="0"/>
              <a:t>καρατε</a:t>
            </a:r>
            <a:r>
              <a:rPr lang="el-GR" dirty="0" smtClean="0"/>
              <a:t>?), </a:t>
            </a:r>
          </a:p>
          <a:p>
            <a:pPr eaLnBrk="1" hangingPunct="1">
              <a:defRPr/>
            </a:pPr>
            <a:r>
              <a:rPr lang="el-GR" dirty="0" smtClean="0"/>
              <a:t>να παρέχουν τις κατάλληλες προπονητικές αξίες διαμορφώνοντας ένα ευνοϊκό περιβάλλον συμμετοχής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idx="1"/>
          </p:nvPr>
        </p:nvSpPr>
        <p:spPr>
          <a:xfrm>
            <a:off x="457200" y="404813"/>
            <a:ext cx="8229600" cy="5691187"/>
          </a:xfrm>
        </p:spPr>
        <p:txBody>
          <a:bodyPr>
            <a:normAutofit fontScale="92500" lnSpcReduction="10000"/>
          </a:bodyPr>
          <a:lstStyle/>
          <a:p>
            <a:pPr eaLnBrk="1" hangingPunct="1">
              <a:lnSpc>
                <a:spcPct val="80000"/>
              </a:lnSpc>
              <a:buFont typeface="Wingdings" pitchFamily="2" charset="2"/>
              <a:buNone/>
              <a:defRPr/>
            </a:pPr>
            <a:r>
              <a:rPr lang="el-GR" sz="2800" b="1" dirty="0" smtClean="0"/>
              <a:t> Τι πρέπει να γίνει?</a:t>
            </a:r>
          </a:p>
          <a:p>
            <a:pPr algn="ctr" eaLnBrk="1" hangingPunct="1">
              <a:lnSpc>
                <a:spcPct val="80000"/>
              </a:lnSpc>
              <a:buFont typeface="Wingdings" pitchFamily="2" charset="2"/>
              <a:buNone/>
              <a:defRPr/>
            </a:pPr>
            <a:endParaRPr lang="el-GR" sz="2800" b="1" dirty="0" smtClean="0"/>
          </a:p>
          <a:p>
            <a:pPr eaLnBrk="1" hangingPunct="1">
              <a:lnSpc>
                <a:spcPct val="80000"/>
              </a:lnSpc>
              <a:defRPr/>
            </a:pPr>
            <a:r>
              <a:rPr lang="el-GR" sz="2800" dirty="0" smtClean="0"/>
              <a:t> α) αύξηση του αριθμού των νέων αθλητών με κατευθυνόμενες, ελεγχόμενες, ευέλικτες και ανατροφοδοτούμενες  διαδικασίες, </a:t>
            </a:r>
          </a:p>
          <a:p>
            <a:pPr eaLnBrk="1" hangingPunct="1">
              <a:lnSpc>
                <a:spcPct val="80000"/>
              </a:lnSpc>
              <a:defRPr/>
            </a:pPr>
            <a:endParaRPr lang="el-GR" sz="2800" dirty="0" smtClean="0"/>
          </a:p>
          <a:p>
            <a:pPr eaLnBrk="1" hangingPunct="1">
              <a:lnSpc>
                <a:spcPct val="80000"/>
              </a:lnSpc>
              <a:defRPr/>
            </a:pPr>
            <a:r>
              <a:rPr lang="el-GR" sz="2800" dirty="0" smtClean="0"/>
              <a:t>β) εντοπισμός αυτών που διαθέτουν παράλληλα κληρονομική προδιάθεση, βιολογική δυνατότητα και διαθέσιμο ικανό προπονητικό χρόνο, </a:t>
            </a:r>
          </a:p>
          <a:p>
            <a:pPr eaLnBrk="1" hangingPunct="1">
              <a:lnSpc>
                <a:spcPct val="80000"/>
              </a:lnSpc>
              <a:defRPr/>
            </a:pPr>
            <a:endParaRPr lang="el-GR" sz="2800" dirty="0" smtClean="0"/>
          </a:p>
          <a:p>
            <a:pPr eaLnBrk="1" hangingPunct="1">
              <a:lnSpc>
                <a:spcPct val="80000"/>
              </a:lnSpc>
              <a:defRPr/>
            </a:pPr>
            <a:r>
              <a:rPr lang="el-GR" sz="2800" dirty="0" smtClean="0"/>
              <a:t>γ) μελέτη της κινητικής συμπεριφοράς</a:t>
            </a:r>
          </a:p>
          <a:p>
            <a:pPr eaLnBrk="1" hangingPunct="1">
              <a:lnSpc>
                <a:spcPct val="80000"/>
              </a:lnSpc>
              <a:defRPr/>
            </a:pPr>
            <a:endParaRPr lang="el-GR" sz="2800" dirty="0" smtClean="0"/>
          </a:p>
          <a:p>
            <a:pPr eaLnBrk="1" hangingPunct="1">
              <a:lnSpc>
                <a:spcPct val="80000"/>
              </a:lnSpc>
              <a:defRPr/>
            </a:pPr>
            <a:r>
              <a:rPr lang="el-GR" sz="2800" dirty="0" smtClean="0"/>
              <a:t>δ) προσαρμοσμένες προπονητικές διαδικασίες, οι οποίες θα είναι ανάλογες με το κάθε ηλικιακό επίπεδο και την αντίστοιχη βαθμίδα αντίληψης και γνώσης, και </a:t>
            </a:r>
          </a:p>
          <a:p>
            <a:pPr eaLnBrk="1" hangingPunct="1">
              <a:lnSpc>
                <a:spcPct val="80000"/>
              </a:lnSpc>
              <a:defRPr/>
            </a:pPr>
            <a:r>
              <a:rPr lang="el-GR" sz="2800" dirty="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type="body" idx="1"/>
          </p:nvPr>
        </p:nvSpPr>
        <p:spPr>
          <a:xfrm>
            <a:off x="0" y="620713"/>
            <a:ext cx="9144000" cy="4637087"/>
          </a:xfrm>
        </p:spPr>
        <p:txBody>
          <a:bodyPr>
            <a:normAutofit fontScale="92500"/>
          </a:bodyPr>
          <a:lstStyle/>
          <a:p>
            <a:pPr algn="ctr" eaLnBrk="1" hangingPunct="1">
              <a:buFont typeface="Wingdings" pitchFamily="2" charset="2"/>
              <a:buNone/>
              <a:defRPr/>
            </a:pPr>
            <a:r>
              <a:rPr lang="el-GR" dirty="0" smtClean="0"/>
              <a:t> «Νίκησε με το σπαθί σου»</a:t>
            </a:r>
          </a:p>
          <a:p>
            <a:pPr algn="ctr" eaLnBrk="1" hangingPunct="1">
              <a:defRPr/>
            </a:pPr>
            <a:endParaRPr lang="el-GR" dirty="0" smtClean="0"/>
          </a:p>
          <a:p>
            <a:pPr eaLnBrk="1" hangingPunct="1">
              <a:buFont typeface="Wingdings" pitchFamily="2" charset="2"/>
              <a:buNone/>
              <a:defRPr/>
            </a:pPr>
            <a:r>
              <a:rPr lang="el-GR" dirty="0" smtClean="0"/>
              <a:t>	Είναι μια πολυδιάστατη παιδαγωγική διαδικασία που αφορά σε 120 διασκεδαστικά παιχνίδια κιναίσθησης (ισορροπίας, προσανατολισμού, αίσθησης της απόστασης, συνεργασίας χεριών – ποδιών, οπτικής μνήμης και λήψης αποφάσεων) τα οποία βοηθούν τα παιδιά να ανακαλύψουν το σώμα τους και να αναδείξουν τις κρυμμένες ικανότητες τους.</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Νίκησε με το σπαθί σου… </a:t>
            </a:r>
            <a:endParaRPr lang="en-US" dirty="0"/>
          </a:p>
        </p:txBody>
      </p:sp>
      <p:pic>
        <p:nvPicPr>
          <p:cNvPr id="4" name="3 - Θέση περιεχομένου" descr="two_kids_2219052c.jpg"/>
          <p:cNvPicPr>
            <a:picLocks noGrp="1" noChangeAspect="1"/>
          </p:cNvPicPr>
          <p:nvPr>
            <p:ph idx="1"/>
          </p:nvPr>
        </p:nvPicPr>
        <p:blipFill>
          <a:blip r:embed="rId2" cstate="print"/>
          <a:stretch>
            <a:fillRect/>
          </a:stretch>
        </p:blipFill>
        <p:spPr>
          <a:xfrm>
            <a:off x="944921" y="1371600"/>
            <a:ext cx="7589479" cy="3962400"/>
          </a:xfr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type="body" idx="1"/>
          </p:nvPr>
        </p:nvSpPr>
        <p:spPr>
          <a:xfrm>
            <a:off x="457200" y="1052513"/>
            <a:ext cx="8229600" cy="4681537"/>
          </a:xfrm>
        </p:spPr>
        <p:txBody>
          <a:bodyPr/>
          <a:lstStyle/>
          <a:p>
            <a:pPr eaLnBrk="1" hangingPunct="1">
              <a:lnSpc>
                <a:spcPct val="90000"/>
              </a:lnSpc>
              <a:defRPr/>
            </a:pPr>
            <a:r>
              <a:rPr lang="el-GR" dirty="0" smtClean="0"/>
              <a:t>Παιδιά ηλικίας 5-8 ετών συμμετέχουν σε 30 περίπου επιστημονικά δομημένες εβδομαδιαίες ενότητες στις οποίες διδάσκονται εκτός από κινητική συμπεριφορά, παιδαγωγικές αξίες, στοιχεία Ολυμπιακής παιδείας, μέσα στον ίδιο χώρο που προπονούνται οι πρωταθλητές, Παγκόσμιοι Πρωταθλητές και Ολυμπιονίκες, ενισχύοντας το κίνητρο  της συμμετοχής τους.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Επιλέγεται από τα παιδιά, παιχνίδι με το ζόρι δεν είναι παιχνίδι</a:t>
            </a:r>
            <a:endParaRPr lang="en-US" sz="2800" dirty="0"/>
          </a:p>
        </p:txBody>
      </p:sp>
      <p:pic>
        <p:nvPicPr>
          <p:cNvPr id="4" name="3 - Θέση περιεχομένου" descr="επιλογή.jpg"/>
          <p:cNvPicPr>
            <a:picLocks noGrp="1" noChangeAspect="1"/>
          </p:cNvPicPr>
          <p:nvPr>
            <p:ph idx="1"/>
          </p:nvPr>
        </p:nvPicPr>
        <p:blipFill>
          <a:blip r:embed="rId2" cstate="print"/>
          <a:stretch>
            <a:fillRect/>
          </a:stretch>
        </p:blipFill>
        <p:spPr>
          <a:xfrm>
            <a:off x="530961" y="1600201"/>
            <a:ext cx="8082077" cy="3733800"/>
          </a:xfr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type="body" idx="1"/>
          </p:nvPr>
        </p:nvSpPr>
        <p:spPr>
          <a:xfrm>
            <a:off x="457200" y="692150"/>
            <a:ext cx="8229600" cy="5403850"/>
          </a:xfrm>
        </p:spPr>
        <p:txBody>
          <a:bodyPr/>
          <a:lstStyle/>
          <a:p>
            <a:pPr eaLnBrk="1" hangingPunct="1">
              <a:defRPr/>
            </a:pPr>
            <a:r>
              <a:rPr lang="el-GR" sz="2800" smtClean="0"/>
              <a:t>Το πρόγραμμα λίγο πριν την ολοκλήρωσή του μεταμορφώνεται σε «φέρε τον φίλο σου», όπου τα παιδιά επί μια εβδομάδα έχουν τη δυνατότητα να διδάξουν στους φίλους τους, όποιο παιχνίδι τους άρεσε λειτουργώντας ως πολλαπλασιαστές της ιδέας. </a:t>
            </a:r>
          </a:p>
          <a:p>
            <a:pPr eaLnBrk="1" hangingPunct="1">
              <a:defRPr/>
            </a:pPr>
            <a:r>
              <a:rPr lang="el-GR" sz="2800" smtClean="0"/>
              <a:t>«Μάθε από το παιδί σου». Το παιδί διδάσκει στους γονείς του τα αγαπημένα του παιχνίδια και κινήσεις ξιφασκίας, ενισχύοντας έτσι τους οικογενειακούς δεσμούς </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type="body" idx="1"/>
          </p:nvPr>
        </p:nvSpPr>
        <p:spPr>
          <a:xfrm>
            <a:off x="468313" y="908050"/>
            <a:ext cx="8229600" cy="4425950"/>
          </a:xfrm>
        </p:spPr>
        <p:txBody>
          <a:bodyPr>
            <a:normAutofit lnSpcReduction="10000"/>
          </a:bodyPr>
          <a:lstStyle/>
          <a:p>
            <a:pPr eaLnBrk="1" hangingPunct="1">
              <a:defRPr/>
            </a:pPr>
            <a:r>
              <a:rPr lang="el-GR" sz="2800" dirty="0" smtClean="0"/>
              <a:t>Το βασικότερο είναι ότι το πρόγραμμα αυτό σε πείσμα των καιρών παρέχεται δωρεάν σαν μια μικρή κοινωνική διευκόλυνση –παροχή προς όλους που θα μπορούσαν να δουν την ξιφασκία σαν ένα ελιτίστικο και ακριβό άθλημα.</a:t>
            </a:r>
          </a:p>
          <a:p>
            <a:pPr eaLnBrk="1" hangingPunct="1">
              <a:defRPr/>
            </a:pPr>
            <a:r>
              <a:rPr lang="el-GR" sz="2800" dirty="0" smtClean="0"/>
              <a:t>Τα παιχνίδια δημιουργούν εικόνες οι οποίες συνδέονται με κινητικά εγγράμματα ξιφασκίας τα οποία δένουν με την απλή τακτική του αρχαρίου. Σκοπός η δημιουργία του αυριανού πρωταθλητή, του προπονητή, του διαιτητή, του παράγοντα, μέσα από την δια βίου επαφή με το άθλημα.</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457200" y="908050"/>
            <a:ext cx="8686800" cy="4897438"/>
          </a:xfrm>
        </p:spPr>
        <p:txBody>
          <a:bodyPr>
            <a:normAutofit lnSpcReduction="10000"/>
          </a:bodyPr>
          <a:lstStyle/>
          <a:p>
            <a:pPr eaLnBrk="1" hangingPunct="1">
              <a:buFont typeface="Wingdings" pitchFamily="2" charset="2"/>
              <a:buNone/>
              <a:defRPr/>
            </a:pPr>
            <a:r>
              <a:rPr lang="el-GR" sz="2800" dirty="0" smtClean="0"/>
              <a:t>	Η βασική φιλοσοφία του προγράμματος στηρίζεται στην άμεση εφαρμογή απλών στοιχείων τεχνικής και τακτικής, σε κάθε στάδιο της εκπαιδευτικής διαδικασίας.</a:t>
            </a:r>
          </a:p>
          <a:p>
            <a:pPr eaLnBrk="1" hangingPunct="1">
              <a:buFont typeface="Wingdings" pitchFamily="2" charset="2"/>
              <a:buNone/>
              <a:defRPr/>
            </a:pPr>
            <a:r>
              <a:rPr lang="el-GR" sz="2800" dirty="0" smtClean="0"/>
              <a:t>	</a:t>
            </a:r>
          </a:p>
          <a:p>
            <a:pPr eaLnBrk="1" hangingPunct="1">
              <a:buFont typeface="Wingdings" pitchFamily="2" charset="2"/>
              <a:buNone/>
              <a:defRPr/>
            </a:pPr>
            <a:r>
              <a:rPr lang="el-GR" sz="2800" dirty="0" smtClean="0"/>
              <a:t>	 Με πιο απλά λόγια, μελετώντας το αγωνιστικό παιχνίδι, αλλά και τα συνηθέστερα λάθη των αρχαρίων γίνεται μία προσπάθεια ανάδειξης του αγώνα σε εκπαιδευτική διαδικασία, επιλέγοντας ως εργαλεία μάθησης τα συνηθέστερα επαναλαμβανόμενα κινητικά πρότυπα του αθλήματος.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4"/>
          <p:cNvSpPr>
            <a:spLocks noGrp="1" noChangeArrowheads="1"/>
          </p:cNvSpPr>
          <p:nvPr>
            <p:ph type="body" idx="1"/>
          </p:nvPr>
        </p:nvSpPr>
        <p:spPr>
          <a:xfrm>
            <a:off x="457200" y="685800"/>
            <a:ext cx="8229600" cy="4724401"/>
          </a:xfrm>
        </p:spPr>
        <p:txBody>
          <a:bodyPr>
            <a:normAutofit fontScale="92500" lnSpcReduction="10000"/>
          </a:bodyPr>
          <a:lstStyle/>
          <a:p>
            <a:pPr eaLnBrk="1" hangingPunct="1">
              <a:buNone/>
              <a:defRPr/>
            </a:pPr>
            <a:r>
              <a:rPr lang="el-GR" sz="2800" b="1" dirty="0" smtClean="0"/>
              <a:t>Πως επιτυγχάνουμε το σκοπό μας</a:t>
            </a:r>
            <a:r>
              <a:rPr lang="en-US" sz="2800" b="1" dirty="0" smtClean="0"/>
              <a:t>;</a:t>
            </a:r>
            <a:endParaRPr lang="el-GR" sz="2800" b="1" dirty="0" smtClean="0"/>
          </a:p>
          <a:p>
            <a:pPr eaLnBrk="1" hangingPunct="1">
              <a:buNone/>
              <a:defRPr/>
            </a:pPr>
            <a:endParaRPr lang="el-GR" sz="2800" dirty="0" smtClean="0"/>
          </a:p>
          <a:p>
            <a:pPr eaLnBrk="1" hangingPunct="1">
              <a:defRPr/>
            </a:pPr>
            <a:r>
              <a:rPr lang="el-GR" sz="2800" dirty="0" smtClean="0"/>
              <a:t>Διδασκαλία με βάση το παιχνίδι</a:t>
            </a:r>
          </a:p>
          <a:p>
            <a:pPr eaLnBrk="1" hangingPunct="1">
              <a:defRPr/>
            </a:pPr>
            <a:r>
              <a:rPr lang="el-GR" sz="2800" dirty="0" smtClean="0"/>
              <a:t>Εντοπίζονται οι ικανότεροι χωρίς μετρήσεις</a:t>
            </a:r>
          </a:p>
          <a:p>
            <a:pPr eaLnBrk="1" hangingPunct="1">
              <a:defRPr/>
            </a:pPr>
            <a:r>
              <a:rPr lang="el-GR" sz="2800" dirty="0" smtClean="0"/>
              <a:t>Καταγράφονται οι ηγετικές ικανότητες μέσα από την ομαδική άσκηση.</a:t>
            </a:r>
          </a:p>
          <a:p>
            <a:pPr eaLnBrk="1" hangingPunct="1">
              <a:defRPr/>
            </a:pPr>
            <a:r>
              <a:rPr lang="el-GR" sz="2800" dirty="0" smtClean="0"/>
              <a:t>Εξασκείς την αντίληψη απλών στην αρχή και περισσότερο σύνθετων στην πορεία εικόνων που σχετίζονται με τα χαρακτηριστικά του αθλήματος. </a:t>
            </a:r>
          </a:p>
          <a:p>
            <a:pPr eaLnBrk="1" hangingPunct="1">
              <a:defRPr/>
            </a:pPr>
            <a:r>
              <a:rPr lang="el-GR" sz="2800" dirty="0" smtClean="0"/>
              <a:t>Βελτιώνεις τα κιναισθητικά και λειτουργικά χαρακτηριστικά (ΦΚ)</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type="body" idx="1"/>
          </p:nvPr>
        </p:nvSpPr>
        <p:spPr>
          <a:xfrm>
            <a:off x="457200" y="981075"/>
            <a:ext cx="8229600" cy="4895850"/>
          </a:xfrm>
        </p:spPr>
        <p:txBody>
          <a:bodyPr/>
          <a:lstStyle/>
          <a:p>
            <a:pPr>
              <a:defRPr/>
            </a:pPr>
            <a:r>
              <a:rPr lang="el-GR" sz="2800" dirty="0" smtClean="0"/>
              <a:t>Σκοπός είναι η διασκέδαση και η σύνδεση του παιδιού με εκπαιδευτικές διαδικασίες η οποίες με το πέρασμα του χρόνου θα δημιουργήσουν τον αυριανό αθλητή, προπονητή, διαιτητή, παράγοντα, μέσα από την δια βίου επαφή με το άθλημα.</a:t>
            </a:r>
          </a:p>
          <a:p>
            <a:pPr eaLnBrk="1" hangingPunct="1">
              <a:defRPr/>
            </a:pPr>
            <a:r>
              <a:rPr lang="el-GR" sz="2800" dirty="0" smtClean="0"/>
              <a:t>Για πρώτη φορά, ο αρχάριος αντιμετωπίζεται εξελεγκτικά σε βάθος χρόνου, ελπίζοντας στη διαμόρφωση όχι μόνο πρωταθλητών αλλά ταυτόχρονα ακέραιων αθλητικών προσωπικοτήτων. </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457200" y="908050"/>
            <a:ext cx="8229600" cy="5187950"/>
          </a:xfrm>
        </p:spPr>
        <p:txBody>
          <a:bodyPr/>
          <a:lstStyle/>
          <a:p>
            <a:pPr eaLnBrk="1" hangingPunct="1">
              <a:defRPr/>
            </a:pPr>
            <a:r>
              <a:rPr lang="el-GR" smtClean="0"/>
              <a:t>Σύμφωνα με τις παιδαγωγικές - εκπαιδευτικές διαδικασίες της προπόνησης, οι μαθημένες κινητικές δεξιότητες και οι εδραιωμένες κινητικές συνήθειες υπό μορφή κινητικο-δυναμικών εγγραμμάτων, δεν είναι εύκολο να αλλάξουν. </a:t>
            </a:r>
          </a:p>
          <a:p>
            <a:pPr eaLnBrk="1" hangingPunct="1">
              <a:defRPr/>
            </a:pPr>
            <a:r>
              <a:rPr lang="el-GR" smtClean="0"/>
              <a:t>Κατά συνέπεια η κρίσιμη αυτή περίοδος δεν θα πρέπει να αντιμετωπιστεί χωρίς παρεμβάσεις και τεχνική καθοδήγηση.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type="body" idx="1"/>
          </p:nvPr>
        </p:nvSpPr>
        <p:spPr>
          <a:xfrm>
            <a:off x="0" y="404813"/>
            <a:ext cx="9144000" cy="4929187"/>
          </a:xfrm>
        </p:spPr>
        <p:txBody>
          <a:bodyPr>
            <a:normAutofit fontScale="92500"/>
          </a:bodyPr>
          <a:lstStyle/>
          <a:p>
            <a:pPr eaLnBrk="1" hangingPunct="1">
              <a:lnSpc>
                <a:spcPct val="90000"/>
              </a:lnSpc>
              <a:buFont typeface="Wingdings" pitchFamily="2" charset="2"/>
              <a:buNone/>
              <a:defRPr/>
            </a:pPr>
            <a:r>
              <a:rPr lang="el-GR" sz="2800" dirty="0" smtClean="0"/>
              <a:t>	Μέχρι σήμερα έχουν γίνει ανεπιτυχείς προσπάθειες αξιολόγησης της απόδοσης στα αθλήματα επαφής με μεμονωμένο τρόπο (ανθρωπομετρικά, μεταβολικά, ψυχολογικά). </a:t>
            </a:r>
          </a:p>
          <a:p>
            <a:pPr eaLnBrk="1" hangingPunct="1">
              <a:lnSpc>
                <a:spcPct val="90000"/>
              </a:lnSpc>
              <a:buFont typeface="Wingdings" pitchFamily="2" charset="2"/>
              <a:buNone/>
              <a:defRPr/>
            </a:pPr>
            <a:r>
              <a:rPr lang="el-GR" sz="2800" dirty="0" smtClean="0"/>
              <a:t>	Καμία δέσμη δοκιμασιών μέχρι σήμερα δεν έχει κατορθώσει να αποδώσει τον πολυσύνθετο χαρακτήρα των αθλημάτων. </a:t>
            </a:r>
          </a:p>
          <a:p>
            <a:pPr eaLnBrk="1" hangingPunct="1">
              <a:lnSpc>
                <a:spcPct val="90000"/>
              </a:lnSpc>
              <a:buFont typeface="Wingdings" pitchFamily="2" charset="2"/>
              <a:buNone/>
              <a:defRPr/>
            </a:pPr>
            <a:r>
              <a:rPr lang="el-GR" sz="2800" dirty="0" smtClean="0"/>
              <a:t>	Αυτό που κανένα εργαστήριο δεν έχει κατορθώσει να πετύχει, την δημιουργία δηλαδή ενός εύχρηστου εργαλείου ανίχνευσης των ικανότερων, το πετυχαίνει η μεθοδική και κατευθυνόμενη διδασκαλία και παρατήρηση ενός «αρχαιότατου θείου δώρου» η χρησιμότητα του οποίου στην ψυχοσωματική ολοκλήρωση δεν αμφισβητείται από κανένα.</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κειμένου"/>
          <p:cNvSpPr>
            <a:spLocks noGrp="1"/>
          </p:cNvSpPr>
          <p:nvPr>
            <p:ph type="body" sz="half" idx="2"/>
          </p:nvPr>
        </p:nvSpPr>
        <p:spPr>
          <a:xfrm>
            <a:off x="1792288" y="228601"/>
            <a:ext cx="5486400" cy="6153150"/>
          </a:xfrm>
        </p:spPr>
        <p:txBody>
          <a:bodyPr>
            <a:normAutofit/>
          </a:bodyPr>
          <a:lstStyle/>
          <a:p>
            <a:pPr>
              <a:defRPr/>
            </a:pPr>
            <a:endParaRPr lang="en-US" dirty="0" smtClean="0"/>
          </a:p>
          <a:p>
            <a:pPr algn="ctr">
              <a:defRPr/>
            </a:pPr>
            <a:r>
              <a:rPr lang="en-US" sz="2000" b="1" dirty="0" smtClean="0">
                <a:latin typeface="Bookman Old Style" pitchFamily="18" charset="0"/>
              </a:rPr>
              <a:t>E</a:t>
            </a:r>
            <a:r>
              <a:rPr lang="el-GR" sz="2000" b="1" dirty="0" err="1" smtClean="0">
                <a:latin typeface="Bookman Old Style" pitchFamily="18" charset="0"/>
              </a:rPr>
              <a:t>υχαριστώ</a:t>
            </a:r>
            <a:r>
              <a:rPr lang="el-GR" sz="2000" b="1" dirty="0" smtClean="0">
                <a:latin typeface="Bookman Old Style" pitchFamily="18" charset="0"/>
              </a:rPr>
              <a:t> πολύ για την προσοχή σας</a:t>
            </a:r>
            <a:endParaRPr lang="en-US" sz="2000" b="1" dirty="0">
              <a:latin typeface="Bookman Old Style" pitchFamily="18" charset="0"/>
            </a:endParaRPr>
          </a:p>
        </p:txBody>
      </p:sp>
      <p:pic>
        <p:nvPicPr>
          <p:cNvPr id="18435" name="3 - Θέση περιεχομένου" descr="DSC00351.JPG"/>
          <p:cNvPicPr>
            <a:picLocks noGrp="1" noChangeAspect="1"/>
          </p:cNvPicPr>
          <p:nvPr>
            <p:ph type="pic" idx="1"/>
          </p:nvPr>
        </p:nvPicPr>
        <p:blipFill>
          <a:blip r:embed="rId2" cstate="print"/>
          <a:srcRect t="21875" b="21875"/>
          <a:stretch>
            <a:fillRect/>
          </a:stretch>
        </p:blipFill>
        <p:spPr>
          <a:xfrm>
            <a:off x="1835150" y="1143000"/>
            <a:ext cx="5486400" cy="3962400"/>
          </a:xfr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type="body" idx="1"/>
          </p:nvPr>
        </p:nvSpPr>
        <p:spPr>
          <a:xfrm>
            <a:off x="457200" y="765175"/>
            <a:ext cx="8229600" cy="5330825"/>
          </a:xfrm>
        </p:spPr>
        <p:txBody>
          <a:bodyPr/>
          <a:lstStyle/>
          <a:p>
            <a:pPr eaLnBrk="1" hangingPunct="1">
              <a:lnSpc>
                <a:spcPct val="90000"/>
              </a:lnSpc>
              <a:defRPr/>
            </a:pPr>
            <a:r>
              <a:rPr lang="el-GR" smtClean="0"/>
              <a:t>Έτσι με άξονα μια ελεύθερη φαινομενικά και εξόχως διασκεδαστική συμμετοχή, με έμμεσο τρόπο καλλιεργείται η εξάσκηση των βασικών κινήσεων της τεχνικής, βελτιώνονται και τελειοποιούνται οι μηχανισμοί των ψυχοκινητικών ικανοτήτων, όπως είναι η θέληση, η επιμονή, η αυτοκυριαρχία των συναισθημάτων, η αυτοπεποίθηση, το ψυχικό σθένος και κυρίως η εμπιστοσύνη στις ικανότητές τους.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type="body" idx="1"/>
          </p:nvPr>
        </p:nvSpPr>
        <p:spPr>
          <a:xfrm>
            <a:off x="457200" y="908050"/>
            <a:ext cx="8229600" cy="5187950"/>
          </a:xfrm>
        </p:spPr>
        <p:txBody>
          <a:bodyPr/>
          <a:lstStyle/>
          <a:p>
            <a:pPr eaLnBrk="1" hangingPunct="1">
              <a:defRPr/>
            </a:pPr>
            <a:r>
              <a:rPr lang="el-GR" sz="2800" smtClean="0"/>
              <a:t>Με τη πρακτική εξάσκηση της «συνείδησης» κάτω από μεταβαλλόμενες συνθήκες έντασης, οι οποίες απαιτούν την ενεργοποίηση διαφορετικών νευρομυϊκών μηχανισμών, επιτυγχάνεται όχι μόνο η τελειοποίηση της τεχνικής, αλλά και η βελτίωση των ψυχοδιανοητικών λειτουργιών κατά τέτοιο τρόπο, ώστε οι ασκούμενοι αρχάριοι να μπορούν να αντιμετωπίζουν αποτελεσματικότερα, τις σταθερές αλλά και τις απρόβλεπτες καταστάσεις της προπονητικής και αγωνιστικής διαδικασίας. </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Η διαδικασία έχει περισσότερο σημασία από το αποτέλεσμα</a:t>
            </a:r>
            <a:endParaRPr lang="en-US" sz="2400" dirty="0"/>
          </a:p>
        </p:txBody>
      </p:sp>
      <p:pic>
        <p:nvPicPr>
          <p:cNvPr id="4" name="3 - Θέση περιεχομένου" descr="girl-with-sandcastle.jpg"/>
          <p:cNvPicPr>
            <a:picLocks noGrp="1" noChangeAspect="1"/>
          </p:cNvPicPr>
          <p:nvPr>
            <p:ph idx="1"/>
          </p:nvPr>
        </p:nvPicPr>
        <p:blipFill>
          <a:blip r:embed="rId2" cstate="print"/>
          <a:stretch>
            <a:fillRect/>
          </a:stretch>
        </p:blipFill>
        <p:spPr>
          <a:xfrm>
            <a:off x="1337310" y="1295400"/>
            <a:ext cx="6469380" cy="3810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3"/>
          <p:cNvSpPr>
            <a:spLocks noGrp="1" noChangeArrowheads="1"/>
          </p:cNvSpPr>
          <p:nvPr>
            <p:ph type="body" idx="1"/>
          </p:nvPr>
        </p:nvSpPr>
        <p:spPr>
          <a:xfrm>
            <a:off x="468313" y="1557338"/>
            <a:ext cx="8229600" cy="3890962"/>
          </a:xfrm>
        </p:spPr>
        <p:txBody>
          <a:bodyPr/>
          <a:lstStyle/>
          <a:p>
            <a:pPr eaLnBrk="1" hangingPunct="1">
              <a:buFont typeface="Wingdings" pitchFamily="2" charset="2"/>
              <a:buNone/>
              <a:defRPr/>
            </a:pPr>
            <a:r>
              <a:rPr lang="el-GR" smtClean="0"/>
              <a:t>	Η ανάπτυξη και η βελτίωση των επιδεξιοτήτων, χαρακτηρίζεται από την προοδευτική εφαρμογή μιας σειράς λογικών πράξεων (κιναισθητικών παρεμβάσεων), οι οποίες κατευθύνουν και προσδιορίζουν την εκπαιδευτική διαδικασία.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type="body" idx="1"/>
          </p:nvPr>
        </p:nvSpPr>
        <p:spPr>
          <a:xfrm>
            <a:off x="179388" y="609600"/>
            <a:ext cx="8640762" cy="4724400"/>
          </a:xfrm>
        </p:spPr>
        <p:txBody>
          <a:bodyPr>
            <a:normAutofit fontScale="92500" lnSpcReduction="10000"/>
          </a:bodyPr>
          <a:lstStyle/>
          <a:p>
            <a:pPr eaLnBrk="1" hangingPunct="1">
              <a:lnSpc>
                <a:spcPct val="90000"/>
              </a:lnSpc>
              <a:buFont typeface="Wingdings" pitchFamily="2" charset="2"/>
              <a:buNone/>
              <a:defRPr/>
            </a:pPr>
            <a:r>
              <a:rPr lang="el-GR" sz="2400" dirty="0" smtClean="0"/>
              <a:t>   Κατά την αναπτυξιακή φάση της ζωής των νέων αθλητών, η </a:t>
            </a:r>
            <a:r>
              <a:rPr lang="el-GR" sz="2400" dirty="0" err="1" smtClean="0"/>
              <a:t>τεχνικο</a:t>
            </a:r>
            <a:r>
              <a:rPr lang="el-GR" sz="2400" dirty="0" smtClean="0"/>
              <a:t>-κινητική εκπαίδευση είναι περισσότερο σημαντική σε σχέση με την </a:t>
            </a:r>
            <a:r>
              <a:rPr lang="el-GR" sz="2400" dirty="0" err="1" smtClean="0"/>
              <a:t>δυναμο</a:t>
            </a:r>
            <a:r>
              <a:rPr lang="el-GR" sz="2400" dirty="0" smtClean="0"/>
              <a:t>-κινητική, και αυτό γιατί το διάστημα αυτό θεωρείται προτιμότερο για την : </a:t>
            </a:r>
          </a:p>
          <a:p>
            <a:pPr eaLnBrk="1" hangingPunct="1">
              <a:lnSpc>
                <a:spcPct val="90000"/>
              </a:lnSpc>
              <a:buFont typeface="Wingdings" pitchFamily="2" charset="2"/>
              <a:buNone/>
              <a:defRPr/>
            </a:pPr>
            <a:endParaRPr lang="el-GR" sz="2400" dirty="0" smtClean="0"/>
          </a:p>
          <a:p>
            <a:pPr eaLnBrk="1" hangingPunct="1">
              <a:lnSpc>
                <a:spcPct val="90000"/>
              </a:lnSpc>
              <a:buFont typeface="Wingdings" pitchFamily="2" charset="2"/>
              <a:buNone/>
              <a:defRPr/>
            </a:pPr>
            <a:r>
              <a:rPr lang="el-GR" sz="2400" dirty="0" smtClean="0"/>
              <a:t>	κιναισθητική αντίληψη των προτύπων,</a:t>
            </a:r>
          </a:p>
          <a:p>
            <a:pPr eaLnBrk="1" hangingPunct="1">
              <a:lnSpc>
                <a:spcPct val="90000"/>
              </a:lnSpc>
              <a:buFont typeface="Wingdings" pitchFamily="2" charset="2"/>
              <a:buNone/>
              <a:defRPr/>
            </a:pPr>
            <a:endParaRPr lang="el-GR" sz="2400" dirty="0" smtClean="0"/>
          </a:p>
          <a:p>
            <a:pPr eaLnBrk="1" hangingPunct="1">
              <a:lnSpc>
                <a:spcPct val="90000"/>
              </a:lnSpc>
              <a:buFont typeface="Wingdings" pitchFamily="2" charset="2"/>
              <a:buNone/>
              <a:defRPr/>
            </a:pPr>
            <a:r>
              <a:rPr lang="el-GR" sz="2400" dirty="0" smtClean="0"/>
              <a:t>	αποθήκευση πολύπλοκων και ειδικών κινητικών εμπειριών, μέσω των αισθητηρίων οργάνων στο φλοιό της παρεγκεφαλίδας,</a:t>
            </a:r>
          </a:p>
          <a:p>
            <a:pPr eaLnBrk="1" hangingPunct="1">
              <a:lnSpc>
                <a:spcPct val="90000"/>
              </a:lnSpc>
              <a:buFont typeface="Wingdings" pitchFamily="2" charset="2"/>
              <a:buNone/>
              <a:defRPr/>
            </a:pPr>
            <a:endParaRPr lang="el-GR" sz="2400" dirty="0" smtClean="0"/>
          </a:p>
          <a:p>
            <a:pPr eaLnBrk="1" hangingPunct="1">
              <a:lnSpc>
                <a:spcPct val="90000"/>
              </a:lnSpc>
              <a:buFont typeface="Wingdings" pitchFamily="2" charset="2"/>
              <a:buNone/>
              <a:defRPr/>
            </a:pPr>
            <a:r>
              <a:rPr lang="el-GR" sz="2400" dirty="0" smtClean="0"/>
              <a:t>	βελτίωση και αυτοματοποίηση των ειδικών </a:t>
            </a:r>
            <a:r>
              <a:rPr lang="el-GR" sz="2400" dirty="0" err="1" smtClean="0"/>
              <a:t>συναρμοστικών</a:t>
            </a:r>
            <a:r>
              <a:rPr lang="el-GR" sz="2400" dirty="0" smtClean="0"/>
              <a:t> ικανοτήτων</a:t>
            </a:r>
          </a:p>
          <a:p>
            <a:pPr eaLnBrk="1" hangingPunct="1">
              <a:lnSpc>
                <a:spcPct val="90000"/>
              </a:lnSpc>
              <a:buFont typeface="Wingdings" pitchFamily="2" charset="2"/>
              <a:buNone/>
              <a:defRPr/>
            </a:pPr>
            <a:endParaRPr lang="el-GR" sz="2400" dirty="0" smtClean="0"/>
          </a:p>
          <a:p>
            <a:pPr eaLnBrk="1" hangingPunct="1">
              <a:lnSpc>
                <a:spcPct val="90000"/>
              </a:lnSpc>
              <a:buFont typeface="Wingdings" pitchFamily="2" charset="2"/>
              <a:buNone/>
              <a:defRPr/>
            </a:pPr>
            <a:r>
              <a:rPr lang="el-GR" sz="2400" dirty="0" smtClean="0"/>
              <a:t>	τελειοποίηση  και σταθεροποίηση της βασικής τεχνικής της ξιφασκίας.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type="body" idx="1"/>
          </p:nvPr>
        </p:nvSpPr>
        <p:spPr>
          <a:xfrm>
            <a:off x="457200" y="333375"/>
            <a:ext cx="8229600" cy="5076825"/>
          </a:xfrm>
        </p:spPr>
        <p:txBody>
          <a:bodyPr>
            <a:normAutofit lnSpcReduction="10000"/>
          </a:bodyPr>
          <a:lstStyle/>
          <a:p>
            <a:pPr algn="ctr" eaLnBrk="1" hangingPunct="1">
              <a:lnSpc>
                <a:spcPct val="90000"/>
              </a:lnSpc>
              <a:buFont typeface="Wingdings" pitchFamily="2" charset="2"/>
              <a:buNone/>
              <a:defRPr/>
            </a:pPr>
            <a:r>
              <a:rPr lang="el-GR" sz="2400" b="1" dirty="0" smtClean="0"/>
              <a:t>Εργαλεία προπόνησης </a:t>
            </a:r>
          </a:p>
          <a:p>
            <a:pPr algn="ctr" eaLnBrk="1" hangingPunct="1">
              <a:lnSpc>
                <a:spcPct val="90000"/>
              </a:lnSpc>
              <a:buFont typeface="Wingdings" pitchFamily="2" charset="2"/>
              <a:buNone/>
              <a:defRPr/>
            </a:pPr>
            <a:endParaRPr lang="el-GR" sz="2400" b="1" dirty="0" smtClean="0"/>
          </a:p>
          <a:p>
            <a:pPr eaLnBrk="1" hangingPunct="1">
              <a:lnSpc>
                <a:spcPct val="90000"/>
              </a:lnSpc>
              <a:defRPr/>
            </a:pPr>
            <a:r>
              <a:rPr lang="el-GR" sz="2400" dirty="0" smtClean="0"/>
              <a:t>Αναπτύσσεται η έκφραση και η ενσυνείδητη κατοχή των θέσεων και των στάσεων του σώματος των αθλητών μέσα από τη διδασκαλία της μίμησης. Ο προπονητής επιδεικνύει, ο μαθητής επαναλαμβάνει.</a:t>
            </a:r>
          </a:p>
          <a:p>
            <a:pPr eaLnBrk="1" hangingPunct="1">
              <a:lnSpc>
                <a:spcPct val="90000"/>
              </a:lnSpc>
              <a:defRPr/>
            </a:pPr>
            <a:endParaRPr lang="el-GR" sz="2400" dirty="0" smtClean="0"/>
          </a:p>
          <a:p>
            <a:pPr eaLnBrk="1" hangingPunct="1">
              <a:lnSpc>
                <a:spcPct val="90000"/>
              </a:lnSpc>
              <a:defRPr/>
            </a:pPr>
            <a:r>
              <a:rPr lang="el-GR" sz="2400" dirty="0" smtClean="0"/>
              <a:t>Η ικανοποιητική επανάληψη κινητικών προτύπων, επιβεβαιώνει την ικανότητα εκτέλεσης των επιμέρους τμημάτων των επιδεξιοτήτων με την κατάλληλη σειρά. </a:t>
            </a:r>
          </a:p>
          <a:p>
            <a:pPr eaLnBrk="1" hangingPunct="1">
              <a:lnSpc>
                <a:spcPct val="90000"/>
              </a:lnSpc>
              <a:defRPr/>
            </a:pPr>
            <a:endParaRPr lang="el-GR" sz="2400" dirty="0" smtClean="0"/>
          </a:p>
          <a:p>
            <a:pPr eaLnBrk="1" hangingPunct="1">
              <a:lnSpc>
                <a:spcPct val="90000"/>
              </a:lnSpc>
              <a:defRPr/>
            </a:pPr>
            <a:r>
              <a:rPr lang="el-GR" sz="2400" dirty="0" smtClean="0"/>
              <a:t>Ακολουθεί η τροποποίηση και διασκευή ενός κινητικού προτύπου σε δεδομένες συνθήκες ενώ η απόκτηση ήρεμου και αποδοτικού ελέγχου των επιδεξιοτήτων, επιδιώκει την ακριβέστερη μεταφορά των κινήσεων σε συνθήκες αγώνα.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type="body" idx="1"/>
          </p:nvPr>
        </p:nvSpPr>
        <p:spPr>
          <a:xfrm>
            <a:off x="539750" y="620713"/>
            <a:ext cx="8229600" cy="5113337"/>
          </a:xfrm>
        </p:spPr>
        <p:txBody>
          <a:bodyPr/>
          <a:lstStyle/>
          <a:p>
            <a:pPr eaLnBrk="1" hangingPunct="1">
              <a:lnSpc>
                <a:spcPct val="90000"/>
              </a:lnSpc>
              <a:defRPr/>
            </a:pPr>
            <a:r>
              <a:rPr lang="el-GR" sz="2400" dirty="0" smtClean="0"/>
              <a:t>Ο αυτοσχεδιασμός θα συνδέσει αργότερα τις τεχνικές με τις τακτικές ροπές και τις τάσεις του αθλητή. </a:t>
            </a:r>
          </a:p>
          <a:p>
            <a:pPr eaLnBrk="1" hangingPunct="1">
              <a:lnSpc>
                <a:spcPct val="90000"/>
              </a:lnSpc>
              <a:defRPr/>
            </a:pPr>
            <a:endParaRPr lang="el-GR" sz="2400" dirty="0" smtClean="0"/>
          </a:p>
          <a:p>
            <a:pPr eaLnBrk="1" hangingPunct="1">
              <a:lnSpc>
                <a:spcPct val="90000"/>
              </a:lnSpc>
              <a:defRPr/>
            </a:pPr>
            <a:r>
              <a:rPr lang="el-GR" sz="2400" dirty="0" smtClean="0"/>
              <a:t>Ο προπονητής παρατηρώντας την κινητική συμπεριφορά του αθλητή, δημιουργεί μια ομάδα κινήσεων που ταιριάζουν στο αγωνιστικό στυλ και την προσωπικότητα του αθλητή. </a:t>
            </a:r>
          </a:p>
          <a:p>
            <a:pPr eaLnBrk="1" hangingPunct="1">
              <a:lnSpc>
                <a:spcPct val="90000"/>
              </a:lnSpc>
              <a:buFont typeface="Wingdings" pitchFamily="2" charset="2"/>
              <a:buNone/>
              <a:defRPr/>
            </a:pPr>
            <a:endParaRPr lang="el-GR" sz="2400" dirty="0" smtClean="0"/>
          </a:p>
          <a:p>
            <a:pPr eaLnBrk="1" hangingPunct="1">
              <a:lnSpc>
                <a:spcPct val="90000"/>
              </a:lnSpc>
              <a:defRPr/>
            </a:pPr>
            <a:r>
              <a:rPr lang="el-GR" sz="2400" dirty="0" smtClean="0"/>
              <a:t>Με βάση τις ορμέμφυτες αντιδράσεις του μαθητή, δημιουργείται ένα αρχείο δεδομένων το οποίο θα τροφοδοτεί το </a:t>
            </a:r>
            <a:r>
              <a:rPr lang="el-GR" sz="2400" dirty="0" err="1" smtClean="0"/>
              <a:t>ασκησιολόγιο</a:t>
            </a:r>
            <a:r>
              <a:rPr lang="el-GR" sz="2400" dirty="0" smtClean="0"/>
              <a:t> του ατομικού μαθήματος, πάνω στο οποίο θα κτισθεί η ειδική αγωνιστική συμπεριφορά του αθλητή, σε επίπεδο κορυφαίων επιδόσεων. </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n-US"/>
          </a:p>
        </p:txBody>
      </p:sp>
      <p:sp>
        <p:nvSpPr>
          <p:cNvPr id="3" name="2 - Θέση περιεχομένου"/>
          <p:cNvSpPr>
            <a:spLocks noGrp="1"/>
          </p:cNvSpPr>
          <p:nvPr>
            <p:ph idx="1"/>
          </p:nvPr>
        </p:nvSpPr>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Κατευθύνεται από εσωτερικούς κανόνες</a:t>
            </a:r>
            <a:endParaRPr lang="en-US" sz="2400" dirty="0"/>
          </a:p>
        </p:txBody>
      </p:sp>
      <p:pic>
        <p:nvPicPr>
          <p:cNvPr id="4" name="3 - Θέση περιεχομένου" descr="οι κανόνες μας.jpg"/>
          <p:cNvPicPr>
            <a:picLocks noGrp="1" noChangeAspect="1"/>
          </p:cNvPicPr>
          <p:nvPr>
            <p:ph idx="1"/>
          </p:nvPr>
        </p:nvPicPr>
        <p:blipFill>
          <a:blip r:embed="rId2" cstate="print"/>
          <a:stretch>
            <a:fillRect/>
          </a:stretch>
        </p:blipFill>
        <p:spPr>
          <a:xfrm>
            <a:off x="1143000" y="1524000"/>
            <a:ext cx="7238999" cy="3733800"/>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Φαντασία και </a:t>
            </a:r>
            <a:r>
              <a:rPr lang="el-GR" sz="2400" dirty="0" smtClean="0"/>
              <a:t>α</a:t>
            </a:r>
            <a:r>
              <a:rPr lang="el-GR" sz="2400" dirty="0" smtClean="0"/>
              <a:t>ίσθηση απόστασης από την πραγματικότητα</a:t>
            </a:r>
            <a:endParaRPr lang="en-US" sz="2400" dirty="0"/>
          </a:p>
        </p:txBody>
      </p:sp>
      <p:pic>
        <p:nvPicPr>
          <p:cNvPr id="4" name="3 - Θέση περιεχομένου" descr="παιχνίδι ρόλων.jpg"/>
          <p:cNvPicPr>
            <a:picLocks noGrp="1" noChangeAspect="1"/>
          </p:cNvPicPr>
          <p:nvPr>
            <p:ph idx="1"/>
          </p:nvPr>
        </p:nvPicPr>
        <p:blipFill>
          <a:blip r:embed="rId2" cstate="print"/>
          <a:stretch>
            <a:fillRect/>
          </a:stretch>
        </p:blipFill>
        <p:spPr>
          <a:xfrm>
            <a:off x="990601" y="1600201"/>
            <a:ext cx="3124199" cy="3581400"/>
          </a:xfrm>
        </p:spPr>
      </p:pic>
      <p:pic>
        <p:nvPicPr>
          <p:cNvPr id="1026" name="Picture 2" descr="C:\Users\user\Pictures\φαντασία.jpg"/>
          <p:cNvPicPr>
            <a:picLocks noChangeAspect="1" noChangeArrowheads="1"/>
          </p:cNvPicPr>
          <p:nvPr/>
        </p:nvPicPr>
        <p:blipFill>
          <a:blip r:embed="rId3" cstate="print"/>
          <a:srcRect/>
          <a:stretch>
            <a:fillRect/>
          </a:stretch>
        </p:blipFill>
        <p:spPr bwMode="auto">
          <a:xfrm>
            <a:off x="4114800" y="1828800"/>
            <a:ext cx="4343400" cy="2819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400" dirty="0" smtClean="0"/>
              <a:t>Ενεργητικό παιδί αλλά όχι αγχωμένο</a:t>
            </a:r>
            <a:endParaRPr lang="en-US" sz="2400" dirty="0"/>
          </a:p>
        </p:txBody>
      </p:sp>
      <p:pic>
        <p:nvPicPr>
          <p:cNvPr id="4" name="3 - Θέση περιεχομένου" descr="δραστηριότητα.jpg"/>
          <p:cNvPicPr>
            <a:picLocks noGrp="1" noChangeAspect="1"/>
          </p:cNvPicPr>
          <p:nvPr>
            <p:ph idx="1"/>
          </p:nvPr>
        </p:nvPicPr>
        <p:blipFill>
          <a:blip r:embed="rId2" cstate="print"/>
          <a:stretch>
            <a:fillRect/>
          </a:stretch>
        </p:blipFill>
        <p:spPr>
          <a:xfrm>
            <a:off x="609600" y="1524000"/>
            <a:ext cx="3733800" cy="2971800"/>
          </a:xfrm>
        </p:spPr>
      </p:pic>
      <p:pic>
        <p:nvPicPr>
          <p:cNvPr id="2050" name="Picture 2" descr="http://air.news.gr/cov/pa/paidiki%20xara_2014_1_19_13_3_56_b2.jpg">
            <a:hlinkClick r:id="rId3"/>
          </p:cNvPr>
          <p:cNvPicPr>
            <a:picLocks noChangeAspect="1" noChangeArrowheads="1"/>
          </p:cNvPicPr>
          <p:nvPr/>
        </p:nvPicPr>
        <p:blipFill>
          <a:blip r:embed="rId4" cstate="print"/>
          <a:srcRect/>
          <a:stretch>
            <a:fillRect/>
          </a:stretch>
        </p:blipFill>
        <p:spPr bwMode="auto">
          <a:xfrm>
            <a:off x="4495800" y="1600200"/>
            <a:ext cx="4381500" cy="2724151"/>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dirty="0" smtClean="0"/>
              <a:t>Σύμφωνα με τους παιδοψυχολόγους το παιχνίδι προσφέρεται για παρατήρηση και πληροφορίες</a:t>
            </a:r>
            <a:endParaRPr lang="en-US" sz="2800" dirty="0"/>
          </a:p>
        </p:txBody>
      </p:sp>
      <p:pic>
        <p:nvPicPr>
          <p:cNvPr id="4" name="3 - Θέση περιεχομένου" descr="παρατήρηση.jpg"/>
          <p:cNvPicPr>
            <a:picLocks noGrp="1" noChangeAspect="1"/>
          </p:cNvPicPr>
          <p:nvPr>
            <p:ph idx="1"/>
          </p:nvPr>
        </p:nvPicPr>
        <p:blipFill>
          <a:blip r:embed="rId2" cstate="print"/>
          <a:stretch>
            <a:fillRect/>
          </a:stretch>
        </p:blipFill>
        <p:spPr>
          <a:xfrm>
            <a:off x="1295400" y="1524000"/>
            <a:ext cx="6324599" cy="3625056"/>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533401"/>
            <a:ext cx="8229600" cy="4953000"/>
          </a:xfrm>
        </p:spPr>
        <p:txBody>
          <a:bodyPr>
            <a:normAutofit lnSpcReduction="10000"/>
          </a:bodyPr>
          <a:lstStyle/>
          <a:p>
            <a:r>
              <a:rPr lang="el-GR" dirty="0" smtClean="0"/>
              <a:t>Διάθεση</a:t>
            </a:r>
          </a:p>
          <a:p>
            <a:r>
              <a:rPr lang="el-GR" dirty="0" smtClean="0"/>
              <a:t>Αντικείμενο που του αρέσει</a:t>
            </a:r>
          </a:p>
          <a:p>
            <a:r>
              <a:rPr lang="el-GR" dirty="0" smtClean="0"/>
              <a:t>Ευχαριστιέται</a:t>
            </a:r>
          </a:p>
          <a:p>
            <a:r>
              <a:rPr lang="el-GR" dirty="0" smtClean="0"/>
              <a:t>Εμποδίζεται</a:t>
            </a:r>
          </a:p>
          <a:p>
            <a:r>
              <a:rPr lang="el-GR" dirty="0" smtClean="0"/>
              <a:t>Πρωτοβουλία</a:t>
            </a:r>
          </a:p>
          <a:p>
            <a:r>
              <a:rPr lang="el-GR" dirty="0" smtClean="0"/>
              <a:t>Ρουτίνα ή φαντασία</a:t>
            </a:r>
          </a:p>
          <a:p>
            <a:r>
              <a:rPr lang="el-GR" dirty="0" smtClean="0"/>
              <a:t>Απομόνωση ή κοινωνικότητα</a:t>
            </a:r>
          </a:p>
          <a:p>
            <a:r>
              <a:rPr lang="el-GR" dirty="0" smtClean="0"/>
              <a:t>Κανόνες ή </a:t>
            </a:r>
            <a:r>
              <a:rPr lang="el-GR" dirty="0" err="1" smtClean="0"/>
              <a:t>απειθαρχο</a:t>
            </a:r>
            <a:endParaRPr lang="el-GR" dirty="0" smtClean="0"/>
          </a:p>
          <a:p>
            <a:r>
              <a:rPr lang="el-GR" dirty="0" smtClean="0"/>
              <a:t>Αντίληψη ή έλλειψη κατανόησης</a:t>
            </a:r>
            <a:endParaRPr lang="en-US"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287</TotalTime>
  <Words>1262</Words>
  <Application>Microsoft Office PowerPoint</Application>
  <PresentationFormat>Προβολή στην οθόνη (4:3)</PresentationFormat>
  <Paragraphs>157</Paragraphs>
  <Slides>44</Slides>
  <Notes>21</Notes>
  <HiddenSlides>0</HiddenSlides>
  <MMClips>0</MMClips>
  <ScaleCrop>false</ScaleCrop>
  <HeadingPairs>
    <vt:vector size="4" baseType="variant">
      <vt:variant>
        <vt:lpstr>Θέμα</vt:lpstr>
      </vt:variant>
      <vt:variant>
        <vt:i4>1</vt:i4>
      </vt:variant>
      <vt:variant>
        <vt:lpstr>Τίτλοι διαφανειών</vt:lpstr>
      </vt:variant>
      <vt:variant>
        <vt:i4>44</vt:i4>
      </vt:variant>
    </vt:vector>
  </HeadingPairs>
  <TitlesOfParts>
    <vt:vector size="45" baseType="lpstr">
      <vt:lpstr>Θέμα του Office</vt:lpstr>
      <vt:lpstr>Διαφάνεια 1</vt:lpstr>
      <vt:lpstr>Διαφάνεια 2</vt:lpstr>
      <vt:lpstr>Επιλέγεται από τα παιδιά, παιχνίδι με το ζόρι δεν είναι παιχνίδι</vt:lpstr>
      <vt:lpstr>Η διαδικασία έχει περισσότερο σημασία από το αποτέλεσμα</vt:lpstr>
      <vt:lpstr>Κατευθύνεται από εσωτερικούς κανόνες</vt:lpstr>
      <vt:lpstr>Φαντασία και αίσθηση απόστασης από την πραγματικότητα</vt:lpstr>
      <vt:lpstr>Ενεργητικό παιδί αλλά όχι αγχωμένο</vt:lpstr>
      <vt:lpstr>Σύμφωνα με τους παιδοψυχολόγους το παιχνίδι προσφέρεται για παρατήρηση και πληροφορίες</vt:lpstr>
      <vt:lpstr>Διαφάνεια 9</vt:lpstr>
      <vt:lpstr>Παιχνίδι δεν είναι μια ευκαιρία να ξεφύγουμε από το μάθημα, αλλά είναι η ευκαιρία να εφαρμόσουμε το μάθημα… </vt:lpstr>
      <vt:lpstr>Μέσω του παιχνιδιού το παιδί αναπτύσσει τις φυσικές, πνευματικές, συναισθηματικές, κοινωνικές και ηθικές του αξίες. </vt:lpstr>
      <vt:lpstr>Διαφάνεια 12</vt:lpstr>
      <vt:lpstr>Αναπτύσσει τη δημιουργική φαντασία </vt:lpstr>
      <vt:lpstr>Αναπτύσσει την έκφραση, την επικοινωνία, την απομνημόνευση, την κρίση, τη λήψη αποφάσεων</vt:lpstr>
      <vt:lpstr>Αναπτύσσει την αυτορρύθμιση και την κοινωνική διαπραγμάτευση</vt:lpstr>
      <vt:lpstr>Παιχνίδι</vt:lpstr>
      <vt:lpstr>Παίζω και γυμνάζομαι </vt:lpstr>
      <vt:lpstr>Γιατί συμμετέχω;</vt:lpstr>
      <vt:lpstr>Γιατί συμμετέχω;</vt:lpstr>
      <vt:lpstr>Προπονούμαι με κατάλληλα για κάθε ηλικία προγράμματα ενώ παράλληλα έχω χρόνο</vt:lpstr>
      <vt:lpstr>Η άσκηση κάνει καλό στην ακαδημαϊκή πρόοδο</vt:lpstr>
      <vt:lpstr>Διαφάνεια 22</vt:lpstr>
      <vt:lpstr>Διαφάνεια 23</vt:lpstr>
      <vt:lpstr>Διαφάνεια 24</vt:lpstr>
      <vt:lpstr>Διαφάνεια 25</vt:lpstr>
      <vt:lpstr>Διαφάνεια 26</vt:lpstr>
      <vt:lpstr>Διαφάνεια 27</vt:lpstr>
      <vt:lpstr>Νίκησε με το σπαθί σου… </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lpstr>Διαφάνεια 42</vt:lpstr>
      <vt:lpstr>Διαφάνεια 43</vt:lpstr>
      <vt:lpstr>Διαφάνεια 44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user</dc:creator>
  <cp:lastModifiedBy>user</cp:lastModifiedBy>
  <cp:revision>5</cp:revision>
  <dcterms:created xsi:type="dcterms:W3CDTF">2016-05-15T14:42:47Z</dcterms:created>
  <dcterms:modified xsi:type="dcterms:W3CDTF">2016-05-16T05:05:08Z</dcterms:modified>
</cp:coreProperties>
</file>