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64" r:id="rId2"/>
    <p:sldId id="258" r:id="rId3"/>
    <p:sldId id="310" r:id="rId4"/>
    <p:sldId id="311" r:id="rId5"/>
    <p:sldId id="312" r:id="rId6"/>
    <p:sldId id="313" r:id="rId7"/>
    <p:sldId id="314" r:id="rId8"/>
    <p:sldId id="307" r:id="rId9"/>
    <p:sldId id="309" r:id="rId10"/>
    <p:sldId id="315" r:id="rId11"/>
    <p:sldId id="303" r:id="rId12"/>
    <p:sldId id="302" r:id="rId13"/>
    <p:sldId id="301" r:id="rId14"/>
    <p:sldId id="300" r:id="rId15"/>
    <p:sldId id="308" r:id="rId16"/>
    <p:sldId id="299" r:id="rId17"/>
    <p:sldId id="298" r:id="rId18"/>
    <p:sldId id="297" r:id="rId19"/>
    <p:sldId id="296" r:id="rId20"/>
    <p:sldId id="295" r:id="rId21"/>
    <p:sldId id="317" r:id="rId22"/>
    <p:sldId id="362" r:id="rId23"/>
    <p:sldId id="316" r:id="rId24"/>
    <p:sldId id="293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30" r:id="rId34"/>
    <p:sldId id="329" r:id="rId35"/>
    <p:sldId id="331" r:id="rId36"/>
    <p:sldId id="292" r:id="rId37"/>
    <p:sldId id="351" r:id="rId38"/>
    <p:sldId id="352" r:id="rId39"/>
    <p:sldId id="353" r:id="rId40"/>
    <p:sldId id="354" r:id="rId41"/>
    <p:sldId id="334" r:id="rId42"/>
    <p:sldId id="335" r:id="rId43"/>
    <p:sldId id="338" r:id="rId44"/>
    <p:sldId id="341" r:id="rId45"/>
    <p:sldId id="336" r:id="rId46"/>
    <p:sldId id="357" r:id="rId47"/>
    <p:sldId id="337" r:id="rId48"/>
    <p:sldId id="342" r:id="rId49"/>
    <p:sldId id="339" r:id="rId50"/>
    <p:sldId id="340" r:id="rId51"/>
    <p:sldId id="343" r:id="rId52"/>
    <p:sldId id="349" r:id="rId53"/>
    <p:sldId id="265" r:id="rId54"/>
    <p:sldId id="359" r:id="rId55"/>
    <p:sldId id="346" r:id="rId56"/>
    <p:sldId id="347" r:id="rId57"/>
    <p:sldId id="344" r:id="rId58"/>
    <p:sldId id="345" r:id="rId59"/>
    <p:sldId id="263" r:id="rId60"/>
    <p:sldId id="262" r:id="rId61"/>
    <p:sldId id="264" r:id="rId62"/>
    <p:sldId id="356" r:id="rId63"/>
    <p:sldId id="361" r:id="rId64"/>
    <p:sldId id="363" r:id="rId65"/>
    <p:sldId id="360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7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914;&#953;&#946;&#955;&#943;&#959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7"/>
  <c:chart>
    <c:title>
      <c:tx>
        <c:rich>
          <a:bodyPr/>
          <a:lstStyle/>
          <a:p>
            <a:pPr>
              <a:defRPr/>
            </a:pPr>
            <a:r>
              <a:rPr lang="el-GR" sz="1600" dirty="0"/>
              <a:t>Ποσοστά υπέρβαρων και παχύσαρκων μαθητών Δημοτικού σχολείου </a:t>
            </a:r>
            <a:endParaRPr lang="en-US" sz="1600" dirty="0" smtClean="0"/>
          </a:p>
          <a:p>
            <a:pPr>
              <a:defRPr/>
            </a:pPr>
            <a:r>
              <a:rPr lang="el-GR" sz="1600" dirty="0" smtClean="0"/>
              <a:t>σε </a:t>
            </a:r>
            <a:r>
              <a:rPr lang="el-GR" sz="1600" dirty="0"/>
              <a:t>21 ακριτικά νησιά του Αιγαίου (</a:t>
            </a:r>
            <a:r>
              <a:rPr lang="en-US" sz="1600" dirty="0"/>
              <a:t>n = 463)</a:t>
            </a:r>
          </a:p>
        </c:rich>
      </c:tx>
      <c:layout>
        <c:manualLayout>
          <c:xMode val="edge"/>
          <c:yMode val="edge"/>
          <c:x val="0.12969164693574137"/>
          <c:y val="3.3378308529848161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Φύλλο1!$A$2</c:f>
              <c:strCache>
                <c:ptCount val="1"/>
                <c:pt idx="0">
                  <c:v>boys</c:v>
                </c:pt>
              </c:strCache>
            </c:strRef>
          </c:tx>
          <c:dLbls>
            <c:showVal val="1"/>
          </c:dLbls>
          <c:cat>
            <c:strRef>
              <c:f>Φύλλο1!$B$1:$E$1</c:f>
              <c:strCache>
                <c:ptCount val="4"/>
                <c:pt idx="0">
                  <c:v>under</c:v>
                </c:pt>
                <c:pt idx="1">
                  <c:v>normal</c:v>
                </c:pt>
                <c:pt idx="2">
                  <c:v>over</c:v>
                </c:pt>
                <c:pt idx="3">
                  <c:v>obese</c:v>
                </c:pt>
              </c:strCache>
            </c:strRef>
          </c:cat>
          <c:val>
            <c:numRef>
              <c:f>Φύλλο1!$B$2:$E$2</c:f>
              <c:numCache>
                <c:formatCode>General</c:formatCode>
                <c:ptCount val="4"/>
                <c:pt idx="0">
                  <c:v>27.5</c:v>
                </c:pt>
                <c:pt idx="1">
                  <c:v>24.6</c:v>
                </c:pt>
                <c:pt idx="2">
                  <c:v>24.2</c:v>
                </c:pt>
                <c:pt idx="3">
                  <c:v>23.7</c:v>
                </c:pt>
              </c:numCache>
            </c:numRef>
          </c:val>
        </c:ser>
        <c:ser>
          <c:idx val="1"/>
          <c:order val="1"/>
          <c:tx>
            <c:strRef>
              <c:f>Φύλλο1!$A$3</c:f>
              <c:strCache>
                <c:ptCount val="1"/>
                <c:pt idx="0">
                  <c:v>girls</c:v>
                </c:pt>
              </c:strCache>
            </c:strRef>
          </c:tx>
          <c:dLbls>
            <c:showVal val="1"/>
          </c:dLbls>
          <c:cat>
            <c:strRef>
              <c:f>Φύλλο1!$B$1:$E$1</c:f>
              <c:strCache>
                <c:ptCount val="4"/>
                <c:pt idx="0">
                  <c:v>under</c:v>
                </c:pt>
                <c:pt idx="1">
                  <c:v>normal</c:v>
                </c:pt>
                <c:pt idx="2">
                  <c:v>over</c:v>
                </c:pt>
                <c:pt idx="3">
                  <c:v>obese</c:v>
                </c:pt>
              </c:strCache>
            </c:strRef>
          </c:cat>
          <c:val>
            <c:numRef>
              <c:f>Φύλλο1!$B$3:$E$3</c:f>
              <c:numCache>
                <c:formatCode>General</c:formatCode>
                <c:ptCount val="4"/>
                <c:pt idx="0">
                  <c:v>26.9</c:v>
                </c:pt>
                <c:pt idx="1">
                  <c:v>34.700000000000003</c:v>
                </c:pt>
                <c:pt idx="2">
                  <c:v>25.1</c:v>
                </c:pt>
                <c:pt idx="3">
                  <c:v>13.2</c:v>
                </c:pt>
              </c:numCache>
            </c:numRef>
          </c:val>
        </c:ser>
        <c:axId val="90552192"/>
        <c:axId val="90553728"/>
      </c:barChart>
      <c:catAx>
        <c:axId val="90552192"/>
        <c:scaling>
          <c:orientation val="minMax"/>
        </c:scaling>
        <c:axPos val="b"/>
        <c:majorTickMark val="none"/>
        <c:tickLblPos val="nextTo"/>
        <c:crossAx val="90553728"/>
        <c:crosses val="autoZero"/>
        <c:auto val="1"/>
        <c:lblAlgn val="ctr"/>
        <c:lblOffset val="100"/>
      </c:catAx>
      <c:valAx>
        <c:axId val="9055372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9055219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6C327-E867-4610-9BA7-B9E6BD6F59A3}" type="datetimeFigureOut">
              <a:rPr lang="en-US" smtClean="0"/>
              <a:pPr/>
              <a:t>04-May-17</a:t>
            </a:fld>
            <a:endParaRPr lang="en-US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F45F-9F72-4D4F-A524-3FAA87BB6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35ABF-7C93-4648-91E7-5445390697C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3874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C097-1D1D-467D-81DC-EF634AACBE26}" type="datetimeFigureOut">
              <a:rPr lang="en-US" smtClean="0"/>
              <a:pPr/>
              <a:t>04-May-17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57BA-B9F4-4A8E-85C9-8BEF28D71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C097-1D1D-467D-81DC-EF634AACBE26}" type="datetimeFigureOut">
              <a:rPr lang="en-US" smtClean="0"/>
              <a:pPr/>
              <a:t>04-May-17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57BA-B9F4-4A8E-85C9-8BEF28D71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C097-1D1D-467D-81DC-EF634AACBE26}" type="datetimeFigureOut">
              <a:rPr lang="en-US" smtClean="0"/>
              <a:pPr/>
              <a:t>04-May-17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57BA-B9F4-4A8E-85C9-8BEF28D71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C097-1D1D-467D-81DC-EF634AACBE26}" type="datetimeFigureOut">
              <a:rPr lang="en-US" smtClean="0"/>
              <a:pPr/>
              <a:t>04-May-17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57BA-B9F4-4A8E-85C9-8BEF28D71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C097-1D1D-467D-81DC-EF634AACBE26}" type="datetimeFigureOut">
              <a:rPr lang="en-US" smtClean="0"/>
              <a:pPr/>
              <a:t>04-May-17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57BA-B9F4-4A8E-85C9-8BEF28D71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C097-1D1D-467D-81DC-EF634AACBE26}" type="datetimeFigureOut">
              <a:rPr lang="en-US" smtClean="0"/>
              <a:pPr/>
              <a:t>04-May-17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57BA-B9F4-4A8E-85C9-8BEF28D71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C097-1D1D-467D-81DC-EF634AACBE26}" type="datetimeFigureOut">
              <a:rPr lang="en-US" smtClean="0"/>
              <a:pPr/>
              <a:t>04-May-17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57BA-B9F4-4A8E-85C9-8BEF28D71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C097-1D1D-467D-81DC-EF634AACBE26}" type="datetimeFigureOut">
              <a:rPr lang="en-US" smtClean="0"/>
              <a:pPr/>
              <a:t>04-May-17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57BA-B9F4-4A8E-85C9-8BEF28D71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C097-1D1D-467D-81DC-EF634AACBE26}" type="datetimeFigureOut">
              <a:rPr lang="en-US" smtClean="0"/>
              <a:pPr/>
              <a:t>04-May-17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57BA-B9F4-4A8E-85C9-8BEF28D71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C097-1D1D-467D-81DC-EF634AACBE26}" type="datetimeFigureOut">
              <a:rPr lang="en-US" smtClean="0"/>
              <a:pPr/>
              <a:t>04-May-17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57BA-B9F4-4A8E-85C9-8BEF28D71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C097-1D1D-467D-81DC-EF634AACBE26}" type="datetimeFigureOut">
              <a:rPr lang="en-US" smtClean="0"/>
              <a:pPr/>
              <a:t>04-May-17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57BA-B9F4-4A8E-85C9-8BEF28D71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5C097-1D1D-467D-81DC-EF634AACBE26}" type="datetimeFigureOut">
              <a:rPr lang="en-US" smtClean="0"/>
              <a:pPr/>
              <a:t>04-May-17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F57BA-B9F4-4A8E-85C9-8BEF28D71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933450"/>
          </a:xfrm>
        </p:spPr>
        <p:txBody>
          <a:bodyPr>
            <a:normAutofit fontScale="90000"/>
          </a:bodyPr>
          <a:lstStyle/>
          <a:p>
            <a:r>
              <a:rPr lang="el-GR" sz="2800" dirty="0" smtClean="0">
                <a:latin typeface="Book Antiqua" pitchFamily="18" charset="0"/>
              </a:rPr>
              <a:t>Πρόωρη αγωνιστική εξειδίκευση ή μακροχρόνια ανάπτυξη αθλητικών ικανοτήτων;</a:t>
            </a:r>
            <a:r>
              <a:rPr lang="en-US" sz="2800" dirty="0" smtClean="0">
                <a:latin typeface="Book Antiqua" pitchFamily="18" charset="0"/>
              </a:rPr>
              <a:t/>
            </a:r>
            <a:br>
              <a:rPr lang="en-US" sz="2800" dirty="0" smtClean="0">
                <a:latin typeface="Book Antiqua" pitchFamily="18" charset="0"/>
              </a:rPr>
            </a:br>
            <a:r>
              <a:rPr lang="en-US" sz="2800" dirty="0" smtClean="0">
                <a:latin typeface="Book Antiqua" pitchFamily="18" charset="0"/>
              </a:rPr>
              <a:t>To </a:t>
            </a:r>
            <a:r>
              <a:rPr lang="el-GR" sz="2800" dirty="0" smtClean="0">
                <a:latin typeface="Book Antiqua" pitchFamily="18" charset="0"/>
              </a:rPr>
              <a:t>αύριο ξεκινάει σήμερα</a:t>
            </a:r>
            <a:br>
              <a:rPr lang="el-GR" sz="2800" dirty="0" smtClean="0">
                <a:latin typeface="Book Antiqua" pitchFamily="18" charset="0"/>
              </a:rPr>
            </a:br>
            <a:r>
              <a:rPr lang="el-GR" sz="2800" dirty="0" smtClean="0">
                <a:latin typeface="Book Antiqua" pitchFamily="18" charset="0"/>
              </a:rPr>
              <a:t/>
            </a:r>
            <a:br>
              <a:rPr lang="el-GR" sz="2800" dirty="0" smtClean="0">
                <a:latin typeface="Book Antiqua" pitchFamily="18" charset="0"/>
              </a:rPr>
            </a:br>
            <a:r>
              <a:rPr lang="el-GR" sz="2200" dirty="0" err="1" smtClean="0">
                <a:latin typeface="Book Antiqua" pitchFamily="18" charset="0"/>
              </a:rPr>
              <a:t>Τσολάκης</a:t>
            </a:r>
            <a:r>
              <a:rPr lang="el-GR" sz="2200" dirty="0" smtClean="0">
                <a:latin typeface="Book Antiqua" pitchFamily="18" charset="0"/>
              </a:rPr>
              <a:t> Χάρης </a:t>
            </a:r>
            <a:br>
              <a:rPr lang="el-GR" sz="2200" dirty="0" smtClean="0">
                <a:latin typeface="Book Antiqua" pitchFamily="18" charset="0"/>
              </a:rPr>
            </a:br>
            <a:r>
              <a:rPr lang="el-GR" sz="2200" dirty="0" smtClean="0">
                <a:latin typeface="Book Antiqua" pitchFamily="18" charset="0"/>
              </a:rPr>
              <a:t>Αναπληρωτής Καθηγητής ΣΕΦΑΑ</a:t>
            </a:r>
            <a:endParaRPr lang="en-US" sz="2200" dirty="0">
              <a:latin typeface="Book Antiqua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43000" y="4419600"/>
            <a:ext cx="67818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686800" cy="228600"/>
          </a:xfrm>
        </p:spPr>
        <p:txBody>
          <a:bodyPr>
            <a:normAutofit fontScale="90000"/>
          </a:bodyPr>
          <a:lstStyle/>
          <a:p>
            <a:r>
              <a:rPr lang="en-US" altLang="el-GR" sz="2700" dirty="0" smtClean="0"/>
              <a:t>  </a:t>
            </a:r>
            <a:r>
              <a:rPr lang="el-GR" altLang="el-GR" sz="2700" b="1" dirty="0" smtClean="0">
                <a:latin typeface="Book Antiqua" pitchFamily="18" charset="0"/>
                <a:cs typeface="Times New Roman" pitchFamily="18" charset="0"/>
              </a:rPr>
              <a:t>Στάδια και Ταχύτητα σωματικής ανάπτυ</a:t>
            </a:r>
            <a:r>
              <a:rPr lang="el-GR" altLang="el-GR" sz="2700" b="1" dirty="0" smtClean="0">
                <a:latin typeface="Book Antiqua" pitchFamily="18" charset="0"/>
              </a:rPr>
              <a:t>ξης</a:t>
            </a:r>
            <a:r>
              <a:rPr lang="el-GR" altLang="el-GR" sz="5400" dirty="0" smtClean="0">
                <a:solidFill>
                  <a:schemeClr val="bg1"/>
                </a:solidFill>
                <a:latin typeface="Book Antiqua" pitchFamily="18" charset="0"/>
              </a:rPr>
              <a:t/>
            </a:r>
            <a:br>
              <a:rPr lang="el-GR" altLang="el-GR" sz="5400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el-GR" altLang="el-GR" sz="5400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dirty="0" smtClean="0">
                <a:solidFill>
                  <a:schemeClr val="bg1"/>
                </a:solidFill>
                <a:latin typeface="Book Antiqua" pitchFamily="18" charset="0"/>
              </a:rPr>
              <a:t>α </a:t>
            </a:r>
            <a:r>
              <a:rPr lang="el-GR" altLang="el-GR" sz="2200" dirty="0" smtClean="0">
                <a:solidFill>
                  <a:schemeClr val="bg1"/>
                </a:solidFill>
                <a:latin typeface="Book Antiqua" pitchFamily="18" charset="0"/>
              </a:rPr>
              <a:t>σωματικής</a:t>
            </a:r>
            <a:r>
              <a:rPr lang="el-GR" altLang="el-GR" dirty="0" smtClean="0">
                <a:solidFill>
                  <a:schemeClr val="bg1"/>
                </a:solidFill>
                <a:latin typeface="Book Antiqua" pitchFamily="18" charset="0"/>
              </a:rPr>
              <a:t> ανάπτυξης</a:t>
            </a:r>
            <a:r>
              <a:rPr lang="el-GR" altLang="el-GR" sz="5400" dirty="0" smtClean="0">
                <a:solidFill>
                  <a:schemeClr val="bg1"/>
                </a:solidFill>
              </a:rPr>
              <a:t/>
            </a:r>
            <a:br>
              <a:rPr lang="el-GR" altLang="el-GR" sz="5400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plaisio\Documents\Οι σαρώσεις μου\2012-10 (Οκτ)\σάρωση00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5350"/>
          <a:stretch>
            <a:fillRect/>
          </a:stretch>
        </p:blipFill>
        <p:spPr>
          <a:xfrm>
            <a:off x="914400" y="1066800"/>
            <a:ext cx="7620000" cy="4282232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400" b="1" dirty="0" smtClean="0">
                <a:latin typeface="Book Antiqua" pitchFamily="18" charset="0"/>
                <a:cs typeface="Times New Roman" pitchFamily="18" charset="0"/>
              </a:rPr>
              <a:t>Ανάπτυξη και ωρίμανση</a:t>
            </a:r>
            <a:endParaRPr lang="en-US" sz="2400" b="1" dirty="0"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Book Antiqua" pitchFamily="18" charset="0"/>
              </a:rPr>
              <a:t>A</a:t>
            </a:r>
            <a:r>
              <a:rPr lang="el-GR" sz="2400" dirty="0" err="1" smtClean="0">
                <a:latin typeface="Book Antiqua" pitchFamily="18" charset="0"/>
                <a:cs typeface="Times New Roman" pitchFamily="18" charset="0"/>
              </a:rPr>
              <a:t>νάπτυξη</a:t>
            </a:r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: Μετρήσιμες αλλαγές στο μέγεθος και στη σύσταση του σώματος καθώς και σε διάφορα συστήματα του οργανισμού</a:t>
            </a:r>
          </a:p>
          <a:p>
            <a:pPr>
              <a:buNone/>
            </a:pPr>
            <a:endParaRPr lang="el-GR" sz="2400" dirty="0" smtClean="0">
              <a:latin typeface="Book Antiqua" pitchFamily="18" charset="0"/>
              <a:cs typeface="Times New Roman" pitchFamily="18" charset="0"/>
            </a:endParaRPr>
          </a:p>
          <a:p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Ωρίμανση: Είναι η αύξηση της λειτουργικής ετοιμότητας του οργανισμού, το τέλος τη οποίας προσδιορίζεται από την ικανότητα του ανθρώπου να αναπαράγεται και ταυτόχρονα να αναπτύσσει ώριμη κοινωνική συμπεριφορά</a:t>
            </a:r>
          </a:p>
          <a:p>
            <a:pPr>
              <a:buNone/>
            </a:pPr>
            <a:endParaRPr lang="en-US" sz="2400" dirty="0" smtClean="0">
              <a:latin typeface="Book Antiqua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l-GR" sz="1800" dirty="0" smtClean="0">
                <a:latin typeface="Book Antiqua" pitchFamily="18" charset="0"/>
                <a:cs typeface="Times New Roman" pitchFamily="18" charset="0"/>
              </a:rPr>
              <a:t>	</a:t>
            </a:r>
            <a:r>
              <a:rPr lang="en-US" sz="1800" dirty="0" smtClean="0">
                <a:latin typeface="Book Antiqua" pitchFamily="18" charset="0"/>
                <a:cs typeface="Times New Roman" pitchFamily="18" charset="0"/>
              </a:rPr>
              <a:t>Cameron N (2002) Human growth, curve, canalization and catch-up growth. In Human Growth and Development (Academic press)</a:t>
            </a:r>
            <a:r>
              <a:rPr lang="el-GR" altLang="el-GR" sz="2400" dirty="0" err="1" smtClean="0">
                <a:solidFill>
                  <a:schemeClr val="bg1"/>
                </a:solidFill>
                <a:latin typeface="Book Antiqua" pitchFamily="18" charset="0"/>
                <a:cs typeface="Times New Roman" pitchFamily="18" charset="0"/>
              </a:rPr>
              <a:t>ος</a:t>
            </a:r>
            <a:r>
              <a:rPr lang="el-GR" altLang="el-GR" sz="2400" dirty="0" smtClean="0">
                <a:solidFill>
                  <a:schemeClr val="bg1"/>
                </a:solidFill>
                <a:latin typeface="Book Antiqua" pitchFamily="18" charset="0"/>
                <a:cs typeface="Times New Roman" pitchFamily="18" charset="0"/>
              </a:rPr>
              <a:t> </a:t>
            </a:r>
            <a:r>
              <a:rPr lang="el-GR" altLang="el-GR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καθώς </a:t>
            </a:r>
            <a:r>
              <a:rPr lang="el-GR" altLang="el-GR" sz="2400" dirty="0" smtClean="0">
                <a:solidFill>
                  <a:schemeClr val="bg1"/>
                </a:solidFill>
              </a:rPr>
              <a:t>και σε διάφορα συστήματα του οργανισμού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400" b="1" dirty="0" smtClean="0">
                <a:latin typeface="Book Antiqua" pitchFamily="18" charset="0"/>
                <a:cs typeface="Times New Roman" pitchFamily="18" charset="0"/>
              </a:rPr>
              <a:t>Εφηβεία - Ενηλικίωση</a:t>
            </a:r>
            <a:endParaRPr lang="en-US" sz="2400" b="1" dirty="0"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678363"/>
          </a:xfrm>
        </p:spPr>
        <p:txBody>
          <a:bodyPr>
            <a:normAutofit/>
          </a:bodyPr>
          <a:lstStyle/>
          <a:p>
            <a:r>
              <a:rPr lang="el-GR" sz="2400" u="sng" dirty="0" smtClean="0">
                <a:latin typeface="Book Antiqua" pitchFamily="18" charset="0"/>
                <a:cs typeface="Times New Roman" pitchFamily="18" charset="0"/>
              </a:rPr>
              <a:t>Εφηβεία</a:t>
            </a:r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: Η περίοδος κατά την οποία παρατηρείται η έναρξη της αναπαραγωγικής ικανότητας </a:t>
            </a:r>
            <a:endParaRPr lang="en-US" sz="2400" dirty="0" smtClean="0">
              <a:latin typeface="Book Antiqua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	 </a:t>
            </a:r>
            <a:endParaRPr lang="en-US" sz="2400" dirty="0" smtClean="0">
              <a:latin typeface="Book Antiqua" pitchFamily="18" charset="0"/>
              <a:cs typeface="Times New Roman" pitchFamily="18" charset="0"/>
            </a:endParaRPr>
          </a:p>
          <a:p>
            <a:r>
              <a:rPr lang="en-US" sz="2400" u="sng" dirty="0" smtClean="0">
                <a:latin typeface="Book Antiqua" pitchFamily="18" charset="0"/>
                <a:cs typeface="Times New Roman" pitchFamily="18" charset="0"/>
              </a:rPr>
              <a:t>puberty</a:t>
            </a:r>
            <a:r>
              <a:rPr lang="el-GR" sz="2400" u="sng" dirty="0" smtClean="0">
                <a:latin typeface="Book Antiqua" pitchFamily="18" charset="0"/>
                <a:cs typeface="Times New Roman" pitchFamily="18" charset="0"/>
              </a:rPr>
              <a:t> – (</a:t>
            </a:r>
            <a:r>
              <a:rPr lang="en-US" sz="2400" u="sng" dirty="0" smtClean="0">
                <a:latin typeface="Book Antiqua" pitchFamily="18" charset="0"/>
                <a:cs typeface="Times New Roman" pitchFamily="18" charset="0"/>
              </a:rPr>
              <a:t>adolescence</a:t>
            </a:r>
            <a:r>
              <a:rPr lang="el-GR" sz="2400" u="sng" dirty="0" smtClean="0">
                <a:latin typeface="Book Antiqua" pitchFamily="18" charset="0"/>
                <a:cs typeface="Times New Roman" pitchFamily="18" charset="0"/>
              </a:rPr>
              <a:t>)</a:t>
            </a:r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: Η περίοδος μεταξύ 13-19 ετών (εφηβεία) - Πολλές φορές οι όροι αυτοί χρησιμοποιούνται  εναλλακτικά.</a:t>
            </a:r>
            <a:r>
              <a:rPr lang="en-US" sz="2400" dirty="0" smtClean="0">
                <a:latin typeface="Book Antiqua" pitchFamily="18" charset="0"/>
                <a:cs typeface="Times New Roman" pitchFamily="18" charset="0"/>
              </a:rPr>
              <a:t> (Tanner JM, 1989)</a:t>
            </a:r>
          </a:p>
          <a:p>
            <a:pPr>
              <a:buNone/>
            </a:pPr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	</a:t>
            </a:r>
            <a:endParaRPr lang="en-US" sz="2400" dirty="0" smtClean="0">
              <a:latin typeface="Book Antiqua" pitchFamily="18" charset="0"/>
              <a:cs typeface="Times New Roman" pitchFamily="18" charset="0"/>
            </a:endParaRPr>
          </a:p>
          <a:p>
            <a:r>
              <a:rPr lang="el-GR" sz="2400" u="sng" dirty="0" smtClean="0">
                <a:latin typeface="Book Antiqua" pitchFamily="18" charset="0"/>
                <a:cs typeface="Times New Roman" pitchFamily="18" charset="0"/>
              </a:rPr>
              <a:t>Ενηλικίωση</a:t>
            </a:r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: Ψυχολογικό/</a:t>
            </a:r>
            <a:r>
              <a:rPr lang="el-GR" sz="2400" dirty="0" err="1" smtClean="0">
                <a:latin typeface="Book Antiqua" pitchFamily="18" charset="0"/>
                <a:cs typeface="Times New Roman" pitchFamily="18" charset="0"/>
              </a:rPr>
              <a:t>Συμπεριφορικό</a:t>
            </a:r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 φαινόμενο που εξελίσσεται κατά την εφηβεία.</a:t>
            </a:r>
            <a:endParaRPr lang="en-US" sz="2400" dirty="0" smtClean="0">
              <a:latin typeface="Book Antiqua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latin typeface="Book Antiqua" pitchFamily="18" charset="0"/>
                <a:cs typeface="Times New Roman" pitchFamily="18" charset="0"/>
              </a:rPr>
              <a:t>(</a:t>
            </a:r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Ε</a:t>
            </a:r>
            <a:r>
              <a:rPr lang="en-US" sz="2400" dirty="0" err="1" smtClean="0">
                <a:latin typeface="Book Antiqua" pitchFamily="18" charset="0"/>
                <a:cs typeface="Times New Roman" pitchFamily="18" charset="0"/>
              </a:rPr>
              <a:t>lisson</a:t>
            </a:r>
            <a:r>
              <a:rPr lang="en-US" sz="2400" dirty="0" smtClean="0">
                <a:latin typeface="Book Antiqua" pitchFamily="18" charset="0"/>
                <a:cs typeface="Times New Roman" pitchFamily="18" charset="0"/>
              </a:rPr>
              <a:t> PT 2002)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Ανάπτυξη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–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ωρίμανση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και απόδοση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Η απόδοση επηρεάζεται: από την εμφάνιση και</a:t>
            </a:r>
            <a:r>
              <a:rPr lang="en-US" sz="24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τον ρυθμό της σωματικής ανάπτυξης και ωρίμανσης</a:t>
            </a:r>
            <a:r>
              <a:rPr lang="en-US" sz="2400" dirty="0" smtClean="0">
                <a:latin typeface="Book Antiqua" pitchFamily="18" charset="0"/>
                <a:cs typeface="Times New Roman" pitchFamily="18" charset="0"/>
              </a:rPr>
              <a:t>, </a:t>
            </a:r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τις γραμμικές σωματικές αλλαγές, και τη σύνθεση του σώματος.</a:t>
            </a:r>
          </a:p>
          <a:p>
            <a:pPr lvl="0">
              <a:buNone/>
            </a:pPr>
            <a:endParaRPr lang="en-US" sz="2400" dirty="0" smtClean="0">
              <a:latin typeface="Book Antiqua" pitchFamily="18" charset="0"/>
              <a:cs typeface="Times New Roman" pitchFamily="18" charset="0"/>
            </a:endParaRPr>
          </a:p>
          <a:p>
            <a:pPr lvl="0"/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Η χρονολογική ηλικία λαμβάνεται συνήθως υπόψη σαν σημείο αναφοράς. </a:t>
            </a:r>
          </a:p>
          <a:p>
            <a:pPr lvl="0">
              <a:buNone/>
            </a:pPr>
            <a:endParaRPr lang="en-US" sz="2400" dirty="0" smtClean="0">
              <a:latin typeface="Book Antiqua" pitchFamily="18" charset="0"/>
              <a:cs typeface="Times New Roman" pitchFamily="18" charset="0"/>
            </a:endParaRPr>
          </a:p>
          <a:p>
            <a:pPr lvl="0"/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Σε μια ομάδα εφήβων ίδιας ηλικίας η ανάπτυξη, η ωρίμανση και η δυνατότητα απόδοσης διαφέρει σημαντικά </a:t>
            </a:r>
          </a:p>
          <a:p>
            <a:pPr lvl="0">
              <a:buNone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/>
          </a:bodyPr>
          <a:lstStyle/>
          <a:p>
            <a:r>
              <a:rPr lang="el-GR" sz="2400" b="1" dirty="0" smtClean="0">
                <a:latin typeface="Book Antiqua" pitchFamily="18" charset="0"/>
                <a:cs typeface="Times New Roman" pitchFamily="18" charset="0"/>
              </a:rPr>
              <a:t>Μεταβολές των επιδόσεων με την ηλικία σε αγωνίσματα στίβου</a:t>
            </a:r>
            <a:endParaRPr lang="en-US" sz="2400" b="1" dirty="0"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plaisio\Documents\Οι σαρώσεις μου\2012-10 (Οκτ)\σάρωση00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9550"/>
          <a:stretch>
            <a:fillRect/>
          </a:stretch>
        </p:blipFill>
        <p:spPr>
          <a:xfrm>
            <a:off x="457200" y="1524000"/>
            <a:ext cx="8229600" cy="4090738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family photos\2017\Χριστούγεννα Ιδρυμα  Πίττες Καρδιανής\DSC094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-364332" y="1964531"/>
            <a:ext cx="4800602" cy="2700339"/>
          </a:xfrm>
          <a:prstGeom prst="rect">
            <a:avLst/>
          </a:prstGeom>
          <a:noFill/>
        </p:spPr>
      </p:pic>
      <p:sp>
        <p:nvSpPr>
          <p:cNvPr id="9" name="8 - Θέση περιεχομένου"/>
          <p:cNvSpPr>
            <a:spLocks noGrp="1"/>
          </p:cNvSpPr>
          <p:nvPr>
            <p:ph sz="half" idx="2"/>
          </p:nvPr>
        </p:nvSpPr>
        <p:spPr>
          <a:xfrm>
            <a:off x="3581400" y="838200"/>
            <a:ext cx="5410200" cy="4724401"/>
          </a:xfrm>
        </p:spPr>
        <p:txBody>
          <a:bodyPr/>
          <a:lstStyle/>
          <a:p>
            <a:pPr>
              <a:buNone/>
            </a:pPr>
            <a:endParaRPr lang="el-GR" dirty="0" smtClean="0"/>
          </a:p>
          <a:p>
            <a:r>
              <a:rPr lang="el-GR" sz="2400" b="1" dirty="0" smtClean="0">
                <a:latin typeface="Book Antiqua" pitchFamily="18" charset="0"/>
                <a:cs typeface="Times New Roman" pitchFamily="18" charset="0"/>
              </a:rPr>
              <a:t>Χρονολογική </a:t>
            </a:r>
            <a:r>
              <a:rPr lang="en-US" sz="2400" b="1" dirty="0" err="1" smtClean="0">
                <a:latin typeface="Book Antiqua" pitchFamily="18" charset="0"/>
                <a:cs typeface="Times New Roman" pitchFamily="18" charset="0"/>
              </a:rPr>
              <a:t>vs</a:t>
            </a:r>
            <a:r>
              <a:rPr lang="en-US" sz="2400" b="1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el-GR" sz="2400" b="1" dirty="0" smtClean="0">
                <a:latin typeface="Book Antiqua" pitchFamily="18" charset="0"/>
                <a:cs typeface="Times New Roman" pitchFamily="18" charset="0"/>
              </a:rPr>
              <a:t>Βιολογική ηλικία </a:t>
            </a:r>
          </a:p>
          <a:p>
            <a:endParaRPr lang="el-GR" sz="2400" dirty="0" smtClean="0">
              <a:latin typeface="Book Antiqua" pitchFamily="18" charset="0"/>
              <a:cs typeface="Times New Roman" pitchFamily="18" charset="0"/>
            </a:endParaRPr>
          </a:p>
          <a:p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4-6 χρόνια διαφορά!!!</a:t>
            </a:r>
          </a:p>
          <a:p>
            <a:endParaRPr lang="el-GR" sz="2400" dirty="0" smtClean="0">
              <a:latin typeface="Book Antiqua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latin typeface="Book Antiqua" pitchFamily="18" charset="0"/>
                <a:cs typeface="Times New Roman" pitchFamily="18" charset="0"/>
              </a:rPr>
              <a:t>(Lloyd 2017)</a:t>
            </a:r>
            <a:endParaRPr lang="el-GR" sz="2400" dirty="0" smtClean="0">
              <a:latin typeface="Book Antiqua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400" b="1" dirty="0" smtClean="0">
                <a:latin typeface="Book Antiqua" pitchFamily="18" charset="0"/>
              </a:rPr>
              <a:t>Επίδραση της ηλικίας στην ανίχνευση ταλέντων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8" name="7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l-GR" sz="2400" dirty="0" smtClean="0">
                <a:latin typeface="Book Antiqua" pitchFamily="18" charset="0"/>
              </a:rPr>
              <a:t>Τα άτομα που έχουν γεννηθεί στην αρχή του χρονολογικού έτους, επιλέγονται σε μεγαλύτερο ποσοστό σε ομαδικά αθλήματα.</a:t>
            </a:r>
          </a:p>
          <a:p>
            <a:pPr lvl="0">
              <a:buNone/>
            </a:pPr>
            <a:endParaRPr lang="en-US" sz="2400" dirty="0" smtClean="0">
              <a:latin typeface="Book Antiqua" pitchFamily="18" charset="0"/>
            </a:endParaRPr>
          </a:p>
          <a:p>
            <a:r>
              <a:rPr lang="el-GR" sz="2400" dirty="0" smtClean="0">
                <a:latin typeface="Book Antiqua" pitchFamily="18" charset="0"/>
              </a:rPr>
              <a:t>Γιατί ??? </a:t>
            </a:r>
            <a:endParaRPr lang="en-US" sz="2400" dirty="0"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plaisio\Documents\Οι σαρώσεις μου\2012-10 (Οκτ)\σάρωση00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46851" t="26900"/>
          <a:stretch>
            <a:fillRect/>
          </a:stretch>
        </p:blipFill>
        <p:spPr>
          <a:xfrm>
            <a:off x="4648200" y="1600200"/>
            <a:ext cx="4280967" cy="3994986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400" b="1" dirty="0" smtClean="0">
                <a:latin typeface="Book Antiqua" pitchFamily="18" charset="0"/>
              </a:rPr>
              <a:t>Επίδραση της ηλικίας στην ανίχνευση ταλέντων</a:t>
            </a:r>
            <a:endParaRPr lang="en-US" sz="2400" b="1" dirty="0"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plaisio\Documents\Οι σαρώσεις μου\2012-10 (Οκτ)\σάρωση00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143000"/>
            <a:ext cx="6531404" cy="4525963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400" b="1" dirty="0" smtClean="0">
                <a:latin typeface="Book Antiqua" pitchFamily="18" charset="0"/>
              </a:rPr>
              <a:t>Επίδραση της ηλικίας στην ανίχνευση ταλέντων</a:t>
            </a:r>
            <a:endParaRPr lang="en-US" sz="2400" b="1" dirty="0"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plaisio\Documents\Οι σαρώσεις μου\2012-10 (Οκτ)\σάρωση008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0599"/>
          <a:stretch>
            <a:fillRect/>
          </a:stretch>
        </p:blipFill>
        <p:spPr>
          <a:xfrm>
            <a:off x="548033" y="1600200"/>
            <a:ext cx="8047934" cy="4525963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400" b="1" dirty="0" smtClean="0">
                <a:latin typeface="Book Antiqua" pitchFamily="18" charset="0"/>
              </a:rPr>
              <a:t>Συμπερασματικά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l-GR" sz="2400" dirty="0" smtClean="0">
                <a:latin typeface="Book Antiqua" pitchFamily="18" charset="0"/>
              </a:rPr>
              <a:t>Η εφηβεία είναι μια περίοδος στην οποία συμβαίνει η εκρηκτική επιτάχυνση της ήβης, η σεξουαλική ανάπτυξη και η φυλετική διαφοροποίηση.</a:t>
            </a:r>
          </a:p>
          <a:p>
            <a:pPr lvl="0">
              <a:buNone/>
            </a:pPr>
            <a:endParaRPr lang="en-US" sz="2400" dirty="0" smtClean="0">
              <a:latin typeface="Book Antiqua" pitchFamily="18" charset="0"/>
            </a:endParaRPr>
          </a:p>
          <a:p>
            <a:pPr lvl="0"/>
            <a:r>
              <a:rPr lang="el-GR" sz="2400" dirty="0" smtClean="0">
                <a:latin typeface="Book Antiqua" pitchFamily="18" charset="0"/>
              </a:rPr>
              <a:t>Ο χρόνος εμφάνισης και ο ρυθμός ανάπτυξης διαφέρει από άτομο σε άτομο.</a:t>
            </a:r>
          </a:p>
          <a:p>
            <a:pPr lvl="0">
              <a:buNone/>
            </a:pPr>
            <a:endParaRPr lang="en-US" sz="2400" dirty="0" smtClean="0">
              <a:latin typeface="Book Antiqua" pitchFamily="18" charset="0"/>
            </a:endParaRPr>
          </a:p>
          <a:p>
            <a:pPr lvl="0"/>
            <a:r>
              <a:rPr lang="el-GR" sz="2400" dirty="0" smtClean="0">
                <a:latin typeface="Book Antiqua" pitchFamily="18" charset="0"/>
              </a:rPr>
              <a:t> Οι περισσότερες από τις διαφορές στην απόδοση αποδίδονται στη διαφορετική βιολογική ηλικία. </a:t>
            </a:r>
            <a:endParaRPr lang="en-US" sz="2400" dirty="0" smtClean="0">
              <a:latin typeface="Book Antiqua" pitchFamily="18" charset="0"/>
            </a:endParaRPr>
          </a:p>
          <a:p>
            <a:pPr lvl="0"/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4419600" y="381000"/>
            <a:ext cx="4419600" cy="1905000"/>
          </a:xfrm>
        </p:spPr>
        <p:txBody>
          <a:bodyPr>
            <a:noAutofit/>
          </a:bodyPr>
          <a:lstStyle/>
          <a:p>
            <a:pPr algn="l"/>
            <a:r>
              <a:rPr lang="el-GR" sz="1200" b="1" dirty="0" smtClean="0">
                <a:latin typeface="Book Antiqua" pitchFamily="18" charset="0"/>
              </a:rPr>
              <a:t>Αθλητισμός  = υγεία</a:t>
            </a:r>
            <a:br>
              <a:rPr lang="el-GR" sz="1200" b="1" dirty="0" smtClean="0">
                <a:latin typeface="Book Antiqua" pitchFamily="18" charset="0"/>
              </a:rPr>
            </a:br>
            <a:r>
              <a:rPr lang="el-GR" sz="1200" dirty="0" smtClean="0">
                <a:latin typeface="Book Antiqua" pitchFamily="18" charset="0"/>
              </a:rPr>
              <a:t/>
            </a:r>
            <a:br>
              <a:rPr lang="el-GR" sz="1200" dirty="0" smtClean="0">
                <a:latin typeface="Book Antiqua" pitchFamily="18" charset="0"/>
              </a:rPr>
            </a:br>
            <a:r>
              <a:rPr lang="el-GR" sz="1200" dirty="0">
                <a:latin typeface="Book Antiqua" pitchFamily="18" charset="0"/>
              </a:rPr>
              <a:t>- </a:t>
            </a:r>
            <a:r>
              <a:rPr lang="el-GR" sz="1200" dirty="0">
                <a:latin typeface="Book Antiqua" pitchFamily="18" charset="0"/>
                <a:cs typeface="Times New Roman" pitchFamily="18" charset="0"/>
              </a:rPr>
              <a:t>Όλα τα παιδιά πρέπει να συμμετέχουν </a:t>
            </a:r>
            <a:r>
              <a:rPr lang="el-GR" sz="1200" u="sng" dirty="0">
                <a:latin typeface="Book Antiqua" pitchFamily="18" charset="0"/>
                <a:cs typeface="Times New Roman" pitchFamily="18" charset="0"/>
              </a:rPr>
              <a:t>καθημερινά </a:t>
            </a:r>
            <a:r>
              <a:rPr lang="el-GR" sz="1200" dirty="0">
                <a:latin typeface="Book Antiqua" pitchFamily="18" charset="0"/>
                <a:cs typeface="Times New Roman" pitchFamily="18" charset="0"/>
              </a:rPr>
              <a:t>σε μέτριες αθλητικές κυρίως δραστηριότητες  διάρκειας 60 </a:t>
            </a:r>
            <a:r>
              <a:rPr lang="en-US" sz="1200" dirty="0">
                <a:latin typeface="Book Antiqua" pitchFamily="18" charset="0"/>
                <a:cs typeface="Times New Roman" pitchFamily="18" charset="0"/>
              </a:rPr>
              <a:t>min.</a:t>
            </a:r>
            <a:r>
              <a:rPr lang="el-GR" sz="1200" dirty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Book Antiqua" pitchFamily="18" charset="0"/>
                <a:cs typeface="Times New Roman" pitchFamily="18" charset="0"/>
              </a:rPr>
              <a:t/>
            </a:r>
            <a:br>
              <a:rPr lang="en-US" sz="1200" dirty="0">
                <a:latin typeface="Book Antiqua" pitchFamily="18" charset="0"/>
                <a:cs typeface="Times New Roman" pitchFamily="18" charset="0"/>
              </a:rPr>
            </a:br>
            <a:r>
              <a:rPr lang="el-GR" sz="1200" dirty="0">
                <a:latin typeface="Book Antiqua" pitchFamily="18" charset="0"/>
                <a:cs typeface="Times New Roman" pitchFamily="18" charset="0"/>
              </a:rPr>
              <a:t>- Οι έντονες αθλητικές δραστηριότητες δυναμώνουν τα οστά και τους μυς και πρέπει να γίνονται τρείς φορές την εβδομάδα.</a:t>
            </a:r>
            <a:br>
              <a:rPr lang="el-GR" sz="1200" dirty="0">
                <a:latin typeface="Book Antiqua" pitchFamily="18" charset="0"/>
                <a:cs typeface="Times New Roman" pitchFamily="18" charset="0"/>
              </a:rPr>
            </a:br>
            <a:r>
              <a:rPr lang="el-GR" sz="1200" dirty="0">
                <a:latin typeface="Book Antiqua" pitchFamily="18" charset="0"/>
                <a:cs typeface="Times New Roman" pitchFamily="18" charset="0"/>
              </a:rPr>
              <a:t>- Τα μικρά παιδιά τα πρώτα χρόνια θα πρέπει να δοκιμάζουν πολλές αθλητικές ψυχαγωγικές δραστηριότητες ακόμα και την ίδια ημέρα (σχολείο – σύλλογος), </a:t>
            </a:r>
            <a:r>
              <a:rPr lang="el-GR" sz="1200" u="sng" dirty="0">
                <a:latin typeface="Book Antiqua" pitchFamily="18" charset="0"/>
                <a:cs typeface="Times New Roman" pitchFamily="18" charset="0"/>
              </a:rPr>
              <a:t>χωρίς εξειδίκευση</a:t>
            </a:r>
            <a:r>
              <a:rPr lang="el-GR" sz="1200" dirty="0">
                <a:latin typeface="Book Antiqua" pitchFamily="18" charset="0"/>
                <a:cs typeface="Times New Roman" pitchFamily="18" charset="0"/>
              </a:rPr>
              <a:t>.  </a:t>
            </a:r>
            <a:r>
              <a:rPr lang="el-GR" sz="1200" dirty="0" smtClean="0">
                <a:latin typeface="Book Antiqua" pitchFamily="18" charset="0"/>
                <a:cs typeface="Times New Roman" pitchFamily="18" charset="0"/>
              </a:rPr>
              <a:t>(</a:t>
            </a:r>
            <a:r>
              <a:rPr lang="en-US" sz="1200" dirty="0" smtClean="0">
                <a:latin typeface="Book Antiqua" pitchFamily="18" charset="0"/>
                <a:cs typeface="Times New Roman" pitchFamily="18" charset="0"/>
              </a:rPr>
              <a:t>ACSM  </a:t>
            </a:r>
            <a:r>
              <a:rPr lang="el-GR" sz="12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Book Antiqua" pitchFamily="18" charset="0"/>
                <a:cs typeface="Times New Roman" pitchFamily="18" charset="0"/>
              </a:rPr>
              <a:t>2015)</a:t>
            </a:r>
            <a:r>
              <a:rPr lang="el-GR" sz="1200" dirty="0" smtClean="0">
                <a:latin typeface="Book Antiqua" pitchFamily="18" charset="0"/>
                <a:cs typeface="Times New Roman" pitchFamily="18" charset="0"/>
              </a:rPr>
              <a:t>        </a:t>
            </a:r>
            <a:r>
              <a:rPr lang="el-GR" sz="1200" dirty="0" smtClean="0">
                <a:cs typeface="Times New Roman" pitchFamily="18" charset="0"/>
              </a:rPr>
              <a:t>                       </a:t>
            </a:r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5 - Θέση περιεχομένου" descr="3622281_f520[1]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752600"/>
            <a:ext cx="3777108" cy="4038600"/>
          </a:xfrm>
        </p:spPr>
      </p:pic>
      <p:pic>
        <p:nvPicPr>
          <p:cNvPr id="8" name="7 - Θέση περιεχομένου" descr="T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2362200"/>
            <a:ext cx="4038600" cy="27236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400" b="1" dirty="0" smtClean="0">
                <a:latin typeface="Book Antiqua" pitchFamily="18" charset="0"/>
              </a:rPr>
              <a:t>Είσοδος στον αθλητισμό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l-GR" sz="2400" dirty="0" smtClean="0">
                <a:latin typeface="Book Antiqua" pitchFamily="18" charset="0"/>
              </a:rPr>
              <a:t>Παιδιά κυρίως με προηγμένη βιολογική ηλικία ζητούν την επιλογή.</a:t>
            </a:r>
          </a:p>
          <a:p>
            <a:pPr marL="0" indent="0">
              <a:buNone/>
            </a:pPr>
            <a:endParaRPr lang="el-GR" sz="2400" dirty="0" smtClean="0">
              <a:latin typeface="Book Antiqua" pitchFamily="18" charset="0"/>
            </a:endParaRPr>
          </a:p>
          <a:p>
            <a:r>
              <a:rPr lang="el-GR" sz="2400" dirty="0" smtClean="0">
                <a:latin typeface="Book Antiqua" pitchFamily="18" charset="0"/>
              </a:rPr>
              <a:t>Γονείς που επιλέγουν την δραστηριότητα για το παιδί.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1816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2600" b="1" dirty="0" smtClean="0">
                <a:latin typeface="Book Antiqua" pitchFamily="18" charset="0"/>
              </a:rPr>
              <a:t>Διαδικασία</a:t>
            </a:r>
          </a:p>
          <a:p>
            <a:pPr marL="0" indent="0">
              <a:buNone/>
            </a:pPr>
            <a:endParaRPr lang="el-GR" b="1" dirty="0" smtClean="0"/>
          </a:p>
          <a:p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Θεωρία 10000 ωρών: 3 ώρες κάθε ημέρα για 10 χρόνια. </a:t>
            </a:r>
          </a:p>
          <a:p>
            <a:endParaRPr lang="el-GR" sz="2400" dirty="0" smtClean="0">
              <a:latin typeface="Book Antiqua" pitchFamily="18" charset="0"/>
              <a:cs typeface="Times New Roman" pitchFamily="18" charset="0"/>
            </a:endParaRPr>
          </a:p>
          <a:p>
            <a:r>
              <a:rPr lang="el-GR" sz="2400" dirty="0" smtClean="0">
                <a:latin typeface="Book Antiqua" pitchFamily="18" charset="0"/>
              </a:rPr>
              <a:t>Η μάθηση είναι γρήγορη στην αρχή αλλά πολύ μικρότερη με την πάροδο του χρόνου!</a:t>
            </a:r>
          </a:p>
          <a:p>
            <a:pPr>
              <a:buNone/>
            </a:pPr>
            <a:endParaRPr lang="el-GR" sz="2400" dirty="0" smtClean="0">
              <a:latin typeface="Book Antiqua" pitchFamily="18" charset="0"/>
            </a:endParaRPr>
          </a:p>
          <a:p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Τα παιδιά βελτιώνονται με την προπόνηση αλλά και με την ανάπτυξη.</a:t>
            </a:r>
          </a:p>
          <a:p>
            <a:endParaRPr lang="el-GR" sz="2400" dirty="0" smtClean="0">
              <a:latin typeface="Book Antiqua" pitchFamily="18" charset="0"/>
              <a:cs typeface="Times New Roman" pitchFamily="18" charset="0"/>
            </a:endParaRPr>
          </a:p>
          <a:p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Επιλέγουμε πάντα με βάση το αποτέλεσμα και την βαθμολογία.</a:t>
            </a:r>
          </a:p>
          <a:p>
            <a:endParaRPr lang="el-GR" sz="2400" dirty="0" smtClean="0">
              <a:latin typeface="Book Antiqua" pitchFamily="18" charset="0"/>
              <a:cs typeface="Times New Roman" pitchFamily="18" charset="0"/>
            </a:endParaRPr>
          </a:p>
          <a:p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Στις κατηγορίες </a:t>
            </a:r>
            <a:r>
              <a:rPr lang="el-GR" sz="2400" dirty="0" err="1" smtClean="0">
                <a:latin typeface="Book Antiqua" pitchFamily="18" charset="0"/>
                <a:cs typeface="Times New Roman" pitchFamily="18" charset="0"/>
              </a:rPr>
              <a:t>παμπαίδων</a:t>
            </a:r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 τα ανεπτυγμένα παιδιά υπερέχουν. </a:t>
            </a:r>
          </a:p>
          <a:p>
            <a:endParaRPr lang="el-GR" sz="2400" dirty="0" smtClean="0">
              <a:latin typeface="Book Antiqua" pitchFamily="18" charset="0"/>
              <a:cs typeface="Times New Roman" pitchFamily="18" charset="0"/>
            </a:endParaRPr>
          </a:p>
          <a:p>
            <a:r>
              <a:rPr lang="el-GR" sz="2400" dirty="0" smtClean="0">
                <a:latin typeface="Book Antiqua" pitchFamily="18" charset="0"/>
                <a:cs typeface="Times New Roman" pitchFamily="18" charset="0"/>
              </a:rPr>
              <a:t>Παιδιά της ίδιας ηλικίας συχνά διαφέρουν σε βιολογικά έτη.</a:t>
            </a:r>
          </a:p>
          <a:p>
            <a:endParaRPr lang="el-GR" sz="2400" dirty="0" smtClean="0">
              <a:latin typeface="Book Antiqua" pitchFamily="18" charset="0"/>
              <a:cs typeface="Times New Roman" pitchFamily="18" charset="0"/>
            </a:endParaRPr>
          </a:p>
          <a:p>
            <a:endParaRPr lang="el-GR" sz="2400" dirty="0" smtClean="0">
              <a:latin typeface="Book Antiqua" pitchFamily="18" charset="0"/>
              <a:cs typeface="Times New Roman" pitchFamily="18" charset="0"/>
            </a:endParaRPr>
          </a:p>
          <a:p>
            <a:endParaRPr lang="el-GR" sz="2400" dirty="0" smtClean="0">
              <a:latin typeface="Book Antiqua" pitchFamily="18" charset="0"/>
              <a:cs typeface="Times New Roman" pitchFamily="18" charset="0"/>
            </a:endParaRPr>
          </a:p>
          <a:p>
            <a:endParaRPr lang="el-GR" sz="2400" dirty="0" smtClean="0"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17346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707949"/>
            <a:ext cx="6441127" cy="477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l-GR" sz="3200" b="1" dirty="0" smtClean="0">
                <a:latin typeface="Book Antiqua" pitchFamily="18" charset="0"/>
              </a:rPr>
              <a:t>Ολιστική προσέγγιση ταλέντου</a:t>
            </a:r>
            <a:br>
              <a:rPr lang="el-GR" sz="3200" b="1" dirty="0" smtClean="0">
                <a:latin typeface="Book Antiqua" pitchFamily="18" charset="0"/>
              </a:rPr>
            </a:br>
            <a:r>
              <a:rPr lang="el-GR" sz="3200" b="1" dirty="0" smtClean="0">
                <a:latin typeface="Book Antiqua" pitchFamily="18" charset="0"/>
              </a:rPr>
              <a:t/>
            </a:r>
            <a:br>
              <a:rPr lang="el-GR" sz="3200" b="1" dirty="0" smtClean="0">
                <a:latin typeface="Book Antiqua" pitchFamily="18" charset="0"/>
              </a:rPr>
            </a:br>
            <a:r>
              <a:rPr lang="el-GR" sz="2700" b="1" dirty="0" smtClean="0">
                <a:latin typeface="Book Antiqua" pitchFamily="18" charset="0"/>
              </a:rPr>
              <a:t>Αλληλεπίδραση</a:t>
            </a:r>
            <a:r>
              <a:rPr lang="el-GR" sz="3200" dirty="0" smtClean="0">
                <a:latin typeface="Book Antiqua" pitchFamily="18" charset="0"/>
              </a:rPr>
              <a:t/>
            </a:r>
            <a:br>
              <a:rPr lang="el-GR" sz="3200" dirty="0" smtClean="0">
                <a:latin typeface="Book Antiqua" pitchFamily="18" charset="0"/>
              </a:rPr>
            </a:br>
            <a:r>
              <a:rPr lang="el-GR" sz="3200" b="1" dirty="0" smtClean="0">
                <a:latin typeface="Book Antiqua" pitchFamily="18" charset="0"/>
              </a:rPr>
              <a:t> </a:t>
            </a:r>
            <a:endParaRPr lang="el-GR" sz="3200" b="1" dirty="0">
              <a:latin typeface="Book Antiqua" pitchFamily="18" charset="0"/>
            </a:endParaRPr>
          </a:p>
        </p:txBody>
      </p:sp>
      <p:sp>
        <p:nvSpPr>
          <p:cNvPr id="4" name="Θέση κειμένου 3"/>
          <p:cNvSpPr>
            <a:spLocks noGrp="1"/>
          </p:cNvSpPr>
          <p:nvPr>
            <p:ph type="body" idx="1"/>
          </p:nvPr>
        </p:nvSpPr>
        <p:spPr>
          <a:xfrm>
            <a:off x="0" y="1550915"/>
            <a:ext cx="5300255" cy="639762"/>
          </a:xfrm>
        </p:spPr>
        <p:txBody>
          <a:bodyPr>
            <a:normAutofit fontScale="77500" lnSpcReduction="20000"/>
          </a:bodyPr>
          <a:lstStyle/>
          <a:p>
            <a:endParaRPr lang="el-GR" dirty="0"/>
          </a:p>
          <a:p>
            <a:pPr algn="ctr"/>
            <a:r>
              <a:rPr lang="el-GR" dirty="0" smtClean="0">
                <a:latin typeface="Book Antiqua" pitchFamily="18" charset="0"/>
              </a:rPr>
              <a:t>      Επιδόσεις - ανίχνευση</a:t>
            </a:r>
            <a:endParaRPr lang="el-GR" dirty="0">
              <a:latin typeface="Book Antiqua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2"/>
          </p:nvPr>
        </p:nvSpPr>
        <p:spPr>
          <a:xfrm>
            <a:off x="457200" y="2743199"/>
            <a:ext cx="4040188" cy="3382963"/>
          </a:xfrm>
        </p:spPr>
        <p:txBody>
          <a:bodyPr/>
          <a:lstStyle/>
          <a:p>
            <a:r>
              <a:rPr lang="el-GR" sz="2000" dirty="0" smtClean="0">
                <a:latin typeface="Book Antiqua" pitchFamily="18" charset="0"/>
              </a:rPr>
              <a:t>Φυσικά χαρακτηριστικά</a:t>
            </a:r>
          </a:p>
          <a:p>
            <a:r>
              <a:rPr lang="el-GR" sz="2000" dirty="0" smtClean="0">
                <a:latin typeface="Book Antiqua" pitchFamily="18" charset="0"/>
              </a:rPr>
              <a:t>Ψυχολογικά χαρακτηριστικά</a:t>
            </a:r>
          </a:p>
          <a:p>
            <a:r>
              <a:rPr lang="el-GR" sz="2000" dirty="0" smtClean="0">
                <a:latin typeface="Book Antiqua" pitchFamily="18" charset="0"/>
              </a:rPr>
              <a:t>Κοινωνικοί παράγοντες</a:t>
            </a:r>
          </a:p>
          <a:p>
            <a:endParaRPr lang="el-GR" sz="2000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el-GR" sz="2000" dirty="0" smtClean="0">
                <a:latin typeface="Book Antiqua" pitchFamily="18" charset="0"/>
              </a:rPr>
              <a:t>    </a:t>
            </a:r>
            <a:r>
              <a:rPr lang="en-US" sz="2000" dirty="0" smtClean="0">
                <a:latin typeface="Book Antiqua" pitchFamily="18" charset="0"/>
              </a:rPr>
              <a:t>(</a:t>
            </a:r>
            <a:r>
              <a:rPr lang="en-US" sz="2000" dirty="0" err="1" smtClean="0">
                <a:latin typeface="Book Antiqua" pitchFamily="18" charset="0"/>
              </a:rPr>
              <a:t>Malina</a:t>
            </a:r>
            <a:r>
              <a:rPr lang="en-US" sz="2000" dirty="0" smtClean="0">
                <a:latin typeface="Book Antiqua" pitchFamily="18" charset="0"/>
              </a:rPr>
              <a:t>, Bouchard, Bar-Or, 2004</a:t>
            </a:r>
            <a:r>
              <a:rPr lang="en-US" sz="2000" dirty="0" smtClean="0"/>
              <a:t>)</a:t>
            </a:r>
            <a:endParaRPr lang="el-GR" sz="2000" dirty="0" smtClean="0"/>
          </a:p>
          <a:p>
            <a:endParaRPr lang="el-GR" sz="2000" dirty="0"/>
          </a:p>
          <a:p>
            <a:endParaRPr lang="el-GR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000" dirty="0" smtClean="0">
                <a:latin typeface="Book Antiqua" pitchFamily="18" charset="0"/>
              </a:rPr>
              <a:t>Το άτομο</a:t>
            </a:r>
            <a:endParaRPr lang="el-GR" sz="2000" dirty="0">
              <a:latin typeface="Book Antiqua" pitchFamily="18" charset="0"/>
            </a:endParaRP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349240" y="2743199"/>
            <a:ext cx="3337561" cy="3382964"/>
          </a:xfrm>
        </p:spPr>
        <p:txBody>
          <a:bodyPr>
            <a:normAutofit/>
          </a:bodyPr>
          <a:lstStyle/>
          <a:p>
            <a:r>
              <a:rPr lang="el-GR" sz="2000" dirty="0" smtClean="0">
                <a:latin typeface="Book Antiqua" pitchFamily="18" charset="0"/>
              </a:rPr>
              <a:t>Η δραστηριότητα</a:t>
            </a:r>
            <a:endParaRPr lang="en-US" sz="2000" dirty="0" smtClean="0">
              <a:latin typeface="Book Antiqua" pitchFamily="18" charset="0"/>
            </a:endParaRPr>
          </a:p>
          <a:p>
            <a:r>
              <a:rPr lang="en-US" sz="2000" dirty="0" smtClean="0">
                <a:latin typeface="Book Antiqua" pitchFamily="18" charset="0"/>
              </a:rPr>
              <a:t>H </a:t>
            </a:r>
            <a:r>
              <a:rPr lang="el-GR" sz="2000" dirty="0" smtClean="0">
                <a:latin typeface="Book Antiqua" pitchFamily="18" charset="0"/>
              </a:rPr>
              <a:t>Προσωπικότητα</a:t>
            </a:r>
          </a:p>
          <a:p>
            <a:r>
              <a:rPr lang="el-GR" sz="2000" dirty="0" smtClean="0">
                <a:latin typeface="Book Antiqua" pitchFamily="18" charset="0"/>
              </a:rPr>
              <a:t>Το περιβάλλον </a:t>
            </a:r>
          </a:p>
          <a:p>
            <a:endParaRPr lang="el-GR" sz="2000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el-GR" sz="2000" dirty="0" smtClean="0">
                <a:latin typeface="Book Antiqua" pitchFamily="18" charset="0"/>
              </a:rPr>
              <a:t>      (</a:t>
            </a:r>
            <a:r>
              <a:rPr lang="en-US" sz="2000" dirty="0" err="1" smtClean="0">
                <a:latin typeface="Book Antiqua" pitchFamily="18" charset="0"/>
              </a:rPr>
              <a:t>Hackford</a:t>
            </a:r>
            <a:r>
              <a:rPr lang="en-US" sz="2000" dirty="0" smtClean="0">
                <a:latin typeface="Book Antiqua" pitchFamily="18" charset="0"/>
              </a:rPr>
              <a:t> 2006)</a:t>
            </a:r>
            <a:endParaRPr lang="el-GR" sz="2000" dirty="0">
              <a:latin typeface="Book Antiqua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7319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>
                <a:latin typeface="Book Antiqua" pitchFamily="18" charset="0"/>
              </a:rPr>
              <a:t>Ανατολικό μοντέλο (</a:t>
            </a:r>
            <a:r>
              <a:rPr lang="en-US" sz="2400" b="1" dirty="0" err="1" smtClean="0">
                <a:latin typeface="Book Antiqua" pitchFamily="18" charset="0"/>
              </a:rPr>
              <a:t>Zatsiorsky</a:t>
            </a:r>
            <a:r>
              <a:rPr lang="el-GR" sz="2400" b="1" dirty="0" smtClean="0">
                <a:latin typeface="Book Antiqua" pitchFamily="18" charset="0"/>
              </a:rPr>
              <a:t>,</a:t>
            </a:r>
            <a:r>
              <a:rPr lang="en-US" sz="2400" b="1" dirty="0" smtClean="0">
                <a:latin typeface="Book Antiqua" pitchFamily="18" charset="0"/>
              </a:rPr>
              <a:t> 1995)</a:t>
            </a:r>
            <a:endParaRPr lang="en-US" sz="2400" dirty="0">
              <a:latin typeface="Book Antiqua" pitchFamily="18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latin typeface="Book Antiqua" pitchFamily="18" charset="0"/>
              </a:rPr>
              <a:t>Αναγνώριση ταλέντου σχολείο (έμπειρο μάτι ειδικών και μετρήσεις)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Επιλογή και βελτίωση ικανοτήτων σε προγράμματα υψηλού αθλητισμού εθνικού επιπέδου (Παγκόσμιος Πρωταθλητής)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Επιλέγεται για συγκεκριμένο άθλημα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Βελτιώνει τις ιδιαίτερες ικανότητες ενός αθλήματος. Εκπροσωπεί την κουλτούρα , την μόρφωση, την πολιτική, τις διεθνείς σχέσεις και τη φιλοσοφία ενός συστήματος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68" y="497395"/>
            <a:ext cx="6910754" cy="4965895"/>
          </a:xfr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07562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l-GR" sz="2400" b="1" dirty="0">
                <a:latin typeface="Bookman Old Style" pitchFamily="18" charset="0"/>
              </a:rPr>
              <a:t>Πρόωρη εξειδίκευση – ακατάλληλη προπόνηση</a:t>
            </a:r>
            <a:endParaRPr lang="en-US" sz="2400" b="1" dirty="0">
              <a:latin typeface="Bookman Old Style" pitchFamily="18" charset="0"/>
            </a:endParaRPr>
          </a:p>
        </p:txBody>
      </p:sp>
      <p:pic>
        <p:nvPicPr>
          <p:cNvPr id="9" name="8 - Θέση περιεχομένου" descr="weight liftin and childre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85900" y="2516981"/>
            <a:ext cx="3028950" cy="2692400"/>
          </a:xfrm>
        </p:spPr>
      </p:pic>
      <p:pic>
        <p:nvPicPr>
          <p:cNvPr id="10" name="9 - Θέση περιεχομένου" descr="stretching gymnastics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14901" y="1752602"/>
            <a:ext cx="2343150" cy="3405981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35866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>
                <a:latin typeface="Book Antiqua" pitchFamily="18" charset="0"/>
              </a:rPr>
              <a:t>Δυτικό μοντέλο (</a:t>
            </a:r>
            <a:r>
              <a:rPr lang="en-US" sz="2400" b="1" dirty="0" smtClean="0">
                <a:latin typeface="Book Antiqua" pitchFamily="18" charset="0"/>
              </a:rPr>
              <a:t>Williams and Reilly</a:t>
            </a:r>
            <a:r>
              <a:rPr lang="el-GR" sz="2400" b="1" dirty="0" smtClean="0">
                <a:latin typeface="Book Antiqua" pitchFamily="18" charset="0"/>
              </a:rPr>
              <a:t>,</a:t>
            </a:r>
            <a:r>
              <a:rPr lang="en-US" sz="2400" b="1" dirty="0" smtClean="0">
                <a:latin typeface="Book Antiqua" pitchFamily="18" charset="0"/>
              </a:rPr>
              <a:t> 2000)</a:t>
            </a:r>
            <a:endParaRPr lang="el-GR" sz="2400" b="1" dirty="0">
              <a:latin typeface="Book Antiqua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5303520" cy="3992564"/>
          </a:xfrm>
        </p:spPr>
        <p:txBody>
          <a:bodyPr/>
          <a:lstStyle/>
          <a:p>
            <a:r>
              <a:rPr lang="el-GR" sz="2000" dirty="0" smtClean="0">
                <a:latin typeface="Book Antiqua" pitchFamily="18" charset="0"/>
              </a:rPr>
              <a:t>Ελεύθερη επιλογή δραστηριότητας (σχολείο, σωματείο, γυμνάσιο, πανεπιστήμιο)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Ανίχνευση ταλέντου (αποτελέσματα, μετρήσεις)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Στόχος η βελτίωση των ικανοτήτων σε βάθος χρόνου</a:t>
            </a:r>
          </a:p>
          <a:p>
            <a:endParaRPr lang="el-GR" sz="280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929532" y="1371600"/>
            <a:ext cx="2757268" cy="4754565"/>
          </a:xfrm>
        </p:spPr>
        <p:txBody>
          <a:bodyPr/>
          <a:lstStyle/>
          <a:p>
            <a:pPr marL="0" indent="0" algn="ctr">
              <a:buNone/>
            </a:pPr>
            <a:r>
              <a:rPr lang="el-GR" sz="2000" u="sng" dirty="0" smtClean="0">
                <a:latin typeface="Book Antiqua" pitchFamily="18" charset="0"/>
              </a:rPr>
              <a:t>Στάδια</a:t>
            </a:r>
          </a:p>
          <a:p>
            <a:pPr marL="0" indent="0" algn="ctr">
              <a:buNone/>
            </a:pPr>
            <a:endParaRPr lang="el-GR" sz="2000" dirty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Αρχάριος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pPr>
              <a:buNone/>
            </a:pPr>
            <a:endParaRPr lang="el-GR" sz="2000" dirty="0">
              <a:latin typeface="Book Antiqua" pitchFamily="18" charset="0"/>
            </a:endParaRPr>
          </a:p>
          <a:p>
            <a:r>
              <a:rPr lang="el-GR" sz="2000" dirty="0">
                <a:latin typeface="Book Antiqua" pitchFamily="18" charset="0"/>
              </a:rPr>
              <a:t>Αναπτυξιακή </a:t>
            </a:r>
            <a:r>
              <a:rPr lang="el-GR" sz="2000" dirty="0" smtClean="0">
                <a:latin typeface="Book Antiqua" pitchFamily="18" charset="0"/>
              </a:rPr>
              <a:t>φάση</a:t>
            </a:r>
          </a:p>
          <a:p>
            <a:endParaRPr lang="el-GR" sz="2000" dirty="0" smtClean="0">
              <a:latin typeface="Book Antiqua" pitchFamily="18" charset="0"/>
            </a:endParaRPr>
          </a:p>
          <a:p>
            <a:pPr>
              <a:buNone/>
            </a:pPr>
            <a:endParaRPr lang="el-GR" sz="2000" dirty="0">
              <a:latin typeface="Book Antiqua" pitchFamily="18" charset="0"/>
            </a:endParaRPr>
          </a:p>
          <a:p>
            <a:r>
              <a:rPr lang="el-GR" sz="2000" dirty="0">
                <a:latin typeface="Book Antiqua" pitchFamily="18" charset="0"/>
              </a:rPr>
              <a:t>Τελειοποίηση </a:t>
            </a:r>
          </a:p>
          <a:p>
            <a:endParaRPr lang="el-G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13464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4" y="900333"/>
            <a:ext cx="7248379" cy="4722116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10387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5549705" cy="4117682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61327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l-GR" sz="2700" dirty="0" smtClean="0"/>
              <a:t/>
            </a:r>
            <a:br>
              <a:rPr lang="el-GR" sz="2700" dirty="0" smtClean="0"/>
            </a:br>
            <a:r>
              <a:rPr lang="el-GR" sz="2700" b="1" dirty="0" smtClean="0">
                <a:latin typeface="Book Antiqua" pitchFamily="18" charset="0"/>
              </a:rPr>
              <a:t>Γιατί ο αθλητισμός είναι μια σπουδαία διαδικασία</a:t>
            </a:r>
            <a:r>
              <a:rPr lang="en-US" sz="2700" b="1" dirty="0" smtClean="0">
                <a:latin typeface="Book Antiqua" pitchFamily="18" charset="0"/>
              </a:rPr>
              <a:t>;</a:t>
            </a:r>
            <a:br>
              <a:rPr lang="en-US" sz="2700" b="1" dirty="0" smtClean="0">
                <a:latin typeface="Book Antiqua" pitchFamily="18" charset="0"/>
              </a:rPr>
            </a:br>
            <a:r>
              <a:rPr lang="en-US" sz="2700" dirty="0" smtClean="0">
                <a:latin typeface="Book Antiqua" pitchFamily="18" charset="0"/>
              </a:rPr>
              <a:t/>
            </a:r>
            <a:br>
              <a:rPr lang="en-US" sz="2700" dirty="0" smtClean="0">
                <a:latin typeface="Book Antiqua" pitchFamily="18" charset="0"/>
              </a:rPr>
            </a:br>
            <a:r>
              <a:rPr lang="el-GR" sz="2700" dirty="0" smtClean="0">
                <a:latin typeface="Book Antiqua" pitchFamily="18" charset="0"/>
              </a:rPr>
              <a:t>Η άσκηση ενισχύει την ανάπτυξη, βελτιώνει την σωματική και ψυχική υγεία</a:t>
            </a:r>
            <a:r>
              <a:rPr lang="en-US" sz="2700" dirty="0" smtClean="0">
                <a:latin typeface="Book Antiqua" pitchFamily="18" charset="0"/>
              </a:rPr>
              <a:t> </a:t>
            </a:r>
            <a:r>
              <a:rPr lang="el-GR" sz="2700" dirty="0" smtClean="0">
                <a:latin typeface="Book Antiqua" pitchFamily="18" charset="0"/>
              </a:rPr>
              <a:t>και οι γονείς πρέπει να ενθαρρύνουν  την καθημερινή συμμετοχή </a:t>
            </a:r>
            <a:r>
              <a:rPr lang="en-US" sz="2700" dirty="0" smtClean="0">
                <a:latin typeface="Book Antiqua" pitchFamily="18" charset="0"/>
              </a:rPr>
              <a:t> (ACSM 2015)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3 - Θέση περιεχομένου" descr="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0520" y="2200837"/>
            <a:ext cx="7582959" cy="3324689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400" b="1" dirty="0" smtClean="0">
                <a:latin typeface="Book Antiqua" pitchFamily="18" charset="0"/>
              </a:rPr>
              <a:t>Τι γνωρίζαμε μέχρι σήμερα (</a:t>
            </a:r>
            <a:r>
              <a:rPr lang="en-US" sz="2400" b="1" dirty="0" err="1" smtClean="0">
                <a:latin typeface="Book Antiqua" pitchFamily="18" charset="0"/>
              </a:rPr>
              <a:t>Saltin</a:t>
            </a:r>
            <a:r>
              <a:rPr lang="en-US" sz="2400" b="1" dirty="0" smtClean="0">
                <a:latin typeface="Book Antiqua" pitchFamily="18" charset="0"/>
              </a:rPr>
              <a:t> 2007)</a:t>
            </a:r>
            <a:endParaRPr lang="el-GR" sz="2400" b="1" dirty="0">
              <a:latin typeface="Book Antiqua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76399"/>
            <a:ext cx="8229600" cy="4449765"/>
          </a:xfrm>
        </p:spPr>
        <p:txBody>
          <a:bodyPr>
            <a:normAutofit/>
          </a:bodyPr>
          <a:lstStyle/>
          <a:p>
            <a:r>
              <a:rPr lang="el-GR" sz="2000" dirty="0" smtClean="0">
                <a:latin typeface="Book Antiqua" pitchFamily="18" charset="0"/>
              </a:rPr>
              <a:t>Τα παιδιά στην αρχή ψυχαγωγούνται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Ανίχνευση με βάση τη βιολογική ηλικία </a:t>
            </a:r>
          </a:p>
          <a:p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(</a:t>
            </a:r>
            <a:r>
              <a:rPr lang="en-US" sz="2000" dirty="0" smtClean="0">
                <a:latin typeface="Book Antiqua" pitchFamily="18" charset="0"/>
              </a:rPr>
              <a:t>PHV: </a:t>
            </a:r>
            <a:r>
              <a:rPr lang="el-GR" sz="2000" dirty="0" smtClean="0">
                <a:latin typeface="Book Antiqua" pitchFamily="18" charset="0"/>
              </a:rPr>
              <a:t>Ανάστημα , Μήκος Κάτω άκρων, ΣΒ</a:t>
            </a:r>
            <a:r>
              <a:rPr lang="en-US" sz="2000" dirty="0" smtClean="0">
                <a:latin typeface="Book Antiqua" pitchFamily="18" charset="0"/>
              </a:rPr>
              <a:t>) </a:t>
            </a:r>
            <a:endParaRPr lang="el-GR" sz="2000" dirty="0" smtClean="0">
              <a:latin typeface="Book Antiqua" pitchFamily="18" charset="0"/>
            </a:endParaRP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b="1" dirty="0" smtClean="0">
                <a:latin typeface="Book Antiqua" pitchFamily="18" charset="0"/>
              </a:rPr>
              <a:t>Πρώτα τεχνική μέχρι την εφηβεία</a:t>
            </a:r>
          </a:p>
          <a:p>
            <a:endParaRPr lang="el-GR" sz="2000" b="1" dirty="0" smtClean="0">
              <a:latin typeface="Book Antiqua" pitchFamily="18" charset="0"/>
            </a:endParaRPr>
          </a:p>
          <a:p>
            <a:r>
              <a:rPr lang="el-GR" sz="2000" b="1" dirty="0" smtClean="0">
                <a:latin typeface="Book Antiqua" pitchFamily="18" charset="0"/>
              </a:rPr>
              <a:t>Με την είσοδο στην εφηβεία δύναμη, αναερόβια, αερόβια ικανότητα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05147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>
                <a:latin typeface="Book Antiqua" pitchFamily="18" charset="0"/>
              </a:rPr>
              <a:t>Τι έχει επικρατήσει σήμερα </a:t>
            </a:r>
            <a:br>
              <a:rPr lang="el-GR" sz="2400" b="1" dirty="0" smtClean="0">
                <a:latin typeface="Book Antiqua" pitchFamily="18" charset="0"/>
              </a:rPr>
            </a:br>
            <a:r>
              <a:rPr lang="el-GR" sz="2400" b="1" dirty="0" smtClean="0">
                <a:latin typeface="Book Antiqua" pitchFamily="18" charset="0"/>
              </a:rPr>
              <a:t>(</a:t>
            </a:r>
            <a:r>
              <a:rPr lang="en-US" sz="2400" b="1" dirty="0" smtClean="0">
                <a:latin typeface="Book Antiqua" pitchFamily="18" charset="0"/>
              </a:rPr>
              <a:t>Cote, Baker and Abernethy 2007)</a:t>
            </a:r>
            <a:r>
              <a:rPr lang="el-GR" sz="2400" b="1" dirty="0" smtClean="0">
                <a:latin typeface="Book Antiqua" pitchFamily="18" charset="0"/>
              </a:rPr>
              <a:t/>
            </a:r>
            <a:br>
              <a:rPr lang="el-GR" sz="2400" b="1" dirty="0" smtClean="0">
                <a:latin typeface="Book Antiqua" pitchFamily="18" charset="0"/>
              </a:rPr>
            </a:br>
            <a:r>
              <a:rPr lang="el-GR" sz="2400" b="1" dirty="0" smtClean="0">
                <a:latin typeface="Book Antiqua" pitchFamily="18" charset="0"/>
              </a:rPr>
              <a:t>Χρονολογική κατάταξη</a:t>
            </a:r>
            <a:endParaRPr lang="el-GR" sz="2400" b="1" dirty="0">
              <a:latin typeface="Book Antiqua" pitchFamily="18" charset="0"/>
            </a:endParaRPr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168812" y="1905000"/>
            <a:ext cx="8517988" cy="3581401"/>
          </a:xfrm>
        </p:spPr>
        <p:txBody>
          <a:bodyPr>
            <a:normAutofit fontScale="92500"/>
          </a:bodyPr>
          <a:lstStyle/>
          <a:p>
            <a:r>
              <a:rPr lang="el-GR" sz="2000" dirty="0" smtClean="0">
                <a:latin typeface="Book Antiqua" pitchFamily="18" charset="0"/>
              </a:rPr>
              <a:t>Ανίχνευση μέσω συμμετοχής σε πολλαπλές δραστηριότητες – διασκέδαση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Το παιχνίδι γίνεται διαδικασία ανίχνευσης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Εκμάθηση τουλάχιστον δύο δραστηριοτήτων &lt; 12 ετών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Εξειδίκευση &gt; 15-16 ετών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Ψυχαγωγία μέσω της γνώσης και των ικανοτήτων που εγκαταστάθηκαν για λόγους υγείας (ενήλικας – δια βίου σχέση) </a:t>
            </a:r>
            <a:endParaRPr lang="el-GR" sz="2000" dirty="0">
              <a:latin typeface="Book Antiqu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21159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548322"/>
          </a:xfrm>
        </p:spPr>
        <p:txBody>
          <a:bodyPr>
            <a:noAutofit/>
          </a:bodyPr>
          <a:lstStyle/>
          <a:p>
            <a:r>
              <a:rPr lang="el-GR" sz="2400" b="1" dirty="0" smtClean="0">
                <a:latin typeface="Book Antiqua" pitchFamily="18" charset="0"/>
              </a:rPr>
              <a:t>Μακροχρόνιος αναπτυξιακός προπονητικός σχεδιασμός </a:t>
            </a:r>
            <a:br>
              <a:rPr lang="el-GR" sz="2400" b="1" dirty="0" smtClean="0">
                <a:latin typeface="Book Antiqua" pitchFamily="18" charset="0"/>
              </a:rPr>
            </a:br>
            <a:r>
              <a:rPr lang="el-GR" sz="2400" b="1" dirty="0" smtClean="0">
                <a:latin typeface="Book Antiqua" pitchFamily="18" charset="0"/>
              </a:rPr>
              <a:t>(</a:t>
            </a:r>
            <a:r>
              <a:rPr lang="en-US" sz="2400" b="1" dirty="0" smtClean="0">
                <a:latin typeface="Book Antiqua" pitchFamily="18" charset="0"/>
              </a:rPr>
              <a:t>LTAD-YPD)</a:t>
            </a:r>
            <a:r>
              <a:rPr lang="el-GR" sz="2400" b="1" dirty="0" smtClean="0">
                <a:latin typeface="Book Antiqua" pitchFamily="18" charset="0"/>
              </a:rPr>
              <a:t> 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648201"/>
          </a:xfrm>
        </p:spPr>
        <p:txBody>
          <a:bodyPr>
            <a:normAutofit/>
          </a:bodyPr>
          <a:lstStyle/>
          <a:p>
            <a:r>
              <a:rPr lang="el-GR" sz="2000" dirty="0" smtClean="0">
                <a:latin typeface="Book Antiqua" pitchFamily="18" charset="0"/>
              </a:rPr>
              <a:t>Προπόνηση φυσικών ικανοτήτων με προτεραιότητα έναντι των υπολοίπων οι οποίες συνυπάρχουν και συντηρούνται σε κάθε ηλικία. (</a:t>
            </a:r>
            <a:r>
              <a:rPr lang="en-US" sz="2000" dirty="0" smtClean="0">
                <a:latin typeface="Book Antiqua" pitchFamily="18" charset="0"/>
              </a:rPr>
              <a:t>LTAD </a:t>
            </a:r>
            <a:r>
              <a:rPr lang="el-GR" sz="2000" dirty="0" smtClean="0">
                <a:latin typeface="Book Antiqua" pitchFamily="18" charset="0"/>
              </a:rPr>
              <a:t>ευνοϊκά παράθυρα προπόνησης φυσικών ικανοτήτων</a:t>
            </a:r>
            <a:r>
              <a:rPr lang="en-US" sz="2000" dirty="0" smtClean="0">
                <a:latin typeface="Book Antiqua" pitchFamily="18" charset="0"/>
              </a:rPr>
              <a:t>)</a:t>
            </a:r>
            <a:r>
              <a:rPr lang="el-GR" sz="2000" dirty="0" smtClean="0">
                <a:latin typeface="Book Antiqua" pitchFamily="18" charset="0"/>
              </a:rPr>
              <a:t>.</a:t>
            </a:r>
          </a:p>
          <a:p>
            <a:pPr>
              <a:buNone/>
            </a:pPr>
            <a:endParaRPr lang="en-US" sz="2000" dirty="0" smtClean="0">
              <a:latin typeface="Book Antiqua" pitchFamily="18" charset="0"/>
            </a:endParaRPr>
          </a:p>
          <a:p>
            <a:r>
              <a:rPr lang="el-GR" sz="2000" b="1" dirty="0" smtClean="0">
                <a:latin typeface="Book Antiqua" pitchFamily="18" charset="0"/>
              </a:rPr>
              <a:t>Οι κινητικές δεξιότητες και τα κινητικά χαρακτηριστικά συνυπάρχουν με προγράμματα δύναμης και ταχύτητας σε όλες τις φάσεις (</a:t>
            </a:r>
            <a:r>
              <a:rPr lang="en-US" sz="2000" b="1" dirty="0" smtClean="0">
                <a:latin typeface="Book Antiqua" pitchFamily="18" charset="0"/>
              </a:rPr>
              <a:t>LTAD</a:t>
            </a:r>
            <a:r>
              <a:rPr lang="el-GR" sz="2000" b="1" dirty="0" smtClean="0">
                <a:latin typeface="Book Antiqua" pitchFamily="18" charset="0"/>
              </a:rPr>
              <a:t> στις 2 πρώτες περιόδους</a:t>
            </a:r>
            <a:r>
              <a:rPr lang="en-US" sz="2000" b="1" dirty="0" smtClean="0">
                <a:latin typeface="Book Antiqua" pitchFamily="18" charset="0"/>
              </a:rPr>
              <a:t>)</a:t>
            </a:r>
            <a:endParaRPr lang="el-GR" sz="2000" b="1" dirty="0" smtClean="0">
              <a:latin typeface="Book Antiqua" pitchFamily="18" charset="0"/>
            </a:endParaRPr>
          </a:p>
          <a:p>
            <a:pPr>
              <a:buNone/>
            </a:pPr>
            <a:endParaRPr lang="el-GR" sz="2000" b="1" dirty="0" smtClean="0">
              <a:latin typeface="Book Antiqua" pitchFamily="18" charset="0"/>
            </a:endParaRPr>
          </a:p>
          <a:p>
            <a:r>
              <a:rPr lang="el-GR" sz="2000" b="1" dirty="0" smtClean="0">
                <a:latin typeface="Book Antiqua" pitchFamily="18" charset="0"/>
              </a:rPr>
              <a:t>Η προπόνηση δύναμης αναδεικνύεται ως η μεταβλητή που συνδέεται με όλες τις περιόδους.</a:t>
            </a:r>
            <a:r>
              <a:rPr lang="en-US" sz="2000" b="1" dirty="0" smtClean="0">
                <a:latin typeface="Book Antiqua" pitchFamily="18" charset="0"/>
              </a:rPr>
              <a:t> (LTAD</a:t>
            </a:r>
            <a:r>
              <a:rPr lang="el-GR" sz="2000" b="1" dirty="0" smtClean="0">
                <a:latin typeface="Book Antiqua" pitchFamily="18" charset="0"/>
              </a:rPr>
              <a:t> </a:t>
            </a:r>
            <a:r>
              <a:rPr lang="en-US" sz="2000" b="1" dirty="0" smtClean="0">
                <a:latin typeface="Book Antiqua" pitchFamily="18" charset="0"/>
              </a:rPr>
              <a:t>PHV </a:t>
            </a:r>
            <a:r>
              <a:rPr lang="el-GR" sz="2000" b="1" dirty="0" smtClean="0">
                <a:latin typeface="Book Antiqua" pitchFamily="18" charset="0"/>
              </a:rPr>
              <a:t>κορίτσια, </a:t>
            </a:r>
            <a:r>
              <a:rPr lang="en-US" sz="2000" b="1" dirty="0" smtClean="0">
                <a:latin typeface="Book Antiqua" pitchFamily="18" charset="0"/>
              </a:rPr>
              <a:t>12-18 </a:t>
            </a:r>
            <a:r>
              <a:rPr lang="el-GR" sz="2000" b="1" dirty="0" smtClean="0">
                <a:latin typeface="Book Antiqua" pitchFamily="18" charset="0"/>
              </a:rPr>
              <a:t>μήνες </a:t>
            </a:r>
            <a:r>
              <a:rPr lang="en-US" sz="2000" b="1" dirty="0" smtClean="0">
                <a:latin typeface="Book Antiqua" pitchFamily="18" charset="0"/>
              </a:rPr>
              <a:t>PHV </a:t>
            </a:r>
            <a:r>
              <a:rPr lang="el-GR" sz="2000" b="1" dirty="0" smtClean="0">
                <a:latin typeface="Book Antiqua" pitchFamily="18" charset="0"/>
              </a:rPr>
              <a:t>αγόρια</a:t>
            </a:r>
            <a:r>
              <a:rPr lang="en-US" sz="2000" b="1" dirty="0" smtClean="0">
                <a:latin typeface="Book Antiqua" pitchFamily="18" charset="0"/>
              </a:rPr>
              <a:t>)</a:t>
            </a:r>
            <a:r>
              <a:rPr lang="el-GR" sz="2000" b="1" dirty="0" smtClean="0">
                <a:latin typeface="Book Antiqua" pitchFamily="18" charset="0"/>
              </a:rPr>
              <a:t> αφού σχετίζεται με την ευκινησία, την ταχύτητα, την ισχύ, την αλτική ικανότητα και την αντοχή.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>
                <a:latin typeface="Book Antiqua" pitchFamily="18" charset="0"/>
              </a:rPr>
              <a:t>Μακροχρόνιος αναπτυξιακός προπονητικός σχεδιασμός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xfrm>
            <a:off x="457200" y="1295399"/>
            <a:ext cx="8153400" cy="4648201"/>
          </a:xfrm>
        </p:spPr>
        <p:txBody>
          <a:bodyPr>
            <a:normAutofit lnSpcReduction="10000"/>
          </a:bodyPr>
          <a:lstStyle/>
          <a:p>
            <a:r>
              <a:rPr lang="el-GR" sz="2200" dirty="0" smtClean="0">
                <a:latin typeface="Book Antiqua" pitchFamily="18" charset="0"/>
              </a:rPr>
              <a:t>Η ταχύτητα βελτιώνεται μέσω των νευρικών αλλαγών της δύναμης (παιδική ηλικία) και μέσω των αλλαγών της υπερτροφίας αργότερα (υπερτροφία + </a:t>
            </a:r>
            <a:r>
              <a:rPr lang="el-GR" sz="2200" dirty="0" err="1" smtClean="0">
                <a:latin typeface="Book Antiqua" pitchFamily="18" charset="0"/>
              </a:rPr>
              <a:t>πλειομετρικές</a:t>
            </a:r>
            <a:r>
              <a:rPr lang="el-GR" sz="2200" dirty="0" smtClean="0">
                <a:latin typeface="Book Antiqua" pitchFamily="18" charset="0"/>
              </a:rPr>
              <a:t>)</a:t>
            </a:r>
          </a:p>
          <a:p>
            <a:pPr>
              <a:buNone/>
            </a:pPr>
            <a:endParaRPr lang="el-GR" sz="2200" dirty="0" smtClean="0">
              <a:latin typeface="Book Antiqua" pitchFamily="18" charset="0"/>
            </a:endParaRPr>
          </a:p>
          <a:p>
            <a:r>
              <a:rPr lang="el-GR" sz="2200" dirty="0" smtClean="0">
                <a:latin typeface="Book Antiqua" pitchFamily="18" charset="0"/>
              </a:rPr>
              <a:t>Η γραμμική ανάπτυξη μειώνει την κιναίσθηση και απαιτείται επανεγκατάσταση (τεχνική </a:t>
            </a:r>
            <a:r>
              <a:rPr lang="el-GR" sz="2200" dirty="0" err="1" smtClean="0">
                <a:latin typeface="Book Antiqua" pitchFamily="18" charset="0"/>
              </a:rPr>
              <a:t>β΄</a:t>
            </a:r>
            <a:r>
              <a:rPr lang="el-GR" sz="2200" dirty="0" smtClean="0">
                <a:latin typeface="Book Antiqua" pitchFamily="18" charset="0"/>
              </a:rPr>
              <a:t>).</a:t>
            </a:r>
          </a:p>
          <a:p>
            <a:endParaRPr lang="el-GR" sz="2200" dirty="0" smtClean="0">
              <a:latin typeface="Book Antiqua" pitchFamily="18" charset="0"/>
            </a:endParaRPr>
          </a:p>
          <a:p>
            <a:r>
              <a:rPr lang="el-GR" sz="2200" dirty="0" smtClean="0">
                <a:latin typeface="Book Antiqua" pitchFamily="18" charset="0"/>
              </a:rPr>
              <a:t>Ευλυγισία σε όλες τις φάσεις.</a:t>
            </a:r>
          </a:p>
          <a:p>
            <a:endParaRPr lang="el-GR" sz="2200" dirty="0" smtClean="0">
              <a:latin typeface="Book Antiqua" pitchFamily="18" charset="0"/>
            </a:endParaRPr>
          </a:p>
          <a:p>
            <a:r>
              <a:rPr lang="el-GR" sz="2200" dirty="0" smtClean="0">
                <a:latin typeface="Book Antiqua" pitchFamily="18" charset="0"/>
              </a:rPr>
              <a:t>Η αερόβια είναι συμπληρωματική μέθοδος που βελτιώνεται από την πολύωρη συμμετοχή στις προπονήσεις κυρίως στα ομαδικά αθλήματα (βελτιώνεται συνέχεια με την γραμμική ανάπτυξη και ειδικότερα λίγο πριν και μετά το </a:t>
            </a:r>
            <a:r>
              <a:rPr lang="en-US" sz="2200" dirty="0" smtClean="0">
                <a:latin typeface="Book Antiqua" pitchFamily="18" charset="0"/>
              </a:rPr>
              <a:t>PHV</a:t>
            </a:r>
            <a:r>
              <a:rPr lang="el-GR" sz="2200" dirty="0" smtClean="0">
                <a:latin typeface="Book Antiqua" pitchFamily="18" charset="0"/>
              </a:rPr>
              <a:t>)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261202"/>
            <a:ext cx="6629400" cy="545379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381000"/>
            <a:ext cx="6448984" cy="532631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>
                <a:latin typeface="Book Antiqua" pitchFamily="18" charset="0"/>
                <a:cs typeface="Times New Roman" pitchFamily="18" charset="0"/>
              </a:rPr>
              <a:t>Γιατί πρέπει να έχουμε προπονητικό σχεδιασμό ακόμα και στην παιδική ηλικία</a:t>
            </a:r>
            <a:r>
              <a:rPr lang="en-US" sz="2400" b="1" dirty="0" smtClean="0">
                <a:latin typeface="Book Antiqua" pitchFamily="18" charset="0"/>
                <a:cs typeface="Times New Roman" pitchFamily="18" charset="0"/>
              </a:rPr>
              <a:t>;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67199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>
                <a:latin typeface="Book Antiqua" pitchFamily="18" charset="0"/>
                <a:cs typeface="Times New Roman" pitchFamily="18" charset="0"/>
              </a:rPr>
              <a:t>Για να φτιάξουμε ένα αθλητικό πρόγραμμα σύμφωνα με την ανάπτυξη του παιδιού.</a:t>
            </a:r>
          </a:p>
          <a:p>
            <a:endParaRPr lang="el-GR" dirty="0" smtClean="0">
              <a:latin typeface="Book Antiqua" pitchFamily="18" charset="0"/>
              <a:cs typeface="Times New Roman" pitchFamily="18" charset="0"/>
            </a:endParaRPr>
          </a:p>
          <a:p>
            <a:r>
              <a:rPr lang="el-GR" dirty="0" smtClean="0">
                <a:latin typeface="Book Antiqua" pitchFamily="18" charset="0"/>
                <a:cs typeface="Times New Roman" pitchFamily="18" charset="0"/>
              </a:rPr>
              <a:t>Να προστατεύσουμε το παιδί από τραυματισμούς και </a:t>
            </a:r>
            <a:r>
              <a:rPr lang="el-GR" dirty="0" err="1" smtClean="0">
                <a:latin typeface="Book Antiqua" pitchFamily="18" charset="0"/>
                <a:cs typeface="Times New Roman" pitchFamily="18" charset="0"/>
              </a:rPr>
              <a:t>υπερπροπόνηση</a:t>
            </a:r>
            <a:endParaRPr lang="el-GR" dirty="0" smtClean="0">
              <a:latin typeface="Book Antiqua" pitchFamily="18" charset="0"/>
              <a:cs typeface="Times New Roman" pitchFamily="18" charset="0"/>
            </a:endParaRPr>
          </a:p>
          <a:p>
            <a:endParaRPr lang="el-GR" dirty="0" smtClean="0">
              <a:latin typeface="Book Antiqua" pitchFamily="18" charset="0"/>
              <a:cs typeface="Times New Roman" pitchFamily="18" charset="0"/>
            </a:endParaRPr>
          </a:p>
          <a:p>
            <a:r>
              <a:rPr lang="el-GR" dirty="0" smtClean="0">
                <a:latin typeface="Book Antiqua" pitchFamily="18" charset="0"/>
                <a:cs typeface="Times New Roman" pitchFamily="18" charset="0"/>
              </a:rPr>
              <a:t>Για να έχουμε εργαλεία προπόνησης και ελέγχου.</a:t>
            </a:r>
          </a:p>
          <a:p>
            <a:endParaRPr lang="el-GR" dirty="0" smtClean="0">
              <a:latin typeface="Book Antiqua" pitchFamily="18" charset="0"/>
              <a:cs typeface="Times New Roman" pitchFamily="18" charset="0"/>
            </a:endParaRPr>
          </a:p>
          <a:p>
            <a:r>
              <a:rPr lang="el-GR" dirty="0" smtClean="0">
                <a:latin typeface="Book Antiqua" pitchFamily="18" charset="0"/>
                <a:cs typeface="Times New Roman" pitchFamily="18" charset="0"/>
              </a:rPr>
              <a:t>Να δώσουμε ποιότητα στον αρχάριο .</a:t>
            </a:r>
          </a:p>
          <a:p>
            <a:endParaRPr lang="el-GR" dirty="0" smtClean="0">
              <a:latin typeface="Book Antiqua" pitchFamily="18" charset="0"/>
              <a:cs typeface="Times New Roman" pitchFamily="18" charset="0"/>
            </a:endParaRPr>
          </a:p>
          <a:p>
            <a:r>
              <a:rPr lang="el-GR" dirty="0" smtClean="0">
                <a:latin typeface="Book Antiqua" pitchFamily="18" charset="0"/>
                <a:cs typeface="Times New Roman" pitchFamily="18" charset="0"/>
              </a:rPr>
              <a:t>Να φτιάξουμε ένα μονοπάτι από την στιγμή που ξεκινάει μέχρι το τέλος που δεν θα στηρίζεται στο τυχαίο, στο αυθαίρετο και στο ένστικτο. </a:t>
            </a:r>
            <a:endParaRPr lang="en-US" dirty="0" smtClean="0">
              <a:latin typeface="Book Antiqua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304800" y="304800"/>
          <a:ext cx="8305800" cy="5373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/>
                <a:gridCol w="4724400"/>
              </a:tblGrid>
              <a:tr h="567813">
                <a:tc gridSpan="2">
                  <a:txBody>
                    <a:bodyPr/>
                    <a:lstStyle/>
                    <a:p>
                      <a:r>
                        <a:rPr lang="el-GR" dirty="0" smtClean="0"/>
                        <a:t>Δυναμική σχέση και ισορροπία οικογένειας  κατά τη διάρκεια των αναπτυξιακών φάσεων (</a:t>
                      </a:r>
                      <a:r>
                        <a:rPr lang="en-US" dirty="0" smtClean="0"/>
                        <a:t>Cote</a:t>
                      </a:r>
                      <a:r>
                        <a:rPr lang="en-US" baseline="0" dirty="0" smtClean="0"/>
                        <a:t>,</a:t>
                      </a:r>
                      <a:r>
                        <a:rPr lang="el-GR" baseline="0" dirty="0" smtClean="0"/>
                        <a:t> </a:t>
                      </a:r>
                      <a:r>
                        <a:rPr lang="en-US" baseline="0" dirty="0" smtClean="0"/>
                        <a:t>1999)</a:t>
                      </a:r>
                      <a:endParaRPr lang="en-US" dirty="0"/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38200">
                <a:tc rowSpan="2">
                  <a:txBody>
                    <a:bodyPr/>
                    <a:lstStyle/>
                    <a:p>
                      <a:pPr algn="ctr"/>
                      <a:endParaRPr lang="el-GR" b="1" dirty="0" smtClean="0"/>
                    </a:p>
                    <a:p>
                      <a:pPr algn="ctr"/>
                      <a:endParaRPr lang="el-GR" b="1" dirty="0" smtClean="0"/>
                    </a:p>
                    <a:p>
                      <a:pPr algn="ctr"/>
                      <a:r>
                        <a:rPr lang="el-GR" b="1" dirty="0" smtClean="0"/>
                        <a:t>6-13 ετών (Εισαγωγικό στάδιο)</a:t>
                      </a:r>
                      <a:endParaRPr lang="en-US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Οι γονείς παρέχουν εναλλακτικές</a:t>
                      </a:r>
                      <a:r>
                        <a:rPr lang="el-GR" sz="1400" baseline="0" dirty="0" smtClean="0"/>
                        <a:t> </a:t>
                      </a:r>
                      <a:r>
                        <a:rPr lang="el-GR" sz="1400" dirty="0" smtClean="0"/>
                        <a:t>δυνατότητες</a:t>
                      </a:r>
                      <a:r>
                        <a:rPr lang="el-GR" sz="1400" baseline="0" dirty="0" smtClean="0"/>
                        <a:t> συμμετοχής σε πολλές ψυχαγωγικές δραστηριότητες.</a:t>
                      </a:r>
                      <a:r>
                        <a:rPr lang="el-GR" sz="1400" dirty="0" smtClean="0"/>
                        <a:t> </a:t>
                      </a:r>
                    </a:p>
                    <a:p>
                      <a:r>
                        <a:rPr lang="el-GR" sz="1400" dirty="0" smtClean="0"/>
                        <a:t>Είναι υπερήφανοι για την ενασχόληση του</a:t>
                      </a:r>
                      <a:r>
                        <a:rPr lang="el-GR" sz="1400" baseline="0" dirty="0" smtClean="0"/>
                        <a:t> παιδιού με τον αθλητισμό.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838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Η οικογένεια  συμμετέχει  σε μερικές από αυτές</a:t>
                      </a:r>
                      <a:r>
                        <a:rPr lang="el-GR" sz="1400" baseline="0" dirty="0" smtClean="0"/>
                        <a:t> (Όχι από την κερκίδα με χρονόμετρο!!!)</a:t>
                      </a:r>
                      <a:r>
                        <a:rPr lang="el-GR" sz="1400" dirty="0" smtClean="0"/>
                        <a:t> </a:t>
                      </a:r>
                    </a:p>
                    <a:p>
                      <a:r>
                        <a:rPr lang="el-GR" sz="1400" dirty="0" smtClean="0"/>
                        <a:t>Αποτελεί</a:t>
                      </a:r>
                      <a:r>
                        <a:rPr lang="el-GR" sz="1400" baseline="0" dirty="0" smtClean="0"/>
                        <a:t> μέρος της καθημερινής ρουτίνας της οικογένειας. 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648929">
                <a:tc rowSpan="2">
                  <a:txBody>
                    <a:bodyPr/>
                    <a:lstStyle/>
                    <a:p>
                      <a:pPr algn="ctr"/>
                      <a:endParaRPr lang="el-GR" b="1" dirty="0" smtClean="0"/>
                    </a:p>
                    <a:p>
                      <a:pPr algn="ctr"/>
                      <a:endParaRPr lang="el-GR" b="1" dirty="0" smtClean="0"/>
                    </a:p>
                    <a:p>
                      <a:pPr algn="ctr"/>
                      <a:r>
                        <a:rPr lang="el-GR" b="1" dirty="0" smtClean="0"/>
                        <a:t>13 – 15 ετών (Εξειδίκευση</a:t>
                      </a:r>
                      <a:r>
                        <a:rPr lang="el-GR" b="1" baseline="0" dirty="0" smtClean="0"/>
                        <a:t>)</a:t>
                      </a:r>
                      <a:endParaRPr lang="en-US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Τα</a:t>
                      </a:r>
                      <a:r>
                        <a:rPr lang="el-GR" sz="1400" baseline="0" dirty="0" smtClean="0"/>
                        <a:t> παιδιά επιλέγουν 1-2 αθλητικές δραστηριότητες</a:t>
                      </a:r>
                    </a:p>
                    <a:p>
                      <a:r>
                        <a:rPr lang="el-GR" sz="1400" baseline="0" dirty="0" smtClean="0"/>
                        <a:t>Οι γονείς βάζουν την ισορροπία ανάμεσα στα μαθήματα και την προπόνηση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838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Οικονομική και χρονική επένδυση για την οικογένεια.</a:t>
                      </a:r>
                    </a:p>
                    <a:p>
                      <a:r>
                        <a:rPr lang="el-GR" sz="1400" dirty="0" smtClean="0"/>
                        <a:t>Οι γονείς αναπόφευκτα μαθαίνουν</a:t>
                      </a:r>
                      <a:r>
                        <a:rPr lang="el-GR" sz="1400" baseline="0" dirty="0" smtClean="0"/>
                        <a:t> περισσότερα για το </a:t>
                      </a:r>
                      <a:r>
                        <a:rPr lang="el-GR" sz="1400" baseline="0" dirty="0" err="1" smtClean="0"/>
                        <a:t>σπόρ</a:t>
                      </a:r>
                      <a:r>
                        <a:rPr lang="el-GR" sz="1400" baseline="0" dirty="0" smtClean="0"/>
                        <a:t> (επιδόσεις, αντίπαλοι, τρόποι επιλογής ομάδων κλπ)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648929">
                <a:tc rowSpan="2">
                  <a:txBody>
                    <a:bodyPr/>
                    <a:lstStyle/>
                    <a:p>
                      <a:pPr algn="ctr"/>
                      <a:endParaRPr lang="el-GR" b="1" dirty="0" smtClean="0"/>
                    </a:p>
                    <a:p>
                      <a:pPr algn="ctr"/>
                      <a:r>
                        <a:rPr lang="el-GR" b="1" dirty="0" smtClean="0"/>
                        <a:t>&gt;15 ετών (Επιδόσεις)</a:t>
                      </a:r>
                      <a:endParaRPr lang="en-US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Το παιδί αφοσιώνεται συστηματικά σε ένα άθλημα</a:t>
                      </a:r>
                    </a:p>
                    <a:p>
                      <a:r>
                        <a:rPr lang="el-GR" sz="1400" dirty="0" smtClean="0"/>
                        <a:t>Οι γονείς υποστηρίζουν το παιδί</a:t>
                      </a:r>
                      <a:r>
                        <a:rPr lang="el-GR" sz="1400" baseline="0" dirty="0" smtClean="0"/>
                        <a:t>, δημιουργώντας ευνοϊκό περιβάλλον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6489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Αντιμετωπίζουν</a:t>
                      </a:r>
                      <a:r>
                        <a:rPr lang="el-GR" sz="1400" baseline="0" dirty="0" smtClean="0"/>
                        <a:t> καταστάσεις που δημιουργούνται ανάμεσα στα αδέλφια διαφορετικής ηλικίας και ικανοτήτων.</a:t>
                      </a:r>
                      <a:endParaRPr lang="en-US" sz="1400" dirty="0"/>
                    </a:p>
                  </a:txBody>
                  <a:tcPr marL="68580" marR="68580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2980"/>
          </a:xfrm>
        </p:spPr>
        <p:txBody>
          <a:bodyPr>
            <a:normAutofit/>
          </a:bodyPr>
          <a:lstStyle/>
          <a:p>
            <a:pPr algn="l"/>
            <a:r>
              <a:rPr lang="el-GR" sz="2400" b="1" dirty="0" smtClean="0">
                <a:latin typeface="Book Antiqua" pitchFamily="18" charset="0"/>
              </a:rPr>
              <a:t>Παραδοχές</a:t>
            </a:r>
            <a:endParaRPr lang="el-GR" sz="2400" b="1" dirty="0">
              <a:latin typeface="Book Antiqua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045029"/>
            <a:ext cx="8305800" cy="4669971"/>
          </a:xfrm>
        </p:spPr>
        <p:txBody>
          <a:bodyPr>
            <a:normAutofit/>
          </a:bodyPr>
          <a:lstStyle/>
          <a:p>
            <a:r>
              <a:rPr lang="el-GR" sz="2000" dirty="0" smtClean="0">
                <a:latin typeface="Book Antiqua" pitchFamily="18" charset="0"/>
              </a:rPr>
              <a:t>Δεν αντιμετωπίζουμε τα παιδιά σαν μικρούς ενήλικες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Πρέπει να περιμένουμε όχι μόνο την ανάπτυξη αλλά και την ωρίμανση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Γιατί εγκαταλείπουν; Έπαψαν να ευχαριστούνται…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Πρόωρη εξειδίκευση = πρόωρη εγκατάλειψη (</a:t>
            </a:r>
            <a:r>
              <a:rPr lang="en-US" sz="2000" dirty="0" err="1" smtClean="0">
                <a:latin typeface="Book Antiqua" pitchFamily="18" charset="0"/>
              </a:rPr>
              <a:t>Barynia</a:t>
            </a:r>
            <a:r>
              <a:rPr lang="en-US" sz="2000" dirty="0" smtClean="0">
                <a:latin typeface="Book Antiqua" pitchFamily="18" charset="0"/>
              </a:rPr>
              <a:t> and </a:t>
            </a:r>
            <a:r>
              <a:rPr lang="en-US" sz="2000" dirty="0" err="1">
                <a:latin typeface="Book Antiqua" pitchFamily="18" charset="0"/>
              </a:rPr>
              <a:t>V</a:t>
            </a:r>
            <a:r>
              <a:rPr lang="en-US" sz="2000" dirty="0" err="1" smtClean="0">
                <a:latin typeface="Book Antiqua" pitchFamily="18" charset="0"/>
              </a:rPr>
              <a:t>aitsekhovski</a:t>
            </a:r>
            <a:r>
              <a:rPr lang="en-US" sz="2000" dirty="0" smtClean="0">
                <a:latin typeface="Book Antiqua" pitchFamily="18" charset="0"/>
              </a:rPr>
              <a:t> 1992)</a:t>
            </a:r>
            <a:endParaRPr lang="el-GR" sz="2000" dirty="0" smtClean="0">
              <a:latin typeface="Book Antiqua" pitchFamily="18" charset="0"/>
            </a:endParaRP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Επανάληψη των χαρακτηριστικών ενός αθλήματος, περιορίζει την γενική ανάπτυξη ικανοτήτων</a:t>
            </a:r>
            <a:endParaRPr lang="en-US" sz="2000" dirty="0" smtClean="0">
              <a:latin typeface="Book Antiqua" pitchFamily="18" charset="0"/>
            </a:endParaRPr>
          </a:p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72843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715962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/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l-GR" sz="2700" b="1" dirty="0" smtClean="0">
                <a:solidFill>
                  <a:prstClr val="black"/>
                </a:solidFill>
                <a:latin typeface="Book Antiqua" pitchFamily="18" charset="0"/>
              </a:rPr>
              <a:t>Πολλές </a:t>
            </a:r>
            <a:r>
              <a:rPr lang="el-GR" sz="2700" b="1" dirty="0">
                <a:solidFill>
                  <a:prstClr val="black"/>
                </a:solidFill>
                <a:latin typeface="Book Antiqua" pitchFamily="18" charset="0"/>
              </a:rPr>
              <a:t>δραστηριότητες ή ψυχαγωγική συμμετοχή σε μία</a:t>
            </a:r>
            <a:r>
              <a:rPr lang="en-US" sz="2700" b="1" dirty="0">
                <a:solidFill>
                  <a:prstClr val="black"/>
                </a:solidFill>
                <a:latin typeface="Book Antiqua" pitchFamily="18" charset="0"/>
              </a:rPr>
              <a:t>;</a:t>
            </a:r>
            <a:endParaRPr lang="el-GR" sz="2700" dirty="0">
              <a:latin typeface="Book Antiqua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38600"/>
          </a:xfrm>
        </p:spPr>
        <p:txBody>
          <a:bodyPr>
            <a:normAutofit/>
          </a:bodyPr>
          <a:lstStyle/>
          <a:p>
            <a:r>
              <a:rPr lang="el-GR" sz="2000" dirty="0" smtClean="0">
                <a:latin typeface="Book Antiqua" pitchFamily="18" charset="0"/>
              </a:rPr>
              <a:t>Η έγκαιρη συμμετοχή σε αθλητικές δραστηριότητες είναι αποδεκτή όταν υπάρχει μικρή απαίτηση στην τεχνική και στα αποτελέσματα (</a:t>
            </a:r>
            <a:r>
              <a:rPr lang="en-US" sz="2000" dirty="0" smtClean="0">
                <a:latin typeface="Book Antiqua" pitchFamily="18" charset="0"/>
              </a:rPr>
              <a:t>Cote 1999)</a:t>
            </a:r>
            <a:endParaRPr lang="el-GR" sz="2000" dirty="0" smtClean="0">
              <a:latin typeface="Book Antiqua" pitchFamily="18" charset="0"/>
            </a:endParaRPr>
          </a:p>
          <a:p>
            <a:pPr>
              <a:buNone/>
            </a:pPr>
            <a:endParaRPr lang="en-US" sz="2000" dirty="0" smtClean="0">
              <a:latin typeface="Book Antiqua" pitchFamily="18" charset="0"/>
            </a:endParaRPr>
          </a:p>
          <a:p>
            <a:r>
              <a:rPr lang="el-GR" sz="2000" dirty="0" smtClean="0">
                <a:latin typeface="Book Antiqua" pitchFamily="18" charset="0"/>
              </a:rPr>
              <a:t>Αθλητές μικρής ηλικίας που ασχολήθηκαν με πολλά αθλήματα δεν υστερούσαν σε απόδοση κατά την εφηβεία σε σύγκριση με τους αθλητές που εξειδικεύτηκαν γρήγορα</a:t>
            </a:r>
            <a:r>
              <a:rPr lang="en-US" sz="2000" dirty="0" smtClean="0">
                <a:latin typeface="Book Antiqua" pitchFamily="18" charset="0"/>
              </a:rPr>
              <a:t> </a:t>
            </a:r>
            <a:r>
              <a:rPr lang="el-GR" sz="2000" dirty="0" smtClean="0">
                <a:latin typeface="Book Antiqua" pitchFamily="18" charset="0"/>
              </a:rPr>
              <a:t>(</a:t>
            </a:r>
            <a:r>
              <a:rPr lang="en-US" sz="2000" dirty="0" smtClean="0">
                <a:latin typeface="Book Antiqua" pitchFamily="18" charset="0"/>
              </a:rPr>
              <a:t>Cote </a:t>
            </a:r>
            <a:r>
              <a:rPr lang="en-US" sz="2000" dirty="0">
                <a:latin typeface="Book Antiqua" pitchFamily="18" charset="0"/>
              </a:rPr>
              <a:t>et al </a:t>
            </a:r>
            <a:r>
              <a:rPr lang="en-US" sz="2000" dirty="0" smtClean="0">
                <a:latin typeface="Book Antiqua" pitchFamily="18" charset="0"/>
              </a:rPr>
              <a:t>2003</a:t>
            </a:r>
            <a:r>
              <a:rPr lang="el-GR" sz="2000" dirty="0" smtClean="0">
                <a:latin typeface="Book Antiqua" pitchFamily="18" charset="0"/>
              </a:rPr>
              <a:t>)</a:t>
            </a:r>
          </a:p>
          <a:p>
            <a:pPr>
              <a:buNone/>
            </a:pPr>
            <a:endParaRPr lang="el-GR" sz="2000" dirty="0" smtClean="0">
              <a:latin typeface="Book Antiqua" pitchFamily="18" charset="0"/>
            </a:endParaRPr>
          </a:p>
          <a:p>
            <a:r>
              <a:rPr lang="en-US" sz="2000" dirty="0" smtClean="0">
                <a:latin typeface="Book Antiqua" pitchFamily="18" charset="0"/>
              </a:rPr>
              <a:t>Cross training effects </a:t>
            </a:r>
            <a:r>
              <a:rPr lang="el-GR" sz="2000" dirty="0" smtClean="0">
                <a:latin typeface="Book Antiqua" pitchFamily="18" charset="0"/>
              </a:rPr>
              <a:t>στα πρώτα χρόνια</a:t>
            </a:r>
            <a:r>
              <a:rPr lang="en-US" sz="2000" dirty="0" smtClean="0">
                <a:latin typeface="Book Antiqua" pitchFamily="18" charset="0"/>
              </a:rPr>
              <a:t>:</a:t>
            </a:r>
            <a:r>
              <a:rPr lang="el-GR" sz="2000" dirty="0" smtClean="0">
                <a:latin typeface="Book Antiqua" pitchFamily="18" charset="0"/>
              </a:rPr>
              <a:t> Παρόμοια ερεθίσματα μεταβιβάζονται, όχι όμως όλα (τρέξιμο – ποδήλατο) </a:t>
            </a:r>
            <a:r>
              <a:rPr lang="en-US" sz="2000" dirty="0" smtClean="0">
                <a:latin typeface="Book Antiqua" pitchFamily="18" charset="0"/>
              </a:rPr>
              <a:t>	           </a:t>
            </a:r>
            <a:r>
              <a:rPr lang="el-GR" sz="2000" dirty="0" smtClean="0">
                <a:latin typeface="Book Antiqua" pitchFamily="18" charset="0"/>
              </a:rPr>
              <a:t>τρέξιμο (</a:t>
            </a:r>
            <a:r>
              <a:rPr lang="en-US" sz="2000" dirty="0" err="1" smtClean="0">
                <a:latin typeface="Book Antiqua" pitchFamily="18" charset="0"/>
              </a:rPr>
              <a:t>Flyn</a:t>
            </a:r>
            <a:r>
              <a:rPr lang="en-US" sz="2000" dirty="0" smtClean="0">
                <a:latin typeface="Book Antiqua" pitchFamily="18" charset="0"/>
              </a:rPr>
              <a:t> et al 1998) </a:t>
            </a:r>
            <a:r>
              <a:rPr lang="el-GR" sz="2000" dirty="0" smtClean="0">
                <a:latin typeface="Book Antiqua" pitchFamily="18" charset="0"/>
              </a:rPr>
              <a:t>όχι όμως (τρέξιμο – κολύμπι) (</a:t>
            </a:r>
            <a:r>
              <a:rPr lang="en-US" sz="2000" dirty="0" smtClean="0">
                <a:latin typeface="Book Antiqua" pitchFamily="18" charset="0"/>
              </a:rPr>
              <a:t>Millet et al 2002)</a:t>
            </a:r>
            <a:endParaRPr lang="el-GR" sz="2000" dirty="0">
              <a:latin typeface="Book Antiqua" pitchFamily="18" charset="0"/>
            </a:endParaRPr>
          </a:p>
        </p:txBody>
      </p:sp>
      <p:sp>
        <p:nvSpPr>
          <p:cNvPr id="4" name="Δεξιό βέλος 3"/>
          <p:cNvSpPr/>
          <p:nvPr/>
        </p:nvSpPr>
        <p:spPr>
          <a:xfrm>
            <a:off x="6781800" y="4572000"/>
            <a:ext cx="7338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</a:t>
            </a:r>
            <a:endParaRPr lang="el-G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19699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400" b="1" dirty="0" smtClean="0">
                <a:latin typeface="Book Antiqua" pitchFamily="18" charset="0"/>
              </a:rPr>
              <a:t>Μελέτες δείχνουν ότι: 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 fontScale="77500" lnSpcReduction="20000"/>
          </a:bodyPr>
          <a:lstStyle/>
          <a:p>
            <a:r>
              <a:rPr lang="el-GR" sz="2800" dirty="0" smtClean="0">
                <a:latin typeface="Book Antiqua" pitchFamily="18" charset="0"/>
              </a:rPr>
              <a:t>Τα δραστήρια παιδιά έχουν πολύ </a:t>
            </a:r>
            <a:r>
              <a:rPr lang="el-GR" sz="2800" dirty="0" smtClean="0">
                <a:latin typeface="Book Antiqua" pitchFamily="18" charset="0"/>
              </a:rPr>
              <a:t>λίγες </a:t>
            </a:r>
            <a:r>
              <a:rPr lang="el-GR" sz="2800" dirty="0" smtClean="0">
                <a:latin typeface="Book Antiqua" pitchFamily="18" charset="0"/>
              </a:rPr>
              <a:t>πιθανότητες ως ενήλικες να εμφανίσουν:</a:t>
            </a:r>
          </a:p>
          <a:p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l-GR" sz="2400" dirty="0" smtClean="0">
              <a:latin typeface="Book Antiqua" pitchFamily="18" charset="0"/>
            </a:endParaRPr>
          </a:p>
          <a:p>
            <a:r>
              <a:rPr lang="el-GR" sz="2400" dirty="0" smtClean="0">
                <a:latin typeface="Book Antiqua" pitchFamily="18" charset="0"/>
              </a:rPr>
              <a:t>Υψηλή αρτηριακή πίεση</a:t>
            </a:r>
          </a:p>
          <a:p>
            <a:pPr>
              <a:buNone/>
            </a:pPr>
            <a:endParaRPr lang="el-GR" sz="2400" dirty="0" smtClean="0">
              <a:latin typeface="Book Antiqua" pitchFamily="18" charset="0"/>
            </a:endParaRPr>
          </a:p>
          <a:p>
            <a:r>
              <a:rPr lang="el-GR" sz="2400" dirty="0" smtClean="0">
                <a:latin typeface="Book Antiqua" pitchFamily="18" charset="0"/>
              </a:rPr>
              <a:t>Σακχαρώδη διαβήτη</a:t>
            </a:r>
          </a:p>
          <a:p>
            <a:pPr>
              <a:buNone/>
            </a:pPr>
            <a:endParaRPr lang="el-GR" sz="2400" dirty="0" smtClean="0">
              <a:latin typeface="Book Antiqua" pitchFamily="18" charset="0"/>
            </a:endParaRPr>
          </a:p>
          <a:p>
            <a:r>
              <a:rPr lang="el-GR" sz="2400" dirty="0" smtClean="0">
                <a:latin typeface="Book Antiqua" pitchFamily="18" charset="0"/>
              </a:rPr>
              <a:t>Καρκίνο του εντέρου</a:t>
            </a:r>
          </a:p>
          <a:p>
            <a:pPr>
              <a:buNone/>
            </a:pPr>
            <a:endParaRPr lang="el-GR" sz="2400" dirty="0" smtClean="0">
              <a:latin typeface="Book Antiqua" pitchFamily="18" charset="0"/>
            </a:endParaRPr>
          </a:p>
          <a:p>
            <a:r>
              <a:rPr lang="el-GR" sz="2400" dirty="0" smtClean="0">
                <a:latin typeface="Book Antiqua" pitchFamily="18" charset="0"/>
              </a:rPr>
              <a:t>Καρδιαγγειακές παθήσεις</a:t>
            </a:r>
          </a:p>
          <a:p>
            <a:pPr>
              <a:buNone/>
            </a:pPr>
            <a:endParaRPr lang="el-GR" sz="2400" dirty="0" smtClean="0">
              <a:latin typeface="Book Antiqua" pitchFamily="18" charset="0"/>
            </a:endParaRPr>
          </a:p>
          <a:p>
            <a:r>
              <a:rPr lang="el-GR" dirty="0" smtClean="0">
                <a:latin typeface="Book Antiqua" pitchFamily="18" charset="0"/>
              </a:rPr>
              <a:t>Π</a:t>
            </a:r>
            <a:r>
              <a:rPr lang="el-GR" sz="2400" dirty="0" smtClean="0">
                <a:latin typeface="Book Antiqua" pitchFamily="18" charset="0"/>
              </a:rPr>
              <a:t>αχυσαρκία</a:t>
            </a:r>
            <a:endParaRPr lang="en-US" sz="2400" dirty="0">
              <a:latin typeface="Book Antiqua" pitchFamily="18" charset="0"/>
            </a:endParaRPr>
          </a:p>
        </p:txBody>
      </p:sp>
      <p:pic>
        <p:nvPicPr>
          <p:cNvPr id="7" name="3 - Θέση περιεχομένου" descr="1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981201"/>
            <a:ext cx="4041775" cy="3657599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584201"/>
            <a:ext cx="8153400" cy="4597399"/>
          </a:xfrm>
        </p:spPr>
        <p:txBody>
          <a:bodyPr>
            <a:normAutofit/>
          </a:bodyPr>
          <a:lstStyle/>
          <a:p>
            <a:r>
              <a:rPr lang="el-GR" sz="2600" b="1" dirty="0">
                <a:latin typeface="Book Antiqua" pitchFamily="18" charset="0"/>
              </a:rPr>
              <a:t>Σε μικρή ηλικία διαφορετικά αθλήματα</a:t>
            </a:r>
            <a:r>
              <a:rPr lang="en-US" sz="2600" b="1" dirty="0">
                <a:latin typeface="Book Antiqua" pitchFamily="18" charset="0"/>
              </a:rPr>
              <a:t>;</a:t>
            </a:r>
            <a:r>
              <a:rPr lang="el-GR" sz="2600" b="1" dirty="0">
                <a:latin typeface="Book Antiqua" pitchFamily="18" charset="0"/>
              </a:rPr>
              <a:t> </a:t>
            </a:r>
            <a:endParaRPr lang="el-GR" sz="2600" b="1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sz="2200" dirty="0" smtClean="0">
                <a:latin typeface="Book Antiqua" pitchFamily="18" charset="0"/>
              </a:rPr>
              <a:t>Αγνοούμε παράθυρα όπου </a:t>
            </a:r>
            <a:r>
              <a:rPr lang="el-GR" sz="2200" dirty="0">
                <a:latin typeface="Book Antiqua" pitchFamily="18" charset="0"/>
              </a:rPr>
              <a:t>δ</a:t>
            </a:r>
            <a:r>
              <a:rPr lang="el-GR" sz="2200" dirty="0" smtClean="0">
                <a:latin typeface="Book Antiqua" pitchFamily="18" charset="0"/>
              </a:rPr>
              <a:t>ιαφορετικές ικανότητες </a:t>
            </a:r>
            <a:r>
              <a:rPr lang="el-GR" sz="2200" dirty="0">
                <a:latin typeface="Book Antiqua" pitchFamily="18" charset="0"/>
              </a:rPr>
              <a:t>που αναπτύσσονται </a:t>
            </a:r>
            <a:r>
              <a:rPr lang="el-GR" sz="2200" dirty="0" smtClean="0">
                <a:latin typeface="Book Antiqua" pitchFamily="18" charset="0"/>
              </a:rPr>
              <a:t>σε </a:t>
            </a:r>
            <a:r>
              <a:rPr lang="el-GR" sz="2200" dirty="0">
                <a:latin typeface="Book Antiqua" pitchFamily="18" charset="0"/>
              </a:rPr>
              <a:t>συνάρτηση με την ηλικία (</a:t>
            </a:r>
            <a:r>
              <a:rPr lang="el-GR" sz="2200" dirty="0" smtClean="0">
                <a:latin typeface="Book Antiqua" pitchFamily="18" charset="0"/>
              </a:rPr>
              <a:t>χρονολογικά</a:t>
            </a:r>
            <a:r>
              <a:rPr lang="en-US" sz="2200" dirty="0" smtClean="0">
                <a:latin typeface="Book Antiqua" pitchFamily="18" charset="0"/>
              </a:rPr>
              <a:t>) </a:t>
            </a:r>
            <a:r>
              <a:rPr lang="el-GR" sz="2200" dirty="0" smtClean="0">
                <a:latin typeface="Book Antiqua" pitchFamily="18" charset="0"/>
              </a:rPr>
              <a:t>και πρέπει να πλαισιώνουν το τεχνικό μέρος των αθλημάτων.</a:t>
            </a:r>
            <a:endParaRPr lang="el-GR" sz="2200" dirty="0">
              <a:latin typeface="Book Antiqua" pitchFamily="18" charset="0"/>
            </a:endParaRPr>
          </a:p>
          <a:p>
            <a:pPr marL="0" indent="0">
              <a:buNone/>
            </a:pPr>
            <a:endParaRPr lang="el-GR" sz="2200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el-GR" sz="2200" dirty="0" smtClean="0">
                <a:latin typeface="Book Antiqua" pitchFamily="18" charset="0"/>
              </a:rPr>
              <a:t>Η πρόωρη εξειδίκευση σε ένα άθλημα δεν πρέπει να συγχέεται με τη διαχρονική ψυχαγωγική συμμετοχή σε ένα άθλημα.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37693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/>
          </a:bodyPr>
          <a:lstStyle/>
          <a:p>
            <a:pPr algn="l" eaLnBrk="1" hangingPunct="1"/>
            <a:r>
              <a:rPr lang="el-GR" altLang="el-GR" sz="2400" b="1" dirty="0" smtClean="0">
                <a:latin typeface="Book Antiqua" pitchFamily="18" charset="0"/>
              </a:rPr>
              <a:t>Μύθοι</a:t>
            </a:r>
            <a:endParaRPr lang="en-US" altLang="el-GR" sz="2400" b="1" dirty="0" smtClean="0">
              <a:latin typeface="Book Antiqua" pitchFamily="18" charset="0"/>
            </a:endParaRPr>
          </a:p>
        </p:txBody>
      </p:sp>
      <p:sp>
        <p:nvSpPr>
          <p:cNvPr id="23555" name="4 - Θέση περιεχομένου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l-GR" sz="2000" dirty="0" smtClean="0">
                <a:latin typeface="Book Antiqua" pitchFamily="18" charset="0"/>
              </a:rPr>
              <a:t>H </a:t>
            </a:r>
            <a:r>
              <a:rPr lang="el-GR" altLang="el-GR" sz="2000" dirty="0" smtClean="0">
                <a:latin typeface="Book Antiqua" pitchFamily="18" charset="0"/>
              </a:rPr>
              <a:t>προπόνηση δύναμης επηρεάζει την ανάπτυξη</a:t>
            </a:r>
            <a:endParaRPr lang="en-US" altLang="el-GR" sz="2000" dirty="0" smtClean="0">
              <a:latin typeface="Book Antiqua" pitchFamily="18" charset="0"/>
            </a:endParaRPr>
          </a:p>
          <a:p>
            <a:pPr eaLnBrk="1" hangingPunct="1">
              <a:buNone/>
            </a:pPr>
            <a:endParaRPr lang="el-GR" altLang="el-GR" sz="2000" dirty="0" smtClean="0">
              <a:latin typeface="Book Antiqua" pitchFamily="18" charset="0"/>
            </a:endParaRPr>
          </a:p>
          <a:p>
            <a:pPr eaLnBrk="1" hangingPunct="1"/>
            <a:r>
              <a:rPr lang="el-GR" altLang="el-GR" sz="2000" dirty="0" smtClean="0">
                <a:latin typeface="Book Antiqua" pitchFamily="18" charset="0"/>
              </a:rPr>
              <a:t>Διαδικασία της φυσικής επιλογής για μεγιστοποίηση της απόδοσης – ιδανικοί </a:t>
            </a:r>
            <a:r>
              <a:rPr lang="el-GR" altLang="el-GR" sz="2000" dirty="0" err="1" smtClean="0">
                <a:latin typeface="Book Antiqua" pitchFamily="18" charset="0"/>
              </a:rPr>
              <a:t>σωματότυποι</a:t>
            </a:r>
            <a:r>
              <a:rPr lang="el-GR" altLang="el-GR" sz="2000" dirty="0" smtClean="0">
                <a:latin typeface="Book Antiqua" pitchFamily="18" charset="0"/>
              </a:rPr>
              <a:t>.</a:t>
            </a:r>
            <a:endParaRPr lang="en-US" altLang="el-GR" sz="2000" dirty="0" smtClean="0">
              <a:latin typeface="Book Antiqua" pitchFamily="18" charset="0"/>
            </a:endParaRPr>
          </a:p>
          <a:p>
            <a:pPr eaLnBrk="1" hangingPunct="1">
              <a:buNone/>
            </a:pPr>
            <a:endParaRPr lang="el-GR" altLang="el-GR" sz="2000" dirty="0" smtClean="0">
              <a:latin typeface="Book Antiqua" pitchFamily="18" charset="0"/>
            </a:endParaRPr>
          </a:p>
          <a:p>
            <a:pPr eaLnBrk="1" hangingPunct="1"/>
            <a:r>
              <a:rPr lang="el-GR" altLang="el-GR" sz="2000" dirty="0" smtClean="0">
                <a:latin typeface="Book Antiqua" pitchFamily="18" charset="0"/>
              </a:rPr>
              <a:t>Επιβράδυνση στο ρυθμό βιολογικής ανάπτυξης και ωρίμανσης?</a:t>
            </a:r>
          </a:p>
        </p:txBody>
      </p:sp>
      <p:pic>
        <p:nvPicPr>
          <p:cNvPr id="23556" name="Picture 2" descr="C:\Users\plaisio\Documents\Οι σαρώσεις μου\2012-10 (Οκτ)\σάρωση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61600" b="34149"/>
          <a:stretch>
            <a:fillRect/>
          </a:stretch>
        </p:blipFill>
        <p:spPr>
          <a:xfrm>
            <a:off x="692150" y="1052513"/>
            <a:ext cx="3568700" cy="4537075"/>
          </a:xfr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- Τίτλος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92163"/>
          </a:xfrm>
        </p:spPr>
        <p:txBody>
          <a:bodyPr>
            <a:noAutofit/>
          </a:bodyPr>
          <a:lstStyle/>
          <a:p>
            <a:pPr algn="l" eaLnBrk="1" hangingPunct="1"/>
            <a:r>
              <a:rPr lang="el-GR" altLang="el-GR" sz="2400" b="1" dirty="0" smtClean="0">
                <a:latin typeface="Book Antiqua" pitchFamily="18" charset="0"/>
              </a:rPr>
              <a:t>Τα βάρη επηρέασαν την ανάπτυξη ή μήπως επιλέχθηκε ο κατάλληλος </a:t>
            </a:r>
            <a:r>
              <a:rPr lang="el-GR" altLang="el-GR" sz="2400" b="1" dirty="0" err="1" smtClean="0">
                <a:latin typeface="Book Antiqua" pitchFamily="18" charset="0"/>
              </a:rPr>
              <a:t>σωματότυπος</a:t>
            </a:r>
            <a:r>
              <a:rPr lang="el-GR" altLang="el-GR" sz="2400" b="1" dirty="0" smtClean="0">
                <a:latin typeface="Book Antiqua" pitchFamily="18" charset="0"/>
              </a:rPr>
              <a:t> ?</a:t>
            </a:r>
            <a:endParaRPr lang="en-US" altLang="el-GR" sz="2400" b="1" dirty="0" smtClean="0">
              <a:latin typeface="Book Antiqua" pitchFamily="18" charset="0"/>
            </a:endParaRPr>
          </a:p>
        </p:txBody>
      </p:sp>
      <p:pic>
        <p:nvPicPr>
          <p:cNvPr id="24579" name="Picture 5" descr="C:\Users\user\Pictures\4537330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6988" y="2420938"/>
            <a:ext cx="3121025" cy="3306762"/>
          </a:xfrm>
          <a:noFill/>
        </p:spPr>
      </p:pic>
      <p:pic>
        <p:nvPicPr>
          <p:cNvPr id="24580" name="Picture 6" descr="C:\Users\user\Pictures\weightlifting_mens_105kg_group_a_-_final_t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484313"/>
            <a:ext cx="4038600" cy="4243387"/>
          </a:xfr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altLang="el-GR" sz="2400" b="1" dirty="0" smtClean="0">
                <a:latin typeface="Book Antiqua" pitchFamily="18" charset="0"/>
              </a:rPr>
              <a:t>M</a:t>
            </a:r>
            <a:r>
              <a:rPr lang="el-GR" altLang="el-GR" sz="2400" b="1" dirty="0" err="1" smtClean="0">
                <a:latin typeface="Book Antiqua" pitchFamily="18" charset="0"/>
              </a:rPr>
              <a:t>ύθοι</a:t>
            </a:r>
            <a:endParaRPr lang="en-US" altLang="el-GR" sz="2400" b="1" dirty="0" smtClean="0">
              <a:latin typeface="Book Antiqua" pitchFamily="18" charset="0"/>
            </a:endParaRPr>
          </a:p>
        </p:txBody>
      </p:sp>
      <p:sp>
        <p:nvSpPr>
          <p:cNvPr id="27651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549275"/>
            <a:ext cx="4171950" cy="557688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l-GR" altLang="el-GR" sz="2400" dirty="0" smtClean="0">
                <a:latin typeface="Book Antiqua" pitchFamily="18" charset="0"/>
              </a:rPr>
              <a:t>Υπάρχει κίνδυνος τραυματισμού </a:t>
            </a:r>
            <a:r>
              <a:rPr lang="el-GR" altLang="el-GR" sz="2400" dirty="0" err="1" smtClean="0">
                <a:latin typeface="Book Antiqua" pitchFamily="18" charset="0"/>
              </a:rPr>
              <a:t>επιφυσιακών</a:t>
            </a:r>
            <a:r>
              <a:rPr lang="el-GR" altLang="el-GR" sz="2400" dirty="0" smtClean="0">
                <a:latin typeface="Book Antiqua" pitchFamily="18" charset="0"/>
              </a:rPr>
              <a:t> πλακών?</a:t>
            </a:r>
          </a:p>
          <a:p>
            <a:pPr eaLnBrk="1" hangingPunct="1"/>
            <a:r>
              <a:rPr lang="el-GR" altLang="el-GR" sz="2400" dirty="0" smtClean="0">
                <a:latin typeface="Book Antiqua" pitchFamily="18" charset="0"/>
              </a:rPr>
              <a:t>Οι </a:t>
            </a:r>
            <a:r>
              <a:rPr lang="el-GR" altLang="el-GR" sz="2400" dirty="0" err="1" smtClean="0">
                <a:latin typeface="Book Antiqua" pitchFamily="18" charset="0"/>
              </a:rPr>
              <a:t>επιφυσιακές</a:t>
            </a:r>
            <a:r>
              <a:rPr lang="el-GR" altLang="el-GR" sz="2400" dirty="0" smtClean="0">
                <a:latin typeface="Book Antiqua" pitchFamily="18" charset="0"/>
              </a:rPr>
              <a:t> πλάκες των παιδιών είναι σκληρότερες από αυτές των ενηλίκων και ανθεκτικότερες σε πιέσεις. Συγκριτικά λιγότεροι τραυματισμοί </a:t>
            </a:r>
            <a:r>
              <a:rPr lang="el-GR" altLang="el-GR" sz="2000" dirty="0" smtClean="0">
                <a:latin typeface="Book Antiqua" pitchFamily="18" charset="0"/>
              </a:rPr>
              <a:t>(</a:t>
            </a:r>
            <a:r>
              <a:rPr lang="en-US" altLang="el-GR" sz="2000" dirty="0" err="1" smtClean="0">
                <a:latin typeface="Book Antiqua" pitchFamily="18" charset="0"/>
              </a:rPr>
              <a:t>Micheli</a:t>
            </a:r>
            <a:r>
              <a:rPr lang="en-US" altLang="el-GR" sz="2000" dirty="0" smtClean="0">
                <a:latin typeface="Book Antiqua" pitchFamily="18" charset="0"/>
              </a:rPr>
              <a:t> 1988)</a:t>
            </a:r>
          </a:p>
          <a:p>
            <a:pPr eaLnBrk="1" hangingPunct="1"/>
            <a:r>
              <a:rPr lang="el-GR" altLang="el-GR" sz="2400" dirty="0" smtClean="0">
                <a:latin typeface="Book Antiqua" pitchFamily="18" charset="0"/>
              </a:rPr>
              <a:t>Σε καμία μελέτη προπόνησης δύναμης με παιδιά δεν αναφέρονται  τραυματισμοί</a:t>
            </a:r>
          </a:p>
          <a:p>
            <a:pPr eaLnBrk="1" hangingPunct="1">
              <a:buFont typeface="Arial" charset="0"/>
              <a:buNone/>
            </a:pPr>
            <a:r>
              <a:rPr lang="el-GR" altLang="el-GR" sz="2000" dirty="0" smtClean="0">
                <a:latin typeface="Book Antiqua" pitchFamily="18" charset="0"/>
              </a:rPr>
              <a:t>	</a:t>
            </a:r>
            <a:r>
              <a:rPr lang="en-US" altLang="el-GR" sz="2000" dirty="0" err="1" smtClean="0">
                <a:latin typeface="Book Antiqua" pitchFamily="18" charset="0"/>
              </a:rPr>
              <a:t>Behm</a:t>
            </a:r>
            <a:r>
              <a:rPr lang="en-US" altLang="el-GR" sz="2000" dirty="0" smtClean="0">
                <a:latin typeface="Book Antiqua" pitchFamily="18" charset="0"/>
              </a:rPr>
              <a:t> et al (2008)</a:t>
            </a:r>
          </a:p>
        </p:txBody>
      </p:sp>
      <p:pic>
        <p:nvPicPr>
          <p:cNvPr id="27652" name="Picture 2" descr="C:\Users\plaisio\Documents\Οι σαρώσεις μου\2012-10 (Οκτ)\σάρωση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32925" r="56300" b="5341"/>
          <a:stretch>
            <a:fillRect/>
          </a:stretch>
        </p:blipFill>
        <p:spPr>
          <a:xfrm>
            <a:off x="457200" y="1371600"/>
            <a:ext cx="4038600" cy="4103688"/>
          </a:xfr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2400" b="1" dirty="0" smtClean="0">
                <a:latin typeface="Book Antiqua" pitchFamily="18" charset="0"/>
              </a:rPr>
              <a:t>Επίδραση της προπόνησης δύναμης στην προεφηβική και εφηβική ηλικία</a:t>
            </a:r>
            <a:endParaRPr lang="en-US" altLang="el-GR" sz="2400" b="1" dirty="0" smtClean="0">
              <a:latin typeface="Book Antiqua" pitchFamily="18" charset="0"/>
            </a:endParaRPr>
          </a:p>
        </p:txBody>
      </p:sp>
      <p:pic>
        <p:nvPicPr>
          <p:cNvPr id="30723" name="Picture 2" descr="C:\Users\plaisio\Documents\Οι σαρώσεις μου\2012-10 (Οκτ)\σάρωση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75" t="12201" b="17450"/>
          <a:stretch>
            <a:fillRect/>
          </a:stretch>
        </p:blipFill>
        <p:spPr>
          <a:xfrm>
            <a:off x="582613" y="1452563"/>
            <a:ext cx="7978775" cy="4132262"/>
          </a:xfr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400" b="1" dirty="0" smtClean="0">
                <a:latin typeface="Book Antiqua" pitchFamily="18" charset="0"/>
              </a:rPr>
              <a:t>Προπόνηση δύναμης στην εφηβική ηλικία</a:t>
            </a:r>
            <a:endParaRPr lang="en-US" sz="2400" b="1" dirty="0">
              <a:latin typeface="Book Antiqua" pitchFamily="18" charset="0"/>
            </a:endParaRPr>
          </a:p>
        </p:txBody>
      </p:sp>
      <p:pic>
        <p:nvPicPr>
          <p:cNvPr id="25604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33980" y="2860387"/>
            <a:ext cx="3685039" cy="2005588"/>
          </a:xfrm>
          <a:noFill/>
        </p:spPr>
      </p:pic>
      <p:sp>
        <p:nvSpPr>
          <p:cNvPr id="25603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191000" y="1219201"/>
            <a:ext cx="4495800" cy="4495800"/>
          </a:xfrm>
        </p:spPr>
        <p:txBody>
          <a:bodyPr>
            <a:normAutofit fontScale="92500" lnSpcReduction="20000"/>
          </a:bodyPr>
          <a:lstStyle/>
          <a:p>
            <a:r>
              <a:rPr lang="el-GR" altLang="el-GR" sz="2200" dirty="0" smtClean="0">
                <a:latin typeface="Book Antiqua" pitchFamily="18" charset="0"/>
              </a:rPr>
              <a:t>Στα παιδιά η </a:t>
            </a:r>
            <a:r>
              <a:rPr lang="el-GR" altLang="el-GR" sz="2200" dirty="0" err="1" smtClean="0">
                <a:latin typeface="Book Antiqua" pitchFamily="18" charset="0"/>
              </a:rPr>
              <a:t>μυική</a:t>
            </a:r>
            <a:r>
              <a:rPr lang="el-GR" altLang="el-GR" sz="2200" dirty="0" smtClean="0">
                <a:latin typeface="Book Antiqua" pitchFamily="18" charset="0"/>
              </a:rPr>
              <a:t> δύναμη δεν βελτιώνεται λόγω έλλειψης τεστοστερόνης?</a:t>
            </a:r>
            <a:r>
              <a:rPr lang="en-US" altLang="el-GR" sz="2200" dirty="0" smtClean="0">
                <a:latin typeface="Book Antiqua" pitchFamily="18" charset="0"/>
              </a:rPr>
              <a:t>??</a:t>
            </a:r>
            <a:endParaRPr lang="el-GR" altLang="el-GR" sz="2200" dirty="0" smtClean="0">
              <a:latin typeface="Book Antiqua" pitchFamily="18" charset="0"/>
            </a:endParaRPr>
          </a:p>
          <a:p>
            <a:pPr eaLnBrk="1" hangingPunct="1"/>
            <a:r>
              <a:rPr lang="el-GR" altLang="el-GR" sz="2200" dirty="0" smtClean="0">
                <a:latin typeface="Book Antiqua" pitchFamily="18" charset="0"/>
              </a:rPr>
              <a:t>Βελτίωση μέσω νευρικών προσαρμογών </a:t>
            </a:r>
            <a:r>
              <a:rPr lang="en-US" altLang="el-GR" sz="2200" dirty="0" smtClean="0">
                <a:latin typeface="Book Antiqua" pitchFamily="18" charset="0"/>
              </a:rPr>
              <a:t> +++ </a:t>
            </a:r>
            <a:endParaRPr lang="el-GR" altLang="el-GR" sz="2200" dirty="0" smtClean="0">
              <a:latin typeface="Book Antiqua" pitchFamily="18" charset="0"/>
            </a:endParaRPr>
          </a:p>
          <a:p>
            <a:pPr eaLnBrk="1" hangingPunct="1"/>
            <a:r>
              <a:rPr lang="el-GR" altLang="el-GR" sz="2200" dirty="0" smtClean="0">
                <a:latin typeface="Book Antiqua" pitchFamily="18" charset="0"/>
              </a:rPr>
              <a:t>Η τεστοστερόνη αυξάνεται μετά από δίμηνη προπόνηση σε παιδιά 10-13 (124%) και 14-17 (32%), </a:t>
            </a:r>
            <a:r>
              <a:rPr lang="en-US" altLang="el-GR" sz="2200" dirty="0" smtClean="0">
                <a:latin typeface="Book Antiqua" pitchFamily="18" charset="0"/>
              </a:rPr>
              <a:t>p&lt;0.001</a:t>
            </a:r>
            <a:r>
              <a:rPr lang="el-GR" altLang="el-GR" sz="2200" dirty="0" smtClean="0">
                <a:latin typeface="Book Antiqua" pitchFamily="18" charset="0"/>
              </a:rPr>
              <a:t> !!! </a:t>
            </a:r>
          </a:p>
          <a:p>
            <a:pPr eaLnBrk="1" hangingPunct="1"/>
            <a:r>
              <a:rPr lang="el-GR" altLang="el-GR" sz="2200" dirty="0" smtClean="0">
                <a:latin typeface="Book Antiqua" pitchFamily="18" charset="0"/>
              </a:rPr>
              <a:t>Η </a:t>
            </a:r>
            <a:r>
              <a:rPr lang="el-GR" altLang="el-GR" sz="2200" dirty="0" err="1" smtClean="0">
                <a:latin typeface="Book Antiqua" pitchFamily="18" charset="0"/>
              </a:rPr>
              <a:t>μυική</a:t>
            </a:r>
            <a:r>
              <a:rPr lang="el-GR" altLang="el-GR" sz="2200" dirty="0" smtClean="0">
                <a:latin typeface="Book Antiqua" pitchFamily="18" charset="0"/>
              </a:rPr>
              <a:t> δύναμη αυξήθηκε κατά 18 και 9% αντίστοιχα. </a:t>
            </a:r>
            <a:r>
              <a:rPr lang="en-US" altLang="el-GR" sz="2200" dirty="0" smtClean="0">
                <a:latin typeface="Book Antiqua" pitchFamily="18" charset="0"/>
              </a:rPr>
              <a:t>(</a:t>
            </a:r>
            <a:r>
              <a:rPr lang="en-US" altLang="el-GR" sz="2200" dirty="0" err="1" smtClean="0">
                <a:latin typeface="Book Antiqua" pitchFamily="18" charset="0"/>
              </a:rPr>
              <a:t>Tsolakis</a:t>
            </a:r>
            <a:r>
              <a:rPr lang="en-US" altLang="el-GR" sz="2200" dirty="0" smtClean="0">
                <a:latin typeface="Book Antiqua" pitchFamily="18" charset="0"/>
              </a:rPr>
              <a:t> et al 2002)</a:t>
            </a:r>
            <a:endParaRPr lang="el-GR" altLang="el-GR" sz="2200" dirty="0" smtClean="0">
              <a:latin typeface="Book Antiqua" pitchFamily="18" charset="0"/>
            </a:endParaRPr>
          </a:p>
          <a:p>
            <a:pPr eaLnBrk="1" hangingPunct="1"/>
            <a:r>
              <a:rPr lang="el-GR" altLang="el-GR" sz="2200" dirty="0" smtClean="0">
                <a:latin typeface="Book Antiqua" pitchFamily="18" charset="0"/>
              </a:rPr>
              <a:t>Διατηρήθηκε υψηλότερα από τις τιμές αναφοράς  μετά από δίμηνη </a:t>
            </a:r>
            <a:r>
              <a:rPr lang="el-GR" altLang="el-GR" sz="2200" dirty="0" err="1" smtClean="0">
                <a:latin typeface="Book Antiqua" pitchFamily="18" charset="0"/>
              </a:rPr>
              <a:t>αποπροπόνηση</a:t>
            </a:r>
            <a:r>
              <a:rPr lang="el-GR" altLang="el-GR" sz="2200" dirty="0" smtClean="0">
                <a:latin typeface="Book Antiqua" pitchFamily="18" charset="0"/>
              </a:rPr>
              <a:t> (</a:t>
            </a:r>
            <a:r>
              <a:rPr lang="en-US" altLang="el-GR" sz="2200" dirty="0" err="1" smtClean="0">
                <a:latin typeface="Book Antiqua" pitchFamily="18" charset="0"/>
              </a:rPr>
              <a:t>Tsolakis</a:t>
            </a:r>
            <a:r>
              <a:rPr lang="en-US" altLang="el-GR" sz="2200" dirty="0" smtClean="0">
                <a:latin typeface="Book Antiqua" pitchFamily="18" charset="0"/>
              </a:rPr>
              <a:t> </a:t>
            </a:r>
            <a:r>
              <a:rPr lang="el-GR" altLang="el-GR" sz="2200" dirty="0" smtClean="0">
                <a:latin typeface="Book Antiqua" pitchFamily="18" charset="0"/>
              </a:rPr>
              <a:t> </a:t>
            </a:r>
            <a:r>
              <a:rPr lang="en-US" altLang="el-GR" sz="2200" dirty="0" smtClean="0">
                <a:latin typeface="Book Antiqua" pitchFamily="18" charset="0"/>
              </a:rPr>
              <a:t>et </a:t>
            </a:r>
            <a:r>
              <a:rPr lang="el-GR" altLang="el-GR" sz="2200" dirty="0" smtClean="0">
                <a:latin typeface="Book Antiqua" pitchFamily="18" charset="0"/>
              </a:rPr>
              <a:t> </a:t>
            </a:r>
            <a:r>
              <a:rPr lang="en-US" altLang="el-GR" sz="2200" dirty="0" smtClean="0">
                <a:latin typeface="Book Antiqua" pitchFamily="18" charset="0"/>
              </a:rPr>
              <a:t>al 2004)</a:t>
            </a:r>
            <a:endParaRPr lang="el-GR" altLang="el-GR" sz="2200" dirty="0" smtClean="0">
              <a:latin typeface="Book Antiqua" pitchFamily="18" charset="0"/>
            </a:endParaRPr>
          </a:p>
          <a:p>
            <a:pPr eaLnBrk="1" hangingPunct="1"/>
            <a:endParaRPr lang="en-US" altLang="el-GR" sz="2000" dirty="0" smtClean="0"/>
          </a:p>
          <a:p>
            <a:pPr eaLnBrk="1" hangingPunct="1"/>
            <a:endParaRPr lang="en-US" altLang="el-GR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865061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>
            <a:normAutofit/>
          </a:bodyPr>
          <a:lstStyle/>
          <a:p>
            <a:r>
              <a:rPr lang="el-GR" altLang="el-GR" sz="2400" b="1" dirty="0" smtClean="0">
                <a:latin typeface="Book Antiqua" pitchFamily="18" charset="0"/>
              </a:rPr>
              <a:t>Δύναμη = νευρικές προσαρμογές και υπερτροφία</a:t>
            </a:r>
            <a:endParaRPr lang="en-US" altLang="el-GR" sz="2400" b="1" dirty="0" smtClean="0">
              <a:latin typeface="Book Antiqua" pitchFamily="18" charset="0"/>
            </a:endParaRPr>
          </a:p>
        </p:txBody>
      </p:sp>
      <p:pic>
        <p:nvPicPr>
          <p:cNvPr id="26627" name="Picture 4" descr="C:\Users\user\Pictures\E6171_504803_ebook_Ma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417638"/>
            <a:ext cx="7775575" cy="4171950"/>
          </a:xfr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- Τίτλος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l-GR" altLang="el-GR" sz="2400" b="1" dirty="0" err="1" smtClean="0">
                <a:latin typeface="Book Antiqua" pitchFamily="18" charset="0"/>
              </a:rPr>
              <a:t>Μυική</a:t>
            </a:r>
            <a:r>
              <a:rPr lang="el-GR" altLang="el-GR" sz="2400" b="1" dirty="0" smtClean="0">
                <a:latin typeface="Book Antiqua" pitchFamily="18" charset="0"/>
              </a:rPr>
              <a:t> υπερτροφία</a:t>
            </a:r>
            <a:endParaRPr lang="en-US" altLang="el-GR" sz="2400" b="1" dirty="0" smtClean="0">
              <a:latin typeface="Book Antiqua" pitchFamily="18" charset="0"/>
            </a:endParaRPr>
          </a:p>
        </p:txBody>
      </p:sp>
      <p:sp>
        <p:nvSpPr>
          <p:cNvPr id="31747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4535487"/>
          </a:xfrm>
        </p:spPr>
        <p:txBody>
          <a:bodyPr/>
          <a:lstStyle/>
          <a:p>
            <a:r>
              <a:rPr lang="el-GR" altLang="el-GR" sz="2000" dirty="0" smtClean="0">
                <a:latin typeface="Book Antiqua" pitchFamily="18" charset="0"/>
              </a:rPr>
              <a:t>Η προπόνηση δύναμης μπορεί να προκαλέσει και μυϊκή υπερτροφία κατά την εφηβεία τόσο στα αγόρια όσο και στα κορίτσια (</a:t>
            </a:r>
            <a:r>
              <a:rPr lang="en-US" altLang="el-GR" sz="2000" dirty="0" smtClean="0">
                <a:latin typeface="Book Antiqua" pitchFamily="18" charset="0"/>
              </a:rPr>
              <a:t>Kraemer et al 1989, Webb 1990), </a:t>
            </a:r>
            <a:r>
              <a:rPr lang="el-GR" altLang="el-GR" sz="2000" dirty="0" smtClean="0">
                <a:latin typeface="Book Antiqua" pitchFamily="18" charset="0"/>
              </a:rPr>
              <a:t>το μέγεθος όμως των αλλαγών της εγκάρσιας διατομής είναι μικρότερο από αυτό των ενηλίκων (</a:t>
            </a:r>
            <a:r>
              <a:rPr lang="en-US" altLang="el-GR" sz="2000" dirty="0" err="1" smtClean="0">
                <a:latin typeface="Book Antiqua" pitchFamily="18" charset="0"/>
              </a:rPr>
              <a:t>Mersh</a:t>
            </a:r>
            <a:r>
              <a:rPr lang="en-US" altLang="el-GR" sz="2000" dirty="0" smtClean="0">
                <a:latin typeface="Book Antiqua" pitchFamily="18" charset="0"/>
              </a:rPr>
              <a:t> and </a:t>
            </a:r>
            <a:r>
              <a:rPr lang="en-US" altLang="el-GR" sz="2000" dirty="0" err="1" smtClean="0">
                <a:latin typeface="Book Antiqua" pitchFamily="18" charset="0"/>
              </a:rPr>
              <a:t>Stoboy</a:t>
            </a:r>
            <a:r>
              <a:rPr lang="en-US" altLang="el-GR" sz="2000" dirty="0" smtClean="0">
                <a:latin typeface="Book Antiqua" pitchFamily="18" charset="0"/>
              </a:rPr>
              <a:t> 1989, </a:t>
            </a:r>
            <a:r>
              <a:rPr lang="en-US" altLang="el-GR" sz="2000" dirty="0" err="1" smtClean="0">
                <a:latin typeface="Book Antiqua" pitchFamily="18" charset="0"/>
              </a:rPr>
              <a:t>Fukunaga</a:t>
            </a:r>
            <a:r>
              <a:rPr lang="en-US" altLang="el-GR" sz="2000" dirty="0" smtClean="0">
                <a:latin typeface="Book Antiqua" pitchFamily="18" charset="0"/>
              </a:rPr>
              <a:t> et al 1990)</a:t>
            </a:r>
          </a:p>
          <a:p>
            <a:endParaRPr lang="en-US" altLang="el-GR" dirty="0" smtClean="0"/>
          </a:p>
        </p:txBody>
      </p:sp>
      <p:pic>
        <p:nvPicPr>
          <p:cNvPr id="31748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84313"/>
            <a:ext cx="4392613" cy="4176712"/>
          </a:xfr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- Τίτλος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l-GR" altLang="el-GR" sz="2400" b="1" dirty="0" smtClean="0">
                <a:latin typeface="Book Antiqua" pitchFamily="18" charset="0"/>
              </a:rPr>
              <a:t>Γιατί χρειαζόμαστε ενημέρωση? </a:t>
            </a:r>
            <a:br>
              <a:rPr lang="el-GR" altLang="el-GR" sz="2400" b="1" dirty="0" smtClean="0">
                <a:latin typeface="Book Antiqua" pitchFamily="18" charset="0"/>
              </a:rPr>
            </a:br>
            <a:r>
              <a:rPr lang="el-GR" altLang="el-GR" sz="2400" b="1" dirty="0" smtClean="0">
                <a:latin typeface="Book Antiqua" pitchFamily="18" charset="0"/>
              </a:rPr>
              <a:t>Υπάρχουν κίνδυνοι? </a:t>
            </a:r>
            <a:endParaRPr lang="en-US" altLang="el-GR" sz="2400" b="1" dirty="0" smtClean="0">
              <a:latin typeface="Book Antiqua" pitchFamily="18" charset="0"/>
            </a:endParaRPr>
          </a:p>
        </p:txBody>
      </p:sp>
      <p:sp>
        <p:nvSpPr>
          <p:cNvPr id="28675" name="4 - Θέση περιεχομένου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6545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altLang="el-GR" sz="2800" dirty="0" smtClean="0"/>
              <a:t>	</a:t>
            </a:r>
            <a:r>
              <a:rPr lang="el-GR" altLang="el-GR" sz="2000" dirty="0" smtClean="0"/>
              <a:t>Ελάχιστες πληροφορίες υπάρχουν σχετικά με την αυξημένη συμμετοχή παιδιών και την:</a:t>
            </a:r>
          </a:p>
          <a:p>
            <a:pPr eaLnBrk="1" hangingPunct="1"/>
            <a:r>
              <a:rPr lang="el-GR" altLang="el-GR" sz="2000" dirty="0" smtClean="0"/>
              <a:t>προπόνηση δύναμης σε πολλά αθλήματα</a:t>
            </a:r>
            <a:endParaRPr lang="en-US" altLang="el-GR" sz="2000" dirty="0" smtClean="0"/>
          </a:p>
          <a:p>
            <a:pPr eaLnBrk="1" hangingPunct="1">
              <a:buNone/>
            </a:pPr>
            <a:endParaRPr lang="el-GR" altLang="el-GR" sz="2000" dirty="0" smtClean="0"/>
          </a:p>
          <a:p>
            <a:pPr eaLnBrk="1" hangingPunct="1"/>
            <a:r>
              <a:rPr lang="el-GR" altLang="el-GR" sz="2000" dirty="0" smtClean="0"/>
              <a:t>εφαρμογή της </a:t>
            </a:r>
            <a:r>
              <a:rPr lang="el-GR" altLang="el-GR" sz="2000" dirty="0" err="1" smtClean="0"/>
              <a:t>πλειομετρικής</a:t>
            </a:r>
            <a:r>
              <a:rPr lang="el-GR" altLang="el-GR" sz="2000" dirty="0" smtClean="0"/>
              <a:t> προπόνησης</a:t>
            </a:r>
            <a:endParaRPr lang="en-US" altLang="el-GR" sz="2000" dirty="0" smtClean="0"/>
          </a:p>
          <a:p>
            <a:pPr eaLnBrk="1" hangingPunct="1">
              <a:buNone/>
            </a:pPr>
            <a:endParaRPr lang="el-GR" altLang="el-GR" sz="2000" dirty="0" smtClean="0"/>
          </a:p>
          <a:p>
            <a:pPr eaLnBrk="1" hangingPunct="1"/>
            <a:r>
              <a:rPr lang="el-GR" altLang="el-GR" sz="2000" dirty="0" smtClean="0"/>
              <a:t>προπόνηση με βάρη στα γυμναστήρια</a:t>
            </a:r>
            <a:endParaRPr lang="en-US" altLang="el-GR" sz="2000" dirty="0" smtClean="0"/>
          </a:p>
          <a:p>
            <a:pPr eaLnBrk="1" hangingPunct="1">
              <a:buNone/>
            </a:pPr>
            <a:endParaRPr lang="el-GR" altLang="el-GR" sz="2000" dirty="0" smtClean="0"/>
          </a:p>
          <a:p>
            <a:pPr eaLnBrk="1" hangingPunct="1"/>
            <a:r>
              <a:rPr lang="el-GR" altLang="el-GR" sz="2000" dirty="0" smtClean="0"/>
              <a:t>Τη χρήση συσκευών (λάστιχα, </a:t>
            </a:r>
            <a:r>
              <a:rPr lang="en-US" altLang="el-GR" sz="2000" dirty="0" err="1" smtClean="0"/>
              <a:t>trx</a:t>
            </a:r>
            <a:r>
              <a:rPr lang="en-US" altLang="el-GR" sz="2000" dirty="0" smtClean="0"/>
              <a:t>, </a:t>
            </a:r>
            <a:r>
              <a:rPr lang="el-GR" altLang="el-GR" sz="2000" dirty="0" smtClean="0"/>
              <a:t>ιατρικές </a:t>
            </a:r>
            <a:r>
              <a:rPr lang="el-GR" altLang="el-GR" sz="2000" dirty="0" err="1" smtClean="0"/>
              <a:t>μπάλλες</a:t>
            </a:r>
            <a:r>
              <a:rPr lang="el-GR" altLang="el-GR" sz="2000" dirty="0" smtClean="0"/>
              <a:t>, </a:t>
            </a:r>
            <a:r>
              <a:rPr lang="en-US" altLang="el-GR" sz="2000" dirty="0" err="1" smtClean="0"/>
              <a:t>bosu</a:t>
            </a:r>
            <a:r>
              <a:rPr lang="en-US" altLang="el-GR" sz="2000" dirty="0" smtClean="0"/>
              <a:t> </a:t>
            </a:r>
            <a:r>
              <a:rPr lang="el-GR" altLang="el-GR" sz="2000" dirty="0" smtClean="0"/>
              <a:t>κλπ)</a:t>
            </a:r>
            <a:endParaRPr lang="en-US" altLang="el-GR" sz="2000" dirty="0" smtClean="0"/>
          </a:p>
          <a:p>
            <a:pPr eaLnBrk="1" hangingPunct="1">
              <a:buNone/>
            </a:pPr>
            <a:endParaRPr lang="el-GR" altLang="el-GR" sz="2000" dirty="0" smtClean="0"/>
          </a:p>
          <a:p>
            <a:pPr eaLnBrk="1" hangingPunct="1"/>
            <a:r>
              <a:rPr lang="el-GR" altLang="el-GR" sz="2000" dirty="0" smtClean="0"/>
              <a:t>Τα χαρακτηριστικά και την περιοδικότητα της προπόνησης</a:t>
            </a:r>
            <a:endParaRPr lang="en-US" altLang="el-GR" sz="2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457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atin typeface="Book Antiqua" pitchFamily="18" charset="0"/>
              </a:rPr>
              <a:t>H </a:t>
            </a:r>
            <a:r>
              <a:rPr lang="el-GR" sz="2000" b="1" dirty="0" smtClean="0">
                <a:latin typeface="Book Antiqua" pitchFamily="18" charset="0"/>
              </a:rPr>
              <a:t>άσκηση μειώνει το </a:t>
            </a:r>
            <a:r>
              <a:rPr lang="en-US" sz="2000" b="1" dirty="0" smtClean="0">
                <a:latin typeface="Book Antiqua" pitchFamily="18" charset="0"/>
              </a:rPr>
              <a:t>stress, </a:t>
            </a:r>
            <a:r>
              <a:rPr lang="el-GR" sz="2000" b="1" dirty="0" smtClean="0">
                <a:latin typeface="Book Antiqua" pitchFamily="18" charset="0"/>
              </a:rPr>
              <a:t>την κατάθλιψη, το άγχος, βελτιώνει τις επιδόσεις στο σχολείο (αριθμητική, διάβασμα, απομνημόνευση</a:t>
            </a:r>
            <a:r>
              <a:rPr lang="en-US" sz="2000" b="1" dirty="0" smtClean="0">
                <a:latin typeface="Book Antiqua" pitchFamily="18" charset="0"/>
              </a:rPr>
              <a:t>)</a:t>
            </a:r>
            <a:r>
              <a:rPr lang="el-GR" sz="2000" b="1" dirty="0" smtClean="0">
                <a:latin typeface="Book Antiqua" pitchFamily="18" charset="0"/>
              </a:rPr>
              <a:t>, αυξάνει την αυτοπεποίθηση, την αποδοχή και την κοινωνικότητα</a:t>
            </a:r>
            <a:endParaRPr lang="en-US" sz="2000" b="1" dirty="0">
              <a:latin typeface="Book Antiqua" pitchFamily="18" charset="0"/>
            </a:endParaRPr>
          </a:p>
        </p:txBody>
      </p:sp>
      <p:pic>
        <p:nvPicPr>
          <p:cNvPr id="9" name="8 - Θέση περιεχομένου" descr="a26222eda38dd629a49d573fe6505c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33600"/>
            <a:ext cx="3581400" cy="2686050"/>
          </a:xfrm>
        </p:spPr>
      </p:pic>
      <p:pic>
        <p:nvPicPr>
          <p:cNvPr id="1026" name="Picture 2" descr="C:\Users\user\Pictures\Camera Roll\αρχείο λήψης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438400"/>
            <a:ext cx="3581400" cy="2041446"/>
          </a:xfrm>
          <a:prstGeom prst="rect">
            <a:avLst/>
          </a:prstGeom>
          <a:noFill/>
        </p:spPr>
      </p:pic>
      <p:pic>
        <p:nvPicPr>
          <p:cNvPr id="1027" name="Picture 3" descr="C:\Users\user\Pictures\Camera Roll\7714f77e0767676cce996321069823b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905000"/>
            <a:ext cx="1676400" cy="282892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l-GR" altLang="el-GR" sz="2400" dirty="0" smtClean="0">
                <a:latin typeface="Book Antiqua" pitchFamily="18" charset="0"/>
              </a:rPr>
              <a:t>Όλες οι ερευνητικές μελέτες συμφωνούν:</a:t>
            </a:r>
            <a:endParaRPr lang="en-US" altLang="el-GR" sz="2400" dirty="0" smtClean="0">
              <a:latin typeface="Book Antiqua" pitchFamily="18" charset="0"/>
            </a:endParaRPr>
          </a:p>
        </p:txBody>
      </p:sp>
      <p:sp>
        <p:nvSpPr>
          <p:cNvPr id="29699" name="4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000" dirty="0" smtClean="0"/>
              <a:t>Η προπόνηση δύναμης βελτιώνει τη </a:t>
            </a:r>
            <a:r>
              <a:rPr lang="el-GR" altLang="el-GR" sz="2000" dirty="0" err="1" smtClean="0"/>
              <a:t>μυική</a:t>
            </a:r>
            <a:r>
              <a:rPr lang="el-GR" altLang="el-GR" sz="2000" dirty="0" smtClean="0"/>
              <a:t> δύναμη και αντοχή, όταν γίνεται εφαρμόζοντας κατάλληλα σχεδιασμένα προγράμματα για παιδιά σε επιβλεπόμενο περιβάλλον, με σωστή τεχνική, στα κατάλληλα όργανα μετά από προθέρμανση και αποθεραπεία</a:t>
            </a:r>
            <a:endParaRPr lang="en-US" altLang="el-GR" sz="2000" dirty="0" smtClean="0"/>
          </a:p>
        </p:txBody>
      </p:sp>
      <p:pic>
        <p:nvPicPr>
          <p:cNvPr id="29700" name="Picture 2" descr="C:\Users\plaisio\Documents\Οι σαρώσεις μου\2012-10 (Οκτ)\σάρωση0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3151" t="54231"/>
          <a:stretch>
            <a:fillRect/>
          </a:stretch>
        </p:blipFill>
        <p:spPr>
          <a:xfrm>
            <a:off x="457200" y="1524000"/>
            <a:ext cx="4038600" cy="4103688"/>
          </a:xfr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- Τίτλος"/>
          <p:cNvSpPr>
            <a:spLocks noGrp="1"/>
          </p:cNvSpPr>
          <p:nvPr>
            <p:ph type="title"/>
          </p:nvPr>
        </p:nvSpPr>
        <p:spPr>
          <a:xfrm>
            <a:off x="457200" y="836613"/>
            <a:ext cx="8229600" cy="1368425"/>
          </a:xfrm>
        </p:spPr>
        <p:txBody>
          <a:bodyPr>
            <a:normAutofit fontScale="90000"/>
          </a:bodyPr>
          <a:lstStyle/>
          <a:p>
            <a:r>
              <a:rPr lang="el-GR" altLang="el-GR" sz="2700" b="1" dirty="0" smtClean="0">
                <a:latin typeface="Book Antiqua" pitchFamily="18" charset="0"/>
              </a:rPr>
              <a:t>Πότε ένα παιδί μπορεί να ξεκινήσει την προπόνηση αντιστάσεων? </a:t>
            </a:r>
            <a:r>
              <a:rPr lang="en-US" altLang="el-GR" sz="2700" b="1" dirty="0" smtClean="0">
                <a:latin typeface="Book Antiqua" pitchFamily="18" charset="0"/>
              </a:rPr>
              <a:t/>
            </a:r>
            <a:br>
              <a:rPr lang="en-US" altLang="el-GR" sz="2700" b="1" dirty="0" smtClean="0">
                <a:latin typeface="Book Antiqua" pitchFamily="18" charset="0"/>
              </a:rPr>
            </a:br>
            <a:r>
              <a:rPr lang="el-GR" altLang="el-GR" sz="2700" b="1" dirty="0" smtClean="0">
                <a:latin typeface="Book Antiqua" pitchFamily="18" charset="0"/>
              </a:rPr>
              <a:t/>
            </a:r>
            <a:br>
              <a:rPr lang="el-GR" altLang="el-GR" sz="2700" b="1" dirty="0" smtClean="0">
                <a:latin typeface="Book Antiqua" pitchFamily="18" charset="0"/>
              </a:rPr>
            </a:br>
            <a:r>
              <a:rPr lang="el-GR" altLang="el-GR" sz="2700" b="1" dirty="0" smtClean="0">
                <a:latin typeface="Book Antiqua" pitchFamily="18" charset="0"/>
              </a:rPr>
              <a:t>Πότε ένα παιδί είναι έτοιμο να υποβληθεί σε προπόνηση με βάρη?</a:t>
            </a:r>
            <a:r>
              <a:rPr lang="el-GR" altLang="el-GR" sz="2800" dirty="0" smtClean="0">
                <a:latin typeface="Book Antiqua" pitchFamily="18" charset="0"/>
              </a:rPr>
              <a:t/>
            </a:r>
            <a:br>
              <a:rPr lang="el-GR" altLang="el-GR" sz="2800" dirty="0" smtClean="0">
                <a:latin typeface="Book Antiqua" pitchFamily="18" charset="0"/>
              </a:rPr>
            </a:br>
            <a:endParaRPr lang="en-US" altLang="el-GR" sz="2800" dirty="0" smtClean="0">
              <a:latin typeface="Book Antiqua" pitchFamily="18" charset="0"/>
            </a:endParaRPr>
          </a:p>
        </p:txBody>
      </p:sp>
      <p:sp>
        <p:nvSpPr>
          <p:cNvPr id="32771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3068638"/>
            <a:ext cx="8382000" cy="3057525"/>
          </a:xfrm>
        </p:spPr>
        <p:txBody>
          <a:bodyPr>
            <a:normAutofit/>
          </a:bodyPr>
          <a:lstStyle/>
          <a:p>
            <a:r>
              <a:rPr lang="el-GR" altLang="el-GR" sz="2400" dirty="0" smtClean="0">
                <a:latin typeface="Book Antiqua" pitchFamily="18" charset="0"/>
              </a:rPr>
              <a:t>Όταν το παιδί δείχνει μια διαρκή και επαναλαμβανόμενη επιθυμία, και έχει την σωματική και πνευματική ωριμότητα να ακολουθήσει οδηγίες εκτέλεσης και κανόνες ασφάλειας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- Τίτλος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29600" cy="706437"/>
          </a:xfrm>
        </p:spPr>
        <p:txBody>
          <a:bodyPr>
            <a:normAutofit/>
          </a:bodyPr>
          <a:lstStyle/>
          <a:p>
            <a:pPr algn="l"/>
            <a:r>
              <a:rPr lang="el-GR" altLang="el-GR" sz="2400" b="1" dirty="0" smtClean="0">
                <a:latin typeface="Book Antiqua" pitchFamily="18" charset="0"/>
              </a:rPr>
              <a:t>Οδηγίες προπόνησης με αντιστάσεις – εξοπλισμός</a:t>
            </a:r>
            <a:endParaRPr lang="en-US" altLang="el-GR" sz="2400" b="1" dirty="0" smtClean="0">
              <a:latin typeface="Book Antiqua" pitchFamily="18" charset="0"/>
            </a:endParaRPr>
          </a:p>
        </p:txBody>
      </p:sp>
      <p:sp>
        <p:nvSpPr>
          <p:cNvPr id="39939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4810125"/>
          </a:xfrm>
        </p:spPr>
        <p:txBody>
          <a:bodyPr>
            <a:normAutofit/>
          </a:bodyPr>
          <a:lstStyle/>
          <a:p>
            <a:r>
              <a:rPr lang="el-GR" altLang="el-GR" sz="2000" dirty="0" smtClean="0">
                <a:latin typeface="Book Antiqua" pitchFamily="18" charset="0"/>
              </a:rPr>
              <a:t>Ελαστικοί ιμάντες</a:t>
            </a:r>
            <a:r>
              <a:rPr lang="en-US" altLang="el-GR" sz="2000" dirty="0" smtClean="0">
                <a:latin typeface="Book Antiqua" pitchFamily="18" charset="0"/>
              </a:rPr>
              <a:t>, Medicine balls</a:t>
            </a:r>
            <a:r>
              <a:rPr lang="el-GR" altLang="el-GR" sz="2000" dirty="0" smtClean="0">
                <a:latin typeface="Book Antiqua" pitchFamily="18" charset="0"/>
              </a:rPr>
              <a:t> </a:t>
            </a:r>
            <a:endParaRPr lang="en-US" altLang="el-GR" sz="2000" dirty="0" smtClean="0">
              <a:latin typeface="Book Antiqua" pitchFamily="18" charset="0"/>
            </a:endParaRPr>
          </a:p>
          <a:p>
            <a:pPr>
              <a:buFont typeface="Arial" charset="0"/>
              <a:buNone/>
            </a:pPr>
            <a:r>
              <a:rPr lang="en-US" altLang="el-GR" sz="2000" dirty="0" smtClean="0">
                <a:latin typeface="Book Antiqua" pitchFamily="18" charset="0"/>
              </a:rPr>
              <a:t>	- </a:t>
            </a:r>
            <a:r>
              <a:rPr lang="el-GR" altLang="el-GR" sz="2000" dirty="0" smtClean="0">
                <a:latin typeface="Book Antiqua" pitchFamily="18" charset="0"/>
              </a:rPr>
              <a:t>αστάθεια </a:t>
            </a:r>
          </a:p>
          <a:p>
            <a:pPr>
              <a:buFont typeface="Arial" charset="0"/>
              <a:buNone/>
            </a:pPr>
            <a:r>
              <a:rPr lang="el-GR" altLang="el-GR" sz="2000" dirty="0" smtClean="0">
                <a:latin typeface="Book Antiqua" pitchFamily="18" charset="0"/>
              </a:rPr>
              <a:t>	- αγωνιστική ταχύτητα</a:t>
            </a:r>
          </a:p>
          <a:p>
            <a:pPr>
              <a:buFont typeface="Arial" charset="0"/>
              <a:buNone/>
            </a:pPr>
            <a:r>
              <a:rPr lang="el-GR" altLang="el-GR" sz="2000" dirty="0" smtClean="0">
                <a:latin typeface="Book Antiqua" pitchFamily="18" charset="0"/>
              </a:rPr>
              <a:t>	- προοδευτική αντίσταση</a:t>
            </a:r>
            <a:endParaRPr lang="en-US" altLang="el-GR" sz="2000" dirty="0" smtClean="0">
              <a:latin typeface="Book Antiqua" pitchFamily="18" charset="0"/>
            </a:endParaRPr>
          </a:p>
          <a:p>
            <a:pPr>
              <a:buFont typeface="Arial" charset="0"/>
              <a:buNone/>
            </a:pPr>
            <a:endParaRPr lang="el-GR" altLang="el-GR" sz="2000" dirty="0" smtClean="0">
              <a:latin typeface="Book Antiqua" pitchFamily="18" charset="0"/>
            </a:endParaRPr>
          </a:p>
          <a:p>
            <a:r>
              <a:rPr lang="el-GR" altLang="el-GR" sz="2000" dirty="0" smtClean="0">
                <a:latin typeface="Book Antiqua" pitchFamily="18" charset="0"/>
              </a:rPr>
              <a:t>Δυναμικές ασκήσεις με το βάρος του σώματος</a:t>
            </a:r>
            <a:r>
              <a:rPr lang="en-US" altLang="el-GR" sz="2000" dirty="0" smtClean="0">
                <a:latin typeface="Book Antiqua" pitchFamily="18" charset="0"/>
              </a:rPr>
              <a:t>, </a:t>
            </a:r>
            <a:r>
              <a:rPr lang="el-GR" altLang="el-GR" sz="2000" dirty="0" smtClean="0">
                <a:latin typeface="Book Antiqua" pitchFamily="18" charset="0"/>
              </a:rPr>
              <a:t>Τ</a:t>
            </a:r>
            <a:r>
              <a:rPr lang="en-US" altLang="el-GR" sz="2000" dirty="0" err="1" smtClean="0">
                <a:latin typeface="Book Antiqua" pitchFamily="18" charset="0"/>
              </a:rPr>
              <a:t>rx</a:t>
            </a:r>
            <a:endParaRPr lang="en-US" altLang="el-GR" sz="2000" dirty="0" smtClean="0">
              <a:latin typeface="Book Antiqua" pitchFamily="18" charset="0"/>
            </a:endParaRPr>
          </a:p>
          <a:p>
            <a:pPr>
              <a:buNone/>
            </a:pPr>
            <a:endParaRPr lang="el-GR" altLang="el-GR" sz="2000" dirty="0" smtClean="0">
              <a:latin typeface="Book Antiqua" pitchFamily="18" charset="0"/>
            </a:endParaRPr>
          </a:p>
          <a:p>
            <a:r>
              <a:rPr lang="el-GR" altLang="el-GR" sz="2000" dirty="0" smtClean="0">
                <a:latin typeface="Book Antiqua" pitchFamily="18" charset="0"/>
              </a:rPr>
              <a:t>Αλτήρες</a:t>
            </a:r>
            <a:r>
              <a:rPr lang="en-US" altLang="el-GR" sz="2000" dirty="0" smtClean="0">
                <a:latin typeface="Book Antiqua" pitchFamily="18" charset="0"/>
              </a:rPr>
              <a:t>, </a:t>
            </a:r>
            <a:r>
              <a:rPr lang="el-GR" altLang="el-GR" sz="2000" dirty="0" smtClean="0">
                <a:latin typeface="Book Antiqua" pitchFamily="18" charset="0"/>
              </a:rPr>
              <a:t>ελεύθερα βάρη</a:t>
            </a:r>
            <a:endParaRPr lang="en-US" altLang="el-GR" sz="2000" dirty="0" smtClean="0">
              <a:latin typeface="Book Antiqua" pitchFamily="18" charset="0"/>
            </a:endParaRPr>
          </a:p>
          <a:p>
            <a:pPr>
              <a:buNone/>
            </a:pPr>
            <a:endParaRPr lang="el-GR" altLang="el-GR" sz="2000" dirty="0" smtClean="0">
              <a:latin typeface="Book Antiqua" pitchFamily="18" charset="0"/>
            </a:endParaRPr>
          </a:p>
          <a:p>
            <a:r>
              <a:rPr lang="el-GR" altLang="el-GR" sz="2000" dirty="0" smtClean="0">
                <a:latin typeface="Book Antiqua" pitchFamily="18" charset="0"/>
              </a:rPr>
              <a:t>Μηχανήματα αντιστάσεων</a:t>
            </a:r>
          </a:p>
          <a:p>
            <a:pPr>
              <a:buFont typeface="Arial" charset="0"/>
              <a:buNone/>
            </a:pPr>
            <a:r>
              <a:rPr lang="el-GR" altLang="el-GR" sz="2000" dirty="0" smtClean="0">
                <a:latin typeface="Book Antiqua" pitchFamily="18" charset="0"/>
              </a:rPr>
              <a:t>	Είναι ασφαλή και βελτιώνουν αποτελεσματικά την απόδοση παιδιών, εφήβων και ενηλίκων  </a:t>
            </a:r>
          </a:p>
          <a:p>
            <a:pPr>
              <a:buFont typeface="Arial" charset="0"/>
              <a:buNone/>
            </a:pPr>
            <a:r>
              <a:rPr lang="el-GR" altLang="el-GR" sz="2000" dirty="0" smtClean="0">
                <a:latin typeface="Book Antiqua" pitchFamily="18" charset="0"/>
              </a:rPr>
              <a:t>	(</a:t>
            </a:r>
            <a:r>
              <a:rPr lang="en-US" altLang="el-GR" sz="2000" dirty="0" err="1" smtClean="0">
                <a:latin typeface="Book Antiqua" pitchFamily="18" charset="0"/>
              </a:rPr>
              <a:t>Annesi</a:t>
            </a:r>
            <a:r>
              <a:rPr lang="en-US" altLang="el-GR" sz="2000" dirty="0" smtClean="0">
                <a:latin typeface="Book Antiqua" pitchFamily="18" charset="0"/>
              </a:rPr>
              <a:t> et al 2005, </a:t>
            </a:r>
            <a:r>
              <a:rPr lang="en-US" altLang="el-GR" sz="2000" dirty="0" err="1" smtClean="0">
                <a:latin typeface="Book Antiqua" pitchFamily="18" charset="0"/>
              </a:rPr>
              <a:t>Faigenbaum</a:t>
            </a:r>
            <a:r>
              <a:rPr lang="en-US" altLang="el-GR" sz="2000" dirty="0" smtClean="0">
                <a:latin typeface="Book Antiqua" pitchFamily="18" charset="0"/>
              </a:rPr>
              <a:t> and Mediate 2006</a:t>
            </a:r>
            <a:r>
              <a:rPr lang="el-GR" altLang="el-GR" sz="2000" dirty="0" smtClean="0">
                <a:latin typeface="Book Antiqua" pitchFamily="18" charset="0"/>
              </a:rPr>
              <a:t>)</a:t>
            </a:r>
          </a:p>
          <a:p>
            <a:pPr>
              <a:buFont typeface="Arial" charset="0"/>
              <a:buNone/>
            </a:pPr>
            <a:endParaRPr lang="en-US" altLang="el-GR" sz="2800" dirty="0" smtClean="0"/>
          </a:p>
          <a:p>
            <a:endParaRPr lang="en-US" altLang="el-GR" sz="2800" dirty="0" smtClean="0"/>
          </a:p>
          <a:p>
            <a:endParaRPr lang="el-GR" altLang="el-GR" sz="2800" dirty="0" smtClean="0"/>
          </a:p>
          <a:p>
            <a:endParaRPr lang="en-US" altLang="el-GR" sz="28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800" b="1" dirty="0" smtClean="0"/>
              <a:t>Ιδιοδεκτική προπόνηση στην παιδική ηλικία</a:t>
            </a:r>
            <a:endParaRPr 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524000"/>
            <a:ext cx="4114800" cy="416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600200"/>
            <a:ext cx="2285999" cy="185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531487"/>
            <a:ext cx="3316204" cy="220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875208"/>
          <a:ext cx="8229600" cy="4617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568235">
                <a:tc gridSpan="3"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Θεμελιώδη</a:t>
                      </a:r>
                      <a:r>
                        <a:rPr lang="el-GR" sz="2000" baseline="0" dirty="0" smtClean="0"/>
                        <a:t> κινητικά χαρακτηριστικά  (</a:t>
                      </a:r>
                      <a:r>
                        <a:rPr lang="en-US" sz="2000" baseline="0" dirty="0" smtClean="0"/>
                        <a:t>Jess, 1999)</a:t>
                      </a:r>
                      <a:endParaRPr lang="en-US" sz="2000" dirty="0"/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68235"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/>
                        <a:t>Μετακινήσεις</a:t>
                      </a:r>
                      <a:endParaRPr lang="en-US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/>
                        <a:t>Ρίψη – σύλληψη - υποδοχή</a:t>
                      </a:r>
                      <a:endParaRPr lang="en-US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/>
                        <a:t>Ισορροπία</a:t>
                      </a:r>
                      <a:endParaRPr lang="en-US" b="1" dirty="0"/>
                    </a:p>
                  </a:txBody>
                  <a:tcPr marL="68580" marR="68580"/>
                </a:tc>
              </a:tr>
              <a:tr h="568235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Περπάτημα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Ρίψη</a:t>
                      </a:r>
                      <a:r>
                        <a:rPr lang="el-GR" baseline="0" dirty="0" smtClean="0"/>
                        <a:t> δύο χέρια – ένα χέρι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Ακινητοποίηση</a:t>
                      </a:r>
                      <a:endParaRPr lang="en-US" dirty="0"/>
                    </a:p>
                  </a:txBody>
                  <a:tcPr marL="68580" marR="68580"/>
                </a:tc>
              </a:tr>
              <a:tr h="568235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Τρέξιμο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Σύλληψη 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Προσγείωση</a:t>
                      </a:r>
                      <a:endParaRPr lang="en-US" dirty="0"/>
                    </a:p>
                  </a:txBody>
                  <a:tcPr marL="68580" marR="68580"/>
                </a:tc>
              </a:tr>
              <a:tr h="568235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Άλματα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Κύλιση μπάλας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Ρυθμοί</a:t>
                      </a:r>
                      <a:endParaRPr lang="en-US" dirty="0"/>
                    </a:p>
                  </a:txBody>
                  <a:tcPr marL="68580" marR="68580"/>
                </a:tc>
              </a:tr>
              <a:tr h="568235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Αιώρηση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Τρέχω</a:t>
                      </a:r>
                      <a:r>
                        <a:rPr lang="el-GR" baseline="0" dirty="0" smtClean="0"/>
                        <a:t> με </a:t>
                      </a:r>
                      <a:r>
                        <a:rPr lang="en-US" baseline="0" dirty="0" err="1" smtClean="0"/>
                        <a:t>drippling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Στροφές</a:t>
                      </a:r>
                      <a:endParaRPr lang="en-US" dirty="0"/>
                    </a:p>
                  </a:txBody>
                  <a:tcPr marL="68580" marR="68580"/>
                </a:tc>
              </a:tr>
              <a:tr h="5682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Κύλιση</a:t>
                      </a:r>
                      <a:endParaRPr lang="en-US" dirty="0"/>
                    </a:p>
                  </a:txBody>
                  <a:tcPr marL="68580" marR="68580"/>
                </a:tc>
              </a:tr>
              <a:tr h="5682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Ελιγμοί</a:t>
                      </a:r>
                      <a:endParaRPr lang="en-US" dirty="0"/>
                    </a:p>
                  </a:txBody>
                  <a:tcPr marL="68580" marR="68580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altLang="el-GR" sz="2400" b="1" dirty="0" smtClean="0">
                <a:latin typeface="Book Antiqua" pitchFamily="18" charset="0"/>
              </a:rPr>
              <a:t>Πλεονεκτήματα ιδιοδεκτικής προπόνησης σε σύγκριση με άλλες μορφές αντίστασης </a:t>
            </a:r>
            <a:endParaRPr lang="en-US" altLang="el-GR" sz="2400" b="1" dirty="0" smtClean="0">
              <a:latin typeface="Book Antiqua" pitchFamily="18" charset="0"/>
            </a:endParaRPr>
          </a:p>
        </p:txBody>
      </p:sp>
      <p:sp>
        <p:nvSpPr>
          <p:cNvPr id="38915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r>
              <a:rPr lang="el-GR" altLang="el-GR" sz="2000" dirty="0" smtClean="0">
                <a:latin typeface="Book Antiqua" pitchFamily="18" charset="0"/>
              </a:rPr>
              <a:t>Χρήση του σώματος ως αντίσταση</a:t>
            </a:r>
            <a:endParaRPr lang="en-US" altLang="el-GR" sz="2000" dirty="0" smtClean="0">
              <a:latin typeface="Book Antiqua" pitchFamily="18" charset="0"/>
            </a:endParaRPr>
          </a:p>
          <a:p>
            <a:pPr>
              <a:buNone/>
            </a:pPr>
            <a:endParaRPr lang="el-GR" altLang="el-GR" sz="2000" dirty="0" smtClean="0">
              <a:latin typeface="Book Antiqua" pitchFamily="18" charset="0"/>
            </a:endParaRPr>
          </a:p>
          <a:p>
            <a:r>
              <a:rPr lang="el-GR" altLang="el-GR" sz="2000" dirty="0" smtClean="0">
                <a:latin typeface="Book Antiqua" pitchFamily="18" charset="0"/>
              </a:rPr>
              <a:t>Μεγαλύτερο εύρος κίνησης του κορμού</a:t>
            </a:r>
            <a:endParaRPr lang="en-US" altLang="el-GR" sz="2000" dirty="0" smtClean="0">
              <a:latin typeface="Book Antiqua" pitchFamily="18" charset="0"/>
            </a:endParaRPr>
          </a:p>
          <a:p>
            <a:pPr>
              <a:buNone/>
            </a:pPr>
            <a:endParaRPr lang="el-GR" altLang="el-GR" sz="2000" dirty="0" smtClean="0">
              <a:latin typeface="Book Antiqua" pitchFamily="18" charset="0"/>
            </a:endParaRPr>
          </a:p>
          <a:p>
            <a:r>
              <a:rPr lang="el-GR" altLang="el-GR" sz="2000" dirty="0" smtClean="0">
                <a:latin typeface="Book Antiqua" pitchFamily="18" charset="0"/>
              </a:rPr>
              <a:t>Ενεργοποίηση του κορμού με μικρότερα φορτία</a:t>
            </a:r>
            <a:endParaRPr lang="en-US" altLang="el-GR" sz="2000" dirty="0" smtClean="0">
              <a:latin typeface="Book Antiqua" pitchFamily="18" charset="0"/>
            </a:endParaRPr>
          </a:p>
          <a:p>
            <a:pPr>
              <a:buNone/>
            </a:pPr>
            <a:endParaRPr lang="el-GR" altLang="el-GR" sz="2000" dirty="0" smtClean="0">
              <a:latin typeface="Book Antiqua" pitchFamily="18" charset="0"/>
            </a:endParaRPr>
          </a:p>
          <a:p>
            <a:r>
              <a:rPr lang="el-GR" altLang="el-GR" sz="2000" dirty="0" smtClean="0">
                <a:latin typeface="Book Antiqua" pitchFamily="18" charset="0"/>
              </a:rPr>
              <a:t>Εφαρμογή ασκήσεων κοντά στο κινητικό πρότυπο</a:t>
            </a:r>
            <a:endParaRPr lang="en-US" altLang="el-GR" sz="2000" dirty="0" smtClean="0">
              <a:latin typeface="Book Antiqua" pitchFamily="18" charset="0"/>
            </a:endParaRPr>
          </a:p>
          <a:p>
            <a:pPr>
              <a:buNone/>
            </a:pPr>
            <a:endParaRPr lang="el-GR" altLang="el-GR" sz="2000" dirty="0" smtClean="0">
              <a:latin typeface="Book Antiqua" pitchFamily="18" charset="0"/>
            </a:endParaRPr>
          </a:p>
          <a:p>
            <a:r>
              <a:rPr lang="el-GR" altLang="el-GR" sz="2000" dirty="0" smtClean="0">
                <a:latin typeface="Book Antiqua" pitchFamily="18" charset="0"/>
              </a:rPr>
              <a:t>Βελτίωση της τεχνικής</a:t>
            </a:r>
            <a:endParaRPr lang="en-US" altLang="el-GR" sz="2000" dirty="0" smtClean="0">
              <a:latin typeface="Book Antiqua" pitchFamily="18" charset="0"/>
            </a:endParaRPr>
          </a:p>
          <a:p>
            <a:pPr>
              <a:buNone/>
            </a:pPr>
            <a:r>
              <a:rPr lang="el-GR" altLang="el-GR" sz="2000" dirty="0" smtClean="0">
                <a:latin typeface="Book Antiqua" pitchFamily="18" charset="0"/>
              </a:rPr>
              <a:t> </a:t>
            </a:r>
          </a:p>
          <a:p>
            <a:r>
              <a:rPr lang="el-GR" altLang="el-GR" sz="2000" dirty="0" smtClean="0">
                <a:latin typeface="Book Antiqua" pitchFamily="18" charset="0"/>
              </a:rPr>
              <a:t>Ποικιλία και διασκέδαση</a:t>
            </a:r>
          </a:p>
          <a:p>
            <a:endParaRPr lang="en-US" altLang="el-GR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- Τίτλος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altLang="el-GR" sz="2400" b="1" dirty="0" err="1" smtClean="0">
                <a:latin typeface="Book Antiqua" pitchFamily="18" charset="0"/>
              </a:rPr>
              <a:t>Πλυομετρικές</a:t>
            </a:r>
            <a:r>
              <a:rPr lang="el-GR" altLang="el-GR" sz="2400" b="1" dirty="0" smtClean="0">
                <a:latin typeface="Book Antiqua" pitchFamily="18" charset="0"/>
              </a:rPr>
              <a:t> ασκήσεις – κανόνες ασφάλειας</a:t>
            </a:r>
            <a:endParaRPr lang="en-US" altLang="el-GR" sz="2400" b="1" dirty="0" smtClean="0">
              <a:latin typeface="Book Antiqua" pitchFamily="18" charset="0"/>
            </a:endParaRPr>
          </a:p>
        </p:txBody>
      </p:sp>
      <p:sp>
        <p:nvSpPr>
          <p:cNvPr id="41987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5163" cy="4525963"/>
          </a:xfrm>
        </p:spPr>
        <p:txBody>
          <a:bodyPr>
            <a:normAutofit/>
          </a:bodyPr>
          <a:lstStyle/>
          <a:p>
            <a:r>
              <a:rPr lang="en-US" altLang="el-GR" sz="2000" dirty="0" smtClean="0">
                <a:latin typeface="Book Antiqua" pitchFamily="18" charset="0"/>
              </a:rPr>
              <a:t>H </a:t>
            </a:r>
            <a:r>
              <a:rPr lang="el-GR" altLang="el-GR" sz="2000" dirty="0" smtClean="0">
                <a:latin typeface="Book Antiqua" pitchFamily="18" charset="0"/>
              </a:rPr>
              <a:t>εφαρμογή </a:t>
            </a:r>
            <a:r>
              <a:rPr lang="el-GR" altLang="el-GR" sz="2000" dirty="0" err="1" smtClean="0">
                <a:latin typeface="Book Antiqua" pitchFamily="18" charset="0"/>
              </a:rPr>
              <a:t>πλυομετρικών</a:t>
            </a:r>
            <a:r>
              <a:rPr lang="el-GR" altLang="el-GR" sz="2000" dirty="0" smtClean="0">
                <a:latin typeface="Book Antiqua" pitchFamily="18" charset="0"/>
              </a:rPr>
              <a:t> ασκήσεων μπορεί να γίνεται μόνο εφόσον το άτομο είναι ικανό να σπρώξει σε πιέσεις ποδιών 1.5 - 2 φορές το βάρος του σώματός του</a:t>
            </a:r>
            <a:endParaRPr lang="en-US" altLang="el-GR" sz="2000" dirty="0" smtClean="0">
              <a:latin typeface="Book Antiqua" pitchFamily="18" charset="0"/>
            </a:endParaRPr>
          </a:p>
          <a:p>
            <a:endParaRPr lang="en-US" altLang="el-GR" sz="2000" dirty="0" smtClean="0">
              <a:latin typeface="Book Antiqua" pitchFamily="18" charset="0"/>
            </a:endParaRPr>
          </a:p>
          <a:p>
            <a:pPr>
              <a:buNone/>
            </a:pPr>
            <a:r>
              <a:rPr lang="el-GR" altLang="el-GR" sz="2000" dirty="0" smtClean="0">
                <a:latin typeface="Book Antiqua" pitchFamily="18" charset="0"/>
              </a:rPr>
              <a:t> </a:t>
            </a:r>
          </a:p>
          <a:p>
            <a:r>
              <a:rPr lang="el-GR" altLang="el-GR" sz="2000" dirty="0" smtClean="0">
                <a:latin typeface="Book Antiqua" pitchFamily="18" charset="0"/>
              </a:rPr>
              <a:t>Ε</a:t>
            </a:r>
            <a:r>
              <a:rPr lang="en-US" altLang="el-GR" sz="2000" dirty="0" err="1" smtClean="0">
                <a:latin typeface="Book Antiqua" pitchFamily="18" charset="0"/>
              </a:rPr>
              <a:t>ssentials</a:t>
            </a:r>
            <a:r>
              <a:rPr lang="en-US" altLang="el-GR" sz="2000" dirty="0" smtClean="0">
                <a:latin typeface="Book Antiqua" pitchFamily="18" charset="0"/>
              </a:rPr>
              <a:t> of Strength and Conditioning textbook 2008</a:t>
            </a:r>
          </a:p>
          <a:p>
            <a:pPr>
              <a:buFont typeface="Arial" charset="0"/>
              <a:buNone/>
            </a:pPr>
            <a:r>
              <a:rPr lang="en-US" altLang="el-GR" sz="2400" dirty="0" smtClean="0"/>
              <a:t>  </a:t>
            </a:r>
          </a:p>
          <a:p>
            <a:endParaRPr lang="en-US" altLang="el-GR" sz="2400" dirty="0" smtClean="0"/>
          </a:p>
        </p:txBody>
      </p:sp>
      <p:sp>
        <p:nvSpPr>
          <p:cNvPr id="41988" name="3 - Θέση περιεχομένου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l-GR" altLang="el-GR" sz="2000" b="1" dirty="0" smtClean="0">
                <a:latin typeface="Book Antiqua" pitchFamily="18" charset="0"/>
              </a:rPr>
              <a:t>Τα παιδιά στο διάλλειμα του σχολείου μέσα από συνηθισμένα παιδαγωγικά παιχνίδια εξασκούν συστηματικά πολύ μεγαλύτερες δυνάμεις από αυτές των κανόνων (λάστιχα, σκαλιά κλπ)!!!</a:t>
            </a:r>
            <a:endParaRPr lang="en-US" altLang="el-GR" sz="2000" b="1" dirty="0" smtClean="0">
              <a:latin typeface="Book Antiqu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altLang="el-GR" sz="2400" b="1" dirty="0" smtClean="0">
                <a:latin typeface="Book Antiqua" pitchFamily="18" charset="0"/>
              </a:rPr>
              <a:t>Οδηγίες προπόνησης με </a:t>
            </a:r>
            <a:r>
              <a:rPr lang="el-GR" altLang="el-GR" sz="2400" b="1" dirty="0" err="1" smtClean="0">
                <a:latin typeface="Book Antiqua" pitchFamily="18" charset="0"/>
              </a:rPr>
              <a:t>πλυομετρικές</a:t>
            </a:r>
            <a:r>
              <a:rPr lang="el-GR" altLang="el-GR" sz="2400" b="1" dirty="0" smtClean="0">
                <a:latin typeface="Book Antiqua" pitchFamily="18" charset="0"/>
              </a:rPr>
              <a:t> ασκήσεις – κανόνες ασφάλειας</a:t>
            </a:r>
            <a:endParaRPr lang="en-US" altLang="el-GR" sz="2400" b="1" dirty="0" smtClean="0">
              <a:latin typeface="Book Antiqua" pitchFamily="18" charset="0"/>
            </a:endParaRPr>
          </a:p>
        </p:txBody>
      </p:sp>
      <p:sp>
        <p:nvSpPr>
          <p:cNvPr id="43011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038600" cy="4708525"/>
          </a:xfrm>
        </p:spPr>
        <p:txBody>
          <a:bodyPr>
            <a:normAutofit lnSpcReduction="10000"/>
          </a:bodyPr>
          <a:lstStyle/>
          <a:p>
            <a:r>
              <a:rPr lang="el-GR" altLang="el-GR" sz="2000" dirty="0" smtClean="0">
                <a:latin typeface="Book Antiqua" pitchFamily="18" charset="0"/>
              </a:rPr>
              <a:t>Τα παιδιά μπορούν να προπονούνται με </a:t>
            </a:r>
            <a:r>
              <a:rPr lang="el-GR" altLang="el-GR" sz="2000" dirty="0" err="1" smtClean="0">
                <a:latin typeface="Book Antiqua" pitchFamily="18" charset="0"/>
              </a:rPr>
              <a:t>πλυομετρικές</a:t>
            </a:r>
            <a:r>
              <a:rPr lang="el-GR" altLang="el-GR" sz="2000" dirty="0" smtClean="0">
                <a:latin typeface="Book Antiqua" pitchFamily="18" charset="0"/>
              </a:rPr>
              <a:t> χαμηλής έντασης  και όγκου.</a:t>
            </a:r>
            <a:endParaRPr lang="en-US" altLang="el-GR" sz="2000" dirty="0" smtClean="0">
              <a:latin typeface="Book Antiqua" pitchFamily="18" charset="0"/>
            </a:endParaRPr>
          </a:p>
          <a:p>
            <a:pPr>
              <a:buNone/>
            </a:pPr>
            <a:endParaRPr lang="el-GR" altLang="el-GR" sz="2000" dirty="0" smtClean="0">
              <a:latin typeface="Book Antiqua" pitchFamily="18" charset="0"/>
            </a:endParaRPr>
          </a:p>
          <a:p>
            <a:r>
              <a:rPr lang="el-GR" altLang="el-GR" sz="2000" dirty="0" smtClean="0">
                <a:latin typeface="Book Antiqua" pitchFamily="18" charset="0"/>
              </a:rPr>
              <a:t>Τα παιχνίδια είναι γεμάτα </a:t>
            </a:r>
            <a:r>
              <a:rPr lang="el-GR" altLang="el-GR" sz="2000" dirty="0" err="1" smtClean="0">
                <a:latin typeface="Book Antiqua" pitchFamily="18" charset="0"/>
              </a:rPr>
              <a:t>πλυομετρικές</a:t>
            </a:r>
            <a:r>
              <a:rPr lang="el-GR" altLang="el-GR" sz="2000" dirty="0" smtClean="0">
                <a:latin typeface="Book Antiqua" pitchFamily="18" charset="0"/>
              </a:rPr>
              <a:t> κινήσεις και ισορροπίες!!!</a:t>
            </a:r>
            <a:endParaRPr lang="en-US" altLang="el-GR" sz="2000" dirty="0" smtClean="0">
              <a:latin typeface="Book Antiqua" pitchFamily="18" charset="0"/>
            </a:endParaRPr>
          </a:p>
          <a:p>
            <a:endParaRPr lang="el-GR" altLang="el-GR" sz="2000" dirty="0" smtClean="0">
              <a:latin typeface="Book Antiqua" pitchFamily="18" charset="0"/>
            </a:endParaRPr>
          </a:p>
          <a:p>
            <a:r>
              <a:rPr lang="el-GR" altLang="el-GR" sz="2000" dirty="0" smtClean="0">
                <a:latin typeface="Book Antiqua" pitchFamily="18" charset="0"/>
              </a:rPr>
              <a:t>Μπορούν να ξεκινούν σε οποιαδήποτε ηλικία.</a:t>
            </a:r>
            <a:endParaRPr lang="en-US" altLang="el-GR" sz="2000" dirty="0" smtClean="0">
              <a:latin typeface="Book Antiqua" pitchFamily="18" charset="0"/>
            </a:endParaRPr>
          </a:p>
          <a:p>
            <a:pPr>
              <a:buNone/>
            </a:pPr>
            <a:endParaRPr lang="el-GR" altLang="el-GR" sz="2000" dirty="0" smtClean="0">
              <a:latin typeface="Book Antiqua" pitchFamily="18" charset="0"/>
            </a:endParaRPr>
          </a:p>
          <a:p>
            <a:r>
              <a:rPr lang="el-GR" altLang="el-GR" sz="2000" dirty="0" smtClean="0">
                <a:latin typeface="Book Antiqua" pitchFamily="18" charset="0"/>
              </a:rPr>
              <a:t>Στην προεφηβική ηλικία δεν κάνουμε άλματα βάθους</a:t>
            </a:r>
            <a:endParaRPr lang="en-US" altLang="el-GR" sz="2000" dirty="0" smtClean="0">
              <a:latin typeface="Book Antiqua" pitchFamily="18" charset="0"/>
            </a:endParaRPr>
          </a:p>
        </p:txBody>
      </p:sp>
      <p:pic>
        <p:nvPicPr>
          <p:cNvPr id="43012" name="Picture 2" descr="C:\Users\plaisio\Documents\Οι σαρώσεις μου\2012-10 (Οκτ)\σάρωση00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7088" t="40550" r="2751" b="12201"/>
          <a:stretch>
            <a:fillRect/>
          </a:stretch>
        </p:blipFill>
        <p:spPr>
          <a:xfrm>
            <a:off x="468313" y="1557338"/>
            <a:ext cx="3841750" cy="4176712"/>
          </a:xfr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4 - Τίτλος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417638"/>
          </a:xfrm>
        </p:spPr>
        <p:txBody>
          <a:bodyPr>
            <a:normAutofit/>
          </a:bodyPr>
          <a:lstStyle/>
          <a:p>
            <a:pPr algn="l"/>
            <a:r>
              <a:rPr lang="el-GR" altLang="el-GR" sz="2400" b="1" dirty="0" smtClean="0">
                <a:latin typeface="Book Antiqua" pitchFamily="18" charset="0"/>
              </a:rPr>
              <a:t>Οδηγίες προπόνησης με </a:t>
            </a:r>
            <a:r>
              <a:rPr lang="el-GR" altLang="el-GR" sz="2400" b="1" dirty="0" err="1" smtClean="0">
                <a:latin typeface="Book Antiqua" pitchFamily="18" charset="0"/>
              </a:rPr>
              <a:t>πλυομετρικές</a:t>
            </a:r>
            <a:r>
              <a:rPr lang="el-GR" altLang="el-GR" sz="2400" b="1" dirty="0" smtClean="0">
                <a:latin typeface="Book Antiqua" pitchFamily="18" charset="0"/>
              </a:rPr>
              <a:t> ασκήσεις – κανόνες ασφάλειας</a:t>
            </a:r>
            <a:endParaRPr lang="en-US" altLang="el-GR" sz="2400" b="1" dirty="0" smtClean="0">
              <a:latin typeface="Book Antiqua" pitchFamily="18" charset="0"/>
            </a:endParaRPr>
          </a:p>
        </p:txBody>
      </p:sp>
      <p:sp>
        <p:nvSpPr>
          <p:cNvPr id="44035" name="5 - Θέση περιεχομένου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r>
              <a:rPr lang="el-GR" altLang="el-GR" sz="2000" dirty="0" smtClean="0">
                <a:latin typeface="Book Antiqua" pitchFamily="18" charset="0"/>
              </a:rPr>
              <a:t>Προοδευτικότητα δυσκολίας και επιβάρυνσης (άλματα με δύο πόδια). Άλματα με ένα πόδι όταν διαπιστωθεί με παρατήρηση ότι η άριστη τεχνική μπορεί να διατηρείται.</a:t>
            </a:r>
            <a:endParaRPr lang="en-US" altLang="el-GR" sz="2000" dirty="0" smtClean="0">
              <a:latin typeface="Book Antiqua" pitchFamily="18" charset="0"/>
            </a:endParaRPr>
          </a:p>
          <a:p>
            <a:pPr>
              <a:buNone/>
            </a:pPr>
            <a:r>
              <a:rPr lang="el-GR" altLang="el-GR" sz="2000" dirty="0" smtClean="0">
                <a:latin typeface="Book Antiqua" pitchFamily="18" charset="0"/>
              </a:rPr>
              <a:t> </a:t>
            </a:r>
          </a:p>
          <a:p>
            <a:r>
              <a:rPr lang="el-GR" altLang="el-GR" sz="2000" dirty="0" smtClean="0">
                <a:latin typeface="Book Antiqua" pitchFamily="18" charset="0"/>
              </a:rPr>
              <a:t>Μικρότερος αριθμός επαναλήψεων (&lt; 10 ) σε σχέση με αυτές των ενηλίκων μπορούν να προκαλέσουν </a:t>
            </a:r>
            <a:r>
              <a:rPr lang="el-GR" altLang="el-GR" sz="2000" dirty="0" err="1" smtClean="0">
                <a:latin typeface="Book Antiqua" pitchFamily="18" charset="0"/>
              </a:rPr>
              <a:t>ασκησιογενείς</a:t>
            </a:r>
            <a:r>
              <a:rPr lang="el-GR" altLang="el-GR" sz="2000" dirty="0" smtClean="0">
                <a:latin typeface="Book Antiqua" pitchFamily="18" charset="0"/>
              </a:rPr>
              <a:t> μεταβολές στη δύναμη, την ισχύ, την ισορροπία (</a:t>
            </a:r>
            <a:r>
              <a:rPr lang="en-US" altLang="el-GR" sz="2000" dirty="0" err="1" smtClean="0">
                <a:latin typeface="Book Antiqua" pitchFamily="18" charset="0"/>
              </a:rPr>
              <a:t>Lephart</a:t>
            </a:r>
            <a:r>
              <a:rPr lang="en-US" altLang="el-GR" sz="2000" dirty="0" smtClean="0">
                <a:latin typeface="Book Antiqua" pitchFamily="18" charset="0"/>
              </a:rPr>
              <a:t> et al 2005)</a:t>
            </a:r>
          </a:p>
          <a:p>
            <a:pPr>
              <a:buNone/>
            </a:pPr>
            <a:endParaRPr lang="el-GR" altLang="el-GR" sz="2000" dirty="0" smtClean="0">
              <a:latin typeface="Book Antiqua" pitchFamily="18" charset="0"/>
            </a:endParaRPr>
          </a:p>
          <a:p>
            <a:r>
              <a:rPr lang="el-GR" altLang="el-GR" sz="2000" dirty="0" smtClean="0">
                <a:latin typeface="Book Antiqua" pitchFamily="18" charset="0"/>
              </a:rPr>
              <a:t>Επιμονή και έμφαση στην θέση του σώματος και την επαφή των πελμάτων στο έδαφος (</a:t>
            </a:r>
            <a:r>
              <a:rPr lang="el-GR" altLang="el-GR" sz="2000" dirty="0" err="1" smtClean="0">
                <a:latin typeface="Book Antiqua" pitchFamily="18" charset="0"/>
              </a:rPr>
              <a:t>μυοτατικό</a:t>
            </a:r>
            <a:r>
              <a:rPr lang="el-GR" altLang="el-GR" sz="2000" dirty="0" smtClean="0">
                <a:latin typeface="Book Antiqua" pitchFamily="18" charset="0"/>
              </a:rPr>
              <a:t> αντανακλαστικό) !!! </a:t>
            </a:r>
            <a:endParaRPr lang="en-US" altLang="el-GR" sz="2000" dirty="0" smtClean="0">
              <a:latin typeface="Book Antiqua" pitchFamily="18" charset="0"/>
            </a:endParaRPr>
          </a:p>
          <a:p>
            <a:endParaRPr lang="el-GR" altLang="el-GR" sz="2400" dirty="0" smtClean="0"/>
          </a:p>
          <a:p>
            <a:endParaRPr lang="el-GR" altLang="el-GR" sz="2800" dirty="0" smtClean="0"/>
          </a:p>
          <a:p>
            <a:endParaRPr lang="el-GR" altLang="el-GR" sz="2800" dirty="0" smtClean="0"/>
          </a:p>
          <a:p>
            <a:pPr>
              <a:buFont typeface="Arial" charset="0"/>
              <a:buNone/>
            </a:pPr>
            <a:endParaRPr lang="en-US" altLang="el-GR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Long term athletic development</a:t>
            </a:r>
            <a:endParaRPr lang="en-US" sz="2400" dirty="0"/>
          </a:p>
        </p:txBody>
      </p:sp>
      <p:pic>
        <p:nvPicPr>
          <p:cNvPr id="4" name="3 - Θέση περιεχομένου" descr="DSC003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2667000" cy="3556000"/>
          </a:xfrm>
        </p:spPr>
      </p:pic>
      <p:pic>
        <p:nvPicPr>
          <p:cNvPr id="3075" name="Picture 3" descr="C:\Users\user\Pictures\family photos\Konstandina - sports\DSC02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752600"/>
            <a:ext cx="2628899" cy="3505199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Pictures\family photos\Konstandina - sports\DSC013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752600"/>
            <a:ext cx="2609850" cy="347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Book Antiqua" pitchFamily="18" charset="0"/>
              </a:rPr>
              <a:t>H </a:t>
            </a:r>
            <a:r>
              <a:rPr lang="el-GR" sz="2400" b="1" dirty="0" smtClean="0">
                <a:latin typeface="Book Antiqua" pitchFamily="18" charset="0"/>
              </a:rPr>
              <a:t>άσκηση δρα σαν φάρμακο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04800" y="1295401"/>
            <a:ext cx="8305800" cy="4495799"/>
          </a:xfrm>
        </p:spPr>
        <p:txBody>
          <a:bodyPr>
            <a:normAutofit fontScale="77500" lnSpcReduction="20000"/>
          </a:bodyPr>
          <a:lstStyle/>
          <a:p>
            <a:r>
              <a:rPr lang="el-GR" sz="2400" dirty="0" smtClean="0">
                <a:latin typeface="Book Antiqua" pitchFamily="18" charset="0"/>
              </a:rPr>
              <a:t>Συντελεί στην μακροζωία (</a:t>
            </a:r>
            <a:r>
              <a:rPr lang="en-US" sz="2400" dirty="0" smtClean="0">
                <a:latin typeface="Book Antiqua" pitchFamily="18" charset="0"/>
              </a:rPr>
              <a:t>Myers et al 2004)</a:t>
            </a:r>
          </a:p>
          <a:p>
            <a:pPr>
              <a:buNone/>
            </a:pPr>
            <a:endParaRPr lang="el-GR" sz="2400" dirty="0" smtClean="0">
              <a:latin typeface="Book Antiqua" pitchFamily="18" charset="0"/>
            </a:endParaRPr>
          </a:p>
          <a:p>
            <a:r>
              <a:rPr lang="el-GR" sz="2400" dirty="0" smtClean="0">
                <a:latin typeface="Book Antiqua" pitchFamily="18" charset="0"/>
              </a:rPr>
              <a:t> μειώνει το λίπος  και βελτιώνει το </a:t>
            </a:r>
            <a:r>
              <a:rPr lang="el-GR" sz="2400" dirty="0" err="1" smtClean="0">
                <a:latin typeface="Book Antiqua" pitchFamily="18" charset="0"/>
              </a:rPr>
              <a:t>λιποπρωτεινικό</a:t>
            </a:r>
            <a:r>
              <a:rPr lang="el-GR" sz="2400" dirty="0" smtClean="0">
                <a:latin typeface="Book Antiqua" pitchFamily="18" charset="0"/>
              </a:rPr>
              <a:t> προφίλ</a:t>
            </a:r>
            <a:r>
              <a:rPr lang="en-US" sz="2400" dirty="0" smtClean="0">
                <a:latin typeface="Book Antiqua" pitchFamily="18" charset="0"/>
              </a:rPr>
              <a:t> </a:t>
            </a:r>
          </a:p>
          <a:p>
            <a:pPr>
              <a:buNone/>
            </a:pPr>
            <a:r>
              <a:rPr lang="en-US" sz="2400" dirty="0" smtClean="0">
                <a:latin typeface="Book Antiqua" pitchFamily="18" charset="0"/>
              </a:rPr>
              <a:t>	(</a:t>
            </a:r>
            <a:r>
              <a:rPr lang="en-US" sz="2400" dirty="0" err="1" smtClean="0">
                <a:latin typeface="Book Antiqua" pitchFamily="18" charset="0"/>
              </a:rPr>
              <a:t>Vina</a:t>
            </a:r>
            <a:r>
              <a:rPr lang="en-US" sz="2400" dirty="0" smtClean="0">
                <a:latin typeface="Book Antiqua" pitchFamily="18" charset="0"/>
              </a:rPr>
              <a:t> et al 2012)</a:t>
            </a:r>
            <a:endParaRPr lang="el-GR" sz="2400" dirty="0" smtClean="0">
              <a:latin typeface="Book Antiqua" pitchFamily="18" charset="0"/>
            </a:endParaRPr>
          </a:p>
          <a:p>
            <a:pPr>
              <a:buNone/>
            </a:pPr>
            <a:endParaRPr lang="el-GR" sz="2400" dirty="0" smtClean="0">
              <a:latin typeface="Book Antiqua" pitchFamily="18" charset="0"/>
            </a:endParaRPr>
          </a:p>
          <a:p>
            <a:r>
              <a:rPr lang="el-GR" sz="2400" dirty="0" smtClean="0">
                <a:latin typeface="Book Antiqua" pitchFamily="18" charset="0"/>
              </a:rPr>
              <a:t>Έχει </a:t>
            </a:r>
            <a:r>
              <a:rPr lang="el-GR" sz="2400" dirty="0" err="1" smtClean="0">
                <a:latin typeface="Book Antiqua" pitchFamily="18" charset="0"/>
              </a:rPr>
              <a:t>ινσουλινομιμητική</a:t>
            </a:r>
            <a:r>
              <a:rPr lang="el-GR" sz="2400" dirty="0" smtClean="0">
                <a:latin typeface="Book Antiqua" pitchFamily="18" charset="0"/>
              </a:rPr>
              <a:t> δράση</a:t>
            </a:r>
            <a:r>
              <a:rPr lang="en-US" sz="2400" dirty="0" smtClean="0">
                <a:latin typeface="Book Antiqua" pitchFamily="18" charset="0"/>
              </a:rPr>
              <a:t> (</a:t>
            </a:r>
            <a:r>
              <a:rPr lang="en-US" sz="2400" dirty="0" err="1" smtClean="0">
                <a:latin typeface="Book Antiqua" pitchFamily="18" charset="0"/>
              </a:rPr>
              <a:t>Madroukas</a:t>
            </a:r>
            <a:r>
              <a:rPr lang="en-US" sz="2400" dirty="0" smtClean="0">
                <a:latin typeface="Book Antiqua" pitchFamily="18" charset="0"/>
              </a:rPr>
              <a:t> et al 1984)</a:t>
            </a:r>
            <a:endParaRPr lang="el-GR" sz="2400" dirty="0" smtClean="0">
              <a:latin typeface="Book Antiqua" pitchFamily="18" charset="0"/>
            </a:endParaRPr>
          </a:p>
          <a:p>
            <a:pPr>
              <a:buNone/>
            </a:pPr>
            <a:endParaRPr lang="el-GR" sz="2400" dirty="0" smtClean="0">
              <a:latin typeface="Book Antiqua" pitchFamily="18" charset="0"/>
            </a:endParaRPr>
          </a:p>
          <a:p>
            <a:r>
              <a:rPr lang="el-GR" sz="2400" dirty="0" smtClean="0">
                <a:latin typeface="Book Antiqua" pitchFamily="18" charset="0"/>
              </a:rPr>
              <a:t>  μειώνει την αρτηριακή πίεση (</a:t>
            </a:r>
            <a:r>
              <a:rPr lang="en-US" sz="2400" dirty="0" smtClean="0">
                <a:latin typeface="Book Antiqua" pitchFamily="18" charset="0"/>
              </a:rPr>
              <a:t>Warburton et al</a:t>
            </a:r>
            <a:r>
              <a:rPr lang="el-GR" sz="2400" dirty="0" smtClean="0">
                <a:latin typeface="Book Antiqua" pitchFamily="18" charset="0"/>
              </a:rPr>
              <a:t> 2006)</a:t>
            </a:r>
          </a:p>
          <a:p>
            <a:pPr>
              <a:buNone/>
            </a:pPr>
            <a:endParaRPr lang="en-US" sz="2400" dirty="0" smtClean="0">
              <a:latin typeface="Book Antiqua" pitchFamily="18" charset="0"/>
            </a:endParaRPr>
          </a:p>
          <a:p>
            <a:r>
              <a:rPr lang="el-GR" sz="2400" dirty="0" smtClean="0">
                <a:latin typeface="Book Antiqua" pitchFamily="18" charset="0"/>
              </a:rPr>
              <a:t>  μειώνει φλεγμονές, αυξάνει τα αντιοξειδωτικά ένζυμα </a:t>
            </a:r>
          </a:p>
          <a:p>
            <a:pPr>
              <a:buNone/>
            </a:pPr>
            <a:r>
              <a:rPr lang="el-GR" sz="2400" dirty="0" smtClean="0">
                <a:latin typeface="Book Antiqua" pitchFamily="18" charset="0"/>
              </a:rPr>
              <a:t>       (</a:t>
            </a:r>
            <a:r>
              <a:rPr lang="en-US" sz="2400" dirty="0" smtClean="0">
                <a:latin typeface="Book Antiqua" pitchFamily="18" charset="0"/>
              </a:rPr>
              <a:t>Gomez – Cabrera et al 2008)</a:t>
            </a:r>
            <a:endParaRPr lang="el-GR" sz="2400" dirty="0" smtClean="0">
              <a:latin typeface="Book Antiqua" pitchFamily="18" charset="0"/>
            </a:endParaRPr>
          </a:p>
          <a:p>
            <a:pPr>
              <a:buNone/>
            </a:pPr>
            <a:endParaRPr lang="el-GR" sz="2400" dirty="0" smtClean="0">
              <a:latin typeface="Book Antiqua" pitchFamily="18" charset="0"/>
            </a:endParaRPr>
          </a:p>
          <a:p>
            <a:r>
              <a:rPr lang="el-GR" sz="2400" dirty="0" smtClean="0">
                <a:latin typeface="Book Antiqua" pitchFamily="18" charset="0"/>
              </a:rPr>
              <a:t>  αυξάνει τις β’ </a:t>
            </a:r>
            <a:r>
              <a:rPr lang="el-GR" sz="2400" dirty="0" err="1" smtClean="0">
                <a:latin typeface="Book Antiqua" pitchFamily="18" charset="0"/>
              </a:rPr>
              <a:t>ενδορφίνες</a:t>
            </a:r>
            <a:r>
              <a:rPr lang="el-GR" sz="2400" dirty="0" smtClean="0">
                <a:latin typeface="Book Antiqua" pitchFamily="18" charset="0"/>
              </a:rPr>
              <a:t> (</a:t>
            </a:r>
            <a:r>
              <a:rPr lang="en-US" sz="2400" dirty="0" smtClean="0">
                <a:latin typeface="Book Antiqua" pitchFamily="18" charset="0"/>
              </a:rPr>
              <a:t>Carr et al 1981)</a:t>
            </a:r>
            <a:r>
              <a:rPr lang="el-GR" sz="2400" b="1" dirty="0" smtClean="0">
                <a:latin typeface="Book Antiqua" pitchFamily="18" charset="0"/>
              </a:rPr>
              <a:t> </a:t>
            </a:r>
          </a:p>
          <a:p>
            <a:endParaRPr lang="el-GR" sz="2400" b="1" dirty="0" smtClean="0">
              <a:latin typeface="Book Antiqua" pitchFamily="18" charset="0"/>
            </a:endParaRPr>
          </a:p>
          <a:p>
            <a:pPr>
              <a:buNone/>
            </a:pPr>
            <a:r>
              <a:rPr lang="el-GR" sz="2400" b="1" dirty="0" smtClean="0">
                <a:latin typeface="Book Antiqua" pitchFamily="18" charset="0"/>
              </a:rPr>
              <a:t>      </a:t>
            </a:r>
            <a:r>
              <a:rPr lang="en-US" sz="2400" b="1" dirty="0" err="1" smtClean="0">
                <a:latin typeface="Book Antiqua" pitchFamily="18" charset="0"/>
              </a:rPr>
              <a:t>Jina</a:t>
            </a:r>
            <a:r>
              <a:rPr lang="en-US" sz="2400" b="1" dirty="0" smtClean="0">
                <a:latin typeface="Book Antiqua" pitchFamily="18" charset="0"/>
              </a:rPr>
              <a:t> et al </a:t>
            </a:r>
            <a:r>
              <a:rPr lang="el-GR" sz="2400" b="1" dirty="0" smtClean="0">
                <a:latin typeface="Book Antiqua" pitchFamily="18" charset="0"/>
              </a:rPr>
              <a:t>(</a:t>
            </a:r>
            <a:r>
              <a:rPr lang="en-US" sz="2400" b="1" dirty="0" smtClean="0">
                <a:latin typeface="Book Antiqua" pitchFamily="18" charset="0"/>
              </a:rPr>
              <a:t>2017)</a:t>
            </a:r>
          </a:p>
          <a:p>
            <a:endParaRPr lang="en-US" sz="2400" dirty="0" smtClean="0">
              <a:latin typeface="Book Antiqua" pitchFamily="18" charset="0"/>
            </a:endParaRPr>
          </a:p>
          <a:p>
            <a:endParaRPr lang="en-US" sz="2400" dirty="0">
              <a:latin typeface="Book Antiqu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Long term athletic development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user\Pictures\family photos\Konstandina - sports\DSC02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981200"/>
            <a:ext cx="3657600" cy="2743200"/>
          </a:xfrm>
          <a:prstGeom prst="rect">
            <a:avLst/>
          </a:prstGeom>
          <a:noFill/>
        </p:spPr>
      </p:pic>
      <p:pic>
        <p:nvPicPr>
          <p:cNvPr id="4100" name="Picture 4" descr="C:\Users\user\Pictures\family photos\Konstandina - sports\DSC03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905000"/>
            <a:ext cx="2438400" cy="3251200"/>
          </a:xfrm>
          <a:prstGeom prst="rect">
            <a:avLst/>
          </a:prstGeom>
          <a:noFill/>
        </p:spPr>
      </p:pic>
      <p:pic>
        <p:nvPicPr>
          <p:cNvPr id="7" name="Picture 2" descr="C:\Users\user\Pictures\family photos\Konstandina - sports\DSC013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905000"/>
            <a:ext cx="2522194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Long term athletic development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user\Pictures\family photos\Konstandina - sports\12022191_10207551694288636_1921116621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" y="2133600"/>
            <a:ext cx="3962399" cy="2743200"/>
          </a:xfrm>
          <a:prstGeom prst="rect">
            <a:avLst/>
          </a:prstGeom>
          <a:noFill/>
        </p:spPr>
      </p:pic>
      <p:pic>
        <p:nvPicPr>
          <p:cNvPr id="5124" name="Picture 4" descr="C:\Users\user\Pictures\family photos\Konstandina - sports\DSC04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133600"/>
            <a:ext cx="3733800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85899" y="274638"/>
            <a:ext cx="6665323" cy="563562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Bookman Old Style" pitchFamily="18" charset="0"/>
              </a:rPr>
              <a:t>LTAD </a:t>
            </a:r>
            <a:r>
              <a:rPr lang="en-US" sz="2400" b="1" dirty="0" err="1" smtClean="0">
                <a:latin typeface="Bookman Old Style" pitchFamily="18" charset="0"/>
              </a:rPr>
              <a:t>vs</a:t>
            </a:r>
            <a:r>
              <a:rPr lang="en-US" sz="2400" b="1" dirty="0" smtClean="0">
                <a:latin typeface="Bookman Old Style" pitchFamily="18" charset="0"/>
              </a:rPr>
              <a:t> </a:t>
            </a:r>
            <a:r>
              <a:rPr lang="el-GR" sz="2400" b="1" dirty="0" smtClean="0">
                <a:latin typeface="Bookman Old Style" pitchFamily="18" charset="0"/>
              </a:rPr>
              <a:t>Πρωταθλητισμός  - Επιδόσεις</a:t>
            </a:r>
            <a:br>
              <a:rPr lang="el-GR" sz="2400" b="1" dirty="0" smtClean="0">
                <a:latin typeface="Bookman Old Style" pitchFamily="18" charset="0"/>
              </a:rPr>
            </a:br>
            <a:r>
              <a:rPr lang="en-US" sz="2400" b="1" dirty="0" smtClean="0">
                <a:latin typeface="Bookman Old Style" pitchFamily="18" charset="0"/>
              </a:rPr>
              <a:t>Youth Olympic </a:t>
            </a:r>
            <a:r>
              <a:rPr lang="en-US" sz="2400" b="1" dirty="0">
                <a:latin typeface="Bookman Old Style" pitchFamily="18" charset="0"/>
              </a:rPr>
              <a:t>Games: </a:t>
            </a:r>
            <a:r>
              <a:rPr lang="el-GR" sz="2400" b="1" dirty="0">
                <a:latin typeface="Bookman Old Style" pitchFamily="18" charset="0"/>
              </a:rPr>
              <a:t>αντίφαση</a:t>
            </a:r>
            <a:r>
              <a:rPr lang="en-US" sz="2400" b="1" dirty="0">
                <a:latin typeface="Bookman Old Style" pitchFamily="18" charset="0"/>
              </a:rPr>
              <a:t>;</a:t>
            </a:r>
          </a:p>
        </p:txBody>
      </p:sp>
      <p:pic>
        <p:nvPicPr>
          <p:cNvPr id="5" name="4 - Θέση περιεχομένου" descr="youth-olympic-games inspiring young ambassador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85900" y="990601"/>
            <a:ext cx="3028950" cy="2743200"/>
          </a:xfrm>
        </p:spPr>
      </p:pic>
      <p:pic>
        <p:nvPicPr>
          <p:cNvPr id="7" name="4 - Θέση περιεχομένου" descr="youth-olympic-games inspiring young ambassado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287" y="2895602"/>
            <a:ext cx="1656777" cy="2666999"/>
          </a:xfrm>
          <a:prstGeom prst="rect">
            <a:avLst/>
          </a:prstGeom>
        </p:spPr>
      </p:pic>
      <p:pic>
        <p:nvPicPr>
          <p:cNvPr id="9" name="8 - Θέση περιεχομένου" descr="Duanganksorn Chaidee of Thailand in the Womens 63kg weightlifting 23643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38403" y="1371601"/>
            <a:ext cx="4038600" cy="3970516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789957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Book Antiqua" pitchFamily="18" charset="0"/>
              </a:rPr>
              <a:t>“</a:t>
            </a:r>
            <a:r>
              <a:rPr lang="el-GR" sz="2400" dirty="0" smtClean="0">
                <a:latin typeface="Book Antiqua" pitchFamily="18" charset="0"/>
              </a:rPr>
              <a:t>Νους υγιής εν σώματι </a:t>
            </a:r>
            <a:r>
              <a:rPr lang="el-GR" sz="2400" dirty="0" err="1" smtClean="0">
                <a:latin typeface="Book Antiqua" pitchFamily="18" charset="0"/>
              </a:rPr>
              <a:t>υγιεί</a:t>
            </a:r>
            <a:r>
              <a:rPr lang="en-US" sz="2400" dirty="0" smtClean="0">
                <a:latin typeface="Book Antiqua" pitchFamily="18" charset="0"/>
              </a:rPr>
              <a:t>”</a:t>
            </a:r>
            <a:r>
              <a:rPr lang="el-GR" sz="2400" dirty="0" smtClean="0">
                <a:latin typeface="Book Antiqua" pitchFamily="18" charset="0"/>
              </a:rPr>
              <a:t/>
            </a:r>
            <a:br>
              <a:rPr lang="el-GR" sz="2400" dirty="0" smtClean="0">
                <a:latin typeface="Book Antiqua" pitchFamily="18" charset="0"/>
              </a:rPr>
            </a:br>
            <a:r>
              <a:rPr lang="en-US" sz="2400" dirty="0" smtClean="0">
                <a:latin typeface="Book Antiqua" pitchFamily="18" charset="0"/>
              </a:rPr>
              <a:t>IOC dual </a:t>
            </a:r>
            <a:r>
              <a:rPr lang="en-US" sz="2400" dirty="0" err="1" smtClean="0">
                <a:latin typeface="Book Antiqua" pitchFamily="18" charset="0"/>
              </a:rPr>
              <a:t>carreer</a:t>
            </a:r>
            <a:r>
              <a:rPr lang="en-US" sz="2400" dirty="0" smtClean="0">
                <a:latin typeface="Book Antiqua" pitchFamily="18" charset="0"/>
              </a:rPr>
              <a:t> </a:t>
            </a:r>
            <a:endParaRPr lang="en-US" sz="2400" dirty="0">
              <a:latin typeface="Book Antiqua" pitchFamily="18" charset="0"/>
            </a:endParaRPr>
          </a:p>
        </p:txBody>
      </p:sp>
      <p:pic>
        <p:nvPicPr>
          <p:cNvPr id="6" name="5 - Θέση περιεχομένου" descr="dual caree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3361882"/>
          </a:xfrm>
        </p:spPr>
      </p:pic>
      <p:pic>
        <p:nvPicPr>
          <p:cNvPr id="7" name="6 - Θέση περιεχομένου" descr="Dual career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76401"/>
            <a:ext cx="4038600" cy="3298974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50812004747-kids-homework-large-1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190378"/>
            <a:ext cx="5515380" cy="3105398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ΣΑΣ ΕΥΧΑΡΙΣΤΩ ΓΙΑ ΤΗΝ ΠΡΟΣΟΧΗ ΣΑΣ</a:t>
            </a:r>
            <a:endParaRPr lang="en-US" sz="3200" dirty="0"/>
          </a:p>
        </p:txBody>
      </p:sp>
      <p:pic>
        <p:nvPicPr>
          <p:cNvPr id="1026" name="Picture 2" descr="C:\Users\user\Pictures\family photos\2016\Kimolos\DSC084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424" y="1600201"/>
            <a:ext cx="4056017" cy="3823976"/>
          </a:xfrm>
          <a:prstGeom prst="rect">
            <a:avLst/>
          </a:prstGeom>
          <a:noFill/>
        </p:spPr>
      </p:pic>
      <p:pic>
        <p:nvPicPr>
          <p:cNvPr id="1028" name="Picture 4" descr="C:\Users\user\Pictures\gianniotis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680" y="1641217"/>
            <a:ext cx="4187328" cy="374067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400" b="1" dirty="0" smtClean="0">
                <a:latin typeface="Book Antiqua" pitchFamily="18" charset="0"/>
              </a:rPr>
              <a:t>Ποια είναι όμως η πραγματικότητα παγκοσμίως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400" dirty="0" smtClean="0">
                <a:latin typeface="Book Antiqua" pitchFamily="18" charset="0"/>
              </a:rPr>
              <a:t>27% </a:t>
            </a:r>
            <a:r>
              <a:rPr lang="el-GR" sz="2400" dirty="0" smtClean="0">
                <a:latin typeface="Book Antiqua" pitchFamily="18" charset="0"/>
              </a:rPr>
              <a:t>των μαθητών δημοτικού ασκείται &gt; 60 </a:t>
            </a:r>
            <a:r>
              <a:rPr lang="en-US" sz="2400" dirty="0" smtClean="0">
                <a:latin typeface="Book Antiqua" pitchFamily="18" charset="0"/>
              </a:rPr>
              <a:t>min. </a:t>
            </a:r>
          </a:p>
          <a:p>
            <a:pPr>
              <a:buNone/>
            </a:pPr>
            <a:r>
              <a:rPr lang="en-US" sz="2400" dirty="0" smtClean="0">
                <a:latin typeface="Book Antiqua" pitchFamily="18" charset="0"/>
              </a:rPr>
              <a:t>52% </a:t>
            </a:r>
            <a:r>
              <a:rPr lang="el-GR" sz="2400" dirty="0" smtClean="0">
                <a:latin typeface="Book Antiqua" pitchFamily="18" charset="0"/>
              </a:rPr>
              <a:t>των μαθητών συμμετέχουν σε δραστηριότητες δύναμης </a:t>
            </a:r>
          </a:p>
          <a:p>
            <a:pPr>
              <a:buNone/>
            </a:pPr>
            <a:r>
              <a:rPr lang="en-US" sz="2400" dirty="0" smtClean="0">
                <a:latin typeface="Book Antiqua" pitchFamily="18" charset="0"/>
              </a:rPr>
              <a:t>29% </a:t>
            </a:r>
            <a:r>
              <a:rPr lang="el-GR" sz="2400" dirty="0" smtClean="0">
                <a:latin typeface="Book Antiqua" pitchFamily="18" charset="0"/>
              </a:rPr>
              <a:t>των μαθητών παρακολουθούν καθημερινά μαθήματα ΦΑ στο σχολείο</a:t>
            </a:r>
          </a:p>
          <a:p>
            <a:pPr>
              <a:buNone/>
            </a:pPr>
            <a:r>
              <a:rPr lang="en-US" sz="2400" dirty="0" smtClean="0">
                <a:latin typeface="Book Antiqua" pitchFamily="18" charset="0"/>
              </a:rPr>
              <a:t>41% </a:t>
            </a:r>
            <a:r>
              <a:rPr lang="el-GR" sz="2400" dirty="0" smtClean="0">
                <a:latin typeface="Book Antiqua" pitchFamily="18" charset="0"/>
              </a:rPr>
              <a:t>των μαθητών παίζουν ηλεκτρονικά &gt; 3 ώρες </a:t>
            </a:r>
          </a:p>
          <a:p>
            <a:pPr>
              <a:buNone/>
            </a:pPr>
            <a:r>
              <a:rPr lang="en-US" sz="2400" dirty="0" smtClean="0">
                <a:latin typeface="Book Antiqua" pitchFamily="18" charset="0"/>
              </a:rPr>
              <a:t>32% </a:t>
            </a:r>
            <a:r>
              <a:rPr lang="el-GR" sz="2400" dirty="0" smtClean="0">
                <a:latin typeface="Book Antiqua" pitchFamily="18" charset="0"/>
              </a:rPr>
              <a:t>των μαθητών παρακολουθούν τηλεόραση &gt; 3 ώρες</a:t>
            </a:r>
          </a:p>
          <a:p>
            <a:pPr>
              <a:buNone/>
            </a:pPr>
            <a:endParaRPr lang="el-GR" sz="2400" dirty="0" smtClean="0">
              <a:latin typeface="Book Antiqua" pitchFamily="18" charset="0"/>
            </a:endParaRPr>
          </a:p>
          <a:p>
            <a:pPr>
              <a:buNone/>
            </a:pPr>
            <a:endParaRPr lang="el-GR" sz="2400" dirty="0" smtClean="0">
              <a:latin typeface="Book Antiqua" pitchFamily="18" charset="0"/>
            </a:endParaRPr>
          </a:p>
          <a:p>
            <a:pPr>
              <a:buNone/>
            </a:pPr>
            <a:endParaRPr lang="en-US" sz="2400" dirty="0">
              <a:latin typeface="Book Antiqua" pitchFamily="18" charset="0"/>
            </a:endParaRPr>
          </a:p>
        </p:txBody>
      </p:sp>
      <p:pic>
        <p:nvPicPr>
          <p:cNvPr id="2050" name="Picture 2" descr="C:\Users\user\Pictures\Camera Roll\αρχείο λήψης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295400"/>
            <a:ext cx="2619375" cy="1743075"/>
          </a:xfrm>
          <a:prstGeom prst="rect">
            <a:avLst/>
          </a:prstGeom>
          <a:noFill/>
        </p:spPr>
      </p:pic>
      <p:pic>
        <p:nvPicPr>
          <p:cNvPr id="2051" name="Picture 3" descr="C:\Users\user\Pictures\Camera Roll\Ten-year-old-boy-uses-an-Apple-Ip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200400"/>
            <a:ext cx="3616415" cy="2405063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1" dirty="0" smtClean="0">
                <a:latin typeface="Book Antiqua" pitchFamily="18" charset="0"/>
              </a:rPr>
              <a:t>Ποσοστά υπέρβαρων – παχύσαρκων παιδιών Δημοτικού Σχολείου Αττικής (1507 μαθητές – 8 Διευθύνσεις)</a:t>
            </a:r>
            <a:endParaRPr lang="en-US" sz="1800" dirty="0"/>
          </a:p>
        </p:txBody>
      </p:sp>
      <p:pic>
        <p:nvPicPr>
          <p:cNvPr id="7" name="6 - Θέση περιεχομένου" descr="Καταγραφή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09800" y="1143000"/>
            <a:ext cx="4620847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25583"/>
            <a:ext cx="8153400" cy="11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2 - Γράφημα"/>
          <p:cNvGraphicFramePr>
            <a:graphicFrameLocks noGrp="1"/>
          </p:cNvGraphicFramePr>
          <p:nvPr>
            <p:ph idx="1"/>
          </p:nvPr>
        </p:nvGraphicFramePr>
        <p:xfrm>
          <a:off x="457200" y="762001"/>
          <a:ext cx="807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3344</TotalTime>
  <Words>1936</Words>
  <Application>Microsoft Office PowerPoint</Application>
  <PresentationFormat>Προβολή στην οθόνη (4:3)</PresentationFormat>
  <Paragraphs>337</Paragraphs>
  <Slides>65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65</vt:i4>
      </vt:variant>
    </vt:vector>
  </HeadingPairs>
  <TitlesOfParts>
    <vt:vector size="66" baseType="lpstr">
      <vt:lpstr>Θέμα του Office</vt:lpstr>
      <vt:lpstr>Πρόωρη αγωνιστική εξειδίκευση ή μακροχρόνια ανάπτυξη αθλητικών ικανοτήτων; To αύριο ξεκινάει σήμερα  Τσολάκης Χάρης  Αναπληρωτής Καθηγητής ΣΕΦΑΑ</vt:lpstr>
      <vt:lpstr>Αθλητισμός  = υγεία  - Όλα τα παιδιά πρέπει να συμμετέχουν καθημερινά σε μέτριες αθλητικές κυρίως δραστηριότητες  διάρκειας 60 min.  - Οι έντονες αθλητικές δραστηριότητες δυναμώνουν τα οστά και τους μυς και πρέπει να γίνονται τρείς φορές την εβδομάδα. - Τα μικρά παιδιά τα πρώτα χρόνια θα πρέπει να δοκιμάζουν πολλές αθλητικές ψυχαγωγικές δραστηριότητες ακόμα και την ίδια ημέρα (σχολείο – σύλλογος), χωρίς εξειδίκευση.  (ACSM   2015)                               </vt:lpstr>
      <vt:lpstr>  Γιατί ο αθλητισμός είναι μια σπουδαία διαδικασία;  Η άσκηση ενισχύει την ανάπτυξη, βελτιώνει την σωματική και ψυχική υγεία και οι γονείς πρέπει να ενθαρρύνουν  την καθημερινή συμμετοχή  (ACSM 2015) </vt:lpstr>
      <vt:lpstr>Μελέτες δείχνουν ότι: </vt:lpstr>
      <vt:lpstr>H άσκηση μειώνει το stress, την κατάθλιψη, το άγχος, βελτιώνει τις επιδόσεις στο σχολείο (αριθμητική, διάβασμα, απομνημόνευση), αυξάνει την αυτοπεποίθηση, την αποδοχή και την κοινωνικότητα</vt:lpstr>
      <vt:lpstr>H άσκηση δρα σαν φάρμακο</vt:lpstr>
      <vt:lpstr>Ποια είναι όμως η πραγματικότητα παγκοσμίως</vt:lpstr>
      <vt:lpstr>Ποσοστά υπέρβαρων – παχύσαρκων παιδιών Δημοτικού Σχολείου Αττικής (1507 μαθητές – 8 Διευθύνσεις)</vt:lpstr>
      <vt:lpstr>Διαφάνεια 9</vt:lpstr>
      <vt:lpstr>  Στάδια και Ταχύτητα σωματικής ανάπτυξης  α σωματικής ανάπτυξης </vt:lpstr>
      <vt:lpstr>Ανάπτυξη και ωρίμανση</vt:lpstr>
      <vt:lpstr>Εφηβεία - Ενηλικίωση</vt:lpstr>
      <vt:lpstr>Ανάπτυξη – ωρίμανση και απόδοση</vt:lpstr>
      <vt:lpstr>Μεταβολές των επιδόσεων με την ηλικία σε αγωνίσματα στίβου</vt:lpstr>
      <vt:lpstr>Διαφάνεια 15</vt:lpstr>
      <vt:lpstr>Επίδραση της ηλικίας στην ανίχνευση ταλέντων</vt:lpstr>
      <vt:lpstr>Επίδραση της ηλικίας στην ανίχνευση ταλέντων</vt:lpstr>
      <vt:lpstr>Επίδραση της ηλικίας στην ανίχνευση ταλέντων</vt:lpstr>
      <vt:lpstr>Συμπερασματικά</vt:lpstr>
      <vt:lpstr>Είσοδος στον αθλητισμό</vt:lpstr>
      <vt:lpstr>Διαφάνεια 21</vt:lpstr>
      <vt:lpstr>Διαφάνεια 22</vt:lpstr>
      <vt:lpstr>Ολιστική προσέγγιση ταλέντου  Αλληλεπίδραση  </vt:lpstr>
      <vt:lpstr>Ανατολικό μοντέλο (Zatsiorsky, 1995)</vt:lpstr>
      <vt:lpstr>Διαφάνεια 25</vt:lpstr>
      <vt:lpstr>Πρόωρη εξειδίκευση – ακατάλληλη προπόνηση</vt:lpstr>
      <vt:lpstr>Δυτικό μοντέλο (Williams and Reilly, 2000)</vt:lpstr>
      <vt:lpstr>Διαφάνεια 28</vt:lpstr>
      <vt:lpstr>Διαφάνεια 29</vt:lpstr>
      <vt:lpstr>Τι γνωρίζαμε μέχρι σήμερα (Saltin 2007)</vt:lpstr>
      <vt:lpstr>Τι έχει επικρατήσει σήμερα  (Cote, Baker and Abernethy 2007) Χρονολογική κατάταξη</vt:lpstr>
      <vt:lpstr>Μακροχρόνιος αναπτυξιακός προπονητικός σχεδιασμός  (LTAD-YPD) </vt:lpstr>
      <vt:lpstr>Μακροχρόνιος αναπτυξιακός προπονητικός σχεδιασμός</vt:lpstr>
      <vt:lpstr>Διαφάνεια 34</vt:lpstr>
      <vt:lpstr>Διαφάνεια 35</vt:lpstr>
      <vt:lpstr>Γιατί πρέπει να έχουμε προπονητικό σχεδιασμό ακόμα και στην παιδική ηλικία;</vt:lpstr>
      <vt:lpstr>Διαφάνεια 37</vt:lpstr>
      <vt:lpstr>Παραδοχές</vt:lpstr>
      <vt:lpstr> Πολλές δραστηριότητες ή ψυχαγωγική συμμετοχή σε μία;</vt:lpstr>
      <vt:lpstr>Διαφάνεια 40</vt:lpstr>
      <vt:lpstr>Μύθοι</vt:lpstr>
      <vt:lpstr>Τα βάρη επηρέασαν την ανάπτυξη ή μήπως επιλέχθηκε ο κατάλληλος σωματότυπος ?</vt:lpstr>
      <vt:lpstr>Mύθοι</vt:lpstr>
      <vt:lpstr>Επίδραση της προπόνησης δύναμης στην προεφηβική και εφηβική ηλικία</vt:lpstr>
      <vt:lpstr>Προπόνηση δύναμης στην εφηβική ηλικία</vt:lpstr>
      <vt:lpstr>Διαφάνεια 46</vt:lpstr>
      <vt:lpstr>Δύναμη = νευρικές προσαρμογές και υπερτροφία</vt:lpstr>
      <vt:lpstr>Μυική υπερτροφία</vt:lpstr>
      <vt:lpstr>Γιατί χρειαζόμαστε ενημέρωση?  Υπάρχουν κίνδυνοι? </vt:lpstr>
      <vt:lpstr>Όλες οι ερευνητικές μελέτες συμφωνούν:</vt:lpstr>
      <vt:lpstr>Πότε ένα παιδί μπορεί να ξεκινήσει την προπόνηση αντιστάσεων?   Πότε ένα παιδί είναι έτοιμο να υποβληθεί σε προπόνηση με βάρη? </vt:lpstr>
      <vt:lpstr>Οδηγίες προπόνησης με αντιστάσεις – εξοπλισμός</vt:lpstr>
      <vt:lpstr>Ιδιοδεκτική προπόνηση στην παιδική ηλικία</vt:lpstr>
      <vt:lpstr>Διαφάνεια 54</vt:lpstr>
      <vt:lpstr>Πλεονεκτήματα ιδιοδεκτικής προπόνησης σε σύγκριση με άλλες μορφές αντίστασης </vt:lpstr>
      <vt:lpstr>Πλυομετρικές ασκήσεις – κανόνες ασφάλειας</vt:lpstr>
      <vt:lpstr>Οδηγίες προπόνησης με πλυομετρικές ασκήσεις – κανόνες ασφάλειας</vt:lpstr>
      <vt:lpstr>Οδηγίες προπόνησης με πλυομετρικές ασκήσεις – κανόνες ασφάλειας</vt:lpstr>
      <vt:lpstr>Long term athletic development</vt:lpstr>
      <vt:lpstr>Long term athletic development</vt:lpstr>
      <vt:lpstr>Long term athletic development</vt:lpstr>
      <vt:lpstr>LTAD vs Πρωταθλητισμός  - Επιδόσεις Youth Olympic Games: αντίφαση;</vt:lpstr>
      <vt:lpstr>“Νους υγιής εν σώματι υγιεί” IOC dual carreer </vt:lpstr>
      <vt:lpstr>Διαφάνεια 64</vt:lpstr>
      <vt:lpstr>ΣΑΣ ΕΥΧΑΡΙΣΤΩ ΓΙΑ ΤΗΝ ΠΡΟΣΟΧΗ ΣΑΣ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Αθλητισμός  = υγεία  - Όλα τα παιδιά πρέπει να συμμετέχουν καθημερινά σε μέτριες αθλητικές κυρίως δραστηριότητες  διάρκειας 60 min.  - Οι έντονες αθλητικές δραστηριότητες δυναμώνουν τα οστά και τους μυς και πρέπει να γίνονται τρείς φορές την εβδομάδα. - Τα μικρά παιδιά τα πρώτα χρόνια θα πρέπει να δοκιμάζουν πολλές αθλητικές ψυχαγωγικές δραστηριότητες ακόμα και την ίδια ημέρα (σχολείο – σύλλογος), χωρίς εξειδίκευση.  ( ACSM                                       )</dc:title>
  <dc:creator>user</dc:creator>
  <cp:lastModifiedBy>user</cp:lastModifiedBy>
  <cp:revision>15</cp:revision>
  <dcterms:created xsi:type="dcterms:W3CDTF">2017-04-01T16:01:10Z</dcterms:created>
  <dcterms:modified xsi:type="dcterms:W3CDTF">2017-05-04T18:02:56Z</dcterms:modified>
</cp:coreProperties>
</file>