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76" r:id="rId2"/>
    <p:sldId id="277" r:id="rId3"/>
    <p:sldId id="278" r:id="rId4"/>
    <p:sldId id="314" r:id="rId5"/>
    <p:sldId id="315" r:id="rId6"/>
    <p:sldId id="316" r:id="rId7"/>
    <p:sldId id="317" r:id="rId8"/>
    <p:sldId id="318" r:id="rId9"/>
    <p:sldId id="319" r:id="rId10"/>
    <p:sldId id="322" r:id="rId11"/>
    <p:sldId id="320" r:id="rId12"/>
    <p:sldId id="321" r:id="rId13"/>
    <p:sldId id="323" r:id="rId14"/>
    <p:sldId id="329" r:id="rId15"/>
    <p:sldId id="324" r:id="rId16"/>
    <p:sldId id="325" r:id="rId17"/>
    <p:sldId id="326" r:id="rId18"/>
    <p:sldId id="342" r:id="rId19"/>
    <p:sldId id="327" r:id="rId20"/>
    <p:sldId id="328" r:id="rId21"/>
    <p:sldId id="330" r:id="rId22"/>
    <p:sldId id="331" r:id="rId23"/>
    <p:sldId id="334" r:id="rId24"/>
    <p:sldId id="335" r:id="rId25"/>
    <p:sldId id="336" r:id="rId26"/>
    <p:sldId id="337" r:id="rId27"/>
    <p:sldId id="338" r:id="rId28"/>
    <p:sldId id="339" r:id="rId29"/>
    <p:sldId id="340" r:id="rId30"/>
    <p:sldId id="341" r:id="rId31"/>
    <p:sldId id="332" r:id="rId32"/>
    <p:sldId id="333" r:id="rId33"/>
    <p:sldId id="344" r:id="rId34"/>
    <p:sldId id="3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0"/>
    <p:restoredTop sz="99462" autoAdjust="0"/>
  </p:normalViewPr>
  <p:slideViewPr>
    <p:cSldViewPr snapToGrid="0" snapToObjects="1">
      <p:cViewPr>
        <p:scale>
          <a:sx n="80" d="100"/>
          <a:sy n="80" d="100"/>
        </p:scale>
        <p:origin x="-75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6644D-DE9E-984A-ABE6-2354495D30C3}" type="datetimeFigureOut">
              <a:rPr lang="en-US" smtClean="0"/>
              <a:pPr/>
              <a:t>08-Apr-19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5A7C7-8155-4247-B6F1-696FED6470A3}" type="slidenum">
              <a:rPr lang="en-US" smtClean="0"/>
              <a:pPr/>
              <a:t>‹#›</a:t>
            </a:fld>
            <a:endParaRPr lang="en-US"/>
          </a:p>
        </p:txBody>
      </p:sp>
    </p:spTree>
    <p:extLst>
      <p:ext uri="{BB962C8B-B14F-4D97-AF65-F5344CB8AC3E}">
        <p14:creationId xmlns="" xmlns:p14="http://schemas.microsoft.com/office/powerpoint/2010/main" val="207049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ACEF89D-4CFE-4EDF-9B6B-96F561BBD38C}"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206875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5719-E5CF-764B-BEB7-BBC91C51619A}" type="datetimeFigureOut">
              <a:rPr lang="en-US" smtClean="0"/>
              <a:pPr/>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95934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5719-E5CF-764B-BEB7-BBC91C51619A}" type="datetimeFigureOut">
              <a:rPr lang="en-US" smtClean="0"/>
              <a:pPr/>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44385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5719-E5CF-764B-BEB7-BBC91C51619A}" type="datetimeFigureOut">
              <a:rPr lang="en-US" smtClean="0"/>
              <a:pPr/>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9005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65719-E5CF-764B-BEB7-BBC91C51619A}" type="datetimeFigureOut">
              <a:rPr lang="en-US" smtClean="0"/>
              <a:pPr/>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87273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265719-E5CF-764B-BEB7-BBC91C51619A}" type="datetimeFigureOut">
              <a:rPr lang="en-US" smtClean="0"/>
              <a:pPr/>
              <a:t>08-Apr-19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80289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65719-E5CF-764B-BEB7-BBC91C51619A}" type="datetimeFigureOut">
              <a:rPr lang="en-US" smtClean="0"/>
              <a:pPr/>
              <a:t>08-Apr-19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62975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265719-E5CF-764B-BEB7-BBC91C51619A}" type="datetimeFigureOut">
              <a:rPr lang="en-US" smtClean="0"/>
              <a:pPr/>
              <a:t>08-Apr-19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3525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65719-E5CF-764B-BEB7-BBC91C51619A}" type="datetimeFigureOut">
              <a:rPr lang="en-US" smtClean="0"/>
              <a:pPr/>
              <a:t>08-Apr-19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24720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65719-E5CF-764B-BEB7-BBC91C51619A}" type="datetimeFigureOut">
              <a:rPr lang="en-US" smtClean="0"/>
              <a:pPr/>
              <a:t>08-Apr-19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8679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65719-E5CF-764B-BEB7-BBC91C51619A}" type="datetimeFigureOut">
              <a:rPr lang="en-US" smtClean="0"/>
              <a:pPr/>
              <a:t>08-Apr-19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93837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65719-E5CF-764B-BEB7-BBC91C51619A}" type="datetimeFigureOut">
              <a:rPr lang="en-US" smtClean="0"/>
              <a:pPr/>
              <a:t>08-Apr-19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98EF7-958F-EB41-81E8-BD9449F8E3FE}"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2209800" y="0"/>
            <a:ext cx="9704934" cy="6858000"/>
          </a:xfrm>
          <a:prstGeom prst="rect">
            <a:avLst/>
          </a:prstGeom>
        </p:spPr>
      </p:pic>
      <p:pic>
        <p:nvPicPr>
          <p:cNvPr id="8" name="Picture 2" descr="C:\Users\user\Downloads\3_SE_LOGO_ORIGINAL_LOW Resolution_for personal use.jpg"/>
          <p:cNvPicPr>
            <a:picLocks noChangeAspect="1" noChangeArrowheads="1"/>
          </p:cNvPicPr>
          <p:nvPr userDrawn="1"/>
        </p:nvPicPr>
        <p:blipFill>
          <a:blip r:embed="rId14"/>
          <a:srcRect/>
          <a:stretch>
            <a:fillRect/>
          </a:stretch>
        </p:blipFill>
        <p:spPr bwMode="auto">
          <a:xfrm>
            <a:off x="65725" y="5787853"/>
            <a:ext cx="2144075" cy="1070147"/>
          </a:xfrm>
          <a:prstGeom prst="rect">
            <a:avLst/>
          </a:prstGeom>
          <a:noFill/>
        </p:spPr>
      </p:pic>
    </p:spTree>
    <p:extLst>
      <p:ext uri="{BB962C8B-B14F-4D97-AF65-F5344CB8AC3E}">
        <p14:creationId xmlns="" xmlns:p14="http://schemas.microsoft.com/office/powerpoint/2010/main" val="129574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mtClean="0"/>
              <a:t>							</a:t>
            </a:r>
            <a:r>
              <a:rPr lang="el-GR" smtClean="0"/>
              <a:t>ΠΡΟΘΕΡΜΑΝΣΗ</a:t>
            </a:r>
            <a:endParaRPr lang="el-GR" dirty="0"/>
          </a:p>
        </p:txBody>
      </p:sp>
      <p:sp>
        <p:nvSpPr>
          <p:cNvPr id="4" name="3 - Θέση περιεχομένου"/>
          <p:cNvSpPr>
            <a:spLocks noGrp="1"/>
          </p:cNvSpPr>
          <p:nvPr>
            <p:ph sz="half" idx="1"/>
          </p:nvPr>
        </p:nvSpPr>
        <p:spPr>
          <a:xfrm>
            <a:off x="838200" y="783771"/>
            <a:ext cx="5181600" cy="5393192"/>
          </a:xfrm>
        </p:spPr>
        <p:txBody>
          <a:bodyPr>
            <a:normAutofit fontScale="62500" lnSpcReduction="20000"/>
          </a:bodyPr>
          <a:lstStyle/>
          <a:p>
            <a:pPr lvl="0">
              <a:lnSpc>
                <a:spcPct val="170000"/>
              </a:lnSpc>
            </a:pPr>
            <a:r>
              <a:rPr lang="el-GR" dirty="0" smtClean="0"/>
              <a:t>Το τελικό μέρος της διαδικασίας της προθέρμανσης περιλαμβάνει ειδικού τύπου ασκήσεις συναφείς με το άθλημα, συνήθως  μέτριας με υψηλής έντασης μυϊκές συστολές, αυξάνοντας έτσι την παραγωγή ισχύος και της απόδοσης μέσω της ενεργοποίησης </a:t>
            </a:r>
            <a:r>
              <a:rPr lang="el-GR" dirty="0" err="1" smtClean="0"/>
              <a:t>νευρομυϊκών</a:t>
            </a:r>
            <a:r>
              <a:rPr lang="el-GR" dirty="0" smtClean="0"/>
              <a:t> παραγόντων (</a:t>
            </a:r>
            <a:r>
              <a:rPr lang="en-US" dirty="0" err="1" smtClean="0"/>
              <a:t>Faigenbaum</a:t>
            </a:r>
            <a:r>
              <a:rPr lang="el-GR" dirty="0" smtClean="0"/>
              <a:t>,</a:t>
            </a:r>
            <a:r>
              <a:rPr lang="en-US" dirty="0" smtClean="0"/>
              <a:t> McFarland</a:t>
            </a:r>
            <a:r>
              <a:rPr lang="el-GR" dirty="0" smtClean="0"/>
              <a:t>, </a:t>
            </a:r>
            <a:r>
              <a:rPr lang="en-US" dirty="0" err="1" smtClean="0"/>
              <a:t>Keiper</a:t>
            </a:r>
            <a:r>
              <a:rPr lang="el-GR" dirty="0" smtClean="0"/>
              <a:t>, </a:t>
            </a:r>
            <a:r>
              <a:rPr lang="en-US" dirty="0" err="1" smtClean="0"/>
              <a:t>Tevlin</a:t>
            </a:r>
            <a:r>
              <a:rPr lang="el-GR" dirty="0" smtClean="0"/>
              <a:t>, </a:t>
            </a:r>
            <a:r>
              <a:rPr lang="en-US" dirty="0" err="1" smtClean="0"/>
              <a:t>Ratamess</a:t>
            </a:r>
            <a:r>
              <a:rPr lang="el-GR" dirty="0" smtClean="0"/>
              <a:t>, </a:t>
            </a:r>
            <a:r>
              <a:rPr lang="en-US" dirty="0" smtClean="0"/>
              <a:t>Kang </a:t>
            </a:r>
            <a:r>
              <a:rPr lang="el-GR" dirty="0" smtClean="0"/>
              <a:t> </a:t>
            </a:r>
            <a:r>
              <a:rPr lang="en-US" dirty="0" smtClean="0"/>
              <a:t>and Hoffman</a:t>
            </a:r>
            <a:r>
              <a:rPr lang="el-GR" dirty="0" smtClean="0"/>
              <a:t>, 2007</a:t>
            </a:r>
            <a:r>
              <a:rPr lang="en-US" dirty="0" smtClean="0"/>
              <a:t>,</a:t>
            </a:r>
            <a:r>
              <a:rPr lang="el-GR" dirty="0" smtClean="0"/>
              <a:t> </a:t>
            </a:r>
            <a:r>
              <a:rPr lang="en-US" dirty="0" smtClean="0"/>
              <a:t> </a:t>
            </a:r>
            <a:r>
              <a:rPr lang="en-US" dirty="0" err="1" smtClean="0"/>
              <a:t>Gelen</a:t>
            </a:r>
            <a:r>
              <a:rPr lang="en-US" dirty="0" smtClean="0"/>
              <a:t> </a:t>
            </a:r>
            <a:r>
              <a:rPr lang="el-GR" dirty="0" smtClean="0"/>
              <a:t>2010 ). </a:t>
            </a:r>
          </a:p>
          <a:p>
            <a:pPr lvl="0"/>
            <a:endParaRPr lang="el-GR" dirty="0" smtClean="0"/>
          </a:p>
          <a:p>
            <a:pPr lvl="0">
              <a:lnSpc>
                <a:spcPct val="170000"/>
              </a:lnSpc>
            </a:pPr>
            <a:r>
              <a:rPr lang="el-GR" dirty="0" smtClean="0"/>
              <a:t>Αυτό το φαινόμενο καλείται </a:t>
            </a:r>
            <a:r>
              <a:rPr lang="el-GR" b="1" dirty="0" smtClean="0"/>
              <a:t>Μετά-Διεγερτική Ενεργοποίηση (ΜΔΕ) ή </a:t>
            </a:r>
            <a:r>
              <a:rPr lang="el-GR" b="1" dirty="0" err="1" smtClean="0"/>
              <a:t>Μυική</a:t>
            </a:r>
            <a:r>
              <a:rPr lang="el-GR" b="1" dirty="0" smtClean="0"/>
              <a:t> Ενεργοποίηση</a:t>
            </a:r>
          </a:p>
          <a:p>
            <a:endParaRPr lang="en-US" dirty="0"/>
          </a:p>
        </p:txBody>
      </p:sp>
      <p:pic>
        <p:nvPicPr>
          <p:cNvPr id="2050" name="Picture 2" descr="C:\Users\user\Desktop\warm-up.jpg"/>
          <p:cNvPicPr>
            <a:picLocks noGrp="1" noChangeAspect="1" noChangeArrowheads="1"/>
          </p:cNvPicPr>
          <p:nvPr>
            <p:ph sz="half" idx="2"/>
          </p:nvPr>
        </p:nvPicPr>
        <p:blipFill>
          <a:blip r:embed="rId2"/>
          <a:srcRect/>
          <a:stretch>
            <a:fillRect/>
          </a:stretch>
        </p:blipFill>
        <p:spPr>
          <a:xfrm>
            <a:off x="6172200" y="2439129"/>
            <a:ext cx="5181600" cy="3124329"/>
          </a:xfr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Autofit/>
          </a:bodyPr>
          <a:lstStyle/>
          <a:p>
            <a:r>
              <a:rPr lang="el-GR" sz="2400" b="1" dirty="0" smtClean="0"/>
              <a:t>Σε χαμηλό όγκο </a:t>
            </a:r>
            <a:r>
              <a:rPr lang="el-GR" sz="2400" dirty="0" smtClean="0"/>
              <a:t>η ΜΔΕ υπερισχύει της κόπωσης και εμφανίζεται γρήγορα, αντιθέτως σε υψηλότερους όγκους η κούραση υπερνικά την ΜΔΕ, μέσα όμως σε λίγα λεπτά η κόπωση μειώνεται με γρηγορότερο ρυθμό  σε σχέση με την ΜΔΕ και η εκρηκτική απόδοση ενισχύεται (</a:t>
            </a:r>
            <a:r>
              <a:rPr lang="en-US" sz="2400" dirty="0" smtClean="0"/>
              <a:t>Hamada et al 2003)</a:t>
            </a:r>
            <a:endParaRPr lang="en-US" sz="2400" dirty="0"/>
          </a:p>
        </p:txBody>
      </p:sp>
      <p:pic>
        <p:nvPicPr>
          <p:cNvPr id="10" name="Picture 3"/>
          <p:cNvPicPr>
            <a:picLocks noGrp="1" noChangeAspect="1" noChangeArrowheads="1"/>
          </p:cNvPicPr>
          <p:nvPr>
            <p:ph sz="half" idx="2"/>
          </p:nvPr>
        </p:nvPicPr>
        <p:blipFill>
          <a:blip r:embed="rId2"/>
          <a:srcRect/>
          <a:stretch>
            <a:fillRect/>
          </a:stretch>
        </p:blipFill>
        <p:spPr bwMode="auto">
          <a:xfrm>
            <a:off x="6172200" y="2389525"/>
            <a:ext cx="5181600" cy="3223537"/>
          </a:xfrm>
          <a:prstGeom prst="rect">
            <a:avLst/>
          </a:prstGeom>
          <a:noFill/>
          <a:ln w="9525">
            <a:noFill/>
            <a:miter lim="800000"/>
            <a:headEnd/>
            <a:tailEnd/>
          </a:ln>
        </p:spPr>
      </p:pic>
      <p:pic>
        <p:nvPicPr>
          <p:cNvPr id="11" name="Picture 2"/>
          <p:cNvPicPr>
            <a:picLocks noGrp="1" noChangeAspect="1" noChangeArrowheads="1"/>
          </p:cNvPicPr>
          <p:nvPr>
            <p:ph sz="half" idx="1"/>
          </p:nvPr>
        </p:nvPicPr>
        <p:blipFill>
          <a:blip r:embed="rId3"/>
          <a:srcRect/>
          <a:stretch>
            <a:fillRect/>
          </a:stretch>
        </p:blipFill>
        <p:spPr bwMode="auto">
          <a:xfrm>
            <a:off x="838200" y="2227298"/>
            <a:ext cx="5181600" cy="354799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2800" b="1" dirty="0" smtClean="0">
                <a:cs typeface="Times New Roman" pitchFamily="18" charset="0"/>
              </a:rPr>
              <a:t>Είδη μυϊκής συστολής  κατά την άσκηση προ-ενεργοποίησης:</a:t>
            </a:r>
            <a:br>
              <a:rPr lang="el-GR" sz="2800" b="1" dirty="0" smtClean="0">
                <a:cs typeface="Times New Roman" pitchFamily="18" charset="0"/>
              </a:rPr>
            </a:br>
            <a:endParaRPr lang="en-US" sz="2800" b="1" dirty="0"/>
          </a:p>
        </p:txBody>
      </p:sp>
      <p:pic>
        <p:nvPicPr>
          <p:cNvPr id="2050" name="Picture 2"/>
          <p:cNvPicPr>
            <a:picLocks noGrp="1" noChangeAspect="1" noChangeArrowheads="1"/>
          </p:cNvPicPr>
          <p:nvPr>
            <p:ph sz="half" idx="1"/>
          </p:nvPr>
        </p:nvPicPr>
        <p:blipFill>
          <a:blip r:embed="rId2"/>
          <a:srcRect/>
          <a:stretch>
            <a:fillRect/>
          </a:stretch>
        </p:blipFill>
        <p:spPr bwMode="auto">
          <a:xfrm>
            <a:off x="505691" y="1440855"/>
            <a:ext cx="5181600" cy="3933346"/>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a:srcRect/>
          <a:stretch>
            <a:fillRect/>
          </a:stretch>
        </p:blipFill>
        <p:spPr bwMode="auto">
          <a:xfrm>
            <a:off x="5779163" y="1440855"/>
            <a:ext cx="6412837" cy="2363189"/>
          </a:xfrm>
          <a:prstGeom prst="rect">
            <a:avLst/>
          </a:prstGeom>
          <a:noFill/>
          <a:ln w="9525">
            <a:noFill/>
            <a:miter lim="800000"/>
            <a:headEnd/>
            <a:tailEnd/>
          </a:ln>
        </p:spPr>
      </p:pic>
      <p:sp>
        <p:nvSpPr>
          <p:cNvPr id="10" name="9 - TextBox"/>
          <p:cNvSpPr txBox="1"/>
          <p:nvPr/>
        </p:nvSpPr>
        <p:spPr>
          <a:xfrm>
            <a:off x="5949539" y="4096987"/>
            <a:ext cx="5949536" cy="1754326"/>
          </a:xfrm>
          <a:prstGeom prst="rect">
            <a:avLst/>
          </a:prstGeom>
          <a:noFill/>
        </p:spPr>
        <p:txBody>
          <a:bodyPr wrap="square" rtlCol="0">
            <a:spAutoFit/>
          </a:bodyPr>
          <a:lstStyle/>
          <a:p>
            <a:r>
              <a:rPr lang="el-GR" dirty="0" smtClean="0"/>
              <a:t>Η ισομετρικές ασκήσεις ενεργοποίησης προκαλούν μεγαλύτερη κεντρική κόπωση αλλά είναι πιθανόν να ενεργοποιούν και τον περιφερικό μηχανισμό. Αντίθετα λειτουργούν οι δυναμικές και τα αποτελέσματα στην απόδοση και ο χρόνος εμφάνισης</a:t>
            </a:r>
            <a:r>
              <a:rPr lang="en-US" dirty="0" smtClean="0"/>
              <a:t> </a:t>
            </a:r>
            <a:r>
              <a:rPr lang="el-GR" dirty="0" smtClean="0"/>
              <a:t>της ΜΔΕ είναι διαφορετικός (</a:t>
            </a:r>
            <a:r>
              <a:rPr lang="en-US" dirty="0" err="1" smtClean="0"/>
              <a:t>Tillin</a:t>
            </a:r>
            <a:r>
              <a:rPr lang="en-US" dirty="0" smtClean="0"/>
              <a:t> and Bishop 2009)</a:t>
            </a:r>
            <a:r>
              <a:rPr lang="el-GR"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t>Ο βαθμός ενεργοποίησης συνδέεται με το είδος της μυϊκής συστολής (άσκηση διέγερσης). Η χρήση διαφορετικών τύπων μυϊκών συστολών συμβάλλει στην παρουσίαση διαφορετικών αποτελεσμάτων (</a:t>
            </a:r>
            <a:r>
              <a:rPr lang="en-US" sz="2400" b="1" dirty="0" err="1" smtClean="0"/>
              <a:t>Tillin</a:t>
            </a:r>
            <a:r>
              <a:rPr lang="en-US" sz="2400" b="1" dirty="0" smtClean="0"/>
              <a:t> and Bishop 2009)</a:t>
            </a:r>
            <a:endParaRPr lang="en-US" sz="2400" b="1" dirty="0"/>
          </a:p>
        </p:txBody>
      </p:sp>
      <p:pic>
        <p:nvPicPr>
          <p:cNvPr id="3074" name="Picture 2"/>
          <p:cNvPicPr>
            <a:picLocks noGrp="1" noChangeAspect="1" noChangeArrowheads="1"/>
          </p:cNvPicPr>
          <p:nvPr>
            <p:ph sz="half" idx="1"/>
          </p:nvPr>
        </p:nvPicPr>
        <p:blipFill>
          <a:blip r:embed="rId2"/>
          <a:srcRect/>
          <a:stretch>
            <a:fillRect/>
          </a:stretch>
        </p:blipFill>
        <p:spPr bwMode="auto">
          <a:xfrm>
            <a:off x="576943" y="1690689"/>
            <a:ext cx="5181600" cy="3273198"/>
          </a:xfrm>
          <a:prstGeom prst="rect">
            <a:avLst/>
          </a:prstGeom>
          <a:noFill/>
          <a:ln w="9525">
            <a:noFill/>
            <a:miter lim="800000"/>
            <a:headEnd/>
            <a:tailEnd/>
          </a:ln>
        </p:spPr>
      </p:pic>
      <p:sp>
        <p:nvSpPr>
          <p:cNvPr id="6" name="5 - TextBox"/>
          <p:cNvSpPr txBox="1"/>
          <p:nvPr/>
        </p:nvSpPr>
        <p:spPr>
          <a:xfrm>
            <a:off x="838199" y="4963887"/>
            <a:ext cx="5099461" cy="1077218"/>
          </a:xfrm>
          <a:prstGeom prst="rect">
            <a:avLst/>
          </a:prstGeom>
          <a:noFill/>
        </p:spPr>
        <p:txBody>
          <a:bodyPr wrap="square" rtlCol="0">
            <a:spAutoFit/>
          </a:bodyPr>
          <a:lstStyle/>
          <a:p>
            <a:r>
              <a:rPr lang="el-GR" sz="1600" dirty="0" smtClean="0"/>
              <a:t>Καμία σημαντική αλλαγή στα 10, 20 </a:t>
            </a:r>
            <a:r>
              <a:rPr lang="en-US" sz="1600" dirty="0" smtClean="0"/>
              <a:t>m </a:t>
            </a:r>
            <a:r>
              <a:rPr lang="el-GR" sz="1600" dirty="0" smtClean="0"/>
              <a:t>και στο κατακόρυφο άλμα </a:t>
            </a:r>
            <a:r>
              <a:rPr lang="el-GR" sz="1600" dirty="0" err="1" smtClean="0"/>
              <a:t>μετα</a:t>
            </a:r>
            <a:r>
              <a:rPr lang="el-GR" sz="1600" dirty="0" smtClean="0"/>
              <a:t> από 5 σετ των 5 άρσεων θανάτου (ισοτονική), ή 5 γόνατα στήθος (</a:t>
            </a:r>
            <a:r>
              <a:rPr lang="el-GR" sz="1600" dirty="0" err="1" smtClean="0"/>
              <a:t>πλειομετρική</a:t>
            </a:r>
            <a:r>
              <a:rPr lang="el-GR" sz="1600" dirty="0" smtClean="0"/>
              <a:t>) ή 3</a:t>
            </a:r>
            <a:r>
              <a:rPr lang="en-US" sz="1600" dirty="0" smtClean="0"/>
              <a:t>x3 sec </a:t>
            </a:r>
            <a:r>
              <a:rPr lang="el-GR" sz="1600" dirty="0" smtClean="0"/>
              <a:t>ισομετρικής σύσπασης (</a:t>
            </a:r>
            <a:r>
              <a:rPr lang="en-US" sz="1600" dirty="0" smtClean="0"/>
              <a:t>Till and Cook 2009)</a:t>
            </a:r>
            <a:endParaRPr lang="en-US" sz="1600" dirty="0"/>
          </a:p>
        </p:txBody>
      </p:sp>
      <p:pic>
        <p:nvPicPr>
          <p:cNvPr id="3075" name="Picture 3"/>
          <p:cNvPicPr>
            <a:picLocks noGrp="1" noChangeAspect="1" noChangeArrowheads="1"/>
          </p:cNvPicPr>
          <p:nvPr>
            <p:ph sz="half" idx="2"/>
          </p:nvPr>
        </p:nvPicPr>
        <p:blipFill>
          <a:blip r:embed="rId3"/>
          <a:srcRect/>
          <a:stretch>
            <a:fillRect/>
          </a:stretch>
        </p:blipFill>
        <p:spPr bwMode="auto">
          <a:xfrm>
            <a:off x="6768936" y="1494153"/>
            <a:ext cx="3817669" cy="4157749"/>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6472052" y="5651902"/>
            <a:ext cx="5403273" cy="6420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040947" y="581890"/>
            <a:ext cx="8314335" cy="1603169"/>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3"/>
          <a:srcRect/>
          <a:stretch>
            <a:fillRect/>
          </a:stretch>
        </p:blipFill>
        <p:spPr bwMode="auto">
          <a:xfrm>
            <a:off x="695534" y="2205582"/>
            <a:ext cx="10859525" cy="30551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2800" b="1" dirty="0" smtClean="0"/>
              <a:t>Συγκριτικές εργασίες διαφορετικών συστολών</a:t>
            </a:r>
            <a:endParaRPr lang="en-US" sz="2800" b="1" dirty="0"/>
          </a:p>
        </p:txBody>
      </p:sp>
      <p:sp>
        <p:nvSpPr>
          <p:cNvPr id="5" name="4 - Θέση περιεχομένου"/>
          <p:cNvSpPr>
            <a:spLocks noGrp="1"/>
          </p:cNvSpPr>
          <p:nvPr>
            <p:ph sz="half" idx="1"/>
          </p:nvPr>
        </p:nvSpPr>
        <p:spPr>
          <a:xfrm>
            <a:off x="403761" y="1306286"/>
            <a:ext cx="5616039" cy="5082639"/>
          </a:xfrm>
        </p:spPr>
        <p:txBody>
          <a:bodyPr>
            <a:normAutofit fontScale="70000" lnSpcReduction="20000"/>
          </a:bodyPr>
          <a:lstStyle/>
          <a:p>
            <a:r>
              <a:rPr lang="el-GR" dirty="0" smtClean="0"/>
              <a:t>Οι </a:t>
            </a:r>
            <a:r>
              <a:rPr lang="en-US" dirty="0" err="1" smtClean="0"/>
              <a:t>Rixon</a:t>
            </a:r>
            <a:r>
              <a:rPr lang="en-US" dirty="0" smtClean="0"/>
              <a:t> et al</a:t>
            </a:r>
            <a:r>
              <a:rPr lang="el-GR" dirty="0" smtClean="0"/>
              <a:t>. (24) συνέκριναν την επίδραση (3 σετ στο 90% του 1ΜΑΕ) και (3 σετ των 3 </a:t>
            </a:r>
            <a:r>
              <a:rPr lang="en-US" dirty="0" smtClean="0"/>
              <a:t>sec</a:t>
            </a:r>
            <a:r>
              <a:rPr lang="el-GR" dirty="0" smtClean="0"/>
              <a:t> ισομετρικής σύσπασης) στο </a:t>
            </a:r>
            <a:r>
              <a:rPr lang="en-US" dirty="0" smtClean="0"/>
              <a:t>CMJ</a:t>
            </a:r>
            <a:r>
              <a:rPr lang="el-GR" dirty="0" smtClean="0"/>
              <a:t> 3 </a:t>
            </a:r>
            <a:r>
              <a:rPr lang="en-US" dirty="0" smtClean="0"/>
              <a:t>min </a:t>
            </a:r>
            <a:r>
              <a:rPr lang="el-GR" dirty="0" smtClean="0"/>
              <a:t>μετά το τέλος της διέγερσης. Συμπέραναν ότι το ισομετρικό πρωτόκολλο προκάλεσε μεγαλύτερη διέγερση (2.7 </a:t>
            </a:r>
            <a:r>
              <a:rPr lang="en-US" dirty="0" err="1" smtClean="0"/>
              <a:t>vs</a:t>
            </a:r>
            <a:r>
              <a:rPr lang="el-GR" dirty="0" smtClean="0"/>
              <a:t>. 1.7%, </a:t>
            </a:r>
            <a:r>
              <a:rPr lang="en-US" dirty="0" smtClean="0"/>
              <a:t>p</a:t>
            </a:r>
            <a:r>
              <a:rPr lang="el-GR" dirty="0" smtClean="0"/>
              <a:t>&lt;0.01) σε σχέση με το δυναμικό . </a:t>
            </a:r>
            <a:endParaRPr lang="en-US" dirty="0" smtClean="0"/>
          </a:p>
          <a:p>
            <a:r>
              <a:rPr lang="el-GR" dirty="0" smtClean="0"/>
              <a:t>Αντίθετα οι </a:t>
            </a:r>
            <a:r>
              <a:rPr lang="en-US" dirty="0" err="1" smtClean="0"/>
              <a:t>Tsolakis</a:t>
            </a:r>
            <a:r>
              <a:rPr lang="en-US" dirty="0" smtClean="0"/>
              <a:t> et al</a:t>
            </a:r>
            <a:r>
              <a:rPr lang="el-GR" dirty="0" smtClean="0"/>
              <a:t> (35) διαπίστωσαν μείωση της απόδοσης στα 8 και 12 λεπτά μετά από 3 </a:t>
            </a:r>
            <a:r>
              <a:rPr lang="en-US" dirty="0" smtClean="0"/>
              <a:t>x</a:t>
            </a:r>
            <a:r>
              <a:rPr lang="el-GR" dirty="0" smtClean="0"/>
              <a:t> 3 </a:t>
            </a:r>
            <a:r>
              <a:rPr lang="en-US" dirty="0" smtClean="0"/>
              <a:t>s</a:t>
            </a:r>
            <a:r>
              <a:rPr lang="el-GR" dirty="0" smtClean="0"/>
              <a:t> μέγιστης ισομετρικής συστολής και δεν παρατηρήθηκε καμία μεταβολή μετά από </a:t>
            </a:r>
            <a:r>
              <a:rPr lang="el-GR" dirty="0" err="1" smtClean="0"/>
              <a:t>πλειομετρικό</a:t>
            </a:r>
            <a:r>
              <a:rPr lang="el-GR" dirty="0" smtClean="0"/>
              <a:t> πρωτόκολλο (3 </a:t>
            </a:r>
            <a:r>
              <a:rPr lang="en-US" dirty="0" smtClean="0"/>
              <a:t>x</a:t>
            </a:r>
            <a:r>
              <a:rPr lang="el-GR" dirty="0" smtClean="0"/>
              <a:t> 5 </a:t>
            </a:r>
            <a:r>
              <a:rPr lang="en-US" dirty="0" smtClean="0"/>
              <a:t>tuck jumps</a:t>
            </a:r>
            <a:r>
              <a:rPr lang="el-GR" dirty="0" smtClean="0"/>
              <a:t>). </a:t>
            </a:r>
            <a:endParaRPr lang="en-US" dirty="0" smtClean="0"/>
          </a:p>
          <a:p>
            <a:r>
              <a:rPr lang="el-GR" dirty="0" smtClean="0"/>
              <a:t>Επιπλέον οι </a:t>
            </a:r>
            <a:r>
              <a:rPr lang="en-US" dirty="0" err="1" smtClean="0"/>
              <a:t>Turki</a:t>
            </a:r>
            <a:r>
              <a:rPr lang="en-US" dirty="0" smtClean="0"/>
              <a:t> et al</a:t>
            </a:r>
            <a:r>
              <a:rPr lang="el-GR" dirty="0" smtClean="0"/>
              <a:t>. (36) παρατήρησαν ότι 3 σετ των 3 επαναλήψεων με φορτίο 3ΜΑΕ προκάλεσε βελτίωση του </a:t>
            </a:r>
            <a:r>
              <a:rPr lang="en-US" dirty="0" smtClean="0"/>
              <a:t>CMJ</a:t>
            </a:r>
            <a:r>
              <a:rPr lang="el-GR" dirty="0" smtClean="0"/>
              <a:t>, ενώ τα πρωτόκολλα των ισομετρικών συσπάσεων 3 </a:t>
            </a:r>
            <a:r>
              <a:rPr lang="en-US" dirty="0" smtClean="0"/>
              <a:t>x</a:t>
            </a:r>
            <a:r>
              <a:rPr lang="el-GR" dirty="0" smtClean="0"/>
              <a:t> 3 </a:t>
            </a:r>
            <a:r>
              <a:rPr lang="en-US" dirty="0" smtClean="0"/>
              <a:t>s</a:t>
            </a:r>
            <a:r>
              <a:rPr lang="el-GR" dirty="0" smtClean="0"/>
              <a:t> και των </a:t>
            </a:r>
            <a:r>
              <a:rPr lang="el-GR" dirty="0" err="1" smtClean="0"/>
              <a:t>πλειομετρικών</a:t>
            </a:r>
            <a:r>
              <a:rPr lang="el-GR" dirty="0" smtClean="0"/>
              <a:t> ασκήσεων (3 </a:t>
            </a:r>
            <a:r>
              <a:rPr lang="en-US" dirty="0" smtClean="0"/>
              <a:t>x </a:t>
            </a:r>
            <a:r>
              <a:rPr lang="el-GR" dirty="0" smtClean="0"/>
              <a:t>3 </a:t>
            </a:r>
            <a:r>
              <a:rPr lang="en-US" dirty="0" smtClean="0"/>
              <a:t>tuck jumps</a:t>
            </a:r>
            <a:r>
              <a:rPr lang="el-GR" dirty="0" smtClean="0"/>
              <a:t>) δεν επηρέασαν την απόδοση. Και οι δύο μελέτες εμφάνισαν μεγάλη μεταβλητότητα, η οποία μπορεί να αποδοθεί στον διαφορετικό όγκο και τα χρονικά διαστήματα των μετρήσεων. </a:t>
            </a:r>
            <a:endParaRPr lang="en-US" dirty="0" smtClean="0"/>
          </a:p>
          <a:p>
            <a:endParaRPr lang="en-US" dirty="0" smtClean="0"/>
          </a:p>
          <a:p>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6019800" y="1318161"/>
            <a:ext cx="5933096" cy="42825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1"/>
          </p:nvPr>
        </p:nvSpPr>
        <p:spPr>
          <a:xfrm>
            <a:off x="838200" y="985652"/>
            <a:ext cx="5181600" cy="4797630"/>
          </a:xfrm>
        </p:spPr>
        <p:txBody>
          <a:bodyPr>
            <a:noAutofit/>
          </a:bodyPr>
          <a:lstStyle/>
          <a:p>
            <a:r>
              <a:rPr lang="el-GR" sz="1800" dirty="0" smtClean="0"/>
              <a:t>Πρόσφατα σε ανασκόπηση των </a:t>
            </a:r>
            <a:r>
              <a:rPr lang="en-US" sz="1800" dirty="0" smtClean="0"/>
              <a:t>Wilson et al</a:t>
            </a:r>
            <a:r>
              <a:rPr lang="el-GR" sz="1800" dirty="0" smtClean="0"/>
              <a:t>., (2013), τονίζεται το ότι οι έρευνες που εξετάζουν τις περιόδους αποκατάστασης έχουν δώσει διαφορετικά και συχνά αντικρουόμενα αποτελέσματα. </a:t>
            </a:r>
          </a:p>
          <a:p>
            <a:r>
              <a:rPr lang="el-GR" sz="1800" dirty="0" smtClean="0"/>
              <a:t>Οι μελέτες αυτές, συλλογικά, υποδεικνύουν ότι ο σύντομος (5</a:t>
            </a:r>
            <a:r>
              <a:rPr lang="en-US" sz="1800" dirty="0" smtClean="0"/>
              <a:t>min</a:t>
            </a:r>
            <a:r>
              <a:rPr lang="el-GR" sz="1800" dirty="0" smtClean="0"/>
              <a:t>), μέτριος (8-12</a:t>
            </a:r>
            <a:r>
              <a:rPr lang="en-US" sz="1800" dirty="0" smtClean="0"/>
              <a:t>min</a:t>
            </a:r>
            <a:r>
              <a:rPr lang="el-GR" sz="1800" dirty="0" smtClean="0"/>
              <a:t>) και εκτεταμένος χρόνος αποκατάστασης (18,5</a:t>
            </a:r>
            <a:r>
              <a:rPr lang="en-US" sz="1800" dirty="0" smtClean="0"/>
              <a:t>min</a:t>
            </a:r>
            <a:r>
              <a:rPr lang="el-GR" sz="1800" dirty="0" smtClean="0"/>
              <a:t>), μπορεί να προκαλέσει ΜΔΕ. </a:t>
            </a:r>
          </a:p>
          <a:p>
            <a:r>
              <a:rPr lang="el-GR" sz="1800" dirty="0" smtClean="0"/>
              <a:t>Όπως αναφέρουν 3-7</a:t>
            </a:r>
            <a:r>
              <a:rPr lang="en-US" sz="1800" dirty="0" smtClean="0"/>
              <a:t>min</a:t>
            </a:r>
            <a:r>
              <a:rPr lang="el-GR" sz="1800" dirty="0" smtClean="0"/>
              <a:t>. και 7-10</a:t>
            </a:r>
            <a:r>
              <a:rPr lang="en-US" sz="1800" dirty="0" smtClean="0"/>
              <a:t>min </a:t>
            </a:r>
            <a:r>
              <a:rPr lang="el-GR" sz="1800" dirty="0" smtClean="0"/>
              <a:t>φαίνεται να ενισχύουν την απόδοση ισχύος μετά από μια άσκηση προ-ενεργοποίησης σε αθλητές και σε προπονημένο πληθυσμό αντίστοιχα. </a:t>
            </a:r>
          </a:p>
          <a:p>
            <a:r>
              <a:rPr lang="el-GR" sz="1800" dirty="0" smtClean="0"/>
              <a:t>Ωστόσο, αυτά τα ευρήματα διέφεραν με βάση το προπονητικό υπόβαθρο των δοκιμαζομένων</a:t>
            </a:r>
            <a:br>
              <a:rPr lang="el-GR" sz="1800" dirty="0" smtClean="0"/>
            </a:br>
            <a:endParaRPr lang="en-US" sz="1800" dirty="0"/>
          </a:p>
        </p:txBody>
      </p:sp>
      <p:pic>
        <p:nvPicPr>
          <p:cNvPr id="3" name="2 - Εικόνα" descr="C:\Users\nikolas\Pictures\ΔΙΑΤΡΙΒΗ\6.png"/>
          <p:cNvPicPr/>
          <p:nvPr/>
        </p:nvPicPr>
        <p:blipFill>
          <a:blip r:embed="rId2" cstate="print"/>
          <a:srcRect/>
          <a:stretch>
            <a:fillRect/>
          </a:stretch>
        </p:blipFill>
        <p:spPr bwMode="auto">
          <a:xfrm>
            <a:off x="6360783" y="2664630"/>
            <a:ext cx="5272643" cy="2719449"/>
          </a:xfrm>
          <a:prstGeom prst="rect">
            <a:avLst/>
          </a:prstGeom>
          <a:noFill/>
          <a:ln w="9525">
            <a:noFill/>
            <a:miter lim="800000"/>
            <a:headEnd/>
            <a:tailEnd/>
          </a:ln>
        </p:spPr>
      </p:pic>
      <p:sp>
        <p:nvSpPr>
          <p:cNvPr id="7" name="6 - TextBox"/>
          <p:cNvSpPr txBox="1"/>
          <p:nvPr/>
        </p:nvSpPr>
        <p:spPr>
          <a:xfrm>
            <a:off x="6019801" y="633305"/>
            <a:ext cx="5613626" cy="1754326"/>
          </a:xfrm>
          <a:prstGeom prst="rect">
            <a:avLst/>
          </a:prstGeom>
          <a:noFill/>
        </p:spPr>
        <p:txBody>
          <a:bodyPr wrap="square" rtlCol="0">
            <a:spAutoFit/>
          </a:bodyPr>
          <a:lstStyle/>
          <a:p>
            <a:pPr algn="just"/>
            <a:r>
              <a:rPr lang="en-US" b="1" dirty="0" smtClean="0"/>
              <a:t>T</a:t>
            </a:r>
            <a:r>
              <a:rPr lang="el-GR" b="1" dirty="0" smtClean="0"/>
              <a:t>ο διάλλειμα μεταξύ της άσκησης προ-ενεργοποίησης και της επικείμενης κύριας δραστηριότητας εξαρτάται από την ένταση και τον όγκο της </a:t>
            </a:r>
            <a:r>
              <a:rPr lang="el-GR" b="1" dirty="0" err="1" smtClean="0"/>
              <a:t>προφόρτισης</a:t>
            </a:r>
            <a:r>
              <a:rPr lang="el-GR" b="1" dirty="0" smtClean="0"/>
              <a:t>, είναι εκείνο που θα παίξει καθοριστικό ρόλο στη δυναμική ισορροπία μεταξύ ΜΔΕ και κόπωσης (</a:t>
            </a:r>
            <a:r>
              <a:rPr lang="en-US" b="1" dirty="0" err="1" smtClean="0"/>
              <a:t>Suchomel</a:t>
            </a:r>
            <a:r>
              <a:rPr lang="en-US" b="1" dirty="0" smtClean="0"/>
              <a:t> et al 2015)</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2800" b="1" dirty="0" smtClean="0"/>
              <a:t>Επίπεδο μυϊκής δύναμης</a:t>
            </a:r>
            <a:endParaRPr lang="en-US" sz="2800" b="1" dirty="0"/>
          </a:p>
        </p:txBody>
      </p:sp>
      <p:sp>
        <p:nvSpPr>
          <p:cNvPr id="6" name="5 - Θέση περιεχομένου"/>
          <p:cNvSpPr>
            <a:spLocks noGrp="1"/>
          </p:cNvSpPr>
          <p:nvPr>
            <p:ph sz="half" idx="2"/>
          </p:nvPr>
        </p:nvSpPr>
        <p:spPr/>
        <p:txBody>
          <a:bodyPr>
            <a:normAutofit/>
          </a:bodyPr>
          <a:lstStyle/>
          <a:p>
            <a:pPr>
              <a:buNone/>
            </a:pPr>
            <a:r>
              <a:rPr lang="el-GR" dirty="0" smtClean="0"/>
              <a:t>	</a:t>
            </a:r>
            <a:r>
              <a:rPr lang="el-GR" sz="2000" dirty="0" smtClean="0"/>
              <a:t>Οι </a:t>
            </a:r>
            <a:r>
              <a:rPr lang="fr-FR" sz="2000" dirty="0" smtClean="0"/>
              <a:t> </a:t>
            </a:r>
            <a:r>
              <a:rPr lang="fr-FR" sz="2000" dirty="0" err="1" smtClean="0"/>
              <a:t>Gourgoulis</a:t>
            </a:r>
            <a:r>
              <a:rPr lang="fr-FR" sz="2000" dirty="0" smtClean="0"/>
              <a:t>, V., </a:t>
            </a:r>
            <a:r>
              <a:rPr lang="en-US" sz="2000" dirty="0" smtClean="0"/>
              <a:t>et al</a:t>
            </a:r>
            <a:r>
              <a:rPr lang="el-GR" sz="2000" dirty="0" smtClean="0"/>
              <a:t>. (2003), παρατήρησαν αύξηση 4% στο ύψος του </a:t>
            </a:r>
            <a:r>
              <a:rPr lang="en-US" sz="2000" dirty="0" smtClean="0"/>
              <a:t>CMJ</a:t>
            </a:r>
            <a:r>
              <a:rPr lang="el-GR" sz="2000" dirty="0" smtClean="0"/>
              <a:t> (</a:t>
            </a:r>
            <a:r>
              <a:rPr lang="en-US" sz="2000" dirty="0" smtClean="0"/>
              <a:t>p</a:t>
            </a:r>
            <a:r>
              <a:rPr lang="el-GR" sz="2000" dirty="0" smtClean="0"/>
              <a:t>&lt;0.05) μετά από 5 σετ πίσω-καθίσματος με 2 επαναλήψεις σε κάθε μια από τις ακόλουθες εντάσεις: 20, 40, 60, 80, και 90% της 1ΜΕ, μόνο στα δυνατά άτομα τα οποία μπορούσαν να σηκώσουν φορτίο &gt;160 κιλά σε </a:t>
            </a:r>
            <a:r>
              <a:rPr lang="el-GR" sz="2000" dirty="0" err="1" smtClean="0"/>
              <a:t>ημικάθισμα</a:t>
            </a:r>
            <a:r>
              <a:rPr lang="el-GR" sz="2000" dirty="0" smtClean="0"/>
              <a:t>. Αντίθετα, στα αδύνατα διαπιστώθηκε μόνο μια ελάχιστη αύξηση 0.4% στο ύψος του </a:t>
            </a:r>
            <a:r>
              <a:rPr lang="en-US" sz="2000" dirty="0" smtClean="0"/>
              <a:t>CMJ</a:t>
            </a:r>
            <a:endParaRPr lang="en-US" sz="2000" dirty="0"/>
          </a:p>
        </p:txBody>
      </p:sp>
      <p:pic>
        <p:nvPicPr>
          <p:cNvPr id="3" name="2 - Εικόνα" descr="C:\Users\nikolas\Pictures\ΔΙΑΤΡΙΒΗ\9.png"/>
          <p:cNvPicPr/>
          <p:nvPr/>
        </p:nvPicPr>
        <p:blipFill>
          <a:blip r:embed="rId2" cstate="print"/>
          <a:srcRect/>
          <a:stretch>
            <a:fillRect/>
          </a:stretch>
        </p:blipFill>
        <p:spPr bwMode="auto">
          <a:xfrm>
            <a:off x="733302" y="2387383"/>
            <a:ext cx="5438898" cy="22768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srcRect/>
          <a:stretch>
            <a:fillRect/>
          </a:stretch>
        </p:blipFill>
        <p:spPr bwMode="auto">
          <a:xfrm>
            <a:off x="838200" y="1799113"/>
            <a:ext cx="4771084" cy="4055422"/>
          </a:xfrm>
          <a:prstGeom prst="rect">
            <a:avLst/>
          </a:prstGeom>
          <a:noFill/>
          <a:ln w="9525">
            <a:noFill/>
            <a:miter lim="800000"/>
            <a:headEnd/>
            <a:tailEnd/>
          </a:ln>
        </p:spPr>
      </p:pic>
      <p:pic>
        <p:nvPicPr>
          <p:cNvPr id="5123" name="Picture 3"/>
          <p:cNvPicPr>
            <a:picLocks noGrp="1" noChangeAspect="1" noChangeArrowheads="1"/>
          </p:cNvPicPr>
          <p:nvPr>
            <p:ph sz="half" idx="2"/>
          </p:nvPr>
        </p:nvPicPr>
        <p:blipFill>
          <a:blip r:embed="rId3"/>
          <a:srcRect/>
          <a:stretch>
            <a:fillRect/>
          </a:stretch>
        </p:blipFill>
        <p:spPr bwMode="auto">
          <a:xfrm>
            <a:off x="6522252" y="1799113"/>
            <a:ext cx="4165540" cy="3795817"/>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158068" y="292554"/>
            <a:ext cx="6019800" cy="1666875"/>
          </a:xfrm>
          <a:prstGeom prst="rect">
            <a:avLst/>
          </a:prstGeom>
          <a:noFill/>
          <a:ln w="9525">
            <a:noFill/>
            <a:miter lim="800000"/>
            <a:headEnd/>
            <a:tailEnd/>
          </a:ln>
        </p:spPr>
      </p:pic>
      <p:sp>
        <p:nvSpPr>
          <p:cNvPr id="8" name="7 - Ορθογώνιο"/>
          <p:cNvSpPr/>
          <p:nvPr/>
        </p:nvSpPr>
        <p:spPr>
          <a:xfrm>
            <a:off x="2386940" y="5854534"/>
            <a:ext cx="7600208" cy="738664"/>
          </a:xfrm>
          <a:prstGeom prst="rect">
            <a:avLst/>
          </a:prstGeom>
        </p:spPr>
        <p:txBody>
          <a:bodyPr wrap="square">
            <a:spAutoFit/>
          </a:bodyPr>
          <a:lstStyle/>
          <a:p>
            <a:pPr>
              <a:defRPr/>
            </a:pPr>
            <a:r>
              <a:rPr lang="el-GR" sz="1400" dirty="0" smtClean="0"/>
              <a:t>Ποσοστιαία μεταβολή της απόδοσης στη ρίψη πριν και μετά τα </a:t>
            </a:r>
            <a:r>
              <a:rPr lang="en-US" sz="1400" dirty="0" smtClean="0"/>
              <a:t>DJ</a:t>
            </a:r>
            <a:r>
              <a:rPr lang="el-GR" sz="1400" dirty="0" smtClean="0"/>
              <a:t>. Τα υποκείμενα χωρίστηκαν σε δύο ομάδες ανάλογα με το ποσοστό τους σε τύπου ΙΙ μυϊκές ίνες στον έξω πλατύ μηριαίο( &lt; ή &gt;55% ), ανεξάρτητα από το φύλο τους (* = Ρ&lt;0.01), (</a:t>
            </a:r>
            <a:r>
              <a:rPr lang="en-US" sz="1400" dirty="0" err="1" smtClean="0"/>
              <a:t>Terzis</a:t>
            </a:r>
            <a:r>
              <a:rPr lang="el-GR" sz="1400" dirty="0" smtClean="0"/>
              <a:t>, </a:t>
            </a:r>
            <a:r>
              <a:rPr lang="en-US" sz="1400" dirty="0" smtClean="0"/>
              <a:t>G</a:t>
            </a:r>
            <a:r>
              <a:rPr lang="el-GR" sz="1400" dirty="0" smtClean="0"/>
              <a:t>.,</a:t>
            </a:r>
            <a:r>
              <a:rPr lang="en-US" sz="1400" dirty="0" smtClean="0"/>
              <a:t>et al</a:t>
            </a:r>
            <a:r>
              <a:rPr lang="el-GR" sz="1400" dirty="0" smtClean="0"/>
              <a:t>., 2009).</a:t>
            </a:r>
          </a:p>
        </p:txBody>
      </p:sp>
      <p:sp>
        <p:nvSpPr>
          <p:cNvPr id="10" name="9 - TextBox"/>
          <p:cNvSpPr txBox="1"/>
          <p:nvPr/>
        </p:nvSpPr>
        <p:spPr>
          <a:xfrm>
            <a:off x="6329548" y="415636"/>
            <a:ext cx="5667913" cy="1508105"/>
          </a:xfrm>
          <a:prstGeom prst="rect">
            <a:avLst/>
          </a:prstGeom>
          <a:noFill/>
        </p:spPr>
        <p:txBody>
          <a:bodyPr wrap="square" rtlCol="0">
            <a:spAutoFit/>
          </a:bodyPr>
          <a:lstStyle/>
          <a:p>
            <a:r>
              <a:rPr lang="el-GR" sz="1400" b="1" dirty="0" smtClean="0"/>
              <a:t>Οι μυϊκές ίνες τύπου ΙΙ (γρήγορης-σύσπασης) προκαλούν ενεργοποίηση σε σχέση με τις μυϊκές ίνες τύπου Ι (βραδείας-σύσπασης) και κατά συνέπεια τα άτομα που διαθέτουν ένα μεγαλύτερο ποσοστό του τύπου </a:t>
            </a:r>
            <a:r>
              <a:rPr lang="en-US" sz="1400" b="1" dirty="0" smtClean="0"/>
              <a:t>II</a:t>
            </a:r>
            <a:r>
              <a:rPr lang="el-GR" sz="1400" b="1" dirty="0" smtClean="0"/>
              <a:t> εμφανίζουν αύξηση της απόδοσης στην επικείμενη κύρια δραστηριότητα σε μεγαλύτερο βαθμό από ότι τα αντίστοιχα με μυϊκές ίνες  τύπου Ι</a:t>
            </a:r>
            <a:r>
              <a:rPr lang="en-US" b="1"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b="1" dirty="0" smtClean="0"/>
              <a:t>ΡΑΡ σε διαφορετικές ηλικίες:</a:t>
            </a:r>
            <a:br>
              <a:rPr lang="el-GR" sz="2400" b="1" dirty="0" smtClean="0"/>
            </a:br>
            <a:r>
              <a:rPr lang="el-GR" sz="2400" b="1" dirty="0" smtClean="0"/>
              <a:t>παιδική </a:t>
            </a:r>
            <a:r>
              <a:rPr lang="en-US" sz="2400" b="1" dirty="0" smtClean="0"/>
              <a:t>Tanner </a:t>
            </a:r>
            <a:r>
              <a:rPr lang="el-GR" sz="2400" b="1" dirty="0" smtClean="0"/>
              <a:t>1-2</a:t>
            </a:r>
            <a:r>
              <a:rPr lang="en-US" sz="2400" b="1" dirty="0" smtClean="0"/>
              <a:t> (10-12 </a:t>
            </a:r>
            <a:r>
              <a:rPr lang="el-GR" sz="2400" b="1" dirty="0" smtClean="0"/>
              <a:t>ετών)</a:t>
            </a:r>
            <a:br>
              <a:rPr lang="el-GR" sz="2400" b="1" dirty="0" smtClean="0"/>
            </a:br>
            <a:r>
              <a:rPr lang="el-GR" sz="2400" b="1" dirty="0" smtClean="0"/>
              <a:t>εφηβική </a:t>
            </a:r>
            <a:r>
              <a:rPr lang="en-US" sz="2400" b="1" dirty="0" smtClean="0"/>
              <a:t> Tanner 3-4</a:t>
            </a:r>
            <a:r>
              <a:rPr lang="el-GR" sz="2400" b="1" dirty="0" smtClean="0"/>
              <a:t> (14-15 ετών)</a:t>
            </a:r>
            <a:r>
              <a:rPr lang="en-US" sz="2400" b="1" dirty="0" smtClean="0"/>
              <a:t/>
            </a:r>
            <a:br>
              <a:rPr lang="en-US" sz="2400" b="1" dirty="0" smtClean="0"/>
            </a:br>
            <a:r>
              <a:rPr lang="el-GR" sz="2400" b="1" dirty="0" smtClean="0"/>
              <a:t>ενήλικες </a:t>
            </a:r>
            <a:r>
              <a:rPr lang="en-US" sz="2400" b="1" dirty="0" smtClean="0"/>
              <a:t>Tanner 5 </a:t>
            </a:r>
            <a:r>
              <a:rPr lang="el-GR" sz="2400" b="1" dirty="0" smtClean="0"/>
              <a:t>(20-2 ετών)</a:t>
            </a:r>
            <a:endParaRPr lang="en-US" sz="2400" b="1" dirty="0"/>
          </a:p>
        </p:txBody>
      </p:sp>
      <p:pic>
        <p:nvPicPr>
          <p:cNvPr id="4098" name="Picture 2"/>
          <p:cNvPicPr>
            <a:picLocks noGrp="1" noChangeAspect="1" noChangeArrowheads="1"/>
          </p:cNvPicPr>
          <p:nvPr>
            <p:ph sz="half" idx="1"/>
          </p:nvPr>
        </p:nvPicPr>
        <p:blipFill>
          <a:blip r:embed="rId2"/>
          <a:srcRect/>
          <a:stretch>
            <a:fillRect/>
          </a:stretch>
        </p:blipFill>
        <p:spPr bwMode="auto">
          <a:xfrm>
            <a:off x="499954" y="1690688"/>
            <a:ext cx="5519846" cy="2762559"/>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a:srcRect/>
          <a:stretch>
            <a:fillRect/>
          </a:stretch>
        </p:blipFill>
        <p:spPr bwMode="auto">
          <a:xfrm>
            <a:off x="6772275" y="0"/>
            <a:ext cx="5067300" cy="2990850"/>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6019800" y="3355975"/>
            <a:ext cx="5819775" cy="2933700"/>
          </a:xfrm>
          <a:prstGeom prst="rect">
            <a:avLst/>
          </a:prstGeom>
          <a:noFill/>
          <a:ln w="9525">
            <a:noFill/>
            <a:miter lim="800000"/>
            <a:headEnd/>
            <a:tailEnd/>
          </a:ln>
        </p:spPr>
      </p:pic>
      <p:sp>
        <p:nvSpPr>
          <p:cNvPr id="8" name="7 - TextBox"/>
          <p:cNvSpPr txBox="1"/>
          <p:nvPr/>
        </p:nvSpPr>
        <p:spPr>
          <a:xfrm>
            <a:off x="665018" y="4453247"/>
            <a:ext cx="4999512" cy="1477328"/>
          </a:xfrm>
          <a:prstGeom prst="rect">
            <a:avLst/>
          </a:prstGeom>
          <a:noFill/>
        </p:spPr>
        <p:txBody>
          <a:bodyPr wrap="square" rtlCol="0">
            <a:spAutoFit/>
          </a:bodyPr>
          <a:lstStyle/>
          <a:p>
            <a:r>
              <a:rPr lang="el-GR" dirty="0" smtClean="0"/>
              <a:t>Πρωτόκολλα </a:t>
            </a:r>
            <a:r>
              <a:rPr lang="el-GR" dirty="0" err="1" smtClean="0"/>
              <a:t>νευρομυικής</a:t>
            </a:r>
            <a:r>
              <a:rPr lang="el-GR" dirty="0" smtClean="0"/>
              <a:t> διευκόλυνσης μπορούν να αναπτυχθούν σε ενήλικες και έφηβους, ενώ η εφαρμογή τους σε άτομα παιδικής ηλικίας είναι άνευ ουσίας αφού την ηλικία αυτή δεν επιδιώκουμε μεγιστοποίηση της απόδοσης</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Σχέση χαρακτηριστικών </a:t>
            </a:r>
            <a:r>
              <a:rPr lang="el-GR" sz="2800" b="1" dirty="0" err="1" smtClean="0"/>
              <a:t>προενεργοποίησης</a:t>
            </a:r>
            <a:r>
              <a:rPr lang="el-GR" sz="2800" b="1" dirty="0" smtClean="0"/>
              <a:t> και κύριας δραστηριότητας</a:t>
            </a:r>
            <a:endParaRPr lang="en-US" sz="2800" b="1" dirty="0"/>
          </a:p>
        </p:txBody>
      </p:sp>
      <p:sp>
        <p:nvSpPr>
          <p:cNvPr id="3" name="2 - Θέση περιεχομένου"/>
          <p:cNvSpPr>
            <a:spLocks noGrp="1"/>
          </p:cNvSpPr>
          <p:nvPr>
            <p:ph sz="half" idx="1"/>
          </p:nvPr>
        </p:nvSpPr>
        <p:spPr>
          <a:xfrm>
            <a:off x="838200" y="2018805"/>
            <a:ext cx="5181600" cy="4158158"/>
          </a:xfrm>
        </p:spPr>
        <p:txBody>
          <a:bodyPr>
            <a:normAutofit fontScale="77500" lnSpcReduction="20000"/>
          </a:bodyPr>
          <a:lstStyle/>
          <a:p>
            <a:pPr>
              <a:lnSpc>
                <a:spcPct val="110000"/>
              </a:lnSpc>
            </a:pPr>
            <a:r>
              <a:rPr lang="el-GR" dirty="0" smtClean="0">
                <a:cs typeface="Times New Roman" pitchFamily="18" charset="0"/>
              </a:rPr>
              <a:t>Ισομετρική προσπάθεια ΜΕΣ</a:t>
            </a:r>
            <a:r>
              <a:rPr lang="el-GR" b="1" dirty="0" smtClean="0">
                <a:cs typeface="Times New Roman" pitchFamily="18" charset="0"/>
              </a:rPr>
              <a:t> </a:t>
            </a:r>
            <a:r>
              <a:rPr lang="el-GR" dirty="0" smtClean="0">
                <a:cs typeface="Times New Roman" pitchFamily="18" charset="0"/>
              </a:rPr>
              <a:t>(</a:t>
            </a:r>
            <a:r>
              <a:rPr lang="en-US" dirty="0" err="1" smtClean="0"/>
              <a:t>Behm</a:t>
            </a:r>
            <a:r>
              <a:rPr lang="el-GR" dirty="0" smtClean="0"/>
              <a:t> </a:t>
            </a:r>
            <a:r>
              <a:rPr lang="en-US" dirty="0" smtClean="0"/>
              <a:t>Button</a:t>
            </a:r>
            <a:r>
              <a:rPr lang="el-GR" dirty="0" smtClean="0"/>
              <a:t> </a:t>
            </a:r>
            <a:r>
              <a:rPr lang="en-US" dirty="0" smtClean="0"/>
              <a:t>and Butt., </a:t>
            </a:r>
            <a:r>
              <a:rPr lang="el-GR" dirty="0" smtClean="0"/>
              <a:t>2001)</a:t>
            </a:r>
          </a:p>
          <a:p>
            <a:pPr>
              <a:lnSpc>
                <a:spcPct val="110000"/>
              </a:lnSpc>
              <a:buNone/>
            </a:pPr>
            <a:endParaRPr lang="el-GR" dirty="0" smtClean="0"/>
          </a:p>
          <a:p>
            <a:pPr>
              <a:lnSpc>
                <a:spcPct val="110000"/>
              </a:lnSpc>
            </a:pPr>
            <a:r>
              <a:rPr lang="el-GR" dirty="0" smtClean="0"/>
              <a:t> </a:t>
            </a:r>
            <a:r>
              <a:rPr lang="el-GR" dirty="0" smtClean="0">
                <a:cs typeface="Times New Roman" pitchFamily="18" charset="0"/>
              </a:rPr>
              <a:t>Απομονωμένες δυναμικές συστολές (π.χ. </a:t>
            </a:r>
            <a:r>
              <a:rPr lang="el-GR" dirty="0" err="1" smtClean="0">
                <a:cs typeface="Times New Roman" pitchFamily="18" charset="0"/>
              </a:rPr>
              <a:t>ισοκινητικές</a:t>
            </a:r>
            <a:r>
              <a:rPr lang="el-GR" dirty="0" smtClean="0">
                <a:cs typeface="Times New Roman" pitchFamily="18" charset="0"/>
              </a:rPr>
              <a:t> εκτάσεις γόνατος), </a:t>
            </a:r>
            <a:r>
              <a:rPr lang="el-GR" dirty="0" smtClean="0"/>
              <a:t>(</a:t>
            </a:r>
            <a:r>
              <a:rPr lang="en-US" dirty="0" err="1" smtClean="0"/>
              <a:t>Gossen</a:t>
            </a:r>
            <a:r>
              <a:rPr lang="el-GR" dirty="0" smtClean="0"/>
              <a:t>, </a:t>
            </a:r>
            <a:r>
              <a:rPr lang="en-US" dirty="0" smtClean="0"/>
              <a:t>Sale.</a:t>
            </a:r>
            <a:r>
              <a:rPr lang="el-GR" dirty="0" smtClean="0"/>
              <a:t>, 2000 ; </a:t>
            </a:r>
            <a:r>
              <a:rPr lang="en-US" dirty="0" smtClean="0"/>
              <a:t>French</a:t>
            </a:r>
            <a:r>
              <a:rPr lang="el-GR" dirty="0" smtClean="0"/>
              <a:t> </a:t>
            </a:r>
            <a:r>
              <a:rPr lang="en-US" dirty="0" smtClean="0"/>
              <a:t>et al</a:t>
            </a:r>
            <a:r>
              <a:rPr lang="el-GR" dirty="0" smtClean="0"/>
              <a:t>., 2003)</a:t>
            </a:r>
          </a:p>
          <a:p>
            <a:pPr>
              <a:lnSpc>
                <a:spcPct val="110000"/>
              </a:lnSpc>
            </a:pPr>
            <a:endParaRPr lang="el-GR" dirty="0" smtClean="0"/>
          </a:p>
          <a:p>
            <a:pPr>
              <a:lnSpc>
                <a:spcPct val="110000"/>
              </a:lnSpc>
            </a:pPr>
            <a:r>
              <a:rPr lang="el-GR" dirty="0" smtClean="0"/>
              <a:t> </a:t>
            </a:r>
            <a:r>
              <a:rPr lang="el-GR" dirty="0" smtClean="0">
                <a:cs typeface="Times New Roman" pitchFamily="18" charset="0"/>
              </a:rPr>
              <a:t>Συνδυασμό βαλλιστικών δραστηριοτήτων (π.χ. CMJ και DJ), </a:t>
            </a:r>
            <a:r>
              <a:rPr lang="el-GR" dirty="0" smtClean="0"/>
              <a:t>(</a:t>
            </a:r>
            <a:r>
              <a:rPr lang="en-US" dirty="0" err="1" smtClean="0"/>
              <a:t>Kilduff</a:t>
            </a:r>
            <a:r>
              <a:rPr lang="el-GR" dirty="0" smtClean="0"/>
              <a:t>, </a:t>
            </a:r>
            <a:r>
              <a:rPr lang="en-US" dirty="0" smtClean="0"/>
              <a:t>et al</a:t>
            </a:r>
            <a:r>
              <a:rPr lang="el-GR" dirty="0" smtClean="0"/>
              <a:t>., 2007)</a:t>
            </a:r>
            <a:r>
              <a:rPr lang="en-US" dirty="0" smtClean="0"/>
              <a:t> </a:t>
            </a:r>
            <a:endParaRPr lang="el-GR" dirty="0" smtClean="0"/>
          </a:p>
          <a:p>
            <a:pPr>
              <a:lnSpc>
                <a:spcPct val="160000"/>
              </a:lnSpc>
            </a:pPr>
            <a:endParaRPr lang="en-US" dirty="0"/>
          </a:p>
        </p:txBody>
      </p:sp>
      <p:sp>
        <p:nvSpPr>
          <p:cNvPr id="4" name="3 - Θέση περιεχομένου"/>
          <p:cNvSpPr>
            <a:spLocks noGrp="1"/>
          </p:cNvSpPr>
          <p:nvPr>
            <p:ph sz="half" idx="2"/>
          </p:nvPr>
        </p:nvSpPr>
        <p:spPr/>
        <p:txBody>
          <a:bodyPr>
            <a:normAutofit fontScale="77500" lnSpcReduction="20000"/>
          </a:bodyPr>
          <a:lstStyle/>
          <a:p>
            <a:r>
              <a:rPr lang="el-GR" dirty="0" smtClean="0"/>
              <a:t>Κατά συνέπεια, ενώ μια συγκεκριμένη άσκηση προ-ενεργοποίησης μπορεί να βελτιώσει την απόδοση μιας συγκεκριμένης κύριας δυναμικής δραστηριότητας, θα μπορούσε να μειώσει ή να έχει καμία επίδραση στην απόδοση μιας διαφορετικής κύριας δυναμικής δραστηριότητας</a:t>
            </a:r>
          </a:p>
          <a:p>
            <a:r>
              <a:rPr lang="el-GR" dirty="0" smtClean="0"/>
              <a:t>Συμπερασματικά, όπως τονίζουν και οι </a:t>
            </a:r>
            <a:r>
              <a:rPr lang="en-US" dirty="0" err="1" smtClean="0"/>
              <a:t>Tillin</a:t>
            </a:r>
            <a:r>
              <a:rPr lang="el-GR" dirty="0" smtClean="0"/>
              <a:t>, </a:t>
            </a:r>
            <a:r>
              <a:rPr lang="en-US" dirty="0" smtClean="0"/>
              <a:t>NA and Bishop</a:t>
            </a:r>
            <a:r>
              <a:rPr lang="el-GR" dirty="0" smtClean="0"/>
              <a:t>, </a:t>
            </a:r>
            <a:r>
              <a:rPr lang="en-US" dirty="0" smtClean="0"/>
              <a:t>D</a:t>
            </a:r>
            <a:r>
              <a:rPr lang="el-GR" dirty="0" smtClean="0"/>
              <a:t>., (2009), τα αποτελέσματα αυτά υπογραμμίζουν τη σημασία της στενής κινηματικής σχέσης που θα πρέπει να υπάρχει ανάμεσα στην άσκηση προ-ενεργοποίησης και της επόμενης κύριας εκρηκτικής δραστηριότητας.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Μυϊκή ενεργοποίηση</a:t>
            </a:r>
            <a:endParaRPr lang="el-GR" sz="2800" b="1" dirty="0"/>
          </a:p>
        </p:txBody>
      </p:sp>
      <p:sp>
        <p:nvSpPr>
          <p:cNvPr id="6" name="5 - Θέση περιεχομένου"/>
          <p:cNvSpPr>
            <a:spLocks noGrp="1"/>
          </p:cNvSpPr>
          <p:nvPr>
            <p:ph sz="half" idx="1"/>
          </p:nvPr>
        </p:nvSpPr>
        <p:spPr>
          <a:xfrm>
            <a:off x="439387" y="1389414"/>
            <a:ext cx="6366603" cy="4787550"/>
          </a:xfrm>
        </p:spPr>
        <p:txBody>
          <a:bodyPr>
            <a:normAutofit fontScale="92500" lnSpcReduction="10000"/>
          </a:bodyPr>
          <a:lstStyle/>
          <a:p>
            <a:r>
              <a:rPr lang="el-GR" sz="2400" dirty="0" smtClean="0">
                <a:cs typeface="Times New Roman" pitchFamily="18" charset="0"/>
              </a:rPr>
              <a:t>Η Μετά-Διεγερτική Ενεργοποίηση (ΜΔΕ) αναφέρεται στο φαινόμενο που χαρακτηρίζεται από την οξεία ενεργοποίηση των χαρακτηριστικών της μυϊκής απόδοσης, ως αποτέλεσμα της προηγηθείσας συστολής του μυός </a:t>
            </a:r>
            <a:r>
              <a:rPr lang="el-GR" sz="2400" dirty="0" smtClean="0"/>
              <a:t>(</a:t>
            </a:r>
            <a:r>
              <a:rPr lang="en-US" sz="2400" dirty="0" smtClean="0"/>
              <a:t>Hodgson</a:t>
            </a:r>
            <a:r>
              <a:rPr lang="el-GR" sz="2400" dirty="0" smtClean="0"/>
              <a:t>, </a:t>
            </a:r>
            <a:r>
              <a:rPr lang="en-US" sz="2400" dirty="0" smtClean="0"/>
              <a:t>Docherty</a:t>
            </a:r>
            <a:r>
              <a:rPr lang="el-GR" sz="2400" dirty="0" smtClean="0"/>
              <a:t> </a:t>
            </a:r>
            <a:r>
              <a:rPr lang="en-US" sz="2400" dirty="0" smtClean="0"/>
              <a:t>and Robbins</a:t>
            </a:r>
            <a:r>
              <a:rPr lang="el-GR" sz="2400" dirty="0" smtClean="0"/>
              <a:t>, 2005 ; </a:t>
            </a:r>
            <a:r>
              <a:rPr lang="el-GR" sz="2400" dirty="0" err="1" smtClean="0"/>
              <a:t>Robbins</a:t>
            </a:r>
            <a:r>
              <a:rPr lang="el-GR" sz="2400" dirty="0" smtClean="0"/>
              <a:t> , 2005). </a:t>
            </a:r>
          </a:p>
          <a:p>
            <a:r>
              <a:rPr lang="el-GR" sz="2400" dirty="0" smtClean="0"/>
              <a:t>Μετά την αρχική μυϊκή συστολή διάρκειας 200ms ακολουθεί η παρέμβαση της μέγιστης εκούσιας ή ηλεκτρικής εξωτερικά προκαλούμενης τετανικής συστολής διάρκειας 10 δευτερολέπτων που ονομάζεται προ-ενεργοποίηση. Η επακόλουθη μυϊκή συστολή εμφανίζεται αυξημένη συγκριτικά με την αρχική, τόσο στο πεδίο της δύναμης όσο και σε εκείνο του χρόνου σύσπασης, βελτιώνοντας τις παραμέτρους που συνθέτουν την ισχύ, συνεπεία της ΜΔΕ </a:t>
            </a:r>
          </a:p>
          <a:p>
            <a:endParaRPr lang="el-GR" sz="2400" dirty="0" smtClean="0"/>
          </a:p>
          <a:p>
            <a:endParaRPr lang="en-US" dirty="0"/>
          </a:p>
        </p:txBody>
      </p:sp>
      <p:sp>
        <p:nvSpPr>
          <p:cNvPr id="5" name="4 - Ορθογώνιο"/>
          <p:cNvSpPr/>
          <p:nvPr/>
        </p:nvSpPr>
        <p:spPr>
          <a:xfrm>
            <a:off x="6805990" y="5367647"/>
            <a:ext cx="5386009" cy="646331"/>
          </a:xfrm>
          <a:prstGeom prst="rect">
            <a:avLst/>
          </a:prstGeom>
        </p:spPr>
        <p:txBody>
          <a:bodyPr wrap="square">
            <a:spAutoFit/>
          </a:bodyPr>
          <a:lstStyle/>
          <a:p>
            <a:r>
              <a:rPr lang="el-GR" i="1" dirty="0" smtClean="0"/>
              <a:t>Παράδειγμα </a:t>
            </a:r>
            <a:r>
              <a:rPr lang="el-GR" i="1" dirty="0" err="1" smtClean="0"/>
              <a:t>Μετα</a:t>
            </a:r>
            <a:r>
              <a:rPr lang="el-GR" i="1" dirty="0" smtClean="0"/>
              <a:t>-Διεγερτικής Ενεργοποίησης  </a:t>
            </a:r>
          </a:p>
          <a:p>
            <a:r>
              <a:rPr lang="el-GR" i="1" dirty="0" smtClean="0"/>
              <a:t>(</a:t>
            </a:r>
            <a:r>
              <a:rPr lang="el-GR" i="1" dirty="0" err="1" smtClean="0"/>
              <a:t>Sale</a:t>
            </a:r>
            <a:r>
              <a:rPr lang="el-GR" i="1" dirty="0" smtClean="0"/>
              <a:t>, 2002).</a:t>
            </a:r>
            <a:endParaRPr lang="el-GR" dirty="0"/>
          </a:p>
        </p:txBody>
      </p:sp>
      <p:pic>
        <p:nvPicPr>
          <p:cNvPr id="9" name="8 - Θέση περιεχομένου" descr="C:\Users\nikolas\Pictures\ΔΙΑΤΡΙΒΗ\Χωρίς τίτλο.png"/>
          <p:cNvPicPr>
            <a:picLocks noGrp="1"/>
          </p:cNvPicPr>
          <p:nvPr>
            <p:ph sz="half" idx="2"/>
          </p:nvPr>
        </p:nvPicPr>
        <p:blipFill>
          <a:blip r:embed="rId3" cstate="print"/>
          <a:srcRect/>
          <a:stretch>
            <a:fillRect/>
          </a:stretch>
        </p:blipFill>
        <p:spPr bwMode="auto">
          <a:xfrm>
            <a:off x="6805990" y="2268188"/>
            <a:ext cx="4831828" cy="290008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917827" y="296883"/>
            <a:ext cx="8522153" cy="603266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03761" y="852956"/>
            <a:ext cx="11601510" cy="47793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470069" y="365125"/>
            <a:ext cx="7184572" cy="612801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158837" y="365125"/>
            <a:ext cx="6614556" cy="1828800"/>
          </a:xfrm>
          <a:prstGeom prst="rect">
            <a:avLst/>
          </a:prstGeom>
          <a:noFill/>
          <a:ln w="9525">
            <a:noFill/>
            <a:miter lim="800000"/>
            <a:headEnd/>
            <a:tailEnd/>
          </a:ln>
        </p:spPr>
      </p:pic>
      <p:pic>
        <p:nvPicPr>
          <p:cNvPr id="11267" name="Picture 3"/>
          <p:cNvPicPr>
            <a:picLocks noGrp="1" noChangeAspect="1" noChangeArrowheads="1"/>
          </p:cNvPicPr>
          <p:nvPr>
            <p:ph sz="half" idx="1"/>
          </p:nvPr>
        </p:nvPicPr>
        <p:blipFill>
          <a:blip r:embed="rId3"/>
          <a:srcRect/>
          <a:stretch>
            <a:fillRect/>
          </a:stretch>
        </p:blipFill>
        <p:spPr bwMode="auto">
          <a:xfrm>
            <a:off x="503773" y="2193924"/>
            <a:ext cx="4829175" cy="2600325"/>
          </a:xfrm>
          <a:prstGeom prst="rect">
            <a:avLst/>
          </a:prstGeom>
          <a:noFill/>
          <a:ln w="9525">
            <a:noFill/>
            <a:miter lim="800000"/>
            <a:headEnd/>
            <a:tailEnd/>
          </a:ln>
        </p:spPr>
      </p:pic>
      <p:pic>
        <p:nvPicPr>
          <p:cNvPr id="11268" name="Picture 4"/>
          <p:cNvPicPr>
            <a:picLocks noGrp="1" noChangeAspect="1" noChangeArrowheads="1"/>
          </p:cNvPicPr>
          <p:nvPr>
            <p:ph sz="half" idx="2"/>
          </p:nvPr>
        </p:nvPicPr>
        <p:blipFill>
          <a:blip r:embed="rId4"/>
          <a:srcRect/>
          <a:stretch>
            <a:fillRect/>
          </a:stretch>
        </p:blipFill>
        <p:spPr bwMode="auto">
          <a:xfrm>
            <a:off x="6034678" y="2193924"/>
            <a:ext cx="5830639" cy="3862491"/>
          </a:xfrm>
          <a:prstGeom prst="rect">
            <a:avLst/>
          </a:prstGeom>
          <a:noFill/>
          <a:ln w="9525">
            <a:noFill/>
            <a:miter lim="800000"/>
            <a:headEnd/>
            <a:tailEnd/>
          </a:ln>
        </p:spPr>
      </p:pic>
      <p:sp>
        <p:nvSpPr>
          <p:cNvPr id="10" name="9 - TextBox"/>
          <p:cNvSpPr txBox="1"/>
          <p:nvPr/>
        </p:nvSpPr>
        <p:spPr>
          <a:xfrm>
            <a:off x="503774" y="4794249"/>
            <a:ext cx="5742648" cy="923330"/>
          </a:xfrm>
          <a:prstGeom prst="rect">
            <a:avLst/>
          </a:prstGeom>
          <a:noFill/>
        </p:spPr>
        <p:txBody>
          <a:bodyPr wrap="square" rtlCol="0">
            <a:spAutoFit/>
          </a:bodyPr>
          <a:lstStyle/>
          <a:p>
            <a:r>
              <a:rPr lang="el-GR" dirty="0" smtClean="0"/>
              <a:t>Τα 60</a:t>
            </a:r>
            <a:r>
              <a:rPr lang="en-US" dirty="0" smtClean="0"/>
              <a:t> m </a:t>
            </a:r>
            <a:r>
              <a:rPr lang="el-GR" dirty="0" smtClean="0"/>
              <a:t>ήταν μεγάλη απόσταση, ο χρόνος αποκατάστασης</a:t>
            </a:r>
          </a:p>
          <a:p>
            <a:r>
              <a:rPr lang="el-GR" dirty="0" smtClean="0"/>
              <a:t>μικρός και ανέπτυξε κόπωση και το 10% + ΣΒ δεν ήταν επαρκές να προκαλέσει ΡΑΡ</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747962" y="529442"/>
            <a:ext cx="6543675" cy="1524000"/>
          </a:xfrm>
          <a:prstGeom prst="rect">
            <a:avLst/>
          </a:prstGeom>
          <a:noFill/>
          <a:ln w="9525">
            <a:noFill/>
            <a:miter lim="800000"/>
            <a:headEnd/>
            <a:tailEnd/>
          </a:ln>
        </p:spPr>
      </p:pic>
      <p:pic>
        <p:nvPicPr>
          <p:cNvPr id="12291" name="Picture 3"/>
          <p:cNvPicPr>
            <a:picLocks noGrp="1" noChangeAspect="1" noChangeArrowheads="1"/>
          </p:cNvPicPr>
          <p:nvPr>
            <p:ph sz="half" idx="1"/>
          </p:nvPr>
        </p:nvPicPr>
        <p:blipFill>
          <a:blip r:embed="rId3"/>
          <a:srcRect/>
          <a:stretch>
            <a:fillRect/>
          </a:stretch>
        </p:blipFill>
        <p:spPr bwMode="auto">
          <a:xfrm>
            <a:off x="358061" y="2873829"/>
            <a:ext cx="5418852" cy="1989477"/>
          </a:xfrm>
          <a:prstGeom prst="rect">
            <a:avLst/>
          </a:prstGeom>
          <a:noFill/>
          <a:ln w="9525">
            <a:noFill/>
            <a:miter lim="800000"/>
            <a:headEnd/>
            <a:tailEnd/>
          </a:ln>
        </p:spPr>
      </p:pic>
      <p:pic>
        <p:nvPicPr>
          <p:cNvPr id="12292" name="Picture 4"/>
          <p:cNvPicPr>
            <a:picLocks noGrp="1" noChangeAspect="1" noChangeArrowheads="1"/>
          </p:cNvPicPr>
          <p:nvPr>
            <p:ph sz="half" idx="2"/>
          </p:nvPr>
        </p:nvPicPr>
        <p:blipFill>
          <a:blip r:embed="rId4"/>
          <a:srcRect/>
          <a:stretch>
            <a:fillRect/>
          </a:stretch>
        </p:blipFill>
        <p:spPr bwMode="auto">
          <a:xfrm>
            <a:off x="5961413" y="2362993"/>
            <a:ext cx="5723906" cy="3993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normAutofit lnSpcReduction="10000"/>
          </a:bodyPr>
          <a:lstStyle/>
          <a:p>
            <a:endParaRPr lang="en-US" dirty="0" smtClean="0"/>
          </a:p>
          <a:p>
            <a:endParaRPr lang="en-US" dirty="0" smtClean="0"/>
          </a:p>
          <a:p>
            <a:r>
              <a:rPr lang="el-GR" sz="2400" dirty="0" smtClean="0"/>
              <a:t>Άσκηση διέγερσης: Εναλλάξ γόνατα ψηλά 3</a:t>
            </a:r>
            <a:r>
              <a:rPr lang="en-US" sz="2400" dirty="0" smtClean="0"/>
              <a:t>x10m</a:t>
            </a:r>
          </a:p>
          <a:p>
            <a:r>
              <a:rPr lang="el-GR" sz="2400" dirty="0" smtClean="0"/>
              <a:t>Μόνο με το ΣΒ</a:t>
            </a:r>
          </a:p>
          <a:p>
            <a:r>
              <a:rPr lang="el-GR" sz="2400" dirty="0" smtClean="0"/>
              <a:t>ΣΒ + 10%</a:t>
            </a:r>
          </a:p>
          <a:p>
            <a:r>
              <a:rPr lang="el-GR" sz="2400" dirty="0" smtClean="0"/>
              <a:t>20 </a:t>
            </a:r>
            <a:r>
              <a:rPr lang="en-US" sz="2400" dirty="0" smtClean="0"/>
              <a:t>m </a:t>
            </a:r>
            <a:r>
              <a:rPr lang="el-GR" sz="2400" dirty="0" smtClean="0"/>
              <a:t>@ 15</a:t>
            </a:r>
            <a:r>
              <a:rPr lang="en-US" sz="2400" dirty="0" smtClean="0"/>
              <a:t>s, 2, 4, 8, 12, 16 min</a:t>
            </a:r>
          </a:p>
          <a:p>
            <a:endParaRPr lang="en-US" sz="2400" dirty="0" smtClean="0"/>
          </a:p>
          <a:p>
            <a:r>
              <a:rPr lang="el-GR" sz="2400" dirty="0" smtClean="0"/>
              <a:t>Βελτίωση της ταχύτητας μεταξύ 4</a:t>
            </a:r>
            <a:r>
              <a:rPr lang="el-GR" sz="2400" baseline="30000" dirty="0" smtClean="0"/>
              <a:t>ου</a:t>
            </a:r>
            <a:r>
              <a:rPr lang="el-GR" sz="2400" dirty="0" smtClean="0"/>
              <a:t> και 8</a:t>
            </a:r>
            <a:r>
              <a:rPr lang="el-GR" sz="2400" baseline="30000" dirty="0" smtClean="0"/>
              <a:t>ου</a:t>
            </a:r>
            <a:r>
              <a:rPr lang="el-GR" sz="2400" dirty="0" smtClean="0"/>
              <a:t> </a:t>
            </a:r>
            <a:r>
              <a:rPr lang="en-US" sz="2400" dirty="0" smtClean="0"/>
              <a:t>min</a:t>
            </a:r>
            <a:endParaRPr lang="en-US" sz="2400" dirty="0"/>
          </a:p>
        </p:txBody>
      </p:sp>
      <p:pic>
        <p:nvPicPr>
          <p:cNvPr id="13314" name="Picture 2"/>
          <p:cNvPicPr>
            <a:picLocks noChangeAspect="1" noChangeArrowheads="1"/>
          </p:cNvPicPr>
          <p:nvPr/>
        </p:nvPicPr>
        <p:blipFill>
          <a:blip r:embed="rId2"/>
          <a:srcRect/>
          <a:stretch>
            <a:fillRect/>
          </a:stretch>
        </p:blipFill>
        <p:spPr bwMode="auto">
          <a:xfrm>
            <a:off x="2458316" y="365125"/>
            <a:ext cx="6610350" cy="2009775"/>
          </a:xfrm>
          <a:prstGeom prst="rect">
            <a:avLst/>
          </a:prstGeom>
          <a:noFill/>
          <a:ln w="9525">
            <a:noFill/>
            <a:miter lim="800000"/>
            <a:headEnd/>
            <a:tailEnd/>
          </a:ln>
        </p:spPr>
      </p:pic>
      <p:pic>
        <p:nvPicPr>
          <p:cNvPr id="13315" name="Picture 3"/>
          <p:cNvPicPr>
            <a:picLocks noGrp="1" noChangeAspect="1" noChangeArrowheads="1"/>
          </p:cNvPicPr>
          <p:nvPr>
            <p:ph sz="half" idx="2"/>
          </p:nvPr>
        </p:nvPicPr>
        <p:blipFill>
          <a:blip r:embed="rId3"/>
          <a:srcRect/>
          <a:stretch>
            <a:fillRect/>
          </a:stretch>
        </p:blipFill>
        <p:spPr bwMode="auto">
          <a:xfrm>
            <a:off x="6172200" y="2168181"/>
            <a:ext cx="5181600" cy="366622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7101444" y="1151906"/>
            <a:ext cx="4252356" cy="5025056"/>
          </a:xfrm>
        </p:spPr>
        <p:txBody>
          <a:bodyPr>
            <a:normAutofit/>
          </a:bodyPr>
          <a:lstStyle/>
          <a:p>
            <a:pPr algn="ctr">
              <a:buNone/>
            </a:pPr>
            <a:r>
              <a:rPr lang="el-GR" sz="2000" b="1" dirty="0" smtClean="0"/>
              <a:t>Παράγοντες που επηρεάζουν το αποτέλεσμα:</a:t>
            </a:r>
          </a:p>
          <a:p>
            <a:r>
              <a:rPr lang="el-GR" sz="2000" dirty="0" smtClean="0"/>
              <a:t>Ηλικία</a:t>
            </a:r>
          </a:p>
          <a:p>
            <a:r>
              <a:rPr lang="el-GR" sz="2000" dirty="0" smtClean="0"/>
              <a:t>Επίπεδο προπόνησης</a:t>
            </a:r>
          </a:p>
          <a:p>
            <a:r>
              <a:rPr lang="el-GR" sz="2000" dirty="0" smtClean="0"/>
              <a:t>Άθλημα </a:t>
            </a:r>
          </a:p>
          <a:p>
            <a:r>
              <a:rPr lang="el-GR" sz="2000" dirty="0" smtClean="0"/>
              <a:t>Φύλο</a:t>
            </a:r>
          </a:p>
          <a:p>
            <a:r>
              <a:rPr lang="el-GR" sz="2000" dirty="0" smtClean="0"/>
              <a:t>Αθλητές – προπονημένοι φοιτητές</a:t>
            </a:r>
          </a:p>
          <a:p>
            <a:r>
              <a:rPr lang="el-GR" sz="2000" dirty="0" smtClean="0"/>
              <a:t>Χαρακτηριστικά άσκησης</a:t>
            </a:r>
          </a:p>
          <a:p>
            <a:r>
              <a:rPr lang="el-GR" sz="2000" dirty="0" smtClean="0"/>
              <a:t>Απόσταση δοκιμασίας (10-100</a:t>
            </a:r>
            <a:r>
              <a:rPr lang="en-US" sz="2000" dirty="0" smtClean="0"/>
              <a:t>m)</a:t>
            </a:r>
          </a:p>
          <a:p>
            <a:endParaRPr lang="en-US" sz="2000" dirty="0"/>
          </a:p>
        </p:txBody>
      </p:sp>
      <p:pic>
        <p:nvPicPr>
          <p:cNvPr id="14338" name="Picture 2"/>
          <p:cNvPicPr>
            <a:picLocks noGrp="1" noChangeAspect="1" noChangeArrowheads="1"/>
          </p:cNvPicPr>
          <p:nvPr>
            <p:ph sz="half" idx="1"/>
          </p:nvPr>
        </p:nvPicPr>
        <p:blipFill>
          <a:blip r:embed="rId2"/>
          <a:srcRect/>
          <a:stretch>
            <a:fillRect/>
          </a:stretch>
        </p:blipFill>
        <p:spPr bwMode="auto">
          <a:xfrm>
            <a:off x="1192044" y="570016"/>
            <a:ext cx="5764889" cy="560694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dirty="0"/>
          </a:p>
        </p:txBody>
      </p:sp>
      <p:pic>
        <p:nvPicPr>
          <p:cNvPr id="15362" name="Picture 2"/>
          <p:cNvPicPr>
            <a:picLocks noChangeAspect="1" noChangeArrowheads="1"/>
          </p:cNvPicPr>
          <p:nvPr/>
        </p:nvPicPr>
        <p:blipFill>
          <a:blip r:embed="rId2"/>
          <a:srcRect/>
          <a:stretch>
            <a:fillRect/>
          </a:stretch>
        </p:blipFill>
        <p:spPr bwMode="auto">
          <a:xfrm>
            <a:off x="513361" y="365125"/>
            <a:ext cx="6438900" cy="1581150"/>
          </a:xfrm>
          <a:prstGeom prst="rect">
            <a:avLst/>
          </a:prstGeom>
          <a:noFill/>
          <a:ln w="9525">
            <a:noFill/>
            <a:miter lim="800000"/>
            <a:headEnd/>
            <a:tailEnd/>
          </a:ln>
        </p:spPr>
      </p:pic>
      <p:pic>
        <p:nvPicPr>
          <p:cNvPr id="15363" name="Picture 3"/>
          <p:cNvPicPr>
            <a:picLocks noGrp="1" noChangeAspect="1" noChangeArrowheads="1"/>
          </p:cNvPicPr>
          <p:nvPr>
            <p:ph sz="half" idx="1"/>
          </p:nvPr>
        </p:nvPicPr>
        <p:blipFill>
          <a:blip r:embed="rId3"/>
          <a:srcRect/>
          <a:stretch>
            <a:fillRect/>
          </a:stretch>
        </p:blipFill>
        <p:spPr bwMode="auto">
          <a:xfrm>
            <a:off x="367539" y="1946275"/>
            <a:ext cx="6043343" cy="2600696"/>
          </a:xfrm>
          <a:prstGeom prst="rect">
            <a:avLst/>
          </a:prstGeom>
          <a:noFill/>
          <a:ln w="9525">
            <a:noFill/>
            <a:miter lim="800000"/>
            <a:headEnd/>
            <a:tailEnd/>
          </a:ln>
        </p:spPr>
      </p:pic>
      <p:pic>
        <p:nvPicPr>
          <p:cNvPr id="15364" name="Picture 4"/>
          <p:cNvPicPr>
            <a:picLocks noGrp="1" noChangeAspect="1" noChangeArrowheads="1"/>
          </p:cNvPicPr>
          <p:nvPr>
            <p:ph sz="half" idx="2"/>
          </p:nvPr>
        </p:nvPicPr>
        <p:blipFill>
          <a:blip r:embed="rId4"/>
          <a:srcRect/>
          <a:stretch>
            <a:fillRect/>
          </a:stretch>
        </p:blipFill>
        <p:spPr bwMode="auto">
          <a:xfrm>
            <a:off x="6952261" y="365125"/>
            <a:ext cx="2332759" cy="2718925"/>
          </a:xfrm>
          <a:prstGeom prst="rect">
            <a:avLst/>
          </a:prstGeom>
          <a:noFill/>
          <a:ln w="9525">
            <a:noFill/>
            <a:miter lim="800000"/>
            <a:headEnd/>
            <a:tailEnd/>
          </a:ln>
        </p:spPr>
      </p:pic>
      <p:pic>
        <p:nvPicPr>
          <p:cNvPr id="15365" name="Picture 5"/>
          <p:cNvPicPr>
            <a:picLocks noChangeAspect="1" noChangeArrowheads="1"/>
          </p:cNvPicPr>
          <p:nvPr/>
        </p:nvPicPr>
        <p:blipFill>
          <a:blip r:embed="rId5"/>
          <a:srcRect/>
          <a:stretch>
            <a:fillRect/>
          </a:stretch>
        </p:blipFill>
        <p:spPr bwMode="auto">
          <a:xfrm>
            <a:off x="9492044" y="365125"/>
            <a:ext cx="2315568" cy="2718925"/>
          </a:xfrm>
          <a:prstGeom prst="rect">
            <a:avLst/>
          </a:prstGeom>
          <a:noFill/>
          <a:ln w="9525">
            <a:noFill/>
            <a:miter lim="800000"/>
            <a:headEnd/>
            <a:tailEnd/>
          </a:ln>
        </p:spPr>
      </p:pic>
      <p:pic>
        <p:nvPicPr>
          <p:cNvPr id="15366" name="Picture 6"/>
          <p:cNvPicPr>
            <a:picLocks noChangeAspect="1" noChangeArrowheads="1"/>
          </p:cNvPicPr>
          <p:nvPr/>
        </p:nvPicPr>
        <p:blipFill>
          <a:blip r:embed="rId6"/>
          <a:srcRect/>
          <a:stretch>
            <a:fillRect/>
          </a:stretch>
        </p:blipFill>
        <p:spPr bwMode="auto">
          <a:xfrm>
            <a:off x="6952261" y="3410632"/>
            <a:ext cx="2337646" cy="2569096"/>
          </a:xfrm>
          <a:prstGeom prst="rect">
            <a:avLst/>
          </a:prstGeom>
          <a:noFill/>
          <a:ln w="9525">
            <a:noFill/>
            <a:miter lim="800000"/>
            <a:headEnd/>
            <a:tailEnd/>
          </a:ln>
        </p:spPr>
      </p:pic>
      <p:pic>
        <p:nvPicPr>
          <p:cNvPr id="15367" name="Picture 7"/>
          <p:cNvPicPr>
            <a:picLocks noChangeAspect="1" noChangeArrowheads="1"/>
          </p:cNvPicPr>
          <p:nvPr/>
        </p:nvPicPr>
        <p:blipFill>
          <a:blip r:embed="rId7"/>
          <a:srcRect/>
          <a:stretch>
            <a:fillRect/>
          </a:stretch>
        </p:blipFill>
        <p:spPr bwMode="auto">
          <a:xfrm>
            <a:off x="9492045" y="3410633"/>
            <a:ext cx="2315568" cy="2610842"/>
          </a:xfrm>
          <a:prstGeom prst="rect">
            <a:avLst/>
          </a:prstGeom>
          <a:noFill/>
          <a:ln w="9525">
            <a:noFill/>
            <a:miter lim="800000"/>
            <a:headEnd/>
            <a:tailEnd/>
          </a:ln>
        </p:spPr>
      </p:pic>
      <p:sp>
        <p:nvSpPr>
          <p:cNvPr id="11" name="10 - TextBox"/>
          <p:cNvSpPr txBox="1"/>
          <p:nvPr/>
        </p:nvSpPr>
        <p:spPr>
          <a:xfrm>
            <a:off x="1365662" y="4809506"/>
            <a:ext cx="5231432" cy="1200329"/>
          </a:xfrm>
          <a:prstGeom prst="rect">
            <a:avLst/>
          </a:prstGeom>
          <a:noFill/>
        </p:spPr>
        <p:txBody>
          <a:bodyPr wrap="square" rtlCol="0">
            <a:spAutoFit/>
          </a:bodyPr>
          <a:lstStyle/>
          <a:p>
            <a:r>
              <a:rPr lang="el-GR" dirty="0" smtClean="0"/>
              <a:t>Η εξατομίκευση του προπονητικού ερεθίσματος είναι</a:t>
            </a:r>
          </a:p>
          <a:p>
            <a:r>
              <a:rPr lang="el-GR" dirty="0" smtClean="0"/>
              <a:t>σημαντική διαδικασία που θα πρέπει να ακολουθούν</a:t>
            </a:r>
          </a:p>
          <a:p>
            <a:r>
              <a:rPr lang="el-GR" dirty="0" smtClean="0"/>
              <a:t>οι προπονητές στον σχεδιασμό των προγραμμάτων </a:t>
            </a:r>
          </a:p>
          <a:p>
            <a:r>
              <a:rPr lang="el-GR" dirty="0" err="1" smtClean="0"/>
              <a:t>νευρομυικής</a:t>
            </a:r>
            <a:r>
              <a:rPr lang="el-GR" dirty="0" smtClean="0"/>
              <a:t> διευκόλυνσης (</a:t>
            </a:r>
            <a:r>
              <a:rPr lang="en-US" dirty="0" err="1" smtClean="0"/>
              <a:t>Evetovich</a:t>
            </a:r>
            <a:r>
              <a:rPr lang="en-US" dirty="0" smtClean="0"/>
              <a:t> et al 2015)</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2123147" y="753903"/>
            <a:ext cx="5584243" cy="6104097"/>
          </a:xfrm>
          <a:prstGeom prst="rect">
            <a:avLst/>
          </a:prstGeom>
          <a:noFill/>
          <a:ln w="9525">
            <a:noFill/>
            <a:miter lim="800000"/>
            <a:headEnd/>
            <a:tailEnd/>
          </a:ln>
        </p:spPr>
      </p:pic>
      <p:sp>
        <p:nvSpPr>
          <p:cNvPr id="8" name="7 - TextBox"/>
          <p:cNvSpPr txBox="1"/>
          <p:nvPr/>
        </p:nvSpPr>
        <p:spPr>
          <a:xfrm>
            <a:off x="7707390" y="2393476"/>
            <a:ext cx="4274814" cy="923330"/>
          </a:xfrm>
          <a:prstGeom prst="rect">
            <a:avLst/>
          </a:prstGeom>
          <a:noFill/>
        </p:spPr>
        <p:txBody>
          <a:bodyPr wrap="square" rtlCol="0">
            <a:spAutoFit/>
          </a:bodyPr>
          <a:lstStyle/>
          <a:p>
            <a:pPr algn="ctr"/>
            <a:r>
              <a:rPr lang="el-GR" b="1" dirty="0" smtClean="0"/>
              <a:t>Οδηγίες σχεδιασμού προγραμμάτων ΡΑΡ</a:t>
            </a:r>
          </a:p>
          <a:p>
            <a:pPr algn="ctr"/>
            <a:r>
              <a:rPr lang="el-GR" b="1" dirty="0" smtClean="0"/>
              <a:t>με βάση τις προσαρμογές των συμμετεχόντων</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srcRect/>
          <a:stretch>
            <a:fillRect/>
          </a:stretch>
        </p:blipFill>
        <p:spPr bwMode="auto">
          <a:xfrm>
            <a:off x="648195" y="510640"/>
            <a:ext cx="5450993" cy="2137558"/>
          </a:xfrm>
          <a:prstGeom prst="rect">
            <a:avLst/>
          </a:prstGeom>
          <a:noFill/>
          <a:ln w="9525">
            <a:noFill/>
            <a:miter lim="800000"/>
            <a:headEnd/>
            <a:tailEnd/>
          </a:ln>
        </p:spPr>
      </p:pic>
      <p:pic>
        <p:nvPicPr>
          <p:cNvPr id="17411" name="Picture 3"/>
          <p:cNvPicPr>
            <a:picLocks noChangeAspect="1" noChangeArrowheads="1"/>
          </p:cNvPicPr>
          <p:nvPr/>
        </p:nvPicPr>
        <p:blipFill>
          <a:blip r:embed="rId3"/>
          <a:srcRect/>
          <a:stretch>
            <a:fillRect/>
          </a:stretch>
        </p:blipFill>
        <p:spPr bwMode="auto">
          <a:xfrm>
            <a:off x="2058839" y="3030363"/>
            <a:ext cx="8029991" cy="3429814"/>
          </a:xfrm>
          <a:prstGeom prst="rect">
            <a:avLst/>
          </a:prstGeom>
          <a:noFill/>
          <a:ln w="9525">
            <a:noFill/>
            <a:miter lim="800000"/>
            <a:headEnd/>
            <a:tailEnd/>
          </a:ln>
        </p:spPr>
      </p:pic>
      <p:pic>
        <p:nvPicPr>
          <p:cNvPr id="17412" name="Picture 4"/>
          <p:cNvPicPr>
            <a:picLocks noChangeAspect="1" noChangeArrowheads="1"/>
          </p:cNvPicPr>
          <p:nvPr/>
        </p:nvPicPr>
        <p:blipFill>
          <a:blip r:embed="rId4"/>
          <a:srcRect/>
          <a:stretch>
            <a:fillRect/>
          </a:stretch>
        </p:blipFill>
        <p:spPr bwMode="auto">
          <a:xfrm>
            <a:off x="6389056" y="510641"/>
            <a:ext cx="5541686" cy="213755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Μυϊκή ενεργοποίηση</a:t>
            </a:r>
            <a:endParaRPr lang="el-GR" sz="2800" b="1" dirty="0"/>
          </a:p>
        </p:txBody>
      </p:sp>
      <p:sp>
        <p:nvSpPr>
          <p:cNvPr id="3" name="2 - Θέση κειμένου"/>
          <p:cNvSpPr>
            <a:spLocks noGrp="1"/>
          </p:cNvSpPr>
          <p:nvPr>
            <p:ph type="body" idx="1"/>
          </p:nvPr>
        </p:nvSpPr>
        <p:spPr>
          <a:xfrm>
            <a:off x="0" y="1199408"/>
            <a:ext cx="12192000" cy="676893"/>
          </a:xfrm>
        </p:spPr>
        <p:txBody>
          <a:bodyPr>
            <a:noAutofit/>
          </a:bodyPr>
          <a:lstStyle/>
          <a:p>
            <a:pPr algn="ctr"/>
            <a:r>
              <a:rPr lang="el-GR" sz="3600" dirty="0" smtClean="0"/>
              <a:t>ΜΗΧΑΝΙΣΜΟΙ</a:t>
            </a:r>
            <a:endParaRPr lang="el-GR" sz="3600" dirty="0"/>
          </a:p>
        </p:txBody>
      </p:sp>
      <p:sp>
        <p:nvSpPr>
          <p:cNvPr id="4" name="3 - Θέση περιεχομένου"/>
          <p:cNvSpPr>
            <a:spLocks noGrp="1"/>
          </p:cNvSpPr>
          <p:nvPr>
            <p:ph sz="half" idx="2"/>
          </p:nvPr>
        </p:nvSpPr>
        <p:spPr>
          <a:xfrm>
            <a:off x="719403" y="2244436"/>
            <a:ext cx="10635985" cy="2790702"/>
          </a:xfrm>
          <a:solidFill>
            <a:schemeClr val="accent2">
              <a:lumMod val="75000"/>
            </a:schemeClr>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p>
            <a:pPr>
              <a:buFont typeface="Wingdings" pitchFamily="2" charset="2"/>
              <a:buChar char="ü"/>
            </a:pPr>
            <a:endParaRPr lang="el-GR" dirty="0" smtClean="0">
              <a:solidFill>
                <a:srgbClr val="FFFF00"/>
              </a:solidFill>
              <a:latin typeface="Times New Roman" pitchFamily="18" charset="0"/>
              <a:cs typeface="Times New Roman" pitchFamily="18" charset="0"/>
            </a:endParaRPr>
          </a:p>
          <a:p>
            <a:pPr>
              <a:buFont typeface="Wingdings" pitchFamily="2" charset="2"/>
              <a:buChar char="ü"/>
            </a:pPr>
            <a:r>
              <a:rPr lang="el-GR" dirty="0" smtClean="0">
                <a:solidFill>
                  <a:schemeClr val="tx1"/>
                </a:solidFill>
                <a:cs typeface="Times New Roman" pitchFamily="18" charset="0"/>
              </a:rPr>
              <a:t>Ελαφριές αλυσίδες </a:t>
            </a:r>
            <a:r>
              <a:rPr lang="el-GR" dirty="0" err="1" smtClean="0">
                <a:solidFill>
                  <a:schemeClr val="tx1"/>
                </a:solidFill>
                <a:cs typeface="Times New Roman" pitchFamily="18" charset="0"/>
              </a:rPr>
              <a:t>φωσφορυλίωσης</a:t>
            </a:r>
            <a:r>
              <a:rPr lang="el-GR" dirty="0" smtClean="0">
                <a:solidFill>
                  <a:schemeClr val="tx1"/>
                </a:solidFill>
                <a:cs typeface="Times New Roman" pitchFamily="18" charset="0"/>
              </a:rPr>
              <a:t> (</a:t>
            </a:r>
            <a:r>
              <a:rPr lang="en-US" dirty="0" smtClean="0">
                <a:solidFill>
                  <a:schemeClr val="tx1"/>
                </a:solidFill>
                <a:cs typeface="Times New Roman" pitchFamily="18" charset="0"/>
              </a:rPr>
              <a:t>RLC</a:t>
            </a:r>
            <a:r>
              <a:rPr lang="el-GR" dirty="0" smtClean="0">
                <a:solidFill>
                  <a:schemeClr val="tx1"/>
                </a:solidFill>
                <a:cs typeface="Times New Roman" pitchFamily="18" charset="0"/>
              </a:rPr>
              <a:t>) </a:t>
            </a:r>
            <a:r>
              <a:rPr lang="el-GR" sz="1900" dirty="0" smtClean="0">
                <a:solidFill>
                  <a:schemeClr val="tx1"/>
                </a:solidFill>
                <a:cs typeface="Times New Roman" pitchFamily="18" charset="0"/>
              </a:rPr>
              <a:t>(</a:t>
            </a:r>
            <a:r>
              <a:rPr lang="en-US" sz="1900" dirty="0" smtClean="0">
                <a:solidFill>
                  <a:schemeClr val="tx1"/>
                </a:solidFill>
                <a:cs typeface="Times New Roman" pitchFamily="18" charset="0"/>
              </a:rPr>
              <a:t>Chiu et a.</a:t>
            </a:r>
            <a:r>
              <a:rPr lang="el-GR" sz="1900" dirty="0" smtClean="0">
                <a:solidFill>
                  <a:schemeClr val="tx1"/>
                </a:solidFill>
                <a:cs typeface="Times New Roman" pitchFamily="18" charset="0"/>
              </a:rPr>
              <a:t>., 2003 ; </a:t>
            </a:r>
            <a:r>
              <a:rPr lang="en-US" sz="1900" dirty="0" smtClean="0">
                <a:solidFill>
                  <a:schemeClr val="tx1"/>
                </a:solidFill>
                <a:cs typeface="Times New Roman" pitchFamily="18" charset="0"/>
              </a:rPr>
              <a:t>Sale.,</a:t>
            </a:r>
            <a:r>
              <a:rPr lang="el-GR" sz="1900" dirty="0" smtClean="0">
                <a:solidFill>
                  <a:schemeClr val="tx1"/>
                </a:solidFill>
                <a:cs typeface="Times New Roman" pitchFamily="18" charset="0"/>
              </a:rPr>
              <a:t> 2004)</a:t>
            </a:r>
          </a:p>
          <a:p>
            <a:pPr>
              <a:buNone/>
            </a:pPr>
            <a:endParaRPr lang="el-GR" sz="1400" dirty="0" smtClean="0">
              <a:solidFill>
                <a:schemeClr val="tx1"/>
              </a:solidFill>
              <a:cs typeface="Times New Roman" pitchFamily="18" charset="0"/>
            </a:endParaRPr>
          </a:p>
          <a:p>
            <a:pPr>
              <a:buFont typeface="Wingdings" pitchFamily="2" charset="2"/>
              <a:buChar char="ü"/>
            </a:pPr>
            <a:r>
              <a:rPr lang="el-GR" dirty="0" smtClean="0">
                <a:solidFill>
                  <a:schemeClr val="tx1"/>
                </a:solidFill>
                <a:cs typeface="Times New Roman" pitchFamily="18" charset="0"/>
              </a:rPr>
              <a:t>Αυξημένη επιστράτευση  κινητικών μονάδων </a:t>
            </a:r>
            <a:r>
              <a:rPr lang="el-GR" sz="1800" dirty="0" smtClean="0">
                <a:solidFill>
                  <a:schemeClr val="tx1"/>
                </a:solidFill>
                <a:cs typeface="Times New Roman" pitchFamily="18" charset="0"/>
              </a:rPr>
              <a:t>(</a:t>
            </a:r>
            <a:r>
              <a:rPr lang="en-US" sz="1800" dirty="0" err="1" smtClean="0">
                <a:solidFill>
                  <a:schemeClr val="tx1"/>
                </a:solidFill>
                <a:cs typeface="Times New Roman" pitchFamily="18" charset="0"/>
              </a:rPr>
              <a:t>Gullich</a:t>
            </a:r>
            <a:r>
              <a:rPr lang="en-US" sz="1800" dirty="0" smtClean="0">
                <a:solidFill>
                  <a:schemeClr val="tx1"/>
                </a:solidFill>
                <a:cs typeface="Times New Roman" pitchFamily="18" charset="0"/>
              </a:rPr>
              <a:t> and </a:t>
            </a:r>
            <a:r>
              <a:rPr lang="en-US" sz="1800" dirty="0" err="1" smtClean="0">
                <a:solidFill>
                  <a:schemeClr val="tx1"/>
                </a:solidFill>
                <a:cs typeface="Times New Roman" pitchFamily="18" charset="0"/>
              </a:rPr>
              <a:t>Schmidtbleicher</a:t>
            </a:r>
            <a:r>
              <a:rPr lang="en-US" sz="1800" dirty="0" smtClean="0">
                <a:solidFill>
                  <a:schemeClr val="tx1"/>
                </a:solidFill>
                <a:cs typeface="Times New Roman" pitchFamily="18" charset="0"/>
              </a:rPr>
              <a:t>.</a:t>
            </a:r>
            <a:r>
              <a:rPr lang="el-GR" sz="1800" dirty="0" smtClean="0">
                <a:solidFill>
                  <a:schemeClr val="tx1"/>
                </a:solidFill>
                <a:cs typeface="Times New Roman" pitchFamily="18" charset="0"/>
              </a:rPr>
              <a:t>, 1996 ; </a:t>
            </a:r>
            <a:r>
              <a:rPr lang="en-US" sz="1800" dirty="0" smtClean="0">
                <a:solidFill>
                  <a:schemeClr val="tx1"/>
                </a:solidFill>
                <a:cs typeface="Times New Roman" pitchFamily="18" charset="0"/>
              </a:rPr>
              <a:t>Hodgson, Docherty</a:t>
            </a:r>
            <a:r>
              <a:rPr lang="el-GR" sz="1800" dirty="0" smtClean="0">
                <a:solidFill>
                  <a:schemeClr val="tx1"/>
                </a:solidFill>
                <a:cs typeface="Times New Roman" pitchFamily="18" charset="0"/>
              </a:rPr>
              <a:t>,</a:t>
            </a:r>
            <a:r>
              <a:rPr lang="en-US" sz="1800" dirty="0" smtClean="0">
                <a:solidFill>
                  <a:schemeClr val="tx1"/>
                </a:solidFill>
                <a:cs typeface="Times New Roman" pitchFamily="18" charset="0"/>
              </a:rPr>
              <a:t> and Robbins</a:t>
            </a:r>
            <a:r>
              <a:rPr lang="el-GR" sz="1800" dirty="0" smtClean="0">
                <a:solidFill>
                  <a:schemeClr val="tx1"/>
                </a:solidFill>
                <a:cs typeface="Times New Roman" pitchFamily="18" charset="0"/>
              </a:rPr>
              <a:t>., 2005). </a:t>
            </a:r>
          </a:p>
          <a:p>
            <a:pPr>
              <a:buNone/>
            </a:pPr>
            <a:endParaRPr lang="el-GR" sz="1400" dirty="0" smtClean="0">
              <a:solidFill>
                <a:schemeClr val="tx1"/>
              </a:solidFill>
              <a:cs typeface="Times New Roman" pitchFamily="18" charset="0"/>
            </a:endParaRPr>
          </a:p>
          <a:p>
            <a:pPr>
              <a:buFont typeface="Wingdings" pitchFamily="2" charset="2"/>
              <a:buChar char="ü"/>
            </a:pPr>
            <a:r>
              <a:rPr lang="el-GR" dirty="0" smtClean="0">
                <a:solidFill>
                  <a:schemeClr val="tx1"/>
                </a:solidFill>
                <a:cs typeface="Times New Roman" pitchFamily="18" charset="0"/>
              </a:rPr>
              <a:t>Μεταβολή στην διεγερσιμότητα των α-κινητικών νευρώνων </a:t>
            </a:r>
            <a:r>
              <a:rPr lang="el-GR" sz="1800" dirty="0" smtClean="0">
                <a:solidFill>
                  <a:schemeClr val="tx1"/>
                </a:solidFill>
                <a:cs typeface="Times New Roman" pitchFamily="18" charset="0"/>
              </a:rPr>
              <a:t>(</a:t>
            </a:r>
            <a:r>
              <a:rPr lang="el-GR" sz="1800" dirty="0" err="1" smtClean="0">
                <a:solidFill>
                  <a:schemeClr val="tx1"/>
                </a:solidFill>
                <a:cs typeface="Times New Roman" pitchFamily="18" charset="0"/>
              </a:rPr>
              <a:t>Misiazek</a:t>
            </a:r>
            <a:r>
              <a:rPr lang="el-GR" sz="1800" dirty="0" smtClean="0">
                <a:solidFill>
                  <a:schemeClr val="tx1"/>
                </a:solidFill>
                <a:cs typeface="Times New Roman" pitchFamily="18" charset="0"/>
              </a:rPr>
              <a:t>, 2003; </a:t>
            </a:r>
            <a:r>
              <a:rPr lang="el-GR" sz="1800" dirty="0" err="1" smtClean="0">
                <a:solidFill>
                  <a:schemeClr val="tx1"/>
                </a:solidFill>
                <a:cs typeface="Times New Roman" pitchFamily="18" charset="0"/>
              </a:rPr>
              <a:t>Zucker</a:t>
            </a:r>
            <a:r>
              <a:rPr lang="el-GR" sz="1800" dirty="0" smtClean="0">
                <a:solidFill>
                  <a:schemeClr val="tx1"/>
                </a:solidFill>
                <a:cs typeface="Times New Roman" pitchFamily="18" charset="0"/>
              </a:rPr>
              <a:t> </a:t>
            </a:r>
            <a:r>
              <a:rPr lang="el-GR" sz="1800" dirty="0" err="1" smtClean="0">
                <a:solidFill>
                  <a:schemeClr val="tx1"/>
                </a:solidFill>
                <a:cs typeface="Times New Roman" pitchFamily="18" charset="0"/>
              </a:rPr>
              <a:t>and</a:t>
            </a:r>
            <a:r>
              <a:rPr lang="el-GR" sz="1800" dirty="0" smtClean="0">
                <a:solidFill>
                  <a:schemeClr val="tx1"/>
                </a:solidFill>
                <a:cs typeface="Times New Roman" pitchFamily="18" charset="0"/>
              </a:rPr>
              <a:t> </a:t>
            </a:r>
            <a:r>
              <a:rPr lang="el-GR" sz="1800" dirty="0" err="1" smtClean="0">
                <a:solidFill>
                  <a:schemeClr val="tx1"/>
                </a:solidFill>
                <a:cs typeface="Times New Roman" pitchFamily="18" charset="0"/>
              </a:rPr>
              <a:t>Regehr</a:t>
            </a:r>
            <a:r>
              <a:rPr lang="el-GR" sz="1800" dirty="0" smtClean="0">
                <a:solidFill>
                  <a:schemeClr val="tx1"/>
                </a:solidFill>
                <a:cs typeface="Times New Roman" pitchFamily="18" charset="0"/>
              </a:rPr>
              <a:t>, 2002). </a:t>
            </a:r>
          </a:p>
          <a:p>
            <a:pPr>
              <a:buNone/>
            </a:pPr>
            <a:endParaRPr lang="el-GR" sz="1400" dirty="0" smtClean="0">
              <a:solidFill>
                <a:schemeClr val="tx1"/>
              </a:solidFill>
              <a:cs typeface="Times New Roman" pitchFamily="18" charset="0"/>
            </a:endParaRPr>
          </a:p>
          <a:p>
            <a:pPr>
              <a:buFont typeface="Wingdings" pitchFamily="2" charset="2"/>
              <a:buChar char="ü"/>
            </a:pPr>
            <a:r>
              <a:rPr lang="el-GR" dirty="0" smtClean="0">
                <a:solidFill>
                  <a:schemeClr val="tx1"/>
                </a:solidFill>
                <a:cs typeface="Times New Roman" pitchFamily="18" charset="0"/>
              </a:rPr>
              <a:t>Ο μηχανισμός της αλλαγής γωνίας πρόσφυσης των μυϊκών ινών </a:t>
            </a:r>
            <a:r>
              <a:rPr lang="el-GR" sz="1800" dirty="0" smtClean="0">
                <a:solidFill>
                  <a:schemeClr val="tx1"/>
                </a:solidFill>
              </a:rPr>
              <a:t>(</a:t>
            </a:r>
            <a:r>
              <a:rPr lang="en-US" sz="1800" dirty="0" err="1" smtClean="0">
                <a:solidFill>
                  <a:schemeClr val="tx1"/>
                </a:solidFill>
              </a:rPr>
              <a:t>Folland</a:t>
            </a:r>
            <a:r>
              <a:rPr lang="en-US" sz="1800" dirty="0" smtClean="0">
                <a:solidFill>
                  <a:schemeClr val="tx1"/>
                </a:solidFill>
              </a:rPr>
              <a:t> </a:t>
            </a:r>
            <a:r>
              <a:rPr lang="el-GR" sz="1800" dirty="0" smtClean="0">
                <a:solidFill>
                  <a:schemeClr val="tx1"/>
                </a:solidFill>
              </a:rPr>
              <a:t>-</a:t>
            </a:r>
            <a:r>
              <a:rPr lang="en-US" sz="1800" dirty="0" smtClean="0">
                <a:solidFill>
                  <a:schemeClr val="tx1"/>
                </a:solidFill>
              </a:rPr>
              <a:t>Williams </a:t>
            </a:r>
            <a:r>
              <a:rPr lang="el-GR" sz="1800" dirty="0" smtClean="0">
                <a:solidFill>
                  <a:schemeClr val="tx1"/>
                </a:solidFill>
              </a:rPr>
              <a:t>, 2007)</a:t>
            </a:r>
            <a:endParaRPr lang="el-GR" sz="1800" dirty="0">
              <a:solidFill>
                <a:schemeClr val="tx1"/>
              </a:solidFill>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Righ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trips(downRight)">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strips(downRight)">
                                      <p:cBhvr>
                                        <p:cTn id="17" dur="1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strips(downRight)">
                                      <p:cBhvr>
                                        <p:cTn id="2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68136" y="434008"/>
            <a:ext cx="5908839" cy="1468438"/>
          </a:xfrm>
          <a:prstGeom prst="rect">
            <a:avLst/>
          </a:prstGeom>
          <a:noFill/>
          <a:ln w="9525">
            <a:noFill/>
            <a:miter lim="800000"/>
            <a:headEnd/>
            <a:tailEnd/>
          </a:ln>
        </p:spPr>
      </p:pic>
      <p:sp>
        <p:nvSpPr>
          <p:cNvPr id="8" name="7 - TextBox"/>
          <p:cNvSpPr txBox="1"/>
          <p:nvPr/>
        </p:nvSpPr>
        <p:spPr>
          <a:xfrm>
            <a:off x="6276975" y="425118"/>
            <a:ext cx="5651666" cy="1477328"/>
          </a:xfrm>
          <a:prstGeom prst="rect">
            <a:avLst/>
          </a:prstGeom>
          <a:noFill/>
        </p:spPr>
        <p:txBody>
          <a:bodyPr wrap="square" rtlCol="0">
            <a:spAutoFit/>
          </a:bodyPr>
          <a:lstStyle/>
          <a:p>
            <a:r>
              <a:rPr lang="en-US" dirty="0" smtClean="0"/>
              <a:t>Post activation: complex mode</a:t>
            </a:r>
          </a:p>
          <a:p>
            <a:pPr>
              <a:buFont typeface="Arial" pitchFamily="34" charset="0"/>
              <a:buChar char="•"/>
            </a:pPr>
            <a:r>
              <a:rPr lang="el-GR" dirty="0" smtClean="0"/>
              <a:t>προπόνηση δύναμης μετά </a:t>
            </a:r>
            <a:r>
              <a:rPr lang="en-US" dirty="0" smtClean="0"/>
              <a:t>sprint (</a:t>
            </a:r>
            <a:r>
              <a:rPr lang="en-US" dirty="0" err="1" smtClean="0"/>
              <a:t>Kotzamanidis</a:t>
            </a:r>
            <a:r>
              <a:rPr lang="en-US" dirty="0" smtClean="0"/>
              <a:t> et al 2005</a:t>
            </a:r>
            <a:endParaRPr lang="el-GR" dirty="0" smtClean="0"/>
          </a:p>
          <a:p>
            <a:pPr>
              <a:buFont typeface="Arial" pitchFamily="34" charset="0"/>
              <a:buChar char="•"/>
            </a:pPr>
            <a:r>
              <a:rPr lang="en-US" dirty="0" smtClean="0"/>
              <a:t>s</a:t>
            </a:r>
            <a:r>
              <a:rPr lang="el-GR" dirty="0" smtClean="0"/>
              <a:t>ετ δύναμης ενδιάμεσα </a:t>
            </a:r>
            <a:r>
              <a:rPr lang="en-US" dirty="0" smtClean="0"/>
              <a:t>sprint (</a:t>
            </a:r>
            <a:r>
              <a:rPr lang="en-US" dirty="0" err="1" smtClean="0"/>
              <a:t>Tsimahidis</a:t>
            </a:r>
            <a:r>
              <a:rPr lang="en-US" dirty="0" smtClean="0"/>
              <a:t> et al 2010)</a:t>
            </a:r>
          </a:p>
          <a:p>
            <a:endParaRPr lang="en-US" dirty="0" smtClean="0"/>
          </a:p>
          <a:p>
            <a:endParaRPr lang="en-US" dirty="0"/>
          </a:p>
        </p:txBody>
      </p:sp>
      <p:pic>
        <p:nvPicPr>
          <p:cNvPr id="18435" name="Picture 3"/>
          <p:cNvPicPr>
            <a:picLocks noGrp="1" noChangeAspect="1" noChangeArrowheads="1"/>
          </p:cNvPicPr>
          <p:nvPr>
            <p:ph sz="half" idx="2"/>
          </p:nvPr>
        </p:nvPicPr>
        <p:blipFill>
          <a:blip r:embed="rId3"/>
          <a:srcRect/>
          <a:stretch>
            <a:fillRect/>
          </a:stretch>
        </p:blipFill>
        <p:spPr bwMode="auto">
          <a:xfrm>
            <a:off x="6521286" y="1622950"/>
            <a:ext cx="4972050" cy="3942596"/>
          </a:xfrm>
          <a:prstGeom prst="rect">
            <a:avLst/>
          </a:prstGeom>
          <a:noFill/>
          <a:ln w="9525">
            <a:noFill/>
            <a:miter lim="800000"/>
            <a:headEnd/>
            <a:tailEnd/>
          </a:ln>
        </p:spPr>
      </p:pic>
      <p:pic>
        <p:nvPicPr>
          <p:cNvPr id="18436" name="Picture 4"/>
          <p:cNvPicPr>
            <a:picLocks noChangeAspect="1" noChangeArrowheads="1"/>
          </p:cNvPicPr>
          <p:nvPr/>
        </p:nvPicPr>
        <p:blipFill>
          <a:blip r:embed="rId4"/>
          <a:srcRect/>
          <a:stretch>
            <a:fillRect/>
          </a:stretch>
        </p:blipFill>
        <p:spPr bwMode="auto">
          <a:xfrm>
            <a:off x="368136" y="1622950"/>
            <a:ext cx="6153150" cy="4267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5025304" y="166255"/>
            <a:ext cx="6962775" cy="2238375"/>
          </a:xfrm>
          <a:prstGeom prst="rect">
            <a:avLst/>
          </a:prstGeom>
          <a:noFill/>
          <a:ln w="9525">
            <a:noFill/>
            <a:miter lim="800000"/>
            <a:headEnd/>
            <a:tailEnd/>
          </a:ln>
        </p:spPr>
      </p:pic>
      <p:pic>
        <p:nvPicPr>
          <p:cNvPr id="9219" name="Picture 3"/>
          <p:cNvPicPr>
            <a:picLocks noGrp="1" noChangeAspect="1" noChangeArrowheads="1"/>
          </p:cNvPicPr>
          <p:nvPr>
            <p:ph idx="1"/>
          </p:nvPr>
        </p:nvPicPr>
        <p:blipFill>
          <a:blip r:embed="rId3"/>
          <a:srcRect/>
          <a:stretch>
            <a:fillRect/>
          </a:stretch>
        </p:blipFill>
        <p:spPr bwMode="auto">
          <a:xfrm>
            <a:off x="8005886" y="3563453"/>
            <a:ext cx="3400425" cy="1190625"/>
          </a:xfrm>
          <a:prstGeom prst="rect">
            <a:avLst/>
          </a:prstGeom>
          <a:noFill/>
          <a:ln w="9525">
            <a:noFill/>
            <a:miter lim="800000"/>
            <a:headEnd/>
            <a:tailEnd/>
          </a:ln>
        </p:spPr>
      </p:pic>
      <p:pic>
        <p:nvPicPr>
          <p:cNvPr id="9220" name="Picture 4"/>
          <p:cNvPicPr>
            <a:picLocks noChangeAspect="1" noChangeArrowheads="1"/>
          </p:cNvPicPr>
          <p:nvPr/>
        </p:nvPicPr>
        <p:blipFill>
          <a:blip r:embed="rId4"/>
          <a:srcRect/>
          <a:stretch>
            <a:fillRect/>
          </a:stretch>
        </p:blipFill>
        <p:spPr bwMode="auto">
          <a:xfrm>
            <a:off x="524741" y="2238375"/>
            <a:ext cx="6819900" cy="36957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2"/>
          </p:nvPr>
        </p:nvPicPr>
        <p:blipFill>
          <a:blip r:embed="rId2"/>
          <a:srcRect/>
          <a:stretch>
            <a:fillRect/>
          </a:stretch>
        </p:blipFill>
        <p:spPr bwMode="auto">
          <a:xfrm>
            <a:off x="6828312" y="2220686"/>
            <a:ext cx="4978940" cy="3681350"/>
          </a:xfrm>
          <a:prstGeom prst="rect">
            <a:avLst/>
          </a:prstGeom>
          <a:noFill/>
          <a:ln w="9525">
            <a:noFill/>
            <a:miter lim="800000"/>
            <a:headEnd/>
            <a:tailEnd/>
          </a:ln>
        </p:spPr>
      </p:pic>
      <p:pic>
        <p:nvPicPr>
          <p:cNvPr id="10243" name="Picture 3"/>
          <p:cNvPicPr>
            <a:picLocks noGrp="1" noChangeAspect="1" noChangeArrowheads="1"/>
          </p:cNvPicPr>
          <p:nvPr>
            <p:ph sz="half" idx="1"/>
          </p:nvPr>
        </p:nvPicPr>
        <p:blipFill>
          <a:blip r:embed="rId3"/>
          <a:srcRect/>
          <a:stretch>
            <a:fillRect/>
          </a:stretch>
        </p:blipFill>
        <p:spPr bwMode="auto">
          <a:xfrm>
            <a:off x="760021" y="2000250"/>
            <a:ext cx="4025735" cy="4140756"/>
          </a:xfrm>
          <a:prstGeom prst="rect">
            <a:avLst/>
          </a:prstGeom>
          <a:noFill/>
          <a:ln w="9525">
            <a:noFill/>
            <a:miter lim="800000"/>
            <a:headEnd/>
            <a:tailEnd/>
          </a:ln>
        </p:spPr>
      </p:pic>
      <p:pic>
        <p:nvPicPr>
          <p:cNvPr id="10244" name="Picture 4"/>
          <p:cNvPicPr>
            <a:picLocks noChangeAspect="1" noChangeArrowheads="1"/>
          </p:cNvPicPr>
          <p:nvPr/>
        </p:nvPicPr>
        <p:blipFill>
          <a:blip r:embed="rId4"/>
          <a:srcRect/>
          <a:stretch>
            <a:fillRect/>
          </a:stretch>
        </p:blipFill>
        <p:spPr bwMode="auto">
          <a:xfrm>
            <a:off x="2472294" y="0"/>
            <a:ext cx="6819900" cy="2000250"/>
          </a:xfrm>
          <a:prstGeom prst="rect">
            <a:avLst/>
          </a:prstGeom>
          <a:noFill/>
          <a:ln w="9525">
            <a:noFill/>
            <a:miter lim="800000"/>
            <a:headEnd/>
            <a:tailEnd/>
          </a:ln>
        </p:spPr>
      </p:pic>
      <p:sp>
        <p:nvSpPr>
          <p:cNvPr id="10" name="9 - TextBox"/>
          <p:cNvSpPr txBox="1"/>
          <p:nvPr/>
        </p:nvSpPr>
        <p:spPr>
          <a:xfrm>
            <a:off x="3123210" y="6141006"/>
            <a:ext cx="5533902" cy="646331"/>
          </a:xfrm>
          <a:prstGeom prst="rect">
            <a:avLst/>
          </a:prstGeom>
          <a:noFill/>
        </p:spPr>
        <p:txBody>
          <a:bodyPr wrap="square" rtlCol="0">
            <a:spAutoFit/>
          </a:bodyPr>
          <a:lstStyle/>
          <a:p>
            <a:pPr algn="ctr"/>
            <a:r>
              <a:rPr lang="el-GR" dirty="0" smtClean="0"/>
              <a:t>Η ταχύτητα δεν βελτιώθηκε λόγω των διαφορετικών χαρακτηριστικών των πρωτοκόλλων διέγερσης</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2"/>
          <a:srcRect/>
          <a:stretch>
            <a:fillRect/>
          </a:stretch>
        </p:blipFill>
        <p:spPr bwMode="auto">
          <a:xfrm>
            <a:off x="348615" y="178130"/>
            <a:ext cx="5671185" cy="1973579"/>
          </a:xfrm>
          <a:prstGeom prst="rect">
            <a:avLst/>
          </a:prstGeom>
          <a:noFill/>
          <a:ln w="9525">
            <a:noFill/>
            <a:miter lim="800000"/>
            <a:headEnd/>
            <a:tailEnd/>
          </a:ln>
        </p:spPr>
      </p:pic>
      <p:pic>
        <p:nvPicPr>
          <p:cNvPr id="6" name="5 - Θέση περιεχομένου"/>
          <p:cNvPicPr>
            <a:picLocks noGrp="1"/>
          </p:cNvPicPr>
          <p:nvPr>
            <p:ph sz="half" idx="1"/>
          </p:nvPr>
        </p:nvPicPr>
        <p:blipFill>
          <a:blip r:embed="rId3"/>
          <a:srcRect/>
          <a:stretch>
            <a:fillRect/>
          </a:stretch>
        </p:blipFill>
        <p:spPr bwMode="auto">
          <a:xfrm>
            <a:off x="348615" y="2151709"/>
            <a:ext cx="5409928" cy="3667199"/>
          </a:xfrm>
          <a:prstGeom prst="rect">
            <a:avLst/>
          </a:prstGeom>
          <a:noFill/>
          <a:ln w="9525">
            <a:noFill/>
            <a:miter lim="800000"/>
            <a:headEnd/>
            <a:tailEnd/>
          </a:ln>
        </p:spPr>
      </p:pic>
      <p:pic>
        <p:nvPicPr>
          <p:cNvPr id="7" name="6 - Θέση περιεχομένου"/>
          <p:cNvPicPr>
            <a:picLocks noGrp="1"/>
          </p:cNvPicPr>
          <p:nvPr>
            <p:ph sz="half" idx="2"/>
          </p:nvPr>
        </p:nvPicPr>
        <p:blipFill>
          <a:blip r:embed="rId4"/>
          <a:srcRect/>
          <a:stretch>
            <a:fillRect/>
          </a:stretch>
        </p:blipFill>
        <p:spPr bwMode="auto">
          <a:xfrm>
            <a:off x="6412676" y="712519"/>
            <a:ext cx="4678878" cy="510638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sz="half" idx="1"/>
          </p:nvPr>
        </p:nvSpPr>
        <p:spPr>
          <a:xfrm>
            <a:off x="838200" y="3099459"/>
            <a:ext cx="5181600" cy="3077503"/>
          </a:xfrm>
        </p:spPr>
        <p:txBody>
          <a:bodyPr/>
          <a:lstStyle/>
          <a:p>
            <a:r>
              <a:rPr lang="el-GR" dirty="0" smtClean="0"/>
              <a:t>Ευχαριστώ για την προσοχή σας!</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6614556" y="723539"/>
            <a:ext cx="3645725" cy="556206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sz="half" idx="1"/>
          </p:nvPr>
        </p:nvSpPr>
        <p:spPr>
          <a:xfrm>
            <a:off x="838200" y="1377538"/>
            <a:ext cx="5181600" cy="4799425"/>
          </a:xfrm>
        </p:spPr>
        <p:txBody>
          <a:bodyPr>
            <a:normAutofit/>
          </a:bodyPr>
          <a:lstStyle/>
          <a:p>
            <a:r>
              <a:rPr lang="el-GR" sz="2400" dirty="0" smtClean="0"/>
              <a:t>Η άσκηση ενεργοποίησης απελευθερώνει ιόντα </a:t>
            </a:r>
            <a:r>
              <a:rPr lang="en-US" sz="2400" dirty="0" smtClean="0"/>
              <a:t>Ca+2 </a:t>
            </a:r>
            <a:r>
              <a:rPr lang="el-GR" sz="2400" dirty="0" err="1" smtClean="0"/>
              <a:t>απο</a:t>
            </a:r>
            <a:r>
              <a:rPr lang="el-GR" sz="2400" dirty="0" smtClean="0"/>
              <a:t> το </a:t>
            </a:r>
            <a:r>
              <a:rPr lang="el-GR" sz="2400" dirty="0" err="1" smtClean="0"/>
              <a:t>σαρκοπλασματικό</a:t>
            </a:r>
            <a:r>
              <a:rPr lang="el-GR" sz="2400" dirty="0" smtClean="0"/>
              <a:t> δίκτυο</a:t>
            </a:r>
          </a:p>
          <a:p>
            <a:r>
              <a:rPr lang="el-GR" sz="2400" dirty="0" smtClean="0"/>
              <a:t>Το ένζυμο </a:t>
            </a:r>
            <a:r>
              <a:rPr lang="el-GR" sz="2400" dirty="0" err="1" smtClean="0"/>
              <a:t>κινάση</a:t>
            </a:r>
            <a:r>
              <a:rPr lang="el-GR" sz="2400" dirty="0" smtClean="0"/>
              <a:t> προσφέρει φωσφορικά ιόντα στις ελαφριές αλυσίδες </a:t>
            </a:r>
            <a:r>
              <a:rPr lang="en-US" sz="2400" dirty="0" smtClean="0"/>
              <a:t>MLC-2</a:t>
            </a:r>
          </a:p>
          <a:p>
            <a:r>
              <a:rPr lang="en-US" sz="2400" dirty="0" smtClean="0"/>
              <a:t>H </a:t>
            </a:r>
            <a:r>
              <a:rPr lang="el-GR" sz="2400" dirty="0" err="1" smtClean="0"/>
              <a:t>φωσφορυλίωση</a:t>
            </a:r>
            <a:r>
              <a:rPr lang="el-GR" sz="2400" dirty="0" smtClean="0"/>
              <a:t> των  </a:t>
            </a:r>
            <a:r>
              <a:rPr lang="en-US" sz="2400" dirty="0" smtClean="0"/>
              <a:t>MLC-2 </a:t>
            </a:r>
            <a:r>
              <a:rPr lang="el-GR" sz="2400" dirty="0" smtClean="0"/>
              <a:t>καθιστά την αλληλεπίδραση </a:t>
            </a:r>
            <a:r>
              <a:rPr lang="el-GR" sz="2400" dirty="0" err="1" smtClean="0"/>
              <a:t>ακτίνης</a:t>
            </a:r>
            <a:r>
              <a:rPr lang="el-GR" sz="2400" dirty="0" smtClean="0"/>
              <a:t> – </a:t>
            </a:r>
            <a:r>
              <a:rPr lang="el-GR" sz="2400" dirty="0" err="1" smtClean="0"/>
              <a:t>μυοσίνης</a:t>
            </a:r>
            <a:r>
              <a:rPr lang="el-GR" sz="2400" dirty="0" smtClean="0"/>
              <a:t> περισσότερο ευαίσθητη στο </a:t>
            </a:r>
            <a:r>
              <a:rPr lang="en-US" sz="2400" dirty="0" smtClean="0"/>
              <a:t>Ca+2, </a:t>
            </a:r>
            <a:r>
              <a:rPr lang="el-GR" sz="2400" dirty="0" smtClean="0"/>
              <a:t>αυξάνοντας τον ρυθμό σύνδεσης των εγκάρσιων γεφυρών (</a:t>
            </a:r>
            <a:r>
              <a:rPr lang="en-US" sz="2400" dirty="0" err="1" smtClean="0"/>
              <a:t>Hodson</a:t>
            </a:r>
            <a:r>
              <a:rPr lang="en-US" sz="2400" dirty="0" smtClean="0"/>
              <a:t> et al 2005)</a:t>
            </a:r>
            <a:endParaRPr lang="en-US" sz="2400" dirty="0"/>
          </a:p>
        </p:txBody>
      </p:sp>
      <p:pic>
        <p:nvPicPr>
          <p:cNvPr id="10" name="Picture 2"/>
          <p:cNvPicPr>
            <a:picLocks noGrp="1" noChangeAspect="1" noChangeArrowheads="1"/>
          </p:cNvPicPr>
          <p:nvPr>
            <p:ph sz="half" idx="2"/>
          </p:nvPr>
        </p:nvPicPr>
        <p:blipFill>
          <a:blip r:embed="rId2"/>
          <a:stretch>
            <a:fillRect/>
          </a:stretch>
        </p:blipFill>
        <p:spPr bwMode="auto">
          <a:xfrm>
            <a:off x="6019800" y="318363"/>
            <a:ext cx="5334990" cy="3135703"/>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6019800" y="3682634"/>
            <a:ext cx="5114306" cy="317536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23906" y="365125"/>
            <a:ext cx="6056416" cy="1325563"/>
          </a:xfrm>
        </p:spPr>
        <p:txBody>
          <a:bodyPr>
            <a:normAutofit/>
          </a:bodyPr>
          <a:lstStyle/>
          <a:p>
            <a:r>
              <a:rPr lang="en-US" sz="2800" b="1" dirty="0" smtClean="0">
                <a:cs typeface="Times New Roman" pitchFamily="18" charset="0"/>
              </a:rPr>
              <a:t>A</a:t>
            </a:r>
            <a:r>
              <a:rPr lang="el-GR" sz="2800" b="1" dirty="0" err="1" smtClean="0">
                <a:cs typeface="Times New Roman" pitchFamily="18" charset="0"/>
              </a:rPr>
              <a:t>λλαγή</a:t>
            </a:r>
            <a:r>
              <a:rPr lang="el-GR" sz="2800" b="1" dirty="0" smtClean="0">
                <a:cs typeface="Times New Roman" pitchFamily="18" charset="0"/>
              </a:rPr>
              <a:t> γωνίας πρόσφυσης των μυϊκών ινών </a:t>
            </a:r>
            <a:endParaRPr lang="en-US" sz="2800" b="1" dirty="0"/>
          </a:p>
        </p:txBody>
      </p:sp>
      <p:pic>
        <p:nvPicPr>
          <p:cNvPr id="4098" name="Picture 2"/>
          <p:cNvPicPr>
            <a:picLocks noGrp="1" noChangeAspect="1" noChangeArrowheads="1"/>
          </p:cNvPicPr>
          <p:nvPr>
            <p:ph sz="half" idx="2"/>
          </p:nvPr>
        </p:nvPicPr>
        <p:blipFill>
          <a:blip r:embed="rId2"/>
          <a:srcRect/>
          <a:stretch>
            <a:fillRect/>
          </a:stretch>
        </p:blipFill>
        <p:spPr bwMode="auto">
          <a:xfrm>
            <a:off x="6172200" y="2247521"/>
            <a:ext cx="5181600" cy="3507545"/>
          </a:xfrm>
          <a:prstGeom prst="rect">
            <a:avLst/>
          </a:prstGeom>
          <a:noFill/>
          <a:ln w="9525">
            <a:noFill/>
            <a:miter lim="800000"/>
            <a:headEnd/>
            <a:tailEnd/>
          </a:ln>
        </p:spPr>
      </p:pic>
      <p:pic>
        <p:nvPicPr>
          <p:cNvPr id="4099" name="Picture 3"/>
          <p:cNvPicPr>
            <a:picLocks noGrp="1" noChangeAspect="1" noChangeArrowheads="1"/>
          </p:cNvPicPr>
          <p:nvPr>
            <p:ph sz="half" idx="1"/>
          </p:nvPr>
        </p:nvPicPr>
        <p:blipFill>
          <a:blip r:embed="rId3"/>
          <a:srcRect/>
          <a:stretch>
            <a:fillRect/>
          </a:stretch>
        </p:blipFill>
        <p:spPr bwMode="auto">
          <a:xfrm>
            <a:off x="542306" y="722235"/>
            <a:ext cx="5181600" cy="358311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4483" y="365125"/>
            <a:ext cx="7885215" cy="656153"/>
          </a:xfrm>
        </p:spPr>
        <p:txBody>
          <a:bodyPr>
            <a:normAutofit fontScale="90000"/>
          </a:bodyPr>
          <a:lstStyle/>
          <a:p>
            <a:r>
              <a:rPr lang="el-GR" sz="2800" b="1" dirty="0" smtClean="0">
                <a:cs typeface="Times New Roman" pitchFamily="18" charset="0"/>
              </a:rPr>
              <a:t>Μεταβολή στην διεγερσιμότητα των α-κινητικών νευρώνων</a:t>
            </a:r>
            <a:br>
              <a:rPr lang="el-GR" sz="2800" b="1" dirty="0" smtClean="0">
                <a:cs typeface="Times New Roman" pitchFamily="18" charset="0"/>
              </a:rPr>
            </a:br>
            <a:r>
              <a:rPr lang="el-GR" sz="2800" b="1" dirty="0" smtClean="0">
                <a:cs typeface="Times New Roman" pitchFamily="18" charset="0"/>
              </a:rPr>
              <a:t>Αυξημένη επιστράτευση  κινητικών μονάδων</a:t>
            </a:r>
            <a:r>
              <a:rPr lang="el-GR" sz="2800" dirty="0" smtClean="0">
                <a:cs typeface="Times New Roman" pitchFamily="18" charset="0"/>
              </a:rPr>
              <a:t> </a:t>
            </a:r>
            <a:br>
              <a:rPr lang="el-GR" sz="2800" dirty="0" smtClean="0">
                <a:cs typeface="Times New Roman" pitchFamily="18" charset="0"/>
              </a:rPr>
            </a:br>
            <a:endParaRPr lang="en-US" sz="2800" b="1" dirty="0"/>
          </a:p>
        </p:txBody>
      </p:sp>
      <p:sp>
        <p:nvSpPr>
          <p:cNvPr id="3" name="2 - Θέση περιεχομένου"/>
          <p:cNvSpPr>
            <a:spLocks noGrp="1"/>
          </p:cNvSpPr>
          <p:nvPr>
            <p:ph sz="half" idx="1"/>
          </p:nvPr>
        </p:nvSpPr>
        <p:spPr>
          <a:xfrm>
            <a:off x="415637" y="1353787"/>
            <a:ext cx="5319518" cy="4823176"/>
          </a:xfrm>
        </p:spPr>
        <p:txBody>
          <a:bodyPr>
            <a:normAutofit/>
          </a:bodyPr>
          <a:lstStyle/>
          <a:p>
            <a:r>
              <a:rPr lang="el-GR" sz="2400" dirty="0" smtClean="0"/>
              <a:t>Η αύξηση της ενεργοποίησης των κινητικών μονάδων υψηλής έντασης (γρήγορες κινητικές μονάδες) αξιολογείται με το αντανακλαστικό </a:t>
            </a:r>
            <a:r>
              <a:rPr lang="en-US" sz="2400" dirty="0" smtClean="0"/>
              <a:t>H. </a:t>
            </a:r>
          </a:p>
          <a:p>
            <a:r>
              <a:rPr lang="el-GR" sz="2400" dirty="0" smtClean="0"/>
              <a:t>Διαρκεί αρκετά λεπτά μετά τη διέγερση</a:t>
            </a:r>
          </a:p>
          <a:p>
            <a:r>
              <a:rPr lang="el-GR" sz="2400" dirty="0" smtClean="0"/>
              <a:t>Μετά από 5 </a:t>
            </a:r>
            <a:r>
              <a:rPr lang="en-US" sz="2400" dirty="0" smtClean="0"/>
              <a:t>x 5 sec </a:t>
            </a:r>
            <a:r>
              <a:rPr lang="el-GR" sz="2400" dirty="0" smtClean="0"/>
              <a:t>ισομετρικών συσπάσεων διαπιστώνεται αύξηση του αντανακλαστικού Η κατά 20% από το 5-13</a:t>
            </a:r>
            <a:r>
              <a:rPr lang="el-GR" sz="2400" baseline="30000" dirty="0" smtClean="0"/>
              <a:t>ο</a:t>
            </a:r>
            <a:r>
              <a:rPr lang="el-GR" sz="2400" dirty="0" smtClean="0"/>
              <a:t> </a:t>
            </a:r>
            <a:r>
              <a:rPr lang="en-US" sz="2400" dirty="0" smtClean="0"/>
              <a:t>min</a:t>
            </a:r>
            <a:r>
              <a:rPr lang="el-GR" sz="2400" dirty="0" smtClean="0"/>
              <a:t>. </a:t>
            </a:r>
          </a:p>
          <a:p>
            <a:r>
              <a:rPr lang="el-GR" sz="2400" dirty="0" smtClean="0"/>
              <a:t>Πληροφορίες μέσω </a:t>
            </a:r>
            <a:r>
              <a:rPr lang="en-US" sz="2400" dirty="0" smtClean="0"/>
              <a:t>EMG</a:t>
            </a:r>
            <a:r>
              <a:rPr lang="el-GR" sz="2400" dirty="0" smtClean="0"/>
              <a:t> (Μ – </a:t>
            </a:r>
            <a:r>
              <a:rPr lang="en-US" sz="2400" dirty="0" smtClean="0"/>
              <a:t>wave)</a:t>
            </a:r>
          </a:p>
          <a:p>
            <a:endParaRPr lang="en-US" sz="24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5735155" y="890624"/>
            <a:ext cx="5712657" cy="52863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2706" y="365125"/>
            <a:ext cx="3801094" cy="897309"/>
          </a:xfrm>
        </p:spPr>
        <p:txBody>
          <a:bodyPr>
            <a:normAutofit/>
          </a:bodyPr>
          <a:lstStyle/>
          <a:p>
            <a:r>
              <a:rPr lang="el-GR" sz="2800" b="1" dirty="0" smtClean="0"/>
              <a:t>Απόδοση και </a:t>
            </a:r>
            <a:r>
              <a:rPr lang="en-US" sz="2800" b="1" dirty="0" smtClean="0"/>
              <a:t>EMG</a:t>
            </a:r>
            <a:endParaRPr lang="en-US" sz="2800" b="1" dirty="0"/>
          </a:p>
        </p:txBody>
      </p:sp>
      <p:sp>
        <p:nvSpPr>
          <p:cNvPr id="3" name="2 - Θέση περιεχομένου"/>
          <p:cNvSpPr>
            <a:spLocks noGrp="1"/>
          </p:cNvSpPr>
          <p:nvPr>
            <p:ph sz="half" idx="1"/>
          </p:nvPr>
        </p:nvSpPr>
        <p:spPr>
          <a:xfrm>
            <a:off x="641268" y="1262433"/>
            <a:ext cx="6335793" cy="4914529"/>
          </a:xfrm>
        </p:spPr>
        <p:txBody>
          <a:bodyPr/>
          <a:lstStyle/>
          <a:p>
            <a:r>
              <a:rPr lang="el-GR" sz="2400" dirty="0" smtClean="0"/>
              <a:t>Μετά από </a:t>
            </a:r>
            <a:r>
              <a:rPr lang="el-GR" sz="2400" dirty="0" err="1" smtClean="0"/>
              <a:t>ημικαθίσματα</a:t>
            </a:r>
            <a:r>
              <a:rPr lang="el-GR" sz="2400" dirty="0" smtClean="0"/>
              <a:t> με χαμηλή ένταση 25-35% του 1 </a:t>
            </a:r>
            <a:r>
              <a:rPr lang="en-US" sz="2400" dirty="0" smtClean="0"/>
              <a:t>RM </a:t>
            </a:r>
            <a:r>
              <a:rPr lang="el-GR" sz="2400" dirty="0" smtClean="0"/>
              <a:t>ή μεγάλη ένταση 45-65% του 1 </a:t>
            </a:r>
            <a:r>
              <a:rPr lang="en-US" sz="2400" dirty="0" smtClean="0"/>
              <a:t>RM</a:t>
            </a:r>
            <a:r>
              <a:rPr lang="el-GR" sz="2400" dirty="0" smtClean="0"/>
              <a:t> και εκρηκτική εκτέλεση διαπιστώθηκε αυξημένη </a:t>
            </a:r>
            <a:r>
              <a:rPr lang="el-GR" sz="2400" dirty="0" err="1" smtClean="0"/>
              <a:t>ηλεκτρομυογραφική</a:t>
            </a:r>
            <a:r>
              <a:rPr lang="el-GR" sz="2400" dirty="0" smtClean="0"/>
              <a:t> δραστηριότητα (</a:t>
            </a:r>
            <a:r>
              <a:rPr lang="en-US" sz="2400" dirty="0" err="1" smtClean="0"/>
              <a:t>Sotriropoulos</a:t>
            </a:r>
            <a:r>
              <a:rPr lang="en-US" sz="2400" dirty="0" smtClean="0"/>
              <a:t> et al 2010)</a:t>
            </a:r>
          </a:p>
          <a:p>
            <a:pPr>
              <a:buNone/>
            </a:pPr>
            <a:endParaRPr lang="en-US" sz="2400" dirty="0" smtClean="0"/>
          </a:p>
          <a:p>
            <a:r>
              <a:rPr lang="el-GR" sz="2400" dirty="0" smtClean="0"/>
              <a:t>Αντίθετα, οι </a:t>
            </a:r>
            <a:r>
              <a:rPr lang="en-US" sz="2400" dirty="0" err="1" smtClean="0"/>
              <a:t>Esformes</a:t>
            </a:r>
            <a:r>
              <a:rPr lang="en-US" sz="2400" dirty="0" smtClean="0"/>
              <a:t> et al (2011), </a:t>
            </a:r>
            <a:r>
              <a:rPr lang="el-GR" sz="2400" dirty="0" smtClean="0"/>
              <a:t>μετά από διαφορετικά πρωτόκολλα διέγερσης διαπίστωσαν ότι το ισομετρικό προκαλούσε βελτίωση της ισχύος του </a:t>
            </a:r>
            <a:r>
              <a:rPr lang="el-GR" sz="2400" dirty="0" err="1" smtClean="0"/>
              <a:t>μείζωνος</a:t>
            </a:r>
            <a:r>
              <a:rPr lang="el-GR" sz="2400" dirty="0" smtClean="0"/>
              <a:t> θωρακικού, χωρίς μεταβολή </a:t>
            </a:r>
            <a:r>
              <a:rPr lang="en-US" sz="2400" dirty="0" smtClean="0"/>
              <a:t>EMG. </a:t>
            </a:r>
            <a:endParaRPr lang="en-US" sz="2400" dirty="0"/>
          </a:p>
        </p:txBody>
      </p:sp>
      <p:pic>
        <p:nvPicPr>
          <p:cNvPr id="6146" name="Picture 2"/>
          <p:cNvPicPr>
            <a:picLocks noGrp="1" noChangeAspect="1" noChangeArrowheads="1"/>
          </p:cNvPicPr>
          <p:nvPr>
            <p:ph sz="half" idx="2"/>
          </p:nvPr>
        </p:nvPicPr>
        <p:blipFill>
          <a:blip r:embed="rId2"/>
          <a:srcRect/>
          <a:stretch>
            <a:fillRect/>
          </a:stretch>
        </p:blipFill>
        <p:spPr bwMode="auto">
          <a:xfrm>
            <a:off x="6977062" y="1262434"/>
            <a:ext cx="4043239" cy="490579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0634" y="365125"/>
            <a:ext cx="11033166" cy="1325563"/>
          </a:xfrm>
        </p:spPr>
        <p:txBody>
          <a:bodyPr>
            <a:normAutofit/>
          </a:bodyPr>
          <a:lstStyle/>
          <a:p>
            <a:r>
              <a:rPr lang="el-GR" sz="2800" b="1" dirty="0" smtClean="0"/>
              <a:t>Παράγοντες που καθορίζουν την ΜΔΕ</a:t>
            </a:r>
            <a:br>
              <a:rPr lang="el-GR" sz="2800" b="1" dirty="0" smtClean="0"/>
            </a:br>
            <a:r>
              <a:rPr lang="el-GR" sz="2800" b="1" dirty="0" smtClean="0"/>
              <a:t>Χαρακτηριστικά της άσκησης			Ατομικά χαρακτηριστικά</a:t>
            </a:r>
            <a:endParaRPr lang="en-US" sz="2800" b="1" dirty="0"/>
          </a:p>
        </p:txBody>
      </p:sp>
      <p:sp>
        <p:nvSpPr>
          <p:cNvPr id="5" name="3 - Θέση περιεχομένου"/>
          <p:cNvSpPr txBox="1">
            <a:spLocks/>
          </p:cNvSpPr>
          <p:nvPr/>
        </p:nvSpPr>
        <p:spPr>
          <a:xfrm>
            <a:off x="320634" y="1983179"/>
            <a:ext cx="5295313" cy="3285427"/>
          </a:xfrm>
          <a:prstGeom prst="rect">
            <a:avLst/>
          </a:prstGeom>
          <a:solidFill>
            <a:schemeClr val="accent2">
              <a:lumMod val="75000"/>
            </a:schemeClr>
          </a:solidFill>
          <a:ln w="25400" cap="flat" cmpd="sng" algn="ctr">
            <a:solidFill>
              <a:srgbClr val="FFFF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342900" indent="-342900">
              <a:spcBef>
                <a:spcPct val="20000"/>
              </a:spcBef>
              <a:buFont typeface="Arial" pitchFamily="34" charset="0"/>
              <a:buChar char="•"/>
            </a:pPr>
            <a:r>
              <a:rPr lang="el-GR" sz="2400" dirty="0" smtClean="0">
                <a:solidFill>
                  <a:schemeClr val="tx1"/>
                </a:solidFill>
                <a:cs typeface="Times New Roman" pitchFamily="18" charset="0"/>
              </a:rPr>
              <a:t>Όγκος προ-ενεργοποίησης</a:t>
            </a:r>
          </a:p>
          <a:p>
            <a:pPr marL="342900" indent="-342900">
              <a:spcBef>
                <a:spcPct val="20000"/>
              </a:spcBef>
              <a:buFont typeface="Arial" pitchFamily="34" charset="0"/>
              <a:buChar char="•"/>
            </a:pPr>
            <a:endParaRPr lang="el-GR" sz="2400" dirty="0" smtClean="0">
              <a:solidFill>
                <a:schemeClr val="tx1"/>
              </a:solidFill>
              <a:cs typeface="Times New Roman" pitchFamily="18" charset="0"/>
            </a:endParaRPr>
          </a:p>
          <a:p>
            <a:pPr marL="342900" indent="-342900">
              <a:spcBef>
                <a:spcPct val="20000"/>
              </a:spcBef>
              <a:buFont typeface="Arial" pitchFamily="34" charset="0"/>
              <a:buChar char="•"/>
            </a:pPr>
            <a:r>
              <a:rPr lang="el-GR" sz="2400" dirty="0" smtClean="0">
                <a:solidFill>
                  <a:schemeClr val="tx1"/>
                </a:solidFill>
                <a:cs typeface="Times New Roman" pitchFamily="18" charset="0"/>
              </a:rPr>
              <a:t>Είδη μυϊκής συστολής  κατά την άσκηση προ-ενεργοποίησης</a:t>
            </a:r>
          </a:p>
          <a:p>
            <a:pPr marL="342900" indent="-342900">
              <a:spcBef>
                <a:spcPct val="20000"/>
              </a:spcBef>
              <a:buFont typeface="Arial" pitchFamily="34" charset="0"/>
              <a:buChar char="•"/>
            </a:pPr>
            <a:endParaRPr lang="el-GR" sz="2400" dirty="0" smtClean="0">
              <a:solidFill>
                <a:schemeClr val="tx1"/>
              </a:solidFill>
              <a:cs typeface="Times New Roman" pitchFamily="18" charset="0"/>
            </a:endParaRPr>
          </a:p>
          <a:p>
            <a:pPr marL="342900" indent="-342900">
              <a:spcBef>
                <a:spcPct val="20000"/>
              </a:spcBef>
              <a:buFont typeface="Arial" pitchFamily="34" charset="0"/>
              <a:buChar char="•"/>
            </a:pPr>
            <a:r>
              <a:rPr lang="en-US" sz="2400" dirty="0" smtClean="0">
                <a:solidFill>
                  <a:schemeClr val="tx1"/>
                </a:solidFill>
                <a:cs typeface="Times New Roman" pitchFamily="18" charset="0"/>
              </a:rPr>
              <a:t> </a:t>
            </a:r>
            <a:r>
              <a:rPr lang="el-GR" sz="2400" dirty="0" smtClean="0">
                <a:solidFill>
                  <a:schemeClr val="tx1"/>
                </a:solidFill>
                <a:cs typeface="Times New Roman" pitchFamily="18" charset="0"/>
              </a:rPr>
              <a:t> Ένταση προ-ενεργοποίησης </a:t>
            </a:r>
          </a:p>
          <a:p>
            <a:pPr>
              <a:buNone/>
            </a:pPr>
            <a:endParaRPr lang="en-US" dirty="0">
              <a:solidFill>
                <a:schemeClr val="tx1"/>
              </a:solidFill>
            </a:endParaRPr>
          </a:p>
        </p:txBody>
      </p:sp>
      <p:sp>
        <p:nvSpPr>
          <p:cNvPr id="7" name="6 - Θέση περιεχομένου"/>
          <p:cNvSpPr>
            <a:spLocks noGrp="1"/>
          </p:cNvSpPr>
          <p:nvPr>
            <p:ph sz="half" idx="2"/>
          </p:nvPr>
        </p:nvSpPr>
        <p:spPr>
          <a:xfrm>
            <a:off x="6172200" y="1825625"/>
            <a:ext cx="5181600" cy="3763615"/>
          </a:xfrm>
          <a:solidFill>
            <a:schemeClr val="accent1">
              <a:lumMod val="60000"/>
              <a:lumOff val="40000"/>
            </a:schemeClr>
          </a:solidFill>
        </p:spPr>
        <p:txBody>
          <a:bodyPr>
            <a:normAutofit/>
          </a:bodyPr>
          <a:lstStyle/>
          <a:p>
            <a:r>
              <a:rPr lang="el-GR" sz="2400" dirty="0" smtClean="0"/>
              <a:t>Επίπεδο δύναμης</a:t>
            </a:r>
          </a:p>
          <a:p>
            <a:pPr>
              <a:buNone/>
            </a:pPr>
            <a:endParaRPr lang="el-GR" sz="2400" dirty="0" smtClean="0"/>
          </a:p>
          <a:p>
            <a:r>
              <a:rPr lang="el-GR" sz="2400" dirty="0" smtClean="0"/>
              <a:t>Κατανομή μυϊκών ινών</a:t>
            </a:r>
          </a:p>
          <a:p>
            <a:pPr>
              <a:buNone/>
            </a:pPr>
            <a:endParaRPr lang="el-GR" sz="2400" dirty="0" smtClean="0"/>
          </a:p>
          <a:p>
            <a:r>
              <a:rPr lang="el-GR" sz="2400" dirty="0" smtClean="0"/>
              <a:t>Προπονητική Εμπειρία</a:t>
            </a:r>
          </a:p>
          <a:p>
            <a:pPr>
              <a:buNone/>
            </a:pPr>
            <a:endParaRPr lang="el-GR" sz="2400" dirty="0" smtClean="0"/>
          </a:p>
          <a:p>
            <a:r>
              <a:rPr lang="el-GR" sz="2400" dirty="0" smtClean="0"/>
              <a:t>Φύλο</a:t>
            </a:r>
            <a:endParaRPr lang="en-US" sz="2400" dirty="0"/>
          </a:p>
        </p:txBody>
      </p:sp>
      <p:sp>
        <p:nvSpPr>
          <p:cNvPr id="8" name="7 - Ορθογώνιο"/>
          <p:cNvSpPr/>
          <p:nvPr/>
        </p:nvSpPr>
        <p:spPr>
          <a:xfrm>
            <a:off x="3420094" y="5600455"/>
            <a:ext cx="4001984" cy="400110"/>
          </a:xfrm>
          <a:prstGeom prst="rect">
            <a:avLst/>
          </a:prstGeom>
        </p:spPr>
        <p:txBody>
          <a:bodyPr wrap="square">
            <a:spAutoFit/>
          </a:bodyPr>
          <a:lstStyle/>
          <a:p>
            <a:r>
              <a:rPr lang="el-GR" sz="2000" b="1"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Tillin</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Bishop</a:t>
            </a:r>
            <a:r>
              <a:rPr lang="el-GR" sz="2000" dirty="0" smtClean="0">
                <a:latin typeface="Times New Roman" pitchFamily="18" charset="0"/>
                <a:cs typeface="Times New Roman" pitchFamily="18" charset="0"/>
              </a:rPr>
              <a:t>., 2009).</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trips(downRigh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strips(downRigh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Όγκος </a:t>
            </a:r>
            <a:r>
              <a:rPr lang="el-GR" sz="2400" b="1" dirty="0" err="1" smtClean="0"/>
              <a:t>προενεργοποίησης</a:t>
            </a:r>
            <a:r>
              <a:rPr lang="el-GR" sz="2400" b="1" dirty="0" smtClean="0"/>
              <a:t> :</a:t>
            </a:r>
            <a:r>
              <a:rPr lang="el-GR" sz="2400" dirty="0" smtClean="0"/>
              <a:t> Όταν ο όγκος </a:t>
            </a:r>
            <a:r>
              <a:rPr lang="el-GR" sz="2400" dirty="0" err="1" smtClean="0"/>
              <a:t>προενεργοποίησης</a:t>
            </a:r>
            <a:r>
              <a:rPr lang="el-GR" sz="2400" dirty="0" smtClean="0"/>
              <a:t> είναι μικρός η ΜΔΕ εμφανίζεται άμεσα, αντιθέτως όταν ο όγκος </a:t>
            </a:r>
            <a:r>
              <a:rPr lang="el-GR" sz="2400" dirty="0" err="1" smtClean="0"/>
              <a:t>προενεργοποίησης</a:t>
            </a:r>
            <a:r>
              <a:rPr lang="el-GR" sz="2400" dirty="0" smtClean="0"/>
              <a:t> είναι μεγάλος τότε εμφανίζεται αργότερα κατά την περίοδο αποκατάστασης . Ο μηχανισμός της ΜΔΕ επικρατεί της κόπωσης (</a:t>
            </a:r>
            <a:r>
              <a:rPr lang="en-US" sz="2400" dirty="0" err="1" smtClean="0"/>
              <a:t>Tillin</a:t>
            </a:r>
            <a:r>
              <a:rPr lang="en-US" sz="2400" dirty="0" smtClean="0"/>
              <a:t> and Bishop 2009)</a:t>
            </a:r>
            <a:endParaRPr lang="en-US" sz="2400" dirty="0"/>
          </a:p>
        </p:txBody>
      </p:sp>
      <p:pic>
        <p:nvPicPr>
          <p:cNvPr id="7" name="6 - Εικόνα" descr="C:\Users\nikolas\Pictures\ΔΙΑΤΡΙΒΗ\5.png"/>
          <p:cNvPicPr/>
          <p:nvPr/>
        </p:nvPicPr>
        <p:blipFill>
          <a:blip r:embed="rId2" cstate="print"/>
          <a:srcRect/>
          <a:stretch>
            <a:fillRect/>
          </a:stretch>
        </p:blipFill>
        <p:spPr bwMode="auto">
          <a:xfrm>
            <a:off x="2268187" y="1923803"/>
            <a:ext cx="7576457" cy="40869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1468</Words>
  <Application>Microsoft Office PowerPoint</Application>
  <PresentationFormat>Προσαρμογή</PresentationFormat>
  <Paragraphs>105</Paragraphs>
  <Slides>34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Office Theme</vt:lpstr>
      <vt:lpstr>       ΠΡΟΘΕΡΜΑΝΣΗ</vt:lpstr>
      <vt:lpstr>Μυϊκή ενεργοποίηση</vt:lpstr>
      <vt:lpstr>Μυϊκή ενεργοποίηση</vt:lpstr>
      <vt:lpstr>Διαφάνεια 4</vt:lpstr>
      <vt:lpstr>Aλλαγή γωνίας πρόσφυσης των μυϊκών ινών </vt:lpstr>
      <vt:lpstr>Μεταβολή στην διεγερσιμότητα των α-κινητικών νευρώνων Αυξημένη επιστράτευση  κινητικών μονάδων  </vt:lpstr>
      <vt:lpstr>Απόδοση και EMG</vt:lpstr>
      <vt:lpstr>Παράγοντες που καθορίζουν την ΜΔΕ Χαρακτηριστικά της άσκησης   Ατομικά χαρακτηριστικά</vt:lpstr>
      <vt:lpstr>Όγκος προενεργοποίησης : Όταν ο όγκος προενεργοποίησης είναι μικρός η ΜΔΕ εμφανίζεται άμεσα, αντιθέτως όταν ο όγκος προενεργοποίησης είναι μεγάλος τότε εμφανίζεται αργότερα κατά την περίοδο αποκατάστασης . Ο μηχανισμός της ΜΔΕ επικρατεί της κόπωσης (Tillin and Bishop 2009)</vt:lpstr>
      <vt:lpstr>Σε χαμηλό όγκο η ΜΔΕ υπερισχύει της κόπωσης και εμφανίζεται γρήγορα, αντιθέτως σε υψηλότερους όγκους η κούραση υπερνικά την ΜΔΕ, μέσα όμως σε λίγα λεπτά η κόπωση μειώνεται με γρηγορότερο ρυθμό  σε σχέση με την ΜΔΕ και η εκρηκτική απόδοση ενισχύεται (Hamada et al 2003)</vt:lpstr>
      <vt:lpstr>Είδη μυϊκής συστολής  κατά την άσκηση προ-ενεργοποίησης: </vt:lpstr>
      <vt:lpstr>Ο βαθμός ενεργοποίησης συνδέεται με το είδος της μυϊκής συστολής (άσκηση διέγερσης). Η χρήση διαφορετικών τύπων μυϊκών συστολών συμβάλλει στην παρουσίαση διαφορετικών αποτελεσμάτων (Tillin and Bishop 2009)</vt:lpstr>
      <vt:lpstr>Διαφάνεια 13</vt:lpstr>
      <vt:lpstr>Συγκριτικές εργασίες διαφορετικών συστολών</vt:lpstr>
      <vt:lpstr>Διαφάνεια 15</vt:lpstr>
      <vt:lpstr>Επίπεδο μυϊκής δύναμης</vt:lpstr>
      <vt:lpstr>Διαφάνεια 17</vt:lpstr>
      <vt:lpstr>ΡΑΡ σε διαφορετικές ηλικίες: παιδική Tanner 1-2 (10-12 ετών) εφηβική  Tanner 3-4 (14-15 ετών) ενήλικες Tanner 5 (20-2 ετών)</vt:lpstr>
      <vt:lpstr>Σχέση χαρακτηριστικών προενεργοποίησης και κύριας δραστηριότητας</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 Tse</dc:creator>
  <cp:lastModifiedBy>user</cp:lastModifiedBy>
  <cp:revision>33</cp:revision>
  <dcterms:created xsi:type="dcterms:W3CDTF">2017-03-08T10:01:03Z</dcterms:created>
  <dcterms:modified xsi:type="dcterms:W3CDTF">2019-04-08T06:50:44Z</dcterms:modified>
</cp:coreProperties>
</file>