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276" r:id="rId5"/>
    <p:sldId id="256" r:id="rId6"/>
    <p:sldId id="258" r:id="rId7"/>
    <p:sldId id="266" r:id="rId8"/>
    <p:sldId id="261" r:id="rId9"/>
    <p:sldId id="267" r:id="rId10"/>
    <p:sldId id="257" r:id="rId11"/>
    <p:sldId id="271" r:id="rId12"/>
    <p:sldId id="264" r:id="rId13"/>
    <p:sldId id="272" r:id="rId14"/>
    <p:sldId id="268" r:id="rId15"/>
    <p:sldId id="269" r:id="rId16"/>
    <p:sldId id="262" r:id="rId17"/>
    <p:sldId id="263" r:id="rId18"/>
    <p:sldId id="273" r:id="rId19"/>
    <p:sldId id="270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96B11-3721-4294-8127-CDC4DCFE26CA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3066F-704A-4AA9-B626-8A3B49E99A2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9889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l-GR" altLang="el-GR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CD803-A2B6-4EFD-8F05-E5B73BFF2B5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5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5900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75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76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82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03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97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" y="1424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50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81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" y="1424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19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45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6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0627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815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981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808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48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Ομάδα 7"/>
          <p:cNvGrpSpPr/>
          <p:nvPr userDrawn="1"/>
        </p:nvGrpSpPr>
        <p:grpSpPr>
          <a:xfrm>
            <a:off x="1" y="0"/>
            <a:ext cx="11917679" cy="6858000"/>
            <a:chOff x="1" y="0"/>
            <a:chExt cx="11917679" cy="6858000"/>
          </a:xfrm>
        </p:grpSpPr>
        <p:pic>
          <p:nvPicPr>
            <p:cNvPr id="9" name="Εικόνα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500"/>
            <a:stretch/>
          </p:blipFill>
          <p:spPr>
            <a:xfrm>
              <a:off x="1" y="0"/>
              <a:ext cx="9448800" cy="6858000"/>
            </a:xfrm>
            <a:prstGeom prst="rect">
              <a:avLst/>
            </a:prstGeom>
          </p:spPr>
        </p:pic>
        <p:pic>
          <p:nvPicPr>
            <p:cNvPr id="10" name="Εικόνα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653" y="6001615"/>
              <a:ext cx="937027" cy="486815"/>
            </a:xfrm>
            <a:prstGeom prst="rect">
              <a:avLst/>
            </a:prstGeom>
          </p:spPr>
        </p:pic>
        <p:pic>
          <p:nvPicPr>
            <p:cNvPr id="11" name="Picture 2" descr="Αναγέννηση και Πρόοδος -Αστική Μη Κερδοσκοπική Οργάνωση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9622" y="5847342"/>
              <a:ext cx="1116973" cy="78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1506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00" y="0"/>
            <a:ext cx="1223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52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" y="1424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05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381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Εικόνα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" y="1424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69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4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5185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45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816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907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09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3A779-AE6C-42F2-B479-58F35DBC01EF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D8E254-FFC9-471D-9C25-3BA34DB870BD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08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8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B53A2-D620-4A0A-AF5D-91412A62ADEC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85293-7A21-4224-B71C-32EDC9F2D031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1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2629E-20AF-40F4-A752-C68E70F92B5C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FF58D-0291-4CA7-B7C4-F52C4EF5D24E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15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42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9D7B2-7E93-4EA0-B86E-F5452604B794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51F80-9AE2-4DD3-8695-402AC474946B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28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863E3-FFAF-4EF3-94BA-56A02447EDC5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40DF5-1594-4EC3-9252-1BCA7A5E0640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98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42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4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2EB39-7A20-4FFB-95AC-6456696BA8EC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3F4D7-A056-40D4-8833-026776A65AF3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3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0697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65672-0749-4BAE-90F4-CC0A37B4C6A8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67F6E-2339-4621-9997-2612796CF59F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93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B3D00-C27F-41CC-B2FA-D7DC2F537CE5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894D2-96AC-4268-95FB-FB2F79AAB6A3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441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88580-BD26-48B6-9DA9-1688B5477B07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1744FF-AADD-4FB2-AC29-2AC766D2A21C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58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34693-FA7C-4F07-9C8F-7F6DDEA2BD07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F47A9-FF8E-4B78-9918-F7A36A408851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108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89F49-AB2B-4A66-B31C-4108BAAF6AF9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CE323-1B84-4543-B740-18A8F7EE4C23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4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7151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485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249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461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13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37384-5FC4-46E9-96EC-03399BC850D8}" type="datetimeFigureOut">
              <a:rPr lang="el-GR" smtClean="0"/>
              <a:t>2/10/2023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40A4C-4F11-42C5-91A2-E532B76937A0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" y="1424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5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" y="1424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1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744E0-E632-45A0-A763-B19387C07AEE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06DB-2612-4D5F-A9B3-AEF896F85F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5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Θέση τίτλου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2051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Επεξεργασία 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F9A0D-3D1A-47AE-83E8-00BB421F9894}" type="datetimeFigureOut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2/10/2023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82B9E-779E-45CE-A493-E0F8F04E6C22}" type="slidenum">
              <a:rPr kumimoji="0" 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6" y="0"/>
            <a:ext cx="12007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37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Ορθογώνιο 1"/>
          <p:cNvSpPr>
            <a:spLocks noChangeArrowheads="1"/>
          </p:cNvSpPr>
          <p:nvPr/>
        </p:nvSpPr>
        <p:spPr bwMode="auto">
          <a:xfrm>
            <a:off x="2537927" y="2227402"/>
            <a:ext cx="96858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and</a:t>
            </a:r>
            <a:r>
              <a:rPr kumimoji="0" lang="en-US" altLang="el-GR" sz="32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tricks </a:t>
            </a:r>
            <a:r>
              <a:rPr lang="el-GR" altLang="el-GR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την αύξηση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altLang="el-GR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 </a:t>
            </a:r>
            <a:r>
              <a:rPr lang="el-GR" altLang="el-GR" sz="32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οσφυοπυελικής</a:t>
            </a:r>
            <a:r>
              <a:rPr lang="el-GR" altLang="el-GR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σταθερότητας</a:t>
            </a:r>
            <a:endParaRPr kumimoji="0" lang="el-GR" altLang="el-GR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3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925" y="222250"/>
            <a:ext cx="22256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5448300"/>
            <a:ext cx="8447088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Ορθογώνιο 11"/>
          <p:cNvSpPr>
            <a:spLocks noChangeArrowheads="1"/>
          </p:cNvSpPr>
          <p:nvPr/>
        </p:nvSpPr>
        <p:spPr bwMode="auto">
          <a:xfrm>
            <a:off x="4359275" y="3368675"/>
            <a:ext cx="6096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Χαρίλαος Τσολάκης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Καθηγητής Σχολής Επιστήμης Φυσικής Αγωγής Αθλητισμού</a:t>
            </a:r>
            <a:r>
              <a:rPr kumimoji="0" lang="en-US" alt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l-GR" alt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ΕΚΠΑ Διευθυντής Προγράμματος Sports Excellence, Τμήμα Αθλητικής Αριστείας, Α' </a:t>
            </a:r>
            <a:r>
              <a:rPr kumimoji="0" lang="el-GR" altLang="el-G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Ορθοπαιδική</a:t>
            </a:r>
            <a:r>
              <a:rPr kumimoji="0" lang="el-GR" alt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Χειρουργική Κλινική, ΕΚΠΑ</a:t>
            </a:r>
          </a:p>
        </p:txBody>
      </p:sp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3694113"/>
            <a:ext cx="3352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user\Desktop\Screen-Shot-2015-04-29-at-6.12.13-P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489" y="2227403"/>
            <a:ext cx="2598317" cy="1665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94" y="51203"/>
            <a:ext cx="7571428" cy="20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5738327" y="330927"/>
            <a:ext cx="6652726" cy="522030"/>
          </a:xfrm>
        </p:spPr>
        <p:txBody>
          <a:bodyPr>
            <a:noAutofit/>
          </a:bodyPr>
          <a:lstStyle/>
          <a:p>
            <a:r>
              <a:rPr lang="el-G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Σχεδιασμός προπονητικών προγραμμάτων</a:t>
            </a: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5820" y="214604"/>
            <a:ext cx="5306010" cy="5975059"/>
          </a:xfrm>
        </p:spPr>
        <p:txBody>
          <a:bodyPr>
            <a:noAutofit/>
          </a:bodyPr>
          <a:lstStyle/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Υπάρχουν πολλές και διαφορετικές προσεγγίσεις για την προπόνηση ενδυνάμωσης του κορμού</a:t>
            </a:r>
          </a:p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εγκυρότητα και η αξιοπιστία των μελετών σχετικά με τη δύναμη του κορμού είναι μάλλον πτωχή </a:t>
            </a:r>
          </a:p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Δεν υπάρχουν επαρκείς πληροφορίες </a:t>
            </a:r>
            <a:r>
              <a:rPr lang="el-G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αιτιογενούς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σχέσης  σταθερότητας κορμού και αθλητικής απόδοσης</a:t>
            </a:r>
          </a:p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μειωμένη σταθερότητα του κορμού δεν είναι αποδεδειγμένος παράγοντας κινδύνου τραυματισμών</a:t>
            </a:r>
          </a:p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επαρκής δύναμη του κορμού δεν μειώνει τον χρόνο αποκατάσταση μετά από τραυματισμό.</a:t>
            </a:r>
          </a:p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ενδυνάμωση κορμού με </a:t>
            </a:r>
            <a:r>
              <a:rPr lang="el-G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στοχευμένες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/απομονωμένες  ασκήσεις δεν είναι κατάλληλη διαδικασία αποκατάστασης</a:t>
            </a:r>
          </a:p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προπόνηση του κορμού πρέπει να είναι εξατομικευμένη και σύμφωνα με τις ανάγκες των αθλητών  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59" y="1052494"/>
            <a:ext cx="4311232" cy="138003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68" y="2641399"/>
            <a:ext cx="6233761" cy="30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1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Προπόνηση κορμού</a:t>
            </a:r>
            <a:endParaRPr lang="el-G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345" y="1554914"/>
            <a:ext cx="5157787" cy="254540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759" y="393268"/>
            <a:ext cx="4530790" cy="259484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253" y="3090738"/>
            <a:ext cx="6083560" cy="274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71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71804" y="774441"/>
            <a:ext cx="5325772" cy="90672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Planks</a:t>
            </a:r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354563" y="2248678"/>
            <a:ext cx="6064897" cy="4413379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Πολλοί μυς ταυτόχρονα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Περισσότερη ώρα σε σταθερή τάση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Ισομετρική σύσπαση με μεγαλύτερη ενεργοποίηση σε διάφορες θέσεις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Δύναμη/ισορροπία/αντοχή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συντονισμό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Λιγότερο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οξειδωτικό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stress</a:t>
            </a:r>
            <a:endParaRPr lang="el-G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Λιγότεροι τραυματισμοί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Προσομοίωση καθημερινών κινήσεων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Κινήσεις με αντιδραστικά χαρακτηριστικά </a:t>
            </a:r>
          </a:p>
          <a:p>
            <a:endParaRPr lang="el-GR" dirty="0" smtClean="0"/>
          </a:p>
          <a:p>
            <a:endParaRPr lang="el-GR" sz="2400" dirty="0" smtClean="0"/>
          </a:p>
          <a:p>
            <a:endParaRPr lang="el-GR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7299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Crunches</a:t>
            </a:r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1740354"/>
          </a:xfrm>
        </p:spPr>
        <p:txBody>
          <a:bodyPr>
            <a:noAutofit/>
          </a:bodyPr>
          <a:lstStyle/>
          <a:p>
            <a:r>
              <a:rPr lang="el-G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Απομονωμένες μυϊκές ομάδες</a:t>
            </a:r>
          </a:p>
          <a:p>
            <a:r>
              <a:rPr lang="el-G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Εξειδικευμένες θέσεις και γωνίες </a:t>
            </a:r>
          </a:p>
          <a:p>
            <a:r>
              <a:rPr lang="el-G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Μεγαλύτερη ένταση/λιγότερες φορές</a:t>
            </a:r>
          </a:p>
          <a:p>
            <a:r>
              <a:rPr lang="el-G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Κάμψη/έκταση</a:t>
            </a: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607" y="476250"/>
            <a:ext cx="3142122" cy="120491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088" y="687258"/>
            <a:ext cx="2531484" cy="14423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2890" y="4996349"/>
            <a:ext cx="2641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Τι επιλέγουμε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657" y="4173659"/>
            <a:ext cx="1490004" cy="144574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460" y="5780796"/>
            <a:ext cx="2691349" cy="9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1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3738" y="1127324"/>
            <a:ext cx="7870488" cy="2939579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2422" y="4066903"/>
            <a:ext cx="5183188" cy="2745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5337" y="4519748"/>
            <a:ext cx="5756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Λειτουργική προπόνηση</a:t>
            </a: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8-12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εβδομάδες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Συμπληρωματικά στη προπόνηση ενδυνάμωσης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Χαρακτηριστικά αθλήματος/κίνησης </a:t>
            </a:r>
          </a:p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6-8 ασκήσεις </a:t>
            </a:r>
          </a:p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1-3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set/30-60 sec</a:t>
            </a:r>
            <a:endParaRPr lang="el-G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063" y="435429"/>
            <a:ext cx="10929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Το πρόβλημα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Η προπόνηση δύναμης στο γυμναστήριο μπορεί να αλλάξει την λειτουργική απόδοση στον αγώνα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540684" y="1958321"/>
            <a:ext cx="33182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training specificity </a:t>
            </a:r>
            <a:r>
              <a:rPr lang="en-US" dirty="0"/>
              <a:t>literature has shown that the benefits of </a:t>
            </a:r>
            <a:r>
              <a:rPr lang="en-US" dirty="0" smtClean="0"/>
              <a:t>traditional resistance </a:t>
            </a:r>
            <a:r>
              <a:rPr lang="en-US" dirty="0"/>
              <a:t>training for improving physical fitness is </a:t>
            </a:r>
            <a:r>
              <a:rPr lang="en-US" dirty="0" smtClean="0"/>
              <a:t>rarely transferred </a:t>
            </a:r>
            <a:r>
              <a:rPr lang="en-US" dirty="0"/>
              <a:t>to sports performance (Li et al., 2019; Li, 2021).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87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942680" y="3629320"/>
            <a:ext cx="86915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evidence concludes that functional training significantly impacts speed, muscular strength, power, balance, and agility.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Furthermore</a:t>
            </a:r>
            <a:r>
              <a:rPr lang="en-US" dirty="0"/>
              <a:t>, there are still limit numbers of evidence showing effect of functional training on flexibility and muscular endurance.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contrast, no significant improvement was found in body composition where functional training was conducted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However, the sample size in all cases was not controlled and this can </a:t>
            </a:r>
            <a:r>
              <a:rPr lang="en-US" dirty="0"/>
              <a:t>influence quality and </a:t>
            </a:r>
            <a:r>
              <a:rPr lang="en-US" dirty="0" smtClean="0"/>
              <a:t>accuracy of the </a:t>
            </a:r>
            <a:r>
              <a:rPr lang="en-US" dirty="0"/>
              <a:t>outcome of the study. 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Most studies did </a:t>
            </a:r>
            <a:r>
              <a:rPr lang="en-US" dirty="0"/>
              <a:t>not document or control exercises that were </a:t>
            </a:r>
            <a:r>
              <a:rPr lang="en-US" dirty="0" smtClean="0"/>
              <a:t>performed by </a:t>
            </a:r>
            <a:r>
              <a:rPr lang="en-US" dirty="0"/>
              <a:t>participants outside of the study setting.</a:t>
            </a:r>
            <a:endParaRPr lang="el-GR" dirty="0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296390"/>
            <a:ext cx="7980673" cy="291736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939" y="378929"/>
            <a:ext cx="3156064" cy="314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52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55295"/>
            <a:ext cx="6134100" cy="316230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676" y="4402837"/>
            <a:ext cx="7027983" cy="2189604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040" y="1467350"/>
            <a:ext cx="4012489" cy="193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99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61852" y="400594"/>
            <a:ext cx="5335724" cy="5789069"/>
          </a:xfrm>
        </p:spPr>
        <p:txBody>
          <a:bodyPr>
            <a:normAutofit/>
          </a:bodyPr>
          <a:lstStyle/>
          <a:p>
            <a:r>
              <a:rPr lang="en-US" dirty="0"/>
              <a:t>Additionally, it has been shown </a:t>
            </a:r>
            <a:r>
              <a:rPr lang="en-US" dirty="0" smtClean="0"/>
              <a:t>that</a:t>
            </a:r>
            <a:r>
              <a:rPr lang="el-GR" dirty="0" smtClean="0"/>
              <a:t> </a:t>
            </a:r>
            <a:r>
              <a:rPr lang="en-US" dirty="0" smtClean="0"/>
              <a:t>decreasing </a:t>
            </a:r>
            <a:r>
              <a:rPr lang="en-US" dirty="0"/>
              <a:t>the </a:t>
            </a:r>
            <a:r>
              <a:rPr lang="en-US" dirty="0" err="1"/>
              <a:t>lumbopelvic</a:t>
            </a:r>
            <a:r>
              <a:rPr lang="en-US" dirty="0"/>
              <a:t> energy production </a:t>
            </a:r>
            <a:r>
              <a:rPr lang="en-US" dirty="0" smtClean="0"/>
              <a:t>by</a:t>
            </a:r>
            <a:r>
              <a:rPr lang="el-GR" dirty="0" smtClean="0"/>
              <a:t> </a:t>
            </a:r>
            <a:r>
              <a:rPr lang="en-US" dirty="0" smtClean="0"/>
              <a:t>20</a:t>
            </a:r>
            <a:r>
              <a:rPr lang="en-US" dirty="0"/>
              <a:t>% can lead to increased load on the shoulder </a:t>
            </a:r>
            <a:r>
              <a:rPr lang="en-US" dirty="0" smtClean="0"/>
              <a:t>complex</a:t>
            </a:r>
            <a:r>
              <a:rPr lang="el-GR" dirty="0" smtClean="0"/>
              <a:t> </a:t>
            </a:r>
            <a:r>
              <a:rPr lang="en-US" dirty="0" smtClean="0"/>
              <a:t>by </a:t>
            </a:r>
            <a:r>
              <a:rPr lang="en-US" dirty="0"/>
              <a:t>up to 34%, meaning less </a:t>
            </a:r>
            <a:r>
              <a:rPr lang="en-US" dirty="0" err="1"/>
              <a:t>lumbopelvic</a:t>
            </a:r>
            <a:r>
              <a:rPr lang="en-US" dirty="0"/>
              <a:t> </a:t>
            </a:r>
            <a:r>
              <a:rPr lang="en-US" dirty="0" smtClean="0"/>
              <a:t>control</a:t>
            </a:r>
            <a:r>
              <a:rPr lang="el-GR" dirty="0" smtClean="0"/>
              <a:t> </a:t>
            </a:r>
            <a:r>
              <a:rPr lang="en-US" dirty="0" smtClean="0"/>
              <a:t>leads </a:t>
            </a:r>
            <a:r>
              <a:rPr lang="en-US" dirty="0"/>
              <a:t>to increased forces on the </a:t>
            </a:r>
            <a:r>
              <a:rPr lang="en-US" dirty="0" err="1" smtClean="0"/>
              <a:t>glenohumeral</a:t>
            </a:r>
            <a:r>
              <a:rPr lang="el-GR" dirty="0" smtClean="0"/>
              <a:t> </a:t>
            </a:r>
            <a:r>
              <a:rPr lang="en-US" dirty="0" smtClean="0"/>
              <a:t>joint.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50577" y="502104"/>
            <a:ext cx="5183188" cy="3684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Additionally, core stability may </a:t>
            </a:r>
            <a:r>
              <a:rPr lang="en-US" dirty="0" smtClean="0"/>
              <a:t>improve</a:t>
            </a:r>
            <a:r>
              <a:rPr lang="el-GR" dirty="0" smtClean="0"/>
              <a:t> </a:t>
            </a:r>
            <a:r>
              <a:rPr lang="en-US" dirty="0" smtClean="0"/>
              <a:t>performance </a:t>
            </a:r>
            <a:r>
              <a:rPr lang="en-US" dirty="0"/>
              <a:t>through a number of </a:t>
            </a:r>
            <a:r>
              <a:rPr lang="en-US" dirty="0" smtClean="0"/>
              <a:t>mechanisms</a:t>
            </a:r>
            <a:r>
              <a:rPr lang="el-GR" dirty="0" smtClean="0"/>
              <a:t> </a:t>
            </a:r>
            <a:r>
              <a:rPr lang="en-US" dirty="0" smtClean="0"/>
              <a:t>including </a:t>
            </a:r>
            <a:r>
              <a:rPr lang="en-US" dirty="0"/>
              <a:t>improved efficiency with </a:t>
            </a:r>
            <a:r>
              <a:rPr lang="en-US" dirty="0" smtClean="0"/>
              <a:t>neurological</a:t>
            </a:r>
            <a:r>
              <a:rPr lang="el-GR" dirty="0" smtClean="0"/>
              <a:t> </a:t>
            </a:r>
            <a:r>
              <a:rPr lang="en-US" dirty="0" smtClean="0"/>
              <a:t>recruitment </a:t>
            </a:r>
            <a:r>
              <a:rPr lang="en-US" dirty="0"/>
              <a:t>patterns, improved motor unit </a:t>
            </a:r>
            <a:r>
              <a:rPr lang="en-US" dirty="0" smtClean="0"/>
              <a:t>synchronization,</a:t>
            </a:r>
            <a:r>
              <a:rPr lang="el-GR" dirty="0" smtClean="0"/>
              <a:t> </a:t>
            </a:r>
            <a:r>
              <a:rPr lang="en-US" dirty="0" smtClean="0"/>
              <a:t>lowering </a:t>
            </a:r>
            <a:r>
              <a:rPr lang="en-US" dirty="0"/>
              <a:t>neural inhibitory reflexes, </a:t>
            </a:r>
            <a:r>
              <a:rPr lang="en-US" dirty="0" smtClean="0"/>
              <a:t>and</a:t>
            </a:r>
            <a:r>
              <a:rPr lang="el-GR" dirty="0" smtClean="0"/>
              <a:t> </a:t>
            </a:r>
            <a:r>
              <a:rPr lang="en-US" dirty="0" smtClean="0"/>
              <a:t>increasing </a:t>
            </a:r>
            <a:r>
              <a:rPr lang="en-US" dirty="0"/>
              <a:t>nervous system </a:t>
            </a:r>
            <a:r>
              <a:rPr lang="en-US" dirty="0" smtClean="0"/>
              <a:t>activation.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428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705394" y="600891"/>
            <a:ext cx="10648406" cy="5576072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βελτίωση της </a:t>
            </a:r>
            <a:r>
              <a:rPr lang="el-G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οσφυοπυελικής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σταθερότητας επιδιώκεται από τους αθλητές για τη βελτίωση της απόδοσης, ενώ πλέον </a:t>
            </a:r>
            <a:r>
              <a:rPr lang="el-G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συνταγογραφείται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από τους ειδικούς της άσκησης και της υγείας κατά την εφαρμογή θεραπευτικών προγραμμάτων</a:t>
            </a:r>
          </a:p>
          <a:p>
            <a:r>
              <a:rPr lang="el-G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Οσφυοπυελική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σταθερότητα είναι ο κινητικός έλεγχος της απόδοσης του συμπλέγματος των μυών ισχίου, της πυέλου και της οσφυϊκής περιοχής.</a:t>
            </a:r>
          </a:p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Ειδικότερα, οι </a:t>
            </a:r>
            <a:r>
              <a:rPr lang="el-G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παρασπονδύλιοι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μύες, οι </a:t>
            </a:r>
            <a:r>
              <a:rPr lang="el-G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μύς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της πυέλου, των κοιλιακών και των ισχίων ενισχύουν την σταθεροποιητική δράση στην σπονδυλική στήλη, δρώντας προστατευτικά στα δομικά χαρακτηριστικά της σπονδυλικής στήλης (συνδέσμους και αρθρικούς θύλακες). </a:t>
            </a:r>
          </a:p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9" y="3388927"/>
            <a:ext cx="3148979" cy="267366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411" y="3252089"/>
            <a:ext cx="1176630" cy="281050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518" y="3552438"/>
            <a:ext cx="2437113" cy="234664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859" y="3252089"/>
            <a:ext cx="2481287" cy="2591025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115" y="3710686"/>
            <a:ext cx="2280102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6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624" y="567534"/>
            <a:ext cx="6179134" cy="248594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50" y="2774801"/>
            <a:ext cx="7464404" cy="3059942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200" y="392446"/>
            <a:ext cx="3638550" cy="41910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 rot="10800000" flipV="1">
            <a:off x="5451565" y="4902926"/>
            <a:ext cx="5872024" cy="1193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improved efficiency with neurological recruitment patterns, improved motor unit synchronization, lowering neural inhibitory reflexes, and increasing nervous system activation.</a:t>
            </a:r>
          </a:p>
        </p:txBody>
      </p:sp>
    </p:spTree>
    <p:extLst>
      <p:ext uri="{BB962C8B-B14F-4D97-AF65-F5344CB8AC3E}">
        <p14:creationId xmlns:p14="http://schemas.microsoft.com/office/powerpoint/2010/main" val="1573763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66192" y="1107462"/>
            <a:ext cx="10515600" cy="4351338"/>
          </a:xfrm>
        </p:spPr>
        <p:txBody>
          <a:bodyPr>
            <a:normAutofit/>
          </a:bodyPr>
          <a:lstStyle/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σταθερότητα του κορμού και η ισορροπία είναι κρίσιμός παράγοντας απόδοσης σε όλες τις αθλητικές δραστηριότητες, λόγω των τρισδιάστατων χαρακτηριστικών των αθλητικών κινήσεων</a:t>
            </a:r>
          </a:p>
          <a:p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έλλειψη δύναμης σταθερότητας του κορμού, δημιουργεί κινητικές ασυμμετρίες, ανεπαρκή εφαρμογή τεχνικής και ανάπτυξη τραυματισμών 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0" y="3283131"/>
            <a:ext cx="2289054" cy="23539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474" y="3617680"/>
            <a:ext cx="3431585" cy="168480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760" y="3561941"/>
            <a:ext cx="3959679" cy="17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2819" y="1101163"/>
            <a:ext cx="5928658" cy="203081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53" y="3336691"/>
            <a:ext cx="5323100" cy="2406245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 flipH="1">
            <a:off x="9283336" y="1101162"/>
            <a:ext cx="256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</p:txBody>
      </p:sp>
      <p:sp>
        <p:nvSpPr>
          <p:cNvPr id="3" name="Ορθογώνιο 2"/>
          <p:cNvSpPr/>
          <p:nvPr/>
        </p:nvSpPr>
        <p:spPr>
          <a:xfrm>
            <a:off x="775063" y="627017"/>
            <a:ext cx="7942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Δοκιμασίες ανίχνευσης για παιδιά, ενήλικες και αθλητές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078" y="1285828"/>
            <a:ext cx="3666251" cy="2504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17280" y="3881535"/>
            <a:ext cx="164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Kinetisense</a:t>
            </a:r>
            <a:endParaRPr lang="el-GR" b="1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648" y="388153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25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804" y="3263807"/>
            <a:ext cx="4133460" cy="214306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30" y="265154"/>
            <a:ext cx="3727059" cy="2778354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 rot="10800000" flipV="1">
            <a:off x="3396341" y="2451258"/>
            <a:ext cx="2817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Biofeedback unit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1554064" y="5627172"/>
            <a:ext cx="1708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OCTOcore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</a:t>
            </a: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034" y="423466"/>
            <a:ext cx="2868119" cy="1660849"/>
          </a:xfrm>
          <a:prstGeom prst="rect">
            <a:avLst/>
          </a:prstGeom>
        </p:spPr>
      </p:pic>
      <p:sp>
        <p:nvSpPr>
          <p:cNvPr id="12" name="Ορθογώνιο 11"/>
          <p:cNvSpPr/>
          <p:nvPr/>
        </p:nvSpPr>
        <p:spPr>
          <a:xfrm>
            <a:off x="7707086" y="2202024"/>
            <a:ext cx="2677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 protocol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ojump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8224153" y="5627172"/>
            <a:ext cx="1031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Biodex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237" y="423466"/>
            <a:ext cx="3659442" cy="1649867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116" y="2827093"/>
            <a:ext cx="4075855" cy="280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1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4522" y="-345233"/>
            <a:ext cx="10860866" cy="2035921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Επιστημονικές αλήθειες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10547" y="1110344"/>
            <a:ext cx="6839339" cy="5079320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 κορμός δεν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αντιμετωπίζεται ως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ξεχωριστό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μέρος του σώματος</a:t>
            </a:r>
          </a:p>
          <a:p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Βοηθά στην μεταφορά δυνάμεων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στην αποφόρτιση, στην κινητική ενίσχυση, στην αποφυγή τραυματισμών</a:t>
            </a:r>
          </a:p>
          <a:p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άσκηση του κέντρου του σώματος/κορμού είναι συμπληρωματική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διαδικασία</a:t>
            </a:r>
            <a:endParaRPr lang="el-G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75036" y="501517"/>
            <a:ext cx="3097797" cy="1788686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583" y="3445108"/>
            <a:ext cx="3222172" cy="3412892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253" y="2863824"/>
            <a:ext cx="3816221" cy="27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03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233817"/>
            <a:ext cx="6148251" cy="286356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03" y="3422468"/>
            <a:ext cx="3600707" cy="2698569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467" y="3849218"/>
            <a:ext cx="3339737" cy="2407394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 rot="10800000" flipV="1">
            <a:off x="6653347" y="2671462"/>
            <a:ext cx="49115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Conclusion</a:t>
            </a:r>
            <a:r>
              <a:rPr lang="en-US" sz="1400" dirty="0"/>
              <a:t> The negative correlation coefficient between trunk extension/flexion and shoulder external/internal rotation indicates that the trunk extension mechanism helps for better internal rotation of the shoulder. </a:t>
            </a:r>
            <a:endParaRPr lang="el-GR" sz="1400" dirty="0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348" y="577636"/>
            <a:ext cx="5242561" cy="1718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0898" y="4086808"/>
            <a:ext cx="3545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Μείωση κατά 30% της σταθερότητας του κορμού = 25% μεγαλύτερα φορτία στον ώμο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965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645" y="447870"/>
            <a:ext cx="107550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Προπόνηση δύναμης κορμού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κινήσεις της σπονδυλικής στήλης με αντίσταση οι οποίες συχνά εκτελούνται με μεμονωμένο τρόπο</a:t>
            </a:r>
          </a:p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Προπόνηση σταθεροποίησης του κορμού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κινήσεις της σπονδυλικής στήλης με αντίσταση, οι οποίες ενεργοποιούν ταυτόχρονα όλο τους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μύς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οσφυοπυελικού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συστήματος  (κοιλιακοί, πολυσχιδείς, διάφραγμα, πύελος)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δύναμη του κορμού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προϋπόθεση για τη λειτουργική 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σταθερότητα του κορμού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Αναπτύσσω δυνάμεις και αντιστέκομαι σε δυνάμεις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" y="2770132"/>
            <a:ext cx="1873431" cy="2402006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623" y="2694853"/>
            <a:ext cx="3896454" cy="1935296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074" y="2500454"/>
            <a:ext cx="3171564" cy="1969013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573" y="4538104"/>
            <a:ext cx="2828065" cy="1268068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589" y="4469467"/>
            <a:ext cx="2609023" cy="14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9878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4880</TotalTime>
  <Words>738</Words>
  <Application>Microsoft Office PowerPoint</Application>
  <PresentationFormat>Ευρεία οθόνη</PresentationFormat>
  <Paragraphs>69</Paragraphs>
  <Slides>16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Θέμα του Office</vt:lpstr>
      <vt:lpstr>1_Θέμα του Office</vt:lpstr>
      <vt:lpstr>2_Θέμα του Office</vt:lpstr>
      <vt:lpstr>3_Θέμα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Επιστημονικές αλήθειες</vt:lpstr>
      <vt:lpstr>Παρουσίαση του PowerPoint</vt:lpstr>
      <vt:lpstr>Παρουσίαση του PowerPoint</vt:lpstr>
      <vt:lpstr>Παρουσίαση του PowerPoint</vt:lpstr>
      <vt:lpstr>Προπόνηση κορμού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svr admin</dc:creator>
  <cp:lastModifiedBy>svr admin</cp:lastModifiedBy>
  <cp:revision>58</cp:revision>
  <dcterms:created xsi:type="dcterms:W3CDTF">2023-09-15T08:49:12Z</dcterms:created>
  <dcterms:modified xsi:type="dcterms:W3CDTF">2023-10-04T09:24:16Z</dcterms:modified>
</cp:coreProperties>
</file>