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68" r:id="rId2"/>
    <p:sldId id="303" r:id="rId3"/>
    <p:sldId id="271" r:id="rId4"/>
    <p:sldId id="269" r:id="rId5"/>
    <p:sldId id="270" r:id="rId6"/>
    <p:sldId id="272" r:id="rId7"/>
    <p:sldId id="273" r:id="rId8"/>
    <p:sldId id="274" r:id="rId9"/>
    <p:sldId id="304" r:id="rId10"/>
    <p:sldId id="275" r:id="rId11"/>
    <p:sldId id="277" r:id="rId12"/>
    <p:sldId id="276" r:id="rId13"/>
    <p:sldId id="280" r:id="rId14"/>
    <p:sldId id="281" r:id="rId15"/>
    <p:sldId id="278" r:id="rId16"/>
    <p:sldId id="279" r:id="rId17"/>
    <p:sldId id="302" r:id="rId18"/>
    <p:sldId id="283" r:id="rId19"/>
    <p:sldId id="285" r:id="rId20"/>
    <p:sldId id="284" r:id="rId21"/>
    <p:sldId id="286" r:id="rId22"/>
    <p:sldId id="289" r:id="rId23"/>
    <p:sldId id="291" r:id="rId24"/>
    <p:sldId id="290" r:id="rId25"/>
    <p:sldId id="292" r:id="rId26"/>
    <p:sldId id="293" r:id="rId27"/>
    <p:sldId id="287" r:id="rId28"/>
    <p:sldId id="294" r:id="rId29"/>
    <p:sldId id="295" r:id="rId30"/>
    <p:sldId id="296" r:id="rId31"/>
    <p:sldId id="297" r:id="rId32"/>
    <p:sldId id="298" r:id="rId33"/>
    <p:sldId id="299" r:id="rId34"/>
    <p:sldId id="300" r:id="rId35"/>
    <p:sldId id="30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94712"/>
  </p:normalViewPr>
  <p:slideViewPr>
    <p:cSldViewPr snapToGrid="0" snapToObjects="1">
      <p:cViewPr varScale="1">
        <p:scale>
          <a:sx n="68" d="100"/>
          <a:sy n="68" d="100"/>
        </p:scale>
        <p:origin x="-798" y="-9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1" d="100"/>
          <a:sy n="81" d="100"/>
        </p:scale>
        <p:origin x="2848" y="19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80CFFA-22CD-46D9-A88F-D8FF394AB4F7}"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E9042FDB-8AE3-4D9C-BF3A-33EF32AD537B}">
      <dgm:prSet phldrT="[Κείμενο]"/>
      <dgm:spPr/>
      <dgm:t>
        <a:bodyPr/>
        <a:lstStyle/>
        <a:p>
          <a:r>
            <a:rPr lang="el-GR" dirty="0" smtClean="0"/>
            <a:t>Υλικό έρευνας (Δοκιμαζόμενα  άτομα)</a:t>
          </a:r>
          <a:endParaRPr lang="en-US" dirty="0"/>
        </a:p>
      </dgm:t>
    </dgm:pt>
    <dgm:pt modelId="{479C60B4-BB52-48CE-9494-148C7B6EFB5D}" type="parTrans" cxnId="{E7A9F36C-FD94-4CF7-BF19-BC06CC4FCF15}">
      <dgm:prSet/>
      <dgm:spPr/>
      <dgm:t>
        <a:bodyPr/>
        <a:lstStyle/>
        <a:p>
          <a:endParaRPr lang="en-US"/>
        </a:p>
      </dgm:t>
    </dgm:pt>
    <dgm:pt modelId="{C1C68AB5-7442-42A8-A433-FF2F01B4D342}" type="sibTrans" cxnId="{E7A9F36C-FD94-4CF7-BF19-BC06CC4FCF15}">
      <dgm:prSet/>
      <dgm:spPr/>
      <dgm:t>
        <a:bodyPr/>
        <a:lstStyle/>
        <a:p>
          <a:endParaRPr lang="en-US"/>
        </a:p>
      </dgm:t>
    </dgm:pt>
    <dgm:pt modelId="{355DBC0E-BE71-4DE0-9CC9-84D1A523D525}">
      <dgm:prSet phldrT="[Κείμενο]"/>
      <dgm:spPr/>
      <dgm:t>
        <a:bodyPr/>
        <a:lstStyle/>
        <a:p>
          <a:r>
            <a:rPr lang="el-GR" dirty="0" smtClean="0"/>
            <a:t>Ηλικία (παιδιά, έφηβοι, ενήλικες, τρίτη ηλικία)</a:t>
          </a:r>
          <a:endParaRPr lang="en-US" dirty="0"/>
        </a:p>
      </dgm:t>
    </dgm:pt>
    <dgm:pt modelId="{C95C498B-6DFA-4D43-9D6E-3D26AE62DA45}" type="parTrans" cxnId="{65D98594-2AC5-4540-9BDA-FD9EAA144680}">
      <dgm:prSet/>
      <dgm:spPr/>
      <dgm:t>
        <a:bodyPr/>
        <a:lstStyle/>
        <a:p>
          <a:endParaRPr lang="en-US"/>
        </a:p>
      </dgm:t>
    </dgm:pt>
    <dgm:pt modelId="{CDED09DE-D5AE-4B83-B0CC-5031568936CC}" type="sibTrans" cxnId="{65D98594-2AC5-4540-9BDA-FD9EAA144680}">
      <dgm:prSet/>
      <dgm:spPr/>
      <dgm:t>
        <a:bodyPr/>
        <a:lstStyle/>
        <a:p>
          <a:endParaRPr lang="en-US"/>
        </a:p>
      </dgm:t>
    </dgm:pt>
    <dgm:pt modelId="{0B280BCB-0978-46A9-AEE1-38DEA04AD91B}">
      <dgm:prSet phldrT="[Κείμενο]"/>
      <dgm:spPr/>
      <dgm:t>
        <a:bodyPr/>
        <a:lstStyle/>
        <a:p>
          <a:r>
            <a:rPr lang="el-GR" dirty="0" smtClean="0"/>
            <a:t>Φύλο</a:t>
          </a:r>
          <a:endParaRPr lang="en-US" dirty="0"/>
        </a:p>
      </dgm:t>
    </dgm:pt>
    <dgm:pt modelId="{3880C03A-5448-435B-8FCE-B9FE0931C280}" type="parTrans" cxnId="{50B9E3A7-70BD-48AA-9862-AC924805F7BF}">
      <dgm:prSet/>
      <dgm:spPr/>
      <dgm:t>
        <a:bodyPr/>
        <a:lstStyle/>
        <a:p>
          <a:endParaRPr lang="en-US"/>
        </a:p>
      </dgm:t>
    </dgm:pt>
    <dgm:pt modelId="{52ED3DAE-E1D5-4ACA-9CA9-069430C65F7E}" type="sibTrans" cxnId="{50B9E3A7-70BD-48AA-9862-AC924805F7BF}">
      <dgm:prSet/>
      <dgm:spPr/>
      <dgm:t>
        <a:bodyPr/>
        <a:lstStyle/>
        <a:p>
          <a:endParaRPr lang="en-US"/>
        </a:p>
      </dgm:t>
    </dgm:pt>
    <dgm:pt modelId="{99D4932A-B973-4326-95A9-04610B4445EB}">
      <dgm:prSet phldrT="[Κείμενο]"/>
      <dgm:spPr/>
      <dgm:t>
        <a:bodyPr/>
        <a:lstStyle/>
        <a:p>
          <a:r>
            <a:rPr lang="el-GR" dirty="0" smtClean="0"/>
            <a:t>Είδος και Επίπεδο άσκησης (προπονημένοι – απροπόνητοι)</a:t>
          </a:r>
          <a:endParaRPr lang="en-US" dirty="0"/>
        </a:p>
      </dgm:t>
    </dgm:pt>
    <dgm:pt modelId="{1594CEC8-2EA4-42A3-A2AA-5FBE7F639B3D}" type="parTrans" cxnId="{C9D634C6-E4DC-4005-AAA7-F2E07CB2FC69}">
      <dgm:prSet/>
      <dgm:spPr/>
      <dgm:t>
        <a:bodyPr/>
        <a:lstStyle/>
        <a:p>
          <a:endParaRPr lang="en-US"/>
        </a:p>
      </dgm:t>
    </dgm:pt>
    <dgm:pt modelId="{AAB8860B-3D55-47A9-A07C-280F4CE60DBC}" type="sibTrans" cxnId="{C9D634C6-E4DC-4005-AAA7-F2E07CB2FC69}">
      <dgm:prSet/>
      <dgm:spPr/>
      <dgm:t>
        <a:bodyPr/>
        <a:lstStyle/>
        <a:p>
          <a:endParaRPr lang="en-US"/>
        </a:p>
      </dgm:t>
    </dgm:pt>
    <dgm:pt modelId="{CBBC5986-7D6A-482B-A5A4-C25E23565755}">
      <dgm:prSet phldrT="[Κείμενο]"/>
      <dgm:spPr/>
      <dgm:t>
        <a:bodyPr/>
        <a:lstStyle/>
        <a:p>
          <a:r>
            <a:rPr lang="el-GR" dirty="0" smtClean="0"/>
            <a:t>Ειδικοί πληθυσμοί (καρδιοπαθείς, </a:t>
          </a:r>
          <a:r>
            <a:rPr lang="el-GR" dirty="0" err="1" smtClean="0"/>
            <a:t>διαβητης</a:t>
          </a:r>
          <a:r>
            <a:rPr lang="el-GR" dirty="0" smtClean="0"/>
            <a:t>, οστεοπόρωση κλπ)</a:t>
          </a:r>
          <a:endParaRPr lang="en-US" dirty="0"/>
        </a:p>
      </dgm:t>
    </dgm:pt>
    <dgm:pt modelId="{144B650D-02E0-4DCF-93CC-35F697A136E1}" type="parTrans" cxnId="{766E74B8-CC96-462F-9A9A-FA2CE49656BA}">
      <dgm:prSet/>
      <dgm:spPr/>
      <dgm:t>
        <a:bodyPr/>
        <a:lstStyle/>
        <a:p>
          <a:endParaRPr lang="en-US"/>
        </a:p>
      </dgm:t>
    </dgm:pt>
    <dgm:pt modelId="{7ECD4F0D-65A0-4513-BB11-9EF787B2946B}" type="sibTrans" cxnId="{766E74B8-CC96-462F-9A9A-FA2CE49656BA}">
      <dgm:prSet/>
      <dgm:spPr/>
      <dgm:t>
        <a:bodyPr/>
        <a:lstStyle/>
        <a:p>
          <a:endParaRPr lang="en-US"/>
        </a:p>
      </dgm:t>
    </dgm:pt>
    <dgm:pt modelId="{44E6F70B-D6C6-46F0-A717-982A1F5FF6E0}" type="pres">
      <dgm:prSet presAssocID="{C980CFFA-22CD-46D9-A88F-D8FF394AB4F7}" presName="Name0" presStyleCnt="0">
        <dgm:presLayoutVars>
          <dgm:chMax val="1"/>
          <dgm:dir/>
          <dgm:animLvl val="ctr"/>
          <dgm:resizeHandles val="exact"/>
        </dgm:presLayoutVars>
      </dgm:prSet>
      <dgm:spPr/>
      <dgm:t>
        <a:bodyPr/>
        <a:lstStyle/>
        <a:p>
          <a:endParaRPr lang="en-US"/>
        </a:p>
      </dgm:t>
    </dgm:pt>
    <dgm:pt modelId="{8B5D16A8-D15F-465E-882C-6C01DB362463}" type="pres">
      <dgm:prSet presAssocID="{E9042FDB-8AE3-4D9C-BF3A-33EF32AD537B}" presName="centerShape" presStyleLbl="node0" presStyleIdx="0" presStyleCnt="1"/>
      <dgm:spPr/>
      <dgm:t>
        <a:bodyPr/>
        <a:lstStyle/>
        <a:p>
          <a:endParaRPr lang="en-US"/>
        </a:p>
      </dgm:t>
    </dgm:pt>
    <dgm:pt modelId="{EC6717DD-4FE9-46C1-BF13-7745ABD8396C}" type="pres">
      <dgm:prSet presAssocID="{C95C498B-6DFA-4D43-9D6E-3D26AE62DA45}" presName="parTrans" presStyleLbl="sibTrans2D1" presStyleIdx="0" presStyleCnt="4"/>
      <dgm:spPr/>
      <dgm:t>
        <a:bodyPr/>
        <a:lstStyle/>
        <a:p>
          <a:endParaRPr lang="en-US"/>
        </a:p>
      </dgm:t>
    </dgm:pt>
    <dgm:pt modelId="{439E05E7-79A5-4548-A5C7-9A3AE204CDD2}" type="pres">
      <dgm:prSet presAssocID="{C95C498B-6DFA-4D43-9D6E-3D26AE62DA45}" presName="connectorText" presStyleLbl="sibTrans2D1" presStyleIdx="0" presStyleCnt="4"/>
      <dgm:spPr/>
      <dgm:t>
        <a:bodyPr/>
        <a:lstStyle/>
        <a:p>
          <a:endParaRPr lang="en-US"/>
        </a:p>
      </dgm:t>
    </dgm:pt>
    <dgm:pt modelId="{11E9B68E-4AEE-4AAC-AFC8-2C7B4BEEBDDE}" type="pres">
      <dgm:prSet presAssocID="{355DBC0E-BE71-4DE0-9CC9-84D1A523D525}" presName="node" presStyleLbl="node1" presStyleIdx="0" presStyleCnt="4">
        <dgm:presLayoutVars>
          <dgm:bulletEnabled val="1"/>
        </dgm:presLayoutVars>
      </dgm:prSet>
      <dgm:spPr/>
      <dgm:t>
        <a:bodyPr/>
        <a:lstStyle/>
        <a:p>
          <a:endParaRPr lang="en-US"/>
        </a:p>
      </dgm:t>
    </dgm:pt>
    <dgm:pt modelId="{C4E2463B-2C5B-4D0F-ACF9-D9AEBA5E593B}" type="pres">
      <dgm:prSet presAssocID="{3880C03A-5448-435B-8FCE-B9FE0931C280}" presName="parTrans" presStyleLbl="sibTrans2D1" presStyleIdx="1" presStyleCnt="4"/>
      <dgm:spPr/>
      <dgm:t>
        <a:bodyPr/>
        <a:lstStyle/>
        <a:p>
          <a:endParaRPr lang="en-US"/>
        </a:p>
      </dgm:t>
    </dgm:pt>
    <dgm:pt modelId="{3AEC78D8-581B-46D0-ADE2-84E977FBC81D}" type="pres">
      <dgm:prSet presAssocID="{3880C03A-5448-435B-8FCE-B9FE0931C280}" presName="connectorText" presStyleLbl="sibTrans2D1" presStyleIdx="1" presStyleCnt="4"/>
      <dgm:spPr/>
      <dgm:t>
        <a:bodyPr/>
        <a:lstStyle/>
        <a:p>
          <a:endParaRPr lang="en-US"/>
        </a:p>
      </dgm:t>
    </dgm:pt>
    <dgm:pt modelId="{2362C261-5665-49DD-AF3E-613EE090B24B}" type="pres">
      <dgm:prSet presAssocID="{0B280BCB-0978-46A9-AEE1-38DEA04AD91B}" presName="node" presStyleLbl="node1" presStyleIdx="1" presStyleCnt="4">
        <dgm:presLayoutVars>
          <dgm:bulletEnabled val="1"/>
        </dgm:presLayoutVars>
      </dgm:prSet>
      <dgm:spPr/>
      <dgm:t>
        <a:bodyPr/>
        <a:lstStyle/>
        <a:p>
          <a:endParaRPr lang="en-US"/>
        </a:p>
      </dgm:t>
    </dgm:pt>
    <dgm:pt modelId="{AD50B792-BD58-4333-85EC-E0841FE2F9F7}" type="pres">
      <dgm:prSet presAssocID="{1594CEC8-2EA4-42A3-A2AA-5FBE7F639B3D}" presName="parTrans" presStyleLbl="sibTrans2D1" presStyleIdx="2" presStyleCnt="4"/>
      <dgm:spPr/>
      <dgm:t>
        <a:bodyPr/>
        <a:lstStyle/>
        <a:p>
          <a:endParaRPr lang="en-US"/>
        </a:p>
      </dgm:t>
    </dgm:pt>
    <dgm:pt modelId="{DB8B3BA0-C9F6-4802-8BC3-E5CCE8A75FDD}" type="pres">
      <dgm:prSet presAssocID="{1594CEC8-2EA4-42A3-A2AA-5FBE7F639B3D}" presName="connectorText" presStyleLbl="sibTrans2D1" presStyleIdx="2" presStyleCnt="4"/>
      <dgm:spPr/>
      <dgm:t>
        <a:bodyPr/>
        <a:lstStyle/>
        <a:p>
          <a:endParaRPr lang="en-US"/>
        </a:p>
      </dgm:t>
    </dgm:pt>
    <dgm:pt modelId="{1F9A240C-9767-48D9-A39B-2C15387CC1C7}" type="pres">
      <dgm:prSet presAssocID="{99D4932A-B973-4326-95A9-04610B4445EB}" presName="node" presStyleLbl="node1" presStyleIdx="2" presStyleCnt="4">
        <dgm:presLayoutVars>
          <dgm:bulletEnabled val="1"/>
        </dgm:presLayoutVars>
      </dgm:prSet>
      <dgm:spPr/>
      <dgm:t>
        <a:bodyPr/>
        <a:lstStyle/>
        <a:p>
          <a:endParaRPr lang="en-US"/>
        </a:p>
      </dgm:t>
    </dgm:pt>
    <dgm:pt modelId="{07DF1F3A-2D2D-4D9A-A0EF-367B68EA58D1}" type="pres">
      <dgm:prSet presAssocID="{144B650D-02E0-4DCF-93CC-35F697A136E1}" presName="parTrans" presStyleLbl="sibTrans2D1" presStyleIdx="3" presStyleCnt="4"/>
      <dgm:spPr/>
      <dgm:t>
        <a:bodyPr/>
        <a:lstStyle/>
        <a:p>
          <a:endParaRPr lang="en-US"/>
        </a:p>
      </dgm:t>
    </dgm:pt>
    <dgm:pt modelId="{3F25D979-06FB-40E7-A58F-4FF4D4345AA4}" type="pres">
      <dgm:prSet presAssocID="{144B650D-02E0-4DCF-93CC-35F697A136E1}" presName="connectorText" presStyleLbl="sibTrans2D1" presStyleIdx="3" presStyleCnt="4"/>
      <dgm:spPr/>
      <dgm:t>
        <a:bodyPr/>
        <a:lstStyle/>
        <a:p>
          <a:endParaRPr lang="en-US"/>
        </a:p>
      </dgm:t>
    </dgm:pt>
    <dgm:pt modelId="{EF99C803-78AA-4C0C-A5E5-77AFDCA521A7}" type="pres">
      <dgm:prSet presAssocID="{CBBC5986-7D6A-482B-A5A4-C25E23565755}" presName="node" presStyleLbl="node1" presStyleIdx="3" presStyleCnt="4">
        <dgm:presLayoutVars>
          <dgm:bulletEnabled val="1"/>
        </dgm:presLayoutVars>
      </dgm:prSet>
      <dgm:spPr/>
      <dgm:t>
        <a:bodyPr/>
        <a:lstStyle/>
        <a:p>
          <a:endParaRPr lang="en-US"/>
        </a:p>
      </dgm:t>
    </dgm:pt>
  </dgm:ptLst>
  <dgm:cxnLst>
    <dgm:cxn modelId="{47191CBB-DB23-496B-A3A3-E145FBC88A4B}" type="presOf" srcId="{C980CFFA-22CD-46D9-A88F-D8FF394AB4F7}" destId="{44E6F70B-D6C6-46F0-A717-982A1F5FF6E0}" srcOrd="0" destOrd="0" presId="urn:microsoft.com/office/officeart/2005/8/layout/radial5"/>
    <dgm:cxn modelId="{52DFA5A2-3AE8-45E4-A678-3B420B2CDD93}" type="presOf" srcId="{C95C498B-6DFA-4D43-9D6E-3D26AE62DA45}" destId="{439E05E7-79A5-4548-A5C7-9A3AE204CDD2}" srcOrd="1" destOrd="0" presId="urn:microsoft.com/office/officeart/2005/8/layout/radial5"/>
    <dgm:cxn modelId="{D932FEE2-9636-4DF8-A97E-0985EFBDC737}" type="presOf" srcId="{CBBC5986-7D6A-482B-A5A4-C25E23565755}" destId="{EF99C803-78AA-4C0C-A5E5-77AFDCA521A7}" srcOrd="0" destOrd="0" presId="urn:microsoft.com/office/officeart/2005/8/layout/radial5"/>
    <dgm:cxn modelId="{E2C01C4A-B287-4C85-B33D-9658B29DA0A1}" type="presOf" srcId="{144B650D-02E0-4DCF-93CC-35F697A136E1}" destId="{07DF1F3A-2D2D-4D9A-A0EF-367B68EA58D1}" srcOrd="0" destOrd="0" presId="urn:microsoft.com/office/officeart/2005/8/layout/radial5"/>
    <dgm:cxn modelId="{766E74B8-CC96-462F-9A9A-FA2CE49656BA}" srcId="{E9042FDB-8AE3-4D9C-BF3A-33EF32AD537B}" destId="{CBBC5986-7D6A-482B-A5A4-C25E23565755}" srcOrd="3" destOrd="0" parTransId="{144B650D-02E0-4DCF-93CC-35F697A136E1}" sibTransId="{7ECD4F0D-65A0-4513-BB11-9EF787B2946B}"/>
    <dgm:cxn modelId="{6886B8F0-0B43-43D5-93E2-BECF9F014A41}" type="presOf" srcId="{99D4932A-B973-4326-95A9-04610B4445EB}" destId="{1F9A240C-9767-48D9-A39B-2C15387CC1C7}" srcOrd="0" destOrd="0" presId="urn:microsoft.com/office/officeart/2005/8/layout/radial5"/>
    <dgm:cxn modelId="{97627E14-632E-4916-B75F-48EB6A14F04C}" type="presOf" srcId="{144B650D-02E0-4DCF-93CC-35F697A136E1}" destId="{3F25D979-06FB-40E7-A58F-4FF4D4345AA4}" srcOrd="1" destOrd="0" presId="urn:microsoft.com/office/officeart/2005/8/layout/radial5"/>
    <dgm:cxn modelId="{4579A0D2-573B-4A80-8490-5BC5F6EB4F28}" type="presOf" srcId="{1594CEC8-2EA4-42A3-A2AA-5FBE7F639B3D}" destId="{AD50B792-BD58-4333-85EC-E0841FE2F9F7}" srcOrd="0" destOrd="0" presId="urn:microsoft.com/office/officeart/2005/8/layout/radial5"/>
    <dgm:cxn modelId="{2033267E-526B-4838-B103-F488A0CEDAB9}" type="presOf" srcId="{3880C03A-5448-435B-8FCE-B9FE0931C280}" destId="{3AEC78D8-581B-46D0-ADE2-84E977FBC81D}" srcOrd="1" destOrd="0" presId="urn:microsoft.com/office/officeart/2005/8/layout/radial5"/>
    <dgm:cxn modelId="{E7A9F36C-FD94-4CF7-BF19-BC06CC4FCF15}" srcId="{C980CFFA-22CD-46D9-A88F-D8FF394AB4F7}" destId="{E9042FDB-8AE3-4D9C-BF3A-33EF32AD537B}" srcOrd="0" destOrd="0" parTransId="{479C60B4-BB52-48CE-9494-148C7B6EFB5D}" sibTransId="{C1C68AB5-7442-42A8-A433-FF2F01B4D342}"/>
    <dgm:cxn modelId="{2077034C-4C61-4632-B5FC-1E7E9BEC4B53}" type="presOf" srcId="{3880C03A-5448-435B-8FCE-B9FE0931C280}" destId="{C4E2463B-2C5B-4D0F-ACF9-D9AEBA5E593B}" srcOrd="0" destOrd="0" presId="urn:microsoft.com/office/officeart/2005/8/layout/radial5"/>
    <dgm:cxn modelId="{1D733474-5172-40A0-ABF0-FA01409F36A3}" type="presOf" srcId="{0B280BCB-0978-46A9-AEE1-38DEA04AD91B}" destId="{2362C261-5665-49DD-AF3E-613EE090B24B}" srcOrd="0" destOrd="0" presId="urn:microsoft.com/office/officeart/2005/8/layout/radial5"/>
    <dgm:cxn modelId="{ABFF61CD-1087-4DFA-ABA9-5D2B06C41670}" type="presOf" srcId="{1594CEC8-2EA4-42A3-A2AA-5FBE7F639B3D}" destId="{DB8B3BA0-C9F6-4802-8BC3-E5CCE8A75FDD}" srcOrd="1" destOrd="0" presId="urn:microsoft.com/office/officeart/2005/8/layout/radial5"/>
    <dgm:cxn modelId="{D05DF1BC-D39D-4737-A9DD-D3CD889B076D}" type="presOf" srcId="{E9042FDB-8AE3-4D9C-BF3A-33EF32AD537B}" destId="{8B5D16A8-D15F-465E-882C-6C01DB362463}" srcOrd="0" destOrd="0" presId="urn:microsoft.com/office/officeart/2005/8/layout/radial5"/>
    <dgm:cxn modelId="{E4700B6B-DFB2-4EEA-B798-F44C7A90FA0D}" type="presOf" srcId="{C95C498B-6DFA-4D43-9D6E-3D26AE62DA45}" destId="{EC6717DD-4FE9-46C1-BF13-7745ABD8396C}" srcOrd="0" destOrd="0" presId="urn:microsoft.com/office/officeart/2005/8/layout/radial5"/>
    <dgm:cxn modelId="{65D98594-2AC5-4540-9BDA-FD9EAA144680}" srcId="{E9042FDB-8AE3-4D9C-BF3A-33EF32AD537B}" destId="{355DBC0E-BE71-4DE0-9CC9-84D1A523D525}" srcOrd="0" destOrd="0" parTransId="{C95C498B-6DFA-4D43-9D6E-3D26AE62DA45}" sibTransId="{CDED09DE-D5AE-4B83-B0CC-5031568936CC}"/>
    <dgm:cxn modelId="{50B9E3A7-70BD-48AA-9862-AC924805F7BF}" srcId="{E9042FDB-8AE3-4D9C-BF3A-33EF32AD537B}" destId="{0B280BCB-0978-46A9-AEE1-38DEA04AD91B}" srcOrd="1" destOrd="0" parTransId="{3880C03A-5448-435B-8FCE-B9FE0931C280}" sibTransId="{52ED3DAE-E1D5-4ACA-9CA9-069430C65F7E}"/>
    <dgm:cxn modelId="{C9D634C6-E4DC-4005-AAA7-F2E07CB2FC69}" srcId="{E9042FDB-8AE3-4D9C-BF3A-33EF32AD537B}" destId="{99D4932A-B973-4326-95A9-04610B4445EB}" srcOrd="2" destOrd="0" parTransId="{1594CEC8-2EA4-42A3-A2AA-5FBE7F639B3D}" sibTransId="{AAB8860B-3D55-47A9-A07C-280F4CE60DBC}"/>
    <dgm:cxn modelId="{4BA35680-614D-4AF8-8951-32C80483D5B9}" type="presOf" srcId="{355DBC0E-BE71-4DE0-9CC9-84D1A523D525}" destId="{11E9B68E-4AEE-4AAC-AFC8-2C7B4BEEBDDE}" srcOrd="0" destOrd="0" presId="urn:microsoft.com/office/officeart/2005/8/layout/radial5"/>
    <dgm:cxn modelId="{75550AC2-FC4B-4DEC-BDDD-B62AE4DD11AA}" type="presParOf" srcId="{44E6F70B-D6C6-46F0-A717-982A1F5FF6E0}" destId="{8B5D16A8-D15F-465E-882C-6C01DB362463}" srcOrd="0" destOrd="0" presId="urn:microsoft.com/office/officeart/2005/8/layout/radial5"/>
    <dgm:cxn modelId="{3EE7F2EC-C375-4684-A06A-B3E5808F55EC}" type="presParOf" srcId="{44E6F70B-D6C6-46F0-A717-982A1F5FF6E0}" destId="{EC6717DD-4FE9-46C1-BF13-7745ABD8396C}" srcOrd="1" destOrd="0" presId="urn:microsoft.com/office/officeart/2005/8/layout/radial5"/>
    <dgm:cxn modelId="{F3663733-EAEB-4F83-A741-3B3002EDB79E}" type="presParOf" srcId="{EC6717DD-4FE9-46C1-BF13-7745ABD8396C}" destId="{439E05E7-79A5-4548-A5C7-9A3AE204CDD2}" srcOrd="0" destOrd="0" presId="urn:microsoft.com/office/officeart/2005/8/layout/radial5"/>
    <dgm:cxn modelId="{01C77657-39CE-403B-AEB7-18F288762267}" type="presParOf" srcId="{44E6F70B-D6C6-46F0-A717-982A1F5FF6E0}" destId="{11E9B68E-4AEE-4AAC-AFC8-2C7B4BEEBDDE}" srcOrd="2" destOrd="0" presId="urn:microsoft.com/office/officeart/2005/8/layout/radial5"/>
    <dgm:cxn modelId="{C6F55FEA-A63A-457E-BEC5-6F4DBFA01842}" type="presParOf" srcId="{44E6F70B-D6C6-46F0-A717-982A1F5FF6E0}" destId="{C4E2463B-2C5B-4D0F-ACF9-D9AEBA5E593B}" srcOrd="3" destOrd="0" presId="urn:microsoft.com/office/officeart/2005/8/layout/radial5"/>
    <dgm:cxn modelId="{D219F092-0830-427C-BF63-CABCC4138BA5}" type="presParOf" srcId="{C4E2463B-2C5B-4D0F-ACF9-D9AEBA5E593B}" destId="{3AEC78D8-581B-46D0-ADE2-84E977FBC81D}" srcOrd="0" destOrd="0" presId="urn:microsoft.com/office/officeart/2005/8/layout/radial5"/>
    <dgm:cxn modelId="{91CB0891-E2DD-40C9-A40A-34E09D861188}" type="presParOf" srcId="{44E6F70B-D6C6-46F0-A717-982A1F5FF6E0}" destId="{2362C261-5665-49DD-AF3E-613EE090B24B}" srcOrd="4" destOrd="0" presId="urn:microsoft.com/office/officeart/2005/8/layout/radial5"/>
    <dgm:cxn modelId="{3B4873C2-306E-427D-AFA6-656D963DE83A}" type="presParOf" srcId="{44E6F70B-D6C6-46F0-A717-982A1F5FF6E0}" destId="{AD50B792-BD58-4333-85EC-E0841FE2F9F7}" srcOrd="5" destOrd="0" presId="urn:microsoft.com/office/officeart/2005/8/layout/radial5"/>
    <dgm:cxn modelId="{3540CEAC-F161-41AB-AB11-C2FFBD92C09A}" type="presParOf" srcId="{AD50B792-BD58-4333-85EC-E0841FE2F9F7}" destId="{DB8B3BA0-C9F6-4802-8BC3-E5CCE8A75FDD}" srcOrd="0" destOrd="0" presId="urn:microsoft.com/office/officeart/2005/8/layout/radial5"/>
    <dgm:cxn modelId="{EB482948-1AB0-44C6-841F-2C854E536676}" type="presParOf" srcId="{44E6F70B-D6C6-46F0-A717-982A1F5FF6E0}" destId="{1F9A240C-9767-48D9-A39B-2C15387CC1C7}" srcOrd="6" destOrd="0" presId="urn:microsoft.com/office/officeart/2005/8/layout/radial5"/>
    <dgm:cxn modelId="{FB234199-7C22-4BDB-B9FE-7869ED44E80B}" type="presParOf" srcId="{44E6F70B-D6C6-46F0-A717-982A1F5FF6E0}" destId="{07DF1F3A-2D2D-4D9A-A0EF-367B68EA58D1}" srcOrd="7" destOrd="0" presId="urn:microsoft.com/office/officeart/2005/8/layout/radial5"/>
    <dgm:cxn modelId="{CCAB985F-082D-4CBB-8ABA-B6A919196A53}" type="presParOf" srcId="{07DF1F3A-2D2D-4D9A-A0EF-367B68EA58D1}" destId="{3F25D979-06FB-40E7-A58F-4FF4D4345AA4}" srcOrd="0" destOrd="0" presId="urn:microsoft.com/office/officeart/2005/8/layout/radial5"/>
    <dgm:cxn modelId="{8781E6C1-9D0C-4633-9BF7-6EBBBA39F6F6}" type="presParOf" srcId="{44E6F70B-D6C6-46F0-A717-982A1F5FF6E0}" destId="{EF99C803-78AA-4C0C-A5E5-77AFDCA521A7}"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3D64CB-8CF5-45BB-94CA-E274F896BC77}"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0F0B351D-EC9C-481C-8418-EBC044FEC41D}">
      <dgm:prSet phldrT="[Κείμενο]" custT="1"/>
      <dgm:spPr/>
      <dgm:t>
        <a:bodyPr/>
        <a:lstStyle/>
        <a:p>
          <a:r>
            <a:rPr lang="el-GR" sz="1600" dirty="0" smtClean="0"/>
            <a:t>Ενεργειακά υποστρώματα</a:t>
          </a:r>
          <a:endParaRPr lang="en-US" sz="1600" dirty="0"/>
        </a:p>
      </dgm:t>
    </dgm:pt>
    <dgm:pt modelId="{E43E0DBD-F81C-4890-B184-B8664406EFCC}" type="parTrans" cxnId="{29122EC6-8B67-48FF-BE71-73FA0DC470DB}">
      <dgm:prSet/>
      <dgm:spPr/>
      <dgm:t>
        <a:bodyPr/>
        <a:lstStyle/>
        <a:p>
          <a:endParaRPr lang="en-US"/>
        </a:p>
      </dgm:t>
    </dgm:pt>
    <dgm:pt modelId="{A32131D9-6DAA-4ED1-B7B6-D0796AD5A073}" type="sibTrans" cxnId="{29122EC6-8B67-48FF-BE71-73FA0DC470DB}">
      <dgm:prSet/>
      <dgm:spPr/>
      <dgm:t>
        <a:bodyPr/>
        <a:lstStyle/>
        <a:p>
          <a:endParaRPr lang="en-US"/>
        </a:p>
      </dgm:t>
    </dgm:pt>
    <dgm:pt modelId="{D35441E5-0EE3-4EC7-9843-AE0C8A637BD2}">
      <dgm:prSet phldrT="[Κείμενο]" custT="1"/>
      <dgm:spPr/>
      <dgm:t>
        <a:bodyPr/>
        <a:lstStyle/>
        <a:p>
          <a:r>
            <a:rPr lang="en-US" sz="1600" dirty="0" smtClean="0"/>
            <a:t>PAP </a:t>
          </a:r>
          <a:endParaRPr lang="el-GR" sz="1600" dirty="0" smtClean="0"/>
        </a:p>
        <a:p>
          <a:r>
            <a:rPr lang="en-US" sz="1600" dirty="0" smtClean="0"/>
            <a:t>(</a:t>
          </a:r>
          <a:r>
            <a:rPr lang="el-GR" sz="1600" dirty="0" err="1" smtClean="0"/>
            <a:t>μυική</a:t>
          </a:r>
          <a:r>
            <a:rPr lang="el-GR" sz="1600" dirty="0" smtClean="0"/>
            <a:t> διέγερση)</a:t>
          </a:r>
          <a:endParaRPr lang="en-US" sz="1600" dirty="0"/>
        </a:p>
      </dgm:t>
    </dgm:pt>
    <dgm:pt modelId="{EB56111A-95FC-486C-9EA1-90601A4740C9}" type="parTrans" cxnId="{2BA9F80B-1D3D-4099-AB8E-E9282088E665}">
      <dgm:prSet/>
      <dgm:spPr/>
      <dgm:t>
        <a:bodyPr/>
        <a:lstStyle/>
        <a:p>
          <a:endParaRPr lang="en-US"/>
        </a:p>
      </dgm:t>
    </dgm:pt>
    <dgm:pt modelId="{0F17F40C-C5F9-445B-BD8F-27623A6B5B03}" type="sibTrans" cxnId="{2BA9F80B-1D3D-4099-AB8E-E9282088E665}">
      <dgm:prSet/>
      <dgm:spPr/>
      <dgm:t>
        <a:bodyPr/>
        <a:lstStyle/>
        <a:p>
          <a:endParaRPr lang="en-US"/>
        </a:p>
      </dgm:t>
    </dgm:pt>
    <dgm:pt modelId="{D0AB118F-8209-436B-9793-6985C65931A6}">
      <dgm:prSet phldrT="[Κείμενο]" custT="1"/>
      <dgm:spPr/>
      <dgm:t>
        <a:bodyPr/>
        <a:lstStyle/>
        <a:p>
          <a:r>
            <a:rPr lang="el-GR" sz="1600" dirty="0" smtClean="0"/>
            <a:t>Επίδραση Διατάσεων</a:t>
          </a:r>
          <a:endParaRPr lang="en-US" sz="1600" dirty="0"/>
        </a:p>
      </dgm:t>
    </dgm:pt>
    <dgm:pt modelId="{D52633F3-9CAB-4282-8161-09FBF61D82DF}" type="parTrans" cxnId="{218B813D-DF15-4A2B-A5C7-54EE0AE2CBDE}">
      <dgm:prSet/>
      <dgm:spPr/>
      <dgm:t>
        <a:bodyPr/>
        <a:lstStyle/>
        <a:p>
          <a:endParaRPr lang="en-US"/>
        </a:p>
      </dgm:t>
    </dgm:pt>
    <dgm:pt modelId="{0CC27971-6C42-4492-B26C-9EFFE38F8888}" type="sibTrans" cxnId="{218B813D-DF15-4A2B-A5C7-54EE0AE2CBDE}">
      <dgm:prSet/>
      <dgm:spPr/>
      <dgm:t>
        <a:bodyPr/>
        <a:lstStyle/>
        <a:p>
          <a:endParaRPr lang="en-US"/>
        </a:p>
      </dgm:t>
    </dgm:pt>
    <dgm:pt modelId="{A594DDBE-7485-4C67-BE2D-97FCA440AF28}">
      <dgm:prSet phldrT="[Κείμενο]" custT="1"/>
      <dgm:spPr/>
      <dgm:t>
        <a:bodyPr/>
        <a:lstStyle/>
        <a:p>
          <a:r>
            <a:rPr lang="el-GR" sz="1600" dirty="0" smtClean="0"/>
            <a:t>Ισχύς </a:t>
          </a:r>
        </a:p>
        <a:p>
          <a:r>
            <a:rPr lang="el-GR" sz="1600" dirty="0" smtClean="0"/>
            <a:t>(</a:t>
          </a:r>
          <a:r>
            <a:rPr lang="el-GR" sz="1600" dirty="0" err="1" smtClean="0"/>
            <a:t>Ταχοδυναμική</a:t>
          </a:r>
          <a:r>
            <a:rPr lang="el-GR" sz="1600" dirty="0" smtClean="0"/>
            <a:t>  σχέση)</a:t>
          </a:r>
          <a:endParaRPr lang="en-US" sz="1600" dirty="0"/>
        </a:p>
      </dgm:t>
    </dgm:pt>
    <dgm:pt modelId="{D6A0E0B5-3DC5-463E-9D2A-C1971FE983EC}" type="parTrans" cxnId="{6C252F7C-C876-41DA-B219-FB974AFDBD80}">
      <dgm:prSet/>
      <dgm:spPr/>
      <dgm:t>
        <a:bodyPr/>
        <a:lstStyle/>
        <a:p>
          <a:endParaRPr lang="en-US"/>
        </a:p>
      </dgm:t>
    </dgm:pt>
    <dgm:pt modelId="{D5A841B6-53C3-4A05-BA99-DB8CC357EB6D}" type="sibTrans" cxnId="{6C252F7C-C876-41DA-B219-FB974AFDBD80}">
      <dgm:prSet/>
      <dgm:spPr/>
      <dgm:t>
        <a:bodyPr/>
        <a:lstStyle/>
        <a:p>
          <a:endParaRPr lang="en-US"/>
        </a:p>
      </dgm:t>
    </dgm:pt>
    <dgm:pt modelId="{950411AB-0FD0-45CD-83FC-4544BAB7FF86}">
      <dgm:prSet phldrT="[Κείμενο]"/>
      <dgm:spPr/>
      <dgm:t>
        <a:bodyPr/>
        <a:lstStyle/>
        <a:p>
          <a:r>
            <a:rPr lang="el-GR" dirty="0" smtClean="0"/>
            <a:t>Ερευνητικά ενδιαφέροντα</a:t>
          </a:r>
          <a:endParaRPr lang="en-US" dirty="0"/>
        </a:p>
      </dgm:t>
    </dgm:pt>
    <dgm:pt modelId="{AA93C8E5-D095-46DE-8F72-B56A2D61FDB2}" type="sibTrans" cxnId="{094A3241-602E-4F89-96A1-E17573CF3DD7}">
      <dgm:prSet/>
      <dgm:spPr/>
      <dgm:t>
        <a:bodyPr/>
        <a:lstStyle/>
        <a:p>
          <a:endParaRPr lang="en-US"/>
        </a:p>
      </dgm:t>
    </dgm:pt>
    <dgm:pt modelId="{68EACB20-3E9B-4637-B719-B9281359B7C5}" type="parTrans" cxnId="{094A3241-602E-4F89-96A1-E17573CF3DD7}">
      <dgm:prSet/>
      <dgm:spPr/>
      <dgm:t>
        <a:bodyPr/>
        <a:lstStyle/>
        <a:p>
          <a:endParaRPr lang="en-US"/>
        </a:p>
      </dgm:t>
    </dgm:pt>
    <dgm:pt modelId="{9A7608BE-5C94-4BAB-A8E1-015F456D8107}">
      <dgm:prSet custT="1"/>
      <dgm:spPr/>
      <dgm:t>
        <a:bodyPr/>
        <a:lstStyle/>
        <a:p>
          <a:r>
            <a:rPr lang="el-GR" sz="1600" dirty="0" smtClean="0"/>
            <a:t>Ασυμμετρίες</a:t>
          </a:r>
          <a:endParaRPr lang="en-US" sz="1600" dirty="0"/>
        </a:p>
      </dgm:t>
    </dgm:pt>
    <dgm:pt modelId="{946AFA61-752E-4184-AEA9-353BF9EF6730}" type="parTrans" cxnId="{46927E22-ACE6-4DBF-89D7-357B54B40587}">
      <dgm:prSet/>
      <dgm:spPr/>
      <dgm:t>
        <a:bodyPr/>
        <a:lstStyle/>
        <a:p>
          <a:endParaRPr lang="en-US"/>
        </a:p>
      </dgm:t>
    </dgm:pt>
    <dgm:pt modelId="{40C21DC2-CFF4-48F8-85B3-492B09BD99CD}" type="sibTrans" cxnId="{46927E22-ACE6-4DBF-89D7-357B54B40587}">
      <dgm:prSet/>
      <dgm:spPr/>
      <dgm:t>
        <a:bodyPr/>
        <a:lstStyle/>
        <a:p>
          <a:endParaRPr lang="en-US"/>
        </a:p>
      </dgm:t>
    </dgm:pt>
    <dgm:pt modelId="{301265AE-B0ED-4BF4-926C-BE8E69A498DF}">
      <dgm:prSet custT="1"/>
      <dgm:spPr/>
      <dgm:t>
        <a:bodyPr/>
        <a:lstStyle/>
        <a:p>
          <a:r>
            <a:rPr lang="el-GR" sz="1600" dirty="0" smtClean="0"/>
            <a:t>Προπόνηση δύναμης</a:t>
          </a:r>
          <a:endParaRPr lang="en-US" sz="1600" dirty="0"/>
        </a:p>
      </dgm:t>
    </dgm:pt>
    <dgm:pt modelId="{17C0B83F-2687-4D93-8770-EB2F45AD0FF9}" type="parTrans" cxnId="{D9FF0DF6-B91E-4EC0-800C-4B96E014E904}">
      <dgm:prSet/>
      <dgm:spPr/>
      <dgm:t>
        <a:bodyPr/>
        <a:lstStyle/>
        <a:p>
          <a:endParaRPr lang="en-US"/>
        </a:p>
      </dgm:t>
    </dgm:pt>
    <dgm:pt modelId="{1FD4A374-6538-46C9-B977-694D274E0271}" type="sibTrans" cxnId="{D9FF0DF6-B91E-4EC0-800C-4B96E014E904}">
      <dgm:prSet/>
      <dgm:spPr/>
      <dgm:t>
        <a:bodyPr/>
        <a:lstStyle/>
        <a:p>
          <a:endParaRPr lang="en-US"/>
        </a:p>
      </dgm:t>
    </dgm:pt>
    <dgm:pt modelId="{64E106C7-9090-4153-B86D-8BD8D7D76300}" type="pres">
      <dgm:prSet presAssocID="{DA3D64CB-8CF5-45BB-94CA-E274F896BC77}" presName="Name0" presStyleCnt="0">
        <dgm:presLayoutVars>
          <dgm:chMax val="1"/>
          <dgm:dir/>
          <dgm:animLvl val="ctr"/>
          <dgm:resizeHandles val="exact"/>
        </dgm:presLayoutVars>
      </dgm:prSet>
      <dgm:spPr/>
      <dgm:t>
        <a:bodyPr/>
        <a:lstStyle/>
        <a:p>
          <a:endParaRPr lang="en-US"/>
        </a:p>
      </dgm:t>
    </dgm:pt>
    <dgm:pt modelId="{F0533B40-82AE-4762-9496-836AD50766C5}" type="pres">
      <dgm:prSet presAssocID="{950411AB-0FD0-45CD-83FC-4544BAB7FF86}" presName="centerShape" presStyleLbl="node0" presStyleIdx="0" presStyleCnt="1" custScaleX="153504"/>
      <dgm:spPr/>
      <dgm:t>
        <a:bodyPr/>
        <a:lstStyle/>
        <a:p>
          <a:endParaRPr lang="en-US"/>
        </a:p>
      </dgm:t>
    </dgm:pt>
    <dgm:pt modelId="{761276C8-54B7-4D51-8913-B09E18F6EB19}" type="pres">
      <dgm:prSet presAssocID="{E43E0DBD-F81C-4890-B184-B8664406EFCC}" presName="parTrans" presStyleLbl="sibTrans2D1" presStyleIdx="0" presStyleCnt="6"/>
      <dgm:spPr/>
      <dgm:t>
        <a:bodyPr/>
        <a:lstStyle/>
        <a:p>
          <a:endParaRPr lang="en-US"/>
        </a:p>
      </dgm:t>
    </dgm:pt>
    <dgm:pt modelId="{20F46B88-6C9D-4091-BE7D-DB36F041B2AD}" type="pres">
      <dgm:prSet presAssocID="{E43E0DBD-F81C-4890-B184-B8664406EFCC}" presName="connectorText" presStyleLbl="sibTrans2D1" presStyleIdx="0" presStyleCnt="6"/>
      <dgm:spPr/>
      <dgm:t>
        <a:bodyPr/>
        <a:lstStyle/>
        <a:p>
          <a:endParaRPr lang="en-US"/>
        </a:p>
      </dgm:t>
    </dgm:pt>
    <dgm:pt modelId="{6C042565-6132-48BA-AB96-B60BBD11A48A}" type="pres">
      <dgm:prSet presAssocID="{0F0B351D-EC9C-481C-8418-EBC044FEC41D}" presName="node" presStyleLbl="node1" presStyleIdx="0" presStyleCnt="6" custScaleX="147301">
        <dgm:presLayoutVars>
          <dgm:bulletEnabled val="1"/>
        </dgm:presLayoutVars>
      </dgm:prSet>
      <dgm:spPr/>
      <dgm:t>
        <a:bodyPr/>
        <a:lstStyle/>
        <a:p>
          <a:endParaRPr lang="en-US"/>
        </a:p>
      </dgm:t>
    </dgm:pt>
    <dgm:pt modelId="{C46C6E86-FD70-4123-9E07-612865575167}" type="pres">
      <dgm:prSet presAssocID="{EB56111A-95FC-486C-9EA1-90601A4740C9}" presName="parTrans" presStyleLbl="sibTrans2D1" presStyleIdx="1" presStyleCnt="6"/>
      <dgm:spPr/>
      <dgm:t>
        <a:bodyPr/>
        <a:lstStyle/>
        <a:p>
          <a:endParaRPr lang="en-US"/>
        </a:p>
      </dgm:t>
    </dgm:pt>
    <dgm:pt modelId="{DA0DF7AA-5477-461F-AEFD-6C63A6D2BF4C}" type="pres">
      <dgm:prSet presAssocID="{EB56111A-95FC-486C-9EA1-90601A4740C9}" presName="connectorText" presStyleLbl="sibTrans2D1" presStyleIdx="1" presStyleCnt="6"/>
      <dgm:spPr/>
      <dgm:t>
        <a:bodyPr/>
        <a:lstStyle/>
        <a:p>
          <a:endParaRPr lang="en-US"/>
        </a:p>
      </dgm:t>
    </dgm:pt>
    <dgm:pt modelId="{647D7803-DEA8-43E4-AB62-5B65C0F73CB5}" type="pres">
      <dgm:prSet presAssocID="{D35441E5-0EE3-4EC7-9843-AE0C8A637BD2}" presName="node" presStyleLbl="node1" presStyleIdx="1" presStyleCnt="6" custScaleX="145315" custRadScaleRad="115854" custRadScaleInc="3409">
        <dgm:presLayoutVars>
          <dgm:bulletEnabled val="1"/>
        </dgm:presLayoutVars>
      </dgm:prSet>
      <dgm:spPr/>
      <dgm:t>
        <a:bodyPr/>
        <a:lstStyle/>
        <a:p>
          <a:endParaRPr lang="en-US"/>
        </a:p>
      </dgm:t>
    </dgm:pt>
    <dgm:pt modelId="{58E638EA-A6DC-4866-AECA-D2DDB1F64C13}" type="pres">
      <dgm:prSet presAssocID="{946AFA61-752E-4184-AEA9-353BF9EF6730}" presName="parTrans" presStyleLbl="sibTrans2D1" presStyleIdx="2" presStyleCnt="6"/>
      <dgm:spPr/>
      <dgm:t>
        <a:bodyPr/>
        <a:lstStyle/>
        <a:p>
          <a:endParaRPr lang="en-US"/>
        </a:p>
      </dgm:t>
    </dgm:pt>
    <dgm:pt modelId="{00CBDD92-5FD8-4783-8C02-354F628376C2}" type="pres">
      <dgm:prSet presAssocID="{946AFA61-752E-4184-AEA9-353BF9EF6730}" presName="connectorText" presStyleLbl="sibTrans2D1" presStyleIdx="2" presStyleCnt="6"/>
      <dgm:spPr/>
      <dgm:t>
        <a:bodyPr/>
        <a:lstStyle/>
        <a:p>
          <a:endParaRPr lang="en-US"/>
        </a:p>
      </dgm:t>
    </dgm:pt>
    <dgm:pt modelId="{F3298322-EBBC-4C51-9A53-820244253694}" type="pres">
      <dgm:prSet presAssocID="{9A7608BE-5C94-4BAB-A8E1-015F456D8107}" presName="node" presStyleLbl="node1" presStyleIdx="2" presStyleCnt="6" custScaleX="142739" custRadScaleRad="119518" custRadScaleInc="-29868">
        <dgm:presLayoutVars>
          <dgm:bulletEnabled val="1"/>
        </dgm:presLayoutVars>
      </dgm:prSet>
      <dgm:spPr/>
      <dgm:t>
        <a:bodyPr/>
        <a:lstStyle/>
        <a:p>
          <a:endParaRPr lang="en-US"/>
        </a:p>
      </dgm:t>
    </dgm:pt>
    <dgm:pt modelId="{222206EC-2C19-4104-99B2-404FD2C14CC9}" type="pres">
      <dgm:prSet presAssocID="{17C0B83F-2687-4D93-8770-EB2F45AD0FF9}" presName="parTrans" presStyleLbl="sibTrans2D1" presStyleIdx="3" presStyleCnt="6"/>
      <dgm:spPr/>
      <dgm:t>
        <a:bodyPr/>
        <a:lstStyle/>
        <a:p>
          <a:endParaRPr lang="en-US"/>
        </a:p>
      </dgm:t>
    </dgm:pt>
    <dgm:pt modelId="{23BD807B-AC2B-4547-9A0A-49FD2B27C9CF}" type="pres">
      <dgm:prSet presAssocID="{17C0B83F-2687-4D93-8770-EB2F45AD0FF9}" presName="connectorText" presStyleLbl="sibTrans2D1" presStyleIdx="3" presStyleCnt="6"/>
      <dgm:spPr/>
      <dgm:t>
        <a:bodyPr/>
        <a:lstStyle/>
        <a:p>
          <a:endParaRPr lang="en-US"/>
        </a:p>
      </dgm:t>
    </dgm:pt>
    <dgm:pt modelId="{12F79492-770C-492F-80B6-B7BDFC37F2E6}" type="pres">
      <dgm:prSet presAssocID="{301265AE-B0ED-4BF4-926C-BE8E69A498DF}" presName="node" presStyleLbl="node1" presStyleIdx="3" presStyleCnt="6" custScaleX="161226">
        <dgm:presLayoutVars>
          <dgm:bulletEnabled val="1"/>
        </dgm:presLayoutVars>
      </dgm:prSet>
      <dgm:spPr/>
      <dgm:t>
        <a:bodyPr/>
        <a:lstStyle/>
        <a:p>
          <a:endParaRPr lang="en-US"/>
        </a:p>
      </dgm:t>
    </dgm:pt>
    <dgm:pt modelId="{51F5844D-A876-4834-9875-5D85D277111A}" type="pres">
      <dgm:prSet presAssocID="{D52633F3-9CAB-4282-8161-09FBF61D82DF}" presName="parTrans" presStyleLbl="sibTrans2D1" presStyleIdx="4" presStyleCnt="6"/>
      <dgm:spPr/>
      <dgm:t>
        <a:bodyPr/>
        <a:lstStyle/>
        <a:p>
          <a:endParaRPr lang="en-US"/>
        </a:p>
      </dgm:t>
    </dgm:pt>
    <dgm:pt modelId="{8E138D9D-5753-4F8F-ADB6-5F5B2F604D7B}" type="pres">
      <dgm:prSet presAssocID="{D52633F3-9CAB-4282-8161-09FBF61D82DF}" presName="connectorText" presStyleLbl="sibTrans2D1" presStyleIdx="4" presStyleCnt="6"/>
      <dgm:spPr/>
      <dgm:t>
        <a:bodyPr/>
        <a:lstStyle/>
        <a:p>
          <a:endParaRPr lang="en-US"/>
        </a:p>
      </dgm:t>
    </dgm:pt>
    <dgm:pt modelId="{0507426D-5C89-4E55-840D-8048DB4C804E}" type="pres">
      <dgm:prSet presAssocID="{D0AB118F-8209-436B-9793-6985C65931A6}" presName="node" presStyleLbl="node1" presStyleIdx="4" presStyleCnt="6" custScaleX="145267" custRadScaleRad="121811" custRadScaleInc="43980">
        <dgm:presLayoutVars>
          <dgm:bulletEnabled val="1"/>
        </dgm:presLayoutVars>
      </dgm:prSet>
      <dgm:spPr/>
      <dgm:t>
        <a:bodyPr/>
        <a:lstStyle/>
        <a:p>
          <a:endParaRPr lang="en-US"/>
        </a:p>
      </dgm:t>
    </dgm:pt>
    <dgm:pt modelId="{9390CABE-8CED-402D-94AD-7D9422579A32}" type="pres">
      <dgm:prSet presAssocID="{D6A0E0B5-3DC5-463E-9D2A-C1971FE983EC}" presName="parTrans" presStyleLbl="sibTrans2D1" presStyleIdx="5" presStyleCnt="6"/>
      <dgm:spPr/>
      <dgm:t>
        <a:bodyPr/>
        <a:lstStyle/>
        <a:p>
          <a:endParaRPr lang="en-US"/>
        </a:p>
      </dgm:t>
    </dgm:pt>
    <dgm:pt modelId="{E8F7C4F3-B476-4671-B5AC-6E7C56E745AA}" type="pres">
      <dgm:prSet presAssocID="{D6A0E0B5-3DC5-463E-9D2A-C1971FE983EC}" presName="connectorText" presStyleLbl="sibTrans2D1" presStyleIdx="5" presStyleCnt="6"/>
      <dgm:spPr/>
      <dgm:t>
        <a:bodyPr/>
        <a:lstStyle/>
        <a:p>
          <a:endParaRPr lang="en-US"/>
        </a:p>
      </dgm:t>
    </dgm:pt>
    <dgm:pt modelId="{A4000D41-271C-403C-8A78-8272E243E25C}" type="pres">
      <dgm:prSet presAssocID="{A594DDBE-7485-4C67-BE2D-97FCA440AF28}" presName="node" presStyleLbl="node1" presStyleIdx="5" presStyleCnt="6" custScaleX="153803" custRadScaleRad="122030" custRadScaleInc="-8400">
        <dgm:presLayoutVars>
          <dgm:bulletEnabled val="1"/>
        </dgm:presLayoutVars>
      </dgm:prSet>
      <dgm:spPr/>
      <dgm:t>
        <a:bodyPr/>
        <a:lstStyle/>
        <a:p>
          <a:endParaRPr lang="en-US"/>
        </a:p>
      </dgm:t>
    </dgm:pt>
  </dgm:ptLst>
  <dgm:cxnLst>
    <dgm:cxn modelId="{5CFC67B3-95E2-4DF9-9D8C-C38E30179573}" type="presOf" srcId="{EB56111A-95FC-486C-9EA1-90601A4740C9}" destId="{C46C6E86-FD70-4123-9E07-612865575167}" srcOrd="0" destOrd="0" presId="urn:microsoft.com/office/officeart/2005/8/layout/radial5"/>
    <dgm:cxn modelId="{094A3241-602E-4F89-96A1-E17573CF3DD7}" srcId="{DA3D64CB-8CF5-45BB-94CA-E274F896BC77}" destId="{950411AB-0FD0-45CD-83FC-4544BAB7FF86}" srcOrd="0" destOrd="0" parTransId="{68EACB20-3E9B-4637-B719-B9281359B7C5}" sibTransId="{AA93C8E5-D095-46DE-8F72-B56A2D61FDB2}"/>
    <dgm:cxn modelId="{D9FF0DF6-B91E-4EC0-800C-4B96E014E904}" srcId="{950411AB-0FD0-45CD-83FC-4544BAB7FF86}" destId="{301265AE-B0ED-4BF4-926C-BE8E69A498DF}" srcOrd="3" destOrd="0" parTransId="{17C0B83F-2687-4D93-8770-EB2F45AD0FF9}" sibTransId="{1FD4A374-6538-46C9-B977-694D274E0271}"/>
    <dgm:cxn modelId="{BE36CF44-0C13-4A16-A86A-179E1CAA2470}" type="presOf" srcId="{946AFA61-752E-4184-AEA9-353BF9EF6730}" destId="{00CBDD92-5FD8-4783-8C02-354F628376C2}" srcOrd="1" destOrd="0" presId="urn:microsoft.com/office/officeart/2005/8/layout/radial5"/>
    <dgm:cxn modelId="{A45FEDCC-F813-4C66-8779-441C65862D2A}" type="presOf" srcId="{E43E0DBD-F81C-4890-B184-B8664406EFCC}" destId="{761276C8-54B7-4D51-8913-B09E18F6EB19}" srcOrd="0" destOrd="0" presId="urn:microsoft.com/office/officeart/2005/8/layout/radial5"/>
    <dgm:cxn modelId="{44FF14FC-0F7C-40E0-88CA-687BC94D9046}" type="presOf" srcId="{950411AB-0FD0-45CD-83FC-4544BAB7FF86}" destId="{F0533B40-82AE-4762-9496-836AD50766C5}" srcOrd="0" destOrd="0" presId="urn:microsoft.com/office/officeart/2005/8/layout/radial5"/>
    <dgm:cxn modelId="{3BD6D7CE-89EC-42E7-9382-314C59000337}" type="presOf" srcId="{17C0B83F-2687-4D93-8770-EB2F45AD0FF9}" destId="{222206EC-2C19-4104-99B2-404FD2C14CC9}" srcOrd="0" destOrd="0" presId="urn:microsoft.com/office/officeart/2005/8/layout/radial5"/>
    <dgm:cxn modelId="{F52887AE-1FAD-4F15-9FCD-469F8FF749EA}" type="presOf" srcId="{D35441E5-0EE3-4EC7-9843-AE0C8A637BD2}" destId="{647D7803-DEA8-43E4-AB62-5B65C0F73CB5}" srcOrd="0" destOrd="0" presId="urn:microsoft.com/office/officeart/2005/8/layout/radial5"/>
    <dgm:cxn modelId="{EA422ADC-F4E6-42B4-9E58-A96352C5CD25}" type="presOf" srcId="{17C0B83F-2687-4D93-8770-EB2F45AD0FF9}" destId="{23BD807B-AC2B-4547-9A0A-49FD2B27C9CF}" srcOrd="1" destOrd="0" presId="urn:microsoft.com/office/officeart/2005/8/layout/radial5"/>
    <dgm:cxn modelId="{6474E56D-84EA-4907-A968-31FBA5AB9884}" type="presOf" srcId="{EB56111A-95FC-486C-9EA1-90601A4740C9}" destId="{DA0DF7AA-5477-461F-AEFD-6C63A6D2BF4C}" srcOrd="1" destOrd="0" presId="urn:microsoft.com/office/officeart/2005/8/layout/radial5"/>
    <dgm:cxn modelId="{6F7EC168-24AA-4B9B-8849-4262B63EBED7}" type="presOf" srcId="{D0AB118F-8209-436B-9793-6985C65931A6}" destId="{0507426D-5C89-4E55-840D-8048DB4C804E}" srcOrd="0" destOrd="0" presId="urn:microsoft.com/office/officeart/2005/8/layout/radial5"/>
    <dgm:cxn modelId="{75B0EAC4-3D39-477F-9101-F184F10F45FA}" type="presOf" srcId="{301265AE-B0ED-4BF4-926C-BE8E69A498DF}" destId="{12F79492-770C-492F-80B6-B7BDFC37F2E6}" srcOrd="0" destOrd="0" presId="urn:microsoft.com/office/officeart/2005/8/layout/radial5"/>
    <dgm:cxn modelId="{9D610F1A-3B80-4DBD-B060-D999B16EE21A}" type="presOf" srcId="{A594DDBE-7485-4C67-BE2D-97FCA440AF28}" destId="{A4000D41-271C-403C-8A78-8272E243E25C}" srcOrd="0" destOrd="0" presId="urn:microsoft.com/office/officeart/2005/8/layout/radial5"/>
    <dgm:cxn modelId="{29122EC6-8B67-48FF-BE71-73FA0DC470DB}" srcId="{950411AB-0FD0-45CD-83FC-4544BAB7FF86}" destId="{0F0B351D-EC9C-481C-8418-EBC044FEC41D}" srcOrd="0" destOrd="0" parTransId="{E43E0DBD-F81C-4890-B184-B8664406EFCC}" sibTransId="{A32131D9-6DAA-4ED1-B7B6-D0796AD5A073}"/>
    <dgm:cxn modelId="{6F627E8D-6D34-4A1E-8F3D-2B4E6BBA8BDE}" type="presOf" srcId="{E43E0DBD-F81C-4890-B184-B8664406EFCC}" destId="{20F46B88-6C9D-4091-BE7D-DB36F041B2AD}" srcOrd="1" destOrd="0" presId="urn:microsoft.com/office/officeart/2005/8/layout/radial5"/>
    <dgm:cxn modelId="{5758C609-A3ED-400C-BF71-79BC03550E2F}" type="presOf" srcId="{9A7608BE-5C94-4BAB-A8E1-015F456D8107}" destId="{F3298322-EBBC-4C51-9A53-820244253694}" srcOrd="0" destOrd="0" presId="urn:microsoft.com/office/officeart/2005/8/layout/radial5"/>
    <dgm:cxn modelId="{2BA9F80B-1D3D-4099-AB8E-E9282088E665}" srcId="{950411AB-0FD0-45CD-83FC-4544BAB7FF86}" destId="{D35441E5-0EE3-4EC7-9843-AE0C8A637BD2}" srcOrd="1" destOrd="0" parTransId="{EB56111A-95FC-486C-9EA1-90601A4740C9}" sibTransId="{0F17F40C-C5F9-445B-BD8F-27623A6B5B03}"/>
    <dgm:cxn modelId="{ADC71228-6DAF-4F77-9D0A-1D1A732CAFFD}" type="presOf" srcId="{946AFA61-752E-4184-AEA9-353BF9EF6730}" destId="{58E638EA-A6DC-4866-AECA-D2DDB1F64C13}" srcOrd="0" destOrd="0" presId="urn:microsoft.com/office/officeart/2005/8/layout/radial5"/>
    <dgm:cxn modelId="{D31C9F66-C8F4-4AF0-8430-C4BC6ECC31C5}" type="presOf" srcId="{D52633F3-9CAB-4282-8161-09FBF61D82DF}" destId="{51F5844D-A876-4834-9875-5D85D277111A}" srcOrd="0" destOrd="0" presId="urn:microsoft.com/office/officeart/2005/8/layout/radial5"/>
    <dgm:cxn modelId="{6DF54DA9-F435-4247-B027-C037B4F4BEA5}" type="presOf" srcId="{0F0B351D-EC9C-481C-8418-EBC044FEC41D}" destId="{6C042565-6132-48BA-AB96-B60BBD11A48A}" srcOrd="0" destOrd="0" presId="urn:microsoft.com/office/officeart/2005/8/layout/radial5"/>
    <dgm:cxn modelId="{46927E22-ACE6-4DBF-89D7-357B54B40587}" srcId="{950411AB-0FD0-45CD-83FC-4544BAB7FF86}" destId="{9A7608BE-5C94-4BAB-A8E1-015F456D8107}" srcOrd="2" destOrd="0" parTransId="{946AFA61-752E-4184-AEA9-353BF9EF6730}" sibTransId="{40C21DC2-CFF4-48F8-85B3-492B09BD99CD}"/>
    <dgm:cxn modelId="{218B813D-DF15-4A2B-A5C7-54EE0AE2CBDE}" srcId="{950411AB-0FD0-45CD-83FC-4544BAB7FF86}" destId="{D0AB118F-8209-436B-9793-6985C65931A6}" srcOrd="4" destOrd="0" parTransId="{D52633F3-9CAB-4282-8161-09FBF61D82DF}" sibTransId="{0CC27971-6C42-4492-B26C-9EFFE38F8888}"/>
    <dgm:cxn modelId="{DB605FAB-E26C-440A-B8A7-04FD289AEE7D}" type="presOf" srcId="{D6A0E0B5-3DC5-463E-9D2A-C1971FE983EC}" destId="{E8F7C4F3-B476-4671-B5AC-6E7C56E745AA}" srcOrd="1" destOrd="0" presId="urn:microsoft.com/office/officeart/2005/8/layout/radial5"/>
    <dgm:cxn modelId="{B262C78F-2B9A-4E08-AB84-C310B4C5CE5C}" type="presOf" srcId="{DA3D64CB-8CF5-45BB-94CA-E274F896BC77}" destId="{64E106C7-9090-4153-B86D-8BD8D7D76300}" srcOrd="0" destOrd="0" presId="urn:microsoft.com/office/officeart/2005/8/layout/radial5"/>
    <dgm:cxn modelId="{CFA4F793-ECA3-47A4-9CDB-141DE7AD3716}" type="presOf" srcId="{D6A0E0B5-3DC5-463E-9D2A-C1971FE983EC}" destId="{9390CABE-8CED-402D-94AD-7D9422579A32}" srcOrd="0" destOrd="0" presId="urn:microsoft.com/office/officeart/2005/8/layout/radial5"/>
    <dgm:cxn modelId="{4F3FEF70-D3CD-424A-AABA-4CE703382500}" type="presOf" srcId="{D52633F3-9CAB-4282-8161-09FBF61D82DF}" destId="{8E138D9D-5753-4F8F-ADB6-5F5B2F604D7B}" srcOrd="1" destOrd="0" presId="urn:microsoft.com/office/officeart/2005/8/layout/radial5"/>
    <dgm:cxn modelId="{6C252F7C-C876-41DA-B219-FB974AFDBD80}" srcId="{950411AB-0FD0-45CD-83FC-4544BAB7FF86}" destId="{A594DDBE-7485-4C67-BE2D-97FCA440AF28}" srcOrd="5" destOrd="0" parTransId="{D6A0E0B5-3DC5-463E-9D2A-C1971FE983EC}" sibTransId="{D5A841B6-53C3-4A05-BA99-DB8CC357EB6D}"/>
    <dgm:cxn modelId="{628DD729-F5B2-4D76-A37F-CCE53849321B}" type="presParOf" srcId="{64E106C7-9090-4153-B86D-8BD8D7D76300}" destId="{F0533B40-82AE-4762-9496-836AD50766C5}" srcOrd="0" destOrd="0" presId="urn:microsoft.com/office/officeart/2005/8/layout/radial5"/>
    <dgm:cxn modelId="{6F0E7C98-AB03-405B-B72A-E16CC9D22631}" type="presParOf" srcId="{64E106C7-9090-4153-B86D-8BD8D7D76300}" destId="{761276C8-54B7-4D51-8913-B09E18F6EB19}" srcOrd="1" destOrd="0" presId="urn:microsoft.com/office/officeart/2005/8/layout/radial5"/>
    <dgm:cxn modelId="{BAD392FF-C810-4522-A8C9-0171FF09EDBD}" type="presParOf" srcId="{761276C8-54B7-4D51-8913-B09E18F6EB19}" destId="{20F46B88-6C9D-4091-BE7D-DB36F041B2AD}" srcOrd="0" destOrd="0" presId="urn:microsoft.com/office/officeart/2005/8/layout/radial5"/>
    <dgm:cxn modelId="{9A9FA42F-02BA-45C3-B211-AD10D4F32BA5}" type="presParOf" srcId="{64E106C7-9090-4153-B86D-8BD8D7D76300}" destId="{6C042565-6132-48BA-AB96-B60BBD11A48A}" srcOrd="2" destOrd="0" presId="urn:microsoft.com/office/officeart/2005/8/layout/radial5"/>
    <dgm:cxn modelId="{BE23E2A5-82A5-4653-8329-FB361D9CEF5A}" type="presParOf" srcId="{64E106C7-9090-4153-B86D-8BD8D7D76300}" destId="{C46C6E86-FD70-4123-9E07-612865575167}" srcOrd="3" destOrd="0" presId="urn:microsoft.com/office/officeart/2005/8/layout/radial5"/>
    <dgm:cxn modelId="{2B910F5D-E8E4-445D-8741-B26DDCDAF619}" type="presParOf" srcId="{C46C6E86-FD70-4123-9E07-612865575167}" destId="{DA0DF7AA-5477-461F-AEFD-6C63A6D2BF4C}" srcOrd="0" destOrd="0" presId="urn:microsoft.com/office/officeart/2005/8/layout/radial5"/>
    <dgm:cxn modelId="{58D5B59F-6D47-4755-90A8-3786C923EF01}" type="presParOf" srcId="{64E106C7-9090-4153-B86D-8BD8D7D76300}" destId="{647D7803-DEA8-43E4-AB62-5B65C0F73CB5}" srcOrd="4" destOrd="0" presId="urn:microsoft.com/office/officeart/2005/8/layout/radial5"/>
    <dgm:cxn modelId="{37A8CF66-AF2F-4C33-9D96-2CB548F28B7D}" type="presParOf" srcId="{64E106C7-9090-4153-B86D-8BD8D7D76300}" destId="{58E638EA-A6DC-4866-AECA-D2DDB1F64C13}" srcOrd="5" destOrd="0" presId="urn:microsoft.com/office/officeart/2005/8/layout/radial5"/>
    <dgm:cxn modelId="{684FD569-B3B4-40F9-9BA9-8E92792D9C44}" type="presParOf" srcId="{58E638EA-A6DC-4866-AECA-D2DDB1F64C13}" destId="{00CBDD92-5FD8-4783-8C02-354F628376C2}" srcOrd="0" destOrd="0" presId="urn:microsoft.com/office/officeart/2005/8/layout/radial5"/>
    <dgm:cxn modelId="{CF94D997-7A38-41AC-BAFA-B8DA9FC79251}" type="presParOf" srcId="{64E106C7-9090-4153-B86D-8BD8D7D76300}" destId="{F3298322-EBBC-4C51-9A53-820244253694}" srcOrd="6" destOrd="0" presId="urn:microsoft.com/office/officeart/2005/8/layout/radial5"/>
    <dgm:cxn modelId="{558924E7-2C07-4A6E-B56E-0E698DA39234}" type="presParOf" srcId="{64E106C7-9090-4153-B86D-8BD8D7D76300}" destId="{222206EC-2C19-4104-99B2-404FD2C14CC9}" srcOrd="7" destOrd="0" presId="urn:microsoft.com/office/officeart/2005/8/layout/radial5"/>
    <dgm:cxn modelId="{88F32450-68B9-46A7-9BB2-A972A528B609}" type="presParOf" srcId="{222206EC-2C19-4104-99B2-404FD2C14CC9}" destId="{23BD807B-AC2B-4547-9A0A-49FD2B27C9CF}" srcOrd="0" destOrd="0" presId="urn:microsoft.com/office/officeart/2005/8/layout/radial5"/>
    <dgm:cxn modelId="{3239C38D-D967-42FD-8C94-8C8F15812ADD}" type="presParOf" srcId="{64E106C7-9090-4153-B86D-8BD8D7D76300}" destId="{12F79492-770C-492F-80B6-B7BDFC37F2E6}" srcOrd="8" destOrd="0" presId="urn:microsoft.com/office/officeart/2005/8/layout/radial5"/>
    <dgm:cxn modelId="{7F5B9748-C16F-45D4-A063-1A05D61A6659}" type="presParOf" srcId="{64E106C7-9090-4153-B86D-8BD8D7D76300}" destId="{51F5844D-A876-4834-9875-5D85D277111A}" srcOrd="9" destOrd="0" presId="urn:microsoft.com/office/officeart/2005/8/layout/radial5"/>
    <dgm:cxn modelId="{4CB21BE2-7C55-446F-86DF-FB1BA38C10F2}" type="presParOf" srcId="{51F5844D-A876-4834-9875-5D85D277111A}" destId="{8E138D9D-5753-4F8F-ADB6-5F5B2F604D7B}" srcOrd="0" destOrd="0" presId="urn:microsoft.com/office/officeart/2005/8/layout/radial5"/>
    <dgm:cxn modelId="{78B245F1-7DF3-40F9-8972-A9D2705BA0B8}" type="presParOf" srcId="{64E106C7-9090-4153-B86D-8BD8D7D76300}" destId="{0507426D-5C89-4E55-840D-8048DB4C804E}" srcOrd="10" destOrd="0" presId="urn:microsoft.com/office/officeart/2005/8/layout/radial5"/>
    <dgm:cxn modelId="{E4C55841-F1A7-476F-AE4E-A7E2832DA1A5}" type="presParOf" srcId="{64E106C7-9090-4153-B86D-8BD8D7D76300}" destId="{9390CABE-8CED-402D-94AD-7D9422579A32}" srcOrd="11" destOrd="0" presId="urn:microsoft.com/office/officeart/2005/8/layout/radial5"/>
    <dgm:cxn modelId="{52C9DDAE-EB7A-4066-BEF8-9ECC5F11445D}" type="presParOf" srcId="{9390CABE-8CED-402D-94AD-7D9422579A32}" destId="{E8F7C4F3-B476-4671-B5AC-6E7C56E745AA}" srcOrd="0" destOrd="0" presId="urn:microsoft.com/office/officeart/2005/8/layout/radial5"/>
    <dgm:cxn modelId="{22DC6433-17B5-4B29-86E4-B102D652D92F}" type="presParOf" srcId="{64E106C7-9090-4153-B86D-8BD8D7D76300}" destId="{A4000D41-271C-403C-8A78-8272E243E25C}" srcOrd="12"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5D16A8-D15F-465E-882C-6C01DB362463}">
      <dsp:nvSpPr>
        <dsp:cNvPr id="0" name=""/>
        <dsp:cNvSpPr/>
      </dsp:nvSpPr>
      <dsp:spPr>
        <a:xfrm>
          <a:off x="4818390" y="2157288"/>
          <a:ext cx="1538828" cy="15388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l-GR" sz="1300" kern="1200" dirty="0" smtClean="0"/>
            <a:t>Υλικό έρευνας (Δοκιμαζόμενα  άτομα)</a:t>
          </a:r>
          <a:endParaRPr lang="en-US" sz="1300" kern="1200" dirty="0"/>
        </a:p>
      </dsp:txBody>
      <dsp:txXfrm>
        <a:off x="4818390" y="2157288"/>
        <a:ext cx="1538828" cy="1538828"/>
      </dsp:txXfrm>
    </dsp:sp>
    <dsp:sp modelId="{EC6717DD-4FE9-46C1-BF13-7745ABD8396C}">
      <dsp:nvSpPr>
        <dsp:cNvPr id="0" name=""/>
        <dsp:cNvSpPr/>
      </dsp:nvSpPr>
      <dsp:spPr>
        <a:xfrm rot="16200000">
          <a:off x="5424989" y="1597705"/>
          <a:ext cx="325629" cy="5232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6200000">
        <a:off x="5424989" y="1597705"/>
        <a:ext cx="325629" cy="523201"/>
      </dsp:txXfrm>
    </dsp:sp>
    <dsp:sp modelId="{11E9B68E-4AEE-4AAC-AFC8-2C7B4BEEBDDE}">
      <dsp:nvSpPr>
        <dsp:cNvPr id="0" name=""/>
        <dsp:cNvSpPr/>
      </dsp:nvSpPr>
      <dsp:spPr>
        <a:xfrm>
          <a:off x="4818390" y="4063"/>
          <a:ext cx="1538828" cy="15388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dirty="0" smtClean="0"/>
            <a:t>Ηλικία (παιδιά, έφηβοι, ενήλικες, τρίτη ηλικία)</a:t>
          </a:r>
          <a:endParaRPr lang="en-US" sz="1200" kern="1200" dirty="0"/>
        </a:p>
      </dsp:txBody>
      <dsp:txXfrm>
        <a:off x="4818390" y="4063"/>
        <a:ext cx="1538828" cy="1538828"/>
      </dsp:txXfrm>
    </dsp:sp>
    <dsp:sp modelId="{C4E2463B-2C5B-4D0F-ACF9-D9AEBA5E593B}">
      <dsp:nvSpPr>
        <dsp:cNvPr id="0" name=""/>
        <dsp:cNvSpPr/>
      </dsp:nvSpPr>
      <dsp:spPr>
        <a:xfrm>
          <a:off x="6492386" y="2665102"/>
          <a:ext cx="325629" cy="5232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6492386" y="2665102"/>
        <a:ext cx="325629" cy="523201"/>
      </dsp:txXfrm>
    </dsp:sp>
    <dsp:sp modelId="{2362C261-5665-49DD-AF3E-613EE090B24B}">
      <dsp:nvSpPr>
        <dsp:cNvPr id="0" name=""/>
        <dsp:cNvSpPr/>
      </dsp:nvSpPr>
      <dsp:spPr>
        <a:xfrm>
          <a:off x="6971614" y="2157288"/>
          <a:ext cx="1538828" cy="15388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dirty="0" smtClean="0"/>
            <a:t>Φύλο</a:t>
          </a:r>
          <a:endParaRPr lang="en-US" sz="1200" kern="1200" dirty="0"/>
        </a:p>
      </dsp:txBody>
      <dsp:txXfrm>
        <a:off x="6971614" y="2157288"/>
        <a:ext cx="1538828" cy="1538828"/>
      </dsp:txXfrm>
    </dsp:sp>
    <dsp:sp modelId="{AD50B792-BD58-4333-85EC-E0841FE2F9F7}">
      <dsp:nvSpPr>
        <dsp:cNvPr id="0" name=""/>
        <dsp:cNvSpPr/>
      </dsp:nvSpPr>
      <dsp:spPr>
        <a:xfrm rot="5400000">
          <a:off x="5424989" y="3732498"/>
          <a:ext cx="325629" cy="5232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5424989" y="3732498"/>
        <a:ext cx="325629" cy="523201"/>
      </dsp:txXfrm>
    </dsp:sp>
    <dsp:sp modelId="{1F9A240C-9767-48D9-A39B-2C15387CC1C7}">
      <dsp:nvSpPr>
        <dsp:cNvPr id="0" name=""/>
        <dsp:cNvSpPr/>
      </dsp:nvSpPr>
      <dsp:spPr>
        <a:xfrm>
          <a:off x="4818390" y="4310513"/>
          <a:ext cx="1538828" cy="15388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dirty="0" smtClean="0"/>
            <a:t>Είδος και Επίπεδο άσκησης (προπονημένοι – απροπόνητοι)</a:t>
          </a:r>
          <a:endParaRPr lang="en-US" sz="1200" kern="1200" dirty="0"/>
        </a:p>
      </dsp:txBody>
      <dsp:txXfrm>
        <a:off x="4818390" y="4310513"/>
        <a:ext cx="1538828" cy="1538828"/>
      </dsp:txXfrm>
    </dsp:sp>
    <dsp:sp modelId="{07DF1F3A-2D2D-4D9A-A0EF-367B68EA58D1}">
      <dsp:nvSpPr>
        <dsp:cNvPr id="0" name=""/>
        <dsp:cNvSpPr/>
      </dsp:nvSpPr>
      <dsp:spPr>
        <a:xfrm rot="10800000">
          <a:off x="4357593" y="2665102"/>
          <a:ext cx="325629" cy="5232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4357593" y="2665102"/>
        <a:ext cx="325629" cy="523201"/>
      </dsp:txXfrm>
    </dsp:sp>
    <dsp:sp modelId="{EF99C803-78AA-4C0C-A5E5-77AFDCA521A7}">
      <dsp:nvSpPr>
        <dsp:cNvPr id="0" name=""/>
        <dsp:cNvSpPr/>
      </dsp:nvSpPr>
      <dsp:spPr>
        <a:xfrm>
          <a:off x="2665165" y="2157288"/>
          <a:ext cx="1538828" cy="15388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dirty="0" smtClean="0"/>
            <a:t>Ειδικοί πληθυσμοί (καρδιοπαθείς, </a:t>
          </a:r>
          <a:r>
            <a:rPr lang="el-GR" sz="1200" kern="1200" dirty="0" err="1" smtClean="0"/>
            <a:t>διαβητης</a:t>
          </a:r>
          <a:r>
            <a:rPr lang="el-GR" sz="1200" kern="1200" dirty="0" smtClean="0"/>
            <a:t>, οστεοπόρωση κλπ)</a:t>
          </a:r>
          <a:endParaRPr lang="en-US" sz="1200" kern="1200" dirty="0"/>
        </a:p>
      </dsp:txBody>
      <dsp:txXfrm>
        <a:off x="2665165" y="2157288"/>
        <a:ext cx="1538828" cy="153882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533B40-82AE-4762-9496-836AD50766C5}">
      <dsp:nvSpPr>
        <dsp:cNvPr id="0" name=""/>
        <dsp:cNvSpPr/>
      </dsp:nvSpPr>
      <dsp:spPr>
        <a:xfrm>
          <a:off x="4158036" y="2069693"/>
          <a:ext cx="2262068" cy="14736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smtClean="0"/>
            <a:t>Ερευνητικά ενδιαφέροντα</a:t>
          </a:r>
          <a:endParaRPr lang="en-US" sz="1800" kern="1200" dirty="0"/>
        </a:p>
      </dsp:txBody>
      <dsp:txXfrm>
        <a:off x="4158036" y="2069693"/>
        <a:ext cx="2262068" cy="1473621"/>
      </dsp:txXfrm>
    </dsp:sp>
    <dsp:sp modelId="{761276C8-54B7-4D51-8913-B09E18F6EB19}">
      <dsp:nvSpPr>
        <dsp:cNvPr id="0" name=""/>
        <dsp:cNvSpPr/>
      </dsp:nvSpPr>
      <dsp:spPr>
        <a:xfrm rot="16200000">
          <a:off x="5132121" y="1531931"/>
          <a:ext cx="313897" cy="5010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6200000">
        <a:off x="5132121" y="1531931"/>
        <a:ext cx="313897" cy="501031"/>
      </dsp:txXfrm>
    </dsp:sp>
    <dsp:sp modelId="{6C042565-6132-48BA-AB96-B60BBD11A48A}">
      <dsp:nvSpPr>
        <dsp:cNvPr id="0" name=""/>
        <dsp:cNvSpPr/>
      </dsp:nvSpPr>
      <dsp:spPr>
        <a:xfrm>
          <a:off x="4203740" y="3812"/>
          <a:ext cx="2170659" cy="14736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smtClean="0"/>
            <a:t>Ενεργειακά υποστρώματα</a:t>
          </a:r>
          <a:endParaRPr lang="en-US" sz="1600" kern="1200" dirty="0"/>
        </a:p>
      </dsp:txBody>
      <dsp:txXfrm>
        <a:off x="4203740" y="3812"/>
        <a:ext cx="2170659" cy="1473621"/>
      </dsp:txXfrm>
    </dsp:sp>
    <dsp:sp modelId="{C46C6E86-FD70-4123-9E07-612865575167}">
      <dsp:nvSpPr>
        <dsp:cNvPr id="0" name=""/>
        <dsp:cNvSpPr/>
      </dsp:nvSpPr>
      <dsp:spPr>
        <a:xfrm rot="19861362">
          <a:off x="6223259" y="1971893"/>
          <a:ext cx="241064" cy="5010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9861362">
        <a:off x="6223259" y="1971893"/>
        <a:ext cx="241064" cy="501031"/>
      </dsp:txXfrm>
    </dsp:sp>
    <dsp:sp modelId="{647D7803-DEA8-43E4-AB62-5B65C0F73CB5}">
      <dsp:nvSpPr>
        <dsp:cNvPr id="0" name=""/>
        <dsp:cNvSpPr/>
      </dsp:nvSpPr>
      <dsp:spPr>
        <a:xfrm>
          <a:off x="6312153" y="910176"/>
          <a:ext cx="2141393" cy="14736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PAP </a:t>
          </a:r>
          <a:endParaRPr lang="el-GR" sz="1600" kern="1200" dirty="0" smtClean="0"/>
        </a:p>
        <a:p>
          <a:pPr lvl="0" algn="ctr" defTabSz="711200">
            <a:lnSpc>
              <a:spcPct val="90000"/>
            </a:lnSpc>
            <a:spcBef>
              <a:spcPct val="0"/>
            </a:spcBef>
            <a:spcAft>
              <a:spcPct val="35000"/>
            </a:spcAft>
          </a:pPr>
          <a:r>
            <a:rPr lang="en-US" sz="1600" kern="1200" dirty="0" smtClean="0"/>
            <a:t>(</a:t>
          </a:r>
          <a:r>
            <a:rPr lang="el-GR" sz="1600" kern="1200" dirty="0" err="1" smtClean="0"/>
            <a:t>μυική</a:t>
          </a:r>
          <a:r>
            <a:rPr lang="el-GR" sz="1600" kern="1200" dirty="0" smtClean="0"/>
            <a:t> διέγερση)</a:t>
          </a:r>
          <a:endParaRPr lang="en-US" sz="1600" kern="1200" dirty="0"/>
        </a:p>
      </dsp:txBody>
      <dsp:txXfrm>
        <a:off x="6312153" y="910176"/>
        <a:ext cx="2141393" cy="1473621"/>
      </dsp:txXfrm>
    </dsp:sp>
    <dsp:sp modelId="{58E638EA-A6DC-4866-AECA-D2DDB1F64C13}">
      <dsp:nvSpPr>
        <dsp:cNvPr id="0" name=""/>
        <dsp:cNvSpPr/>
      </dsp:nvSpPr>
      <dsp:spPr>
        <a:xfrm rot="1262376">
          <a:off x="6345168" y="3006856"/>
          <a:ext cx="232064" cy="5010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262376">
        <a:off x="6345168" y="3006856"/>
        <a:ext cx="232064" cy="501031"/>
      </dsp:txXfrm>
    </dsp:sp>
    <dsp:sp modelId="{F3298322-EBBC-4C51-9A53-820244253694}">
      <dsp:nvSpPr>
        <dsp:cNvPr id="0" name=""/>
        <dsp:cNvSpPr/>
      </dsp:nvSpPr>
      <dsp:spPr>
        <a:xfrm>
          <a:off x="6541844" y="2956132"/>
          <a:ext cx="2103432" cy="14736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smtClean="0"/>
            <a:t>Ασυμμετρίες</a:t>
          </a:r>
          <a:endParaRPr lang="en-US" sz="1600" kern="1200" dirty="0"/>
        </a:p>
      </dsp:txBody>
      <dsp:txXfrm>
        <a:off x="6541844" y="2956132"/>
        <a:ext cx="2103432" cy="1473621"/>
      </dsp:txXfrm>
    </dsp:sp>
    <dsp:sp modelId="{222206EC-2C19-4104-99B2-404FD2C14CC9}">
      <dsp:nvSpPr>
        <dsp:cNvPr id="0" name=""/>
        <dsp:cNvSpPr/>
      </dsp:nvSpPr>
      <dsp:spPr>
        <a:xfrm rot="5400000">
          <a:off x="5132121" y="3580044"/>
          <a:ext cx="313897" cy="5010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5132121" y="3580044"/>
        <a:ext cx="313897" cy="501031"/>
      </dsp:txXfrm>
    </dsp:sp>
    <dsp:sp modelId="{12F79492-770C-492F-80B6-B7BDFC37F2E6}">
      <dsp:nvSpPr>
        <dsp:cNvPr id="0" name=""/>
        <dsp:cNvSpPr/>
      </dsp:nvSpPr>
      <dsp:spPr>
        <a:xfrm>
          <a:off x="4101139" y="4135574"/>
          <a:ext cx="2375861" cy="14736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smtClean="0"/>
            <a:t>Προπόνηση δύναμης</a:t>
          </a:r>
          <a:endParaRPr lang="en-US" sz="1600" kern="1200" dirty="0"/>
        </a:p>
      </dsp:txBody>
      <dsp:txXfrm>
        <a:off x="4101139" y="4135574"/>
        <a:ext cx="2375861" cy="1473621"/>
      </dsp:txXfrm>
    </dsp:sp>
    <dsp:sp modelId="{51F5844D-A876-4834-9875-5D85D277111A}">
      <dsp:nvSpPr>
        <dsp:cNvPr id="0" name=""/>
        <dsp:cNvSpPr/>
      </dsp:nvSpPr>
      <dsp:spPr>
        <a:xfrm rot="9791640">
          <a:off x="3956150" y="2924901"/>
          <a:ext cx="222967" cy="5010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9791640">
        <a:off x="3956150" y="2924901"/>
        <a:ext cx="222967" cy="501031"/>
      </dsp:txXfrm>
    </dsp:sp>
    <dsp:sp modelId="{0507426D-5C89-4E55-840D-8048DB4C804E}">
      <dsp:nvSpPr>
        <dsp:cNvPr id="0" name=""/>
        <dsp:cNvSpPr/>
      </dsp:nvSpPr>
      <dsp:spPr>
        <a:xfrm>
          <a:off x="1809737" y="2797285"/>
          <a:ext cx="2140686" cy="14736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smtClean="0"/>
            <a:t>Επίδραση Διατάσεων</a:t>
          </a:r>
          <a:endParaRPr lang="en-US" sz="1600" kern="1200" dirty="0"/>
        </a:p>
      </dsp:txBody>
      <dsp:txXfrm>
        <a:off x="1809737" y="2797285"/>
        <a:ext cx="2140686" cy="1473621"/>
      </dsp:txXfrm>
    </dsp:sp>
    <dsp:sp modelId="{9390CABE-8CED-402D-94AD-7D9422579A32}">
      <dsp:nvSpPr>
        <dsp:cNvPr id="0" name=""/>
        <dsp:cNvSpPr/>
      </dsp:nvSpPr>
      <dsp:spPr>
        <a:xfrm rot="12448800">
          <a:off x="4038613" y="1978268"/>
          <a:ext cx="279439" cy="5010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2448800">
        <a:off x="4038613" y="1978268"/>
        <a:ext cx="279439" cy="501031"/>
      </dsp:txXfrm>
    </dsp:sp>
    <dsp:sp modelId="{A4000D41-271C-403C-8A78-8272E243E25C}">
      <dsp:nvSpPr>
        <dsp:cNvPr id="0" name=""/>
        <dsp:cNvSpPr/>
      </dsp:nvSpPr>
      <dsp:spPr>
        <a:xfrm>
          <a:off x="1919277" y="906408"/>
          <a:ext cx="2266474" cy="14736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smtClean="0"/>
            <a:t>Ισχύς </a:t>
          </a:r>
        </a:p>
        <a:p>
          <a:pPr lvl="0" algn="ctr" defTabSz="711200">
            <a:lnSpc>
              <a:spcPct val="90000"/>
            </a:lnSpc>
            <a:spcBef>
              <a:spcPct val="0"/>
            </a:spcBef>
            <a:spcAft>
              <a:spcPct val="35000"/>
            </a:spcAft>
          </a:pPr>
          <a:r>
            <a:rPr lang="el-GR" sz="1600" kern="1200" dirty="0" smtClean="0"/>
            <a:t>(</a:t>
          </a:r>
          <a:r>
            <a:rPr lang="el-GR" sz="1600" kern="1200" dirty="0" err="1" smtClean="0"/>
            <a:t>Ταχοδυναμική</a:t>
          </a:r>
          <a:r>
            <a:rPr lang="el-GR" sz="1600" kern="1200" dirty="0" smtClean="0"/>
            <a:t>  σχέση)</a:t>
          </a:r>
          <a:endParaRPr lang="en-US" sz="1600" kern="1200" dirty="0"/>
        </a:p>
      </dsp:txBody>
      <dsp:txXfrm>
        <a:off x="1919277" y="906408"/>
        <a:ext cx="2266474" cy="147362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6644D-DE9E-984A-ABE6-2354495D30C3}" type="datetimeFigureOut">
              <a:rPr lang="en-US" smtClean="0"/>
              <a:pPr/>
              <a:t>09-Oct-18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5A7C7-8155-4247-B6F1-696FED6470A3}" type="slidenum">
              <a:rPr lang="en-US" smtClean="0"/>
              <a:pPr/>
              <a:t>‹#›</a:t>
            </a:fld>
            <a:endParaRPr lang="en-US"/>
          </a:p>
        </p:txBody>
      </p:sp>
    </p:spTree>
    <p:extLst>
      <p:ext uri="{BB962C8B-B14F-4D97-AF65-F5344CB8AC3E}">
        <p14:creationId xmlns="" xmlns:p14="http://schemas.microsoft.com/office/powerpoint/2010/main" val="2070492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98EF7-958F-EB41-81E8-BD9449F8E3FE}" type="slidenum">
              <a:rPr lang="en-US" smtClean="0"/>
              <a:pPr/>
              <a:t>‹#›</a:t>
            </a:fld>
            <a:endParaRPr lang="en-US"/>
          </a:p>
        </p:txBody>
      </p:sp>
    </p:spTree>
    <p:extLst>
      <p:ext uri="{BB962C8B-B14F-4D97-AF65-F5344CB8AC3E}">
        <p14:creationId xmlns="" xmlns:p14="http://schemas.microsoft.com/office/powerpoint/2010/main" val="206875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265719-E5CF-764B-BEB7-BBC91C51619A}" type="datetimeFigureOut">
              <a:rPr lang="en-US" smtClean="0"/>
              <a:pPr/>
              <a:t>09-Oct-18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98EF7-958F-EB41-81E8-BD9449F8E3FE}" type="slidenum">
              <a:rPr lang="en-US" smtClean="0"/>
              <a:pPr/>
              <a:t>‹#›</a:t>
            </a:fld>
            <a:endParaRPr lang="en-US"/>
          </a:p>
        </p:txBody>
      </p:sp>
    </p:spTree>
    <p:extLst>
      <p:ext uri="{BB962C8B-B14F-4D97-AF65-F5344CB8AC3E}">
        <p14:creationId xmlns="" xmlns:p14="http://schemas.microsoft.com/office/powerpoint/2010/main" val="959347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265719-E5CF-764B-BEB7-BBC91C51619A}" type="datetimeFigureOut">
              <a:rPr lang="en-US" smtClean="0"/>
              <a:pPr/>
              <a:t>09-Oct-18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98EF7-958F-EB41-81E8-BD9449F8E3FE}" type="slidenum">
              <a:rPr lang="en-US" smtClean="0"/>
              <a:pPr/>
              <a:t>‹#›</a:t>
            </a:fld>
            <a:endParaRPr lang="en-US"/>
          </a:p>
        </p:txBody>
      </p:sp>
    </p:spTree>
    <p:extLst>
      <p:ext uri="{BB962C8B-B14F-4D97-AF65-F5344CB8AC3E}">
        <p14:creationId xmlns="" xmlns:p14="http://schemas.microsoft.com/office/powerpoint/2010/main" val="443857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265719-E5CF-764B-BEB7-BBC91C51619A}" type="datetimeFigureOut">
              <a:rPr lang="en-US" smtClean="0"/>
              <a:pPr/>
              <a:t>09-Oct-18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98EF7-958F-EB41-81E8-BD9449F8E3FE}" type="slidenum">
              <a:rPr lang="en-US" smtClean="0"/>
              <a:pPr/>
              <a:t>‹#›</a:t>
            </a:fld>
            <a:endParaRPr lang="en-US"/>
          </a:p>
        </p:txBody>
      </p:sp>
    </p:spTree>
    <p:extLst>
      <p:ext uri="{BB962C8B-B14F-4D97-AF65-F5344CB8AC3E}">
        <p14:creationId xmlns="" xmlns:p14="http://schemas.microsoft.com/office/powerpoint/2010/main" val="19005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265719-E5CF-764B-BEB7-BBC91C51619A}" type="datetimeFigureOut">
              <a:rPr lang="en-US" smtClean="0"/>
              <a:pPr/>
              <a:t>09-Oct-18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98EF7-958F-EB41-81E8-BD9449F8E3FE}" type="slidenum">
              <a:rPr lang="en-US" smtClean="0"/>
              <a:pPr/>
              <a:t>‹#›</a:t>
            </a:fld>
            <a:endParaRPr lang="en-US"/>
          </a:p>
        </p:txBody>
      </p:sp>
    </p:spTree>
    <p:extLst>
      <p:ext uri="{BB962C8B-B14F-4D97-AF65-F5344CB8AC3E}">
        <p14:creationId xmlns="" xmlns:p14="http://schemas.microsoft.com/office/powerpoint/2010/main" val="872738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265719-E5CF-764B-BEB7-BBC91C51619A}" type="datetimeFigureOut">
              <a:rPr lang="en-US" smtClean="0"/>
              <a:pPr/>
              <a:t>09-Oct-18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98EF7-958F-EB41-81E8-BD9449F8E3FE}" type="slidenum">
              <a:rPr lang="en-US" smtClean="0"/>
              <a:pPr/>
              <a:t>‹#›</a:t>
            </a:fld>
            <a:endParaRPr lang="en-US"/>
          </a:p>
        </p:txBody>
      </p:sp>
    </p:spTree>
    <p:extLst>
      <p:ext uri="{BB962C8B-B14F-4D97-AF65-F5344CB8AC3E}">
        <p14:creationId xmlns="" xmlns:p14="http://schemas.microsoft.com/office/powerpoint/2010/main" val="802895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265719-E5CF-764B-BEB7-BBC91C51619A}" type="datetimeFigureOut">
              <a:rPr lang="en-US" smtClean="0"/>
              <a:pPr/>
              <a:t>09-Oct-18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98EF7-958F-EB41-81E8-BD9449F8E3FE}" type="slidenum">
              <a:rPr lang="en-US" smtClean="0"/>
              <a:pPr/>
              <a:t>‹#›</a:t>
            </a:fld>
            <a:endParaRPr lang="en-US"/>
          </a:p>
        </p:txBody>
      </p:sp>
    </p:spTree>
    <p:extLst>
      <p:ext uri="{BB962C8B-B14F-4D97-AF65-F5344CB8AC3E}">
        <p14:creationId xmlns="" xmlns:p14="http://schemas.microsoft.com/office/powerpoint/2010/main" val="1629754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265719-E5CF-764B-BEB7-BBC91C51619A}" type="datetimeFigureOut">
              <a:rPr lang="en-US" smtClean="0"/>
              <a:pPr/>
              <a:t>09-Oct-18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98EF7-958F-EB41-81E8-BD9449F8E3FE}" type="slidenum">
              <a:rPr lang="en-US" smtClean="0"/>
              <a:pPr/>
              <a:t>‹#›</a:t>
            </a:fld>
            <a:endParaRPr lang="en-US"/>
          </a:p>
        </p:txBody>
      </p:sp>
    </p:spTree>
    <p:extLst>
      <p:ext uri="{BB962C8B-B14F-4D97-AF65-F5344CB8AC3E}">
        <p14:creationId xmlns="" xmlns:p14="http://schemas.microsoft.com/office/powerpoint/2010/main" val="135258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265719-E5CF-764B-BEB7-BBC91C51619A}" type="datetimeFigureOut">
              <a:rPr lang="en-US" smtClean="0"/>
              <a:pPr/>
              <a:t>09-Oct-18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98EF7-958F-EB41-81E8-BD9449F8E3FE}" type="slidenum">
              <a:rPr lang="en-US" smtClean="0"/>
              <a:pPr/>
              <a:t>‹#›</a:t>
            </a:fld>
            <a:endParaRPr lang="en-US"/>
          </a:p>
        </p:txBody>
      </p:sp>
    </p:spTree>
    <p:extLst>
      <p:ext uri="{BB962C8B-B14F-4D97-AF65-F5344CB8AC3E}">
        <p14:creationId xmlns="" xmlns:p14="http://schemas.microsoft.com/office/powerpoint/2010/main" val="1247205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265719-E5CF-764B-BEB7-BBC91C51619A}" type="datetimeFigureOut">
              <a:rPr lang="en-US" smtClean="0"/>
              <a:pPr/>
              <a:t>09-Oct-18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98EF7-958F-EB41-81E8-BD9449F8E3FE}" type="slidenum">
              <a:rPr lang="en-US" smtClean="0"/>
              <a:pPr/>
              <a:t>‹#›</a:t>
            </a:fld>
            <a:endParaRPr lang="en-US"/>
          </a:p>
        </p:txBody>
      </p:sp>
    </p:spTree>
    <p:extLst>
      <p:ext uri="{BB962C8B-B14F-4D97-AF65-F5344CB8AC3E}">
        <p14:creationId xmlns="" xmlns:p14="http://schemas.microsoft.com/office/powerpoint/2010/main" val="186791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265719-E5CF-764B-BEB7-BBC91C51619A}" type="datetimeFigureOut">
              <a:rPr lang="en-US" smtClean="0"/>
              <a:pPr/>
              <a:t>09-Oct-18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98EF7-958F-EB41-81E8-BD9449F8E3FE}" type="slidenum">
              <a:rPr lang="en-US" smtClean="0"/>
              <a:pPr/>
              <a:t>‹#›</a:t>
            </a:fld>
            <a:endParaRPr lang="en-US"/>
          </a:p>
        </p:txBody>
      </p:sp>
    </p:spTree>
    <p:extLst>
      <p:ext uri="{BB962C8B-B14F-4D97-AF65-F5344CB8AC3E}">
        <p14:creationId xmlns="" xmlns:p14="http://schemas.microsoft.com/office/powerpoint/2010/main" val="1938376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65719-E5CF-764B-BEB7-BBC91C51619A}" type="datetimeFigureOut">
              <a:rPr lang="en-US" smtClean="0"/>
              <a:pPr/>
              <a:t>09-Oct-18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98EF7-958F-EB41-81E8-BD9449F8E3FE}" type="slidenum">
              <a:rPr lang="en-US" smtClean="0"/>
              <a:pPr/>
              <a:t>‹#›</a:t>
            </a:fld>
            <a:endParaRPr lang="en-US"/>
          </a:p>
        </p:txBody>
      </p:sp>
      <p:pic>
        <p:nvPicPr>
          <p:cNvPr id="7" name="Picture 6"/>
          <p:cNvPicPr>
            <a:picLocks noChangeAspect="1"/>
          </p:cNvPicPr>
          <p:nvPr/>
        </p:nvPicPr>
        <p:blipFill>
          <a:blip r:embed="rId13">
            <a:extLst>
              <a:ext uri="{28A0092B-C50C-407E-A947-70E740481C1C}">
                <a14:useLocalDpi xmlns="" xmlns:a14="http://schemas.microsoft.com/office/drawing/2010/main" val="0"/>
              </a:ext>
            </a:extLst>
          </a:blip>
          <a:stretch>
            <a:fillRect/>
          </a:stretch>
        </p:blipFill>
        <p:spPr>
          <a:xfrm>
            <a:off x="2209800" y="0"/>
            <a:ext cx="9704934" cy="6858000"/>
          </a:xfrm>
          <a:prstGeom prst="rect">
            <a:avLst/>
          </a:prstGeom>
        </p:spPr>
      </p:pic>
    </p:spTree>
    <p:extLst>
      <p:ext uri="{BB962C8B-B14F-4D97-AF65-F5344CB8AC3E}">
        <p14:creationId xmlns="" xmlns:p14="http://schemas.microsoft.com/office/powerpoint/2010/main" val="1295743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begining.jpg"/>
          <p:cNvPicPr>
            <a:picLocks noGrp="1" noChangeAspect="1"/>
          </p:cNvPicPr>
          <p:nvPr>
            <p:ph idx="1"/>
          </p:nvPr>
        </p:nvPicPr>
        <p:blipFill>
          <a:blip r:embed="rId2"/>
          <a:stretch>
            <a:fillRect/>
          </a:stretch>
        </p:blipFill>
        <p:spPr>
          <a:xfrm>
            <a:off x="609600" y="685800"/>
            <a:ext cx="11032760" cy="548640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838199" y="323558"/>
          <a:ext cx="11175609" cy="5853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838200" y="548641"/>
          <a:ext cx="10515600" cy="5613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ormones picture.jpg"/>
          <p:cNvPicPr>
            <a:picLocks noGrp="1" noChangeAspect="1"/>
          </p:cNvPicPr>
          <p:nvPr>
            <p:ph idx="1"/>
          </p:nvPr>
        </p:nvPicPr>
        <p:blipFill>
          <a:blip r:embed="rId2"/>
          <a:stretch>
            <a:fillRect/>
          </a:stretch>
        </p:blipFill>
        <p:spPr>
          <a:xfrm>
            <a:off x="2039816" y="622472"/>
            <a:ext cx="8370276" cy="468735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hormones\testo chemichal type.jpg"/>
          <p:cNvPicPr>
            <a:picLocks noGrp="1" noChangeAspect="1" noChangeArrowheads="1"/>
          </p:cNvPicPr>
          <p:nvPr>
            <p:ph idx="1"/>
          </p:nvPr>
        </p:nvPicPr>
        <p:blipFill>
          <a:blip r:embed="rId2"/>
          <a:srcRect/>
          <a:stretch>
            <a:fillRect/>
          </a:stretch>
        </p:blipFill>
        <p:spPr bwMode="auto">
          <a:xfrm>
            <a:off x="928468" y="475127"/>
            <a:ext cx="5172551" cy="2896629"/>
          </a:xfrm>
          <a:prstGeom prst="rect">
            <a:avLst/>
          </a:prstGeom>
          <a:noFill/>
        </p:spPr>
      </p:pic>
      <p:pic>
        <p:nvPicPr>
          <p:cNvPr id="5" name="3 - Θέση περιεχομένου" descr="800px-Testosterone-from-xtal-3D-balls.png"/>
          <p:cNvPicPr>
            <a:picLocks noChangeAspect="1"/>
          </p:cNvPicPr>
          <p:nvPr/>
        </p:nvPicPr>
        <p:blipFill>
          <a:blip r:embed="rId3"/>
          <a:stretch>
            <a:fillRect/>
          </a:stretch>
        </p:blipFill>
        <p:spPr>
          <a:xfrm>
            <a:off x="5624388" y="1839693"/>
            <a:ext cx="5782509" cy="435133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ypothalamus_pituitary_testicles_axis.png"/>
          <p:cNvPicPr>
            <a:picLocks noGrp="1" noChangeAspect="1"/>
          </p:cNvPicPr>
          <p:nvPr>
            <p:ph idx="1"/>
          </p:nvPr>
        </p:nvPicPr>
        <p:blipFill>
          <a:blip r:embed="rId2"/>
          <a:stretch>
            <a:fillRect/>
          </a:stretch>
        </p:blipFill>
        <p:spPr>
          <a:xfrm>
            <a:off x="4332850" y="323557"/>
            <a:ext cx="3468686" cy="5853406"/>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fractions.jpg"/>
          <p:cNvPicPr>
            <a:picLocks noGrp="1" noChangeAspect="1"/>
          </p:cNvPicPr>
          <p:nvPr>
            <p:ph idx="1"/>
          </p:nvPr>
        </p:nvPicPr>
        <p:blipFill>
          <a:blip r:embed="rId2"/>
          <a:stretch>
            <a:fillRect/>
          </a:stretch>
        </p:blipFill>
        <p:spPr>
          <a:xfrm>
            <a:off x="2152357" y="717452"/>
            <a:ext cx="7230794" cy="5423096"/>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ypogonadism-and-testosterone-replacement-3-638.jpg"/>
          <p:cNvPicPr>
            <a:picLocks noGrp="1" noChangeAspect="1"/>
          </p:cNvPicPr>
          <p:nvPr>
            <p:ph idx="1"/>
          </p:nvPr>
        </p:nvPicPr>
        <p:blipFill>
          <a:blip r:embed="rId2"/>
          <a:stretch>
            <a:fillRect/>
          </a:stretch>
        </p:blipFill>
        <p:spPr>
          <a:xfrm>
            <a:off x="1969477" y="231095"/>
            <a:ext cx="7919549" cy="594586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cells.PNG"/>
          <p:cNvPicPr>
            <a:picLocks noGrp="1" noChangeAspect="1"/>
          </p:cNvPicPr>
          <p:nvPr>
            <p:ph idx="1"/>
          </p:nvPr>
        </p:nvPicPr>
        <p:blipFill>
          <a:blip r:embed="rId2"/>
          <a:stretch>
            <a:fillRect/>
          </a:stretch>
        </p:blipFill>
        <p:spPr>
          <a:xfrm>
            <a:off x="1477108" y="332218"/>
            <a:ext cx="9129932" cy="5844746"/>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functions-of-testosterone.png"/>
          <p:cNvPicPr>
            <a:picLocks noGrp="1" noChangeAspect="1"/>
          </p:cNvPicPr>
          <p:nvPr>
            <p:ph idx="1"/>
          </p:nvPr>
        </p:nvPicPr>
        <p:blipFill>
          <a:blip r:embed="rId2"/>
          <a:stretch>
            <a:fillRect/>
          </a:stretch>
        </p:blipFill>
        <p:spPr>
          <a:xfrm>
            <a:off x="1141251" y="407038"/>
            <a:ext cx="8523254" cy="576992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muscle mass.jpg"/>
          <p:cNvPicPr>
            <a:picLocks noGrp="1" noChangeAspect="1"/>
          </p:cNvPicPr>
          <p:nvPr>
            <p:ph idx="1"/>
          </p:nvPr>
        </p:nvPicPr>
        <p:blipFill>
          <a:blip r:embed="rId2"/>
          <a:stretch>
            <a:fillRect/>
          </a:stretch>
        </p:blipFill>
        <p:spPr>
          <a:xfrm>
            <a:off x="2039816" y="764267"/>
            <a:ext cx="9333194" cy="5161071"/>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364566" y="759655"/>
            <a:ext cx="8684260" cy="5384241"/>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puberty.PNG"/>
          <p:cNvPicPr>
            <a:picLocks noGrp="1" noChangeAspect="1"/>
          </p:cNvPicPr>
          <p:nvPr>
            <p:ph idx="1"/>
          </p:nvPr>
        </p:nvPicPr>
        <p:blipFill>
          <a:blip r:embed="rId2"/>
          <a:stretch>
            <a:fillRect/>
          </a:stretch>
        </p:blipFill>
        <p:spPr>
          <a:xfrm>
            <a:off x="2180492" y="468864"/>
            <a:ext cx="8217919" cy="5708099"/>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strength-year.PNG"/>
          <p:cNvPicPr>
            <a:picLocks noGrp="1" noChangeAspect="1"/>
          </p:cNvPicPr>
          <p:nvPr>
            <p:ph idx="1"/>
          </p:nvPr>
        </p:nvPicPr>
        <p:blipFill>
          <a:blip r:embed="rId2"/>
          <a:stretch>
            <a:fillRect/>
          </a:stretch>
        </p:blipFill>
        <p:spPr>
          <a:xfrm>
            <a:off x="1913208" y="436098"/>
            <a:ext cx="7951926" cy="6214531"/>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Neural-adaptation-strength-training.jpg"/>
          <p:cNvPicPr>
            <a:picLocks noGrp="1" noChangeAspect="1"/>
          </p:cNvPicPr>
          <p:nvPr>
            <p:ph idx="1"/>
          </p:nvPr>
        </p:nvPicPr>
        <p:blipFill>
          <a:blip r:embed="rId2"/>
          <a:stretch>
            <a:fillRect/>
          </a:stretch>
        </p:blipFill>
        <p:spPr>
          <a:xfrm>
            <a:off x="1955410" y="370342"/>
            <a:ext cx="7793502" cy="5806621"/>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satellite cells.jpg"/>
          <p:cNvPicPr>
            <a:picLocks noGrp="1" noChangeAspect="1"/>
          </p:cNvPicPr>
          <p:nvPr>
            <p:ph idx="1"/>
          </p:nvPr>
        </p:nvPicPr>
        <p:blipFill>
          <a:blip r:embed="rId2"/>
          <a:stretch>
            <a:fillRect/>
          </a:stretch>
        </p:blipFill>
        <p:spPr>
          <a:xfrm>
            <a:off x="2264899" y="484370"/>
            <a:ext cx="7624689" cy="5555131"/>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ypertrophy_transition.jpg"/>
          <p:cNvPicPr>
            <a:picLocks noGrp="1" noChangeAspect="1"/>
          </p:cNvPicPr>
          <p:nvPr>
            <p:ph idx="1"/>
          </p:nvPr>
        </p:nvPicPr>
        <p:blipFill>
          <a:blip r:embed="rId2"/>
          <a:stretch>
            <a:fillRect/>
          </a:stretch>
        </p:blipFill>
        <p:spPr>
          <a:xfrm>
            <a:off x="2489982" y="880815"/>
            <a:ext cx="6120216" cy="5296148"/>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Εργασίες.PNG"/>
          <p:cNvPicPr>
            <a:picLocks noGrp="1" noChangeAspect="1"/>
          </p:cNvPicPr>
          <p:nvPr>
            <p:ph idx="1"/>
          </p:nvPr>
        </p:nvPicPr>
        <p:blipFill>
          <a:blip r:embed="rId2"/>
          <a:stretch>
            <a:fillRect/>
          </a:stretch>
        </p:blipFill>
        <p:spPr>
          <a:xfrm>
            <a:off x="1097280" y="281380"/>
            <a:ext cx="9073662" cy="5951356"/>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Αύξηση δύναμης στα παιδιά.PNG"/>
          <p:cNvPicPr>
            <a:picLocks noGrp="1" noChangeAspect="1"/>
          </p:cNvPicPr>
          <p:nvPr>
            <p:ph idx="1"/>
          </p:nvPr>
        </p:nvPicPr>
        <p:blipFill>
          <a:blip r:embed="rId2"/>
          <a:stretch>
            <a:fillRect/>
          </a:stretch>
        </p:blipFill>
        <p:spPr>
          <a:xfrm>
            <a:off x="2124222" y="470311"/>
            <a:ext cx="7983086" cy="533146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Physiological+Adaptations+to+Training_+Strength.jpg"/>
          <p:cNvPicPr>
            <a:picLocks noGrp="1" noChangeAspect="1"/>
          </p:cNvPicPr>
          <p:nvPr>
            <p:ph idx="1"/>
          </p:nvPr>
        </p:nvPicPr>
        <p:blipFill>
          <a:blip r:embed="rId2"/>
          <a:stretch>
            <a:fillRect/>
          </a:stretch>
        </p:blipFill>
        <p:spPr>
          <a:xfrm>
            <a:off x="1603717" y="421066"/>
            <a:ext cx="8145194" cy="6108896"/>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lgn="ctr">
              <a:buNone/>
            </a:pPr>
            <a:r>
              <a:rPr lang="el-GR" b="1" dirty="0" smtClean="0">
                <a:latin typeface="Cambria" pitchFamily="18" charset="0"/>
              </a:rPr>
              <a:t> ΕΠΙΔΡΑΣΗ  ΤΗΣ  ΣΥΣΤΗΜΑΤΙΚΗΣ  ΠΡΟΠΟΝΗΣΗΣ</a:t>
            </a:r>
          </a:p>
          <a:p>
            <a:pPr algn="ctr">
              <a:buNone/>
            </a:pPr>
            <a:r>
              <a:rPr lang="el-GR" b="1" dirty="0" smtClean="0">
                <a:latin typeface="Cambria" pitchFamily="18" charset="0"/>
              </a:rPr>
              <a:t>  ΑΝΤΙΣΤΑΣΕΩΝ ΣΤΑ  ΕΠΙΠΕΔΑ  ΕΠΙΛΕΓΜΕΝΩΝ  ΟΡΜΟΝΙΚΩΝ  </a:t>
            </a:r>
          </a:p>
          <a:p>
            <a:pPr algn="ctr">
              <a:buNone/>
            </a:pPr>
            <a:r>
              <a:rPr lang="el-GR" b="1" dirty="0" smtClean="0">
                <a:latin typeface="Cambria" pitchFamily="18" charset="0"/>
              </a:rPr>
              <a:t>(ΑΝΑΠΑΡΑΓΩΓΙΚΩΝ) ΚΑΙ  ΜΥΟΔΥΝΑΜΙΚΩΝ  ΠΑΡΑΜΕΤΡΩΝ  </a:t>
            </a:r>
          </a:p>
          <a:p>
            <a:pPr algn="ctr">
              <a:buNone/>
            </a:pPr>
            <a:r>
              <a:rPr lang="el-GR" b="1" dirty="0" smtClean="0">
                <a:latin typeface="Cambria" pitchFamily="18" charset="0"/>
              </a:rPr>
              <a:t>ΑΡΡΕΝΩΝ  ΑΤΟΜΩΝ ΕΦΗΒΙΚΗΣ  ΚΑΙ  ΠΡΟΕΦΗΒΙΚΗΣ  ΗΛΙΚΙΑΣ</a:t>
            </a:r>
            <a:endParaRPr lang="en-US" dirty="0" smtClean="0">
              <a:latin typeface="Cambria" pitchFamily="18" charset="0"/>
            </a:endParaRP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38200" y="801858"/>
            <a:ext cx="10515600" cy="5375105"/>
          </a:xfrm>
        </p:spPr>
        <p:txBody>
          <a:bodyPr>
            <a:normAutofit lnSpcReduction="10000"/>
          </a:bodyPr>
          <a:lstStyle/>
          <a:p>
            <a:pPr algn="ctr">
              <a:buNone/>
            </a:pPr>
            <a:r>
              <a:rPr lang="el-GR" b="1" dirty="0" smtClean="0">
                <a:latin typeface="Cambria" pitchFamily="18" charset="0"/>
              </a:rPr>
              <a:t>Εισαγωγή</a:t>
            </a:r>
          </a:p>
          <a:p>
            <a:r>
              <a:rPr lang="el-GR" dirty="0" smtClean="0">
                <a:latin typeface="Cambria" pitchFamily="18" charset="0"/>
              </a:rPr>
              <a:t>Προπόνηση δύναμης </a:t>
            </a:r>
          </a:p>
          <a:p>
            <a:r>
              <a:rPr lang="el-GR" dirty="0" smtClean="0">
                <a:latin typeface="Cambria" pitchFamily="18" charset="0"/>
              </a:rPr>
              <a:t>Τεστοστερόνη</a:t>
            </a:r>
          </a:p>
          <a:p>
            <a:r>
              <a:rPr lang="el-GR" dirty="0" err="1" smtClean="0">
                <a:latin typeface="Cambria" pitchFamily="18" charset="0"/>
              </a:rPr>
              <a:t>Μυική</a:t>
            </a:r>
            <a:r>
              <a:rPr lang="el-GR" dirty="0" smtClean="0">
                <a:latin typeface="Cambria" pitchFamily="18" charset="0"/>
              </a:rPr>
              <a:t> μάζα</a:t>
            </a:r>
          </a:p>
          <a:p>
            <a:r>
              <a:rPr lang="el-GR" dirty="0" smtClean="0">
                <a:latin typeface="Cambria" pitchFamily="18" charset="0"/>
              </a:rPr>
              <a:t>Επίδραση προπόνησης δύναμης στις αναπαραγωγικές ορμόνες</a:t>
            </a:r>
          </a:p>
          <a:p>
            <a:r>
              <a:rPr lang="el-GR" dirty="0" smtClean="0">
                <a:latin typeface="Cambria" pitchFamily="18" charset="0"/>
              </a:rPr>
              <a:t>Επίδραση προπόνησης δύναμης στη </a:t>
            </a:r>
            <a:r>
              <a:rPr lang="el-GR" dirty="0" err="1" smtClean="0">
                <a:latin typeface="Cambria" pitchFamily="18" charset="0"/>
              </a:rPr>
              <a:t>μυική</a:t>
            </a:r>
            <a:r>
              <a:rPr lang="el-GR" dirty="0" smtClean="0">
                <a:latin typeface="Cambria" pitchFamily="18" charset="0"/>
              </a:rPr>
              <a:t> μάζα</a:t>
            </a:r>
            <a:endParaRPr lang="en-US" dirty="0" smtClean="0">
              <a:latin typeface="Cambria" pitchFamily="18" charset="0"/>
            </a:endParaRPr>
          </a:p>
          <a:p>
            <a:r>
              <a:rPr lang="en-US" dirty="0" smtClean="0">
                <a:latin typeface="Cambria" pitchFamily="18" charset="0"/>
              </a:rPr>
              <a:t>LTAD (</a:t>
            </a:r>
            <a:r>
              <a:rPr lang="el-GR" dirty="0" err="1" smtClean="0">
                <a:latin typeface="Cambria" pitchFamily="18" charset="0"/>
              </a:rPr>
              <a:t>Ευνοικά</a:t>
            </a:r>
            <a:r>
              <a:rPr lang="el-GR" dirty="0" smtClean="0">
                <a:latin typeface="Cambria" pitchFamily="18" charset="0"/>
              </a:rPr>
              <a:t> παράθυρα προπόνησης παιδιών 5-16 ετών)</a:t>
            </a:r>
          </a:p>
          <a:p>
            <a:r>
              <a:rPr lang="el-GR" dirty="0" smtClean="0">
                <a:latin typeface="Cambria" pitchFamily="18" charset="0"/>
              </a:rPr>
              <a:t> Προπόνηση δύναμης στην παιδική - εφηβική ηλικία</a:t>
            </a:r>
            <a:r>
              <a:rPr lang="en-US" dirty="0" smtClean="0">
                <a:latin typeface="Cambria" pitchFamily="18" charset="0"/>
              </a:rPr>
              <a:t> </a:t>
            </a:r>
            <a:endParaRPr lang="el-GR" dirty="0" smtClean="0">
              <a:latin typeface="Cambria" pitchFamily="18" charset="0"/>
            </a:endParaRPr>
          </a:p>
          <a:p>
            <a:r>
              <a:rPr lang="el-GR" dirty="0" smtClean="0">
                <a:latin typeface="Cambria" pitchFamily="18" charset="0"/>
              </a:rPr>
              <a:t>Προσαρμογές προπόνησης δύναμης στην παιδική και εφηβική ηλικία</a:t>
            </a:r>
          </a:p>
          <a:p>
            <a:r>
              <a:rPr lang="el-GR" dirty="0" smtClean="0">
                <a:latin typeface="Cambria" pitchFamily="18" charset="0"/>
              </a:rPr>
              <a:t>Επίδραση της προπόνησης αντιστάσεων στις ορμόνες στην παιδική – εφηβική ηλικία (Έλλειμμα πληροφοριών)</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references.jpg"/>
          <p:cNvPicPr>
            <a:picLocks noGrp="1" noChangeAspect="1"/>
          </p:cNvPicPr>
          <p:nvPr>
            <p:ph idx="1"/>
          </p:nvPr>
        </p:nvPicPr>
        <p:blipFill>
          <a:blip r:embed="rId2"/>
          <a:stretch>
            <a:fillRect/>
          </a:stretch>
        </p:blipFill>
        <p:spPr>
          <a:xfrm>
            <a:off x="1524000" y="1066800"/>
            <a:ext cx="9534277" cy="4763294"/>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38200" y="576775"/>
            <a:ext cx="10515600" cy="5600188"/>
          </a:xfrm>
        </p:spPr>
        <p:txBody>
          <a:bodyPr/>
          <a:lstStyle/>
          <a:p>
            <a:pPr algn="ctr">
              <a:buNone/>
            </a:pPr>
            <a:r>
              <a:rPr lang="el-GR" b="1" dirty="0" smtClean="0">
                <a:latin typeface="Cambria" pitchFamily="18" charset="0"/>
              </a:rPr>
              <a:t>Φύση του ερευνητικού προβλήματος</a:t>
            </a:r>
          </a:p>
          <a:p>
            <a:pPr algn="just">
              <a:buNone/>
            </a:pPr>
            <a:r>
              <a:rPr lang="el-GR" dirty="0" smtClean="0">
                <a:latin typeface="Cambria" pitchFamily="18" charset="0"/>
              </a:rPr>
              <a:t>Η συστηματική προπόνηση αντιστάσεων προκαλεί σημαντική αύξηση των επιπέδων δύναμης και των επιπέδων των ανδρογόνων των ασκουμένων ατόμων (</a:t>
            </a:r>
            <a:r>
              <a:rPr lang="en-US" dirty="0" smtClean="0">
                <a:latin typeface="Cambria" pitchFamily="18" charset="0"/>
              </a:rPr>
              <a:t>Kraemer 2005</a:t>
            </a:r>
            <a:r>
              <a:rPr lang="el-GR" dirty="0" smtClean="0">
                <a:latin typeface="Cambria" pitchFamily="18" charset="0"/>
              </a:rPr>
              <a:t>).</a:t>
            </a:r>
          </a:p>
          <a:p>
            <a:pPr algn="just">
              <a:buNone/>
            </a:pPr>
            <a:r>
              <a:rPr lang="el-GR" dirty="0" err="1" smtClean="0">
                <a:latin typeface="Cambria" pitchFamily="18" charset="0"/>
              </a:rPr>
              <a:t>Στίς</a:t>
            </a:r>
            <a:r>
              <a:rPr lang="el-GR" dirty="0" smtClean="0">
                <a:latin typeface="Cambria" pitchFamily="18" charset="0"/>
              </a:rPr>
              <a:t> εργασίες αυτές διαπιστώθηκε ότι η συστηματική προπόνηση αντιστάσεων προκάλεσε ποικίλου βαθμού ορμονικές και </a:t>
            </a:r>
            <a:r>
              <a:rPr lang="el-GR" dirty="0" err="1" smtClean="0">
                <a:latin typeface="Cambria" pitchFamily="18" charset="0"/>
              </a:rPr>
              <a:t>μυοδυναμικές</a:t>
            </a:r>
            <a:r>
              <a:rPr lang="el-GR" dirty="0" smtClean="0">
                <a:latin typeface="Cambria" pitchFamily="18" charset="0"/>
              </a:rPr>
              <a:t> μεταβολές ανάλογα με την ηλικία, το επίπεδο της φυσικής κατάστασης, το φύλο και κυρίως ανάλογα με το είδος της μεθοδολογίας (μέσα εκτέλεσης ασκήσεων αντιστάσεων, συνολική διάρκεια των προπονητικών προγραμμάτων, διάρκεια, ένταση και συχνότητα των συνεδριών της άσκησης</a:t>
            </a:r>
            <a:r>
              <a:rPr lang="el-GR" dirty="0" smtClean="0"/>
              <a:t>). </a:t>
            </a:r>
          </a:p>
          <a:p>
            <a:pPr>
              <a:buNone/>
            </a:pPr>
            <a:r>
              <a:rPr lang="el-GR" dirty="0" smtClean="0">
                <a:latin typeface="Cambria" pitchFamily="18" charset="0"/>
              </a:rPr>
              <a:t>Ανασκόπηση εργασιών (σύντομη αναφορά 2-5 σειρές σε κάθε μία)</a:t>
            </a:r>
            <a:endParaRPr lang="en-US" dirty="0" smtClean="0">
              <a:latin typeface="Cambria" pitchFamily="18" charset="0"/>
            </a:endParaRPr>
          </a:p>
          <a:p>
            <a:pPr>
              <a:buNone/>
            </a:pPr>
            <a:endParaRPr lang="el-GR" dirty="0" smtClean="0"/>
          </a:p>
          <a:p>
            <a:pPr>
              <a:buNone/>
            </a:pPr>
            <a:endParaRPr lang="en-US" dirty="0">
              <a:latin typeface="Cambria"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38200" y="1434904"/>
            <a:ext cx="10515600" cy="4742059"/>
          </a:xfrm>
        </p:spPr>
        <p:txBody>
          <a:bodyPr/>
          <a:lstStyle/>
          <a:p>
            <a:pPr algn="just">
              <a:buNone/>
            </a:pPr>
            <a:r>
              <a:rPr lang="el-GR" dirty="0" smtClean="0"/>
              <a:t>	</a:t>
            </a:r>
            <a:r>
              <a:rPr lang="el-GR" dirty="0" smtClean="0">
                <a:latin typeface="Cambria" pitchFamily="18" charset="0"/>
              </a:rPr>
              <a:t>Η παρούσα μελέτη αποσκοπεί στο να προσφέρει τόσο στην αθλητική όσο και στην ιατρική επιστήμη χρήσιμα και εφαρμόσιμα σε ένα ευρύτερο πληθυσμό συμπεράσματα,  τα οποία θα μπορούσαν να αποτελέσουν  ερεθίσματα για την περαιτέρω διερεύνηση της σκοπιμότητας της άσκησης με αντιστάσεις κατά την προεφηβική και εφηβική ηλικία και των πιθανών </a:t>
            </a:r>
            <a:r>
              <a:rPr lang="el-GR" dirty="0" err="1" smtClean="0">
                <a:latin typeface="Cambria" pitchFamily="18" charset="0"/>
              </a:rPr>
              <a:t>ασκησιογενών</a:t>
            </a:r>
            <a:r>
              <a:rPr lang="el-GR" dirty="0" smtClean="0">
                <a:latin typeface="Cambria" pitchFamily="18" charset="0"/>
              </a:rPr>
              <a:t> μεταβολών της βιολογικής κατάστασης των ασκουμένων ατόμων.</a:t>
            </a:r>
          </a:p>
          <a:p>
            <a:pPr algn="just">
              <a:buNone/>
            </a:pPr>
            <a:endParaRPr lang="en-US" dirty="0">
              <a:latin typeface="Cambria"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38200" y="872197"/>
            <a:ext cx="10515600" cy="5304766"/>
          </a:xfrm>
        </p:spPr>
        <p:txBody>
          <a:bodyPr/>
          <a:lstStyle/>
          <a:p>
            <a:pPr algn="ctr">
              <a:buNone/>
            </a:pPr>
            <a:r>
              <a:rPr lang="el-GR" b="1" dirty="0" smtClean="0">
                <a:latin typeface="Cambria" pitchFamily="18" charset="0"/>
              </a:rPr>
              <a:t>Σκοπός</a:t>
            </a:r>
          </a:p>
          <a:p>
            <a:pPr algn="ctr">
              <a:buNone/>
            </a:pPr>
            <a:endParaRPr lang="el-GR" b="1" dirty="0" smtClean="0">
              <a:latin typeface="Cambria" pitchFamily="18" charset="0"/>
            </a:endParaRPr>
          </a:p>
          <a:p>
            <a:pPr algn="just">
              <a:buNone/>
            </a:pPr>
            <a:r>
              <a:rPr lang="el-GR" dirty="0" smtClean="0">
                <a:latin typeface="Cambria" pitchFamily="18" charset="0"/>
              </a:rPr>
              <a:t>	Βασικός σκοπός της παρούσης πειραματικής εργασίας ήταν να μελετηθεί η επίδραση της συστηματικής προπόνησης αντιστάσεων στη στάθμη ορισμένων ορμονικών (ολική τεστοστερόνη, τιμή του δείκτη των ελευθέρων η βιολογικά δραστικών ανδρογόνων, </a:t>
            </a:r>
            <a:r>
              <a:rPr lang="el-GR" dirty="0" err="1" smtClean="0">
                <a:latin typeface="Cambria" pitchFamily="18" charset="0"/>
              </a:rPr>
              <a:t>φυλοδεσμευτική</a:t>
            </a:r>
            <a:r>
              <a:rPr lang="el-GR" dirty="0" smtClean="0">
                <a:latin typeface="Cambria" pitchFamily="18" charset="0"/>
              </a:rPr>
              <a:t> σφαιρίνη) και </a:t>
            </a:r>
            <a:r>
              <a:rPr lang="el-GR" dirty="0" err="1" smtClean="0">
                <a:latin typeface="Cambria" pitchFamily="18" charset="0"/>
              </a:rPr>
              <a:t>μυοδυναμικών</a:t>
            </a:r>
            <a:r>
              <a:rPr lang="el-GR" dirty="0" smtClean="0">
                <a:latin typeface="Cambria" pitchFamily="18" charset="0"/>
              </a:rPr>
              <a:t> παραμέτρων (μυϊκή δύναμη, μέγεθος μυϊκής , μάζας των ασκούμενων μυϊκών ομάδων) σε άτομα </a:t>
            </a:r>
            <a:r>
              <a:rPr lang="el-GR" dirty="0" err="1" smtClean="0">
                <a:latin typeface="Cambria" pitchFamily="18" charset="0"/>
              </a:rPr>
              <a:t>περιηβικής</a:t>
            </a:r>
            <a:r>
              <a:rPr lang="el-GR" dirty="0" smtClean="0">
                <a:latin typeface="Cambria" pitchFamily="18" charset="0"/>
              </a:rPr>
              <a:t> (προεφηβικής + πρώιμης εφηβικής), μέσης εφηβικής και όψιμης εφηβικής ηλικίας. </a:t>
            </a:r>
            <a:endParaRPr lang="en-US" dirty="0">
              <a:latin typeface="Cambria"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38200" y="506438"/>
            <a:ext cx="10515600" cy="5670526"/>
          </a:xfrm>
        </p:spPr>
        <p:txBody>
          <a:bodyPr/>
          <a:lstStyle/>
          <a:p>
            <a:pPr>
              <a:buNone/>
            </a:pPr>
            <a:r>
              <a:rPr lang="el-GR" dirty="0" smtClean="0">
                <a:latin typeface="Cambria" pitchFamily="18" charset="0"/>
              </a:rPr>
              <a:t>Δείγμα - Εξεταζόμενα άτομα</a:t>
            </a:r>
          </a:p>
          <a:p>
            <a:pPr>
              <a:buNone/>
            </a:pPr>
            <a:endParaRPr lang="el-GR" dirty="0" smtClean="0">
              <a:latin typeface="Cambria" pitchFamily="18" charset="0"/>
            </a:endParaRPr>
          </a:p>
          <a:p>
            <a:pPr algn="just">
              <a:buNone/>
            </a:pPr>
            <a:r>
              <a:rPr lang="el-GR" dirty="0" smtClean="0">
                <a:latin typeface="Cambria" pitchFamily="18" charset="0"/>
              </a:rPr>
              <a:t>Θα εξετασθούν συνολικά 60 αγύμναστα αγόρια ηλικίας 11-19 ετών, τα οποία θα ταξινομηθούν τυχαία σε έξι περίπου ισάριθμες ηλικιακές ομάδες (3 πειραματικές και 3 ομάδες ελέγχου) ηλικίας 11-13,14-16 και 17-19 ετών. Τα </a:t>
            </a:r>
            <a:r>
              <a:rPr lang="el-GR" dirty="0" err="1" smtClean="0">
                <a:latin typeface="Cambria" pitchFamily="18" charset="0"/>
              </a:rPr>
              <a:t>εξετασθέντα</a:t>
            </a:r>
            <a:r>
              <a:rPr lang="el-GR" dirty="0" smtClean="0">
                <a:latin typeface="Cambria" pitchFamily="18" charset="0"/>
              </a:rPr>
              <a:t> άτομα των πειραματικών ομάδων και των αντιστοίχων από πλευράς ηλικίας ομάδων ελέγχου θα ελεγχθούν </a:t>
            </a:r>
            <a:r>
              <a:rPr lang="el-GR" dirty="0" err="1" smtClean="0">
                <a:latin typeface="Cambria" pitchFamily="18" charset="0"/>
              </a:rPr>
              <a:t>προασκησιακά</a:t>
            </a:r>
            <a:r>
              <a:rPr lang="el-GR" dirty="0" smtClean="0">
                <a:latin typeface="Cambria" pitchFamily="18" charset="0"/>
              </a:rPr>
              <a:t>  όσον αφορά τις </a:t>
            </a:r>
            <a:r>
              <a:rPr lang="el-GR" dirty="0" err="1" smtClean="0">
                <a:latin typeface="Cambria" pitchFamily="18" charset="0"/>
              </a:rPr>
              <a:t>προασκησιακές</a:t>
            </a:r>
            <a:r>
              <a:rPr lang="el-GR" dirty="0" smtClean="0">
                <a:latin typeface="Cambria" pitchFamily="18" charset="0"/>
              </a:rPr>
              <a:t> μέσες τιμές των ορμονικών και των </a:t>
            </a:r>
            <a:r>
              <a:rPr lang="el-GR" dirty="0" err="1" smtClean="0">
                <a:latin typeface="Cambria" pitchFamily="18" charset="0"/>
              </a:rPr>
              <a:t>μυοδυναμικών</a:t>
            </a:r>
            <a:r>
              <a:rPr lang="el-GR" dirty="0" smtClean="0">
                <a:latin typeface="Cambria" pitchFamily="18" charset="0"/>
              </a:rPr>
              <a:t> παραμέτρων τους</a:t>
            </a:r>
            <a:r>
              <a:rPr lang="el-GR" dirty="0" smtClean="0"/>
              <a:t>.</a:t>
            </a:r>
          </a:p>
          <a:p>
            <a:pPr>
              <a:buNone/>
            </a:pPr>
            <a:endParaRPr lang="en-US"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38200" y="576775"/>
            <a:ext cx="10515600" cy="5600188"/>
          </a:xfrm>
        </p:spPr>
        <p:txBody>
          <a:bodyPr>
            <a:normAutofit fontScale="85000" lnSpcReduction="10000"/>
          </a:bodyPr>
          <a:lstStyle/>
          <a:p>
            <a:pPr>
              <a:buNone/>
            </a:pPr>
            <a:r>
              <a:rPr lang="el-GR" b="1" dirty="0" smtClean="0">
                <a:latin typeface="Cambria" pitchFamily="18" charset="0"/>
              </a:rPr>
              <a:t>Μεθοδολογία</a:t>
            </a:r>
          </a:p>
          <a:p>
            <a:pPr algn="just">
              <a:buNone/>
            </a:pPr>
            <a:r>
              <a:rPr lang="el-GR" dirty="0" smtClean="0">
                <a:latin typeface="Cambria" pitchFamily="18" charset="0"/>
              </a:rPr>
              <a:t>Τα άτομα των τριών πειραματικών ομάδων θα υποβληθούν σε πρόγραμμα δίμηνης προπόνησης αντιστάσεων με πανομοιότυπα χαρακτηριστικά: </a:t>
            </a:r>
          </a:p>
          <a:p>
            <a:pPr algn="just">
              <a:buNone/>
            </a:pPr>
            <a:r>
              <a:rPr lang="el-GR" dirty="0" smtClean="0">
                <a:latin typeface="Cambria" pitchFamily="18" charset="0"/>
              </a:rPr>
              <a:t>Η ένταση της   προσπάθειας, θα αντιστοιχεί στο 60% της μέγιστης δύναμης των ασκουμένων μυϊκών ομάδων του κορμού και των άνω άκρων, κάθε προπονητική συνεδρία θα διαρκεί περίπου 60' λεπτά, και θα επαναλαμβάνεται συστηματικά 3 φορές την εβδομάδα.</a:t>
            </a:r>
          </a:p>
          <a:p>
            <a:pPr algn="just">
              <a:buNone/>
            </a:pPr>
            <a:r>
              <a:rPr lang="el-GR" dirty="0" smtClean="0">
                <a:latin typeface="Cambria" pitchFamily="18" charset="0"/>
              </a:rPr>
              <a:t> Κάθε </a:t>
            </a:r>
            <a:r>
              <a:rPr lang="el-GR" dirty="0" err="1" smtClean="0">
                <a:latin typeface="Cambria" pitchFamily="18" charset="0"/>
              </a:rPr>
              <a:t>μυική</a:t>
            </a:r>
            <a:r>
              <a:rPr lang="el-GR" dirty="0" smtClean="0">
                <a:latin typeface="Cambria" pitchFamily="18" charset="0"/>
              </a:rPr>
              <a:t> ομάδα θα </a:t>
            </a:r>
            <a:r>
              <a:rPr lang="el-GR" dirty="0" err="1" smtClean="0">
                <a:latin typeface="Cambria" pitchFamily="18" charset="0"/>
              </a:rPr>
              <a:t>υποβάλεται</a:t>
            </a:r>
            <a:r>
              <a:rPr lang="el-GR" dirty="0" smtClean="0">
                <a:latin typeface="Cambria" pitchFamily="18" charset="0"/>
              </a:rPr>
              <a:t> σε 3 σειρές προσπαθειών των 10 επαναλήψεων, οι οποίες εκτελούντο με τη βοήθεια </a:t>
            </a:r>
            <a:r>
              <a:rPr lang="el-GR" dirty="0" err="1" smtClean="0">
                <a:latin typeface="Cambria" pitchFamily="18" charset="0"/>
              </a:rPr>
              <a:t>ίσοτονικού</a:t>
            </a:r>
            <a:r>
              <a:rPr lang="el-GR" dirty="0" smtClean="0">
                <a:latin typeface="Cambria" pitchFamily="18" charset="0"/>
              </a:rPr>
              <a:t>  μηχανήματος  τύπου ‘‘…………’’.  Στο ίδιο δίμηνο χρονικό διάστημα τα άτομα των ομάδων ελέγχου δεν θα υποβληθούν σε αξιόλογη φυσική δραστηριότητα, εκτός εκείνης του μαθήματος φυσικής αγωγής του σχολικού τους προγράμματος. </a:t>
            </a:r>
          </a:p>
          <a:p>
            <a:pPr algn="just">
              <a:buNone/>
            </a:pPr>
            <a:r>
              <a:rPr lang="el-GR" dirty="0" smtClean="0">
                <a:latin typeface="Cambria" pitchFamily="18" charset="0"/>
              </a:rPr>
              <a:t>Μετά την ολοκλήρωση του δίμηνου προπονητικού προγράμματος  των ατόμων των πειραματικών ομάδων θα ακολουθήσει δίμηνη περίοδος </a:t>
            </a:r>
            <a:r>
              <a:rPr lang="el-GR" dirty="0" err="1" smtClean="0">
                <a:latin typeface="Cambria" pitchFamily="18" charset="0"/>
              </a:rPr>
              <a:t>αποπροπόνησης</a:t>
            </a:r>
            <a:r>
              <a:rPr lang="el-GR" dirty="0" smtClean="0">
                <a:latin typeface="Cambria" pitchFamily="18" charset="0"/>
              </a:rPr>
              <a:t>, κατά την διάρκεια της οποίας τα άτομα αυτά-όπως και τα άτομα των ομάδων έλεγχου- θα </a:t>
            </a:r>
            <a:r>
              <a:rPr lang="el-GR" dirty="0" err="1" smtClean="0">
                <a:latin typeface="Cambria" pitchFamily="18" charset="0"/>
              </a:rPr>
              <a:t>απέχαν</a:t>
            </a:r>
            <a:r>
              <a:rPr lang="el-GR" dirty="0" smtClean="0">
                <a:latin typeface="Cambria" pitchFamily="18" charset="0"/>
              </a:rPr>
              <a:t> από κάθε είδους αξιόλογη φυσική δραστηριότητα.</a:t>
            </a:r>
            <a:endParaRPr lang="en-US" dirty="0" smtClean="0">
              <a:latin typeface="Cambria" pitchFamily="18" charset="0"/>
            </a:endParaRPr>
          </a:p>
          <a:p>
            <a:pPr>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38200" y="829994"/>
            <a:ext cx="10515600" cy="5346969"/>
          </a:xfrm>
        </p:spPr>
        <p:txBody>
          <a:bodyPr/>
          <a:lstStyle/>
          <a:p>
            <a:pPr>
              <a:buNone/>
            </a:pPr>
            <a:r>
              <a:rPr lang="el-GR" b="1" dirty="0" smtClean="0">
                <a:latin typeface="Cambria" pitchFamily="18" charset="0"/>
              </a:rPr>
              <a:t>Στατιστική ανάλυση</a:t>
            </a:r>
          </a:p>
          <a:p>
            <a:pPr>
              <a:buNone/>
            </a:pPr>
            <a:endParaRPr lang="el-GR" b="1" dirty="0" smtClean="0">
              <a:latin typeface="Cambria" pitchFamily="18" charset="0"/>
            </a:endParaRPr>
          </a:p>
          <a:p>
            <a:pPr>
              <a:buNone/>
            </a:pPr>
            <a:r>
              <a:rPr lang="el-GR" dirty="0" smtClean="0">
                <a:latin typeface="Cambria" pitchFamily="18" charset="0"/>
              </a:rPr>
              <a:t>Έλεγχος ομοιογένειας του δείγματος (</a:t>
            </a:r>
            <a:r>
              <a:rPr lang="en-US" dirty="0" err="1" smtClean="0">
                <a:latin typeface="Cambria" pitchFamily="18" charset="0"/>
              </a:rPr>
              <a:t>Kolmogorov</a:t>
            </a:r>
            <a:r>
              <a:rPr lang="en-US" dirty="0" smtClean="0">
                <a:latin typeface="Cambria" pitchFamily="18" charset="0"/>
              </a:rPr>
              <a:t> – Smirnoff)</a:t>
            </a:r>
            <a:endParaRPr lang="el-GR" dirty="0" smtClean="0">
              <a:latin typeface="Cambria" pitchFamily="18" charset="0"/>
            </a:endParaRPr>
          </a:p>
          <a:p>
            <a:pPr>
              <a:buNone/>
            </a:pPr>
            <a:endParaRPr lang="en-US" dirty="0" smtClean="0">
              <a:latin typeface="Cambria" pitchFamily="18" charset="0"/>
            </a:endParaRPr>
          </a:p>
          <a:p>
            <a:pPr>
              <a:buNone/>
            </a:pPr>
            <a:r>
              <a:rPr lang="el-GR" dirty="0" err="1" smtClean="0">
                <a:latin typeface="Cambria" pitchFamily="18" charset="0"/>
              </a:rPr>
              <a:t>Πολυμεταβλητή</a:t>
            </a:r>
            <a:r>
              <a:rPr lang="el-GR" dirty="0" smtClean="0">
                <a:latin typeface="Cambria" pitchFamily="18" charset="0"/>
              </a:rPr>
              <a:t> ανάλυση διακύμανσης (</a:t>
            </a:r>
            <a:r>
              <a:rPr lang="en-US" dirty="0" smtClean="0">
                <a:latin typeface="Cambria" pitchFamily="18" charset="0"/>
              </a:rPr>
              <a:t>MANOVA) </a:t>
            </a:r>
            <a:r>
              <a:rPr lang="el-GR" dirty="0" smtClean="0">
                <a:latin typeface="Cambria" pitchFamily="18" charset="0"/>
              </a:rPr>
              <a:t>2 (πειραματική – ελέγχου) </a:t>
            </a:r>
            <a:r>
              <a:rPr lang="en-US" dirty="0" smtClean="0">
                <a:latin typeface="Cambria" pitchFamily="18" charset="0"/>
              </a:rPr>
              <a:t>x 3</a:t>
            </a:r>
            <a:r>
              <a:rPr lang="el-GR" dirty="0" smtClean="0">
                <a:latin typeface="Cambria" pitchFamily="18" charset="0"/>
              </a:rPr>
              <a:t> (πριν, μετά, μετά 2 μήνες)</a:t>
            </a:r>
            <a:r>
              <a:rPr lang="en-US" dirty="0" smtClean="0">
                <a:latin typeface="Cambria" pitchFamily="18" charset="0"/>
              </a:rPr>
              <a:t> </a:t>
            </a:r>
            <a:r>
              <a:rPr lang="el-GR" dirty="0" smtClean="0">
                <a:latin typeface="Cambria" pitchFamily="18" charset="0"/>
              </a:rPr>
              <a:t>για τον έλεγχο των διαφορών ως προς κάθε παράγοντα ξεχωριστά.</a:t>
            </a:r>
          </a:p>
          <a:p>
            <a:pPr>
              <a:buNone/>
            </a:pPr>
            <a:endParaRPr lang="el-GR" dirty="0" smtClean="0">
              <a:latin typeface="Cambria" pitchFamily="18" charset="0"/>
            </a:endParaRPr>
          </a:p>
          <a:p>
            <a:pPr>
              <a:buNone/>
            </a:pPr>
            <a:r>
              <a:rPr lang="el-GR" dirty="0" smtClean="0">
                <a:latin typeface="Cambria" pitchFamily="18" charset="0"/>
              </a:rPr>
              <a:t>Συντελεστές συσχέτισης (δύναμη, </a:t>
            </a:r>
            <a:r>
              <a:rPr lang="el-GR" dirty="0" err="1" smtClean="0">
                <a:latin typeface="Cambria" pitchFamily="18" charset="0"/>
              </a:rPr>
              <a:t>μυική</a:t>
            </a:r>
            <a:r>
              <a:rPr lang="el-GR" dirty="0" smtClean="0">
                <a:latin typeface="Cambria" pitchFamily="18" charset="0"/>
              </a:rPr>
              <a:t> μάζα, ορμόνες)</a:t>
            </a:r>
          </a:p>
          <a:p>
            <a:endParaRPr lang="en-US" dirty="0">
              <a:latin typeface="Cambri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People think thesis writing is like.png"/>
          <p:cNvPicPr>
            <a:picLocks noGrp="1" noChangeAspect="1"/>
          </p:cNvPicPr>
          <p:nvPr>
            <p:ph idx="1"/>
          </p:nvPr>
        </p:nvPicPr>
        <p:blipFill>
          <a:blip r:embed="rId2"/>
          <a:stretch>
            <a:fillRect/>
          </a:stretch>
        </p:blipFill>
        <p:spPr>
          <a:xfrm>
            <a:off x="2946400" y="609600"/>
            <a:ext cx="6283589" cy="6065028"/>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mindmap-for-web.jpg"/>
          <p:cNvPicPr>
            <a:picLocks noGrp="1" noChangeAspect="1"/>
          </p:cNvPicPr>
          <p:nvPr>
            <p:ph idx="1"/>
          </p:nvPr>
        </p:nvPicPr>
        <p:blipFill>
          <a:blip r:embed="rId2"/>
          <a:stretch>
            <a:fillRect/>
          </a:stretch>
        </p:blipFill>
        <p:spPr>
          <a:xfrm>
            <a:off x="1219200" y="433080"/>
            <a:ext cx="9289366" cy="5931529"/>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hormones\dropping-out-of-gradschool.jpg"/>
          <p:cNvPicPr>
            <a:picLocks noGrp="1" noChangeAspect="1" noChangeArrowheads="1"/>
          </p:cNvPicPr>
          <p:nvPr>
            <p:ph idx="1"/>
          </p:nvPr>
        </p:nvPicPr>
        <p:blipFill>
          <a:blip r:embed="rId2"/>
          <a:srcRect/>
          <a:stretch>
            <a:fillRect/>
          </a:stretch>
        </p:blipFill>
        <p:spPr bwMode="auto">
          <a:xfrm>
            <a:off x="1930400" y="570913"/>
            <a:ext cx="7537157" cy="565286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38200" y="1041009"/>
            <a:ext cx="10515600" cy="5135954"/>
          </a:xfrm>
        </p:spPr>
        <p:txBody>
          <a:bodyPr>
            <a:normAutofit fontScale="92500" lnSpcReduction="10000"/>
          </a:bodyPr>
          <a:lstStyle/>
          <a:p>
            <a:r>
              <a:rPr lang="el-GR" dirty="0" smtClean="0">
                <a:latin typeface="Cambria Math" pitchFamily="18" charset="0"/>
                <a:ea typeface="Cambria Math" pitchFamily="18" charset="0"/>
              </a:rPr>
              <a:t>Τι μου αρέσει – τι θέλω</a:t>
            </a:r>
          </a:p>
          <a:p>
            <a:pPr>
              <a:buNone/>
            </a:pPr>
            <a:endParaRPr lang="el-GR" dirty="0" smtClean="0">
              <a:latin typeface="Cambria Math" pitchFamily="18" charset="0"/>
              <a:ea typeface="Cambria Math" pitchFamily="18" charset="0"/>
            </a:endParaRPr>
          </a:p>
          <a:p>
            <a:r>
              <a:rPr lang="el-GR" dirty="0" smtClean="0">
                <a:latin typeface="Cambria Math" pitchFamily="18" charset="0"/>
                <a:ea typeface="Cambria Math" pitchFamily="18" charset="0"/>
              </a:rPr>
              <a:t>Τι μπορώ – τι γνωρίζω καλά</a:t>
            </a:r>
          </a:p>
          <a:p>
            <a:pPr>
              <a:buNone/>
            </a:pPr>
            <a:endParaRPr lang="el-GR" dirty="0" smtClean="0">
              <a:latin typeface="Cambria Math" pitchFamily="18" charset="0"/>
              <a:ea typeface="Cambria Math" pitchFamily="18" charset="0"/>
            </a:endParaRPr>
          </a:p>
          <a:p>
            <a:r>
              <a:rPr lang="el-GR" dirty="0" smtClean="0">
                <a:latin typeface="Cambria Math" pitchFamily="18" charset="0"/>
                <a:ea typeface="Cambria Math" pitchFamily="18" charset="0"/>
              </a:rPr>
              <a:t>Πρόσβαση σε εργαστηριακό περιβάλλον</a:t>
            </a:r>
          </a:p>
          <a:p>
            <a:pPr>
              <a:buNone/>
            </a:pPr>
            <a:endParaRPr lang="el-GR" dirty="0" smtClean="0">
              <a:latin typeface="Cambria Math" pitchFamily="18" charset="0"/>
              <a:ea typeface="Cambria Math" pitchFamily="18" charset="0"/>
            </a:endParaRPr>
          </a:p>
          <a:p>
            <a:r>
              <a:rPr lang="el-GR" dirty="0" smtClean="0">
                <a:latin typeface="Cambria Math" pitchFamily="18" charset="0"/>
                <a:ea typeface="Cambria Math" pitchFamily="18" charset="0"/>
              </a:rPr>
              <a:t>Πρόσβαση και διαθεσιμότητα του καθηγητή</a:t>
            </a:r>
          </a:p>
          <a:p>
            <a:pPr>
              <a:buNone/>
            </a:pPr>
            <a:endParaRPr lang="el-GR" dirty="0" smtClean="0">
              <a:latin typeface="Cambria Math" pitchFamily="18" charset="0"/>
              <a:ea typeface="Cambria Math" pitchFamily="18" charset="0"/>
            </a:endParaRPr>
          </a:p>
          <a:p>
            <a:r>
              <a:rPr lang="el-GR" dirty="0" smtClean="0">
                <a:latin typeface="Cambria Math" pitchFamily="18" charset="0"/>
                <a:ea typeface="Cambria Math" pitchFamily="18" charset="0"/>
              </a:rPr>
              <a:t>Πρόσβαση σε εξεταζόμενα άτομα</a:t>
            </a:r>
          </a:p>
          <a:p>
            <a:pPr>
              <a:buNone/>
            </a:pPr>
            <a:endParaRPr lang="el-GR" dirty="0" smtClean="0">
              <a:latin typeface="Cambria Math" pitchFamily="18" charset="0"/>
              <a:ea typeface="Cambria Math" pitchFamily="18" charset="0"/>
            </a:endParaRPr>
          </a:p>
          <a:p>
            <a:r>
              <a:rPr lang="el-GR" dirty="0" smtClean="0">
                <a:latin typeface="Cambria Math" pitchFamily="18" charset="0"/>
                <a:ea typeface="Cambria Math" pitchFamily="18" charset="0"/>
              </a:rPr>
              <a:t>Διαθέσιμος χρόνος, οργανωμένη καθημερινή επαφή. </a:t>
            </a:r>
            <a:endParaRPr lang="en-US" dirty="0">
              <a:latin typeface="Cambria Math" pitchFamily="18" charset="0"/>
              <a:ea typeface="Cambria Math"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38200" y="604911"/>
            <a:ext cx="10515600" cy="5572052"/>
          </a:xfrm>
        </p:spPr>
        <p:txBody>
          <a:bodyPr>
            <a:normAutofit fontScale="70000" lnSpcReduction="20000"/>
          </a:bodyPr>
          <a:lstStyle/>
          <a:p>
            <a:pPr algn="ctr">
              <a:buNone/>
            </a:pPr>
            <a:r>
              <a:rPr lang="el-GR" b="1" dirty="0" smtClean="0">
                <a:latin typeface="Cambria Math" pitchFamily="18" charset="0"/>
                <a:ea typeface="Cambria Math" pitchFamily="18" charset="0"/>
              </a:rPr>
              <a:t>Εργαστηριακό περιβάλλον </a:t>
            </a:r>
          </a:p>
          <a:p>
            <a:r>
              <a:rPr lang="el-GR" dirty="0" err="1" smtClean="0">
                <a:latin typeface="Cambria Math" pitchFamily="18" charset="0"/>
                <a:ea typeface="Cambria Math" pitchFamily="18" charset="0"/>
              </a:rPr>
              <a:t>Δαπεδοεργόμετρα</a:t>
            </a:r>
            <a:endParaRPr lang="el-GR" dirty="0" smtClean="0">
              <a:latin typeface="Cambria Math" pitchFamily="18" charset="0"/>
              <a:ea typeface="Cambria Math" pitchFamily="18" charset="0"/>
            </a:endParaRPr>
          </a:p>
          <a:p>
            <a:r>
              <a:rPr lang="el-GR" dirty="0" err="1" smtClean="0">
                <a:latin typeface="Cambria Math" pitchFamily="18" charset="0"/>
                <a:ea typeface="Cambria Math" pitchFamily="18" charset="0"/>
              </a:rPr>
              <a:t>Κωπηλατοεργόμετρα</a:t>
            </a:r>
            <a:endParaRPr lang="el-GR" dirty="0" smtClean="0">
              <a:latin typeface="Cambria Math" pitchFamily="18" charset="0"/>
              <a:ea typeface="Cambria Math" pitchFamily="18" charset="0"/>
            </a:endParaRPr>
          </a:p>
          <a:p>
            <a:r>
              <a:rPr lang="el-GR" dirty="0" err="1" smtClean="0">
                <a:latin typeface="Cambria Math" pitchFamily="18" charset="0"/>
                <a:ea typeface="Cambria Math" pitchFamily="18" charset="0"/>
              </a:rPr>
              <a:t>Εργοποδήλατο</a:t>
            </a:r>
            <a:endParaRPr lang="el-GR" dirty="0" smtClean="0">
              <a:latin typeface="Cambria Math" pitchFamily="18" charset="0"/>
              <a:ea typeface="Cambria Math" pitchFamily="18" charset="0"/>
            </a:endParaRPr>
          </a:p>
          <a:p>
            <a:r>
              <a:rPr lang="el-GR" dirty="0" err="1" smtClean="0">
                <a:latin typeface="Cambria Math" pitchFamily="18" charset="0"/>
                <a:ea typeface="Cambria Math" pitchFamily="18" charset="0"/>
              </a:rPr>
              <a:t>Εργοσπιρόμετρο</a:t>
            </a:r>
            <a:r>
              <a:rPr lang="el-GR" dirty="0" smtClean="0">
                <a:latin typeface="Cambria Math" pitchFamily="18" charset="0"/>
                <a:ea typeface="Cambria Math" pitchFamily="18" charset="0"/>
              </a:rPr>
              <a:t> Κ5</a:t>
            </a:r>
          </a:p>
          <a:p>
            <a:r>
              <a:rPr lang="en-US" dirty="0" err="1" smtClean="0">
                <a:latin typeface="Cambria Math" pitchFamily="18" charset="0"/>
                <a:ea typeface="Cambria Math" pitchFamily="18" charset="0"/>
              </a:rPr>
              <a:t>Biodex</a:t>
            </a:r>
            <a:r>
              <a:rPr lang="en-US" dirty="0" smtClean="0">
                <a:latin typeface="Cambria Math" pitchFamily="18" charset="0"/>
                <a:ea typeface="Cambria Math" pitchFamily="18" charset="0"/>
              </a:rPr>
              <a:t> (</a:t>
            </a:r>
            <a:r>
              <a:rPr lang="el-GR" dirty="0" err="1" smtClean="0">
                <a:latin typeface="Cambria Math" pitchFamily="18" charset="0"/>
                <a:ea typeface="Cambria Math" pitchFamily="18" charset="0"/>
              </a:rPr>
              <a:t>ισοκινητικό</a:t>
            </a:r>
            <a:r>
              <a:rPr lang="el-GR" dirty="0" smtClean="0">
                <a:latin typeface="Cambria Math" pitchFamily="18" charset="0"/>
                <a:ea typeface="Cambria Math" pitchFamily="18" charset="0"/>
              </a:rPr>
              <a:t> μηχάνημα) - </a:t>
            </a:r>
            <a:r>
              <a:rPr lang="el-GR" dirty="0" err="1" smtClean="0">
                <a:latin typeface="Cambria Math" pitchFamily="18" charset="0"/>
                <a:ea typeface="Cambria Math" pitchFamily="18" charset="0"/>
              </a:rPr>
              <a:t>Ηλεκτρομυογράφος</a:t>
            </a:r>
            <a:endParaRPr lang="en-US" dirty="0" smtClean="0">
              <a:latin typeface="Cambria Math" pitchFamily="18" charset="0"/>
              <a:ea typeface="Cambria Math" pitchFamily="18" charset="0"/>
            </a:endParaRPr>
          </a:p>
          <a:p>
            <a:r>
              <a:rPr lang="en-US" dirty="0" smtClean="0">
                <a:latin typeface="Cambria Math" pitchFamily="18" charset="0"/>
                <a:ea typeface="Cambria Math" pitchFamily="18" charset="0"/>
              </a:rPr>
              <a:t>Motion 1080 (</a:t>
            </a:r>
            <a:r>
              <a:rPr lang="el-GR" dirty="0" smtClean="0">
                <a:latin typeface="Cambria Math" pitchFamily="18" charset="0"/>
                <a:ea typeface="Cambria Math" pitchFamily="18" charset="0"/>
              </a:rPr>
              <a:t>μέτρηση ταχύτητας, οριζόντιας ισχύος στο κινητικό πρότυπο, φορητός εξοπλισμός)</a:t>
            </a:r>
            <a:endParaRPr lang="en-US" dirty="0" smtClean="0">
              <a:latin typeface="Cambria Math" pitchFamily="18" charset="0"/>
              <a:ea typeface="Cambria Math" pitchFamily="18" charset="0"/>
            </a:endParaRPr>
          </a:p>
          <a:p>
            <a:r>
              <a:rPr lang="en-US" dirty="0" smtClean="0">
                <a:latin typeface="Cambria Math" pitchFamily="18" charset="0"/>
                <a:ea typeface="Cambria Math" pitchFamily="18" charset="0"/>
              </a:rPr>
              <a:t>Quantum (</a:t>
            </a:r>
            <a:r>
              <a:rPr lang="el-GR" dirty="0" smtClean="0">
                <a:latin typeface="Cambria Math" pitchFamily="18" charset="0"/>
                <a:ea typeface="Cambria Math" pitchFamily="18" charset="0"/>
              </a:rPr>
              <a:t>μέτρηση ταχύτητας, ισχύος εργαστηριακά)</a:t>
            </a:r>
          </a:p>
          <a:p>
            <a:r>
              <a:rPr lang="el-GR" dirty="0" err="1" smtClean="0">
                <a:latin typeface="Cambria Math" pitchFamily="18" charset="0"/>
                <a:ea typeface="Cambria Math" pitchFamily="18" charset="0"/>
              </a:rPr>
              <a:t>Δυναμοδάπεδα</a:t>
            </a:r>
            <a:r>
              <a:rPr lang="el-GR" dirty="0" smtClean="0">
                <a:latin typeface="Cambria Math" pitchFamily="18" charset="0"/>
                <a:ea typeface="Cambria Math" pitchFamily="18" charset="0"/>
              </a:rPr>
              <a:t> </a:t>
            </a:r>
            <a:r>
              <a:rPr lang="en-US" dirty="0" err="1" smtClean="0">
                <a:latin typeface="Cambria Math" pitchFamily="18" charset="0"/>
                <a:ea typeface="Cambria Math" pitchFamily="18" charset="0"/>
              </a:rPr>
              <a:t>Kistler</a:t>
            </a:r>
            <a:r>
              <a:rPr lang="en-US" dirty="0" smtClean="0">
                <a:latin typeface="Cambria Math" pitchFamily="18" charset="0"/>
                <a:ea typeface="Cambria Math" pitchFamily="18" charset="0"/>
              </a:rPr>
              <a:t> (</a:t>
            </a:r>
            <a:r>
              <a:rPr lang="el-GR" dirty="0" smtClean="0">
                <a:latin typeface="Cambria Math" pitchFamily="18" charset="0"/>
                <a:ea typeface="Cambria Math" pitchFamily="18" charset="0"/>
              </a:rPr>
              <a:t>βιομηχανική ανάλυση κίνησης)</a:t>
            </a:r>
          </a:p>
          <a:p>
            <a:r>
              <a:rPr lang="el-GR" dirty="0" smtClean="0">
                <a:latin typeface="Cambria Math" pitchFamily="18" charset="0"/>
                <a:ea typeface="Cambria Math" pitchFamily="18" charset="0"/>
              </a:rPr>
              <a:t>Βιοχημικός αναλυτής</a:t>
            </a:r>
          </a:p>
          <a:p>
            <a:r>
              <a:rPr lang="el-GR" dirty="0" smtClean="0">
                <a:latin typeface="Cambria Math" pitchFamily="18" charset="0"/>
                <a:ea typeface="Cambria Math" pitchFamily="18" charset="0"/>
              </a:rPr>
              <a:t>Ο</a:t>
            </a:r>
            <a:r>
              <a:rPr lang="en-US" dirty="0" err="1" smtClean="0">
                <a:latin typeface="Cambria Math" pitchFamily="18" charset="0"/>
                <a:ea typeface="Cambria Math" pitchFamily="18" charset="0"/>
              </a:rPr>
              <a:t>ptojump</a:t>
            </a:r>
            <a:r>
              <a:rPr lang="en-US" dirty="0" smtClean="0">
                <a:latin typeface="Cambria Math" pitchFamily="18" charset="0"/>
                <a:ea typeface="Cambria Math" pitchFamily="18" charset="0"/>
              </a:rPr>
              <a:t> (</a:t>
            </a:r>
            <a:r>
              <a:rPr lang="el-GR" dirty="0" smtClean="0">
                <a:latin typeface="Cambria Math" pitchFamily="18" charset="0"/>
                <a:ea typeface="Cambria Math" pitchFamily="18" charset="0"/>
              </a:rPr>
              <a:t>μέτρηση διαφόρων αλτικών δοκιμασιών φορητός εξοπλισμός)</a:t>
            </a:r>
          </a:p>
          <a:p>
            <a:r>
              <a:rPr lang="el-GR" dirty="0" smtClean="0">
                <a:latin typeface="Cambria Math" pitchFamily="18" charset="0"/>
                <a:ea typeface="Cambria Math" pitchFamily="18" charset="0"/>
              </a:rPr>
              <a:t>Αναλυτές Γ.Ο</a:t>
            </a:r>
          </a:p>
          <a:p>
            <a:r>
              <a:rPr lang="el-GR" dirty="0" err="1" smtClean="0">
                <a:latin typeface="Cambria Math" pitchFamily="18" charset="0"/>
                <a:ea typeface="Cambria Math" pitchFamily="18" charset="0"/>
              </a:rPr>
              <a:t>Καρδιοσυχνόμετρα</a:t>
            </a:r>
            <a:endParaRPr lang="el-GR" dirty="0" smtClean="0">
              <a:latin typeface="Cambria Math" pitchFamily="18" charset="0"/>
              <a:ea typeface="Cambria Math" pitchFamily="18" charset="0"/>
            </a:endParaRPr>
          </a:p>
          <a:p>
            <a:r>
              <a:rPr lang="el-GR" dirty="0" err="1" smtClean="0">
                <a:latin typeface="Cambria Math" pitchFamily="18" charset="0"/>
                <a:ea typeface="Cambria Math" pitchFamily="18" charset="0"/>
              </a:rPr>
              <a:t>Βιοηλεκτρική</a:t>
            </a:r>
            <a:r>
              <a:rPr lang="el-GR" dirty="0" smtClean="0">
                <a:latin typeface="Cambria Math" pitchFamily="18" charset="0"/>
                <a:ea typeface="Cambria Math" pitchFamily="18" charset="0"/>
              </a:rPr>
              <a:t> </a:t>
            </a:r>
            <a:r>
              <a:rPr lang="el-GR" dirty="0" err="1" smtClean="0">
                <a:latin typeface="Cambria Math" pitchFamily="18" charset="0"/>
                <a:ea typeface="Cambria Math" pitchFamily="18" charset="0"/>
              </a:rPr>
              <a:t>εμπέδιση</a:t>
            </a:r>
            <a:endParaRPr lang="el-GR" dirty="0" smtClean="0">
              <a:latin typeface="Cambria Math" pitchFamily="18" charset="0"/>
              <a:ea typeface="Cambria Math" pitchFamily="18" charset="0"/>
            </a:endParaRPr>
          </a:p>
          <a:p>
            <a:r>
              <a:rPr lang="el-GR" dirty="0" smtClean="0">
                <a:latin typeface="Cambria Math" pitchFamily="18" charset="0"/>
                <a:ea typeface="Cambria Math" pitchFamily="18" charset="0"/>
              </a:rPr>
              <a:t>Μηχάνημα δόνησης</a:t>
            </a:r>
          </a:p>
          <a:p>
            <a:endParaRPr lang="el-GR" dirty="0" smtClean="0"/>
          </a:p>
          <a:p>
            <a:endParaRPr lang="el-GR" dirty="0" smtClean="0"/>
          </a:p>
          <a:p>
            <a:endParaRPr lang="el-GR"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κειμένου"/>
          <p:cNvSpPr>
            <a:spLocks noGrp="1"/>
          </p:cNvSpPr>
          <p:nvPr>
            <p:ph type="body" idx="1"/>
          </p:nvPr>
        </p:nvSpPr>
        <p:spPr>
          <a:xfrm>
            <a:off x="839788" y="998806"/>
            <a:ext cx="5157787" cy="506437"/>
          </a:xfrm>
        </p:spPr>
        <p:txBody>
          <a:bodyPr/>
          <a:lstStyle/>
          <a:p>
            <a:r>
              <a:rPr lang="el-GR" dirty="0" smtClean="0">
                <a:latin typeface="Cambria Math" pitchFamily="18" charset="0"/>
                <a:ea typeface="Cambria Math" pitchFamily="18" charset="0"/>
              </a:rPr>
              <a:t>Πρόσβαση σε πηγές</a:t>
            </a:r>
            <a:endParaRPr lang="en-US" dirty="0">
              <a:latin typeface="Cambria Math" pitchFamily="18" charset="0"/>
              <a:ea typeface="Cambria Math" pitchFamily="18" charset="0"/>
            </a:endParaRPr>
          </a:p>
        </p:txBody>
      </p:sp>
      <p:sp>
        <p:nvSpPr>
          <p:cNvPr id="3" name="2 - Θέση περιεχομένου"/>
          <p:cNvSpPr>
            <a:spLocks noGrp="1"/>
          </p:cNvSpPr>
          <p:nvPr>
            <p:ph sz="half" idx="2"/>
          </p:nvPr>
        </p:nvSpPr>
        <p:spPr>
          <a:xfrm>
            <a:off x="839788" y="1913206"/>
            <a:ext cx="5157787" cy="4276457"/>
          </a:xfrm>
        </p:spPr>
        <p:txBody>
          <a:bodyPr/>
          <a:lstStyle/>
          <a:p>
            <a:r>
              <a:rPr lang="el-GR" dirty="0" smtClean="0">
                <a:latin typeface="Cambria Math" pitchFamily="18" charset="0"/>
                <a:ea typeface="Cambria Math" pitchFamily="18" charset="0"/>
              </a:rPr>
              <a:t>Σημειώσεις </a:t>
            </a:r>
            <a:r>
              <a:rPr lang="el-GR" dirty="0" smtClean="0">
                <a:latin typeface="Cambria Math" pitchFamily="18" charset="0"/>
                <a:ea typeface="Cambria Math" pitchFamily="18" charset="0"/>
              </a:rPr>
              <a:t>παράδοσης</a:t>
            </a:r>
            <a:endParaRPr lang="el-GR" dirty="0" smtClean="0">
              <a:latin typeface="Cambria Math" pitchFamily="18" charset="0"/>
              <a:ea typeface="Cambria Math" pitchFamily="18" charset="0"/>
            </a:endParaRPr>
          </a:p>
          <a:p>
            <a:r>
              <a:rPr lang="el-GR" dirty="0" smtClean="0">
                <a:latin typeface="Cambria Math" pitchFamily="18" charset="0"/>
                <a:ea typeface="Cambria Math" pitchFamily="18" charset="0"/>
              </a:rPr>
              <a:t>Βιβλίο καθηγητή</a:t>
            </a:r>
          </a:p>
          <a:p>
            <a:r>
              <a:rPr lang="el-GR" dirty="0" smtClean="0">
                <a:latin typeface="Cambria Math" pitchFamily="18" charset="0"/>
                <a:ea typeface="Cambria Math" pitchFamily="18" charset="0"/>
              </a:rPr>
              <a:t>Βιβλιοθήκη σχολής</a:t>
            </a:r>
          </a:p>
          <a:p>
            <a:r>
              <a:rPr lang="en-US" dirty="0" smtClean="0">
                <a:latin typeface="Cambria Math" pitchFamily="18" charset="0"/>
                <a:ea typeface="Cambria Math" pitchFamily="18" charset="0"/>
              </a:rPr>
              <a:t>Internet </a:t>
            </a:r>
            <a:r>
              <a:rPr lang="el-GR" dirty="0" smtClean="0">
                <a:latin typeface="Cambria Math" pitchFamily="18" charset="0"/>
                <a:ea typeface="Cambria Math" pitchFamily="18" charset="0"/>
              </a:rPr>
              <a:t>(</a:t>
            </a:r>
            <a:r>
              <a:rPr lang="en-US" dirty="0" smtClean="0">
                <a:latin typeface="Cambria Math" pitchFamily="18" charset="0"/>
                <a:ea typeface="Cambria Math" pitchFamily="18" charset="0"/>
              </a:rPr>
              <a:t>Google, Pub med, Sport Discus)</a:t>
            </a:r>
            <a:r>
              <a:rPr lang="el-GR" dirty="0" smtClean="0">
                <a:latin typeface="Cambria Math" pitchFamily="18" charset="0"/>
                <a:ea typeface="Cambria Math" pitchFamily="18" charset="0"/>
              </a:rPr>
              <a:t>.</a:t>
            </a:r>
          </a:p>
          <a:p>
            <a:r>
              <a:rPr lang="el-GR" dirty="0" smtClean="0">
                <a:latin typeface="Cambria Math" pitchFamily="18" charset="0"/>
                <a:ea typeface="Cambria Math" pitchFamily="18" charset="0"/>
              </a:rPr>
              <a:t>Εργασίες </a:t>
            </a:r>
            <a:r>
              <a:rPr lang="el-GR" dirty="0" err="1" smtClean="0">
                <a:latin typeface="Cambria Math" pitchFamily="18" charset="0"/>
                <a:ea typeface="Cambria Math" pitchFamily="18" charset="0"/>
              </a:rPr>
              <a:t>φωτοτυπάδικων</a:t>
            </a:r>
            <a:endParaRPr lang="en-US" dirty="0" smtClean="0">
              <a:latin typeface="Cambria Math" pitchFamily="18" charset="0"/>
              <a:ea typeface="Cambria Math" pitchFamily="18" charset="0"/>
            </a:endParaRPr>
          </a:p>
          <a:p>
            <a:endParaRPr lang="en-US" dirty="0">
              <a:latin typeface="Cambria Math" pitchFamily="18" charset="0"/>
              <a:ea typeface="Cambria Math" pitchFamily="18" charset="0"/>
            </a:endParaRPr>
          </a:p>
        </p:txBody>
      </p:sp>
      <p:sp>
        <p:nvSpPr>
          <p:cNvPr id="7" name="6 - Θέση κειμένου"/>
          <p:cNvSpPr>
            <a:spLocks noGrp="1"/>
          </p:cNvSpPr>
          <p:nvPr>
            <p:ph type="body" sz="quarter" idx="3"/>
          </p:nvPr>
        </p:nvSpPr>
        <p:spPr>
          <a:xfrm>
            <a:off x="6172200" y="829994"/>
            <a:ext cx="5183188" cy="675249"/>
          </a:xfrm>
        </p:spPr>
        <p:txBody>
          <a:bodyPr/>
          <a:lstStyle/>
          <a:p>
            <a:r>
              <a:rPr lang="el-GR" dirty="0" smtClean="0"/>
              <a:t>Πρόσβαση σε άτομα</a:t>
            </a:r>
            <a:endParaRPr lang="en-US" dirty="0"/>
          </a:p>
        </p:txBody>
      </p:sp>
      <p:sp>
        <p:nvSpPr>
          <p:cNvPr id="8" name="7 - Θέση περιεχομένου"/>
          <p:cNvSpPr>
            <a:spLocks noGrp="1"/>
          </p:cNvSpPr>
          <p:nvPr>
            <p:ph sz="quarter" idx="4"/>
          </p:nvPr>
        </p:nvSpPr>
        <p:spPr>
          <a:xfrm>
            <a:off x="6172200" y="1913206"/>
            <a:ext cx="5183188" cy="4276457"/>
          </a:xfrm>
        </p:spPr>
        <p:txBody>
          <a:bodyPr/>
          <a:lstStyle/>
          <a:p>
            <a:r>
              <a:rPr lang="el-GR" dirty="0" smtClean="0">
                <a:latin typeface="Cambria Math" pitchFamily="18" charset="0"/>
                <a:ea typeface="Cambria Math" pitchFamily="18" charset="0"/>
              </a:rPr>
              <a:t>Συμφοιτητές</a:t>
            </a:r>
          </a:p>
          <a:p>
            <a:r>
              <a:rPr lang="el-GR" dirty="0" smtClean="0">
                <a:latin typeface="Cambria Math" pitchFamily="18" charset="0"/>
                <a:ea typeface="Cambria Math" pitchFamily="18" charset="0"/>
              </a:rPr>
              <a:t>Σχολείο περιοχής</a:t>
            </a:r>
          </a:p>
          <a:p>
            <a:r>
              <a:rPr lang="el-GR" dirty="0" smtClean="0">
                <a:latin typeface="Cambria Math" pitchFamily="18" charset="0"/>
                <a:ea typeface="Cambria Math" pitchFamily="18" charset="0"/>
              </a:rPr>
              <a:t>Ομάδα που προπονώ</a:t>
            </a:r>
          </a:p>
          <a:p>
            <a:endParaRPr lang="el-GR" dirty="0" smtClean="0">
              <a:latin typeface="Cambria Math" pitchFamily="18" charset="0"/>
              <a:ea typeface="Cambria Math" pitchFamily="18" charset="0"/>
            </a:endParaRPr>
          </a:p>
          <a:p>
            <a:endParaRPr lang="en-US" dirty="0">
              <a:latin typeface="Cambria Math" pitchFamily="18" charset="0"/>
              <a:ea typeface="Cambria Math"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640</Words>
  <Application>Microsoft Office PowerPoint</Application>
  <PresentationFormat>Προσαρμογή</PresentationFormat>
  <Paragraphs>88</Paragraphs>
  <Slides>35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 Tse</dc:creator>
  <cp:lastModifiedBy>user</cp:lastModifiedBy>
  <cp:revision>13</cp:revision>
  <dcterms:created xsi:type="dcterms:W3CDTF">2017-03-08T10:01:03Z</dcterms:created>
  <dcterms:modified xsi:type="dcterms:W3CDTF">2018-10-09T18:42:29Z</dcterms:modified>
</cp:coreProperties>
</file>