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57" r:id="rId3"/>
    <p:sldId id="258" r:id="rId4"/>
    <p:sldId id="259" r:id="rId5"/>
    <p:sldId id="260" r:id="rId6"/>
    <p:sldId id="261" r:id="rId7"/>
    <p:sldId id="262" r:id="rId8"/>
    <p:sldId id="263" r:id="rId9"/>
    <p:sldId id="269" r:id="rId10"/>
    <p:sldId id="271" r:id="rId11"/>
    <p:sldId id="270" r:id="rId12"/>
    <p:sldId id="264" r:id="rId13"/>
    <p:sldId id="265" r:id="rId14"/>
    <p:sldId id="266" r:id="rId15"/>
    <p:sldId id="267" r:id="rId16"/>
    <p:sldId id="272" r:id="rId17"/>
    <p:sldId id="273" r:id="rId18"/>
    <p:sldId id="274" r:id="rId19"/>
    <p:sldId id="275" r:id="rId20"/>
    <p:sldId id="276" r:id="rId21"/>
    <p:sldId id="277" r:id="rId22"/>
    <p:sldId id="278" r:id="rId23"/>
    <p:sldId id="279" r:id="rId24"/>
    <p:sldId id="28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1" d="100"/>
          <a:sy n="71" d="100"/>
        </p:scale>
        <p:origin x="-1344"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1A5190-BB9A-4BE2-B90D-9541B47F8C9B}" type="datetimeFigureOut">
              <a:rPr lang="en-US" smtClean="0"/>
              <a:t>17-Oct-17</a:t>
            </a:fld>
            <a:endParaRPr lang="en-US"/>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2DA9AB-FE89-49D1-A182-B9A3368E3431}"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sz="1200" kern="1200" dirty="0" smtClean="0">
                <a:solidFill>
                  <a:schemeClr val="tx1"/>
                </a:solidFill>
                <a:latin typeface="+mn-lt"/>
                <a:ea typeface="+mn-ea"/>
                <a:cs typeface="+mn-cs"/>
              </a:rPr>
              <a:t>Ένα παράδειγμα του μοντέλου αποτελεί εκείνο που παραστατικά παρουσιάζει ο </a:t>
            </a:r>
            <a:r>
              <a:rPr lang="el-GR" sz="1200" kern="1200" dirty="0" err="1" smtClean="0">
                <a:solidFill>
                  <a:schemeClr val="tx1"/>
                </a:solidFill>
                <a:latin typeface="+mn-lt"/>
                <a:ea typeface="+mn-ea"/>
                <a:cs typeface="+mn-cs"/>
              </a:rPr>
              <a:t>Sale</a:t>
            </a:r>
            <a:r>
              <a:rPr lang="el-GR" sz="1200" kern="1200" dirty="0" smtClean="0">
                <a:solidFill>
                  <a:schemeClr val="tx1"/>
                </a:solidFill>
                <a:latin typeface="+mn-lt"/>
                <a:ea typeface="+mn-ea"/>
                <a:cs typeface="+mn-cs"/>
              </a:rPr>
              <a:t> στην ανασκόπησή του το 2002: την αρχική μυϊκή συστολή διάρκειας 200ms ακολουθεί η παρέμβαση της μέγιστης εκούσιας ή ηλεκτρικής εξωτερικά προκαλούμενης τετανικής συστολής διάρκειας 10 δευτερολέπτων που ονομάζεται προ-ενεργοποίηση. Η επακόλουθη μυϊκή συστολή εμφανίζεται αυξημένη συγκριτικά με την αρχική, τόσο στο πεδίο της δύναμης όσο και σε εκείνο του χρόνου σύσπασης, βελτιώνοντας τις παραμέτρους που συνθέτουν την ισχύ, συνεπεία της ΜΔΕ </a:t>
            </a:r>
            <a:endParaRPr lang="el-GR" dirty="0"/>
          </a:p>
        </p:txBody>
      </p:sp>
      <p:sp>
        <p:nvSpPr>
          <p:cNvPr id="4" name="3 - Θέση αριθμού διαφάνειας"/>
          <p:cNvSpPr>
            <a:spLocks noGrp="1"/>
          </p:cNvSpPr>
          <p:nvPr>
            <p:ph type="sldNum" sz="quarter" idx="10"/>
          </p:nvPr>
        </p:nvSpPr>
        <p:spPr/>
        <p:txBody>
          <a:bodyPr/>
          <a:lstStyle/>
          <a:p>
            <a:fld id="{AACEF89D-4CFE-4EDF-9B6B-96F561BBD38C}" type="slidenum">
              <a:rPr lang="el-GR" smtClean="0"/>
              <a:pPr/>
              <a:t>17</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sz="1200" kern="1200" dirty="0" smtClean="0">
                <a:solidFill>
                  <a:schemeClr val="tx1"/>
                </a:solidFill>
                <a:latin typeface="+mn-lt"/>
                <a:ea typeface="+mn-ea"/>
                <a:cs typeface="+mn-cs"/>
              </a:rPr>
              <a:t>Είναι σημαντικό, να αναγνωρίσουμε ότι το είδος της μυϊκής συστολής επηρεάζει την σχέση συχνότητα-δύναμη </a:t>
            </a:r>
          </a:p>
          <a:p>
            <a:r>
              <a:rPr lang="el-GR" sz="1200" i="1" kern="1200" dirty="0" smtClean="0">
                <a:solidFill>
                  <a:schemeClr val="tx1"/>
                </a:solidFill>
                <a:latin typeface="+mn-lt"/>
                <a:ea typeface="+mn-ea"/>
                <a:cs typeface="+mn-cs"/>
              </a:rPr>
              <a:t>Μια υψηλότερη συχνότητα απαιτείται για την επίτευξη της μέγιστης δύναμης (συνεχείς γραμμές) στη </a:t>
            </a:r>
            <a:r>
              <a:rPr lang="el-GR" sz="1200" i="1" kern="1200" dirty="0" err="1" smtClean="0">
                <a:solidFill>
                  <a:schemeClr val="tx1"/>
                </a:solidFill>
                <a:latin typeface="+mn-lt"/>
                <a:ea typeface="+mn-ea"/>
                <a:cs typeface="+mn-cs"/>
              </a:rPr>
              <a:t>σύγκεντρη</a:t>
            </a:r>
            <a:r>
              <a:rPr lang="el-GR" sz="1200" i="1" kern="1200" dirty="0" smtClean="0">
                <a:solidFill>
                  <a:schemeClr val="tx1"/>
                </a:solidFill>
                <a:latin typeface="+mn-lt"/>
                <a:ea typeface="+mn-ea"/>
                <a:cs typeface="+mn-cs"/>
              </a:rPr>
              <a:t> συστολή. Επίσης, η ΜΔΕ που προκαλείται από την άσκηση προ-ενεργοποίησης (διακεκομμένη γραμμή) εκτείνεται σε υψηλότερη συχνότητα στην </a:t>
            </a:r>
            <a:r>
              <a:rPr lang="el-GR" sz="1200" i="1" kern="1200" dirty="0" err="1" smtClean="0">
                <a:solidFill>
                  <a:schemeClr val="tx1"/>
                </a:solidFill>
                <a:latin typeface="+mn-lt"/>
                <a:ea typeface="+mn-ea"/>
                <a:cs typeface="+mn-cs"/>
              </a:rPr>
              <a:t>σύγκεντρη</a:t>
            </a:r>
            <a:r>
              <a:rPr lang="el-GR" sz="1200" i="1" kern="1200" dirty="0" smtClean="0">
                <a:solidFill>
                  <a:schemeClr val="tx1"/>
                </a:solidFill>
                <a:latin typeface="+mn-lt"/>
                <a:ea typeface="+mn-ea"/>
                <a:cs typeface="+mn-cs"/>
              </a:rPr>
              <a:t> συστολή. Η μέγιστη ισομετρική δύναμη είναι μεγαλύτερη από το μέγιστη </a:t>
            </a:r>
            <a:r>
              <a:rPr lang="el-GR" sz="1200" i="1" kern="1200" dirty="0" err="1" smtClean="0">
                <a:solidFill>
                  <a:schemeClr val="tx1"/>
                </a:solidFill>
                <a:latin typeface="+mn-lt"/>
                <a:ea typeface="+mn-ea"/>
                <a:cs typeface="+mn-cs"/>
              </a:rPr>
              <a:t>σύγκεντρη</a:t>
            </a:r>
            <a:r>
              <a:rPr lang="el-GR" sz="1200" i="1" kern="1200" dirty="0" smtClean="0">
                <a:solidFill>
                  <a:schemeClr val="tx1"/>
                </a:solidFill>
                <a:latin typeface="+mn-lt"/>
                <a:ea typeface="+mn-ea"/>
                <a:cs typeface="+mn-cs"/>
              </a:rPr>
              <a:t> δύναμη, σύμφωνα με τη σχέση δύναμης-ταχύτητας.(</a:t>
            </a:r>
            <a:r>
              <a:rPr lang="en-US" sz="1200" i="1" kern="1200" dirty="0" smtClean="0">
                <a:solidFill>
                  <a:schemeClr val="tx1"/>
                </a:solidFill>
                <a:latin typeface="+mn-lt"/>
                <a:ea typeface="+mn-ea"/>
                <a:cs typeface="+mn-cs"/>
              </a:rPr>
              <a:t>Sale DG</a:t>
            </a:r>
            <a:r>
              <a:rPr lang="el-GR" sz="1200" i="1" kern="1200" dirty="0" smtClean="0">
                <a:solidFill>
                  <a:schemeClr val="tx1"/>
                </a:solidFill>
                <a:latin typeface="+mn-lt"/>
                <a:ea typeface="+mn-ea"/>
                <a:cs typeface="+mn-cs"/>
              </a:rPr>
              <a:t>., 2002).</a:t>
            </a:r>
          </a:p>
          <a:p>
            <a:endParaRPr lang="el-GR" sz="1200" i="1" kern="1200" dirty="0" smtClean="0">
              <a:solidFill>
                <a:schemeClr val="tx1"/>
              </a:solidFill>
              <a:latin typeface="+mn-lt"/>
              <a:ea typeface="+mn-ea"/>
              <a:cs typeface="+mn-cs"/>
            </a:endParaRPr>
          </a:p>
          <a:p>
            <a:endParaRPr lang="el-GR" sz="1200" i="1"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l-GR" sz="1200" kern="1200" dirty="0" smtClean="0">
                <a:solidFill>
                  <a:schemeClr val="tx1"/>
                </a:solidFill>
                <a:latin typeface="+mn-lt"/>
                <a:ea typeface="+mn-ea"/>
                <a:cs typeface="+mn-cs"/>
              </a:rPr>
              <a:t>Ο όγκος της άσκησης προ-ενεργοποίησης φαίνεται να διαδραματίζει σημαντικό ρόλο για την αύξηση της απόδοσης. Οι ερευνητές κατασκεύασαν ένα υποθετικό μοντέλο (Σχήμα 4), στο οποίο φαίνεται ο ρόλος του όγκου στη σχέση μεταξύ της ΜΔΕ και της κόπωσης. Σύμφωνα και με τους </a:t>
            </a:r>
            <a:r>
              <a:rPr lang="en-US" sz="1200" kern="1200" dirty="0" err="1" smtClean="0">
                <a:solidFill>
                  <a:schemeClr val="tx1"/>
                </a:solidFill>
                <a:latin typeface="+mn-lt"/>
                <a:ea typeface="+mn-ea"/>
                <a:cs typeface="+mn-cs"/>
              </a:rPr>
              <a:t>Tillin</a:t>
            </a:r>
            <a:r>
              <a:rPr lang="el-GR" sz="1200"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NA and Bishop</a:t>
            </a:r>
            <a:r>
              <a:rPr lang="el-GR" sz="1200"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D</a:t>
            </a:r>
            <a:r>
              <a:rPr lang="el-GR" sz="1200" kern="1200" dirty="0" smtClean="0">
                <a:solidFill>
                  <a:schemeClr val="tx1"/>
                </a:solidFill>
                <a:latin typeface="+mn-lt"/>
                <a:ea typeface="+mn-ea"/>
                <a:cs typeface="+mn-cs"/>
              </a:rPr>
              <a:t>. (2009), όταν ο όγκος είναι χαμηλός, η ΜΔΕ κυριαρχεί της κόπωσης, και έτσι μπορεί να παρατηρηθεί η επιδιωκόμενη ενίσχυση της εκρηκτικής απόδοσης (παράθυρο 1). Καθώς ο όγκος αυξάνεται, η κόπωση επισκιάζει τα </a:t>
            </a:r>
            <a:r>
              <a:rPr lang="el-GR" sz="1200" kern="1200" dirty="0" err="1" smtClean="0">
                <a:solidFill>
                  <a:schemeClr val="tx1"/>
                </a:solidFill>
                <a:latin typeface="+mn-lt"/>
                <a:ea typeface="+mn-ea"/>
                <a:cs typeface="+mn-cs"/>
              </a:rPr>
              <a:t>ασκησιογενή</a:t>
            </a:r>
            <a:r>
              <a:rPr lang="el-GR" sz="1200" kern="1200" dirty="0" smtClean="0">
                <a:solidFill>
                  <a:schemeClr val="tx1"/>
                </a:solidFill>
                <a:latin typeface="+mn-lt"/>
                <a:ea typeface="+mn-ea"/>
                <a:cs typeface="+mn-cs"/>
              </a:rPr>
              <a:t> οφέλη της ΜΔΕ, επηρεάζοντας αρνητικά τη μετέπειτα απόδοση. Επειδή όμως η κόπωση απομακρύνεται με ταχύτερο ρυθμό από ότι η ΜΔΕ θα πρέπει να υπάρξει μια επαρκής διάρκεια περιόδου αποκατάστασης ούτως ώστε να υπάρξει αύξηση στην απόδοση  (παράθυρο 2).</a:t>
            </a:r>
          </a:p>
          <a:p>
            <a:endParaRPr lang="el-GR" dirty="0"/>
          </a:p>
        </p:txBody>
      </p:sp>
      <p:sp>
        <p:nvSpPr>
          <p:cNvPr id="4" name="3 - Θέση αριθμού διαφάνειας"/>
          <p:cNvSpPr>
            <a:spLocks noGrp="1"/>
          </p:cNvSpPr>
          <p:nvPr>
            <p:ph type="sldNum" sz="quarter" idx="10"/>
          </p:nvPr>
        </p:nvSpPr>
        <p:spPr/>
        <p:txBody>
          <a:bodyPr/>
          <a:lstStyle/>
          <a:p>
            <a:fld id="{C38E9095-8764-4F2C-8705-8BEF4D8A07FC}" type="slidenum">
              <a:rPr lang="el-GR" smtClean="0"/>
              <a:pPr/>
              <a:t>19</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kern="1200" dirty="0" smtClean="0">
                <a:solidFill>
                  <a:schemeClr val="tx1"/>
                </a:solidFill>
                <a:latin typeface="+mn-lt"/>
                <a:ea typeface="+mn-ea"/>
                <a:cs typeface="+mn-cs"/>
              </a:rPr>
              <a:t>Στη βιβλιογραφία, δύο φαίνεται να είναι οι κύριες πηγές κόπωσης, η κεντρική και η περιφερική κόπωση. Στην κεντρική κόπωση, οι μύες θεωρούνται ικανοί για  μεγαλύτερη απόδοση, αλλά το κεντρικό νευρικό σύστημα μπλοκάρει την υπερβολική προσπάθεια, ίσως για προστασία από τυχόν τραυματισμό</a:t>
            </a:r>
            <a:r>
              <a:rPr lang="en-US" sz="1200" kern="1200" dirty="0" smtClean="0">
                <a:solidFill>
                  <a:schemeClr val="tx1"/>
                </a:solidFill>
                <a:latin typeface="+mn-lt"/>
                <a:ea typeface="+mn-ea"/>
                <a:cs typeface="+mn-cs"/>
              </a:rPr>
              <a:t>.</a:t>
            </a:r>
            <a:r>
              <a:rPr lang="en-US" sz="1200" kern="1200" baseline="0" dirty="0" smtClean="0">
                <a:solidFill>
                  <a:schemeClr val="tx1"/>
                </a:solidFill>
                <a:latin typeface="+mn-lt"/>
                <a:ea typeface="+mn-ea"/>
                <a:cs typeface="+mn-cs"/>
              </a:rPr>
              <a:t>  </a:t>
            </a:r>
            <a:r>
              <a:rPr lang="el-GR" sz="1200" kern="1200" dirty="0" smtClean="0">
                <a:solidFill>
                  <a:schemeClr val="tx1"/>
                </a:solidFill>
                <a:latin typeface="+mn-lt"/>
                <a:ea typeface="+mn-ea"/>
                <a:cs typeface="+mn-cs"/>
              </a:rPr>
              <a:t>Η συσσώρευση γαλακτικού οξέος συνδέεται με τη μείωση της μυϊκής λειτουργίας, και θεωρείται ότι το γαλακτικό οξύ είναι πιθανώς υπεύθυνο για την εμφάνιση της κόπωσης</a:t>
            </a:r>
            <a:r>
              <a:rPr lang="el-GR" dirty="0" smtClean="0"/>
              <a:t> </a:t>
            </a:r>
            <a:r>
              <a:rPr lang="el-GR" sz="1200" kern="1200" dirty="0" smtClean="0">
                <a:solidFill>
                  <a:schemeClr val="tx1"/>
                </a:solidFill>
                <a:latin typeface="+mn-lt"/>
                <a:ea typeface="+mn-ea"/>
                <a:cs typeface="+mn-cs"/>
              </a:rPr>
              <a:t>Το είδος της κόπωσης καθώς και ο τρόπος που θα εμφανιστεί στον οργανισμό φαίνεται να εξαρτάται από το είδος της προηγούμενης μυϊκής συστολής (</a:t>
            </a:r>
            <a:r>
              <a:rPr lang="en-US" sz="1200" kern="1200" dirty="0" err="1" smtClean="0">
                <a:solidFill>
                  <a:schemeClr val="tx1"/>
                </a:solidFill>
                <a:latin typeface="+mn-lt"/>
                <a:ea typeface="+mn-ea"/>
                <a:cs typeface="+mn-cs"/>
              </a:rPr>
              <a:t>Babault</a:t>
            </a:r>
            <a:r>
              <a:rPr lang="en-US" sz="1200" kern="1200" dirty="0" smtClean="0">
                <a:solidFill>
                  <a:schemeClr val="tx1"/>
                </a:solidFill>
                <a:latin typeface="+mn-lt"/>
                <a:ea typeface="+mn-ea"/>
                <a:cs typeface="+mn-cs"/>
              </a:rPr>
              <a:t> N</a:t>
            </a:r>
            <a:r>
              <a:rPr lang="el-GR"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Desbrosses</a:t>
            </a:r>
            <a:r>
              <a:rPr lang="en-US" sz="1200" kern="1200" dirty="0" smtClean="0">
                <a:solidFill>
                  <a:schemeClr val="tx1"/>
                </a:solidFill>
                <a:latin typeface="+mn-lt"/>
                <a:ea typeface="+mn-ea"/>
                <a:cs typeface="+mn-cs"/>
              </a:rPr>
              <a:t> K</a:t>
            </a:r>
            <a:r>
              <a:rPr lang="el-GR" sz="1200"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Fabre MS</a:t>
            </a:r>
            <a:r>
              <a:rPr lang="el-GR" sz="1200"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et al</a:t>
            </a:r>
            <a:r>
              <a:rPr lang="el-GR" sz="1200" kern="1200" dirty="0" smtClean="0">
                <a:solidFill>
                  <a:schemeClr val="tx1"/>
                </a:solidFill>
                <a:latin typeface="+mn-lt"/>
                <a:ea typeface="+mn-ea"/>
                <a:cs typeface="+mn-cs"/>
              </a:rPr>
              <a:t>., 2006) καθώς</a:t>
            </a:r>
            <a:r>
              <a:rPr lang="el-GR" sz="1200" b="1" kern="1200" dirty="0" smtClean="0">
                <a:solidFill>
                  <a:schemeClr val="tx1"/>
                </a:solidFill>
                <a:latin typeface="+mn-lt"/>
                <a:ea typeface="+mn-ea"/>
                <a:cs typeface="+mn-cs"/>
              </a:rPr>
              <a:t> </a:t>
            </a:r>
            <a:r>
              <a:rPr lang="el-GR" sz="1200" kern="1200" dirty="0" smtClean="0">
                <a:solidFill>
                  <a:schemeClr val="tx1"/>
                </a:solidFill>
                <a:latin typeface="+mn-lt"/>
                <a:ea typeface="+mn-ea"/>
                <a:cs typeface="+mn-cs"/>
              </a:rPr>
              <a:t>ανέφεραν ότι η πρώιμη κόπωση κατά τη διάρκεια της δυναμικής συστολής ήταν κατά προτίμηση περιφερικής προέλευσης, ενώ η κεντρική κόπωση αναπτύχθηκε προς το τέλος. Αντιθέτως, μετά την ισομετρική συστολή η κόπωση ήταν πρώτα κεντρικής και στη συνέχεια περιφερικής προέλευσης.</a:t>
            </a:r>
          </a:p>
          <a:p>
            <a:endParaRPr lang="el-GR" dirty="0"/>
          </a:p>
        </p:txBody>
      </p:sp>
      <p:sp>
        <p:nvSpPr>
          <p:cNvPr id="4" name="3 - Θέση αριθμού διαφάνειας"/>
          <p:cNvSpPr>
            <a:spLocks noGrp="1"/>
          </p:cNvSpPr>
          <p:nvPr>
            <p:ph type="sldNum" sz="quarter" idx="10"/>
          </p:nvPr>
        </p:nvSpPr>
        <p:spPr/>
        <p:txBody>
          <a:bodyPr/>
          <a:lstStyle/>
          <a:p>
            <a:fld id="{AACEF89D-4CFE-4EDF-9B6B-96F561BBD38C}" type="slidenum">
              <a:rPr lang="el-GR" smtClean="0"/>
              <a:pPr/>
              <a:t>20</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lnSpcReduction="10000"/>
          </a:bodyPr>
          <a:lstStyle/>
          <a:p>
            <a:r>
              <a:rPr lang="el-GR" sz="1200" kern="1200" dirty="0" smtClean="0">
                <a:solidFill>
                  <a:schemeClr val="tx1"/>
                </a:solidFill>
                <a:latin typeface="+mn-lt"/>
                <a:ea typeface="+mn-ea"/>
                <a:cs typeface="+mn-cs"/>
              </a:rPr>
              <a:t>Μετά από πρωτόκολλα διέγερσης υψηλής έντασης δύο είναι εκείνοι οι παράμετροι που δρουν παράλληλα ( ΜΔΕ και κόπωση ), με την ισορροπία μεταξύ τους να είναι λεπτή, αλλά και κρίσιμη για την συσταλτική ικανότητα των υπό εξέταση μυών σε επιλεγμένες μεταβλητές απόδοσης Σύμφωνα με τους </a:t>
            </a:r>
            <a:r>
              <a:rPr lang="en-US" sz="1200" kern="1200" dirty="0" err="1" smtClean="0">
                <a:solidFill>
                  <a:schemeClr val="tx1"/>
                </a:solidFill>
                <a:latin typeface="+mn-lt"/>
                <a:ea typeface="+mn-ea"/>
                <a:cs typeface="+mn-cs"/>
              </a:rPr>
              <a:t>Tillin</a:t>
            </a:r>
            <a:r>
              <a:rPr lang="el-GR" sz="1200" kern="1200" dirty="0" smtClean="0">
                <a:solidFill>
                  <a:schemeClr val="tx1"/>
                </a:solidFill>
                <a:latin typeface="+mn-lt"/>
                <a:ea typeface="+mn-ea"/>
                <a:cs typeface="+mn-cs"/>
              </a:rPr>
              <a:t> &amp; </a:t>
            </a:r>
            <a:r>
              <a:rPr lang="en-US" sz="1200" kern="1200" dirty="0" smtClean="0">
                <a:solidFill>
                  <a:schemeClr val="tx1"/>
                </a:solidFill>
                <a:latin typeface="+mn-lt"/>
                <a:ea typeface="+mn-ea"/>
                <a:cs typeface="+mn-cs"/>
              </a:rPr>
              <a:t>Bishop</a:t>
            </a:r>
            <a:r>
              <a:rPr lang="el-GR" sz="1200" kern="1200" dirty="0" smtClean="0">
                <a:solidFill>
                  <a:schemeClr val="tx1"/>
                </a:solidFill>
                <a:latin typeface="+mn-lt"/>
                <a:ea typeface="+mn-ea"/>
                <a:cs typeface="+mn-cs"/>
              </a:rPr>
              <a:t>, (2009), το διάλλειμα μεταξύ της άσκησης προ-ενεργοποίησης και της επικείμενης κύριας δραστηριότητας είναι εκείνο που θα παίξει καθοριστικό ρόλο στη δυναμική ισορροπία μεταξύ των δυο αυτών παραμέτρων. </a:t>
            </a:r>
            <a:endParaRPr lang="en-US" sz="1200" kern="1200" dirty="0" smtClean="0">
              <a:solidFill>
                <a:schemeClr val="tx1"/>
              </a:solidFill>
              <a:latin typeface="+mn-lt"/>
              <a:ea typeface="+mn-ea"/>
              <a:cs typeface="+mn-cs"/>
            </a:endParaRPr>
          </a:p>
          <a:p>
            <a:endParaRPr lang="el-GR" sz="1200" kern="1200" dirty="0" smtClean="0">
              <a:solidFill>
                <a:schemeClr val="tx1"/>
              </a:solidFill>
              <a:latin typeface="+mn-lt"/>
              <a:ea typeface="+mn-ea"/>
              <a:cs typeface="+mn-cs"/>
            </a:endParaRPr>
          </a:p>
          <a:p>
            <a:r>
              <a:rPr lang="el-GR" sz="1200" kern="1200" dirty="0" smtClean="0">
                <a:solidFill>
                  <a:schemeClr val="tx1"/>
                </a:solidFill>
                <a:latin typeface="+mn-lt"/>
                <a:ea typeface="+mn-ea"/>
                <a:cs typeface="+mn-cs"/>
              </a:rPr>
              <a:t>Με τη σειρά του, ο χρόνος αποκατάστασης φαίνεται να εξαρτάται από την ένταση της </a:t>
            </a:r>
            <a:r>
              <a:rPr lang="el-GR" sz="1200" kern="1200" dirty="0" err="1" smtClean="0">
                <a:solidFill>
                  <a:schemeClr val="tx1"/>
                </a:solidFill>
                <a:latin typeface="+mn-lt"/>
                <a:ea typeface="+mn-ea"/>
                <a:cs typeface="+mn-cs"/>
              </a:rPr>
              <a:t>προφόρτισης</a:t>
            </a:r>
            <a:r>
              <a:rPr lang="el-GR" sz="1200" kern="1200" dirty="0" smtClean="0">
                <a:solidFill>
                  <a:schemeClr val="tx1"/>
                </a:solidFill>
                <a:latin typeface="+mn-lt"/>
                <a:ea typeface="+mn-ea"/>
                <a:cs typeface="+mn-cs"/>
              </a:rPr>
              <a:t> με τους </a:t>
            </a:r>
            <a:r>
              <a:rPr lang="en-US" sz="1200" kern="1200" dirty="0" err="1" smtClean="0">
                <a:solidFill>
                  <a:schemeClr val="tx1"/>
                </a:solidFill>
                <a:latin typeface="+mn-lt"/>
                <a:ea typeface="+mn-ea"/>
                <a:cs typeface="+mn-cs"/>
              </a:rPr>
              <a:t>Suchomel</a:t>
            </a:r>
            <a:r>
              <a:rPr lang="en-US" sz="1200" kern="1200" dirty="0" smtClean="0">
                <a:solidFill>
                  <a:schemeClr val="tx1"/>
                </a:solidFill>
                <a:latin typeface="+mn-lt"/>
                <a:ea typeface="+mn-ea"/>
                <a:cs typeface="+mn-cs"/>
              </a:rPr>
              <a:t> T</a:t>
            </a:r>
            <a:r>
              <a:rPr lang="el-GR" sz="120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J</a:t>
            </a:r>
            <a:r>
              <a:rPr lang="el-GR" sz="1200"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Lamont H</a:t>
            </a:r>
            <a:r>
              <a:rPr lang="el-GR" sz="120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S</a:t>
            </a:r>
            <a:r>
              <a:rPr lang="el-GR"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Moir</a:t>
            </a:r>
            <a:r>
              <a:rPr lang="en-US" sz="1200" kern="1200" dirty="0" smtClean="0">
                <a:solidFill>
                  <a:schemeClr val="tx1"/>
                </a:solidFill>
                <a:latin typeface="+mn-lt"/>
                <a:ea typeface="+mn-ea"/>
                <a:cs typeface="+mn-cs"/>
              </a:rPr>
              <a:t> G</a:t>
            </a:r>
            <a:r>
              <a:rPr lang="el-GR" sz="120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L</a:t>
            </a:r>
            <a:r>
              <a:rPr lang="el-GR" sz="1200" kern="1200" dirty="0" smtClean="0">
                <a:solidFill>
                  <a:schemeClr val="tx1"/>
                </a:solidFill>
                <a:latin typeface="+mn-lt"/>
                <a:ea typeface="+mn-ea"/>
                <a:cs typeface="+mn-cs"/>
              </a:rPr>
              <a:t>., (2015) να τονίζουν ότι εάν η ένταση του ερεθίσματος είναι χαμηλή, είναι πιθανό ότι θα υπάρξει μειωμένη κόπωση, με τα μεταβολικά υποπροϊόντα να απομακρύνονται γρήγορα και έτσι η ενίσχυση να εμφανιστεί νωρίτερα. Αντιθέτως, εάν η ένταση είναι υψηλή, μεγαλύτερη κόπωση μπορεί να υπάρξει και έτσι ένα μεγαλύτερο χρονικό διάστημα αποκατάστασης να χρειαστεί  ούτως ώστε τα </a:t>
            </a:r>
            <a:r>
              <a:rPr lang="el-GR" sz="1200" kern="1200" dirty="0" err="1" smtClean="0">
                <a:solidFill>
                  <a:schemeClr val="tx1"/>
                </a:solidFill>
                <a:latin typeface="+mn-lt"/>
                <a:ea typeface="+mn-ea"/>
                <a:cs typeface="+mn-cs"/>
              </a:rPr>
              <a:t>ασκησιογεννή</a:t>
            </a:r>
            <a:r>
              <a:rPr lang="el-GR" sz="1200" kern="1200" dirty="0" smtClean="0">
                <a:solidFill>
                  <a:schemeClr val="tx1"/>
                </a:solidFill>
                <a:latin typeface="+mn-lt"/>
                <a:ea typeface="+mn-ea"/>
                <a:cs typeface="+mn-cs"/>
              </a:rPr>
              <a:t> οφέλη του ερεθίσματος να επικαλύψουν την κόπωση.</a:t>
            </a:r>
            <a:endParaRPr lang="en-US" sz="1200" kern="1200" dirty="0" smtClean="0">
              <a:solidFill>
                <a:schemeClr val="tx1"/>
              </a:solidFill>
              <a:latin typeface="+mn-lt"/>
              <a:ea typeface="+mn-ea"/>
              <a:cs typeface="+mn-cs"/>
            </a:endParaRPr>
          </a:p>
          <a:p>
            <a:endParaRPr lang="el-GR" sz="1200" kern="1200" dirty="0" smtClean="0">
              <a:solidFill>
                <a:schemeClr val="tx1"/>
              </a:solidFill>
              <a:latin typeface="+mn-lt"/>
              <a:ea typeface="+mn-ea"/>
              <a:cs typeface="+mn-cs"/>
            </a:endParaRPr>
          </a:p>
          <a:p>
            <a:r>
              <a:rPr lang="el-GR" sz="1200" kern="1200" dirty="0" smtClean="0">
                <a:solidFill>
                  <a:schemeClr val="tx1"/>
                </a:solidFill>
                <a:latin typeface="+mn-lt"/>
                <a:ea typeface="+mn-ea"/>
                <a:cs typeface="+mn-cs"/>
              </a:rPr>
              <a:t>Πρόσφατα σε ανασκόπηση των </a:t>
            </a:r>
            <a:r>
              <a:rPr lang="en-US" sz="1200" kern="1200" dirty="0" smtClean="0">
                <a:solidFill>
                  <a:schemeClr val="tx1"/>
                </a:solidFill>
                <a:latin typeface="+mn-lt"/>
                <a:ea typeface="+mn-ea"/>
                <a:cs typeface="+mn-cs"/>
              </a:rPr>
              <a:t>Wilson et al</a:t>
            </a:r>
            <a:r>
              <a:rPr lang="el-GR" sz="1200" kern="1200" dirty="0" smtClean="0">
                <a:solidFill>
                  <a:schemeClr val="tx1"/>
                </a:solidFill>
                <a:latin typeface="+mn-lt"/>
                <a:ea typeface="+mn-ea"/>
                <a:cs typeface="+mn-cs"/>
              </a:rPr>
              <a:t>., (2013), τονίζεται το ότι οι έρευνες που εξετάζουν τις περιόδους αποκατάστασης έχουν δώσει διαφορετικά και συχνά αντικρουόμενα αποτελέσματα. Οι μελέτες αυτές, συλλογικά, υποδεικνύουν ότι ο σύντομος (5</a:t>
            </a:r>
            <a:r>
              <a:rPr lang="en-US" sz="1200" kern="1200" dirty="0" smtClean="0">
                <a:solidFill>
                  <a:schemeClr val="tx1"/>
                </a:solidFill>
                <a:latin typeface="+mn-lt"/>
                <a:ea typeface="+mn-ea"/>
                <a:cs typeface="+mn-cs"/>
              </a:rPr>
              <a:t>min</a:t>
            </a:r>
            <a:r>
              <a:rPr lang="el-GR" sz="1200" kern="1200" dirty="0" smtClean="0">
                <a:solidFill>
                  <a:schemeClr val="tx1"/>
                </a:solidFill>
                <a:latin typeface="+mn-lt"/>
                <a:ea typeface="+mn-ea"/>
                <a:cs typeface="+mn-cs"/>
              </a:rPr>
              <a:t>), μέτριος (8-12</a:t>
            </a:r>
            <a:r>
              <a:rPr lang="en-US" sz="1200" kern="1200" dirty="0" smtClean="0">
                <a:solidFill>
                  <a:schemeClr val="tx1"/>
                </a:solidFill>
                <a:latin typeface="+mn-lt"/>
                <a:ea typeface="+mn-ea"/>
                <a:cs typeface="+mn-cs"/>
              </a:rPr>
              <a:t>min</a:t>
            </a:r>
            <a:r>
              <a:rPr lang="el-GR" sz="1200" kern="1200" dirty="0" smtClean="0">
                <a:solidFill>
                  <a:schemeClr val="tx1"/>
                </a:solidFill>
                <a:latin typeface="+mn-lt"/>
                <a:ea typeface="+mn-ea"/>
                <a:cs typeface="+mn-cs"/>
              </a:rPr>
              <a:t>) και εκτεταμένος χρόνος αποκατάστασης (18,5</a:t>
            </a:r>
            <a:r>
              <a:rPr lang="en-US" sz="1200" kern="1200" dirty="0" smtClean="0">
                <a:solidFill>
                  <a:schemeClr val="tx1"/>
                </a:solidFill>
                <a:latin typeface="+mn-lt"/>
                <a:ea typeface="+mn-ea"/>
                <a:cs typeface="+mn-cs"/>
              </a:rPr>
              <a:t>min</a:t>
            </a:r>
            <a:r>
              <a:rPr lang="el-GR" sz="1200" kern="1200" dirty="0" smtClean="0">
                <a:solidFill>
                  <a:schemeClr val="tx1"/>
                </a:solidFill>
                <a:latin typeface="+mn-lt"/>
                <a:ea typeface="+mn-ea"/>
                <a:cs typeface="+mn-cs"/>
              </a:rPr>
              <a:t>), μπορεί να προκαλέσει ΜΔΕ. Όπως αναφέρουν 3-7</a:t>
            </a:r>
            <a:r>
              <a:rPr lang="en-US" sz="1200" kern="1200" dirty="0" smtClean="0">
                <a:solidFill>
                  <a:schemeClr val="tx1"/>
                </a:solidFill>
                <a:latin typeface="+mn-lt"/>
                <a:ea typeface="+mn-ea"/>
                <a:cs typeface="+mn-cs"/>
              </a:rPr>
              <a:t>min</a:t>
            </a:r>
            <a:r>
              <a:rPr lang="el-GR" sz="1200" kern="1200" dirty="0" smtClean="0">
                <a:solidFill>
                  <a:schemeClr val="tx1"/>
                </a:solidFill>
                <a:latin typeface="+mn-lt"/>
                <a:ea typeface="+mn-ea"/>
                <a:cs typeface="+mn-cs"/>
              </a:rPr>
              <a:t>. και 7-10</a:t>
            </a:r>
            <a:r>
              <a:rPr lang="en-US" sz="1200" kern="1200" dirty="0" smtClean="0">
                <a:solidFill>
                  <a:schemeClr val="tx1"/>
                </a:solidFill>
                <a:latin typeface="+mn-lt"/>
                <a:ea typeface="+mn-ea"/>
                <a:cs typeface="+mn-cs"/>
              </a:rPr>
              <a:t>min </a:t>
            </a:r>
            <a:r>
              <a:rPr lang="el-GR" sz="1200" kern="1200" dirty="0" smtClean="0">
                <a:solidFill>
                  <a:schemeClr val="tx1"/>
                </a:solidFill>
                <a:latin typeface="+mn-lt"/>
                <a:ea typeface="+mn-ea"/>
                <a:cs typeface="+mn-cs"/>
              </a:rPr>
              <a:t>φαίνεται να ενισχύουν την απόδοση ισχύος μετά από μια άσκηση προ-ενεργοποίησης σε αθλητές και σε προπονημένο πληθυσμό αντίστοιχα. Ωστόσο, αυτά τα ευρήματα διέφεραν με βάση το προπονητικό υπόβαθρο των δοκιμαζομένων</a:t>
            </a:r>
          </a:p>
          <a:p>
            <a:endParaRPr lang="el-GR" dirty="0"/>
          </a:p>
        </p:txBody>
      </p:sp>
      <p:sp>
        <p:nvSpPr>
          <p:cNvPr id="4" name="3 - Θέση αριθμού διαφάνειας"/>
          <p:cNvSpPr>
            <a:spLocks noGrp="1"/>
          </p:cNvSpPr>
          <p:nvPr>
            <p:ph type="sldNum" sz="quarter" idx="10"/>
          </p:nvPr>
        </p:nvSpPr>
        <p:spPr/>
        <p:txBody>
          <a:bodyPr/>
          <a:lstStyle/>
          <a:p>
            <a:fld id="{AACEF89D-4CFE-4EDF-9B6B-96F561BBD38C}" type="slidenum">
              <a:rPr lang="el-GR" smtClean="0"/>
              <a:pPr/>
              <a:t>21</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sz="1200" kern="1200" dirty="0" smtClean="0">
                <a:solidFill>
                  <a:schemeClr val="tx1"/>
                </a:solidFill>
                <a:latin typeface="+mn-lt"/>
                <a:ea typeface="+mn-ea"/>
                <a:cs typeface="+mn-cs"/>
              </a:rPr>
              <a:t>. Οι </a:t>
            </a:r>
            <a:r>
              <a:rPr lang="fr-FR" sz="1200" kern="1200" dirty="0" smtClean="0">
                <a:solidFill>
                  <a:schemeClr val="tx1"/>
                </a:solidFill>
                <a:latin typeface="+mn-lt"/>
                <a:ea typeface="+mn-ea"/>
                <a:cs typeface="+mn-cs"/>
              </a:rPr>
              <a:t> </a:t>
            </a:r>
            <a:r>
              <a:rPr lang="fr-FR" sz="1200" kern="1200" dirty="0" err="1" smtClean="0">
                <a:solidFill>
                  <a:schemeClr val="tx1"/>
                </a:solidFill>
                <a:latin typeface="+mn-lt"/>
                <a:ea typeface="+mn-ea"/>
                <a:cs typeface="+mn-cs"/>
              </a:rPr>
              <a:t>Gourgoulis</a:t>
            </a:r>
            <a:r>
              <a:rPr lang="fr-FR" sz="1200" kern="1200" dirty="0" smtClean="0">
                <a:solidFill>
                  <a:schemeClr val="tx1"/>
                </a:solidFill>
                <a:latin typeface="+mn-lt"/>
                <a:ea typeface="+mn-ea"/>
                <a:cs typeface="+mn-cs"/>
              </a:rPr>
              <a:t>, V., </a:t>
            </a:r>
            <a:r>
              <a:rPr lang="en-US" sz="1200" kern="1200" dirty="0" smtClean="0">
                <a:solidFill>
                  <a:schemeClr val="tx1"/>
                </a:solidFill>
                <a:latin typeface="+mn-lt"/>
                <a:ea typeface="+mn-ea"/>
                <a:cs typeface="+mn-cs"/>
              </a:rPr>
              <a:t>et al</a:t>
            </a:r>
            <a:r>
              <a:rPr lang="el-GR" sz="1200" kern="1200" dirty="0" smtClean="0">
                <a:solidFill>
                  <a:schemeClr val="tx1"/>
                </a:solidFill>
                <a:latin typeface="+mn-lt"/>
                <a:ea typeface="+mn-ea"/>
                <a:cs typeface="+mn-cs"/>
              </a:rPr>
              <a:t>. (2003), παρατήρησαν αύξηση 4% στο ύψος του </a:t>
            </a:r>
            <a:r>
              <a:rPr lang="en-US" sz="1200" kern="1200" dirty="0" smtClean="0">
                <a:solidFill>
                  <a:schemeClr val="tx1"/>
                </a:solidFill>
                <a:latin typeface="+mn-lt"/>
                <a:ea typeface="+mn-ea"/>
                <a:cs typeface="+mn-cs"/>
              </a:rPr>
              <a:t>CMJ</a:t>
            </a:r>
            <a:r>
              <a:rPr lang="el-GR" sz="1200"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p</a:t>
            </a:r>
            <a:r>
              <a:rPr lang="el-GR" sz="1200" kern="1200" dirty="0" smtClean="0">
                <a:solidFill>
                  <a:schemeClr val="tx1"/>
                </a:solidFill>
                <a:latin typeface="+mn-lt"/>
                <a:ea typeface="+mn-ea"/>
                <a:cs typeface="+mn-cs"/>
              </a:rPr>
              <a:t>&lt;0.05) μετά από 5 σετ πίσω-καθίσματος με 2 επαναλήψεις σε κάθε μια από τις ακόλουθες εντάσεις: 20, 40, 60, 80, και 90% της 1ΜΕ ,μόνο στα δυνατά άτομα τα οποία μπορούσαν να σηκώσουν φορτίο &gt;160 κιλά σε </a:t>
            </a:r>
            <a:r>
              <a:rPr lang="el-GR" sz="1200" kern="1200" dirty="0" err="1" smtClean="0">
                <a:solidFill>
                  <a:schemeClr val="tx1"/>
                </a:solidFill>
                <a:latin typeface="+mn-lt"/>
                <a:ea typeface="+mn-ea"/>
                <a:cs typeface="+mn-cs"/>
              </a:rPr>
              <a:t>ημικάθισμα</a:t>
            </a:r>
            <a:r>
              <a:rPr lang="el-GR" sz="1200" kern="1200" dirty="0" smtClean="0">
                <a:solidFill>
                  <a:schemeClr val="tx1"/>
                </a:solidFill>
                <a:latin typeface="+mn-lt"/>
                <a:ea typeface="+mn-ea"/>
                <a:cs typeface="+mn-cs"/>
              </a:rPr>
              <a:t>. Αντίθετα, στα αδύνατα διαπιστώθηκε μόνο μια ελάχιστη αύξηση 0.4% στο ύψος του </a:t>
            </a:r>
            <a:r>
              <a:rPr lang="en-US" sz="1200" kern="1200" dirty="0" smtClean="0">
                <a:solidFill>
                  <a:schemeClr val="tx1"/>
                </a:solidFill>
                <a:latin typeface="+mn-lt"/>
                <a:ea typeface="+mn-ea"/>
                <a:cs typeface="+mn-cs"/>
              </a:rPr>
              <a:t>CMJ</a:t>
            </a:r>
          </a:p>
          <a:p>
            <a:endParaRPr lang="en-US" sz="1200" kern="1200" dirty="0" smtClean="0">
              <a:solidFill>
                <a:schemeClr val="tx1"/>
              </a:solidFill>
              <a:latin typeface="+mn-lt"/>
              <a:ea typeface="+mn-ea"/>
              <a:cs typeface="+mn-cs"/>
            </a:endParaRPr>
          </a:p>
          <a:p>
            <a:r>
              <a:rPr lang="el-GR" sz="1200" kern="1200" dirty="0" smtClean="0">
                <a:solidFill>
                  <a:schemeClr val="tx1"/>
                </a:solidFill>
                <a:latin typeface="+mn-lt"/>
                <a:ea typeface="+mn-ea"/>
                <a:cs typeface="+mn-cs"/>
              </a:rPr>
              <a:t>έχουν δείξει ότι άνδρες και γυναίκες εμφανίζουν ποικίλες διαφορές στη ΜΔΕ, με τους άνδρες να εμφανίζουν μεγαλύτερη ενίσχυση σε σύγκριση με τις γυναίκες</a:t>
            </a: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l-GR" sz="1200" kern="1200" dirty="0" smtClean="0">
                <a:solidFill>
                  <a:schemeClr val="tx1"/>
                </a:solidFill>
                <a:latin typeface="+mn-lt"/>
                <a:ea typeface="+mn-ea"/>
                <a:cs typeface="+mn-cs"/>
              </a:rPr>
              <a:t>Οι μυϊκές ίνες τύπου ΙΙ (γρήγορης-σύσπασης) προκαλούν ενεργοποίηση σε σχέση με τις μυϊκές ίνες τύπου Ι (βραδείας-σύσπασης) και κατά συνέπεια τα άτομα που διαθέτουν ένα μεγαλύτερο ποσοστό του τύπου </a:t>
            </a:r>
            <a:r>
              <a:rPr lang="en-US" sz="1200" kern="1200" dirty="0" smtClean="0">
                <a:solidFill>
                  <a:schemeClr val="tx1"/>
                </a:solidFill>
                <a:latin typeface="+mn-lt"/>
                <a:ea typeface="+mn-ea"/>
                <a:cs typeface="+mn-cs"/>
              </a:rPr>
              <a:t>II</a:t>
            </a:r>
            <a:r>
              <a:rPr lang="el-GR" sz="1200" kern="1200" dirty="0" smtClean="0">
                <a:solidFill>
                  <a:schemeClr val="tx1"/>
                </a:solidFill>
                <a:latin typeface="+mn-lt"/>
                <a:ea typeface="+mn-ea"/>
                <a:cs typeface="+mn-cs"/>
              </a:rPr>
              <a:t> εμφανίζουν αύξηση της απόδοσης στην επικείμενη κύρια δραστηριότητα σε μεγαλύτερο βαθμό από ότι τα αντίστοιχα με μυϊκές ίνες  τύπου Ι</a:t>
            </a:r>
            <a:r>
              <a:rPr lang="en-US" sz="1200" kern="1200" dirty="0" smtClean="0">
                <a:solidFill>
                  <a:schemeClr val="tx1"/>
                </a:solidFill>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r>
              <a:rPr lang="el-GR" sz="1200" i="1" kern="1200" dirty="0" smtClean="0">
                <a:solidFill>
                  <a:schemeClr val="tx1"/>
                </a:solidFill>
                <a:latin typeface="+mn-lt"/>
                <a:ea typeface="+mn-ea"/>
                <a:cs typeface="+mn-cs"/>
              </a:rPr>
              <a:t>Ποσοστιαία μεταβολή της απόδοσης στη ρίψη πριν και μετά τα </a:t>
            </a:r>
            <a:r>
              <a:rPr lang="en-US" sz="1200" i="1" kern="1200" dirty="0" smtClean="0">
                <a:solidFill>
                  <a:schemeClr val="tx1"/>
                </a:solidFill>
                <a:latin typeface="+mn-lt"/>
                <a:ea typeface="+mn-ea"/>
                <a:cs typeface="+mn-cs"/>
              </a:rPr>
              <a:t>DJ</a:t>
            </a:r>
            <a:r>
              <a:rPr lang="el-GR" sz="1200" i="1" kern="1200" dirty="0" smtClean="0">
                <a:solidFill>
                  <a:schemeClr val="tx1"/>
                </a:solidFill>
                <a:latin typeface="+mn-lt"/>
                <a:ea typeface="+mn-ea"/>
                <a:cs typeface="+mn-cs"/>
              </a:rPr>
              <a:t>. Τα υποκείμενα χωρίστηκαν σε δύο ομάδες ανάλογα με το ποσοστό τους σε τύπου ΙΙ μυϊκές ίνες στον έξω πλατύ μηριαίο( &lt; ή &gt;55% ), ανεξάρτητα από το φύλο τους (* = Ρ&lt;0.01), (</a:t>
            </a:r>
            <a:r>
              <a:rPr lang="en-US" sz="1200" i="1" kern="1200" dirty="0" err="1" smtClean="0">
                <a:solidFill>
                  <a:schemeClr val="tx1"/>
                </a:solidFill>
                <a:latin typeface="+mn-lt"/>
                <a:ea typeface="+mn-ea"/>
                <a:cs typeface="+mn-cs"/>
              </a:rPr>
              <a:t>Terzis</a:t>
            </a:r>
            <a:r>
              <a:rPr lang="el-GR" sz="1200" i="1" kern="1200" dirty="0" smtClean="0">
                <a:solidFill>
                  <a:schemeClr val="tx1"/>
                </a:solidFill>
                <a:latin typeface="+mn-lt"/>
                <a:ea typeface="+mn-ea"/>
                <a:cs typeface="+mn-cs"/>
              </a:rPr>
              <a:t>, </a:t>
            </a:r>
            <a:r>
              <a:rPr lang="en-US" sz="1200" i="1" kern="1200" dirty="0" smtClean="0">
                <a:solidFill>
                  <a:schemeClr val="tx1"/>
                </a:solidFill>
                <a:latin typeface="+mn-lt"/>
                <a:ea typeface="+mn-ea"/>
                <a:cs typeface="+mn-cs"/>
              </a:rPr>
              <a:t>G</a:t>
            </a:r>
            <a:r>
              <a:rPr lang="el-GR" sz="1200" i="1" kern="1200" dirty="0" smtClean="0">
                <a:solidFill>
                  <a:schemeClr val="tx1"/>
                </a:solidFill>
                <a:latin typeface="+mn-lt"/>
                <a:ea typeface="+mn-ea"/>
                <a:cs typeface="+mn-cs"/>
              </a:rPr>
              <a:t>.,</a:t>
            </a:r>
            <a:r>
              <a:rPr lang="en-US" sz="1200" i="1" kern="1200" dirty="0" smtClean="0">
                <a:solidFill>
                  <a:schemeClr val="tx1"/>
                </a:solidFill>
                <a:latin typeface="+mn-lt"/>
                <a:ea typeface="+mn-ea"/>
                <a:cs typeface="+mn-cs"/>
              </a:rPr>
              <a:t>et al</a:t>
            </a:r>
            <a:r>
              <a:rPr lang="el-GR" sz="1200" i="1" kern="1200" dirty="0" smtClean="0">
                <a:solidFill>
                  <a:schemeClr val="tx1"/>
                </a:solidFill>
                <a:latin typeface="+mn-lt"/>
                <a:ea typeface="+mn-ea"/>
                <a:cs typeface="+mn-cs"/>
              </a:rPr>
              <a:t>., 2009).</a:t>
            </a:r>
            <a:endParaRPr lang="el-GR" sz="1200" kern="1200" dirty="0" smtClean="0">
              <a:solidFill>
                <a:schemeClr val="tx1"/>
              </a:solidFill>
              <a:latin typeface="+mn-lt"/>
              <a:ea typeface="+mn-ea"/>
              <a:cs typeface="+mn-cs"/>
            </a:endParaRPr>
          </a:p>
          <a:p>
            <a:endParaRPr lang="el-GR" dirty="0"/>
          </a:p>
        </p:txBody>
      </p:sp>
      <p:sp>
        <p:nvSpPr>
          <p:cNvPr id="4" name="3 - Θέση αριθμού διαφάνειας"/>
          <p:cNvSpPr>
            <a:spLocks noGrp="1"/>
          </p:cNvSpPr>
          <p:nvPr>
            <p:ph type="sldNum" sz="quarter" idx="10"/>
          </p:nvPr>
        </p:nvSpPr>
        <p:spPr/>
        <p:txBody>
          <a:bodyPr/>
          <a:lstStyle/>
          <a:p>
            <a:fld id="{C38E9095-8764-4F2C-8705-8BEF4D8A07FC}" type="slidenum">
              <a:rPr lang="el-GR" smtClean="0"/>
              <a:pPr/>
              <a:t>22</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sz="1200" kern="1200" dirty="0" smtClean="0">
                <a:solidFill>
                  <a:schemeClr val="tx1"/>
                </a:solidFill>
                <a:latin typeface="+mn-lt"/>
                <a:ea typeface="+mn-ea"/>
                <a:cs typeface="+mn-cs"/>
              </a:rPr>
              <a:t>Μια επιπλέον ερμηνεία για τα αντιφατικά αποτελέσματα των διάφορων ερευνών, είναι οι διαφορετικοί τύποι των κύριων αθλητικών δραστηριοτήτων που χρησιμοποιούνται για τον προσδιορισμό των άμεσων επιδράσεων της ΜΔΕ. Διάφορες μελέτες έχουν πραγματοποιηθεί χρησιμοποιώντας ως κύρια δραστηριότητα μια ισομετρική προσπάθεια ΜΕΣ, απομονωμένες δυναμικές συστολές (π.χ. </a:t>
            </a:r>
            <a:r>
              <a:rPr lang="el-GR" sz="1200" kern="1200" dirty="0" err="1" smtClean="0">
                <a:solidFill>
                  <a:schemeClr val="tx1"/>
                </a:solidFill>
                <a:latin typeface="+mn-lt"/>
                <a:ea typeface="+mn-ea"/>
                <a:cs typeface="+mn-cs"/>
              </a:rPr>
              <a:t>ισοκινητικές</a:t>
            </a:r>
            <a:r>
              <a:rPr lang="el-GR" sz="1200" kern="1200" dirty="0" smtClean="0">
                <a:solidFill>
                  <a:schemeClr val="tx1"/>
                </a:solidFill>
                <a:latin typeface="+mn-lt"/>
                <a:ea typeface="+mn-ea"/>
                <a:cs typeface="+mn-cs"/>
              </a:rPr>
              <a:t> εκτάσεις γόνατος), , και συνδυασμό βαλλιστικών δραστηριοτήτων (π.χ. CMJ και DJ).</a:t>
            </a: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l-GR" sz="1200" kern="1200" dirty="0" smtClean="0">
                <a:solidFill>
                  <a:schemeClr val="tx1"/>
                </a:solidFill>
                <a:latin typeface="+mn-lt"/>
                <a:ea typeface="+mn-ea"/>
                <a:cs typeface="+mn-cs"/>
              </a:rPr>
              <a:t> Από τα διαφορετικά αποτελέσματα των προαναφερομένων εργασιών φαίνεται ότι οι ασκήσεις προ-ενεργοποίησης ακόμα και εάν είχαν παρόμοια χαρακτηριστικά επιδρούν με διαφορετικό τρόπο στις επακόλουθες ασκήσεις, αγωνιστικά πρότυπα ή και αγωνίσματα επίδοσης τα οποία κινητικά διαφέρουν μεταξύ τους. </a:t>
            </a:r>
            <a:endParaRPr lang="en-US" sz="1200" kern="1200" dirty="0" smtClean="0">
              <a:solidFill>
                <a:schemeClr val="tx1"/>
              </a:solidFill>
              <a:latin typeface="+mn-lt"/>
              <a:ea typeface="+mn-ea"/>
              <a:cs typeface="+mn-cs"/>
            </a:endParaRPr>
          </a:p>
          <a:p>
            <a:endParaRPr lang="el-GR" sz="1200" kern="1200" dirty="0" smtClean="0">
              <a:solidFill>
                <a:schemeClr val="tx1"/>
              </a:solidFill>
              <a:latin typeface="+mn-lt"/>
              <a:ea typeface="+mn-ea"/>
              <a:cs typeface="+mn-cs"/>
            </a:endParaRPr>
          </a:p>
          <a:p>
            <a:r>
              <a:rPr lang="el-GR" sz="1200" kern="1200" dirty="0" smtClean="0">
                <a:solidFill>
                  <a:schemeClr val="tx1"/>
                </a:solidFill>
                <a:latin typeface="+mn-lt"/>
                <a:ea typeface="+mn-ea"/>
                <a:cs typeface="+mn-cs"/>
              </a:rPr>
              <a:t>Κατά συνέπεια, ενώ μια συγκεκριμένη άσκηση προ-ενεργοποίησης μπορεί να βελτιώσει την απόδοση μιας συγκεκριμένης κύριας δυναμικής δραστηριότητας, θα μπορούσε να μειώσει ή να έχει καμία επίδραση στην απόδοση μιας διαφορετικής κύριας δυναμικής δραστηριότητας</a:t>
            </a:r>
          </a:p>
          <a:p>
            <a:r>
              <a:rPr lang="el-GR" sz="1200" kern="1200" dirty="0" smtClean="0">
                <a:solidFill>
                  <a:schemeClr val="tx1"/>
                </a:solidFill>
                <a:latin typeface="+mn-lt"/>
                <a:ea typeface="+mn-ea"/>
                <a:cs typeface="+mn-cs"/>
              </a:rPr>
              <a:t>Συμπερασματικά, όπως τονίζουν και οι </a:t>
            </a:r>
            <a:r>
              <a:rPr lang="en-US" sz="1200" kern="1200" dirty="0" err="1" smtClean="0">
                <a:solidFill>
                  <a:schemeClr val="tx1"/>
                </a:solidFill>
                <a:latin typeface="+mn-lt"/>
                <a:ea typeface="+mn-ea"/>
                <a:cs typeface="+mn-cs"/>
              </a:rPr>
              <a:t>Tillin</a:t>
            </a:r>
            <a:r>
              <a:rPr lang="el-GR" sz="1200"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NA and Bishop</a:t>
            </a:r>
            <a:r>
              <a:rPr lang="el-GR" sz="1200"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D</a:t>
            </a:r>
            <a:r>
              <a:rPr lang="el-GR" sz="1200" kern="1200" dirty="0" smtClean="0">
                <a:solidFill>
                  <a:schemeClr val="tx1"/>
                </a:solidFill>
                <a:latin typeface="+mn-lt"/>
                <a:ea typeface="+mn-ea"/>
                <a:cs typeface="+mn-cs"/>
              </a:rPr>
              <a:t>., (2009), τα αποτελέσματα αυτά υπογραμμίζουν τη σημασία της στενής κινηματικής σχέσης που θα πρέπει να υπάρχει ανάμεσα στην άσκηση προ-ενεργοποίησης και της επόμενης κύριας εκρηκτικής δραστηριότητας. </a:t>
            </a:r>
            <a:endParaRPr lang="el-GR" dirty="0"/>
          </a:p>
        </p:txBody>
      </p:sp>
      <p:sp>
        <p:nvSpPr>
          <p:cNvPr id="4" name="3 - Θέση αριθμού διαφάνειας"/>
          <p:cNvSpPr>
            <a:spLocks noGrp="1"/>
          </p:cNvSpPr>
          <p:nvPr>
            <p:ph type="sldNum" sz="quarter" idx="10"/>
          </p:nvPr>
        </p:nvSpPr>
        <p:spPr/>
        <p:txBody>
          <a:bodyPr/>
          <a:lstStyle/>
          <a:p>
            <a:fld id="{AACEF89D-4CFE-4EDF-9B6B-96F561BBD38C}" type="slidenum">
              <a:rPr lang="el-GR" smtClean="0"/>
              <a:pPr/>
              <a:t>23</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8" name="27 - Θέση ημερομηνίας"/>
          <p:cNvSpPr>
            <a:spLocks noGrp="1"/>
          </p:cNvSpPr>
          <p:nvPr>
            <p:ph type="dt" sz="half" idx="10"/>
          </p:nvPr>
        </p:nvSpPr>
        <p:spPr/>
        <p:txBody>
          <a:bodyPr/>
          <a:lstStyle>
            <a:extLst/>
          </a:lstStyle>
          <a:p>
            <a:fld id="{BF8148A7-49E7-4E1D-9E51-65FB70C51694}" type="datetimeFigureOut">
              <a:rPr lang="en-US" smtClean="0"/>
              <a:pPr/>
              <a:t>17-Oct-17</a:t>
            </a:fld>
            <a:endParaRPr lang="en-US"/>
          </a:p>
        </p:txBody>
      </p:sp>
      <p:sp>
        <p:nvSpPr>
          <p:cNvPr id="17" name="16 - Θέση υποσέλιδου"/>
          <p:cNvSpPr>
            <a:spLocks noGrp="1"/>
          </p:cNvSpPr>
          <p:nvPr>
            <p:ph type="ftr" sz="quarter" idx="11"/>
          </p:nvPr>
        </p:nvSpPr>
        <p:spPr/>
        <p:txBody>
          <a:bodyPr/>
          <a:lstStyle>
            <a:extLst/>
          </a:lstStyle>
          <a:p>
            <a:endParaRPr lang="en-US"/>
          </a:p>
        </p:txBody>
      </p:sp>
      <p:sp>
        <p:nvSpPr>
          <p:cNvPr id="29" name="28 - Θέση αριθμού διαφάνειας"/>
          <p:cNvSpPr>
            <a:spLocks noGrp="1"/>
          </p:cNvSpPr>
          <p:nvPr>
            <p:ph type="sldNum" sz="quarter" idx="12"/>
          </p:nvPr>
        </p:nvSpPr>
        <p:spPr/>
        <p:txBody>
          <a:bodyPr/>
          <a:lstStyle>
            <a:extLst/>
          </a:lstStyle>
          <a:p>
            <a:fld id="{4A0933BF-968E-4C70-B5BF-0C1399252094}" type="slidenum">
              <a:rPr lang="en-US" smtClean="0"/>
              <a:pPr/>
              <a:t>‹#›</a:t>
            </a:fld>
            <a:endParaRPr lang="en-US"/>
          </a:p>
        </p:txBody>
      </p:sp>
      <p:sp>
        <p:nvSpPr>
          <p:cNvPr id="32" name="31 - Ορθογώνιο"/>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 Ορθογώνιο"/>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 Ορθογώνιο"/>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 Ορθογώνιο"/>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 Ορθογώνιο"/>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 Τίτλος"/>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56" name="55 - Ορθογώνιο"/>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 Ορθογώνιο"/>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 Ορθογώνιο"/>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 Ορθογώνιο"/>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BF8148A7-49E7-4E1D-9E51-65FB70C51694}" type="datetimeFigureOut">
              <a:rPr lang="en-US" smtClean="0"/>
              <a:pPr/>
              <a:t>17-Oct-17</a:t>
            </a:fld>
            <a:endParaRPr lang="en-US"/>
          </a:p>
        </p:txBody>
      </p:sp>
      <p:sp>
        <p:nvSpPr>
          <p:cNvPr id="5" name="4 - Θέση υποσέλιδου"/>
          <p:cNvSpPr>
            <a:spLocks noGrp="1"/>
          </p:cNvSpPr>
          <p:nvPr>
            <p:ph type="ftr" sz="quarter" idx="11"/>
          </p:nvPr>
        </p:nvSpPr>
        <p:spPr/>
        <p:txBody>
          <a:bodyPr/>
          <a:lstStyle>
            <a:extLst/>
          </a:lstStyle>
          <a:p>
            <a:endParaRPr lang="en-US"/>
          </a:p>
        </p:txBody>
      </p:sp>
      <p:sp>
        <p:nvSpPr>
          <p:cNvPr id="6" name="5 - Θέση αριθμού διαφάνειας"/>
          <p:cNvSpPr>
            <a:spLocks noGrp="1"/>
          </p:cNvSpPr>
          <p:nvPr>
            <p:ph type="sldNum" sz="quarter" idx="12"/>
          </p:nvPr>
        </p:nvSpPr>
        <p:spPr/>
        <p:txBody>
          <a:bodyPr/>
          <a:lstStyle>
            <a:extLst/>
          </a:lstStyle>
          <a:p>
            <a:fld id="{4A0933BF-968E-4C70-B5BF-0C139925209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981200" cy="5851525"/>
          </a:xfrm>
        </p:spPr>
        <p:txBody>
          <a:bodyPr vert="eaVert" anchor="ct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609600" y="274639"/>
            <a:ext cx="58674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BF8148A7-49E7-4E1D-9E51-65FB70C51694}" type="datetimeFigureOut">
              <a:rPr lang="en-US" smtClean="0"/>
              <a:pPr/>
              <a:t>17-Oct-17</a:t>
            </a:fld>
            <a:endParaRPr lang="en-US"/>
          </a:p>
        </p:txBody>
      </p:sp>
      <p:sp>
        <p:nvSpPr>
          <p:cNvPr id="5" name="4 - Θέση υποσέλιδου"/>
          <p:cNvSpPr>
            <a:spLocks noGrp="1"/>
          </p:cNvSpPr>
          <p:nvPr>
            <p:ph type="ftr" sz="quarter" idx="11"/>
          </p:nvPr>
        </p:nvSpPr>
        <p:spPr/>
        <p:txBody>
          <a:bodyPr/>
          <a:lstStyle>
            <a:extLst/>
          </a:lstStyle>
          <a:p>
            <a:endParaRPr lang="en-US"/>
          </a:p>
        </p:txBody>
      </p:sp>
      <p:sp>
        <p:nvSpPr>
          <p:cNvPr id="6" name="5 - Θέση αριθμού διαφάνειας"/>
          <p:cNvSpPr>
            <a:spLocks noGrp="1"/>
          </p:cNvSpPr>
          <p:nvPr>
            <p:ph type="sldNum" sz="quarter" idx="12"/>
          </p:nvPr>
        </p:nvSpPr>
        <p:spPr/>
        <p:txBody>
          <a:bodyPr/>
          <a:lstStyle>
            <a:extLst/>
          </a:lstStyle>
          <a:p>
            <a:fld id="{4A0933BF-968E-4C70-B5BF-0C139925209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BF8148A7-49E7-4E1D-9E51-65FB70C51694}" type="datetimeFigureOut">
              <a:rPr lang="en-US" smtClean="0"/>
              <a:pPr/>
              <a:t>17-Oct-17</a:t>
            </a:fld>
            <a:endParaRPr lang="en-US"/>
          </a:p>
        </p:txBody>
      </p:sp>
      <p:sp>
        <p:nvSpPr>
          <p:cNvPr id="5" name="4 - Θέση υποσέλιδου"/>
          <p:cNvSpPr>
            <a:spLocks noGrp="1"/>
          </p:cNvSpPr>
          <p:nvPr>
            <p:ph type="ftr" sz="quarter" idx="11"/>
          </p:nvPr>
        </p:nvSpPr>
        <p:spPr/>
        <p:txBody>
          <a:bodyPr/>
          <a:lstStyle>
            <a:extLst/>
          </a:lstStyle>
          <a:p>
            <a:endParaRPr lang="en-US"/>
          </a:p>
        </p:txBody>
      </p:sp>
      <p:sp>
        <p:nvSpPr>
          <p:cNvPr id="6" name="5 - Θέση αριθμού διαφάνειας"/>
          <p:cNvSpPr>
            <a:spLocks noGrp="1"/>
          </p:cNvSpPr>
          <p:nvPr>
            <p:ph type="sldNum" sz="quarter" idx="12"/>
          </p:nvPr>
        </p:nvSpPr>
        <p:spPr/>
        <p:txBody>
          <a:bodyPr/>
          <a:lstStyle>
            <a:extLst/>
          </a:lstStyle>
          <a:p>
            <a:fld id="{4A0933BF-968E-4C70-B5BF-0C139925209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14" name="13 - Ελεύθερη σχεδίαση"/>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 Ελεύθερη σχεδίαση"/>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 Ελεύθερη σχεδίαση"/>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 Ελεύθερη σχεδίαση"/>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 Ελεύθερη σχεδίαση"/>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 Ελεύθερη σχεδίαση"/>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 Ελεύθερη σχεδίαση"/>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 Ελεύθερη σχεδίαση"/>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 Ελεύθερη σχεδίαση"/>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 Ελεύθερη σχεδίαση"/>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 Ελεύθερη σχεδίαση"/>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 Ελεύθερη σχεδίαση"/>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 Ελεύθερη σχεδίαση"/>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 Ελεύθερη σχεδίαση"/>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 Ελεύθερη σχεδίαση"/>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 Θέση κειμένου"/>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BF8148A7-49E7-4E1D-9E51-65FB70C51694}" type="datetimeFigureOut">
              <a:rPr lang="en-US" smtClean="0"/>
              <a:pPr/>
              <a:t>17-Oct-17</a:t>
            </a:fld>
            <a:endParaRPr lang="en-US"/>
          </a:p>
        </p:txBody>
      </p:sp>
      <p:sp>
        <p:nvSpPr>
          <p:cNvPr id="5" name="4 - Θέση υποσέλιδου"/>
          <p:cNvSpPr>
            <a:spLocks noGrp="1"/>
          </p:cNvSpPr>
          <p:nvPr>
            <p:ph type="ftr" sz="quarter" idx="11"/>
          </p:nvPr>
        </p:nvSpPr>
        <p:spPr/>
        <p:txBody>
          <a:bodyPr/>
          <a:lstStyle>
            <a:extLst/>
          </a:lstStyle>
          <a:p>
            <a:endParaRPr lang="en-US"/>
          </a:p>
        </p:txBody>
      </p:sp>
      <p:sp>
        <p:nvSpPr>
          <p:cNvPr id="6" name="5 - Θέση αριθμού διαφάνειας"/>
          <p:cNvSpPr>
            <a:spLocks noGrp="1"/>
          </p:cNvSpPr>
          <p:nvPr>
            <p:ph type="sldNum" sz="quarter" idx="12"/>
          </p:nvPr>
        </p:nvSpPr>
        <p:spPr/>
        <p:txBody>
          <a:bodyPr/>
          <a:lstStyle>
            <a:extLst/>
          </a:lstStyle>
          <a:p>
            <a:fld id="{4A0933BF-968E-4C70-B5BF-0C1399252094}" type="slidenum">
              <a:rPr lang="en-US" smtClean="0"/>
              <a:pPr/>
              <a:t>‹#›</a:t>
            </a:fld>
            <a:endParaRPr lang="en-US"/>
          </a:p>
        </p:txBody>
      </p:sp>
      <p:sp>
        <p:nvSpPr>
          <p:cNvPr id="7" name="6 - Ορθογώνιο"/>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l-GR" smtClean="0"/>
              <a:t>Kλικ για επεξεργασία του τίτλου</a:t>
            </a:r>
            <a:endParaRPr kumimoji="0" lang="en-US"/>
          </a:p>
        </p:txBody>
      </p:sp>
      <p:sp>
        <p:nvSpPr>
          <p:cNvPr id="8" name="7 - Ορθογώνιο"/>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 Ορθογώνιο"/>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 Ορθογώνιο"/>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Ορθογώνιο"/>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 Ορθογώνιο"/>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2064"/>
            <a:ext cx="8229600" cy="9144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BF8148A7-49E7-4E1D-9E51-65FB70C51694}" type="datetimeFigureOut">
              <a:rPr lang="en-US" smtClean="0"/>
              <a:pPr/>
              <a:t>17-Oct-17</a:t>
            </a:fld>
            <a:endParaRPr lang="en-US"/>
          </a:p>
        </p:txBody>
      </p:sp>
      <p:sp>
        <p:nvSpPr>
          <p:cNvPr id="6" name="5 - Θέση υποσέλιδου"/>
          <p:cNvSpPr>
            <a:spLocks noGrp="1"/>
          </p:cNvSpPr>
          <p:nvPr>
            <p:ph type="ftr" sz="quarter" idx="11"/>
          </p:nvPr>
        </p:nvSpPr>
        <p:spPr/>
        <p:txBody>
          <a:bodyPr/>
          <a:lstStyle>
            <a:extLst/>
          </a:lstStyle>
          <a:p>
            <a:endParaRPr lang="en-US"/>
          </a:p>
        </p:txBody>
      </p:sp>
      <p:sp>
        <p:nvSpPr>
          <p:cNvPr id="7" name="6 - Θέση αριθμού διαφάνειας"/>
          <p:cNvSpPr>
            <a:spLocks noGrp="1"/>
          </p:cNvSpPr>
          <p:nvPr>
            <p:ph type="sldNum" sz="quarter" idx="12"/>
          </p:nvPr>
        </p:nvSpPr>
        <p:spPr/>
        <p:txBody>
          <a:bodyPr/>
          <a:lstStyle>
            <a:extLst/>
          </a:lstStyle>
          <a:p>
            <a:fld id="{4A0933BF-968E-4C70-B5BF-0C139925209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5" name="24 - Ορθογώνιο"/>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504824" y="512064"/>
            <a:ext cx="7772400" cy="914400"/>
          </a:xfrm>
        </p:spPr>
        <p:txBody>
          <a:bodyPr anchor="t"/>
          <a:lstStyle>
            <a:lvl1pPr>
              <a:defRPr sz="400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BF8148A7-49E7-4E1D-9E51-65FB70C51694}" type="datetimeFigureOut">
              <a:rPr lang="en-US" smtClean="0"/>
              <a:pPr/>
              <a:t>17-Oct-17</a:t>
            </a:fld>
            <a:endParaRPr lang="en-US"/>
          </a:p>
        </p:txBody>
      </p:sp>
      <p:sp>
        <p:nvSpPr>
          <p:cNvPr id="8" name="7 - Θέση υποσέλιδου"/>
          <p:cNvSpPr>
            <a:spLocks noGrp="1"/>
          </p:cNvSpPr>
          <p:nvPr>
            <p:ph type="ftr" sz="quarter" idx="11"/>
          </p:nvPr>
        </p:nvSpPr>
        <p:spPr/>
        <p:txBody>
          <a:bodyPr/>
          <a:lstStyle>
            <a:extLst/>
          </a:lstStyle>
          <a:p>
            <a:endParaRPr lang="en-US"/>
          </a:p>
        </p:txBody>
      </p:sp>
      <p:sp>
        <p:nvSpPr>
          <p:cNvPr id="9" name="8 - Θέση αριθμού διαφάνειας"/>
          <p:cNvSpPr>
            <a:spLocks noGrp="1"/>
          </p:cNvSpPr>
          <p:nvPr>
            <p:ph type="sldNum" sz="quarter" idx="12"/>
          </p:nvPr>
        </p:nvSpPr>
        <p:spPr/>
        <p:txBody>
          <a:bodyPr/>
          <a:lstStyle>
            <a:extLst/>
          </a:lstStyle>
          <a:p>
            <a:fld id="{4A0933BF-968E-4C70-B5BF-0C1399252094}" type="slidenum">
              <a:rPr lang="en-US" smtClean="0"/>
              <a:pPr/>
              <a:t>‹#›</a:t>
            </a:fld>
            <a:endParaRPr lang="en-US"/>
          </a:p>
        </p:txBody>
      </p:sp>
      <p:sp>
        <p:nvSpPr>
          <p:cNvPr id="16" name="15 - Ορθογώνιο"/>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 Ορθογώνιο"/>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 Ορθογώνιο"/>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 Ορθογώνιο"/>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 Ορθογώνιο"/>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 Ορθογώνιο"/>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 Ορθογώνιο"/>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 Ορθογώνιο"/>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 Ορθογώνιο"/>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512064"/>
            <a:ext cx="7772400" cy="914400"/>
          </a:xfrm>
        </p:spPr>
        <p:txBody>
          <a:bodyPr/>
          <a:lstStyle>
            <a:lvl1pPr>
              <a:defRPr sz="4000" cap="none" baseline="0"/>
            </a:lvl1pPr>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BF8148A7-49E7-4E1D-9E51-65FB70C51694}" type="datetimeFigureOut">
              <a:rPr lang="en-US" smtClean="0"/>
              <a:pPr/>
              <a:t>17-Oct-17</a:t>
            </a:fld>
            <a:endParaRPr lang="en-US"/>
          </a:p>
        </p:txBody>
      </p:sp>
      <p:sp>
        <p:nvSpPr>
          <p:cNvPr id="4" name="3 - Θέση υποσέλιδου"/>
          <p:cNvSpPr>
            <a:spLocks noGrp="1"/>
          </p:cNvSpPr>
          <p:nvPr>
            <p:ph type="ftr" sz="quarter" idx="11"/>
          </p:nvPr>
        </p:nvSpPr>
        <p:spPr/>
        <p:txBody>
          <a:bodyPr/>
          <a:lstStyle>
            <a:extLst/>
          </a:lstStyle>
          <a:p>
            <a:endParaRPr lang="en-US"/>
          </a:p>
        </p:txBody>
      </p:sp>
      <p:sp>
        <p:nvSpPr>
          <p:cNvPr id="5" name="4 - Θέση αριθμού διαφάνειας"/>
          <p:cNvSpPr>
            <a:spLocks noGrp="1"/>
          </p:cNvSpPr>
          <p:nvPr>
            <p:ph type="sldNum" sz="quarter" idx="12"/>
          </p:nvPr>
        </p:nvSpPr>
        <p:spPr/>
        <p:txBody>
          <a:bodyPr/>
          <a:lstStyle>
            <a:extLst/>
          </a:lstStyle>
          <a:p>
            <a:fld id="{4A0933BF-968E-4C70-B5BF-0C139925209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BF8148A7-49E7-4E1D-9E51-65FB70C51694}" type="datetimeFigureOut">
              <a:rPr lang="en-US" smtClean="0"/>
              <a:pPr/>
              <a:t>17-Oct-17</a:t>
            </a:fld>
            <a:endParaRPr lang="en-US"/>
          </a:p>
        </p:txBody>
      </p:sp>
      <p:sp>
        <p:nvSpPr>
          <p:cNvPr id="3" name="2 - Θέση υποσέλιδου"/>
          <p:cNvSpPr>
            <a:spLocks noGrp="1"/>
          </p:cNvSpPr>
          <p:nvPr>
            <p:ph type="ftr" sz="quarter" idx="11"/>
          </p:nvPr>
        </p:nvSpPr>
        <p:spPr/>
        <p:txBody>
          <a:bodyPr/>
          <a:lstStyle>
            <a:extLst/>
          </a:lstStyle>
          <a:p>
            <a:endParaRPr lang="en-US"/>
          </a:p>
        </p:txBody>
      </p:sp>
      <p:sp>
        <p:nvSpPr>
          <p:cNvPr id="4" name="3 - Θέση αριθμού διαφάνειας"/>
          <p:cNvSpPr>
            <a:spLocks noGrp="1"/>
          </p:cNvSpPr>
          <p:nvPr>
            <p:ph type="sldNum" sz="quarter" idx="12"/>
          </p:nvPr>
        </p:nvSpPr>
        <p:spPr/>
        <p:txBody>
          <a:bodyPr/>
          <a:lstStyle>
            <a:extLst/>
          </a:lstStyle>
          <a:p>
            <a:fld id="{4A0933BF-968E-4C70-B5BF-0C139925209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73050"/>
            <a:ext cx="8229600" cy="1162050"/>
          </a:xfrm>
        </p:spPr>
        <p:txBody>
          <a:bodyPr anchor="ctr"/>
          <a:lstStyle>
            <a:lvl1pPr algn="l">
              <a:buNone/>
              <a:defRPr sz="3600" b="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BF8148A7-49E7-4E1D-9E51-65FB70C51694}" type="datetimeFigureOut">
              <a:rPr lang="en-US" smtClean="0"/>
              <a:pPr/>
              <a:t>17-Oct-17</a:t>
            </a:fld>
            <a:endParaRPr lang="en-US"/>
          </a:p>
        </p:txBody>
      </p:sp>
      <p:sp>
        <p:nvSpPr>
          <p:cNvPr id="6" name="5 - Θέση υποσέλιδου"/>
          <p:cNvSpPr>
            <a:spLocks noGrp="1"/>
          </p:cNvSpPr>
          <p:nvPr>
            <p:ph type="ftr" sz="quarter" idx="11"/>
          </p:nvPr>
        </p:nvSpPr>
        <p:spPr/>
        <p:txBody>
          <a:bodyPr/>
          <a:lstStyle>
            <a:extLst/>
          </a:lstStyle>
          <a:p>
            <a:endParaRPr lang="en-US"/>
          </a:p>
        </p:txBody>
      </p:sp>
      <p:sp>
        <p:nvSpPr>
          <p:cNvPr id="7" name="6 - Θέση αριθμού διαφάνειας"/>
          <p:cNvSpPr>
            <a:spLocks noGrp="1"/>
          </p:cNvSpPr>
          <p:nvPr>
            <p:ph type="sldNum" sz="quarter" idx="12"/>
          </p:nvPr>
        </p:nvSpPr>
        <p:spPr/>
        <p:txBody>
          <a:bodyPr/>
          <a:lstStyle>
            <a:extLst/>
          </a:lstStyle>
          <a:p>
            <a:fld id="{4A0933BF-968E-4C70-B5BF-0C139925209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8" name="7 - Ορθογώνιο"/>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 Ευθεία γραμμή σύνδεσης"/>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 Ομάδα"/>
          <p:cNvGrpSpPr/>
          <p:nvPr/>
        </p:nvGrpSpPr>
        <p:grpSpPr>
          <a:xfrm rot="5400000">
            <a:off x="8514581" y="1219200"/>
            <a:ext cx="132763" cy="128466"/>
            <a:chOff x="6668087" y="1297746"/>
            <a:chExt cx="161840" cy="156602"/>
          </a:xfrm>
        </p:grpSpPr>
        <p:cxnSp>
          <p:nvCxnSpPr>
            <p:cNvPr id="15" name="14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 Τίτλος"/>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grpSp>
        <p:nvGrpSpPr>
          <p:cNvPr id="14" name="13 - Ομάδα"/>
          <p:cNvGrpSpPr/>
          <p:nvPr/>
        </p:nvGrpSpPr>
        <p:grpSpPr>
          <a:xfrm rot="5400000">
            <a:off x="8666981" y="1371600"/>
            <a:ext cx="132763" cy="128466"/>
            <a:chOff x="6668087" y="1297746"/>
            <a:chExt cx="161840" cy="156602"/>
          </a:xfrm>
        </p:grpSpPr>
        <p:cxnSp>
          <p:nvCxnSpPr>
            <p:cNvPr id="11" name="10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 Ομάδα"/>
          <p:cNvGrpSpPr/>
          <p:nvPr/>
        </p:nvGrpSpPr>
        <p:grpSpPr>
          <a:xfrm rot="5400000">
            <a:off x="8320088" y="1474763"/>
            <a:ext cx="132763" cy="128466"/>
            <a:chOff x="6668087" y="1297746"/>
            <a:chExt cx="161840" cy="156602"/>
          </a:xfrm>
        </p:grpSpPr>
        <p:cxnSp>
          <p:nvCxnSpPr>
            <p:cNvPr id="19" name="18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 Θέση ημερομηνίας"/>
          <p:cNvSpPr>
            <a:spLocks noGrp="1"/>
          </p:cNvSpPr>
          <p:nvPr>
            <p:ph type="dt" sz="half" idx="10"/>
          </p:nvPr>
        </p:nvSpPr>
        <p:spPr>
          <a:xfrm>
            <a:off x="6477000" y="55499"/>
            <a:ext cx="2133600" cy="365125"/>
          </a:xfrm>
        </p:spPr>
        <p:txBody>
          <a:bodyPr/>
          <a:lstStyle>
            <a:extLst/>
          </a:lstStyle>
          <a:p>
            <a:fld id="{BF8148A7-49E7-4E1D-9E51-65FB70C51694}" type="datetimeFigureOut">
              <a:rPr lang="en-US" smtClean="0"/>
              <a:pPr/>
              <a:t>17-Oct-17</a:t>
            </a:fld>
            <a:endParaRPr lang="en-US"/>
          </a:p>
        </p:txBody>
      </p:sp>
      <p:sp>
        <p:nvSpPr>
          <p:cNvPr id="6" name="5 - Θέση υποσέλιδου"/>
          <p:cNvSpPr>
            <a:spLocks noGrp="1"/>
          </p:cNvSpPr>
          <p:nvPr>
            <p:ph type="ftr" sz="quarter" idx="11"/>
          </p:nvPr>
        </p:nvSpPr>
        <p:spPr>
          <a:xfrm>
            <a:off x="914400" y="55499"/>
            <a:ext cx="5562600" cy="365125"/>
          </a:xfrm>
        </p:spPr>
        <p:txBody>
          <a:bodyPr/>
          <a:lstStyle>
            <a:extLst/>
          </a:lstStyle>
          <a:p>
            <a:endParaRPr lang="en-US"/>
          </a:p>
        </p:txBody>
      </p:sp>
      <p:sp>
        <p:nvSpPr>
          <p:cNvPr id="7" name="6 - Θέση αριθμού διαφάνειας"/>
          <p:cNvSpPr>
            <a:spLocks noGrp="1"/>
          </p:cNvSpPr>
          <p:nvPr>
            <p:ph type="sldNum" sz="quarter" idx="12"/>
          </p:nvPr>
        </p:nvSpPr>
        <p:spPr>
          <a:xfrm>
            <a:off x="8610600" y="55499"/>
            <a:ext cx="457200" cy="365125"/>
          </a:xfrm>
        </p:spPr>
        <p:txBody>
          <a:bodyPr/>
          <a:lstStyle>
            <a:extLst/>
          </a:lstStyle>
          <a:p>
            <a:fld id="{4A0933BF-968E-4C70-B5BF-0C139925209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 Ορθογώνιο"/>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Ορθογώνιο"/>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Ορθογώνιο"/>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Ορθογώνιο"/>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Ορθογώνιο"/>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 Ορθογώνιο"/>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 Ορθογώνιο"/>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 Ορθογώνιο"/>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 Ορθογώνιο"/>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 Θέση τίτλου"/>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BF8148A7-49E7-4E1D-9E51-65FB70C51694}" type="datetimeFigureOut">
              <a:rPr lang="en-US" smtClean="0"/>
              <a:pPr/>
              <a:t>17-Oct-17</a:t>
            </a:fld>
            <a:endParaRPr lang="en-US"/>
          </a:p>
        </p:txBody>
      </p:sp>
      <p:sp>
        <p:nvSpPr>
          <p:cNvPr id="3" name="2 - Θέση υποσέλιδου"/>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22 - Θέση αριθμού διαφάνειας"/>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4A0933BF-968E-4C70-B5BF-0C1399252094}"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n-US" dirty="0" smtClean="0"/>
              <a:t/>
            </a:r>
            <a:br>
              <a:rPr lang="en-US" dirty="0" smtClean="0"/>
            </a:br>
            <a:endParaRPr lang="en-US" dirty="0"/>
          </a:p>
        </p:txBody>
      </p:sp>
      <p:sp>
        <p:nvSpPr>
          <p:cNvPr id="3" name="2 - Υπότιτλος"/>
          <p:cNvSpPr>
            <a:spLocks noGrp="1"/>
          </p:cNvSpPr>
          <p:nvPr>
            <p:ph type="subTitle" idx="1"/>
          </p:nvPr>
        </p:nvSpPr>
        <p:spPr/>
        <p:txBody>
          <a:bodyPr>
            <a:noAutofit/>
          </a:bodyPr>
          <a:lstStyle/>
          <a:p>
            <a:pPr algn="ctr"/>
            <a:r>
              <a:rPr lang="el-GR" sz="3600" dirty="0" smtClean="0"/>
              <a:t>Διατάσεις και η επίδραση τους κατά τη διαδικασία της προθέρμανσης</a:t>
            </a:r>
          </a:p>
          <a:p>
            <a:endParaRPr lang="el-GR" sz="3600" dirty="0" smtClean="0"/>
          </a:p>
          <a:p>
            <a:r>
              <a:rPr lang="el-GR" sz="2800" dirty="0" smtClean="0"/>
              <a:t>Χάρης </a:t>
            </a:r>
            <a:r>
              <a:rPr lang="el-GR" sz="2800" dirty="0" err="1" smtClean="0"/>
              <a:t>Τσολάκης</a:t>
            </a:r>
            <a:r>
              <a:rPr lang="el-GR" sz="2800" dirty="0" smtClean="0"/>
              <a:t> </a:t>
            </a:r>
          </a:p>
          <a:p>
            <a:r>
              <a:rPr lang="el-GR" sz="2800" dirty="0" smtClean="0"/>
              <a:t>Αναπληρωτής Καθηγητής ΣΕΦΑΑΑ</a:t>
            </a:r>
            <a:endParaRPr lang="en-US" sz="2800" dirty="0" smtClean="0"/>
          </a:p>
          <a:p>
            <a:endParaRPr lang="en-US"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914400" y="838200"/>
            <a:ext cx="7772400" cy="5517360"/>
          </a:xfrm>
        </p:spPr>
        <p:txBody>
          <a:bodyPr/>
          <a:lstStyle/>
          <a:p>
            <a:r>
              <a:rPr lang="el-GR" sz="3200" dirty="0" smtClean="0"/>
              <a:t>Ωστόσο, η επιλογή της χρήσης στατικών διατάσεων στην προθέρμανση εξαρτάται από πολλούς παράγοντες, σημαντικότεροι από τους οποίους είναι η </a:t>
            </a:r>
            <a:r>
              <a:rPr lang="el-GR" sz="3200" dirty="0" smtClean="0">
                <a:solidFill>
                  <a:srgbClr val="FF0000"/>
                </a:solidFill>
              </a:rPr>
              <a:t>διάρκεια </a:t>
            </a:r>
            <a:r>
              <a:rPr lang="el-GR" sz="3200" dirty="0" smtClean="0"/>
              <a:t>και η </a:t>
            </a:r>
            <a:r>
              <a:rPr lang="el-GR" sz="3200" dirty="0" smtClean="0">
                <a:solidFill>
                  <a:srgbClr val="FF0000"/>
                </a:solidFill>
              </a:rPr>
              <a:t>ένταση </a:t>
            </a:r>
            <a:r>
              <a:rPr lang="el-GR" sz="3200" dirty="0" smtClean="0"/>
              <a:t>των διατάσεων, το </a:t>
            </a:r>
            <a:r>
              <a:rPr lang="el-GR" sz="3200" dirty="0" smtClean="0">
                <a:solidFill>
                  <a:srgbClr val="FF0000"/>
                </a:solidFill>
              </a:rPr>
              <a:t>προπονητικό υπόβαθρο </a:t>
            </a:r>
            <a:r>
              <a:rPr lang="el-GR" sz="3200" dirty="0" smtClean="0"/>
              <a:t>των ασκουμένων και ο </a:t>
            </a:r>
            <a:r>
              <a:rPr lang="el-GR" sz="3200" dirty="0" smtClean="0">
                <a:solidFill>
                  <a:srgbClr val="FF0000"/>
                </a:solidFill>
              </a:rPr>
              <a:t>τύπος δραστηριότητας </a:t>
            </a:r>
            <a:r>
              <a:rPr lang="el-GR" sz="3200" dirty="0" smtClean="0"/>
              <a:t>που ακολουθεί τη διάταση (</a:t>
            </a:r>
            <a:r>
              <a:rPr lang="en-US" sz="3200" dirty="0" err="1" smtClean="0"/>
              <a:t>Behm</a:t>
            </a:r>
            <a:r>
              <a:rPr lang="el-GR" sz="3200" dirty="0" smtClean="0"/>
              <a:t> &amp; </a:t>
            </a:r>
            <a:r>
              <a:rPr lang="en-US" sz="3200" dirty="0" err="1" smtClean="0"/>
              <a:t>Chaouachi</a:t>
            </a:r>
            <a:r>
              <a:rPr lang="el-GR" sz="3200" dirty="0" smtClean="0"/>
              <a:t>, 2011, </a:t>
            </a:r>
            <a:r>
              <a:rPr lang="en-US" sz="3200" dirty="0" smtClean="0"/>
              <a:t>Kay</a:t>
            </a:r>
            <a:r>
              <a:rPr lang="el-GR" sz="3200" dirty="0" smtClean="0"/>
              <a:t> &amp; </a:t>
            </a:r>
            <a:r>
              <a:rPr lang="en-US" sz="3200" dirty="0" err="1" smtClean="0"/>
              <a:t>Blazevich</a:t>
            </a:r>
            <a:r>
              <a:rPr lang="el-GR" sz="3200" dirty="0" smtClean="0"/>
              <a:t>, 2012). </a:t>
            </a:r>
            <a:endParaRPr lang="en-US" sz="3200"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914400" y="838200"/>
            <a:ext cx="7772400" cy="5517360"/>
          </a:xfrm>
        </p:spPr>
        <p:txBody>
          <a:bodyPr>
            <a:normAutofit fontScale="85000" lnSpcReduction="10000"/>
          </a:bodyPr>
          <a:lstStyle/>
          <a:p>
            <a:r>
              <a:rPr lang="el-GR" dirty="0" smtClean="0"/>
              <a:t>Οι ερευνητές συμπέραναν ότι για διατάσεις διάρκειας </a:t>
            </a:r>
            <a:r>
              <a:rPr lang="el-GR" dirty="0" smtClean="0">
                <a:solidFill>
                  <a:srgbClr val="FF0000"/>
                </a:solidFill>
              </a:rPr>
              <a:t>μεγαλύτερης από 90 </a:t>
            </a:r>
            <a:r>
              <a:rPr lang="en-US" dirty="0" smtClean="0">
                <a:solidFill>
                  <a:srgbClr val="FF0000"/>
                </a:solidFill>
              </a:rPr>
              <a:t>s</a:t>
            </a:r>
            <a:r>
              <a:rPr lang="el-GR" dirty="0" smtClean="0">
                <a:solidFill>
                  <a:srgbClr val="FF0000"/>
                </a:solidFill>
              </a:rPr>
              <a:t> </a:t>
            </a:r>
            <a:r>
              <a:rPr lang="el-GR" dirty="0" smtClean="0"/>
              <a:t>υπάρχει ισχυρή ένδειξη για μείωση της απόδοσης ενώ σε διατάσεις διάρκειας </a:t>
            </a:r>
            <a:r>
              <a:rPr lang="el-GR" dirty="0" smtClean="0">
                <a:solidFill>
                  <a:srgbClr val="FF0000"/>
                </a:solidFill>
              </a:rPr>
              <a:t>60 </a:t>
            </a:r>
            <a:r>
              <a:rPr lang="en-US" dirty="0" smtClean="0">
                <a:solidFill>
                  <a:srgbClr val="FF0000"/>
                </a:solidFill>
              </a:rPr>
              <a:t>s </a:t>
            </a:r>
            <a:r>
              <a:rPr lang="el-GR" dirty="0" smtClean="0"/>
              <a:t>τα αποτελέσματα ποικίλουν και θα μπορούσαν να χαρακτηρισθούν </a:t>
            </a:r>
            <a:r>
              <a:rPr lang="el-GR" dirty="0" smtClean="0">
                <a:solidFill>
                  <a:srgbClr val="FF0000"/>
                </a:solidFill>
              </a:rPr>
              <a:t>αντικρουόμενα</a:t>
            </a:r>
            <a:r>
              <a:rPr lang="el-GR" dirty="0" smtClean="0"/>
              <a:t>. </a:t>
            </a:r>
          </a:p>
          <a:p>
            <a:r>
              <a:rPr lang="el-GR" dirty="0" smtClean="0"/>
              <a:t>Σημαντικός αριθμός ερευνών, δεν αναφέρει μείωση της απόδοσης μετά από διατάσεις διάρκειας 30 </a:t>
            </a:r>
            <a:r>
              <a:rPr lang="en-US" dirty="0" smtClean="0"/>
              <a:t>s</a:t>
            </a:r>
            <a:r>
              <a:rPr lang="el-GR" dirty="0" smtClean="0"/>
              <a:t> στη μέγιστη δύναμη/ροπή (</a:t>
            </a:r>
            <a:r>
              <a:rPr lang="en-US" dirty="0" err="1" smtClean="0"/>
              <a:t>Beedle</a:t>
            </a:r>
            <a:r>
              <a:rPr lang="en-US" dirty="0" smtClean="0"/>
              <a:t> et al</a:t>
            </a:r>
            <a:r>
              <a:rPr lang="el-GR" dirty="0" smtClean="0"/>
              <a:t>., 2008, </a:t>
            </a:r>
            <a:r>
              <a:rPr lang="en-US" dirty="0" smtClean="0"/>
              <a:t>Egan et al</a:t>
            </a:r>
            <a:r>
              <a:rPr lang="el-GR" dirty="0" smtClean="0"/>
              <a:t>., 2006)  καθώς και στη </a:t>
            </a:r>
            <a:r>
              <a:rPr lang="el-GR" dirty="0" err="1" smtClean="0"/>
              <a:t>ριπτική</a:t>
            </a:r>
            <a:r>
              <a:rPr lang="el-GR" dirty="0" smtClean="0"/>
              <a:t> απόδοση (</a:t>
            </a:r>
            <a:r>
              <a:rPr lang="en-US" dirty="0" smtClean="0"/>
              <a:t>Haag et al</a:t>
            </a:r>
            <a:r>
              <a:rPr lang="el-GR" dirty="0" smtClean="0"/>
              <a:t>., 2010), </a:t>
            </a:r>
          </a:p>
          <a:p>
            <a:r>
              <a:rPr lang="el-GR" dirty="0" smtClean="0">
                <a:solidFill>
                  <a:srgbClr val="FF0000"/>
                </a:solidFill>
              </a:rPr>
              <a:t>Ελάχιστη μείωση </a:t>
            </a:r>
            <a:r>
              <a:rPr lang="el-GR" dirty="0" smtClean="0"/>
              <a:t>ή ακόμα και βελτίωση της αλτικής απόδοσης μετά την εφαρμογή στατικών διατάσεων </a:t>
            </a:r>
            <a:r>
              <a:rPr lang="el-GR" dirty="0" smtClean="0">
                <a:solidFill>
                  <a:srgbClr val="FF0000"/>
                </a:solidFill>
              </a:rPr>
              <a:t>διάρκειας 30 </a:t>
            </a:r>
            <a:r>
              <a:rPr lang="en-US" dirty="0" smtClean="0">
                <a:solidFill>
                  <a:srgbClr val="FF0000"/>
                </a:solidFill>
              </a:rPr>
              <a:t>s </a:t>
            </a:r>
            <a:r>
              <a:rPr lang="el-GR" dirty="0" smtClean="0">
                <a:solidFill>
                  <a:srgbClr val="FF0000"/>
                </a:solidFill>
              </a:rPr>
              <a:t>ή λιγότερο </a:t>
            </a:r>
            <a:r>
              <a:rPr lang="el-GR" dirty="0" smtClean="0"/>
              <a:t>(</a:t>
            </a:r>
            <a:r>
              <a:rPr lang="en-US" dirty="0" smtClean="0"/>
              <a:t>Church et al</a:t>
            </a:r>
            <a:r>
              <a:rPr lang="el-GR" dirty="0" smtClean="0"/>
              <a:t>., 2001; </a:t>
            </a:r>
            <a:r>
              <a:rPr lang="en-US" dirty="0" smtClean="0"/>
              <a:t>Cornwell et al</a:t>
            </a:r>
            <a:r>
              <a:rPr lang="el-GR" dirty="0" smtClean="0"/>
              <a:t>., 2002; </a:t>
            </a:r>
            <a:r>
              <a:rPr lang="en-US" dirty="0" smtClean="0"/>
              <a:t>Mc </a:t>
            </a:r>
            <a:r>
              <a:rPr lang="en-US" dirty="0" err="1" smtClean="0"/>
              <a:t>Millian</a:t>
            </a:r>
            <a:r>
              <a:rPr lang="el-GR" dirty="0" smtClean="0"/>
              <a:t>, </a:t>
            </a:r>
            <a:r>
              <a:rPr lang="en-US" dirty="0" smtClean="0"/>
              <a:t>et al</a:t>
            </a:r>
            <a:r>
              <a:rPr lang="el-GR" dirty="0" smtClean="0"/>
              <a:t>., 2006).</a:t>
            </a:r>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idx="1"/>
          </p:nvPr>
        </p:nvSpPr>
        <p:spPr>
          <a:xfrm>
            <a:off x="914400" y="1371600"/>
            <a:ext cx="7772400" cy="4983960"/>
          </a:xfrm>
        </p:spPr>
        <p:txBody>
          <a:bodyPr/>
          <a:lstStyle/>
          <a:p>
            <a:r>
              <a:rPr lang="el-GR" dirty="0" smtClean="0"/>
              <a:t>Πρόσφατες έρευνες, αποκαλύπτουν ότι  όταν οι στατικές διατάσεις ακολουθούνται από </a:t>
            </a:r>
            <a:r>
              <a:rPr lang="el-GR" dirty="0" smtClean="0">
                <a:solidFill>
                  <a:srgbClr val="FF0000"/>
                </a:solidFill>
              </a:rPr>
              <a:t>ασκήσεις ενεργοποίησης </a:t>
            </a:r>
            <a:r>
              <a:rPr lang="el-GR" dirty="0" smtClean="0"/>
              <a:t>με τη μορφή ειδικής προθέρμανσης, τότε </a:t>
            </a:r>
            <a:r>
              <a:rPr lang="el-GR" dirty="0" smtClean="0">
                <a:solidFill>
                  <a:srgbClr val="FF0000"/>
                </a:solidFill>
              </a:rPr>
              <a:t>μειώνεται ή ακόμα και αντιστρέφεται η αρνητική τους επίδραση στην απόδοση</a:t>
            </a:r>
            <a:r>
              <a:rPr lang="el-GR" dirty="0" smtClean="0"/>
              <a:t> (</a:t>
            </a:r>
            <a:r>
              <a:rPr lang="en-US" dirty="0" err="1" smtClean="0"/>
              <a:t>Tsolakis</a:t>
            </a:r>
            <a:r>
              <a:rPr lang="el-GR" dirty="0" smtClean="0"/>
              <a:t> &amp; </a:t>
            </a:r>
            <a:r>
              <a:rPr lang="en-US" dirty="0" err="1" smtClean="0"/>
              <a:t>Bogdanis</a:t>
            </a:r>
            <a:r>
              <a:rPr lang="el-GR" dirty="0" smtClean="0"/>
              <a:t>, 2012). </a:t>
            </a: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914400" y="762000"/>
            <a:ext cx="7772400" cy="5593560"/>
          </a:xfrm>
        </p:spPr>
        <p:txBody>
          <a:bodyPr>
            <a:normAutofit fontScale="92500" lnSpcReduction="20000"/>
          </a:bodyPr>
          <a:lstStyle/>
          <a:p>
            <a:pPr>
              <a:buNone/>
            </a:pPr>
            <a:r>
              <a:rPr lang="el-GR" dirty="0" smtClean="0"/>
              <a:t>	Ειδικότερη αναφορά γίνεται στην εφαρμογή ασκήσεων </a:t>
            </a:r>
            <a:r>
              <a:rPr lang="el-GR" dirty="0" smtClean="0">
                <a:solidFill>
                  <a:srgbClr val="FF0000"/>
                </a:solidFill>
              </a:rPr>
              <a:t>δυναμικού χαρακτήρα (δυναμικές διατάσεις) </a:t>
            </a:r>
            <a:r>
              <a:rPr lang="el-GR" dirty="0" smtClean="0"/>
              <a:t>οι οποίες αποτελούν μέρος της ειδικής προθέρμανσης και φαίνεται ότι βελτιώνουν την απόδοση σε επιλεγμένες μεταβλητές όπως: </a:t>
            </a:r>
          </a:p>
          <a:p>
            <a:r>
              <a:rPr lang="el-GR" dirty="0" smtClean="0"/>
              <a:t>σε δρομικές προσπάθειες διαφόρων αποστάσεων, </a:t>
            </a:r>
          </a:p>
          <a:p>
            <a:r>
              <a:rPr lang="el-GR" dirty="0" smtClean="0"/>
              <a:t>σε αλτικές και </a:t>
            </a:r>
            <a:r>
              <a:rPr lang="el-GR" dirty="0" err="1" smtClean="0"/>
              <a:t>ριπτικές</a:t>
            </a:r>
            <a:r>
              <a:rPr lang="el-GR" dirty="0" smtClean="0"/>
              <a:t> παραμέτρους και πρόσφατα σε επιλεγμένα αγωνιστικά κινητικά πρότυπα διαφόρων αθλημάτων αντίστοιχα, </a:t>
            </a:r>
          </a:p>
          <a:p>
            <a:pPr>
              <a:buNone/>
            </a:pPr>
            <a:r>
              <a:rPr lang="el-GR" dirty="0" smtClean="0"/>
              <a:t>	λαμβάνοντας υπόψη ότι η εφαρμογή αυτών των μεθόδων πριν από την προπόνηση και τον αγώνα αποτελεί μέρος της αγωνιστικής ρουτίνας κάθε αθλητή (</a:t>
            </a:r>
            <a:r>
              <a:rPr lang="en-US" dirty="0" err="1" smtClean="0"/>
              <a:t>Seefeldt</a:t>
            </a:r>
            <a:r>
              <a:rPr lang="en-US" dirty="0" smtClean="0"/>
              <a:t> et al</a:t>
            </a:r>
            <a:r>
              <a:rPr lang="el-GR" dirty="0" smtClean="0"/>
              <a:t>, 2001).</a:t>
            </a:r>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914400" y="609600"/>
            <a:ext cx="7772400" cy="5745960"/>
          </a:xfrm>
        </p:spPr>
        <p:txBody>
          <a:bodyPr>
            <a:normAutofit lnSpcReduction="10000"/>
          </a:bodyPr>
          <a:lstStyle/>
          <a:p>
            <a:r>
              <a:rPr lang="el-GR" dirty="0" smtClean="0"/>
              <a:t>Αυτή η βελτίωση της </a:t>
            </a:r>
            <a:r>
              <a:rPr lang="el-GR" dirty="0" err="1" smtClean="0"/>
              <a:t>μυικής</a:t>
            </a:r>
            <a:r>
              <a:rPr lang="el-GR" dirty="0" smtClean="0"/>
              <a:t> λειτουργίας η οποία προκύπτει μετά από μέγιστες ή  </a:t>
            </a:r>
            <a:r>
              <a:rPr lang="el-GR" dirty="0" err="1" smtClean="0"/>
              <a:t>υπομέγιστες</a:t>
            </a:r>
            <a:r>
              <a:rPr lang="el-GR" dirty="0" smtClean="0"/>
              <a:t> εθελούσιες δραστηριότητες - </a:t>
            </a:r>
            <a:r>
              <a:rPr lang="el-GR" dirty="0" err="1" smtClean="0"/>
              <a:t>μυικές</a:t>
            </a:r>
            <a:r>
              <a:rPr lang="el-GR" dirty="0" smtClean="0"/>
              <a:t> συστολές ονομάζεται </a:t>
            </a:r>
            <a:r>
              <a:rPr lang="el-GR" dirty="0" err="1" smtClean="0">
                <a:solidFill>
                  <a:srgbClr val="FF0000"/>
                </a:solidFill>
              </a:rPr>
              <a:t>μεταδιεγερτική</a:t>
            </a:r>
            <a:r>
              <a:rPr lang="el-GR" dirty="0" smtClean="0">
                <a:solidFill>
                  <a:srgbClr val="FF0000"/>
                </a:solidFill>
              </a:rPr>
              <a:t> διευκόλυνση η πιο απλά </a:t>
            </a:r>
            <a:r>
              <a:rPr lang="el-GR" dirty="0" err="1" smtClean="0">
                <a:solidFill>
                  <a:srgbClr val="FF0000"/>
                </a:solidFill>
              </a:rPr>
              <a:t>νευρομυική</a:t>
            </a:r>
            <a:r>
              <a:rPr lang="el-GR" dirty="0" smtClean="0">
                <a:solidFill>
                  <a:srgbClr val="FF0000"/>
                </a:solidFill>
              </a:rPr>
              <a:t> διέγερση</a:t>
            </a:r>
            <a:r>
              <a:rPr lang="el-GR" dirty="0" smtClean="0"/>
              <a:t> (</a:t>
            </a:r>
            <a:r>
              <a:rPr lang="en-US" dirty="0" smtClean="0"/>
              <a:t>Sale</a:t>
            </a:r>
            <a:r>
              <a:rPr lang="el-GR" dirty="0" smtClean="0"/>
              <a:t>, 2002).</a:t>
            </a:r>
            <a:endParaRPr lang="en-US" dirty="0" smtClean="0"/>
          </a:p>
          <a:p>
            <a:r>
              <a:rPr lang="el-GR" dirty="0" smtClean="0"/>
              <a:t>Η βελτιωμένη </a:t>
            </a:r>
            <a:r>
              <a:rPr lang="el-GR" dirty="0" err="1" smtClean="0">
                <a:solidFill>
                  <a:srgbClr val="FF0000"/>
                </a:solidFill>
              </a:rPr>
              <a:t>μυική</a:t>
            </a:r>
            <a:r>
              <a:rPr lang="el-GR" dirty="0" smtClean="0">
                <a:solidFill>
                  <a:srgbClr val="FF0000"/>
                </a:solidFill>
              </a:rPr>
              <a:t> δραστηριότητα  εμφανίζεται παράλληλα με την κόπωση, </a:t>
            </a:r>
            <a:r>
              <a:rPr lang="el-GR" dirty="0" smtClean="0"/>
              <a:t>ενώ η ισορροπία ανάμεσα στα δύο φαινόμενα προκαθορίζει την απόδοση των δραστηριοτήτων που ακολουθούν, εάν δηλαδή θα είναι αυξημένη, μειωμένη ή αμετάβλητη (</a:t>
            </a:r>
            <a:r>
              <a:rPr lang="en-US" dirty="0" err="1" smtClean="0"/>
              <a:t>Morana</a:t>
            </a:r>
            <a:r>
              <a:rPr lang="el-GR" dirty="0" smtClean="0"/>
              <a:t>, </a:t>
            </a:r>
            <a:r>
              <a:rPr lang="en-US" dirty="0" smtClean="0"/>
              <a:t>C and </a:t>
            </a:r>
            <a:r>
              <a:rPr lang="en-US" dirty="0" err="1" smtClean="0"/>
              <a:t>Perrey</a:t>
            </a:r>
            <a:r>
              <a:rPr lang="el-GR" dirty="0" smtClean="0"/>
              <a:t>, </a:t>
            </a:r>
            <a:r>
              <a:rPr lang="en-US" dirty="0" smtClean="0"/>
              <a:t>S</a:t>
            </a:r>
            <a:r>
              <a:rPr lang="el-GR" dirty="0" smtClean="0"/>
              <a:t>. 2009).</a:t>
            </a:r>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914400" y="838200"/>
            <a:ext cx="7772400" cy="5517360"/>
          </a:xfrm>
        </p:spPr>
        <p:txBody>
          <a:bodyPr>
            <a:normAutofit fontScale="92500" lnSpcReduction="20000"/>
          </a:bodyPr>
          <a:lstStyle/>
          <a:p>
            <a:r>
              <a:rPr lang="el-GR" dirty="0" smtClean="0"/>
              <a:t>Το ΡΑΡ εξαρτάται:</a:t>
            </a:r>
          </a:p>
          <a:p>
            <a:r>
              <a:rPr lang="el-GR" dirty="0" smtClean="0"/>
              <a:t>α) από την </a:t>
            </a:r>
            <a:r>
              <a:rPr lang="el-GR" dirty="0" smtClean="0">
                <a:solidFill>
                  <a:srgbClr val="FF0000"/>
                </a:solidFill>
              </a:rPr>
              <a:t>ένταση</a:t>
            </a:r>
            <a:r>
              <a:rPr lang="el-GR" dirty="0" smtClean="0"/>
              <a:t>, τη </a:t>
            </a:r>
            <a:r>
              <a:rPr lang="el-GR" dirty="0" smtClean="0">
                <a:solidFill>
                  <a:srgbClr val="FF0000"/>
                </a:solidFill>
              </a:rPr>
              <a:t>διάρκεια</a:t>
            </a:r>
            <a:r>
              <a:rPr lang="el-GR" dirty="0" smtClean="0"/>
              <a:t> και τον </a:t>
            </a:r>
            <a:r>
              <a:rPr lang="el-GR" dirty="0" smtClean="0">
                <a:solidFill>
                  <a:srgbClr val="FF0000"/>
                </a:solidFill>
              </a:rPr>
              <a:t>χρόνο αποκατάστασης</a:t>
            </a:r>
            <a:r>
              <a:rPr lang="el-GR" dirty="0" smtClean="0"/>
              <a:t> του προπονητικού ερεθίσματος (</a:t>
            </a:r>
            <a:r>
              <a:rPr lang="en-US" dirty="0" err="1" smtClean="0"/>
              <a:t>Mangus</a:t>
            </a:r>
            <a:r>
              <a:rPr lang="en-US" dirty="0" smtClean="0"/>
              <a:t> et al</a:t>
            </a:r>
            <a:r>
              <a:rPr lang="el-GR" dirty="0" smtClean="0"/>
              <a:t>, 2006), </a:t>
            </a:r>
          </a:p>
          <a:p>
            <a:r>
              <a:rPr lang="el-GR" dirty="0" smtClean="0"/>
              <a:t>β) το </a:t>
            </a:r>
            <a:r>
              <a:rPr lang="el-GR" dirty="0" smtClean="0">
                <a:solidFill>
                  <a:srgbClr val="FF0000"/>
                </a:solidFill>
              </a:rPr>
              <a:t>είδος των </a:t>
            </a:r>
            <a:r>
              <a:rPr lang="el-GR" dirty="0" err="1" smtClean="0">
                <a:solidFill>
                  <a:srgbClr val="FF0000"/>
                </a:solidFill>
              </a:rPr>
              <a:t>μυικών</a:t>
            </a:r>
            <a:r>
              <a:rPr lang="el-GR" dirty="0" smtClean="0">
                <a:solidFill>
                  <a:srgbClr val="FF0000"/>
                </a:solidFill>
              </a:rPr>
              <a:t> ινών </a:t>
            </a:r>
            <a:r>
              <a:rPr lang="el-GR" dirty="0" smtClean="0"/>
              <a:t>που διεγείρονται (</a:t>
            </a:r>
            <a:r>
              <a:rPr lang="en-US" dirty="0" smtClean="0"/>
              <a:t>Hamada et al</a:t>
            </a:r>
            <a:r>
              <a:rPr lang="el-GR" dirty="0" smtClean="0"/>
              <a:t>, 2000), </a:t>
            </a:r>
          </a:p>
          <a:p>
            <a:r>
              <a:rPr lang="el-GR" dirty="0" smtClean="0"/>
              <a:t>γ) το </a:t>
            </a:r>
            <a:r>
              <a:rPr lang="el-GR" dirty="0" smtClean="0">
                <a:solidFill>
                  <a:srgbClr val="FF0000"/>
                </a:solidFill>
              </a:rPr>
              <a:t>είδος της άσκησης </a:t>
            </a:r>
            <a:r>
              <a:rPr lang="el-GR" dirty="0" smtClean="0"/>
              <a:t>(</a:t>
            </a:r>
            <a:r>
              <a:rPr lang="en-US" dirty="0" err="1" smtClean="0"/>
              <a:t>Smilios</a:t>
            </a:r>
            <a:r>
              <a:rPr lang="en-US" dirty="0" smtClean="0"/>
              <a:t> et al</a:t>
            </a:r>
            <a:r>
              <a:rPr lang="el-GR" dirty="0" smtClean="0"/>
              <a:t> 2005), </a:t>
            </a:r>
            <a:r>
              <a:rPr lang="el-GR" dirty="0" smtClean="0">
                <a:solidFill>
                  <a:srgbClr val="FF0000"/>
                </a:solidFill>
              </a:rPr>
              <a:t>το φύλο </a:t>
            </a:r>
            <a:r>
              <a:rPr lang="el-GR" dirty="0" smtClean="0"/>
              <a:t>(</a:t>
            </a:r>
            <a:r>
              <a:rPr lang="en-US" dirty="0" err="1" smtClean="0"/>
              <a:t>Rixon</a:t>
            </a:r>
            <a:r>
              <a:rPr lang="en-US" dirty="0" smtClean="0"/>
              <a:t> et al</a:t>
            </a:r>
            <a:r>
              <a:rPr lang="el-GR" dirty="0" smtClean="0"/>
              <a:t>, 2007), </a:t>
            </a:r>
          </a:p>
          <a:p>
            <a:r>
              <a:rPr lang="el-GR" dirty="0" smtClean="0"/>
              <a:t>δ)το </a:t>
            </a:r>
            <a:r>
              <a:rPr lang="el-GR" dirty="0" smtClean="0">
                <a:solidFill>
                  <a:srgbClr val="FF0000"/>
                </a:solidFill>
              </a:rPr>
              <a:t>προπονητικό επίπεδο και τα επίπεδα δύναμης</a:t>
            </a:r>
            <a:r>
              <a:rPr lang="el-GR" dirty="0" smtClean="0"/>
              <a:t> (</a:t>
            </a:r>
            <a:r>
              <a:rPr lang="en-US" dirty="0" smtClean="0"/>
              <a:t>Chiu et al</a:t>
            </a:r>
            <a:r>
              <a:rPr lang="el-GR" dirty="0" smtClean="0"/>
              <a:t>, 2003) και </a:t>
            </a:r>
          </a:p>
          <a:p>
            <a:r>
              <a:rPr lang="el-GR" dirty="0" smtClean="0"/>
              <a:t>ε)το </a:t>
            </a:r>
            <a:r>
              <a:rPr lang="el-GR" dirty="0" smtClean="0">
                <a:solidFill>
                  <a:srgbClr val="FF0000"/>
                </a:solidFill>
              </a:rPr>
              <a:t>χρόνο</a:t>
            </a:r>
            <a:r>
              <a:rPr lang="el-GR" dirty="0" smtClean="0"/>
              <a:t> που μεσολαβεί από το </a:t>
            </a:r>
            <a:r>
              <a:rPr lang="el-GR" dirty="0" smtClean="0">
                <a:solidFill>
                  <a:srgbClr val="FF0000"/>
                </a:solidFill>
              </a:rPr>
              <a:t>τέλος του ΡΑΡ μέχρι την έναρξη των δοκιμασιών </a:t>
            </a:r>
            <a:r>
              <a:rPr lang="el-GR" dirty="0" smtClean="0"/>
              <a:t>(</a:t>
            </a:r>
            <a:r>
              <a:rPr lang="en-US" dirty="0" err="1" smtClean="0"/>
              <a:t>Commyns</a:t>
            </a:r>
            <a:r>
              <a:rPr lang="en-US" dirty="0" smtClean="0"/>
              <a:t> et al</a:t>
            </a:r>
            <a:r>
              <a:rPr lang="el-GR" dirty="0" smtClean="0"/>
              <a:t>, 2006).</a:t>
            </a:r>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FF00"/>
                </a:solidFill>
              </a:rPr>
              <a:t>ΠΡΟΘΕΡΜΑΝΣΗ</a:t>
            </a:r>
            <a:endParaRPr lang="el-GR" dirty="0">
              <a:solidFill>
                <a:srgbClr val="FFFF00"/>
              </a:solidFill>
            </a:endParaRPr>
          </a:p>
        </p:txBody>
      </p:sp>
      <p:sp>
        <p:nvSpPr>
          <p:cNvPr id="1027" name="Rectangle 3"/>
          <p:cNvSpPr>
            <a:spLocks noChangeArrowheads="1"/>
          </p:cNvSpPr>
          <p:nvPr/>
        </p:nvSpPr>
        <p:spPr bwMode="auto">
          <a:xfrm>
            <a:off x="0" y="1772816"/>
            <a:ext cx="9144000" cy="29546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Το τελικό μέρος της διαδικασίας της προθέρμανσης περιλαμβάνει ειδικού τύπου ασκήσεις συναφείς με το άθλημα, συνήθως  μέτριας με υψηλής έντασης μυϊκές συστολές, αυξάνοντας έτσι την παραγωγή ισχύος και της απόδοσης μέσω της ενεργοποίησης </a:t>
            </a:r>
            <a:r>
              <a:rPr kumimoji="0" lang="el-GR" sz="2400" b="0" i="0" u="none" strike="noStrike" cap="none" normalizeH="0" baseline="0" dirty="0" err="1" smtClean="0">
                <a:ln>
                  <a:noFill/>
                </a:ln>
                <a:solidFill>
                  <a:srgbClr val="FFFF00"/>
                </a:solidFill>
                <a:effectLst/>
                <a:latin typeface="Times New Roman" pitchFamily="18" charset="0"/>
                <a:ea typeface="Calibri" pitchFamily="34" charset="0"/>
                <a:cs typeface="Times New Roman" pitchFamily="18" charset="0"/>
              </a:rPr>
              <a:t>νευρομυϊκών</a:t>
            </a:r>
            <a:r>
              <a:rPr kumimoji="0" lang="el-GR" sz="2400" b="0"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 παραγόντων  </a:t>
            </a:r>
            <a:r>
              <a:rPr kumimoji="0" lang="el-GR" b="0"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 </a:t>
            </a:r>
            <a:r>
              <a:rPr kumimoji="0" lang="en-US" b="0" i="0" u="none" strike="noStrike" cap="none" normalizeH="0" baseline="0" dirty="0" err="1" smtClean="0">
                <a:ln>
                  <a:noFill/>
                </a:ln>
                <a:solidFill>
                  <a:srgbClr val="FFFF00"/>
                </a:solidFill>
                <a:effectLst/>
                <a:latin typeface="Times New Roman" pitchFamily="18" charset="0"/>
                <a:ea typeface="Calibri" pitchFamily="34" charset="0"/>
                <a:cs typeface="Times New Roman" pitchFamily="18" charset="0"/>
              </a:rPr>
              <a:t>Faigenbaum</a:t>
            </a:r>
            <a:r>
              <a:rPr kumimoji="0" lang="el-GR" b="0"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 </a:t>
            </a:r>
            <a:r>
              <a:rPr kumimoji="0" lang="en-US" b="0"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McFarland</a:t>
            </a:r>
            <a:r>
              <a:rPr kumimoji="0" lang="el-GR" b="0"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 </a:t>
            </a:r>
            <a:r>
              <a:rPr kumimoji="0" lang="en-US" b="0" i="0" u="none" strike="noStrike" cap="none" normalizeH="0" baseline="0" dirty="0" err="1" smtClean="0">
                <a:ln>
                  <a:noFill/>
                </a:ln>
                <a:solidFill>
                  <a:srgbClr val="FFFF00"/>
                </a:solidFill>
                <a:effectLst/>
                <a:latin typeface="Times New Roman" pitchFamily="18" charset="0"/>
                <a:ea typeface="Calibri" pitchFamily="34" charset="0"/>
                <a:cs typeface="Times New Roman" pitchFamily="18" charset="0"/>
              </a:rPr>
              <a:t>Keiper</a:t>
            </a:r>
            <a:r>
              <a:rPr kumimoji="0" lang="el-GR" b="0"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 </a:t>
            </a:r>
            <a:r>
              <a:rPr kumimoji="0" lang="en-US" b="0" i="0" u="none" strike="noStrike" cap="none" normalizeH="0" baseline="0" dirty="0" err="1" smtClean="0">
                <a:ln>
                  <a:noFill/>
                </a:ln>
                <a:solidFill>
                  <a:srgbClr val="FFFF00"/>
                </a:solidFill>
                <a:effectLst/>
                <a:latin typeface="Times New Roman" pitchFamily="18" charset="0"/>
                <a:ea typeface="Calibri" pitchFamily="34" charset="0"/>
                <a:cs typeface="Times New Roman" pitchFamily="18" charset="0"/>
              </a:rPr>
              <a:t>Tevlin</a:t>
            </a:r>
            <a:r>
              <a:rPr kumimoji="0" lang="el-GR" b="0"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 </a:t>
            </a:r>
            <a:r>
              <a:rPr kumimoji="0" lang="en-US" b="0" i="0" u="none" strike="noStrike" cap="none" normalizeH="0" baseline="0" dirty="0" err="1" smtClean="0">
                <a:ln>
                  <a:noFill/>
                </a:ln>
                <a:solidFill>
                  <a:srgbClr val="FFFF00"/>
                </a:solidFill>
                <a:effectLst/>
                <a:latin typeface="Times New Roman" pitchFamily="18" charset="0"/>
                <a:ea typeface="Calibri" pitchFamily="34" charset="0"/>
                <a:cs typeface="Times New Roman" pitchFamily="18" charset="0"/>
              </a:rPr>
              <a:t>Ratamess</a:t>
            </a:r>
            <a:r>
              <a:rPr kumimoji="0" lang="el-GR" b="0"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 </a:t>
            </a:r>
            <a:r>
              <a:rPr kumimoji="0" lang="en-US" b="0"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Kang </a:t>
            </a:r>
            <a:r>
              <a:rPr kumimoji="0" lang="el-GR" b="0"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 </a:t>
            </a:r>
            <a:r>
              <a:rPr kumimoji="0" lang="en-US" b="0"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and Hoffman</a:t>
            </a:r>
            <a:r>
              <a:rPr kumimoji="0" lang="el-GR" b="0"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 2007 ;</a:t>
            </a:r>
            <a:r>
              <a:rPr kumimoji="0" lang="el-GR" b="0" i="0" u="none" strike="noStrike" cap="none" normalizeH="0" baseline="0" dirty="0" smtClean="0">
                <a:ln>
                  <a:noFill/>
                </a:ln>
                <a:solidFill>
                  <a:srgbClr val="FFFF00"/>
                </a:solidFill>
                <a:effectLst/>
                <a:latin typeface="Times New Roman" pitchFamily="18" charset="0"/>
                <a:ea typeface="TimesNewRoman" charset="-128"/>
                <a:cs typeface="Times New Roman" pitchFamily="18" charset="0"/>
              </a:rPr>
              <a:t> </a:t>
            </a:r>
            <a:r>
              <a:rPr kumimoji="0" lang="en-US" b="0" i="0" u="none" strike="noStrike" cap="none" normalizeH="0" baseline="0" dirty="0" err="1" smtClean="0">
                <a:ln>
                  <a:noFill/>
                </a:ln>
                <a:solidFill>
                  <a:srgbClr val="FFFF00"/>
                </a:solidFill>
                <a:effectLst/>
                <a:latin typeface="Times New Roman" pitchFamily="18" charset="0"/>
                <a:ea typeface="TimesNewRoman" charset="-128"/>
                <a:cs typeface="Times New Roman" pitchFamily="18" charset="0"/>
              </a:rPr>
              <a:t>Gelen</a:t>
            </a:r>
            <a:r>
              <a:rPr lang="el-GR" dirty="0" smtClean="0">
                <a:solidFill>
                  <a:srgbClr val="FFFF00"/>
                </a:solidFill>
                <a:latin typeface="Times New Roman" pitchFamily="18" charset="0"/>
                <a:ea typeface="TimesNewRoman" charset="-128"/>
                <a:cs typeface="Times New Roman" pitchFamily="18" charset="0"/>
              </a:rPr>
              <a:t>.,</a:t>
            </a:r>
            <a:r>
              <a:rPr kumimoji="0" lang="el-GR" b="0" i="0" u="none" strike="noStrike" cap="none" normalizeH="0" baseline="0" dirty="0" smtClean="0">
                <a:ln>
                  <a:noFill/>
                </a:ln>
                <a:solidFill>
                  <a:srgbClr val="FFFF00"/>
                </a:solidFill>
                <a:effectLst/>
                <a:latin typeface="Times New Roman" pitchFamily="18" charset="0"/>
                <a:ea typeface="TimesNewRoman" charset="-128"/>
                <a:cs typeface="Times New Roman" pitchFamily="18" charset="0"/>
              </a:rPr>
              <a:t>2010 ). </a:t>
            </a:r>
          </a:p>
          <a:p>
            <a:pPr marL="0" marR="0" lvl="0" indent="0" algn="just" defTabSz="914400" rtl="0" eaLnBrk="1" fontAlgn="base" latinLnBrk="0" hangingPunct="1">
              <a:lnSpc>
                <a:spcPct val="100000"/>
              </a:lnSpc>
              <a:spcBef>
                <a:spcPct val="0"/>
              </a:spcBef>
              <a:spcAft>
                <a:spcPct val="0"/>
              </a:spcAft>
              <a:buClrTx/>
              <a:buSzTx/>
              <a:buFontTx/>
              <a:buNone/>
              <a:tabLst/>
            </a:pPr>
            <a:endParaRPr lang="el-GR" sz="2400" dirty="0" smtClean="0">
              <a:solidFill>
                <a:srgbClr val="FFFF00"/>
              </a:solidFill>
              <a:latin typeface="Times New Roman" pitchFamily="18" charset="0"/>
              <a:ea typeface="TimesNewRoman"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rgbClr val="FFFF00"/>
                </a:solidFill>
                <a:effectLst/>
                <a:latin typeface="Times New Roman" pitchFamily="18" charset="0"/>
                <a:ea typeface="TimesNewRoman" charset="-128"/>
                <a:cs typeface="Times New Roman" pitchFamily="18" charset="0"/>
              </a:rPr>
              <a:t>Αυτό το φαινόμενο καλείται Μετά-Διεγερτική Ενεργοποίηση (ΜΔΕ).</a:t>
            </a:r>
            <a:endParaRPr kumimoji="0" lang="el-GR" sz="2400" b="0" i="0" u="none" strike="noStrike" cap="none" normalizeH="0" baseline="0" dirty="0" smtClean="0">
              <a:ln>
                <a:noFill/>
              </a:ln>
              <a:solidFill>
                <a:srgbClr val="FFFF00"/>
              </a:solidFill>
              <a:effectLst/>
              <a:latin typeface="Times New Roman" pitchFamily="18" charset="0"/>
              <a:cs typeface="Times New Roman"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 calcmode="lin" valueType="num">
                                      <p:cBhvr additive="base">
                                        <p:cTn id="7" dur="1000" fill="hold"/>
                                        <p:tgtEl>
                                          <p:spTgt spid="1027">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10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7">
                                            <p:txEl>
                                              <p:pRg st="2" end="2"/>
                                            </p:txEl>
                                          </p:spTgt>
                                        </p:tgtEl>
                                        <p:attrNameLst>
                                          <p:attrName>style.visibility</p:attrName>
                                        </p:attrNameLst>
                                      </p:cBhvr>
                                      <p:to>
                                        <p:strVal val="visible"/>
                                      </p:to>
                                    </p:set>
                                    <p:anim calcmode="lin" valueType="num">
                                      <p:cBhvr additive="base">
                                        <p:cTn id="13" dur="1000" fill="hold"/>
                                        <p:tgtEl>
                                          <p:spTgt spid="1027">
                                            <p:txEl>
                                              <p:pRg st="2" end="2"/>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102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FF00"/>
                </a:solidFill>
              </a:rPr>
              <a:t>ΜΔΕ</a:t>
            </a:r>
            <a:endParaRPr lang="el-GR" dirty="0">
              <a:solidFill>
                <a:srgbClr val="FFFF00"/>
              </a:solidFill>
            </a:endParaRPr>
          </a:p>
        </p:txBody>
      </p:sp>
      <p:sp>
        <p:nvSpPr>
          <p:cNvPr id="3" name="2 - Ορθογώνιο"/>
          <p:cNvSpPr/>
          <p:nvPr/>
        </p:nvSpPr>
        <p:spPr>
          <a:xfrm>
            <a:off x="0" y="1340768"/>
            <a:ext cx="9144000" cy="1569660"/>
          </a:xfrm>
          <a:prstGeom prst="rect">
            <a:avLst/>
          </a:prstGeom>
        </p:spPr>
        <p:txBody>
          <a:bodyPr wrap="square">
            <a:spAutoFit/>
          </a:bodyPr>
          <a:lstStyle/>
          <a:p>
            <a:r>
              <a:rPr lang="el-GR" sz="2400" dirty="0" smtClean="0">
                <a:solidFill>
                  <a:srgbClr val="FFFF00"/>
                </a:solidFill>
                <a:latin typeface="Times New Roman" pitchFamily="18" charset="0"/>
                <a:cs typeface="Times New Roman" pitchFamily="18" charset="0"/>
              </a:rPr>
              <a:t>Η Μετά-Διεγερτική Ενεργοποίηση (ΜΔΕ) αναφέρεται στο φαινόμενο που χαρακτηρίζεται από την οξεία ενεργοποίηση των χαρακτηριστικών της μυϊκής απόδοσης, ως αποτέλεσμα της προηγηθείσας συστολής του μυός </a:t>
            </a:r>
            <a:r>
              <a:rPr lang="el-GR" dirty="0" smtClean="0">
                <a:solidFill>
                  <a:srgbClr val="FFFF00"/>
                </a:solidFill>
              </a:rPr>
              <a:t>(</a:t>
            </a:r>
            <a:r>
              <a:rPr lang="en-US" dirty="0" smtClean="0">
                <a:solidFill>
                  <a:srgbClr val="FFFF00"/>
                </a:solidFill>
              </a:rPr>
              <a:t>Hodgson</a:t>
            </a:r>
            <a:r>
              <a:rPr lang="el-GR" dirty="0" smtClean="0">
                <a:solidFill>
                  <a:srgbClr val="FFFF00"/>
                </a:solidFill>
              </a:rPr>
              <a:t>, </a:t>
            </a:r>
            <a:r>
              <a:rPr lang="en-US" dirty="0" smtClean="0">
                <a:solidFill>
                  <a:srgbClr val="FFFF00"/>
                </a:solidFill>
              </a:rPr>
              <a:t>Docherty</a:t>
            </a:r>
            <a:r>
              <a:rPr lang="el-GR" dirty="0" smtClean="0">
                <a:solidFill>
                  <a:srgbClr val="FFFF00"/>
                </a:solidFill>
              </a:rPr>
              <a:t> </a:t>
            </a:r>
            <a:r>
              <a:rPr lang="en-US" dirty="0" smtClean="0">
                <a:solidFill>
                  <a:srgbClr val="FFFF00"/>
                </a:solidFill>
              </a:rPr>
              <a:t>and Robbins</a:t>
            </a:r>
            <a:r>
              <a:rPr lang="el-GR" dirty="0" smtClean="0">
                <a:solidFill>
                  <a:srgbClr val="FFFF00"/>
                </a:solidFill>
              </a:rPr>
              <a:t>, 2005 ; </a:t>
            </a:r>
            <a:r>
              <a:rPr lang="el-GR" dirty="0" err="1" smtClean="0">
                <a:solidFill>
                  <a:srgbClr val="FFFF00"/>
                </a:solidFill>
              </a:rPr>
              <a:t>Robbins</a:t>
            </a:r>
            <a:r>
              <a:rPr lang="el-GR" dirty="0" smtClean="0">
                <a:solidFill>
                  <a:srgbClr val="FFFF00"/>
                </a:solidFill>
              </a:rPr>
              <a:t> , 2005). </a:t>
            </a:r>
            <a:endParaRPr lang="el-GR" dirty="0">
              <a:solidFill>
                <a:srgbClr val="FFFF00"/>
              </a:solidFill>
            </a:endParaRPr>
          </a:p>
        </p:txBody>
      </p:sp>
      <p:sp>
        <p:nvSpPr>
          <p:cNvPr id="5" name="4 - Ορθογώνιο"/>
          <p:cNvSpPr/>
          <p:nvPr/>
        </p:nvSpPr>
        <p:spPr>
          <a:xfrm>
            <a:off x="1547664" y="6211669"/>
            <a:ext cx="5544616" cy="646331"/>
          </a:xfrm>
          <a:prstGeom prst="rect">
            <a:avLst/>
          </a:prstGeom>
        </p:spPr>
        <p:txBody>
          <a:bodyPr wrap="square">
            <a:spAutoFit/>
          </a:bodyPr>
          <a:lstStyle/>
          <a:p>
            <a:r>
              <a:rPr lang="el-GR" i="1" dirty="0" smtClean="0">
                <a:solidFill>
                  <a:srgbClr val="FFFF00"/>
                </a:solidFill>
              </a:rPr>
              <a:t>Παράδειγμα </a:t>
            </a:r>
            <a:r>
              <a:rPr lang="el-GR" i="1" dirty="0" err="1" smtClean="0">
                <a:solidFill>
                  <a:srgbClr val="FFFF00"/>
                </a:solidFill>
              </a:rPr>
              <a:t>Μετα</a:t>
            </a:r>
            <a:r>
              <a:rPr lang="el-GR" i="1" dirty="0" smtClean="0">
                <a:solidFill>
                  <a:srgbClr val="FFFF00"/>
                </a:solidFill>
              </a:rPr>
              <a:t>-Διεγερτικής Ενεργοποίησης (</a:t>
            </a:r>
            <a:r>
              <a:rPr lang="el-GR" i="1" dirty="0" err="1" smtClean="0">
                <a:solidFill>
                  <a:srgbClr val="FFFF00"/>
                </a:solidFill>
              </a:rPr>
              <a:t>Sale</a:t>
            </a:r>
            <a:r>
              <a:rPr lang="el-GR" i="1" dirty="0" smtClean="0">
                <a:solidFill>
                  <a:srgbClr val="FFFF00"/>
                </a:solidFill>
              </a:rPr>
              <a:t>, 2002).</a:t>
            </a:r>
            <a:endParaRPr lang="el-GR" dirty="0">
              <a:solidFill>
                <a:srgbClr val="FFFF00"/>
              </a:solidFill>
            </a:endParaRPr>
          </a:p>
        </p:txBody>
      </p:sp>
      <p:pic>
        <p:nvPicPr>
          <p:cNvPr id="7" name="6 - Εικόνα" descr="C:\Users\nikolas\Pictures\ΔΙΑΤΡΙΒΗ\Χωρίς τίτλο.png"/>
          <p:cNvPicPr/>
          <p:nvPr/>
        </p:nvPicPr>
        <p:blipFill>
          <a:blip r:embed="rId3" cstate="print"/>
          <a:srcRect/>
          <a:stretch>
            <a:fillRect/>
          </a:stretch>
        </p:blipFill>
        <p:spPr bwMode="auto">
          <a:xfrm>
            <a:off x="1475656" y="3284984"/>
            <a:ext cx="5688632" cy="2693665"/>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ppt_x"/>
                                          </p:val>
                                        </p:tav>
                                        <p:tav tm="100000">
                                          <p:val>
                                            <p:strVal val="#ppt_x"/>
                                          </p:val>
                                        </p:tav>
                                      </p:tavLst>
                                    </p:anim>
                                    <p:anim calcmode="lin" valueType="num">
                                      <p:cBhvr additive="base">
                                        <p:cTn id="8" dur="2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7"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anim calcmode="lin" valueType="num">
                                      <p:cBhvr>
                                        <p:cTn id="14" dur="1000" fill="hold"/>
                                        <p:tgtEl>
                                          <p:spTgt spid="7"/>
                                        </p:tgtEl>
                                        <p:attrNameLst>
                                          <p:attrName>ppt_x</p:attrName>
                                        </p:attrNameLst>
                                      </p:cBhvr>
                                      <p:tavLst>
                                        <p:tav tm="0">
                                          <p:val>
                                            <p:strVal val="#ppt_x"/>
                                          </p:val>
                                        </p:tav>
                                        <p:tav tm="100000">
                                          <p:val>
                                            <p:strVal val="#ppt_x"/>
                                          </p:val>
                                        </p:tav>
                                      </p:tavLst>
                                    </p:anim>
                                    <p:anim calcmode="lin" valueType="num">
                                      <p:cBhvr>
                                        <p:cTn id="15" dur="1000" fill="hold"/>
                                        <p:tgtEl>
                                          <p:spTgt spid="7"/>
                                        </p:tgtEl>
                                        <p:attrNameLst>
                                          <p:attrName>ppt_y</p:attrName>
                                        </p:attrNameLst>
                                      </p:cBhvr>
                                      <p:tavLst>
                                        <p:tav tm="0">
                                          <p:val>
                                            <p:strVal val="#ppt_y-.1"/>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FF00"/>
                </a:solidFill>
              </a:rPr>
              <a:t>ΜΔΕ</a:t>
            </a:r>
            <a:endParaRPr lang="el-GR" dirty="0">
              <a:solidFill>
                <a:srgbClr val="FFFF00"/>
              </a:solidFill>
            </a:endParaRPr>
          </a:p>
        </p:txBody>
      </p:sp>
      <p:sp>
        <p:nvSpPr>
          <p:cNvPr id="3" name="2 - Θέση κειμένου"/>
          <p:cNvSpPr>
            <a:spLocks noGrp="1"/>
          </p:cNvSpPr>
          <p:nvPr>
            <p:ph type="body" idx="1"/>
          </p:nvPr>
        </p:nvSpPr>
        <p:spPr>
          <a:xfrm>
            <a:off x="0" y="1556792"/>
            <a:ext cx="9144000" cy="639762"/>
          </a:xfrm>
        </p:spPr>
        <p:txBody>
          <a:bodyPr>
            <a:noAutofit/>
          </a:bodyPr>
          <a:lstStyle/>
          <a:p>
            <a:pPr algn="ctr"/>
            <a:r>
              <a:rPr lang="el-GR" sz="3600" dirty="0" smtClean="0">
                <a:solidFill>
                  <a:srgbClr val="FFFF00"/>
                </a:solidFill>
              </a:rPr>
              <a:t>ΜΗΧΑΝΙΣΜΟΙ</a:t>
            </a:r>
            <a:endParaRPr lang="el-GR" sz="3600" dirty="0">
              <a:solidFill>
                <a:srgbClr val="FFFF00"/>
              </a:solidFill>
            </a:endParaRPr>
          </a:p>
        </p:txBody>
      </p:sp>
      <p:sp>
        <p:nvSpPr>
          <p:cNvPr id="4" name="3 - Θέση περιεχομένου"/>
          <p:cNvSpPr>
            <a:spLocks noGrp="1"/>
          </p:cNvSpPr>
          <p:nvPr>
            <p:ph sz="half" idx="2"/>
          </p:nvPr>
        </p:nvSpPr>
        <p:spPr>
          <a:xfrm>
            <a:off x="539552" y="2852936"/>
            <a:ext cx="8064896" cy="3096344"/>
          </a:xfrm>
          <a:solidFill>
            <a:schemeClr val="accent2">
              <a:lumMod val="75000"/>
            </a:schemeClr>
          </a:solidFill>
          <a:ln>
            <a:solidFill>
              <a:srgbClr val="FFFF00"/>
            </a:solidFill>
          </a:ln>
        </p:spPr>
        <p:style>
          <a:lnRef idx="2">
            <a:schemeClr val="accent2">
              <a:shade val="50000"/>
            </a:schemeClr>
          </a:lnRef>
          <a:fillRef idx="1">
            <a:schemeClr val="accent2"/>
          </a:fillRef>
          <a:effectRef idx="0">
            <a:schemeClr val="accent2"/>
          </a:effectRef>
          <a:fontRef idx="minor">
            <a:schemeClr val="lt1"/>
          </a:fontRef>
        </p:style>
        <p:txBody>
          <a:bodyPr>
            <a:normAutofit fontScale="92500" lnSpcReduction="20000"/>
          </a:bodyPr>
          <a:lstStyle/>
          <a:p>
            <a:pPr>
              <a:buFont typeface="Wingdings" pitchFamily="2" charset="2"/>
              <a:buChar char="ü"/>
            </a:pPr>
            <a:endParaRPr lang="el-GR" dirty="0" smtClean="0">
              <a:solidFill>
                <a:srgbClr val="FFFF00"/>
              </a:solidFill>
              <a:latin typeface="Times New Roman" pitchFamily="18" charset="0"/>
              <a:cs typeface="Times New Roman" pitchFamily="18" charset="0"/>
            </a:endParaRPr>
          </a:p>
          <a:p>
            <a:pPr>
              <a:buFont typeface="Wingdings" pitchFamily="2" charset="2"/>
              <a:buChar char="ü"/>
            </a:pPr>
            <a:r>
              <a:rPr lang="el-GR" dirty="0" smtClean="0">
                <a:solidFill>
                  <a:srgbClr val="FFFF00"/>
                </a:solidFill>
                <a:latin typeface="Times New Roman" pitchFamily="18" charset="0"/>
                <a:cs typeface="Times New Roman" pitchFamily="18" charset="0"/>
              </a:rPr>
              <a:t>Ελαφριές αλυσίδες </a:t>
            </a:r>
            <a:r>
              <a:rPr lang="el-GR" dirty="0" err="1" smtClean="0">
                <a:solidFill>
                  <a:srgbClr val="FFFF00"/>
                </a:solidFill>
                <a:latin typeface="Times New Roman" pitchFamily="18" charset="0"/>
                <a:cs typeface="Times New Roman" pitchFamily="18" charset="0"/>
              </a:rPr>
              <a:t>φωσφορυλίωσης</a:t>
            </a:r>
            <a:r>
              <a:rPr lang="el-GR" dirty="0" smtClean="0">
                <a:solidFill>
                  <a:srgbClr val="FFFF00"/>
                </a:solidFill>
                <a:latin typeface="Times New Roman" pitchFamily="18" charset="0"/>
                <a:cs typeface="Times New Roman" pitchFamily="18" charset="0"/>
              </a:rPr>
              <a:t> (</a:t>
            </a:r>
            <a:r>
              <a:rPr lang="en-US" dirty="0" smtClean="0">
                <a:solidFill>
                  <a:srgbClr val="FFFF00"/>
                </a:solidFill>
                <a:latin typeface="Times New Roman" pitchFamily="18" charset="0"/>
                <a:cs typeface="Times New Roman" pitchFamily="18" charset="0"/>
              </a:rPr>
              <a:t>RLC</a:t>
            </a:r>
            <a:r>
              <a:rPr lang="el-GR" dirty="0" smtClean="0">
                <a:solidFill>
                  <a:srgbClr val="FFFF00"/>
                </a:solidFill>
                <a:latin typeface="Times New Roman" pitchFamily="18" charset="0"/>
                <a:cs typeface="Times New Roman" pitchFamily="18" charset="0"/>
              </a:rPr>
              <a:t>) </a:t>
            </a:r>
            <a:r>
              <a:rPr lang="el-GR" sz="1400" dirty="0" smtClean="0">
                <a:solidFill>
                  <a:srgbClr val="FFFF00"/>
                </a:solidFill>
                <a:latin typeface="Times New Roman" pitchFamily="18" charset="0"/>
                <a:cs typeface="Times New Roman" pitchFamily="18" charset="0"/>
              </a:rPr>
              <a:t>(</a:t>
            </a:r>
            <a:r>
              <a:rPr lang="en-US" sz="1400" dirty="0" smtClean="0">
                <a:solidFill>
                  <a:srgbClr val="FFFF00"/>
                </a:solidFill>
                <a:latin typeface="Times New Roman" pitchFamily="18" charset="0"/>
                <a:cs typeface="Times New Roman" pitchFamily="18" charset="0"/>
              </a:rPr>
              <a:t>Chiu et a.</a:t>
            </a:r>
            <a:r>
              <a:rPr lang="el-GR" sz="1400" dirty="0" smtClean="0">
                <a:solidFill>
                  <a:srgbClr val="FFFF00"/>
                </a:solidFill>
                <a:latin typeface="Times New Roman" pitchFamily="18" charset="0"/>
                <a:cs typeface="Times New Roman" pitchFamily="18" charset="0"/>
              </a:rPr>
              <a:t>., 2003 ; </a:t>
            </a:r>
            <a:r>
              <a:rPr lang="en-US" sz="1400" dirty="0" smtClean="0">
                <a:solidFill>
                  <a:srgbClr val="FFFF00"/>
                </a:solidFill>
                <a:latin typeface="Times New Roman" pitchFamily="18" charset="0"/>
                <a:cs typeface="Times New Roman" pitchFamily="18" charset="0"/>
              </a:rPr>
              <a:t>Sale.,</a:t>
            </a:r>
            <a:r>
              <a:rPr lang="el-GR" sz="1400" dirty="0" smtClean="0">
                <a:solidFill>
                  <a:srgbClr val="FFFF00"/>
                </a:solidFill>
                <a:latin typeface="Times New Roman" pitchFamily="18" charset="0"/>
                <a:cs typeface="Times New Roman" pitchFamily="18" charset="0"/>
              </a:rPr>
              <a:t> 2004)</a:t>
            </a:r>
          </a:p>
          <a:p>
            <a:pPr>
              <a:buNone/>
            </a:pPr>
            <a:endParaRPr lang="el-GR" sz="1400" dirty="0" smtClean="0">
              <a:solidFill>
                <a:srgbClr val="FFFF00"/>
              </a:solidFill>
              <a:latin typeface="Times New Roman" pitchFamily="18" charset="0"/>
              <a:cs typeface="Times New Roman" pitchFamily="18" charset="0"/>
            </a:endParaRPr>
          </a:p>
          <a:p>
            <a:pPr>
              <a:buFont typeface="Wingdings" pitchFamily="2" charset="2"/>
              <a:buChar char="ü"/>
            </a:pPr>
            <a:r>
              <a:rPr lang="el-GR" dirty="0" smtClean="0">
                <a:solidFill>
                  <a:srgbClr val="FFFF00"/>
                </a:solidFill>
                <a:latin typeface="Times New Roman" pitchFamily="18" charset="0"/>
                <a:cs typeface="Times New Roman" pitchFamily="18" charset="0"/>
              </a:rPr>
              <a:t>Αυξημένη επιστράτευση  κινητικών μονάδων </a:t>
            </a:r>
            <a:r>
              <a:rPr lang="el-GR" sz="1400" dirty="0" smtClean="0">
                <a:solidFill>
                  <a:srgbClr val="FFFF00"/>
                </a:solidFill>
                <a:latin typeface="Times New Roman" pitchFamily="18" charset="0"/>
                <a:cs typeface="Times New Roman" pitchFamily="18" charset="0"/>
              </a:rPr>
              <a:t>(</a:t>
            </a:r>
            <a:r>
              <a:rPr lang="en-US" sz="1400" dirty="0" err="1" smtClean="0">
                <a:solidFill>
                  <a:srgbClr val="FFFF00"/>
                </a:solidFill>
                <a:latin typeface="Times New Roman" pitchFamily="18" charset="0"/>
                <a:cs typeface="Times New Roman" pitchFamily="18" charset="0"/>
              </a:rPr>
              <a:t>Gullich</a:t>
            </a:r>
            <a:r>
              <a:rPr lang="en-US" sz="1400" dirty="0" smtClean="0">
                <a:solidFill>
                  <a:srgbClr val="FFFF00"/>
                </a:solidFill>
                <a:latin typeface="Times New Roman" pitchFamily="18" charset="0"/>
                <a:cs typeface="Times New Roman" pitchFamily="18" charset="0"/>
              </a:rPr>
              <a:t> and </a:t>
            </a:r>
            <a:r>
              <a:rPr lang="en-US" sz="1400" dirty="0" err="1" smtClean="0">
                <a:solidFill>
                  <a:srgbClr val="FFFF00"/>
                </a:solidFill>
                <a:latin typeface="Times New Roman" pitchFamily="18" charset="0"/>
                <a:cs typeface="Times New Roman" pitchFamily="18" charset="0"/>
              </a:rPr>
              <a:t>Schmidtbleicher</a:t>
            </a:r>
            <a:r>
              <a:rPr lang="en-US" sz="1400" dirty="0" smtClean="0">
                <a:solidFill>
                  <a:srgbClr val="FFFF00"/>
                </a:solidFill>
                <a:latin typeface="Times New Roman" pitchFamily="18" charset="0"/>
                <a:cs typeface="Times New Roman" pitchFamily="18" charset="0"/>
              </a:rPr>
              <a:t>.</a:t>
            </a:r>
            <a:r>
              <a:rPr lang="el-GR" sz="1400" dirty="0" smtClean="0">
                <a:solidFill>
                  <a:srgbClr val="FFFF00"/>
                </a:solidFill>
                <a:latin typeface="Times New Roman" pitchFamily="18" charset="0"/>
                <a:cs typeface="Times New Roman" pitchFamily="18" charset="0"/>
              </a:rPr>
              <a:t>, 1996 ; </a:t>
            </a:r>
            <a:r>
              <a:rPr lang="en-US" sz="1400" dirty="0" smtClean="0">
                <a:solidFill>
                  <a:srgbClr val="FFFF00"/>
                </a:solidFill>
                <a:latin typeface="Times New Roman" pitchFamily="18" charset="0"/>
                <a:cs typeface="Times New Roman" pitchFamily="18" charset="0"/>
              </a:rPr>
              <a:t>Hodgson, Docherty</a:t>
            </a:r>
            <a:r>
              <a:rPr lang="el-GR" sz="1400" dirty="0" smtClean="0">
                <a:solidFill>
                  <a:srgbClr val="FFFF00"/>
                </a:solidFill>
                <a:latin typeface="Times New Roman" pitchFamily="18" charset="0"/>
                <a:cs typeface="Times New Roman" pitchFamily="18" charset="0"/>
              </a:rPr>
              <a:t>,</a:t>
            </a:r>
            <a:r>
              <a:rPr lang="en-US" sz="1400" dirty="0" smtClean="0">
                <a:solidFill>
                  <a:srgbClr val="FFFF00"/>
                </a:solidFill>
                <a:latin typeface="Times New Roman" pitchFamily="18" charset="0"/>
                <a:cs typeface="Times New Roman" pitchFamily="18" charset="0"/>
              </a:rPr>
              <a:t> and Robbins</a:t>
            </a:r>
            <a:r>
              <a:rPr lang="el-GR" sz="1400" dirty="0" smtClean="0">
                <a:solidFill>
                  <a:srgbClr val="FFFF00"/>
                </a:solidFill>
                <a:latin typeface="Times New Roman" pitchFamily="18" charset="0"/>
                <a:cs typeface="Times New Roman" pitchFamily="18" charset="0"/>
              </a:rPr>
              <a:t>., 2005). </a:t>
            </a:r>
          </a:p>
          <a:p>
            <a:pPr>
              <a:buNone/>
            </a:pPr>
            <a:endParaRPr lang="el-GR" sz="1400" dirty="0" smtClean="0">
              <a:solidFill>
                <a:srgbClr val="FFFF00"/>
              </a:solidFill>
              <a:latin typeface="Times New Roman" pitchFamily="18" charset="0"/>
              <a:cs typeface="Times New Roman" pitchFamily="18" charset="0"/>
            </a:endParaRPr>
          </a:p>
          <a:p>
            <a:pPr>
              <a:buFont typeface="Wingdings" pitchFamily="2" charset="2"/>
              <a:buChar char="ü"/>
            </a:pPr>
            <a:r>
              <a:rPr lang="el-GR" dirty="0" smtClean="0">
                <a:solidFill>
                  <a:srgbClr val="FFFF00"/>
                </a:solidFill>
                <a:latin typeface="Times New Roman" pitchFamily="18" charset="0"/>
                <a:cs typeface="Times New Roman" pitchFamily="18" charset="0"/>
              </a:rPr>
              <a:t>Μεταβολή στην διεγερσιμότητα των α-κινητικών νευρώνων </a:t>
            </a:r>
            <a:r>
              <a:rPr lang="el-GR" sz="1400" dirty="0" smtClean="0">
                <a:solidFill>
                  <a:srgbClr val="FFFF00"/>
                </a:solidFill>
                <a:latin typeface="Times New Roman" pitchFamily="18" charset="0"/>
                <a:cs typeface="Times New Roman" pitchFamily="18" charset="0"/>
              </a:rPr>
              <a:t>(</a:t>
            </a:r>
            <a:r>
              <a:rPr lang="el-GR" sz="1400" dirty="0" err="1" smtClean="0">
                <a:solidFill>
                  <a:srgbClr val="FFFF00"/>
                </a:solidFill>
                <a:latin typeface="Times New Roman" pitchFamily="18" charset="0"/>
                <a:cs typeface="Times New Roman" pitchFamily="18" charset="0"/>
              </a:rPr>
              <a:t>Misiazek</a:t>
            </a:r>
            <a:r>
              <a:rPr lang="el-GR" sz="1400" dirty="0" smtClean="0">
                <a:solidFill>
                  <a:srgbClr val="FFFF00"/>
                </a:solidFill>
                <a:latin typeface="Times New Roman" pitchFamily="18" charset="0"/>
                <a:cs typeface="Times New Roman" pitchFamily="18" charset="0"/>
              </a:rPr>
              <a:t>, 2003; </a:t>
            </a:r>
            <a:r>
              <a:rPr lang="el-GR" sz="1400" dirty="0" err="1" smtClean="0">
                <a:solidFill>
                  <a:srgbClr val="FFFF00"/>
                </a:solidFill>
                <a:latin typeface="Times New Roman" pitchFamily="18" charset="0"/>
                <a:cs typeface="Times New Roman" pitchFamily="18" charset="0"/>
              </a:rPr>
              <a:t>Zucker</a:t>
            </a:r>
            <a:r>
              <a:rPr lang="el-GR" sz="1400" dirty="0" smtClean="0">
                <a:solidFill>
                  <a:srgbClr val="FFFF00"/>
                </a:solidFill>
                <a:latin typeface="Times New Roman" pitchFamily="18" charset="0"/>
                <a:cs typeface="Times New Roman" pitchFamily="18" charset="0"/>
              </a:rPr>
              <a:t> </a:t>
            </a:r>
            <a:r>
              <a:rPr lang="el-GR" sz="1400" dirty="0" err="1" smtClean="0">
                <a:solidFill>
                  <a:srgbClr val="FFFF00"/>
                </a:solidFill>
                <a:latin typeface="Times New Roman" pitchFamily="18" charset="0"/>
                <a:cs typeface="Times New Roman" pitchFamily="18" charset="0"/>
              </a:rPr>
              <a:t>and</a:t>
            </a:r>
            <a:r>
              <a:rPr lang="el-GR" sz="1400" dirty="0" smtClean="0">
                <a:solidFill>
                  <a:srgbClr val="FFFF00"/>
                </a:solidFill>
                <a:latin typeface="Times New Roman" pitchFamily="18" charset="0"/>
                <a:cs typeface="Times New Roman" pitchFamily="18" charset="0"/>
              </a:rPr>
              <a:t> </a:t>
            </a:r>
            <a:r>
              <a:rPr lang="el-GR" sz="1400" dirty="0" err="1" smtClean="0">
                <a:solidFill>
                  <a:srgbClr val="FFFF00"/>
                </a:solidFill>
                <a:latin typeface="Times New Roman" pitchFamily="18" charset="0"/>
                <a:cs typeface="Times New Roman" pitchFamily="18" charset="0"/>
              </a:rPr>
              <a:t>Regehr</a:t>
            </a:r>
            <a:r>
              <a:rPr lang="el-GR" sz="1400" dirty="0" smtClean="0">
                <a:solidFill>
                  <a:srgbClr val="FFFF00"/>
                </a:solidFill>
                <a:latin typeface="Times New Roman" pitchFamily="18" charset="0"/>
                <a:cs typeface="Times New Roman" pitchFamily="18" charset="0"/>
              </a:rPr>
              <a:t>, 2002). </a:t>
            </a:r>
          </a:p>
          <a:p>
            <a:pPr>
              <a:buNone/>
            </a:pPr>
            <a:endParaRPr lang="el-GR" sz="1400" dirty="0" smtClean="0">
              <a:solidFill>
                <a:srgbClr val="FFFF00"/>
              </a:solidFill>
              <a:latin typeface="Times New Roman" pitchFamily="18" charset="0"/>
              <a:cs typeface="Times New Roman" pitchFamily="18" charset="0"/>
            </a:endParaRPr>
          </a:p>
          <a:p>
            <a:pPr>
              <a:buFont typeface="Wingdings" pitchFamily="2" charset="2"/>
              <a:buChar char="ü"/>
            </a:pPr>
            <a:r>
              <a:rPr lang="el-GR" dirty="0" smtClean="0">
                <a:solidFill>
                  <a:srgbClr val="FFFF00"/>
                </a:solidFill>
                <a:latin typeface="Times New Roman" pitchFamily="18" charset="0"/>
                <a:cs typeface="Times New Roman" pitchFamily="18" charset="0"/>
              </a:rPr>
              <a:t>Ο μηχανισμός της αλλαγής γωνίας πρόσφυσης των μυϊκών ινών </a:t>
            </a:r>
            <a:r>
              <a:rPr lang="el-GR" sz="1400" dirty="0" smtClean="0">
                <a:solidFill>
                  <a:srgbClr val="FFFF00"/>
                </a:solidFill>
              </a:rPr>
              <a:t>(</a:t>
            </a:r>
            <a:r>
              <a:rPr lang="en-US" sz="1400" dirty="0" err="1" smtClean="0">
                <a:solidFill>
                  <a:srgbClr val="FFFF00"/>
                </a:solidFill>
              </a:rPr>
              <a:t>Folland</a:t>
            </a:r>
            <a:r>
              <a:rPr lang="en-US" sz="1400" dirty="0" smtClean="0">
                <a:solidFill>
                  <a:srgbClr val="FFFF00"/>
                </a:solidFill>
              </a:rPr>
              <a:t> </a:t>
            </a:r>
            <a:r>
              <a:rPr lang="el-GR" sz="1400" dirty="0" smtClean="0">
                <a:solidFill>
                  <a:srgbClr val="FFFF00"/>
                </a:solidFill>
              </a:rPr>
              <a:t> </a:t>
            </a:r>
            <a:r>
              <a:rPr lang="en-US" sz="1400" dirty="0" smtClean="0">
                <a:solidFill>
                  <a:srgbClr val="FFFF00"/>
                </a:solidFill>
              </a:rPr>
              <a:t>Williams </a:t>
            </a:r>
            <a:r>
              <a:rPr lang="el-GR" sz="1400" dirty="0" smtClean="0">
                <a:solidFill>
                  <a:srgbClr val="FFFF00"/>
                </a:solidFill>
              </a:rPr>
              <a:t>, 2007)</a:t>
            </a:r>
            <a:endParaRPr lang="el-GR" sz="1400" dirty="0">
              <a:solidFill>
                <a:srgbClr val="FFFF00"/>
              </a:solidFill>
              <a:latin typeface="Times New Roman" pitchFamily="18" charset="0"/>
              <a:cs typeface="Times New Roman"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strips(downRight)">
                                      <p:cBhvr>
                                        <p:cTn id="7" dur="10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strips(downRight)">
                                      <p:cBhvr>
                                        <p:cTn id="12" dur="10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strips(downRight)">
                                      <p:cBhvr>
                                        <p:cTn id="17" dur="1000"/>
                                        <p:tgtEl>
                                          <p:spTgt spid="4">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4">
                                            <p:txEl>
                                              <p:pRg st="7" end="7"/>
                                            </p:txEl>
                                          </p:spTgt>
                                        </p:tgtEl>
                                        <p:attrNameLst>
                                          <p:attrName>style.visibility</p:attrName>
                                        </p:attrNameLst>
                                      </p:cBhvr>
                                      <p:to>
                                        <p:strVal val="visible"/>
                                      </p:to>
                                    </p:set>
                                    <p:animEffect transition="in" filter="strips(downRight)">
                                      <p:cBhvr>
                                        <p:cTn id="22" dur="10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FF00"/>
                </a:solidFill>
              </a:rPr>
              <a:t>ΜΔΕ</a:t>
            </a:r>
            <a:endParaRPr lang="el-GR" dirty="0">
              <a:solidFill>
                <a:srgbClr val="FFFF00"/>
              </a:solidFill>
            </a:endParaRPr>
          </a:p>
        </p:txBody>
      </p:sp>
      <p:sp>
        <p:nvSpPr>
          <p:cNvPr id="3" name="2 - Θέση κειμένου"/>
          <p:cNvSpPr txBox="1">
            <a:spLocks/>
          </p:cNvSpPr>
          <p:nvPr/>
        </p:nvSpPr>
        <p:spPr>
          <a:xfrm>
            <a:off x="0" y="1196752"/>
            <a:ext cx="9144000" cy="639762"/>
          </a:xfrm>
          <a:prstGeom prst="rect">
            <a:avLst/>
          </a:prstGeom>
        </p:spPr>
        <p:txBody>
          <a:bodyPr>
            <a:noAutofit/>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el-GR" sz="3600" b="0" i="0" u="none" strike="noStrike" kern="1200" cap="none" spc="0" normalizeH="0" baseline="0" noProof="0" dirty="0" smtClean="0">
                <a:ln>
                  <a:noFill/>
                </a:ln>
                <a:solidFill>
                  <a:srgbClr val="FFFF00"/>
                </a:solidFill>
                <a:effectLst/>
                <a:uLnTx/>
                <a:uFillTx/>
                <a:latin typeface="+mn-lt"/>
                <a:ea typeface="+mn-ea"/>
                <a:cs typeface="+mn-cs"/>
              </a:rPr>
              <a:t>ΠΑΡΑΓΟΝΤΕΣ</a:t>
            </a:r>
            <a:endParaRPr kumimoji="0" lang="el-GR" sz="3600" b="0" i="0" u="none" strike="noStrike" kern="1200" cap="none" spc="0" normalizeH="0" baseline="0" noProof="0" dirty="0">
              <a:ln>
                <a:noFill/>
              </a:ln>
              <a:solidFill>
                <a:srgbClr val="FFFF00"/>
              </a:solidFill>
              <a:effectLst/>
              <a:uLnTx/>
              <a:uFillTx/>
              <a:latin typeface="+mn-lt"/>
              <a:ea typeface="+mn-ea"/>
              <a:cs typeface="+mn-cs"/>
            </a:endParaRPr>
          </a:p>
        </p:txBody>
      </p:sp>
      <p:sp>
        <p:nvSpPr>
          <p:cNvPr id="4" name="3 - Θέση περιεχομένου"/>
          <p:cNvSpPr txBox="1">
            <a:spLocks/>
          </p:cNvSpPr>
          <p:nvPr/>
        </p:nvSpPr>
        <p:spPr>
          <a:xfrm>
            <a:off x="0" y="3068960"/>
            <a:ext cx="4211960" cy="2520280"/>
          </a:xfrm>
          <a:prstGeom prst="rect">
            <a:avLst/>
          </a:prstGeom>
          <a:solidFill>
            <a:schemeClr val="accent2">
              <a:lumMod val="75000"/>
            </a:schemeClr>
          </a:solidFill>
          <a:ln w="25400" cap="flat" cmpd="sng" algn="ctr">
            <a:solidFill>
              <a:srgbClr val="FFFF00"/>
            </a:solidFill>
            <a:prstDash val="solid"/>
          </a:ln>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marL="342900" indent="-342900">
              <a:spcBef>
                <a:spcPct val="20000"/>
              </a:spcBef>
              <a:buFont typeface="Wingdings" pitchFamily="2" charset="2"/>
              <a:buChar char="ü"/>
            </a:pPr>
            <a:r>
              <a:rPr lang="el-GR" sz="2000" b="1" dirty="0" smtClean="0">
                <a:solidFill>
                  <a:srgbClr val="FFFF00"/>
                </a:solidFill>
                <a:latin typeface="Times New Roman" pitchFamily="18" charset="0"/>
                <a:cs typeface="Times New Roman" pitchFamily="18" charset="0"/>
              </a:rPr>
              <a:t>Είδη μυϊκής συστολής  κατά την άσκηση προ-ενεργοποίησης</a:t>
            </a:r>
          </a:p>
          <a:p>
            <a:pPr marL="342900" indent="-342900">
              <a:spcBef>
                <a:spcPct val="20000"/>
              </a:spcBef>
              <a:buFont typeface="Wingdings" pitchFamily="2" charset="2"/>
              <a:buChar char="ü"/>
            </a:pPr>
            <a:endParaRPr lang="el-GR" sz="2000" b="1" dirty="0" smtClean="0">
              <a:solidFill>
                <a:srgbClr val="FFFF00"/>
              </a:solidFill>
              <a:latin typeface="Times New Roman" pitchFamily="18" charset="0"/>
              <a:cs typeface="Times New Roman" pitchFamily="18" charset="0"/>
            </a:endParaRPr>
          </a:p>
          <a:p>
            <a:pPr marL="342900" indent="-342900">
              <a:spcBef>
                <a:spcPct val="20000"/>
              </a:spcBef>
              <a:buFont typeface="Wingdings" pitchFamily="2" charset="2"/>
              <a:buChar char="ü"/>
            </a:pPr>
            <a:r>
              <a:rPr lang="el-GR" sz="2000" b="1" dirty="0" smtClean="0">
                <a:solidFill>
                  <a:srgbClr val="FFFF00"/>
                </a:solidFill>
                <a:latin typeface="Times New Roman" pitchFamily="18" charset="0"/>
                <a:cs typeface="Times New Roman" pitchFamily="18" charset="0"/>
              </a:rPr>
              <a:t> Όγκος προ-ενεργοποίησης</a:t>
            </a:r>
          </a:p>
          <a:p>
            <a:pPr marL="342900" indent="-342900">
              <a:spcBef>
                <a:spcPct val="20000"/>
              </a:spcBef>
              <a:buFont typeface="Wingdings" pitchFamily="2" charset="2"/>
              <a:buChar char="ü"/>
            </a:pPr>
            <a:endParaRPr lang="el-GR" sz="2000" b="1" dirty="0" smtClean="0">
              <a:solidFill>
                <a:srgbClr val="FFFF00"/>
              </a:solidFill>
              <a:latin typeface="Times New Roman" pitchFamily="18" charset="0"/>
              <a:cs typeface="Times New Roman" pitchFamily="18" charset="0"/>
            </a:endParaRPr>
          </a:p>
          <a:p>
            <a:pPr marL="342900" indent="-342900">
              <a:spcBef>
                <a:spcPct val="20000"/>
              </a:spcBef>
              <a:buFont typeface="Wingdings" pitchFamily="2" charset="2"/>
              <a:buChar char="ü"/>
            </a:pPr>
            <a:r>
              <a:rPr lang="en-US" sz="2000" dirty="0" smtClean="0">
                <a:solidFill>
                  <a:srgbClr val="FFFF00"/>
                </a:solidFill>
                <a:latin typeface="Times New Roman" pitchFamily="18" charset="0"/>
                <a:cs typeface="Times New Roman" pitchFamily="18" charset="0"/>
              </a:rPr>
              <a:t> </a:t>
            </a:r>
            <a:r>
              <a:rPr lang="el-GR" sz="2000" b="1" dirty="0" smtClean="0">
                <a:solidFill>
                  <a:srgbClr val="FFFF00"/>
                </a:solidFill>
                <a:latin typeface="Times New Roman" pitchFamily="18" charset="0"/>
                <a:cs typeface="Times New Roman" pitchFamily="18" charset="0"/>
              </a:rPr>
              <a:t> Ένταση προ-ενεργοποίησης </a:t>
            </a:r>
            <a:endParaRPr lang="el-GR" sz="2000" dirty="0" smtClean="0">
              <a:solidFill>
                <a:srgbClr val="FFFF00"/>
              </a:solidFill>
              <a:latin typeface="Times New Roman" pitchFamily="18" charset="0"/>
              <a:cs typeface="Times New Roman" pitchFamily="18" charset="0"/>
            </a:endParaRPr>
          </a:p>
          <a:p>
            <a:pPr marL="800100" lvl="1" indent="-342900">
              <a:spcBef>
                <a:spcPct val="20000"/>
              </a:spcBef>
              <a:buFont typeface="Wingdings" pitchFamily="2" charset="2"/>
              <a:buChar char="ü"/>
            </a:pPr>
            <a:endParaRPr kumimoji="0" lang="el-GR" sz="3200" b="0" i="0" u="none" strike="noStrike" kern="1200" cap="none" spc="0" normalizeH="0" baseline="0" noProof="0" dirty="0" smtClean="0">
              <a:ln>
                <a:noFill/>
              </a:ln>
              <a:solidFill>
                <a:srgbClr val="FFFF00"/>
              </a:solidFill>
              <a:effectLst/>
              <a:uLnTx/>
              <a:uFillTx/>
              <a:latin typeface="Times New Roman" pitchFamily="18" charset="0"/>
              <a:ea typeface="+mn-ea"/>
              <a:cs typeface="Times New Roman" pitchFamily="18" charset="0"/>
            </a:endParaRPr>
          </a:p>
        </p:txBody>
      </p:sp>
      <p:sp>
        <p:nvSpPr>
          <p:cNvPr id="8" name="7 - Ορθογώνιο"/>
          <p:cNvSpPr/>
          <p:nvPr/>
        </p:nvSpPr>
        <p:spPr>
          <a:xfrm>
            <a:off x="4499992" y="6165304"/>
            <a:ext cx="2638736" cy="369332"/>
          </a:xfrm>
          <a:prstGeom prst="rect">
            <a:avLst/>
          </a:prstGeom>
        </p:spPr>
        <p:txBody>
          <a:bodyPr wrap="none">
            <a:spAutoFit/>
          </a:bodyPr>
          <a:lstStyle/>
          <a:p>
            <a:r>
              <a:rPr lang="el-GR" b="1" dirty="0" smtClean="0">
                <a:solidFill>
                  <a:srgbClr val="FFFF00"/>
                </a:solidFill>
                <a:latin typeface="Times New Roman" pitchFamily="18" charset="0"/>
                <a:cs typeface="Times New Roman" pitchFamily="18" charset="0"/>
              </a:rPr>
              <a:t>(</a:t>
            </a:r>
            <a:r>
              <a:rPr lang="en-US" dirty="0" err="1" smtClean="0">
                <a:solidFill>
                  <a:srgbClr val="FFFF00"/>
                </a:solidFill>
                <a:latin typeface="Times New Roman" pitchFamily="18" charset="0"/>
                <a:cs typeface="Times New Roman" pitchFamily="18" charset="0"/>
              </a:rPr>
              <a:t>Tillin</a:t>
            </a:r>
            <a:r>
              <a:rPr lang="el-GR" dirty="0" smtClean="0">
                <a:solidFill>
                  <a:srgbClr val="FFFF00"/>
                </a:solidFill>
                <a:latin typeface="Times New Roman" pitchFamily="18" charset="0"/>
                <a:cs typeface="Times New Roman" pitchFamily="18" charset="0"/>
              </a:rPr>
              <a:t>, </a:t>
            </a:r>
            <a:r>
              <a:rPr lang="en-US" dirty="0" smtClean="0">
                <a:solidFill>
                  <a:srgbClr val="FFFF00"/>
                </a:solidFill>
                <a:latin typeface="Times New Roman" pitchFamily="18" charset="0"/>
                <a:cs typeface="Times New Roman" pitchFamily="18" charset="0"/>
              </a:rPr>
              <a:t>and Bishop</a:t>
            </a:r>
            <a:r>
              <a:rPr lang="el-GR" dirty="0" smtClean="0">
                <a:solidFill>
                  <a:srgbClr val="FFFF00"/>
                </a:solidFill>
                <a:latin typeface="Times New Roman" pitchFamily="18" charset="0"/>
                <a:cs typeface="Times New Roman" pitchFamily="18" charset="0"/>
              </a:rPr>
              <a:t>.,2009).</a:t>
            </a:r>
            <a:endParaRPr lang="el-GR" dirty="0">
              <a:solidFill>
                <a:srgbClr val="FFFF00"/>
              </a:solidFill>
              <a:latin typeface="Times New Roman" pitchFamily="18" charset="0"/>
              <a:cs typeface="Times New Roman" pitchFamily="18" charset="0"/>
            </a:endParaRPr>
          </a:p>
        </p:txBody>
      </p:sp>
      <p:pic>
        <p:nvPicPr>
          <p:cNvPr id="9" name="8 - Εικόνα" descr="C:\Users\nikolas\Pictures\ΔΙΑΤΡΙΒΗ\5.png"/>
          <p:cNvPicPr/>
          <p:nvPr/>
        </p:nvPicPr>
        <p:blipFill>
          <a:blip r:embed="rId3" cstate="print"/>
          <a:srcRect/>
          <a:stretch>
            <a:fillRect/>
          </a:stretch>
        </p:blipFill>
        <p:spPr bwMode="auto">
          <a:xfrm>
            <a:off x="4499992" y="2636912"/>
            <a:ext cx="4644008" cy="3276600"/>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strips(downRight)">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strips(downRight)">
                                      <p:cBhvr>
                                        <p:cTn id="12" dur="1000"/>
                                        <p:tgtEl>
                                          <p:spTgt spid="4">
                                            <p:txEl>
                                              <p:pRg st="2" end="2"/>
                                            </p:txEl>
                                          </p:spTgt>
                                        </p:tgtEl>
                                      </p:cBhvr>
                                    </p:animEffect>
                                  </p:childTnLst>
                                </p:cTn>
                              </p:par>
                              <p:par>
                                <p:cTn id="13" presetID="47"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1000" fill="hold"/>
                                        <p:tgtEl>
                                          <p:spTgt spid="9"/>
                                        </p:tgtEl>
                                        <p:attrNameLst>
                                          <p:attrName>ppt_y</p:attrName>
                                        </p:attrNameLst>
                                      </p:cBhvr>
                                      <p:tavLst>
                                        <p:tav tm="0">
                                          <p:val>
                                            <p:strVal val="#ppt_y-.1"/>
                                          </p:val>
                                        </p:tav>
                                        <p:tav tm="100000">
                                          <p:val>
                                            <p:strVal val="#ppt_y"/>
                                          </p:val>
                                        </p:tav>
                                      </p:tavLst>
                                    </p:anim>
                                  </p:childTnLst>
                                </p:cTn>
                              </p:par>
                              <p:par>
                                <p:cTn id="18" presetID="53" presetClass="entr" presetSubtype="0"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p:cTn id="20" dur="500" fill="hold"/>
                                        <p:tgtEl>
                                          <p:spTgt spid="8"/>
                                        </p:tgtEl>
                                        <p:attrNameLst>
                                          <p:attrName>ppt_w</p:attrName>
                                        </p:attrNameLst>
                                      </p:cBhvr>
                                      <p:tavLst>
                                        <p:tav tm="0">
                                          <p:val>
                                            <p:fltVal val="0"/>
                                          </p:val>
                                        </p:tav>
                                        <p:tav tm="100000">
                                          <p:val>
                                            <p:strVal val="#ppt_w"/>
                                          </p:val>
                                        </p:tav>
                                      </p:tavLst>
                                    </p:anim>
                                    <p:anim calcmode="lin" valueType="num">
                                      <p:cBhvr>
                                        <p:cTn id="21" dur="500" fill="hold"/>
                                        <p:tgtEl>
                                          <p:spTgt spid="8"/>
                                        </p:tgtEl>
                                        <p:attrNameLst>
                                          <p:attrName>ppt_h</p:attrName>
                                        </p:attrNameLst>
                                      </p:cBhvr>
                                      <p:tavLst>
                                        <p:tav tm="0">
                                          <p:val>
                                            <p:fltVal val="0"/>
                                          </p:val>
                                        </p:tav>
                                        <p:tav tm="100000">
                                          <p:val>
                                            <p:strVal val="#ppt_h"/>
                                          </p:val>
                                        </p:tav>
                                      </p:tavLst>
                                    </p:anim>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strips(downRight)">
                                      <p:cBhvr>
                                        <p:cTn id="27" dur="1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idx="1"/>
          </p:nvPr>
        </p:nvSpPr>
        <p:spPr>
          <a:xfrm>
            <a:off x="914400" y="1219200"/>
            <a:ext cx="7772400" cy="5136360"/>
          </a:xfrm>
        </p:spPr>
        <p:txBody>
          <a:bodyPr>
            <a:normAutofit/>
          </a:bodyPr>
          <a:lstStyle/>
          <a:p>
            <a:r>
              <a:rPr lang="el-GR" dirty="0" smtClean="0"/>
              <a:t>Διατάσεις είναι κινήσεις οι οποίες αποσκοπούν </a:t>
            </a:r>
            <a:r>
              <a:rPr lang="el-GR" dirty="0" smtClean="0">
                <a:solidFill>
                  <a:srgbClr val="FF0000"/>
                </a:solidFill>
              </a:rPr>
              <a:t>στη βελτίωση  του μέγιστου εύρους κίνησης</a:t>
            </a:r>
            <a:r>
              <a:rPr lang="el-GR" dirty="0" smtClean="0"/>
              <a:t> το οποίο μετράται σε μια άρθρωση ή σε ομάδα αρθρώσεων (</a:t>
            </a:r>
            <a:r>
              <a:rPr lang="en-GB" dirty="0" smtClean="0"/>
              <a:t>Magnusson</a:t>
            </a:r>
            <a:r>
              <a:rPr lang="el-GR" dirty="0" smtClean="0"/>
              <a:t> &amp; </a:t>
            </a:r>
            <a:r>
              <a:rPr lang="en-GB" dirty="0" err="1" smtClean="0"/>
              <a:t>Renstr</a:t>
            </a:r>
            <a:r>
              <a:rPr lang="el-GR" dirty="0" smtClean="0"/>
              <a:t>ö</a:t>
            </a:r>
            <a:r>
              <a:rPr lang="en-GB" dirty="0" smtClean="0"/>
              <a:t>m</a:t>
            </a:r>
            <a:r>
              <a:rPr lang="el-GR" dirty="0" smtClean="0"/>
              <a:t>, 2006). </a:t>
            </a:r>
          </a:p>
          <a:p>
            <a:r>
              <a:rPr lang="el-GR" dirty="0" smtClean="0"/>
              <a:t>Οι </a:t>
            </a:r>
            <a:r>
              <a:rPr lang="el-GR" dirty="0" smtClean="0">
                <a:solidFill>
                  <a:srgbClr val="FF0000"/>
                </a:solidFill>
              </a:rPr>
              <a:t>ακριβείς μηχανισμοί </a:t>
            </a:r>
            <a:r>
              <a:rPr lang="el-GR" dirty="0" smtClean="0"/>
              <a:t>της βραχυπρόθεσμης ή της χρόνιας αλλαγής της </a:t>
            </a:r>
            <a:r>
              <a:rPr lang="el-GR" dirty="0" err="1" smtClean="0"/>
              <a:t>διατατικής</a:t>
            </a:r>
            <a:r>
              <a:rPr lang="el-GR" dirty="0" smtClean="0"/>
              <a:t> ικανότητας </a:t>
            </a:r>
            <a:r>
              <a:rPr lang="el-GR" dirty="0" smtClean="0">
                <a:solidFill>
                  <a:srgbClr val="FF0000"/>
                </a:solidFill>
              </a:rPr>
              <a:t>δεν είναι μέχρι σήμερα σαφώς προσδιορισμένοι </a:t>
            </a:r>
            <a:endParaRPr lang="en-US" dirty="0">
              <a:solidFill>
                <a:srgbClr val="FF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FF00"/>
                </a:solidFill>
              </a:rPr>
              <a:t>ΜΔΕ</a:t>
            </a:r>
            <a:endParaRPr lang="el-GR" dirty="0">
              <a:solidFill>
                <a:srgbClr val="FFFF00"/>
              </a:solidFill>
            </a:endParaRPr>
          </a:p>
        </p:txBody>
      </p:sp>
      <p:sp>
        <p:nvSpPr>
          <p:cNvPr id="3" name="2 - TextBox"/>
          <p:cNvSpPr txBox="1"/>
          <p:nvPr/>
        </p:nvSpPr>
        <p:spPr>
          <a:xfrm>
            <a:off x="0" y="1268760"/>
            <a:ext cx="9144000" cy="646331"/>
          </a:xfrm>
          <a:prstGeom prst="rect">
            <a:avLst/>
          </a:prstGeom>
          <a:noFill/>
        </p:spPr>
        <p:txBody>
          <a:bodyPr wrap="square" rtlCol="0">
            <a:spAutoFit/>
          </a:bodyPr>
          <a:lstStyle/>
          <a:p>
            <a:pPr algn="ctr"/>
            <a:r>
              <a:rPr lang="el-GR" sz="3600" dirty="0" smtClean="0">
                <a:solidFill>
                  <a:srgbClr val="FFFF00"/>
                </a:solidFill>
              </a:rPr>
              <a:t>ΚΟΠΩΣΗ ΚΑΙ ΑΛΛΗΛΕΠΙΔΡΑΣΗ ΜΕ ΜΔΕ</a:t>
            </a:r>
            <a:endParaRPr lang="el-GR" sz="3600" dirty="0">
              <a:solidFill>
                <a:srgbClr val="FFFF00"/>
              </a:solidFill>
            </a:endParaRPr>
          </a:p>
        </p:txBody>
      </p:sp>
      <p:sp>
        <p:nvSpPr>
          <p:cNvPr id="4" name="3 - TextBox"/>
          <p:cNvSpPr txBox="1"/>
          <p:nvPr/>
        </p:nvSpPr>
        <p:spPr>
          <a:xfrm>
            <a:off x="0" y="2276872"/>
            <a:ext cx="9144000" cy="1200329"/>
          </a:xfrm>
          <a:prstGeom prst="rect">
            <a:avLst/>
          </a:prstGeom>
          <a:noFill/>
          <a:ln>
            <a:noFill/>
          </a:ln>
        </p:spPr>
        <p:txBody>
          <a:bodyPr wrap="square" rtlCol="0">
            <a:spAutoFit/>
          </a:bodyPr>
          <a:lstStyle/>
          <a:p>
            <a:r>
              <a:rPr lang="el-GR" sz="2400" dirty="0" smtClean="0">
                <a:solidFill>
                  <a:srgbClr val="FFFF00"/>
                </a:solidFill>
                <a:latin typeface="Times New Roman" pitchFamily="18" charset="0"/>
                <a:cs typeface="Times New Roman" pitchFamily="18" charset="0"/>
              </a:rPr>
              <a:t>Η προπονητική διαδικασία οδηγεί στην εμφάνιση ΜΔΕ και κόπωσης στον αθλητή και οι επιδόσεις τους είναι αποτέλεσμα της διαφοράς μεταξύ των 2 μεταβλητών. </a:t>
            </a:r>
            <a:r>
              <a:rPr lang="el-GR" dirty="0" smtClean="0">
                <a:solidFill>
                  <a:srgbClr val="FFFF00"/>
                </a:solidFill>
                <a:latin typeface="Times New Roman" pitchFamily="18" charset="0"/>
                <a:cs typeface="Times New Roman" pitchFamily="18" charset="0"/>
              </a:rPr>
              <a:t>(</a:t>
            </a:r>
            <a:r>
              <a:rPr lang="en-US" dirty="0" smtClean="0">
                <a:solidFill>
                  <a:srgbClr val="FFFF00"/>
                </a:solidFill>
                <a:latin typeface="Times New Roman" pitchFamily="18" charset="0"/>
                <a:cs typeface="Times New Roman" pitchFamily="18" charset="0"/>
              </a:rPr>
              <a:t>Banister</a:t>
            </a:r>
            <a:r>
              <a:rPr lang="el-GR" dirty="0" smtClean="0">
                <a:solidFill>
                  <a:srgbClr val="FFFF00"/>
                </a:solidFill>
                <a:latin typeface="Times New Roman" pitchFamily="18" charset="0"/>
                <a:cs typeface="Times New Roman" pitchFamily="18" charset="0"/>
              </a:rPr>
              <a:t>, </a:t>
            </a:r>
            <a:r>
              <a:rPr lang="en-US" dirty="0" smtClean="0">
                <a:solidFill>
                  <a:srgbClr val="FFFF00"/>
                </a:solidFill>
                <a:latin typeface="Times New Roman" pitchFamily="18" charset="0"/>
                <a:cs typeface="Times New Roman" pitchFamily="18" charset="0"/>
              </a:rPr>
              <a:t>et al</a:t>
            </a:r>
            <a:r>
              <a:rPr lang="el-GR" dirty="0" smtClean="0">
                <a:solidFill>
                  <a:srgbClr val="FFFF00"/>
                </a:solidFill>
                <a:latin typeface="Times New Roman" pitchFamily="18" charset="0"/>
                <a:cs typeface="Times New Roman" pitchFamily="18" charset="0"/>
              </a:rPr>
              <a:t>., 1999)</a:t>
            </a:r>
            <a:endParaRPr lang="el-GR" dirty="0">
              <a:solidFill>
                <a:srgbClr val="FFFF00"/>
              </a:solidFill>
              <a:latin typeface="Times New Roman" pitchFamily="18" charset="0"/>
              <a:cs typeface="Times New Roman" pitchFamily="18" charset="0"/>
            </a:endParaRPr>
          </a:p>
        </p:txBody>
      </p:sp>
      <p:sp>
        <p:nvSpPr>
          <p:cNvPr id="5" name="4 - TextBox"/>
          <p:cNvSpPr txBox="1"/>
          <p:nvPr/>
        </p:nvSpPr>
        <p:spPr>
          <a:xfrm>
            <a:off x="3203848" y="3573016"/>
            <a:ext cx="2016224" cy="369332"/>
          </a:xfrm>
          <a:prstGeom prst="rect">
            <a:avLst/>
          </a:prstGeom>
          <a:solidFill>
            <a:schemeClr val="accent2">
              <a:lumMod val="75000"/>
            </a:schemeClr>
          </a:solidFill>
          <a:ln>
            <a:solidFill>
              <a:srgbClr val="FFFF00"/>
            </a:solidFill>
          </a:ln>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l-GR" dirty="0" smtClean="0">
                <a:solidFill>
                  <a:srgbClr val="FFFF00"/>
                </a:solidFill>
              </a:rPr>
              <a:t>ΚΟΠΩΣΗ</a:t>
            </a:r>
            <a:endParaRPr lang="el-GR" dirty="0">
              <a:solidFill>
                <a:srgbClr val="FFFF00"/>
              </a:solidFill>
            </a:endParaRPr>
          </a:p>
        </p:txBody>
      </p:sp>
      <p:sp>
        <p:nvSpPr>
          <p:cNvPr id="6" name="5 - TextBox"/>
          <p:cNvSpPr txBox="1"/>
          <p:nvPr/>
        </p:nvSpPr>
        <p:spPr>
          <a:xfrm>
            <a:off x="755576" y="4437112"/>
            <a:ext cx="2016224" cy="369332"/>
          </a:xfrm>
          <a:prstGeom prst="rect">
            <a:avLst/>
          </a:prstGeom>
          <a:solidFill>
            <a:schemeClr val="accent2">
              <a:lumMod val="75000"/>
            </a:schemeClr>
          </a:solidFill>
          <a:ln>
            <a:solidFill>
              <a:srgbClr val="FFFF00"/>
            </a:solidFill>
          </a:ln>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l-GR" dirty="0" smtClean="0">
                <a:solidFill>
                  <a:srgbClr val="FFFF00"/>
                </a:solidFill>
              </a:rPr>
              <a:t>ΚΕΝΤΡΙΚΗ</a:t>
            </a:r>
            <a:endParaRPr lang="el-GR" dirty="0">
              <a:solidFill>
                <a:srgbClr val="FFFF00"/>
              </a:solidFill>
            </a:endParaRPr>
          </a:p>
        </p:txBody>
      </p:sp>
      <p:sp>
        <p:nvSpPr>
          <p:cNvPr id="7" name="6 - TextBox"/>
          <p:cNvSpPr txBox="1"/>
          <p:nvPr/>
        </p:nvSpPr>
        <p:spPr>
          <a:xfrm>
            <a:off x="5724128" y="4437112"/>
            <a:ext cx="2016224" cy="369332"/>
          </a:xfrm>
          <a:prstGeom prst="rect">
            <a:avLst/>
          </a:prstGeom>
          <a:solidFill>
            <a:schemeClr val="accent2">
              <a:lumMod val="75000"/>
            </a:schemeClr>
          </a:solidFill>
          <a:ln>
            <a:solidFill>
              <a:srgbClr val="FFFF00"/>
            </a:solidFill>
          </a:ln>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l-GR" dirty="0" smtClean="0">
                <a:solidFill>
                  <a:srgbClr val="FFFF00"/>
                </a:solidFill>
              </a:rPr>
              <a:t>ΠΕΡΙΦΕΡΙΚΗ</a:t>
            </a:r>
            <a:endParaRPr lang="el-GR" dirty="0">
              <a:solidFill>
                <a:srgbClr val="FFFF00"/>
              </a:solidFill>
            </a:endParaRPr>
          </a:p>
        </p:txBody>
      </p:sp>
      <p:sp>
        <p:nvSpPr>
          <p:cNvPr id="10" name="9 - TextBox"/>
          <p:cNvSpPr txBox="1"/>
          <p:nvPr/>
        </p:nvSpPr>
        <p:spPr>
          <a:xfrm>
            <a:off x="5724128" y="5877272"/>
            <a:ext cx="2016224" cy="369332"/>
          </a:xfrm>
          <a:prstGeom prst="rect">
            <a:avLst/>
          </a:prstGeom>
          <a:solidFill>
            <a:schemeClr val="accent2">
              <a:lumMod val="75000"/>
            </a:schemeClr>
          </a:solidFill>
          <a:ln>
            <a:solidFill>
              <a:srgbClr val="FFFF00"/>
            </a:solidFill>
          </a:ln>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l-GR" dirty="0" smtClean="0">
                <a:solidFill>
                  <a:srgbClr val="FFFF00"/>
                </a:solidFill>
              </a:rPr>
              <a:t>ΔΥΝΑΜΙΚΗ</a:t>
            </a:r>
            <a:endParaRPr lang="el-GR" dirty="0">
              <a:solidFill>
                <a:srgbClr val="FFFF00"/>
              </a:solidFill>
            </a:endParaRPr>
          </a:p>
        </p:txBody>
      </p:sp>
      <p:sp>
        <p:nvSpPr>
          <p:cNvPr id="11" name="10 - TextBox"/>
          <p:cNvSpPr txBox="1"/>
          <p:nvPr/>
        </p:nvSpPr>
        <p:spPr>
          <a:xfrm>
            <a:off x="827584" y="5877272"/>
            <a:ext cx="2016224" cy="369332"/>
          </a:xfrm>
          <a:prstGeom prst="rect">
            <a:avLst/>
          </a:prstGeom>
          <a:solidFill>
            <a:schemeClr val="accent2">
              <a:lumMod val="75000"/>
            </a:schemeClr>
          </a:solidFill>
          <a:ln>
            <a:solidFill>
              <a:srgbClr val="FFFF00"/>
            </a:solidFill>
          </a:ln>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l-GR" dirty="0" smtClean="0">
                <a:solidFill>
                  <a:srgbClr val="FFFF00"/>
                </a:solidFill>
              </a:rPr>
              <a:t>ΙΣΟΜΕΤΡΙΚΗ</a:t>
            </a:r>
            <a:endParaRPr lang="el-GR" dirty="0">
              <a:solidFill>
                <a:srgbClr val="FFFF00"/>
              </a:solidFill>
            </a:endParaRPr>
          </a:p>
        </p:txBody>
      </p:sp>
      <p:cxnSp>
        <p:nvCxnSpPr>
          <p:cNvPr id="13" name="12 - Ευθύγραμμο βέλος σύνδεσης"/>
          <p:cNvCxnSpPr/>
          <p:nvPr/>
        </p:nvCxnSpPr>
        <p:spPr>
          <a:xfrm>
            <a:off x="5364088" y="3861048"/>
            <a:ext cx="648072" cy="360040"/>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4" name="13 - Ευθύγραμμο βέλος σύνδεσης"/>
          <p:cNvCxnSpPr/>
          <p:nvPr/>
        </p:nvCxnSpPr>
        <p:spPr>
          <a:xfrm flipH="1">
            <a:off x="2339752" y="3861048"/>
            <a:ext cx="648072" cy="43204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7" name="16 - Ευθύγραμμο βέλος σύνδεσης"/>
          <p:cNvCxnSpPr/>
          <p:nvPr/>
        </p:nvCxnSpPr>
        <p:spPr>
          <a:xfrm flipV="1">
            <a:off x="6732240" y="5013176"/>
            <a:ext cx="0" cy="720080"/>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8" name="17 - Ευθύγραμμο βέλος σύνδεσης"/>
          <p:cNvCxnSpPr/>
          <p:nvPr/>
        </p:nvCxnSpPr>
        <p:spPr>
          <a:xfrm flipH="1" flipV="1">
            <a:off x="3131840" y="4941168"/>
            <a:ext cx="2376264" cy="936104"/>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9" name="18 - Ευθύγραμμο βέλος σύνδεσης"/>
          <p:cNvCxnSpPr/>
          <p:nvPr/>
        </p:nvCxnSpPr>
        <p:spPr>
          <a:xfrm flipV="1">
            <a:off x="1835696" y="5013176"/>
            <a:ext cx="0" cy="648072"/>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20" name="19 - Ευθύγραμμο βέλος σύνδεσης"/>
          <p:cNvCxnSpPr/>
          <p:nvPr/>
        </p:nvCxnSpPr>
        <p:spPr>
          <a:xfrm flipV="1">
            <a:off x="2987824" y="4941168"/>
            <a:ext cx="2304256" cy="936104"/>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900" decel="100000" fill="hold"/>
                                        <p:tgtEl>
                                          <p:spTgt spid="4"/>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3"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1000" fill="hold"/>
                                        <p:tgtEl>
                                          <p:spTgt spid="5"/>
                                        </p:tgtEl>
                                        <p:attrNameLst>
                                          <p:attrName>ppt_w</p:attrName>
                                        </p:attrNameLst>
                                      </p:cBhvr>
                                      <p:tavLst>
                                        <p:tav tm="0">
                                          <p:val>
                                            <p:fltVal val="0"/>
                                          </p:val>
                                        </p:tav>
                                        <p:tav tm="100000">
                                          <p:val>
                                            <p:strVal val="#ppt_w"/>
                                          </p:val>
                                        </p:tav>
                                      </p:tavLst>
                                    </p:anim>
                                    <p:anim calcmode="lin" valueType="num">
                                      <p:cBhvr>
                                        <p:cTn id="16" dur="1000" fill="hold"/>
                                        <p:tgtEl>
                                          <p:spTgt spid="5"/>
                                        </p:tgtEl>
                                        <p:attrNameLst>
                                          <p:attrName>ppt_h</p:attrName>
                                        </p:attrNameLst>
                                      </p:cBhvr>
                                      <p:tavLst>
                                        <p:tav tm="0">
                                          <p:val>
                                            <p:fltVal val="0"/>
                                          </p:val>
                                        </p:tav>
                                        <p:tav tm="100000">
                                          <p:val>
                                            <p:strVal val="#ppt_h"/>
                                          </p:val>
                                        </p:tav>
                                      </p:tavLst>
                                    </p:anim>
                                    <p:animEffect transition="in" filter="fade">
                                      <p:cBhvr>
                                        <p:cTn id="17" dur="1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p:cTn id="22" dur="1000" fill="hold"/>
                                        <p:tgtEl>
                                          <p:spTgt spid="14"/>
                                        </p:tgtEl>
                                        <p:attrNameLst>
                                          <p:attrName>ppt_w</p:attrName>
                                        </p:attrNameLst>
                                      </p:cBhvr>
                                      <p:tavLst>
                                        <p:tav tm="0">
                                          <p:val>
                                            <p:fltVal val="0"/>
                                          </p:val>
                                        </p:tav>
                                        <p:tav tm="100000">
                                          <p:val>
                                            <p:strVal val="#ppt_w"/>
                                          </p:val>
                                        </p:tav>
                                      </p:tavLst>
                                    </p:anim>
                                    <p:anim calcmode="lin" valueType="num">
                                      <p:cBhvr>
                                        <p:cTn id="23" dur="1000" fill="hold"/>
                                        <p:tgtEl>
                                          <p:spTgt spid="14"/>
                                        </p:tgtEl>
                                        <p:attrNameLst>
                                          <p:attrName>ppt_h</p:attrName>
                                        </p:attrNameLst>
                                      </p:cBhvr>
                                      <p:tavLst>
                                        <p:tav tm="0">
                                          <p:val>
                                            <p:fltVal val="0"/>
                                          </p:val>
                                        </p:tav>
                                        <p:tav tm="100000">
                                          <p:val>
                                            <p:strVal val="#ppt_h"/>
                                          </p:val>
                                        </p:tav>
                                      </p:tavLst>
                                    </p:anim>
                                    <p:animEffect transition="in" filter="fade">
                                      <p:cBhvr>
                                        <p:cTn id="24" dur="1000"/>
                                        <p:tgtEl>
                                          <p:spTgt spid="14"/>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1000" fill="hold"/>
                                        <p:tgtEl>
                                          <p:spTgt spid="6"/>
                                        </p:tgtEl>
                                        <p:attrNameLst>
                                          <p:attrName>ppt_w</p:attrName>
                                        </p:attrNameLst>
                                      </p:cBhvr>
                                      <p:tavLst>
                                        <p:tav tm="0">
                                          <p:val>
                                            <p:fltVal val="0"/>
                                          </p:val>
                                        </p:tav>
                                        <p:tav tm="100000">
                                          <p:val>
                                            <p:strVal val="#ppt_w"/>
                                          </p:val>
                                        </p:tav>
                                      </p:tavLst>
                                    </p:anim>
                                    <p:anim calcmode="lin" valueType="num">
                                      <p:cBhvr>
                                        <p:cTn id="28" dur="1000" fill="hold"/>
                                        <p:tgtEl>
                                          <p:spTgt spid="6"/>
                                        </p:tgtEl>
                                        <p:attrNameLst>
                                          <p:attrName>ppt_h</p:attrName>
                                        </p:attrNameLst>
                                      </p:cBhvr>
                                      <p:tavLst>
                                        <p:tav tm="0">
                                          <p:val>
                                            <p:fltVal val="0"/>
                                          </p:val>
                                        </p:tav>
                                        <p:tav tm="100000">
                                          <p:val>
                                            <p:strVal val="#ppt_h"/>
                                          </p:val>
                                        </p:tav>
                                      </p:tavLst>
                                    </p:anim>
                                    <p:animEffect transition="in" filter="fade">
                                      <p:cBhvr>
                                        <p:cTn id="29" dur="1000"/>
                                        <p:tgtEl>
                                          <p:spTgt spid="6"/>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0" fill="hold" nodeType="clickEffect">
                                  <p:stCondLst>
                                    <p:cond delay="0"/>
                                  </p:stCondLst>
                                  <p:childTnLst>
                                    <p:set>
                                      <p:cBhvr>
                                        <p:cTn id="33" dur="1" fill="hold">
                                          <p:stCondLst>
                                            <p:cond delay="0"/>
                                          </p:stCondLst>
                                        </p:cTn>
                                        <p:tgtEl>
                                          <p:spTgt spid="13"/>
                                        </p:tgtEl>
                                        <p:attrNameLst>
                                          <p:attrName>style.visibility</p:attrName>
                                        </p:attrNameLst>
                                      </p:cBhvr>
                                      <p:to>
                                        <p:strVal val="visible"/>
                                      </p:to>
                                    </p:set>
                                    <p:anim calcmode="lin" valueType="num">
                                      <p:cBhvr>
                                        <p:cTn id="34" dur="1000" fill="hold"/>
                                        <p:tgtEl>
                                          <p:spTgt spid="13"/>
                                        </p:tgtEl>
                                        <p:attrNameLst>
                                          <p:attrName>ppt_w</p:attrName>
                                        </p:attrNameLst>
                                      </p:cBhvr>
                                      <p:tavLst>
                                        <p:tav tm="0">
                                          <p:val>
                                            <p:fltVal val="0"/>
                                          </p:val>
                                        </p:tav>
                                        <p:tav tm="100000">
                                          <p:val>
                                            <p:strVal val="#ppt_w"/>
                                          </p:val>
                                        </p:tav>
                                      </p:tavLst>
                                    </p:anim>
                                    <p:anim calcmode="lin" valueType="num">
                                      <p:cBhvr>
                                        <p:cTn id="35" dur="1000" fill="hold"/>
                                        <p:tgtEl>
                                          <p:spTgt spid="13"/>
                                        </p:tgtEl>
                                        <p:attrNameLst>
                                          <p:attrName>ppt_h</p:attrName>
                                        </p:attrNameLst>
                                      </p:cBhvr>
                                      <p:tavLst>
                                        <p:tav tm="0">
                                          <p:val>
                                            <p:fltVal val="0"/>
                                          </p:val>
                                        </p:tav>
                                        <p:tav tm="100000">
                                          <p:val>
                                            <p:strVal val="#ppt_h"/>
                                          </p:val>
                                        </p:tav>
                                      </p:tavLst>
                                    </p:anim>
                                    <p:animEffect transition="in" filter="fade">
                                      <p:cBhvr>
                                        <p:cTn id="36" dur="1000"/>
                                        <p:tgtEl>
                                          <p:spTgt spid="13"/>
                                        </p:tgtEl>
                                      </p:cBhvr>
                                    </p:animEffect>
                                  </p:childTnLst>
                                </p:cTn>
                              </p:par>
                              <p:par>
                                <p:cTn id="37" presetID="53" presetClass="entr" presetSubtype="0" fill="hold" grpId="0" nodeType="with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p:cTn id="39" dur="1000" fill="hold"/>
                                        <p:tgtEl>
                                          <p:spTgt spid="7"/>
                                        </p:tgtEl>
                                        <p:attrNameLst>
                                          <p:attrName>ppt_w</p:attrName>
                                        </p:attrNameLst>
                                      </p:cBhvr>
                                      <p:tavLst>
                                        <p:tav tm="0">
                                          <p:val>
                                            <p:fltVal val="0"/>
                                          </p:val>
                                        </p:tav>
                                        <p:tav tm="100000">
                                          <p:val>
                                            <p:strVal val="#ppt_w"/>
                                          </p:val>
                                        </p:tav>
                                      </p:tavLst>
                                    </p:anim>
                                    <p:anim calcmode="lin" valueType="num">
                                      <p:cBhvr>
                                        <p:cTn id="40" dur="1000" fill="hold"/>
                                        <p:tgtEl>
                                          <p:spTgt spid="7"/>
                                        </p:tgtEl>
                                        <p:attrNameLst>
                                          <p:attrName>ppt_h</p:attrName>
                                        </p:attrNameLst>
                                      </p:cBhvr>
                                      <p:tavLst>
                                        <p:tav tm="0">
                                          <p:val>
                                            <p:fltVal val="0"/>
                                          </p:val>
                                        </p:tav>
                                        <p:tav tm="100000">
                                          <p:val>
                                            <p:strVal val="#ppt_h"/>
                                          </p:val>
                                        </p:tav>
                                      </p:tavLst>
                                    </p:anim>
                                    <p:animEffect transition="in" filter="fade">
                                      <p:cBhvr>
                                        <p:cTn id="41" dur="1000"/>
                                        <p:tgtEl>
                                          <p:spTgt spid="7"/>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0" fill="hold" grpId="0" nodeType="clickEffect">
                                  <p:stCondLst>
                                    <p:cond delay="0"/>
                                  </p:stCondLst>
                                  <p:childTnLst>
                                    <p:set>
                                      <p:cBhvr>
                                        <p:cTn id="45" dur="1" fill="hold">
                                          <p:stCondLst>
                                            <p:cond delay="0"/>
                                          </p:stCondLst>
                                        </p:cTn>
                                        <p:tgtEl>
                                          <p:spTgt spid="10"/>
                                        </p:tgtEl>
                                        <p:attrNameLst>
                                          <p:attrName>style.visibility</p:attrName>
                                        </p:attrNameLst>
                                      </p:cBhvr>
                                      <p:to>
                                        <p:strVal val="visible"/>
                                      </p:to>
                                    </p:set>
                                    <p:anim calcmode="lin" valueType="num">
                                      <p:cBhvr>
                                        <p:cTn id="46" dur="1000" fill="hold"/>
                                        <p:tgtEl>
                                          <p:spTgt spid="10"/>
                                        </p:tgtEl>
                                        <p:attrNameLst>
                                          <p:attrName>ppt_w</p:attrName>
                                        </p:attrNameLst>
                                      </p:cBhvr>
                                      <p:tavLst>
                                        <p:tav tm="0">
                                          <p:val>
                                            <p:fltVal val="0"/>
                                          </p:val>
                                        </p:tav>
                                        <p:tav tm="100000">
                                          <p:val>
                                            <p:strVal val="#ppt_w"/>
                                          </p:val>
                                        </p:tav>
                                      </p:tavLst>
                                    </p:anim>
                                    <p:anim calcmode="lin" valueType="num">
                                      <p:cBhvr>
                                        <p:cTn id="47" dur="1000" fill="hold"/>
                                        <p:tgtEl>
                                          <p:spTgt spid="10"/>
                                        </p:tgtEl>
                                        <p:attrNameLst>
                                          <p:attrName>ppt_h</p:attrName>
                                        </p:attrNameLst>
                                      </p:cBhvr>
                                      <p:tavLst>
                                        <p:tav tm="0">
                                          <p:val>
                                            <p:fltVal val="0"/>
                                          </p:val>
                                        </p:tav>
                                        <p:tav tm="100000">
                                          <p:val>
                                            <p:strVal val="#ppt_h"/>
                                          </p:val>
                                        </p:tav>
                                      </p:tavLst>
                                    </p:anim>
                                    <p:animEffect transition="in" filter="fade">
                                      <p:cBhvr>
                                        <p:cTn id="48" dur="1000"/>
                                        <p:tgtEl>
                                          <p:spTgt spid="10"/>
                                        </p:tgtEl>
                                      </p:cBhvr>
                                    </p:animEffect>
                                  </p:childTnLst>
                                </p:cTn>
                              </p:par>
                            </p:childTnLst>
                          </p:cTn>
                        </p:par>
                      </p:childTnLst>
                    </p:cTn>
                  </p:par>
                  <p:par>
                    <p:cTn id="49" fill="hold">
                      <p:stCondLst>
                        <p:cond delay="indefinite"/>
                      </p:stCondLst>
                      <p:childTnLst>
                        <p:par>
                          <p:cTn id="50" fill="hold">
                            <p:stCondLst>
                              <p:cond delay="0"/>
                            </p:stCondLst>
                            <p:childTnLst>
                              <p:par>
                                <p:cTn id="51" presetID="53" presetClass="entr" presetSubtype="0" fill="hold" nodeType="clickEffect">
                                  <p:stCondLst>
                                    <p:cond delay="0"/>
                                  </p:stCondLst>
                                  <p:childTnLst>
                                    <p:set>
                                      <p:cBhvr>
                                        <p:cTn id="52" dur="1" fill="hold">
                                          <p:stCondLst>
                                            <p:cond delay="0"/>
                                          </p:stCondLst>
                                        </p:cTn>
                                        <p:tgtEl>
                                          <p:spTgt spid="17"/>
                                        </p:tgtEl>
                                        <p:attrNameLst>
                                          <p:attrName>style.visibility</p:attrName>
                                        </p:attrNameLst>
                                      </p:cBhvr>
                                      <p:to>
                                        <p:strVal val="visible"/>
                                      </p:to>
                                    </p:set>
                                    <p:anim calcmode="lin" valueType="num">
                                      <p:cBhvr>
                                        <p:cTn id="53" dur="1000" fill="hold"/>
                                        <p:tgtEl>
                                          <p:spTgt spid="17"/>
                                        </p:tgtEl>
                                        <p:attrNameLst>
                                          <p:attrName>ppt_w</p:attrName>
                                        </p:attrNameLst>
                                      </p:cBhvr>
                                      <p:tavLst>
                                        <p:tav tm="0">
                                          <p:val>
                                            <p:fltVal val="0"/>
                                          </p:val>
                                        </p:tav>
                                        <p:tav tm="100000">
                                          <p:val>
                                            <p:strVal val="#ppt_w"/>
                                          </p:val>
                                        </p:tav>
                                      </p:tavLst>
                                    </p:anim>
                                    <p:anim calcmode="lin" valueType="num">
                                      <p:cBhvr>
                                        <p:cTn id="54" dur="1000" fill="hold"/>
                                        <p:tgtEl>
                                          <p:spTgt spid="17"/>
                                        </p:tgtEl>
                                        <p:attrNameLst>
                                          <p:attrName>ppt_h</p:attrName>
                                        </p:attrNameLst>
                                      </p:cBhvr>
                                      <p:tavLst>
                                        <p:tav tm="0">
                                          <p:val>
                                            <p:fltVal val="0"/>
                                          </p:val>
                                        </p:tav>
                                        <p:tav tm="100000">
                                          <p:val>
                                            <p:strVal val="#ppt_h"/>
                                          </p:val>
                                        </p:tav>
                                      </p:tavLst>
                                    </p:anim>
                                    <p:animEffect transition="in" filter="fade">
                                      <p:cBhvr>
                                        <p:cTn id="55" dur="1000"/>
                                        <p:tgtEl>
                                          <p:spTgt spid="17"/>
                                        </p:tgtEl>
                                      </p:cBhvr>
                                    </p:animEffect>
                                  </p:childTnLst>
                                </p:cTn>
                              </p:par>
                              <p:par>
                                <p:cTn id="56" presetID="53" presetClass="entr" presetSubtype="0" fill="hold" nodeType="withEffect">
                                  <p:stCondLst>
                                    <p:cond delay="0"/>
                                  </p:stCondLst>
                                  <p:childTnLst>
                                    <p:set>
                                      <p:cBhvr>
                                        <p:cTn id="57" dur="1" fill="hold">
                                          <p:stCondLst>
                                            <p:cond delay="0"/>
                                          </p:stCondLst>
                                        </p:cTn>
                                        <p:tgtEl>
                                          <p:spTgt spid="18"/>
                                        </p:tgtEl>
                                        <p:attrNameLst>
                                          <p:attrName>style.visibility</p:attrName>
                                        </p:attrNameLst>
                                      </p:cBhvr>
                                      <p:to>
                                        <p:strVal val="visible"/>
                                      </p:to>
                                    </p:set>
                                    <p:anim calcmode="lin" valueType="num">
                                      <p:cBhvr>
                                        <p:cTn id="58" dur="1000" fill="hold"/>
                                        <p:tgtEl>
                                          <p:spTgt spid="18"/>
                                        </p:tgtEl>
                                        <p:attrNameLst>
                                          <p:attrName>ppt_w</p:attrName>
                                        </p:attrNameLst>
                                      </p:cBhvr>
                                      <p:tavLst>
                                        <p:tav tm="0">
                                          <p:val>
                                            <p:fltVal val="0"/>
                                          </p:val>
                                        </p:tav>
                                        <p:tav tm="100000">
                                          <p:val>
                                            <p:strVal val="#ppt_w"/>
                                          </p:val>
                                        </p:tav>
                                      </p:tavLst>
                                    </p:anim>
                                    <p:anim calcmode="lin" valueType="num">
                                      <p:cBhvr>
                                        <p:cTn id="59" dur="1000" fill="hold"/>
                                        <p:tgtEl>
                                          <p:spTgt spid="18"/>
                                        </p:tgtEl>
                                        <p:attrNameLst>
                                          <p:attrName>ppt_h</p:attrName>
                                        </p:attrNameLst>
                                      </p:cBhvr>
                                      <p:tavLst>
                                        <p:tav tm="0">
                                          <p:val>
                                            <p:fltVal val="0"/>
                                          </p:val>
                                        </p:tav>
                                        <p:tav tm="100000">
                                          <p:val>
                                            <p:strVal val="#ppt_h"/>
                                          </p:val>
                                        </p:tav>
                                      </p:tavLst>
                                    </p:anim>
                                    <p:animEffect transition="in" filter="fade">
                                      <p:cBhvr>
                                        <p:cTn id="60" dur="1000"/>
                                        <p:tgtEl>
                                          <p:spTgt spid="18"/>
                                        </p:tgtEl>
                                      </p:cBhvr>
                                    </p:animEffect>
                                  </p:childTnLst>
                                </p:cTn>
                              </p:par>
                            </p:childTnLst>
                          </p:cTn>
                        </p:par>
                      </p:childTnLst>
                    </p:cTn>
                  </p:par>
                  <p:par>
                    <p:cTn id="61" fill="hold">
                      <p:stCondLst>
                        <p:cond delay="indefinite"/>
                      </p:stCondLst>
                      <p:childTnLst>
                        <p:par>
                          <p:cTn id="62" fill="hold">
                            <p:stCondLst>
                              <p:cond delay="0"/>
                            </p:stCondLst>
                            <p:childTnLst>
                              <p:par>
                                <p:cTn id="63" presetID="53" presetClass="entr" presetSubtype="0" fill="hold" grpId="0" nodeType="clickEffect">
                                  <p:stCondLst>
                                    <p:cond delay="0"/>
                                  </p:stCondLst>
                                  <p:childTnLst>
                                    <p:set>
                                      <p:cBhvr>
                                        <p:cTn id="64" dur="1" fill="hold">
                                          <p:stCondLst>
                                            <p:cond delay="0"/>
                                          </p:stCondLst>
                                        </p:cTn>
                                        <p:tgtEl>
                                          <p:spTgt spid="11"/>
                                        </p:tgtEl>
                                        <p:attrNameLst>
                                          <p:attrName>style.visibility</p:attrName>
                                        </p:attrNameLst>
                                      </p:cBhvr>
                                      <p:to>
                                        <p:strVal val="visible"/>
                                      </p:to>
                                    </p:set>
                                    <p:anim calcmode="lin" valueType="num">
                                      <p:cBhvr>
                                        <p:cTn id="65" dur="1000" fill="hold"/>
                                        <p:tgtEl>
                                          <p:spTgt spid="11"/>
                                        </p:tgtEl>
                                        <p:attrNameLst>
                                          <p:attrName>ppt_w</p:attrName>
                                        </p:attrNameLst>
                                      </p:cBhvr>
                                      <p:tavLst>
                                        <p:tav tm="0">
                                          <p:val>
                                            <p:fltVal val="0"/>
                                          </p:val>
                                        </p:tav>
                                        <p:tav tm="100000">
                                          <p:val>
                                            <p:strVal val="#ppt_w"/>
                                          </p:val>
                                        </p:tav>
                                      </p:tavLst>
                                    </p:anim>
                                    <p:anim calcmode="lin" valueType="num">
                                      <p:cBhvr>
                                        <p:cTn id="66" dur="1000" fill="hold"/>
                                        <p:tgtEl>
                                          <p:spTgt spid="11"/>
                                        </p:tgtEl>
                                        <p:attrNameLst>
                                          <p:attrName>ppt_h</p:attrName>
                                        </p:attrNameLst>
                                      </p:cBhvr>
                                      <p:tavLst>
                                        <p:tav tm="0">
                                          <p:val>
                                            <p:fltVal val="0"/>
                                          </p:val>
                                        </p:tav>
                                        <p:tav tm="100000">
                                          <p:val>
                                            <p:strVal val="#ppt_h"/>
                                          </p:val>
                                        </p:tav>
                                      </p:tavLst>
                                    </p:anim>
                                    <p:animEffect transition="in" filter="fade">
                                      <p:cBhvr>
                                        <p:cTn id="67" dur="1000"/>
                                        <p:tgtEl>
                                          <p:spTgt spid="11"/>
                                        </p:tgtEl>
                                      </p:cBhvr>
                                    </p:animEffect>
                                  </p:childTnLst>
                                </p:cTn>
                              </p:par>
                            </p:childTnLst>
                          </p:cTn>
                        </p:par>
                      </p:childTnLst>
                    </p:cTn>
                  </p:par>
                  <p:par>
                    <p:cTn id="68" fill="hold">
                      <p:stCondLst>
                        <p:cond delay="indefinite"/>
                      </p:stCondLst>
                      <p:childTnLst>
                        <p:par>
                          <p:cTn id="69" fill="hold">
                            <p:stCondLst>
                              <p:cond delay="0"/>
                            </p:stCondLst>
                            <p:childTnLst>
                              <p:par>
                                <p:cTn id="70" presetID="53" presetClass="entr" presetSubtype="0" fill="hold" nodeType="clickEffect">
                                  <p:stCondLst>
                                    <p:cond delay="0"/>
                                  </p:stCondLst>
                                  <p:childTnLst>
                                    <p:set>
                                      <p:cBhvr>
                                        <p:cTn id="71" dur="1" fill="hold">
                                          <p:stCondLst>
                                            <p:cond delay="0"/>
                                          </p:stCondLst>
                                        </p:cTn>
                                        <p:tgtEl>
                                          <p:spTgt spid="19"/>
                                        </p:tgtEl>
                                        <p:attrNameLst>
                                          <p:attrName>style.visibility</p:attrName>
                                        </p:attrNameLst>
                                      </p:cBhvr>
                                      <p:to>
                                        <p:strVal val="visible"/>
                                      </p:to>
                                    </p:set>
                                    <p:anim calcmode="lin" valueType="num">
                                      <p:cBhvr>
                                        <p:cTn id="72" dur="1000" fill="hold"/>
                                        <p:tgtEl>
                                          <p:spTgt spid="19"/>
                                        </p:tgtEl>
                                        <p:attrNameLst>
                                          <p:attrName>ppt_w</p:attrName>
                                        </p:attrNameLst>
                                      </p:cBhvr>
                                      <p:tavLst>
                                        <p:tav tm="0">
                                          <p:val>
                                            <p:fltVal val="0"/>
                                          </p:val>
                                        </p:tav>
                                        <p:tav tm="100000">
                                          <p:val>
                                            <p:strVal val="#ppt_w"/>
                                          </p:val>
                                        </p:tav>
                                      </p:tavLst>
                                    </p:anim>
                                    <p:anim calcmode="lin" valueType="num">
                                      <p:cBhvr>
                                        <p:cTn id="73" dur="1000" fill="hold"/>
                                        <p:tgtEl>
                                          <p:spTgt spid="19"/>
                                        </p:tgtEl>
                                        <p:attrNameLst>
                                          <p:attrName>ppt_h</p:attrName>
                                        </p:attrNameLst>
                                      </p:cBhvr>
                                      <p:tavLst>
                                        <p:tav tm="0">
                                          <p:val>
                                            <p:fltVal val="0"/>
                                          </p:val>
                                        </p:tav>
                                        <p:tav tm="100000">
                                          <p:val>
                                            <p:strVal val="#ppt_h"/>
                                          </p:val>
                                        </p:tav>
                                      </p:tavLst>
                                    </p:anim>
                                    <p:animEffect transition="in" filter="fade">
                                      <p:cBhvr>
                                        <p:cTn id="74" dur="1000"/>
                                        <p:tgtEl>
                                          <p:spTgt spid="19"/>
                                        </p:tgtEl>
                                      </p:cBhvr>
                                    </p:animEffect>
                                  </p:childTnLst>
                                </p:cTn>
                              </p:par>
                              <p:par>
                                <p:cTn id="75" presetID="53" presetClass="entr" presetSubtype="0" fill="hold" nodeType="withEffect">
                                  <p:stCondLst>
                                    <p:cond delay="0"/>
                                  </p:stCondLst>
                                  <p:childTnLst>
                                    <p:set>
                                      <p:cBhvr>
                                        <p:cTn id="76" dur="1" fill="hold">
                                          <p:stCondLst>
                                            <p:cond delay="0"/>
                                          </p:stCondLst>
                                        </p:cTn>
                                        <p:tgtEl>
                                          <p:spTgt spid="20"/>
                                        </p:tgtEl>
                                        <p:attrNameLst>
                                          <p:attrName>style.visibility</p:attrName>
                                        </p:attrNameLst>
                                      </p:cBhvr>
                                      <p:to>
                                        <p:strVal val="visible"/>
                                      </p:to>
                                    </p:set>
                                    <p:anim calcmode="lin" valueType="num">
                                      <p:cBhvr>
                                        <p:cTn id="77" dur="1000" fill="hold"/>
                                        <p:tgtEl>
                                          <p:spTgt spid="20"/>
                                        </p:tgtEl>
                                        <p:attrNameLst>
                                          <p:attrName>ppt_w</p:attrName>
                                        </p:attrNameLst>
                                      </p:cBhvr>
                                      <p:tavLst>
                                        <p:tav tm="0">
                                          <p:val>
                                            <p:fltVal val="0"/>
                                          </p:val>
                                        </p:tav>
                                        <p:tav tm="100000">
                                          <p:val>
                                            <p:strVal val="#ppt_w"/>
                                          </p:val>
                                        </p:tav>
                                      </p:tavLst>
                                    </p:anim>
                                    <p:anim calcmode="lin" valueType="num">
                                      <p:cBhvr>
                                        <p:cTn id="78" dur="1000" fill="hold"/>
                                        <p:tgtEl>
                                          <p:spTgt spid="20"/>
                                        </p:tgtEl>
                                        <p:attrNameLst>
                                          <p:attrName>ppt_h</p:attrName>
                                        </p:attrNameLst>
                                      </p:cBhvr>
                                      <p:tavLst>
                                        <p:tav tm="0">
                                          <p:val>
                                            <p:fltVal val="0"/>
                                          </p:val>
                                        </p:tav>
                                        <p:tav tm="100000">
                                          <p:val>
                                            <p:strVal val="#ppt_h"/>
                                          </p:val>
                                        </p:tav>
                                      </p:tavLst>
                                    </p:anim>
                                    <p:animEffect transition="in" filter="fade">
                                      <p:cBhvr>
                                        <p:cTn id="79"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7" grpId="0" animBg="1"/>
      <p:bldP spid="10" grpId="0" animBg="1"/>
      <p:bldP spid="1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FF00"/>
                </a:solidFill>
              </a:rPr>
              <a:t>ΜΔΕ</a:t>
            </a:r>
            <a:endParaRPr lang="el-GR" dirty="0"/>
          </a:p>
        </p:txBody>
      </p:sp>
      <p:sp>
        <p:nvSpPr>
          <p:cNvPr id="3" name="2 - TextBox"/>
          <p:cNvSpPr txBox="1"/>
          <p:nvPr/>
        </p:nvSpPr>
        <p:spPr>
          <a:xfrm>
            <a:off x="0" y="1340768"/>
            <a:ext cx="9144000" cy="1200329"/>
          </a:xfrm>
          <a:prstGeom prst="rect">
            <a:avLst/>
          </a:prstGeom>
          <a:noFill/>
        </p:spPr>
        <p:txBody>
          <a:bodyPr wrap="square" rtlCol="0">
            <a:spAutoFit/>
          </a:bodyPr>
          <a:lstStyle/>
          <a:p>
            <a:pPr algn="ctr"/>
            <a:r>
              <a:rPr lang="el-GR" sz="3600" dirty="0" smtClean="0">
                <a:solidFill>
                  <a:srgbClr val="FFFF00"/>
                </a:solidFill>
              </a:rPr>
              <a:t>ΔΙΑΛΕΙΜΜΑ ΜΕΤΑΞΥ ΠΡΟ-ΕΝΕΡΓΟΠΟΙΗΣΗΣ ΚΑΙ ΚΥΡΙΑΣ ΔΡΑΣΤΗΡΙΟΤΗΤΑΣ</a:t>
            </a:r>
            <a:endParaRPr lang="el-GR" sz="3600" dirty="0">
              <a:solidFill>
                <a:srgbClr val="FFFF00"/>
              </a:solidFill>
            </a:endParaRPr>
          </a:p>
        </p:txBody>
      </p:sp>
      <p:sp>
        <p:nvSpPr>
          <p:cNvPr id="5" name="4 - TextBox"/>
          <p:cNvSpPr txBox="1"/>
          <p:nvPr/>
        </p:nvSpPr>
        <p:spPr>
          <a:xfrm>
            <a:off x="0" y="2780928"/>
            <a:ext cx="9144000" cy="2123658"/>
          </a:xfrm>
          <a:prstGeom prst="rect">
            <a:avLst/>
          </a:prstGeom>
          <a:noFill/>
        </p:spPr>
        <p:txBody>
          <a:bodyPr wrap="square" rtlCol="0">
            <a:spAutoFit/>
          </a:bodyPr>
          <a:lstStyle/>
          <a:p>
            <a:r>
              <a:rPr lang="el-GR" sz="2400" dirty="0" smtClean="0">
                <a:solidFill>
                  <a:srgbClr val="FFFF00"/>
                </a:solidFill>
                <a:latin typeface="Times New Roman" pitchFamily="18" charset="0"/>
                <a:cs typeface="Times New Roman" pitchFamily="18" charset="0"/>
              </a:rPr>
              <a:t>Είναι εκείνο που θα παίξει καθοριστικό ρόλο στη δυναμική ισορροπία μεταξύ ΜΔΕ και κόπωση </a:t>
            </a:r>
            <a:r>
              <a:rPr lang="el-GR" dirty="0" smtClean="0">
                <a:solidFill>
                  <a:srgbClr val="FFFF00"/>
                </a:solidFill>
              </a:rPr>
              <a:t>(</a:t>
            </a:r>
            <a:r>
              <a:rPr lang="en-US" dirty="0" err="1" smtClean="0">
                <a:solidFill>
                  <a:srgbClr val="FFFF00"/>
                </a:solidFill>
              </a:rPr>
              <a:t>Tillin</a:t>
            </a:r>
            <a:r>
              <a:rPr lang="el-GR" dirty="0" smtClean="0">
                <a:solidFill>
                  <a:srgbClr val="FFFF00"/>
                </a:solidFill>
              </a:rPr>
              <a:t> &amp; </a:t>
            </a:r>
            <a:r>
              <a:rPr lang="en-US" dirty="0" smtClean="0">
                <a:solidFill>
                  <a:srgbClr val="FFFF00"/>
                </a:solidFill>
              </a:rPr>
              <a:t>Bishop</a:t>
            </a:r>
            <a:r>
              <a:rPr lang="el-GR" dirty="0" smtClean="0">
                <a:solidFill>
                  <a:srgbClr val="FFFF00"/>
                </a:solidFill>
              </a:rPr>
              <a:t>, 2009). </a:t>
            </a:r>
          </a:p>
          <a:p>
            <a:r>
              <a:rPr lang="el-GR" sz="2400" dirty="0" smtClean="0">
                <a:solidFill>
                  <a:srgbClr val="FFFF00"/>
                </a:solidFill>
                <a:latin typeface="Times New Roman" pitchFamily="18" charset="0"/>
                <a:cs typeface="Times New Roman" pitchFamily="18" charset="0"/>
              </a:rPr>
              <a:t>Με τη σειρά του, ο χρόνος αποκατάστασης φαίνεται να εξαρτάται από την ένταση της </a:t>
            </a:r>
            <a:r>
              <a:rPr lang="el-GR" sz="2400" dirty="0" err="1" smtClean="0">
                <a:solidFill>
                  <a:srgbClr val="FFFF00"/>
                </a:solidFill>
                <a:latin typeface="Times New Roman" pitchFamily="18" charset="0"/>
                <a:cs typeface="Times New Roman" pitchFamily="18" charset="0"/>
              </a:rPr>
              <a:t>προφόρτισης</a:t>
            </a:r>
            <a:r>
              <a:rPr lang="el-GR" sz="2400" dirty="0" smtClean="0">
                <a:solidFill>
                  <a:srgbClr val="FFFF00"/>
                </a:solidFill>
                <a:latin typeface="Times New Roman" pitchFamily="18" charset="0"/>
                <a:cs typeface="Times New Roman" pitchFamily="18" charset="0"/>
              </a:rPr>
              <a:t> </a:t>
            </a:r>
            <a:r>
              <a:rPr lang="el-GR" dirty="0" smtClean="0">
                <a:solidFill>
                  <a:srgbClr val="FFFF00"/>
                </a:solidFill>
              </a:rPr>
              <a:t>(</a:t>
            </a:r>
            <a:r>
              <a:rPr lang="en-US" dirty="0" err="1" smtClean="0">
                <a:solidFill>
                  <a:srgbClr val="FFFF00"/>
                </a:solidFill>
              </a:rPr>
              <a:t>Suchomel</a:t>
            </a:r>
            <a:r>
              <a:rPr lang="en-US" dirty="0" smtClean="0">
                <a:solidFill>
                  <a:srgbClr val="FFFF00"/>
                </a:solidFill>
              </a:rPr>
              <a:t> </a:t>
            </a:r>
            <a:r>
              <a:rPr lang="el-GR" dirty="0" smtClean="0">
                <a:solidFill>
                  <a:srgbClr val="FFFF00"/>
                </a:solidFill>
              </a:rPr>
              <a:t>, </a:t>
            </a:r>
            <a:r>
              <a:rPr lang="en-US" dirty="0" smtClean="0">
                <a:solidFill>
                  <a:srgbClr val="FFFF00"/>
                </a:solidFill>
              </a:rPr>
              <a:t>Lamont </a:t>
            </a:r>
            <a:r>
              <a:rPr lang="el-GR" dirty="0" smtClean="0">
                <a:solidFill>
                  <a:srgbClr val="FFFF00"/>
                </a:solidFill>
              </a:rPr>
              <a:t>,  </a:t>
            </a:r>
            <a:r>
              <a:rPr lang="en-US" dirty="0" err="1" smtClean="0">
                <a:solidFill>
                  <a:srgbClr val="FFFF00"/>
                </a:solidFill>
              </a:rPr>
              <a:t>Moir</a:t>
            </a:r>
            <a:r>
              <a:rPr lang="en-US" dirty="0" smtClean="0">
                <a:solidFill>
                  <a:srgbClr val="FFFF00"/>
                </a:solidFill>
              </a:rPr>
              <a:t> </a:t>
            </a:r>
            <a:r>
              <a:rPr lang="el-GR" dirty="0" smtClean="0">
                <a:solidFill>
                  <a:srgbClr val="FFFF00"/>
                </a:solidFill>
              </a:rPr>
              <a:t>., 2015) </a:t>
            </a:r>
          </a:p>
          <a:p>
            <a:endParaRPr lang="el-GR" dirty="0" smtClean="0">
              <a:solidFill>
                <a:srgbClr val="FFFF00"/>
              </a:solidFill>
            </a:endParaRPr>
          </a:p>
          <a:p>
            <a:endParaRPr lang="el-GR" dirty="0">
              <a:solidFill>
                <a:srgbClr val="FFFF00"/>
              </a:solidFill>
            </a:endParaRPr>
          </a:p>
        </p:txBody>
      </p:sp>
      <p:sp>
        <p:nvSpPr>
          <p:cNvPr id="8" name="7 - Δεξιό βέλος"/>
          <p:cNvSpPr/>
          <p:nvPr/>
        </p:nvSpPr>
        <p:spPr>
          <a:xfrm>
            <a:off x="0" y="4653136"/>
            <a:ext cx="2160240" cy="764704"/>
          </a:xfrm>
          <a:prstGeom prst="rightArrow">
            <a:avLst/>
          </a:prstGeom>
          <a:solidFill>
            <a:schemeClr val="accent2">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rgbClr val="FFFF00"/>
                </a:solidFill>
              </a:rPr>
              <a:t>ΧΑΜΗΛΗ ΕΝΤΑΣΗ</a:t>
            </a:r>
            <a:endParaRPr lang="el-GR" dirty="0">
              <a:solidFill>
                <a:srgbClr val="FFFF00"/>
              </a:solidFill>
            </a:endParaRPr>
          </a:p>
        </p:txBody>
      </p:sp>
      <p:sp>
        <p:nvSpPr>
          <p:cNvPr id="9" name="8 - Δεξιό βέλος"/>
          <p:cNvSpPr/>
          <p:nvPr/>
        </p:nvSpPr>
        <p:spPr>
          <a:xfrm>
            <a:off x="2195736" y="5733256"/>
            <a:ext cx="2520280" cy="764704"/>
          </a:xfrm>
          <a:prstGeom prst="rightArrow">
            <a:avLst/>
          </a:prstGeom>
          <a:solidFill>
            <a:schemeClr val="accent2">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rgbClr val="FFFF00"/>
                </a:solidFill>
              </a:rPr>
              <a:t>ΜΕΙΩΜΗΝΗ ΚΟΠΩΣΗ</a:t>
            </a:r>
            <a:endParaRPr lang="el-GR" dirty="0">
              <a:solidFill>
                <a:srgbClr val="FFFF00"/>
              </a:solidFill>
            </a:endParaRPr>
          </a:p>
        </p:txBody>
      </p:sp>
      <p:sp>
        <p:nvSpPr>
          <p:cNvPr id="11" name="10 - Δεξιό βέλος"/>
          <p:cNvSpPr/>
          <p:nvPr/>
        </p:nvSpPr>
        <p:spPr>
          <a:xfrm>
            <a:off x="4572000" y="4365104"/>
            <a:ext cx="3096344" cy="1656184"/>
          </a:xfrm>
          <a:prstGeom prst="rightArrow">
            <a:avLst/>
          </a:prstGeom>
          <a:solidFill>
            <a:schemeClr val="accent2">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rgbClr val="FFFF00"/>
                </a:solidFill>
              </a:rPr>
              <a:t>ΓΡΗΓΟΡΗ ΑΠΟΜΑΚΡΥΝΣΗ ΜΕΤΑΒΟΛΙΚΩΝ ΥΠΟΠΡΟΪΟΝΤΩΝ</a:t>
            </a:r>
            <a:endParaRPr lang="el-GR" dirty="0">
              <a:solidFill>
                <a:srgbClr val="FFFF00"/>
              </a:solidFill>
            </a:endParaRPr>
          </a:p>
        </p:txBody>
      </p:sp>
      <p:sp>
        <p:nvSpPr>
          <p:cNvPr id="13" name="12 - Στρογγυλεμένο ορθογώνιο"/>
          <p:cNvSpPr/>
          <p:nvPr/>
        </p:nvSpPr>
        <p:spPr>
          <a:xfrm>
            <a:off x="6479704" y="6137920"/>
            <a:ext cx="2664296" cy="720080"/>
          </a:xfrm>
          <a:prstGeom prst="roundRect">
            <a:avLst/>
          </a:prstGeom>
          <a:solidFill>
            <a:schemeClr val="accent2">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rgbClr val="FFFF00"/>
                </a:solidFill>
              </a:rPr>
              <a:t>ΝΩΡΙΤΕΡΗ ΕΜΦΑΝΙΣΗ ΜΔΕ</a:t>
            </a:r>
            <a:endParaRPr lang="el-GR" dirty="0">
              <a:solidFill>
                <a:srgbClr val="FFFF00"/>
              </a:solidFill>
            </a:endParaRPr>
          </a:p>
        </p:txBody>
      </p:sp>
      <p:sp>
        <p:nvSpPr>
          <p:cNvPr id="15" name="14 - Δεξιό βέλος"/>
          <p:cNvSpPr/>
          <p:nvPr/>
        </p:nvSpPr>
        <p:spPr>
          <a:xfrm>
            <a:off x="0" y="5733256"/>
            <a:ext cx="2123728" cy="720080"/>
          </a:xfrm>
          <a:prstGeom prst="rightArrow">
            <a:avLst/>
          </a:prstGeom>
          <a:solidFill>
            <a:schemeClr val="accent2">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rgbClr val="FFFF00"/>
                </a:solidFill>
              </a:rPr>
              <a:t>ΥΨΗΛΗ ΕΝΤΑΣΗ</a:t>
            </a:r>
            <a:endParaRPr lang="el-GR" dirty="0">
              <a:solidFill>
                <a:srgbClr val="FFFF00"/>
              </a:solidFill>
            </a:endParaRPr>
          </a:p>
        </p:txBody>
      </p:sp>
      <p:sp>
        <p:nvSpPr>
          <p:cNvPr id="16" name="15 - Δεξιό βέλος"/>
          <p:cNvSpPr/>
          <p:nvPr/>
        </p:nvSpPr>
        <p:spPr>
          <a:xfrm>
            <a:off x="2195736" y="4653136"/>
            <a:ext cx="2592288" cy="864096"/>
          </a:xfrm>
          <a:prstGeom prst="rightArrow">
            <a:avLst/>
          </a:prstGeom>
          <a:solidFill>
            <a:schemeClr val="accent2">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rgbClr val="FFFF00"/>
                </a:solidFill>
              </a:rPr>
              <a:t>ΜΕΓΑΛΗ ΚΟΠΩΣΗ</a:t>
            </a:r>
            <a:endParaRPr lang="el-GR" dirty="0">
              <a:solidFill>
                <a:srgbClr val="FFFF00"/>
              </a:solidFill>
            </a:endParaRPr>
          </a:p>
        </p:txBody>
      </p:sp>
      <p:sp>
        <p:nvSpPr>
          <p:cNvPr id="17" name="16 - Δεξιό βέλος"/>
          <p:cNvSpPr/>
          <p:nvPr/>
        </p:nvSpPr>
        <p:spPr>
          <a:xfrm>
            <a:off x="4572000" y="5373216"/>
            <a:ext cx="3312368" cy="1484784"/>
          </a:xfrm>
          <a:prstGeom prst="rightArrow">
            <a:avLst/>
          </a:prstGeom>
          <a:solidFill>
            <a:schemeClr val="accent2">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rgbClr val="FFFF00"/>
                </a:solidFill>
              </a:rPr>
              <a:t>ΜΕΓΑΛΥΤΕΡΟ ΧΡΟΝΙΚΟ ΔΙΑΣΤΗΜΑ ΑΠΟΚΑΤΑΣΤΑΣΗΣ</a:t>
            </a:r>
            <a:endParaRPr lang="el-GR" dirty="0">
              <a:solidFill>
                <a:srgbClr val="FFFF00"/>
              </a:solidFill>
            </a:endParaRPr>
          </a:p>
        </p:txBody>
      </p:sp>
      <p:sp>
        <p:nvSpPr>
          <p:cNvPr id="18" name="17 - Στρογγυλεμένο ορθογώνιο"/>
          <p:cNvSpPr/>
          <p:nvPr/>
        </p:nvSpPr>
        <p:spPr>
          <a:xfrm>
            <a:off x="6588224" y="4581128"/>
            <a:ext cx="2555776" cy="720080"/>
          </a:xfrm>
          <a:prstGeom prst="roundRect">
            <a:avLst/>
          </a:prstGeom>
          <a:solidFill>
            <a:schemeClr val="accent2">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rgbClr val="FFFF00"/>
                </a:solidFill>
              </a:rPr>
              <a:t>ΕΜΦΑΝΙΣΗ ΜΔΕ</a:t>
            </a:r>
            <a:endParaRPr lang="el-GR" dirty="0">
              <a:solidFill>
                <a:srgbClr val="FFFF00"/>
              </a:solidFill>
            </a:endParaRPr>
          </a:p>
        </p:txBody>
      </p:sp>
      <p:sp>
        <p:nvSpPr>
          <p:cNvPr id="20" name="19 - Ορθογώνιο"/>
          <p:cNvSpPr/>
          <p:nvPr/>
        </p:nvSpPr>
        <p:spPr>
          <a:xfrm>
            <a:off x="1403648" y="5877272"/>
            <a:ext cx="2305824" cy="369332"/>
          </a:xfrm>
          <a:prstGeom prst="rect">
            <a:avLst/>
          </a:prstGeom>
        </p:spPr>
        <p:txBody>
          <a:bodyPr wrap="none">
            <a:spAutoFit/>
          </a:bodyPr>
          <a:lstStyle/>
          <a:p>
            <a:r>
              <a:rPr lang="el-GR" i="1" dirty="0" smtClean="0">
                <a:solidFill>
                  <a:srgbClr val="FFFF00"/>
                </a:solidFill>
              </a:rPr>
              <a:t>(</a:t>
            </a:r>
            <a:r>
              <a:rPr lang="en-US" i="1" dirty="0" smtClean="0">
                <a:solidFill>
                  <a:srgbClr val="FFFF00"/>
                </a:solidFill>
              </a:rPr>
              <a:t>Wilson</a:t>
            </a:r>
            <a:r>
              <a:rPr lang="el-GR" i="1" dirty="0" smtClean="0">
                <a:solidFill>
                  <a:srgbClr val="FFFF00"/>
                </a:solidFill>
              </a:rPr>
              <a:t>,  </a:t>
            </a:r>
            <a:r>
              <a:rPr lang="en-US" i="1" dirty="0" smtClean="0">
                <a:solidFill>
                  <a:srgbClr val="FFFF00"/>
                </a:solidFill>
              </a:rPr>
              <a:t>et al</a:t>
            </a:r>
            <a:r>
              <a:rPr lang="el-GR" i="1" dirty="0" smtClean="0">
                <a:solidFill>
                  <a:srgbClr val="FFFF00"/>
                </a:solidFill>
              </a:rPr>
              <a:t>., 2013).</a:t>
            </a:r>
            <a:endParaRPr lang="el-GR" dirty="0">
              <a:solidFill>
                <a:srgbClr val="FFFF00"/>
              </a:solidFill>
            </a:endParaRPr>
          </a:p>
        </p:txBody>
      </p:sp>
      <p:pic>
        <p:nvPicPr>
          <p:cNvPr id="21" name="20 - Εικόνα" descr="C:\Users\nikolas\Pictures\ΔΙΑΤΡΙΒΗ\6.png"/>
          <p:cNvPicPr/>
          <p:nvPr/>
        </p:nvPicPr>
        <p:blipFill>
          <a:blip r:embed="rId3" cstate="print"/>
          <a:srcRect/>
          <a:stretch>
            <a:fillRect/>
          </a:stretch>
        </p:blipFill>
        <p:spPr bwMode="auto">
          <a:xfrm>
            <a:off x="1547664" y="3212976"/>
            <a:ext cx="5329957" cy="2638971"/>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1000" fill="hold"/>
                                        <p:tgtEl>
                                          <p:spTgt spid="8"/>
                                        </p:tgtEl>
                                        <p:attrNameLst>
                                          <p:attrName>ppt_w</p:attrName>
                                        </p:attrNameLst>
                                      </p:cBhvr>
                                      <p:tavLst>
                                        <p:tav tm="0">
                                          <p:val>
                                            <p:fltVal val="0"/>
                                          </p:val>
                                        </p:tav>
                                        <p:tav tm="100000">
                                          <p:val>
                                            <p:strVal val="#ppt_w"/>
                                          </p:val>
                                        </p:tav>
                                      </p:tavLst>
                                    </p:anim>
                                    <p:anim calcmode="lin" valueType="num">
                                      <p:cBhvr>
                                        <p:cTn id="14" dur="1000" fill="hold"/>
                                        <p:tgtEl>
                                          <p:spTgt spid="8"/>
                                        </p:tgtEl>
                                        <p:attrNameLst>
                                          <p:attrName>ppt_h</p:attrName>
                                        </p:attrNameLst>
                                      </p:cBhvr>
                                      <p:tavLst>
                                        <p:tav tm="0">
                                          <p:val>
                                            <p:fltVal val="0"/>
                                          </p:val>
                                        </p:tav>
                                        <p:tav tm="100000">
                                          <p:val>
                                            <p:strVal val="#ppt_h"/>
                                          </p:val>
                                        </p:tav>
                                      </p:tavLst>
                                    </p:anim>
                                    <p:animEffect transition="in" filter="fade">
                                      <p:cBhvr>
                                        <p:cTn id="15" dur="10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p:cTn id="20" dur="1000" fill="hold"/>
                                        <p:tgtEl>
                                          <p:spTgt spid="9"/>
                                        </p:tgtEl>
                                        <p:attrNameLst>
                                          <p:attrName>ppt_w</p:attrName>
                                        </p:attrNameLst>
                                      </p:cBhvr>
                                      <p:tavLst>
                                        <p:tav tm="0">
                                          <p:val>
                                            <p:fltVal val="0"/>
                                          </p:val>
                                        </p:tav>
                                        <p:tav tm="100000">
                                          <p:val>
                                            <p:strVal val="#ppt_w"/>
                                          </p:val>
                                        </p:tav>
                                      </p:tavLst>
                                    </p:anim>
                                    <p:anim calcmode="lin" valueType="num">
                                      <p:cBhvr>
                                        <p:cTn id="21" dur="1000" fill="hold"/>
                                        <p:tgtEl>
                                          <p:spTgt spid="9"/>
                                        </p:tgtEl>
                                        <p:attrNameLst>
                                          <p:attrName>ppt_h</p:attrName>
                                        </p:attrNameLst>
                                      </p:cBhvr>
                                      <p:tavLst>
                                        <p:tav tm="0">
                                          <p:val>
                                            <p:fltVal val="0"/>
                                          </p:val>
                                        </p:tav>
                                        <p:tav tm="100000">
                                          <p:val>
                                            <p:strVal val="#ppt_h"/>
                                          </p:val>
                                        </p:tav>
                                      </p:tavLst>
                                    </p:anim>
                                    <p:animEffect transition="in" filter="fade">
                                      <p:cBhvr>
                                        <p:cTn id="22" dur="1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1000" fill="hold"/>
                                        <p:tgtEl>
                                          <p:spTgt spid="11"/>
                                        </p:tgtEl>
                                        <p:attrNameLst>
                                          <p:attrName>ppt_w</p:attrName>
                                        </p:attrNameLst>
                                      </p:cBhvr>
                                      <p:tavLst>
                                        <p:tav tm="0">
                                          <p:val>
                                            <p:fltVal val="0"/>
                                          </p:val>
                                        </p:tav>
                                        <p:tav tm="100000">
                                          <p:val>
                                            <p:strVal val="#ppt_w"/>
                                          </p:val>
                                        </p:tav>
                                      </p:tavLst>
                                    </p:anim>
                                    <p:anim calcmode="lin" valueType="num">
                                      <p:cBhvr>
                                        <p:cTn id="28" dur="1000" fill="hold"/>
                                        <p:tgtEl>
                                          <p:spTgt spid="11"/>
                                        </p:tgtEl>
                                        <p:attrNameLst>
                                          <p:attrName>ppt_h</p:attrName>
                                        </p:attrNameLst>
                                      </p:cBhvr>
                                      <p:tavLst>
                                        <p:tav tm="0">
                                          <p:val>
                                            <p:fltVal val="0"/>
                                          </p:val>
                                        </p:tav>
                                        <p:tav tm="100000">
                                          <p:val>
                                            <p:strVal val="#ppt_h"/>
                                          </p:val>
                                        </p:tav>
                                      </p:tavLst>
                                    </p:anim>
                                    <p:animEffect transition="in" filter="fade">
                                      <p:cBhvr>
                                        <p:cTn id="29" dur="1000"/>
                                        <p:tgtEl>
                                          <p:spTgt spid="11"/>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0" fill="hold" grpId="0" nodeType="clickEffect">
                                  <p:stCondLst>
                                    <p:cond delay="0"/>
                                  </p:stCondLst>
                                  <p:childTnLst>
                                    <p:set>
                                      <p:cBhvr>
                                        <p:cTn id="33" dur="1" fill="hold">
                                          <p:stCondLst>
                                            <p:cond delay="0"/>
                                          </p:stCondLst>
                                        </p:cTn>
                                        <p:tgtEl>
                                          <p:spTgt spid="13"/>
                                        </p:tgtEl>
                                        <p:attrNameLst>
                                          <p:attrName>style.visibility</p:attrName>
                                        </p:attrNameLst>
                                      </p:cBhvr>
                                      <p:to>
                                        <p:strVal val="visible"/>
                                      </p:to>
                                    </p:set>
                                    <p:anim calcmode="lin" valueType="num">
                                      <p:cBhvr>
                                        <p:cTn id="34" dur="1000" fill="hold"/>
                                        <p:tgtEl>
                                          <p:spTgt spid="13"/>
                                        </p:tgtEl>
                                        <p:attrNameLst>
                                          <p:attrName>ppt_w</p:attrName>
                                        </p:attrNameLst>
                                      </p:cBhvr>
                                      <p:tavLst>
                                        <p:tav tm="0">
                                          <p:val>
                                            <p:fltVal val="0"/>
                                          </p:val>
                                        </p:tav>
                                        <p:tav tm="100000">
                                          <p:val>
                                            <p:strVal val="#ppt_w"/>
                                          </p:val>
                                        </p:tav>
                                      </p:tavLst>
                                    </p:anim>
                                    <p:anim calcmode="lin" valueType="num">
                                      <p:cBhvr>
                                        <p:cTn id="35" dur="1000" fill="hold"/>
                                        <p:tgtEl>
                                          <p:spTgt spid="13"/>
                                        </p:tgtEl>
                                        <p:attrNameLst>
                                          <p:attrName>ppt_h</p:attrName>
                                        </p:attrNameLst>
                                      </p:cBhvr>
                                      <p:tavLst>
                                        <p:tav tm="0">
                                          <p:val>
                                            <p:fltVal val="0"/>
                                          </p:val>
                                        </p:tav>
                                        <p:tav tm="100000">
                                          <p:val>
                                            <p:strVal val="#ppt_h"/>
                                          </p:val>
                                        </p:tav>
                                      </p:tavLst>
                                    </p:anim>
                                    <p:animEffect transition="in" filter="fade">
                                      <p:cBhvr>
                                        <p:cTn id="36" dur="1000"/>
                                        <p:tgtEl>
                                          <p:spTgt spid="13"/>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xit" presetSubtype="4" fill="hold" grpId="1" nodeType="clickEffect">
                                  <p:stCondLst>
                                    <p:cond delay="0"/>
                                  </p:stCondLst>
                                  <p:childTnLst>
                                    <p:anim calcmode="lin" valueType="num">
                                      <p:cBhvr additive="base">
                                        <p:cTn id="40" dur="1000"/>
                                        <p:tgtEl>
                                          <p:spTgt spid="8"/>
                                        </p:tgtEl>
                                        <p:attrNameLst>
                                          <p:attrName>ppt_x</p:attrName>
                                        </p:attrNameLst>
                                      </p:cBhvr>
                                      <p:tavLst>
                                        <p:tav tm="0">
                                          <p:val>
                                            <p:strVal val="ppt_x"/>
                                          </p:val>
                                        </p:tav>
                                        <p:tav tm="100000">
                                          <p:val>
                                            <p:strVal val="ppt_x"/>
                                          </p:val>
                                        </p:tav>
                                      </p:tavLst>
                                    </p:anim>
                                    <p:anim calcmode="lin" valueType="num">
                                      <p:cBhvr additive="base">
                                        <p:cTn id="41" dur="1000"/>
                                        <p:tgtEl>
                                          <p:spTgt spid="8"/>
                                        </p:tgtEl>
                                        <p:attrNameLst>
                                          <p:attrName>ppt_y</p:attrName>
                                        </p:attrNameLst>
                                      </p:cBhvr>
                                      <p:tavLst>
                                        <p:tav tm="0">
                                          <p:val>
                                            <p:strVal val="ppt_y"/>
                                          </p:val>
                                        </p:tav>
                                        <p:tav tm="100000">
                                          <p:val>
                                            <p:strVal val="1+ppt_h/2"/>
                                          </p:val>
                                        </p:tav>
                                      </p:tavLst>
                                    </p:anim>
                                    <p:set>
                                      <p:cBhvr>
                                        <p:cTn id="42" dur="1" fill="hold">
                                          <p:stCondLst>
                                            <p:cond delay="999"/>
                                          </p:stCondLst>
                                        </p:cTn>
                                        <p:tgtEl>
                                          <p:spTgt spid="8"/>
                                        </p:tgtEl>
                                        <p:attrNameLst>
                                          <p:attrName>style.visibility</p:attrName>
                                        </p:attrNameLst>
                                      </p:cBhvr>
                                      <p:to>
                                        <p:strVal val="hidden"/>
                                      </p:to>
                                    </p:set>
                                  </p:childTnLst>
                                </p:cTn>
                              </p:par>
                              <p:par>
                                <p:cTn id="43" presetID="53" presetClass="entr" presetSubtype="0" fill="hold" grpId="0" nodeType="withEffect">
                                  <p:stCondLst>
                                    <p:cond delay="0"/>
                                  </p:stCondLst>
                                  <p:childTnLst>
                                    <p:set>
                                      <p:cBhvr>
                                        <p:cTn id="44" dur="1" fill="hold">
                                          <p:stCondLst>
                                            <p:cond delay="0"/>
                                          </p:stCondLst>
                                        </p:cTn>
                                        <p:tgtEl>
                                          <p:spTgt spid="15"/>
                                        </p:tgtEl>
                                        <p:attrNameLst>
                                          <p:attrName>style.visibility</p:attrName>
                                        </p:attrNameLst>
                                      </p:cBhvr>
                                      <p:to>
                                        <p:strVal val="visible"/>
                                      </p:to>
                                    </p:set>
                                    <p:anim calcmode="lin" valueType="num">
                                      <p:cBhvr>
                                        <p:cTn id="45" dur="1000" fill="hold"/>
                                        <p:tgtEl>
                                          <p:spTgt spid="15"/>
                                        </p:tgtEl>
                                        <p:attrNameLst>
                                          <p:attrName>ppt_w</p:attrName>
                                        </p:attrNameLst>
                                      </p:cBhvr>
                                      <p:tavLst>
                                        <p:tav tm="0">
                                          <p:val>
                                            <p:fltVal val="0"/>
                                          </p:val>
                                        </p:tav>
                                        <p:tav tm="100000">
                                          <p:val>
                                            <p:strVal val="#ppt_w"/>
                                          </p:val>
                                        </p:tav>
                                      </p:tavLst>
                                    </p:anim>
                                    <p:anim calcmode="lin" valueType="num">
                                      <p:cBhvr>
                                        <p:cTn id="46" dur="1000" fill="hold"/>
                                        <p:tgtEl>
                                          <p:spTgt spid="15"/>
                                        </p:tgtEl>
                                        <p:attrNameLst>
                                          <p:attrName>ppt_h</p:attrName>
                                        </p:attrNameLst>
                                      </p:cBhvr>
                                      <p:tavLst>
                                        <p:tav tm="0">
                                          <p:val>
                                            <p:fltVal val="0"/>
                                          </p:val>
                                        </p:tav>
                                        <p:tav tm="100000">
                                          <p:val>
                                            <p:strVal val="#ppt_h"/>
                                          </p:val>
                                        </p:tav>
                                      </p:tavLst>
                                    </p:anim>
                                    <p:animEffect transition="in" filter="fade">
                                      <p:cBhvr>
                                        <p:cTn id="47" dur="10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xit" presetSubtype="4" fill="hold" grpId="1" nodeType="clickEffect">
                                  <p:stCondLst>
                                    <p:cond delay="0"/>
                                  </p:stCondLst>
                                  <p:childTnLst>
                                    <p:anim calcmode="lin" valueType="num">
                                      <p:cBhvr additive="base">
                                        <p:cTn id="51" dur="1000"/>
                                        <p:tgtEl>
                                          <p:spTgt spid="9"/>
                                        </p:tgtEl>
                                        <p:attrNameLst>
                                          <p:attrName>ppt_x</p:attrName>
                                        </p:attrNameLst>
                                      </p:cBhvr>
                                      <p:tavLst>
                                        <p:tav tm="0">
                                          <p:val>
                                            <p:strVal val="ppt_x"/>
                                          </p:val>
                                        </p:tav>
                                        <p:tav tm="100000">
                                          <p:val>
                                            <p:strVal val="ppt_x"/>
                                          </p:val>
                                        </p:tav>
                                      </p:tavLst>
                                    </p:anim>
                                    <p:anim calcmode="lin" valueType="num">
                                      <p:cBhvr additive="base">
                                        <p:cTn id="52" dur="1000"/>
                                        <p:tgtEl>
                                          <p:spTgt spid="9"/>
                                        </p:tgtEl>
                                        <p:attrNameLst>
                                          <p:attrName>ppt_y</p:attrName>
                                        </p:attrNameLst>
                                      </p:cBhvr>
                                      <p:tavLst>
                                        <p:tav tm="0">
                                          <p:val>
                                            <p:strVal val="ppt_y"/>
                                          </p:val>
                                        </p:tav>
                                        <p:tav tm="100000">
                                          <p:val>
                                            <p:strVal val="1+ppt_h/2"/>
                                          </p:val>
                                        </p:tav>
                                      </p:tavLst>
                                    </p:anim>
                                    <p:set>
                                      <p:cBhvr>
                                        <p:cTn id="53" dur="1" fill="hold">
                                          <p:stCondLst>
                                            <p:cond delay="999"/>
                                          </p:stCondLst>
                                        </p:cTn>
                                        <p:tgtEl>
                                          <p:spTgt spid="9"/>
                                        </p:tgtEl>
                                        <p:attrNameLst>
                                          <p:attrName>style.visibility</p:attrName>
                                        </p:attrNameLst>
                                      </p:cBhvr>
                                      <p:to>
                                        <p:strVal val="hidden"/>
                                      </p:to>
                                    </p:set>
                                  </p:childTnLst>
                                </p:cTn>
                              </p:par>
                              <p:par>
                                <p:cTn id="54" presetID="53" presetClass="entr" presetSubtype="0" fill="hold" grpId="0" nodeType="withEffect">
                                  <p:stCondLst>
                                    <p:cond delay="0"/>
                                  </p:stCondLst>
                                  <p:childTnLst>
                                    <p:set>
                                      <p:cBhvr>
                                        <p:cTn id="55" dur="1" fill="hold">
                                          <p:stCondLst>
                                            <p:cond delay="0"/>
                                          </p:stCondLst>
                                        </p:cTn>
                                        <p:tgtEl>
                                          <p:spTgt spid="16"/>
                                        </p:tgtEl>
                                        <p:attrNameLst>
                                          <p:attrName>style.visibility</p:attrName>
                                        </p:attrNameLst>
                                      </p:cBhvr>
                                      <p:to>
                                        <p:strVal val="visible"/>
                                      </p:to>
                                    </p:set>
                                    <p:anim calcmode="lin" valueType="num">
                                      <p:cBhvr>
                                        <p:cTn id="56" dur="1000" fill="hold"/>
                                        <p:tgtEl>
                                          <p:spTgt spid="16"/>
                                        </p:tgtEl>
                                        <p:attrNameLst>
                                          <p:attrName>ppt_w</p:attrName>
                                        </p:attrNameLst>
                                      </p:cBhvr>
                                      <p:tavLst>
                                        <p:tav tm="0">
                                          <p:val>
                                            <p:fltVal val="0"/>
                                          </p:val>
                                        </p:tav>
                                        <p:tav tm="100000">
                                          <p:val>
                                            <p:strVal val="#ppt_w"/>
                                          </p:val>
                                        </p:tav>
                                      </p:tavLst>
                                    </p:anim>
                                    <p:anim calcmode="lin" valueType="num">
                                      <p:cBhvr>
                                        <p:cTn id="57" dur="1000" fill="hold"/>
                                        <p:tgtEl>
                                          <p:spTgt spid="16"/>
                                        </p:tgtEl>
                                        <p:attrNameLst>
                                          <p:attrName>ppt_h</p:attrName>
                                        </p:attrNameLst>
                                      </p:cBhvr>
                                      <p:tavLst>
                                        <p:tav tm="0">
                                          <p:val>
                                            <p:fltVal val="0"/>
                                          </p:val>
                                        </p:tav>
                                        <p:tav tm="100000">
                                          <p:val>
                                            <p:strVal val="#ppt_h"/>
                                          </p:val>
                                        </p:tav>
                                      </p:tavLst>
                                    </p:anim>
                                    <p:animEffect transition="in" filter="fade">
                                      <p:cBhvr>
                                        <p:cTn id="58" dur="1000"/>
                                        <p:tgtEl>
                                          <p:spTgt spid="16"/>
                                        </p:tgtEl>
                                      </p:cBhvr>
                                    </p:animEffect>
                                  </p:childTnLst>
                                </p:cTn>
                              </p:par>
                            </p:childTnLst>
                          </p:cTn>
                        </p:par>
                      </p:childTnLst>
                    </p:cTn>
                  </p:par>
                  <p:par>
                    <p:cTn id="59" fill="hold">
                      <p:stCondLst>
                        <p:cond delay="indefinite"/>
                      </p:stCondLst>
                      <p:childTnLst>
                        <p:par>
                          <p:cTn id="60" fill="hold">
                            <p:stCondLst>
                              <p:cond delay="0"/>
                            </p:stCondLst>
                            <p:childTnLst>
                              <p:par>
                                <p:cTn id="61" presetID="2" presetClass="exit" presetSubtype="4" fill="hold" grpId="1" nodeType="clickEffect">
                                  <p:stCondLst>
                                    <p:cond delay="0"/>
                                  </p:stCondLst>
                                  <p:childTnLst>
                                    <p:anim calcmode="lin" valueType="num">
                                      <p:cBhvr additive="base">
                                        <p:cTn id="62" dur="1000"/>
                                        <p:tgtEl>
                                          <p:spTgt spid="11"/>
                                        </p:tgtEl>
                                        <p:attrNameLst>
                                          <p:attrName>ppt_x</p:attrName>
                                        </p:attrNameLst>
                                      </p:cBhvr>
                                      <p:tavLst>
                                        <p:tav tm="0">
                                          <p:val>
                                            <p:strVal val="ppt_x"/>
                                          </p:val>
                                        </p:tav>
                                        <p:tav tm="100000">
                                          <p:val>
                                            <p:strVal val="ppt_x"/>
                                          </p:val>
                                        </p:tav>
                                      </p:tavLst>
                                    </p:anim>
                                    <p:anim calcmode="lin" valueType="num">
                                      <p:cBhvr additive="base">
                                        <p:cTn id="63" dur="1000"/>
                                        <p:tgtEl>
                                          <p:spTgt spid="11"/>
                                        </p:tgtEl>
                                        <p:attrNameLst>
                                          <p:attrName>ppt_y</p:attrName>
                                        </p:attrNameLst>
                                      </p:cBhvr>
                                      <p:tavLst>
                                        <p:tav tm="0">
                                          <p:val>
                                            <p:strVal val="ppt_y"/>
                                          </p:val>
                                        </p:tav>
                                        <p:tav tm="100000">
                                          <p:val>
                                            <p:strVal val="1+ppt_h/2"/>
                                          </p:val>
                                        </p:tav>
                                      </p:tavLst>
                                    </p:anim>
                                    <p:set>
                                      <p:cBhvr>
                                        <p:cTn id="64" dur="1" fill="hold">
                                          <p:stCondLst>
                                            <p:cond delay="999"/>
                                          </p:stCondLst>
                                        </p:cTn>
                                        <p:tgtEl>
                                          <p:spTgt spid="11"/>
                                        </p:tgtEl>
                                        <p:attrNameLst>
                                          <p:attrName>style.visibility</p:attrName>
                                        </p:attrNameLst>
                                      </p:cBhvr>
                                      <p:to>
                                        <p:strVal val="hidden"/>
                                      </p:to>
                                    </p:set>
                                  </p:childTnLst>
                                </p:cTn>
                              </p:par>
                              <p:par>
                                <p:cTn id="65" presetID="53" presetClass="entr" presetSubtype="0" fill="hold" grpId="0" nodeType="with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p:cTn id="67" dur="1000" fill="hold"/>
                                        <p:tgtEl>
                                          <p:spTgt spid="17"/>
                                        </p:tgtEl>
                                        <p:attrNameLst>
                                          <p:attrName>ppt_w</p:attrName>
                                        </p:attrNameLst>
                                      </p:cBhvr>
                                      <p:tavLst>
                                        <p:tav tm="0">
                                          <p:val>
                                            <p:fltVal val="0"/>
                                          </p:val>
                                        </p:tav>
                                        <p:tav tm="100000">
                                          <p:val>
                                            <p:strVal val="#ppt_w"/>
                                          </p:val>
                                        </p:tav>
                                      </p:tavLst>
                                    </p:anim>
                                    <p:anim calcmode="lin" valueType="num">
                                      <p:cBhvr>
                                        <p:cTn id="68" dur="1000" fill="hold"/>
                                        <p:tgtEl>
                                          <p:spTgt spid="17"/>
                                        </p:tgtEl>
                                        <p:attrNameLst>
                                          <p:attrName>ppt_h</p:attrName>
                                        </p:attrNameLst>
                                      </p:cBhvr>
                                      <p:tavLst>
                                        <p:tav tm="0">
                                          <p:val>
                                            <p:fltVal val="0"/>
                                          </p:val>
                                        </p:tav>
                                        <p:tav tm="100000">
                                          <p:val>
                                            <p:strVal val="#ppt_h"/>
                                          </p:val>
                                        </p:tav>
                                      </p:tavLst>
                                    </p:anim>
                                    <p:animEffect transition="in" filter="fade">
                                      <p:cBhvr>
                                        <p:cTn id="69" dur="1000"/>
                                        <p:tgtEl>
                                          <p:spTgt spid="17"/>
                                        </p:tgtEl>
                                      </p:cBhvr>
                                    </p:animEffect>
                                  </p:childTnLst>
                                </p:cTn>
                              </p:par>
                            </p:childTnLst>
                          </p:cTn>
                        </p:par>
                      </p:childTnLst>
                    </p:cTn>
                  </p:par>
                  <p:par>
                    <p:cTn id="70" fill="hold">
                      <p:stCondLst>
                        <p:cond delay="indefinite"/>
                      </p:stCondLst>
                      <p:childTnLst>
                        <p:par>
                          <p:cTn id="71" fill="hold">
                            <p:stCondLst>
                              <p:cond delay="0"/>
                            </p:stCondLst>
                            <p:childTnLst>
                              <p:par>
                                <p:cTn id="72" presetID="2" presetClass="exit" presetSubtype="4" fill="hold" grpId="1" nodeType="clickEffect">
                                  <p:stCondLst>
                                    <p:cond delay="0"/>
                                  </p:stCondLst>
                                  <p:childTnLst>
                                    <p:anim calcmode="lin" valueType="num">
                                      <p:cBhvr additive="base">
                                        <p:cTn id="73" dur="1000"/>
                                        <p:tgtEl>
                                          <p:spTgt spid="13"/>
                                        </p:tgtEl>
                                        <p:attrNameLst>
                                          <p:attrName>ppt_x</p:attrName>
                                        </p:attrNameLst>
                                      </p:cBhvr>
                                      <p:tavLst>
                                        <p:tav tm="0">
                                          <p:val>
                                            <p:strVal val="ppt_x"/>
                                          </p:val>
                                        </p:tav>
                                        <p:tav tm="100000">
                                          <p:val>
                                            <p:strVal val="ppt_x"/>
                                          </p:val>
                                        </p:tav>
                                      </p:tavLst>
                                    </p:anim>
                                    <p:anim calcmode="lin" valueType="num">
                                      <p:cBhvr additive="base">
                                        <p:cTn id="74" dur="1000"/>
                                        <p:tgtEl>
                                          <p:spTgt spid="13"/>
                                        </p:tgtEl>
                                        <p:attrNameLst>
                                          <p:attrName>ppt_y</p:attrName>
                                        </p:attrNameLst>
                                      </p:cBhvr>
                                      <p:tavLst>
                                        <p:tav tm="0">
                                          <p:val>
                                            <p:strVal val="ppt_y"/>
                                          </p:val>
                                        </p:tav>
                                        <p:tav tm="100000">
                                          <p:val>
                                            <p:strVal val="1+ppt_h/2"/>
                                          </p:val>
                                        </p:tav>
                                      </p:tavLst>
                                    </p:anim>
                                    <p:set>
                                      <p:cBhvr>
                                        <p:cTn id="75" dur="1" fill="hold">
                                          <p:stCondLst>
                                            <p:cond delay="999"/>
                                          </p:stCondLst>
                                        </p:cTn>
                                        <p:tgtEl>
                                          <p:spTgt spid="13"/>
                                        </p:tgtEl>
                                        <p:attrNameLst>
                                          <p:attrName>style.visibility</p:attrName>
                                        </p:attrNameLst>
                                      </p:cBhvr>
                                      <p:to>
                                        <p:strVal val="hidden"/>
                                      </p:to>
                                    </p:set>
                                  </p:childTnLst>
                                </p:cTn>
                              </p:par>
                              <p:par>
                                <p:cTn id="76" presetID="53" presetClass="entr" presetSubtype="0" fill="hold" grpId="0" nodeType="withEffect">
                                  <p:stCondLst>
                                    <p:cond delay="0"/>
                                  </p:stCondLst>
                                  <p:childTnLst>
                                    <p:set>
                                      <p:cBhvr>
                                        <p:cTn id="77" dur="1" fill="hold">
                                          <p:stCondLst>
                                            <p:cond delay="0"/>
                                          </p:stCondLst>
                                        </p:cTn>
                                        <p:tgtEl>
                                          <p:spTgt spid="18"/>
                                        </p:tgtEl>
                                        <p:attrNameLst>
                                          <p:attrName>style.visibility</p:attrName>
                                        </p:attrNameLst>
                                      </p:cBhvr>
                                      <p:to>
                                        <p:strVal val="visible"/>
                                      </p:to>
                                    </p:set>
                                    <p:anim calcmode="lin" valueType="num">
                                      <p:cBhvr>
                                        <p:cTn id="78" dur="1000" fill="hold"/>
                                        <p:tgtEl>
                                          <p:spTgt spid="18"/>
                                        </p:tgtEl>
                                        <p:attrNameLst>
                                          <p:attrName>ppt_w</p:attrName>
                                        </p:attrNameLst>
                                      </p:cBhvr>
                                      <p:tavLst>
                                        <p:tav tm="0">
                                          <p:val>
                                            <p:fltVal val="0"/>
                                          </p:val>
                                        </p:tav>
                                        <p:tav tm="100000">
                                          <p:val>
                                            <p:strVal val="#ppt_w"/>
                                          </p:val>
                                        </p:tav>
                                      </p:tavLst>
                                    </p:anim>
                                    <p:anim calcmode="lin" valueType="num">
                                      <p:cBhvr>
                                        <p:cTn id="79" dur="1000" fill="hold"/>
                                        <p:tgtEl>
                                          <p:spTgt spid="18"/>
                                        </p:tgtEl>
                                        <p:attrNameLst>
                                          <p:attrName>ppt_h</p:attrName>
                                        </p:attrNameLst>
                                      </p:cBhvr>
                                      <p:tavLst>
                                        <p:tav tm="0">
                                          <p:val>
                                            <p:fltVal val="0"/>
                                          </p:val>
                                        </p:tav>
                                        <p:tav tm="100000">
                                          <p:val>
                                            <p:strVal val="#ppt_h"/>
                                          </p:val>
                                        </p:tav>
                                      </p:tavLst>
                                    </p:anim>
                                    <p:animEffect transition="in" filter="fade">
                                      <p:cBhvr>
                                        <p:cTn id="80" dur="1000"/>
                                        <p:tgtEl>
                                          <p:spTgt spid="18"/>
                                        </p:tgtEl>
                                      </p:cBhvr>
                                    </p:animEffect>
                                  </p:childTnLst>
                                </p:cTn>
                              </p:par>
                            </p:childTnLst>
                          </p:cTn>
                        </p:par>
                      </p:childTnLst>
                    </p:cTn>
                  </p:par>
                  <p:par>
                    <p:cTn id="81" fill="hold">
                      <p:stCondLst>
                        <p:cond delay="indefinite"/>
                      </p:stCondLst>
                      <p:childTnLst>
                        <p:par>
                          <p:cTn id="82" fill="hold">
                            <p:stCondLst>
                              <p:cond delay="0"/>
                            </p:stCondLst>
                            <p:childTnLst>
                              <p:par>
                                <p:cTn id="83" presetID="2" presetClass="exit" presetSubtype="4" fill="hold" grpId="1" nodeType="clickEffect">
                                  <p:stCondLst>
                                    <p:cond delay="0"/>
                                  </p:stCondLst>
                                  <p:childTnLst>
                                    <p:anim calcmode="lin" valueType="num">
                                      <p:cBhvr additive="base">
                                        <p:cTn id="84" dur="1000"/>
                                        <p:tgtEl>
                                          <p:spTgt spid="15"/>
                                        </p:tgtEl>
                                        <p:attrNameLst>
                                          <p:attrName>ppt_x</p:attrName>
                                        </p:attrNameLst>
                                      </p:cBhvr>
                                      <p:tavLst>
                                        <p:tav tm="0">
                                          <p:val>
                                            <p:strVal val="ppt_x"/>
                                          </p:val>
                                        </p:tav>
                                        <p:tav tm="100000">
                                          <p:val>
                                            <p:strVal val="ppt_x"/>
                                          </p:val>
                                        </p:tav>
                                      </p:tavLst>
                                    </p:anim>
                                    <p:anim calcmode="lin" valueType="num">
                                      <p:cBhvr additive="base">
                                        <p:cTn id="85" dur="1000"/>
                                        <p:tgtEl>
                                          <p:spTgt spid="15"/>
                                        </p:tgtEl>
                                        <p:attrNameLst>
                                          <p:attrName>ppt_y</p:attrName>
                                        </p:attrNameLst>
                                      </p:cBhvr>
                                      <p:tavLst>
                                        <p:tav tm="0">
                                          <p:val>
                                            <p:strVal val="ppt_y"/>
                                          </p:val>
                                        </p:tav>
                                        <p:tav tm="100000">
                                          <p:val>
                                            <p:strVal val="1+ppt_h/2"/>
                                          </p:val>
                                        </p:tav>
                                      </p:tavLst>
                                    </p:anim>
                                    <p:set>
                                      <p:cBhvr>
                                        <p:cTn id="86" dur="1" fill="hold">
                                          <p:stCondLst>
                                            <p:cond delay="999"/>
                                          </p:stCondLst>
                                        </p:cTn>
                                        <p:tgtEl>
                                          <p:spTgt spid="15"/>
                                        </p:tgtEl>
                                        <p:attrNameLst>
                                          <p:attrName>style.visibility</p:attrName>
                                        </p:attrNameLst>
                                      </p:cBhvr>
                                      <p:to>
                                        <p:strVal val="hidden"/>
                                      </p:to>
                                    </p:set>
                                  </p:childTnLst>
                                </p:cTn>
                              </p:par>
                              <p:par>
                                <p:cTn id="87" presetID="2" presetClass="exit" presetSubtype="4" fill="hold" grpId="1" nodeType="withEffect">
                                  <p:stCondLst>
                                    <p:cond delay="0"/>
                                  </p:stCondLst>
                                  <p:childTnLst>
                                    <p:anim calcmode="lin" valueType="num">
                                      <p:cBhvr additive="base">
                                        <p:cTn id="88" dur="1000"/>
                                        <p:tgtEl>
                                          <p:spTgt spid="16"/>
                                        </p:tgtEl>
                                        <p:attrNameLst>
                                          <p:attrName>ppt_x</p:attrName>
                                        </p:attrNameLst>
                                      </p:cBhvr>
                                      <p:tavLst>
                                        <p:tav tm="0">
                                          <p:val>
                                            <p:strVal val="ppt_x"/>
                                          </p:val>
                                        </p:tav>
                                        <p:tav tm="100000">
                                          <p:val>
                                            <p:strVal val="ppt_x"/>
                                          </p:val>
                                        </p:tav>
                                      </p:tavLst>
                                    </p:anim>
                                    <p:anim calcmode="lin" valueType="num">
                                      <p:cBhvr additive="base">
                                        <p:cTn id="89" dur="1000"/>
                                        <p:tgtEl>
                                          <p:spTgt spid="16"/>
                                        </p:tgtEl>
                                        <p:attrNameLst>
                                          <p:attrName>ppt_y</p:attrName>
                                        </p:attrNameLst>
                                      </p:cBhvr>
                                      <p:tavLst>
                                        <p:tav tm="0">
                                          <p:val>
                                            <p:strVal val="ppt_y"/>
                                          </p:val>
                                        </p:tav>
                                        <p:tav tm="100000">
                                          <p:val>
                                            <p:strVal val="1+ppt_h/2"/>
                                          </p:val>
                                        </p:tav>
                                      </p:tavLst>
                                    </p:anim>
                                    <p:set>
                                      <p:cBhvr>
                                        <p:cTn id="90" dur="1" fill="hold">
                                          <p:stCondLst>
                                            <p:cond delay="999"/>
                                          </p:stCondLst>
                                        </p:cTn>
                                        <p:tgtEl>
                                          <p:spTgt spid="16"/>
                                        </p:tgtEl>
                                        <p:attrNameLst>
                                          <p:attrName>style.visibility</p:attrName>
                                        </p:attrNameLst>
                                      </p:cBhvr>
                                      <p:to>
                                        <p:strVal val="hidden"/>
                                      </p:to>
                                    </p:set>
                                  </p:childTnLst>
                                </p:cTn>
                              </p:par>
                              <p:par>
                                <p:cTn id="91" presetID="2" presetClass="exit" presetSubtype="4" fill="hold" grpId="1" nodeType="withEffect">
                                  <p:stCondLst>
                                    <p:cond delay="0"/>
                                  </p:stCondLst>
                                  <p:childTnLst>
                                    <p:anim calcmode="lin" valueType="num">
                                      <p:cBhvr additive="base">
                                        <p:cTn id="92" dur="1000"/>
                                        <p:tgtEl>
                                          <p:spTgt spid="17"/>
                                        </p:tgtEl>
                                        <p:attrNameLst>
                                          <p:attrName>ppt_x</p:attrName>
                                        </p:attrNameLst>
                                      </p:cBhvr>
                                      <p:tavLst>
                                        <p:tav tm="0">
                                          <p:val>
                                            <p:strVal val="ppt_x"/>
                                          </p:val>
                                        </p:tav>
                                        <p:tav tm="100000">
                                          <p:val>
                                            <p:strVal val="ppt_x"/>
                                          </p:val>
                                        </p:tav>
                                      </p:tavLst>
                                    </p:anim>
                                    <p:anim calcmode="lin" valueType="num">
                                      <p:cBhvr additive="base">
                                        <p:cTn id="93" dur="1000"/>
                                        <p:tgtEl>
                                          <p:spTgt spid="17"/>
                                        </p:tgtEl>
                                        <p:attrNameLst>
                                          <p:attrName>ppt_y</p:attrName>
                                        </p:attrNameLst>
                                      </p:cBhvr>
                                      <p:tavLst>
                                        <p:tav tm="0">
                                          <p:val>
                                            <p:strVal val="ppt_y"/>
                                          </p:val>
                                        </p:tav>
                                        <p:tav tm="100000">
                                          <p:val>
                                            <p:strVal val="1+ppt_h/2"/>
                                          </p:val>
                                        </p:tav>
                                      </p:tavLst>
                                    </p:anim>
                                    <p:set>
                                      <p:cBhvr>
                                        <p:cTn id="94" dur="1" fill="hold">
                                          <p:stCondLst>
                                            <p:cond delay="999"/>
                                          </p:stCondLst>
                                        </p:cTn>
                                        <p:tgtEl>
                                          <p:spTgt spid="17"/>
                                        </p:tgtEl>
                                        <p:attrNameLst>
                                          <p:attrName>style.visibility</p:attrName>
                                        </p:attrNameLst>
                                      </p:cBhvr>
                                      <p:to>
                                        <p:strVal val="hidden"/>
                                      </p:to>
                                    </p:set>
                                  </p:childTnLst>
                                </p:cTn>
                              </p:par>
                              <p:par>
                                <p:cTn id="95" presetID="2" presetClass="exit" presetSubtype="4" fill="hold" grpId="1" nodeType="withEffect">
                                  <p:stCondLst>
                                    <p:cond delay="0"/>
                                  </p:stCondLst>
                                  <p:childTnLst>
                                    <p:anim calcmode="lin" valueType="num">
                                      <p:cBhvr additive="base">
                                        <p:cTn id="96" dur="1000"/>
                                        <p:tgtEl>
                                          <p:spTgt spid="18"/>
                                        </p:tgtEl>
                                        <p:attrNameLst>
                                          <p:attrName>ppt_x</p:attrName>
                                        </p:attrNameLst>
                                      </p:cBhvr>
                                      <p:tavLst>
                                        <p:tav tm="0">
                                          <p:val>
                                            <p:strVal val="ppt_x"/>
                                          </p:val>
                                        </p:tav>
                                        <p:tav tm="100000">
                                          <p:val>
                                            <p:strVal val="ppt_x"/>
                                          </p:val>
                                        </p:tav>
                                      </p:tavLst>
                                    </p:anim>
                                    <p:anim calcmode="lin" valueType="num">
                                      <p:cBhvr additive="base">
                                        <p:cTn id="97" dur="1000"/>
                                        <p:tgtEl>
                                          <p:spTgt spid="18"/>
                                        </p:tgtEl>
                                        <p:attrNameLst>
                                          <p:attrName>ppt_y</p:attrName>
                                        </p:attrNameLst>
                                      </p:cBhvr>
                                      <p:tavLst>
                                        <p:tav tm="0">
                                          <p:val>
                                            <p:strVal val="ppt_y"/>
                                          </p:val>
                                        </p:tav>
                                        <p:tav tm="100000">
                                          <p:val>
                                            <p:strVal val="1+ppt_h/2"/>
                                          </p:val>
                                        </p:tav>
                                      </p:tavLst>
                                    </p:anim>
                                    <p:set>
                                      <p:cBhvr>
                                        <p:cTn id="98" dur="1" fill="hold">
                                          <p:stCondLst>
                                            <p:cond delay="999"/>
                                          </p:stCondLst>
                                        </p:cTn>
                                        <p:tgtEl>
                                          <p:spTgt spid="18"/>
                                        </p:tgtEl>
                                        <p:attrNameLst>
                                          <p:attrName>style.visibility</p:attrName>
                                        </p:attrNameLst>
                                      </p:cBhvr>
                                      <p:to>
                                        <p:strVal val="hidden"/>
                                      </p:to>
                                    </p:set>
                                  </p:childTnLst>
                                </p:cTn>
                              </p:par>
                              <p:par>
                                <p:cTn id="99" presetID="2" presetClass="exit" presetSubtype="4" fill="hold" grpId="1" nodeType="withEffect">
                                  <p:stCondLst>
                                    <p:cond delay="0"/>
                                  </p:stCondLst>
                                  <p:childTnLst>
                                    <p:anim calcmode="lin" valueType="num">
                                      <p:cBhvr additive="base">
                                        <p:cTn id="100" dur="1000"/>
                                        <p:tgtEl>
                                          <p:spTgt spid="5"/>
                                        </p:tgtEl>
                                        <p:attrNameLst>
                                          <p:attrName>ppt_x</p:attrName>
                                        </p:attrNameLst>
                                      </p:cBhvr>
                                      <p:tavLst>
                                        <p:tav tm="0">
                                          <p:val>
                                            <p:strVal val="ppt_x"/>
                                          </p:val>
                                        </p:tav>
                                        <p:tav tm="100000">
                                          <p:val>
                                            <p:strVal val="ppt_x"/>
                                          </p:val>
                                        </p:tav>
                                      </p:tavLst>
                                    </p:anim>
                                    <p:anim calcmode="lin" valueType="num">
                                      <p:cBhvr additive="base">
                                        <p:cTn id="101" dur="1000"/>
                                        <p:tgtEl>
                                          <p:spTgt spid="5"/>
                                        </p:tgtEl>
                                        <p:attrNameLst>
                                          <p:attrName>ppt_y</p:attrName>
                                        </p:attrNameLst>
                                      </p:cBhvr>
                                      <p:tavLst>
                                        <p:tav tm="0">
                                          <p:val>
                                            <p:strVal val="ppt_y"/>
                                          </p:val>
                                        </p:tav>
                                        <p:tav tm="100000">
                                          <p:val>
                                            <p:strVal val="1+ppt_h/2"/>
                                          </p:val>
                                        </p:tav>
                                      </p:tavLst>
                                    </p:anim>
                                    <p:set>
                                      <p:cBhvr>
                                        <p:cTn id="102" dur="1" fill="hold">
                                          <p:stCondLst>
                                            <p:cond delay="999"/>
                                          </p:stCondLst>
                                        </p:cTn>
                                        <p:tgtEl>
                                          <p:spTgt spid="5"/>
                                        </p:tgtEl>
                                        <p:attrNameLst>
                                          <p:attrName>style.visibility</p:attrName>
                                        </p:attrNameLst>
                                      </p:cBhvr>
                                      <p:to>
                                        <p:strVal val="hidden"/>
                                      </p:to>
                                    </p:set>
                                  </p:childTnLst>
                                </p:cTn>
                              </p:par>
                              <p:par>
                                <p:cTn id="103" presetID="47" presetClass="entr" presetSubtype="0" fill="hold" nodeType="withEffect">
                                  <p:stCondLst>
                                    <p:cond delay="0"/>
                                  </p:stCondLst>
                                  <p:childTnLst>
                                    <p:set>
                                      <p:cBhvr>
                                        <p:cTn id="104" dur="1" fill="hold">
                                          <p:stCondLst>
                                            <p:cond delay="0"/>
                                          </p:stCondLst>
                                        </p:cTn>
                                        <p:tgtEl>
                                          <p:spTgt spid="21"/>
                                        </p:tgtEl>
                                        <p:attrNameLst>
                                          <p:attrName>style.visibility</p:attrName>
                                        </p:attrNameLst>
                                      </p:cBhvr>
                                      <p:to>
                                        <p:strVal val="visible"/>
                                      </p:to>
                                    </p:set>
                                    <p:animEffect transition="in" filter="fade">
                                      <p:cBhvr>
                                        <p:cTn id="105" dur="1000"/>
                                        <p:tgtEl>
                                          <p:spTgt spid="21"/>
                                        </p:tgtEl>
                                      </p:cBhvr>
                                    </p:animEffect>
                                    <p:anim calcmode="lin" valueType="num">
                                      <p:cBhvr>
                                        <p:cTn id="106" dur="1000" fill="hold"/>
                                        <p:tgtEl>
                                          <p:spTgt spid="21"/>
                                        </p:tgtEl>
                                        <p:attrNameLst>
                                          <p:attrName>ppt_x</p:attrName>
                                        </p:attrNameLst>
                                      </p:cBhvr>
                                      <p:tavLst>
                                        <p:tav tm="0">
                                          <p:val>
                                            <p:strVal val="#ppt_x"/>
                                          </p:val>
                                        </p:tav>
                                        <p:tav tm="100000">
                                          <p:val>
                                            <p:strVal val="#ppt_x"/>
                                          </p:val>
                                        </p:tav>
                                      </p:tavLst>
                                    </p:anim>
                                    <p:anim calcmode="lin" valueType="num">
                                      <p:cBhvr>
                                        <p:cTn id="107" dur="1000" fill="hold"/>
                                        <p:tgtEl>
                                          <p:spTgt spid="21"/>
                                        </p:tgtEl>
                                        <p:attrNameLst>
                                          <p:attrName>ppt_y</p:attrName>
                                        </p:attrNameLst>
                                      </p:cBhvr>
                                      <p:tavLst>
                                        <p:tav tm="0">
                                          <p:val>
                                            <p:strVal val="#ppt_y-.1"/>
                                          </p:val>
                                        </p:tav>
                                        <p:tav tm="100000">
                                          <p:val>
                                            <p:strVal val="#ppt_y"/>
                                          </p:val>
                                        </p:tav>
                                      </p:tavLst>
                                    </p:anim>
                                  </p:childTnLst>
                                </p:cTn>
                              </p:par>
                              <p:par>
                                <p:cTn id="108" presetID="2" presetClass="entr" presetSubtype="4" fill="hold" grpId="0" nodeType="withEffect">
                                  <p:stCondLst>
                                    <p:cond delay="0"/>
                                  </p:stCondLst>
                                  <p:childTnLst>
                                    <p:set>
                                      <p:cBhvr>
                                        <p:cTn id="109" dur="1" fill="hold">
                                          <p:stCondLst>
                                            <p:cond delay="0"/>
                                          </p:stCondLst>
                                        </p:cTn>
                                        <p:tgtEl>
                                          <p:spTgt spid="20"/>
                                        </p:tgtEl>
                                        <p:attrNameLst>
                                          <p:attrName>style.visibility</p:attrName>
                                        </p:attrNameLst>
                                      </p:cBhvr>
                                      <p:to>
                                        <p:strVal val="visible"/>
                                      </p:to>
                                    </p:set>
                                    <p:anim calcmode="lin" valueType="num">
                                      <p:cBhvr additive="base">
                                        <p:cTn id="110" dur="1000" fill="hold"/>
                                        <p:tgtEl>
                                          <p:spTgt spid="20"/>
                                        </p:tgtEl>
                                        <p:attrNameLst>
                                          <p:attrName>ppt_x</p:attrName>
                                        </p:attrNameLst>
                                      </p:cBhvr>
                                      <p:tavLst>
                                        <p:tav tm="0">
                                          <p:val>
                                            <p:strVal val="#ppt_x"/>
                                          </p:val>
                                        </p:tav>
                                        <p:tav tm="100000">
                                          <p:val>
                                            <p:strVal val="#ppt_x"/>
                                          </p:val>
                                        </p:tav>
                                      </p:tavLst>
                                    </p:anim>
                                    <p:anim calcmode="lin" valueType="num">
                                      <p:cBhvr additive="base">
                                        <p:cTn id="111" dur="10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8" grpId="0" animBg="1"/>
      <p:bldP spid="8" grpId="1" animBg="1"/>
      <p:bldP spid="9" grpId="0" animBg="1"/>
      <p:bldP spid="9" grpId="1" animBg="1"/>
      <p:bldP spid="11" grpId="0" animBg="1"/>
      <p:bldP spid="11" grpId="1" animBg="1"/>
      <p:bldP spid="13" grpId="0" animBg="1"/>
      <p:bldP spid="13" grpId="1" animBg="1"/>
      <p:bldP spid="15" grpId="0" animBg="1"/>
      <p:bldP spid="15" grpId="1" animBg="1"/>
      <p:bldP spid="16" grpId="0" animBg="1"/>
      <p:bldP spid="16" grpId="1" animBg="1"/>
      <p:bldP spid="17" grpId="0" animBg="1"/>
      <p:bldP spid="17" grpId="1" animBg="1"/>
      <p:bldP spid="18" grpId="0" animBg="1"/>
      <p:bldP spid="18" grpId="1" animBg="1"/>
      <p:bldP spid="2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FF00"/>
                </a:solidFill>
              </a:rPr>
              <a:t>ΜΔΕ</a:t>
            </a:r>
            <a:endParaRPr lang="el-GR" dirty="0">
              <a:solidFill>
                <a:srgbClr val="FFFF00"/>
              </a:solidFill>
            </a:endParaRPr>
          </a:p>
        </p:txBody>
      </p:sp>
      <p:sp>
        <p:nvSpPr>
          <p:cNvPr id="3" name="2 - Ορθογώνιο"/>
          <p:cNvSpPr/>
          <p:nvPr/>
        </p:nvSpPr>
        <p:spPr>
          <a:xfrm>
            <a:off x="0" y="2967335"/>
            <a:ext cx="9144000" cy="1938992"/>
          </a:xfrm>
          <a:prstGeom prst="rect">
            <a:avLst/>
          </a:prstGeom>
        </p:spPr>
        <p:txBody>
          <a:bodyPr wrap="square">
            <a:spAutoFit/>
          </a:bodyPr>
          <a:lstStyle/>
          <a:p>
            <a:pPr algn="ctr"/>
            <a:r>
              <a:rPr lang="el-GR" sz="2400" dirty="0" smtClean="0">
                <a:solidFill>
                  <a:srgbClr val="FFFF00"/>
                </a:solidFill>
                <a:latin typeface="Times New Roman" pitchFamily="18" charset="0"/>
                <a:cs typeface="Times New Roman" pitchFamily="18" charset="0"/>
              </a:rPr>
              <a:t>μυϊκή δύναμη </a:t>
            </a:r>
            <a:r>
              <a:rPr lang="el-GR" sz="1600" dirty="0" smtClean="0">
                <a:solidFill>
                  <a:srgbClr val="FFFF00"/>
                </a:solidFill>
                <a:latin typeface="Times New Roman" pitchFamily="18" charset="0"/>
                <a:cs typeface="Times New Roman" pitchFamily="18" charset="0"/>
              </a:rPr>
              <a:t>(</a:t>
            </a:r>
            <a:r>
              <a:rPr lang="fr-FR" sz="1600" dirty="0" err="1" smtClean="0">
                <a:solidFill>
                  <a:srgbClr val="FFFF00"/>
                </a:solidFill>
                <a:latin typeface="Times New Roman" pitchFamily="18" charset="0"/>
                <a:cs typeface="Times New Roman" pitchFamily="18" charset="0"/>
              </a:rPr>
              <a:t>Gourgoulis</a:t>
            </a:r>
            <a:r>
              <a:rPr lang="fr-FR" sz="1600" dirty="0" smtClean="0">
                <a:solidFill>
                  <a:srgbClr val="FFFF00"/>
                </a:solidFill>
                <a:latin typeface="Times New Roman" pitchFamily="18" charset="0"/>
                <a:cs typeface="Times New Roman" pitchFamily="18" charset="0"/>
              </a:rPr>
              <a:t>, V., </a:t>
            </a:r>
            <a:r>
              <a:rPr lang="el-GR" sz="1600" dirty="0" smtClean="0">
                <a:solidFill>
                  <a:srgbClr val="FFFF00"/>
                </a:solidFill>
                <a:latin typeface="Times New Roman" pitchFamily="18" charset="0"/>
                <a:cs typeface="Times New Roman" pitchFamily="18" charset="0"/>
              </a:rPr>
              <a:t> </a:t>
            </a:r>
            <a:r>
              <a:rPr lang="el-GR" sz="1600" dirty="0" err="1" smtClean="0">
                <a:solidFill>
                  <a:srgbClr val="FFFF00"/>
                </a:solidFill>
                <a:latin typeface="Times New Roman" pitchFamily="18" charset="0"/>
                <a:cs typeface="Times New Roman" pitchFamily="18" charset="0"/>
              </a:rPr>
              <a:t>et</a:t>
            </a:r>
            <a:r>
              <a:rPr lang="el-GR" sz="1600" dirty="0" smtClean="0">
                <a:solidFill>
                  <a:srgbClr val="FFFF00"/>
                </a:solidFill>
                <a:latin typeface="Times New Roman" pitchFamily="18" charset="0"/>
                <a:cs typeface="Times New Roman" pitchFamily="18" charset="0"/>
              </a:rPr>
              <a:t> </a:t>
            </a:r>
            <a:r>
              <a:rPr lang="el-GR" sz="1600" dirty="0" err="1" smtClean="0">
                <a:solidFill>
                  <a:srgbClr val="FFFF00"/>
                </a:solidFill>
                <a:latin typeface="Times New Roman" pitchFamily="18" charset="0"/>
                <a:cs typeface="Times New Roman" pitchFamily="18" charset="0"/>
              </a:rPr>
              <a:t>al</a:t>
            </a:r>
            <a:r>
              <a:rPr lang="el-GR" sz="1600" dirty="0" smtClean="0">
                <a:solidFill>
                  <a:srgbClr val="FFFF00"/>
                </a:solidFill>
                <a:latin typeface="Times New Roman" pitchFamily="18" charset="0"/>
                <a:cs typeface="Times New Roman" pitchFamily="18" charset="0"/>
              </a:rPr>
              <a:t>. 2003)</a:t>
            </a:r>
          </a:p>
          <a:p>
            <a:pPr algn="ctr"/>
            <a:r>
              <a:rPr lang="el-GR" sz="2400" dirty="0" smtClean="0">
                <a:solidFill>
                  <a:srgbClr val="FFFF00"/>
                </a:solidFill>
                <a:latin typeface="Times New Roman" pitchFamily="18" charset="0"/>
                <a:cs typeface="Times New Roman" pitchFamily="18" charset="0"/>
              </a:rPr>
              <a:t>φύλο (</a:t>
            </a:r>
            <a:r>
              <a:rPr lang="en-US" sz="1600" dirty="0" err="1" smtClean="0">
                <a:solidFill>
                  <a:srgbClr val="FFFF00"/>
                </a:solidFill>
                <a:latin typeface="Times New Roman" pitchFamily="18" charset="0"/>
                <a:cs typeface="Times New Roman" pitchFamily="18" charset="0"/>
              </a:rPr>
              <a:t>Tsolakis</a:t>
            </a:r>
            <a:r>
              <a:rPr lang="el-GR" sz="1600" dirty="0" smtClean="0">
                <a:solidFill>
                  <a:srgbClr val="FFFF00"/>
                </a:solidFill>
                <a:latin typeface="Times New Roman" pitchFamily="18" charset="0"/>
                <a:cs typeface="Times New Roman" pitchFamily="18" charset="0"/>
              </a:rPr>
              <a:t>, </a:t>
            </a:r>
            <a:r>
              <a:rPr lang="en-US" sz="1600" dirty="0" err="1" smtClean="0">
                <a:solidFill>
                  <a:srgbClr val="FFFF00"/>
                </a:solidFill>
                <a:latin typeface="Times New Roman" pitchFamily="18" charset="0"/>
                <a:cs typeface="Times New Roman" pitchFamily="18" charset="0"/>
              </a:rPr>
              <a:t>Bogdanis</a:t>
            </a:r>
            <a:r>
              <a:rPr lang="en-US" sz="1600" dirty="0" smtClean="0">
                <a:solidFill>
                  <a:srgbClr val="FFFF00"/>
                </a:solidFill>
                <a:latin typeface="Times New Roman" pitchFamily="18" charset="0"/>
                <a:cs typeface="Times New Roman" pitchFamily="18" charset="0"/>
              </a:rPr>
              <a:t> , et al</a:t>
            </a:r>
            <a:r>
              <a:rPr lang="el-GR" sz="1600" dirty="0" smtClean="0">
                <a:solidFill>
                  <a:srgbClr val="FFFF00"/>
                </a:solidFill>
                <a:latin typeface="Times New Roman" pitchFamily="18" charset="0"/>
                <a:cs typeface="Times New Roman" pitchFamily="18" charset="0"/>
              </a:rPr>
              <a:t>., 2011 )</a:t>
            </a:r>
          </a:p>
          <a:p>
            <a:pPr algn="ctr"/>
            <a:r>
              <a:rPr lang="el-GR" sz="2400" dirty="0" smtClean="0">
                <a:solidFill>
                  <a:srgbClr val="FFFF00"/>
                </a:solidFill>
                <a:latin typeface="Times New Roman" pitchFamily="18" charset="0"/>
                <a:cs typeface="Times New Roman" pitchFamily="18" charset="0"/>
              </a:rPr>
              <a:t>κατανομή του τύπου των μυϊκών ινών</a:t>
            </a:r>
            <a:r>
              <a:rPr lang="en-US" sz="2400" dirty="0" smtClean="0">
                <a:solidFill>
                  <a:srgbClr val="FFFF00"/>
                </a:solidFill>
                <a:latin typeface="Times New Roman" pitchFamily="18" charset="0"/>
                <a:cs typeface="Times New Roman" pitchFamily="18" charset="0"/>
              </a:rPr>
              <a:t> </a:t>
            </a:r>
            <a:r>
              <a:rPr lang="el-GR" sz="1600" dirty="0" smtClean="0">
                <a:solidFill>
                  <a:srgbClr val="FFFF00"/>
                </a:solidFill>
                <a:latin typeface="Times New Roman" pitchFamily="18" charset="0"/>
                <a:cs typeface="Times New Roman" pitchFamily="18" charset="0"/>
              </a:rPr>
              <a:t>(</a:t>
            </a:r>
            <a:r>
              <a:rPr lang="en-US" sz="1600" dirty="0" err="1" smtClean="0">
                <a:solidFill>
                  <a:srgbClr val="FFFF00"/>
                </a:solidFill>
                <a:latin typeface="Times New Roman" pitchFamily="18" charset="0"/>
                <a:cs typeface="Times New Roman" pitchFamily="18" charset="0"/>
              </a:rPr>
              <a:t>Suchomel</a:t>
            </a:r>
            <a:r>
              <a:rPr lang="en-US" sz="1600" dirty="0" smtClean="0">
                <a:solidFill>
                  <a:srgbClr val="FFFF00"/>
                </a:solidFill>
                <a:latin typeface="Times New Roman" pitchFamily="18" charset="0"/>
                <a:cs typeface="Times New Roman" pitchFamily="18" charset="0"/>
              </a:rPr>
              <a:t> </a:t>
            </a:r>
            <a:r>
              <a:rPr lang="el-GR" sz="1600" dirty="0" smtClean="0">
                <a:solidFill>
                  <a:srgbClr val="FFFF00"/>
                </a:solidFill>
                <a:latin typeface="Times New Roman" pitchFamily="18" charset="0"/>
                <a:cs typeface="Times New Roman" pitchFamily="18" charset="0"/>
              </a:rPr>
              <a:t>, </a:t>
            </a:r>
            <a:r>
              <a:rPr lang="en-US" sz="1600" dirty="0" smtClean="0">
                <a:solidFill>
                  <a:srgbClr val="FFFF00"/>
                </a:solidFill>
                <a:latin typeface="Times New Roman" pitchFamily="18" charset="0"/>
                <a:cs typeface="Times New Roman" pitchFamily="18" charset="0"/>
              </a:rPr>
              <a:t>Lamont </a:t>
            </a:r>
            <a:r>
              <a:rPr lang="el-GR" sz="1600" dirty="0" smtClean="0">
                <a:solidFill>
                  <a:srgbClr val="FFFF00"/>
                </a:solidFill>
                <a:latin typeface="Times New Roman" pitchFamily="18" charset="0"/>
                <a:cs typeface="Times New Roman" pitchFamily="18" charset="0"/>
              </a:rPr>
              <a:t>,  </a:t>
            </a:r>
            <a:r>
              <a:rPr lang="en-US" sz="1600" dirty="0" err="1" smtClean="0">
                <a:solidFill>
                  <a:srgbClr val="FFFF00"/>
                </a:solidFill>
                <a:latin typeface="Times New Roman" pitchFamily="18" charset="0"/>
                <a:cs typeface="Times New Roman" pitchFamily="18" charset="0"/>
              </a:rPr>
              <a:t>Moir</a:t>
            </a:r>
            <a:r>
              <a:rPr lang="el-GR" sz="1600" dirty="0" smtClean="0">
                <a:solidFill>
                  <a:srgbClr val="FFFF00"/>
                </a:solidFill>
                <a:latin typeface="Times New Roman" pitchFamily="18" charset="0"/>
                <a:cs typeface="Times New Roman" pitchFamily="18" charset="0"/>
              </a:rPr>
              <a:t>, 2015)</a:t>
            </a:r>
            <a:r>
              <a:rPr lang="en-US" sz="1600" dirty="0" smtClean="0">
                <a:solidFill>
                  <a:srgbClr val="FFFF00"/>
                </a:solidFill>
                <a:latin typeface="Times New Roman" pitchFamily="18" charset="0"/>
                <a:cs typeface="Times New Roman" pitchFamily="18" charset="0"/>
              </a:rPr>
              <a:t> </a:t>
            </a:r>
            <a:r>
              <a:rPr lang="el-GR" sz="1600" dirty="0" smtClean="0">
                <a:solidFill>
                  <a:srgbClr val="FFFF00"/>
                </a:solidFill>
                <a:latin typeface="Times New Roman" pitchFamily="18" charset="0"/>
                <a:cs typeface="Times New Roman" pitchFamily="18" charset="0"/>
              </a:rPr>
              <a:t> </a:t>
            </a:r>
          </a:p>
          <a:p>
            <a:pPr algn="ctr"/>
            <a:r>
              <a:rPr lang="el-GR" sz="2400" dirty="0" smtClean="0">
                <a:solidFill>
                  <a:srgbClr val="FFFF00"/>
                </a:solidFill>
                <a:latin typeface="Times New Roman" pitchFamily="18" charset="0"/>
                <a:cs typeface="Times New Roman" pitchFamily="18" charset="0"/>
              </a:rPr>
              <a:t>προπονητικό υπόβαθρο </a:t>
            </a:r>
            <a:r>
              <a:rPr lang="el-GR" sz="1600" dirty="0" smtClean="0">
                <a:solidFill>
                  <a:srgbClr val="FFFF00"/>
                </a:solidFill>
                <a:latin typeface="Times New Roman" pitchFamily="18" charset="0"/>
                <a:cs typeface="Times New Roman" pitchFamily="18" charset="0"/>
              </a:rPr>
              <a:t>(</a:t>
            </a:r>
            <a:r>
              <a:rPr lang="en-US" sz="1600" i="1" dirty="0" smtClean="0">
                <a:solidFill>
                  <a:srgbClr val="FFFF00"/>
                </a:solidFill>
                <a:latin typeface="Times New Roman" pitchFamily="18" charset="0"/>
                <a:cs typeface="Times New Roman" pitchFamily="18" charset="0"/>
              </a:rPr>
              <a:t>Wilson</a:t>
            </a:r>
            <a:r>
              <a:rPr lang="el-GR" sz="1600" i="1" dirty="0" smtClean="0">
                <a:solidFill>
                  <a:srgbClr val="FFFF00"/>
                </a:solidFill>
                <a:latin typeface="Times New Roman" pitchFamily="18" charset="0"/>
                <a:cs typeface="Times New Roman" pitchFamily="18" charset="0"/>
              </a:rPr>
              <a:t>,, </a:t>
            </a:r>
            <a:r>
              <a:rPr lang="en-US" sz="1600" i="1" dirty="0" smtClean="0">
                <a:solidFill>
                  <a:srgbClr val="FFFF00"/>
                </a:solidFill>
                <a:latin typeface="Times New Roman" pitchFamily="18" charset="0"/>
                <a:cs typeface="Times New Roman" pitchFamily="18" charset="0"/>
              </a:rPr>
              <a:t>et al</a:t>
            </a:r>
            <a:r>
              <a:rPr lang="el-GR" sz="1600" i="1" dirty="0" smtClean="0">
                <a:solidFill>
                  <a:srgbClr val="FFFF00"/>
                </a:solidFill>
                <a:latin typeface="Times New Roman" pitchFamily="18" charset="0"/>
                <a:cs typeface="Times New Roman" pitchFamily="18" charset="0"/>
              </a:rPr>
              <a:t>., 2013)</a:t>
            </a:r>
            <a:endParaRPr lang="el-GR" sz="1600" dirty="0" smtClean="0">
              <a:solidFill>
                <a:srgbClr val="FFFF00"/>
              </a:solidFill>
              <a:latin typeface="Times New Roman" pitchFamily="18" charset="0"/>
              <a:cs typeface="Times New Roman" pitchFamily="18" charset="0"/>
            </a:endParaRPr>
          </a:p>
          <a:p>
            <a:pPr algn="ctr"/>
            <a:endParaRPr lang="el-GR" sz="2400" dirty="0">
              <a:solidFill>
                <a:srgbClr val="FFFF00"/>
              </a:solidFill>
              <a:latin typeface="Times New Roman" pitchFamily="18" charset="0"/>
              <a:cs typeface="Times New Roman" pitchFamily="18" charset="0"/>
            </a:endParaRPr>
          </a:p>
        </p:txBody>
      </p:sp>
      <p:sp>
        <p:nvSpPr>
          <p:cNvPr id="4" name="3 - TextBox"/>
          <p:cNvSpPr txBox="1"/>
          <p:nvPr/>
        </p:nvSpPr>
        <p:spPr>
          <a:xfrm>
            <a:off x="0" y="1484784"/>
            <a:ext cx="9144000" cy="646331"/>
          </a:xfrm>
          <a:prstGeom prst="rect">
            <a:avLst/>
          </a:prstGeom>
          <a:noFill/>
        </p:spPr>
        <p:txBody>
          <a:bodyPr wrap="square" rtlCol="0">
            <a:spAutoFit/>
          </a:bodyPr>
          <a:lstStyle/>
          <a:p>
            <a:pPr algn="ctr"/>
            <a:r>
              <a:rPr lang="el-GR" sz="3600" dirty="0" smtClean="0">
                <a:solidFill>
                  <a:srgbClr val="FFFF00"/>
                </a:solidFill>
              </a:rPr>
              <a:t>ΕΝΔΟΑΤΟΜΙΚΑ ΧΑΡΑΚΤΗΡΙΣΤΙΚΑ</a:t>
            </a:r>
            <a:endParaRPr lang="el-GR" sz="3600" dirty="0">
              <a:solidFill>
                <a:srgbClr val="FFFF00"/>
              </a:solidFill>
            </a:endParaRPr>
          </a:p>
        </p:txBody>
      </p:sp>
      <p:sp>
        <p:nvSpPr>
          <p:cNvPr id="5" name="4 - Ορθογώνιο"/>
          <p:cNvSpPr/>
          <p:nvPr/>
        </p:nvSpPr>
        <p:spPr>
          <a:xfrm>
            <a:off x="5364088" y="6488668"/>
            <a:ext cx="2375650" cy="369332"/>
          </a:xfrm>
          <a:prstGeom prst="rect">
            <a:avLst/>
          </a:prstGeom>
        </p:spPr>
        <p:txBody>
          <a:bodyPr wrap="none">
            <a:spAutoFit/>
          </a:bodyPr>
          <a:lstStyle/>
          <a:p>
            <a:r>
              <a:rPr lang="en-US" i="1" dirty="0" smtClean="0">
                <a:solidFill>
                  <a:srgbClr val="FFFF00"/>
                </a:solidFill>
                <a:latin typeface="Times New Roman" pitchFamily="18" charset="0"/>
                <a:cs typeface="Times New Roman" pitchFamily="18" charset="0"/>
              </a:rPr>
              <a:t>(</a:t>
            </a:r>
            <a:r>
              <a:rPr lang="en-US" i="1" dirty="0" err="1" smtClean="0">
                <a:solidFill>
                  <a:srgbClr val="FFFF00"/>
                </a:solidFill>
                <a:latin typeface="Times New Roman" pitchFamily="18" charset="0"/>
                <a:cs typeface="Times New Roman" pitchFamily="18" charset="0"/>
              </a:rPr>
              <a:t>Terzis</a:t>
            </a:r>
            <a:r>
              <a:rPr lang="el-GR" i="1" dirty="0" smtClean="0">
                <a:solidFill>
                  <a:srgbClr val="FFFF00"/>
                </a:solidFill>
                <a:latin typeface="Times New Roman" pitchFamily="18" charset="0"/>
                <a:cs typeface="Times New Roman" pitchFamily="18" charset="0"/>
              </a:rPr>
              <a:t>, </a:t>
            </a:r>
            <a:r>
              <a:rPr lang="en-US" i="1" dirty="0" smtClean="0">
                <a:solidFill>
                  <a:srgbClr val="FFFF00"/>
                </a:solidFill>
                <a:latin typeface="Times New Roman" pitchFamily="18" charset="0"/>
                <a:cs typeface="Times New Roman" pitchFamily="18" charset="0"/>
              </a:rPr>
              <a:t>G</a:t>
            </a:r>
            <a:r>
              <a:rPr lang="el-GR" i="1" dirty="0" smtClean="0">
                <a:solidFill>
                  <a:srgbClr val="FFFF00"/>
                </a:solidFill>
                <a:latin typeface="Times New Roman" pitchFamily="18" charset="0"/>
                <a:cs typeface="Times New Roman" pitchFamily="18" charset="0"/>
              </a:rPr>
              <a:t>.,</a:t>
            </a:r>
            <a:r>
              <a:rPr lang="en-US" i="1" dirty="0" smtClean="0">
                <a:solidFill>
                  <a:srgbClr val="FFFF00"/>
                </a:solidFill>
                <a:latin typeface="Times New Roman" pitchFamily="18" charset="0"/>
                <a:cs typeface="Times New Roman" pitchFamily="18" charset="0"/>
              </a:rPr>
              <a:t>et al</a:t>
            </a:r>
            <a:r>
              <a:rPr lang="el-GR" i="1" dirty="0" smtClean="0">
                <a:solidFill>
                  <a:srgbClr val="FFFF00"/>
                </a:solidFill>
                <a:latin typeface="Times New Roman" pitchFamily="18" charset="0"/>
                <a:cs typeface="Times New Roman" pitchFamily="18" charset="0"/>
              </a:rPr>
              <a:t>., 2009).</a:t>
            </a:r>
            <a:endParaRPr lang="el-GR" dirty="0">
              <a:solidFill>
                <a:srgbClr val="FFFF00"/>
              </a:solidFill>
              <a:latin typeface="Times New Roman" pitchFamily="18" charset="0"/>
              <a:cs typeface="Times New Roman" pitchFamily="18" charset="0"/>
            </a:endParaRPr>
          </a:p>
        </p:txBody>
      </p:sp>
      <p:pic>
        <p:nvPicPr>
          <p:cNvPr id="6" name="5 - Εικόνα" descr="C:\Users\nikolas\Pictures\ΔΙΑΤΡΙΒΗ\8.png"/>
          <p:cNvPicPr/>
          <p:nvPr/>
        </p:nvPicPr>
        <p:blipFill>
          <a:blip r:embed="rId3" cstate="print"/>
          <a:srcRect b="16570"/>
          <a:stretch>
            <a:fillRect/>
          </a:stretch>
        </p:blipFill>
        <p:spPr bwMode="auto">
          <a:xfrm>
            <a:off x="0" y="4552950"/>
            <a:ext cx="5219700" cy="2305050"/>
          </a:xfrm>
          <a:prstGeom prst="rect">
            <a:avLst/>
          </a:prstGeom>
          <a:noFill/>
          <a:ln w="9525">
            <a:noFill/>
            <a:miter lim="800000"/>
            <a:headEnd/>
            <a:tailEnd/>
          </a:ln>
        </p:spPr>
      </p:pic>
      <p:pic>
        <p:nvPicPr>
          <p:cNvPr id="7" name="6 - Εικόνα" descr="C:\Users\nikolas\Pictures\ΔΙΑΤΡΙΒΗ\9.png"/>
          <p:cNvPicPr/>
          <p:nvPr/>
        </p:nvPicPr>
        <p:blipFill>
          <a:blip r:embed="rId4" cstate="print"/>
          <a:srcRect/>
          <a:stretch>
            <a:fillRect/>
          </a:stretch>
        </p:blipFill>
        <p:spPr bwMode="auto">
          <a:xfrm>
            <a:off x="0" y="4581128"/>
            <a:ext cx="5220072" cy="2276872"/>
          </a:xfrm>
          <a:prstGeom prst="rect">
            <a:avLst/>
          </a:prstGeom>
          <a:noFill/>
          <a:ln w="9525">
            <a:noFill/>
            <a:miter lim="800000"/>
            <a:headEnd/>
            <a:tailEnd/>
          </a:ln>
        </p:spPr>
      </p:pic>
      <p:sp>
        <p:nvSpPr>
          <p:cNvPr id="8" name="7 - Ορθογώνιο"/>
          <p:cNvSpPr/>
          <p:nvPr/>
        </p:nvSpPr>
        <p:spPr>
          <a:xfrm>
            <a:off x="5292080" y="6488668"/>
            <a:ext cx="2589235" cy="369332"/>
          </a:xfrm>
          <a:prstGeom prst="rect">
            <a:avLst/>
          </a:prstGeom>
        </p:spPr>
        <p:txBody>
          <a:bodyPr wrap="none">
            <a:spAutoFit/>
          </a:bodyPr>
          <a:lstStyle/>
          <a:p>
            <a:r>
              <a:rPr lang="el-GR" i="1" dirty="0" smtClean="0">
                <a:solidFill>
                  <a:srgbClr val="FFFF00"/>
                </a:solidFill>
                <a:latin typeface="Times New Roman" pitchFamily="18" charset="0"/>
                <a:cs typeface="Times New Roman" pitchFamily="18" charset="0"/>
              </a:rPr>
              <a:t>(</a:t>
            </a:r>
            <a:r>
              <a:rPr lang="en-US" i="1" dirty="0" smtClean="0">
                <a:solidFill>
                  <a:srgbClr val="FFFF00"/>
                </a:solidFill>
                <a:latin typeface="Times New Roman" pitchFamily="18" charset="0"/>
                <a:cs typeface="Times New Roman" pitchFamily="18" charset="0"/>
              </a:rPr>
              <a:t>Wilson</a:t>
            </a:r>
            <a:r>
              <a:rPr lang="el-GR" i="1" dirty="0" smtClean="0">
                <a:solidFill>
                  <a:srgbClr val="FFFF00"/>
                </a:solidFill>
                <a:latin typeface="Times New Roman" pitchFamily="18" charset="0"/>
                <a:cs typeface="Times New Roman" pitchFamily="18" charset="0"/>
              </a:rPr>
              <a:t>, </a:t>
            </a:r>
            <a:r>
              <a:rPr lang="en-US" i="1" dirty="0" smtClean="0">
                <a:solidFill>
                  <a:srgbClr val="FFFF00"/>
                </a:solidFill>
                <a:latin typeface="Times New Roman" pitchFamily="18" charset="0"/>
                <a:cs typeface="Times New Roman" pitchFamily="18" charset="0"/>
              </a:rPr>
              <a:t>JM</a:t>
            </a:r>
            <a:r>
              <a:rPr lang="el-GR" i="1" dirty="0" smtClean="0">
                <a:solidFill>
                  <a:srgbClr val="FFFF00"/>
                </a:solidFill>
                <a:latin typeface="Times New Roman" pitchFamily="18" charset="0"/>
                <a:cs typeface="Times New Roman" pitchFamily="18" charset="0"/>
              </a:rPr>
              <a:t>, </a:t>
            </a:r>
            <a:r>
              <a:rPr lang="en-US" i="1" dirty="0" smtClean="0">
                <a:solidFill>
                  <a:srgbClr val="FFFF00"/>
                </a:solidFill>
                <a:latin typeface="Times New Roman" pitchFamily="18" charset="0"/>
                <a:cs typeface="Times New Roman" pitchFamily="18" charset="0"/>
              </a:rPr>
              <a:t>et al</a:t>
            </a:r>
            <a:r>
              <a:rPr lang="el-GR" i="1" dirty="0" smtClean="0">
                <a:solidFill>
                  <a:srgbClr val="FFFF00"/>
                </a:solidFill>
                <a:latin typeface="Times New Roman" pitchFamily="18" charset="0"/>
                <a:cs typeface="Times New Roman" pitchFamily="18" charset="0"/>
              </a:rPr>
              <a:t>., 2013).</a:t>
            </a:r>
            <a:endParaRPr lang="el-GR" dirty="0">
              <a:solidFill>
                <a:srgbClr val="FFFF00"/>
              </a:solidFill>
              <a:latin typeface="Times New Roman" pitchFamily="18" charset="0"/>
              <a:cs typeface="Times New Roman"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1000"/>
                                        <p:tgtEl>
                                          <p:spTgt spid="3">
                                            <p:txEl>
                                              <p:pRg st="2" end="2"/>
                                            </p:txEl>
                                          </p:spTgt>
                                        </p:tgtEl>
                                      </p:cBhvr>
                                    </p:animEffect>
                                  </p:childTnLst>
                                </p:cTn>
                              </p:par>
                              <p:par>
                                <p:cTn id="24" presetID="37" presetClass="entr" presetSubtype="0" fill="hold"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1000"/>
                                        <p:tgtEl>
                                          <p:spTgt spid="6"/>
                                        </p:tgtEl>
                                      </p:cBhvr>
                                    </p:animEffect>
                                    <p:anim calcmode="lin" valueType="num">
                                      <p:cBhvr>
                                        <p:cTn id="27" dur="1000" fill="hold"/>
                                        <p:tgtEl>
                                          <p:spTgt spid="6"/>
                                        </p:tgtEl>
                                        <p:attrNameLst>
                                          <p:attrName>ppt_x</p:attrName>
                                        </p:attrNameLst>
                                      </p:cBhvr>
                                      <p:tavLst>
                                        <p:tav tm="0">
                                          <p:val>
                                            <p:strVal val="#ppt_x"/>
                                          </p:val>
                                        </p:tav>
                                        <p:tav tm="100000">
                                          <p:val>
                                            <p:strVal val="#ppt_x"/>
                                          </p:val>
                                        </p:tav>
                                      </p:tavLst>
                                    </p:anim>
                                    <p:anim calcmode="lin" valueType="num">
                                      <p:cBhvr>
                                        <p:cTn id="28" dur="900" decel="100000" fill="hold"/>
                                        <p:tgtEl>
                                          <p:spTgt spid="6"/>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par>
                                <p:cTn id="30" presetID="37" presetClass="entr" presetSubtype="0" fill="hold" grpId="0" nodeType="with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1000"/>
                                        <p:tgtEl>
                                          <p:spTgt spid="5"/>
                                        </p:tgtEl>
                                      </p:cBhvr>
                                    </p:animEffect>
                                    <p:anim calcmode="lin" valueType="num">
                                      <p:cBhvr>
                                        <p:cTn id="33" dur="1000" fill="hold"/>
                                        <p:tgtEl>
                                          <p:spTgt spid="5"/>
                                        </p:tgtEl>
                                        <p:attrNameLst>
                                          <p:attrName>ppt_x</p:attrName>
                                        </p:attrNameLst>
                                      </p:cBhvr>
                                      <p:tavLst>
                                        <p:tav tm="0">
                                          <p:val>
                                            <p:strVal val="#ppt_x"/>
                                          </p:val>
                                        </p:tav>
                                        <p:tav tm="100000">
                                          <p:val>
                                            <p:strVal val="#ppt_x"/>
                                          </p:val>
                                        </p:tav>
                                      </p:tavLst>
                                    </p:anim>
                                    <p:anim calcmode="lin" valueType="num">
                                      <p:cBhvr>
                                        <p:cTn id="34" dur="900" decel="100000" fill="hold"/>
                                        <p:tgtEl>
                                          <p:spTgt spid="5"/>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xit" presetSubtype="4" fill="hold" nodeType="clickEffect">
                                  <p:stCondLst>
                                    <p:cond delay="0"/>
                                  </p:stCondLst>
                                  <p:childTnLst>
                                    <p:anim calcmode="lin" valueType="num">
                                      <p:cBhvr additive="base">
                                        <p:cTn id="39" dur="500"/>
                                        <p:tgtEl>
                                          <p:spTgt spid="6"/>
                                        </p:tgtEl>
                                        <p:attrNameLst>
                                          <p:attrName>ppt_x</p:attrName>
                                        </p:attrNameLst>
                                      </p:cBhvr>
                                      <p:tavLst>
                                        <p:tav tm="0">
                                          <p:val>
                                            <p:strVal val="ppt_x"/>
                                          </p:val>
                                        </p:tav>
                                        <p:tav tm="100000">
                                          <p:val>
                                            <p:strVal val="ppt_x"/>
                                          </p:val>
                                        </p:tav>
                                      </p:tavLst>
                                    </p:anim>
                                    <p:anim calcmode="lin" valueType="num">
                                      <p:cBhvr additive="base">
                                        <p:cTn id="40" dur="500"/>
                                        <p:tgtEl>
                                          <p:spTgt spid="6"/>
                                        </p:tgtEl>
                                        <p:attrNameLst>
                                          <p:attrName>ppt_y</p:attrName>
                                        </p:attrNameLst>
                                      </p:cBhvr>
                                      <p:tavLst>
                                        <p:tav tm="0">
                                          <p:val>
                                            <p:strVal val="ppt_y"/>
                                          </p:val>
                                        </p:tav>
                                        <p:tav tm="100000">
                                          <p:val>
                                            <p:strVal val="1+ppt_h/2"/>
                                          </p:val>
                                        </p:tav>
                                      </p:tavLst>
                                    </p:anim>
                                    <p:set>
                                      <p:cBhvr>
                                        <p:cTn id="41" dur="1" fill="hold">
                                          <p:stCondLst>
                                            <p:cond delay="499"/>
                                          </p:stCondLst>
                                        </p:cTn>
                                        <p:tgtEl>
                                          <p:spTgt spid="6"/>
                                        </p:tgtEl>
                                        <p:attrNameLst>
                                          <p:attrName>style.visibility</p:attrName>
                                        </p:attrNameLst>
                                      </p:cBhvr>
                                      <p:to>
                                        <p:strVal val="hidden"/>
                                      </p:to>
                                    </p:set>
                                  </p:childTnLst>
                                </p:cTn>
                              </p:par>
                              <p:par>
                                <p:cTn id="42" presetID="2" presetClass="exit" presetSubtype="4" fill="hold" grpId="1" nodeType="withEffect">
                                  <p:stCondLst>
                                    <p:cond delay="0"/>
                                  </p:stCondLst>
                                  <p:childTnLst>
                                    <p:anim calcmode="lin" valueType="num">
                                      <p:cBhvr additive="base">
                                        <p:cTn id="43" dur="500"/>
                                        <p:tgtEl>
                                          <p:spTgt spid="5"/>
                                        </p:tgtEl>
                                        <p:attrNameLst>
                                          <p:attrName>ppt_x</p:attrName>
                                        </p:attrNameLst>
                                      </p:cBhvr>
                                      <p:tavLst>
                                        <p:tav tm="0">
                                          <p:val>
                                            <p:strVal val="ppt_x"/>
                                          </p:val>
                                        </p:tav>
                                        <p:tav tm="100000">
                                          <p:val>
                                            <p:strVal val="ppt_x"/>
                                          </p:val>
                                        </p:tav>
                                      </p:tavLst>
                                    </p:anim>
                                    <p:anim calcmode="lin" valueType="num">
                                      <p:cBhvr additive="base">
                                        <p:cTn id="44" dur="500"/>
                                        <p:tgtEl>
                                          <p:spTgt spid="5"/>
                                        </p:tgtEl>
                                        <p:attrNameLst>
                                          <p:attrName>ppt_y</p:attrName>
                                        </p:attrNameLst>
                                      </p:cBhvr>
                                      <p:tavLst>
                                        <p:tav tm="0">
                                          <p:val>
                                            <p:strVal val="ppt_y"/>
                                          </p:val>
                                        </p:tav>
                                        <p:tav tm="100000">
                                          <p:val>
                                            <p:strVal val="1+ppt_h/2"/>
                                          </p:val>
                                        </p:tav>
                                      </p:tavLst>
                                    </p:anim>
                                    <p:set>
                                      <p:cBhvr>
                                        <p:cTn id="45" dur="1" fill="hold">
                                          <p:stCondLst>
                                            <p:cond delay="499"/>
                                          </p:stCondLst>
                                        </p:cTn>
                                        <p:tgtEl>
                                          <p:spTgt spid="5"/>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53" presetClass="entr" presetSubtype="0" fill="hold" nodeType="clickEffect">
                                  <p:stCondLst>
                                    <p:cond delay="0"/>
                                  </p:stCondLst>
                                  <p:childTnLst>
                                    <p:set>
                                      <p:cBhvr>
                                        <p:cTn id="49" dur="1" fill="hold">
                                          <p:stCondLst>
                                            <p:cond delay="0"/>
                                          </p:stCondLst>
                                        </p:cTn>
                                        <p:tgtEl>
                                          <p:spTgt spid="3">
                                            <p:txEl>
                                              <p:pRg st="3" end="3"/>
                                            </p:txEl>
                                          </p:spTgt>
                                        </p:tgtEl>
                                        <p:attrNameLst>
                                          <p:attrName>style.visibility</p:attrName>
                                        </p:attrNameLst>
                                      </p:cBhvr>
                                      <p:to>
                                        <p:strVal val="visible"/>
                                      </p:to>
                                    </p:set>
                                    <p:anim calcmode="lin" valueType="num">
                                      <p:cBhvr>
                                        <p:cTn id="50"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51" dur="1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52" dur="1000"/>
                                        <p:tgtEl>
                                          <p:spTgt spid="3">
                                            <p:txEl>
                                              <p:pRg st="3" end="3"/>
                                            </p:txEl>
                                          </p:spTgt>
                                        </p:tgtEl>
                                      </p:cBhvr>
                                    </p:animEffect>
                                  </p:childTnLst>
                                </p:cTn>
                              </p:par>
                              <p:par>
                                <p:cTn id="53" presetID="37" presetClass="entr" presetSubtype="0" fill="hold" nodeType="withEffect">
                                  <p:stCondLst>
                                    <p:cond delay="0"/>
                                  </p:stCondLst>
                                  <p:childTnLst>
                                    <p:set>
                                      <p:cBhvr>
                                        <p:cTn id="54" dur="1" fill="hold">
                                          <p:stCondLst>
                                            <p:cond delay="0"/>
                                          </p:stCondLst>
                                        </p:cTn>
                                        <p:tgtEl>
                                          <p:spTgt spid="7"/>
                                        </p:tgtEl>
                                        <p:attrNameLst>
                                          <p:attrName>style.visibility</p:attrName>
                                        </p:attrNameLst>
                                      </p:cBhvr>
                                      <p:to>
                                        <p:strVal val="visible"/>
                                      </p:to>
                                    </p:set>
                                    <p:animEffect transition="in" filter="fade">
                                      <p:cBhvr>
                                        <p:cTn id="55" dur="1000"/>
                                        <p:tgtEl>
                                          <p:spTgt spid="7"/>
                                        </p:tgtEl>
                                      </p:cBhvr>
                                    </p:animEffect>
                                    <p:anim calcmode="lin" valueType="num">
                                      <p:cBhvr>
                                        <p:cTn id="56" dur="1000" fill="hold"/>
                                        <p:tgtEl>
                                          <p:spTgt spid="7"/>
                                        </p:tgtEl>
                                        <p:attrNameLst>
                                          <p:attrName>ppt_x</p:attrName>
                                        </p:attrNameLst>
                                      </p:cBhvr>
                                      <p:tavLst>
                                        <p:tav tm="0">
                                          <p:val>
                                            <p:strVal val="#ppt_x"/>
                                          </p:val>
                                        </p:tav>
                                        <p:tav tm="100000">
                                          <p:val>
                                            <p:strVal val="#ppt_x"/>
                                          </p:val>
                                        </p:tav>
                                      </p:tavLst>
                                    </p:anim>
                                    <p:anim calcmode="lin" valueType="num">
                                      <p:cBhvr>
                                        <p:cTn id="57" dur="900" decel="100000" fill="hold"/>
                                        <p:tgtEl>
                                          <p:spTgt spid="7"/>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par>
                                <p:cTn id="59" presetID="37" presetClass="entr" presetSubtype="0" fill="hold" grpId="0" nodeType="withEffect">
                                  <p:stCondLst>
                                    <p:cond delay="0"/>
                                  </p:stCondLst>
                                  <p:childTnLst>
                                    <p:set>
                                      <p:cBhvr>
                                        <p:cTn id="60" dur="1" fill="hold">
                                          <p:stCondLst>
                                            <p:cond delay="0"/>
                                          </p:stCondLst>
                                        </p:cTn>
                                        <p:tgtEl>
                                          <p:spTgt spid="8"/>
                                        </p:tgtEl>
                                        <p:attrNameLst>
                                          <p:attrName>style.visibility</p:attrName>
                                        </p:attrNameLst>
                                      </p:cBhvr>
                                      <p:to>
                                        <p:strVal val="visible"/>
                                      </p:to>
                                    </p:set>
                                    <p:animEffect transition="in" filter="fade">
                                      <p:cBhvr>
                                        <p:cTn id="61" dur="1000"/>
                                        <p:tgtEl>
                                          <p:spTgt spid="8"/>
                                        </p:tgtEl>
                                      </p:cBhvr>
                                    </p:animEffect>
                                    <p:anim calcmode="lin" valueType="num">
                                      <p:cBhvr>
                                        <p:cTn id="62" dur="1000" fill="hold"/>
                                        <p:tgtEl>
                                          <p:spTgt spid="8"/>
                                        </p:tgtEl>
                                        <p:attrNameLst>
                                          <p:attrName>ppt_x</p:attrName>
                                        </p:attrNameLst>
                                      </p:cBhvr>
                                      <p:tavLst>
                                        <p:tav tm="0">
                                          <p:val>
                                            <p:strVal val="#ppt_x"/>
                                          </p:val>
                                        </p:tav>
                                        <p:tav tm="100000">
                                          <p:val>
                                            <p:strVal val="#ppt_x"/>
                                          </p:val>
                                        </p:tav>
                                      </p:tavLst>
                                    </p:anim>
                                    <p:anim calcmode="lin" valueType="num">
                                      <p:cBhvr>
                                        <p:cTn id="63" dur="900" decel="100000" fill="hold"/>
                                        <p:tgtEl>
                                          <p:spTgt spid="8"/>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FF00"/>
                </a:solidFill>
              </a:rPr>
              <a:t>ΜΔΕ</a:t>
            </a:r>
            <a:endParaRPr lang="el-GR" dirty="0">
              <a:solidFill>
                <a:srgbClr val="FFFF00"/>
              </a:solidFill>
            </a:endParaRPr>
          </a:p>
        </p:txBody>
      </p:sp>
      <p:sp>
        <p:nvSpPr>
          <p:cNvPr id="3" name="2 - TextBox"/>
          <p:cNvSpPr txBox="1"/>
          <p:nvPr/>
        </p:nvSpPr>
        <p:spPr>
          <a:xfrm>
            <a:off x="0" y="1412776"/>
            <a:ext cx="9144000" cy="646331"/>
          </a:xfrm>
          <a:prstGeom prst="rect">
            <a:avLst/>
          </a:prstGeom>
          <a:noFill/>
        </p:spPr>
        <p:txBody>
          <a:bodyPr wrap="square" rtlCol="0">
            <a:spAutoFit/>
          </a:bodyPr>
          <a:lstStyle/>
          <a:p>
            <a:pPr algn="ctr"/>
            <a:r>
              <a:rPr lang="el-GR" sz="3600" dirty="0" smtClean="0">
                <a:solidFill>
                  <a:srgbClr val="FFFF00"/>
                </a:solidFill>
              </a:rPr>
              <a:t>ΧΑΡΑΚΤΗΡΙΣΤΙΚΑ ΤΗΣ ΚΥΡΙΑΣ ΔΡΑΣΤΗΡΙΟΤΗΤΑΣ</a:t>
            </a:r>
            <a:endParaRPr lang="el-GR" sz="3600" dirty="0">
              <a:solidFill>
                <a:srgbClr val="FFFF00"/>
              </a:solidFill>
            </a:endParaRPr>
          </a:p>
        </p:txBody>
      </p:sp>
      <p:sp>
        <p:nvSpPr>
          <p:cNvPr id="5" name="4 - TextBox"/>
          <p:cNvSpPr txBox="1"/>
          <p:nvPr/>
        </p:nvSpPr>
        <p:spPr>
          <a:xfrm>
            <a:off x="0" y="2564904"/>
            <a:ext cx="9144000" cy="2954655"/>
          </a:xfrm>
          <a:prstGeom prst="rect">
            <a:avLst/>
          </a:prstGeom>
          <a:noFill/>
        </p:spPr>
        <p:txBody>
          <a:bodyPr wrap="square" rtlCol="0">
            <a:spAutoFit/>
          </a:bodyPr>
          <a:lstStyle/>
          <a:p>
            <a:pPr>
              <a:buFont typeface="Wingdings" pitchFamily="2" charset="2"/>
              <a:buChar char="Ø"/>
            </a:pPr>
            <a:r>
              <a:rPr lang="el-GR" sz="2400" dirty="0" smtClean="0">
                <a:solidFill>
                  <a:srgbClr val="FFFF00"/>
                </a:solidFill>
                <a:latin typeface="Times New Roman" pitchFamily="18" charset="0"/>
                <a:cs typeface="Times New Roman" pitchFamily="18" charset="0"/>
              </a:rPr>
              <a:t> Ισομετρική προσπάθεια ΜΕΣ</a:t>
            </a:r>
            <a:r>
              <a:rPr lang="el-GR" sz="2400" b="1" dirty="0" smtClean="0">
                <a:solidFill>
                  <a:srgbClr val="FFFF00"/>
                </a:solidFill>
                <a:latin typeface="Times New Roman" pitchFamily="18" charset="0"/>
                <a:cs typeface="Times New Roman" pitchFamily="18" charset="0"/>
              </a:rPr>
              <a:t> </a:t>
            </a:r>
            <a:r>
              <a:rPr lang="el-GR" dirty="0" smtClean="0">
                <a:solidFill>
                  <a:srgbClr val="FFFF00"/>
                </a:solidFill>
              </a:rPr>
              <a:t>(</a:t>
            </a:r>
            <a:r>
              <a:rPr lang="en-US" dirty="0" err="1" smtClean="0">
                <a:solidFill>
                  <a:srgbClr val="FFFF00"/>
                </a:solidFill>
              </a:rPr>
              <a:t>Gullich</a:t>
            </a:r>
            <a:r>
              <a:rPr lang="el-GR" dirty="0" smtClean="0">
                <a:solidFill>
                  <a:srgbClr val="FFFF00"/>
                </a:solidFill>
              </a:rPr>
              <a:t>, </a:t>
            </a:r>
            <a:r>
              <a:rPr lang="en-US" dirty="0" smtClean="0">
                <a:solidFill>
                  <a:srgbClr val="FFFF00"/>
                </a:solidFill>
              </a:rPr>
              <a:t>and </a:t>
            </a:r>
            <a:r>
              <a:rPr lang="en-US" dirty="0" err="1" smtClean="0">
                <a:solidFill>
                  <a:srgbClr val="FFFF00"/>
                </a:solidFill>
              </a:rPr>
              <a:t>Schmidtbleicher</a:t>
            </a:r>
            <a:r>
              <a:rPr lang="en-US" dirty="0" smtClean="0">
                <a:solidFill>
                  <a:srgbClr val="FFFF00"/>
                </a:solidFill>
              </a:rPr>
              <a:t>.,</a:t>
            </a:r>
            <a:r>
              <a:rPr lang="el-GR" dirty="0" smtClean="0">
                <a:solidFill>
                  <a:srgbClr val="FFFF00"/>
                </a:solidFill>
              </a:rPr>
              <a:t>1996 ;  </a:t>
            </a:r>
            <a:r>
              <a:rPr lang="en-US" dirty="0" err="1" smtClean="0">
                <a:solidFill>
                  <a:srgbClr val="FFFF00"/>
                </a:solidFill>
              </a:rPr>
              <a:t>Behm</a:t>
            </a:r>
            <a:r>
              <a:rPr lang="el-GR" dirty="0" smtClean="0">
                <a:solidFill>
                  <a:srgbClr val="FFFF00"/>
                </a:solidFill>
              </a:rPr>
              <a:t>, </a:t>
            </a:r>
            <a:r>
              <a:rPr lang="en-US" dirty="0" smtClean="0">
                <a:solidFill>
                  <a:srgbClr val="FFFF00"/>
                </a:solidFill>
              </a:rPr>
              <a:t>Button</a:t>
            </a:r>
            <a:r>
              <a:rPr lang="el-GR" dirty="0" smtClean="0">
                <a:solidFill>
                  <a:srgbClr val="FFFF00"/>
                </a:solidFill>
              </a:rPr>
              <a:t>, </a:t>
            </a:r>
            <a:r>
              <a:rPr lang="en-US" dirty="0" smtClean="0">
                <a:solidFill>
                  <a:srgbClr val="FFFF00"/>
                </a:solidFill>
              </a:rPr>
              <a:t>and Butt., </a:t>
            </a:r>
            <a:r>
              <a:rPr lang="el-GR" dirty="0" smtClean="0">
                <a:solidFill>
                  <a:srgbClr val="FFFF00"/>
                </a:solidFill>
              </a:rPr>
              <a:t>2001)</a:t>
            </a:r>
          </a:p>
          <a:p>
            <a:pPr>
              <a:buFont typeface="Wingdings" pitchFamily="2" charset="2"/>
              <a:buChar char="Ø"/>
            </a:pPr>
            <a:endParaRPr lang="el-GR" dirty="0" smtClean="0">
              <a:solidFill>
                <a:srgbClr val="FFFF00"/>
              </a:solidFill>
            </a:endParaRPr>
          </a:p>
          <a:p>
            <a:pPr>
              <a:buFont typeface="Wingdings" pitchFamily="2" charset="2"/>
              <a:buChar char="Ø"/>
            </a:pPr>
            <a:r>
              <a:rPr lang="el-GR" dirty="0" smtClean="0">
                <a:solidFill>
                  <a:srgbClr val="FFFF00"/>
                </a:solidFill>
              </a:rPr>
              <a:t> </a:t>
            </a:r>
            <a:r>
              <a:rPr lang="el-GR" sz="2400" dirty="0" smtClean="0">
                <a:solidFill>
                  <a:srgbClr val="FFFF00"/>
                </a:solidFill>
                <a:latin typeface="Times New Roman" pitchFamily="18" charset="0"/>
                <a:cs typeface="Times New Roman" pitchFamily="18" charset="0"/>
              </a:rPr>
              <a:t>Απομονωμένες δυναμικές συστολές (π.χ. </a:t>
            </a:r>
            <a:r>
              <a:rPr lang="el-GR" sz="2400" dirty="0" err="1" smtClean="0">
                <a:solidFill>
                  <a:srgbClr val="FFFF00"/>
                </a:solidFill>
                <a:latin typeface="Times New Roman" pitchFamily="18" charset="0"/>
                <a:cs typeface="Times New Roman" pitchFamily="18" charset="0"/>
              </a:rPr>
              <a:t>ισοκινητικές</a:t>
            </a:r>
            <a:r>
              <a:rPr lang="el-GR" sz="2400" dirty="0" smtClean="0">
                <a:solidFill>
                  <a:srgbClr val="FFFF00"/>
                </a:solidFill>
                <a:latin typeface="Times New Roman" pitchFamily="18" charset="0"/>
                <a:cs typeface="Times New Roman" pitchFamily="18" charset="0"/>
              </a:rPr>
              <a:t> εκτάσεις γόνατος), </a:t>
            </a:r>
            <a:r>
              <a:rPr lang="el-GR" dirty="0" smtClean="0">
                <a:solidFill>
                  <a:srgbClr val="FFFF00"/>
                </a:solidFill>
              </a:rPr>
              <a:t>(</a:t>
            </a:r>
            <a:r>
              <a:rPr lang="en-US" dirty="0" err="1" smtClean="0">
                <a:solidFill>
                  <a:srgbClr val="FFFF00"/>
                </a:solidFill>
              </a:rPr>
              <a:t>Gossen</a:t>
            </a:r>
            <a:r>
              <a:rPr lang="el-GR" dirty="0" smtClean="0">
                <a:solidFill>
                  <a:srgbClr val="FFFF00"/>
                </a:solidFill>
              </a:rPr>
              <a:t>, </a:t>
            </a:r>
            <a:r>
              <a:rPr lang="en-US" dirty="0" smtClean="0">
                <a:solidFill>
                  <a:srgbClr val="FFFF00"/>
                </a:solidFill>
              </a:rPr>
              <a:t>Sale.</a:t>
            </a:r>
            <a:r>
              <a:rPr lang="el-GR" dirty="0" smtClean="0">
                <a:solidFill>
                  <a:srgbClr val="FFFF00"/>
                </a:solidFill>
              </a:rPr>
              <a:t>, 2000 ; </a:t>
            </a:r>
            <a:r>
              <a:rPr lang="en-US" dirty="0" err="1" smtClean="0">
                <a:solidFill>
                  <a:srgbClr val="FFFF00"/>
                </a:solidFill>
              </a:rPr>
              <a:t>Frenchet</a:t>
            </a:r>
            <a:r>
              <a:rPr lang="en-US" dirty="0" smtClean="0">
                <a:solidFill>
                  <a:srgbClr val="FFFF00"/>
                </a:solidFill>
              </a:rPr>
              <a:t> al</a:t>
            </a:r>
            <a:r>
              <a:rPr lang="el-GR" dirty="0" smtClean="0">
                <a:solidFill>
                  <a:srgbClr val="FFFF00"/>
                </a:solidFill>
              </a:rPr>
              <a:t>., 2003)</a:t>
            </a:r>
          </a:p>
          <a:p>
            <a:pPr>
              <a:buFont typeface="Wingdings" pitchFamily="2" charset="2"/>
              <a:buChar char="Ø"/>
            </a:pPr>
            <a:endParaRPr lang="el-GR" dirty="0" smtClean="0">
              <a:solidFill>
                <a:srgbClr val="FFFF00"/>
              </a:solidFill>
            </a:endParaRPr>
          </a:p>
          <a:p>
            <a:pPr>
              <a:buFont typeface="Wingdings" pitchFamily="2" charset="2"/>
              <a:buChar char="Ø"/>
            </a:pPr>
            <a:r>
              <a:rPr lang="el-GR" dirty="0" smtClean="0">
                <a:solidFill>
                  <a:srgbClr val="FFFF00"/>
                </a:solidFill>
              </a:rPr>
              <a:t> </a:t>
            </a:r>
            <a:r>
              <a:rPr lang="el-GR" sz="2400" dirty="0" smtClean="0">
                <a:solidFill>
                  <a:srgbClr val="FFFF00"/>
                </a:solidFill>
                <a:latin typeface="Times New Roman" pitchFamily="18" charset="0"/>
                <a:cs typeface="Times New Roman" pitchFamily="18" charset="0"/>
              </a:rPr>
              <a:t>Συνδυασμό βαλλιστικών δραστηριοτήτων (π.χ. CMJ και DJ), </a:t>
            </a:r>
            <a:r>
              <a:rPr lang="el-GR" dirty="0" smtClean="0">
                <a:solidFill>
                  <a:srgbClr val="FFFF00"/>
                </a:solidFill>
              </a:rPr>
              <a:t>(</a:t>
            </a:r>
            <a:r>
              <a:rPr lang="en-US" dirty="0" err="1" smtClean="0">
                <a:solidFill>
                  <a:srgbClr val="FFFF00"/>
                </a:solidFill>
              </a:rPr>
              <a:t>Gullich</a:t>
            </a:r>
            <a:r>
              <a:rPr lang="el-GR" dirty="0" smtClean="0">
                <a:solidFill>
                  <a:srgbClr val="FFFF00"/>
                </a:solidFill>
              </a:rPr>
              <a:t>, </a:t>
            </a:r>
            <a:r>
              <a:rPr lang="en-US" dirty="0" smtClean="0">
                <a:solidFill>
                  <a:srgbClr val="FFFF00"/>
                </a:solidFill>
              </a:rPr>
              <a:t>and </a:t>
            </a:r>
            <a:r>
              <a:rPr lang="en-US" dirty="0" err="1" smtClean="0">
                <a:solidFill>
                  <a:srgbClr val="FFFF00"/>
                </a:solidFill>
              </a:rPr>
              <a:t>Schmidtbleicher</a:t>
            </a:r>
            <a:r>
              <a:rPr lang="en-US" dirty="0" smtClean="0">
                <a:solidFill>
                  <a:srgbClr val="FFFF00"/>
                </a:solidFill>
              </a:rPr>
              <a:t>.,</a:t>
            </a:r>
            <a:r>
              <a:rPr lang="el-GR" dirty="0" smtClean="0">
                <a:solidFill>
                  <a:srgbClr val="FFFF00"/>
                </a:solidFill>
              </a:rPr>
              <a:t> 1996 ; </a:t>
            </a:r>
            <a:r>
              <a:rPr lang="fr-FR" dirty="0" err="1" smtClean="0">
                <a:solidFill>
                  <a:srgbClr val="FFFF00"/>
                </a:solidFill>
              </a:rPr>
              <a:t>Gourgoulis</a:t>
            </a:r>
            <a:r>
              <a:rPr lang="fr-FR" dirty="0" smtClean="0">
                <a:solidFill>
                  <a:srgbClr val="FFFF00"/>
                </a:solidFill>
              </a:rPr>
              <a:t>, et al.</a:t>
            </a:r>
            <a:r>
              <a:rPr lang="el-GR" dirty="0" smtClean="0">
                <a:solidFill>
                  <a:srgbClr val="FFFF00"/>
                </a:solidFill>
              </a:rPr>
              <a:t>,</a:t>
            </a:r>
            <a:r>
              <a:rPr lang="fr-FR" dirty="0" smtClean="0">
                <a:solidFill>
                  <a:srgbClr val="FFFF00"/>
                </a:solidFill>
              </a:rPr>
              <a:t> 2003</a:t>
            </a:r>
            <a:r>
              <a:rPr lang="el-GR" dirty="0" smtClean="0">
                <a:solidFill>
                  <a:srgbClr val="FFFF00"/>
                </a:solidFill>
              </a:rPr>
              <a:t> ; </a:t>
            </a:r>
            <a:r>
              <a:rPr lang="en-US" dirty="0" err="1" smtClean="0">
                <a:solidFill>
                  <a:srgbClr val="FFFF00"/>
                </a:solidFill>
              </a:rPr>
              <a:t>Saez</a:t>
            </a:r>
            <a:r>
              <a:rPr lang="en-US" dirty="0" smtClean="0">
                <a:solidFill>
                  <a:srgbClr val="FFFF00"/>
                </a:solidFill>
              </a:rPr>
              <a:t> de Villarreal</a:t>
            </a:r>
            <a:r>
              <a:rPr lang="el-GR" dirty="0" smtClean="0">
                <a:solidFill>
                  <a:srgbClr val="FFFF00"/>
                </a:solidFill>
              </a:rPr>
              <a:t>, </a:t>
            </a:r>
            <a:r>
              <a:rPr lang="en-US" dirty="0" smtClean="0">
                <a:solidFill>
                  <a:srgbClr val="FFFF00"/>
                </a:solidFill>
              </a:rPr>
              <a:t>et al</a:t>
            </a:r>
            <a:r>
              <a:rPr lang="el-GR" dirty="0" smtClean="0">
                <a:solidFill>
                  <a:srgbClr val="FFFF00"/>
                </a:solidFill>
              </a:rPr>
              <a:t>., 2007 ; </a:t>
            </a:r>
            <a:r>
              <a:rPr lang="en-US" dirty="0" err="1" smtClean="0">
                <a:solidFill>
                  <a:srgbClr val="FFFF00"/>
                </a:solidFill>
              </a:rPr>
              <a:t>Ebben</a:t>
            </a:r>
            <a:r>
              <a:rPr lang="el-GR" dirty="0" smtClean="0">
                <a:solidFill>
                  <a:srgbClr val="FFFF00"/>
                </a:solidFill>
              </a:rPr>
              <a:t>, </a:t>
            </a:r>
            <a:r>
              <a:rPr lang="en-US" dirty="0" smtClean="0">
                <a:solidFill>
                  <a:srgbClr val="FFFF00"/>
                </a:solidFill>
              </a:rPr>
              <a:t>et al.,</a:t>
            </a:r>
            <a:r>
              <a:rPr lang="el-GR" dirty="0" smtClean="0">
                <a:solidFill>
                  <a:srgbClr val="FFFF00"/>
                </a:solidFill>
              </a:rPr>
              <a:t> 2000 ; </a:t>
            </a:r>
            <a:r>
              <a:rPr lang="en-US" dirty="0" err="1" smtClean="0">
                <a:solidFill>
                  <a:srgbClr val="FFFF00"/>
                </a:solidFill>
              </a:rPr>
              <a:t>Kilduff</a:t>
            </a:r>
            <a:r>
              <a:rPr lang="el-GR" dirty="0" smtClean="0">
                <a:solidFill>
                  <a:srgbClr val="FFFF00"/>
                </a:solidFill>
              </a:rPr>
              <a:t>, </a:t>
            </a:r>
            <a:r>
              <a:rPr lang="en-US" dirty="0" smtClean="0">
                <a:solidFill>
                  <a:srgbClr val="FFFF00"/>
                </a:solidFill>
              </a:rPr>
              <a:t>et al</a:t>
            </a:r>
            <a:r>
              <a:rPr lang="el-GR" dirty="0" smtClean="0">
                <a:solidFill>
                  <a:srgbClr val="FFFF00"/>
                </a:solidFill>
              </a:rPr>
              <a:t>., 2007)</a:t>
            </a:r>
            <a:endParaRPr lang="el-GR" dirty="0">
              <a:solidFill>
                <a:srgbClr val="FFFF00"/>
              </a:solidFill>
            </a:endParaRPr>
          </a:p>
        </p:txBody>
      </p:sp>
      <p:sp>
        <p:nvSpPr>
          <p:cNvPr id="6" name="5 - Ορθογώνιο"/>
          <p:cNvSpPr/>
          <p:nvPr/>
        </p:nvSpPr>
        <p:spPr>
          <a:xfrm>
            <a:off x="0" y="3212976"/>
            <a:ext cx="9144000" cy="1569660"/>
          </a:xfrm>
          <a:prstGeom prst="rect">
            <a:avLst/>
          </a:prstGeom>
        </p:spPr>
        <p:txBody>
          <a:bodyPr wrap="square">
            <a:spAutoFit/>
          </a:bodyPr>
          <a:lstStyle/>
          <a:p>
            <a:r>
              <a:rPr lang="el-GR" sz="2400" dirty="0" smtClean="0">
                <a:solidFill>
                  <a:srgbClr val="FFFF00"/>
                </a:solidFill>
                <a:latin typeface="Times New Roman" pitchFamily="18" charset="0"/>
                <a:cs typeface="Times New Roman" pitchFamily="18" charset="0"/>
              </a:rPr>
              <a:t>Τα αντιφατικά αποτελέσματα υπογραμμίζουν τη σημασία της στενής κινηματικής σχέσης που θα πρέπει να υπάρχει ανάμεσα στην άσκηση προ-ενεργοποίησης και της επόμενης κύριας εκρηκτικής δραστηριότητας (</a:t>
            </a:r>
            <a:r>
              <a:rPr lang="en-US" sz="2400" dirty="0" err="1" smtClean="0">
                <a:solidFill>
                  <a:srgbClr val="FFFF00"/>
                </a:solidFill>
                <a:latin typeface="Times New Roman" pitchFamily="18" charset="0"/>
                <a:cs typeface="Times New Roman" pitchFamily="18" charset="0"/>
              </a:rPr>
              <a:t>Tillin</a:t>
            </a:r>
            <a:r>
              <a:rPr lang="el-GR" sz="2400" dirty="0" smtClean="0">
                <a:solidFill>
                  <a:srgbClr val="FFFF00"/>
                </a:solidFill>
                <a:latin typeface="Times New Roman" pitchFamily="18" charset="0"/>
                <a:cs typeface="Times New Roman" pitchFamily="18" charset="0"/>
              </a:rPr>
              <a:t> </a:t>
            </a:r>
            <a:r>
              <a:rPr lang="en-US" sz="2400" dirty="0" smtClean="0">
                <a:solidFill>
                  <a:srgbClr val="FFFF00"/>
                </a:solidFill>
                <a:latin typeface="Times New Roman" pitchFamily="18" charset="0"/>
                <a:cs typeface="Times New Roman" pitchFamily="18" charset="0"/>
              </a:rPr>
              <a:t>and Bishop</a:t>
            </a:r>
            <a:r>
              <a:rPr lang="el-GR" sz="2400" dirty="0" smtClean="0">
                <a:solidFill>
                  <a:srgbClr val="FFFF00"/>
                </a:solidFill>
                <a:latin typeface="Times New Roman" pitchFamily="18" charset="0"/>
                <a:cs typeface="Times New Roman" pitchFamily="18" charset="0"/>
              </a:rPr>
              <a:t>., 2009)</a:t>
            </a:r>
            <a:endParaRPr lang="el-GR" sz="2400" dirty="0">
              <a:solidFill>
                <a:srgbClr val="FFFF00"/>
              </a:solidFill>
              <a:latin typeface="Times New Roman" pitchFamily="18" charset="0"/>
              <a:cs typeface="Times New Roman"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 calcmode="lin" valueType="num">
                                      <p:cBhvr>
                                        <p:cTn id="14"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5" dur="10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16" dur="1000"/>
                                        <p:tgtEl>
                                          <p:spTgt spid="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 calcmode="lin" valueType="num">
                                      <p:cBhvr>
                                        <p:cTn id="21"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2" dur="10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23" dur="1000"/>
                                        <p:tgtEl>
                                          <p:spTgt spid="5">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xit" presetSubtype="4" fill="hold" grpId="0" nodeType="clickEffect">
                                  <p:stCondLst>
                                    <p:cond delay="0"/>
                                  </p:stCondLst>
                                  <p:childTnLst>
                                    <p:anim calcmode="lin" valueType="num">
                                      <p:cBhvr additive="base">
                                        <p:cTn id="27" dur="1000"/>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8" dur="1000"/>
                                        <p:tgtEl>
                                          <p:spTgt spid="5">
                                            <p:txEl>
                                              <p:pRg st="0" end="0"/>
                                            </p:txEl>
                                          </p:spTgt>
                                        </p:tgtEl>
                                        <p:attrNameLst>
                                          <p:attrName>ppt_y</p:attrName>
                                        </p:attrNameLst>
                                      </p:cBhvr>
                                      <p:tavLst>
                                        <p:tav tm="0">
                                          <p:val>
                                            <p:strVal val="ppt_y"/>
                                          </p:val>
                                        </p:tav>
                                        <p:tav tm="100000">
                                          <p:val>
                                            <p:strVal val="1+ppt_h/2"/>
                                          </p:val>
                                        </p:tav>
                                      </p:tavLst>
                                    </p:anim>
                                    <p:set>
                                      <p:cBhvr>
                                        <p:cTn id="29" dur="1" fill="hold">
                                          <p:stCondLst>
                                            <p:cond delay="999"/>
                                          </p:stCondLst>
                                        </p:cTn>
                                        <p:tgtEl>
                                          <p:spTgt spid="5">
                                            <p:txEl>
                                              <p:pRg st="0" end="0"/>
                                            </p:txEl>
                                          </p:spTgt>
                                        </p:tgtEl>
                                        <p:attrNameLst>
                                          <p:attrName>style.visibility</p:attrName>
                                        </p:attrNameLst>
                                      </p:cBhvr>
                                      <p:to>
                                        <p:strVal val="hidden"/>
                                      </p:to>
                                    </p:set>
                                  </p:childTnLst>
                                </p:cTn>
                              </p:par>
                              <p:par>
                                <p:cTn id="30" presetID="2" presetClass="exit" presetSubtype="4" fill="hold" grpId="0" nodeType="withEffect">
                                  <p:stCondLst>
                                    <p:cond delay="0"/>
                                  </p:stCondLst>
                                  <p:childTnLst>
                                    <p:anim calcmode="lin" valueType="num">
                                      <p:cBhvr additive="base">
                                        <p:cTn id="31" dur="1000"/>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32" dur="1000"/>
                                        <p:tgtEl>
                                          <p:spTgt spid="5">
                                            <p:txEl>
                                              <p:pRg st="2" end="2"/>
                                            </p:txEl>
                                          </p:spTgt>
                                        </p:tgtEl>
                                        <p:attrNameLst>
                                          <p:attrName>ppt_y</p:attrName>
                                        </p:attrNameLst>
                                      </p:cBhvr>
                                      <p:tavLst>
                                        <p:tav tm="0">
                                          <p:val>
                                            <p:strVal val="ppt_y"/>
                                          </p:val>
                                        </p:tav>
                                        <p:tav tm="100000">
                                          <p:val>
                                            <p:strVal val="1+ppt_h/2"/>
                                          </p:val>
                                        </p:tav>
                                      </p:tavLst>
                                    </p:anim>
                                    <p:set>
                                      <p:cBhvr>
                                        <p:cTn id="33" dur="1" fill="hold">
                                          <p:stCondLst>
                                            <p:cond delay="999"/>
                                          </p:stCondLst>
                                        </p:cTn>
                                        <p:tgtEl>
                                          <p:spTgt spid="5">
                                            <p:txEl>
                                              <p:pRg st="2" end="2"/>
                                            </p:txEl>
                                          </p:spTgt>
                                        </p:tgtEl>
                                        <p:attrNameLst>
                                          <p:attrName>style.visibility</p:attrName>
                                        </p:attrNameLst>
                                      </p:cBhvr>
                                      <p:to>
                                        <p:strVal val="hidden"/>
                                      </p:to>
                                    </p:set>
                                  </p:childTnLst>
                                </p:cTn>
                              </p:par>
                              <p:par>
                                <p:cTn id="34" presetID="2" presetClass="exit" presetSubtype="4" fill="hold" grpId="0" nodeType="withEffect">
                                  <p:stCondLst>
                                    <p:cond delay="0"/>
                                  </p:stCondLst>
                                  <p:childTnLst>
                                    <p:anim calcmode="lin" valueType="num">
                                      <p:cBhvr additive="base">
                                        <p:cTn id="35" dur="1000"/>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6" dur="1000"/>
                                        <p:tgtEl>
                                          <p:spTgt spid="5">
                                            <p:txEl>
                                              <p:pRg st="4" end="4"/>
                                            </p:txEl>
                                          </p:spTgt>
                                        </p:tgtEl>
                                        <p:attrNameLst>
                                          <p:attrName>ppt_y</p:attrName>
                                        </p:attrNameLst>
                                      </p:cBhvr>
                                      <p:tavLst>
                                        <p:tav tm="0">
                                          <p:val>
                                            <p:strVal val="ppt_y"/>
                                          </p:val>
                                        </p:tav>
                                        <p:tav tm="100000">
                                          <p:val>
                                            <p:strVal val="1+ppt_h/2"/>
                                          </p:val>
                                        </p:tav>
                                      </p:tavLst>
                                    </p:anim>
                                    <p:set>
                                      <p:cBhvr>
                                        <p:cTn id="37" dur="1" fill="hold">
                                          <p:stCondLst>
                                            <p:cond delay="999"/>
                                          </p:stCondLst>
                                        </p:cTn>
                                        <p:tgtEl>
                                          <p:spTgt spid="5">
                                            <p:txEl>
                                              <p:pRg st="4" end="4"/>
                                            </p:txEl>
                                          </p:spTgt>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37" presetClass="entr" presetSubtype="0"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fade">
                                      <p:cBhvr>
                                        <p:cTn id="42" dur="1000"/>
                                        <p:tgtEl>
                                          <p:spTgt spid="6"/>
                                        </p:tgtEl>
                                      </p:cBhvr>
                                    </p:animEffect>
                                    <p:anim calcmode="lin" valueType="num">
                                      <p:cBhvr>
                                        <p:cTn id="43" dur="1000" fill="hold"/>
                                        <p:tgtEl>
                                          <p:spTgt spid="6"/>
                                        </p:tgtEl>
                                        <p:attrNameLst>
                                          <p:attrName>ppt_x</p:attrName>
                                        </p:attrNameLst>
                                      </p:cBhvr>
                                      <p:tavLst>
                                        <p:tav tm="0">
                                          <p:val>
                                            <p:strVal val="#ppt_x"/>
                                          </p:val>
                                        </p:tav>
                                        <p:tav tm="100000">
                                          <p:val>
                                            <p:strVal val="#ppt_x"/>
                                          </p:val>
                                        </p:tav>
                                      </p:tavLst>
                                    </p:anim>
                                    <p:anim calcmode="lin" valueType="num">
                                      <p:cBhvr>
                                        <p:cTn id="44" dur="900" decel="100000" fill="hold"/>
                                        <p:tgtEl>
                                          <p:spTgt spid="6"/>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243408"/>
            <a:ext cx="8229600" cy="1143000"/>
          </a:xfrm>
        </p:spPr>
        <p:txBody>
          <a:bodyPr>
            <a:normAutofit fontScale="90000"/>
          </a:bodyPr>
          <a:lstStyle/>
          <a:p>
            <a:r>
              <a:rPr lang="el-GR" sz="3600" dirty="0" smtClean="0">
                <a:solidFill>
                  <a:srgbClr val="FFFF00"/>
                </a:solidFill>
              </a:rPr>
              <a:t>ΜΥΪΚΗ ΙΣΧΥΣ ΚΑΙ ΙΣΟΜΕΤΡΙΚΑ ΠΡΩΤΟΚΟΛΛΑ</a:t>
            </a:r>
            <a:endParaRPr lang="el-GR" sz="3600" dirty="0">
              <a:solidFill>
                <a:srgbClr val="FFFF00"/>
              </a:solidFill>
            </a:endParaRPr>
          </a:p>
        </p:txBody>
      </p:sp>
      <p:graphicFrame>
        <p:nvGraphicFramePr>
          <p:cNvPr id="3" name="2 - Πίνακας"/>
          <p:cNvGraphicFramePr>
            <a:graphicFrameLocks noGrp="1"/>
          </p:cNvGraphicFramePr>
          <p:nvPr/>
        </p:nvGraphicFramePr>
        <p:xfrm>
          <a:off x="0" y="980728"/>
          <a:ext cx="9144000" cy="3220165"/>
        </p:xfrm>
        <a:graphic>
          <a:graphicData uri="http://schemas.openxmlformats.org/drawingml/2006/table">
            <a:tbl>
              <a:tblPr>
                <a:tableStyleId>{284E427A-3D55-4303-BF80-6455036E1DE7}</a:tableStyleId>
              </a:tblPr>
              <a:tblGrid>
                <a:gridCol w="2009659"/>
                <a:gridCol w="1804235"/>
                <a:gridCol w="1756414"/>
                <a:gridCol w="1233940"/>
                <a:gridCol w="2339752"/>
              </a:tblGrid>
              <a:tr h="209396">
                <a:tc>
                  <a:txBody>
                    <a:bodyPr/>
                    <a:lstStyle/>
                    <a:p>
                      <a:pPr algn="ctr">
                        <a:lnSpc>
                          <a:spcPct val="115000"/>
                        </a:lnSpc>
                        <a:spcAft>
                          <a:spcPts val="1000"/>
                        </a:spcAft>
                      </a:pPr>
                      <a:r>
                        <a:rPr lang="el-GR" sz="1200" dirty="0" smtClean="0">
                          <a:solidFill>
                            <a:srgbClr val="FFFF00"/>
                          </a:solidFill>
                        </a:rPr>
                        <a:t>ΜΕΛΕΤΗ</a:t>
                      </a:r>
                      <a:endParaRPr lang="el-GR" sz="1200" dirty="0">
                        <a:solidFill>
                          <a:srgbClr val="FFFF00"/>
                        </a:solidFill>
                        <a:latin typeface="Times New Roman" pitchFamily="18" charset="0"/>
                        <a:ea typeface="Times New Roman"/>
                        <a:cs typeface="Times New Roman" pitchFamily="18" charset="0"/>
                      </a:endParaRPr>
                    </a:p>
                  </a:txBody>
                  <a:tcPr marL="31030" marR="31030" marT="0" marB="0">
                    <a:solidFill>
                      <a:schemeClr val="accent2">
                        <a:lumMod val="75000"/>
                      </a:schemeClr>
                    </a:solidFill>
                  </a:tcPr>
                </a:tc>
                <a:tc>
                  <a:txBody>
                    <a:bodyPr/>
                    <a:lstStyle/>
                    <a:p>
                      <a:pPr algn="ctr">
                        <a:lnSpc>
                          <a:spcPct val="115000"/>
                        </a:lnSpc>
                        <a:spcAft>
                          <a:spcPts val="1000"/>
                        </a:spcAft>
                      </a:pPr>
                      <a:r>
                        <a:rPr lang="en-US" sz="1200" dirty="0">
                          <a:solidFill>
                            <a:srgbClr val="FFFF00"/>
                          </a:solidFill>
                        </a:rPr>
                        <a:t>Ν (</a:t>
                      </a:r>
                      <a:r>
                        <a:rPr lang="en-US" sz="1200" dirty="0" err="1">
                          <a:solidFill>
                            <a:srgbClr val="FFFF00"/>
                          </a:solidFill>
                        </a:rPr>
                        <a:t>προπονητικό</a:t>
                      </a:r>
                      <a:r>
                        <a:rPr lang="en-US" sz="1200" dirty="0">
                          <a:solidFill>
                            <a:srgbClr val="FFFF00"/>
                          </a:solidFill>
                        </a:rPr>
                        <a:t> </a:t>
                      </a:r>
                      <a:r>
                        <a:rPr lang="en-US" sz="1200" dirty="0" err="1">
                          <a:solidFill>
                            <a:srgbClr val="FFFF00"/>
                          </a:solidFill>
                        </a:rPr>
                        <a:t>προφίλ</a:t>
                      </a:r>
                      <a:r>
                        <a:rPr lang="en-US" sz="1200" dirty="0">
                          <a:solidFill>
                            <a:srgbClr val="FFFF00"/>
                          </a:solidFill>
                        </a:rPr>
                        <a:t>)</a:t>
                      </a:r>
                      <a:endParaRPr lang="el-GR" sz="1200" dirty="0">
                        <a:solidFill>
                          <a:srgbClr val="FFFF00"/>
                        </a:solidFill>
                        <a:latin typeface="Times New Roman" pitchFamily="18" charset="0"/>
                        <a:ea typeface="Times New Roman"/>
                        <a:cs typeface="Times New Roman" pitchFamily="18" charset="0"/>
                      </a:endParaRPr>
                    </a:p>
                  </a:txBody>
                  <a:tcPr marL="31030" marR="31030" marT="0" marB="0">
                    <a:solidFill>
                      <a:schemeClr val="accent2">
                        <a:lumMod val="75000"/>
                      </a:schemeClr>
                    </a:solidFill>
                  </a:tcPr>
                </a:tc>
                <a:tc>
                  <a:txBody>
                    <a:bodyPr/>
                    <a:lstStyle/>
                    <a:p>
                      <a:pPr algn="ctr">
                        <a:lnSpc>
                          <a:spcPct val="115000"/>
                        </a:lnSpc>
                        <a:spcAft>
                          <a:spcPts val="1000"/>
                        </a:spcAft>
                      </a:pPr>
                      <a:r>
                        <a:rPr lang="el-GR" sz="1200" dirty="0" smtClean="0">
                          <a:solidFill>
                            <a:srgbClr val="FFFF00"/>
                          </a:solidFill>
                        </a:rPr>
                        <a:t>ΠΑΡΕΜΒΑΣΗ</a:t>
                      </a:r>
                      <a:endParaRPr lang="el-GR" sz="1200" dirty="0">
                        <a:solidFill>
                          <a:srgbClr val="FFFF00"/>
                        </a:solidFill>
                        <a:latin typeface="Times New Roman" pitchFamily="18" charset="0"/>
                        <a:ea typeface="Times New Roman"/>
                        <a:cs typeface="Times New Roman" pitchFamily="18" charset="0"/>
                      </a:endParaRPr>
                    </a:p>
                  </a:txBody>
                  <a:tcPr marL="31030" marR="31030" marT="0" marB="0">
                    <a:solidFill>
                      <a:schemeClr val="accent2">
                        <a:lumMod val="75000"/>
                      </a:schemeClr>
                    </a:solidFill>
                  </a:tcPr>
                </a:tc>
                <a:tc>
                  <a:txBody>
                    <a:bodyPr/>
                    <a:lstStyle/>
                    <a:p>
                      <a:pPr algn="ctr">
                        <a:lnSpc>
                          <a:spcPct val="115000"/>
                        </a:lnSpc>
                        <a:spcAft>
                          <a:spcPts val="1000"/>
                        </a:spcAft>
                      </a:pPr>
                      <a:r>
                        <a:rPr lang="el-GR" sz="1200" dirty="0" smtClean="0">
                          <a:solidFill>
                            <a:srgbClr val="FFFF00"/>
                          </a:solidFill>
                        </a:rPr>
                        <a:t>ΑΠΟΚΑΤΑΣΤΑΣΗ</a:t>
                      </a:r>
                      <a:endParaRPr lang="el-GR" sz="1200" dirty="0">
                        <a:solidFill>
                          <a:srgbClr val="FFFF00"/>
                        </a:solidFill>
                        <a:latin typeface="Times New Roman" pitchFamily="18" charset="0"/>
                        <a:ea typeface="Times New Roman"/>
                        <a:cs typeface="Times New Roman" pitchFamily="18" charset="0"/>
                      </a:endParaRPr>
                    </a:p>
                  </a:txBody>
                  <a:tcPr marL="31030" marR="31030" marT="0" marB="0">
                    <a:solidFill>
                      <a:schemeClr val="accent2">
                        <a:lumMod val="75000"/>
                      </a:schemeClr>
                    </a:solidFill>
                  </a:tcPr>
                </a:tc>
                <a:tc>
                  <a:txBody>
                    <a:bodyPr/>
                    <a:lstStyle/>
                    <a:p>
                      <a:pPr marR="31750" algn="ctr">
                        <a:lnSpc>
                          <a:spcPct val="115000"/>
                        </a:lnSpc>
                        <a:spcAft>
                          <a:spcPts val="1000"/>
                        </a:spcAft>
                      </a:pPr>
                      <a:r>
                        <a:rPr lang="el-GR" sz="1200" dirty="0" smtClean="0">
                          <a:solidFill>
                            <a:srgbClr val="FFFF00"/>
                          </a:solidFill>
                        </a:rPr>
                        <a:t>ΑΠΟΤΕΛΕΣΜΑΤΑ</a:t>
                      </a:r>
                      <a:endParaRPr lang="el-GR" sz="1200" dirty="0">
                        <a:solidFill>
                          <a:srgbClr val="FFFF00"/>
                        </a:solidFill>
                        <a:latin typeface="Times New Roman" pitchFamily="18" charset="0"/>
                        <a:ea typeface="Times New Roman"/>
                        <a:cs typeface="Times New Roman" pitchFamily="18" charset="0"/>
                      </a:endParaRPr>
                    </a:p>
                  </a:txBody>
                  <a:tcPr marL="31030" marR="31030" marT="0" marB="0">
                    <a:solidFill>
                      <a:schemeClr val="accent2">
                        <a:lumMod val="75000"/>
                      </a:schemeClr>
                    </a:solidFill>
                  </a:tcPr>
                </a:tc>
              </a:tr>
              <a:tr h="985322">
                <a:tc>
                  <a:txBody>
                    <a:bodyPr/>
                    <a:lstStyle/>
                    <a:p>
                      <a:pPr algn="just">
                        <a:lnSpc>
                          <a:spcPct val="150000"/>
                        </a:lnSpc>
                        <a:spcAft>
                          <a:spcPts val="1000"/>
                        </a:spcAft>
                      </a:pPr>
                      <a:r>
                        <a:rPr lang="en-US" sz="1200" dirty="0" err="1" smtClean="0">
                          <a:solidFill>
                            <a:srgbClr val="FFFF00"/>
                          </a:solidFill>
                        </a:rPr>
                        <a:t>Gullich</a:t>
                      </a:r>
                      <a:r>
                        <a:rPr lang="en-US" sz="1200" dirty="0" smtClean="0">
                          <a:solidFill>
                            <a:srgbClr val="FFFF00"/>
                          </a:solidFill>
                        </a:rPr>
                        <a:t> </a:t>
                      </a:r>
                      <a:r>
                        <a:rPr lang="el-GR" sz="1200" dirty="0" smtClean="0">
                          <a:solidFill>
                            <a:srgbClr val="FFFF00"/>
                          </a:solidFill>
                        </a:rPr>
                        <a:t> </a:t>
                      </a:r>
                      <a:r>
                        <a:rPr lang="en-US" sz="1200" dirty="0" smtClean="0">
                          <a:solidFill>
                            <a:srgbClr val="FFFF00"/>
                          </a:solidFill>
                        </a:rPr>
                        <a:t>&amp; </a:t>
                      </a:r>
                      <a:endParaRPr lang="el-GR" sz="1200" dirty="0" smtClean="0">
                        <a:solidFill>
                          <a:srgbClr val="FFFF00"/>
                        </a:solidFill>
                      </a:endParaRPr>
                    </a:p>
                    <a:p>
                      <a:pPr algn="just">
                        <a:lnSpc>
                          <a:spcPct val="150000"/>
                        </a:lnSpc>
                        <a:spcAft>
                          <a:spcPts val="1000"/>
                        </a:spcAft>
                      </a:pPr>
                      <a:r>
                        <a:rPr lang="en-US" sz="1200" dirty="0" err="1" smtClean="0">
                          <a:solidFill>
                            <a:srgbClr val="FFFF00"/>
                          </a:solidFill>
                        </a:rPr>
                        <a:t>Schmidtbleicher</a:t>
                      </a:r>
                      <a:r>
                        <a:rPr lang="en-US" sz="1200" dirty="0">
                          <a:solidFill>
                            <a:srgbClr val="FFFF00"/>
                          </a:solidFill>
                        </a:rPr>
                        <a:t>, </a:t>
                      </a:r>
                      <a:r>
                        <a:rPr lang="en-US" sz="1200" dirty="0" smtClean="0">
                          <a:solidFill>
                            <a:srgbClr val="FFFF00"/>
                          </a:solidFill>
                        </a:rPr>
                        <a:t>,(</a:t>
                      </a:r>
                      <a:r>
                        <a:rPr lang="en-US" sz="1200" dirty="0">
                          <a:solidFill>
                            <a:srgbClr val="FFFF00"/>
                          </a:solidFill>
                        </a:rPr>
                        <a:t>1996)</a:t>
                      </a:r>
                      <a:endParaRPr lang="el-GR" sz="1200" dirty="0">
                        <a:solidFill>
                          <a:srgbClr val="FFFF00"/>
                        </a:solidFill>
                        <a:latin typeface="Times New Roman" pitchFamily="18" charset="0"/>
                        <a:ea typeface="Times New Roman"/>
                        <a:cs typeface="Times New Roman" pitchFamily="18" charset="0"/>
                      </a:endParaRPr>
                    </a:p>
                  </a:txBody>
                  <a:tcPr marL="31030" marR="31030" marT="0" marB="0">
                    <a:solidFill>
                      <a:schemeClr val="accent2">
                        <a:lumMod val="75000"/>
                      </a:schemeClr>
                    </a:solidFill>
                  </a:tcPr>
                </a:tc>
                <a:tc>
                  <a:txBody>
                    <a:bodyPr/>
                    <a:lstStyle/>
                    <a:p>
                      <a:pPr algn="just">
                        <a:lnSpc>
                          <a:spcPct val="150000"/>
                        </a:lnSpc>
                        <a:spcAft>
                          <a:spcPts val="1000"/>
                        </a:spcAft>
                      </a:pPr>
                      <a:r>
                        <a:rPr lang="en-US" sz="1200">
                          <a:solidFill>
                            <a:srgbClr val="FFFF00"/>
                          </a:solidFill>
                        </a:rPr>
                        <a:t>36 ( Α.Ι.)</a:t>
                      </a:r>
                      <a:endParaRPr lang="el-GR" sz="1200">
                        <a:solidFill>
                          <a:srgbClr val="FFFF00"/>
                        </a:solidFill>
                        <a:latin typeface="Times New Roman" pitchFamily="18" charset="0"/>
                        <a:ea typeface="Times New Roman"/>
                        <a:cs typeface="Times New Roman" pitchFamily="18" charset="0"/>
                      </a:endParaRPr>
                    </a:p>
                  </a:txBody>
                  <a:tcPr marL="31030" marR="31030" marT="0" marB="0">
                    <a:solidFill>
                      <a:schemeClr val="accent2">
                        <a:lumMod val="75000"/>
                      </a:schemeClr>
                    </a:solidFill>
                  </a:tcPr>
                </a:tc>
                <a:tc>
                  <a:txBody>
                    <a:bodyPr/>
                    <a:lstStyle/>
                    <a:p>
                      <a:pPr>
                        <a:lnSpc>
                          <a:spcPct val="100000"/>
                        </a:lnSpc>
                        <a:spcAft>
                          <a:spcPts val="1000"/>
                        </a:spcAft>
                      </a:pPr>
                      <a:r>
                        <a:rPr lang="en-US" sz="1200" dirty="0">
                          <a:solidFill>
                            <a:srgbClr val="FFFF00"/>
                          </a:solidFill>
                        </a:rPr>
                        <a:t>3 x 5΄΄ ΜΕΣ</a:t>
                      </a:r>
                      <a:endParaRPr lang="el-GR" sz="1200" dirty="0">
                        <a:solidFill>
                          <a:srgbClr val="FFFF00"/>
                        </a:solidFill>
                      </a:endParaRPr>
                    </a:p>
                    <a:p>
                      <a:pPr>
                        <a:lnSpc>
                          <a:spcPct val="100000"/>
                        </a:lnSpc>
                        <a:spcAft>
                          <a:spcPts val="1000"/>
                        </a:spcAft>
                      </a:pPr>
                      <a:r>
                        <a:rPr lang="en-US" sz="1200" dirty="0">
                          <a:solidFill>
                            <a:srgbClr val="FFFF00"/>
                          </a:solidFill>
                        </a:rPr>
                        <a:t>5 x 5΄΄ ΜΕΣ</a:t>
                      </a:r>
                      <a:endParaRPr lang="el-GR" sz="1200" dirty="0">
                        <a:solidFill>
                          <a:srgbClr val="FFFF00"/>
                        </a:solidFill>
                      </a:endParaRPr>
                    </a:p>
                    <a:p>
                      <a:pPr>
                        <a:lnSpc>
                          <a:spcPct val="100000"/>
                        </a:lnSpc>
                        <a:spcAft>
                          <a:spcPts val="1000"/>
                        </a:spcAft>
                      </a:pPr>
                      <a:r>
                        <a:rPr lang="en-US" sz="1200" dirty="0" err="1">
                          <a:solidFill>
                            <a:srgbClr val="FFFF00"/>
                          </a:solidFill>
                        </a:rPr>
                        <a:t>στο</a:t>
                      </a:r>
                      <a:r>
                        <a:rPr lang="en-US" sz="1200" dirty="0">
                          <a:solidFill>
                            <a:srgbClr val="FFFF00"/>
                          </a:solidFill>
                        </a:rPr>
                        <a:t> leg press (120</a:t>
                      </a:r>
                      <a:r>
                        <a:rPr lang="en-US" sz="1200" baseline="30000" dirty="0">
                          <a:solidFill>
                            <a:srgbClr val="FFFF00"/>
                          </a:solidFill>
                        </a:rPr>
                        <a:t>ο</a:t>
                      </a:r>
                      <a:r>
                        <a:rPr lang="en-US" sz="1200" dirty="0">
                          <a:solidFill>
                            <a:srgbClr val="FFFF00"/>
                          </a:solidFill>
                        </a:rPr>
                        <a:t>)</a:t>
                      </a:r>
                      <a:endParaRPr lang="el-GR" sz="1200" dirty="0">
                        <a:solidFill>
                          <a:srgbClr val="FFFF00"/>
                        </a:solidFill>
                        <a:latin typeface="Times New Roman" pitchFamily="18" charset="0"/>
                        <a:ea typeface="Times New Roman"/>
                        <a:cs typeface="Times New Roman" pitchFamily="18" charset="0"/>
                      </a:endParaRPr>
                    </a:p>
                  </a:txBody>
                  <a:tcPr marL="31030" marR="31030" marT="0" marB="0">
                    <a:solidFill>
                      <a:schemeClr val="accent2">
                        <a:lumMod val="75000"/>
                      </a:schemeClr>
                    </a:solidFill>
                  </a:tcPr>
                </a:tc>
                <a:tc>
                  <a:txBody>
                    <a:bodyPr/>
                    <a:lstStyle/>
                    <a:p>
                      <a:pPr algn="ctr">
                        <a:lnSpc>
                          <a:spcPct val="150000"/>
                        </a:lnSpc>
                        <a:spcAft>
                          <a:spcPts val="1000"/>
                        </a:spcAft>
                      </a:pPr>
                      <a:r>
                        <a:rPr lang="el-GR" sz="1200" dirty="0" smtClean="0">
                          <a:solidFill>
                            <a:srgbClr val="FFFF00"/>
                          </a:solidFill>
                        </a:rPr>
                        <a:t>1</a:t>
                      </a:r>
                      <a:r>
                        <a:rPr lang="en-US" sz="1200" dirty="0" smtClean="0">
                          <a:solidFill>
                            <a:srgbClr val="FFFF00"/>
                          </a:solidFill>
                        </a:rPr>
                        <a:t>΄</a:t>
                      </a:r>
                      <a:endParaRPr lang="el-GR" sz="1200" dirty="0">
                        <a:solidFill>
                          <a:srgbClr val="FFFF00"/>
                        </a:solidFill>
                      </a:endParaRPr>
                    </a:p>
                    <a:p>
                      <a:pPr algn="ctr">
                        <a:lnSpc>
                          <a:spcPct val="150000"/>
                        </a:lnSpc>
                        <a:spcAft>
                          <a:spcPts val="1000"/>
                        </a:spcAft>
                      </a:pPr>
                      <a:r>
                        <a:rPr lang="el-GR" sz="1200" dirty="0" smtClean="0">
                          <a:solidFill>
                            <a:srgbClr val="FFFF00"/>
                          </a:solidFill>
                        </a:rPr>
                        <a:t>5</a:t>
                      </a:r>
                      <a:r>
                        <a:rPr lang="en-US" sz="1200" dirty="0" smtClean="0">
                          <a:solidFill>
                            <a:srgbClr val="FFFF00"/>
                          </a:solidFill>
                        </a:rPr>
                        <a:t>΄</a:t>
                      </a:r>
                      <a:endParaRPr lang="el-GR" sz="1200" dirty="0">
                        <a:solidFill>
                          <a:srgbClr val="FFFF00"/>
                        </a:solidFill>
                        <a:latin typeface="Times New Roman" pitchFamily="18" charset="0"/>
                        <a:ea typeface="Times New Roman"/>
                        <a:cs typeface="Times New Roman" pitchFamily="18" charset="0"/>
                      </a:endParaRPr>
                    </a:p>
                  </a:txBody>
                  <a:tcPr marL="31030" marR="31030" marT="0" marB="0">
                    <a:solidFill>
                      <a:schemeClr val="accent2">
                        <a:lumMod val="75000"/>
                      </a:schemeClr>
                    </a:solidFill>
                  </a:tcPr>
                </a:tc>
                <a:tc>
                  <a:txBody>
                    <a:bodyPr/>
                    <a:lstStyle/>
                    <a:p>
                      <a:pPr marR="31750">
                        <a:lnSpc>
                          <a:spcPct val="150000"/>
                        </a:lnSpc>
                        <a:spcAft>
                          <a:spcPts val="1200"/>
                        </a:spcAft>
                      </a:pPr>
                      <a:r>
                        <a:rPr lang="en-US" sz="1200">
                          <a:solidFill>
                            <a:srgbClr val="FFFF00"/>
                          </a:solidFill>
                        </a:rPr>
                        <a:t>↑ 3.3% και 4.7% στο CMJ αντίστοιχα</a:t>
                      </a:r>
                      <a:endParaRPr lang="el-GR" sz="1200">
                        <a:solidFill>
                          <a:srgbClr val="FFFF00"/>
                        </a:solidFill>
                        <a:latin typeface="Times New Roman" pitchFamily="18" charset="0"/>
                        <a:ea typeface="Times New Roman"/>
                        <a:cs typeface="Times New Roman" pitchFamily="18" charset="0"/>
                      </a:endParaRPr>
                    </a:p>
                  </a:txBody>
                  <a:tcPr marL="31030" marR="31030" marT="0" marB="0">
                    <a:solidFill>
                      <a:schemeClr val="accent2">
                        <a:lumMod val="75000"/>
                      </a:schemeClr>
                    </a:solidFill>
                  </a:tcPr>
                </a:tc>
              </a:tr>
              <a:tr h="2024531">
                <a:tc>
                  <a:txBody>
                    <a:bodyPr/>
                    <a:lstStyle/>
                    <a:p>
                      <a:pPr algn="just">
                        <a:lnSpc>
                          <a:spcPct val="150000"/>
                        </a:lnSpc>
                        <a:spcAft>
                          <a:spcPts val="1000"/>
                        </a:spcAft>
                      </a:pPr>
                      <a:r>
                        <a:rPr lang="en-US" sz="1200" dirty="0" err="1">
                          <a:solidFill>
                            <a:srgbClr val="FFFF00"/>
                          </a:solidFill>
                        </a:rPr>
                        <a:t>Tsoukos</a:t>
                      </a:r>
                      <a:r>
                        <a:rPr lang="en-US" sz="1200" dirty="0">
                          <a:solidFill>
                            <a:srgbClr val="FFFF00"/>
                          </a:solidFill>
                        </a:rPr>
                        <a:t>, </a:t>
                      </a:r>
                      <a:r>
                        <a:rPr lang="en-US" sz="1200" dirty="0" smtClean="0">
                          <a:solidFill>
                            <a:srgbClr val="FFFF00"/>
                          </a:solidFill>
                        </a:rPr>
                        <a:t> </a:t>
                      </a:r>
                      <a:r>
                        <a:rPr lang="en-US" sz="1200" dirty="0">
                          <a:solidFill>
                            <a:srgbClr val="FFFF00"/>
                          </a:solidFill>
                        </a:rPr>
                        <a:t>et al., (2016)</a:t>
                      </a:r>
                      <a:endParaRPr lang="el-GR" sz="1200" dirty="0">
                        <a:solidFill>
                          <a:srgbClr val="FFFF00"/>
                        </a:solidFill>
                        <a:latin typeface="Times New Roman" pitchFamily="18" charset="0"/>
                        <a:ea typeface="Times New Roman"/>
                        <a:cs typeface="Times New Roman" pitchFamily="18" charset="0"/>
                      </a:endParaRPr>
                    </a:p>
                  </a:txBody>
                  <a:tcPr marL="31030" marR="31030" marT="0" marB="0">
                    <a:solidFill>
                      <a:schemeClr val="accent2">
                        <a:lumMod val="75000"/>
                      </a:schemeClr>
                    </a:solidFill>
                  </a:tcPr>
                </a:tc>
                <a:tc>
                  <a:txBody>
                    <a:bodyPr/>
                    <a:lstStyle/>
                    <a:p>
                      <a:pPr algn="just">
                        <a:lnSpc>
                          <a:spcPct val="150000"/>
                        </a:lnSpc>
                        <a:spcAft>
                          <a:spcPts val="1000"/>
                        </a:spcAft>
                      </a:pPr>
                      <a:r>
                        <a:rPr lang="en-US" sz="1200" dirty="0">
                          <a:solidFill>
                            <a:srgbClr val="FFFF00"/>
                          </a:solidFill>
                        </a:rPr>
                        <a:t>14 ( Α.Ι.)</a:t>
                      </a:r>
                      <a:endParaRPr lang="el-GR" sz="1200" dirty="0">
                        <a:solidFill>
                          <a:srgbClr val="FFFF00"/>
                        </a:solidFill>
                        <a:latin typeface="Times New Roman" pitchFamily="18" charset="0"/>
                        <a:ea typeface="Times New Roman"/>
                        <a:cs typeface="Times New Roman" pitchFamily="18" charset="0"/>
                      </a:endParaRPr>
                    </a:p>
                  </a:txBody>
                  <a:tcPr marL="31030" marR="31030" marT="0" marB="0">
                    <a:solidFill>
                      <a:schemeClr val="accent2">
                        <a:lumMod val="75000"/>
                      </a:schemeClr>
                    </a:solidFill>
                  </a:tcPr>
                </a:tc>
                <a:tc>
                  <a:txBody>
                    <a:bodyPr/>
                    <a:lstStyle/>
                    <a:p>
                      <a:pPr algn="just">
                        <a:lnSpc>
                          <a:spcPct val="100000"/>
                        </a:lnSpc>
                        <a:spcAft>
                          <a:spcPts val="1000"/>
                        </a:spcAft>
                      </a:pPr>
                      <a:r>
                        <a:rPr lang="el-GR" sz="1200" dirty="0">
                          <a:solidFill>
                            <a:srgbClr val="FFFF00"/>
                          </a:solidFill>
                        </a:rPr>
                        <a:t>3 </a:t>
                      </a:r>
                      <a:r>
                        <a:rPr lang="en-US" sz="1200" dirty="0">
                          <a:solidFill>
                            <a:srgbClr val="FFFF00"/>
                          </a:solidFill>
                        </a:rPr>
                        <a:t>x</a:t>
                      </a:r>
                      <a:r>
                        <a:rPr lang="el-GR" sz="1200" dirty="0">
                          <a:solidFill>
                            <a:srgbClr val="FFFF00"/>
                          </a:solidFill>
                        </a:rPr>
                        <a:t> 3΄΄ ΜΕΣ στο κάθισμα στις 90</a:t>
                      </a:r>
                      <a:r>
                        <a:rPr lang="el-GR" sz="1200" baseline="30000" dirty="0">
                          <a:solidFill>
                            <a:srgbClr val="FFFF00"/>
                          </a:solidFill>
                        </a:rPr>
                        <a:t>ο</a:t>
                      </a:r>
                      <a:r>
                        <a:rPr lang="el-GR" sz="1200" dirty="0">
                          <a:solidFill>
                            <a:srgbClr val="FFFF00"/>
                          </a:solidFill>
                        </a:rPr>
                        <a:t> και 140</a:t>
                      </a:r>
                      <a:r>
                        <a:rPr lang="el-GR" sz="1200" baseline="30000" dirty="0">
                          <a:solidFill>
                            <a:srgbClr val="FFFF00"/>
                          </a:solidFill>
                        </a:rPr>
                        <a:t>ο</a:t>
                      </a:r>
                      <a:endParaRPr lang="el-GR" sz="1200" dirty="0">
                        <a:solidFill>
                          <a:srgbClr val="FFFF00"/>
                        </a:solidFill>
                        <a:latin typeface="Times New Roman" pitchFamily="18" charset="0"/>
                        <a:ea typeface="Times New Roman"/>
                        <a:cs typeface="Times New Roman" pitchFamily="18" charset="0"/>
                      </a:endParaRPr>
                    </a:p>
                  </a:txBody>
                  <a:tcPr marL="31030" marR="31030" marT="0" marB="0">
                    <a:solidFill>
                      <a:schemeClr val="accent2">
                        <a:lumMod val="75000"/>
                      </a:schemeClr>
                    </a:solidFill>
                  </a:tcPr>
                </a:tc>
                <a:tc>
                  <a:txBody>
                    <a:bodyPr/>
                    <a:lstStyle/>
                    <a:p>
                      <a:pPr algn="ctr">
                        <a:lnSpc>
                          <a:spcPct val="150000"/>
                        </a:lnSpc>
                        <a:spcAft>
                          <a:spcPts val="1000"/>
                        </a:spcAft>
                      </a:pPr>
                      <a:r>
                        <a:rPr lang="en-US" sz="1200">
                          <a:solidFill>
                            <a:srgbClr val="FFFF00"/>
                          </a:solidFill>
                        </a:rPr>
                        <a:t>15΄΄</a:t>
                      </a:r>
                      <a:endParaRPr lang="el-GR" sz="1200">
                        <a:solidFill>
                          <a:srgbClr val="FFFF00"/>
                        </a:solidFill>
                      </a:endParaRPr>
                    </a:p>
                    <a:p>
                      <a:pPr algn="ctr">
                        <a:lnSpc>
                          <a:spcPct val="150000"/>
                        </a:lnSpc>
                        <a:spcAft>
                          <a:spcPts val="1000"/>
                        </a:spcAft>
                      </a:pPr>
                      <a:r>
                        <a:rPr lang="en-US" sz="1200">
                          <a:solidFill>
                            <a:srgbClr val="FFFF00"/>
                          </a:solidFill>
                        </a:rPr>
                        <a:t>3΄</a:t>
                      </a:r>
                      <a:endParaRPr lang="el-GR" sz="1200">
                        <a:solidFill>
                          <a:srgbClr val="FFFF00"/>
                        </a:solidFill>
                      </a:endParaRPr>
                    </a:p>
                    <a:p>
                      <a:pPr algn="ctr">
                        <a:lnSpc>
                          <a:spcPct val="150000"/>
                        </a:lnSpc>
                        <a:spcAft>
                          <a:spcPts val="1000"/>
                        </a:spcAft>
                      </a:pPr>
                      <a:r>
                        <a:rPr lang="en-US" sz="1200">
                          <a:solidFill>
                            <a:srgbClr val="FFFF00"/>
                          </a:solidFill>
                        </a:rPr>
                        <a:t>6΄</a:t>
                      </a:r>
                      <a:endParaRPr lang="el-GR" sz="1200">
                        <a:solidFill>
                          <a:srgbClr val="FFFF00"/>
                        </a:solidFill>
                      </a:endParaRPr>
                    </a:p>
                    <a:p>
                      <a:pPr algn="ctr">
                        <a:lnSpc>
                          <a:spcPct val="150000"/>
                        </a:lnSpc>
                        <a:spcAft>
                          <a:spcPts val="1000"/>
                        </a:spcAft>
                      </a:pPr>
                      <a:r>
                        <a:rPr lang="en-US" sz="1200">
                          <a:solidFill>
                            <a:srgbClr val="FFFF00"/>
                          </a:solidFill>
                        </a:rPr>
                        <a:t>9΄</a:t>
                      </a:r>
                      <a:endParaRPr lang="el-GR" sz="1200">
                        <a:solidFill>
                          <a:srgbClr val="FFFF00"/>
                        </a:solidFill>
                      </a:endParaRPr>
                    </a:p>
                    <a:p>
                      <a:pPr algn="ctr">
                        <a:lnSpc>
                          <a:spcPct val="150000"/>
                        </a:lnSpc>
                        <a:spcAft>
                          <a:spcPts val="1000"/>
                        </a:spcAft>
                      </a:pPr>
                      <a:r>
                        <a:rPr lang="en-US" sz="1200">
                          <a:solidFill>
                            <a:srgbClr val="FFFF00"/>
                          </a:solidFill>
                        </a:rPr>
                        <a:t>12΄</a:t>
                      </a:r>
                      <a:endParaRPr lang="el-GR" sz="1200">
                        <a:solidFill>
                          <a:srgbClr val="FFFF00"/>
                        </a:solidFill>
                        <a:latin typeface="Times New Roman" pitchFamily="18" charset="0"/>
                        <a:ea typeface="Times New Roman"/>
                        <a:cs typeface="Times New Roman" pitchFamily="18" charset="0"/>
                      </a:endParaRPr>
                    </a:p>
                  </a:txBody>
                  <a:tcPr marL="31030" marR="31030" marT="0" marB="0">
                    <a:solidFill>
                      <a:schemeClr val="accent2">
                        <a:lumMod val="75000"/>
                      </a:schemeClr>
                    </a:solidFill>
                  </a:tcPr>
                </a:tc>
                <a:tc>
                  <a:txBody>
                    <a:bodyPr/>
                    <a:lstStyle/>
                    <a:p>
                      <a:pPr marL="457200" marR="31750" algn="l">
                        <a:lnSpc>
                          <a:spcPct val="150000"/>
                        </a:lnSpc>
                        <a:spcAft>
                          <a:spcPts val="800"/>
                        </a:spcAft>
                      </a:pPr>
                      <a:r>
                        <a:rPr lang="el-GR" sz="1200" dirty="0">
                          <a:solidFill>
                            <a:srgbClr val="FFFF00"/>
                          </a:solidFill>
                        </a:rPr>
                        <a:t>↑ </a:t>
                      </a:r>
                      <a:r>
                        <a:rPr lang="el-GR" sz="1200" kern="1200" dirty="0" smtClean="0">
                          <a:solidFill>
                            <a:srgbClr val="FFFF00"/>
                          </a:solidFill>
                          <a:latin typeface="+mn-lt"/>
                          <a:ea typeface="+mn-ea"/>
                          <a:cs typeface="+mn-cs"/>
                        </a:rPr>
                        <a:t>3.8±1.2% </a:t>
                      </a:r>
                      <a:r>
                        <a:rPr lang="el-GR" sz="1200" dirty="0" smtClean="0">
                          <a:solidFill>
                            <a:srgbClr val="FFFF00"/>
                          </a:solidFill>
                        </a:rPr>
                        <a:t> </a:t>
                      </a:r>
                      <a:r>
                        <a:rPr lang="el-GR" sz="1200" dirty="0">
                          <a:solidFill>
                            <a:srgbClr val="FFFF00"/>
                          </a:solidFill>
                        </a:rPr>
                        <a:t>απόδοσης </a:t>
                      </a:r>
                      <a:r>
                        <a:rPr lang="el-GR" sz="1200" dirty="0" smtClean="0">
                          <a:solidFill>
                            <a:srgbClr val="FFFF00"/>
                          </a:solidFill>
                        </a:rPr>
                        <a:t>στο</a:t>
                      </a:r>
                      <a:r>
                        <a:rPr lang="el-GR" sz="1200" baseline="0" dirty="0" smtClean="0">
                          <a:solidFill>
                            <a:srgbClr val="FFFF00"/>
                          </a:solidFill>
                        </a:rPr>
                        <a:t> </a:t>
                      </a:r>
                      <a:r>
                        <a:rPr lang="el-GR" sz="1200" dirty="0" smtClean="0">
                          <a:solidFill>
                            <a:srgbClr val="FFFF00"/>
                          </a:solidFill>
                        </a:rPr>
                        <a:t>12</a:t>
                      </a:r>
                      <a:r>
                        <a:rPr lang="el-GR" sz="1200" dirty="0">
                          <a:solidFill>
                            <a:srgbClr val="FFFF00"/>
                          </a:solidFill>
                        </a:rPr>
                        <a:t>΄στις 140</a:t>
                      </a:r>
                      <a:r>
                        <a:rPr lang="el-GR" sz="1200" baseline="30000" dirty="0">
                          <a:solidFill>
                            <a:srgbClr val="FFFF00"/>
                          </a:solidFill>
                        </a:rPr>
                        <a:t>0</a:t>
                      </a:r>
                      <a:r>
                        <a:rPr lang="el-GR" sz="1200" dirty="0">
                          <a:solidFill>
                            <a:srgbClr val="FFFF00"/>
                          </a:solidFill>
                        </a:rPr>
                        <a:t>.</a:t>
                      </a:r>
                    </a:p>
                    <a:p>
                      <a:pPr marL="457200" marR="31750" algn="l">
                        <a:lnSpc>
                          <a:spcPct val="150000"/>
                        </a:lnSpc>
                        <a:spcAft>
                          <a:spcPts val="800"/>
                        </a:spcAft>
                      </a:pPr>
                      <a:r>
                        <a:rPr lang="el-GR" sz="1200" dirty="0">
                          <a:solidFill>
                            <a:srgbClr val="FFFF00"/>
                          </a:solidFill>
                        </a:rPr>
                        <a:t>↔  στις 90</a:t>
                      </a:r>
                      <a:r>
                        <a:rPr lang="el-GR" sz="1200" baseline="30000" dirty="0">
                          <a:solidFill>
                            <a:srgbClr val="FFFF00"/>
                          </a:solidFill>
                        </a:rPr>
                        <a:t>ο</a:t>
                      </a:r>
                      <a:endParaRPr lang="el-GR" sz="1200" dirty="0">
                        <a:solidFill>
                          <a:srgbClr val="FFFF00"/>
                        </a:solidFill>
                        <a:latin typeface="Times New Roman" pitchFamily="18" charset="0"/>
                        <a:ea typeface="Calibri"/>
                        <a:cs typeface="Times New Roman" pitchFamily="18" charset="0"/>
                      </a:endParaRPr>
                    </a:p>
                  </a:txBody>
                  <a:tcPr marL="31030" marR="31030" marT="0" marB="0">
                    <a:solidFill>
                      <a:schemeClr val="accent2">
                        <a:lumMod val="75000"/>
                      </a:schemeClr>
                    </a:solidFill>
                  </a:tcPr>
                </a:tc>
              </a:tr>
            </a:tbl>
          </a:graphicData>
        </a:graphic>
      </p:graphicFrame>
      <p:graphicFrame>
        <p:nvGraphicFramePr>
          <p:cNvPr id="9" name="8 - Πίνακας"/>
          <p:cNvGraphicFramePr>
            <a:graphicFrameLocks noGrp="1"/>
          </p:cNvGraphicFramePr>
          <p:nvPr/>
        </p:nvGraphicFramePr>
        <p:xfrm>
          <a:off x="0" y="1268760"/>
          <a:ext cx="9144000" cy="5013177"/>
        </p:xfrm>
        <a:graphic>
          <a:graphicData uri="http://schemas.openxmlformats.org/drawingml/2006/table">
            <a:tbl>
              <a:tblPr>
                <a:tableStyleId>{284E427A-3D55-4303-BF80-6455036E1DE7}</a:tableStyleId>
              </a:tblPr>
              <a:tblGrid>
                <a:gridCol w="1818921"/>
                <a:gridCol w="1723421"/>
                <a:gridCol w="1985773"/>
                <a:gridCol w="2009923"/>
                <a:gridCol w="1605962"/>
              </a:tblGrid>
              <a:tr h="310702">
                <a:tc>
                  <a:txBody>
                    <a:bodyPr/>
                    <a:lstStyle/>
                    <a:p>
                      <a:pPr algn="ctr">
                        <a:lnSpc>
                          <a:spcPct val="150000"/>
                        </a:lnSpc>
                        <a:spcAft>
                          <a:spcPts val="0"/>
                        </a:spcAft>
                      </a:pPr>
                      <a:r>
                        <a:rPr lang="el-GR" sz="1200" dirty="0" smtClean="0">
                          <a:solidFill>
                            <a:srgbClr val="FFFF00"/>
                          </a:solidFill>
                          <a:latin typeface="Times New Roman" pitchFamily="18" charset="0"/>
                          <a:cs typeface="Times New Roman" pitchFamily="18" charset="0"/>
                        </a:rPr>
                        <a:t>ΜΕΛΕΤΗ</a:t>
                      </a:r>
                      <a:endParaRPr lang="el-GR" sz="1200" dirty="0">
                        <a:solidFill>
                          <a:srgbClr val="FFFF00"/>
                        </a:solidFill>
                        <a:latin typeface="Times New Roman" pitchFamily="18" charset="0"/>
                        <a:ea typeface="Times New Roman"/>
                        <a:cs typeface="Times New Roman" pitchFamily="18" charset="0"/>
                      </a:endParaRPr>
                    </a:p>
                  </a:txBody>
                  <a:tcPr marL="63171" marR="63171" marT="0" marB="0">
                    <a:solidFill>
                      <a:schemeClr val="accent2">
                        <a:lumMod val="75000"/>
                      </a:schemeClr>
                    </a:solidFill>
                  </a:tcPr>
                </a:tc>
                <a:tc>
                  <a:txBody>
                    <a:bodyPr/>
                    <a:lstStyle/>
                    <a:p>
                      <a:pPr algn="ctr">
                        <a:lnSpc>
                          <a:spcPct val="150000"/>
                        </a:lnSpc>
                        <a:spcAft>
                          <a:spcPts val="0"/>
                        </a:spcAft>
                      </a:pPr>
                      <a:r>
                        <a:rPr lang="en-US" sz="1200">
                          <a:solidFill>
                            <a:srgbClr val="FFFF00"/>
                          </a:solidFill>
                          <a:latin typeface="Times New Roman" pitchFamily="18" charset="0"/>
                          <a:cs typeface="Times New Roman" pitchFamily="18" charset="0"/>
                        </a:rPr>
                        <a:t>Ν (προπονητικό προφίλ)</a:t>
                      </a:r>
                      <a:endParaRPr lang="el-GR" sz="1200">
                        <a:solidFill>
                          <a:srgbClr val="FFFF00"/>
                        </a:solidFill>
                        <a:latin typeface="Times New Roman" pitchFamily="18" charset="0"/>
                        <a:ea typeface="Times New Roman"/>
                        <a:cs typeface="Times New Roman" pitchFamily="18" charset="0"/>
                      </a:endParaRPr>
                    </a:p>
                  </a:txBody>
                  <a:tcPr marL="63171" marR="63171" marT="0" marB="0">
                    <a:solidFill>
                      <a:schemeClr val="accent2">
                        <a:lumMod val="75000"/>
                      </a:schemeClr>
                    </a:solidFill>
                  </a:tcPr>
                </a:tc>
                <a:tc>
                  <a:txBody>
                    <a:bodyPr/>
                    <a:lstStyle/>
                    <a:p>
                      <a:pPr algn="ctr">
                        <a:lnSpc>
                          <a:spcPct val="150000"/>
                        </a:lnSpc>
                        <a:spcAft>
                          <a:spcPts val="0"/>
                        </a:spcAft>
                      </a:pPr>
                      <a:r>
                        <a:rPr lang="el-GR" sz="1200" dirty="0" smtClean="0">
                          <a:solidFill>
                            <a:srgbClr val="FFFF00"/>
                          </a:solidFill>
                          <a:latin typeface="Times New Roman" pitchFamily="18" charset="0"/>
                          <a:cs typeface="Times New Roman" pitchFamily="18" charset="0"/>
                        </a:rPr>
                        <a:t>ΠΑΡΕΜΒΑΣΗ</a:t>
                      </a:r>
                      <a:endParaRPr lang="el-GR" sz="1200" dirty="0">
                        <a:solidFill>
                          <a:srgbClr val="FFFF00"/>
                        </a:solidFill>
                        <a:latin typeface="Times New Roman" pitchFamily="18" charset="0"/>
                        <a:ea typeface="Times New Roman"/>
                        <a:cs typeface="Times New Roman" pitchFamily="18" charset="0"/>
                      </a:endParaRPr>
                    </a:p>
                  </a:txBody>
                  <a:tcPr marL="63171" marR="63171" marT="0" marB="0">
                    <a:solidFill>
                      <a:schemeClr val="accent2">
                        <a:lumMod val="75000"/>
                      </a:schemeClr>
                    </a:solidFill>
                  </a:tcPr>
                </a:tc>
                <a:tc>
                  <a:txBody>
                    <a:bodyPr/>
                    <a:lstStyle/>
                    <a:p>
                      <a:pPr algn="ctr">
                        <a:lnSpc>
                          <a:spcPct val="150000"/>
                        </a:lnSpc>
                        <a:spcAft>
                          <a:spcPts val="0"/>
                        </a:spcAft>
                      </a:pPr>
                      <a:r>
                        <a:rPr lang="el-GR" sz="1200" dirty="0" smtClean="0">
                          <a:solidFill>
                            <a:srgbClr val="FFFF00"/>
                          </a:solidFill>
                          <a:latin typeface="Times New Roman" pitchFamily="18" charset="0"/>
                          <a:cs typeface="Times New Roman" pitchFamily="18" charset="0"/>
                        </a:rPr>
                        <a:t>ΑΠΟΚΑΤΑΣΤΑΣΗ</a:t>
                      </a:r>
                      <a:endParaRPr lang="el-GR" sz="1200" dirty="0">
                        <a:solidFill>
                          <a:srgbClr val="FFFF00"/>
                        </a:solidFill>
                        <a:latin typeface="Times New Roman" pitchFamily="18" charset="0"/>
                        <a:ea typeface="Times New Roman"/>
                        <a:cs typeface="Times New Roman" pitchFamily="18" charset="0"/>
                      </a:endParaRPr>
                    </a:p>
                  </a:txBody>
                  <a:tcPr marL="63171" marR="63171" marT="0" marB="0">
                    <a:solidFill>
                      <a:schemeClr val="accent2">
                        <a:lumMod val="75000"/>
                      </a:schemeClr>
                    </a:solidFill>
                  </a:tcPr>
                </a:tc>
                <a:tc>
                  <a:txBody>
                    <a:bodyPr/>
                    <a:lstStyle/>
                    <a:p>
                      <a:pPr algn="ctr">
                        <a:lnSpc>
                          <a:spcPct val="150000"/>
                        </a:lnSpc>
                        <a:spcAft>
                          <a:spcPts val="0"/>
                        </a:spcAft>
                      </a:pPr>
                      <a:r>
                        <a:rPr lang="el-GR" sz="1200" dirty="0" smtClean="0">
                          <a:solidFill>
                            <a:srgbClr val="FFFF00"/>
                          </a:solidFill>
                          <a:latin typeface="Times New Roman" pitchFamily="18" charset="0"/>
                          <a:cs typeface="Times New Roman" pitchFamily="18" charset="0"/>
                        </a:rPr>
                        <a:t>ΑΠΟΤΕΛΕΣΜΑΤΑ</a:t>
                      </a:r>
                      <a:endParaRPr lang="el-GR" sz="1200" dirty="0">
                        <a:solidFill>
                          <a:srgbClr val="FFFF00"/>
                        </a:solidFill>
                        <a:latin typeface="Times New Roman" pitchFamily="18" charset="0"/>
                        <a:ea typeface="Times New Roman"/>
                        <a:cs typeface="Times New Roman" pitchFamily="18" charset="0"/>
                      </a:endParaRPr>
                    </a:p>
                  </a:txBody>
                  <a:tcPr marL="63171" marR="63171" marT="0" marB="0">
                    <a:solidFill>
                      <a:schemeClr val="accent2">
                        <a:lumMod val="75000"/>
                      </a:schemeClr>
                    </a:solidFill>
                  </a:tcPr>
                </a:tc>
              </a:tr>
              <a:tr h="3046291">
                <a:tc>
                  <a:txBody>
                    <a:bodyPr/>
                    <a:lstStyle/>
                    <a:p>
                      <a:pPr algn="l">
                        <a:lnSpc>
                          <a:spcPct val="150000"/>
                        </a:lnSpc>
                        <a:spcAft>
                          <a:spcPts val="1000"/>
                        </a:spcAft>
                      </a:pPr>
                      <a:r>
                        <a:rPr lang="en-US" sz="1200" dirty="0" err="1">
                          <a:solidFill>
                            <a:srgbClr val="FFFF00"/>
                          </a:solidFill>
                          <a:latin typeface="Times New Roman" pitchFamily="18" charset="0"/>
                          <a:cs typeface="Times New Roman" pitchFamily="18" charset="0"/>
                        </a:rPr>
                        <a:t>Bogdanis</a:t>
                      </a:r>
                      <a:r>
                        <a:rPr lang="en-US" sz="1200" dirty="0" smtClean="0">
                          <a:solidFill>
                            <a:srgbClr val="FFFF00"/>
                          </a:solidFill>
                          <a:latin typeface="Times New Roman" pitchFamily="18" charset="0"/>
                          <a:cs typeface="Times New Roman" pitchFamily="18" charset="0"/>
                        </a:rPr>
                        <a:t>, </a:t>
                      </a:r>
                      <a:r>
                        <a:rPr lang="en-US" sz="1200" dirty="0">
                          <a:solidFill>
                            <a:srgbClr val="FFFF00"/>
                          </a:solidFill>
                          <a:latin typeface="Times New Roman" pitchFamily="18" charset="0"/>
                          <a:cs typeface="Times New Roman" pitchFamily="18" charset="0"/>
                        </a:rPr>
                        <a:t>et al., (2014).</a:t>
                      </a:r>
                      <a:endParaRPr lang="el-GR" sz="1200" dirty="0">
                        <a:solidFill>
                          <a:srgbClr val="FFFF00"/>
                        </a:solidFill>
                        <a:latin typeface="Times New Roman" pitchFamily="18" charset="0"/>
                        <a:ea typeface="Times New Roman"/>
                        <a:cs typeface="Times New Roman" pitchFamily="18" charset="0"/>
                      </a:endParaRPr>
                    </a:p>
                  </a:txBody>
                  <a:tcPr marL="63171" marR="63171" marT="0" marB="0">
                    <a:solidFill>
                      <a:schemeClr val="accent2">
                        <a:lumMod val="75000"/>
                      </a:schemeClr>
                    </a:solidFill>
                  </a:tcPr>
                </a:tc>
                <a:tc>
                  <a:txBody>
                    <a:bodyPr/>
                    <a:lstStyle/>
                    <a:p>
                      <a:pPr algn="l">
                        <a:lnSpc>
                          <a:spcPct val="150000"/>
                        </a:lnSpc>
                        <a:spcAft>
                          <a:spcPts val="1000"/>
                        </a:spcAft>
                      </a:pPr>
                      <a:r>
                        <a:rPr lang="en-US" sz="1200" dirty="0">
                          <a:solidFill>
                            <a:srgbClr val="FFFF00"/>
                          </a:solidFill>
                          <a:latin typeface="Times New Roman" pitchFamily="18" charset="0"/>
                          <a:cs typeface="Times New Roman" pitchFamily="18" charset="0"/>
                        </a:rPr>
                        <a:t>14 (Α.Ι.)</a:t>
                      </a:r>
                      <a:endParaRPr lang="el-GR" sz="1200" dirty="0">
                        <a:solidFill>
                          <a:srgbClr val="FFFF00"/>
                        </a:solidFill>
                        <a:latin typeface="Times New Roman" pitchFamily="18" charset="0"/>
                        <a:ea typeface="Times New Roman"/>
                        <a:cs typeface="Times New Roman" pitchFamily="18" charset="0"/>
                      </a:endParaRPr>
                    </a:p>
                  </a:txBody>
                  <a:tcPr marL="63171" marR="63171" marT="0" marB="0">
                    <a:solidFill>
                      <a:schemeClr val="accent2">
                        <a:lumMod val="75000"/>
                      </a:schemeClr>
                    </a:solidFill>
                  </a:tcPr>
                </a:tc>
                <a:tc>
                  <a:txBody>
                    <a:bodyPr/>
                    <a:lstStyle/>
                    <a:p>
                      <a:pPr algn="l">
                        <a:lnSpc>
                          <a:spcPct val="150000"/>
                        </a:lnSpc>
                        <a:spcAft>
                          <a:spcPts val="1000"/>
                        </a:spcAft>
                      </a:pPr>
                      <a:r>
                        <a:rPr lang="el-GR" sz="1200" dirty="0">
                          <a:solidFill>
                            <a:srgbClr val="FFFF00"/>
                          </a:solidFill>
                          <a:latin typeface="Times New Roman" pitchFamily="18" charset="0"/>
                          <a:cs typeface="Times New Roman" pitchFamily="18" charset="0"/>
                        </a:rPr>
                        <a:t>3 </a:t>
                      </a:r>
                      <a:r>
                        <a:rPr lang="en-US" sz="1200" dirty="0">
                          <a:solidFill>
                            <a:srgbClr val="FFFF00"/>
                          </a:solidFill>
                          <a:latin typeface="Times New Roman" pitchFamily="18" charset="0"/>
                          <a:cs typeface="Times New Roman" pitchFamily="18" charset="0"/>
                        </a:rPr>
                        <a:t>x</a:t>
                      </a:r>
                      <a:r>
                        <a:rPr lang="el-GR" sz="1200" dirty="0">
                          <a:solidFill>
                            <a:srgbClr val="FFFF00"/>
                          </a:solidFill>
                          <a:latin typeface="Times New Roman" pitchFamily="18" charset="0"/>
                          <a:cs typeface="Times New Roman" pitchFamily="18" charset="0"/>
                        </a:rPr>
                        <a:t> 3΄΄ΜΕΣ </a:t>
                      </a:r>
                    </a:p>
                    <a:p>
                      <a:pPr algn="l">
                        <a:lnSpc>
                          <a:spcPct val="150000"/>
                        </a:lnSpc>
                        <a:spcAft>
                          <a:spcPts val="1000"/>
                        </a:spcAft>
                      </a:pPr>
                      <a:r>
                        <a:rPr lang="el-GR" sz="1200" dirty="0">
                          <a:solidFill>
                            <a:srgbClr val="FFFF00"/>
                          </a:solidFill>
                          <a:latin typeface="Times New Roman" pitchFamily="18" charset="0"/>
                          <a:cs typeface="Times New Roman" pitchFamily="18" charset="0"/>
                        </a:rPr>
                        <a:t>σε κάθισμα (Α)</a:t>
                      </a:r>
                    </a:p>
                    <a:p>
                      <a:pPr algn="l">
                        <a:lnSpc>
                          <a:spcPct val="150000"/>
                        </a:lnSpc>
                        <a:spcAft>
                          <a:spcPts val="1000"/>
                        </a:spcAft>
                      </a:pPr>
                      <a:r>
                        <a:rPr lang="el-GR" sz="1200" dirty="0">
                          <a:solidFill>
                            <a:srgbClr val="FFFF00"/>
                          </a:solidFill>
                          <a:latin typeface="Times New Roman" pitchFamily="18" charset="0"/>
                          <a:cs typeface="Times New Roman" pitchFamily="18" charset="0"/>
                        </a:rPr>
                        <a:t>Εξίσωση όγκου:</a:t>
                      </a:r>
                    </a:p>
                    <a:p>
                      <a:pPr algn="l">
                        <a:lnSpc>
                          <a:spcPct val="150000"/>
                        </a:lnSpc>
                        <a:spcAft>
                          <a:spcPts val="1000"/>
                        </a:spcAft>
                      </a:pPr>
                      <a:r>
                        <a:rPr lang="el-GR" sz="1200" dirty="0" err="1">
                          <a:solidFill>
                            <a:srgbClr val="FFFF00"/>
                          </a:solidFill>
                          <a:latin typeface="Times New Roman" pitchFamily="18" charset="0"/>
                          <a:cs typeface="Times New Roman" pitchFamily="18" charset="0"/>
                        </a:rPr>
                        <a:t>Σύγκεντρη</a:t>
                      </a:r>
                      <a:r>
                        <a:rPr lang="el-GR" sz="1200" dirty="0">
                          <a:solidFill>
                            <a:srgbClr val="FFFF00"/>
                          </a:solidFill>
                          <a:latin typeface="Times New Roman" pitchFamily="18" charset="0"/>
                          <a:cs typeface="Times New Roman" pitchFamily="18" charset="0"/>
                        </a:rPr>
                        <a:t> συστολή μόνο </a:t>
                      </a:r>
                      <a:r>
                        <a:rPr lang="el-GR" sz="1200" dirty="0" err="1">
                          <a:solidFill>
                            <a:srgbClr val="FFFF00"/>
                          </a:solidFill>
                          <a:latin typeface="Times New Roman" pitchFamily="18" charset="0"/>
                          <a:cs typeface="Times New Roman" pitchFamily="18" charset="0"/>
                        </a:rPr>
                        <a:t>ημι</a:t>
                      </a:r>
                      <a:r>
                        <a:rPr lang="el-GR" sz="1200" dirty="0">
                          <a:solidFill>
                            <a:srgbClr val="FFFF00"/>
                          </a:solidFill>
                          <a:latin typeface="Times New Roman" pitchFamily="18" charset="0"/>
                          <a:cs typeface="Times New Roman" pitchFamily="18" charset="0"/>
                        </a:rPr>
                        <a:t>-κάθισμα στο 90 % της 1ΜΕ (</a:t>
                      </a:r>
                      <a:r>
                        <a:rPr lang="en-US" sz="1200" dirty="0">
                          <a:solidFill>
                            <a:srgbClr val="FFFF00"/>
                          </a:solidFill>
                          <a:latin typeface="Times New Roman" pitchFamily="18" charset="0"/>
                          <a:cs typeface="Times New Roman" pitchFamily="18" charset="0"/>
                        </a:rPr>
                        <a:t>B</a:t>
                      </a:r>
                      <a:r>
                        <a:rPr lang="el-GR" sz="1200" dirty="0">
                          <a:solidFill>
                            <a:srgbClr val="FFFF00"/>
                          </a:solidFill>
                          <a:latin typeface="Times New Roman" pitchFamily="18" charset="0"/>
                          <a:cs typeface="Times New Roman" pitchFamily="18" charset="0"/>
                        </a:rPr>
                        <a:t>)</a:t>
                      </a:r>
                    </a:p>
                    <a:p>
                      <a:pPr algn="l">
                        <a:lnSpc>
                          <a:spcPct val="150000"/>
                        </a:lnSpc>
                        <a:spcAft>
                          <a:spcPts val="1200"/>
                        </a:spcAft>
                      </a:pPr>
                      <a:r>
                        <a:rPr lang="el-GR" sz="1200" dirty="0">
                          <a:solidFill>
                            <a:srgbClr val="FFFF00"/>
                          </a:solidFill>
                          <a:latin typeface="Times New Roman" pitchFamily="18" charset="0"/>
                          <a:cs typeface="Times New Roman" pitchFamily="18" charset="0"/>
                        </a:rPr>
                        <a:t>Έκκεντρη συστολή </a:t>
                      </a:r>
                      <a:r>
                        <a:rPr lang="el-GR" sz="1200" dirty="0" err="1">
                          <a:solidFill>
                            <a:srgbClr val="FFFF00"/>
                          </a:solidFill>
                          <a:latin typeface="Times New Roman" pitchFamily="18" charset="0"/>
                          <a:cs typeface="Times New Roman" pitchFamily="18" charset="0"/>
                        </a:rPr>
                        <a:t>ημι</a:t>
                      </a:r>
                      <a:r>
                        <a:rPr lang="el-GR" sz="1200" dirty="0">
                          <a:solidFill>
                            <a:srgbClr val="FFFF00"/>
                          </a:solidFill>
                          <a:latin typeface="Times New Roman" pitchFamily="18" charset="0"/>
                          <a:cs typeface="Times New Roman" pitchFamily="18" charset="0"/>
                        </a:rPr>
                        <a:t>-κάθισμα στο 70 % της 1ΜΕ (Γ)</a:t>
                      </a:r>
                      <a:endParaRPr lang="el-GR" sz="1200" dirty="0">
                        <a:solidFill>
                          <a:srgbClr val="FFFF00"/>
                        </a:solidFill>
                        <a:latin typeface="Times New Roman" pitchFamily="18" charset="0"/>
                        <a:ea typeface="Times New Roman"/>
                        <a:cs typeface="Times New Roman" pitchFamily="18" charset="0"/>
                      </a:endParaRPr>
                    </a:p>
                  </a:txBody>
                  <a:tcPr marL="63171" marR="63171" marT="0" marB="0">
                    <a:solidFill>
                      <a:schemeClr val="accent2">
                        <a:lumMod val="75000"/>
                      </a:schemeClr>
                    </a:solidFill>
                  </a:tcPr>
                </a:tc>
                <a:tc>
                  <a:txBody>
                    <a:bodyPr/>
                    <a:lstStyle/>
                    <a:p>
                      <a:pPr algn="ctr">
                        <a:lnSpc>
                          <a:spcPct val="150000"/>
                        </a:lnSpc>
                        <a:spcAft>
                          <a:spcPts val="1000"/>
                        </a:spcAft>
                      </a:pPr>
                      <a:r>
                        <a:rPr lang="en-US" sz="1200" dirty="0">
                          <a:solidFill>
                            <a:srgbClr val="FFFF00"/>
                          </a:solidFill>
                          <a:latin typeface="Times New Roman" pitchFamily="18" charset="0"/>
                          <a:cs typeface="Times New Roman" pitchFamily="18" charset="0"/>
                        </a:rPr>
                        <a:t>15΄΄</a:t>
                      </a:r>
                      <a:endParaRPr lang="el-GR" sz="1200" dirty="0">
                        <a:solidFill>
                          <a:srgbClr val="FFFF00"/>
                        </a:solidFill>
                        <a:latin typeface="Times New Roman" pitchFamily="18" charset="0"/>
                        <a:cs typeface="Times New Roman" pitchFamily="18" charset="0"/>
                      </a:endParaRPr>
                    </a:p>
                    <a:p>
                      <a:pPr algn="ctr">
                        <a:lnSpc>
                          <a:spcPct val="150000"/>
                        </a:lnSpc>
                        <a:spcAft>
                          <a:spcPts val="1000"/>
                        </a:spcAft>
                      </a:pPr>
                      <a:r>
                        <a:rPr lang="en-US" sz="1200" dirty="0">
                          <a:solidFill>
                            <a:srgbClr val="FFFF00"/>
                          </a:solidFill>
                          <a:latin typeface="Times New Roman" pitchFamily="18" charset="0"/>
                          <a:cs typeface="Times New Roman" pitchFamily="18" charset="0"/>
                        </a:rPr>
                        <a:t>2΄</a:t>
                      </a:r>
                      <a:endParaRPr lang="el-GR" sz="1200" dirty="0">
                        <a:solidFill>
                          <a:srgbClr val="FFFF00"/>
                        </a:solidFill>
                        <a:latin typeface="Times New Roman" pitchFamily="18" charset="0"/>
                        <a:cs typeface="Times New Roman" pitchFamily="18" charset="0"/>
                      </a:endParaRPr>
                    </a:p>
                    <a:p>
                      <a:pPr algn="ctr">
                        <a:lnSpc>
                          <a:spcPct val="150000"/>
                        </a:lnSpc>
                        <a:spcAft>
                          <a:spcPts val="1000"/>
                        </a:spcAft>
                      </a:pPr>
                      <a:r>
                        <a:rPr lang="en-US" sz="1200" dirty="0">
                          <a:solidFill>
                            <a:srgbClr val="FFFF00"/>
                          </a:solidFill>
                          <a:latin typeface="Times New Roman" pitchFamily="18" charset="0"/>
                          <a:cs typeface="Times New Roman" pitchFamily="18" charset="0"/>
                        </a:rPr>
                        <a:t>4΄</a:t>
                      </a:r>
                      <a:endParaRPr lang="el-GR" sz="1200" dirty="0">
                        <a:solidFill>
                          <a:srgbClr val="FFFF00"/>
                        </a:solidFill>
                        <a:latin typeface="Times New Roman" pitchFamily="18" charset="0"/>
                        <a:cs typeface="Times New Roman" pitchFamily="18" charset="0"/>
                      </a:endParaRPr>
                    </a:p>
                    <a:p>
                      <a:pPr algn="ctr">
                        <a:lnSpc>
                          <a:spcPct val="150000"/>
                        </a:lnSpc>
                        <a:spcAft>
                          <a:spcPts val="1000"/>
                        </a:spcAft>
                      </a:pPr>
                      <a:r>
                        <a:rPr lang="en-US" sz="1200" dirty="0">
                          <a:solidFill>
                            <a:srgbClr val="FFFF00"/>
                          </a:solidFill>
                          <a:latin typeface="Times New Roman" pitchFamily="18" charset="0"/>
                          <a:cs typeface="Times New Roman" pitchFamily="18" charset="0"/>
                        </a:rPr>
                        <a:t>6΄</a:t>
                      </a:r>
                      <a:endParaRPr lang="el-GR" sz="1200" dirty="0">
                        <a:solidFill>
                          <a:srgbClr val="FFFF00"/>
                        </a:solidFill>
                        <a:latin typeface="Times New Roman" pitchFamily="18" charset="0"/>
                        <a:cs typeface="Times New Roman" pitchFamily="18" charset="0"/>
                      </a:endParaRPr>
                    </a:p>
                    <a:p>
                      <a:pPr algn="ctr">
                        <a:lnSpc>
                          <a:spcPct val="150000"/>
                        </a:lnSpc>
                        <a:spcAft>
                          <a:spcPts val="1000"/>
                        </a:spcAft>
                      </a:pPr>
                      <a:r>
                        <a:rPr lang="en-US" sz="1200" dirty="0">
                          <a:solidFill>
                            <a:srgbClr val="FFFF00"/>
                          </a:solidFill>
                          <a:latin typeface="Times New Roman" pitchFamily="18" charset="0"/>
                          <a:cs typeface="Times New Roman" pitchFamily="18" charset="0"/>
                        </a:rPr>
                        <a:t>8΄</a:t>
                      </a:r>
                      <a:endParaRPr lang="el-GR" sz="1200" dirty="0">
                        <a:solidFill>
                          <a:srgbClr val="FFFF00"/>
                        </a:solidFill>
                        <a:latin typeface="Times New Roman" pitchFamily="18" charset="0"/>
                        <a:cs typeface="Times New Roman" pitchFamily="18" charset="0"/>
                      </a:endParaRPr>
                    </a:p>
                    <a:p>
                      <a:pPr algn="ctr">
                        <a:lnSpc>
                          <a:spcPct val="150000"/>
                        </a:lnSpc>
                        <a:spcAft>
                          <a:spcPts val="1000"/>
                        </a:spcAft>
                      </a:pPr>
                      <a:r>
                        <a:rPr lang="en-US" sz="1200" dirty="0">
                          <a:solidFill>
                            <a:srgbClr val="FFFF00"/>
                          </a:solidFill>
                          <a:latin typeface="Times New Roman" pitchFamily="18" charset="0"/>
                          <a:cs typeface="Times New Roman" pitchFamily="18" charset="0"/>
                        </a:rPr>
                        <a:t>10΄</a:t>
                      </a:r>
                      <a:endParaRPr lang="el-GR" sz="1200" dirty="0">
                        <a:solidFill>
                          <a:srgbClr val="FFFF00"/>
                        </a:solidFill>
                        <a:latin typeface="Times New Roman" pitchFamily="18" charset="0"/>
                        <a:cs typeface="Times New Roman" pitchFamily="18" charset="0"/>
                      </a:endParaRPr>
                    </a:p>
                    <a:p>
                      <a:pPr algn="ctr">
                        <a:lnSpc>
                          <a:spcPct val="150000"/>
                        </a:lnSpc>
                        <a:spcAft>
                          <a:spcPts val="1000"/>
                        </a:spcAft>
                      </a:pPr>
                      <a:r>
                        <a:rPr lang="en-US" sz="1200" dirty="0">
                          <a:solidFill>
                            <a:srgbClr val="FFFF00"/>
                          </a:solidFill>
                          <a:latin typeface="Times New Roman" pitchFamily="18" charset="0"/>
                          <a:cs typeface="Times New Roman" pitchFamily="18" charset="0"/>
                        </a:rPr>
                        <a:t>12</a:t>
                      </a:r>
                      <a:r>
                        <a:rPr lang="en-US" sz="1200" dirty="0" smtClean="0">
                          <a:solidFill>
                            <a:srgbClr val="FFFF00"/>
                          </a:solidFill>
                          <a:latin typeface="Times New Roman" pitchFamily="18" charset="0"/>
                          <a:cs typeface="Times New Roman" pitchFamily="18" charset="0"/>
                        </a:rPr>
                        <a:t>΄</a:t>
                      </a:r>
                      <a:r>
                        <a:rPr lang="el-GR" sz="1200" dirty="0" smtClean="0">
                          <a:solidFill>
                            <a:srgbClr val="FFFF00"/>
                          </a:solidFill>
                          <a:latin typeface="Times New Roman" pitchFamily="18" charset="0"/>
                          <a:cs typeface="Times New Roman" pitchFamily="18" charset="0"/>
                        </a:rPr>
                        <a:t>,</a:t>
                      </a:r>
                      <a:r>
                        <a:rPr lang="en-US" sz="1200" dirty="0" smtClean="0">
                          <a:solidFill>
                            <a:srgbClr val="FFFF00"/>
                          </a:solidFill>
                          <a:latin typeface="Times New Roman" pitchFamily="18" charset="0"/>
                          <a:cs typeface="Times New Roman" pitchFamily="18" charset="0"/>
                        </a:rPr>
                        <a:t>15΄</a:t>
                      </a:r>
                      <a:r>
                        <a:rPr lang="el-GR" sz="1200" dirty="0" smtClean="0">
                          <a:solidFill>
                            <a:srgbClr val="FFFF00"/>
                          </a:solidFill>
                          <a:latin typeface="Times New Roman" pitchFamily="18" charset="0"/>
                          <a:cs typeface="Times New Roman" pitchFamily="18" charset="0"/>
                        </a:rPr>
                        <a:t>,</a:t>
                      </a:r>
                      <a:r>
                        <a:rPr lang="en-US" sz="1200" dirty="0" smtClean="0">
                          <a:solidFill>
                            <a:srgbClr val="FFFF00"/>
                          </a:solidFill>
                          <a:latin typeface="Times New Roman" pitchFamily="18" charset="0"/>
                          <a:cs typeface="Times New Roman" pitchFamily="18" charset="0"/>
                        </a:rPr>
                        <a:t>18΄</a:t>
                      </a:r>
                      <a:r>
                        <a:rPr lang="el-GR" sz="1200" dirty="0" smtClean="0">
                          <a:solidFill>
                            <a:srgbClr val="FFFF00"/>
                          </a:solidFill>
                          <a:latin typeface="Times New Roman" pitchFamily="18" charset="0"/>
                          <a:cs typeface="Times New Roman" pitchFamily="18" charset="0"/>
                        </a:rPr>
                        <a:t>,</a:t>
                      </a:r>
                      <a:r>
                        <a:rPr lang="en-US" sz="1200" dirty="0" smtClean="0">
                          <a:solidFill>
                            <a:srgbClr val="FFFF00"/>
                          </a:solidFill>
                          <a:latin typeface="Times New Roman" pitchFamily="18" charset="0"/>
                          <a:cs typeface="Times New Roman" pitchFamily="18" charset="0"/>
                        </a:rPr>
                        <a:t>21</a:t>
                      </a:r>
                      <a:r>
                        <a:rPr lang="en-US" sz="1200" dirty="0">
                          <a:solidFill>
                            <a:srgbClr val="FFFF00"/>
                          </a:solidFill>
                          <a:latin typeface="Times New Roman" pitchFamily="18" charset="0"/>
                          <a:cs typeface="Times New Roman" pitchFamily="18" charset="0"/>
                        </a:rPr>
                        <a:t>΄</a:t>
                      </a:r>
                      <a:endParaRPr lang="el-GR" sz="1200" dirty="0">
                        <a:solidFill>
                          <a:srgbClr val="FFFF00"/>
                        </a:solidFill>
                        <a:latin typeface="Times New Roman" pitchFamily="18" charset="0"/>
                        <a:ea typeface="Times New Roman"/>
                        <a:cs typeface="Times New Roman" pitchFamily="18" charset="0"/>
                      </a:endParaRPr>
                    </a:p>
                  </a:txBody>
                  <a:tcPr marL="63171" marR="63171" marT="0" marB="0">
                    <a:solidFill>
                      <a:schemeClr val="accent2">
                        <a:lumMod val="75000"/>
                      </a:schemeClr>
                    </a:solidFill>
                  </a:tcPr>
                </a:tc>
                <a:tc>
                  <a:txBody>
                    <a:bodyPr/>
                    <a:lstStyle/>
                    <a:p>
                      <a:pPr algn="l">
                        <a:lnSpc>
                          <a:spcPct val="150000"/>
                        </a:lnSpc>
                        <a:spcAft>
                          <a:spcPts val="1000"/>
                        </a:spcAft>
                      </a:pPr>
                      <a:r>
                        <a:rPr lang="el-GR" sz="1200" dirty="0">
                          <a:solidFill>
                            <a:srgbClr val="FFFF00"/>
                          </a:solidFill>
                          <a:latin typeface="Times New Roman" pitchFamily="18" charset="0"/>
                          <a:cs typeface="Times New Roman" pitchFamily="18" charset="0"/>
                        </a:rPr>
                        <a:t>↑  </a:t>
                      </a:r>
                      <a:r>
                        <a:rPr lang="el-GR" sz="1200" kern="1200" dirty="0" smtClean="0">
                          <a:solidFill>
                            <a:srgbClr val="FFFF00"/>
                          </a:solidFill>
                          <a:latin typeface="+mn-lt"/>
                          <a:ea typeface="+mn-ea"/>
                          <a:cs typeface="+mn-cs"/>
                        </a:rPr>
                        <a:t>3±1.2%, </a:t>
                      </a:r>
                      <a:r>
                        <a:rPr lang="el-GR" sz="1200" dirty="0" smtClean="0">
                          <a:solidFill>
                            <a:srgbClr val="FFFF00"/>
                          </a:solidFill>
                          <a:latin typeface="Times New Roman" pitchFamily="18" charset="0"/>
                          <a:cs typeface="Times New Roman" pitchFamily="18" charset="0"/>
                        </a:rPr>
                        <a:t>απόδοσης </a:t>
                      </a:r>
                      <a:r>
                        <a:rPr lang="el-GR" sz="1200" dirty="0">
                          <a:solidFill>
                            <a:srgbClr val="FFFF00"/>
                          </a:solidFill>
                          <a:latin typeface="Times New Roman" pitchFamily="18" charset="0"/>
                          <a:cs typeface="Times New Roman" pitchFamily="18" charset="0"/>
                        </a:rPr>
                        <a:t>στο </a:t>
                      </a:r>
                      <a:r>
                        <a:rPr lang="en-US" sz="1200" dirty="0">
                          <a:solidFill>
                            <a:srgbClr val="FFFF00"/>
                          </a:solidFill>
                          <a:latin typeface="Times New Roman" pitchFamily="18" charset="0"/>
                          <a:cs typeface="Times New Roman" pitchFamily="18" charset="0"/>
                        </a:rPr>
                        <a:t>CMJ</a:t>
                      </a:r>
                      <a:r>
                        <a:rPr lang="el-GR" sz="1200" dirty="0">
                          <a:solidFill>
                            <a:srgbClr val="FFFF00"/>
                          </a:solidFill>
                          <a:latin typeface="Times New Roman" pitchFamily="18" charset="0"/>
                          <a:cs typeface="Times New Roman" pitchFamily="18" charset="0"/>
                        </a:rPr>
                        <a:t>  στο (Α) από το 2΄ έως το 10΄.</a:t>
                      </a:r>
                    </a:p>
                    <a:p>
                      <a:pPr algn="l">
                        <a:lnSpc>
                          <a:spcPct val="115000"/>
                        </a:lnSpc>
                        <a:spcAft>
                          <a:spcPts val="1200"/>
                        </a:spcAft>
                      </a:pPr>
                      <a:r>
                        <a:rPr lang="el-GR" sz="1200" dirty="0">
                          <a:solidFill>
                            <a:srgbClr val="FFFF00"/>
                          </a:solidFill>
                          <a:latin typeface="Times New Roman" pitchFamily="18" charset="0"/>
                          <a:cs typeface="Times New Roman" pitchFamily="18" charset="0"/>
                        </a:rPr>
                        <a:t>↔   στην απόδοση του </a:t>
                      </a:r>
                      <a:r>
                        <a:rPr lang="en-US" sz="1200" dirty="0">
                          <a:solidFill>
                            <a:srgbClr val="FFFF00"/>
                          </a:solidFill>
                          <a:latin typeface="Times New Roman" pitchFamily="18" charset="0"/>
                          <a:cs typeface="Times New Roman" pitchFamily="18" charset="0"/>
                        </a:rPr>
                        <a:t>CMJ</a:t>
                      </a:r>
                      <a:r>
                        <a:rPr lang="el-GR" sz="1200" dirty="0">
                          <a:solidFill>
                            <a:srgbClr val="FFFF00"/>
                          </a:solidFill>
                          <a:latin typeface="Times New Roman" pitchFamily="18" charset="0"/>
                          <a:cs typeface="Times New Roman" pitchFamily="18" charset="0"/>
                        </a:rPr>
                        <a:t>  στο (Β) και στο (Γ) σε καμία χρονική στιγμή. </a:t>
                      </a:r>
                      <a:endParaRPr lang="el-GR" sz="1200" dirty="0">
                        <a:solidFill>
                          <a:srgbClr val="FFFF00"/>
                        </a:solidFill>
                        <a:latin typeface="Times New Roman" pitchFamily="18" charset="0"/>
                        <a:ea typeface="Times New Roman"/>
                        <a:cs typeface="Times New Roman" pitchFamily="18" charset="0"/>
                      </a:endParaRPr>
                    </a:p>
                  </a:txBody>
                  <a:tcPr marL="63171" marR="63171" marT="0" marB="0">
                    <a:solidFill>
                      <a:schemeClr val="accent2">
                        <a:lumMod val="75000"/>
                      </a:schemeClr>
                    </a:solidFill>
                  </a:tcPr>
                </a:tc>
              </a:tr>
              <a:tr h="1656184">
                <a:tc>
                  <a:txBody>
                    <a:bodyPr/>
                    <a:lstStyle/>
                    <a:p>
                      <a:pPr algn="l">
                        <a:lnSpc>
                          <a:spcPct val="150000"/>
                        </a:lnSpc>
                        <a:spcAft>
                          <a:spcPts val="1000"/>
                        </a:spcAft>
                      </a:pPr>
                      <a:r>
                        <a:rPr lang="en-US" sz="1200" dirty="0" err="1" smtClean="0">
                          <a:solidFill>
                            <a:srgbClr val="FFFF00"/>
                          </a:solidFill>
                          <a:latin typeface="Times New Roman" pitchFamily="18" charset="0"/>
                          <a:cs typeface="Times New Roman" pitchFamily="18" charset="0"/>
                        </a:rPr>
                        <a:t>Tsolakis</a:t>
                      </a:r>
                      <a:r>
                        <a:rPr lang="en-US" sz="1200" baseline="0" dirty="0" smtClean="0">
                          <a:solidFill>
                            <a:srgbClr val="FFFF00"/>
                          </a:solidFill>
                          <a:latin typeface="Times New Roman" pitchFamily="18" charset="0"/>
                          <a:cs typeface="Times New Roman" pitchFamily="18" charset="0"/>
                        </a:rPr>
                        <a:t> </a:t>
                      </a:r>
                      <a:r>
                        <a:rPr lang="en-US" sz="1200" dirty="0" smtClean="0">
                          <a:solidFill>
                            <a:srgbClr val="FFFF00"/>
                          </a:solidFill>
                          <a:latin typeface="Times New Roman" pitchFamily="18" charset="0"/>
                          <a:cs typeface="Times New Roman" pitchFamily="18" charset="0"/>
                        </a:rPr>
                        <a:t> </a:t>
                      </a:r>
                      <a:r>
                        <a:rPr lang="en-US" sz="1200" dirty="0">
                          <a:solidFill>
                            <a:srgbClr val="FFFF00"/>
                          </a:solidFill>
                          <a:latin typeface="Times New Roman" pitchFamily="18" charset="0"/>
                          <a:cs typeface="Times New Roman" pitchFamily="18" charset="0"/>
                        </a:rPr>
                        <a:t>et al., (2011).</a:t>
                      </a:r>
                      <a:endParaRPr lang="el-GR" sz="1200" dirty="0">
                        <a:solidFill>
                          <a:srgbClr val="FFFF00"/>
                        </a:solidFill>
                        <a:latin typeface="Times New Roman" pitchFamily="18" charset="0"/>
                        <a:ea typeface="Times New Roman"/>
                        <a:cs typeface="Times New Roman" pitchFamily="18" charset="0"/>
                      </a:endParaRPr>
                    </a:p>
                  </a:txBody>
                  <a:tcPr marL="68580" marR="68580" marT="0" marB="0">
                    <a:solidFill>
                      <a:schemeClr val="accent2">
                        <a:lumMod val="75000"/>
                      </a:schemeClr>
                    </a:solidFill>
                  </a:tcPr>
                </a:tc>
                <a:tc>
                  <a:txBody>
                    <a:bodyPr/>
                    <a:lstStyle/>
                    <a:p>
                      <a:pPr algn="l">
                        <a:lnSpc>
                          <a:spcPct val="150000"/>
                        </a:lnSpc>
                        <a:spcAft>
                          <a:spcPts val="1000"/>
                        </a:spcAft>
                      </a:pPr>
                      <a:r>
                        <a:rPr lang="en-US" sz="1200" dirty="0">
                          <a:solidFill>
                            <a:srgbClr val="FFFF00"/>
                          </a:solidFill>
                          <a:latin typeface="Times New Roman" pitchFamily="18" charset="0"/>
                          <a:cs typeface="Times New Roman" pitchFamily="18" charset="0"/>
                        </a:rPr>
                        <a:t>23 (Α.Ι.)</a:t>
                      </a:r>
                      <a:endParaRPr lang="el-GR" sz="1200" dirty="0">
                        <a:solidFill>
                          <a:srgbClr val="FFFF00"/>
                        </a:solidFill>
                        <a:latin typeface="Times New Roman" pitchFamily="18" charset="0"/>
                        <a:ea typeface="Times New Roman"/>
                        <a:cs typeface="Times New Roman" pitchFamily="18" charset="0"/>
                      </a:endParaRPr>
                    </a:p>
                  </a:txBody>
                  <a:tcPr marL="68580" marR="68580" marT="0" marB="0">
                    <a:solidFill>
                      <a:schemeClr val="accent2">
                        <a:lumMod val="75000"/>
                      </a:schemeClr>
                    </a:solidFill>
                  </a:tcPr>
                </a:tc>
                <a:tc>
                  <a:txBody>
                    <a:bodyPr/>
                    <a:lstStyle/>
                    <a:p>
                      <a:pPr algn="l">
                        <a:lnSpc>
                          <a:spcPct val="150000"/>
                        </a:lnSpc>
                        <a:spcAft>
                          <a:spcPts val="1000"/>
                        </a:spcAft>
                      </a:pPr>
                      <a:r>
                        <a:rPr lang="el-GR" sz="1200">
                          <a:solidFill>
                            <a:srgbClr val="FFFF00"/>
                          </a:solidFill>
                          <a:latin typeface="Times New Roman" pitchFamily="18" charset="0"/>
                          <a:cs typeface="Times New Roman" pitchFamily="18" charset="0"/>
                        </a:rPr>
                        <a:t>3 </a:t>
                      </a:r>
                      <a:r>
                        <a:rPr lang="en-US" sz="1200">
                          <a:solidFill>
                            <a:srgbClr val="FFFF00"/>
                          </a:solidFill>
                          <a:latin typeface="Times New Roman" pitchFamily="18" charset="0"/>
                          <a:cs typeface="Times New Roman" pitchFamily="18" charset="0"/>
                        </a:rPr>
                        <a:t>x</a:t>
                      </a:r>
                      <a:r>
                        <a:rPr lang="el-GR" sz="1200">
                          <a:solidFill>
                            <a:srgbClr val="FFFF00"/>
                          </a:solidFill>
                          <a:latin typeface="Times New Roman" pitchFamily="18" charset="0"/>
                          <a:cs typeface="Times New Roman" pitchFamily="18" charset="0"/>
                        </a:rPr>
                        <a:t> 3΄΄ ΜΕΣ έκταση γόνατος (</a:t>
                      </a:r>
                      <a:r>
                        <a:rPr lang="en-US" sz="1200">
                          <a:solidFill>
                            <a:srgbClr val="FFFF00"/>
                          </a:solidFill>
                          <a:latin typeface="Times New Roman" pitchFamily="18" charset="0"/>
                          <a:cs typeface="Times New Roman" pitchFamily="18" charset="0"/>
                        </a:rPr>
                        <a:t>A</a:t>
                      </a:r>
                      <a:r>
                        <a:rPr lang="el-GR" sz="1200">
                          <a:solidFill>
                            <a:srgbClr val="FFFF00"/>
                          </a:solidFill>
                          <a:latin typeface="Times New Roman" pitchFamily="18" charset="0"/>
                          <a:cs typeface="Times New Roman" pitchFamily="18" charset="0"/>
                        </a:rPr>
                        <a:t>)</a:t>
                      </a:r>
                    </a:p>
                    <a:p>
                      <a:pPr algn="l">
                        <a:lnSpc>
                          <a:spcPct val="150000"/>
                        </a:lnSpc>
                        <a:spcAft>
                          <a:spcPts val="1000"/>
                        </a:spcAft>
                      </a:pPr>
                      <a:r>
                        <a:rPr lang="en-US" sz="1200">
                          <a:solidFill>
                            <a:srgbClr val="FFFF00"/>
                          </a:solidFill>
                          <a:latin typeface="Times New Roman" pitchFamily="18" charset="0"/>
                          <a:cs typeface="Times New Roman" pitchFamily="18" charset="0"/>
                        </a:rPr>
                        <a:t>3 x 5 TJ (B)</a:t>
                      </a:r>
                      <a:endParaRPr lang="el-GR" sz="1200">
                        <a:solidFill>
                          <a:srgbClr val="FFFF00"/>
                        </a:solidFill>
                        <a:latin typeface="Times New Roman" pitchFamily="18" charset="0"/>
                        <a:ea typeface="Times New Roman"/>
                        <a:cs typeface="Times New Roman" pitchFamily="18" charset="0"/>
                      </a:endParaRPr>
                    </a:p>
                  </a:txBody>
                  <a:tcPr marL="68580" marR="68580" marT="0" marB="0">
                    <a:solidFill>
                      <a:schemeClr val="accent2">
                        <a:lumMod val="75000"/>
                      </a:schemeClr>
                    </a:solidFill>
                  </a:tcPr>
                </a:tc>
                <a:tc>
                  <a:txBody>
                    <a:bodyPr/>
                    <a:lstStyle/>
                    <a:p>
                      <a:pPr algn="l">
                        <a:lnSpc>
                          <a:spcPct val="150000"/>
                        </a:lnSpc>
                        <a:spcAft>
                          <a:spcPts val="1000"/>
                        </a:spcAft>
                      </a:pPr>
                      <a:r>
                        <a:rPr lang="en-US" sz="1200" dirty="0" err="1">
                          <a:solidFill>
                            <a:srgbClr val="FFFF00"/>
                          </a:solidFill>
                          <a:latin typeface="Times New Roman" pitchFamily="18" charset="0"/>
                          <a:cs typeface="Times New Roman" pitchFamily="18" charset="0"/>
                        </a:rPr>
                        <a:t>Αμέσως</a:t>
                      </a:r>
                      <a:r>
                        <a:rPr lang="en-US" sz="1200" dirty="0">
                          <a:solidFill>
                            <a:srgbClr val="FFFF00"/>
                          </a:solidFill>
                          <a:latin typeface="Times New Roman" pitchFamily="18" charset="0"/>
                          <a:cs typeface="Times New Roman" pitchFamily="18" charset="0"/>
                        </a:rPr>
                        <a:t> </a:t>
                      </a:r>
                      <a:r>
                        <a:rPr lang="en-US" sz="1200" dirty="0" err="1">
                          <a:solidFill>
                            <a:srgbClr val="FFFF00"/>
                          </a:solidFill>
                          <a:latin typeface="Times New Roman" pitchFamily="18" charset="0"/>
                          <a:cs typeface="Times New Roman" pitchFamily="18" charset="0"/>
                        </a:rPr>
                        <a:t>μετά</a:t>
                      </a:r>
                      <a:r>
                        <a:rPr lang="en-US" sz="1200" dirty="0">
                          <a:solidFill>
                            <a:srgbClr val="FFFF00"/>
                          </a:solidFill>
                          <a:latin typeface="Times New Roman" pitchFamily="18" charset="0"/>
                          <a:cs typeface="Times New Roman" pitchFamily="18" charset="0"/>
                        </a:rPr>
                        <a:t>, 4΄, 8΄, 12΄</a:t>
                      </a:r>
                      <a:endParaRPr lang="el-GR" sz="1200" dirty="0">
                        <a:solidFill>
                          <a:srgbClr val="FFFF00"/>
                        </a:solidFill>
                        <a:latin typeface="Times New Roman" pitchFamily="18" charset="0"/>
                        <a:ea typeface="Times New Roman"/>
                        <a:cs typeface="Times New Roman" pitchFamily="18" charset="0"/>
                      </a:endParaRPr>
                    </a:p>
                  </a:txBody>
                  <a:tcPr marL="68580" marR="68580" marT="0" marB="0">
                    <a:solidFill>
                      <a:schemeClr val="accent2">
                        <a:lumMod val="75000"/>
                      </a:schemeClr>
                    </a:solidFill>
                  </a:tcPr>
                </a:tc>
                <a:tc>
                  <a:txBody>
                    <a:bodyPr/>
                    <a:lstStyle/>
                    <a:p>
                      <a:pPr algn="l">
                        <a:lnSpc>
                          <a:spcPct val="150000"/>
                        </a:lnSpc>
                        <a:spcAft>
                          <a:spcPts val="1000"/>
                        </a:spcAft>
                      </a:pPr>
                      <a:r>
                        <a:rPr lang="el-GR" sz="1200" dirty="0">
                          <a:solidFill>
                            <a:srgbClr val="FFFF00"/>
                          </a:solidFill>
                          <a:latin typeface="Times New Roman" pitchFamily="18" charset="0"/>
                          <a:cs typeface="Times New Roman" pitchFamily="18" charset="0"/>
                        </a:rPr>
                        <a:t>↓ μέγιστης ισχύ</a:t>
                      </a:r>
                      <a:r>
                        <a:rPr lang="en-US" sz="1200" dirty="0">
                          <a:solidFill>
                            <a:srgbClr val="FFFF00"/>
                          </a:solidFill>
                          <a:latin typeface="Times New Roman" pitchFamily="18" charset="0"/>
                          <a:cs typeface="Times New Roman" pitchFamily="18" charset="0"/>
                        </a:rPr>
                        <a:t>o</a:t>
                      </a:r>
                      <a:r>
                        <a:rPr lang="el-GR" sz="1200" dirty="0">
                          <a:solidFill>
                            <a:srgbClr val="FFFF00"/>
                          </a:solidFill>
                          <a:latin typeface="Times New Roman" pitchFamily="18" charset="0"/>
                          <a:cs typeface="Times New Roman" pitchFamily="18" charset="0"/>
                        </a:rPr>
                        <a:t>ς ποδιών στο 8΄, και 12΄στο (Α</a:t>
                      </a:r>
                      <a:r>
                        <a:rPr lang="el-GR" sz="1200" dirty="0" smtClean="0">
                          <a:solidFill>
                            <a:srgbClr val="FFFF00"/>
                          </a:solidFill>
                          <a:latin typeface="Times New Roman" pitchFamily="18" charset="0"/>
                          <a:cs typeface="Times New Roman" pitchFamily="18" charset="0"/>
                        </a:rPr>
                        <a:t>)</a:t>
                      </a:r>
                      <a:r>
                        <a:rPr lang="el-GR" sz="1800" kern="1200" dirty="0" smtClean="0">
                          <a:solidFill>
                            <a:schemeClr val="dk1"/>
                          </a:solidFill>
                          <a:latin typeface="+mn-lt"/>
                          <a:ea typeface="+mn-ea"/>
                          <a:cs typeface="+mn-cs"/>
                        </a:rPr>
                        <a:t> </a:t>
                      </a:r>
                      <a:r>
                        <a:rPr lang="el-GR" sz="1200" kern="1200" dirty="0" smtClean="0">
                          <a:solidFill>
                            <a:srgbClr val="FFFF00"/>
                          </a:solidFill>
                          <a:latin typeface="+mn-lt"/>
                          <a:ea typeface="+mn-ea"/>
                          <a:cs typeface="+mn-cs"/>
                        </a:rPr>
                        <a:t>7.5% και 8.7% αντίστοιχα</a:t>
                      </a:r>
                      <a:endParaRPr lang="el-GR" sz="1200" dirty="0">
                        <a:solidFill>
                          <a:srgbClr val="FFFF00"/>
                        </a:solidFill>
                        <a:latin typeface="Times New Roman" pitchFamily="18" charset="0"/>
                        <a:cs typeface="Times New Roman" pitchFamily="18" charset="0"/>
                      </a:endParaRPr>
                    </a:p>
                    <a:p>
                      <a:pPr algn="l">
                        <a:lnSpc>
                          <a:spcPct val="150000"/>
                        </a:lnSpc>
                        <a:spcAft>
                          <a:spcPts val="1000"/>
                        </a:spcAft>
                      </a:pPr>
                      <a:r>
                        <a:rPr lang="en-US" sz="1200" dirty="0">
                          <a:solidFill>
                            <a:srgbClr val="FFFF00"/>
                          </a:solidFill>
                          <a:latin typeface="Times New Roman" pitchFamily="18" charset="0"/>
                          <a:cs typeface="Times New Roman" pitchFamily="18" charset="0"/>
                        </a:rPr>
                        <a:t>↔    </a:t>
                      </a:r>
                      <a:r>
                        <a:rPr lang="en-US" sz="1200" dirty="0" err="1">
                          <a:solidFill>
                            <a:srgbClr val="FFFF00"/>
                          </a:solidFill>
                          <a:latin typeface="Times New Roman" pitchFamily="18" charset="0"/>
                          <a:cs typeface="Times New Roman" pitchFamily="18" charset="0"/>
                        </a:rPr>
                        <a:t>στο</a:t>
                      </a:r>
                      <a:r>
                        <a:rPr lang="en-US" sz="1200" dirty="0">
                          <a:solidFill>
                            <a:srgbClr val="FFFF00"/>
                          </a:solidFill>
                          <a:latin typeface="Times New Roman" pitchFamily="18" charset="0"/>
                          <a:cs typeface="Times New Roman" pitchFamily="18" charset="0"/>
                        </a:rPr>
                        <a:t>  CMJ  </a:t>
                      </a:r>
                      <a:r>
                        <a:rPr lang="en-US" sz="1200" dirty="0" err="1">
                          <a:solidFill>
                            <a:srgbClr val="FFFF00"/>
                          </a:solidFill>
                          <a:latin typeface="Times New Roman" pitchFamily="18" charset="0"/>
                          <a:cs typeface="Times New Roman" pitchFamily="18" charset="0"/>
                        </a:rPr>
                        <a:t>στο</a:t>
                      </a:r>
                      <a:r>
                        <a:rPr lang="en-US" sz="1200" dirty="0">
                          <a:solidFill>
                            <a:srgbClr val="FFFF00"/>
                          </a:solidFill>
                          <a:latin typeface="Times New Roman" pitchFamily="18" charset="0"/>
                          <a:cs typeface="Times New Roman" pitchFamily="18" charset="0"/>
                        </a:rPr>
                        <a:t> (Β)</a:t>
                      </a:r>
                      <a:endParaRPr lang="el-GR" sz="1200" dirty="0">
                        <a:solidFill>
                          <a:srgbClr val="FFFF00"/>
                        </a:solidFill>
                        <a:latin typeface="Times New Roman" pitchFamily="18" charset="0"/>
                        <a:ea typeface="Times New Roman"/>
                        <a:cs typeface="Times New Roman" pitchFamily="18" charset="0"/>
                      </a:endParaRPr>
                    </a:p>
                  </a:txBody>
                  <a:tcPr marL="68580" marR="68580" marT="0" marB="0">
                    <a:solidFill>
                      <a:schemeClr val="accent2">
                        <a:lumMod val="75000"/>
                      </a:schemeClr>
                    </a:solidFill>
                  </a:tcPr>
                </a:tc>
              </a:tr>
            </a:tbl>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3"/>
                                        </p:tgtEl>
                                        <p:attrNameLst>
                                          <p:attrName>ppt_x</p:attrName>
                                        </p:attrNameLst>
                                      </p:cBhvr>
                                      <p:tavLst>
                                        <p:tav tm="0">
                                          <p:val>
                                            <p:strVal val="ppt_x"/>
                                          </p:val>
                                        </p:tav>
                                        <p:tav tm="100000">
                                          <p:val>
                                            <p:strVal val="ppt_x"/>
                                          </p:val>
                                        </p:tav>
                                      </p:tavLst>
                                    </p:anim>
                                    <p:anim calcmode="lin" valueType="num">
                                      <p:cBhvr additive="base">
                                        <p:cTn id="7" dur="500"/>
                                        <p:tgtEl>
                                          <p:spTgt spid="3"/>
                                        </p:tgtEl>
                                        <p:attrNameLst>
                                          <p:attrName>ppt_y</p:attrName>
                                        </p:attrNameLst>
                                      </p:cBhvr>
                                      <p:tavLst>
                                        <p:tav tm="0">
                                          <p:val>
                                            <p:strVal val="ppt_y"/>
                                          </p:val>
                                        </p:tav>
                                        <p:tav tm="100000">
                                          <p:val>
                                            <p:strVal val="1+ppt_h/2"/>
                                          </p:val>
                                        </p:tav>
                                      </p:tavLst>
                                    </p:anim>
                                    <p:set>
                                      <p:cBhvr>
                                        <p:cTn id="8" dur="1" fill="hold">
                                          <p:stCondLst>
                                            <p:cond delay="499"/>
                                          </p:stCondLst>
                                        </p:cTn>
                                        <p:tgtEl>
                                          <p:spTgt spid="3"/>
                                        </p:tgtEl>
                                        <p:attrNameLst>
                                          <p:attrName>style.visibility</p:attrName>
                                        </p:attrNameLst>
                                      </p:cBhvr>
                                      <p:to>
                                        <p:strVal val="hidden"/>
                                      </p:to>
                                    </p:set>
                                  </p:childTnLst>
                                </p:cTn>
                              </p:par>
                              <p:par>
                                <p:cTn id="9" presetID="53"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animEffect transition="in" filter="fade">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914400" y="1219200"/>
            <a:ext cx="7772400" cy="5136360"/>
          </a:xfrm>
        </p:spPr>
        <p:txBody>
          <a:bodyPr/>
          <a:lstStyle/>
          <a:p>
            <a:r>
              <a:rPr lang="el-GR" dirty="0" smtClean="0"/>
              <a:t>Οι διατάσεις διακρίνονται </a:t>
            </a:r>
            <a:r>
              <a:rPr lang="el-GR" dirty="0" smtClean="0">
                <a:solidFill>
                  <a:srgbClr val="FF0000"/>
                </a:solidFill>
              </a:rPr>
              <a:t>σε στατικές, δυναμικές και διατάσεις </a:t>
            </a:r>
            <a:r>
              <a:rPr lang="en-US" dirty="0" smtClean="0">
                <a:solidFill>
                  <a:srgbClr val="FF0000"/>
                </a:solidFill>
              </a:rPr>
              <a:t>PNF</a:t>
            </a:r>
            <a:r>
              <a:rPr lang="el-GR" dirty="0" smtClean="0"/>
              <a:t>. </a:t>
            </a:r>
          </a:p>
          <a:p>
            <a:endParaRPr lang="el-GR" dirty="0" smtClean="0"/>
          </a:p>
          <a:p>
            <a:r>
              <a:rPr lang="el-GR" dirty="0" smtClean="0"/>
              <a:t>Οι </a:t>
            </a:r>
            <a:r>
              <a:rPr lang="el-GR" dirty="0" smtClean="0">
                <a:solidFill>
                  <a:srgbClr val="FF0000"/>
                </a:solidFill>
              </a:rPr>
              <a:t>στατικές διατάσεις </a:t>
            </a:r>
            <a:r>
              <a:rPr lang="el-GR" dirty="0" smtClean="0"/>
              <a:t>περιλαμβάνουν την ήπια  μετακίνηση των άκρων ή τμημάτων του σώματος  στα όρια του εύρους της κίνησής του και η </a:t>
            </a:r>
            <a:r>
              <a:rPr lang="el-GR" dirty="0" smtClean="0">
                <a:solidFill>
                  <a:srgbClr val="FF0000"/>
                </a:solidFill>
              </a:rPr>
              <a:t>παραμονή σε αυτή τη θέση για 15-60 </a:t>
            </a:r>
            <a:r>
              <a:rPr lang="en-US" dirty="0" smtClean="0">
                <a:solidFill>
                  <a:srgbClr val="FF0000"/>
                </a:solidFill>
              </a:rPr>
              <a:t>s </a:t>
            </a:r>
            <a:r>
              <a:rPr lang="el-GR" dirty="0" smtClean="0">
                <a:solidFill>
                  <a:srgbClr val="FF0000"/>
                </a:solidFill>
              </a:rPr>
              <a:t>με ή χωρίς εξωτερική βοήθεια </a:t>
            </a:r>
            <a:endParaRPr lang="en-US"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914400" y="533400"/>
            <a:ext cx="7772400" cy="5822160"/>
          </a:xfrm>
        </p:spPr>
        <p:txBody>
          <a:bodyPr>
            <a:normAutofit lnSpcReduction="10000"/>
          </a:bodyPr>
          <a:lstStyle/>
          <a:p>
            <a:r>
              <a:rPr lang="el-GR" dirty="0" smtClean="0"/>
              <a:t>Οι στατικές διατάσεις μπορεί να επιφέρουν:</a:t>
            </a:r>
          </a:p>
          <a:p>
            <a:r>
              <a:rPr lang="el-GR" dirty="0" smtClean="0"/>
              <a:t> α) </a:t>
            </a:r>
            <a:r>
              <a:rPr lang="el-GR" dirty="0" smtClean="0">
                <a:solidFill>
                  <a:srgbClr val="FF0000"/>
                </a:solidFill>
              </a:rPr>
              <a:t>μακροχρόνιες προσαρμογές </a:t>
            </a:r>
            <a:r>
              <a:rPr lang="el-GR" dirty="0" smtClean="0"/>
              <a:t>όταν  οι στατικές διατάσεις γίνονται συστηματικά, πριν ή μετά από την προπόνηση (</a:t>
            </a:r>
            <a:r>
              <a:rPr lang="el-GR" dirty="0" err="1" smtClean="0"/>
              <a:t>Haff</a:t>
            </a:r>
            <a:r>
              <a:rPr lang="el-GR" dirty="0" smtClean="0"/>
              <a:t>, 2006; </a:t>
            </a:r>
            <a:r>
              <a:rPr lang="en-US" dirty="0" smtClean="0"/>
              <a:t>McHugh </a:t>
            </a:r>
            <a:r>
              <a:rPr lang="el-GR" dirty="0" smtClean="0"/>
              <a:t>&amp; </a:t>
            </a:r>
            <a:r>
              <a:rPr lang="en-US" dirty="0" smtClean="0"/>
              <a:t>Cosgrave</a:t>
            </a:r>
            <a:r>
              <a:rPr lang="el-GR" dirty="0" smtClean="0"/>
              <a:t>, 2010),  </a:t>
            </a:r>
          </a:p>
          <a:p>
            <a:r>
              <a:rPr lang="el-GR" dirty="0" smtClean="0"/>
              <a:t>β) βελτίωση σε παραμέτρους οι οποίες είναι καθοριστικές για τη </a:t>
            </a:r>
            <a:r>
              <a:rPr lang="el-GR" dirty="0" smtClean="0">
                <a:solidFill>
                  <a:srgbClr val="FF0000"/>
                </a:solidFill>
              </a:rPr>
              <a:t>μεγιστοποίηση της απόδοσης </a:t>
            </a:r>
            <a:r>
              <a:rPr lang="el-GR" dirty="0" smtClean="0"/>
              <a:t>(ενόργανη, ρυθμική) η </a:t>
            </a:r>
            <a:r>
              <a:rPr lang="el-GR" dirty="0" smtClean="0">
                <a:solidFill>
                  <a:srgbClr val="FF0000"/>
                </a:solidFill>
              </a:rPr>
              <a:t>και μείωση της απόδοσης </a:t>
            </a:r>
            <a:r>
              <a:rPr lang="el-GR" dirty="0" smtClean="0"/>
              <a:t>(σε αγωνίσματα ισχύος), </a:t>
            </a:r>
          </a:p>
          <a:p>
            <a:r>
              <a:rPr lang="el-GR" dirty="0" smtClean="0"/>
              <a:t>γ) μείωση της συχνότητας των </a:t>
            </a:r>
            <a:r>
              <a:rPr lang="el-GR" dirty="0" smtClean="0">
                <a:solidFill>
                  <a:srgbClr val="FF0000"/>
                </a:solidFill>
              </a:rPr>
              <a:t>τραυματισμών</a:t>
            </a:r>
            <a:r>
              <a:rPr lang="el-GR" dirty="0" smtClean="0"/>
              <a:t> και </a:t>
            </a:r>
          </a:p>
          <a:p>
            <a:r>
              <a:rPr lang="el-GR" dirty="0" smtClean="0"/>
              <a:t>δ) ταχύτερη </a:t>
            </a:r>
            <a:r>
              <a:rPr lang="el-GR" dirty="0" smtClean="0">
                <a:solidFill>
                  <a:srgbClr val="FF0000"/>
                </a:solidFill>
              </a:rPr>
              <a:t>αποκατάσταση</a:t>
            </a:r>
            <a:r>
              <a:rPr lang="el-GR" dirty="0" smtClean="0"/>
              <a:t> τραυματισμών. </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914400" y="990600"/>
            <a:ext cx="7772400" cy="5364960"/>
          </a:xfrm>
        </p:spPr>
        <p:txBody>
          <a:bodyPr/>
          <a:lstStyle/>
          <a:p>
            <a:pPr>
              <a:buNone/>
            </a:pPr>
            <a:r>
              <a:rPr lang="el-GR" dirty="0" smtClean="0"/>
              <a:t>	Η </a:t>
            </a:r>
            <a:r>
              <a:rPr lang="el-GR" dirty="0" smtClean="0">
                <a:solidFill>
                  <a:srgbClr val="FF0000"/>
                </a:solidFill>
              </a:rPr>
              <a:t>παροδική ή χρόνια βελτίωση </a:t>
            </a:r>
            <a:r>
              <a:rPr lang="el-GR" dirty="0" smtClean="0"/>
              <a:t>του εύρους κίνησης μετά την εφαρμογή στατικών διατάσεων οφείλεται κυρίως </a:t>
            </a:r>
          </a:p>
          <a:p>
            <a:r>
              <a:rPr lang="el-GR" dirty="0" smtClean="0"/>
              <a:t>α) σε </a:t>
            </a:r>
            <a:r>
              <a:rPr lang="el-GR" dirty="0" smtClean="0">
                <a:solidFill>
                  <a:srgbClr val="FF0000"/>
                </a:solidFill>
              </a:rPr>
              <a:t>αλλαγές στο μήκος και στη σκληρότητα των </a:t>
            </a:r>
            <a:r>
              <a:rPr lang="el-GR" dirty="0" err="1" smtClean="0">
                <a:solidFill>
                  <a:srgbClr val="FF0000"/>
                </a:solidFill>
              </a:rPr>
              <a:t>μυοτενόντιων</a:t>
            </a:r>
            <a:r>
              <a:rPr lang="el-GR" dirty="0" smtClean="0">
                <a:solidFill>
                  <a:srgbClr val="FF0000"/>
                </a:solidFill>
              </a:rPr>
              <a:t> μονάδων</a:t>
            </a:r>
            <a:r>
              <a:rPr lang="el-GR" dirty="0" smtClean="0"/>
              <a:t>, </a:t>
            </a:r>
          </a:p>
          <a:p>
            <a:r>
              <a:rPr lang="el-GR" dirty="0" smtClean="0"/>
              <a:t>β) σε </a:t>
            </a:r>
            <a:r>
              <a:rPr lang="el-GR" dirty="0" err="1" smtClean="0">
                <a:solidFill>
                  <a:srgbClr val="FF0000"/>
                </a:solidFill>
              </a:rPr>
              <a:t>νευρομυϊκές</a:t>
            </a:r>
            <a:r>
              <a:rPr lang="el-GR" dirty="0" smtClean="0">
                <a:solidFill>
                  <a:srgbClr val="FF0000"/>
                </a:solidFill>
              </a:rPr>
              <a:t> προσαρμογές όπως για παράδειγμα την τροποποίηση λειτουργίας των ιδιοδεκτικών υποδοχέων στους μυς</a:t>
            </a:r>
            <a:r>
              <a:rPr lang="el-GR" dirty="0" smtClean="0"/>
              <a:t>, και γ) σε </a:t>
            </a:r>
            <a:r>
              <a:rPr lang="el-GR" dirty="0" smtClean="0">
                <a:solidFill>
                  <a:srgbClr val="FF0000"/>
                </a:solidFill>
              </a:rPr>
              <a:t>αυξημένη ανοχή στη διάταση </a:t>
            </a:r>
            <a:r>
              <a:rPr lang="el-GR" dirty="0" smtClean="0"/>
              <a:t>(</a:t>
            </a:r>
            <a:r>
              <a:rPr lang="en-US" dirty="0" smtClean="0"/>
              <a:t>Magnusson</a:t>
            </a:r>
            <a:r>
              <a:rPr lang="el-GR" dirty="0" smtClean="0"/>
              <a:t>, </a:t>
            </a:r>
            <a:r>
              <a:rPr lang="en-US" dirty="0" smtClean="0"/>
              <a:t>et al</a:t>
            </a:r>
            <a:r>
              <a:rPr lang="el-GR" dirty="0" smtClean="0"/>
              <a:t>., 1996). </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914400" y="990600"/>
            <a:ext cx="7772400" cy="5364960"/>
          </a:xfrm>
        </p:spPr>
        <p:txBody>
          <a:bodyPr>
            <a:normAutofit fontScale="92500"/>
          </a:bodyPr>
          <a:lstStyle/>
          <a:p>
            <a:r>
              <a:rPr lang="el-GR" dirty="0" smtClean="0"/>
              <a:t>Οι στατικές διατάσεις επηρεάζουν τις μηχανικές ιδιότητες του μυός τροποποιώντας την </a:t>
            </a:r>
            <a:r>
              <a:rPr lang="el-GR" dirty="0" smtClean="0">
                <a:solidFill>
                  <a:srgbClr val="FF0000"/>
                </a:solidFill>
              </a:rPr>
              <a:t>επιφάνεια επικάλυψης των εγκάρσιων γεφυρών των νηματίων </a:t>
            </a:r>
            <a:r>
              <a:rPr lang="el-GR" dirty="0" err="1" smtClean="0">
                <a:solidFill>
                  <a:srgbClr val="FF0000"/>
                </a:solidFill>
              </a:rPr>
              <a:t>μυοσίνης</a:t>
            </a:r>
            <a:r>
              <a:rPr lang="el-GR" dirty="0" smtClean="0">
                <a:solidFill>
                  <a:srgbClr val="FF0000"/>
                </a:solidFill>
              </a:rPr>
              <a:t> και </a:t>
            </a:r>
            <a:r>
              <a:rPr lang="el-GR" dirty="0" err="1" smtClean="0">
                <a:solidFill>
                  <a:srgbClr val="FF0000"/>
                </a:solidFill>
              </a:rPr>
              <a:t>ακτίνης</a:t>
            </a:r>
            <a:r>
              <a:rPr lang="el-GR" dirty="0" smtClean="0">
                <a:solidFill>
                  <a:srgbClr val="FF0000"/>
                </a:solidFill>
              </a:rPr>
              <a:t> </a:t>
            </a:r>
            <a:r>
              <a:rPr lang="el-GR" dirty="0" smtClean="0"/>
              <a:t>και κατά συνέπεια τη σχέση </a:t>
            </a:r>
            <a:r>
              <a:rPr lang="el-GR" dirty="0" smtClean="0">
                <a:solidFill>
                  <a:srgbClr val="FF0000"/>
                </a:solidFill>
              </a:rPr>
              <a:t>μήκους-τάσης του </a:t>
            </a:r>
            <a:r>
              <a:rPr lang="el-GR" dirty="0" err="1" smtClean="0">
                <a:solidFill>
                  <a:srgbClr val="FF0000"/>
                </a:solidFill>
              </a:rPr>
              <a:t>σαρκομέριου</a:t>
            </a:r>
            <a:r>
              <a:rPr lang="el-GR" dirty="0" smtClean="0">
                <a:solidFill>
                  <a:srgbClr val="FF0000"/>
                </a:solidFill>
              </a:rPr>
              <a:t> </a:t>
            </a:r>
            <a:r>
              <a:rPr lang="el-GR" dirty="0" smtClean="0"/>
              <a:t>και την παραγωγή δύναμης στους μύες (</a:t>
            </a:r>
            <a:r>
              <a:rPr lang="en-US" dirty="0" err="1" smtClean="0"/>
              <a:t>Behm</a:t>
            </a:r>
            <a:r>
              <a:rPr lang="en-US" dirty="0" smtClean="0"/>
              <a:t> et al</a:t>
            </a:r>
            <a:r>
              <a:rPr lang="el-GR" dirty="0" smtClean="0"/>
              <a:t>., 2006). </a:t>
            </a:r>
          </a:p>
          <a:p>
            <a:r>
              <a:rPr lang="el-GR" dirty="0" smtClean="0"/>
              <a:t>Σε περίπτωση εφαρμογής </a:t>
            </a:r>
            <a:r>
              <a:rPr lang="el-GR" dirty="0" smtClean="0">
                <a:solidFill>
                  <a:srgbClr val="FF0000"/>
                </a:solidFill>
              </a:rPr>
              <a:t>επιπλέον τάσης </a:t>
            </a:r>
            <a:r>
              <a:rPr lang="el-GR" dirty="0" smtClean="0"/>
              <a:t>σε ένα μυ ο οποίος ήδη βρίσκεται στο μέγιστο μήκος δηλαδή το </a:t>
            </a:r>
            <a:r>
              <a:rPr lang="el-GR" dirty="0" smtClean="0">
                <a:solidFill>
                  <a:srgbClr val="FF0000"/>
                </a:solidFill>
              </a:rPr>
              <a:t>σύνολο των </a:t>
            </a:r>
            <a:r>
              <a:rPr lang="el-GR" dirty="0" err="1" smtClean="0">
                <a:solidFill>
                  <a:srgbClr val="FF0000"/>
                </a:solidFill>
              </a:rPr>
              <a:t>σαρκομερίων</a:t>
            </a:r>
            <a:r>
              <a:rPr lang="el-GR" dirty="0" smtClean="0">
                <a:solidFill>
                  <a:srgbClr val="FF0000"/>
                </a:solidFill>
              </a:rPr>
              <a:t> είναι ήδη σε θέση διάτασης</a:t>
            </a:r>
            <a:r>
              <a:rPr lang="el-GR" dirty="0" smtClean="0"/>
              <a:t>, τότε μεταφέρεται στο </a:t>
            </a:r>
            <a:r>
              <a:rPr lang="el-GR" dirty="0" smtClean="0">
                <a:solidFill>
                  <a:srgbClr val="FF0000"/>
                </a:solidFill>
              </a:rPr>
              <a:t>συνδετικό ιστό </a:t>
            </a:r>
            <a:r>
              <a:rPr lang="el-GR" dirty="0" smtClean="0"/>
              <a:t>που περιβάλλει τον μυ. </a:t>
            </a: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914400" y="533400"/>
            <a:ext cx="7772400" cy="5822160"/>
          </a:xfrm>
        </p:spPr>
        <p:txBody>
          <a:bodyPr>
            <a:normAutofit fontScale="77500" lnSpcReduction="20000"/>
          </a:bodyPr>
          <a:lstStyle/>
          <a:p>
            <a:pPr>
              <a:buNone/>
            </a:pPr>
            <a:r>
              <a:rPr lang="el-GR" dirty="0" smtClean="0"/>
              <a:t>	Όταν ένας μυς </a:t>
            </a:r>
            <a:r>
              <a:rPr lang="el-GR" dirty="0" smtClean="0">
                <a:solidFill>
                  <a:srgbClr val="FF0000"/>
                </a:solidFill>
              </a:rPr>
              <a:t>διατείνεται</a:t>
            </a:r>
            <a:r>
              <a:rPr lang="el-GR" dirty="0" smtClean="0"/>
              <a:t> οι </a:t>
            </a:r>
            <a:r>
              <a:rPr lang="el-GR" dirty="0" smtClean="0">
                <a:solidFill>
                  <a:srgbClr val="FF0000"/>
                </a:solidFill>
              </a:rPr>
              <a:t>μυϊκές άτρακτοι </a:t>
            </a:r>
            <a:r>
              <a:rPr lang="el-GR" dirty="0" smtClean="0"/>
              <a:t>στέλνουν ώσεις στο κεντρικό νευρικό σύστημα (νωτιαίος μυελός) για την </a:t>
            </a:r>
            <a:r>
              <a:rPr lang="el-GR" dirty="0" smtClean="0">
                <a:solidFill>
                  <a:srgbClr val="FF0000"/>
                </a:solidFill>
              </a:rPr>
              <a:t>αύξηση του μήκους του μυός</a:t>
            </a:r>
            <a:r>
              <a:rPr lang="el-GR" dirty="0" smtClean="0"/>
              <a:t>. </a:t>
            </a:r>
          </a:p>
          <a:p>
            <a:endParaRPr lang="el-GR" dirty="0" smtClean="0"/>
          </a:p>
          <a:p>
            <a:r>
              <a:rPr lang="el-GR" dirty="0" smtClean="0"/>
              <a:t>Μετά πάροδο περίπου 40 </a:t>
            </a:r>
            <a:r>
              <a:rPr lang="en-US" dirty="0" smtClean="0"/>
              <a:t>ms</a:t>
            </a:r>
            <a:r>
              <a:rPr lang="el-GR" dirty="0" smtClean="0"/>
              <a:t>, φυγόκεντρες ώσεις επιστρέφουν από το νωτιαίο μυελό προς τον μυ και </a:t>
            </a:r>
            <a:r>
              <a:rPr lang="el-GR" dirty="0" smtClean="0">
                <a:solidFill>
                  <a:srgbClr val="FF0000"/>
                </a:solidFill>
              </a:rPr>
              <a:t>προκαλούν την αντανακλαστική συστολή του μυός, ο οποίος αντιστέκεται στη διάταση </a:t>
            </a:r>
            <a:r>
              <a:rPr lang="el-GR" dirty="0" smtClean="0"/>
              <a:t>(</a:t>
            </a:r>
            <a:r>
              <a:rPr lang="el-GR" dirty="0" err="1" smtClean="0"/>
              <a:t>μυοτατικό</a:t>
            </a:r>
            <a:r>
              <a:rPr lang="el-GR" dirty="0" smtClean="0"/>
              <a:t> αντανακλαστικό). </a:t>
            </a:r>
          </a:p>
          <a:p>
            <a:r>
              <a:rPr lang="el-GR" dirty="0" smtClean="0"/>
              <a:t>Για να υπάρξει «</a:t>
            </a:r>
            <a:r>
              <a:rPr lang="el-GR" dirty="0" err="1" smtClean="0"/>
              <a:t>νευρομυική</a:t>
            </a:r>
            <a:r>
              <a:rPr lang="el-GR" dirty="0" smtClean="0"/>
              <a:t> – κινητική ισορροπία» την ίδια στιγμή , προκαλείται αναστολή των κινητικών νευρώνων των </a:t>
            </a:r>
            <a:r>
              <a:rPr lang="el-GR" dirty="0" smtClean="0">
                <a:solidFill>
                  <a:srgbClr val="FF0000"/>
                </a:solidFill>
              </a:rPr>
              <a:t>ανταγωνιστών μυών</a:t>
            </a:r>
            <a:r>
              <a:rPr lang="el-GR" dirty="0" smtClean="0"/>
              <a:t>, με αποτέλεσμα αυτοί να «</a:t>
            </a:r>
            <a:r>
              <a:rPr lang="el-GR" dirty="0" smtClean="0">
                <a:solidFill>
                  <a:srgbClr val="FF0000"/>
                </a:solidFill>
              </a:rPr>
              <a:t>χαλαρώνουν». </a:t>
            </a:r>
          </a:p>
          <a:p>
            <a:r>
              <a:rPr lang="el-GR" dirty="0" smtClean="0"/>
              <a:t>Αν η διάταση του μυός συνεχισθεί για παρατεταμένο χρονικό διάστημα (μεγαλύτερο των 6 δευτερολέπτων) οι </a:t>
            </a:r>
            <a:r>
              <a:rPr lang="el-GR" dirty="0" smtClean="0">
                <a:solidFill>
                  <a:srgbClr val="FF0000"/>
                </a:solidFill>
              </a:rPr>
              <a:t>ώσεις από τους αισθητήρες τάσεως </a:t>
            </a:r>
            <a:r>
              <a:rPr lang="el-GR" dirty="0" smtClean="0"/>
              <a:t>(</a:t>
            </a:r>
            <a:r>
              <a:rPr lang="el-GR" dirty="0" err="1" smtClean="0"/>
              <a:t>κεντρομόλες</a:t>
            </a:r>
            <a:r>
              <a:rPr lang="el-GR" dirty="0" smtClean="0"/>
              <a:t> ίνες Ι</a:t>
            </a:r>
            <a:r>
              <a:rPr lang="en-US" dirty="0" smtClean="0"/>
              <a:t>b</a:t>
            </a:r>
            <a:r>
              <a:rPr lang="el-GR" dirty="0" smtClean="0"/>
              <a:t> από τα όργανα </a:t>
            </a:r>
            <a:r>
              <a:rPr lang="el-GR" dirty="0" err="1" smtClean="0"/>
              <a:t>Golgi</a:t>
            </a:r>
            <a:r>
              <a:rPr lang="el-GR" dirty="0" smtClean="0"/>
              <a:t> ) υπερκαλύπτουν τις ώσεις από τις μυϊκές ατράκτους. </a:t>
            </a: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dirty="0" smtClean="0"/>
              <a:t>Οι νευρικές ώσεις από τα όργανα </a:t>
            </a:r>
            <a:r>
              <a:rPr lang="el-GR" dirty="0" err="1" smtClean="0"/>
              <a:t>Golgi</a:t>
            </a:r>
            <a:r>
              <a:rPr lang="el-GR" dirty="0" smtClean="0"/>
              <a:t> προκαλούν την </a:t>
            </a:r>
            <a:r>
              <a:rPr lang="el-GR" dirty="0" smtClean="0">
                <a:solidFill>
                  <a:srgbClr val="FF0000"/>
                </a:solidFill>
              </a:rPr>
              <a:t>αντανακλαστική χαλάρωση του μυός (αντίστροφο </a:t>
            </a:r>
            <a:r>
              <a:rPr lang="el-GR" dirty="0" err="1" smtClean="0">
                <a:solidFill>
                  <a:srgbClr val="FF0000"/>
                </a:solidFill>
              </a:rPr>
              <a:t>μυοτατικό</a:t>
            </a:r>
            <a:r>
              <a:rPr lang="el-GR" dirty="0" smtClean="0">
                <a:solidFill>
                  <a:srgbClr val="FF0000"/>
                </a:solidFill>
              </a:rPr>
              <a:t> αντανακλαστικό), </a:t>
            </a:r>
            <a:r>
              <a:rPr lang="el-GR" dirty="0" smtClean="0"/>
              <a:t>προστατεύοντας από την υπερβολική ανάπτυξη τάσης και επιτρέπει στον μυ να αυξήσει το μήκος του μέσω της χαλάρωσής του (</a:t>
            </a:r>
            <a:r>
              <a:rPr lang="en-US" dirty="0" err="1" smtClean="0"/>
              <a:t>Enoka</a:t>
            </a:r>
            <a:r>
              <a:rPr lang="el-GR" dirty="0" smtClean="0"/>
              <a:t> 2002). </a:t>
            </a: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914400" y="609600"/>
            <a:ext cx="7772400" cy="5745960"/>
          </a:xfrm>
        </p:spPr>
        <p:txBody>
          <a:bodyPr>
            <a:normAutofit fontScale="55000" lnSpcReduction="20000"/>
          </a:bodyPr>
          <a:lstStyle/>
          <a:p>
            <a:pPr algn="ctr">
              <a:buNone/>
              <a:defRPr/>
            </a:pPr>
            <a:r>
              <a:rPr lang="el-GR" sz="4400" b="1" dirty="0" smtClean="0"/>
              <a:t>Άμεση επίδραση των στατικών διατάσεων στην αθλητική απόδοση</a:t>
            </a:r>
          </a:p>
          <a:p>
            <a:pPr algn="ctr">
              <a:buNone/>
              <a:defRPr/>
            </a:pPr>
            <a:endParaRPr lang="en-US" dirty="0" smtClean="0"/>
          </a:p>
          <a:p>
            <a:pPr>
              <a:lnSpc>
                <a:spcPct val="170000"/>
              </a:lnSpc>
              <a:buNone/>
              <a:defRPr/>
            </a:pPr>
            <a:r>
              <a:rPr lang="en-US" sz="3600" dirty="0" smtClean="0"/>
              <a:t>	</a:t>
            </a:r>
            <a:r>
              <a:rPr lang="el-GR" sz="3600" dirty="0" smtClean="0"/>
              <a:t>Σημαντικός αριθμός ερευνών της τελευταίας δεκαετίας δείχνει ότι η άμεση εφαρμογή στατικών διατάσεων στην προθέρμανση, έχει </a:t>
            </a:r>
            <a:r>
              <a:rPr lang="el-GR" sz="3600" dirty="0" smtClean="0">
                <a:solidFill>
                  <a:srgbClr val="FF0000"/>
                </a:solidFill>
              </a:rPr>
              <a:t>αρνητική επίδραση </a:t>
            </a:r>
            <a:r>
              <a:rPr lang="el-GR" sz="3600" dirty="0" smtClean="0"/>
              <a:t>σε διάφορες παραμέτρους μέγιστης απόδοσης (Β</a:t>
            </a:r>
            <a:r>
              <a:rPr lang="en-US" sz="3600" dirty="0" err="1" smtClean="0"/>
              <a:t>ehm</a:t>
            </a:r>
            <a:r>
              <a:rPr lang="en-US" sz="3600" dirty="0" smtClean="0"/>
              <a:t> and </a:t>
            </a:r>
            <a:r>
              <a:rPr lang="en-US" sz="3600" dirty="0" err="1" smtClean="0"/>
              <a:t>Kibele</a:t>
            </a:r>
            <a:r>
              <a:rPr lang="el-GR" sz="3600" dirty="0" smtClean="0"/>
              <a:t>, 2007</a:t>
            </a:r>
            <a:r>
              <a:rPr lang="en-US" sz="3600" dirty="0" smtClean="0"/>
              <a:t>)</a:t>
            </a:r>
            <a:r>
              <a:rPr lang="el-GR" sz="3600" dirty="0" smtClean="0"/>
              <a:t>.</a:t>
            </a:r>
            <a:endParaRPr lang="en-US" sz="3600" dirty="0" smtClean="0"/>
          </a:p>
          <a:p>
            <a:pPr>
              <a:buFont typeface="Wingdings 2"/>
              <a:buChar char=""/>
              <a:defRPr/>
            </a:pPr>
            <a:endParaRPr lang="en-US" sz="3600" dirty="0" smtClean="0"/>
          </a:p>
          <a:p>
            <a:pPr>
              <a:lnSpc>
                <a:spcPct val="170000"/>
              </a:lnSpc>
              <a:buNone/>
              <a:defRPr/>
            </a:pPr>
            <a:r>
              <a:rPr lang="en-US" sz="3600" dirty="0" smtClean="0"/>
              <a:t>	</a:t>
            </a:r>
            <a:r>
              <a:rPr lang="el-GR" sz="3600" dirty="0" smtClean="0"/>
              <a:t>Ως συνέπεια αυτών των ευρημάτων, στις οδηγίες του Α</a:t>
            </a:r>
            <a:r>
              <a:rPr lang="en-US" sz="3600" dirty="0" err="1" smtClean="0"/>
              <a:t>merican</a:t>
            </a:r>
            <a:r>
              <a:rPr lang="en-US" sz="3600" dirty="0" smtClean="0"/>
              <a:t> College of Sports Medicine</a:t>
            </a:r>
            <a:r>
              <a:rPr lang="el-GR" sz="3600" dirty="0" smtClean="0"/>
              <a:t> (2010) συνιστάται η </a:t>
            </a:r>
            <a:r>
              <a:rPr lang="el-GR" sz="3600" dirty="0" smtClean="0">
                <a:solidFill>
                  <a:srgbClr val="FF0000"/>
                </a:solidFill>
              </a:rPr>
              <a:t>αποφυγή </a:t>
            </a:r>
            <a:r>
              <a:rPr lang="el-GR" sz="3600" dirty="0" smtClean="0"/>
              <a:t>των στατικών διατάσεων στην προθέρμανση πριν από αγωνίσματα ή δραστηριότητες που απαιτούν μυϊκή δύναμη, ταχύτητα και ισχύ</a:t>
            </a:r>
            <a:r>
              <a:rPr lang="en-US" sz="3600" dirty="0" smtClean="0"/>
              <a:t> </a:t>
            </a:r>
            <a:r>
              <a:rPr lang="el-GR" sz="3600" dirty="0" smtClean="0"/>
              <a:t>(</a:t>
            </a:r>
            <a:r>
              <a:rPr lang="en-US" sz="3600" dirty="0" err="1" smtClean="0"/>
              <a:t>Manoel</a:t>
            </a:r>
            <a:r>
              <a:rPr lang="en-US" sz="3600" dirty="0" smtClean="0"/>
              <a:t> et al</a:t>
            </a:r>
            <a:r>
              <a:rPr lang="el-GR" sz="3600" dirty="0" smtClean="0"/>
              <a:t>., 2008).</a:t>
            </a:r>
            <a:endParaRPr lang="en-US" sz="3600"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Μετρό">
  <a:themeElements>
    <a:clrScheme name="Μετρό">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Μετρό">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Μετρό">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171</TotalTime>
  <Words>2673</Words>
  <Application>Microsoft Office PowerPoint</Application>
  <PresentationFormat>Προβολή στην οθόνη (4:3)</PresentationFormat>
  <Paragraphs>193</Paragraphs>
  <Slides>24</Slides>
  <Notes>6</Notes>
  <HiddenSlides>0</HiddenSlides>
  <MMClips>0</MMClips>
  <ScaleCrop>false</ScaleCrop>
  <HeadingPairs>
    <vt:vector size="4" baseType="variant">
      <vt:variant>
        <vt:lpstr>Θέμα</vt:lpstr>
      </vt:variant>
      <vt:variant>
        <vt:i4>1</vt:i4>
      </vt:variant>
      <vt:variant>
        <vt:lpstr>Τίτλοι διαφανειών</vt:lpstr>
      </vt:variant>
      <vt:variant>
        <vt:i4>24</vt:i4>
      </vt:variant>
    </vt:vector>
  </HeadingPairs>
  <TitlesOfParts>
    <vt:vector size="25" baseType="lpstr">
      <vt:lpstr>Μετρό</vt:lpstr>
      <vt:lpstr>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ΠΡΟΘΕΡΜΑΝΣΗ</vt:lpstr>
      <vt:lpstr>ΜΔΕ</vt:lpstr>
      <vt:lpstr>ΜΔΕ</vt:lpstr>
      <vt:lpstr>ΜΔΕ</vt:lpstr>
      <vt:lpstr>ΜΔΕ</vt:lpstr>
      <vt:lpstr>ΜΔΕ</vt:lpstr>
      <vt:lpstr>ΜΔΕ</vt:lpstr>
      <vt:lpstr>ΜΔΕ</vt:lpstr>
      <vt:lpstr>ΜΥΪΚΗ ΙΣΧΥΣ ΚΑΙ ΙΣΟΜΕΤΡΙΚΑ ΠΡΩΤΟΚΟΛΛΑ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user</dc:creator>
  <cp:lastModifiedBy>user</cp:lastModifiedBy>
  <cp:revision>16</cp:revision>
  <dcterms:created xsi:type="dcterms:W3CDTF">2015-02-13T10:56:40Z</dcterms:created>
  <dcterms:modified xsi:type="dcterms:W3CDTF">2017-10-17T05:12:31Z</dcterms:modified>
</cp:coreProperties>
</file>