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F093C9-CA54-46B1-A192-0296294AC148}" type="datetimeFigureOut">
              <a:rPr lang="el-GR" smtClean="0"/>
              <a:pPr/>
              <a:t>18/10/2022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B761DD9-6DD9-4A98-B36A-1F2555528AD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093C9-CA54-46B1-A192-0296294AC148}" type="datetimeFigureOut">
              <a:rPr lang="el-GR" smtClean="0"/>
              <a:pPr/>
              <a:t>18/10/2022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61DD9-6DD9-4A98-B36A-1F2555528AD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Το κοινωνικό συμβόλαιο</a:t>
            </a:r>
          </a:p>
        </p:txBody>
      </p:sp>
      <p:sp>
        <p:nvSpPr>
          <p:cNvPr id="3" name="2 - Υπότιτλος"/>
          <p:cNvSpPr>
            <a:spLocks noGrp="1"/>
          </p:cNvSpPr>
          <p:nvPr>
            <p:ph type="subTitle" idx="1"/>
          </p:nvPr>
        </p:nvSpPr>
        <p:spPr/>
        <p:txBody>
          <a:bodyPr/>
          <a:lstStyle/>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914400" y="1600200"/>
            <a:ext cx="7772400" cy="3048000"/>
          </a:xfrm>
        </p:spPr>
        <p:txBody>
          <a:bodyPr>
            <a:normAutofit fontScale="92500" lnSpcReduction="20000"/>
          </a:bodyPr>
          <a:lstStyle/>
          <a:p>
            <a:pPr marL="571500" indent="-571500" eaLnBrk="1" hangingPunct="1"/>
            <a:r>
              <a:rPr lang="el-GR" altLang="zh-TW" dirty="0"/>
              <a:t>Η συλλογιστική του </a:t>
            </a:r>
            <a:r>
              <a:rPr lang="el-GR" altLang="zh-TW" dirty="0" err="1"/>
              <a:t>Χόμπς</a:t>
            </a:r>
            <a:r>
              <a:rPr lang="el-GR" altLang="zh-TW" dirty="0"/>
              <a:t> δεν είναι η μοναδική για να φθάσει κάποιος στην θεωρία του κοινωνικού συμβολαίου.</a:t>
            </a:r>
          </a:p>
          <a:p>
            <a:pPr marL="571500" indent="-571500" eaLnBrk="1" hangingPunct="1"/>
            <a:r>
              <a:rPr lang="el-GR" altLang="zh-TW" dirty="0"/>
              <a:t>Ένας άλλος τρόπος είναι αυτός που εισηγήθηκαν το 1950 οι </a:t>
            </a:r>
            <a:r>
              <a:rPr lang="en-US" altLang="zh-TW" dirty="0"/>
              <a:t>Merrill Flood </a:t>
            </a:r>
            <a:r>
              <a:rPr lang="el-GR" altLang="zh-TW" dirty="0"/>
              <a:t>και </a:t>
            </a:r>
            <a:r>
              <a:rPr lang="en-US" altLang="zh-TW" dirty="0"/>
              <a:t>Melvin Dresher </a:t>
            </a:r>
            <a:r>
              <a:rPr lang="el-GR" altLang="zh-TW" dirty="0"/>
              <a:t>και ονομάσθηκε το δίλλημα του φυλακισμένου. </a:t>
            </a:r>
          </a:p>
        </p:txBody>
      </p:sp>
      <p:sp>
        <p:nvSpPr>
          <p:cNvPr id="8195" name="Text Box 1028"/>
          <p:cNvSpPr txBox="1">
            <a:spLocks noChangeArrowheads="1"/>
          </p:cNvSpPr>
          <p:nvPr/>
        </p:nvSpPr>
        <p:spPr bwMode="auto">
          <a:xfrm>
            <a:off x="838200" y="762000"/>
            <a:ext cx="7315200" cy="646113"/>
          </a:xfrm>
          <a:prstGeom prst="rect">
            <a:avLst/>
          </a:prstGeom>
          <a:noFill/>
          <a:ln w="9525">
            <a:noFill/>
            <a:miter lim="800000"/>
            <a:headEnd/>
            <a:tailEnd/>
          </a:ln>
        </p:spPr>
        <p:txBody>
          <a:bodyPr>
            <a:spAutoFit/>
          </a:bodyPr>
          <a:lstStyle/>
          <a:p>
            <a:pPr algn="ctr">
              <a:spcBef>
                <a:spcPct val="50000"/>
              </a:spcBef>
            </a:pPr>
            <a:r>
              <a:rPr lang="el-GR" altLang="zh-TW" sz="3600" dirty="0"/>
              <a:t>Η θεωρία του Κοινωνικού Συμβολαίου</a:t>
            </a:r>
            <a:endParaRPr lang="en-US" altLang="zh-TW"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altLang="zh-TW" sz="3600" kern="1200" dirty="0">
                <a:solidFill>
                  <a:schemeClr val="tx1"/>
                </a:solidFill>
                <a:latin typeface="Arial" charset="0"/>
                <a:cs typeface="+mn-cs"/>
              </a:rPr>
              <a:t>Το δίλλημα του φυλακισμένου</a:t>
            </a:r>
          </a:p>
        </p:txBody>
      </p:sp>
      <p:pic>
        <p:nvPicPr>
          <p:cNvPr id="9219" name="Picture 4"/>
          <p:cNvPicPr>
            <a:picLocks noChangeAspect="1" noChangeArrowheads="1"/>
          </p:cNvPicPr>
          <p:nvPr/>
        </p:nvPicPr>
        <p:blipFill>
          <a:blip r:embed="rId2" cstate="print"/>
          <a:srcRect/>
          <a:stretch>
            <a:fillRect/>
          </a:stretch>
        </p:blipFill>
        <p:spPr bwMode="auto">
          <a:xfrm>
            <a:off x="914400" y="1676400"/>
            <a:ext cx="7848600" cy="50958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914400" y="1600200"/>
            <a:ext cx="7772400" cy="3048000"/>
          </a:xfrm>
        </p:spPr>
        <p:txBody>
          <a:bodyPr>
            <a:normAutofit/>
          </a:bodyPr>
          <a:lstStyle/>
          <a:p>
            <a:pPr marL="571500" indent="-571500" eaLnBrk="1" hangingPunct="1"/>
            <a:r>
              <a:rPr lang="el-GR" altLang="zh-TW" dirty="0"/>
              <a:t>Για να ξεφύγουμε από το δίλλημα πρέπει να σεβαστούμε μια συμφωνία με τον άλλο παρότι δεν διασφαλίζει το μέγιστο όφελος για μας. </a:t>
            </a:r>
          </a:p>
        </p:txBody>
      </p:sp>
      <p:sp>
        <p:nvSpPr>
          <p:cNvPr id="8195" name="Text Box 1028"/>
          <p:cNvSpPr txBox="1">
            <a:spLocks noChangeArrowheads="1"/>
          </p:cNvSpPr>
          <p:nvPr/>
        </p:nvSpPr>
        <p:spPr bwMode="auto">
          <a:xfrm>
            <a:off x="838200" y="762000"/>
            <a:ext cx="7315200" cy="646113"/>
          </a:xfrm>
          <a:prstGeom prst="rect">
            <a:avLst/>
          </a:prstGeom>
          <a:noFill/>
          <a:ln w="9525">
            <a:noFill/>
            <a:miter lim="800000"/>
            <a:headEnd/>
            <a:tailEnd/>
          </a:ln>
        </p:spPr>
        <p:txBody>
          <a:bodyPr>
            <a:spAutoFit/>
          </a:bodyPr>
          <a:lstStyle/>
          <a:p>
            <a:pPr algn="ctr">
              <a:spcBef>
                <a:spcPct val="50000"/>
              </a:spcBef>
            </a:pPr>
            <a:r>
              <a:rPr lang="el-GR" altLang="zh-TW" sz="3600" dirty="0"/>
              <a:t>Η θεωρία του Κοινωνικού Συμβολαίου</a:t>
            </a:r>
            <a:endParaRPr lang="en-US" altLang="zh-TW"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914400" y="1600200"/>
            <a:ext cx="7772400" cy="3701008"/>
          </a:xfrm>
        </p:spPr>
        <p:txBody>
          <a:bodyPr>
            <a:normAutofit/>
          </a:bodyPr>
          <a:lstStyle/>
          <a:p>
            <a:pPr marL="571500" indent="-571500">
              <a:buFont typeface="+mj-lt"/>
              <a:buAutoNum type="arabicPeriod"/>
            </a:pPr>
            <a:r>
              <a:rPr lang="el-GR" altLang="zh-TW" b="1" i="1" dirty="0"/>
              <a:t>Ηθικοί κανόνες είναι όσοι διευκολύνουν τον κοινωνικό βίο</a:t>
            </a:r>
            <a:r>
              <a:rPr lang="el-GR" altLang="zh-TW" dirty="0"/>
              <a:t>. Στην βάση αυτή δικαιολογούνται κανόνες όπως αυτός της απαγόρευσης της κλοπής. </a:t>
            </a:r>
            <a:r>
              <a:rPr lang="el-GR" altLang="zh-TW" dirty="0">
                <a:solidFill>
                  <a:srgbClr val="FF0000"/>
                </a:solidFill>
              </a:rPr>
              <a:t>Θα μπορούσε όμως να δικαιολογηθεί με βάση αυτή τη θεωρία ένας νόμος που απαγόρευε την σεξουαλική ελευθεριότητα</a:t>
            </a:r>
            <a:r>
              <a:rPr lang="en-US" altLang="zh-TW" dirty="0">
                <a:solidFill>
                  <a:srgbClr val="FF0000"/>
                </a:solidFill>
              </a:rPr>
              <a:t>;</a:t>
            </a:r>
            <a:endParaRPr lang="el-GR" altLang="zh-TW" dirty="0">
              <a:solidFill>
                <a:srgbClr val="FF0000"/>
              </a:solidFill>
            </a:endParaRPr>
          </a:p>
        </p:txBody>
      </p:sp>
      <p:sp>
        <p:nvSpPr>
          <p:cNvPr id="8195" name="Text Box 1028"/>
          <p:cNvSpPr txBox="1">
            <a:spLocks noChangeArrowheads="1"/>
          </p:cNvSpPr>
          <p:nvPr/>
        </p:nvSpPr>
        <p:spPr bwMode="auto">
          <a:xfrm>
            <a:off x="838200" y="762000"/>
            <a:ext cx="7315200" cy="646113"/>
          </a:xfrm>
          <a:prstGeom prst="rect">
            <a:avLst/>
          </a:prstGeom>
          <a:noFill/>
          <a:ln w="9525">
            <a:noFill/>
            <a:miter lim="800000"/>
            <a:headEnd/>
            <a:tailEnd/>
          </a:ln>
        </p:spPr>
        <p:txBody>
          <a:bodyPr>
            <a:spAutoFit/>
          </a:bodyPr>
          <a:lstStyle/>
          <a:p>
            <a:pPr algn="ctr">
              <a:spcBef>
                <a:spcPct val="50000"/>
              </a:spcBef>
            </a:pPr>
            <a:r>
              <a:rPr lang="el-GR" altLang="zh-TW" sz="3600" dirty="0"/>
              <a:t>Τα θετικά της θεωρίας</a:t>
            </a:r>
            <a:endParaRPr lang="en-US" altLang="zh-TW"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23528" y="1600200"/>
            <a:ext cx="8363272" cy="5257800"/>
          </a:xfrm>
        </p:spPr>
        <p:txBody>
          <a:bodyPr>
            <a:normAutofit/>
          </a:bodyPr>
          <a:lstStyle/>
          <a:p>
            <a:pPr marL="571500" indent="-571500">
              <a:buFont typeface="+mj-lt"/>
              <a:buAutoNum type="arabicPeriod" startAt="2"/>
            </a:pPr>
            <a:r>
              <a:rPr lang="el-GR" altLang="zh-TW" b="1" i="1" dirty="0"/>
              <a:t>Δικαιολογείται ορθολογικά η τήρηση των κανόνων</a:t>
            </a:r>
            <a:r>
              <a:rPr lang="el-GR" altLang="zh-TW" dirty="0"/>
              <a:t>. Συμφωνούμε να τηρούμε τους νόμους γιατί ωφελούμαστε ζώντας σε έναν κόσμο που είναι αποδεκτοί οι κανόνες.  Παρόλα αυτά τηρούμε και τους νόμους γιατί δεν θέλουμε να μας πιάσουν παραβάτες και είναι λογικό να μην θέλουμε να πιαστούμε. </a:t>
            </a:r>
            <a:r>
              <a:rPr lang="el-GR" altLang="zh-TW" dirty="0">
                <a:solidFill>
                  <a:srgbClr val="FF0000"/>
                </a:solidFill>
              </a:rPr>
              <a:t>Τι γίνεται όμως όταν γνωρίζουμε ότι μπορούμε να μην τηρήσουμε έναν νόμο και να μην πιαστούμε. Τι είναι ορθολογικό να κάνουμε; </a:t>
            </a:r>
          </a:p>
        </p:txBody>
      </p:sp>
      <p:sp>
        <p:nvSpPr>
          <p:cNvPr id="8195" name="Text Box 1028"/>
          <p:cNvSpPr txBox="1">
            <a:spLocks noChangeArrowheads="1"/>
          </p:cNvSpPr>
          <p:nvPr/>
        </p:nvSpPr>
        <p:spPr bwMode="auto">
          <a:xfrm>
            <a:off x="838200" y="762000"/>
            <a:ext cx="7315200" cy="646113"/>
          </a:xfrm>
          <a:prstGeom prst="rect">
            <a:avLst/>
          </a:prstGeom>
          <a:noFill/>
          <a:ln w="9525">
            <a:noFill/>
            <a:miter lim="800000"/>
            <a:headEnd/>
            <a:tailEnd/>
          </a:ln>
        </p:spPr>
        <p:txBody>
          <a:bodyPr>
            <a:spAutoFit/>
          </a:bodyPr>
          <a:lstStyle/>
          <a:p>
            <a:pPr algn="ctr">
              <a:spcBef>
                <a:spcPct val="50000"/>
              </a:spcBef>
            </a:pPr>
            <a:r>
              <a:rPr lang="el-GR" altLang="zh-TW" sz="3600" dirty="0"/>
              <a:t>Τα θετικά της θεωρίας</a:t>
            </a:r>
            <a:endParaRPr lang="en-US" altLang="zh-TW"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23528" y="1600200"/>
            <a:ext cx="8363272" cy="2836912"/>
          </a:xfrm>
        </p:spPr>
        <p:txBody>
          <a:bodyPr>
            <a:normAutofit/>
          </a:bodyPr>
          <a:lstStyle/>
          <a:p>
            <a:pPr marL="571500" indent="-571500">
              <a:buFont typeface="+mj-lt"/>
              <a:buAutoNum type="arabicPeriod" startAt="3"/>
            </a:pPr>
            <a:r>
              <a:rPr lang="el-GR" altLang="zh-TW" b="1" i="1" dirty="0"/>
              <a:t>Υπό συγκεκριμένες περιστάσεις δικαιολογείται η παράβαση των κανόνων</a:t>
            </a:r>
            <a:r>
              <a:rPr lang="el-GR" altLang="zh-TW" dirty="0"/>
              <a:t>. Για παράδειγμα όταν οι άλλοι δεν τηρούν τους κανόνες. Έτσι δικαιολογείται και η τιμωρία των παραβατών του νόμου. </a:t>
            </a:r>
          </a:p>
        </p:txBody>
      </p:sp>
      <p:sp>
        <p:nvSpPr>
          <p:cNvPr id="8195" name="Text Box 1028"/>
          <p:cNvSpPr txBox="1">
            <a:spLocks noChangeArrowheads="1"/>
          </p:cNvSpPr>
          <p:nvPr/>
        </p:nvSpPr>
        <p:spPr bwMode="auto">
          <a:xfrm>
            <a:off x="838200" y="762000"/>
            <a:ext cx="7315200" cy="646113"/>
          </a:xfrm>
          <a:prstGeom prst="rect">
            <a:avLst/>
          </a:prstGeom>
          <a:noFill/>
          <a:ln w="9525">
            <a:noFill/>
            <a:miter lim="800000"/>
            <a:headEnd/>
            <a:tailEnd/>
          </a:ln>
        </p:spPr>
        <p:txBody>
          <a:bodyPr>
            <a:spAutoFit/>
          </a:bodyPr>
          <a:lstStyle/>
          <a:p>
            <a:pPr algn="ctr">
              <a:spcBef>
                <a:spcPct val="50000"/>
              </a:spcBef>
            </a:pPr>
            <a:r>
              <a:rPr lang="el-GR" altLang="zh-TW" sz="3600" dirty="0"/>
              <a:t>Τα θετικά της θεωρίας</a:t>
            </a:r>
            <a:endParaRPr lang="en-US" altLang="zh-TW"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23528" y="1600200"/>
            <a:ext cx="8363272" cy="3773016"/>
          </a:xfrm>
        </p:spPr>
        <p:txBody>
          <a:bodyPr>
            <a:normAutofit/>
          </a:bodyPr>
          <a:lstStyle/>
          <a:p>
            <a:pPr marL="571500" indent="-571500">
              <a:buFont typeface="+mj-lt"/>
              <a:buAutoNum type="arabicPeriod" startAt="4"/>
            </a:pPr>
            <a:r>
              <a:rPr lang="el-GR" altLang="zh-TW" b="1" i="1" dirty="0"/>
              <a:t>Η ηθική είναι αμερόληπτη</a:t>
            </a:r>
            <a:r>
              <a:rPr lang="el-GR" altLang="zh-TW" dirty="0"/>
              <a:t>. Αμεροληψία σημαίνει να μην δίνουμε μεγαλύτερο βάρος στο προσωπικό μας συμφέρον. </a:t>
            </a:r>
            <a:r>
              <a:rPr lang="el-GR" altLang="zh-TW" dirty="0">
                <a:solidFill>
                  <a:srgbClr val="FF0000"/>
                </a:solidFill>
              </a:rPr>
              <a:t>Τι συμβαίνει όμως σε μια υποθετική περίπτωση όπου πρέπει να επιλέξετε αν θα πεθάνετε εσείς ή άλλοι πέντε άνθρωποι; </a:t>
            </a:r>
          </a:p>
        </p:txBody>
      </p:sp>
      <p:sp>
        <p:nvSpPr>
          <p:cNvPr id="8195" name="Text Box 1028"/>
          <p:cNvSpPr txBox="1">
            <a:spLocks noChangeArrowheads="1"/>
          </p:cNvSpPr>
          <p:nvPr/>
        </p:nvSpPr>
        <p:spPr bwMode="auto">
          <a:xfrm>
            <a:off x="838200" y="762000"/>
            <a:ext cx="7315200" cy="646113"/>
          </a:xfrm>
          <a:prstGeom prst="rect">
            <a:avLst/>
          </a:prstGeom>
          <a:noFill/>
          <a:ln w="9525">
            <a:noFill/>
            <a:miter lim="800000"/>
            <a:headEnd/>
            <a:tailEnd/>
          </a:ln>
        </p:spPr>
        <p:txBody>
          <a:bodyPr>
            <a:spAutoFit/>
          </a:bodyPr>
          <a:lstStyle/>
          <a:p>
            <a:pPr algn="ctr">
              <a:spcBef>
                <a:spcPct val="50000"/>
              </a:spcBef>
            </a:pPr>
            <a:r>
              <a:rPr lang="el-GR" altLang="zh-TW" sz="3600" dirty="0"/>
              <a:t>Τα θετικά της θεωρίας</a:t>
            </a:r>
            <a:endParaRPr lang="en-US" altLang="zh-TW"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028"/>
          <p:cNvSpPr txBox="1">
            <a:spLocks noChangeArrowheads="1"/>
          </p:cNvSpPr>
          <p:nvPr/>
        </p:nvSpPr>
        <p:spPr bwMode="auto">
          <a:xfrm>
            <a:off x="827584" y="260648"/>
            <a:ext cx="7315200" cy="1200329"/>
          </a:xfrm>
          <a:prstGeom prst="rect">
            <a:avLst/>
          </a:prstGeom>
          <a:noFill/>
          <a:ln w="9525">
            <a:noFill/>
            <a:miter lim="800000"/>
            <a:headEnd/>
            <a:tailEnd/>
          </a:ln>
        </p:spPr>
        <p:txBody>
          <a:bodyPr>
            <a:spAutoFit/>
          </a:bodyPr>
          <a:lstStyle/>
          <a:p>
            <a:pPr algn="ctr">
              <a:spcBef>
                <a:spcPct val="50000"/>
              </a:spcBef>
            </a:pPr>
            <a:r>
              <a:rPr lang="el-GR" altLang="zh-TW" sz="3600" dirty="0"/>
              <a:t>Το πρόβλημα της πολιτικής ανυπακοής</a:t>
            </a:r>
            <a:endParaRPr lang="en-US" altLang="zh-TW" sz="3600" dirty="0"/>
          </a:p>
        </p:txBody>
      </p:sp>
      <p:pic>
        <p:nvPicPr>
          <p:cNvPr id="4098" name="Picture 2"/>
          <p:cNvPicPr>
            <a:picLocks noChangeAspect="1" noChangeArrowheads="1"/>
          </p:cNvPicPr>
          <p:nvPr/>
        </p:nvPicPr>
        <p:blipFill>
          <a:blip r:embed="rId2" cstate="print"/>
          <a:srcRect/>
          <a:stretch>
            <a:fillRect/>
          </a:stretch>
        </p:blipFill>
        <p:spPr bwMode="auto">
          <a:xfrm>
            <a:off x="755575" y="1844824"/>
            <a:ext cx="3928301" cy="244827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002474" y="3573016"/>
            <a:ext cx="3895515" cy="25922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23528" y="1600200"/>
            <a:ext cx="8363272" cy="3773016"/>
          </a:xfrm>
        </p:spPr>
        <p:txBody>
          <a:bodyPr>
            <a:normAutofit/>
          </a:bodyPr>
          <a:lstStyle/>
          <a:p>
            <a:pPr marL="571500" indent="-571500">
              <a:buNone/>
            </a:pPr>
            <a:r>
              <a:rPr lang="el-GR" altLang="zh-TW" dirty="0"/>
              <a:t>	Γιατί έχουμε υποχρέωση να υπακούμε στους νόμους; Γιατί αποκομίζουμε κάποια οφέλη από την κοινωνική ζωή και συνεπώς καταβάλλουμε ένα αντάλλαγμα. Η πολιτική ανυπακοή δικαιολογείται όταν ενώ καταβάλλουμε το αντάλλαγμα δεν έχουμε τα οφέλη.</a:t>
            </a:r>
          </a:p>
        </p:txBody>
      </p:sp>
      <p:sp>
        <p:nvSpPr>
          <p:cNvPr id="8195" name="Text Box 1028"/>
          <p:cNvSpPr txBox="1">
            <a:spLocks noChangeArrowheads="1"/>
          </p:cNvSpPr>
          <p:nvPr/>
        </p:nvSpPr>
        <p:spPr bwMode="auto">
          <a:xfrm>
            <a:off x="755576" y="260648"/>
            <a:ext cx="7315200" cy="1200329"/>
          </a:xfrm>
          <a:prstGeom prst="rect">
            <a:avLst/>
          </a:prstGeom>
          <a:noFill/>
          <a:ln w="9525">
            <a:noFill/>
            <a:miter lim="800000"/>
            <a:headEnd/>
            <a:tailEnd/>
          </a:ln>
        </p:spPr>
        <p:txBody>
          <a:bodyPr>
            <a:spAutoFit/>
          </a:bodyPr>
          <a:lstStyle/>
          <a:p>
            <a:pPr algn="ctr">
              <a:spcBef>
                <a:spcPct val="50000"/>
              </a:spcBef>
            </a:pPr>
            <a:r>
              <a:rPr lang="el-GR" altLang="zh-TW" sz="3600" dirty="0"/>
              <a:t>Το πρόβλημα της πολιτικής ανυπακοής</a:t>
            </a:r>
            <a:endParaRPr lang="en-US" altLang="zh-TW"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914400" y="1600200"/>
            <a:ext cx="7772400" cy="4876800"/>
          </a:xfrm>
        </p:spPr>
        <p:txBody>
          <a:bodyPr>
            <a:normAutofit/>
          </a:bodyPr>
          <a:lstStyle/>
          <a:p>
            <a:pPr marL="571500" indent="-571500" eaLnBrk="1" hangingPunct="1"/>
            <a:r>
              <a:rPr lang="el-GR" altLang="zh-TW" dirty="0"/>
              <a:t>Ιστορικός μύθος η κατάσταση που περιγράφει ο Χομπς</a:t>
            </a:r>
          </a:p>
          <a:p>
            <a:pPr marL="571500" indent="-571500" eaLnBrk="1" hangingPunct="1"/>
            <a:r>
              <a:rPr lang="el-GR" altLang="zh-TW" dirty="0"/>
              <a:t>Κανένας άνθρωπος δεν έχει συμφωνήσει με όσα ο Χομπς λέει ότι έχει συμφωνήσει (το πρόβλημα του να ακολουθούμε τους κανόνες ενός παιχνιδιού). Τι γίνεται αλήθεια με κάποιο που δεν συμφωνεί με τους κανόνες της κοινωνίας και θέλει να μην συμμετάσχει;</a:t>
            </a:r>
          </a:p>
        </p:txBody>
      </p:sp>
      <p:sp>
        <p:nvSpPr>
          <p:cNvPr id="11267" name="Text Box 1028"/>
          <p:cNvSpPr txBox="1">
            <a:spLocks noChangeArrowheads="1"/>
          </p:cNvSpPr>
          <p:nvPr/>
        </p:nvSpPr>
        <p:spPr bwMode="auto">
          <a:xfrm>
            <a:off x="838200" y="762000"/>
            <a:ext cx="7315200" cy="646331"/>
          </a:xfrm>
          <a:prstGeom prst="rect">
            <a:avLst/>
          </a:prstGeom>
          <a:noFill/>
          <a:ln w="9525">
            <a:noFill/>
            <a:miter lim="800000"/>
            <a:headEnd/>
            <a:tailEnd/>
          </a:ln>
        </p:spPr>
        <p:txBody>
          <a:bodyPr>
            <a:spAutoFit/>
          </a:bodyPr>
          <a:lstStyle/>
          <a:p>
            <a:pPr algn="ctr">
              <a:spcBef>
                <a:spcPct val="50000"/>
              </a:spcBef>
            </a:pPr>
            <a:r>
              <a:rPr lang="el-GR" altLang="zh-TW" sz="3600" dirty="0"/>
              <a:t>Τα προβλήματα της θεωρίας</a:t>
            </a:r>
            <a:endParaRPr lang="en-US" altLang="zh-TW"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8"/>
          <p:cNvSpPr txBox="1">
            <a:spLocks noChangeArrowheads="1"/>
          </p:cNvSpPr>
          <p:nvPr/>
        </p:nvSpPr>
        <p:spPr bwMode="auto">
          <a:xfrm>
            <a:off x="838200" y="762000"/>
            <a:ext cx="7315200" cy="646113"/>
          </a:xfrm>
          <a:prstGeom prst="rect">
            <a:avLst/>
          </a:prstGeom>
          <a:noFill/>
          <a:ln w="9525">
            <a:noFill/>
            <a:miter lim="800000"/>
            <a:headEnd/>
            <a:tailEnd/>
          </a:ln>
        </p:spPr>
        <p:txBody>
          <a:bodyPr>
            <a:spAutoFit/>
          </a:bodyPr>
          <a:lstStyle/>
          <a:p>
            <a:pPr algn="ctr">
              <a:spcBef>
                <a:spcPct val="50000"/>
              </a:spcBef>
            </a:pPr>
            <a:r>
              <a:rPr lang="el-GR" altLang="zh-TW" sz="3600"/>
              <a:t>Η ιδέα του Κοινωνικού Συμβολαίου</a:t>
            </a:r>
            <a:endParaRPr lang="en-US" altLang="zh-TW" sz="3600"/>
          </a:p>
        </p:txBody>
      </p:sp>
      <p:sp>
        <p:nvSpPr>
          <p:cNvPr id="4" name="Rectangle 3"/>
          <p:cNvSpPr txBox="1">
            <a:spLocks noChangeArrowheads="1"/>
          </p:cNvSpPr>
          <p:nvPr/>
        </p:nvSpPr>
        <p:spPr>
          <a:xfrm>
            <a:off x="914400" y="1600200"/>
            <a:ext cx="7772400" cy="457200"/>
          </a:xfrm>
          <a:prstGeom prst="rect">
            <a:avLst/>
          </a:prstGeom>
        </p:spPr>
        <p:txBody>
          <a:bodyPr/>
          <a:lstStyle/>
          <a:p>
            <a:pPr marL="571500" indent="-571500">
              <a:spcBef>
                <a:spcPct val="20000"/>
              </a:spcBef>
              <a:buClr>
                <a:schemeClr val="folHlink"/>
              </a:buClr>
              <a:buSzPct val="90000"/>
              <a:buFont typeface="Wingdings" pitchFamily="2" charset="2"/>
              <a:buAutoNum type="arabicPeriod"/>
              <a:defRPr/>
            </a:pPr>
            <a:endParaRPr lang="en-US" altLang="zh-TW" sz="2800" kern="0" dirty="0">
              <a:latin typeface="+mn-lt"/>
              <a:ea typeface="+mn-ea"/>
            </a:endParaRPr>
          </a:p>
        </p:txBody>
      </p:sp>
      <p:sp>
        <p:nvSpPr>
          <p:cNvPr id="4100" name="4 - Ορθογώνιο"/>
          <p:cNvSpPr>
            <a:spLocks noChangeArrowheads="1"/>
          </p:cNvSpPr>
          <p:nvPr/>
        </p:nvSpPr>
        <p:spPr bwMode="auto">
          <a:xfrm>
            <a:off x="1600200" y="2362200"/>
            <a:ext cx="2362200" cy="369888"/>
          </a:xfrm>
          <a:prstGeom prst="rect">
            <a:avLst/>
          </a:prstGeom>
          <a:noFill/>
          <a:ln w="9525">
            <a:noFill/>
            <a:miter lim="800000"/>
            <a:headEnd/>
            <a:tailEnd/>
          </a:ln>
        </p:spPr>
        <p:txBody>
          <a:bodyPr>
            <a:spAutoFit/>
          </a:bodyPr>
          <a:lstStyle/>
          <a:p>
            <a:pPr>
              <a:spcBef>
                <a:spcPct val="50000"/>
              </a:spcBef>
            </a:pPr>
            <a:r>
              <a:rPr lang="en-US" b="1">
                <a:latin typeface="TimesNewRoman" charset="0"/>
              </a:rPr>
              <a:t>Thomas Hobbes</a:t>
            </a:r>
          </a:p>
        </p:txBody>
      </p:sp>
      <p:pic>
        <p:nvPicPr>
          <p:cNvPr id="4101" name="Picture 6" descr="hobbes"/>
          <p:cNvPicPr>
            <a:picLocks noChangeAspect="1" noChangeArrowheads="1"/>
          </p:cNvPicPr>
          <p:nvPr/>
        </p:nvPicPr>
        <p:blipFill>
          <a:blip r:embed="rId2" cstate="print"/>
          <a:srcRect/>
          <a:stretch>
            <a:fillRect/>
          </a:stretch>
        </p:blipFill>
        <p:spPr bwMode="auto">
          <a:xfrm>
            <a:off x="990600" y="2819400"/>
            <a:ext cx="3486150" cy="3810000"/>
          </a:xfrm>
          <a:prstGeom prst="rect">
            <a:avLst/>
          </a:prstGeom>
          <a:noFill/>
          <a:ln w="9525">
            <a:noFill/>
            <a:miter lim="800000"/>
            <a:headEnd/>
            <a:tailEnd/>
          </a:ln>
        </p:spPr>
      </p:pic>
      <p:pic>
        <p:nvPicPr>
          <p:cNvPr id="4102" name="Picture 4"/>
          <p:cNvPicPr>
            <a:picLocks noChangeAspect="1" noChangeArrowheads="1"/>
          </p:cNvPicPr>
          <p:nvPr/>
        </p:nvPicPr>
        <p:blipFill>
          <a:blip r:embed="rId3" cstate="print"/>
          <a:srcRect/>
          <a:stretch>
            <a:fillRect/>
          </a:stretch>
        </p:blipFill>
        <p:spPr bwMode="auto">
          <a:xfrm>
            <a:off x="5943600" y="2763838"/>
            <a:ext cx="2514600" cy="38655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914400" y="1600200"/>
            <a:ext cx="7772400" cy="4876800"/>
          </a:xfrm>
        </p:spPr>
        <p:txBody>
          <a:bodyPr>
            <a:normAutofit/>
          </a:bodyPr>
          <a:lstStyle/>
          <a:p>
            <a:pPr marL="571500" indent="-571500" eaLnBrk="1" hangingPunct="1"/>
            <a:r>
              <a:rPr lang="el-GR" altLang="zh-TW" dirty="0"/>
              <a:t>Μερικοί άνθρωποι δεν μπορούν να μας ωφελήσουν ή να μας βλάψουν ή να συμμετάσχουν στο </a:t>
            </a:r>
            <a:r>
              <a:rPr lang="el-GR" altLang="zh-TW"/>
              <a:t>κοινωνικό συμβόλαιο. </a:t>
            </a:r>
            <a:r>
              <a:rPr lang="el-GR" altLang="zh-TW" dirty="0"/>
              <a:t>Μπορούμε να αγνοήσουμε τα συμφέροντά τους. Το ζήτημα της ωφέλειας και όχι της συμφωνίας (το ζήτημα της εγκαταλελειμμένης γάτας)</a:t>
            </a:r>
          </a:p>
          <a:p>
            <a:pPr marL="571500" indent="-571500" eaLnBrk="1" hangingPunct="1"/>
            <a:endParaRPr lang="el-GR" altLang="zh-TW" dirty="0"/>
          </a:p>
        </p:txBody>
      </p:sp>
      <p:sp>
        <p:nvSpPr>
          <p:cNvPr id="11267" name="Text Box 1028"/>
          <p:cNvSpPr txBox="1">
            <a:spLocks noChangeArrowheads="1"/>
          </p:cNvSpPr>
          <p:nvPr/>
        </p:nvSpPr>
        <p:spPr bwMode="auto">
          <a:xfrm>
            <a:off x="838200" y="762000"/>
            <a:ext cx="7315200" cy="646331"/>
          </a:xfrm>
          <a:prstGeom prst="rect">
            <a:avLst/>
          </a:prstGeom>
          <a:noFill/>
          <a:ln w="9525">
            <a:noFill/>
            <a:miter lim="800000"/>
            <a:headEnd/>
            <a:tailEnd/>
          </a:ln>
        </p:spPr>
        <p:txBody>
          <a:bodyPr>
            <a:spAutoFit/>
          </a:bodyPr>
          <a:lstStyle/>
          <a:p>
            <a:pPr algn="ctr">
              <a:spcBef>
                <a:spcPct val="50000"/>
              </a:spcBef>
            </a:pPr>
            <a:r>
              <a:rPr lang="el-GR" altLang="zh-TW" sz="3600" dirty="0"/>
              <a:t>Τα προβλήματα της θεωρίας</a:t>
            </a:r>
            <a:endParaRPr lang="en-US" altLang="zh-TW"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επιχείρημα του Χομπς</a:t>
            </a:r>
          </a:p>
        </p:txBody>
      </p:sp>
      <p:sp>
        <p:nvSpPr>
          <p:cNvPr id="3" name="2 - Θέση περιεχομένου"/>
          <p:cNvSpPr>
            <a:spLocks noGrp="1"/>
          </p:cNvSpPr>
          <p:nvPr>
            <p:ph idx="1"/>
          </p:nvPr>
        </p:nvSpPr>
        <p:spPr/>
        <p:txBody>
          <a:bodyPr/>
          <a:lstStyle/>
          <a:p>
            <a:pPr>
              <a:buNone/>
            </a:pPr>
            <a:r>
              <a:rPr lang="el-GR" dirty="0"/>
              <a:t>Ας υποθέσουμε ότι:</a:t>
            </a:r>
          </a:p>
          <a:p>
            <a:r>
              <a:rPr lang="el-GR" dirty="0"/>
              <a:t>Δεν υπάρχει θεός να μας προστάξει και να μας ανταμείψει για τις ηθικές πράξεις</a:t>
            </a:r>
          </a:p>
          <a:p>
            <a:r>
              <a:rPr lang="el-GR" dirty="0"/>
              <a:t>Δεν υπάρχουν φυσικοί σκοποί ενσωματωμένοι στην φύση των πραγμάτων</a:t>
            </a:r>
          </a:p>
          <a:p>
            <a:r>
              <a:rPr lang="el-GR" dirty="0"/>
              <a:t>Οι άνθρωποι είναι εκ φύσεως εγωιστές και επιδιώκουν το συμφέρον τους</a:t>
            </a:r>
          </a:p>
          <a:p>
            <a:pPr>
              <a:buNone/>
            </a:pPr>
            <a:r>
              <a:rPr lang="el-GR" dirty="0"/>
              <a:t>Από προέρχεται η ηθική;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επιχείρημα του Χομπς</a:t>
            </a:r>
          </a:p>
        </p:txBody>
      </p:sp>
      <p:sp>
        <p:nvSpPr>
          <p:cNvPr id="3" name="2 - Θέση περιεχομένου"/>
          <p:cNvSpPr>
            <a:spLocks noGrp="1"/>
          </p:cNvSpPr>
          <p:nvPr>
            <p:ph idx="1"/>
          </p:nvPr>
        </p:nvSpPr>
        <p:spPr>
          <a:xfrm>
            <a:off x="457200" y="1600201"/>
            <a:ext cx="8229600" cy="2836912"/>
          </a:xfrm>
        </p:spPr>
        <p:txBody>
          <a:bodyPr/>
          <a:lstStyle/>
          <a:p>
            <a:pPr>
              <a:buNone/>
            </a:pPr>
            <a:r>
              <a:rPr lang="el-GR" dirty="0"/>
              <a:t>Η ηθική πρέπει να νοηθεί ως επίλυση ενός πρακτικού ζητήματος. </a:t>
            </a:r>
          </a:p>
          <a:p>
            <a:pPr>
              <a:buNone/>
            </a:pPr>
            <a:r>
              <a:rPr lang="el-GR" dirty="0"/>
              <a:t>Φανταστείτε να ζούμε σε ένα κόσμο απόλυτης ελευθερίας. Τι θα συνέβαινε σε ένα τέτοιο κόσμο; </a:t>
            </a:r>
          </a:p>
          <a:p>
            <a:pPr>
              <a:buNone/>
            </a:pP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5724128" y="4288666"/>
            <a:ext cx="3419872" cy="256933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914400" y="1600200"/>
            <a:ext cx="7772400" cy="4038600"/>
          </a:xfrm>
        </p:spPr>
        <p:txBody>
          <a:bodyPr>
            <a:normAutofit/>
          </a:bodyPr>
          <a:lstStyle/>
          <a:p>
            <a:pPr marL="571500" indent="-571500" eaLnBrk="1" hangingPunct="1"/>
            <a:r>
              <a:rPr lang="el-GR" altLang="zh-TW" dirty="0"/>
              <a:t>Όλοι οι άνθρωποι έχουν τις ίδιες ανάγκες</a:t>
            </a:r>
          </a:p>
          <a:p>
            <a:pPr marL="571500" indent="-571500" eaLnBrk="1" hangingPunct="1"/>
            <a:r>
              <a:rPr lang="el-GR" altLang="zh-TW" dirty="0"/>
              <a:t>Τα αγαθά είναι σπάνια</a:t>
            </a:r>
          </a:p>
          <a:p>
            <a:pPr marL="571500" indent="-571500" eaLnBrk="1" hangingPunct="1"/>
            <a:r>
              <a:rPr lang="el-GR" altLang="zh-TW" dirty="0"/>
              <a:t>Όλοι οι άνθρωποι έχουν την ίδια ισχύ</a:t>
            </a:r>
          </a:p>
          <a:p>
            <a:pPr marL="571500" indent="-571500"/>
            <a:r>
              <a:rPr lang="el-GR" altLang="zh-TW" dirty="0"/>
              <a:t>Ο αλτρουισμός είναι περιορισμένος</a:t>
            </a:r>
          </a:p>
          <a:p>
            <a:pPr marL="571500" indent="-571500" algn="ctr" eaLnBrk="1" hangingPunct="1">
              <a:buFont typeface="Wingdings" pitchFamily="2" charset="2"/>
              <a:buNone/>
            </a:pPr>
            <a:r>
              <a:rPr lang="el-GR" altLang="zh-TW" dirty="0"/>
              <a:t>Οδηγούν τον κόσμο της απόλυτης ελευθερίας σε ένα εφιάλτη (όλοι εναντίον όλων).</a:t>
            </a:r>
          </a:p>
        </p:txBody>
      </p:sp>
      <p:sp>
        <p:nvSpPr>
          <p:cNvPr id="6147" name="Text Box 1028"/>
          <p:cNvSpPr txBox="1">
            <a:spLocks noChangeArrowheads="1"/>
          </p:cNvSpPr>
          <p:nvPr/>
        </p:nvSpPr>
        <p:spPr bwMode="auto">
          <a:xfrm>
            <a:off x="838200" y="762000"/>
            <a:ext cx="7315200" cy="646331"/>
          </a:xfrm>
          <a:prstGeom prst="rect">
            <a:avLst/>
          </a:prstGeom>
          <a:noFill/>
          <a:ln w="9525">
            <a:noFill/>
            <a:miter lim="800000"/>
            <a:headEnd/>
            <a:tailEnd/>
          </a:ln>
        </p:spPr>
        <p:txBody>
          <a:bodyPr>
            <a:spAutoFit/>
          </a:bodyPr>
          <a:lstStyle/>
          <a:p>
            <a:pPr algn="ctr">
              <a:spcBef>
                <a:spcPct val="50000"/>
              </a:spcBef>
            </a:pPr>
            <a:r>
              <a:rPr lang="el-GR" sz="3600" dirty="0"/>
              <a:t>Το επιχείρημα του Χομπς</a:t>
            </a:r>
            <a:endParaRPr lang="en-US" altLang="zh-TW" sz="3600" dirty="0"/>
          </a:p>
        </p:txBody>
      </p:sp>
      <p:pic>
        <p:nvPicPr>
          <p:cNvPr id="6148" name="Picture 3"/>
          <p:cNvPicPr>
            <a:picLocks noChangeAspect="1" noChangeArrowheads="1"/>
          </p:cNvPicPr>
          <p:nvPr/>
        </p:nvPicPr>
        <p:blipFill>
          <a:blip r:embed="rId2" cstate="print"/>
          <a:srcRect/>
          <a:stretch>
            <a:fillRect/>
          </a:stretch>
        </p:blipFill>
        <p:spPr bwMode="auto">
          <a:xfrm>
            <a:off x="6686550" y="5105400"/>
            <a:ext cx="2457450" cy="1752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914400" y="1600200"/>
            <a:ext cx="7772400" cy="2971800"/>
          </a:xfrm>
        </p:spPr>
        <p:txBody>
          <a:bodyPr>
            <a:normAutofit fontScale="92500" lnSpcReduction="20000"/>
          </a:bodyPr>
          <a:lstStyle/>
          <a:p>
            <a:pPr marL="571500" indent="-571500" eaLnBrk="1" hangingPunct="1">
              <a:buFont typeface="Wingdings" pitchFamily="2" charset="2"/>
              <a:buNone/>
            </a:pPr>
            <a:r>
              <a:rPr lang="el-GR" altLang="zh-TW" dirty="0"/>
              <a:t>Επιπλέον </a:t>
            </a:r>
          </a:p>
          <a:p>
            <a:pPr marL="571500" indent="-571500" eaLnBrk="1" hangingPunct="1"/>
            <a:r>
              <a:rPr lang="el-GR" altLang="zh-TW" dirty="0"/>
              <a:t>Το κύριο χαρακτηριστικό της ανθρώπινης φύσης είναι ο εγωισμός. </a:t>
            </a:r>
          </a:p>
          <a:p>
            <a:pPr marL="571500" indent="-571500" eaLnBrk="1" hangingPunct="1"/>
            <a:r>
              <a:rPr lang="el-GR" altLang="zh-TW" dirty="0"/>
              <a:t>Ο άνθρωπος διακατέχεται από μια ορμή αυτοσυντήρησης που είναι προσανατολισμένη στη διατήρηση και την προαγωγή της ατομικής του ύπαρξης.</a:t>
            </a:r>
          </a:p>
          <a:p>
            <a:pPr marL="571500" indent="-571500" eaLnBrk="1" hangingPunct="1">
              <a:buFont typeface="Wingdings" pitchFamily="2" charset="2"/>
              <a:buNone/>
            </a:pPr>
            <a:endParaRPr lang="el-GR" altLang="zh-TW" dirty="0"/>
          </a:p>
        </p:txBody>
      </p:sp>
      <p:sp>
        <p:nvSpPr>
          <p:cNvPr id="7171" name="Text Box 1028"/>
          <p:cNvSpPr txBox="1">
            <a:spLocks noChangeArrowheads="1"/>
          </p:cNvSpPr>
          <p:nvPr/>
        </p:nvSpPr>
        <p:spPr bwMode="auto">
          <a:xfrm>
            <a:off x="838200" y="762000"/>
            <a:ext cx="7315200" cy="646113"/>
          </a:xfrm>
          <a:prstGeom prst="rect">
            <a:avLst/>
          </a:prstGeom>
          <a:noFill/>
          <a:ln w="9525">
            <a:noFill/>
            <a:miter lim="800000"/>
            <a:headEnd/>
            <a:tailEnd/>
          </a:ln>
        </p:spPr>
        <p:txBody>
          <a:bodyPr>
            <a:spAutoFit/>
          </a:bodyPr>
          <a:lstStyle/>
          <a:p>
            <a:pPr algn="ctr">
              <a:spcBef>
                <a:spcPct val="50000"/>
              </a:spcBef>
            </a:pPr>
            <a:r>
              <a:rPr lang="el-GR" sz="3600" dirty="0"/>
              <a:t>Το επιχείρημα του Χομπς</a:t>
            </a:r>
            <a:endParaRPr lang="en-US" altLang="zh-TW" sz="3600" dirty="0"/>
          </a:p>
        </p:txBody>
      </p:sp>
      <p:pic>
        <p:nvPicPr>
          <p:cNvPr id="7172" name="Picture 2"/>
          <p:cNvPicPr>
            <a:picLocks noChangeAspect="1" noChangeArrowheads="1"/>
          </p:cNvPicPr>
          <p:nvPr/>
        </p:nvPicPr>
        <p:blipFill>
          <a:blip r:embed="rId2" cstate="print"/>
          <a:srcRect/>
          <a:stretch>
            <a:fillRect/>
          </a:stretch>
        </p:blipFill>
        <p:spPr bwMode="auto">
          <a:xfrm>
            <a:off x="6172200" y="4876800"/>
            <a:ext cx="2971800" cy="1981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914400" y="1600200"/>
            <a:ext cx="7772400" cy="1900808"/>
          </a:xfrm>
        </p:spPr>
        <p:txBody>
          <a:bodyPr>
            <a:normAutofit lnSpcReduction="10000"/>
          </a:bodyPr>
          <a:lstStyle/>
          <a:p>
            <a:pPr marL="571500" indent="-571500" eaLnBrk="1" hangingPunct="1">
              <a:buNone/>
            </a:pPr>
            <a:r>
              <a:rPr lang="el-GR" altLang="zh-TW" dirty="0"/>
              <a:t>	Όλα αυτά δεν είναι εικασίες για τον Χομπς. Μας καλεί να αναλογιστούμε το τι συμβαίνει σε περιόδους κατάρρευσης των κυβερνήσεων.</a:t>
            </a:r>
          </a:p>
        </p:txBody>
      </p:sp>
      <p:sp>
        <p:nvSpPr>
          <p:cNvPr id="6147" name="Text Box 1028"/>
          <p:cNvSpPr txBox="1">
            <a:spLocks noChangeArrowheads="1"/>
          </p:cNvSpPr>
          <p:nvPr/>
        </p:nvSpPr>
        <p:spPr bwMode="auto">
          <a:xfrm>
            <a:off x="838200" y="762000"/>
            <a:ext cx="7315200" cy="646331"/>
          </a:xfrm>
          <a:prstGeom prst="rect">
            <a:avLst/>
          </a:prstGeom>
          <a:noFill/>
          <a:ln w="9525">
            <a:noFill/>
            <a:miter lim="800000"/>
            <a:headEnd/>
            <a:tailEnd/>
          </a:ln>
        </p:spPr>
        <p:txBody>
          <a:bodyPr>
            <a:spAutoFit/>
          </a:bodyPr>
          <a:lstStyle/>
          <a:p>
            <a:pPr algn="ctr">
              <a:spcBef>
                <a:spcPct val="50000"/>
              </a:spcBef>
            </a:pPr>
            <a:r>
              <a:rPr lang="el-GR" sz="3600" dirty="0"/>
              <a:t>Το επιχείρημα του Χομπς</a:t>
            </a:r>
            <a:endParaRPr lang="en-US" altLang="zh-TW" sz="3600" dirty="0"/>
          </a:p>
        </p:txBody>
      </p:sp>
      <p:pic>
        <p:nvPicPr>
          <p:cNvPr id="2050" name="Picture 2"/>
          <p:cNvPicPr>
            <a:picLocks noChangeAspect="1" noChangeArrowheads="1"/>
          </p:cNvPicPr>
          <p:nvPr/>
        </p:nvPicPr>
        <p:blipFill>
          <a:blip r:embed="rId2" cstate="print"/>
          <a:srcRect/>
          <a:stretch>
            <a:fillRect/>
          </a:stretch>
        </p:blipFill>
        <p:spPr bwMode="auto">
          <a:xfrm>
            <a:off x="4378259" y="4260672"/>
            <a:ext cx="4765741" cy="259732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914400" y="1600200"/>
            <a:ext cx="7772400" cy="3048000"/>
          </a:xfrm>
        </p:spPr>
        <p:txBody>
          <a:bodyPr>
            <a:normAutofit lnSpcReduction="10000"/>
          </a:bodyPr>
          <a:lstStyle/>
          <a:p>
            <a:pPr marL="571500" indent="-571500" eaLnBrk="1" hangingPunct="1"/>
            <a:r>
              <a:rPr lang="el-GR" altLang="zh-TW" dirty="0"/>
              <a:t>Για να μπορέσουν λοιπόν οι άνθρωποι να ζήσουν πρέπει να συμφωνήσουν σε κάποιους κανόνες που θα διέπουν τις μεταξύ τους σχέσεις.</a:t>
            </a:r>
          </a:p>
          <a:p>
            <a:pPr marL="571500" indent="-571500" eaLnBrk="1" hangingPunct="1"/>
            <a:r>
              <a:rPr lang="el-GR" altLang="zh-TW" dirty="0"/>
              <a:t>Αυτή η συμφωνία ονομάζεται «κοινωνικό συμβόλαιο»</a:t>
            </a:r>
          </a:p>
        </p:txBody>
      </p:sp>
      <p:sp>
        <p:nvSpPr>
          <p:cNvPr id="8195" name="Text Box 1028"/>
          <p:cNvSpPr txBox="1">
            <a:spLocks noChangeArrowheads="1"/>
          </p:cNvSpPr>
          <p:nvPr/>
        </p:nvSpPr>
        <p:spPr bwMode="auto">
          <a:xfrm>
            <a:off x="838200" y="762000"/>
            <a:ext cx="7315200" cy="646113"/>
          </a:xfrm>
          <a:prstGeom prst="rect">
            <a:avLst/>
          </a:prstGeom>
          <a:noFill/>
          <a:ln w="9525">
            <a:noFill/>
            <a:miter lim="800000"/>
            <a:headEnd/>
            <a:tailEnd/>
          </a:ln>
        </p:spPr>
        <p:txBody>
          <a:bodyPr>
            <a:spAutoFit/>
          </a:bodyPr>
          <a:lstStyle/>
          <a:p>
            <a:pPr algn="ctr">
              <a:spcBef>
                <a:spcPct val="50000"/>
              </a:spcBef>
            </a:pPr>
            <a:r>
              <a:rPr lang="el-GR" altLang="zh-TW" sz="3600" dirty="0"/>
              <a:t>Η θεωρία του Κοινωνικού Συμβολαίου</a:t>
            </a:r>
            <a:endParaRPr lang="en-US" altLang="zh-TW" sz="3600" dirty="0"/>
          </a:p>
        </p:txBody>
      </p:sp>
      <p:pic>
        <p:nvPicPr>
          <p:cNvPr id="8196" name="Picture 2"/>
          <p:cNvPicPr>
            <a:picLocks noChangeAspect="1" noChangeArrowheads="1"/>
          </p:cNvPicPr>
          <p:nvPr/>
        </p:nvPicPr>
        <p:blipFill>
          <a:blip r:embed="rId2" cstate="print"/>
          <a:srcRect/>
          <a:stretch>
            <a:fillRect/>
          </a:stretch>
        </p:blipFill>
        <p:spPr bwMode="auto">
          <a:xfrm>
            <a:off x="6200775" y="4906963"/>
            <a:ext cx="2943225" cy="19510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914400" y="1600200"/>
            <a:ext cx="7772400" cy="3048000"/>
          </a:xfrm>
        </p:spPr>
        <p:txBody>
          <a:bodyPr>
            <a:normAutofit lnSpcReduction="10000"/>
          </a:bodyPr>
          <a:lstStyle/>
          <a:p>
            <a:pPr marL="571500" indent="-571500" eaLnBrk="1" hangingPunct="1"/>
            <a:r>
              <a:rPr lang="el-GR" altLang="zh-TW" dirty="0"/>
              <a:t>Εντός του «κοινωνικού συμβολαίου» λειτουργούν όχι μόνο νόμοι και διατάξεις αλλά και κοινωνικά αποδεκτά συνήθειες. </a:t>
            </a:r>
          </a:p>
          <a:p>
            <a:pPr marL="571500" indent="-571500" eaLnBrk="1" hangingPunct="1"/>
            <a:r>
              <a:rPr lang="el-GR" altLang="zh-TW" dirty="0"/>
              <a:t>Μέσα από το κοινωνικό συμβόλαιο έχουμε μια μετάβαση από την φυσική κατάσταση στην πολιτική. </a:t>
            </a:r>
          </a:p>
        </p:txBody>
      </p:sp>
      <p:sp>
        <p:nvSpPr>
          <p:cNvPr id="8195" name="Text Box 1028"/>
          <p:cNvSpPr txBox="1">
            <a:spLocks noChangeArrowheads="1"/>
          </p:cNvSpPr>
          <p:nvPr/>
        </p:nvSpPr>
        <p:spPr bwMode="auto">
          <a:xfrm>
            <a:off x="838200" y="762000"/>
            <a:ext cx="7315200" cy="646113"/>
          </a:xfrm>
          <a:prstGeom prst="rect">
            <a:avLst/>
          </a:prstGeom>
          <a:noFill/>
          <a:ln w="9525">
            <a:noFill/>
            <a:miter lim="800000"/>
            <a:headEnd/>
            <a:tailEnd/>
          </a:ln>
        </p:spPr>
        <p:txBody>
          <a:bodyPr>
            <a:spAutoFit/>
          </a:bodyPr>
          <a:lstStyle/>
          <a:p>
            <a:pPr algn="ctr">
              <a:spcBef>
                <a:spcPct val="50000"/>
              </a:spcBef>
            </a:pPr>
            <a:r>
              <a:rPr lang="el-GR" altLang="zh-TW" sz="3600" dirty="0"/>
              <a:t>Η θεωρία του Κοινωνικού Συμβολαίου</a:t>
            </a:r>
            <a:endParaRPr lang="en-US" altLang="zh-TW" sz="3600" dirty="0"/>
          </a:p>
        </p:txBody>
      </p:sp>
      <p:pic>
        <p:nvPicPr>
          <p:cNvPr id="3074" name="Picture 2"/>
          <p:cNvPicPr>
            <a:picLocks noChangeAspect="1" noChangeArrowheads="1"/>
          </p:cNvPicPr>
          <p:nvPr/>
        </p:nvPicPr>
        <p:blipFill>
          <a:blip r:embed="rId2" cstate="print"/>
          <a:srcRect/>
          <a:stretch>
            <a:fillRect/>
          </a:stretch>
        </p:blipFill>
        <p:spPr bwMode="auto">
          <a:xfrm>
            <a:off x="7563991" y="4422517"/>
            <a:ext cx="1580009" cy="243548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677</Words>
  <Application>Microsoft Office PowerPoint</Application>
  <PresentationFormat>Προβολή στην οθόνη (4:3)</PresentationFormat>
  <Paragraphs>52</Paragraphs>
  <Slides>20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Arial</vt:lpstr>
      <vt:lpstr>Calibri</vt:lpstr>
      <vt:lpstr>TimesNewRoman</vt:lpstr>
      <vt:lpstr>Wingdings</vt:lpstr>
      <vt:lpstr>Θέμα του Office</vt:lpstr>
      <vt:lpstr>Το κοινωνικό συμβόλαιο</vt:lpstr>
      <vt:lpstr>Παρουσίαση του PowerPoint</vt:lpstr>
      <vt:lpstr>Το επιχείρημα του Χομπς</vt:lpstr>
      <vt:lpstr>Το επιχείρημα του Χομπς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δίλλημα του φυλακισμένου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Ηθικός Εγωισμός</dc:title>
  <dc:creator>Γιάννης Γκιόσος</dc:creator>
  <cp:lastModifiedBy>Giossos Yiannis</cp:lastModifiedBy>
  <cp:revision>33</cp:revision>
  <dcterms:created xsi:type="dcterms:W3CDTF">2018-11-05T12:46:28Z</dcterms:created>
  <dcterms:modified xsi:type="dcterms:W3CDTF">2022-10-18T06:38:27Z</dcterms:modified>
</cp:coreProperties>
</file>