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8"/>
  </p:notesMasterIdLst>
  <p:sldIdLst>
    <p:sldId id="256" r:id="rId2"/>
    <p:sldId id="259" r:id="rId3"/>
    <p:sldId id="280" r:id="rId4"/>
    <p:sldId id="301" r:id="rId5"/>
    <p:sldId id="302" r:id="rId6"/>
    <p:sldId id="303" r:id="rId7"/>
    <p:sldId id="304" r:id="rId8"/>
    <p:sldId id="305" r:id="rId9"/>
    <p:sldId id="306" r:id="rId10"/>
    <p:sldId id="307" r:id="rId11"/>
    <p:sldId id="308" r:id="rId12"/>
    <p:sldId id="313" r:id="rId13"/>
    <p:sldId id="309" r:id="rId14"/>
    <p:sldId id="310" r:id="rId15"/>
    <p:sldId id="314" r:id="rId16"/>
    <p:sldId id="311" r:id="rId17"/>
    <p:sldId id="315" r:id="rId18"/>
    <p:sldId id="316" r:id="rId19"/>
    <p:sldId id="312" r:id="rId20"/>
    <p:sldId id="317" r:id="rId21"/>
    <p:sldId id="318" r:id="rId22"/>
    <p:sldId id="333" r:id="rId23"/>
    <p:sldId id="319" r:id="rId24"/>
    <p:sldId id="320" r:id="rId25"/>
    <p:sldId id="321" r:id="rId26"/>
    <p:sldId id="322" r:id="rId27"/>
  </p:sldIdLst>
  <p:sldSz cx="9144000" cy="6858000" type="screen4x3"/>
  <p:notesSz cx="6858000" cy="9144000"/>
  <p:defaultTextStyle>
    <a:defPPr>
      <a:defRPr lang="zh-TW"/>
    </a:defPPr>
    <a:lvl1pPr algn="l" rtl="0" fontAlgn="base">
      <a:spcBef>
        <a:spcPct val="0"/>
      </a:spcBef>
      <a:spcAft>
        <a:spcPct val="0"/>
      </a:spcAft>
      <a:defRPr kumimoji="1" kern="1200">
        <a:solidFill>
          <a:schemeClr val="tx1"/>
        </a:solidFill>
        <a:latin typeface="Arial"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charset="0"/>
        <a:ea typeface="新細明體" pitchFamily="18" charset="-120"/>
        <a:cs typeface="+mn-cs"/>
      </a:defRPr>
    </a:lvl5pPr>
    <a:lvl6pPr marL="2286000" algn="l" defTabSz="914400" rtl="0" eaLnBrk="1" latinLnBrk="0" hangingPunct="1">
      <a:defRPr kumimoji="1" kern="1200">
        <a:solidFill>
          <a:schemeClr val="tx1"/>
        </a:solidFill>
        <a:latin typeface="Arial" charset="0"/>
        <a:ea typeface="新細明體" pitchFamily="18" charset="-120"/>
        <a:cs typeface="+mn-cs"/>
      </a:defRPr>
    </a:lvl6pPr>
    <a:lvl7pPr marL="2743200" algn="l" defTabSz="914400" rtl="0" eaLnBrk="1" latinLnBrk="0" hangingPunct="1">
      <a:defRPr kumimoji="1" kern="1200">
        <a:solidFill>
          <a:schemeClr val="tx1"/>
        </a:solidFill>
        <a:latin typeface="Arial" charset="0"/>
        <a:ea typeface="新細明體" pitchFamily="18" charset="-120"/>
        <a:cs typeface="+mn-cs"/>
      </a:defRPr>
    </a:lvl7pPr>
    <a:lvl8pPr marL="3200400" algn="l" defTabSz="914400" rtl="0" eaLnBrk="1" latinLnBrk="0" hangingPunct="1">
      <a:defRPr kumimoji="1" kern="1200">
        <a:solidFill>
          <a:schemeClr val="tx1"/>
        </a:solidFill>
        <a:latin typeface="Arial" charset="0"/>
        <a:ea typeface="新細明體" pitchFamily="18" charset="-120"/>
        <a:cs typeface="+mn-cs"/>
      </a:defRPr>
    </a:lvl8pPr>
    <a:lvl9pPr marL="3657600" algn="l" defTabSz="914400" rtl="0" eaLnBrk="1" latinLnBrk="0" hangingPunct="1">
      <a:defRPr kumimoji="1" kern="1200">
        <a:solidFill>
          <a:schemeClr val="tx1"/>
        </a:solidFill>
        <a:latin typeface="Arial" charset="0"/>
        <a:ea typeface="新細明體" pitchFamily="18"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FF3300"/>
    <a:srgbClr val="0000FF"/>
  </p:clrMru>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25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zh-TW"/>
          </a:p>
        </p:txBody>
      </p:sp>
      <p:sp>
        <p:nvSpPr>
          <p:cNvPr id="4096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zh-TW"/>
          </a:p>
        </p:txBody>
      </p:sp>
      <p:sp>
        <p:nvSpPr>
          <p:cNvPr id="409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096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noProof="0" smtClean="0"/>
              <a:t>按一下以編輯母片</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4096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zh-TW"/>
          </a:p>
        </p:txBody>
      </p:sp>
      <p:sp>
        <p:nvSpPr>
          <p:cNvPr id="4096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99AE96AD-6891-4641-BA01-5DF8AAB39D27}"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763000" cy="5943600"/>
            <a:chOff x="0" y="0"/>
            <a:chExt cx="5520" cy="3744"/>
          </a:xfrm>
        </p:grpSpPr>
        <p:sp>
          <p:nvSpPr>
            <p:cNvPr id="5" name="Rectangle 3"/>
            <p:cNvSpPr>
              <a:spLocks noChangeArrowheads="1"/>
            </p:cNvSpPr>
            <p:nvPr/>
          </p:nvSpPr>
          <p:spPr bwMode="auto">
            <a:xfrm>
              <a:off x="0" y="0"/>
              <a:ext cx="1104" cy="3072"/>
            </a:xfrm>
            <a:prstGeom prst="rect">
              <a:avLst/>
            </a:prstGeom>
            <a:solidFill>
              <a:schemeClr val="accent1"/>
            </a:solidFill>
            <a:ln w="9525">
              <a:noFill/>
              <a:miter lim="800000"/>
              <a:headEnd/>
              <a:tailEnd/>
            </a:ln>
            <a:effectLst/>
          </p:spPr>
          <p:txBody>
            <a:bodyPr wrap="none" anchor="ctr"/>
            <a:lstStyle/>
            <a:p>
              <a:pPr algn="ctr">
                <a:defRPr/>
              </a:pPr>
              <a:endParaRPr kumimoji="0" lang="el-GR" sz="2400">
                <a:latin typeface="Times New Roman" pitchFamily="18" charset="0"/>
              </a:endParaRPr>
            </a:p>
          </p:txBody>
        </p:sp>
        <p:grpSp>
          <p:nvGrpSpPr>
            <p:cNvPr id="6" name="Group 4"/>
            <p:cNvGrpSpPr>
              <a:grpSpLocks/>
            </p:cNvGrpSpPr>
            <p:nvPr userDrawn="1"/>
          </p:nvGrpSpPr>
          <p:grpSpPr bwMode="auto">
            <a:xfrm>
              <a:off x="0" y="2208"/>
              <a:ext cx="5520" cy="1536"/>
              <a:chOff x="0" y="2208"/>
              <a:chExt cx="5520" cy="1536"/>
            </a:xfrm>
          </p:grpSpPr>
          <p:sp>
            <p:nvSpPr>
              <p:cNvPr id="10" name="Rectangle 5"/>
              <p:cNvSpPr>
                <a:spLocks noChangeArrowheads="1"/>
              </p:cNvSpPr>
              <p:nvPr/>
            </p:nvSpPr>
            <p:spPr bwMode="ltGray">
              <a:xfrm>
                <a:off x="624" y="2208"/>
                <a:ext cx="4896" cy="1536"/>
              </a:xfrm>
              <a:prstGeom prst="rect">
                <a:avLst/>
              </a:prstGeom>
              <a:solidFill>
                <a:schemeClr val="bg2"/>
              </a:solidFill>
              <a:ln w="9525">
                <a:noFill/>
                <a:miter lim="800000"/>
                <a:headEnd/>
                <a:tailEnd/>
              </a:ln>
              <a:effectLst/>
            </p:spPr>
            <p:txBody>
              <a:bodyPr wrap="none" anchor="ctr"/>
              <a:lstStyle/>
              <a:p>
                <a:pPr algn="ctr">
                  <a:defRPr/>
                </a:pPr>
                <a:endParaRPr kumimoji="0" lang="el-GR" sz="2400">
                  <a:latin typeface="Times New Roman" pitchFamily="18" charset="0"/>
                </a:endParaRPr>
              </a:p>
            </p:txBody>
          </p:sp>
          <p:sp>
            <p:nvSpPr>
              <p:cNvPr id="11" name="Rectangle 6"/>
              <p:cNvSpPr>
                <a:spLocks noChangeArrowheads="1"/>
              </p:cNvSpPr>
              <p:nvPr/>
            </p:nvSpPr>
            <p:spPr bwMode="white">
              <a:xfrm>
                <a:off x="654" y="2352"/>
                <a:ext cx="4818" cy="1347"/>
              </a:xfrm>
              <a:prstGeom prst="rect">
                <a:avLst/>
              </a:prstGeom>
              <a:solidFill>
                <a:schemeClr val="bg1"/>
              </a:solidFill>
              <a:ln w="9525">
                <a:noFill/>
                <a:miter lim="800000"/>
                <a:headEnd/>
                <a:tailEnd/>
              </a:ln>
              <a:effectLst/>
            </p:spPr>
            <p:txBody>
              <a:bodyPr wrap="none" anchor="ctr"/>
              <a:lstStyle/>
              <a:p>
                <a:pPr algn="ctr">
                  <a:defRPr/>
                </a:pPr>
                <a:endParaRPr kumimoji="0" lang="el-GR" sz="2400">
                  <a:latin typeface="Times New Roman" pitchFamily="18" charset="0"/>
                </a:endParaRPr>
              </a:p>
            </p:txBody>
          </p:sp>
          <p:sp>
            <p:nvSpPr>
              <p:cNvPr id="12" name="Line 7"/>
              <p:cNvSpPr>
                <a:spLocks noChangeShapeType="1"/>
              </p:cNvSpPr>
              <p:nvPr/>
            </p:nvSpPr>
            <p:spPr bwMode="auto">
              <a:xfrm>
                <a:off x="0" y="3072"/>
                <a:ext cx="624" cy="0"/>
              </a:xfrm>
              <a:prstGeom prst="line">
                <a:avLst/>
              </a:prstGeom>
              <a:noFill/>
              <a:ln w="50800">
                <a:solidFill>
                  <a:schemeClr val="bg2"/>
                </a:solidFill>
                <a:round/>
                <a:headEnd/>
                <a:tailEnd/>
              </a:ln>
              <a:effectLst/>
            </p:spPr>
            <p:txBody>
              <a:bodyPr/>
              <a:lstStyle/>
              <a:p>
                <a:pPr>
                  <a:defRPr/>
                </a:pPr>
                <a:endParaRPr lang="el-GR"/>
              </a:p>
            </p:txBody>
          </p:sp>
        </p:grpSp>
        <p:grpSp>
          <p:nvGrpSpPr>
            <p:cNvPr id="7" name="Group 8"/>
            <p:cNvGrpSpPr>
              <a:grpSpLocks/>
            </p:cNvGrpSpPr>
            <p:nvPr userDrawn="1"/>
          </p:nvGrpSpPr>
          <p:grpSpPr bwMode="auto">
            <a:xfrm>
              <a:off x="400" y="336"/>
              <a:ext cx="5088" cy="192"/>
              <a:chOff x="400" y="336"/>
              <a:chExt cx="5088" cy="192"/>
            </a:xfrm>
          </p:grpSpPr>
          <p:sp>
            <p:nvSpPr>
              <p:cNvPr id="8" name="Rectangle 9"/>
              <p:cNvSpPr>
                <a:spLocks noChangeArrowheads="1"/>
              </p:cNvSpPr>
              <p:nvPr/>
            </p:nvSpPr>
            <p:spPr bwMode="auto">
              <a:xfrm>
                <a:off x="3952" y="336"/>
                <a:ext cx="1536" cy="192"/>
              </a:xfrm>
              <a:prstGeom prst="rect">
                <a:avLst/>
              </a:prstGeom>
              <a:solidFill>
                <a:schemeClr val="folHlink"/>
              </a:solidFill>
              <a:ln w="9525">
                <a:noFill/>
                <a:miter lim="800000"/>
                <a:headEnd/>
                <a:tailEnd/>
              </a:ln>
              <a:effectLst/>
            </p:spPr>
            <p:txBody>
              <a:bodyPr wrap="none" anchor="ctr"/>
              <a:lstStyle/>
              <a:p>
                <a:pPr algn="ctr">
                  <a:defRPr/>
                </a:pPr>
                <a:endParaRPr kumimoji="0" lang="el-GR" sz="2400">
                  <a:latin typeface="Times New Roman" pitchFamily="18" charset="0"/>
                </a:endParaRPr>
              </a:p>
            </p:txBody>
          </p:sp>
          <p:sp>
            <p:nvSpPr>
              <p:cNvPr id="9" name="Line 10"/>
              <p:cNvSpPr>
                <a:spLocks noChangeShapeType="1"/>
              </p:cNvSpPr>
              <p:nvPr/>
            </p:nvSpPr>
            <p:spPr bwMode="auto">
              <a:xfrm>
                <a:off x="400" y="432"/>
                <a:ext cx="5088" cy="0"/>
              </a:xfrm>
              <a:prstGeom prst="line">
                <a:avLst/>
              </a:prstGeom>
              <a:noFill/>
              <a:ln w="44450">
                <a:solidFill>
                  <a:schemeClr val="bg2"/>
                </a:solidFill>
                <a:round/>
                <a:headEnd/>
                <a:tailEnd/>
              </a:ln>
              <a:effectLst/>
            </p:spPr>
            <p:txBody>
              <a:bodyPr/>
              <a:lstStyle/>
              <a:p>
                <a:pPr>
                  <a:defRPr/>
                </a:pPr>
                <a:endParaRPr lang="el-GR"/>
              </a:p>
            </p:txBody>
          </p:sp>
        </p:grpSp>
      </p:grpSp>
      <p:sp>
        <p:nvSpPr>
          <p:cNvPr id="53259" name="Rectangle 11"/>
          <p:cNvSpPr>
            <a:spLocks noGrp="1" noChangeArrowheads="1"/>
          </p:cNvSpPr>
          <p:nvPr>
            <p:ph type="ctrTitle"/>
          </p:nvPr>
        </p:nvSpPr>
        <p:spPr>
          <a:xfrm>
            <a:off x="2057400" y="1143000"/>
            <a:ext cx="6629400" cy="2209800"/>
          </a:xfrm>
        </p:spPr>
        <p:txBody>
          <a:bodyPr/>
          <a:lstStyle>
            <a:lvl1pPr>
              <a:defRPr sz="4800"/>
            </a:lvl1pPr>
          </a:lstStyle>
          <a:p>
            <a:r>
              <a:rPr lang="en-US" altLang="zh-TW"/>
              <a:t>Click to edit Master title style</a:t>
            </a:r>
          </a:p>
        </p:txBody>
      </p:sp>
      <p:sp>
        <p:nvSpPr>
          <p:cNvPr id="53260"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en-US" altLang="zh-TW"/>
              <a:t>Click to edit Master subtitle style</a:t>
            </a:r>
          </a:p>
        </p:txBody>
      </p:sp>
      <p:sp>
        <p:nvSpPr>
          <p:cNvPr id="13" name="Rectangle 13"/>
          <p:cNvSpPr>
            <a:spLocks noGrp="1" noChangeArrowheads="1"/>
          </p:cNvSpPr>
          <p:nvPr>
            <p:ph type="dt" sz="half" idx="10"/>
          </p:nvPr>
        </p:nvSpPr>
        <p:spPr>
          <a:xfrm>
            <a:off x="912813" y="6251575"/>
            <a:ext cx="1905000" cy="457200"/>
          </a:xfrm>
        </p:spPr>
        <p:txBody>
          <a:bodyPr/>
          <a:lstStyle>
            <a:lvl1pPr>
              <a:defRPr/>
            </a:lvl1pPr>
          </a:lstStyle>
          <a:p>
            <a:pPr>
              <a:defRPr/>
            </a:pPr>
            <a:endParaRPr lang="en-US" altLang="zh-TW"/>
          </a:p>
        </p:txBody>
      </p:sp>
      <p:sp>
        <p:nvSpPr>
          <p:cNvPr id="14" name="Rectangle 14"/>
          <p:cNvSpPr>
            <a:spLocks noGrp="1" noChangeArrowheads="1"/>
          </p:cNvSpPr>
          <p:nvPr>
            <p:ph type="ftr" sz="quarter" idx="11"/>
          </p:nvPr>
        </p:nvSpPr>
        <p:spPr>
          <a:xfrm>
            <a:off x="3354388" y="6248400"/>
            <a:ext cx="2895600" cy="457200"/>
          </a:xfrm>
        </p:spPr>
        <p:txBody>
          <a:bodyPr/>
          <a:lstStyle>
            <a:lvl1pPr>
              <a:defRPr/>
            </a:lvl1pPr>
          </a:lstStyle>
          <a:p>
            <a:pPr>
              <a:defRPr/>
            </a:pPr>
            <a:endParaRPr lang="en-US" altLang="zh-TW"/>
          </a:p>
        </p:txBody>
      </p:sp>
      <p:sp>
        <p:nvSpPr>
          <p:cNvPr id="15" name="Rectangle 15"/>
          <p:cNvSpPr>
            <a:spLocks noGrp="1" noChangeArrowheads="1"/>
          </p:cNvSpPr>
          <p:nvPr>
            <p:ph type="sldNum" sz="quarter" idx="12"/>
          </p:nvPr>
        </p:nvSpPr>
        <p:spPr/>
        <p:txBody>
          <a:bodyPr/>
          <a:lstStyle>
            <a:lvl1pPr>
              <a:defRPr/>
            </a:lvl1pPr>
          </a:lstStyle>
          <a:p>
            <a:pPr>
              <a:defRPr/>
            </a:pPr>
            <a:fld id="{33BB889A-9104-49F6-8833-0D71090C9D0D}" type="slidenum">
              <a:rPr lang="en-US" altLang="zh-TW"/>
              <a:pPr>
                <a:defRPr/>
              </a:pPr>
              <a:t>‹#›</a:t>
            </a:fld>
            <a:endParaRPr lang="en-US" altLang="zh-TW"/>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9"/>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10"/>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11"/>
          <p:cNvSpPr>
            <a:spLocks noGrp="1" noChangeArrowheads="1"/>
          </p:cNvSpPr>
          <p:nvPr>
            <p:ph type="sldNum" sz="quarter" idx="12"/>
          </p:nvPr>
        </p:nvSpPr>
        <p:spPr>
          <a:ln/>
        </p:spPr>
        <p:txBody>
          <a:bodyPr/>
          <a:lstStyle>
            <a:lvl1pPr>
              <a:defRPr/>
            </a:lvl1pPr>
          </a:lstStyle>
          <a:p>
            <a:pPr>
              <a:defRPr/>
            </a:pPr>
            <a:fld id="{56767239-2E58-4BBE-8AE4-DBC6D38A8E9E}" type="slidenum">
              <a:rPr lang="en-US" altLang="zh-TW"/>
              <a:pPr>
                <a:defRPr/>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43700" y="277813"/>
            <a:ext cx="1943100" cy="5853112"/>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914400" y="277813"/>
            <a:ext cx="5676900" cy="5853112"/>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9"/>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10"/>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11"/>
          <p:cNvSpPr>
            <a:spLocks noGrp="1" noChangeArrowheads="1"/>
          </p:cNvSpPr>
          <p:nvPr>
            <p:ph type="sldNum" sz="quarter" idx="12"/>
          </p:nvPr>
        </p:nvSpPr>
        <p:spPr>
          <a:ln/>
        </p:spPr>
        <p:txBody>
          <a:bodyPr/>
          <a:lstStyle>
            <a:lvl1pPr>
              <a:defRPr/>
            </a:lvl1pPr>
          </a:lstStyle>
          <a:p>
            <a:pPr>
              <a:defRPr/>
            </a:pPr>
            <a:fld id="{C0508431-B415-43B5-9741-7BA5A845EC2F}" type="slidenum">
              <a:rPr lang="en-US" altLang="zh-TW"/>
              <a:pPr>
                <a:defRPr/>
              </a:pPr>
              <a:t>‹#›</a:t>
            </a:fld>
            <a:endParaRPr lang="en-US" altLang="zh-TW"/>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Τίτλος, Κείμενο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7813"/>
            <a:ext cx="7772400" cy="1143000"/>
          </a:xfrm>
        </p:spPr>
        <p:txBody>
          <a:bodyPr/>
          <a:lstStyle/>
          <a:p>
            <a:r>
              <a:rPr lang="el-GR" smtClean="0"/>
              <a:t>Kλικ για επεξεργασία του τίτλου</a:t>
            </a:r>
            <a:endParaRPr lang="el-GR"/>
          </a:p>
        </p:txBody>
      </p:sp>
      <p:sp>
        <p:nvSpPr>
          <p:cNvPr id="3" name="2 - Θέση κειμένου"/>
          <p:cNvSpPr>
            <a:spLocks noGrp="1"/>
          </p:cNvSpPr>
          <p:nvPr>
            <p:ph type="body" sz="half" idx="1"/>
          </p:nvPr>
        </p:nvSpPr>
        <p:spPr>
          <a:xfrm>
            <a:off x="914400" y="1600200"/>
            <a:ext cx="3810000" cy="4530725"/>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876800" y="1600200"/>
            <a:ext cx="3810000" cy="4530725"/>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9"/>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10"/>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11"/>
          <p:cNvSpPr>
            <a:spLocks noGrp="1" noChangeArrowheads="1"/>
          </p:cNvSpPr>
          <p:nvPr>
            <p:ph type="sldNum" sz="quarter" idx="12"/>
          </p:nvPr>
        </p:nvSpPr>
        <p:spPr>
          <a:ln/>
        </p:spPr>
        <p:txBody>
          <a:bodyPr/>
          <a:lstStyle>
            <a:lvl1pPr>
              <a:defRPr/>
            </a:lvl1pPr>
          </a:lstStyle>
          <a:p>
            <a:pPr>
              <a:defRPr/>
            </a:pPr>
            <a:fld id="{CBE5397D-C693-4041-B822-2A5E3C963C25}" type="slidenum">
              <a:rPr lang="en-US" altLang="zh-TW"/>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9"/>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10"/>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11"/>
          <p:cNvSpPr>
            <a:spLocks noGrp="1" noChangeArrowheads="1"/>
          </p:cNvSpPr>
          <p:nvPr>
            <p:ph type="sldNum" sz="quarter" idx="12"/>
          </p:nvPr>
        </p:nvSpPr>
        <p:spPr>
          <a:ln/>
        </p:spPr>
        <p:txBody>
          <a:bodyPr/>
          <a:lstStyle>
            <a:lvl1pPr>
              <a:defRPr/>
            </a:lvl1pPr>
          </a:lstStyle>
          <a:p>
            <a:pPr>
              <a:defRPr/>
            </a:pPr>
            <a:fld id="{B909B97B-30B7-4B6F-B7E1-9BF0C04267BD}" type="slidenum">
              <a:rPr lang="en-US" altLang="zh-TW"/>
              <a:pPr>
                <a:defRPr/>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Rectangle 9"/>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10"/>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11"/>
          <p:cNvSpPr>
            <a:spLocks noGrp="1" noChangeArrowheads="1"/>
          </p:cNvSpPr>
          <p:nvPr>
            <p:ph type="sldNum" sz="quarter" idx="12"/>
          </p:nvPr>
        </p:nvSpPr>
        <p:spPr>
          <a:ln/>
        </p:spPr>
        <p:txBody>
          <a:bodyPr/>
          <a:lstStyle>
            <a:lvl1pPr>
              <a:defRPr/>
            </a:lvl1pPr>
          </a:lstStyle>
          <a:p>
            <a:pPr>
              <a:defRPr/>
            </a:pPr>
            <a:fld id="{B9D50C3F-4505-4DB1-94C5-6CBB66DEE283}" type="slidenum">
              <a:rPr lang="en-US" altLang="zh-TW"/>
              <a:pPr>
                <a:defRPr/>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9"/>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10"/>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11"/>
          <p:cNvSpPr>
            <a:spLocks noGrp="1" noChangeArrowheads="1"/>
          </p:cNvSpPr>
          <p:nvPr>
            <p:ph type="sldNum" sz="quarter" idx="12"/>
          </p:nvPr>
        </p:nvSpPr>
        <p:spPr>
          <a:ln/>
        </p:spPr>
        <p:txBody>
          <a:bodyPr/>
          <a:lstStyle>
            <a:lvl1pPr>
              <a:defRPr/>
            </a:lvl1pPr>
          </a:lstStyle>
          <a:p>
            <a:pPr>
              <a:defRPr/>
            </a:pPr>
            <a:fld id="{33C84D93-91AD-40B4-AB19-E0C3A05A7CA7}" type="slidenum">
              <a:rPr lang="en-US" altLang="zh-TW"/>
              <a:pPr>
                <a:defRPr/>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9"/>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10"/>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11"/>
          <p:cNvSpPr>
            <a:spLocks noGrp="1" noChangeArrowheads="1"/>
          </p:cNvSpPr>
          <p:nvPr>
            <p:ph type="sldNum" sz="quarter" idx="12"/>
          </p:nvPr>
        </p:nvSpPr>
        <p:spPr>
          <a:ln/>
        </p:spPr>
        <p:txBody>
          <a:bodyPr/>
          <a:lstStyle>
            <a:lvl1pPr>
              <a:defRPr/>
            </a:lvl1pPr>
          </a:lstStyle>
          <a:p>
            <a:pPr>
              <a:defRPr/>
            </a:pPr>
            <a:fld id="{7CF45195-DBC0-4DF7-A5C7-1F1859C36772}" type="slidenum">
              <a:rPr lang="en-US" altLang="zh-TW"/>
              <a:pPr>
                <a:defRPr/>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Rectangle 9"/>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10"/>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11"/>
          <p:cNvSpPr>
            <a:spLocks noGrp="1" noChangeArrowheads="1"/>
          </p:cNvSpPr>
          <p:nvPr>
            <p:ph type="sldNum" sz="quarter" idx="12"/>
          </p:nvPr>
        </p:nvSpPr>
        <p:spPr>
          <a:ln/>
        </p:spPr>
        <p:txBody>
          <a:bodyPr/>
          <a:lstStyle>
            <a:lvl1pPr>
              <a:defRPr/>
            </a:lvl1pPr>
          </a:lstStyle>
          <a:p>
            <a:pPr>
              <a:defRPr/>
            </a:pPr>
            <a:fld id="{D57B3698-F824-46FE-AE45-9155BEEAFE72}" type="slidenum">
              <a:rPr lang="en-US" altLang="zh-TW"/>
              <a:pPr>
                <a:defRPr/>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10"/>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11"/>
          <p:cNvSpPr>
            <a:spLocks noGrp="1" noChangeArrowheads="1"/>
          </p:cNvSpPr>
          <p:nvPr>
            <p:ph type="sldNum" sz="quarter" idx="12"/>
          </p:nvPr>
        </p:nvSpPr>
        <p:spPr>
          <a:ln/>
        </p:spPr>
        <p:txBody>
          <a:bodyPr/>
          <a:lstStyle>
            <a:lvl1pPr>
              <a:defRPr/>
            </a:lvl1pPr>
          </a:lstStyle>
          <a:p>
            <a:pPr>
              <a:defRPr/>
            </a:pPr>
            <a:fld id="{AAE763BE-60FF-4E7A-BDC1-7D86AF50EA9C}" type="slidenum">
              <a:rPr lang="en-US" altLang="zh-TW"/>
              <a:pPr>
                <a:defRPr/>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9"/>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10"/>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11"/>
          <p:cNvSpPr>
            <a:spLocks noGrp="1" noChangeArrowheads="1"/>
          </p:cNvSpPr>
          <p:nvPr>
            <p:ph type="sldNum" sz="quarter" idx="12"/>
          </p:nvPr>
        </p:nvSpPr>
        <p:spPr>
          <a:ln/>
        </p:spPr>
        <p:txBody>
          <a:bodyPr/>
          <a:lstStyle>
            <a:lvl1pPr>
              <a:defRPr/>
            </a:lvl1pPr>
          </a:lstStyle>
          <a:p>
            <a:pPr>
              <a:defRPr/>
            </a:pPr>
            <a:fld id="{3B9F9029-DC50-4E23-BB7B-422C83FCD978}" type="slidenum">
              <a:rPr lang="en-US" altLang="zh-TW"/>
              <a:pPr>
                <a:defRPr/>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9"/>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10"/>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11"/>
          <p:cNvSpPr>
            <a:spLocks noGrp="1" noChangeArrowheads="1"/>
          </p:cNvSpPr>
          <p:nvPr>
            <p:ph type="sldNum" sz="quarter" idx="12"/>
          </p:nvPr>
        </p:nvSpPr>
        <p:spPr>
          <a:ln/>
        </p:spPr>
        <p:txBody>
          <a:bodyPr/>
          <a:lstStyle>
            <a:lvl1pPr>
              <a:defRPr/>
            </a:lvl1pPr>
          </a:lstStyle>
          <a:p>
            <a:pPr>
              <a:defRPr/>
            </a:pPr>
            <a:fld id="{C55D86F6-A043-4F43-9A9A-F75764BEEA30}"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8686800" cy="4876800"/>
            <a:chOff x="0" y="0"/>
            <a:chExt cx="5472" cy="3072"/>
          </a:xfrm>
        </p:grpSpPr>
        <p:sp>
          <p:nvSpPr>
            <p:cNvPr id="52227" name="Rectangle 3"/>
            <p:cNvSpPr>
              <a:spLocks noChangeArrowheads="1"/>
            </p:cNvSpPr>
            <p:nvPr/>
          </p:nvSpPr>
          <p:spPr bwMode="auto">
            <a:xfrm>
              <a:off x="0" y="0"/>
              <a:ext cx="384" cy="3072"/>
            </a:xfrm>
            <a:prstGeom prst="rect">
              <a:avLst/>
            </a:prstGeom>
            <a:solidFill>
              <a:schemeClr val="accent1"/>
            </a:solidFill>
            <a:ln w="9525">
              <a:noFill/>
              <a:miter lim="800000"/>
              <a:headEnd/>
              <a:tailEnd/>
            </a:ln>
            <a:effectLst/>
          </p:spPr>
          <p:txBody>
            <a:bodyPr wrap="none" anchor="ctr"/>
            <a:lstStyle/>
            <a:p>
              <a:pPr algn="ctr">
                <a:defRPr/>
              </a:pPr>
              <a:endParaRPr kumimoji="0" lang="el-GR" sz="2400">
                <a:latin typeface="Times New Roman" pitchFamily="18" charset="0"/>
              </a:endParaRPr>
            </a:p>
          </p:txBody>
        </p:sp>
        <p:grpSp>
          <p:nvGrpSpPr>
            <p:cNvPr id="1034" name="Group 4"/>
            <p:cNvGrpSpPr>
              <a:grpSpLocks/>
            </p:cNvGrpSpPr>
            <p:nvPr/>
          </p:nvGrpSpPr>
          <p:grpSpPr bwMode="auto">
            <a:xfrm>
              <a:off x="240" y="893"/>
              <a:ext cx="5232" cy="115"/>
              <a:chOff x="240" y="893"/>
              <a:chExt cx="5232" cy="115"/>
            </a:xfrm>
          </p:grpSpPr>
          <p:sp>
            <p:nvSpPr>
              <p:cNvPr id="52229" name="Rectangle 5"/>
              <p:cNvSpPr>
                <a:spLocks noChangeArrowheads="1"/>
              </p:cNvSpPr>
              <p:nvPr/>
            </p:nvSpPr>
            <p:spPr bwMode="auto">
              <a:xfrm>
                <a:off x="4320" y="893"/>
                <a:ext cx="1152" cy="115"/>
              </a:xfrm>
              <a:prstGeom prst="rect">
                <a:avLst/>
              </a:prstGeom>
              <a:solidFill>
                <a:schemeClr val="folHlink"/>
              </a:solidFill>
              <a:ln w="9525">
                <a:noFill/>
                <a:miter lim="800000"/>
                <a:headEnd/>
                <a:tailEnd/>
              </a:ln>
              <a:effectLst/>
            </p:spPr>
            <p:txBody>
              <a:bodyPr wrap="none" anchor="ctr"/>
              <a:lstStyle/>
              <a:p>
                <a:pPr algn="ctr">
                  <a:defRPr/>
                </a:pPr>
                <a:endParaRPr kumimoji="0" lang="el-GR" sz="2400">
                  <a:latin typeface="Times New Roman" pitchFamily="18" charset="0"/>
                </a:endParaRPr>
              </a:p>
            </p:txBody>
          </p:sp>
          <p:sp>
            <p:nvSpPr>
              <p:cNvPr id="52230" name="Line 6"/>
              <p:cNvSpPr>
                <a:spLocks noChangeShapeType="1"/>
              </p:cNvSpPr>
              <p:nvPr/>
            </p:nvSpPr>
            <p:spPr bwMode="auto">
              <a:xfrm>
                <a:off x="240" y="941"/>
                <a:ext cx="5232" cy="0"/>
              </a:xfrm>
              <a:prstGeom prst="line">
                <a:avLst/>
              </a:prstGeom>
              <a:noFill/>
              <a:ln w="19050">
                <a:solidFill>
                  <a:schemeClr val="bg2"/>
                </a:solidFill>
                <a:round/>
                <a:headEnd/>
                <a:tailEnd/>
              </a:ln>
              <a:effectLst/>
            </p:spPr>
            <p:txBody>
              <a:bodyPr/>
              <a:lstStyle/>
              <a:p>
                <a:pPr>
                  <a:defRPr/>
                </a:pPr>
                <a:endParaRPr lang="el-GR"/>
              </a:p>
            </p:txBody>
          </p:sp>
        </p:grpSp>
      </p:grpSp>
      <p:sp>
        <p:nvSpPr>
          <p:cNvPr id="1027" name="Rectangle 7"/>
          <p:cNvSpPr>
            <a:spLocks noGrp="1" noChangeArrowheads="1"/>
          </p:cNvSpPr>
          <p:nvPr>
            <p:ph type="title"/>
          </p:nvPr>
        </p:nvSpPr>
        <p:spPr bwMode="auto">
          <a:xfrm>
            <a:off x="914400" y="277813"/>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zh-TW" smtClean="0"/>
              <a:t>Click to edit Master title style</a:t>
            </a:r>
          </a:p>
        </p:txBody>
      </p:sp>
      <p:sp>
        <p:nvSpPr>
          <p:cNvPr id="1028" name="Rectangle 8"/>
          <p:cNvSpPr>
            <a:spLocks noGrp="1" noChangeArrowheads="1"/>
          </p:cNvSpPr>
          <p:nvPr>
            <p:ph type="body" idx="1"/>
          </p:nvPr>
        </p:nvSpPr>
        <p:spPr bwMode="auto">
          <a:xfrm>
            <a:off x="914400" y="1600200"/>
            <a:ext cx="77724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52233"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000"/>
            </a:lvl1pPr>
          </a:lstStyle>
          <a:p>
            <a:pPr>
              <a:defRPr/>
            </a:pPr>
            <a:endParaRPr lang="en-US" altLang="zh-TW"/>
          </a:p>
        </p:txBody>
      </p:sp>
      <p:sp>
        <p:nvSpPr>
          <p:cNvPr id="52234"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000"/>
            </a:lvl1pPr>
          </a:lstStyle>
          <a:p>
            <a:pPr>
              <a:defRPr/>
            </a:pPr>
            <a:endParaRPr lang="en-US" altLang="zh-TW"/>
          </a:p>
        </p:txBody>
      </p:sp>
      <p:sp>
        <p:nvSpPr>
          <p:cNvPr id="52235" name="Rectangle 11"/>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000"/>
            </a:lvl1pPr>
          </a:lstStyle>
          <a:p>
            <a:pPr>
              <a:defRPr/>
            </a:pPr>
            <a:fld id="{E7C893B1-DBE4-48BF-95FB-0DE68FE04DD6}" type="slidenum">
              <a:rPr lang="en-US" altLang="zh-TW"/>
              <a:pPr>
                <a:defRPr/>
              </a:pPr>
              <a:t>‹#›</a:t>
            </a:fld>
            <a:endParaRPr lang="en-US" altLang="zh-TW"/>
          </a:p>
        </p:txBody>
      </p:sp>
      <p:sp>
        <p:nvSpPr>
          <p:cNvPr id="52236" name="Line 12"/>
          <p:cNvSpPr>
            <a:spLocks noChangeShapeType="1"/>
          </p:cNvSpPr>
          <p:nvPr/>
        </p:nvSpPr>
        <p:spPr bwMode="auto">
          <a:xfrm>
            <a:off x="0" y="4876800"/>
            <a:ext cx="609600" cy="0"/>
          </a:xfrm>
          <a:prstGeom prst="line">
            <a:avLst/>
          </a:prstGeom>
          <a:noFill/>
          <a:ln w="44450">
            <a:solidFill>
              <a:schemeClr val="bg2"/>
            </a:solidFill>
            <a:round/>
            <a:headEnd/>
            <a:tailEnd/>
          </a:ln>
          <a:effectLst/>
        </p:spPr>
        <p:txBody>
          <a:bodyPr/>
          <a:lstStyle/>
          <a:p>
            <a:pPr>
              <a:defRPr/>
            </a:pPr>
            <a:endParaRPr lang="el-GR"/>
          </a:p>
        </p:txBody>
      </p:sp>
    </p:spTree>
  </p:cSld>
  <p:clrMap bg1="lt1" tx1="dk1" bg2="lt2" tx2="dk2" accent1="accent1" accent2="accent2" accent3="accent3" accent4="accent4" accent5="accent5" accent6="accent6" hlink="hlink" folHlink="folHlink"/>
  <p:sldLayoutIdLst>
    <p:sldLayoutId id="2147483773"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 id="2147483772" r:id="rId12"/>
  </p:sldLayoutIdLst>
  <p:timing>
    <p:tnLst>
      <p:par>
        <p:cTn id="1" dur="indefinite" restart="never" nodeType="tmRoot"/>
      </p:par>
    </p:tnLst>
  </p:timing>
  <p:txStyles>
    <p:titleStyle>
      <a:lvl1pPr algn="l" rtl="0" eaLnBrk="0" fontAlgn="base" hangingPunct="0">
        <a:spcBef>
          <a:spcPct val="0"/>
        </a:spcBef>
        <a:spcAft>
          <a:spcPct val="0"/>
        </a:spcAft>
        <a:defRPr kumimoji="1" sz="4200">
          <a:solidFill>
            <a:schemeClr val="tx2"/>
          </a:solidFill>
          <a:latin typeface="+mj-lt"/>
          <a:ea typeface="+mj-ea"/>
          <a:cs typeface="+mj-cs"/>
        </a:defRPr>
      </a:lvl1pPr>
      <a:lvl2pPr algn="l" rtl="0" eaLnBrk="0" fontAlgn="base" hangingPunct="0">
        <a:spcBef>
          <a:spcPct val="0"/>
        </a:spcBef>
        <a:spcAft>
          <a:spcPct val="0"/>
        </a:spcAft>
        <a:defRPr kumimoji="1" sz="4200">
          <a:solidFill>
            <a:schemeClr val="tx2"/>
          </a:solidFill>
          <a:latin typeface="Times New Roman" pitchFamily="18" charset="0"/>
          <a:ea typeface="新細明體" pitchFamily="18" charset="-120"/>
        </a:defRPr>
      </a:lvl2pPr>
      <a:lvl3pPr algn="l" rtl="0" eaLnBrk="0" fontAlgn="base" hangingPunct="0">
        <a:spcBef>
          <a:spcPct val="0"/>
        </a:spcBef>
        <a:spcAft>
          <a:spcPct val="0"/>
        </a:spcAft>
        <a:defRPr kumimoji="1" sz="4200">
          <a:solidFill>
            <a:schemeClr val="tx2"/>
          </a:solidFill>
          <a:latin typeface="Times New Roman" pitchFamily="18" charset="0"/>
          <a:ea typeface="新細明體" pitchFamily="18" charset="-120"/>
        </a:defRPr>
      </a:lvl3pPr>
      <a:lvl4pPr algn="l" rtl="0" eaLnBrk="0" fontAlgn="base" hangingPunct="0">
        <a:spcBef>
          <a:spcPct val="0"/>
        </a:spcBef>
        <a:spcAft>
          <a:spcPct val="0"/>
        </a:spcAft>
        <a:defRPr kumimoji="1" sz="4200">
          <a:solidFill>
            <a:schemeClr val="tx2"/>
          </a:solidFill>
          <a:latin typeface="Times New Roman" pitchFamily="18" charset="0"/>
          <a:ea typeface="新細明體" pitchFamily="18" charset="-120"/>
        </a:defRPr>
      </a:lvl4pPr>
      <a:lvl5pPr algn="l" rtl="0" eaLnBrk="0" fontAlgn="base" hangingPunct="0">
        <a:spcBef>
          <a:spcPct val="0"/>
        </a:spcBef>
        <a:spcAft>
          <a:spcPct val="0"/>
        </a:spcAft>
        <a:defRPr kumimoji="1" sz="4200">
          <a:solidFill>
            <a:schemeClr val="tx2"/>
          </a:solidFill>
          <a:latin typeface="Times New Roman" pitchFamily="18" charset="0"/>
          <a:ea typeface="新細明體" pitchFamily="18" charset="-120"/>
        </a:defRPr>
      </a:lvl5pPr>
      <a:lvl6pPr marL="457200" algn="l" rtl="0" fontAlgn="base">
        <a:spcBef>
          <a:spcPct val="0"/>
        </a:spcBef>
        <a:spcAft>
          <a:spcPct val="0"/>
        </a:spcAft>
        <a:defRPr kumimoji="1" sz="4200">
          <a:solidFill>
            <a:schemeClr val="tx2"/>
          </a:solidFill>
          <a:latin typeface="Times New Roman" pitchFamily="18" charset="0"/>
          <a:ea typeface="新細明體" pitchFamily="18" charset="-120"/>
        </a:defRPr>
      </a:lvl6pPr>
      <a:lvl7pPr marL="914400" algn="l" rtl="0" fontAlgn="base">
        <a:spcBef>
          <a:spcPct val="0"/>
        </a:spcBef>
        <a:spcAft>
          <a:spcPct val="0"/>
        </a:spcAft>
        <a:defRPr kumimoji="1" sz="4200">
          <a:solidFill>
            <a:schemeClr val="tx2"/>
          </a:solidFill>
          <a:latin typeface="Times New Roman" pitchFamily="18" charset="0"/>
          <a:ea typeface="新細明體" pitchFamily="18" charset="-120"/>
        </a:defRPr>
      </a:lvl7pPr>
      <a:lvl8pPr marL="1371600" algn="l" rtl="0" fontAlgn="base">
        <a:spcBef>
          <a:spcPct val="0"/>
        </a:spcBef>
        <a:spcAft>
          <a:spcPct val="0"/>
        </a:spcAft>
        <a:defRPr kumimoji="1" sz="4200">
          <a:solidFill>
            <a:schemeClr val="tx2"/>
          </a:solidFill>
          <a:latin typeface="Times New Roman" pitchFamily="18" charset="0"/>
          <a:ea typeface="新細明體" pitchFamily="18" charset="-120"/>
        </a:defRPr>
      </a:lvl8pPr>
      <a:lvl9pPr marL="1828800" algn="l" rtl="0" fontAlgn="base">
        <a:spcBef>
          <a:spcPct val="0"/>
        </a:spcBef>
        <a:spcAft>
          <a:spcPct val="0"/>
        </a:spcAft>
        <a:defRPr kumimoji="1" sz="4200">
          <a:solidFill>
            <a:schemeClr val="tx2"/>
          </a:solidFill>
          <a:latin typeface="Times New Roman" pitchFamily="18" charset="0"/>
          <a:ea typeface="新細明體" pitchFamily="18" charset="-120"/>
        </a:defRPr>
      </a:lvl9pPr>
    </p:titleStyle>
    <p:bodyStyle>
      <a:lvl1pPr marL="342900" indent="-342900" algn="l" rtl="0" eaLnBrk="0" fontAlgn="base" hangingPunct="0">
        <a:spcBef>
          <a:spcPct val="20000"/>
        </a:spcBef>
        <a:spcAft>
          <a:spcPct val="0"/>
        </a:spcAft>
        <a:buClr>
          <a:schemeClr val="folHlink"/>
        </a:buClr>
        <a:buSzPct val="90000"/>
        <a:buFont typeface="Wingdings" pitchFamily="2" charset="2"/>
        <a:buChar char="n"/>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n"/>
        <a:defRPr kumimoji="1" sz="26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5000"/>
        <a:buFont typeface="Wingdings" pitchFamily="2" charset="2"/>
        <a:buChar char="n"/>
        <a:defRPr kumimoji="1" sz="2300">
          <a:solidFill>
            <a:schemeClr val="tx1"/>
          </a:solidFill>
          <a:latin typeface="+mn-lt"/>
          <a:ea typeface="+mn-ea"/>
        </a:defRPr>
      </a:lvl3pPr>
      <a:lvl4pPr marL="1600200" indent="-228600" algn="l" rtl="0" eaLnBrk="0" fontAlgn="base" hangingPunct="0">
        <a:spcBef>
          <a:spcPct val="20000"/>
        </a:spcBef>
        <a:spcAft>
          <a:spcPct val="0"/>
        </a:spcAft>
        <a:buClr>
          <a:schemeClr val="accent1"/>
        </a:buClr>
        <a:buFont typeface="Wingdings" pitchFamily="2" charset="2"/>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Font typeface="Wingdings" pitchFamily="2" charset="2"/>
        <a:buChar char="§"/>
        <a:defRPr kumimoji="1" sz="2000">
          <a:solidFill>
            <a:schemeClr val="tx1"/>
          </a:solidFill>
          <a:latin typeface="+mn-lt"/>
          <a:ea typeface="+mn-ea"/>
        </a:defRPr>
      </a:lvl5pPr>
      <a:lvl6pPr marL="25146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6pPr>
      <a:lvl7pPr marL="29718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7pPr>
      <a:lvl8pPr marL="34290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8pPr>
      <a:lvl9pPr marL="38862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l-GR" altLang="zh-TW" smtClean="0"/>
              <a:t>ΗΘΙΚΗ ΚΑΙ ΘΡΗΣΚΕΙΑ</a:t>
            </a:r>
            <a:endParaRPr lang="en-US" altLang="zh-TW"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l-GR" altLang="zh-TW" smtClean="0"/>
              <a:t>Μεταηθική: Θεωρία της Θεϊκής Επιταγής</a:t>
            </a:r>
            <a:endParaRPr lang="en-US" altLang="zh-TW" smtClean="0"/>
          </a:p>
        </p:txBody>
      </p:sp>
      <p:sp>
        <p:nvSpPr>
          <p:cNvPr id="12291" name="Rectangle 3"/>
          <p:cNvSpPr>
            <a:spLocks noGrp="1" noChangeArrowheads="1"/>
          </p:cNvSpPr>
          <p:nvPr>
            <p:ph type="body" idx="1"/>
          </p:nvPr>
        </p:nvSpPr>
        <p:spPr>
          <a:xfrm>
            <a:off x="914400" y="1600200"/>
            <a:ext cx="7772400" cy="4800600"/>
          </a:xfrm>
        </p:spPr>
        <p:txBody>
          <a:bodyPr/>
          <a:lstStyle/>
          <a:p>
            <a:pPr marL="571500" indent="-571500" eaLnBrk="1" hangingPunct="1">
              <a:buFont typeface="Times New Roman" pitchFamily="18" charset="0"/>
              <a:buAutoNum type="arabicPeriod" startAt="5"/>
            </a:pPr>
            <a:r>
              <a:rPr lang="el-GR" altLang="zh-TW" smtClean="0"/>
              <a:t>Αν οι θεοί αγαπάνε κάτι ως ηθικό και ευσεβές διότι υπάρχει ήδη αυτό το κάτι ως ηθικό και ευσεβές η ευσέβεια και η ηθική αποτελεί έννοια ανεξάρτητη από τους θεούς. Επομένως δεν ήταν στο χέρι των θεών να αποφασίσουν τι θα είναι ευσεβές και ηθικό. Άρα οι θεοί δεν είναι παντοδύναμοι.</a:t>
            </a:r>
          </a:p>
          <a:p>
            <a:pPr marL="571500" indent="-571500" eaLnBrk="1" hangingPunct="1">
              <a:buFont typeface="Wingdings" pitchFamily="2" charset="2"/>
              <a:buNone/>
            </a:pPr>
            <a:endParaRPr lang="en-US" altLang="zh-TW"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l-GR" altLang="zh-TW" smtClean="0"/>
              <a:t>Μεταηθική: Θεωρία της Θεϊκής Επιταγής</a:t>
            </a:r>
            <a:endParaRPr lang="en-US" altLang="zh-TW" smtClean="0"/>
          </a:p>
        </p:txBody>
      </p:sp>
      <p:sp>
        <p:nvSpPr>
          <p:cNvPr id="13315" name="Rectangle 3"/>
          <p:cNvSpPr>
            <a:spLocks noGrp="1" noChangeArrowheads="1"/>
          </p:cNvSpPr>
          <p:nvPr>
            <p:ph type="body" idx="1"/>
          </p:nvPr>
        </p:nvSpPr>
        <p:spPr>
          <a:xfrm>
            <a:off x="914400" y="1600200"/>
            <a:ext cx="7772400" cy="3733800"/>
          </a:xfrm>
        </p:spPr>
        <p:txBody>
          <a:bodyPr/>
          <a:lstStyle/>
          <a:p>
            <a:pPr marL="571500" indent="-571500" eaLnBrk="1" hangingPunct="1">
              <a:buFont typeface="Times New Roman" pitchFamily="18" charset="0"/>
              <a:buAutoNum type="arabicPeriod" startAt="6"/>
            </a:pPr>
            <a:r>
              <a:rPr lang="el-GR" altLang="zh-TW" smtClean="0"/>
              <a:t>Αν κάτι είναι ευσεβές και ηθικό μόνο και μόνο επειδή οι θεοί το επέλεξαν τότε η ηθική μετατρέπεται σε ένα καπρίτσιο των θεών και θα μπορούσε να είναι διαφορετική. Για παράδειγμα, το να βασανίζουμε μωρά για την διασκέδασή μας θα μπορούσε να είναι το ευσεβές και το ηθικό αν οι θεοί είχαν επιλέξει αυτό να είναι ηθικό.</a:t>
            </a:r>
          </a:p>
          <a:p>
            <a:pPr marL="571500" indent="-571500" eaLnBrk="1" hangingPunct="1">
              <a:buFont typeface="Wingdings" pitchFamily="2" charset="2"/>
              <a:buNone/>
            </a:pPr>
            <a:endParaRPr lang="en-US" altLang="zh-TW"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l-GR" altLang="zh-TW" smtClean="0"/>
              <a:t>Μεταηθική: Θεωρία της Θεϊκής Επιταγής</a:t>
            </a:r>
            <a:endParaRPr lang="en-US" altLang="zh-TW" smtClean="0"/>
          </a:p>
        </p:txBody>
      </p:sp>
      <p:sp>
        <p:nvSpPr>
          <p:cNvPr id="14339" name="Rectangle 3"/>
          <p:cNvSpPr>
            <a:spLocks noGrp="1" noChangeArrowheads="1"/>
          </p:cNvSpPr>
          <p:nvPr>
            <p:ph type="body" idx="1"/>
          </p:nvPr>
        </p:nvSpPr>
        <p:spPr>
          <a:xfrm>
            <a:off x="914400" y="1600200"/>
            <a:ext cx="7772400" cy="3733800"/>
          </a:xfrm>
        </p:spPr>
        <p:txBody>
          <a:bodyPr/>
          <a:lstStyle/>
          <a:p>
            <a:pPr marL="571500" indent="-571500" eaLnBrk="1" hangingPunct="1">
              <a:buFont typeface="Times New Roman" pitchFamily="18" charset="0"/>
              <a:buAutoNum type="arabicPeriod" startAt="7"/>
            </a:pPr>
            <a:r>
              <a:rPr lang="el-GR" altLang="zh-TW" smtClean="0"/>
              <a:t>Ένα ακόμη στοιχείο που κάνει προβληματική τη θεωρία είναι από πού μαθαίνουμε τις Θεϊκές Επιταγές. </a:t>
            </a:r>
          </a:p>
          <a:p>
            <a:pPr marL="571500" indent="-571500" eaLnBrk="1" hangingPunct="1">
              <a:buFont typeface="Times New Roman" pitchFamily="18" charset="0"/>
              <a:buAutoNum type="arabicPeriod" startAt="7"/>
            </a:pPr>
            <a:r>
              <a:rPr lang="el-GR" altLang="zh-TW" smtClean="0"/>
              <a:t>Οι Χριστιανοί απαντούν από την Βίβλο. Ναι αλλά εκεί υπάρχουν αλληλοσυγκρουόμενες Θεϊκές Επιταγές!</a:t>
            </a:r>
          </a:p>
          <a:p>
            <a:pPr marL="571500" indent="-571500" eaLnBrk="1" hangingPunct="1">
              <a:buFont typeface="Wingdings" pitchFamily="2" charset="2"/>
              <a:buNone/>
            </a:pPr>
            <a:endParaRPr lang="en-US" altLang="zh-TW"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l-GR" altLang="zh-TW" smtClean="0"/>
              <a:t>Μεταηθική: Θεωρία του Φυσικού Δικαίου</a:t>
            </a:r>
            <a:endParaRPr lang="en-US" altLang="zh-TW" smtClean="0"/>
          </a:p>
        </p:txBody>
      </p:sp>
      <p:sp>
        <p:nvSpPr>
          <p:cNvPr id="15363" name="Rectangle 3"/>
          <p:cNvSpPr>
            <a:spLocks noGrp="1" noChangeArrowheads="1"/>
          </p:cNvSpPr>
          <p:nvPr>
            <p:ph type="body" idx="1"/>
          </p:nvPr>
        </p:nvSpPr>
        <p:spPr>
          <a:xfrm>
            <a:off x="914400" y="1600200"/>
            <a:ext cx="7772400" cy="1828800"/>
          </a:xfrm>
        </p:spPr>
        <p:txBody>
          <a:bodyPr/>
          <a:lstStyle/>
          <a:p>
            <a:pPr marL="571500" indent="-571500" eaLnBrk="1" hangingPunct="1"/>
            <a:r>
              <a:rPr lang="el-GR" altLang="zh-TW" smtClean="0"/>
              <a:t>Στην Χριστιανική σκέψη κυρίαρχη δεν είναι η Θεωρία της Θεϊκής Επιταγής αλλά η Θεωρία του Φυσικού Δικαίου.</a:t>
            </a:r>
          </a:p>
          <a:p>
            <a:pPr marL="571500" indent="-571500" eaLnBrk="1" hangingPunct="1"/>
            <a:r>
              <a:rPr lang="el-GR" altLang="zh-TW" smtClean="0"/>
              <a:t>Εισηγητής της ο Θωμάς Ακινάτης</a:t>
            </a:r>
          </a:p>
          <a:p>
            <a:pPr marL="571500" indent="-571500" eaLnBrk="1" hangingPunct="1">
              <a:buFont typeface="Wingdings" pitchFamily="2" charset="2"/>
              <a:buNone/>
            </a:pPr>
            <a:endParaRPr lang="en-US" altLang="zh-TW" smtClean="0"/>
          </a:p>
        </p:txBody>
      </p:sp>
      <p:pic>
        <p:nvPicPr>
          <p:cNvPr id="15364" name="Picture 2"/>
          <p:cNvPicPr>
            <a:picLocks noChangeAspect="1" noChangeArrowheads="1"/>
          </p:cNvPicPr>
          <p:nvPr/>
        </p:nvPicPr>
        <p:blipFill>
          <a:blip r:embed="rId2" cstate="print"/>
          <a:srcRect/>
          <a:stretch>
            <a:fillRect/>
          </a:stretch>
        </p:blipFill>
        <p:spPr bwMode="auto">
          <a:xfrm>
            <a:off x="7243763" y="4005263"/>
            <a:ext cx="1900237" cy="28527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l-GR" altLang="zh-TW" smtClean="0"/>
              <a:t>Μεταηθική: Θεωρία του Φυσικού Δικαίου</a:t>
            </a:r>
            <a:endParaRPr lang="en-US" altLang="zh-TW" smtClean="0"/>
          </a:p>
        </p:txBody>
      </p:sp>
      <p:sp>
        <p:nvSpPr>
          <p:cNvPr id="16387" name="Rectangle 3"/>
          <p:cNvSpPr>
            <a:spLocks noGrp="1" noChangeArrowheads="1"/>
          </p:cNvSpPr>
          <p:nvPr>
            <p:ph type="body" idx="1"/>
          </p:nvPr>
        </p:nvSpPr>
        <p:spPr>
          <a:xfrm>
            <a:off x="685800" y="1676400"/>
            <a:ext cx="8458200" cy="3733800"/>
          </a:xfrm>
        </p:spPr>
        <p:txBody>
          <a:bodyPr/>
          <a:lstStyle/>
          <a:p>
            <a:pPr marL="571500" indent="-571500" eaLnBrk="1" hangingPunct="1">
              <a:buFont typeface="Times New Roman" pitchFamily="18" charset="0"/>
              <a:buAutoNum type="arabicPeriod"/>
            </a:pPr>
            <a:r>
              <a:rPr lang="el-GR" altLang="zh-TW" smtClean="0"/>
              <a:t>Ο Θωμάς Ακινάτης όπως οι περισσότεροι στοχαστές του Μεσαίωνα στηρίζεται στον Αριστοτέλη.</a:t>
            </a:r>
          </a:p>
          <a:p>
            <a:pPr marL="571500" indent="-571500" eaLnBrk="1" hangingPunct="1">
              <a:buFont typeface="Times New Roman" pitchFamily="18" charset="0"/>
              <a:buAutoNum type="arabicPeriod"/>
            </a:pPr>
            <a:r>
              <a:rPr lang="el-GR" altLang="zh-TW" smtClean="0"/>
              <a:t>Ένα από τα κυριότερα στοιχεία που δανείζεται από τον Αριστοτέλη είναι ότι όλα τα πράγματα έχουν σκοπό (π.χ. η βροχή πέφτει για να ποτιστούν τα φυτά).</a:t>
            </a:r>
          </a:p>
          <a:p>
            <a:pPr marL="571500" indent="-571500" eaLnBrk="1" hangingPunct="1">
              <a:buFont typeface="Wingdings" pitchFamily="2" charset="2"/>
              <a:buNone/>
            </a:pPr>
            <a:endParaRPr lang="en-US" altLang="zh-TW"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l-GR" altLang="zh-TW" smtClean="0"/>
              <a:t>Μεταηθική: Θεωρία του Φυσικού Δικαίου</a:t>
            </a:r>
            <a:endParaRPr lang="en-US" altLang="zh-TW" smtClean="0"/>
          </a:p>
        </p:txBody>
      </p:sp>
      <p:sp>
        <p:nvSpPr>
          <p:cNvPr id="17411" name="Rectangle 3"/>
          <p:cNvSpPr>
            <a:spLocks noGrp="1" noChangeArrowheads="1"/>
          </p:cNvSpPr>
          <p:nvPr>
            <p:ph type="body" idx="1"/>
          </p:nvPr>
        </p:nvSpPr>
        <p:spPr>
          <a:xfrm>
            <a:off x="685800" y="1143000"/>
            <a:ext cx="8458200" cy="5715000"/>
          </a:xfrm>
        </p:spPr>
        <p:txBody>
          <a:bodyPr/>
          <a:lstStyle/>
          <a:p>
            <a:pPr marL="571500" indent="-571500" eaLnBrk="1" hangingPunct="1">
              <a:buFont typeface="Wingdings" pitchFamily="2" charset="2"/>
              <a:buNone/>
            </a:pPr>
            <a:endParaRPr lang="el-GR" altLang="zh-TW" smtClean="0"/>
          </a:p>
          <a:p>
            <a:pPr marL="571500" indent="-571500" eaLnBrk="1" hangingPunct="1">
              <a:buFont typeface="Times New Roman" pitchFamily="18" charset="0"/>
              <a:buAutoNum type="arabicPeriod" startAt="3"/>
            </a:pPr>
            <a:r>
              <a:rPr lang="el-GR" altLang="zh-TW" smtClean="0"/>
              <a:t>Και επειδή όλα τα πράγματα έχουν ένα σκοπό ο κόσμος είναι ένα καλά </a:t>
            </a:r>
            <a:r>
              <a:rPr lang="el-GR" altLang="zh-TW" i="1" u="sng" smtClean="0"/>
              <a:t>οργανωμένο και ιεραρχημένο έλλογο σύστημα </a:t>
            </a:r>
            <a:r>
              <a:rPr lang="el-GR" altLang="zh-TW" smtClean="0"/>
              <a:t>(π.χ. η βροχή υπάρχει για τα φυτά. Τα φυτά για τα ζώα και αυτά για τον άνθρωπο).</a:t>
            </a:r>
          </a:p>
          <a:p>
            <a:pPr marL="571500" indent="-571500" eaLnBrk="1" hangingPunct="1"/>
            <a:endParaRPr lang="el-GR" altLang="zh-TW" smtClean="0"/>
          </a:p>
          <a:p>
            <a:pPr marL="571500" indent="-571500" eaLnBrk="1" hangingPunct="1">
              <a:buFont typeface="Wingdings" pitchFamily="2" charset="2"/>
              <a:buNone/>
            </a:pPr>
            <a:endParaRPr lang="en-US" altLang="zh-TW"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l-GR" altLang="zh-TW" smtClean="0"/>
              <a:t>Μεταηθική: Θεωρία του Φυσικού Δικαίου</a:t>
            </a:r>
            <a:endParaRPr lang="en-US" altLang="zh-TW" smtClean="0"/>
          </a:p>
        </p:txBody>
      </p:sp>
      <p:sp>
        <p:nvSpPr>
          <p:cNvPr id="18435" name="Rectangle 3"/>
          <p:cNvSpPr>
            <a:spLocks noGrp="1" noChangeArrowheads="1"/>
          </p:cNvSpPr>
          <p:nvPr>
            <p:ph type="body" idx="1"/>
          </p:nvPr>
        </p:nvSpPr>
        <p:spPr>
          <a:xfrm>
            <a:off x="685800" y="1600200"/>
            <a:ext cx="8458200" cy="2971800"/>
          </a:xfrm>
        </p:spPr>
        <p:txBody>
          <a:bodyPr/>
          <a:lstStyle/>
          <a:p>
            <a:pPr marL="571500" indent="-571500" eaLnBrk="1" hangingPunct="1">
              <a:buFont typeface="Times New Roman" pitchFamily="18" charset="0"/>
              <a:buAutoNum type="arabicPeriod" startAt="4"/>
            </a:pPr>
            <a:r>
              <a:rPr lang="el-GR" altLang="zh-TW" smtClean="0"/>
              <a:t>Ο Θωμάς Ακινάτης εισάγει την έννοια του Θεού ως εξής «η βροχή ποτίζει τα φυτά διότι αυτό ήταν στις προθέσεις του Θεού. Τα φυτά τρέφουν τα ζώα διότι αυτό ήταν στις προθέσεις του Θεού. Τα ζώα τρέφουν ή υπηρετούν τον άνθρωπο διότι αυτό ήταν στις προθέσεις του Θεού».</a:t>
            </a:r>
          </a:p>
          <a:p>
            <a:pPr marL="571500" indent="-571500" eaLnBrk="1" hangingPunct="1">
              <a:buFont typeface="Wingdings" pitchFamily="2" charset="2"/>
              <a:buNone/>
            </a:pPr>
            <a:endParaRPr lang="en-US" altLang="zh-TW"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l-GR" altLang="zh-TW" smtClean="0"/>
              <a:t>Μεταηθική: Θεωρία του Φυσικού Δικαίου</a:t>
            </a:r>
            <a:endParaRPr lang="en-US" altLang="zh-TW" smtClean="0"/>
          </a:p>
        </p:txBody>
      </p:sp>
      <p:sp>
        <p:nvSpPr>
          <p:cNvPr id="19459" name="Rectangle 3"/>
          <p:cNvSpPr>
            <a:spLocks noGrp="1" noChangeArrowheads="1"/>
          </p:cNvSpPr>
          <p:nvPr>
            <p:ph type="body" idx="1"/>
          </p:nvPr>
        </p:nvSpPr>
        <p:spPr>
          <a:xfrm>
            <a:off x="685800" y="1600200"/>
            <a:ext cx="8458200" cy="4343400"/>
          </a:xfrm>
        </p:spPr>
        <p:txBody>
          <a:bodyPr/>
          <a:lstStyle/>
          <a:p>
            <a:pPr marL="571500" indent="-571500" eaLnBrk="1" hangingPunct="1">
              <a:buFont typeface="Times New Roman" pitchFamily="18" charset="0"/>
              <a:buAutoNum type="arabicPeriod" startAt="5"/>
            </a:pPr>
            <a:r>
              <a:rPr lang="el-GR" altLang="zh-TW" smtClean="0"/>
              <a:t>Ο Θεός λοιπόν κάνει οργανώνει τον κόσμο με τρόπο ώστε για όλα τα δημιουργήματα του να υπάρχουν άλλα δημιουργήματα που τους κάνουν καλό (π.χ. η βροχή για τα φυτά).</a:t>
            </a:r>
          </a:p>
          <a:p>
            <a:pPr marL="571500" indent="-571500" eaLnBrk="1" hangingPunct="1">
              <a:buFont typeface="Times New Roman" pitchFamily="18" charset="0"/>
              <a:buAutoNum type="arabicPeriod" startAt="5"/>
            </a:pPr>
            <a:r>
              <a:rPr lang="el-GR" altLang="zh-TW" smtClean="0"/>
              <a:t>Ο Θεός επίσης προικίζει όλα τα δημιουργήματα του με το να έχουν μια τάση προς όλα εκείνα που τους κάνουν καλό.</a:t>
            </a:r>
          </a:p>
          <a:p>
            <a:pPr marL="571500" indent="-571500" eaLnBrk="1" hangingPunct="1">
              <a:buFont typeface="Times New Roman" pitchFamily="18" charset="0"/>
              <a:buAutoNum type="arabicPeriod" startAt="5"/>
            </a:pPr>
            <a:r>
              <a:rPr lang="el-GR" altLang="zh-TW" smtClean="0"/>
              <a:t>Αυτά δε που κάνουν καλό ονομάζονται βασικά αγαθά και είναι τα εξής:</a:t>
            </a:r>
          </a:p>
          <a:p>
            <a:pPr marL="571500" indent="-571500" eaLnBrk="1" hangingPunct="1"/>
            <a:endParaRPr lang="el-GR" altLang="zh-TW" smtClean="0"/>
          </a:p>
          <a:p>
            <a:pPr marL="571500" indent="-571500" eaLnBrk="1" hangingPunct="1">
              <a:buFont typeface="Wingdings" pitchFamily="2" charset="2"/>
              <a:buNone/>
            </a:pPr>
            <a:endParaRPr lang="en-US" altLang="zh-TW"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altLang="zh-TW" smtClean="0"/>
              <a:t>Μεταηθική: Θεωρία του Φυσικού Δικαίου</a:t>
            </a:r>
            <a:endParaRPr lang="en-US" altLang="zh-TW" smtClean="0"/>
          </a:p>
        </p:txBody>
      </p:sp>
      <p:sp>
        <p:nvSpPr>
          <p:cNvPr id="20483" name="Rectangle 3"/>
          <p:cNvSpPr>
            <a:spLocks noGrp="1" noChangeArrowheads="1"/>
          </p:cNvSpPr>
          <p:nvPr>
            <p:ph type="body" idx="1"/>
          </p:nvPr>
        </p:nvSpPr>
        <p:spPr>
          <a:xfrm>
            <a:off x="685800" y="1600200"/>
            <a:ext cx="8458200" cy="4419600"/>
          </a:xfrm>
        </p:spPr>
        <p:txBody>
          <a:bodyPr/>
          <a:lstStyle/>
          <a:p>
            <a:pPr marL="571500" indent="-571500" eaLnBrk="1" hangingPunct="1"/>
            <a:r>
              <a:rPr lang="el-GR" altLang="zh-TW" smtClean="0"/>
              <a:t>Επιβίωση</a:t>
            </a:r>
          </a:p>
          <a:p>
            <a:pPr marL="571500" indent="-571500" eaLnBrk="1" hangingPunct="1"/>
            <a:r>
              <a:rPr lang="el-GR" altLang="zh-TW" smtClean="0"/>
              <a:t>Αναπαραγωγή</a:t>
            </a:r>
          </a:p>
          <a:p>
            <a:pPr marL="571500" indent="-571500" eaLnBrk="1" hangingPunct="1"/>
            <a:r>
              <a:rPr lang="el-GR" altLang="zh-TW" smtClean="0"/>
              <a:t>Εκπαίδευση των αναπαραγόμενων νέων</a:t>
            </a:r>
          </a:p>
          <a:p>
            <a:pPr marL="571500" indent="-571500" eaLnBrk="1" hangingPunct="1"/>
            <a:r>
              <a:rPr lang="el-GR" altLang="zh-TW" smtClean="0"/>
              <a:t>Αναζήτηση του Θεού</a:t>
            </a:r>
          </a:p>
          <a:p>
            <a:pPr marL="571500" indent="-571500" eaLnBrk="1" hangingPunct="1"/>
            <a:r>
              <a:rPr lang="el-GR" altLang="zh-TW" smtClean="0"/>
              <a:t>Κοινωνική ζωή</a:t>
            </a:r>
          </a:p>
          <a:p>
            <a:pPr marL="571500" indent="-571500" eaLnBrk="1" hangingPunct="1"/>
            <a:r>
              <a:rPr lang="el-GR" altLang="zh-TW" smtClean="0"/>
              <a:t>Αποφυγή της επίθεσης</a:t>
            </a:r>
          </a:p>
          <a:p>
            <a:pPr marL="571500" indent="-571500" eaLnBrk="1" hangingPunct="1"/>
            <a:r>
              <a:rPr lang="el-GR" altLang="zh-TW" smtClean="0"/>
              <a:t>Αποφυγή της άγνοιας</a:t>
            </a:r>
          </a:p>
          <a:p>
            <a:pPr marL="571500" indent="-571500" eaLnBrk="1" hangingPunct="1"/>
            <a:endParaRPr lang="el-GR" altLang="zh-TW" smtClean="0"/>
          </a:p>
          <a:p>
            <a:pPr marL="571500" indent="-571500" eaLnBrk="1" hangingPunct="1">
              <a:buFont typeface="Wingdings" pitchFamily="2" charset="2"/>
              <a:buNone/>
            </a:pPr>
            <a:endParaRPr lang="en-US" altLang="zh-TW"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l-GR" altLang="zh-TW" smtClean="0"/>
              <a:t>Μεταηθική: Θεωρία του Φυσικού Δικαίου</a:t>
            </a:r>
            <a:endParaRPr lang="en-US" altLang="zh-TW" smtClean="0"/>
          </a:p>
        </p:txBody>
      </p:sp>
      <p:sp>
        <p:nvSpPr>
          <p:cNvPr id="21507" name="Rectangle 3"/>
          <p:cNvSpPr>
            <a:spLocks noGrp="1" noChangeArrowheads="1"/>
          </p:cNvSpPr>
          <p:nvPr>
            <p:ph type="body" idx="1"/>
          </p:nvPr>
        </p:nvSpPr>
        <p:spPr>
          <a:xfrm>
            <a:off x="685800" y="1600200"/>
            <a:ext cx="8458200" cy="3810000"/>
          </a:xfrm>
        </p:spPr>
        <p:txBody>
          <a:bodyPr/>
          <a:lstStyle/>
          <a:p>
            <a:pPr marL="571500" indent="-571500" eaLnBrk="1" hangingPunct="1">
              <a:buFont typeface="Times New Roman" pitchFamily="18" charset="0"/>
              <a:buAutoNum type="arabicPeriod" startAt="8"/>
            </a:pPr>
            <a:r>
              <a:rPr lang="el-GR" altLang="zh-TW" smtClean="0"/>
              <a:t>Στην βάση αυτών των βασικών αγαθών μπορεί κάποιος να συμπεριφερθεί στο πλαίσιο του Φυσικού Δικαίου ακόμη και αν δεν έχει διαβάσει την Βίβλο. </a:t>
            </a:r>
          </a:p>
          <a:p>
            <a:pPr marL="571500" indent="-571500" eaLnBrk="1" hangingPunct="1">
              <a:buFont typeface="Times New Roman" pitchFamily="18" charset="0"/>
              <a:buAutoNum type="arabicPeriod" startAt="8"/>
            </a:pPr>
            <a:r>
              <a:rPr lang="el-GR" altLang="zh-TW" smtClean="0"/>
              <a:t>Συγκεκριμένα το ένστικτό μας οδηγεί προς τα βασικά αγαθά και η λογική μας επιτρέπει να καταλάβουμε το Φυσικό Δίκαιο από αυτά. Να πως…</a:t>
            </a:r>
            <a:endParaRPr lang="en-US" altLang="zh-TW"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1028"/>
          <p:cNvSpPr txBox="1">
            <a:spLocks noChangeArrowheads="1"/>
          </p:cNvSpPr>
          <p:nvPr/>
        </p:nvSpPr>
        <p:spPr bwMode="auto">
          <a:xfrm>
            <a:off x="1524000" y="762000"/>
            <a:ext cx="6172200" cy="646113"/>
          </a:xfrm>
          <a:prstGeom prst="rect">
            <a:avLst/>
          </a:prstGeom>
          <a:noFill/>
          <a:ln w="9525">
            <a:noFill/>
            <a:miter lim="800000"/>
            <a:headEnd/>
            <a:tailEnd/>
          </a:ln>
        </p:spPr>
        <p:txBody>
          <a:bodyPr>
            <a:spAutoFit/>
          </a:bodyPr>
          <a:lstStyle/>
          <a:p>
            <a:pPr algn="ctr">
              <a:spcBef>
                <a:spcPct val="50000"/>
              </a:spcBef>
            </a:pPr>
            <a:r>
              <a:rPr lang="el-GR" altLang="zh-TW" sz="3600"/>
              <a:t>Τρεις κλάδοι της Ηθικής</a:t>
            </a:r>
            <a:endParaRPr lang="en-US" altLang="zh-TW" sz="3600"/>
          </a:p>
        </p:txBody>
      </p:sp>
      <p:sp>
        <p:nvSpPr>
          <p:cNvPr id="4" name="Rectangle 3"/>
          <p:cNvSpPr txBox="1">
            <a:spLocks noChangeArrowheads="1"/>
          </p:cNvSpPr>
          <p:nvPr/>
        </p:nvSpPr>
        <p:spPr>
          <a:xfrm>
            <a:off x="914400" y="1600200"/>
            <a:ext cx="7772400" cy="4800600"/>
          </a:xfrm>
          <a:prstGeom prst="rect">
            <a:avLst/>
          </a:prstGeom>
        </p:spPr>
        <p:txBody>
          <a:bodyPr/>
          <a:lstStyle/>
          <a:p>
            <a:pPr marL="571500" indent="-571500">
              <a:spcBef>
                <a:spcPct val="20000"/>
              </a:spcBef>
              <a:buClr>
                <a:schemeClr val="folHlink"/>
              </a:buClr>
              <a:buSzPct val="90000"/>
              <a:buFont typeface="Wingdings" pitchFamily="2" charset="2"/>
              <a:buAutoNum type="arabicPeriod"/>
              <a:defRPr/>
            </a:pPr>
            <a:r>
              <a:rPr lang="el-GR" altLang="zh-TW" sz="2800" b="1" kern="0" dirty="0">
                <a:latin typeface="+mn-lt"/>
                <a:ea typeface="+mn-ea"/>
              </a:rPr>
              <a:t>Εφαρμοσμένη Ηθική</a:t>
            </a:r>
            <a:r>
              <a:rPr lang="en-US" altLang="zh-TW" sz="2800" kern="0" dirty="0">
                <a:latin typeface="+mn-lt"/>
                <a:ea typeface="+mn-ea"/>
              </a:rPr>
              <a:t>: </a:t>
            </a:r>
            <a:r>
              <a:rPr lang="el-GR" altLang="zh-TW" sz="2800" kern="0" dirty="0">
                <a:latin typeface="+mn-lt"/>
                <a:ea typeface="+mn-ea"/>
              </a:rPr>
              <a:t>Κλάδος της Ηθικής που ασχολείται με συγκεκριμένα ηθικά προβλήματα όπως για παράδειγμα το </a:t>
            </a:r>
            <a:r>
              <a:rPr lang="en-US" altLang="zh-TW" sz="2800" kern="0" dirty="0">
                <a:latin typeface="+mn-lt"/>
                <a:ea typeface="+mn-ea"/>
              </a:rPr>
              <a:t>doping.</a:t>
            </a:r>
          </a:p>
          <a:p>
            <a:pPr marL="571500" indent="-571500">
              <a:spcBef>
                <a:spcPct val="20000"/>
              </a:spcBef>
              <a:buClr>
                <a:schemeClr val="folHlink"/>
              </a:buClr>
              <a:buSzPct val="90000"/>
              <a:buFont typeface="Wingdings" pitchFamily="2" charset="2"/>
              <a:buAutoNum type="arabicPeriod"/>
              <a:defRPr/>
            </a:pPr>
            <a:r>
              <a:rPr lang="el-GR" altLang="zh-TW" sz="2800" b="1" kern="0" dirty="0">
                <a:latin typeface="+mn-lt"/>
                <a:ea typeface="+mn-ea"/>
              </a:rPr>
              <a:t>Κανονιστική Ηθική</a:t>
            </a:r>
            <a:r>
              <a:rPr lang="el-GR" altLang="zh-TW" sz="2800" kern="0" dirty="0">
                <a:latin typeface="+mn-lt"/>
                <a:ea typeface="+mn-ea"/>
              </a:rPr>
              <a:t>: </a:t>
            </a:r>
            <a:r>
              <a:rPr lang="el-GR" altLang="zh-TW" sz="2800" kern="0" dirty="0"/>
              <a:t>Κλάδος της Ηθικής που ασχολείται με τους κανόνες και τις αρχές που ρυθμίζουν την συμπεριφορά μας όπως για παράδειγμα η ηθική των αρετών.</a:t>
            </a:r>
          </a:p>
          <a:p>
            <a:pPr marL="571500" indent="-571500">
              <a:spcBef>
                <a:spcPct val="20000"/>
              </a:spcBef>
              <a:buClr>
                <a:schemeClr val="folHlink"/>
              </a:buClr>
              <a:buSzPct val="90000"/>
              <a:buFont typeface="Wingdings" pitchFamily="2" charset="2"/>
              <a:buAutoNum type="arabicPeriod"/>
              <a:defRPr/>
            </a:pPr>
            <a:r>
              <a:rPr lang="el-GR" altLang="zh-TW" sz="2800" b="1" kern="0" dirty="0">
                <a:latin typeface="+mn-lt"/>
                <a:ea typeface="+mn-ea"/>
              </a:rPr>
              <a:t>Μεταηθική</a:t>
            </a:r>
            <a:r>
              <a:rPr lang="el-GR" altLang="zh-TW" sz="2800" kern="0" dirty="0">
                <a:latin typeface="+mn-lt"/>
                <a:ea typeface="+mn-ea"/>
              </a:rPr>
              <a:t>: </a:t>
            </a:r>
            <a:r>
              <a:rPr lang="el-GR" altLang="zh-TW" sz="2800" kern="0" dirty="0"/>
              <a:t>Κλάδος της Ηθικής που ασχολείται με το νόημα των ηθικών προτάσεων</a:t>
            </a:r>
            <a:endParaRPr lang="en-US" altLang="zh-TW" sz="2800" kern="0" dirty="0">
              <a:latin typeface="+mn-lt"/>
              <a:ea typeface="+mn-ea"/>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l-GR" altLang="zh-TW" smtClean="0"/>
              <a:t>Μεταηθική: Θεωρία του Φυσικού Δικαίου</a:t>
            </a:r>
            <a:endParaRPr lang="en-US" altLang="zh-TW" smtClean="0"/>
          </a:p>
        </p:txBody>
      </p:sp>
      <p:sp>
        <p:nvSpPr>
          <p:cNvPr id="22531" name="Rectangle 3"/>
          <p:cNvSpPr>
            <a:spLocks noGrp="1" noChangeArrowheads="1"/>
          </p:cNvSpPr>
          <p:nvPr>
            <p:ph type="body" idx="1"/>
          </p:nvPr>
        </p:nvSpPr>
        <p:spPr>
          <a:xfrm>
            <a:off x="685800" y="1600200"/>
            <a:ext cx="8458200" cy="3200400"/>
          </a:xfrm>
        </p:spPr>
        <p:txBody>
          <a:bodyPr/>
          <a:lstStyle/>
          <a:p>
            <a:pPr marL="571500" indent="-571500" eaLnBrk="1" hangingPunct="1"/>
            <a:r>
              <a:rPr lang="el-GR" altLang="zh-TW" smtClean="0"/>
              <a:t>Το ένστικτό μου με οδηγεί στο να προφυλάσσω τη ζωή μου.</a:t>
            </a:r>
          </a:p>
          <a:p>
            <a:pPr marL="571500" indent="-571500" eaLnBrk="1" hangingPunct="1"/>
            <a:r>
              <a:rPr lang="el-GR" altLang="zh-TW" smtClean="0"/>
              <a:t>Συνεπώς αποδίδω αξία στην ζωή μου.</a:t>
            </a:r>
          </a:p>
          <a:p>
            <a:pPr marL="571500" indent="-571500" eaLnBrk="1" hangingPunct="1"/>
            <a:r>
              <a:rPr lang="el-GR" altLang="zh-TW" smtClean="0"/>
              <a:t> Αν δίνω αξία στην δική μου ζωή η λογική με οδηγεί ότι και των άλλων η ζωή έχει αξία.</a:t>
            </a:r>
          </a:p>
          <a:p>
            <a:pPr marL="571500" indent="-571500" eaLnBrk="1" hangingPunct="1"/>
            <a:r>
              <a:rPr lang="el-GR" altLang="zh-TW" smtClean="0"/>
              <a:t>Συνεπώς ο φόνος παραβιάζει το Φυσικό Δίκαιο.</a:t>
            </a:r>
            <a:endParaRPr lang="en-US" altLang="zh-TW"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 Τίτλος"/>
          <p:cNvSpPr>
            <a:spLocks noGrp="1"/>
          </p:cNvSpPr>
          <p:nvPr>
            <p:ph type="title"/>
          </p:nvPr>
        </p:nvSpPr>
        <p:spPr/>
        <p:txBody>
          <a:bodyPr/>
          <a:lstStyle/>
          <a:p>
            <a:r>
              <a:rPr lang="el-GR" altLang="zh-TW" smtClean="0"/>
              <a:t>Μεταηθική: Θεωρία του Φυσικού Δικαίου</a:t>
            </a:r>
            <a:endParaRPr lang="el-GR" smtClean="0"/>
          </a:p>
        </p:txBody>
      </p:sp>
      <p:graphicFrame>
        <p:nvGraphicFramePr>
          <p:cNvPr id="4" name="3 - Θέση περιεχομένου"/>
          <p:cNvGraphicFramePr>
            <a:graphicFrameLocks noGrp="1"/>
          </p:cNvGraphicFramePr>
          <p:nvPr>
            <p:ph idx="1"/>
          </p:nvPr>
        </p:nvGraphicFramePr>
        <p:xfrm>
          <a:off x="914400" y="1905000"/>
          <a:ext cx="7772400" cy="3733800"/>
        </p:xfrm>
        <a:graphic>
          <a:graphicData uri="http://schemas.openxmlformats.org/drawingml/2006/table">
            <a:tbl>
              <a:tblPr firstRow="1" bandRow="1">
                <a:tableStyleId>{5C22544A-7EE6-4342-B048-85BDC9FD1C3A}</a:tableStyleId>
              </a:tblPr>
              <a:tblGrid>
                <a:gridCol w="2590800"/>
                <a:gridCol w="2590800"/>
                <a:gridCol w="2590800"/>
              </a:tblGrid>
              <a:tr h="1244600">
                <a:tc>
                  <a:txBody>
                    <a:bodyPr/>
                    <a:lstStyle/>
                    <a:p>
                      <a:pPr algn="ctr"/>
                      <a:r>
                        <a:rPr lang="el-GR" dirty="0" smtClean="0"/>
                        <a:t>Απαγόρευση</a:t>
                      </a:r>
                      <a:endParaRPr lang="el-GR" dirty="0"/>
                    </a:p>
                  </a:txBody>
                  <a:tcPr/>
                </a:tc>
                <a:tc>
                  <a:txBody>
                    <a:bodyPr/>
                    <a:lstStyle/>
                    <a:p>
                      <a:pPr algn="ctr"/>
                      <a:r>
                        <a:rPr lang="el-GR" dirty="0" smtClean="0"/>
                        <a:t>Βασικό Αγαθό</a:t>
                      </a:r>
                      <a:endParaRPr lang="el-GR" dirty="0"/>
                    </a:p>
                  </a:txBody>
                  <a:tcPr/>
                </a:tc>
                <a:tc>
                  <a:txBody>
                    <a:bodyPr/>
                    <a:lstStyle/>
                    <a:p>
                      <a:pPr algn="ctr"/>
                      <a:r>
                        <a:rPr lang="el-GR" dirty="0" smtClean="0"/>
                        <a:t>Θετική</a:t>
                      </a:r>
                      <a:r>
                        <a:rPr lang="el-GR" baseline="0" dirty="0" smtClean="0"/>
                        <a:t> προτροπή</a:t>
                      </a:r>
                      <a:endParaRPr lang="el-GR" dirty="0"/>
                    </a:p>
                  </a:txBody>
                  <a:tcPr/>
                </a:tc>
              </a:tr>
              <a:tr h="1244600">
                <a:tc>
                  <a:txBody>
                    <a:bodyPr/>
                    <a:lstStyle/>
                    <a:p>
                      <a:pPr algn="ctr"/>
                      <a:r>
                        <a:rPr lang="el-GR" dirty="0" smtClean="0"/>
                        <a:t>Απαγόρευση φόνου</a:t>
                      </a:r>
                      <a:endParaRPr lang="el-GR" dirty="0"/>
                    </a:p>
                  </a:txBody>
                  <a:tcPr/>
                </a:tc>
                <a:tc>
                  <a:txBody>
                    <a:bodyPr/>
                    <a:lstStyle/>
                    <a:p>
                      <a:pPr algn="ctr"/>
                      <a:r>
                        <a:rPr lang="el-GR" dirty="0" smtClean="0"/>
                        <a:t>Επιβίωση</a:t>
                      </a:r>
                      <a:endParaRPr lang="el-GR" dirty="0"/>
                    </a:p>
                  </a:txBody>
                  <a:tcPr/>
                </a:tc>
                <a:tc>
                  <a:txBody>
                    <a:bodyPr/>
                    <a:lstStyle/>
                    <a:p>
                      <a:pPr algn="ctr"/>
                      <a:r>
                        <a:rPr lang="el-GR" dirty="0" smtClean="0"/>
                        <a:t>Προαγωγή της υγείας</a:t>
                      </a:r>
                      <a:endParaRPr lang="el-GR" dirty="0"/>
                    </a:p>
                  </a:txBody>
                  <a:tcPr/>
                </a:tc>
              </a:tr>
              <a:tr h="1244600">
                <a:tc>
                  <a:txBody>
                    <a:bodyPr/>
                    <a:lstStyle/>
                    <a:p>
                      <a:pPr algn="ctr"/>
                      <a:r>
                        <a:rPr lang="el-GR" dirty="0" smtClean="0"/>
                        <a:t>Απαγόρευση μεθόδων αποτροπής</a:t>
                      </a:r>
                      <a:r>
                        <a:rPr lang="el-GR" baseline="0" dirty="0" smtClean="0"/>
                        <a:t> της αναπαραγωγής</a:t>
                      </a:r>
                      <a:r>
                        <a:rPr lang="el-GR" dirty="0" smtClean="0"/>
                        <a:t> </a:t>
                      </a:r>
                      <a:endParaRPr lang="el-GR" dirty="0"/>
                    </a:p>
                  </a:txBody>
                  <a:tcPr/>
                </a:tc>
                <a:tc>
                  <a:txBody>
                    <a:bodyPr/>
                    <a:lstStyle/>
                    <a:p>
                      <a:pPr algn="ctr"/>
                      <a:r>
                        <a:rPr lang="el-GR" dirty="0" smtClean="0"/>
                        <a:t>Αναπαραγωγή</a:t>
                      </a:r>
                      <a:endParaRPr lang="el-GR" dirty="0"/>
                    </a:p>
                  </a:txBody>
                  <a:tcPr/>
                </a:tc>
                <a:tc>
                  <a:txBody>
                    <a:bodyPr/>
                    <a:lstStyle/>
                    <a:p>
                      <a:pPr algn="ctr"/>
                      <a:r>
                        <a:rPr lang="el-GR" dirty="0" smtClean="0"/>
                        <a:t>Τεκνοποίηση</a:t>
                      </a:r>
                      <a:endParaRPr lang="el-GR" dirty="0"/>
                    </a:p>
                  </a:txBody>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 Τίτλος"/>
          <p:cNvSpPr>
            <a:spLocks noGrp="1"/>
          </p:cNvSpPr>
          <p:nvPr>
            <p:ph type="title"/>
          </p:nvPr>
        </p:nvSpPr>
        <p:spPr/>
        <p:txBody>
          <a:bodyPr/>
          <a:lstStyle/>
          <a:p>
            <a:r>
              <a:rPr lang="el-GR" altLang="zh-TW" smtClean="0"/>
              <a:t>Μεταηθική: Θεωρία του Φυσικού Δικαίου</a:t>
            </a:r>
            <a:endParaRPr lang="el-GR" smtClean="0"/>
          </a:p>
        </p:txBody>
      </p:sp>
      <p:sp>
        <p:nvSpPr>
          <p:cNvPr id="6" name="Rectangle 3"/>
          <p:cNvSpPr txBox="1">
            <a:spLocks noChangeArrowheads="1"/>
          </p:cNvSpPr>
          <p:nvPr/>
        </p:nvSpPr>
        <p:spPr bwMode="auto">
          <a:xfrm>
            <a:off x="685800" y="3200400"/>
            <a:ext cx="8229600" cy="1143000"/>
          </a:xfrm>
          <a:prstGeom prst="rect">
            <a:avLst/>
          </a:prstGeom>
          <a:noFill/>
          <a:ln w="9525">
            <a:noFill/>
            <a:miter lim="800000"/>
            <a:headEnd/>
            <a:tailEnd/>
          </a:ln>
        </p:spPr>
        <p:txBody>
          <a:bodyPr/>
          <a:lstStyle/>
          <a:p>
            <a:pPr marL="571500" indent="-571500">
              <a:spcBef>
                <a:spcPct val="20000"/>
              </a:spcBef>
              <a:buClr>
                <a:schemeClr val="folHlink"/>
              </a:buClr>
              <a:buSzPct val="90000"/>
              <a:buFont typeface="Wingdings" pitchFamily="2" charset="2"/>
              <a:buNone/>
              <a:defRPr/>
            </a:pPr>
            <a:r>
              <a:rPr lang="el-GR" altLang="zh-TW" sz="2800" kern="0" dirty="0">
                <a:latin typeface="+mn-lt"/>
                <a:ea typeface="+mn-ea"/>
              </a:rPr>
              <a:t>	</a:t>
            </a:r>
            <a:r>
              <a:rPr lang="el-GR" altLang="zh-TW" sz="2800" kern="0" dirty="0">
                <a:solidFill>
                  <a:schemeClr val="accent2">
                    <a:lumMod val="75000"/>
                  </a:schemeClr>
                </a:solidFill>
                <a:latin typeface="+mn-lt"/>
                <a:ea typeface="+mn-ea"/>
              </a:rPr>
              <a:t>Τι έχετε να παρατηρήσετε σε αυτή τη θεωρία; Ποια τα θετικά της και ποια τα αρνητικά της;</a:t>
            </a:r>
            <a:endParaRPr lang="en-US" altLang="zh-TW" sz="2800" kern="0" dirty="0">
              <a:solidFill>
                <a:schemeClr val="accent2">
                  <a:lumMod val="75000"/>
                </a:schemeClr>
              </a:solidFill>
              <a:latin typeface="+mn-lt"/>
              <a:ea typeface="+mn-ea"/>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l-GR" altLang="zh-TW" smtClean="0"/>
              <a:t>Μεταηθική: Θεωρία του Φυσικού Δικαίου</a:t>
            </a:r>
            <a:endParaRPr lang="en-US" altLang="zh-TW" smtClean="0"/>
          </a:p>
        </p:txBody>
      </p:sp>
      <p:sp>
        <p:nvSpPr>
          <p:cNvPr id="25603" name="Rectangle 3"/>
          <p:cNvSpPr>
            <a:spLocks noGrp="1" noChangeArrowheads="1"/>
          </p:cNvSpPr>
          <p:nvPr>
            <p:ph type="body" idx="1"/>
          </p:nvPr>
        </p:nvSpPr>
        <p:spPr>
          <a:xfrm>
            <a:off x="685800" y="1600200"/>
            <a:ext cx="8458200" cy="3810000"/>
          </a:xfrm>
        </p:spPr>
        <p:txBody>
          <a:bodyPr/>
          <a:lstStyle/>
          <a:p>
            <a:pPr marL="571500" indent="-571500" eaLnBrk="1" hangingPunct="1">
              <a:buFont typeface="Times New Roman" pitchFamily="18" charset="0"/>
              <a:buAutoNum type="arabicPeriod" startAt="10"/>
            </a:pPr>
            <a:r>
              <a:rPr lang="el-GR" altLang="zh-TW" smtClean="0"/>
              <a:t>Η Θεωρία του Φυσικού Νόμου έχει όμως και προβλήματα όπως…</a:t>
            </a:r>
          </a:p>
          <a:p>
            <a:pPr marL="571500" indent="-571500" eaLnBrk="1" hangingPunct="1">
              <a:buFont typeface="Times New Roman" pitchFamily="18" charset="0"/>
              <a:buAutoNum type="arabicPeriod" startAt="10"/>
            </a:pPr>
            <a:r>
              <a:rPr lang="el-GR" altLang="zh-TW" smtClean="0"/>
              <a:t>Αν όλοι οι άνθρωποι έχουν την τάση προς το καλό γιατί κάνουν το κακό;</a:t>
            </a:r>
            <a:endParaRPr lang="en-US" altLang="zh-TW"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l-GR" altLang="zh-TW" smtClean="0"/>
              <a:t>Μεταηθική: Θεωρία του Φυσικού Δικαίου</a:t>
            </a:r>
            <a:endParaRPr lang="en-US" altLang="zh-TW" smtClean="0"/>
          </a:p>
        </p:txBody>
      </p:sp>
      <p:sp>
        <p:nvSpPr>
          <p:cNvPr id="26627" name="Rectangle 3"/>
          <p:cNvSpPr>
            <a:spLocks noGrp="1" noChangeArrowheads="1"/>
          </p:cNvSpPr>
          <p:nvPr>
            <p:ph type="body" idx="1"/>
          </p:nvPr>
        </p:nvSpPr>
        <p:spPr>
          <a:xfrm>
            <a:off x="685800" y="1600200"/>
            <a:ext cx="8458200" cy="4114800"/>
          </a:xfrm>
        </p:spPr>
        <p:txBody>
          <a:bodyPr/>
          <a:lstStyle/>
          <a:p>
            <a:pPr marL="571500" indent="-571500" eaLnBrk="1" hangingPunct="1">
              <a:buFont typeface="Times New Roman" pitchFamily="18" charset="0"/>
              <a:buAutoNum type="arabicPeriod" startAt="12"/>
            </a:pPr>
            <a:r>
              <a:rPr lang="el-GR" altLang="zh-TW" smtClean="0"/>
              <a:t>Ο Ακινάτης απαντά λόγω άγνοιας ή λόγω συναισθηματισμού.</a:t>
            </a:r>
          </a:p>
          <a:p>
            <a:pPr marL="571500" indent="-571500" eaLnBrk="1" hangingPunct="1">
              <a:buFont typeface="Times New Roman" pitchFamily="18" charset="0"/>
              <a:buAutoNum type="arabicPeriod" startAt="12"/>
            </a:pPr>
            <a:r>
              <a:rPr lang="el-GR" altLang="zh-TW" smtClean="0"/>
              <a:t>Ένα άλλο πρόβλημα της Θεωρίας είναι η ταύτιση του </a:t>
            </a:r>
            <a:r>
              <a:rPr lang="el-GR" altLang="zh-TW" i="1" smtClean="0"/>
              <a:t>είναι</a:t>
            </a:r>
            <a:r>
              <a:rPr lang="el-GR" altLang="zh-TW" smtClean="0"/>
              <a:t> με το </a:t>
            </a:r>
            <a:r>
              <a:rPr lang="el-GR" altLang="zh-TW" i="1" smtClean="0"/>
              <a:t>δέον</a:t>
            </a:r>
            <a:r>
              <a:rPr lang="el-GR" altLang="zh-TW" smtClean="0"/>
              <a:t>. Για παράδειγμα αν το </a:t>
            </a:r>
            <a:r>
              <a:rPr lang="el-GR" altLang="zh-TW" i="1" smtClean="0"/>
              <a:t>είναι</a:t>
            </a:r>
            <a:r>
              <a:rPr lang="el-GR" altLang="zh-TW" smtClean="0"/>
              <a:t> ταυτίζεται με το </a:t>
            </a:r>
            <a:r>
              <a:rPr lang="el-GR" altLang="zh-TW" i="1" smtClean="0"/>
              <a:t>δέον </a:t>
            </a:r>
            <a:r>
              <a:rPr lang="el-GR" altLang="zh-TW" smtClean="0"/>
              <a:t>τότε η τεκνοποίηση είναι ένα απαράβατος κανόνας. Αν είναι έτσι τι γίνεται με όσους δεν μπορούν να τεκνοποιήσουν ή με όσους δεν θέλουν. Είναι ανήθικοι;</a:t>
            </a:r>
            <a:endParaRPr lang="en-US" altLang="zh-TW"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l-GR" altLang="zh-TW" smtClean="0"/>
              <a:t>Μεταηθική: Θεωρία του Φυσικού Δικαίου</a:t>
            </a:r>
            <a:endParaRPr lang="en-US" altLang="zh-TW" smtClean="0"/>
          </a:p>
        </p:txBody>
      </p:sp>
      <p:sp>
        <p:nvSpPr>
          <p:cNvPr id="27651" name="Rectangle 3"/>
          <p:cNvSpPr>
            <a:spLocks noGrp="1" noChangeArrowheads="1"/>
          </p:cNvSpPr>
          <p:nvPr>
            <p:ph type="body" idx="1"/>
          </p:nvPr>
        </p:nvSpPr>
        <p:spPr>
          <a:xfrm>
            <a:off x="685800" y="1600200"/>
            <a:ext cx="8458200" cy="4114800"/>
          </a:xfrm>
        </p:spPr>
        <p:txBody>
          <a:bodyPr/>
          <a:lstStyle/>
          <a:p>
            <a:pPr marL="571500" indent="-571500" eaLnBrk="1" hangingPunct="1">
              <a:buFont typeface="Times New Roman" pitchFamily="18" charset="0"/>
              <a:buAutoNum type="arabicPeriod" startAt="14"/>
            </a:pPr>
            <a:r>
              <a:rPr lang="el-GR" altLang="zh-TW" smtClean="0"/>
              <a:t>Ένα δεύτερο πρόβλημα της θεωρίας είναι στο επίπεδο των νόμων της φύσης όπου υπάρχει ταύτιση του τι </a:t>
            </a:r>
            <a:r>
              <a:rPr lang="el-GR" altLang="zh-TW" i="1" smtClean="0"/>
              <a:t>είναι</a:t>
            </a:r>
            <a:r>
              <a:rPr lang="el-GR" altLang="zh-TW" smtClean="0"/>
              <a:t> με το τι </a:t>
            </a:r>
            <a:r>
              <a:rPr lang="el-GR" altLang="zh-TW" i="1" smtClean="0"/>
              <a:t>πρέπει να είναι</a:t>
            </a:r>
            <a:r>
              <a:rPr lang="el-GR" altLang="zh-TW" smtClean="0"/>
              <a:t>. Στη βάση αυτή ο κόσμος είναι σε αρμονία όταν τα πράγματα υπηρετούν τον φυσικό τους σκοπό.</a:t>
            </a:r>
          </a:p>
          <a:p>
            <a:pPr marL="571500" indent="-571500" eaLnBrk="1" hangingPunct="1">
              <a:buFont typeface="Times New Roman" pitchFamily="18" charset="0"/>
              <a:buAutoNum type="arabicPeriod" startAt="14"/>
            </a:pPr>
            <a:r>
              <a:rPr lang="el-GR" altLang="zh-TW" smtClean="0"/>
              <a:t>Συνεπώς το μάτι που δεν βλέπει καλά είναι ένα φυσικό κακό ένα ανήθικο μάτι;</a:t>
            </a:r>
            <a:endParaRPr lang="en-US" altLang="zh-TW"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l-GR" altLang="zh-TW" smtClean="0"/>
              <a:t>Μεταηθική: Θεωρία του Φυσικού Δικαίου</a:t>
            </a:r>
            <a:endParaRPr lang="en-US" altLang="zh-TW" smtClean="0"/>
          </a:p>
        </p:txBody>
      </p:sp>
      <p:sp>
        <p:nvSpPr>
          <p:cNvPr id="28675" name="Rectangle 3"/>
          <p:cNvSpPr>
            <a:spLocks noGrp="1" noChangeArrowheads="1"/>
          </p:cNvSpPr>
          <p:nvPr>
            <p:ph type="body" idx="1"/>
          </p:nvPr>
        </p:nvSpPr>
        <p:spPr>
          <a:xfrm>
            <a:off x="685800" y="1600200"/>
            <a:ext cx="8458200" cy="4114800"/>
          </a:xfrm>
        </p:spPr>
        <p:txBody>
          <a:bodyPr/>
          <a:lstStyle/>
          <a:p>
            <a:pPr marL="571500" indent="-571500" eaLnBrk="1" hangingPunct="1">
              <a:buFont typeface="Times New Roman" pitchFamily="18" charset="0"/>
              <a:buAutoNum type="arabicPeriod" startAt="16"/>
            </a:pPr>
            <a:r>
              <a:rPr lang="el-GR" altLang="zh-TW" smtClean="0"/>
              <a:t>Το τελευταίο πρόβλημα της θεωρίας είναι ότι καταλαβαίνουμε το ηθικό και το ανήθικο με την λογική μας.</a:t>
            </a:r>
          </a:p>
          <a:p>
            <a:pPr marL="571500" indent="-571500" eaLnBrk="1" hangingPunct="1">
              <a:buFont typeface="Times New Roman" pitchFamily="18" charset="0"/>
              <a:buAutoNum type="arabicPeriod" startAt="16"/>
            </a:pPr>
            <a:r>
              <a:rPr lang="el-GR" altLang="zh-TW" smtClean="0"/>
              <a:t>Έτσι όμως η ηθική έχει σχέση μόνο με την λογική και δεν έχει καμία σχέση με την Θρησκεία. Δηλαδή η θρησκευτική σου πίστη δεν έχει καμία σχέση με το αν είσαι ηθικός ή όχι.</a:t>
            </a:r>
            <a:endParaRPr lang="en-US" altLang="zh-TW"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l-GR" altLang="zh-TW" smtClean="0"/>
              <a:t>Μεταηθική: Σχετικισμός</a:t>
            </a:r>
            <a:endParaRPr lang="en-US" altLang="zh-TW" smtClean="0"/>
          </a:p>
        </p:txBody>
      </p:sp>
      <p:sp>
        <p:nvSpPr>
          <p:cNvPr id="5123" name="Rectangle 3"/>
          <p:cNvSpPr>
            <a:spLocks noGrp="1" noChangeArrowheads="1"/>
          </p:cNvSpPr>
          <p:nvPr>
            <p:ph type="body" idx="1"/>
          </p:nvPr>
        </p:nvSpPr>
        <p:spPr>
          <a:xfrm>
            <a:off x="914400" y="1600200"/>
            <a:ext cx="7772400" cy="3352800"/>
          </a:xfrm>
        </p:spPr>
        <p:txBody>
          <a:bodyPr/>
          <a:lstStyle/>
          <a:p>
            <a:pPr marL="571500" indent="-571500" eaLnBrk="1" hangingPunct="1"/>
            <a:r>
              <a:rPr lang="el-GR" altLang="zh-TW" smtClean="0"/>
              <a:t>Στα τρία μας μαθήματα έχουν ασχοληθεί κυρίως με θέματα της μεταηθικής και ειδικότερα με το ζήτημα του ηθικού σχετικισμού. Ειδικότερα ασχοληθήκαμε με τον πολιτισμικό σχετικισμό και το ηθικό υποκειμενισμό</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l-GR" altLang="zh-TW" smtClean="0"/>
              <a:t>Μεταηθική: Απολυταρχισμός</a:t>
            </a:r>
            <a:endParaRPr lang="en-US" altLang="zh-TW" smtClean="0"/>
          </a:p>
        </p:txBody>
      </p:sp>
      <p:sp>
        <p:nvSpPr>
          <p:cNvPr id="6147" name="Rectangle 3"/>
          <p:cNvSpPr>
            <a:spLocks noGrp="1" noChangeArrowheads="1"/>
          </p:cNvSpPr>
          <p:nvPr>
            <p:ph type="body" idx="1"/>
          </p:nvPr>
        </p:nvSpPr>
        <p:spPr>
          <a:xfrm>
            <a:off x="914400" y="1600200"/>
            <a:ext cx="7772400" cy="3352800"/>
          </a:xfrm>
        </p:spPr>
        <p:txBody>
          <a:bodyPr/>
          <a:lstStyle/>
          <a:p>
            <a:pPr marL="571500" indent="-571500" eaLnBrk="1" hangingPunct="1"/>
            <a:r>
              <a:rPr lang="el-GR" altLang="zh-TW" smtClean="0"/>
              <a:t>Στο σημερινό μας μάθημα θα ασχοληθούμε με τον ηθικό απολυταρχισμό. Με τον ισχυρισμό δηλαδή ότι υπάρχουν ηθικοί κανόνες που ισχύουν και για όλα τα άτομα σε όλες τις καταστάσεις, χωρίς καμία εξαίρεση. Καταρχήν λοιπόν θα ασχοληθούμε με την θρησκεία</a:t>
            </a:r>
            <a:endParaRPr lang="en-US" altLang="zh-TW"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l-GR" altLang="zh-TW" smtClean="0"/>
              <a:t>Μεταηθική: Θεωρία της Θεϊκής Επιταγής</a:t>
            </a:r>
            <a:endParaRPr lang="en-US" altLang="zh-TW" smtClean="0"/>
          </a:p>
        </p:txBody>
      </p:sp>
      <p:sp>
        <p:nvSpPr>
          <p:cNvPr id="7171" name="Rectangle 3"/>
          <p:cNvSpPr>
            <a:spLocks noGrp="1" noChangeArrowheads="1"/>
          </p:cNvSpPr>
          <p:nvPr>
            <p:ph type="body" idx="1"/>
          </p:nvPr>
        </p:nvSpPr>
        <p:spPr>
          <a:xfrm>
            <a:off x="914400" y="1600200"/>
            <a:ext cx="7772400" cy="4267200"/>
          </a:xfrm>
        </p:spPr>
        <p:txBody>
          <a:bodyPr/>
          <a:lstStyle/>
          <a:p>
            <a:pPr marL="571500" indent="-571500" eaLnBrk="1" hangingPunct="1"/>
            <a:r>
              <a:rPr lang="el-GR" altLang="zh-TW" smtClean="0"/>
              <a:t>Ο Χριστιανισμός, ο Μουσουλμανισμός και ο Ιουδαϊσμός πρεσβεύουν ότι ο Θεός μας έχει προστάξει να υπακούμε σε συγκεκριμένους κανόνες.</a:t>
            </a:r>
          </a:p>
          <a:p>
            <a:pPr marL="571500" indent="-571500" eaLnBrk="1" hangingPunct="1"/>
            <a:r>
              <a:rPr lang="el-GR" altLang="zh-TW" smtClean="0"/>
              <a:t>Δεν μας αναγκάζει να ακολουθούμε αυτούς τους κανόνες αλλά οφείλουμε να τηρούμε τους νόμους του Θεού.</a:t>
            </a:r>
          </a:p>
          <a:p>
            <a:pPr marL="571500" indent="-571500" eaLnBrk="1" hangingPunct="1"/>
            <a:r>
              <a:rPr lang="el-GR" altLang="zh-TW" smtClean="0"/>
              <a:t> Αυτή η άποψη ονομάζεται «Θεωρία της Θεϊκής Επιταγής».</a:t>
            </a:r>
            <a:endParaRPr lang="en-US" altLang="zh-TW"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l-GR" altLang="zh-TW" smtClean="0"/>
              <a:t>Μεταηθική: Θεωρία της Θεϊκής Επιταγής</a:t>
            </a:r>
            <a:endParaRPr lang="en-US" altLang="zh-TW" smtClean="0"/>
          </a:p>
        </p:txBody>
      </p:sp>
      <p:sp>
        <p:nvSpPr>
          <p:cNvPr id="8195" name="Rectangle 3"/>
          <p:cNvSpPr>
            <a:spLocks noGrp="1" noChangeArrowheads="1"/>
          </p:cNvSpPr>
          <p:nvPr>
            <p:ph type="body" idx="1"/>
          </p:nvPr>
        </p:nvSpPr>
        <p:spPr>
          <a:xfrm>
            <a:off x="914400" y="1600200"/>
            <a:ext cx="7772400" cy="2971800"/>
          </a:xfrm>
        </p:spPr>
        <p:txBody>
          <a:bodyPr/>
          <a:lstStyle/>
          <a:p>
            <a:pPr marL="571500" indent="-571500" eaLnBrk="1" hangingPunct="1">
              <a:buFont typeface="Wingdings" pitchFamily="2" charset="2"/>
              <a:buNone/>
            </a:pPr>
            <a:r>
              <a:rPr lang="el-GR" altLang="zh-TW" smtClean="0"/>
              <a:t>	Με βάση τη «Θεωρία της Θεϊκής Επιταγής» </a:t>
            </a:r>
          </a:p>
          <a:p>
            <a:pPr marL="571500" indent="-571500" eaLnBrk="1" hangingPunct="1"/>
            <a:r>
              <a:rPr lang="el-GR" altLang="zh-TW" smtClean="0"/>
              <a:t>το ορθό και εσφαλμένο στην ηθική είναι απολύτως αντικειμενικό,</a:t>
            </a:r>
          </a:p>
          <a:p>
            <a:pPr marL="571500" indent="-571500" eaLnBrk="1" hangingPunct="1"/>
            <a:r>
              <a:rPr lang="el-GR" altLang="zh-TW" smtClean="0"/>
              <a:t>υπάρχουν συγκεκριμένοι λόγοι για τους οποίους αξίζει να ασχοληθούμε με την ηθική (ημέρα κρίσεως).</a:t>
            </a:r>
          </a:p>
          <a:p>
            <a:pPr marL="571500" indent="-571500" eaLnBrk="1" hangingPunct="1"/>
            <a:endParaRPr lang="en-US" altLang="zh-TW" smtClean="0"/>
          </a:p>
        </p:txBody>
      </p:sp>
      <p:sp>
        <p:nvSpPr>
          <p:cNvPr id="4" name="Rectangle 3"/>
          <p:cNvSpPr txBox="1">
            <a:spLocks noChangeArrowheads="1"/>
          </p:cNvSpPr>
          <p:nvPr/>
        </p:nvSpPr>
        <p:spPr bwMode="auto">
          <a:xfrm>
            <a:off x="533400" y="4953000"/>
            <a:ext cx="8229600" cy="1143000"/>
          </a:xfrm>
          <a:prstGeom prst="rect">
            <a:avLst/>
          </a:prstGeom>
          <a:noFill/>
          <a:ln w="9525">
            <a:noFill/>
            <a:miter lim="800000"/>
            <a:headEnd/>
            <a:tailEnd/>
          </a:ln>
        </p:spPr>
        <p:txBody>
          <a:bodyPr/>
          <a:lstStyle/>
          <a:p>
            <a:pPr marL="571500" indent="-571500">
              <a:spcBef>
                <a:spcPct val="20000"/>
              </a:spcBef>
              <a:buClr>
                <a:schemeClr val="folHlink"/>
              </a:buClr>
              <a:buSzPct val="90000"/>
              <a:buFont typeface="Wingdings" pitchFamily="2" charset="2"/>
              <a:buNone/>
              <a:defRPr/>
            </a:pPr>
            <a:r>
              <a:rPr lang="el-GR" altLang="zh-TW" sz="2800" kern="0" dirty="0">
                <a:latin typeface="+mn-lt"/>
                <a:ea typeface="+mn-ea"/>
              </a:rPr>
              <a:t>	</a:t>
            </a:r>
            <a:r>
              <a:rPr lang="el-GR" altLang="zh-TW" sz="2800" kern="0" dirty="0">
                <a:solidFill>
                  <a:schemeClr val="accent2">
                    <a:lumMod val="75000"/>
                  </a:schemeClr>
                </a:solidFill>
                <a:latin typeface="+mn-lt"/>
                <a:ea typeface="+mn-ea"/>
              </a:rPr>
              <a:t>Τι έχετε να παρατηρήσετε σε αυτή τη θεωρία; Ποια τα θετικά της και ποια τα αρνητικά της;</a:t>
            </a:r>
            <a:endParaRPr lang="en-US" altLang="zh-TW" sz="2800" kern="0" dirty="0">
              <a:solidFill>
                <a:schemeClr val="accent2">
                  <a:lumMod val="75000"/>
                </a:schemeClr>
              </a:solidFill>
              <a:latin typeface="+mn-lt"/>
              <a:ea typeface="+mn-ea"/>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l-GR" altLang="zh-TW" smtClean="0"/>
              <a:t>Μεταηθική: Θεωρία της Θεϊκής Επιταγής</a:t>
            </a:r>
            <a:endParaRPr lang="en-US" altLang="zh-TW" smtClean="0"/>
          </a:p>
        </p:txBody>
      </p:sp>
      <p:sp>
        <p:nvSpPr>
          <p:cNvPr id="9219" name="Rectangle 3"/>
          <p:cNvSpPr>
            <a:spLocks noGrp="1" noChangeArrowheads="1"/>
          </p:cNvSpPr>
          <p:nvPr>
            <p:ph type="body" idx="1"/>
          </p:nvPr>
        </p:nvSpPr>
        <p:spPr>
          <a:xfrm>
            <a:off x="914400" y="1600200"/>
            <a:ext cx="7772400" cy="2286000"/>
          </a:xfrm>
        </p:spPr>
        <p:txBody>
          <a:bodyPr/>
          <a:lstStyle/>
          <a:p>
            <a:pPr marL="571500" indent="-571500" eaLnBrk="1" hangingPunct="1">
              <a:buFont typeface="Wingdings" pitchFamily="2" charset="2"/>
              <a:buNone/>
            </a:pPr>
            <a:r>
              <a:rPr lang="el-GR" altLang="zh-TW" smtClean="0"/>
              <a:t>	Στον διάλογο Ευθύφρων, ο Πλάτωνας μέσω του χαρακτήρα Σωκράτη μας προσκαλεί σε ένα ακόμα ταξίδι δημιουργικής απορίας και αμφισβήτησης των ηθικών μας πεποιθήσεων.</a:t>
            </a:r>
            <a:endParaRPr lang="en-US" altLang="zh-TW" smtClean="0"/>
          </a:p>
        </p:txBody>
      </p:sp>
      <p:pic>
        <p:nvPicPr>
          <p:cNvPr id="9220" name="Picture 2"/>
          <p:cNvPicPr>
            <a:picLocks noChangeAspect="1" noChangeArrowheads="1"/>
          </p:cNvPicPr>
          <p:nvPr/>
        </p:nvPicPr>
        <p:blipFill>
          <a:blip r:embed="rId2" cstate="print"/>
          <a:srcRect/>
          <a:stretch>
            <a:fillRect/>
          </a:stretch>
        </p:blipFill>
        <p:spPr bwMode="auto">
          <a:xfrm>
            <a:off x="2743200" y="4122738"/>
            <a:ext cx="3429000" cy="27352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l-GR" altLang="zh-TW" smtClean="0"/>
              <a:t>Μεταηθική: Θεωρία της Θεϊκής Επιταγής</a:t>
            </a:r>
            <a:endParaRPr lang="en-US" altLang="zh-TW" smtClean="0"/>
          </a:p>
        </p:txBody>
      </p:sp>
      <p:sp>
        <p:nvSpPr>
          <p:cNvPr id="10243" name="Rectangle 3"/>
          <p:cNvSpPr>
            <a:spLocks noGrp="1" noChangeArrowheads="1"/>
          </p:cNvSpPr>
          <p:nvPr>
            <p:ph type="body" idx="1"/>
          </p:nvPr>
        </p:nvSpPr>
        <p:spPr>
          <a:xfrm>
            <a:off x="914400" y="1600200"/>
            <a:ext cx="7772400" cy="4800600"/>
          </a:xfrm>
        </p:spPr>
        <p:txBody>
          <a:bodyPr/>
          <a:lstStyle/>
          <a:p>
            <a:pPr marL="571500" indent="-571500" eaLnBrk="1" hangingPunct="1">
              <a:buFont typeface="Times New Roman" pitchFamily="18" charset="0"/>
              <a:buAutoNum type="arabicPeriod"/>
            </a:pPr>
            <a:r>
              <a:rPr lang="el-GR" altLang="zh-TW" smtClean="0"/>
              <a:t>Ο Ευθύφρονας, έχει καταγγείλει τον πατέρα του για φόνο εξ αμελείας ενός από τους εργάτες του. Η πράξη του Ευθύφρονα να καταγγείλει τον πατέρα του, θεωρείται ασεβής από τους συγγενείς της οικογένειας, σε αντίθεση με τον ίδιο που πιστεύει ότι η καταγγελία του πατέρα του ήταν το ηθικό του χρέος.</a:t>
            </a:r>
            <a:endParaRPr lang="en-US" altLang="zh-TW"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l-GR" altLang="zh-TW" smtClean="0"/>
              <a:t>Μεταηθική: Θεωρία της Θεϊκής Επιταγής</a:t>
            </a:r>
            <a:endParaRPr lang="en-US" altLang="zh-TW" smtClean="0"/>
          </a:p>
        </p:txBody>
      </p:sp>
      <p:sp>
        <p:nvSpPr>
          <p:cNvPr id="11267" name="Rectangle 3"/>
          <p:cNvSpPr>
            <a:spLocks noGrp="1" noChangeArrowheads="1"/>
          </p:cNvSpPr>
          <p:nvPr>
            <p:ph type="body" idx="1"/>
          </p:nvPr>
        </p:nvSpPr>
        <p:spPr>
          <a:xfrm>
            <a:off x="914400" y="1600200"/>
            <a:ext cx="7772400" cy="4800600"/>
          </a:xfrm>
        </p:spPr>
        <p:txBody>
          <a:bodyPr/>
          <a:lstStyle/>
          <a:p>
            <a:pPr marL="571500" indent="-571500" eaLnBrk="1" hangingPunct="1">
              <a:buFont typeface="Times New Roman" pitchFamily="18" charset="0"/>
              <a:buAutoNum type="arabicPeriod" startAt="2"/>
            </a:pPr>
            <a:r>
              <a:rPr lang="el-GR" altLang="zh-TW" smtClean="0"/>
              <a:t>Ο Ευθύφρονας συναντά τον Σωκράτη έξω από το δικαστήριο. Ο Σωκράτης του ζητάει επίμονα να του δώσει τον ορισμό της ευσέβειας. </a:t>
            </a:r>
          </a:p>
          <a:p>
            <a:pPr marL="571500" indent="-571500" eaLnBrk="1" hangingPunct="1">
              <a:buFont typeface="Times New Roman" pitchFamily="18" charset="0"/>
              <a:buAutoNum type="arabicPeriod" startAt="2"/>
            </a:pPr>
            <a:r>
              <a:rPr lang="el-GR" altLang="zh-TW" smtClean="0"/>
              <a:t>Ο Ευθύφρονας μετά από πολλές προσπάθειες απαντά ότι «Ευσέβεια είναι καθετί που αγαπάνε οι θεοί».</a:t>
            </a:r>
          </a:p>
          <a:p>
            <a:pPr marL="571500" indent="-571500" eaLnBrk="1" hangingPunct="1">
              <a:buFont typeface="Times New Roman" pitchFamily="18" charset="0"/>
              <a:buAutoNum type="arabicPeriod" startAt="2"/>
            </a:pPr>
            <a:r>
              <a:rPr lang="el-GR" altLang="zh-TW" smtClean="0"/>
              <a:t>Ο Σωκράτης τότε τον ρωτά «Οι θεοί αγαπούν το ευσεβές (το ηθικό) επειδή είναι ευσέβεια, ή κάτι είναι ευσέβεια επειδή αγαπιέται από τους θεούς;» </a:t>
            </a:r>
          </a:p>
          <a:p>
            <a:pPr marL="571500" indent="-571500" eaLnBrk="1" hangingPunct="1">
              <a:buFont typeface="Wingdings" pitchFamily="2" charset="2"/>
              <a:buNone/>
            </a:pPr>
            <a:endParaRPr lang="en-US" altLang="zh-TW"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ayers">
  <a:themeElements>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fontScheme name="Layers">
      <a:majorFont>
        <a:latin typeface="Times New Roman"/>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lnDef>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Layers</Template>
  <TotalTime>1151</TotalTime>
  <Words>1145</Words>
  <Application>Microsoft Office PowerPoint</Application>
  <PresentationFormat>Προβολή στην οθόνη (4:3)</PresentationFormat>
  <Paragraphs>88</Paragraphs>
  <Slides>26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26</vt:i4>
      </vt:variant>
    </vt:vector>
  </HeadingPairs>
  <TitlesOfParts>
    <vt:vector size="27" baseType="lpstr">
      <vt:lpstr>Layers</vt:lpstr>
      <vt:lpstr>ΗΘΙΚΗ ΚΑΙ ΘΡΗΣΚΕΙΑ</vt:lpstr>
      <vt:lpstr>Διαφάνεια 2</vt:lpstr>
      <vt:lpstr>Μεταηθική: Σχετικισμός</vt:lpstr>
      <vt:lpstr>Μεταηθική: Απολυταρχισμός</vt:lpstr>
      <vt:lpstr>Μεταηθική: Θεωρία της Θεϊκής Επιταγής</vt:lpstr>
      <vt:lpstr>Μεταηθική: Θεωρία της Θεϊκής Επιταγής</vt:lpstr>
      <vt:lpstr>Μεταηθική: Θεωρία της Θεϊκής Επιταγής</vt:lpstr>
      <vt:lpstr>Μεταηθική: Θεωρία της Θεϊκής Επιταγής</vt:lpstr>
      <vt:lpstr>Μεταηθική: Θεωρία της Θεϊκής Επιταγής</vt:lpstr>
      <vt:lpstr>Μεταηθική: Θεωρία της Θεϊκής Επιταγής</vt:lpstr>
      <vt:lpstr>Μεταηθική: Θεωρία της Θεϊκής Επιταγής</vt:lpstr>
      <vt:lpstr>Μεταηθική: Θεωρία της Θεϊκής Επιταγής</vt:lpstr>
      <vt:lpstr>Μεταηθική: Θεωρία του Φυσικού Δικαίου</vt:lpstr>
      <vt:lpstr>Μεταηθική: Θεωρία του Φυσικού Δικαίου</vt:lpstr>
      <vt:lpstr>Μεταηθική: Θεωρία του Φυσικού Δικαίου</vt:lpstr>
      <vt:lpstr>Μεταηθική: Θεωρία του Φυσικού Δικαίου</vt:lpstr>
      <vt:lpstr>Μεταηθική: Θεωρία του Φυσικού Δικαίου</vt:lpstr>
      <vt:lpstr>Μεταηθική: Θεωρία του Φυσικού Δικαίου</vt:lpstr>
      <vt:lpstr>Μεταηθική: Θεωρία του Φυσικού Δικαίου</vt:lpstr>
      <vt:lpstr>Μεταηθική: Θεωρία του Φυσικού Δικαίου</vt:lpstr>
      <vt:lpstr>Μεταηθική: Θεωρία του Φυσικού Δικαίου</vt:lpstr>
      <vt:lpstr>Μεταηθική: Θεωρία του Φυσικού Δικαίου</vt:lpstr>
      <vt:lpstr>Μεταηθική: Θεωρία του Φυσικού Δικαίου</vt:lpstr>
      <vt:lpstr>Μεταηθική: Θεωρία του Φυσικού Δικαίου</vt:lpstr>
      <vt:lpstr>Μεταηθική: Θεωρία του Φυσικού Δικαίου</vt:lpstr>
      <vt:lpstr>Μεταηθική: Θεωρία του Φυσικού Δικαίου</vt:lpstr>
    </vt:vector>
  </TitlesOfParts>
  <Company>City University of Hong Kong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Ethical Pluralism and Relativism</dc:title>
  <dc:creator>Administrator</dc:creator>
  <cp:lastModifiedBy>Γιάννης Γκιόσος</cp:lastModifiedBy>
  <cp:revision>89</cp:revision>
  <dcterms:created xsi:type="dcterms:W3CDTF">2007-06-04T06:57:21Z</dcterms:created>
  <dcterms:modified xsi:type="dcterms:W3CDTF">2018-11-12T10:15:00Z</dcterms:modified>
</cp:coreProperties>
</file>