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E158A-B278-465B-AF40-06AD42CB263C}" type="datetimeFigureOut">
              <a:rPr lang="el-GR" smtClean="0"/>
              <a:t>29/9/2020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2D8FB1-0722-4A5F-B2A2-52084DA50D3E}"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06503F7-BC6E-4B65-AA32-5F1EDA3647C6}"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06503F7-BC6E-4B65-AA32-5F1EDA3647C6}" type="slidenum">
              <a:rPr lang="el-GR" smtClean="0"/>
              <a:pPr/>
              <a:t>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4414D0E-1613-42EE-B892-E6CCD0B7A091}" type="datetimeFigureOut">
              <a:rPr lang="el-GR" smtClean="0"/>
              <a:t>29/9/2020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B2FD541-FEA3-4C1B-95C5-3FE50362D0F8}"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4414D0E-1613-42EE-B892-E6CCD0B7A091}" type="datetimeFigureOut">
              <a:rPr lang="el-GR" smtClean="0"/>
              <a:t>29/9/2020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B2FD541-FEA3-4C1B-95C5-3FE50362D0F8}"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4414D0E-1613-42EE-B892-E6CCD0B7A091}" type="datetimeFigureOut">
              <a:rPr lang="el-GR" smtClean="0"/>
              <a:t>29/9/2020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B2FD541-FEA3-4C1B-95C5-3FE50362D0F8}"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4414D0E-1613-42EE-B892-E6CCD0B7A091}" type="datetimeFigureOut">
              <a:rPr lang="el-GR" smtClean="0"/>
              <a:t>29/9/2020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B2FD541-FEA3-4C1B-95C5-3FE50362D0F8}"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4414D0E-1613-42EE-B892-E6CCD0B7A091}" type="datetimeFigureOut">
              <a:rPr lang="el-GR" smtClean="0"/>
              <a:t>29/9/2020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B2FD541-FEA3-4C1B-95C5-3FE50362D0F8}"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4414D0E-1613-42EE-B892-E6CCD0B7A091}" type="datetimeFigureOut">
              <a:rPr lang="el-GR" smtClean="0"/>
              <a:t>29/9/2020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B2FD541-FEA3-4C1B-95C5-3FE50362D0F8}"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4414D0E-1613-42EE-B892-E6CCD0B7A091}" type="datetimeFigureOut">
              <a:rPr lang="el-GR" smtClean="0"/>
              <a:t>29/9/2020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B2FD541-FEA3-4C1B-95C5-3FE50362D0F8}"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4414D0E-1613-42EE-B892-E6CCD0B7A091}" type="datetimeFigureOut">
              <a:rPr lang="el-GR" smtClean="0"/>
              <a:t>29/9/2020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B2FD541-FEA3-4C1B-95C5-3FE50362D0F8}"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4414D0E-1613-42EE-B892-E6CCD0B7A091}" type="datetimeFigureOut">
              <a:rPr lang="el-GR" smtClean="0"/>
              <a:t>29/9/2020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B2FD541-FEA3-4C1B-95C5-3FE50362D0F8}"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414D0E-1613-42EE-B892-E6CCD0B7A091}" type="datetimeFigureOut">
              <a:rPr lang="el-GR" smtClean="0"/>
              <a:t>29/9/2020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B2FD541-FEA3-4C1B-95C5-3FE50362D0F8}"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414D0E-1613-42EE-B892-E6CCD0B7A091}" type="datetimeFigureOut">
              <a:rPr lang="el-GR" smtClean="0"/>
              <a:t>29/9/2020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B2FD541-FEA3-4C1B-95C5-3FE50362D0F8}"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14D0E-1613-42EE-B892-E6CCD0B7A091}" type="datetimeFigureOut">
              <a:rPr lang="el-GR" smtClean="0"/>
              <a:t>29/9/2020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FD541-FEA3-4C1B-95C5-3FE50362D0F8}"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______________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Giorgos\Desktop\images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Τίτλος 1"/>
          <p:cNvSpPr>
            <a:spLocks noGrp="1"/>
          </p:cNvSpPr>
          <p:nvPr>
            <p:ph type="ctrTitle"/>
          </p:nvPr>
        </p:nvSpPr>
        <p:spPr>
          <a:xfrm>
            <a:off x="571472" y="1142984"/>
            <a:ext cx="8143932" cy="2266952"/>
          </a:xfrm>
          <a:effectLst>
            <a:outerShdw blurRad="50800" dist="38100" dir="2700000" algn="tl" rotWithShape="0">
              <a:prstClr val="black">
                <a:alpha val="40000"/>
              </a:prstClr>
            </a:outerShdw>
          </a:effectLst>
        </p:spPr>
        <p:txBody>
          <a:bodyPr>
            <a:noAutofit/>
          </a:bodyPr>
          <a:lstStyle/>
          <a:p>
            <a:r>
              <a:rPr lang="el-GR" sz="8000" b="1" dirty="0" smtClean="0">
                <a:solidFill>
                  <a:srgbClr val="FF0000"/>
                </a:solidFill>
              </a:rPr>
              <a:t/>
            </a:r>
            <a:br>
              <a:rPr lang="el-GR" sz="8000" b="1" dirty="0" smtClean="0">
                <a:solidFill>
                  <a:srgbClr val="FF0000"/>
                </a:solidFill>
              </a:rPr>
            </a:br>
            <a:r>
              <a:rPr lang="el-GR" sz="6000" b="1" dirty="0" smtClean="0">
                <a:solidFill>
                  <a:srgbClr val="FF0000"/>
                </a:solidFill>
              </a:rPr>
              <a:t>Η ΘΕΩΡΙΑ</a:t>
            </a:r>
            <a:br>
              <a:rPr lang="el-GR" sz="6000" b="1" dirty="0" smtClean="0">
                <a:solidFill>
                  <a:srgbClr val="FF0000"/>
                </a:solidFill>
              </a:rPr>
            </a:br>
            <a:r>
              <a:rPr lang="el-GR" sz="6000" b="1" dirty="0" smtClean="0">
                <a:solidFill>
                  <a:srgbClr val="FF0000"/>
                </a:solidFill>
              </a:rPr>
              <a:t>ΤΟΥ ΠΕΡΙΟΔΙΣΜΟΥ</a:t>
            </a:r>
            <a:endParaRPr lang="el-GR" sz="60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357290" y="554990"/>
            <a:ext cx="6527505" cy="460375"/>
          </a:xfrm>
          <a:prstGeom prst="rect">
            <a:avLst/>
          </a:prstGeom>
          <a:noFill/>
        </p:spPr>
        <p:txBody>
          <a:bodyPr wrap="square" rtlCol="0">
            <a:spAutoFit/>
          </a:bodyPr>
          <a:lstStyle/>
          <a:p>
            <a:pPr algn="ctr"/>
            <a:r>
              <a:rPr lang="el-GR" altLang="en-US" sz="2400" b="1" dirty="0">
                <a:solidFill>
                  <a:srgbClr val="0070C0"/>
                </a:solidFill>
              </a:rPr>
              <a:t>ΤΟΜΕΙΣ ΤΗΣ ΠΡΟΠΟΝΗΣΗΣ</a:t>
            </a:r>
          </a:p>
        </p:txBody>
      </p:sp>
      <p:sp>
        <p:nvSpPr>
          <p:cNvPr id="3" name="Text Box 2"/>
          <p:cNvSpPr txBox="1"/>
          <p:nvPr/>
        </p:nvSpPr>
        <p:spPr>
          <a:xfrm>
            <a:off x="307340" y="1132205"/>
            <a:ext cx="8529955" cy="5409565"/>
          </a:xfrm>
          <a:prstGeom prst="rect">
            <a:avLst/>
          </a:prstGeom>
          <a:noFill/>
        </p:spPr>
        <p:txBody>
          <a:bodyPr wrap="square" rtlCol="0">
            <a:spAutoFit/>
          </a:bodyPr>
          <a:lstStyle/>
          <a:p>
            <a:pPr algn="just">
              <a:lnSpc>
                <a:spcPct val="200000"/>
              </a:lnSpc>
            </a:pPr>
            <a:r>
              <a:rPr lang="el-GR" altLang="en-US" dirty="0"/>
              <a:t>Ανάλογα με το είδος, την ένταση, τη διάρκεια και τη συχνότητα της επιβάρυνσης η </a:t>
            </a:r>
            <a:r>
              <a:rPr lang="el-GR" altLang="en-US" dirty="0" smtClean="0"/>
              <a:t>προπόνηση </a:t>
            </a:r>
            <a:r>
              <a:rPr lang="el-GR" altLang="en-US" dirty="0"/>
              <a:t>ταξινομείται σε τρεις βασικούς τομείς</a:t>
            </a:r>
            <a:r>
              <a:rPr lang="en-US" altLang="en-US" dirty="0"/>
              <a:t>: </a:t>
            </a:r>
            <a:r>
              <a:rPr lang="el-GR" altLang="en-US" dirty="0"/>
              <a:t> </a:t>
            </a:r>
            <a:r>
              <a:rPr lang="el-GR" altLang="en-US" b="1" dirty="0">
                <a:solidFill>
                  <a:srgbClr val="FF0000"/>
                </a:solidFill>
              </a:rPr>
              <a:t>τη</a:t>
            </a:r>
            <a:r>
              <a:rPr lang="el-GR" altLang="en-US" b="1" dirty="0">
                <a:solidFill>
                  <a:schemeClr val="bg1"/>
                </a:solidFill>
              </a:rPr>
              <a:t> </a:t>
            </a:r>
            <a:r>
              <a:rPr lang="el-GR" altLang="en-US" b="1" dirty="0">
                <a:solidFill>
                  <a:srgbClr val="FF0000"/>
                </a:solidFill>
              </a:rPr>
              <a:t>γενική ή βασική προπόνηση</a:t>
            </a:r>
            <a:r>
              <a:rPr lang="el-GR" altLang="en-US" dirty="0">
                <a:solidFill>
                  <a:srgbClr val="FF0000"/>
                </a:solidFill>
              </a:rPr>
              <a:t> </a:t>
            </a:r>
            <a:r>
              <a:rPr lang="el-GR" altLang="en-US" dirty="0"/>
              <a:t>(περίοδος βασικής φυσικής </a:t>
            </a:r>
            <a:r>
              <a:rPr lang="el-GR" altLang="en-US" dirty="0" smtClean="0"/>
              <a:t>προετοιμασίας</a:t>
            </a:r>
            <a:r>
              <a:rPr lang="el-GR" altLang="en-US" dirty="0"/>
              <a:t>), </a:t>
            </a:r>
            <a:r>
              <a:rPr lang="el-GR" altLang="en-US" b="1" dirty="0">
                <a:solidFill>
                  <a:srgbClr val="FF0000"/>
                </a:solidFill>
              </a:rPr>
              <a:t>την ειδική προπόνηση </a:t>
            </a:r>
            <a:r>
              <a:rPr lang="el-GR" altLang="en-US" b="1" dirty="0"/>
              <a:t>(</a:t>
            </a:r>
            <a:r>
              <a:rPr lang="el-GR" altLang="en-US" dirty="0" smtClean="0"/>
              <a:t>περίοδος </a:t>
            </a:r>
            <a:r>
              <a:rPr lang="el-GR" altLang="en-US" dirty="0"/>
              <a:t>ειδικής φυσικής προετοιμασίας), και </a:t>
            </a:r>
            <a:r>
              <a:rPr lang="el-GR" altLang="en-US" b="1" dirty="0">
                <a:solidFill>
                  <a:srgbClr val="FF0000"/>
                </a:solidFill>
              </a:rPr>
              <a:t>την αγωνιστική προπόνηση</a:t>
            </a:r>
            <a:r>
              <a:rPr lang="el-GR" altLang="en-US" dirty="0"/>
              <a:t> (περίοδος αγωνιστικής προετοιμασίας).</a:t>
            </a:r>
          </a:p>
          <a:p>
            <a:pPr algn="just">
              <a:lnSpc>
                <a:spcPct val="200000"/>
              </a:lnSpc>
            </a:pPr>
            <a:r>
              <a:rPr lang="el-GR" altLang="en-US" b="1" dirty="0"/>
              <a:t>α. Γενική προπόνηση</a:t>
            </a:r>
            <a:r>
              <a:rPr lang="en-US" altLang="en-US" b="1" dirty="0"/>
              <a:t>: </a:t>
            </a:r>
            <a:r>
              <a:rPr lang="el-GR" altLang="en-US" dirty="0"/>
              <a:t>βασική επιδίωξη είναι η εφαρμογή </a:t>
            </a:r>
            <a:r>
              <a:rPr lang="el-GR" altLang="en-US" dirty="0" smtClean="0"/>
              <a:t>ενός προγράμματος, που </a:t>
            </a:r>
            <a:r>
              <a:rPr lang="el-GR" altLang="en-US" dirty="0"/>
              <a:t>αποβλέπει στη βελτίωση της αερόβιας αντοχής και ιδιαίτερα στην ανάπτυξη και εδραίωση μιας αξιόλογης </a:t>
            </a:r>
            <a:r>
              <a:rPr lang="el-GR" altLang="en-US" dirty="0" smtClean="0"/>
              <a:t>υποδομής </a:t>
            </a:r>
            <a:r>
              <a:rPr lang="el-GR" altLang="en-US" dirty="0"/>
              <a:t>σε βασικές ικανότητες (δύναμη, ευκινησία..) που είναι απαραίτητες για το </a:t>
            </a:r>
            <a:r>
              <a:rPr lang="el-GR" altLang="en-US" dirty="0" smtClean="0"/>
              <a:t>συγκεκριμένο </a:t>
            </a:r>
            <a:r>
              <a:rPr lang="el-GR" altLang="en-US" dirty="0"/>
              <a:t>αγώνισμα.</a:t>
            </a:r>
          </a:p>
          <a:p>
            <a:pPr algn="just">
              <a:lnSpc>
                <a:spcPct val="120000"/>
              </a:lnSpc>
            </a:pPr>
            <a:endParaRPr lang="el-GR" altLang="en-US"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85445" y="429260"/>
            <a:ext cx="8486140" cy="6323965"/>
          </a:xfrm>
          <a:prstGeom prst="rect">
            <a:avLst/>
          </a:prstGeom>
          <a:noFill/>
        </p:spPr>
        <p:txBody>
          <a:bodyPr wrap="square" rtlCol="0">
            <a:spAutoFit/>
          </a:bodyPr>
          <a:lstStyle/>
          <a:p>
            <a:pPr algn="just">
              <a:lnSpc>
                <a:spcPct val="150000"/>
              </a:lnSpc>
            </a:pPr>
            <a:r>
              <a:rPr lang="el-GR" altLang="en-US" b="1" dirty="0"/>
              <a:t>β. Ειδική προπόνηση</a:t>
            </a:r>
            <a:r>
              <a:rPr lang="en-US" altLang="en-US" b="1" dirty="0"/>
              <a:t>: </a:t>
            </a:r>
            <a:r>
              <a:rPr lang="el-GR" altLang="en-US" dirty="0">
                <a:solidFill>
                  <a:schemeClr val="tx1"/>
                </a:solidFill>
              </a:rPr>
              <a:t>Στόχος η </a:t>
            </a:r>
            <a:r>
              <a:rPr lang="el-GR" altLang="en-US" dirty="0">
                <a:solidFill>
                  <a:srgbClr val="FF0000"/>
                </a:solidFill>
              </a:rPr>
              <a:t>τελειοποίηση</a:t>
            </a:r>
            <a:r>
              <a:rPr lang="el-GR" altLang="en-US" dirty="0">
                <a:solidFill>
                  <a:schemeClr val="tx1"/>
                </a:solidFill>
              </a:rPr>
              <a:t> των </a:t>
            </a:r>
            <a:r>
              <a:rPr lang="el-GR" altLang="en-US" dirty="0" smtClean="0">
                <a:solidFill>
                  <a:schemeClr val="tx1"/>
                </a:solidFill>
              </a:rPr>
              <a:t>επιμέρους επιδεξιοτήτων </a:t>
            </a:r>
            <a:r>
              <a:rPr lang="el-GR" altLang="en-US" dirty="0">
                <a:solidFill>
                  <a:schemeClr val="tx1"/>
                </a:solidFill>
              </a:rPr>
              <a:t>της αθλητικής τεχνικής, μάσα από τη βελτίωση της ειδικής φυσικής κατάστασης και των ατομικών αδυναμιών του αθλητή, δίνοντας </a:t>
            </a:r>
            <a:r>
              <a:rPr lang="el-GR" altLang="en-US" dirty="0">
                <a:solidFill>
                  <a:srgbClr val="FF0000"/>
                </a:solidFill>
              </a:rPr>
              <a:t>έμφαση</a:t>
            </a:r>
            <a:r>
              <a:rPr lang="el-GR" altLang="en-US" dirty="0">
                <a:solidFill>
                  <a:schemeClr val="tx1"/>
                </a:solidFill>
              </a:rPr>
              <a:t> στη </a:t>
            </a:r>
            <a:r>
              <a:rPr lang="el-GR" altLang="en-US" dirty="0" smtClean="0">
                <a:solidFill>
                  <a:schemeClr val="tx1"/>
                </a:solidFill>
              </a:rPr>
              <a:t>χρησιμοποίηση </a:t>
            </a:r>
            <a:r>
              <a:rPr lang="el-GR" altLang="en-US" dirty="0">
                <a:solidFill>
                  <a:schemeClr val="tx1"/>
                </a:solidFill>
              </a:rPr>
              <a:t>βαρύτερων οργάνων, στην εκτέλεση της τεχνικής με αντιστάσεις, στην πραγματοποίηση κάθε μορφής αλμάτων, δρόμων ταχύτητας, εμποδίων και ειδικών ασκήσεων.</a:t>
            </a:r>
          </a:p>
          <a:p>
            <a:pPr algn="just">
              <a:lnSpc>
                <a:spcPct val="150000"/>
              </a:lnSpc>
            </a:pPr>
            <a:r>
              <a:rPr lang="el-GR" altLang="en-US" b="1" dirty="0"/>
              <a:t>γ. Αγωνιστική προπόνηση</a:t>
            </a:r>
            <a:r>
              <a:rPr lang="en-US" altLang="en-US" b="1" dirty="0"/>
              <a:t>:</a:t>
            </a:r>
            <a:r>
              <a:rPr lang="el-GR" altLang="en-US" b="1" dirty="0"/>
              <a:t> </a:t>
            </a:r>
            <a:r>
              <a:rPr lang="el-GR" altLang="en-US" dirty="0">
                <a:solidFill>
                  <a:schemeClr val="tx1"/>
                </a:solidFill>
              </a:rPr>
              <a:t>Είναι το είδος της προπόνησης, όπου η τεχνική εφαρμόζεται και δοκιμάζεται σε </a:t>
            </a:r>
            <a:r>
              <a:rPr lang="el-GR" altLang="en-US" dirty="0">
                <a:solidFill>
                  <a:srgbClr val="FF0000"/>
                </a:solidFill>
              </a:rPr>
              <a:t>αγωνιστικές συνθήκες</a:t>
            </a:r>
            <a:r>
              <a:rPr lang="el-GR" altLang="en-US" dirty="0">
                <a:solidFill>
                  <a:schemeClr val="tx1"/>
                </a:solidFill>
              </a:rPr>
              <a:t>. Περιλαμβάνει μια σειρά από </a:t>
            </a:r>
            <a:r>
              <a:rPr lang="el-GR" altLang="en-US" dirty="0" smtClean="0">
                <a:solidFill>
                  <a:schemeClr val="tx1"/>
                </a:solidFill>
              </a:rPr>
              <a:t>δραστηριότητες </a:t>
            </a:r>
            <a:r>
              <a:rPr lang="el-GR" altLang="en-US" dirty="0">
                <a:solidFill>
                  <a:schemeClr val="tx1"/>
                </a:solidFill>
              </a:rPr>
              <a:t>από την ειδική προπόνηση μέχρι και τη </a:t>
            </a:r>
            <a:r>
              <a:rPr lang="el-GR" altLang="en-US" dirty="0" smtClean="0">
                <a:solidFill>
                  <a:schemeClr val="tx1"/>
                </a:solidFill>
              </a:rPr>
              <a:t>πραγματοποίηση </a:t>
            </a:r>
            <a:r>
              <a:rPr lang="el-GR" altLang="en-US" dirty="0">
                <a:solidFill>
                  <a:schemeClr val="tx1"/>
                </a:solidFill>
              </a:rPr>
              <a:t>αγώνων με έμφαση στην εδραίωση της τεχνικής.</a:t>
            </a:r>
          </a:p>
          <a:p>
            <a:pPr algn="just">
              <a:lnSpc>
                <a:spcPct val="150000"/>
              </a:lnSpc>
            </a:pPr>
            <a:r>
              <a:rPr lang="el-GR" altLang="en-US" dirty="0">
                <a:solidFill>
                  <a:schemeClr val="tx1"/>
                </a:solidFill>
              </a:rPr>
              <a:t>Αν και οι τρεις τομείς της προπόνησης, περιλαμβάνονται στους μικρόκυκλους της προπόνησης σε όλη τη διάρκεια του ετήσιου κύκλου, η κατανομή και συμβολή του κάθε ενός από αυτούς διαφέρει από φάση σε </a:t>
            </a:r>
            <a:r>
              <a:rPr lang="el-GR" altLang="en-US" dirty="0" smtClean="0">
                <a:solidFill>
                  <a:schemeClr val="tx1"/>
                </a:solidFill>
              </a:rPr>
              <a:t>φάση. Έτσι, </a:t>
            </a:r>
            <a:r>
              <a:rPr lang="el-GR" altLang="en-US" dirty="0">
                <a:solidFill>
                  <a:schemeClr val="tx1"/>
                </a:solidFill>
              </a:rPr>
              <a:t>είναι απαραίτητη η δημιουργία ενός μικτού προγράμματος, όπου θα υπάρχει </a:t>
            </a:r>
            <a:r>
              <a:rPr lang="el-GR" altLang="en-US" dirty="0" smtClean="0">
                <a:solidFill>
                  <a:schemeClr val="tx1"/>
                </a:solidFill>
              </a:rPr>
              <a:t>μια </a:t>
            </a:r>
            <a:r>
              <a:rPr lang="el-GR" altLang="en-US" dirty="0">
                <a:solidFill>
                  <a:schemeClr val="tx1"/>
                </a:solidFill>
              </a:rPr>
              <a:t>σωστή αναλογία </a:t>
            </a:r>
            <a:r>
              <a:rPr lang="el-GR" altLang="en-US" dirty="0" smtClean="0">
                <a:solidFill>
                  <a:schemeClr val="tx1"/>
                </a:solidFill>
              </a:rPr>
              <a:t>των τομέων </a:t>
            </a:r>
            <a:r>
              <a:rPr lang="el-GR" altLang="en-US" dirty="0">
                <a:solidFill>
                  <a:schemeClr val="tx1"/>
                </a:solidFill>
              </a:rPr>
              <a:t>της γενικής, ειδικής και αγωνιστικής προπόνησης σε σχέση και με την ιδιαιτερότητα του αγωνίσματος και το επίπεδο </a:t>
            </a:r>
            <a:r>
              <a:rPr lang="el-GR" altLang="en-US" dirty="0" smtClean="0">
                <a:solidFill>
                  <a:schemeClr val="tx1"/>
                </a:solidFill>
              </a:rPr>
              <a:t>του </a:t>
            </a:r>
            <a:r>
              <a:rPr lang="el-GR" altLang="en-US" dirty="0">
                <a:solidFill>
                  <a:schemeClr val="tx1"/>
                </a:solidFill>
              </a:rPr>
              <a:t>αθλητή.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89" y="0"/>
            <a:ext cx="9143811" cy="628652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31190" y="177165"/>
            <a:ext cx="8098155" cy="460375"/>
          </a:xfrm>
          <a:prstGeom prst="rect">
            <a:avLst/>
          </a:prstGeom>
          <a:noFill/>
        </p:spPr>
        <p:txBody>
          <a:bodyPr wrap="square" rtlCol="0">
            <a:spAutoFit/>
          </a:bodyPr>
          <a:lstStyle/>
          <a:p>
            <a:pPr algn="ctr"/>
            <a:r>
              <a:rPr lang="el-GR" altLang="en-US" sz="2400" b="1" dirty="0">
                <a:solidFill>
                  <a:srgbClr val="0070C0"/>
                </a:solidFill>
              </a:rPr>
              <a:t>Περίοδοι και Φάσεις του ετήσιου κύκλου</a:t>
            </a:r>
          </a:p>
        </p:txBody>
      </p:sp>
      <p:sp>
        <p:nvSpPr>
          <p:cNvPr id="3" name="Text Box 2"/>
          <p:cNvSpPr txBox="1"/>
          <p:nvPr/>
        </p:nvSpPr>
        <p:spPr>
          <a:xfrm>
            <a:off x="240030" y="693420"/>
            <a:ext cx="8663940" cy="6214009"/>
          </a:xfrm>
          <a:prstGeom prst="rect">
            <a:avLst/>
          </a:prstGeom>
          <a:noFill/>
        </p:spPr>
        <p:txBody>
          <a:bodyPr wrap="square" rtlCol="0">
            <a:spAutoFit/>
          </a:bodyPr>
          <a:lstStyle/>
          <a:p>
            <a:pPr algn="just">
              <a:lnSpc>
                <a:spcPct val="130000"/>
              </a:lnSpc>
            </a:pPr>
            <a:r>
              <a:rPr lang="el-GR" altLang="en-US" b="1" dirty="0" smtClean="0">
                <a:solidFill>
                  <a:srgbClr val="FF0000"/>
                </a:solidFill>
              </a:rPr>
              <a:t>Περιοδισμός</a:t>
            </a:r>
            <a:r>
              <a:rPr lang="en-US" altLang="en-US" dirty="0" smtClean="0"/>
              <a:t>:</a:t>
            </a:r>
            <a:r>
              <a:rPr lang="el-GR" altLang="en-US" dirty="0" smtClean="0"/>
              <a:t> </a:t>
            </a:r>
            <a:r>
              <a:rPr lang="el-GR" altLang="en-US" dirty="0"/>
              <a:t>είναι οργανική διαίρεση ενός προπονητικού έτους σε περιόδους και φάσεις με  ιδιαίτερα </a:t>
            </a:r>
            <a:r>
              <a:rPr lang="el-GR" altLang="en-US" dirty="0" smtClean="0"/>
              <a:t>βασική </a:t>
            </a:r>
            <a:r>
              <a:rPr lang="el-GR" altLang="en-US" dirty="0"/>
              <a:t>επιδίωξη την επίτευξη των στόχων της προπόνησης. </a:t>
            </a:r>
          </a:p>
          <a:p>
            <a:pPr>
              <a:lnSpc>
                <a:spcPct val="130000"/>
              </a:lnSpc>
            </a:pPr>
            <a:r>
              <a:rPr lang="el-GR" altLang="en-US" b="1" dirty="0"/>
              <a:t>Α. </a:t>
            </a:r>
            <a:r>
              <a:rPr lang="el-GR" altLang="en-US" b="1" dirty="0" smtClean="0"/>
              <a:t>Προπαρασκευαστική </a:t>
            </a:r>
            <a:r>
              <a:rPr lang="el-GR" altLang="en-US" b="1" dirty="0"/>
              <a:t>περίοδος</a:t>
            </a:r>
          </a:p>
          <a:p>
            <a:pPr algn="just">
              <a:lnSpc>
                <a:spcPct val="130000"/>
              </a:lnSpc>
            </a:pPr>
            <a:r>
              <a:rPr lang="el-GR" altLang="en-US" dirty="0"/>
              <a:t>Φάση 1</a:t>
            </a:r>
            <a:r>
              <a:rPr lang="en-US" altLang="en-US" dirty="0"/>
              <a:t>: </a:t>
            </a:r>
            <a:r>
              <a:rPr lang="el-GR" altLang="en-US" dirty="0">
                <a:solidFill>
                  <a:schemeClr val="tx1"/>
                </a:solidFill>
              </a:rPr>
              <a:t>Είναι η μεγαλύτερη χρονικά περίοδος που καλύπτει </a:t>
            </a:r>
            <a:r>
              <a:rPr lang="el-GR" altLang="en-US" dirty="0" smtClean="0">
                <a:solidFill>
                  <a:schemeClr val="tx1"/>
                </a:solidFill>
              </a:rPr>
              <a:t>το </a:t>
            </a:r>
            <a:r>
              <a:rPr lang="el-GR" altLang="en-US" b="1" dirty="0" smtClean="0">
                <a:solidFill>
                  <a:srgbClr val="FF0000"/>
                </a:solidFill>
              </a:rPr>
              <a:t>1/3</a:t>
            </a:r>
            <a:r>
              <a:rPr lang="el-GR" altLang="en-US" b="1" dirty="0" smtClean="0">
                <a:solidFill>
                  <a:schemeClr val="bg1"/>
                </a:solidFill>
              </a:rPr>
              <a:t> </a:t>
            </a:r>
            <a:r>
              <a:rPr lang="el-GR" altLang="en-US" dirty="0">
                <a:solidFill>
                  <a:schemeClr val="tx1"/>
                </a:solidFill>
              </a:rPr>
              <a:t>του ετήσιου προπονητικού κύκλου. Στον απλό </a:t>
            </a:r>
            <a:r>
              <a:rPr lang="el-GR" altLang="en-US" dirty="0" smtClean="0">
                <a:solidFill>
                  <a:schemeClr val="tx1"/>
                </a:solidFill>
              </a:rPr>
              <a:t>περιοδισμό </a:t>
            </a:r>
            <a:r>
              <a:rPr lang="el-GR" altLang="en-US" dirty="0">
                <a:solidFill>
                  <a:schemeClr val="tx1"/>
                </a:solidFill>
              </a:rPr>
              <a:t>του έτους καλύπτει </a:t>
            </a:r>
            <a:r>
              <a:rPr lang="el-GR" altLang="en-US" b="1" dirty="0">
                <a:solidFill>
                  <a:srgbClr val="FF0000"/>
                </a:solidFill>
              </a:rPr>
              <a:t>4 μήνες</a:t>
            </a:r>
            <a:r>
              <a:rPr lang="el-GR" altLang="en-US" dirty="0">
                <a:solidFill>
                  <a:srgbClr val="FF0000"/>
                </a:solidFill>
              </a:rPr>
              <a:t>, </a:t>
            </a:r>
            <a:r>
              <a:rPr lang="el-GR" altLang="en-US" dirty="0">
                <a:solidFill>
                  <a:schemeClr val="tx1"/>
                </a:solidFill>
              </a:rPr>
              <a:t>ενώ στον διπλό περιοδισμό καλύπτει </a:t>
            </a:r>
            <a:r>
              <a:rPr lang="el-GR" altLang="en-US" b="1" dirty="0">
                <a:solidFill>
                  <a:srgbClr val="FF0000"/>
                </a:solidFill>
              </a:rPr>
              <a:t>2 έως 21/2 μήνες,</a:t>
            </a:r>
            <a:r>
              <a:rPr lang="el-GR" altLang="en-US" dirty="0">
                <a:solidFill>
                  <a:srgbClr val="FF0000"/>
                </a:solidFill>
              </a:rPr>
              <a:t> </a:t>
            </a:r>
            <a:r>
              <a:rPr lang="el-GR" altLang="en-US" dirty="0">
                <a:solidFill>
                  <a:schemeClr val="tx1"/>
                </a:solidFill>
              </a:rPr>
              <a:t>για να ανανεωθεί μετά την πρώτη αγωνιστική περίοδο για</a:t>
            </a:r>
            <a:r>
              <a:rPr lang="el-GR" altLang="en-US" b="1" dirty="0">
                <a:solidFill>
                  <a:schemeClr val="bg1"/>
                </a:solidFill>
              </a:rPr>
              <a:t> </a:t>
            </a:r>
            <a:r>
              <a:rPr lang="el-GR" altLang="en-US" b="1" dirty="0">
                <a:solidFill>
                  <a:srgbClr val="FF0000"/>
                </a:solidFill>
              </a:rPr>
              <a:t>1 </a:t>
            </a:r>
            <a:r>
              <a:rPr lang="el-GR" altLang="en-US" sz="1600" b="1" dirty="0">
                <a:solidFill>
                  <a:srgbClr val="FF0000"/>
                </a:solidFill>
              </a:rPr>
              <a:t>1/2</a:t>
            </a:r>
            <a:r>
              <a:rPr lang="el-GR" altLang="en-US" b="1" dirty="0">
                <a:solidFill>
                  <a:srgbClr val="FF0000"/>
                </a:solidFill>
              </a:rPr>
              <a:t> μέχρι 2 μήνες </a:t>
            </a:r>
            <a:r>
              <a:rPr lang="el-GR" altLang="en-US" dirty="0">
                <a:solidFill>
                  <a:schemeClr val="tx1"/>
                </a:solidFill>
              </a:rPr>
              <a:t>ακόμη.</a:t>
            </a:r>
          </a:p>
          <a:p>
            <a:pPr algn="just">
              <a:lnSpc>
                <a:spcPct val="130000"/>
              </a:lnSpc>
            </a:pPr>
            <a:r>
              <a:rPr lang="el-GR" altLang="en-US" dirty="0" smtClean="0">
                <a:solidFill>
                  <a:schemeClr val="tx1"/>
                </a:solidFill>
              </a:rPr>
              <a:t>Ο στόχος της προπόνησης είναι η ανάπτυξη της γενικής φυσικής κατάστασης του αθλητή,</a:t>
            </a:r>
            <a:r>
              <a:rPr lang="el-GR" altLang="en-US" dirty="0" smtClean="0">
                <a:solidFill>
                  <a:srgbClr val="FF0000"/>
                </a:solidFill>
              </a:rPr>
              <a:t> </a:t>
            </a:r>
            <a:r>
              <a:rPr lang="el-GR" altLang="en-US" dirty="0">
                <a:solidFill>
                  <a:schemeClr val="tx1"/>
                </a:solidFill>
              </a:rPr>
              <a:t>όπου επιδιώκεται η καλλιέργεια της </a:t>
            </a:r>
            <a:r>
              <a:rPr lang="el-GR" altLang="en-US" dirty="0">
                <a:solidFill>
                  <a:srgbClr val="FF0000"/>
                </a:solidFill>
              </a:rPr>
              <a:t>γενικής και ειδικής αντοχής, </a:t>
            </a:r>
            <a:r>
              <a:rPr lang="el-GR" altLang="en-US" dirty="0">
                <a:solidFill>
                  <a:schemeClr val="tx1"/>
                </a:solidFill>
              </a:rPr>
              <a:t>που απαιτείται για το κάθε </a:t>
            </a:r>
            <a:r>
              <a:rPr lang="el-GR" altLang="en-US" dirty="0" smtClean="0">
                <a:solidFill>
                  <a:schemeClr val="tx1"/>
                </a:solidFill>
              </a:rPr>
              <a:t>αγώνισμα </a:t>
            </a:r>
            <a:r>
              <a:rPr lang="el-GR" altLang="en-US" dirty="0">
                <a:solidFill>
                  <a:schemeClr val="tx1"/>
                </a:solidFill>
              </a:rPr>
              <a:t>χωρίς </a:t>
            </a:r>
            <a:r>
              <a:rPr lang="el-GR" altLang="en-US" dirty="0" smtClean="0">
                <a:solidFill>
                  <a:schemeClr val="tx1"/>
                </a:solidFill>
              </a:rPr>
              <a:t>ωστόσο, </a:t>
            </a:r>
            <a:r>
              <a:rPr lang="el-GR" altLang="en-US" dirty="0">
                <a:solidFill>
                  <a:schemeClr val="tx1"/>
                </a:solidFill>
              </a:rPr>
              <a:t>να αποφεύγεται η ειδική και αγωνιστική προπόνηση, με επιδίωξη την αύξηση του </a:t>
            </a:r>
            <a:r>
              <a:rPr lang="el-GR" altLang="en-US" dirty="0"/>
              <a:t>ό</a:t>
            </a:r>
            <a:r>
              <a:rPr lang="el-GR" altLang="en-US" dirty="0" smtClean="0">
                <a:solidFill>
                  <a:schemeClr val="tx1"/>
                </a:solidFill>
              </a:rPr>
              <a:t>γκου </a:t>
            </a:r>
            <a:r>
              <a:rPr lang="el-GR" altLang="en-US" dirty="0">
                <a:solidFill>
                  <a:schemeClr val="tx1"/>
                </a:solidFill>
              </a:rPr>
              <a:t>της επιβάρυνσης με στόχο την προετοιμασία του αθλητή να δέχεται επιβάρυνση υψηλής έντασης στην επόμενη φάση.</a:t>
            </a:r>
          </a:p>
          <a:p>
            <a:pPr algn="just">
              <a:lnSpc>
                <a:spcPct val="130000"/>
              </a:lnSpc>
            </a:pPr>
            <a:r>
              <a:rPr lang="el-GR" altLang="en-US" dirty="0">
                <a:solidFill>
                  <a:schemeClr val="tx1"/>
                </a:solidFill>
              </a:rPr>
              <a:t>Στο τέλος της 1ης Φάσης γίνεται </a:t>
            </a:r>
            <a:r>
              <a:rPr lang="el-GR" altLang="en-US" dirty="0">
                <a:solidFill>
                  <a:srgbClr val="FF0000"/>
                </a:solidFill>
              </a:rPr>
              <a:t>έλεγχος</a:t>
            </a:r>
            <a:r>
              <a:rPr lang="el-GR" altLang="en-US" dirty="0">
                <a:solidFill>
                  <a:schemeClr val="tx1"/>
                </a:solidFill>
              </a:rPr>
              <a:t> του επιπέδου ανάπτυξης των βασικών ικανοτήτων, που συμβάλλουν στη βελτίωση της επίδοσης για το </a:t>
            </a:r>
            <a:r>
              <a:rPr lang="el-GR" altLang="en-US" dirty="0" smtClean="0">
                <a:solidFill>
                  <a:schemeClr val="tx1"/>
                </a:solidFill>
              </a:rPr>
              <a:t>συγκεκριμένο </a:t>
            </a:r>
            <a:r>
              <a:rPr lang="el-GR" altLang="en-US" dirty="0">
                <a:solidFill>
                  <a:schemeClr val="tx1"/>
                </a:solidFill>
              </a:rPr>
              <a:t>αγώνισμα  με τη χρήση διάφορων δοκιμασιών </a:t>
            </a:r>
            <a:r>
              <a:rPr lang="en-US" altLang="en-US" dirty="0">
                <a:solidFill>
                  <a:schemeClr val="tx1"/>
                </a:solidFill>
              </a:rPr>
              <a:t>(tests) </a:t>
            </a:r>
            <a:r>
              <a:rPr lang="el-GR" altLang="en-US" dirty="0">
                <a:solidFill>
                  <a:schemeClr val="tx1"/>
                </a:solidFill>
              </a:rPr>
              <a:t>π.χ. σφυροβόλος με 73 μέτρα θα πρέπει να ρίχνει 18,5 μέτρα με σφαίρα πάνω και πίσω από το κεφάλι.</a:t>
            </a:r>
          </a:p>
          <a:p>
            <a:pPr algn="just">
              <a:lnSpc>
                <a:spcPct val="130000"/>
              </a:lnSpc>
            </a:pPr>
            <a:r>
              <a:rPr lang="el-GR" altLang="en-US" dirty="0">
                <a:solidFill>
                  <a:schemeClr val="tx1"/>
                </a:solidFill>
              </a:rPr>
              <a:t>Η φάση 1 χαρακτηρίζεται ως η “</a:t>
            </a:r>
            <a:r>
              <a:rPr lang="el-GR" altLang="en-US" dirty="0">
                <a:solidFill>
                  <a:srgbClr val="FF0000"/>
                </a:solidFill>
              </a:rPr>
              <a:t>προπόνηση της προπόνησης</a:t>
            </a:r>
            <a:r>
              <a:rPr lang="el-GR" altLang="en-US" dirty="0">
                <a:solidFill>
                  <a:schemeClr val="tx1"/>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71472" y="714356"/>
            <a:ext cx="7929618" cy="5632311"/>
          </a:xfrm>
          <a:prstGeom prst="rect">
            <a:avLst/>
          </a:prstGeom>
          <a:noFill/>
        </p:spPr>
        <p:txBody>
          <a:bodyPr wrap="square" rtlCol="0">
            <a:spAutoFit/>
          </a:bodyPr>
          <a:lstStyle/>
          <a:p>
            <a:pPr algn="just">
              <a:lnSpc>
                <a:spcPct val="150000"/>
              </a:lnSpc>
              <a:buFont typeface="Wingdings" pitchFamily="2" charset="2"/>
              <a:buChar char="Ø"/>
            </a:pPr>
            <a:r>
              <a:rPr lang="el-GR" dirty="0" smtClean="0"/>
              <a:t> </a:t>
            </a:r>
            <a:r>
              <a:rPr lang="el-GR" sz="2000" dirty="0" smtClean="0"/>
              <a:t>Ένα προπονητικό πρόγραμμα </a:t>
            </a:r>
            <a:r>
              <a:rPr lang="el-GR" sz="2000" dirty="0" smtClean="0">
                <a:solidFill>
                  <a:srgbClr val="FF0000"/>
                </a:solidFill>
              </a:rPr>
              <a:t>γενικής προετοιμασίας</a:t>
            </a:r>
            <a:r>
              <a:rPr lang="el-GR" sz="2000" dirty="0" smtClean="0"/>
              <a:t>, που στοχεύει στη βελτίωση όλων των παραμέτρων της φυσικής κατάστασης, περιλαμβάνει δραστηριότητες που επηρεάζουν τις 5 βασικές ικανότητες</a:t>
            </a:r>
            <a:r>
              <a:rPr lang="en-US" sz="2000" dirty="0" smtClean="0"/>
              <a:t>:</a:t>
            </a:r>
            <a:r>
              <a:rPr lang="el-GR" sz="2000" dirty="0" smtClean="0"/>
              <a:t> </a:t>
            </a:r>
            <a:r>
              <a:rPr lang="el-GR" sz="2000" dirty="0" smtClean="0">
                <a:solidFill>
                  <a:srgbClr val="FF0000"/>
                </a:solidFill>
              </a:rPr>
              <a:t>τη δύναμη, την αντοχή, την ταχύτητα, την ευκαμψία και το νευρομυϊκό συντονισμό.</a:t>
            </a:r>
          </a:p>
          <a:p>
            <a:pPr algn="just">
              <a:lnSpc>
                <a:spcPct val="150000"/>
              </a:lnSpc>
            </a:pPr>
            <a:endParaRPr lang="el-GR" sz="2000" dirty="0" smtClean="0"/>
          </a:p>
          <a:p>
            <a:pPr algn="just">
              <a:lnSpc>
                <a:spcPct val="150000"/>
              </a:lnSpc>
              <a:buFont typeface="Wingdings" pitchFamily="2" charset="2"/>
              <a:buChar char="Ø"/>
            </a:pPr>
            <a:r>
              <a:rPr lang="el-GR" sz="2000" dirty="0" smtClean="0"/>
              <a:t> Όλες οι ικανότητες </a:t>
            </a:r>
            <a:r>
              <a:rPr lang="el-GR" sz="2000" dirty="0" smtClean="0">
                <a:solidFill>
                  <a:srgbClr val="FF0000"/>
                </a:solidFill>
              </a:rPr>
              <a:t>δεν αντιμετωπίζονται </a:t>
            </a:r>
            <a:r>
              <a:rPr lang="el-GR" sz="2000" dirty="0" smtClean="0"/>
              <a:t>με τον ίδιο τρόπο και δεν δίνεται η ίδια έμφαση σε όλες κατά τη διάρκεια του προπονητικού κύκλου.</a:t>
            </a:r>
          </a:p>
          <a:p>
            <a:pPr algn="just">
              <a:lnSpc>
                <a:spcPct val="150000"/>
              </a:lnSpc>
            </a:pPr>
            <a:endParaRPr lang="el-GR" sz="2000" dirty="0" smtClean="0"/>
          </a:p>
          <a:p>
            <a:pPr algn="just">
              <a:lnSpc>
                <a:spcPct val="150000"/>
              </a:lnSpc>
              <a:buFont typeface="Wingdings" pitchFamily="2" charset="2"/>
              <a:buChar char="Ø"/>
            </a:pPr>
            <a:r>
              <a:rPr lang="el-GR" sz="2000" dirty="0" smtClean="0"/>
              <a:t> Παράγοντες όπως η ηλικία, το επίπεδο ωριμότητας ενός αθλητή, το προηγούμενο επίπεδο φυσικής κατάστασης και το αγώνισμα για το οποίο προορίζεται, αποτελούν τον καθορισμό των ασκήσεων και την ένταση με την οποία αυτές θα εφαρμόζονται. </a:t>
            </a:r>
            <a:endParaRPr lang="el-G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
            <a:ext cx="9144000" cy="685799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28596" y="357166"/>
            <a:ext cx="8215370" cy="5940088"/>
          </a:xfrm>
          <a:prstGeom prst="rect">
            <a:avLst/>
          </a:prstGeom>
          <a:noFill/>
        </p:spPr>
        <p:txBody>
          <a:bodyPr wrap="square" rtlCol="0">
            <a:spAutoFit/>
          </a:bodyPr>
          <a:lstStyle/>
          <a:p>
            <a:pPr algn="just"/>
            <a:r>
              <a:rPr lang="el-GR" sz="2000" b="1" dirty="0" smtClean="0">
                <a:solidFill>
                  <a:srgbClr val="FF0000"/>
                </a:solidFill>
              </a:rPr>
              <a:t>Φάση 2. </a:t>
            </a:r>
          </a:p>
          <a:p>
            <a:pPr algn="just"/>
            <a:endParaRPr lang="el-GR" sz="2000" b="1" dirty="0" smtClean="0">
              <a:solidFill>
                <a:srgbClr val="FF0000"/>
              </a:solidFill>
            </a:endParaRPr>
          </a:p>
          <a:p>
            <a:pPr algn="just">
              <a:buFont typeface="Wingdings" pitchFamily="2" charset="2"/>
              <a:buChar char="Ø"/>
            </a:pPr>
            <a:r>
              <a:rPr lang="el-GR" sz="2000" b="1" dirty="0" smtClean="0"/>
              <a:t> </a:t>
            </a:r>
            <a:r>
              <a:rPr lang="el-GR" sz="2000" dirty="0" smtClean="0"/>
              <a:t>Η διάρκεια της φάσης αυτής είναι </a:t>
            </a:r>
            <a:r>
              <a:rPr lang="el-GR" sz="2000" dirty="0" smtClean="0">
                <a:solidFill>
                  <a:srgbClr val="FF0000"/>
                </a:solidFill>
              </a:rPr>
              <a:t>2 μήνες στον απλό </a:t>
            </a:r>
            <a:r>
              <a:rPr lang="el-GR" sz="2000" dirty="0" smtClean="0"/>
              <a:t>και </a:t>
            </a:r>
            <a:r>
              <a:rPr lang="el-GR" sz="2000" dirty="0" smtClean="0">
                <a:solidFill>
                  <a:srgbClr val="FF0000"/>
                </a:solidFill>
              </a:rPr>
              <a:t>1½ στο διπλό περιοδισμό</a:t>
            </a:r>
            <a:r>
              <a:rPr lang="el-GR" sz="2000" dirty="0" smtClean="0"/>
              <a:t>, χωρίς ωστόσο να αποκλείεται το ενδεχόμενο παράτασής της με κύριο πλεονέκτημα τη σταδιακή αύξηση της έντασης της επιβάρυνσης.</a:t>
            </a:r>
          </a:p>
          <a:p>
            <a:pPr algn="just"/>
            <a:r>
              <a:rPr lang="el-GR" sz="2000" dirty="0" smtClean="0"/>
              <a:t> </a:t>
            </a:r>
          </a:p>
          <a:p>
            <a:pPr algn="just">
              <a:buFont typeface="Wingdings" pitchFamily="2" charset="2"/>
              <a:buChar char="Ø"/>
            </a:pPr>
            <a:r>
              <a:rPr lang="el-GR" sz="2000" dirty="0" smtClean="0"/>
              <a:t> Είναι η σκληρότερη φάση του ετήσιου κύκλου από άποψη δουλειάς.</a:t>
            </a:r>
          </a:p>
          <a:p>
            <a:pPr algn="just"/>
            <a:endParaRPr lang="el-GR" sz="2000" dirty="0" smtClean="0"/>
          </a:p>
          <a:p>
            <a:pPr algn="just">
              <a:buFont typeface="Wingdings" pitchFamily="2" charset="2"/>
              <a:buChar char="Ø"/>
            </a:pPr>
            <a:r>
              <a:rPr lang="el-GR" sz="2000" b="1" dirty="0" smtClean="0"/>
              <a:t> </a:t>
            </a:r>
            <a:r>
              <a:rPr lang="el-GR" sz="2000" dirty="0" smtClean="0"/>
              <a:t>Τη χαρακτηρίζει η </a:t>
            </a:r>
            <a:r>
              <a:rPr lang="el-GR" sz="2000" dirty="0" smtClean="0">
                <a:solidFill>
                  <a:srgbClr val="FF0000"/>
                </a:solidFill>
              </a:rPr>
              <a:t>εξειδίκευση</a:t>
            </a:r>
            <a:r>
              <a:rPr lang="el-GR" sz="2000" dirty="0" smtClean="0"/>
              <a:t> με σκοπό την σύνδεση των επιμέρους στοιχείων της προπόνησης, σε ένα ενιαίο αρμονικό σύνολο.</a:t>
            </a:r>
          </a:p>
          <a:p>
            <a:pPr algn="just"/>
            <a:endParaRPr lang="el-GR" sz="2000" dirty="0" smtClean="0"/>
          </a:p>
          <a:p>
            <a:pPr algn="just">
              <a:buFont typeface="Wingdings" pitchFamily="2" charset="2"/>
              <a:buChar char="Ø"/>
            </a:pPr>
            <a:r>
              <a:rPr lang="el-GR" sz="2000" dirty="0" smtClean="0"/>
              <a:t> Η αναλογία της γενικής προπόνησης </a:t>
            </a:r>
            <a:r>
              <a:rPr lang="el-GR" sz="2000" dirty="0" smtClean="0">
                <a:solidFill>
                  <a:srgbClr val="FF0000"/>
                </a:solidFill>
              </a:rPr>
              <a:t>μειώνεται προοδευτικά </a:t>
            </a:r>
            <a:r>
              <a:rPr lang="el-GR" sz="2000" dirty="0" smtClean="0"/>
              <a:t>καθώς ο όγκος της επιβάρυνσης παραμένει ή μειώνεται ελαφρά, η ένταση της ειδικής και αγωνιστικής προπόνησης </a:t>
            </a:r>
            <a:r>
              <a:rPr lang="el-GR" sz="2000" dirty="0" smtClean="0">
                <a:solidFill>
                  <a:srgbClr val="FF0000"/>
                </a:solidFill>
              </a:rPr>
              <a:t>αυξάνεται.</a:t>
            </a:r>
          </a:p>
          <a:p>
            <a:pPr algn="just"/>
            <a:endParaRPr lang="el-GR" sz="2000" dirty="0" smtClean="0">
              <a:solidFill>
                <a:srgbClr val="FF0000"/>
              </a:solidFill>
            </a:endParaRPr>
          </a:p>
          <a:p>
            <a:pPr algn="just">
              <a:buFont typeface="Wingdings" pitchFamily="2" charset="2"/>
              <a:buChar char="Ø"/>
            </a:pPr>
            <a:r>
              <a:rPr lang="el-GR" sz="2000" dirty="0" smtClean="0"/>
              <a:t> Η σωστή τεχνική </a:t>
            </a:r>
            <a:r>
              <a:rPr lang="el-GR" sz="2000" dirty="0" smtClean="0">
                <a:solidFill>
                  <a:srgbClr val="FF0000"/>
                </a:solidFill>
              </a:rPr>
              <a:t>θεμελιώνεται, </a:t>
            </a:r>
            <a:r>
              <a:rPr lang="el-GR" sz="2000" dirty="0" smtClean="0"/>
              <a:t>καθώς ο αθλητής αρχίζει να χρησιμοποιεί </a:t>
            </a:r>
            <a:r>
              <a:rPr lang="el-GR" sz="2000" dirty="0" smtClean="0">
                <a:solidFill>
                  <a:srgbClr val="FF0000"/>
                </a:solidFill>
              </a:rPr>
              <a:t>αυξημένη δύναμη και ταχύτητα </a:t>
            </a:r>
            <a:r>
              <a:rPr lang="el-GR" sz="2000" dirty="0" smtClean="0"/>
              <a:t>στις ρίψεις.</a:t>
            </a:r>
          </a:p>
          <a:p>
            <a:pPr algn="just"/>
            <a:endParaRPr lang="el-GR" sz="2000" dirty="0" smtClean="0"/>
          </a:p>
          <a:p>
            <a:pPr algn="just">
              <a:buFont typeface="Wingdings" pitchFamily="2" charset="2"/>
              <a:buChar char="Ø"/>
            </a:pPr>
            <a:endParaRPr lang="el-G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85720" y="857232"/>
            <a:ext cx="8501122" cy="6217087"/>
          </a:xfrm>
          <a:prstGeom prst="rect">
            <a:avLst/>
          </a:prstGeom>
          <a:noFill/>
        </p:spPr>
        <p:txBody>
          <a:bodyPr wrap="square" rtlCol="0">
            <a:spAutoFit/>
          </a:bodyPr>
          <a:lstStyle/>
          <a:p>
            <a:pPr algn="just">
              <a:buFont typeface="Wingdings" pitchFamily="2" charset="2"/>
              <a:buChar char="Ø"/>
            </a:pPr>
            <a:r>
              <a:rPr lang="el-GR" dirty="0" smtClean="0"/>
              <a:t> </a:t>
            </a:r>
            <a:r>
              <a:rPr lang="el-GR" sz="2000" dirty="0" smtClean="0"/>
              <a:t>Η καλλιέργεια </a:t>
            </a:r>
            <a:r>
              <a:rPr lang="el-GR" sz="2000" dirty="0" smtClean="0">
                <a:solidFill>
                  <a:srgbClr val="FF0000"/>
                </a:solidFill>
              </a:rPr>
              <a:t>ανάπτυξης </a:t>
            </a:r>
            <a:r>
              <a:rPr lang="el-GR" sz="2000" dirty="0" smtClean="0"/>
              <a:t>της δύναμης και της ταχύτητας </a:t>
            </a:r>
            <a:r>
              <a:rPr lang="el-GR" sz="2000" dirty="0" smtClean="0">
                <a:solidFill>
                  <a:srgbClr val="FF0000"/>
                </a:solidFill>
              </a:rPr>
              <a:t>από κοινού </a:t>
            </a:r>
            <a:r>
              <a:rPr lang="el-GR" sz="2000" dirty="0" smtClean="0"/>
              <a:t>είναι απολύτως αναγκαία, με το ενδεχόμενο να </a:t>
            </a:r>
            <a:r>
              <a:rPr lang="el-GR" sz="2000" dirty="0" smtClean="0">
                <a:solidFill>
                  <a:srgbClr val="FF0000"/>
                </a:solidFill>
              </a:rPr>
              <a:t>χαθεί</a:t>
            </a:r>
            <a:r>
              <a:rPr lang="el-GR" sz="2000" dirty="0" smtClean="0"/>
              <a:t> η χρονιά εάν βγουν εκτός περιόδου.</a:t>
            </a:r>
          </a:p>
          <a:p>
            <a:pPr algn="just">
              <a:buFont typeface="Wingdings" pitchFamily="2" charset="2"/>
              <a:buChar char="Ø"/>
            </a:pPr>
            <a:r>
              <a:rPr lang="el-GR" sz="2000" dirty="0" smtClean="0"/>
              <a:t>Η δεύτερη φάση οδηγεί</a:t>
            </a:r>
            <a:r>
              <a:rPr lang="el-GR" sz="2000" dirty="0" smtClean="0">
                <a:solidFill>
                  <a:srgbClr val="FF0000"/>
                </a:solidFill>
              </a:rPr>
              <a:t> απευθείας </a:t>
            </a:r>
            <a:r>
              <a:rPr lang="el-GR" sz="2000" dirty="0" smtClean="0"/>
              <a:t>στην αγωνιστική περίοδο.</a:t>
            </a:r>
          </a:p>
          <a:p>
            <a:endParaRPr lang="el-GR" sz="2000" dirty="0" smtClean="0"/>
          </a:p>
          <a:p>
            <a:pPr algn="just">
              <a:buFont typeface="Wingdings" pitchFamily="2" charset="2"/>
              <a:buChar char="Ø"/>
            </a:pPr>
            <a:r>
              <a:rPr lang="el-GR" sz="2000" dirty="0" smtClean="0"/>
              <a:t> Προς το τέλος της </a:t>
            </a:r>
            <a:r>
              <a:rPr lang="el-GR" sz="2000" dirty="0" smtClean="0">
                <a:solidFill>
                  <a:srgbClr val="FF0000"/>
                </a:solidFill>
              </a:rPr>
              <a:t>επιδιώκεται</a:t>
            </a:r>
            <a:r>
              <a:rPr lang="el-GR" sz="2000" dirty="0" smtClean="0"/>
              <a:t> η προπόνηση σε ειδικές καιρικές συνθήκες (αέρας, βροχή, θόρυβος, πρωί, βράδυ…) και η συμμετοχή σε αγώνες.</a:t>
            </a:r>
          </a:p>
          <a:p>
            <a:pPr algn="just"/>
            <a:endParaRPr lang="el-GR" sz="2000" dirty="0" smtClean="0"/>
          </a:p>
          <a:p>
            <a:pPr algn="just">
              <a:buFont typeface="Wingdings" pitchFamily="2" charset="2"/>
              <a:buChar char="Ø"/>
            </a:pPr>
            <a:r>
              <a:rPr lang="el-GR" sz="2000" dirty="0" smtClean="0"/>
              <a:t> Η πορεία της προπόνησης θεωρείται </a:t>
            </a:r>
            <a:r>
              <a:rPr lang="el-GR" sz="2000" dirty="0" smtClean="0">
                <a:solidFill>
                  <a:srgbClr val="FF0000"/>
                </a:solidFill>
              </a:rPr>
              <a:t>επιτυχής</a:t>
            </a:r>
            <a:r>
              <a:rPr lang="el-GR" sz="2000" dirty="0" smtClean="0"/>
              <a:t> εάν ο νεαρός αθλητής βελτιώσει την επίδοση της προηγούμενης χρονιάς σε διάστημα 2-4 εβδομάδων ή υπολείπεται 2-3% από την καλύτερή του, ενώ ο έμπειρος αθλητής να έχει ισοφαρίσει την καλύτερη επίδοσή του.</a:t>
            </a:r>
          </a:p>
          <a:p>
            <a:pPr algn="just"/>
            <a:endParaRPr lang="el-GR" sz="2000" dirty="0" smtClean="0"/>
          </a:p>
          <a:p>
            <a:pPr algn="just">
              <a:buFont typeface="Wingdings" pitchFamily="2" charset="2"/>
              <a:buChar char="Ø"/>
            </a:pPr>
            <a:r>
              <a:rPr lang="el-GR" sz="2000" dirty="0" smtClean="0"/>
              <a:t> Όταν δεν παρατηρείται </a:t>
            </a:r>
            <a:r>
              <a:rPr lang="el-GR" sz="2000" dirty="0" smtClean="0">
                <a:solidFill>
                  <a:srgbClr val="FF0000"/>
                </a:solidFill>
              </a:rPr>
              <a:t>βελτίωση της επίδοσης, </a:t>
            </a:r>
            <a:r>
              <a:rPr lang="el-GR" sz="2000" dirty="0" smtClean="0"/>
              <a:t>ενδεχομένως να οφείλεται στην απότομη αύξηση της έντασης της επιβάρυνσης ή  στην υπερβολική μείωση του όγκου ή στην υπερβολική αύξηση της αγωνιστικής επιβάρυνσης.</a:t>
            </a:r>
          </a:p>
          <a:p>
            <a:pPr algn="just"/>
            <a:endParaRPr lang="el-GR" sz="2000" dirty="0" smtClean="0"/>
          </a:p>
          <a:p>
            <a:pPr algn="just">
              <a:buFont typeface="Wingdings" pitchFamily="2" charset="2"/>
              <a:buChar char="Ø"/>
            </a:pPr>
            <a:r>
              <a:rPr lang="el-GR" sz="2000" dirty="0" smtClean="0"/>
              <a:t> Η φάση αυτή θεωρείται ως η φάση «προπόνησης για αγώνες».</a:t>
            </a:r>
          </a:p>
          <a:p>
            <a:pPr algn="just">
              <a:buFont typeface="Wingdings" pitchFamily="2" charset="2"/>
              <a:buChar char="Ø"/>
            </a:pPr>
            <a:endParaRPr lang="el-GR" sz="2000" dirty="0" smtClean="0"/>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85720" y="785794"/>
            <a:ext cx="8572560" cy="5816977"/>
          </a:xfrm>
          <a:prstGeom prst="rect">
            <a:avLst/>
          </a:prstGeom>
          <a:noFill/>
        </p:spPr>
        <p:txBody>
          <a:bodyPr wrap="square" rtlCol="0">
            <a:spAutoFit/>
          </a:bodyPr>
          <a:lstStyle/>
          <a:p>
            <a:pPr algn="ctr"/>
            <a:r>
              <a:rPr lang="el-GR" sz="2400" b="1" dirty="0" smtClean="0">
                <a:solidFill>
                  <a:srgbClr val="0070C0"/>
                </a:solidFill>
              </a:rPr>
              <a:t>Αγωνιστική περίοδος</a:t>
            </a:r>
          </a:p>
          <a:p>
            <a:r>
              <a:rPr lang="el-GR" sz="2000" b="1" dirty="0" smtClean="0">
                <a:solidFill>
                  <a:srgbClr val="FF0000"/>
                </a:solidFill>
              </a:rPr>
              <a:t>Φάση 3.</a:t>
            </a:r>
            <a:r>
              <a:rPr lang="el-GR" sz="2000" b="1" dirty="0" smtClean="0"/>
              <a:t> </a:t>
            </a:r>
          </a:p>
          <a:p>
            <a:pPr algn="just">
              <a:buFont typeface="Wingdings" pitchFamily="2" charset="2"/>
              <a:buChar char="Ø"/>
            </a:pPr>
            <a:r>
              <a:rPr lang="el-GR" sz="2000" b="1" dirty="0" smtClean="0"/>
              <a:t> </a:t>
            </a:r>
            <a:r>
              <a:rPr lang="el-GR" sz="2000" dirty="0" smtClean="0"/>
              <a:t>Ο κύριος στόχος είναι η </a:t>
            </a:r>
            <a:r>
              <a:rPr lang="el-GR" sz="2000" dirty="0" smtClean="0">
                <a:solidFill>
                  <a:srgbClr val="FF0000"/>
                </a:solidFill>
              </a:rPr>
              <a:t>σταθεροποίηση</a:t>
            </a:r>
            <a:r>
              <a:rPr lang="el-GR" sz="2000" dirty="0" smtClean="0"/>
              <a:t> της απόδοσης του αθλητή, ώστε να είναι σε θέση να επιτυγχάνει τις καλύτερες επιδόσεις στους αγώνες που τον ενδιαφέρουν.</a:t>
            </a:r>
          </a:p>
          <a:p>
            <a:pPr algn="just">
              <a:buFont typeface="Wingdings" pitchFamily="2" charset="2"/>
              <a:buChar char="Ø"/>
            </a:pPr>
            <a:r>
              <a:rPr lang="el-GR" sz="2000" dirty="0" smtClean="0"/>
              <a:t> </a:t>
            </a:r>
            <a:r>
              <a:rPr lang="el-GR" sz="2000" dirty="0" smtClean="0">
                <a:solidFill>
                  <a:srgbClr val="FF0000"/>
                </a:solidFill>
              </a:rPr>
              <a:t>Αύξηση</a:t>
            </a:r>
            <a:r>
              <a:rPr lang="el-GR" sz="2000" dirty="0" smtClean="0"/>
              <a:t> της επιβάρυνσης στον τομέα της </a:t>
            </a:r>
            <a:r>
              <a:rPr lang="el-GR" sz="2000" dirty="0" smtClean="0">
                <a:solidFill>
                  <a:srgbClr val="FF0000"/>
                </a:solidFill>
              </a:rPr>
              <a:t>αγωνιστικής προπόνησης  </a:t>
            </a:r>
            <a:r>
              <a:rPr lang="el-GR" sz="2000" dirty="0" smtClean="0"/>
              <a:t>και η αντίστοιχη </a:t>
            </a:r>
            <a:r>
              <a:rPr lang="el-GR" sz="2000" dirty="0" smtClean="0">
                <a:solidFill>
                  <a:srgbClr val="FF0000"/>
                </a:solidFill>
              </a:rPr>
              <a:t>μείωση </a:t>
            </a:r>
            <a:r>
              <a:rPr lang="el-GR" sz="2000" dirty="0" smtClean="0"/>
              <a:t>της γενικής και ειδικής προπόνησης, καθώς και </a:t>
            </a:r>
            <a:r>
              <a:rPr lang="el-GR" sz="2000" dirty="0" smtClean="0">
                <a:solidFill>
                  <a:srgbClr val="FF0000"/>
                </a:solidFill>
              </a:rPr>
              <a:t>αύξηση της έντασης</a:t>
            </a:r>
            <a:r>
              <a:rPr lang="el-GR" sz="2000" dirty="0" smtClean="0"/>
              <a:t>, ενώ ο </a:t>
            </a:r>
            <a:r>
              <a:rPr lang="el-GR" sz="2000" dirty="0" smtClean="0">
                <a:solidFill>
                  <a:srgbClr val="FF0000"/>
                </a:solidFill>
              </a:rPr>
              <a:t>συνολικός όγκος </a:t>
            </a:r>
            <a:r>
              <a:rPr lang="el-GR" sz="2000" dirty="0" smtClean="0"/>
              <a:t>της προπόνησης </a:t>
            </a:r>
            <a:r>
              <a:rPr lang="el-GR" sz="2000" dirty="0" smtClean="0">
                <a:solidFill>
                  <a:srgbClr val="FF0000"/>
                </a:solidFill>
              </a:rPr>
              <a:t>μειώνεται </a:t>
            </a:r>
            <a:r>
              <a:rPr lang="el-GR" sz="2000" dirty="0" smtClean="0"/>
              <a:t>είναι δεδομένο.</a:t>
            </a:r>
          </a:p>
          <a:p>
            <a:pPr algn="just">
              <a:buFont typeface="Wingdings" pitchFamily="2" charset="2"/>
              <a:buChar char="Ø"/>
            </a:pPr>
            <a:r>
              <a:rPr lang="el-GR" sz="2000" dirty="0" smtClean="0"/>
              <a:t> Η συχνότητα των αγώνων εξαρτάται από την ικανότητα του αθλητή να </a:t>
            </a:r>
            <a:r>
              <a:rPr lang="el-GR" sz="2000" dirty="0" smtClean="0">
                <a:solidFill>
                  <a:srgbClr val="FF0000"/>
                </a:solidFill>
              </a:rPr>
              <a:t>αντιμετωπίζει </a:t>
            </a:r>
            <a:r>
              <a:rPr lang="el-GR" sz="2000" dirty="0" smtClean="0"/>
              <a:t>αποτελεσματικά την συναισθηματική, ψυχική και σωματική κούραση της αγωνιστικής επιβάρυνσης.</a:t>
            </a:r>
          </a:p>
          <a:p>
            <a:pPr algn="just">
              <a:buFont typeface="Wingdings" pitchFamily="2" charset="2"/>
              <a:buChar char="Ø"/>
            </a:pPr>
            <a:r>
              <a:rPr lang="el-GR" sz="2000" dirty="0" smtClean="0"/>
              <a:t> Ο ιδανικός αριθμός συμμετοχής σε αγώνες </a:t>
            </a:r>
            <a:r>
              <a:rPr lang="el-GR" sz="2000" dirty="0" smtClean="0">
                <a:solidFill>
                  <a:srgbClr val="FF0000"/>
                </a:solidFill>
              </a:rPr>
              <a:t>εξαρτάται </a:t>
            </a:r>
            <a:r>
              <a:rPr lang="el-GR" sz="2000" dirty="0" smtClean="0"/>
              <a:t>από αθλητή σε αθλητή. Η καλύτερη επίδοση επιτυγχάνεται σε διάστημα </a:t>
            </a:r>
            <a:r>
              <a:rPr lang="el-GR" sz="2000" dirty="0" smtClean="0">
                <a:solidFill>
                  <a:srgbClr val="FF0000"/>
                </a:solidFill>
              </a:rPr>
              <a:t>6-8 εβδομάδων </a:t>
            </a:r>
            <a:r>
              <a:rPr lang="el-GR" sz="2000" dirty="0" smtClean="0"/>
              <a:t>από την έναρξη αυτής της φάσης.</a:t>
            </a:r>
          </a:p>
          <a:p>
            <a:pPr algn="just">
              <a:buFont typeface="Wingdings" pitchFamily="2" charset="2"/>
              <a:buChar char="Ø"/>
            </a:pPr>
            <a:r>
              <a:rPr lang="el-GR" sz="2000" dirty="0" smtClean="0"/>
              <a:t> Οι </a:t>
            </a:r>
            <a:r>
              <a:rPr lang="el-GR" sz="2000" dirty="0" smtClean="0">
                <a:solidFill>
                  <a:srgbClr val="FF0000"/>
                </a:solidFill>
              </a:rPr>
              <a:t>Εθνικές συναντήσεις ή αγώνες πρόκρισης</a:t>
            </a:r>
            <a:r>
              <a:rPr lang="el-GR" sz="2000" dirty="0" smtClean="0"/>
              <a:t> θα πρέπει να πραγματοποιούνται στη φάση 3 για τον απλό και 3² για το διπλό περιοδισμό.</a:t>
            </a:r>
          </a:p>
          <a:p>
            <a:pPr algn="ctr"/>
            <a:endParaRPr lang="el-GR" sz="2400" b="1" dirty="0" smtClean="0"/>
          </a:p>
          <a:p>
            <a:endParaRPr lang="el-GR"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57158" y="785794"/>
            <a:ext cx="8286808" cy="5632311"/>
          </a:xfrm>
          <a:prstGeom prst="rect">
            <a:avLst/>
          </a:prstGeom>
          <a:noFill/>
        </p:spPr>
        <p:txBody>
          <a:bodyPr wrap="square" rtlCol="0">
            <a:spAutoFit/>
          </a:bodyPr>
          <a:lstStyle/>
          <a:p>
            <a:r>
              <a:rPr lang="el-GR" b="1" dirty="0" smtClean="0">
                <a:solidFill>
                  <a:srgbClr val="FF0000"/>
                </a:solidFill>
              </a:rPr>
              <a:t>Φάση 4.</a:t>
            </a:r>
          </a:p>
          <a:p>
            <a:pPr algn="just">
              <a:buFont typeface="Wingdings" pitchFamily="2" charset="2"/>
              <a:buChar char="Ø"/>
            </a:pPr>
            <a:r>
              <a:rPr lang="el-GR" b="1" dirty="0" smtClean="0"/>
              <a:t> </a:t>
            </a:r>
            <a:r>
              <a:rPr lang="el-GR" dirty="0" smtClean="0"/>
              <a:t>Στην περίπτωση που οι αγώνες συνεχίζονται πέρα από τις φάσεις 3 και 3² θα πρέπει να προγραμματιστεί μια νέα φάση 4-6 εβδομάδες κατά τη διάρκεια της οποίας οι αγώνες σταματούν, η αναλογία της αγωνιστικής προπόνησης μειώνεται για να αυξηθεί η ειδική και γενική.</a:t>
            </a:r>
          </a:p>
          <a:p>
            <a:pPr algn="just"/>
            <a:endParaRPr lang="el-GR" dirty="0" smtClean="0"/>
          </a:p>
          <a:p>
            <a:pPr algn="just">
              <a:buFont typeface="Wingdings" pitchFamily="2" charset="2"/>
              <a:buChar char="Ø"/>
            </a:pPr>
            <a:r>
              <a:rPr lang="el-GR" dirty="0" smtClean="0"/>
              <a:t> Η αξία της </a:t>
            </a:r>
            <a:r>
              <a:rPr lang="el-GR" dirty="0" smtClean="0">
                <a:solidFill>
                  <a:srgbClr val="FF0000"/>
                </a:solidFill>
              </a:rPr>
              <a:t>γενικής προπόνησης </a:t>
            </a:r>
            <a:r>
              <a:rPr lang="el-GR" dirty="0" smtClean="0"/>
              <a:t>στη φάση 4 είναι ιδιαίτερα σημαντική γιατί προφυλάσσει τον αθλητή από την ψυχολογική φόρτιση, αλλά και τη φυσική κούραση από τους αγώνες που προηγήθηκαν.</a:t>
            </a:r>
          </a:p>
          <a:p>
            <a:pPr algn="just"/>
            <a:endParaRPr lang="el-GR" dirty="0" smtClean="0"/>
          </a:p>
          <a:p>
            <a:pPr algn="just">
              <a:buFont typeface="Wingdings" pitchFamily="2" charset="2"/>
              <a:buChar char="Ø"/>
            </a:pPr>
            <a:r>
              <a:rPr lang="el-GR" dirty="0" smtClean="0"/>
              <a:t> Η φάση 4 αγνοείται όταν κάποιος αθλητής δεν καταφέρει να βελτιώσει  την επίδοσή του στο διάστημα των 6-8 εβδομάδων και να μην αλλάξει την αναλογία της προπόνησης.</a:t>
            </a:r>
          </a:p>
          <a:p>
            <a:pPr algn="just"/>
            <a:endParaRPr lang="el-GR" dirty="0" smtClean="0"/>
          </a:p>
          <a:p>
            <a:pPr algn="just">
              <a:buFont typeface="Wingdings" pitchFamily="2" charset="2"/>
              <a:buChar char="Ø"/>
            </a:pPr>
            <a:r>
              <a:rPr lang="el-GR" dirty="0" smtClean="0"/>
              <a:t> Εάν ο αθλητής έχει επιτύχει το στόχο του βελτιώνοντας την επίδοσή του η φάση 4 αποτελεί  </a:t>
            </a:r>
            <a:r>
              <a:rPr lang="el-GR" dirty="0" smtClean="0">
                <a:solidFill>
                  <a:srgbClr val="FF0000"/>
                </a:solidFill>
              </a:rPr>
              <a:t>ξεκούραση</a:t>
            </a:r>
            <a:r>
              <a:rPr lang="el-GR" dirty="0" smtClean="0"/>
              <a:t> για το </a:t>
            </a:r>
            <a:r>
              <a:rPr lang="el-GR" dirty="0" err="1" smtClean="0"/>
              <a:t>ρίπτη</a:t>
            </a:r>
            <a:r>
              <a:rPr lang="el-GR" dirty="0" smtClean="0"/>
              <a:t>, τον προστατεύει από τραυματισμούς και τον </a:t>
            </a:r>
            <a:r>
              <a:rPr lang="el-GR" dirty="0" smtClean="0">
                <a:solidFill>
                  <a:srgbClr val="FF0000"/>
                </a:solidFill>
              </a:rPr>
              <a:t>προετοιμάζει </a:t>
            </a:r>
            <a:r>
              <a:rPr lang="el-GR" dirty="0" smtClean="0"/>
              <a:t>για τη φάση 5 στην οποία διεξάγονται οι μεγάλοι αγώνες (ευρωπαϊκά ή παγκόσμια πρωταθλήματα, ολυμπιακοί αγώνες).</a:t>
            </a:r>
          </a:p>
          <a:p>
            <a:pPr algn="just"/>
            <a:endParaRPr lang="el-GR" dirty="0" smtClean="0"/>
          </a:p>
          <a:p>
            <a:pPr algn="just">
              <a:buFont typeface="Wingdings" pitchFamily="2" charset="2"/>
              <a:buChar char="Ø"/>
            </a:pPr>
            <a:r>
              <a:rPr lang="el-GR" dirty="0" smtClean="0"/>
              <a:t> Η φάση 4 χαρακτηρίζεται και ως </a:t>
            </a:r>
            <a:r>
              <a:rPr lang="el-GR" dirty="0" smtClean="0">
                <a:solidFill>
                  <a:srgbClr val="FF0000"/>
                </a:solidFill>
              </a:rPr>
              <a:t>«φάση ειδικής προετοιμασίας».</a:t>
            </a:r>
            <a:endParaRPr lang="el-GR"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404664"/>
            <a:ext cx="6912768" cy="461665"/>
          </a:xfrm>
          <a:prstGeom prst="rect">
            <a:avLst/>
          </a:prstGeom>
          <a:noFill/>
        </p:spPr>
        <p:txBody>
          <a:bodyPr wrap="square" rtlCol="0">
            <a:spAutoFit/>
          </a:bodyPr>
          <a:lstStyle/>
          <a:p>
            <a:pPr algn="ctr"/>
            <a:r>
              <a:rPr lang="el-GR" sz="2400" b="1" dirty="0" smtClean="0">
                <a:solidFill>
                  <a:srgbClr val="0070C0"/>
                </a:solidFill>
              </a:rPr>
              <a:t>Σχεδιασμός του προπονητικού προγράμματος</a:t>
            </a:r>
            <a:endParaRPr lang="el-GR" sz="2400" b="1" dirty="0">
              <a:solidFill>
                <a:srgbClr val="0070C0"/>
              </a:solidFill>
            </a:endParaRPr>
          </a:p>
        </p:txBody>
      </p:sp>
      <p:sp>
        <p:nvSpPr>
          <p:cNvPr id="3" name="TextBox 2"/>
          <p:cNvSpPr txBox="1"/>
          <p:nvPr/>
        </p:nvSpPr>
        <p:spPr>
          <a:xfrm>
            <a:off x="179512" y="1052736"/>
            <a:ext cx="8784976" cy="5444054"/>
          </a:xfrm>
          <a:prstGeom prst="rect">
            <a:avLst/>
          </a:prstGeom>
          <a:noFill/>
        </p:spPr>
        <p:txBody>
          <a:bodyPr wrap="square" rtlCol="0">
            <a:spAutoFit/>
          </a:bodyPr>
          <a:lstStyle/>
          <a:p>
            <a:pPr algn="just">
              <a:lnSpc>
                <a:spcPct val="150000"/>
              </a:lnSpc>
            </a:pPr>
            <a:r>
              <a:rPr lang="el-GR" b="1" dirty="0" smtClean="0"/>
              <a:t>Για τον σχεδιασμό ενός προπονητικού προγράμματος ο προπονητής θα πρέπει να γνωρίζει</a:t>
            </a:r>
            <a:r>
              <a:rPr lang="en-US" b="1" dirty="0" smtClean="0"/>
              <a:t>:</a:t>
            </a:r>
            <a:endParaRPr lang="el-GR" b="1" dirty="0"/>
          </a:p>
          <a:p>
            <a:pPr marL="285750" indent="-285750" algn="just">
              <a:lnSpc>
                <a:spcPct val="150000"/>
              </a:lnSpc>
              <a:buFont typeface="Wingdings" panose="05000000000000000000" pitchFamily="2" charset="2"/>
              <a:buChar char="Ø"/>
            </a:pPr>
            <a:r>
              <a:rPr lang="el-GR" b="1" dirty="0" smtClean="0"/>
              <a:t>Το αγωνιστικό πρόγραμμα (καλεντάρι) με τον </a:t>
            </a:r>
            <a:r>
              <a:rPr lang="el-GR" b="1" dirty="0" smtClean="0">
                <a:solidFill>
                  <a:srgbClr val="FF0000"/>
                </a:solidFill>
              </a:rPr>
              <a:t>ακριβή αριθμό </a:t>
            </a:r>
            <a:r>
              <a:rPr lang="el-GR" b="1" dirty="0" smtClean="0"/>
              <a:t>και το </a:t>
            </a:r>
            <a:r>
              <a:rPr lang="el-GR" b="1" dirty="0" smtClean="0">
                <a:solidFill>
                  <a:srgbClr val="FF0000"/>
                </a:solidFill>
              </a:rPr>
              <a:t>επίπεδο σημαντικότητας </a:t>
            </a:r>
            <a:r>
              <a:rPr lang="el-GR" b="1" dirty="0" smtClean="0"/>
              <a:t>όλων των αγώνων για τη συμμετοχή των αθλητών του σε αυτούς.</a:t>
            </a:r>
          </a:p>
          <a:p>
            <a:pPr marL="285750" indent="-285750" algn="just">
              <a:lnSpc>
                <a:spcPct val="150000"/>
              </a:lnSpc>
              <a:buFont typeface="Wingdings" panose="05000000000000000000" pitchFamily="2" charset="2"/>
              <a:buChar char="Ø"/>
            </a:pPr>
            <a:r>
              <a:rPr lang="el-GR" b="1" dirty="0" smtClean="0"/>
              <a:t>Τις </a:t>
            </a:r>
            <a:r>
              <a:rPr lang="el-GR" b="1" dirty="0" smtClean="0">
                <a:solidFill>
                  <a:srgbClr val="FF0000"/>
                </a:solidFill>
              </a:rPr>
              <a:t>βασικές αρχές δόμησης </a:t>
            </a:r>
            <a:r>
              <a:rPr lang="el-GR" b="1" dirty="0" smtClean="0"/>
              <a:t>της προπονητικής μονάδας, του μικρόκυκλου, του μεσόκυκλου και του μακρόκυκλου, τις διαφοροποιήσεις που επιβάλλονται σε σχέση με τις επιμέρους φάσεις του ετήσιου κύκλου, καθώς και την σχετική  προπονητική πρακτική στον καθορισμό των </a:t>
            </a:r>
            <a:r>
              <a:rPr lang="el-GR" b="1" dirty="0" smtClean="0">
                <a:solidFill>
                  <a:srgbClr val="FF0000"/>
                </a:solidFill>
              </a:rPr>
              <a:t>φορτίων επιβάρυνσης</a:t>
            </a:r>
          </a:p>
          <a:p>
            <a:pPr marL="285750" indent="-285750" algn="just">
              <a:lnSpc>
                <a:spcPct val="150000"/>
              </a:lnSpc>
              <a:buFont typeface="Wingdings" panose="05000000000000000000" pitchFamily="2" charset="2"/>
              <a:buChar char="Ø"/>
            </a:pPr>
            <a:r>
              <a:rPr lang="el-GR" b="1" dirty="0" smtClean="0"/>
              <a:t>Τον ακριβή αριθμό των προπονητικών μονάδων, τις συνθήκες και τα μέσα που έχει στη διάθεσή του,  καθώς και την </a:t>
            </a:r>
            <a:r>
              <a:rPr lang="el-GR" b="1" dirty="0" smtClean="0">
                <a:solidFill>
                  <a:srgbClr val="FF0000"/>
                </a:solidFill>
              </a:rPr>
              <a:t>ποσοστιαία κατανομή </a:t>
            </a:r>
            <a:r>
              <a:rPr lang="el-GR" b="1" dirty="0" smtClean="0"/>
              <a:t>της γενικής, ειδικής και αγωνιστικής προπόνησης σε κάθε φάση του ετήσιου κύκλου</a:t>
            </a:r>
          </a:p>
          <a:p>
            <a:pPr marL="285750" indent="-285750" algn="just">
              <a:lnSpc>
                <a:spcPct val="150000"/>
              </a:lnSpc>
              <a:buFont typeface="Wingdings" panose="05000000000000000000" pitchFamily="2" charset="2"/>
              <a:buChar char="Ø"/>
            </a:pPr>
            <a:r>
              <a:rPr lang="el-GR" b="1" dirty="0" smtClean="0"/>
              <a:t>Τις ιδιαίτερες ικανότητες του αθλητή σε σχέση με τις απαιτήσεις του κάθε αγωνίσματος</a:t>
            </a:r>
            <a:endParaRPr lang="el-G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28596" y="1000108"/>
            <a:ext cx="8215370" cy="2862322"/>
          </a:xfrm>
          <a:prstGeom prst="rect">
            <a:avLst/>
          </a:prstGeom>
          <a:noFill/>
        </p:spPr>
        <p:txBody>
          <a:bodyPr wrap="square" rtlCol="0">
            <a:spAutoFit/>
          </a:bodyPr>
          <a:lstStyle/>
          <a:p>
            <a:r>
              <a:rPr lang="el-GR" sz="2000" b="1" dirty="0" smtClean="0">
                <a:solidFill>
                  <a:srgbClr val="FF0000"/>
                </a:solidFill>
              </a:rPr>
              <a:t>Φάση 5. </a:t>
            </a:r>
            <a:endParaRPr lang="el-GR" sz="2000" dirty="0" smtClean="0">
              <a:solidFill>
                <a:srgbClr val="FF0000"/>
              </a:solidFill>
            </a:endParaRPr>
          </a:p>
          <a:p>
            <a:endParaRPr lang="el-GR" sz="2000" b="1" dirty="0" smtClean="0"/>
          </a:p>
          <a:p>
            <a:pPr algn="just">
              <a:buFont typeface="Wingdings" pitchFamily="2" charset="2"/>
              <a:buChar char="Ø"/>
            </a:pPr>
            <a:r>
              <a:rPr lang="el-GR" sz="2000" dirty="0" smtClean="0"/>
              <a:t> Κατά τη φάση αυτή γίνεται </a:t>
            </a:r>
            <a:r>
              <a:rPr lang="el-GR" sz="2000" dirty="0" smtClean="0">
                <a:solidFill>
                  <a:srgbClr val="FF0000"/>
                </a:solidFill>
              </a:rPr>
              <a:t>επαναφορά</a:t>
            </a:r>
            <a:r>
              <a:rPr lang="el-GR" sz="2000" dirty="0" smtClean="0"/>
              <a:t> της αναλογίας των τομέων της ειδικής και αγωνιστικής προπόνησης στα επίπεδα της φάσης 3 και είναι δυνατό να οδηγήσει σε ακόμα μεγαλύτερη </a:t>
            </a:r>
            <a:r>
              <a:rPr lang="el-GR" sz="2000" dirty="0" smtClean="0">
                <a:solidFill>
                  <a:srgbClr val="FF0000"/>
                </a:solidFill>
              </a:rPr>
              <a:t>βελτίωση</a:t>
            </a:r>
            <a:r>
              <a:rPr lang="el-GR" sz="2000" dirty="0" smtClean="0"/>
              <a:t> της επίδοσης μέσα σε διάστημα 3-4 εβδομάδων.</a:t>
            </a:r>
          </a:p>
          <a:p>
            <a:pPr algn="just"/>
            <a:endParaRPr lang="el-GR" sz="2000" dirty="0" smtClean="0"/>
          </a:p>
          <a:p>
            <a:pPr algn="just">
              <a:buFont typeface="Wingdings" pitchFamily="2" charset="2"/>
              <a:buChar char="Ø"/>
            </a:pPr>
            <a:r>
              <a:rPr lang="el-GR" sz="2000" dirty="0" smtClean="0"/>
              <a:t> Στη φάση 5 βρίσκονται οι πλέον </a:t>
            </a:r>
            <a:r>
              <a:rPr lang="el-GR" sz="2000" dirty="0" smtClean="0">
                <a:solidFill>
                  <a:srgbClr val="FF0000"/>
                </a:solidFill>
              </a:rPr>
              <a:t>σημαντικοί αγώνες </a:t>
            </a:r>
            <a:r>
              <a:rPr lang="el-GR" sz="2000" dirty="0" smtClean="0"/>
              <a:t>στο αγωνιστικό καλεντάρι του αθλητή.</a:t>
            </a:r>
            <a:endParaRPr lang="el-G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flipH="1">
            <a:off x="428596" y="857232"/>
            <a:ext cx="8072494" cy="5078313"/>
          </a:xfrm>
          <a:prstGeom prst="rect">
            <a:avLst/>
          </a:prstGeom>
          <a:noFill/>
        </p:spPr>
        <p:txBody>
          <a:bodyPr wrap="square" rtlCol="0">
            <a:spAutoFit/>
          </a:bodyPr>
          <a:lstStyle/>
          <a:p>
            <a:pPr algn="ctr"/>
            <a:r>
              <a:rPr lang="el-GR" sz="2400" b="1" dirty="0" smtClean="0">
                <a:solidFill>
                  <a:srgbClr val="0070C0"/>
                </a:solidFill>
              </a:rPr>
              <a:t>Μεταβατική περίοδος</a:t>
            </a:r>
          </a:p>
          <a:p>
            <a:pPr algn="just"/>
            <a:r>
              <a:rPr lang="el-GR" sz="2000" b="1" dirty="0" smtClean="0">
                <a:solidFill>
                  <a:srgbClr val="FF0000"/>
                </a:solidFill>
              </a:rPr>
              <a:t>Φάση 6.</a:t>
            </a:r>
          </a:p>
          <a:p>
            <a:pPr algn="just"/>
            <a:r>
              <a:rPr lang="el-GR" sz="2000" b="1" u="sng" dirty="0" smtClean="0">
                <a:solidFill>
                  <a:srgbClr val="0070C0"/>
                </a:solidFill>
              </a:rPr>
              <a:t>α. Περίπτωση</a:t>
            </a:r>
            <a:r>
              <a:rPr lang="en-US" sz="2000" b="1" u="sng" dirty="0" smtClean="0">
                <a:solidFill>
                  <a:srgbClr val="0070C0"/>
                </a:solidFill>
              </a:rPr>
              <a:t>:</a:t>
            </a:r>
            <a:endParaRPr lang="el-GR" sz="2000" b="1" u="sng" dirty="0" smtClean="0">
              <a:solidFill>
                <a:srgbClr val="0070C0"/>
              </a:solidFill>
            </a:endParaRPr>
          </a:p>
          <a:p>
            <a:pPr algn="just"/>
            <a:r>
              <a:rPr lang="en-US" sz="2000" b="1" dirty="0" smtClean="0">
                <a:solidFill>
                  <a:srgbClr val="FF0000"/>
                </a:solidFill>
              </a:rPr>
              <a:t> </a:t>
            </a:r>
            <a:endParaRPr lang="el-GR" sz="2000" b="1" dirty="0" smtClean="0">
              <a:solidFill>
                <a:srgbClr val="FF0000"/>
              </a:solidFill>
            </a:endParaRPr>
          </a:p>
          <a:p>
            <a:pPr algn="just">
              <a:buFont typeface="Wingdings" pitchFamily="2" charset="2"/>
              <a:buChar char="Ø"/>
            </a:pPr>
            <a:r>
              <a:rPr lang="el-GR" sz="2000" b="1" dirty="0" smtClean="0"/>
              <a:t> </a:t>
            </a:r>
            <a:r>
              <a:rPr lang="el-GR" sz="2000" dirty="0" smtClean="0"/>
              <a:t>Εάν κατά την αγωνιστική περίοδο δεν έχει επιτευχθεί ο στόχος του αθλητή.</a:t>
            </a:r>
          </a:p>
          <a:p>
            <a:pPr algn="just"/>
            <a:r>
              <a:rPr lang="el-GR" sz="2000" dirty="0" smtClean="0"/>
              <a:t> </a:t>
            </a:r>
          </a:p>
          <a:p>
            <a:pPr algn="just">
              <a:buFont typeface="Wingdings" pitchFamily="2" charset="2"/>
              <a:buChar char="Ø"/>
            </a:pPr>
            <a:r>
              <a:rPr lang="el-GR" sz="2000" dirty="0" smtClean="0"/>
              <a:t> Η προπόνηση καθ</a:t>
            </a:r>
            <a:r>
              <a:rPr lang="el-GR" sz="2000" dirty="0" smtClean="0">
                <a:latin typeface="Cambria"/>
                <a:ea typeface="Cambria"/>
              </a:rPr>
              <a:t>‘ </a:t>
            </a:r>
            <a:r>
              <a:rPr lang="el-GR" sz="2000" dirty="0" smtClean="0"/>
              <a:t>όλη τη διάρκεια του ετήσιου κύκλου ήταν προβληματική.</a:t>
            </a:r>
          </a:p>
          <a:p>
            <a:pPr algn="just"/>
            <a:endParaRPr lang="el-GR" sz="2000" dirty="0" smtClean="0"/>
          </a:p>
          <a:p>
            <a:pPr algn="just">
              <a:buFont typeface="Wingdings" pitchFamily="2" charset="2"/>
              <a:buChar char="Ø"/>
            </a:pPr>
            <a:r>
              <a:rPr lang="el-GR" sz="2000" dirty="0" smtClean="0"/>
              <a:t> Τότε είναι προτιμότερο μετά από </a:t>
            </a:r>
            <a:r>
              <a:rPr lang="el-GR" sz="2000" dirty="0" smtClean="0">
                <a:solidFill>
                  <a:srgbClr val="FF0000"/>
                </a:solidFill>
              </a:rPr>
              <a:t>ιατρικό έλεγχο </a:t>
            </a:r>
            <a:r>
              <a:rPr lang="el-GR" sz="2000" dirty="0" smtClean="0"/>
              <a:t>ο αθλητής να οδηγηθεί κατ</a:t>
            </a:r>
            <a:r>
              <a:rPr lang="el-GR" sz="2000" dirty="0" smtClean="0">
                <a:latin typeface="Cambria"/>
                <a:ea typeface="Cambria"/>
              </a:rPr>
              <a:t> ‘ ευθείαν στην προπαρασκευαστική περίοδο αμέσως μετά τη φάση 5.</a:t>
            </a:r>
          </a:p>
          <a:p>
            <a:pPr algn="just"/>
            <a:endParaRPr lang="el-GR" sz="2000" dirty="0" smtClean="0">
              <a:latin typeface="Cambria"/>
              <a:ea typeface="Cambria"/>
            </a:endParaRPr>
          </a:p>
          <a:p>
            <a:pPr algn="just">
              <a:buFont typeface="Wingdings" pitchFamily="2" charset="2"/>
              <a:buChar char="Ø"/>
            </a:pPr>
            <a:r>
              <a:rPr lang="el-GR" sz="2000" dirty="0" smtClean="0">
                <a:latin typeface="Cambria"/>
                <a:ea typeface="Cambria"/>
              </a:rPr>
              <a:t> Άρα θα υπάρξει μια σταδιακή </a:t>
            </a:r>
            <a:r>
              <a:rPr lang="el-GR" sz="2000" dirty="0" smtClean="0">
                <a:solidFill>
                  <a:srgbClr val="FF0000"/>
                </a:solidFill>
                <a:latin typeface="Cambria"/>
                <a:ea typeface="Cambria"/>
              </a:rPr>
              <a:t>αύξηση της διάρκειας </a:t>
            </a:r>
            <a:r>
              <a:rPr lang="el-GR" sz="2000" dirty="0" smtClean="0">
                <a:latin typeface="Cambria"/>
                <a:ea typeface="Cambria"/>
              </a:rPr>
              <a:t>και του όγκου της προπονητικής επιβάρυνσης, με ταυτόχρονη μείωση της έντασης.</a:t>
            </a:r>
            <a:endParaRPr lang="el-GR" sz="20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14348" y="1142984"/>
            <a:ext cx="7715304" cy="4062651"/>
          </a:xfrm>
          <a:prstGeom prst="rect">
            <a:avLst/>
          </a:prstGeom>
          <a:noFill/>
        </p:spPr>
        <p:txBody>
          <a:bodyPr wrap="square" rtlCol="0">
            <a:spAutoFit/>
          </a:bodyPr>
          <a:lstStyle/>
          <a:p>
            <a:r>
              <a:rPr lang="el-GR" sz="2000" b="1" u="sng" dirty="0" smtClean="0">
                <a:solidFill>
                  <a:srgbClr val="0070C0"/>
                </a:solidFill>
              </a:rPr>
              <a:t>β. Περίπτωση</a:t>
            </a:r>
            <a:r>
              <a:rPr lang="el-GR" u="sng" dirty="0" smtClean="0">
                <a:solidFill>
                  <a:srgbClr val="0070C0"/>
                </a:solidFill>
              </a:rPr>
              <a:t>.</a:t>
            </a:r>
          </a:p>
          <a:p>
            <a:endParaRPr lang="el-GR" u="sng" dirty="0" smtClean="0">
              <a:solidFill>
                <a:srgbClr val="FF0000"/>
              </a:solidFill>
            </a:endParaRPr>
          </a:p>
          <a:p>
            <a:pPr algn="just">
              <a:buFont typeface="Wingdings" pitchFamily="2" charset="2"/>
              <a:buChar char="Ø"/>
            </a:pPr>
            <a:r>
              <a:rPr lang="el-GR" sz="2000" dirty="0" smtClean="0"/>
              <a:t> Εάν η απόδοση του αθλητή θεωρηθεί επιτυχής θα πρέπει μα μεσολαβήσουν 3-5 εβδομάδες ενεργού αποκατάστασης, πριν την έναρξη της επόμενης προπαρασκευαστικής περιόδου.</a:t>
            </a:r>
          </a:p>
          <a:p>
            <a:pPr algn="just"/>
            <a:endParaRPr lang="el-GR" sz="2000" dirty="0" smtClean="0"/>
          </a:p>
          <a:p>
            <a:pPr algn="just">
              <a:buFont typeface="Wingdings" pitchFamily="2" charset="2"/>
              <a:buChar char="Ø"/>
            </a:pPr>
            <a:r>
              <a:rPr lang="el-GR" sz="2000" dirty="0" smtClean="0"/>
              <a:t> Ο αθλητής δεν πρέπει να ξεκινήσει τη νέα προπαρασκευαστική περίοδο χωρίς να έχει αναλάβει πλήρως.</a:t>
            </a:r>
          </a:p>
          <a:p>
            <a:pPr algn="just"/>
            <a:endParaRPr lang="el-GR" sz="2000" dirty="0" smtClean="0"/>
          </a:p>
          <a:p>
            <a:pPr algn="just">
              <a:buFont typeface="Wingdings" pitchFamily="2" charset="2"/>
              <a:buChar char="Ø"/>
            </a:pPr>
            <a:r>
              <a:rPr lang="el-GR" sz="2000" dirty="0" smtClean="0"/>
              <a:t> Τα αποτελέσματα μετά από μελλοντική επιβάρυνση δεν θα είναι  τα αναμενόμενα. Θα εμφανιστούν προβλήματα προσαρμογής, ο κίνδυνος τραυματισμού θα είναι μεγάλος, με επιπτώσεις στην επόμενη αγωνιστική περίοδο, λόγω απογοήτευσης της μικρής προόδου της προπόνησης.</a:t>
            </a:r>
            <a:endParaRPr lang="el-G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28596" y="785794"/>
            <a:ext cx="8143932" cy="4801314"/>
          </a:xfrm>
          <a:prstGeom prst="rect">
            <a:avLst/>
          </a:prstGeom>
          <a:noFill/>
        </p:spPr>
        <p:txBody>
          <a:bodyPr wrap="square" rtlCol="0">
            <a:spAutoFit/>
          </a:bodyPr>
          <a:lstStyle/>
          <a:p>
            <a:pPr algn="just">
              <a:buFont typeface="Wingdings" pitchFamily="2" charset="2"/>
              <a:buChar char="Ø"/>
            </a:pPr>
            <a:r>
              <a:rPr lang="el-GR" dirty="0" smtClean="0"/>
              <a:t> </a:t>
            </a:r>
            <a:r>
              <a:rPr lang="el-GR" b="1" dirty="0" smtClean="0"/>
              <a:t>Στη μεταβατική περίοδο επιβάλλεται μια ελαφρά </a:t>
            </a:r>
            <a:r>
              <a:rPr lang="el-GR" b="1" dirty="0" smtClean="0">
                <a:solidFill>
                  <a:srgbClr val="FF0000"/>
                </a:solidFill>
              </a:rPr>
              <a:t>μείωση</a:t>
            </a:r>
            <a:r>
              <a:rPr lang="el-GR" b="1" dirty="0" smtClean="0"/>
              <a:t> όλων των φορτίων επιβάρυνσης και ο τομέας της </a:t>
            </a:r>
            <a:r>
              <a:rPr lang="el-GR" b="1" dirty="0" smtClean="0">
                <a:solidFill>
                  <a:srgbClr val="FF0000"/>
                </a:solidFill>
              </a:rPr>
              <a:t>γενικής προπόνησης </a:t>
            </a:r>
            <a:r>
              <a:rPr lang="el-GR" b="1" dirty="0" smtClean="0"/>
              <a:t>καταλαμβάνει το μεγαλύτερο αναλογικό μέρος.</a:t>
            </a:r>
          </a:p>
          <a:p>
            <a:pPr algn="just"/>
            <a:endParaRPr lang="el-GR" b="1" dirty="0" smtClean="0"/>
          </a:p>
          <a:p>
            <a:pPr algn="just">
              <a:buFont typeface="Wingdings" pitchFamily="2" charset="2"/>
              <a:buChar char="Ø"/>
            </a:pPr>
            <a:r>
              <a:rPr lang="el-GR" b="1" dirty="0" smtClean="0"/>
              <a:t> Σε καμία περίπτωση η μεταβατική περίοδος δεν είναι </a:t>
            </a:r>
            <a:r>
              <a:rPr lang="el-GR" b="1" dirty="0" smtClean="0">
                <a:solidFill>
                  <a:srgbClr val="FF0000"/>
                </a:solidFill>
              </a:rPr>
              <a:t>παθητική</a:t>
            </a:r>
            <a:r>
              <a:rPr lang="el-GR" b="1" dirty="0" smtClean="0"/>
              <a:t>.</a:t>
            </a:r>
          </a:p>
          <a:p>
            <a:pPr algn="just"/>
            <a:r>
              <a:rPr lang="el-GR" b="1" dirty="0" smtClean="0"/>
              <a:t> </a:t>
            </a:r>
          </a:p>
          <a:p>
            <a:pPr algn="just">
              <a:buFont typeface="Wingdings" pitchFamily="2" charset="2"/>
              <a:buChar char="Ø"/>
            </a:pPr>
            <a:r>
              <a:rPr lang="el-GR" b="1" dirty="0" smtClean="0">
                <a:solidFill>
                  <a:srgbClr val="FF0000"/>
                </a:solidFill>
              </a:rPr>
              <a:t> Έμφαση </a:t>
            </a:r>
            <a:r>
              <a:rPr lang="el-GR" b="1" dirty="0" smtClean="0"/>
              <a:t>δίνεται στη φυσική, ψυχολογική και συναισθηματική </a:t>
            </a:r>
            <a:r>
              <a:rPr lang="el-GR" b="1" dirty="0" smtClean="0">
                <a:solidFill>
                  <a:srgbClr val="FF0000"/>
                </a:solidFill>
              </a:rPr>
              <a:t>ξεκούραση</a:t>
            </a:r>
            <a:r>
              <a:rPr lang="el-GR" b="1" dirty="0" smtClean="0"/>
              <a:t>, χωρίς ωστόσο, να σταματά η προπόνηση που αφορά το τεχνικό μέρος.</a:t>
            </a:r>
          </a:p>
          <a:p>
            <a:pPr algn="just">
              <a:buFont typeface="Wingdings" pitchFamily="2" charset="2"/>
              <a:buChar char="Ø"/>
            </a:pPr>
            <a:endParaRPr lang="el-GR" b="1" dirty="0" smtClean="0"/>
          </a:p>
          <a:p>
            <a:pPr algn="just"/>
            <a:r>
              <a:rPr lang="el-GR" b="1" u="sng" dirty="0" smtClean="0">
                <a:solidFill>
                  <a:srgbClr val="FF0000"/>
                </a:solidFill>
              </a:rPr>
              <a:t>Συνοψίζοντας</a:t>
            </a:r>
            <a:r>
              <a:rPr lang="en-US" b="1" u="sng" dirty="0" smtClean="0">
                <a:solidFill>
                  <a:srgbClr val="FF0000"/>
                </a:solidFill>
              </a:rPr>
              <a:t>:</a:t>
            </a:r>
          </a:p>
          <a:p>
            <a:pPr algn="just"/>
            <a:r>
              <a:rPr lang="el-GR" b="1" dirty="0" smtClean="0"/>
              <a:t>Οι Φάσεις 1, 2 και 4 αφορούν την προετοιμασία του αθλητή, ενώ οι Φάσεις 3 και 5 αφορούν στη συμμετοχή του σε αγώνες και η Φάση 6 συμπίπτει χρονικά με τη μεταβατική περίοδο.</a:t>
            </a:r>
          </a:p>
          <a:p>
            <a:r>
              <a:rPr lang="el-GR" dirty="0" smtClean="0"/>
              <a:t> </a:t>
            </a:r>
          </a:p>
          <a:p>
            <a:pPr>
              <a:buFont typeface="Wingdings" pitchFamily="2" charset="2"/>
              <a:buChar char="Ø"/>
            </a:pPr>
            <a:endParaRPr lang="el-GR" dirty="0" smtClean="0">
              <a:solidFill>
                <a:srgbClr val="FF0000"/>
              </a:solidFill>
            </a:endParaRPr>
          </a:p>
          <a:p>
            <a:r>
              <a:rPr lang="el-GR" dirty="0" smtClean="0">
                <a:solidFill>
                  <a:srgbClr val="FF0000"/>
                </a:solidFill>
              </a:rPr>
              <a:t> </a:t>
            </a:r>
          </a:p>
          <a:p>
            <a:pPr>
              <a:buFont typeface="Wingdings" pitchFamily="2" charset="2"/>
              <a:buChar char="v"/>
            </a:pP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iorgos\Desktop\αρχείο λήψης (1).png"/>
          <p:cNvPicPr>
            <a:picLocks noChangeAspect="1" noChangeArrowheads="1"/>
          </p:cNvPicPr>
          <p:nvPr/>
        </p:nvPicPr>
        <p:blipFill>
          <a:blip r:embed="rId2"/>
          <a:srcRect/>
          <a:stretch>
            <a:fillRect/>
          </a:stretch>
        </p:blipFill>
        <p:spPr bwMode="auto">
          <a:xfrm>
            <a:off x="0" y="500042"/>
            <a:ext cx="9144000" cy="6357958"/>
          </a:xfrm>
          <a:prstGeom prst="rect">
            <a:avLst/>
          </a:prstGeom>
          <a:noFill/>
        </p:spPr>
      </p:pic>
      <p:sp>
        <p:nvSpPr>
          <p:cNvPr id="2" name="1 - Ορθογώνιο"/>
          <p:cNvSpPr/>
          <p:nvPr/>
        </p:nvSpPr>
        <p:spPr>
          <a:xfrm>
            <a:off x="1214414" y="1357298"/>
            <a:ext cx="6500858" cy="4924361"/>
          </a:xfrm>
          <a:prstGeom prst="rect">
            <a:avLst/>
          </a:prstGeom>
        </p:spPr>
        <p:txBody>
          <a:bodyPr wrap="square">
            <a:spAutoFit/>
          </a:bodyPr>
          <a:lstStyle/>
          <a:p>
            <a:pPr algn="ctr">
              <a:lnSpc>
                <a:spcPct val="150000"/>
              </a:lnSpc>
              <a:spcBef>
                <a:spcPct val="30000"/>
              </a:spcBef>
            </a:pPr>
            <a:r>
              <a:rPr lang="en-US" altLang="el-GR" sz="5400" b="1" dirty="0" err="1" smtClean="0">
                <a:latin typeface="Arial" pitchFamily="34" charset="0"/>
                <a:cs typeface="Arial" pitchFamily="34" charset="0"/>
              </a:rPr>
              <a:t>Προπονητικές</a:t>
            </a:r>
            <a:r>
              <a:rPr lang="en-US" altLang="el-GR" sz="5400" b="1" dirty="0" smtClean="0">
                <a:latin typeface="Arial" pitchFamily="34" charset="0"/>
                <a:cs typeface="Arial" pitchFamily="34" charset="0"/>
              </a:rPr>
              <a:t> </a:t>
            </a:r>
            <a:r>
              <a:rPr lang="en-US" altLang="el-GR" sz="5400" b="1" dirty="0" err="1" smtClean="0">
                <a:latin typeface="Arial" pitchFamily="34" charset="0"/>
                <a:cs typeface="Arial" pitchFamily="34" charset="0"/>
              </a:rPr>
              <a:t>μονάδες</a:t>
            </a:r>
            <a:r>
              <a:rPr lang="en-US" altLang="el-GR" sz="5400" b="1" dirty="0" smtClean="0">
                <a:latin typeface="Arial" pitchFamily="34" charset="0"/>
                <a:cs typeface="Arial" pitchFamily="34" charset="0"/>
              </a:rPr>
              <a:t>, μικρόκυκλοι </a:t>
            </a:r>
            <a:r>
              <a:rPr lang="en-US" altLang="el-GR" sz="5400" b="1" dirty="0" err="1" smtClean="0">
                <a:latin typeface="Arial" pitchFamily="34" charset="0"/>
                <a:cs typeface="Arial" pitchFamily="34" charset="0"/>
              </a:rPr>
              <a:t>και</a:t>
            </a:r>
            <a:r>
              <a:rPr lang="en-US" altLang="el-GR" sz="5400" b="1" dirty="0" smtClean="0">
                <a:latin typeface="Arial" pitchFamily="34" charset="0"/>
                <a:cs typeface="Arial" pitchFamily="34" charset="0"/>
              </a:rPr>
              <a:t> </a:t>
            </a:r>
            <a:r>
              <a:rPr lang="en-US" altLang="el-GR" sz="5400" b="1" dirty="0" err="1" smtClean="0">
                <a:latin typeface="Arial" pitchFamily="34" charset="0"/>
                <a:cs typeface="Arial" pitchFamily="34" charset="0"/>
              </a:rPr>
              <a:t>μεσόκυκλοι</a:t>
            </a:r>
            <a:r>
              <a:rPr lang="el-GR" altLang="el-GR" sz="5400" dirty="0" smtClean="0">
                <a:latin typeface="Arial" pitchFamily="34" charset="0"/>
                <a:cs typeface="Arial" pitchFamily="34" charset="0"/>
              </a:rPr>
              <a:t> </a:t>
            </a:r>
            <a:endParaRPr lang="el-GR" altLang="el-GR" sz="54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642918"/>
            <a:ext cx="8286808" cy="1246495"/>
          </a:xfrm>
          <a:prstGeom prst="rect">
            <a:avLst/>
          </a:prstGeom>
        </p:spPr>
        <p:txBody>
          <a:bodyPr wrap="square">
            <a:spAutoFit/>
          </a:bodyPr>
          <a:lstStyle/>
          <a:p>
            <a:pPr algn="just">
              <a:lnSpc>
                <a:spcPts val="3000"/>
              </a:lnSpc>
              <a:buFont typeface="Wingdings" pitchFamily="2" charset="2"/>
              <a:buChar char="Ø"/>
            </a:pPr>
            <a:r>
              <a:rPr lang="el-GR" altLang="el-GR" sz="2000" b="1" dirty="0" smtClean="0">
                <a:latin typeface="Arial" pitchFamily="34" charset="0"/>
                <a:cs typeface="Arial" pitchFamily="34" charset="0"/>
              </a:rPr>
              <a:t> </a:t>
            </a:r>
            <a:r>
              <a:rPr lang="en-US" altLang="el-GR" b="1" dirty="0" smtClean="0">
                <a:latin typeface="Arial" pitchFamily="34" charset="0"/>
                <a:cs typeface="Arial" pitchFamily="34" charset="0"/>
              </a:rPr>
              <a:t>To </a:t>
            </a:r>
            <a:r>
              <a:rPr lang="el-GR" altLang="el-GR" b="1" dirty="0" smtClean="0">
                <a:latin typeface="Arial" pitchFamily="34" charset="0"/>
                <a:cs typeface="Arial" pitchFamily="34" charset="0"/>
              </a:rPr>
              <a:t>προπονητικό πρόγραμμα βασίζεται στον καθορισμό χρονικών περιόδων μικρής ή μεγάλης διάρκειας, που χαρακτηρίζονται: </a:t>
            </a:r>
          </a:p>
          <a:p>
            <a:pPr algn="just">
              <a:lnSpc>
                <a:spcPts val="3000"/>
              </a:lnSpc>
            </a:pPr>
            <a:r>
              <a:rPr lang="el-GR" altLang="el-GR" b="1" u="sng" dirty="0" smtClean="0">
                <a:solidFill>
                  <a:srgbClr val="FF0000"/>
                </a:solidFill>
                <a:latin typeface="Arial" pitchFamily="34" charset="0"/>
                <a:cs typeface="Arial" pitchFamily="34" charset="0"/>
              </a:rPr>
              <a:t>προπονητικές μονάδες, μικρόκυκλοι, </a:t>
            </a:r>
            <a:r>
              <a:rPr lang="el-GR" altLang="el-GR" b="1" u="sng" dirty="0" err="1" smtClean="0">
                <a:solidFill>
                  <a:srgbClr val="FF0000"/>
                </a:solidFill>
                <a:latin typeface="Arial" pitchFamily="34" charset="0"/>
                <a:cs typeface="Arial" pitchFamily="34" charset="0"/>
              </a:rPr>
              <a:t>μεσόκυκλοι</a:t>
            </a:r>
            <a:r>
              <a:rPr lang="el-GR" altLang="el-GR" b="1" u="sng" dirty="0" smtClean="0">
                <a:solidFill>
                  <a:srgbClr val="FF0000"/>
                </a:solidFill>
                <a:latin typeface="Arial" pitchFamily="34" charset="0"/>
                <a:cs typeface="Arial" pitchFamily="34" charset="0"/>
              </a:rPr>
              <a:t> και </a:t>
            </a:r>
            <a:r>
              <a:rPr lang="el-GR" altLang="el-GR" b="1" u="sng" dirty="0" err="1" smtClean="0">
                <a:solidFill>
                  <a:srgbClr val="FF0000"/>
                </a:solidFill>
                <a:latin typeface="Arial" pitchFamily="34" charset="0"/>
                <a:cs typeface="Arial" pitchFamily="34" charset="0"/>
              </a:rPr>
              <a:t>μακρόκυκλοι</a:t>
            </a:r>
            <a:endParaRPr lang="el-GR" altLang="el-GR" b="1" u="sng" dirty="0">
              <a:solidFill>
                <a:srgbClr val="FF0000"/>
              </a:solidFill>
              <a:latin typeface="Arial" pitchFamily="34" charset="0"/>
              <a:cs typeface="Arial" pitchFamily="34" charset="0"/>
            </a:endParaRPr>
          </a:p>
        </p:txBody>
      </p:sp>
      <p:sp>
        <p:nvSpPr>
          <p:cNvPr id="3" name="2 - Ορθογώνιο"/>
          <p:cNvSpPr/>
          <p:nvPr/>
        </p:nvSpPr>
        <p:spPr>
          <a:xfrm>
            <a:off x="428596" y="2071678"/>
            <a:ext cx="8286808" cy="1246495"/>
          </a:xfrm>
          <a:prstGeom prst="rect">
            <a:avLst/>
          </a:prstGeom>
        </p:spPr>
        <p:txBody>
          <a:bodyPr wrap="square">
            <a:spAutoFit/>
          </a:bodyPr>
          <a:lstStyle/>
          <a:p>
            <a:pPr algn="just">
              <a:lnSpc>
                <a:spcPts val="3000"/>
              </a:lnSpc>
              <a:buFont typeface="Wingdings" pitchFamily="2" charset="2"/>
              <a:buChar char="Ø"/>
            </a:pPr>
            <a:r>
              <a:rPr lang="el-GR" altLang="el-GR" b="1" dirty="0" smtClean="0">
                <a:latin typeface="Arial" pitchFamily="34" charset="0"/>
                <a:cs typeface="Arial" pitchFamily="34" charset="0"/>
              </a:rPr>
              <a:t> Έτσι, δίνεται η δυνατότητα </a:t>
            </a:r>
            <a:r>
              <a:rPr lang="el-GR" altLang="el-GR" b="1" dirty="0" smtClean="0">
                <a:solidFill>
                  <a:srgbClr val="FF0000"/>
                </a:solidFill>
                <a:latin typeface="Arial" pitchFamily="34" charset="0"/>
                <a:cs typeface="Arial" pitchFamily="34" charset="0"/>
              </a:rPr>
              <a:t>λεπτομερούς σχεδιασμού </a:t>
            </a:r>
            <a:r>
              <a:rPr lang="el-GR" altLang="el-GR" b="1" dirty="0" smtClean="0">
                <a:latin typeface="Arial" pitchFamily="34" charset="0"/>
                <a:cs typeface="Arial" pitchFamily="34" charset="0"/>
              </a:rPr>
              <a:t>των φάσεων της προπόνησης και διευκολύνεται η </a:t>
            </a:r>
            <a:r>
              <a:rPr lang="el-GR" altLang="el-GR" b="1" dirty="0" smtClean="0">
                <a:solidFill>
                  <a:srgbClr val="FF0000"/>
                </a:solidFill>
                <a:latin typeface="Arial" pitchFamily="34" charset="0"/>
                <a:cs typeface="Arial" pitchFamily="34" charset="0"/>
              </a:rPr>
              <a:t>καταγραφή και το έλεγχος </a:t>
            </a:r>
            <a:r>
              <a:rPr lang="el-GR" altLang="el-GR" b="1" dirty="0" smtClean="0">
                <a:latin typeface="Arial" pitchFamily="34" charset="0"/>
                <a:cs typeface="Arial" pitchFamily="34" charset="0"/>
              </a:rPr>
              <a:t>της πορείας της στον ετήσιο κύκλο. </a:t>
            </a:r>
            <a:endParaRPr lang="el-GR" altLang="el-GR" b="1" dirty="0">
              <a:latin typeface="Arial" pitchFamily="34" charset="0"/>
              <a:cs typeface="Arial" pitchFamily="34" charset="0"/>
            </a:endParaRPr>
          </a:p>
        </p:txBody>
      </p:sp>
      <p:sp>
        <p:nvSpPr>
          <p:cNvPr id="4" name="3 - Ορθογώνιο"/>
          <p:cNvSpPr/>
          <p:nvPr/>
        </p:nvSpPr>
        <p:spPr>
          <a:xfrm>
            <a:off x="428596" y="3357562"/>
            <a:ext cx="8286808" cy="2400657"/>
          </a:xfrm>
          <a:prstGeom prst="rect">
            <a:avLst/>
          </a:prstGeom>
        </p:spPr>
        <p:txBody>
          <a:bodyPr wrap="square">
            <a:spAutoFit/>
          </a:bodyPr>
          <a:lstStyle/>
          <a:p>
            <a:pPr algn="just">
              <a:lnSpc>
                <a:spcPts val="3000"/>
              </a:lnSpc>
              <a:buFont typeface="Wingdings" pitchFamily="2" charset="2"/>
              <a:buChar char="Ø"/>
            </a:pPr>
            <a:r>
              <a:rPr lang="el-GR" altLang="el-GR" b="1" dirty="0" smtClean="0">
                <a:latin typeface="Arial" pitchFamily="34" charset="0"/>
              </a:rPr>
              <a:t> </a:t>
            </a:r>
            <a:r>
              <a:rPr lang="el-GR" altLang="el-GR" b="1" dirty="0" smtClean="0">
                <a:solidFill>
                  <a:srgbClr val="FF0000"/>
                </a:solidFill>
                <a:latin typeface="Arial" pitchFamily="34" charset="0"/>
              </a:rPr>
              <a:t>Η</a:t>
            </a:r>
            <a:r>
              <a:rPr lang="el-GR" altLang="el-GR" b="1" dirty="0" smtClean="0">
                <a:solidFill>
                  <a:srgbClr val="FF0000"/>
                </a:solidFill>
                <a:latin typeface="Arial" pitchFamily="34" charset="0"/>
                <a:cs typeface="Arial" pitchFamily="34" charset="0"/>
              </a:rPr>
              <a:t> επιτυχία </a:t>
            </a:r>
            <a:r>
              <a:rPr lang="el-GR" altLang="el-GR" b="1" dirty="0" smtClean="0">
                <a:latin typeface="Arial" pitchFamily="34" charset="0"/>
                <a:cs typeface="Arial" pitchFamily="34" charset="0"/>
              </a:rPr>
              <a:t>του προπονητικού προγράμματος εξαρτάται από</a:t>
            </a:r>
            <a:r>
              <a:rPr lang="el-GR" altLang="el-GR" b="1" dirty="0" smtClean="0">
                <a:latin typeface="Times New Roman" pitchFamily="18" charset="0"/>
              </a:rPr>
              <a:t>:</a:t>
            </a:r>
          </a:p>
          <a:p>
            <a:pPr algn="just">
              <a:lnSpc>
                <a:spcPts val="3000"/>
              </a:lnSpc>
              <a:buFontTx/>
              <a:buChar char="•"/>
            </a:pPr>
            <a:r>
              <a:rPr lang="el-GR" altLang="el-GR" b="1" dirty="0" smtClean="0">
                <a:latin typeface="Arial" pitchFamily="34" charset="0"/>
                <a:cs typeface="Arial" pitchFamily="34" charset="0"/>
              </a:rPr>
              <a:t> την</a:t>
            </a:r>
            <a:r>
              <a:rPr lang="el-GR" altLang="el-GR" b="1" dirty="0" smtClean="0">
                <a:solidFill>
                  <a:srgbClr val="FF0000"/>
                </a:solidFill>
                <a:latin typeface="Arial" pitchFamily="34" charset="0"/>
                <a:cs typeface="Arial" pitchFamily="34" charset="0"/>
              </a:rPr>
              <a:t> κατανομή </a:t>
            </a:r>
            <a:r>
              <a:rPr lang="el-GR" altLang="el-GR" b="1" dirty="0" smtClean="0">
                <a:latin typeface="Arial" pitchFamily="34" charset="0"/>
                <a:cs typeface="Arial" pitchFamily="34" charset="0"/>
              </a:rPr>
              <a:t>και το περιεχόμενο των περιόδων αυτών, </a:t>
            </a:r>
            <a:endParaRPr lang="el-GR" altLang="el-GR" b="1" dirty="0" smtClean="0">
              <a:latin typeface="Times New Roman" pitchFamily="18" charset="0"/>
            </a:endParaRPr>
          </a:p>
          <a:p>
            <a:pPr algn="just">
              <a:lnSpc>
                <a:spcPts val="3000"/>
              </a:lnSpc>
              <a:buFontTx/>
              <a:buChar char="•"/>
            </a:pPr>
            <a:r>
              <a:rPr lang="el-GR" altLang="el-GR" b="1" dirty="0" smtClean="0">
                <a:latin typeface="Times New Roman" pitchFamily="18" charset="0"/>
              </a:rPr>
              <a:t> </a:t>
            </a:r>
            <a:r>
              <a:rPr lang="el-GR" altLang="el-GR" b="1" dirty="0" smtClean="0">
                <a:latin typeface="Arial" pitchFamily="34" charset="0"/>
                <a:cs typeface="Arial" pitchFamily="34" charset="0"/>
              </a:rPr>
              <a:t>τους </a:t>
            </a:r>
            <a:r>
              <a:rPr lang="el-GR" altLang="el-GR" b="1" dirty="0" smtClean="0">
                <a:solidFill>
                  <a:srgbClr val="FF0000"/>
                </a:solidFill>
                <a:latin typeface="Arial" pitchFamily="34" charset="0"/>
                <a:cs typeface="Arial" pitchFamily="34" charset="0"/>
              </a:rPr>
              <a:t>φυσιολογικούς δεσμούς </a:t>
            </a:r>
            <a:r>
              <a:rPr lang="el-GR" altLang="el-GR" b="1" dirty="0" smtClean="0">
                <a:latin typeface="Arial" pitchFamily="34" charset="0"/>
                <a:cs typeface="Arial" pitchFamily="34" charset="0"/>
              </a:rPr>
              <a:t>και το </a:t>
            </a:r>
            <a:r>
              <a:rPr lang="el-GR" altLang="el-GR" b="1" dirty="0" smtClean="0">
                <a:solidFill>
                  <a:srgbClr val="FF0000"/>
                </a:solidFill>
                <a:latin typeface="Arial" pitchFamily="34" charset="0"/>
                <a:cs typeface="Arial" pitchFamily="34" charset="0"/>
              </a:rPr>
              <a:t>βαθμό αλληλοεπίδρασης</a:t>
            </a:r>
            <a:r>
              <a:rPr lang="el-GR" altLang="el-GR" b="1" dirty="0" smtClean="0">
                <a:latin typeface="Arial" pitchFamily="34" charset="0"/>
                <a:cs typeface="Arial" pitchFamily="34" charset="0"/>
              </a:rPr>
              <a:t>, μεταξύ τους, </a:t>
            </a:r>
            <a:endParaRPr lang="el-GR" altLang="el-GR" b="1" dirty="0" smtClean="0">
              <a:latin typeface="Times New Roman" pitchFamily="18" charset="0"/>
            </a:endParaRPr>
          </a:p>
          <a:p>
            <a:pPr algn="just">
              <a:lnSpc>
                <a:spcPts val="3000"/>
              </a:lnSpc>
              <a:buFontTx/>
              <a:buChar char="•"/>
            </a:pPr>
            <a:r>
              <a:rPr lang="el-GR" altLang="el-GR" b="1" dirty="0" smtClean="0">
                <a:latin typeface="Times New Roman" pitchFamily="18" charset="0"/>
              </a:rPr>
              <a:t> </a:t>
            </a:r>
            <a:r>
              <a:rPr lang="el-GR" altLang="el-GR" b="1" dirty="0" smtClean="0">
                <a:latin typeface="Arial" pitchFamily="34" charset="0"/>
                <a:cs typeface="Arial" pitchFamily="34" charset="0"/>
              </a:rPr>
              <a:t>το </a:t>
            </a:r>
            <a:r>
              <a:rPr lang="el-GR" altLang="el-GR" b="1" dirty="0" smtClean="0">
                <a:solidFill>
                  <a:srgbClr val="FF0000"/>
                </a:solidFill>
                <a:latin typeface="Arial" pitchFamily="34" charset="0"/>
                <a:cs typeface="Arial" pitchFamily="34" charset="0"/>
              </a:rPr>
              <a:t>επίπεδο συσχέτισης </a:t>
            </a:r>
            <a:r>
              <a:rPr lang="el-GR" altLang="el-GR" b="1" dirty="0" smtClean="0">
                <a:latin typeface="Arial" pitchFamily="34" charset="0"/>
                <a:cs typeface="Arial" pitchFamily="34" charset="0"/>
              </a:rPr>
              <a:t>των παραγόντων, που συμβάλλουν στην ανάπτυξη της αθλητικής ικανότητας.</a:t>
            </a:r>
            <a:endParaRPr lang="en-US" altLang="el-GR"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643174" y="714356"/>
            <a:ext cx="3734164" cy="450893"/>
          </a:xfrm>
          <a:prstGeom prst="rect">
            <a:avLst/>
          </a:prstGeom>
        </p:spPr>
        <p:txBody>
          <a:bodyPr wrap="none">
            <a:spAutoFit/>
          </a:bodyPr>
          <a:lstStyle/>
          <a:p>
            <a:pPr>
              <a:lnSpc>
                <a:spcPts val="3000"/>
              </a:lnSpc>
            </a:pPr>
            <a:r>
              <a:rPr lang="en-US" altLang="el-GR" sz="2400" b="1" dirty="0" smtClean="0">
                <a:solidFill>
                  <a:srgbClr val="0070C0"/>
                </a:solidFill>
                <a:latin typeface="Arial" pitchFamily="34" charset="0"/>
                <a:cs typeface="Arial" pitchFamily="34" charset="0"/>
              </a:rPr>
              <a:t>H</a:t>
            </a:r>
            <a:r>
              <a:rPr lang="el-GR" altLang="el-GR" sz="2400" b="1" dirty="0" smtClean="0">
                <a:solidFill>
                  <a:srgbClr val="0070C0"/>
                </a:solidFill>
                <a:latin typeface="Arial" pitchFamily="34" charset="0"/>
                <a:cs typeface="Arial" pitchFamily="34" charset="0"/>
              </a:rPr>
              <a:t> προπονητική μονάδα </a:t>
            </a:r>
            <a:endParaRPr lang="el-GR" altLang="el-GR" sz="2400" b="1" dirty="0">
              <a:solidFill>
                <a:srgbClr val="0070C0"/>
              </a:solidFill>
              <a:latin typeface="Arial" pitchFamily="34" charset="0"/>
              <a:cs typeface="Arial" pitchFamily="34" charset="0"/>
            </a:endParaRPr>
          </a:p>
        </p:txBody>
      </p:sp>
      <p:sp>
        <p:nvSpPr>
          <p:cNvPr id="3" name="2 - Ορθογώνιο"/>
          <p:cNvSpPr/>
          <p:nvPr/>
        </p:nvSpPr>
        <p:spPr>
          <a:xfrm>
            <a:off x="571472" y="1500174"/>
            <a:ext cx="8001056" cy="1246495"/>
          </a:xfrm>
          <a:prstGeom prst="rect">
            <a:avLst/>
          </a:prstGeom>
        </p:spPr>
        <p:txBody>
          <a:bodyPr wrap="square">
            <a:spAutoFit/>
          </a:bodyPr>
          <a:lstStyle/>
          <a:p>
            <a:pPr>
              <a:lnSpc>
                <a:spcPts val="3000"/>
              </a:lnSpc>
              <a:buFont typeface="Wingdings" pitchFamily="2" charset="2"/>
              <a:buChar char="Ø"/>
            </a:pPr>
            <a:r>
              <a:rPr lang="el-GR" altLang="el-GR" b="1" dirty="0" smtClean="0">
                <a:latin typeface="Arial" pitchFamily="34" charset="0"/>
                <a:cs typeface="Arial" pitchFamily="34" charset="0"/>
              </a:rPr>
              <a:t> </a:t>
            </a:r>
            <a:r>
              <a:rPr lang="en-US" altLang="el-GR" b="1" dirty="0" smtClean="0">
                <a:latin typeface="Arial" pitchFamily="34" charset="0"/>
                <a:cs typeface="Arial" pitchFamily="34" charset="0"/>
              </a:rPr>
              <a:t>H</a:t>
            </a:r>
            <a:r>
              <a:rPr lang="el-GR" altLang="el-GR" b="1" dirty="0" smtClean="0">
                <a:latin typeface="Arial" pitchFamily="34" charset="0"/>
                <a:cs typeface="Arial" pitchFamily="34" charset="0"/>
              </a:rPr>
              <a:t> </a:t>
            </a:r>
            <a:r>
              <a:rPr lang="el-GR" altLang="el-GR" b="1" dirty="0" smtClean="0">
                <a:latin typeface="Arial" pitchFamily="34" charset="0"/>
              </a:rPr>
              <a:t>Π.Μ.</a:t>
            </a:r>
            <a:r>
              <a:rPr lang="el-GR" altLang="el-GR" b="1" dirty="0" smtClean="0">
                <a:latin typeface="Arial" pitchFamily="34" charset="0"/>
                <a:cs typeface="Arial" pitchFamily="34" charset="0"/>
              </a:rPr>
              <a:t> είναι η πιο </a:t>
            </a:r>
            <a:r>
              <a:rPr lang="el-GR" altLang="el-GR" b="1" dirty="0" smtClean="0">
                <a:solidFill>
                  <a:srgbClr val="FF0000"/>
                </a:solidFill>
                <a:latin typeface="Arial" pitchFamily="34" charset="0"/>
                <a:cs typeface="Arial" pitchFamily="34" charset="0"/>
              </a:rPr>
              <a:t>μικρή και απλή χρονική </a:t>
            </a:r>
            <a:r>
              <a:rPr lang="el-GR" altLang="el-GR" b="1" dirty="0" smtClean="0">
                <a:latin typeface="Arial" pitchFamily="34" charset="0"/>
                <a:cs typeface="Arial" pitchFamily="34" charset="0"/>
              </a:rPr>
              <a:t>περίοδος άσκησης</a:t>
            </a:r>
          </a:p>
          <a:p>
            <a:pPr algn="just">
              <a:lnSpc>
                <a:spcPts val="3000"/>
              </a:lnSpc>
            </a:pPr>
            <a:r>
              <a:rPr lang="el-GR" altLang="el-GR" b="1" dirty="0" smtClean="0">
                <a:latin typeface="Arial" pitchFamily="34" charset="0"/>
                <a:cs typeface="Arial" pitchFamily="34" charset="0"/>
              </a:rPr>
              <a:t>του αθλητή στην προσπάθεια επίτευξης ενός από τους </a:t>
            </a:r>
            <a:r>
              <a:rPr lang="el-GR" altLang="el-GR" b="1" dirty="0" smtClean="0">
                <a:solidFill>
                  <a:srgbClr val="FF0000"/>
                </a:solidFill>
                <a:latin typeface="Arial" pitchFamily="34" charset="0"/>
                <a:cs typeface="Arial" pitchFamily="34" charset="0"/>
              </a:rPr>
              <a:t>αντικειμενικούς στόχους της προπόνησης</a:t>
            </a:r>
            <a:r>
              <a:rPr lang="el-GR" altLang="el-GR" b="1" dirty="0" smtClean="0">
                <a:solidFill>
                  <a:srgbClr val="FF0000"/>
                </a:solidFill>
                <a:latin typeface="Arial" pitchFamily="34" charset="0"/>
              </a:rPr>
              <a:t> και διαρκεί τουλάχιστον 30 </a:t>
            </a:r>
            <a:r>
              <a:rPr lang="en-US" altLang="el-GR" b="1" dirty="0" smtClean="0">
                <a:solidFill>
                  <a:srgbClr val="FF0000"/>
                </a:solidFill>
                <a:latin typeface="Arial" pitchFamily="34" charset="0"/>
              </a:rPr>
              <a:t>min</a:t>
            </a:r>
            <a:r>
              <a:rPr lang="el-GR" altLang="el-GR" b="1" dirty="0" smtClean="0">
                <a:solidFill>
                  <a:srgbClr val="FF0000"/>
                </a:solidFill>
                <a:latin typeface="Arial" pitchFamily="34" charset="0"/>
                <a:cs typeface="Arial" pitchFamily="34" charset="0"/>
              </a:rPr>
              <a:t>. </a:t>
            </a:r>
            <a:endParaRPr lang="el-GR" altLang="el-GR" b="1" dirty="0">
              <a:solidFill>
                <a:srgbClr val="FF0000"/>
              </a:solidFill>
              <a:latin typeface="Arial" pitchFamily="34" charset="0"/>
              <a:cs typeface="Arial" pitchFamily="34" charset="0"/>
            </a:endParaRPr>
          </a:p>
        </p:txBody>
      </p:sp>
      <p:sp>
        <p:nvSpPr>
          <p:cNvPr id="4" name="3 - Ορθογώνιο"/>
          <p:cNvSpPr/>
          <p:nvPr/>
        </p:nvSpPr>
        <p:spPr>
          <a:xfrm>
            <a:off x="642910" y="3500438"/>
            <a:ext cx="7786742" cy="2400657"/>
          </a:xfrm>
          <a:prstGeom prst="rect">
            <a:avLst/>
          </a:prstGeom>
        </p:spPr>
        <p:txBody>
          <a:bodyPr wrap="square">
            <a:spAutoFit/>
          </a:bodyPr>
          <a:lstStyle/>
          <a:p>
            <a:pPr>
              <a:lnSpc>
                <a:spcPts val="3000"/>
              </a:lnSpc>
            </a:pPr>
            <a:r>
              <a:rPr lang="el-GR" altLang="el-GR" b="1" dirty="0" smtClean="0">
                <a:solidFill>
                  <a:srgbClr val="FF0000"/>
                </a:solidFill>
                <a:latin typeface="Arial" pitchFamily="34" charset="0"/>
                <a:cs typeface="Arial" pitchFamily="34" charset="0"/>
              </a:rPr>
              <a:t>Παράδειγμα ενός </a:t>
            </a:r>
            <a:r>
              <a:rPr lang="el-GR" altLang="el-GR" b="1" dirty="0" err="1" smtClean="0">
                <a:solidFill>
                  <a:srgbClr val="FF0000"/>
                </a:solidFill>
                <a:latin typeface="Arial" pitchFamily="34" charset="0"/>
                <a:cs typeface="Arial" pitchFamily="34" charset="0"/>
              </a:rPr>
              <a:t>ρίπτη</a:t>
            </a:r>
            <a:endParaRPr lang="el-GR" altLang="el-GR" b="1" dirty="0" smtClean="0">
              <a:solidFill>
                <a:srgbClr val="FF0000"/>
              </a:solidFill>
              <a:latin typeface="Arial" pitchFamily="34" charset="0"/>
              <a:cs typeface="Arial" pitchFamily="34" charset="0"/>
            </a:endParaRPr>
          </a:p>
          <a:p>
            <a:pPr algn="just">
              <a:lnSpc>
                <a:spcPts val="3000"/>
              </a:lnSpc>
              <a:buFont typeface="Wingdings" pitchFamily="2" charset="2"/>
              <a:buChar char="Ø"/>
            </a:pPr>
            <a:r>
              <a:rPr lang="el-GR" altLang="el-GR" b="1" dirty="0" smtClean="0">
                <a:solidFill>
                  <a:schemeClr val="bg1"/>
                </a:solidFill>
                <a:latin typeface="Arial" pitchFamily="34" charset="0"/>
                <a:cs typeface="Arial" pitchFamily="34" charset="0"/>
              </a:rPr>
              <a:t> </a:t>
            </a:r>
            <a:r>
              <a:rPr lang="el-GR" altLang="el-GR" b="1" dirty="0" smtClean="0">
                <a:latin typeface="Arial" pitchFamily="34" charset="0"/>
                <a:cs typeface="Arial" pitchFamily="34" charset="0"/>
              </a:rPr>
              <a:t>Εάν ο στόχος είναι η </a:t>
            </a:r>
            <a:r>
              <a:rPr lang="el-GR" altLang="el-GR" b="1" dirty="0" smtClean="0">
                <a:solidFill>
                  <a:srgbClr val="FF0000"/>
                </a:solidFill>
                <a:latin typeface="Arial" pitchFamily="34" charset="0"/>
              </a:rPr>
              <a:t>βελτίωση της</a:t>
            </a:r>
            <a:r>
              <a:rPr lang="en-US" altLang="el-GR" b="1" dirty="0" smtClean="0">
                <a:solidFill>
                  <a:srgbClr val="FF0000"/>
                </a:solidFill>
                <a:latin typeface="Arial" pitchFamily="34" charset="0"/>
                <a:cs typeface="Arial" pitchFamily="34" charset="0"/>
              </a:rPr>
              <a:t> </a:t>
            </a:r>
            <a:r>
              <a:rPr lang="el-GR" altLang="el-GR" b="1" dirty="0" smtClean="0">
                <a:solidFill>
                  <a:srgbClr val="FF0000"/>
                </a:solidFill>
                <a:latin typeface="Arial" pitchFamily="34" charset="0"/>
                <a:cs typeface="Arial" pitchFamily="34" charset="0"/>
              </a:rPr>
              <a:t>τεχνικής, </a:t>
            </a:r>
            <a:r>
              <a:rPr lang="el-GR" altLang="el-GR" b="1" dirty="0" smtClean="0">
                <a:latin typeface="Arial" pitchFamily="34" charset="0"/>
                <a:cs typeface="Arial" pitchFamily="34" charset="0"/>
              </a:rPr>
              <a:t>η Π.Μ. μπορεί να περιλαμβάνει</a:t>
            </a:r>
            <a:r>
              <a:rPr lang="el-GR" altLang="el-GR" b="1" dirty="0" smtClean="0">
                <a:latin typeface="Arial" pitchFamily="34" charset="0"/>
              </a:rPr>
              <a:t>: </a:t>
            </a:r>
          </a:p>
          <a:p>
            <a:pPr algn="just">
              <a:lnSpc>
                <a:spcPts val="3000"/>
              </a:lnSpc>
            </a:pPr>
            <a:r>
              <a:rPr lang="el-GR" altLang="el-GR" b="1" dirty="0" smtClean="0">
                <a:solidFill>
                  <a:srgbClr val="FF0000"/>
                </a:solidFill>
                <a:latin typeface="Arial" pitchFamily="34" charset="0"/>
                <a:cs typeface="Arial" pitchFamily="34" charset="0"/>
              </a:rPr>
              <a:t>15 ρίψεις </a:t>
            </a:r>
            <a:r>
              <a:rPr lang="el-GR" altLang="el-GR" b="1" dirty="0" smtClean="0">
                <a:latin typeface="Arial" pitchFamily="34" charset="0"/>
                <a:cs typeface="Arial" pitchFamily="34" charset="0"/>
              </a:rPr>
              <a:t>από την τελική διπλή στήριξη και </a:t>
            </a:r>
          </a:p>
          <a:p>
            <a:pPr>
              <a:lnSpc>
                <a:spcPts val="3000"/>
              </a:lnSpc>
            </a:pPr>
            <a:r>
              <a:rPr lang="el-GR" altLang="el-GR" b="1" dirty="0" smtClean="0">
                <a:solidFill>
                  <a:srgbClr val="FF0000"/>
                </a:solidFill>
                <a:latin typeface="Arial" pitchFamily="34" charset="0"/>
                <a:cs typeface="Arial" pitchFamily="34" charset="0"/>
              </a:rPr>
              <a:t>30 ρίψεις </a:t>
            </a:r>
            <a:r>
              <a:rPr lang="el-GR" altLang="el-GR" b="1" dirty="0" smtClean="0">
                <a:latin typeface="Arial" pitchFamily="34" charset="0"/>
                <a:cs typeface="Arial" pitchFamily="34" charset="0"/>
              </a:rPr>
              <a:t>με ολόκληρο τον παλμό </a:t>
            </a:r>
          </a:p>
          <a:p>
            <a:pPr>
              <a:lnSpc>
                <a:spcPts val="3000"/>
              </a:lnSpc>
            </a:pPr>
            <a:r>
              <a:rPr lang="el-GR" altLang="el-GR" b="1" dirty="0" smtClean="0">
                <a:latin typeface="Arial" pitchFamily="34" charset="0"/>
                <a:cs typeface="Arial" pitchFamily="34" charset="0"/>
              </a:rPr>
              <a:t>στο</a:t>
            </a:r>
            <a:r>
              <a:rPr lang="el-GR" altLang="el-GR" b="1" dirty="0" smtClean="0">
                <a:solidFill>
                  <a:schemeClr val="bg1"/>
                </a:solidFill>
                <a:latin typeface="Arial" pitchFamily="34" charset="0"/>
                <a:cs typeface="Arial" pitchFamily="34" charset="0"/>
              </a:rPr>
              <a:t> </a:t>
            </a:r>
            <a:r>
              <a:rPr lang="el-GR" altLang="el-GR" b="1" dirty="0" smtClean="0">
                <a:solidFill>
                  <a:srgbClr val="FF0000"/>
                </a:solidFill>
                <a:latin typeface="Arial" pitchFamily="34" charset="0"/>
                <a:cs typeface="Arial" pitchFamily="34" charset="0"/>
              </a:rPr>
              <a:t>90% </a:t>
            </a:r>
            <a:r>
              <a:rPr lang="el-GR" altLang="el-GR" b="1" dirty="0" smtClean="0">
                <a:latin typeface="Arial" pitchFamily="34" charset="0"/>
                <a:cs typeface="Arial" pitchFamily="34" charset="0"/>
              </a:rPr>
              <a:t>της μέγιστης δυνατότητας του αθλητή</a:t>
            </a:r>
            <a:r>
              <a:rPr lang="el-GR" altLang="el-GR" b="1" dirty="0" smtClean="0">
                <a:solidFill>
                  <a:schemeClr val="bg1"/>
                </a:solidFill>
                <a:latin typeface="Arial" pitchFamily="34" charset="0"/>
                <a:cs typeface="Arial" pitchFamily="34" charset="0"/>
              </a:rPr>
              <a:t>. </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0"/>
            <a:ext cx="8286808" cy="2015936"/>
          </a:xfrm>
          <a:prstGeom prst="rect">
            <a:avLst/>
          </a:prstGeom>
        </p:spPr>
        <p:txBody>
          <a:bodyPr wrap="square">
            <a:spAutoFit/>
          </a:bodyPr>
          <a:lstStyle/>
          <a:p>
            <a:pPr>
              <a:lnSpc>
                <a:spcPts val="3000"/>
              </a:lnSpc>
            </a:pPr>
            <a:endParaRPr lang="el-GR" altLang="el-GR" b="1" dirty="0" smtClean="0">
              <a:solidFill>
                <a:schemeClr val="bg1"/>
              </a:solidFill>
              <a:latin typeface="Arial" pitchFamily="34" charset="0"/>
              <a:cs typeface="Arial" pitchFamily="34" charset="0"/>
            </a:endParaRPr>
          </a:p>
          <a:p>
            <a:pPr algn="just">
              <a:lnSpc>
                <a:spcPts val="3000"/>
              </a:lnSpc>
              <a:buFont typeface="Wingdings" pitchFamily="2" charset="2"/>
              <a:buChar char="Ø"/>
            </a:pPr>
            <a:r>
              <a:rPr lang="el-GR" altLang="el-GR" b="1" dirty="0" smtClean="0">
                <a:latin typeface="Arial" pitchFamily="34" charset="0"/>
                <a:cs typeface="Arial" pitchFamily="34" charset="0"/>
              </a:rPr>
              <a:t> </a:t>
            </a:r>
            <a:r>
              <a:rPr lang="en-US" altLang="el-GR" b="1" dirty="0" smtClean="0">
                <a:latin typeface="Arial" pitchFamily="34" charset="0"/>
                <a:cs typeface="Arial" pitchFamily="34" charset="0"/>
              </a:rPr>
              <a:t>E</a:t>
            </a:r>
            <a:r>
              <a:rPr lang="el-GR" altLang="el-GR" b="1" dirty="0" err="1" smtClean="0">
                <a:latin typeface="Arial" pitchFamily="34" charset="0"/>
                <a:cs typeface="Arial" pitchFamily="34" charset="0"/>
              </a:rPr>
              <a:t>άν</a:t>
            </a:r>
            <a:r>
              <a:rPr lang="el-GR" altLang="el-GR" b="1" dirty="0" smtClean="0">
                <a:latin typeface="Arial" pitchFamily="34" charset="0"/>
                <a:cs typeface="Arial" pitchFamily="34" charset="0"/>
              </a:rPr>
              <a:t> ο στόχος είναι η ανάπτυξη της </a:t>
            </a:r>
            <a:r>
              <a:rPr lang="el-GR" altLang="el-GR" b="1" dirty="0" smtClean="0">
                <a:solidFill>
                  <a:srgbClr val="FF0000"/>
                </a:solidFill>
                <a:latin typeface="Arial" pitchFamily="34" charset="0"/>
                <a:cs typeface="Arial" pitchFamily="34" charset="0"/>
              </a:rPr>
              <a:t>μέγιστης </a:t>
            </a:r>
            <a:r>
              <a:rPr lang="el-GR" altLang="el-GR" b="1" dirty="0" smtClean="0">
                <a:latin typeface="Arial" pitchFamily="34" charset="0"/>
                <a:cs typeface="Arial" pitchFamily="34" charset="0"/>
              </a:rPr>
              <a:t>δύναμης των κάτω άκρων με την άσκηση</a:t>
            </a:r>
            <a:r>
              <a:rPr lang="el-GR" altLang="el-GR" b="1" dirty="0" smtClean="0">
                <a:solidFill>
                  <a:schemeClr val="bg1"/>
                </a:solidFill>
                <a:latin typeface="Arial" pitchFamily="34" charset="0"/>
                <a:cs typeface="Arial" pitchFamily="34" charset="0"/>
              </a:rPr>
              <a:t> </a:t>
            </a:r>
            <a:r>
              <a:rPr lang="el-GR" altLang="el-GR" b="1" dirty="0" smtClean="0">
                <a:solidFill>
                  <a:srgbClr val="FF0000"/>
                </a:solidFill>
                <a:latin typeface="Arial" pitchFamily="34" charset="0"/>
                <a:cs typeface="Arial" pitchFamily="34" charset="0"/>
              </a:rPr>
              <a:t>"βαθιά καθίσματα", </a:t>
            </a:r>
            <a:r>
              <a:rPr lang="el-GR" altLang="el-GR" b="1" dirty="0" smtClean="0">
                <a:latin typeface="Arial" pitchFamily="34" charset="0"/>
                <a:cs typeface="Arial" pitchFamily="34" charset="0"/>
              </a:rPr>
              <a:t>η Π.Μ. μπορεί να περιλαμβάνει</a:t>
            </a:r>
            <a:r>
              <a:rPr lang="el-GR" altLang="el-GR" b="1" dirty="0" smtClean="0">
                <a:latin typeface="Arial" pitchFamily="34" charset="0"/>
              </a:rPr>
              <a:t>:</a:t>
            </a:r>
          </a:p>
          <a:p>
            <a:pPr>
              <a:lnSpc>
                <a:spcPts val="3000"/>
              </a:lnSpc>
              <a:buFontTx/>
              <a:buChar char="•"/>
            </a:pPr>
            <a:r>
              <a:rPr lang="el-GR" altLang="el-GR" b="1" dirty="0" smtClean="0">
                <a:solidFill>
                  <a:srgbClr val="FFFF66"/>
                </a:solidFill>
                <a:latin typeface="Arial" pitchFamily="34" charset="0"/>
              </a:rPr>
              <a:t> </a:t>
            </a:r>
            <a:r>
              <a:rPr lang="el-GR" altLang="el-GR" b="1" dirty="0" smtClean="0">
                <a:solidFill>
                  <a:srgbClr val="FF0000"/>
                </a:solidFill>
                <a:latin typeface="Arial" pitchFamily="34" charset="0"/>
                <a:cs typeface="Arial" pitchFamily="34" charset="0"/>
              </a:rPr>
              <a:t>4 </a:t>
            </a:r>
            <a:r>
              <a:rPr lang="el-GR" altLang="el-GR" b="1" dirty="0" smtClean="0">
                <a:solidFill>
                  <a:srgbClr val="FF0000"/>
                </a:solidFill>
                <a:latin typeface="Arial" pitchFamily="34" charset="0"/>
              </a:rPr>
              <a:t>σειρές</a:t>
            </a:r>
            <a:r>
              <a:rPr lang="el-GR" altLang="el-GR" b="1" dirty="0" smtClean="0">
                <a:solidFill>
                  <a:srgbClr val="FF0000"/>
                </a:solidFill>
                <a:latin typeface="Arial" pitchFamily="34" charset="0"/>
                <a:cs typeface="Arial" pitchFamily="34" charset="0"/>
              </a:rPr>
              <a:t> </a:t>
            </a:r>
            <a:r>
              <a:rPr lang="en-US" altLang="el-GR" b="1" dirty="0" smtClean="0">
                <a:solidFill>
                  <a:srgbClr val="FF0000"/>
                </a:solidFill>
                <a:latin typeface="Arial" pitchFamily="34" charset="0"/>
                <a:cs typeface="Arial" pitchFamily="34" charset="0"/>
              </a:rPr>
              <a:t>X</a:t>
            </a:r>
            <a:r>
              <a:rPr lang="el-GR" altLang="el-GR" b="1" dirty="0" smtClean="0">
                <a:solidFill>
                  <a:srgbClr val="FF0000"/>
                </a:solidFill>
                <a:latin typeface="Arial" pitchFamily="34" charset="0"/>
                <a:cs typeface="Arial" pitchFamily="34" charset="0"/>
              </a:rPr>
              <a:t> 4 επαναλήψεις </a:t>
            </a:r>
            <a:r>
              <a:rPr lang="en-US" altLang="el-GR" b="1" dirty="0" smtClean="0">
                <a:solidFill>
                  <a:srgbClr val="FF0000"/>
                </a:solidFill>
                <a:latin typeface="Arial" pitchFamily="34" charset="0"/>
                <a:cs typeface="Arial" pitchFamily="34" charset="0"/>
              </a:rPr>
              <a:t>X</a:t>
            </a:r>
            <a:r>
              <a:rPr lang="el-GR" altLang="el-GR" b="1" dirty="0" smtClean="0">
                <a:solidFill>
                  <a:srgbClr val="FF0000"/>
                </a:solidFill>
                <a:latin typeface="Arial" pitchFamily="34" charset="0"/>
                <a:cs typeface="Arial" pitchFamily="34" charset="0"/>
              </a:rPr>
              <a:t> 85% </a:t>
            </a:r>
            <a:r>
              <a:rPr lang="el-GR" altLang="el-GR" b="1" dirty="0" smtClean="0">
                <a:latin typeface="Arial" pitchFamily="34" charset="0"/>
                <a:cs typeface="Arial" pitchFamily="34" charset="0"/>
              </a:rPr>
              <a:t>της 1ΜΑΕ, </a:t>
            </a:r>
          </a:p>
          <a:p>
            <a:pPr>
              <a:lnSpc>
                <a:spcPts val="3000"/>
              </a:lnSpc>
            </a:pPr>
            <a:r>
              <a:rPr lang="el-GR" altLang="el-GR" b="1" dirty="0" smtClean="0">
                <a:latin typeface="Arial" pitchFamily="34" charset="0"/>
                <a:cs typeface="Arial" pitchFamily="34" charset="0"/>
              </a:rPr>
              <a:t>   με 2 λεπτά ανάπαυση μεταξύ των σε</a:t>
            </a:r>
            <a:r>
              <a:rPr lang="el-GR" altLang="el-GR" b="1" dirty="0" smtClean="0">
                <a:latin typeface="Arial" pitchFamily="34" charset="0"/>
              </a:rPr>
              <a:t>ιρών</a:t>
            </a:r>
            <a:r>
              <a:rPr lang="el-GR" altLang="el-GR" b="1" dirty="0" smtClean="0">
                <a:latin typeface="Arial" pitchFamily="34" charset="0"/>
                <a:cs typeface="Arial" pitchFamily="34" charset="0"/>
              </a:rPr>
              <a:t>. </a:t>
            </a:r>
            <a:endParaRPr lang="el-GR" altLang="el-GR" b="1" dirty="0">
              <a:latin typeface="Arial" pitchFamily="34" charset="0"/>
            </a:endParaRPr>
          </a:p>
        </p:txBody>
      </p:sp>
      <p:sp>
        <p:nvSpPr>
          <p:cNvPr id="3" name="2 - Ορθογώνιο"/>
          <p:cNvSpPr/>
          <p:nvPr/>
        </p:nvSpPr>
        <p:spPr>
          <a:xfrm>
            <a:off x="214282" y="2228672"/>
            <a:ext cx="8643998" cy="1246495"/>
          </a:xfrm>
          <a:prstGeom prst="rect">
            <a:avLst/>
          </a:prstGeom>
        </p:spPr>
        <p:txBody>
          <a:bodyPr wrap="square">
            <a:spAutoFit/>
          </a:bodyPr>
          <a:lstStyle/>
          <a:p>
            <a:pPr algn="just">
              <a:lnSpc>
                <a:spcPts val="3000"/>
              </a:lnSpc>
              <a:buFont typeface="Wingdings" pitchFamily="2" charset="2"/>
              <a:buChar char="Ø"/>
            </a:pPr>
            <a:r>
              <a:rPr lang="el-GR" altLang="el-GR" b="1" dirty="0" smtClean="0">
                <a:latin typeface="Arial" pitchFamily="34" charset="0"/>
                <a:cs typeface="Arial" pitchFamily="34" charset="0"/>
              </a:rPr>
              <a:t> Εάν ο στόχος είναι η ενεργός αποκατάσταση η </a:t>
            </a:r>
            <a:r>
              <a:rPr lang="el-GR" altLang="el-GR" b="1" dirty="0" smtClean="0">
                <a:latin typeface="Arial" pitchFamily="34" charset="0"/>
              </a:rPr>
              <a:t>Π.Μ.</a:t>
            </a:r>
            <a:r>
              <a:rPr lang="el-GR" altLang="el-GR" b="1" dirty="0" smtClean="0">
                <a:latin typeface="Arial" pitchFamily="34" charset="0"/>
                <a:cs typeface="Arial" pitchFamily="34" charset="0"/>
              </a:rPr>
              <a:t> μπορεί να περιλαμβάνει</a:t>
            </a:r>
            <a:r>
              <a:rPr lang="el-GR" altLang="el-GR" b="1" dirty="0" smtClean="0">
                <a:latin typeface="Arial" pitchFamily="34" charset="0"/>
              </a:rPr>
              <a:t>:</a:t>
            </a:r>
            <a:r>
              <a:rPr lang="el-GR" altLang="el-GR" b="1" dirty="0" smtClean="0">
                <a:latin typeface="Arial" pitchFamily="34" charset="0"/>
                <a:cs typeface="Arial" pitchFamily="34" charset="0"/>
              </a:rPr>
              <a:t> </a:t>
            </a:r>
            <a:endParaRPr lang="el-GR" altLang="el-GR" b="1" dirty="0" smtClean="0">
              <a:latin typeface="Arial" pitchFamily="34" charset="0"/>
            </a:endParaRPr>
          </a:p>
          <a:p>
            <a:pPr>
              <a:lnSpc>
                <a:spcPts val="3000"/>
              </a:lnSpc>
              <a:buFontTx/>
              <a:buChar char="•"/>
            </a:pPr>
            <a:r>
              <a:rPr lang="el-GR" altLang="el-GR" b="1" dirty="0" smtClean="0">
                <a:solidFill>
                  <a:srgbClr val="FF0000"/>
                </a:solidFill>
                <a:latin typeface="Arial" pitchFamily="34" charset="0"/>
              </a:rPr>
              <a:t> </a:t>
            </a:r>
            <a:r>
              <a:rPr lang="el-GR" altLang="el-GR" b="1" dirty="0" smtClean="0">
                <a:solidFill>
                  <a:srgbClr val="FF0000"/>
                </a:solidFill>
                <a:latin typeface="Arial" pitchFamily="34" charset="0"/>
                <a:cs typeface="Arial" pitchFamily="34" charset="0"/>
              </a:rPr>
              <a:t>20'-</a:t>
            </a:r>
            <a:r>
              <a:rPr lang="el-GR" altLang="el-GR" b="1" dirty="0" smtClean="0">
                <a:solidFill>
                  <a:srgbClr val="FF0000"/>
                </a:solidFill>
                <a:latin typeface="Arial" pitchFamily="34" charset="0"/>
              </a:rPr>
              <a:t>30</a:t>
            </a:r>
            <a:r>
              <a:rPr lang="el-GR" altLang="el-GR" b="1" dirty="0" smtClean="0">
                <a:solidFill>
                  <a:srgbClr val="FF0000"/>
                </a:solidFill>
                <a:latin typeface="Arial" pitchFamily="34" charset="0"/>
                <a:cs typeface="Arial" pitchFamily="34" charset="0"/>
              </a:rPr>
              <a:t>' χαλαρό τρέξιμο και </a:t>
            </a:r>
            <a:r>
              <a:rPr lang="el-GR" altLang="el-GR" b="1" dirty="0" smtClean="0">
                <a:solidFill>
                  <a:srgbClr val="FF0000"/>
                </a:solidFill>
                <a:latin typeface="Arial" pitchFamily="34" charset="0"/>
              </a:rPr>
              <a:t>40’ </a:t>
            </a:r>
            <a:r>
              <a:rPr lang="el-GR" altLang="el-GR" b="1" dirty="0" smtClean="0">
                <a:solidFill>
                  <a:srgbClr val="FF0000"/>
                </a:solidFill>
                <a:latin typeface="Arial" pitchFamily="34" charset="0"/>
                <a:cs typeface="Arial" pitchFamily="34" charset="0"/>
              </a:rPr>
              <a:t>γυμναστική </a:t>
            </a:r>
            <a:r>
              <a:rPr lang="el-GR" altLang="el-GR" b="1" dirty="0" smtClean="0">
                <a:latin typeface="Arial" pitchFamily="34" charset="0"/>
                <a:cs typeface="Arial" pitchFamily="34" charset="0"/>
              </a:rPr>
              <a:t>με </a:t>
            </a:r>
            <a:r>
              <a:rPr lang="el-GR" altLang="el-GR" b="1" dirty="0" err="1" smtClean="0">
                <a:latin typeface="Arial" pitchFamily="34" charset="0"/>
                <a:cs typeface="Arial" pitchFamily="34" charset="0"/>
              </a:rPr>
              <a:t>διατατικές</a:t>
            </a:r>
            <a:r>
              <a:rPr lang="el-GR" altLang="el-GR" b="1" dirty="0" smtClean="0">
                <a:latin typeface="Arial" pitchFamily="34" charset="0"/>
                <a:cs typeface="Arial" pitchFamily="34" charset="0"/>
              </a:rPr>
              <a:t> ασκήσεις, κ.τ.λ.</a:t>
            </a:r>
            <a:endParaRPr lang="en-US" altLang="el-GR" b="1" dirty="0">
              <a:latin typeface="Arial" pitchFamily="34" charset="0"/>
              <a:cs typeface="Arial" pitchFamily="34" charset="0"/>
            </a:endParaRPr>
          </a:p>
        </p:txBody>
      </p:sp>
      <p:sp>
        <p:nvSpPr>
          <p:cNvPr id="4" name="3 - Ορθογώνιο"/>
          <p:cNvSpPr/>
          <p:nvPr/>
        </p:nvSpPr>
        <p:spPr>
          <a:xfrm>
            <a:off x="285720" y="3643314"/>
            <a:ext cx="8501122" cy="1631216"/>
          </a:xfrm>
          <a:prstGeom prst="rect">
            <a:avLst/>
          </a:prstGeom>
        </p:spPr>
        <p:txBody>
          <a:bodyPr wrap="square">
            <a:spAutoFit/>
          </a:bodyPr>
          <a:lstStyle/>
          <a:p>
            <a:pPr algn="just">
              <a:lnSpc>
                <a:spcPts val="3000"/>
              </a:lnSpc>
              <a:buFont typeface="Wingdings" pitchFamily="2" charset="2"/>
              <a:buChar char="Ø"/>
            </a:pPr>
            <a:r>
              <a:rPr lang="el-GR" altLang="el-GR" b="1" dirty="0" smtClean="0">
                <a:latin typeface="Arial" pitchFamily="34" charset="0"/>
              </a:rPr>
              <a:t> Έ</a:t>
            </a:r>
            <a:r>
              <a:rPr lang="el-GR" altLang="el-GR" b="1" dirty="0" smtClean="0">
                <a:latin typeface="Arial" pitchFamily="34" charset="0"/>
                <a:cs typeface="Arial" pitchFamily="34" charset="0"/>
              </a:rPr>
              <a:t>νας αθλητής είναι δυνατό να προγραμματίσει την πραγματοποίηση περισσοτέρων από  μία </a:t>
            </a:r>
            <a:r>
              <a:rPr lang="el-GR" altLang="el-GR" b="1" dirty="0" smtClean="0">
                <a:solidFill>
                  <a:srgbClr val="FF0000"/>
                </a:solidFill>
                <a:latin typeface="Arial" pitchFamily="34" charset="0"/>
                <a:cs typeface="Arial" pitchFamily="34" charset="0"/>
              </a:rPr>
              <a:t>διαφορετικών </a:t>
            </a:r>
            <a:r>
              <a:rPr lang="el-GR" altLang="el-GR" b="1" dirty="0" smtClean="0">
                <a:solidFill>
                  <a:srgbClr val="FF0000"/>
                </a:solidFill>
                <a:latin typeface="Arial" pitchFamily="34" charset="0"/>
              </a:rPr>
              <a:t>Π.Μ.</a:t>
            </a:r>
            <a:r>
              <a:rPr lang="el-GR" altLang="el-GR" b="1" dirty="0" smtClean="0">
                <a:solidFill>
                  <a:srgbClr val="FF0000"/>
                </a:solidFill>
                <a:latin typeface="Arial" pitchFamily="34" charset="0"/>
                <a:cs typeface="Arial" pitchFamily="34" charset="0"/>
              </a:rPr>
              <a:t> στην ίδια μέρα</a:t>
            </a:r>
            <a:r>
              <a:rPr lang="el-GR" altLang="el-GR" b="1" dirty="0" smtClean="0">
                <a:latin typeface="Arial" pitchFamily="34" charset="0"/>
                <a:cs typeface="Arial" pitchFamily="34" charset="0"/>
              </a:rPr>
              <a:t>,</a:t>
            </a:r>
            <a:r>
              <a:rPr lang="el-GR" altLang="el-GR" b="1" dirty="0" smtClean="0">
                <a:solidFill>
                  <a:schemeClr val="bg1"/>
                </a:solidFill>
                <a:latin typeface="Arial" pitchFamily="34" charset="0"/>
                <a:cs typeface="Arial" pitchFamily="34" charset="0"/>
              </a:rPr>
              <a:t> </a:t>
            </a:r>
            <a:r>
              <a:rPr lang="el-GR" altLang="el-GR" b="1" dirty="0" smtClean="0">
                <a:latin typeface="Arial" pitchFamily="34" charset="0"/>
                <a:cs typeface="Arial" pitchFamily="34" charset="0"/>
              </a:rPr>
              <a:t>που μπορεί να γίνουν σε συνέχεια, ή σε  διαφορετικές περιόδους της ημέρας</a:t>
            </a:r>
            <a:r>
              <a:rPr lang="el-GR" altLang="el-GR" b="1" dirty="0" smtClean="0">
                <a:latin typeface="Arial" pitchFamily="34" charset="0"/>
              </a:rPr>
              <a:t> </a:t>
            </a:r>
            <a:r>
              <a:rPr lang="el-GR" altLang="el-GR" b="1" dirty="0" smtClean="0">
                <a:solidFill>
                  <a:srgbClr val="FF0000"/>
                </a:solidFill>
                <a:latin typeface="Arial" pitchFamily="34" charset="0"/>
                <a:cs typeface="Arial" pitchFamily="34" charset="0"/>
              </a:rPr>
              <a:t>(πρωί, μεσημέρι, βράδυ). </a:t>
            </a:r>
            <a:endParaRPr lang="el-GR" altLang="el-GR" b="1" dirty="0">
              <a:solidFill>
                <a:srgbClr val="FF0000"/>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785794"/>
            <a:ext cx="8001056" cy="3170099"/>
          </a:xfrm>
          <a:prstGeom prst="rect">
            <a:avLst/>
          </a:prstGeom>
        </p:spPr>
        <p:txBody>
          <a:bodyPr wrap="square">
            <a:spAutoFit/>
          </a:bodyPr>
          <a:lstStyle/>
          <a:p>
            <a:pPr algn="just">
              <a:lnSpc>
                <a:spcPts val="3000"/>
              </a:lnSpc>
            </a:pPr>
            <a:r>
              <a:rPr lang="el-GR" altLang="el-GR" b="1" dirty="0" smtClean="0">
                <a:latin typeface="Arial" pitchFamily="34" charset="0"/>
                <a:cs typeface="Arial" pitchFamily="34" charset="0"/>
              </a:rPr>
              <a:t>Π.χ. μπορεί να πραγματοποιηθούν τρεις </a:t>
            </a:r>
            <a:r>
              <a:rPr lang="el-GR" altLang="el-GR" b="1" dirty="0" smtClean="0">
                <a:latin typeface="Arial" pitchFamily="34" charset="0"/>
              </a:rPr>
              <a:t>Π.Μ.</a:t>
            </a:r>
            <a:r>
              <a:rPr lang="el-GR" altLang="el-GR" b="1" dirty="0" smtClean="0">
                <a:latin typeface="Arial" pitchFamily="34" charset="0"/>
                <a:cs typeface="Arial" pitchFamily="34" charset="0"/>
              </a:rPr>
              <a:t> σε μία επίσκεψή του στο γυμναστήριο. </a:t>
            </a:r>
            <a:endParaRPr lang="el-GR" altLang="el-GR" b="1" dirty="0" smtClean="0">
              <a:latin typeface="Arial" pitchFamily="34" charset="0"/>
            </a:endParaRPr>
          </a:p>
          <a:p>
            <a:pPr algn="just">
              <a:lnSpc>
                <a:spcPts val="3000"/>
              </a:lnSpc>
              <a:buFontTx/>
              <a:buChar char="•"/>
            </a:pPr>
            <a:r>
              <a:rPr lang="el-GR" altLang="el-GR" b="1" dirty="0" smtClean="0">
                <a:latin typeface="Arial" pitchFamily="34" charset="0"/>
              </a:rPr>
              <a:t> </a:t>
            </a:r>
            <a:r>
              <a:rPr lang="el-GR" altLang="el-GR" b="1" dirty="0" smtClean="0">
                <a:latin typeface="Arial" pitchFamily="34" charset="0"/>
                <a:cs typeface="Arial" pitchFamily="34" charset="0"/>
              </a:rPr>
              <a:t>Στις </a:t>
            </a:r>
            <a:r>
              <a:rPr lang="el-GR" altLang="el-GR" b="1" dirty="0" smtClean="0">
                <a:solidFill>
                  <a:srgbClr val="FF0000"/>
                </a:solidFill>
                <a:latin typeface="Arial" pitchFamily="34" charset="0"/>
                <a:cs typeface="Arial" pitchFamily="34" charset="0"/>
              </a:rPr>
              <a:t>4 το απόγευμα </a:t>
            </a:r>
            <a:r>
              <a:rPr lang="el-GR" altLang="el-GR" b="1" dirty="0" smtClean="0">
                <a:latin typeface="Arial" pitchFamily="34" charset="0"/>
                <a:cs typeface="Arial" pitchFamily="34" charset="0"/>
              </a:rPr>
              <a:t>η πρώτη </a:t>
            </a:r>
            <a:r>
              <a:rPr lang="el-GR" altLang="el-GR" b="1" dirty="0" smtClean="0">
                <a:latin typeface="Arial" pitchFamily="34" charset="0"/>
              </a:rPr>
              <a:t>Π.Μ.</a:t>
            </a:r>
            <a:r>
              <a:rPr lang="el-GR" altLang="el-GR" b="1" dirty="0" smtClean="0">
                <a:latin typeface="Arial" pitchFamily="34" charset="0"/>
                <a:cs typeface="Arial" pitchFamily="34" charset="0"/>
              </a:rPr>
              <a:t> με στόχο την </a:t>
            </a:r>
            <a:r>
              <a:rPr lang="el-GR" altLang="el-GR" b="1" dirty="0" smtClean="0">
                <a:solidFill>
                  <a:srgbClr val="FF0000"/>
                </a:solidFill>
                <a:latin typeface="Arial" pitchFamily="34" charset="0"/>
                <a:cs typeface="Arial" pitchFamily="34" charset="0"/>
              </a:rPr>
              <a:t>καλλιέργεια της τεχνικής. </a:t>
            </a:r>
            <a:endParaRPr lang="el-GR" altLang="el-GR" b="1" dirty="0" smtClean="0">
              <a:solidFill>
                <a:srgbClr val="FF0000"/>
              </a:solidFill>
              <a:latin typeface="Arial" pitchFamily="34" charset="0"/>
            </a:endParaRPr>
          </a:p>
          <a:p>
            <a:pPr algn="just">
              <a:lnSpc>
                <a:spcPts val="3000"/>
              </a:lnSpc>
              <a:buFontTx/>
              <a:buChar char="•"/>
            </a:pPr>
            <a:r>
              <a:rPr lang="el-GR" altLang="el-GR" b="1" dirty="0" smtClean="0">
                <a:latin typeface="Arial" pitchFamily="34" charset="0"/>
              </a:rPr>
              <a:t> </a:t>
            </a:r>
            <a:r>
              <a:rPr lang="el-GR" altLang="el-GR" b="1" dirty="0" smtClean="0">
                <a:latin typeface="Arial" pitchFamily="34" charset="0"/>
                <a:cs typeface="Arial" pitchFamily="34" charset="0"/>
              </a:rPr>
              <a:t>Στις </a:t>
            </a:r>
            <a:r>
              <a:rPr lang="el-GR" altLang="el-GR" b="1" dirty="0" smtClean="0">
                <a:solidFill>
                  <a:srgbClr val="FF0000"/>
                </a:solidFill>
                <a:latin typeface="Arial" pitchFamily="34" charset="0"/>
              </a:rPr>
              <a:t>6.0</a:t>
            </a:r>
            <a:r>
              <a:rPr lang="el-GR" altLang="el-GR" b="1" dirty="0" smtClean="0">
                <a:solidFill>
                  <a:srgbClr val="FF0000"/>
                </a:solidFill>
                <a:latin typeface="Arial" pitchFamily="34" charset="0"/>
                <a:cs typeface="Arial" pitchFamily="34" charset="0"/>
              </a:rPr>
              <a:t>0</a:t>
            </a:r>
            <a:r>
              <a:rPr lang="el-GR" altLang="el-GR" b="1" dirty="0" smtClean="0">
                <a:solidFill>
                  <a:schemeClr val="bg1"/>
                </a:solidFill>
                <a:latin typeface="Arial" pitchFamily="34" charset="0"/>
                <a:cs typeface="Arial" pitchFamily="34" charset="0"/>
              </a:rPr>
              <a:t> </a:t>
            </a:r>
            <a:r>
              <a:rPr lang="el-GR" altLang="el-GR" b="1" dirty="0" smtClean="0">
                <a:latin typeface="Arial" pitchFamily="34" charset="0"/>
                <a:cs typeface="Arial" pitchFamily="34" charset="0"/>
              </a:rPr>
              <a:t>η δεύτερη </a:t>
            </a:r>
            <a:r>
              <a:rPr lang="el-GR" altLang="el-GR" b="1" dirty="0" smtClean="0">
                <a:latin typeface="Arial" pitchFamily="34" charset="0"/>
              </a:rPr>
              <a:t>Π.Μ.</a:t>
            </a:r>
            <a:r>
              <a:rPr lang="el-GR" altLang="el-GR" b="1" dirty="0" smtClean="0">
                <a:latin typeface="Arial" pitchFamily="34" charset="0"/>
                <a:cs typeface="Arial" pitchFamily="34" charset="0"/>
              </a:rPr>
              <a:t> με δρόμους ταχύτητας και  άλματα για την </a:t>
            </a:r>
            <a:r>
              <a:rPr lang="el-GR" altLang="el-GR" b="1" dirty="0" smtClean="0">
                <a:solidFill>
                  <a:srgbClr val="FF0000"/>
                </a:solidFill>
                <a:latin typeface="Arial" pitchFamily="34" charset="0"/>
                <a:cs typeface="Arial" pitchFamily="34" charset="0"/>
              </a:rPr>
              <a:t>ανάπτυξη της ταχύτητας και της εκρηκτικής δύναμης </a:t>
            </a:r>
            <a:r>
              <a:rPr lang="el-GR" altLang="el-GR" b="1" dirty="0" smtClean="0">
                <a:latin typeface="Arial" pitchFamily="34" charset="0"/>
                <a:cs typeface="Arial" pitchFamily="34" charset="0"/>
              </a:rPr>
              <a:t>των ποδιών. </a:t>
            </a:r>
            <a:endParaRPr lang="el-GR" altLang="el-GR" b="1" dirty="0" smtClean="0">
              <a:latin typeface="Arial" pitchFamily="34" charset="0"/>
            </a:endParaRPr>
          </a:p>
          <a:p>
            <a:pPr algn="just">
              <a:lnSpc>
                <a:spcPts val="3000"/>
              </a:lnSpc>
              <a:buFontTx/>
              <a:buChar char="•"/>
            </a:pPr>
            <a:r>
              <a:rPr lang="el-GR" altLang="el-GR" b="1" dirty="0" smtClean="0">
                <a:latin typeface="Arial" pitchFamily="34" charset="0"/>
              </a:rPr>
              <a:t> </a:t>
            </a:r>
            <a:r>
              <a:rPr lang="el-GR" altLang="el-GR" b="1" dirty="0" smtClean="0">
                <a:latin typeface="Arial" pitchFamily="34" charset="0"/>
                <a:cs typeface="Arial" pitchFamily="34" charset="0"/>
              </a:rPr>
              <a:t>Στις </a:t>
            </a:r>
            <a:r>
              <a:rPr lang="el-GR" altLang="el-GR" b="1" dirty="0" smtClean="0">
                <a:solidFill>
                  <a:srgbClr val="FF0000"/>
                </a:solidFill>
                <a:latin typeface="Arial" pitchFamily="34" charset="0"/>
              </a:rPr>
              <a:t>7.3</a:t>
            </a:r>
            <a:r>
              <a:rPr lang="el-GR" altLang="el-GR" b="1" dirty="0" smtClean="0">
                <a:solidFill>
                  <a:srgbClr val="FF0000"/>
                </a:solidFill>
                <a:latin typeface="Arial" pitchFamily="34" charset="0"/>
                <a:cs typeface="Arial" pitchFamily="34" charset="0"/>
              </a:rPr>
              <a:t>0</a:t>
            </a:r>
            <a:r>
              <a:rPr lang="el-GR" altLang="el-GR" b="1" dirty="0" smtClean="0">
                <a:solidFill>
                  <a:schemeClr val="bg1"/>
                </a:solidFill>
                <a:latin typeface="Arial" pitchFamily="34" charset="0"/>
                <a:cs typeface="Arial" pitchFamily="34" charset="0"/>
              </a:rPr>
              <a:t> </a:t>
            </a:r>
            <a:r>
              <a:rPr lang="el-GR" altLang="el-GR" b="1" dirty="0" smtClean="0">
                <a:latin typeface="Arial" pitchFamily="34" charset="0"/>
                <a:cs typeface="Arial" pitchFamily="34" charset="0"/>
              </a:rPr>
              <a:t>η τρίτη </a:t>
            </a:r>
            <a:r>
              <a:rPr lang="el-GR" altLang="el-GR" b="1" dirty="0" smtClean="0">
                <a:latin typeface="Arial" pitchFamily="34" charset="0"/>
              </a:rPr>
              <a:t>Π.Μ.</a:t>
            </a:r>
            <a:r>
              <a:rPr lang="el-GR" altLang="el-GR" b="1" dirty="0" smtClean="0">
                <a:latin typeface="Arial" pitchFamily="34" charset="0"/>
                <a:cs typeface="Arial" pitchFamily="34" charset="0"/>
              </a:rPr>
              <a:t>, κατά την οποία επιδιώκει την ανάπτυξη </a:t>
            </a:r>
            <a:r>
              <a:rPr lang="el-GR" altLang="el-GR" b="1" dirty="0" smtClean="0">
                <a:solidFill>
                  <a:srgbClr val="FF0000"/>
                </a:solidFill>
                <a:latin typeface="Arial" pitchFamily="34" charset="0"/>
                <a:cs typeface="Arial" pitchFamily="34" charset="0"/>
              </a:rPr>
              <a:t>της μέγιστης δύναμης</a:t>
            </a:r>
            <a:r>
              <a:rPr lang="el-GR" altLang="el-GR" b="1" dirty="0" smtClean="0">
                <a:solidFill>
                  <a:schemeClr val="bg1"/>
                </a:solidFill>
                <a:latin typeface="Arial" pitchFamily="34" charset="0"/>
                <a:cs typeface="Arial" pitchFamily="34" charset="0"/>
              </a:rPr>
              <a:t> </a:t>
            </a:r>
            <a:r>
              <a:rPr lang="el-GR" altLang="el-GR" b="1" dirty="0" smtClean="0">
                <a:latin typeface="Arial" pitchFamily="34" charset="0"/>
                <a:cs typeface="Arial" pitchFamily="34" charset="0"/>
              </a:rPr>
              <a:t>των άνω άκρων.</a:t>
            </a:r>
            <a:endParaRPr lang="en-US" altLang="el-GR" b="1" dirty="0">
              <a:latin typeface="Arial" pitchFamily="34" charset="0"/>
              <a:cs typeface="Arial" pitchFamily="34" charset="0"/>
            </a:endParaRPr>
          </a:p>
        </p:txBody>
      </p:sp>
      <p:sp>
        <p:nvSpPr>
          <p:cNvPr id="3" name="2 - Ορθογώνιο"/>
          <p:cNvSpPr/>
          <p:nvPr/>
        </p:nvSpPr>
        <p:spPr>
          <a:xfrm>
            <a:off x="642910" y="4143380"/>
            <a:ext cx="7929618" cy="1246495"/>
          </a:xfrm>
          <a:prstGeom prst="rect">
            <a:avLst/>
          </a:prstGeom>
        </p:spPr>
        <p:txBody>
          <a:bodyPr wrap="square">
            <a:spAutoFit/>
          </a:bodyPr>
          <a:lstStyle/>
          <a:p>
            <a:pPr>
              <a:lnSpc>
                <a:spcPts val="3000"/>
              </a:lnSpc>
              <a:buFont typeface="Wingdings" pitchFamily="2" charset="2"/>
              <a:buChar char="Ø"/>
            </a:pPr>
            <a:r>
              <a:rPr lang="el-GR" altLang="el-GR" b="1" dirty="0" smtClean="0">
                <a:latin typeface="Arial" pitchFamily="34" charset="0"/>
                <a:cs typeface="Arial" pitchFamily="34" charset="0"/>
              </a:rPr>
              <a:t> Οι ίδιες Π.Μ., </a:t>
            </a:r>
            <a:r>
              <a:rPr lang="el-GR" altLang="el-GR" b="1" dirty="0" smtClean="0">
                <a:latin typeface="Arial" pitchFamily="34" charset="0"/>
              </a:rPr>
              <a:t>μπορεί</a:t>
            </a:r>
            <a:r>
              <a:rPr lang="el-GR" altLang="el-GR" b="1" dirty="0" smtClean="0">
                <a:latin typeface="Arial" pitchFamily="34" charset="0"/>
                <a:cs typeface="Arial" pitchFamily="34" charset="0"/>
              </a:rPr>
              <a:t> να </a:t>
            </a:r>
            <a:r>
              <a:rPr lang="el-GR" altLang="el-GR" b="1" dirty="0" smtClean="0">
                <a:latin typeface="Arial" pitchFamily="34" charset="0"/>
              </a:rPr>
              <a:t>γίνουν</a:t>
            </a:r>
            <a:r>
              <a:rPr lang="el-GR" altLang="el-GR" b="1" dirty="0" smtClean="0">
                <a:latin typeface="Arial" pitchFamily="34" charset="0"/>
                <a:cs typeface="Arial" pitchFamily="34" charset="0"/>
              </a:rPr>
              <a:t> και σε διαφορετικές περιόδους της ημέρας: π.χ. η πρώτη</a:t>
            </a:r>
            <a:r>
              <a:rPr lang="el-GR" altLang="el-GR" b="1" dirty="0" smtClean="0">
                <a:solidFill>
                  <a:schemeClr val="bg1"/>
                </a:solidFill>
                <a:latin typeface="Arial" pitchFamily="34" charset="0"/>
                <a:cs typeface="Arial" pitchFamily="34" charset="0"/>
              </a:rPr>
              <a:t> </a:t>
            </a:r>
            <a:r>
              <a:rPr lang="el-GR" altLang="el-GR" b="1" dirty="0" smtClean="0">
                <a:solidFill>
                  <a:srgbClr val="FF0000"/>
                </a:solidFill>
                <a:latin typeface="Arial" pitchFamily="34" charset="0"/>
              </a:rPr>
              <a:t>9</a:t>
            </a:r>
            <a:r>
              <a:rPr lang="el-GR" altLang="el-GR" b="1" dirty="0" smtClean="0">
                <a:solidFill>
                  <a:srgbClr val="FF0000"/>
                </a:solidFill>
                <a:latin typeface="Arial" pitchFamily="34" charset="0"/>
                <a:cs typeface="Arial" pitchFamily="34" charset="0"/>
              </a:rPr>
              <a:t> το πρωί</a:t>
            </a:r>
            <a:r>
              <a:rPr lang="el-GR" altLang="el-GR" b="1" dirty="0" smtClean="0">
                <a:latin typeface="Arial" pitchFamily="34" charset="0"/>
                <a:cs typeface="Arial" pitchFamily="34" charset="0"/>
              </a:rPr>
              <a:t>, η δεύτερη </a:t>
            </a:r>
            <a:r>
              <a:rPr lang="el-GR" altLang="el-GR" b="1" dirty="0" smtClean="0">
                <a:solidFill>
                  <a:srgbClr val="FF0000"/>
                </a:solidFill>
                <a:latin typeface="Arial" pitchFamily="34" charset="0"/>
              </a:rPr>
              <a:t>1</a:t>
            </a:r>
            <a:r>
              <a:rPr lang="el-GR" altLang="el-GR" b="1" dirty="0" smtClean="0">
                <a:solidFill>
                  <a:srgbClr val="FF0000"/>
                </a:solidFill>
                <a:latin typeface="Arial" pitchFamily="34" charset="0"/>
                <a:cs typeface="Arial" pitchFamily="34" charset="0"/>
              </a:rPr>
              <a:t> το μεσημέρι </a:t>
            </a:r>
            <a:r>
              <a:rPr lang="el-GR" altLang="el-GR" b="1" dirty="0" smtClean="0">
                <a:latin typeface="Arial" pitchFamily="34" charset="0"/>
                <a:cs typeface="Arial" pitchFamily="34" charset="0"/>
              </a:rPr>
              <a:t>και η τρίτη </a:t>
            </a:r>
            <a:r>
              <a:rPr lang="el-GR" altLang="el-GR" b="1" dirty="0" smtClean="0">
                <a:solidFill>
                  <a:srgbClr val="FF0000"/>
                </a:solidFill>
                <a:latin typeface="Arial" pitchFamily="34" charset="0"/>
              </a:rPr>
              <a:t>6</a:t>
            </a:r>
            <a:r>
              <a:rPr lang="el-GR" altLang="el-GR" b="1" dirty="0" smtClean="0">
                <a:solidFill>
                  <a:srgbClr val="FF0000"/>
                </a:solidFill>
                <a:latin typeface="Arial" pitchFamily="34" charset="0"/>
                <a:cs typeface="Arial" pitchFamily="34" charset="0"/>
              </a:rPr>
              <a:t> το απόγευμα. </a:t>
            </a:r>
            <a:endParaRPr lang="el-GR" altLang="el-GR" b="1" dirty="0">
              <a:solidFill>
                <a:srgbClr val="FF0000"/>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14678" y="785794"/>
            <a:ext cx="2453942" cy="450893"/>
          </a:xfrm>
          <a:prstGeom prst="rect">
            <a:avLst/>
          </a:prstGeom>
        </p:spPr>
        <p:txBody>
          <a:bodyPr wrap="none">
            <a:spAutoFit/>
          </a:bodyPr>
          <a:lstStyle/>
          <a:p>
            <a:pPr>
              <a:lnSpc>
                <a:spcPts val="3000"/>
              </a:lnSpc>
            </a:pPr>
            <a:r>
              <a:rPr lang="en-US" altLang="el-GR" sz="2400" b="1" dirty="0" smtClean="0">
                <a:solidFill>
                  <a:srgbClr val="0070C0"/>
                </a:solidFill>
                <a:latin typeface="Arial" pitchFamily="34" charset="0"/>
                <a:cs typeface="Arial" pitchFamily="34" charset="0"/>
              </a:rPr>
              <a:t>O</a:t>
            </a:r>
            <a:r>
              <a:rPr lang="el-GR" altLang="el-GR" sz="2400" b="1" dirty="0" smtClean="0">
                <a:solidFill>
                  <a:srgbClr val="0070C0"/>
                </a:solidFill>
                <a:latin typeface="Arial" pitchFamily="34" charset="0"/>
                <a:cs typeface="Arial" pitchFamily="34" charset="0"/>
              </a:rPr>
              <a:t> </a:t>
            </a:r>
            <a:r>
              <a:rPr lang="el-GR" altLang="el-GR" sz="2400" b="1" dirty="0" err="1" smtClean="0">
                <a:solidFill>
                  <a:srgbClr val="0070C0"/>
                </a:solidFill>
                <a:latin typeface="Arial" pitchFamily="34" charset="0"/>
                <a:cs typeface="Arial" pitchFamily="34" charset="0"/>
              </a:rPr>
              <a:t>μικρόκυκλος</a:t>
            </a:r>
            <a:r>
              <a:rPr lang="el-GR" altLang="el-GR" sz="2400" b="1" dirty="0" smtClean="0">
                <a:solidFill>
                  <a:srgbClr val="0070C0"/>
                </a:solidFill>
                <a:latin typeface="Arial" pitchFamily="34" charset="0"/>
                <a:cs typeface="Arial" pitchFamily="34" charset="0"/>
              </a:rPr>
              <a:t> </a:t>
            </a:r>
            <a:endParaRPr lang="el-GR" altLang="el-GR" sz="2400" b="1" dirty="0">
              <a:solidFill>
                <a:srgbClr val="0070C0"/>
              </a:solidFill>
              <a:latin typeface="Arial" pitchFamily="34" charset="0"/>
              <a:cs typeface="Arial" pitchFamily="34" charset="0"/>
            </a:endParaRPr>
          </a:p>
        </p:txBody>
      </p:sp>
      <p:sp>
        <p:nvSpPr>
          <p:cNvPr id="3" name="2 - Ορθογώνιο"/>
          <p:cNvSpPr/>
          <p:nvPr/>
        </p:nvSpPr>
        <p:spPr>
          <a:xfrm>
            <a:off x="500034" y="1357298"/>
            <a:ext cx="8143932" cy="2099036"/>
          </a:xfrm>
          <a:prstGeom prst="rect">
            <a:avLst/>
          </a:prstGeom>
        </p:spPr>
        <p:txBody>
          <a:bodyPr wrap="square">
            <a:spAutoFit/>
          </a:bodyPr>
          <a:lstStyle/>
          <a:p>
            <a:pPr algn="just">
              <a:lnSpc>
                <a:spcPts val="3000"/>
              </a:lnSpc>
              <a:buFont typeface="Wingdings" pitchFamily="2" charset="2"/>
              <a:buChar char="Ø"/>
            </a:pPr>
            <a:r>
              <a:rPr lang="el-GR" altLang="el-GR" b="1" dirty="0" smtClean="0">
                <a:latin typeface="Arial" pitchFamily="34" charset="0"/>
                <a:cs typeface="Arial" pitchFamily="34" charset="0"/>
              </a:rPr>
              <a:t> Το σύνολο </a:t>
            </a:r>
            <a:r>
              <a:rPr lang="el-GR" altLang="el-GR" b="1" dirty="0" smtClean="0">
                <a:latin typeface="Arial" pitchFamily="34" charset="0"/>
              </a:rPr>
              <a:t>Π.Μ.</a:t>
            </a:r>
            <a:r>
              <a:rPr lang="el-GR" altLang="el-GR" b="1" dirty="0" smtClean="0">
                <a:latin typeface="Arial" pitchFamily="34" charset="0"/>
                <a:cs typeface="Arial" pitchFamily="34" charset="0"/>
              </a:rPr>
              <a:t>, οργανώνονται με τρόπο, ώστε από κάθε μονάδα ξεχωριστά να επιτυγχάνεται η </a:t>
            </a:r>
            <a:r>
              <a:rPr lang="el-GR" altLang="el-GR" b="1" dirty="0" smtClean="0">
                <a:solidFill>
                  <a:srgbClr val="FF0000"/>
                </a:solidFill>
                <a:latin typeface="Arial" pitchFamily="34" charset="0"/>
                <a:cs typeface="Arial" pitchFamily="34" charset="0"/>
              </a:rPr>
              <a:t>καλύτερη δυνατή βελτίωση των προπονητικών αξιών. </a:t>
            </a:r>
          </a:p>
          <a:p>
            <a:pPr algn="just">
              <a:lnSpc>
                <a:spcPts val="3000"/>
              </a:lnSpc>
              <a:spcBef>
                <a:spcPct val="30000"/>
              </a:spcBef>
              <a:buFont typeface="Wingdings" pitchFamily="2" charset="2"/>
              <a:buChar char="Ø"/>
            </a:pPr>
            <a:r>
              <a:rPr lang="el-GR" altLang="el-GR" b="1" dirty="0" smtClean="0">
                <a:latin typeface="Arial" pitchFamily="34" charset="0"/>
              </a:rPr>
              <a:t> Η διάρκεια του Μ.Κ. </a:t>
            </a:r>
            <a:r>
              <a:rPr lang="el-GR" altLang="el-GR" b="1" dirty="0" smtClean="0">
                <a:solidFill>
                  <a:srgbClr val="FF0000"/>
                </a:solidFill>
                <a:latin typeface="Arial" pitchFamily="34" charset="0"/>
              </a:rPr>
              <a:t>κυμαίνεται από 2 μέχρι 10 ημέρες </a:t>
            </a:r>
            <a:r>
              <a:rPr lang="el-GR" altLang="el-GR" b="1" dirty="0" smtClean="0">
                <a:latin typeface="Arial" pitchFamily="34" charset="0"/>
              </a:rPr>
              <a:t>(Συνήθως 7 ημερών).</a:t>
            </a:r>
            <a:endParaRPr lang="en-US" altLang="el-GR" b="1" dirty="0">
              <a:latin typeface="Arial" pitchFamily="34" charset="0"/>
              <a:cs typeface="Arial" pitchFamily="34" charset="0"/>
            </a:endParaRPr>
          </a:p>
        </p:txBody>
      </p:sp>
      <p:sp>
        <p:nvSpPr>
          <p:cNvPr id="4" name="3 - Ορθογώνιο"/>
          <p:cNvSpPr/>
          <p:nvPr/>
        </p:nvSpPr>
        <p:spPr>
          <a:xfrm>
            <a:off x="571472" y="3286124"/>
            <a:ext cx="8072494" cy="1908215"/>
          </a:xfrm>
          <a:prstGeom prst="rect">
            <a:avLst/>
          </a:prstGeom>
        </p:spPr>
        <p:txBody>
          <a:bodyPr wrap="square">
            <a:spAutoFit/>
          </a:bodyPr>
          <a:lstStyle/>
          <a:p>
            <a:pPr algn="just">
              <a:lnSpc>
                <a:spcPts val="3000"/>
              </a:lnSpc>
              <a:spcBef>
                <a:spcPct val="50000"/>
              </a:spcBef>
              <a:defRPr/>
            </a:pPr>
            <a:r>
              <a:rPr lang="en-US" altLang="el-GR" b="1" dirty="0" smtClean="0">
                <a:latin typeface="Arial" panose="020B0604020202020204" pitchFamily="34" charset="0"/>
                <a:cs typeface="Arial" panose="020B0604020202020204" pitchFamily="34" charset="0"/>
              </a:rPr>
              <a:t>K</a:t>
            </a:r>
            <a:r>
              <a:rPr lang="el-GR" altLang="el-GR" b="1" dirty="0" err="1" smtClean="0">
                <a:latin typeface="Arial" panose="020B0604020202020204" pitchFamily="34" charset="0"/>
                <a:cs typeface="Arial" panose="020B0604020202020204" pitchFamily="34" charset="0"/>
              </a:rPr>
              <a:t>άθε</a:t>
            </a:r>
            <a:r>
              <a:rPr lang="el-GR" altLang="el-GR" b="1" dirty="0" smtClean="0">
                <a:latin typeface="Arial" panose="020B0604020202020204" pitchFamily="34" charset="0"/>
                <a:cs typeface="Arial" panose="020B0604020202020204" pitchFamily="34" charset="0"/>
              </a:rPr>
              <a:t> </a:t>
            </a:r>
            <a:r>
              <a:rPr lang="el-GR" altLang="el-GR" b="1" dirty="0" err="1" smtClean="0">
                <a:latin typeface="Arial" panose="020B0604020202020204" pitchFamily="34" charset="0"/>
                <a:cs typeface="Arial" panose="020B0604020202020204" pitchFamily="34" charset="0"/>
              </a:rPr>
              <a:t>Μικρόκυκλος</a:t>
            </a:r>
            <a:r>
              <a:rPr lang="el-GR" altLang="el-GR" b="1" dirty="0" smtClean="0">
                <a:latin typeface="Arial" panose="020B0604020202020204" pitchFamily="34" charset="0"/>
                <a:cs typeface="Arial" panose="020B0604020202020204" pitchFamily="34" charset="0"/>
              </a:rPr>
              <a:t> περιέχει δύο ειδών </a:t>
            </a:r>
            <a:r>
              <a:rPr lang="el-GR" altLang="el-GR" b="1" dirty="0" smtClean="0">
                <a:latin typeface="Arial" panose="020B0604020202020204" pitchFamily="34" charset="0"/>
              </a:rPr>
              <a:t>Προπονητικών μονάδων</a:t>
            </a:r>
            <a:r>
              <a:rPr lang="en-US" altLang="el-GR" b="1" dirty="0" smtClean="0">
                <a:latin typeface="Arial" panose="020B0604020202020204" pitchFamily="34" charset="0"/>
              </a:rPr>
              <a:t>:</a:t>
            </a:r>
            <a:endParaRPr lang="el-GR" altLang="el-GR" b="1" dirty="0" smtClean="0">
              <a:latin typeface="Arial" panose="020B0604020202020204" pitchFamily="34" charset="0"/>
              <a:cs typeface="Arial" panose="020B0604020202020204" pitchFamily="34" charset="0"/>
            </a:endParaRPr>
          </a:p>
          <a:p>
            <a:pPr marL="342900" indent="-342900" algn="just">
              <a:lnSpc>
                <a:spcPts val="3000"/>
              </a:lnSpc>
              <a:spcBef>
                <a:spcPct val="50000"/>
              </a:spcBef>
              <a:buFont typeface="Wingdings" pitchFamily="2" charset="2"/>
              <a:buChar char="v"/>
              <a:defRPr/>
            </a:pPr>
            <a:r>
              <a:rPr lang="el-GR" altLang="el-GR" b="1" dirty="0" smtClean="0">
                <a:latin typeface="Arial" panose="020B0604020202020204" pitchFamily="34" charset="0"/>
                <a:cs typeface="Arial" panose="020B0604020202020204" pitchFamily="34" charset="0"/>
              </a:rPr>
              <a:t>τις </a:t>
            </a:r>
            <a:r>
              <a:rPr lang="el-GR" altLang="el-GR" b="1" dirty="0" smtClean="0">
                <a:latin typeface="Arial" panose="020B0604020202020204" pitchFamily="34" charset="0"/>
              </a:rPr>
              <a:t>Π.Μ.</a:t>
            </a:r>
            <a:r>
              <a:rPr lang="el-GR" altLang="el-GR" b="1" dirty="0" smtClean="0">
                <a:latin typeface="Arial" panose="020B0604020202020204" pitchFamily="34" charset="0"/>
                <a:cs typeface="Arial" panose="020B0604020202020204" pitchFamily="34" charset="0"/>
              </a:rPr>
              <a:t> </a:t>
            </a:r>
            <a:r>
              <a:rPr lang="el-GR" altLang="el-GR" b="1" dirty="0" smtClean="0">
                <a:solidFill>
                  <a:srgbClr val="FF0000"/>
                </a:solidFill>
                <a:latin typeface="Arial" panose="020B0604020202020204" pitchFamily="34" charset="0"/>
                <a:cs typeface="Arial" panose="020B0604020202020204" pitchFamily="34" charset="0"/>
              </a:rPr>
              <a:t>διέγερσης</a:t>
            </a:r>
            <a:r>
              <a:rPr lang="el-GR" altLang="el-GR" b="1" dirty="0" smtClean="0">
                <a:latin typeface="Arial" panose="020B0604020202020204" pitchFamily="34" charset="0"/>
                <a:cs typeface="Arial" panose="020B0604020202020204" pitchFamily="34" charset="0"/>
              </a:rPr>
              <a:t>, που επιφέρουν και κάποιο βαθμό κούρασης και </a:t>
            </a:r>
          </a:p>
          <a:p>
            <a:pPr marL="342900" indent="-342900" algn="just">
              <a:lnSpc>
                <a:spcPts val="3000"/>
              </a:lnSpc>
              <a:spcBef>
                <a:spcPct val="50000"/>
              </a:spcBef>
              <a:buFont typeface="Wingdings" pitchFamily="2" charset="2"/>
              <a:buChar char="v"/>
              <a:defRPr/>
            </a:pPr>
            <a:r>
              <a:rPr lang="el-GR" altLang="el-GR" b="1" dirty="0" smtClean="0">
                <a:latin typeface="Arial" panose="020B0604020202020204" pitchFamily="34" charset="0"/>
                <a:cs typeface="Arial" panose="020B0604020202020204" pitchFamily="34" charset="0"/>
              </a:rPr>
              <a:t>τις </a:t>
            </a:r>
            <a:r>
              <a:rPr lang="el-GR" altLang="el-GR" b="1" dirty="0" smtClean="0">
                <a:latin typeface="Arial" panose="020B0604020202020204" pitchFamily="34" charset="0"/>
              </a:rPr>
              <a:t>Π.Μ.</a:t>
            </a:r>
            <a:r>
              <a:rPr lang="el-GR" altLang="el-GR" b="1" dirty="0" smtClean="0">
                <a:latin typeface="Arial" panose="020B0604020202020204" pitchFamily="34" charset="0"/>
                <a:cs typeface="Arial" panose="020B0604020202020204" pitchFamily="34" charset="0"/>
              </a:rPr>
              <a:t> </a:t>
            </a:r>
            <a:r>
              <a:rPr lang="el-GR" altLang="el-GR" b="1" dirty="0" smtClean="0">
                <a:solidFill>
                  <a:srgbClr val="FF0000"/>
                </a:solidFill>
                <a:latin typeface="Arial" panose="020B0604020202020204" pitchFamily="34" charset="0"/>
                <a:cs typeface="Arial" panose="020B0604020202020204" pitchFamily="34" charset="0"/>
              </a:rPr>
              <a:t>αποκατάστασης</a:t>
            </a:r>
            <a:r>
              <a:rPr lang="el-GR" altLang="el-GR" b="1" dirty="0" smtClean="0">
                <a:solidFill>
                  <a:schemeClr val="bg1"/>
                </a:solidFill>
                <a:latin typeface="Arial" panose="020B0604020202020204" pitchFamily="34" charset="0"/>
                <a:cs typeface="Arial" panose="020B0604020202020204" pitchFamily="34" charset="0"/>
              </a:rPr>
              <a:t>, </a:t>
            </a:r>
            <a:r>
              <a:rPr lang="el-GR" altLang="el-GR" b="1" dirty="0" smtClean="0">
                <a:latin typeface="Arial" panose="020B0604020202020204" pitchFamily="34" charset="0"/>
                <a:cs typeface="Arial" panose="020B0604020202020204" pitchFamily="34" charset="0"/>
              </a:rPr>
              <a:t>που δεν είναι υποχρεωτικό να βρίσκονται μόνο στο τέλος κάθε μικρόκυκλου. </a:t>
            </a:r>
            <a:endParaRPr lang="en-US" altLang="el-GR" b="1" dirty="0" smtClean="0">
              <a:latin typeface="Arial" panose="020B0604020202020204" pitchFamily="34" charset="0"/>
              <a:cs typeface="Arial" panose="020B0604020202020204" pitchFamily="34" charset="0"/>
            </a:endParaRPr>
          </a:p>
        </p:txBody>
      </p:sp>
      <p:sp>
        <p:nvSpPr>
          <p:cNvPr id="5" name="4 - Ορθογώνιο"/>
          <p:cNvSpPr/>
          <p:nvPr/>
        </p:nvSpPr>
        <p:spPr>
          <a:xfrm>
            <a:off x="571472" y="5429264"/>
            <a:ext cx="8143932" cy="1246495"/>
          </a:xfrm>
          <a:prstGeom prst="rect">
            <a:avLst/>
          </a:prstGeom>
        </p:spPr>
        <p:txBody>
          <a:bodyPr wrap="square">
            <a:spAutoFit/>
          </a:bodyPr>
          <a:lstStyle/>
          <a:p>
            <a:pPr algn="just">
              <a:lnSpc>
                <a:spcPts val="3000"/>
              </a:lnSpc>
              <a:buFont typeface="Wingdings" pitchFamily="2" charset="2"/>
              <a:buChar char="Ø"/>
            </a:pPr>
            <a:r>
              <a:rPr lang="en-US" altLang="el-GR" b="1" dirty="0" smtClean="0">
                <a:latin typeface="Arial" pitchFamily="34" charset="0"/>
                <a:cs typeface="Arial" pitchFamily="34" charset="0"/>
              </a:rPr>
              <a:t> E</a:t>
            </a:r>
            <a:r>
              <a:rPr lang="el-GR" altLang="el-GR" b="1" dirty="0" err="1" smtClean="0">
                <a:latin typeface="Arial" pitchFamily="34" charset="0"/>
                <a:cs typeface="Arial" pitchFamily="34" charset="0"/>
              </a:rPr>
              <a:t>νας</a:t>
            </a:r>
            <a:r>
              <a:rPr lang="el-GR" altLang="el-GR" b="1" dirty="0" smtClean="0">
                <a:latin typeface="Arial" pitchFamily="34" charset="0"/>
                <a:cs typeface="Arial" pitchFamily="34" charset="0"/>
              </a:rPr>
              <a:t> εβδομαδιαίος </a:t>
            </a:r>
            <a:r>
              <a:rPr lang="el-GR" altLang="el-GR" b="1" dirty="0" smtClean="0">
                <a:latin typeface="Arial" pitchFamily="34" charset="0"/>
              </a:rPr>
              <a:t>Μ.Κ.</a:t>
            </a:r>
            <a:r>
              <a:rPr lang="el-GR" altLang="el-GR" b="1" dirty="0" smtClean="0">
                <a:latin typeface="Arial" pitchFamily="34" charset="0"/>
                <a:cs typeface="Arial" pitchFamily="34" charset="0"/>
              </a:rPr>
              <a:t> μπορεί να περιλαμβάνει </a:t>
            </a:r>
            <a:r>
              <a:rPr lang="el-GR" altLang="el-GR" b="1" dirty="0" smtClean="0">
                <a:solidFill>
                  <a:srgbClr val="FF0000"/>
                </a:solidFill>
                <a:latin typeface="Arial" pitchFamily="34" charset="0"/>
                <a:cs typeface="Arial" pitchFamily="34" charset="0"/>
              </a:rPr>
              <a:t>3 ή 4 </a:t>
            </a:r>
            <a:r>
              <a:rPr lang="el-GR" altLang="el-GR" b="1" dirty="0" smtClean="0">
                <a:solidFill>
                  <a:srgbClr val="FF0000"/>
                </a:solidFill>
                <a:latin typeface="Arial" pitchFamily="34" charset="0"/>
              </a:rPr>
              <a:t>Π.Μ. </a:t>
            </a:r>
            <a:r>
              <a:rPr lang="el-GR" altLang="el-GR" b="1" dirty="0" smtClean="0">
                <a:solidFill>
                  <a:srgbClr val="FF0000"/>
                </a:solidFill>
                <a:latin typeface="Arial" pitchFamily="34" charset="0"/>
                <a:cs typeface="Arial" pitchFamily="34" charset="0"/>
              </a:rPr>
              <a:t>δι</a:t>
            </a:r>
            <a:r>
              <a:rPr lang="el-GR" altLang="el-GR" b="1" dirty="0" smtClean="0">
                <a:solidFill>
                  <a:srgbClr val="FF0000"/>
                </a:solidFill>
                <a:latin typeface="Arial" pitchFamily="34" charset="0"/>
              </a:rPr>
              <a:t>έγερσης</a:t>
            </a:r>
            <a:r>
              <a:rPr lang="el-GR" altLang="el-GR" b="1" dirty="0" smtClean="0">
                <a:solidFill>
                  <a:srgbClr val="FF0000"/>
                </a:solidFill>
                <a:latin typeface="Arial" pitchFamily="34" charset="0"/>
                <a:cs typeface="Arial" pitchFamily="34" charset="0"/>
              </a:rPr>
              <a:t> </a:t>
            </a:r>
            <a:r>
              <a:rPr lang="el-GR" altLang="el-GR" b="1" dirty="0" smtClean="0">
                <a:latin typeface="Arial" pitchFamily="34" charset="0"/>
                <a:cs typeface="Arial" pitchFamily="34" charset="0"/>
              </a:rPr>
              <a:t>που χωρίζονται μεταξύ τους από </a:t>
            </a:r>
            <a:r>
              <a:rPr lang="el-GR" altLang="el-GR" b="1" dirty="0" smtClean="0">
                <a:solidFill>
                  <a:srgbClr val="FF0000"/>
                </a:solidFill>
                <a:latin typeface="Arial" pitchFamily="34" charset="0"/>
                <a:cs typeface="Arial" pitchFamily="34" charset="0"/>
              </a:rPr>
              <a:t>1 ή 2 </a:t>
            </a:r>
            <a:r>
              <a:rPr lang="el-GR" altLang="el-GR" b="1" dirty="0" smtClean="0">
                <a:solidFill>
                  <a:srgbClr val="FF0000"/>
                </a:solidFill>
                <a:latin typeface="Arial" pitchFamily="34" charset="0"/>
              </a:rPr>
              <a:t>Π.Μ.</a:t>
            </a:r>
            <a:r>
              <a:rPr lang="el-GR" altLang="el-GR" b="1" dirty="0" smtClean="0">
                <a:solidFill>
                  <a:srgbClr val="FF0000"/>
                </a:solidFill>
                <a:latin typeface="Arial" pitchFamily="34" charset="0"/>
                <a:cs typeface="Arial" pitchFamily="34" charset="0"/>
              </a:rPr>
              <a:t> αποκατάστασης </a:t>
            </a:r>
            <a:r>
              <a:rPr lang="el-GR" altLang="el-GR" b="1" dirty="0" smtClean="0">
                <a:latin typeface="Arial" pitchFamily="34" charset="0"/>
                <a:cs typeface="Arial" pitchFamily="34" charset="0"/>
              </a:rPr>
              <a:t>και να τελειώνει με πλήρη  ανάπαυση.</a:t>
            </a:r>
            <a:endParaRPr lang="el-GR" altLang="el-GR" b="1"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213608"/>
            <a:ext cx="5112568" cy="461665"/>
          </a:xfrm>
          <a:prstGeom prst="rect">
            <a:avLst/>
          </a:prstGeom>
          <a:noFill/>
        </p:spPr>
        <p:txBody>
          <a:bodyPr wrap="square" rtlCol="0">
            <a:spAutoFit/>
          </a:bodyPr>
          <a:lstStyle/>
          <a:p>
            <a:pPr algn="ctr"/>
            <a:r>
              <a:rPr lang="el-GR" sz="2400" b="1" dirty="0" smtClean="0">
                <a:solidFill>
                  <a:srgbClr val="0070C0"/>
                </a:solidFill>
              </a:rPr>
              <a:t>Το πρόγραμμα προπόνησης</a:t>
            </a:r>
            <a:endParaRPr lang="el-GR" sz="2400" b="1" dirty="0">
              <a:solidFill>
                <a:srgbClr val="0070C0"/>
              </a:solidFill>
            </a:endParaRPr>
          </a:p>
        </p:txBody>
      </p:sp>
      <p:sp>
        <p:nvSpPr>
          <p:cNvPr id="3" name="TextBox 2"/>
          <p:cNvSpPr txBox="1"/>
          <p:nvPr/>
        </p:nvSpPr>
        <p:spPr>
          <a:xfrm>
            <a:off x="428596" y="836712"/>
            <a:ext cx="8215370" cy="5632311"/>
          </a:xfrm>
          <a:prstGeom prst="rect">
            <a:avLst/>
          </a:prstGeom>
          <a:noFill/>
        </p:spPr>
        <p:txBody>
          <a:bodyPr wrap="square" rtlCol="0">
            <a:spAutoFit/>
          </a:bodyPr>
          <a:lstStyle/>
          <a:p>
            <a:pPr algn="just"/>
            <a:r>
              <a:rPr lang="el-GR" b="1" dirty="0" smtClean="0"/>
              <a:t>Η διαμόρφωση ενός προγράμματος προπόνησης εξαρτάται</a:t>
            </a:r>
            <a:r>
              <a:rPr lang="en-US" b="1" dirty="0" smtClean="0"/>
              <a:t>:</a:t>
            </a:r>
            <a:endParaRPr lang="el-GR" b="1" dirty="0" smtClean="0"/>
          </a:p>
          <a:p>
            <a:pPr algn="just"/>
            <a:endParaRPr lang="el-GR" dirty="0" smtClean="0"/>
          </a:p>
          <a:p>
            <a:pPr marL="342900" indent="-342900" algn="just">
              <a:lnSpc>
                <a:spcPct val="150000"/>
              </a:lnSpc>
              <a:buFont typeface="+mj-lt"/>
              <a:buAutoNum type="arabicPeriod"/>
            </a:pPr>
            <a:r>
              <a:rPr lang="el-GR" b="1" dirty="0" smtClean="0"/>
              <a:t>Από τις γνώσεις του προπονητή</a:t>
            </a:r>
          </a:p>
          <a:p>
            <a:pPr marL="342900" indent="-342900" algn="just">
              <a:lnSpc>
                <a:spcPct val="150000"/>
              </a:lnSpc>
              <a:buFont typeface="+mj-lt"/>
              <a:buAutoNum type="arabicPeriod"/>
            </a:pPr>
            <a:r>
              <a:rPr lang="el-GR" b="1" dirty="0" smtClean="0"/>
              <a:t>Από το βαθμό ανάπτυξης των φυσικών ικανοτήτων του αθλητή</a:t>
            </a:r>
          </a:p>
          <a:p>
            <a:pPr marL="342900" indent="-342900" algn="just">
              <a:lnSpc>
                <a:spcPct val="150000"/>
              </a:lnSpc>
              <a:buFont typeface="+mj-lt"/>
              <a:buAutoNum type="arabicPeriod"/>
            </a:pPr>
            <a:r>
              <a:rPr lang="el-GR" b="1" dirty="0" smtClean="0"/>
              <a:t>Τις συνθήκες μέσα στις οποίες θα πρέπει να υλοποιηθεί το πρόγραμμα</a:t>
            </a:r>
          </a:p>
          <a:p>
            <a:pPr marL="342900" indent="-342900" algn="just">
              <a:lnSpc>
                <a:spcPct val="150000"/>
              </a:lnSpc>
              <a:buFont typeface="+mj-lt"/>
              <a:buAutoNum type="arabicPeriod"/>
            </a:pPr>
            <a:r>
              <a:rPr lang="el-GR" b="1" dirty="0" smtClean="0"/>
              <a:t>Τους αγωνιστικούς στόχους, που επιδιώκονται</a:t>
            </a:r>
          </a:p>
          <a:p>
            <a:pPr algn="just">
              <a:lnSpc>
                <a:spcPct val="150000"/>
              </a:lnSpc>
            </a:pPr>
            <a:r>
              <a:rPr lang="el-GR" b="1" dirty="0" smtClean="0"/>
              <a:t>Ο προγραμματισμός της προπόνησης σε ετήσια βάση θεωρείται αναγκαίος.</a:t>
            </a:r>
          </a:p>
          <a:p>
            <a:pPr algn="just">
              <a:lnSpc>
                <a:spcPct val="150000"/>
              </a:lnSpc>
            </a:pPr>
            <a:r>
              <a:rPr lang="el-GR" b="1" dirty="0" smtClean="0"/>
              <a:t>Στόχος του προγράμματος προπόνησης είναι η προετοιμασία του αθλητή για μια όσο το δυνατό μεγαλύτερη </a:t>
            </a:r>
            <a:r>
              <a:rPr lang="el-GR" b="1" dirty="0" smtClean="0">
                <a:solidFill>
                  <a:srgbClr val="FF0000"/>
                </a:solidFill>
              </a:rPr>
              <a:t>βελτίωση της απόδοσής του </a:t>
            </a:r>
            <a:r>
              <a:rPr lang="el-GR" b="1" dirty="0" smtClean="0"/>
              <a:t>στη φάση της αγωνιστικής περιόδου, μέσα από μια σταθερή ανοδική πορεία των επιδόσεων, που κορυφώνεται στις πιο σημαντικές αγωνιστικές υποχρεώσεις της χρονιάς.</a:t>
            </a:r>
          </a:p>
          <a:p>
            <a:pPr algn="just">
              <a:lnSpc>
                <a:spcPct val="150000"/>
              </a:lnSpc>
            </a:pPr>
            <a:r>
              <a:rPr lang="el-GR" b="1" dirty="0" smtClean="0"/>
              <a:t>Ο σχεδιασμός του προγράμματος προπόνησης κάθε χρονιάς θα πρέπει να παίρνει την τελική του μορφή, αμέσως μετά την ολοκλήρωση </a:t>
            </a:r>
            <a:r>
              <a:rPr lang="el-GR" b="1" dirty="0" smtClean="0">
                <a:solidFill>
                  <a:srgbClr val="FF0000"/>
                </a:solidFill>
              </a:rPr>
              <a:t>της προηγούμενης αγωνιστικής περιόδου. </a:t>
            </a:r>
            <a:endParaRPr lang="el-GR"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857232"/>
            <a:ext cx="8001056" cy="1246495"/>
          </a:xfrm>
          <a:prstGeom prst="rect">
            <a:avLst/>
          </a:prstGeom>
        </p:spPr>
        <p:txBody>
          <a:bodyPr wrap="square">
            <a:spAutoFit/>
          </a:bodyPr>
          <a:lstStyle/>
          <a:p>
            <a:pPr algn="just">
              <a:lnSpc>
                <a:spcPts val="3000"/>
              </a:lnSpc>
              <a:buFont typeface="Wingdings" pitchFamily="2" charset="2"/>
              <a:buChar char="Ø"/>
            </a:pPr>
            <a:r>
              <a:rPr lang="en-US" altLang="el-GR" b="1" dirty="0" smtClean="0">
                <a:latin typeface="Arial" pitchFamily="34" charset="0"/>
                <a:cs typeface="Arial" pitchFamily="34" charset="0"/>
              </a:rPr>
              <a:t> </a:t>
            </a:r>
            <a:r>
              <a:rPr lang="el-GR" altLang="el-GR" b="1" dirty="0" smtClean="0">
                <a:latin typeface="Arial" pitchFamily="34" charset="0"/>
                <a:cs typeface="Arial" pitchFamily="34" charset="0"/>
              </a:rPr>
              <a:t>Ο </a:t>
            </a:r>
            <a:r>
              <a:rPr lang="el-GR" altLang="el-GR" b="1" dirty="0" smtClean="0">
                <a:latin typeface="Arial" pitchFamily="34" charset="0"/>
              </a:rPr>
              <a:t>Μ.Κ.</a:t>
            </a:r>
            <a:r>
              <a:rPr lang="el-GR" altLang="el-GR" b="1" dirty="0" smtClean="0">
                <a:latin typeface="Arial" pitchFamily="34" charset="0"/>
                <a:cs typeface="Arial" pitchFamily="34" charset="0"/>
              </a:rPr>
              <a:t> </a:t>
            </a:r>
            <a:r>
              <a:rPr lang="el-GR" altLang="el-GR" b="1" dirty="0" smtClean="0">
                <a:solidFill>
                  <a:srgbClr val="FF0000"/>
                </a:solidFill>
                <a:latin typeface="Arial" pitchFamily="34" charset="0"/>
                <a:cs typeface="Arial" pitchFamily="34" charset="0"/>
              </a:rPr>
              <a:t>επαναλαμβάνεται αρκετές φορές </a:t>
            </a:r>
            <a:r>
              <a:rPr lang="el-GR" altLang="el-GR" b="1" dirty="0" smtClean="0">
                <a:latin typeface="Arial" pitchFamily="34" charset="0"/>
                <a:cs typeface="Arial" pitchFamily="34" charset="0"/>
              </a:rPr>
              <a:t>στον ετήσιο κύκλο. </a:t>
            </a:r>
            <a:r>
              <a:rPr lang="el-GR" altLang="el-GR" b="1" dirty="0" smtClean="0">
                <a:latin typeface="Arial" pitchFamily="34" charset="0"/>
              </a:rPr>
              <a:t> </a:t>
            </a:r>
            <a:r>
              <a:rPr lang="en-US" altLang="el-GR" b="1" dirty="0" smtClean="0">
                <a:latin typeface="Arial" pitchFamily="34" charset="0"/>
                <a:cs typeface="Arial" pitchFamily="34" charset="0"/>
              </a:rPr>
              <a:t>H</a:t>
            </a:r>
            <a:r>
              <a:rPr lang="el-GR" altLang="el-GR" b="1" dirty="0" smtClean="0">
                <a:latin typeface="Arial" pitchFamily="34" charset="0"/>
                <a:cs typeface="Arial" pitchFamily="34" charset="0"/>
              </a:rPr>
              <a:t> σχέση των </a:t>
            </a:r>
            <a:r>
              <a:rPr lang="el-GR" altLang="el-GR" b="1" dirty="0" smtClean="0">
                <a:latin typeface="Arial" pitchFamily="34" charset="0"/>
              </a:rPr>
              <a:t>Π.Μ.</a:t>
            </a:r>
            <a:r>
              <a:rPr lang="el-GR" altLang="el-GR" b="1" dirty="0" smtClean="0">
                <a:latin typeface="Arial" pitchFamily="34" charset="0"/>
                <a:cs typeface="Arial" pitchFamily="34" charset="0"/>
              </a:rPr>
              <a:t> </a:t>
            </a:r>
            <a:r>
              <a:rPr lang="el-GR" altLang="el-GR" b="1" u="sng" dirty="0" smtClean="0">
                <a:latin typeface="Arial" pitchFamily="34" charset="0"/>
                <a:cs typeface="Arial" pitchFamily="34" charset="0"/>
              </a:rPr>
              <a:t>διέγερσης και αποκατάστασης </a:t>
            </a:r>
            <a:r>
              <a:rPr lang="el-GR" altLang="el-GR" b="1" dirty="0" smtClean="0">
                <a:latin typeface="Arial" pitchFamily="34" charset="0"/>
                <a:cs typeface="Arial" pitchFamily="34" charset="0"/>
              </a:rPr>
              <a:t>αποτελεί τη βασική </a:t>
            </a:r>
            <a:r>
              <a:rPr lang="el-GR" altLang="el-GR" b="1" dirty="0" smtClean="0">
                <a:solidFill>
                  <a:srgbClr val="FF0000"/>
                </a:solidFill>
                <a:latin typeface="Arial" pitchFamily="34" charset="0"/>
                <a:cs typeface="Arial" pitchFamily="34" charset="0"/>
              </a:rPr>
              <a:t>"προπονητική αναλογία".</a:t>
            </a:r>
            <a:endParaRPr lang="en-US" altLang="el-GR" b="1" dirty="0">
              <a:solidFill>
                <a:srgbClr val="FF0000"/>
              </a:solidFill>
              <a:latin typeface="Arial" pitchFamily="34" charset="0"/>
              <a:cs typeface="Arial" pitchFamily="34" charset="0"/>
            </a:endParaRPr>
          </a:p>
        </p:txBody>
      </p:sp>
      <p:sp>
        <p:nvSpPr>
          <p:cNvPr id="3" name="2 - Ορθογώνιο"/>
          <p:cNvSpPr/>
          <p:nvPr/>
        </p:nvSpPr>
        <p:spPr>
          <a:xfrm>
            <a:off x="571472" y="2143116"/>
            <a:ext cx="7929618" cy="2357056"/>
          </a:xfrm>
          <a:prstGeom prst="rect">
            <a:avLst/>
          </a:prstGeom>
        </p:spPr>
        <p:txBody>
          <a:bodyPr wrap="square">
            <a:spAutoFit/>
          </a:bodyPr>
          <a:lstStyle/>
          <a:p>
            <a:pPr algn="just">
              <a:lnSpc>
                <a:spcPts val="3000"/>
              </a:lnSpc>
              <a:buFont typeface="Wingdings" pitchFamily="2" charset="2"/>
              <a:buChar char="Ø"/>
            </a:pPr>
            <a:r>
              <a:rPr lang="en-US" altLang="el-GR" b="1" dirty="0" smtClean="0">
                <a:latin typeface="Arial" pitchFamily="34" charset="0"/>
                <a:cs typeface="Arial" pitchFamily="34" charset="0"/>
              </a:rPr>
              <a:t> </a:t>
            </a:r>
            <a:r>
              <a:rPr lang="el-GR" altLang="el-GR" b="1" dirty="0" smtClean="0">
                <a:latin typeface="Arial" pitchFamily="34" charset="0"/>
                <a:cs typeface="Arial" pitchFamily="34" charset="0"/>
              </a:rPr>
              <a:t>Στους </a:t>
            </a:r>
            <a:r>
              <a:rPr lang="el-GR" altLang="el-GR" b="1" u="sng" dirty="0" smtClean="0">
                <a:latin typeface="Arial" pitchFamily="34" charset="0"/>
                <a:cs typeface="Arial" pitchFamily="34" charset="0"/>
              </a:rPr>
              <a:t>νεαρούς αθλητές</a:t>
            </a:r>
            <a:r>
              <a:rPr lang="el-GR" altLang="el-GR" b="1" dirty="0" smtClean="0">
                <a:latin typeface="Arial" pitchFamily="34" charset="0"/>
                <a:cs typeface="Arial" pitchFamily="34" charset="0"/>
              </a:rPr>
              <a:t> η </a:t>
            </a:r>
            <a:r>
              <a:rPr lang="el-GR" altLang="el-GR" b="1" dirty="0" smtClean="0">
                <a:solidFill>
                  <a:srgbClr val="FF0000"/>
                </a:solidFill>
                <a:latin typeface="Arial" pitchFamily="34" charset="0"/>
                <a:cs typeface="Arial" pitchFamily="34" charset="0"/>
              </a:rPr>
              <a:t>αναλογία 6:1 </a:t>
            </a:r>
            <a:r>
              <a:rPr lang="el-GR" altLang="el-GR" b="1" dirty="0" smtClean="0">
                <a:latin typeface="Arial" pitchFamily="34" charset="0"/>
                <a:cs typeface="Arial" pitchFamily="34" charset="0"/>
              </a:rPr>
              <a:t>μεταξύ του αριθμού των </a:t>
            </a:r>
            <a:r>
              <a:rPr lang="el-GR" altLang="el-GR" b="1" dirty="0" smtClean="0">
                <a:latin typeface="Arial" pitchFamily="34" charset="0"/>
              </a:rPr>
              <a:t>Π.Μ.</a:t>
            </a:r>
            <a:r>
              <a:rPr lang="el-GR" altLang="el-GR" b="1" dirty="0" smtClean="0">
                <a:latin typeface="Arial" pitchFamily="34" charset="0"/>
                <a:cs typeface="Arial" pitchFamily="34" charset="0"/>
              </a:rPr>
              <a:t> και ανάπαυσης, ακόμα και στη βάση της μιας </a:t>
            </a:r>
            <a:r>
              <a:rPr lang="el-GR" altLang="el-GR" b="1" dirty="0" smtClean="0">
                <a:latin typeface="Arial" pitchFamily="34" charset="0"/>
              </a:rPr>
              <a:t>Π.Μ.</a:t>
            </a:r>
            <a:r>
              <a:rPr lang="el-GR" altLang="el-GR" b="1" dirty="0" smtClean="0">
                <a:latin typeface="Arial" pitchFamily="34" charset="0"/>
                <a:cs typeface="Arial" pitchFamily="34" charset="0"/>
              </a:rPr>
              <a:t> την ημέρα, δεν έχει μεγάλη προπονητική αξία, όσο στους έμπειρους αθλητές.</a:t>
            </a:r>
            <a:r>
              <a:rPr lang="en-US" altLang="el-GR" b="1" dirty="0" smtClean="0">
                <a:latin typeface="Arial" pitchFamily="34" charset="0"/>
                <a:cs typeface="Arial" pitchFamily="34" charset="0"/>
              </a:rPr>
              <a:t> </a:t>
            </a:r>
            <a:r>
              <a:rPr lang="el-GR" altLang="el-GR" b="1" dirty="0" smtClean="0">
                <a:latin typeface="Arial" pitchFamily="34" charset="0"/>
                <a:cs typeface="Arial" pitchFamily="34" charset="0"/>
              </a:rPr>
              <a:t>Η</a:t>
            </a:r>
            <a:r>
              <a:rPr lang="el-GR" altLang="el-GR" b="1" dirty="0" smtClean="0">
                <a:solidFill>
                  <a:schemeClr val="bg1"/>
                </a:solidFill>
                <a:latin typeface="Arial" pitchFamily="34" charset="0"/>
                <a:cs typeface="Arial" pitchFamily="34" charset="0"/>
              </a:rPr>
              <a:t> </a:t>
            </a:r>
            <a:r>
              <a:rPr lang="el-GR" altLang="el-GR" b="1" dirty="0" smtClean="0">
                <a:solidFill>
                  <a:srgbClr val="FF0000"/>
                </a:solidFill>
                <a:latin typeface="Arial" pitchFamily="34" charset="0"/>
                <a:cs typeface="Arial" pitchFamily="34" charset="0"/>
              </a:rPr>
              <a:t>αναλογία 3:1</a:t>
            </a:r>
            <a:r>
              <a:rPr lang="el-GR" altLang="el-GR" b="1" dirty="0" smtClean="0">
                <a:latin typeface="Arial" pitchFamily="34" charset="0"/>
                <a:cs typeface="Arial" pitchFamily="34" charset="0"/>
              </a:rPr>
              <a:t>, βοηθά στην</a:t>
            </a:r>
            <a:r>
              <a:rPr lang="el-GR" altLang="el-GR" b="1" dirty="0" smtClean="0">
                <a:solidFill>
                  <a:schemeClr val="bg1"/>
                </a:solidFill>
                <a:latin typeface="Arial" pitchFamily="34" charset="0"/>
                <a:cs typeface="Arial" pitchFamily="34" charset="0"/>
              </a:rPr>
              <a:t> </a:t>
            </a:r>
            <a:r>
              <a:rPr lang="el-GR" altLang="el-GR" b="1" dirty="0" smtClean="0">
                <a:solidFill>
                  <a:srgbClr val="FF0000"/>
                </a:solidFill>
                <a:latin typeface="Arial" pitchFamily="34" charset="0"/>
                <a:cs typeface="Arial" pitchFamily="34" charset="0"/>
              </a:rPr>
              <a:t>καλύτερη προσαρμογή και ανάπτυξη του νεαρού αθλητή. </a:t>
            </a:r>
            <a:endParaRPr lang="el-GR" altLang="el-GR" b="1" dirty="0" smtClean="0">
              <a:solidFill>
                <a:srgbClr val="FF0000"/>
              </a:solidFill>
              <a:latin typeface="Arial" pitchFamily="34" charset="0"/>
            </a:endParaRPr>
          </a:p>
          <a:p>
            <a:pPr algn="just">
              <a:lnSpc>
                <a:spcPts val="3000"/>
              </a:lnSpc>
              <a:buFont typeface="Wingdings" pitchFamily="2" charset="2"/>
              <a:buChar char="Ø"/>
            </a:pPr>
            <a:endParaRPr lang="el-GR" altLang="el-GR" b="1" dirty="0" smtClean="0">
              <a:latin typeface="Arial" pitchFamily="34" charset="0"/>
              <a:cs typeface="Arial" pitchFamily="34" charset="0"/>
            </a:endParaRPr>
          </a:p>
        </p:txBody>
      </p:sp>
      <p:sp>
        <p:nvSpPr>
          <p:cNvPr id="4" name="3 - Ορθογώνιο"/>
          <p:cNvSpPr/>
          <p:nvPr/>
        </p:nvSpPr>
        <p:spPr>
          <a:xfrm>
            <a:off x="571472" y="4072622"/>
            <a:ext cx="7929618" cy="1631216"/>
          </a:xfrm>
          <a:prstGeom prst="rect">
            <a:avLst/>
          </a:prstGeom>
        </p:spPr>
        <p:txBody>
          <a:bodyPr wrap="square">
            <a:spAutoFit/>
          </a:bodyPr>
          <a:lstStyle/>
          <a:p>
            <a:pPr>
              <a:lnSpc>
                <a:spcPts val="3000"/>
              </a:lnSpc>
              <a:buFont typeface="Wingdings" pitchFamily="2" charset="2"/>
              <a:buChar char="Ø"/>
              <a:tabLst>
                <a:tab pos="228600" algn="l"/>
              </a:tabLst>
            </a:pPr>
            <a:r>
              <a:rPr lang="en-US" altLang="el-GR" b="1" dirty="0" smtClean="0">
                <a:latin typeface="Arial" pitchFamily="34" charset="0"/>
                <a:cs typeface="Arial" pitchFamily="34" charset="0"/>
              </a:rPr>
              <a:t> </a:t>
            </a:r>
            <a:r>
              <a:rPr lang="el-GR" altLang="el-GR" b="1" dirty="0" smtClean="0">
                <a:latin typeface="Arial" pitchFamily="34" charset="0"/>
                <a:cs typeface="Arial" pitchFamily="34" charset="0"/>
              </a:rPr>
              <a:t>Ένα τέτοιο πρόγραμμα μπορεί να καθοριστεί ως εξής: </a:t>
            </a:r>
            <a:endParaRPr lang="en-US" altLang="el-GR" b="1" dirty="0" smtClean="0">
              <a:latin typeface="Arial" pitchFamily="34" charset="0"/>
              <a:cs typeface="Arial" pitchFamily="34" charset="0"/>
            </a:endParaRPr>
          </a:p>
          <a:p>
            <a:pPr algn="just">
              <a:lnSpc>
                <a:spcPts val="3000"/>
              </a:lnSpc>
              <a:tabLst>
                <a:tab pos="228600" algn="l"/>
              </a:tabLst>
            </a:pPr>
            <a:r>
              <a:rPr lang="el-GR" altLang="el-GR" b="1" dirty="0" smtClean="0">
                <a:latin typeface="Arial" pitchFamily="34" charset="0"/>
                <a:cs typeface="Arial" pitchFamily="34" charset="0"/>
              </a:rPr>
              <a:t>1 </a:t>
            </a:r>
            <a:r>
              <a:rPr lang="el-GR" altLang="el-GR" b="1" dirty="0" smtClean="0">
                <a:latin typeface="Arial" pitchFamily="34" charset="0"/>
              </a:rPr>
              <a:t>Π.Μ.</a:t>
            </a:r>
            <a:r>
              <a:rPr lang="el-GR" altLang="el-GR" b="1" dirty="0" smtClean="0">
                <a:latin typeface="Arial" pitchFamily="34" charset="0"/>
                <a:cs typeface="Arial" pitchFamily="34" charset="0"/>
              </a:rPr>
              <a:t> τη Δευτέρα,</a:t>
            </a:r>
            <a:r>
              <a:rPr lang="el-GR" altLang="el-GR" b="1" dirty="0" smtClean="0">
                <a:latin typeface="Arial" pitchFamily="34" charset="0"/>
              </a:rPr>
              <a:t>        </a:t>
            </a:r>
            <a:r>
              <a:rPr lang="el-GR" altLang="el-GR" b="1" dirty="0" smtClean="0">
                <a:latin typeface="Arial" pitchFamily="34" charset="0"/>
                <a:cs typeface="Arial" pitchFamily="34" charset="0"/>
              </a:rPr>
              <a:t>2 </a:t>
            </a:r>
            <a:r>
              <a:rPr lang="el-GR" altLang="el-GR" b="1" dirty="0" smtClean="0">
                <a:latin typeface="Arial" pitchFamily="34" charset="0"/>
              </a:rPr>
              <a:t>Π.Μ. </a:t>
            </a:r>
            <a:r>
              <a:rPr lang="el-GR" altLang="el-GR" b="1" dirty="0" smtClean="0">
                <a:latin typeface="Arial" pitchFamily="34" charset="0"/>
                <a:cs typeface="Arial" pitchFamily="34" charset="0"/>
              </a:rPr>
              <a:t>την </a:t>
            </a:r>
            <a:r>
              <a:rPr lang="en-US" altLang="el-GR" b="1" dirty="0" smtClean="0">
                <a:latin typeface="Arial" pitchFamily="34" charset="0"/>
                <a:cs typeface="Arial" pitchFamily="34" charset="0"/>
              </a:rPr>
              <a:t>T</a:t>
            </a:r>
            <a:r>
              <a:rPr lang="el-GR" altLang="el-GR" b="1" dirty="0" err="1" smtClean="0">
                <a:latin typeface="Arial" pitchFamily="34" charset="0"/>
                <a:cs typeface="Arial" pitchFamily="34" charset="0"/>
              </a:rPr>
              <a:t>ρίτη</a:t>
            </a:r>
            <a:r>
              <a:rPr lang="el-GR" altLang="el-GR" b="1" dirty="0" smtClean="0">
                <a:latin typeface="Arial" pitchFamily="34" charset="0"/>
                <a:cs typeface="Arial" pitchFamily="34" charset="0"/>
              </a:rPr>
              <a:t>,           </a:t>
            </a:r>
            <a:r>
              <a:rPr lang="el-GR" altLang="el-GR" b="1" dirty="0" smtClean="0">
                <a:solidFill>
                  <a:srgbClr val="FF0000"/>
                </a:solidFill>
                <a:latin typeface="Arial" pitchFamily="34" charset="0"/>
                <a:cs typeface="Arial" pitchFamily="34" charset="0"/>
              </a:rPr>
              <a:t>ανάπαυση την </a:t>
            </a:r>
            <a:r>
              <a:rPr lang="en-US" altLang="el-GR" b="1" dirty="0" smtClean="0">
                <a:solidFill>
                  <a:srgbClr val="FF0000"/>
                </a:solidFill>
                <a:latin typeface="Arial" pitchFamily="34" charset="0"/>
                <a:cs typeface="Arial" pitchFamily="34" charset="0"/>
              </a:rPr>
              <a:t>T</a:t>
            </a:r>
            <a:r>
              <a:rPr lang="el-GR" altLang="el-GR" b="1" dirty="0" err="1" smtClean="0">
                <a:solidFill>
                  <a:srgbClr val="FF0000"/>
                </a:solidFill>
                <a:latin typeface="Arial" pitchFamily="34" charset="0"/>
                <a:cs typeface="Arial" pitchFamily="34" charset="0"/>
              </a:rPr>
              <a:t>ετάρτη</a:t>
            </a:r>
            <a:r>
              <a:rPr lang="el-GR" altLang="el-GR" b="1" dirty="0" smtClean="0">
                <a:solidFill>
                  <a:srgbClr val="FF0000"/>
                </a:solidFill>
                <a:latin typeface="Arial" pitchFamily="34" charset="0"/>
                <a:cs typeface="Arial" pitchFamily="34" charset="0"/>
              </a:rPr>
              <a:t>, </a:t>
            </a:r>
            <a:endParaRPr lang="el-GR" altLang="el-GR" b="1" dirty="0" smtClean="0">
              <a:solidFill>
                <a:srgbClr val="FF0000"/>
              </a:solidFill>
              <a:latin typeface="Arial" pitchFamily="34" charset="0"/>
            </a:endParaRPr>
          </a:p>
          <a:p>
            <a:pPr>
              <a:lnSpc>
                <a:spcPts val="3000"/>
              </a:lnSpc>
              <a:tabLst>
                <a:tab pos="228600" algn="l"/>
              </a:tabLst>
            </a:pPr>
            <a:r>
              <a:rPr lang="el-GR" altLang="el-GR" b="1" dirty="0" smtClean="0">
                <a:latin typeface="Arial" pitchFamily="34" charset="0"/>
                <a:cs typeface="Arial" pitchFamily="34" charset="0"/>
              </a:rPr>
              <a:t>1 </a:t>
            </a:r>
            <a:r>
              <a:rPr lang="el-GR" altLang="el-GR" b="1" dirty="0" smtClean="0">
                <a:latin typeface="Arial" pitchFamily="34" charset="0"/>
              </a:rPr>
              <a:t>Π.Μ.</a:t>
            </a:r>
            <a:r>
              <a:rPr lang="el-GR" altLang="el-GR" b="1" dirty="0" smtClean="0">
                <a:latin typeface="Arial" pitchFamily="34" charset="0"/>
                <a:cs typeface="Arial" pitchFamily="34" charset="0"/>
              </a:rPr>
              <a:t> την Πέμπτη,       1 </a:t>
            </a:r>
            <a:r>
              <a:rPr lang="el-GR" altLang="el-GR" b="1" dirty="0" err="1" smtClean="0">
                <a:latin typeface="Arial" pitchFamily="34" charset="0"/>
              </a:rPr>
              <a:t>Π.Μ.</a:t>
            </a:r>
            <a:r>
              <a:rPr lang="el-GR" altLang="el-GR" b="1" dirty="0" err="1" smtClean="0">
                <a:latin typeface="Arial" pitchFamily="34" charset="0"/>
                <a:cs typeface="Arial" pitchFamily="34" charset="0"/>
              </a:rPr>
              <a:t>την</a:t>
            </a:r>
            <a:r>
              <a:rPr lang="el-GR" altLang="el-GR" b="1" dirty="0" smtClean="0">
                <a:latin typeface="Arial" pitchFamily="34" charset="0"/>
                <a:cs typeface="Arial" pitchFamily="34" charset="0"/>
              </a:rPr>
              <a:t> Παρασκευή   και 1 </a:t>
            </a:r>
            <a:r>
              <a:rPr lang="el-GR" altLang="el-GR" b="1" dirty="0" smtClean="0">
                <a:latin typeface="Arial" pitchFamily="34" charset="0"/>
              </a:rPr>
              <a:t>Π.Μ. </a:t>
            </a:r>
            <a:r>
              <a:rPr lang="el-GR" altLang="el-GR" b="1" dirty="0" smtClean="0">
                <a:latin typeface="Arial" pitchFamily="34" charset="0"/>
                <a:cs typeface="Arial" pitchFamily="34" charset="0"/>
              </a:rPr>
              <a:t>το Σάββατο, </a:t>
            </a:r>
            <a:endParaRPr lang="en-US" altLang="el-GR" b="1" dirty="0" smtClean="0">
              <a:latin typeface="»ïîôσ‰î΅"/>
              <a:cs typeface="Times New Roman" pitchFamily="18" charset="0"/>
            </a:endParaRPr>
          </a:p>
          <a:p>
            <a:pPr>
              <a:lnSpc>
                <a:spcPts val="3000"/>
              </a:lnSpc>
              <a:tabLst>
                <a:tab pos="228600" algn="l"/>
              </a:tabLst>
            </a:pPr>
            <a:r>
              <a:rPr lang="el-GR" altLang="el-GR" b="1" dirty="0" smtClean="0">
                <a:solidFill>
                  <a:srgbClr val="FFFF00"/>
                </a:solidFill>
                <a:latin typeface="Arial" pitchFamily="34" charset="0"/>
                <a:cs typeface="Arial" pitchFamily="34" charset="0"/>
              </a:rPr>
              <a:t>                                                                                </a:t>
            </a:r>
            <a:r>
              <a:rPr lang="el-GR" altLang="el-GR" b="1" dirty="0" smtClean="0">
                <a:solidFill>
                  <a:srgbClr val="FF0000"/>
                </a:solidFill>
                <a:latin typeface="Arial" pitchFamily="34" charset="0"/>
                <a:cs typeface="Arial" pitchFamily="34" charset="0"/>
              </a:rPr>
              <a:t>ανάπαυση την </a:t>
            </a:r>
            <a:r>
              <a:rPr lang="el-GR" altLang="el-GR" b="1" dirty="0" smtClean="0">
                <a:solidFill>
                  <a:srgbClr val="FF0000"/>
                </a:solidFill>
                <a:latin typeface="Arial" pitchFamily="34" charset="0"/>
              </a:rPr>
              <a:t>Κυριακή</a:t>
            </a:r>
            <a:endParaRPr lang="el-GR" altLang="el-GR" b="1" dirty="0">
              <a:solidFill>
                <a:srgbClr val="FF0000"/>
              </a:solidFill>
              <a:latin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714356"/>
            <a:ext cx="8215370" cy="773289"/>
          </a:xfrm>
          <a:prstGeom prst="rect">
            <a:avLst/>
          </a:prstGeom>
        </p:spPr>
        <p:txBody>
          <a:bodyPr wrap="square">
            <a:spAutoFit/>
          </a:bodyPr>
          <a:lstStyle/>
          <a:p>
            <a:pPr algn="just">
              <a:lnSpc>
                <a:spcPts val="2800"/>
              </a:lnSpc>
              <a:buFont typeface="Wingdings" pitchFamily="2" charset="2"/>
              <a:buChar char="Ø"/>
            </a:pPr>
            <a:r>
              <a:rPr lang="en-US" altLang="el-GR" b="1" dirty="0" smtClean="0">
                <a:latin typeface="Arial" pitchFamily="34" charset="0"/>
                <a:cs typeface="Arial" pitchFamily="34" charset="0"/>
              </a:rPr>
              <a:t> </a:t>
            </a:r>
            <a:r>
              <a:rPr lang="el-GR" altLang="el-GR" b="1" dirty="0" smtClean="0">
                <a:latin typeface="Arial" pitchFamily="34" charset="0"/>
                <a:cs typeface="Arial" pitchFamily="34" charset="0"/>
              </a:rPr>
              <a:t>Η οργάνωση των Π.Μ.</a:t>
            </a:r>
            <a:r>
              <a:rPr lang="en-US" altLang="el-GR" b="1" dirty="0" smtClean="0">
                <a:latin typeface="Arial" pitchFamily="34" charset="0"/>
                <a:cs typeface="Arial" pitchFamily="34" charset="0"/>
              </a:rPr>
              <a:t> </a:t>
            </a:r>
            <a:r>
              <a:rPr lang="el-GR" altLang="el-GR" b="1" dirty="0" smtClean="0">
                <a:latin typeface="Arial" pitchFamily="34" charset="0"/>
                <a:cs typeface="Arial" pitchFamily="34" charset="0"/>
              </a:rPr>
              <a:t>σε </a:t>
            </a:r>
            <a:r>
              <a:rPr lang="el-GR" altLang="el-GR" b="1" dirty="0" smtClean="0">
                <a:latin typeface="Arial" pitchFamily="34" charset="0"/>
              </a:rPr>
              <a:t>Μ.Κ.</a:t>
            </a:r>
            <a:r>
              <a:rPr lang="el-GR" altLang="el-GR" b="1" dirty="0" smtClean="0">
                <a:latin typeface="Arial" pitchFamily="34" charset="0"/>
                <a:cs typeface="Arial" pitchFamily="34" charset="0"/>
              </a:rPr>
              <a:t> βοηθά στην </a:t>
            </a:r>
            <a:r>
              <a:rPr lang="el-GR" altLang="el-GR" b="1" dirty="0" smtClean="0">
                <a:solidFill>
                  <a:srgbClr val="FF0000"/>
                </a:solidFill>
                <a:latin typeface="Arial" pitchFamily="34" charset="0"/>
                <a:cs typeface="Arial" pitchFamily="34" charset="0"/>
              </a:rPr>
              <a:t>αντιμετώπιση της μονοτονίας, </a:t>
            </a:r>
            <a:r>
              <a:rPr lang="el-GR" altLang="el-GR" b="1" dirty="0" smtClean="0">
                <a:latin typeface="Arial" pitchFamily="34" charset="0"/>
                <a:cs typeface="Arial" pitchFamily="34" charset="0"/>
              </a:rPr>
              <a:t>που προκαλεί η επανάληψης της ίδιας </a:t>
            </a:r>
            <a:r>
              <a:rPr lang="el-GR" altLang="el-GR" b="1" dirty="0" smtClean="0">
                <a:latin typeface="Arial" pitchFamily="34" charset="0"/>
              </a:rPr>
              <a:t>Π.Μ.</a:t>
            </a:r>
            <a:r>
              <a:rPr lang="el-GR" altLang="el-GR" b="1" dirty="0" smtClean="0">
                <a:latin typeface="Arial" pitchFamily="34" charset="0"/>
                <a:cs typeface="Arial" pitchFamily="34" charset="0"/>
              </a:rPr>
              <a:t> </a:t>
            </a:r>
            <a:endParaRPr lang="el-GR" altLang="el-GR" b="1" dirty="0">
              <a:latin typeface="Arial" pitchFamily="34" charset="0"/>
              <a:cs typeface="Arial" pitchFamily="34" charset="0"/>
            </a:endParaRPr>
          </a:p>
        </p:txBody>
      </p:sp>
      <p:sp>
        <p:nvSpPr>
          <p:cNvPr id="3" name="2 - Ορθογώνιο"/>
          <p:cNvSpPr/>
          <p:nvPr/>
        </p:nvSpPr>
        <p:spPr>
          <a:xfrm>
            <a:off x="428596" y="1714488"/>
            <a:ext cx="8143932" cy="1169551"/>
          </a:xfrm>
          <a:prstGeom prst="rect">
            <a:avLst/>
          </a:prstGeom>
        </p:spPr>
        <p:txBody>
          <a:bodyPr wrap="square">
            <a:spAutoFit/>
          </a:bodyPr>
          <a:lstStyle/>
          <a:p>
            <a:pPr algn="just">
              <a:lnSpc>
                <a:spcPts val="2800"/>
              </a:lnSpc>
              <a:buFont typeface="Wingdings" pitchFamily="2" charset="2"/>
              <a:buChar char="Ø"/>
            </a:pPr>
            <a:r>
              <a:rPr lang="en-US" altLang="el-GR" b="1" dirty="0" smtClean="0">
                <a:latin typeface="Arial" pitchFamily="34" charset="0"/>
                <a:cs typeface="Arial" pitchFamily="34" charset="0"/>
              </a:rPr>
              <a:t> </a:t>
            </a:r>
            <a:r>
              <a:rPr lang="el-GR" altLang="el-GR" b="1" dirty="0" smtClean="0">
                <a:latin typeface="Arial" pitchFamily="34" charset="0"/>
                <a:cs typeface="Arial" pitchFamily="34" charset="0"/>
              </a:rPr>
              <a:t>Η αποτυχημένη κατανομή της επιβάρυνσης στους </a:t>
            </a:r>
            <a:r>
              <a:rPr lang="el-GR" altLang="el-GR" b="1" dirty="0" smtClean="0">
                <a:latin typeface="Arial" pitchFamily="34" charset="0"/>
              </a:rPr>
              <a:t>Μ.Κ.</a:t>
            </a:r>
            <a:r>
              <a:rPr lang="el-GR" altLang="el-GR" b="1" dirty="0" smtClean="0">
                <a:latin typeface="Arial" pitchFamily="34" charset="0"/>
                <a:cs typeface="Arial" pitchFamily="34" charset="0"/>
              </a:rPr>
              <a:t> μπορεί να οδηγήσει σε </a:t>
            </a:r>
            <a:r>
              <a:rPr lang="el-GR" altLang="el-GR" b="1" dirty="0" smtClean="0">
                <a:solidFill>
                  <a:srgbClr val="FF0000"/>
                </a:solidFill>
                <a:latin typeface="Arial" pitchFamily="34" charset="0"/>
                <a:cs typeface="Arial" pitchFamily="34" charset="0"/>
              </a:rPr>
              <a:t>στερεότυπη αντίδραση </a:t>
            </a:r>
            <a:r>
              <a:rPr lang="el-GR" altLang="el-GR" b="1" dirty="0" smtClean="0">
                <a:latin typeface="Arial" pitchFamily="34" charset="0"/>
                <a:cs typeface="Arial" pitchFamily="34" charset="0"/>
              </a:rPr>
              <a:t>του αθλητή στα ερεθίσματα της προπόνησης, με αποτέλεσμα τη </a:t>
            </a:r>
            <a:r>
              <a:rPr lang="el-GR" altLang="el-GR" b="1" dirty="0" smtClean="0">
                <a:solidFill>
                  <a:srgbClr val="FF0000"/>
                </a:solidFill>
                <a:latin typeface="Arial" pitchFamily="34" charset="0"/>
                <a:cs typeface="Arial" pitchFamily="34" charset="0"/>
              </a:rPr>
              <a:t>στασιμότητα της απόδοσής του.</a:t>
            </a:r>
            <a:endParaRPr lang="en-US" altLang="el-GR" b="1" dirty="0">
              <a:solidFill>
                <a:srgbClr val="FF0000"/>
              </a:solidFill>
              <a:latin typeface="Arial" pitchFamily="34" charset="0"/>
              <a:cs typeface="Arial" pitchFamily="34" charset="0"/>
            </a:endParaRPr>
          </a:p>
        </p:txBody>
      </p:sp>
      <p:sp>
        <p:nvSpPr>
          <p:cNvPr id="4" name="3 - Ορθογώνιο"/>
          <p:cNvSpPr/>
          <p:nvPr/>
        </p:nvSpPr>
        <p:spPr>
          <a:xfrm>
            <a:off x="428596" y="3214686"/>
            <a:ext cx="8072494" cy="1887696"/>
          </a:xfrm>
          <a:prstGeom prst="rect">
            <a:avLst/>
          </a:prstGeom>
        </p:spPr>
        <p:txBody>
          <a:bodyPr wrap="square">
            <a:spAutoFit/>
          </a:bodyPr>
          <a:lstStyle/>
          <a:p>
            <a:pPr>
              <a:lnSpc>
                <a:spcPts val="2800"/>
              </a:lnSpc>
            </a:pPr>
            <a:r>
              <a:rPr lang="en-US" altLang="el-GR" b="1" dirty="0" smtClean="0">
                <a:latin typeface="Arial" pitchFamily="34" charset="0"/>
                <a:cs typeface="Arial" pitchFamily="34" charset="0"/>
              </a:rPr>
              <a:t>A</a:t>
            </a:r>
            <a:r>
              <a:rPr lang="el-GR" altLang="el-GR" b="1" dirty="0" err="1" smtClean="0">
                <a:latin typeface="Arial" pitchFamily="34" charset="0"/>
                <a:cs typeface="Arial" pitchFamily="34" charset="0"/>
              </a:rPr>
              <a:t>νάλογα</a:t>
            </a:r>
            <a:r>
              <a:rPr lang="el-GR" altLang="el-GR" b="1" dirty="0" smtClean="0">
                <a:latin typeface="Arial" pitchFamily="34" charset="0"/>
                <a:cs typeface="Arial" pitchFamily="34" charset="0"/>
              </a:rPr>
              <a:t> με το είδος της δραστηριότητας, οι </a:t>
            </a:r>
            <a:r>
              <a:rPr lang="el-GR" altLang="el-GR" b="1" dirty="0" smtClean="0">
                <a:latin typeface="Arial" pitchFamily="34" charset="0"/>
              </a:rPr>
              <a:t>Μ.Κ.</a:t>
            </a:r>
            <a:r>
              <a:rPr lang="el-GR" altLang="el-GR" b="1" dirty="0" smtClean="0">
                <a:latin typeface="Arial" pitchFamily="34" charset="0"/>
                <a:cs typeface="Arial" pitchFamily="34" charset="0"/>
              </a:rPr>
              <a:t> διακρίνονται </a:t>
            </a:r>
            <a:r>
              <a:rPr lang="el-GR" altLang="el-GR" b="1" dirty="0" smtClean="0">
                <a:latin typeface="Arial" pitchFamily="34" charset="0"/>
              </a:rPr>
              <a:t>σε</a:t>
            </a:r>
            <a:r>
              <a:rPr lang="el-GR" altLang="el-GR" b="1" dirty="0" smtClean="0">
                <a:latin typeface="Arial" pitchFamily="34" charset="0"/>
                <a:cs typeface="Arial" pitchFamily="34" charset="0"/>
              </a:rPr>
              <a:t>: </a:t>
            </a:r>
            <a:endParaRPr lang="en-US" altLang="el-GR" b="1" dirty="0" smtClean="0">
              <a:latin typeface="Arial" pitchFamily="34" charset="0"/>
              <a:cs typeface="Arial" pitchFamily="34" charset="0"/>
            </a:endParaRPr>
          </a:p>
          <a:p>
            <a:pPr>
              <a:lnSpc>
                <a:spcPts val="2800"/>
              </a:lnSpc>
            </a:pPr>
            <a:endParaRPr lang="el-GR" altLang="el-GR" b="1" dirty="0" smtClean="0">
              <a:latin typeface="Arial" pitchFamily="34" charset="0"/>
              <a:cs typeface="Arial" pitchFamily="34" charset="0"/>
            </a:endParaRPr>
          </a:p>
          <a:p>
            <a:pPr algn="just">
              <a:lnSpc>
                <a:spcPts val="2800"/>
              </a:lnSpc>
            </a:pPr>
            <a:r>
              <a:rPr lang="el-GR" altLang="el-GR" b="1" dirty="0" smtClean="0">
                <a:solidFill>
                  <a:srgbClr val="FF0000"/>
                </a:solidFill>
                <a:latin typeface="Arial" pitchFamily="34" charset="0"/>
                <a:cs typeface="Arial" pitchFamily="34" charset="0"/>
              </a:rPr>
              <a:t>α. </a:t>
            </a:r>
            <a:r>
              <a:rPr lang="el-GR" altLang="el-GR" b="1" u="sng" dirty="0" smtClean="0">
                <a:solidFill>
                  <a:srgbClr val="FF0000"/>
                </a:solidFill>
                <a:latin typeface="Arial" pitchFamily="34" charset="0"/>
                <a:cs typeface="Arial" pitchFamily="34" charset="0"/>
              </a:rPr>
              <a:t>γενικής προετοιμασίας,</a:t>
            </a:r>
            <a:r>
              <a:rPr lang="el-GR" altLang="el-GR" b="1" dirty="0" smtClean="0">
                <a:solidFill>
                  <a:srgbClr val="FF0000"/>
                </a:solidFill>
                <a:latin typeface="Arial" pitchFamily="34" charset="0"/>
                <a:cs typeface="Arial" pitchFamily="34" charset="0"/>
              </a:rPr>
              <a:t> </a:t>
            </a:r>
            <a:r>
              <a:rPr lang="el-GR" altLang="el-GR" b="1" dirty="0" smtClean="0">
                <a:latin typeface="Arial" pitchFamily="34" charset="0"/>
                <a:cs typeface="Arial" pitchFamily="34" charset="0"/>
              </a:rPr>
              <a:t>που είναι ο βασικός τύπος στην αρχή της προπαρασκευαστικής περιόδου και σ' όλους τους </a:t>
            </a:r>
            <a:r>
              <a:rPr lang="el-GR" altLang="el-GR" b="1" dirty="0" err="1" smtClean="0">
                <a:latin typeface="Arial" pitchFamily="34" charset="0"/>
                <a:cs typeface="Arial" pitchFamily="34" charset="0"/>
              </a:rPr>
              <a:t>μεσόκυκλους</a:t>
            </a:r>
            <a:r>
              <a:rPr lang="el-GR" altLang="el-GR" b="1" dirty="0" smtClean="0">
                <a:latin typeface="Arial" pitchFamily="34" charset="0"/>
                <a:cs typeface="Arial" pitchFamily="34" charset="0"/>
              </a:rPr>
              <a:t> με στόχο τη βελτίωση της γενικής φυσικής κατάστασης</a:t>
            </a:r>
            <a:r>
              <a:rPr lang="en-US" altLang="el-GR" b="1" dirty="0" smtClean="0">
                <a:latin typeface="Arial" pitchFamily="34" charset="0"/>
                <a:cs typeface="Arial" pitchFamily="34" charset="0"/>
              </a:rPr>
              <a:t>.</a:t>
            </a:r>
            <a:endParaRPr lang="el-GR" altLang="el-GR" b="1" dirty="0">
              <a:latin typeface="Arial" pitchFamily="34" charset="0"/>
            </a:endParaRPr>
          </a:p>
        </p:txBody>
      </p:sp>
      <p:sp>
        <p:nvSpPr>
          <p:cNvPr id="5" name="4 - Ορθογώνιο"/>
          <p:cNvSpPr/>
          <p:nvPr/>
        </p:nvSpPr>
        <p:spPr>
          <a:xfrm>
            <a:off x="428596" y="5000636"/>
            <a:ext cx="8001056" cy="773289"/>
          </a:xfrm>
          <a:prstGeom prst="rect">
            <a:avLst/>
          </a:prstGeom>
        </p:spPr>
        <p:txBody>
          <a:bodyPr wrap="square">
            <a:spAutoFit/>
          </a:bodyPr>
          <a:lstStyle/>
          <a:p>
            <a:pPr algn="just">
              <a:lnSpc>
                <a:spcPts val="2800"/>
              </a:lnSpc>
            </a:pPr>
            <a:r>
              <a:rPr lang="el-GR" altLang="el-GR" b="1" dirty="0" smtClean="0">
                <a:solidFill>
                  <a:srgbClr val="FF0000"/>
                </a:solidFill>
                <a:latin typeface="Arial" pitchFamily="34" charset="0"/>
                <a:cs typeface="Arial" pitchFamily="34" charset="0"/>
              </a:rPr>
              <a:t>β. </a:t>
            </a:r>
            <a:r>
              <a:rPr lang="el-GR" altLang="el-GR" b="1" u="sng" dirty="0" smtClean="0">
                <a:solidFill>
                  <a:srgbClr val="FF0000"/>
                </a:solidFill>
                <a:latin typeface="Arial" pitchFamily="34" charset="0"/>
                <a:cs typeface="Arial" pitchFamily="34" charset="0"/>
              </a:rPr>
              <a:t>ειδικής προετοιμασίας,</a:t>
            </a:r>
            <a:r>
              <a:rPr lang="el-GR" altLang="el-GR" b="1" dirty="0" smtClean="0">
                <a:solidFill>
                  <a:srgbClr val="FF0000"/>
                </a:solidFill>
                <a:latin typeface="Arial" pitchFamily="34" charset="0"/>
                <a:cs typeface="Arial" pitchFamily="34" charset="0"/>
              </a:rPr>
              <a:t> </a:t>
            </a:r>
            <a:r>
              <a:rPr lang="el-GR" altLang="el-GR" b="1" dirty="0" smtClean="0">
                <a:latin typeface="Arial" pitchFamily="34" charset="0"/>
                <a:cs typeface="Arial" pitchFamily="34" charset="0"/>
              </a:rPr>
              <a:t>που αποτελούν το βασικό τύπο </a:t>
            </a:r>
            <a:r>
              <a:rPr lang="el-GR" altLang="el-GR" b="1" dirty="0" smtClean="0">
                <a:latin typeface="Arial" pitchFamily="34" charset="0"/>
              </a:rPr>
              <a:t>Μ.Κ.</a:t>
            </a:r>
            <a:r>
              <a:rPr lang="el-GR" altLang="el-GR" b="1" dirty="0" smtClean="0">
                <a:latin typeface="Arial" pitchFamily="34" charset="0"/>
                <a:cs typeface="Arial" pitchFamily="34" charset="0"/>
              </a:rPr>
              <a:t> στην περίοδο της </a:t>
            </a:r>
            <a:r>
              <a:rPr lang="el-GR" altLang="el-GR" b="1" dirty="0" err="1" smtClean="0">
                <a:latin typeface="Arial" pitchFamily="34" charset="0"/>
                <a:cs typeface="Arial" pitchFamily="34" charset="0"/>
              </a:rPr>
              <a:t>προαγωνιστικής</a:t>
            </a:r>
            <a:r>
              <a:rPr lang="el-GR" altLang="el-GR" b="1" dirty="0" smtClean="0">
                <a:latin typeface="Arial" pitchFamily="34" charset="0"/>
                <a:cs typeface="Arial" pitchFamily="34" charset="0"/>
              </a:rPr>
              <a:t> προπόνησης. </a:t>
            </a:r>
            <a:endParaRPr lang="en-US" altLang="el-GR" b="1"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857232"/>
            <a:ext cx="8001056" cy="2015936"/>
          </a:xfrm>
          <a:prstGeom prst="rect">
            <a:avLst/>
          </a:prstGeom>
        </p:spPr>
        <p:txBody>
          <a:bodyPr wrap="square">
            <a:spAutoFit/>
          </a:bodyPr>
          <a:lstStyle/>
          <a:p>
            <a:pPr algn="just">
              <a:lnSpc>
                <a:spcPts val="3000"/>
              </a:lnSpc>
              <a:buFont typeface="Wingdings" pitchFamily="2" charset="2"/>
              <a:buChar char="Ø"/>
            </a:pPr>
            <a:r>
              <a:rPr lang="en-US" altLang="el-GR" b="1" dirty="0" smtClean="0">
                <a:latin typeface="Arial" pitchFamily="34" charset="0"/>
              </a:rPr>
              <a:t> </a:t>
            </a:r>
            <a:r>
              <a:rPr lang="el-GR" altLang="el-GR" b="1" dirty="0" smtClean="0">
                <a:latin typeface="Arial" pitchFamily="34" charset="0"/>
              </a:rPr>
              <a:t>Οι Μ.Κ. που </a:t>
            </a:r>
            <a:r>
              <a:rPr lang="el-GR" altLang="el-GR" b="1" dirty="0" smtClean="0">
                <a:latin typeface="Arial" pitchFamily="34" charset="0"/>
                <a:cs typeface="Arial" pitchFamily="34" charset="0"/>
              </a:rPr>
              <a:t>χαρακτηρίζονται από </a:t>
            </a:r>
            <a:r>
              <a:rPr lang="el-GR" altLang="el-GR" b="1" dirty="0" smtClean="0">
                <a:solidFill>
                  <a:srgbClr val="FF0000"/>
                </a:solidFill>
                <a:latin typeface="Arial" pitchFamily="34" charset="0"/>
                <a:cs typeface="Arial" pitchFamily="34" charset="0"/>
              </a:rPr>
              <a:t>ομοιόμορφη αύξηση της επιβάρυνσης</a:t>
            </a:r>
            <a:r>
              <a:rPr lang="el-GR" altLang="el-GR" b="1" dirty="0" smtClean="0">
                <a:latin typeface="Arial" pitchFamily="34" charset="0"/>
                <a:cs typeface="Arial" pitchFamily="34" charset="0"/>
              </a:rPr>
              <a:t>, με τον όγκο και την ένταση να διατηρούνται σε αξιόλογα επίπεδα, καλούνται</a:t>
            </a:r>
            <a:r>
              <a:rPr lang="el-GR" altLang="el-GR" b="1" dirty="0" smtClean="0">
                <a:solidFill>
                  <a:schemeClr val="bg1"/>
                </a:solidFill>
                <a:latin typeface="Arial" pitchFamily="34" charset="0"/>
                <a:cs typeface="Arial" pitchFamily="34" charset="0"/>
              </a:rPr>
              <a:t> </a:t>
            </a:r>
            <a:r>
              <a:rPr lang="el-GR" altLang="el-GR" b="1" dirty="0" smtClean="0">
                <a:solidFill>
                  <a:srgbClr val="FF0000"/>
                </a:solidFill>
                <a:latin typeface="Arial" pitchFamily="34" charset="0"/>
                <a:cs typeface="Arial" pitchFamily="34" charset="0"/>
              </a:rPr>
              <a:t>"κανονικοί", </a:t>
            </a:r>
            <a:endParaRPr lang="el-GR" altLang="el-GR" b="1" dirty="0" smtClean="0">
              <a:solidFill>
                <a:srgbClr val="FF0000"/>
              </a:solidFill>
              <a:latin typeface="Arial" pitchFamily="34" charset="0"/>
            </a:endParaRPr>
          </a:p>
          <a:p>
            <a:pPr algn="just">
              <a:lnSpc>
                <a:spcPts val="3000"/>
              </a:lnSpc>
              <a:buFont typeface="Wingdings" pitchFamily="2" charset="2"/>
              <a:buChar char="Ø"/>
            </a:pPr>
            <a:r>
              <a:rPr lang="en-US" altLang="el-GR" b="1" dirty="0" smtClean="0">
                <a:latin typeface="Arial" pitchFamily="34" charset="0"/>
                <a:cs typeface="Arial" pitchFamily="34" charset="0"/>
              </a:rPr>
              <a:t> </a:t>
            </a:r>
            <a:r>
              <a:rPr lang="el-GR" altLang="el-GR" b="1" dirty="0" smtClean="0">
                <a:latin typeface="Arial" pitchFamily="34" charset="0"/>
                <a:cs typeface="Arial" pitchFamily="34" charset="0"/>
              </a:rPr>
              <a:t>Οι Μ.Κ., που χαρακτηρίζονται από </a:t>
            </a:r>
            <a:r>
              <a:rPr lang="el-GR" altLang="el-GR" b="1" dirty="0" smtClean="0">
                <a:solidFill>
                  <a:srgbClr val="FF0000"/>
                </a:solidFill>
                <a:latin typeface="Arial" pitchFamily="34" charset="0"/>
                <a:cs typeface="Arial" pitchFamily="34" charset="0"/>
              </a:rPr>
              <a:t>αύξηση της κυρίως της έντασης </a:t>
            </a:r>
            <a:r>
              <a:rPr lang="el-GR" altLang="el-GR" b="1" dirty="0" smtClean="0">
                <a:latin typeface="Arial" pitchFamily="34" charset="0"/>
                <a:cs typeface="Arial" pitchFamily="34" charset="0"/>
              </a:rPr>
              <a:t>παράλληλα με την αύξηση του όγκου, καλούνται</a:t>
            </a:r>
            <a:r>
              <a:rPr lang="el-GR" altLang="el-GR" b="1" dirty="0" smtClean="0">
                <a:latin typeface="Arial" pitchFamily="34" charset="0"/>
              </a:rPr>
              <a:t> </a:t>
            </a:r>
            <a:r>
              <a:rPr lang="el-GR" altLang="el-GR" b="1" dirty="0" smtClean="0">
                <a:solidFill>
                  <a:srgbClr val="FF0000"/>
                </a:solidFill>
                <a:latin typeface="Arial" pitchFamily="34" charset="0"/>
                <a:cs typeface="Arial" pitchFamily="34" charset="0"/>
              </a:rPr>
              <a:t>"έντονοι".</a:t>
            </a:r>
            <a:endParaRPr lang="en-US" altLang="el-GR" b="1" dirty="0">
              <a:solidFill>
                <a:srgbClr val="FF0000"/>
              </a:solidFill>
              <a:latin typeface="Arial" pitchFamily="34" charset="0"/>
              <a:cs typeface="Arial" pitchFamily="34" charset="0"/>
            </a:endParaRPr>
          </a:p>
        </p:txBody>
      </p:sp>
      <p:sp>
        <p:nvSpPr>
          <p:cNvPr id="3" name="2 - Ορθογώνιο"/>
          <p:cNvSpPr/>
          <p:nvPr/>
        </p:nvSpPr>
        <p:spPr>
          <a:xfrm>
            <a:off x="571472" y="2805753"/>
            <a:ext cx="7929618" cy="818173"/>
          </a:xfrm>
          <a:prstGeom prst="rect">
            <a:avLst/>
          </a:prstGeom>
        </p:spPr>
        <p:txBody>
          <a:bodyPr wrap="square">
            <a:spAutoFit/>
          </a:bodyPr>
          <a:lstStyle/>
          <a:p>
            <a:pPr algn="just">
              <a:lnSpc>
                <a:spcPts val="3000"/>
              </a:lnSpc>
              <a:buFont typeface="Wingdings" pitchFamily="2" charset="2"/>
              <a:buChar char="Ø"/>
            </a:pPr>
            <a:r>
              <a:rPr lang="en-US" altLang="el-GR" b="1" dirty="0" smtClean="0">
                <a:latin typeface="Arial" pitchFamily="34" charset="0"/>
              </a:rPr>
              <a:t> </a:t>
            </a:r>
            <a:r>
              <a:rPr lang="el-GR" altLang="el-GR" b="1" dirty="0" smtClean="0">
                <a:latin typeface="Arial" pitchFamily="34" charset="0"/>
              </a:rPr>
              <a:t>Κατά την </a:t>
            </a:r>
            <a:r>
              <a:rPr lang="el-GR" altLang="el-GR" b="1" dirty="0" smtClean="0">
                <a:solidFill>
                  <a:srgbClr val="FF0000"/>
                </a:solidFill>
                <a:latin typeface="Arial" pitchFamily="34" charset="0"/>
              </a:rPr>
              <a:t>αγωνιστική περίοδο</a:t>
            </a:r>
            <a:r>
              <a:rPr lang="el-GR" altLang="el-GR" b="1" dirty="0" smtClean="0">
                <a:latin typeface="Arial" pitchFamily="34" charset="0"/>
              </a:rPr>
              <a:t>, ανάλογα με στο στόχο και τα περιεχόμενα</a:t>
            </a:r>
            <a:r>
              <a:rPr lang="en-US" altLang="el-GR" b="1" dirty="0" smtClean="0">
                <a:latin typeface="Arial" pitchFamily="34" charset="0"/>
              </a:rPr>
              <a:t> </a:t>
            </a:r>
            <a:r>
              <a:rPr lang="el-GR" altLang="el-GR" b="1" dirty="0" smtClean="0">
                <a:latin typeface="Arial" pitchFamily="34" charset="0"/>
              </a:rPr>
              <a:t>της προπόνησης, οι Μ.Κ. Χαρακτηρίζονται</a:t>
            </a:r>
            <a:r>
              <a:rPr lang="en-US" altLang="el-GR" b="1" dirty="0" smtClean="0">
                <a:latin typeface="Arial" pitchFamily="34" charset="0"/>
              </a:rPr>
              <a:t> </a:t>
            </a:r>
            <a:r>
              <a:rPr lang="el-GR" altLang="el-GR" b="1" dirty="0" smtClean="0">
                <a:latin typeface="Arial" pitchFamily="34" charset="0"/>
              </a:rPr>
              <a:t>σε:</a:t>
            </a:r>
            <a:endParaRPr lang="el-GR" altLang="el-GR" b="1" dirty="0">
              <a:latin typeface="Arial" pitchFamily="34" charset="0"/>
            </a:endParaRPr>
          </a:p>
        </p:txBody>
      </p:sp>
      <p:sp>
        <p:nvSpPr>
          <p:cNvPr id="4" name="3 - Ορθογώνιο"/>
          <p:cNvSpPr/>
          <p:nvPr/>
        </p:nvSpPr>
        <p:spPr>
          <a:xfrm>
            <a:off x="571472" y="3786190"/>
            <a:ext cx="8001056" cy="2677656"/>
          </a:xfrm>
          <a:prstGeom prst="rect">
            <a:avLst/>
          </a:prstGeom>
        </p:spPr>
        <p:txBody>
          <a:bodyPr wrap="square">
            <a:spAutoFit/>
          </a:bodyPr>
          <a:lstStyle/>
          <a:p>
            <a:pPr algn="just">
              <a:lnSpc>
                <a:spcPts val="3000"/>
              </a:lnSpc>
              <a:spcBef>
                <a:spcPct val="50000"/>
              </a:spcBef>
            </a:pPr>
            <a:r>
              <a:rPr lang="el-GR" altLang="el-GR" b="1" dirty="0" smtClean="0">
                <a:solidFill>
                  <a:srgbClr val="0070C0"/>
                </a:solidFill>
                <a:latin typeface="Arial" pitchFamily="34" charset="0"/>
              </a:rPr>
              <a:t> Ε</a:t>
            </a:r>
            <a:r>
              <a:rPr lang="el-GR" altLang="el-GR" b="1" dirty="0" smtClean="0">
                <a:solidFill>
                  <a:srgbClr val="0070C0"/>
                </a:solidFill>
                <a:latin typeface="Arial" pitchFamily="34" charset="0"/>
                <a:cs typeface="Arial" pitchFamily="34" charset="0"/>
              </a:rPr>
              <a:t>ισαγωγικούς</a:t>
            </a:r>
            <a:r>
              <a:rPr lang="el-GR" altLang="el-GR" b="1" dirty="0" smtClean="0">
                <a:latin typeface="Arial" pitchFamily="34" charset="0"/>
                <a:cs typeface="Arial" pitchFamily="34" charset="0"/>
              </a:rPr>
              <a:t>,</a:t>
            </a:r>
            <a:r>
              <a:rPr lang="el-GR" altLang="el-GR" b="1" dirty="0" smtClean="0">
                <a:solidFill>
                  <a:schemeClr val="bg1"/>
                </a:solidFill>
                <a:latin typeface="Arial" pitchFamily="34" charset="0"/>
                <a:cs typeface="Arial" pitchFamily="34" charset="0"/>
              </a:rPr>
              <a:t> </a:t>
            </a:r>
            <a:r>
              <a:rPr lang="el-GR" altLang="el-GR" b="1" dirty="0" smtClean="0">
                <a:latin typeface="Arial" pitchFamily="34" charset="0"/>
                <a:cs typeface="Arial" pitchFamily="34" charset="0"/>
              </a:rPr>
              <a:t>οι οποίοι προετοιμάζουν τον αθλητή για τον αγώνα.</a:t>
            </a:r>
            <a:endParaRPr lang="en-US" altLang="el-GR" b="1" dirty="0" smtClean="0">
              <a:latin typeface="Arial" pitchFamily="34" charset="0"/>
            </a:endParaRPr>
          </a:p>
          <a:p>
            <a:pPr algn="just">
              <a:lnSpc>
                <a:spcPts val="3000"/>
              </a:lnSpc>
              <a:spcBef>
                <a:spcPct val="50000"/>
              </a:spcBef>
            </a:pPr>
            <a:r>
              <a:rPr lang="el-GR" altLang="el-GR" b="1" dirty="0" smtClean="0">
                <a:solidFill>
                  <a:srgbClr val="FFFF66"/>
                </a:solidFill>
                <a:latin typeface="Arial" pitchFamily="34" charset="0"/>
              </a:rPr>
              <a:t> </a:t>
            </a:r>
            <a:r>
              <a:rPr lang="el-GR" altLang="el-GR" b="1" dirty="0" smtClean="0">
                <a:solidFill>
                  <a:srgbClr val="0070C0"/>
                </a:solidFill>
                <a:latin typeface="Arial" pitchFamily="34" charset="0"/>
              </a:rPr>
              <a:t>Α</a:t>
            </a:r>
            <a:r>
              <a:rPr lang="el-GR" altLang="el-GR" b="1" dirty="0" smtClean="0">
                <a:solidFill>
                  <a:srgbClr val="0070C0"/>
                </a:solidFill>
                <a:latin typeface="Arial" pitchFamily="34" charset="0"/>
                <a:cs typeface="Arial" pitchFamily="34" charset="0"/>
              </a:rPr>
              <a:t>γωνιστικούς</a:t>
            </a:r>
            <a:r>
              <a:rPr lang="el-GR" altLang="el-GR" b="1" dirty="0" smtClean="0">
                <a:latin typeface="Arial" pitchFamily="34" charset="0"/>
                <a:cs typeface="Arial" pitchFamily="34" charset="0"/>
              </a:rPr>
              <a:t>,</a:t>
            </a:r>
            <a:r>
              <a:rPr lang="el-GR" altLang="el-GR" b="1" dirty="0" smtClean="0">
                <a:solidFill>
                  <a:schemeClr val="bg1"/>
                </a:solidFill>
                <a:latin typeface="Arial" pitchFamily="34" charset="0"/>
                <a:cs typeface="Arial" pitchFamily="34" charset="0"/>
              </a:rPr>
              <a:t> </a:t>
            </a:r>
            <a:r>
              <a:rPr lang="el-GR" altLang="el-GR" b="1" dirty="0" smtClean="0">
                <a:latin typeface="Arial" pitchFamily="34" charset="0"/>
                <a:cs typeface="Arial" pitchFamily="34" charset="0"/>
              </a:rPr>
              <a:t>οι οποίοι σχεδιάζονται σε σχέση με τις απαιτήσεις του συγκεκριμένου αγώνα, που περιέχεται σ' αυτόν.</a:t>
            </a:r>
            <a:endParaRPr lang="en-US" altLang="el-GR" b="1" dirty="0" smtClean="0">
              <a:latin typeface="Arial" pitchFamily="34" charset="0"/>
            </a:endParaRPr>
          </a:p>
          <a:p>
            <a:pPr algn="just">
              <a:lnSpc>
                <a:spcPts val="3000"/>
              </a:lnSpc>
              <a:spcBef>
                <a:spcPct val="50000"/>
              </a:spcBef>
            </a:pPr>
            <a:r>
              <a:rPr lang="el-GR" altLang="el-GR" b="1" dirty="0" smtClean="0">
                <a:solidFill>
                  <a:schemeClr val="bg1"/>
                </a:solidFill>
                <a:latin typeface="Arial" pitchFamily="34" charset="0"/>
              </a:rPr>
              <a:t> </a:t>
            </a:r>
            <a:r>
              <a:rPr lang="el-GR" altLang="el-GR" b="1" dirty="0" smtClean="0">
                <a:solidFill>
                  <a:srgbClr val="0070C0"/>
                </a:solidFill>
                <a:latin typeface="Arial" pitchFamily="34" charset="0"/>
              </a:rPr>
              <a:t>Α</a:t>
            </a:r>
            <a:r>
              <a:rPr lang="el-GR" altLang="el-GR" b="1" dirty="0" smtClean="0">
                <a:solidFill>
                  <a:srgbClr val="0070C0"/>
                </a:solidFill>
                <a:latin typeface="Arial" pitchFamily="34" charset="0"/>
                <a:cs typeface="Arial" pitchFamily="34" charset="0"/>
              </a:rPr>
              <a:t>ποκατάστασης</a:t>
            </a:r>
            <a:r>
              <a:rPr lang="el-GR" altLang="el-GR" b="1" dirty="0" smtClean="0">
                <a:latin typeface="Arial" pitchFamily="34" charset="0"/>
                <a:cs typeface="Arial" pitchFamily="34" charset="0"/>
              </a:rPr>
              <a:t>, που σχεδόν πάντοτε ακολουθούν τους αγώνες ή τοποθετούνται στο τέλος ενός μεσόκυκλου αμέσως μετά από ένα </a:t>
            </a:r>
            <a:r>
              <a:rPr lang="el-GR" altLang="el-GR" b="1" dirty="0" smtClean="0">
                <a:solidFill>
                  <a:srgbClr val="FF0000"/>
                </a:solidFill>
                <a:latin typeface="Arial" pitchFamily="34" charset="0"/>
                <a:cs typeface="Arial" pitchFamily="34" charset="0"/>
              </a:rPr>
              <a:t>" έντονο"</a:t>
            </a:r>
            <a:r>
              <a:rPr lang="el-GR" altLang="el-GR" b="1" dirty="0" smtClean="0">
                <a:latin typeface="Arial" pitchFamily="34" charset="0"/>
                <a:cs typeface="Arial" pitchFamily="34" charset="0"/>
              </a:rPr>
              <a:t> μικρόκυκλο.   </a:t>
            </a:r>
            <a:endParaRPr lang="en-US" altLang="el-GR" b="1" dirty="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1071546"/>
            <a:ext cx="7929618" cy="2400657"/>
          </a:xfrm>
          <a:prstGeom prst="rect">
            <a:avLst/>
          </a:prstGeom>
        </p:spPr>
        <p:txBody>
          <a:bodyPr wrap="square">
            <a:spAutoFit/>
          </a:bodyPr>
          <a:lstStyle/>
          <a:p>
            <a:pPr algn="just">
              <a:lnSpc>
                <a:spcPts val="3000"/>
              </a:lnSpc>
              <a:spcBef>
                <a:spcPct val="0"/>
              </a:spcBef>
              <a:buFont typeface="Wingdings" pitchFamily="2" charset="2"/>
              <a:buChar char="Ø"/>
              <a:defRPr/>
            </a:pPr>
            <a:r>
              <a:rPr lang="el-GR" altLang="el-GR" b="1" dirty="0" smtClean="0">
                <a:ea typeface="Calibri" panose="020F0502020204030204" pitchFamily="34" charset="0"/>
                <a:cs typeface="Arial" panose="020B0604020202020204" pitchFamily="34" charset="0"/>
              </a:rPr>
              <a:t> </a:t>
            </a:r>
            <a:r>
              <a:rPr lang="el-GR" altLang="el-GR" b="1" dirty="0" smtClean="0">
                <a:latin typeface="Arial" pitchFamily="34" charset="0"/>
                <a:ea typeface="Calibri" panose="020F0502020204030204" pitchFamily="34" charset="0"/>
                <a:cs typeface="Arial" pitchFamily="34" charset="0"/>
              </a:rPr>
              <a:t>Η προπόνηση</a:t>
            </a:r>
            <a:r>
              <a:rPr lang="el-GR" altLang="el-GR" b="1" dirty="0" smtClean="0">
                <a:solidFill>
                  <a:srgbClr val="FF0000"/>
                </a:solidFill>
                <a:latin typeface="Arial" pitchFamily="34" charset="0"/>
                <a:ea typeface="Calibri" panose="020F0502020204030204" pitchFamily="34" charset="0"/>
                <a:cs typeface="Arial" pitchFamily="34" charset="0"/>
              </a:rPr>
              <a:t> προσανατολίζεται</a:t>
            </a:r>
            <a:r>
              <a:rPr lang="el-GR" altLang="el-GR" b="1" dirty="0" smtClean="0">
                <a:solidFill>
                  <a:srgbClr val="FFFF00"/>
                </a:solidFill>
                <a:latin typeface="Arial" pitchFamily="34" charset="0"/>
                <a:ea typeface="Calibri" panose="020F0502020204030204" pitchFamily="34" charset="0"/>
                <a:cs typeface="Arial" pitchFamily="34" charset="0"/>
              </a:rPr>
              <a:t> </a:t>
            </a:r>
            <a:r>
              <a:rPr lang="el-GR" altLang="el-GR" b="1" dirty="0" smtClean="0">
                <a:latin typeface="Arial" pitchFamily="34" charset="0"/>
                <a:ea typeface="Calibri" panose="020F0502020204030204" pitchFamily="34" charset="0"/>
                <a:cs typeface="Arial" pitchFamily="34" charset="0"/>
              </a:rPr>
              <a:t>στην ποιότητα των ερεθισμάτων,</a:t>
            </a:r>
            <a:r>
              <a:rPr lang="el-GR" altLang="el-GR" b="1" dirty="0" smtClean="0">
                <a:solidFill>
                  <a:schemeClr val="bg1"/>
                </a:solidFill>
                <a:latin typeface="Arial" pitchFamily="34" charset="0"/>
                <a:ea typeface="Calibri" panose="020F0502020204030204" pitchFamily="34" charset="0"/>
                <a:cs typeface="Arial" pitchFamily="34" charset="0"/>
              </a:rPr>
              <a:t> </a:t>
            </a:r>
            <a:r>
              <a:rPr lang="el-GR" altLang="el-GR" b="1" dirty="0" smtClean="0">
                <a:latin typeface="Arial" pitchFamily="34" charset="0"/>
                <a:ea typeface="Calibri" panose="020F0502020204030204" pitchFamily="34" charset="0"/>
                <a:cs typeface="Arial" pitchFamily="34" charset="0"/>
              </a:rPr>
              <a:t>με </a:t>
            </a:r>
            <a:r>
              <a:rPr lang="el-GR" altLang="el-GR" b="1" dirty="0" smtClean="0">
                <a:solidFill>
                  <a:srgbClr val="FF0000"/>
                </a:solidFill>
                <a:latin typeface="Arial" pitchFamily="34" charset="0"/>
                <a:ea typeface="Calibri" panose="020F0502020204030204" pitchFamily="34" charset="0"/>
                <a:cs typeface="Arial" pitchFamily="34" charset="0"/>
              </a:rPr>
              <a:t>έμφαση στα διαλείμματα </a:t>
            </a:r>
            <a:r>
              <a:rPr lang="el-GR" altLang="el-GR" b="1" dirty="0" smtClean="0">
                <a:latin typeface="Arial" pitchFamily="34" charset="0"/>
                <a:ea typeface="Calibri" panose="020F0502020204030204" pitchFamily="34" charset="0"/>
                <a:cs typeface="Arial" pitchFamily="34" charset="0"/>
              </a:rPr>
              <a:t>κατάλληλης διάρκειας έτσι ώστε να υπάρχει:   </a:t>
            </a:r>
            <a:r>
              <a:rPr lang="el-GR" altLang="el-GR" b="1" dirty="0" smtClean="0">
                <a:solidFill>
                  <a:srgbClr val="FF0000"/>
                </a:solidFill>
                <a:latin typeface="Arial" pitchFamily="34" charset="0"/>
                <a:ea typeface="Calibri" panose="020F0502020204030204" pitchFamily="34" charset="0"/>
                <a:cs typeface="Arial" pitchFamily="34" charset="0"/>
              </a:rPr>
              <a:t>επαρκής χρόνος για αποκατάσταση </a:t>
            </a:r>
            <a:r>
              <a:rPr lang="el-GR" altLang="el-GR" b="1" dirty="0" smtClean="0">
                <a:latin typeface="Arial" pitchFamily="34" charset="0"/>
                <a:ea typeface="Calibri" panose="020F0502020204030204" pitchFamily="34" charset="0"/>
                <a:cs typeface="Arial" pitchFamily="34" charset="0"/>
              </a:rPr>
              <a:t>από την κόπωση και </a:t>
            </a:r>
            <a:r>
              <a:rPr lang="el-GR" altLang="el-GR" b="1" dirty="0" smtClean="0">
                <a:solidFill>
                  <a:srgbClr val="FF0000"/>
                </a:solidFill>
                <a:latin typeface="Arial" pitchFamily="34" charset="0"/>
                <a:ea typeface="Calibri" panose="020F0502020204030204" pitchFamily="34" charset="0"/>
                <a:cs typeface="Arial" pitchFamily="34" charset="0"/>
              </a:rPr>
              <a:t>αρκετά μικρά </a:t>
            </a:r>
            <a:r>
              <a:rPr lang="el-GR" altLang="el-GR" b="1" dirty="0" smtClean="0">
                <a:latin typeface="Arial" pitchFamily="34" charset="0"/>
                <a:ea typeface="Calibri" panose="020F0502020204030204" pitchFamily="34" charset="0"/>
                <a:cs typeface="Arial" pitchFamily="34" charset="0"/>
              </a:rPr>
              <a:t>για την </a:t>
            </a:r>
            <a:r>
              <a:rPr lang="el-GR" altLang="el-GR" b="1" dirty="0" smtClean="0">
                <a:solidFill>
                  <a:srgbClr val="FF0000"/>
                </a:solidFill>
                <a:latin typeface="Arial" pitchFamily="34" charset="0"/>
                <a:ea typeface="Calibri" panose="020F0502020204030204" pitchFamily="34" charset="0"/>
                <a:cs typeface="Arial" pitchFamily="34" charset="0"/>
              </a:rPr>
              <a:t>αποτροπή</a:t>
            </a:r>
            <a:r>
              <a:rPr lang="el-GR" altLang="el-GR" b="1" dirty="0" smtClean="0">
                <a:solidFill>
                  <a:srgbClr val="FFFF00"/>
                </a:solidFill>
                <a:latin typeface="Arial" pitchFamily="34" charset="0"/>
                <a:ea typeface="Calibri" panose="020F0502020204030204" pitchFamily="34" charset="0"/>
                <a:cs typeface="Arial" pitchFamily="34" charset="0"/>
              </a:rPr>
              <a:t> </a:t>
            </a:r>
            <a:r>
              <a:rPr lang="el-GR" altLang="el-GR" b="1" dirty="0" smtClean="0">
                <a:latin typeface="Arial" pitchFamily="34" charset="0"/>
                <a:ea typeface="Calibri" panose="020F0502020204030204" pitchFamily="34" charset="0"/>
                <a:cs typeface="Arial" pitchFamily="34" charset="0"/>
              </a:rPr>
              <a:t>της απώλειας των προσαρμογών. </a:t>
            </a:r>
            <a:endParaRPr lang="el-GR" altLang="el-GR" dirty="0" smtClean="0">
              <a:latin typeface="Arial" pitchFamily="34" charset="0"/>
              <a:ea typeface="Calibri" panose="020F0502020204030204" pitchFamily="34" charset="0"/>
              <a:cs typeface="Arial" pitchFamily="34" charset="0"/>
            </a:endParaRPr>
          </a:p>
          <a:p>
            <a:pPr algn="just">
              <a:lnSpc>
                <a:spcPts val="3000"/>
              </a:lnSpc>
              <a:spcBef>
                <a:spcPct val="0"/>
              </a:spcBef>
              <a:buFont typeface="Wingdings" pitchFamily="2" charset="2"/>
              <a:buChar char="Ø"/>
              <a:defRPr/>
            </a:pPr>
            <a:endParaRPr lang="el-GR" altLang="el-GR" b="1" dirty="0" smtClean="0">
              <a:ea typeface="Calibri" panose="020F0502020204030204" pitchFamily="34" charset="0"/>
              <a:cs typeface="Arial" panose="020B0604020202020204" pitchFamily="34" charset="0"/>
            </a:endParaRPr>
          </a:p>
          <a:p>
            <a:pPr marL="342900" indent="-342900" algn="just">
              <a:lnSpc>
                <a:spcPts val="3000"/>
              </a:lnSpc>
              <a:spcBef>
                <a:spcPct val="0"/>
              </a:spcBef>
              <a:defRPr/>
            </a:pPr>
            <a:endParaRPr lang="el-GR" altLang="el-GR" b="1" dirty="0" smtClean="0">
              <a:ea typeface="Calibri" panose="020F0502020204030204" pitchFamily="34" charset="0"/>
              <a:cs typeface="Arial" panose="020B0604020202020204" pitchFamily="34" charset="0"/>
            </a:endParaRPr>
          </a:p>
        </p:txBody>
      </p:sp>
      <p:sp>
        <p:nvSpPr>
          <p:cNvPr id="3" name="2 - Ορθογώνιο"/>
          <p:cNvSpPr/>
          <p:nvPr/>
        </p:nvSpPr>
        <p:spPr>
          <a:xfrm>
            <a:off x="642910" y="2857496"/>
            <a:ext cx="7929618" cy="1246495"/>
          </a:xfrm>
          <a:prstGeom prst="rect">
            <a:avLst/>
          </a:prstGeom>
        </p:spPr>
        <p:txBody>
          <a:bodyPr wrap="square">
            <a:spAutoFit/>
          </a:bodyPr>
          <a:lstStyle/>
          <a:p>
            <a:pPr algn="just">
              <a:lnSpc>
                <a:spcPts val="3000"/>
              </a:lnSpc>
              <a:buFont typeface="Wingdings" pitchFamily="2" charset="2"/>
              <a:buChar char="Ø"/>
            </a:pPr>
            <a:r>
              <a:rPr lang="el-GR" altLang="el-GR" b="1" dirty="0" smtClean="0">
                <a:latin typeface="Arial" pitchFamily="34" charset="0"/>
                <a:ea typeface="Calibri" pitchFamily="34" charset="0"/>
                <a:cs typeface="Arial" pitchFamily="34" charset="0"/>
              </a:rPr>
              <a:t> Η κόπωση αποτρέπεται με τη συμμετοχή σε </a:t>
            </a:r>
            <a:r>
              <a:rPr lang="el-GR" altLang="el-GR" b="1" dirty="0" smtClean="0">
                <a:solidFill>
                  <a:srgbClr val="FF0000"/>
                </a:solidFill>
                <a:latin typeface="Arial" pitchFamily="34" charset="0"/>
                <a:ea typeface="Calibri" pitchFamily="34" charset="0"/>
                <a:cs typeface="Arial" pitchFamily="34" charset="0"/>
              </a:rPr>
              <a:t>πολλαπλές προπονήσεις τύπου προθέρμανσης</a:t>
            </a:r>
            <a:r>
              <a:rPr lang="el-GR" altLang="el-GR" b="1" dirty="0" smtClean="0">
                <a:solidFill>
                  <a:schemeClr val="bg1"/>
                </a:solidFill>
                <a:latin typeface="Arial" pitchFamily="34" charset="0"/>
                <a:ea typeface="Calibri" pitchFamily="34" charset="0"/>
                <a:cs typeface="Arial" pitchFamily="34" charset="0"/>
              </a:rPr>
              <a:t> </a:t>
            </a:r>
            <a:r>
              <a:rPr lang="el-GR" altLang="el-GR" b="1" dirty="0" smtClean="0">
                <a:latin typeface="Arial" pitchFamily="34" charset="0"/>
                <a:ea typeface="Calibri" pitchFamily="34" charset="0"/>
                <a:cs typeface="Arial" pitchFamily="34" charset="0"/>
              </a:rPr>
              <a:t>για μείωση του προπονητικού φορτίου και </a:t>
            </a:r>
            <a:r>
              <a:rPr lang="el-GR" altLang="el-GR" b="1" dirty="0" smtClean="0">
                <a:solidFill>
                  <a:srgbClr val="FF0000"/>
                </a:solidFill>
                <a:latin typeface="Arial" pitchFamily="34" charset="0"/>
                <a:ea typeface="Calibri" pitchFamily="34" charset="0"/>
                <a:cs typeface="Arial" pitchFamily="34" charset="0"/>
              </a:rPr>
              <a:t>όχι με μείωση </a:t>
            </a:r>
            <a:r>
              <a:rPr lang="el-GR" altLang="el-GR" b="1" dirty="0" smtClean="0">
                <a:latin typeface="Arial" pitchFamily="34" charset="0"/>
                <a:ea typeface="Calibri" pitchFamily="34" charset="0"/>
                <a:cs typeface="Arial" pitchFamily="34" charset="0"/>
              </a:rPr>
              <a:t>του αριθμού των προπονήσεων. </a:t>
            </a:r>
            <a:endParaRPr lang="el-GR" altLang="el-GR" dirty="0">
              <a:latin typeface="Arial" pitchFamily="34" charset="0"/>
              <a:ea typeface="Calibri" pitchFamily="34" charset="0"/>
              <a:cs typeface="Arial" pitchFamily="34" charset="0"/>
            </a:endParaRPr>
          </a:p>
        </p:txBody>
      </p:sp>
      <p:sp>
        <p:nvSpPr>
          <p:cNvPr id="4" name="3 - Ορθογώνιο"/>
          <p:cNvSpPr/>
          <p:nvPr/>
        </p:nvSpPr>
        <p:spPr>
          <a:xfrm>
            <a:off x="642910" y="4214818"/>
            <a:ext cx="7858180" cy="1246495"/>
          </a:xfrm>
          <a:prstGeom prst="rect">
            <a:avLst/>
          </a:prstGeom>
        </p:spPr>
        <p:txBody>
          <a:bodyPr wrap="square">
            <a:spAutoFit/>
          </a:bodyPr>
          <a:lstStyle/>
          <a:p>
            <a:pPr algn="just">
              <a:lnSpc>
                <a:spcPts val="3000"/>
              </a:lnSpc>
              <a:buFont typeface="Wingdings" pitchFamily="2" charset="2"/>
              <a:buChar char="Ø"/>
            </a:pPr>
            <a:r>
              <a:rPr lang="el-GR" altLang="el-GR" b="1" dirty="0" smtClean="0">
                <a:latin typeface="Arial" pitchFamily="34" charset="0"/>
                <a:ea typeface="Calibri" pitchFamily="34" charset="0"/>
                <a:cs typeface="Arial" pitchFamily="34" charset="0"/>
              </a:rPr>
              <a:t> Οι αρχές της </a:t>
            </a:r>
            <a:r>
              <a:rPr lang="el-GR" altLang="el-GR" b="1" dirty="0" smtClean="0">
                <a:solidFill>
                  <a:srgbClr val="FF0000"/>
                </a:solidFill>
                <a:latin typeface="Arial" pitchFamily="34" charset="0"/>
                <a:ea typeface="Calibri" pitchFamily="34" charset="0"/>
                <a:cs typeface="Arial" pitchFamily="34" charset="0"/>
              </a:rPr>
              <a:t>επιβάρυνσης, εξειδίκευσης και αντιστροφής </a:t>
            </a:r>
            <a:r>
              <a:rPr lang="el-GR" altLang="el-GR" b="1" dirty="0" smtClean="0">
                <a:latin typeface="Arial" pitchFamily="34" charset="0"/>
                <a:ea typeface="Calibri" pitchFamily="34" charset="0"/>
                <a:cs typeface="Arial" pitchFamily="34" charset="0"/>
              </a:rPr>
              <a:t>καθορίζουν</a:t>
            </a:r>
            <a:r>
              <a:rPr lang="el-GR" altLang="el-GR" b="1" dirty="0" smtClean="0">
                <a:solidFill>
                  <a:schemeClr val="bg1"/>
                </a:solidFill>
                <a:latin typeface="Arial" pitchFamily="34" charset="0"/>
                <a:ea typeface="Calibri" pitchFamily="34" charset="0"/>
                <a:cs typeface="Arial" pitchFamily="34" charset="0"/>
              </a:rPr>
              <a:t> </a:t>
            </a:r>
            <a:r>
              <a:rPr lang="el-GR" altLang="el-GR" b="1" dirty="0" smtClean="0">
                <a:solidFill>
                  <a:srgbClr val="FF0000"/>
                </a:solidFill>
                <a:latin typeface="Arial" pitchFamily="34" charset="0"/>
                <a:ea typeface="Calibri" pitchFamily="34" charset="0"/>
                <a:cs typeface="Arial" pitchFamily="34" charset="0"/>
              </a:rPr>
              <a:t>ποιοτικά και ποσοτικά </a:t>
            </a:r>
            <a:r>
              <a:rPr lang="el-GR" altLang="el-GR" b="1" dirty="0" smtClean="0">
                <a:latin typeface="Arial" pitchFamily="34" charset="0"/>
                <a:ea typeface="Calibri" pitchFamily="34" charset="0"/>
                <a:cs typeface="Arial" pitchFamily="34" charset="0"/>
              </a:rPr>
              <a:t>το μέγεθος της επιβάρυνσης, καθώς και τη διάρκεια και το είδος της</a:t>
            </a:r>
            <a:r>
              <a:rPr lang="el-GR" altLang="el-GR" b="1" dirty="0" smtClean="0">
                <a:solidFill>
                  <a:schemeClr val="bg1"/>
                </a:solidFill>
                <a:latin typeface="Arial" pitchFamily="34" charset="0"/>
                <a:ea typeface="Calibri" pitchFamily="34" charset="0"/>
                <a:cs typeface="Arial" pitchFamily="34" charset="0"/>
              </a:rPr>
              <a:t> </a:t>
            </a:r>
            <a:r>
              <a:rPr lang="el-GR" altLang="el-GR" b="1" dirty="0" smtClean="0">
                <a:solidFill>
                  <a:srgbClr val="FF0000"/>
                </a:solidFill>
                <a:latin typeface="Arial" pitchFamily="34" charset="0"/>
                <a:ea typeface="Calibri" pitchFamily="34" charset="0"/>
                <a:cs typeface="Arial" pitchFamily="34" charset="0"/>
              </a:rPr>
              <a:t>αποκατάστασης και ανάπαυσης. </a:t>
            </a:r>
            <a:endParaRPr lang="el-GR" altLang="el-GR" dirty="0">
              <a:solidFill>
                <a:srgbClr val="FF0000"/>
              </a:solidFill>
              <a:latin typeface="Arial" pitchFamily="34" charset="0"/>
              <a:ea typeface="Calibri"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514350" y="381000"/>
            <a:ext cx="8115300" cy="6096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143240" y="714356"/>
            <a:ext cx="1932965" cy="450893"/>
          </a:xfrm>
          <a:prstGeom prst="rect">
            <a:avLst/>
          </a:prstGeom>
        </p:spPr>
        <p:txBody>
          <a:bodyPr wrap="none">
            <a:spAutoFit/>
          </a:bodyPr>
          <a:lstStyle/>
          <a:p>
            <a:pPr algn="ctr">
              <a:lnSpc>
                <a:spcPts val="3000"/>
              </a:lnSpc>
            </a:pPr>
            <a:r>
              <a:rPr lang="el-GR" altLang="el-GR" sz="2400" b="1" dirty="0" err="1" smtClean="0">
                <a:solidFill>
                  <a:srgbClr val="0070C0"/>
                </a:solidFill>
                <a:latin typeface="Arial" pitchFamily="34" charset="0"/>
              </a:rPr>
              <a:t>Μεσόκυκλο</a:t>
            </a:r>
            <a:r>
              <a:rPr lang="el-GR" altLang="el-GR" sz="2000" b="1" dirty="0" err="1" smtClean="0">
                <a:solidFill>
                  <a:srgbClr val="0070C0"/>
                </a:solidFill>
                <a:latin typeface="Arial" pitchFamily="34" charset="0"/>
              </a:rPr>
              <a:t>ι</a:t>
            </a:r>
            <a:endParaRPr lang="el-GR" altLang="el-GR" sz="2000" b="1" dirty="0">
              <a:solidFill>
                <a:srgbClr val="0070C0"/>
              </a:solidFill>
              <a:latin typeface="Arial" pitchFamily="34" charset="0"/>
            </a:endParaRPr>
          </a:p>
        </p:txBody>
      </p:sp>
      <p:sp>
        <p:nvSpPr>
          <p:cNvPr id="3" name="2 - Ορθογώνιο"/>
          <p:cNvSpPr/>
          <p:nvPr/>
        </p:nvSpPr>
        <p:spPr>
          <a:xfrm>
            <a:off x="500034" y="1500174"/>
            <a:ext cx="8001056" cy="1246495"/>
          </a:xfrm>
          <a:prstGeom prst="rect">
            <a:avLst/>
          </a:prstGeom>
        </p:spPr>
        <p:txBody>
          <a:bodyPr wrap="square">
            <a:spAutoFit/>
          </a:bodyPr>
          <a:lstStyle/>
          <a:p>
            <a:pPr algn="just">
              <a:lnSpc>
                <a:spcPts val="3000"/>
              </a:lnSpc>
              <a:buFont typeface="Wingdings" pitchFamily="2" charset="2"/>
              <a:buChar char="Ø"/>
              <a:tabLst>
                <a:tab pos="228600" algn="l"/>
              </a:tabLst>
            </a:pPr>
            <a:r>
              <a:rPr lang="el-GR" altLang="el-GR" b="1" dirty="0" smtClean="0">
                <a:latin typeface="Arial" pitchFamily="34" charset="0"/>
              </a:rPr>
              <a:t> </a:t>
            </a:r>
            <a:r>
              <a:rPr lang="en-US" altLang="el-GR" b="1" dirty="0" smtClean="0">
                <a:latin typeface="Arial" pitchFamily="34" charset="0"/>
              </a:rPr>
              <a:t>O</a:t>
            </a:r>
            <a:r>
              <a:rPr lang="el-GR" altLang="el-GR" b="1" dirty="0" smtClean="0">
                <a:latin typeface="Arial" pitchFamily="34" charset="0"/>
              </a:rPr>
              <a:t>ι </a:t>
            </a:r>
            <a:r>
              <a:rPr lang="el-GR" altLang="el-GR" b="1" dirty="0" err="1" smtClean="0">
                <a:latin typeface="Arial" pitchFamily="34" charset="0"/>
              </a:rPr>
              <a:t>μεσόκυκλοι</a:t>
            </a:r>
            <a:r>
              <a:rPr lang="el-GR" altLang="el-GR" b="1" dirty="0" smtClean="0">
                <a:latin typeface="Arial" pitchFamily="34" charset="0"/>
              </a:rPr>
              <a:t> </a:t>
            </a:r>
            <a:r>
              <a:rPr lang="el-GR" altLang="el-GR" b="1" dirty="0" smtClean="0">
                <a:solidFill>
                  <a:srgbClr val="FF0000"/>
                </a:solidFill>
                <a:latin typeface="Arial" pitchFamily="34" charset="0"/>
              </a:rPr>
              <a:t>(</a:t>
            </a:r>
            <a:r>
              <a:rPr lang="el-GR" altLang="el-GR" b="1" dirty="0" err="1" smtClean="0">
                <a:solidFill>
                  <a:srgbClr val="FF0000"/>
                </a:solidFill>
                <a:latin typeface="Arial" pitchFamily="34" charset="0"/>
              </a:rPr>
              <a:t>Μσ.Κ</a:t>
            </a:r>
            <a:r>
              <a:rPr lang="el-GR" altLang="el-GR" b="1" dirty="0" smtClean="0">
                <a:solidFill>
                  <a:srgbClr val="FF0000"/>
                </a:solidFill>
                <a:latin typeface="Arial" pitchFamily="34" charset="0"/>
              </a:rPr>
              <a:t>.) </a:t>
            </a:r>
            <a:r>
              <a:rPr lang="el-GR" altLang="el-GR" b="1" dirty="0" smtClean="0">
                <a:latin typeface="Arial" pitchFamily="34" charset="0"/>
              </a:rPr>
              <a:t>είναι ένα σύνολο </a:t>
            </a:r>
            <a:r>
              <a:rPr lang="el-GR" altLang="el-GR" b="1" dirty="0" smtClean="0">
                <a:solidFill>
                  <a:srgbClr val="FF0000"/>
                </a:solidFill>
                <a:latin typeface="Arial" pitchFamily="34" charset="0"/>
              </a:rPr>
              <a:t>από συγκεκριμένο αριθμό Μ.Κ., </a:t>
            </a:r>
            <a:r>
              <a:rPr lang="el-GR" altLang="el-GR" b="1" dirty="0" smtClean="0">
                <a:solidFill>
                  <a:schemeClr val="bg1"/>
                </a:solidFill>
                <a:latin typeface="Arial" pitchFamily="34" charset="0"/>
              </a:rPr>
              <a:t> </a:t>
            </a:r>
            <a:r>
              <a:rPr lang="el-GR" altLang="el-GR" b="1" dirty="0" smtClean="0">
                <a:latin typeface="Arial" pitchFamily="34" charset="0"/>
              </a:rPr>
              <a:t>που  απαιτούνται  για  να  προάγουν  τη </a:t>
            </a:r>
            <a:r>
              <a:rPr lang="el-GR" altLang="el-GR" b="1" dirty="0" smtClean="0">
                <a:solidFill>
                  <a:srgbClr val="FF0000"/>
                </a:solidFill>
                <a:latin typeface="Arial" pitchFamily="34" charset="0"/>
              </a:rPr>
              <a:t>γενική ή ειδική ή αγωνιστική</a:t>
            </a:r>
            <a:r>
              <a:rPr lang="el-GR" altLang="el-GR" b="1" dirty="0" smtClean="0">
                <a:solidFill>
                  <a:schemeClr val="bg1"/>
                </a:solidFill>
                <a:latin typeface="Arial" pitchFamily="34" charset="0"/>
              </a:rPr>
              <a:t> </a:t>
            </a:r>
            <a:r>
              <a:rPr lang="el-GR" altLang="el-GR" b="1" dirty="0" smtClean="0">
                <a:latin typeface="Arial" pitchFamily="34" charset="0"/>
              </a:rPr>
              <a:t>κατάσταση του αθλητή.</a:t>
            </a:r>
            <a:endParaRPr lang="el-GR" altLang="el-GR" b="1" dirty="0">
              <a:latin typeface="Arial" pitchFamily="34" charset="0"/>
            </a:endParaRPr>
          </a:p>
        </p:txBody>
      </p:sp>
      <p:sp>
        <p:nvSpPr>
          <p:cNvPr id="4" name="3 - Ορθογώνιο"/>
          <p:cNvSpPr/>
          <p:nvPr/>
        </p:nvSpPr>
        <p:spPr>
          <a:xfrm>
            <a:off x="500034" y="2714620"/>
            <a:ext cx="7929618" cy="1246495"/>
          </a:xfrm>
          <a:prstGeom prst="rect">
            <a:avLst/>
          </a:prstGeom>
        </p:spPr>
        <p:txBody>
          <a:bodyPr wrap="square">
            <a:spAutoFit/>
          </a:bodyPr>
          <a:lstStyle/>
          <a:p>
            <a:pPr algn="just">
              <a:lnSpc>
                <a:spcPts val="3000"/>
              </a:lnSpc>
              <a:buFont typeface="Wingdings" pitchFamily="2" charset="2"/>
              <a:buChar char="Ø"/>
            </a:pPr>
            <a:r>
              <a:rPr lang="el-GR" altLang="el-GR" b="1" dirty="0" smtClean="0">
                <a:latin typeface="Arial" pitchFamily="34" charset="0"/>
              </a:rPr>
              <a:t> Ένας </a:t>
            </a:r>
            <a:r>
              <a:rPr lang="el-GR" altLang="el-GR" b="1" dirty="0" err="1" smtClean="0">
                <a:latin typeface="Arial" pitchFamily="34" charset="0"/>
              </a:rPr>
              <a:t>Μσ.Κ</a:t>
            </a:r>
            <a:r>
              <a:rPr lang="el-GR" altLang="el-GR" b="1" dirty="0" smtClean="0">
                <a:latin typeface="Arial" pitchFamily="34" charset="0"/>
              </a:rPr>
              <a:t>. μπορεί να αποτελείται από </a:t>
            </a:r>
            <a:r>
              <a:rPr lang="el-GR" altLang="el-GR" b="1" dirty="0" smtClean="0">
                <a:solidFill>
                  <a:srgbClr val="FF0000"/>
                </a:solidFill>
                <a:latin typeface="Arial" pitchFamily="34" charset="0"/>
              </a:rPr>
              <a:t>δύο μόνο Μ.Κ. </a:t>
            </a:r>
            <a:r>
              <a:rPr lang="el-GR" altLang="el-GR" b="1" dirty="0" smtClean="0">
                <a:latin typeface="Arial" pitchFamily="34" charset="0"/>
              </a:rPr>
              <a:t>σαν ελάχιστο όριο, στη προπονητική πρακτική οι </a:t>
            </a:r>
            <a:r>
              <a:rPr lang="el-GR" altLang="el-GR" b="1" dirty="0" err="1" smtClean="0">
                <a:latin typeface="Arial" pitchFamily="34" charset="0"/>
              </a:rPr>
              <a:t>Μσ.Κ</a:t>
            </a:r>
            <a:r>
              <a:rPr lang="el-GR" altLang="el-GR" b="1" dirty="0" smtClean="0">
                <a:latin typeface="Arial" pitchFamily="34" charset="0"/>
              </a:rPr>
              <a:t>. έχουν</a:t>
            </a:r>
            <a:r>
              <a:rPr lang="el-GR" altLang="el-GR" b="1" dirty="0" smtClean="0">
                <a:solidFill>
                  <a:schemeClr val="bg1"/>
                </a:solidFill>
                <a:latin typeface="Arial" pitchFamily="34" charset="0"/>
              </a:rPr>
              <a:t> </a:t>
            </a:r>
            <a:r>
              <a:rPr lang="el-GR" altLang="el-GR" b="1" dirty="0" smtClean="0">
                <a:solidFill>
                  <a:srgbClr val="FF0000"/>
                </a:solidFill>
                <a:latin typeface="Arial" pitchFamily="34" charset="0"/>
              </a:rPr>
              <a:t>συνήθως διάρκεια 4 εβδομάδων</a:t>
            </a:r>
            <a:r>
              <a:rPr lang="el-GR" altLang="el-GR" b="1" dirty="0" smtClean="0">
                <a:solidFill>
                  <a:schemeClr val="bg1"/>
                </a:solidFill>
                <a:latin typeface="Arial" pitchFamily="34" charset="0"/>
              </a:rPr>
              <a:t> </a:t>
            </a:r>
            <a:r>
              <a:rPr lang="el-GR" altLang="el-GR" b="1" dirty="0" smtClean="0">
                <a:latin typeface="Arial" pitchFamily="34" charset="0"/>
              </a:rPr>
              <a:t>περίπου. </a:t>
            </a:r>
            <a:endParaRPr lang="el-GR" altLang="el-GR" b="1" dirty="0">
              <a:latin typeface="Arial" pitchFamily="34" charset="0"/>
            </a:endParaRPr>
          </a:p>
        </p:txBody>
      </p:sp>
      <p:sp>
        <p:nvSpPr>
          <p:cNvPr id="5" name="4 - Ορθογώνιο"/>
          <p:cNvSpPr/>
          <p:nvPr/>
        </p:nvSpPr>
        <p:spPr>
          <a:xfrm>
            <a:off x="571472" y="4071942"/>
            <a:ext cx="7929618" cy="2015936"/>
          </a:xfrm>
          <a:prstGeom prst="rect">
            <a:avLst/>
          </a:prstGeom>
        </p:spPr>
        <p:txBody>
          <a:bodyPr wrap="square">
            <a:spAutoFit/>
          </a:bodyPr>
          <a:lstStyle/>
          <a:p>
            <a:pPr algn="just">
              <a:lnSpc>
                <a:spcPts val="3000"/>
              </a:lnSpc>
              <a:buFont typeface="Wingdings" pitchFamily="2" charset="2"/>
              <a:buChar char="Ø"/>
            </a:pPr>
            <a:r>
              <a:rPr lang="el-GR" altLang="el-GR" b="1" dirty="0" smtClean="0">
                <a:latin typeface="Arial" pitchFamily="34" charset="0"/>
              </a:rPr>
              <a:t> </a:t>
            </a:r>
            <a:r>
              <a:rPr lang="en-US" altLang="el-GR" b="1" dirty="0" smtClean="0">
                <a:latin typeface="Arial" pitchFamily="34" charset="0"/>
              </a:rPr>
              <a:t>H</a:t>
            </a:r>
            <a:r>
              <a:rPr lang="el-GR" altLang="el-GR" b="1" dirty="0" smtClean="0">
                <a:latin typeface="Arial" pitchFamily="34" charset="0"/>
              </a:rPr>
              <a:t> προπονητική αξία των </a:t>
            </a:r>
            <a:r>
              <a:rPr lang="el-GR" altLang="el-GR" b="1" dirty="0" err="1" smtClean="0">
                <a:latin typeface="Arial" pitchFamily="34" charset="0"/>
              </a:rPr>
              <a:t>Μσ.Κ</a:t>
            </a:r>
            <a:r>
              <a:rPr lang="el-GR" altLang="el-GR" b="1" dirty="0" smtClean="0">
                <a:latin typeface="Arial" pitchFamily="34" charset="0"/>
              </a:rPr>
              <a:t>. αναδεικνύεται χάρη στη </a:t>
            </a:r>
            <a:r>
              <a:rPr lang="el-GR" altLang="el-GR" b="1" dirty="0" smtClean="0">
                <a:solidFill>
                  <a:srgbClr val="FF0000"/>
                </a:solidFill>
                <a:latin typeface="Arial" pitchFamily="34" charset="0"/>
              </a:rPr>
              <a:t>πρόοδο της έντασης και του όγκου </a:t>
            </a:r>
            <a:r>
              <a:rPr lang="el-GR" altLang="el-GR" b="1" dirty="0" smtClean="0">
                <a:latin typeface="Arial" pitchFamily="34" charset="0"/>
              </a:rPr>
              <a:t>των φορτίων της προπόνησης, ως αποτέλεσμα της </a:t>
            </a:r>
            <a:r>
              <a:rPr lang="el-GR" altLang="el-GR" b="1" dirty="0" smtClean="0">
                <a:solidFill>
                  <a:srgbClr val="FF0000"/>
                </a:solidFill>
                <a:latin typeface="Arial" pitchFamily="34" charset="0"/>
              </a:rPr>
              <a:t>προοδευτικής και αρμονικής εξέλιξης </a:t>
            </a:r>
            <a:r>
              <a:rPr lang="el-GR" altLang="el-GR" b="1" dirty="0" smtClean="0">
                <a:latin typeface="Arial" pitchFamily="34" charset="0"/>
              </a:rPr>
              <a:t>της επιβάρυνσης από τις χρονικές περιόδους υψηλής διακύμανσης σε μικρότερες περιόδους μειωμένης επιβάρυνσης. </a:t>
            </a:r>
            <a:endParaRPr lang="el-GR" altLang="el-GR" b="1" dirty="0">
              <a:latin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785794"/>
            <a:ext cx="8072494" cy="2015936"/>
          </a:xfrm>
          <a:prstGeom prst="rect">
            <a:avLst/>
          </a:prstGeom>
        </p:spPr>
        <p:txBody>
          <a:bodyPr wrap="square">
            <a:spAutoFit/>
          </a:bodyPr>
          <a:lstStyle/>
          <a:p>
            <a:pPr>
              <a:lnSpc>
                <a:spcPts val="3000"/>
              </a:lnSpc>
              <a:buFont typeface="Wingdings" pitchFamily="2" charset="2"/>
              <a:buChar char="Ø"/>
              <a:tabLst>
                <a:tab pos="228600" algn="l"/>
              </a:tabLst>
            </a:pPr>
            <a:r>
              <a:rPr lang="el-GR" altLang="el-GR" b="1" dirty="0" smtClean="0">
                <a:latin typeface="Arial" pitchFamily="34" charset="0"/>
              </a:rPr>
              <a:t> Οι </a:t>
            </a:r>
            <a:r>
              <a:rPr lang="el-GR" altLang="el-GR" b="1" dirty="0" err="1" smtClean="0">
                <a:latin typeface="Arial" pitchFamily="34" charset="0"/>
              </a:rPr>
              <a:t>Μσ.Κ</a:t>
            </a:r>
            <a:r>
              <a:rPr lang="el-GR" altLang="el-GR" b="1" dirty="0" smtClean="0">
                <a:latin typeface="Arial" pitchFamily="34" charset="0"/>
              </a:rPr>
              <a:t>. της </a:t>
            </a:r>
            <a:r>
              <a:rPr lang="el-GR" altLang="el-GR" b="1" u="sng" dirty="0" smtClean="0">
                <a:latin typeface="Arial" pitchFamily="34" charset="0"/>
              </a:rPr>
              <a:t>προπαρασκευαστικής περιόδου</a:t>
            </a:r>
            <a:r>
              <a:rPr lang="el-GR" altLang="el-GR" b="1" dirty="0" smtClean="0">
                <a:latin typeface="Arial" pitchFamily="34" charset="0"/>
              </a:rPr>
              <a:t> </a:t>
            </a:r>
            <a:r>
              <a:rPr lang="el-GR" altLang="el-GR" b="1" dirty="0" smtClean="0">
                <a:solidFill>
                  <a:srgbClr val="FF0000"/>
                </a:solidFill>
                <a:latin typeface="Arial" pitchFamily="34" charset="0"/>
              </a:rPr>
              <a:t>διαρκούν 4-6 </a:t>
            </a:r>
            <a:r>
              <a:rPr lang="el-GR" altLang="el-GR" b="1" dirty="0" err="1" smtClean="0">
                <a:solidFill>
                  <a:srgbClr val="FF0000"/>
                </a:solidFill>
                <a:latin typeface="Arial" pitchFamily="34" charset="0"/>
              </a:rPr>
              <a:t>εβδ</a:t>
            </a:r>
            <a:r>
              <a:rPr lang="el-GR" altLang="el-GR" b="1" dirty="0" smtClean="0">
                <a:solidFill>
                  <a:srgbClr val="FFFF00"/>
                </a:solidFill>
                <a:latin typeface="Arial" pitchFamily="34" charset="0"/>
              </a:rPr>
              <a:t>.</a:t>
            </a:r>
            <a:r>
              <a:rPr lang="el-GR" altLang="el-GR" b="1" dirty="0" smtClean="0">
                <a:latin typeface="Arial" pitchFamily="34" charset="0"/>
              </a:rPr>
              <a:t>, ενώ η διάρκεια στην </a:t>
            </a:r>
            <a:r>
              <a:rPr lang="el-GR" altLang="el-GR" b="1" u="sng" dirty="0" smtClean="0">
                <a:latin typeface="Arial" pitchFamily="34" charset="0"/>
              </a:rPr>
              <a:t>αγωνιστική περίοδο</a:t>
            </a:r>
            <a:r>
              <a:rPr lang="el-GR" altLang="el-GR" b="1" dirty="0" smtClean="0">
                <a:latin typeface="Arial" pitchFamily="34" charset="0"/>
              </a:rPr>
              <a:t> είναι </a:t>
            </a:r>
            <a:r>
              <a:rPr lang="el-GR" altLang="el-GR" b="1" dirty="0" smtClean="0">
                <a:solidFill>
                  <a:srgbClr val="FF0000"/>
                </a:solidFill>
                <a:latin typeface="Arial" pitchFamily="34" charset="0"/>
              </a:rPr>
              <a:t>2-4 εβδομάδων. </a:t>
            </a:r>
          </a:p>
          <a:p>
            <a:pPr algn="just">
              <a:lnSpc>
                <a:spcPts val="3000"/>
              </a:lnSpc>
              <a:tabLst>
                <a:tab pos="228600" algn="l"/>
              </a:tabLst>
            </a:pPr>
            <a:r>
              <a:rPr lang="el-GR" altLang="el-GR" b="1" dirty="0" smtClean="0">
                <a:latin typeface="Arial" pitchFamily="34" charset="0"/>
              </a:rPr>
              <a:t>Στη</a:t>
            </a:r>
            <a:r>
              <a:rPr lang="el-GR" altLang="el-GR" b="1" dirty="0" smtClean="0">
                <a:solidFill>
                  <a:schemeClr val="bg1"/>
                </a:solidFill>
                <a:latin typeface="Arial" pitchFamily="34" charset="0"/>
              </a:rPr>
              <a:t> </a:t>
            </a:r>
            <a:r>
              <a:rPr lang="el-GR" altLang="el-GR" b="1" dirty="0" smtClean="0">
                <a:solidFill>
                  <a:srgbClr val="FF0000"/>
                </a:solidFill>
                <a:latin typeface="Arial" pitchFamily="34" charset="0"/>
              </a:rPr>
              <a:t>διαμόρφωση της επιβάρυνσης </a:t>
            </a:r>
            <a:r>
              <a:rPr lang="el-GR" altLang="el-GR" b="1" dirty="0" smtClean="0">
                <a:latin typeface="Arial" pitchFamily="34" charset="0"/>
              </a:rPr>
              <a:t>ακολουθείται η βασική αρχή, σύμφωνα με την οποία θα πρέπει </a:t>
            </a:r>
            <a:r>
              <a:rPr lang="el-GR" altLang="el-GR" b="1" dirty="0" smtClean="0">
                <a:solidFill>
                  <a:srgbClr val="FF0000"/>
                </a:solidFill>
                <a:latin typeface="Arial" pitchFamily="34" charset="0"/>
              </a:rPr>
              <a:t>πρώτα</a:t>
            </a:r>
            <a:r>
              <a:rPr lang="el-GR" altLang="el-GR" b="1" dirty="0" smtClean="0">
                <a:solidFill>
                  <a:srgbClr val="FFFF00"/>
                </a:solidFill>
                <a:latin typeface="Arial" pitchFamily="34" charset="0"/>
              </a:rPr>
              <a:t> </a:t>
            </a:r>
            <a:r>
              <a:rPr lang="el-GR" altLang="el-GR" b="1" dirty="0" smtClean="0">
                <a:latin typeface="Arial" pitchFamily="34" charset="0"/>
              </a:rPr>
              <a:t>να επιδιώκεται </a:t>
            </a:r>
            <a:r>
              <a:rPr lang="el-GR" altLang="el-GR" b="1" dirty="0" smtClean="0">
                <a:solidFill>
                  <a:srgbClr val="FF0000"/>
                </a:solidFill>
                <a:latin typeface="Arial" pitchFamily="34" charset="0"/>
              </a:rPr>
              <a:t>η αύξηση του όγκου </a:t>
            </a:r>
            <a:r>
              <a:rPr lang="el-GR" altLang="el-GR" b="1" dirty="0" smtClean="0">
                <a:latin typeface="Arial" pitchFamily="34" charset="0"/>
              </a:rPr>
              <a:t>της επιβάρυνσης και </a:t>
            </a:r>
            <a:r>
              <a:rPr lang="el-GR" altLang="el-GR" b="1" dirty="0" smtClean="0">
                <a:solidFill>
                  <a:srgbClr val="FF0000"/>
                </a:solidFill>
                <a:latin typeface="Arial" pitchFamily="34" charset="0"/>
              </a:rPr>
              <a:t>μετά η αύξηση της έντασης. </a:t>
            </a:r>
            <a:endParaRPr lang="el-GR" altLang="el-GR" b="1" dirty="0">
              <a:solidFill>
                <a:srgbClr val="FF0000"/>
              </a:solidFill>
              <a:latin typeface="Arial" pitchFamily="34" charset="0"/>
            </a:endParaRPr>
          </a:p>
        </p:txBody>
      </p:sp>
      <p:sp>
        <p:nvSpPr>
          <p:cNvPr id="3" name="2 - Ορθογώνιο"/>
          <p:cNvSpPr/>
          <p:nvPr/>
        </p:nvSpPr>
        <p:spPr>
          <a:xfrm>
            <a:off x="428596" y="2928934"/>
            <a:ext cx="8072494" cy="3170099"/>
          </a:xfrm>
          <a:prstGeom prst="rect">
            <a:avLst/>
          </a:prstGeom>
        </p:spPr>
        <p:txBody>
          <a:bodyPr wrap="square">
            <a:spAutoFit/>
          </a:bodyPr>
          <a:lstStyle/>
          <a:p>
            <a:pPr>
              <a:lnSpc>
                <a:spcPts val="3000"/>
              </a:lnSpc>
              <a:buFont typeface="Wingdings" pitchFamily="2" charset="2"/>
              <a:buChar char="Ø"/>
              <a:tabLst>
                <a:tab pos="228600" algn="l"/>
              </a:tabLst>
            </a:pPr>
            <a:r>
              <a:rPr lang="el-GR" altLang="el-GR" b="1" dirty="0" smtClean="0">
                <a:latin typeface="Arial" pitchFamily="34" charset="0"/>
              </a:rPr>
              <a:t> Υπάρχει μια </a:t>
            </a:r>
            <a:r>
              <a:rPr lang="el-GR" altLang="el-GR" b="1" dirty="0" smtClean="0">
                <a:solidFill>
                  <a:srgbClr val="FF0000"/>
                </a:solidFill>
                <a:latin typeface="Arial" pitchFamily="34" charset="0"/>
              </a:rPr>
              <a:t>ποικιλία </a:t>
            </a:r>
            <a:r>
              <a:rPr lang="el-GR" altLang="el-GR" b="1" dirty="0" err="1" smtClean="0">
                <a:solidFill>
                  <a:srgbClr val="FF0000"/>
                </a:solidFill>
                <a:latin typeface="Arial" pitchFamily="34" charset="0"/>
              </a:rPr>
              <a:t>Μσ.Κ</a:t>
            </a:r>
            <a:r>
              <a:rPr lang="el-GR" altLang="el-GR" b="1" dirty="0" smtClean="0">
                <a:solidFill>
                  <a:srgbClr val="FF0000"/>
                </a:solidFill>
                <a:latin typeface="Arial" pitchFamily="34" charset="0"/>
              </a:rPr>
              <a:t>., </a:t>
            </a:r>
            <a:r>
              <a:rPr lang="el-GR" altLang="el-GR" b="1" dirty="0" smtClean="0">
                <a:latin typeface="Arial" pitchFamily="34" charset="0"/>
              </a:rPr>
              <a:t>η δομή των οποίων εξαρτάται από:</a:t>
            </a:r>
          </a:p>
          <a:p>
            <a:pPr algn="just">
              <a:lnSpc>
                <a:spcPts val="3000"/>
              </a:lnSpc>
              <a:buFontTx/>
              <a:buChar char="•"/>
              <a:tabLst>
                <a:tab pos="228600" algn="l"/>
              </a:tabLst>
            </a:pPr>
            <a:r>
              <a:rPr lang="el-GR" altLang="el-GR" b="1" dirty="0" smtClean="0">
                <a:latin typeface="Arial" pitchFamily="34" charset="0"/>
              </a:rPr>
              <a:t> την</a:t>
            </a:r>
            <a:r>
              <a:rPr lang="el-GR" altLang="el-GR" b="1" dirty="0" smtClean="0">
                <a:solidFill>
                  <a:schemeClr val="bg1"/>
                </a:solidFill>
                <a:latin typeface="Arial" pitchFamily="34" charset="0"/>
              </a:rPr>
              <a:t> </a:t>
            </a:r>
            <a:r>
              <a:rPr lang="el-GR" altLang="el-GR" b="1" dirty="0" smtClean="0">
                <a:solidFill>
                  <a:srgbClr val="FF0000"/>
                </a:solidFill>
                <a:latin typeface="Arial" pitchFamily="34" charset="0"/>
              </a:rPr>
              <a:t>εξειδίκευση του περιεχομένου </a:t>
            </a:r>
            <a:r>
              <a:rPr lang="el-GR" altLang="el-GR" b="1" dirty="0" smtClean="0">
                <a:latin typeface="Arial" pitchFamily="34" charset="0"/>
              </a:rPr>
              <a:t>της προπόνησης στις διάφορες περιόδους , </a:t>
            </a:r>
          </a:p>
          <a:p>
            <a:pPr>
              <a:lnSpc>
                <a:spcPts val="3000"/>
              </a:lnSpc>
              <a:buFontTx/>
              <a:buChar char="•"/>
              <a:tabLst>
                <a:tab pos="228600" algn="l"/>
              </a:tabLst>
            </a:pPr>
            <a:r>
              <a:rPr lang="el-GR" altLang="el-GR" b="1" dirty="0" smtClean="0">
                <a:latin typeface="Arial" pitchFamily="34" charset="0"/>
              </a:rPr>
              <a:t> τον αριθμό και το είδος των αγώνων, </a:t>
            </a:r>
          </a:p>
          <a:p>
            <a:pPr>
              <a:lnSpc>
                <a:spcPts val="3000"/>
              </a:lnSpc>
              <a:buFontTx/>
              <a:buChar char="•"/>
              <a:tabLst>
                <a:tab pos="228600" algn="l"/>
              </a:tabLst>
            </a:pPr>
            <a:r>
              <a:rPr lang="el-GR" altLang="el-GR" b="1" dirty="0" smtClean="0">
                <a:latin typeface="Arial" pitchFamily="34" charset="0"/>
              </a:rPr>
              <a:t> τα χρονικά διαστήματα μεταξύ τους, </a:t>
            </a:r>
          </a:p>
          <a:p>
            <a:pPr>
              <a:lnSpc>
                <a:spcPts val="3000"/>
              </a:lnSpc>
              <a:buFontTx/>
              <a:buChar char="•"/>
              <a:tabLst>
                <a:tab pos="228600" algn="l"/>
              </a:tabLst>
            </a:pPr>
            <a:r>
              <a:rPr lang="el-GR" altLang="el-GR" b="1" dirty="0" smtClean="0">
                <a:latin typeface="Arial" pitchFamily="34" charset="0"/>
              </a:rPr>
              <a:t> τις ειδικές ρυθμίσεις μεταξύ της προπόνησης και αγώνα,</a:t>
            </a:r>
          </a:p>
          <a:p>
            <a:pPr>
              <a:lnSpc>
                <a:spcPts val="3000"/>
              </a:lnSpc>
              <a:buFontTx/>
              <a:buChar char="•"/>
              <a:tabLst>
                <a:tab pos="228600" algn="l"/>
              </a:tabLst>
            </a:pPr>
            <a:r>
              <a:rPr lang="el-GR" altLang="el-GR" b="1" dirty="0" smtClean="0">
                <a:latin typeface="Arial" pitchFamily="34" charset="0"/>
              </a:rPr>
              <a:t> τις συνθήκες αποκατάστασης, </a:t>
            </a:r>
          </a:p>
          <a:p>
            <a:pPr algn="just">
              <a:lnSpc>
                <a:spcPts val="3000"/>
              </a:lnSpc>
              <a:buFontTx/>
              <a:buChar char="•"/>
              <a:tabLst>
                <a:tab pos="228600" algn="l"/>
              </a:tabLst>
            </a:pPr>
            <a:r>
              <a:rPr lang="el-GR" altLang="el-GR" b="1" dirty="0" smtClean="0">
                <a:latin typeface="Arial" pitchFamily="34" charset="0"/>
              </a:rPr>
              <a:t> τις διάφορες έκτακτες και απρόβλεπτες συνθήκες.</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357422" y="642918"/>
            <a:ext cx="4572000" cy="729430"/>
          </a:xfrm>
          <a:prstGeom prst="rect">
            <a:avLst/>
          </a:prstGeom>
        </p:spPr>
        <p:txBody>
          <a:bodyPr>
            <a:spAutoFit/>
          </a:bodyPr>
          <a:lstStyle/>
          <a:p>
            <a:pPr>
              <a:spcBef>
                <a:spcPct val="30000"/>
              </a:spcBef>
            </a:pPr>
            <a:r>
              <a:rPr lang="el-GR" altLang="el-GR" b="1" dirty="0" smtClean="0">
                <a:latin typeface="Arial" pitchFamily="34" charset="0"/>
              </a:rPr>
              <a:t>Β.Ε. = Βαθμός Επιβάρυνσης</a:t>
            </a:r>
          </a:p>
          <a:p>
            <a:pPr>
              <a:spcBef>
                <a:spcPct val="30000"/>
              </a:spcBef>
            </a:pPr>
            <a:r>
              <a:rPr lang="el-GR" altLang="el-GR" b="1" dirty="0" smtClean="0">
                <a:latin typeface="Arial" pitchFamily="34" charset="0"/>
              </a:rPr>
              <a:t>Μ.Κ. = </a:t>
            </a:r>
            <a:r>
              <a:rPr lang="el-GR" altLang="el-GR" b="1" dirty="0" err="1" smtClean="0">
                <a:latin typeface="Arial" pitchFamily="34" charset="0"/>
              </a:rPr>
              <a:t>Μικρόκυκλος</a:t>
            </a:r>
            <a:endParaRPr lang="el-GR" altLang="el-GR" b="1" dirty="0">
              <a:latin typeface="Arial" pitchFamily="34" charset="0"/>
            </a:endParaRPr>
          </a:p>
        </p:txBody>
      </p:sp>
      <p:graphicFrame>
        <p:nvGraphicFramePr>
          <p:cNvPr id="3" name="Object 6"/>
          <p:cNvGraphicFramePr>
            <a:graphicFrameLocks noChangeAspect="1"/>
          </p:cNvGraphicFramePr>
          <p:nvPr/>
        </p:nvGraphicFramePr>
        <p:xfrm>
          <a:off x="785786" y="1428736"/>
          <a:ext cx="7440719" cy="3903662"/>
        </p:xfrm>
        <a:graphic>
          <a:graphicData uri="http://schemas.openxmlformats.org/presentationml/2006/ole">
            <p:oleObj spid="_x0000_s1026" name="Φύλλο εργασίας" r:id="rId3" imgW="4702680" imgH="3206160" progId="Excel.Sheet.8">
              <p:embed/>
            </p:oleObj>
          </a:graphicData>
        </a:graphic>
      </p:graphicFrame>
      <p:sp>
        <p:nvSpPr>
          <p:cNvPr id="4" name="3 - Ορθογώνιο"/>
          <p:cNvSpPr/>
          <p:nvPr/>
        </p:nvSpPr>
        <p:spPr>
          <a:xfrm>
            <a:off x="642910" y="5357826"/>
            <a:ext cx="7572428" cy="738664"/>
          </a:xfrm>
          <a:prstGeom prst="rect">
            <a:avLst/>
          </a:prstGeom>
        </p:spPr>
        <p:txBody>
          <a:bodyPr wrap="square">
            <a:spAutoFit/>
          </a:bodyPr>
          <a:lstStyle/>
          <a:p>
            <a:pPr algn="just"/>
            <a:r>
              <a:rPr lang="en-US" altLang="el-GR" sz="1400" b="1" dirty="0" smtClean="0">
                <a:latin typeface="Arial" pitchFamily="34" charset="0"/>
              </a:rPr>
              <a:t>A</a:t>
            </a:r>
            <a:r>
              <a:rPr lang="el-GR" altLang="el-GR" sz="1400" b="1" dirty="0" err="1" smtClean="0">
                <a:latin typeface="Arial" pitchFamily="34" charset="0"/>
              </a:rPr>
              <a:t>πλουστευμένη</a:t>
            </a:r>
            <a:r>
              <a:rPr lang="el-GR" altLang="el-GR" sz="1400" b="1" dirty="0" smtClean="0">
                <a:latin typeface="Arial" pitchFamily="34" charset="0"/>
              </a:rPr>
              <a:t> σχηματική παράσταση της δομής δύο </a:t>
            </a:r>
            <a:r>
              <a:rPr lang="el-GR" altLang="el-GR" sz="1400" b="1" dirty="0" err="1" smtClean="0">
                <a:latin typeface="Arial" pitchFamily="34" charset="0"/>
              </a:rPr>
              <a:t>Μσ.Κ.σύμφωνα</a:t>
            </a:r>
            <a:r>
              <a:rPr lang="el-GR" altLang="el-GR" sz="1400" b="1" dirty="0" smtClean="0">
                <a:latin typeface="Arial" pitchFamily="34" charset="0"/>
              </a:rPr>
              <a:t> με την   αρχή της προοδευτικής επιβάρυνσης και σε συνδυασμό με τους "κύκλους ανάληψης". (</a:t>
            </a:r>
            <a:r>
              <a:rPr lang="en-US" altLang="el-GR" sz="1400" b="1" dirty="0" err="1" smtClean="0">
                <a:latin typeface="Arial" pitchFamily="34" charset="0"/>
              </a:rPr>
              <a:t>Letzelter</a:t>
            </a:r>
            <a:r>
              <a:rPr lang="el-GR" altLang="el-GR" sz="1400" b="1" dirty="0" smtClean="0">
                <a:latin typeface="Arial" pitchFamily="34" charset="0"/>
              </a:rPr>
              <a:t>, 1985).</a:t>
            </a:r>
            <a:endParaRPr lang="el-GR" altLang="el-GR" sz="1400" b="1" dirty="0">
              <a:latin typeface="Arial" pitchFamily="34" charset="0"/>
            </a:endParaRPr>
          </a:p>
        </p:txBody>
      </p:sp>
      <p:sp>
        <p:nvSpPr>
          <p:cNvPr id="5" name="4 - TextBox"/>
          <p:cNvSpPr txBox="1"/>
          <p:nvPr/>
        </p:nvSpPr>
        <p:spPr>
          <a:xfrm>
            <a:off x="357158" y="1357298"/>
            <a:ext cx="285752" cy="2585323"/>
          </a:xfrm>
          <a:prstGeom prst="rect">
            <a:avLst/>
          </a:prstGeom>
          <a:noFill/>
        </p:spPr>
        <p:txBody>
          <a:bodyPr wrap="square" rtlCol="0">
            <a:spAutoFit/>
          </a:bodyPr>
          <a:lstStyle/>
          <a:p>
            <a:r>
              <a:rPr lang="el-GR" dirty="0" smtClean="0"/>
              <a:t>5</a:t>
            </a:r>
          </a:p>
          <a:p>
            <a:endParaRPr lang="el-GR" dirty="0" smtClean="0"/>
          </a:p>
          <a:p>
            <a:r>
              <a:rPr lang="el-GR" dirty="0" smtClean="0"/>
              <a:t>4</a:t>
            </a:r>
          </a:p>
          <a:p>
            <a:endParaRPr lang="el-GR" dirty="0" smtClean="0"/>
          </a:p>
          <a:p>
            <a:r>
              <a:rPr lang="el-GR" dirty="0" smtClean="0"/>
              <a:t>3</a:t>
            </a:r>
          </a:p>
          <a:p>
            <a:endParaRPr lang="el-GR" dirty="0" smtClean="0"/>
          </a:p>
          <a:p>
            <a:r>
              <a:rPr lang="el-GR" dirty="0" smtClean="0"/>
              <a:t>2</a:t>
            </a:r>
          </a:p>
          <a:p>
            <a:endParaRPr lang="el-GR" dirty="0" smtClean="0"/>
          </a:p>
          <a:p>
            <a:r>
              <a:rPr lang="el-GR" dirty="0" smtClean="0"/>
              <a:t>1</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404663"/>
            <a:ext cx="7530630" cy="461665"/>
          </a:xfrm>
          <a:prstGeom prst="rect">
            <a:avLst/>
          </a:prstGeom>
          <a:noFill/>
        </p:spPr>
        <p:txBody>
          <a:bodyPr wrap="square" rtlCol="0">
            <a:spAutoFit/>
          </a:bodyPr>
          <a:lstStyle/>
          <a:p>
            <a:pPr algn="ctr"/>
            <a:r>
              <a:rPr lang="el-GR" sz="2400" b="1" dirty="0" smtClean="0">
                <a:solidFill>
                  <a:srgbClr val="0070C0"/>
                </a:solidFill>
              </a:rPr>
              <a:t>Η Θεωρία του Περιοδισμού</a:t>
            </a:r>
            <a:endParaRPr lang="el-GR" sz="2400" b="1" dirty="0">
              <a:solidFill>
                <a:srgbClr val="0070C0"/>
              </a:solidFill>
            </a:endParaRPr>
          </a:p>
        </p:txBody>
      </p:sp>
      <p:sp>
        <p:nvSpPr>
          <p:cNvPr id="3" name="TextBox 2"/>
          <p:cNvSpPr txBox="1"/>
          <p:nvPr/>
        </p:nvSpPr>
        <p:spPr>
          <a:xfrm>
            <a:off x="646440" y="1124744"/>
            <a:ext cx="7704856" cy="517064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l-GR" sz="2000" b="1" dirty="0" smtClean="0"/>
              <a:t>Για την επίτευξη των στόχων της προπόνησης απαιτείται η σύνταξη ειδικών προγραμμάτων ετήσιας τουλάχιστον διάρκειας τα οποία βασίζονται και ακολουθούν  τις </a:t>
            </a:r>
            <a:r>
              <a:rPr lang="el-GR" sz="2000" b="1" dirty="0" smtClean="0">
                <a:solidFill>
                  <a:srgbClr val="FF0000"/>
                </a:solidFill>
              </a:rPr>
              <a:t>αρχές του περιοδισμού.</a:t>
            </a:r>
          </a:p>
          <a:p>
            <a:pPr marL="285750" indent="-285750" algn="just">
              <a:lnSpc>
                <a:spcPct val="150000"/>
              </a:lnSpc>
              <a:buFont typeface="Wingdings" panose="05000000000000000000" pitchFamily="2" charset="2"/>
              <a:buChar char="Ø"/>
            </a:pPr>
            <a:r>
              <a:rPr lang="el-GR" sz="2000" b="1" dirty="0" smtClean="0"/>
              <a:t>Η δημιουργία ενός τέτοιου προγράμματος στηρίζεται στη διαίρεση της ετήσιας προπονητικής περιόδου </a:t>
            </a:r>
            <a:r>
              <a:rPr lang="el-GR" sz="2000" b="1" dirty="0" smtClean="0">
                <a:solidFill>
                  <a:srgbClr val="FF0000"/>
                </a:solidFill>
              </a:rPr>
              <a:t>σε υποπεριόδους </a:t>
            </a:r>
            <a:r>
              <a:rPr lang="el-GR" sz="2000" b="1" dirty="0" smtClean="0"/>
              <a:t>διαφορετικής χρονικής διάρκειας, ανάλογα με το είδος των δραστηριοτήτων, που εφαρμόζονται σε κάθε μία από αυτές, τον </a:t>
            </a:r>
            <a:r>
              <a:rPr lang="el-GR" sz="2000" b="1" dirty="0" smtClean="0">
                <a:solidFill>
                  <a:srgbClr val="FF0000"/>
                </a:solidFill>
              </a:rPr>
              <a:t>καθορισμό </a:t>
            </a:r>
            <a:r>
              <a:rPr lang="el-GR" sz="2000" b="1" dirty="0" smtClean="0"/>
              <a:t>του όγκου και της έντασης των φορτίων της προπονητικής επιβάρυνσης και την κατανομή τους σε επιμέρους μερίδια στις προπονητικές μονάδες και κύκλους, στις διάφορες περιόδους και φάσεις της προπόνησης.</a:t>
            </a:r>
            <a:endParaRPr lang="el-GR"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92696"/>
            <a:ext cx="7776864" cy="216982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l-GR" b="1" dirty="0" smtClean="0"/>
              <a:t>Η θεωρία του περιοδισμού παρουσιάστηκε το 1965 από τον </a:t>
            </a:r>
            <a:r>
              <a:rPr lang="en-US" b="1" dirty="0" smtClean="0"/>
              <a:t>Matveyev</a:t>
            </a:r>
            <a:r>
              <a:rPr lang="el-GR" b="1" dirty="0"/>
              <a:t>,</a:t>
            </a:r>
            <a:r>
              <a:rPr lang="el-GR" b="1" dirty="0" smtClean="0"/>
              <a:t> ο οποίος προσανατολίστηκε σε ένα </a:t>
            </a:r>
            <a:r>
              <a:rPr lang="el-GR" b="1" dirty="0" smtClean="0">
                <a:solidFill>
                  <a:srgbClr val="FF0000"/>
                </a:solidFill>
              </a:rPr>
              <a:t>εξειδικευμένο</a:t>
            </a:r>
            <a:r>
              <a:rPr lang="el-GR" b="1" dirty="0" smtClean="0"/>
              <a:t> αγωνιστικό πρόγραμμα με ανοδική πορεία και </a:t>
            </a:r>
            <a:r>
              <a:rPr lang="el-GR" b="1" dirty="0" smtClean="0">
                <a:solidFill>
                  <a:srgbClr val="FF0000"/>
                </a:solidFill>
              </a:rPr>
              <a:t>κορύφωση</a:t>
            </a:r>
            <a:r>
              <a:rPr lang="el-GR" b="1" dirty="0" smtClean="0"/>
              <a:t> στις μεγάλες αθλητικές διοργανώσεις της χρονιάς όπως</a:t>
            </a:r>
            <a:r>
              <a:rPr lang="en-US" b="1" dirty="0" smtClean="0"/>
              <a:t>:</a:t>
            </a:r>
            <a:r>
              <a:rPr lang="el-GR" b="1" dirty="0" smtClean="0"/>
              <a:t> Ολυμπιακοί αγώνες, Παγκόσμιο ή Ευρωπαϊκό πρωτάθλημα, Εθνικό πρωτάθλημα, κ.τ.λ.</a:t>
            </a:r>
            <a:endParaRPr lang="el-GR" b="1" dirty="0"/>
          </a:p>
        </p:txBody>
      </p:sp>
      <p:graphicFrame>
        <p:nvGraphicFramePr>
          <p:cNvPr id="8" name="Πίνακας 7"/>
          <p:cNvGraphicFramePr>
            <a:graphicFrameLocks noGrp="1"/>
          </p:cNvGraphicFramePr>
          <p:nvPr/>
        </p:nvGraphicFramePr>
        <p:xfrm>
          <a:off x="611560" y="3501008"/>
          <a:ext cx="8208912" cy="1005840"/>
        </p:xfrm>
        <a:graphic>
          <a:graphicData uri="http://schemas.openxmlformats.org/drawingml/2006/table">
            <a:tbl>
              <a:tblPr firstRow="1" bandRow="1">
                <a:tableStyleId>{5C22544A-7EE6-4342-B048-85BDC9FD1C3A}</a:tableStyleId>
              </a:tblPr>
              <a:tblGrid>
                <a:gridCol w="1216678"/>
                <a:gridCol w="1159586"/>
                <a:gridCol w="504056"/>
                <a:gridCol w="1080120"/>
                <a:gridCol w="1152128"/>
                <a:gridCol w="837010"/>
                <a:gridCol w="747166"/>
                <a:gridCol w="576064"/>
                <a:gridCol w="504056"/>
                <a:gridCol w="432048"/>
              </a:tblGrid>
              <a:tr h="701706">
                <a:tc>
                  <a:txBody>
                    <a:bodyPr/>
                    <a:lstStyle/>
                    <a:p>
                      <a:r>
                        <a:rPr lang="el-GR" sz="1400" dirty="0" smtClean="0">
                          <a:solidFill>
                            <a:schemeClr val="tx1"/>
                          </a:solidFill>
                        </a:rPr>
                        <a:t>Διπλός</a:t>
                      </a:r>
                    </a:p>
                    <a:p>
                      <a:r>
                        <a:rPr lang="el-GR" sz="1400" dirty="0" smtClean="0">
                          <a:solidFill>
                            <a:schemeClr val="tx1"/>
                          </a:solidFill>
                        </a:rPr>
                        <a:t>Περιοδισμός      </a:t>
                      </a:r>
                    </a:p>
                    <a:p>
                      <a:r>
                        <a:rPr lang="el-GR" sz="1400" dirty="0" smtClean="0">
                          <a:solidFill>
                            <a:schemeClr val="tx1"/>
                          </a:solidFill>
                        </a:rPr>
                        <a:t>(φάσεις)</a:t>
                      </a:r>
                    </a:p>
                    <a:p>
                      <a:endParaRPr lang="el-GR" dirty="0">
                        <a:solidFill>
                          <a:schemeClr val="tx1"/>
                        </a:solidFill>
                      </a:endParaRPr>
                    </a:p>
                  </a:txBody>
                  <a:tcPr/>
                </a:tc>
                <a:tc>
                  <a:txBody>
                    <a:bodyPr/>
                    <a:lstStyle/>
                    <a:p>
                      <a:endParaRPr lang="el-GR" dirty="0" smtClean="0">
                        <a:solidFill>
                          <a:schemeClr val="tx1"/>
                        </a:solidFill>
                      </a:endParaRPr>
                    </a:p>
                    <a:p>
                      <a:r>
                        <a:rPr lang="el-GR" baseline="0" dirty="0" smtClean="0">
                          <a:solidFill>
                            <a:schemeClr val="tx1"/>
                          </a:solidFill>
                        </a:rPr>
                        <a:t>        1</a:t>
                      </a:r>
                      <a:endParaRPr lang="el-GR" dirty="0">
                        <a:solidFill>
                          <a:schemeClr val="tx1"/>
                        </a:solidFill>
                      </a:endParaRPr>
                    </a:p>
                  </a:txBody>
                  <a:tcPr/>
                </a:tc>
                <a:tc>
                  <a:txBody>
                    <a:bodyPr/>
                    <a:lstStyle/>
                    <a:p>
                      <a:endParaRPr lang="el-GR" dirty="0" smtClean="0">
                        <a:solidFill>
                          <a:schemeClr val="tx1"/>
                        </a:solidFill>
                      </a:endParaRPr>
                    </a:p>
                    <a:p>
                      <a:r>
                        <a:rPr lang="el-GR" dirty="0" smtClean="0">
                          <a:solidFill>
                            <a:schemeClr val="tx1"/>
                          </a:solidFill>
                        </a:rPr>
                        <a:t> 2</a:t>
                      </a:r>
                      <a:endParaRPr lang="el-GR" dirty="0">
                        <a:solidFill>
                          <a:schemeClr val="tx1"/>
                        </a:solidFill>
                      </a:endParaRPr>
                    </a:p>
                  </a:txBody>
                  <a:tcPr/>
                </a:tc>
                <a:tc>
                  <a:txBody>
                    <a:bodyPr/>
                    <a:lstStyle/>
                    <a:p>
                      <a:endParaRPr lang="el-GR" dirty="0" smtClean="0">
                        <a:solidFill>
                          <a:schemeClr val="tx1"/>
                        </a:solidFill>
                      </a:endParaRPr>
                    </a:p>
                    <a:p>
                      <a:r>
                        <a:rPr lang="el-GR" dirty="0" smtClean="0">
                          <a:solidFill>
                            <a:schemeClr val="tx1"/>
                          </a:solidFill>
                        </a:rPr>
                        <a:t>    3</a:t>
                      </a:r>
                      <a:r>
                        <a:rPr lang="el-GR" sz="1200" dirty="0" smtClean="0">
                          <a:solidFill>
                            <a:schemeClr val="tx1"/>
                          </a:solidFill>
                        </a:rPr>
                        <a:t>1</a:t>
                      </a:r>
                      <a:endParaRPr lang="el-GR" sz="1200" dirty="0">
                        <a:solidFill>
                          <a:schemeClr val="tx1"/>
                        </a:solidFill>
                      </a:endParaRPr>
                    </a:p>
                  </a:txBody>
                  <a:tcPr/>
                </a:tc>
                <a:tc>
                  <a:txBody>
                    <a:bodyPr/>
                    <a:lstStyle/>
                    <a:p>
                      <a:endParaRPr lang="el-GR" dirty="0" smtClean="0">
                        <a:solidFill>
                          <a:schemeClr val="tx1"/>
                        </a:solidFill>
                      </a:endParaRPr>
                    </a:p>
                    <a:p>
                      <a:r>
                        <a:rPr lang="el-GR" baseline="0" dirty="0" smtClean="0">
                          <a:solidFill>
                            <a:schemeClr val="tx1"/>
                          </a:solidFill>
                        </a:rPr>
                        <a:t>      1</a:t>
                      </a:r>
                      <a:endParaRPr lang="el-GR" dirty="0">
                        <a:solidFill>
                          <a:schemeClr val="tx1"/>
                        </a:solidFill>
                      </a:endParaRPr>
                    </a:p>
                  </a:txBody>
                  <a:tcPr/>
                </a:tc>
                <a:tc>
                  <a:txBody>
                    <a:bodyPr/>
                    <a:lstStyle/>
                    <a:p>
                      <a:endParaRPr lang="el-GR" dirty="0" smtClean="0">
                        <a:solidFill>
                          <a:schemeClr val="tx1"/>
                        </a:solidFill>
                      </a:endParaRPr>
                    </a:p>
                    <a:p>
                      <a:r>
                        <a:rPr lang="el-GR" dirty="0" smtClean="0">
                          <a:solidFill>
                            <a:schemeClr val="tx1"/>
                          </a:solidFill>
                        </a:rPr>
                        <a:t> 2</a:t>
                      </a:r>
                      <a:endParaRPr lang="el-GR" dirty="0">
                        <a:solidFill>
                          <a:schemeClr val="tx1"/>
                        </a:solidFill>
                      </a:endParaRPr>
                    </a:p>
                  </a:txBody>
                  <a:tcPr/>
                </a:tc>
                <a:tc>
                  <a:txBody>
                    <a:bodyPr/>
                    <a:lstStyle/>
                    <a:p>
                      <a:endParaRPr lang="el-GR" dirty="0" smtClean="0">
                        <a:solidFill>
                          <a:schemeClr val="tx1"/>
                        </a:solidFill>
                      </a:endParaRPr>
                    </a:p>
                    <a:p>
                      <a:r>
                        <a:rPr lang="el-GR" dirty="0" smtClean="0">
                          <a:solidFill>
                            <a:schemeClr val="tx1"/>
                          </a:solidFill>
                        </a:rPr>
                        <a:t> 3</a:t>
                      </a:r>
                      <a:r>
                        <a:rPr lang="el-GR" sz="1200" dirty="0" smtClean="0">
                          <a:solidFill>
                            <a:schemeClr val="tx1"/>
                          </a:solidFill>
                        </a:rPr>
                        <a:t>2</a:t>
                      </a:r>
                      <a:endParaRPr lang="el-GR" sz="1200" dirty="0">
                        <a:solidFill>
                          <a:schemeClr val="tx1"/>
                        </a:solidFill>
                      </a:endParaRPr>
                    </a:p>
                  </a:txBody>
                  <a:tcPr/>
                </a:tc>
                <a:tc>
                  <a:txBody>
                    <a:bodyPr/>
                    <a:lstStyle/>
                    <a:p>
                      <a:endParaRPr lang="el-GR" dirty="0" smtClean="0">
                        <a:solidFill>
                          <a:schemeClr val="tx1"/>
                        </a:solidFill>
                      </a:endParaRPr>
                    </a:p>
                    <a:p>
                      <a:r>
                        <a:rPr lang="el-GR" dirty="0" smtClean="0">
                          <a:solidFill>
                            <a:schemeClr val="tx1"/>
                          </a:solidFill>
                        </a:rPr>
                        <a:t> 4</a:t>
                      </a:r>
                      <a:endParaRPr lang="el-GR" dirty="0">
                        <a:solidFill>
                          <a:schemeClr val="tx1"/>
                        </a:solidFill>
                      </a:endParaRPr>
                    </a:p>
                  </a:txBody>
                  <a:tcPr/>
                </a:tc>
                <a:tc>
                  <a:txBody>
                    <a:bodyPr/>
                    <a:lstStyle/>
                    <a:p>
                      <a:endParaRPr lang="el-GR" dirty="0" smtClean="0">
                        <a:solidFill>
                          <a:schemeClr val="tx1"/>
                        </a:solidFill>
                      </a:endParaRPr>
                    </a:p>
                    <a:p>
                      <a:r>
                        <a:rPr lang="el-GR" dirty="0" smtClean="0">
                          <a:solidFill>
                            <a:schemeClr val="tx1"/>
                          </a:solidFill>
                        </a:rPr>
                        <a:t> 5</a:t>
                      </a:r>
                      <a:endParaRPr lang="el-GR" dirty="0">
                        <a:solidFill>
                          <a:schemeClr val="tx1"/>
                        </a:solidFill>
                      </a:endParaRPr>
                    </a:p>
                  </a:txBody>
                  <a:tcPr/>
                </a:tc>
                <a:tc>
                  <a:txBody>
                    <a:bodyPr/>
                    <a:lstStyle/>
                    <a:p>
                      <a:endParaRPr lang="el-GR" dirty="0" smtClean="0">
                        <a:solidFill>
                          <a:schemeClr val="tx1"/>
                        </a:solidFill>
                      </a:endParaRPr>
                    </a:p>
                    <a:p>
                      <a:r>
                        <a:rPr lang="el-GR" dirty="0" smtClean="0">
                          <a:solidFill>
                            <a:schemeClr val="tx1"/>
                          </a:solidFill>
                        </a:rPr>
                        <a:t> 6</a:t>
                      </a:r>
                      <a:endParaRPr lang="el-GR" dirty="0">
                        <a:solidFill>
                          <a:schemeClr val="tx1"/>
                        </a:solidFill>
                      </a:endParaRPr>
                    </a:p>
                  </a:txBody>
                  <a:tcPr/>
                </a:tc>
              </a:tr>
            </a:tbl>
          </a:graphicData>
        </a:graphic>
      </p:graphicFrame>
      <p:graphicFrame>
        <p:nvGraphicFramePr>
          <p:cNvPr id="10" name="Πίνακας 9"/>
          <p:cNvGraphicFramePr>
            <a:graphicFrameLocks noGrp="1"/>
          </p:cNvGraphicFramePr>
          <p:nvPr/>
        </p:nvGraphicFramePr>
        <p:xfrm>
          <a:off x="611560" y="4581128"/>
          <a:ext cx="8208910" cy="535021"/>
        </p:xfrm>
        <a:graphic>
          <a:graphicData uri="http://schemas.openxmlformats.org/drawingml/2006/table">
            <a:tbl>
              <a:tblPr lastCol="1" bandRow="1" bandCol="1">
                <a:tableStyleId>{284E427A-3D55-4303-BF80-6455036E1DE7}</a:tableStyleId>
              </a:tblPr>
              <a:tblGrid>
                <a:gridCol w="1204975"/>
                <a:gridCol w="523217"/>
                <a:gridCol w="504056"/>
                <a:gridCol w="432048"/>
                <a:gridCol w="648072"/>
                <a:gridCol w="648072"/>
                <a:gridCol w="504056"/>
                <a:gridCol w="1728192"/>
                <a:gridCol w="504056"/>
                <a:gridCol w="576064"/>
                <a:gridCol w="504056"/>
                <a:gridCol w="432046"/>
              </a:tblGrid>
              <a:tr h="53502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l-GR" sz="1400" dirty="0" smtClean="0"/>
                        <a:t>Μήνες</a:t>
                      </a:r>
                      <a:endParaRPr lang="el-GR" sz="1400" dirty="0"/>
                    </a:p>
                  </a:txBody>
                  <a:tcPr>
                    <a:lnR w="12700" cap="flat" cmpd="sng" algn="ctr">
                      <a:solidFill>
                        <a:schemeClr val="tx1"/>
                      </a:solidFill>
                      <a:prstDash val="solid"/>
                      <a:round/>
                      <a:headEnd type="none" w="med" len="med"/>
                      <a:tailEnd type="none" w="med" len="med"/>
                    </a:lnR>
                  </a:tcPr>
                </a:tc>
                <a:tc>
                  <a:txBody>
                    <a:bodyPr/>
                    <a:lstStyle/>
                    <a:p>
                      <a:r>
                        <a:rPr lang="el-GR" sz="1200" dirty="0" smtClean="0"/>
                        <a:t>Νοε.</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l-GR" sz="1200" dirty="0" smtClean="0"/>
                        <a:t>Δεκ.</a:t>
                      </a:r>
                      <a:r>
                        <a:rPr lang="el-GR" sz="1200" baseline="0" dirty="0" smtClean="0"/>
                        <a:t> </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l-GR" sz="1200" dirty="0" smtClean="0"/>
                        <a:t>Ιαν. </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l-GR" sz="1200" dirty="0" smtClean="0"/>
                        <a:t>Φεβ.</a:t>
                      </a:r>
                      <a:r>
                        <a:rPr lang="el-GR" sz="1200" baseline="0" dirty="0" smtClean="0"/>
                        <a:t> </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l-GR" sz="1200" baseline="0" dirty="0" smtClean="0"/>
                        <a:t>Μαρ. </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l-GR" sz="1200" baseline="0" dirty="0" smtClean="0"/>
                        <a:t>Απρ. </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l-GR" sz="1200" baseline="0" dirty="0" smtClean="0"/>
                        <a:t> Μάης.         Ιούνης</a:t>
                      </a:r>
                      <a:endParaRPr lang="el-GR" sz="1200" dirty="0" smtClean="0"/>
                    </a:p>
                    <a:p>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l-GR" sz="1200" baseline="0" dirty="0" err="1" smtClean="0"/>
                        <a:t>Ιούλ</a:t>
                      </a:r>
                      <a:r>
                        <a:rPr lang="el-GR" sz="1200" baseline="0" dirty="0" smtClean="0"/>
                        <a:t>.</a:t>
                      </a:r>
                      <a:endParaRPr lang="el-GR" sz="1200" dirty="0" smtClean="0"/>
                    </a:p>
                    <a:p>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l-GR" sz="1200" baseline="0" dirty="0" err="1" smtClean="0"/>
                        <a:t>Αύγ</a:t>
                      </a:r>
                      <a:endParaRPr lang="el-GR" sz="1200" dirty="0" smtClean="0"/>
                    </a:p>
                    <a:p>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l-GR" sz="1200" b="0" baseline="0" dirty="0" err="1" smtClean="0"/>
                        <a:t>Σεπτ</a:t>
                      </a:r>
                      <a:endParaRPr lang="el-GR" sz="1200" b="0" dirty="0" smtClean="0"/>
                    </a:p>
                    <a:p>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l-GR" sz="1200" b="0" dirty="0" smtClean="0"/>
                        <a:t>Οκτ</a:t>
                      </a:r>
                      <a:endParaRPr lang="el-GR"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graphicFrame>
        <p:nvGraphicFramePr>
          <p:cNvPr id="13" name="Πίνακας 12"/>
          <p:cNvGraphicFramePr>
            <a:graphicFrameLocks noGrp="1"/>
          </p:cNvGraphicFramePr>
          <p:nvPr/>
        </p:nvGraphicFramePr>
        <p:xfrm>
          <a:off x="611560" y="5157192"/>
          <a:ext cx="8208911" cy="944880"/>
        </p:xfrm>
        <a:graphic>
          <a:graphicData uri="http://schemas.openxmlformats.org/drawingml/2006/table">
            <a:tbl>
              <a:tblPr firstRow="1" bandRow="1">
                <a:tableStyleId>{5C22544A-7EE6-4342-B048-85BDC9FD1C3A}</a:tableStyleId>
              </a:tblPr>
              <a:tblGrid>
                <a:gridCol w="1172701"/>
                <a:gridCol w="2139667"/>
                <a:gridCol w="1152128"/>
                <a:gridCol w="1728192"/>
                <a:gridCol w="504056"/>
                <a:gridCol w="864096"/>
                <a:gridCol w="648071"/>
              </a:tblGrid>
              <a:tr h="298832">
                <a:tc>
                  <a:txBody>
                    <a:bodyPr/>
                    <a:lstStyle/>
                    <a:p>
                      <a:r>
                        <a:rPr lang="el-GR" sz="1400" dirty="0" smtClean="0">
                          <a:solidFill>
                            <a:schemeClr val="tx1"/>
                          </a:solidFill>
                        </a:rPr>
                        <a:t>Απλός</a:t>
                      </a:r>
                    </a:p>
                    <a:p>
                      <a:r>
                        <a:rPr lang="el-GR" sz="1400" dirty="0" smtClean="0">
                          <a:solidFill>
                            <a:schemeClr val="tx1"/>
                          </a:solidFill>
                        </a:rPr>
                        <a:t>Περιοδισμός      </a:t>
                      </a:r>
                    </a:p>
                    <a:p>
                      <a:r>
                        <a:rPr lang="el-GR" sz="1400" dirty="0" smtClean="0">
                          <a:solidFill>
                            <a:schemeClr val="tx1"/>
                          </a:solidFill>
                        </a:rPr>
                        <a:t>(φάσεις)</a:t>
                      </a:r>
                    </a:p>
                    <a:p>
                      <a:endParaRPr lang="el-GR" sz="1400" dirty="0">
                        <a:solidFill>
                          <a:schemeClr val="tx1"/>
                        </a:solidFill>
                      </a:endParaRPr>
                    </a:p>
                  </a:txBody>
                  <a:tcPr/>
                </a:tc>
                <a:tc>
                  <a:txBody>
                    <a:bodyPr/>
                    <a:lstStyle/>
                    <a:p>
                      <a:endParaRPr lang="el-GR" dirty="0" smtClean="0">
                        <a:solidFill>
                          <a:schemeClr val="tx1"/>
                        </a:solidFill>
                      </a:endParaRPr>
                    </a:p>
                    <a:p>
                      <a:r>
                        <a:rPr lang="el-GR" dirty="0" smtClean="0">
                          <a:solidFill>
                            <a:schemeClr val="tx1"/>
                          </a:solidFill>
                        </a:rPr>
                        <a:t>                1</a:t>
                      </a:r>
                      <a:endParaRPr lang="el-GR" dirty="0">
                        <a:solidFill>
                          <a:schemeClr val="tx1"/>
                        </a:solidFill>
                      </a:endParaRPr>
                    </a:p>
                  </a:txBody>
                  <a:tcPr/>
                </a:tc>
                <a:tc>
                  <a:txBody>
                    <a:bodyPr/>
                    <a:lstStyle/>
                    <a:p>
                      <a:endParaRPr lang="el-GR" dirty="0" smtClean="0">
                        <a:solidFill>
                          <a:schemeClr val="tx1"/>
                        </a:solidFill>
                      </a:endParaRPr>
                    </a:p>
                    <a:p>
                      <a:r>
                        <a:rPr lang="el-GR" dirty="0" smtClean="0">
                          <a:solidFill>
                            <a:schemeClr val="tx1"/>
                          </a:solidFill>
                        </a:rPr>
                        <a:t>     2</a:t>
                      </a:r>
                      <a:endParaRPr lang="el-GR" dirty="0">
                        <a:solidFill>
                          <a:schemeClr val="tx1"/>
                        </a:solidFill>
                      </a:endParaRPr>
                    </a:p>
                  </a:txBody>
                  <a:tcPr/>
                </a:tc>
                <a:tc>
                  <a:txBody>
                    <a:bodyPr/>
                    <a:lstStyle/>
                    <a:p>
                      <a:endParaRPr lang="el-GR" dirty="0" smtClean="0">
                        <a:solidFill>
                          <a:schemeClr val="tx1"/>
                        </a:solidFill>
                      </a:endParaRPr>
                    </a:p>
                    <a:p>
                      <a:r>
                        <a:rPr lang="el-GR" dirty="0" smtClean="0">
                          <a:solidFill>
                            <a:schemeClr val="tx1"/>
                          </a:solidFill>
                        </a:rPr>
                        <a:t>     3</a:t>
                      </a:r>
                      <a:endParaRPr lang="el-GR" dirty="0">
                        <a:solidFill>
                          <a:schemeClr val="tx1"/>
                        </a:solidFill>
                      </a:endParaRPr>
                    </a:p>
                  </a:txBody>
                  <a:tcPr/>
                </a:tc>
                <a:tc>
                  <a:txBody>
                    <a:bodyPr/>
                    <a:lstStyle/>
                    <a:p>
                      <a:endParaRPr lang="el-GR" dirty="0" smtClean="0">
                        <a:solidFill>
                          <a:schemeClr val="tx1"/>
                        </a:solidFill>
                      </a:endParaRPr>
                    </a:p>
                    <a:p>
                      <a:r>
                        <a:rPr lang="el-GR" dirty="0" smtClean="0">
                          <a:solidFill>
                            <a:schemeClr val="tx1"/>
                          </a:solidFill>
                        </a:rPr>
                        <a:t> 4</a:t>
                      </a:r>
                      <a:endParaRPr lang="el-GR" dirty="0">
                        <a:solidFill>
                          <a:schemeClr val="tx1"/>
                        </a:solidFill>
                      </a:endParaRPr>
                    </a:p>
                  </a:txBody>
                  <a:tcPr/>
                </a:tc>
                <a:tc>
                  <a:txBody>
                    <a:bodyPr/>
                    <a:lstStyle/>
                    <a:p>
                      <a:endParaRPr lang="el-GR" dirty="0" smtClean="0">
                        <a:solidFill>
                          <a:schemeClr val="tx1"/>
                        </a:solidFill>
                      </a:endParaRPr>
                    </a:p>
                    <a:p>
                      <a:r>
                        <a:rPr lang="el-GR" dirty="0" smtClean="0">
                          <a:solidFill>
                            <a:schemeClr val="tx1"/>
                          </a:solidFill>
                        </a:rPr>
                        <a:t>    5</a:t>
                      </a:r>
                      <a:endParaRPr lang="el-GR" dirty="0">
                        <a:solidFill>
                          <a:schemeClr val="tx1"/>
                        </a:solidFill>
                      </a:endParaRPr>
                    </a:p>
                  </a:txBody>
                  <a:tcPr/>
                </a:tc>
                <a:tc>
                  <a:txBody>
                    <a:bodyPr/>
                    <a:lstStyle/>
                    <a:p>
                      <a:endParaRPr lang="el-GR" dirty="0" smtClean="0">
                        <a:solidFill>
                          <a:schemeClr val="tx1"/>
                        </a:solidFill>
                      </a:endParaRPr>
                    </a:p>
                    <a:p>
                      <a:r>
                        <a:rPr lang="el-GR" dirty="0" smtClean="0">
                          <a:solidFill>
                            <a:schemeClr val="tx1"/>
                          </a:solidFill>
                        </a:rPr>
                        <a:t>   6</a:t>
                      </a:r>
                      <a:endParaRPr lang="el-GR" dirty="0">
                        <a:solidFill>
                          <a:schemeClr val="tx1"/>
                        </a:solidFill>
                      </a:endParaRPr>
                    </a:p>
                  </a:txBody>
                  <a:tcPr/>
                </a:tc>
              </a:tr>
            </a:tbl>
          </a:graphicData>
        </a:graphic>
      </p:graphicFrame>
      <p:sp>
        <p:nvSpPr>
          <p:cNvPr id="15" name="TextBox 14"/>
          <p:cNvSpPr txBox="1"/>
          <p:nvPr/>
        </p:nvSpPr>
        <p:spPr>
          <a:xfrm>
            <a:off x="683568" y="3140968"/>
            <a:ext cx="8103274" cy="369332"/>
          </a:xfrm>
          <a:prstGeom prst="rect">
            <a:avLst/>
          </a:prstGeom>
          <a:noFill/>
        </p:spPr>
        <p:txBody>
          <a:bodyPr wrap="square" rtlCol="0">
            <a:spAutoFit/>
          </a:bodyPr>
          <a:lstStyle/>
          <a:p>
            <a:r>
              <a:rPr lang="el-GR" b="1" dirty="0" smtClean="0"/>
              <a:t>Η διαίρεση του ετήσιου κύκλου προπόνησης στον απλό και διπλό περιοδισμό</a:t>
            </a:r>
            <a:endParaRPr lang="el-G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332656"/>
            <a:ext cx="6048672" cy="461665"/>
          </a:xfrm>
          <a:prstGeom prst="rect">
            <a:avLst/>
          </a:prstGeom>
          <a:noFill/>
        </p:spPr>
        <p:txBody>
          <a:bodyPr wrap="square" rtlCol="0">
            <a:spAutoFit/>
          </a:bodyPr>
          <a:lstStyle/>
          <a:p>
            <a:pPr algn="ctr"/>
            <a:r>
              <a:rPr lang="el-GR" sz="2400" b="1" dirty="0" smtClean="0">
                <a:solidFill>
                  <a:srgbClr val="0070C0"/>
                </a:solidFill>
              </a:rPr>
              <a:t>Απλός και Διπλός </a:t>
            </a:r>
            <a:r>
              <a:rPr lang="el-GR" sz="2400" b="1" dirty="0" err="1" smtClean="0">
                <a:solidFill>
                  <a:srgbClr val="0070C0"/>
                </a:solidFill>
              </a:rPr>
              <a:t>περιοδισμός</a:t>
            </a:r>
            <a:endParaRPr lang="el-GR" sz="2400" b="1" dirty="0">
              <a:solidFill>
                <a:srgbClr val="0070C0"/>
              </a:solidFill>
            </a:endParaRPr>
          </a:p>
        </p:txBody>
      </p:sp>
      <p:sp>
        <p:nvSpPr>
          <p:cNvPr id="4" name="TextBox 3"/>
          <p:cNvSpPr txBox="1"/>
          <p:nvPr/>
        </p:nvSpPr>
        <p:spPr>
          <a:xfrm>
            <a:off x="706820" y="980728"/>
            <a:ext cx="7753611" cy="336656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l-GR" dirty="0" smtClean="0"/>
              <a:t>Η καθιέρωση αγώνων παγκοσμίου ενδιαφέροντος σε κλειστούς χώρους κατά τη διάρκεια του χειμώνα, οδήγησε στη δημιουργία δύο αγωνιστικών περιόδων, της χειμερινής και της εαρινής και αποδίδεται με τον όρο </a:t>
            </a:r>
            <a:r>
              <a:rPr lang="el-GR" dirty="0" smtClean="0">
                <a:solidFill>
                  <a:srgbClr val="FF0000"/>
                </a:solidFill>
              </a:rPr>
              <a:t>«διπλός </a:t>
            </a:r>
            <a:r>
              <a:rPr lang="el-GR" dirty="0" err="1" smtClean="0">
                <a:solidFill>
                  <a:srgbClr val="FF0000"/>
                </a:solidFill>
              </a:rPr>
              <a:t>περιοδισμός</a:t>
            </a:r>
            <a:r>
              <a:rPr lang="el-GR" dirty="0" smtClean="0">
                <a:solidFill>
                  <a:srgbClr val="FF0000"/>
                </a:solidFill>
              </a:rPr>
              <a:t>»,</a:t>
            </a:r>
            <a:r>
              <a:rPr lang="el-GR" dirty="0" smtClean="0"/>
              <a:t> ενώ ο όρος </a:t>
            </a:r>
            <a:r>
              <a:rPr lang="el-GR" dirty="0" smtClean="0">
                <a:solidFill>
                  <a:srgbClr val="FF0000"/>
                </a:solidFill>
              </a:rPr>
              <a:t>«απλός </a:t>
            </a:r>
            <a:r>
              <a:rPr lang="el-GR" dirty="0" err="1" smtClean="0">
                <a:solidFill>
                  <a:srgbClr val="FF0000"/>
                </a:solidFill>
              </a:rPr>
              <a:t>περιοδισμός</a:t>
            </a:r>
            <a:r>
              <a:rPr lang="el-GR" dirty="0" smtClean="0">
                <a:solidFill>
                  <a:srgbClr val="FF0000"/>
                </a:solidFill>
              </a:rPr>
              <a:t>» </a:t>
            </a:r>
            <a:r>
              <a:rPr lang="el-GR" dirty="0" smtClean="0"/>
              <a:t>αφορά στην ύπαρξη μιας και μόνο αγωνιστικής περιόδου κατά τη διάρκεια του θέρους στον ετήσιο κύκλο.</a:t>
            </a:r>
          </a:p>
          <a:p>
            <a:pPr marL="285750" indent="-285750" algn="just">
              <a:lnSpc>
                <a:spcPct val="150000"/>
              </a:lnSpc>
              <a:buFont typeface="Wingdings" panose="05000000000000000000" pitchFamily="2" charset="2"/>
              <a:buChar char="Ø"/>
            </a:pPr>
            <a:r>
              <a:rPr lang="el-GR" dirty="0" smtClean="0"/>
              <a:t>Στα αγωνίσματα ισχύος όπως είναι οι ρίψεις, ο </a:t>
            </a:r>
            <a:r>
              <a:rPr lang="en-US" dirty="0" smtClean="0"/>
              <a:t>Matveyev </a:t>
            </a:r>
            <a:r>
              <a:rPr lang="el-GR" dirty="0" smtClean="0"/>
              <a:t>απόδειξε ότι ένας αθλητής χρησιμοποιώντας το διπλό περιοδισμό μπορεί να επιτύχει μεγαλύτερη βελτίωση της επίδοσής του μέσα στο χρόνο.</a:t>
            </a:r>
            <a:endParaRPr lang="el-GR" dirty="0"/>
          </a:p>
        </p:txBody>
      </p:sp>
      <p:graphicFrame>
        <p:nvGraphicFramePr>
          <p:cNvPr id="5" name="Πίνακας 4"/>
          <p:cNvGraphicFramePr>
            <a:graphicFrameLocks noGrp="1"/>
          </p:cNvGraphicFramePr>
          <p:nvPr/>
        </p:nvGraphicFramePr>
        <p:xfrm>
          <a:off x="1000100" y="5043379"/>
          <a:ext cx="7500990" cy="1381760"/>
        </p:xfrm>
        <a:graphic>
          <a:graphicData uri="http://schemas.openxmlformats.org/drawingml/2006/table">
            <a:tbl>
              <a:tblPr firstRow="1" bandRow="1">
                <a:tableStyleId>{5C22544A-7EE6-4342-B048-85BDC9FD1C3A}</a:tableStyleId>
              </a:tblPr>
              <a:tblGrid>
                <a:gridCol w="2667019"/>
                <a:gridCol w="2667019"/>
                <a:gridCol w="2166952"/>
              </a:tblGrid>
              <a:tr h="370840">
                <a:tc>
                  <a:txBody>
                    <a:bodyPr/>
                    <a:lstStyle/>
                    <a:p>
                      <a:pPr algn="ctr"/>
                      <a:r>
                        <a:rPr lang="el-GR" dirty="0" smtClean="0"/>
                        <a:t>Αγώνισμα</a:t>
                      </a:r>
                      <a:endParaRPr lang="el-GR" dirty="0"/>
                    </a:p>
                  </a:txBody>
                  <a:tcPr/>
                </a:tc>
                <a:tc>
                  <a:txBody>
                    <a:bodyPr/>
                    <a:lstStyle/>
                    <a:p>
                      <a:pPr algn="ctr"/>
                      <a:r>
                        <a:rPr lang="el-GR" dirty="0" smtClean="0"/>
                        <a:t>Διπλός</a:t>
                      </a:r>
                    </a:p>
                    <a:p>
                      <a:pPr algn="ctr"/>
                      <a:r>
                        <a:rPr lang="el-GR" dirty="0" err="1" smtClean="0"/>
                        <a:t>περιοδισμός</a:t>
                      </a:r>
                      <a:endParaRPr lang="el-GR" dirty="0"/>
                    </a:p>
                  </a:txBody>
                  <a:tcPr/>
                </a:tc>
                <a:tc>
                  <a:txBody>
                    <a:bodyPr/>
                    <a:lstStyle/>
                    <a:p>
                      <a:pPr algn="ctr"/>
                      <a:r>
                        <a:rPr lang="el-GR" dirty="0" smtClean="0"/>
                        <a:t>Απλός </a:t>
                      </a:r>
                    </a:p>
                    <a:p>
                      <a:pPr algn="ctr"/>
                      <a:r>
                        <a:rPr lang="el-GR" dirty="0" err="1" smtClean="0"/>
                        <a:t>περιοδισμός</a:t>
                      </a:r>
                      <a:endParaRPr lang="el-GR" dirty="0"/>
                    </a:p>
                  </a:txBody>
                  <a:tcPr/>
                </a:tc>
              </a:tr>
              <a:tr h="370840">
                <a:tc>
                  <a:txBody>
                    <a:bodyPr/>
                    <a:lstStyle/>
                    <a:p>
                      <a:pPr algn="ctr"/>
                      <a:r>
                        <a:rPr lang="el-GR" dirty="0" smtClean="0"/>
                        <a:t>Σφαιροβολία</a:t>
                      </a:r>
                      <a:endParaRPr lang="el-GR" dirty="0"/>
                    </a:p>
                  </a:txBody>
                  <a:tcPr/>
                </a:tc>
                <a:tc>
                  <a:txBody>
                    <a:bodyPr/>
                    <a:lstStyle/>
                    <a:p>
                      <a:pPr algn="ctr"/>
                      <a:r>
                        <a:rPr lang="el-GR" dirty="0" smtClean="0"/>
                        <a:t>3.85%</a:t>
                      </a:r>
                      <a:endParaRPr lang="el-GR" dirty="0"/>
                    </a:p>
                  </a:txBody>
                  <a:tcPr/>
                </a:tc>
                <a:tc>
                  <a:txBody>
                    <a:bodyPr/>
                    <a:lstStyle/>
                    <a:p>
                      <a:pPr algn="ctr"/>
                      <a:r>
                        <a:rPr lang="el-GR" dirty="0" smtClean="0"/>
                        <a:t>2,58%</a:t>
                      </a:r>
                      <a:endParaRPr lang="el-GR" dirty="0"/>
                    </a:p>
                  </a:txBody>
                  <a:tcPr/>
                </a:tc>
              </a:tr>
              <a:tr h="370840">
                <a:tc>
                  <a:txBody>
                    <a:bodyPr/>
                    <a:lstStyle/>
                    <a:p>
                      <a:pPr algn="ctr"/>
                      <a:r>
                        <a:rPr lang="el-GR" dirty="0" smtClean="0"/>
                        <a:t>Δισκοβολία</a:t>
                      </a:r>
                      <a:endParaRPr lang="el-GR" dirty="0"/>
                    </a:p>
                  </a:txBody>
                  <a:tcPr/>
                </a:tc>
                <a:tc>
                  <a:txBody>
                    <a:bodyPr/>
                    <a:lstStyle/>
                    <a:p>
                      <a:pPr algn="ctr"/>
                      <a:r>
                        <a:rPr lang="el-GR" dirty="0" smtClean="0"/>
                        <a:t>3,87%</a:t>
                      </a:r>
                      <a:endParaRPr lang="el-GR" dirty="0"/>
                    </a:p>
                  </a:txBody>
                  <a:tcPr/>
                </a:tc>
                <a:tc>
                  <a:txBody>
                    <a:bodyPr/>
                    <a:lstStyle/>
                    <a:p>
                      <a:pPr algn="ctr"/>
                      <a:r>
                        <a:rPr lang="el-GR" dirty="0" smtClean="0"/>
                        <a:t>3,11%</a:t>
                      </a:r>
                      <a:endParaRPr lang="el-GR" dirty="0"/>
                    </a:p>
                  </a:txBody>
                  <a:tcPr/>
                </a:tc>
              </a:tr>
            </a:tbl>
          </a:graphicData>
        </a:graphic>
      </p:graphicFrame>
      <p:sp>
        <p:nvSpPr>
          <p:cNvPr id="6" name="TextBox 5"/>
          <p:cNvSpPr txBox="1"/>
          <p:nvPr/>
        </p:nvSpPr>
        <p:spPr>
          <a:xfrm>
            <a:off x="1000100" y="4397048"/>
            <a:ext cx="7500990" cy="646331"/>
          </a:xfrm>
          <a:prstGeom prst="rect">
            <a:avLst/>
          </a:prstGeom>
          <a:noFill/>
        </p:spPr>
        <p:txBody>
          <a:bodyPr wrap="square" rtlCol="0">
            <a:spAutoFit/>
          </a:bodyPr>
          <a:lstStyle/>
          <a:p>
            <a:pPr algn="just"/>
            <a:r>
              <a:rPr lang="el-GR" dirty="0" smtClean="0"/>
              <a:t>Ποσοστιαία βελτίωση της απόδοσης ενός σφαιροβόλου και ενός δισκοβόλου στον απλό και διπλό περιοδισμό</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825" y="323534"/>
            <a:ext cx="7488832" cy="2031325"/>
          </a:xfrm>
          <a:prstGeom prst="rect">
            <a:avLst/>
          </a:prstGeom>
          <a:noFill/>
        </p:spPr>
        <p:txBody>
          <a:bodyPr wrap="square" rtlCol="0">
            <a:spAutoFit/>
          </a:bodyPr>
          <a:lstStyle/>
          <a:p>
            <a:pPr algn="ctr"/>
            <a:r>
              <a:rPr lang="el-GR" b="1" dirty="0" smtClean="0">
                <a:solidFill>
                  <a:srgbClr val="FFFF00"/>
                </a:solidFill>
              </a:rPr>
              <a:t>ΠΛΕΟΝΕΚΤΉΜΑΤΑ ΤΟΥ ΔΙΠΛΟΥ ΠΕΡΙΟΔΙΣΜΟΥ</a:t>
            </a:r>
          </a:p>
          <a:p>
            <a:pPr marL="285750" indent="-285750">
              <a:buFont typeface="Wingdings" panose="05000000000000000000" pitchFamily="2" charset="2"/>
              <a:buChar char="Ø"/>
            </a:pPr>
            <a:endParaRPr lang="el-GR" dirty="0"/>
          </a:p>
          <a:p>
            <a:pPr marL="285750" indent="-285750" algn="just">
              <a:buFont typeface="Wingdings" panose="05000000000000000000" pitchFamily="2" charset="2"/>
              <a:buChar char="Ø"/>
            </a:pPr>
            <a:r>
              <a:rPr lang="el-GR" dirty="0" smtClean="0"/>
              <a:t>Η διπλή αγωνιστική περίοδος αυξάνει την πιθανότητα </a:t>
            </a:r>
            <a:r>
              <a:rPr lang="el-GR" dirty="0" smtClean="0">
                <a:solidFill>
                  <a:srgbClr val="FF0000"/>
                </a:solidFill>
              </a:rPr>
              <a:t>βελτίωσης </a:t>
            </a:r>
            <a:r>
              <a:rPr lang="el-GR" dirty="0" smtClean="0"/>
              <a:t>της επίδοσης σε ετήσια βάση και αυτό οφείλεται </a:t>
            </a:r>
          </a:p>
          <a:p>
            <a:pPr marL="285750" indent="-285750" algn="just">
              <a:buFont typeface="Wingdings" panose="05000000000000000000" pitchFamily="2" charset="2"/>
              <a:buChar char="Ø"/>
            </a:pPr>
            <a:r>
              <a:rPr lang="el-GR" dirty="0" smtClean="0"/>
              <a:t>Στη γρήγορη </a:t>
            </a:r>
            <a:r>
              <a:rPr lang="el-GR" dirty="0" smtClean="0">
                <a:solidFill>
                  <a:srgbClr val="FF0000"/>
                </a:solidFill>
              </a:rPr>
              <a:t>εναλλαγή</a:t>
            </a:r>
            <a:r>
              <a:rPr lang="el-GR" dirty="0" smtClean="0"/>
              <a:t> των αγωνιστικών περιόδων η οποία συμβάλλει στην σταθεροποίηση της τεχνικής σε </a:t>
            </a:r>
            <a:r>
              <a:rPr lang="el-GR" dirty="0" smtClean="0">
                <a:solidFill>
                  <a:srgbClr val="FF0000"/>
                </a:solidFill>
              </a:rPr>
              <a:t>υψηλά επίπεδα απόδοσης </a:t>
            </a:r>
            <a:r>
              <a:rPr lang="el-GR" dirty="0" smtClean="0"/>
              <a:t>του αθλητή.</a:t>
            </a:r>
          </a:p>
          <a:p>
            <a:pPr marL="285750" indent="-285750" algn="just">
              <a:buFont typeface="Wingdings" panose="05000000000000000000" pitchFamily="2" charset="2"/>
              <a:buChar char="Ø"/>
            </a:pPr>
            <a:endParaRPr lang="el-GR" dirty="0"/>
          </a:p>
        </p:txBody>
      </p:sp>
      <p:cxnSp>
        <p:nvCxnSpPr>
          <p:cNvPr id="4" name="Ευθύγραμμο βέλος σύνδεσης 3"/>
          <p:cNvCxnSpPr/>
          <p:nvPr/>
        </p:nvCxnSpPr>
        <p:spPr>
          <a:xfrm>
            <a:off x="4175956" y="2187191"/>
            <a:ext cx="0" cy="7308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Ορθογώνιο 4"/>
          <p:cNvSpPr/>
          <p:nvPr/>
        </p:nvSpPr>
        <p:spPr>
          <a:xfrm>
            <a:off x="3059832" y="2918065"/>
            <a:ext cx="223224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ΑΠΑΙΤΕΊΤΑΙ ΥΨΗΛΟ ΕΠΙΠΕΔΟ ΤΕΧΝΙΚΗΣ</a:t>
            </a:r>
            <a:endParaRPr lang="el-GR" b="1" dirty="0">
              <a:solidFill>
                <a:schemeClr val="tx1"/>
              </a:solidFill>
            </a:endParaRPr>
          </a:p>
        </p:txBody>
      </p:sp>
      <p:cxnSp>
        <p:nvCxnSpPr>
          <p:cNvPr id="6" name="Ευθύγραμμο βέλος σύνδεσης 5"/>
          <p:cNvCxnSpPr>
            <a:stCxn id="5" idx="2"/>
          </p:cNvCxnSpPr>
          <p:nvPr/>
        </p:nvCxnSpPr>
        <p:spPr>
          <a:xfrm>
            <a:off x="4175956" y="3854169"/>
            <a:ext cx="0"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Ορθογώνιο 9"/>
          <p:cNvSpPr/>
          <p:nvPr/>
        </p:nvSpPr>
        <p:spPr>
          <a:xfrm>
            <a:off x="2015716" y="4502241"/>
            <a:ext cx="4320480"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ΕΠΙΤΥΓΧΑΝΕΤΑΙ ΣΤΗ ΔΙΑΡΚΕΙΑ ΤΩΝ ΕΙΔΙΚΩΝ ΚΑΙ ΜΕΓΑΛΩΝ ΠΕΡΙΟΔΩΝ ΣΤΑΘΕΡΟΠΟΙΗΣΗΣ ΚΑΙ ΑΝΑΠΤΥΞΗΣ</a:t>
            </a:r>
            <a:endParaRPr lang="el-GR"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483768" y="903040"/>
            <a:ext cx="381642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ΠΡΟΣΟΧΗ ΣΤΗ ΣΥΝΤΑΞΗ ΤΟΥ ΠΡΟΠΟΝΗΤΙΚΟΥ ΠΡΟΓΡΑΜΜΑΤΟΣ</a:t>
            </a:r>
            <a:endParaRPr lang="el-GR" b="1" dirty="0">
              <a:solidFill>
                <a:schemeClr val="tx1"/>
              </a:solidFill>
            </a:endParaRPr>
          </a:p>
        </p:txBody>
      </p:sp>
      <p:cxnSp>
        <p:nvCxnSpPr>
          <p:cNvPr id="4" name="Ευθύγραμμο βέλος σύνδεσης 3"/>
          <p:cNvCxnSpPr>
            <a:stCxn id="2" idx="2"/>
          </p:cNvCxnSpPr>
          <p:nvPr/>
        </p:nvCxnSpPr>
        <p:spPr>
          <a:xfrm>
            <a:off x="4391980" y="1695128"/>
            <a:ext cx="0"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Ορθογώνιο 4"/>
          <p:cNvSpPr/>
          <p:nvPr/>
        </p:nvSpPr>
        <p:spPr>
          <a:xfrm>
            <a:off x="2051720" y="2343200"/>
            <a:ext cx="468052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ΤΑ ΠΛΕΟΝΕΚΤΗΜΑΤΑ ΑΠΌ ΤΗ ΧΡΟΝΙΚΗ ΕΠΕΚΤΑΣΗ ΤΗΣ ΑΓΩΝΙΣΤΙΚΗΣ ΠΕΡΙΟΔΟΥ</a:t>
            </a:r>
            <a:endParaRPr lang="el-GR" b="1" dirty="0">
              <a:solidFill>
                <a:schemeClr val="tx1"/>
              </a:solidFill>
            </a:endParaRPr>
          </a:p>
        </p:txBody>
      </p:sp>
      <p:cxnSp>
        <p:nvCxnSpPr>
          <p:cNvPr id="6" name="Ευθύγραμμο βέλος σύνδεσης 5"/>
          <p:cNvCxnSpPr/>
          <p:nvPr/>
        </p:nvCxnSpPr>
        <p:spPr>
          <a:xfrm>
            <a:off x="4391980" y="3378521"/>
            <a:ext cx="0"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Ορθογώνιο 6"/>
          <p:cNvSpPr/>
          <p:nvPr/>
        </p:nvSpPr>
        <p:spPr>
          <a:xfrm>
            <a:off x="1475656" y="4027892"/>
            <a:ext cx="56886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ΝΑ ΙΣΟΣΚΕΛΙΖΟΥΝ ΤΙΣ ΑΠΩΛΕΙΕΣ ΑΠΌ ΤΟΝ ΠΕΡΙΟΡΙΣΜΕΝΟ ΧΡΟΝΟ ΠΟΥ ΔΑΠΑΝΑΤΑΙ ΓΙΑ ΤΗ ΠΕΡΙΟΔΟ ΤΗΣ ΒΑΣΙΚΗΣ ΠΡΟΕΤΟΙΜΑΣΙΑΣ</a:t>
            </a:r>
            <a:endParaRPr lang="el-GR"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nvGraphicFramePr>
        <p:xfrm>
          <a:off x="1547664" y="1052736"/>
          <a:ext cx="2687960" cy="5640099"/>
        </p:xfrm>
        <a:graphic>
          <a:graphicData uri="http://schemas.openxmlformats.org/drawingml/2006/table">
            <a:tbl>
              <a:tblPr firstRow="1" bandRow="1">
                <a:tableStyleId>{21E4AEA4-8DFA-4A89-87EB-49C32662AFE0}</a:tableStyleId>
              </a:tblPr>
              <a:tblGrid>
                <a:gridCol w="2687960"/>
              </a:tblGrid>
              <a:tr h="361605">
                <a:tc>
                  <a:txBody>
                    <a:bodyPr/>
                    <a:lstStyle/>
                    <a:p>
                      <a:pPr algn="ctr"/>
                      <a:r>
                        <a:rPr lang="el-GR" dirty="0" smtClean="0"/>
                        <a:t>Μεταβατική περίοδος</a:t>
                      </a:r>
                      <a:endParaRPr lang="el-GR" dirty="0"/>
                    </a:p>
                  </a:txBody>
                  <a:tcPr>
                    <a:solidFill>
                      <a:srgbClr val="FF0000"/>
                    </a:solidFill>
                  </a:tcPr>
                </a:tc>
              </a:tr>
              <a:tr h="632809">
                <a:tc>
                  <a:txBody>
                    <a:bodyPr/>
                    <a:lstStyle/>
                    <a:p>
                      <a:pPr algn="ctr"/>
                      <a:r>
                        <a:rPr lang="el-GR" dirty="0" smtClean="0"/>
                        <a:t>1</a:t>
                      </a:r>
                      <a:r>
                        <a:rPr lang="el-GR" baseline="30000" dirty="0" smtClean="0"/>
                        <a:t>η</a:t>
                      </a:r>
                      <a:r>
                        <a:rPr lang="el-GR" dirty="0" smtClean="0"/>
                        <a:t> περίοδος προετοιμασίας</a:t>
                      </a:r>
                    </a:p>
                    <a:p>
                      <a:pPr algn="ctr"/>
                      <a:r>
                        <a:rPr lang="el-GR" dirty="0" smtClean="0"/>
                        <a:t>(γενική)</a:t>
                      </a:r>
                      <a:endParaRPr lang="el-GR" dirty="0"/>
                    </a:p>
                  </a:txBody>
                  <a:tcPr>
                    <a:solidFill>
                      <a:schemeClr val="accent1">
                        <a:lumMod val="60000"/>
                        <a:lumOff val="40000"/>
                      </a:schemeClr>
                    </a:solidFill>
                  </a:tcPr>
                </a:tc>
              </a:tr>
              <a:tr h="632809">
                <a:tc>
                  <a:txBody>
                    <a:bodyPr/>
                    <a:lstStyle/>
                    <a:p>
                      <a:pPr algn="ctr"/>
                      <a:r>
                        <a:rPr lang="el-GR" dirty="0" smtClean="0"/>
                        <a:t>2</a:t>
                      </a:r>
                      <a:r>
                        <a:rPr lang="el-GR" baseline="30000" dirty="0" smtClean="0"/>
                        <a:t>η</a:t>
                      </a:r>
                      <a:r>
                        <a:rPr lang="el-GR" dirty="0" smtClean="0"/>
                        <a:t> περίοδος προετοιμασίας</a:t>
                      </a:r>
                    </a:p>
                    <a:p>
                      <a:pPr algn="ctr"/>
                      <a:r>
                        <a:rPr lang="el-GR" dirty="0" smtClean="0"/>
                        <a:t>(ειδική)</a:t>
                      </a:r>
                    </a:p>
                  </a:txBody>
                  <a:tcPr>
                    <a:solidFill>
                      <a:schemeClr val="accent1">
                        <a:lumMod val="60000"/>
                        <a:lumOff val="40000"/>
                      </a:schemeClr>
                    </a:solidFill>
                  </a:tcPr>
                </a:tc>
              </a:tr>
              <a:tr h="632809">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l-GR" dirty="0" smtClean="0"/>
                        <a:t>1</a:t>
                      </a:r>
                      <a:r>
                        <a:rPr lang="el-GR" baseline="30000" dirty="0" smtClean="0"/>
                        <a:t>η</a:t>
                      </a:r>
                      <a:r>
                        <a:rPr lang="el-GR" dirty="0" smtClean="0"/>
                        <a:t> Αγωνιστική περίοδος</a:t>
                      </a:r>
                    </a:p>
                    <a:p>
                      <a:pPr algn="ctr"/>
                      <a:endParaRPr lang="el-GR" dirty="0"/>
                    </a:p>
                  </a:txBody>
                  <a:tcPr>
                    <a:solidFill>
                      <a:schemeClr val="accent1">
                        <a:lumMod val="60000"/>
                        <a:lumOff val="40000"/>
                      </a:schemeClr>
                    </a:solidFill>
                  </a:tcPr>
                </a:tc>
              </a:tr>
              <a:tr h="904013">
                <a:tc>
                  <a:txBody>
                    <a:bodyPr/>
                    <a:lstStyle/>
                    <a:p>
                      <a:pPr algn="ctr"/>
                      <a:r>
                        <a:rPr lang="el-GR" dirty="0" smtClean="0"/>
                        <a:t>2</a:t>
                      </a:r>
                      <a:r>
                        <a:rPr lang="el-GR" baseline="30000" dirty="0" smtClean="0"/>
                        <a:t>η</a:t>
                      </a:r>
                      <a:r>
                        <a:rPr lang="el-GR" dirty="0" smtClean="0"/>
                        <a:t> περίοδο προετοιμασίας</a:t>
                      </a:r>
                    </a:p>
                    <a:p>
                      <a:pPr algn="ctr"/>
                      <a:r>
                        <a:rPr lang="el-GR" dirty="0" smtClean="0"/>
                        <a:t>(γενική και ειδική)</a:t>
                      </a:r>
                    </a:p>
                    <a:p>
                      <a:pPr algn="ctr"/>
                      <a:endParaRPr lang="el-GR" dirty="0"/>
                    </a:p>
                  </a:txBody>
                  <a:tcPr>
                    <a:solidFill>
                      <a:schemeClr val="accent1">
                        <a:lumMod val="60000"/>
                        <a:lumOff val="40000"/>
                      </a:schemeClr>
                    </a:solidFill>
                  </a:tcPr>
                </a:tc>
              </a:tr>
              <a:tr h="610899">
                <a:tc>
                  <a:txBody>
                    <a:bodyPr/>
                    <a:lstStyle/>
                    <a:p>
                      <a:pPr algn="ctr"/>
                      <a:r>
                        <a:rPr lang="el-GR" dirty="0" smtClean="0"/>
                        <a:t>2</a:t>
                      </a:r>
                      <a:r>
                        <a:rPr lang="el-GR" baseline="30000" dirty="0" smtClean="0"/>
                        <a:t>η</a:t>
                      </a:r>
                      <a:r>
                        <a:rPr lang="el-GR" dirty="0" smtClean="0"/>
                        <a:t> Αγωνιστική περίοδος</a:t>
                      </a:r>
                      <a:endParaRPr lang="el-GR" dirty="0"/>
                    </a:p>
                  </a:txBody>
                  <a:tcPr>
                    <a:solidFill>
                      <a:schemeClr val="accent1">
                        <a:lumMod val="60000"/>
                        <a:lumOff val="40000"/>
                      </a:schemeClr>
                    </a:solidFill>
                  </a:tcPr>
                </a:tc>
              </a:tr>
              <a:tr h="632809">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l-GR" dirty="0" smtClean="0"/>
                        <a:t>Ενδιάμεσο στάδιο</a:t>
                      </a:r>
                    </a:p>
                    <a:p>
                      <a:pPr algn="ctr"/>
                      <a:endParaRPr lang="el-GR" dirty="0"/>
                    </a:p>
                  </a:txBody>
                  <a:tcPr>
                    <a:solidFill>
                      <a:schemeClr val="accent1">
                        <a:lumMod val="60000"/>
                        <a:lumOff val="40000"/>
                      </a:schemeClr>
                    </a:solidFill>
                  </a:tcPr>
                </a:tc>
              </a:tr>
              <a:tr h="632809">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l-GR" dirty="0" smtClean="0"/>
                        <a:t>2</a:t>
                      </a:r>
                      <a:r>
                        <a:rPr lang="el-GR" baseline="30000" dirty="0" smtClean="0"/>
                        <a:t>η</a:t>
                      </a:r>
                      <a:r>
                        <a:rPr lang="el-GR" dirty="0" smtClean="0"/>
                        <a:t> Αγωνιστική περίοδος</a:t>
                      </a:r>
                    </a:p>
                    <a:p>
                      <a:pPr algn="ctr"/>
                      <a:endParaRPr lang="el-GR" dirty="0"/>
                    </a:p>
                  </a:txBody>
                  <a:tcPr>
                    <a:solidFill>
                      <a:schemeClr val="accent1">
                        <a:lumMod val="60000"/>
                        <a:lumOff val="40000"/>
                      </a:schemeClr>
                    </a:solidFill>
                  </a:tcPr>
                </a:tc>
              </a:tr>
            </a:tbl>
          </a:graphicData>
        </a:graphic>
      </p:graphicFrame>
      <p:graphicFrame>
        <p:nvGraphicFramePr>
          <p:cNvPr id="3" name="Πίνακας 2"/>
          <p:cNvGraphicFramePr>
            <a:graphicFrameLocks noGrp="1"/>
          </p:cNvGraphicFramePr>
          <p:nvPr/>
        </p:nvGraphicFramePr>
        <p:xfrm>
          <a:off x="1547664" y="692696"/>
          <a:ext cx="2687960" cy="370840"/>
        </p:xfrm>
        <a:graphic>
          <a:graphicData uri="http://schemas.openxmlformats.org/drawingml/2006/table">
            <a:tbl>
              <a:tblPr firstRow="1" bandRow="1">
                <a:tableStyleId>{08FB837D-C827-4EFA-A057-4D05807E0F7C}</a:tableStyleId>
              </a:tblPr>
              <a:tblGrid>
                <a:gridCol w="2687960"/>
              </a:tblGrid>
              <a:tr h="370840">
                <a:tc>
                  <a:txBody>
                    <a:bodyPr/>
                    <a:lstStyle/>
                    <a:p>
                      <a:r>
                        <a:rPr lang="el-GR" dirty="0" smtClean="0"/>
                        <a:t>Διπλή περιοδικότης</a:t>
                      </a:r>
                      <a:endParaRPr lang="el-GR" dirty="0"/>
                    </a:p>
                  </a:txBody>
                  <a:tcPr/>
                </a:tc>
              </a:tr>
            </a:tbl>
          </a:graphicData>
        </a:graphic>
      </p:graphicFrame>
      <p:graphicFrame>
        <p:nvGraphicFramePr>
          <p:cNvPr id="4" name="Πίνακας 3"/>
          <p:cNvGraphicFramePr>
            <a:graphicFrameLocks noGrp="1"/>
          </p:cNvGraphicFramePr>
          <p:nvPr/>
        </p:nvGraphicFramePr>
        <p:xfrm>
          <a:off x="4211960" y="692696"/>
          <a:ext cx="2592288" cy="5452598"/>
        </p:xfrm>
        <a:graphic>
          <a:graphicData uri="http://schemas.openxmlformats.org/drawingml/2006/table">
            <a:tbl>
              <a:tblPr firstRow="1" bandRow="1">
                <a:tableStyleId>{21E4AEA4-8DFA-4A89-87EB-49C32662AFE0}</a:tableStyleId>
              </a:tblPr>
              <a:tblGrid>
                <a:gridCol w="2592288"/>
              </a:tblGrid>
              <a:tr h="349175">
                <a:tc>
                  <a:txBody>
                    <a:bodyPr/>
                    <a:lstStyle/>
                    <a:p>
                      <a:pPr algn="ctr"/>
                      <a:r>
                        <a:rPr lang="el-GR" dirty="0" smtClean="0"/>
                        <a:t>Απλή περιοδικότης</a:t>
                      </a:r>
                      <a:endParaRPr lang="el-GR" dirty="0"/>
                    </a:p>
                  </a:txBody>
                  <a:tcPr>
                    <a:solidFill>
                      <a:schemeClr val="accent6"/>
                    </a:solidFill>
                  </a:tcPr>
                </a:tc>
              </a:tr>
              <a:tr h="51854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l-GR" dirty="0" smtClean="0"/>
                        <a:t>Μεταβατική περίοδος</a:t>
                      </a:r>
                    </a:p>
                  </a:txBody>
                  <a:tcPr>
                    <a:solidFill>
                      <a:srgbClr val="FF0000"/>
                    </a:solidFill>
                  </a:tcPr>
                </a:tc>
              </a:tr>
              <a:tr h="841731">
                <a:tc>
                  <a:txBody>
                    <a:bodyPr/>
                    <a:lstStyle/>
                    <a:p>
                      <a:pPr algn="ctr"/>
                      <a:r>
                        <a:rPr lang="el-GR" dirty="0" smtClean="0"/>
                        <a:t>Γενική </a:t>
                      </a:r>
                    </a:p>
                    <a:p>
                      <a:pPr algn="ctr"/>
                      <a:r>
                        <a:rPr lang="el-GR" dirty="0" smtClean="0"/>
                        <a:t>περίοδος προετοιμασίας</a:t>
                      </a:r>
                      <a:endParaRPr lang="el-GR" dirty="0"/>
                    </a:p>
                  </a:txBody>
                  <a:tcPr>
                    <a:solidFill>
                      <a:schemeClr val="accent1">
                        <a:lumMod val="60000"/>
                        <a:lumOff val="40000"/>
                      </a:schemeClr>
                    </a:solidFill>
                  </a:tcPr>
                </a:tc>
              </a:tr>
              <a:tr h="1154286">
                <a:tc>
                  <a:txBody>
                    <a:bodyPr/>
                    <a:lstStyle/>
                    <a:p>
                      <a:pPr algn="ctr"/>
                      <a:r>
                        <a:rPr lang="el-GR" dirty="0" smtClean="0"/>
                        <a:t>Ειδική </a:t>
                      </a:r>
                    </a:p>
                    <a:p>
                      <a:pPr algn="ctr"/>
                      <a:r>
                        <a:rPr lang="el-GR" dirty="0" smtClean="0"/>
                        <a:t>περίοδος προετοιμασίας </a:t>
                      </a:r>
                      <a:endParaRPr lang="el-GR" dirty="0"/>
                    </a:p>
                  </a:txBody>
                  <a:tcPr>
                    <a:solidFill>
                      <a:schemeClr val="accent1">
                        <a:lumMod val="60000"/>
                        <a:lumOff val="40000"/>
                      </a:schemeClr>
                    </a:solidFill>
                  </a:tcPr>
                </a:tc>
              </a:tr>
              <a:tr h="1292986">
                <a:tc>
                  <a:txBody>
                    <a:bodyPr/>
                    <a:lstStyle/>
                    <a:p>
                      <a:pPr algn="ctr"/>
                      <a:r>
                        <a:rPr lang="el-GR" dirty="0" smtClean="0"/>
                        <a:t>Αγωνιστική </a:t>
                      </a:r>
                    </a:p>
                    <a:p>
                      <a:pPr algn="ctr"/>
                      <a:r>
                        <a:rPr lang="el-GR" dirty="0" smtClean="0"/>
                        <a:t>(εμφάνιση φορμαρίσματος)</a:t>
                      </a:r>
                      <a:endParaRPr lang="el-GR" dirty="0"/>
                    </a:p>
                  </a:txBody>
                  <a:tcPr>
                    <a:solidFill>
                      <a:schemeClr val="accent1">
                        <a:lumMod val="60000"/>
                        <a:lumOff val="40000"/>
                      </a:schemeClr>
                    </a:solidFill>
                  </a:tcPr>
                </a:tc>
              </a:tr>
              <a:tr h="1279292">
                <a:tc>
                  <a:txBody>
                    <a:bodyPr/>
                    <a:lstStyle/>
                    <a:p>
                      <a:pPr algn="ctr"/>
                      <a:r>
                        <a:rPr lang="el-GR" dirty="0" smtClean="0"/>
                        <a:t>Αγωνιστική</a:t>
                      </a:r>
                      <a:r>
                        <a:rPr lang="el-GR" baseline="0" dirty="0" smtClean="0"/>
                        <a:t> </a:t>
                      </a:r>
                    </a:p>
                    <a:p>
                      <a:pPr algn="ctr"/>
                      <a:r>
                        <a:rPr lang="el-GR" baseline="0" dirty="0" smtClean="0"/>
                        <a:t>(διατήρηση φορμαρίσματος)</a:t>
                      </a:r>
                      <a:endParaRPr lang="el-GR" dirty="0"/>
                    </a:p>
                  </a:txBody>
                  <a:tcPr>
                    <a:solidFill>
                      <a:schemeClr val="accent1">
                        <a:lumMod val="60000"/>
                        <a:lumOff val="40000"/>
                      </a:schemeClr>
                    </a:solidFill>
                  </a:tcPr>
                </a:tc>
              </a:tr>
            </a:tbl>
          </a:graphicData>
        </a:graphic>
      </p:graphicFrame>
      <p:sp>
        <p:nvSpPr>
          <p:cNvPr id="6" name="Ορθογώνιο 5"/>
          <p:cNvSpPr/>
          <p:nvPr/>
        </p:nvSpPr>
        <p:spPr>
          <a:xfrm>
            <a:off x="611560" y="6093296"/>
            <a:ext cx="7920880" cy="646331"/>
          </a:xfrm>
          <a:prstGeom prst="rect">
            <a:avLst/>
          </a:prstGeom>
        </p:spPr>
        <p:txBody>
          <a:bodyPr wrap="square">
            <a:spAutoFit/>
          </a:bodyPr>
          <a:lstStyle/>
          <a:p>
            <a:r>
              <a:rPr lang="el-GR" dirty="0" smtClean="0"/>
              <a:t>Απλουστευμένη απεικόνιση της απλής και διπλής περιοδικότητας στον ετήσιο κύκλο (</a:t>
            </a:r>
            <a:r>
              <a:rPr lang="en-US" dirty="0" err="1" smtClean="0"/>
              <a:t>Letzelter</a:t>
            </a:r>
            <a:r>
              <a:rPr lang="en-US" dirty="0" smtClean="0"/>
              <a:t>, 1985).</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3505</Words>
  <Application>Microsoft Office PowerPoint</Application>
  <PresentationFormat>Προβολή στην οθόνη (4:3)</PresentationFormat>
  <Paragraphs>290</Paragraphs>
  <Slides>37</Slides>
  <Notes>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37</vt:i4>
      </vt:variant>
    </vt:vector>
  </HeadingPairs>
  <TitlesOfParts>
    <vt:vector size="39" baseType="lpstr">
      <vt:lpstr>Θέμα του Office</vt:lpstr>
      <vt:lpstr>Φύλλο εργασίας</vt:lpstr>
      <vt:lpstr> Η ΘΕΩΡΙΑ ΤΟΥ ΠΕΡΙΟΔΙΣΜΟΥ</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Η ΘΕΩΡΙΑ ΤΟΥ ΠΕΡΙΟΔΙΣΜΟΥ</dc:title>
  <dc:creator>User</dc:creator>
  <cp:lastModifiedBy>User</cp:lastModifiedBy>
  <cp:revision>1</cp:revision>
  <dcterms:created xsi:type="dcterms:W3CDTF">2020-09-29T09:37:05Z</dcterms:created>
  <dcterms:modified xsi:type="dcterms:W3CDTF">2020-09-29T09:39:22Z</dcterms:modified>
</cp:coreProperties>
</file>