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9" r:id="rId8"/>
    <p:sldId id="263" r:id="rId9"/>
    <p:sldId id="270" r:id="rId10"/>
    <p:sldId id="271" r:id="rId11"/>
    <p:sldId id="272" r:id="rId12"/>
    <p:sldId id="273" r:id="rId13"/>
    <p:sldId id="278" r:id="rId14"/>
    <p:sldId id="279" r:id="rId15"/>
    <p:sldId id="275" r:id="rId16"/>
    <p:sldId id="267" r:id="rId17"/>
    <p:sldId id="276" r:id="rId18"/>
    <p:sldId id="277" r:id="rId19"/>
    <p:sldId id="268"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0D078-5A65-4E2C-9827-8E073338EEA9}" type="datetimeFigureOut">
              <a:rPr lang="el-GR" smtClean="0"/>
              <a:t>4/11/2020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5F6F7-E990-49F4-847E-BB8768E194FB}" type="slidenum">
              <a:rPr lang="el-GR" smtClean="0"/>
              <a:t>‹#›</a:t>
            </a:fld>
            <a:endParaRPr lang="el-GR"/>
          </a:p>
        </p:txBody>
      </p:sp>
    </p:spTree>
    <p:extLst>
      <p:ext uri="{BB962C8B-B14F-4D97-AF65-F5344CB8AC3E}">
        <p14:creationId xmlns:p14="http://schemas.microsoft.com/office/powerpoint/2010/main" val="361076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45E0484-21E9-4D76-8CF4-570854239F1C}" type="slidenum">
              <a:rPr lang="el-GR" altLang="el-GR" smtClean="0"/>
              <a:pPr algn="r" eaLnBrk="1" hangingPunct="1">
                <a:spcBef>
                  <a:spcPct val="0"/>
                </a:spcBef>
              </a:pPr>
              <a:t>2</a:t>
            </a:fld>
            <a:endParaRPr lang="el-GR" altLang="el-G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smtClean="0"/>
              <a:t>Θ</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2759A4AB-8766-4C29-9B18-74E155A8C040}" type="datetimeFigureOut">
              <a:rPr lang="el-GR" smtClean="0"/>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348232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759A4AB-8766-4C29-9B18-74E155A8C040}" type="datetimeFigureOut">
              <a:rPr lang="el-GR" smtClean="0"/>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381136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759A4AB-8766-4C29-9B18-74E155A8C040}" type="datetimeFigureOut">
              <a:rPr lang="el-GR" smtClean="0"/>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423369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Θέση SmartArt 2"/>
          <p:cNvSpPr>
            <a:spLocks noGrp="1"/>
          </p:cNvSpPr>
          <p:nvPr>
            <p:ph type="dgm" idx="1"/>
          </p:nvPr>
        </p:nvSpPr>
        <p:spPr>
          <a:xfrm>
            <a:off x="457200" y="1600200"/>
            <a:ext cx="8229600" cy="4530725"/>
          </a:xfrm>
        </p:spPr>
        <p:txBody>
          <a:bodyPr/>
          <a:lstStyle/>
          <a:p>
            <a:endParaRPr lang="el-GR"/>
          </a:p>
        </p:txBody>
      </p:sp>
      <p:sp>
        <p:nvSpPr>
          <p:cNvPr id="4" name="Θέση ημερομηνίας 3"/>
          <p:cNvSpPr>
            <a:spLocks noGrp="1"/>
          </p:cNvSpPr>
          <p:nvPr>
            <p:ph type="dt" sz="half" idx="10"/>
          </p:nvPr>
        </p:nvSpPr>
        <p:spPr>
          <a:xfrm>
            <a:off x="457200" y="6243638"/>
            <a:ext cx="2133600" cy="457200"/>
          </a:xfrm>
        </p:spPr>
        <p:txBody>
          <a:bodyPr/>
          <a:lstStyle>
            <a:lvl1pPr>
              <a:defRPr/>
            </a:lvl1pPr>
          </a:lstStyle>
          <a:p>
            <a:endParaRPr lang="pl-PL" altLang="el-GR"/>
          </a:p>
        </p:txBody>
      </p:sp>
      <p:sp>
        <p:nvSpPr>
          <p:cNvPr id="5" name="Θέση υποσέλιδου 4"/>
          <p:cNvSpPr>
            <a:spLocks noGrp="1"/>
          </p:cNvSpPr>
          <p:nvPr>
            <p:ph type="ftr" sz="quarter" idx="11"/>
          </p:nvPr>
        </p:nvSpPr>
        <p:spPr>
          <a:xfrm>
            <a:off x="3124200" y="6248400"/>
            <a:ext cx="2895600" cy="457200"/>
          </a:xfrm>
        </p:spPr>
        <p:txBody>
          <a:bodyPr/>
          <a:lstStyle>
            <a:lvl1pPr>
              <a:defRPr/>
            </a:lvl1pPr>
          </a:lstStyle>
          <a:p>
            <a:endParaRPr lang="pl-PL" altLang="el-GR"/>
          </a:p>
        </p:txBody>
      </p:sp>
      <p:sp>
        <p:nvSpPr>
          <p:cNvPr id="6" name="Θέση αριθμού διαφάνειας 5"/>
          <p:cNvSpPr>
            <a:spLocks noGrp="1"/>
          </p:cNvSpPr>
          <p:nvPr>
            <p:ph type="sldNum" sz="quarter" idx="12"/>
          </p:nvPr>
        </p:nvSpPr>
        <p:spPr>
          <a:xfrm>
            <a:off x="6553200" y="6243638"/>
            <a:ext cx="2133600" cy="457200"/>
          </a:xfrm>
        </p:spPr>
        <p:txBody>
          <a:bodyPr/>
          <a:lstStyle>
            <a:lvl1pPr>
              <a:defRPr/>
            </a:lvl1pPr>
          </a:lstStyle>
          <a:p>
            <a:fld id="{849A38CB-4085-4170-939B-A3CF382C2856}" type="slidenum">
              <a:rPr lang="pl-PL" altLang="el-GR"/>
              <a:pPr/>
              <a:t>‹#›</a:t>
            </a:fld>
            <a:endParaRPr lang="pl-PL" altLang="el-GR"/>
          </a:p>
        </p:txBody>
      </p:sp>
    </p:spTree>
    <p:extLst>
      <p:ext uri="{BB962C8B-B14F-4D97-AF65-F5344CB8AC3E}">
        <p14:creationId xmlns:p14="http://schemas.microsoft.com/office/powerpoint/2010/main" val="22783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759A4AB-8766-4C29-9B18-74E155A8C040}" type="datetimeFigureOut">
              <a:rPr lang="el-GR" smtClean="0"/>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190996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759A4AB-8766-4C29-9B18-74E155A8C040}" type="datetimeFigureOut">
              <a:rPr lang="el-GR" smtClean="0"/>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76763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759A4AB-8766-4C29-9B18-74E155A8C040}" type="datetimeFigureOut">
              <a:rPr lang="el-GR" smtClean="0"/>
              <a:t>4/11/2020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148734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759A4AB-8766-4C29-9B18-74E155A8C040}" type="datetimeFigureOut">
              <a:rPr lang="el-GR" smtClean="0"/>
              <a:t>4/11/2020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340059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2759A4AB-8766-4C29-9B18-74E155A8C040}" type="datetimeFigureOut">
              <a:rPr lang="el-GR" smtClean="0"/>
              <a:t>4/11/2020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235729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759A4AB-8766-4C29-9B18-74E155A8C040}" type="datetimeFigureOut">
              <a:rPr lang="el-GR" smtClean="0"/>
              <a:t>4/11/2020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79364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759A4AB-8766-4C29-9B18-74E155A8C040}" type="datetimeFigureOut">
              <a:rPr lang="el-GR" smtClean="0"/>
              <a:t>4/11/2020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397143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759A4AB-8766-4C29-9B18-74E155A8C040}" type="datetimeFigureOut">
              <a:rPr lang="el-GR" smtClean="0"/>
              <a:t>4/11/2020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5FA9453-9A20-47EB-B81E-70308952A217}" type="slidenum">
              <a:rPr lang="el-GR" smtClean="0"/>
              <a:t>‹#›</a:t>
            </a:fld>
            <a:endParaRPr lang="el-GR"/>
          </a:p>
        </p:txBody>
      </p:sp>
    </p:spTree>
    <p:extLst>
      <p:ext uri="{BB962C8B-B14F-4D97-AF65-F5344CB8AC3E}">
        <p14:creationId xmlns:p14="http://schemas.microsoft.com/office/powerpoint/2010/main" val="291958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9A4AB-8766-4C29-9B18-74E155A8C040}" type="datetimeFigureOut">
              <a:rPr lang="el-GR" smtClean="0"/>
              <a:t>4/11/2020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A9453-9A20-47EB-B81E-70308952A217}" type="slidenum">
              <a:rPr lang="el-GR" smtClean="0"/>
              <a:t>‹#›</a:t>
            </a:fld>
            <a:endParaRPr lang="el-GR"/>
          </a:p>
        </p:txBody>
      </p:sp>
    </p:spTree>
    <p:extLst>
      <p:ext uri="{BB962C8B-B14F-4D97-AF65-F5344CB8AC3E}">
        <p14:creationId xmlns:p14="http://schemas.microsoft.com/office/powerpoint/2010/main" val="311085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Norman_Borlaug.jpg"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File:Benjamin_Franklin_by_Joseph_Siffred_Duplessis.jpg" TargetMode="External"/><Relationship Id="rId13" Type="http://schemas.openxmlformats.org/officeDocument/2006/relationships/image" Target="../media/image18.jpeg"/><Relationship Id="rId18" Type="http://schemas.openxmlformats.org/officeDocument/2006/relationships/hyperlink" Target="http://en.wikipedia.org/wiki/File:Giuseppe_Garibaldi_portrait2.jpg" TargetMode="External"/><Relationship Id="rId3" Type="http://schemas.openxmlformats.org/officeDocument/2006/relationships/image" Target="../media/image12.jpeg"/><Relationship Id="rId21" Type="http://schemas.openxmlformats.org/officeDocument/2006/relationships/image" Target="../media/image22.jpeg"/><Relationship Id="rId7" Type="http://schemas.openxmlformats.org/officeDocument/2006/relationships/image" Target="../media/image15.jpeg"/><Relationship Id="rId12" Type="http://schemas.openxmlformats.org/officeDocument/2006/relationships/hyperlink" Target="http://en.wikipedia.org/wiki/File:Lomonosovportrait.jpg" TargetMode="External"/><Relationship Id="rId17" Type="http://schemas.openxmlformats.org/officeDocument/2006/relationships/image" Target="../media/image20.jpeg"/><Relationship Id="rId2" Type="http://schemas.openxmlformats.org/officeDocument/2006/relationships/image" Target="../media/image11.jpeg"/><Relationship Id="rId16" Type="http://schemas.openxmlformats.org/officeDocument/2006/relationships/hyperlink" Target="http://en.wikipedia.org/wiki/File:Tolstoy_kramskoy.jpg" TargetMode="External"/><Relationship Id="rId20" Type="http://schemas.openxmlformats.org/officeDocument/2006/relationships/hyperlink" Target="http://en.wikipedia.org/wiki/File:Vladimir_Putin_official_portrait.jpg" TargetMode="External"/><Relationship Id="rId1" Type="http://schemas.openxmlformats.org/officeDocument/2006/relationships/slideLayout" Target="../slideLayouts/slideLayout2.xml"/><Relationship Id="rId6" Type="http://schemas.openxmlformats.org/officeDocument/2006/relationships/hyperlink" Target="http://www.google.gr/imgres?imgurl=http://marinadedave.files.wordpress.com/2009/01/george_washington.jpg&amp;imgrefurl=http://marinadedave.wordpress.com/2009/01/18/inaugural-poop-and-other-morsels/&amp;h=1101&amp;w=920&amp;sz=116&amp;tbnid=yCKYT8CoDN2dGM:&amp;tbnh=150&amp;tbnw=125&amp;prev=/images?q%3DG%2Bwashington&amp;hl=el&amp;usg=__CTGz0BimSIBa9hc1m-G29qowY4Y=&amp;ei=ZmMjS5WQH9Ks4QabjqjcCQ&amp;sa=X&amp;oi=image_result&amp;resnum=9&amp;ct=image&amp;ved=0CCYQ9QEwCA" TargetMode="Externa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hyperlink" Target="http://en.wikipedia.org/wiki/File:Durer_self_portarit_28.jpg" TargetMode="External"/><Relationship Id="rId19" Type="http://schemas.openxmlformats.org/officeDocument/2006/relationships/image" Target="../media/image21.jpeg"/><Relationship Id="rId4" Type="http://schemas.openxmlformats.org/officeDocument/2006/relationships/image" Target="../media/image13.jpeg"/><Relationship Id="rId9" Type="http://schemas.openxmlformats.org/officeDocument/2006/relationships/image" Target="../media/image16.jpeg"/><Relationship Id="rId14" Type="http://schemas.openxmlformats.org/officeDocument/2006/relationships/hyperlink" Target="http://en.wikipedia.org/wiki/File:Abraham_Lincoln_head_on_shoulders_photo_portrait.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504" y="2130425"/>
            <a:ext cx="8350696" cy="1470025"/>
          </a:xfrm>
        </p:spPr>
        <p:txBody>
          <a:bodyPr>
            <a:noAutofit/>
          </a:bodyPr>
          <a:lstStyle/>
          <a:p>
            <a:r>
              <a:rPr lang="el-GR" sz="4800" b="1" dirty="0" smtClean="0">
                <a:solidFill>
                  <a:srgbClr val="C00000"/>
                </a:solidFill>
              </a:rPr>
              <a:t>Ο ΠΑΙΔΑΓΩΓΙΚΟΣ ΡΟΛΟΣ ΤΗΣ ΠΑΛΗΣ</a:t>
            </a:r>
            <a:br>
              <a:rPr lang="el-GR" sz="4800" b="1" dirty="0" smtClean="0">
                <a:solidFill>
                  <a:srgbClr val="C00000"/>
                </a:solidFill>
              </a:rPr>
            </a:br>
            <a:r>
              <a:rPr lang="el-GR" sz="6000" b="1" dirty="0" smtClean="0">
                <a:solidFill>
                  <a:srgbClr val="C00000"/>
                </a:solidFill>
              </a:rPr>
              <a:t> </a:t>
            </a:r>
            <a:endParaRPr lang="el-GR" sz="6000" b="1" dirty="0">
              <a:solidFill>
                <a:srgbClr val="C00000"/>
              </a:solidFill>
            </a:endParaRPr>
          </a:p>
        </p:txBody>
      </p:sp>
      <p:pic>
        <p:nvPicPr>
          <p:cNvPr id="3" name="Picture 2" descr="C:\Documents and Settings\ΣΠΥΡΟΣ\Τα έγγραφά μου\ΤΕΦΑΑ ΑΘΗΝΩΝ ΛΑΠΠΑΣ ΧΡΗΣΤΟΣ\Elements_page5_heading_b.jpg"/>
          <p:cNvPicPr>
            <a:picLocks noChangeAspect="1" noChangeArrowheads="1"/>
          </p:cNvPicPr>
          <p:nvPr/>
        </p:nvPicPr>
        <p:blipFill>
          <a:blip r:embed="rId2"/>
          <a:srcRect/>
          <a:stretch>
            <a:fillRect/>
          </a:stretch>
        </p:blipFill>
        <p:spPr bwMode="auto">
          <a:xfrm>
            <a:off x="250825" y="157634"/>
            <a:ext cx="8713788" cy="1327150"/>
          </a:xfrm>
          <a:prstGeom prst="rect">
            <a:avLst/>
          </a:prstGeom>
          <a:noFill/>
          <a:ln w="9525">
            <a:noFill/>
            <a:miter lim="800000"/>
            <a:headEnd/>
            <a:tailEnd/>
          </a:ln>
        </p:spPr>
      </p:pic>
      <p:pic>
        <p:nvPicPr>
          <p:cNvPr id="4" name="Picture 7"/>
          <p:cNvPicPr>
            <a:picLocks noChangeAspect="1" noChangeArrowheads="1"/>
          </p:cNvPicPr>
          <p:nvPr/>
        </p:nvPicPr>
        <p:blipFill>
          <a:blip r:embed="rId3"/>
          <a:srcRect/>
          <a:stretch>
            <a:fillRect/>
          </a:stretch>
        </p:blipFill>
        <p:spPr bwMode="auto">
          <a:xfrm>
            <a:off x="2915816" y="3212976"/>
            <a:ext cx="3162300" cy="2182813"/>
          </a:xfrm>
          <a:prstGeom prst="rect">
            <a:avLst/>
          </a:prstGeom>
          <a:noFill/>
          <a:ln w="9525">
            <a:noFill/>
            <a:miter lim="800000"/>
            <a:headEnd/>
            <a:tailEnd/>
          </a:ln>
          <a:effectLst/>
        </p:spPr>
      </p:pic>
      <p:sp>
        <p:nvSpPr>
          <p:cNvPr id="5" name="Text Box 11"/>
          <p:cNvSpPr txBox="1">
            <a:spLocks noChangeArrowheads="1"/>
          </p:cNvSpPr>
          <p:nvPr/>
        </p:nvSpPr>
        <p:spPr bwMode="auto">
          <a:xfrm>
            <a:off x="6481762" y="6320315"/>
            <a:ext cx="2662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50000"/>
              </a:spcBef>
              <a:buClrTx/>
              <a:buSzTx/>
              <a:buFontTx/>
              <a:buNone/>
            </a:pPr>
            <a:r>
              <a:rPr kumimoji="0" lang="en-US" altLang="el-GR" sz="1400" b="1" dirty="0" smtClean="0">
                <a:latin typeface="Arial" charset="0"/>
              </a:rPr>
              <a:t>Ph.D. </a:t>
            </a:r>
            <a:r>
              <a:rPr kumimoji="0" lang="el-GR" altLang="el-GR" sz="1400" b="1" dirty="0" smtClean="0">
                <a:latin typeface="Arial" charset="0"/>
              </a:rPr>
              <a:t>Χρήστος </a:t>
            </a:r>
            <a:r>
              <a:rPr kumimoji="0" lang="el-GR" altLang="el-GR" sz="1400" b="1" dirty="0" err="1">
                <a:latin typeface="Arial" charset="0"/>
              </a:rPr>
              <a:t>Κόλλιας</a:t>
            </a:r>
            <a:endParaRPr kumimoji="0" lang="el-GR" altLang="el-GR" sz="1400" b="1" dirty="0">
              <a:latin typeface="Arial" charset="0"/>
            </a:endParaRPr>
          </a:p>
        </p:txBody>
      </p:sp>
      <p:sp>
        <p:nvSpPr>
          <p:cNvPr id="6" name="Ορθογώνιο 5"/>
          <p:cNvSpPr/>
          <p:nvPr/>
        </p:nvSpPr>
        <p:spPr>
          <a:xfrm>
            <a:off x="251032" y="5671036"/>
            <a:ext cx="8586517" cy="369332"/>
          </a:xfrm>
          <a:prstGeom prst="rect">
            <a:avLst/>
          </a:prstGeom>
          <a:solidFill>
            <a:schemeClr val="bg2">
              <a:lumMod val="75000"/>
            </a:schemeClr>
          </a:solidFill>
        </p:spPr>
        <p:txBody>
          <a:bodyPr wrap="square">
            <a:spAutoFit/>
          </a:bodyPr>
          <a:lstStyle/>
          <a:p>
            <a:pPr algn="ctr"/>
            <a:r>
              <a:rPr lang="el-GR" b="1" dirty="0" smtClean="0"/>
              <a:t>«Ολυμπιακοί αγώνες χωρίς την πάλη δεν μπορούν να υπάρξουν» </a:t>
            </a:r>
            <a:r>
              <a:rPr lang="el-GR" i="1" dirty="0" smtClean="0"/>
              <a:t>Βόλφγκανγκ  </a:t>
            </a:r>
            <a:r>
              <a:rPr lang="el-GR" i="1" dirty="0" err="1" smtClean="0"/>
              <a:t>Ντέκερ</a:t>
            </a:r>
            <a:r>
              <a:rPr lang="el-GR" i="1" dirty="0" smtClean="0"/>
              <a:t> </a:t>
            </a:r>
          </a:p>
        </p:txBody>
      </p:sp>
    </p:spTree>
    <p:extLst>
      <p:ext uri="{BB962C8B-B14F-4D97-AF65-F5344CB8AC3E}">
        <p14:creationId xmlns:p14="http://schemas.microsoft.com/office/powerpoint/2010/main" val="28745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19100" y="18864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9pPr>
          </a:lstStyle>
          <a:p>
            <a:pPr algn="ctr" eaLnBrk="1" hangingPunct="1">
              <a:buClrTx/>
              <a:buFontTx/>
              <a:buNone/>
            </a:pPr>
            <a:r>
              <a:rPr lang="el-GR" altLang="el-GR" b="1" dirty="0">
                <a:solidFill>
                  <a:srgbClr val="C00000"/>
                </a:solidFill>
              </a:rPr>
              <a:t>Συγκριτικό γράφημα φυσικής κατάστασης, </a:t>
            </a:r>
            <a:r>
              <a:rPr lang="el-GR" altLang="el-GR" b="1" dirty="0" smtClean="0">
                <a:solidFill>
                  <a:srgbClr val="C00000"/>
                </a:solidFill>
              </a:rPr>
              <a:t>εφήβων παλαιστών </a:t>
            </a:r>
            <a:r>
              <a:rPr lang="el-GR" altLang="el-GR" b="1" dirty="0">
                <a:solidFill>
                  <a:srgbClr val="C00000"/>
                </a:solidFill>
              </a:rPr>
              <a:t>και μη αθλητών </a:t>
            </a:r>
            <a:r>
              <a:rPr lang="el-GR" altLang="el-GR" b="1" dirty="0" smtClean="0">
                <a:solidFill>
                  <a:srgbClr val="C00000"/>
                </a:solidFill>
              </a:rPr>
              <a:t>(</a:t>
            </a:r>
            <a:r>
              <a:rPr lang="en-GB" altLang="el-GR" sz="2000" b="1" dirty="0" smtClean="0">
                <a:solidFill>
                  <a:srgbClr val="C00000"/>
                </a:solidFill>
              </a:rPr>
              <a:t>EUROTEST</a:t>
            </a:r>
            <a:r>
              <a:rPr lang="en-GB" altLang="el-GR" b="1" dirty="0" smtClean="0">
                <a:solidFill>
                  <a:srgbClr val="C00000"/>
                </a:solidFill>
              </a:rPr>
              <a:t>)</a:t>
            </a:r>
            <a:r>
              <a:rPr lang="el-GR" altLang="el-GR" b="1" dirty="0" smtClean="0">
                <a:solidFill>
                  <a:srgbClr val="C00000"/>
                </a:solidFill>
              </a:rPr>
              <a:t> </a:t>
            </a:r>
            <a:endParaRPr lang="el-GR" altLang="el-GR" b="1" dirty="0">
              <a:solidFill>
                <a:srgbClr val="C00000"/>
              </a:solidFill>
            </a:endParaRP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16" y="1331640"/>
            <a:ext cx="8181684" cy="54097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Line 3"/>
          <p:cNvSpPr>
            <a:spLocks noChangeShapeType="1"/>
          </p:cNvSpPr>
          <p:nvPr/>
        </p:nvSpPr>
        <p:spPr bwMode="auto">
          <a:xfrm>
            <a:off x="1257300" y="4568825"/>
            <a:ext cx="7011988"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24581" name="Line 4"/>
          <p:cNvSpPr>
            <a:spLocks noChangeShapeType="1"/>
          </p:cNvSpPr>
          <p:nvPr/>
        </p:nvSpPr>
        <p:spPr bwMode="auto">
          <a:xfrm>
            <a:off x="1257300" y="3981450"/>
            <a:ext cx="7011988"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24582" name="Line 5"/>
          <p:cNvSpPr>
            <a:spLocks noChangeShapeType="1"/>
          </p:cNvSpPr>
          <p:nvPr/>
        </p:nvSpPr>
        <p:spPr bwMode="auto">
          <a:xfrm>
            <a:off x="1257300" y="3697288"/>
            <a:ext cx="7011988" cy="1587"/>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24583" name="Line 6"/>
          <p:cNvSpPr>
            <a:spLocks noChangeShapeType="1"/>
          </p:cNvSpPr>
          <p:nvPr/>
        </p:nvSpPr>
        <p:spPr bwMode="auto">
          <a:xfrm>
            <a:off x="1257300" y="3403600"/>
            <a:ext cx="7011988"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24584" name="Line 7"/>
          <p:cNvSpPr>
            <a:spLocks noChangeShapeType="1"/>
          </p:cNvSpPr>
          <p:nvPr/>
        </p:nvSpPr>
        <p:spPr bwMode="auto">
          <a:xfrm>
            <a:off x="1257300" y="3109913"/>
            <a:ext cx="7011988" cy="1587"/>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24585" name="Line 8"/>
          <p:cNvSpPr>
            <a:spLocks noChangeShapeType="1"/>
          </p:cNvSpPr>
          <p:nvPr/>
        </p:nvSpPr>
        <p:spPr bwMode="auto">
          <a:xfrm>
            <a:off x="1257300" y="2816225"/>
            <a:ext cx="7011988"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24586" name="Line 9"/>
          <p:cNvSpPr>
            <a:spLocks noChangeShapeType="1"/>
          </p:cNvSpPr>
          <p:nvPr/>
        </p:nvSpPr>
        <p:spPr bwMode="auto">
          <a:xfrm>
            <a:off x="1257300" y="4273550"/>
            <a:ext cx="7011988" cy="1588"/>
          </a:xfrm>
          <a:prstGeom prst="line">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Tree>
    <p:extLst>
      <p:ext uri="{BB962C8B-B14F-4D97-AF65-F5344CB8AC3E}">
        <p14:creationId xmlns:p14="http://schemas.microsoft.com/office/powerpoint/2010/main" val="18154345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1143000"/>
          </a:xfrm>
        </p:spPr>
        <p:txBody>
          <a:bodyPr>
            <a:normAutofit/>
          </a:bodyPr>
          <a:lstStyle/>
          <a:p>
            <a:r>
              <a:rPr lang="el-GR" sz="3600" b="1" dirty="0" smtClean="0">
                <a:solidFill>
                  <a:srgbClr val="C00000"/>
                </a:solidFill>
              </a:rPr>
              <a:t>Ο πνευματικός χαρακτήρας τη πάλης</a:t>
            </a:r>
            <a:endParaRPr lang="el-GR" sz="3600" b="1" dirty="0">
              <a:solidFill>
                <a:srgbClr val="C00000"/>
              </a:solidFill>
            </a:endParaRPr>
          </a:p>
        </p:txBody>
      </p:sp>
      <p:sp>
        <p:nvSpPr>
          <p:cNvPr id="3" name="Θέση περιεχομένου 2"/>
          <p:cNvSpPr>
            <a:spLocks noGrp="1"/>
          </p:cNvSpPr>
          <p:nvPr>
            <p:ph idx="1"/>
          </p:nvPr>
        </p:nvSpPr>
        <p:spPr>
          <a:xfrm>
            <a:off x="817240" y="1052736"/>
            <a:ext cx="7797552" cy="2304255"/>
          </a:xfrm>
        </p:spPr>
        <p:txBody>
          <a:bodyPr>
            <a:normAutofit/>
          </a:bodyPr>
          <a:lstStyle/>
          <a:p>
            <a:pPr marL="0" indent="0">
              <a:buNone/>
            </a:pPr>
            <a:r>
              <a:rPr lang="el-GR" sz="2800" b="1" dirty="0" smtClean="0"/>
              <a:t>Οι δάσκαλοι</a:t>
            </a:r>
            <a:r>
              <a:rPr lang="el-GR" sz="2800" b="1" dirty="0"/>
              <a:t>, χρησιμοποιώντας τα στοιχεία διασκέδασης </a:t>
            </a:r>
            <a:r>
              <a:rPr lang="el-GR" sz="2800" b="1" dirty="0" smtClean="0"/>
              <a:t>των αγώνων </a:t>
            </a:r>
            <a:r>
              <a:rPr lang="el-GR" sz="2800" b="1" dirty="0"/>
              <a:t>πάλης κατά τη διάρκεια </a:t>
            </a:r>
            <a:r>
              <a:rPr lang="el-GR" sz="2800" b="1" dirty="0" smtClean="0"/>
              <a:t>του μαθήματος της  </a:t>
            </a:r>
            <a:r>
              <a:rPr lang="el-GR" sz="2800" b="1" dirty="0"/>
              <a:t>φυσικής αγωγής, έχουν </a:t>
            </a:r>
            <a:r>
              <a:rPr lang="el-GR" sz="2800" b="1" dirty="0" smtClean="0"/>
              <a:t> </a:t>
            </a:r>
            <a:r>
              <a:rPr lang="el-GR" sz="2800" b="1" dirty="0"/>
              <a:t>τεράστιες εκπαιδευτικές </a:t>
            </a:r>
            <a:r>
              <a:rPr lang="el-GR" sz="2800" b="1" dirty="0" smtClean="0"/>
              <a:t>δυνατότητες. </a:t>
            </a:r>
            <a:endParaRPr lang="el-GR" sz="2800" b="1" dirty="0"/>
          </a:p>
        </p:txBody>
      </p:sp>
      <p:sp>
        <p:nvSpPr>
          <p:cNvPr id="4" name="Ορθογώνιο 3"/>
          <p:cNvSpPr/>
          <p:nvPr/>
        </p:nvSpPr>
        <p:spPr>
          <a:xfrm>
            <a:off x="899592" y="2852936"/>
            <a:ext cx="7632848" cy="3785652"/>
          </a:xfrm>
          <a:prstGeom prst="rect">
            <a:avLst/>
          </a:prstGeom>
        </p:spPr>
        <p:txBody>
          <a:bodyPr wrap="square">
            <a:spAutoFit/>
          </a:bodyPr>
          <a:lstStyle/>
          <a:p>
            <a:r>
              <a:rPr lang="el-GR" sz="2400" dirty="0"/>
              <a:t>Η βασική αρχή της ηθικής του ιπποτικού αγώνα , η οποία καθορίζεται από την αξία της τιμής, είναι η αρχή του αφιλοκερδούς  σεβασμού των κανόνων. Στους θεμελιώδεις κανόνες αυτής της ηθικής πρέπει να ορίσουμε τις ακόλουθες αρχές</a:t>
            </a:r>
            <a:r>
              <a:rPr lang="el-GR" sz="2400" dirty="0" smtClean="0"/>
              <a:t>:</a:t>
            </a:r>
          </a:p>
          <a:p>
            <a:pPr marL="342900" indent="-342900">
              <a:buFont typeface="Arial" panose="020B0604020202020204" pitchFamily="34" charset="0"/>
              <a:buChar char="•"/>
            </a:pPr>
            <a:r>
              <a:rPr lang="el-GR" sz="2400" dirty="0" smtClean="0"/>
              <a:t>την </a:t>
            </a:r>
            <a:r>
              <a:rPr lang="el-GR" sz="2400" dirty="0"/>
              <a:t>αρχή της ισότητας των ευκαιριών στον αγώνα</a:t>
            </a:r>
          </a:p>
          <a:p>
            <a:pPr marL="342900" indent="-342900">
              <a:buFont typeface="Arial" panose="020B0604020202020204" pitchFamily="34" charset="0"/>
              <a:buChar char="•"/>
            </a:pPr>
            <a:r>
              <a:rPr lang="el-GR" sz="2400" dirty="0"/>
              <a:t>η αρχή του σεβασμού του αντιπάλου σε κάθε κατάσταση</a:t>
            </a:r>
          </a:p>
          <a:p>
            <a:pPr marL="342900" indent="-342900">
              <a:buFont typeface="Arial" panose="020B0604020202020204" pitchFamily="34" charset="0"/>
              <a:buChar char="•"/>
            </a:pPr>
            <a:r>
              <a:rPr lang="el-GR" sz="2400" dirty="0"/>
              <a:t>την αρχή της μη χρήσης της τυχαίας υπεροχής</a:t>
            </a:r>
          </a:p>
          <a:p>
            <a:endParaRPr lang="el-GR" sz="2400" dirty="0"/>
          </a:p>
          <a:p>
            <a:endParaRPr lang="el-GR" sz="2400" dirty="0"/>
          </a:p>
        </p:txBody>
      </p:sp>
    </p:spTree>
    <p:extLst>
      <p:ext uri="{BB962C8B-B14F-4D97-AF65-F5344CB8AC3E}">
        <p14:creationId xmlns:p14="http://schemas.microsoft.com/office/powerpoint/2010/main" val="62952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9pPr>
          </a:lstStyle>
          <a:p>
            <a:pPr algn="ctr" eaLnBrk="1" hangingPunct="1">
              <a:buClrTx/>
              <a:buFontTx/>
              <a:buNone/>
            </a:pPr>
            <a:r>
              <a:rPr lang="el-GR" altLang="el-GR" sz="3200" b="1" dirty="0">
                <a:solidFill>
                  <a:schemeClr val="tx2"/>
                </a:solidFill>
              </a:rPr>
              <a:t>Επίδραση της εξάσκησης στην πάλη στην επιθετική συμπεριφορά κατά τρίτων </a:t>
            </a:r>
          </a:p>
        </p:txBody>
      </p:sp>
      <p:sp>
        <p:nvSpPr>
          <p:cNvPr id="21507" name="Text Box 2"/>
          <p:cNvSpPr txBox="1">
            <a:spLocks noChangeArrowheads="1"/>
          </p:cNvSpPr>
          <p:nvPr/>
        </p:nvSpPr>
        <p:spPr bwMode="auto">
          <a:xfrm>
            <a:off x="457200" y="-662782"/>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28" y="846138"/>
            <a:ext cx="7974810" cy="6459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Ορθογώνιο 2"/>
          <p:cNvSpPr/>
          <p:nvPr/>
        </p:nvSpPr>
        <p:spPr>
          <a:xfrm>
            <a:off x="2380718" y="6381328"/>
            <a:ext cx="6707088" cy="369332"/>
          </a:xfrm>
          <a:prstGeom prst="rect">
            <a:avLst/>
          </a:prstGeom>
          <a:solidFill>
            <a:schemeClr val="bg1">
              <a:lumMod val="85000"/>
            </a:schemeClr>
          </a:solidFill>
        </p:spPr>
        <p:txBody>
          <a:bodyPr wrap="square">
            <a:spAutoFit/>
          </a:bodyPr>
          <a:lstStyle/>
          <a:p>
            <a:r>
              <a:rPr lang="en-US" i="1" dirty="0" err="1"/>
              <a:t>Artur</a:t>
            </a:r>
            <a:r>
              <a:rPr lang="en-US" i="1" dirty="0"/>
              <a:t> </a:t>
            </a:r>
            <a:r>
              <a:rPr lang="en-US" i="1" dirty="0" err="1" smtClean="0"/>
              <a:t>Kruszewski</a:t>
            </a:r>
            <a:r>
              <a:rPr lang="el-GR" i="1" dirty="0" smtClean="0"/>
              <a:t>. </a:t>
            </a:r>
            <a:r>
              <a:rPr lang="en-US" i="1" dirty="0" smtClean="0"/>
              <a:t>Wrestling </a:t>
            </a:r>
            <a:r>
              <a:rPr lang="en-US" i="1" dirty="0"/>
              <a:t>- the gentle form of </a:t>
            </a:r>
            <a:r>
              <a:rPr lang="en-US" i="1" dirty="0" err="1" smtClean="0"/>
              <a:t>self-defence</a:t>
            </a:r>
            <a:r>
              <a:rPr lang="el-GR" i="1" dirty="0" smtClean="0"/>
              <a:t> (2005)</a:t>
            </a:r>
            <a:r>
              <a:rPr lang="en-US" i="1" dirty="0" smtClean="0"/>
              <a:t> </a:t>
            </a:r>
            <a:endParaRPr lang="el-GR" i="1" dirty="0"/>
          </a:p>
        </p:txBody>
      </p:sp>
    </p:spTree>
    <p:extLst>
      <p:ext uri="{BB962C8B-B14F-4D97-AF65-F5344CB8AC3E}">
        <p14:creationId xmlns:p14="http://schemas.microsoft.com/office/powerpoint/2010/main" val="23880497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579296" cy="1143000"/>
          </a:xfrm>
        </p:spPr>
        <p:txBody>
          <a:bodyPr>
            <a:noAutofit/>
          </a:bodyPr>
          <a:lstStyle/>
          <a:p>
            <a:r>
              <a:rPr lang="el-GR" sz="4800" b="1" dirty="0" smtClean="0">
                <a:solidFill>
                  <a:srgbClr val="C00000"/>
                </a:solidFill>
              </a:rPr>
              <a:t>Τα οφέλη  της  πάλης</a:t>
            </a:r>
            <a:endParaRPr lang="el-GR" sz="4800" b="1" dirty="0">
              <a:solidFill>
                <a:srgbClr val="C00000"/>
              </a:solidFill>
            </a:endParaRPr>
          </a:p>
        </p:txBody>
      </p:sp>
      <p:sp>
        <p:nvSpPr>
          <p:cNvPr id="5" name="TextBox 4"/>
          <p:cNvSpPr txBox="1"/>
          <p:nvPr/>
        </p:nvSpPr>
        <p:spPr>
          <a:xfrm>
            <a:off x="352571" y="1412776"/>
            <a:ext cx="8568952" cy="954107"/>
          </a:xfrm>
          <a:prstGeom prst="rect">
            <a:avLst/>
          </a:prstGeom>
          <a:solidFill>
            <a:schemeClr val="bg1">
              <a:lumMod val="65000"/>
            </a:schemeClr>
          </a:solidFill>
        </p:spPr>
        <p:txBody>
          <a:bodyPr wrap="square" rtlCol="0">
            <a:spAutoFit/>
          </a:bodyPr>
          <a:lstStyle/>
          <a:p>
            <a:pPr algn="ctr"/>
            <a:r>
              <a:rPr lang="el-GR" sz="2800" b="1" dirty="0" smtClean="0">
                <a:solidFill>
                  <a:schemeClr val="bg1"/>
                </a:solidFill>
              </a:rPr>
              <a:t>Γιατί  η αθλητική πάλη αποτελεί ένα διαχρονικό παιδαγωγικό  μέσο  καλλιέργειας του παιδιού</a:t>
            </a:r>
            <a:endParaRPr lang="el-GR" sz="2800" b="1" dirty="0">
              <a:solidFill>
                <a:schemeClr val="bg1"/>
              </a:solidFill>
            </a:endParaRPr>
          </a:p>
        </p:txBody>
      </p:sp>
      <p:sp>
        <p:nvSpPr>
          <p:cNvPr id="6" name="TextBox 5"/>
          <p:cNvSpPr txBox="1"/>
          <p:nvPr/>
        </p:nvSpPr>
        <p:spPr>
          <a:xfrm>
            <a:off x="535016" y="2564904"/>
            <a:ext cx="8069432" cy="4339650"/>
          </a:xfrm>
          <a:prstGeom prst="rect">
            <a:avLst/>
          </a:prstGeom>
          <a:noFill/>
        </p:spPr>
        <p:txBody>
          <a:bodyPr wrap="square" rtlCol="0">
            <a:spAutoFit/>
          </a:bodyPr>
          <a:lstStyle/>
          <a:p>
            <a:pPr marL="342900" indent="-342900" algn="just">
              <a:buFont typeface="+mj-lt"/>
              <a:buAutoNum type="arabicPeriod"/>
            </a:pPr>
            <a:r>
              <a:rPr lang="el-GR" sz="2800" b="1" dirty="0" smtClean="0"/>
              <a:t>Γιατί είναι άθλημα και όχι πολεμική τέχνη</a:t>
            </a:r>
          </a:p>
          <a:p>
            <a:pPr marL="342900" indent="-342900" algn="just">
              <a:buFont typeface="+mj-lt"/>
              <a:buAutoNum type="arabicPeriod"/>
            </a:pPr>
            <a:r>
              <a:rPr lang="el-GR" sz="2800" b="1" dirty="0" smtClean="0"/>
              <a:t>Γιατί είναι το αρχαιότερο μαζί με τον δρόμο Ολυμπιακό άθλημα</a:t>
            </a:r>
          </a:p>
          <a:p>
            <a:pPr marL="342900" indent="-342900" algn="just">
              <a:buFont typeface="+mj-lt"/>
              <a:buAutoNum type="arabicPeriod"/>
            </a:pPr>
            <a:r>
              <a:rPr lang="el-GR" sz="2800" b="1" dirty="0" smtClean="0"/>
              <a:t>Γιατί ήταν το βασικότερο άθλημα των Ολυμπιακών αγώνων στην αρχαιότητα, το οποίο γινόταν την τελευταία ημέρα, κατά την οποία ετελείτο θυσία 100 βοδιών, ο δε ολυμπιονίκης του αγωνίσματος του δρόμου άναβε το βωμό πριν αρχίσει το αγώνισμα της πάλης.</a:t>
            </a:r>
          </a:p>
          <a:p>
            <a:pPr marL="342900" indent="-342900">
              <a:buFont typeface="+mj-lt"/>
              <a:buAutoNum type="arabicPeriod"/>
            </a:pPr>
            <a:endParaRPr lang="el-GR" sz="2400" dirty="0"/>
          </a:p>
        </p:txBody>
      </p:sp>
    </p:spTree>
    <p:extLst>
      <p:ext uri="{BB962C8B-B14F-4D97-AF65-F5344CB8AC3E}">
        <p14:creationId xmlns:p14="http://schemas.microsoft.com/office/powerpoint/2010/main" val="3111308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12320"/>
            <a:ext cx="8820472" cy="7540526"/>
          </a:xfrm>
          <a:prstGeom prst="rect">
            <a:avLst/>
          </a:prstGeom>
          <a:noFill/>
        </p:spPr>
        <p:txBody>
          <a:bodyPr wrap="square" rtlCol="0">
            <a:spAutoFit/>
          </a:bodyPr>
          <a:lstStyle/>
          <a:p>
            <a:endParaRPr lang="el-GR" sz="2400" b="1" i="1" dirty="0" smtClean="0">
              <a:solidFill>
                <a:srgbClr val="FFC000"/>
              </a:solidFill>
            </a:endParaRPr>
          </a:p>
          <a:p>
            <a:r>
              <a:rPr lang="el-GR" sz="3200" b="1" dirty="0" smtClean="0"/>
              <a:t>4.Γιατί η </a:t>
            </a:r>
            <a:r>
              <a:rPr lang="el-GR" sz="3200" b="1" dirty="0">
                <a:solidFill>
                  <a:srgbClr val="FFC000"/>
                </a:solidFill>
              </a:rPr>
              <a:t>ΠΑΛΗ </a:t>
            </a:r>
            <a:r>
              <a:rPr lang="el-GR" sz="3200" b="1" dirty="0">
                <a:cs typeface="Arial" charset="0"/>
              </a:rPr>
              <a:t>μ</a:t>
            </a:r>
            <a:r>
              <a:rPr lang="el-GR" altLang="el-GR" sz="3200" b="1" dirty="0" smtClean="0">
                <a:cs typeface="Arial" charset="0"/>
              </a:rPr>
              <a:t>ε </a:t>
            </a:r>
            <a:r>
              <a:rPr lang="el-GR" altLang="el-GR" sz="3200" b="1" dirty="0">
                <a:cs typeface="Arial" charset="0"/>
              </a:rPr>
              <a:t>βάση το παιδαγωγικό ινστιτούτο (</a:t>
            </a:r>
            <a:r>
              <a:rPr lang="el-GR" altLang="el-GR" sz="3200" b="1" i="1" dirty="0">
                <a:cs typeface="Arial" charset="0"/>
              </a:rPr>
              <a:t>χαρακτηριστικά του συγχρόνου </a:t>
            </a:r>
            <a:r>
              <a:rPr lang="el-GR" altLang="el-GR" sz="3200" b="1" i="1" dirty="0" smtClean="0">
                <a:cs typeface="Arial" charset="0"/>
              </a:rPr>
              <a:t>   εκπαιδευτικού </a:t>
            </a:r>
            <a:r>
              <a:rPr lang="el-GR" altLang="el-GR" sz="3200" b="1" i="1" dirty="0">
                <a:cs typeface="Arial" charset="0"/>
              </a:rPr>
              <a:t>συστήματος</a:t>
            </a:r>
            <a:r>
              <a:rPr lang="el-GR" altLang="el-GR" sz="3200" b="1" dirty="0" smtClean="0">
                <a:cs typeface="Arial" charset="0"/>
              </a:rPr>
              <a:t>), </a:t>
            </a:r>
            <a:r>
              <a:rPr lang="el-GR" altLang="el-GR" sz="3200" b="1" dirty="0">
                <a:cs typeface="Arial" charset="0"/>
              </a:rPr>
              <a:t>ανταποκρίνεται </a:t>
            </a:r>
            <a:r>
              <a:rPr lang="el-GR" altLang="el-GR" sz="3200" b="1" dirty="0" smtClean="0">
                <a:cs typeface="Arial" charset="0"/>
              </a:rPr>
              <a:t>πλήρως ως    ολοκληρωμένο παιδαγωγικό  μέσο καλύπτοντας:</a:t>
            </a:r>
            <a:endParaRPr lang="el-GR" altLang="el-GR" sz="3200" dirty="0">
              <a:latin typeface="Calibri" charset="0"/>
            </a:endParaRPr>
          </a:p>
          <a:p>
            <a:pPr marL="1257300" lvl="2" indent="-342900">
              <a:buFont typeface="Arial" panose="020B0604020202020204" pitchFamily="34" charset="0"/>
              <a:buChar char="•"/>
            </a:pPr>
            <a:r>
              <a:rPr lang="el-GR" altLang="el-GR" sz="3200" dirty="0" smtClean="0">
                <a:latin typeface="Calibri" charset="0"/>
              </a:rPr>
              <a:t>τον διαχρονικό της ρόλο </a:t>
            </a:r>
          </a:p>
          <a:p>
            <a:pPr marL="1257300" lvl="2" indent="-342900">
              <a:buFont typeface="Arial" panose="020B0604020202020204" pitchFamily="34" charset="0"/>
              <a:buChar char="•"/>
            </a:pPr>
            <a:r>
              <a:rPr lang="el-GR" altLang="el-GR" sz="3200" dirty="0" smtClean="0">
                <a:latin typeface="Calibri" charset="0"/>
              </a:rPr>
              <a:t>τον πολυπολιτισμικό της χαρακτήρα</a:t>
            </a:r>
          </a:p>
          <a:p>
            <a:pPr marL="1257300" lvl="2" indent="-342900">
              <a:buFont typeface="Arial" panose="020B0604020202020204" pitchFamily="34" charset="0"/>
              <a:buChar char="•"/>
            </a:pPr>
            <a:r>
              <a:rPr lang="el-GR" altLang="el-GR" sz="3200" dirty="0" smtClean="0">
                <a:latin typeface="Calibri" charset="0"/>
              </a:rPr>
              <a:t>την βιωματική γνώση </a:t>
            </a:r>
          </a:p>
          <a:p>
            <a:pPr marL="1257300" lvl="2" indent="-342900">
              <a:buFont typeface="Arial" panose="020B0604020202020204" pitchFamily="34" charset="0"/>
              <a:buChar char="•"/>
            </a:pPr>
            <a:r>
              <a:rPr lang="el-GR" altLang="el-GR" sz="3200" dirty="0" smtClean="0">
                <a:latin typeface="Calibri" charset="0"/>
              </a:rPr>
              <a:t>την </a:t>
            </a:r>
            <a:r>
              <a:rPr lang="el-GR" altLang="el-GR" sz="3200" dirty="0" err="1" smtClean="0">
                <a:latin typeface="Calibri" charset="0"/>
              </a:rPr>
              <a:t>πολυπλευρικότητα</a:t>
            </a:r>
            <a:r>
              <a:rPr lang="el-GR" altLang="el-GR" sz="3200" dirty="0" smtClean="0">
                <a:latin typeface="Calibri" charset="0"/>
              </a:rPr>
              <a:t> </a:t>
            </a:r>
          </a:p>
          <a:p>
            <a:pPr marL="1257300" lvl="2" indent="-342900">
              <a:buFont typeface="Arial" panose="020B0604020202020204" pitchFamily="34" charset="0"/>
              <a:buChar char="•"/>
            </a:pPr>
            <a:r>
              <a:rPr lang="el-GR" altLang="el-GR" sz="3200" dirty="0" smtClean="0">
                <a:latin typeface="Calibri" charset="0"/>
              </a:rPr>
              <a:t>την καλλιέργεια λειτουργικών κινητικών χαρακτηριστικών</a:t>
            </a:r>
          </a:p>
          <a:p>
            <a:pPr lvl="2"/>
            <a:endParaRPr lang="el-GR" altLang="el-GR" sz="3200" dirty="0" smtClean="0">
              <a:solidFill>
                <a:srgbClr val="FFFFFF"/>
              </a:solidFill>
              <a:latin typeface="Calibri" charset="0"/>
            </a:endParaRPr>
          </a:p>
          <a:p>
            <a:pPr marL="742950" lvl="1" indent="-285750" defTabSz="449263" fontAlgn="base">
              <a:spcBef>
                <a:spcPct val="0"/>
              </a:spcBef>
              <a:spcAft>
                <a:spcPct val="0"/>
              </a:spcAft>
              <a:buSzPct val="100000"/>
            </a:pPr>
            <a:endParaRPr lang="el-GR" altLang="el-GR" sz="3200" dirty="0" smtClean="0">
              <a:solidFill>
                <a:srgbClr val="FFFFFF"/>
              </a:solidFill>
              <a:latin typeface="Calibri" charset="0"/>
            </a:endParaRPr>
          </a:p>
          <a:p>
            <a:pPr lvl="0" defTabSz="449263" fontAlgn="base">
              <a:spcBef>
                <a:spcPct val="0"/>
              </a:spcBef>
              <a:spcAft>
                <a:spcPct val="0"/>
              </a:spcAft>
              <a:buClr>
                <a:srgbClr val="000000"/>
              </a:buClr>
              <a:buSzPct val="100000"/>
            </a:pPr>
            <a:endParaRPr lang="el-GR" altLang="el-GR" sz="2800" b="1" dirty="0">
              <a:solidFill>
                <a:srgbClr val="FFFFFF"/>
              </a:solidFill>
              <a:cs typeface="Arial" charset="0"/>
            </a:endParaRPr>
          </a:p>
          <a:p>
            <a:endParaRPr lang="el-GR" sz="2000" b="1" i="1" dirty="0">
              <a:solidFill>
                <a:srgbClr val="FFC000"/>
              </a:solidFill>
            </a:endParaRPr>
          </a:p>
        </p:txBody>
      </p:sp>
    </p:spTree>
    <p:extLst>
      <p:ext uri="{BB962C8B-B14F-4D97-AF65-F5344CB8AC3E}">
        <p14:creationId xmlns:p14="http://schemas.microsoft.com/office/powerpoint/2010/main" val="4020018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rot="16200000">
            <a:off x="1156247" y="-1152622"/>
            <a:ext cx="6858001" cy="916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1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88640"/>
            <a:ext cx="8229600" cy="5141168"/>
          </a:xfrm>
        </p:spPr>
        <p:txBody>
          <a:bodyPr>
            <a:noAutofit/>
          </a:bodyPr>
          <a:lstStyle/>
          <a:p>
            <a:pPr marL="0" indent="0" algn="just">
              <a:lnSpc>
                <a:spcPct val="120000"/>
              </a:lnSpc>
              <a:buNone/>
            </a:pPr>
            <a:r>
              <a:rPr lang="el-GR" altLang="el-GR" sz="2400" b="1" dirty="0" smtClean="0"/>
              <a:t>Τα </a:t>
            </a:r>
            <a:r>
              <a:rPr lang="el-GR" altLang="el-GR" sz="2400" b="1" dirty="0"/>
              <a:t>κινητικά χαρακτηριστικά είναι πολύ σημαντικά στον </a:t>
            </a:r>
            <a:r>
              <a:rPr lang="el-GR" altLang="el-GR" sz="2400" b="1" dirty="0" smtClean="0"/>
              <a:t>σώμα       με </a:t>
            </a:r>
            <a:r>
              <a:rPr lang="el-GR" altLang="el-GR" sz="2400" b="1" dirty="0"/>
              <a:t>σώμα αγώνα </a:t>
            </a:r>
            <a:r>
              <a:rPr lang="el-GR" altLang="el-GR" sz="2400" b="1" dirty="0" smtClean="0"/>
              <a:t>και επαυξάνουν :</a:t>
            </a:r>
            <a:endParaRPr lang="el-GR" altLang="el-GR" sz="2400" b="1" dirty="0"/>
          </a:p>
          <a:p>
            <a:pPr marL="0" indent="0">
              <a:lnSpc>
                <a:spcPct val="80000"/>
              </a:lnSpc>
              <a:buNone/>
            </a:pPr>
            <a:r>
              <a:rPr lang="el-GR" altLang="el-GR" sz="2400" b="1" dirty="0"/>
              <a:t>Το θάρρος</a:t>
            </a:r>
          </a:p>
          <a:p>
            <a:pPr marL="0" indent="0">
              <a:lnSpc>
                <a:spcPct val="80000"/>
              </a:lnSpc>
              <a:buNone/>
            </a:pPr>
            <a:r>
              <a:rPr lang="el-GR" altLang="el-GR" sz="2400" b="1" dirty="0" smtClean="0"/>
              <a:t>        Η αντοχή</a:t>
            </a:r>
            <a:endParaRPr lang="el-GR" altLang="el-GR" sz="2400" b="1" dirty="0"/>
          </a:p>
          <a:p>
            <a:pPr marL="0" indent="0">
              <a:lnSpc>
                <a:spcPct val="80000"/>
              </a:lnSpc>
              <a:buNone/>
            </a:pPr>
            <a:r>
              <a:rPr lang="el-GR" altLang="el-GR" sz="2400" b="1" dirty="0" smtClean="0"/>
              <a:t>                Η </a:t>
            </a:r>
            <a:r>
              <a:rPr lang="el-GR" altLang="el-GR" sz="2400" b="1" dirty="0"/>
              <a:t>υπομονή</a:t>
            </a:r>
          </a:p>
          <a:p>
            <a:pPr marL="0" indent="0">
              <a:lnSpc>
                <a:spcPct val="80000"/>
              </a:lnSpc>
              <a:buNone/>
            </a:pPr>
            <a:r>
              <a:rPr lang="el-GR" altLang="el-GR" sz="2400" b="1" dirty="0" smtClean="0"/>
              <a:t>                       Η </a:t>
            </a:r>
            <a:r>
              <a:rPr lang="el-GR" altLang="el-GR" sz="2400" b="1" dirty="0"/>
              <a:t>επιμονή</a:t>
            </a:r>
          </a:p>
          <a:p>
            <a:pPr marL="0" indent="0">
              <a:lnSpc>
                <a:spcPct val="80000"/>
              </a:lnSpc>
              <a:buNone/>
            </a:pPr>
            <a:r>
              <a:rPr lang="el-GR" altLang="el-GR" sz="2400" b="1" dirty="0" smtClean="0"/>
              <a:t>                             Η </a:t>
            </a:r>
            <a:r>
              <a:rPr lang="el-GR" altLang="el-GR" sz="2400" b="1" dirty="0"/>
              <a:t>Πειθαρχεία</a:t>
            </a:r>
          </a:p>
          <a:p>
            <a:pPr marL="0" indent="0">
              <a:buNone/>
            </a:pPr>
            <a:r>
              <a:rPr lang="el-GR" altLang="el-GR" sz="2400" b="1" dirty="0" smtClean="0"/>
              <a:t>                                    Η </a:t>
            </a:r>
            <a:r>
              <a:rPr lang="el-GR" altLang="el-GR" sz="2400" b="1" dirty="0"/>
              <a:t>Ειλικρίνεια</a:t>
            </a:r>
          </a:p>
          <a:p>
            <a:pPr marL="0" indent="0">
              <a:buNone/>
            </a:pPr>
            <a:r>
              <a:rPr lang="el-GR" altLang="el-GR" sz="2400" b="1" dirty="0" smtClean="0"/>
              <a:t>                                            Η </a:t>
            </a:r>
            <a:r>
              <a:rPr lang="el-GR" altLang="el-GR" sz="2400" b="1" dirty="0"/>
              <a:t>Επιμέλεια</a:t>
            </a:r>
          </a:p>
          <a:p>
            <a:pPr marL="0" indent="0">
              <a:buNone/>
            </a:pPr>
            <a:r>
              <a:rPr lang="el-GR" altLang="el-GR" sz="2400" b="1" dirty="0" smtClean="0"/>
              <a:t>                                                   Η </a:t>
            </a:r>
            <a:r>
              <a:rPr lang="el-GR" altLang="el-GR" sz="2400" b="1" dirty="0"/>
              <a:t>Σεμνότητα</a:t>
            </a:r>
          </a:p>
          <a:p>
            <a:pPr marL="0" indent="0">
              <a:buNone/>
            </a:pPr>
            <a:r>
              <a:rPr lang="el-GR" altLang="el-GR" sz="2400" b="1" dirty="0" smtClean="0"/>
              <a:t>                                                            Η Γενναιοδωρία</a:t>
            </a:r>
          </a:p>
          <a:p>
            <a:pPr marL="0" indent="0">
              <a:buNone/>
            </a:pPr>
            <a:endParaRPr lang="el-GR" altLang="el-GR" sz="2400" b="1" dirty="0"/>
          </a:p>
          <a:p>
            <a:pPr marL="0" indent="0">
              <a:buNone/>
            </a:pPr>
            <a:r>
              <a:rPr lang="el-GR" altLang="el-GR" sz="2400" b="1" dirty="0"/>
              <a:t>Το πνεύμα της  ευγενούς  άμιλλας  γίνονται σιγά</a:t>
            </a:r>
            <a:r>
              <a:rPr lang="en-US" altLang="el-GR" sz="2400" b="1" dirty="0"/>
              <a:t>-</a:t>
            </a:r>
            <a:r>
              <a:rPr lang="el-GR" altLang="el-GR" sz="2400" b="1" dirty="0"/>
              <a:t>σιγά δεύτερη φύση  και δίνουν στον άνθρωπο την ικανότητα και την δύναμη εκείνη που </a:t>
            </a:r>
            <a:r>
              <a:rPr lang="el-GR" altLang="el-GR" sz="2400" b="1" dirty="0" smtClean="0"/>
              <a:t>χρειάζεται για επιτύχει υψηλά  </a:t>
            </a:r>
            <a:r>
              <a:rPr lang="el-GR" altLang="el-GR" sz="2400" b="1" dirty="0"/>
              <a:t>επιτεύγματα  </a:t>
            </a:r>
            <a:r>
              <a:rPr lang="el-GR" altLang="el-GR" sz="2400" b="1" dirty="0" smtClean="0"/>
              <a:t>στη ζωή του.</a:t>
            </a:r>
            <a:endParaRPr lang="el-GR" altLang="el-GR" sz="2400" b="1" dirty="0"/>
          </a:p>
          <a:p>
            <a:endParaRPr lang="el-GR" sz="1000" dirty="0"/>
          </a:p>
        </p:txBody>
      </p:sp>
    </p:spTree>
    <p:extLst>
      <p:ext uri="{BB962C8B-B14F-4D97-AF65-F5344CB8AC3E}">
        <p14:creationId xmlns:p14="http://schemas.microsoft.com/office/powerpoint/2010/main" val="105400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350882"/>
            <a:ext cx="2195736" cy="2131653"/>
          </a:xfrm>
          <a:prstGeom prst="ellipse">
            <a:avLst/>
          </a:prstGeom>
          <a:ln>
            <a:noFill/>
          </a:ln>
          <a:effectLst>
            <a:softEdge rad="1125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06" name="Picture 2" descr="225px-Norman_Borlaug">
            <a:hlinkClick r:id="rId3" tooltip="Borlaug speaking at the Ministerial Conference and Expo on Agricultural Science and Technology in June 200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7" y="1412776"/>
            <a:ext cx="2497846" cy="21316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Rectangle 3"/>
          <p:cNvSpPr>
            <a:spLocks noGrp="1" noChangeArrowheads="1"/>
          </p:cNvSpPr>
          <p:nvPr>
            <p:ph type="title"/>
          </p:nvPr>
        </p:nvSpPr>
        <p:spPr>
          <a:xfrm>
            <a:off x="539552" y="266831"/>
            <a:ext cx="8229600" cy="1143000"/>
          </a:xfrm>
        </p:spPr>
        <p:txBody>
          <a:bodyPr>
            <a:noAutofit/>
          </a:bodyPr>
          <a:lstStyle/>
          <a:p>
            <a:r>
              <a:rPr lang="el-GR" sz="2400" b="1" dirty="0" smtClean="0">
                <a:solidFill>
                  <a:srgbClr val="C00000"/>
                </a:solidFill>
              </a:rPr>
              <a:t>ΜΕΡΙΚΑ ΠΑΡΑΔΕΙΓΜΑΤΑ ΓΙΑ ΤΟΝ ΠΑΙΔΑΓΩΓΙΚΟ ΡΟΛΟ ΤΟΥ ΑΘΛΗΜΑΤΟΣ</a:t>
            </a:r>
          </a:p>
        </p:txBody>
      </p:sp>
      <p:sp>
        <p:nvSpPr>
          <p:cNvPr id="14" name="Θέση περιεχομένου 13"/>
          <p:cNvSpPr>
            <a:spLocks noGrp="1"/>
          </p:cNvSpPr>
          <p:nvPr>
            <p:ph idx="1"/>
          </p:nvPr>
        </p:nvSpPr>
        <p:spPr>
          <a:xfrm>
            <a:off x="1979712" y="1582692"/>
            <a:ext cx="5904656" cy="4525963"/>
          </a:xfrm>
        </p:spPr>
        <p:txBody>
          <a:bodyPr/>
          <a:lstStyle/>
          <a:p>
            <a:pPr marL="0" indent="0">
              <a:buNone/>
            </a:pPr>
            <a:r>
              <a:rPr lang="el-GR" sz="2400" dirty="0">
                <a:latin typeface="+mj-lt"/>
              </a:rPr>
              <a:t>Ο Νομπελίστας </a:t>
            </a:r>
            <a:r>
              <a:rPr lang="el-GR" sz="2400" dirty="0" smtClean="0">
                <a:latin typeface="+mj-lt"/>
              </a:rPr>
              <a:t>παλαιστής </a:t>
            </a:r>
            <a:r>
              <a:rPr lang="el-GR" sz="2400" dirty="0" err="1" smtClean="0">
                <a:latin typeface="+mj-lt"/>
              </a:rPr>
              <a:t>Norman</a:t>
            </a:r>
            <a:r>
              <a:rPr lang="el-GR" sz="2400" dirty="0" smtClean="0">
                <a:latin typeface="+mj-lt"/>
              </a:rPr>
              <a:t> </a:t>
            </a:r>
            <a:r>
              <a:rPr lang="el-GR" sz="2400" dirty="0" err="1">
                <a:latin typeface="+mj-lt"/>
              </a:rPr>
              <a:t>Borlaug</a:t>
            </a:r>
            <a:r>
              <a:rPr lang="el-GR" sz="2400" dirty="0">
                <a:latin typeface="+mj-lt"/>
              </a:rPr>
              <a:t> , το 1970 πήρε το Βραβείο Νόμπελ !</a:t>
            </a:r>
            <a:r>
              <a:rPr lang="en-US" sz="2400" dirty="0">
                <a:latin typeface="+mj-lt"/>
              </a:rPr>
              <a:t>  </a:t>
            </a:r>
            <a:r>
              <a:rPr lang="el-GR" sz="2400" dirty="0">
                <a:latin typeface="+mj-lt"/>
              </a:rPr>
              <a:t>Θεωρήθηκε ως ο «καλύτερος άνθρωπος που έζησε ποτέ» γιατί έσωσε πάνω από ένα δισεκατομμύριο ανθρώπους! </a:t>
            </a:r>
          </a:p>
          <a:p>
            <a:endParaRPr lang="el-GR" dirty="0"/>
          </a:p>
        </p:txBody>
      </p:sp>
      <p:pic>
        <p:nvPicPr>
          <p:cNvPr id="123908" name="Picture 4" descr="norman Borla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361" y="3879419"/>
            <a:ext cx="302418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Rectangle 6"/>
          <p:cNvSpPr>
            <a:spLocks noChangeArrowheads="1"/>
          </p:cNvSpPr>
          <p:nvPr/>
        </p:nvSpPr>
        <p:spPr bwMode="auto">
          <a:xfrm>
            <a:off x="250824" y="3845674"/>
            <a:ext cx="5724525" cy="1938992"/>
          </a:xfrm>
          <a:prstGeom prst="rect">
            <a:avLst/>
          </a:prstGeom>
          <a:noFill/>
          <a:ln w="9525">
            <a:noFill/>
            <a:miter lim="800000"/>
            <a:headEnd/>
            <a:tailEnd/>
          </a:ln>
          <a:effectLst/>
        </p:spPr>
        <p:txBody>
          <a:bodyPr>
            <a:spAutoFit/>
          </a:bodyPr>
          <a:lstStyle/>
          <a:p>
            <a:pPr algn="l">
              <a:defRPr/>
            </a:pPr>
            <a:r>
              <a:rPr kumimoji="0" lang="el-GR" sz="2400" b="1" i="0" dirty="0"/>
              <a:t>Δήλωσε πως: «η Πάλη μου έμαθε να είμαι σταθερός απέναντι στους ισχυρούς αυτού του κόσμου. Να είμαι δυνατός για να αντιμετωπίσω κάθε δυσκολία. Πολλές φορές, χρειάστηκα αυτή τη δύναμη»!</a:t>
            </a:r>
          </a:p>
        </p:txBody>
      </p:sp>
    </p:spTree>
    <p:extLst>
      <p:ext uri="{BB962C8B-B14F-4D97-AF65-F5344CB8AC3E}">
        <p14:creationId xmlns:p14="http://schemas.microsoft.com/office/powerpoint/2010/main" val="1231254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 calcmode="lin" valueType="num">
                                      <p:cBhvr additive="base">
                                        <p:cTn id="7" dur="2000" fill="hold"/>
                                        <p:tgtEl>
                                          <p:spTgt spid="123907"/>
                                        </p:tgtEl>
                                        <p:attrNameLst>
                                          <p:attrName>ppt_x</p:attrName>
                                        </p:attrNameLst>
                                      </p:cBhvr>
                                      <p:tavLst>
                                        <p:tav tm="0">
                                          <p:val>
                                            <p:strVal val="#ppt_x"/>
                                          </p:val>
                                        </p:tav>
                                        <p:tav tm="100000">
                                          <p:val>
                                            <p:strVal val="#ppt_x"/>
                                          </p:val>
                                        </p:tav>
                                      </p:tavLst>
                                    </p:anim>
                                    <p:anim calcmode="lin" valueType="num">
                                      <p:cBhvr additive="base">
                                        <p:cTn id="8" dur="2000" fill="hold"/>
                                        <p:tgtEl>
                                          <p:spTgt spid="12390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123906"/>
                                        </p:tgtEl>
                                        <p:attrNameLst>
                                          <p:attrName>style.visibility</p:attrName>
                                        </p:attrNameLst>
                                      </p:cBhvr>
                                      <p:to>
                                        <p:strVal val="visible"/>
                                      </p:to>
                                    </p:set>
                                    <p:anim calcmode="lin" valueType="num">
                                      <p:cBhvr additive="base">
                                        <p:cTn id="12" dur="2000" fill="hold"/>
                                        <p:tgtEl>
                                          <p:spTgt spid="123906"/>
                                        </p:tgtEl>
                                        <p:attrNameLst>
                                          <p:attrName>ppt_x</p:attrName>
                                        </p:attrNameLst>
                                      </p:cBhvr>
                                      <p:tavLst>
                                        <p:tav tm="0">
                                          <p:val>
                                            <p:strVal val="#ppt_x"/>
                                          </p:val>
                                        </p:tav>
                                        <p:tav tm="100000">
                                          <p:val>
                                            <p:strVal val="#ppt_x"/>
                                          </p:val>
                                        </p:tav>
                                      </p:tavLst>
                                    </p:anim>
                                    <p:anim calcmode="lin" valueType="num">
                                      <p:cBhvr additive="base">
                                        <p:cTn id="13" dur="2000" fill="hold"/>
                                        <p:tgtEl>
                                          <p:spTgt spid="12390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3908"/>
                                        </p:tgtEl>
                                        <p:attrNameLst>
                                          <p:attrName>style.visibility</p:attrName>
                                        </p:attrNameLst>
                                      </p:cBhvr>
                                      <p:to>
                                        <p:strVal val="visible"/>
                                      </p:to>
                                    </p:set>
                                    <p:anim calcmode="lin" valueType="num">
                                      <p:cBhvr additive="base">
                                        <p:cTn id="16" dur="3000" fill="hold"/>
                                        <p:tgtEl>
                                          <p:spTgt spid="123908"/>
                                        </p:tgtEl>
                                        <p:attrNameLst>
                                          <p:attrName>ppt_x</p:attrName>
                                        </p:attrNameLst>
                                      </p:cBhvr>
                                      <p:tavLst>
                                        <p:tav tm="0">
                                          <p:val>
                                            <p:strVal val="#ppt_x"/>
                                          </p:val>
                                        </p:tav>
                                        <p:tav tm="100000">
                                          <p:val>
                                            <p:strVal val="#ppt_x"/>
                                          </p:val>
                                        </p:tav>
                                      </p:tavLst>
                                    </p:anim>
                                    <p:anim calcmode="lin" valueType="num">
                                      <p:cBhvr additive="base">
                                        <p:cTn id="17" dur="3000" fill="hold"/>
                                        <p:tgtEl>
                                          <p:spTgt spid="123908"/>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3910"/>
                                        </p:tgtEl>
                                        <p:attrNameLst>
                                          <p:attrName>style.visibility</p:attrName>
                                        </p:attrNameLst>
                                      </p:cBhvr>
                                      <p:to>
                                        <p:strVal val="visible"/>
                                      </p:to>
                                    </p:set>
                                    <p:anim calcmode="lin" valueType="num">
                                      <p:cBhvr additive="base">
                                        <p:cTn id="22" dur="3000" fill="hold"/>
                                        <p:tgtEl>
                                          <p:spTgt spid="123910"/>
                                        </p:tgtEl>
                                        <p:attrNameLst>
                                          <p:attrName>ppt_x</p:attrName>
                                        </p:attrNameLst>
                                      </p:cBhvr>
                                      <p:tavLst>
                                        <p:tav tm="0">
                                          <p:val>
                                            <p:strVal val="#ppt_x"/>
                                          </p:val>
                                        </p:tav>
                                        <p:tav tm="100000">
                                          <p:val>
                                            <p:strVal val="#ppt_x"/>
                                          </p:val>
                                        </p:tav>
                                      </p:tavLst>
                                    </p:anim>
                                    <p:anim calcmode="lin" valueType="num">
                                      <p:cBhvr additive="base">
                                        <p:cTn id="23" dur="3000" fill="hold"/>
                                        <p:tgtEl>
                                          <p:spTgt spid="123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P spid="1239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3204" y="116632"/>
            <a:ext cx="8229600" cy="1143000"/>
          </a:xfrm>
        </p:spPr>
        <p:txBody>
          <a:bodyPr/>
          <a:lstStyle/>
          <a:p>
            <a:endParaRPr lang="el-GR" b="1" dirty="0">
              <a:solidFill>
                <a:srgbClr val="FFC000"/>
              </a:solidFill>
            </a:endParaRPr>
          </a:p>
        </p:txBody>
      </p:sp>
      <p:sp>
        <p:nvSpPr>
          <p:cNvPr id="3" name="Ορθογώνιο 2"/>
          <p:cNvSpPr/>
          <p:nvPr/>
        </p:nvSpPr>
        <p:spPr>
          <a:xfrm>
            <a:off x="395536" y="1268760"/>
            <a:ext cx="8424936" cy="4093428"/>
          </a:xfrm>
          <a:prstGeom prst="rect">
            <a:avLst/>
          </a:prstGeom>
        </p:spPr>
        <p:txBody>
          <a:bodyPr wrap="square">
            <a:spAutoFit/>
          </a:bodyPr>
          <a:lstStyle/>
          <a:p>
            <a:pPr algn="just"/>
            <a:r>
              <a:rPr lang="el-GR" sz="2800" dirty="0" smtClean="0"/>
              <a:t>κάποτε</a:t>
            </a:r>
            <a:r>
              <a:rPr lang="el-GR" sz="3600" dirty="0" smtClean="0"/>
              <a:t> </a:t>
            </a:r>
            <a:r>
              <a:rPr lang="el-GR" sz="2800" dirty="0" smtClean="0"/>
              <a:t>ένας Γεωργιανός πιλότος </a:t>
            </a:r>
            <a:r>
              <a:rPr lang="el-GR" sz="2800" dirty="0" err="1"/>
              <a:t>συνετρίβει</a:t>
            </a:r>
            <a:r>
              <a:rPr lang="el-GR" sz="2800" dirty="0"/>
              <a:t> στη Βόρεια θάλασσα. </a:t>
            </a:r>
            <a:r>
              <a:rPr lang="el-GR" sz="2800" dirty="0" smtClean="0"/>
              <a:t> </a:t>
            </a:r>
            <a:r>
              <a:rPr lang="el-GR" sz="2800" dirty="0"/>
              <a:t>Πέρασε τρεις μέρες παλεύοντας ενάντια στα κρύα κύματα κωπηλατώντας με τα γυμνά χέρια του προς την ακτή. Η παγωμένη σάρκα του κοβόταν, έτσι στο τέλος κωπηλατούσε μόνο με τα «γυμνά του κόκαλα». Μετά από τρείς μέρες διασώθηκε. Όταν βγήκε από το νοσοκομείο η πρώτη ερώτηση που του έκαναν οι δημοσιογράφοι ήταν: «Πως κατάφερες ν’ αντέξεις;» </a:t>
            </a:r>
            <a:r>
              <a:rPr lang="el-GR" sz="2800" b="1" dirty="0"/>
              <a:t>«Υπήρξα παλαιστής» </a:t>
            </a:r>
            <a:r>
              <a:rPr lang="el-GR" sz="2800" dirty="0"/>
              <a:t>απάντησε απλά ο πιλότος.</a:t>
            </a:r>
          </a:p>
        </p:txBody>
      </p:sp>
    </p:spTree>
    <p:extLst>
      <p:ext uri="{BB962C8B-B14F-4D97-AF65-F5344CB8AC3E}">
        <p14:creationId xmlns:p14="http://schemas.microsoft.com/office/powerpoint/2010/main" val="48379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6" descr="Αποτέλεσμα εικόνας για Η ΠΑΛΗ ΤΩΝ ΑΓΓΕΛΩΝ"/>
          <p:cNvPicPr>
            <a:picLocks noChangeAspect="1" noChangeArrowheads="1"/>
          </p:cNvPicPr>
          <p:nvPr/>
        </p:nvPicPr>
        <p:blipFill rotWithShape="1">
          <a:blip r:embed="rId2">
            <a:extLst>
              <a:ext uri="{28A0092B-C50C-407E-A947-70E740481C1C}">
                <a14:useLocalDpi xmlns:a14="http://schemas.microsoft.com/office/drawing/2010/main" val="0"/>
              </a:ext>
            </a:extLst>
          </a:blip>
          <a:srcRect r="36910"/>
          <a:stretch/>
        </p:blipFill>
        <p:spPr bwMode="auto">
          <a:xfrm>
            <a:off x="6137591" y="3096995"/>
            <a:ext cx="1367309" cy="171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2" descr="paisio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686" y="119062"/>
            <a:ext cx="1727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130175" y="58738"/>
            <a:ext cx="6227763" cy="1655762"/>
          </a:xfrm>
        </p:spPr>
        <p:txBody>
          <a:bodyPr>
            <a:normAutofit/>
          </a:bodyPr>
          <a:lstStyle/>
          <a:p>
            <a:pPr eaLnBrk="1" fontAlgn="auto" hangingPunct="1">
              <a:spcAft>
                <a:spcPts val="0"/>
              </a:spcAft>
              <a:defRPr/>
            </a:pPr>
            <a:r>
              <a:rPr lang="el-GR" sz="2800" b="1" i="1" dirty="0" smtClean="0">
                <a:solidFill>
                  <a:srgbClr val="C00000"/>
                </a:solidFill>
                <a:effectLst/>
                <a:latin typeface="+mn-lt"/>
              </a:rPr>
              <a:t>Ο ΔΡΟΜΟΣ ΤΟΥ ΑΓΩΝΑ  ΔΕΝ ΤΕΛΕΙΩΝΕΙ ΣΤΟ ΟΛΥΜΠΙΑΚΟ ΜΕΤΑΛΙΟ –……ΤΟΤΕ ΑΡΧΙΖΕΙ</a:t>
            </a:r>
          </a:p>
        </p:txBody>
      </p:sp>
      <p:pic>
        <p:nvPicPr>
          <p:cNvPr id="33796" name="Picture 5" descr="24009_389657031274_634451274_4381304_2792879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013325"/>
            <a:ext cx="1800225" cy="1266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6" descr="tumblr_mkp8duMZw41rqqedro1_12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6574" y="4769045"/>
            <a:ext cx="1827425" cy="15067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8" name="AutoShape 7" descr="Αποτέλεσμα εικόνας για ηρακλης αρετη και κακια"/>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l-GR" altLang="el-GR" sz="2400">
              <a:solidFill>
                <a:schemeClr val="tx1"/>
              </a:solidFill>
              <a:latin typeface="Comic Sans MS" pitchFamily="66" charset="0"/>
            </a:endParaRPr>
          </a:p>
        </p:txBody>
      </p:sp>
      <p:sp>
        <p:nvSpPr>
          <p:cNvPr id="33799" name="AutoShape 8" descr="Αποτέλεσμα εικόνας για ηρακλης αρετη και κακια"/>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l-GR" altLang="el-GR" sz="2400">
              <a:solidFill>
                <a:schemeClr val="tx1"/>
              </a:solidFill>
              <a:latin typeface="Comic Sans MS" pitchFamily="66" charset="0"/>
            </a:endParaRPr>
          </a:p>
        </p:txBody>
      </p:sp>
      <p:sp>
        <p:nvSpPr>
          <p:cNvPr id="33800" name="AutoShape 9" descr="Αποτέλεσμα εικόνας για ηρακλης αρετη και κακια"/>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l-GR" altLang="el-GR" sz="2400">
              <a:solidFill>
                <a:schemeClr val="tx1"/>
              </a:solidFill>
              <a:latin typeface="Comic Sans MS" pitchFamily="66" charset="0"/>
            </a:endParaRPr>
          </a:p>
        </p:txBody>
      </p:sp>
      <p:sp>
        <p:nvSpPr>
          <p:cNvPr id="33801" name="AutoShape 10" descr="Αποτέλεσμα εικόνας για ηρακλης αρετη και κακια"/>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l-GR" altLang="el-GR" sz="2400">
              <a:solidFill>
                <a:schemeClr val="tx1"/>
              </a:solidFill>
              <a:latin typeface="Comic Sans MS" pitchFamily="66" charset="0"/>
            </a:endParaRPr>
          </a:p>
        </p:txBody>
      </p:sp>
      <p:pic>
        <p:nvPicPr>
          <p:cNvPr id="33802" name="Picture 11" descr="Αποτέλεσμα εικόνας για Ο ΔΡΟΜΟΣ ΤΗΣ ΑΡΕΤΗΣ ΚΑΙ ΤΗΣ ΚΑΚΙΑΣ"/>
          <p:cNvPicPr>
            <a:picLocks noChangeAspect="1" noChangeArrowheads="1"/>
          </p:cNvPicPr>
          <p:nvPr/>
        </p:nvPicPr>
        <p:blipFill>
          <a:blip r:embed="rId6">
            <a:extLst>
              <a:ext uri="{28A0092B-C50C-407E-A947-70E740481C1C}">
                <a14:useLocalDpi xmlns:a14="http://schemas.microsoft.com/office/drawing/2010/main" val="0"/>
              </a:ext>
            </a:extLst>
          </a:blip>
          <a:srcRect l="5879" t="7777" r="6201" b="6923"/>
          <a:stretch>
            <a:fillRect/>
          </a:stretch>
        </p:blipFill>
        <p:spPr bwMode="auto">
          <a:xfrm>
            <a:off x="3090166" y="2076052"/>
            <a:ext cx="1871663" cy="1835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2" descr="Αποτέλεσμα εικόνας για παλη"/>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161" y="3711575"/>
            <a:ext cx="1800225"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3" descr="img2_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1519" y="2276475"/>
            <a:ext cx="1555017" cy="143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805" name="AutoShape 14"/>
          <p:cNvSpPr>
            <a:spLocks noChangeArrowheads="1"/>
          </p:cNvSpPr>
          <p:nvPr/>
        </p:nvSpPr>
        <p:spPr bwMode="auto">
          <a:xfrm>
            <a:off x="258995" y="4292600"/>
            <a:ext cx="576262" cy="719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06" name="AutoShape 15"/>
          <p:cNvSpPr>
            <a:spLocks noChangeArrowheads="1"/>
          </p:cNvSpPr>
          <p:nvPr/>
        </p:nvSpPr>
        <p:spPr bwMode="auto">
          <a:xfrm>
            <a:off x="835257" y="2997200"/>
            <a:ext cx="576262" cy="719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08" name="AutoShape 17"/>
          <p:cNvSpPr>
            <a:spLocks noChangeArrowheads="1"/>
          </p:cNvSpPr>
          <p:nvPr/>
        </p:nvSpPr>
        <p:spPr bwMode="auto">
          <a:xfrm>
            <a:off x="2966536" y="2790427"/>
            <a:ext cx="358775" cy="433387"/>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l-GR" altLang="el-GR" sz="2400">
              <a:solidFill>
                <a:schemeClr val="tx1"/>
              </a:solidFill>
              <a:latin typeface="Comic Sans MS" pitchFamily="66" charset="0"/>
            </a:endParaRPr>
          </a:p>
        </p:txBody>
      </p:sp>
      <p:pic>
        <p:nvPicPr>
          <p:cNvPr id="33809" name="Picture 18" descr="Αποτέλεσμα εικόνας για Η ΠΑΛΗ ΤΩΝ ΑΓΓΕΛ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414" y="2052849"/>
            <a:ext cx="1896251" cy="1835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AutoShape 19"/>
          <p:cNvSpPr>
            <a:spLocks noChangeArrowheads="1"/>
          </p:cNvSpPr>
          <p:nvPr/>
        </p:nvSpPr>
        <p:spPr bwMode="auto">
          <a:xfrm rot="10800000" flipH="1">
            <a:off x="5435600" y="3768041"/>
            <a:ext cx="790575"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11" name="AutoShape 20"/>
          <p:cNvSpPr>
            <a:spLocks noChangeArrowheads="1"/>
          </p:cNvSpPr>
          <p:nvPr/>
        </p:nvSpPr>
        <p:spPr bwMode="auto">
          <a:xfrm rot="10800000" flipH="1">
            <a:off x="6508726" y="4815820"/>
            <a:ext cx="874233"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12" name="AutoShape 21"/>
          <p:cNvSpPr>
            <a:spLocks noChangeArrowheads="1"/>
          </p:cNvSpPr>
          <p:nvPr/>
        </p:nvSpPr>
        <p:spPr bwMode="auto">
          <a:xfrm rot="10800000" flipH="1" flipV="1">
            <a:off x="5434888" y="1475044"/>
            <a:ext cx="790575" cy="7921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13" name="AutoShape 22"/>
          <p:cNvSpPr>
            <a:spLocks noChangeArrowheads="1"/>
          </p:cNvSpPr>
          <p:nvPr/>
        </p:nvSpPr>
        <p:spPr bwMode="auto">
          <a:xfrm rot="10800000" flipH="1" flipV="1">
            <a:off x="6576111" y="339366"/>
            <a:ext cx="790575" cy="7921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14" name="Text Box 23"/>
          <p:cNvSpPr txBox="1">
            <a:spLocks noChangeArrowheads="1"/>
          </p:cNvSpPr>
          <p:nvPr/>
        </p:nvSpPr>
        <p:spPr bwMode="auto">
          <a:xfrm>
            <a:off x="5435600" y="6308725"/>
            <a:ext cx="316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pPr>
            <a:endParaRPr lang="el-GR" altLang="el-GR" sz="1800" b="0">
              <a:solidFill>
                <a:schemeClr val="tx1"/>
              </a:solidFill>
              <a:latin typeface="Arial" charset="0"/>
            </a:endParaRPr>
          </a:p>
        </p:txBody>
      </p:sp>
      <p:sp>
        <p:nvSpPr>
          <p:cNvPr id="33815" name="Text Box 24"/>
          <p:cNvSpPr txBox="1">
            <a:spLocks noChangeArrowheads="1"/>
          </p:cNvSpPr>
          <p:nvPr/>
        </p:nvSpPr>
        <p:spPr bwMode="auto">
          <a:xfrm>
            <a:off x="5292725" y="6237288"/>
            <a:ext cx="316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50000"/>
              </a:spcBef>
              <a:buClrTx/>
              <a:buSzTx/>
              <a:buFontTx/>
              <a:buNone/>
            </a:pPr>
            <a:endParaRPr lang="el-GR" altLang="el-GR" sz="1800" b="0">
              <a:solidFill>
                <a:schemeClr val="tx1"/>
              </a:solidFill>
              <a:latin typeface="Arial" charset="0"/>
            </a:endParaRPr>
          </a:p>
        </p:txBody>
      </p:sp>
      <p:sp>
        <p:nvSpPr>
          <p:cNvPr id="33816" name="Text Box 25"/>
          <p:cNvSpPr txBox="1">
            <a:spLocks noChangeArrowheads="1"/>
          </p:cNvSpPr>
          <p:nvPr/>
        </p:nvSpPr>
        <p:spPr bwMode="auto">
          <a:xfrm>
            <a:off x="250825" y="6308725"/>
            <a:ext cx="3744913"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800" b="1" dirty="0">
                <a:solidFill>
                  <a:schemeClr val="tx1"/>
                </a:solidFill>
                <a:latin typeface="+mn-lt"/>
              </a:rPr>
              <a:t>ΦΥΣΙΚΟ  ΠΕΔΙΟ</a:t>
            </a:r>
          </a:p>
        </p:txBody>
      </p:sp>
      <p:sp>
        <p:nvSpPr>
          <p:cNvPr id="33817" name="Text Box 26"/>
          <p:cNvSpPr txBox="1">
            <a:spLocks noChangeArrowheads="1"/>
          </p:cNvSpPr>
          <p:nvPr/>
        </p:nvSpPr>
        <p:spPr bwMode="auto">
          <a:xfrm>
            <a:off x="5237713" y="6308725"/>
            <a:ext cx="3887788" cy="366713"/>
          </a:xfrm>
          <a:prstGeom prst="rect">
            <a:avLst/>
          </a:prstGeom>
          <a:solidFill>
            <a:schemeClr val="accent2"/>
          </a:solidFill>
          <a:ln>
            <a:noFill/>
          </a:ln>
          <a:effectLs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800" b="1" dirty="0">
                <a:solidFill>
                  <a:schemeClr val="tx1"/>
                </a:solidFill>
                <a:latin typeface="+mn-lt"/>
              </a:rPr>
              <a:t>ΠΝΕΥΜΑΤΙΚΟ   ΠΕΔΙΟ</a:t>
            </a:r>
          </a:p>
        </p:txBody>
      </p:sp>
      <p:sp>
        <p:nvSpPr>
          <p:cNvPr id="33818" name="AutoShape 27"/>
          <p:cNvSpPr>
            <a:spLocks noChangeArrowheads="1"/>
          </p:cNvSpPr>
          <p:nvPr/>
        </p:nvSpPr>
        <p:spPr bwMode="auto">
          <a:xfrm>
            <a:off x="4320381" y="6247174"/>
            <a:ext cx="503238" cy="433387"/>
          </a:xfrm>
          <a:prstGeom prst="rightArrow">
            <a:avLst>
              <a:gd name="adj1" fmla="val 50000"/>
              <a:gd name="adj2" fmla="val 290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l-GR" altLang="el-GR" sz="2400">
              <a:solidFill>
                <a:schemeClr val="tx1"/>
              </a:solidFill>
              <a:latin typeface="Comic Sans MS" pitchFamily="66" charset="0"/>
            </a:endParaRPr>
          </a:p>
        </p:txBody>
      </p:sp>
      <p:sp>
        <p:nvSpPr>
          <p:cNvPr id="33819" name="Text Box 28"/>
          <p:cNvSpPr txBox="1">
            <a:spLocks noChangeArrowheads="1"/>
          </p:cNvSpPr>
          <p:nvPr/>
        </p:nvSpPr>
        <p:spPr bwMode="auto">
          <a:xfrm>
            <a:off x="250825" y="5876925"/>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600" b="1" dirty="0">
                <a:solidFill>
                  <a:srgbClr val="CC3300"/>
                </a:solidFill>
                <a:latin typeface="Arial" charset="0"/>
              </a:rPr>
              <a:t>ΠΡΟΕΤΟΙΜΑΣΙΑ</a:t>
            </a:r>
          </a:p>
        </p:txBody>
      </p:sp>
      <p:sp>
        <p:nvSpPr>
          <p:cNvPr id="33820" name="Text Box 29"/>
          <p:cNvSpPr txBox="1">
            <a:spLocks noChangeArrowheads="1"/>
          </p:cNvSpPr>
          <p:nvPr/>
        </p:nvSpPr>
        <p:spPr bwMode="auto">
          <a:xfrm>
            <a:off x="792162" y="3836987"/>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600" b="1" dirty="0">
                <a:solidFill>
                  <a:srgbClr val="FFFF00"/>
                </a:solidFill>
                <a:latin typeface="Arial" charset="0"/>
              </a:rPr>
              <a:t>ΑΓΩΝΑΣ</a:t>
            </a:r>
          </a:p>
        </p:txBody>
      </p:sp>
      <p:sp>
        <p:nvSpPr>
          <p:cNvPr id="33821" name="Text Box 30"/>
          <p:cNvSpPr txBox="1">
            <a:spLocks noChangeArrowheads="1"/>
          </p:cNvSpPr>
          <p:nvPr/>
        </p:nvSpPr>
        <p:spPr bwMode="auto">
          <a:xfrm>
            <a:off x="1411519" y="3141663"/>
            <a:ext cx="15843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400" b="1" dirty="0">
                <a:solidFill>
                  <a:srgbClr val="FF0000"/>
                </a:solidFill>
                <a:latin typeface="Arial" charset="0"/>
              </a:rPr>
              <a:t>ΚΟΙΝΩΝΙΚΗ </a:t>
            </a:r>
            <a:r>
              <a:rPr lang="el-GR" altLang="el-GR" sz="1600" b="1" dirty="0">
                <a:solidFill>
                  <a:srgbClr val="FF0000"/>
                </a:solidFill>
                <a:latin typeface="Arial" charset="0"/>
              </a:rPr>
              <a:t>ΚΑΤΑΞΙΩΣΗ</a:t>
            </a:r>
          </a:p>
        </p:txBody>
      </p:sp>
      <p:sp>
        <p:nvSpPr>
          <p:cNvPr id="33822" name="Text Box 31"/>
          <p:cNvSpPr txBox="1">
            <a:spLocks noChangeArrowheads="1"/>
          </p:cNvSpPr>
          <p:nvPr/>
        </p:nvSpPr>
        <p:spPr bwMode="auto">
          <a:xfrm>
            <a:off x="3125884" y="2209074"/>
            <a:ext cx="1800225"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800" b="1" dirty="0">
                <a:solidFill>
                  <a:srgbClr val="FFFF00"/>
                </a:solidFill>
                <a:latin typeface="Arial" charset="0"/>
              </a:rPr>
              <a:t>ΑΡΕΤΗ</a:t>
            </a:r>
          </a:p>
          <a:p>
            <a:pPr algn="ctr" eaLnBrk="1" hangingPunct="1">
              <a:spcBef>
                <a:spcPct val="50000"/>
              </a:spcBef>
              <a:buClrTx/>
              <a:buSzTx/>
              <a:buFontTx/>
              <a:buNone/>
            </a:pPr>
            <a:endParaRPr lang="el-GR" altLang="el-GR" sz="1600" dirty="0">
              <a:solidFill>
                <a:srgbClr val="FFFF00"/>
              </a:solidFill>
              <a:latin typeface="Arial" charset="0"/>
            </a:endParaRPr>
          </a:p>
          <a:p>
            <a:pPr algn="ctr" eaLnBrk="1" hangingPunct="1">
              <a:spcBef>
                <a:spcPct val="50000"/>
              </a:spcBef>
              <a:buClrTx/>
              <a:buSzTx/>
              <a:buFontTx/>
              <a:buNone/>
            </a:pPr>
            <a:endParaRPr lang="el-GR" altLang="el-GR" sz="1600" dirty="0">
              <a:solidFill>
                <a:srgbClr val="FFFF00"/>
              </a:solidFill>
              <a:latin typeface="Arial" charset="0"/>
            </a:endParaRPr>
          </a:p>
          <a:p>
            <a:pPr algn="ctr" eaLnBrk="1" hangingPunct="1">
              <a:spcBef>
                <a:spcPct val="50000"/>
              </a:spcBef>
              <a:buClrTx/>
              <a:buSzTx/>
              <a:buFontTx/>
              <a:buNone/>
            </a:pPr>
            <a:r>
              <a:rPr lang="el-GR" altLang="el-GR" sz="1800" b="1" dirty="0">
                <a:solidFill>
                  <a:srgbClr val="FFFF00"/>
                </a:solidFill>
                <a:latin typeface="Arial" charset="0"/>
              </a:rPr>
              <a:t>ΚΑΚΙΑ</a:t>
            </a:r>
          </a:p>
        </p:txBody>
      </p:sp>
      <p:sp>
        <p:nvSpPr>
          <p:cNvPr id="33824" name="Text Box 33"/>
          <p:cNvSpPr txBox="1">
            <a:spLocks noChangeArrowheads="1"/>
          </p:cNvSpPr>
          <p:nvPr/>
        </p:nvSpPr>
        <p:spPr bwMode="auto">
          <a:xfrm>
            <a:off x="6002816" y="4173537"/>
            <a:ext cx="15827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200" b="1" dirty="0">
                <a:solidFill>
                  <a:srgbClr val="FFFF00"/>
                </a:solidFill>
                <a:latin typeface="Arial" charset="0"/>
              </a:rPr>
              <a:t>ΕΠΙΚΡΑΤΗΣΗ </a:t>
            </a:r>
            <a:r>
              <a:rPr lang="en-US" altLang="el-GR" sz="1200" b="1" dirty="0">
                <a:solidFill>
                  <a:srgbClr val="FFFF00"/>
                </a:solidFill>
                <a:latin typeface="Arial" charset="0"/>
              </a:rPr>
              <a:t>E</a:t>
            </a:r>
            <a:r>
              <a:rPr lang="el-GR" altLang="el-GR" sz="1200" b="1" dirty="0">
                <a:solidFill>
                  <a:srgbClr val="FFFF00"/>
                </a:solidFill>
                <a:latin typeface="Arial" charset="0"/>
              </a:rPr>
              <a:t>ΝΣΤΙΚΤΩΔΟΥΣ</a:t>
            </a:r>
          </a:p>
        </p:txBody>
      </p:sp>
      <p:sp>
        <p:nvSpPr>
          <p:cNvPr id="33825" name="Text Box 34"/>
          <p:cNvSpPr txBox="1">
            <a:spLocks noChangeArrowheads="1"/>
          </p:cNvSpPr>
          <p:nvPr/>
        </p:nvSpPr>
        <p:spPr bwMode="auto">
          <a:xfrm>
            <a:off x="7277706" y="549275"/>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600" b="1" dirty="0">
                <a:solidFill>
                  <a:srgbClr val="FFFF00"/>
                </a:solidFill>
                <a:latin typeface="Arial" charset="0"/>
              </a:rPr>
              <a:t>ΑΓΙΟΠΟΙΗΣΗ</a:t>
            </a:r>
          </a:p>
        </p:txBody>
      </p:sp>
      <p:pic>
        <p:nvPicPr>
          <p:cNvPr id="34" name="Picture 16" descr="Αποτέλεσμα εικόνας για Η ΠΑΛΗ ΤΩΝ ΑΓΓΕΛΩΝ"/>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r="5343"/>
          <a:stretch/>
        </p:blipFill>
        <p:spPr bwMode="auto">
          <a:xfrm>
            <a:off x="6137591" y="1131529"/>
            <a:ext cx="1367309" cy="165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3" name="Text Box 32"/>
          <p:cNvSpPr txBox="1">
            <a:spLocks noChangeArrowheads="1"/>
          </p:cNvSpPr>
          <p:nvPr/>
        </p:nvSpPr>
        <p:spPr bwMode="auto">
          <a:xfrm>
            <a:off x="6064801" y="2267207"/>
            <a:ext cx="151288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50000"/>
              </a:spcBef>
              <a:buClrTx/>
              <a:buSzTx/>
              <a:buFontTx/>
              <a:buNone/>
            </a:pPr>
            <a:r>
              <a:rPr lang="el-GR" altLang="el-GR" sz="1200" b="1" dirty="0">
                <a:solidFill>
                  <a:srgbClr val="FFFF00"/>
                </a:solidFill>
                <a:latin typeface="Arial" charset="0"/>
              </a:rPr>
              <a:t>ΕΠΙΚΡΑΤΗΣΗ</a:t>
            </a:r>
            <a:r>
              <a:rPr lang="el-GR" altLang="el-GR" sz="1400" b="1" dirty="0">
                <a:solidFill>
                  <a:srgbClr val="FFFF00"/>
                </a:solidFill>
                <a:latin typeface="Arial" charset="0"/>
              </a:rPr>
              <a:t> </a:t>
            </a:r>
            <a:r>
              <a:rPr lang="el-GR" altLang="el-GR" sz="1200" b="1" dirty="0">
                <a:solidFill>
                  <a:srgbClr val="FFFF00"/>
                </a:solidFill>
                <a:latin typeface="Arial" charset="0"/>
              </a:rPr>
              <a:t>ΠΝΕΥΜΑΤΙΚΟΥ</a:t>
            </a:r>
            <a:endParaRPr lang="el-GR" altLang="el-GR" sz="1400" b="1" dirty="0">
              <a:solidFill>
                <a:srgbClr val="FFFF00"/>
              </a:solidFill>
              <a:latin typeface="Arial" charset="0"/>
            </a:endParaRPr>
          </a:p>
        </p:txBody>
      </p:sp>
    </p:spTree>
    <p:extLst>
      <p:ext uri="{BB962C8B-B14F-4D97-AF65-F5344CB8AC3E}">
        <p14:creationId xmlns:p14="http://schemas.microsoft.com/office/powerpoint/2010/main" val="376662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Oval 4"/>
          <p:cNvSpPr>
            <a:spLocks noChangeArrowheads="1"/>
          </p:cNvSpPr>
          <p:nvPr/>
        </p:nvSpPr>
        <p:spPr bwMode="auto">
          <a:xfrm>
            <a:off x="4211638" y="1773238"/>
            <a:ext cx="2089150" cy="2014537"/>
          </a:xfrm>
          <a:prstGeom prst="ellipse">
            <a:avLst/>
          </a:prstGeom>
          <a:gradFill rotWithShape="1">
            <a:gsLst>
              <a:gs pos="0">
                <a:srgbClr val="FF99CC">
                  <a:alpha val="50000"/>
                </a:srgbClr>
              </a:gs>
              <a:gs pos="100000">
                <a:srgbClr val="76475E"/>
              </a:gs>
            </a:gsLst>
            <a:lin ang="5400000" scaled="1"/>
          </a:gradFill>
          <a:ln w="9525" algn="ctr">
            <a:solidFill>
              <a:srgbClr val="993300"/>
            </a:solidFill>
            <a:round/>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endParaRPr lang="el-GR" altLang="el-GR" sz="2400"/>
          </a:p>
        </p:txBody>
      </p:sp>
      <p:sp>
        <p:nvSpPr>
          <p:cNvPr id="7173" name="Oval 5"/>
          <p:cNvSpPr>
            <a:spLocks noChangeArrowheads="1"/>
          </p:cNvSpPr>
          <p:nvPr/>
        </p:nvSpPr>
        <p:spPr bwMode="auto">
          <a:xfrm>
            <a:off x="2344298" y="1704181"/>
            <a:ext cx="2233612" cy="2089150"/>
          </a:xfrm>
          <a:prstGeom prst="ellipse">
            <a:avLst/>
          </a:prstGeom>
          <a:gradFill rotWithShape="1">
            <a:gsLst>
              <a:gs pos="0">
                <a:srgbClr val="00765E"/>
              </a:gs>
              <a:gs pos="100000">
                <a:srgbClr val="00FFCC">
                  <a:alpha val="50000"/>
                </a:srgbClr>
              </a:gs>
            </a:gsLst>
            <a:lin ang="5400000" scaled="1"/>
          </a:gradFill>
          <a:ln w="9525" algn="ctr">
            <a:solidFill>
              <a:srgbClr val="993300"/>
            </a:solidFill>
            <a:round/>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endParaRPr lang="el-GR" altLang="el-GR" sz="2400"/>
          </a:p>
        </p:txBody>
      </p:sp>
      <p:sp>
        <p:nvSpPr>
          <p:cNvPr id="7176" name="Oval 8"/>
          <p:cNvSpPr>
            <a:spLocks noChangeArrowheads="1"/>
          </p:cNvSpPr>
          <p:nvPr/>
        </p:nvSpPr>
        <p:spPr bwMode="auto">
          <a:xfrm>
            <a:off x="3419475" y="2781300"/>
            <a:ext cx="2160588" cy="1944688"/>
          </a:xfrm>
          <a:prstGeom prst="ellipse">
            <a:avLst/>
          </a:prstGeom>
          <a:gradFill rotWithShape="1">
            <a:gsLst>
              <a:gs pos="0">
                <a:srgbClr val="FFFF00">
                  <a:alpha val="50000"/>
                </a:srgbClr>
              </a:gs>
              <a:gs pos="50000">
                <a:srgbClr val="FFFF00">
                  <a:gamma/>
                  <a:shade val="46275"/>
                  <a:invGamma/>
                </a:srgbClr>
              </a:gs>
              <a:gs pos="100000">
                <a:srgbClr val="FFFF00">
                  <a:alpha val="50000"/>
                </a:srgbClr>
              </a:gs>
            </a:gsLst>
            <a:lin ang="5400000" scaled="1"/>
          </a:gradFill>
          <a:ln w="9525" algn="ctr">
            <a:solidFill>
              <a:srgbClr val="993300"/>
            </a:solidFill>
            <a:round/>
            <a:headEnd/>
            <a:tailEnd/>
          </a:ln>
          <a:effectLst/>
        </p:spPr>
        <p:txBody>
          <a:bodyPr wrap="none" anchor="ctr"/>
          <a:lstStyle/>
          <a:p>
            <a:pPr>
              <a:defRPr/>
            </a:pPr>
            <a:endParaRPr kumimoji="0" lang="el-GR" sz="1600" b="0" i="0">
              <a:solidFill>
                <a:srgbClr val="009900"/>
              </a:solidFill>
              <a:latin typeface="Arial" charset="0"/>
            </a:endParaRPr>
          </a:p>
        </p:txBody>
      </p:sp>
      <p:sp>
        <p:nvSpPr>
          <p:cNvPr id="7177" name="Text Box 9"/>
          <p:cNvSpPr txBox="1">
            <a:spLocks noChangeArrowheads="1"/>
          </p:cNvSpPr>
          <p:nvPr/>
        </p:nvSpPr>
        <p:spPr bwMode="auto">
          <a:xfrm>
            <a:off x="323850" y="275164"/>
            <a:ext cx="8640763" cy="1569660"/>
          </a:xfrm>
          <a:prstGeom prst="rect">
            <a:avLst/>
          </a:prstGeom>
          <a:noFill/>
          <a:ln w="9525">
            <a:noFill/>
            <a:miter lim="800000"/>
            <a:headEnd/>
            <a:tailEnd/>
          </a:ln>
          <a:effectLst/>
        </p:spPr>
        <p:txBody>
          <a:bodyPr>
            <a:spAutoFit/>
          </a:bodyPr>
          <a:lstStyle/>
          <a:p>
            <a:pPr algn="l">
              <a:spcBef>
                <a:spcPct val="50000"/>
              </a:spcBef>
              <a:defRPr/>
            </a:pPr>
            <a:r>
              <a:rPr kumimoji="0" lang="el-GR" sz="3200" b="1" i="0" dirty="0"/>
              <a:t>Ο σκοπός της Φυσικής Αγωγής αποτελεί  μέρος  του ευρύτερου σκοπού της εκπαίδευσης που σύμφωνα με τον νόμο 1566/85 είναι :</a:t>
            </a:r>
          </a:p>
        </p:txBody>
      </p:sp>
      <p:sp>
        <p:nvSpPr>
          <p:cNvPr id="7179" name="Text Box 11"/>
          <p:cNvSpPr txBox="1">
            <a:spLocks noChangeArrowheads="1"/>
          </p:cNvSpPr>
          <p:nvPr/>
        </p:nvSpPr>
        <p:spPr bwMode="auto">
          <a:xfrm>
            <a:off x="468313" y="4076700"/>
            <a:ext cx="8064500" cy="2654300"/>
          </a:xfrm>
          <a:prstGeom prst="rect">
            <a:avLst/>
          </a:prstGeom>
          <a:noFill/>
          <a:ln w="9525">
            <a:noFill/>
            <a:miter lim="800000"/>
            <a:headEnd/>
            <a:tailEnd/>
          </a:ln>
          <a:effectLst/>
        </p:spPr>
        <p:txBody>
          <a:bodyPr>
            <a:spAutoFit/>
          </a:bodyPr>
          <a:lstStyle/>
          <a:p>
            <a:pPr algn="just">
              <a:spcBef>
                <a:spcPct val="50000"/>
              </a:spcBef>
              <a:defRPr/>
            </a:pPr>
            <a:r>
              <a:rPr kumimoji="0" lang="el-GR" sz="2800" i="0" dirty="0">
                <a:effectLst>
                  <a:outerShdw blurRad="38100" dist="38100" dir="2700000" algn="tl">
                    <a:srgbClr val="C0C0C0"/>
                  </a:outerShdw>
                </a:effectLst>
              </a:rPr>
              <a:t>«να συμβάλει στην ολόπλευρη αρμονική και ισόρροπη ανάπτυξη των διανοητικών</a:t>
            </a:r>
            <a:r>
              <a:rPr kumimoji="0" lang="en-US" sz="2800" i="0" dirty="0">
                <a:effectLst>
                  <a:outerShdw blurRad="38100" dist="38100" dir="2700000" algn="tl">
                    <a:srgbClr val="C0C0C0"/>
                  </a:outerShdw>
                </a:effectLst>
              </a:rPr>
              <a:t>,</a:t>
            </a:r>
            <a:r>
              <a:rPr kumimoji="0" lang="el-GR" sz="2800" i="0" dirty="0">
                <a:effectLst>
                  <a:outerShdw blurRad="38100" dist="38100" dir="2700000" algn="tl">
                    <a:srgbClr val="C0C0C0"/>
                  </a:outerShdw>
                </a:effectLst>
              </a:rPr>
              <a:t> ψυχικών και σωματικών δυνάμεων των μαθητών, ώστε, ανεξάρτητα από φύλο και καταγωγή, να έχουν τη δυνατότητα να εξελιχθούν σε ολοκληρωμένες προσωπικότητες και να ζήσουν δημιουργικά»</a:t>
            </a:r>
          </a:p>
        </p:txBody>
      </p:sp>
      <p:sp>
        <p:nvSpPr>
          <p:cNvPr id="7180" name="Text Box 12"/>
          <p:cNvSpPr txBox="1">
            <a:spLocks noChangeArrowheads="1"/>
          </p:cNvSpPr>
          <p:nvPr/>
        </p:nvSpPr>
        <p:spPr bwMode="auto">
          <a:xfrm>
            <a:off x="2597504" y="2597944"/>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50000"/>
              </a:spcBef>
              <a:buClrTx/>
              <a:buSzTx/>
              <a:buFontTx/>
              <a:buNone/>
            </a:pPr>
            <a:r>
              <a:rPr kumimoji="0" lang="el-GR" altLang="el-GR" sz="1800" b="1" i="0" dirty="0">
                <a:solidFill>
                  <a:srgbClr val="FF0066"/>
                </a:solidFill>
                <a:latin typeface="Arial" charset="0"/>
              </a:rPr>
              <a:t>ΔΙΑΝΟΗΤΙΚΗ</a:t>
            </a:r>
          </a:p>
        </p:txBody>
      </p:sp>
      <p:sp>
        <p:nvSpPr>
          <p:cNvPr id="7181" name="Text Box 13"/>
          <p:cNvSpPr txBox="1">
            <a:spLocks noChangeArrowheads="1"/>
          </p:cNvSpPr>
          <p:nvPr/>
        </p:nvSpPr>
        <p:spPr bwMode="auto">
          <a:xfrm>
            <a:off x="4572000" y="2565400"/>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50000"/>
              </a:spcBef>
              <a:buClrTx/>
              <a:buSzTx/>
              <a:buFontTx/>
              <a:buNone/>
            </a:pPr>
            <a:r>
              <a:rPr kumimoji="0" lang="el-GR" altLang="el-GR" sz="1800" b="1" i="0" dirty="0">
                <a:solidFill>
                  <a:schemeClr val="bg1"/>
                </a:solidFill>
                <a:latin typeface="Arial" charset="0"/>
              </a:rPr>
              <a:t>ΣΩΜΑΤΙΚΗ</a:t>
            </a:r>
          </a:p>
        </p:txBody>
      </p:sp>
      <p:sp>
        <p:nvSpPr>
          <p:cNvPr id="7182" name="Text Box 14"/>
          <p:cNvSpPr txBox="1">
            <a:spLocks noChangeArrowheads="1"/>
          </p:cNvSpPr>
          <p:nvPr/>
        </p:nvSpPr>
        <p:spPr bwMode="auto">
          <a:xfrm>
            <a:off x="3779838" y="357346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50000"/>
              </a:spcBef>
              <a:buClrTx/>
              <a:buSzTx/>
              <a:buFontTx/>
              <a:buNone/>
            </a:pPr>
            <a:r>
              <a:rPr kumimoji="0" lang="el-GR" altLang="el-GR" sz="1800" b="1" i="0" dirty="0">
                <a:solidFill>
                  <a:srgbClr val="000000"/>
                </a:solidFill>
                <a:latin typeface="Arial" charset="0"/>
              </a:rPr>
              <a:t>ΨΥΧΙΚΗ</a:t>
            </a:r>
          </a:p>
        </p:txBody>
      </p:sp>
    </p:spTree>
    <p:extLst>
      <p:ext uri="{BB962C8B-B14F-4D97-AF65-F5344CB8AC3E}">
        <p14:creationId xmlns:p14="http://schemas.microsoft.com/office/powerpoint/2010/main" val="2977619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3000" fill="hold"/>
                                        <p:tgtEl>
                                          <p:spTgt spid="7177"/>
                                        </p:tgtEl>
                                        <p:attrNameLst>
                                          <p:attrName>ppt_x</p:attrName>
                                        </p:attrNameLst>
                                      </p:cBhvr>
                                      <p:tavLst>
                                        <p:tav tm="0">
                                          <p:val>
                                            <p:strVal val="#ppt_x"/>
                                          </p:val>
                                        </p:tav>
                                        <p:tav tm="100000">
                                          <p:val>
                                            <p:strVal val="#ppt_x"/>
                                          </p:val>
                                        </p:tav>
                                      </p:tavLst>
                                    </p:anim>
                                    <p:anim calcmode="lin" valueType="num">
                                      <p:cBhvr additive="base">
                                        <p:cTn id="8" dur="3000" fill="hold"/>
                                        <p:tgtEl>
                                          <p:spTgt spid="71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7179"/>
                                        </p:tgtEl>
                                        <p:attrNameLst>
                                          <p:attrName>style.visibility</p:attrName>
                                        </p:attrNameLst>
                                      </p:cBhvr>
                                      <p:to>
                                        <p:strVal val="visible"/>
                                      </p:to>
                                    </p:set>
                                    <p:anim calcmode="lin" valueType="num">
                                      <p:cBhvr additive="base">
                                        <p:cTn id="12" dur="3000" fill="hold"/>
                                        <p:tgtEl>
                                          <p:spTgt spid="7179"/>
                                        </p:tgtEl>
                                        <p:attrNameLst>
                                          <p:attrName>ppt_x</p:attrName>
                                        </p:attrNameLst>
                                      </p:cBhvr>
                                      <p:tavLst>
                                        <p:tav tm="0">
                                          <p:val>
                                            <p:strVal val="#ppt_x"/>
                                          </p:val>
                                        </p:tav>
                                        <p:tav tm="100000">
                                          <p:val>
                                            <p:strVal val="#ppt_x"/>
                                          </p:val>
                                        </p:tav>
                                      </p:tavLst>
                                    </p:anim>
                                    <p:anim calcmode="lin" valueType="num">
                                      <p:cBhvr additive="base">
                                        <p:cTn id="13" dur="3000" fill="hold"/>
                                        <p:tgtEl>
                                          <p:spTgt spid="717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7173"/>
                                        </p:tgtEl>
                                        <p:attrNameLst>
                                          <p:attrName>style.visibility</p:attrName>
                                        </p:attrNameLst>
                                      </p:cBhvr>
                                      <p:to>
                                        <p:strVal val="visible"/>
                                      </p:to>
                                    </p:set>
                                    <p:anim calcmode="lin" valueType="num">
                                      <p:cBhvr additive="base">
                                        <p:cTn id="17" dur="2000" fill="hold"/>
                                        <p:tgtEl>
                                          <p:spTgt spid="7173"/>
                                        </p:tgtEl>
                                        <p:attrNameLst>
                                          <p:attrName>ppt_x</p:attrName>
                                        </p:attrNameLst>
                                      </p:cBhvr>
                                      <p:tavLst>
                                        <p:tav tm="0">
                                          <p:val>
                                            <p:strVal val="#ppt_x"/>
                                          </p:val>
                                        </p:tav>
                                        <p:tav tm="100000">
                                          <p:val>
                                            <p:strVal val="#ppt_x"/>
                                          </p:val>
                                        </p:tav>
                                      </p:tavLst>
                                    </p:anim>
                                    <p:anim calcmode="lin" valueType="num">
                                      <p:cBhvr additive="base">
                                        <p:cTn id="18" dur="2000" fill="hold"/>
                                        <p:tgtEl>
                                          <p:spTgt spid="717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180"/>
                                        </p:tgtEl>
                                        <p:attrNameLst>
                                          <p:attrName>style.visibility</p:attrName>
                                        </p:attrNameLst>
                                      </p:cBhvr>
                                      <p:to>
                                        <p:strVal val="visible"/>
                                      </p:to>
                                    </p:set>
                                    <p:anim calcmode="lin" valueType="num">
                                      <p:cBhvr additive="base">
                                        <p:cTn id="21" dur="2000" fill="hold"/>
                                        <p:tgtEl>
                                          <p:spTgt spid="7180"/>
                                        </p:tgtEl>
                                        <p:attrNameLst>
                                          <p:attrName>ppt_x</p:attrName>
                                        </p:attrNameLst>
                                      </p:cBhvr>
                                      <p:tavLst>
                                        <p:tav tm="0">
                                          <p:val>
                                            <p:strVal val="#ppt_x"/>
                                          </p:val>
                                        </p:tav>
                                        <p:tav tm="100000">
                                          <p:val>
                                            <p:strVal val="#ppt_x"/>
                                          </p:val>
                                        </p:tav>
                                      </p:tavLst>
                                    </p:anim>
                                    <p:anim calcmode="lin" valueType="num">
                                      <p:cBhvr additive="base">
                                        <p:cTn id="22" dur="2000" fill="hold"/>
                                        <p:tgtEl>
                                          <p:spTgt spid="718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8000"/>
                            </p:stCondLst>
                            <p:childTnLst>
                              <p:par>
                                <p:cTn id="24" presetID="2" presetClass="entr" presetSubtype="4" fill="hold" nodeType="afterEffect">
                                  <p:stCondLst>
                                    <p:cond delay="0"/>
                                  </p:stCondLst>
                                  <p:childTnLst>
                                    <p:set>
                                      <p:cBhvr>
                                        <p:cTn id="25" dur="1" fill="hold">
                                          <p:stCondLst>
                                            <p:cond delay="0"/>
                                          </p:stCondLst>
                                        </p:cTn>
                                        <p:tgtEl>
                                          <p:spTgt spid="7176"/>
                                        </p:tgtEl>
                                        <p:attrNameLst>
                                          <p:attrName>style.visibility</p:attrName>
                                        </p:attrNameLst>
                                      </p:cBhvr>
                                      <p:to>
                                        <p:strVal val="visible"/>
                                      </p:to>
                                    </p:set>
                                    <p:anim calcmode="lin" valueType="num">
                                      <p:cBhvr additive="base">
                                        <p:cTn id="26" dur="2000" fill="hold"/>
                                        <p:tgtEl>
                                          <p:spTgt spid="7176"/>
                                        </p:tgtEl>
                                        <p:attrNameLst>
                                          <p:attrName>ppt_x</p:attrName>
                                        </p:attrNameLst>
                                      </p:cBhvr>
                                      <p:tavLst>
                                        <p:tav tm="0">
                                          <p:val>
                                            <p:strVal val="#ppt_x"/>
                                          </p:val>
                                        </p:tav>
                                        <p:tav tm="100000">
                                          <p:val>
                                            <p:strVal val="#ppt_x"/>
                                          </p:val>
                                        </p:tav>
                                      </p:tavLst>
                                    </p:anim>
                                    <p:anim calcmode="lin" valueType="num">
                                      <p:cBhvr additive="base">
                                        <p:cTn id="27" dur="2000" fill="hold"/>
                                        <p:tgtEl>
                                          <p:spTgt spid="717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182"/>
                                        </p:tgtEl>
                                        <p:attrNameLst>
                                          <p:attrName>style.visibility</p:attrName>
                                        </p:attrNameLst>
                                      </p:cBhvr>
                                      <p:to>
                                        <p:strVal val="visible"/>
                                      </p:to>
                                    </p:set>
                                    <p:anim calcmode="lin" valueType="num">
                                      <p:cBhvr additive="base">
                                        <p:cTn id="30" dur="2000" fill="hold"/>
                                        <p:tgtEl>
                                          <p:spTgt spid="7182"/>
                                        </p:tgtEl>
                                        <p:attrNameLst>
                                          <p:attrName>ppt_x</p:attrName>
                                        </p:attrNameLst>
                                      </p:cBhvr>
                                      <p:tavLst>
                                        <p:tav tm="0">
                                          <p:val>
                                            <p:strVal val="#ppt_x"/>
                                          </p:val>
                                        </p:tav>
                                        <p:tav tm="100000">
                                          <p:val>
                                            <p:strVal val="#ppt_x"/>
                                          </p:val>
                                        </p:tav>
                                      </p:tavLst>
                                    </p:anim>
                                    <p:anim calcmode="lin" valueType="num">
                                      <p:cBhvr additive="base">
                                        <p:cTn id="31" dur="2000" fill="hold"/>
                                        <p:tgtEl>
                                          <p:spTgt spid="718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0"/>
                            </p:stCondLst>
                            <p:childTnLst>
                              <p:par>
                                <p:cTn id="33" presetID="2" presetClass="entr" presetSubtype="4" fill="hold" grpId="0" nodeType="afterEffect">
                                  <p:stCondLst>
                                    <p:cond delay="0"/>
                                  </p:stCondLst>
                                  <p:childTnLst>
                                    <p:set>
                                      <p:cBhvr>
                                        <p:cTn id="34" dur="1" fill="hold">
                                          <p:stCondLst>
                                            <p:cond delay="0"/>
                                          </p:stCondLst>
                                        </p:cTn>
                                        <p:tgtEl>
                                          <p:spTgt spid="7172"/>
                                        </p:tgtEl>
                                        <p:attrNameLst>
                                          <p:attrName>style.visibility</p:attrName>
                                        </p:attrNameLst>
                                      </p:cBhvr>
                                      <p:to>
                                        <p:strVal val="visible"/>
                                      </p:to>
                                    </p:set>
                                    <p:anim calcmode="lin" valueType="num">
                                      <p:cBhvr additive="base">
                                        <p:cTn id="35" dur="2000" fill="hold"/>
                                        <p:tgtEl>
                                          <p:spTgt spid="7172"/>
                                        </p:tgtEl>
                                        <p:attrNameLst>
                                          <p:attrName>ppt_x</p:attrName>
                                        </p:attrNameLst>
                                      </p:cBhvr>
                                      <p:tavLst>
                                        <p:tav tm="0">
                                          <p:val>
                                            <p:strVal val="#ppt_x"/>
                                          </p:val>
                                        </p:tav>
                                        <p:tav tm="100000">
                                          <p:val>
                                            <p:strVal val="#ppt_x"/>
                                          </p:val>
                                        </p:tav>
                                      </p:tavLst>
                                    </p:anim>
                                    <p:anim calcmode="lin" valueType="num">
                                      <p:cBhvr additive="base">
                                        <p:cTn id="36" dur="2000" fill="hold"/>
                                        <p:tgtEl>
                                          <p:spTgt spid="7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81"/>
                                        </p:tgtEl>
                                        <p:attrNameLst>
                                          <p:attrName>style.visibility</p:attrName>
                                        </p:attrNameLst>
                                      </p:cBhvr>
                                      <p:to>
                                        <p:strVal val="visible"/>
                                      </p:to>
                                    </p:set>
                                    <p:anim calcmode="lin" valueType="num">
                                      <p:cBhvr additive="base">
                                        <p:cTn id="39" dur="2000" fill="hold"/>
                                        <p:tgtEl>
                                          <p:spTgt spid="7181"/>
                                        </p:tgtEl>
                                        <p:attrNameLst>
                                          <p:attrName>ppt_x</p:attrName>
                                        </p:attrNameLst>
                                      </p:cBhvr>
                                      <p:tavLst>
                                        <p:tav tm="0">
                                          <p:val>
                                            <p:strVal val="#ppt_x"/>
                                          </p:val>
                                        </p:tav>
                                        <p:tav tm="100000">
                                          <p:val>
                                            <p:strVal val="#ppt_x"/>
                                          </p:val>
                                        </p:tav>
                                      </p:tavLst>
                                    </p:anim>
                                    <p:anim calcmode="lin" valueType="num">
                                      <p:cBhvr additive="base">
                                        <p:cTn id="40" dur="2000" fill="hold"/>
                                        <p:tgtEl>
                                          <p:spTgt spid="7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7" grpId="0"/>
      <p:bldP spid="7179" grpId="0"/>
      <p:bldP spid="7180" grpId="0"/>
      <p:bldP spid="7181" grpId="0"/>
      <p:bldP spid="71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225708" y="116632"/>
            <a:ext cx="8676456" cy="2232025"/>
          </a:xfrm>
        </p:spPr>
        <p:txBody>
          <a:bodyPr>
            <a:normAutofit fontScale="85000" lnSpcReduction="10000"/>
          </a:bodyPr>
          <a:lstStyle/>
          <a:p>
            <a:pPr algn="just" eaLnBrk="1" hangingPunct="1"/>
            <a:r>
              <a:rPr lang="el-GR" altLang="el-GR" b="1" dirty="0" smtClean="0"/>
              <a:t>Τον σκοπό αυτό υπηρετεί κατά τρόπο  ολοκληρωμένο και το άθλημα της πάλης που  εκτός από τις συγκλονιστικές τεχνικές ενέργειες και το θέαμα που παρουσιάζει, βαθύτερο στόχο έχει την τελειοποίηση της προσωπικότητας του ανθρώπου.</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3054"/>
            <a:ext cx="1893261"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285630"/>
            <a:ext cx="1893261" cy="146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285631"/>
            <a:ext cx="1935139" cy="146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506"/>
          <a:stretch/>
        </p:blipFill>
        <p:spPr bwMode="auto">
          <a:xfrm>
            <a:off x="6948264" y="2285631"/>
            <a:ext cx="2015627" cy="146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080284"/>
            <a:ext cx="1956926" cy="143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890"/>
          <a:stretch/>
        </p:blipFill>
        <p:spPr bwMode="auto">
          <a:xfrm>
            <a:off x="2819341" y="4066292"/>
            <a:ext cx="1845720" cy="145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783"/>
          <a:stretch/>
        </p:blipFill>
        <p:spPr bwMode="auto">
          <a:xfrm>
            <a:off x="4847604" y="4091791"/>
            <a:ext cx="1947568" cy="142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263" y="4061031"/>
            <a:ext cx="2015627" cy="145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1673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34769" y="332656"/>
            <a:ext cx="8642350" cy="1439441"/>
          </a:xfrm>
        </p:spPr>
        <p:txBody>
          <a:bodyPr>
            <a:normAutofit lnSpcReduction="10000"/>
          </a:bodyPr>
          <a:lstStyle/>
          <a:p>
            <a:pPr marL="0" indent="0" algn="just" eaLnBrk="1" hangingPunct="1">
              <a:lnSpc>
                <a:spcPct val="80000"/>
              </a:lnSpc>
              <a:buNone/>
            </a:pPr>
            <a:r>
              <a:rPr lang="el-GR" altLang="el-GR" sz="2800" b="1" dirty="0" smtClean="0"/>
              <a:t>Πολλοί διακεκριμένοι άνδρες της ιστορίας συνήθιζαν να αθλούνται σε διάφορες μορφές πάλης, συνιστώντας την συγχρόνως ως μεγάλης σημασίας εκπαιδευτική δραστηριότητα για τα παιδιά. </a:t>
            </a:r>
          </a:p>
        </p:txBody>
      </p:sp>
      <p:pic>
        <p:nvPicPr>
          <p:cNvPr id="26629" name="Picture 5" descr="filos_plato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4" y="2283442"/>
            <a:ext cx="1368425" cy="18234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filos_pithag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277049"/>
            <a:ext cx="1370013" cy="17996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aristoteli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283442"/>
            <a:ext cx="1432199" cy="17932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20060323154802lysip_socr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2242740"/>
            <a:ext cx="1439863" cy="18577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george_washingt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283442"/>
            <a:ext cx="1429275" cy="18662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225px-Benjamin_Franklin_by_Joseph_Siffred_Duplessis">
            <a:hlinkClick r:id="rId8" tooltip="Benjamin Frankli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416" y="2242740"/>
            <a:ext cx="1566633" cy="19355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7" descr="280px-Durer_self_portarit_28">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957" y="4430393"/>
            <a:ext cx="1441451" cy="20180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descr="180px-Lomonosovportrait">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2275" y="4508501"/>
            <a:ext cx="1402793" cy="19177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21" descr="225px-Abraham_Lincoln_head_on_shoulders_photo_portrait">
            <a:hlinkClick r:id="rId14" tooltip="Abraham Lincoln"/>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2137" y="4507884"/>
            <a:ext cx="1400175" cy="19103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23" descr="180px-Tolstoy_kramskoy">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2313" y="4399292"/>
            <a:ext cx="1479549" cy="19824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Rectangle 24"/>
          <p:cNvSpPr>
            <a:spLocks noChangeArrowheads="1"/>
          </p:cNvSpPr>
          <p:nvPr/>
        </p:nvSpPr>
        <p:spPr bwMode="auto">
          <a:xfrm>
            <a:off x="183283" y="4006056"/>
            <a:ext cx="1296988"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l-GR" altLang="el-GR" sz="1800" b="0" i="0">
                <a:latin typeface="Arial" charset="0"/>
              </a:rPr>
              <a:t>ΠΛΑΤΩΝ</a:t>
            </a:r>
          </a:p>
        </p:txBody>
      </p:sp>
      <p:sp>
        <p:nvSpPr>
          <p:cNvPr id="26649" name="Rectangle 25"/>
          <p:cNvSpPr>
            <a:spLocks noChangeArrowheads="1"/>
          </p:cNvSpPr>
          <p:nvPr/>
        </p:nvSpPr>
        <p:spPr bwMode="auto">
          <a:xfrm>
            <a:off x="1692275" y="4006056"/>
            <a:ext cx="1296988"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l-GR" altLang="el-GR" sz="1600" b="0" i="0">
                <a:latin typeface="Arial" charset="0"/>
              </a:rPr>
              <a:t>ΠΥΘΑΓΟΡΑΣ</a:t>
            </a:r>
          </a:p>
        </p:txBody>
      </p:sp>
      <p:sp>
        <p:nvSpPr>
          <p:cNvPr id="26650" name="Rectangle 26"/>
          <p:cNvSpPr>
            <a:spLocks noChangeArrowheads="1"/>
          </p:cNvSpPr>
          <p:nvPr/>
        </p:nvSpPr>
        <p:spPr bwMode="auto">
          <a:xfrm>
            <a:off x="3167063" y="4006056"/>
            <a:ext cx="1296987"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l-GR" altLang="el-GR" sz="1400" b="0" i="0">
                <a:latin typeface="Arial" charset="0"/>
              </a:rPr>
              <a:t>ΑΡΙΣΤΟΤΕΛΗΣ</a:t>
            </a:r>
          </a:p>
        </p:txBody>
      </p:sp>
      <p:sp>
        <p:nvSpPr>
          <p:cNvPr id="26651" name="Rectangle 27"/>
          <p:cNvSpPr>
            <a:spLocks noChangeArrowheads="1"/>
          </p:cNvSpPr>
          <p:nvPr/>
        </p:nvSpPr>
        <p:spPr bwMode="auto">
          <a:xfrm>
            <a:off x="4623593" y="4006055"/>
            <a:ext cx="1296988"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l-GR" altLang="el-GR" sz="1800" b="0" i="0">
                <a:latin typeface="Arial" charset="0"/>
              </a:rPr>
              <a:t>ΣΩΚΡΑΤΗΣ</a:t>
            </a:r>
          </a:p>
        </p:txBody>
      </p:sp>
      <p:sp>
        <p:nvSpPr>
          <p:cNvPr id="26652" name="Rectangle 28"/>
          <p:cNvSpPr>
            <a:spLocks noChangeArrowheads="1"/>
          </p:cNvSpPr>
          <p:nvPr/>
        </p:nvSpPr>
        <p:spPr bwMode="auto">
          <a:xfrm>
            <a:off x="6078006" y="4006056"/>
            <a:ext cx="1296987"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n-US" altLang="el-GR" sz="1400" b="0" i="0" dirty="0">
                <a:latin typeface="Arial" charset="0"/>
              </a:rPr>
              <a:t>G.WASHIGTON</a:t>
            </a:r>
            <a:endParaRPr kumimoji="0" lang="el-GR" altLang="el-GR" sz="1400" b="0" i="0" dirty="0">
              <a:latin typeface="Arial" charset="0"/>
            </a:endParaRPr>
          </a:p>
        </p:txBody>
      </p:sp>
      <p:sp>
        <p:nvSpPr>
          <p:cNvPr id="26653" name="Rectangle 29"/>
          <p:cNvSpPr>
            <a:spLocks noChangeArrowheads="1"/>
          </p:cNvSpPr>
          <p:nvPr/>
        </p:nvSpPr>
        <p:spPr bwMode="auto">
          <a:xfrm>
            <a:off x="280988" y="6379008"/>
            <a:ext cx="1296987"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n-US" altLang="el-GR" sz="1800" b="0" i="0" dirty="0">
                <a:latin typeface="Arial" charset="0"/>
              </a:rPr>
              <a:t>A.DURER</a:t>
            </a:r>
            <a:endParaRPr kumimoji="0" lang="el-GR" altLang="el-GR" sz="1800" b="0" i="0" dirty="0">
              <a:latin typeface="Arial" charset="0"/>
            </a:endParaRPr>
          </a:p>
        </p:txBody>
      </p:sp>
      <p:sp>
        <p:nvSpPr>
          <p:cNvPr id="26654" name="Rectangle 30"/>
          <p:cNvSpPr>
            <a:spLocks noChangeArrowheads="1"/>
          </p:cNvSpPr>
          <p:nvPr/>
        </p:nvSpPr>
        <p:spPr bwMode="auto">
          <a:xfrm>
            <a:off x="4659927" y="6393442"/>
            <a:ext cx="1354137" cy="269873"/>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n-US" altLang="el-GR" sz="1800" b="0" i="0" dirty="0">
                <a:latin typeface="Arial" charset="0"/>
              </a:rPr>
              <a:t>L.TOLSTOI</a:t>
            </a:r>
            <a:endParaRPr kumimoji="0" lang="el-GR" altLang="el-GR" sz="1800" b="0" i="0" dirty="0">
              <a:latin typeface="Arial" charset="0"/>
            </a:endParaRPr>
          </a:p>
        </p:txBody>
      </p:sp>
      <p:sp>
        <p:nvSpPr>
          <p:cNvPr id="26656" name="Rectangle 32"/>
          <p:cNvSpPr>
            <a:spLocks noChangeArrowheads="1"/>
          </p:cNvSpPr>
          <p:nvPr/>
        </p:nvSpPr>
        <p:spPr bwMode="auto">
          <a:xfrm>
            <a:off x="3219271" y="6381750"/>
            <a:ext cx="1296987"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n-US" altLang="el-GR" sz="1800" b="0" i="0">
                <a:latin typeface="Arial" charset="0"/>
              </a:rPr>
              <a:t>A.LICOLN</a:t>
            </a:r>
            <a:endParaRPr kumimoji="0" lang="el-GR" altLang="el-GR" sz="1800" b="0" i="0">
              <a:latin typeface="Arial" charset="0"/>
            </a:endParaRPr>
          </a:p>
        </p:txBody>
      </p:sp>
      <p:sp>
        <p:nvSpPr>
          <p:cNvPr id="26657" name="Rectangle 33"/>
          <p:cNvSpPr>
            <a:spLocks noChangeArrowheads="1"/>
          </p:cNvSpPr>
          <p:nvPr/>
        </p:nvSpPr>
        <p:spPr bwMode="auto">
          <a:xfrm>
            <a:off x="7549240" y="4001582"/>
            <a:ext cx="1296987"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n-US" altLang="el-GR" sz="1600" b="0" i="0">
                <a:latin typeface="Arial" charset="0"/>
              </a:rPr>
              <a:t>B.FRANKLIN</a:t>
            </a:r>
            <a:endParaRPr kumimoji="0" lang="el-GR" altLang="el-GR" sz="1600" b="0" i="0">
              <a:latin typeface="Arial" charset="0"/>
            </a:endParaRPr>
          </a:p>
        </p:txBody>
      </p:sp>
      <p:sp>
        <p:nvSpPr>
          <p:cNvPr id="26667" name="Rectangle 43"/>
          <p:cNvSpPr>
            <a:spLocks noChangeArrowheads="1"/>
          </p:cNvSpPr>
          <p:nvPr/>
        </p:nvSpPr>
        <p:spPr bwMode="auto">
          <a:xfrm>
            <a:off x="1762125" y="6375978"/>
            <a:ext cx="1296988" cy="28733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n-US" altLang="el-GR" sz="1600" b="0" i="0">
                <a:latin typeface="Arial" charset="0"/>
              </a:rPr>
              <a:t>LOMONOSOF</a:t>
            </a:r>
            <a:endParaRPr kumimoji="0" lang="el-GR" altLang="el-GR" sz="1600" b="0" i="0">
              <a:latin typeface="Arial" charset="0"/>
            </a:endParaRPr>
          </a:p>
        </p:txBody>
      </p:sp>
      <p:pic>
        <p:nvPicPr>
          <p:cNvPr id="26672" name="Picture 48" descr="Giuseppe Garibaldi portrait2.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1863" y="4505418"/>
            <a:ext cx="1354137" cy="18033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3" name="Rectangle 49"/>
          <p:cNvSpPr>
            <a:spLocks noChangeArrowheads="1"/>
          </p:cNvSpPr>
          <p:nvPr/>
        </p:nvSpPr>
        <p:spPr bwMode="auto">
          <a:xfrm>
            <a:off x="6160982" y="6379008"/>
            <a:ext cx="1354137" cy="269873"/>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n-US" altLang="el-GR" sz="1800" b="0" i="0" dirty="0">
                <a:latin typeface="Arial" charset="0"/>
              </a:rPr>
              <a:t>GARIBALDI</a:t>
            </a:r>
            <a:endParaRPr kumimoji="0" lang="el-GR" altLang="el-GR" sz="1800" b="0" i="0" dirty="0">
              <a:latin typeface="Arial" charset="0"/>
            </a:endParaRPr>
          </a:p>
        </p:txBody>
      </p:sp>
      <p:pic>
        <p:nvPicPr>
          <p:cNvPr id="26675" name="Picture 51" descr="200px-Vladimir_Putin_official_portrait">
            <a:hlinkClick r:id="rId20" tooltip="Vladimir Putin"/>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24750" y="4508501"/>
            <a:ext cx="1461247" cy="17938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6" name="Rectangle 52"/>
          <p:cNvSpPr>
            <a:spLocks noChangeArrowheads="1"/>
          </p:cNvSpPr>
          <p:nvPr/>
        </p:nvSpPr>
        <p:spPr bwMode="auto">
          <a:xfrm>
            <a:off x="7644529" y="6379008"/>
            <a:ext cx="1354138" cy="284307"/>
          </a:xfrm>
          <a:prstGeom prst="rect">
            <a:avLst/>
          </a:prstGeom>
          <a:solidFill>
            <a:schemeClr val="accent1"/>
          </a:solidFill>
          <a:ln w="9525">
            <a:solidFill>
              <a:schemeClr val="tx1"/>
            </a:solidFill>
            <a:miter lim="800000"/>
            <a:headEnd/>
            <a:tailEnd/>
          </a:ln>
        </p:spPr>
        <p:txBody>
          <a:bodyPr wrap="none" anchor="ctr"/>
          <a:lstStyle>
            <a:lvl1pPr algn="l"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lgn="l" eaLnBrk="0" hangingPunct="0">
              <a:spcBef>
                <a:spcPct val="20000"/>
              </a:spcBef>
              <a:buClr>
                <a:schemeClr val="tx1"/>
              </a:buClr>
              <a:buChar char="–"/>
              <a:defRPr sz="2800">
                <a:solidFill>
                  <a:schemeClr val="tx1"/>
                </a:solidFill>
                <a:latin typeface="Times New Roman" pitchFamily="18" charset="0"/>
              </a:defRPr>
            </a:lvl2pPr>
            <a:lvl3pPr marL="1143000" indent="-228600" algn="l"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lgn="l" eaLnBrk="0" hangingPunct="0">
              <a:spcBef>
                <a:spcPct val="20000"/>
              </a:spcBef>
              <a:buClr>
                <a:schemeClr val="tx1"/>
              </a:buClr>
              <a:buChar char="–"/>
              <a:defRPr sz="2000">
                <a:solidFill>
                  <a:schemeClr val="tx1"/>
                </a:solidFill>
                <a:latin typeface="Times New Roman" pitchFamily="18" charset="0"/>
              </a:defRPr>
            </a:lvl4pPr>
            <a:lvl5pPr marL="2057400" indent="-228600" algn="l"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lnSpc>
                <a:spcPct val="100000"/>
              </a:lnSpc>
              <a:spcBef>
                <a:spcPct val="0"/>
              </a:spcBef>
              <a:buClrTx/>
              <a:buSzTx/>
              <a:buFontTx/>
              <a:buNone/>
            </a:pPr>
            <a:r>
              <a:rPr kumimoji="0" lang="en-US" altLang="el-GR" sz="1800" b="0" i="0" dirty="0">
                <a:latin typeface="Arial" charset="0"/>
              </a:rPr>
              <a:t>PUTIN</a:t>
            </a:r>
            <a:endParaRPr kumimoji="0" lang="el-GR" altLang="el-GR" sz="1800" b="0" i="0" dirty="0">
              <a:latin typeface="Arial" charset="0"/>
            </a:endParaRPr>
          </a:p>
        </p:txBody>
      </p:sp>
    </p:spTree>
    <p:extLst>
      <p:ext uri="{BB962C8B-B14F-4D97-AF65-F5344CB8AC3E}">
        <p14:creationId xmlns:p14="http://schemas.microsoft.com/office/powerpoint/2010/main" val="1120138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diamond(in)">
                                      <p:cBhvr>
                                        <p:cTn id="7" dur="1000"/>
                                        <p:tgtEl>
                                          <p:spTgt spid="26629"/>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648"/>
                                        </p:tgtEl>
                                        <p:attrNameLst>
                                          <p:attrName>style.visibility</p:attrName>
                                        </p:attrNameLst>
                                      </p:cBhvr>
                                      <p:to>
                                        <p:strVal val="visible"/>
                                      </p:to>
                                    </p:set>
                                    <p:anim calcmode="lin" valueType="num">
                                      <p:cBhvr additive="base">
                                        <p:cTn id="11" dur="500" fill="hold"/>
                                        <p:tgtEl>
                                          <p:spTgt spid="26648"/>
                                        </p:tgtEl>
                                        <p:attrNameLst>
                                          <p:attrName>ppt_x</p:attrName>
                                        </p:attrNameLst>
                                      </p:cBhvr>
                                      <p:tavLst>
                                        <p:tav tm="0">
                                          <p:val>
                                            <p:strVal val="#ppt_x"/>
                                          </p:val>
                                        </p:tav>
                                        <p:tav tm="100000">
                                          <p:val>
                                            <p:strVal val="#ppt_x"/>
                                          </p:val>
                                        </p:tav>
                                      </p:tavLst>
                                    </p:anim>
                                    <p:anim calcmode="lin" valueType="num">
                                      <p:cBhvr additive="base">
                                        <p:cTn id="12" dur="500" fill="hold"/>
                                        <p:tgtEl>
                                          <p:spTgt spid="26648"/>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8" presetClass="entr" presetSubtype="16" fill="hold" nodeType="afterEffect">
                                  <p:stCondLst>
                                    <p:cond delay="0"/>
                                  </p:stCondLst>
                                  <p:childTnLst>
                                    <p:set>
                                      <p:cBhvr>
                                        <p:cTn id="15" dur="1" fill="hold">
                                          <p:stCondLst>
                                            <p:cond delay="0"/>
                                          </p:stCondLst>
                                        </p:cTn>
                                        <p:tgtEl>
                                          <p:spTgt spid="26631"/>
                                        </p:tgtEl>
                                        <p:attrNameLst>
                                          <p:attrName>style.visibility</p:attrName>
                                        </p:attrNameLst>
                                      </p:cBhvr>
                                      <p:to>
                                        <p:strVal val="visible"/>
                                      </p:to>
                                    </p:set>
                                    <p:animEffect transition="in" filter="diamond(in)">
                                      <p:cBhvr>
                                        <p:cTn id="16" dur="1000"/>
                                        <p:tgtEl>
                                          <p:spTgt spid="26631"/>
                                        </p:tgtEl>
                                      </p:cBhvr>
                                    </p:animEffect>
                                  </p:childTnLst>
                                </p:cTn>
                              </p:par>
                            </p:childTnLst>
                          </p:cTn>
                        </p:par>
                        <p:par>
                          <p:cTn id="17" fill="hold" nodeType="afterGroup">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6649"/>
                                        </p:tgtEl>
                                        <p:attrNameLst>
                                          <p:attrName>style.visibility</p:attrName>
                                        </p:attrNameLst>
                                      </p:cBhvr>
                                      <p:to>
                                        <p:strVal val="visible"/>
                                      </p:to>
                                    </p:set>
                                    <p:anim calcmode="lin" valueType="num">
                                      <p:cBhvr additive="base">
                                        <p:cTn id="20" dur="500" fill="hold"/>
                                        <p:tgtEl>
                                          <p:spTgt spid="26649"/>
                                        </p:tgtEl>
                                        <p:attrNameLst>
                                          <p:attrName>ppt_x</p:attrName>
                                        </p:attrNameLst>
                                      </p:cBhvr>
                                      <p:tavLst>
                                        <p:tav tm="0">
                                          <p:val>
                                            <p:strVal val="#ppt_x"/>
                                          </p:val>
                                        </p:tav>
                                        <p:tav tm="100000">
                                          <p:val>
                                            <p:strVal val="#ppt_x"/>
                                          </p:val>
                                        </p:tav>
                                      </p:tavLst>
                                    </p:anim>
                                    <p:anim calcmode="lin" valueType="num">
                                      <p:cBhvr additive="base">
                                        <p:cTn id="21" dur="500" fill="hold"/>
                                        <p:tgtEl>
                                          <p:spTgt spid="26649"/>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8" presetClass="entr" presetSubtype="16" fill="hold" nodeType="afterEffect">
                                  <p:stCondLst>
                                    <p:cond delay="0"/>
                                  </p:stCondLst>
                                  <p:childTnLst>
                                    <p:set>
                                      <p:cBhvr>
                                        <p:cTn id="24" dur="1" fill="hold">
                                          <p:stCondLst>
                                            <p:cond delay="0"/>
                                          </p:stCondLst>
                                        </p:cTn>
                                        <p:tgtEl>
                                          <p:spTgt spid="26633"/>
                                        </p:tgtEl>
                                        <p:attrNameLst>
                                          <p:attrName>style.visibility</p:attrName>
                                        </p:attrNameLst>
                                      </p:cBhvr>
                                      <p:to>
                                        <p:strVal val="visible"/>
                                      </p:to>
                                    </p:set>
                                    <p:animEffect transition="in" filter="diamond(in)">
                                      <p:cBhvr>
                                        <p:cTn id="25" dur="1000"/>
                                        <p:tgtEl>
                                          <p:spTgt spid="26633"/>
                                        </p:tgtEl>
                                      </p:cBhvr>
                                    </p:animEffect>
                                  </p:childTnLst>
                                </p:cTn>
                              </p:par>
                            </p:childTnLst>
                          </p:cTn>
                        </p:par>
                        <p:par>
                          <p:cTn id="26" fill="hold" nodeType="afterGroup">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26650"/>
                                        </p:tgtEl>
                                        <p:attrNameLst>
                                          <p:attrName>style.visibility</p:attrName>
                                        </p:attrNameLst>
                                      </p:cBhvr>
                                      <p:to>
                                        <p:strVal val="visible"/>
                                      </p:to>
                                    </p:set>
                                    <p:anim calcmode="lin" valueType="num">
                                      <p:cBhvr additive="base">
                                        <p:cTn id="29" dur="500" fill="hold"/>
                                        <p:tgtEl>
                                          <p:spTgt spid="26650"/>
                                        </p:tgtEl>
                                        <p:attrNameLst>
                                          <p:attrName>ppt_x</p:attrName>
                                        </p:attrNameLst>
                                      </p:cBhvr>
                                      <p:tavLst>
                                        <p:tav tm="0">
                                          <p:val>
                                            <p:strVal val="#ppt_x"/>
                                          </p:val>
                                        </p:tav>
                                        <p:tav tm="100000">
                                          <p:val>
                                            <p:strVal val="#ppt_x"/>
                                          </p:val>
                                        </p:tav>
                                      </p:tavLst>
                                    </p:anim>
                                    <p:anim calcmode="lin" valueType="num">
                                      <p:cBhvr additive="base">
                                        <p:cTn id="30" dur="500" fill="hold"/>
                                        <p:tgtEl>
                                          <p:spTgt spid="26650"/>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4500"/>
                            </p:stCondLst>
                            <p:childTnLst>
                              <p:par>
                                <p:cTn id="32" presetID="8" presetClass="entr" presetSubtype="16" fill="hold" nodeType="afterEffect">
                                  <p:stCondLst>
                                    <p:cond delay="0"/>
                                  </p:stCondLst>
                                  <p:childTnLst>
                                    <p:set>
                                      <p:cBhvr>
                                        <p:cTn id="33" dur="1" fill="hold">
                                          <p:stCondLst>
                                            <p:cond delay="0"/>
                                          </p:stCondLst>
                                        </p:cTn>
                                        <p:tgtEl>
                                          <p:spTgt spid="26637"/>
                                        </p:tgtEl>
                                        <p:attrNameLst>
                                          <p:attrName>style.visibility</p:attrName>
                                        </p:attrNameLst>
                                      </p:cBhvr>
                                      <p:to>
                                        <p:strVal val="visible"/>
                                      </p:to>
                                    </p:set>
                                    <p:animEffect transition="in" filter="diamond(in)">
                                      <p:cBhvr>
                                        <p:cTn id="34" dur="1000"/>
                                        <p:tgtEl>
                                          <p:spTgt spid="26637"/>
                                        </p:tgtEl>
                                      </p:cBhvr>
                                    </p:animEffect>
                                  </p:childTnLst>
                                </p:cTn>
                              </p:par>
                            </p:childTnLst>
                          </p:cTn>
                        </p:par>
                        <p:par>
                          <p:cTn id="35" fill="hold" nodeType="afterGroup">
                            <p:stCondLst>
                              <p:cond delay="5500"/>
                            </p:stCondLst>
                            <p:childTnLst>
                              <p:par>
                                <p:cTn id="36" presetID="2" presetClass="entr" presetSubtype="4" fill="hold" grpId="0" nodeType="afterEffect">
                                  <p:stCondLst>
                                    <p:cond delay="0"/>
                                  </p:stCondLst>
                                  <p:childTnLst>
                                    <p:set>
                                      <p:cBhvr>
                                        <p:cTn id="37" dur="1" fill="hold">
                                          <p:stCondLst>
                                            <p:cond delay="0"/>
                                          </p:stCondLst>
                                        </p:cTn>
                                        <p:tgtEl>
                                          <p:spTgt spid="26652"/>
                                        </p:tgtEl>
                                        <p:attrNameLst>
                                          <p:attrName>style.visibility</p:attrName>
                                        </p:attrNameLst>
                                      </p:cBhvr>
                                      <p:to>
                                        <p:strVal val="visible"/>
                                      </p:to>
                                    </p:set>
                                    <p:anim calcmode="lin" valueType="num">
                                      <p:cBhvr additive="base">
                                        <p:cTn id="38" dur="500" fill="hold"/>
                                        <p:tgtEl>
                                          <p:spTgt spid="26652"/>
                                        </p:tgtEl>
                                        <p:attrNameLst>
                                          <p:attrName>ppt_x</p:attrName>
                                        </p:attrNameLst>
                                      </p:cBhvr>
                                      <p:tavLst>
                                        <p:tav tm="0">
                                          <p:val>
                                            <p:strVal val="#ppt_x"/>
                                          </p:val>
                                        </p:tav>
                                        <p:tav tm="100000">
                                          <p:val>
                                            <p:strVal val="#ppt_x"/>
                                          </p:val>
                                        </p:tav>
                                      </p:tavLst>
                                    </p:anim>
                                    <p:anim calcmode="lin" valueType="num">
                                      <p:cBhvr additive="base">
                                        <p:cTn id="39" dur="500" fill="hold"/>
                                        <p:tgtEl>
                                          <p:spTgt spid="26652"/>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6000"/>
                            </p:stCondLst>
                            <p:childTnLst>
                              <p:par>
                                <p:cTn id="41" presetID="8" presetClass="entr" presetSubtype="16" fill="hold" nodeType="afterEffect">
                                  <p:stCondLst>
                                    <p:cond delay="0"/>
                                  </p:stCondLst>
                                  <p:childTnLst>
                                    <p:set>
                                      <p:cBhvr>
                                        <p:cTn id="42" dur="1" fill="hold">
                                          <p:stCondLst>
                                            <p:cond delay="0"/>
                                          </p:stCondLst>
                                        </p:cTn>
                                        <p:tgtEl>
                                          <p:spTgt spid="26639"/>
                                        </p:tgtEl>
                                        <p:attrNameLst>
                                          <p:attrName>style.visibility</p:attrName>
                                        </p:attrNameLst>
                                      </p:cBhvr>
                                      <p:to>
                                        <p:strVal val="visible"/>
                                      </p:to>
                                    </p:set>
                                    <p:animEffect transition="in" filter="diamond(in)">
                                      <p:cBhvr>
                                        <p:cTn id="43" dur="1000"/>
                                        <p:tgtEl>
                                          <p:spTgt spid="26639"/>
                                        </p:tgtEl>
                                      </p:cBhvr>
                                    </p:animEffect>
                                  </p:childTnLst>
                                </p:cTn>
                              </p:par>
                            </p:childTnLst>
                          </p:cTn>
                        </p:par>
                        <p:par>
                          <p:cTn id="44" fill="hold" nodeType="afterGroup">
                            <p:stCondLst>
                              <p:cond delay="7000"/>
                            </p:stCondLst>
                            <p:childTnLst>
                              <p:par>
                                <p:cTn id="45" presetID="2" presetClass="entr" presetSubtype="4" fill="hold" grpId="0" nodeType="afterEffect">
                                  <p:stCondLst>
                                    <p:cond delay="0"/>
                                  </p:stCondLst>
                                  <p:childTnLst>
                                    <p:set>
                                      <p:cBhvr>
                                        <p:cTn id="46" dur="1" fill="hold">
                                          <p:stCondLst>
                                            <p:cond delay="0"/>
                                          </p:stCondLst>
                                        </p:cTn>
                                        <p:tgtEl>
                                          <p:spTgt spid="26657"/>
                                        </p:tgtEl>
                                        <p:attrNameLst>
                                          <p:attrName>style.visibility</p:attrName>
                                        </p:attrNameLst>
                                      </p:cBhvr>
                                      <p:to>
                                        <p:strVal val="visible"/>
                                      </p:to>
                                    </p:set>
                                    <p:anim calcmode="lin" valueType="num">
                                      <p:cBhvr additive="base">
                                        <p:cTn id="47" dur="500" fill="hold"/>
                                        <p:tgtEl>
                                          <p:spTgt spid="26657"/>
                                        </p:tgtEl>
                                        <p:attrNameLst>
                                          <p:attrName>ppt_x</p:attrName>
                                        </p:attrNameLst>
                                      </p:cBhvr>
                                      <p:tavLst>
                                        <p:tav tm="0">
                                          <p:val>
                                            <p:strVal val="#ppt_x"/>
                                          </p:val>
                                        </p:tav>
                                        <p:tav tm="100000">
                                          <p:val>
                                            <p:strVal val="#ppt_x"/>
                                          </p:val>
                                        </p:tav>
                                      </p:tavLst>
                                    </p:anim>
                                    <p:anim calcmode="lin" valueType="num">
                                      <p:cBhvr additive="base">
                                        <p:cTn id="48" dur="500" fill="hold"/>
                                        <p:tgtEl>
                                          <p:spTgt spid="2665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7500"/>
                            </p:stCondLst>
                            <p:childTnLst>
                              <p:par>
                                <p:cTn id="50" presetID="8" presetClass="entr" presetSubtype="16" fill="hold" nodeType="afterEffect">
                                  <p:stCondLst>
                                    <p:cond delay="0"/>
                                  </p:stCondLst>
                                  <p:childTnLst>
                                    <p:set>
                                      <p:cBhvr>
                                        <p:cTn id="51" dur="1" fill="hold">
                                          <p:stCondLst>
                                            <p:cond delay="0"/>
                                          </p:stCondLst>
                                        </p:cTn>
                                        <p:tgtEl>
                                          <p:spTgt spid="26641"/>
                                        </p:tgtEl>
                                        <p:attrNameLst>
                                          <p:attrName>style.visibility</p:attrName>
                                        </p:attrNameLst>
                                      </p:cBhvr>
                                      <p:to>
                                        <p:strVal val="visible"/>
                                      </p:to>
                                    </p:set>
                                    <p:animEffect transition="in" filter="diamond(in)">
                                      <p:cBhvr>
                                        <p:cTn id="52" dur="1000"/>
                                        <p:tgtEl>
                                          <p:spTgt spid="26641"/>
                                        </p:tgtEl>
                                      </p:cBhvr>
                                    </p:animEffect>
                                  </p:childTnLst>
                                </p:cTn>
                              </p:par>
                            </p:childTnLst>
                          </p:cTn>
                        </p:par>
                        <p:par>
                          <p:cTn id="53" fill="hold" nodeType="afterGroup">
                            <p:stCondLst>
                              <p:cond delay="8500"/>
                            </p:stCondLst>
                            <p:childTnLst>
                              <p:par>
                                <p:cTn id="54" presetID="2" presetClass="entr" presetSubtype="4" fill="hold" grpId="0" nodeType="afterEffect">
                                  <p:stCondLst>
                                    <p:cond delay="0"/>
                                  </p:stCondLst>
                                  <p:childTnLst>
                                    <p:set>
                                      <p:cBhvr>
                                        <p:cTn id="55" dur="1" fill="hold">
                                          <p:stCondLst>
                                            <p:cond delay="0"/>
                                          </p:stCondLst>
                                        </p:cTn>
                                        <p:tgtEl>
                                          <p:spTgt spid="26653"/>
                                        </p:tgtEl>
                                        <p:attrNameLst>
                                          <p:attrName>style.visibility</p:attrName>
                                        </p:attrNameLst>
                                      </p:cBhvr>
                                      <p:to>
                                        <p:strVal val="visible"/>
                                      </p:to>
                                    </p:set>
                                    <p:anim calcmode="lin" valueType="num">
                                      <p:cBhvr additive="base">
                                        <p:cTn id="56" dur="500" fill="hold"/>
                                        <p:tgtEl>
                                          <p:spTgt spid="26653"/>
                                        </p:tgtEl>
                                        <p:attrNameLst>
                                          <p:attrName>ppt_x</p:attrName>
                                        </p:attrNameLst>
                                      </p:cBhvr>
                                      <p:tavLst>
                                        <p:tav tm="0">
                                          <p:val>
                                            <p:strVal val="#ppt_x"/>
                                          </p:val>
                                        </p:tav>
                                        <p:tav tm="100000">
                                          <p:val>
                                            <p:strVal val="#ppt_x"/>
                                          </p:val>
                                        </p:tav>
                                      </p:tavLst>
                                    </p:anim>
                                    <p:anim calcmode="lin" valueType="num">
                                      <p:cBhvr additive="base">
                                        <p:cTn id="57" dur="500" fill="hold"/>
                                        <p:tgtEl>
                                          <p:spTgt spid="26653"/>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9000"/>
                            </p:stCondLst>
                            <p:childTnLst>
                              <p:par>
                                <p:cTn id="59" presetID="8" presetClass="entr" presetSubtype="16" fill="hold" nodeType="afterEffect">
                                  <p:stCondLst>
                                    <p:cond delay="0"/>
                                  </p:stCondLst>
                                  <p:childTnLst>
                                    <p:set>
                                      <p:cBhvr>
                                        <p:cTn id="60" dur="1" fill="hold">
                                          <p:stCondLst>
                                            <p:cond delay="0"/>
                                          </p:stCondLst>
                                        </p:cTn>
                                        <p:tgtEl>
                                          <p:spTgt spid="26643"/>
                                        </p:tgtEl>
                                        <p:attrNameLst>
                                          <p:attrName>style.visibility</p:attrName>
                                        </p:attrNameLst>
                                      </p:cBhvr>
                                      <p:to>
                                        <p:strVal val="visible"/>
                                      </p:to>
                                    </p:set>
                                    <p:animEffect transition="in" filter="diamond(in)">
                                      <p:cBhvr>
                                        <p:cTn id="61" dur="1000"/>
                                        <p:tgtEl>
                                          <p:spTgt spid="26643"/>
                                        </p:tgtEl>
                                      </p:cBhvr>
                                    </p:animEffect>
                                  </p:childTnLst>
                                </p:cTn>
                              </p:par>
                            </p:childTnLst>
                          </p:cTn>
                        </p:par>
                        <p:par>
                          <p:cTn id="62" fill="hold" nodeType="afterGroup">
                            <p:stCondLst>
                              <p:cond delay="10000"/>
                            </p:stCondLst>
                            <p:childTnLst>
                              <p:par>
                                <p:cTn id="63" presetID="2" presetClass="entr" presetSubtype="4" fill="hold" grpId="0" nodeType="afterEffect">
                                  <p:stCondLst>
                                    <p:cond delay="0"/>
                                  </p:stCondLst>
                                  <p:childTnLst>
                                    <p:set>
                                      <p:cBhvr>
                                        <p:cTn id="64" dur="1" fill="hold">
                                          <p:stCondLst>
                                            <p:cond delay="0"/>
                                          </p:stCondLst>
                                        </p:cTn>
                                        <p:tgtEl>
                                          <p:spTgt spid="26667"/>
                                        </p:tgtEl>
                                        <p:attrNameLst>
                                          <p:attrName>style.visibility</p:attrName>
                                        </p:attrNameLst>
                                      </p:cBhvr>
                                      <p:to>
                                        <p:strVal val="visible"/>
                                      </p:to>
                                    </p:set>
                                    <p:anim calcmode="lin" valueType="num">
                                      <p:cBhvr additive="base">
                                        <p:cTn id="65" dur="500" fill="hold"/>
                                        <p:tgtEl>
                                          <p:spTgt spid="26667"/>
                                        </p:tgtEl>
                                        <p:attrNameLst>
                                          <p:attrName>ppt_x</p:attrName>
                                        </p:attrNameLst>
                                      </p:cBhvr>
                                      <p:tavLst>
                                        <p:tav tm="0">
                                          <p:val>
                                            <p:strVal val="#ppt_x"/>
                                          </p:val>
                                        </p:tav>
                                        <p:tav tm="100000">
                                          <p:val>
                                            <p:strVal val="#ppt_x"/>
                                          </p:val>
                                        </p:tav>
                                      </p:tavLst>
                                    </p:anim>
                                    <p:anim calcmode="lin" valueType="num">
                                      <p:cBhvr additive="base">
                                        <p:cTn id="66" dur="500" fill="hold"/>
                                        <p:tgtEl>
                                          <p:spTgt spid="26667"/>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10500"/>
                            </p:stCondLst>
                            <p:childTnLst>
                              <p:par>
                                <p:cTn id="68" presetID="8" presetClass="entr" presetSubtype="16" fill="hold" nodeType="afterEffect">
                                  <p:stCondLst>
                                    <p:cond delay="0"/>
                                  </p:stCondLst>
                                  <p:childTnLst>
                                    <p:set>
                                      <p:cBhvr>
                                        <p:cTn id="69" dur="1" fill="hold">
                                          <p:stCondLst>
                                            <p:cond delay="0"/>
                                          </p:stCondLst>
                                        </p:cTn>
                                        <p:tgtEl>
                                          <p:spTgt spid="26645"/>
                                        </p:tgtEl>
                                        <p:attrNameLst>
                                          <p:attrName>style.visibility</p:attrName>
                                        </p:attrNameLst>
                                      </p:cBhvr>
                                      <p:to>
                                        <p:strVal val="visible"/>
                                      </p:to>
                                    </p:set>
                                    <p:animEffect transition="in" filter="diamond(in)">
                                      <p:cBhvr>
                                        <p:cTn id="70" dur="1000"/>
                                        <p:tgtEl>
                                          <p:spTgt spid="26645"/>
                                        </p:tgtEl>
                                      </p:cBhvr>
                                    </p:animEffect>
                                  </p:childTnLst>
                                </p:cTn>
                              </p:par>
                            </p:childTnLst>
                          </p:cTn>
                        </p:par>
                        <p:par>
                          <p:cTn id="71" fill="hold" nodeType="afterGroup">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26656"/>
                                        </p:tgtEl>
                                        <p:attrNameLst>
                                          <p:attrName>style.visibility</p:attrName>
                                        </p:attrNameLst>
                                      </p:cBhvr>
                                      <p:to>
                                        <p:strVal val="visible"/>
                                      </p:to>
                                    </p:set>
                                    <p:anim calcmode="lin" valueType="num">
                                      <p:cBhvr additive="base">
                                        <p:cTn id="74" dur="500" fill="hold"/>
                                        <p:tgtEl>
                                          <p:spTgt spid="26656"/>
                                        </p:tgtEl>
                                        <p:attrNameLst>
                                          <p:attrName>ppt_x</p:attrName>
                                        </p:attrNameLst>
                                      </p:cBhvr>
                                      <p:tavLst>
                                        <p:tav tm="0">
                                          <p:val>
                                            <p:strVal val="#ppt_x"/>
                                          </p:val>
                                        </p:tav>
                                        <p:tav tm="100000">
                                          <p:val>
                                            <p:strVal val="#ppt_x"/>
                                          </p:val>
                                        </p:tav>
                                      </p:tavLst>
                                    </p:anim>
                                    <p:anim calcmode="lin" valueType="num">
                                      <p:cBhvr additive="base">
                                        <p:cTn id="75" dur="500" fill="hold"/>
                                        <p:tgtEl>
                                          <p:spTgt spid="26656"/>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12000"/>
                            </p:stCondLst>
                            <p:childTnLst>
                              <p:par>
                                <p:cTn id="77" presetID="8" presetClass="entr" presetSubtype="16" fill="hold" nodeType="afterEffect">
                                  <p:stCondLst>
                                    <p:cond delay="0"/>
                                  </p:stCondLst>
                                  <p:childTnLst>
                                    <p:set>
                                      <p:cBhvr>
                                        <p:cTn id="78" dur="1" fill="hold">
                                          <p:stCondLst>
                                            <p:cond delay="0"/>
                                          </p:stCondLst>
                                        </p:cTn>
                                        <p:tgtEl>
                                          <p:spTgt spid="26647"/>
                                        </p:tgtEl>
                                        <p:attrNameLst>
                                          <p:attrName>style.visibility</p:attrName>
                                        </p:attrNameLst>
                                      </p:cBhvr>
                                      <p:to>
                                        <p:strVal val="visible"/>
                                      </p:to>
                                    </p:set>
                                    <p:animEffect transition="in" filter="diamond(in)">
                                      <p:cBhvr>
                                        <p:cTn id="79" dur="1000"/>
                                        <p:tgtEl>
                                          <p:spTgt spid="26647"/>
                                        </p:tgtEl>
                                      </p:cBhvr>
                                    </p:animEffect>
                                  </p:childTnLst>
                                </p:cTn>
                              </p:par>
                            </p:childTnLst>
                          </p:cTn>
                        </p:par>
                        <p:par>
                          <p:cTn id="80" fill="hold" nodeType="afterGroup">
                            <p:stCondLst>
                              <p:cond delay="13000"/>
                            </p:stCondLst>
                            <p:childTnLst>
                              <p:par>
                                <p:cTn id="81" presetID="2" presetClass="entr" presetSubtype="4" fill="hold" grpId="0" nodeType="afterEffect">
                                  <p:stCondLst>
                                    <p:cond delay="0"/>
                                  </p:stCondLst>
                                  <p:childTnLst>
                                    <p:set>
                                      <p:cBhvr>
                                        <p:cTn id="82" dur="1" fill="hold">
                                          <p:stCondLst>
                                            <p:cond delay="0"/>
                                          </p:stCondLst>
                                        </p:cTn>
                                        <p:tgtEl>
                                          <p:spTgt spid="26654"/>
                                        </p:tgtEl>
                                        <p:attrNameLst>
                                          <p:attrName>style.visibility</p:attrName>
                                        </p:attrNameLst>
                                      </p:cBhvr>
                                      <p:to>
                                        <p:strVal val="visible"/>
                                      </p:to>
                                    </p:set>
                                    <p:anim calcmode="lin" valueType="num">
                                      <p:cBhvr additive="base">
                                        <p:cTn id="83" dur="500" fill="hold"/>
                                        <p:tgtEl>
                                          <p:spTgt spid="26654"/>
                                        </p:tgtEl>
                                        <p:attrNameLst>
                                          <p:attrName>ppt_x</p:attrName>
                                        </p:attrNameLst>
                                      </p:cBhvr>
                                      <p:tavLst>
                                        <p:tav tm="0">
                                          <p:val>
                                            <p:strVal val="#ppt_x"/>
                                          </p:val>
                                        </p:tav>
                                        <p:tav tm="100000">
                                          <p:val>
                                            <p:strVal val="#ppt_x"/>
                                          </p:val>
                                        </p:tav>
                                      </p:tavLst>
                                    </p:anim>
                                    <p:anim calcmode="lin" valueType="num">
                                      <p:cBhvr additive="base">
                                        <p:cTn id="84" dur="500" fill="hold"/>
                                        <p:tgtEl>
                                          <p:spTgt spid="26654"/>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13500"/>
                            </p:stCondLst>
                            <p:childTnLst>
                              <p:par>
                                <p:cTn id="86" presetID="8" presetClass="entr" presetSubtype="16" fill="hold" nodeType="afterEffect">
                                  <p:stCondLst>
                                    <p:cond delay="0"/>
                                  </p:stCondLst>
                                  <p:childTnLst>
                                    <p:set>
                                      <p:cBhvr>
                                        <p:cTn id="87" dur="1" fill="hold">
                                          <p:stCondLst>
                                            <p:cond delay="0"/>
                                          </p:stCondLst>
                                        </p:cTn>
                                        <p:tgtEl>
                                          <p:spTgt spid="26672"/>
                                        </p:tgtEl>
                                        <p:attrNameLst>
                                          <p:attrName>style.visibility</p:attrName>
                                        </p:attrNameLst>
                                      </p:cBhvr>
                                      <p:to>
                                        <p:strVal val="visible"/>
                                      </p:to>
                                    </p:set>
                                    <p:animEffect transition="in" filter="diamond(in)">
                                      <p:cBhvr>
                                        <p:cTn id="88" dur="1000"/>
                                        <p:tgtEl>
                                          <p:spTgt spid="26672"/>
                                        </p:tgtEl>
                                      </p:cBhvr>
                                    </p:animEffect>
                                  </p:childTnLst>
                                </p:cTn>
                              </p:par>
                            </p:childTnLst>
                          </p:cTn>
                        </p:par>
                        <p:par>
                          <p:cTn id="89" fill="hold" nodeType="afterGroup">
                            <p:stCondLst>
                              <p:cond delay="14500"/>
                            </p:stCondLst>
                            <p:childTnLst>
                              <p:par>
                                <p:cTn id="90" presetID="2" presetClass="entr" presetSubtype="4" fill="hold" grpId="0" nodeType="afterEffect">
                                  <p:stCondLst>
                                    <p:cond delay="0"/>
                                  </p:stCondLst>
                                  <p:childTnLst>
                                    <p:set>
                                      <p:cBhvr>
                                        <p:cTn id="91" dur="1" fill="hold">
                                          <p:stCondLst>
                                            <p:cond delay="0"/>
                                          </p:stCondLst>
                                        </p:cTn>
                                        <p:tgtEl>
                                          <p:spTgt spid="26673"/>
                                        </p:tgtEl>
                                        <p:attrNameLst>
                                          <p:attrName>style.visibility</p:attrName>
                                        </p:attrNameLst>
                                      </p:cBhvr>
                                      <p:to>
                                        <p:strVal val="visible"/>
                                      </p:to>
                                    </p:set>
                                    <p:anim calcmode="lin" valueType="num">
                                      <p:cBhvr additive="base">
                                        <p:cTn id="92" dur="500" fill="hold"/>
                                        <p:tgtEl>
                                          <p:spTgt spid="26673"/>
                                        </p:tgtEl>
                                        <p:attrNameLst>
                                          <p:attrName>ppt_x</p:attrName>
                                        </p:attrNameLst>
                                      </p:cBhvr>
                                      <p:tavLst>
                                        <p:tav tm="0">
                                          <p:val>
                                            <p:strVal val="#ppt_x"/>
                                          </p:val>
                                        </p:tav>
                                        <p:tav tm="100000">
                                          <p:val>
                                            <p:strVal val="#ppt_x"/>
                                          </p:val>
                                        </p:tav>
                                      </p:tavLst>
                                    </p:anim>
                                    <p:anim calcmode="lin" valueType="num">
                                      <p:cBhvr additive="base">
                                        <p:cTn id="93" dur="500" fill="hold"/>
                                        <p:tgtEl>
                                          <p:spTgt spid="26673"/>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15000"/>
                            </p:stCondLst>
                            <p:childTnLst>
                              <p:par>
                                <p:cTn id="95" presetID="8" presetClass="entr" presetSubtype="16" fill="hold" nodeType="afterEffect">
                                  <p:stCondLst>
                                    <p:cond delay="0"/>
                                  </p:stCondLst>
                                  <p:childTnLst>
                                    <p:set>
                                      <p:cBhvr>
                                        <p:cTn id="96" dur="1" fill="hold">
                                          <p:stCondLst>
                                            <p:cond delay="0"/>
                                          </p:stCondLst>
                                        </p:cTn>
                                        <p:tgtEl>
                                          <p:spTgt spid="26675"/>
                                        </p:tgtEl>
                                        <p:attrNameLst>
                                          <p:attrName>style.visibility</p:attrName>
                                        </p:attrNameLst>
                                      </p:cBhvr>
                                      <p:to>
                                        <p:strVal val="visible"/>
                                      </p:to>
                                    </p:set>
                                    <p:animEffect transition="in" filter="diamond(in)">
                                      <p:cBhvr>
                                        <p:cTn id="97" dur="1000"/>
                                        <p:tgtEl>
                                          <p:spTgt spid="26675"/>
                                        </p:tgtEl>
                                      </p:cBhvr>
                                    </p:animEffect>
                                  </p:childTnLst>
                                </p:cTn>
                              </p:par>
                            </p:childTnLst>
                          </p:cTn>
                        </p:par>
                        <p:par>
                          <p:cTn id="98" fill="hold" nodeType="afterGroup">
                            <p:stCondLst>
                              <p:cond delay="16000"/>
                            </p:stCondLst>
                            <p:childTnLst>
                              <p:par>
                                <p:cTn id="99" presetID="2" presetClass="entr" presetSubtype="4" fill="hold" grpId="0" nodeType="afterEffect">
                                  <p:stCondLst>
                                    <p:cond delay="0"/>
                                  </p:stCondLst>
                                  <p:childTnLst>
                                    <p:set>
                                      <p:cBhvr>
                                        <p:cTn id="100" dur="1" fill="hold">
                                          <p:stCondLst>
                                            <p:cond delay="0"/>
                                          </p:stCondLst>
                                        </p:cTn>
                                        <p:tgtEl>
                                          <p:spTgt spid="26676"/>
                                        </p:tgtEl>
                                        <p:attrNameLst>
                                          <p:attrName>style.visibility</p:attrName>
                                        </p:attrNameLst>
                                      </p:cBhvr>
                                      <p:to>
                                        <p:strVal val="visible"/>
                                      </p:to>
                                    </p:set>
                                    <p:anim calcmode="lin" valueType="num">
                                      <p:cBhvr additive="base">
                                        <p:cTn id="101" dur="500" fill="hold"/>
                                        <p:tgtEl>
                                          <p:spTgt spid="26676"/>
                                        </p:tgtEl>
                                        <p:attrNameLst>
                                          <p:attrName>ppt_x</p:attrName>
                                        </p:attrNameLst>
                                      </p:cBhvr>
                                      <p:tavLst>
                                        <p:tav tm="0">
                                          <p:val>
                                            <p:strVal val="#ppt_x"/>
                                          </p:val>
                                        </p:tav>
                                        <p:tav tm="100000">
                                          <p:val>
                                            <p:strVal val="#ppt_x"/>
                                          </p:val>
                                        </p:tav>
                                      </p:tavLst>
                                    </p:anim>
                                    <p:anim calcmode="lin" valueType="num">
                                      <p:cBhvr additive="base">
                                        <p:cTn id="102" dur="500" fill="hold"/>
                                        <p:tgtEl>
                                          <p:spTgt spid="26676"/>
                                        </p:tgtEl>
                                        <p:attrNameLst>
                                          <p:attrName>ppt_y</p:attrName>
                                        </p:attrNameLst>
                                      </p:cBhvr>
                                      <p:tavLst>
                                        <p:tav tm="0">
                                          <p:val>
                                            <p:strVal val="1+#ppt_h/2"/>
                                          </p:val>
                                        </p:tav>
                                        <p:tav tm="100000">
                                          <p:val>
                                            <p:strVal val="#ppt_y"/>
                                          </p:val>
                                        </p:tav>
                                      </p:tavLst>
                                    </p:anim>
                                  </p:childTnLst>
                                </p:cTn>
                              </p:par>
                            </p:childTnLst>
                          </p:cTn>
                        </p:par>
                        <p:par>
                          <p:cTn id="103" fill="hold" nodeType="afterGroup">
                            <p:stCondLst>
                              <p:cond delay="16500"/>
                            </p:stCondLst>
                            <p:childTnLst>
                              <p:par>
                                <p:cTn id="104" presetID="2" presetClass="entr" presetSubtype="4" fill="hold" nodeType="afterEffect">
                                  <p:stCondLst>
                                    <p:cond delay="0"/>
                                  </p:stCondLst>
                                  <p:childTnLst>
                                    <p:set>
                                      <p:cBhvr>
                                        <p:cTn id="105" dur="1" fill="hold">
                                          <p:stCondLst>
                                            <p:cond delay="0"/>
                                          </p:stCondLst>
                                        </p:cTn>
                                        <p:tgtEl>
                                          <p:spTgt spid="26635"/>
                                        </p:tgtEl>
                                        <p:attrNameLst>
                                          <p:attrName>style.visibility</p:attrName>
                                        </p:attrNameLst>
                                      </p:cBhvr>
                                      <p:to>
                                        <p:strVal val="visible"/>
                                      </p:to>
                                    </p:set>
                                    <p:anim calcmode="lin" valueType="num">
                                      <p:cBhvr additive="base">
                                        <p:cTn id="106" dur="1000" fill="hold"/>
                                        <p:tgtEl>
                                          <p:spTgt spid="26635"/>
                                        </p:tgtEl>
                                        <p:attrNameLst>
                                          <p:attrName>ppt_x</p:attrName>
                                        </p:attrNameLst>
                                      </p:cBhvr>
                                      <p:tavLst>
                                        <p:tav tm="0">
                                          <p:val>
                                            <p:strVal val="#ppt_x"/>
                                          </p:val>
                                        </p:tav>
                                        <p:tav tm="100000">
                                          <p:val>
                                            <p:strVal val="#ppt_x"/>
                                          </p:val>
                                        </p:tav>
                                      </p:tavLst>
                                    </p:anim>
                                    <p:anim calcmode="lin" valueType="num">
                                      <p:cBhvr additive="base">
                                        <p:cTn id="107" dur="1000" fill="hold"/>
                                        <p:tgtEl>
                                          <p:spTgt spid="26635"/>
                                        </p:tgtEl>
                                        <p:attrNameLst>
                                          <p:attrName>ppt_y</p:attrName>
                                        </p:attrNameLst>
                                      </p:cBhvr>
                                      <p:tavLst>
                                        <p:tav tm="0">
                                          <p:val>
                                            <p:strVal val="1+#ppt_h/2"/>
                                          </p:val>
                                        </p:tav>
                                        <p:tav tm="100000">
                                          <p:val>
                                            <p:strVal val="#ppt_y"/>
                                          </p:val>
                                        </p:tav>
                                      </p:tavLst>
                                    </p:anim>
                                  </p:childTnLst>
                                </p:cTn>
                              </p:par>
                            </p:childTnLst>
                          </p:cTn>
                        </p:par>
                        <p:par>
                          <p:cTn id="108" fill="hold" nodeType="afterGroup">
                            <p:stCondLst>
                              <p:cond delay="17500"/>
                            </p:stCondLst>
                            <p:childTnLst>
                              <p:par>
                                <p:cTn id="109" presetID="2" presetClass="entr" presetSubtype="4" fill="hold" grpId="0" nodeType="afterEffect">
                                  <p:stCondLst>
                                    <p:cond delay="0"/>
                                  </p:stCondLst>
                                  <p:childTnLst>
                                    <p:set>
                                      <p:cBhvr>
                                        <p:cTn id="110" dur="1" fill="hold">
                                          <p:stCondLst>
                                            <p:cond delay="0"/>
                                          </p:stCondLst>
                                        </p:cTn>
                                        <p:tgtEl>
                                          <p:spTgt spid="26651"/>
                                        </p:tgtEl>
                                        <p:attrNameLst>
                                          <p:attrName>style.visibility</p:attrName>
                                        </p:attrNameLst>
                                      </p:cBhvr>
                                      <p:to>
                                        <p:strVal val="visible"/>
                                      </p:to>
                                    </p:set>
                                    <p:anim calcmode="lin" valueType="num">
                                      <p:cBhvr additive="base">
                                        <p:cTn id="111" dur="500" fill="hold"/>
                                        <p:tgtEl>
                                          <p:spTgt spid="26651"/>
                                        </p:tgtEl>
                                        <p:attrNameLst>
                                          <p:attrName>ppt_x</p:attrName>
                                        </p:attrNameLst>
                                      </p:cBhvr>
                                      <p:tavLst>
                                        <p:tav tm="0">
                                          <p:val>
                                            <p:strVal val="#ppt_x"/>
                                          </p:val>
                                        </p:tav>
                                        <p:tav tm="100000">
                                          <p:val>
                                            <p:strVal val="#ppt_x"/>
                                          </p:val>
                                        </p:tav>
                                      </p:tavLst>
                                    </p:anim>
                                    <p:anim calcmode="lin" valueType="num">
                                      <p:cBhvr additive="base">
                                        <p:cTn id="112" dur="500" fill="hold"/>
                                        <p:tgtEl>
                                          <p:spTgt spid="26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8" grpId="0" animBg="1"/>
      <p:bldP spid="26649" grpId="0" animBg="1"/>
      <p:bldP spid="26650" grpId="0" animBg="1"/>
      <p:bldP spid="26651" grpId="0" animBg="1"/>
      <p:bldP spid="26652" grpId="0" animBg="1"/>
      <p:bldP spid="26653" grpId="0" animBg="1"/>
      <p:bldP spid="26654" grpId="0" animBg="1"/>
      <p:bldP spid="26656" grpId="0" animBg="1"/>
      <p:bldP spid="26657" grpId="0" animBg="1"/>
      <p:bldP spid="26667" grpId="0" animBg="1"/>
      <p:bldP spid="26673" grpId="0" animBg="1"/>
      <p:bldP spid="266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324211" y="-165961"/>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spcBef>
                <a:spcPct val="0"/>
              </a:spcBef>
              <a:buClrTx/>
              <a:buFontTx/>
              <a:buNone/>
            </a:pPr>
            <a:r>
              <a:rPr lang="el-GR" altLang="el-GR" sz="4000" b="1" dirty="0">
                <a:solidFill>
                  <a:srgbClr val="C00000"/>
                </a:solidFill>
              </a:rPr>
              <a:t>Μοντέλο Εφαρμογής</a:t>
            </a:r>
          </a:p>
        </p:txBody>
      </p:sp>
      <p:sp>
        <p:nvSpPr>
          <p:cNvPr id="16387" name="Text Box 2"/>
          <p:cNvSpPr txBox="1">
            <a:spLocks noChangeArrowheads="1"/>
          </p:cNvSpPr>
          <p:nvPr/>
        </p:nvSpPr>
        <p:spPr bwMode="auto">
          <a:xfrm>
            <a:off x="170044" y="4113213"/>
            <a:ext cx="7571184" cy="3650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
        <p:nvSpPr>
          <p:cNvPr id="16388" name="Text Box 3"/>
          <p:cNvSpPr txBox="1">
            <a:spLocks noChangeArrowheads="1"/>
          </p:cNvSpPr>
          <p:nvPr/>
        </p:nvSpPr>
        <p:spPr bwMode="auto">
          <a:xfrm>
            <a:off x="2356643" y="980728"/>
            <a:ext cx="4035772" cy="685800"/>
          </a:xfrm>
          <a:prstGeom prst="rect">
            <a:avLst/>
          </a:prstGeom>
          <a:solidFill>
            <a:srgbClr val="FFC000"/>
          </a:solidFill>
          <a:ln w="9360">
            <a:solidFill>
              <a:srgbClr val="000000"/>
            </a:solidFill>
            <a:miter lim="800000"/>
            <a:headEnd/>
            <a:tailEnd/>
          </a:ln>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lnSpc>
                <a:spcPct val="115000"/>
              </a:lnSpc>
              <a:spcBef>
                <a:spcPct val="0"/>
              </a:spcBef>
              <a:buClrTx/>
              <a:buFontTx/>
              <a:buNone/>
            </a:pPr>
            <a:r>
              <a:rPr lang="el-GR" altLang="el-GR" sz="2000" b="1" dirty="0" smtClean="0"/>
              <a:t>Η αθλητική πάλη </a:t>
            </a:r>
            <a:r>
              <a:rPr lang="el-GR" altLang="el-GR" sz="2000" b="1" dirty="0"/>
              <a:t>ως στοιχείο της Φυσικής Αγωγής</a:t>
            </a:r>
          </a:p>
        </p:txBody>
      </p:sp>
      <p:sp>
        <p:nvSpPr>
          <p:cNvPr id="16389" name="Text Box 4"/>
          <p:cNvSpPr txBox="1">
            <a:spLocks noChangeArrowheads="1"/>
          </p:cNvSpPr>
          <p:nvPr/>
        </p:nvSpPr>
        <p:spPr bwMode="auto">
          <a:xfrm>
            <a:off x="1530350" y="2165003"/>
            <a:ext cx="1652587" cy="685800"/>
          </a:xfrm>
          <a:prstGeom prst="rect">
            <a:avLst/>
          </a:prstGeom>
          <a:solidFill>
            <a:srgbClr val="31859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spcBef>
                <a:spcPct val="0"/>
              </a:spcBef>
              <a:buClrTx/>
              <a:buFontTx/>
              <a:buNone/>
            </a:pPr>
            <a:r>
              <a:rPr lang="el-GR" altLang="el-GR" sz="1800" b="1"/>
              <a:t>Φιλοσοφική</a:t>
            </a:r>
          </a:p>
          <a:p>
            <a:pPr algn="ctr" eaLnBrk="1" hangingPunct="1">
              <a:spcBef>
                <a:spcPct val="0"/>
              </a:spcBef>
              <a:buClrTx/>
              <a:buFontTx/>
              <a:buNone/>
            </a:pPr>
            <a:r>
              <a:rPr lang="el-GR" altLang="el-GR" sz="1800" b="1"/>
              <a:t>Βάση</a:t>
            </a:r>
          </a:p>
        </p:txBody>
      </p:sp>
      <p:sp>
        <p:nvSpPr>
          <p:cNvPr id="16390" name="Text Box 5"/>
          <p:cNvSpPr txBox="1">
            <a:spLocks noChangeArrowheads="1"/>
          </p:cNvSpPr>
          <p:nvPr/>
        </p:nvSpPr>
        <p:spPr bwMode="auto">
          <a:xfrm>
            <a:off x="1538287" y="4519266"/>
            <a:ext cx="1652588" cy="685800"/>
          </a:xfrm>
          <a:prstGeom prst="rect">
            <a:avLst/>
          </a:prstGeom>
          <a:solidFill>
            <a:srgbClr val="31859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spcBef>
                <a:spcPct val="0"/>
              </a:spcBef>
              <a:buClrTx/>
              <a:buFontTx/>
              <a:buNone/>
            </a:pPr>
            <a:r>
              <a:rPr lang="el-GR" altLang="el-GR" sz="1200" b="1"/>
              <a:t>Έλεγχος σωματικών και συναισθηματικών κινήτρων</a:t>
            </a:r>
          </a:p>
        </p:txBody>
      </p:sp>
      <p:sp>
        <p:nvSpPr>
          <p:cNvPr id="16391" name="Text Box 6"/>
          <p:cNvSpPr txBox="1">
            <a:spLocks noChangeArrowheads="1"/>
          </p:cNvSpPr>
          <p:nvPr/>
        </p:nvSpPr>
        <p:spPr bwMode="auto">
          <a:xfrm>
            <a:off x="1530350" y="3306416"/>
            <a:ext cx="1652587" cy="685800"/>
          </a:xfrm>
          <a:prstGeom prst="rect">
            <a:avLst/>
          </a:prstGeom>
          <a:solidFill>
            <a:srgbClr val="31859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9pPr>
          </a:lstStyle>
          <a:p>
            <a:pPr algn="ctr" eaLnBrk="1" hangingPunct="1">
              <a:buClrTx/>
              <a:buFontTx/>
              <a:buNone/>
              <a:defRPr/>
            </a:pPr>
            <a:r>
              <a:rPr lang="el-GR" altLang="el-GR" sz="1600" b="1" dirty="0" smtClean="0">
                <a:solidFill>
                  <a:srgbClr val="000000"/>
                </a:solidFill>
              </a:rPr>
              <a:t>Στόχος της παιδείας </a:t>
            </a:r>
            <a:r>
              <a:rPr lang="el-GR" altLang="el-GR" sz="1400" b="1" dirty="0" smtClean="0">
                <a:solidFill>
                  <a:srgbClr val="000000"/>
                </a:solidFill>
              </a:rPr>
              <a:t>(Αυτοπραγμάτωση</a:t>
            </a:r>
            <a:r>
              <a:rPr lang="el-GR" altLang="el-GR" sz="1050" b="1" dirty="0" smtClean="0">
                <a:solidFill>
                  <a:srgbClr val="000000"/>
                </a:solidFill>
              </a:rPr>
              <a:t>)</a:t>
            </a:r>
          </a:p>
        </p:txBody>
      </p:sp>
      <p:sp>
        <p:nvSpPr>
          <p:cNvPr id="16392" name="Text Box 7"/>
          <p:cNvSpPr txBox="1">
            <a:spLocks noChangeArrowheads="1"/>
          </p:cNvSpPr>
          <p:nvPr/>
        </p:nvSpPr>
        <p:spPr bwMode="auto">
          <a:xfrm>
            <a:off x="3640137" y="2165003"/>
            <a:ext cx="1600200" cy="685800"/>
          </a:xfrm>
          <a:prstGeom prst="rect">
            <a:avLst/>
          </a:prstGeom>
          <a:solidFill>
            <a:srgbClr val="95B3D7"/>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spcBef>
                <a:spcPct val="0"/>
              </a:spcBef>
              <a:buClrTx/>
              <a:buFontTx/>
              <a:buNone/>
            </a:pPr>
            <a:r>
              <a:rPr lang="el-GR" altLang="el-GR" sz="2000" b="1"/>
              <a:t>Ηθική Βάση</a:t>
            </a:r>
          </a:p>
        </p:txBody>
      </p:sp>
      <p:sp>
        <p:nvSpPr>
          <p:cNvPr id="16393" name="Text Box 8"/>
          <p:cNvSpPr txBox="1">
            <a:spLocks noChangeArrowheads="1"/>
          </p:cNvSpPr>
          <p:nvPr/>
        </p:nvSpPr>
        <p:spPr bwMode="auto">
          <a:xfrm>
            <a:off x="3640137" y="3306416"/>
            <a:ext cx="1600200" cy="685800"/>
          </a:xfrm>
          <a:prstGeom prst="rect">
            <a:avLst/>
          </a:prstGeom>
          <a:solidFill>
            <a:srgbClr val="95B3D7"/>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9pPr>
          </a:lstStyle>
          <a:p>
            <a:pPr algn="ctr" eaLnBrk="1" hangingPunct="1">
              <a:buClrTx/>
              <a:buFontTx/>
              <a:buNone/>
              <a:defRPr/>
            </a:pPr>
            <a:r>
              <a:rPr lang="el-GR" altLang="el-GR" sz="1400" b="1" dirty="0" smtClean="0">
                <a:solidFill>
                  <a:srgbClr val="000000"/>
                </a:solidFill>
              </a:rPr>
              <a:t>Σωματικά στοιχεία (Εγκράτεια, αντοχή</a:t>
            </a:r>
            <a:r>
              <a:rPr lang="el-GR" altLang="el-GR" sz="1050" b="1" dirty="0" smtClean="0">
                <a:solidFill>
                  <a:srgbClr val="000000"/>
                </a:solidFill>
              </a:rPr>
              <a:t>)</a:t>
            </a:r>
          </a:p>
        </p:txBody>
      </p:sp>
      <p:sp>
        <p:nvSpPr>
          <p:cNvPr id="16394" name="Text Box 9"/>
          <p:cNvSpPr txBox="1">
            <a:spLocks noChangeArrowheads="1"/>
          </p:cNvSpPr>
          <p:nvPr/>
        </p:nvSpPr>
        <p:spPr bwMode="auto">
          <a:xfrm>
            <a:off x="3660775" y="4519266"/>
            <a:ext cx="1600200" cy="685800"/>
          </a:xfrm>
          <a:prstGeom prst="rect">
            <a:avLst/>
          </a:prstGeom>
          <a:solidFill>
            <a:srgbClr val="95B3D7"/>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spcBef>
                <a:spcPct val="0"/>
              </a:spcBef>
              <a:buClrTx/>
              <a:buFontTx/>
              <a:buNone/>
            </a:pPr>
            <a:r>
              <a:rPr lang="el-GR" altLang="el-GR" sz="1200" b="1"/>
              <a:t>Συναισθηματικά Στοιχεία (φιλία, σεβασμός, αλληλεγγύη </a:t>
            </a:r>
            <a:r>
              <a:rPr lang="el-GR" altLang="el-GR" sz="1100"/>
              <a:t>κ.ά.) </a:t>
            </a:r>
          </a:p>
        </p:txBody>
      </p:sp>
      <p:sp>
        <p:nvSpPr>
          <p:cNvPr id="16395" name="Text Box 10"/>
          <p:cNvSpPr txBox="1">
            <a:spLocks noChangeArrowheads="1"/>
          </p:cNvSpPr>
          <p:nvPr/>
        </p:nvSpPr>
        <p:spPr bwMode="auto">
          <a:xfrm>
            <a:off x="5916612" y="2169766"/>
            <a:ext cx="1817688" cy="685800"/>
          </a:xfrm>
          <a:prstGeom prst="rect">
            <a:avLst/>
          </a:prstGeom>
          <a:solidFill>
            <a:srgbClr val="D48886"/>
          </a:solidFill>
          <a:ln w="9360">
            <a:solidFill>
              <a:srgbClr val="000000"/>
            </a:solidFill>
            <a:miter lim="800000"/>
            <a:headEnd/>
            <a:tailEnd/>
          </a:ln>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spcBef>
                <a:spcPct val="0"/>
              </a:spcBef>
              <a:buClrTx/>
              <a:buFontTx/>
              <a:buNone/>
            </a:pPr>
            <a:r>
              <a:rPr lang="el-GR" altLang="el-GR" sz="1600" b="1"/>
              <a:t>Σωματική Βάση, Μεθοδολογία προπόνησης</a:t>
            </a:r>
          </a:p>
        </p:txBody>
      </p:sp>
      <p:sp>
        <p:nvSpPr>
          <p:cNvPr id="16396" name="Text Box 11"/>
          <p:cNvSpPr txBox="1">
            <a:spLocks noChangeArrowheads="1"/>
          </p:cNvSpPr>
          <p:nvPr/>
        </p:nvSpPr>
        <p:spPr bwMode="auto">
          <a:xfrm>
            <a:off x="5467350" y="3077816"/>
            <a:ext cx="1484312" cy="1187450"/>
          </a:xfrm>
          <a:prstGeom prst="rect">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spcBef>
                <a:spcPct val="0"/>
              </a:spcBef>
              <a:buClrTx/>
              <a:buFontTx/>
              <a:buNone/>
            </a:pPr>
            <a:r>
              <a:rPr lang="el-GR" altLang="el-GR" sz="1400" b="1"/>
              <a:t>Νοητικός παράγων (προσοχή, αντανακλαστικά κ.ά.)</a:t>
            </a:r>
          </a:p>
        </p:txBody>
      </p:sp>
      <p:sp>
        <p:nvSpPr>
          <p:cNvPr id="16397" name="Text Box 12"/>
          <p:cNvSpPr txBox="1">
            <a:spLocks noChangeArrowheads="1"/>
          </p:cNvSpPr>
          <p:nvPr/>
        </p:nvSpPr>
        <p:spPr bwMode="auto">
          <a:xfrm>
            <a:off x="6151562" y="4516091"/>
            <a:ext cx="1600200" cy="685800"/>
          </a:xfrm>
          <a:prstGeom prst="rect">
            <a:avLst/>
          </a:prstGeom>
          <a:solidFill>
            <a:srgbClr val="D48886"/>
          </a:solidFill>
          <a:ln w="9360">
            <a:solidFill>
              <a:srgbClr val="000000"/>
            </a:solidFill>
            <a:miter lim="800000"/>
            <a:headEnd/>
            <a:tailEnd/>
          </a:ln>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charset="0"/>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charset="0"/>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charset="0"/>
              </a:defRPr>
            </a:lvl9pPr>
          </a:lstStyle>
          <a:p>
            <a:pPr algn="ctr" eaLnBrk="1" hangingPunct="1">
              <a:spcBef>
                <a:spcPct val="0"/>
              </a:spcBef>
              <a:buClrTx/>
              <a:buFontTx/>
              <a:buNone/>
            </a:pPr>
            <a:r>
              <a:rPr lang="el-GR" altLang="el-GR" sz="1400" b="1"/>
              <a:t>Ψυχοκινητική εφαρμογή (αθλητικοί αγώνες</a:t>
            </a:r>
            <a:r>
              <a:rPr lang="el-GR" altLang="el-GR" sz="1100" b="1"/>
              <a:t>)</a:t>
            </a:r>
          </a:p>
        </p:txBody>
      </p:sp>
      <p:sp>
        <p:nvSpPr>
          <p:cNvPr id="16398" name="Line 13"/>
          <p:cNvSpPr>
            <a:spLocks noChangeShapeType="1"/>
          </p:cNvSpPr>
          <p:nvPr/>
        </p:nvSpPr>
        <p:spPr bwMode="auto">
          <a:xfrm>
            <a:off x="4394200" y="1666528"/>
            <a:ext cx="0" cy="498475"/>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399" name="Line 14"/>
          <p:cNvSpPr>
            <a:spLocks noChangeShapeType="1"/>
          </p:cNvSpPr>
          <p:nvPr/>
        </p:nvSpPr>
        <p:spPr bwMode="auto">
          <a:xfrm flipH="1">
            <a:off x="2493962" y="1666528"/>
            <a:ext cx="1900238" cy="498475"/>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0" name="Line 15"/>
          <p:cNvSpPr>
            <a:spLocks noChangeShapeType="1"/>
          </p:cNvSpPr>
          <p:nvPr/>
        </p:nvSpPr>
        <p:spPr bwMode="auto">
          <a:xfrm flipH="1" flipV="1">
            <a:off x="4368800" y="1666528"/>
            <a:ext cx="1789112" cy="501650"/>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1" name="Line 16"/>
          <p:cNvSpPr>
            <a:spLocks noChangeShapeType="1"/>
          </p:cNvSpPr>
          <p:nvPr/>
        </p:nvSpPr>
        <p:spPr bwMode="auto">
          <a:xfrm>
            <a:off x="4422775" y="2850803"/>
            <a:ext cx="0" cy="455613"/>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2" name="Line 17"/>
          <p:cNvSpPr>
            <a:spLocks noChangeShapeType="1"/>
          </p:cNvSpPr>
          <p:nvPr/>
        </p:nvSpPr>
        <p:spPr bwMode="auto">
          <a:xfrm>
            <a:off x="4470400" y="4012853"/>
            <a:ext cx="0" cy="506413"/>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3" name="Line 18"/>
          <p:cNvSpPr>
            <a:spLocks noChangeShapeType="1"/>
          </p:cNvSpPr>
          <p:nvPr/>
        </p:nvSpPr>
        <p:spPr bwMode="auto">
          <a:xfrm>
            <a:off x="2354262" y="2850803"/>
            <a:ext cx="1588" cy="455613"/>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4" name="Line 19"/>
          <p:cNvSpPr>
            <a:spLocks noChangeShapeType="1"/>
          </p:cNvSpPr>
          <p:nvPr/>
        </p:nvSpPr>
        <p:spPr bwMode="auto">
          <a:xfrm flipH="1">
            <a:off x="2354262" y="4012853"/>
            <a:ext cx="1588" cy="506413"/>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5" name="Line 20"/>
          <p:cNvSpPr>
            <a:spLocks noChangeShapeType="1"/>
          </p:cNvSpPr>
          <p:nvPr/>
        </p:nvSpPr>
        <p:spPr bwMode="auto">
          <a:xfrm flipH="1" flipV="1">
            <a:off x="7218362" y="2846041"/>
            <a:ext cx="533400" cy="231775"/>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6" name="Line 21"/>
          <p:cNvSpPr>
            <a:spLocks noChangeShapeType="1"/>
          </p:cNvSpPr>
          <p:nvPr/>
        </p:nvSpPr>
        <p:spPr bwMode="auto">
          <a:xfrm flipH="1">
            <a:off x="6208712" y="2850803"/>
            <a:ext cx="488950" cy="227013"/>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7" name="Text Box 22"/>
          <p:cNvSpPr txBox="1">
            <a:spLocks noChangeArrowheads="1"/>
          </p:cNvSpPr>
          <p:nvPr/>
        </p:nvSpPr>
        <p:spPr bwMode="auto">
          <a:xfrm>
            <a:off x="7069137" y="3101267"/>
            <a:ext cx="1600200" cy="1187450"/>
          </a:xfrm>
          <a:prstGeom prst="rect">
            <a:avLst/>
          </a:prstGeom>
          <a:solidFill>
            <a:srgbClr val="CCFF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defRPr>
            </a:lvl9pPr>
          </a:lstStyle>
          <a:p>
            <a:pPr algn="ctr" eaLnBrk="1" hangingPunct="1">
              <a:buClrTx/>
              <a:buFontTx/>
              <a:buNone/>
              <a:defRPr/>
            </a:pPr>
            <a:endParaRPr lang="el-GR" altLang="el-GR" sz="1200" dirty="0" smtClean="0">
              <a:solidFill>
                <a:srgbClr val="000000"/>
              </a:solidFill>
            </a:endParaRPr>
          </a:p>
          <a:p>
            <a:pPr algn="ctr" eaLnBrk="1" hangingPunct="1">
              <a:buClrTx/>
              <a:buFontTx/>
              <a:buNone/>
              <a:defRPr/>
            </a:pPr>
            <a:r>
              <a:rPr lang="el-GR" altLang="el-GR" sz="1600" b="1" dirty="0" smtClean="0">
                <a:solidFill>
                  <a:srgbClr val="000000"/>
                </a:solidFill>
              </a:rPr>
              <a:t>Σωματικός παράγων (φυσική κατάσταση, αναπνοή κ.ά.)</a:t>
            </a:r>
          </a:p>
          <a:p>
            <a:pPr algn="ctr" eaLnBrk="1" hangingPunct="1">
              <a:buClrTx/>
              <a:buFontTx/>
              <a:buNone/>
              <a:defRPr/>
            </a:pPr>
            <a:r>
              <a:rPr lang="el-GR" altLang="el-GR" sz="1050" dirty="0" smtClean="0">
                <a:solidFill>
                  <a:srgbClr val="000000"/>
                </a:solidFill>
              </a:rPr>
              <a:t> </a:t>
            </a:r>
          </a:p>
        </p:txBody>
      </p:sp>
      <p:sp>
        <p:nvSpPr>
          <p:cNvPr id="16408" name="Line 23"/>
          <p:cNvSpPr>
            <a:spLocks noChangeShapeType="1"/>
          </p:cNvSpPr>
          <p:nvPr/>
        </p:nvSpPr>
        <p:spPr bwMode="auto">
          <a:xfrm flipH="1" flipV="1">
            <a:off x="6159500" y="4258916"/>
            <a:ext cx="792162" cy="260350"/>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sp>
        <p:nvSpPr>
          <p:cNvPr id="16409" name="Line 24"/>
          <p:cNvSpPr>
            <a:spLocks noChangeShapeType="1"/>
          </p:cNvSpPr>
          <p:nvPr/>
        </p:nvSpPr>
        <p:spPr bwMode="auto">
          <a:xfrm flipH="1">
            <a:off x="7069137" y="4258916"/>
            <a:ext cx="682625" cy="257175"/>
          </a:xfrm>
          <a:prstGeom prst="line">
            <a:avLst/>
          </a:prstGeom>
          <a:noFill/>
          <a:ln w="6480">
            <a:solidFill>
              <a:srgbClr val="000000"/>
            </a:solidFill>
            <a:miter lim="800000"/>
            <a:headEnd/>
            <a:tailEnd/>
          </a:ln>
          <a:effectLst>
            <a:outerShdw dist="20160" dir="5400000" algn="ctr" rotWithShape="0">
              <a:srgbClr val="000000">
                <a:alpha val="38033"/>
              </a:srgbClr>
            </a:outerShdw>
          </a:effectLst>
          <a:extLst>
            <a:ext uri="{909E8E84-426E-40DD-AFC4-6F175D3DCCD1}">
              <a14:hiddenFill xmlns:a14="http://schemas.microsoft.com/office/drawing/2010/main">
                <a:noFill/>
              </a14:hiddenFill>
            </a:ext>
          </a:extLst>
        </p:spPr>
        <p:txBody>
          <a:bodyPr/>
          <a:lstStyle/>
          <a:p>
            <a:endParaRPr lang="el-GR"/>
          </a:p>
        </p:txBody>
      </p:sp>
      <p:cxnSp>
        <p:nvCxnSpPr>
          <p:cNvPr id="16410" name="AutoShape 25"/>
          <p:cNvCxnSpPr>
            <a:cxnSpLocks noChangeShapeType="1"/>
          </p:cNvCxnSpPr>
          <p:nvPr/>
        </p:nvCxnSpPr>
        <p:spPr bwMode="auto">
          <a:xfrm>
            <a:off x="3182937" y="2622203"/>
            <a:ext cx="363538" cy="0"/>
          </a:xfrm>
          <a:prstGeom prst="straightConnector1">
            <a:avLst/>
          </a:prstGeom>
          <a:noFill/>
          <a:ln w="25560">
            <a:solidFill>
              <a:srgbClr val="4F81BD"/>
            </a:solidFill>
            <a:miter lim="800000"/>
            <a:headEnd/>
            <a:tailEnd type="triangle" w="med" len="med"/>
          </a:ln>
          <a:effectLst>
            <a:outerShdw dist="109865" dir="634411" algn="ctr" rotWithShape="0">
              <a:srgbClr val="808080">
                <a:alpha val="38033"/>
              </a:srgbClr>
            </a:outerShdw>
          </a:effectLst>
          <a:extLst>
            <a:ext uri="{909E8E84-426E-40DD-AFC4-6F175D3DCCD1}">
              <a14:hiddenFill xmlns:a14="http://schemas.microsoft.com/office/drawing/2010/main">
                <a:noFill/>
              </a14:hiddenFill>
            </a:ext>
          </a:extLst>
        </p:spPr>
      </p:cxnSp>
      <p:cxnSp>
        <p:nvCxnSpPr>
          <p:cNvPr id="16411" name="AutoShape 26"/>
          <p:cNvCxnSpPr>
            <a:cxnSpLocks noChangeShapeType="1"/>
          </p:cNvCxnSpPr>
          <p:nvPr/>
        </p:nvCxnSpPr>
        <p:spPr bwMode="auto">
          <a:xfrm>
            <a:off x="5240337" y="2622203"/>
            <a:ext cx="454025" cy="0"/>
          </a:xfrm>
          <a:prstGeom prst="straightConnector1">
            <a:avLst/>
          </a:prstGeom>
          <a:noFill/>
          <a:ln w="25560">
            <a:solidFill>
              <a:srgbClr val="4F81BD"/>
            </a:solidFill>
            <a:miter lim="800000"/>
            <a:headEnd/>
            <a:tailEnd type="triangle" w="med" len="med"/>
          </a:ln>
          <a:effectLst>
            <a:outerShdw dist="109865" dir="634411" algn="ctr" rotWithShape="0">
              <a:srgbClr val="808080">
                <a:alpha val="38033"/>
              </a:srgbClr>
            </a:outerShdw>
          </a:effectLst>
          <a:extLst>
            <a:ext uri="{909E8E84-426E-40DD-AFC4-6F175D3DCCD1}">
              <a14:hiddenFill xmlns:a14="http://schemas.microsoft.com/office/drawing/2010/main">
                <a:noFill/>
              </a14:hiddenFill>
            </a:ext>
          </a:extLst>
        </p:spPr>
      </p:cxnSp>
      <p:cxnSp>
        <p:nvCxnSpPr>
          <p:cNvPr id="16412" name="AutoShape 27"/>
          <p:cNvCxnSpPr>
            <a:cxnSpLocks noChangeShapeType="1"/>
          </p:cNvCxnSpPr>
          <p:nvPr/>
        </p:nvCxnSpPr>
        <p:spPr bwMode="auto">
          <a:xfrm>
            <a:off x="3182937" y="2393603"/>
            <a:ext cx="363538" cy="0"/>
          </a:xfrm>
          <a:prstGeom prst="straightConnector1">
            <a:avLst/>
          </a:prstGeom>
          <a:noFill/>
          <a:ln w="25560">
            <a:solidFill>
              <a:srgbClr val="4F81BD"/>
            </a:solidFill>
            <a:miter lim="800000"/>
            <a:headEnd/>
            <a:tailEnd type="triangle" w="med" len="med"/>
          </a:ln>
          <a:effectLst>
            <a:outerShdw dist="109865" dir="634411" algn="ctr" rotWithShape="0">
              <a:srgbClr val="808080">
                <a:alpha val="38033"/>
              </a:srgbClr>
            </a:outerShdw>
          </a:effectLst>
          <a:extLst>
            <a:ext uri="{909E8E84-426E-40DD-AFC4-6F175D3DCCD1}">
              <a14:hiddenFill xmlns:a14="http://schemas.microsoft.com/office/drawing/2010/main">
                <a:noFill/>
              </a14:hiddenFill>
            </a:ext>
          </a:extLst>
        </p:spPr>
      </p:cxnSp>
      <p:cxnSp>
        <p:nvCxnSpPr>
          <p:cNvPr id="16413" name="AutoShape 28"/>
          <p:cNvCxnSpPr>
            <a:cxnSpLocks noChangeShapeType="1"/>
          </p:cNvCxnSpPr>
          <p:nvPr/>
        </p:nvCxnSpPr>
        <p:spPr bwMode="auto">
          <a:xfrm>
            <a:off x="5240337" y="2395191"/>
            <a:ext cx="454025" cy="0"/>
          </a:xfrm>
          <a:prstGeom prst="straightConnector1">
            <a:avLst/>
          </a:prstGeom>
          <a:noFill/>
          <a:ln w="25560">
            <a:solidFill>
              <a:srgbClr val="4F81BD"/>
            </a:solidFill>
            <a:miter lim="800000"/>
            <a:headEnd/>
            <a:tailEnd type="triangle" w="med" len="med"/>
          </a:ln>
          <a:effectLst>
            <a:outerShdw dist="109865" dir="634411" algn="ctr" rotWithShape="0">
              <a:srgbClr val="808080">
                <a:alpha val="38033"/>
              </a:srgbClr>
            </a:outerShdw>
          </a:effectLst>
          <a:extLst>
            <a:ext uri="{909E8E84-426E-40DD-AFC4-6F175D3DCCD1}">
              <a14:hiddenFill xmlns:a14="http://schemas.microsoft.com/office/drawing/2010/main">
                <a:noFill/>
              </a14:hiddenFill>
            </a:ext>
          </a:extLst>
        </p:spPr>
      </p:cxnSp>
      <p:sp>
        <p:nvSpPr>
          <p:cNvPr id="2" name="Ορθογώνιο 1"/>
          <p:cNvSpPr/>
          <p:nvPr/>
        </p:nvSpPr>
        <p:spPr>
          <a:xfrm>
            <a:off x="6506910" y="6401832"/>
            <a:ext cx="2543572" cy="369332"/>
          </a:xfrm>
          <a:prstGeom prst="rect">
            <a:avLst/>
          </a:prstGeom>
          <a:solidFill>
            <a:schemeClr val="bg1">
              <a:lumMod val="85000"/>
            </a:schemeClr>
          </a:solidFill>
        </p:spPr>
        <p:txBody>
          <a:bodyPr wrap="square">
            <a:spAutoFit/>
          </a:bodyPr>
          <a:lstStyle/>
          <a:p>
            <a:pPr algn="ctr"/>
            <a:r>
              <a:rPr lang="el-GR" i="1" dirty="0" smtClean="0"/>
              <a:t>(</a:t>
            </a:r>
            <a:r>
              <a:rPr lang="en-US" i="1" dirty="0" smtClean="0"/>
              <a:t>R.M</a:t>
            </a:r>
            <a:r>
              <a:rPr lang="en-US" i="1" dirty="0"/>
              <a:t>. </a:t>
            </a:r>
            <a:r>
              <a:rPr lang="en-US" i="1" dirty="0" err="1" smtClean="0"/>
              <a:t>Kalina</a:t>
            </a:r>
            <a:r>
              <a:rPr lang="el-GR" i="1" dirty="0" smtClean="0"/>
              <a:t> 2000)</a:t>
            </a:r>
            <a:endParaRPr lang="el-GR" i="1" dirty="0"/>
          </a:p>
        </p:txBody>
      </p:sp>
      <p:sp>
        <p:nvSpPr>
          <p:cNvPr id="3" name="Ορθογώνιο 2"/>
          <p:cNvSpPr/>
          <p:nvPr/>
        </p:nvSpPr>
        <p:spPr>
          <a:xfrm>
            <a:off x="539552" y="5336470"/>
            <a:ext cx="8129785" cy="646331"/>
          </a:xfrm>
          <a:prstGeom prst="rect">
            <a:avLst/>
          </a:prstGeom>
        </p:spPr>
        <p:txBody>
          <a:bodyPr wrap="square">
            <a:spAutoFit/>
          </a:bodyPr>
          <a:lstStyle/>
          <a:p>
            <a:r>
              <a:rPr lang="el-GR" b="1" dirty="0"/>
              <a:t>Στην ανάλυση του παραπάνω σχεδίου </a:t>
            </a:r>
            <a:r>
              <a:rPr lang="el-GR" b="1" dirty="0" smtClean="0"/>
              <a:t>βλέπουμε </a:t>
            </a:r>
            <a:r>
              <a:rPr lang="el-GR" b="1" dirty="0"/>
              <a:t>την ταύτιση της φιλοσοφικής βάσης τ</a:t>
            </a:r>
            <a:r>
              <a:rPr lang="el-GR" b="1" dirty="0" smtClean="0"/>
              <a:t>ης πάλης με </a:t>
            </a:r>
            <a:r>
              <a:rPr lang="el-GR" b="1" dirty="0"/>
              <a:t>τις αρχές και τους στόχους της διαδικασίας της παιδείας. </a:t>
            </a:r>
          </a:p>
        </p:txBody>
      </p:sp>
    </p:spTree>
    <p:extLst>
      <p:ext uri="{BB962C8B-B14F-4D97-AF65-F5344CB8AC3E}">
        <p14:creationId xmlns:p14="http://schemas.microsoft.com/office/powerpoint/2010/main" val="25580153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4949" y="188640"/>
            <a:ext cx="8686800" cy="1258888"/>
          </a:xfrm>
        </p:spPr>
        <p:txBody>
          <a:bodyPr>
            <a:noAutofit/>
          </a:bodyPr>
          <a:lstStyle/>
          <a:p>
            <a:r>
              <a:rPr lang="el-GR" sz="4000" b="1" dirty="0" smtClean="0">
                <a:solidFill>
                  <a:srgbClr val="C00000"/>
                </a:solidFill>
              </a:rPr>
              <a:t>Κύριες </a:t>
            </a:r>
            <a:r>
              <a:rPr lang="el-GR" sz="4000" b="1" dirty="0">
                <a:solidFill>
                  <a:srgbClr val="C00000"/>
                </a:solidFill>
              </a:rPr>
              <a:t>ομάδες κριτηρίων </a:t>
            </a:r>
            <a:r>
              <a:rPr lang="el-GR" sz="4000" b="1" dirty="0" smtClean="0">
                <a:solidFill>
                  <a:srgbClr val="C00000"/>
                </a:solidFill>
              </a:rPr>
              <a:t>ταυτοποίησης των μαχητικών αθλημάτων</a:t>
            </a:r>
            <a:endParaRPr lang="pl-PL" altLang="el-GR" sz="4000" b="1" dirty="0">
              <a:solidFill>
                <a:srgbClr val="C00000"/>
              </a:solidFill>
            </a:endParaRPr>
          </a:p>
        </p:txBody>
      </p:sp>
      <p:sp>
        <p:nvSpPr>
          <p:cNvPr id="15376" name="Oval 16"/>
          <p:cNvSpPr>
            <a:spLocks noChangeArrowheads="1"/>
          </p:cNvSpPr>
          <p:nvPr/>
        </p:nvSpPr>
        <p:spPr bwMode="auto">
          <a:xfrm>
            <a:off x="6804025" y="2205038"/>
            <a:ext cx="2339975" cy="24479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7" name="Oval 17"/>
          <p:cNvSpPr>
            <a:spLocks noChangeArrowheads="1"/>
          </p:cNvSpPr>
          <p:nvPr/>
        </p:nvSpPr>
        <p:spPr bwMode="auto">
          <a:xfrm>
            <a:off x="1978818" y="1556792"/>
            <a:ext cx="2881313" cy="2881313"/>
          </a:xfrm>
          <a:prstGeom prst="ellipse">
            <a:avLst/>
          </a:prstGeom>
          <a:solidFill>
            <a:srgbClr val="6666FF">
              <a:alpha val="50000"/>
            </a:srgbClr>
          </a:solidFill>
          <a:ln w="9525" algn="ctr">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8" name="Oval 18"/>
          <p:cNvSpPr>
            <a:spLocks noChangeArrowheads="1"/>
          </p:cNvSpPr>
          <p:nvPr/>
        </p:nvSpPr>
        <p:spPr bwMode="auto">
          <a:xfrm>
            <a:off x="3203575" y="3477985"/>
            <a:ext cx="2808288" cy="2879725"/>
          </a:xfrm>
          <a:prstGeom prst="ellipse">
            <a:avLst/>
          </a:prstGeom>
          <a:solidFill>
            <a:srgbClr val="33CC33">
              <a:alpha val="50000"/>
            </a:srgbClr>
          </a:solidFill>
          <a:ln w="9525" algn="ctr">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9" name="Oval 19"/>
          <p:cNvSpPr>
            <a:spLocks noChangeArrowheads="1"/>
          </p:cNvSpPr>
          <p:nvPr/>
        </p:nvSpPr>
        <p:spPr bwMode="auto">
          <a:xfrm>
            <a:off x="4427538" y="1558380"/>
            <a:ext cx="2808287" cy="2879725"/>
          </a:xfrm>
          <a:prstGeom prst="ellipse">
            <a:avLst/>
          </a:prstGeom>
          <a:solidFill>
            <a:srgbClr val="FFFF00">
              <a:alpha val="50000"/>
            </a:srgbClr>
          </a:solidFill>
          <a:ln w="9525" algn="ctr">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1" name="Text Box 21"/>
          <p:cNvSpPr txBox="1">
            <a:spLocks noChangeArrowheads="1"/>
          </p:cNvSpPr>
          <p:nvPr/>
        </p:nvSpPr>
        <p:spPr bwMode="auto">
          <a:xfrm>
            <a:off x="2122488" y="2498105"/>
            <a:ext cx="2520950"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eaLnBrk="1" hangingPunct="1">
              <a:spcBef>
                <a:spcPct val="50000"/>
              </a:spcBef>
            </a:pPr>
            <a:r>
              <a:rPr lang="en-US" altLang="el-GR" sz="3200" dirty="0" smtClean="0">
                <a:solidFill>
                  <a:schemeClr val="tx2"/>
                </a:solidFill>
                <a:effectLst>
                  <a:outerShdw blurRad="38100" dist="38100" dir="2700000" algn="tl">
                    <a:srgbClr val="000000"/>
                  </a:outerShdw>
                </a:effectLst>
              </a:rPr>
              <a:t>Pragmatic</a:t>
            </a:r>
            <a:endParaRPr lang="el-GR" altLang="el-GR" sz="3200" dirty="0" smtClean="0">
              <a:solidFill>
                <a:schemeClr val="tx2"/>
              </a:solidFill>
              <a:effectLst>
                <a:outerShdw blurRad="38100" dist="38100" dir="2700000" algn="tl">
                  <a:srgbClr val="000000"/>
                </a:outerShdw>
              </a:effectLst>
            </a:endParaRPr>
          </a:p>
          <a:p>
            <a:pPr algn="ctr" eaLnBrk="1" hangingPunct="1">
              <a:spcBef>
                <a:spcPct val="50000"/>
              </a:spcBef>
            </a:pPr>
            <a:r>
              <a:rPr lang="el-GR" altLang="el-GR" dirty="0" smtClean="0">
                <a:solidFill>
                  <a:schemeClr val="tx2"/>
                </a:solidFill>
                <a:effectLst>
                  <a:outerShdw blurRad="38100" dist="38100" dir="2700000" algn="tl">
                    <a:srgbClr val="000000"/>
                  </a:outerShdw>
                </a:effectLst>
              </a:rPr>
              <a:t>ρεαλιστικό</a:t>
            </a:r>
            <a:endParaRPr lang="pl-PL" altLang="el-GR" dirty="0">
              <a:solidFill>
                <a:schemeClr val="tx2"/>
              </a:solidFill>
              <a:effectLst>
                <a:outerShdw blurRad="38100" dist="38100" dir="2700000" algn="tl">
                  <a:srgbClr val="000000"/>
                </a:outerShdw>
              </a:effectLst>
            </a:endParaRPr>
          </a:p>
        </p:txBody>
      </p:sp>
      <p:sp>
        <p:nvSpPr>
          <p:cNvPr id="15382" name="Text Box 22"/>
          <p:cNvSpPr txBox="1">
            <a:spLocks noChangeArrowheads="1"/>
          </p:cNvSpPr>
          <p:nvPr/>
        </p:nvSpPr>
        <p:spPr bwMode="auto">
          <a:xfrm>
            <a:off x="4860131" y="2498105"/>
            <a:ext cx="2232025"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eaLnBrk="1" hangingPunct="1">
              <a:spcBef>
                <a:spcPct val="50000"/>
              </a:spcBef>
            </a:pPr>
            <a:r>
              <a:rPr lang="en-US" altLang="el-GR" sz="3200" dirty="0" smtClean="0">
                <a:solidFill>
                  <a:schemeClr val="tx2"/>
                </a:solidFill>
                <a:effectLst>
                  <a:outerShdw blurRad="38100" dist="38100" dir="2700000" algn="tl">
                    <a:srgbClr val="000000"/>
                  </a:outerShdw>
                </a:effectLst>
              </a:rPr>
              <a:t>Utilitarian</a:t>
            </a:r>
            <a:endParaRPr lang="el-GR" altLang="el-GR" sz="3200" dirty="0" smtClean="0">
              <a:solidFill>
                <a:schemeClr val="tx2"/>
              </a:solidFill>
              <a:effectLst>
                <a:outerShdw blurRad="38100" dist="38100" dir="2700000" algn="tl">
                  <a:srgbClr val="000000"/>
                </a:outerShdw>
              </a:effectLst>
            </a:endParaRPr>
          </a:p>
          <a:p>
            <a:pPr algn="ctr" eaLnBrk="1" hangingPunct="1">
              <a:spcBef>
                <a:spcPct val="50000"/>
              </a:spcBef>
            </a:pPr>
            <a:r>
              <a:rPr lang="el-GR" altLang="el-GR" dirty="0" smtClean="0">
                <a:solidFill>
                  <a:schemeClr val="tx2"/>
                </a:solidFill>
                <a:effectLst>
                  <a:outerShdw blurRad="38100" dist="38100" dir="2700000" algn="tl">
                    <a:srgbClr val="000000"/>
                  </a:outerShdw>
                </a:effectLst>
              </a:rPr>
              <a:t>ωφελιμιστικό</a:t>
            </a:r>
            <a:endParaRPr lang="pl-PL" altLang="el-GR" dirty="0">
              <a:solidFill>
                <a:schemeClr val="tx2"/>
              </a:solidFill>
              <a:effectLst>
                <a:outerShdw blurRad="38100" dist="38100" dir="2700000" algn="tl">
                  <a:srgbClr val="000000"/>
                </a:outerShdw>
              </a:effectLst>
            </a:endParaRPr>
          </a:p>
        </p:txBody>
      </p:sp>
      <p:sp>
        <p:nvSpPr>
          <p:cNvPr id="15383" name="Text Box 23"/>
          <p:cNvSpPr txBox="1">
            <a:spLocks noChangeArrowheads="1"/>
          </p:cNvSpPr>
          <p:nvPr/>
        </p:nvSpPr>
        <p:spPr bwMode="auto">
          <a:xfrm>
            <a:off x="3382168" y="4475751"/>
            <a:ext cx="2449513"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eaLnBrk="1" hangingPunct="1">
              <a:spcBef>
                <a:spcPct val="50000"/>
              </a:spcBef>
            </a:pPr>
            <a:r>
              <a:rPr lang="en-US" altLang="el-GR" sz="3200" dirty="0" smtClean="0">
                <a:solidFill>
                  <a:schemeClr val="tx2"/>
                </a:solidFill>
                <a:effectLst>
                  <a:outerShdw blurRad="38100" dist="38100" dir="2700000" algn="tl">
                    <a:srgbClr val="000000"/>
                  </a:outerShdw>
                </a:effectLst>
              </a:rPr>
              <a:t>Mental</a:t>
            </a:r>
            <a:endParaRPr lang="el-GR" altLang="el-GR" sz="3200" dirty="0" smtClean="0">
              <a:solidFill>
                <a:schemeClr val="tx2"/>
              </a:solidFill>
              <a:effectLst>
                <a:outerShdw blurRad="38100" dist="38100" dir="2700000" algn="tl">
                  <a:srgbClr val="000000"/>
                </a:outerShdw>
              </a:effectLst>
            </a:endParaRPr>
          </a:p>
          <a:p>
            <a:pPr algn="ctr" eaLnBrk="1" hangingPunct="1">
              <a:spcBef>
                <a:spcPct val="50000"/>
              </a:spcBef>
            </a:pPr>
            <a:r>
              <a:rPr lang="el-GR" altLang="el-GR" dirty="0" smtClean="0">
                <a:solidFill>
                  <a:schemeClr val="tx2"/>
                </a:solidFill>
                <a:effectLst>
                  <a:outerShdw blurRad="38100" dist="38100" dir="2700000" algn="tl">
                    <a:srgbClr val="000000"/>
                  </a:outerShdw>
                </a:effectLst>
              </a:rPr>
              <a:t>πνευματικό</a:t>
            </a:r>
            <a:endParaRPr lang="pl-PL" altLang="el-GR" dirty="0">
              <a:solidFill>
                <a:schemeClr val="tx2"/>
              </a:solidFill>
              <a:effectLst>
                <a:outerShdw blurRad="38100" dist="38100" dir="2700000" algn="tl">
                  <a:srgbClr val="000000"/>
                </a:outerShdw>
              </a:effectLst>
            </a:endParaRPr>
          </a:p>
        </p:txBody>
      </p:sp>
      <p:sp>
        <p:nvSpPr>
          <p:cNvPr id="2" name="Ορθογώνιο 1"/>
          <p:cNvSpPr/>
          <p:nvPr/>
        </p:nvSpPr>
        <p:spPr>
          <a:xfrm>
            <a:off x="6228184" y="6357710"/>
            <a:ext cx="2283638" cy="369332"/>
          </a:xfrm>
          <a:prstGeom prst="rect">
            <a:avLst/>
          </a:prstGeom>
          <a:solidFill>
            <a:schemeClr val="accent6">
              <a:lumMod val="60000"/>
              <a:lumOff val="40000"/>
            </a:schemeClr>
          </a:solidFill>
        </p:spPr>
        <p:txBody>
          <a:bodyPr wrap="none">
            <a:spAutoFit/>
          </a:bodyPr>
          <a:lstStyle/>
          <a:p>
            <a:r>
              <a:rPr lang="el-GR" b="1" dirty="0"/>
              <a:t>(</a:t>
            </a:r>
            <a:r>
              <a:rPr lang="el-GR" b="1" dirty="0" err="1"/>
              <a:t>Harasymowicz</a:t>
            </a:r>
            <a:r>
              <a:rPr lang="el-GR" b="1" dirty="0"/>
              <a:t> 2003).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39" y="4345685"/>
            <a:ext cx="3272429" cy="2381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31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5377"/>
                                        </p:tgtEl>
                                        <p:attrNameLst>
                                          <p:attrName>style.visibility</p:attrName>
                                        </p:attrNameLst>
                                      </p:cBhvr>
                                      <p:to>
                                        <p:strVal val="visible"/>
                                      </p:to>
                                    </p:set>
                                    <p:animEffect transition="in" filter="diamond(in)">
                                      <p:cBhvr>
                                        <p:cTn id="11" dur="2000"/>
                                        <p:tgtEl>
                                          <p:spTgt spid="15377"/>
                                        </p:tgtEl>
                                      </p:cBhvr>
                                    </p:animEffect>
                                  </p:childTnLst>
                                </p:cTn>
                              </p:par>
                            </p:childTnLst>
                          </p:cTn>
                        </p:par>
                        <p:par>
                          <p:cTn id="12" fill="hold" nodeType="afterGroup">
                            <p:stCondLst>
                              <p:cond delay="2500"/>
                            </p:stCondLst>
                            <p:childTnLst>
                              <p:par>
                                <p:cTn id="13" presetID="40" presetClass="entr" presetSubtype="0" fill="hold" grpId="0" nodeType="afterEffect">
                                  <p:stCondLst>
                                    <p:cond delay="0"/>
                                  </p:stCondLst>
                                  <p:iterate type="lt">
                                    <p:tmPct val="10000"/>
                                  </p:iterate>
                                  <p:childTnLst>
                                    <p:set>
                                      <p:cBhvr>
                                        <p:cTn id="14" dur="1" fill="hold">
                                          <p:stCondLst>
                                            <p:cond delay="0"/>
                                          </p:stCondLst>
                                        </p:cTn>
                                        <p:tgtEl>
                                          <p:spTgt spid="15381"/>
                                        </p:tgtEl>
                                        <p:attrNameLst>
                                          <p:attrName>style.visibility</p:attrName>
                                        </p:attrNameLst>
                                      </p:cBhvr>
                                      <p:to>
                                        <p:strVal val="visible"/>
                                      </p:to>
                                    </p:set>
                                    <p:animEffect transition="in" filter="fade">
                                      <p:cBhvr>
                                        <p:cTn id="15" dur="1000"/>
                                        <p:tgtEl>
                                          <p:spTgt spid="15381"/>
                                        </p:tgtEl>
                                      </p:cBhvr>
                                    </p:animEffect>
                                    <p:anim calcmode="lin" valueType="num">
                                      <p:cBhvr>
                                        <p:cTn id="16" dur="1000" fill="hold"/>
                                        <p:tgtEl>
                                          <p:spTgt spid="15381"/>
                                        </p:tgtEl>
                                        <p:attrNameLst>
                                          <p:attrName>ppt_x</p:attrName>
                                        </p:attrNameLst>
                                      </p:cBhvr>
                                      <p:tavLst>
                                        <p:tav tm="0">
                                          <p:val>
                                            <p:strVal val="#ppt_x-.1"/>
                                          </p:val>
                                        </p:tav>
                                        <p:tav tm="100000">
                                          <p:val>
                                            <p:strVal val="#ppt_x"/>
                                          </p:val>
                                        </p:tav>
                                      </p:tavLst>
                                    </p:anim>
                                    <p:anim calcmode="lin" valueType="num">
                                      <p:cBhvr>
                                        <p:cTn id="17" dur="1000" fill="hold"/>
                                        <p:tgtEl>
                                          <p:spTgt spid="15381"/>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300"/>
                            </p:stCondLst>
                            <p:childTnLst>
                              <p:par>
                                <p:cTn id="19" presetID="8" presetClass="entr" presetSubtype="16" fill="hold" grpId="0" nodeType="afterEffect">
                                  <p:stCondLst>
                                    <p:cond delay="0"/>
                                  </p:stCondLst>
                                  <p:childTnLst>
                                    <p:set>
                                      <p:cBhvr>
                                        <p:cTn id="20" dur="1" fill="hold">
                                          <p:stCondLst>
                                            <p:cond delay="0"/>
                                          </p:stCondLst>
                                        </p:cTn>
                                        <p:tgtEl>
                                          <p:spTgt spid="15379"/>
                                        </p:tgtEl>
                                        <p:attrNameLst>
                                          <p:attrName>style.visibility</p:attrName>
                                        </p:attrNameLst>
                                      </p:cBhvr>
                                      <p:to>
                                        <p:strVal val="visible"/>
                                      </p:to>
                                    </p:set>
                                    <p:animEffect transition="in" filter="diamond(in)">
                                      <p:cBhvr>
                                        <p:cTn id="21" dur="2000"/>
                                        <p:tgtEl>
                                          <p:spTgt spid="15379"/>
                                        </p:tgtEl>
                                      </p:cBhvr>
                                    </p:animEffect>
                                  </p:childTnLst>
                                </p:cTn>
                              </p:par>
                            </p:childTnLst>
                          </p:cTn>
                        </p:par>
                        <p:par>
                          <p:cTn id="22" fill="hold" nodeType="afterGroup">
                            <p:stCondLst>
                              <p:cond delay="73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15382"/>
                                        </p:tgtEl>
                                        <p:attrNameLst>
                                          <p:attrName>style.visibility</p:attrName>
                                        </p:attrNameLst>
                                      </p:cBhvr>
                                      <p:to>
                                        <p:strVal val="visible"/>
                                      </p:to>
                                    </p:set>
                                    <p:animEffect transition="in" filter="fade">
                                      <p:cBhvr>
                                        <p:cTn id="25" dur="1000"/>
                                        <p:tgtEl>
                                          <p:spTgt spid="15382"/>
                                        </p:tgtEl>
                                      </p:cBhvr>
                                    </p:animEffect>
                                    <p:anim calcmode="lin" valueType="num">
                                      <p:cBhvr>
                                        <p:cTn id="26" dur="1000" fill="hold"/>
                                        <p:tgtEl>
                                          <p:spTgt spid="15382"/>
                                        </p:tgtEl>
                                        <p:attrNameLst>
                                          <p:attrName>ppt_x</p:attrName>
                                        </p:attrNameLst>
                                      </p:cBhvr>
                                      <p:tavLst>
                                        <p:tav tm="0">
                                          <p:val>
                                            <p:strVal val="#ppt_x-.1"/>
                                          </p:val>
                                        </p:tav>
                                        <p:tav tm="100000">
                                          <p:val>
                                            <p:strVal val="#ppt_x"/>
                                          </p:val>
                                        </p:tav>
                                      </p:tavLst>
                                    </p:anim>
                                    <p:anim calcmode="lin" valueType="num">
                                      <p:cBhvr>
                                        <p:cTn id="27" dur="1000" fill="hold"/>
                                        <p:tgtEl>
                                          <p:spTgt spid="1538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500"/>
                            </p:stCondLst>
                            <p:childTnLst>
                              <p:par>
                                <p:cTn id="29" presetID="8" presetClass="entr" presetSubtype="16" fill="hold" grpId="0" nodeType="afterEffect">
                                  <p:stCondLst>
                                    <p:cond delay="0"/>
                                  </p:stCondLst>
                                  <p:childTnLst>
                                    <p:set>
                                      <p:cBhvr>
                                        <p:cTn id="30" dur="1" fill="hold">
                                          <p:stCondLst>
                                            <p:cond delay="0"/>
                                          </p:stCondLst>
                                        </p:cTn>
                                        <p:tgtEl>
                                          <p:spTgt spid="15378"/>
                                        </p:tgtEl>
                                        <p:attrNameLst>
                                          <p:attrName>style.visibility</p:attrName>
                                        </p:attrNameLst>
                                      </p:cBhvr>
                                      <p:to>
                                        <p:strVal val="visible"/>
                                      </p:to>
                                    </p:set>
                                    <p:animEffect transition="in" filter="diamond(in)">
                                      <p:cBhvr>
                                        <p:cTn id="31" dur="2000"/>
                                        <p:tgtEl>
                                          <p:spTgt spid="15378"/>
                                        </p:tgtEl>
                                      </p:cBhvr>
                                    </p:animEffect>
                                  </p:childTnLst>
                                </p:cTn>
                              </p:par>
                            </p:childTnLst>
                          </p:cTn>
                        </p:par>
                        <p:par>
                          <p:cTn id="32" fill="hold" nodeType="afterGroup">
                            <p:stCondLst>
                              <p:cond delay="12500"/>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15383"/>
                                        </p:tgtEl>
                                        <p:attrNameLst>
                                          <p:attrName>style.visibility</p:attrName>
                                        </p:attrNameLst>
                                      </p:cBhvr>
                                      <p:to>
                                        <p:strVal val="visible"/>
                                      </p:to>
                                    </p:set>
                                    <p:animEffect transition="in" filter="fade">
                                      <p:cBhvr>
                                        <p:cTn id="35" dur="1000"/>
                                        <p:tgtEl>
                                          <p:spTgt spid="15383"/>
                                        </p:tgtEl>
                                      </p:cBhvr>
                                    </p:animEffect>
                                    <p:anim calcmode="lin" valueType="num">
                                      <p:cBhvr>
                                        <p:cTn id="36" dur="1000" fill="hold"/>
                                        <p:tgtEl>
                                          <p:spTgt spid="15383"/>
                                        </p:tgtEl>
                                        <p:attrNameLst>
                                          <p:attrName>ppt_x</p:attrName>
                                        </p:attrNameLst>
                                      </p:cBhvr>
                                      <p:tavLst>
                                        <p:tav tm="0">
                                          <p:val>
                                            <p:strVal val="#ppt_x-.1"/>
                                          </p:val>
                                        </p:tav>
                                        <p:tav tm="100000">
                                          <p:val>
                                            <p:strVal val="#ppt_x"/>
                                          </p:val>
                                        </p:tav>
                                      </p:tavLst>
                                    </p:anim>
                                    <p:anim calcmode="lin" valueType="num">
                                      <p:cBhvr>
                                        <p:cTn id="37" dur="1000" fill="hold"/>
                                        <p:tgtEl>
                                          <p:spTgt spid="15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77" grpId="0" animBg="1"/>
      <p:bldP spid="15378" grpId="0" animBg="1"/>
      <p:bldP spid="15379" grpId="0" animBg="1"/>
      <p:bldP spid="15381" grpId="0"/>
      <p:bldP spid="15382" grpId="0"/>
      <p:bldP spid="153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902"/>
            <a:ext cx="8229600" cy="1143000"/>
          </a:xfrm>
        </p:spPr>
        <p:txBody>
          <a:bodyPr>
            <a:normAutofit fontScale="90000"/>
          </a:bodyPr>
          <a:lstStyle/>
          <a:p>
            <a:r>
              <a:rPr lang="el-GR" b="1" dirty="0" smtClean="0">
                <a:solidFill>
                  <a:srgbClr val="C00000"/>
                </a:solidFill>
              </a:rPr>
              <a:t>Ρεαλιστικός χαρακτήρας της πάλης</a:t>
            </a:r>
            <a:endParaRPr lang="el-GR" b="1" dirty="0">
              <a:solidFill>
                <a:srgbClr val="C00000"/>
              </a:solidFill>
            </a:endParaRPr>
          </a:p>
        </p:txBody>
      </p:sp>
      <p:sp>
        <p:nvSpPr>
          <p:cNvPr id="3" name="Θέση περιεχομένου 2"/>
          <p:cNvSpPr>
            <a:spLocks noGrp="1"/>
          </p:cNvSpPr>
          <p:nvPr>
            <p:ph idx="1"/>
          </p:nvPr>
        </p:nvSpPr>
        <p:spPr>
          <a:xfrm>
            <a:off x="179512" y="980728"/>
            <a:ext cx="8784976" cy="5544616"/>
          </a:xfrm>
        </p:spPr>
        <p:txBody>
          <a:bodyPr>
            <a:noAutofit/>
          </a:bodyPr>
          <a:lstStyle/>
          <a:p>
            <a:pPr marL="0" indent="0" algn="just">
              <a:lnSpc>
                <a:spcPct val="150000"/>
              </a:lnSpc>
              <a:buNone/>
            </a:pPr>
            <a:r>
              <a:rPr lang="el-GR" sz="2400" dirty="0" smtClean="0">
                <a:latin typeface="+mj-lt"/>
              </a:rPr>
              <a:t>Συνειδητοποιώντας </a:t>
            </a:r>
            <a:r>
              <a:rPr lang="el-GR" sz="2400" dirty="0">
                <a:latin typeface="+mj-lt"/>
              </a:rPr>
              <a:t>το ενδιαφέρον των νέων </a:t>
            </a:r>
            <a:r>
              <a:rPr lang="el-GR" sz="2400" dirty="0" smtClean="0">
                <a:latin typeface="+mj-lt"/>
              </a:rPr>
              <a:t>για την </a:t>
            </a:r>
            <a:r>
              <a:rPr lang="el-GR" sz="2400" dirty="0">
                <a:latin typeface="+mj-lt"/>
              </a:rPr>
              <a:t>φυσική αγωγή, </a:t>
            </a:r>
            <a:r>
              <a:rPr lang="el-GR" sz="2400" dirty="0" smtClean="0">
                <a:latin typeface="+mj-lt"/>
              </a:rPr>
              <a:t>η </a:t>
            </a:r>
            <a:r>
              <a:rPr lang="el-GR" sz="2400" dirty="0">
                <a:latin typeface="+mj-lt"/>
              </a:rPr>
              <a:t>πάλη - ως μια ήπια μορφή </a:t>
            </a:r>
            <a:r>
              <a:rPr lang="el-GR" sz="2400" dirty="0" smtClean="0">
                <a:latin typeface="+mj-lt"/>
              </a:rPr>
              <a:t>μάχης (εμπεριέχοντας σαν επακόλουθο  </a:t>
            </a:r>
            <a:r>
              <a:rPr lang="el-GR" sz="2400" dirty="0">
                <a:latin typeface="+mj-lt"/>
              </a:rPr>
              <a:t>την αυτοάμυνα) φαίνεται να είναι ένας </a:t>
            </a:r>
            <a:r>
              <a:rPr lang="el-GR" sz="2400" dirty="0" smtClean="0">
                <a:latin typeface="+mj-lt"/>
              </a:rPr>
              <a:t>ιδανικός τρόπος </a:t>
            </a:r>
            <a:r>
              <a:rPr lang="el-GR" sz="2400" dirty="0">
                <a:latin typeface="+mj-lt"/>
              </a:rPr>
              <a:t>να επηρεαστούν οι </a:t>
            </a:r>
            <a:r>
              <a:rPr lang="el-GR" sz="2400" dirty="0" smtClean="0">
                <a:latin typeface="+mj-lt"/>
              </a:rPr>
              <a:t>νέοι. Το γεγονός ότι οι κανονισμοί στην πάλη απαγορεύουν την χρησιμοποίηση  </a:t>
            </a:r>
            <a:r>
              <a:rPr lang="el-GR" sz="2400" dirty="0">
                <a:latin typeface="+mj-lt"/>
              </a:rPr>
              <a:t>όλων των </a:t>
            </a:r>
            <a:r>
              <a:rPr lang="el-GR" sz="2400" dirty="0" smtClean="0">
                <a:latin typeface="+mj-lt"/>
              </a:rPr>
              <a:t>κτυπημάτων, στραγγαλισμών </a:t>
            </a:r>
            <a:r>
              <a:rPr lang="el-GR" sz="2400" dirty="0">
                <a:latin typeface="+mj-lt"/>
              </a:rPr>
              <a:t>ή </a:t>
            </a:r>
            <a:r>
              <a:rPr lang="el-GR" sz="2400" dirty="0" smtClean="0">
                <a:latin typeface="+mj-lt"/>
              </a:rPr>
              <a:t>εξαρθρώσεων </a:t>
            </a:r>
            <a:r>
              <a:rPr lang="el-GR" sz="2400" dirty="0">
                <a:latin typeface="+mj-lt"/>
              </a:rPr>
              <a:t>(όπως στο </a:t>
            </a:r>
            <a:r>
              <a:rPr lang="el-GR" sz="2400" dirty="0" smtClean="0">
                <a:latin typeface="+mj-lt"/>
              </a:rPr>
              <a:t>τζούντο, το </a:t>
            </a:r>
            <a:r>
              <a:rPr lang="el-GR" sz="2400" dirty="0" err="1" smtClean="0">
                <a:latin typeface="+mj-lt"/>
              </a:rPr>
              <a:t>αϊκίντο</a:t>
            </a:r>
            <a:r>
              <a:rPr lang="el-GR" sz="2400" dirty="0" smtClean="0">
                <a:latin typeface="+mj-lt"/>
              </a:rPr>
              <a:t>, </a:t>
            </a:r>
            <a:r>
              <a:rPr lang="el-GR" sz="2400" dirty="0">
                <a:latin typeface="+mj-lt"/>
              </a:rPr>
              <a:t>το μποξ, το </a:t>
            </a:r>
            <a:r>
              <a:rPr lang="el-GR" sz="2400" dirty="0" err="1">
                <a:latin typeface="+mj-lt"/>
              </a:rPr>
              <a:t>kick</a:t>
            </a:r>
            <a:r>
              <a:rPr lang="el-GR" sz="2400" dirty="0">
                <a:latin typeface="+mj-lt"/>
              </a:rPr>
              <a:t>-</a:t>
            </a:r>
            <a:r>
              <a:rPr lang="el-GR" sz="2400" dirty="0" err="1">
                <a:latin typeface="+mj-lt"/>
              </a:rPr>
              <a:t>boxing</a:t>
            </a:r>
            <a:r>
              <a:rPr lang="el-GR" sz="2400" dirty="0">
                <a:latin typeface="+mj-lt"/>
              </a:rPr>
              <a:t> ή το </a:t>
            </a:r>
            <a:r>
              <a:rPr lang="el-GR" sz="2400" dirty="0" err="1">
                <a:latin typeface="+mj-lt"/>
              </a:rPr>
              <a:t>karate</a:t>
            </a:r>
            <a:r>
              <a:rPr lang="el-GR" sz="2400" dirty="0">
                <a:latin typeface="+mj-lt"/>
              </a:rPr>
              <a:t>) , </a:t>
            </a:r>
            <a:r>
              <a:rPr lang="el-GR" sz="2400" dirty="0" smtClean="0">
                <a:latin typeface="+mj-lt"/>
              </a:rPr>
              <a:t>είναι αδιανόητο και προκαλεί την κοινή λογική η επιμονή </a:t>
            </a:r>
            <a:r>
              <a:rPr lang="el-GR" sz="2400" i="1" dirty="0" smtClean="0">
                <a:latin typeface="+mj-lt"/>
              </a:rPr>
              <a:t>μερικών υποτίθεται ειδικών </a:t>
            </a:r>
            <a:r>
              <a:rPr lang="el-GR" sz="2400" dirty="0" smtClean="0">
                <a:latin typeface="+mj-lt"/>
              </a:rPr>
              <a:t>να εισηγούνται </a:t>
            </a:r>
            <a:r>
              <a:rPr lang="el-GR" sz="2400" dirty="0">
                <a:latin typeface="+mj-lt"/>
              </a:rPr>
              <a:t>την εισαγωγή αυτών </a:t>
            </a:r>
            <a:r>
              <a:rPr lang="el-GR" sz="2400" dirty="0" smtClean="0">
                <a:latin typeface="+mj-lt"/>
              </a:rPr>
              <a:t>των πολεμικών </a:t>
            </a:r>
            <a:r>
              <a:rPr lang="el-GR" sz="2400" dirty="0">
                <a:latin typeface="+mj-lt"/>
              </a:rPr>
              <a:t>τεχνών  </a:t>
            </a:r>
            <a:r>
              <a:rPr lang="el-GR" sz="2400" dirty="0" smtClean="0">
                <a:latin typeface="+mj-lt"/>
              </a:rPr>
              <a:t>στην  πρωτοβάθμια εκπαίδευση.</a:t>
            </a:r>
            <a:endParaRPr lang="el-GR" sz="2400" dirty="0">
              <a:latin typeface="+mj-lt"/>
            </a:endParaRPr>
          </a:p>
          <a:p>
            <a:pPr algn="just">
              <a:lnSpc>
                <a:spcPct val="150000"/>
              </a:lnSpc>
            </a:pPr>
            <a:endParaRPr lang="el-GR" sz="1800" dirty="0"/>
          </a:p>
        </p:txBody>
      </p:sp>
      <p:sp>
        <p:nvSpPr>
          <p:cNvPr id="5" name="Ορθογώνιο 4"/>
          <p:cNvSpPr/>
          <p:nvPr/>
        </p:nvSpPr>
        <p:spPr>
          <a:xfrm>
            <a:off x="755576" y="4424338"/>
            <a:ext cx="6912768" cy="369332"/>
          </a:xfrm>
          <a:prstGeom prst="rect">
            <a:avLst/>
          </a:prstGeom>
        </p:spPr>
        <p:txBody>
          <a:bodyPr wrap="square">
            <a:spAutoFit/>
          </a:bodyPr>
          <a:lstStyle/>
          <a:p>
            <a:endParaRPr lang="el-GR" dirty="0"/>
          </a:p>
        </p:txBody>
      </p:sp>
    </p:spTree>
    <p:extLst>
      <p:ext uri="{BB962C8B-B14F-4D97-AF65-F5344CB8AC3E}">
        <p14:creationId xmlns:p14="http://schemas.microsoft.com/office/powerpoint/2010/main" val="125440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3312" y="-150381"/>
            <a:ext cx="6190998" cy="1664685"/>
          </a:xfrm>
          <a:noFill/>
          <a:ln>
            <a:noFill/>
          </a:ln>
        </p:spPr>
        <p:txBody>
          <a:bodyPr>
            <a:normAutofit fontScale="90000"/>
          </a:bodyPr>
          <a:lstStyle/>
          <a:p>
            <a:r>
              <a:rPr lang="el-GR" altLang="el-GR" b="1" dirty="0" smtClean="0">
                <a:solidFill>
                  <a:srgbClr val="002060"/>
                </a:solidFill>
              </a:rPr>
              <a:t/>
            </a:r>
            <a:br>
              <a:rPr lang="el-GR" altLang="el-GR" b="1" dirty="0" smtClean="0">
                <a:solidFill>
                  <a:srgbClr val="002060"/>
                </a:solidFill>
              </a:rPr>
            </a:br>
            <a:r>
              <a:rPr lang="el-GR" altLang="el-GR" sz="3600" b="1" dirty="0" smtClean="0">
                <a:solidFill>
                  <a:srgbClr val="C00000"/>
                </a:solidFill>
              </a:rPr>
              <a:t>ΚΑΤΑΤΑΞΗ  ΟΛΥΜΠΙΑΚΩΝ  ΚΑΙ ΜΗ </a:t>
            </a:r>
            <a:r>
              <a:rPr lang="el-GR" altLang="el-GR" sz="3200" b="1" dirty="0" smtClean="0">
                <a:solidFill>
                  <a:srgbClr val="C00000"/>
                </a:solidFill>
              </a:rPr>
              <a:t/>
            </a:r>
            <a:br>
              <a:rPr lang="el-GR" altLang="el-GR" sz="3200" b="1" dirty="0" smtClean="0">
                <a:solidFill>
                  <a:srgbClr val="C00000"/>
                </a:solidFill>
              </a:rPr>
            </a:br>
            <a:r>
              <a:rPr lang="el-GR" altLang="el-GR" sz="3600" b="1" dirty="0" smtClean="0">
                <a:solidFill>
                  <a:srgbClr val="C00000"/>
                </a:solidFill>
              </a:rPr>
              <a:t>ΜΑΧΗΤΙΚΩΝ ΑΘΛΗΜΑΤΩΝ</a:t>
            </a:r>
            <a:r>
              <a:rPr lang="en-US" altLang="el-GR" sz="3600" b="1" dirty="0">
                <a:solidFill>
                  <a:srgbClr val="FFC000"/>
                </a:solidFill>
              </a:rPr>
              <a:t/>
            </a:r>
            <a:br>
              <a:rPr lang="en-US" altLang="el-GR" sz="3600" b="1" dirty="0">
                <a:solidFill>
                  <a:srgbClr val="FFC000"/>
                </a:solidFill>
              </a:rPr>
            </a:br>
            <a:endParaRPr lang="el-GR" dirty="0">
              <a:solidFill>
                <a:srgbClr val="FFC000"/>
              </a:solidFill>
            </a:endParaRPr>
          </a:p>
        </p:txBody>
      </p:sp>
      <p:sp>
        <p:nvSpPr>
          <p:cNvPr id="4" name="Freeform 3"/>
          <p:cNvSpPr>
            <a:spLocks noChangeArrowheads="1"/>
          </p:cNvSpPr>
          <p:nvPr/>
        </p:nvSpPr>
        <p:spPr bwMode="auto">
          <a:xfrm rot="10800000" flipH="1">
            <a:off x="522950" y="-819476"/>
            <a:ext cx="6834397" cy="6741371"/>
          </a:xfrm>
          <a:custGeom>
            <a:avLst/>
            <a:gdLst>
              <a:gd name="T0" fmla="*/ 0 w 21132"/>
              <a:gd name="T1" fmla="*/ 0 h 21600"/>
              <a:gd name="T2" fmla="*/ 2147483647 w 21132"/>
              <a:gd name="T3" fmla="*/ 2147483647 h 21600"/>
              <a:gd name="T4" fmla="*/ 0 w 21132"/>
              <a:gd name="T5" fmla="*/ 2147483647 h 21600"/>
              <a:gd name="T6" fmla="*/ 0 60000 65536"/>
              <a:gd name="T7" fmla="*/ 0 60000 65536"/>
              <a:gd name="T8" fmla="*/ 0 60000 65536"/>
            </a:gdLst>
            <a:ahLst/>
            <a:cxnLst>
              <a:cxn ang="T6">
                <a:pos x="T0" y="T1"/>
              </a:cxn>
              <a:cxn ang="T7">
                <a:pos x="T2" y="T3"/>
              </a:cxn>
              <a:cxn ang="T8">
                <a:pos x="T4" y="T5"/>
              </a:cxn>
            </a:cxnLst>
            <a:rect l="0" t="0" r="r" b="b"/>
            <a:pathLst>
              <a:path w="21132" h="21600" fill="none" extrusionOk="0">
                <a:moveTo>
                  <a:pt x="0" y="-1"/>
                </a:moveTo>
                <a:cubicBezTo>
                  <a:pt x="10205" y="-1"/>
                  <a:pt x="19018" y="7142"/>
                  <a:pt x="21131" y="17127"/>
                </a:cubicBezTo>
              </a:path>
              <a:path w="21132" h="21600" stroke="0" extrusionOk="0">
                <a:moveTo>
                  <a:pt x="0" y="-1"/>
                </a:moveTo>
                <a:cubicBezTo>
                  <a:pt x="10205" y="-1"/>
                  <a:pt x="19018" y="7142"/>
                  <a:pt x="21131" y="17127"/>
                </a:cubicBezTo>
                <a:lnTo>
                  <a:pt x="0" y="21600"/>
                </a:lnTo>
                <a:lnTo>
                  <a:pt x="0" y="-1"/>
                </a:lnTo>
                <a:close/>
              </a:path>
            </a:pathLst>
          </a:custGeom>
          <a:noFill/>
          <a:ln w="76200">
            <a:solidFill>
              <a:srgbClr val="FFC000"/>
            </a:solidFill>
            <a:prstDash val="sysDash"/>
            <a:round/>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nchor="ctr"/>
          <a:lstStyle/>
          <a:p>
            <a:endParaRPr lang="el-GR">
              <a:ln>
                <a:solidFill>
                  <a:schemeClr val="tx1"/>
                </a:solidFill>
              </a:ln>
              <a:solidFill>
                <a:schemeClr val="bg2">
                  <a:lumMod val="40000"/>
                  <a:lumOff val="60000"/>
                </a:schemeClr>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68" t="9414" r="11564"/>
          <a:stretch/>
        </p:blipFill>
        <p:spPr bwMode="auto">
          <a:xfrm>
            <a:off x="96767" y="4280987"/>
            <a:ext cx="1631838" cy="164090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07" t="19442" r="9596" b="7658"/>
          <a:stretch/>
        </p:blipFill>
        <p:spPr bwMode="auto">
          <a:xfrm>
            <a:off x="1602463" y="3963338"/>
            <a:ext cx="1662890" cy="160404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760" y="3262661"/>
            <a:ext cx="1735981" cy="17005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2277" y="2410539"/>
            <a:ext cx="1662198" cy="16043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573" y="1228110"/>
            <a:ext cx="1626448" cy="15256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Αποτέλεσμα εικόνας για ΜΟΥΑΙΤΑΙ"/>
          <p:cNvPicPr>
            <a:picLocks noChangeAspect="1" noChangeArrowheads="1"/>
          </p:cNvPicPr>
          <p:nvPr/>
        </p:nvPicPr>
        <p:blipFill rotWithShape="1">
          <a:blip r:embed="rId7">
            <a:extLst>
              <a:ext uri="{28A0092B-C50C-407E-A947-70E740481C1C}">
                <a14:useLocalDpi xmlns:a14="http://schemas.microsoft.com/office/drawing/2010/main" val="0"/>
              </a:ext>
            </a:extLst>
          </a:blip>
          <a:srcRect l="16396" r="11116"/>
          <a:stretch/>
        </p:blipFill>
        <p:spPr bwMode="auto">
          <a:xfrm>
            <a:off x="7287883" y="359810"/>
            <a:ext cx="1627425" cy="12689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7" descr="Αποτέλεσμα εικόνας για ΜΟΥΑΙΤΑ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9" descr="Αποτέλεσμα εικόνας για ΜΟΥΑΙΤΑΙ"/>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2" name="AutoShape 11" descr="Αποτέλεσμα εικόνας για ΜΟΥΑΙΤΑΙ"/>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7" name="Picture 13" descr="Αποτέλεσμα εικόνας για ΜΟΥΑΙΤΑΙ"/>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492" t="14013" r="13113"/>
          <a:stretch/>
        </p:blipFill>
        <p:spPr bwMode="auto">
          <a:xfrm>
            <a:off x="6906392" y="1412776"/>
            <a:ext cx="1518103" cy="13096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9" name="Picture 15" descr="Αποτέλεσμα εικόνας για ΚΕΝΤΟ"/>
          <p:cNvPicPr>
            <a:picLocks noChangeAspect="1" noChangeArrowheads="1"/>
          </p:cNvPicPr>
          <p:nvPr/>
        </p:nvPicPr>
        <p:blipFill rotWithShape="1">
          <a:blip r:embed="rId9">
            <a:extLst>
              <a:ext uri="{28A0092B-C50C-407E-A947-70E740481C1C}">
                <a14:useLocalDpi xmlns:a14="http://schemas.microsoft.com/office/drawing/2010/main" val="0"/>
              </a:ext>
            </a:extLst>
          </a:blip>
          <a:srcRect l="15728" r="13504"/>
          <a:stretch/>
        </p:blipFill>
        <p:spPr bwMode="auto">
          <a:xfrm>
            <a:off x="6401891" y="2559479"/>
            <a:ext cx="1563734" cy="14704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65883" y="6128603"/>
            <a:ext cx="1565955" cy="58695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9pPr>
          </a:lstStyle>
          <a:p>
            <a:pPr algn="ctr">
              <a:spcBef>
                <a:spcPts val="1500"/>
              </a:spcBef>
              <a:buClrTx/>
              <a:buFontTx/>
              <a:buNone/>
              <a:defRPr/>
            </a:pPr>
            <a:r>
              <a:rPr lang="el-GR" altLang="el-GR" sz="1600" b="1" i="1" dirty="0" smtClean="0">
                <a:solidFill>
                  <a:srgbClr val="C00000"/>
                </a:solidFill>
              </a:rPr>
              <a:t>ΗΠΙΕΣ ΜΟΡΦΕΣ ΑΥΤΟΑΜΥΝΑΣ</a:t>
            </a:r>
          </a:p>
        </p:txBody>
      </p:sp>
      <p:sp>
        <p:nvSpPr>
          <p:cNvPr id="19" name="Text Box 18"/>
          <p:cNvSpPr txBox="1">
            <a:spLocks noChangeArrowheads="1"/>
          </p:cNvSpPr>
          <p:nvPr/>
        </p:nvSpPr>
        <p:spPr bwMode="auto">
          <a:xfrm>
            <a:off x="5738569" y="30581"/>
            <a:ext cx="2905139" cy="586957"/>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charset="0"/>
              </a:defRPr>
            </a:lvl9pPr>
          </a:lstStyle>
          <a:p>
            <a:pPr algn="ctr">
              <a:spcBef>
                <a:spcPts val="1500"/>
              </a:spcBef>
              <a:buClrTx/>
              <a:buFontTx/>
              <a:buNone/>
              <a:defRPr/>
            </a:pPr>
            <a:r>
              <a:rPr lang="el-GR" altLang="el-GR" sz="1600" b="1" i="1" dirty="0" smtClean="0">
                <a:solidFill>
                  <a:srgbClr val="C00000"/>
                </a:solidFill>
              </a:rPr>
              <a:t>ΣΚΛΗΡΟΤΕΡΕΣ ΜΟΡΦΕΣ ΑΥΤΟΑΜΥΝΑΣ</a:t>
            </a:r>
          </a:p>
        </p:txBody>
      </p:sp>
      <p:sp>
        <p:nvSpPr>
          <p:cNvPr id="17" name="AutoShape 17" descr="Αποτέλεσμα εικόνας για ΚΕΝΤΟ"/>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42" name="Picture 18"/>
          <p:cNvPicPr>
            <a:picLocks noChangeAspect="1" noChangeArrowheads="1"/>
          </p:cNvPicPr>
          <p:nvPr/>
        </p:nvPicPr>
        <p:blipFill rotWithShape="1">
          <a:blip r:embed="rId10">
            <a:extLst>
              <a:ext uri="{28A0092B-C50C-407E-A947-70E740481C1C}">
                <a14:useLocalDpi xmlns:a14="http://schemas.microsoft.com/office/drawing/2010/main" val="0"/>
              </a:ext>
            </a:extLst>
          </a:blip>
          <a:srcRect r="5804"/>
          <a:stretch/>
        </p:blipFill>
        <p:spPr bwMode="auto">
          <a:xfrm>
            <a:off x="5553408" y="3651637"/>
            <a:ext cx="1454907" cy="142398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3890" y="4436337"/>
            <a:ext cx="1492045" cy="151211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0576" y="5140634"/>
            <a:ext cx="1359595" cy="13595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5801" y="5687465"/>
            <a:ext cx="1476213" cy="121922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Ορθογώνιο 19"/>
          <p:cNvSpPr/>
          <p:nvPr/>
        </p:nvSpPr>
        <p:spPr>
          <a:xfrm>
            <a:off x="3139013" y="6289582"/>
            <a:ext cx="654345" cy="338554"/>
          </a:xfrm>
          <a:prstGeom prst="rect">
            <a:avLst/>
          </a:prstGeom>
        </p:spPr>
        <p:txBody>
          <a:bodyPr wrap="none">
            <a:spAutoFit/>
          </a:bodyPr>
          <a:lstStyle/>
          <a:p>
            <a:pPr algn="ctr">
              <a:spcBef>
                <a:spcPts val="1250"/>
              </a:spcBef>
              <a:buClrTx/>
              <a:buFontTx/>
              <a:buNone/>
              <a:defRPr/>
            </a:pPr>
            <a:r>
              <a:rPr lang="pl-PL" altLang="el-GR" sz="1600" b="1" dirty="0"/>
              <a:t>sumo</a:t>
            </a:r>
          </a:p>
        </p:txBody>
      </p:sp>
      <p:sp>
        <p:nvSpPr>
          <p:cNvPr id="21" name="Ορθογώνιο 20"/>
          <p:cNvSpPr/>
          <p:nvPr/>
        </p:nvSpPr>
        <p:spPr>
          <a:xfrm>
            <a:off x="4420550" y="5948454"/>
            <a:ext cx="722826" cy="338554"/>
          </a:xfrm>
          <a:prstGeom prst="rect">
            <a:avLst/>
          </a:prstGeom>
        </p:spPr>
        <p:txBody>
          <a:bodyPr wrap="none">
            <a:spAutoFit/>
          </a:bodyPr>
          <a:lstStyle/>
          <a:p>
            <a:pPr algn="ctr">
              <a:spcBef>
                <a:spcPts val="1250"/>
              </a:spcBef>
              <a:buClrTx/>
              <a:buFontTx/>
              <a:buNone/>
              <a:defRPr/>
            </a:pPr>
            <a:r>
              <a:rPr lang="pl-PL" altLang="el-GR" sz="1600" b="1" dirty="0"/>
              <a:t>kurasz</a:t>
            </a:r>
          </a:p>
        </p:txBody>
      </p:sp>
      <p:sp>
        <p:nvSpPr>
          <p:cNvPr id="22" name="Ορθογώνιο 21"/>
          <p:cNvSpPr/>
          <p:nvPr/>
        </p:nvSpPr>
        <p:spPr>
          <a:xfrm>
            <a:off x="6037686" y="5140634"/>
            <a:ext cx="755335" cy="338554"/>
          </a:xfrm>
          <a:prstGeom prst="rect">
            <a:avLst/>
          </a:prstGeom>
        </p:spPr>
        <p:txBody>
          <a:bodyPr wrap="none">
            <a:spAutoFit/>
          </a:bodyPr>
          <a:lstStyle/>
          <a:p>
            <a:r>
              <a:rPr lang="en-US" sz="1600" b="1" dirty="0" smtClean="0"/>
              <a:t>sambo</a:t>
            </a:r>
            <a:endParaRPr lang="en-US" sz="1400" b="1" dirty="0"/>
          </a:p>
        </p:txBody>
      </p:sp>
      <p:sp>
        <p:nvSpPr>
          <p:cNvPr id="24" name="Ορθογώνιο 23"/>
          <p:cNvSpPr/>
          <p:nvPr/>
        </p:nvSpPr>
        <p:spPr>
          <a:xfrm>
            <a:off x="7090960" y="4396028"/>
            <a:ext cx="719877" cy="338554"/>
          </a:xfrm>
          <a:prstGeom prst="rect">
            <a:avLst/>
          </a:prstGeom>
        </p:spPr>
        <p:txBody>
          <a:bodyPr wrap="none">
            <a:spAutoFit/>
          </a:bodyPr>
          <a:lstStyle/>
          <a:p>
            <a:pPr lvl="0" algn="ctr">
              <a:spcBef>
                <a:spcPts val="1250"/>
              </a:spcBef>
              <a:defRPr/>
            </a:pPr>
            <a:r>
              <a:rPr lang="pl-PL" altLang="el-GR" sz="1600" b="1" dirty="0"/>
              <a:t>karate</a:t>
            </a:r>
          </a:p>
        </p:txBody>
      </p:sp>
      <p:sp>
        <p:nvSpPr>
          <p:cNvPr id="25" name="Ορθογώνιο 24"/>
          <p:cNvSpPr/>
          <p:nvPr/>
        </p:nvSpPr>
        <p:spPr>
          <a:xfrm>
            <a:off x="8033494" y="3281237"/>
            <a:ext cx="711220" cy="338554"/>
          </a:xfrm>
          <a:prstGeom prst="rect">
            <a:avLst/>
          </a:prstGeom>
        </p:spPr>
        <p:txBody>
          <a:bodyPr wrap="none">
            <a:spAutoFit/>
          </a:bodyPr>
          <a:lstStyle/>
          <a:p>
            <a:pPr algn="ctr">
              <a:spcBef>
                <a:spcPts val="1250"/>
              </a:spcBef>
              <a:buClrTx/>
              <a:buFontTx/>
              <a:buNone/>
              <a:defRPr/>
            </a:pPr>
            <a:r>
              <a:rPr lang="pl-PL" altLang="el-GR" sz="1600" b="1" dirty="0"/>
              <a:t>kendo</a:t>
            </a:r>
          </a:p>
        </p:txBody>
      </p:sp>
      <p:sp>
        <p:nvSpPr>
          <p:cNvPr id="26" name="Ορθογώνιο 25"/>
          <p:cNvSpPr/>
          <p:nvPr/>
        </p:nvSpPr>
        <p:spPr>
          <a:xfrm>
            <a:off x="8218458" y="2067582"/>
            <a:ext cx="906974" cy="491160"/>
          </a:xfrm>
          <a:prstGeom prst="rect">
            <a:avLst/>
          </a:prstGeom>
        </p:spPr>
        <p:txBody>
          <a:bodyPr wrap="square">
            <a:spAutoFit/>
          </a:bodyPr>
          <a:lstStyle/>
          <a:p>
            <a:pPr algn="ctr">
              <a:lnSpc>
                <a:spcPct val="80000"/>
              </a:lnSpc>
              <a:spcBef>
                <a:spcPts val="375"/>
              </a:spcBef>
              <a:buClrTx/>
              <a:buFontTx/>
              <a:buNone/>
              <a:defRPr/>
            </a:pPr>
            <a:r>
              <a:rPr lang="pl-PL" altLang="el-GR" sz="1600" b="1" dirty="0"/>
              <a:t>kick-boxing</a:t>
            </a:r>
          </a:p>
        </p:txBody>
      </p:sp>
      <p:sp>
        <p:nvSpPr>
          <p:cNvPr id="28" name="Ορθογώνιο 27"/>
          <p:cNvSpPr/>
          <p:nvPr/>
        </p:nvSpPr>
        <p:spPr>
          <a:xfrm>
            <a:off x="8101596" y="1228110"/>
            <a:ext cx="1035348" cy="338554"/>
          </a:xfrm>
          <a:prstGeom prst="rect">
            <a:avLst/>
          </a:prstGeom>
        </p:spPr>
        <p:txBody>
          <a:bodyPr wrap="none">
            <a:spAutoFit/>
          </a:bodyPr>
          <a:lstStyle/>
          <a:p>
            <a:r>
              <a:rPr lang="en-US" sz="1600" b="1" dirty="0" err="1" smtClean="0"/>
              <a:t>muay</a:t>
            </a:r>
            <a:r>
              <a:rPr lang="en-US" sz="1600" b="1" dirty="0" smtClean="0"/>
              <a:t> </a:t>
            </a:r>
            <a:r>
              <a:rPr lang="en-US" sz="1600" b="1" dirty="0" err="1" smtClean="0"/>
              <a:t>thai</a:t>
            </a:r>
            <a:endParaRPr lang="el-GR" sz="1600" b="1" dirty="0"/>
          </a:p>
        </p:txBody>
      </p:sp>
      <p:sp>
        <p:nvSpPr>
          <p:cNvPr id="30" name="Ορθογώνιο 29"/>
          <p:cNvSpPr/>
          <p:nvPr/>
        </p:nvSpPr>
        <p:spPr>
          <a:xfrm>
            <a:off x="-51572" y="4066647"/>
            <a:ext cx="1562928" cy="338554"/>
          </a:xfrm>
          <a:prstGeom prst="rect">
            <a:avLst/>
          </a:prstGeom>
        </p:spPr>
        <p:txBody>
          <a:bodyPr wrap="none">
            <a:spAutoFit/>
          </a:bodyPr>
          <a:lstStyle/>
          <a:p>
            <a:r>
              <a:rPr lang="el-GR" altLang="el-GR" sz="1600" b="1" dirty="0" smtClean="0"/>
              <a:t>Ελληνορωμαϊκή</a:t>
            </a:r>
            <a:endParaRPr lang="el-GR" sz="1600" b="1" dirty="0"/>
          </a:p>
        </p:txBody>
      </p:sp>
      <p:sp>
        <p:nvSpPr>
          <p:cNvPr id="31" name="Ορθογώνιο 30"/>
          <p:cNvSpPr/>
          <p:nvPr/>
        </p:nvSpPr>
        <p:spPr>
          <a:xfrm>
            <a:off x="1427301" y="3754206"/>
            <a:ext cx="1525482" cy="275717"/>
          </a:xfrm>
          <a:prstGeom prst="rect">
            <a:avLst/>
          </a:prstGeom>
        </p:spPr>
        <p:txBody>
          <a:bodyPr wrap="none">
            <a:spAutoFit/>
          </a:bodyPr>
          <a:lstStyle/>
          <a:p>
            <a:pPr algn="ctr">
              <a:lnSpc>
                <a:spcPct val="70000"/>
              </a:lnSpc>
              <a:spcBef>
                <a:spcPts val="125"/>
              </a:spcBef>
              <a:buClrTx/>
              <a:buFontTx/>
              <a:buNone/>
              <a:defRPr/>
            </a:pPr>
            <a:r>
              <a:rPr lang="el-GR" altLang="el-GR" sz="1600" b="1" dirty="0"/>
              <a:t>Ελευθέρα πάλη</a:t>
            </a:r>
          </a:p>
        </p:txBody>
      </p:sp>
      <p:sp>
        <p:nvSpPr>
          <p:cNvPr id="1024" name="Ορθογώνιο 1023"/>
          <p:cNvSpPr/>
          <p:nvPr/>
        </p:nvSpPr>
        <p:spPr>
          <a:xfrm>
            <a:off x="3052105" y="3043451"/>
            <a:ext cx="569387" cy="338554"/>
          </a:xfrm>
          <a:prstGeom prst="rect">
            <a:avLst/>
          </a:prstGeom>
        </p:spPr>
        <p:txBody>
          <a:bodyPr wrap="none">
            <a:spAutoFit/>
          </a:bodyPr>
          <a:lstStyle/>
          <a:p>
            <a:pPr algn="ctr">
              <a:spcBef>
                <a:spcPts val="1250"/>
              </a:spcBef>
              <a:buClrTx/>
              <a:buFontTx/>
              <a:buNone/>
              <a:defRPr/>
            </a:pPr>
            <a:r>
              <a:rPr lang="pl-PL" altLang="el-GR" sz="1600" b="1" dirty="0"/>
              <a:t>judo</a:t>
            </a:r>
          </a:p>
        </p:txBody>
      </p:sp>
      <p:sp>
        <p:nvSpPr>
          <p:cNvPr id="1025" name="Ορθογώνιο 1024"/>
          <p:cNvSpPr/>
          <p:nvPr/>
        </p:nvSpPr>
        <p:spPr>
          <a:xfrm>
            <a:off x="3410411" y="2361869"/>
            <a:ext cx="1575560" cy="338554"/>
          </a:xfrm>
          <a:prstGeom prst="rect">
            <a:avLst/>
          </a:prstGeom>
        </p:spPr>
        <p:txBody>
          <a:bodyPr wrap="none">
            <a:spAutoFit/>
          </a:bodyPr>
          <a:lstStyle/>
          <a:p>
            <a:pPr algn="ctr">
              <a:spcBef>
                <a:spcPts val="1250"/>
              </a:spcBef>
              <a:buClrTx/>
              <a:buFontTx/>
              <a:buNone/>
              <a:defRPr/>
            </a:pPr>
            <a:r>
              <a:rPr lang="pl-PL" altLang="el-GR" sz="1600" b="1" dirty="0"/>
              <a:t>taekwondo WTF</a:t>
            </a:r>
          </a:p>
        </p:txBody>
      </p:sp>
      <p:sp>
        <p:nvSpPr>
          <p:cNvPr id="1028" name="Ορθογώνιο 1027"/>
          <p:cNvSpPr/>
          <p:nvPr/>
        </p:nvSpPr>
        <p:spPr>
          <a:xfrm>
            <a:off x="4409178" y="1444135"/>
            <a:ext cx="1032334" cy="338554"/>
          </a:xfrm>
          <a:prstGeom prst="rect">
            <a:avLst/>
          </a:prstGeom>
        </p:spPr>
        <p:txBody>
          <a:bodyPr wrap="none">
            <a:spAutoFit/>
          </a:bodyPr>
          <a:lstStyle/>
          <a:p>
            <a:pPr algn="ctr">
              <a:spcBef>
                <a:spcPts val="1250"/>
              </a:spcBef>
              <a:buClrTx/>
              <a:buFontTx/>
              <a:buNone/>
              <a:defRPr/>
            </a:pPr>
            <a:r>
              <a:rPr lang="el-GR" altLang="el-GR" sz="1600" b="1" dirty="0"/>
              <a:t>Πυγμαχία</a:t>
            </a:r>
          </a:p>
        </p:txBody>
      </p:sp>
    </p:spTree>
    <p:extLst>
      <p:ext uri="{BB962C8B-B14F-4D97-AF65-F5344CB8AC3E}">
        <p14:creationId xmlns:p14="http://schemas.microsoft.com/office/powerpoint/2010/main" val="702540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rgbClr val="C00000"/>
                </a:solidFill>
              </a:rPr>
              <a:t>Ωφελιμιστικός χαρακτήρας της πάλης</a:t>
            </a:r>
            <a:endParaRPr lang="el-GR" sz="3600" b="1" dirty="0">
              <a:solidFill>
                <a:srgbClr val="C00000"/>
              </a:solidFill>
            </a:endParaRPr>
          </a:p>
        </p:txBody>
      </p:sp>
      <p:sp>
        <p:nvSpPr>
          <p:cNvPr id="3" name="Θέση περιεχομένου 2"/>
          <p:cNvSpPr>
            <a:spLocks noGrp="1"/>
          </p:cNvSpPr>
          <p:nvPr>
            <p:ph idx="1"/>
          </p:nvPr>
        </p:nvSpPr>
        <p:spPr>
          <a:xfrm>
            <a:off x="457200" y="1600200"/>
            <a:ext cx="8435280" cy="4525963"/>
          </a:xfrm>
        </p:spPr>
        <p:txBody>
          <a:bodyPr>
            <a:normAutofit/>
          </a:bodyPr>
          <a:lstStyle/>
          <a:p>
            <a:r>
              <a:rPr lang="el-GR" dirty="0" smtClean="0"/>
              <a:t>Παρόλο που η αθλητική πάλη ανήκει στις πιο ήπιες μορφές των μαχητικών αθλημάτων , χρησιμοποιώντας τεχνικές ενέργειες της όπως  (ρίψεις, ανατροπές, καταρρίψεις </a:t>
            </a:r>
            <a:r>
              <a:rPr lang="el-GR" dirty="0" err="1" smtClean="0"/>
              <a:t>κ.λ.π</a:t>
            </a:r>
            <a:r>
              <a:rPr lang="el-GR" dirty="0" smtClean="0"/>
              <a:t>.), εν τούτοις απεδείχθη το πιο αποτελεσματικό μέσο αυτοάμυνας και παρέχει ασφαλή προστασία  </a:t>
            </a:r>
            <a:r>
              <a:rPr lang="el-GR" dirty="0"/>
              <a:t>από </a:t>
            </a:r>
            <a:r>
              <a:rPr lang="el-GR" dirty="0" smtClean="0"/>
              <a:t> </a:t>
            </a:r>
            <a:r>
              <a:rPr lang="el-GR" dirty="0"/>
              <a:t>πιθανές </a:t>
            </a:r>
            <a:r>
              <a:rPr lang="el-GR" dirty="0" smtClean="0"/>
              <a:t> </a:t>
            </a:r>
            <a:r>
              <a:rPr lang="el-GR" dirty="0"/>
              <a:t>συνέπειες </a:t>
            </a:r>
            <a:r>
              <a:rPr lang="el-GR" dirty="0" smtClean="0"/>
              <a:t>σε μία εμπλοκή στο δρόμο.   </a:t>
            </a:r>
            <a:r>
              <a:rPr lang="el-GR" sz="2000" i="1" dirty="0"/>
              <a:t>(</a:t>
            </a:r>
            <a:r>
              <a:rPr lang="el-GR" sz="2000" i="1" dirty="0" err="1"/>
              <a:t>Harasymowicz</a:t>
            </a:r>
            <a:r>
              <a:rPr lang="el-GR" sz="2000" i="1" dirty="0"/>
              <a:t> 2003).</a:t>
            </a:r>
            <a:endParaRPr lang="el-GR" i="1" dirty="0"/>
          </a:p>
        </p:txBody>
      </p:sp>
    </p:spTree>
    <p:extLst>
      <p:ext uri="{BB962C8B-B14F-4D97-AF65-F5344CB8AC3E}">
        <p14:creationId xmlns:p14="http://schemas.microsoft.com/office/powerpoint/2010/main" val="35119644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955</Words>
  <Application>Microsoft Office PowerPoint</Application>
  <PresentationFormat>Προβολή στην οθόνη (4:3)</PresentationFormat>
  <Paragraphs>120</Paragraphs>
  <Slides>19</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Ο ΠΑΙΔΑΓΩΓΙΚΟΣ ΡΟΛΟΣ ΤΗΣ ΠΑΛΗΣ  </vt:lpstr>
      <vt:lpstr>Παρουσίαση του PowerPoint</vt:lpstr>
      <vt:lpstr>Παρουσίαση του PowerPoint</vt:lpstr>
      <vt:lpstr>Παρουσίαση του PowerPoint</vt:lpstr>
      <vt:lpstr>Παρουσίαση του PowerPoint</vt:lpstr>
      <vt:lpstr>Κύριες ομάδες κριτηρίων ταυτοποίησης των μαχητικών αθλημάτων</vt:lpstr>
      <vt:lpstr>Ρεαλιστικός χαρακτήρας της πάλης</vt:lpstr>
      <vt:lpstr> ΚΑΤΑΤΑΞΗ  ΟΛΥΜΠΙΑΚΩΝ  ΚΑΙ ΜΗ  ΜΑΧΗΤΙΚΩΝ ΑΘΛΗΜΑΤΩΝ </vt:lpstr>
      <vt:lpstr>Ωφελιμιστικός χαρακτήρας της πάλης</vt:lpstr>
      <vt:lpstr>Παρουσίαση του PowerPoint</vt:lpstr>
      <vt:lpstr>Ο πνευματικός χαρακτήρας τη πάλης</vt:lpstr>
      <vt:lpstr>Παρουσίαση του PowerPoint</vt:lpstr>
      <vt:lpstr>Τα οφέλη  της  πάλης</vt:lpstr>
      <vt:lpstr>Παρουσίαση του PowerPoint</vt:lpstr>
      <vt:lpstr>Παρουσίαση του PowerPoint</vt:lpstr>
      <vt:lpstr>Παρουσίαση του PowerPoint</vt:lpstr>
      <vt:lpstr>ΜΕΡΙΚΑ ΠΑΡΑΔΕΙΓΜΑΤΑ ΓΙΑ ΤΟΝ ΠΑΙΔΑΓΩΓΙΚΟ ΡΟΛΟ ΤΟΥ ΑΘΛΗΜΑΤΟΣ</vt:lpstr>
      <vt:lpstr>Παρουσίαση του PowerPoint</vt:lpstr>
      <vt:lpstr>Ο ΔΡΟΜΟΣ ΤΟΥ ΑΓΩΝΑ  ΔΕΝ ΤΕΛΕΙΩΝΕΙ ΣΤΟ ΟΛΥΜΠΙΑΚΟ ΜΕΤΑΛΙΟ –……ΤΟΤΕ ΑΡΧΙΖΕΙ</vt:lpstr>
    </vt:vector>
  </TitlesOfParts>
  <Company>OTE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12</cp:revision>
  <dcterms:created xsi:type="dcterms:W3CDTF">2020-04-07T07:47:56Z</dcterms:created>
  <dcterms:modified xsi:type="dcterms:W3CDTF">2020-11-04T07:51:36Z</dcterms:modified>
</cp:coreProperties>
</file>