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82" r:id="rId2"/>
    <p:sldId id="384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421" r:id="rId11"/>
    <p:sldId id="392" r:id="rId12"/>
    <p:sldId id="420" r:id="rId13"/>
    <p:sldId id="393" r:id="rId14"/>
    <p:sldId id="422" r:id="rId15"/>
    <p:sldId id="394" r:id="rId16"/>
    <p:sldId id="395" r:id="rId17"/>
    <p:sldId id="396" r:id="rId18"/>
    <p:sldId id="397" r:id="rId19"/>
    <p:sldId id="400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12" r:id="rId29"/>
    <p:sldId id="413" r:id="rId30"/>
    <p:sldId id="414" r:id="rId31"/>
    <p:sldId id="415" r:id="rId32"/>
    <p:sldId id="419" r:id="rId3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FFFF"/>
    <a:srgbClr val="00FF00"/>
    <a:srgbClr val="66FFFF"/>
    <a:srgbClr val="FFFF99"/>
    <a:srgbClr val="009999"/>
    <a:srgbClr val="0066FF"/>
    <a:srgbClr val="0099FF"/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44357" autoAdjust="0"/>
    <p:restoredTop sz="94660"/>
  </p:normalViewPr>
  <p:slideViewPr>
    <p:cSldViewPr>
      <p:cViewPr varScale="1">
        <p:scale>
          <a:sx n="86" d="100"/>
          <a:sy n="86" d="100"/>
        </p:scale>
        <p:origin x="108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C8130-B434-47CD-90CF-0080B75AC24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Δεύτερη στάθμη</a:t>
            </a:r>
          </a:p>
          <a:p>
            <a:pPr lvl="2"/>
            <a:r>
              <a:rPr lang="ru-RU" noProof="0"/>
              <a:t>Третий επίπεδο</a:t>
            </a:r>
          </a:p>
          <a:p>
            <a:pPr lvl="3"/>
            <a:r>
              <a:rPr lang="ru-RU" noProof="0"/>
              <a:t>Четвертый επίπεδο</a:t>
            </a:r>
          </a:p>
          <a:p>
            <a:pPr lvl="4"/>
            <a:r>
              <a:rPr lang="ru-RU" noProof="0"/>
              <a:t>Пятый επίπεδο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E26A7E-7582-48D5-A572-C973F24867B0}" type="slidenum">
              <a:rPr lang="ru-RU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/>
          </a:p>
        </p:txBody>
      </p:sp>
      <p:sp>
        <p:nvSpPr>
          <p:cNvPr id="11" name="Верхний колонтитул 10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C4425-5E92-4859-AA18-1F6CD25B2B0C}" type="slidenum">
              <a:rPr lang="ru-RU"/>
              <a:t>11</a:t>
            </a:fld>
            <a:endParaRPr lang="ru-RU" dirty="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C4425-5E92-4859-AA18-1F6CD25B2B0C}" type="slidenum">
              <a:rPr lang="ru-RU"/>
              <a:t>12</a:t>
            </a:fld>
            <a:endParaRPr lang="ru-RU" dirty="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615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C4425-5E92-4859-AA18-1F6CD25B2B0C}" type="slidenum">
              <a:rPr lang="ru-RU"/>
              <a:t>13</a:t>
            </a:fld>
            <a:endParaRPr lang="ru-RU" dirty="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C4425-5E92-4859-AA18-1F6CD25B2B0C}" type="slidenum">
              <a:rPr lang="ru-RU"/>
              <a:t>14</a:t>
            </a:fld>
            <a:endParaRPr lang="ru-RU" dirty="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75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2E71B-D247-4E78-A18C-06A65DC094DD}" type="slidenum">
              <a:rPr lang="ru-RU"/>
              <a:t>16</a:t>
            </a:fld>
            <a:endParaRPr lang="ru-RU" dirty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7DBF9-7BA6-4BB0-921B-922FBF23F2E9}" type="slidenum">
              <a:rPr lang="ru-RU" smtClean="0"/>
              <a:t>17</a:t>
            </a:fld>
            <a:endParaRPr lang="ru-RU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AB6ED-04C3-4F83-AF87-298FA88488A5}" type="slidenum">
              <a:rPr lang="ru-RU"/>
              <a:t>18</a:t>
            </a:fld>
            <a:endParaRPr lang="ru-RU" dirty="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C65153-13E6-489C-9009-4FCF25951B29}" type="slidenum">
              <a:rPr lang="ru-RU"/>
              <a:t>19</a:t>
            </a:fld>
            <a:endParaRPr lang="ru-RU" dirty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258A3-A36E-49CA-BC28-FB6AA06FFF72}" type="slidenum">
              <a:rPr lang="ru-RU"/>
              <a:t>20</a:t>
            </a:fld>
            <a:endParaRPr lang="ru-RU" dirty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7DBF9-7BA6-4BB0-921B-922FBF23F2E9}" type="slidenum">
              <a:rPr lang="ru-RU" smtClean="0"/>
              <a:t>21</a:t>
            </a:fld>
            <a:endParaRPr lang="ru-RU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7E0052-1561-46BA-9725-019B23FBB25B}" type="slidenum">
              <a:rPr lang="ru-RU"/>
              <a:t>2</a:t>
            </a:fld>
            <a:endParaRPr lang="ru-RU" dirty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63A62-8C40-4B5C-8345-474206C3AF57}" type="slidenum">
              <a:rPr lang="ru-RU"/>
              <a:t>23</a:t>
            </a:fld>
            <a:endParaRPr lang="ru-RU" dirty="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D0346-B3E1-47FE-B9A5-CF2EC567AB20}" type="slidenum">
              <a:rPr lang="ru-RU"/>
              <a:t>24</a:t>
            </a:fld>
            <a:endParaRPr lang="ru-RU" dirty="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AAFDD-02E8-4875-8C41-00B2A85307E3}" type="slidenum">
              <a:rPr lang="ru-RU"/>
              <a:t>25</a:t>
            </a:fld>
            <a:endParaRPr lang="ru-RU" dirty="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D06AF-0134-489A-8EFF-8EB2DEEF2DDA}" type="slidenum">
              <a:rPr lang="ru-RU"/>
              <a:t>26</a:t>
            </a:fld>
            <a:endParaRPr lang="ru-RU" dirty="0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E44EC-940A-471A-AEFD-48279DEBFF84}" type="slidenum">
              <a:rPr lang="ru-RU"/>
              <a:t>27</a:t>
            </a:fld>
            <a:endParaRPr lang="ru-RU" dirty="0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7DBF9-7BA6-4BB0-921B-922FBF23F2E9}" type="slidenum">
              <a:rPr lang="ru-RU" smtClean="0"/>
              <a:t>28</a:t>
            </a:fld>
            <a:endParaRPr lang="ru-RU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6AC90-E881-4843-AA1F-04F69ADD1D50}" type="slidenum">
              <a:rPr lang="ru-RU"/>
              <a:t>29</a:t>
            </a:fld>
            <a:endParaRPr lang="ru-RU" dirty="0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D199C-AE64-4AA8-805E-88112CD50C56}" type="slidenum">
              <a:rPr lang="ru-RU"/>
              <a:t>31</a:t>
            </a:fld>
            <a:endParaRPr lang="ru-RU" dirty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F17751-F089-4A26-B177-4418DB3E3CC7}" type="slidenum">
              <a:rPr lang="ru-RU" smtClean="0"/>
              <a:t>32</a:t>
            </a:fld>
            <a:endParaRPr lang="ru-RU" dirty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7C0DE-0312-4228-8C71-570F22978649}" type="slidenum">
              <a:rPr lang="ru-RU"/>
              <a:t>3</a:t>
            </a:fld>
            <a:endParaRPr lang="ru-RU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FC3F7-259C-4F1D-A51B-728551E753E1}" type="slidenum">
              <a:rPr lang="ru-RU"/>
              <a:t>4</a:t>
            </a:fld>
            <a:endParaRPr lang="ru-RU" dirty="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7DBF9-7BA6-4BB0-921B-922FBF23F2E9}" type="slidenum">
              <a:rPr lang="ru-RU" smtClean="0"/>
              <a:t>5</a:t>
            </a:fld>
            <a:endParaRPr lang="ru-RU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D5F65F-6CD0-4E2E-9692-671F1F9E0532}" type="slidenum">
              <a:rPr lang="ru-RU"/>
              <a:t>7</a:t>
            </a:fld>
            <a:endParaRPr lang="ru-RU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538FE-71A1-4C7F-B439-85299347DDD4}" type="slidenum">
              <a:rPr lang="ru-RU"/>
              <a:t>8</a:t>
            </a:fld>
            <a:endParaRPr lang="ru-RU" dirty="0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C4425-5E92-4859-AA18-1F6CD25B2B0C}" type="slidenum">
              <a:rPr lang="ru-RU"/>
              <a:t>9</a:t>
            </a:fld>
            <a:endParaRPr lang="ru-RU" dirty="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C4425-5E92-4859-AA18-1F6CD25B2B0C}" type="slidenum">
              <a:rPr lang="ru-RU"/>
              <a:t>10</a:t>
            </a:fld>
            <a:endParaRPr lang="ru-RU" dirty="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547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898A9-96BD-47A8-AB15-0F4B4DE223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5F30D-D3A2-4D11-81A7-57E4EAA414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2B2D9-3224-4912-BE15-56B9B64F14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D9139-7950-4073-A178-C7FC3806CC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3D029-AE45-492E-B125-4BC27F5CBC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88E7D-5A4C-4503-8C64-3BBA438293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41486-09FB-43FC-89E9-0EE9D12473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E7641-D90E-4D6A-BB0F-8D16B02DE3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F491-F9D9-4589-B688-B024A268A8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C30DE-2C05-4C7B-9E60-3D97700DEF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F633F-0F7E-4542-95A5-023EA79AC9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A64AF-F7DA-4A08-8294-3A6F39CB0E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CFB06-F7E2-43DE-A21F-79D6454FCC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31048-E924-43CB-A983-124AE63BFD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Δεύτερη στάθμη</a:t>
            </a:r>
          </a:p>
          <a:p>
            <a:pPr lvl="2"/>
            <a:r>
              <a:rPr lang="ru-RU"/>
              <a:t>Третий επίπεδο</a:t>
            </a:r>
          </a:p>
          <a:p>
            <a:pPr lvl="3"/>
            <a:r>
              <a:rPr lang="ru-RU"/>
              <a:t>Четвертый επίπεδο</a:t>
            </a:r>
          </a:p>
          <a:p>
            <a:pPr lvl="4"/>
            <a:r>
              <a:rPr lang="ru-RU"/>
              <a:t>Пятый επίπεδο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65207CA-046B-493A-9FD2-3CCA896B86F5}" type="slidenum">
              <a:rPr lang="ru-RU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000" y="2204864"/>
            <a:ext cx="8424000" cy="1800000"/>
          </a:xfrm>
        </p:spPr>
        <p:txBody>
          <a:bodyPr/>
          <a:lstStyle/>
          <a:p>
            <a:pPr eaLnBrk="1" hangingPunct="1">
              <a:defRPr/>
            </a:pPr>
            <a:br>
              <a:rPr lang="ru-RU" sz="2400" b="1" dirty="0"/>
            </a:br>
            <a:br>
              <a:rPr lang="ru-RU" sz="1100" b="1" dirty="0"/>
            </a:br>
            <a:r>
              <a:rPr lang="en-US" sz="3600" b="1" dirty="0"/>
              <a:t>Επικούρειοι και Στωικοί</a:t>
            </a:r>
          </a:p>
          <a:p>
            <a:pPr eaLnBrk="1" hangingPunct="1">
              <a:defRPr/>
            </a:pPr>
            <a:r>
              <a:rPr lang="en-US" b="1" dirty="0"/>
              <a:t>Η φιλοσοφία ως τέχνη της ζωής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5" name="AutoShape 13"/>
          <p:cNvSpPr>
            <a:spLocks noChangeAspect="1" noChangeArrowheads="1"/>
          </p:cNvSpPr>
          <p:nvPr/>
        </p:nvSpPr>
        <p:spPr bwMode="auto">
          <a:xfrm>
            <a:off x="1763589" y="4219753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36" name="AutoShape 4"/>
          <p:cNvSpPr>
            <a:spLocks noChangeAspect="1" noChangeArrowheads="1"/>
          </p:cNvSpPr>
          <p:nvPr/>
        </p:nvSpPr>
        <p:spPr bwMode="auto">
          <a:xfrm>
            <a:off x="720000" y="2187575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1187624" y="3224355"/>
            <a:ext cx="6336392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Θ</a:t>
            </a:r>
            <a:r>
              <a:rPr lang="el-GR" b="1" dirty="0">
                <a:solidFill>
                  <a:srgbClr val="0000FF"/>
                </a:solidFill>
              </a:rPr>
              <a:t>α τα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απ</a:t>
            </a:r>
            <a:r>
              <a:rPr lang="en-US" b="1" dirty="0" err="1">
                <a:solidFill>
                  <a:srgbClr val="FF0000"/>
                </a:solidFill>
              </a:rPr>
              <a:t>έφευγε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α</a:t>
            </a:r>
            <a:r>
              <a:rPr lang="en-US" b="1" dirty="0" err="1">
                <a:solidFill>
                  <a:srgbClr val="0000FF"/>
                </a:solidFill>
              </a:rPr>
              <a:t>υτά</a:t>
            </a:r>
            <a:r>
              <a:rPr lang="en-US" b="1" dirty="0">
                <a:solidFill>
                  <a:srgbClr val="0000FF"/>
                </a:solidFill>
              </a:rPr>
              <a:t> όχι επειδή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βρίσκει τέτοιες πράξεις κακές, αλλά επειδή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θέλει να </a:t>
            </a:r>
            <a:r>
              <a:rPr lang="en-US" b="1" dirty="0">
                <a:solidFill>
                  <a:srgbClr val="FF0000"/>
                </a:solidFill>
              </a:rPr>
              <a:t>αποφύγει τον πόνο της τιμωρίας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9641" name="Rectangle 9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892175"/>
          </a:xfrm>
          <a:noFill/>
          <a:ln/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Θεόδωρος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αμοραλιστική ερμηνεία του ηδονισμού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2051720" y="5083887"/>
            <a:ext cx="6814468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Δεν θα δίσταζε να διαπράξει αυτά τα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λεγόμενα "εγκλήματα", αν υποσχόταν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ευχαρίστηση και ήταν σίγουρος ότι θα </a:t>
            </a:r>
            <a:r>
              <a:rPr lang="en-US" b="1" dirty="0">
                <a:solidFill>
                  <a:srgbClr val="FF0000"/>
                </a:solidFill>
              </a:rPr>
              <a:t>έμενε ατιμώρητος.</a:t>
            </a:r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6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5" grpId="0" animBg="1"/>
      <p:bldP spid="69636" grpId="0" animBg="1"/>
      <p:bldP spid="69640" grpId="0" animBg="1"/>
      <p:bldP spid="696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4" name="AutoShape 12"/>
          <p:cNvSpPr>
            <a:spLocks noChangeAspect="1" noChangeArrowheads="1"/>
          </p:cNvSpPr>
          <p:nvPr/>
        </p:nvSpPr>
        <p:spPr bwMode="auto">
          <a:xfrm>
            <a:off x="3994944" y="6013449"/>
            <a:ext cx="576262" cy="723527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43" name="AutoShape 11"/>
          <p:cNvSpPr>
            <a:spLocks noChangeAspect="1" noChangeArrowheads="1"/>
          </p:cNvSpPr>
          <p:nvPr/>
        </p:nvSpPr>
        <p:spPr bwMode="auto">
          <a:xfrm>
            <a:off x="720000" y="3685381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36" name="AutoShape 4"/>
          <p:cNvSpPr>
            <a:spLocks noChangeAspect="1" noChangeArrowheads="1"/>
          </p:cNvSpPr>
          <p:nvPr/>
        </p:nvSpPr>
        <p:spPr bwMode="auto">
          <a:xfrm>
            <a:off x="720000" y="2187575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1215080" y="1287184"/>
            <a:ext cx="7208919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Είναι αλήθεια ότι η ευχαρίστηση είναι ο στόχος της ζωής</a:t>
            </a:r>
            <a:r>
              <a:rPr lang="ru-RU" b="1" dirty="0">
                <a:solidFill>
                  <a:srgbClr val="0000FF"/>
                </a:solidFill>
              </a:rPr>
              <a:t>,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αλλά αυτός ο στόχος είναι ανέφικτος</a:t>
            </a:r>
            <a:r>
              <a:rPr lang="ru-RU" b="1" dirty="0">
                <a:solidFill>
                  <a:srgbClr val="0000FF"/>
                </a:solidFill>
              </a:rPr>
              <a:t>, επειδή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η ευχαρίστηση και ο πόνος είναι αδιαχώριστοι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1296262" y="2551592"/>
            <a:ext cx="7127737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AutoNum type="arabicParenBoth"/>
            </a:pPr>
            <a:r>
              <a:rPr lang="en-US" b="1" dirty="0">
                <a:solidFill>
                  <a:srgbClr val="0000FF"/>
                </a:solidFill>
              </a:rPr>
              <a:t>Η ευχαρίστηση είναι το αποτέλεσμα της ικανοποίησης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ανάγκης, αλλά η </a:t>
            </a:r>
            <a:r>
              <a:rPr lang="en-US" b="1" dirty="0">
                <a:solidFill>
                  <a:srgbClr val="FF0000"/>
                </a:solidFill>
              </a:rPr>
              <a:t>απογοήτευση προηγείται της </a:t>
            </a:r>
            <a:r>
              <a:rPr lang="en-US" b="1" dirty="0">
                <a:solidFill>
                  <a:srgbClr val="0000FF"/>
                </a:solidFill>
              </a:rPr>
              <a:t>ευχαρίστησης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όπως ακριβώς η ανάγκη προηγείται της ικανοποίησης.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1547664" y="4077072"/>
            <a:ext cx="6876335" cy="15841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(2) Ο πόνος της απ</a:t>
            </a:r>
            <a:r>
              <a:rPr lang="en-US" b="1" dirty="0" err="1">
                <a:solidFill>
                  <a:srgbClr val="0000FF"/>
                </a:solidFill>
              </a:rPr>
              <a:t>ογοήτευσης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el-GR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μπ</a:t>
            </a:r>
            <a:r>
              <a:rPr lang="en-US" b="1" dirty="0" err="1">
                <a:solidFill>
                  <a:srgbClr val="0000FF"/>
                </a:solidFill>
              </a:rPr>
              <a:t>ορεί</a:t>
            </a:r>
            <a:r>
              <a:rPr lang="en-US" b="1" dirty="0">
                <a:solidFill>
                  <a:srgbClr val="0000FF"/>
                </a:solidFill>
              </a:rPr>
              <a:t> να </a:t>
            </a:r>
            <a:r>
              <a:rPr lang="en-US" b="1" dirty="0" err="1">
                <a:solidFill>
                  <a:srgbClr val="0000FF"/>
                </a:solidFill>
              </a:rPr>
              <a:t>δι</a:t>
            </a:r>
            <a:r>
              <a:rPr lang="en-US" b="1" dirty="0">
                <a:solidFill>
                  <a:srgbClr val="0000FF"/>
                </a:solidFill>
              </a:rPr>
              <a:t>αρκέσει</a:t>
            </a:r>
            <a:r>
              <a:rPr lang="el-GR" b="1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επ' αόριστον, </a:t>
            </a:r>
            <a:r>
              <a:rPr lang="en-US" b="1" dirty="0" err="1">
                <a:solidFill>
                  <a:srgbClr val="0000FF"/>
                </a:solidFill>
              </a:rPr>
              <a:t>ενώ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el-GR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b="1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η ευχαρίστηση της ικανοποίησης </a:t>
            </a:r>
            <a:endParaRPr lang="el-GR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</a:rPr>
              <a:t>είν</a:t>
            </a:r>
            <a:r>
              <a:rPr lang="en-US" b="1" dirty="0">
                <a:solidFill>
                  <a:srgbClr val="FF0000"/>
                </a:solidFill>
              </a:rPr>
              <a:t>αι σύντομη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3" name="Rectangle 10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892175"/>
          </a:xfrm>
          <a:noFill/>
          <a:ln/>
        </p:spPr>
        <p:txBody>
          <a:bodyPr/>
          <a:lstStyle/>
          <a:p>
            <a:r>
              <a:rPr lang="el-GR" sz="3200" b="1" dirty="0">
                <a:solidFill>
                  <a:schemeClr val="tx1"/>
                </a:solidFill>
              </a:rPr>
              <a:t>Ηγησίας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απαισιόδοξη ερμηνεία του ηδονισμού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4" grpId="0" animBg="1"/>
      <p:bldP spid="69643" grpId="0" animBg="1"/>
      <p:bldP spid="69636" grpId="0" animBg="1"/>
      <p:bldP spid="69637" grpId="0" animBg="1"/>
      <p:bldP spid="69638" grpId="0" animBg="1"/>
      <p:bldP spid="696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4" name="AutoShape 12"/>
          <p:cNvSpPr>
            <a:spLocks noChangeAspect="1" noChangeArrowheads="1"/>
          </p:cNvSpPr>
          <p:nvPr/>
        </p:nvSpPr>
        <p:spPr bwMode="auto">
          <a:xfrm>
            <a:off x="1619771" y="4016040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43" name="AutoShape 11"/>
          <p:cNvSpPr>
            <a:spLocks noChangeAspect="1" noChangeArrowheads="1"/>
          </p:cNvSpPr>
          <p:nvPr/>
        </p:nvSpPr>
        <p:spPr bwMode="auto">
          <a:xfrm>
            <a:off x="1331640" y="1802606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1115616" y="2903203"/>
            <a:ext cx="6480720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ru-RU" b="1" dirty="0">
                <a:solidFill>
                  <a:srgbClr val="0000FF"/>
                </a:solidFill>
              </a:rPr>
              <a:t>3) Τα </a:t>
            </a:r>
            <a:r>
              <a:rPr lang="en-US" b="1" dirty="0">
                <a:solidFill>
                  <a:srgbClr val="0000FF"/>
                </a:solidFill>
              </a:rPr>
              <a:t>μέσα για την ικανοποίηση των αναγκών μας είναι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περιορισμένα, </a:t>
            </a:r>
            <a:r>
              <a:rPr lang="en-US" b="1" dirty="0">
                <a:solidFill>
                  <a:srgbClr val="FF0000"/>
                </a:solidFill>
              </a:rPr>
              <a:t>δυσεύρετα και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εύκολα διαθέσιμα μόνο σε λίγους.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1331640" y="5074903"/>
            <a:ext cx="6480720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ru-RU" b="1" dirty="0">
                <a:solidFill>
                  <a:srgbClr val="0000FF"/>
                </a:solidFill>
              </a:rPr>
              <a:t>4) </a:t>
            </a:r>
            <a:r>
              <a:rPr lang="en-US" b="1" dirty="0">
                <a:solidFill>
                  <a:srgbClr val="0000FF"/>
                </a:solidFill>
              </a:rPr>
              <a:t>Αλλά ακόμη και αυτοί οι λίγοι τυχεροί δεν είναι ποτέ πραγματικά ευτυχισμένοι, επειδή </a:t>
            </a:r>
            <a:r>
              <a:rPr lang="en-US" b="1" dirty="0">
                <a:solidFill>
                  <a:srgbClr val="FF0000"/>
                </a:solidFill>
              </a:rPr>
              <a:t>η ευχαρίστησή τους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σύντομα αντικαθίσταται από την πλήξη.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3" name="Rectangle 10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892175"/>
          </a:xfrm>
          <a:noFill/>
          <a:ln/>
        </p:spPr>
        <p:txBody>
          <a:bodyPr/>
          <a:lstStyle/>
          <a:p>
            <a:r>
              <a:rPr lang="el-GR" sz="3200" b="1" dirty="0">
                <a:solidFill>
                  <a:schemeClr val="tx1"/>
                </a:solidFill>
              </a:rPr>
              <a:t>Ηγησίας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απαισιόδοξη ερμηνεία του ηδονισμού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97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4" grpId="0" animBg="1"/>
      <p:bldP spid="69643" grpId="0" animBg="1"/>
      <p:bldP spid="69640" grpId="0" animBg="1"/>
      <p:bldP spid="696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4" name="AutoShape 12"/>
          <p:cNvSpPr>
            <a:spLocks noChangeAspect="1" noChangeArrowheads="1"/>
          </p:cNvSpPr>
          <p:nvPr/>
        </p:nvSpPr>
        <p:spPr bwMode="auto">
          <a:xfrm>
            <a:off x="691408" y="5229225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43" name="AutoShape 11"/>
          <p:cNvSpPr>
            <a:spLocks noChangeAspect="1" noChangeArrowheads="1"/>
          </p:cNvSpPr>
          <p:nvPr/>
        </p:nvSpPr>
        <p:spPr bwMode="auto">
          <a:xfrm>
            <a:off x="539394" y="3378805"/>
            <a:ext cx="756606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36" name="AutoShape 4"/>
          <p:cNvSpPr>
            <a:spLocks noChangeAspect="1" noChangeArrowheads="1"/>
          </p:cNvSpPr>
          <p:nvPr/>
        </p:nvSpPr>
        <p:spPr bwMode="auto">
          <a:xfrm>
            <a:off x="720000" y="2187575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1133058" y="1349981"/>
            <a:ext cx="6876296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Μια ζωή γεμάτη απολαύσεις είναι εφικτή,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αρκεί </a:t>
            </a:r>
            <a:r>
              <a:rPr lang="en-US" b="1" dirty="0">
                <a:solidFill>
                  <a:srgbClr val="FF0000"/>
                </a:solidFill>
              </a:rPr>
              <a:t>να μην περιορίζουμε τις απολαύσεις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σε αυτές του σώματος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1273384" y="2874774"/>
            <a:ext cx="687629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ru-RU" b="1" dirty="0">
                <a:solidFill>
                  <a:srgbClr val="0000FF"/>
                </a:solidFill>
              </a:rPr>
              <a:t>1) </a:t>
            </a:r>
            <a:r>
              <a:rPr lang="en-US" b="1" dirty="0">
                <a:solidFill>
                  <a:srgbClr val="FF0000"/>
                </a:solidFill>
              </a:rPr>
              <a:t>Το φάσμα των πιθανών απολαύσεων διευρύνεται </a:t>
            </a:r>
            <a:r>
              <a:rPr lang="en-US" b="1" dirty="0">
                <a:solidFill>
                  <a:srgbClr val="0000FF"/>
                </a:solidFill>
              </a:rPr>
              <a:t>με την προσθήκη </a:t>
            </a:r>
            <a:r>
              <a:rPr lang="el-GR" b="1" dirty="0">
                <a:solidFill>
                  <a:srgbClr val="0000FF"/>
                </a:solidFill>
              </a:rPr>
              <a:t>των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l-GR" b="1" dirty="0">
                <a:solidFill>
                  <a:srgbClr val="0000FF"/>
                </a:solidFill>
              </a:rPr>
              <a:t>πνευματικών </a:t>
            </a:r>
            <a:r>
              <a:rPr lang="en-US" b="1" dirty="0">
                <a:solidFill>
                  <a:srgbClr val="0000FF"/>
                </a:solidFill>
              </a:rPr>
              <a:t>απ</a:t>
            </a:r>
            <a:r>
              <a:rPr lang="en-US" b="1" dirty="0" err="1">
                <a:solidFill>
                  <a:srgbClr val="0000FF"/>
                </a:solidFill>
              </a:rPr>
              <a:t>ολ</a:t>
            </a:r>
            <a:r>
              <a:rPr lang="en-US" b="1" dirty="0">
                <a:solidFill>
                  <a:srgbClr val="0000FF"/>
                </a:solidFill>
              </a:rPr>
              <a:t>αύσ</a:t>
            </a:r>
            <a:r>
              <a:rPr lang="el-GR" b="1" dirty="0" err="1">
                <a:solidFill>
                  <a:srgbClr val="0000FF"/>
                </a:solidFill>
              </a:rPr>
              <a:t>εων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1331767" y="4221163"/>
            <a:ext cx="6817912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ru-RU" b="1" dirty="0">
                <a:solidFill>
                  <a:srgbClr val="0000FF"/>
                </a:solidFill>
              </a:rPr>
              <a:t>2) </a:t>
            </a:r>
            <a:r>
              <a:rPr lang="en-US" b="1" dirty="0">
                <a:solidFill>
                  <a:srgbClr val="0000FF"/>
                </a:solidFill>
              </a:rPr>
              <a:t>Μέσα ικανοποίησης των </a:t>
            </a:r>
            <a:r>
              <a:rPr lang="el-GR" b="1" dirty="0">
                <a:solidFill>
                  <a:srgbClr val="0000FF"/>
                </a:solidFill>
              </a:rPr>
              <a:t>πνευματικών</a:t>
            </a:r>
            <a:r>
              <a:rPr lang="en-US" b="1" dirty="0">
                <a:solidFill>
                  <a:srgbClr val="0000FF"/>
                </a:solidFill>
              </a:rPr>
              <a:t> αναγκών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καταναλώνονται, αλλά δεν </a:t>
            </a:r>
            <a:r>
              <a:rPr lang="en-US" b="1" dirty="0">
                <a:solidFill>
                  <a:srgbClr val="0000FF"/>
                </a:solidFill>
              </a:rPr>
              <a:t>καταστρέφονται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κατά τη διαδικασία της ικανοποίησης,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3" name="Rectangle 10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892175"/>
          </a:xfrm>
          <a:noFill/>
          <a:ln/>
        </p:spPr>
        <p:txBody>
          <a:bodyPr/>
          <a:lstStyle/>
          <a:p>
            <a:r>
              <a:rPr lang="el-GR" sz="3200" b="1" dirty="0" err="1">
                <a:solidFill>
                  <a:schemeClr val="tx1"/>
                </a:solidFill>
              </a:rPr>
              <a:t>Αννίκερις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αισιόδοξη ερμηνεία του ηδονισμού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4" grpId="0" animBg="1"/>
      <p:bldP spid="69643" grpId="0" animBg="1"/>
      <p:bldP spid="69636" grpId="0" animBg="1"/>
      <p:bldP spid="69637" grpId="0" animBg="1"/>
      <p:bldP spid="69638" grpId="0" animBg="1"/>
      <p:bldP spid="696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4" name="AutoShape 12"/>
          <p:cNvSpPr>
            <a:spLocks noChangeAspect="1" noChangeArrowheads="1"/>
          </p:cNvSpPr>
          <p:nvPr/>
        </p:nvSpPr>
        <p:spPr bwMode="auto">
          <a:xfrm>
            <a:off x="1115616" y="3284984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36" name="AutoShape 4"/>
          <p:cNvSpPr>
            <a:spLocks noChangeAspect="1" noChangeArrowheads="1"/>
          </p:cNvSpPr>
          <p:nvPr/>
        </p:nvSpPr>
        <p:spPr bwMode="auto">
          <a:xfrm>
            <a:off x="899592" y="1456274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1764000" y="2288382"/>
            <a:ext cx="6048360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και έτσι </a:t>
            </a:r>
            <a:r>
              <a:rPr lang="en-US" b="1" dirty="0">
                <a:solidFill>
                  <a:srgbClr val="FF0000"/>
                </a:solidFill>
              </a:rPr>
              <a:t>παρα</a:t>
            </a:r>
            <a:r>
              <a:rPr lang="en-US" b="1" dirty="0" err="1">
                <a:solidFill>
                  <a:srgbClr val="FF0000"/>
                </a:solidFill>
              </a:rPr>
              <a:t>μένουν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δι</a:t>
            </a:r>
            <a:r>
              <a:rPr lang="en-US" b="1" dirty="0">
                <a:solidFill>
                  <a:srgbClr val="FF0000"/>
                </a:solidFill>
              </a:rPr>
              <a:t>αθέσιμ</a:t>
            </a:r>
            <a:r>
              <a:rPr lang="el-GR" b="1" dirty="0">
                <a:solidFill>
                  <a:srgbClr val="FF0000"/>
                </a:solidFill>
              </a:rPr>
              <a:t>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τόσο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 για τη μελλοντική μας κατανάλωση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και σε άλλους ανθρώπους.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1764262" y="4005064"/>
            <a:ext cx="6264122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(3) Σε αντίθεση με τη σωματική ευχαρίστηση,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οι απολαύσεις του νου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δεν είναι εφήμερες.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Rectangle 10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892175"/>
          </a:xfrm>
          <a:noFill/>
          <a:ln/>
        </p:spPr>
        <p:txBody>
          <a:bodyPr/>
          <a:lstStyle/>
          <a:p>
            <a:r>
              <a:rPr lang="el-GR" sz="3200" b="1" dirty="0" err="1">
                <a:solidFill>
                  <a:schemeClr val="tx1"/>
                </a:solidFill>
              </a:rPr>
              <a:t>Αννίκερις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αισιόδοξη ερμηνεία του ηδονισμού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79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4" grpId="0" animBg="1"/>
      <p:bldP spid="69636" grpId="0" animBg="1"/>
      <p:bldP spid="69640" grpId="0" animBg="1"/>
      <p:bldP spid="696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chemeClr val="tx1"/>
                </a:solidFill>
              </a:rPr>
              <a:t>Οι κυνικοί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ασκητισμού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896000" y="2520000"/>
            <a:ext cx="3420000" cy="216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/>
          <a:lstStyle/>
          <a:p>
            <a:r>
              <a:rPr lang="en-GB" sz="2000" b="1" dirty="0"/>
              <a:t>Ασκητισμός 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i="1" dirty="0"/>
              <a:t>Gr</a:t>
            </a:r>
            <a:r>
              <a:rPr lang="ru-RU" b="1" dirty="0"/>
              <a:t>., άσκητής, </a:t>
            </a:r>
            <a:br>
              <a:rPr lang="en-US" b="1" dirty="0"/>
            </a:br>
            <a:r>
              <a:rPr lang="en-US" b="1" dirty="0"/>
              <a:t>αυτός που ασκείται</a:t>
            </a:r>
            <a:r>
              <a:rPr lang="ru-RU" b="1" dirty="0"/>
              <a:t>) </a:t>
            </a:r>
            <a:br>
              <a:rPr lang="en-US" b="1" dirty="0"/>
            </a:br>
            <a:r>
              <a:rPr lang="en-US" b="1" dirty="0"/>
              <a:t>είναι ένα ηθικό δόγμα που </a:t>
            </a:r>
            <a:br>
              <a:rPr lang="ru-RU" b="1" dirty="0"/>
            </a:br>
            <a:r>
              <a:rPr lang="en-US" b="1" dirty="0"/>
              <a:t>η αυταπάρνηση είναι ένα </a:t>
            </a:r>
            <a:r>
              <a:rPr lang="ru-RU" b="1" dirty="0"/>
              <a:t>μέσο </a:t>
            </a:r>
            <a:br>
              <a:rPr lang="en-US" b="1" dirty="0"/>
            </a:br>
            <a:r>
              <a:rPr lang="en-US" b="1" dirty="0"/>
              <a:t>για την επίτευξη του υπέρτατου αγαθού.</a:t>
            </a:r>
            <a:endParaRPr lang="ru-RU" b="1" dirty="0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828000" y="2520000"/>
            <a:ext cx="3420000" cy="216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/>
          <a:lstStyle/>
          <a:p>
            <a:r>
              <a:rPr lang="en-US" sz="2000" b="1" dirty="0"/>
              <a:t>Ηδονισμό</a:t>
            </a:r>
            <a:r>
              <a:rPr lang="ru-RU" sz="2000" b="1" dirty="0"/>
              <a:t>ς 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i="1" dirty="0"/>
              <a:t>γρ</a:t>
            </a:r>
            <a:r>
              <a:rPr lang="ru-RU" b="1" dirty="0"/>
              <a:t>. </a:t>
            </a:r>
            <a:r>
              <a:rPr lang="el-GR" sz="2100" b="1" dirty="0">
                <a:latin typeface="Times New Roman" pitchFamily="18" charset="0"/>
              </a:rPr>
              <a:t>ήδονή</a:t>
            </a:r>
            <a:r>
              <a:rPr lang="ru-RU" b="1" dirty="0"/>
              <a:t>, </a:t>
            </a:r>
            <a:r>
              <a:rPr lang="en-US" b="1" dirty="0"/>
              <a:t>ηδονή</a:t>
            </a:r>
            <a:r>
              <a:rPr lang="ru-RU" b="1" dirty="0"/>
              <a:t>, </a:t>
            </a:r>
            <a:br>
              <a:rPr lang="en-US" b="1" dirty="0"/>
            </a:br>
            <a:r>
              <a:rPr lang="en-US" b="1" dirty="0"/>
              <a:t>συγγενής με το </a:t>
            </a:r>
            <a:r>
              <a:rPr lang="en-US" b="1" i="1" dirty="0"/>
              <a:t>γρ</a:t>
            </a:r>
            <a:r>
              <a:rPr lang="en-US" b="1" dirty="0"/>
              <a:t>. </a:t>
            </a:r>
            <a:r>
              <a:rPr lang="el-GR" sz="2100" b="1" dirty="0">
                <a:latin typeface="Times New Roman" pitchFamily="18" charset="0"/>
              </a:rPr>
              <a:t>ήδυς</a:t>
            </a:r>
            <a:r>
              <a:rPr lang="ru-RU" b="1" dirty="0"/>
              <a:t>, </a:t>
            </a:r>
            <a:r>
              <a:rPr lang="en-US" b="1" dirty="0"/>
              <a:t>γλυκός</a:t>
            </a:r>
            <a:r>
              <a:rPr lang="ru-RU" b="1" dirty="0"/>
              <a:t>) </a:t>
            </a:r>
            <a:br>
              <a:rPr lang="ru-RU" b="1" dirty="0"/>
            </a:br>
            <a:r>
              <a:rPr lang="en-US" b="1" dirty="0"/>
              <a:t>είναι ένα ηθικό δόγμα </a:t>
            </a:r>
            <a:r>
              <a:rPr lang="ru-RU" b="1" dirty="0"/>
              <a:t>που </a:t>
            </a:r>
            <a:br>
              <a:rPr lang="ru-RU" b="1" dirty="0"/>
            </a:br>
            <a:r>
              <a:rPr lang="en-US" b="1" dirty="0"/>
              <a:t>η ευχαρίστηση είναι το μοναδικό </a:t>
            </a:r>
            <a:br>
              <a:rPr lang="en-US" b="1" dirty="0"/>
            </a:br>
            <a:r>
              <a:rPr lang="en-US" b="1" dirty="0"/>
              <a:t>ή κύριο αγαθό στη ζωή</a:t>
            </a:r>
            <a:r>
              <a:rPr lang="ru-RU" b="1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000" y="5760000"/>
            <a:ext cx="8424000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/>
              <a:t>Η λέξη </a:t>
            </a:r>
            <a:r>
              <a:rPr lang="en-US" b="1" i="1" dirty="0"/>
              <a:t>Κυνικός </a:t>
            </a:r>
            <a:r>
              <a:rPr lang="en-US" b="1" dirty="0"/>
              <a:t>προέρχεται από το </a:t>
            </a:r>
            <a:r>
              <a:rPr lang="el-GR" sz="2100" b="1" dirty="0" err="1">
                <a:latin typeface="Times New Roman" pitchFamily="18" charset="0"/>
                <a:cs typeface="Times New Roman" pitchFamily="18" charset="0"/>
              </a:rPr>
              <a:t>κύων</a:t>
            </a:r>
            <a:r>
              <a:rPr lang="el-GR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/>
              <a:t>(</a:t>
            </a:r>
            <a:r>
              <a:rPr lang="en-US" b="1" i="1" dirty="0"/>
              <a:t>γεν</a:t>
            </a:r>
            <a:r>
              <a:rPr lang="ru-RU" b="1" dirty="0"/>
              <a:t>. </a:t>
            </a:r>
            <a:r>
              <a:rPr lang="el-GR" sz="2100" b="1" dirty="0">
                <a:latin typeface="Times New Roman" pitchFamily="18" charset="0"/>
                <a:cs typeface="Times New Roman" pitchFamily="18" charset="0"/>
              </a:rPr>
              <a:t>κυνός</a:t>
            </a:r>
            <a:r>
              <a:rPr lang="ru-RU" b="1" dirty="0"/>
              <a:t>)</a:t>
            </a:r>
            <a:r>
              <a:rPr lang="ru-RU" b="1" dirty="0"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b="1" dirty="0">
                <a:latin typeface="Arial Unicode MS" pitchFamily="34" charset="-128"/>
                <a:cs typeface="Times New Roman" pitchFamily="18" charset="0"/>
              </a:rPr>
              <a:t>που σημαίνει </a:t>
            </a:r>
            <a:r>
              <a:rPr lang="en-US" b="1" i="1" dirty="0"/>
              <a:t>σκύλος.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540000" y="4500000"/>
            <a:ext cx="21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2000" b="1" dirty="0"/>
              <a:t>Αντισθένης </a:t>
            </a:r>
            <a:br>
              <a:rPr lang="en-US" sz="2000" b="1" dirty="0"/>
            </a:br>
            <a:r>
              <a:rPr lang="ru-RU" sz="1600" b="1" dirty="0"/>
              <a:t>c. 435 </a:t>
            </a:r>
            <a:r>
              <a:rPr lang="en-US" sz="1600" b="1" dirty="0"/>
              <a:t>- περ. </a:t>
            </a:r>
            <a:r>
              <a:rPr lang="ru-RU" sz="1600" b="1" dirty="0"/>
              <a:t>376 </a:t>
            </a:r>
            <a:r>
              <a:rPr lang="en-US" sz="1600" b="1" dirty="0"/>
              <a:t>π.Χ.</a:t>
            </a:r>
            <a:endParaRPr lang="ru-RU" sz="1600" b="1" dirty="0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3168000" y="4860000"/>
            <a:ext cx="270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GB" sz="2000" b="1" dirty="0"/>
              <a:t>Διογένης της Σινώπης</a:t>
            </a:r>
            <a:br>
              <a:rPr lang="ru-RU" sz="2000" b="1" dirty="0"/>
            </a:br>
            <a:r>
              <a:rPr lang="ru-RU" sz="1600" b="1" dirty="0"/>
              <a:t>c. 404 - </a:t>
            </a:r>
            <a:r>
              <a:rPr lang="en-US" sz="1600" b="1" dirty="0"/>
              <a:t>περίπου </a:t>
            </a:r>
            <a:r>
              <a:rPr lang="ru-RU" sz="1600" b="1" dirty="0"/>
              <a:t>323 </a:t>
            </a:r>
            <a:r>
              <a:rPr lang="en-US" sz="1600" b="1" dirty="0"/>
              <a:t>π.Χ.</a:t>
            </a:r>
            <a:endParaRPr lang="ru-RU" sz="1600" dirty="0"/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6336000" y="5220000"/>
            <a:ext cx="240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l-GR" sz="2000" b="1" dirty="0" err="1"/>
              <a:t>Κράτης</a:t>
            </a:r>
            <a:r>
              <a:rPr lang="en-US" sz="2000" b="1" dirty="0"/>
              <a:t> της </a:t>
            </a:r>
            <a:r>
              <a:rPr lang="ru-RU" sz="2000" b="1" dirty="0"/>
              <a:t>Θήβας </a:t>
            </a:r>
            <a:br>
              <a:rPr lang="en-US" sz="2000" b="1" dirty="0"/>
            </a:br>
            <a:r>
              <a:rPr lang="pl-PL" sz="1600" b="1" dirty="0"/>
              <a:t> περ. 365 - περ. 285 π</a:t>
            </a:r>
            <a:r>
              <a:rPr lang="en-US" sz="1600" b="1" dirty="0"/>
              <a:t>.</a:t>
            </a:r>
            <a:r>
              <a:rPr lang="pl-PL" sz="1600" b="1" dirty="0"/>
              <a:t>Χ</a:t>
            </a:r>
            <a:r>
              <a:rPr lang="en-US" sz="1600" b="1" dirty="0"/>
              <a:t>.</a:t>
            </a:r>
            <a:endParaRPr lang="ru-RU" sz="1600" b="1" dirty="0"/>
          </a:p>
        </p:txBody>
      </p:sp>
      <p:pic>
        <p:nvPicPr>
          <p:cNvPr id="133128" name="Picture 8" descr="Антисфен (red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000" y="1800000"/>
            <a:ext cx="1751187" cy="2520000"/>
          </a:xfrm>
          <a:prstGeom prst="rect">
            <a:avLst/>
          </a:prstGeom>
          <a:noFill/>
        </p:spPr>
      </p:pic>
      <p:pic>
        <p:nvPicPr>
          <p:cNvPr id="133129" name="Picture 9" descr="Диоген (Рим, Капитолийский музей - red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00" y="2160000"/>
            <a:ext cx="2338476" cy="2520000"/>
          </a:xfrm>
          <a:prstGeom prst="rect">
            <a:avLst/>
          </a:prstGeom>
          <a:noFill/>
        </p:spPr>
      </p:pic>
      <p:pic>
        <p:nvPicPr>
          <p:cNvPr id="133130" name="Picture 10" descr="Кратет (Джорджано - red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36000" y="2520000"/>
            <a:ext cx="2402542" cy="2520000"/>
          </a:xfrm>
          <a:prstGeom prst="rect">
            <a:avLst/>
          </a:prstGeom>
          <a:noFill/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chemeClr val="tx1"/>
                </a:solidFill>
              </a:rPr>
              <a:t>Οι κυνικοί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ασκητισμού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/>
      <p:bldP spid="133124" grpId="0"/>
      <p:bldP spid="1331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chemeClr val="accent3"/>
                </a:solidFill>
              </a:rPr>
              <a:t>Οι κυνικοί</a:t>
            </a:r>
            <a:br>
              <a:rPr lang="en-US" sz="3200" b="1" dirty="0">
                <a:solidFill>
                  <a:schemeClr val="accent3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Η ηθική του ασκητισμού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4099" name="Picture 3" descr="0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52550" y="1619250"/>
            <a:ext cx="6434138" cy="4832350"/>
          </a:xfrm>
          <a:solidFill>
            <a:srgbClr val="FF0000"/>
          </a:solidFill>
          <a:ln w="38100" cmpd="dbl">
            <a:solidFill>
              <a:schemeClr val="bg1"/>
            </a:solidFill>
          </a:ln>
        </p:spPr>
      </p:pic>
      <p:sp>
        <p:nvSpPr>
          <p:cNvPr id="4100" name="Oval 4"/>
          <p:cNvSpPr>
            <a:spLocks noChangeAspect="1" noChangeArrowheads="1"/>
          </p:cNvSpPr>
          <p:nvPr/>
        </p:nvSpPr>
        <p:spPr bwMode="auto">
          <a:xfrm>
            <a:off x="5292725" y="4148138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36000" y="4210050"/>
            <a:ext cx="979487" cy="369888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Μίλητος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2" name="Oval 6"/>
          <p:cNvSpPr>
            <a:spLocks noChangeAspect="1" noChangeArrowheads="1"/>
          </p:cNvSpPr>
          <p:nvPr/>
        </p:nvSpPr>
        <p:spPr bwMode="auto">
          <a:xfrm>
            <a:off x="5292725" y="3933825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435600" y="3708000"/>
            <a:ext cx="1146175" cy="369887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Έφεσος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4" name="Oval 8"/>
          <p:cNvSpPr>
            <a:spLocks noChangeAspect="1" noChangeArrowheads="1"/>
          </p:cNvSpPr>
          <p:nvPr/>
        </p:nvSpPr>
        <p:spPr bwMode="auto">
          <a:xfrm>
            <a:off x="2843213" y="3429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096577" y="3420000"/>
            <a:ext cx="713658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Ελέα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6" name="Oval 10"/>
          <p:cNvSpPr>
            <a:spLocks noChangeAspect="1" noChangeArrowheads="1"/>
          </p:cNvSpPr>
          <p:nvPr/>
        </p:nvSpPr>
        <p:spPr bwMode="auto">
          <a:xfrm>
            <a:off x="4821238" y="32019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4027769" y="2808000"/>
            <a:ext cx="1058303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Άβδηρα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Oval 12"/>
          <p:cNvSpPr>
            <a:spLocks noChangeAspect="1" noChangeArrowheads="1"/>
          </p:cNvSpPr>
          <p:nvPr/>
        </p:nvSpPr>
        <p:spPr bwMode="auto">
          <a:xfrm>
            <a:off x="4516438" y="39766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492000" y="4068000"/>
            <a:ext cx="966788" cy="369887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Αθήνα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Oval 14"/>
          <p:cNvSpPr>
            <a:spLocks noChangeAspect="1" noChangeArrowheads="1"/>
          </p:cNvSpPr>
          <p:nvPr/>
        </p:nvSpPr>
        <p:spPr bwMode="auto">
          <a:xfrm>
            <a:off x="4497388" y="3309938"/>
            <a:ext cx="119062" cy="1190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456000" y="3204000"/>
            <a:ext cx="966931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Στάγειρα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>
            <a:spLocks noChangeAspect="1" noChangeArrowheads="1"/>
          </p:cNvSpPr>
          <p:nvPr/>
        </p:nvSpPr>
        <p:spPr bwMode="auto">
          <a:xfrm>
            <a:off x="4067175" y="5300663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168000" y="4860000"/>
            <a:ext cx="966932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Κυρήνη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>
            <a:spLocks noChangeAspect="1" noChangeArrowheads="1"/>
          </p:cNvSpPr>
          <p:nvPr/>
        </p:nvSpPr>
        <p:spPr bwMode="auto">
          <a:xfrm>
            <a:off x="6800850" y="2968625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832000" y="2556000"/>
            <a:ext cx="954108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Σινώπη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>
            <a:spLocks noChangeAspect="1" noChangeArrowheads="1"/>
          </p:cNvSpPr>
          <p:nvPr/>
        </p:nvSpPr>
        <p:spPr bwMode="auto">
          <a:xfrm>
            <a:off x="4427538" y="3903663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3384000" y="3636000"/>
            <a:ext cx="992580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Θήβα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5" name="Oval 28"/>
          <p:cNvSpPr>
            <a:spLocks noChangeAspect="1" noChangeArrowheads="1"/>
          </p:cNvSpPr>
          <p:nvPr/>
        </p:nvSpPr>
        <p:spPr bwMode="auto">
          <a:xfrm>
            <a:off x="3168000" y="3708000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2190853" y="3852000"/>
            <a:ext cx="1311578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Κρότωνας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9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2149475" y="5074173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1552765" y="384516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622301" y="2600326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719138" y="1654175"/>
            <a:ext cx="6584950" cy="1187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Αν η ευτυχία εξαρτάται από την ικανοποίηση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των αναγκών μας, </a:t>
            </a:r>
            <a:r>
              <a:rPr lang="el-GR" b="1" dirty="0">
                <a:solidFill>
                  <a:srgbClr val="FF0000"/>
                </a:solidFill>
              </a:rPr>
              <a:t>όσο</a:t>
            </a:r>
            <a:r>
              <a:rPr lang="en-US" b="1" dirty="0">
                <a:solidFill>
                  <a:srgbClr val="FF0000"/>
                </a:solidFill>
              </a:rPr>
              <a:t> λιγότερες ανάγκες έχουμε,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τόσο πιο εύκολα επιτυγχάνεται η ευτυχία.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552765" y="2899700"/>
            <a:ext cx="6517778" cy="1187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ru-RU" b="1" dirty="0">
                <a:solidFill>
                  <a:srgbClr val="0000FF"/>
                </a:solidFill>
              </a:rPr>
              <a:t>1) </a:t>
            </a:r>
            <a:r>
              <a:rPr lang="el-GR" b="1" dirty="0">
                <a:solidFill>
                  <a:srgbClr val="FF0000"/>
                </a:solidFill>
              </a:rPr>
              <a:t>Αυτοσυγκράτηση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(περιορισμός των αναγκών μας)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είναι επομένως η συντομότερη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και ο πιο σίγουρος δρόμος προς την ευτυχία.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2411760" y="4111332"/>
            <a:ext cx="5726310" cy="1187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Μια τέτοια αυτοσυγκράτηση δεν είναι αδύνατη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και όχι αφύσικη, γιατί </a:t>
            </a:r>
            <a:r>
              <a:rPr lang="en-US" b="1" dirty="0">
                <a:solidFill>
                  <a:srgbClr val="FF0000"/>
                </a:solidFill>
              </a:rPr>
              <a:t>οι ανάγκες μας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είναι, ως επί το πλείστον, τεχνητές.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2882900" y="5434013"/>
            <a:ext cx="5865564" cy="1187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ru-RU" b="1" dirty="0">
                <a:solidFill>
                  <a:srgbClr val="0000FF"/>
                </a:solidFill>
              </a:rPr>
              <a:t>2) </a:t>
            </a:r>
            <a:r>
              <a:rPr lang="en-US" b="1" dirty="0">
                <a:solidFill>
                  <a:srgbClr val="FF0000"/>
                </a:solidFill>
              </a:rPr>
              <a:t>Όσο λιγότερες ανάγκες έχουμε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en-US" b="1" dirty="0">
                <a:solidFill>
                  <a:srgbClr val="0000FF"/>
                </a:solidFill>
              </a:rPr>
              <a:t>τόσο λιγότερο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εξαρτόμαστε από τις περιστάσεις και </a:t>
            </a:r>
            <a:r>
              <a:rPr lang="el-GR" b="1" dirty="0">
                <a:solidFill>
                  <a:srgbClr val="0000FF"/>
                </a:solidFill>
              </a:rPr>
              <a:t>άλλους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ανθρώπους, </a:t>
            </a:r>
            <a:r>
              <a:rPr lang="en-US" b="1" dirty="0">
                <a:solidFill>
                  <a:srgbClr val="FF0000"/>
                </a:solidFill>
              </a:rPr>
              <a:t>τόσο μεγαλύτερη είναι η ελευθερία μας.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1143000"/>
          </a:xfrm>
          <a:noFill/>
          <a:ln/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Αντισθένης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Θεμελίωση του Ασκητισμού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25613" name="Picture 13" descr="Антисфен (сидит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670300"/>
            <a:ext cx="1628775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4" grpId="0" animBg="1"/>
      <p:bldP spid="25605" grpId="0" animBg="1"/>
      <p:bldP spid="25606" grpId="0" animBg="1"/>
      <p:bldP spid="25607" grpId="0" animBg="1"/>
      <p:bldP spid="2560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7083959" y="5940000"/>
            <a:ext cx="15699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Διογένης και</a:t>
            </a:r>
            <a:br>
              <a:rPr lang="ru-RU" b="1" dirty="0"/>
            </a:br>
            <a:r>
              <a:rPr lang="el-GR" b="1" dirty="0"/>
              <a:t>Αλέξανδρος</a:t>
            </a:r>
            <a:endParaRPr lang="ru-RU" b="1" dirty="0"/>
          </a:p>
        </p:txBody>
      </p:sp>
      <p:pic>
        <p:nvPicPr>
          <p:cNvPr id="31751" name="Picture 7" descr="Диоген и Александр (блюдо из Урбино - red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5975" y="1619250"/>
            <a:ext cx="4972050" cy="4962525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Διογένης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πρακτική του ασκητισμού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900113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Επικούρειοι και Στωικοί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φιλοσοφία ως τέχνη της ζωής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0000"/>
            <a:ext cx="8229600" cy="5578475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dirty="0"/>
              <a:t> Τα σωκρατικά σχολεία</a:t>
            </a:r>
            <a:endParaRPr lang="ru-RU" sz="2400" b="1" dirty="0"/>
          </a:p>
          <a:p>
            <a:pPr lvl="1">
              <a:lnSpc>
                <a:spcPct val="90000"/>
              </a:lnSpc>
              <a:buClr>
                <a:schemeClr val="bg1"/>
              </a:buClr>
              <a:buFontTx/>
              <a:buChar char="•"/>
            </a:pPr>
            <a:r>
              <a:rPr lang="en-US" sz="2000" b="1" dirty="0"/>
              <a:t>Οι Κυρηναϊκοί</a:t>
            </a:r>
            <a:r>
              <a:rPr lang="ru-RU" sz="2000" b="1" dirty="0"/>
              <a:t>: </a:t>
            </a:r>
            <a:r>
              <a:rPr lang="en-US" sz="2000" b="1" dirty="0"/>
              <a:t>Η ηθική του ηδονισμού</a:t>
            </a:r>
            <a:endParaRPr lang="ru-RU" sz="20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800" b="1" dirty="0" err="1"/>
              <a:t>Αρίστι</a:t>
            </a:r>
            <a:r>
              <a:rPr lang="en-US" sz="1800" b="1" dirty="0"/>
              <a:t>ππος</a:t>
            </a:r>
            <a:r>
              <a:rPr lang="ru-RU" sz="1800" b="1" dirty="0"/>
              <a:t>:</a:t>
            </a:r>
            <a:r>
              <a:rPr lang="en-US" sz="1800" b="1" dirty="0"/>
              <a:t> Θεμελίωση του Ηδονισμού</a:t>
            </a:r>
            <a:endParaRPr lang="ru-RU" sz="18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800" b="1" dirty="0"/>
              <a:t>Θεόδωρος</a:t>
            </a:r>
            <a:r>
              <a:rPr lang="ru-RU" sz="1800" b="1" dirty="0"/>
              <a:t>: </a:t>
            </a:r>
            <a:r>
              <a:rPr lang="en-US" sz="1800" b="1" dirty="0"/>
              <a:t>Η ανήθικη ερμηνεία του ηδονισμού</a:t>
            </a:r>
            <a:endParaRPr lang="ru-RU" sz="18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l-GR" sz="1800" b="1" dirty="0"/>
              <a:t>Ηγησίας ο Πεισιθάνατος</a:t>
            </a:r>
            <a:r>
              <a:rPr lang="ru-RU" sz="1800" b="1" dirty="0"/>
              <a:t>: </a:t>
            </a:r>
            <a:r>
              <a:rPr lang="en-US" sz="1800" b="1" dirty="0"/>
              <a:t>Η απαισιόδοξη ερμηνεία του Ηδονισμού</a:t>
            </a:r>
            <a:endParaRPr lang="ru-RU" sz="18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l-GR" sz="1800" b="1" dirty="0" err="1"/>
              <a:t>Αννίκερις</a:t>
            </a:r>
            <a:r>
              <a:rPr lang="el-GR" sz="1800" b="1" dirty="0"/>
              <a:t> ο </a:t>
            </a:r>
            <a:r>
              <a:rPr lang="el-GR" sz="1800" b="1" dirty="0" err="1"/>
              <a:t>Κυρηναίος</a:t>
            </a:r>
            <a:r>
              <a:rPr lang="ru-RU" sz="1800" b="1" dirty="0"/>
              <a:t>: </a:t>
            </a:r>
            <a:r>
              <a:rPr lang="en-US" sz="1800" b="1" dirty="0"/>
              <a:t>Η αισιόδοξη ερμηνεία του ηδονισμού</a:t>
            </a:r>
            <a:endParaRPr lang="ru-RU" sz="1800" b="1" dirty="0"/>
          </a:p>
          <a:p>
            <a:pPr lvl="1">
              <a:lnSpc>
                <a:spcPct val="90000"/>
              </a:lnSpc>
              <a:buClr>
                <a:schemeClr val="bg1"/>
              </a:buClr>
              <a:buFontTx/>
              <a:buChar char="•"/>
            </a:pPr>
            <a:r>
              <a:rPr lang="en-US" sz="2000" b="1" dirty="0"/>
              <a:t>Οι κυνικοί</a:t>
            </a:r>
            <a:r>
              <a:rPr lang="ru-RU" sz="2000" b="1" dirty="0"/>
              <a:t>: </a:t>
            </a:r>
            <a:r>
              <a:rPr lang="en-US" sz="2000" b="1" dirty="0"/>
              <a:t>Η ηθική του ασκητισμού</a:t>
            </a:r>
            <a:endParaRPr lang="ru-RU" sz="20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800" b="1" dirty="0"/>
              <a:t>Αντισθένης</a:t>
            </a:r>
            <a:r>
              <a:rPr lang="ru-RU" sz="1800" b="1" dirty="0"/>
              <a:t>: </a:t>
            </a:r>
            <a:r>
              <a:rPr lang="en-US" sz="1800" b="1" dirty="0" err="1"/>
              <a:t>Θεμελίωση</a:t>
            </a:r>
            <a:r>
              <a:rPr lang="en-US" sz="1800" b="1" dirty="0"/>
              <a:t> του Ασκητισμού</a:t>
            </a:r>
            <a:endParaRPr lang="ru-RU" sz="18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800" b="1" dirty="0"/>
              <a:t>Διογένης</a:t>
            </a:r>
            <a:r>
              <a:rPr lang="ru-RU" sz="1800" b="1" dirty="0"/>
              <a:t>: </a:t>
            </a:r>
            <a:r>
              <a:rPr lang="en-US" sz="1800" b="1" dirty="0"/>
              <a:t>Η πρακτική του ασκητισμού</a:t>
            </a:r>
            <a:endParaRPr lang="ru-RU" sz="18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l-GR" sz="1800" b="1" dirty="0" err="1"/>
              <a:t>Κράτης</a:t>
            </a:r>
            <a:r>
              <a:rPr lang="ru-RU" sz="1800" b="1" dirty="0"/>
              <a:t>: </a:t>
            </a:r>
            <a:r>
              <a:rPr lang="en-US" sz="1800" b="1" dirty="0"/>
              <a:t>Ηδονισμός</a:t>
            </a:r>
            <a:endParaRPr lang="ru-RU" sz="1800" b="1" dirty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dirty="0"/>
              <a:t> Η ελληνιστική φιλοσοφία</a:t>
            </a:r>
            <a:endParaRPr lang="ru-RU" sz="2400" b="1" dirty="0"/>
          </a:p>
          <a:p>
            <a:pPr lvl="1">
              <a:lnSpc>
                <a:spcPct val="90000"/>
              </a:lnSpc>
              <a:buClr>
                <a:schemeClr val="bg1"/>
              </a:buClr>
              <a:buFontTx/>
              <a:buChar char="•"/>
            </a:pPr>
            <a:r>
              <a:rPr lang="en-US" sz="2000" b="1" dirty="0"/>
              <a:t>Οι Επικούρειοι</a:t>
            </a:r>
            <a:r>
              <a:rPr lang="ru-RU" sz="2000" b="1" dirty="0"/>
              <a:t>: </a:t>
            </a:r>
            <a:r>
              <a:rPr lang="en-US" sz="2000" b="1" dirty="0"/>
              <a:t>Η ηθική του Ευδαιμονισμού</a:t>
            </a:r>
            <a:endParaRPr lang="ru-RU" sz="20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800" b="1" dirty="0"/>
              <a:t>Ξεπερνώντας τους φόβους</a:t>
            </a:r>
            <a:endParaRPr lang="ru-RU" sz="18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800" b="1" dirty="0"/>
              <a:t>Φυσικές και μάταιες επιθυμίες</a:t>
            </a:r>
            <a:endParaRPr lang="ru-RU" sz="1800" b="1" dirty="0"/>
          </a:p>
          <a:p>
            <a:pPr lvl="1">
              <a:lnSpc>
                <a:spcPct val="90000"/>
              </a:lnSpc>
              <a:buClr>
                <a:schemeClr val="bg1"/>
              </a:buClr>
              <a:buFontTx/>
              <a:buChar char="•"/>
            </a:pPr>
            <a:r>
              <a:rPr lang="en-US" sz="2000" b="1" dirty="0"/>
              <a:t>Οι Στωικοί</a:t>
            </a:r>
            <a:r>
              <a:rPr lang="ru-RU" sz="2000" b="1" dirty="0"/>
              <a:t>: </a:t>
            </a:r>
            <a:r>
              <a:rPr lang="en-US" sz="2000" b="1" dirty="0"/>
              <a:t>Στωικοί: Η αυτονομία της λογικής</a:t>
            </a:r>
            <a:endParaRPr lang="ru-RU" sz="20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800" b="1" dirty="0"/>
              <a:t>Η οντολογία του πρώιμου ελληνικού στωικισμού</a:t>
            </a:r>
            <a:endParaRPr lang="ru-RU" sz="1800" b="1" dirty="0"/>
          </a:p>
          <a:p>
            <a:pPr lvl="2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800" b="1" dirty="0"/>
              <a:t>Η ηθική του μεταγενέστερου ρωμαϊκού στωικισμού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2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24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24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24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24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24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24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Επικούρειοι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Ευδαιμονισμού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432000" y="4500000"/>
            <a:ext cx="20232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sz="2000" b="1" dirty="0"/>
              <a:t>Επίκουρος</a:t>
            </a:r>
            <a:endParaRPr lang="ru-RU" sz="2000" b="1" dirty="0"/>
          </a:p>
          <a:p>
            <a:pPr algn="ctr"/>
            <a:r>
              <a:rPr lang="ru-RU" b="1" dirty="0"/>
              <a:t>341 - 271 </a:t>
            </a:r>
            <a:r>
              <a:rPr lang="en-US" b="1" dirty="0"/>
              <a:t>Π.Χ.</a:t>
            </a:r>
            <a:endParaRPr lang="ru-RU" dirty="0"/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2628000" y="4860000"/>
            <a:ext cx="19728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l-GR" sz="2000" b="1" dirty="0" err="1"/>
              <a:t>Έρμαρχος</a:t>
            </a:r>
            <a:r>
              <a:rPr lang="el-GR" sz="2000" b="1" dirty="0"/>
              <a:t> </a:t>
            </a:r>
            <a:br>
              <a:rPr lang="en-GB" sz="2000" b="1" dirty="0"/>
            </a:br>
            <a:r>
              <a:rPr lang="en-GB" sz="2000" b="1" dirty="0"/>
              <a:t>της Μυτιλήνης </a:t>
            </a:r>
            <a:br>
              <a:rPr lang="en-GB" sz="2000" b="1" dirty="0"/>
            </a:br>
            <a:r>
              <a:rPr lang="en-GB" b="1" dirty="0"/>
              <a:t> περ. 325 - περ. 250 π.Χ.</a:t>
            </a:r>
            <a:endParaRPr lang="ru-RU" b="1" dirty="0"/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4680000" y="4860000"/>
            <a:ext cx="2041200" cy="152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l-GR" sz="2000" b="1" dirty="0" err="1"/>
              <a:t>Μητρόδωρος</a:t>
            </a:r>
            <a:r>
              <a:rPr lang="el-GR" sz="2000" b="1" dirty="0"/>
              <a:t> </a:t>
            </a:r>
          </a:p>
          <a:p>
            <a:r>
              <a:rPr lang="el-GR" sz="2000" b="1" dirty="0"/>
              <a:t>ο </a:t>
            </a:r>
            <a:r>
              <a:rPr lang="el-GR" sz="2000" b="1" dirty="0" err="1"/>
              <a:t>Λαμψακηνός</a:t>
            </a:r>
            <a:br>
              <a:rPr lang="en-GB" sz="2000" b="1" dirty="0"/>
            </a:br>
            <a:r>
              <a:rPr lang="en-GB" sz="2000" b="1" dirty="0"/>
              <a:t>(ο νεότερος)</a:t>
            </a:r>
            <a:br>
              <a:rPr lang="en-GB" sz="2000" b="1" dirty="0"/>
            </a:br>
            <a:r>
              <a:rPr lang="en-GB" b="1" dirty="0"/>
              <a:t> 331/30 - 278/77 Π.Χ.</a:t>
            </a:r>
            <a:endParaRPr lang="ru-RU" b="1" dirty="0"/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6840000" y="5220000"/>
            <a:ext cx="22356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sz="2000" b="1" dirty="0"/>
              <a:t>Τίτος </a:t>
            </a:r>
            <a:r>
              <a:rPr lang="en-US" sz="2000" b="1" dirty="0" err="1"/>
              <a:t>Λουκρήτιος</a:t>
            </a:r>
            <a:r>
              <a:rPr lang="en-US" sz="2000" b="1" dirty="0"/>
              <a:t> </a:t>
            </a:r>
            <a:br>
              <a:rPr lang="en-US" sz="2000" b="1" dirty="0"/>
            </a:br>
            <a:r>
              <a:rPr lang="ru-RU" b="1" dirty="0"/>
              <a:t>c. 99 - </a:t>
            </a:r>
            <a:r>
              <a:rPr lang="en-US" b="1" dirty="0"/>
              <a:t>περίπου </a:t>
            </a:r>
            <a:r>
              <a:rPr lang="ru-RU" b="1" dirty="0"/>
              <a:t>55 </a:t>
            </a:r>
            <a:r>
              <a:rPr lang="en-US" b="1" dirty="0"/>
              <a:t>π.Χ.</a:t>
            </a:r>
            <a:endParaRPr lang="ru-RU" b="1" dirty="0"/>
          </a:p>
        </p:txBody>
      </p:sp>
      <p:pic>
        <p:nvPicPr>
          <p:cNvPr id="40989" name="Picture 29" descr="Rubens, The Four Philosophers - Bust of Seneca (auto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0000" y="2520000"/>
            <a:ext cx="1514475" cy="2411412"/>
          </a:xfrm>
          <a:prstGeom prst="rect">
            <a:avLst/>
          </a:prstGeom>
          <a:noFill/>
        </p:spPr>
      </p:pic>
      <p:pic>
        <p:nvPicPr>
          <p:cNvPr id="40993" name="Picture 33" descr="Эпикур (Рим - Капитолийский музей - red3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2000" y="1800000"/>
            <a:ext cx="2023200" cy="2521854"/>
          </a:xfrm>
          <a:prstGeom prst="rect">
            <a:avLst/>
          </a:prstGeom>
          <a:noFill/>
        </p:spPr>
      </p:pic>
      <p:pic>
        <p:nvPicPr>
          <p:cNvPr id="41001" name="Picture 41" descr="Гермарх (Рим - Ватиканский музей - red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2000" y="2160000"/>
            <a:ext cx="1252538" cy="2414587"/>
          </a:xfrm>
          <a:prstGeom prst="rect">
            <a:avLst/>
          </a:prstGeom>
          <a:noFill/>
        </p:spPr>
      </p:pic>
      <p:pic>
        <p:nvPicPr>
          <p:cNvPr id="41003" name="Picture 43" descr="Метродор (Париж, Лувр - red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3" y="2160000"/>
            <a:ext cx="1681162" cy="2411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10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9" grpId="0"/>
      <p:bldP spid="40980" grpId="0"/>
      <p:bldP spid="4098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0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52550" y="1619250"/>
            <a:ext cx="6434138" cy="4832350"/>
          </a:xfrm>
          <a:solidFill>
            <a:srgbClr val="FF0000"/>
          </a:solidFill>
          <a:ln w="38100" cmpd="dbl">
            <a:solidFill>
              <a:schemeClr val="bg1"/>
            </a:solidFill>
          </a:ln>
        </p:spPr>
      </p:pic>
      <p:sp>
        <p:nvSpPr>
          <p:cNvPr id="4100" name="Oval 4"/>
          <p:cNvSpPr>
            <a:spLocks noChangeAspect="1" noChangeArrowheads="1"/>
          </p:cNvSpPr>
          <p:nvPr/>
        </p:nvSpPr>
        <p:spPr bwMode="auto">
          <a:xfrm>
            <a:off x="5292725" y="4148138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72000" y="4210050"/>
            <a:ext cx="979487" cy="369888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Μίλητος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2" name="Oval 6"/>
          <p:cNvSpPr>
            <a:spLocks noChangeAspect="1" noChangeArrowheads="1"/>
          </p:cNvSpPr>
          <p:nvPr/>
        </p:nvSpPr>
        <p:spPr bwMode="auto">
          <a:xfrm>
            <a:off x="5292725" y="3933825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435600" y="3816000"/>
            <a:ext cx="1146175" cy="369887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Έφεσος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4" name="Oval 8"/>
          <p:cNvSpPr>
            <a:spLocks noChangeAspect="1" noChangeArrowheads="1"/>
          </p:cNvSpPr>
          <p:nvPr/>
        </p:nvSpPr>
        <p:spPr bwMode="auto">
          <a:xfrm>
            <a:off x="2843213" y="3429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094174" y="3420000"/>
            <a:ext cx="718466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 err="1">
                <a:solidFill>
                  <a:srgbClr val="FF0000"/>
                </a:solidFill>
              </a:rPr>
              <a:t>Ελεά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6" name="Oval 10"/>
          <p:cNvSpPr>
            <a:spLocks noChangeAspect="1" noChangeArrowheads="1"/>
          </p:cNvSpPr>
          <p:nvPr/>
        </p:nvSpPr>
        <p:spPr bwMode="auto">
          <a:xfrm>
            <a:off x="4821238" y="32019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4027768" y="2808000"/>
            <a:ext cx="1058303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Άβδηρα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Oval 12"/>
          <p:cNvSpPr>
            <a:spLocks noChangeAspect="1" noChangeArrowheads="1"/>
          </p:cNvSpPr>
          <p:nvPr/>
        </p:nvSpPr>
        <p:spPr bwMode="auto">
          <a:xfrm>
            <a:off x="4516438" y="39766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492000" y="4068000"/>
            <a:ext cx="966788" cy="369887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Αθήνα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Oval 14"/>
          <p:cNvSpPr>
            <a:spLocks noChangeAspect="1" noChangeArrowheads="1"/>
          </p:cNvSpPr>
          <p:nvPr/>
        </p:nvSpPr>
        <p:spPr bwMode="auto">
          <a:xfrm>
            <a:off x="4497388" y="3309938"/>
            <a:ext cx="119062" cy="1190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456000" y="3204000"/>
            <a:ext cx="966931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Στάγειρα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>
            <a:spLocks noChangeAspect="1" noChangeArrowheads="1"/>
          </p:cNvSpPr>
          <p:nvPr/>
        </p:nvSpPr>
        <p:spPr bwMode="auto">
          <a:xfrm>
            <a:off x="4067175" y="5300663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168000" y="4860000"/>
            <a:ext cx="966932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Κυρήνη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>
            <a:spLocks noChangeAspect="1" noChangeArrowheads="1"/>
          </p:cNvSpPr>
          <p:nvPr/>
        </p:nvSpPr>
        <p:spPr bwMode="auto">
          <a:xfrm>
            <a:off x="6800850" y="2968625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832000" y="2556000"/>
            <a:ext cx="954108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Σινώπη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>
            <a:spLocks noChangeAspect="1" noChangeArrowheads="1"/>
          </p:cNvSpPr>
          <p:nvPr/>
        </p:nvSpPr>
        <p:spPr bwMode="auto">
          <a:xfrm>
            <a:off x="4427538" y="3903663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3384000" y="3636000"/>
            <a:ext cx="992580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Θήβα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Επικούρειοι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Ευδαιμονισμού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>
            <a:spLocks noChangeAspect="1" noChangeArrowheads="1"/>
          </p:cNvSpPr>
          <p:nvPr/>
        </p:nvSpPr>
        <p:spPr bwMode="auto">
          <a:xfrm>
            <a:off x="5076825" y="4076700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4497388" y="4281488"/>
            <a:ext cx="941283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Σάμος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Oval 28"/>
          <p:cNvSpPr>
            <a:spLocks noChangeAspect="1" noChangeArrowheads="1"/>
          </p:cNvSpPr>
          <p:nvPr/>
        </p:nvSpPr>
        <p:spPr bwMode="auto">
          <a:xfrm>
            <a:off x="5076825" y="3716338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5253038" y="3417888"/>
            <a:ext cx="1107997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Μυτιλήνη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Oval 26"/>
          <p:cNvSpPr>
            <a:spLocks noChangeAspect="1" noChangeArrowheads="1"/>
          </p:cNvSpPr>
          <p:nvPr/>
        </p:nvSpPr>
        <p:spPr bwMode="auto">
          <a:xfrm>
            <a:off x="5110163" y="3429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5218113" y="3022600"/>
            <a:ext cx="1454244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Lampsacus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1" name="Oval 36"/>
          <p:cNvSpPr>
            <a:spLocks noChangeAspect="1" noChangeArrowheads="1"/>
          </p:cNvSpPr>
          <p:nvPr/>
        </p:nvSpPr>
        <p:spPr bwMode="auto">
          <a:xfrm>
            <a:off x="2268538" y="2949575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2" name="Text Box 37"/>
          <p:cNvSpPr txBox="1">
            <a:spLocks noChangeArrowheads="1"/>
          </p:cNvSpPr>
          <p:nvPr/>
        </p:nvSpPr>
        <p:spPr bwMode="auto">
          <a:xfrm>
            <a:off x="1584000" y="2556000"/>
            <a:ext cx="825867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Ρώμη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3" name="Oval 36"/>
          <p:cNvSpPr>
            <a:spLocks noChangeAspect="1" noChangeArrowheads="1"/>
          </p:cNvSpPr>
          <p:nvPr/>
        </p:nvSpPr>
        <p:spPr bwMode="auto">
          <a:xfrm>
            <a:off x="2700000" y="3240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2448000" y="2844000"/>
            <a:ext cx="1018228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Πομπηία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Επικούρειοι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Ευδαιμονισμού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862000" y="2780928"/>
            <a:ext cx="3420000" cy="216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/>
          <a:lstStyle/>
          <a:p>
            <a:r>
              <a:rPr lang="en-GB" sz="2000" b="1" dirty="0"/>
              <a:t>Ευδαιμονισμός </a:t>
            </a:r>
            <a:br>
              <a:rPr lang="ru-RU" b="1" dirty="0"/>
            </a:br>
            <a:r>
              <a:rPr lang="en-US" b="1" dirty="0"/>
              <a:t>(</a:t>
            </a:r>
            <a:r>
              <a:rPr lang="en-US" b="1" i="1" dirty="0"/>
              <a:t>γρ</a:t>
            </a:r>
            <a:r>
              <a:rPr lang="ru-RU" b="1" dirty="0"/>
              <a:t>. </a:t>
            </a:r>
            <a:r>
              <a:rPr lang="el-GR" sz="2100" b="1" dirty="0">
                <a:latin typeface="Times New Roman" pitchFamily="18" charset="0"/>
              </a:rPr>
              <a:t>εύδαιμονία</a:t>
            </a:r>
            <a:r>
              <a:rPr lang="ru-RU" b="1" dirty="0"/>
              <a:t>, </a:t>
            </a:r>
            <a:r>
              <a:rPr lang="en-US" b="1" dirty="0"/>
              <a:t>ευτυχία</a:t>
            </a:r>
            <a:r>
              <a:rPr lang="ru-RU" b="1" dirty="0"/>
              <a:t>) </a:t>
            </a:r>
            <a:br>
              <a:rPr lang="ru-RU" b="1" dirty="0"/>
            </a:br>
            <a:r>
              <a:rPr lang="en-US" b="1" dirty="0"/>
              <a:t>είναι μια διδασκαλία που </a:t>
            </a:r>
            <a:br>
              <a:rPr lang="en-US" b="1" dirty="0"/>
            </a:br>
            <a:r>
              <a:rPr lang="en-US" b="1" dirty="0"/>
              <a:t>ο υψηλότερος ηθικός στόχος είναι η </a:t>
            </a:r>
            <a:r>
              <a:rPr lang="el-GR" b="1" dirty="0"/>
              <a:t>ευδαιμονία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8775" y="3057525"/>
            <a:ext cx="4318000" cy="3238500"/>
          </a:xfrm>
          <a:noFill/>
          <a:ln/>
        </p:spPr>
        <p:txBody>
          <a:bodyPr/>
          <a:lstStyle/>
          <a:p>
            <a:r>
              <a:rPr lang="en-US" sz="2000" b="1" dirty="0"/>
              <a:t>Επίκουρος</a:t>
            </a:r>
            <a:r>
              <a:rPr lang="ru-RU" sz="2000" b="1" dirty="0"/>
              <a:t>. </a:t>
            </a:r>
            <a:r>
              <a:rPr lang="en-US" sz="2000" b="1" i="1" dirty="0"/>
              <a:t>Περί Φύσεως </a:t>
            </a:r>
            <a:r>
              <a:rPr lang="ru-RU" sz="1800" b="1" i="1" dirty="0"/>
              <a:t>(</a:t>
            </a:r>
            <a:r>
              <a:rPr lang="en-US" sz="1800" b="1" i="1" dirty="0"/>
              <a:t>χαμένο</a:t>
            </a:r>
            <a:r>
              <a:rPr lang="ru-RU" sz="1800" b="1" i="1" dirty="0"/>
              <a:t>)</a:t>
            </a:r>
          </a:p>
          <a:p>
            <a:r>
              <a:rPr lang="en-US" sz="2000" b="1" dirty="0"/>
              <a:t>Επίκουρος</a:t>
            </a:r>
            <a:r>
              <a:rPr lang="ru-RU" sz="2000" b="1" dirty="0"/>
              <a:t>. </a:t>
            </a:r>
            <a:r>
              <a:rPr lang="en-GB" sz="2000" b="1" i="1" dirty="0"/>
              <a:t>Επιστολή προς τον Ηρόδοτο</a:t>
            </a:r>
            <a:endParaRPr lang="ru-RU" sz="2000" b="1" i="1" dirty="0"/>
          </a:p>
          <a:p>
            <a:r>
              <a:rPr lang="en-US" sz="2000" b="1" dirty="0"/>
              <a:t>Επίκουρος</a:t>
            </a:r>
            <a:r>
              <a:rPr lang="ru-RU" sz="2000" b="1" dirty="0"/>
              <a:t>. </a:t>
            </a:r>
            <a:r>
              <a:rPr lang="en-GB" sz="2000" b="1" i="1" dirty="0"/>
              <a:t>Επιστολή προς τον Μενωέα</a:t>
            </a:r>
            <a:endParaRPr lang="ru-RU" sz="2000" b="1" i="1" dirty="0"/>
          </a:p>
          <a:p>
            <a:r>
              <a:rPr lang="en-US" sz="2000" b="1" dirty="0"/>
              <a:t>Επίκουρος</a:t>
            </a:r>
            <a:r>
              <a:rPr lang="ru-RU" sz="2000" b="1" dirty="0"/>
              <a:t>. </a:t>
            </a:r>
            <a:r>
              <a:rPr lang="en-GB" sz="2000" b="1" i="1" dirty="0"/>
              <a:t>Κύριες </a:t>
            </a:r>
            <a:r>
              <a:rPr lang="en-GB" sz="2000" b="1" dirty="0" err="1"/>
              <a:t>διδ</a:t>
            </a:r>
            <a:r>
              <a:rPr lang="en-GB" sz="2000" b="1" dirty="0"/>
              <a:t>ασκαλίες </a:t>
            </a:r>
            <a:endParaRPr lang="ru-RU" sz="2000" b="1" dirty="0"/>
          </a:p>
          <a:p>
            <a:r>
              <a:rPr lang="en-US" sz="2000" b="1" dirty="0"/>
              <a:t>Titus Lucretius Carus</a:t>
            </a:r>
            <a:r>
              <a:rPr lang="ru-RU" sz="2000" b="1" dirty="0"/>
              <a:t>. </a:t>
            </a:r>
            <a:r>
              <a:rPr lang="en-US" sz="2000" b="1" i="1" dirty="0"/>
              <a:t>Για τη φύση των πραγμάτων</a:t>
            </a:r>
            <a:endParaRPr lang="ru-RU" sz="2000" b="1" i="1" dirty="0"/>
          </a:p>
        </p:txBody>
      </p:sp>
      <p:pic>
        <p:nvPicPr>
          <p:cNvPr id="139271" name="Picture 7" descr="Эпикур (Рим - Капитолийский музей - red3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9800" y="1978025"/>
            <a:ext cx="2022475" cy="2520950"/>
          </a:xfrm>
          <a:prstGeom prst="rect">
            <a:avLst/>
          </a:prstGeom>
          <a:noFill/>
        </p:spPr>
      </p:pic>
      <p:pic>
        <p:nvPicPr>
          <p:cNvPr id="139273" name="Picture 9" descr="Rubens, The Four Philosophers - Bust of Seneca (auto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24700" y="2770188"/>
            <a:ext cx="1514475" cy="2411412"/>
          </a:xfrm>
          <a:prstGeom prst="rect">
            <a:avLst/>
          </a:prstGeom>
          <a:noFill/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Επικούρειοι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Ευδαιμονισμού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4824000" y="4680718"/>
            <a:ext cx="20232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sz="2000" b="1" dirty="0"/>
              <a:t>Επίκουρος</a:t>
            </a:r>
            <a:endParaRPr lang="ru-RU" sz="2000" b="1" dirty="0"/>
          </a:p>
          <a:p>
            <a:pPr algn="ctr"/>
            <a:r>
              <a:rPr lang="ru-RU" b="1" dirty="0"/>
              <a:t>341 - 271 </a:t>
            </a:r>
            <a:r>
              <a:rPr lang="en-US" b="1" dirty="0"/>
              <a:t>Π.Χ.</a:t>
            </a:r>
            <a:endParaRPr lang="ru-RU" dirty="0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898525" y="1978025"/>
            <a:ext cx="2880000" cy="539750"/>
          </a:xfrm>
          <a:prstGeom prst="flowChartAlternateProcess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2400" b="1" dirty="0"/>
              <a:t>Κύρια συγγράμματα</a:t>
            </a:r>
            <a:endParaRPr lang="ru-RU" sz="2400" b="1" dirty="0"/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6732000" y="5364000"/>
            <a:ext cx="22356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sz="2000" b="1" dirty="0"/>
              <a:t>Τίτος Λουκρήτιος </a:t>
            </a:r>
            <a:br>
              <a:rPr lang="en-US" sz="2000" b="1" dirty="0"/>
            </a:br>
            <a:r>
              <a:rPr lang="en-US" sz="2000" b="1" dirty="0"/>
              <a:t>Carus</a:t>
            </a:r>
            <a:br>
              <a:rPr lang="en-US" sz="2000" b="1" dirty="0"/>
            </a:br>
            <a:r>
              <a:rPr lang="ru-RU" b="1" dirty="0"/>
              <a:t>c. 99 - </a:t>
            </a:r>
            <a:r>
              <a:rPr lang="en-US" b="1" dirty="0"/>
              <a:t>περίπου </a:t>
            </a:r>
            <a:r>
              <a:rPr lang="ru-RU" b="1" dirty="0"/>
              <a:t>55 </a:t>
            </a:r>
            <a:r>
              <a:rPr lang="en-US" b="1" dirty="0"/>
              <a:t>π.Χ.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20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uiExpand="1" build="p"/>
      <p:bldP spid="11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65" name="Picture 25" descr="Pain-co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8438" y="4605338"/>
            <a:ext cx="1471612" cy="1619250"/>
          </a:xfrm>
          <a:prstGeom prst="rect">
            <a:avLst/>
          </a:prstGeom>
          <a:noFill/>
        </p:spPr>
      </p:pic>
      <p:sp>
        <p:nvSpPr>
          <p:cNvPr id="87052" name="AutoShape 12"/>
          <p:cNvSpPr>
            <a:spLocks noChangeArrowheads="1"/>
          </p:cNvSpPr>
          <p:nvPr/>
        </p:nvSpPr>
        <p:spPr bwMode="auto">
          <a:xfrm>
            <a:off x="6116638" y="4318000"/>
            <a:ext cx="2519362" cy="2159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rIns="90000" anchor="ctr"/>
          <a:lstStyle/>
          <a:p>
            <a:pPr algn="ctr">
              <a:lnSpc>
                <a:spcPct val="95000"/>
              </a:lnSpc>
            </a:pPr>
            <a:r>
              <a:rPr lang="en-US" b="1" dirty="0">
                <a:solidFill>
                  <a:srgbClr val="0000FF"/>
                </a:solidFill>
              </a:rPr>
              <a:t>Έντονος πόνος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δεν διαρκεί ποτέ για πολύ: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είτε σκοτώνει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ή τελειώνει, 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ενώ ο υποφερτός πόνος είναι υποφερτός</a:t>
            </a:r>
            <a:r>
              <a:rPr lang="ru-RU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87042" name="AutoShape 2"/>
          <p:cNvSpPr>
            <a:spLocks noChangeArrowheads="1"/>
          </p:cNvSpPr>
          <p:nvPr/>
        </p:nvSpPr>
        <p:spPr bwMode="auto">
          <a:xfrm>
            <a:off x="233363" y="3994150"/>
            <a:ext cx="323850" cy="715963"/>
          </a:xfrm>
          <a:prstGeom prst="curvedRightArrow">
            <a:avLst>
              <a:gd name="adj1" fmla="val 44216"/>
              <a:gd name="adj2" fmla="val 8843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Επικούρειοι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Ξεπερνώντας τους φόβους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7044" name="AutoShape 4"/>
          <p:cNvSpPr>
            <a:spLocks noChangeArrowheads="1"/>
          </p:cNvSpPr>
          <p:nvPr/>
        </p:nvSpPr>
        <p:spPr bwMode="auto">
          <a:xfrm>
            <a:off x="3057525" y="1619250"/>
            <a:ext cx="3059113" cy="10795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Φόβοι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εμποδίζουν την ευτυχία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87045" name="AutoShape 5"/>
          <p:cNvSpPr>
            <a:spLocks noChangeArrowheads="1"/>
          </p:cNvSpPr>
          <p:nvPr/>
        </p:nvSpPr>
        <p:spPr bwMode="auto">
          <a:xfrm>
            <a:off x="539750" y="3057525"/>
            <a:ext cx="2519363" cy="10795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Ο φόβος του</a:t>
            </a:r>
            <a:br>
              <a:rPr lang="ru-RU" sz="2000" b="1" dirty="0">
                <a:solidFill>
                  <a:srgbClr val="0000FF"/>
                </a:solidFill>
              </a:rPr>
            </a:br>
            <a:r>
              <a:rPr lang="en-US" sz="2000" b="1" dirty="0">
                <a:solidFill>
                  <a:srgbClr val="A50021"/>
                </a:solidFill>
              </a:rPr>
              <a:t>Θεών</a:t>
            </a:r>
            <a:endParaRPr lang="ru-RU" sz="1600" b="1" dirty="0">
              <a:solidFill>
                <a:srgbClr val="A50021"/>
              </a:solidFill>
            </a:endParaRPr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1798638" y="2878138"/>
            <a:ext cx="2789237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cxnSp>
        <p:nvCxnSpPr>
          <p:cNvPr id="87047" name="AutoShape 7"/>
          <p:cNvCxnSpPr>
            <a:cxnSpLocks noChangeShapeType="1"/>
          </p:cNvCxnSpPr>
          <p:nvPr/>
        </p:nvCxnSpPr>
        <p:spPr bwMode="auto">
          <a:xfrm>
            <a:off x="4587875" y="2698750"/>
            <a:ext cx="1588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7048" name="AutoShape 8"/>
          <p:cNvCxnSpPr>
            <a:cxnSpLocks noChangeShapeType="1"/>
          </p:cNvCxnSpPr>
          <p:nvPr/>
        </p:nvCxnSpPr>
        <p:spPr bwMode="auto">
          <a:xfrm>
            <a:off x="1798638" y="2878138"/>
            <a:ext cx="1587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7049" name="AutoShape 9"/>
          <p:cNvCxnSpPr>
            <a:cxnSpLocks noChangeShapeType="1"/>
          </p:cNvCxnSpPr>
          <p:nvPr/>
        </p:nvCxnSpPr>
        <p:spPr bwMode="auto">
          <a:xfrm>
            <a:off x="7377113" y="2878138"/>
            <a:ext cx="1587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sp>
        <p:nvSpPr>
          <p:cNvPr id="87050" name="AutoShape 10"/>
          <p:cNvSpPr>
            <a:spLocks noChangeArrowheads="1"/>
          </p:cNvSpPr>
          <p:nvPr/>
        </p:nvSpPr>
        <p:spPr bwMode="auto">
          <a:xfrm>
            <a:off x="539750" y="4318000"/>
            <a:ext cx="2519363" cy="2159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0" rIns="18000" anchor="ctr"/>
          <a:lstStyle/>
          <a:p>
            <a:pPr>
              <a:lnSpc>
                <a:spcPct val="95000"/>
              </a:lnSpc>
            </a:pPr>
            <a:r>
              <a:rPr lang="en-US" b="1" dirty="0">
                <a:solidFill>
                  <a:srgbClr val="0000FF"/>
                </a:solidFill>
              </a:rPr>
              <a:t>Οι θεοί είναι ευλογημένα όντα που δεν ασχολούνται με εμάς, επομένως, δεν χρειάζεται να ασχολούμαστε μαζί τους.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87051" name="AutoShape 11"/>
          <p:cNvSpPr>
            <a:spLocks noChangeArrowheads="1"/>
          </p:cNvSpPr>
          <p:nvPr/>
        </p:nvSpPr>
        <p:spPr bwMode="auto">
          <a:xfrm>
            <a:off x="3327400" y="4318000"/>
            <a:ext cx="2757489" cy="22653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pPr>
              <a:lnSpc>
                <a:spcPct val="95000"/>
              </a:lnSpc>
            </a:pPr>
            <a:r>
              <a:rPr lang="en-US" b="1" dirty="0">
                <a:solidFill>
                  <a:srgbClr val="0000FF"/>
                </a:solidFill>
              </a:rPr>
              <a:t>Ο θάνατος δεν είναι τίποτα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για μας, γιατί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δεν υπάρχει</a:t>
            </a:r>
            <a:r>
              <a:rPr lang="el-GR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θάν</a:t>
            </a:r>
            <a:r>
              <a:rPr lang="en-US" b="1" dirty="0">
                <a:solidFill>
                  <a:srgbClr val="0000FF"/>
                </a:solidFill>
              </a:rPr>
              <a:t>ατος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όσο είμαστε ζωντανοί,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και δεν υπάρχει εμείς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αφού πεθάνουμε.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87053" name="AutoShape 13"/>
          <p:cNvSpPr>
            <a:spLocks noChangeArrowheads="1"/>
          </p:cNvSpPr>
          <p:nvPr/>
        </p:nvSpPr>
        <p:spPr bwMode="auto">
          <a:xfrm>
            <a:off x="3022600" y="3994150"/>
            <a:ext cx="323850" cy="715963"/>
          </a:xfrm>
          <a:prstGeom prst="curvedRightArrow">
            <a:avLst>
              <a:gd name="adj1" fmla="val 44216"/>
              <a:gd name="adj2" fmla="val 8843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87054" name="AutoShape 14"/>
          <p:cNvSpPr>
            <a:spLocks noChangeArrowheads="1"/>
          </p:cNvSpPr>
          <p:nvPr/>
        </p:nvSpPr>
        <p:spPr bwMode="auto">
          <a:xfrm>
            <a:off x="3327400" y="3057525"/>
            <a:ext cx="2519363" cy="10795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Ο φόβος του</a:t>
            </a:r>
            <a:br>
              <a:rPr lang="ru-RU" sz="2000" b="1" dirty="0">
                <a:solidFill>
                  <a:srgbClr val="0000FF"/>
                </a:solidFill>
              </a:rPr>
            </a:br>
            <a:r>
              <a:rPr lang="en-US" sz="2000" b="1" dirty="0">
                <a:solidFill>
                  <a:srgbClr val="A50021"/>
                </a:solidFill>
              </a:rPr>
              <a:t>θάνατος</a:t>
            </a:r>
            <a:endParaRPr lang="ru-RU" sz="1600" b="1" dirty="0">
              <a:solidFill>
                <a:srgbClr val="A50021"/>
              </a:solidFill>
            </a:endParaRPr>
          </a:p>
        </p:txBody>
      </p:sp>
      <p:sp>
        <p:nvSpPr>
          <p:cNvPr id="87055" name="AutoShape 15"/>
          <p:cNvSpPr>
            <a:spLocks noChangeArrowheads="1"/>
          </p:cNvSpPr>
          <p:nvPr/>
        </p:nvSpPr>
        <p:spPr bwMode="auto">
          <a:xfrm>
            <a:off x="5811838" y="3994150"/>
            <a:ext cx="323850" cy="715963"/>
          </a:xfrm>
          <a:prstGeom prst="curvedRightArrow">
            <a:avLst>
              <a:gd name="adj1" fmla="val 44216"/>
              <a:gd name="adj2" fmla="val 8843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87056" name="AutoShape 16"/>
          <p:cNvSpPr>
            <a:spLocks noChangeArrowheads="1"/>
          </p:cNvSpPr>
          <p:nvPr/>
        </p:nvSpPr>
        <p:spPr bwMode="auto">
          <a:xfrm>
            <a:off x="6116638" y="3057525"/>
            <a:ext cx="2519362" cy="10795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Ο φόβος του</a:t>
            </a:r>
            <a:br>
              <a:rPr lang="ru-RU" sz="2000" b="1" dirty="0">
                <a:solidFill>
                  <a:srgbClr val="0000FF"/>
                </a:solidFill>
              </a:rPr>
            </a:br>
            <a:r>
              <a:rPr lang="en-US" sz="2000" b="1" dirty="0">
                <a:solidFill>
                  <a:srgbClr val="A50021"/>
                </a:solidFill>
              </a:rPr>
              <a:t>πόνος</a:t>
            </a:r>
            <a:endParaRPr lang="ru-RU" sz="1600" b="1" dirty="0">
              <a:solidFill>
                <a:srgbClr val="A50021"/>
              </a:solidFill>
            </a:endParaRPr>
          </a:p>
        </p:txBody>
      </p:sp>
      <p:cxnSp>
        <p:nvCxnSpPr>
          <p:cNvPr id="87059" name="AutoShape 19"/>
          <p:cNvCxnSpPr>
            <a:cxnSpLocks noChangeShapeType="1"/>
          </p:cNvCxnSpPr>
          <p:nvPr/>
        </p:nvCxnSpPr>
        <p:spPr bwMode="auto">
          <a:xfrm>
            <a:off x="4587875" y="2878138"/>
            <a:ext cx="1588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sp>
        <p:nvSpPr>
          <p:cNvPr id="87060" name="Line 20"/>
          <p:cNvSpPr>
            <a:spLocks noChangeShapeType="1"/>
          </p:cNvSpPr>
          <p:nvPr/>
        </p:nvSpPr>
        <p:spPr bwMode="auto">
          <a:xfrm>
            <a:off x="4587875" y="2878138"/>
            <a:ext cx="278923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pic>
        <p:nvPicPr>
          <p:cNvPr id="87061" name="Picture 21" descr="Zeu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647700"/>
            <a:ext cx="1127125" cy="1619250"/>
          </a:xfrm>
          <a:prstGeom prst="rect">
            <a:avLst/>
          </a:prstGeom>
          <a:noFill/>
        </p:spPr>
      </p:pic>
      <p:pic>
        <p:nvPicPr>
          <p:cNvPr id="87063" name="Picture 23" descr="Death (2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64450" y="647700"/>
            <a:ext cx="752475" cy="161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870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7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7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870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870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87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7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7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7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7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7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2" grpId="0" animBg="1"/>
      <p:bldP spid="87042" grpId="0" animBg="1"/>
      <p:bldP spid="87044" grpId="0" animBg="1"/>
      <p:bldP spid="87045" grpId="0" animBg="1"/>
      <p:bldP spid="87046" grpId="0" animBg="1"/>
      <p:bldP spid="87050" grpId="0" animBg="1"/>
      <p:bldP spid="87051" grpId="0" animBg="1"/>
      <p:bldP spid="87053" grpId="0" animBg="1"/>
      <p:bldP spid="87054" grpId="0" animBg="1"/>
      <p:bldP spid="87055" grpId="0" animBg="1"/>
      <p:bldP spid="87056" grpId="0" animBg="1"/>
      <p:bldP spid="870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Επικούρειοι</a:t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Φυσικές και μάταιες επιθυμίες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8067" name="AutoShape 3"/>
          <p:cNvSpPr>
            <a:spLocks noChangeArrowheads="1"/>
          </p:cNvSpPr>
          <p:nvPr/>
        </p:nvSpPr>
        <p:spPr bwMode="auto">
          <a:xfrm>
            <a:off x="3687763" y="1619250"/>
            <a:ext cx="3059112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Επ</a:t>
            </a:r>
            <a:r>
              <a:rPr lang="en-US" sz="2000" b="1" dirty="0" err="1">
                <a:solidFill>
                  <a:srgbClr val="FF0000"/>
                </a:solidFill>
              </a:rPr>
              <a:t>ιθυμίες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88068" name="AutoShape 4"/>
          <p:cNvSpPr>
            <a:spLocks noChangeArrowheads="1"/>
          </p:cNvSpPr>
          <p:nvPr/>
        </p:nvSpPr>
        <p:spPr bwMode="auto">
          <a:xfrm>
            <a:off x="1708150" y="2878138"/>
            <a:ext cx="2519363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err="1">
                <a:solidFill>
                  <a:srgbClr val="A50021"/>
                </a:solidFill>
              </a:rPr>
              <a:t>Φυσικ</a:t>
            </a:r>
            <a:r>
              <a:rPr lang="el-GR" sz="2000" b="1" dirty="0" err="1">
                <a:solidFill>
                  <a:srgbClr val="A50021"/>
                </a:solidFill>
              </a:rPr>
              <a:t>ές</a:t>
            </a:r>
            <a:endParaRPr lang="ru-RU" sz="1600" b="1" dirty="0">
              <a:solidFill>
                <a:srgbClr val="A50021"/>
              </a:solidFill>
            </a:endParaRPr>
          </a:p>
        </p:txBody>
      </p:sp>
      <p:sp>
        <p:nvSpPr>
          <p:cNvPr id="88069" name="Line 5"/>
          <p:cNvSpPr>
            <a:spLocks noChangeShapeType="1"/>
          </p:cNvSpPr>
          <p:nvPr/>
        </p:nvSpPr>
        <p:spPr bwMode="auto">
          <a:xfrm>
            <a:off x="2968625" y="2698750"/>
            <a:ext cx="224948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cxnSp>
        <p:nvCxnSpPr>
          <p:cNvPr id="88070" name="AutoShape 6"/>
          <p:cNvCxnSpPr>
            <a:cxnSpLocks noChangeShapeType="1"/>
          </p:cNvCxnSpPr>
          <p:nvPr/>
        </p:nvCxnSpPr>
        <p:spPr bwMode="auto">
          <a:xfrm>
            <a:off x="5218113" y="2517775"/>
            <a:ext cx="1587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8071" name="AutoShape 7"/>
          <p:cNvCxnSpPr>
            <a:cxnSpLocks noChangeShapeType="1"/>
          </p:cNvCxnSpPr>
          <p:nvPr/>
        </p:nvCxnSpPr>
        <p:spPr bwMode="auto">
          <a:xfrm>
            <a:off x="2968625" y="2698750"/>
            <a:ext cx="1588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8072" name="AutoShape 8"/>
          <p:cNvCxnSpPr>
            <a:cxnSpLocks noChangeShapeType="1"/>
          </p:cNvCxnSpPr>
          <p:nvPr/>
        </p:nvCxnSpPr>
        <p:spPr bwMode="auto">
          <a:xfrm>
            <a:off x="7467600" y="2698750"/>
            <a:ext cx="1588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sp>
        <p:nvSpPr>
          <p:cNvPr id="88073" name="AutoShape 9"/>
          <p:cNvSpPr>
            <a:spLocks noChangeArrowheads="1"/>
          </p:cNvSpPr>
          <p:nvPr/>
        </p:nvSpPr>
        <p:spPr bwMode="auto">
          <a:xfrm>
            <a:off x="358775" y="5218113"/>
            <a:ext cx="2519363" cy="14398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72000" rIns="7200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Αποσκοπεί στην </a:t>
            </a:r>
            <a:r>
              <a:rPr lang="el-GR" b="1" dirty="0">
                <a:solidFill>
                  <a:srgbClr val="006600"/>
                </a:solidFill>
              </a:rPr>
              <a:t>αποφυγή της ταλαιπωρίας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br>
              <a:rPr lang="ru-RU" b="1" dirty="0">
                <a:solidFill>
                  <a:srgbClr val="660066"/>
                </a:solidFill>
              </a:rPr>
            </a:br>
            <a:r>
              <a:rPr lang="ru-RU" b="1" dirty="0">
                <a:solidFill>
                  <a:srgbClr val="0000FF"/>
                </a:solidFill>
              </a:rPr>
              <a:t>π.χ. </a:t>
            </a:r>
            <a:r>
              <a:rPr lang="el-GR" b="1" dirty="0">
                <a:solidFill>
                  <a:srgbClr val="0000FF"/>
                </a:solidFill>
              </a:rPr>
              <a:t>πίνετε νερό</a:t>
            </a:r>
            <a:r>
              <a:rPr lang="en-US" b="1" dirty="0">
                <a:solidFill>
                  <a:srgbClr val="0000FF"/>
                </a:solidFill>
              </a:rPr>
              <a:t>, 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όταν διψάτε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88074" name="AutoShape 10"/>
          <p:cNvSpPr>
            <a:spLocks noChangeArrowheads="1"/>
          </p:cNvSpPr>
          <p:nvPr/>
        </p:nvSpPr>
        <p:spPr bwMode="auto">
          <a:xfrm>
            <a:off x="3057525" y="5218113"/>
            <a:ext cx="2519363" cy="14398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Με στόχο </a:t>
            </a:r>
            <a:r>
              <a:rPr lang="en-US" b="1" dirty="0" err="1">
                <a:solidFill>
                  <a:srgbClr val="006600"/>
                </a:solidFill>
              </a:rPr>
              <a:t>τη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δι</a:t>
            </a:r>
            <a:r>
              <a:rPr lang="en-US" b="1" dirty="0">
                <a:solidFill>
                  <a:srgbClr val="006600"/>
                </a:solidFill>
              </a:rPr>
              <a:t>αφοροποίηση</a:t>
            </a:r>
            <a:r>
              <a:rPr lang="el-GR" b="1" dirty="0">
                <a:solidFill>
                  <a:srgbClr val="006600"/>
                </a:solidFill>
              </a:rPr>
              <a:t> της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br>
              <a:rPr lang="ru-RU" b="1" dirty="0">
                <a:solidFill>
                  <a:srgbClr val="006600"/>
                </a:solidFill>
              </a:rPr>
            </a:br>
            <a:r>
              <a:rPr lang="ru-RU" b="1" dirty="0">
                <a:solidFill>
                  <a:srgbClr val="006600"/>
                </a:solidFill>
              </a:rPr>
              <a:t>ευχαρίστηση</a:t>
            </a:r>
            <a:r>
              <a:rPr lang="el-GR" b="1" dirty="0">
                <a:solidFill>
                  <a:srgbClr val="006600"/>
                </a:solidFill>
              </a:rPr>
              <a:t>ς</a:t>
            </a:r>
            <a:r>
              <a:rPr lang="en-US" b="1" dirty="0">
                <a:solidFill>
                  <a:srgbClr val="006600"/>
                </a:solidFill>
              </a:rPr>
              <a:t>, </a:t>
            </a:r>
            <a:br>
              <a:rPr lang="ru-RU" b="1" dirty="0">
                <a:solidFill>
                  <a:srgbClr val="006600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π.χ. εξαίσια 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φαγητό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88075" name="AutoShape 11"/>
          <p:cNvSpPr>
            <a:spLocks noChangeArrowheads="1"/>
          </p:cNvSpPr>
          <p:nvPr/>
        </p:nvSpPr>
        <p:spPr bwMode="auto">
          <a:xfrm>
            <a:off x="6207125" y="5218113"/>
            <a:ext cx="2519363" cy="14398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Αφύσικο </a:t>
            </a:r>
            <a:br>
              <a:rPr lang="ru-RU" b="1" dirty="0">
                <a:solidFill>
                  <a:srgbClr val="006600"/>
                </a:solidFill>
              </a:rPr>
            </a:br>
            <a:r>
              <a:rPr lang="en-US" b="1" dirty="0">
                <a:solidFill>
                  <a:srgbClr val="006600"/>
                </a:solidFill>
              </a:rPr>
              <a:t>και </a:t>
            </a:r>
            <a:r>
              <a:rPr lang="ru-RU" b="1" dirty="0">
                <a:solidFill>
                  <a:srgbClr val="006600"/>
                </a:solidFill>
              </a:rPr>
              <a:t>περιττό</a:t>
            </a:r>
            <a:r>
              <a:rPr lang="en-US" b="1" dirty="0">
                <a:solidFill>
                  <a:srgbClr val="006600"/>
                </a:solidFill>
              </a:rPr>
              <a:t>, 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π.χ. στεφάνια 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και αγάλματα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88076" name="AutoShape 12"/>
          <p:cNvSpPr>
            <a:spLocks noChangeArrowheads="1"/>
          </p:cNvSpPr>
          <p:nvPr/>
        </p:nvSpPr>
        <p:spPr bwMode="auto">
          <a:xfrm>
            <a:off x="358775" y="4138613"/>
            <a:ext cx="2519363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b="1" dirty="0">
                <a:solidFill>
                  <a:srgbClr val="0000FF"/>
                </a:solidFill>
              </a:rPr>
              <a:t>Απαραίτητες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88077" name="AutoShape 13"/>
          <p:cNvSpPr>
            <a:spLocks noChangeArrowheads="1"/>
          </p:cNvSpPr>
          <p:nvPr/>
        </p:nvSpPr>
        <p:spPr bwMode="auto">
          <a:xfrm>
            <a:off x="6207125" y="2878138"/>
            <a:ext cx="2519363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b="1" dirty="0">
                <a:solidFill>
                  <a:srgbClr val="A50021"/>
                </a:solidFill>
              </a:rPr>
              <a:t>Μάταιες</a:t>
            </a:r>
            <a:endParaRPr lang="ru-RU" sz="1600" b="1" dirty="0">
              <a:solidFill>
                <a:srgbClr val="A50021"/>
              </a:solidFill>
            </a:endParaRPr>
          </a:p>
        </p:txBody>
      </p:sp>
      <p:sp>
        <p:nvSpPr>
          <p:cNvPr id="88078" name="AutoShape 14"/>
          <p:cNvSpPr>
            <a:spLocks noChangeArrowheads="1"/>
          </p:cNvSpPr>
          <p:nvPr/>
        </p:nvSpPr>
        <p:spPr bwMode="auto">
          <a:xfrm>
            <a:off x="3057525" y="4138613"/>
            <a:ext cx="2519363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b="1" dirty="0">
                <a:solidFill>
                  <a:srgbClr val="0000FF"/>
                </a:solidFill>
              </a:rPr>
              <a:t>Περιττές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>
            <a:off x="1619250" y="3957638"/>
            <a:ext cx="13493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cxnSp>
        <p:nvCxnSpPr>
          <p:cNvPr id="88080" name="AutoShape 16"/>
          <p:cNvCxnSpPr>
            <a:cxnSpLocks noChangeShapeType="1"/>
          </p:cNvCxnSpPr>
          <p:nvPr/>
        </p:nvCxnSpPr>
        <p:spPr bwMode="auto">
          <a:xfrm>
            <a:off x="1619250" y="3957638"/>
            <a:ext cx="1588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8081" name="AutoShape 17"/>
          <p:cNvCxnSpPr>
            <a:cxnSpLocks noChangeShapeType="1"/>
          </p:cNvCxnSpPr>
          <p:nvPr/>
        </p:nvCxnSpPr>
        <p:spPr bwMode="auto">
          <a:xfrm>
            <a:off x="4318000" y="3957638"/>
            <a:ext cx="1588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8082" name="AutoShape 18"/>
          <p:cNvCxnSpPr>
            <a:cxnSpLocks noChangeShapeType="1"/>
          </p:cNvCxnSpPr>
          <p:nvPr/>
        </p:nvCxnSpPr>
        <p:spPr bwMode="auto">
          <a:xfrm>
            <a:off x="2968625" y="3778250"/>
            <a:ext cx="1588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8084" name="AutoShape 20"/>
          <p:cNvCxnSpPr>
            <a:cxnSpLocks noChangeShapeType="1"/>
          </p:cNvCxnSpPr>
          <p:nvPr/>
        </p:nvCxnSpPr>
        <p:spPr bwMode="auto">
          <a:xfrm>
            <a:off x="1619250" y="5037138"/>
            <a:ext cx="1588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8085" name="AutoShape 21"/>
          <p:cNvCxnSpPr>
            <a:cxnSpLocks noChangeShapeType="1"/>
          </p:cNvCxnSpPr>
          <p:nvPr/>
        </p:nvCxnSpPr>
        <p:spPr bwMode="auto">
          <a:xfrm>
            <a:off x="4318000" y="5037138"/>
            <a:ext cx="1588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88086" name="AutoShape 22"/>
          <p:cNvCxnSpPr>
            <a:cxnSpLocks noChangeShapeType="1"/>
          </p:cNvCxnSpPr>
          <p:nvPr/>
        </p:nvCxnSpPr>
        <p:spPr bwMode="auto">
          <a:xfrm>
            <a:off x="7467600" y="3778250"/>
            <a:ext cx="1588" cy="14398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sp>
        <p:nvSpPr>
          <p:cNvPr id="88088" name="Line 24"/>
          <p:cNvSpPr>
            <a:spLocks noChangeShapeType="1"/>
          </p:cNvSpPr>
          <p:nvPr/>
        </p:nvSpPr>
        <p:spPr bwMode="auto">
          <a:xfrm>
            <a:off x="5218113" y="2698750"/>
            <a:ext cx="2249487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88089" name="Line 25"/>
          <p:cNvSpPr>
            <a:spLocks noChangeShapeType="1"/>
          </p:cNvSpPr>
          <p:nvPr/>
        </p:nvSpPr>
        <p:spPr bwMode="auto">
          <a:xfrm>
            <a:off x="2968625" y="3957638"/>
            <a:ext cx="13493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pic>
        <p:nvPicPr>
          <p:cNvPr id="88090" name="Picture 26" descr="Thirs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647700"/>
            <a:ext cx="1036638" cy="1619250"/>
          </a:xfrm>
          <a:prstGeom prst="rect">
            <a:avLst/>
          </a:prstGeom>
          <a:noFill/>
        </p:spPr>
      </p:pic>
      <p:pic>
        <p:nvPicPr>
          <p:cNvPr id="88091" name="Picture 27" descr="Feas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37475" y="647700"/>
            <a:ext cx="792163" cy="1622425"/>
          </a:xfrm>
          <a:prstGeom prst="rect">
            <a:avLst/>
          </a:prstGeom>
          <a:noFill/>
        </p:spPr>
      </p:pic>
      <p:pic>
        <p:nvPicPr>
          <p:cNvPr id="88092" name="Picture 28" descr="Laure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80350" y="4138613"/>
            <a:ext cx="676275" cy="1087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5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70" decel="1000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770" decel="100000"/>
                                        <p:tgtEl>
                                          <p:spTgt spid="880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5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770" decel="1000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770" decel="100000"/>
                                        <p:tgtEl>
                                          <p:spTgt spid="8809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70" decel="1000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770" decel="100000"/>
                                        <p:tgtEl>
                                          <p:spTgt spid="880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88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770" fill="hold"/>
                                        <p:tgtEl>
                                          <p:spTgt spid="88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nimBg="1"/>
      <p:bldP spid="88068" grpId="0" animBg="1"/>
      <p:bldP spid="88069" grpId="0" animBg="1"/>
      <p:bldP spid="88073" grpId="0" animBg="1"/>
      <p:bldP spid="88074" grpId="0" animBg="1"/>
      <p:bldP spid="88075" grpId="0" animBg="1"/>
      <p:bldP spid="88076" grpId="0" animBg="1"/>
      <p:bldP spid="88077" grpId="0" animBg="1"/>
      <p:bldP spid="88078" grpId="0" animBg="1"/>
      <p:bldP spid="88079" grpId="0" animBg="1"/>
      <p:bldP spid="88088" grpId="0" animBg="1"/>
      <p:bldP spid="8808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Στωικοί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αυτονομία της λογικής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3363" name="AutoShape 3"/>
          <p:cNvSpPr>
            <a:spLocks noChangeArrowheads="1"/>
          </p:cNvSpPr>
          <p:nvPr/>
        </p:nvSpPr>
        <p:spPr bwMode="auto">
          <a:xfrm>
            <a:off x="288000" y="1620000"/>
            <a:ext cx="2808000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2000" b="1" dirty="0">
                <a:solidFill>
                  <a:srgbClr val="006600"/>
                </a:solidFill>
              </a:rPr>
              <a:t>Πρώιμη Στοά</a:t>
            </a:r>
            <a:br>
              <a:rPr lang="ru-RU" sz="2000" b="1" dirty="0">
                <a:solidFill>
                  <a:srgbClr val="0000FF"/>
                </a:solidFill>
              </a:rPr>
            </a:br>
            <a:r>
              <a:rPr lang="en-US" sz="1600" b="1" dirty="0">
                <a:solidFill>
                  <a:srgbClr val="0000FF"/>
                </a:solidFill>
              </a:rPr>
              <a:t>4</a:t>
            </a:r>
            <a:r>
              <a:rPr lang="en-US" sz="1600" b="1" baseline="30000" dirty="0">
                <a:solidFill>
                  <a:srgbClr val="0000FF"/>
                </a:solidFill>
              </a:rPr>
              <a:t>th</a:t>
            </a:r>
            <a:r>
              <a:rPr lang="en-US" sz="1600" b="1" dirty="0">
                <a:solidFill>
                  <a:srgbClr val="0000FF"/>
                </a:solidFill>
              </a:rPr>
              <a:t> - 3</a:t>
            </a:r>
            <a:r>
              <a:rPr lang="en-US" sz="1600" b="1" baseline="30000" dirty="0">
                <a:solidFill>
                  <a:srgbClr val="0000FF"/>
                </a:solidFill>
              </a:rPr>
              <a:t>rd</a:t>
            </a:r>
            <a:r>
              <a:rPr lang="en-US" sz="1600" b="1" dirty="0">
                <a:solidFill>
                  <a:srgbClr val="0000FF"/>
                </a:solidFill>
              </a:rPr>
              <a:t> π.Χ</a:t>
            </a:r>
            <a:r>
              <a:rPr lang="ru-RU" sz="1600" b="1" dirty="0">
                <a:solidFill>
                  <a:srgbClr val="0000FF"/>
                </a:solidFill>
              </a:rPr>
              <a:t>.</a:t>
            </a:r>
            <a:endParaRPr lang="ru-RU" sz="1600" dirty="0"/>
          </a:p>
        </p:txBody>
      </p:sp>
      <p:sp>
        <p:nvSpPr>
          <p:cNvPr id="143364" name="AutoShape 4"/>
          <p:cNvSpPr>
            <a:spLocks noChangeArrowheads="1"/>
          </p:cNvSpPr>
          <p:nvPr/>
        </p:nvSpPr>
        <p:spPr bwMode="auto">
          <a:xfrm>
            <a:off x="3168000" y="1980000"/>
            <a:ext cx="280800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2000" b="1" dirty="0">
                <a:solidFill>
                  <a:srgbClr val="006600"/>
                </a:solidFill>
              </a:rPr>
              <a:t>Μέση Στοά</a:t>
            </a:r>
            <a:br>
              <a:rPr lang="ru-RU" sz="2000" b="1" dirty="0">
                <a:solidFill>
                  <a:srgbClr val="0000FF"/>
                </a:solidFill>
              </a:rPr>
            </a:b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1600" b="1" baseline="30000" dirty="0">
                <a:solidFill>
                  <a:srgbClr val="0000FF"/>
                </a:solidFill>
              </a:rPr>
              <a:t>nd</a:t>
            </a:r>
            <a:r>
              <a:rPr lang="ru-RU" sz="1600" b="1" dirty="0">
                <a:solidFill>
                  <a:srgbClr val="0000FF"/>
                </a:solidFill>
              </a:rPr>
              <a:t> - </a:t>
            </a:r>
            <a:r>
              <a:rPr lang="en-US" sz="1600" b="1" dirty="0">
                <a:solidFill>
                  <a:srgbClr val="0000FF"/>
                </a:solidFill>
              </a:rPr>
              <a:t>1</a:t>
            </a:r>
            <a:r>
              <a:rPr lang="en-US" sz="1600" b="1" baseline="30000" dirty="0">
                <a:solidFill>
                  <a:srgbClr val="0000FF"/>
                </a:solidFill>
              </a:rPr>
              <a:t>st</a:t>
            </a:r>
            <a:r>
              <a:rPr lang="en-US" sz="1600" b="1" dirty="0">
                <a:solidFill>
                  <a:srgbClr val="0000FF"/>
                </a:solidFill>
              </a:rPr>
              <a:t> π.Χ</a:t>
            </a:r>
            <a:r>
              <a:rPr lang="ru-RU" sz="1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43365" name="AutoShape 5"/>
          <p:cNvSpPr>
            <a:spLocks noChangeArrowheads="1"/>
          </p:cNvSpPr>
          <p:nvPr/>
        </p:nvSpPr>
        <p:spPr bwMode="auto">
          <a:xfrm>
            <a:off x="6048000" y="2340000"/>
            <a:ext cx="280800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2000" b="1" dirty="0">
                <a:solidFill>
                  <a:srgbClr val="006600"/>
                </a:solidFill>
              </a:rPr>
              <a:t>Late Stoa</a:t>
            </a:r>
            <a:br>
              <a:rPr lang="ru-RU" sz="2000" b="1" dirty="0">
                <a:solidFill>
                  <a:srgbClr val="006600"/>
                </a:solidFill>
              </a:rPr>
            </a:br>
            <a:r>
              <a:rPr lang="en-US" sz="1600" b="1" dirty="0">
                <a:solidFill>
                  <a:srgbClr val="0000FF"/>
                </a:solidFill>
              </a:rPr>
              <a:t>1</a:t>
            </a:r>
            <a:r>
              <a:rPr lang="en-US" sz="1600" b="1" baseline="30000" dirty="0">
                <a:solidFill>
                  <a:srgbClr val="0000FF"/>
                </a:solidFill>
              </a:rPr>
              <a:t>st</a:t>
            </a:r>
            <a:r>
              <a:rPr lang="en-US" sz="1600" b="1" dirty="0">
                <a:solidFill>
                  <a:srgbClr val="0000FF"/>
                </a:solidFill>
              </a:rPr>
              <a:t> - 2</a:t>
            </a:r>
            <a:r>
              <a:rPr lang="en-US" sz="1600" b="1" baseline="30000" dirty="0">
                <a:solidFill>
                  <a:srgbClr val="0000FF"/>
                </a:solidFill>
              </a:rPr>
              <a:t>nd</a:t>
            </a:r>
            <a:r>
              <a:rPr lang="en-US" sz="1600" b="1" dirty="0">
                <a:solidFill>
                  <a:srgbClr val="0000FF"/>
                </a:solidFill>
              </a:rPr>
              <a:t> περ. μ.Χ.</a:t>
            </a:r>
            <a:endParaRPr lang="ru-RU" sz="1600" dirty="0"/>
          </a:p>
        </p:txBody>
      </p:sp>
      <p:sp>
        <p:nvSpPr>
          <p:cNvPr id="143366" name="AutoShape 6"/>
          <p:cNvSpPr>
            <a:spLocks noChangeArrowheads="1"/>
          </p:cNvSpPr>
          <p:nvPr/>
        </p:nvSpPr>
        <p:spPr bwMode="auto">
          <a:xfrm>
            <a:off x="324000" y="2520000"/>
            <a:ext cx="2736000" cy="1080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r>
              <a:rPr lang="en-US" b="1" dirty="0">
                <a:solidFill>
                  <a:srgbClr val="FF0000"/>
                </a:solidFill>
              </a:rPr>
              <a:t>Ζήνωνας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el-GR" sz="1600" b="1" dirty="0">
                <a:solidFill>
                  <a:srgbClr val="FF0000"/>
                </a:solidFill>
              </a:rPr>
              <a:t>ο </a:t>
            </a:r>
            <a:r>
              <a:rPr lang="el-GR" sz="1600" b="1" dirty="0" err="1">
                <a:solidFill>
                  <a:srgbClr val="FF0000"/>
                </a:solidFill>
              </a:rPr>
              <a:t>Κιτιεύς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en-US" sz="1400" b="1" dirty="0">
                <a:solidFill>
                  <a:srgbClr val="0000FF"/>
                </a:solidFill>
              </a:rPr>
              <a:t>c. </a:t>
            </a:r>
            <a:r>
              <a:rPr lang="ru-RU" sz="1400" b="1" dirty="0">
                <a:solidFill>
                  <a:srgbClr val="0000FF"/>
                </a:solidFill>
              </a:rPr>
              <a:t>336 - </a:t>
            </a:r>
            <a:r>
              <a:rPr lang="en-US" sz="1400" b="1" dirty="0">
                <a:solidFill>
                  <a:srgbClr val="0000FF"/>
                </a:solidFill>
              </a:rPr>
              <a:t>περίπου </a:t>
            </a:r>
            <a:r>
              <a:rPr lang="ru-RU" sz="1400" b="1" dirty="0">
                <a:solidFill>
                  <a:srgbClr val="0000FF"/>
                </a:solidFill>
              </a:rPr>
              <a:t>264 π.</a:t>
            </a:r>
            <a:r>
              <a:rPr lang="en-US" sz="1400" b="1" dirty="0">
                <a:solidFill>
                  <a:srgbClr val="0000FF"/>
                </a:solidFill>
              </a:rPr>
              <a:t>Χ.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143367" name="AutoShape 7"/>
          <p:cNvSpPr>
            <a:spLocks noChangeArrowheads="1"/>
          </p:cNvSpPr>
          <p:nvPr/>
        </p:nvSpPr>
        <p:spPr bwMode="auto">
          <a:xfrm>
            <a:off x="6084000" y="3240000"/>
            <a:ext cx="2736000" cy="1080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Σενέκας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1400" b="1" dirty="0">
                <a:solidFill>
                  <a:srgbClr val="0000FF"/>
                </a:solidFill>
              </a:rPr>
              <a:t>c. 4 Π.Χ. </a:t>
            </a:r>
            <a:r>
              <a:rPr lang="ru-RU" sz="1400" b="1" dirty="0">
                <a:solidFill>
                  <a:srgbClr val="0000FF"/>
                </a:solidFill>
              </a:rPr>
              <a:t>- 65 </a:t>
            </a:r>
            <a:r>
              <a:rPr lang="en-US" sz="1400" b="1" dirty="0">
                <a:solidFill>
                  <a:srgbClr val="0000FF"/>
                </a:solidFill>
              </a:rPr>
              <a:t>Μ.Χ.</a:t>
            </a:r>
          </a:p>
        </p:txBody>
      </p:sp>
      <p:sp>
        <p:nvSpPr>
          <p:cNvPr id="143368" name="AutoShape 8"/>
          <p:cNvSpPr>
            <a:spLocks noChangeArrowheads="1"/>
          </p:cNvSpPr>
          <p:nvPr/>
        </p:nvSpPr>
        <p:spPr bwMode="auto">
          <a:xfrm>
            <a:off x="324000" y="3600000"/>
            <a:ext cx="2736000" cy="1080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Κλεάνθης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en-US" sz="1600" b="1" dirty="0">
                <a:solidFill>
                  <a:srgbClr val="FF0000"/>
                </a:solidFill>
              </a:rPr>
              <a:t>της Άσσου</a:t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c. 331/30 - </a:t>
            </a:r>
            <a:r>
              <a:rPr lang="en-US" sz="1400" b="1" dirty="0">
                <a:solidFill>
                  <a:srgbClr val="0000FF"/>
                </a:solidFill>
              </a:rPr>
              <a:t>περ. </a:t>
            </a:r>
            <a:r>
              <a:rPr lang="ru-RU" sz="1400" b="1" dirty="0">
                <a:solidFill>
                  <a:srgbClr val="0000FF"/>
                </a:solidFill>
              </a:rPr>
              <a:t>232 </a:t>
            </a:r>
            <a:r>
              <a:rPr lang="en-US" sz="1400" b="1" dirty="0">
                <a:solidFill>
                  <a:srgbClr val="0000FF"/>
                </a:solidFill>
              </a:rPr>
              <a:t>π.Χ.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143369" name="AutoShape 9"/>
          <p:cNvSpPr>
            <a:spLocks noChangeArrowheads="1"/>
          </p:cNvSpPr>
          <p:nvPr/>
        </p:nvSpPr>
        <p:spPr bwMode="auto">
          <a:xfrm>
            <a:off x="324000" y="4680000"/>
            <a:ext cx="2736000" cy="1044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Χρύσιππος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ru-RU" b="1" dirty="0">
                <a:solidFill>
                  <a:srgbClr val="FF0000"/>
                </a:solidFill>
              </a:rPr>
            </a:b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c. 280/277 - </a:t>
            </a:r>
            <a:r>
              <a:rPr lang="en-US" sz="1400" b="1" dirty="0">
                <a:solidFill>
                  <a:srgbClr val="0000FF"/>
                </a:solidFill>
              </a:rPr>
              <a:t>περ. </a:t>
            </a:r>
            <a:r>
              <a:rPr lang="ru-RU" sz="1400" b="1" dirty="0">
                <a:solidFill>
                  <a:srgbClr val="0000FF"/>
                </a:solidFill>
              </a:rPr>
              <a:t>208/204 </a:t>
            </a:r>
            <a:r>
              <a:rPr lang="en-US" sz="1400" b="1" dirty="0">
                <a:solidFill>
                  <a:srgbClr val="0000FF"/>
                </a:solidFill>
              </a:rPr>
              <a:t>π.Χ.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143370" name="AutoShape 10"/>
          <p:cNvSpPr>
            <a:spLocks noChangeArrowheads="1"/>
          </p:cNvSpPr>
          <p:nvPr/>
        </p:nvSpPr>
        <p:spPr bwMode="auto">
          <a:xfrm>
            <a:off x="3204000" y="2880000"/>
            <a:ext cx="2736000" cy="1080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r>
              <a:rPr lang="el-GR" sz="1600" b="1" dirty="0" err="1">
                <a:solidFill>
                  <a:srgbClr val="FF0000"/>
                </a:solidFill>
              </a:rPr>
              <a:t>Παναίτιος</a:t>
            </a:r>
            <a:r>
              <a:rPr lang="el-GR" sz="1600" b="1" dirty="0">
                <a:solidFill>
                  <a:srgbClr val="FF0000"/>
                </a:solidFill>
              </a:rPr>
              <a:t> 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el-GR" sz="1600" b="1" dirty="0">
                <a:solidFill>
                  <a:srgbClr val="FF0000"/>
                </a:solidFill>
              </a:rPr>
              <a:t>ο Ρόδιος</a:t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c. </a:t>
            </a:r>
            <a:r>
              <a:rPr lang="en-US" sz="1400" b="1" dirty="0">
                <a:solidFill>
                  <a:srgbClr val="0000FF"/>
                </a:solidFill>
              </a:rPr>
              <a:t>185 </a:t>
            </a:r>
            <a:r>
              <a:rPr lang="ru-RU" sz="1400" b="1" dirty="0">
                <a:solidFill>
                  <a:srgbClr val="0000FF"/>
                </a:solidFill>
              </a:rPr>
              <a:t>- </a:t>
            </a:r>
            <a:r>
              <a:rPr lang="en-US" sz="1400" b="1" dirty="0">
                <a:solidFill>
                  <a:srgbClr val="0000FF"/>
                </a:solidFill>
              </a:rPr>
              <a:t>περ. </a:t>
            </a:r>
            <a:r>
              <a:rPr lang="ru-RU" sz="1400" b="1" dirty="0">
                <a:solidFill>
                  <a:srgbClr val="0000FF"/>
                </a:solidFill>
              </a:rPr>
              <a:t>110 π.</a:t>
            </a:r>
            <a:r>
              <a:rPr lang="en-US" sz="1400" b="1" dirty="0">
                <a:solidFill>
                  <a:srgbClr val="0000FF"/>
                </a:solidFill>
              </a:rPr>
              <a:t>Χ.</a:t>
            </a:r>
          </a:p>
        </p:txBody>
      </p:sp>
      <p:sp>
        <p:nvSpPr>
          <p:cNvPr id="143371" name="AutoShape 11"/>
          <p:cNvSpPr>
            <a:spLocks noChangeArrowheads="1"/>
          </p:cNvSpPr>
          <p:nvPr/>
        </p:nvSpPr>
        <p:spPr bwMode="auto">
          <a:xfrm>
            <a:off x="3204000" y="3960000"/>
            <a:ext cx="2736000" cy="1080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r>
              <a:rPr lang="el-GR" b="1" dirty="0" err="1">
                <a:solidFill>
                  <a:srgbClr val="FF0000"/>
                </a:solidFill>
              </a:rPr>
              <a:t>Ποσειδώνιος</a:t>
            </a:r>
            <a:r>
              <a:rPr lang="el-GR" b="1" dirty="0">
                <a:solidFill>
                  <a:srgbClr val="FF0000"/>
                </a:solidFill>
              </a:rPr>
              <a:t> ο </a:t>
            </a:r>
            <a:r>
              <a:rPr lang="el-GR" b="1" dirty="0" err="1">
                <a:solidFill>
                  <a:srgbClr val="FF0000"/>
                </a:solidFill>
              </a:rPr>
              <a:t>Απαμεύς</a:t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c. 135 - </a:t>
            </a:r>
            <a:r>
              <a:rPr lang="en-US" sz="1400" b="1" dirty="0">
                <a:solidFill>
                  <a:srgbClr val="0000FF"/>
                </a:solidFill>
              </a:rPr>
              <a:t>περίπου </a:t>
            </a:r>
            <a:r>
              <a:rPr lang="ru-RU" sz="1400" b="1" dirty="0">
                <a:solidFill>
                  <a:srgbClr val="0000FF"/>
                </a:solidFill>
              </a:rPr>
              <a:t>50 </a:t>
            </a:r>
            <a:r>
              <a:rPr lang="en-US" sz="1400" b="1" dirty="0">
                <a:solidFill>
                  <a:srgbClr val="0000FF"/>
                </a:solidFill>
              </a:rPr>
              <a:t>π.Χ.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143372" name="AutoShape 12"/>
          <p:cNvSpPr>
            <a:spLocks noChangeArrowheads="1"/>
          </p:cNvSpPr>
          <p:nvPr/>
        </p:nvSpPr>
        <p:spPr bwMode="auto">
          <a:xfrm>
            <a:off x="6084000" y="4319999"/>
            <a:ext cx="2736000" cy="1080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Επίκτητος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en-US" sz="1600" b="1" dirty="0">
                <a:solidFill>
                  <a:srgbClr val="FF0000"/>
                </a:solidFill>
              </a:rPr>
              <a:t>της Ιεράπολης</a:t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c. </a:t>
            </a:r>
            <a:r>
              <a:rPr lang="en-US" sz="1400" b="1" dirty="0">
                <a:solidFill>
                  <a:srgbClr val="0000FF"/>
                </a:solidFill>
              </a:rPr>
              <a:t>55 </a:t>
            </a:r>
            <a:r>
              <a:rPr lang="ru-RU" sz="1400" b="1" dirty="0">
                <a:solidFill>
                  <a:srgbClr val="0000FF"/>
                </a:solidFill>
              </a:rPr>
              <a:t>- </a:t>
            </a:r>
            <a:r>
              <a:rPr lang="en-US" sz="1400" b="1" dirty="0">
                <a:solidFill>
                  <a:srgbClr val="0000FF"/>
                </a:solidFill>
              </a:rPr>
              <a:t>περίπου 135 μ.Χ.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143373" name="AutoShape 13"/>
          <p:cNvSpPr>
            <a:spLocks noChangeArrowheads="1"/>
          </p:cNvSpPr>
          <p:nvPr/>
        </p:nvSpPr>
        <p:spPr bwMode="auto">
          <a:xfrm>
            <a:off x="6084000" y="5400000"/>
            <a:ext cx="2736000" cy="1044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Μάρκος Αυρήλιος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121 - 180 </a:t>
            </a:r>
            <a:r>
              <a:rPr lang="en-US" sz="1400" b="1" dirty="0">
                <a:solidFill>
                  <a:srgbClr val="0000FF"/>
                </a:solidFill>
              </a:rPr>
              <a:t>Μ.Χ.</a:t>
            </a:r>
            <a:endParaRPr lang="ru-RU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3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3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nimBg="1"/>
      <p:bldP spid="143364" grpId="0" animBg="1"/>
      <p:bldP spid="143365" grpId="0" animBg="1"/>
      <p:bldP spid="143366" grpId="0" animBg="1"/>
      <p:bldP spid="143367" grpId="0" animBg="1"/>
      <p:bldP spid="143368" grpId="0" animBg="1"/>
      <p:bldP spid="143369" grpId="0" animBg="1"/>
      <p:bldP spid="143370" grpId="0" animBg="1"/>
      <p:bldP spid="143371" grpId="0" animBg="1"/>
      <p:bldP spid="143372" grpId="0" animBg="1"/>
      <p:bldP spid="14337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216000" y="4320000"/>
            <a:ext cx="2350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2000" b="1" dirty="0" err="1"/>
              <a:t>Ζήνων</a:t>
            </a:r>
            <a:r>
              <a:rPr lang="en-US" sz="2000" b="1" dirty="0"/>
              <a:t> </a:t>
            </a:r>
            <a:r>
              <a:rPr lang="el-GR" sz="2000" b="1" dirty="0"/>
              <a:t>ο </a:t>
            </a:r>
            <a:r>
              <a:rPr lang="el-GR" sz="2000" b="1" dirty="0" err="1"/>
              <a:t>Κιτιεύς</a:t>
            </a:r>
            <a:br>
              <a:rPr lang="ru-RU" sz="2000" b="1" dirty="0"/>
            </a:br>
            <a:r>
              <a:rPr lang="en-US" b="1" dirty="0"/>
              <a:t>c. </a:t>
            </a:r>
            <a:r>
              <a:rPr lang="ru-RU" b="1" dirty="0"/>
              <a:t>336 - </a:t>
            </a:r>
            <a:r>
              <a:rPr lang="en-US" b="1" dirty="0"/>
              <a:t>περίπου </a:t>
            </a:r>
            <a:r>
              <a:rPr lang="ru-RU" b="1" dirty="0"/>
              <a:t>264 π.</a:t>
            </a:r>
            <a:r>
              <a:rPr lang="en-US" b="1" dirty="0"/>
              <a:t>Χ.</a:t>
            </a:r>
            <a:endParaRPr lang="ru-RU" sz="2000" b="1" dirty="0"/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1821969" y="5003100"/>
            <a:ext cx="3366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2000" b="1" dirty="0" err="1"/>
              <a:t>Χρύσι</a:t>
            </a:r>
            <a:r>
              <a:rPr lang="en-US" sz="2000" b="1" dirty="0"/>
              <a:t>ππος</a:t>
            </a:r>
            <a:r>
              <a:rPr lang="el-GR" sz="2000" b="1" dirty="0"/>
              <a:t> Ο </a:t>
            </a:r>
            <a:r>
              <a:rPr lang="el-GR" sz="2000" b="1" dirty="0" err="1"/>
              <a:t>Σολεύς</a:t>
            </a:r>
            <a:br>
              <a:rPr lang="ru-RU" sz="2000" b="1" dirty="0"/>
            </a:br>
            <a:r>
              <a:rPr lang="ru-RU" b="1" dirty="0"/>
              <a:t>c. 280/277 - </a:t>
            </a:r>
            <a:r>
              <a:rPr lang="en-US" b="1" dirty="0"/>
              <a:t>περ. </a:t>
            </a:r>
            <a:r>
              <a:rPr lang="ru-RU" b="1" dirty="0"/>
              <a:t>208/204 </a:t>
            </a:r>
            <a:r>
              <a:rPr lang="en-US" b="1" dirty="0"/>
              <a:t>π.Χ.</a:t>
            </a:r>
            <a:endParaRPr lang="ru-RU" sz="2000" b="1" dirty="0"/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4029775" y="5586632"/>
            <a:ext cx="3376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2000" b="1" dirty="0"/>
              <a:t>Lucius Annaeus Seneca</a:t>
            </a:r>
            <a:br>
              <a:rPr lang="en-US" sz="2000" b="1" dirty="0"/>
            </a:br>
            <a:r>
              <a:rPr lang="en-US" b="1" dirty="0"/>
              <a:t>c. 4 Π.Χ. </a:t>
            </a:r>
            <a:r>
              <a:rPr lang="ru-RU" b="1" dirty="0"/>
              <a:t>- 65 </a:t>
            </a:r>
            <a:r>
              <a:rPr lang="en-US" b="1" dirty="0"/>
              <a:t>Μ.Χ.</a:t>
            </a:r>
            <a:endParaRPr lang="en-US" sz="1600" b="1" dirty="0"/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6732000" y="5688000"/>
            <a:ext cx="2350800" cy="9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2000" b="1" dirty="0"/>
              <a:t>Marcus </a:t>
            </a:r>
            <a:br>
              <a:rPr lang="ru-RU" sz="2000" b="1" dirty="0"/>
            </a:br>
            <a:r>
              <a:rPr lang="en-US" sz="2000" b="1" dirty="0"/>
              <a:t>Aurelius Antoninus</a:t>
            </a:r>
            <a:br>
              <a:rPr lang="ru-RU" sz="2000" b="1" dirty="0"/>
            </a:br>
            <a:r>
              <a:rPr lang="ru-RU" b="1" dirty="0"/>
              <a:t>121 - 180 </a:t>
            </a:r>
            <a:r>
              <a:rPr lang="en-US" b="1" dirty="0"/>
              <a:t>Μ.Χ.</a:t>
            </a:r>
            <a:endParaRPr lang="ru-RU" sz="1600" b="1" dirty="0"/>
          </a:p>
        </p:txBody>
      </p:sp>
      <p:pic>
        <p:nvPicPr>
          <p:cNvPr id="145416" name="Picture 8" descr="Зенон Стоик (red - красн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" y="1800000"/>
            <a:ext cx="1847850" cy="2343150"/>
          </a:xfrm>
          <a:prstGeom prst="rect">
            <a:avLst/>
          </a:prstGeom>
          <a:noFill/>
        </p:spPr>
      </p:pic>
      <p:pic>
        <p:nvPicPr>
          <p:cNvPr id="145417" name="Picture 9" descr="Хрисипп (Лондон - Британский музей - red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4288" y="2160000"/>
            <a:ext cx="1924050" cy="2628900"/>
          </a:xfrm>
          <a:prstGeom prst="rect">
            <a:avLst/>
          </a:prstGeom>
          <a:noFill/>
        </p:spPr>
      </p:pic>
      <p:pic>
        <p:nvPicPr>
          <p:cNvPr id="145418" name="Picture 10" descr="Рубенс, Смерть Сенеки (голова - red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0413" y="2520000"/>
            <a:ext cx="2295525" cy="2590800"/>
          </a:xfrm>
          <a:prstGeom prst="rect">
            <a:avLst/>
          </a:prstGeom>
          <a:noFill/>
        </p:spPr>
      </p:pic>
      <p:pic>
        <p:nvPicPr>
          <p:cNvPr id="145419" name="Picture 11" descr="Марк Аврелий (Неаполь - голова 2 - red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76000" y="2880000"/>
            <a:ext cx="1990725" cy="2628900"/>
          </a:xfrm>
          <a:prstGeom prst="rect">
            <a:avLst/>
          </a:prstGeom>
          <a:noFill/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Στωικοί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αυτονομία της λογικής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4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10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/>
      <p:bldP spid="145412" grpId="0"/>
      <p:bldP spid="145413" grpId="0"/>
      <p:bldP spid="1454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0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52550" y="1619250"/>
            <a:ext cx="6434138" cy="4832350"/>
          </a:xfrm>
          <a:solidFill>
            <a:srgbClr val="FF0000"/>
          </a:solidFill>
          <a:ln w="38100" cmpd="dbl">
            <a:solidFill>
              <a:schemeClr val="bg1"/>
            </a:solidFill>
          </a:ln>
        </p:spPr>
      </p:pic>
      <p:sp>
        <p:nvSpPr>
          <p:cNvPr id="4100" name="Oval 4"/>
          <p:cNvSpPr>
            <a:spLocks noChangeAspect="1" noChangeArrowheads="1"/>
          </p:cNvSpPr>
          <p:nvPr/>
        </p:nvSpPr>
        <p:spPr bwMode="auto">
          <a:xfrm>
            <a:off x="5292725" y="4148138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68938" y="4210050"/>
            <a:ext cx="979487" cy="369888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Μίλητος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2" name="Oval 6"/>
          <p:cNvSpPr>
            <a:spLocks noChangeAspect="1" noChangeArrowheads="1"/>
          </p:cNvSpPr>
          <p:nvPr/>
        </p:nvSpPr>
        <p:spPr bwMode="auto">
          <a:xfrm>
            <a:off x="5292725" y="3933825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435600" y="3816000"/>
            <a:ext cx="1146175" cy="369887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Έφεσος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4" name="Oval 8"/>
          <p:cNvSpPr>
            <a:spLocks noChangeAspect="1" noChangeArrowheads="1"/>
          </p:cNvSpPr>
          <p:nvPr/>
        </p:nvSpPr>
        <p:spPr bwMode="auto">
          <a:xfrm>
            <a:off x="2843213" y="3429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096578" y="3420000"/>
            <a:ext cx="713658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Ελέα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6" name="Oval 10"/>
          <p:cNvSpPr>
            <a:spLocks noChangeAspect="1" noChangeArrowheads="1"/>
          </p:cNvSpPr>
          <p:nvPr/>
        </p:nvSpPr>
        <p:spPr bwMode="auto">
          <a:xfrm>
            <a:off x="4821238" y="32019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4027768" y="2808000"/>
            <a:ext cx="1058303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Άβδηρα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Oval 12"/>
          <p:cNvSpPr>
            <a:spLocks noChangeAspect="1" noChangeArrowheads="1"/>
          </p:cNvSpPr>
          <p:nvPr/>
        </p:nvSpPr>
        <p:spPr bwMode="auto">
          <a:xfrm>
            <a:off x="4516438" y="39766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456000" y="4068000"/>
            <a:ext cx="966788" cy="369887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Αθήνα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Oval 14"/>
          <p:cNvSpPr>
            <a:spLocks noChangeAspect="1" noChangeArrowheads="1"/>
          </p:cNvSpPr>
          <p:nvPr/>
        </p:nvSpPr>
        <p:spPr bwMode="auto">
          <a:xfrm>
            <a:off x="4497388" y="3309938"/>
            <a:ext cx="119062" cy="1190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456000" y="3204000"/>
            <a:ext cx="966931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Στάγειρα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>
            <a:spLocks noChangeAspect="1" noChangeArrowheads="1"/>
          </p:cNvSpPr>
          <p:nvPr/>
        </p:nvSpPr>
        <p:spPr bwMode="auto">
          <a:xfrm>
            <a:off x="4067175" y="5300663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168000" y="4860000"/>
            <a:ext cx="966932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Κυρήνη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>
            <a:spLocks noChangeAspect="1" noChangeArrowheads="1"/>
          </p:cNvSpPr>
          <p:nvPr/>
        </p:nvSpPr>
        <p:spPr bwMode="auto">
          <a:xfrm>
            <a:off x="6800850" y="2968625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832000" y="2592000"/>
            <a:ext cx="954108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Σινώπη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>
            <a:spLocks noChangeAspect="1" noChangeArrowheads="1"/>
          </p:cNvSpPr>
          <p:nvPr/>
        </p:nvSpPr>
        <p:spPr bwMode="auto">
          <a:xfrm>
            <a:off x="4427538" y="3903663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3312000" y="3672000"/>
            <a:ext cx="992580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Θήβα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5" name="Oval 24"/>
          <p:cNvSpPr>
            <a:spLocks noChangeAspect="1" noChangeArrowheads="1"/>
          </p:cNvSpPr>
          <p:nvPr/>
        </p:nvSpPr>
        <p:spPr bwMode="auto">
          <a:xfrm>
            <a:off x="5076825" y="4076700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4497388" y="4281488"/>
            <a:ext cx="941283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Σάμος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Oval 28"/>
          <p:cNvSpPr>
            <a:spLocks noChangeAspect="1" noChangeArrowheads="1"/>
          </p:cNvSpPr>
          <p:nvPr/>
        </p:nvSpPr>
        <p:spPr bwMode="auto">
          <a:xfrm>
            <a:off x="5076825" y="3716338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5253038" y="3417888"/>
            <a:ext cx="1107997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Μυτιλήνη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Oval 26"/>
          <p:cNvSpPr>
            <a:spLocks noChangeAspect="1" noChangeArrowheads="1"/>
          </p:cNvSpPr>
          <p:nvPr/>
        </p:nvSpPr>
        <p:spPr bwMode="auto">
          <a:xfrm>
            <a:off x="5110163" y="3429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5218113" y="3022600"/>
            <a:ext cx="1454244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Lampsacus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Στωικοί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αυτονομία της λογικής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Oval 30"/>
          <p:cNvSpPr>
            <a:spLocks noChangeAspect="1" noChangeArrowheads="1"/>
          </p:cNvSpPr>
          <p:nvPr/>
        </p:nvSpPr>
        <p:spPr bwMode="auto">
          <a:xfrm>
            <a:off x="6516688" y="47244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6718549" y="4749800"/>
            <a:ext cx="851515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 dirty="0" err="1">
                <a:solidFill>
                  <a:srgbClr val="FF0000"/>
                </a:solidFill>
              </a:rPr>
              <a:t>Κίτιον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5" name="Oval 34"/>
          <p:cNvSpPr>
            <a:spLocks noChangeAspect="1" noChangeArrowheads="1"/>
          </p:cNvSpPr>
          <p:nvPr/>
        </p:nvSpPr>
        <p:spPr bwMode="auto">
          <a:xfrm>
            <a:off x="6621463" y="4318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6561302" y="4210050"/>
            <a:ext cx="1013932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Ταρσός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7" name="Oval 32"/>
          <p:cNvSpPr>
            <a:spLocks noChangeAspect="1" noChangeArrowheads="1"/>
          </p:cNvSpPr>
          <p:nvPr/>
        </p:nvSpPr>
        <p:spPr bwMode="auto">
          <a:xfrm>
            <a:off x="5076825" y="3573463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4140000" y="3454400"/>
            <a:ext cx="877163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Assos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395288" y="3573463"/>
            <a:ext cx="1428596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cs typeface="Arial" charset="0"/>
              </a:rPr>
              <a:t>← </a:t>
            </a:r>
            <a:r>
              <a:rPr lang="en-US" b="1" dirty="0">
                <a:solidFill>
                  <a:srgbClr val="FF0000"/>
                </a:solidFill>
                <a:cs typeface="Arial" charset="0"/>
              </a:rPr>
              <a:t>Κόρδοβα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0" name="Oval 38"/>
          <p:cNvSpPr>
            <a:spLocks noChangeAspect="1" noChangeArrowheads="1"/>
          </p:cNvSpPr>
          <p:nvPr/>
        </p:nvSpPr>
        <p:spPr bwMode="auto">
          <a:xfrm>
            <a:off x="6281738" y="3922713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6588000" y="3744000"/>
            <a:ext cx="1300356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Ιεράπολη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2" name="Oval 36"/>
          <p:cNvSpPr>
            <a:spLocks noChangeAspect="1" noChangeArrowheads="1"/>
          </p:cNvSpPr>
          <p:nvPr/>
        </p:nvSpPr>
        <p:spPr bwMode="auto">
          <a:xfrm>
            <a:off x="2268538" y="2949575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3" name="Text Box 37"/>
          <p:cNvSpPr txBox="1">
            <a:spLocks noChangeArrowheads="1"/>
          </p:cNvSpPr>
          <p:nvPr/>
        </p:nvSpPr>
        <p:spPr bwMode="auto">
          <a:xfrm>
            <a:off x="1584000" y="2556000"/>
            <a:ext cx="825867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Ρώμη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4" name="Oval 36"/>
          <p:cNvSpPr>
            <a:spLocks noChangeAspect="1" noChangeArrowheads="1"/>
          </p:cNvSpPr>
          <p:nvPr/>
        </p:nvSpPr>
        <p:spPr bwMode="auto">
          <a:xfrm>
            <a:off x="2700000" y="3240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5" name="Text Box 37"/>
          <p:cNvSpPr txBox="1">
            <a:spLocks noChangeArrowheads="1"/>
          </p:cNvSpPr>
          <p:nvPr/>
        </p:nvSpPr>
        <p:spPr bwMode="auto">
          <a:xfrm>
            <a:off x="2448000" y="2844000"/>
            <a:ext cx="1018228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Πομπηία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3" grpId="1" animBg="1"/>
      <p:bldP spid="43" grpId="2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50824" y="3057525"/>
            <a:ext cx="5472000" cy="359886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/>
              <a:t>Σενέκας</a:t>
            </a:r>
            <a:r>
              <a:rPr lang="ru-RU" sz="2000" b="1" dirty="0"/>
              <a:t>. </a:t>
            </a:r>
            <a:r>
              <a:rPr lang="en-US" sz="2000" b="1" i="1" dirty="0"/>
              <a:t>Ηθικές επιστολές προς τον Λουκίλιο</a:t>
            </a:r>
            <a:endParaRPr lang="ru-RU" sz="2000" b="1" i="1" dirty="0"/>
          </a:p>
          <a:p>
            <a:pPr>
              <a:lnSpc>
                <a:spcPct val="90000"/>
              </a:lnSpc>
            </a:pPr>
            <a:r>
              <a:rPr lang="en-US" sz="2000" b="1" dirty="0"/>
              <a:t>Σενέκας</a:t>
            </a:r>
            <a:r>
              <a:rPr lang="ru-RU" sz="2000" b="1" dirty="0"/>
              <a:t>. </a:t>
            </a:r>
            <a:r>
              <a:rPr lang="en-GB" sz="2000" b="1" i="1" dirty="0"/>
              <a:t>Σχετικά με τα οφέλη</a:t>
            </a:r>
            <a:endParaRPr lang="ru-RU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Σενέκας</a:t>
            </a:r>
            <a:r>
              <a:rPr lang="ru-RU" sz="2000" b="1" dirty="0"/>
              <a:t>. </a:t>
            </a:r>
            <a:r>
              <a:rPr lang="en-US" sz="2000" b="1" i="1" dirty="0"/>
              <a:t>Φυσικές ερωτήσεις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Σενέκας</a:t>
            </a:r>
            <a:r>
              <a:rPr lang="ru-RU" sz="2000" b="1" dirty="0"/>
              <a:t>. </a:t>
            </a:r>
            <a:r>
              <a:rPr lang="en-GB" sz="2000" b="1" i="1" dirty="0"/>
              <a:t>Για την </a:t>
            </a:r>
            <a:r>
              <a:rPr lang="en-US" sz="2000" b="1" i="1" dirty="0"/>
              <a:t>ευτυχισμένη </a:t>
            </a:r>
            <a:r>
              <a:rPr lang="en-GB" sz="2000" b="1" i="1" dirty="0"/>
              <a:t>ζωή</a:t>
            </a:r>
            <a:endParaRPr lang="ru-RU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Σενέκας</a:t>
            </a:r>
            <a:r>
              <a:rPr lang="ru-RU" sz="2000" b="1" dirty="0"/>
              <a:t>. </a:t>
            </a:r>
            <a:r>
              <a:rPr lang="en-US" sz="2000" b="1" i="1" dirty="0"/>
              <a:t>Για τη συντομία της ζωής</a:t>
            </a:r>
            <a:endParaRPr lang="ru-RU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Σενέκας</a:t>
            </a:r>
            <a:r>
              <a:rPr lang="ru-RU" sz="2000" b="1" dirty="0"/>
              <a:t>. </a:t>
            </a:r>
            <a:r>
              <a:rPr lang="en-GB" sz="2000" b="1" i="1" dirty="0"/>
              <a:t>Για την Πρόνοια </a:t>
            </a:r>
            <a:endParaRPr lang="ru-RU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Επίκτητος</a:t>
            </a:r>
            <a:r>
              <a:rPr lang="ru-RU" sz="2000" b="1" dirty="0"/>
              <a:t>. </a:t>
            </a:r>
            <a:r>
              <a:rPr lang="en-US" sz="2000" b="1" i="1" dirty="0" err="1"/>
              <a:t>Οι</a:t>
            </a:r>
            <a:r>
              <a:rPr lang="en-US" sz="2000" b="1" i="1" dirty="0"/>
              <a:t> </a:t>
            </a:r>
            <a:r>
              <a:rPr lang="ru-RU" sz="2000" b="1" dirty="0"/>
              <a:t>Λόγοι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Μάρκος Αυρήλιος</a:t>
            </a:r>
            <a:r>
              <a:rPr lang="ru-RU" sz="2000" b="1" dirty="0"/>
              <a:t>. </a:t>
            </a:r>
            <a:r>
              <a:rPr lang="en-US" sz="2000" b="1" i="1" dirty="0"/>
              <a:t>Στον εαυτό μου (Διαλογισμοί)</a:t>
            </a:r>
            <a:endParaRPr lang="ru-RU" sz="2000" b="1" i="1" dirty="0"/>
          </a:p>
        </p:txBody>
      </p:sp>
      <p:pic>
        <p:nvPicPr>
          <p:cNvPr id="147465" name="Picture 9" descr="Рубенс, Смерть Сенеки (голова - red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0001" y="1980002"/>
            <a:ext cx="1652778" cy="1865376"/>
          </a:xfrm>
          <a:prstGeom prst="rect">
            <a:avLst/>
          </a:prstGeom>
          <a:noFill/>
        </p:spPr>
      </p:pic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5076000" y="3960000"/>
            <a:ext cx="195840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b="1" dirty="0"/>
              <a:t>Lucius </a:t>
            </a:r>
            <a:br>
              <a:rPr lang="en-US" b="1" dirty="0"/>
            </a:br>
            <a:r>
              <a:rPr lang="en-US" b="1" dirty="0"/>
              <a:t>Ανναίος Σενέκας</a:t>
            </a:r>
            <a:br>
              <a:rPr lang="en-US" b="1" dirty="0"/>
            </a:br>
            <a:r>
              <a:rPr lang="en-US" sz="1600" b="1" dirty="0"/>
              <a:t>c. 4 Π.Χ. </a:t>
            </a:r>
            <a:r>
              <a:rPr lang="ru-RU" sz="1600" b="1" dirty="0"/>
              <a:t>- 65 </a:t>
            </a:r>
            <a:r>
              <a:rPr lang="en-US" sz="1600" b="1" dirty="0"/>
              <a:t>Μ.Χ.</a:t>
            </a:r>
            <a:endParaRPr lang="en-US" sz="1200" b="1" dirty="0"/>
          </a:p>
        </p:txBody>
      </p:sp>
      <p:pic>
        <p:nvPicPr>
          <p:cNvPr id="147467" name="Picture 11" descr="Марк Аврелий (Неаполь - голова 2 - red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28001" y="3600000"/>
            <a:ext cx="1512951" cy="1997964"/>
          </a:xfrm>
          <a:prstGeom prst="rect">
            <a:avLst/>
          </a:prstGeom>
          <a:noFill/>
        </p:spPr>
      </p:pic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6840000" y="5724000"/>
            <a:ext cx="219600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b="1" dirty="0"/>
              <a:t>Marcus </a:t>
            </a:r>
            <a:br>
              <a:rPr lang="en-US" b="1" dirty="0"/>
            </a:br>
            <a:r>
              <a:rPr lang="en-US" b="1" dirty="0"/>
              <a:t>Aurelius Antoninus</a:t>
            </a:r>
            <a:br>
              <a:rPr lang="ru-RU" b="1" dirty="0"/>
            </a:br>
            <a:r>
              <a:rPr lang="ru-RU" sz="1600" b="1" dirty="0"/>
              <a:t>121 - 180 </a:t>
            </a:r>
            <a:r>
              <a:rPr lang="en-US" sz="1600" b="1" dirty="0"/>
              <a:t>Μ.Χ.</a:t>
            </a:r>
            <a:endParaRPr lang="ru-RU" sz="1600" b="1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Στωικοί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αυτονομία της λογικής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898525" y="1978025"/>
            <a:ext cx="2880000" cy="539750"/>
          </a:xfrm>
          <a:prstGeom prst="flowChartAlternateProcess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2400" b="1" dirty="0"/>
              <a:t>Κύρια συγγράμματα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10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  <p:bldP spid="147466" grpId="0"/>
      <p:bldP spid="147468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7200" y="165100"/>
            <a:ext cx="8949600" cy="719138"/>
          </a:xfrm>
          <a:noFill/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Σωκρατικές Σχολές και οι διάδοχοί τους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3778250" y="107950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Σωκράτης</a:t>
            </a:r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ru-RU" sz="1400" b="1" dirty="0">
                <a:solidFill>
                  <a:srgbClr val="0000FF"/>
                </a:solidFill>
              </a:rPr>
              <a:t>469 - 399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541963" y="3165475"/>
            <a:ext cx="1690687" cy="11874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l-GR" b="1" dirty="0">
                <a:solidFill>
                  <a:srgbClr val="0000FF"/>
                </a:solidFill>
              </a:rPr>
              <a:t>Ελεατική </a:t>
            </a:r>
          </a:p>
          <a:p>
            <a:pPr algn="ctr">
              <a:lnSpc>
                <a:spcPct val="90000"/>
              </a:lnSpc>
            </a:pPr>
            <a:r>
              <a:rPr lang="el-GR" b="1" dirty="0">
                <a:solidFill>
                  <a:srgbClr val="0000FF"/>
                </a:solidFill>
              </a:rPr>
              <a:t>Σχολή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79388" y="226695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Αρίστιππος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c. 435 </a:t>
            </a:r>
            <a:r>
              <a:rPr lang="en-US" sz="1400" b="1" dirty="0">
                <a:solidFill>
                  <a:srgbClr val="0000FF"/>
                </a:solidFill>
              </a:rPr>
              <a:t>- </a:t>
            </a:r>
            <a:r>
              <a:rPr lang="ru-RU" sz="1400" b="1" dirty="0">
                <a:solidFill>
                  <a:srgbClr val="0000FF"/>
                </a:solidFill>
              </a:rPr>
              <a:t>c. 365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978025" y="226695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Ευκλείδης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en-US" sz="1400" b="1" dirty="0">
                <a:solidFill>
                  <a:srgbClr val="0000FF"/>
                </a:solidFill>
              </a:rPr>
              <a:t>c. </a:t>
            </a:r>
            <a:r>
              <a:rPr lang="ru-RU" sz="1400" b="1" dirty="0">
                <a:solidFill>
                  <a:srgbClr val="0000FF"/>
                </a:solidFill>
              </a:rPr>
              <a:t>430 - </a:t>
            </a:r>
            <a:r>
              <a:rPr lang="en-US" sz="1400" b="1" dirty="0">
                <a:solidFill>
                  <a:srgbClr val="0000FF"/>
                </a:solidFill>
              </a:rPr>
              <a:t>c. </a:t>
            </a:r>
            <a:r>
              <a:rPr lang="ru-RU" sz="1400" b="1" dirty="0">
                <a:solidFill>
                  <a:srgbClr val="0000FF"/>
                </a:solidFill>
              </a:rPr>
              <a:t>360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778250" y="226695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Πλάτωνας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428/27 - 348/47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5576888" y="226695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Φαίδων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417 - c. 350</a:t>
            </a:r>
            <a:endParaRPr lang="ru-RU" sz="1400" dirty="0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7377113" y="226695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 dirty="0">
                <a:solidFill>
                  <a:srgbClr val="FF0000"/>
                </a:solidFill>
              </a:rPr>
              <a:t>Αντισθένης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c. 435 </a:t>
            </a:r>
            <a:r>
              <a:rPr lang="en-US" sz="1400" b="1" dirty="0">
                <a:solidFill>
                  <a:srgbClr val="0000FF"/>
                </a:solidFill>
              </a:rPr>
              <a:t>- c. </a:t>
            </a:r>
            <a:r>
              <a:rPr lang="ru-RU" sz="1400" b="1" dirty="0">
                <a:solidFill>
                  <a:srgbClr val="0000FF"/>
                </a:solidFill>
              </a:rPr>
              <a:t>376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142875" y="3165475"/>
            <a:ext cx="1690688" cy="11874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l-GR" b="1" dirty="0">
                <a:solidFill>
                  <a:srgbClr val="0000FF"/>
                </a:solidFill>
              </a:rPr>
              <a:t>Η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Κυρηναϊκή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l-GR" b="1" dirty="0">
                <a:solidFill>
                  <a:srgbClr val="0000FF"/>
                </a:solidFill>
              </a:rPr>
              <a:t>Σχολή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1943100" y="3165475"/>
            <a:ext cx="1690688" cy="11874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l-GR" b="1" dirty="0">
                <a:solidFill>
                  <a:srgbClr val="0000FF"/>
                </a:solidFill>
              </a:rPr>
              <a:t>Η </a:t>
            </a:r>
          </a:p>
          <a:p>
            <a:pPr algn="ctr">
              <a:lnSpc>
                <a:spcPct val="90000"/>
              </a:lnSpc>
            </a:pPr>
            <a:r>
              <a:rPr lang="el-GR" b="1" dirty="0" err="1">
                <a:solidFill>
                  <a:srgbClr val="0000FF"/>
                </a:solidFill>
              </a:rPr>
              <a:t>Μεγαρική</a:t>
            </a:r>
            <a:r>
              <a:rPr lang="el-GR" b="1" dirty="0">
                <a:solidFill>
                  <a:srgbClr val="0000FF"/>
                </a:solidFill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el-GR" b="1" dirty="0">
                <a:solidFill>
                  <a:srgbClr val="0000FF"/>
                </a:solidFill>
              </a:rPr>
              <a:t>Σχολή</a:t>
            </a:r>
            <a:endParaRPr lang="ru-RU" dirty="0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741738" y="3165475"/>
            <a:ext cx="1690687" cy="11874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l-GR" b="1" dirty="0">
                <a:solidFill>
                  <a:srgbClr val="0000FF"/>
                </a:solidFill>
              </a:rPr>
              <a:t>Η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Ακαδημία</a:t>
            </a:r>
            <a:endParaRPr lang="ru-RU" sz="1700" dirty="0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7340600" y="3165475"/>
            <a:ext cx="1690688" cy="11874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l-GR" b="1" dirty="0">
                <a:solidFill>
                  <a:srgbClr val="0000FF"/>
                </a:solidFill>
              </a:rPr>
              <a:t>Οι κυνικοί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179388" y="464185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Επίκουρος</a:t>
            </a:r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ru-RU" sz="1400" b="1" dirty="0">
                <a:solidFill>
                  <a:srgbClr val="0000FF"/>
                </a:solidFill>
              </a:rPr>
              <a:t>341 - 271</a:t>
            </a: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7377113" y="464185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Ζήνωνας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336 - 264</a:t>
            </a: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142875" y="5541963"/>
            <a:ext cx="1690688" cy="11874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l-GR" b="1" dirty="0">
                <a:solidFill>
                  <a:srgbClr val="0000FF"/>
                </a:solidFill>
              </a:rPr>
              <a:t>Ο Κήπος </a:t>
            </a:r>
          </a:p>
          <a:p>
            <a:pPr algn="ctr">
              <a:lnSpc>
                <a:spcPct val="90000"/>
              </a:lnSpc>
            </a:pPr>
            <a:r>
              <a:rPr lang="el-GR" b="1" dirty="0">
                <a:solidFill>
                  <a:srgbClr val="0000FF"/>
                </a:solidFill>
              </a:rPr>
              <a:t>Του</a:t>
            </a:r>
          </a:p>
          <a:p>
            <a:pPr algn="ctr">
              <a:lnSpc>
                <a:spcPct val="90000"/>
              </a:lnSpc>
            </a:pPr>
            <a:r>
              <a:rPr lang="el-GR" b="1" dirty="0">
                <a:solidFill>
                  <a:srgbClr val="0000FF"/>
                </a:solidFill>
              </a:rPr>
              <a:t>Επίκουρου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7340600" y="5541963"/>
            <a:ext cx="1690688" cy="11874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b="1" dirty="0">
                <a:solidFill>
                  <a:srgbClr val="0000FF"/>
                </a:solidFill>
              </a:rPr>
              <a:t>Η Στωική </a:t>
            </a:r>
          </a:p>
          <a:p>
            <a:pPr algn="ctr"/>
            <a:r>
              <a:rPr lang="el-GR" b="1" dirty="0">
                <a:solidFill>
                  <a:srgbClr val="0000FF"/>
                </a:solidFill>
              </a:rPr>
              <a:t>Σχολή</a:t>
            </a:r>
            <a:endParaRPr lang="ru-RU" dirty="0"/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4713288" y="4641850"/>
            <a:ext cx="1619250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Αριστοτέλης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0000FF"/>
                </a:solidFill>
              </a:rPr>
              <a:t>384 - 322/21</a:t>
            </a: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2806700" y="4644000"/>
            <a:ext cx="1690688" cy="702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36000" rIns="36000" anchor="ctr"/>
          <a:lstStyle/>
          <a:p>
            <a:pPr algn="ctr">
              <a:lnSpc>
                <a:spcPct val="85000"/>
              </a:lnSpc>
            </a:pPr>
            <a:r>
              <a:rPr lang="el-GR" b="1" dirty="0">
                <a:solidFill>
                  <a:srgbClr val="0000FF"/>
                </a:solidFill>
              </a:rPr>
              <a:t>Η πρώτη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Ακαδημία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4678363" y="5541963"/>
            <a:ext cx="1690687" cy="11874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</a:rPr>
              <a:t>Το Λύκειο </a:t>
            </a:r>
            <a:br>
              <a:rPr lang="en-US" b="1" dirty="0">
                <a:solidFill>
                  <a:srgbClr val="0000FF"/>
                </a:solidFill>
              </a:rPr>
            </a:br>
            <a:endParaRPr lang="ru-RU" sz="1700" dirty="0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2787650" y="2122488"/>
            <a:ext cx="18002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3652838" y="4497388"/>
            <a:ext cx="935037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cxnSp>
        <p:nvCxnSpPr>
          <p:cNvPr id="6168" name="AutoShape 24"/>
          <p:cNvCxnSpPr>
            <a:cxnSpLocks noChangeShapeType="1"/>
          </p:cNvCxnSpPr>
          <p:nvPr/>
        </p:nvCxnSpPr>
        <p:spPr bwMode="auto">
          <a:xfrm>
            <a:off x="989013" y="2122488"/>
            <a:ext cx="1587" cy="1444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69" name="AutoShape 25"/>
          <p:cNvCxnSpPr>
            <a:cxnSpLocks noChangeShapeType="1"/>
          </p:cNvCxnSpPr>
          <p:nvPr/>
        </p:nvCxnSpPr>
        <p:spPr bwMode="auto">
          <a:xfrm>
            <a:off x="8186738" y="2122488"/>
            <a:ext cx="1587" cy="1444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70" name="AutoShape 26"/>
          <p:cNvCxnSpPr>
            <a:cxnSpLocks noChangeShapeType="1"/>
          </p:cNvCxnSpPr>
          <p:nvPr/>
        </p:nvCxnSpPr>
        <p:spPr bwMode="auto">
          <a:xfrm>
            <a:off x="989013" y="4354513"/>
            <a:ext cx="1587" cy="28733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71" name="AutoShape 27"/>
          <p:cNvCxnSpPr>
            <a:cxnSpLocks noChangeShapeType="1"/>
          </p:cNvCxnSpPr>
          <p:nvPr/>
        </p:nvCxnSpPr>
        <p:spPr bwMode="auto">
          <a:xfrm>
            <a:off x="6386513" y="2122488"/>
            <a:ext cx="1587" cy="1444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72" name="AutoShape 28"/>
          <p:cNvCxnSpPr>
            <a:cxnSpLocks noChangeShapeType="1"/>
          </p:cNvCxnSpPr>
          <p:nvPr/>
        </p:nvCxnSpPr>
        <p:spPr bwMode="auto">
          <a:xfrm>
            <a:off x="4587875" y="4354513"/>
            <a:ext cx="1588" cy="1444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73" name="AutoShape 29"/>
          <p:cNvCxnSpPr>
            <a:cxnSpLocks noChangeShapeType="1"/>
          </p:cNvCxnSpPr>
          <p:nvPr/>
        </p:nvCxnSpPr>
        <p:spPr bwMode="auto">
          <a:xfrm>
            <a:off x="5522913" y="4497388"/>
            <a:ext cx="1587" cy="1444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74" name="AutoShape 30"/>
          <p:cNvCxnSpPr>
            <a:cxnSpLocks noChangeShapeType="1"/>
          </p:cNvCxnSpPr>
          <p:nvPr/>
        </p:nvCxnSpPr>
        <p:spPr bwMode="auto">
          <a:xfrm>
            <a:off x="3652838" y="4497388"/>
            <a:ext cx="1587" cy="1444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75" name="AutoShape 31"/>
          <p:cNvCxnSpPr>
            <a:cxnSpLocks noChangeShapeType="1"/>
          </p:cNvCxnSpPr>
          <p:nvPr/>
        </p:nvCxnSpPr>
        <p:spPr bwMode="auto">
          <a:xfrm>
            <a:off x="2787650" y="2122488"/>
            <a:ext cx="1588" cy="1444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76" name="AutoShape 32"/>
          <p:cNvCxnSpPr>
            <a:cxnSpLocks noChangeShapeType="1"/>
          </p:cNvCxnSpPr>
          <p:nvPr/>
        </p:nvCxnSpPr>
        <p:spPr bwMode="auto">
          <a:xfrm>
            <a:off x="4587875" y="1978025"/>
            <a:ext cx="1588" cy="28733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6177" name="AutoShape 33"/>
          <p:cNvCxnSpPr>
            <a:cxnSpLocks noChangeShapeType="1"/>
          </p:cNvCxnSpPr>
          <p:nvPr/>
        </p:nvCxnSpPr>
        <p:spPr bwMode="auto">
          <a:xfrm>
            <a:off x="8186738" y="4354513"/>
            <a:ext cx="1587" cy="28733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sp>
        <p:nvSpPr>
          <p:cNvPr id="6179" name="Line 35"/>
          <p:cNvSpPr>
            <a:spLocks noChangeShapeType="1"/>
          </p:cNvSpPr>
          <p:nvPr/>
        </p:nvSpPr>
        <p:spPr bwMode="auto">
          <a:xfrm>
            <a:off x="4587875" y="2122488"/>
            <a:ext cx="18002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6181" name="Line 37"/>
          <p:cNvSpPr>
            <a:spLocks noChangeShapeType="1"/>
          </p:cNvSpPr>
          <p:nvPr/>
        </p:nvSpPr>
        <p:spPr bwMode="auto">
          <a:xfrm>
            <a:off x="4587875" y="4497388"/>
            <a:ext cx="93503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>
            <a:off x="989013" y="2122488"/>
            <a:ext cx="18002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6386513" y="2122488"/>
            <a:ext cx="18002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38" name="AutoShape 19"/>
          <p:cNvSpPr>
            <a:spLocks noChangeArrowheads="1"/>
          </p:cNvSpPr>
          <p:nvPr/>
        </p:nvSpPr>
        <p:spPr bwMode="auto">
          <a:xfrm>
            <a:off x="2808000" y="5346000"/>
            <a:ext cx="1690688" cy="702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36000" rIns="36000" anchor="ctr"/>
          <a:lstStyle/>
          <a:p>
            <a:pPr algn="ctr">
              <a:lnSpc>
                <a:spcPct val="85000"/>
              </a:lnSpc>
            </a:pPr>
            <a:r>
              <a:rPr lang="en-US" b="1" dirty="0">
                <a:solidFill>
                  <a:srgbClr val="0000FF"/>
                </a:solidFill>
              </a:rPr>
              <a:t>Η Μέση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Ακαδημία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9" name="AutoShape 19"/>
          <p:cNvSpPr>
            <a:spLocks noChangeArrowheads="1"/>
          </p:cNvSpPr>
          <p:nvPr/>
        </p:nvSpPr>
        <p:spPr bwMode="auto">
          <a:xfrm>
            <a:off x="2806700" y="6048000"/>
            <a:ext cx="1690688" cy="702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36000" rIns="36000" anchor="ctr"/>
          <a:lstStyle/>
          <a:p>
            <a:pPr algn="ctr">
              <a:lnSpc>
                <a:spcPct val="85000"/>
              </a:lnSpc>
            </a:pPr>
            <a:r>
              <a:rPr lang="en-US" b="1" dirty="0">
                <a:solidFill>
                  <a:srgbClr val="0000FF"/>
                </a:solidFill>
              </a:rPr>
              <a:t>Η νέα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Ακαδημία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  <p:bldP spid="6166" grpId="0" animBg="1"/>
      <p:bldP spid="6167" grpId="0" animBg="1"/>
      <p:bldP spid="6179" grpId="0" animBg="1"/>
      <p:bldP spid="6181" grpId="0" animBg="1"/>
      <p:bldP spid="6182" grpId="0" animBg="1"/>
      <p:bldP spid="6183" grpId="0" animBg="1"/>
      <p:bldP spid="38" grpId="0" animBg="1"/>
      <p:bldP spid="3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Στωικοί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αυτονομία της λογικής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896000" y="2520000"/>
            <a:ext cx="3420000" cy="216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/>
            <a:r>
              <a:rPr lang="en-US" sz="2000" b="1" dirty="0"/>
              <a:t>Αυτονομία </a:t>
            </a:r>
            <a:br>
              <a:rPr lang="en-US" sz="2000" b="1" dirty="0"/>
            </a:br>
            <a:r>
              <a:rPr lang="en-US" b="1" dirty="0"/>
              <a:t>(</a:t>
            </a:r>
            <a:r>
              <a:rPr lang="en-US" b="1" i="1" dirty="0"/>
              <a:t>Gr</a:t>
            </a:r>
            <a:r>
              <a:rPr lang="ru-RU" b="1" dirty="0"/>
              <a:t>. </a:t>
            </a:r>
            <a:r>
              <a:rPr lang="el-GR" sz="2100" b="1" dirty="0">
                <a:latin typeface="Times New Roman" pitchFamily="18" charset="0"/>
              </a:rPr>
              <a:t>αύτάρκεια</a:t>
            </a:r>
            <a:r>
              <a:rPr lang="en-US" b="1" dirty="0"/>
              <a:t>) </a:t>
            </a:r>
            <a:br>
              <a:rPr lang="en-US" b="1" dirty="0"/>
            </a:br>
            <a:r>
              <a:rPr lang="en-GB" b="1" dirty="0"/>
              <a:t>σημαίνει αυτάρκεια </a:t>
            </a:r>
            <a:br>
              <a:rPr lang="en-GB" b="1" dirty="0"/>
            </a:br>
            <a:r>
              <a:rPr lang="en-GB" b="1" dirty="0"/>
              <a:t>και ανεξαρτησία.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0000" y="5157192"/>
            <a:ext cx="8424000" cy="158417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/>
              <a:t>Η λέξη Στωικός προέρχεται από το ελληνικό </a:t>
            </a:r>
            <a:r>
              <a:rPr lang="el-GR" sz="2100" b="1" dirty="0">
                <a:latin typeface="Times New Roman" pitchFamily="18" charset="0"/>
              </a:rPr>
              <a:t>Στοά</a:t>
            </a:r>
            <a:r>
              <a:rPr lang="ru-RU" b="1" dirty="0"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b="1" dirty="0">
                <a:latin typeface="Arial Unicode MS" pitchFamily="34" charset="-128"/>
                <a:cs typeface="Times New Roman" pitchFamily="18" charset="0"/>
              </a:rPr>
              <a:t>που σημαίνει </a:t>
            </a:r>
            <a:r>
              <a:rPr lang="ru-RU" b="1" dirty="0"/>
              <a:t>στοά</a:t>
            </a:r>
            <a:r>
              <a:rPr lang="en-US" b="1" dirty="0"/>
              <a:t>, </a:t>
            </a:r>
            <a:br>
              <a:rPr lang="en-US" b="1" dirty="0"/>
            </a:br>
            <a:r>
              <a:rPr lang="en-US" b="1" dirty="0"/>
              <a:t> που στην προκειμένη περίπτωση αναφέρεται στ</a:t>
            </a:r>
            <a:r>
              <a:rPr lang="el-GR" b="1" dirty="0"/>
              <a:t>η</a:t>
            </a:r>
            <a:r>
              <a:rPr lang="en-US" b="1" dirty="0"/>
              <a:t> </a:t>
            </a:r>
            <a:r>
              <a:rPr lang="el-GR" sz="2100" b="1" dirty="0">
                <a:latin typeface="Times New Roman" pitchFamily="18" charset="0"/>
                <a:cs typeface="Times New Roman" pitchFamily="18" charset="0"/>
              </a:rPr>
              <a:t>Στοά </a:t>
            </a:r>
            <a:r>
              <a:rPr lang="el-GR" sz="2100" b="1" i="1" dirty="0">
                <a:latin typeface="Times New Roman" pitchFamily="18" charset="0"/>
                <a:cs typeface="Times New Roman" pitchFamily="18" charset="0"/>
              </a:rPr>
              <a:t>Ποικίλη </a:t>
            </a:r>
          </a:p>
          <a:p>
            <a:r>
              <a:rPr lang="en-US" b="1" dirty="0"/>
              <a:t>("η ζωγραφισμένη στοά"), </a:t>
            </a:r>
            <a:br>
              <a:rPr lang="en-US" b="1" dirty="0"/>
            </a:br>
            <a:r>
              <a:rPr lang="en-US" b="1" dirty="0"/>
              <a:t>ένα δημόσιο κτίριο στην αθηναϊκή Αγορά </a:t>
            </a:r>
            <a:r>
              <a:rPr lang="el-GR" b="1" dirty="0"/>
              <a:t>στην</a:t>
            </a:r>
            <a:r>
              <a:rPr lang="en-US" b="1" dirty="0"/>
              <a:t> οπ</a:t>
            </a:r>
            <a:r>
              <a:rPr lang="en-US" b="1" dirty="0" err="1"/>
              <a:t>οί</a:t>
            </a:r>
            <a:r>
              <a:rPr lang="el-GR" b="1" dirty="0"/>
              <a:t>α</a:t>
            </a:r>
            <a:r>
              <a:rPr lang="en-US" b="1" dirty="0"/>
              <a:t> </a:t>
            </a:r>
            <a:endParaRPr lang="el-GR" b="1" dirty="0"/>
          </a:p>
          <a:p>
            <a:r>
              <a:rPr lang="en-US" b="1" dirty="0"/>
              <a:t>ο Ζήνων δίδασκε τη φιλοσοφία του.</a:t>
            </a:r>
            <a:endParaRPr lang="ru-RU" b="1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828000" y="2520000"/>
            <a:ext cx="3420000" cy="216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/>
          <a:lstStyle/>
          <a:p>
            <a:r>
              <a:rPr lang="en-GB" sz="2000" b="1" dirty="0"/>
              <a:t>Ευδαιμονισμός </a:t>
            </a:r>
            <a:br>
              <a:rPr lang="ru-RU" b="1" dirty="0"/>
            </a:br>
            <a:r>
              <a:rPr lang="en-US" b="1" dirty="0"/>
              <a:t>(</a:t>
            </a:r>
            <a:r>
              <a:rPr lang="en-US" b="1" i="1" dirty="0"/>
              <a:t>γρ</a:t>
            </a:r>
            <a:r>
              <a:rPr lang="ru-RU" b="1" dirty="0"/>
              <a:t>. </a:t>
            </a:r>
            <a:r>
              <a:rPr lang="el-GR" sz="2100" b="1" dirty="0">
                <a:latin typeface="Times New Roman" pitchFamily="18" charset="0"/>
              </a:rPr>
              <a:t>εύδαιμονία</a:t>
            </a:r>
            <a:r>
              <a:rPr lang="ru-RU" b="1" dirty="0"/>
              <a:t>, </a:t>
            </a:r>
            <a:r>
              <a:rPr lang="en-US" b="1" dirty="0"/>
              <a:t>ευτυχία</a:t>
            </a:r>
            <a:r>
              <a:rPr lang="ru-RU" b="1" dirty="0"/>
              <a:t>) </a:t>
            </a:r>
            <a:br>
              <a:rPr lang="ru-RU" b="1" dirty="0"/>
            </a:br>
            <a:r>
              <a:rPr lang="en-US" b="1" dirty="0"/>
              <a:t>είναι μια διδασκαλία που </a:t>
            </a:r>
            <a:br>
              <a:rPr lang="en-US" b="1" dirty="0"/>
            </a:br>
            <a:r>
              <a:rPr lang="en-US" b="1" dirty="0"/>
              <a:t>ο υψηλότερος ηθικός στόχος είναι η ευτυχία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Στωικοί</a:t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οντολογία του πρώιμου ελληνικού στωικισμού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516000" y="4320000"/>
            <a:ext cx="2340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b="1" dirty="0" err="1"/>
              <a:t>Ζήνων</a:t>
            </a:r>
            <a:r>
              <a:rPr lang="en-US" b="1" dirty="0"/>
              <a:t> </a:t>
            </a:r>
            <a:r>
              <a:rPr lang="el-GR" b="1" dirty="0"/>
              <a:t>ο </a:t>
            </a:r>
            <a:r>
              <a:rPr lang="el-GR" b="1" dirty="0" err="1"/>
              <a:t>Κιτιεύς</a:t>
            </a:r>
            <a:br>
              <a:rPr lang="ru-RU" b="1" dirty="0"/>
            </a:br>
            <a:r>
              <a:rPr lang="en-US" sz="1600" b="1" dirty="0"/>
              <a:t>c. </a:t>
            </a:r>
            <a:r>
              <a:rPr lang="ru-RU" sz="1600" b="1" dirty="0"/>
              <a:t>336 - </a:t>
            </a:r>
            <a:r>
              <a:rPr lang="en-US" sz="1600" b="1" dirty="0"/>
              <a:t>περίπου </a:t>
            </a:r>
            <a:r>
              <a:rPr lang="ru-RU" sz="1600" b="1" dirty="0"/>
              <a:t>264 π.</a:t>
            </a:r>
            <a:r>
              <a:rPr lang="en-US" sz="1600" b="1" dirty="0"/>
              <a:t>Χ.</a:t>
            </a:r>
            <a:endParaRPr lang="ru-RU" b="1" dirty="0"/>
          </a:p>
        </p:txBody>
      </p:sp>
      <p:pic>
        <p:nvPicPr>
          <p:cNvPr id="2063" name="Picture 15" descr="Зенон Стоик (red3 - красн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000" y="1908000"/>
            <a:ext cx="1619250" cy="2057400"/>
          </a:xfrm>
          <a:prstGeom prst="rect">
            <a:avLst/>
          </a:prstGeom>
          <a:noFill/>
        </p:spPr>
      </p:pic>
      <p:sp>
        <p:nvSpPr>
          <p:cNvPr id="6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00000" cy="4525963"/>
          </a:xfrm>
        </p:spPr>
        <p:txBody>
          <a:bodyPr/>
          <a:lstStyle/>
          <a:p>
            <a:pPr>
              <a:spcBef>
                <a:spcPts val="672"/>
              </a:spcBef>
            </a:pPr>
            <a:r>
              <a:rPr lang="en-US" sz="1800" b="1" dirty="0"/>
              <a:t>Ο κόσμος (</a:t>
            </a:r>
            <a:r>
              <a:rPr lang="en-US" sz="1800" b="1" i="1" dirty="0"/>
              <a:t>σύμπαν</a:t>
            </a:r>
            <a:r>
              <a:rPr lang="en-US" sz="1800" b="1" dirty="0"/>
              <a:t>) είναι ένας παγκόσμιος ζωντανός οργανισμός που ταυτίζεται με τον Θεό (πανθεϊσμός). </a:t>
            </a:r>
            <a:endParaRPr lang="ru-RU" sz="1800" b="1" dirty="0"/>
          </a:p>
          <a:p>
            <a:pPr>
              <a:spcBef>
                <a:spcPts val="672"/>
              </a:spcBef>
              <a:buFont typeface="Arial" pitchFamily="34" charset="0"/>
              <a:buChar char="•"/>
            </a:pPr>
            <a:r>
              <a:rPr lang="en-US" sz="1800" b="1" dirty="0"/>
              <a:t>Η παγκόσμια ψυχή </a:t>
            </a:r>
            <a:r>
              <a:rPr lang="ru-RU" sz="1800" b="1" dirty="0"/>
              <a:t>(</a:t>
            </a:r>
            <a:r>
              <a:rPr lang="el-GR" sz="1800" b="1" i="1" dirty="0"/>
              <a:t>πνεύμα</a:t>
            </a:r>
            <a:r>
              <a:rPr lang="ru-RU" sz="1800" b="1" dirty="0"/>
              <a:t>)</a:t>
            </a:r>
            <a:r>
              <a:rPr lang="en-US" sz="1800" b="1" dirty="0"/>
              <a:t>, φτιαγμένη από αρχέγονη φωτιά και αιθέρα, είναι εκδήλωση του Παγκόσμιου Λόγου (</a:t>
            </a:r>
            <a:r>
              <a:rPr lang="el-GR" sz="1800" b="1" i="1" dirty="0"/>
              <a:t>Λόγος</a:t>
            </a:r>
            <a:r>
              <a:rPr lang="en-US" sz="1800" b="1" dirty="0"/>
              <a:t>) που κυβερνά τον κόσμο όπως ακριβώς η ανθρώπινη ψυχή κυβερνά το ανθρώπινο σώμα.</a:t>
            </a:r>
            <a:endParaRPr lang="ru-RU" sz="1800" b="1" dirty="0"/>
          </a:p>
          <a:p>
            <a:pPr>
              <a:spcBef>
                <a:spcPts val="672"/>
              </a:spcBef>
            </a:pPr>
            <a:r>
              <a:rPr lang="en-US" sz="1800" b="1" dirty="0"/>
              <a:t>Κάθε τι που υπάρχει, όντας απλώς ένα μέρος αυτού του συμπαντικού οργανισμού, καθορίζεται πλήρως από το σύνολο </a:t>
            </a:r>
            <a:r>
              <a:rPr lang="ru-RU" sz="1800" b="1" dirty="0"/>
              <a:t>(</a:t>
            </a:r>
            <a:r>
              <a:rPr lang="en-US" sz="1800" b="1" dirty="0"/>
              <a:t>απόλυτος ντετερμινισμός). </a:t>
            </a:r>
            <a:endParaRPr lang="ru-RU" sz="1800" b="1" dirty="0"/>
          </a:p>
          <a:p>
            <a:pPr>
              <a:spcBef>
                <a:spcPts val="672"/>
              </a:spcBef>
            </a:pPr>
            <a:r>
              <a:rPr lang="en-US" sz="1800" b="1" dirty="0"/>
              <a:t>Η ατομική ανθρώπινη ζωή είναι επίσης προκαθορισμένη </a:t>
            </a:r>
            <a:r>
              <a:rPr lang="ru-RU" sz="1800" b="1" dirty="0"/>
              <a:t>(</a:t>
            </a:r>
            <a:r>
              <a:rPr lang="en-US" sz="1800" b="1" dirty="0"/>
              <a:t>μοιρολατρία</a:t>
            </a:r>
            <a:r>
              <a:rPr lang="ru-RU" sz="1800" b="1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360000" y="1584000"/>
            <a:ext cx="4824000" cy="2736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tIns="90000" bIns="90000" anchor="ctr" anchorCtr="1"/>
          <a:lstStyle/>
          <a:p>
            <a:r>
              <a:rPr lang="en-GB" sz="2000" b="1" dirty="0"/>
              <a:t>Ντετερμινισμός</a:t>
            </a:r>
            <a:br>
              <a:rPr lang="ru-RU" b="1" dirty="0"/>
            </a:br>
            <a:r>
              <a:rPr lang="ru-RU" b="1" dirty="0"/>
              <a:t>(</a:t>
            </a:r>
            <a:r>
              <a:rPr lang="en-US" b="1" i="1" dirty="0"/>
              <a:t>λατ</a:t>
            </a:r>
            <a:r>
              <a:rPr lang="ru-RU" b="1" dirty="0"/>
              <a:t>. </a:t>
            </a:r>
            <a:r>
              <a:rPr lang="en-US" b="1" dirty="0"/>
              <a:t>determino</a:t>
            </a:r>
            <a:r>
              <a:rPr lang="ru-RU" b="1" dirty="0"/>
              <a:t>)</a:t>
            </a:r>
            <a:br>
              <a:rPr lang="en-US" b="1" dirty="0"/>
            </a:br>
            <a:r>
              <a:rPr lang="en-US" b="1" dirty="0"/>
              <a:t>είναι μια φιλοσοφική θεωρία ή δόγμα </a:t>
            </a:r>
            <a:br>
              <a:rPr lang="en-US" b="1" dirty="0"/>
            </a:br>
            <a:r>
              <a:rPr lang="en-US" b="1" dirty="0"/>
              <a:t>ότι οι διαδικασίες και τα συμβάντα στη φύση, τα κοινωνικά και ψυχολογικά φαινόμενα, συμπεριλαμβανομένων των πράξεων της βούλησης, καθορίζονται από προηγούμενα γεγονότα ή νόμους της φύσης. </a:t>
            </a:r>
            <a:br>
              <a:rPr lang="en-US" b="1" dirty="0"/>
            </a:br>
            <a:r>
              <a:rPr lang="en-US" b="1" dirty="0"/>
              <a:t>Οι βασικές έννοιες του δόγματος είναι </a:t>
            </a:r>
            <a:br>
              <a:rPr lang="en-US" b="1" dirty="0"/>
            </a:br>
            <a:r>
              <a:rPr lang="en-US" b="1" dirty="0"/>
              <a:t>αυτές της αιτιότητας και του νόμου της φύσης.</a:t>
            </a:r>
            <a:endParaRPr lang="ru-RU" b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0000" y="4680000"/>
            <a:ext cx="2808000" cy="1836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en-GB" sz="1400" b="1" baseline="0" dirty="0">
                <a:cs typeface="Arial" charset="0"/>
              </a:rPr>
              <a:t>Αιτιότητα </a:t>
            </a:r>
            <a:br>
              <a:rPr lang="en-GB" sz="1400" b="1" baseline="0" dirty="0"/>
            </a:br>
            <a:r>
              <a:rPr lang="en-US" sz="1400" b="1" dirty="0"/>
              <a:t>είναι η σχέση μεταξύ </a:t>
            </a:r>
            <a:br>
              <a:rPr lang="en-US" sz="1400" b="1" dirty="0"/>
            </a:br>
            <a:r>
              <a:rPr lang="en-US" sz="1400" b="1" dirty="0"/>
              <a:t>μιας αιτίας και του αποτελέσματός της </a:t>
            </a:r>
            <a:br>
              <a:rPr lang="en-US" sz="1400" b="1" dirty="0"/>
            </a:br>
            <a:r>
              <a:rPr lang="en-US" sz="1400" b="1" dirty="0"/>
              <a:t>ή μεταξύ τακτικά συσχετιζόμενων γεγονότων ή φαινομένων.</a:t>
            </a:r>
            <a:endParaRPr lang="en-GB" sz="1400" b="1" i="1" baseline="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28000" y="4680000"/>
            <a:ext cx="5256000" cy="1836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90000" rIns="90000" anchor="ctr" anchorCtr="1"/>
          <a:lstStyle/>
          <a:p>
            <a:r>
              <a:rPr lang="en-GB" sz="1400" b="1" baseline="0" dirty="0">
                <a:cs typeface="Arial" charset="0"/>
              </a:rPr>
              <a:t>Νόμος της φύσης </a:t>
            </a:r>
            <a:br>
              <a:rPr lang="en-GB" sz="1400" b="1" baseline="0" dirty="0"/>
            </a:br>
            <a:r>
              <a:rPr lang="en-US" sz="1400" b="1" dirty="0"/>
              <a:t> είναι μια ουσιώδης, αντικειμενική, αναγκαία και διαρκής κανονικότητα στις σχέσεις ή </a:t>
            </a:r>
            <a:br>
              <a:rPr lang="en-US" sz="1400" b="1" dirty="0"/>
            </a:br>
            <a:r>
              <a:rPr lang="en-US" sz="1400" b="1" dirty="0"/>
              <a:t>τάξης των φαινομένων στον φυσικό κόσμο που </a:t>
            </a:r>
            <a:br>
              <a:rPr lang="en-US" sz="1400" b="1" dirty="0"/>
            </a:br>
            <a:r>
              <a:rPr lang="en-US" sz="1400" b="1" dirty="0"/>
              <a:t>ισχύει, υπό ένα καθορισμένο σύνολο συνθηκών, </a:t>
            </a:r>
            <a:br>
              <a:rPr lang="en-US" sz="1400" b="1" dirty="0"/>
            </a:br>
            <a:r>
              <a:rPr lang="en-US" sz="1400" b="1" dirty="0"/>
              <a:t>είτε καθολικά είτε σε συγκεκριμένες περιπτώσεις.</a:t>
            </a:r>
            <a:endParaRPr lang="en-GB" sz="1400" b="1" i="1" baseline="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544000" y="1584000"/>
            <a:ext cx="3240000" cy="2736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/>
          <a:lstStyle/>
          <a:p>
            <a:r>
              <a:rPr lang="en-GB" sz="2000" b="1" dirty="0"/>
              <a:t>Μοιρολατρί</a:t>
            </a:r>
            <a:r>
              <a:rPr lang="ru-RU" sz="2000" b="1" dirty="0"/>
              <a:t>α 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i="1" dirty="0"/>
              <a:t>Λατ</a:t>
            </a:r>
            <a:r>
              <a:rPr lang="ru-RU" b="1" dirty="0"/>
              <a:t>. </a:t>
            </a:r>
            <a:r>
              <a:rPr lang="en-US" b="1" dirty="0"/>
              <a:t>fatum</a:t>
            </a:r>
            <a:r>
              <a:rPr lang="ru-RU" b="1" dirty="0"/>
              <a:t>, </a:t>
            </a:r>
            <a:r>
              <a:rPr lang="en-US" b="1" dirty="0"/>
              <a:t>πεπρωμένο</a:t>
            </a:r>
            <a:r>
              <a:rPr lang="ru-RU" b="1" dirty="0"/>
              <a:t>, </a:t>
            </a:r>
            <a:br>
              <a:rPr lang="en-US" b="1" dirty="0"/>
            </a:br>
            <a:r>
              <a:rPr lang="en-US" b="1" dirty="0"/>
              <a:t>fatalis</a:t>
            </a:r>
            <a:r>
              <a:rPr lang="ru-RU" b="1" dirty="0"/>
              <a:t>, </a:t>
            </a:r>
            <a:r>
              <a:rPr lang="en-US" b="1" dirty="0"/>
              <a:t>μοιραίος</a:t>
            </a:r>
            <a:r>
              <a:rPr lang="ru-RU" b="1" dirty="0"/>
              <a:t>, </a:t>
            </a:r>
            <a:r>
              <a:rPr lang="en-US" b="1" dirty="0"/>
              <a:t>προδιαγεγραμμένος</a:t>
            </a:r>
            <a:r>
              <a:rPr lang="ru-RU" b="1" dirty="0"/>
              <a:t>) </a:t>
            </a:r>
            <a:br>
              <a:rPr lang="ru-RU" b="1" dirty="0"/>
            </a:br>
            <a:r>
              <a:rPr lang="en-US" b="1" dirty="0"/>
              <a:t>είναι ένα φιλοσοφικό </a:t>
            </a:r>
            <a:r>
              <a:rPr lang="ru-RU" b="1" dirty="0"/>
              <a:t>δόγμα </a:t>
            </a:r>
            <a:br>
              <a:rPr lang="en-US" b="1" dirty="0"/>
            </a:br>
            <a:r>
              <a:rPr lang="en-US" b="1" dirty="0"/>
              <a:t>που ταυτίζει την αιτιοκρατία και την αναγκαιότητα με, αντίστοιχα, τον προορισμό και το αναπόφευκτο και αρνείται τόσο την τύχη όσο και την ελευθερία.</a:t>
            </a:r>
            <a:endParaRPr lang="ru-RU" b="1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Οι Στωικοί </a:t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Ο μοιρολατρισμός της πρώιμης Στοάς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004000" y="5757863"/>
            <a:ext cx="29531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Ραφαήλ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  <a:br>
              <a:rPr lang="ru-RU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Η Σχολή των Αθηνών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7172" name="Picture 4" descr="nb_pinacoteca_raphael_the_school_of_athens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58888" y="1548000"/>
            <a:ext cx="6618287" cy="4932363"/>
          </a:xfrm>
          <a:noFill/>
          <a:ln w="38100" cmpd="dbl">
            <a:solidFill>
              <a:schemeClr val="bg1"/>
            </a:solidFill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Αθήνα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πρωτεύουσα της ελληνικής φιλοσοφίας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872000" y="5399103"/>
            <a:ext cx="576000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Αναξίμανδρος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 rot="10800000">
            <a:off x="4104000" y="5360988"/>
            <a:ext cx="540000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Ηράκλειτος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986088" y="5037138"/>
            <a:ext cx="540000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Παρμενίδης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76" name="AutoShape 8"/>
          <p:cNvSpPr>
            <a:spLocks noChangeAspect="1" noChangeArrowheads="1"/>
          </p:cNvSpPr>
          <p:nvPr/>
        </p:nvSpPr>
        <p:spPr bwMode="auto">
          <a:xfrm>
            <a:off x="3059113" y="4389438"/>
            <a:ext cx="493712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Σωκράτης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77" name="AutoShape 9"/>
          <p:cNvSpPr>
            <a:spLocks noChangeAspect="1" noChangeArrowheads="1"/>
          </p:cNvSpPr>
          <p:nvPr/>
        </p:nvSpPr>
        <p:spPr bwMode="auto">
          <a:xfrm>
            <a:off x="3886200" y="4354513"/>
            <a:ext cx="493713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Πλάτωνας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 rot="10800000">
            <a:off x="4678363" y="4354513"/>
            <a:ext cx="565150" cy="244475"/>
          </a:xfrm>
          <a:prstGeom prst="rightArrow">
            <a:avLst>
              <a:gd name="adj1" fmla="val 50000"/>
              <a:gd name="adj2" fmla="val 577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Αριστοτέλης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2556000" y="4246563"/>
            <a:ext cx="540000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Αντισθένης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80" name="AutoShape 12"/>
          <p:cNvSpPr>
            <a:spLocks noChangeAspect="1" noChangeArrowheads="1"/>
          </p:cNvSpPr>
          <p:nvPr/>
        </p:nvSpPr>
        <p:spPr bwMode="auto">
          <a:xfrm rot="10800000">
            <a:off x="5003800" y="5110163"/>
            <a:ext cx="493713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Διογένης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81" name="AutoShape 13"/>
          <p:cNvSpPr>
            <a:spLocks noChangeAspect="1" noChangeArrowheads="1"/>
          </p:cNvSpPr>
          <p:nvPr/>
        </p:nvSpPr>
        <p:spPr bwMode="auto">
          <a:xfrm>
            <a:off x="1727200" y="4821238"/>
            <a:ext cx="493713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Επίκουρος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82" name="AutoShape 14"/>
          <p:cNvSpPr>
            <a:spLocks noChangeAspect="1" noChangeArrowheads="1"/>
          </p:cNvSpPr>
          <p:nvPr/>
        </p:nvSpPr>
        <p:spPr bwMode="auto">
          <a:xfrm>
            <a:off x="1366838" y="4713288"/>
            <a:ext cx="493712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Ζήνωνας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83" name="AutoShape 15"/>
          <p:cNvSpPr>
            <a:spLocks noChangeAspect="1" noChangeArrowheads="1"/>
          </p:cNvSpPr>
          <p:nvPr/>
        </p:nvSpPr>
        <p:spPr bwMode="auto">
          <a:xfrm rot="10800000">
            <a:off x="6692900" y="4318000"/>
            <a:ext cx="493713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Πλωτίνος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84" name="AutoShape 16"/>
          <p:cNvSpPr>
            <a:spLocks noChangeAspect="1" noChangeArrowheads="1"/>
          </p:cNvSpPr>
          <p:nvPr/>
        </p:nvSpPr>
        <p:spPr bwMode="auto">
          <a:xfrm>
            <a:off x="2159000" y="5037138"/>
            <a:ext cx="493713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600" b="1" dirty="0">
                <a:solidFill>
                  <a:srgbClr val="0000FF"/>
                </a:solidFill>
              </a:rPr>
              <a:t>Averroës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 rot="5400000">
            <a:off x="3742532" y="3740944"/>
            <a:ext cx="636587" cy="244475"/>
          </a:xfrm>
          <a:prstGeom prst="rightArrow">
            <a:avLst>
              <a:gd name="adj1" fmla="val 50000"/>
              <a:gd name="adj2" fmla="val 650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  Πλατωνικοί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 rot="5400000">
            <a:off x="4787107" y="3740944"/>
            <a:ext cx="636587" cy="244475"/>
          </a:xfrm>
          <a:prstGeom prst="rightArrow">
            <a:avLst>
              <a:gd name="adj1" fmla="val 50000"/>
              <a:gd name="adj2" fmla="val 650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Περιπατητικοί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 rot="10800000">
            <a:off x="2880000" y="5286388"/>
            <a:ext cx="540000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600" b="1" dirty="0">
                <a:solidFill>
                  <a:srgbClr val="0000FF"/>
                </a:solidFill>
              </a:rPr>
              <a:t>Πυθαγόρας</a:t>
            </a:r>
            <a:endParaRPr lang="ru-RU" sz="600" b="1" dirty="0">
              <a:solidFill>
                <a:srgbClr val="0000FF"/>
              </a:solidFill>
            </a:endParaRPr>
          </a:p>
        </p:txBody>
      </p:sp>
      <p:sp>
        <p:nvSpPr>
          <p:cNvPr id="20" name="AutoShape 16"/>
          <p:cNvSpPr>
            <a:spLocks noChangeAspect="1" noChangeArrowheads="1"/>
          </p:cNvSpPr>
          <p:nvPr/>
        </p:nvSpPr>
        <p:spPr bwMode="auto">
          <a:xfrm>
            <a:off x="2700000" y="4824000"/>
            <a:ext cx="493713" cy="244475"/>
          </a:xfrm>
          <a:prstGeom prst="rightArrow">
            <a:avLst>
              <a:gd name="adj1" fmla="val 50000"/>
              <a:gd name="adj2" fmla="val 504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600" b="1" dirty="0">
                <a:solidFill>
                  <a:srgbClr val="0000FF"/>
                </a:solidFill>
              </a:rPr>
              <a:t>Υπατία</a:t>
            </a:r>
            <a:endParaRPr lang="ru-RU" sz="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 animBg="1"/>
      <p:bldP spid="7174" grpId="0" animBg="1"/>
      <p:bldP spid="7175" grpId="0" animBg="1"/>
      <p:bldP spid="7176" grpId="0" animBg="1"/>
      <p:bldP spid="7177" grpId="0" animBg="1"/>
      <p:bldP spid="7178" grpId="0" animBg="1"/>
      <p:bldP spid="7179" grpId="0" animBg="1"/>
      <p:bldP spid="7180" grpId="0" animBg="1"/>
      <p:bldP spid="7181" grpId="0" animBg="1"/>
      <p:bldP spid="7182" grpId="0" animBg="1"/>
      <p:bldP spid="7183" grpId="0" animBg="1"/>
      <p:bldP spid="7184" grpId="0" animBg="1"/>
      <p:bldP spid="7185" grpId="0" animBg="1"/>
      <p:bldP spid="7186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3200" b="1" dirty="0">
                <a:solidFill>
                  <a:schemeClr val="tx1"/>
                </a:solidFill>
              </a:rPr>
              <a:t>Η Κυρηναϊκή Σχολή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ηδονισμού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4099" name="Picture 3" descr="0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52550" y="1619250"/>
            <a:ext cx="6434138" cy="4832350"/>
          </a:xfrm>
          <a:solidFill>
            <a:srgbClr val="FF0000"/>
          </a:solidFill>
          <a:ln w="38100" cmpd="dbl">
            <a:solidFill>
              <a:schemeClr val="bg1"/>
            </a:solidFill>
          </a:ln>
        </p:spPr>
      </p:pic>
      <p:sp>
        <p:nvSpPr>
          <p:cNvPr id="4100" name="Oval 4"/>
          <p:cNvSpPr>
            <a:spLocks noChangeAspect="1" noChangeArrowheads="1"/>
          </p:cNvSpPr>
          <p:nvPr/>
        </p:nvSpPr>
        <p:spPr bwMode="auto">
          <a:xfrm>
            <a:off x="5292725" y="4148138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36000" y="4210050"/>
            <a:ext cx="979487" cy="369888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Μίλητος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2" name="Oval 6"/>
          <p:cNvSpPr>
            <a:spLocks noChangeAspect="1" noChangeArrowheads="1"/>
          </p:cNvSpPr>
          <p:nvPr/>
        </p:nvSpPr>
        <p:spPr bwMode="auto">
          <a:xfrm>
            <a:off x="5292725" y="3933825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435600" y="3708000"/>
            <a:ext cx="1146175" cy="369887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Έφεσος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4" name="Oval 8"/>
          <p:cNvSpPr>
            <a:spLocks noChangeAspect="1" noChangeArrowheads="1"/>
          </p:cNvSpPr>
          <p:nvPr/>
        </p:nvSpPr>
        <p:spPr bwMode="auto">
          <a:xfrm>
            <a:off x="2843213" y="3429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096577" y="3420000"/>
            <a:ext cx="713658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Ελέα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06" name="Oval 10"/>
          <p:cNvSpPr>
            <a:spLocks noChangeAspect="1" noChangeArrowheads="1"/>
          </p:cNvSpPr>
          <p:nvPr/>
        </p:nvSpPr>
        <p:spPr bwMode="auto">
          <a:xfrm>
            <a:off x="4821238" y="32019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4027768" y="2808000"/>
            <a:ext cx="1058303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Άβδηρα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Oval 12"/>
          <p:cNvSpPr>
            <a:spLocks noChangeAspect="1" noChangeArrowheads="1"/>
          </p:cNvSpPr>
          <p:nvPr/>
        </p:nvSpPr>
        <p:spPr bwMode="auto">
          <a:xfrm>
            <a:off x="4516438" y="39766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492000" y="3636000"/>
            <a:ext cx="966788" cy="369887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Αθήνα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Oval 14"/>
          <p:cNvSpPr>
            <a:spLocks noChangeAspect="1" noChangeArrowheads="1"/>
          </p:cNvSpPr>
          <p:nvPr/>
        </p:nvSpPr>
        <p:spPr bwMode="auto">
          <a:xfrm>
            <a:off x="4497388" y="3309938"/>
            <a:ext cx="119062" cy="1190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456000" y="3204000"/>
            <a:ext cx="966931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Στάγειρα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>
            <a:spLocks noChangeAspect="1" noChangeArrowheads="1"/>
          </p:cNvSpPr>
          <p:nvPr/>
        </p:nvSpPr>
        <p:spPr bwMode="auto">
          <a:xfrm>
            <a:off x="4067175" y="5300663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168000" y="4860000"/>
            <a:ext cx="966932" cy="369332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Κυρήνη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Oval 28"/>
          <p:cNvSpPr>
            <a:spLocks noChangeAspect="1" noChangeArrowheads="1"/>
          </p:cNvSpPr>
          <p:nvPr/>
        </p:nvSpPr>
        <p:spPr bwMode="auto">
          <a:xfrm>
            <a:off x="3168000" y="3708000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2466299" y="3852000"/>
            <a:ext cx="1048685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Κρότων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Oval 24"/>
          <p:cNvSpPr>
            <a:spLocks noChangeAspect="1" noChangeArrowheads="1"/>
          </p:cNvSpPr>
          <p:nvPr/>
        </p:nvSpPr>
        <p:spPr bwMode="auto">
          <a:xfrm>
            <a:off x="5076825" y="4076700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284000" y="4212000"/>
            <a:ext cx="941283" cy="369332"/>
          </a:xfrm>
          <a:prstGeom prst="rect">
            <a:avLst/>
          </a:prstGeom>
          <a:solidFill>
            <a:schemeClr val="bg1">
              <a:alpha val="74901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Σάμος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l-GR" sz="3200" b="1" dirty="0">
                <a:solidFill>
                  <a:schemeClr val="tx1"/>
                </a:solidFill>
              </a:rPr>
              <a:t>Η Κυρηναϊκή Σχολή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ηδονισμού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2555776" y="2636912"/>
            <a:ext cx="3420000" cy="216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r>
              <a:rPr lang="en-US" sz="2000" b="1" dirty="0"/>
              <a:t>Ηδονισμός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i="1" dirty="0"/>
              <a:t>γρ</a:t>
            </a:r>
            <a:r>
              <a:rPr lang="ru-RU" b="1" dirty="0"/>
              <a:t>. </a:t>
            </a:r>
            <a:r>
              <a:rPr lang="el-GR" sz="2100" b="1" dirty="0">
                <a:latin typeface="Times New Roman" pitchFamily="18" charset="0"/>
              </a:rPr>
              <a:t>ήδονή</a:t>
            </a:r>
            <a:r>
              <a:rPr lang="ru-RU" b="1" dirty="0"/>
              <a:t>, </a:t>
            </a:r>
            <a:r>
              <a:rPr lang="en-US" b="1" dirty="0"/>
              <a:t>ηδονή,</a:t>
            </a:r>
            <a:br>
              <a:rPr lang="en-US" b="1" dirty="0"/>
            </a:br>
            <a:r>
              <a:rPr lang="en-US" b="1" dirty="0"/>
              <a:t>συγγενής με το </a:t>
            </a:r>
            <a:r>
              <a:rPr lang="en-US" b="1" i="1" dirty="0"/>
              <a:t>γρ</a:t>
            </a:r>
            <a:r>
              <a:rPr lang="en-US" b="1" dirty="0"/>
              <a:t>. </a:t>
            </a:r>
            <a:r>
              <a:rPr lang="el-GR" sz="2100" b="1" dirty="0">
                <a:latin typeface="Times New Roman" pitchFamily="18" charset="0"/>
              </a:rPr>
              <a:t>ήδυς</a:t>
            </a:r>
            <a:r>
              <a:rPr lang="ru-RU" b="1" dirty="0"/>
              <a:t>, </a:t>
            </a:r>
            <a:r>
              <a:rPr lang="en-US" b="1" dirty="0"/>
              <a:t>γλυκός)</a:t>
            </a:r>
            <a:br>
              <a:rPr lang="ru-RU" b="1" dirty="0"/>
            </a:br>
            <a:r>
              <a:rPr lang="en-US" b="1" dirty="0"/>
              <a:t>είναι ένα ηθικό δόγμα που</a:t>
            </a:r>
            <a:br>
              <a:rPr lang="ru-RU" b="1" dirty="0"/>
            </a:br>
            <a:r>
              <a:rPr lang="en-US" b="1" dirty="0"/>
              <a:t>η ευχαρίστηση είναι το μοναδικό </a:t>
            </a:r>
            <a:br>
              <a:rPr lang="en-US" b="1" dirty="0"/>
            </a:br>
            <a:r>
              <a:rPr lang="en-US" b="1" dirty="0"/>
              <a:t>ή κύριο αγαθό στη ζωή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3417888" y="1619250"/>
            <a:ext cx="2339975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Αρίστιππος</a:t>
            </a:r>
            <a:endParaRPr lang="ru-RU" sz="2000" b="1" dirty="0">
              <a:solidFill>
                <a:srgbClr val="FF0000"/>
              </a:solidFill>
            </a:endParaRPr>
          </a:p>
          <a:p>
            <a:pPr algn="ctr"/>
            <a:r>
              <a:rPr lang="ru-RU" sz="1600" b="1" dirty="0">
                <a:solidFill>
                  <a:srgbClr val="0000FF"/>
                </a:solidFill>
              </a:rPr>
              <a:t>c. 435 - </a:t>
            </a:r>
            <a:r>
              <a:rPr lang="en-US" sz="1600" b="1" dirty="0">
                <a:solidFill>
                  <a:srgbClr val="0000FF"/>
                </a:solidFill>
              </a:rPr>
              <a:t>περ. </a:t>
            </a:r>
            <a:r>
              <a:rPr lang="ru-RU" sz="1600" b="1" dirty="0">
                <a:solidFill>
                  <a:srgbClr val="0000FF"/>
                </a:solidFill>
              </a:rPr>
              <a:t>365 </a:t>
            </a:r>
            <a:r>
              <a:rPr lang="en-US" sz="1600" b="1" dirty="0">
                <a:solidFill>
                  <a:srgbClr val="0000FF"/>
                </a:solidFill>
              </a:rPr>
              <a:t>π.Χ.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417888" y="2698750"/>
            <a:ext cx="2339975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Αρετή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417888" y="3778250"/>
            <a:ext cx="2339975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95000"/>
              </a:lnSpc>
            </a:pPr>
            <a:r>
              <a:rPr lang="en-US" sz="2000" b="1" dirty="0">
                <a:solidFill>
                  <a:srgbClr val="FF0000"/>
                </a:solidFill>
              </a:rPr>
              <a:t>Αρίστιππο</a:t>
            </a:r>
            <a:r>
              <a:rPr lang="ru-RU" sz="2000" b="1" dirty="0">
                <a:solidFill>
                  <a:srgbClr val="FF0000"/>
                </a:solidFill>
              </a:rPr>
              <a:t>ς 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ο νεότερος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3417888" y="5037138"/>
            <a:ext cx="233997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Ηγησίας</a:t>
            </a:r>
            <a:endParaRPr lang="ru-RU" sz="20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0000FF"/>
                </a:solidFill>
              </a:rPr>
              <a:t>4</a:t>
            </a:r>
            <a:r>
              <a:rPr lang="en-US" sz="1600" b="1" baseline="30000" dirty="0">
                <a:solidFill>
                  <a:srgbClr val="0000FF"/>
                </a:solidFill>
              </a:rPr>
              <a:t>th</a:t>
            </a:r>
            <a:r>
              <a:rPr lang="en-US" sz="1600" b="1" dirty="0">
                <a:solidFill>
                  <a:srgbClr val="0000FF"/>
                </a:solidFill>
              </a:rPr>
              <a:t> - 3</a:t>
            </a:r>
            <a:r>
              <a:rPr lang="en-US" sz="1600" b="1" baseline="30000" dirty="0">
                <a:solidFill>
                  <a:srgbClr val="0000FF"/>
                </a:solidFill>
              </a:rPr>
              <a:t>rd</a:t>
            </a:r>
            <a:r>
              <a:rPr lang="en-US" sz="1600" b="1" dirty="0">
                <a:solidFill>
                  <a:srgbClr val="0000FF"/>
                </a:solidFill>
              </a:rPr>
              <a:t> π.Χ.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898525" y="5037138"/>
            <a:ext cx="233997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Θεόδωρος</a:t>
            </a:r>
            <a:endParaRPr lang="ru-RU" sz="2000" b="1" dirty="0">
              <a:solidFill>
                <a:srgbClr val="FF0000"/>
              </a:solidFill>
            </a:endParaRPr>
          </a:p>
          <a:p>
            <a:r>
              <a:rPr lang="en-GB" sz="1600" b="1" dirty="0">
                <a:solidFill>
                  <a:srgbClr val="0000FF"/>
                </a:solidFill>
              </a:rPr>
              <a:t>c. 340 - περ. 250 π.Χ.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5937250" y="5037138"/>
            <a:ext cx="233997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b="1" dirty="0" err="1">
                <a:solidFill>
                  <a:srgbClr val="FF0000"/>
                </a:solidFill>
              </a:rPr>
              <a:t>Αννίκερις</a:t>
            </a:r>
            <a:endParaRPr lang="ru-RU" sz="20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0000FF"/>
                </a:solidFill>
              </a:rPr>
              <a:t>4</a:t>
            </a:r>
            <a:r>
              <a:rPr lang="en-US" sz="1600" b="1" baseline="30000" dirty="0">
                <a:solidFill>
                  <a:srgbClr val="0000FF"/>
                </a:solidFill>
              </a:rPr>
              <a:t>th</a:t>
            </a:r>
            <a:r>
              <a:rPr lang="en-US" sz="1600" b="1" dirty="0">
                <a:solidFill>
                  <a:srgbClr val="0000FF"/>
                </a:solidFill>
              </a:rPr>
              <a:t> - 3</a:t>
            </a:r>
            <a:r>
              <a:rPr lang="en-US" sz="1600" b="1" baseline="30000" dirty="0">
                <a:solidFill>
                  <a:srgbClr val="0000FF"/>
                </a:solidFill>
              </a:rPr>
              <a:t>rd</a:t>
            </a:r>
            <a:r>
              <a:rPr lang="en-US" sz="1600" b="1" dirty="0">
                <a:solidFill>
                  <a:srgbClr val="0000FF"/>
                </a:solidFill>
              </a:rPr>
              <a:t> π.Χ.</a:t>
            </a:r>
            <a:endParaRPr lang="ru-RU" sz="1600" b="1" dirty="0">
              <a:solidFill>
                <a:srgbClr val="0000FF"/>
              </a:solidFill>
            </a:endParaRPr>
          </a:p>
        </p:txBody>
      </p:sp>
      <p:cxnSp>
        <p:nvCxnSpPr>
          <p:cNvPr id="14345" name="AutoShape 9"/>
          <p:cNvCxnSpPr>
            <a:cxnSpLocks noChangeShapeType="1"/>
          </p:cNvCxnSpPr>
          <p:nvPr/>
        </p:nvCxnSpPr>
        <p:spPr bwMode="auto">
          <a:xfrm>
            <a:off x="4587875" y="2517775"/>
            <a:ext cx="1588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14346" name="AutoShape 10"/>
          <p:cNvCxnSpPr>
            <a:cxnSpLocks noChangeShapeType="1"/>
          </p:cNvCxnSpPr>
          <p:nvPr/>
        </p:nvCxnSpPr>
        <p:spPr bwMode="auto">
          <a:xfrm>
            <a:off x="4587875" y="3598863"/>
            <a:ext cx="1588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14347" name="AutoShape 11"/>
          <p:cNvCxnSpPr>
            <a:cxnSpLocks noChangeShapeType="1"/>
          </p:cNvCxnSpPr>
          <p:nvPr/>
        </p:nvCxnSpPr>
        <p:spPr bwMode="auto">
          <a:xfrm>
            <a:off x="4587875" y="4678363"/>
            <a:ext cx="1588" cy="1793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14348" name="AutoShape 12"/>
          <p:cNvCxnSpPr>
            <a:cxnSpLocks noChangeShapeType="1"/>
          </p:cNvCxnSpPr>
          <p:nvPr/>
        </p:nvCxnSpPr>
        <p:spPr bwMode="auto">
          <a:xfrm>
            <a:off x="2068513" y="4857750"/>
            <a:ext cx="1587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cxnSp>
        <p:nvCxnSpPr>
          <p:cNvPr id="14349" name="AutoShape 13"/>
          <p:cNvCxnSpPr>
            <a:cxnSpLocks noChangeShapeType="1"/>
          </p:cNvCxnSpPr>
          <p:nvPr/>
        </p:nvCxnSpPr>
        <p:spPr bwMode="auto">
          <a:xfrm>
            <a:off x="7107238" y="4857750"/>
            <a:ext cx="1587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2068513" y="4857750"/>
            <a:ext cx="2519362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935038" y="5937250"/>
            <a:ext cx="2266950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Αμοραλισμός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3454400" y="5937250"/>
            <a:ext cx="2266950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Απαισιοδοξία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5973763" y="5937250"/>
            <a:ext cx="2266950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</a:rPr>
              <a:t>Αισιοδοξία</a:t>
            </a:r>
            <a:endParaRPr lang="ru-RU" b="1" dirty="0">
              <a:solidFill>
                <a:srgbClr val="0000FF"/>
              </a:solidFill>
            </a:endParaRPr>
          </a:p>
        </p:txBody>
      </p:sp>
      <p:cxnSp>
        <p:nvCxnSpPr>
          <p:cNvPr id="14358" name="AutoShape 22"/>
          <p:cNvCxnSpPr>
            <a:cxnSpLocks noChangeShapeType="1"/>
          </p:cNvCxnSpPr>
          <p:nvPr/>
        </p:nvCxnSpPr>
        <p:spPr bwMode="auto">
          <a:xfrm>
            <a:off x="4587875" y="4857750"/>
            <a:ext cx="1588" cy="17938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</p:cxn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587875" y="4857750"/>
            <a:ext cx="2519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l-GR" sz="3200" b="1" dirty="0">
                <a:solidFill>
                  <a:schemeClr val="tx1"/>
                </a:solidFill>
              </a:rPr>
              <a:t>Η Κυρηναϊκή Σχολή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ηθική του ηδονισμού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4350" grpId="0" animBg="1"/>
      <p:bldP spid="14351" grpId="0" animBg="1"/>
      <p:bldP spid="14352" grpId="0" animBg="1"/>
      <p:bldP spid="14353" grpId="0" animBg="1"/>
      <p:bldP spid="143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Αρίστιππος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Θεμελίωση του Ηδονισμού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552000" y="5616000"/>
            <a:ext cx="2113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Αρίστιππος</a:t>
            </a:r>
            <a:endParaRPr lang="ru-RU" b="1" dirty="0">
              <a:solidFill>
                <a:schemeClr val="bg1"/>
              </a:solidFill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c. 435 - </a:t>
            </a:r>
            <a:r>
              <a:rPr lang="en-US" sz="1600" b="1" dirty="0">
                <a:solidFill>
                  <a:schemeClr val="bg1"/>
                </a:solidFill>
              </a:rPr>
              <a:t>περ. </a:t>
            </a:r>
            <a:r>
              <a:rPr lang="ru-RU" sz="1600" b="1" dirty="0">
                <a:solidFill>
                  <a:schemeClr val="bg1"/>
                </a:solidFill>
              </a:rPr>
              <a:t>365 </a:t>
            </a:r>
            <a:r>
              <a:rPr lang="en-US" sz="1600" b="1" dirty="0">
                <a:solidFill>
                  <a:schemeClr val="bg1"/>
                </a:solidFill>
              </a:rPr>
              <a:t>π.Χ.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sz="half" idx="1"/>
          </p:nvPr>
        </p:nvSpPr>
        <p:spPr>
          <a:xfrm>
            <a:off x="642392" y="2131016"/>
            <a:ext cx="7859216" cy="3484984"/>
          </a:xfrm>
        </p:spPr>
        <p:txBody>
          <a:bodyPr/>
          <a:lstStyle/>
          <a:p>
            <a:pPr>
              <a:spcBef>
                <a:spcPts val="672"/>
              </a:spcBef>
            </a:pPr>
            <a:r>
              <a:rPr lang="en-US" sz="1800" b="1" dirty="0"/>
              <a:t>Το μόνο αληθινό αγαθό είναι η σωματική ευχαρίστηση</a:t>
            </a:r>
            <a:r>
              <a:rPr lang="ru-RU" sz="1800" dirty="0"/>
              <a:t>, </a:t>
            </a:r>
            <a:br>
              <a:rPr lang="ru-RU" sz="1800" dirty="0"/>
            </a:br>
            <a:r>
              <a:rPr lang="en-US" sz="1800" b="1" dirty="0"/>
              <a:t>το μοναδικό αληθινό κακό, ο φυσικός πόνος. </a:t>
            </a:r>
            <a:endParaRPr lang="ru-RU" sz="1800" b="1" dirty="0"/>
          </a:p>
          <a:p>
            <a:pPr>
              <a:spcBef>
                <a:spcPts val="672"/>
              </a:spcBef>
              <a:buFont typeface="Arial" pitchFamily="34" charset="0"/>
              <a:buChar char="•"/>
            </a:pPr>
            <a:r>
              <a:rPr lang="en-US" sz="1800" b="1" dirty="0"/>
              <a:t>Οι άνθρωποι είναι δυστυχισμένοι επειδή συγχέουν ανόητα τα μέσα (π.χ. τον πλούτο) με τους σκοπούς.</a:t>
            </a:r>
            <a:endParaRPr lang="ru-RU" sz="1800" b="1" dirty="0"/>
          </a:p>
          <a:p>
            <a:pPr>
              <a:spcBef>
                <a:spcPts val="672"/>
              </a:spcBef>
            </a:pPr>
            <a:r>
              <a:rPr lang="en-US" sz="1800" b="1" dirty="0"/>
              <a:t>Σοφός είναι εκείνος που γνωρίζει το καλό από το κακό και ξέρει πώς να χρησιμοποιήσει αυτή τη γνώση- η σοφία είναι η τέχνη της ευτυχίας. </a:t>
            </a:r>
            <a:endParaRPr lang="ru-RU" sz="1800" b="1" dirty="0"/>
          </a:p>
          <a:p>
            <a:pPr>
              <a:spcBef>
                <a:spcPts val="672"/>
              </a:spcBef>
            </a:pPr>
            <a:r>
              <a:rPr lang="en-US" sz="1800" b="1" dirty="0"/>
              <a:t>Στην επιδίωξη της απόλαυσης ένας σοφός άνθρωπος καθοδηγείται από την αρχή του μέτρου, διαφορετικά κινδυνεύει να γίνει σκλάβος των απολαύσεών του, αντί να γίνει κύριος τους</a:t>
            </a:r>
            <a:r>
              <a:rPr lang="ru-RU" sz="18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5" name="AutoShape 13"/>
          <p:cNvSpPr>
            <a:spLocks noChangeAspect="1" noChangeArrowheads="1"/>
          </p:cNvSpPr>
          <p:nvPr/>
        </p:nvSpPr>
        <p:spPr bwMode="auto">
          <a:xfrm>
            <a:off x="3528000" y="5426075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43" name="AutoShape 11"/>
          <p:cNvSpPr>
            <a:spLocks noChangeAspect="1" noChangeArrowheads="1"/>
          </p:cNvSpPr>
          <p:nvPr/>
        </p:nvSpPr>
        <p:spPr bwMode="auto">
          <a:xfrm>
            <a:off x="1656000" y="3267075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36" name="AutoShape 4"/>
          <p:cNvSpPr>
            <a:spLocks noChangeAspect="1" noChangeArrowheads="1"/>
          </p:cNvSpPr>
          <p:nvPr/>
        </p:nvSpPr>
        <p:spPr bwMode="auto">
          <a:xfrm>
            <a:off x="720000" y="2187575"/>
            <a:ext cx="576262" cy="954088"/>
          </a:xfrm>
          <a:prstGeom prst="curvedRightArrow">
            <a:avLst>
              <a:gd name="adj1" fmla="val 33113"/>
              <a:gd name="adj2" fmla="val 6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1431051" y="1450011"/>
            <a:ext cx="4680000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Αν η ευχαρίστηση είναι το </a:t>
            </a:r>
            <a:r>
              <a:rPr lang="en-US" b="1" dirty="0">
                <a:solidFill>
                  <a:srgbClr val="FF0000"/>
                </a:solidFill>
              </a:rPr>
              <a:t>μοναδικό </a:t>
            </a:r>
            <a:r>
              <a:rPr lang="en-US" b="1" dirty="0">
                <a:solidFill>
                  <a:srgbClr val="0000FF"/>
                </a:solidFill>
              </a:rPr>
              <a:t>αγαθό</a:t>
            </a:r>
            <a:br>
              <a:rPr lang="ru-RU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και ο πόνος είναι το </a:t>
            </a:r>
            <a:r>
              <a:rPr lang="en-US" b="1" dirty="0">
                <a:solidFill>
                  <a:srgbClr val="FF0000"/>
                </a:solidFill>
              </a:rPr>
              <a:t>μοναδικό </a:t>
            </a:r>
            <a:r>
              <a:rPr lang="en-US" b="1" dirty="0">
                <a:solidFill>
                  <a:srgbClr val="0000FF"/>
                </a:solidFill>
              </a:rPr>
              <a:t>κακό</a:t>
            </a:r>
            <a:r>
              <a:rPr lang="ru-RU" b="1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1475656" y="2574925"/>
            <a:ext cx="5580256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όλα τα υπόλοιπα, </a:t>
            </a:r>
          </a:p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τα οποία δεν είναι ούτε ευχαρίστηση,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ούτε πόνος, είναι </a:t>
            </a:r>
            <a:r>
              <a:rPr lang="en-US" b="1" dirty="0">
                <a:solidFill>
                  <a:srgbClr val="FF0000"/>
                </a:solidFill>
              </a:rPr>
              <a:t>αδιάφορα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1475656" y="3887164"/>
            <a:ext cx="7128792" cy="1516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0000FF"/>
                </a:solidFill>
              </a:rPr>
              <a:t>Ένας σοφός άνθρωπος </a:t>
            </a:r>
          </a:p>
          <a:p>
            <a:pPr algn="ctr">
              <a:spcBef>
                <a:spcPct val="20000"/>
              </a:spcBef>
            </a:pPr>
            <a:r>
              <a:rPr lang="en-US" b="1" dirty="0" err="1">
                <a:solidFill>
                  <a:srgbClr val="0000FF"/>
                </a:solidFill>
              </a:rPr>
              <a:t>δεν</a:t>
            </a:r>
            <a:r>
              <a:rPr lang="en-US" b="1" dirty="0">
                <a:solidFill>
                  <a:srgbClr val="0000FF"/>
                </a:solidFill>
              </a:rPr>
              <a:t> θα θεωρήσει, επομένως, </a:t>
            </a:r>
            <a:r>
              <a:rPr lang="en-US" b="1" dirty="0" err="1">
                <a:solidFill>
                  <a:srgbClr val="0000FF"/>
                </a:solidFill>
              </a:rPr>
              <a:t>ότι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l-GR" b="1" dirty="0">
                <a:solidFill>
                  <a:srgbClr val="0000FF"/>
                </a:solidFill>
              </a:rPr>
              <a:t>η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κλοπή, </a:t>
            </a:r>
            <a:r>
              <a:rPr lang="el-GR" b="1" dirty="0">
                <a:solidFill>
                  <a:srgbClr val="0000FF"/>
                </a:solidFill>
              </a:rPr>
              <a:t>η </a:t>
            </a:r>
            <a:r>
              <a:rPr lang="en-US" b="1" dirty="0" err="1">
                <a:solidFill>
                  <a:srgbClr val="0000FF"/>
                </a:solidFill>
              </a:rPr>
              <a:t>ιεροσυλί</a:t>
            </a:r>
            <a:r>
              <a:rPr lang="en-US" b="1" dirty="0">
                <a:solidFill>
                  <a:srgbClr val="0000FF"/>
                </a:solidFill>
              </a:rPr>
              <a:t>α, </a:t>
            </a:r>
            <a:r>
              <a:rPr lang="el-GR" b="1" dirty="0">
                <a:solidFill>
                  <a:srgbClr val="0000FF"/>
                </a:solidFill>
              </a:rPr>
              <a:t>η </a:t>
            </a:r>
            <a:r>
              <a:rPr lang="en-US" b="1" dirty="0" err="1">
                <a:solidFill>
                  <a:srgbClr val="0000FF"/>
                </a:solidFill>
              </a:rPr>
              <a:t>ψευδορκί</a:t>
            </a:r>
            <a:r>
              <a:rPr lang="en-US" b="1" dirty="0">
                <a:solidFill>
                  <a:srgbClr val="0000FF"/>
                </a:solidFill>
              </a:rPr>
              <a:t>α ή προδοσία </a:t>
            </a:r>
            <a:r>
              <a:rPr lang="el-GR" b="1" dirty="0">
                <a:solidFill>
                  <a:srgbClr val="0000FF"/>
                </a:solidFill>
              </a:rPr>
              <a:t>είναι </a:t>
            </a:r>
            <a:r>
              <a:rPr lang="en-US" b="1" dirty="0">
                <a:solidFill>
                  <a:srgbClr val="FF0000"/>
                </a:solidFill>
              </a:rPr>
              <a:t>κα</a:t>
            </a:r>
            <a:r>
              <a:rPr lang="en-US" b="1" dirty="0" err="1">
                <a:solidFill>
                  <a:srgbClr val="FF0000"/>
                </a:solidFill>
              </a:rPr>
              <a:t>κό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9641" name="Rectangle 9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892175"/>
          </a:xfrm>
          <a:noFill/>
          <a:ln/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Θεόδωρος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Η αμοραλιστική ερμηνεία του ηδονισμού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5" grpId="0" animBg="1"/>
      <p:bldP spid="69643" grpId="0" animBg="1"/>
      <p:bldP spid="69636" grpId="0" animBg="1"/>
      <p:bldP spid="69637" grpId="0" animBg="1"/>
      <p:bldP spid="69638" grpId="0" animBg="1"/>
      <p:bldP spid="69639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14429</TotalTime>
  <Words>2217</Words>
  <Application>Microsoft Office PowerPoint</Application>
  <PresentationFormat>Προβολή στην οθόνη (4:3)</PresentationFormat>
  <Paragraphs>296</Paragraphs>
  <Slides>32</Slides>
  <Notes>28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7" baseType="lpstr">
      <vt:lpstr>Arial</vt:lpstr>
      <vt:lpstr>Arial Unicode MS</vt:lpstr>
      <vt:lpstr>Times New Roman</vt:lpstr>
      <vt:lpstr>Wingdings</vt:lpstr>
      <vt:lpstr>Оформление по умолчанию</vt:lpstr>
      <vt:lpstr>Παρουσίαση του PowerPoint</vt:lpstr>
      <vt:lpstr>Επικούρειοι και Στωικοί Η φιλοσοφία ως τέχνη της ζωής</vt:lpstr>
      <vt:lpstr>Οι Σωκρατικές Σχολές και οι διάδοχοί τους</vt:lpstr>
      <vt:lpstr>Αθήνα Η πρωτεύουσα της ελληνικής φιλοσοφίας</vt:lpstr>
      <vt:lpstr>Η Κυρηναϊκή Σχολή Η ηθική του ηδονισμού</vt:lpstr>
      <vt:lpstr>Η Κυρηναϊκή Σχολή Η ηθική του ηδονισμού</vt:lpstr>
      <vt:lpstr>Η Κυρηναϊκή Σχολή Η ηθική του ηδονισμού</vt:lpstr>
      <vt:lpstr>Αρίστιππος Θεμελίωση του Ηδονισμού</vt:lpstr>
      <vt:lpstr>Θεόδωρος Η αμοραλιστική ερμηνεία του ηδονισμού</vt:lpstr>
      <vt:lpstr>Θεόδωρος Η αμοραλιστική ερμηνεία του ηδονισμού</vt:lpstr>
      <vt:lpstr>Ηγησίας Η απαισιόδοξη ερμηνεία του ηδονισμού</vt:lpstr>
      <vt:lpstr>Ηγησίας Η απαισιόδοξη ερμηνεία του ηδονισμού</vt:lpstr>
      <vt:lpstr>Αννίκερις Η αισιόδοξη ερμηνεία του ηδονισμού</vt:lpstr>
      <vt:lpstr>Αννίκερις Η αισιόδοξη ερμηνεία του ηδονισμού</vt:lpstr>
      <vt:lpstr>Οι κυνικοί Η ηθική του ασκητισμού</vt:lpstr>
      <vt:lpstr>Οι κυνικοί Η ηθική του ασκητισμού</vt:lpstr>
      <vt:lpstr>Οι κυνικοί Η ηθική του ασκητισμού</vt:lpstr>
      <vt:lpstr>Αντισθένης Θεμελίωση του Ασκητισμού</vt:lpstr>
      <vt:lpstr>Διογένης Η πρακτική του ασκητισμού</vt:lpstr>
      <vt:lpstr>Οι Επικούρειοι Η ηθική του Ευδαιμονισμού</vt:lpstr>
      <vt:lpstr>Οι Επικούρειοι Η ηθική του Ευδαιμονισμού</vt:lpstr>
      <vt:lpstr>Οι Επικούρειοι Η ηθική του Ευδαιμονισμού</vt:lpstr>
      <vt:lpstr>Οι Επικούρειοι Η ηθική του Ευδαιμονισμού</vt:lpstr>
      <vt:lpstr>Οι Επικούρειοι Ξεπερνώντας τους φόβους</vt:lpstr>
      <vt:lpstr>Οι Επικούρειοι Φυσικές και μάταιες επιθυμίες</vt:lpstr>
      <vt:lpstr>Οι Στωικοί Η αυτονομία της λογικής</vt:lpstr>
      <vt:lpstr>Οι Στωικοί Η αυτονομία της λογικής</vt:lpstr>
      <vt:lpstr>Οι Στωικοί Η αυτονομία της λογικής</vt:lpstr>
      <vt:lpstr>Οι Στωικοί Η αυτονομία της λογικής</vt:lpstr>
      <vt:lpstr>Οι Στωικοί Η αυτονομία της λογικής</vt:lpstr>
      <vt:lpstr>Οι Στωικοί Η οντολογία του πρώιμου ελληνικού στωικισμού</vt:lpstr>
      <vt:lpstr>Οι Στωικοί  Ο μοιρολατρισμός της πρώιμης Στοάς</vt:lpstr>
    </vt:vector>
  </TitlesOfParts>
  <Company>МГИМО / MGIMO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Epicureans and Stoics: Philosophy as the Art of Living</dc:title>
  <dc:subject>The Basics of Philosophy- Lecture 8</dc:subject>
  <dc:creator>Николай Бирюков / Nikolai Biryukov</dc:creator>
  <cp:keywords>, docId:6012540F7216E9FBD559B817F3B2D291</cp:keywords>
  <dc:description>Version of January 2022</dc:description>
  <cp:lastModifiedBy>Giossos Yiannis</cp:lastModifiedBy>
  <cp:revision>1153</cp:revision>
  <dcterms:created xsi:type="dcterms:W3CDTF">2004-09-06T13:50:30Z</dcterms:created>
  <dcterms:modified xsi:type="dcterms:W3CDTF">2023-12-11T18:29:39Z</dcterms:modified>
</cp:coreProperties>
</file>