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1"/>
  </p:notesMasterIdLst>
  <p:sldIdLst>
    <p:sldId id="275" r:id="rId2"/>
    <p:sldId id="273" r:id="rId3"/>
    <p:sldId id="258" r:id="rId4"/>
    <p:sldId id="276" r:id="rId5"/>
    <p:sldId id="259" r:id="rId6"/>
    <p:sldId id="260" r:id="rId7"/>
    <p:sldId id="278" r:id="rId8"/>
    <p:sldId id="279" r:id="rId9"/>
    <p:sldId id="277" r:id="rId10"/>
    <p:sldId id="274" r:id="rId11"/>
    <p:sldId id="262" r:id="rId12"/>
    <p:sldId id="263" r:id="rId13"/>
    <p:sldId id="272" r:id="rId14"/>
    <p:sldId id="266" r:id="rId15"/>
    <p:sldId id="267" r:id="rId16"/>
    <p:sldId id="265" r:id="rId17"/>
    <p:sldId id="268" r:id="rId18"/>
    <p:sldId id="269" r:id="rId19"/>
    <p:sldId id="270" r:id="rId2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Προεπιλεγμένη ενότητα" id="{6FB4D9E4-6E7B-4889-AC27-97CC1CBC7A5E}">
          <p14:sldIdLst>
            <p14:sldId id="275"/>
            <p14:sldId id="273"/>
            <p14:sldId id="258"/>
            <p14:sldId id="276"/>
            <p14:sldId id="259"/>
            <p14:sldId id="260"/>
            <p14:sldId id="278"/>
            <p14:sldId id="279"/>
            <p14:sldId id="277"/>
            <p14:sldId id="274"/>
            <p14:sldId id="262"/>
            <p14:sldId id="263"/>
            <p14:sldId id="272"/>
            <p14:sldId id="266"/>
            <p14:sldId id="267"/>
            <p14:sldId id="265"/>
            <p14:sldId id="268"/>
            <p14:sldId id="269"/>
            <p14:sldId id="27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gasthenis Nikou" initials="MN" lastIdx="2" clrIdx="0">
    <p:extLst>
      <p:ext uri="{19B8F6BF-5375-455C-9EA6-DF929625EA0E}">
        <p15:presenceInfo xmlns:p15="http://schemas.microsoft.com/office/powerpoint/2012/main" userId="3a8611a6e5f692f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F7BD"/>
    <a:srgbClr val="D1E783"/>
    <a:srgbClr val="7392BE"/>
    <a:srgbClr val="FAECB2"/>
    <a:srgbClr val="BDBD62"/>
    <a:srgbClr val="B7B36D"/>
    <a:srgbClr val="CCCC00"/>
    <a:srgbClr val="04260A"/>
    <a:srgbClr val="99FF66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Φωτεινό στυλ 3 - Έμφαση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60"/>
  </p:normalViewPr>
  <p:slideViewPr>
    <p:cSldViewPr>
      <p:cViewPr varScale="1">
        <p:scale>
          <a:sx n="79" d="100"/>
          <a:sy n="79" d="100"/>
        </p:scale>
        <p:origin x="115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349224-51A6-42C2-A10C-E770D1044EBE}" type="datetimeFigureOut">
              <a:rPr lang="el-GR" smtClean="0"/>
              <a:t>10/3/2024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00FD4D-06C3-4781-86D9-D78E4DA8BC6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70507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00FD4D-06C3-4781-86D9-D78E4DA8BC6E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8562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5BE8BA99-DEE0-46E4-98DC-A5DCE9308785}" type="datetimeFigureOut">
              <a:rPr lang="el-GR" smtClean="0"/>
              <a:pPr/>
              <a:t>10/3/2024</a:t>
            </a:fld>
            <a:endParaRPr lang="el-GR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EA677470-92D8-489D-AB80-2CF409828205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8BA99-DEE0-46E4-98DC-A5DCE9308785}" type="datetimeFigureOut">
              <a:rPr lang="el-GR" smtClean="0"/>
              <a:pPr/>
              <a:t>10/3/2024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77470-92D8-489D-AB80-2CF409828205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8BA99-DEE0-46E4-98DC-A5DCE9308785}" type="datetimeFigureOut">
              <a:rPr lang="el-GR" smtClean="0"/>
              <a:pPr/>
              <a:t>10/3/2024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77470-92D8-489D-AB80-2CF409828205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8BA99-DEE0-46E4-98DC-A5DCE9308785}" type="datetimeFigureOut">
              <a:rPr lang="el-GR" smtClean="0"/>
              <a:pPr/>
              <a:t>10/3/2024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77470-92D8-489D-AB80-2CF409828205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5BE8BA99-DEE0-46E4-98DC-A5DCE9308785}" type="datetimeFigureOut">
              <a:rPr lang="el-GR" smtClean="0"/>
              <a:pPr/>
              <a:t>10/3/2024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EA677470-92D8-489D-AB80-2CF409828205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8BA99-DEE0-46E4-98DC-A5DCE9308785}" type="datetimeFigureOut">
              <a:rPr lang="el-GR" smtClean="0"/>
              <a:pPr/>
              <a:t>10/3/2024</a:t>
            </a:fld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77470-92D8-489D-AB80-2CF409828205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8BA99-DEE0-46E4-98DC-A5DCE9308785}" type="datetimeFigureOut">
              <a:rPr lang="el-GR" smtClean="0"/>
              <a:pPr/>
              <a:t>10/3/2024</a:t>
            </a:fld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77470-92D8-489D-AB80-2CF409828205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8BA99-DEE0-46E4-98DC-A5DCE9308785}" type="datetimeFigureOut">
              <a:rPr lang="el-GR" smtClean="0"/>
              <a:pPr/>
              <a:t>10/3/2024</a:t>
            </a:fld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77470-92D8-489D-AB80-2CF409828205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8BA99-DEE0-46E4-98DC-A5DCE9308785}" type="datetimeFigureOut">
              <a:rPr lang="el-GR" smtClean="0"/>
              <a:pPr/>
              <a:t>10/3/2024</a:t>
            </a:fld>
            <a:endParaRPr lang="el-G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77470-92D8-489D-AB80-2CF409828205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8BA99-DEE0-46E4-98DC-A5DCE9308785}" type="datetimeFigureOut">
              <a:rPr lang="el-GR" smtClean="0"/>
              <a:pPr/>
              <a:t>10/3/2024</a:t>
            </a:fld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77470-92D8-489D-AB80-2CF409828205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8BA99-DEE0-46E4-98DC-A5DCE9308785}" type="datetimeFigureOut">
              <a:rPr lang="el-GR" smtClean="0"/>
              <a:pPr/>
              <a:t>10/3/2024</a:t>
            </a:fld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77470-92D8-489D-AB80-2CF409828205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E8BA99-DEE0-46E4-98DC-A5DCE9308785}" type="datetimeFigureOut">
              <a:rPr lang="el-GR" smtClean="0"/>
              <a:pPr/>
              <a:t>10/3/2024</a:t>
            </a:fld>
            <a:endParaRPr lang="el-G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l-GR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A677470-92D8-489D-AB80-2CF409828205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 spd="med">
    <p:strips dir="ru"/>
  </p:transition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9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</a:extLst>
          </a:blip>
          <a:srcRect/>
          <a:stretch>
            <a:fillRect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7DD166C-C9DC-4816-B061-7907381EB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8972"/>
            <a:ext cx="8229600" cy="891756"/>
          </a:xfrm>
        </p:spPr>
        <p:txBody>
          <a:bodyPr>
            <a:normAutofit/>
          </a:bodyPr>
          <a:lstStyle/>
          <a:p>
            <a:pPr algn="ctr"/>
            <a:r>
              <a:rPr lang="el-GR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Η ΡΑΚΕΤΑ</a:t>
            </a:r>
          </a:p>
        </p:txBody>
      </p:sp>
      <p:sp useBgFill="1">
        <p:nvSpPr>
          <p:cNvPr id="5" name="TextBox 4">
            <a:extLst>
              <a:ext uri="{FF2B5EF4-FFF2-40B4-BE49-F238E27FC236}">
                <a16:creationId xmlns:a16="http://schemas.microsoft.com/office/drawing/2014/main" id="{2DBA6624-3D91-4D74-8180-97D3A2340A04}"/>
              </a:ext>
            </a:extLst>
          </p:cNvPr>
          <p:cNvSpPr txBox="1"/>
          <p:nvPr/>
        </p:nvSpPr>
        <p:spPr>
          <a:xfrm>
            <a:off x="2123728" y="5297432"/>
            <a:ext cx="56703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l-G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Μάθημα Επιλογής: </a:t>
            </a:r>
            <a:r>
              <a:rPr lang="el-GR" sz="2000" b="1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ΑΝΤΙΣΦΑΙΡΙΣΗ</a:t>
            </a:r>
          </a:p>
          <a:p>
            <a:pPr marL="0" indent="0" algn="ctr">
              <a:buNone/>
            </a:pPr>
            <a:endParaRPr lang="el-GR" sz="20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l-G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Επιβλέπουσα Καθηγήτρια: </a:t>
            </a:r>
            <a:r>
              <a:rPr lang="el-GR" sz="2000" b="1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ΣΤΕΛΛΑ ΑΓΡΟΤΟΥ ΕΕΠ ΣΕΦΑΑ ΕΚΠΑ</a:t>
            </a:r>
            <a:r>
              <a:rPr lang="en-US" sz="2000" b="1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l-GR" sz="2000" b="1" i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499347"/>
      </p:ext>
    </p:extLst>
  </p:cSld>
  <p:clrMapOvr>
    <a:masterClrMapping/>
  </p:clrMapOvr>
  <p:transition spd="slow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4000"/>
            <a:lum/>
          </a:blip>
          <a:srcRect/>
          <a:stretch>
            <a:fillRect t="18000" b="-6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90492E8-C230-48B1-808B-3E55A7A1A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3.ΥΛΙΚΟ ΡΑΚΕΤΑΣ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1BC6422-7231-4E93-8585-50CF40CAAEF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760527"/>
            <a:ext cx="8229600" cy="4937760"/>
          </a:xfrm>
        </p:spPr>
        <p:txBody>
          <a:bodyPr/>
          <a:lstStyle/>
          <a:p>
            <a:pPr marL="571500" indent="-571500">
              <a:lnSpc>
                <a:spcPct val="250000"/>
              </a:lnSpc>
              <a:buClr>
                <a:schemeClr val="tx1"/>
              </a:buClr>
              <a:buFont typeface="+mj-lt"/>
              <a:buAutoNum type="romanUcPeriod"/>
            </a:pP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Ξύλινη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lnSpc>
                <a:spcPct val="250000"/>
              </a:lnSpc>
              <a:buClr>
                <a:schemeClr val="tx1"/>
              </a:buClr>
              <a:buFont typeface="+mj-lt"/>
              <a:buAutoNum type="romanUcPeriod"/>
            </a:pP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Μεταλλική</a:t>
            </a:r>
          </a:p>
          <a:p>
            <a:pPr marL="571500" indent="-571500">
              <a:lnSpc>
                <a:spcPct val="250000"/>
              </a:lnSpc>
              <a:buClr>
                <a:schemeClr val="tx1"/>
              </a:buClr>
              <a:buFont typeface="+mj-lt"/>
              <a:buAutoNum type="romanUcPeriod"/>
            </a:pP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Συνθετικής ύλης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57848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71500" indent="-571500" algn="ctr">
              <a:buFont typeface="+mj-lt"/>
              <a:buAutoNum type="romanUcPeriod"/>
            </a:pPr>
            <a:r>
              <a:rPr lang="el-GR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Ξύλινη Ρακέτα</a:t>
            </a:r>
          </a:p>
        </p:txBody>
      </p:sp>
      <p:pic>
        <p:nvPicPr>
          <p:cNvPr id="5" name="Εικόνα 4" descr="Εικόνα που περιέχει αγώνισμα στίβου, άθλημα, παίκτης, τένις&#10;&#10;Περιγραφή που δημιουργήθηκε αυτόματα">
            <a:extLst>
              <a:ext uri="{FF2B5EF4-FFF2-40B4-BE49-F238E27FC236}">
                <a16:creationId xmlns:a16="http://schemas.microsoft.com/office/drawing/2014/main" id="{EF263D21-A640-4405-BD43-D2E0F133B0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211754"/>
            <a:ext cx="3131840" cy="26462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-1" y="1143000"/>
            <a:ext cx="8532441" cy="4446240"/>
          </a:xfrm>
        </p:spPr>
        <p:txBody>
          <a:bodyPr>
            <a:normAutofit fontScale="92500" lnSpcReduction="10000"/>
          </a:bodyPr>
          <a:lstStyle/>
          <a:p>
            <a:pPr algn="ctr"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l-G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Χαρακτηρίζεται σαν «κλασσική» διότι ήταν η πρώτη που φτιάχτηκε και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με βάση αυτήν κατασκευάστηκαν οι υπόλοιπες</a:t>
            </a:r>
          </a:p>
          <a:p>
            <a:pPr marL="0" indent="0" algn="ctr">
              <a:buNone/>
            </a:pPr>
            <a:r>
              <a:rPr lang="el-G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↓</a:t>
            </a:r>
          </a:p>
          <a:p>
            <a:pPr marL="0" indent="0" algn="ctr">
              <a:buNone/>
            </a:pPr>
            <a:r>
              <a:rPr lang="el-G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έδινε σιγουριά στους παίκτες</a:t>
            </a:r>
          </a:p>
          <a:p>
            <a:pPr marL="0" indent="0" algn="ctr">
              <a:buNone/>
            </a:pPr>
            <a:endParaRPr lang="el-GR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l-G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Προσέφερε τέλειο έλεγχο και ευαισθησία στο άγγιγμα της μπάλας </a:t>
            </a:r>
          </a:p>
          <a:p>
            <a:pPr marL="0" indent="0" algn="ctr">
              <a:buNone/>
            </a:pPr>
            <a:r>
              <a:rPr lang="el-G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l-GR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↓</a:t>
            </a:r>
          </a:p>
          <a:p>
            <a:pPr marL="0" indent="0" algn="ctr">
              <a:buNone/>
            </a:pPr>
            <a:r>
              <a:rPr lang="el-G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εξαιτίας του οβάλ σχήματος 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l-G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του κεφαλιού </a:t>
            </a:r>
          </a:p>
          <a:p>
            <a:pPr marL="0" indent="0" algn="ctr">
              <a:buNone/>
            </a:pPr>
            <a:endParaRPr lang="el-GR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l-G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Δεν χρησιμοποιείται πια 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Clr>
                <a:schemeClr val="accent4">
                  <a:lumMod val="50000"/>
                </a:schemeClr>
              </a:buClr>
              <a:buNone/>
            </a:pPr>
            <a:endParaRPr lang="el-GR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43875"/>
            <a:ext cx="8229600" cy="990600"/>
          </a:xfrm>
        </p:spPr>
        <p:txBody>
          <a:bodyPr>
            <a:normAutofit/>
          </a:bodyPr>
          <a:lstStyle/>
          <a:p>
            <a:pPr marL="571500" indent="-571500" algn="ctr">
              <a:buFont typeface="+mj-lt"/>
              <a:buAutoNum type="romanUcPeriod" startAt="2"/>
            </a:pPr>
            <a:r>
              <a:rPr lang="el-GR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Μεταλλική Ρακέτα</a:t>
            </a:r>
          </a:p>
        </p:txBody>
      </p:sp>
      <p:pic>
        <p:nvPicPr>
          <p:cNvPr id="5" name="Εικόνα 4" descr="Εικόνα που περιέχει αγώνισμα στίβου, άθλημα&#10;&#10;Περιγραφή που δημιουργήθηκε αυτόματα">
            <a:extLst>
              <a:ext uri="{FF2B5EF4-FFF2-40B4-BE49-F238E27FC236}">
                <a16:creationId xmlns:a16="http://schemas.microsoft.com/office/drawing/2014/main" id="{70DB7B9E-E124-464B-84BB-2BC27846B9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660" y="3662630"/>
            <a:ext cx="6120680" cy="26561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0" y="1124744"/>
            <a:ext cx="9144000" cy="3721968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l-G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Προσφέρει περισσότερη δύναμη και ταχύτητα στη μπάλα</a:t>
            </a:r>
          </a:p>
          <a:p>
            <a:pPr algn="ctr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l-G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Μικρότερη δυνατότητα για έλεγχο σε σχέση με τις ξύλινες</a:t>
            </a:r>
          </a:p>
          <a:p>
            <a:pPr algn="ctr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l-G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Κατασκευή από κράματα αλουμινίου, ατσάλι και τιτάνιο  </a:t>
            </a: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BD62">
            <a:alpha val="8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90600"/>
          </a:xfrm>
          <a:noFill/>
        </p:spPr>
        <p:txBody>
          <a:bodyPr>
            <a:normAutofit/>
          </a:bodyPr>
          <a:lstStyle/>
          <a:p>
            <a:pPr marL="571500" indent="-571500" algn="ctr">
              <a:buClr>
                <a:schemeClr val="tx1"/>
              </a:buClr>
              <a:buFont typeface="+mj-lt"/>
              <a:buAutoNum type="romanUcPeriod" startAt="3"/>
            </a:pPr>
            <a:r>
              <a:rPr lang="el-GR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Ρακέτα Συνθετικής Ύλης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8229600" cy="4113211"/>
          </a:xfrm>
          <a:noFill/>
        </p:spPr>
        <p:txBody>
          <a:bodyPr>
            <a:noAutofit/>
          </a:bodyPr>
          <a:lstStyle/>
          <a:p>
            <a:pPr algn="ctr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Αποτελεί τη νεότερη γενιά ρακέτας</a:t>
            </a:r>
          </a:p>
          <a:p>
            <a:pPr marL="0" indent="0" algn="ctr">
              <a:buClr>
                <a:schemeClr val="tx1"/>
              </a:buClr>
              <a:buNone/>
            </a:pPr>
            <a:endParaRPr 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Υλικά: Άνθρακας, Γραφίτης, </a:t>
            </a:r>
            <a:r>
              <a:rPr lang="el-G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Μπόρων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Κέβλαρ</a:t>
            </a:r>
            <a:endParaRPr 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Clr>
                <a:schemeClr val="tx1"/>
              </a:buClr>
              <a:buNone/>
            </a:pP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Τιτάνιο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Ίνες από γυαλί,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Φάιμπερ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-καρμπόν</a:t>
            </a:r>
          </a:p>
          <a:p>
            <a:pPr algn="ctr"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Συγκεντρώνει τα περισσότερα πλεονεκτήματα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Clr>
                <a:schemeClr val="tx1"/>
              </a:buClr>
              <a:buNone/>
            </a:pP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και είναι πιο ελαφριά και πιο σκληρή</a:t>
            </a:r>
          </a:p>
          <a:p>
            <a:pPr algn="ctr"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el-GR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Clr>
                <a:schemeClr val="tx1"/>
              </a:buClr>
              <a:buNone/>
            </a:pPr>
            <a:endParaRPr lang="el-GR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ctr">
              <a:buClr>
                <a:srgbClr val="008A3E"/>
              </a:buClr>
              <a:buFont typeface="Wingdings" panose="05000000000000000000" pitchFamily="2" charset="2"/>
              <a:buChar char="ü"/>
            </a:pPr>
            <a:endParaRPr lang="el-GR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Wingdings" panose="05000000000000000000" pitchFamily="2" charset="2"/>
              <a:buChar char="Ø"/>
            </a:pPr>
            <a:endParaRPr lang="el-GR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lvl="1" indent="0" algn="ctr">
              <a:buNone/>
            </a:pPr>
            <a:r>
              <a:rPr lang="el-GR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</a:p>
        </p:txBody>
      </p:sp>
      <p:pic>
        <p:nvPicPr>
          <p:cNvPr id="5" name="Εικόνα 4" descr="Εικόνα που περιέχει τένις, αγώνισμα στίβου, άθλημα&#10;&#10;Περιγραφή που δημιουργήθηκε αυτόματα">
            <a:extLst>
              <a:ext uri="{FF2B5EF4-FFF2-40B4-BE49-F238E27FC236}">
                <a16:creationId xmlns:a16="http://schemas.microsoft.com/office/drawing/2014/main" id="{F99F42E7-E76D-440A-AA94-2009472EDF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21088"/>
            <a:ext cx="3995935" cy="26369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67683104"/>
      </p:ext>
    </p:extLst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8000"/>
            <a:duotone>
              <a:prstClr val="black"/>
              <a:schemeClr val="accent2">
                <a:tint val="45000"/>
                <a:satMod val="400000"/>
              </a:schemeClr>
            </a:duotone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/>
          <a:stretch>
            <a:fillRect t="16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l-G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4.ΜΕΓΕΘΟΣ ΚΕΦΑΛΙΟΥ ΡΑΚΕΤΑΣ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7E8256-9D8C-4BD4-97DA-498FFADD3F23}"/>
              </a:ext>
            </a:extLst>
          </p:cNvPr>
          <p:cNvSpPr txBox="1"/>
          <p:nvPr/>
        </p:nvSpPr>
        <p:spPr>
          <a:xfrm>
            <a:off x="611560" y="5578877"/>
            <a:ext cx="2016224" cy="769441"/>
          </a:xfrm>
          <a:prstGeom prst="rect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ΜΕΣΑΙΟΥ ΜΕΓΕΘΟΥΣ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1BFE62-91E6-4A8C-8F0F-4D7B57C59D6F}"/>
              </a:ext>
            </a:extLst>
          </p:cNvPr>
          <p:cNvSpPr txBox="1"/>
          <p:nvPr/>
        </p:nvSpPr>
        <p:spPr>
          <a:xfrm>
            <a:off x="3779912" y="5578875"/>
            <a:ext cx="2016224" cy="769441"/>
          </a:xfrm>
          <a:prstGeom prst="rect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ΜΕΓΑΛΟΥ ΜΕΓΕΘΟΥΣ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225336-A633-4C00-AA02-1478C79905D9}"/>
              </a:ext>
            </a:extLst>
          </p:cNvPr>
          <p:cNvSpPr txBox="1"/>
          <p:nvPr/>
        </p:nvSpPr>
        <p:spPr>
          <a:xfrm>
            <a:off x="6732240" y="5409597"/>
            <a:ext cx="2160240" cy="1107996"/>
          </a:xfrm>
          <a:prstGeom prst="rect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ΥΠΕΡΒΟΛΙΚΑ ΜΕΓΑΛΟΥ ΜΕΓΕΘΟΥΣ</a:t>
            </a:r>
          </a:p>
        </p:txBody>
      </p:sp>
    </p:spTree>
  </p:cSld>
  <p:clrMapOvr>
    <a:masterClrMapping/>
  </p:clrMapOvr>
  <p:transition spd="med">
    <p:strips dir="r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-3865"/>
            <a:ext cx="8229600" cy="1143000"/>
          </a:xfrm>
        </p:spPr>
        <p:txBody>
          <a:bodyPr>
            <a:normAutofit/>
          </a:bodyPr>
          <a:lstStyle/>
          <a:p>
            <a:r>
              <a:rPr lang="el-G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5.ΜΕΓΕΘΟΣ ΛΑΒΗΣ ΡΑΚΕΤΑΣ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Clr>
                <a:schemeClr val="tx1">
                  <a:lumMod val="85000"/>
                  <a:lumOff val="15000"/>
                </a:schemeClr>
              </a:buClr>
              <a:buFont typeface="Wingdings" panose="05000000000000000000" pitchFamily="2" charset="2"/>
              <a:buChar char="§"/>
            </a:pP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Η λαβή πρέπει να προσαρμόζεται άνετα στην παλάμη</a:t>
            </a:r>
          </a:p>
          <a:p>
            <a:pPr>
              <a:buFont typeface="Wingdings" panose="05000000000000000000" pitchFamily="2" charset="2"/>
              <a:buChar char="§"/>
            </a:pPr>
            <a:endParaRPr lang="el-G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tx1">
                  <a:lumMod val="85000"/>
                  <a:lumOff val="15000"/>
                </a:schemeClr>
              </a:buClr>
              <a:buFont typeface="Wingdings" panose="05000000000000000000" pitchFamily="2" charset="2"/>
              <a:buChar char="§"/>
            </a:pP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Το κενό που υπάρχει ανάμεσα στις άκρες των δακτύλων και της εσωτερικής πλευράς της παλάμης δεν πρέπει να είναι μεγαλύτερο ή μικρότερο από 1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endParaRPr lang="el-G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l-G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tx1">
                  <a:lumMod val="85000"/>
                  <a:lumOff val="15000"/>
                </a:schemeClr>
              </a:buClr>
              <a:buFont typeface="Wingdings" panose="05000000000000000000" pitchFamily="2" charset="2"/>
              <a:buChar char="§"/>
            </a:pP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Υπάρχουν 2 τρόποι γραφής του μεγέθους της ρακέτας: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3 - Πίνακας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1524433"/>
              </p:ext>
            </p:extLst>
          </p:nvPr>
        </p:nvGraphicFramePr>
        <p:xfrm>
          <a:off x="1547664" y="4653136"/>
          <a:ext cx="6048672" cy="864096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8902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01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r>
                        <a:rPr lang="el-G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Αμερικάνικος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4 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4 3/8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4 1/2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el-GR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Ευρωπαϊκός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/>
                        <a:t>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95536" y="188640"/>
            <a:ext cx="9144000" cy="990600"/>
          </a:xfrm>
        </p:spPr>
        <p:txBody>
          <a:bodyPr>
            <a:normAutofit/>
          </a:bodyPr>
          <a:lstStyle/>
          <a:p>
            <a:r>
              <a:rPr lang="el-G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6.ΒΑΘΜΟΣ ΑΚΑΜΨΙΑΣ/ΕΥΚΑΜΨΙΑΣ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0" y="1340768"/>
            <a:ext cx="8820472" cy="5517232"/>
          </a:xfrm>
        </p:spPr>
        <p:txBody>
          <a:bodyPr/>
          <a:lstStyle/>
          <a:p>
            <a:pPr marL="0" indent="0">
              <a:buNone/>
            </a:pPr>
            <a:r>
              <a:rPr lang="el-GR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Το πλαίσιο της ρακέτας διακρίνεται σε</a:t>
            </a: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l-GR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0" lvl="1" indent="-457200">
              <a:buClr>
                <a:srgbClr val="E4DF07"/>
              </a:buClr>
              <a:buFont typeface="+mj-lt"/>
              <a:buAutoNum type="arabicPeriod"/>
            </a:pPr>
            <a:r>
              <a:rPr lang="el-GR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Πολύ άκαμπτο (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very stiff)</a:t>
            </a:r>
          </a:p>
          <a:p>
            <a:pPr marL="822960" lvl="1" indent="-457200">
              <a:buClr>
                <a:srgbClr val="E4DF07"/>
              </a:buClr>
              <a:buFont typeface="+mj-lt"/>
              <a:buAutoNum type="arabicPeriod"/>
            </a:pPr>
            <a:r>
              <a:rPr lang="el-GR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Άκαμπτο (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stiff)</a:t>
            </a:r>
          </a:p>
          <a:p>
            <a:pPr marL="822960" lvl="1" indent="-457200">
              <a:buClr>
                <a:srgbClr val="E4DF07"/>
              </a:buClr>
              <a:buFont typeface="+mj-lt"/>
              <a:buAutoNum type="arabicPeriod"/>
            </a:pPr>
            <a:r>
              <a:rPr lang="el-GR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Μεσαίο (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average)</a:t>
            </a:r>
            <a:endParaRPr lang="el-GR" sz="2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0" lvl="1" indent="-457200">
              <a:buClr>
                <a:srgbClr val="E4DF07"/>
              </a:buClr>
              <a:buFont typeface="+mj-lt"/>
              <a:buAutoNum type="arabicPeriod"/>
            </a:pPr>
            <a:r>
              <a:rPr lang="el-GR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Εύκαμπτο (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flexible)</a:t>
            </a:r>
          </a:p>
          <a:p>
            <a:pPr marL="822960" lvl="1" indent="-457200">
              <a:buClr>
                <a:srgbClr val="E4DF07"/>
              </a:buClr>
              <a:buFont typeface="+mj-lt"/>
              <a:buAutoNum type="arabicPeriod"/>
            </a:pPr>
            <a:r>
              <a:rPr lang="el-GR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Πολύ εύκαμπτο (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very flexible)</a:t>
            </a:r>
            <a:endParaRPr lang="el-GR" sz="2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0" lvl="1" indent="-457200">
              <a:buClr>
                <a:srgbClr val="E4DF07"/>
              </a:buClr>
              <a:buFont typeface="+mj-lt"/>
              <a:buAutoNum type="arabicPeriod"/>
            </a:pPr>
            <a:endParaRPr lang="en-US" sz="2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0" lvl="1" indent="0">
              <a:buNone/>
            </a:pPr>
            <a:r>
              <a:rPr lang="el-GR" b="1" i="1" dirty="0">
                <a:solidFill>
                  <a:schemeClr val="tx1"/>
                </a:solidFill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l-GR" i="1" dirty="0">
                <a:solidFill>
                  <a:schemeClr val="tx1"/>
                </a:solidFill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Με τον όρο «</a:t>
            </a:r>
            <a:r>
              <a:rPr lang="el-GR" b="1" i="1" dirty="0">
                <a:solidFill>
                  <a:schemeClr val="tx1"/>
                </a:solidFill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ακαμψία –ευκαμψία</a:t>
            </a:r>
            <a:r>
              <a:rPr lang="el-GR" i="1" dirty="0">
                <a:solidFill>
                  <a:schemeClr val="tx1"/>
                </a:solidFill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» εννοούμε την παραμόρφωση που υφίσταται το πλαίσιο κατά την πρόσκρουση της μπάλας με τη ρακέτα.</a:t>
            </a:r>
          </a:p>
          <a:p>
            <a:pPr marL="365760" lvl="1" indent="0">
              <a:buNone/>
            </a:pPr>
            <a:endParaRPr lang="el-GR" i="1" dirty="0">
              <a:solidFill>
                <a:schemeClr val="tx1"/>
              </a:solidFill>
              <a:highlight>
                <a:srgbClr val="C0C0C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0" lvl="1" indent="0">
              <a:buNone/>
            </a:pPr>
            <a:r>
              <a:rPr lang="el-GR" b="1" i="1" dirty="0">
                <a:solidFill>
                  <a:schemeClr val="tx1"/>
                </a:solidFill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l-GR" i="1" dirty="0">
                <a:solidFill>
                  <a:schemeClr val="tx1"/>
                </a:solidFill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Ο βαθμός ακαμψίας </a:t>
            </a:r>
            <a:r>
              <a:rPr lang="el-GR" sz="33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↑</a:t>
            </a:r>
            <a:r>
              <a:rPr lang="el-GR" i="1" dirty="0">
                <a:solidFill>
                  <a:schemeClr val="tx1"/>
                </a:solidFill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όσο μεγαλώνει το πάχος του σκελετού. </a:t>
            </a:r>
          </a:p>
          <a:p>
            <a:pPr marL="365760" lvl="1" indent="0">
              <a:buNone/>
            </a:pPr>
            <a:endParaRPr lang="el-GR" dirty="0"/>
          </a:p>
          <a:p>
            <a:pPr marL="365760" lvl="1" indent="0">
              <a:buNone/>
            </a:pPr>
            <a:endParaRPr lang="el-GR" dirty="0"/>
          </a:p>
          <a:p>
            <a:pPr marL="365760" lvl="1" indent="0">
              <a:buNone/>
            </a:pPr>
            <a:endParaRPr lang="el-GR" dirty="0"/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500"/>
                            </p:stCondLst>
                            <p:childTnLst>
                              <p:par>
                                <p:cTn id="3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3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95536" y="145420"/>
            <a:ext cx="8229600" cy="990600"/>
          </a:xfrm>
        </p:spPr>
        <p:txBody>
          <a:bodyPr>
            <a:noAutofit/>
          </a:bodyPr>
          <a:lstStyle/>
          <a:p>
            <a:r>
              <a:rPr 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ΧΟΡΔΗ ΡΑΚΕΤΑΣ</a:t>
            </a:r>
            <a:endParaRPr lang="el-G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0" y="1132606"/>
            <a:ext cx="9144000" cy="56942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Υπάρχουν 2 είδη χορδών</a:t>
            </a:r>
            <a:r>
              <a:rPr lang="en-US" sz="23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74320" lvl="1" indent="0">
              <a:buNone/>
            </a:pP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l-GR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Ζωικές</a:t>
            </a:r>
            <a:r>
              <a:rPr lang="el-GR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l-GR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προέρχονται από έντερα ζώων</a:t>
            </a:r>
          </a:p>
          <a:p>
            <a:pPr marL="594360" lvl="2" indent="0">
              <a:buNone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94360" lvl="2" indent="0">
              <a:buNone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94360" lvl="2" indent="0">
              <a:buNone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94360" lvl="2" indent="0">
              <a:buNone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lvl="1" indent="0">
              <a:buNone/>
            </a:pPr>
            <a:endParaRPr lang="el-GR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lvl="1" indent="0">
              <a:buNone/>
            </a:pPr>
            <a:endParaRPr lang="el-GR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lvl="1" indent="0">
              <a:buNone/>
            </a:pP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l-GR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Συνθετικές</a:t>
            </a:r>
            <a:r>
              <a:rPr lang="el-G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l-GR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παράγωγα πετρελαίου → Νάιλον ή Πολυεστέρας</a:t>
            </a:r>
          </a:p>
          <a:p>
            <a:pPr>
              <a:buNone/>
            </a:pPr>
            <a:endParaRPr lang="el-GR" dirty="0"/>
          </a:p>
        </p:txBody>
      </p:sp>
      <p:graphicFrame>
        <p:nvGraphicFramePr>
          <p:cNvPr id="4" name="Πίνακας 4">
            <a:extLst>
              <a:ext uri="{FF2B5EF4-FFF2-40B4-BE49-F238E27FC236}">
                <a16:creationId xmlns:a16="http://schemas.microsoft.com/office/drawing/2014/main" id="{A4C3DC71-71BA-4DBB-B6B9-20EF20E14D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4878004"/>
              </p:ext>
            </p:extLst>
          </p:nvPr>
        </p:nvGraphicFramePr>
        <p:xfrm>
          <a:off x="539552" y="1968032"/>
          <a:ext cx="7200800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505">
                  <a:extLst>
                    <a:ext uri="{9D8B030D-6E8A-4147-A177-3AD203B41FA5}">
                      <a16:colId xmlns:a16="http://schemas.microsoft.com/office/drawing/2014/main" val="3150774989"/>
                    </a:ext>
                  </a:extLst>
                </a:gridCol>
                <a:gridCol w="3543295">
                  <a:extLst>
                    <a:ext uri="{9D8B030D-6E8A-4147-A177-3AD203B41FA5}">
                      <a16:colId xmlns:a16="http://schemas.microsoft.com/office/drawing/2014/main" val="703895153"/>
                    </a:ext>
                  </a:extLst>
                </a:gridCol>
              </a:tblGrid>
              <a:tr h="329738">
                <a:tc>
                  <a:txBody>
                    <a:bodyPr/>
                    <a:lstStyle/>
                    <a:p>
                      <a:pPr algn="ctr"/>
                      <a:r>
                        <a:rPr lang="el-GR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ΠΛΕΟΝΕΚΤΗΜΑΤΑ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ΜΕΙΟΝΕΚΤΗΜΑΤΑ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7008209"/>
                  </a:ext>
                </a:extLst>
              </a:tr>
              <a:tr h="329738">
                <a:tc>
                  <a:txBody>
                    <a:bodyPr/>
                    <a:lstStyle/>
                    <a:p>
                      <a:pPr algn="ctr"/>
                      <a:r>
                        <a:rPr lang="el-GR" sz="18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Άμεση ελαστικότητα </a:t>
                      </a:r>
                      <a:endParaRPr lang="el-GR" sz="18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Υψηλό κόστος</a:t>
                      </a:r>
                      <a:endParaRPr lang="el-GR" sz="18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4128117"/>
                  </a:ext>
                </a:extLst>
              </a:tr>
              <a:tr h="329738">
                <a:tc>
                  <a:txBody>
                    <a:bodyPr/>
                    <a:lstStyle/>
                    <a:p>
                      <a:pPr algn="ctr"/>
                      <a:r>
                        <a:rPr lang="el-GR" sz="18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Μείωση των κραδασμών</a:t>
                      </a:r>
                      <a:endParaRPr lang="el-GR" sz="18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Μικρή διάρκεια ζωής</a:t>
                      </a:r>
                      <a:endParaRPr lang="el-GR" sz="18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067106"/>
                  </a:ext>
                </a:extLst>
              </a:tr>
              <a:tr h="82434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Ταχύτητα στη μπάλα με καταβολή μικρότερης ενέργειας </a:t>
                      </a:r>
                    </a:p>
                    <a:p>
                      <a:pPr algn="ctr"/>
                      <a:endParaRPr lang="el-GR" sz="18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Ευαισθησία στην υγρασία</a:t>
                      </a:r>
                      <a:endParaRPr lang="el-GR" sz="18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7996472"/>
                  </a:ext>
                </a:extLst>
              </a:tr>
            </a:tbl>
          </a:graphicData>
        </a:graphic>
      </p:graphicFrame>
      <p:graphicFrame>
        <p:nvGraphicFramePr>
          <p:cNvPr id="5" name="Πίνακας 5">
            <a:extLst>
              <a:ext uri="{FF2B5EF4-FFF2-40B4-BE49-F238E27FC236}">
                <a16:creationId xmlns:a16="http://schemas.microsoft.com/office/drawing/2014/main" id="{D72F48AB-1667-4CE6-AC3B-3AE0CF6141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1462852"/>
              </p:ext>
            </p:extLst>
          </p:nvPr>
        </p:nvGraphicFramePr>
        <p:xfrm>
          <a:off x="539552" y="4653136"/>
          <a:ext cx="7200800" cy="1813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00">
                  <a:extLst>
                    <a:ext uri="{9D8B030D-6E8A-4147-A177-3AD203B41FA5}">
                      <a16:colId xmlns:a16="http://schemas.microsoft.com/office/drawing/2014/main" val="1315014896"/>
                    </a:ext>
                  </a:extLst>
                </a:gridCol>
                <a:gridCol w="3600400">
                  <a:extLst>
                    <a:ext uri="{9D8B030D-6E8A-4147-A177-3AD203B41FA5}">
                      <a16:colId xmlns:a16="http://schemas.microsoft.com/office/drawing/2014/main" val="4206380555"/>
                    </a:ext>
                  </a:extLst>
                </a:gridCol>
              </a:tblGrid>
              <a:tr h="320103">
                <a:tc>
                  <a:txBody>
                    <a:bodyPr/>
                    <a:lstStyle/>
                    <a:p>
                      <a:pPr algn="ctr"/>
                      <a:r>
                        <a:rPr lang="el-GR" sz="17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ΜΟΝΟΚΛΩΝΕΣ </a:t>
                      </a:r>
                      <a:r>
                        <a:rPr lang="el-GR" sz="13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(συνήθως Πολυεστέρας)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7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ΠΟΛΥΚΛΩΝΕΣ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0597137"/>
                  </a:ext>
                </a:extLst>
              </a:tr>
              <a:tr h="334020">
                <a:tc>
                  <a:txBody>
                    <a:bodyPr/>
                    <a:lstStyle/>
                    <a:p>
                      <a:pPr algn="ctr"/>
                      <a:r>
                        <a:rPr lang="el-GR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μεγάλη αντοχή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απαλές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0590949"/>
                  </a:ext>
                </a:extLst>
              </a:tr>
              <a:tr h="334020">
                <a:tc>
                  <a:txBody>
                    <a:bodyPr/>
                    <a:lstStyle/>
                    <a:p>
                      <a:pPr algn="ctr"/>
                      <a:r>
                        <a:rPr lang="el-GR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μεγαλύτερος έλεγχος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φιλικές με το χέρι</a:t>
                      </a:r>
                      <a:endParaRPr lang="el-GR" sz="1800" baseline="-25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7956933"/>
                  </a:ext>
                </a:extLst>
              </a:tr>
              <a:tr h="3340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άκαμπτες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μεγαλύτερη δύναμη και αίσθηση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7422106"/>
                  </a:ext>
                </a:extLst>
              </a:tr>
              <a:tr h="334020">
                <a:tc>
                  <a:txBody>
                    <a:bodyPr/>
                    <a:lstStyle/>
                    <a:p>
                      <a:pPr algn="ctr"/>
                      <a:r>
                        <a:rPr lang="el-GR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φθηνότερες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λιγότερο ανθεκτικές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9147306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20"/>
                            </p:stCondLst>
                            <p:childTnLst>
                              <p:par>
                                <p:cTn id="1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20"/>
                            </p:stCondLst>
                            <p:childTnLst>
                              <p:par>
                                <p:cTn id="1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20"/>
                            </p:stCondLst>
                            <p:childTnLst>
                              <p:par>
                                <p:cTn id="2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1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990600"/>
          </a:xfrm>
        </p:spPr>
        <p:txBody>
          <a:bodyPr>
            <a:normAutofit/>
          </a:bodyPr>
          <a:lstStyle/>
          <a:p>
            <a:r>
              <a:rPr 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ΤΑΣΗ ΠΛΕΞΙΜΑΤΟΣ ΧΟΡΔΗΣ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0" y="1340768"/>
            <a:ext cx="9144000" cy="51621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400" u="sng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Η τάση πλεξίματος της χορδής εξαρτάται από</a:t>
            </a:r>
            <a:r>
              <a:rPr lang="en-US" sz="2400" u="sng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l-GR" sz="2400" u="sng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v"/>
            </a:pPr>
            <a:r>
              <a:rPr lang="el-GR" sz="24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το στυλ παιχνιδιού του παίκτη,</a:t>
            </a: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v"/>
            </a:pPr>
            <a:r>
              <a:rPr lang="el-GR" sz="24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το επίπεδο ικανότητας,</a:t>
            </a: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v"/>
            </a:pPr>
            <a:r>
              <a:rPr lang="el-GR" sz="24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το είδος επιφάνειας του γηπέδου.</a:t>
            </a:r>
          </a:p>
          <a:p>
            <a:pPr marL="0" indent="0">
              <a:buNone/>
            </a:pPr>
            <a:endParaRPr lang="el-GR" sz="24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l-GR" sz="2400" i="1" u="sng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Οι χαμηλότερες τάσεις πλεξίματος παράγουν περισσότερη δύναμη ενώ οι μεγαλύτερες περισσότερο έλεγχο (έμπειροι παίκτες)</a:t>
            </a:r>
            <a:r>
              <a:rPr lang="el-GR" sz="2400" i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.</a:t>
            </a: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v"/>
            </a:pPr>
            <a:r>
              <a:rPr lang="el-GR" sz="24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Έλεγχος η ικανότητα του παίκτη να διατηρεί τη μπάλα </a:t>
            </a:r>
          </a:p>
          <a:p>
            <a:pPr marL="274320" lvl="1" indent="0">
              <a:buClr>
                <a:schemeClr val="tx1">
                  <a:lumMod val="75000"/>
                  <a:lumOff val="25000"/>
                </a:schemeClr>
              </a:buClr>
              <a:buNone/>
            </a:pPr>
            <a:r>
              <a:rPr lang="el-GR" sz="24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                     μέσα στο γήπεδο</a:t>
            </a: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v"/>
            </a:pPr>
            <a:r>
              <a:rPr lang="el-GR" sz="24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Δύναμη</a:t>
            </a:r>
            <a:r>
              <a:rPr lang="el-GR" sz="24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 η ταχύτητα της μπάλας που φεύγει από τη ρακέτα</a:t>
            </a:r>
          </a:p>
          <a:p>
            <a:pPr lvl="1">
              <a:buNone/>
            </a:pPr>
            <a:endParaRPr lang="el-G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50"/>
                            </p:stCondLst>
                            <p:childTnLst>
                              <p:par>
                                <p:cTn id="1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950"/>
                            </p:stCondLst>
                            <p:childTnLst>
                              <p:par>
                                <p:cTn id="3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800"/>
                            </p:stCondLst>
                            <p:childTnLst>
                              <p:par>
                                <p:cTn id="4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4500"/>
                            </p:stCondLst>
                            <p:childTnLst>
                              <p:par>
                                <p:cTn id="48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1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7150"/>
                            </p:stCondLst>
                            <p:childTnLst>
                              <p:par>
                                <p:cTn id="5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8250"/>
                            </p:stCondLst>
                            <p:childTnLst>
                              <p:par>
                                <p:cTn id="6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5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3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95536" y="200853"/>
            <a:ext cx="8229600" cy="990600"/>
          </a:xfrm>
        </p:spPr>
        <p:txBody>
          <a:bodyPr>
            <a:normAutofit/>
          </a:bodyPr>
          <a:lstStyle/>
          <a:p>
            <a:r>
              <a:rPr lang="el-GR" sz="3300" b="1" dirty="0">
                <a:solidFill>
                  <a:srgbClr val="AFF7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ΓΛΥΚΟ ΣΗΜΕΙΟ (</a:t>
            </a:r>
            <a:r>
              <a:rPr lang="en-US" sz="3300" b="1" dirty="0">
                <a:solidFill>
                  <a:srgbClr val="AFF7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SWEET SPOT</a:t>
            </a:r>
            <a:r>
              <a:rPr lang="el-GR" sz="3300" b="1" dirty="0">
                <a:solidFill>
                  <a:srgbClr val="AFF7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-68596" y="908720"/>
            <a:ext cx="9144000" cy="554461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i="1" u="sng" dirty="0">
                <a:solidFill>
                  <a:srgbClr val="AFF7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Sweet Spot</a:t>
            </a:r>
            <a:r>
              <a:rPr lang="en-US" sz="2200" b="1" i="1" dirty="0">
                <a:solidFill>
                  <a:srgbClr val="AFF7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l-G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AFF7BD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η περιοχή των χορδών που έχει την περισσότερη δύναμη </a:t>
            </a:r>
          </a:p>
          <a:p>
            <a:pPr marL="0" indent="0" algn="ctr">
              <a:buNone/>
            </a:pPr>
            <a:r>
              <a:rPr lang="el-G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AFF7BD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και τον καλύτερο έλεγχο</a:t>
            </a:r>
          </a:p>
          <a:p>
            <a:pPr marL="0" indent="0">
              <a:buNone/>
            </a:pPr>
            <a:endParaRPr lang="el-GR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AFF7BD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l-GR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AFF7BD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l-GR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AFF7BD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l-GR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AFF7BD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l-GR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AFF7BD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l-G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l-GR" sz="2200" dirty="0">
                <a:solidFill>
                  <a:srgbClr val="AFF7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l-GR" sz="2200" u="sng" dirty="0">
                <a:solidFill>
                  <a:srgbClr val="AFF7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Εξαρτάται</a:t>
            </a:r>
            <a:r>
              <a:rPr lang="el-GR" sz="2200" u="sng" dirty="0">
                <a:solidFill>
                  <a:srgbClr val="AFF7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l-G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AFF7BD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1.άμεσα από το μέγεθος του κεφαλιού της ρακέτας,</a:t>
            </a:r>
          </a:p>
          <a:p>
            <a:pPr marL="0" indent="0">
              <a:buNone/>
            </a:pPr>
            <a:r>
              <a:rPr lang="el-G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el-G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AFF7BD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2.από το σχήμα του κεφαλιού της ρακέτας,</a:t>
            </a:r>
          </a:p>
          <a:p>
            <a:pPr marL="0" indent="0" algn="ctr">
              <a:buNone/>
            </a:pPr>
            <a:r>
              <a:rPr lang="el-G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l-G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AFF7BD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3.από την τοποθεσία του καθώς </a:t>
            </a:r>
            <a:r>
              <a:rPr lang="el-GR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AFF7BD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βρίσκεται συνήθως κάτω </a:t>
            </a:r>
          </a:p>
          <a:p>
            <a:pPr marL="0" indent="0" algn="ctr">
              <a:buNone/>
            </a:pPr>
            <a:r>
              <a:rPr lang="el-GR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AFF7BD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από το μέσο των χορδών προς το λαιμό</a:t>
            </a:r>
            <a:r>
              <a:rPr lang="el-GR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l-G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A3043CFF-3C79-4D6B-9444-BB09FF625C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7000"/>
                    </a14:imgEffect>
                    <a14:imgEffect>
                      <a14:brightnessContrast bright="1000" contrast="-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256" y="2270047"/>
            <a:ext cx="4501487" cy="23179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1000"/>
                            </p:stCondLst>
                            <p:childTnLst>
                              <p:par>
                                <p:cTn id="3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7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TextBox 7">
            <a:extLst>
              <a:ext uri="{FF2B5EF4-FFF2-40B4-BE49-F238E27FC236}">
                <a16:creationId xmlns:a16="http://schemas.microsoft.com/office/drawing/2014/main" id="{013ABB9B-C196-41C8-9466-E443543204A4}"/>
              </a:ext>
            </a:extLst>
          </p:cNvPr>
          <p:cNvSpPr txBox="1"/>
          <p:nvPr/>
        </p:nvSpPr>
        <p:spPr>
          <a:xfrm>
            <a:off x="0" y="2151727"/>
            <a:ext cx="399593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Clr>
                <a:srgbClr val="D1E783"/>
              </a:buClr>
              <a:buFont typeface="Wingdings" panose="05000000000000000000" pitchFamily="2" charset="2"/>
              <a:buChar char="§"/>
            </a:pPr>
            <a:r>
              <a:rPr lang="el-GR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D1E783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Λατινικός όρος «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D1E783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reticulum</a:t>
            </a:r>
            <a:r>
              <a:rPr lang="el-GR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D1E783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en-US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D1E783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D1E783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μικρό δίχτυ</a:t>
            </a:r>
            <a:r>
              <a:rPr lang="el-GR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D1E783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-342900" algn="ctr">
              <a:buClr>
                <a:srgbClr val="D1E783"/>
              </a:buClr>
              <a:buFont typeface="Wingdings" panose="05000000000000000000" pitchFamily="2" charset="2"/>
              <a:buChar char="§"/>
            </a:pPr>
            <a:endParaRPr lang="el-GR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D1E783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Clr>
                <a:srgbClr val="D1E783"/>
              </a:buClr>
              <a:buFont typeface="Wingdings" panose="05000000000000000000" pitchFamily="2" charset="2"/>
              <a:buChar char="§"/>
            </a:pPr>
            <a:r>
              <a:rPr lang="el-GR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D1E783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Πρώτη χορδισμένη ρακέτα → τέλη του 16</a:t>
            </a:r>
            <a:r>
              <a:rPr lang="el-GR" sz="22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D1E783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l-GR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D1E783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αιώνα</a:t>
            </a:r>
          </a:p>
          <a:p>
            <a:pPr marL="342900" indent="-342900" algn="ctr">
              <a:buClr>
                <a:srgbClr val="D1E783"/>
              </a:buClr>
              <a:buFont typeface="Wingdings" panose="05000000000000000000" pitchFamily="2" charset="2"/>
              <a:buChar char="§"/>
            </a:pPr>
            <a:endParaRPr lang="el-GR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D1E783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Clr>
                <a:srgbClr val="D1E783"/>
              </a:buClr>
              <a:buFont typeface="Wingdings" panose="05000000000000000000" pitchFamily="2" charset="2"/>
              <a:buChar char="§"/>
            </a:pPr>
            <a:r>
              <a:rPr lang="el-GR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D1E783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Πρώτες ρακέτες → κατασκευασμένες από ξύλο</a:t>
            </a:r>
          </a:p>
        </p:txBody>
      </p:sp>
      <p:sp useBgFill="1">
        <p:nvSpPr>
          <p:cNvPr id="5" name="TextBox 4">
            <a:extLst>
              <a:ext uri="{FF2B5EF4-FFF2-40B4-BE49-F238E27FC236}">
                <a16:creationId xmlns:a16="http://schemas.microsoft.com/office/drawing/2014/main" id="{F88423E1-490F-4EAB-8A6B-8220D7C5B7AC}"/>
              </a:ext>
            </a:extLst>
          </p:cNvPr>
          <p:cNvSpPr txBox="1"/>
          <p:nvPr/>
        </p:nvSpPr>
        <p:spPr>
          <a:xfrm>
            <a:off x="5118557" y="2151727"/>
            <a:ext cx="399593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Clr>
                <a:srgbClr val="D1E783"/>
              </a:buClr>
              <a:buFont typeface="Wingdings" panose="05000000000000000000" pitchFamily="2" charset="2"/>
              <a:buChar char="§"/>
            </a:pPr>
            <a:r>
              <a:rPr lang="el-GR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D1E783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Σήμερα είναι ελαφρύτερες και ανθεκτικότερες ώστε να μπορούν να ανταποκριθούν στα πολύωρα παιχνίδια</a:t>
            </a:r>
          </a:p>
          <a:p>
            <a:pPr marL="285750" indent="-285750" algn="ctr">
              <a:buClr>
                <a:srgbClr val="D1E783"/>
              </a:buClr>
              <a:buFont typeface="Wingdings" panose="05000000000000000000" pitchFamily="2" charset="2"/>
              <a:buChar char="§"/>
            </a:pPr>
            <a:endParaRPr lang="el-GR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D1E783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Clr>
                <a:srgbClr val="D1E783"/>
              </a:buClr>
              <a:buFont typeface="Wingdings" panose="05000000000000000000" pitchFamily="2" charset="2"/>
              <a:buChar char="§"/>
            </a:pPr>
            <a:r>
              <a:rPr lang="el-GR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D1E783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Υπάρχουν πολλά είδη ρακέτας για τις ανάγκες κάθε παίκτη</a:t>
            </a:r>
          </a:p>
        </p:txBody>
      </p:sp>
    </p:spTree>
    <p:extLst>
      <p:ext uri="{BB962C8B-B14F-4D97-AF65-F5344CB8AC3E}">
        <p14:creationId xmlns:p14="http://schemas.microsoft.com/office/powerpoint/2010/main" val="1210003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4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28954" y="1196752"/>
            <a:ext cx="8286092" cy="5112568"/>
          </a:xfrm>
          <a:ln>
            <a:noFill/>
          </a:ln>
        </p:spPr>
        <p:txBody>
          <a:bodyPr/>
          <a:lstStyle/>
          <a:p>
            <a:pPr marL="0" indent="0">
              <a:buNone/>
            </a:pPr>
            <a:r>
              <a:rPr lang="el-GR" sz="28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Οι ρακέτες διακρίνονται με βάση</a:t>
            </a:r>
            <a:r>
              <a:rPr lang="en-US" sz="28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l-GR" sz="28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l-GR" dirty="0">
              <a:solidFill>
                <a:schemeClr val="bg1"/>
              </a:solidFill>
              <a:highlight>
                <a:srgbClr val="0000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0" lvl="1" indent="0">
              <a:buClr>
                <a:srgbClr val="FFFFFF"/>
              </a:buClr>
              <a:buNone/>
            </a:pPr>
            <a:r>
              <a:rPr lang="el-GR" sz="2600" dirty="0">
                <a:solidFill>
                  <a:schemeClr val="bg1"/>
                </a:solidFill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1. το βάρος </a:t>
            </a:r>
          </a:p>
          <a:p>
            <a:pPr marL="365760" lvl="1" indent="0">
              <a:buClr>
                <a:srgbClr val="FFFFFF"/>
              </a:buClr>
              <a:buNone/>
            </a:pPr>
            <a:r>
              <a:rPr lang="el-GR" sz="2600" dirty="0">
                <a:solidFill>
                  <a:schemeClr val="bg1"/>
                </a:solidFill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2. το ζύγισμα</a:t>
            </a:r>
          </a:p>
          <a:p>
            <a:pPr marL="365760" lvl="1" indent="0">
              <a:buClr>
                <a:srgbClr val="FFFFFF"/>
              </a:buClr>
              <a:buNone/>
            </a:pPr>
            <a:r>
              <a:rPr lang="el-GR" sz="2600" dirty="0">
                <a:solidFill>
                  <a:schemeClr val="bg1"/>
                </a:solidFill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3. το υλικό κατασκευής </a:t>
            </a:r>
          </a:p>
          <a:p>
            <a:pPr marL="365760" lvl="1" indent="0">
              <a:buClr>
                <a:srgbClr val="FFFFFF"/>
              </a:buClr>
              <a:buNone/>
            </a:pPr>
            <a:r>
              <a:rPr lang="el-GR" sz="2600" dirty="0">
                <a:solidFill>
                  <a:schemeClr val="bg1"/>
                </a:solidFill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4. το μέγεθος του κεφαλιού</a:t>
            </a:r>
          </a:p>
          <a:p>
            <a:pPr marL="365760" lvl="1" indent="0">
              <a:buClr>
                <a:srgbClr val="FFFFFF"/>
              </a:buClr>
              <a:buNone/>
            </a:pPr>
            <a:r>
              <a:rPr lang="el-GR" sz="2600" dirty="0">
                <a:solidFill>
                  <a:schemeClr val="bg1"/>
                </a:solidFill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5. το μέγεθος της λαβής</a:t>
            </a:r>
          </a:p>
          <a:p>
            <a:pPr marL="365760" lvl="1" indent="0">
              <a:buClr>
                <a:srgbClr val="FFFFFF"/>
              </a:buClr>
              <a:buNone/>
            </a:pPr>
            <a:r>
              <a:rPr lang="el-GR" sz="2600" dirty="0">
                <a:solidFill>
                  <a:schemeClr val="bg1"/>
                </a:solidFill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6. τον βαθμό ευκαμψίας/ακαμψίας</a:t>
            </a:r>
          </a:p>
          <a:p>
            <a:pPr marL="937260" lvl="1" indent="-571500"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el-GR" sz="3200" dirty="0">
              <a:solidFill>
                <a:schemeClr val="bg1"/>
              </a:solidFill>
              <a:highlight>
                <a:srgbClr val="0000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None/>
            </a:pPr>
            <a:endParaRPr lang="el-GR" dirty="0"/>
          </a:p>
          <a:p>
            <a:pPr lvl="1">
              <a:buFont typeface="Wingdings 2" pitchFamily="18" charset="2"/>
              <a:buChar char=""/>
            </a:pPr>
            <a:endParaRPr lang="el-GR" dirty="0"/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400"/>
                            </p:stCondLst>
                            <p:childTnLst>
                              <p:par>
                                <p:cTn id="1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000"/>
                            </p:stCondLst>
                            <p:childTnLst>
                              <p:par>
                                <p:cTn id="2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0"/>
                            </p:stCondLst>
                            <p:childTnLst>
                              <p:par>
                                <p:cTn id="30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600"/>
                            </p:stCondLst>
                            <p:childTnLst>
                              <p:par>
                                <p:cTn id="3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A13FA49-9582-44A1-A6FE-90F09C9DD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C76BC01-26AB-4448-ABDE-856B2DFBB7DC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57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43118" y="116632"/>
            <a:ext cx="3884694" cy="990600"/>
          </a:xfrm>
        </p:spPr>
        <p:txBody>
          <a:bodyPr>
            <a:noAutofit/>
          </a:bodyPr>
          <a:lstStyle/>
          <a:p>
            <a:r>
              <a:rPr lang="el-G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1.ΒΑΡΟΣ ΡΑΚΕΤΑΣ 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71282" y="1107232"/>
            <a:ext cx="8229600" cy="5243304"/>
          </a:xfrm>
        </p:spPr>
        <p:txBody>
          <a:bodyPr>
            <a:normAutofit/>
          </a:bodyPr>
          <a:lstStyle/>
          <a:p>
            <a:endParaRPr lang="el-GR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>
                <a:schemeClr val="accent1">
                  <a:lumMod val="75000"/>
                </a:schemeClr>
              </a:buClr>
              <a:buNone/>
            </a:pPr>
            <a:r>
              <a:rPr lang="el-GR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Το βάρος επιλέγεται ανάλογα με:</a:t>
            </a:r>
            <a:r>
              <a:rPr lang="el-GR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el-GR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την ηλικία, </a:t>
            </a: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el-GR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την μυϊκή δύναμη,</a:t>
            </a: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el-GR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το είδος του παιχνιδιού</a:t>
            </a:r>
          </a:p>
          <a:p>
            <a:pPr marL="0" indent="0">
              <a:buNone/>
            </a:pP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r>
              <a:rPr lang="el-GR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Ανάλογα με το βάρος διακρίνεται σε</a:t>
            </a: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l-GR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08660" lvl="1" indent="-342900"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</a:pPr>
            <a:r>
              <a:rPr lang="el-G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220γρ.-280γρ.,</a:t>
            </a:r>
          </a:p>
          <a:p>
            <a:pPr marL="708660" lvl="1" indent="-342900"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</a:pPr>
            <a:r>
              <a:rPr lang="el-G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280γρ.-320γρ.,</a:t>
            </a:r>
          </a:p>
          <a:p>
            <a:pPr marL="708660" lvl="1" indent="-342900"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</a:pPr>
            <a:r>
              <a:rPr lang="el-G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330γρ.-343γρ</a:t>
            </a:r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65760" lvl="1" indent="0">
              <a:buNone/>
            </a:pPr>
            <a:r>
              <a:rPr lang="el-GR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(*δεν συμπεριλαμβάνεται το βάρος του πλέγματος)</a:t>
            </a:r>
          </a:p>
          <a:p>
            <a:pPr marL="365760" lvl="1" indent="0">
              <a:buNone/>
            </a:pPr>
            <a:endParaRPr lang="el-GR" dirty="0"/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8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95536" y="152400"/>
            <a:ext cx="4428401" cy="990600"/>
          </a:xfrm>
        </p:spPr>
        <p:txBody>
          <a:bodyPr/>
          <a:lstStyle/>
          <a:p>
            <a:r>
              <a:rPr lang="el-G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2.ΖΥΓΙΣΜΑ ΡΑΚΕΤΑΣ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0" y="908720"/>
            <a:ext cx="9144000" cy="5486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l-GR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Η ρακέτα ανάλογα με το ζύγισμά της διακρίνεται σε</a:t>
            </a: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>
              <a:lnSpc>
                <a:spcPct val="20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l-GR" sz="25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Εμπροσθόβαρη</a:t>
            </a:r>
            <a:r>
              <a:rPr lang="el-GR" sz="2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5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(σημείο ισορροπίας προς το κεφάλι)</a:t>
            </a:r>
            <a:r>
              <a:rPr lang="el-GR" sz="2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l-GR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βοηθάει στα κτυπήματα εδάφους</a:t>
            </a:r>
          </a:p>
          <a:p>
            <a:pPr lvl="1">
              <a:lnSpc>
                <a:spcPct val="20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l-GR" sz="25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Οπισθόβαρη</a:t>
            </a:r>
            <a:r>
              <a:rPr lang="el-GR" sz="25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5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(σημείο ισορροπίας προς τη λαβή)</a:t>
            </a:r>
            <a:r>
              <a:rPr lang="el-GR" sz="2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l-GR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διευκολύνει την κίνηση στο δίχτυ ─ εύκολη στο βολέ</a:t>
            </a:r>
          </a:p>
          <a:p>
            <a:pPr lvl="1">
              <a:lnSpc>
                <a:spcPct val="20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l-GR" sz="25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Ισορροπημένη/Ουδέτερη</a:t>
            </a:r>
            <a:r>
              <a:rPr lang="el-GR" sz="2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5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(σημείο ισορροπίας στο κέντρο)</a:t>
            </a:r>
            <a:r>
              <a:rPr lang="el-GR" sz="2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l-GR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συνδυάζει τα δύο κτυπήματα</a:t>
            </a:r>
          </a:p>
          <a:p>
            <a:pPr marL="274320" lvl="1" indent="0">
              <a:lnSpc>
                <a:spcPct val="200000"/>
              </a:lnSpc>
              <a:buNone/>
            </a:pPr>
            <a:endParaRPr lang="el-G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71189E2-9F67-44A4-A572-18CD12CF2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FDF9A50-F9DC-4C16-B850-3F3990CC4085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175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CF74D0E-B12B-4A4D-992E-BDD089DF6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ED2C71B-EA71-4AB5-9E69-9520C0E8FAC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913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DE32CD5-E50C-4A35-94EA-35B0F60DB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610AA06-4483-4C9C-A689-E8D7433D0466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2242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1146</TotalTime>
  <Words>683</Words>
  <Application>Microsoft Office PowerPoint</Application>
  <PresentationFormat>Προβολή στην οθόνη (4:3)</PresentationFormat>
  <Paragraphs>154</Paragraphs>
  <Slides>19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8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19</vt:i4>
      </vt:variant>
    </vt:vector>
  </HeadingPairs>
  <TitlesOfParts>
    <vt:vector size="28" baseType="lpstr">
      <vt:lpstr>Arial</vt:lpstr>
      <vt:lpstr>Bookman Old Style</vt:lpstr>
      <vt:lpstr>Calibri</vt:lpstr>
      <vt:lpstr>Gill Sans MT</vt:lpstr>
      <vt:lpstr>Times New Roman</vt:lpstr>
      <vt:lpstr>Wingdings</vt:lpstr>
      <vt:lpstr>Wingdings 2</vt:lpstr>
      <vt:lpstr>Wingdings 3</vt:lpstr>
      <vt:lpstr>Origin</vt:lpstr>
      <vt:lpstr>Η ΡΑΚΕΤΑ</vt:lpstr>
      <vt:lpstr>Παρουσίαση του PowerPoint</vt:lpstr>
      <vt:lpstr>Παρουσίαση του PowerPoint</vt:lpstr>
      <vt:lpstr>Παρουσίαση του PowerPoint</vt:lpstr>
      <vt:lpstr>1.ΒΑΡΟΣ ΡΑΚΕΤΑΣ </vt:lpstr>
      <vt:lpstr>2.ΖΥΓΙΣΜΑ ΡΑΚΕΤΑΣ</vt:lpstr>
      <vt:lpstr>Παρουσίαση του PowerPoint</vt:lpstr>
      <vt:lpstr>Παρουσίαση του PowerPoint</vt:lpstr>
      <vt:lpstr>Παρουσίαση του PowerPoint</vt:lpstr>
      <vt:lpstr>3.ΥΛΙΚΟ ΡΑΚΕΤΑΣ</vt:lpstr>
      <vt:lpstr>Ξύλινη Ρακέτα</vt:lpstr>
      <vt:lpstr>Μεταλλική Ρακέτα</vt:lpstr>
      <vt:lpstr>Ρακέτα Συνθετικής Ύλης</vt:lpstr>
      <vt:lpstr>    4.ΜΕΓΕΘΟΣ ΚΕΦΑΛΙΟΥ ΡΑΚΕΤΑΣ</vt:lpstr>
      <vt:lpstr>5.ΜΕΓΕΘΟΣ ΛΑΒΗΣ ΡΑΚΕΤΑΣ</vt:lpstr>
      <vt:lpstr>6.ΒΑΘΜΟΣ ΑΚΑΜΨΙΑΣ/ΕΥΚΑΜΨΙΑΣ</vt:lpstr>
      <vt:lpstr>ΧΟΡΔΗ ΡΑΚΕΤΑΣ</vt:lpstr>
      <vt:lpstr>ΤΑΣΗ ΠΛΕΞΙΜΑΤΟΣ ΧΟΡΔΗΣ</vt:lpstr>
      <vt:lpstr>ΓΛΥΚΟ ΣΗΜΕΙΟ (SWEET SPOT)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Η ΡΑΚΕΤΑ</dc:title>
  <dc:creator>Μυρτουλάτσι</dc:creator>
  <cp:lastModifiedBy>Nikolaos Grivas</cp:lastModifiedBy>
  <cp:revision>106</cp:revision>
  <cp:lastPrinted>2021-02-23T18:59:12Z</cp:lastPrinted>
  <dcterms:created xsi:type="dcterms:W3CDTF">2011-03-08T16:06:05Z</dcterms:created>
  <dcterms:modified xsi:type="dcterms:W3CDTF">2024-03-10T15:40:26Z</dcterms:modified>
</cp:coreProperties>
</file>