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8C4"/>
    <a:srgbClr val="7C98CD"/>
    <a:srgbClr val="6B83BA"/>
    <a:srgbClr val="CCE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4000" t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70D95F-F7B4-43FC-8D66-E45B5713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2326" y="3852782"/>
            <a:ext cx="8361229" cy="2098226"/>
          </a:xfrm>
        </p:spPr>
        <p:txBody>
          <a:bodyPr/>
          <a:lstStyle/>
          <a:p>
            <a:r>
              <a:rPr lang="el-G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ΚΤΥΠΗΜΑΤΑ ΑΝΤΙΣΦΑΙΡΙΣΗΣ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174F0B9-CC9B-4917-BB41-3ADC075B5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51" y="5951008"/>
            <a:ext cx="6831673" cy="108623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ΔΙΔΑΚΤΙΚΗ ΚΑΙ ΠΡΟΠΟΝΗΤΙΚΗ ΑΝΤΙΣΦΑΙΡΙΣΗΣ</a:t>
            </a:r>
          </a:p>
        </p:txBody>
      </p:sp>
    </p:spTree>
    <p:extLst>
      <p:ext uri="{BB962C8B-B14F-4D97-AF65-F5344CB8AC3E}">
        <p14:creationId xmlns:p14="http://schemas.microsoft.com/office/powerpoint/2010/main" val="28842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1DD6F-AB8F-4DA8-85AC-FEF21316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63" y="-1"/>
            <a:ext cx="6664037" cy="3255819"/>
          </a:xfrm>
          <a:blipFill dpi="0" rotWithShape="1">
            <a:blip r:embed="rId2">
              <a:alphaModFix amt="81000"/>
            </a:blip>
            <a:srcRect/>
            <a:stretch>
              <a:fillRect t="-236" b="-236"/>
            </a:stretch>
          </a:blipFill>
        </p:spPr>
        <p:txBody>
          <a:bodyPr/>
          <a:lstStyle/>
          <a:p>
            <a:endParaRPr lang="el-GR" dirty="0"/>
          </a:p>
        </p:txBody>
      </p:sp>
      <p:graphicFrame>
        <p:nvGraphicFramePr>
          <p:cNvPr id="7" name="Πίνακας 5">
            <a:extLst>
              <a:ext uri="{FF2B5EF4-FFF2-40B4-BE49-F238E27FC236}">
                <a16:creationId xmlns:a16="http://schemas.microsoft.com/office/drawing/2014/main" id="{3CDE206A-E89D-4DD5-BC7F-F201B7AF2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52082"/>
              </p:ext>
            </p:extLst>
          </p:nvPr>
        </p:nvGraphicFramePr>
        <p:xfrm>
          <a:off x="0" y="2311352"/>
          <a:ext cx="5635625" cy="4546648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1273215">
                  <a:extLst>
                    <a:ext uri="{9D8B030D-6E8A-4147-A177-3AD203B41FA5}">
                      <a16:colId xmlns:a16="http://schemas.microsoft.com/office/drawing/2014/main" val="289435088"/>
                    </a:ext>
                  </a:extLst>
                </a:gridCol>
                <a:gridCol w="4362410">
                  <a:extLst>
                    <a:ext uri="{9D8B030D-6E8A-4147-A177-3AD203B41FA5}">
                      <a16:colId xmlns:a16="http://schemas.microsoft.com/office/drawing/2014/main" val="1599687408"/>
                    </a:ext>
                  </a:extLst>
                </a:gridCol>
              </a:tblGrid>
              <a:tr h="814230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Θέση στο γήπεδο</a:t>
                      </a:r>
                    </a:p>
                  </a:txBody>
                  <a:tcPr marL="103082" marR="103082" marT="51541" marB="51541">
                    <a:solidFill>
                      <a:srgbClr val="AA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Ζώνη Δίχτυ</a:t>
                      </a:r>
                    </a:p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2-3μ. από το δίχτυ</a:t>
                      </a:r>
                    </a:p>
                  </a:txBody>
                  <a:tcPr marL="103082" marR="103082" marT="51541" marB="515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87836"/>
                  </a:ext>
                </a:extLst>
              </a:tr>
              <a:tr h="779456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Λαβή</a:t>
                      </a:r>
                    </a:p>
                  </a:txBody>
                  <a:tcPr marL="103082" marR="103082" marT="51541" marB="51541">
                    <a:solidFill>
                      <a:srgbClr val="AAF8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Ηπειρωτική</a:t>
                      </a:r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Φόρχαντ,</a:t>
                      </a:r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Μπάκχαντ</a:t>
                      </a:r>
                    </a:p>
                  </a:txBody>
                  <a:tcPr marL="103082" marR="103082" marT="51541" marB="515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41568"/>
                  </a:ext>
                </a:extLst>
              </a:tr>
              <a:tr h="2871523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Στόχοι Τακτικής</a:t>
                      </a:r>
                    </a:p>
                  </a:txBody>
                  <a:tcPr marL="103082" marR="103082" marT="51541" marB="51541">
                    <a:solidFill>
                      <a:srgbClr val="AAF8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Εξάσκηση πίεσης στον αντίπαλο ώστε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να κερδηθεί ο πόντος στο επόμενο </a:t>
                      </a: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volley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ή να κάνει άστοχο κτύπημα.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Άμεση κατάκτηση πόντου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 θέση μακριά από δίχτυ, εκτελείται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κυρίως παράλληλα βαθιά και χαμηλά με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slice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ενώ ταυτόχρονα ο παίκτης τοποθετείται κοντύτερα στο δίχτυ.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 θέση κοντύτερα στο δίχτυ εκτελείται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κυρίως διαγώνια μακριά από το εύρος κάλυψης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του αντιπάλου, με μεγαλύτερη ταχύτητα.</a:t>
                      </a:r>
                    </a:p>
                  </a:txBody>
                  <a:tcPr marL="103082" marR="103082" marT="51541" marB="5154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1414"/>
                  </a:ext>
                </a:extLst>
              </a:tr>
            </a:tbl>
          </a:graphicData>
        </a:graphic>
      </p:graphicFrame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C4939095-BD02-446C-9BE1-5E18E96FA280}"/>
              </a:ext>
            </a:extLst>
          </p:cNvPr>
          <p:cNvSpPr txBox="1">
            <a:spLocks/>
          </p:cNvSpPr>
          <p:nvPr/>
        </p:nvSpPr>
        <p:spPr>
          <a:xfrm>
            <a:off x="1032917" y="164746"/>
            <a:ext cx="3221031" cy="1393889"/>
          </a:xfrm>
          <a:prstGeom prst="rect">
            <a:avLst/>
          </a:prstGeom>
          <a:solidFill>
            <a:srgbClr val="AAF8C4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 Βολέ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n-US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Βολέ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1" name="Θέση εικόνας 10">
            <a:extLst>
              <a:ext uri="{FF2B5EF4-FFF2-40B4-BE49-F238E27FC236}">
                <a16:creationId xmlns:a16="http://schemas.microsoft.com/office/drawing/2014/main" id="{12B851E3-68A0-4007-A9F6-C4A4CA83E5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576" b="9576"/>
          <a:stretch>
            <a:fillRect/>
          </a:stretch>
        </p:blipFill>
        <p:spPr>
          <a:xfrm>
            <a:off x="5635625" y="3255818"/>
            <a:ext cx="6556375" cy="3602182"/>
          </a:xfrm>
        </p:spPr>
      </p:pic>
    </p:spTree>
    <p:extLst>
      <p:ext uri="{BB962C8B-B14F-4D97-AF65-F5344CB8AC3E}">
        <p14:creationId xmlns:p14="http://schemas.microsoft.com/office/powerpoint/2010/main" val="6077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22000" t="-7000" r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DB7A1731-47BD-41DF-9807-40B39EAE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40994"/>
              </p:ext>
            </p:extLst>
          </p:nvPr>
        </p:nvGraphicFramePr>
        <p:xfrm>
          <a:off x="0" y="2778828"/>
          <a:ext cx="5985165" cy="4383972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1260764">
                  <a:extLst>
                    <a:ext uri="{9D8B030D-6E8A-4147-A177-3AD203B41FA5}">
                      <a16:colId xmlns:a16="http://schemas.microsoft.com/office/drawing/2014/main" val="289435088"/>
                    </a:ext>
                  </a:extLst>
                </a:gridCol>
                <a:gridCol w="4724401">
                  <a:extLst>
                    <a:ext uri="{9D8B030D-6E8A-4147-A177-3AD203B41FA5}">
                      <a16:colId xmlns:a16="http://schemas.microsoft.com/office/drawing/2014/main" val="1599687408"/>
                    </a:ext>
                  </a:extLst>
                </a:gridCol>
              </a:tblGrid>
              <a:tr h="693104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Θέση στο γήπεδο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Βασική Γραμμή</a:t>
                      </a: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87836"/>
                  </a:ext>
                </a:extLst>
              </a:tr>
              <a:tr h="349553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Λαβή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Ηπειρωτική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Φόρχαντ,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Μπάκχαντ</a:t>
                      </a:r>
                    </a:p>
                    <a:p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41568"/>
                  </a:ext>
                </a:extLst>
              </a:tr>
              <a:tr h="2653808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Στόχοι Τακτικής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Τοποθέτηση μπάλας στο γήπεδο σερβίς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Μετακίνηση αντιπάλου έξω από το γήπεδο για δημιουργία ελεύθερου χώρου για το 2</a:t>
                      </a:r>
                      <a:r>
                        <a:rPr lang="el-GR" sz="18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κτύπημα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Εξάσκηση πίεσης στον αντίπαλο για αδύνατη ή λανθασμένη επιστροφή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Επίτευξη άμεσου 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πόντου (άσος)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Σταθερότητα και τοποθέτηση στο 2</a:t>
                      </a:r>
                      <a:r>
                        <a:rPr lang="el-GR" sz="18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σερβίς, ώστε να δυσκολευτεί η απόκτηση πρωτοβουλίας από τον αντίπαλο.</a:t>
                      </a: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1414"/>
                  </a:ext>
                </a:extLst>
              </a:tr>
            </a:tbl>
          </a:graphicData>
        </a:graphic>
      </p:graphicFrame>
      <p:sp>
        <p:nvSpPr>
          <p:cNvPr id="16" name="Θέση κειμένου 9">
            <a:extLst>
              <a:ext uri="{FF2B5EF4-FFF2-40B4-BE49-F238E27FC236}">
                <a16:creationId xmlns:a16="http://schemas.microsoft.com/office/drawing/2014/main" id="{9AEDDE50-3C06-4418-8A32-7F638F887334}"/>
              </a:ext>
            </a:extLst>
          </p:cNvPr>
          <p:cNvSpPr txBox="1">
            <a:spLocks/>
          </p:cNvSpPr>
          <p:nvPr/>
        </p:nvSpPr>
        <p:spPr>
          <a:xfrm>
            <a:off x="64292" y="646326"/>
            <a:ext cx="5174936" cy="1905899"/>
          </a:xfrm>
          <a:prstGeom prst="rect">
            <a:avLst/>
          </a:prstGeom>
          <a:solidFill>
            <a:srgbClr val="7C98CD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Σημαντικότερο κτύπημα καθώς ο σερβίρων έχει τον απόλυτο έλεγχο της μπάλας και την ευκαιρία να δημιουργήσει πρώτος τις συνθήκες κατάκτησης πόντου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ρυθμός κίνησης είναι πολύ σημαντικός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7411576B-0685-40CF-9C72-065C9865A47B}"/>
              </a:ext>
            </a:extLst>
          </p:cNvPr>
          <p:cNvSpPr txBox="1">
            <a:spLocks/>
          </p:cNvSpPr>
          <p:nvPr/>
        </p:nvSpPr>
        <p:spPr>
          <a:xfrm>
            <a:off x="1497912" y="0"/>
            <a:ext cx="2472204" cy="581891"/>
          </a:xfrm>
          <a:prstGeom prst="rect">
            <a:avLst/>
          </a:prstGeom>
          <a:solidFill>
            <a:srgbClr val="7C98CD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Φλάτ Σερβίς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8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1DD6F-AB8F-4DA8-85AC-FEF21316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63" y="-1"/>
            <a:ext cx="6664037" cy="3255819"/>
          </a:xfrm>
          <a:blipFill dpi="0" rotWithShape="1">
            <a:blip r:embed="rId2">
              <a:alphaModFix amt="87000"/>
            </a:blip>
            <a:srcRect/>
            <a:stretch>
              <a:fillRect t="-236" b="-236"/>
            </a:stretch>
          </a:blipFill>
        </p:spPr>
        <p:txBody>
          <a:bodyPr/>
          <a:lstStyle/>
          <a:p>
            <a:endParaRPr lang="el-GR" dirty="0"/>
          </a:p>
        </p:txBody>
      </p:sp>
      <p:graphicFrame>
        <p:nvGraphicFramePr>
          <p:cNvPr id="7" name="Πίνακας 5">
            <a:extLst>
              <a:ext uri="{FF2B5EF4-FFF2-40B4-BE49-F238E27FC236}">
                <a16:creationId xmlns:a16="http://schemas.microsoft.com/office/drawing/2014/main" id="{3CDE206A-E89D-4DD5-BC7F-F201B7AF2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65342"/>
              </p:ext>
            </p:extLst>
          </p:nvPr>
        </p:nvGraphicFramePr>
        <p:xfrm>
          <a:off x="13259" y="2872650"/>
          <a:ext cx="5653250" cy="4272677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1264707">
                  <a:extLst>
                    <a:ext uri="{9D8B030D-6E8A-4147-A177-3AD203B41FA5}">
                      <a16:colId xmlns:a16="http://schemas.microsoft.com/office/drawing/2014/main" val="289435088"/>
                    </a:ext>
                  </a:extLst>
                </a:gridCol>
                <a:gridCol w="4388543">
                  <a:extLst>
                    <a:ext uri="{9D8B030D-6E8A-4147-A177-3AD203B41FA5}">
                      <a16:colId xmlns:a16="http://schemas.microsoft.com/office/drawing/2014/main" val="1599687408"/>
                    </a:ext>
                  </a:extLst>
                </a:gridCol>
              </a:tblGrid>
              <a:tr h="859257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Θέση στο γήπεδο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 τη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line 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1μ.</a:t>
                      </a:r>
                    </a:p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 το πίσω μέρος του γηπέδου (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smash 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 αναπήδηση)</a:t>
                      </a: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87836"/>
                  </a:ext>
                </a:extLst>
              </a:tr>
              <a:tr h="378466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Λαβή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Ηπειρωτική</a:t>
                      </a:r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Μπάκχαντ</a:t>
                      </a:r>
                    </a:p>
                    <a:p>
                      <a:endParaRPr lang="el-G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41568"/>
                  </a:ext>
                </a:extLst>
              </a:tr>
              <a:tr h="2664433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Στόχοι Τακτικής</a:t>
                      </a:r>
                    </a:p>
                  </a:txBody>
                  <a:tcPr marL="103082" marR="103082" marT="51541" marB="51541">
                    <a:solidFill>
                      <a:srgbClr val="7C98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Άμεση κατάκτηση πόντου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Διατήρηση της πίεσης στον αντίπαλο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Κατεύθυνση μπάλας: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Μακριά από τον αντίπαλο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Στις γωνίες, μεγάλη και μικρή διαγώνιο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Βαθιά στη βασική γραμμή του αντίπαλου γηπέδου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Αναπήδηση στο μπροστά γήπεδο ψηλά και πάνω από τον αντίπαλο</a:t>
                      </a:r>
                    </a:p>
                  </a:txBody>
                  <a:tcPr marL="103082" marR="103082" marT="51541" marB="5154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1414"/>
                  </a:ext>
                </a:extLst>
              </a:tr>
            </a:tbl>
          </a:graphicData>
        </a:graphic>
      </p:graphicFrame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C4939095-BD02-446C-9BE1-5E18E96FA280}"/>
              </a:ext>
            </a:extLst>
          </p:cNvPr>
          <p:cNvSpPr txBox="1">
            <a:spLocks/>
          </p:cNvSpPr>
          <p:nvPr/>
        </p:nvSpPr>
        <p:spPr>
          <a:xfrm>
            <a:off x="812825" y="234019"/>
            <a:ext cx="3663774" cy="1393889"/>
          </a:xfrm>
          <a:prstGeom prst="rect">
            <a:avLst/>
          </a:prstGeom>
          <a:solidFill>
            <a:srgbClr val="7C98CD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n-US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 Σμας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n-US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Σμας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1C46E266-A2FA-4642-AACE-C587C0D9D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04" t="9250" r="1274" b="158"/>
          <a:stretch/>
        </p:blipFill>
        <p:spPr>
          <a:xfrm>
            <a:off x="5666509" y="3255963"/>
            <a:ext cx="6525491" cy="3587334"/>
          </a:xfrm>
        </p:spPr>
      </p:pic>
    </p:spTree>
    <p:extLst>
      <p:ext uri="{BB962C8B-B14F-4D97-AF65-F5344CB8AC3E}">
        <p14:creationId xmlns:p14="http://schemas.microsoft.com/office/powerpoint/2010/main" val="28632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2000" contrast="28000"/>
                    </a14:imgEffect>
                  </a14:imgLayer>
                </a14:imgProps>
              </a:ext>
            </a:extLst>
          </a:blip>
          <a:srcRect/>
          <a:stretch>
            <a:fillRect l="-6000" t="-2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6CAC94-CE86-4E83-BDBD-124E77F3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01" y="1215479"/>
            <a:ext cx="11169570" cy="503292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Κτυπήματα Εδάφους: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Τόπσπιν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(Topspin)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Φόρχαντ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Σλάις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Slice)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Topspin Lob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Forehand / Backhand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Ντροπ σοτ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Drop Shot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Μισό Βολέ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Half Volley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l-GR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Κτυπήματα πάνω από το κεφάλι:</a:t>
            </a:r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Σλάις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Slice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Σερβίς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- 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Τόπσπιν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Topspin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Σερβίς </a:t>
            </a:r>
            <a:endParaRPr lang="el-G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Τίτλος 4">
            <a:extLst>
              <a:ext uri="{FF2B5EF4-FFF2-40B4-BE49-F238E27FC236}">
                <a16:creationId xmlns:a16="http://schemas.microsoft.com/office/drawing/2014/main" id="{9E927134-F503-4D98-B8C4-804ACCFF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221566"/>
            <a:ext cx="11446412" cy="77234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bg1"/>
                </a:solidFill>
                <a:effectLst>
                  <a:outerShdw blurRad="101600" dist="310007" dir="7680000" sy="30000" kx="1300200" algn="ctr" rotWithShape="0">
                    <a:schemeClr val="tx1">
                      <a:alpha val="32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ΕΙΔΙΚΑ ΚΤΥΠΗΜΑΤΑ</a:t>
            </a:r>
          </a:p>
        </p:txBody>
      </p:sp>
    </p:spTree>
    <p:extLst>
      <p:ext uri="{BB962C8B-B14F-4D97-AF65-F5344CB8AC3E}">
        <p14:creationId xmlns:p14="http://schemas.microsoft.com/office/powerpoint/2010/main" val="27519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-19000" t="-28000" r="-2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1B5DF8-473F-4187-8BC9-08D232731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838451"/>
            <a:ext cx="2609850" cy="37719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6EC33DF-DCA4-4CBB-A9D0-8D4A34E81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724" y="2862263"/>
            <a:ext cx="2619375" cy="374808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88F46A8-AE82-434A-807B-E2CDD9ABC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293" y="2919413"/>
            <a:ext cx="2419350" cy="369093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D9488C6-4385-4CE4-BBE5-9FA254EBE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4075" y="2957513"/>
            <a:ext cx="2447925" cy="3690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6C7A6-50C9-4D3B-98BD-9D3249736802}"/>
              </a:ext>
            </a:extLst>
          </p:cNvPr>
          <p:cNvSpPr txBox="1"/>
          <p:nvPr/>
        </p:nvSpPr>
        <p:spPr>
          <a:xfrm>
            <a:off x="649430" y="1316651"/>
            <a:ext cx="114633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Ανατολική Φόρχαντ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Ημιδυτική Φόρχαντ  Δυτική Φόρχαντ        Ηπειρωτική                 </a:t>
            </a:r>
          </a:p>
          <a:p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(Σφυρί)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</p:txBody>
      </p:sp>
      <p:sp>
        <p:nvSpPr>
          <p:cNvPr id="10" name="Τίτλος 4">
            <a:extLst>
              <a:ext uri="{FF2B5EF4-FFF2-40B4-BE49-F238E27FC236}">
                <a16:creationId xmlns:a16="http://schemas.microsoft.com/office/drawing/2014/main" id="{A722F833-E7A9-4109-A8C3-2C8E0289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221566"/>
            <a:ext cx="11446412" cy="1100797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tx1"/>
                </a:solidFill>
                <a:effectLst>
                  <a:outerShdw blurRad="101600" dist="310007" dir="7680000" sy="30000" kx="1300200" algn="ctr" rotWithShape="0">
                    <a:schemeClr val="tx1">
                      <a:alpha val="32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ΛΑΒΕΣ</a:t>
            </a:r>
          </a:p>
        </p:txBody>
      </p:sp>
    </p:spTree>
    <p:extLst>
      <p:ext uri="{BB962C8B-B14F-4D97-AF65-F5344CB8AC3E}">
        <p14:creationId xmlns:p14="http://schemas.microsoft.com/office/powerpoint/2010/main" val="41335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-20000" t="-17000" r="-2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EFB0A0-565A-448F-B129-AD8B7D773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71" y="3024187"/>
            <a:ext cx="2362200" cy="36766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4B4B00-84F4-40C4-BEA5-89206E189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893" y="3024187"/>
            <a:ext cx="2400300" cy="36766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6FBFEF-71F3-42F7-A29D-1125B9DCB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346" y="3024187"/>
            <a:ext cx="2533650" cy="367665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14D7EEA-ED59-422D-AF4E-DCBCEFF2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2150" y="3028083"/>
            <a:ext cx="2609850" cy="3676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5769ED-8092-4698-8207-C7DDF2FC500F}"/>
              </a:ext>
            </a:extLst>
          </p:cNvPr>
          <p:cNvSpPr txBox="1"/>
          <p:nvPr/>
        </p:nvSpPr>
        <p:spPr>
          <a:xfrm>
            <a:off x="639139" y="1454527"/>
            <a:ext cx="116647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                           </a:t>
            </a:r>
            <a:r>
              <a:rPr lang="en-US" b="1" dirty="0"/>
              <a:t>	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Ημιδυτική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Ανατ. έως Ημιδ. ΦΧ    Ηπειρ. έως Ανατ. ΦΧ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Ανατολική Μπάκχαντ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Ακραία Ανατολική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τα δύο χέρια       Ανατ.ΦΧ έως Ημιδ.ΦΧ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91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-24000" contras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FBE4A24-D5A7-4353-A744-7CAA854E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221566"/>
            <a:ext cx="11446412" cy="110079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101600" dist="310007" dir="7680000" sy="30000" kx="1300200" algn="ctr" rotWithShape="0">
                    <a:schemeClr val="tx1">
                      <a:alpha val="32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ΚΑΤΗΓΟΡΙΕΣ ΒΑΣΙΚΩΝ </a:t>
            </a:r>
            <a:br>
              <a:rPr lang="el-GR" b="1" dirty="0">
                <a:solidFill>
                  <a:schemeClr val="bg1"/>
                </a:solidFill>
                <a:effectLst>
                  <a:outerShdw blurRad="101600" dist="310007" dir="7680000" sy="30000" kx="1300200" algn="ctr" rotWithShape="0">
                    <a:schemeClr val="tx1">
                      <a:alpha val="32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b="1" dirty="0">
                <a:solidFill>
                  <a:schemeClr val="bg1"/>
                </a:solidFill>
                <a:effectLst>
                  <a:outerShdw blurRad="101600" dist="310007" dir="7680000" sy="30000" kx="1300200" algn="ctr" rotWithShape="0">
                    <a:schemeClr val="tx1">
                      <a:alpha val="32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ΚΤΥΠΗΜΑΤΩΝ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E1A50C4-2D01-4015-85AC-542F4492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1434905"/>
            <a:ext cx="11446412" cy="5423095"/>
          </a:xfrm>
        </p:spPr>
        <p:txBody>
          <a:bodyPr>
            <a:normAutofit/>
          </a:bodyPr>
          <a:lstStyle/>
          <a:p>
            <a:endParaRPr lang="el-GR" sz="2000" dirty="0"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Εδάφους </a:t>
            </a:r>
            <a:r>
              <a:rPr lang="el-GR" sz="29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εκτελούνται μετά την αναπήδηση</a:t>
            </a:r>
          </a:p>
          <a:p>
            <a:pPr marL="0" indent="0">
              <a:buNone/>
            </a:pP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της μπάλας στο έδαφος</a:t>
            </a:r>
            <a:endParaRPr lang="el-GR" sz="29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9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l-GR" sz="2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</a:t>
            </a:r>
            <a:r>
              <a:rPr lang="en-US" sz="2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Volley</a:t>
            </a:r>
            <a:r>
              <a:rPr lang="el-GR" sz="2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29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εκτελούνται πριν την αναπήδηση </a:t>
            </a:r>
          </a:p>
          <a:p>
            <a:pPr marL="0" indent="0">
              <a:buNone/>
            </a:pP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της μπάλας στο έδαφος </a:t>
            </a:r>
          </a:p>
          <a:p>
            <a:pPr marL="0" indent="0">
              <a:buNone/>
            </a:pPr>
            <a:endParaRPr lang="el-GR" sz="29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l-GR" sz="2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πάνω από το κεφάλι </a:t>
            </a:r>
            <a:r>
              <a:rPr lang="el-GR" sz="29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 </a:t>
            </a: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εκτελούνται σε ύψος πάνω</a:t>
            </a:r>
          </a:p>
          <a:p>
            <a:pPr marL="0" indent="0">
              <a:buNone/>
            </a:pPr>
            <a:r>
              <a:rPr lang="el-GR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από το κεφάλι του παίκτη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85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12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92FC65-CA6C-468D-8695-A3BE64B6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787" y="771399"/>
            <a:ext cx="3983503" cy="65063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Εδάφους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06A2EE-E8EE-4E5A-82D3-49F6066F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34" y="1697481"/>
            <a:ext cx="4546211" cy="4389120"/>
          </a:xfrm>
          <a:solidFill>
            <a:schemeClr val="accent6"/>
          </a:solidFill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/>
            </a:pPr>
            <a:endParaRPr lang="en-US" sz="2800" dirty="0"/>
          </a:p>
          <a:p>
            <a:pPr marL="514350" indent="-514350">
              <a:buFont typeface="+mj-lt"/>
              <a:buAutoNum type="romanUcPeriod"/>
            </a:pP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Ντράιβ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Φόρχαντ Ντράιβ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(Drive)    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Ντράιβ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↓</a:t>
            </a: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Δύο Χέρια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 startAt="2"/>
            </a:pP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Λόμπα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 Φόρχαντ Λόμπα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Lob)     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Λόμπα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 startAt="2"/>
            </a:pP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ABC47F8D-33AD-4609-A057-78AE7AB30629}"/>
              </a:ext>
            </a:extLst>
          </p:cNvPr>
          <p:cNvSpPr txBox="1">
            <a:spLocks/>
          </p:cNvSpPr>
          <p:nvPr/>
        </p:nvSpPr>
        <p:spPr>
          <a:xfrm>
            <a:off x="7090399" y="307954"/>
            <a:ext cx="3703702" cy="650631"/>
          </a:xfrm>
          <a:prstGeom prst="rect">
            <a:avLst/>
          </a:prstGeom>
          <a:solidFill>
            <a:srgbClr val="AAF8C4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Βολέ (</a:t>
            </a:r>
            <a:r>
              <a:rPr lang="en-US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Volley</a:t>
            </a:r>
            <a:r>
              <a:rPr lang="el-GR" sz="32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9A5F42C-574C-4897-A729-BFE8642EC37A}"/>
              </a:ext>
            </a:extLst>
          </p:cNvPr>
          <p:cNvSpPr txBox="1">
            <a:spLocks/>
          </p:cNvSpPr>
          <p:nvPr/>
        </p:nvSpPr>
        <p:spPr>
          <a:xfrm>
            <a:off x="7175137" y="3587708"/>
            <a:ext cx="3545464" cy="995289"/>
          </a:xfrm>
          <a:prstGeom prst="rect">
            <a:avLst/>
          </a:prstGeom>
          <a:solidFill>
            <a:srgbClr val="7C98CD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Κτυπήματα πάνω    από το Κεφάλι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64FCB48F-B04E-473D-8685-B0229C634C3A}"/>
              </a:ext>
            </a:extLst>
          </p:cNvPr>
          <p:cNvSpPr txBox="1">
            <a:spLocks/>
          </p:cNvSpPr>
          <p:nvPr/>
        </p:nvSpPr>
        <p:spPr>
          <a:xfrm>
            <a:off x="6957391" y="1313416"/>
            <a:ext cx="3836710" cy="1956877"/>
          </a:xfrm>
          <a:prstGeom prst="rect">
            <a:avLst/>
          </a:prstGeom>
          <a:solidFill>
            <a:srgbClr val="AAF8C4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l-GR" sz="2800" dirty="0"/>
              <a:t>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 Βολέ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Βολέ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63B57168-C752-4555-9500-EA969983637F}"/>
              </a:ext>
            </a:extLst>
          </p:cNvPr>
          <p:cNvSpPr txBox="1">
            <a:spLocks/>
          </p:cNvSpPr>
          <p:nvPr/>
        </p:nvSpPr>
        <p:spPr>
          <a:xfrm>
            <a:off x="6598565" y="4901123"/>
            <a:ext cx="4698609" cy="1956877"/>
          </a:xfrm>
          <a:prstGeom prst="rect">
            <a:avLst/>
          </a:prstGeom>
          <a:solidFill>
            <a:srgbClr val="7C98CD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  <a:p>
            <a:pPr marL="571500" indent="-571500">
              <a:buFont typeface="+mj-lt"/>
              <a:buAutoNum type="romanUcPeriod"/>
            </a:pPr>
            <a:r>
              <a:rPr lang="el-G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Φλατ Σερβίς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Serve</a:t>
            </a:r>
            <a:r>
              <a:rPr lang="el-G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l-G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Σμας (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Smash</a:t>
            </a:r>
            <a:r>
              <a:rPr lang="el-GR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Φόρχαντ Σμας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l-GR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Μπάκχαντ Σμας</a:t>
            </a:r>
            <a:endParaRPr lang="el-GR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33000" r="-4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DB7A1731-47BD-41DF-9807-40B39EAE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78982"/>
              </p:ext>
            </p:extLst>
          </p:nvPr>
        </p:nvGraphicFramePr>
        <p:xfrm>
          <a:off x="0" y="2618132"/>
          <a:ext cx="5985165" cy="4239492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1260764">
                  <a:extLst>
                    <a:ext uri="{9D8B030D-6E8A-4147-A177-3AD203B41FA5}">
                      <a16:colId xmlns:a16="http://schemas.microsoft.com/office/drawing/2014/main" val="289435088"/>
                    </a:ext>
                  </a:extLst>
                </a:gridCol>
                <a:gridCol w="4724401">
                  <a:extLst>
                    <a:ext uri="{9D8B030D-6E8A-4147-A177-3AD203B41FA5}">
                      <a16:colId xmlns:a16="http://schemas.microsoft.com/office/drawing/2014/main" val="1599687408"/>
                    </a:ext>
                  </a:extLst>
                </a:gridCol>
              </a:tblGrid>
              <a:tr h="913978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Θέση στο γήπεδο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Ζώνη Βασικής Γραμμής</a:t>
                      </a:r>
                    </a:p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1-2μ. μπροστά/πίσω από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Βασική Γραμμή</a:t>
                      </a: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3025887836"/>
                  </a:ext>
                </a:extLst>
              </a:tr>
              <a:tr h="867641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Λαβή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Φόρχαντ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Ημιδυτική Φόρχαντ,</a:t>
                      </a:r>
                    </a:p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Δυτική Φόρχαντ </a:t>
                      </a: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3324641568"/>
                  </a:ext>
                </a:extLst>
              </a:tr>
              <a:tr h="2457873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Στόχοι Τακτικής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Τοποθέτηση μπάλας στο γήπεδο του αντιπάλου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Εξαναγκασμός παραμονής αντιπάλου στη βασική γραμμή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Εξάσκηση πίεσης στον αντίπαλο ώστε να κάνει λάθος ή να επιστρέψει αδύνατη μπάλα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Άμεση κατάκτηση πόντου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Προώθηση στο δίχτυ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Αντιμετώπιση αντιπάλου στο δίχτυ-πέρασμα</a:t>
                      </a:r>
                      <a:endParaRPr lang="el-G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116821414"/>
                  </a:ext>
                </a:extLst>
              </a:tr>
            </a:tbl>
          </a:graphicData>
        </a:graphic>
      </p:graphicFrame>
      <p:sp>
        <p:nvSpPr>
          <p:cNvPr id="16" name="Θέση κειμένου 9">
            <a:extLst>
              <a:ext uri="{FF2B5EF4-FFF2-40B4-BE49-F238E27FC236}">
                <a16:creationId xmlns:a16="http://schemas.microsoft.com/office/drawing/2014/main" id="{9AEDDE50-3C06-4418-8A32-7F638F887334}"/>
              </a:ext>
            </a:extLst>
          </p:cNvPr>
          <p:cNvSpPr txBox="1">
            <a:spLocks/>
          </p:cNvSpPr>
          <p:nvPr/>
        </p:nvSpPr>
        <p:spPr>
          <a:xfrm>
            <a:off x="64292" y="646326"/>
            <a:ext cx="5174936" cy="190589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Συχνότερο και κυριότερο κτύπημα εδάφους (70%)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κυρίως για ράλι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Περισσότερα πλεονεκτήματα η διαγώνια κατεύθυνση από την ευθεία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7411576B-0685-40CF-9C72-065C9865A47B}"/>
              </a:ext>
            </a:extLst>
          </p:cNvPr>
          <p:cNvSpPr txBox="1">
            <a:spLocks/>
          </p:cNvSpPr>
          <p:nvPr/>
        </p:nvSpPr>
        <p:spPr>
          <a:xfrm>
            <a:off x="965591" y="-1472"/>
            <a:ext cx="3372337" cy="58189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 Ντράιβ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6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16000" t="-9000" r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C7F90D3E-544A-46E1-BD76-B81F3765AB55}"/>
              </a:ext>
            </a:extLst>
          </p:cNvPr>
          <p:cNvSpPr txBox="1">
            <a:spLocks/>
          </p:cNvSpPr>
          <p:nvPr/>
        </p:nvSpPr>
        <p:spPr>
          <a:xfrm>
            <a:off x="200588" y="1482435"/>
            <a:ext cx="5022573" cy="58189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Ντράιβ με ένα χέρι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8AEDE22-3BB2-4944-91B4-DBE60890B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81" y="2951986"/>
            <a:ext cx="5022573" cy="1854577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Ίδια χαρακτηριστικά και ανάλυση κτυπήματος με Φόρχαντ Ντράιβ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Λαβή: Ανατολική Μπάκχαντ</a:t>
            </a:r>
          </a:p>
        </p:txBody>
      </p:sp>
    </p:spTree>
    <p:extLst>
      <p:ext uri="{BB962C8B-B14F-4D97-AF65-F5344CB8AC3E}">
        <p14:creationId xmlns:p14="http://schemas.microsoft.com/office/powerpoint/2010/main" val="20056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20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F7686983-217E-4DFB-9CAE-45FEBFA171D2}"/>
              </a:ext>
            </a:extLst>
          </p:cNvPr>
          <p:cNvSpPr txBox="1">
            <a:spLocks/>
          </p:cNvSpPr>
          <p:nvPr/>
        </p:nvSpPr>
        <p:spPr>
          <a:xfrm>
            <a:off x="-14005" y="249381"/>
            <a:ext cx="5331529" cy="58189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Ντράιβ με 2 χέρια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920E055-D01C-4AA1-98CC-1EFCF79B0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3015"/>
              </p:ext>
            </p:extLst>
          </p:nvPr>
        </p:nvGraphicFramePr>
        <p:xfrm>
          <a:off x="-40514" y="2484352"/>
          <a:ext cx="5331530" cy="307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5765">
                  <a:extLst>
                    <a:ext uri="{9D8B030D-6E8A-4147-A177-3AD203B41FA5}">
                      <a16:colId xmlns:a16="http://schemas.microsoft.com/office/drawing/2014/main" val="3312578095"/>
                    </a:ext>
                  </a:extLst>
                </a:gridCol>
                <a:gridCol w="2665765">
                  <a:extLst>
                    <a:ext uri="{9D8B030D-6E8A-4147-A177-3AD203B41FA5}">
                      <a16:colId xmlns:a16="http://schemas.microsoft.com/office/drawing/2014/main" val="3922340734"/>
                    </a:ext>
                  </a:extLst>
                </a:gridCol>
              </a:tblGrid>
              <a:tr h="366722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ΠΛΕΟΝΕΚΤΗΜΑΤΑ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ΜΕΙΟΝΕΚΤΗΜΑΤΑ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746107"/>
                  </a:ext>
                </a:extLst>
              </a:tr>
              <a:tr h="648816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Απαιτεί λιγότερη μυϊκή δύναμη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Ακατάλληλο σε μακρινές μπάλες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3570"/>
                  </a:ext>
                </a:extLst>
              </a:tr>
              <a:tr h="93091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Περισσότερο αποτελεσματικό στην αντιμετώπιση υψηλών μπαλών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17875"/>
                  </a:ext>
                </a:extLst>
              </a:tr>
              <a:tr h="930910">
                <a:tc>
                  <a:txBody>
                    <a:bodyPr/>
                    <a:lstStyle/>
                    <a:p>
                      <a:pPr algn="ctr"/>
                      <a:r>
                        <a:rPr lang="el-G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Δυνατότητα για καλύτερη απόκρυψη κατεύθυνσης κτυπήματος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854854"/>
                  </a:ext>
                </a:extLst>
              </a:tr>
            </a:tbl>
          </a:graphicData>
        </a:graphic>
      </p:graphicFrame>
      <p:sp>
        <p:nvSpPr>
          <p:cNvPr id="7" name="Θέση κειμένου 9">
            <a:extLst>
              <a:ext uri="{FF2B5EF4-FFF2-40B4-BE49-F238E27FC236}">
                <a16:creationId xmlns:a16="http://schemas.microsoft.com/office/drawing/2014/main" id="{6266AC45-7B43-41CA-A4FD-7B6338C7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4008" y="1299440"/>
            <a:ext cx="1895817" cy="58189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Λαβή: Διπλές</a:t>
            </a:r>
          </a:p>
        </p:txBody>
      </p:sp>
    </p:spTree>
    <p:extLst>
      <p:ext uri="{BB962C8B-B14F-4D97-AF65-F5344CB8AC3E}">
        <p14:creationId xmlns:p14="http://schemas.microsoft.com/office/powerpoint/2010/main" val="23762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1DD6F-AB8F-4DA8-85AC-FEF21316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37" y="-1"/>
            <a:ext cx="6659563" cy="3228110"/>
          </a:xfrm>
          <a:blipFill>
            <a:blip r:embed="rId2">
              <a:alphaModFix amt="76000"/>
            </a:blip>
            <a:stretch>
              <a:fillRect t="-236" b="-236"/>
            </a:stretch>
          </a:blipFill>
        </p:spPr>
        <p:txBody>
          <a:bodyPr/>
          <a:lstStyle/>
          <a:p>
            <a:endParaRPr lang="el-GR" dirty="0"/>
          </a:p>
        </p:txBody>
      </p:sp>
      <p:pic>
        <p:nvPicPr>
          <p:cNvPr id="6" name="Θέση εικόνας 5" descr="Εικόνα που περιέχει τένις, ρακέτα, αγώνισμα στίβου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41F0514-5405-44ED-A55E-6949B288BB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87000"/>
          </a:blip>
          <a:srcRect l="3" t="9091" r="3" b="9091"/>
          <a:stretch/>
        </p:blipFill>
        <p:spPr>
          <a:xfrm>
            <a:off x="5532438" y="3228109"/>
            <a:ext cx="6659562" cy="3629891"/>
          </a:xfrm>
          <a:noFill/>
          <a:ln>
            <a:noFill/>
          </a:ln>
        </p:spPr>
      </p:pic>
      <p:graphicFrame>
        <p:nvGraphicFramePr>
          <p:cNvPr id="7" name="Πίνακας 5">
            <a:extLst>
              <a:ext uri="{FF2B5EF4-FFF2-40B4-BE49-F238E27FC236}">
                <a16:creationId xmlns:a16="http://schemas.microsoft.com/office/drawing/2014/main" id="{3CDE206A-E89D-4DD5-BC7F-F201B7AF2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04073"/>
              </p:ext>
            </p:extLst>
          </p:nvPr>
        </p:nvGraphicFramePr>
        <p:xfrm>
          <a:off x="0" y="2338267"/>
          <a:ext cx="5985165" cy="4659453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1260764">
                  <a:extLst>
                    <a:ext uri="{9D8B030D-6E8A-4147-A177-3AD203B41FA5}">
                      <a16:colId xmlns:a16="http://schemas.microsoft.com/office/drawing/2014/main" val="289435088"/>
                    </a:ext>
                  </a:extLst>
                </a:gridCol>
                <a:gridCol w="4724401">
                  <a:extLst>
                    <a:ext uri="{9D8B030D-6E8A-4147-A177-3AD203B41FA5}">
                      <a16:colId xmlns:a16="http://schemas.microsoft.com/office/drawing/2014/main" val="1599687408"/>
                    </a:ext>
                  </a:extLst>
                </a:gridCol>
              </a:tblGrid>
              <a:tr h="837322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Θέση στο γήπεδο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Ζώνη Βασικής Γραμμής</a:t>
                      </a:r>
                    </a:p>
                    <a:p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1-2μ. μπροστά/πίσω από</a:t>
                      </a:r>
                      <a:r>
                        <a:rPr lang="en-US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Βασική Γραμμή</a:t>
                      </a: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3025887836"/>
                  </a:ext>
                </a:extLst>
              </a:tr>
              <a:tr h="801562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Λαβή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Ανατολική Φόρχαντ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Ημιδυτική Φόρχαντ,</a:t>
                      </a:r>
                    </a:p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Δυτική Φόρχαντ ,  Ανατολική Μπάκχαντ</a:t>
                      </a:r>
                    </a:p>
                    <a:p>
                      <a:endParaRPr lang="el-GR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3324641568"/>
                  </a:ext>
                </a:extLst>
              </a:tr>
              <a:tr h="2880849">
                <a:tc>
                  <a:txBody>
                    <a:bodyPr/>
                    <a:lstStyle/>
                    <a:p>
                      <a:r>
                        <a:rPr lang="el-G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Στόχοι Τακτικής</a:t>
                      </a:r>
                    </a:p>
                  </a:txBody>
                  <a:tcPr marL="103082" marR="103082" marT="51541" marB="51541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Αντιμετώπιση αντιπάλου </a:t>
                      </a:r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 δίχτυ και/ή αποτροπή προσέγγισης του στο δίχτυ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Παρέχει τον απαραίτητο χρόνο για επιστροφή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Εκτέλεση βαθιάς </a:t>
                      </a:r>
                      <a:r>
                        <a:rPr lang="el-GR" sz="18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λόμπας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μπορεί να οδηγήσει σε αδύνατη απάντηση/κερδισμένο πόντο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Δίνει σημαντικό πλεονέκτημα (σύμφωνα με καιρικές συνθήκες)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l-G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l-GR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Αλλαγή του ρυθμού του αντιπάλου εάν είναι παίκτης που κτυπά δυνατά την μπάλα</a:t>
                      </a:r>
                      <a:endParaRPr lang="el-GR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082" marR="103082" marT="51541" marB="51541"/>
                </a:tc>
                <a:extLst>
                  <a:ext uri="{0D108BD9-81ED-4DB2-BD59-A6C34878D82A}">
                    <a16:rowId xmlns:a16="http://schemas.microsoft.com/office/drawing/2014/main" val="116821414"/>
                  </a:ext>
                </a:extLst>
              </a:tr>
            </a:tbl>
          </a:graphicData>
        </a:graphic>
      </p:graphicFrame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C4939095-BD02-446C-9BE1-5E18E96FA280}"/>
              </a:ext>
            </a:extLst>
          </p:cNvPr>
          <p:cNvSpPr txBox="1">
            <a:spLocks/>
          </p:cNvSpPr>
          <p:nvPr/>
        </p:nvSpPr>
        <p:spPr>
          <a:xfrm>
            <a:off x="1032917" y="164746"/>
            <a:ext cx="3388612" cy="1393889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Φόρχαντ Λόμπα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n-US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384048" indent="-384048" algn="ctr">
              <a:lnSpc>
                <a:spcPct val="94000"/>
              </a:lnSpc>
              <a:spcAft>
                <a:spcPts val="200"/>
              </a:spcAft>
            </a:pPr>
            <a:r>
              <a:rPr lang="el-GR" sz="1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Μπάκχαντ Λόμπα</a:t>
            </a:r>
            <a:endParaRPr lang="en-US" sz="1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l-G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2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Περικοπή">
  <a:themeElements>
    <a:clrScheme name="Προσαρμοσμένο 2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F3CDD4"/>
      </a:accent2>
      <a:accent3>
        <a:srgbClr val="EFEDE3"/>
      </a:accent3>
      <a:accent4>
        <a:srgbClr val="C8D9E3"/>
      </a:accent4>
      <a:accent5>
        <a:srgbClr val="D4C9D6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TM10001105[[fn=Περικοπή]]</Template>
  <TotalTime>698</TotalTime>
  <Words>755</Words>
  <Application>Microsoft Office PowerPoint</Application>
  <PresentationFormat>Ευρεία οθόνη</PresentationFormat>
  <Paragraphs>173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Times New Roman</vt:lpstr>
      <vt:lpstr>Verdana</vt:lpstr>
      <vt:lpstr>Περικοπή</vt:lpstr>
      <vt:lpstr>ΚΤΥΠΗΜΑΤΑ ΑΝΤΙΣΦΑΙΡΙΣΗΣ</vt:lpstr>
      <vt:lpstr>ΛΑΒΕΣ</vt:lpstr>
      <vt:lpstr>Παρουσίαση του PowerPoint</vt:lpstr>
      <vt:lpstr>ΚΑΤΗΓΟΡΙΕΣ ΒΑΣΙΚΩΝ  ΚΤΥΠΗΜΑΤΩΝ</vt:lpstr>
      <vt:lpstr>Κτυπήματα Εδάφους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ΕΙΔΙΚΑ ΚΤΥΠΗΜΑΤΑ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ΚΤΥΠΗΜΑΤΑ ΑΝΤΙΣΦΑΙΡΙΣΗΣ</dc:title>
  <dc:creator>Megasthenis Nikou</dc:creator>
  <cp:lastModifiedBy>Nikolaos Grivas</cp:lastModifiedBy>
  <cp:revision>70</cp:revision>
  <dcterms:created xsi:type="dcterms:W3CDTF">2021-03-08T18:30:13Z</dcterms:created>
  <dcterms:modified xsi:type="dcterms:W3CDTF">2024-03-08T18:17:43Z</dcterms:modified>
</cp:coreProperties>
</file>