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B37-67E1-420F-B488-3DE93FA3DF1F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49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6382-B15D-466F-9E7D-0603461872B7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4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2AE-FC7B-40BA-8844-0693A2434617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8D-9508-4A2C-8FBC-4C089BA52EE5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2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1C89-C29A-4D79-B5A1-1F424905E9A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506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248-0691-4AB1-BB8B-882D656FF160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8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B09-E178-460F-B46D-023FA9745608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3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2E06-21B3-4A3D-A6C8-F0DFEB8AB04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3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C01-41FD-4607-B8B1-976991065B2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7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40A7-C153-476A-BA27-5BE657EA7C2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6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C2EC-F3EA-4AFE-88D7-51A6BBFDBA8B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5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F2EAB5F-78EB-45CA-9E26-D1BAA0AA6EEC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1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986431-CA71-49EE-9BC1-F6BF90849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398" y="3502855"/>
            <a:ext cx="9418320" cy="1846385"/>
          </a:xfrm>
        </p:spPr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Φάσεις Κτυπήματος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D7C668F-DCE7-47B9-95A9-F10B583FC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398" y="5349240"/>
            <a:ext cx="9418320" cy="932688"/>
          </a:xfrm>
        </p:spPr>
        <p:txBody>
          <a:bodyPr/>
          <a:lstStyle/>
          <a:p>
            <a:r>
              <a:rPr lang="el-GR" dirty="0"/>
              <a:t>   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ΔΙΔΑΚΤΙΚΗ ΚΑΙ ΠΡΟΠΟΝΗΤΙΚΗ ΑΝΤΙΣΦΑΙΡΙΣΗΣ</a:t>
            </a:r>
          </a:p>
        </p:txBody>
      </p:sp>
    </p:spTree>
    <p:extLst>
      <p:ext uri="{BB962C8B-B14F-4D97-AF65-F5344CB8AC3E}">
        <p14:creationId xmlns:p14="http://schemas.microsoft.com/office/powerpoint/2010/main" val="92898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D3040F-989C-4C84-AD56-5C489B9A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1203"/>
            <a:ext cx="9418320" cy="68911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ΣΤΑΣΕΙΣ ΚΤΥΠΗΜΑΤΟΣ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82A985A-A6A3-400A-943A-7D052CC9D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2" y="891870"/>
            <a:ext cx="9418320" cy="5944927"/>
          </a:xfrm>
        </p:spPr>
        <p:txBody>
          <a:bodyPr/>
          <a:lstStyle/>
          <a:p>
            <a:r>
              <a:rPr lang="el-GR" dirty="0"/>
              <a:t>Η ονομασία της κάθε στάσης προέρχεται από την τοποθέτηση της ευθείας γραμμής που ενώνει τα πόδια, τα ισχία και τον κορμό του παίκτη προς το δίχτυ και τις γραμμές του γηπέδου. </a:t>
            </a:r>
          </a:p>
          <a:p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sz="2400" b="1" i="1" dirty="0"/>
              <a:t>Κάθετη Στάση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 Stance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i="1" dirty="0"/>
          </a:p>
          <a:p>
            <a:pPr marL="457200" indent="-457200">
              <a:buFont typeface="+mj-lt"/>
              <a:buAutoNum type="arabicPeriod"/>
            </a:pPr>
            <a:r>
              <a:rPr lang="el-GR" sz="2400" b="1" i="1" dirty="0"/>
              <a:t>Ανοικτή Στάση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Stance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sz="2400" b="1" dirty="0"/>
          </a:p>
          <a:p>
            <a:pPr marL="457200" indent="-457200">
              <a:buFont typeface="+mj-lt"/>
              <a:buAutoNum type="arabicPeriod"/>
            </a:pPr>
            <a:r>
              <a:rPr lang="el-GR" sz="2400" b="1" i="1" dirty="0"/>
              <a:t>Κλειστή Στάση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Stance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72135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5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E8B299-5062-4EE8-BAB7-09C518E2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823" y="0"/>
            <a:ext cx="8993529" cy="717452"/>
          </a:xfrm>
        </p:spPr>
        <p:txBody>
          <a:bodyPr>
            <a:no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Κάθετη Στάση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 Stance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B0C9443-7DF2-4823-93BA-7D65C991F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233" y="717452"/>
            <a:ext cx="10818055" cy="61405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Τα πόδια, τα ισχία και ο κορμός είναι σε μεγάλο βαθμό κάθετοι με το δίχτυ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Περισσότερο κατάλληλη για αρχάριους έως μεσαίου επιπέδου παίκτες και 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l-GR" dirty="0">
                <a:solidFill>
                  <a:schemeClr val="bg1"/>
                </a:solidFill>
              </a:rPr>
              <a:t>για όλα τα κτυπήματα εδάφους (ειδικά Σλάις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l-GR" dirty="0">
                <a:solidFill>
                  <a:schemeClr val="bg1"/>
                </a:solidFill>
              </a:rPr>
              <a:t>Μπάκχαντ Ντράιβ με ένα χέρι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l-GR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7CECF3FE-7A0F-465B-9393-3511090A0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084774"/>
              </p:ext>
            </p:extLst>
          </p:nvPr>
        </p:nvGraphicFramePr>
        <p:xfrm>
          <a:off x="1554478" y="3225483"/>
          <a:ext cx="8637563" cy="3626656"/>
        </p:xfrm>
        <a:graphic>
          <a:graphicData uri="http://schemas.openxmlformats.org/drawingml/2006/table">
            <a:tbl>
              <a:tblPr firstRow="1" bandRow="1"/>
              <a:tblGrid>
                <a:gridCol w="4387281">
                  <a:extLst>
                    <a:ext uri="{9D8B030D-6E8A-4147-A177-3AD203B41FA5}">
                      <a16:colId xmlns:a16="http://schemas.microsoft.com/office/drawing/2014/main" val="3150774989"/>
                    </a:ext>
                  </a:extLst>
                </a:gridCol>
                <a:gridCol w="4250282">
                  <a:extLst>
                    <a:ext uri="{9D8B030D-6E8A-4147-A177-3AD203B41FA5}">
                      <a16:colId xmlns:a16="http://schemas.microsoft.com/office/drawing/2014/main" val="703895153"/>
                    </a:ext>
                  </a:extLst>
                </a:gridCol>
              </a:tblGrid>
              <a:tr h="5393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ΠΛΕΟΝΕΚΤΗΜΑΤΑ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ΜΕΙΟΝΕΚΤΗΜΑΤΑ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008209"/>
                  </a:ext>
                </a:extLst>
              </a:tr>
              <a:tr h="5393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+ Σταθερότητα στο σημείο επαφής </a:t>
                      </a:r>
                      <a:endParaRPr lang="el-GR" sz="19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Χρήση κυρίως στο πίσω γήπεδο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28117"/>
                  </a:ext>
                </a:extLst>
              </a:tr>
              <a:tr h="727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Αποτελεσματική μεταφορά βάρους του σώματος προς τη μπάλα</a:t>
                      </a:r>
                      <a:endParaRPr lang="el-GR" sz="19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Περισσότερος χρόνος για μετακίνηση προς και από θέση εκτέλεσης</a:t>
                      </a:r>
                      <a:endParaRPr lang="el-GR" sz="19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7106"/>
                  </a:ext>
                </a:extLst>
              </a:tr>
              <a:tr h="621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+ Ταχύτητα ρακέτας</a:t>
                      </a:r>
                      <a:endParaRPr lang="el-GR" sz="19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Δυσκολότερη απόκρυψη κατεύθυνσης μπάλας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96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Διευκολύνει τα Φλατ (</a:t>
                      </a:r>
                      <a:r>
                        <a:rPr lang="en-US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Flat</a:t>
                      </a:r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 κτυπήματα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9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82270"/>
                  </a:ext>
                </a:extLst>
              </a:tr>
              <a:tr h="4791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 Ακρίβεια κτυπήματος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9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097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6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8000" contrast="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E8B299-5062-4EE8-BAB7-09C518E2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467" y="0"/>
            <a:ext cx="8637563" cy="717452"/>
          </a:xfrm>
        </p:spPr>
        <p:txBody>
          <a:bodyPr>
            <a:no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Ανοικτή Στάση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Stance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B0C9443-7DF2-4823-93BA-7D65C991F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232" y="717452"/>
            <a:ext cx="11052577" cy="61405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Τα πόδια, τα ισχία και ο κορμός είναι παράλληλα προς το δίχτυ και τη </a:t>
            </a:r>
            <a:r>
              <a:rPr lang="en-US" dirty="0">
                <a:solidFill>
                  <a:schemeClr val="bg1"/>
                </a:solidFill>
              </a:rPr>
              <a:t>Baseline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Ο παίκτης κινείται νωρίτερα και τοποθετείται ελαφρώς πλησιέστερα στη μπάλα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Περισσότερο κατάλληλη για πιο προχωρημένους παίκτες και για Τόπσπιν (</a:t>
            </a:r>
            <a:r>
              <a:rPr lang="en-US" dirty="0">
                <a:solidFill>
                  <a:schemeClr val="bg1"/>
                </a:solidFill>
              </a:rPr>
              <a:t>Topspin</a:t>
            </a:r>
            <a:r>
              <a:rPr lang="el-GR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κτυπήματα (ειδικά Φόρχαντ Ντράιβ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l-GR" dirty="0">
                <a:solidFill>
                  <a:schemeClr val="bg1"/>
                </a:solidFill>
              </a:rPr>
              <a:t>Μπάκχαντ Ντράιβ με δύο χέρια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7CECF3FE-7A0F-465B-9393-3511090A0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430087"/>
              </p:ext>
            </p:extLst>
          </p:nvPr>
        </p:nvGraphicFramePr>
        <p:xfrm>
          <a:off x="1596682" y="3429000"/>
          <a:ext cx="8637563" cy="3014003"/>
        </p:xfrm>
        <a:graphic>
          <a:graphicData uri="http://schemas.openxmlformats.org/drawingml/2006/table">
            <a:tbl>
              <a:tblPr firstRow="1" bandRow="1"/>
              <a:tblGrid>
                <a:gridCol w="4387281">
                  <a:extLst>
                    <a:ext uri="{9D8B030D-6E8A-4147-A177-3AD203B41FA5}">
                      <a16:colId xmlns:a16="http://schemas.microsoft.com/office/drawing/2014/main" val="3150774989"/>
                    </a:ext>
                  </a:extLst>
                </a:gridCol>
                <a:gridCol w="4250282">
                  <a:extLst>
                    <a:ext uri="{9D8B030D-6E8A-4147-A177-3AD203B41FA5}">
                      <a16:colId xmlns:a16="http://schemas.microsoft.com/office/drawing/2014/main" val="703895153"/>
                    </a:ext>
                  </a:extLst>
                </a:gridCol>
              </a:tblGrid>
              <a:tr h="563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ΠΛΕΟΝΕΚΤΗΜΑΤΑ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ΜΕΙΟΝΕΚΤΗΜΑΤΑ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008209"/>
                  </a:ext>
                </a:extLst>
              </a:tr>
              <a:tr h="563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Παραγωγή γωνιακής ορμής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Μεταφορά γραμμικής ορμής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28117"/>
                  </a:ext>
                </a:extLst>
              </a:tr>
              <a:tr h="760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Μειωμένος χρόνος για μετακίνηση στη θέση εκτέλεσης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Δυσκολότερη επίτευξη ακριβών κτυπημάτων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7106"/>
                  </a:ext>
                </a:extLst>
              </a:tr>
              <a:tr h="700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 Δυνατότητα απόκρυψης κατεύθυνσης της μπάλας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Ταχύτητα ρακέτας σε αρχάριους και άπειρους παίκτες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96472"/>
                  </a:ext>
                </a:extLst>
              </a:tr>
              <a:tr h="426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Γρηγορότερη επαναφορά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9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82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6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l="3000" t="-14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E8B299-5062-4EE8-BAB7-09C518E2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651" y="0"/>
            <a:ext cx="8553691" cy="717452"/>
          </a:xfrm>
        </p:spPr>
        <p:txBody>
          <a:bodyPr>
            <a:no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Κλειστή Στάση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Stance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B0C9443-7DF2-4823-93BA-7D65C991F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231" y="358726"/>
            <a:ext cx="10818058" cy="61405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Τα πόδια, τα ισχία και ο κορμός είναι σε ευθεία γραμμή και σε γωνία 45</a:t>
            </a:r>
            <a:r>
              <a:rPr lang="el-GR" baseline="30000" dirty="0">
                <a:solidFill>
                  <a:schemeClr val="bg1"/>
                </a:solidFill>
              </a:rPr>
              <a:t>ο</a:t>
            </a:r>
            <a:r>
              <a:rPr lang="el-GR" dirty="0">
                <a:solidFill>
                  <a:schemeClr val="bg1"/>
                </a:solidFill>
              </a:rPr>
              <a:t> προς τη βασική γραμμή. Η πλάτη είναι σε γωνία 45</a:t>
            </a:r>
            <a:r>
              <a:rPr lang="el-GR" baseline="30000" dirty="0">
                <a:solidFill>
                  <a:schemeClr val="bg1"/>
                </a:solidFill>
              </a:rPr>
              <a:t>ο</a:t>
            </a:r>
            <a:r>
              <a:rPr lang="el-GR" dirty="0">
                <a:solidFill>
                  <a:schemeClr val="bg1"/>
                </a:solidFill>
              </a:rPr>
              <a:t> ή και περισσότερο προς το δίχτυ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Παρατηρείται περισσότερο στο Μπάκχαντ Ντράιβ με ένα χέρι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7CECF3FE-7A0F-465B-9393-3511090A0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898054"/>
              </p:ext>
            </p:extLst>
          </p:nvPr>
        </p:nvGraphicFramePr>
        <p:xfrm>
          <a:off x="1357530" y="2852224"/>
          <a:ext cx="8637563" cy="2694851"/>
        </p:xfrm>
        <a:graphic>
          <a:graphicData uri="http://schemas.openxmlformats.org/drawingml/2006/table">
            <a:tbl>
              <a:tblPr firstRow="1" bandRow="1"/>
              <a:tblGrid>
                <a:gridCol w="4387281">
                  <a:extLst>
                    <a:ext uri="{9D8B030D-6E8A-4147-A177-3AD203B41FA5}">
                      <a16:colId xmlns:a16="http://schemas.microsoft.com/office/drawing/2014/main" val="3150774989"/>
                    </a:ext>
                  </a:extLst>
                </a:gridCol>
                <a:gridCol w="4250282">
                  <a:extLst>
                    <a:ext uri="{9D8B030D-6E8A-4147-A177-3AD203B41FA5}">
                      <a16:colId xmlns:a16="http://schemas.microsoft.com/office/drawing/2014/main" val="703895153"/>
                    </a:ext>
                  </a:extLst>
                </a:gridCol>
              </a:tblGrid>
              <a:tr h="563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ΠΛΕΟΝΕΚΤΗΜΑΤΑ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ΜΕΙΟΝΕΚΤΗΜΑΤΑ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008209"/>
                  </a:ext>
                </a:extLst>
              </a:tr>
              <a:tr h="563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Εκτέλεση κτυπημάτων </a:t>
                      </a:r>
                    </a:p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υπό πιεστικές συνθήκες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Μπλοκαρισμένα τα ισχία </a:t>
                      </a:r>
                    </a:p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κατά την επαφή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28117"/>
                  </a:ext>
                </a:extLst>
              </a:tr>
              <a:tr h="760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Εκτέλεση κτυπημάτων σε κίνηση </a:t>
                      </a:r>
                      <a:endParaRPr lang="en-US" sz="19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9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on the run)</a:t>
                      </a:r>
                      <a:endParaRPr lang="el-GR" sz="19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Περιορισμένη μεταφορά του βάρους στην προς τα εμπρός αιώρηση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7106"/>
                  </a:ext>
                </a:extLst>
              </a:tr>
              <a:tr h="700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Περισσότερος χρόνος για επαναφορά  μετά την επαφή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9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6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D3040F-989C-4C84-AD56-5C489B9A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1203"/>
            <a:ext cx="9418320" cy="68911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ΦΑΣΕΙΣ ΚΤΥΠΗΜΑΤΟΣ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82A985A-A6A3-400A-943A-7D052CC9D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2" y="891870"/>
            <a:ext cx="9418320" cy="5944927"/>
          </a:xfrm>
        </p:spPr>
        <p:txBody>
          <a:bodyPr/>
          <a:lstStyle/>
          <a:p>
            <a:r>
              <a:rPr lang="el-GR" dirty="0"/>
              <a:t>Κάθε κτύπημα διακρίνεται σε 3 συνδεδεμένες μεταξύ τους φάσεις: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Φάση Προετοιμασίας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Backswing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i="1" dirty="0"/>
          </a:p>
          <a:p>
            <a:pPr marL="457200" indent="-457200">
              <a:buFont typeface="+mj-lt"/>
              <a:buAutoNum type="arabicPeriod"/>
            </a:pPr>
            <a:r>
              <a:rPr lang="el-GR" sz="2400" b="1" i="1" dirty="0"/>
              <a:t>Φάση εκτέλεσης</a:t>
            </a:r>
            <a:r>
              <a:rPr lang="en-US" sz="2400" b="1" i="1" dirty="0"/>
              <a:t> </a:t>
            </a:r>
            <a:r>
              <a:rPr lang="el-GR" sz="2400" b="1" i="1" dirty="0"/>
              <a:t>(</a:t>
            </a:r>
            <a:r>
              <a:rPr lang="en-US" sz="2400" b="1" i="1" dirty="0"/>
              <a:t>Fore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Swing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dirty="0"/>
              <a:t> </a:t>
            </a:r>
            <a:r>
              <a:rPr lang="en-US" sz="2600" dirty="0">
                <a:latin typeface="Franklin Gothic Book" panose="020B0503020102020204" pitchFamily="34" charset="0"/>
              </a:rPr>
              <a:t>→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l-GR" dirty="0"/>
              <a:t>περιέχει το σημείο επαφής </a:t>
            </a:r>
            <a:endParaRPr lang="en-US" dirty="0"/>
          </a:p>
          <a:p>
            <a:r>
              <a:rPr lang="en-US" dirty="0"/>
              <a:t>                                                           </a:t>
            </a:r>
            <a:r>
              <a:rPr lang="el-GR" dirty="0"/>
              <a:t>ρακέτας</a:t>
            </a:r>
            <a:r>
              <a:rPr lang="en-US" dirty="0"/>
              <a:t> </a:t>
            </a:r>
            <a:r>
              <a:rPr lang="el-GR" dirty="0"/>
              <a:t>-</a:t>
            </a:r>
            <a:r>
              <a:rPr lang="en-US" dirty="0"/>
              <a:t> </a:t>
            </a:r>
            <a:r>
              <a:rPr lang="el-GR" dirty="0"/>
              <a:t>μπάλας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i="1" dirty="0"/>
              <a:t>(</a:t>
            </a:r>
            <a:r>
              <a:rPr lang="el-GR" sz="2400" b="1" i="1" dirty="0"/>
              <a:t>Τελική Φάση</a:t>
            </a:r>
            <a:r>
              <a:rPr lang="en-US" sz="2400" b="1" i="1" dirty="0"/>
              <a:t>)</a:t>
            </a:r>
            <a:r>
              <a:rPr lang="el-GR" sz="2400" b="1" i="1" dirty="0"/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Through</a:t>
            </a:r>
            <a:endParaRPr lang="el-GR" i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6FAF510-326C-4A23-9976-DA4EA676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9" y="3551583"/>
            <a:ext cx="7625602" cy="32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1000" contrast="16000"/>
                    </a14:imgEffect>
                  </a14:imgLayer>
                </a14:imgProps>
              </a:ext>
            </a:extLst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EABAEA-2DF0-4443-8F9F-CE8C4228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537" y="0"/>
            <a:ext cx="9155574" cy="728870"/>
          </a:xfrm>
        </p:spPr>
        <p:txBody>
          <a:bodyPr>
            <a:no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Φάση Προετοιμασίας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Backswing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C544FEE-2DE7-49A2-848C-CF2D2898C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574" y="1046720"/>
            <a:ext cx="10853530" cy="60363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</a:rPr>
              <a:t>Αποτελεί την έναρξη του κτυπήματος</a:t>
            </a:r>
          </a:p>
          <a:p>
            <a:endParaRPr lang="el-GR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u="sng" dirty="0">
                <a:solidFill>
                  <a:schemeClr val="bg1"/>
                </a:solidFill>
              </a:rPr>
              <a:t>Η </a:t>
            </a:r>
            <a:r>
              <a:rPr lang="el-GR" sz="2800" b="1" u="sng" dirty="0">
                <a:solidFill>
                  <a:schemeClr val="bg1"/>
                </a:solidFill>
              </a:rPr>
              <a:t>έναρξη</a:t>
            </a:r>
            <a:r>
              <a:rPr lang="el-GR" sz="2800" u="sng" dirty="0">
                <a:solidFill>
                  <a:schemeClr val="bg1"/>
                </a:solidFill>
              </a:rPr>
              <a:t> και </a:t>
            </a:r>
            <a:r>
              <a:rPr lang="el-GR" sz="2800" b="1" u="sng" dirty="0">
                <a:solidFill>
                  <a:schemeClr val="bg1"/>
                </a:solidFill>
              </a:rPr>
              <a:t>τελική μορφή </a:t>
            </a:r>
            <a:r>
              <a:rPr lang="el-GR" sz="2800" u="sng" dirty="0">
                <a:solidFill>
                  <a:schemeClr val="bg1"/>
                </a:solidFill>
              </a:rPr>
              <a:t>καθορίζονται από</a:t>
            </a:r>
            <a:r>
              <a:rPr lang="el-GR" sz="2800" dirty="0">
                <a:solidFill>
                  <a:schemeClr val="bg1"/>
                </a:solidFill>
              </a:rPr>
              <a:t>: </a:t>
            </a:r>
          </a:p>
          <a:p>
            <a:r>
              <a:rPr lang="en-US" sz="2400" dirty="0">
                <a:solidFill>
                  <a:schemeClr val="bg1"/>
                </a:solidFill>
              </a:rPr>
              <a:t>1. </a:t>
            </a:r>
            <a:r>
              <a:rPr lang="el-GR" sz="2800" dirty="0">
                <a:solidFill>
                  <a:schemeClr val="bg1"/>
                </a:solidFill>
              </a:rPr>
              <a:t>Τον διαθέσιμο χρόνο </a:t>
            </a:r>
            <a:r>
              <a:rPr lang="el-GR" sz="2500" dirty="0">
                <a:solidFill>
                  <a:schemeClr val="bg1"/>
                </a:solidFill>
              </a:rPr>
              <a:t>(εξαρτάται </a:t>
            </a:r>
            <a:r>
              <a:rPr lang="el-GR" sz="2500" u="sng" dirty="0">
                <a:solidFill>
                  <a:schemeClr val="bg1"/>
                </a:solidFill>
              </a:rPr>
              <a:t>και</a:t>
            </a:r>
            <a:r>
              <a:rPr lang="el-GR" sz="2500" dirty="0">
                <a:solidFill>
                  <a:schemeClr val="bg1"/>
                </a:solidFill>
              </a:rPr>
              <a:t> από είδος επιφάνειας γηπέδου)</a:t>
            </a:r>
          </a:p>
          <a:p>
            <a:r>
              <a:rPr lang="el-GR" sz="2400" dirty="0">
                <a:solidFill>
                  <a:schemeClr val="bg1"/>
                </a:solidFill>
              </a:rPr>
              <a:t>2. </a:t>
            </a:r>
            <a:r>
              <a:rPr lang="el-GR" sz="2800" dirty="0">
                <a:solidFill>
                  <a:schemeClr val="bg1"/>
                </a:solidFill>
              </a:rPr>
              <a:t>Τον τακτικό σκοπό</a:t>
            </a:r>
          </a:p>
          <a:p>
            <a:r>
              <a:rPr lang="el-GR" sz="2400" dirty="0">
                <a:solidFill>
                  <a:schemeClr val="bg1"/>
                </a:solidFill>
              </a:rPr>
              <a:t>3. </a:t>
            </a:r>
            <a:r>
              <a:rPr lang="el-GR" sz="2800" dirty="0">
                <a:solidFill>
                  <a:schemeClr val="bg1"/>
                </a:solidFill>
              </a:rPr>
              <a:t>Τα προσωπικά στοιχεία της κίνησης</a:t>
            </a:r>
          </a:p>
          <a:p>
            <a:r>
              <a:rPr lang="el-GR" sz="2400" dirty="0">
                <a:solidFill>
                  <a:schemeClr val="bg1"/>
                </a:solidFill>
              </a:rPr>
              <a:t>4</a:t>
            </a:r>
            <a:r>
              <a:rPr lang="el-GR" sz="2800" dirty="0">
                <a:solidFill>
                  <a:schemeClr val="bg1"/>
                </a:solidFill>
              </a:rPr>
              <a:t>.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Το προτιθέμενο κτύπημα </a:t>
            </a:r>
          </a:p>
          <a:p>
            <a:r>
              <a:rPr lang="el-GR" sz="2800" dirty="0">
                <a:solidFill>
                  <a:schemeClr val="bg1"/>
                </a:solidFill>
              </a:rPr>
              <a:t>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69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2000" contrast="20000"/>
                    </a14:imgEffect>
                  </a14:imgLayer>
                </a14:imgProps>
              </a:ext>
            </a:extLst>
          </a:blip>
          <a:srcRect/>
          <a:stretch>
            <a:fillRect l="3000" r="-1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EABAEA-2DF0-4443-8F9F-CE8C4228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190" y="0"/>
            <a:ext cx="9236597" cy="728870"/>
          </a:xfrm>
        </p:spPr>
        <p:txBody>
          <a:bodyPr>
            <a:no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Φάση Προετοιμασίας (συν.)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C544FEE-2DE7-49A2-848C-CF2D2898C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574" y="728870"/>
            <a:ext cx="10853530" cy="6333111"/>
          </a:xfrm>
        </p:spPr>
        <p:txBody>
          <a:bodyPr>
            <a:normAutofit fontScale="25000" lnSpcReduction="20000"/>
          </a:bodyPr>
          <a:lstStyle/>
          <a:p>
            <a:r>
              <a:rPr lang="el-GR" sz="9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▪  </a:t>
            </a:r>
            <a:r>
              <a:rPr lang="el-GR" sz="9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Κτυπήματα Εδάφους</a:t>
            </a:r>
            <a:r>
              <a:rPr lang="el-GR" sz="8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8000" dirty="0">
                <a:solidFill>
                  <a:schemeClr val="bg1"/>
                </a:solidFill>
              </a:rPr>
              <a:t>→ </a:t>
            </a:r>
            <a:r>
              <a:rPr lang="el-GR" sz="8800" dirty="0">
                <a:solidFill>
                  <a:schemeClr val="bg1"/>
                </a:solidFill>
              </a:rPr>
              <a:t>1. Παραγωγή ενέργειας από το βάρος της ρακέτας </a:t>
            </a:r>
          </a:p>
          <a:p>
            <a:r>
              <a:rPr lang="el-GR" sz="8800" dirty="0">
                <a:solidFill>
                  <a:schemeClr val="bg1"/>
                </a:solidFill>
              </a:rPr>
              <a:t>                                               2. Ομαλή μετάβαση στη φάση εκτέλεσης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8000" dirty="0">
              <a:solidFill>
                <a:schemeClr val="bg1"/>
              </a:solidFill>
            </a:endParaRPr>
          </a:p>
          <a:p>
            <a:r>
              <a:rPr lang="el-GR" sz="8000" u="sng" dirty="0">
                <a:solidFill>
                  <a:schemeClr val="bg1"/>
                </a:solidFill>
              </a:rPr>
              <a:t>Το</a:t>
            </a:r>
            <a:r>
              <a:rPr lang="el-GR" sz="8000" b="1" u="sng" dirty="0">
                <a:solidFill>
                  <a:schemeClr val="bg1"/>
                </a:solidFill>
              </a:rPr>
              <a:t> μήκος/πλάτος</a:t>
            </a:r>
            <a:r>
              <a:rPr lang="el-GR" sz="8000" u="sng" dirty="0">
                <a:solidFill>
                  <a:schemeClr val="bg1"/>
                </a:solidFill>
              </a:rPr>
              <a:t> της Φάσης Προετοιμασίας</a:t>
            </a:r>
            <a:r>
              <a:rPr lang="en-US" sz="8000" u="sng" dirty="0">
                <a:solidFill>
                  <a:schemeClr val="bg1"/>
                </a:solidFill>
              </a:rPr>
              <a:t> </a:t>
            </a:r>
            <a:r>
              <a:rPr lang="el-GR" sz="8000" u="sng" dirty="0">
                <a:solidFill>
                  <a:schemeClr val="bg1"/>
                </a:solidFill>
              </a:rPr>
              <a:t>αυξάνεται/μειώνεται μέσω</a:t>
            </a:r>
            <a:r>
              <a:rPr lang="el-GR" sz="8000" dirty="0">
                <a:solidFill>
                  <a:schemeClr val="bg1"/>
                </a:solidFill>
              </a:rPr>
              <a:t>: </a:t>
            </a:r>
          </a:p>
          <a:p>
            <a:r>
              <a:rPr lang="el-GR" sz="8000" dirty="0">
                <a:solidFill>
                  <a:schemeClr val="bg1"/>
                </a:solidFill>
              </a:rPr>
              <a:t>1. Στροφής άνω σώματος και λύγισμα γονάτων</a:t>
            </a:r>
          </a:p>
          <a:p>
            <a:r>
              <a:rPr lang="el-GR" sz="8000" dirty="0">
                <a:solidFill>
                  <a:schemeClr val="bg1"/>
                </a:solidFill>
              </a:rPr>
              <a:t>2. Έκταση πήχη προς τα έξω (Φόρχαντ</a:t>
            </a:r>
            <a:r>
              <a:rPr lang="en-US" sz="8000" dirty="0">
                <a:solidFill>
                  <a:schemeClr val="bg1"/>
                </a:solidFill>
              </a:rPr>
              <a:t>) </a:t>
            </a:r>
            <a:r>
              <a:rPr lang="el-GR" sz="8000" dirty="0">
                <a:solidFill>
                  <a:schemeClr val="bg1"/>
                </a:solidFill>
              </a:rPr>
              <a:t>ή κοντύτερα ως προς το σώμα (Μπάκχαντ</a:t>
            </a:r>
            <a:r>
              <a:rPr lang="en-US" sz="8000" dirty="0">
                <a:solidFill>
                  <a:schemeClr val="bg1"/>
                </a:solidFill>
              </a:rPr>
              <a:t>)</a:t>
            </a:r>
          </a:p>
          <a:p>
            <a:r>
              <a:rPr lang="el-GR" sz="8000" dirty="0">
                <a:solidFill>
                  <a:schemeClr val="bg1"/>
                </a:solidFill>
              </a:rPr>
              <a:t>3. Άνοιγμα (πρηνισμός) στο Φόρχαντ</a:t>
            </a:r>
            <a:r>
              <a:rPr lang="en-US" sz="8000" dirty="0">
                <a:solidFill>
                  <a:schemeClr val="bg1"/>
                </a:solidFill>
              </a:rPr>
              <a:t> </a:t>
            </a:r>
            <a:r>
              <a:rPr lang="el-GR" sz="8000" dirty="0">
                <a:solidFill>
                  <a:schemeClr val="bg1"/>
                </a:solidFill>
              </a:rPr>
              <a:t>ή κλείσιμο (υπτιασμός) στο  Μπάκχαντ του καρπού – και στις 2 περιπτώσεις το κεφάλι της ρακέτας οδηγείται περισσότερο προς τα πίσω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7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Περιστροφή ώμων</a:t>
            </a:r>
            <a:r>
              <a:rPr lang="el-GR" sz="7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l-GR" sz="7200" b="1" dirty="0">
                <a:solidFill>
                  <a:schemeClr val="bg1"/>
                </a:solidFill>
              </a:rPr>
              <a:t>                                 </a:t>
            </a:r>
            <a:r>
              <a:rPr lang="el-GR" sz="7200" dirty="0">
                <a:latin typeface="Franklin Gothic Book" panose="020B0503020102020204" pitchFamily="34" charset="0"/>
              </a:rPr>
              <a:t> </a:t>
            </a:r>
            <a:r>
              <a:rPr lang="el-GR" sz="7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↓</a:t>
            </a:r>
            <a:r>
              <a:rPr lang="el-G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l-GR" sz="7200" b="1" dirty="0">
                <a:solidFill>
                  <a:schemeClr val="bg1"/>
                </a:solidFill>
              </a:rPr>
              <a:t>                                      </a:t>
            </a:r>
            <a:r>
              <a:rPr lang="el-GR" sz="7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Περιστροφή ισχίων</a:t>
            </a:r>
          </a:p>
          <a:p>
            <a:r>
              <a:rPr lang="el-GR" sz="7200" b="1" dirty="0">
                <a:solidFill>
                  <a:schemeClr val="bg1"/>
                </a:solidFill>
              </a:rPr>
              <a:t>                                                                         </a:t>
            </a:r>
            <a:r>
              <a:rPr lang="el-G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↕  </a:t>
            </a:r>
          </a:p>
          <a:p>
            <a:r>
              <a:rPr lang="el-GR" sz="7200" b="1" dirty="0">
                <a:solidFill>
                  <a:schemeClr val="bg1"/>
                </a:solidFill>
              </a:rPr>
              <a:t>                                                                            </a:t>
            </a:r>
            <a:r>
              <a:rPr lang="el-GR" sz="7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Αιώρηση ρακέτας</a:t>
            </a:r>
          </a:p>
          <a:p>
            <a:r>
              <a:rPr lang="el-GR" sz="7200" b="1" dirty="0">
                <a:solidFill>
                  <a:schemeClr val="bg1"/>
                </a:solidFill>
              </a:rPr>
              <a:t>                                                                                                            </a:t>
            </a:r>
            <a:r>
              <a:rPr lang="el-G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↕</a:t>
            </a:r>
            <a:r>
              <a:rPr lang="el-GR" sz="72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7200" b="1" dirty="0">
                <a:solidFill>
                  <a:schemeClr val="bg1"/>
                </a:solidFill>
              </a:rPr>
              <a:t>                                                                                                                 </a:t>
            </a:r>
            <a:r>
              <a:rPr lang="el-GR" sz="7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Περιστροφή ποδιών</a:t>
            </a:r>
            <a:endParaRPr lang="el-GR" sz="32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8000" contrast="12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AE0FF9D-2E5A-4378-B7AE-04ED418BD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368" y="899007"/>
            <a:ext cx="10789921" cy="61264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Διακρίνεται 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επάνω</a:t>
            </a:r>
            <a:r>
              <a:rPr lang="el-GR" sz="2400" dirty="0">
                <a:solidFill>
                  <a:schemeClr val="bg1"/>
                </a:solidFill>
              </a:rPr>
              <a:t>, 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ευθεία</a:t>
            </a:r>
            <a:r>
              <a:rPr lang="el-GR" sz="2400" dirty="0">
                <a:solidFill>
                  <a:schemeClr val="bg1"/>
                </a:solidFill>
              </a:rPr>
              <a:t> ή 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κάτω</a:t>
            </a:r>
            <a:r>
              <a:rPr lang="el-GR" sz="2400" dirty="0">
                <a:solidFill>
                  <a:schemeClr val="bg1"/>
                </a:solidFill>
              </a:rPr>
              <a:t> αιώρηση της ρακέτας προς τα πίσω.</a:t>
            </a:r>
          </a:p>
          <a:p>
            <a:r>
              <a:rPr lang="en-US" sz="2400" dirty="0">
                <a:solidFill>
                  <a:schemeClr val="bg1"/>
                </a:solidFill>
              </a:rPr>
              <a:t>-  </a:t>
            </a:r>
            <a:r>
              <a:rPr lang="el-GR" sz="2400" dirty="0">
                <a:solidFill>
                  <a:schemeClr val="bg1"/>
                </a:solidFill>
              </a:rPr>
              <a:t>Στην </a:t>
            </a:r>
            <a:r>
              <a:rPr lang="el-GR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επάνω</a:t>
            </a:r>
            <a:r>
              <a:rPr lang="el-GR" sz="2400" dirty="0">
                <a:solidFill>
                  <a:schemeClr val="bg1"/>
                </a:solidFill>
              </a:rPr>
              <a:t>, που επιτρέπει ομαλότερη μετάβαση στο </a:t>
            </a:r>
            <a:r>
              <a:rPr lang="en-US" sz="2400" dirty="0">
                <a:solidFill>
                  <a:schemeClr val="bg1"/>
                </a:solidFill>
              </a:rPr>
              <a:t>swing</a:t>
            </a:r>
            <a:r>
              <a:rPr lang="el-GR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l-GR" sz="2400" dirty="0">
                <a:solidFill>
                  <a:schemeClr val="bg1"/>
                </a:solidFill>
              </a:rPr>
              <a:t>παρατηρείται μεσαίο ως μεγάλο τόξο (↑ επιτάχυνση)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-  </a:t>
            </a:r>
            <a:r>
              <a:rPr lang="el-GR" sz="2400" dirty="0">
                <a:solidFill>
                  <a:schemeClr val="bg1"/>
                </a:solidFill>
              </a:rPr>
              <a:t>Στην </a:t>
            </a:r>
            <a:r>
              <a:rPr lang="el-GR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ευθεία</a:t>
            </a:r>
            <a:r>
              <a:rPr lang="el-GR" sz="2400" dirty="0">
                <a:solidFill>
                  <a:schemeClr val="bg1"/>
                </a:solidFill>
              </a:rPr>
              <a:t> και στην </a:t>
            </a:r>
            <a:r>
              <a:rPr lang="el-GR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κάτω</a:t>
            </a:r>
            <a:r>
              <a:rPr lang="el-G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υπάρχει επιβράδυνση κίνησης προς τα πίσω → δυσκολεύει την επιτάχυνση της ρακέτας προς τα εμπρός και τον ακριβή      υπολογισμό του σημείου επαφής (μειονεκτικότερη θέση, ↑ χρόνο)</a:t>
            </a:r>
          </a:p>
          <a:p>
            <a:pPr marL="342900" indent="-342900">
              <a:buFontTx/>
              <a:buChar char="-"/>
            </a:pPr>
            <a:endParaRPr lang="el-GR" sz="2400" dirty="0">
              <a:solidFill>
                <a:schemeClr val="bg1"/>
              </a:solidFill>
            </a:endParaRP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▪ </a:t>
            </a:r>
            <a:r>
              <a:rPr lang="el-GR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Κτυπήματα Βολέ </a:t>
            </a:r>
            <a:r>
              <a:rPr lang="el-GR" sz="2400" dirty="0">
                <a:solidFill>
                  <a:schemeClr val="bg1"/>
                </a:solidFill>
              </a:rPr>
              <a:t>→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&gt; </a:t>
            </a:r>
            <a:r>
              <a:rPr lang="el-GR" sz="2400" dirty="0">
                <a:solidFill>
                  <a:schemeClr val="bg1"/>
                </a:solidFill>
              </a:rPr>
              <a:t>διαθέσιμος χρόνος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→ </a:t>
            </a:r>
            <a:r>
              <a:rPr lang="el-GR" sz="2800" dirty="0">
                <a:solidFill>
                  <a:schemeClr val="bg1"/>
                </a:solidFill>
              </a:rPr>
              <a:t>&gt;</a:t>
            </a:r>
            <a:r>
              <a:rPr lang="el-GR" sz="2400" dirty="0">
                <a:solidFill>
                  <a:schemeClr val="bg1"/>
                </a:solidFill>
              </a:rPr>
              <a:t> Φάση Προετοιμασίας 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▪ </a:t>
            </a:r>
            <a:r>
              <a:rPr lang="el-GR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Κτυπήματα πάνω από το κεφάλι </a:t>
            </a:r>
            <a:r>
              <a:rPr lang="el-GR" sz="2400" dirty="0">
                <a:solidFill>
                  <a:schemeClr val="bg1"/>
                </a:solidFill>
              </a:rPr>
              <a:t>→ ↑ μήκος αιώρησης ρακέτας για                                                       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l-GR" sz="2400" dirty="0">
                <a:solidFill>
                  <a:schemeClr val="bg1"/>
                </a:solidFill>
              </a:rPr>
              <a:t>                                                         </a:t>
            </a:r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l-GR" sz="2400" dirty="0">
                <a:solidFill>
                  <a:schemeClr val="bg1"/>
                </a:solidFill>
              </a:rPr>
              <a:t>παραγωγή επιτάχυνσης και δύναμης</a:t>
            </a:r>
          </a:p>
          <a:p>
            <a:endParaRPr lang="el-GR" sz="24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134C6756-BD56-4A0D-B6FC-8EFDC856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65" y="1325"/>
            <a:ext cx="7837713" cy="728870"/>
          </a:xfrm>
        </p:spPr>
        <p:txBody>
          <a:bodyPr>
            <a:no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Φάση Προετοιμασίας (συν.)</a:t>
            </a:r>
          </a:p>
        </p:txBody>
      </p:sp>
    </p:spTree>
    <p:extLst>
      <p:ext uri="{BB962C8B-B14F-4D97-AF65-F5344CB8AC3E}">
        <p14:creationId xmlns:p14="http://schemas.microsoft.com/office/powerpoint/2010/main" val="253027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0D0332-3314-4C21-94AD-55C1B747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558" y="1"/>
            <a:ext cx="8102278" cy="717452"/>
          </a:xfrm>
        </p:spPr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Φάση Εκτέλεσης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ForeSwing)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DF9072-D410-4DBA-B4DF-AF50F8337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369" y="717453"/>
            <a:ext cx="10902462" cy="6140546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l-GR" sz="25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Κτυπήματα Εδάφους</a:t>
            </a:r>
          </a:p>
          <a:p>
            <a:pPr>
              <a:buClr>
                <a:schemeClr val="bg1"/>
              </a:buClr>
            </a:pPr>
            <a:r>
              <a:rPr lang="el-GR" sz="2400" dirty="0">
                <a:solidFill>
                  <a:schemeClr val="bg1"/>
                </a:solidFill>
              </a:rPr>
              <a:t>-  Αρχίζει πριν το σημείο στροφής του τόξου</a:t>
            </a:r>
          </a:p>
          <a:p>
            <a:pPr>
              <a:buClr>
                <a:schemeClr val="bg1"/>
              </a:buClr>
            </a:pPr>
            <a:r>
              <a:rPr lang="el-GR" sz="2400" dirty="0">
                <a:solidFill>
                  <a:schemeClr val="bg1"/>
                </a:solidFill>
              </a:rPr>
              <a:t>-  Χρειάζεται συνεργεία όλης της κινητικής αλυσίδας </a:t>
            </a:r>
          </a:p>
          <a:p>
            <a:pPr>
              <a:buClr>
                <a:schemeClr val="bg1"/>
              </a:buClr>
            </a:pPr>
            <a:r>
              <a:rPr lang="el-GR" sz="2400" dirty="0">
                <a:solidFill>
                  <a:schemeClr val="bg1"/>
                </a:solidFill>
              </a:rPr>
              <a:t>-  Απαιτείται καλός χρονικός προγραμματισμός</a:t>
            </a:r>
          </a:p>
          <a:p>
            <a:pPr>
              <a:buClr>
                <a:schemeClr val="bg1"/>
              </a:buClr>
            </a:pPr>
            <a:r>
              <a:rPr lang="el-GR" sz="2400" dirty="0">
                <a:solidFill>
                  <a:schemeClr val="bg1"/>
                </a:solidFill>
              </a:rPr>
              <a:t>-  Στο σημείο επαφής το κεφάλι της ρακέτας είναι κάθετο προς την  κατεύθυνση πτήσης της μπάλας  </a:t>
            </a:r>
          </a:p>
          <a:p>
            <a:pPr>
              <a:buClr>
                <a:schemeClr val="bg1"/>
              </a:buClr>
            </a:pPr>
            <a:endParaRPr lang="el-GR" sz="24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l-GR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l-GR" dirty="0">
                <a:solidFill>
                  <a:schemeClr val="bg1"/>
                </a:solidFill>
              </a:rPr>
              <a:t>Το βέλτιστο κτύπημα εξαρτάται από: 1. τη μεταφορά του βάρους του σώματος</a:t>
            </a:r>
          </a:p>
          <a:p>
            <a:pPr>
              <a:buClr>
                <a:schemeClr val="bg1"/>
              </a:buClr>
            </a:pPr>
            <a:r>
              <a:rPr lang="el-GR" dirty="0">
                <a:solidFill>
                  <a:schemeClr val="bg1"/>
                </a:solidFill>
              </a:rPr>
              <a:t>                                                           2. τη στροφή του άνω σώματος</a:t>
            </a:r>
          </a:p>
          <a:p>
            <a:pPr>
              <a:buClr>
                <a:schemeClr val="bg1"/>
              </a:buClr>
            </a:pPr>
            <a:r>
              <a:rPr lang="el-GR" dirty="0">
                <a:solidFill>
                  <a:schemeClr val="bg1"/>
                </a:solidFill>
              </a:rPr>
              <a:t>                                                           3. σταθερό αγκώνα-καρπό στο σημείο επαφής </a:t>
            </a:r>
          </a:p>
          <a:p>
            <a:pPr>
              <a:buClr>
                <a:schemeClr val="bg1"/>
              </a:buClr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5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62E0BC5-5F86-4D88-9144-FD54672E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100" y="717453"/>
            <a:ext cx="9397218" cy="6140546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l-GR" sz="25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Κτυπήματα Βολέ</a:t>
            </a:r>
          </a:p>
          <a:p>
            <a:pPr>
              <a:buClr>
                <a:schemeClr val="bg1"/>
              </a:buClr>
            </a:pPr>
            <a:endParaRPr lang="el-GR" sz="25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Αποτελεσματικότερα με σλάις (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slice</a:t>
            </a:r>
            <a:r>
              <a:rPr lang="el-G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επειδή επιτυγχάνεται: 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</a:rPr>
              <a:t>Καλύτερος συγχρονισμός κίνησης του χεριού και ασφαλέστερη μετάβαση στο σημείο επαφής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endParaRPr lang="el-GR" sz="24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</a:rPr>
              <a:t>Μεγαλύτερος έλεγχος πτήσης της μπάλας και χαμηλή αναπήδηση αυτής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endParaRPr lang="el-GR" sz="24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</a:rPr>
              <a:t>Πιο οικονομικό παιχνίδι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endParaRPr lang="el-GR" sz="24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l-GR" sz="2400" dirty="0">
                <a:solidFill>
                  <a:schemeClr val="bg1"/>
                </a:solidFill>
              </a:rPr>
              <a:t>Περισσότερο ελεγχόμενο κτύπημα, ιδιαίτερα στις πιο χαμηλές μπάλες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340AC428-D7B5-4752-B835-51B02FC8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728" y="1"/>
            <a:ext cx="5451676" cy="717452"/>
          </a:xfrm>
        </p:spPr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Φάση Εκτέλεσης</a:t>
            </a:r>
          </a:p>
        </p:txBody>
      </p:sp>
    </p:spTree>
    <p:extLst>
      <p:ext uri="{BB962C8B-B14F-4D97-AF65-F5344CB8AC3E}">
        <p14:creationId xmlns:p14="http://schemas.microsoft.com/office/powerpoint/2010/main" val="34018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l="3000" t="-3000" r="-2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0AD400-60E1-47FC-8C10-160E34EF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235" y="717453"/>
            <a:ext cx="8598742" cy="6140546"/>
          </a:xfrm>
          <a:noFill/>
        </p:spPr>
        <p:txBody>
          <a:bodyPr>
            <a:normAutofit fontScale="92500" lnSpcReduction="10000"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l-GR" sz="25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Κτυπήματα πάνω από το κεφάλι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προς τα εμπρός αιώρηση στοχεύει στη μεταφορά πολύ μεγάλης ταχύτητας στην μπάλα 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endParaRPr lang="el-G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Απαιτείται τέλειος συγχρονισμός των μερών της κινητικής αλυσίδας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endParaRPr lang="el-G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Ρακέτα στο χαμηλότερο σημείο του τόξου όταν τα πόδια τεντώσουν πλήρως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endParaRPr lang="el-G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χέρι έρχεται σε πρηνισμό ακριβώς πριν το σημείο επαφής και συνεχίζει στην τελική φάση (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through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Clr>
                <a:schemeClr val="bg1"/>
              </a:buClr>
              <a:buFontTx/>
              <a:buChar char="-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bg1"/>
              </a:buClr>
              <a:buFontTx/>
              <a:buChar char="-"/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σημείο επαφής είναι στο μέγιστο ύψος</a:t>
            </a:r>
            <a:endParaRPr lang="el-GR" sz="2400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CC9368BF-0131-4016-9E53-EC25D415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830" y="1"/>
            <a:ext cx="5289631" cy="717452"/>
          </a:xfrm>
        </p:spPr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Φάση Εκτέλεσης </a:t>
            </a:r>
          </a:p>
        </p:txBody>
      </p:sp>
    </p:spTree>
    <p:extLst>
      <p:ext uri="{BB962C8B-B14F-4D97-AF65-F5344CB8AC3E}">
        <p14:creationId xmlns:p14="http://schemas.microsoft.com/office/powerpoint/2010/main" val="364675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52000" contrast="20000"/>
                    </a14:imgEffect>
                  </a14:imgLayer>
                </a14:imgProps>
              </a:ext>
            </a:extLst>
          </a:blip>
          <a:srcRect/>
          <a:stretch>
            <a:fillRect l="3000" t="-2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8683489-D0C0-491F-8631-95296BBEC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032" y="829993"/>
            <a:ext cx="8679765" cy="591546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-  </a:t>
            </a:r>
            <a:r>
              <a:rPr lang="el-GR" sz="2400" dirty="0">
                <a:solidFill>
                  <a:schemeClr val="bg1"/>
                </a:solidFill>
              </a:rPr>
              <a:t>Ολοκλήρωση του κτυπήματος και απόσβεση της κίνησης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-  </a:t>
            </a:r>
            <a:r>
              <a:rPr lang="el-GR" sz="2400" dirty="0">
                <a:solidFill>
                  <a:schemeClr val="bg1"/>
                </a:solidFill>
              </a:rPr>
              <a:t>Βαθμιαία ελάττωση ταχύτητας + δύναμης μετά την επαφή 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-  Η ρακέτα ακολουθεί την πορεία πτήσης της μπάλας:</a:t>
            </a:r>
          </a:p>
          <a:p>
            <a:r>
              <a:rPr lang="el-GR" sz="2400" dirty="0">
                <a:solidFill>
                  <a:schemeClr val="bg1"/>
                </a:solidFill>
              </a:rPr>
              <a:t>                                ↑ ακρίβεια </a:t>
            </a:r>
          </a:p>
          <a:p>
            <a:r>
              <a:rPr lang="el-GR" sz="2400" dirty="0">
                <a:solidFill>
                  <a:schemeClr val="bg1"/>
                </a:solidFill>
              </a:rPr>
              <a:t>      ↓  μικρά σφάλματα συγχρονισμού κατά το κτύπημα 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-  Βαθμιαίο πέρασμα σε θέση ετοιμότητας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4F4B07E4-AC33-4B56-8FE8-9CDE8BFF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44" y="0"/>
            <a:ext cx="7674015" cy="717452"/>
          </a:xfrm>
        </p:spPr>
        <p:txBody>
          <a:bodyPr>
            <a:normAutofit fontScale="90000"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Τελική Φάση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Through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87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Προβολή">
  <a:themeElements>
    <a:clrScheme name="Πνοή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Προβολή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TM03457515[[fn=Προβολή]]</Template>
  <TotalTime>670</TotalTime>
  <Words>864</Words>
  <Application>Microsoft Office PowerPoint</Application>
  <PresentationFormat>Ευρεία οθόνη</PresentationFormat>
  <Paragraphs>153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Century Schoolbook</vt:lpstr>
      <vt:lpstr>Franklin Gothic Book</vt:lpstr>
      <vt:lpstr>Wingdings</vt:lpstr>
      <vt:lpstr>Wingdings 2</vt:lpstr>
      <vt:lpstr>Προβολή</vt:lpstr>
      <vt:lpstr>Φάσεις Κτυπήματος</vt:lpstr>
      <vt:lpstr>ΦΑΣΕΙΣ ΚΤΥΠΗΜΑΤΟΣ</vt:lpstr>
      <vt:lpstr>Φάση Προετοιμασίας (Backswing)</vt:lpstr>
      <vt:lpstr>Φάση Προετοιμασίας (συν.)</vt:lpstr>
      <vt:lpstr>Φάση Προετοιμασίας (συν.)</vt:lpstr>
      <vt:lpstr>Φάση Εκτέλεσης (ForeSwing)</vt:lpstr>
      <vt:lpstr>Φάση Εκτέλεσης</vt:lpstr>
      <vt:lpstr>Φάση Εκτέλεσης </vt:lpstr>
      <vt:lpstr>Τελική Φάση (Follow Through)</vt:lpstr>
      <vt:lpstr>ΣΤΑΣΕΙΣ ΚΤΥΠΗΜΑΤΟΣ</vt:lpstr>
      <vt:lpstr>Κάθετη Στάση (Square Stance) </vt:lpstr>
      <vt:lpstr>Ανοικτή Στάση (Open Stance) </vt:lpstr>
      <vt:lpstr>Κλειστή Στάση (Closed Stance)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Φάσεις Κτυπήματος</dc:title>
  <dc:creator>Megasthenis Nikou</dc:creator>
  <cp:lastModifiedBy>Nikolaos Grivas</cp:lastModifiedBy>
  <cp:revision>57</cp:revision>
  <dcterms:created xsi:type="dcterms:W3CDTF">2021-03-16T09:55:45Z</dcterms:created>
  <dcterms:modified xsi:type="dcterms:W3CDTF">2024-03-10T16:17:10Z</dcterms:modified>
</cp:coreProperties>
</file>