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4" r:id="rId9"/>
    <p:sldId id="267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34D"/>
    <a:srgbClr val="DBE35C"/>
    <a:srgbClr val="C0CA42"/>
    <a:srgbClr val="A2A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Σκούρο στυλ 2 - Έμφαση 3/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Σκούρο στυλ 1 - Έμφαση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Στυλ με θέμα 2 - Έμφαση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Σκούρο στυλ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1NVDKXOXZIE" TargetMode="External"/><Relationship Id="rId5" Type="http://schemas.openxmlformats.org/officeDocument/2006/relationships/hyperlink" Target="https://youtu.be/IwBCCvWRoFQ" TargetMode="External"/><Relationship Id="rId4" Type="http://schemas.openxmlformats.org/officeDocument/2006/relationships/hyperlink" Target="https://youtu.be/HD1nLtt8s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8CCCF2-3A63-4995-AE78-3CFC52960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2465"/>
            <a:ext cx="8824456" cy="1373070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l-GR" b="1" dirty="0">
                <a:solidFill>
                  <a:srgbClr val="D7E34D"/>
                </a:solidFill>
              </a:rPr>
              <a:t>Τουρνουά Αντισφαίρισης</a:t>
            </a:r>
            <a:br>
              <a:rPr lang="en-US" b="1" dirty="0">
                <a:solidFill>
                  <a:srgbClr val="DBE35C"/>
                </a:solidFill>
              </a:rPr>
            </a:br>
            <a:r>
              <a:rPr lang="en-US" sz="2800" b="1" i="1" dirty="0">
                <a:solidFill>
                  <a:srgbClr val="0070C0"/>
                </a:solidFill>
              </a:rPr>
              <a:t>Australian Open</a:t>
            </a:r>
            <a:endParaRPr lang="el-GR" b="1" i="1" dirty="0">
              <a:solidFill>
                <a:srgbClr val="0070C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E36DE07-01A7-414C-B45A-BA09443A8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429"/>
            <a:ext cx="6288259" cy="1117687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D7E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ΔΙΔΑΚΤΙΚΗ ΚΑΙ ΠΡΟΠΟΝΗΤΙΚΗ ΑΝΤΙΣΦΑΙΡΙΣΗΣ</a:t>
            </a:r>
            <a:endParaRPr lang="en-US" b="1" dirty="0">
              <a:solidFill>
                <a:srgbClr val="D7E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86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5" y="-174709"/>
            <a:ext cx="3835409" cy="1080938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Open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60"/>
            <a:ext cx="12192000" cy="5929531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Margaret Court </a:t>
            </a:r>
            <a:r>
              <a:rPr lang="el-GR" dirty="0"/>
              <a:t>- 11 νίκες στο Μονό Γυναικών και 5 νίκες στο Διπλό αποτελεί την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l-GR" dirty="0"/>
              <a:t> καλύτερη παίκτρια στην ιστορία του τουρνουά . Κανένας παίκτης δε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l-GR" dirty="0"/>
              <a:t> κυριάρχησε τόσο όσο εκείνη στις δεκαετίες </a:t>
            </a:r>
            <a:r>
              <a:rPr lang="en-US" dirty="0"/>
              <a:t>1960s and ‘70s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>
                <a:solidFill>
                  <a:srgbClr val="FFFF00"/>
                </a:solidFill>
              </a:rPr>
              <a:t>Serena Williams </a:t>
            </a:r>
            <a:r>
              <a:rPr lang="el-GR" dirty="0"/>
              <a:t>- έχει τους περισσότερους τίτλους στην </a:t>
            </a:r>
            <a:r>
              <a:rPr lang="en-US" dirty="0"/>
              <a:t>Open Era </a:t>
            </a:r>
            <a:r>
              <a:rPr lang="el-GR" dirty="0"/>
              <a:t>εποχή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l-GR" dirty="0"/>
              <a:t>(7 τρόπαια – 87 νίκες)</a:t>
            </a:r>
          </a:p>
          <a:p>
            <a:endParaRPr lang="el-GR" dirty="0"/>
          </a:p>
          <a:p>
            <a:endParaRPr lang="el-GR" dirty="0"/>
          </a:p>
          <a:p>
            <a:r>
              <a:rPr lang="en-US" b="0" i="0" dirty="0">
                <a:solidFill>
                  <a:srgbClr val="FFFF00"/>
                </a:solidFill>
                <a:effectLst/>
              </a:rPr>
              <a:t>Martina </a:t>
            </a:r>
            <a:r>
              <a:rPr lang="en-US" b="0" i="0" dirty="0" err="1">
                <a:solidFill>
                  <a:srgbClr val="FFFF00"/>
                </a:solidFill>
                <a:effectLst/>
              </a:rPr>
              <a:t>Hingins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</a:rPr>
              <a:t> -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η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ν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εότερη νικήτρια σε ηλικία 16 ετών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</a:rPr>
              <a:t> (1997)</a:t>
            </a:r>
            <a:endParaRPr lang="el-GR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endParaRPr lang="el-GR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0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8000" contrast="40000"/>
                    </a14:imgEffect>
                  </a14:imgLayer>
                </a14:imgProps>
              </a:ext>
            </a:extLst>
          </a:blip>
          <a:srcRect/>
          <a:stretch>
            <a:fillRect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ECCA24-F3E7-4442-8276-E4B7D48E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08"/>
            <a:ext cx="9613861" cy="6386733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Ενδεικτικά </a:t>
            </a:r>
            <a:r>
              <a:rPr lang="el-GR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χρηματικά ποσά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Μονό Ανδρών/Γυναικών (2018)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Νικητής: 4.100.000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αυστ</a:t>
            </a:r>
            <a:r>
              <a:rPr lang="el-GR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Φιναλίστ: 2.050.000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Ημιτελικοί: 920.000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Προημιτελικοί: 460.000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Γύρος «16»: 260.000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3ος γύρος: 155.000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2ος γύρος: 105.000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1ος γύρος: 75.000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9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88758E-6C58-43AF-93C3-EB7935F9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6" y="0"/>
            <a:ext cx="4129527" cy="103336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Slam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8B19C-4DAD-43B2-8062-CB66F10E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39483"/>
            <a:ext cx="12192000" cy="5718517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πιο αναγνωρισμένο και δημοφιλέστερο τουρνουά αντισφαίρισης</a:t>
            </a:r>
          </a:p>
          <a:p>
            <a:pPr algn="ctr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παίκτες κερδίζουν χρήματα, αναγνώριση και βαθμούς στην παγκόσμια κατάταξη</a:t>
            </a:r>
          </a:p>
          <a:p>
            <a:endParaRPr lang="en-US" dirty="0"/>
          </a:p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Αποτελείται από 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Majors Tournament</a:t>
            </a:r>
            <a:r>
              <a:rPr lang="en-US" dirty="0"/>
              <a:t>: 1.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Open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  <a:r>
              <a:rPr lang="el-GR" dirty="0"/>
              <a:t>                     </a:t>
            </a:r>
            <a:r>
              <a:rPr lang="en-US" dirty="0"/>
              <a:t>2.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</a:t>
            </a:r>
            <a:r>
              <a:rPr lang="el-GR" dirty="0"/>
              <a:t>                    </a:t>
            </a:r>
            <a:r>
              <a:rPr lang="en-US" dirty="0"/>
              <a:t>3.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Wimbledon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</a:t>
            </a:r>
            <a:r>
              <a:rPr lang="el-GR" dirty="0"/>
              <a:t>                    </a:t>
            </a:r>
            <a:r>
              <a:rPr lang="en-US" dirty="0"/>
              <a:t>4.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Open</a:t>
            </a:r>
            <a:endParaRPr lang="el-G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Απαιτεί την κατάκτηση της 1</a:t>
            </a:r>
            <a:r>
              <a:rPr lang="el-G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θέσης σε μία από τις κατηγορίες                            (Μονό Ανδρών/Γυναικών, Διπλό Ανδρών/Γυναικών, Μικτό Διπλό)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                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Majors Tournaments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ίδιας χρονιάς </a:t>
            </a:r>
            <a:r>
              <a:rPr lang="el-G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 </a:t>
            </a:r>
            <a:endParaRPr lang="el-GR" dirty="0"/>
          </a:p>
          <a:p>
            <a:pPr marL="0" indent="0" algn="ctr">
              <a:buNone/>
            </a:pPr>
            <a:endParaRPr lang="el-GR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4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8B19C-4DAD-43B2-8062-CB66F10E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07" y="-28135"/>
            <a:ext cx="4710333" cy="1012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u="sng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600" b="1" dirty="0"/>
              <a:t>4 </a:t>
            </a:r>
            <a:r>
              <a:rPr lang="en-US" sz="3600" b="1" dirty="0"/>
              <a:t>Majors Tournament </a:t>
            </a:r>
            <a:endParaRPr lang="el-GR" sz="3200" b="1" dirty="0"/>
          </a:p>
          <a:p>
            <a:pPr marL="0" indent="0" algn="ctr">
              <a:buNone/>
            </a:pPr>
            <a:endParaRPr lang="el-GR" dirty="0">
              <a:solidFill>
                <a:srgbClr val="002060"/>
              </a:solidFill>
            </a:endParaRP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773D878A-A2C3-4076-AC45-84D88203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7024"/>
              </p:ext>
            </p:extLst>
          </p:nvPr>
        </p:nvGraphicFramePr>
        <p:xfrm>
          <a:off x="1843648" y="3627120"/>
          <a:ext cx="8504704" cy="3230880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2126176">
                  <a:extLst>
                    <a:ext uri="{9D8B030D-6E8A-4147-A177-3AD203B41FA5}">
                      <a16:colId xmlns:a16="http://schemas.microsoft.com/office/drawing/2014/main" val="2682190746"/>
                    </a:ext>
                  </a:extLst>
                </a:gridCol>
                <a:gridCol w="2126176">
                  <a:extLst>
                    <a:ext uri="{9D8B030D-6E8A-4147-A177-3AD203B41FA5}">
                      <a16:colId xmlns:a16="http://schemas.microsoft.com/office/drawing/2014/main" val="1759884002"/>
                    </a:ext>
                  </a:extLst>
                </a:gridCol>
                <a:gridCol w="2126176">
                  <a:extLst>
                    <a:ext uri="{9D8B030D-6E8A-4147-A177-3AD203B41FA5}">
                      <a16:colId xmlns:a16="http://schemas.microsoft.com/office/drawing/2014/main" val="3846501878"/>
                    </a:ext>
                  </a:extLst>
                </a:gridCol>
                <a:gridCol w="2126176">
                  <a:extLst>
                    <a:ext uri="{9D8B030D-6E8A-4147-A177-3AD203B41FA5}">
                      <a16:colId xmlns:a16="http://schemas.microsoft.com/office/drawing/2014/main" val="4004000415"/>
                    </a:ext>
                  </a:extLst>
                </a:gridCol>
              </a:tblGrid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ΤΟΥΡΝΟΥΑ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ΧΡΟΝΙΚΗ ΠΕΡΙΟΔΟΣ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ΧΩΡΑ ΔΙΕΞΑΓΩΓΗΣ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ΓΗΠΕΔΟ ΔΙΕΞΑΓΩΓΗΣ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033007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Australian Open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Ιανουάριος</a:t>
                      </a:r>
                    </a:p>
                    <a:p>
                      <a:pPr algn="ctr"/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Σκληρό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91321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Roland Garros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Τέλη Μαΐου - Αρχές Ιουνίου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Χωμάτινο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32050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Wimbledon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Τέλη Ιούνη – Αρχές Ιούλη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Αγγλία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Γρασίδι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66913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 Open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Τέλη Αυγούστου - Αρχές Σεπτέμβρη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ΗΠΑ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Σκληρό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4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3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-20000" contrast="2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D7F34-4937-440C-8797-A20C36960ABB}"/>
              </a:ext>
            </a:extLst>
          </p:cNvPr>
          <p:cNvSpPr txBox="1"/>
          <p:nvPr/>
        </p:nvSpPr>
        <p:spPr>
          <a:xfrm>
            <a:off x="0" y="225083"/>
            <a:ext cx="6098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*Φιλοδοξία και Όνειρο*</a:t>
            </a:r>
          </a:p>
          <a:p>
            <a:pPr marL="0" indent="0" algn="ctr">
              <a:buNone/>
            </a:pPr>
            <a:r>
              <a:rPr lang="el-GR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παίκτη</a:t>
            </a:r>
          </a:p>
        </p:txBody>
      </p:sp>
    </p:spTree>
    <p:extLst>
      <p:ext uri="{BB962C8B-B14F-4D97-AF65-F5344CB8AC3E}">
        <p14:creationId xmlns:p14="http://schemas.microsoft.com/office/powerpoint/2010/main" val="40697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110" y="0"/>
            <a:ext cx="4149779" cy="85812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Open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8805"/>
            <a:ext cx="12192000" cy="5901397"/>
          </a:xfrm>
        </p:spPr>
        <p:txBody>
          <a:bodyPr>
            <a:normAutofit fontScale="92500" lnSpcReduction="20000"/>
          </a:bodyPr>
          <a:lstStyle/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1905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ξεκίνησε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πρώτη φορά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γήπεδο Κρίκετ του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Warehouseman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 Μελβούρνη ως              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Αυστραλο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-ασιατικό πρωτάθλημα</a:t>
            </a:r>
          </a:p>
          <a:p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1927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συνέχισε ως Αυστραλιανό πρωτάθλημα, αφού ούτε οι Ασιάτες μπορούσαν να                      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ανταπεξέλθουν οικονομικά στο μακρινό ταξίδι</a:t>
            </a: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αγωνίστηκαν οι πρώτοι αθλητές εκτός ηπείρου (από ΗΠΑ) - δυσκολία του ταξιδιού</a:t>
            </a: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έγινε επαγγελματικό τουρνουά</a:t>
            </a: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1987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καθιερώθηκε η διεξαγωγή τον μήνα Ιανουάριο</a:t>
            </a: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διοργάνωση μετακινήθηκε στο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Melbourne Park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(μπλε σκληρά γήπεδα)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και καταργήθηκαν τα γήπεδα από γρασίδι</a:t>
            </a: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άλλαξε το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διοργάνωσης 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brightnessContrast bright="-24000" contras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430" y="42203"/>
            <a:ext cx="3695019" cy="88626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Open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23889"/>
            <a:ext cx="12192000" cy="563411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Εξαιτίας των καιρικών συνθηκών στη Μελβούρνη ήταν το πρώτο τουρνουά </a:t>
            </a:r>
          </a:p>
          <a:p>
            <a:pPr marL="0" indent="0" algn="ctr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οποίο παίχτηκαν ματς με κλειστή οροφή</a:t>
            </a: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Άλλαξε 6 πόλεις και 2 χώρες</a:t>
            </a: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2</a:t>
            </a:r>
            <a:r>
              <a:rPr lang="el-GR" baseline="30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μεγαλύτερο, από άποψη συγκέντρωσης θεατών, μετά το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Open</a:t>
            </a: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πραγματοποιηθεί 109 φορές μέχρι σήμερα (διακοπή στην περίοδο πολέμων)</a:t>
            </a:r>
          </a:p>
        </p:txBody>
      </p:sp>
    </p:spTree>
    <p:extLst>
      <p:ext uri="{BB962C8B-B14F-4D97-AF65-F5344CB8AC3E}">
        <p14:creationId xmlns:p14="http://schemas.microsoft.com/office/powerpoint/2010/main" val="26136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  <a14:imgEffect>
                      <a14:brightnessContrast bright="-32000" contras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5" y="0"/>
            <a:ext cx="3835409" cy="858129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Open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0938"/>
            <a:ext cx="12192000" cy="5999871"/>
          </a:xfrm>
        </p:spPr>
        <p:txBody>
          <a:bodyPr/>
          <a:lstStyle/>
          <a:p>
            <a:pPr algn="ctr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Συνολικά απονέμονται 2.000 πόντοι στον νικητή της διοργάνωσης ανεξαρτήτως φύλου. Οι φιναλίστ ανδρών λαμβάνουν 1.200 πόντους, ενώ οι φιναλίστ των γυναικών 1.300 πόντους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κατάταξη)</a:t>
            </a: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algn="ctr"/>
            <a:endParaRPr lang="en-US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algn="ctr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νικήτριες του Μονού Γυναικών βραβεύονται με το κύπελλο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Daphne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Akhurst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ενώ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Μονό Ανδρών με το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Norman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Brookes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</a:t>
            </a: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Στο τελευταίο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απουσιάζει το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tie-break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ο νικητής θα πρέπει να κερδίσει με δύο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διαφορά, στην περίπτωση που στο πέμπτο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προκύψει ισοπαλία</a:t>
            </a:r>
          </a:p>
          <a:p>
            <a:endParaRPr lang="el-GR" b="0" i="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9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4000" contrast="1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31" y="0"/>
            <a:ext cx="3779138" cy="9144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Open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9822"/>
            <a:ext cx="12192000" cy="56481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Super Stars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της διοργάνωσης ο </a:t>
            </a:r>
            <a:r>
              <a:rPr lang="en-US" b="1" i="1" dirty="0">
                <a:solidFill>
                  <a:srgbClr val="FFFF00"/>
                </a:solidFill>
              </a:rPr>
              <a:t>Novak Djokovic</a:t>
            </a:r>
            <a:r>
              <a:rPr lang="el-GR" b="1" i="1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και </a:t>
            </a:r>
            <a:r>
              <a:rPr lang="en-US" b="1" i="1" dirty="0">
                <a:solidFill>
                  <a:schemeClr val="tx1">
                    <a:lumMod val="95000"/>
                  </a:schemeClr>
                </a:solidFill>
              </a:rPr>
              <a:t>Roy </a:t>
            </a:r>
            <a:r>
              <a:rPr lang="en-US" b="1" i="1" dirty="0">
                <a:solidFill>
                  <a:srgbClr val="FFFF00"/>
                </a:solidFill>
              </a:rPr>
              <a:t>Stanley Emerson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Novak Djokovic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- κορυφαίος σε τίτλους στη διοργάνωση – 9 φορές πρωταθλητής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                      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 (2008-2021) (9-0 νίκες σε τελικούς)</a:t>
            </a:r>
          </a:p>
          <a:p>
            <a:endParaRPr lang="el-GR" dirty="0">
              <a:solidFill>
                <a:schemeClr val="tx1">
                  <a:lumMod val="95000"/>
                </a:schemeClr>
              </a:solidFill>
            </a:endParaRPr>
          </a:p>
          <a:p>
            <a:endParaRPr lang="el-G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b="0" i="0" dirty="0">
                <a:solidFill>
                  <a:srgbClr val="FFFF00"/>
                </a:solidFill>
                <a:effectLst/>
              </a:rPr>
              <a:t>Roger Federer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 -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πρώτος σε νίκες στη διοργάνωση (102) – 6 φορές πρωταθλητής</a:t>
            </a:r>
          </a:p>
          <a:p>
            <a:endParaRPr lang="el-GR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endParaRPr lang="el-GR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r>
              <a:rPr lang="en-US" dirty="0">
                <a:solidFill>
                  <a:srgbClr val="FFFF00"/>
                </a:solidFill>
              </a:rPr>
              <a:t>Rod Laver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το όνομα του στην μεγαλύτερη αρένα της Μελβούρνης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</a:rPr>
              <a:t> (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ο θρυλικότερος</a:t>
            </a:r>
            <a:endParaRPr lang="en-US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              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 τενίστας της Αυστραλίας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</a:rPr>
              <a:t>) -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Κ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άθε χρόνο είναι το τιμώμενο πρόσωπο στο</a:t>
            </a: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                  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 τουρνουά</a:t>
            </a:r>
          </a:p>
          <a:p>
            <a:endParaRPr lang="en-US" b="0" i="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55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5" y="0"/>
            <a:ext cx="3835409" cy="75965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Open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6800"/>
            <a:ext cx="12192000" cy="5777061"/>
          </a:xfrm>
        </p:spPr>
        <p:txBody>
          <a:bodyPr>
            <a:normAutofit/>
          </a:bodyPr>
          <a:lstStyle/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1963-1967</a:t>
            </a:r>
            <a:r>
              <a:rPr lang="el-G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 Stanley Emerson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μεγαλύτερο σερί κατακτήσεων (πριν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Era)</a:t>
            </a: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Μάριος Παγδατής έχασε στον τελικό από τον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Federer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https://youtu.be/HD1nLtt8s68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Roger Federer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κατέκτησε τον τίτλο χωρίς να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χάσει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ούτε ένα σετ.</a:t>
            </a:r>
          </a:p>
          <a:p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μεγαλύτερος σε διάρκεια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τελικός ανάμεσα στον 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Rafael Nadal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Novak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Djokovic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διάρκεια 5 ώρες και 53’ (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https://youtu.be/IwBCCvWRoFQ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Στέφανος Τσιτσιπάς κερδίζει στα προημιτελικά το είδωλο του,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Federer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https://youtu.be/1NVDKXOXZIE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αλλά χάνει στον ημιτελικό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Rafael Nadal</a:t>
            </a: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559</TotalTime>
  <Words>654</Words>
  <Application>Microsoft Office PowerPoint</Application>
  <PresentationFormat>Ευρεία οθόνη</PresentationFormat>
  <Paragraphs>126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Βερολίνο</vt:lpstr>
      <vt:lpstr>Τουρνουά Αντισφαίρισης Australian Open</vt:lpstr>
      <vt:lpstr>Grand Slam</vt:lpstr>
      <vt:lpstr>Παρουσίαση του PowerPoint</vt:lpstr>
      <vt:lpstr>Παρουσίαση του PowerPoint</vt:lpstr>
      <vt:lpstr>Australian Open </vt:lpstr>
      <vt:lpstr>Australian Open </vt:lpstr>
      <vt:lpstr>Australian Open </vt:lpstr>
      <vt:lpstr>Australian Open </vt:lpstr>
      <vt:lpstr>Australian Open </vt:lpstr>
      <vt:lpstr>Australian Open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Τουρνουά Αντισφαίρισης</dc:title>
  <dc:creator>Megasthenis Nikou</dc:creator>
  <cp:lastModifiedBy>Nikolaos Grivas</cp:lastModifiedBy>
  <cp:revision>51</cp:revision>
  <dcterms:created xsi:type="dcterms:W3CDTF">2021-03-23T18:09:55Z</dcterms:created>
  <dcterms:modified xsi:type="dcterms:W3CDTF">2024-03-10T15:46:39Z</dcterms:modified>
</cp:coreProperties>
</file>