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72" r:id="rId7"/>
    <p:sldId id="273" r:id="rId8"/>
    <p:sldId id="263" r:id="rId9"/>
    <p:sldId id="258" r:id="rId10"/>
    <p:sldId id="259" r:id="rId11"/>
    <p:sldId id="264" r:id="rId12"/>
    <p:sldId id="260" r:id="rId13"/>
    <p:sldId id="261" r:id="rId14"/>
    <p:sldId id="265" r:id="rId15"/>
    <p:sldId id="266" r:id="rId16"/>
    <p:sldId id="267" r:id="rId17"/>
    <p:sldId id="262" r:id="rId18"/>
    <p:sldId id="268" r:id="rId19"/>
    <p:sldId id="269" r:id="rId20"/>
    <p:sldId id="270" r:id="rId21"/>
    <p:sldId id="271"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FDB"/>
    <a:srgbClr val="94D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CF0624-4090-8C48-590D-148645C441F7}" v="18" dt="2025-06-09T10:42:37.061"/>
    <p1510:client id="{8339DB59-7BD3-EA66-CAB1-5695A114260B}" v="279" dt="2025-06-09T10:53:25.045"/>
  </p1510:revLst>
</p1510:revInfo>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UEDA LATORRE ROMERO" userId="S::agueda_us.es#ext#@uniluxembourg.onmicrosoft.com::825e993e-a99c-401b-9c5b-299683457af5" providerId="AD" clId="Web-{16CF0624-4090-8C48-590D-148645C441F7}"/>
    <pc:docChg chg="addSld modSld">
      <pc:chgData name="AGUEDA LATORRE ROMERO" userId="S::agueda_us.es#ext#@uniluxembourg.onmicrosoft.com::825e993e-a99c-401b-9c5b-299683457af5" providerId="AD" clId="Web-{16CF0624-4090-8C48-590D-148645C441F7}" dt="2025-06-09T10:42:37.061" v="14" actId="1076"/>
      <pc:docMkLst>
        <pc:docMk/>
      </pc:docMkLst>
      <pc:sldChg chg="modSp">
        <pc:chgData name="AGUEDA LATORRE ROMERO" userId="S::agueda_us.es#ext#@uniluxembourg.onmicrosoft.com::825e993e-a99c-401b-9c5b-299683457af5" providerId="AD" clId="Web-{16CF0624-4090-8C48-590D-148645C441F7}" dt="2025-06-09T10:30:12.128" v="13" actId="20577"/>
        <pc:sldMkLst>
          <pc:docMk/>
          <pc:sldMk cId="1177783784" sldId="257"/>
        </pc:sldMkLst>
        <pc:spChg chg="mod">
          <ac:chgData name="AGUEDA LATORRE ROMERO" userId="S::agueda_us.es#ext#@uniluxembourg.onmicrosoft.com::825e993e-a99c-401b-9c5b-299683457af5" providerId="AD" clId="Web-{16CF0624-4090-8C48-590D-148645C441F7}" dt="2025-06-09T10:30:12.128" v="13" actId="20577"/>
          <ac:spMkLst>
            <pc:docMk/>
            <pc:sldMk cId="1177783784" sldId="257"/>
            <ac:spMk id="2" creationId="{5C8E0875-3BED-B867-5123-62F54BE5DBDD}"/>
          </ac:spMkLst>
        </pc:spChg>
      </pc:sldChg>
      <pc:sldChg chg="modSp">
        <pc:chgData name="AGUEDA LATORRE ROMERO" userId="S::agueda_us.es#ext#@uniluxembourg.onmicrosoft.com::825e993e-a99c-401b-9c5b-299683457af5" providerId="AD" clId="Web-{16CF0624-4090-8C48-590D-148645C441F7}" dt="2025-06-09T10:42:37.061" v="14" actId="1076"/>
        <pc:sldMkLst>
          <pc:docMk/>
          <pc:sldMk cId="1450374048" sldId="268"/>
        </pc:sldMkLst>
        <pc:spChg chg="mod">
          <ac:chgData name="AGUEDA LATORRE ROMERO" userId="S::agueda_us.es#ext#@uniluxembourg.onmicrosoft.com::825e993e-a99c-401b-9c5b-299683457af5" providerId="AD" clId="Web-{16CF0624-4090-8C48-590D-148645C441F7}" dt="2025-06-09T10:42:37.061" v="14" actId="1076"/>
          <ac:spMkLst>
            <pc:docMk/>
            <pc:sldMk cId="1450374048" sldId="268"/>
            <ac:spMk id="18" creationId="{75EDF956-6DF4-0126-49B6-D810C15B5740}"/>
          </ac:spMkLst>
        </pc:spChg>
      </pc:sldChg>
      <pc:sldChg chg="modSp add replId">
        <pc:chgData name="AGUEDA LATORRE ROMERO" userId="S::agueda_us.es#ext#@uniluxembourg.onmicrosoft.com::825e993e-a99c-401b-9c5b-299683457af5" providerId="AD" clId="Web-{16CF0624-4090-8C48-590D-148645C441F7}" dt="2025-06-09T10:29:50.721" v="7" actId="20577"/>
        <pc:sldMkLst>
          <pc:docMk/>
          <pc:sldMk cId="94875534" sldId="272"/>
        </pc:sldMkLst>
        <pc:spChg chg="mod">
          <ac:chgData name="AGUEDA LATORRE ROMERO" userId="S::agueda_us.es#ext#@uniluxembourg.onmicrosoft.com::825e993e-a99c-401b-9c5b-299683457af5" providerId="AD" clId="Web-{16CF0624-4090-8C48-590D-148645C441F7}" dt="2025-06-09T10:29:50.721" v="7" actId="20577"/>
          <ac:spMkLst>
            <pc:docMk/>
            <pc:sldMk cId="94875534" sldId="272"/>
            <ac:spMk id="2" creationId="{C3E73367-673D-B595-F3E9-D1A97D5B3EB8}"/>
          </ac:spMkLst>
        </pc:spChg>
      </pc:sldChg>
      <pc:sldChg chg="modSp add replId">
        <pc:chgData name="AGUEDA LATORRE ROMERO" userId="S::agueda_us.es#ext#@uniluxembourg.onmicrosoft.com::825e993e-a99c-401b-9c5b-299683457af5" providerId="AD" clId="Web-{16CF0624-4090-8C48-590D-148645C441F7}" dt="2025-06-09T10:29:59.783" v="11" actId="20577"/>
        <pc:sldMkLst>
          <pc:docMk/>
          <pc:sldMk cId="116428558" sldId="273"/>
        </pc:sldMkLst>
        <pc:spChg chg="mod">
          <ac:chgData name="AGUEDA LATORRE ROMERO" userId="S::agueda_us.es#ext#@uniluxembourg.onmicrosoft.com::825e993e-a99c-401b-9c5b-299683457af5" providerId="AD" clId="Web-{16CF0624-4090-8C48-590D-148645C441F7}" dt="2025-06-09T10:29:59.783" v="11" actId="20577"/>
          <ac:spMkLst>
            <pc:docMk/>
            <pc:sldMk cId="116428558" sldId="273"/>
            <ac:spMk id="2" creationId="{9EB6E694-3F63-667C-0842-2D62D9CC6108}"/>
          </ac:spMkLst>
        </pc:spChg>
      </pc:sldChg>
    </pc:docChg>
  </pc:docChgLst>
  <pc:docChgLst>
    <pc:chgData name="GONZALO RAMIREZ MACIAS" userId="S::grm_us.es#ext#@uniluxembourg.onmicrosoft.com::25d4ef42-0af3-4024-88d7-0c7a8e8fd59f" providerId="AD" clId="Web-{8339DB59-7BD3-EA66-CAB1-5695A114260B}"/>
    <pc:docChg chg="modSld">
      <pc:chgData name="GONZALO RAMIREZ MACIAS" userId="S::grm_us.es#ext#@uniluxembourg.onmicrosoft.com::25d4ef42-0af3-4024-88d7-0c7a8e8fd59f" providerId="AD" clId="Web-{8339DB59-7BD3-EA66-CAB1-5695A114260B}" dt="2025-06-09T10:53:25.045" v="224" actId="1076"/>
      <pc:docMkLst>
        <pc:docMk/>
      </pc:docMkLst>
      <pc:sldChg chg="modSp">
        <pc:chgData name="GONZALO RAMIREZ MACIAS" userId="S::grm_us.es#ext#@uniluxembourg.onmicrosoft.com::25d4ef42-0af3-4024-88d7-0c7a8e8fd59f" providerId="AD" clId="Web-{8339DB59-7BD3-EA66-CAB1-5695A114260B}" dt="2025-06-09T10:53:25.045" v="224" actId="1076"/>
        <pc:sldMkLst>
          <pc:docMk/>
          <pc:sldMk cId="2394168313" sldId="256"/>
        </pc:sldMkLst>
        <pc:picChg chg="mod">
          <ac:chgData name="GONZALO RAMIREZ MACIAS" userId="S::grm_us.es#ext#@uniluxembourg.onmicrosoft.com::25d4ef42-0af3-4024-88d7-0c7a8e8fd59f" providerId="AD" clId="Web-{8339DB59-7BD3-EA66-CAB1-5695A114260B}" dt="2025-06-09T10:53:25.045" v="224" actId="1076"/>
          <ac:picMkLst>
            <pc:docMk/>
            <pc:sldMk cId="2394168313" sldId="256"/>
            <ac:picMk id="29" creationId="{31094C7C-0C94-849C-88D6-160D8E366103}"/>
          </ac:picMkLst>
        </pc:picChg>
      </pc:sldChg>
      <pc:sldChg chg="modSp">
        <pc:chgData name="GONZALO RAMIREZ MACIAS" userId="S::grm_us.es#ext#@uniluxembourg.onmicrosoft.com::25d4ef42-0af3-4024-88d7-0c7a8e8fd59f" providerId="AD" clId="Web-{8339DB59-7BD3-EA66-CAB1-5695A114260B}" dt="2025-06-09T10:30:34.174" v="6" actId="1076"/>
        <pc:sldMkLst>
          <pc:docMk/>
          <pc:sldMk cId="1177783784" sldId="257"/>
        </pc:sldMkLst>
        <pc:spChg chg="mod">
          <ac:chgData name="GONZALO RAMIREZ MACIAS" userId="S::grm_us.es#ext#@uniluxembourg.onmicrosoft.com::25d4ef42-0af3-4024-88d7-0c7a8e8fd59f" providerId="AD" clId="Web-{8339DB59-7BD3-EA66-CAB1-5695A114260B}" dt="2025-06-09T10:30:34.174" v="6" actId="1076"/>
          <ac:spMkLst>
            <pc:docMk/>
            <pc:sldMk cId="1177783784" sldId="257"/>
            <ac:spMk id="2" creationId="{5C8E0875-3BED-B867-5123-62F54BE5DBDD}"/>
          </ac:spMkLst>
        </pc:spChg>
      </pc:sldChg>
      <pc:sldChg chg="modSp">
        <pc:chgData name="GONZALO RAMIREZ MACIAS" userId="S::grm_us.es#ext#@uniluxembourg.onmicrosoft.com::25d4ef42-0af3-4024-88d7-0c7a8e8fd59f" providerId="AD" clId="Web-{8339DB59-7BD3-EA66-CAB1-5695A114260B}" dt="2025-06-09T10:33:33.701" v="18" actId="1076"/>
        <pc:sldMkLst>
          <pc:docMk/>
          <pc:sldMk cId="3718981502" sldId="259"/>
        </pc:sldMkLst>
        <pc:spChg chg="mod">
          <ac:chgData name="GONZALO RAMIREZ MACIAS" userId="S::grm_us.es#ext#@uniluxembourg.onmicrosoft.com::25d4ef42-0af3-4024-88d7-0c7a8e8fd59f" providerId="AD" clId="Web-{8339DB59-7BD3-EA66-CAB1-5695A114260B}" dt="2025-06-09T10:33:33.701" v="18" actId="1076"/>
          <ac:spMkLst>
            <pc:docMk/>
            <pc:sldMk cId="3718981502" sldId="259"/>
            <ac:spMk id="2" creationId="{4087D8AE-74A1-42C8-57E6-120B2BA754BB}"/>
          </ac:spMkLst>
        </pc:spChg>
        <pc:spChg chg="mod">
          <ac:chgData name="GONZALO RAMIREZ MACIAS" userId="S::grm_us.es#ext#@uniluxembourg.onmicrosoft.com::25d4ef42-0af3-4024-88d7-0c7a8e8fd59f" providerId="AD" clId="Web-{8339DB59-7BD3-EA66-CAB1-5695A114260B}" dt="2025-06-09T10:33:15.341" v="15" actId="20577"/>
          <ac:spMkLst>
            <pc:docMk/>
            <pc:sldMk cId="3718981502" sldId="259"/>
            <ac:spMk id="5" creationId="{8B363481-08AD-7209-1B0E-8D0B1CF7813A}"/>
          </ac:spMkLst>
        </pc:spChg>
      </pc:sldChg>
      <pc:sldChg chg="modSp">
        <pc:chgData name="GONZALO RAMIREZ MACIAS" userId="S::grm_us.es#ext#@uniluxembourg.onmicrosoft.com::25d4ef42-0af3-4024-88d7-0c7a8e8fd59f" providerId="AD" clId="Web-{8339DB59-7BD3-EA66-CAB1-5695A114260B}" dt="2025-06-09T10:34:49.941" v="42" actId="20577"/>
        <pc:sldMkLst>
          <pc:docMk/>
          <pc:sldMk cId="2590934137" sldId="260"/>
        </pc:sldMkLst>
        <pc:spChg chg="mod">
          <ac:chgData name="GONZALO RAMIREZ MACIAS" userId="S::grm_us.es#ext#@uniluxembourg.onmicrosoft.com::25d4ef42-0af3-4024-88d7-0c7a8e8fd59f" providerId="AD" clId="Web-{8339DB59-7BD3-EA66-CAB1-5695A114260B}" dt="2025-06-09T10:34:49.941" v="42" actId="20577"/>
          <ac:spMkLst>
            <pc:docMk/>
            <pc:sldMk cId="2590934137" sldId="260"/>
            <ac:spMk id="11" creationId="{645179C3-4B37-1704-88CD-2CA49F3CDF0D}"/>
          </ac:spMkLst>
        </pc:spChg>
        <pc:graphicFrameChg chg="mod modGraphic">
          <ac:chgData name="GONZALO RAMIREZ MACIAS" userId="S::grm_us.es#ext#@uniluxembourg.onmicrosoft.com::25d4ef42-0af3-4024-88d7-0c7a8e8fd59f" providerId="AD" clId="Web-{8339DB59-7BD3-EA66-CAB1-5695A114260B}" dt="2025-06-09T10:34:42.268" v="40" actId="1076"/>
          <ac:graphicFrameMkLst>
            <pc:docMk/>
            <pc:sldMk cId="2590934137" sldId="260"/>
            <ac:graphicFrameMk id="7" creationId="{1C866A23-A588-90D3-A787-B900E4FE209F}"/>
          </ac:graphicFrameMkLst>
        </pc:graphicFrameChg>
      </pc:sldChg>
      <pc:sldChg chg="modSp">
        <pc:chgData name="GONZALO RAMIREZ MACIAS" userId="S::grm_us.es#ext#@uniluxembourg.onmicrosoft.com::25d4ef42-0af3-4024-88d7-0c7a8e8fd59f" providerId="AD" clId="Web-{8339DB59-7BD3-EA66-CAB1-5695A114260B}" dt="2025-06-09T10:35:09.317" v="44" actId="20577"/>
        <pc:sldMkLst>
          <pc:docMk/>
          <pc:sldMk cId="223034909" sldId="261"/>
        </pc:sldMkLst>
        <pc:spChg chg="mod">
          <ac:chgData name="GONZALO RAMIREZ MACIAS" userId="S::grm_us.es#ext#@uniluxembourg.onmicrosoft.com::25d4ef42-0af3-4024-88d7-0c7a8e8fd59f" providerId="AD" clId="Web-{8339DB59-7BD3-EA66-CAB1-5695A114260B}" dt="2025-06-09T10:35:09.317" v="44" actId="20577"/>
          <ac:spMkLst>
            <pc:docMk/>
            <pc:sldMk cId="223034909" sldId="261"/>
            <ac:spMk id="5" creationId="{F7366F1E-8CD8-B79B-08C2-6F5EFD5F4342}"/>
          </ac:spMkLst>
        </pc:spChg>
      </pc:sldChg>
      <pc:sldChg chg="modSp">
        <pc:chgData name="GONZALO RAMIREZ MACIAS" userId="S::grm_us.es#ext#@uniluxembourg.onmicrosoft.com::25d4ef42-0af3-4024-88d7-0c7a8e8fd59f" providerId="AD" clId="Web-{8339DB59-7BD3-EA66-CAB1-5695A114260B}" dt="2025-06-09T10:41:13.466" v="95" actId="20577"/>
        <pc:sldMkLst>
          <pc:docMk/>
          <pc:sldMk cId="2650329612" sldId="262"/>
        </pc:sldMkLst>
        <pc:spChg chg="mod">
          <ac:chgData name="GONZALO RAMIREZ MACIAS" userId="S::grm_us.es#ext#@uniluxembourg.onmicrosoft.com::25d4ef42-0af3-4024-88d7-0c7a8e8fd59f" providerId="AD" clId="Web-{8339DB59-7BD3-EA66-CAB1-5695A114260B}" dt="2025-06-09T10:41:13.466" v="95" actId="20577"/>
          <ac:spMkLst>
            <pc:docMk/>
            <pc:sldMk cId="2650329612" sldId="262"/>
            <ac:spMk id="11" creationId="{242A985E-7EF7-C656-5B4B-84544C51C13C}"/>
          </ac:spMkLst>
        </pc:spChg>
      </pc:sldChg>
      <pc:sldChg chg="modSp">
        <pc:chgData name="GONZALO RAMIREZ MACIAS" userId="S::grm_us.es#ext#@uniluxembourg.onmicrosoft.com::25d4ef42-0af3-4024-88d7-0c7a8e8fd59f" providerId="AD" clId="Web-{8339DB59-7BD3-EA66-CAB1-5695A114260B}" dt="2025-06-09T10:32:04.992" v="13" actId="1076"/>
        <pc:sldMkLst>
          <pc:docMk/>
          <pc:sldMk cId="635153314" sldId="263"/>
        </pc:sldMkLst>
        <pc:spChg chg="mod">
          <ac:chgData name="GONZALO RAMIREZ MACIAS" userId="S::grm_us.es#ext#@uniluxembourg.onmicrosoft.com::25d4ef42-0af3-4024-88d7-0c7a8e8fd59f" providerId="AD" clId="Web-{8339DB59-7BD3-EA66-CAB1-5695A114260B}" dt="2025-06-09T10:32:04.992" v="13" actId="1076"/>
          <ac:spMkLst>
            <pc:docMk/>
            <pc:sldMk cId="635153314" sldId="263"/>
            <ac:spMk id="14" creationId="{5BF48B47-ABDE-B782-60CC-F07DEDA8854E}"/>
          </ac:spMkLst>
        </pc:spChg>
      </pc:sldChg>
      <pc:sldChg chg="modSp">
        <pc:chgData name="GONZALO RAMIREZ MACIAS" userId="S::grm_us.es#ext#@uniluxembourg.onmicrosoft.com::25d4ef42-0af3-4024-88d7-0c7a8e8fd59f" providerId="AD" clId="Web-{8339DB59-7BD3-EA66-CAB1-5695A114260B}" dt="2025-06-09T10:34:11.422" v="23" actId="20577"/>
        <pc:sldMkLst>
          <pc:docMk/>
          <pc:sldMk cId="320103933" sldId="264"/>
        </pc:sldMkLst>
        <pc:spChg chg="mod">
          <ac:chgData name="GONZALO RAMIREZ MACIAS" userId="S::grm_us.es#ext#@uniluxembourg.onmicrosoft.com::25d4ef42-0af3-4024-88d7-0c7a8e8fd59f" providerId="AD" clId="Web-{8339DB59-7BD3-EA66-CAB1-5695A114260B}" dt="2025-06-09T10:33:54.421" v="20" actId="20577"/>
          <ac:spMkLst>
            <pc:docMk/>
            <pc:sldMk cId="320103933" sldId="264"/>
            <ac:spMk id="5" creationId="{31D5B14C-368C-483C-0CF9-A3090D6A4992}"/>
          </ac:spMkLst>
        </pc:spChg>
        <pc:spChg chg="mod">
          <ac:chgData name="GONZALO RAMIREZ MACIAS" userId="S::grm_us.es#ext#@uniluxembourg.onmicrosoft.com::25d4ef42-0af3-4024-88d7-0c7a8e8fd59f" providerId="AD" clId="Web-{8339DB59-7BD3-EA66-CAB1-5695A114260B}" dt="2025-06-09T10:34:11.422" v="23" actId="20577"/>
          <ac:spMkLst>
            <pc:docMk/>
            <pc:sldMk cId="320103933" sldId="264"/>
            <ac:spMk id="13" creationId="{26FDD428-25BC-4EC7-28C7-D1FF2E14E4A5}"/>
          </ac:spMkLst>
        </pc:spChg>
      </pc:sldChg>
      <pc:sldChg chg="modSp">
        <pc:chgData name="GONZALO RAMIREZ MACIAS" userId="S::grm_us.es#ext#@uniluxembourg.onmicrosoft.com::25d4ef42-0af3-4024-88d7-0c7a8e8fd59f" providerId="AD" clId="Web-{8339DB59-7BD3-EA66-CAB1-5695A114260B}" dt="2025-06-09T10:36:12.915" v="69"/>
        <pc:sldMkLst>
          <pc:docMk/>
          <pc:sldMk cId="3954631834" sldId="265"/>
        </pc:sldMkLst>
        <pc:spChg chg="mod">
          <ac:chgData name="GONZALO RAMIREZ MACIAS" userId="S::grm_us.es#ext#@uniluxembourg.onmicrosoft.com::25d4ef42-0af3-4024-88d7-0c7a8e8fd59f" providerId="AD" clId="Web-{8339DB59-7BD3-EA66-CAB1-5695A114260B}" dt="2025-06-09T10:35:37.647" v="46" actId="20577"/>
          <ac:spMkLst>
            <pc:docMk/>
            <pc:sldMk cId="3954631834" sldId="265"/>
            <ac:spMk id="5" creationId="{B1333E68-C761-EF1E-75EB-A0D6D00DC0E5}"/>
          </ac:spMkLst>
        </pc:spChg>
        <pc:graphicFrameChg chg="mod modGraphic">
          <ac:chgData name="GONZALO RAMIREZ MACIAS" userId="S::grm_us.es#ext#@uniluxembourg.onmicrosoft.com::25d4ef42-0af3-4024-88d7-0c7a8e8fd59f" providerId="AD" clId="Web-{8339DB59-7BD3-EA66-CAB1-5695A114260B}" dt="2025-06-09T10:36:12.915" v="69"/>
          <ac:graphicFrameMkLst>
            <pc:docMk/>
            <pc:sldMk cId="3954631834" sldId="265"/>
            <ac:graphicFrameMk id="11" creationId="{CAB6AC3D-D661-8E66-4EB8-97AA343E9491}"/>
          </ac:graphicFrameMkLst>
        </pc:graphicFrameChg>
      </pc:sldChg>
      <pc:sldChg chg="modSp">
        <pc:chgData name="GONZALO RAMIREZ MACIAS" userId="S::grm_us.es#ext#@uniluxembourg.onmicrosoft.com::25d4ef42-0af3-4024-88d7-0c7a8e8fd59f" providerId="AD" clId="Web-{8339DB59-7BD3-EA66-CAB1-5695A114260B}" dt="2025-06-09T10:40:16.103" v="84" actId="20577"/>
        <pc:sldMkLst>
          <pc:docMk/>
          <pc:sldMk cId="1292183334" sldId="266"/>
        </pc:sldMkLst>
        <pc:spChg chg="mod">
          <ac:chgData name="GONZALO RAMIREZ MACIAS" userId="S::grm_us.es#ext#@uniluxembourg.onmicrosoft.com::25d4ef42-0af3-4024-88d7-0c7a8e8fd59f" providerId="AD" clId="Web-{8339DB59-7BD3-EA66-CAB1-5695A114260B}" dt="2025-06-09T10:36:28.853" v="71" actId="20577"/>
          <ac:spMkLst>
            <pc:docMk/>
            <pc:sldMk cId="1292183334" sldId="266"/>
            <ac:spMk id="5" creationId="{298F74E1-BFA7-FD82-BF0E-2BDACC9CC9C4}"/>
          </ac:spMkLst>
        </pc:spChg>
        <pc:spChg chg="mod">
          <ac:chgData name="GONZALO RAMIREZ MACIAS" userId="S::grm_us.es#ext#@uniluxembourg.onmicrosoft.com::25d4ef42-0af3-4024-88d7-0c7a8e8fd59f" providerId="AD" clId="Web-{8339DB59-7BD3-EA66-CAB1-5695A114260B}" dt="2025-06-09T10:40:16.103" v="84" actId="20577"/>
          <ac:spMkLst>
            <pc:docMk/>
            <pc:sldMk cId="1292183334" sldId="266"/>
            <ac:spMk id="7" creationId="{04329B38-C644-E685-63BB-224F13D92A7C}"/>
          </ac:spMkLst>
        </pc:spChg>
        <pc:picChg chg="mod">
          <ac:chgData name="GONZALO RAMIREZ MACIAS" userId="S::grm_us.es#ext#@uniluxembourg.onmicrosoft.com::25d4ef42-0af3-4024-88d7-0c7a8e8fd59f" providerId="AD" clId="Web-{8339DB59-7BD3-EA66-CAB1-5695A114260B}" dt="2025-06-09T10:37:13.231" v="77" actId="1076"/>
          <ac:picMkLst>
            <pc:docMk/>
            <pc:sldMk cId="1292183334" sldId="266"/>
            <ac:picMk id="13" creationId="{DAD78B18-4CE4-EDB9-3E51-5A6C4A6A71D0}"/>
          </ac:picMkLst>
        </pc:picChg>
      </pc:sldChg>
      <pc:sldChg chg="modSp">
        <pc:chgData name="GONZALO RAMIREZ MACIAS" userId="S::grm_us.es#ext#@uniluxembourg.onmicrosoft.com::25d4ef42-0af3-4024-88d7-0c7a8e8fd59f" providerId="AD" clId="Web-{8339DB59-7BD3-EA66-CAB1-5695A114260B}" dt="2025-06-09T10:40:44.870" v="93" actId="20577"/>
        <pc:sldMkLst>
          <pc:docMk/>
          <pc:sldMk cId="1220608108" sldId="267"/>
        </pc:sldMkLst>
        <pc:spChg chg="mod">
          <ac:chgData name="GONZALO RAMIREZ MACIAS" userId="S::grm_us.es#ext#@uniluxembourg.onmicrosoft.com::25d4ef42-0af3-4024-88d7-0c7a8e8fd59f" providerId="AD" clId="Web-{8339DB59-7BD3-EA66-CAB1-5695A114260B}" dt="2025-06-09T10:40:20.087" v="86" actId="20577"/>
          <ac:spMkLst>
            <pc:docMk/>
            <pc:sldMk cId="1220608108" sldId="267"/>
            <ac:spMk id="5" creationId="{9E7C4891-646F-CC88-63BA-5F538D15C096}"/>
          </ac:spMkLst>
        </pc:spChg>
        <pc:spChg chg="mod">
          <ac:chgData name="GONZALO RAMIREZ MACIAS" userId="S::grm_us.es#ext#@uniluxembourg.onmicrosoft.com::25d4ef42-0af3-4024-88d7-0c7a8e8fd59f" providerId="AD" clId="Web-{8339DB59-7BD3-EA66-CAB1-5695A114260B}" dt="2025-06-09T10:40:40.901" v="91" actId="20577"/>
          <ac:spMkLst>
            <pc:docMk/>
            <pc:sldMk cId="1220608108" sldId="267"/>
            <ac:spMk id="7" creationId="{6F7DBF70-F063-6EB8-7079-2BC3F990EBA6}"/>
          </ac:spMkLst>
        </pc:spChg>
        <pc:spChg chg="mod">
          <ac:chgData name="GONZALO RAMIREZ MACIAS" userId="S::grm_us.es#ext#@uniluxembourg.onmicrosoft.com::25d4ef42-0af3-4024-88d7-0c7a8e8fd59f" providerId="AD" clId="Web-{8339DB59-7BD3-EA66-CAB1-5695A114260B}" dt="2025-06-09T10:40:44.870" v="93" actId="20577"/>
          <ac:spMkLst>
            <pc:docMk/>
            <pc:sldMk cId="1220608108" sldId="267"/>
            <ac:spMk id="11" creationId="{81A87B00-3D0A-C383-0910-983EA9859E7A}"/>
          </ac:spMkLst>
        </pc:spChg>
      </pc:sldChg>
      <pc:sldChg chg="modSp">
        <pc:chgData name="GONZALO RAMIREZ MACIAS" userId="S::grm_us.es#ext#@uniluxembourg.onmicrosoft.com::25d4ef42-0af3-4024-88d7-0c7a8e8fd59f" providerId="AD" clId="Web-{8339DB59-7BD3-EA66-CAB1-5695A114260B}" dt="2025-06-09T10:43:07.098" v="111" actId="20577"/>
        <pc:sldMkLst>
          <pc:docMk/>
          <pc:sldMk cId="1450374048" sldId="268"/>
        </pc:sldMkLst>
        <pc:spChg chg="mod">
          <ac:chgData name="GONZALO RAMIREZ MACIAS" userId="S::grm_us.es#ext#@uniluxembourg.onmicrosoft.com::25d4ef42-0af3-4024-88d7-0c7a8e8fd59f" providerId="AD" clId="Web-{8339DB59-7BD3-EA66-CAB1-5695A114260B}" dt="2025-06-09T10:41:36.733" v="97" actId="20577"/>
          <ac:spMkLst>
            <pc:docMk/>
            <pc:sldMk cId="1450374048" sldId="268"/>
            <ac:spMk id="14" creationId="{6500581D-2858-C465-6B90-11221A5C427A}"/>
          </ac:spMkLst>
        </pc:spChg>
        <pc:spChg chg="mod">
          <ac:chgData name="GONZALO RAMIREZ MACIAS" userId="S::grm_us.es#ext#@uniluxembourg.onmicrosoft.com::25d4ef42-0af3-4024-88d7-0c7a8e8fd59f" providerId="AD" clId="Web-{8339DB59-7BD3-EA66-CAB1-5695A114260B}" dt="2025-06-09T10:41:44.765" v="99" actId="20577"/>
          <ac:spMkLst>
            <pc:docMk/>
            <pc:sldMk cId="1450374048" sldId="268"/>
            <ac:spMk id="18" creationId="{75EDF956-6DF4-0126-49B6-D810C15B5740}"/>
          </ac:spMkLst>
        </pc:spChg>
        <pc:spChg chg="mod">
          <ac:chgData name="GONZALO RAMIREZ MACIAS" userId="S::grm_us.es#ext#@uniluxembourg.onmicrosoft.com::25d4ef42-0af3-4024-88d7-0c7a8e8fd59f" providerId="AD" clId="Web-{8339DB59-7BD3-EA66-CAB1-5695A114260B}" dt="2025-06-09T10:43:07.098" v="111" actId="20577"/>
          <ac:spMkLst>
            <pc:docMk/>
            <pc:sldMk cId="1450374048" sldId="268"/>
            <ac:spMk id="20" creationId="{0378EA39-A060-82CC-7A29-FA8FF2963B37}"/>
          </ac:spMkLst>
        </pc:spChg>
        <pc:spChg chg="mod">
          <ac:chgData name="GONZALO RAMIREZ MACIAS" userId="S::grm_us.es#ext#@uniluxembourg.onmicrosoft.com::25d4ef42-0af3-4024-88d7-0c7a8e8fd59f" providerId="AD" clId="Web-{8339DB59-7BD3-EA66-CAB1-5695A114260B}" dt="2025-06-09T10:42:46.987" v="109" actId="1076"/>
          <ac:spMkLst>
            <pc:docMk/>
            <pc:sldMk cId="1450374048" sldId="268"/>
            <ac:spMk id="22" creationId="{B6D6C2EF-0850-39DF-BC99-AD323D0E91FC}"/>
          </ac:spMkLst>
        </pc:spChg>
      </pc:sldChg>
      <pc:sldChg chg="modSp">
        <pc:chgData name="GONZALO RAMIREZ MACIAS" userId="S::grm_us.es#ext#@uniluxembourg.onmicrosoft.com::25d4ef42-0af3-4024-88d7-0c7a8e8fd59f" providerId="AD" clId="Web-{8339DB59-7BD3-EA66-CAB1-5695A114260B}" dt="2025-06-09T10:44:24.119" v="125" actId="1076"/>
        <pc:sldMkLst>
          <pc:docMk/>
          <pc:sldMk cId="2012238825" sldId="269"/>
        </pc:sldMkLst>
        <pc:spChg chg="mod">
          <ac:chgData name="GONZALO RAMIREZ MACIAS" userId="S::grm_us.es#ext#@uniluxembourg.onmicrosoft.com::25d4ef42-0af3-4024-88d7-0c7a8e8fd59f" providerId="AD" clId="Web-{8339DB59-7BD3-EA66-CAB1-5695A114260B}" dt="2025-06-09T10:44:24.119" v="125" actId="1076"/>
          <ac:spMkLst>
            <pc:docMk/>
            <pc:sldMk cId="2012238825" sldId="269"/>
            <ac:spMk id="14" creationId="{94A6FE87-4A84-D30B-E963-14FA27714AC4}"/>
          </ac:spMkLst>
        </pc:spChg>
        <pc:spChg chg="mod">
          <ac:chgData name="GONZALO RAMIREZ MACIAS" userId="S::grm_us.es#ext#@uniluxembourg.onmicrosoft.com::25d4ef42-0af3-4024-88d7-0c7a8e8fd59f" providerId="AD" clId="Web-{8339DB59-7BD3-EA66-CAB1-5695A114260B}" dt="2025-06-09T10:43:35.022" v="115" actId="20577"/>
          <ac:spMkLst>
            <pc:docMk/>
            <pc:sldMk cId="2012238825" sldId="269"/>
            <ac:spMk id="18" creationId="{3132D823-918D-0164-6278-539D832B4B42}"/>
          </ac:spMkLst>
        </pc:spChg>
        <pc:spChg chg="mod">
          <ac:chgData name="GONZALO RAMIREZ MACIAS" userId="S::grm_us.es#ext#@uniluxembourg.onmicrosoft.com::25d4ef42-0af3-4024-88d7-0c7a8e8fd59f" providerId="AD" clId="Web-{8339DB59-7BD3-EA66-CAB1-5695A114260B}" dt="2025-06-09T10:44:15.540" v="124" actId="1076"/>
          <ac:spMkLst>
            <pc:docMk/>
            <pc:sldMk cId="2012238825" sldId="269"/>
            <ac:spMk id="20" creationId="{B18072C7-9EB8-724E-2425-0E402585AAE5}"/>
          </ac:spMkLst>
        </pc:spChg>
        <pc:spChg chg="mod">
          <ac:chgData name="GONZALO RAMIREZ MACIAS" userId="S::grm_us.es#ext#@uniluxembourg.onmicrosoft.com::25d4ef42-0af3-4024-88d7-0c7a8e8fd59f" providerId="AD" clId="Web-{8339DB59-7BD3-EA66-CAB1-5695A114260B}" dt="2025-06-09T10:44:09.055" v="123" actId="1076"/>
          <ac:spMkLst>
            <pc:docMk/>
            <pc:sldMk cId="2012238825" sldId="269"/>
            <ac:spMk id="22" creationId="{617E281D-2152-7201-8365-2825C8509F15}"/>
          </ac:spMkLst>
        </pc:spChg>
      </pc:sldChg>
      <pc:sldChg chg="modSp">
        <pc:chgData name="GONZALO RAMIREZ MACIAS" userId="S::grm_us.es#ext#@uniluxembourg.onmicrosoft.com::25d4ef42-0af3-4024-88d7-0c7a8e8fd59f" providerId="AD" clId="Web-{8339DB59-7BD3-EA66-CAB1-5695A114260B}" dt="2025-06-09T10:48:03.414" v="219" actId="1076"/>
        <pc:sldMkLst>
          <pc:docMk/>
          <pc:sldMk cId="4116069128" sldId="270"/>
        </pc:sldMkLst>
        <pc:graphicFrameChg chg="mod modGraphic">
          <ac:chgData name="GONZALO RAMIREZ MACIAS" userId="S::grm_us.es#ext#@uniluxembourg.onmicrosoft.com::25d4ef42-0af3-4024-88d7-0c7a8e8fd59f" providerId="AD" clId="Web-{8339DB59-7BD3-EA66-CAB1-5695A114260B}" dt="2025-06-09T10:48:03.414" v="219" actId="1076"/>
          <ac:graphicFrameMkLst>
            <pc:docMk/>
            <pc:sldMk cId="4116069128" sldId="270"/>
            <ac:graphicFrameMk id="2" creationId="{C7C725F3-EBBC-FCE5-EFC9-D820C67D4C40}"/>
          </ac:graphicFrameMkLst>
        </pc:graphicFrameChg>
      </pc:sldChg>
      <pc:sldChg chg="modSp">
        <pc:chgData name="GONZALO RAMIREZ MACIAS" userId="S::grm_us.es#ext#@uniluxembourg.onmicrosoft.com::25d4ef42-0af3-4024-88d7-0c7a8e8fd59f" providerId="AD" clId="Web-{8339DB59-7BD3-EA66-CAB1-5695A114260B}" dt="2025-06-09T10:48:23.603" v="223" actId="20577"/>
        <pc:sldMkLst>
          <pc:docMk/>
          <pc:sldMk cId="1561053756" sldId="271"/>
        </pc:sldMkLst>
        <pc:spChg chg="mod">
          <ac:chgData name="GONZALO RAMIREZ MACIAS" userId="S::grm_us.es#ext#@uniluxembourg.onmicrosoft.com::25d4ef42-0af3-4024-88d7-0c7a8e8fd59f" providerId="AD" clId="Web-{8339DB59-7BD3-EA66-CAB1-5695A114260B}" dt="2025-06-09T10:48:23.603" v="223" actId="20577"/>
          <ac:spMkLst>
            <pc:docMk/>
            <pc:sldMk cId="1561053756" sldId="271"/>
            <ac:spMk id="13" creationId="{EBA76089-0476-BF5A-688D-67537FFBCD73}"/>
          </ac:spMkLst>
        </pc:spChg>
      </pc:sldChg>
      <pc:sldChg chg="modSp">
        <pc:chgData name="GONZALO RAMIREZ MACIAS" userId="S::grm_us.es#ext#@uniluxembourg.onmicrosoft.com::25d4ef42-0af3-4024-88d7-0c7a8e8fd59f" providerId="AD" clId="Web-{8339DB59-7BD3-EA66-CAB1-5695A114260B}" dt="2025-06-09T10:31:12.958" v="8" actId="20577"/>
        <pc:sldMkLst>
          <pc:docMk/>
          <pc:sldMk cId="94875534" sldId="272"/>
        </pc:sldMkLst>
        <pc:spChg chg="mod">
          <ac:chgData name="GONZALO RAMIREZ MACIAS" userId="S::grm_us.es#ext#@uniluxembourg.onmicrosoft.com::25d4ef42-0af3-4024-88d7-0c7a8e8fd59f" providerId="AD" clId="Web-{8339DB59-7BD3-EA66-CAB1-5695A114260B}" dt="2025-06-09T10:31:12.958" v="8" actId="20577"/>
          <ac:spMkLst>
            <pc:docMk/>
            <pc:sldMk cId="94875534" sldId="272"/>
            <ac:spMk id="2" creationId="{C3E73367-673D-B595-F3E9-D1A97D5B3EB8}"/>
          </ac:spMkLst>
        </pc:spChg>
      </pc:sldChg>
      <pc:sldChg chg="modSp">
        <pc:chgData name="GONZALO RAMIREZ MACIAS" userId="S::grm_us.es#ext#@uniluxembourg.onmicrosoft.com::25d4ef42-0af3-4024-88d7-0c7a8e8fd59f" providerId="AD" clId="Web-{8339DB59-7BD3-EA66-CAB1-5695A114260B}" dt="2025-06-09T10:31:28.224" v="10" actId="20577"/>
        <pc:sldMkLst>
          <pc:docMk/>
          <pc:sldMk cId="116428558" sldId="273"/>
        </pc:sldMkLst>
        <pc:spChg chg="mod">
          <ac:chgData name="GONZALO RAMIREZ MACIAS" userId="S::grm_us.es#ext#@uniluxembourg.onmicrosoft.com::25d4ef42-0af3-4024-88d7-0c7a8e8fd59f" providerId="AD" clId="Web-{8339DB59-7BD3-EA66-CAB1-5695A114260B}" dt="2025-06-09T10:31:28.224" v="10" actId="20577"/>
          <ac:spMkLst>
            <pc:docMk/>
            <pc:sldMk cId="116428558" sldId="273"/>
            <ac:spMk id="2" creationId="{9EB6E694-3F63-667C-0842-2D62D9CC610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124009-D0E6-1618-8D33-170E318C51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336E5EB-158C-EA09-A648-294F5A29C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4AB6064-893A-E9F2-D56B-C26B8A415BE8}"/>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1F7BA720-9F91-D68E-1C68-30D622139F7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1FDDA9-241A-2DEF-C67C-8DC23BDB6BC4}"/>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245162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955FD-703B-B716-BDB4-A63949AFDAA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C452782-C44D-E16F-7A0E-307E25BD9EC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33E392-A590-0A69-3EFC-B003E6BEDB28}"/>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DCA86387-3C12-ECDA-17E0-734650F06C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62A167-D0A0-E3E1-7A76-A3034AA5899E}"/>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405717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1FC50A-2825-5E61-9184-D2B364CAD2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7BB696-8B0A-C9EE-C67D-B1A0401FB6A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6764E6-00DD-0B94-D508-BF79D576DB3A}"/>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8564F82E-0BB8-E0B1-80B3-DAC51B661F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39BE1A-1A54-5B46-922B-8CDBC62AAFF5}"/>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159538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65533-F340-A479-FA6C-0B4C5F26146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1EBC6A-7F5B-C7E0-3E08-C4A63E6F84E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1ADB63C-35A2-98A7-CDAD-1A6C34743456}"/>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A31C2920-F94F-973F-834B-35B509FA04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A787197-49CB-4954-C08F-FE2138E2B7DC}"/>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386516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F989C-691B-018E-AF31-23117FB5C6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FB8E874-A722-0D80-6615-83BDC1AB05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9B01F1B-CAD0-BB6B-A4DA-899D20DB91E5}"/>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879C5A2E-E447-CE84-32EB-473CF4877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90708D-8B8D-5B4A-EF10-88F32D3F484D}"/>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108566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2FD7A6-7480-FE5E-8E7B-BD60A4D2DE9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EB3DC00-CD7D-E294-F271-2723F317605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1858EC4-FC43-A68A-F184-D00E55BCB41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117E2A8-1820-37D4-95DA-A0C7A5A041F5}"/>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6" name="Marcador de pie de página 5">
            <a:extLst>
              <a:ext uri="{FF2B5EF4-FFF2-40B4-BE49-F238E27FC236}">
                <a16:creationId xmlns:a16="http://schemas.microsoft.com/office/drawing/2014/main" id="{2E4AA7B4-80EA-D63A-FC1C-75BBC3BADE8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8CE550-2E0D-D5A5-7CD5-80D009AD8091}"/>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403614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AE2E0-C064-9251-E739-C3B06698C3E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F805656-BFB0-C48C-F668-A6CEDAD11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AE4E40-4155-60B6-993E-A2481D893AA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9DF5FB6-E0DA-6687-6570-4F14D35772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E97352F-EBDA-7A8D-2B9C-946C2A8C05E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A1135CA-EB90-7538-12DA-7504A19E6B9B}"/>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8" name="Marcador de pie de página 7">
            <a:extLst>
              <a:ext uri="{FF2B5EF4-FFF2-40B4-BE49-F238E27FC236}">
                <a16:creationId xmlns:a16="http://schemas.microsoft.com/office/drawing/2014/main" id="{317F1BF4-4EF6-5CA8-A6C9-77537593A4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C628F28-0FAF-BD8B-64F1-31B2458B7AB1}"/>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237565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6ECA6-F3A6-B79D-9767-3C679C6C281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AFF3FE4-620C-3E4C-C95E-149CB0448165}"/>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4" name="Marcador de pie de página 3">
            <a:extLst>
              <a:ext uri="{FF2B5EF4-FFF2-40B4-BE49-F238E27FC236}">
                <a16:creationId xmlns:a16="http://schemas.microsoft.com/office/drawing/2014/main" id="{84013FCB-AE80-C524-8FF5-569DEFD383F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CCCA62-7FE5-6148-5AC5-6FBE9763BA74}"/>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355686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7B03A28-E98D-78C6-665E-7B3972B755FC}"/>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3" name="Marcador de pie de página 2">
            <a:extLst>
              <a:ext uri="{FF2B5EF4-FFF2-40B4-BE49-F238E27FC236}">
                <a16:creationId xmlns:a16="http://schemas.microsoft.com/office/drawing/2014/main" id="{21AA3341-5F16-400E-3FAE-2606BE3FDBA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0FBAA42-0149-909A-FC74-8244DF7F9C33}"/>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2077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1B0B4-FBD7-D844-2DD2-C57EA8879B2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E5C9DC-432A-3AFA-8F9D-719AEDF444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DDD4D1B-EE37-04BC-7678-3EF78A8F5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59D222-1021-29E9-C0DC-C4F341D55F9C}"/>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6" name="Marcador de pie de página 5">
            <a:extLst>
              <a:ext uri="{FF2B5EF4-FFF2-40B4-BE49-F238E27FC236}">
                <a16:creationId xmlns:a16="http://schemas.microsoft.com/office/drawing/2014/main" id="{90D7670E-5EC3-36A8-B662-AA0D2B08BE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BFDCED3-35A1-A0BE-4DA4-5C1489C31F6D}"/>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428784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45DC64-EF68-8D94-40F5-4626E40364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E3CC8D7-268D-F218-24FF-A916EA5823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5E90339-AD28-FEC2-3190-04404166E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8EEF20A-5323-D064-EBE9-CCA9762F5745}"/>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6" name="Marcador de pie de página 5">
            <a:extLst>
              <a:ext uri="{FF2B5EF4-FFF2-40B4-BE49-F238E27FC236}">
                <a16:creationId xmlns:a16="http://schemas.microsoft.com/office/drawing/2014/main" id="{1A35F904-21BE-5DD6-F4D0-5613EE969E8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EE938E-F14E-7327-7741-427F259C2E07}"/>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169130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3F784F-7FFE-B501-E52E-720F6BFFE2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821352-9E0C-9781-B90D-D64EFDE8D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D2ECBD-1359-B5AF-0F5C-CD5135479B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DE9E1380-1CF2-8359-2B45-8D3C1BF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3C2F4E2-2C83-7641-1E57-26B4AEBB4F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9C6B74-724D-4546-8CE0-3C9643A84EDE}" type="slidenum">
              <a:rPr lang="es-ES" smtClean="0"/>
              <a:t>'#'</a:t>
            </a:fld>
            <a:endParaRPr lang="es-ES"/>
          </a:p>
        </p:txBody>
      </p:sp>
    </p:spTree>
    <p:extLst>
      <p:ext uri="{BB962C8B-B14F-4D97-AF65-F5344CB8AC3E}">
        <p14:creationId xmlns:p14="http://schemas.microsoft.com/office/powerpoint/2010/main" val="176028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icture 5, Imagen">
            <a:extLst>
              <a:ext uri="{FF2B5EF4-FFF2-40B4-BE49-F238E27FC236}">
                <a16:creationId xmlns:a16="http://schemas.microsoft.com/office/drawing/2014/main" id="{5F7EE30A-8C3C-DB13-CB1B-FBBC9FCA9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18DD6A0-71EF-15A2-C9BB-4DB336700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0803642A-31FB-BF67-C8C1-55A5CEDF8FCD}"/>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16CC96F3-91DF-6B99-D04C-5FB83494E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9495C6FF-1E88-FBEF-10C2-3EBC8DF469A1}"/>
              </a:ext>
            </a:extLst>
          </p:cNvPr>
          <p:cNvPicPr>
            <a:picLocks noChangeAspect="1"/>
          </p:cNvPicPr>
          <p:nvPr/>
        </p:nvPicPr>
        <p:blipFill>
          <a:blip r:embed="rId5"/>
          <a:srcRect l="12167" t="19962" r="11861" b="22964"/>
          <a:stretch>
            <a:fillRect/>
          </a:stretch>
        </p:blipFill>
        <p:spPr>
          <a:xfrm>
            <a:off x="7191672" y="5902575"/>
            <a:ext cx="1755250" cy="719599"/>
          </a:xfrm>
          <a:prstGeom prst="rect">
            <a:avLst/>
          </a:prstGeom>
        </p:spPr>
      </p:pic>
      <p:sp>
        <p:nvSpPr>
          <p:cNvPr id="8" name="AutoShape 30">
            <a:extLst>
              <a:ext uri="{FF2B5EF4-FFF2-40B4-BE49-F238E27FC236}">
                <a16:creationId xmlns:a16="http://schemas.microsoft.com/office/drawing/2014/main" id="{12ED44C5-07B3-A614-BB1E-FA93AD955218}"/>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5003B3E5-C5B7-33A3-A471-9B627A2BCC5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C9CEFA6D-BDC8-C0D4-CBC7-1A0CADA9CC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35">
            <a:extLst>
              <a:ext uri="{FF2B5EF4-FFF2-40B4-BE49-F238E27FC236}">
                <a16:creationId xmlns:a16="http://schemas.microsoft.com/office/drawing/2014/main" id="{2F232D74-1B6C-39CD-1BC3-80E737A0D8CE}"/>
              </a:ext>
            </a:extLst>
          </p:cNvPr>
          <p:cNvSpPr>
            <a:spLocks noChangeArrowheads="1"/>
          </p:cNvSpPr>
          <p:nvPr/>
        </p:nvSpPr>
        <p:spPr bwMode="auto">
          <a:xfrm>
            <a:off x="3648731" y="4999712"/>
            <a:ext cx="788483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err="1">
                <a:ln>
                  <a:noFill/>
                </a:ln>
                <a:solidFill>
                  <a:schemeClr val="tx1"/>
                </a:solidFill>
                <a:effectLst/>
                <a:latin typeface="Calibri" panose="020F0502020204030204" pitchFamily="34" charset="0"/>
              </a:rPr>
              <a:t> Dieses </a:t>
            </a:r>
            <a:r>
              <a:rPr kumimoji="0" lang="es-ES" altLang="es-ES" sz="1400" b="0" i="0" u="none" strike="noStrike" cap="none" normalizeH="0" baseline="0" err="1">
                <a:ln>
                  <a:noFill/>
                </a:ln>
                <a:solidFill>
                  <a:schemeClr val="tx1"/>
                </a:solidFill>
                <a:effectLst/>
                <a:latin typeface="Calibri" panose="020F0502020204030204" pitchFamily="34" charset="0"/>
              </a:rPr>
              <a:t>Werk </a:t>
            </a:r>
            <a:r>
              <a:rPr kumimoji="0" lang="es-ES" altLang="es-ES" sz="1400" b="0" i="0" u="none" strike="noStrike" cap="none" normalizeH="0" baseline="0" err="1">
                <a:ln>
                  <a:noFill/>
                </a:ln>
                <a:solidFill>
                  <a:schemeClr val="tx1"/>
                </a:solidFill>
                <a:effectLst/>
                <a:latin typeface="Calibri" panose="020F0502020204030204" pitchFamily="34" charset="0"/>
              </a:rPr>
              <a:t>ist lizenziert </a:t>
            </a:r>
            <a:r>
              <a:rPr kumimoji="0" lang="es-ES" altLang="es-ES" sz="1400" b="0" i="0" u="none" strike="noStrike" cap="none" normalizeH="0" baseline="0" err="1">
                <a:ln>
                  <a:noFill/>
                </a:ln>
                <a:solidFill>
                  <a:schemeClr val="tx1"/>
                </a:solidFill>
                <a:effectLst/>
                <a:latin typeface="Calibri" panose="020F0502020204030204" pitchFamily="34" charset="0"/>
              </a:rPr>
              <a:t>unter </a:t>
            </a:r>
            <a:r>
              <a:rPr kumimoji="0" lang="es-ES" altLang="es-ES" sz="1400" b="0" i="0" u="none" strike="noStrike" cap="none" normalizeH="0" baseline="0" err="1">
                <a:ln>
                  <a:noFill/>
                </a:ln>
                <a:solidFill>
                  <a:schemeClr val="tx1"/>
                </a:solidFill>
                <a:effectLst/>
                <a:latin typeface="Calibri" panose="020F0502020204030204" pitchFamily="34" charset="0"/>
              </a:rPr>
              <a:t>der </a:t>
            </a:r>
            <a:r>
              <a:rPr kumimoji="0" lang="es-ES" altLang="es-ES" sz="1400" b="0" i="0" u="none" strike="noStrike" cap="none" normalizeH="0" baseline="0">
                <a:ln>
                  <a:noFill/>
                </a:ln>
                <a:solidFill>
                  <a:schemeClr val="tx1"/>
                </a:solidFill>
                <a:effectLst/>
                <a:latin typeface="Calibri" panose="020F0502020204030204" pitchFamily="34" charset="0"/>
              </a:rPr>
              <a:t>Creative </a:t>
            </a:r>
            <a:r>
              <a:rPr kumimoji="0" lang="es-ES" altLang="es-ES" sz="1400" b="0" i="0" u="none" strike="noStrike" cap="none" normalizeH="0" baseline="0" err="1">
                <a:ln>
                  <a:noFill/>
                </a:ln>
                <a:solidFill>
                  <a:schemeClr val="tx1"/>
                </a:solidFill>
                <a:effectLst/>
                <a:latin typeface="Calibri" panose="020F0502020204030204" pitchFamily="34" charset="0"/>
              </a:rPr>
              <a:t>Commons </a:t>
            </a:r>
            <a:r>
              <a:rPr kumimoji="0" lang="es-ES" altLang="es-ES" sz="1400" b="0" i="0" u="none" strike="noStrike" cap="none" normalizeH="0" baseline="0" err="1">
                <a:ln>
                  <a:noFill/>
                </a:ln>
                <a:solidFill>
                  <a:schemeClr val="tx1"/>
                </a:solidFill>
                <a:effectLst/>
                <a:latin typeface="Calibri" panose="020F0502020204030204" pitchFamily="34" charset="0"/>
              </a:rPr>
              <a:t>Attribution </a:t>
            </a:r>
            <a:r>
              <a:rPr kumimoji="0" lang="es-ES" altLang="es-ES" sz="1400" b="0" i="0" u="none" strike="noStrike" cap="none" normalizeH="0" baseline="0">
                <a:ln>
                  <a:noFill/>
                </a:ln>
                <a:solidFill>
                  <a:schemeClr val="tx1"/>
                </a:solidFill>
                <a:effectLst/>
                <a:latin typeface="Calibri" panose="020F0502020204030204" pitchFamily="34" charset="0"/>
              </a:rPr>
              <a:t>4.0 International </a:t>
            </a:r>
            <a:r>
              <a:rPr kumimoji="0" lang="es-ES" altLang="es-ES" sz="1400" b="0" i="0" u="none" strike="noStrike" cap="none" normalizeH="0" baseline="0" err="1">
                <a:ln>
                  <a:noFill/>
                </a:ln>
                <a:solidFill>
                  <a:schemeClr val="tx1"/>
                </a:solidFill>
                <a:effectLst/>
                <a:latin typeface="Calibri" panose="020F0502020204030204" pitchFamily="34" charset="0"/>
              </a:rPr>
              <a:t>License. </a:t>
            </a:r>
            <a:r>
              <a:rPr kumimoji="0" lang="es-ES" altLang="es-ES" sz="1400" b="0" i="0" u="none" strike="noStrike" cap="none" normalizeH="0" baseline="0" err="1">
                <a:ln>
                  <a:noFill/>
                </a:ln>
                <a:solidFill>
                  <a:schemeClr val="tx1"/>
                </a:solidFill>
                <a:effectLst/>
                <a:latin typeface="Calibri" panose="020F0502020204030204" pitchFamily="34" charset="0"/>
              </a:rPr>
              <a:t>http://creativecommons.</a:t>
            </a:r>
            <a:r>
              <a:rPr kumimoji="0" lang="es-ES" altLang="es-ES" sz="1400" b="0" i="0" u="none" strike="noStrike" cap="none" normalizeH="0" baseline="0">
                <a:ln>
                  <a:noFill/>
                </a:ln>
                <a:solidFill>
                  <a:schemeClr val="tx1"/>
                </a:solidFill>
                <a:effectLst/>
                <a:latin typeface="Calibri" panose="020F0502020204030204" pitchFamily="34" charset="0"/>
              </a:rPr>
              <a:t>org/licenses/by/4.0/   </a:t>
            </a:r>
            <a:endParaRPr kumimoji="0" lang="es-ES" altLang="es-ES" sz="2400" b="0" i="0" u="none" strike="noStrike" cap="none" normalizeH="0" baseline="0">
              <a:ln>
                <a:noFill/>
              </a:ln>
              <a:solidFill>
                <a:schemeClr val="tx1"/>
              </a:solidFill>
              <a:effectLst/>
              <a:latin typeface="Arial" panose="020B0604020202020204" pitchFamily="34" charset="0"/>
            </a:endParaRPr>
          </a:p>
        </p:txBody>
      </p:sp>
      <p:sp>
        <p:nvSpPr>
          <p:cNvPr id="24" name="AutoShape 36" descr="Picture 4, Imagen">
            <a:extLst>
              <a:ext uri="{FF2B5EF4-FFF2-40B4-BE49-F238E27FC236}">
                <a16:creationId xmlns:a16="http://schemas.microsoft.com/office/drawing/2014/main" id="{E9408357-219E-6650-D497-CF9B4AE43B89}"/>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31094C7C-0C94-849C-88D6-160D8E366103}"/>
              </a:ext>
            </a:extLst>
          </p:cNvPr>
          <p:cNvPicPr>
            <a:picLocks noChangeAspect="1"/>
          </p:cNvPicPr>
          <p:nvPr/>
        </p:nvPicPr>
        <p:blipFill>
          <a:blip r:embed="rId8"/>
          <a:srcRect t="18644"/>
          <a:stretch>
            <a:fillRect/>
          </a:stretch>
        </p:blipFill>
        <p:spPr>
          <a:xfrm>
            <a:off x="10821199" y="4972036"/>
            <a:ext cx="2741064"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D1F3E232-9F75-67C2-9774-E7DACA3D97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99685" y="600622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31" descr="Imagen que contiene Forma&#10;&#10;El contenido generado por IA puede ser incorrecto.">
            <a:extLst>
              <a:ext uri="{FF2B5EF4-FFF2-40B4-BE49-F238E27FC236}">
                <a16:creationId xmlns:a16="http://schemas.microsoft.com/office/drawing/2014/main" id="{E274A9EE-2150-483A-A13A-FF3B5D906E81}"/>
              </a:ext>
            </a:extLst>
          </p:cNvPr>
          <p:cNvPicPr>
            <a:picLocks noChangeAspect="1"/>
          </p:cNvPicPr>
          <p:nvPr/>
        </p:nvPicPr>
        <p:blipFill>
          <a:blip r:embed="rId10"/>
          <a:stretch>
            <a:fillRect/>
          </a:stretch>
        </p:blipFill>
        <p:spPr>
          <a:xfrm>
            <a:off x="0" y="-13855"/>
            <a:ext cx="12192000" cy="3930678"/>
          </a:xfrm>
          <a:prstGeom prst="rect">
            <a:avLst/>
          </a:prstGeom>
        </p:spPr>
      </p:pic>
      <p:sp>
        <p:nvSpPr>
          <p:cNvPr id="20" name="Otsikko 4">
            <a:extLst>
              <a:ext uri="{FF2B5EF4-FFF2-40B4-BE49-F238E27FC236}">
                <a16:creationId xmlns:a16="http://schemas.microsoft.com/office/drawing/2014/main" id="{646247E2-3D3F-EB7D-AB88-EBF3C4D555DC}"/>
              </a:ext>
            </a:extLst>
          </p:cNvPr>
          <p:cNvSpPr>
            <a:spLocks noGrp="1"/>
          </p:cNvSpPr>
          <p:nvPr>
            <p:ph type="ctrTitle"/>
          </p:nvPr>
        </p:nvSpPr>
        <p:spPr>
          <a:xfrm>
            <a:off x="2720325" y="1906623"/>
            <a:ext cx="7335231" cy="1405012"/>
          </a:xfrm>
        </p:spPr>
        <p:txBody>
          <a:bodyPr>
            <a:noAutofit/>
          </a:bodyPr>
          <a:lstStyle/>
          <a:p>
            <a:pPr>
              <a:lnSpc>
                <a:spcPct val="150000"/>
              </a:lnSpc>
            </a:pPr>
            <a:r>
              <a:rPr lang="en-US" sz="2400" b="1">
                <a:latin typeface="Tahoma"/>
                <a:ea typeface="Tahoma"/>
                <a:cs typeface="Tahoma"/>
              </a:rPr>
              <a:t>Abschnitt 2: Methodischer Ansatz OAE und SEL</a:t>
            </a:r>
            <a:endParaRPr lang="en-GB" sz="2400">
              <a:latin typeface="Tahoma"/>
              <a:ea typeface="Tahoma"/>
              <a:cs typeface="Tahoma"/>
            </a:endParaRPr>
          </a:p>
        </p:txBody>
      </p:sp>
      <p:sp>
        <p:nvSpPr>
          <p:cNvPr id="34" name="CuadroTexto 33">
            <a:extLst>
              <a:ext uri="{FF2B5EF4-FFF2-40B4-BE49-F238E27FC236}">
                <a16:creationId xmlns:a16="http://schemas.microsoft.com/office/drawing/2014/main" id="{EF685CC8-BEB5-1493-4AA7-E8301EBB9B54}"/>
              </a:ext>
            </a:extLst>
          </p:cNvPr>
          <p:cNvSpPr txBox="1"/>
          <p:nvPr/>
        </p:nvSpPr>
        <p:spPr>
          <a:xfrm>
            <a:off x="3958936" y="2378425"/>
            <a:ext cx="7945582" cy="369332"/>
          </a:xfrm>
          <a:prstGeom prst="rect">
            <a:avLst/>
          </a:prstGeom>
          <a:noFill/>
        </p:spPr>
        <p:txBody>
          <a:bodyPr wrap="square">
            <a:spAutoFit/>
          </a:bodyPr>
          <a:lstStyle/>
          <a:p>
            <a:endParaRPr lang="es-ES"/>
          </a:p>
        </p:txBody>
      </p:sp>
      <p:pic>
        <p:nvPicPr>
          <p:cNvPr id="1069" name="Picture 45">
            <a:extLst>
              <a:ext uri="{FF2B5EF4-FFF2-40B4-BE49-F238E27FC236}">
                <a16:creationId xmlns:a16="http://schemas.microsoft.com/office/drawing/2014/main" id="{380AEEED-0D4C-D1A1-B879-E3C2AB46EA3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51139" b="68131"/>
          <a:stretch>
            <a:fillRect/>
          </a:stretch>
        </p:blipFill>
        <p:spPr bwMode="auto">
          <a:xfrm>
            <a:off x="1571935" y="4999712"/>
            <a:ext cx="1418359" cy="51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16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5A67D-AD66-FE50-17C4-E33E1A3771F1}"/>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3CB27D90-90E7-484D-6ACC-2FDCA9E8C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39E56313-A1FD-4AB9-29AB-B2BCD2FB2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451297FA-55D4-D36C-2FE5-CEB1135901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E522C721-34AE-37A7-9176-2D84B216879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950623D5-B73C-7A04-E153-59E87EAFA5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5614A168-5B83-433A-2D0A-A386C4A3329F}"/>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529FF09A-CE15-DA37-4A9C-67471B40DC28}"/>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6709BE59-0EA9-1B2C-3086-B2086C42CF72}"/>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339F6BF9-8405-5472-9D05-C9B6CED4D4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279FE7E8-4806-1D07-209B-C0EDFABD17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71036B74-D9D1-AEE0-3C73-EEE2B65C4601}"/>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2E0F2C92-7E7B-3936-63A9-17AA64C6A3F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F38594BC-93C5-DFBF-232B-A06CABC78155}"/>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8325A807-8260-8F61-608B-C4DD4BB05C0D}"/>
              </a:ext>
            </a:extLst>
          </p:cNvPr>
          <p:cNvSpPr txBox="1"/>
          <p:nvPr/>
        </p:nvSpPr>
        <p:spPr>
          <a:xfrm>
            <a:off x="1160523" y="2363191"/>
            <a:ext cx="6218659" cy="29173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000" b="1">
              <a:cs typeface="Segoe UI"/>
            </a:endParaRPr>
          </a:p>
          <a:p>
            <a:pPr>
              <a:buNone/>
            </a:pPr>
            <a:r>
              <a:rPr lang="en-US" sz="2000" b="1"/>
              <a:t>Warum erfahrungsbasiertes Lernen perfekt zu OAE passt:</a:t>
            </a:r>
          </a:p>
          <a:p>
            <a:pPr>
              <a:buNone/>
            </a:pPr>
            <a:endParaRPr lang="en-US" sz="2000"/>
          </a:p>
          <a:p>
            <a:pPr marL="342900" indent="-342900">
              <a:buFont typeface="Arial" panose="020B0604020202020204" pitchFamily="34" charset="0"/>
              <a:buChar char="•"/>
            </a:pPr>
            <a:r>
              <a:rPr lang="en-US" sz="2000"/>
              <a:t>Die Aktivitäten sind unvorhersehbar, aktiv und sozial dynamisch.</a:t>
            </a:r>
          </a:p>
          <a:p>
            <a:pPr marL="342900" indent="-342900">
              <a:buFont typeface="Arial" panose="020B0604020202020204" pitchFamily="34" charset="0"/>
              <a:buChar char="•"/>
            </a:pPr>
            <a:r>
              <a:rPr lang="en-US" sz="2000"/>
              <a:t>Lernen geschieht </a:t>
            </a:r>
            <a:r>
              <a:rPr lang="en-US" sz="2000" b="1"/>
              <a:t>im Kontext</a:t>
            </a:r>
            <a:r>
              <a:rPr lang="en-US" sz="2000"/>
              <a:t>, nicht nur durch Unterricht oder Theorie.</a:t>
            </a:r>
          </a:p>
          <a:p>
            <a:pPr marL="342900" indent="-342900">
              <a:buFont typeface="Arial" panose="020B0604020202020204" pitchFamily="34" charset="0"/>
              <a:buChar char="•"/>
            </a:pPr>
            <a:r>
              <a:rPr lang="en-US" sz="2000"/>
              <a:t>Fördert die </a:t>
            </a:r>
            <a:r>
              <a:rPr lang="en-US" sz="2000" b="1"/>
              <a:t>intrinsische Motivation </a:t>
            </a:r>
            <a:r>
              <a:rPr lang="en-US" sz="2000"/>
              <a:t>und die Eigenverantwortung für das Lernen.</a:t>
            </a:r>
          </a:p>
          <a:p>
            <a:pPr algn="just">
              <a:lnSpc>
                <a:spcPts val="1275"/>
              </a:lnSpc>
            </a:pPr>
            <a:endParaRPr lang="en-GB" sz="2000">
              <a:cs typeface="Segoe UI"/>
            </a:endParaRPr>
          </a:p>
        </p:txBody>
      </p:sp>
      <p:sp>
        <p:nvSpPr>
          <p:cNvPr id="12" name="Otsikko 4">
            <a:extLst>
              <a:ext uri="{FF2B5EF4-FFF2-40B4-BE49-F238E27FC236}">
                <a16:creationId xmlns:a16="http://schemas.microsoft.com/office/drawing/2014/main" id="{55B29BA7-D872-086D-EEC4-808E2F84FD45}"/>
              </a:ext>
            </a:extLst>
          </p:cNvPr>
          <p:cNvSpPr txBox="1">
            <a:spLocks/>
          </p:cNvSpPr>
          <p:nvPr/>
        </p:nvSpPr>
        <p:spPr>
          <a:xfrm>
            <a:off x="2350221" y="24841"/>
            <a:ext cx="7424474" cy="14462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a:latin typeface="Tahoma"/>
                <a:ea typeface="Tahoma"/>
                <a:cs typeface="Tahoma"/>
              </a:rPr>
              <a:t>Abschnitt 2: Methodischer Ansatz OAE und SEL</a:t>
            </a:r>
            <a:endParaRPr lang="en-US" sz="2400">
              <a:latin typeface="Tahoma"/>
              <a:ea typeface="Tahoma"/>
              <a:cs typeface="Tahoma"/>
            </a:endParaRPr>
          </a:p>
          <a:p>
            <a:pPr>
              <a:lnSpc>
                <a:spcPct val="150000"/>
              </a:lnSpc>
            </a:pPr>
            <a:endParaRPr lang="en-US" sz="2400">
              <a:latin typeface="Tahoma"/>
              <a:ea typeface="Tahoma"/>
              <a:cs typeface="Tahoma"/>
            </a:endParaRPr>
          </a:p>
        </p:txBody>
      </p:sp>
      <p:sp>
        <p:nvSpPr>
          <p:cNvPr id="5" name="TextBox 4">
            <a:extLst>
              <a:ext uri="{FF2B5EF4-FFF2-40B4-BE49-F238E27FC236}">
                <a16:creationId xmlns:a16="http://schemas.microsoft.com/office/drawing/2014/main" id="{F7366F1E-8CD8-B79B-08C2-6F5EFD5F4342}"/>
              </a:ext>
            </a:extLst>
          </p:cNvPr>
          <p:cNvSpPr txBox="1"/>
          <p:nvPr/>
        </p:nvSpPr>
        <p:spPr>
          <a:xfrm>
            <a:off x="2534022" y="1208520"/>
            <a:ext cx="753744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cs typeface="Arial"/>
              </a:rPr>
              <a:t>Learning by Doing - Angewandte Pädagogik in OAE</a:t>
            </a:r>
          </a:p>
        </p:txBody>
      </p:sp>
      <p:pic>
        <p:nvPicPr>
          <p:cNvPr id="7" name="Picture 6">
            <a:extLst>
              <a:ext uri="{FF2B5EF4-FFF2-40B4-BE49-F238E27FC236}">
                <a16:creationId xmlns:a16="http://schemas.microsoft.com/office/drawing/2014/main" id="{B14BFBBC-D585-C4C7-DAD7-603EEF261A0C}"/>
              </a:ext>
            </a:extLst>
          </p:cNvPr>
          <p:cNvPicPr>
            <a:picLocks noChangeAspect="1"/>
          </p:cNvPicPr>
          <p:nvPr/>
        </p:nvPicPr>
        <p:blipFill>
          <a:blip r:embed="rId12"/>
          <a:stretch>
            <a:fillRect/>
          </a:stretch>
        </p:blipFill>
        <p:spPr>
          <a:xfrm>
            <a:off x="8108129" y="2771626"/>
            <a:ext cx="2438400" cy="2438400"/>
          </a:xfrm>
          <a:prstGeom prst="rect">
            <a:avLst/>
          </a:prstGeom>
        </p:spPr>
      </p:pic>
    </p:spTree>
    <p:extLst>
      <p:ext uri="{BB962C8B-B14F-4D97-AF65-F5344CB8AC3E}">
        <p14:creationId xmlns:p14="http://schemas.microsoft.com/office/powerpoint/2010/main" val="22303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8E803-C746-AAB0-5BDC-0028109BDE86}"/>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0921878C-916B-C20C-362F-F16C30085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BC1682E1-6511-3854-4109-81C6A1844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790314AF-7905-7DA9-A02E-CF2BE68E39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975E8EE3-9A57-9EE1-F1B4-B6DC0FEA6AAD}"/>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7818232B-271C-6548-C737-458127A3F4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4C7F029B-D98F-D5E5-81A0-704EEB4C0A90}"/>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DD1332FE-1326-F825-36EA-0A38EC8F861D}"/>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8F0C452-F26D-DF91-5CF0-5AFCAB081FB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EA5393A0-D914-8D91-0283-8239170283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4BDFA4A8-7270-E18F-0D7B-F04C2FAD9834}"/>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912106DB-8295-1F6F-4D6C-721B2B17E392}"/>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31AA5A81-4470-34EF-E2B6-DE3F50BB48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1E560A4B-E950-01E9-438F-7096D3EBFF42}"/>
              </a:ext>
            </a:extLst>
          </p:cNvPr>
          <p:cNvPicPr>
            <a:picLocks noChangeAspect="1"/>
          </p:cNvPicPr>
          <p:nvPr/>
        </p:nvPicPr>
        <p:blipFill>
          <a:blip r:embed="rId11"/>
          <a:stretch>
            <a:fillRect/>
          </a:stretch>
        </p:blipFill>
        <p:spPr>
          <a:xfrm>
            <a:off x="-602" y="8370"/>
            <a:ext cx="2425700" cy="2400300"/>
          </a:xfrm>
          <a:prstGeom prst="rect">
            <a:avLst/>
          </a:prstGeom>
        </p:spPr>
      </p:pic>
      <p:sp>
        <p:nvSpPr>
          <p:cNvPr id="12" name="Otsikko 4">
            <a:extLst>
              <a:ext uri="{FF2B5EF4-FFF2-40B4-BE49-F238E27FC236}">
                <a16:creationId xmlns:a16="http://schemas.microsoft.com/office/drawing/2014/main" id="{645C15A6-87D1-347B-B1A6-8A809E8B15CF}"/>
              </a:ext>
            </a:extLst>
          </p:cNvPr>
          <p:cNvSpPr txBox="1">
            <a:spLocks/>
          </p:cNvSpPr>
          <p:nvPr/>
        </p:nvSpPr>
        <p:spPr>
          <a:xfrm>
            <a:off x="2350221" y="24841"/>
            <a:ext cx="7424474" cy="14462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a:latin typeface="Tahoma"/>
                <a:ea typeface="Tahoma"/>
                <a:cs typeface="Tahoma"/>
              </a:rPr>
              <a:t>Abschnitt 2: Methodischer Ansatz OAE und SEL</a:t>
            </a:r>
            <a:endParaRPr lang="en-US" sz="2400">
              <a:latin typeface="Tahoma"/>
              <a:ea typeface="Tahoma"/>
              <a:cs typeface="Tahoma"/>
            </a:endParaRPr>
          </a:p>
          <a:p>
            <a:pPr>
              <a:lnSpc>
                <a:spcPct val="150000"/>
              </a:lnSpc>
            </a:pPr>
            <a:endParaRPr lang="en-US" sz="2400">
              <a:latin typeface="Tahoma"/>
              <a:ea typeface="Tahoma"/>
              <a:cs typeface="Tahoma"/>
            </a:endParaRPr>
          </a:p>
        </p:txBody>
      </p:sp>
      <p:sp>
        <p:nvSpPr>
          <p:cNvPr id="5" name="TextBox 4">
            <a:extLst>
              <a:ext uri="{FF2B5EF4-FFF2-40B4-BE49-F238E27FC236}">
                <a16:creationId xmlns:a16="http://schemas.microsoft.com/office/drawing/2014/main" id="{B1333E68-C761-EF1E-75EB-A0D6D00DC0E5}"/>
              </a:ext>
            </a:extLst>
          </p:cNvPr>
          <p:cNvSpPr txBox="1"/>
          <p:nvPr/>
        </p:nvSpPr>
        <p:spPr>
          <a:xfrm>
            <a:off x="2534022" y="1208520"/>
            <a:ext cx="753744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OAE-spezifische Anwendungen von Experiential Learning</a:t>
            </a:r>
            <a:endParaRPr lang="en-US" sz="2000" b="1">
              <a:cs typeface="Arial"/>
            </a:endParaRPr>
          </a:p>
        </p:txBody>
      </p:sp>
      <p:graphicFrame>
        <p:nvGraphicFramePr>
          <p:cNvPr id="11" name="Table 10">
            <a:extLst>
              <a:ext uri="{FF2B5EF4-FFF2-40B4-BE49-F238E27FC236}">
                <a16:creationId xmlns:a16="http://schemas.microsoft.com/office/drawing/2014/main" id="{CAB6AC3D-D661-8E66-4EB8-97AA343E9491}"/>
              </a:ext>
            </a:extLst>
          </p:cNvPr>
          <p:cNvGraphicFramePr>
            <a:graphicFrameLocks noGrp="1"/>
          </p:cNvGraphicFramePr>
          <p:nvPr>
            <p:extLst>
              <p:ext uri="{D42A27DB-BD31-4B8C-83A1-F6EECF244321}">
                <p14:modId xmlns:p14="http://schemas.microsoft.com/office/powerpoint/2010/main" val="1449593753"/>
              </p:ext>
            </p:extLst>
          </p:nvPr>
        </p:nvGraphicFramePr>
        <p:xfrm>
          <a:off x="371673" y="2408233"/>
          <a:ext cx="10515600" cy="3200400"/>
        </p:xfrm>
        <a:graphic>
          <a:graphicData uri="http://schemas.openxmlformats.org/drawingml/2006/table">
            <a:tbl>
              <a:tblPr>
                <a:tableStyleId>{16D9F66E-5EB9-4882-86FB-DCBF35E3C3E4}</a:tableStyleId>
              </a:tblPr>
              <a:tblGrid>
                <a:gridCol w="3505200">
                  <a:extLst>
                    <a:ext uri="{9D8B030D-6E8A-4147-A177-3AD203B41FA5}">
                      <a16:colId xmlns:a16="http://schemas.microsoft.com/office/drawing/2014/main" val="2484129500"/>
                    </a:ext>
                  </a:extLst>
                </a:gridCol>
                <a:gridCol w="3505200">
                  <a:extLst>
                    <a:ext uri="{9D8B030D-6E8A-4147-A177-3AD203B41FA5}">
                      <a16:colId xmlns:a16="http://schemas.microsoft.com/office/drawing/2014/main" val="1690195425"/>
                    </a:ext>
                  </a:extLst>
                </a:gridCol>
                <a:gridCol w="3505200">
                  <a:extLst>
                    <a:ext uri="{9D8B030D-6E8A-4147-A177-3AD203B41FA5}">
                      <a16:colId xmlns:a16="http://schemas.microsoft.com/office/drawing/2014/main" val="1100527042"/>
                    </a:ext>
                  </a:extLst>
                </a:gridCol>
              </a:tblGrid>
              <a:tr h="0">
                <a:tc>
                  <a:txBody>
                    <a:bodyPr/>
                    <a:lstStyle/>
                    <a:p>
                      <a:r>
                        <a:rPr lang="en-US" sz="2000" b="1"/>
                        <a:t>OAE-Technik</a:t>
                      </a:r>
                      <a:endParaRPr lang="en-US" sz="2000"/>
                    </a:p>
                  </a:txBody>
                  <a:tcPr anchor="ctr">
                    <a:solidFill>
                      <a:srgbClr val="FCFFDB"/>
                    </a:solidFill>
                  </a:tcPr>
                </a:tc>
                <a:tc>
                  <a:txBody>
                    <a:bodyPr/>
                    <a:lstStyle/>
                    <a:p>
                      <a:r>
                        <a:rPr lang="en-US" sz="2000" b="1"/>
                        <a:t>Wie es sich auf EL bezieht</a:t>
                      </a:r>
                      <a:endParaRPr lang="en-US" sz="2000"/>
                    </a:p>
                  </a:txBody>
                  <a:tcPr anchor="ctr">
                    <a:solidFill>
                      <a:srgbClr val="FCFFDB"/>
                    </a:solidFill>
                  </a:tcPr>
                </a:tc>
                <a:tc>
                  <a:txBody>
                    <a:bodyPr/>
                    <a:lstStyle/>
                    <a:p>
                      <a:r>
                        <a:rPr lang="en-US" sz="2000" b="1"/>
                        <a:t>Entwickelte SEL-Fähigkeit</a:t>
                      </a:r>
                      <a:endParaRPr lang="en-US" sz="2000"/>
                    </a:p>
                  </a:txBody>
                  <a:tcPr anchor="ctr">
                    <a:solidFill>
                      <a:srgbClr val="FCFFDB"/>
                    </a:solidFill>
                  </a:tcPr>
                </a:tc>
                <a:extLst>
                  <a:ext uri="{0D108BD9-81ED-4DB2-BD59-A6C34878D82A}">
                    <a16:rowId xmlns:a16="http://schemas.microsoft.com/office/drawing/2014/main" val="3947704467"/>
                  </a:ext>
                </a:extLst>
              </a:tr>
              <a:tr h="0">
                <a:tc>
                  <a:txBody>
                    <a:bodyPr/>
                    <a:lstStyle/>
                    <a:p>
                      <a:r>
                        <a:rPr lang="en-US" sz="2000"/>
                        <a:t>Herausforderung durch Wahl</a:t>
                      </a:r>
                    </a:p>
                  </a:txBody>
                  <a:tcPr anchor="ctr">
                    <a:solidFill>
                      <a:srgbClr val="FCFFDB"/>
                    </a:solidFill>
                  </a:tcPr>
                </a:tc>
                <a:tc>
                  <a:txBody>
                    <a:bodyPr/>
                    <a:lstStyle/>
                    <a:p>
                      <a:r>
                        <a:rPr lang="en-US" sz="2000"/>
                        <a:t>Schüler wählen den Grad ihres Engagements</a:t>
                      </a:r>
                    </a:p>
                  </a:txBody>
                  <a:tcPr anchor="ctr">
                    <a:solidFill>
                      <a:srgbClr val="FCFFDB"/>
                    </a:solidFill>
                  </a:tcPr>
                </a:tc>
                <a:tc>
                  <a:txBody>
                    <a:bodyPr/>
                    <a:lstStyle/>
                    <a:p>
                      <a:r>
                        <a:rPr lang="en-US" sz="2000"/>
                        <a:t>Selbstwahrnehmung, Selbstmanagement</a:t>
                      </a:r>
                    </a:p>
                  </a:txBody>
                  <a:tcPr anchor="ctr">
                    <a:solidFill>
                      <a:srgbClr val="FCFFDB"/>
                    </a:solidFill>
                  </a:tcPr>
                </a:tc>
                <a:extLst>
                  <a:ext uri="{0D108BD9-81ED-4DB2-BD59-A6C34878D82A}">
                    <a16:rowId xmlns:a16="http://schemas.microsoft.com/office/drawing/2014/main" val="4284959823"/>
                  </a:ext>
                </a:extLst>
              </a:tr>
              <a:tr h="0">
                <a:tc>
                  <a:txBody>
                    <a:bodyPr/>
                    <a:lstStyle/>
                    <a:p>
                      <a:r>
                        <a:rPr lang="en-US" sz="2000"/>
                        <a:t>Vollwertverträge</a:t>
                      </a:r>
                    </a:p>
                  </a:txBody>
                  <a:tcPr anchor="ctr">
                    <a:solidFill>
                      <a:srgbClr val="FCFFDB"/>
                    </a:solidFill>
                  </a:tcPr>
                </a:tc>
                <a:tc>
                  <a:txBody>
                    <a:bodyPr/>
                    <a:lstStyle/>
                    <a:p>
                      <a:r>
                        <a:rPr lang="en-US" sz="2000"/>
                        <a:t>Gruppenvereinbarungen zur gegenseitigen Achtung und Unterstützung</a:t>
                      </a:r>
                    </a:p>
                  </a:txBody>
                  <a:tcPr anchor="ctr">
                    <a:solidFill>
                      <a:srgbClr val="FCFFDB"/>
                    </a:solidFill>
                  </a:tcPr>
                </a:tc>
                <a:tc>
                  <a:txBody>
                    <a:bodyPr/>
                    <a:lstStyle/>
                    <a:p>
                      <a:r>
                        <a:rPr lang="en-US" sz="2000"/>
                        <a:t>Beziehungsfähigkeit, soziale Normen</a:t>
                      </a:r>
                    </a:p>
                  </a:txBody>
                  <a:tcPr anchor="ctr">
                    <a:solidFill>
                      <a:srgbClr val="FCFFDB"/>
                    </a:solidFill>
                  </a:tcPr>
                </a:tc>
                <a:extLst>
                  <a:ext uri="{0D108BD9-81ED-4DB2-BD59-A6C34878D82A}">
                    <a16:rowId xmlns:a16="http://schemas.microsoft.com/office/drawing/2014/main" val="812077697"/>
                  </a:ext>
                </a:extLst>
              </a:tr>
              <a:tr h="0">
                <a:tc>
                  <a:txBody>
                    <a:bodyPr/>
                    <a:lstStyle/>
                    <a:p>
                      <a:r>
                        <a:rPr lang="en-US" sz="2000"/>
                        <a:t>Geführte Reflexionszirkel</a:t>
                      </a:r>
                    </a:p>
                  </a:txBody>
                  <a:tcPr anchor="ctr">
                    <a:solidFill>
                      <a:srgbClr val="FCFFDB"/>
                    </a:solidFill>
                  </a:tcPr>
                </a:tc>
                <a:tc>
                  <a:txBody>
                    <a:bodyPr/>
                    <a:lstStyle/>
                    <a:p>
                      <a:r>
                        <a:rPr lang="en-US" sz="2000"/>
                        <a:t>Die Gruppe setzt sich nach der Aktivität zusammen und bespricht Verhalten und Gefühle</a:t>
                      </a:r>
                    </a:p>
                  </a:txBody>
                  <a:tcPr anchor="ctr">
                    <a:solidFill>
                      <a:srgbClr val="FCFFDB"/>
                    </a:solidFill>
                  </a:tcPr>
                </a:tc>
                <a:tc>
                  <a:txBody>
                    <a:bodyPr/>
                    <a:lstStyle/>
                    <a:p>
                      <a:r>
                        <a:rPr lang="en-US" sz="2000"/>
                        <a:t>Einfühlungsvermögen, emotionaler Ausdruck</a:t>
                      </a:r>
                    </a:p>
                  </a:txBody>
                  <a:tcPr anchor="ctr">
                    <a:solidFill>
                      <a:srgbClr val="FCFFDB"/>
                    </a:solidFill>
                  </a:tcPr>
                </a:tc>
                <a:extLst>
                  <a:ext uri="{0D108BD9-81ED-4DB2-BD59-A6C34878D82A}">
                    <a16:rowId xmlns:a16="http://schemas.microsoft.com/office/drawing/2014/main" val="171022912"/>
                  </a:ext>
                </a:extLst>
              </a:tr>
              <a:tr h="0">
                <a:tc>
                  <a:txBody>
                    <a:bodyPr/>
                    <a:lstStyle/>
                    <a:p>
                      <a:r>
                        <a:rPr lang="en-US" sz="2000"/>
                        <a:t>Strukturierte Sequenzierung</a:t>
                      </a:r>
                    </a:p>
                  </a:txBody>
                  <a:tcPr anchor="ctr">
                    <a:solidFill>
                      <a:srgbClr val="FCFFDB"/>
                    </a:solidFill>
                  </a:tcPr>
                </a:tc>
                <a:tc>
                  <a:txBody>
                    <a:bodyPr/>
                    <a:lstStyle/>
                    <a:p>
                      <a:r>
                        <a:rPr lang="en-US" sz="2000"/>
                        <a:t>Die Aktivitäten sind komplex und bieten Gelegenheit zur Reflexion</a:t>
                      </a:r>
                    </a:p>
                  </a:txBody>
                  <a:tcPr anchor="ctr">
                    <a:solidFill>
                      <a:srgbClr val="FCFFDB"/>
                    </a:solidFill>
                  </a:tcPr>
                </a:tc>
                <a:tc>
                  <a:txBody>
                    <a:bodyPr/>
                    <a:lstStyle/>
                    <a:p>
                      <a:r>
                        <a:rPr lang="en-US" sz="2000"/>
                        <a:t>Vertrauen, verantwortungsvolle Entscheidungsfindung</a:t>
                      </a:r>
                    </a:p>
                  </a:txBody>
                  <a:tcPr anchor="ctr">
                    <a:solidFill>
                      <a:srgbClr val="FCFFDB"/>
                    </a:solidFill>
                  </a:tcPr>
                </a:tc>
                <a:extLst>
                  <a:ext uri="{0D108BD9-81ED-4DB2-BD59-A6C34878D82A}">
                    <a16:rowId xmlns:a16="http://schemas.microsoft.com/office/drawing/2014/main" val="2577916037"/>
                  </a:ext>
                </a:extLst>
              </a:tr>
            </a:tbl>
          </a:graphicData>
        </a:graphic>
      </p:graphicFrame>
    </p:spTree>
    <p:extLst>
      <p:ext uri="{BB962C8B-B14F-4D97-AF65-F5344CB8AC3E}">
        <p14:creationId xmlns:p14="http://schemas.microsoft.com/office/powerpoint/2010/main" val="395463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89CA4-DB3E-4AA3-20E9-711E09358444}"/>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F49243A6-7BA3-701E-5001-2D1B8F08D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7DA0E866-54AF-A189-99F4-D26F1DC28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00A8AA0-D18E-C208-4BEC-C1F1F471D0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7310130B-1997-7E79-9EC0-1599BE7586A1}"/>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3237275F-75A5-68FE-1FFB-807609E1CE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1CF0336B-8DE2-7C7A-92FB-321BB828EFBB}"/>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097B99E9-1DBF-8FF4-5B35-190B0CEA1C35}"/>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689A237F-B093-442E-D192-AAE433962725}"/>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9A189BAA-E541-5B35-217E-2B1B5734BA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1D0994CA-7E14-BA8E-BC00-04A9666720D3}"/>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753B30E4-7801-56F9-41DB-50192D63300F}"/>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FE454FE1-72EB-12ED-360E-5A245771F61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C34D47E1-1FFE-6A67-1484-E463ABCA569F}"/>
              </a:ext>
            </a:extLst>
          </p:cNvPr>
          <p:cNvPicPr>
            <a:picLocks noChangeAspect="1"/>
          </p:cNvPicPr>
          <p:nvPr/>
        </p:nvPicPr>
        <p:blipFill>
          <a:blip r:embed="rId11"/>
          <a:stretch>
            <a:fillRect/>
          </a:stretch>
        </p:blipFill>
        <p:spPr>
          <a:xfrm>
            <a:off x="-602" y="8370"/>
            <a:ext cx="2425700" cy="2400300"/>
          </a:xfrm>
          <a:prstGeom prst="rect">
            <a:avLst/>
          </a:prstGeom>
        </p:spPr>
      </p:pic>
      <p:sp>
        <p:nvSpPr>
          <p:cNvPr id="12" name="Otsikko 4">
            <a:extLst>
              <a:ext uri="{FF2B5EF4-FFF2-40B4-BE49-F238E27FC236}">
                <a16:creationId xmlns:a16="http://schemas.microsoft.com/office/drawing/2014/main" id="{8BE962E8-B932-A8D3-FC0F-0C74314526A4}"/>
              </a:ext>
            </a:extLst>
          </p:cNvPr>
          <p:cNvSpPr txBox="1">
            <a:spLocks/>
          </p:cNvSpPr>
          <p:nvPr/>
        </p:nvSpPr>
        <p:spPr>
          <a:xfrm>
            <a:off x="2350221" y="24841"/>
            <a:ext cx="7424474" cy="14462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a:latin typeface="Tahoma"/>
                <a:ea typeface="Tahoma"/>
                <a:cs typeface="Tahoma"/>
              </a:rPr>
              <a:t>Abschnitt 2: Methodischer Ansatz OAE und SEL</a:t>
            </a:r>
            <a:endParaRPr lang="en-US" sz="2400">
              <a:latin typeface="Tahoma"/>
              <a:ea typeface="Tahoma"/>
              <a:cs typeface="Tahoma"/>
            </a:endParaRPr>
          </a:p>
          <a:p>
            <a:pPr>
              <a:lnSpc>
                <a:spcPct val="150000"/>
              </a:lnSpc>
            </a:pPr>
            <a:endParaRPr lang="en-US" sz="2400">
              <a:latin typeface="Tahoma"/>
              <a:ea typeface="Tahoma"/>
              <a:cs typeface="Tahoma"/>
            </a:endParaRPr>
          </a:p>
        </p:txBody>
      </p:sp>
      <p:sp>
        <p:nvSpPr>
          <p:cNvPr id="5" name="TextBox 4">
            <a:extLst>
              <a:ext uri="{FF2B5EF4-FFF2-40B4-BE49-F238E27FC236}">
                <a16:creationId xmlns:a16="http://schemas.microsoft.com/office/drawing/2014/main" id="{298F74E1-BFA7-FD82-BF0E-2BDACC9CC9C4}"/>
              </a:ext>
            </a:extLst>
          </p:cNvPr>
          <p:cNvSpPr txBox="1"/>
          <p:nvPr/>
        </p:nvSpPr>
        <p:spPr>
          <a:xfrm>
            <a:off x="2534022" y="1208520"/>
            <a:ext cx="753744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Pädagogische Strategien für SEL in OAE</a:t>
            </a:r>
            <a:endParaRPr lang="en-US" sz="2000" b="1">
              <a:cs typeface="Arial"/>
            </a:endParaRPr>
          </a:p>
        </p:txBody>
      </p:sp>
      <p:sp>
        <p:nvSpPr>
          <p:cNvPr id="7" name="TextBox 6">
            <a:extLst>
              <a:ext uri="{FF2B5EF4-FFF2-40B4-BE49-F238E27FC236}">
                <a16:creationId xmlns:a16="http://schemas.microsoft.com/office/drawing/2014/main" id="{04329B38-C644-E685-63BB-224F13D92A7C}"/>
              </a:ext>
            </a:extLst>
          </p:cNvPr>
          <p:cNvSpPr txBox="1"/>
          <p:nvPr/>
        </p:nvSpPr>
        <p:spPr>
          <a:xfrm>
            <a:off x="1194881" y="1929240"/>
            <a:ext cx="7948246" cy="3741281"/>
          </a:xfrm>
          <a:prstGeom prst="rect">
            <a:avLst/>
          </a:prstGeom>
          <a:noFill/>
        </p:spPr>
        <p:txBody>
          <a:bodyPr wrap="square" lIns="91440" tIns="45720" rIns="91440" bIns="45720" anchor="t">
            <a:spAutoFit/>
          </a:bodyPr>
          <a:lstStyle/>
          <a:p>
            <a:pPr marL="342900" indent="-342900">
              <a:lnSpc>
                <a:spcPct val="150000"/>
              </a:lnSpc>
              <a:buFont typeface="+mj-lt"/>
              <a:buAutoNum type="arabicPeriod"/>
            </a:pPr>
            <a:r>
              <a:rPr lang="en-US" sz="2000" b="1"/>
              <a:t>Frontloading:</a:t>
            </a:r>
            <a:r>
              <a:rPr lang="en-US" sz="2000"/>
              <a:t> Bereiten Sie die Schüler emotional und geistig vor.</a:t>
            </a:r>
          </a:p>
          <a:p>
            <a:pPr lvl="1">
              <a:lnSpc>
                <a:spcPct val="150000"/>
              </a:lnSpc>
            </a:pPr>
            <a:r>
              <a:rPr lang="en-US" sz="2000"/>
              <a:t>"Die heutige Herausforderung wird sich auf Geduld und Kommunikation konzentrieren.</a:t>
            </a:r>
          </a:p>
          <a:p>
            <a:pPr marL="342900" indent="-342900">
              <a:lnSpc>
                <a:spcPct val="150000"/>
              </a:lnSpc>
              <a:buFont typeface="+mj-lt"/>
              <a:buAutoNum type="arabicPeriod"/>
            </a:pPr>
            <a:r>
              <a:rPr lang="en-US" sz="2000" b="1"/>
              <a:t>Einrahmen:</a:t>
            </a:r>
            <a:r>
              <a:rPr lang="en-US" sz="2000"/>
              <a:t> Verknüpfen Sie Aktivitäten direkt mit SEL.</a:t>
            </a:r>
          </a:p>
          <a:p>
            <a:pPr lvl="1">
              <a:lnSpc>
                <a:spcPct val="150000"/>
              </a:lnSpc>
            </a:pPr>
            <a:r>
              <a:rPr lang="en-US" sz="2000"/>
              <a:t>"Diese Aktivität hilft uns zu erkennen, wie wir anderen zuhören.</a:t>
            </a:r>
          </a:p>
          <a:p>
            <a:pPr marL="342900" indent="-342900">
              <a:lnSpc>
                <a:spcPct val="150000"/>
              </a:lnSpc>
              <a:buFont typeface="+mj-lt"/>
              <a:buAutoNum type="arabicPeriod"/>
            </a:pPr>
            <a:r>
              <a:rPr lang="en-US" sz="2000" b="1"/>
              <a:t>Nachbesprechung:</a:t>
            </a:r>
            <a:r>
              <a:rPr lang="en-US" sz="2000"/>
              <a:t> Verwenden Sie offene Fragen, um zum Nachdenken anzuregen.</a:t>
            </a:r>
          </a:p>
          <a:p>
            <a:pPr lvl="1">
              <a:lnSpc>
                <a:spcPct val="150000"/>
              </a:lnSpc>
            </a:pPr>
            <a:r>
              <a:rPr lang="en-US" sz="2000"/>
              <a:t>"Was haben Sie an Ihrer Reaktion auf die Herausforderung bemerkt?"</a:t>
            </a:r>
          </a:p>
          <a:p>
            <a:pPr marL="342900" indent="-342900">
              <a:lnSpc>
                <a:spcPct val="150000"/>
              </a:lnSpc>
              <a:buFont typeface="+mj-lt"/>
              <a:buAutoNum type="arabicPeriod"/>
            </a:pPr>
            <a:r>
              <a:rPr lang="en-US" sz="2000" b="1"/>
              <a:t>Übertragung:</a:t>
            </a:r>
            <a:r>
              <a:rPr lang="en-US" sz="2000"/>
              <a:t> Helfen Sie den Schülern, den Unterricht mit der Schule oder dem Leben zu verbinden.</a:t>
            </a:r>
          </a:p>
          <a:p>
            <a:pPr lvl="1">
              <a:lnSpc>
                <a:spcPct val="150000"/>
              </a:lnSpc>
            </a:pPr>
            <a:r>
              <a:rPr lang="en-US" sz="2000"/>
              <a:t>"Wie könnte Ihnen diese Fähigkeit zur Teamarbeit bei Gruppenprojekten helfen?"</a:t>
            </a:r>
          </a:p>
        </p:txBody>
      </p:sp>
      <p:pic>
        <p:nvPicPr>
          <p:cNvPr id="13" name="Picture 12">
            <a:extLst>
              <a:ext uri="{FF2B5EF4-FFF2-40B4-BE49-F238E27FC236}">
                <a16:creationId xmlns:a16="http://schemas.microsoft.com/office/drawing/2014/main" id="{DAD78B18-4CE4-EDB9-3E51-5A6C4A6A71D0}"/>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8799357" y="2844262"/>
            <a:ext cx="1938057" cy="1938057"/>
          </a:xfrm>
          <a:prstGeom prst="rect">
            <a:avLst/>
          </a:prstGeom>
        </p:spPr>
      </p:pic>
    </p:spTree>
    <p:extLst>
      <p:ext uri="{BB962C8B-B14F-4D97-AF65-F5344CB8AC3E}">
        <p14:creationId xmlns:p14="http://schemas.microsoft.com/office/powerpoint/2010/main" val="129218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6459E-DCB3-1DFA-D5CA-EFE1A378FA29}"/>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35591DC-3A82-936A-B4DE-D22AF65F7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0E509882-5017-C898-4E43-628931FF1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34C0FBFB-75F5-238C-ECA2-CD93CC996E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37B84900-8328-7D0A-33D1-CBE936510B50}"/>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E2546D97-B8C8-FEC7-4F0F-96E1D685F7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AE79D516-3B75-8C2C-F1A2-8B08BED9F803}"/>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08FFA884-7299-1524-3D60-0C105F41FEA8}"/>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462C928C-739B-36A9-D489-B040DC2E370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EF6F9AAD-5B14-1CBF-39DD-A83DE593B9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5D5A65C4-A0D1-6966-1F62-5A843CED14F6}"/>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77626AB-3519-4D93-460E-5949A05F47FA}"/>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91DEC9A2-585B-86A3-0816-978171303B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119DCEAE-2FFD-4436-EB00-E2A57B63E877}"/>
              </a:ext>
            </a:extLst>
          </p:cNvPr>
          <p:cNvPicPr>
            <a:picLocks noChangeAspect="1"/>
          </p:cNvPicPr>
          <p:nvPr/>
        </p:nvPicPr>
        <p:blipFill>
          <a:blip r:embed="rId11"/>
          <a:stretch>
            <a:fillRect/>
          </a:stretch>
        </p:blipFill>
        <p:spPr>
          <a:xfrm>
            <a:off x="-602" y="8370"/>
            <a:ext cx="2425700" cy="2400300"/>
          </a:xfrm>
          <a:prstGeom prst="rect">
            <a:avLst/>
          </a:prstGeom>
        </p:spPr>
      </p:pic>
      <p:sp>
        <p:nvSpPr>
          <p:cNvPr id="12" name="Otsikko 4">
            <a:extLst>
              <a:ext uri="{FF2B5EF4-FFF2-40B4-BE49-F238E27FC236}">
                <a16:creationId xmlns:a16="http://schemas.microsoft.com/office/drawing/2014/main" id="{0C03E947-2352-DE61-E105-94AB4D37BCBB}"/>
              </a:ext>
            </a:extLst>
          </p:cNvPr>
          <p:cNvSpPr txBox="1">
            <a:spLocks/>
          </p:cNvSpPr>
          <p:nvPr/>
        </p:nvSpPr>
        <p:spPr>
          <a:xfrm>
            <a:off x="2350221" y="24841"/>
            <a:ext cx="7424474" cy="14462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a:latin typeface="Tahoma"/>
                <a:ea typeface="Tahoma"/>
                <a:cs typeface="Tahoma"/>
              </a:rPr>
              <a:t>Abschnitt 2: Methodischer Ansatz OAE und SEL</a:t>
            </a:r>
            <a:endParaRPr lang="en-US" sz="2400">
              <a:latin typeface="Tahoma"/>
              <a:ea typeface="Tahoma"/>
              <a:cs typeface="Tahoma"/>
            </a:endParaRPr>
          </a:p>
          <a:p>
            <a:pPr>
              <a:lnSpc>
                <a:spcPct val="150000"/>
              </a:lnSpc>
            </a:pPr>
            <a:endParaRPr lang="en-US" sz="2400">
              <a:latin typeface="Tahoma"/>
              <a:ea typeface="Tahoma"/>
              <a:cs typeface="Tahoma"/>
            </a:endParaRPr>
          </a:p>
        </p:txBody>
      </p:sp>
      <p:sp>
        <p:nvSpPr>
          <p:cNvPr id="5" name="TextBox 4">
            <a:extLst>
              <a:ext uri="{FF2B5EF4-FFF2-40B4-BE49-F238E27FC236}">
                <a16:creationId xmlns:a16="http://schemas.microsoft.com/office/drawing/2014/main" id="{9E7C4891-646F-CC88-63BA-5F538D15C096}"/>
              </a:ext>
            </a:extLst>
          </p:cNvPr>
          <p:cNvSpPr txBox="1"/>
          <p:nvPr/>
        </p:nvSpPr>
        <p:spPr>
          <a:xfrm>
            <a:off x="2534022" y="1208520"/>
            <a:ext cx="753744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Aktivitäten der Initiative - Bausteine für SEL</a:t>
            </a:r>
            <a:endParaRPr lang="en-US" sz="2000" b="1">
              <a:cs typeface="Arial"/>
            </a:endParaRPr>
          </a:p>
        </p:txBody>
      </p:sp>
      <p:sp>
        <p:nvSpPr>
          <p:cNvPr id="7" name="TextBox 6">
            <a:extLst>
              <a:ext uri="{FF2B5EF4-FFF2-40B4-BE49-F238E27FC236}">
                <a16:creationId xmlns:a16="http://schemas.microsoft.com/office/drawing/2014/main" id="{6F7DBF70-F063-6EB8-7079-2BC3F990EBA6}"/>
              </a:ext>
            </a:extLst>
          </p:cNvPr>
          <p:cNvSpPr txBox="1"/>
          <p:nvPr/>
        </p:nvSpPr>
        <p:spPr>
          <a:xfrm>
            <a:off x="1026122" y="1952541"/>
            <a:ext cx="6361479" cy="3741281"/>
          </a:xfrm>
          <a:prstGeom prst="rect">
            <a:avLst/>
          </a:prstGeom>
          <a:noFill/>
        </p:spPr>
        <p:txBody>
          <a:bodyPr wrap="square" lIns="91440" tIns="45720" rIns="91440" bIns="45720" anchor="t">
            <a:spAutoFit/>
          </a:bodyPr>
          <a:lstStyle/>
          <a:p>
            <a:pPr>
              <a:lnSpc>
                <a:spcPct val="150000"/>
              </a:lnSpc>
            </a:pPr>
            <a:r>
              <a:rPr lang="en-US" sz="2000" b="1"/>
              <a:t>Eisbrecher</a:t>
            </a:r>
            <a:r>
              <a:rPr lang="en-US" sz="2000"/>
              <a:t>: </a:t>
            </a:r>
          </a:p>
          <a:p>
            <a:pPr>
              <a:lnSpc>
                <a:spcPct val="150000"/>
              </a:lnSpc>
            </a:pPr>
            <a:r>
              <a:rPr lang="en-US" sz="2000"/>
              <a:t>"Name toss" - fördert das soziale Bewusstsein.</a:t>
            </a:r>
          </a:p>
          <a:p>
            <a:pPr>
              <a:lnSpc>
                <a:spcPct val="150000"/>
              </a:lnSpc>
            </a:pPr>
            <a:r>
              <a:rPr lang="en-US" sz="2000" b="1"/>
              <a:t>Vertrauensspiele</a:t>
            </a:r>
            <a:r>
              <a:rPr lang="en-US" sz="2000"/>
              <a:t>: </a:t>
            </a:r>
          </a:p>
          <a:p>
            <a:pPr>
              <a:lnSpc>
                <a:spcPct val="150000"/>
              </a:lnSpc>
            </a:pPr>
            <a:r>
              <a:rPr lang="en-US" sz="2000"/>
              <a:t>"Weide im Wind" - Vertrauen und Einfühlungsvermögen.</a:t>
            </a:r>
          </a:p>
          <a:p>
            <a:pPr>
              <a:lnSpc>
                <a:spcPct val="150000"/>
              </a:lnSpc>
            </a:pPr>
            <a:r>
              <a:rPr lang="en-US" sz="2000" b="1"/>
              <a:t>Problemlösungsaufgaben</a:t>
            </a:r>
            <a:r>
              <a:rPr lang="en-US" sz="2000"/>
              <a:t>: </a:t>
            </a:r>
          </a:p>
          <a:p>
            <a:pPr>
              <a:lnSpc>
                <a:spcPct val="150000"/>
              </a:lnSpc>
            </a:pPr>
            <a:r>
              <a:rPr lang="en-US" sz="2000"/>
              <a:t>"Menschlicher Knoten" - Kommunikation und Geduld.</a:t>
            </a:r>
          </a:p>
          <a:p>
            <a:pPr>
              <a:lnSpc>
                <a:spcPct val="150000"/>
              </a:lnSpc>
            </a:pPr>
            <a:r>
              <a:rPr lang="en-US" sz="2000" b="1"/>
              <a:t>Team-Herausforderungen</a:t>
            </a:r>
            <a:r>
              <a:rPr lang="en-US" sz="2000"/>
              <a:t>: </a:t>
            </a:r>
          </a:p>
          <a:p>
            <a:pPr>
              <a:lnSpc>
                <a:spcPct val="150000"/>
              </a:lnSpc>
            </a:pPr>
            <a:r>
              <a:rPr lang="en-US" sz="2000"/>
              <a:t>"Pipeline" - Zusammenarbeit und Führung.</a:t>
            </a:r>
          </a:p>
        </p:txBody>
      </p:sp>
      <p:pic>
        <p:nvPicPr>
          <p:cNvPr id="13" name="Picture 12">
            <a:extLst>
              <a:ext uri="{FF2B5EF4-FFF2-40B4-BE49-F238E27FC236}">
                <a16:creationId xmlns:a16="http://schemas.microsoft.com/office/drawing/2014/main" id="{23D401BE-7E0E-E6B2-2886-CDBBC8947234}"/>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8594505" y="1890959"/>
            <a:ext cx="1938057" cy="1938057"/>
          </a:xfrm>
          <a:prstGeom prst="rect">
            <a:avLst/>
          </a:prstGeom>
        </p:spPr>
      </p:pic>
      <p:sp>
        <p:nvSpPr>
          <p:cNvPr id="11" name="TextBox 10">
            <a:extLst>
              <a:ext uri="{FF2B5EF4-FFF2-40B4-BE49-F238E27FC236}">
                <a16:creationId xmlns:a16="http://schemas.microsoft.com/office/drawing/2014/main" id="{81A87B00-3D0A-C383-0910-983EA9859E7A}"/>
              </a:ext>
            </a:extLst>
          </p:cNvPr>
          <p:cNvSpPr txBox="1"/>
          <p:nvPr/>
        </p:nvSpPr>
        <p:spPr>
          <a:xfrm>
            <a:off x="7961191" y="3627543"/>
            <a:ext cx="3204687" cy="1432956"/>
          </a:xfrm>
          <a:prstGeom prst="rect">
            <a:avLst/>
          </a:prstGeom>
          <a:solidFill>
            <a:srgbClr val="94DB7B"/>
          </a:solidFill>
        </p:spPr>
        <p:style>
          <a:lnRef idx="2">
            <a:schemeClr val="accent6">
              <a:shade val="15000"/>
            </a:schemeClr>
          </a:lnRef>
          <a:fillRef idx="1">
            <a:schemeClr val="accent6"/>
          </a:fillRef>
          <a:effectRef idx="0">
            <a:schemeClr val="accent6"/>
          </a:effectRef>
          <a:fontRef idx="minor">
            <a:schemeClr val="lt1"/>
          </a:fontRef>
        </p:style>
        <p:txBody>
          <a:bodyPr wrap="square" lIns="91440" tIns="45720" rIns="91440" bIns="45720" anchor="t">
            <a:spAutoFit/>
          </a:bodyPr>
          <a:lstStyle/>
          <a:p>
            <a:pPr algn="ctr">
              <a:lnSpc>
                <a:spcPct val="150000"/>
              </a:lnSpc>
            </a:pPr>
            <a:r>
              <a:rPr lang="en-US" sz="2000" b="1">
                <a:solidFill>
                  <a:schemeClr val="tx1"/>
                </a:solidFill>
              </a:rPr>
              <a:t>Reflektieren Sie nach der Aktivität immer die Emotionen und die Gruppendynamik.</a:t>
            </a:r>
          </a:p>
        </p:txBody>
      </p:sp>
    </p:spTree>
    <p:extLst>
      <p:ext uri="{BB962C8B-B14F-4D97-AF65-F5344CB8AC3E}">
        <p14:creationId xmlns:p14="http://schemas.microsoft.com/office/powerpoint/2010/main" val="122060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C4163-552A-7961-0EEB-DC6E1285E4AC}"/>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ECB9D58-0B30-464F-1EB4-BF33FB432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801E444-1494-F738-5105-3600835F3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09111AB0-7B77-72F1-3A7A-1C8F03BAD6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64CB259E-B0B7-D204-9B35-BCF9EB52DC40}"/>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A6306BF7-637B-3E32-4226-FAA00DF1DF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FA3ABE83-CB30-B175-9005-7DDB306A1127}"/>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6818A654-0342-DA1D-61D4-A4D6E6D6255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4B6A287D-EABC-7782-5624-5E618703FB31}"/>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5599" y="5833850"/>
            <a:ext cx="773792" cy="716284"/>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E8B77749-CE92-AA36-55A8-E96010C9A0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000E6346-2729-6101-4197-E1E117903530}"/>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66A1E186-BD90-B917-A942-8D4FCFE11D57}"/>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58A9B17-D00B-6137-2DA6-14C7A3D2AA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87C23FA8-89B0-5F2E-8C51-A9CB02E52710}"/>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0F3B15D1-D23B-BEF1-0A60-B40860AC2B21}"/>
              </a:ext>
            </a:extLst>
          </p:cNvPr>
          <p:cNvSpPr txBox="1"/>
          <p:nvPr/>
        </p:nvSpPr>
        <p:spPr>
          <a:xfrm>
            <a:off x="656681" y="2177544"/>
            <a:ext cx="6628373" cy="32796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000" b="1"/>
              <a:t>U - Verstehen:</a:t>
            </a:r>
            <a:r>
              <a:rPr lang="en-US" sz="2000"/>
              <a:t> Identifizieren Sie, welche SEL-Kompetenz angestrebt wird.</a:t>
            </a:r>
          </a:p>
          <a:p>
            <a:pPr>
              <a:lnSpc>
                <a:spcPct val="150000"/>
              </a:lnSpc>
            </a:pPr>
            <a:r>
              <a:rPr lang="en-US" sz="2000" b="1"/>
              <a:t>N - Name It:</a:t>
            </a:r>
            <a:r>
              <a:rPr lang="en-US" sz="2000"/>
              <a:t> Rahmenaktivität mit diesem spezifischen SEL-Ziel.</a:t>
            </a:r>
          </a:p>
          <a:p>
            <a:pPr>
              <a:lnSpc>
                <a:spcPct val="150000"/>
              </a:lnSpc>
            </a:pPr>
            <a:r>
              <a:rPr lang="en-US" sz="2000" b="1"/>
              <a:t>I - Durchführen:</a:t>
            </a:r>
            <a:r>
              <a:rPr lang="en-US" sz="2000"/>
              <a:t> Verwenden Sie die passende OAE-Aufgabe.</a:t>
            </a:r>
          </a:p>
          <a:p>
            <a:pPr>
              <a:lnSpc>
                <a:spcPct val="150000"/>
              </a:lnSpc>
            </a:pPr>
            <a:r>
              <a:rPr lang="en-US" sz="2000" b="1"/>
              <a:t>T - Transfer:</a:t>
            </a:r>
            <a:r>
              <a:rPr lang="en-US" sz="2000"/>
              <a:t> Erleichtern Sie die Reflexion, um die Erfahrungen mit der zukünftigen Nutzung zu verbinden.</a:t>
            </a:r>
          </a:p>
          <a:p>
            <a:pPr algn="just">
              <a:lnSpc>
                <a:spcPct val="150000"/>
              </a:lnSpc>
            </a:pPr>
            <a:endParaRPr lang="en-GB" sz="2000">
              <a:cs typeface="Segoe UI"/>
            </a:endParaRPr>
          </a:p>
        </p:txBody>
      </p:sp>
      <p:sp>
        <p:nvSpPr>
          <p:cNvPr id="12" name="Otsikko 4">
            <a:extLst>
              <a:ext uri="{FF2B5EF4-FFF2-40B4-BE49-F238E27FC236}">
                <a16:creationId xmlns:a16="http://schemas.microsoft.com/office/drawing/2014/main" id="{91D2AADC-B9FC-50E7-7A22-96D8B581F5AC}"/>
              </a:ext>
            </a:extLst>
          </p:cNvPr>
          <p:cNvSpPr txBox="1">
            <a:spLocks/>
          </p:cNvSpPr>
          <p:nvPr/>
        </p:nvSpPr>
        <p:spPr>
          <a:xfrm>
            <a:off x="2209294" y="21362"/>
            <a:ext cx="7424474" cy="14462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a:latin typeface="Tahoma"/>
                <a:ea typeface="Tahoma"/>
                <a:cs typeface="Tahoma"/>
              </a:rPr>
              <a:t>Abschnitt 2: Methodischer Ansatz OAE und SEL</a:t>
            </a:r>
            <a:endParaRPr lang="en-US" sz="2400">
              <a:latin typeface="Tahoma"/>
              <a:ea typeface="Tahoma"/>
              <a:cs typeface="Tahoma"/>
            </a:endParaRPr>
          </a:p>
          <a:p>
            <a:pPr>
              <a:lnSpc>
                <a:spcPct val="150000"/>
              </a:lnSpc>
            </a:pPr>
            <a:endParaRPr lang="en-US" sz="2400">
              <a:latin typeface="Tahoma"/>
              <a:ea typeface="Tahoma"/>
              <a:cs typeface="Tahoma"/>
            </a:endParaRPr>
          </a:p>
        </p:txBody>
      </p:sp>
      <p:sp>
        <p:nvSpPr>
          <p:cNvPr id="5" name="TextBox 4">
            <a:extLst>
              <a:ext uri="{FF2B5EF4-FFF2-40B4-BE49-F238E27FC236}">
                <a16:creationId xmlns:a16="http://schemas.microsoft.com/office/drawing/2014/main" id="{527F789F-D439-5A39-095E-4B78B1242B6C}"/>
              </a:ext>
            </a:extLst>
          </p:cNvPr>
          <p:cNvSpPr txBox="1"/>
          <p:nvPr/>
        </p:nvSpPr>
        <p:spPr>
          <a:xfrm>
            <a:off x="2069961" y="1208520"/>
            <a:ext cx="77031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Gestaltung von OAE-Aktivitäten unter Verwendung des UNIT-Modells (angepasst für SEL)</a:t>
            </a:r>
            <a:endParaRPr lang="en-GB" sz="2000" b="1">
              <a:cs typeface="Arial"/>
            </a:endParaRPr>
          </a:p>
        </p:txBody>
      </p:sp>
      <p:sp>
        <p:nvSpPr>
          <p:cNvPr id="11" name="TextBox 10">
            <a:extLst>
              <a:ext uri="{FF2B5EF4-FFF2-40B4-BE49-F238E27FC236}">
                <a16:creationId xmlns:a16="http://schemas.microsoft.com/office/drawing/2014/main" id="{242A985E-7EF7-C656-5B4B-84544C51C13C}"/>
              </a:ext>
            </a:extLst>
          </p:cNvPr>
          <p:cNvSpPr txBox="1"/>
          <p:nvPr/>
        </p:nvSpPr>
        <p:spPr>
          <a:xfrm>
            <a:off x="7575384" y="3078688"/>
            <a:ext cx="3959935" cy="1938992"/>
          </a:xfrm>
          <a:prstGeom prst="rect">
            <a:avLst/>
          </a:prstGeom>
          <a:noFill/>
        </p:spPr>
        <p:txBody>
          <a:bodyPr wrap="square" lIns="91440" tIns="45720" rIns="91440" bIns="45720" anchor="t">
            <a:spAutoFit/>
          </a:bodyPr>
          <a:lstStyle/>
          <a:p>
            <a:pPr algn="ctr"/>
            <a:r>
              <a:rPr lang="en-US" sz="2000"/>
              <a:t>Beginnen Sie jede Einheit mit einem gezielten SEL-Ziel. </a:t>
            </a:r>
          </a:p>
          <a:p>
            <a:pPr algn="ctr"/>
            <a:endParaRPr lang="en-US" sz="2000"/>
          </a:p>
          <a:p>
            <a:pPr algn="ctr"/>
            <a:r>
              <a:rPr lang="en-US" sz="2000"/>
              <a:t>Konzentration schafft Klarheit und Selbstvertrauen - sowohl für den Lehrer als auch für die Schüler.</a:t>
            </a:r>
          </a:p>
        </p:txBody>
      </p:sp>
      <p:pic>
        <p:nvPicPr>
          <p:cNvPr id="13" name="Picture 12">
            <a:extLst>
              <a:ext uri="{FF2B5EF4-FFF2-40B4-BE49-F238E27FC236}">
                <a16:creationId xmlns:a16="http://schemas.microsoft.com/office/drawing/2014/main" id="{FB661B8A-F0FB-7297-DCF9-0FC5FCF1F5E6}"/>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8953467" y="1976959"/>
            <a:ext cx="1203768" cy="1203768"/>
          </a:xfrm>
          <a:prstGeom prst="rect">
            <a:avLst/>
          </a:prstGeom>
        </p:spPr>
      </p:pic>
    </p:spTree>
    <p:extLst>
      <p:ext uri="{BB962C8B-B14F-4D97-AF65-F5344CB8AC3E}">
        <p14:creationId xmlns:p14="http://schemas.microsoft.com/office/powerpoint/2010/main" val="265032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7FA69-1204-7AA9-04E1-7C8F39EFC5C6}"/>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DF0F76F0-34E2-589D-4504-E65040B69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260605A3-3332-F3B5-7AD7-1B474C46E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1C8BAB23-5C46-070F-C10F-0EA2921B59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558FABCE-ED47-66CA-0E80-5E9976E3B87B}"/>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290F3E15-6E9C-4AFD-8813-2027441C28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EB58E3A6-3B88-18EC-D64F-C7E90C9E1B30}"/>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40D118F4-FFD1-2337-AB96-D07072AA13BE}"/>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62CD1CB2-F525-0D91-D953-D97D19ED898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5599" y="5833850"/>
            <a:ext cx="773792" cy="716284"/>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A56DCC2E-411D-56AF-F3E6-93CB2DBFC1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0EC0CF00-E286-9BC5-0A24-E359ABC695CB}"/>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A9D25F34-4CED-5DE2-A674-FE35A22E7FE8}"/>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3359EFD5-1239-5BEA-F898-A2C5AC0B421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45DCDD39-A918-F75A-6BAA-60526ADE0635}"/>
              </a:ext>
            </a:extLst>
          </p:cNvPr>
          <p:cNvPicPr>
            <a:picLocks noChangeAspect="1"/>
          </p:cNvPicPr>
          <p:nvPr/>
        </p:nvPicPr>
        <p:blipFill>
          <a:blip r:embed="rId11"/>
          <a:stretch>
            <a:fillRect/>
          </a:stretch>
        </p:blipFill>
        <p:spPr>
          <a:xfrm>
            <a:off x="-602" y="8370"/>
            <a:ext cx="2425700" cy="2400300"/>
          </a:xfrm>
          <a:prstGeom prst="rect">
            <a:avLst/>
          </a:prstGeom>
        </p:spPr>
      </p:pic>
      <p:sp>
        <p:nvSpPr>
          <p:cNvPr id="12" name="Otsikko 4">
            <a:extLst>
              <a:ext uri="{FF2B5EF4-FFF2-40B4-BE49-F238E27FC236}">
                <a16:creationId xmlns:a16="http://schemas.microsoft.com/office/drawing/2014/main" id="{4F9542A8-AED3-6C75-2920-5C28D97D5131}"/>
              </a:ext>
            </a:extLst>
          </p:cNvPr>
          <p:cNvSpPr txBox="1">
            <a:spLocks/>
          </p:cNvSpPr>
          <p:nvPr/>
        </p:nvSpPr>
        <p:spPr>
          <a:xfrm>
            <a:off x="2209294" y="21362"/>
            <a:ext cx="7424474" cy="14462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a:latin typeface="Tahoma"/>
                <a:ea typeface="Tahoma"/>
                <a:cs typeface="Tahoma"/>
              </a:rPr>
              <a:t>Abschnitt 2: Methodischer Ansatz OAE und SEL</a:t>
            </a:r>
            <a:endParaRPr lang="en-US" sz="2400">
              <a:latin typeface="Tahoma"/>
              <a:ea typeface="Tahoma"/>
              <a:cs typeface="Tahoma"/>
            </a:endParaRPr>
          </a:p>
          <a:p>
            <a:pPr>
              <a:lnSpc>
                <a:spcPct val="150000"/>
              </a:lnSpc>
            </a:pPr>
            <a:endParaRPr lang="en-US" sz="2400">
              <a:latin typeface="Tahoma"/>
              <a:ea typeface="Tahoma"/>
              <a:cs typeface="Tahoma"/>
            </a:endParaRPr>
          </a:p>
        </p:txBody>
      </p:sp>
      <p:sp>
        <p:nvSpPr>
          <p:cNvPr id="5" name="TextBox 4">
            <a:extLst>
              <a:ext uri="{FF2B5EF4-FFF2-40B4-BE49-F238E27FC236}">
                <a16:creationId xmlns:a16="http://schemas.microsoft.com/office/drawing/2014/main" id="{B8B75257-FCD2-EF6E-D2C0-5CFECEE303DC}"/>
              </a:ext>
            </a:extLst>
          </p:cNvPr>
          <p:cNvSpPr txBox="1"/>
          <p:nvPr/>
        </p:nvSpPr>
        <p:spPr>
          <a:xfrm>
            <a:off x="2069960" y="991098"/>
            <a:ext cx="77031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Lektionsbeispiel #1 Orientierungslauf und emotionale Selbstwahrnehmung</a:t>
            </a:r>
            <a:endParaRPr lang="en-GB" sz="2000" b="1">
              <a:cs typeface="Arial"/>
            </a:endParaRPr>
          </a:p>
        </p:txBody>
      </p:sp>
      <p:sp>
        <p:nvSpPr>
          <p:cNvPr id="14" name="TextBox 13">
            <a:extLst>
              <a:ext uri="{FF2B5EF4-FFF2-40B4-BE49-F238E27FC236}">
                <a16:creationId xmlns:a16="http://schemas.microsoft.com/office/drawing/2014/main" id="{6500581D-2858-C465-6B90-11221A5C427A}"/>
              </a:ext>
            </a:extLst>
          </p:cNvPr>
          <p:cNvSpPr txBox="1"/>
          <p:nvPr/>
        </p:nvSpPr>
        <p:spPr>
          <a:xfrm>
            <a:off x="705787" y="1614560"/>
            <a:ext cx="7948246" cy="1015663"/>
          </a:xfrm>
          <a:prstGeom prst="rect">
            <a:avLst/>
          </a:prstGeom>
          <a:noFill/>
        </p:spPr>
        <p:txBody>
          <a:bodyPr wrap="square" lIns="91440" tIns="45720" rIns="91440" bIns="45720" anchor="t">
            <a:spAutoFit/>
          </a:bodyPr>
          <a:lstStyle/>
          <a:p>
            <a:pPr>
              <a:buNone/>
            </a:pPr>
            <a:r>
              <a:rPr lang="en-US" sz="2000" b="1"/>
              <a:t>U - Verstehen:</a:t>
            </a:r>
          </a:p>
          <a:p>
            <a:r>
              <a:rPr lang="en-US" sz="2000" b="1"/>
              <a:t>SEL-Schwerpunkt:</a:t>
            </a:r>
            <a:r>
              <a:rPr lang="en-US" sz="2000"/>
              <a:t> Selbstwahrnehmung - Erkennen von Emotionen in leistungsbezogenen Situationen.</a:t>
            </a:r>
          </a:p>
        </p:txBody>
      </p:sp>
      <p:sp>
        <p:nvSpPr>
          <p:cNvPr id="18" name="TextBox 17">
            <a:extLst>
              <a:ext uri="{FF2B5EF4-FFF2-40B4-BE49-F238E27FC236}">
                <a16:creationId xmlns:a16="http://schemas.microsoft.com/office/drawing/2014/main" id="{75EDF956-6DF4-0126-49B6-D810C15B5740}"/>
              </a:ext>
            </a:extLst>
          </p:cNvPr>
          <p:cNvSpPr txBox="1"/>
          <p:nvPr/>
        </p:nvSpPr>
        <p:spPr>
          <a:xfrm>
            <a:off x="737445" y="2553581"/>
            <a:ext cx="10719127" cy="1015663"/>
          </a:xfrm>
          <a:prstGeom prst="rect">
            <a:avLst/>
          </a:prstGeom>
          <a:noFill/>
        </p:spPr>
        <p:txBody>
          <a:bodyPr wrap="square" lIns="91440" tIns="45720" rIns="91440" bIns="45720" anchor="t">
            <a:spAutoFit/>
          </a:bodyPr>
          <a:lstStyle/>
          <a:p>
            <a:r>
              <a:rPr lang="en-US" sz="2000" b="1"/>
              <a:t>N - Name: </a:t>
            </a:r>
          </a:p>
          <a:p>
            <a:r>
              <a:rPr lang="en-US" sz="2000"/>
              <a:t>"Heute werden wir lernen, unsere emotionalen Reaktionen wahrzunehmen und zu benennen, wenn wir mit Stress konfrontiert sind oder Entscheidungen treffen müssen.</a:t>
            </a:r>
          </a:p>
        </p:txBody>
      </p:sp>
      <p:sp>
        <p:nvSpPr>
          <p:cNvPr id="20" name="TextBox 19">
            <a:extLst>
              <a:ext uri="{FF2B5EF4-FFF2-40B4-BE49-F238E27FC236}">
                <a16:creationId xmlns:a16="http://schemas.microsoft.com/office/drawing/2014/main" id="{0378EA39-A060-82CC-7A29-FA8FF2963B37}"/>
              </a:ext>
            </a:extLst>
          </p:cNvPr>
          <p:cNvSpPr txBox="1"/>
          <p:nvPr/>
        </p:nvSpPr>
        <p:spPr>
          <a:xfrm>
            <a:off x="705787" y="3426725"/>
            <a:ext cx="8157239" cy="1323439"/>
          </a:xfrm>
          <a:prstGeom prst="rect">
            <a:avLst/>
          </a:prstGeom>
          <a:noFill/>
        </p:spPr>
        <p:txBody>
          <a:bodyPr wrap="square" lIns="91440" tIns="45720" rIns="91440" bIns="45720" anchor="t">
            <a:spAutoFit/>
          </a:bodyPr>
          <a:lstStyle/>
          <a:p>
            <a:r>
              <a:rPr lang="en-US" sz="2000" b="1"/>
              <a:t>I - Durchführen: </a:t>
            </a:r>
          </a:p>
          <a:p>
            <a:r>
              <a:rPr lang="en-US" sz="2000" b="1"/>
              <a:t>Aktivität: Orientierungslauf auf dem Schulgelände oder im Park</a:t>
            </a:r>
          </a:p>
          <a:p>
            <a:r>
              <a:rPr lang="en-US" sz="2000"/>
              <a:t>Die Schüler erhalten eine Karte und Kontrollpunkte (zeitlich begrenzt - Druck wird aufgebaut).</a:t>
            </a:r>
          </a:p>
        </p:txBody>
      </p:sp>
      <p:sp>
        <p:nvSpPr>
          <p:cNvPr id="22" name="TextBox 21">
            <a:extLst>
              <a:ext uri="{FF2B5EF4-FFF2-40B4-BE49-F238E27FC236}">
                <a16:creationId xmlns:a16="http://schemas.microsoft.com/office/drawing/2014/main" id="{B6D6C2EF-0850-39DF-BC99-AD323D0E91FC}"/>
              </a:ext>
            </a:extLst>
          </p:cNvPr>
          <p:cNvSpPr txBox="1"/>
          <p:nvPr/>
        </p:nvSpPr>
        <p:spPr>
          <a:xfrm>
            <a:off x="707912" y="4564498"/>
            <a:ext cx="7948246" cy="1631216"/>
          </a:xfrm>
          <a:prstGeom prst="rect">
            <a:avLst/>
          </a:prstGeom>
          <a:noFill/>
        </p:spPr>
        <p:txBody>
          <a:bodyPr wrap="square" lIns="91440" tIns="45720" rIns="91440" bIns="45720" anchor="t">
            <a:spAutoFit/>
          </a:bodyPr>
          <a:lstStyle/>
          <a:p>
            <a:r>
              <a:rPr lang="en-US" sz="2000" b="1"/>
              <a:t>T - Transfer (Reflexionsfragen):</a:t>
            </a:r>
          </a:p>
          <a:p>
            <a:r>
              <a:rPr lang="en-US" sz="2000" i="1"/>
              <a:t>"Welche Gefühle haben Sie empfunden, als Sie zurücklagen oder verloren waren?"</a:t>
            </a:r>
          </a:p>
          <a:p>
            <a:r>
              <a:rPr lang="en-US" sz="2000" i="1"/>
              <a:t>"Wie haben Ihre Gefühle Ihre Entscheidungen beeinflusst?"</a:t>
            </a:r>
          </a:p>
          <a:p>
            <a:r>
              <a:rPr lang="en-US" sz="2000" i="1"/>
              <a:t>"Wie kann man diese Emotionen in einem Test oder Spiel erkennen und steuern?"</a:t>
            </a:r>
          </a:p>
        </p:txBody>
      </p:sp>
    </p:spTree>
    <p:extLst>
      <p:ext uri="{BB962C8B-B14F-4D97-AF65-F5344CB8AC3E}">
        <p14:creationId xmlns:p14="http://schemas.microsoft.com/office/powerpoint/2010/main" val="145037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BC593-FA08-227D-F49E-77323A406CB0}"/>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A65E546A-4395-7DA4-3AF5-82899BF62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BE34BBE0-6969-8970-077E-25BCC63F5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4F078872-D0C2-2ECD-7F82-9D6CA70F4F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8301611F-D180-19F8-03AE-4F86091E9AD3}"/>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9E8E60CD-0A04-E833-A4AC-B2ABFC11D0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4B205D7B-04B0-232E-1A49-1268DD08E287}"/>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D100523F-B3FA-D61B-B5AE-678AC2ED9EE3}"/>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B1635D8F-FA01-657E-D64D-9678F4FA7D6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5599" y="5833850"/>
            <a:ext cx="773792" cy="716284"/>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C5618699-C693-13A5-A153-9D984FDCAF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EA5F4CA8-D550-7A0B-1FBE-30D36A1E57D3}"/>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DEC483E7-7179-96ED-9517-4661E58DF801}"/>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53557F6A-360C-D4FF-4A5E-5452A6905A4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03033BFD-DB69-C870-CF7A-1A2CCD7A96EA}"/>
              </a:ext>
            </a:extLst>
          </p:cNvPr>
          <p:cNvPicPr>
            <a:picLocks noChangeAspect="1"/>
          </p:cNvPicPr>
          <p:nvPr/>
        </p:nvPicPr>
        <p:blipFill>
          <a:blip r:embed="rId11"/>
          <a:stretch>
            <a:fillRect/>
          </a:stretch>
        </p:blipFill>
        <p:spPr>
          <a:xfrm>
            <a:off x="-602" y="8370"/>
            <a:ext cx="2425700" cy="2400300"/>
          </a:xfrm>
          <a:prstGeom prst="rect">
            <a:avLst/>
          </a:prstGeom>
        </p:spPr>
      </p:pic>
      <p:sp>
        <p:nvSpPr>
          <p:cNvPr id="12" name="Otsikko 4">
            <a:extLst>
              <a:ext uri="{FF2B5EF4-FFF2-40B4-BE49-F238E27FC236}">
                <a16:creationId xmlns:a16="http://schemas.microsoft.com/office/drawing/2014/main" id="{C5489198-5A8D-34FB-5745-1D37F864073F}"/>
              </a:ext>
            </a:extLst>
          </p:cNvPr>
          <p:cNvSpPr txBox="1">
            <a:spLocks/>
          </p:cNvSpPr>
          <p:nvPr/>
        </p:nvSpPr>
        <p:spPr>
          <a:xfrm>
            <a:off x="2209294" y="21362"/>
            <a:ext cx="7424474" cy="14462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a:latin typeface="Tahoma"/>
                <a:ea typeface="Tahoma"/>
                <a:cs typeface="Tahoma"/>
              </a:rPr>
              <a:t>Abschnitt 2: Methodischer Ansatz OAE und SEL</a:t>
            </a:r>
            <a:endParaRPr lang="en-US" sz="2400">
              <a:latin typeface="Tahoma"/>
              <a:ea typeface="Tahoma"/>
              <a:cs typeface="Tahoma"/>
            </a:endParaRPr>
          </a:p>
          <a:p>
            <a:pPr>
              <a:lnSpc>
                <a:spcPct val="150000"/>
              </a:lnSpc>
            </a:pPr>
            <a:endParaRPr lang="en-US" sz="2400">
              <a:latin typeface="Tahoma"/>
              <a:ea typeface="Tahoma"/>
              <a:cs typeface="Tahoma"/>
            </a:endParaRPr>
          </a:p>
        </p:txBody>
      </p:sp>
      <p:sp>
        <p:nvSpPr>
          <p:cNvPr id="5" name="TextBox 4">
            <a:extLst>
              <a:ext uri="{FF2B5EF4-FFF2-40B4-BE49-F238E27FC236}">
                <a16:creationId xmlns:a16="http://schemas.microsoft.com/office/drawing/2014/main" id="{90F6AF1A-2970-4D2C-963C-567632C60D74}"/>
              </a:ext>
            </a:extLst>
          </p:cNvPr>
          <p:cNvSpPr txBox="1"/>
          <p:nvPr/>
        </p:nvSpPr>
        <p:spPr>
          <a:xfrm>
            <a:off x="2069960" y="991098"/>
            <a:ext cx="77031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Lektionsbeispiel #2 Trust Walk &amp; Beziehungsfähigkeiten</a:t>
            </a:r>
            <a:endParaRPr lang="en-GB" sz="2000" b="1">
              <a:cs typeface="Arial"/>
            </a:endParaRPr>
          </a:p>
        </p:txBody>
      </p:sp>
      <p:sp>
        <p:nvSpPr>
          <p:cNvPr id="14" name="TextBox 13">
            <a:extLst>
              <a:ext uri="{FF2B5EF4-FFF2-40B4-BE49-F238E27FC236}">
                <a16:creationId xmlns:a16="http://schemas.microsoft.com/office/drawing/2014/main" id="{94A6FE87-4A84-D30B-E963-14FA27714AC4}"/>
              </a:ext>
            </a:extLst>
          </p:cNvPr>
          <p:cNvSpPr txBox="1"/>
          <p:nvPr/>
        </p:nvSpPr>
        <p:spPr>
          <a:xfrm>
            <a:off x="705786" y="1714261"/>
            <a:ext cx="8927981" cy="707886"/>
          </a:xfrm>
          <a:prstGeom prst="rect">
            <a:avLst/>
          </a:prstGeom>
          <a:noFill/>
        </p:spPr>
        <p:txBody>
          <a:bodyPr wrap="square" lIns="91440" tIns="45720" rIns="91440" bIns="45720" anchor="t">
            <a:spAutoFit/>
          </a:bodyPr>
          <a:lstStyle/>
          <a:p>
            <a:pPr>
              <a:buNone/>
            </a:pPr>
            <a:r>
              <a:rPr lang="en-US" sz="2000" b="1"/>
              <a:t>U - Verstehen:</a:t>
            </a:r>
          </a:p>
          <a:p>
            <a:r>
              <a:rPr lang="en-US" sz="2000" b="1"/>
              <a:t>SEL-Schwerpunkt:</a:t>
            </a:r>
            <a:r>
              <a:rPr lang="en-US" sz="2000"/>
              <a:t> Beziehungskompetenz - Zuhören, Unterstützung anderer und Vertrauen in Gleichaltrige.</a:t>
            </a:r>
          </a:p>
        </p:txBody>
      </p:sp>
      <p:sp>
        <p:nvSpPr>
          <p:cNvPr id="18" name="TextBox 17">
            <a:extLst>
              <a:ext uri="{FF2B5EF4-FFF2-40B4-BE49-F238E27FC236}">
                <a16:creationId xmlns:a16="http://schemas.microsoft.com/office/drawing/2014/main" id="{3132D823-918D-0164-6278-539D832B4B42}"/>
              </a:ext>
            </a:extLst>
          </p:cNvPr>
          <p:cNvSpPr txBox="1"/>
          <p:nvPr/>
        </p:nvSpPr>
        <p:spPr>
          <a:xfrm>
            <a:off x="656042" y="2402140"/>
            <a:ext cx="11312799" cy="1015663"/>
          </a:xfrm>
          <a:prstGeom prst="rect">
            <a:avLst/>
          </a:prstGeom>
          <a:noFill/>
        </p:spPr>
        <p:txBody>
          <a:bodyPr wrap="square" lIns="91440" tIns="45720" rIns="91440" bIns="45720" anchor="t">
            <a:spAutoFit/>
          </a:bodyPr>
          <a:lstStyle/>
          <a:p>
            <a:r>
              <a:rPr lang="en-US" sz="2000" b="1"/>
              <a:t>N - Name: </a:t>
            </a:r>
          </a:p>
          <a:p>
            <a:r>
              <a:rPr lang="en-US" sz="2000"/>
              <a:t>"Bei dieser Aktivität geht es darum, genau zuzuhören und Vertrauen aufzubauen - Fähigkeiten, die ihr bei Klassenprojekten und in Sportteams brauchen werdet."</a:t>
            </a:r>
          </a:p>
        </p:txBody>
      </p:sp>
      <p:sp>
        <p:nvSpPr>
          <p:cNvPr id="20" name="TextBox 19">
            <a:extLst>
              <a:ext uri="{FF2B5EF4-FFF2-40B4-BE49-F238E27FC236}">
                <a16:creationId xmlns:a16="http://schemas.microsoft.com/office/drawing/2014/main" id="{B18072C7-9EB8-724E-2425-0E402585AAE5}"/>
              </a:ext>
            </a:extLst>
          </p:cNvPr>
          <p:cNvSpPr txBox="1"/>
          <p:nvPr/>
        </p:nvSpPr>
        <p:spPr>
          <a:xfrm>
            <a:off x="705785" y="3417016"/>
            <a:ext cx="10771181" cy="1015663"/>
          </a:xfrm>
          <a:prstGeom prst="rect">
            <a:avLst/>
          </a:prstGeom>
          <a:noFill/>
        </p:spPr>
        <p:txBody>
          <a:bodyPr wrap="square" lIns="91440" tIns="45720" rIns="91440" bIns="45720" anchor="t">
            <a:spAutoFit/>
          </a:bodyPr>
          <a:lstStyle/>
          <a:p>
            <a:r>
              <a:rPr lang="en-US" sz="2000" b="1"/>
              <a:t>I - Durchführen: </a:t>
            </a:r>
          </a:p>
          <a:p>
            <a:pPr>
              <a:buNone/>
            </a:pPr>
            <a:r>
              <a:rPr lang="en-US" sz="2000" b="1"/>
              <a:t>Aktivität: </a:t>
            </a:r>
            <a:r>
              <a:rPr lang="en-US" sz="2000"/>
              <a:t>Trust Walk mit verbundenen Augen in Paaren oder Gruppen</a:t>
            </a:r>
          </a:p>
          <a:p>
            <a:r>
              <a:rPr lang="en-US" sz="2000"/>
              <a:t>Die Schüler führen ihre Partner mit verbundenen Augen durch einen einfachen Hindernisparcours, wobei sie nur verbale Hinweise geben.</a:t>
            </a:r>
          </a:p>
        </p:txBody>
      </p:sp>
      <p:sp>
        <p:nvSpPr>
          <p:cNvPr id="22" name="TextBox 21">
            <a:extLst>
              <a:ext uri="{FF2B5EF4-FFF2-40B4-BE49-F238E27FC236}">
                <a16:creationId xmlns:a16="http://schemas.microsoft.com/office/drawing/2014/main" id="{617E281D-2152-7201-8365-2825C8509F15}"/>
              </a:ext>
            </a:extLst>
          </p:cNvPr>
          <p:cNvSpPr txBox="1"/>
          <p:nvPr/>
        </p:nvSpPr>
        <p:spPr>
          <a:xfrm>
            <a:off x="658062" y="4379339"/>
            <a:ext cx="7948246" cy="1323439"/>
          </a:xfrm>
          <a:prstGeom prst="rect">
            <a:avLst/>
          </a:prstGeom>
          <a:noFill/>
        </p:spPr>
        <p:txBody>
          <a:bodyPr wrap="square" lIns="91440" tIns="45720" rIns="91440" bIns="45720" anchor="t">
            <a:spAutoFit/>
          </a:bodyPr>
          <a:lstStyle/>
          <a:p>
            <a:r>
              <a:rPr lang="en-US" sz="2000" b="1"/>
              <a:t>T - Transfer (Reflexionsfragen):</a:t>
            </a:r>
          </a:p>
          <a:p>
            <a:r>
              <a:rPr lang="en-US" sz="2000" i="1"/>
              <a:t>"Wie haben Sie sich sicher oder unsicher gefühlt?"</a:t>
            </a:r>
          </a:p>
          <a:p>
            <a:r>
              <a:rPr lang="en-US" sz="2000" i="1"/>
              <a:t>"Was hat Ihnen geholfen, Ihrem Partner zu vertrauen?"</a:t>
            </a:r>
          </a:p>
          <a:p>
            <a:r>
              <a:rPr lang="en-US" sz="2000" i="1"/>
              <a:t>"Wie kann Vertrauen die Arbeit in Gruppen oder Sportteams verbessern?"</a:t>
            </a:r>
          </a:p>
        </p:txBody>
      </p:sp>
    </p:spTree>
    <p:extLst>
      <p:ext uri="{BB962C8B-B14F-4D97-AF65-F5344CB8AC3E}">
        <p14:creationId xmlns:p14="http://schemas.microsoft.com/office/powerpoint/2010/main" val="201223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3873A-A600-6B29-2418-8E9B61530A3C}"/>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68F834EC-1C36-6F90-4D2B-2FAB8B63C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7B8484B8-F44A-F4A5-9EE0-75B2647FC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93AA10B3-FE3C-9051-CF3A-2653662D4F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F5A237FE-7993-5685-1BAC-292E69D18DAF}"/>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AD685EB3-AAB6-6199-4B46-C2B1887679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4A1D117C-FDE1-58D5-7173-613F2EEC60D0}"/>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6BF3BC60-F9BF-D506-012E-0F909F8A9522}"/>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426B63A2-FF39-EFDA-697B-AECA70FA49A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5599" y="5833850"/>
            <a:ext cx="773792" cy="716284"/>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D36EB14E-A30B-E936-4B9E-D92DAE2795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D3D23148-C32B-A5F8-52B2-A2C376EEFF26}"/>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1706AC28-4214-579E-093B-60CE76A596F0}"/>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F85C8000-E6A1-B03F-74C8-ADD17F0321A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19F20BC1-CA59-6382-9175-E2513A53635E}"/>
              </a:ext>
            </a:extLst>
          </p:cNvPr>
          <p:cNvPicPr>
            <a:picLocks noChangeAspect="1"/>
          </p:cNvPicPr>
          <p:nvPr/>
        </p:nvPicPr>
        <p:blipFill>
          <a:blip r:embed="rId11"/>
          <a:stretch>
            <a:fillRect/>
          </a:stretch>
        </p:blipFill>
        <p:spPr>
          <a:xfrm>
            <a:off x="-602" y="8370"/>
            <a:ext cx="2425700" cy="2400300"/>
          </a:xfrm>
          <a:prstGeom prst="rect">
            <a:avLst/>
          </a:prstGeom>
        </p:spPr>
      </p:pic>
      <p:sp>
        <p:nvSpPr>
          <p:cNvPr id="12" name="Otsikko 4">
            <a:extLst>
              <a:ext uri="{FF2B5EF4-FFF2-40B4-BE49-F238E27FC236}">
                <a16:creationId xmlns:a16="http://schemas.microsoft.com/office/drawing/2014/main" id="{B15A0279-9EDC-87DB-1C2D-FF46BE03CEB1}"/>
              </a:ext>
            </a:extLst>
          </p:cNvPr>
          <p:cNvSpPr txBox="1">
            <a:spLocks/>
          </p:cNvSpPr>
          <p:nvPr/>
        </p:nvSpPr>
        <p:spPr>
          <a:xfrm>
            <a:off x="2209294" y="21362"/>
            <a:ext cx="7424474" cy="14462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a:latin typeface="Tahoma"/>
                <a:ea typeface="Tahoma"/>
                <a:cs typeface="Tahoma"/>
              </a:rPr>
              <a:t>Abschnitt 2: Methodischer Ansatz OAE und SEL</a:t>
            </a:r>
            <a:endParaRPr lang="en-US" sz="2400">
              <a:latin typeface="Tahoma"/>
              <a:ea typeface="Tahoma"/>
              <a:cs typeface="Tahoma"/>
            </a:endParaRPr>
          </a:p>
          <a:p>
            <a:pPr>
              <a:lnSpc>
                <a:spcPct val="150000"/>
              </a:lnSpc>
            </a:pPr>
            <a:endParaRPr lang="en-US" sz="2400">
              <a:latin typeface="Tahoma"/>
              <a:ea typeface="Tahoma"/>
              <a:cs typeface="Tahoma"/>
            </a:endParaRPr>
          </a:p>
        </p:txBody>
      </p:sp>
      <p:sp>
        <p:nvSpPr>
          <p:cNvPr id="5" name="TextBox 4">
            <a:extLst>
              <a:ext uri="{FF2B5EF4-FFF2-40B4-BE49-F238E27FC236}">
                <a16:creationId xmlns:a16="http://schemas.microsoft.com/office/drawing/2014/main" id="{43319492-D93E-3E22-FE7F-3DB83C2DB932}"/>
              </a:ext>
            </a:extLst>
          </p:cNvPr>
          <p:cNvSpPr txBox="1"/>
          <p:nvPr/>
        </p:nvSpPr>
        <p:spPr>
          <a:xfrm>
            <a:off x="2069960" y="991098"/>
            <a:ext cx="77031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Pädagogische Grundprinzipien</a:t>
            </a:r>
            <a:endParaRPr lang="en-GB" sz="2000" b="1">
              <a:cs typeface="Arial"/>
            </a:endParaRPr>
          </a:p>
        </p:txBody>
      </p:sp>
      <p:graphicFrame>
        <p:nvGraphicFramePr>
          <p:cNvPr id="2" name="Table 1">
            <a:extLst>
              <a:ext uri="{FF2B5EF4-FFF2-40B4-BE49-F238E27FC236}">
                <a16:creationId xmlns:a16="http://schemas.microsoft.com/office/drawing/2014/main" id="{C7C725F3-EBBC-FCE5-EFC9-D820C67D4C40}"/>
              </a:ext>
            </a:extLst>
          </p:cNvPr>
          <p:cNvGraphicFramePr>
            <a:graphicFrameLocks noGrp="1"/>
          </p:cNvGraphicFramePr>
          <p:nvPr>
            <p:extLst>
              <p:ext uri="{D42A27DB-BD31-4B8C-83A1-F6EECF244321}">
                <p14:modId xmlns:p14="http://schemas.microsoft.com/office/powerpoint/2010/main" val="3695409201"/>
              </p:ext>
            </p:extLst>
          </p:nvPr>
        </p:nvGraphicFramePr>
        <p:xfrm>
          <a:off x="527200" y="1704312"/>
          <a:ext cx="11130642" cy="4114800"/>
        </p:xfrm>
        <a:graphic>
          <a:graphicData uri="http://schemas.openxmlformats.org/drawingml/2006/table">
            <a:tbl>
              <a:tblPr/>
              <a:tblGrid>
                <a:gridCol w="3042556">
                  <a:extLst>
                    <a:ext uri="{9D8B030D-6E8A-4147-A177-3AD203B41FA5}">
                      <a16:colId xmlns:a16="http://schemas.microsoft.com/office/drawing/2014/main" val="3233494365"/>
                    </a:ext>
                  </a:extLst>
                </a:gridCol>
                <a:gridCol w="4377872">
                  <a:extLst>
                    <a:ext uri="{9D8B030D-6E8A-4147-A177-3AD203B41FA5}">
                      <a16:colId xmlns:a16="http://schemas.microsoft.com/office/drawing/2014/main" val="1638944422"/>
                    </a:ext>
                  </a:extLst>
                </a:gridCol>
                <a:gridCol w="3710214">
                  <a:extLst>
                    <a:ext uri="{9D8B030D-6E8A-4147-A177-3AD203B41FA5}">
                      <a16:colId xmlns:a16="http://schemas.microsoft.com/office/drawing/2014/main" val="1260577369"/>
                    </a:ext>
                  </a:extLst>
                </a:gridCol>
              </a:tblGrid>
              <a:tr h="0">
                <a:tc>
                  <a:txBody>
                    <a:bodyPr/>
                    <a:lstStyle/>
                    <a:p>
                      <a:r>
                        <a:rPr lang="en-US" sz="1900" b="1"/>
                        <a:t>Pädagogik</a:t>
                      </a:r>
                      <a:endParaRPr lang="en-US" sz="1900"/>
                    </a:p>
                  </a:txBody>
                  <a:tcPr anchor="ctr">
                    <a:lnL>
                      <a:noFill/>
                    </a:lnL>
                    <a:lnR>
                      <a:noFill/>
                    </a:lnR>
                    <a:lnT>
                      <a:noFill/>
                    </a:lnT>
                    <a:lnB>
                      <a:noFill/>
                    </a:lnB>
                    <a:noFill/>
                  </a:tcPr>
                </a:tc>
                <a:tc>
                  <a:txBody>
                    <a:bodyPr/>
                    <a:lstStyle/>
                    <a:p>
                      <a:r>
                        <a:rPr lang="en-US" sz="1900" b="1"/>
                        <a:t>Anwendung in PE/OAE</a:t>
                      </a:r>
                      <a:endParaRPr lang="en-US" sz="1900"/>
                    </a:p>
                  </a:txBody>
                  <a:tcPr anchor="ctr">
                    <a:lnL>
                      <a:noFill/>
                    </a:lnL>
                    <a:lnR>
                      <a:noFill/>
                    </a:lnR>
                    <a:lnT>
                      <a:noFill/>
                    </a:lnT>
                    <a:lnB>
                      <a:noFill/>
                    </a:lnB>
                    <a:noFill/>
                  </a:tcPr>
                </a:tc>
                <a:tc>
                  <a:txBody>
                    <a:bodyPr/>
                    <a:lstStyle/>
                    <a:p>
                      <a:r>
                        <a:rPr lang="en-US" sz="1900" b="1"/>
                        <a:t>SEL Auswirkungen</a:t>
                      </a:r>
                      <a:endParaRPr lang="en-US" sz="1900"/>
                    </a:p>
                  </a:txBody>
                  <a:tcPr anchor="ctr">
                    <a:lnL>
                      <a:noFill/>
                    </a:lnL>
                    <a:lnR>
                      <a:noFill/>
                    </a:lnR>
                    <a:lnT>
                      <a:noFill/>
                    </a:lnT>
                    <a:lnB>
                      <a:noFill/>
                    </a:lnB>
                    <a:noFill/>
                  </a:tcPr>
                </a:tc>
                <a:extLst>
                  <a:ext uri="{0D108BD9-81ED-4DB2-BD59-A6C34878D82A}">
                    <a16:rowId xmlns:a16="http://schemas.microsoft.com/office/drawing/2014/main" val="1657146102"/>
                  </a:ext>
                </a:extLst>
              </a:tr>
              <a:tr h="0">
                <a:tc>
                  <a:txBody>
                    <a:bodyPr/>
                    <a:lstStyle/>
                    <a:p>
                      <a:r>
                        <a:rPr lang="en-US" sz="1900" b="1"/>
                        <a:t>Erfahrungsorientiertes Lernen (Kolb)</a:t>
                      </a:r>
                      <a:endParaRPr lang="en-US" sz="1900"/>
                    </a:p>
                  </a:txBody>
                  <a:tcPr anchor="ctr">
                    <a:lnL>
                      <a:noFill/>
                    </a:lnL>
                    <a:lnR>
                      <a:noFill/>
                    </a:lnR>
                    <a:lnT>
                      <a:noFill/>
                    </a:lnT>
                    <a:lnB>
                      <a:noFill/>
                    </a:lnB>
                    <a:noFill/>
                  </a:tcPr>
                </a:tc>
                <a:tc>
                  <a:txBody>
                    <a:bodyPr/>
                    <a:lstStyle/>
                    <a:p>
                      <a:r>
                        <a:rPr lang="en-US" sz="1900"/>
                        <a:t>Lernen durch Handeln → Reflektieren → Anwenden</a:t>
                      </a:r>
                    </a:p>
                  </a:txBody>
                  <a:tcPr anchor="ctr">
                    <a:lnL>
                      <a:noFill/>
                    </a:lnL>
                    <a:lnR>
                      <a:noFill/>
                    </a:lnR>
                    <a:lnT>
                      <a:noFill/>
                    </a:lnT>
                    <a:lnB>
                      <a:noFill/>
                    </a:lnB>
                    <a:noFill/>
                  </a:tcPr>
                </a:tc>
                <a:tc>
                  <a:txBody>
                    <a:bodyPr/>
                    <a:lstStyle/>
                    <a:p>
                      <a:r>
                        <a:rPr lang="en-US" sz="1900"/>
                        <a:t>Alle 5 SEL-Kompetenzen</a:t>
                      </a:r>
                    </a:p>
                  </a:txBody>
                  <a:tcPr anchor="ctr">
                    <a:lnL>
                      <a:noFill/>
                    </a:lnL>
                    <a:lnR>
                      <a:noFill/>
                    </a:lnR>
                    <a:lnT>
                      <a:noFill/>
                    </a:lnT>
                    <a:lnB>
                      <a:noFill/>
                    </a:lnB>
                    <a:noFill/>
                  </a:tcPr>
                </a:tc>
                <a:extLst>
                  <a:ext uri="{0D108BD9-81ED-4DB2-BD59-A6C34878D82A}">
                    <a16:rowId xmlns:a16="http://schemas.microsoft.com/office/drawing/2014/main" val="4271698583"/>
                  </a:ext>
                </a:extLst>
              </a:tr>
              <a:tr h="0">
                <a:tc>
                  <a:txBody>
                    <a:bodyPr/>
                    <a:lstStyle/>
                    <a:p>
                      <a:r>
                        <a:rPr lang="en-US" sz="1900" b="1"/>
                        <a:t>Herausforderung durch Wahl</a:t>
                      </a:r>
                      <a:endParaRPr lang="en-US" sz="1900"/>
                    </a:p>
                  </a:txBody>
                  <a:tcPr anchor="ctr">
                    <a:lnL>
                      <a:noFill/>
                    </a:lnL>
                    <a:lnR>
                      <a:noFill/>
                    </a:lnR>
                    <a:lnT>
                      <a:noFill/>
                    </a:lnT>
                    <a:lnB>
                      <a:noFill/>
                    </a:lnB>
                    <a:noFill/>
                  </a:tcPr>
                </a:tc>
                <a:tc>
                  <a:txBody>
                    <a:bodyPr/>
                    <a:lstStyle/>
                    <a:p>
                      <a:r>
                        <a:rPr lang="en-US" sz="1900"/>
                        <a:t>Schüler wählen den Grad der Beteiligung</a:t>
                      </a:r>
                    </a:p>
                  </a:txBody>
                  <a:tcPr anchor="ctr">
                    <a:lnL>
                      <a:noFill/>
                    </a:lnL>
                    <a:lnR>
                      <a:noFill/>
                    </a:lnR>
                    <a:lnT>
                      <a:noFill/>
                    </a:lnT>
                    <a:lnB>
                      <a:noFill/>
                    </a:lnB>
                    <a:noFill/>
                  </a:tcPr>
                </a:tc>
                <a:tc>
                  <a:txBody>
                    <a:bodyPr/>
                    <a:lstStyle/>
                    <a:p>
                      <a:r>
                        <a:rPr lang="en-US" sz="1900"/>
                        <a:t>Förderung von Autonomie und Selbstmanagement</a:t>
                      </a:r>
                    </a:p>
                  </a:txBody>
                  <a:tcPr anchor="ctr">
                    <a:lnL>
                      <a:noFill/>
                    </a:lnL>
                    <a:lnR>
                      <a:noFill/>
                    </a:lnR>
                    <a:lnT>
                      <a:noFill/>
                    </a:lnT>
                    <a:lnB>
                      <a:noFill/>
                    </a:lnB>
                    <a:noFill/>
                  </a:tcPr>
                </a:tc>
                <a:extLst>
                  <a:ext uri="{0D108BD9-81ED-4DB2-BD59-A6C34878D82A}">
                    <a16:rowId xmlns:a16="http://schemas.microsoft.com/office/drawing/2014/main" val="2826797081"/>
                  </a:ext>
                </a:extLst>
              </a:tr>
              <a:tr h="0">
                <a:tc>
                  <a:txBody>
                    <a:bodyPr/>
                    <a:lstStyle/>
                    <a:p>
                      <a:r>
                        <a:rPr lang="en-US" sz="1900" b="1"/>
                        <a:t>Sequenzierte Erlebnisse</a:t>
                      </a:r>
                      <a:endParaRPr lang="en-US" sz="1900"/>
                    </a:p>
                  </a:txBody>
                  <a:tcPr anchor="ctr">
                    <a:lnL>
                      <a:noFill/>
                    </a:lnL>
                    <a:lnR>
                      <a:noFill/>
                    </a:lnR>
                    <a:lnT>
                      <a:noFill/>
                    </a:lnT>
                    <a:lnB>
                      <a:noFill/>
                    </a:lnB>
                    <a:noFill/>
                  </a:tcPr>
                </a:tc>
                <a:tc>
                  <a:txBody>
                    <a:bodyPr/>
                    <a:lstStyle/>
                    <a:p>
                      <a:r>
                        <a:rPr lang="en-US" sz="1900"/>
                        <a:t>Die Aktivitäten nehmen an Komplexität und Intensität zu</a:t>
                      </a:r>
                    </a:p>
                  </a:txBody>
                  <a:tcPr anchor="ctr">
                    <a:lnL>
                      <a:noFill/>
                    </a:lnL>
                    <a:lnR>
                      <a:noFill/>
                    </a:lnR>
                    <a:lnT>
                      <a:noFill/>
                    </a:lnT>
                    <a:lnB>
                      <a:noFill/>
                    </a:lnB>
                    <a:noFill/>
                  </a:tcPr>
                </a:tc>
                <a:tc>
                  <a:txBody>
                    <a:bodyPr/>
                    <a:lstStyle/>
                    <a:p>
                      <a:r>
                        <a:rPr lang="en-US" sz="1900"/>
                        <a:t>Schrittweiser Aufbau von SEL-Fähigkeiten</a:t>
                      </a:r>
                    </a:p>
                  </a:txBody>
                  <a:tcPr anchor="ctr">
                    <a:lnL>
                      <a:noFill/>
                    </a:lnL>
                    <a:lnR>
                      <a:noFill/>
                    </a:lnR>
                    <a:lnT>
                      <a:noFill/>
                    </a:lnT>
                    <a:lnB>
                      <a:noFill/>
                    </a:lnB>
                    <a:noFill/>
                  </a:tcPr>
                </a:tc>
                <a:extLst>
                  <a:ext uri="{0D108BD9-81ED-4DB2-BD59-A6C34878D82A}">
                    <a16:rowId xmlns:a16="http://schemas.microsoft.com/office/drawing/2014/main" val="1493763039"/>
                  </a:ext>
                </a:extLst>
              </a:tr>
              <a:tr h="0">
                <a:tc>
                  <a:txBody>
                    <a:bodyPr/>
                    <a:lstStyle/>
                    <a:p>
                      <a:r>
                        <a:rPr lang="en-US" sz="1900" b="1"/>
                        <a:t>Frontloading</a:t>
                      </a:r>
                      <a:endParaRPr lang="en-US" sz="1900"/>
                    </a:p>
                  </a:txBody>
                  <a:tcPr anchor="ctr">
                    <a:lnL>
                      <a:noFill/>
                    </a:lnL>
                    <a:lnR>
                      <a:noFill/>
                    </a:lnR>
                    <a:lnT>
                      <a:noFill/>
                    </a:lnT>
                    <a:lnB>
                      <a:noFill/>
                    </a:lnB>
                    <a:noFill/>
                  </a:tcPr>
                </a:tc>
                <a:tc>
                  <a:txBody>
                    <a:bodyPr/>
                    <a:lstStyle/>
                    <a:p>
                      <a:r>
                        <a:rPr lang="en-US" sz="1900"/>
                        <a:t>Vorsätzliche Formulierung von Zielen vor der Aktivität</a:t>
                      </a:r>
                    </a:p>
                  </a:txBody>
                  <a:tcPr anchor="ctr">
                    <a:lnL>
                      <a:noFill/>
                    </a:lnL>
                    <a:lnR>
                      <a:noFill/>
                    </a:lnR>
                    <a:lnT>
                      <a:noFill/>
                    </a:lnT>
                    <a:lnB>
                      <a:noFill/>
                    </a:lnB>
                    <a:noFill/>
                  </a:tcPr>
                </a:tc>
                <a:tc>
                  <a:txBody>
                    <a:bodyPr/>
                    <a:lstStyle/>
                    <a:p>
                      <a:r>
                        <a:rPr lang="en-US" sz="1900"/>
                        <a:t>Konzentriert die Aufmerksamkeit auf SEL-Ziele</a:t>
                      </a:r>
                    </a:p>
                  </a:txBody>
                  <a:tcPr anchor="ctr">
                    <a:lnL>
                      <a:noFill/>
                    </a:lnL>
                    <a:lnR>
                      <a:noFill/>
                    </a:lnR>
                    <a:lnT>
                      <a:noFill/>
                    </a:lnT>
                    <a:lnB>
                      <a:noFill/>
                    </a:lnB>
                    <a:noFill/>
                  </a:tcPr>
                </a:tc>
                <a:extLst>
                  <a:ext uri="{0D108BD9-81ED-4DB2-BD59-A6C34878D82A}">
                    <a16:rowId xmlns:a16="http://schemas.microsoft.com/office/drawing/2014/main" val="420375311"/>
                  </a:ext>
                </a:extLst>
              </a:tr>
              <a:tr h="0">
                <a:tc>
                  <a:txBody>
                    <a:bodyPr/>
                    <a:lstStyle/>
                    <a:p>
                      <a:r>
                        <a:rPr lang="en-US" sz="1900" b="1"/>
                        <a:t>Nachbesprechung und Reflexion</a:t>
                      </a:r>
                      <a:endParaRPr lang="en-US" sz="1900"/>
                    </a:p>
                  </a:txBody>
                  <a:tcPr anchor="ctr">
                    <a:lnL>
                      <a:noFill/>
                    </a:lnL>
                    <a:lnR>
                      <a:noFill/>
                    </a:lnR>
                    <a:lnT>
                      <a:noFill/>
                    </a:lnT>
                    <a:lnB>
                      <a:noFill/>
                    </a:lnB>
                    <a:noFill/>
                  </a:tcPr>
                </a:tc>
                <a:tc>
                  <a:txBody>
                    <a:bodyPr/>
                    <a:lstStyle/>
                    <a:p>
                      <a:r>
                        <a:rPr lang="en-US" sz="1900"/>
                        <a:t>Geleitete Diskussion oder Tagebuchführung nach der Aktivität</a:t>
                      </a:r>
                    </a:p>
                  </a:txBody>
                  <a:tcPr anchor="ctr">
                    <a:lnL>
                      <a:noFill/>
                    </a:lnL>
                    <a:lnR>
                      <a:noFill/>
                    </a:lnR>
                    <a:lnT>
                      <a:noFill/>
                    </a:lnT>
                    <a:lnB>
                      <a:noFill/>
                    </a:lnB>
                    <a:noFill/>
                  </a:tcPr>
                </a:tc>
                <a:tc>
                  <a:txBody>
                    <a:bodyPr/>
                    <a:lstStyle/>
                    <a:p>
                      <a:r>
                        <a:rPr lang="en-US" sz="1900"/>
                        <a:t>Fördert die Selbstwahrnehmung und emotionale Einsicht</a:t>
                      </a:r>
                    </a:p>
                  </a:txBody>
                  <a:tcPr anchor="ctr">
                    <a:lnL>
                      <a:noFill/>
                    </a:lnL>
                    <a:lnR>
                      <a:noFill/>
                    </a:lnR>
                    <a:lnT>
                      <a:noFill/>
                    </a:lnT>
                    <a:lnB>
                      <a:noFill/>
                    </a:lnB>
                    <a:noFill/>
                  </a:tcPr>
                </a:tc>
                <a:extLst>
                  <a:ext uri="{0D108BD9-81ED-4DB2-BD59-A6C34878D82A}">
                    <a16:rowId xmlns:a16="http://schemas.microsoft.com/office/drawing/2014/main" val="869526632"/>
                  </a:ext>
                </a:extLst>
              </a:tr>
              <a:tr h="0">
                <a:tc>
                  <a:txBody>
                    <a:bodyPr/>
                    <a:lstStyle/>
                    <a:p>
                      <a:r>
                        <a:rPr lang="en-US" sz="1900" b="1"/>
                        <a:t>Übertragung</a:t>
                      </a:r>
                      <a:endParaRPr lang="en-US" sz="1900"/>
                    </a:p>
                  </a:txBody>
                  <a:tcPr anchor="ctr">
                    <a:lnL>
                      <a:noFill/>
                    </a:lnL>
                    <a:lnR>
                      <a:noFill/>
                    </a:lnR>
                    <a:lnT>
                      <a:noFill/>
                    </a:lnT>
                    <a:lnB>
                      <a:noFill/>
                    </a:lnB>
                    <a:noFill/>
                  </a:tcPr>
                </a:tc>
                <a:tc>
                  <a:txBody>
                    <a:bodyPr/>
                    <a:lstStyle/>
                    <a:p>
                      <a:r>
                        <a:rPr lang="en-US" sz="1900"/>
                        <a:t>Verbindungen von Erfahrungen zu realen Situationen herstellen</a:t>
                      </a:r>
                    </a:p>
                  </a:txBody>
                  <a:tcPr anchor="ctr">
                    <a:lnL>
                      <a:noFill/>
                    </a:lnL>
                    <a:lnR>
                      <a:noFill/>
                    </a:lnR>
                    <a:lnT>
                      <a:noFill/>
                    </a:lnT>
                    <a:lnB>
                      <a:noFill/>
                    </a:lnB>
                    <a:noFill/>
                  </a:tcPr>
                </a:tc>
                <a:tc>
                  <a:txBody>
                    <a:bodyPr/>
                    <a:lstStyle/>
                    <a:p>
                      <a:r>
                        <a:rPr lang="en-US" sz="1900"/>
                        <a:t>Sorgt für eine nachhaltige SEL-Entwicklung</a:t>
                      </a:r>
                    </a:p>
                  </a:txBody>
                  <a:tcPr anchor="ctr">
                    <a:lnL>
                      <a:noFill/>
                    </a:lnL>
                    <a:lnR>
                      <a:noFill/>
                    </a:lnR>
                    <a:lnT>
                      <a:noFill/>
                    </a:lnT>
                    <a:lnB>
                      <a:noFill/>
                    </a:lnB>
                    <a:noFill/>
                  </a:tcPr>
                </a:tc>
                <a:extLst>
                  <a:ext uri="{0D108BD9-81ED-4DB2-BD59-A6C34878D82A}">
                    <a16:rowId xmlns:a16="http://schemas.microsoft.com/office/drawing/2014/main" val="3424120792"/>
                  </a:ext>
                </a:extLst>
              </a:tr>
            </a:tbl>
          </a:graphicData>
        </a:graphic>
      </p:graphicFrame>
    </p:spTree>
    <p:extLst>
      <p:ext uri="{BB962C8B-B14F-4D97-AF65-F5344CB8AC3E}">
        <p14:creationId xmlns:p14="http://schemas.microsoft.com/office/powerpoint/2010/main" val="411606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700CD-15D1-B033-42D0-E09C9220DD5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D48FC25B-3192-B528-EB60-388C92E6D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C24B6D25-5BC2-AF6A-70F0-E508AADFF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FB2007E8-C99A-93C0-C3EC-3F48369C76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92D7D64A-80EB-C65B-878B-0031D1E3A713}"/>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5A580C41-FFE5-7A41-C127-55DB6CCBE4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96DB7628-DF99-2567-1C14-6CECA71DF372}"/>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A0E97CC7-8FC0-CF04-A232-F143C5D114AF}"/>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705BD2F5-2617-F633-24B9-18E12CBBCE85}"/>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5599" y="5833850"/>
            <a:ext cx="773792" cy="716284"/>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F4264C82-4116-74A8-28C7-3A6EA91A6B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40CEF825-3237-5E33-12C0-390D920D1407}"/>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AE1E1134-3319-03EE-969C-9EC242F4B3B6}"/>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76E8B6F1-3789-1470-710F-32A8A59077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02B4CCD0-12CF-035A-3F8D-B4B87334F6C6}"/>
              </a:ext>
            </a:extLst>
          </p:cNvPr>
          <p:cNvPicPr>
            <a:picLocks noChangeAspect="1"/>
          </p:cNvPicPr>
          <p:nvPr/>
        </p:nvPicPr>
        <p:blipFill>
          <a:blip r:embed="rId11"/>
          <a:stretch>
            <a:fillRect/>
          </a:stretch>
        </p:blipFill>
        <p:spPr>
          <a:xfrm>
            <a:off x="-602" y="8370"/>
            <a:ext cx="2425700" cy="2400300"/>
          </a:xfrm>
          <a:prstGeom prst="rect">
            <a:avLst/>
          </a:prstGeom>
        </p:spPr>
      </p:pic>
      <p:sp>
        <p:nvSpPr>
          <p:cNvPr id="12" name="Otsikko 4">
            <a:extLst>
              <a:ext uri="{FF2B5EF4-FFF2-40B4-BE49-F238E27FC236}">
                <a16:creationId xmlns:a16="http://schemas.microsoft.com/office/drawing/2014/main" id="{6804144D-62F7-5751-CEBB-21646759E916}"/>
              </a:ext>
            </a:extLst>
          </p:cNvPr>
          <p:cNvSpPr txBox="1">
            <a:spLocks/>
          </p:cNvSpPr>
          <p:nvPr/>
        </p:nvSpPr>
        <p:spPr>
          <a:xfrm>
            <a:off x="2209294" y="21362"/>
            <a:ext cx="7424474" cy="14462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a:latin typeface="Tahoma"/>
                <a:ea typeface="Tahoma"/>
                <a:cs typeface="Tahoma"/>
              </a:rPr>
              <a:t>Abschnitt 2: Methodischer Ansatz OAE und SEL</a:t>
            </a:r>
            <a:endParaRPr lang="en-US" sz="2400">
              <a:latin typeface="Tahoma"/>
              <a:ea typeface="Tahoma"/>
              <a:cs typeface="Tahoma"/>
            </a:endParaRPr>
          </a:p>
          <a:p>
            <a:pPr>
              <a:lnSpc>
                <a:spcPct val="150000"/>
              </a:lnSpc>
            </a:pPr>
            <a:endParaRPr lang="en-US" sz="2400">
              <a:latin typeface="Tahoma"/>
              <a:ea typeface="Tahoma"/>
              <a:cs typeface="Tahoma"/>
            </a:endParaRPr>
          </a:p>
        </p:txBody>
      </p:sp>
      <p:sp>
        <p:nvSpPr>
          <p:cNvPr id="5" name="TextBox 4">
            <a:extLst>
              <a:ext uri="{FF2B5EF4-FFF2-40B4-BE49-F238E27FC236}">
                <a16:creationId xmlns:a16="http://schemas.microsoft.com/office/drawing/2014/main" id="{2BDA630C-2B16-DAFF-C235-269A7BCF7556}"/>
              </a:ext>
            </a:extLst>
          </p:cNvPr>
          <p:cNvSpPr txBox="1"/>
          <p:nvPr/>
        </p:nvSpPr>
        <p:spPr>
          <a:xfrm>
            <a:off x="2069960" y="991098"/>
            <a:ext cx="77031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Pädagogische Grundprinzipien</a:t>
            </a:r>
            <a:endParaRPr lang="en-GB" sz="2000" b="1">
              <a:cs typeface="Arial"/>
            </a:endParaRPr>
          </a:p>
        </p:txBody>
      </p:sp>
      <p:sp>
        <p:nvSpPr>
          <p:cNvPr id="13" name="TextBox 12">
            <a:extLst>
              <a:ext uri="{FF2B5EF4-FFF2-40B4-BE49-F238E27FC236}">
                <a16:creationId xmlns:a16="http://schemas.microsoft.com/office/drawing/2014/main" id="{EBA76089-0476-BF5A-688D-67537FFBCD73}"/>
              </a:ext>
            </a:extLst>
          </p:cNvPr>
          <p:cNvSpPr txBox="1"/>
          <p:nvPr/>
        </p:nvSpPr>
        <p:spPr>
          <a:xfrm>
            <a:off x="3605599" y="2842814"/>
            <a:ext cx="7179547" cy="1631216"/>
          </a:xfrm>
          <a:prstGeom prst="rect">
            <a:avLst/>
          </a:prstGeom>
          <a:noFill/>
        </p:spPr>
        <p:txBody>
          <a:bodyPr wrap="square" lIns="91440" tIns="45720" rIns="91440" bIns="45720" anchor="t">
            <a:spAutoFit/>
          </a:bodyPr>
          <a:lstStyle/>
          <a:p>
            <a:pPr algn="ctr"/>
            <a:r>
              <a:rPr lang="en-US" sz="2000" b="1"/>
              <a:t>Letzter Gedanke für Lehrer:</a:t>
            </a:r>
          </a:p>
          <a:p>
            <a:pPr algn="ctr"/>
            <a:endParaRPr lang="en-US" sz="2000"/>
          </a:p>
          <a:p>
            <a:pPr algn="ctr"/>
            <a:r>
              <a:rPr lang="en-US" sz="2000"/>
              <a:t>    "SEL ist nicht etwas Zusätzliches - es ist etwas, das bereits in Ihrem Sportunterricht stattfindet. Mit OAE und bewusster Pädagogik können Sie es explizit machen, befähigen und transformieren.</a:t>
            </a:r>
          </a:p>
        </p:txBody>
      </p:sp>
      <p:pic>
        <p:nvPicPr>
          <p:cNvPr id="14" name="Picture 13">
            <a:extLst>
              <a:ext uri="{FF2B5EF4-FFF2-40B4-BE49-F238E27FC236}">
                <a16:creationId xmlns:a16="http://schemas.microsoft.com/office/drawing/2014/main" id="{F6223AD6-FB47-6EF6-7D3F-3311C94BCFD7}"/>
              </a:ext>
            </a:extLst>
          </p:cNvPr>
          <p:cNvPicPr>
            <a:picLocks noChangeAspect="1"/>
          </p:cNvPicPr>
          <p:nvPr/>
        </p:nvPicPr>
        <p:blipFill>
          <a:blip r:embed="rId12"/>
          <a:stretch>
            <a:fillRect/>
          </a:stretch>
        </p:blipFill>
        <p:spPr>
          <a:xfrm>
            <a:off x="1086877" y="2319872"/>
            <a:ext cx="2438611" cy="2438611"/>
          </a:xfrm>
          <a:prstGeom prst="rect">
            <a:avLst/>
          </a:prstGeom>
        </p:spPr>
      </p:pic>
    </p:spTree>
    <p:extLst>
      <p:ext uri="{BB962C8B-B14F-4D97-AF65-F5344CB8AC3E}">
        <p14:creationId xmlns:p14="http://schemas.microsoft.com/office/powerpoint/2010/main" val="156105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4D12-F8CA-9810-3DDF-DD31C55C4E1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B0BBA3F-7F3B-E6D6-261D-9FC3787BA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D7B1A1F-A005-429B-D15F-4F2CD14CE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D530581-4FA5-BD91-BBB6-ED734A9B2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08C75A0-BCE1-0270-CF8E-7DB36BF206F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9E223FA-CB5D-03FF-324B-3B8ED7114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DDE06B47-8799-9D98-0E78-56E1E67B72BA}"/>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88124C9B-1FE6-21C2-6C7B-A51EE1C95A7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1AE0199-B173-8D1C-976F-CCE2DE18CF6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B4616421-0640-AFD1-2675-BB6656AEB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0712DF4-C434-DE96-750A-DC1E47C5F71A}"/>
              </a:ext>
            </a:extLst>
          </p:cNvPr>
          <p:cNvSpPr>
            <a:spLocks noGrp="1"/>
          </p:cNvSpPr>
          <p:nvPr>
            <p:ph type="ctrTitle"/>
          </p:nvPr>
        </p:nvSpPr>
        <p:spPr>
          <a:xfrm>
            <a:off x="2350221" y="24841"/>
            <a:ext cx="7424474" cy="1446201"/>
          </a:xfrm>
        </p:spPr>
        <p:txBody>
          <a:bodyPr>
            <a:noAutofit/>
          </a:bodyPr>
          <a:lstStyle/>
          <a:p>
            <a:r>
              <a:rPr lang="en-US" sz="2400" b="1">
                <a:latin typeface="Tahoma"/>
                <a:ea typeface="Tahoma"/>
                <a:cs typeface="Tahoma"/>
              </a:rPr>
              <a:t>Abschnitt 2: Methodischer Ansatz OAE und SEL</a:t>
            </a:r>
            <a:endParaRPr lang="en-US" sz="2400">
              <a:latin typeface="Tahoma"/>
              <a:ea typeface="Tahoma"/>
              <a:cs typeface="Tahoma"/>
            </a:endParaRPr>
          </a:p>
          <a:p>
            <a:pPr>
              <a:lnSpc>
                <a:spcPct val="150000"/>
              </a:lnSpc>
            </a:pPr>
            <a:endParaRPr lang="en-US" sz="2400">
              <a:latin typeface="Tahoma"/>
              <a:ea typeface="Tahoma"/>
              <a:cs typeface="Tahoma"/>
            </a:endParaRPr>
          </a:p>
        </p:txBody>
      </p:sp>
      <p:sp>
        <p:nvSpPr>
          <p:cNvPr id="24" name="AutoShape 36" descr="Picture 4, Imagen">
            <a:extLst>
              <a:ext uri="{FF2B5EF4-FFF2-40B4-BE49-F238E27FC236}">
                <a16:creationId xmlns:a16="http://schemas.microsoft.com/office/drawing/2014/main" id="{6670625D-E107-9326-2534-97DDFBB221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EEF16BB-E15C-C5FA-40C4-0EC2FCE76A2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BA38EC8-500A-435A-3805-3E0938C99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EC60080-0C55-8755-0DF1-BD9F8C1BEA8D}"/>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5C8E0875-3BED-B867-5123-62F54BE5DBDD}"/>
              </a:ext>
            </a:extLst>
          </p:cNvPr>
          <p:cNvSpPr txBox="1"/>
          <p:nvPr/>
        </p:nvSpPr>
        <p:spPr>
          <a:xfrm>
            <a:off x="1056626" y="951305"/>
            <a:ext cx="9024656" cy="60649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000" b="1">
              <a:cs typeface="Segoe UI"/>
            </a:endParaRPr>
          </a:p>
          <a:p>
            <a:pPr algn="just">
              <a:lnSpc>
                <a:spcPts val="1275"/>
              </a:lnSpc>
            </a:pPr>
            <a:r>
              <a:rPr lang="en-GB" sz="2000" b="1">
                <a:cs typeface="Segoe UI"/>
              </a:rPr>
              <a:t>Einführung</a:t>
            </a:r>
          </a:p>
          <a:p>
            <a:pPr algn="just">
              <a:lnSpc>
                <a:spcPts val="1275"/>
              </a:lnSpc>
            </a:pPr>
            <a:endParaRPr lang="en-GB" sz="2000" b="1">
              <a:cs typeface="Segoe UI"/>
            </a:endParaRPr>
          </a:p>
          <a:p>
            <a:pPr algn="just">
              <a:lnSpc>
                <a:spcPct val="150000"/>
              </a:lnSpc>
            </a:pPr>
            <a:r>
              <a:rPr lang="en-US" sz="2000"/>
              <a:t>In diesem Abschnitt wird die Methodik zur Integration von Outdoor Adventure Education (OAE) in den Sportunterricht vorgestellt, um soziales und emotionales Lernen (SEL) zu fördern. Die Lehrkräfte werden theoretische Grundlagen, Erlebnispädagogik und eine Reihe von OAE-Aktivitäten erkunden, die auf die Entwicklung von SEL-Kompetenzen zugeschnitten sind. Anhand von evidenzbasierten Strategien lernen die Lehrkräfte, zielgerichtete Lernumgebungen zu gestalten, die Teamarbeit, Empathie, Entscheidungsfindung und Resilienz fördern. Anhand von Beispielen aus dem Sport- und Outdoor-Bereich bietet dieser Abschnitt einen umfassenden, praktischen Leitfaden für die Gestaltung wirkungsvoller Unterrichtsstunden. Ziel ist es, Pädagogen in die Lage zu versetzen, OAE als dynamischen und integrativen Ansatz zur Vermittlung von SEL durch aktives, erfahrungsorientiertes Lernen zu nutzen.</a:t>
            </a: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a:cs typeface="Segoe UI"/>
            </a:endParaRPr>
          </a:p>
        </p:txBody>
      </p:sp>
    </p:spTree>
    <p:extLst>
      <p:ext uri="{BB962C8B-B14F-4D97-AF65-F5344CB8AC3E}">
        <p14:creationId xmlns:p14="http://schemas.microsoft.com/office/powerpoint/2010/main" val="117778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59EC9-4730-DCB8-E06A-21D0223F4D9D}"/>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2FA44FEA-B455-AB06-14BE-6707AF508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9D588432-53E5-6CD8-93C2-F4D1A7048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CAC0386-9152-47A1-E30A-FDECCFB932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1A8379D2-0552-734C-40C3-0535ECAA0E5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1323E45C-99F7-D198-335C-3F0AE2854E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19470F97-9F4B-34CA-9764-13DC3E414FF9}"/>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0CCD5F54-2290-E936-729D-623A8CE94892}"/>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57199F95-7359-977C-617F-D6ECDE338DF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6AE9AF78-D138-03DF-CE01-30C08E9DF4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E9B74C9B-F8B7-A179-DEFB-9E336ED2393F}"/>
              </a:ext>
            </a:extLst>
          </p:cNvPr>
          <p:cNvSpPr>
            <a:spLocks noGrp="1"/>
          </p:cNvSpPr>
          <p:nvPr>
            <p:ph type="ctrTitle"/>
          </p:nvPr>
        </p:nvSpPr>
        <p:spPr>
          <a:xfrm>
            <a:off x="2350221" y="24841"/>
            <a:ext cx="7424474" cy="1446201"/>
          </a:xfrm>
        </p:spPr>
        <p:txBody>
          <a:bodyPr>
            <a:noAutofit/>
          </a:bodyPr>
          <a:lstStyle/>
          <a:p>
            <a:r>
              <a:rPr lang="en-US" sz="2400" b="1">
                <a:latin typeface="Tahoma"/>
                <a:ea typeface="Tahoma"/>
                <a:cs typeface="Tahoma"/>
              </a:rPr>
              <a:t>Abschnitt 2: Methodischer Ansatz OAE und SEL</a:t>
            </a:r>
            <a:endParaRPr lang="en-US" sz="2400">
              <a:latin typeface="Tahoma"/>
              <a:ea typeface="Tahoma"/>
              <a:cs typeface="Tahoma"/>
            </a:endParaRPr>
          </a:p>
          <a:p>
            <a:pPr>
              <a:lnSpc>
                <a:spcPct val="150000"/>
              </a:lnSpc>
            </a:pPr>
            <a:endParaRPr lang="en-US" sz="2400">
              <a:latin typeface="Tahoma"/>
              <a:ea typeface="Tahoma"/>
              <a:cs typeface="Tahoma"/>
            </a:endParaRPr>
          </a:p>
        </p:txBody>
      </p:sp>
      <p:sp>
        <p:nvSpPr>
          <p:cNvPr id="24" name="AutoShape 36" descr="Picture 4, Imagen">
            <a:extLst>
              <a:ext uri="{FF2B5EF4-FFF2-40B4-BE49-F238E27FC236}">
                <a16:creationId xmlns:a16="http://schemas.microsoft.com/office/drawing/2014/main" id="{DE7A5901-9921-A712-8476-FB6C60E8C9DE}"/>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B63B94FD-B684-721F-0163-34C6BAAA2A43}"/>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08B94E8F-BCD0-2020-63EE-C8F2B7CAAB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732D7169-4AA9-2582-7636-AD7B76A792BC}"/>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C3E73367-673D-B595-F3E9-D1A97D5B3EB8}"/>
              </a:ext>
            </a:extLst>
          </p:cNvPr>
          <p:cNvSpPr txBox="1"/>
          <p:nvPr/>
        </p:nvSpPr>
        <p:spPr>
          <a:xfrm>
            <a:off x="1369972" y="1107979"/>
            <a:ext cx="10434712" cy="315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r>
              <a:rPr lang="en-GB" sz="2000" b="1">
                <a:cs typeface="Segoe UI"/>
              </a:rPr>
              <a:t>Die Kompetenzen der Lehrkräfte entwickeln sich durch Abschnitt 2:</a:t>
            </a:r>
          </a:p>
          <a:p>
            <a:pPr algn="just">
              <a:lnSpc>
                <a:spcPts val="1275"/>
              </a:lnSpc>
            </a:pPr>
            <a:endParaRPr lang="en-GB" sz="2000" b="1">
              <a:cs typeface="Segoe UI"/>
            </a:endParaRPr>
          </a:p>
          <a:p>
            <a:pPr marL="285750" indent="-285750" algn="just">
              <a:buFont typeface="Arial"/>
              <a:buChar char="•"/>
            </a:pPr>
            <a:r>
              <a:rPr lang="en-GB" sz="2000">
                <a:cs typeface="Segoe UI"/>
              </a:rPr>
              <a:t>die Grundsätze des Erfahrungslernens zu verstehen.</a:t>
            </a:r>
          </a:p>
          <a:p>
            <a:pPr marL="285750" indent="-285750" algn="just">
              <a:buFont typeface="Arial"/>
              <a:buChar char="•"/>
            </a:pPr>
            <a:r>
              <a:rPr lang="en-GB" sz="2000">
                <a:cs typeface="Segoe UI"/>
              </a:rPr>
              <a:t>Sie kennen die pädagogischen Strategien zur Gestaltung von OAE-Aktivitäten und -Unterricht.</a:t>
            </a:r>
          </a:p>
          <a:p>
            <a:pPr marL="285750" indent="-285750" algn="just">
              <a:buFont typeface="Arial"/>
              <a:buChar char="•"/>
            </a:pPr>
            <a:r>
              <a:rPr lang="en-GB" sz="2000">
                <a:cs typeface="Segoe UI"/>
              </a:rPr>
              <a:t>Identifizierung verschiedener Kategorien und Typologien von Aktivitäten: Initiativen und Outdoor-Aktivitäten.</a:t>
            </a:r>
          </a:p>
          <a:p>
            <a:pPr marL="285750" indent="-285750" algn="just">
              <a:buFont typeface="Arial"/>
              <a:buChar char="•"/>
            </a:pPr>
            <a:r>
              <a:rPr lang="en-GB" sz="2000">
                <a:cs typeface="Segoe UI"/>
              </a:rPr>
              <a:t>Verstehen des Ansatzes zur Gestaltung von Aktivitäten zur Förderung von SEL durch OAE.</a:t>
            </a:r>
            <a:endParaRPr lang="en-GB" sz="2000"/>
          </a:p>
          <a:p>
            <a:pPr algn="just">
              <a:lnSpc>
                <a:spcPts val="1275"/>
              </a:lnSpc>
            </a:pPr>
            <a:endParaRPr lang="en-GB" sz="2000">
              <a:cs typeface="Segoe UI"/>
            </a:endParaRPr>
          </a:p>
          <a:p>
            <a:pPr algn="just">
              <a:lnSpc>
                <a:spcPts val="1275"/>
              </a:lnSpc>
            </a:pPr>
            <a:endParaRPr lang="en-GB">
              <a:cs typeface="Segoe UI"/>
            </a:endParaRPr>
          </a:p>
        </p:txBody>
      </p:sp>
    </p:spTree>
    <p:extLst>
      <p:ext uri="{BB962C8B-B14F-4D97-AF65-F5344CB8AC3E}">
        <p14:creationId xmlns:p14="http://schemas.microsoft.com/office/powerpoint/2010/main" val="9487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75843-0420-C950-F5E5-602E1313F4D8}"/>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99B749CC-B438-5C73-7780-242739ACD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F83FD86E-7792-DBB4-EC6D-D98EF5C7B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82CBE3BA-4D7D-CFFD-DEBA-D5E0146032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2AD08C27-B2C7-709C-089B-7D9238AEDA96}"/>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CB2EF728-EAD4-F0F9-2A2F-44E12AB303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C674891D-B48A-1474-ADBA-E775278B0322}"/>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7BF905A2-06AB-EA84-0450-FBEA4DC0F6A1}"/>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563C0676-FB44-BAC7-05E4-573F7AF4738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23731B29-0174-0D57-DDF8-328636438B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76E3691D-48B3-2283-E1C3-CF8074E2197A}"/>
              </a:ext>
            </a:extLst>
          </p:cNvPr>
          <p:cNvSpPr>
            <a:spLocks noGrp="1"/>
          </p:cNvSpPr>
          <p:nvPr>
            <p:ph type="ctrTitle"/>
          </p:nvPr>
        </p:nvSpPr>
        <p:spPr>
          <a:xfrm>
            <a:off x="2350221" y="24841"/>
            <a:ext cx="7424474" cy="1446201"/>
          </a:xfrm>
        </p:spPr>
        <p:txBody>
          <a:bodyPr>
            <a:noAutofit/>
          </a:bodyPr>
          <a:lstStyle/>
          <a:p>
            <a:r>
              <a:rPr lang="en-US" sz="2400" b="1">
                <a:latin typeface="Tahoma"/>
                <a:ea typeface="Tahoma"/>
                <a:cs typeface="Tahoma"/>
              </a:rPr>
              <a:t>Abschnitt 2: Methodischer Ansatz OAE und SEL</a:t>
            </a:r>
            <a:endParaRPr lang="en-US" sz="2400">
              <a:latin typeface="Tahoma"/>
              <a:ea typeface="Tahoma"/>
              <a:cs typeface="Tahoma"/>
            </a:endParaRPr>
          </a:p>
          <a:p>
            <a:pPr>
              <a:lnSpc>
                <a:spcPct val="150000"/>
              </a:lnSpc>
            </a:pPr>
            <a:endParaRPr lang="en-US" sz="2400">
              <a:latin typeface="Tahoma"/>
              <a:ea typeface="Tahoma"/>
              <a:cs typeface="Tahoma"/>
            </a:endParaRPr>
          </a:p>
        </p:txBody>
      </p:sp>
      <p:sp>
        <p:nvSpPr>
          <p:cNvPr id="24" name="AutoShape 36" descr="Picture 4, Imagen">
            <a:extLst>
              <a:ext uri="{FF2B5EF4-FFF2-40B4-BE49-F238E27FC236}">
                <a16:creationId xmlns:a16="http://schemas.microsoft.com/office/drawing/2014/main" id="{FB701B64-C385-E9EF-E93D-C37E09B081D7}"/>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2FCD21F1-2381-CE59-06EB-5FDF50284064}"/>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405FB480-8325-484D-FEEB-0D64611726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85021159-10E5-3B2F-57BD-11BF3A755C07}"/>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9EB6E694-3F63-667C-0842-2D62D9CC6108}"/>
              </a:ext>
            </a:extLst>
          </p:cNvPr>
          <p:cNvSpPr txBox="1"/>
          <p:nvPr/>
        </p:nvSpPr>
        <p:spPr>
          <a:xfrm>
            <a:off x="1369972" y="1107979"/>
            <a:ext cx="10434712" cy="2490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a:cs typeface="Segoe UI"/>
            </a:endParaRPr>
          </a:p>
          <a:p>
            <a:pPr algn="just">
              <a:lnSpc>
                <a:spcPts val="1275"/>
              </a:lnSpc>
            </a:pPr>
            <a:endParaRPr lang="en-GB" sz="2000" b="1">
              <a:cs typeface="Segoe UI"/>
            </a:endParaRPr>
          </a:p>
          <a:p>
            <a:pPr algn="just">
              <a:lnSpc>
                <a:spcPts val="1275"/>
              </a:lnSpc>
            </a:pPr>
            <a:r>
              <a:rPr lang="en-GB" sz="2000" b="1">
                <a:cs typeface="Segoe UI"/>
              </a:rPr>
              <a:t>Inhalt</a:t>
            </a:r>
            <a:endParaRPr lang="en-GB" sz="2000"/>
          </a:p>
          <a:p>
            <a:pPr algn="just">
              <a:lnSpc>
                <a:spcPts val="1275"/>
              </a:lnSpc>
            </a:pPr>
            <a:endParaRPr lang="en-GB" sz="2000">
              <a:cs typeface="Segoe UI"/>
            </a:endParaRPr>
          </a:p>
          <a:p>
            <a:pPr marL="285750" indent="-285750" algn="just">
              <a:buFont typeface="Arial"/>
              <a:buChar char="•"/>
            </a:pPr>
            <a:r>
              <a:rPr lang="en-GB" sz="2000">
                <a:cs typeface="Segoe UI"/>
              </a:rPr>
              <a:t>Pädagogisches Dach (Erfahrungslernen)</a:t>
            </a:r>
          </a:p>
          <a:p>
            <a:pPr marL="285750" indent="-285750" algn="just">
              <a:buFont typeface="Arial"/>
              <a:buChar char="•"/>
            </a:pPr>
            <a:r>
              <a:rPr lang="en-GB" sz="2000">
                <a:cs typeface="Segoe UI"/>
              </a:rPr>
              <a:t>Pädagogische Strategien</a:t>
            </a:r>
          </a:p>
          <a:p>
            <a:pPr marL="285750" indent="-285750" algn="just">
              <a:buFont typeface="Arial"/>
              <a:buChar char="•"/>
            </a:pPr>
            <a:r>
              <a:rPr lang="en-GB" sz="2000">
                <a:cs typeface="Segoe UI"/>
              </a:rPr>
              <a:t>Kategorien Aktivitäten: Initiativen Aktivitäten und Outdoor-Aktivitäten </a:t>
            </a:r>
          </a:p>
          <a:p>
            <a:pPr marL="285750" indent="-285750" algn="just">
              <a:buFont typeface="Arial"/>
              <a:buChar char="•"/>
            </a:pPr>
            <a:r>
              <a:rPr lang="en-GB" sz="2000">
                <a:cs typeface="Segoe UI"/>
              </a:rPr>
              <a:t>Die Gestaltung von OAE-Aktivitäten auf der Grundlage des SEL (UNIT verstehen)</a:t>
            </a:r>
          </a:p>
        </p:txBody>
      </p:sp>
    </p:spTree>
    <p:extLst>
      <p:ext uri="{BB962C8B-B14F-4D97-AF65-F5344CB8AC3E}">
        <p14:creationId xmlns:p14="http://schemas.microsoft.com/office/powerpoint/2010/main" val="11642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DD7A4-CB23-EAA2-F7CC-046795EC0F1A}"/>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D50449A2-5B45-0FB6-1E31-F135EAEE5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3A418102-0531-1F73-9359-27BC96504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0E367E84-0FCD-3147-C840-A3F86F9262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A142A790-B7CC-4965-9F10-0B66280E9F75}"/>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2E7ED4CD-29D1-1979-49CF-F41A366C20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CF20A79F-CE57-59F3-68CB-82A5EB4302C1}"/>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E752A0F4-0051-359B-672D-0083920A77D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A6027AAF-AFC9-6A77-34E2-7F388CF1BA5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AFA00638-1CC4-9877-CE49-CCC1E497A4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F6068965-AA09-BC3A-C0E9-CBBB5A59323A}"/>
              </a:ext>
            </a:extLst>
          </p:cNvPr>
          <p:cNvSpPr>
            <a:spLocks noGrp="1"/>
          </p:cNvSpPr>
          <p:nvPr>
            <p:ph type="ctrTitle"/>
          </p:nvPr>
        </p:nvSpPr>
        <p:spPr>
          <a:xfrm>
            <a:off x="2350221" y="24841"/>
            <a:ext cx="7424474" cy="1446201"/>
          </a:xfrm>
        </p:spPr>
        <p:txBody>
          <a:bodyPr>
            <a:noAutofit/>
          </a:bodyPr>
          <a:lstStyle/>
          <a:p>
            <a:r>
              <a:rPr lang="en-US" sz="2400" b="1">
                <a:latin typeface="Tahoma"/>
                <a:ea typeface="Tahoma"/>
                <a:cs typeface="Tahoma"/>
              </a:rPr>
              <a:t>Abschnitt 2: Methodischer Ansatz OAE und SEL</a:t>
            </a:r>
            <a:endParaRPr lang="en-US" sz="2400">
              <a:latin typeface="Tahoma"/>
              <a:ea typeface="Tahoma"/>
              <a:cs typeface="Tahoma"/>
            </a:endParaRPr>
          </a:p>
          <a:p>
            <a:pPr>
              <a:lnSpc>
                <a:spcPct val="150000"/>
              </a:lnSpc>
            </a:pPr>
            <a:endParaRPr lang="en-US" sz="2400">
              <a:latin typeface="Tahoma"/>
              <a:ea typeface="Tahoma"/>
              <a:cs typeface="Tahoma"/>
            </a:endParaRPr>
          </a:p>
        </p:txBody>
      </p:sp>
      <p:sp>
        <p:nvSpPr>
          <p:cNvPr id="24" name="AutoShape 36" descr="Picture 4, Imagen">
            <a:extLst>
              <a:ext uri="{FF2B5EF4-FFF2-40B4-BE49-F238E27FC236}">
                <a16:creationId xmlns:a16="http://schemas.microsoft.com/office/drawing/2014/main" id="{AB5B72C8-6A96-EE37-BCBA-FFD0180E3358}"/>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D8275A94-8073-B5D3-BD04-BFC202D37D71}"/>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7DC54347-50DA-7061-992C-154CB93881F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13442781-AEDF-264C-D2D1-8DD8E7788A4C}"/>
              </a:ext>
            </a:extLst>
          </p:cNvPr>
          <p:cNvPicPr>
            <a:picLocks noChangeAspect="1"/>
          </p:cNvPicPr>
          <p:nvPr/>
        </p:nvPicPr>
        <p:blipFill>
          <a:blip r:embed="rId11"/>
          <a:stretch>
            <a:fillRect/>
          </a:stretch>
        </p:blipFill>
        <p:spPr>
          <a:xfrm>
            <a:off x="-602" y="8370"/>
            <a:ext cx="2425700" cy="2400300"/>
          </a:xfrm>
          <a:prstGeom prst="rect">
            <a:avLst/>
          </a:prstGeom>
        </p:spPr>
      </p:pic>
      <p:sp>
        <p:nvSpPr>
          <p:cNvPr id="12" name="Rectangle 4">
            <a:extLst>
              <a:ext uri="{FF2B5EF4-FFF2-40B4-BE49-F238E27FC236}">
                <a16:creationId xmlns:a16="http://schemas.microsoft.com/office/drawing/2014/main" id="{7B4DF949-29F0-EF1D-42A5-5009F8297D0A}"/>
              </a:ext>
            </a:extLst>
          </p:cNvPr>
          <p:cNvSpPr>
            <a:spLocks noChangeArrowheads="1"/>
          </p:cNvSpPr>
          <p:nvPr/>
        </p:nvSpPr>
        <p:spPr bwMode="auto">
          <a:xfrm>
            <a:off x="3130448" y="1239297"/>
            <a:ext cx="60615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a:ln>
                  <a:noFill/>
                </a:ln>
                <a:solidFill>
                  <a:schemeClr val="tx1"/>
                </a:solidFill>
                <a:effectLst/>
              </a:rPr>
              <a:t>Theoretische Grundlagen und praktische Vorgehensweisen</a:t>
            </a:r>
          </a:p>
        </p:txBody>
      </p:sp>
      <p:sp>
        <p:nvSpPr>
          <p:cNvPr id="14" name="TextBox 13">
            <a:extLst>
              <a:ext uri="{FF2B5EF4-FFF2-40B4-BE49-F238E27FC236}">
                <a16:creationId xmlns:a16="http://schemas.microsoft.com/office/drawing/2014/main" id="{5BF48B47-ABDE-B782-60CC-F07DEDA8854E}"/>
              </a:ext>
            </a:extLst>
          </p:cNvPr>
          <p:cNvSpPr txBox="1"/>
          <p:nvPr/>
        </p:nvSpPr>
        <p:spPr>
          <a:xfrm>
            <a:off x="1176261" y="2869514"/>
            <a:ext cx="5299813" cy="1856149"/>
          </a:xfrm>
          <a:prstGeom prst="rect">
            <a:avLst/>
          </a:prstGeom>
          <a:noFill/>
        </p:spPr>
        <p:txBody>
          <a:bodyPr wrap="square" lIns="91440" tIns="45720" rIns="91440" bIns="45720" anchor="t">
            <a:spAutoFit/>
          </a:bodyPr>
          <a:lstStyle/>
          <a:p>
            <a:pPr algn="ctr">
              <a:lnSpc>
                <a:spcPct val="200000"/>
              </a:lnSpc>
            </a:pPr>
            <a:r>
              <a:rPr lang="en-US" sz="2000" b="1">
                <a:solidFill>
                  <a:schemeClr val="accent3"/>
                </a:solidFill>
              </a:rPr>
              <a:t>Dieser Abschnitt vermittelt Ihnen theoretische und pädagogische Strategien zur Gestaltung und Umsetzung von OAE für SEL im Sportunterricht.</a:t>
            </a:r>
          </a:p>
        </p:txBody>
      </p:sp>
      <p:pic>
        <p:nvPicPr>
          <p:cNvPr id="15" name="Picture 14">
            <a:extLst>
              <a:ext uri="{FF2B5EF4-FFF2-40B4-BE49-F238E27FC236}">
                <a16:creationId xmlns:a16="http://schemas.microsoft.com/office/drawing/2014/main" id="{08C9361F-860F-6E5A-8612-A1767E0D82D1}"/>
              </a:ext>
            </a:extLst>
          </p:cNvPr>
          <p:cNvPicPr>
            <a:picLocks noChangeAspect="1"/>
          </p:cNvPicPr>
          <p:nvPr/>
        </p:nvPicPr>
        <p:blipFill>
          <a:blip r:embed="rId12"/>
          <a:stretch>
            <a:fillRect/>
          </a:stretch>
        </p:blipFill>
        <p:spPr>
          <a:xfrm>
            <a:off x="7185760" y="2583781"/>
            <a:ext cx="2438400" cy="2438400"/>
          </a:xfrm>
          <a:prstGeom prst="rect">
            <a:avLst/>
          </a:prstGeom>
        </p:spPr>
      </p:pic>
    </p:spTree>
    <p:extLst>
      <p:ext uri="{BB962C8B-B14F-4D97-AF65-F5344CB8AC3E}">
        <p14:creationId xmlns:p14="http://schemas.microsoft.com/office/powerpoint/2010/main" val="63515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C9B9D-5241-6FBD-D35A-4C5401097E6F}"/>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8E6CC48E-DE84-18B6-B0C3-952BEFF16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7C5BE53A-EC29-4BD0-6750-F566AD39C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F96D2DE-2DB7-49A6-8FAF-BFB0564F5C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F5EC98B9-79A7-F7DB-442F-0FA7A41F88D6}"/>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EC5AF0D3-E448-86E7-65A4-B52CD1A12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330D3F1F-9A76-1898-8AAE-3B8F5EAF8438}"/>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4BD3D7F4-74D3-36FD-B34F-EB80BAB1B5BB}"/>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586246E4-8148-4DCF-CE6A-89606919A6A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4149C336-47D1-E189-8D9E-A889165190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4C6D7A46-6BD2-4CDA-4CC4-49AEE581EBB1}"/>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78160E4F-B271-1820-6866-ABE2CAC23E55}"/>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7B99D0B4-93C8-A69D-7D8C-79763AF9552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A8F2F713-277F-2005-FD33-63C09B7E2E8F}"/>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3E703C76-407D-0D51-6CF2-78AE211A679B}"/>
              </a:ext>
            </a:extLst>
          </p:cNvPr>
          <p:cNvSpPr txBox="1"/>
          <p:nvPr/>
        </p:nvSpPr>
        <p:spPr>
          <a:xfrm>
            <a:off x="543028" y="2029517"/>
            <a:ext cx="6211406" cy="34778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Outdoor Adventure Education (OAE):</a:t>
            </a:r>
            <a:r>
              <a:rPr lang="en-US" sz="2000"/>
              <a:t> Strukturierte Herausforderungen im Freien, die Kooperation, Entscheidungsfindung und Risikobereitschaft erfordern, um die persönliche und gruppenbezogene Entwicklung zu fördern (Priest &amp; Gass, 2017).</a:t>
            </a:r>
          </a:p>
          <a:p>
            <a:endParaRPr lang="en-US" sz="2000"/>
          </a:p>
          <a:p>
            <a:r>
              <a:rPr lang="en-US" sz="2000" b="1"/>
              <a:t>Soziales und emotionales Lernen (SEL):</a:t>
            </a:r>
            <a:r>
              <a:rPr lang="en-US" sz="2000"/>
              <a:t> Es ist ein entscheidender Aspekt für den Bildungserfolg und die Lebensperspektiven.</a:t>
            </a:r>
          </a:p>
          <a:p>
            <a:endParaRPr lang="en-US" sz="2000"/>
          </a:p>
          <a:p>
            <a:r>
              <a:rPr lang="en-US" sz="2000" b="1"/>
              <a:t>Sportunterricht im Kontext:</a:t>
            </a:r>
            <a:r>
              <a:rPr lang="en-US" sz="2000"/>
              <a:t> Der Sportunterricht bietet ein natürliches Umfeld für OAE und SEL durch Bewegung, Gruppenarbeit und experimentelle Aufgaben.</a:t>
            </a:r>
          </a:p>
        </p:txBody>
      </p:sp>
      <p:sp>
        <p:nvSpPr>
          <p:cNvPr id="12" name="Otsikko 4">
            <a:extLst>
              <a:ext uri="{FF2B5EF4-FFF2-40B4-BE49-F238E27FC236}">
                <a16:creationId xmlns:a16="http://schemas.microsoft.com/office/drawing/2014/main" id="{B15B5B0D-A0E0-44FD-A3B4-F48CF23B023F}"/>
              </a:ext>
            </a:extLst>
          </p:cNvPr>
          <p:cNvSpPr txBox="1">
            <a:spLocks/>
          </p:cNvSpPr>
          <p:nvPr/>
        </p:nvSpPr>
        <p:spPr>
          <a:xfrm>
            <a:off x="2350221" y="24841"/>
            <a:ext cx="7424474" cy="14462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a:latin typeface="Tahoma"/>
                <a:ea typeface="Tahoma"/>
                <a:cs typeface="Tahoma"/>
              </a:rPr>
              <a:t>Abschnitt 2: Methodischer Ansatz OAE und SEL</a:t>
            </a:r>
            <a:endParaRPr lang="en-US" sz="2400">
              <a:latin typeface="Tahoma"/>
              <a:ea typeface="Tahoma"/>
              <a:cs typeface="Tahoma"/>
            </a:endParaRPr>
          </a:p>
          <a:p>
            <a:pPr>
              <a:lnSpc>
                <a:spcPct val="150000"/>
              </a:lnSpc>
            </a:pPr>
            <a:endParaRPr lang="en-US" sz="2400">
              <a:latin typeface="Tahoma"/>
              <a:ea typeface="Tahoma"/>
              <a:cs typeface="Tahoma"/>
            </a:endParaRPr>
          </a:p>
        </p:txBody>
      </p:sp>
      <p:sp>
        <p:nvSpPr>
          <p:cNvPr id="5" name="Rectangle 4">
            <a:extLst>
              <a:ext uri="{FF2B5EF4-FFF2-40B4-BE49-F238E27FC236}">
                <a16:creationId xmlns:a16="http://schemas.microsoft.com/office/drawing/2014/main" id="{F27213FA-F16D-9425-0041-94B113279A96}"/>
              </a:ext>
            </a:extLst>
          </p:cNvPr>
          <p:cNvSpPr>
            <a:spLocks noChangeArrowheads="1"/>
          </p:cNvSpPr>
          <p:nvPr/>
        </p:nvSpPr>
        <p:spPr bwMode="auto">
          <a:xfrm>
            <a:off x="4759583" y="1239297"/>
            <a:ext cx="28033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a:ln>
                  <a:noFill/>
                </a:ln>
                <a:solidFill>
                  <a:schemeClr val="tx1"/>
                </a:solidFill>
                <a:effectLst/>
              </a:rPr>
              <a:t>Überblick über das Schlüsselkonzept</a:t>
            </a:r>
          </a:p>
        </p:txBody>
      </p:sp>
      <p:sp>
        <p:nvSpPr>
          <p:cNvPr id="11" name="TextBox 10">
            <a:extLst>
              <a:ext uri="{FF2B5EF4-FFF2-40B4-BE49-F238E27FC236}">
                <a16:creationId xmlns:a16="http://schemas.microsoft.com/office/drawing/2014/main" id="{98BACC9F-776D-E8BD-F152-DC1F958ACE0D}"/>
              </a:ext>
            </a:extLst>
          </p:cNvPr>
          <p:cNvSpPr txBox="1"/>
          <p:nvPr/>
        </p:nvSpPr>
        <p:spPr>
          <a:xfrm>
            <a:off x="7698155" y="3077502"/>
            <a:ext cx="3348890" cy="1938992"/>
          </a:xfrm>
          <a:prstGeom prst="rect">
            <a:avLst/>
          </a:prstGeom>
          <a:solidFill>
            <a:schemeClr val="accent6">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ptos" panose="02110004020202020204"/>
                <a:ea typeface="+mn-ea"/>
                <a:cs typeface="+mn-cs"/>
              </a:rPr>
              <a:t>Experten-Tipp</a:t>
            </a: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Verankerung von OAE nicht als "einmalige" Aktivität, sondern als konsequente pädagogische Strategie im Einklang mit den PE-Zielen.</a:t>
            </a:r>
          </a:p>
        </p:txBody>
      </p:sp>
      <p:pic>
        <p:nvPicPr>
          <p:cNvPr id="13" name="Picture 12">
            <a:extLst>
              <a:ext uri="{FF2B5EF4-FFF2-40B4-BE49-F238E27FC236}">
                <a16:creationId xmlns:a16="http://schemas.microsoft.com/office/drawing/2014/main" id="{E1C13C12-450B-F71E-DA78-52DB166060B1}"/>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9773100" y="2294880"/>
            <a:ext cx="1378717" cy="1378717"/>
          </a:xfrm>
          <a:prstGeom prst="rect">
            <a:avLst/>
          </a:prstGeom>
        </p:spPr>
      </p:pic>
    </p:spTree>
    <p:extLst>
      <p:ext uri="{BB962C8B-B14F-4D97-AF65-F5344CB8AC3E}">
        <p14:creationId xmlns:p14="http://schemas.microsoft.com/office/powerpoint/2010/main" val="300366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9EC5F-C20F-B72F-34A9-73524A68231D}"/>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DC52DC75-B17E-4FB5-2581-E6B429EEA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93F0C6A9-8FFF-FE62-2799-272EA0168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5499BB9-98B1-A654-1051-83C52779E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585875F7-47D0-8BE4-CE97-453BB40B367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E2E8EBB-648B-63BC-1474-456D7C3EDE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5C6637B6-62CC-E931-3B44-F1488AEE8FB6}"/>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4D9FBC55-7B8B-C767-FB51-DD6B83AECF86}"/>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C1E1FF09-B958-52D1-2F69-036CDF41653B}"/>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AAF5645A-D7FB-C489-A12A-94215950E8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DA6135AC-011F-91BA-20C2-4B581AA46D59}"/>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091F16C-FC65-B707-7B0B-02BF07A2BE13}"/>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B2467503-5F54-0623-65C6-8A699C708C5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FE90799B-AF12-2E50-90A8-DAEA1E13AD0E}"/>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4087D8AE-74A1-42C8-57E6-120B2BA754BB}"/>
              </a:ext>
            </a:extLst>
          </p:cNvPr>
          <p:cNvSpPr txBox="1"/>
          <p:nvPr/>
        </p:nvSpPr>
        <p:spPr>
          <a:xfrm>
            <a:off x="1205924" y="2746501"/>
            <a:ext cx="5777720" cy="23562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000" b="1"/>
              <a:t>Was ist erfahrungsbasiertes Lernen?</a:t>
            </a:r>
          </a:p>
          <a:p>
            <a:pPr>
              <a:lnSpc>
                <a:spcPct val="150000"/>
              </a:lnSpc>
            </a:pPr>
            <a:r>
              <a:rPr lang="en-US" sz="2000"/>
              <a:t>Ein Lernprozess durch direkte Erfahrung, Reflexion und Anwendung.</a:t>
            </a:r>
          </a:p>
          <a:p>
            <a:pPr>
              <a:lnSpc>
                <a:spcPct val="150000"/>
              </a:lnSpc>
            </a:pPr>
            <a:r>
              <a:rPr lang="en-US" sz="2000"/>
              <a:t>Ein zentrales Element von OAE, denn die Schüler lernen, indem sie etwas tun und dann aus dieser Erfahrung einen Sinn machen.</a:t>
            </a:r>
          </a:p>
        </p:txBody>
      </p:sp>
      <p:sp>
        <p:nvSpPr>
          <p:cNvPr id="12" name="Otsikko 4">
            <a:extLst>
              <a:ext uri="{FF2B5EF4-FFF2-40B4-BE49-F238E27FC236}">
                <a16:creationId xmlns:a16="http://schemas.microsoft.com/office/drawing/2014/main" id="{1A0CA725-CDEE-9B69-EA82-C3008ADEEFCE}"/>
              </a:ext>
            </a:extLst>
          </p:cNvPr>
          <p:cNvSpPr txBox="1">
            <a:spLocks/>
          </p:cNvSpPr>
          <p:nvPr/>
        </p:nvSpPr>
        <p:spPr>
          <a:xfrm>
            <a:off x="2350221" y="24841"/>
            <a:ext cx="7424474" cy="14462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a:latin typeface="Tahoma"/>
                <a:ea typeface="Tahoma"/>
                <a:cs typeface="Tahoma"/>
              </a:rPr>
              <a:t>Abschnitt 2: Methodischer Ansatz OAE und SEL</a:t>
            </a:r>
            <a:endParaRPr lang="en-US" sz="2400">
              <a:latin typeface="Tahoma"/>
              <a:ea typeface="Tahoma"/>
              <a:cs typeface="Tahoma"/>
            </a:endParaRPr>
          </a:p>
          <a:p>
            <a:pPr>
              <a:lnSpc>
                <a:spcPct val="150000"/>
              </a:lnSpc>
            </a:pPr>
            <a:endParaRPr lang="en-US" sz="2400">
              <a:latin typeface="Tahoma"/>
              <a:ea typeface="Tahoma"/>
              <a:cs typeface="Tahoma"/>
            </a:endParaRPr>
          </a:p>
        </p:txBody>
      </p:sp>
      <p:sp>
        <p:nvSpPr>
          <p:cNvPr id="5" name="TextBox 4">
            <a:extLst>
              <a:ext uri="{FF2B5EF4-FFF2-40B4-BE49-F238E27FC236}">
                <a16:creationId xmlns:a16="http://schemas.microsoft.com/office/drawing/2014/main" id="{8B363481-08AD-7209-1B0E-8D0B1CF7813A}"/>
              </a:ext>
            </a:extLst>
          </p:cNvPr>
          <p:cNvSpPr txBox="1"/>
          <p:nvPr/>
        </p:nvSpPr>
        <p:spPr>
          <a:xfrm>
            <a:off x="2544233" y="1210733"/>
            <a:ext cx="639677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cs typeface="Arial"/>
              </a:rPr>
              <a:t>Erfahrungsorientiertes Lernen: Der pädagogische Kern von OAE</a:t>
            </a:r>
          </a:p>
        </p:txBody>
      </p:sp>
      <p:pic>
        <p:nvPicPr>
          <p:cNvPr id="7" name="Picture 6">
            <a:extLst>
              <a:ext uri="{FF2B5EF4-FFF2-40B4-BE49-F238E27FC236}">
                <a16:creationId xmlns:a16="http://schemas.microsoft.com/office/drawing/2014/main" id="{078D5985-B8FD-A383-D3C5-61EA3503D20C}"/>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7447503" y="2563135"/>
            <a:ext cx="2725197" cy="2725197"/>
          </a:xfrm>
          <a:prstGeom prst="rect">
            <a:avLst/>
          </a:prstGeom>
        </p:spPr>
      </p:pic>
    </p:spTree>
    <p:extLst>
      <p:ext uri="{BB962C8B-B14F-4D97-AF65-F5344CB8AC3E}">
        <p14:creationId xmlns:p14="http://schemas.microsoft.com/office/powerpoint/2010/main" val="371898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F8703-71D6-44FF-CB0B-5D54C7FF6B69}"/>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4C792F12-A000-384D-7F9A-992726D5F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8CF4F3F5-A1E7-269F-2038-FEC4F3C57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6DDEC4F5-2499-0BB9-74C2-539164528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66B1E115-5CFB-B23B-7691-AA2B44F33FF1}"/>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95FCE826-FC3B-EA8A-A865-8B6F63CE99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122408BA-8E3E-DF49-C1F6-0FFFF8551864}"/>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C4DE97CA-0976-AADA-534F-D41E5DE3FAFB}"/>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62501E62-ADAD-B687-01E8-75B4F3B5BA55}"/>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698424C1-E78F-854F-95F3-7F96B1383A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C70877B1-8A5B-8B69-992D-66694FAC6410}"/>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4D12D1AC-3EFA-5D18-BA95-F58629C495BC}"/>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45444D53-5A01-542E-6B9F-DB7194CE76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A9EF18B7-B6FC-DB4F-A683-4FD6249BD02A}"/>
              </a:ext>
            </a:extLst>
          </p:cNvPr>
          <p:cNvPicPr>
            <a:picLocks noChangeAspect="1"/>
          </p:cNvPicPr>
          <p:nvPr/>
        </p:nvPicPr>
        <p:blipFill>
          <a:blip r:embed="rId11"/>
          <a:stretch>
            <a:fillRect/>
          </a:stretch>
        </p:blipFill>
        <p:spPr>
          <a:xfrm>
            <a:off x="-602" y="8370"/>
            <a:ext cx="2425700" cy="2400300"/>
          </a:xfrm>
          <a:prstGeom prst="rect">
            <a:avLst/>
          </a:prstGeom>
        </p:spPr>
      </p:pic>
      <p:sp>
        <p:nvSpPr>
          <p:cNvPr id="12" name="Otsikko 4">
            <a:extLst>
              <a:ext uri="{FF2B5EF4-FFF2-40B4-BE49-F238E27FC236}">
                <a16:creationId xmlns:a16="http://schemas.microsoft.com/office/drawing/2014/main" id="{DDE5F866-E99E-A0FC-6C97-7412CA9D5C07}"/>
              </a:ext>
            </a:extLst>
          </p:cNvPr>
          <p:cNvSpPr txBox="1">
            <a:spLocks/>
          </p:cNvSpPr>
          <p:nvPr/>
        </p:nvSpPr>
        <p:spPr>
          <a:xfrm>
            <a:off x="2350221" y="24841"/>
            <a:ext cx="7424474" cy="14462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a:latin typeface="Tahoma"/>
                <a:ea typeface="Tahoma"/>
                <a:cs typeface="Tahoma"/>
              </a:rPr>
              <a:t>Abschnitt 2: Methodischer Ansatz OAE und SEL</a:t>
            </a:r>
            <a:endParaRPr lang="en-US" sz="2400">
              <a:latin typeface="Tahoma"/>
              <a:ea typeface="Tahoma"/>
              <a:cs typeface="Tahoma"/>
            </a:endParaRPr>
          </a:p>
          <a:p>
            <a:pPr>
              <a:lnSpc>
                <a:spcPct val="150000"/>
              </a:lnSpc>
            </a:pPr>
            <a:endParaRPr lang="en-US" sz="2400">
              <a:latin typeface="Tahoma"/>
              <a:ea typeface="Tahoma"/>
              <a:cs typeface="Tahoma"/>
            </a:endParaRPr>
          </a:p>
        </p:txBody>
      </p:sp>
      <p:sp>
        <p:nvSpPr>
          <p:cNvPr id="5" name="TextBox 4">
            <a:extLst>
              <a:ext uri="{FF2B5EF4-FFF2-40B4-BE49-F238E27FC236}">
                <a16:creationId xmlns:a16="http://schemas.microsoft.com/office/drawing/2014/main" id="{31D5B14C-368C-483C-0CF9-A3090D6A4992}"/>
              </a:ext>
            </a:extLst>
          </p:cNvPr>
          <p:cNvSpPr txBox="1"/>
          <p:nvPr/>
        </p:nvSpPr>
        <p:spPr>
          <a:xfrm>
            <a:off x="2417305" y="1323664"/>
            <a:ext cx="7021798"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cs typeface="Arial"/>
              </a:rPr>
              <a:t>Erlebnisorientiertes Lernen: </a:t>
            </a:r>
            <a:r>
              <a:rPr lang="en-US" sz="2000" b="1"/>
              <a:t>Kolbs Zyklus des Erfahrungslernens (1984)</a:t>
            </a:r>
            <a:endParaRPr lang="en-US" sz="2000"/>
          </a:p>
          <a:p>
            <a:pPr algn="ctr"/>
            <a:endParaRPr lang="en-US" b="1">
              <a:cs typeface="Arial"/>
            </a:endParaRPr>
          </a:p>
        </p:txBody>
      </p:sp>
      <p:sp>
        <p:nvSpPr>
          <p:cNvPr id="13" name="TextBox 12">
            <a:extLst>
              <a:ext uri="{FF2B5EF4-FFF2-40B4-BE49-F238E27FC236}">
                <a16:creationId xmlns:a16="http://schemas.microsoft.com/office/drawing/2014/main" id="{26FDD428-25BC-4EC7-28C7-D1FF2E14E4A5}"/>
              </a:ext>
            </a:extLst>
          </p:cNvPr>
          <p:cNvSpPr txBox="1"/>
          <p:nvPr/>
        </p:nvSpPr>
        <p:spPr>
          <a:xfrm>
            <a:off x="1212248" y="2201506"/>
            <a:ext cx="5650776" cy="3477875"/>
          </a:xfrm>
          <a:prstGeom prst="rect">
            <a:avLst/>
          </a:prstGeom>
          <a:noFill/>
        </p:spPr>
        <p:txBody>
          <a:bodyPr wrap="square" lIns="91440" tIns="45720" rIns="91440" bIns="45720" anchor="t">
            <a:spAutoFit/>
          </a:bodyPr>
          <a:lstStyle/>
          <a:p>
            <a:pPr marL="342900" indent="-342900">
              <a:buFont typeface="+mj-lt"/>
              <a:buAutoNum type="arabicPeriod"/>
            </a:pPr>
            <a:r>
              <a:rPr lang="en-US" sz="2000" b="1"/>
              <a:t>Konkrete Erfahrung:</a:t>
            </a:r>
            <a:r>
              <a:rPr lang="en-US" sz="2000"/>
              <a:t> Aktive Beteiligung an einer Aufgabe oder Herausforderung (z. B. Bau eines Floßes).</a:t>
            </a:r>
          </a:p>
          <a:p>
            <a:pPr marL="342900" indent="-342900">
              <a:buFont typeface="+mj-lt"/>
              <a:buAutoNum type="arabicPeriod"/>
            </a:pPr>
            <a:r>
              <a:rPr lang="en-US" sz="2000" b="1"/>
              <a:t>Reflektierende Beobachtung:</a:t>
            </a:r>
            <a:r>
              <a:rPr lang="en-US" sz="2000"/>
              <a:t> Rückblick auf das Geschehen (z. B. Welche Emotionen kamen auf? Wie hat die Gruppe interagiert?).</a:t>
            </a:r>
          </a:p>
          <a:p>
            <a:pPr marL="342900" indent="-342900">
              <a:buFont typeface="+mj-lt"/>
              <a:buAutoNum type="arabicPeriod"/>
            </a:pPr>
            <a:r>
              <a:rPr lang="en-US" sz="2000" b="1"/>
              <a:t>Abstrakte Konzeptualisierung:</a:t>
            </a:r>
            <a:r>
              <a:rPr lang="en-US" sz="2000"/>
              <a:t> Ziehen von Schlussfolgerungen oder allgemeinen Grundsätzen (z. B. "Gute Kommunikation verhindert Verwirrung.").</a:t>
            </a:r>
          </a:p>
          <a:p>
            <a:pPr marL="342900" indent="-342900">
              <a:buFont typeface="+mj-lt"/>
              <a:buAutoNum type="arabicPeriod"/>
            </a:pPr>
            <a:r>
              <a:rPr lang="en-US" sz="2000" b="1"/>
              <a:t>Aktives Experimentieren:</a:t>
            </a:r>
            <a:r>
              <a:rPr lang="en-US" sz="2000"/>
              <a:t> Anwendung des Gelernten auf neue Situationen (z. B. Ausprobieren verschiedener Gruppenstrategien bei der nächsten Herausforderung).</a:t>
            </a:r>
          </a:p>
        </p:txBody>
      </p:sp>
      <p:pic>
        <p:nvPicPr>
          <p:cNvPr id="14" name="Picture 13">
            <a:extLst>
              <a:ext uri="{FF2B5EF4-FFF2-40B4-BE49-F238E27FC236}">
                <a16:creationId xmlns:a16="http://schemas.microsoft.com/office/drawing/2014/main" id="{232BC007-6DE7-3F70-7988-95A597FDBB0B}"/>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7364953" y="2383971"/>
            <a:ext cx="2762058" cy="2762058"/>
          </a:xfrm>
          <a:prstGeom prst="rect">
            <a:avLst/>
          </a:prstGeom>
        </p:spPr>
      </p:pic>
    </p:spTree>
    <p:extLst>
      <p:ext uri="{BB962C8B-B14F-4D97-AF65-F5344CB8AC3E}">
        <p14:creationId xmlns:p14="http://schemas.microsoft.com/office/powerpoint/2010/main" val="32010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8AF72-6E88-3341-9D4B-04A81F9099DC}"/>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C2EAA780-8826-26EC-F6AB-D8B7693D71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47F5B279-090E-22C8-65A1-547853CF4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7A230002-D8F7-4B69-E5E9-A5BE4B03DB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8B40232B-312F-DC16-F44E-BC636EDA0DD5}"/>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E82795D9-D4C5-0C2D-1AD6-46D7C0B699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850D49EB-45FA-6A44-A833-1C2CCC491F70}"/>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11294AF7-2A36-EB1F-75AE-D2A26A3CE78C}"/>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CF4107D2-32AA-C0B0-764B-F2C4831C5CC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98BBB1E1-F163-225D-8CDC-77BC961654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48889279-37C7-7CA1-CEDF-CF365476148D}"/>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318E37A4-1A99-1732-3D1F-4B87A129601C}"/>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E3C26BEC-9BEC-BFC7-D828-7F63B994C0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0AE954C6-DA21-8349-790F-B1D4619EF586}"/>
              </a:ext>
            </a:extLst>
          </p:cNvPr>
          <p:cNvPicPr>
            <a:picLocks noChangeAspect="1"/>
          </p:cNvPicPr>
          <p:nvPr/>
        </p:nvPicPr>
        <p:blipFill>
          <a:blip r:embed="rId11"/>
          <a:stretch>
            <a:fillRect/>
          </a:stretch>
        </p:blipFill>
        <p:spPr>
          <a:xfrm>
            <a:off x="-17134" y="22225"/>
            <a:ext cx="2425700" cy="2400300"/>
          </a:xfrm>
          <a:prstGeom prst="rect">
            <a:avLst/>
          </a:prstGeom>
        </p:spPr>
      </p:pic>
      <p:sp>
        <p:nvSpPr>
          <p:cNvPr id="12" name="Otsikko 4">
            <a:extLst>
              <a:ext uri="{FF2B5EF4-FFF2-40B4-BE49-F238E27FC236}">
                <a16:creationId xmlns:a16="http://schemas.microsoft.com/office/drawing/2014/main" id="{08A9B4BF-6FC2-3AAB-8EE7-1B21447728A6}"/>
              </a:ext>
            </a:extLst>
          </p:cNvPr>
          <p:cNvSpPr txBox="1">
            <a:spLocks/>
          </p:cNvSpPr>
          <p:nvPr/>
        </p:nvSpPr>
        <p:spPr>
          <a:xfrm>
            <a:off x="2350221" y="24841"/>
            <a:ext cx="7424474" cy="14462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a:latin typeface="Tahoma"/>
                <a:ea typeface="Tahoma"/>
                <a:cs typeface="Tahoma"/>
              </a:rPr>
              <a:t>Abschnitt 2: Methodischer Ansatz OAE und SEL</a:t>
            </a:r>
            <a:endParaRPr lang="en-US" sz="2400">
              <a:latin typeface="Tahoma"/>
              <a:ea typeface="Tahoma"/>
              <a:cs typeface="Tahoma"/>
            </a:endParaRPr>
          </a:p>
          <a:p>
            <a:pPr>
              <a:lnSpc>
                <a:spcPct val="150000"/>
              </a:lnSpc>
            </a:pPr>
            <a:endParaRPr lang="en-US" sz="2400">
              <a:latin typeface="Tahoma"/>
              <a:ea typeface="Tahoma"/>
              <a:cs typeface="Tahoma"/>
            </a:endParaRPr>
          </a:p>
        </p:txBody>
      </p:sp>
      <p:graphicFrame>
        <p:nvGraphicFramePr>
          <p:cNvPr id="7" name="Table 6">
            <a:extLst>
              <a:ext uri="{FF2B5EF4-FFF2-40B4-BE49-F238E27FC236}">
                <a16:creationId xmlns:a16="http://schemas.microsoft.com/office/drawing/2014/main" id="{1C866A23-A588-90D3-A787-B900E4FE209F}"/>
              </a:ext>
            </a:extLst>
          </p:cNvPr>
          <p:cNvGraphicFramePr>
            <a:graphicFrameLocks noGrp="1"/>
          </p:cNvGraphicFramePr>
          <p:nvPr>
            <p:extLst>
              <p:ext uri="{D42A27DB-BD31-4B8C-83A1-F6EECF244321}">
                <p14:modId xmlns:p14="http://schemas.microsoft.com/office/powerpoint/2010/main" val="3304327888"/>
              </p:ext>
            </p:extLst>
          </p:nvPr>
        </p:nvGraphicFramePr>
        <p:xfrm>
          <a:off x="695770" y="2384506"/>
          <a:ext cx="10515600" cy="3200400"/>
        </p:xfrm>
        <a:graphic>
          <a:graphicData uri="http://schemas.openxmlformats.org/drawingml/2006/table">
            <a:tbl>
              <a:tblPr>
                <a:tableStyleId>{0505E3EF-67EA-436B-97B2-0124C06EBD24}</a:tableStyleId>
              </a:tblPr>
              <a:tblGrid>
                <a:gridCol w="2708868">
                  <a:extLst>
                    <a:ext uri="{9D8B030D-6E8A-4147-A177-3AD203B41FA5}">
                      <a16:colId xmlns:a16="http://schemas.microsoft.com/office/drawing/2014/main" val="679020466"/>
                    </a:ext>
                  </a:extLst>
                </a:gridCol>
                <a:gridCol w="4301532">
                  <a:extLst>
                    <a:ext uri="{9D8B030D-6E8A-4147-A177-3AD203B41FA5}">
                      <a16:colId xmlns:a16="http://schemas.microsoft.com/office/drawing/2014/main" val="409155820"/>
                    </a:ext>
                  </a:extLst>
                </a:gridCol>
                <a:gridCol w="3505200">
                  <a:extLst>
                    <a:ext uri="{9D8B030D-6E8A-4147-A177-3AD203B41FA5}">
                      <a16:colId xmlns:a16="http://schemas.microsoft.com/office/drawing/2014/main" val="4156425776"/>
                    </a:ext>
                  </a:extLst>
                </a:gridCol>
              </a:tblGrid>
              <a:tr h="0">
                <a:tc>
                  <a:txBody>
                    <a:bodyPr/>
                    <a:lstStyle/>
                    <a:p>
                      <a:r>
                        <a:rPr lang="en-US" sz="2000" b="1"/>
                        <a:t>Phase</a:t>
                      </a:r>
                      <a:endParaRPr lang="en-US" sz="2000"/>
                    </a:p>
                  </a:txBody>
                  <a:tcPr anchor="ctr">
                    <a:noFill/>
                  </a:tcPr>
                </a:tc>
                <a:tc>
                  <a:txBody>
                    <a:bodyPr/>
                    <a:lstStyle/>
                    <a:p>
                      <a:r>
                        <a:rPr lang="en-US" sz="2000" b="1"/>
                        <a:t>Beispiel für eine Aktivität</a:t>
                      </a:r>
                      <a:endParaRPr lang="en-US" sz="2000"/>
                    </a:p>
                  </a:txBody>
                  <a:tcPr anchor="ctr">
                    <a:noFill/>
                  </a:tcPr>
                </a:tc>
                <a:tc>
                  <a:txBody>
                    <a:bodyPr/>
                    <a:lstStyle/>
                    <a:p>
                      <a:r>
                        <a:rPr lang="en-US" sz="2000" b="1"/>
                        <a:t>SEL-Verbindung</a:t>
                      </a:r>
                      <a:endParaRPr lang="en-US" sz="2000"/>
                    </a:p>
                  </a:txBody>
                  <a:tcPr anchor="ctr">
                    <a:noFill/>
                  </a:tcPr>
                </a:tc>
                <a:extLst>
                  <a:ext uri="{0D108BD9-81ED-4DB2-BD59-A6C34878D82A}">
                    <a16:rowId xmlns:a16="http://schemas.microsoft.com/office/drawing/2014/main" val="1810882162"/>
                  </a:ext>
                </a:extLst>
              </a:tr>
              <a:tr h="0">
                <a:tc>
                  <a:txBody>
                    <a:bodyPr/>
                    <a:lstStyle/>
                    <a:p>
                      <a:r>
                        <a:rPr lang="en-US" sz="2000" b="1"/>
                        <a:t>Konkrete Erfahrung</a:t>
                      </a:r>
                    </a:p>
                  </a:txBody>
                  <a:tcPr anchor="ctr">
                    <a:noFill/>
                  </a:tcPr>
                </a:tc>
                <a:tc>
                  <a:txBody>
                    <a:bodyPr/>
                    <a:lstStyle/>
                    <a:p>
                      <a:r>
                        <a:rPr lang="en-US" sz="2000"/>
                        <a:t>Team überquert einen "Spinnennetz"-Seilgarten</a:t>
                      </a:r>
                    </a:p>
                  </a:txBody>
                  <a:tcPr anchor="ctr">
                    <a:noFill/>
                  </a:tcPr>
                </a:tc>
                <a:tc>
                  <a:txBody>
                    <a:bodyPr/>
                    <a:lstStyle/>
                    <a:p>
                      <a:r>
                        <a:rPr lang="en-US" sz="2000"/>
                        <a:t>Selbstregulierung, soziales Bewusstsein</a:t>
                      </a:r>
                    </a:p>
                  </a:txBody>
                  <a:tcPr anchor="ctr">
                    <a:noFill/>
                  </a:tcPr>
                </a:tc>
                <a:extLst>
                  <a:ext uri="{0D108BD9-81ED-4DB2-BD59-A6C34878D82A}">
                    <a16:rowId xmlns:a16="http://schemas.microsoft.com/office/drawing/2014/main" val="1308617213"/>
                  </a:ext>
                </a:extLst>
              </a:tr>
              <a:tr h="0">
                <a:tc>
                  <a:txBody>
                    <a:bodyPr/>
                    <a:lstStyle/>
                    <a:p>
                      <a:r>
                        <a:rPr lang="en-US" sz="2000" b="1"/>
                        <a:t>Reflektierende Beobachtung</a:t>
                      </a:r>
                    </a:p>
                  </a:txBody>
                  <a:tcPr anchor="ctr">
                    <a:noFill/>
                  </a:tcPr>
                </a:tc>
                <a:tc>
                  <a:txBody>
                    <a:bodyPr/>
                    <a:lstStyle/>
                    <a:p>
                      <a:r>
                        <a:rPr lang="en-US" sz="2000"/>
                        <a:t>Geleitete Fragen: "Was war leicht/schwer?"</a:t>
                      </a:r>
                    </a:p>
                  </a:txBody>
                  <a:tcPr anchor="ctr">
                    <a:noFill/>
                  </a:tcPr>
                </a:tc>
                <a:tc>
                  <a:txBody>
                    <a:bodyPr/>
                    <a:lstStyle/>
                    <a:p>
                      <a:r>
                        <a:rPr lang="en-US" sz="2000"/>
                        <a:t>Stärkt das Selbstvertrauen</a:t>
                      </a:r>
                    </a:p>
                  </a:txBody>
                  <a:tcPr anchor="ctr">
                    <a:noFill/>
                  </a:tcPr>
                </a:tc>
                <a:extLst>
                  <a:ext uri="{0D108BD9-81ED-4DB2-BD59-A6C34878D82A}">
                    <a16:rowId xmlns:a16="http://schemas.microsoft.com/office/drawing/2014/main" val="3258816725"/>
                  </a:ext>
                </a:extLst>
              </a:tr>
              <a:tr h="0">
                <a:tc>
                  <a:txBody>
                    <a:bodyPr/>
                    <a:lstStyle/>
                    <a:p>
                      <a:r>
                        <a:rPr lang="en-US" sz="2000" b="1"/>
                        <a:t>Abstrakte Konzeptualisierung</a:t>
                      </a:r>
                    </a:p>
                  </a:txBody>
                  <a:tcPr anchor="ctr">
                    <a:noFill/>
                  </a:tcPr>
                </a:tc>
                <a:tc>
                  <a:txBody>
                    <a:bodyPr/>
                    <a:lstStyle/>
                    <a:p>
                      <a:r>
                        <a:rPr lang="en-US" sz="2000"/>
                        <a:t>"Warum haben bestimmte Strategien besser funktioniert?"</a:t>
                      </a:r>
                    </a:p>
                  </a:txBody>
                  <a:tcPr anchor="ctr">
                    <a:noFill/>
                  </a:tcPr>
                </a:tc>
                <a:tc>
                  <a:txBody>
                    <a:bodyPr/>
                    <a:lstStyle/>
                    <a:p>
                      <a:r>
                        <a:rPr lang="en-US" sz="2000"/>
                        <a:t>Verantwortungsvolle Entscheidungsfindung, Perspektivenübernahme</a:t>
                      </a:r>
                    </a:p>
                  </a:txBody>
                  <a:tcPr anchor="ctr">
                    <a:noFill/>
                  </a:tcPr>
                </a:tc>
                <a:extLst>
                  <a:ext uri="{0D108BD9-81ED-4DB2-BD59-A6C34878D82A}">
                    <a16:rowId xmlns:a16="http://schemas.microsoft.com/office/drawing/2014/main" val="1294985995"/>
                  </a:ext>
                </a:extLst>
              </a:tr>
              <a:tr h="0">
                <a:tc>
                  <a:txBody>
                    <a:bodyPr/>
                    <a:lstStyle/>
                    <a:p>
                      <a:r>
                        <a:rPr lang="en-US" sz="2000" b="1"/>
                        <a:t>Aktives Experimentieren</a:t>
                      </a:r>
                    </a:p>
                  </a:txBody>
                  <a:tcPr anchor="ctr">
                    <a:noFill/>
                  </a:tcPr>
                </a:tc>
                <a:tc>
                  <a:txBody>
                    <a:bodyPr/>
                    <a:lstStyle/>
                    <a:p>
                      <a:r>
                        <a:rPr lang="en-US" sz="2000"/>
                        <a:t>Nächste Aufgabe mit einer neuen Regel/Beschränkung</a:t>
                      </a:r>
                    </a:p>
                  </a:txBody>
                  <a:tcPr anchor="ctr">
                    <a:noFill/>
                  </a:tcPr>
                </a:tc>
                <a:tc>
                  <a:txBody>
                    <a:bodyPr/>
                    <a:lstStyle/>
                    <a:p>
                      <a:r>
                        <a:rPr lang="en-US" sz="2000"/>
                        <a:t>Verhaltensanpassung und Erprobung verbesserter Kommunikation</a:t>
                      </a:r>
                    </a:p>
                  </a:txBody>
                  <a:tcPr anchor="ctr">
                    <a:noFill/>
                  </a:tcPr>
                </a:tc>
                <a:extLst>
                  <a:ext uri="{0D108BD9-81ED-4DB2-BD59-A6C34878D82A}">
                    <a16:rowId xmlns:a16="http://schemas.microsoft.com/office/drawing/2014/main" val="465112588"/>
                  </a:ext>
                </a:extLst>
              </a:tr>
            </a:tbl>
          </a:graphicData>
        </a:graphic>
      </p:graphicFrame>
      <p:sp>
        <p:nvSpPr>
          <p:cNvPr id="11" name="TextBox 10">
            <a:extLst>
              <a:ext uri="{FF2B5EF4-FFF2-40B4-BE49-F238E27FC236}">
                <a16:creationId xmlns:a16="http://schemas.microsoft.com/office/drawing/2014/main" id="{645179C3-4B37-1704-88CD-2CA49F3CDF0D}"/>
              </a:ext>
            </a:extLst>
          </p:cNvPr>
          <p:cNvSpPr txBox="1"/>
          <p:nvPr/>
        </p:nvSpPr>
        <p:spPr>
          <a:xfrm>
            <a:off x="2544233" y="1254248"/>
            <a:ext cx="6396777"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Beispiel für den Kolbschen Erfahrungslernzyklus</a:t>
            </a:r>
            <a:endParaRPr lang="en-US" sz="2000"/>
          </a:p>
          <a:p>
            <a:pPr algn="ctr"/>
            <a:endParaRPr lang="en-US" b="1">
              <a:cs typeface="Arial"/>
            </a:endParaRPr>
          </a:p>
        </p:txBody>
      </p:sp>
    </p:spTree>
    <p:extLst>
      <p:ext uri="{BB962C8B-B14F-4D97-AF65-F5344CB8AC3E}">
        <p14:creationId xmlns:p14="http://schemas.microsoft.com/office/powerpoint/2010/main" val="259093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e6791b8-b591-4015-b146-e2703a0e8e00" xsi:nil="true"/>
    <lcf76f155ced4ddcb4097134ff3c332f xmlns="d54d3dba-8627-4c5b-8fa1-b229ff45d33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6E0E336A00EE44B15E630127290E8A" ma:contentTypeVersion="15" ma:contentTypeDescription="Create a new document." ma:contentTypeScope="" ma:versionID="94f7d022d784a8681471fe8daf6369b2">
  <xsd:schema xmlns:xsd="http://www.w3.org/2001/XMLSchema" xmlns:xs="http://www.w3.org/2001/XMLSchema" xmlns:p="http://schemas.microsoft.com/office/2006/metadata/properties" xmlns:ns2="d54d3dba-8627-4c5b-8fa1-b229ff45d334" xmlns:ns3="2e6791b8-b591-4015-b146-e2703a0e8e00" targetNamespace="http://schemas.microsoft.com/office/2006/metadata/properties" ma:root="true" ma:fieldsID="ca0381c583dfb4d8c2e62dd2f4a976da" ns2:_="" ns3:_="">
    <xsd:import namespace="d54d3dba-8627-4c5b-8fa1-b229ff45d334"/>
    <xsd:import namespace="2e6791b8-b591-4015-b146-e2703a0e8e0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4d3dba-8627-4c5b-8fa1-b229ff45d3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1350db3-1762-4bf1-805b-8e7c55ddee46"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6791b8-b591-4015-b146-e2703a0e8e0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df7650f-df5b-44df-9f57-db253a4966a7}" ma:internalName="TaxCatchAll" ma:showField="CatchAllData" ma:web="2e6791b8-b591-4015-b146-e2703a0e8e00">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D352B2-E757-4556-940B-03E252EF1144}">
  <ds:schemaRefs>
    <ds:schemaRef ds:uri="http://schemas.microsoft.com/sharepoint/v3/contenttype/forms"/>
  </ds:schemaRefs>
</ds:datastoreItem>
</file>

<file path=customXml/itemProps2.xml><?xml version="1.0" encoding="utf-8"?>
<ds:datastoreItem xmlns:ds="http://schemas.openxmlformats.org/officeDocument/2006/customXml" ds:itemID="{9C8982A5-72D1-4D76-99D9-B477942F5B35}">
  <ds:schemaRefs>
    <ds:schemaRef ds:uri="2e6791b8-b591-4015-b146-e2703a0e8e00"/>
    <ds:schemaRef ds:uri="d54d3dba-8627-4c5b-8fa1-b229ff45d33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5C6504F-AC72-4837-AEA2-0917C6D17C0A}">
  <ds:schemaRefs>
    <ds:schemaRef ds:uri="2e6791b8-b591-4015-b146-e2703a0e8e00"/>
    <ds:schemaRef ds:uri="d54d3dba-8627-4c5b-8fa1-b229ff45d3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0</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Tema de Office</vt:lpstr>
      <vt:lpstr>Section 2: Methodology approach OAE and SEL</vt:lpstr>
      <vt:lpstr>Section 2: Methodology approach OAE and SEL </vt:lpstr>
      <vt:lpstr>Section 2: Methodology approach OAE and SEL </vt:lpstr>
      <vt:lpstr>Section 2: Methodology approach OAE and SEL </vt:lpstr>
      <vt:lpstr>Section 2: Methodology approach OAE and SEL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
  <dc:creator>PABLO JESUS CABALLERO BLANCO</dc:creator>
  <revision>1</revision>
  <dcterms:created xsi:type="dcterms:W3CDTF">2025-05-27T07:37:44.0000000Z</dcterms:created>
  <dcterms:modified xsi:type="dcterms:W3CDTF">2025-06-09T10:53:26.0000000Z</dcterms:modified>
  <keywords>, docId:ECE5B1A5E5336F34165050FB5F447282</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0x010100FC6E0E336A00EE44B15E630127290E8A</vt:lpwstr>
  </property>
  <property fmtid="{D5CDD505-2E9C-101B-9397-08002B2CF9AE}" pid="3" name="MediaServiceImageTags">
    <vt:lpwstr/>
  </property>
</Properties>
</file>