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72" r:id="rId7"/>
    <p:sldId id="273" r:id="rId8"/>
    <p:sldId id="263" r:id="rId9"/>
    <p:sldId id="258" r:id="rId10"/>
    <p:sldId id="259" r:id="rId11"/>
    <p:sldId id="264" r:id="rId12"/>
    <p:sldId id="260" r:id="rId13"/>
    <p:sldId id="261" r:id="rId14"/>
    <p:sldId id="265" r:id="rId15"/>
    <p:sldId id="266" r:id="rId16"/>
    <p:sldId id="267" r:id="rId17"/>
    <p:sldId id="262" r:id="rId18"/>
    <p:sldId id="268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FDB"/>
    <a:srgbClr val="94D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F0624-4090-8C48-590D-148645C441F7}" v="18" dt="2025-06-09T10:42:37.061"/>
    <p1510:client id="{8339DB59-7BD3-EA66-CAB1-5695A114260B}" v="279" dt="2025-06-09T10:53:25.045"/>
  </p1510:revLst>
</p1510:revInfo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UEDA LATORRE ROMERO" userId="S::agueda_us.es#ext#@uniluxembourg.onmicrosoft.com::825e993e-a99c-401b-9c5b-299683457af5" providerId="AD" clId="Web-{16CF0624-4090-8C48-590D-148645C441F7}"/>
    <pc:docChg chg="addSld modSld">
      <pc:chgData name="AGUEDA LATORRE ROMERO" userId="S::agueda_us.es#ext#@uniluxembourg.onmicrosoft.com::825e993e-a99c-401b-9c5b-299683457af5" providerId="AD" clId="Web-{16CF0624-4090-8C48-590D-148645C441F7}" dt="2025-06-09T10:42:37.061" v="14" actId="1076"/>
      <pc:docMkLst>
        <pc:docMk/>
      </pc:docMkLst>
      <pc:sldChg chg="modSp">
        <pc:chgData name="AGUEDA LATORRE ROMERO" userId="S::agueda_us.es#ext#@uniluxembourg.onmicrosoft.com::825e993e-a99c-401b-9c5b-299683457af5" providerId="AD" clId="Web-{16CF0624-4090-8C48-590D-148645C441F7}" dt="2025-06-09T10:30:12.128" v="13" actId="20577"/>
        <pc:sldMkLst>
          <pc:docMk/>
          <pc:sldMk cId="1177783784" sldId="257"/>
        </pc:sldMkLst>
        <pc:spChg chg="mod">
          <ac:chgData name="AGUEDA LATORRE ROMERO" userId="S::agueda_us.es#ext#@uniluxembourg.onmicrosoft.com::825e993e-a99c-401b-9c5b-299683457af5" providerId="AD" clId="Web-{16CF0624-4090-8C48-590D-148645C441F7}" dt="2025-06-09T10:30:12.128" v="13" actId="20577"/>
          <ac:spMkLst>
            <pc:docMk/>
            <pc:sldMk cId="1177783784" sldId="257"/>
            <ac:spMk id="2" creationId="{5C8E0875-3BED-B867-5123-62F54BE5DBDD}"/>
          </ac:spMkLst>
        </pc:spChg>
      </pc:sldChg>
      <pc:sldChg chg="modSp">
        <pc:chgData name="AGUEDA LATORRE ROMERO" userId="S::agueda_us.es#ext#@uniluxembourg.onmicrosoft.com::825e993e-a99c-401b-9c5b-299683457af5" providerId="AD" clId="Web-{16CF0624-4090-8C48-590D-148645C441F7}" dt="2025-06-09T10:42:37.061" v="14" actId="1076"/>
        <pc:sldMkLst>
          <pc:docMk/>
          <pc:sldMk cId="1450374048" sldId="268"/>
        </pc:sldMkLst>
        <pc:spChg chg="mod">
          <ac:chgData name="AGUEDA LATORRE ROMERO" userId="S::agueda_us.es#ext#@uniluxembourg.onmicrosoft.com::825e993e-a99c-401b-9c5b-299683457af5" providerId="AD" clId="Web-{16CF0624-4090-8C48-590D-148645C441F7}" dt="2025-06-09T10:42:37.061" v="14" actId="1076"/>
          <ac:spMkLst>
            <pc:docMk/>
            <pc:sldMk cId="1450374048" sldId="268"/>
            <ac:spMk id="18" creationId="{75EDF956-6DF4-0126-49B6-D810C15B5740}"/>
          </ac:spMkLst>
        </pc:spChg>
      </pc:sldChg>
      <pc:sldChg chg="modSp add replId">
        <pc:chgData name="AGUEDA LATORRE ROMERO" userId="S::agueda_us.es#ext#@uniluxembourg.onmicrosoft.com::825e993e-a99c-401b-9c5b-299683457af5" providerId="AD" clId="Web-{16CF0624-4090-8C48-590D-148645C441F7}" dt="2025-06-09T10:29:50.721" v="7" actId="20577"/>
        <pc:sldMkLst>
          <pc:docMk/>
          <pc:sldMk cId="94875534" sldId="272"/>
        </pc:sldMkLst>
        <pc:spChg chg="mod">
          <ac:chgData name="AGUEDA LATORRE ROMERO" userId="S::agueda_us.es#ext#@uniluxembourg.onmicrosoft.com::825e993e-a99c-401b-9c5b-299683457af5" providerId="AD" clId="Web-{16CF0624-4090-8C48-590D-148645C441F7}" dt="2025-06-09T10:29:50.721" v="7" actId="20577"/>
          <ac:spMkLst>
            <pc:docMk/>
            <pc:sldMk cId="94875534" sldId="272"/>
            <ac:spMk id="2" creationId="{C3E73367-673D-B595-F3E9-D1A97D5B3EB8}"/>
          </ac:spMkLst>
        </pc:spChg>
      </pc:sldChg>
      <pc:sldChg chg="modSp add replId">
        <pc:chgData name="AGUEDA LATORRE ROMERO" userId="S::agueda_us.es#ext#@uniluxembourg.onmicrosoft.com::825e993e-a99c-401b-9c5b-299683457af5" providerId="AD" clId="Web-{16CF0624-4090-8C48-590D-148645C441F7}" dt="2025-06-09T10:29:59.783" v="11" actId="20577"/>
        <pc:sldMkLst>
          <pc:docMk/>
          <pc:sldMk cId="116428558" sldId="273"/>
        </pc:sldMkLst>
        <pc:spChg chg="mod">
          <ac:chgData name="AGUEDA LATORRE ROMERO" userId="S::agueda_us.es#ext#@uniluxembourg.onmicrosoft.com::825e993e-a99c-401b-9c5b-299683457af5" providerId="AD" clId="Web-{16CF0624-4090-8C48-590D-148645C441F7}" dt="2025-06-09T10:29:59.783" v="11" actId="20577"/>
          <ac:spMkLst>
            <pc:docMk/>
            <pc:sldMk cId="116428558" sldId="273"/>
            <ac:spMk id="2" creationId="{9EB6E694-3F63-667C-0842-2D62D9CC6108}"/>
          </ac:spMkLst>
        </pc:spChg>
      </pc:sldChg>
    </pc:docChg>
  </pc:docChgLst>
  <pc:docChgLst>
    <pc:chgData name="GONZALO RAMIREZ MACIAS" userId="S::grm_us.es#ext#@uniluxembourg.onmicrosoft.com::25d4ef42-0af3-4024-88d7-0c7a8e8fd59f" providerId="AD" clId="Web-{8339DB59-7BD3-EA66-CAB1-5695A114260B}"/>
    <pc:docChg chg="modSld">
      <pc:chgData name="GONZALO RAMIREZ MACIAS" userId="S::grm_us.es#ext#@uniluxembourg.onmicrosoft.com::25d4ef42-0af3-4024-88d7-0c7a8e8fd59f" providerId="AD" clId="Web-{8339DB59-7BD3-EA66-CAB1-5695A114260B}" dt="2025-06-09T10:53:25.045" v="224" actId="1076"/>
      <pc:docMkLst>
        <pc:docMk/>
      </pc:docMkLst>
      <pc:sldChg chg="modSp">
        <pc:chgData name="GONZALO RAMIREZ MACIAS" userId="S::grm_us.es#ext#@uniluxembourg.onmicrosoft.com::25d4ef42-0af3-4024-88d7-0c7a8e8fd59f" providerId="AD" clId="Web-{8339DB59-7BD3-EA66-CAB1-5695A114260B}" dt="2025-06-09T10:53:25.045" v="224" actId="1076"/>
        <pc:sldMkLst>
          <pc:docMk/>
          <pc:sldMk cId="2394168313" sldId="256"/>
        </pc:sldMkLst>
        <pc:picChg chg="mod">
          <ac:chgData name="GONZALO RAMIREZ MACIAS" userId="S::grm_us.es#ext#@uniluxembourg.onmicrosoft.com::25d4ef42-0af3-4024-88d7-0c7a8e8fd59f" providerId="AD" clId="Web-{8339DB59-7BD3-EA66-CAB1-5695A114260B}" dt="2025-06-09T10:53:25.045" v="224" actId="1076"/>
          <ac:picMkLst>
            <pc:docMk/>
            <pc:sldMk cId="2394168313" sldId="256"/>
            <ac:picMk id="29" creationId="{31094C7C-0C94-849C-88D6-160D8E366103}"/>
          </ac:picMkLst>
        </pc:pic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30:34.174" v="6" actId="1076"/>
        <pc:sldMkLst>
          <pc:docMk/>
          <pc:sldMk cId="1177783784" sldId="257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30:34.174" v="6" actId="1076"/>
          <ac:spMkLst>
            <pc:docMk/>
            <pc:sldMk cId="1177783784" sldId="257"/>
            <ac:spMk id="2" creationId="{5C8E0875-3BED-B867-5123-62F54BE5DBDD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33:33.701" v="18" actId="1076"/>
        <pc:sldMkLst>
          <pc:docMk/>
          <pc:sldMk cId="3718981502" sldId="259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33:33.701" v="18" actId="1076"/>
          <ac:spMkLst>
            <pc:docMk/>
            <pc:sldMk cId="3718981502" sldId="259"/>
            <ac:spMk id="2" creationId="{4087D8AE-74A1-42C8-57E6-120B2BA754BB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33:15.341" v="15" actId="20577"/>
          <ac:spMkLst>
            <pc:docMk/>
            <pc:sldMk cId="3718981502" sldId="259"/>
            <ac:spMk id="5" creationId="{8B363481-08AD-7209-1B0E-8D0B1CF7813A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34:49.941" v="42" actId="20577"/>
        <pc:sldMkLst>
          <pc:docMk/>
          <pc:sldMk cId="2590934137" sldId="260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34:49.941" v="42" actId="20577"/>
          <ac:spMkLst>
            <pc:docMk/>
            <pc:sldMk cId="2590934137" sldId="260"/>
            <ac:spMk id="11" creationId="{645179C3-4B37-1704-88CD-2CA49F3CDF0D}"/>
          </ac:spMkLst>
        </pc:spChg>
        <pc:graphicFrameChg chg="mod modGraphic">
          <ac:chgData name="GONZALO RAMIREZ MACIAS" userId="S::grm_us.es#ext#@uniluxembourg.onmicrosoft.com::25d4ef42-0af3-4024-88d7-0c7a8e8fd59f" providerId="AD" clId="Web-{8339DB59-7BD3-EA66-CAB1-5695A114260B}" dt="2025-06-09T10:34:42.268" v="40" actId="1076"/>
          <ac:graphicFrameMkLst>
            <pc:docMk/>
            <pc:sldMk cId="2590934137" sldId="260"/>
            <ac:graphicFrameMk id="7" creationId="{1C866A23-A588-90D3-A787-B900E4FE209F}"/>
          </ac:graphicFrameMkLst>
        </pc:graphicFrame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35:09.317" v="44" actId="20577"/>
        <pc:sldMkLst>
          <pc:docMk/>
          <pc:sldMk cId="223034909" sldId="261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35:09.317" v="44" actId="20577"/>
          <ac:spMkLst>
            <pc:docMk/>
            <pc:sldMk cId="223034909" sldId="261"/>
            <ac:spMk id="5" creationId="{F7366F1E-8CD8-B79B-08C2-6F5EFD5F4342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41:13.466" v="95" actId="20577"/>
        <pc:sldMkLst>
          <pc:docMk/>
          <pc:sldMk cId="2650329612" sldId="262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41:13.466" v="95" actId="20577"/>
          <ac:spMkLst>
            <pc:docMk/>
            <pc:sldMk cId="2650329612" sldId="262"/>
            <ac:spMk id="11" creationId="{242A985E-7EF7-C656-5B4B-84544C51C13C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32:04.992" v="13" actId="1076"/>
        <pc:sldMkLst>
          <pc:docMk/>
          <pc:sldMk cId="635153314" sldId="263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32:04.992" v="13" actId="1076"/>
          <ac:spMkLst>
            <pc:docMk/>
            <pc:sldMk cId="635153314" sldId="263"/>
            <ac:spMk id="14" creationId="{5BF48B47-ABDE-B782-60CC-F07DEDA8854E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34:11.422" v="23" actId="20577"/>
        <pc:sldMkLst>
          <pc:docMk/>
          <pc:sldMk cId="320103933" sldId="264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33:54.421" v="20" actId="20577"/>
          <ac:spMkLst>
            <pc:docMk/>
            <pc:sldMk cId="320103933" sldId="264"/>
            <ac:spMk id="5" creationId="{31D5B14C-368C-483C-0CF9-A3090D6A4992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34:11.422" v="23" actId="20577"/>
          <ac:spMkLst>
            <pc:docMk/>
            <pc:sldMk cId="320103933" sldId="264"/>
            <ac:spMk id="13" creationId="{26FDD428-25BC-4EC7-28C7-D1FF2E14E4A5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36:12.915" v="69"/>
        <pc:sldMkLst>
          <pc:docMk/>
          <pc:sldMk cId="3954631834" sldId="265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35:37.647" v="46" actId="20577"/>
          <ac:spMkLst>
            <pc:docMk/>
            <pc:sldMk cId="3954631834" sldId="265"/>
            <ac:spMk id="5" creationId="{B1333E68-C761-EF1E-75EB-A0D6D00DC0E5}"/>
          </ac:spMkLst>
        </pc:spChg>
        <pc:graphicFrameChg chg="mod modGraphic">
          <ac:chgData name="GONZALO RAMIREZ MACIAS" userId="S::grm_us.es#ext#@uniluxembourg.onmicrosoft.com::25d4ef42-0af3-4024-88d7-0c7a8e8fd59f" providerId="AD" clId="Web-{8339DB59-7BD3-EA66-CAB1-5695A114260B}" dt="2025-06-09T10:36:12.915" v="69"/>
          <ac:graphicFrameMkLst>
            <pc:docMk/>
            <pc:sldMk cId="3954631834" sldId="265"/>
            <ac:graphicFrameMk id="11" creationId="{CAB6AC3D-D661-8E66-4EB8-97AA343E9491}"/>
          </ac:graphicFrameMkLst>
        </pc:graphicFrame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40:16.103" v="84" actId="20577"/>
        <pc:sldMkLst>
          <pc:docMk/>
          <pc:sldMk cId="1292183334" sldId="266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36:28.853" v="71" actId="20577"/>
          <ac:spMkLst>
            <pc:docMk/>
            <pc:sldMk cId="1292183334" sldId="266"/>
            <ac:spMk id="5" creationId="{298F74E1-BFA7-FD82-BF0E-2BDACC9CC9C4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40:16.103" v="84" actId="20577"/>
          <ac:spMkLst>
            <pc:docMk/>
            <pc:sldMk cId="1292183334" sldId="266"/>
            <ac:spMk id="7" creationId="{04329B38-C644-E685-63BB-224F13D92A7C}"/>
          </ac:spMkLst>
        </pc:spChg>
        <pc:picChg chg="mod">
          <ac:chgData name="GONZALO RAMIREZ MACIAS" userId="S::grm_us.es#ext#@uniluxembourg.onmicrosoft.com::25d4ef42-0af3-4024-88d7-0c7a8e8fd59f" providerId="AD" clId="Web-{8339DB59-7BD3-EA66-CAB1-5695A114260B}" dt="2025-06-09T10:37:13.231" v="77" actId="1076"/>
          <ac:picMkLst>
            <pc:docMk/>
            <pc:sldMk cId="1292183334" sldId="266"/>
            <ac:picMk id="13" creationId="{DAD78B18-4CE4-EDB9-3E51-5A6C4A6A71D0}"/>
          </ac:picMkLst>
        </pc:pic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40:44.870" v="93" actId="20577"/>
        <pc:sldMkLst>
          <pc:docMk/>
          <pc:sldMk cId="1220608108" sldId="267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40:20.087" v="86" actId="20577"/>
          <ac:spMkLst>
            <pc:docMk/>
            <pc:sldMk cId="1220608108" sldId="267"/>
            <ac:spMk id="5" creationId="{9E7C4891-646F-CC88-63BA-5F538D15C096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40:40.901" v="91" actId="20577"/>
          <ac:spMkLst>
            <pc:docMk/>
            <pc:sldMk cId="1220608108" sldId="267"/>
            <ac:spMk id="7" creationId="{6F7DBF70-F063-6EB8-7079-2BC3F990EBA6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40:44.870" v="93" actId="20577"/>
          <ac:spMkLst>
            <pc:docMk/>
            <pc:sldMk cId="1220608108" sldId="267"/>
            <ac:spMk id="11" creationId="{81A87B00-3D0A-C383-0910-983EA9859E7A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43:07.098" v="111" actId="20577"/>
        <pc:sldMkLst>
          <pc:docMk/>
          <pc:sldMk cId="1450374048" sldId="268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41:36.733" v="97" actId="20577"/>
          <ac:spMkLst>
            <pc:docMk/>
            <pc:sldMk cId="1450374048" sldId="268"/>
            <ac:spMk id="14" creationId="{6500581D-2858-C465-6B90-11221A5C427A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41:44.765" v="99" actId="20577"/>
          <ac:spMkLst>
            <pc:docMk/>
            <pc:sldMk cId="1450374048" sldId="268"/>
            <ac:spMk id="18" creationId="{75EDF956-6DF4-0126-49B6-D810C15B5740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43:07.098" v="111" actId="20577"/>
          <ac:spMkLst>
            <pc:docMk/>
            <pc:sldMk cId="1450374048" sldId="268"/>
            <ac:spMk id="20" creationId="{0378EA39-A060-82CC-7A29-FA8FF2963B37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42:46.987" v="109" actId="1076"/>
          <ac:spMkLst>
            <pc:docMk/>
            <pc:sldMk cId="1450374048" sldId="268"/>
            <ac:spMk id="22" creationId="{B6D6C2EF-0850-39DF-BC99-AD323D0E91FC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44:24.119" v="125" actId="1076"/>
        <pc:sldMkLst>
          <pc:docMk/>
          <pc:sldMk cId="2012238825" sldId="269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44:24.119" v="125" actId="1076"/>
          <ac:spMkLst>
            <pc:docMk/>
            <pc:sldMk cId="2012238825" sldId="269"/>
            <ac:spMk id="14" creationId="{94A6FE87-4A84-D30B-E963-14FA27714AC4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43:35.022" v="115" actId="20577"/>
          <ac:spMkLst>
            <pc:docMk/>
            <pc:sldMk cId="2012238825" sldId="269"/>
            <ac:spMk id="18" creationId="{3132D823-918D-0164-6278-539D832B4B42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44:15.540" v="124" actId="1076"/>
          <ac:spMkLst>
            <pc:docMk/>
            <pc:sldMk cId="2012238825" sldId="269"/>
            <ac:spMk id="20" creationId="{B18072C7-9EB8-724E-2425-0E402585AAE5}"/>
          </ac:spMkLst>
        </pc:spChg>
        <pc:spChg chg="mod">
          <ac:chgData name="GONZALO RAMIREZ MACIAS" userId="S::grm_us.es#ext#@uniluxembourg.onmicrosoft.com::25d4ef42-0af3-4024-88d7-0c7a8e8fd59f" providerId="AD" clId="Web-{8339DB59-7BD3-EA66-CAB1-5695A114260B}" dt="2025-06-09T10:44:09.055" v="123" actId="1076"/>
          <ac:spMkLst>
            <pc:docMk/>
            <pc:sldMk cId="2012238825" sldId="269"/>
            <ac:spMk id="22" creationId="{617E281D-2152-7201-8365-2825C8509F15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48:03.414" v="219" actId="1076"/>
        <pc:sldMkLst>
          <pc:docMk/>
          <pc:sldMk cId="4116069128" sldId="270"/>
        </pc:sldMkLst>
        <pc:graphicFrameChg chg="mod modGraphic">
          <ac:chgData name="GONZALO RAMIREZ MACIAS" userId="S::grm_us.es#ext#@uniluxembourg.onmicrosoft.com::25d4ef42-0af3-4024-88d7-0c7a8e8fd59f" providerId="AD" clId="Web-{8339DB59-7BD3-EA66-CAB1-5695A114260B}" dt="2025-06-09T10:48:03.414" v="219" actId="1076"/>
          <ac:graphicFrameMkLst>
            <pc:docMk/>
            <pc:sldMk cId="4116069128" sldId="270"/>
            <ac:graphicFrameMk id="2" creationId="{C7C725F3-EBBC-FCE5-EFC9-D820C67D4C40}"/>
          </ac:graphicFrameMkLst>
        </pc:graphicFrame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48:23.603" v="223" actId="20577"/>
        <pc:sldMkLst>
          <pc:docMk/>
          <pc:sldMk cId="1561053756" sldId="271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48:23.603" v="223" actId="20577"/>
          <ac:spMkLst>
            <pc:docMk/>
            <pc:sldMk cId="1561053756" sldId="271"/>
            <ac:spMk id="13" creationId="{EBA76089-0476-BF5A-688D-67537FFBCD73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31:12.958" v="8" actId="20577"/>
        <pc:sldMkLst>
          <pc:docMk/>
          <pc:sldMk cId="94875534" sldId="272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31:12.958" v="8" actId="20577"/>
          <ac:spMkLst>
            <pc:docMk/>
            <pc:sldMk cId="94875534" sldId="272"/>
            <ac:spMk id="2" creationId="{C3E73367-673D-B595-F3E9-D1A97D5B3EB8}"/>
          </ac:spMkLst>
        </pc:spChg>
      </pc:sldChg>
      <pc:sldChg chg="modSp">
        <pc:chgData name="GONZALO RAMIREZ MACIAS" userId="S::grm_us.es#ext#@uniluxembourg.onmicrosoft.com::25d4ef42-0af3-4024-88d7-0c7a8e8fd59f" providerId="AD" clId="Web-{8339DB59-7BD3-EA66-CAB1-5695A114260B}" dt="2025-06-09T10:31:28.224" v="10" actId="20577"/>
        <pc:sldMkLst>
          <pc:docMk/>
          <pc:sldMk cId="116428558" sldId="273"/>
        </pc:sldMkLst>
        <pc:spChg chg="mod">
          <ac:chgData name="GONZALO RAMIREZ MACIAS" userId="S::grm_us.es#ext#@uniluxembourg.onmicrosoft.com::25d4ef42-0af3-4024-88d7-0c7a8e8fd59f" providerId="AD" clId="Web-{8339DB59-7BD3-EA66-CAB1-5695A114260B}" dt="2025-06-09T10:31:28.224" v="10" actId="20577"/>
          <ac:spMkLst>
            <pc:docMk/>
            <pc:sldMk cId="116428558" sldId="273"/>
            <ac:spMk id="2" creationId="{9EB6E694-3F63-667C-0842-2D62D9CC610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24009-D0E6-1618-8D33-170E318C5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36E5EB-158C-EA09-A648-294F5A29C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AB6064-893A-E9F2-D56B-C26B8A41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7BA720-9F91-D68E-1C68-30D62213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1FDDA9-241A-2DEF-C67C-8DC23BDB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62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955FD-703B-B716-BDB4-A63949AF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452782-C44D-E16F-7A0E-307E25BD9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3E392-A590-0A69-3EFC-B003E6BE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A86387-3C12-ECDA-17E0-734650F0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2A167-D0A0-E3E1-7A76-A3034AA5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17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1FC50A-2825-5E61-9184-D2B364CAD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7BB696-8B0A-C9EE-C67D-B1A0401FB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6764E6-00DD-0B94-D508-BF79D576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64F82E-0BB8-E0B1-80B3-DAC51B66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9BE1A-1A54-5B46-922B-8CDBC62A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38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65533-F340-A479-FA6C-0B4C5F26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EBC6A-7F5B-C7E0-3E08-C4A63E6F8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ADB63C-35A2-98A7-CDAD-1A6C3474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C2920-F94F-973F-834B-35B509FA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787197-49CB-4954-C08F-FE2138E2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16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F989C-691B-018E-AF31-23117FB5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B8E874-A722-0D80-6615-83BDC1AB0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B01F1B-CAD0-BB6B-A4DA-899D20DB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C5A2E-E447-CE84-32EB-473CF487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0708D-8B8D-5B4A-EF10-88F32D3F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66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FD7A6-7480-FE5E-8E7B-BD60A4D2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B3DC00-CD7D-E294-F271-2723F3176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858EC4-FC43-A68A-F184-D00E55BCB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17E2A8-1820-37D4-95DA-A0C7A5A0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4AA7B4-80EA-D63A-FC1C-75BBC3BA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8CE550-2E0D-D5A5-7CD5-80D009AD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14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AE2E0-C064-9251-E739-C3B06698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805656-BFB0-C48C-F668-A6CEDAD11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AE4E40-4155-60B6-993E-A2481D893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DF5FB6-E0DA-6687-6570-4F14D3577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97352F-EBDA-7A8D-2B9C-946C2A8C0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1135CA-EB90-7538-12DA-7504A19E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7F1BF4-4EF6-5CA8-A6C9-77537593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628F28-0FAF-BD8B-64F1-31B2458B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65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6ECA6-F3A6-B79D-9767-3C679C6C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AFF3FE4-620C-3E4C-C95E-149CB044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3FCB-AE80-C524-8FF5-569DEFD3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CCCA62-7FE5-6148-5AC5-6FBE9763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86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B03A28-E98D-78C6-665E-7B3972B7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AA3341-5F16-400E-3FAE-2606BE3F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FBAA42-0149-909A-FC74-8244DF7F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1B0B4-FBD7-D844-2DD2-C57EA887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E5C9DC-432A-3AFA-8F9D-719AEDF4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DD4D1B-EE37-04BC-7678-3EF78A8F5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59D222-1021-29E9-C0DC-C4F341D5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D7670E-5EC3-36A8-B662-AA0D2B08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FDCED3-35A1-A0BE-4DA4-5C1489C3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84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5DC64-EF68-8D94-40F5-4626E403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3CC8D7-268D-F218-24FF-A916EA582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E90339-AD28-FEC2-3190-04404166E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EEF20A-5323-D064-EBE9-CCA9762F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5F904-21BE-5DD6-F4D0-5613EE96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EE938E-F14E-7327-7741-427F259C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30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3F784F-7FFE-B501-E52E-720F6BFF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821352-9E0C-9781-B90D-D64EFDE8D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D2ECBD-1359-B5AF-0F5C-CD5135479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CA754E-BAF0-7B49-8FDD-F1A30911E344}" type="datetimeFigureOut">
              <a:rPr lang="es-ES" smtClean="0"/>
              <a:t>09/06/2025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9E1380-1CF2-8359-2B45-8D3C1BF27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2F4E2-2C83-7641-1E57-26B4AEBB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9C6B74-724D-4546-8CE0-3C9643A84EDE}" type="slidenum">
              <a:rPr lang="es-ES" smtClean="0"/>
              <a:t>'#'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28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5F7EE30A-8C3C-DB13-CB1B-FBBC9FCA9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18DD6A0-71EF-15A2-C9BB-4DB336700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0803642A-31FB-BF67-C8C1-55A5CEDF8F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16CC96F3-91DF-6B99-D04C-5FB83494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9495C6FF-1E88-FBEF-10C2-3EBC8DF469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67" t="19962" r="11861" b="22964"/>
          <a:stretch>
            <a:fillRect/>
          </a:stretch>
        </p:blipFill>
        <p:spPr>
          <a:xfrm>
            <a:off x="7191672" y="5902575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12ED44C5-07B3-A614-BB1E-FA93AD9552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5003B3E5-C5B7-33A3-A471-9B627A2BCC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C9CEFA6D-BDC8-C0D4-CBC7-1A0CADA9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5">
            <a:extLst>
              <a:ext uri="{FF2B5EF4-FFF2-40B4-BE49-F238E27FC236}">
                <a16:creationId xmlns:a16="http://schemas.microsoft.com/office/drawing/2014/main" id="{2F232D74-1B6C-39CD-1BC3-80E737A0D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731" y="4999712"/>
            <a:ext cx="78848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Tämä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teos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on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lisensoitu 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Creative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Commons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Nimeä 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4.0 Kansainvälinen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lisenssi.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http://creativecommons.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org/licenses/by/4.0/   </a:t>
            </a:r>
            <a:endParaRPr kumimoji="0" lang="es-ES" alt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E9408357-219E-6650-D497-CF9B4AE43B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31094C7C-0C94-849C-88D6-160D8E3661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8644"/>
          <a:stretch>
            <a:fillRect/>
          </a:stretch>
        </p:blipFill>
        <p:spPr>
          <a:xfrm>
            <a:off x="10821199" y="4972036"/>
            <a:ext cx="2741064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D1F3E232-9F75-67C2-9774-E7DACA3D9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85" y="600622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E274A9EE-2150-483A-A13A-FF3B5D906E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3855"/>
            <a:ext cx="12192000" cy="3930678"/>
          </a:xfrm>
          <a:prstGeom prst="rect">
            <a:avLst/>
          </a:prstGeom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646247E2-3D3F-EB7D-AB88-EBF3C4D55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0325" y="1906623"/>
            <a:ext cx="7335231" cy="14050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Jakso 2: Menetelmälinja OAE ja SEL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F685CC8-BEB5-1493-4AA7-E8301EBB9B54}"/>
              </a:ext>
            </a:extLst>
          </p:cNvPr>
          <p:cNvSpPr txBox="1"/>
          <p:nvPr/>
        </p:nvSpPr>
        <p:spPr>
          <a:xfrm>
            <a:off x="3958936" y="2378425"/>
            <a:ext cx="7945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/>
          </a:p>
        </p:txBody>
      </p:sp>
      <p:pic>
        <p:nvPicPr>
          <p:cNvPr id="1069" name="Picture 45">
            <a:extLst>
              <a:ext uri="{FF2B5EF4-FFF2-40B4-BE49-F238E27FC236}">
                <a16:creationId xmlns:a16="http://schemas.microsoft.com/office/drawing/2014/main" id="{380AEEED-0D4C-D1A1-B879-E3C2AB46E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9" b="68131"/>
          <a:stretch>
            <a:fillRect/>
          </a:stretch>
        </p:blipFill>
        <p:spPr bwMode="auto">
          <a:xfrm>
            <a:off x="1571935" y="4999712"/>
            <a:ext cx="1418359" cy="5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16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5A67D-AD66-FE50-17C4-E33E1A377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3CB27D90-90E7-484D-6ACC-2FDCA9E8C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39E56313-A1FD-4AB9-29AB-B2BCD2FB2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451297FA-55D4-D36C-2FE5-CEB113590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E522C721-34AE-37A7-9176-2D84B21687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950623D5-B73C-7A04-E153-59E87EAFA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5614A168-5B83-433A-2D0A-A386C4A3329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529FF09A-CE15-DA37-4A9C-67471B40DC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6709BE59-0EA9-1B2C-3086-B2086C42CF7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339F6BF9-8405-5472-9D05-C9B6CED4D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279FE7E8-4806-1D07-209B-C0EDFABD17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71036B74-D9D1-AEE0-3C73-EEE2B65C460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2E0F2C92-7E7B-3936-63A9-17AA64C6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F38594BC-93C5-DFBF-232B-A06CABC781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325A807-8260-8F61-608B-C4DD4BB05C0D}"/>
              </a:ext>
            </a:extLst>
          </p:cNvPr>
          <p:cNvSpPr txBox="1"/>
          <p:nvPr/>
        </p:nvSpPr>
        <p:spPr>
          <a:xfrm>
            <a:off x="1160523" y="2363191"/>
            <a:ext cx="6218659" cy="29173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>
              <a:buNone/>
            </a:pPr>
            <a:r>
              <a:rPr lang="en-US" sz="2000" b="1"/>
              <a:t>Miksi kokemuksellinen oppiminen sopii täydellisesti OAE:hen:</a:t>
            </a:r>
          </a:p>
          <a:p>
            <a:pPr>
              <a:buNone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Toiminta on arvaamatonta, aktiivista ja sosiaalisesti dynaamista.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Oppiminen tapahtuu </a:t>
            </a:r>
            <a:r>
              <a:rPr lang="en-US" sz="2000" b="1"/>
              <a:t>kontekstissa</a:t>
            </a:r>
            <a:r>
              <a:rPr lang="en-US" sz="2000"/>
              <a:t>, ei vain opetuksen tai teorian avulla.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Kannustaa </a:t>
            </a:r>
            <a:r>
              <a:rPr lang="en-US" sz="2000" b="1"/>
              <a:t>sisäiseen motivaatioon </a:t>
            </a:r>
            <a:r>
              <a:rPr lang="en-US" sz="2000"/>
              <a:t>ja oppimisen omaksumiseen.</a:t>
            </a:r>
          </a:p>
          <a:p>
            <a:pPr algn="just">
              <a:lnSpc>
                <a:spcPts val="1275"/>
              </a:lnSpc>
            </a:pPr>
            <a:endParaRPr lang="en-GB" sz="2000">
              <a:cs typeface="Segoe UI"/>
            </a:endParaRPr>
          </a:p>
        </p:txBody>
      </p:sp>
      <p:sp>
        <p:nvSpPr>
          <p:cNvPr id="12" name="Otsikko 4">
            <a:extLst>
              <a:ext uri="{FF2B5EF4-FFF2-40B4-BE49-F238E27FC236}">
                <a16:creationId xmlns:a16="http://schemas.microsoft.com/office/drawing/2014/main" id="{55B29BA7-D872-086D-EEC4-808E2F84FD45}"/>
              </a:ext>
            </a:extLst>
          </p:cNvPr>
          <p:cNvSpPr txBox="1">
            <a:spLocks/>
          </p:cNvSpPr>
          <p:nvPr/>
        </p:nvSpPr>
        <p:spPr>
          <a:xfrm>
            <a:off x="2350221" y="24841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Tahoma"/>
                <a:ea typeface="Tahoma"/>
                <a:cs typeface="Tahoma"/>
              </a:rPr>
              <a:t>Jakso 2: Menetelmälinja OAE ja SEL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66F1E-8CD8-B79B-08C2-6F5EFD5F4342}"/>
              </a:ext>
            </a:extLst>
          </p:cNvPr>
          <p:cNvSpPr txBox="1"/>
          <p:nvPr/>
        </p:nvSpPr>
        <p:spPr>
          <a:xfrm>
            <a:off x="2534022" y="1208520"/>
            <a:ext cx="75374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cs typeface="Arial"/>
              </a:rPr>
              <a:t>Tekemällä oppiminen - Soveltava pedagogiikka OAE:ssa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4BFBBC-D585-C4C7-DAD7-603EEF261A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8129" y="2771626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8E803-C746-AAB0-5BDC-0028109B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0921878C-916B-C20C-362F-F16C30085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BC1682E1-6511-3854-4109-81C6A1844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790314AF-7905-7DA9-A02E-CF2BE68E3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975E8EE3-9A57-9EE1-F1B4-B6DC0FEA6A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7818232B-271C-6548-C737-458127A3F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4C7F029B-D98F-D5E5-81A0-704EEB4C0A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DD1332FE-1326-F825-36EA-0A38EC8F86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88F0C452-F26D-DF91-5CF0-5AFCAB081FB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EA5393A0-D914-8D91-0283-823917028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4BDFA4A8-7270-E18F-0D7B-F04C2FAD98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912106DB-8295-1F6F-4D6C-721B2B17E39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31AA5A81-4470-34EF-E2B6-DE3F50BB4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1E560A4B-E950-01E9-438F-7096D3EBFF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12" name="Otsikko 4">
            <a:extLst>
              <a:ext uri="{FF2B5EF4-FFF2-40B4-BE49-F238E27FC236}">
                <a16:creationId xmlns:a16="http://schemas.microsoft.com/office/drawing/2014/main" id="{645C15A6-87D1-347B-B1A6-8A809E8B15CF}"/>
              </a:ext>
            </a:extLst>
          </p:cNvPr>
          <p:cNvSpPr txBox="1">
            <a:spLocks/>
          </p:cNvSpPr>
          <p:nvPr/>
        </p:nvSpPr>
        <p:spPr>
          <a:xfrm>
            <a:off x="2350221" y="24841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Tahoma"/>
                <a:ea typeface="Tahoma"/>
                <a:cs typeface="Tahoma"/>
              </a:rPr>
              <a:t>Jakso 2: Menetelmälinja OAE ja SEL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333E68-C761-EF1E-75EB-A0D6D00DC0E5}"/>
              </a:ext>
            </a:extLst>
          </p:cNvPr>
          <p:cNvSpPr txBox="1"/>
          <p:nvPr/>
        </p:nvSpPr>
        <p:spPr>
          <a:xfrm>
            <a:off x="2534022" y="1208520"/>
            <a:ext cx="75374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Kokemuksellisen oppimisen OAE-kohtaiset sovellukset</a:t>
            </a:r>
            <a:endParaRPr lang="en-US" sz="2000" b="1">
              <a:cs typeface="Arial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AB6AC3D-D661-8E66-4EB8-97AA343E9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593753"/>
              </p:ext>
            </p:extLst>
          </p:nvPr>
        </p:nvGraphicFramePr>
        <p:xfrm>
          <a:off x="371673" y="2408233"/>
          <a:ext cx="10515600" cy="32004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4841295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9019542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100527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/>
                        <a:t>OAE-tekniikka</a:t>
                      </a:r>
                      <a:endParaRPr lang="en-US" sz="2000"/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Miten se liittyy EL:ään</a:t>
                      </a:r>
                      <a:endParaRPr lang="en-US" sz="2000"/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Kehitetty SEL-taito</a:t>
                      </a:r>
                      <a:endParaRPr lang="en-US" sz="2000"/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04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Valinnanvarainen haaste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Oppilaat valitsevat sitoutumisensa tason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Itsetuntemus, itsehallinta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59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Täyden arvon sopimukset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Ryhmäsopimukset toistensa kunnioittamisesta ja tukemisesta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Suhdetaidot, sosiaaliset normit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77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Ohjatut pohdintapiirit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Ryhmä istuu alas toiminnan jälkeen ja keskustelee käyttäytymisestä, tunteista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Empatia, tunneilmaisu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22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Strukturoitu sekvensointi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Toiminnot ovat monimutkaisia ja tarjoavat pohdintamahdollisuuksia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Luottamus, vastuullinen päätöksenteko</a:t>
                      </a:r>
                    </a:p>
                  </a:txBody>
                  <a:tcPr anchor="ctr">
                    <a:solidFill>
                      <a:srgbClr val="FC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916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6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89CA4-DB3E-4AA3-20E9-711E09358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F49243A6-7BA3-701E-5001-2D1B8F08D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7DA0E866-54AF-A189-99F4-D26F1DC2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00A8AA0-D18E-C208-4BEC-C1F1F471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7310130B-1997-7E79-9EC0-1599BE7586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3237275F-75A5-68FE-1FFB-807609E1C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1CF0336B-8DE2-7C7A-92FB-321BB828EFB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097B99E9-1DBF-8FF4-5B35-190B0CEA1C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689A237F-B093-442E-D192-AAE43396272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9A189BAA-E541-5B35-217E-2B1B5734B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1D0994CA-7E14-BA8E-BC00-04A9666720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753B30E4-7801-56F9-41DB-50192D63300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FE454FE1-72EB-12ED-360E-5A245771F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C34D47E1-1FFE-6A67-1484-E463ABCA56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12" name="Otsikko 4">
            <a:extLst>
              <a:ext uri="{FF2B5EF4-FFF2-40B4-BE49-F238E27FC236}">
                <a16:creationId xmlns:a16="http://schemas.microsoft.com/office/drawing/2014/main" id="{8BE962E8-B932-A8D3-FC0F-0C74314526A4}"/>
              </a:ext>
            </a:extLst>
          </p:cNvPr>
          <p:cNvSpPr txBox="1">
            <a:spLocks/>
          </p:cNvSpPr>
          <p:nvPr/>
        </p:nvSpPr>
        <p:spPr>
          <a:xfrm>
            <a:off x="2350221" y="24841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Tahoma"/>
                <a:ea typeface="Tahoma"/>
                <a:cs typeface="Tahoma"/>
              </a:rPr>
              <a:t>Jakso 2: Menetelmälinja OAE ja SEL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8F74E1-BFA7-FD82-BF0E-2BDACC9CC9C4}"/>
              </a:ext>
            </a:extLst>
          </p:cNvPr>
          <p:cNvSpPr txBox="1"/>
          <p:nvPr/>
        </p:nvSpPr>
        <p:spPr>
          <a:xfrm>
            <a:off x="2534022" y="1208520"/>
            <a:ext cx="75374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SEL:n pedagogiset strategiat OAE:ssa</a:t>
            </a:r>
            <a:endParaRPr lang="en-US" sz="2000" b="1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29B38-C644-E685-63BB-224F13D92A7C}"/>
              </a:ext>
            </a:extLst>
          </p:cNvPr>
          <p:cNvSpPr txBox="1"/>
          <p:nvPr/>
        </p:nvSpPr>
        <p:spPr>
          <a:xfrm>
            <a:off x="1194881" y="1929240"/>
            <a:ext cx="7948246" cy="37412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/>
              <a:t>Etukuormaus:</a:t>
            </a:r>
            <a:r>
              <a:rPr lang="en-US" sz="2000"/>
              <a:t> Valmista oppilaita emotionaalisesti ja henkisesti.</a:t>
            </a:r>
          </a:p>
          <a:p>
            <a:pPr lvl="1">
              <a:lnSpc>
                <a:spcPct val="150000"/>
              </a:lnSpc>
            </a:pPr>
            <a:r>
              <a:rPr lang="en-US" sz="2000"/>
              <a:t>"Tämän päivän haasteessa keskitytään kärsivällisyyteen ja viestintään."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/>
              <a:t>Kehystäminen:</a:t>
            </a:r>
            <a:r>
              <a:rPr lang="en-US" sz="2000"/>
              <a:t> Yhdistä toiminta suoraan SEL:ään.</a:t>
            </a:r>
          </a:p>
          <a:p>
            <a:pPr lvl="1">
              <a:lnSpc>
                <a:spcPct val="150000"/>
              </a:lnSpc>
            </a:pPr>
            <a:r>
              <a:rPr lang="en-US" sz="2000"/>
              <a:t>"Tämä toiminta auttaa meitä huomaamaan, miten kuuntelemme muita."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/>
              <a:t>Jälkipuinti:</a:t>
            </a:r>
            <a:r>
              <a:rPr lang="en-US" sz="2000"/>
              <a:t> Käytä avoimia kysymyksiä pohdinnan edistämiseksi.</a:t>
            </a:r>
          </a:p>
          <a:p>
            <a:pPr lvl="1">
              <a:lnSpc>
                <a:spcPct val="150000"/>
              </a:lnSpc>
            </a:pPr>
            <a:r>
              <a:rPr lang="en-US" sz="2000"/>
              <a:t>"Mitä huomasit reaktiossasi haasteeseen?"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/>
              <a:t>Siirto:</a:t>
            </a:r>
            <a:r>
              <a:rPr lang="en-US" sz="2000"/>
              <a:t> Auta oppilaita yhdistämään oppitunnit kouluun tai elämään.</a:t>
            </a:r>
          </a:p>
          <a:p>
            <a:pPr lvl="1">
              <a:lnSpc>
                <a:spcPct val="150000"/>
              </a:lnSpc>
            </a:pPr>
            <a:r>
              <a:rPr lang="en-US" sz="2000"/>
              <a:t>"Miten tämä ryhmätyötaito voisi auttaa sinua ryhmäprojekteissa?"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D78B18-4CE4-EDB9-3E51-5A6C4A6A71D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99357" y="2844262"/>
            <a:ext cx="1938057" cy="19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8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6459E-DCB3-1DFA-D5CA-EFE1A378F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E35591DC-3A82-936A-B4DE-D22AF65F7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0E509882-5017-C898-4E43-628931FF1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34C0FBFB-75F5-238C-ECA2-CD93CC996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37B84900-8328-7D0A-33D1-CBE936510B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E2546D97-B8C8-FEC7-4F0F-96E1D685F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AE79D516-3B75-8C2C-F1A2-8B08BED9F80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08FFA884-7299-1524-3D60-0C105F41FE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462C928C-739B-36A9-D489-B040DC2E370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EF6F9AAD-5B14-1CBF-39DD-A83DE593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5D5A65C4-A0D1-6966-1F62-5A843CED14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F77626AB-3519-4D93-460E-5949A05F47F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91DEC9A2-585B-86A3-0816-97817130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119DCEAE-2FFD-4436-EB00-E2A57B63E8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12" name="Otsikko 4">
            <a:extLst>
              <a:ext uri="{FF2B5EF4-FFF2-40B4-BE49-F238E27FC236}">
                <a16:creationId xmlns:a16="http://schemas.microsoft.com/office/drawing/2014/main" id="{0C03E947-2352-DE61-E105-94AB4D37BCBB}"/>
              </a:ext>
            </a:extLst>
          </p:cNvPr>
          <p:cNvSpPr txBox="1">
            <a:spLocks/>
          </p:cNvSpPr>
          <p:nvPr/>
        </p:nvSpPr>
        <p:spPr>
          <a:xfrm>
            <a:off x="2350221" y="24841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Tahoma"/>
                <a:ea typeface="Tahoma"/>
                <a:cs typeface="Tahoma"/>
              </a:rPr>
              <a:t>Jakso 2: Menetelmälinja OAE ja SEL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7C4891-646F-CC88-63BA-5F538D15C096}"/>
              </a:ext>
            </a:extLst>
          </p:cNvPr>
          <p:cNvSpPr txBox="1"/>
          <p:nvPr/>
        </p:nvSpPr>
        <p:spPr>
          <a:xfrm>
            <a:off x="2534022" y="1208520"/>
            <a:ext cx="75374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Aloitteeseen liittyvät toimet - SEL:n rakennuspalikat</a:t>
            </a:r>
            <a:endParaRPr lang="en-US" sz="2000" b="1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7DBF70-F063-6EB8-7079-2BC3F990EBA6}"/>
              </a:ext>
            </a:extLst>
          </p:cNvPr>
          <p:cNvSpPr txBox="1"/>
          <p:nvPr/>
        </p:nvSpPr>
        <p:spPr>
          <a:xfrm>
            <a:off x="1026122" y="1952541"/>
            <a:ext cx="6361479" cy="37412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/>
              <a:t>Jäänmurtajat</a:t>
            </a:r>
            <a:r>
              <a:rPr lang="en-US" sz="2000"/>
              <a:t>: </a:t>
            </a:r>
          </a:p>
          <a:p>
            <a:pPr>
              <a:lnSpc>
                <a:spcPct val="150000"/>
              </a:lnSpc>
            </a:pPr>
            <a:r>
              <a:rPr lang="en-US" sz="2000"/>
              <a:t>"Nimenheitto" - lisää sosiaalista tietoisuutta.</a:t>
            </a:r>
          </a:p>
          <a:p>
            <a:pPr>
              <a:lnSpc>
                <a:spcPct val="150000"/>
              </a:lnSpc>
            </a:pPr>
            <a:r>
              <a:rPr lang="en-US" sz="2000" b="1"/>
              <a:t>Luottamuspelit</a:t>
            </a:r>
            <a:r>
              <a:rPr lang="en-US" sz="2000"/>
              <a:t>: </a:t>
            </a:r>
          </a:p>
          <a:p>
            <a:pPr>
              <a:lnSpc>
                <a:spcPct val="150000"/>
              </a:lnSpc>
            </a:pPr>
            <a:r>
              <a:rPr lang="en-US" sz="2000"/>
              <a:t>"Willow in the wind" - Luottamus ja empatia.</a:t>
            </a:r>
          </a:p>
          <a:p>
            <a:pPr>
              <a:lnSpc>
                <a:spcPct val="150000"/>
              </a:lnSpc>
            </a:pPr>
            <a:r>
              <a:rPr lang="en-US" sz="2000" b="1"/>
              <a:t>Ongelmanratkaisutehtävät</a:t>
            </a:r>
            <a:r>
              <a:rPr lang="en-US" sz="2000"/>
              <a:t>: </a:t>
            </a:r>
          </a:p>
          <a:p>
            <a:pPr>
              <a:lnSpc>
                <a:spcPct val="150000"/>
              </a:lnSpc>
            </a:pPr>
            <a:r>
              <a:rPr lang="en-US" sz="2000"/>
              <a:t>"Inhimillinen solmu" - Viestintä ja kärsivällisyys.</a:t>
            </a:r>
          </a:p>
          <a:p>
            <a:pPr>
              <a:lnSpc>
                <a:spcPct val="150000"/>
              </a:lnSpc>
            </a:pPr>
            <a:r>
              <a:rPr lang="en-US" sz="2000" b="1"/>
              <a:t>Tiimihaasteet</a:t>
            </a:r>
            <a:r>
              <a:rPr lang="en-US" sz="2000"/>
              <a:t>: </a:t>
            </a:r>
          </a:p>
          <a:p>
            <a:pPr>
              <a:lnSpc>
                <a:spcPct val="150000"/>
              </a:lnSpc>
            </a:pPr>
            <a:r>
              <a:rPr lang="en-US" sz="2000"/>
              <a:t>"Pipeline" - Yhteistyö ja johtajuus.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D401BE-7E0E-E6B2-2886-CDBBC894723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4505" y="1890959"/>
            <a:ext cx="1938057" cy="19380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A87B00-3D0A-C383-0910-983EA9859E7A}"/>
              </a:ext>
            </a:extLst>
          </p:cNvPr>
          <p:cNvSpPr txBox="1"/>
          <p:nvPr/>
        </p:nvSpPr>
        <p:spPr>
          <a:xfrm>
            <a:off x="7961191" y="3627543"/>
            <a:ext cx="3204687" cy="1432956"/>
          </a:xfrm>
          <a:prstGeom prst="rect">
            <a:avLst/>
          </a:prstGeom>
          <a:solidFill>
            <a:srgbClr val="94DB7B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</a:rPr>
              <a:t>Pohdi tunteita ja ryhmädynamiikkaa aina toiminnan jälkeen.</a:t>
            </a:r>
          </a:p>
        </p:txBody>
      </p:sp>
    </p:spTree>
    <p:extLst>
      <p:ext uri="{BB962C8B-B14F-4D97-AF65-F5344CB8AC3E}">
        <p14:creationId xmlns:p14="http://schemas.microsoft.com/office/powerpoint/2010/main" val="122060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C4163-552A-7961-0EEB-DC6E1285E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EECB9D58-0B30-464F-1EB4-BF33FB432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A801E444-1494-F738-5105-3600835F3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09111AB0-7B77-72F1-3A7A-1C8F03BAD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64CB259E-B0B7-D204-9B35-BCF9EB52DC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A6306BF7-637B-3E32-4226-FAA00DF1D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FA3ABE83-CB30-B175-9005-7DDB306A112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6818A654-0342-DA1D-61D4-A4D6E6D625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4B6A287D-EABC-7782-5624-5E618703FB3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99" y="5833850"/>
            <a:ext cx="773792" cy="71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E8B77749-CE92-AA36-55A8-E96010C9A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000E6346-2729-6101-4197-E1E1179035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66A1E186-BD90-B917-A942-8D4FCFE11D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C58A9B17-D00B-6137-2DA6-14C7A3D2A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87C23FA8-89B0-5F2E-8C51-A9CB02E527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F3B15D1-D23B-BEF1-0A60-B40860AC2B21}"/>
              </a:ext>
            </a:extLst>
          </p:cNvPr>
          <p:cNvSpPr txBox="1"/>
          <p:nvPr/>
        </p:nvSpPr>
        <p:spPr>
          <a:xfrm>
            <a:off x="656681" y="2177544"/>
            <a:ext cx="6628373" cy="32796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/>
              <a:t>U - Ymmärrä:</a:t>
            </a:r>
            <a:r>
              <a:rPr lang="en-US" sz="2000"/>
              <a:t> Tunnista, mihin SEL-osaamiseen kohdistuu.</a:t>
            </a:r>
          </a:p>
          <a:p>
            <a:pPr>
              <a:lnSpc>
                <a:spcPct val="150000"/>
              </a:lnSpc>
            </a:pPr>
            <a:r>
              <a:rPr lang="en-US" sz="2000" b="1"/>
              <a:t>N - Nimeä se:</a:t>
            </a:r>
            <a:r>
              <a:rPr lang="en-US" sz="2000"/>
              <a:t> Kehystä toiminta kyseiseen erityiseen SEL-tavoitteeseen.</a:t>
            </a:r>
          </a:p>
          <a:p>
            <a:pPr>
              <a:lnSpc>
                <a:spcPct val="150000"/>
              </a:lnSpc>
            </a:pPr>
            <a:r>
              <a:rPr lang="en-US" sz="2000" b="1"/>
              <a:t>I - Täytäntöönpano:</a:t>
            </a:r>
            <a:r>
              <a:rPr lang="en-US" sz="2000"/>
              <a:t> Käytä vastaavaa OAE-tehtävää.</a:t>
            </a:r>
          </a:p>
          <a:p>
            <a:pPr>
              <a:lnSpc>
                <a:spcPct val="150000"/>
              </a:lnSpc>
            </a:pPr>
            <a:r>
              <a:rPr lang="en-US" sz="2000" b="1"/>
              <a:t>T - Siirto:</a:t>
            </a:r>
            <a:r>
              <a:rPr lang="en-US" sz="2000"/>
              <a:t> Helpottaa pohdintaa kokemusten yhdistämiseksi tulevaan käyttöön.</a:t>
            </a:r>
          </a:p>
          <a:p>
            <a:pPr algn="just">
              <a:lnSpc>
                <a:spcPct val="150000"/>
              </a:lnSpc>
            </a:pPr>
            <a:endParaRPr lang="en-GB" sz="2000">
              <a:cs typeface="Segoe UI"/>
            </a:endParaRPr>
          </a:p>
        </p:txBody>
      </p:sp>
      <p:sp>
        <p:nvSpPr>
          <p:cNvPr id="12" name="Otsikko 4">
            <a:extLst>
              <a:ext uri="{FF2B5EF4-FFF2-40B4-BE49-F238E27FC236}">
                <a16:creationId xmlns:a16="http://schemas.microsoft.com/office/drawing/2014/main" id="{91D2AADC-B9FC-50E7-7A22-96D8B581F5AC}"/>
              </a:ext>
            </a:extLst>
          </p:cNvPr>
          <p:cNvSpPr txBox="1">
            <a:spLocks/>
          </p:cNvSpPr>
          <p:nvPr/>
        </p:nvSpPr>
        <p:spPr>
          <a:xfrm>
            <a:off x="2209294" y="21362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Tahoma"/>
                <a:ea typeface="Tahoma"/>
                <a:cs typeface="Tahoma"/>
              </a:rPr>
              <a:t>Jakso 2: Menetelmälinja OAE ja SEL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F789F-D439-5A39-095E-4B78B1242B6C}"/>
              </a:ext>
            </a:extLst>
          </p:cNvPr>
          <p:cNvSpPr txBox="1"/>
          <p:nvPr/>
        </p:nvSpPr>
        <p:spPr>
          <a:xfrm>
            <a:off x="2069961" y="1208520"/>
            <a:ext cx="770314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OAE-toimintojen suunnittelu UNIT-mallin avulla (mukautettu SEL:ää varten)</a:t>
            </a:r>
            <a:endParaRPr lang="en-GB" sz="2000" b="1"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A985E-7EF7-C656-5B4B-84544C51C13C}"/>
              </a:ext>
            </a:extLst>
          </p:cNvPr>
          <p:cNvSpPr txBox="1"/>
          <p:nvPr/>
        </p:nvSpPr>
        <p:spPr>
          <a:xfrm>
            <a:off x="7575384" y="3078688"/>
            <a:ext cx="3959935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/>
              <a:t>Aloita jokainen yksikkö yhdellä kohdennetulla SEL-tavoitteella. 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Keskittyminen lisää selkeyttä ja itseluottamusta - sekä opettajalle että oppilaille.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661B8A-F0FB-7297-DCF9-0FC5FCF1F5E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3467" y="1976959"/>
            <a:ext cx="1203768" cy="120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7FA69-1204-7AA9-04E1-7C8F39EFC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DF0F76F0-34E2-589D-4504-E65040B69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260605A3-3332-F3B5-7AD7-1B474C46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1C8BAB23-5C46-070F-C10F-0EA2921B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558FABCE-ED47-66CA-0E80-5E9976E3B8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290F3E15-6E9C-4AFD-8813-2027441C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EB58E3A6-3B88-18EC-D64F-C7E90C9E1B3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40D118F4-FFD1-2337-AB96-D07072AA13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62CD1CB2-F525-0D91-D953-D97D19ED898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99" y="5833850"/>
            <a:ext cx="773792" cy="71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A56DCC2E-411D-56AF-F3E6-93CB2DBFC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0EC0CF00-E286-9BC5-0A24-E359ABC695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A9D25F34-4CED-5DE2-A674-FE35A22E7FE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3359EFD5-1239-5BEA-F898-A2C5AC0B4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45DCDD39-A918-F75A-6BAA-60526ADE06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12" name="Otsikko 4">
            <a:extLst>
              <a:ext uri="{FF2B5EF4-FFF2-40B4-BE49-F238E27FC236}">
                <a16:creationId xmlns:a16="http://schemas.microsoft.com/office/drawing/2014/main" id="{4F9542A8-AED3-6C75-2920-5C28D97D5131}"/>
              </a:ext>
            </a:extLst>
          </p:cNvPr>
          <p:cNvSpPr txBox="1">
            <a:spLocks/>
          </p:cNvSpPr>
          <p:nvPr/>
        </p:nvSpPr>
        <p:spPr>
          <a:xfrm>
            <a:off x="2209294" y="21362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Tahoma"/>
                <a:ea typeface="Tahoma"/>
                <a:cs typeface="Tahoma"/>
              </a:rPr>
              <a:t>Jakso 2: Menetelmälinja OAE ja SEL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75257-FCD2-EF6E-D2C0-5CFECEE303DC}"/>
              </a:ext>
            </a:extLst>
          </p:cNvPr>
          <p:cNvSpPr txBox="1"/>
          <p:nvPr/>
        </p:nvSpPr>
        <p:spPr>
          <a:xfrm>
            <a:off x="2069960" y="991098"/>
            <a:ext cx="770314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Oppitunti Esimerkki #1 Suunnistus ja emotionaalinen itsetuntemus</a:t>
            </a:r>
            <a:endParaRPr lang="en-GB" sz="2000" b="1"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00581D-2858-C465-6B90-11221A5C427A}"/>
              </a:ext>
            </a:extLst>
          </p:cNvPr>
          <p:cNvSpPr txBox="1"/>
          <p:nvPr/>
        </p:nvSpPr>
        <p:spPr>
          <a:xfrm>
            <a:off x="705787" y="1614560"/>
            <a:ext cx="7948246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en-US" sz="2000" b="1"/>
              <a:t>U - Ymmärrä:</a:t>
            </a:r>
          </a:p>
          <a:p>
            <a:r>
              <a:rPr lang="en-US" sz="2000" b="1"/>
              <a:t>SEL Focus:</a:t>
            </a:r>
            <a:r>
              <a:rPr lang="en-US" sz="2000"/>
              <a:t> Itsetuntemus - tunteiden tunnistaminen suoritukseen perustuvissa tilanteissa.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EDF956-6DF4-0126-49B6-D810C15B5740}"/>
              </a:ext>
            </a:extLst>
          </p:cNvPr>
          <p:cNvSpPr txBox="1"/>
          <p:nvPr/>
        </p:nvSpPr>
        <p:spPr>
          <a:xfrm>
            <a:off x="737445" y="2553581"/>
            <a:ext cx="1071912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/>
              <a:t>N - Nimi: </a:t>
            </a:r>
          </a:p>
          <a:p>
            <a:r>
              <a:rPr lang="en-US" sz="2000"/>
              <a:t>"Tänään opimme huomaamaan ja nimeämään tunnereaktiomme, kun kohtaamme stressiä tai teemme päätöksiä."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78EA39-A060-82CC-7A29-FA8FF2963B37}"/>
              </a:ext>
            </a:extLst>
          </p:cNvPr>
          <p:cNvSpPr txBox="1"/>
          <p:nvPr/>
        </p:nvSpPr>
        <p:spPr>
          <a:xfrm>
            <a:off x="705787" y="3426725"/>
            <a:ext cx="8157239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/>
              <a:t>I - Täytäntöönpano: </a:t>
            </a:r>
          </a:p>
          <a:p>
            <a:r>
              <a:rPr lang="en-US" sz="2000" b="1"/>
              <a:t>Toiminta: Suunnistushaaste koulun alueella tai puistossa</a:t>
            </a:r>
          </a:p>
          <a:p>
            <a:r>
              <a:rPr lang="en-US" sz="2000"/>
              <a:t>Opiskelijoille annetaan kartta ja tarkistuspisteet (aikarajoitettu - painostusta lisätään).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D6C2EF-0850-39DF-BC99-AD323D0E91FC}"/>
              </a:ext>
            </a:extLst>
          </p:cNvPr>
          <p:cNvSpPr txBox="1"/>
          <p:nvPr/>
        </p:nvSpPr>
        <p:spPr>
          <a:xfrm>
            <a:off x="707912" y="4564498"/>
            <a:ext cx="7948246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/>
              <a:t>T - Siirto (pohdintakysymykset):</a:t>
            </a:r>
          </a:p>
          <a:p>
            <a:r>
              <a:rPr lang="en-US" sz="2000" i="1"/>
              <a:t>"Mitä tunteita tunsit, kun olit jäljessä tai hukassa?" "Mitä tunteita tunsit, kun olit jäljessä tai hukassa?"</a:t>
            </a:r>
          </a:p>
          <a:p>
            <a:r>
              <a:rPr lang="en-US" sz="2000" i="1"/>
              <a:t>"Miten tunteesi vaikuttivat päätöksiisi?"</a:t>
            </a:r>
          </a:p>
          <a:p>
            <a:r>
              <a:rPr lang="en-US" sz="2000" i="1"/>
              <a:t>"Miten voit tunnistaa ja hallita näitä tunteita testissä tai pelissä?"</a:t>
            </a:r>
          </a:p>
        </p:txBody>
      </p:sp>
    </p:spTree>
    <p:extLst>
      <p:ext uri="{BB962C8B-B14F-4D97-AF65-F5344CB8AC3E}">
        <p14:creationId xmlns:p14="http://schemas.microsoft.com/office/powerpoint/2010/main" val="145037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BC593-FA08-227D-F49E-77323A406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A65E546A-4395-7DA4-3AF5-82899BF62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BE34BBE0-6969-8970-077E-25BCC63F5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4F078872-D0C2-2ECD-7F82-9D6CA70F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8301611F-D180-19F8-03AE-4F86091E9A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9E8E60CD-0A04-E833-A4AC-B2ABFC11D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4B205D7B-04B0-232E-1A49-1268DD08E2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D100523F-B3FA-D61B-B5AE-678AC2ED9E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B1635D8F-FA01-657E-D64D-9678F4FA7D6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99" y="5833850"/>
            <a:ext cx="773792" cy="71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C5618699-C693-13A5-A153-9D984FDCA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EA5F4CA8-D550-7A0B-1FBE-30D36A1E57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DEC483E7-7179-96ED-9517-4661E58DF80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53557F6A-360C-D4FF-4A5E-5452A6905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03033BFD-DB69-C870-CF7A-1A2CCD7A96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12" name="Otsikko 4">
            <a:extLst>
              <a:ext uri="{FF2B5EF4-FFF2-40B4-BE49-F238E27FC236}">
                <a16:creationId xmlns:a16="http://schemas.microsoft.com/office/drawing/2014/main" id="{C5489198-5A8D-34FB-5745-1D37F864073F}"/>
              </a:ext>
            </a:extLst>
          </p:cNvPr>
          <p:cNvSpPr txBox="1">
            <a:spLocks/>
          </p:cNvSpPr>
          <p:nvPr/>
        </p:nvSpPr>
        <p:spPr>
          <a:xfrm>
            <a:off x="2209294" y="21362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Tahoma"/>
                <a:ea typeface="Tahoma"/>
                <a:cs typeface="Tahoma"/>
              </a:rPr>
              <a:t>Jakso 2: Menetelmälinja OAE ja SEL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6AF1A-2970-4D2C-963C-567632C60D74}"/>
              </a:ext>
            </a:extLst>
          </p:cNvPr>
          <p:cNvSpPr txBox="1"/>
          <p:nvPr/>
        </p:nvSpPr>
        <p:spPr>
          <a:xfrm>
            <a:off x="2069960" y="991098"/>
            <a:ext cx="770314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Oppitunti Esimerkki #2 Luottamuskävely ja ihmissuhdetaidot</a:t>
            </a:r>
            <a:endParaRPr lang="en-GB" sz="2000" b="1"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A6FE87-4A84-D30B-E963-14FA27714AC4}"/>
              </a:ext>
            </a:extLst>
          </p:cNvPr>
          <p:cNvSpPr txBox="1"/>
          <p:nvPr/>
        </p:nvSpPr>
        <p:spPr>
          <a:xfrm>
            <a:off x="705786" y="1714261"/>
            <a:ext cx="892798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en-US" sz="2000" b="1"/>
              <a:t>U - Ymmärrä:</a:t>
            </a:r>
          </a:p>
          <a:p>
            <a:r>
              <a:rPr lang="en-US" sz="2000" b="1"/>
              <a:t>SEL Focus:</a:t>
            </a:r>
            <a:r>
              <a:rPr lang="en-US" sz="2000"/>
              <a:t> Suhdetaidot - kuunteleminen, toisten tukeminen ja luottamus vertaisiin.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32D823-918D-0164-6278-539D832B4B42}"/>
              </a:ext>
            </a:extLst>
          </p:cNvPr>
          <p:cNvSpPr txBox="1"/>
          <p:nvPr/>
        </p:nvSpPr>
        <p:spPr>
          <a:xfrm>
            <a:off x="656042" y="2402140"/>
            <a:ext cx="11312799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/>
              <a:t>N - Nimi: </a:t>
            </a:r>
          </a:p>
          <a:p>
            <a:r>
              <a:rPr lang="en-US" sz="2000"/>
              <a:t>"Tässä toiminnassa on kyse tarkasta kuuntelemisesta ja luottamuksen rakentamisesta - taidoista, joita tarvitset luokkaprojekteissa ja urheilujoukkueissa." "Tässä toiminnassa on kyse tarkasta kuuntelemisesta ja luottamuksen rakentamisesta."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8072C7-9EB8-724E-2425-0E402585AAE5}"/>
              </a:ext>
            </a:extLst>
          </p:cNvPr>
          <p:cNvSpPr txBox="1"/>
          <p:nvPr/>
        </p:nvSpPr>
        <p:spPr>
          <a:xfrm>
            <a:off x="705785" y="3417016"/>
            <a:ext cx="10771181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/>
              <a:t>I - Täytäntöönpano: </a:t>
            </a:r>
          </a:p>
          <a:p>
            <a:pPr>
              <a:buNone/>
            </a:pPr>
            <a:r>
              <a:rPr lang="en-US" sz="2000" b="1"/>
              <a:t>Toiminta: </a:t>
            </a:r>
            <a:r>
              <a:rPr lang="en-US" sz="2000"/>
              <a:t>Kävely pareittain tai ryhmissä.</a:t>
            </a:r>
          </a:p>
          <a:p>
            <a:r>
              <a:rPr lang="en-US" sz="2000"/>
              <a:t>Opiskelijat johtavat silmät sidottuina kumppaneita yksinkertaisen esteen läpi pelkkiä sanallisia vihjeitä käyttäen.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7E281D-2152-7201-8365-2825C8509F15}"/>
              </a:ext>
            </a:extLst>
          </p:cNvPr>
          <p:cNvSpPr txBox="1"/>
          <p:nvPr/>
        </p:nvSpPr>
        <p:spPr>
          <a:xfrm>
            <a:off x="658062" y="4379339"/>
            <a:ext cx="7948246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/>
              <a:t>T - Siirto (pohdintakysymykset):</a:t>
            </a:r>
          </a:p>
          <a:p>
            <a:r>
              <a:rPr lang="en-US" sz="2000" i="1"/>
              <a:t>"Mikä sai sinut tuntemaan olosi turvalliseksi tai turvattomaksi?"</a:t>
            </a:r>
          </a:p>
          <a:p>
            <a:r>
              <a:rPr lang="en-US" sz="2000" i="1"/>
              <a:t>"Mikä auttoi sinua luottamaan kumppaniin?"</a:t>
            </a:r>
          </a:p>
          <a:p>
            <a:r>
              <a:rPr lang="en-US" sz="2000" i="1"/>
              <a:t>"Miten luottamus parantaa ryhmätyöskentelyä tai urheilujoukkueita?"</a:t>
            </a:r>
          </a:p>
        </p:txBody>
      </p:sp>
    </p:spTree>
    <p:extLst>
      <p:ext uri="{BB962C8B-B14F-4D97-AF65-F5344CB8AC3E}">
        <p14:creationId xmlns:p14="http://schemas.microsoft.com/office/powerpoint/2010/main" val="201223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3873A-A600-6B29-2418-8E9B61530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68F834EC-1C36-6F90-4D2B-2FAB8B63C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7B8484B8-F44A-F4A5-9EE0-75B2647FC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93AA10B3-FE3C-9051-CF3A-2653662D4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F5A237FE-7993-5685-1BAC-292E69D18D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AD685EB3-AAB6-6199-4B46-C2B188767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4A1D117C-FDE1-58D5-7173-613F2EEC60D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6BF3BC60-F9BF-D506-012E-0F909F8A95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426B63A2-FF39-EFDA-697B-AECA70FA49A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99" y="5833850"/>
            <a:ext cx="773792" cy="71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D36EB14E-A30B-E936-4B9E-D92DAE279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D3D23148-C32B-A5F8-52B2-A2C376EEF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1706AC28-4214-579E-093B-60CE76A596F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F85C8000-E6A1-B03F-74C8-ADD17F032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19F20BC1-CA59-6382-9175-E2513A5363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12" name="Otsikko 4">
            <a:extLst>
              <a:ext uri="{FF2B5EF4-FFF2-40B4-BE49-F238E27FC236}">
                <a16:creationId xmlns:a16="http://schemas.microsoft.com/office/drawing/2014/main" id="{B15A0279-9EDC-87DB-1C2D-FF46BE03CEB1}"/>
              </a:ext>
            </a:extLst>
          </p:cNvPr>
          <p:cNvSpPr txBox="1">
            <a:spLocks/>
          </p:cNvSpPr>
          <p:nvPr/>
        </p:nvSpPr>
        <p:spPr>
          <a:xfrm>
            <a:off x="2209294" y="21362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Tahoma"/>
                <a:ea typeface="Tahoma"/>
                <a:cs typeface="Tahoma"/>
              </a:rPr>
              <a:t>Jakso 2: Menetelmälinja OAE ja SEL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319492-D93E-3E22-FE7F-3DB83C2DB932}"/>
              </a:ext>
            </a:extLst>
          </p:cNvPr>
          <p:cNvSpPr txBox="1"/>
          <p:nvPr/>
        </p:nvSpPr>
        <p:spPr>
          <a:xfrm>
            <a:off x="2069960" y="991098"/>
            <a:ext cx="770314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Keskeiset pedagogiset periaatteet</a:t>
            </a:r>
            <a:endParaRPr lang="en-GB" sz="2000" b="1">
              <a:cs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C725F3-EBBC-FCE5-EFC9-D820C67D4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409201"/>
              </p:ext>
            </p:extLst>
          </p:nvPr>
        </p:nvGraphicFramePr>
        <p:xfrm>
          <a:off x="527200" y="1704312"/>
          <a:ext cx="11130642" cy="4114800"/>
        </p:xfrm>
        <a:graphic>
          <a:graphicData uri="http://schemas.openxmlformats.org/drawingml/2006/table">
            <a:tbl>
              <a:tblPr/>
              <a:tblGrid>
                <a:gridCol w="3042556">
                  <a:extLst>
                    <a:ext uri="{9D8B030D-6E8A-4147-A177-3AD203B41FA5}">
                      <a16:colId xmlns:a16="http://schemas.microsoft.com/office/drawing/2014/main" val="3233494365"/>
                    </a:ext>
                  </a:extLst>
                </a:gridCol>
                <a:gridCol w="4377872">
                  <a:extLst>
                    <a:ext uri="{9D8B030D-6E8A-4147-A177-3AD203B41FA5}">
                      <a16:colId xmlns:a16="http://schemas.microsoft.com/office/drawing/2014/main" val="1638944422"/>
                    </a:ext>
                  </a:extLst>
                </a:gridCol>
                <a:gridCol w="3710214">
                  <a:extLst>
                    <a:ext uri="{9D8B030D-6E8A-4147-A177-3AD203B41FA5}">
                      <a16:colId xmlns:a16="http://schemas.microsoft.com/office/drawing/2014/main" val="12605773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900" b="1"/>
                        <a:t>Pedagogiikka</a:t>
                      </a:r>
                      <a:endParaRPr lang="en-US" sz="19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/>
                        <a:t>Soveltaminen PE/OAE:ssä</a:t>
                      </a:r>
                      <a:endParaRPr lang="en-US" sz="19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/>
                        <a:t>SEL-vaikutus</a:t>
                      </a:r>
                      <a:endParaRPr lang="en-US" sz="19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14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900" b="1"/>
                        <a:t>Kokemuksellinen oppiminen (Kolb)</a:t>
                      </a:r>
                      <a:endParaRPr lang="en-US" sz="19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Oppiminen tekemällä → pohtimalla → soveltamalla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Kaikki 5 SEL-osaamista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698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900" b="1"/>
                        <a:t>Valinnanvarainen haaste</a:t>
                      </a:r>
                      <a:endParaRPr lang="en-US" sz="19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Opiskelijat valitsevat osallistumisen tason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Kehittää itsenäisyyttä ja itsehallintoa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797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900" b="1"/>
                        <a:t>Jaksotetut kokemukset</a:t>
                      </a:r>
                      <a:endParaRPr lang="en-US" sz="19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Toiminnan monimutkaisuus ja intensiteetti lisääntyvät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Asteittainen SEL-taitojen kehittäminen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763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900" b="1"/>
                        <a:t>Etukuormaus</a:t>
                      </a:r>
                      <a:endParaRPr lang="en-US" sz="19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Tavoitteiden tarkoituksellinen määrittely ennen toimintaa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Keskittää huomion SEL-kohteisiin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75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900" b="1"/>
                        <a:t>Jälkiarviointi ja pohdinta</a:t>
                      </a:r>
                      <a:endParaRPr lang="en-US" sz="19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Ohjattu keskustelu tai päiväkirjan pitäminen toiminnan jälkeen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Edistää itsetuntemusta ja emotionaalista ymmärrystä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526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900" b="1"/>
                        <a:t>Siirto</a:t>
                      </a:r>
                      <a:endParaRPr lang="en-US" sz="19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Yhteyksien luominen kokemuksista tosielämän tilanteisiin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Varmistaa kestävän SEL-kehityksen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120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0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700CD-15D1-B033-42D0-E09C9220D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D48FC25B-3192-B528-EB60-388C92E6D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C24B6D25-5BC2-AF6A-70F0-E508AADFF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FB2007E8-C99A-93C0-C3EC-3F48369C7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92D7D64A-80EB-C65B-878B-0031D1E3A7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5A580C41-FFE5-7A41-C127-55DB6CCBE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96DB7628-DF99-2567-1C14-6CECA71DF37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A0E97CC7-8FC0-CF04-A232-F143C5D114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705BD2F5-2617-F633-24B9-18E12CBBCE8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599" y="5833850"/>
            <a:ext cx="773792" cy="716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F4264C82-4116-74A8-28C7-3A6EA91A6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40CEF825-3237-5E33-12C0-390D920D14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AE1E1134-3319-03EE-969C-9EC242F4B3B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76E8B6F1-3789-1470-710F-32A8A5907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02B4CCD0-12CF-035A-3F8D-B4B87334F6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12" name="Otsikko 4">
            <a:extLst>
              <a:ext uri="{FF2B5EF4-FFF2-40B4-BE49-F238E27FC236}">
                <a16:creationId xmlns:a16="http://schemas.microsoft.com/office/drawing/2014/main" id="{6804144D-62F7-5751-CEBB-21646759E916}"/>
              </a:ext>
            </a:extLst>
          </p:cNvPr>
          <p:cNvSpPr txBox="1">
            <a:spLocks/>
          </p:cNvSpPr>
          <p:nvPr/>
        </p:nvSpPr>
        <p:spPr>
          <a:xfrm>
            <a:off x="2209294" y="21362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Tahoma"/>
                <a:ea typeface="Tahoma"/>
                <a:cs typeface="Tahoma"/>
              </a:rPr>
              <a:t>Jakso 2: Menetelmälinja OAE ja SEL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DA630C-2B16-DAFF-C235-269A7BCF7556}"/>
              </a:ext>
            </a:extLst>
          </p:cNvPr>
          <p:cNvSpPr txBox="1"/>
          <p:nvPr/>
        </p:nvSpPr>
        <p:spPr>
          <a:xfrm>
            <a:off x="2069960" y="991098"/>
            <a:ext cx="770314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Keskeiset pedagogiset periaatteet</a:t>
            </a:r>
            <a:endParaRPr lang="en-GB" sz="2000" b="1"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A76089-0476-BF5A-688D-67537FFBCD73}"/>
              </a:ext>
            </a:extLst>
          </p:cNvPr>
          <p:cNvSpPr txBox="1"/>
          <p:nvPr/>
        </p:nvSpPr>
        <p:spPr>
          <a:xfrm>
            <a:off x="3605599" y="2842814"/>
            <a:ext cx="7179547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/>
              <a:t>Viimeinen ajatus opettajille:</a:t>
            </a:r>
          </a:p>
          <a:p>
            <a:pPr algn="ctr"/>
            <a:endParaRPr lang="en-US" sz="2000"/>
          </a:p>
          <a:p>
            <a:pPr algn="ctr"/>
            <a:r>
              <a:rPr lang="en-US" sz="2000"/>
              <a:t>    "SEL ei ole mitään ylimääräistä - se on jotain, mitä tapahtuu jo liikuntatunneilla. OAE:n ja tarkoituksellisen pedagogiikan avulla voit tehdä siitä selkeää, voimaannuttavaa ja transformatiivista."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223AD6-FB47-6EF6-7D3F-3311C94BCF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6877" y="2319872"/>
            <a:ext cx="243861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5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A4D12-F8CA-9810-3DDF-DD31C55C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EB0BBA3F-7F3B-E6D6-261D-9FC3787B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AD7B1A1F-A005-429B-D15F-4F2CD14CE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D530581-4FA5-BD91-BBB6-ED734A9B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B08C75A0-BCE1-0270-CF8E-7DB36BF206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F9E223FA-CB5D-03FF-324B-3B8ED7114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DDE06B47-8799-9D98-0E78-56E1E67B72B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88124C9B-1FE6-21C2-6C7B-A51EE1C95A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81AE0199-B173-8D1C-976F-CCE2DE18CF6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B4616421-0640-AFD1-2675-BB6656AE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50712DF4-C434-DE96-750A-DC1E47C5F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221" y="24841"/>
            <a:ext cx="7424474" cy="1446201"/>
          </a:xfrm>
        </p:spPr>
        <p:txBody>
          <a:bodyPr>
            <a:noAutofit/>
          </a:bodyPr>
          <a:lstStyle/>
          <a:p>
            <a:r>
              <a:rPr lang="en-US" sz="2400" b="1">
                <a:latin typeface="Tahoma"/>
                <a:ea typeface="Tahoma"/>
                <a:cs typeface="Tahoma"/>
              </a:rPr>
              <a:t>Jakso 2: Menetelmälinja OAE ja SEL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6670625D-E107-9326-2534-97DDFBB221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FEEF16BB-E15C-C5FA-40C4-0EC2FCE76A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CBA38EC8-500A-435A-3805-3E0938C9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EC60080-0C55-8755-0DF1-BD9F8C1BEA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8E0875-3BED-B867-5123-62F54BE5DBDD}"/>
              </a:ext>
            </a:extLst>
          </p:cNvPr>
          <p:cNvSpPr txBox="1"/>
          <p:nvPr/>
        </p:nvSpPr>
        <p:spPr>
          <a:xfrm>
            <a:off x="1056626" y="951305"/>
            <a:ext cx="9024656" cy="60649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r>
              <a:rPr lang="en-GB" sz="2000" b="1">
                <a:cs typeface="Segoe UI"/>
              </a:rPr>
              <a:t>Johdanto</a:t>
            </a: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ct val="150000"/>
              </a:lnSpc>
            </a:pPr>
            <a:r>
              <a:rPr lang="en-US" sz="2000"/>
              <a:t>Tässä jaksossa esitellään menetelmä, jolla ulkoseikkailukasvatus (OAE) integroidaan liikuntakasvatukseen (PE) sosiaalisen ja emotionaalisen oppimisen (SEL) edistämiseksi. Opettajat tutustuvat teoreettisiin perusteisiin, kokemuspedagogiikkaan ja erilaisiin OAE-toimintoihin, jotka on räätälöity SEL-taitojen kehittämiseksi. Todisteisiin perustuvien strategioiden avulla opettajat oppivat suunnittelemaan tarkoituksenmukaisia oppimisympäristöjä, jotka edistävät tiimityötä, empatiaa, päätöksentekoa ja joustavuutta. Liikunta- ja ulkoilmaympäristöistä saatujen esimerkkien avulla tämä osio tarjoaa kattavan, käytännönläheisen oppaan vaikuttavien oppituntien luomiseen. Perimmäisenä tavoitteena on antaa opettajille mahdollisuus käyttää OAE:tä dynaamisena ja osallistavana lähestymistapana SEL:n opettamiseen aktiivisen, kokemuksellisen oppimisen kautta.</a:t>
            </a: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7778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9EC9-4730-DCB8-E06A-21D0223F4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2FA44FEA-B455-AB06-14BE-6707AF508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9D588432-53E5-6CD8-93C2-F4D1A704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CAC0386-9152-47A1-E30A-FDECCFB93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1A8379D2-0552-734C-40C3-0535ECAA0E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1323E45C-99F7-D198-335C-3F0AE2854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19470F97-9F4B-34CA-9764-13DC3E414FF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0CCD5F54-2290-E936-729D-623A8CE948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57199F95-7359-977C-617F-D6ECDE338DF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6AE9AF78-D138-03DF-CE01-30C08E9DF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E9B74C9B-F8B7-A179-DEFB-9E336ED23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221" y="24841"/>
            <a:ext cx="7424474" cy="1446201"/>
          </a:xfrm>
        </p:spPr>
        <p:txBody>
          <a:bodyPr>
            <a:noAutofit/>
          </a:bodyPr>
          <a:lstStyle/>
          <a:p>
            <a:r>
              <a:rPr lang="en-US" sz="2400" b="1">
                <a:latin typeface="Tahoma"/>
                <a:ea typeface="Tahoma"/>
                <a:cs typeface="Tahoma"/>
              </a:rPr>
              <a:t>Jakso 2: Menetelmälinja OAE ja SEL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DE7A5901-9921-A712-8476-FB6C60E8C9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B63B94FD-B684-721F-0163-34C6BAAA2A4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08B94E8F-BCD0-2020-63EE-C8F2B7CAA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732D7169-4AA9-2582-7636-AD7B76A792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3E73367-673D-B595-F3E9-D1A97D5B3EB8}"/>
              </a:ext>
            </a:extLst>
          </p:cNvPr>
          <p:cNvSpPr txBox="1"/>
          <p:nvPr/>
        </p:nvSpPr>
        <p:spPr>
          <a:xfrm>
            <a:off x="1369972" y="1107979"/>
            <a:ext cx="10434712" cy="315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r>
              <a:rPr lang="en-GB" sz="2000" b="1">
                <a:cs typeface="Segoe UI"/>
              </a:rPr>
              <a:t>Opettajan osaaminen kehittyy jakson 2 aikana:</a:t>
            </a: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2000">
                <a:cs typeface="Segoe UI"/>
              </a:rPr>
              <a:t>Ymmärtää kokemuksellisen oppimisen periaatteet.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000">
                <a:cs typeface="Segoe UI"/>
              </a:rPr>
              <a:t>Tuntee pedagogiset strategiat OAE-toimintojen ja oppituntien suunnittelemiseksi.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000">
                <a:cs typeface="Segoe UI"/>
              </a:rPr>
              <a:t>Tunnistetaan eri toimintakategoriat ja -tyypit: aloitetoiminta ja ulkoilutoiminta.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000">
                <a:cs typeface="Segoe UI"/>
              </a:rPr>
              <a:t>Ymmärtää lähestymistapa, jolla suunnitellaan toimintaa SEL:n edistämiseksi OAE:n avulla.</a:t>
            </a:r>
            <a:endParaRPr lang="en-GB" sz="2000"/>
          </a:p>
          <a:p>
            <a:pPr algn="just">
              <a:lnSpc>
                <a:spcPts val="1275"/>
              </a:lnSpc>
            </a:pPr>
            <a:endParaRPr lang="en-GB" sz="2000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487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75843-0420-C950-F5E5-602E1313F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99B749CC-B438-5C73-7780-242739AC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F83FD86E-7792-DBB4-EC6D-D98EF5C7B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82CBE3BA-4D7D-CFFD-DEBA-D5E014603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2AD08C27-B2C7-709C-089B-7D9238AED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CB2EF728-EAD4-F0F9-2A2F-44E12AB30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C674891D-B48A-1474-ADBA-E775278B032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7BF905A2-06AB-EA84-0450-FBEA4DC0F6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563C0676-FB44-BAC7-05E4-573F7AF4738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23731B29-0174-0D57-DDF8-32863643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76E3691D-48B3-2283-E1C3-CF8074E21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221" y="24841"/>
            <a:ext cx="7424474" cy="1446201"/>
          </a:xfrm>
        </p:spPr>
        <p:txBody>
          <a:bodyPr>
            <a:noAutofit/>
          </a:bodyPr>
          <a:lstStyle/>
          <a:p>
            <a:r>
              <a:rPr lang="en-US" sz="2400" b="1">
                <a:latin typeface="Tahoma"/>
                <a:ea typeface="Tahoma"/>
                <a:cs typeface="Tahoma"/>
              </a:rPr>
              <a:t>Jakso 2: Menetelmälinja OAE ja SEL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FB701B64-C385-E9EF-E93D-C37E09B081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2FCD21F1-2381-CE59-06EB-5FDF5028406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405FB480-8325-484D-FEEB-0D6461172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85021159-10E5-3B2F-57BD-11BF3A755C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B6E694-3F63-667C-0842-2D62D9CC6108}"/>
              </a:ext>
            </a:extLst>
          </p:cNvPr>
          <p:cNvSpPr txBox="1"/>
          <p:nvPr/>
        </p:nvSpPr>
        <p:spPr>
          <a:xfrm>
            <a:off x="1369972" y="1107979"/>
            <a:ext cx="10434712" cy="2490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r>
              <a:rPr lang="en-GB" sz="2000" b="1">
                <a:cs typeface="Segoe UI"/>
              </a:rPr>
              <a:t>Sisältö</a:t>
            </a:r>
            <a:endParaRPr lang="en-GB" sz="2000"/>
          </a:p>
          <a:p>
            <a:pPr algn="just">
              <a:lnSpc>
                <a:spcPts val="1275"/>
              </a:lnSpc>
            </a:pPr>
            <a:endParaRPr lang="en-GB" sz="2000">
              <a:cs typeface="Segoe UI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2000">
                <a:cs typeface="Segoe UI"/>
              </a:rPr>
              <a:t>Pedagogiikan sateenvarjo (kokemuksellinen oppiminen)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000">
                <a:cs typeface="Segoe UI"/>
              </a:rPr>
              <a:t>Pedagogiset strategiat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000">
                <a:cs typeface="Segoe UI"/>
              </a:rPr>
              <a:t>Luokat aktiviteetit: aloitteet ja ulkoiluaktiviteetit </a:t>
            </a:r>
          </a:p>
          <a:p>
            <a:pPr marL="285750" indent="-285750" algn="just">
              <a:buFont typeface="Arial"/>
              <a:buChar char="•"/>
            </a:pPr>
            <a:r>
              <a:rPr lang="en-GB" sz="2000">
                <a:cs typeface="Segoe UI"/>
              </a:rPr>
              <a:t>SEL:ään perustuvien OAE-toimintojen suunnittelu (ymmärrä YKSIKKÖ)</a:t>
            </a:r>
          </a:p>
        </p:txBody>
      </p:sp>
    </p:spTree>
    <p:extLst>
      <p:ext uri="{BB962C8B-B14F-4D97-AF65-F5344CB8AC3E}">
        <p14:creationId xmlns:p14="http://schemas.microsoft.com/office/powerpoint/2010/main" val="1164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DD7A4-CB23-EAA2-F7CC-046795EC0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D50449A2-5B45-0FB6-1E31-F135EAEE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3A418102-0531-1F73-9359-27BC96504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0E367E84-0FCD-3147-C840-A3F86F926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A142A790-B7CC-4965-9F10-0B66280E9F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2E7ED4CD-29D1-1979-49CF-F41A366C2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CF20A79F-CE57-59F3-68CB-82A5EB4302C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E752A0F4-0051-359B-672D-0083920A77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A6027AAF-AFC9-6A77-34E2-7F388CF1BA5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AFA00638-1CC4-9877-CE49-CCC1E497A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F6068965-AA09-BC3A-C0E9-CBBB5A593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0221" y="24841"/>
            <a:ext cx="7424474" cy="1446201"/>
          </a:xfrm>
        </p:spPr>
        <p:txBody>
          <a:bodyPr>
            <a:noAutofit/>
          </a:bodyPr>
          <a:lstStyle/>
          <a:p>
            <a:r>
              <a:rPr lang="en-US" sz="2400" b="1">
                <a:latin typeface="Tahoma"/>
                <a:ea typeface="Tahoma"/>
                <a:cs typeface="Tahoma"/>
              </a:rPr>
              <a:t>Jakso 2: Menetelmälinja OAE ja SEL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AB5B72C8-6A96-EE37-BCBA-FFD0180E33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D8275A94-8073-B5D3-BD04-BFC202D37D7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7DC54347-50DA-7061-992C-154CB9388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13442781-AEDF-264C-D2D1-8DD8E7788A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7B4DF949-29F0-EF1D-42A5-5009F8297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448" y="1239297"/>
            <a:ext cx="60615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Teoreettiset perusteet ja käytännön lähestymistavat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F48B47-ABDE-B782-60CC-F07DEDA8854E}"/>
              </a:ext>
            </a:extLst>
          </p:cNvPr>
          <p:cNvSpPr txBox="1"/>
          <p:nvPr/>
        </p:nvSpPr>
        <p:spPr>
          <a:xfrm>
            <a:off x="1176261" y="2869514"/>
            <a:ext cx="5299813" cy="18561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b="1">
                <a:solidFill>
                  <a:schemeClr val="accent3"/>
                </a:solidFill>
              </a:rPr>
              <a:t>Tässä osiossa saat teoreettisia ja pedagogisia strategioita, joiden avulla voit suunnitella ja toteuttaa SEL-opetusta liikuntatunneilla.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C9361F-860F-6E5A-8612-A1767E0D82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85760" y="258378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5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C9B9D-5241-6FBD-D35A-4C5401097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8E6CC48E-DE84-18B6-B0C3-952BEFF16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7C5BE53A-EC29-4BD0-6750-F566AD39C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F96D2DE-2DB7-49A6-8FAF-BFB0564F5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F5EC98B9-79A7-F7DB-442F-0FA7A41F88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EC5AF0D3-E448-86E7-65A4-B52CD1A1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330D3F1F-9A76-1898-8AAE-3B8F5EAF84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4BD3D7F4-74D3-36FD-B34F-EB80BAB1B5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586246E4-8148-4DCF-CE6A-89606919A6A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4149C336-47D1-E189-8D9E-A88916519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4C6D7A46-6BD2-4CDA-4CC4-49AEE581EB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78160E4F-B271-1820-6866-ABE2CAC23E5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7B99D0B4-93C8-A69D-7D8C-79763AF95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A8F2F713-277F-2005-FD33-63C09B7E2E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E703C76-407D-0D51-6CF2-78AE211A679B}"/>
              </a:ext>
            </a:extLst>
          </p:cNvPr>
          <p:cNvSpPr txBox="1"/>
          <p:nvPr/>
        </p:nvSpPr>
        <p:spPr>
          <a:xfrm>
            <a:off x="543028" y="2029517"/>
            <a:ext cx="6211406" cy="3477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Ulkoseikkailukasvatus (OAE):</a:t>
            </a:r>
            <a:r>
              <a:rPr lang="en-US" sz="2000"/>
              <a:t> Sisältää jäsenneltyjä ulkoiluhaasteita, jotka edellyttävät yhteistyötä, päätöksentekoa ja riskinottoa ja jotka edistävät henkilökohtaista ja ryhmäkehitystä (Priest &amp; Gass, 2017).</a:t>
            </a:r>
          </a:p>
          <a:p>
            <a:endParaRPr lang="en-US" sz="2000"/>
          </a:p>
          <a:p>
            <a:r>
              <a:rPr lang="en-US" sz="2000" b="1"/>
              <a:t>Sosiaalinen ja emotionaalinen oppiminen (SEL):</a:t>
            </a:r>
            <a:r>
              <a:rPr lang="en-US" sz="2000"/>
              <a:t> Se on ratkaisevan tärkeä osa opintomenestystä ja elämäntuloksia.</a:t>
            </a:r>
          </a:p>
          <a:p>
            <a:endParaRPr lang="en-US" sz="2000"/>
          </a:p>
          <a:p>
            <a:r>
              <a:rPr lang="en-US" sz="2000" b="1"/>
              <a:t>Liikuntakasvatuksen konteksti:</a:t>
            </a:r>
            <a:r>
              <a:rPr lang="en-US" sz="2000"/>
              <a:t> Liikunta tarjoaa luonnollisen ympäristön OAE:lle ja SEL:lle liikunnan, ryhmätyön ja kokemuksellisten tehtävien kautta.</a:t>
            </a:r>
          </a:p>
        </p:txBody>
      </p:sp>
      <p:sp>
        <p:nvSpPr>
          <p:cNvPr id="12" name="Otsikko 4">
            <a:extLst>
              <a:ext uri="{FF2B5EF4-FFF2-40B4-BE49-F238E27FC236}">
                <a16:creationId xmlns:a16="http://schemas.microsoft.com/office/drawing/2014/main" id="{B15B5B0D-A0E0-44FD-A3B4-F48CF23B023F}"/>
              </a:ext>
            </a:extLst>
          </p:cNvPr>
          <p:cNvSpPr txBox="1">
            <a:spLocks/>
          </p:cNvSpPr>
          <p:nvPr/>
        </p:nvSpPr>
        <p:spPr>
          <a:xfrm>
            <a:off x="2350221" y="24841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Tahoma"/>
                <a:ea typeface="Tahoma"/>
                <a:cs typeface="Tahoma"/>
              </a:rPr>
              <a:t>Jakso 2: Menetelmälinja OAE ja SEL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7213FA-F16D-9425-0041-94B113279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583" y="1239297"/>
            <a:ext cx="28033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Keskeinen käsite Yleiskatsaus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BACC9F-776D-E8BD-F152-DC1F958ACE0D}"/>
              </a:ext>
            </a:extLst>
          </p:cNvPr>
          <p:cNvSpPr txBox="1"/>
          <p:nvPr/>
        </p:nvSpPr>
        <p:spPr>
          <a:xfrm>
            <a:off x="7698155" y="3077502"/>
            <a:ext cx="3348890" cy="193899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Asiantuntijan vinkki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OAE:n sisällyttäminen ei ole kertaluonteista toimintaa, vaan johdonmukainen pedagoginen strategia, joka on linjassa liikuntakasvatuksen tavoitteiden kanssa.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C13C12-450B-F71E-DA78-52DB166060B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3100" y="2294880"/>
            <a:ext cx="1378717" cy="137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9EC5F-C20F-B72F-34A9-73524A682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DC52DC75-B17E-4FB5-2581-E6B429EEA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93F0C6A9-8FFF-FE62-2799-272EA0168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5499BB9-98B1-A654-1051-83C52779E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585875F7-47D0-8BE4-CE97-453BB40B36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FE2E8EBB-648B-63BC-1474-456D7C3ED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5C6637B6-62CC-E931-3B44-F1488AEE8FB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4D9FBC55-7B8B-C767-FB51-DD6B83AECF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C1E1FF09-B958-52D1-2F69-036CDF41653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AAF5645A-D7FB-C489-A12A-94215950E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DA6135AC-011F-91BA-20C2-4B581AA46D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F091F16C-FC65-B707-7B0B-02BF07A2BE1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B2467503-5F54-0623-65C6-8A699C70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FE90799B-AF12-2E50-90A8-DAEA1E13AD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087D8AE-74A1-42C8-57E6-120B2BA754BB}"/>
              </a:ext>
            </a:extLst>
          </p:cNvPr>
          <p:cNvSpPr txBox="1"/>
          <p:nvPr/>
        </p:nvSpPr>
        <p:spPr>
          <a:xfrm>
            <a:off x="1205924" y="2746501"/>
            <a:ext cx="5777720" cy="23562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/>
              <a:t>Mitä on kokemuksellinen oppiminen?</a:t>
            </a:r>
          </a:p>
          <a:p>
            <a:pPr>
              <a:lnSpc>
                <a:spcPct val="150000"/>
              </a:lnSpc>
            </a:pPr>
            <a:r>
              <a:rPr lang="en-US" sz="2000"/>
              <a:t>Oppimisprosessi suoran kokemuksen, pohdinnan ja soveltamisen kautta.</a:t>
            </a:r>
          </a:p>
          <a:p>
            <a:pPr>
              <a:lnSpc>
                <a:spcPct val="150000"/>
              </a:lnSpc>
            </a:pPr>
            <a:r>
              <a:rPr lang="en-US" sz="2000"/>
              <a:t>Keskeistä OAE:lle, koska oppilaat oppivat tekemällä ja tekemällä kokemuksesta merkityksiä.</a:t>
            </a:r>
          </a:p>
        </p:txBody>
      </p:sp>
      <p:sp>
        <p:nvSpPr>
          <p:cNvPr id="12" name="Otsikko 4">
            <a:extLst>
              <a:ext uri="{FF2B5EF4-FFF2-40B4-BE49-F238E27FC236}">
                <a16:creationId xmlns:a16="http://schemas.microsoft.com/office/drawing/2014/main" id="{1A0CA725-CDEE-9B69-EA82-C3008ADEEFCE}"/>
              </a:ext>
            </a:extLst>
          </p:cNvPr>
          <p:cNvSpPr txBox="1">
            <a:spLocks/>
          </p:cNvSpPr>
          <p:nvPr/>
        </p:nvSpPr>
        <p:spPr>
          <a:xfrm>
            <a:off x="2350221" y="24841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Tahoma"/>
                <a:ea typeface="Tahoma"/>
                <a:cs typeface="Tahoma"/>
              </a:rPr>
              <a:t>Jakso 2: Menetelmälinja OAE ja SEL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63481-08AD-7209-1B0E-8D0B1CF7813A}"/>
              </a:ext>
            </a:extLst>
          </p:cNvPr>
          <p:cNvSpPr txBox="1"/>
          <p:nvPr/>
        </p:nvSpPr>
        <p:spPr>
          <a:xfrm>
            <a:off x="2544233" y="1210733"/>
            <a:ext cx="639677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cs typeface="Arial"/>
              </a:rPr>
              <a:t>Kokemuksellinen oppiminen: OAE:n pedagoginen ydin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8D5985-B8FD-A383-D3C5-61EA3503D20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7503" y="2563135"/>
            <a:ext cx="2725197" cy="27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F8703-71D6-44FF-CB0B-5D54C7FF6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4C792F12-A000-384D-7F9A-992726D5F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8CF4F3F5-A1E7-269F-2038-FEC4F3C5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6DDEC4F5-2499-0BB9-74C2-539164528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66B1E115-5CFB-B23B-7691-AA2B44F33F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95FCE826-FC3B-EA8A-A865-8B6F63CE9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122408BA-8E3E-DF49-C1F6-0FFFF85518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C4DE97CA-0976-AADA-534F-D41E5DE3F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62501E62-ADAD-B687-01E8-75B4F3B5BA5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698424C1-E78F-854F-95F3-7F96B1383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C70877B1-8A5B-8B69-992D-66694FAC64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4D12D1AC-3EFA-5D18-BA95-F58629C495B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45444D53-5A01-542E-6B9F-DB7194CE7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A9EF18B7-B6FC-DB4F-A683-4FD6249BD0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12" name="Otsikko 4">
            <a:extLst>
              <a:ext uri="{FF2B5EF4-FFF2-40B4-BE49-F238E27FC236}">
                <a16:creationId xmlns:a16="http://schemas.microsoft.com/office/drawing/2014/main" id="{DDE5F866-E99E-A0FC-6C97-7412CA9D5C07}"/>
              </a:ext>
            </a:extLst>
          </p:cNvPr>
          <p:cNvSpPr txBox="1">
            <a:spLocks/>
          </p:cNvSpPr>
          <p:nvPr/>
        </p:nvSpPr>
        <p:spPr>
          <a:xfrm>
            <a:off x="2350221" y="24841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Tahoma"/>
                <a:ea typeface="Tahoma"/>
                <a:cs typeface="Tahoma"/>
              </a:rPr>
              <a:t>Jakso 2: Menetelmälinja OAE ja SEL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D5B14C-368C-483C-0CF9-A3090D6A4992}"/>
              </a:ext>
            </a:extLst>
          </p:cNvPr>
          <p:cNvSpPr txBox="1"/>
          <p:nvPr/>
        </p:nvSpPr>
        <p:spPr>
          <a:xfrm>
            <a:off x="2417305" y="1323664"/>
            <a:ext cx="7021798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cs typeface="Arial"/>
              </a:rPr>
              <a:t>Kokemuksellinen oppiminen: </a:t>
            </a:r>
            <a:r>
              <a:rPr lang="en-US" sz="2000" b="1"/>
              <a:t>Kolbin kokemuksellisen oppimisen sykli (1984).</a:t>
            </a:r>
            <a:endParaRPr lang="en-US" sz="2000"/>
          </a:p>
          <a:p>
            <a:pPr algn="ctr"/>
            <a:endParaRPr lang="en-US" b="1"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FDD428-25BC-4EC7-28C7-D1FF2E14E4A5}"/>
              </a:ext>
            </a:extLst>
          </p:cNvPr>
          <p:cNvSpPr txBox="1"/>
          <p:nvPr/>
        </p:nvSpPr>
        <p:spPr>
          <a:xfrm>
            <a:off x="1212248" y="2201506"/>
            <a:ext cx="5650776" cy="34778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/>
              <a:t>Konkreettinen kokemus:</a:t>
            </a:r>
            <a:r>
              <a:rPr lang="en-US" sz="2000"/>
              <a:t> Aktiivinen osallistuminen tehtävään tai haasteeseen (esim. lautan rakentaminen).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/>
              <a:t>Reflektiivinen havainnointi:</a:t>
            </a:r>
            <a:r>
              <a:rPr lang="en-US" sz="2000"/>
              <a:t> Tapahtumien tarkastelu (esim. Mitä tunteita nousi esiin? Miten ryhmä oli vuorovaikutuksessa?).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/>
              <a:t>Abstrakti käsitteellistäminen:</a:t>
            </a:r>
            <a:r>
              <a:rPr lang="en-US" sz="2000"/>
              <a:t> (esim. "Hyvä viestintä ehkäisee sekaannuksia.").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/>
              <a:t>Aktiivinen kokeilu:</a:t>
            </a:r>
            <a:r>
              <a:rPr lang="en-US" sz="2000"/>
              <a:t> Sovelletaan opittua uusiin tilanteisiin (esim. kokeillaan erilaisia ryhmästrategioita seuraavassa haasteessa).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2BC007-6DE7-3F70-7988-95A597FDBB0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4953" y="2383971"/>
            <a:ext cx="2762058" cy="276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8AF72-6E88-3341-9D4B-04A81F909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C2EAA780-8826-26EC-F6AB-D8B7693D7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47F5B279-090E-22C8-65A1-547853CF4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7A230002-D8F7-4B69-E5E9-A5BE4B03D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8B40232B-312F-DC16-F44E-BC636EDA0D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E82795D9-D4C5-0C2D-1AD6-46D7C0B69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850D49EB-45FA-6A44-A833-1C2CCC491F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11294AF7-2A36-EB1F-75AE-D2A26A3CE7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CF4107D2-32AA-C0B0-764B-F2C4831C5CC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98BBB1E1-F163-225D-8CDC-77BC96165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48889279-37C7-7CA1-CEDF-CF36547614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318E37A4-1A99-1732-3D1F-4B87A129601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E3C26BEC-9BEC-BFC7-D828-7F63B994C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0AE954C6-DA21-8349-790F-B1D4619EF5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7134" y="22225"/>
            <a:ext cx="2425700" cy="2400300"/>
          </a:xfrm>
          <a:prstGeom prst="rect">
            <a:avLst/>
          </a:prstGeom>
        </p:spPr>
      </p:pic>
      <p:sp>
        <p:nvSpPr>
          <p:cNvPr id="12" name="Otsikko 4">
            <a:extLst>
              <a:ext uri="{FF2B5EF4-FFF2-40B4-BE49-F238E27FC236}">
                <a16:creationId xmlns:a16="http://schemas.microsoft.com/office/drawing/2014/main" id="{08A9B4BF-6FC2-3AAB-8EE7-1B21447728A6}"/>
              </a:ext>
            </a:extLst>
          </p:cNvPr>
          <p:cNvSpPr txBox="1">
            <a:spLocks/>
          </p:cNvSpPr>
          <p:nvPr/>
        </p:nvSpPr>
        <p:spPr>
          <a:xfrm>
            <a:off x="2350221" y="24841"/>
            <a:ext cx="7424474" cy="144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Tahoma"/>
                <a:ea typeface="Tahoma"/>
                <a:cs typeface="Tahoma"/>
              </a:rPr>
              <a:t>Jakso 2: Menetelmälinja OAE ja SEL</a:t>
            </a:r>
            <a:endParaRPr lang="en-US" sz="2400">
              <a:latin typeface="Tahoma"/>
              <a:ea typeface="Tahoma"/>
              <a:cs typeface="Tahoma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ahoma"/>
              <a:ea typeface="Tahoma"/>
              <a:cs typeface="Tahoma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C866A23-A588-90D3-A787-B900E4FE2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27888"/>
              </p:ext>
            </p:extLst>
          </p:nvPr>
        </p:nvGraphicFramePr>
        <p:xfrm>
          <a:off x="695770" y="2384506"/>
          <a:ext cx="10515600" cy="320040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708868">
                  <a:extLst>
                    <a:ext uri="{9D8B030D-6E8A-4147-A177-3AD203B41FA5}">
                      <a16:colId xmlns:a16="http://schemas.microsoft.com/office/drawing/2014/main" val="679020466"/>
                    </a:ext>
                  </a:extLst>
                </a:gridCol>
                <a:gridCol w="4301532">
                  <a:extLst>
                    <a:ext uri="{9D8B030D-6E8A-4147-A177-3AD203B41FA5}">
                      <a16:colId xmlns:a16="http://schemas.microsoft.com/office/drawing/2014/main" val="40915582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564257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/>
                        <a:t>Vaihe</a:t>
                      </a:r>
                      <a:endParaRPr lang="en-US" sz="20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Esimerkki toiminnasta</a:t>
                      </a:r>
                      <a:endParaRPr lang="en-US" sz="20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SEL-yhteys</a:t>
                      </a:r>
                      <a:endParaRPr lang="en-US" sz="200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882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/>
                        <a:t>Konkreettinen kokemus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Joukkue ylittää "hämähäkinseitti"-köysiradan.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Itsesäätely, sosiaalinen tietoisuus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617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/>
                        <a:t>Reflektiivinen havainnointi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Ohjatut kysymykset: "Mikä oli helppoa/vaikeaa?"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Rakentaa itsetuntemusta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816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/>
                        <a:t>Abstrakti käsitteellistäminen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"Miksi tietyt strategiat toimivat paremmin?"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Vastuullinen päätöksenteko, näkökulman ottaminen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98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/>
                        <a:t>Aktiivinen kokeilu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Seuraava tehtävä, jossa on uusi sääntö/rajoitus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Käyttäytymisen mukauttaminen ja paremman viestinnän testaaminen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11258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45179C3-4B37-1704-88CD-2CA49F3CDF0D}"/>
              </a:ext>
            </a:extLst>
          </p:cNvPr>
          <p:cNvSpPr txBox="1"/>
          <p:nvPr/>
        </p:nvSpPr>
        <p:spPr>
          <a:xfrm>
            <a:off x="2544233" y="1254248"/>
            <a:ext cx="6396777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Kolbin kokemuksellisen oppimisen sykli Esimerkki</a:t>
            </a:r>
            <a:endParaRPr lang="en-US" sz="2000"/>
          </a:p>
          <a:p>
            <a:pPr algn="ctr"/>
            <a:endParaRPr lang="en-US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9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6791b8-b591-4015-b146-e2703a0e8e00" xsi:nil="true"/>
    <lcf76f155ced4ddcb4097134ff3c332f xmlns="d54d3dba-8627-4c5b-8fa1-b229ff45d33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E0E336A00EE44B15E630127290E8A" ma:contentTypeVersion="15" ma:contentTypeDescription="Create a new document." ma:contentTypeScope="" ma:versionID="94f7d022d784a8681471fe8daf6369b2">
  <xsd:schema xmlns:xsd="http://www.w3.org/2001/XMLSchema" xmlns:xs="http://www.w3.org/2001/XMLSchema" xmlns:p="http://schemas.microsoft.com/office/2006/metadata/properties" xmlns:ns2="d54d3dba-8627-4c5b-8fa1-b229ff45d334" xmlns:ns3="2e6791b8-b591-4015-b146-e2703a0e8e00" targetNamespace="http://schemas.microsoft.com/office/2006/metadata/properties" ma:root="true" ma:fieldsID="ca0381c583dfb4d8c2e62dd2f4a976da" ns2:_="" ns3:_="">
    <xsd:import namespace="d54d3dba-8627-4c5b-8fa1-b229ff45d334"/>
    <xsd:import namespace="2e6791b8-b591-4015-b146-e2703a0e8e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d3dba-8627-4c5b-8fa1-b229ff45d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1350db3-1762-4bf1-805b-8e7c55ddee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791b8-b591-4015-b146-e2703a0e8e0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df7650f-df5b-44df-9f57-db253a4966a7}" ma:internalName="TaxCatchAll" ma:showField="CatchAllData" ma:web="2e6791b8-b591-4015-b146-e2703a0e8e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D352B2-E757-4556-940B-03E252EF11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8982A5-72D1-4D76-99D9-B477942F5B35}">
  <ds:schemaRefs>
    <ds:schemaRef ds:uri="2e6791b8-b591-4015-b146-e2703a0e8e00"/>
    <ds:schemaRef ds:uri="d54d3dba-8627-4c5b-8fa1-b229ff45d33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0EBD7B-E524-4637-AFB4-9CDFF0F2C0F0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de Office</vt:lpstr>
      <vt:lpstr>Section 2: Methodology approach OAE and SEL</vt:lpstr>
      <vt:lpstr>Section 2: Methodology approach OAE and SEL </vt:lpstr>
      <vt:lpstr>Section 2: Methodology approach OAE and SEL </vt:lpstr>
      <vt:lpstr>Section 2: Methodology approach OAE and SEL </vt:lpstr>
      <vt:lpstr>Section 2: Methodology approach OAE and SEL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JESUS CABALLERO BLANCO</dc:creator>
  <cp:keywords>, docId:EBBD3518C27FB8ABB395E1973748DDB9</cp:keywords>
  <cp:revision>1</cp:revision>
  <dcterms:created xsi:type="dcterms:W3CDTF">2025-05-27T07:37:44Z</dcterms:created>
  <dcterms:modified xsi:type="dcterms:W3CDTF">2025-06-09T10:53:26Z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0x010100FC6E0E336A00EE44B15E630127290E8A</vt:lpwstr>
  </property>
  <property fmtid="{D5CDD505-2E9C-101B-9397-08002B2CF9AE}" pid="3" name="MediaServiceImageTags">
    <vt:lpwstr/>
  </property>
</Properties>
</file>