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58" r:id="rId5"/>
    <p:sldId id="259" r:id="rId6"/>
    <p:sldId id="261" r:id="rId7"/>
    <p:sldId id="270" r:id="rId8"/>
    <p:sldId id="262" r:id="rId9"/>
    <p:sldId id="263" r:id="rId10"/>
    <p:sldId id="264" r:id="rId11"/>
    <p:sldId id="265" r:id="rId12"/>
    <p:sldId id="271" r:id="rId13"/>
    <p:sldId id="272" r:id="rId14"/>
    <p:sldId id="266" r:id="rId15"/>
    <p:sldId id="273" r:id="rId16"/>
    <p:sldId id="267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6F92E8-DCD7-44FE-9398-BEA1318EC65D}" type="datetimeFigureOut">
              <a:rPr lang="el-GR" smtClean="0"/>
              <a:pPr/>
              <a:t>23/10/2018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54A78B-F8BB-4DAD-BFD6-159091CDE61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pPr eaLnBrk="1" hangingPunct="1"/>
            <a:r>
              <a:rPr lang="el-GR" sz="5400" smtClean="0">
                <a:latin typeface="Times New Roman" pitchFamily="18" charset="0"/>
              </a:rPr>
              <a:t>Βιργιλίου</a:t>
            </a:r>
            <a:r>
              <a:rPr lang="en-US" sz="5400" smtClean="0">
                <a:latin typeface="Times New Roman" pitchFamily="18" charset="0"/>
              </a:rPr>
              <a:t> </a:t>
            </a:r>
            <a:r>
              <a:rPr lang="el-GR" sz="5400" i="1" smtClean="0">
                <a:latin typeface="Times New Roman" pitchFamily="18" charset="0"/>
              </a:rPr>
              <a:t>Αινειάδα</a:t>
            </a:r>
            <a:endParaRPr lang="en-US" sz="5400" i="1" smtClean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400"/>
            <a:ext cx="6400800" cy="1066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K</a:t>
            </a:r>
            <a:r>
              <a:rPr lang="el-GR" dirty="0" smtClean="0">
                <a:latin typeface="Times New Roman" pitchFamily="18" charset="0"/>
              </a:rPr>
              <a:t>Φ</a:t>
            </a:r>
            <a:r>
              <a:rPr lang="en-US" dirty="0" smtClean="0">
                <a:latin typeface="Times New Roman" pitchFamily="18" charset="0"/>
              </a:rPr>
              <a:t>L 03</a:t>
            </a:r>
          </a:p>
          <a:p>
            <a:pPr eaLnBrk="1" hangingPunct="1"/>
            <a:r>
              <a:rPr lang="el-GR" dirty="0" smtClean="0">
                <a:latin typeface="Times New Roman" pitchFamily="18" charset="0"/>
              </a:rPr>
              <a:t>Σοφία Παπαϊωάννου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7010400" y="3352800"/>
            <a:ext cx="1905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l-GR" sz="2000" dirty="0">
                <a:latin typeface="Times New Roman" pitchFamily="18" charset="0"/>
              </a:rPr>
              <a:t>Ο Βιργίλιος απαγγέλλει την </a:t>
            </a:r>
            <a:r>
              <a:rPr lang="el-GR" sz="2000" i="1" dirty="0" smtClean="0">
                <a:latin typeface="Times New Roman" pitchFamily="18" charset="0"/>
              </a:rPr>
              <a:t>Αινειάδα</a:t>
            </a:r>
            <a:r>
              <a:rPr lang="en-US" sz="2000" i="1" dirty="0" smtClean="0">
                <a:latin typeface="Times New Roman" pitchFamily="18" charset="0"/>
              </a:rPr>
              <a:t> </a:t>
            </a:r>
            <a:r>
              <a:rPr lang="el-GR" sz="2000" i="1" dirty="0" smtClean="0">
                <a:latin typeface="Times New Roman" pitchFamily="18" charset="0"/>
              </a:rPr>
              <a:t> (και η Οκταβία λιποθυμά ακούγοντας για τον θάνατο του γιου της στο 6</a:t>
            </a:r>
            <a:r>
              <a:rPr lang="el-GR" sz="2000" i="1" baseline="30000" dirty="0" smtClean="0">
                <a:latin typeface="Times New Roman" pitchFamily="18" charset="0"/>
              </a:rPr>
              <a:t>ο</a:t>
            </a:r>
            <a:r>
              <a:rPr lang="el-GR" sz="2000" i="1" dirty="0" smtClean="0">
                <a:latin typeface="Times New Roman" pitchFamily="18" charset="0"/>
              </a:rPr>
              <a:t> βιβλίο της </a:t>
            </a:r>
            <a:r>
              <a:rPr lang="el-GR" sz="2000" i="1" dirty="0" err="1" smtClean="0">
                <a:latin typeface="Times New Roman" pitchFamily="18" charset="0"/>
              </a:rPr>
              <a:t>Αινειάδας</a:t>
            </a:r>
            <a:r>
              <a:rPr lang="el-GR" sz="2000" i="1" dirty="0" smtClean="0">
                <a:latin typeface="Times New Roman" pitchFamily="18" charset="0"/>
              </a:rPr>
              <a:t>)</a:t>
            </a:r>
            <a:endParaRPr lang="en-US" sz="2000" i="1" dirty="0"/>
          </a:p>
        </p:txBody>
      </p:sp>
      <p:pic>
        <p:nvPicPr>
          <p:cNvPr id="2053" name="Picture 4" descr="Aeneid ingres18virgil reading to august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066800"/>
            <a:ext cx="4724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Κανόνες Προσωδίας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7. Πολύ συνηθισμένο φαινόμενο στη ρωμαϊκή στιχουργία είναι οι λεγόμενες </a:t>
            </a:r>
            <a:r>
              <a:rPr lang="el-GR" dirty="0" smtClean="0">
                <a:solidFill>
                  <a:srgbClr val="00B050"/>
                </a:solidFill>
              </a:rPr>
              <a:t>εκθλίψεις</a:t>
            </a:r>
            <a:r>
              <a:rPr lang="el-GR" dirty="0" smtClean="0"/>
              <a:t>. Έκθλιψη έχουμε όταν η τελευταία συλλαβή μιας λέξης εκπίπτει, δηλαδή δεν προφέρεται κατά την απαγγελία του στίχου, συνεπώς δεν υπολογίζεται στη μετρική του ανάλυση. Έκθλιψη παρατηρείται σε δύο περιπτώσεις: α) όταν μια λέξη τελειώνει σε φωνήεν ή δίφθογγο και η επόμενη λέξη αρχίζει με φωνήεν, δίφθογγο ή το ημίφωνο h (το οποίο πάντοτε συνοδεύεται από φωνήεν και ισοδυναμεί με την ελληνική δασεία), τότε το τελικό φωνήεν της πρώτης λέξης εκθλίβεται· β) όταν μια λέξη τελειώνει σε κατάληξη </a:t>
            </a:r>
            <a:r>
              <a:rPr lang="el-GR" dirty="0" smtClean="0">
                <a:solidFill>
                  <a:srgbClr val="FF0000"/>
                </a:solidFill>
              </a:rPr>
              <a:t>-</a:t>
            </a:r>
            <a:r>
              <a:rPr lang="el-GR" dirty="0" err="1" smtClean="0">
                <a:solidFill>
                  <a:srgbClr val="FF0000"/>
                </a:solidFill>
              </a:rPr>
              <a:t>am</a:t>
            </a:r>
            <a:r>
              <a:rPr lang="el-GR" dirty="0" smtClean="0">
                <a:solidFill>
                  <a:srgbClr val="FF0000"/>
                </a:solidFill>
              </a:rPr>
              <a:t>, -</a:t>
            </a:r>
            <a:r>
              <a:rPr lang="el-GR" dirty="0" err="1" smtClean="0">
                <a:solidFill>
                  <a:srgbClr val="FF0000"/>
                </a:solidFill>
              </a:rPr>
              <a:t>um</a:t>
            </a:r>
            <a:r>
              <a:rPr lang="el-GR" dirty="0" smtClean="0">
                <a:solidFill>
                  <a:srgbClr val="FF0000"/>
                </a:solidFill>
              </a:rPr>
              <a:t>, ή -</a:t>
            </a:r>
            <a:r>
              <a:rPr lang="el-GR" dirty="0" err="1" smtClean="0">
                <a:solidFill>
                  <a:srgbClr val="FF0000"/>
                </a:solidFill>
              </a:rPr>
              <a:t>em</a:t>
            </a:r>
            <a:r>
              <a:rPr lang="el-GR" dirty="0" smtClean="0"/>
              <a:t>, και η αμέσως επόμενη </a:t>
            </a:r>
            <a:r>
              <a:rPr lang="el-GR" dirty="0" smtClean="0">
                <a:solidFill>
                  <a:srgbClr val="FF0000"/>
                </a:solidFill>
              </a:rPr>
              <a:t>αρχίζει με φωνήεν, δίφθογγο </a:t>
            </a:r>
            <a:r>
              <a:rPr lang="el-GR" dirty="0" smtClean="0"/>
              <a:t>ή το </a:t>
            </a:r>
            <a:r>
              <a:rPr lang="el-GR" dirty="0" smtClean="0">
                <a:solidFill>
                  <a:srgbClr val="FF0000"/>
                </a:solidFill>
              </a:rPr>
              <a:t>h</a:t>
            </a:r>
            <a:r>
              <a:rPr lang="el-GR" dirty="0" smtClean="0"/>
              <a:t>, τότε </a:t>
            </a:r>
            <a:r>
              <a:rPr lang="el-GR" u="sng" dirty="0" smtClean="0"/>
              <a:t>ολόκληρη η κατάληξη της πρώτης λέξης εκθλίβεται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18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>
                <a:solidFill>
                  <a:srgbClr val="000000"/>
                </a:solidFill>
              </a:rPr>
              <a:t>8. Φαινόμενο παρόμοιο με αυτό της έκθλιψης. Συγκεκριμένα, όταν στην ανωτέρω περίπτωση η δεύτερη από τις δύο λέξεις είναι το δεύτερο και τρίτο ενικό της οριστικής του </a:t>
            </a:r>
            <a:r>
              <a:rPr lang="el-GR" i="1" dirty="0" err="1" smtClean="0">
                <a:solidFill>
                  <a:srgbClr val="000000"/>
                </a:solidFill>
              </a:rPr>
              <a:t>esse</a:t>
            </a:r>
            <a:r>
              <a:rPr lang="el-GR" i="1" dirty="0" smtClean="0">
                <a:solidFill>
                  <a:srgbClr val="000000"/>
                </a:solidFill>
              </a:rPr>
              <a:t>, </a:t>
            </a:r>
            <a:r>
              <a:rPr lang="el-GR" i="1" dirty="0" err="1" smtClean="0">
                <a:solidFill>
                  <a:srgbClr val="000000"/>
                </a:solidFill>
              </a:rPr>
              <a:t>es</a:t>
            </a:r>
            <a:r>
              <a:rPr lang="el-GR" i="1" dirty="0" smtClean="0">
                <a:solidFill>
                  <a:srgbClr val="000000"/>
                </a:solidFill>
              </a:rPr>
              <a:t> και </a:t>
            </a:r>
            <a:r>
              <a:rPr lang="el-GR" i="1" dirty="0" err="1" smtClean="0">
                <a:solidFill>
                  <a:srgbClr val="000000"/>
                </a:solidFill>
              </a:rPr>
              <a:t>est</a:t>
            </a:r>
            <a:r>
              <a:rPr lang="el-GR" i="1" dirty="0" smtClean="0">
                <a:solidFill>
                  <a:srgbClr val="000000"/>
                </a:solidFill>
              </a:rPr>
              <a:t>, τότε εκπίπτει το -e των τύπων αυτών, και </a:t>
            </a:r>
            <a:r>
              <a:rPr lang="el-GR" dirty="0" smtClean="0">
                <a:solidFill>
                  <a:srgbClr val="000000"/>
                </a:solidFill>
              </a:rPr>
              <a:t>οι δύο λέξεις συμπροφέρονται</a:t>
            </a:r>
            <a:r>
              <a:rPr lang="en-US" dirty="0" smtClean="0">
                <a:solidFill>
                  <a:srgbClr val="000000"/>
                </a:solidFill>
              </a:rPr>
              <a:t> ( </a:t>
            </a:r>
            <a:r>
              <a:rPr lang="en-US" dirty="0" err="1" smtClean="0">
                <a:solidFill>
                  <a:srgbClr val="000000"/>
                </a:solidFill>
              </a:rPr>
              <a:t>necesse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err="1" smtClean="0">
                <a:solidFill>
                  <a:srgbClr val="000000"/>
                </a:solidFill>
              </a:rPr>
              <a:t>st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l-GR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rgbClr val="000000"/>
                </a:solidFill>
              </a:rPr>
              <a:t>9. Μια συλλαβή η οποία τελειώνει σε σύμφωνο («κλειστή» συλλαβή) είναι κατά κανόνα μακρόχρονη, ανεξάρτητα από την ποσότητα του φωνήεντός της</a:t>
            </a:r>
            <a:r>
              <a:rPr lang="el-GR" dirty="0" smtClean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10. Στο σύμπλεγμα –</a:t>
            </a:r>
            <a:r>
              <a:rPr lang="en-GB" dirty="0" err="1" smtClean="0">
                <a:solidFill>
                  <a:schemeClr val="tx1"/>
                </a:solidFill>
              </a:rPr>
              <a:t>qu</a:t>
            </a:r>
            <a:r>
              <a:rPr lang="en-GB" dirty="0" smtClean="0">
                <a:solidFill>
                  <a:schemeClr val="tx1"/>
                </a:solidFill>
              </a:rPr>
              <a:t>— </a:t>
            </a:r>
            <a:r>
              <a:rPr lang="el-GR" dirty="0" smtClean="0">
                <a:solidFill>
                  <a:schemeClr val="tx1"/>
                </a:solidFill>
              </a:rPr>
              <a:t>τ</a:t>
            </a:r>
            <a:r>
              <a:rPr lang="en-GB" dirty="0" smtClean="0">
                <a:solidFill>
                  <a:schemeClr val="tx1"/>
                </a:solidFill>
              </a:rPr>
              <a:t>o ‘u’ </a:t>
            </a:r>
            <a:r>
              <a:rPr lang="el-GR" dirty="0" smtClean="0">
                <a:solidFill>
                  <a:schemeClr val="tx1"/>
                </a:solidFill>
              </a:rPr>
              <a:t>είναι ημίφωνο και δεν υπολογίζεται ως φωνήεν στο μέτρημα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Μετρο</a:t>
            </a:r>
            <a:r>
              <a:rPr lang="el-GR" dirty="0" smtClean="0"/>
              <a:t> </a:t>
            </a:r>
            <a:r>
              <a:rPr lang="el-GR" dirty="0" smtClean="0"/>
              <a:t>Για </a:t>
            </a:r>
            <a:r>
              <a:rPr lang="el-GR" dirty="0" err="1" smtClean="0"/>
              <a:t>Αρχαριουσ</a:t>
            </a:r>
            <a:r>
              <a:rPr lang="en-GB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(πρακτικοί κανόνες –ΠΟΛΎ ΧΡΗΣΙΜΟΙ) 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όταν έχουμε να αναλύσουμε μετρικά έναν στίχο</a:t>
            </a:r>
          </a:p>
          <a:p>
            <a:pPr marL="514350" indent="-514350">
              <a:buAutoNum type="arabicPeriod"/>
            </a:pPr>
            <a:r>
              <a:rPr lang="el-GR" dirty="0" smtClean="0">
                <a:solidFill>
                  <a:schemeClr val="tx1"/>
                </a:solidFill>
              </a:rPr>
              <a:t>Ψάχνουμε να βρούμε αν έχει εκθλίψεις και τις σημειώνουμε (βάζοντας σε παρένθεση τη συλλαβή που εκθλίβεται) </a:t>
            </a:r>
          </a:p>
          <a:p>
            <a:pPr marL="514350" indent="-514350">
              <a:buAutoNum type="arabicPeriod"/>
            </a:pPr>
            <a:r>
              <a:rPr lang="el-GR" dirty="0" smtClean="0">
                <a:solidFill>
                  <a:schemeClr val="tx1"/>
                </a:solidFill>
              </a:rPr>
              <a:t>Μετράμε πόσες συλλαβές (=πόσα φωνήεντα ή δίφθογγους) έχει ο στίχος μετά την αφαίρεση των εκθλιβόμενων</a:t>
            </a:r>
          </a:p>
          <a:p>
            <a:pPr marL="514350" indent="-514350">
              <a:buFont typeface="Wingdings 2"/>
              <a:buAutoNum type="arabicPeriod"/>
            </a:pPr>
            <a:r>
              <a:rPr lang="el-GR" dirty="0" smtClean="0">
                <a:solidFill>
                  <a:schemeClr val="tx1"/>
                </a:solidFill>
              </a:rPr>
              <a:t>Οι πέντε τελευταίες συλλαβές (ή τα δύο τελευταία μέτρα) είναι ΠΑΝΤΟΤΕ  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/– Χ Συνεπώς στο μέτρημα ξεκινάμε πάντα από το τέλος. Έπειτα πάμε στην αρχή και σημειώνουμε την πρώτη συλλαβή που είναι πάντα μακρόχρονη. </a:t>
            </a:r>
          </a:p>
          <a:p>
            <a:pPr marL="514350" indent="-514350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85860"/>
            <a:ext cx="870588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4. </a:t>
            </a:r>
            <a:r>
              <a:rPr lang="el-GR" dirty="0" smtClean="0">
                <a:solidFill>
                  <a:schemeClr val="tx1"/>
                </a:solidFill>
              </a:rPr>
              <a:t>Μετρούμε στη συνέχεια πόσες συλλαβές έχουν απομείνει.  Θα έχουν απομείνει 8 ή 9 ή 10 ή 11 ή 12. 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5. Αν έχουν απομείνει 8, τότε όλοι οι τέσσερεις εναπομείναντες θα είναι σπονδείοι. Θα έχουν δηλαδή τη μορφή: </a:t>
            </a:r>
            <a:r>
              <a:rPr lang="el-GR" baseline="30000" dirty="0" smtClean="0">
                <a:solidFill>
                  <a:schemeClr val="tx1"/>
                </a:solidFill>
              </a:rPr>
              <a:t>1</a:t>
            </a:r>
            <a:r>
              <a:rPr lang="el-GR" dirty="0" smtClean="0">
                <a:solidFill>
                  <a:schemeClr val="tx1"/>
                </a:solidFill>
              </a:rPr>
              <a:t>– –/ </a:t>
            </a:r>
            <a:r>
              <a:rPr lang="el-GR" baseline="30000" dirty="0" smtClean="0">
                <a:solidFill>
                  <a:schemeClr val="tx1"/>
                </a:solidFill>
              </a:rPr>
              <a:t>2</a:t>
            </a:r>
            <a:r>
              <a:rPr lang="el-GR" dirty="0" smtClean="0">
                <a:solidFill>
                  <a:schemeClr val="tx1"/>
                </a:solidFill>
              </a:rPr>
              <a:t>– – / </a:t>
            </a:r>
            <a:r>
              <a:rPr lang="el-GR" baseline="30000" dirty="0" smtClean="0">
                <a:solidFill>
                  <a:schemeClr val="tx1"/>
                </a:solidFill>
              </a:rPr>
              <a:t>3</a:t>
            </a:r>
            <a:r>
              <a:rPr lang="el-GR" dirty="0" smtClean="0">
                <a:solidFill>
                  <a:schemeClr val="tx1"/>
                </a:solidFill>
              </a:rPr>
              <a:t>– – / </a:t>
            </a:r>
            <a:r>
              <a:rPr lang="el-GR" baseline="30000" dirty="0" smtClean="0">
                <a:solidFill>
                  <a:schemeClr val="tx1"/>
                </a:solidFill>
              </a:rPr>
              <a:t>4</a:t>
            </a:r>
            <a:r>
              <a:rPr lang="el-GR" dirty="0" smtClean="0">
                <a:solidFill>
                  <a:schemeClr val="tx1"/>
                </a:solidFill>
              </a:rPr>
              <a:t>– – . Αν έχουν απομείνει 12, τότε όλοι θα είναι δάκτυλοι : </a:t>
            </a:r>
          </a:p>
          <a:p>
            <a:pPr>
              <a:buNone/>
            </a:pPr>
            <a:r>
              <a:rPr lang="el-GR" baseline="30000" dirty="0" smtClean="0">
                <a:solidFill>
                  <a:schemeClr val="tx1"/>
                </a:solidFill>
              </a:rPr>
              <a:t>	1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/ </a:t>
            </a:r>
            <a:r>
              <a:rPr lang="el-GR" baseline="30000" dirty="0" smtClean="0">
                <a:solidFill>
                  <a:schemeClr val="tx1"/>
                </a:solidFill>
              </a:rPr>
              <a:t>2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/ </a:t>
            </a:r>
            <a:r>
              <a:rPr lang="el-GR" baseline="30000" dirty="0" smtClean="0">
                <a:solidFill>
                  <a:schemeClr val="tx1"/>
                </a:solidFill>
              </a:rPr>
              <a:t>3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/ </a:t>
            </a:r>
            <a:r>
              <a:rPr lang="el-GR" baseline="30000" dirty="0" smtClean="0">
                <a:solidFill>
                  <a:schemeClr val="tx1"/>
                </a:solidFill>
              </a:rPr>
              <a:t>4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endParaRPr lang="el-G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	Αν είναι 9, τότε ο ένας πόδας θα είναι δάκτυλος και οι υπόλοιποι σπονδείοι, αν είναι 10, τότε έχουμε δύο σπονδείους και δύο δακτύλους, και εάν 11, έναν σπονδείο και τρεις δακτύλους.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l-GR" smtClean="0"/>
              <a:t>Παραδειγματα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 err="1">
                <a:solidFill>
                  <a:schemeClr val="tx1"/>
                </a:solidFill>
              </a:rPr>
              <a:t>rm</a:t>
            </a:r>
            <a:r>
              <a:rPr lang="el-GR" sz="2800" dirty="0">
                <a:solidFill>
                  <a:schemeClr val="tx1"/>
                </a:solidFill>
              </a:rPr>
              <a:t>ă </a:t>
            </a:r>
            <a:r>
              <a:rPr lang="en-US" sz="2800" dirty="0">
                <a:solidFill>
                  <a:schemeClr val="tx1"/>
                </a:solidFill>
              </a:rPr>
              <a:t>v</a:t>
            </a:r>
            <a:r>
              <a:rPr lang="el-GR" sz="2800" dirty="0">
                <a:solidFill>
                  <a:schemeClr val="tx1"/>
                </a:solidFill>
              </a:rPr>
              <a:t>ĭ</a:t>
            </a:r>
            <a:r>
              <a:rPr lang="en-US" sz="2800" dirty="0">
                <a:solidFill>
                  <a:schemeClr val="tx1"/>
                </a:solidFill>
              </a:rPr>
              <a:t>r</a:t>
            </a:r>
            <a:r>
              <a:rPr lang="el-GR" sz="2800" dirty="0">
                <a:solidFill>
                  <a:schemeClr val="tx1"/>
                </a:solidFill>
              </a:rPr>
              <a:t>ū</a:t>
            </a:r>
            <a:r>
              <a:rPr lang="en-US" sz="2800" dirty="0" err="1">
                <a:solidFill>
                  <a:schemeClr val="tx1"/>
                </a:solidFill>
              </a:rPr>
              <a:t>mqu</a:t>
            </a:r>
            <a:r>
              <a:rPr lang="el-GR" sz="2800" dirty="0">
                <a:solidFill>
                  <a:schemeClr val="tx1"/>
                </a:solidFill>
              </a:rPr>
              <a:t>ĕ </a:t>
            </a:r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l-GR" sz="2800" dirty="0">
                <a:solidFill>
                  <a:schemeClr val="tx1"/>
                </a:solidFill>
              </a:rPr>
              <a:t>ă</a:t>
            </a:r>
            <a:r>
              <a:rPr lang="en-US" sz="2800" dirty="0">
                <a:solidFill>
                  <a:schemeClr val="tx1"/>
                </a:solidFill>
              </a:rPr>
              <a:t>n</a:t>
            </a:r>
            <a:r>
              <a:rPr lang="el-GR" sz="2800" dirty="0">
                <a:solidFill>
                  <a:schemeClr val="tx1"/>
                </a:solidFill>
              </a:rPr>
              <a:t>ō,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Tr</a:t>
            </a:r>
            <a:r>
              <a:rPr lang="el-GR" sz="2800" dirty="0">
                <a:solidFill>
                  <a:schemeClr val="tx1"/>
                </a:solidFill>
              </a:rPr>
              <a:t>ō</a:t>
            </a:r>
            <a:r>
              <a:rPr lang="en-US" sz="2800" dirty="0" err="1">
                <a:solidFill>
                  <a:schemeClr val="tx1"/>
                </a:solidFill>
              </a:rPr>
              <a:t>ja</a:t>
            </a:r>
            <a:r>
              <a:rPr lang="el-GR" sz="2800" dirty="0">
                <a:solidFill>
                  <a:schemeClr val="tx1"/>
                </a:solidFill>
              </a:rPr>
              <a:t>ē | </a:t>
            </a:r>
            <a:r>
              <a:rPr lang="en-US" sz="2800" dirty="0" err="1">
                <a:solidFill>
                  <a:schemeClr val="tx1"/>
                </a:solidFill>
              </a:rPr>
              <a:t>qu</a:t>
            </a:r>
            <a:r>
              <a:rPr lang="el-GR" sz="2800" dirty="0">
                <a:solidFill>
                  <a:schemeClr val="tx1"/>
                </a:solidFill>
              </a:rPr>
              <a:t>ī || </a:t>
            </a:r>
            <a:r>
              <a:rPr lang="en-US" sz="2800" dirty="0" err="1">
                <a:solidFill>
                  <a:schemeClr val="tx1"/>
                </a:solidFill>
              </a:rPr>
              <a:t>pr</a:t>
            </a:r>
            <a:r>
              <a:rPr lang="el-GR" sz="2800" dirty="0">
                <a:solidFill>
                  <a:schemeClr val="tx1"/>
                </a:solidFill>
              </a:rPr>
              <a:t>ī</a:t>
            </a:r>
            <a:r>
              <a:rPr lang="en-US" sz="2800" dirty="0">
                <a:solidFill>
                  <a:schemeClr val="tx1"/>
                </a:solidFill>
              </a:rPr>
              <a:t>m</a:t>
            </a:r>
            <a:r>
              <a:rPr lang="el-GR" sz="2800" dirty="0">
                <a:solidFill>
                  <a:schemeClr val="tx1"/>
                </a:solidFill>
              </a:rPr>
              <a:t>ŭ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 ă</a:t>
            </a:r>
            <a:r>
              <a:rPr lang="en-US" sz="2800" dirty="0">
                <a:solidFill>
                  <a:schemeClr val="tx1"/>
                </a:solidFill>
              </a:rPr>
              <a:t>b</a:t>
            </a:r>
            <a:r>
              <a:rPr lang="el-GR" sz="2800" dirty="0">
                <a:solidFill>
                  <a:schemeClr val="tx1"/>
                </a:solidFill>
              </a:rPr>
              <a:t> ō</a:t>
            </a:r>
            <a:r>
              <a:rPr lang="en-US" sz="2800" dirty="0" err="1">
                <a:solidFill>
                  <a:schemeClr val="tx1"/>
                </a:solidFill>
              </a:rPr>
              <a:t>ris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el-G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sz="2800" dirty="0">
                <a:solidFill>
                  <a:schemeClr val="tx1"/>
                </a:solidFill>
              </a:rPr>
              <a:t>Ī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ă</a:t>
            </a:r>
            <a:r>
              <a:rPr lang="en-US" sz="2800" dirty="0">
                <a:solidFill>
                  <a:schemeClr val="tx1"/>
                </a:solidFill>
              </a:rPr>
              <a:t>l</a:t>
            </a:r>
            <a:r>
              <a:rPr lang="el-GR" sz="2800" dirty="0" err="1">
                <a:solidFill>
                  <a:schemeClr val="tx1"/>
                </a:solidFill>
              </a:rPr>
              <a:t>ĭā</a:t>
            </a:r>
            <a:r>
              <a:rPr lang="en-US" sz="2800" dirty="0">
                <a:solidFill>
                  <a:schemeClr val="tx1"/>
                </a:solidFill>
              </a:rPr>
              <a:t>m</a:t>
            </a:r>
            <a:r>
              <a:rPr lang="el-GR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chemeClr val="tx1"/>
                </a:solidFill>
              </a:rPr>
              <a:t>f</a:t>
            </a: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ō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pr</a:t>
            </a:r>
            <a:r>
              <a:rPr lang="el-GR" sz="2800" dirty="0">
                <a:solidFill>
                  <a:schemeClr val="tx1"/>
                </a:solidFill>
              </a:rPr>
              <a:t>ŏ</a:t>
            </a:r>
            <a:r>
              <a:rPr lang="en-US" sz="2800" dirty="0">
                <a:solidFill>
                  <a:schemeClr val="tx1"/>
                </a:solidFill>
              </a:rPr>
              <a:t>f</a:t>
            </a:r>
            <a:r>
              <a:rPr lang="el-GR" sz="2800" dirty="0">
                <a:solidFill>
                  <a:schemeClr val="tx1"/>
                </a:solidFill>
              </a:rPr>
              <a:t>ŭ</a:t>
            </a:r>
            <a:r>
              <a:rPr lang="en-US" sz="2800" dirty="0">
                <a:solidFill>
                  <a:schemeClr val="tx1"/>
                </a:solidFill>
              </a:rPr>
              <a:t>g</a:t>
            </a:r>
            <a:r>
              <a:rPr lang="el-GR" sz="2800" dirty="0">
                <a:solidFill>
                  <a:schemeClr val="tx1"/>
                </a:solidFill>
              </a:rPr>
              <a:t>ū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,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L</a:t>
            </a: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>
                <a:solidFill>
                  <a:schemeClr val="tx1"/>
                </a:solidFill>
              </a:rPr>
              <a:t>v</a:t>
            </a:r>
            <a:r>
              <a:rPr lang="el-GR" sz="2800" dirty="0">
                <a:solidFill>
                  <a:schemeClr val="tx1"/>
                </a:solidFill>
              </a:rPr>
              <a:t>ī</a:t>
            </a:r>
            <a:r>
              <a:rPr lang="en-US" sz="2800" dirty="0">
                <a:solidFill>
                  <a:schemeClr val="tx1"/>
                </a:solidFill>
              </a:rPr>
              <a:t>n</a:t>
            </a:r>
            <a:r>
              <a:rPr lang="el-GR" sz="2800" dirty="0">
                <a:solidFill>
                  <a:schemeClr val="tx1"/>
                </a:solidFill>
              </a:rPr>
              <a:t>ă</a:t>
            </a:r>
            <a:r>
              <a:rPr lang="en-US" sz="2800" dirty="0" err="1">
                <a:solidFill>
                  <a:schemeClr val="tx1"/>
                </a:solidFill>
              </a:rPr>
              <a:t>qu</a:t>
            </a:r>
            <a:r>
              <a:rPr lang="el-GR" sz="2800" dirty="0">
                <a:solidFill>
                  <a:schemeClr val="tx1"/>
                </a:solidFill>
              </a:rPr>
              <a:t>ĕ </a:t>
            </a:r>
            <a:r>
              <a:rPr lang="en-US" sz="2800" dirty="0">
                <a:solidFill>
                  <a:schemeClr val="tx1"/>
                </a:solidFill>
              </a:rPr>
              <a:t>v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>
                <a:solidFill>
                  <a:schemeClr val="tx1"/>
                </a:solidFill>
              </a:rPr>
              <a:t>nit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l</a:t>
            </a:r>
            <a:r>
              <a:rPr lang="el-GR" sz="2800" dirty="0">
                <a:solidFill>
                  <a:schemeClr val="tx1"/>
                </a:solidFill>
              </a:rPr>
              <a:t>ī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ŏ</a:t>
            </a:r>
            <a:r>
              <a:rPr lang="en-US" sz="2800" dirty="0">
                <a:solidFill>
                  <a:schemeClr val="tx1"/>
                </a:solidFill>
              </a:rPr>
              <a:t>r</a:t>
            </a:r>
            <a:r>
              <a:rPr lang="el-GR" sz="2800" dirty="0">
                <a:solidFill>
                  <a:schemeClr val="tx1"/>
                </a:solidFill>
              </a:rPr>
              <a:t>ă</a:t>
            </a:r>
            <a:r>
              <a:rPr lang="el-GR" sz="2800" dirty="0" smtClean="0">
                <a:solidFill>
                  <a:schemeClr val="tx1"/>
                </a:solidFill>
              </a:rPr>
              <a:t>,</a:t>
            </a:r>
            <a:r>
              <a:rPr lang="en-US" sz="2800" dirty="0" smtClean="0">
                <a:solidFill>
                  <a:schemeClr val="tx1"/>
                </a:solidFill>
              </a:rPr>
              <a:t> m</a:t>
            </a:r>
            <a:r>
              <a:rPr lang="el-GR" sz="2800" dirty="0">
                <a:solidFill>
                  <a:schemeClr val="tx1"/>
                </a:solidFill>
              </a:rPr>
              <a:t>ū</a:t>
            </a:r>
            <a:r>
              <a:rPr lang="en-US" sz="2800" dirty="0" err="1">
                <a:solidFill>
                  <a:schemeClr val="tx1"/>
                </a:solidFill>
              </a:rPr>
              <a:t>lt</a:t>
            </a:r>
            <a:r>
              <a:rPr lang="el-GR" sz="2800" dirty="0">
                <a:solidFill>
                  <a:schemeClr val="tx1"/>
                </a:solidFill>
              </a:rPr>
              <a:t>(</a:t>
            </a:r>
            <a:r>
              <a:rPr lang="en-US" sz="2800" dirty="0">
                <a:solidFill>
                  <a:schemeClr val="tx1"/>
                </a:solidFill>
              </a:rPr>
              <a:t>um</a:t>
            </a:r>
            <a:r>
              <a:rPr lang="el-GR" sz="2800" dirty="0">
                <a:solidFill>
                  <a:schemeClr val="tx1"/>
                </a:solidFill>
              </a:rPr>
              <a:t>) ī</a:t>
            </a:r>
            <a:r>
              <a:rPr lang="en-US" sz="2800" dirty="0" err="1">
                <a:solidFill>
                  <a:schemeClr val="tx1"/>
                </a:solidFill>
              </a:rPr>
              <a:t>ll</a:t>
            </a:r>
            <a:r>
              <a:rPr lang="el-GR" sz="2800" dirty="0">
                <a:solidFill>
                  <a:schemeClr val="tx1"/>
                </a:solidFill>
              </a:rPr>
              <a:t>(</a:t>
            </a:r>
            <a:r>
              <a:rPr lang="en-US" sz="2800" dirty="0">
                <a:solidFill>
                  <a:schemeClr val="tx1"/>
                </a:solidFill>
              </a:rPr>
              <a:t>e</a:t>
            </a:r>
            <a:r>
              <a:rPr lang="el-GR" sz="2800" dirty="0">
                <a:solidFill>
                  <a:schemeClr val="tx1"/>
                </a:solidFill>
              </a:rPr>
              <a:t>) ē</a:t>
            </a:r>
            <a:r>
              <a:rPr lang="en-US" sz="2800" dirty="0">
                <a:solidFill>
                  <a:schemeClr val="tx1"/>
                </a:solidFill>
              </a:rPr>
              <a:t>t </a:t>
            </a:r>
            <a:r>
              <a:rPr lang="en-US" sz="2800" dirty="0" err="1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 err="1">
                <a:solidFill>
                  <a:schemeClr val="tx1"/>
                </a:solidFill>
              </a:rPr>
              <a:t>rr</a:t>
            </a:r>
            <a:r>
              <a:rPr lang="el-GR" sz="2800" dirty="0">
                <a:solidFill>
                  <a:schemeClr val="tx1"/>
                </a:solidFill>
              </a:rPr>
              <a:t>ī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j</a:t>
            </a: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 err="1">
                <a:solidFill>
                  <a:schemeClr val="tx1"/>
                </a:solidFill>
              </a:rPr>
              <a:t>ct</a:t>
            </a: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ŭ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 ĕ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 ā</a:t>
            </a:r>
            <a:r>
              <a:rPr lang="en-US" sz="2800" dirty="0" err="1">
                <a:solidFill>
                  <a:schemeClr val="tx1"/>
                </a:solidFill>
              </a:rPr>
              <a:t>lto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el-G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v</a:t>
            </a:r>
            <a:r>
              <a:rPr lang="el-GR" sz="2800" dirty="0">
                <a:solidFill>
                  <a:schemeClr val="tx1"/>
                </a:solidFill>
              </a:rPr>
              <a:t>ī 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ŭ</a:t>
            </a:r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l-GR" sz="2800" dirty="0">
                <a:solidFill>
                  <a:schemeClr val="tx1"/>
                </a:solidFill>
              </a:rPr>
              <a:t>ĕ</a:t>
            </a:r>
            <a:r>
              <a:rPr lang="en-US" sz="2800" dirty="0">
                <a:solidFill>
                  <a:schemeClr val="tx1"/>
                </a:solidFill>
              </a:rPr>
              <a:t>r</a:t>
            </a:r>
            <a:r>
              <a:rPr lang="el-GR" sz="2800" dirty="0">
                <a:solidFill>
                  <a:schemeClr val="tx1"/>
                </a:solidFill>
              </a:rPr>
              <a:t>ū</a:t>
            </a:r>
            <a:r>
              <a:rPr lang="en-US" sz="2800" dirty="0">
                <a:solidFill>
                  <a:schemeClr val="tx1"/>
                </a:solidFill>
              </a:rPr>
              <a:t>m </a:t>
            </a:r>
            <a:r>
              <a:rPr lang="en-US" sz="2800" dirty="0" err="1">
                <a:solidFill>
                  <a:schemeClr val="tx1"/>
                </a:solidFill>
              </a:rPr>
              <a:t>sa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 err="1">
                <a:solidFill>
                  <a:schemeClr val="tx1"/>
                </a:solidFill>
              </a:rPr>
              <a:t>va</a:t>
            </a:r>
            <a:r>
              <a:rPr lang="el-GR" sz="2800" dirty="0">
                <a:solidFill>
                  <a:schemeClr val="tx1"/>
                </a:solidFill>
              </a:rPr>
              <a:t>ē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m</a:t>
            </a:r>
            <a:r>
              <a:rPr lang="el-GR" sz="2800" dirty="0">
                <a:solidFill>
                  <a:schemeClr val="tx1"/>
                </a:solidFill>
              </a:rPr>
              <a:t>ĕ</a:t>
            </a:r>
            <a:r>
              <a:rPr lang="en-US" sz="2800" dirty="0">
                <a:solidFill>
                  <a:schemeClr val="tx1"/>
                </a:solidFill>
              </a:rPr>
              <a:t>m</a:t>
            </a:r>
            <a:r>
              <a:rPr lang="el-GR" sz="2800" dirty="0">
                <a:solidFill>
                  <a:schemeClr val="tx1"/>
                </a:solidFill>
              </a:rPr>
              <a:t>ŏ</a:t>
            </a:r>
            <a:r>
              <a:rPr lang="en-US" sz="2800" dirty="0">
                <a:solidFill>
                  <a:schemeClr val="tx1"/>
                </a:solidFill>
              </a:rPr>
              <a:t>r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>
                <a:solidFill>
                  <a:schemeClr val="tx1"/>
                </a:solidFill>
              </a:rPr>
              <a:t>m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J</a:t>
            </a:r>
            <a:r>
              <a:rPr lang="el-GR" sz="2800" dirty="0">
                <a:solidFill>
                  <a:schemeClr val="tx1"/>
                </a:solidFill>
              </a:rPr>
              <a:t>ū</a:t>
            </a:r>
            <a:r>
              <a:rPr lang="en-US" sz="2800" dirty="0">
                <a:solidFill>
                  <a:schemeClr val="tx1"/>
                </a:solidFill>
              </a:rPr>
              <a:t>n</a:t>
            </a:r>
            <a:r>
              <a:rPr lang="el-GR" sz="2800" dirty="0">
                <a:solidFill>
                  <a:schemeClr val="tx1"/>
                </a:solidFill>
              </a:rPr>
              <a:t>ō</a:t>
            </a:r>
            <a:r>
              <a:rPr lang="en-US" sz="2800" dirty="0">
                <a:solidFill>
                  <a:schemeClr val="tx1"/>
                </a:solidFill>
              </a:rPr>
              <a:t>n</a:t>
            </a:r>
            <a:r>
              <a:rPr lang="el-GR" sz="2800" dirty="0">
                <a:solidFill>
                  <a:schemeClr val="tx1"/>
                </a:solidFill>
              </a:rPr>
              <a:t>ĭ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 ŏ</a:t>
            </a:r>
            <a:r>
              <a:rPr lang="en-US" sz="2800" dirty="0">
                <a:solidFill>
                  <a:schemeClr val="tx1"/>
                </a:solidFill>
              </a:rPr>
              <a:t>b</a:t>
            </a:r>
            <a:r>
              <a:rPr lang="el-GR" sz="2800" dirty="0">
                <a:solidFill>
                  <a:schemeClr val="tx1"/>
                </a:solidFill>
              </a:rPr>
              <a:t> ī</a:t>
            </a:r>
            <a:r>
              <a:rPr lang="en-US" sz="2800" dirty="0">
                <a:solidFill>
                  <a:schemeClr val="tx1"/>
                </a:solidFill>
              </a:rPr>
              <a:t>ram</a:t>
            </a:r>
            <a:r>
              <a:rPr lang="el-GR" sz="2800" dirty="0">
                <a:solidFill>
                  <a:schemeClr val="tx1"/>
                </a:solidFill>
              </a:rPr>
              <a:t>;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m</a:t>
            </a:r>
            <a:r>
              <a:rPr lang="el-GR" sz="2800" dirty="0">
                <a:solidFill>
                  <a:schemeClr val="tx1"/>
                </a:solidFill>
              </a:rPr>
              <a:t>ū</a:t>
            </a:r>
            <a:r>
              <a:rPr lang="en-US" sz="2800" dirty="0" err="1">
                <a:solidFill>
                  <a:schemeClr val="tx1"/>
                </a:solidFill>
              </a:rPr>
              <a:t>lt</a:t>
            </a:r>
            <a:r>
              <a:rPr lang="el-GR" sz="2800" dirty="0">
                <a:solidFill>
                  <a:schemeClr val="tx1"/>
                </a:solidFill>
              </a:rPr>
              <a:t>ă </a:t>
            </a:r>
            <a:r>
              <a:rPr lang="en-US" sz="2800" dirty="0" err="1">
                <a:solidFill>
                  <a:schemeClr val="tx1"/>
                </a:solidFill>
              </a:rPr>
              <a:t>qu</a:t>
            </a:r>
            <a:r>
              <a:rPr lang="el-GR" sz="2800" dirty="0">
                <a:solidFill>
                  <a:schemeClr val="tx1"/>
                </a:solidFill>
              </a:rPr>
              <a:t>ŏ</a:t>
            </a:r>
            <a:r>
              <a:rPr lang="en-US" sz="2800" dirty="0" err="1">
                <a:solidFill>
                  <a:schemeClr val="tx1"/>
                </a:solidFill>
              </a:rPr>
              <a:t>qu</a:t>
            </a:r>
            <a:r>
              <a:rPr lang="el-GR" sz="2800" dirty="0">
                <a:solidFill>
                  <a:schemeClr val="tx1"/>
                </a:solidFill>
              </a:rPr>
              <a:t>(</a:t>
            </a:r>
            <a:r>
              <a:rPr lang="en-US" sz="2800" dirty="0">
                <a:solidFill>
                  <a:schemeClr val="tx1"/>
                </a:solidFill>
              </a:rPr>
              <a:t>e</a:t>
            </a:r>
            <a:r>
              <a:rPr lang="el-GR" sz="2800" dirty="0">
                <a:solidFill>
                  <a:schemeClr val="tx1"/>
                </a:solidFill>
              </a:rPr>
              <a:t>) ē</a:t>
            </a:r>
            <a:r>
              <a:rPr lang="en-US" sz="2800" dirty="0">
                <a:solidFill>
                  <a:schemeClr val="tx1"/>
                </a:solidFill>
              </a:rPr>
              <a:t>t b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 err="1">
                <a:solidFill>
                  <a:schemeClr val="tx1"/>
                </a:solidFill>
              </a:rPr>
              <a:t>ll</a:t>
            </a:r>
            <a:r>
              <a:rPr lang="el-GR" sz="2800" dirty="0">
                <a:solidFill>
                  <a:schemeClr val="tx1"/>
                </a:solidFill>
              </a:rPr>
              <a:t>ō </a:t>
            </a:r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 err="1">
                <a:solidFill>
                  <a:schemeClr val="tx1"/>
                </a:solidFill>
              </a:rPr>
              <a:t>ss</a:t>
            </a:r>
            <a:r>
              <a:rPr lang="el-GR" sz="2800" dirty="0">
                <a:solidFill>
                  <a:schemeClr val="tx1"/>
                </a:solidFill>
              </a:rPr>
              <a:t>ū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 smtClean="0">
                <a:solidFill>
                  <a:schemeClr val="tx1"/>
                </a:solidFill>
              </a:rPr>
              <a:t>,</a:t>
            </a:r>
            <a:r>
              <a:rPr lang="en-US" sz="2800" b="1" dirty="0" smtClean="0">
                <a:solidFill>
                  <a:schemeClr val="tx1"/>
                </a:solidFill>
              </a:rPr>
              <a:t>⁞ </a:t>
            </a:r>
            <a:r>
              <a:rPr lang="en-US" sz="2800" dirty="0" smtClean="0">
                <a:solidFill>
                  <a:schemeClr val="tx1"/>
                </a:solidFill>
              </a:rPr>
              <a:t>d</a:t>
            </a:r>
            <a:r>
              <a:rPr lang="el-GR" sz="2800" dirty="0">
                <a:solidFill>
                  <a:schemeClr val="tx1"/>
                </a:solidFill>
              </a:rPr>
              <a:t>ū</a:t>
            </a:r>
            <a:r>
              <a:rPr lang="en-US" sz="2800" dirty="0">
                <a:solidFill>
                  <a:schemeClr val="tx1"/>
                </a:solidFill>
              </a:rPr>
              <a:t>m</a:t>
            </a:r>
            <a:r>
              <a:rPr lang="el-GR" sz="2800" dirty="0">
                <a:solidFill>
                  <a:schemeClr val="tx1"/>
                </a:solidFill>
              </a:rPr>
              <a:t> || </a:t>
            </a:r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l-GR" sz="2800" dirty="0">
                <a:solidFill>
                  <a:schemeClr val="tx1"/>
                </a:solidFill>
              </a:rPr>
              <a:t>ō</a:t>
            </a:r>
            <a:r>
              <a:rPr lang="en-US" sz="2800" dirty="0" err="1">
                <a:solidFill>
                  <a:schemeClr val="tx1"/>
                </a:solidFill>
              </a:rPr>
              <a:t>nd</a:t>
            </a:r>
            <a:r>
              <a:rPr lang="el-GR" sz="2800" dirty="0">
                <a:solidFill>
                  <a:schemeClr val="tx1"/>
                </a:solidFill>
              </a:rPr>
              <a:t>ĕ</a:t>
            </a:r>
            <a:r>
              <a:rPr lang="en-US" sz="2800" dirty="0">
                <a:solidFill>
                  <a:schemeClr val="tx1"/>
                </a:solidFill>
              </a:rPr>
              <a:t>r</a:t>
            </a:r>
            <a:r>
              <a:rPr lang="el-GR" sz="2800" dirty="0">
                <a:solidFill>
                  <a:schemeClr val="tx1"/>
                </a:solidFill>
              </a:rPr>
              <a:t>ĕ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 ū</a:t>
            </a:r>
            <a:r>
              <a:rPr lang="en-US" sz="2800" dirty="0" err="1">
                <a:solidFill>
                  <a:schemeClr val="tx1"/>
                </a:solidFill>
              </a:rPr>
              <a:t>rbem</a:t>
            </a:r>
            <a:r>
              <a:rPr lang="el-GR" sz="2800" dirty="0" smtClean="0">
                <a:solidFill>
                  <a:schemeClr val="tx1"/>
                </a:solidFill>
              </a:rPr>
              <a:t>,           </a:t>
            </a:r>
            <a:endParaRPr lang="el-G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sz="2800" dirty="0">
                <a:solidFill>
                  <a:schemeClr val="tx1"/>
                </a:solidFill>
              </a:rPr>
              <a:t>ī</a:t>
            </a:r>
            <a:r>
              <a:rPr lang="en-US" sz="2800" dirty="0" err="1">
                <a:solidFill>
                  <a:schemeClr val="tx1"/>
                </a:solidFill>
              </a:rPr>
              <a:t>nf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 err="1">
                <a:solidFill>
                  <a:schemeClr val="tx1"/>
                </a:solidFill>
              </a:rPr>
              <a:t>rr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 err="1">
                <a:solidFill>
                  <a:schemeClr val="tx1"/>
                </a:solidFill>
              </a:rPr>
              <a:t>tqu</a:t>
            </a:r>
            <a:r>
              <a:rPr lang="el-GR" sz="2800" dirty="0">
                <a:solidFill>
                  <a:schemeClr val="tx1"/>
                </a:solidFill>
              </a:rPr>
              <a:t>ĕ </a:t>
            </a:r>
            <a:r>
              <a:rPr lang="en-US" sz="2800" dirty="0">
                <a:solidFill>
                  <a:schemeClr val="tx1"/>
                </a:solidFill>
              </a:rPr>
              <a:t>d</a:t>
            </a:r>
            <a:r>
              <a:rPr lang="el-GR" sz="2800" dirty="0" err="1">
                <a:solidFill>
                  <a:schemeClr val="tx1"/>
                </a:solidFill>
              </a:rPr>
              <a:t>ĕō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L</a:t>
            </a:r>
            <a:r>
              <a:rPr lang="el-GR" sz="2800" dirty="0">
                <a:solidFill>
                  <a:schemeClr val="tx1"/>
                </a:solidFill>
              </a:rPr>
              <a:t>ă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 err="1">
                <a:solidFill>
                  <a:schemeClr val="tx1"/>
                </a:solidFill>
              </a:rPr>
              <a:t>ĭō</a:t>
            </a:r>
            <a:r>
              <a:rPr lang="el-GR" sz="2800" dirty="0">
                <a:solidFill>
                  <a:schemeClr val="tx1"/>
                </a:solidFill>
              </a:rPr>
              <a:t>,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g</a:t>
            </a:r>
            <a:r>
              <a:rPr lang="el-GR" sz="2800" dirty="0">
                <a:solidFill>
                  <a:schemeClr val="tx1"/>
                </a:solidFill>
              </a:rPr>
              <a:t>ĕ</a:t>
            </a:r>
            <a:r>
              <a:rPr lang="en-US" sz="2800" dirty="0">
                <a:solidFill>
                  <a:schemeClr val="tx1"/>
                </a:solidFill>
              </a:rPr>
              <a:t>n</a:t>
            </a:r>
            <a:r>
              <a:rPr lang="el-GR" sz="2800" dirty="0">
                <a:solidFill>
                  <a:schemeClr val="tx1"/>
                </a:solidFill>
              </a:rPr>
              <a:t>ŭ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 ū</a:t>
            </a:r>
            <a:r>
              <a:rPr lang="en-US" sz="2800" dirty="0" err="1">
                <a:solidFill>
                  <a:schemeClr val="tx1"/>
                </a:solidFill>
              </a:rPr>
              <a:t>nd</a:t>
            </a:r>
            <a:r>
              <a:rPr lang="el-GR" sz="2800" dirty="0">
                <a:solidFill>
                  <a:schemeClr val="tx1"/>
                </a:solidFill>
              </a:rPr>
              <a:t>ĕ </a:t>
            </a:r>
            <a:r>
              <a:rPr lang="en-US" sz="2800" dirty="0">
                <a:solidFill>
                  <a:schemeClr val="tx1"/>
                </a:solidFill>
              </a:rPr>
              <a:t>L</a:t>
            </a:r>
            <a:r>
              <a:rPr lang="el-GR" sz="2800" dirty="0">
                <a:solidFill>
                  <a:schemeClr val="tx1"/>
                </a:solidFill>
              </a:rPr>
              <a:t>ă</a:t>
            </a:r>
            <a:r>
              <a:rPr lang="en-US" sz="2800" dirty="0">
                <a:solidFill>
                  <a:schemeClr val="tx1"/>
                </a:solidFill>
              </a:rPr>
              <a:t>t</a:t>
            </a:r>
            <a:r>
              <a:rPr lang="el-GR" sz="2800" dirty="0">
                <a:solidFill>
                  <a:schemeClr val="tx1"/>
                </a:solidFill>
              </a:rPr>
              <a:t>ī</a:t>
            </a:r>
            <a:r>
              <a:rPr lang="en-US" sz="2800" dirty="0" err="1">
                <a:solidFill>
                  <a:schemeClr val="tx1"/>
                </a:solidFill>
              </a:rPr>
              <a:t>num</a:t>
            </a:r>
            <a:r>
              <a:rPr lang="el-GR" sz="2800" dirty="0">
                <a:solidFill>
                  <a:schemeClr val="tx1"/>
                </a:solidFill>
              </a:rPr>
              <a:t>, </a:t>
            </a:r>
          </a:p>
          <a:p>
            <a:pPr marL="0" indent="0">
              <a:buNone/>
            </a:pP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 err="1">
                <a:solidFill>
                  <a:schemeClr val="tx1"/>
                </a:solidFill>
              </a:rPr>
              <a:t>lb</a:t>
            </a: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>
                <a:solidFill>
                  <a:schemeClr val="tx1"/>
                </a:solidFill>
              </a:rPr>
              <a:t>n</a:t>
            </a:r>
            <a:r>
              <a:rPr lang="el-GR" sz="2800" dirty="0">
                <a:solidFill>
                  <a:schemeClr val="tx1"/>
                </a:solidFill>
              </a:rPr>
              <a:t>ī</a:t>
            </a:r>
            <a:r>
              <a:rPr lang="en-US" sz="2800" dirty="0" err="1">
                <a:solidFill>
                  <a:schemeClr val="tx1"/>
                </a:solidFill>
              </a:rPr>
              <a:t>qu</a:t>
            </a:r>
            <a:r>
              <a:rPr lang="el-GR" sz="2800" dirty="0">
                <a:solidFill>
                  <a:schemeClr val="tx1"/>
                </a:solidFill>
              </a:rPr>
              <a:t>ĕ </a:t>
            </a:r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l-GR" sz="2800" dirty="0">
                <a:solidFill>
                  <a:schemeClr val="tx1"/>
                </a:solidFill>
              </a:rPr>
              <a:t>ă</a:t>
            </a:r>
            <a:r>
              <a:rPr lang="en-US" sz="2800" dirty="0" err="1">
                <a:solidFill>
                  <a:schemeClr val="tx1"/>
                </a:solidFill>
              </a:rPr>
              <a:t>tr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>
                <a:solidFill>
                  <a:schemeClr val="tx1"/>
                </a:solidFill>
              </a:rPr>
              <a:t>s</a:t>
            </a:r>
            <a:r>
              <a:rPr lang="el-GR" sz="2800" dirty="0">
                <a:solidFill>
                  <a:schemeClr val="tx1"/>
                </a:solidFill>
              </a:rPr>
              <a:t>, </a:t>
            </a:r>
            <a:r>
              <a:rPr lang="en-US" sz="2800" b="1" dirty="0">
                <a:solidFill>
                  <a:schemeClr val="tx1"/>
                </a:solidFill>
              </a:rPr>
              <a:t>⁞</a:t>
            </a:r>
            <a:r>
              <a:rPr lang="el-GR" sz="2800" dirty="0" smtClean="0">
                <a:solidFill>
                  <a:schemeClr val="tx1"/>
                </a:solidFill>
              </a:rPr>
              <a:t> </a:t>
            </a:r>
            <a:r>
              <a:rPr lang="el-GR" sz="2800" dirty="0">
                <a:solidFill>
                  <a:schemeClr val="tx1"/>
                </a:solidFill>
              </a:rPr>
              <a:t>ā</a:t>
            </a:r>
            <a:r>
              <a:rPr lang="en-US" sz="2800" dirty="0" err="1">
                <a:solidFill>
                  <a:schemeClr val="tx1"/>
                </a:solidFill>
              </a:rPr>
              <a:t>tqu</a:t>
            </a:r>
            <a:r>
              <a:rPr lang="el-GR" sz="2800" dirty="0">
                <a:solidFill>
                  <a:schemeClr val="tx1"/>
                </a:solidFill>
              </a:rPr>
              <a:t>(</a:t>
            </a:r>
            <a:r>
              <a:rPr lang="en-US" sz="2800" dirty="0">
                <a:solidFill>
                  <a:schemeClr val="tx1"/>
                </a:solidFill>
              </a:rPr>
              <a:t>e</a:t>
            </a:r>
            <a:r>
              <a:rPr lang="el-GR" sz="2800" dirty="0">
                <a:solidFill>
                  <a:schemeClr val="tx1"/>
                </a:solidFill>
              </a:rPr>
              <a:t>) ā</a:t>
            </a:r>
            <a:r>
              <a:rPr lang="en-US" sz="2800" dirty="0" err="1">
                <a:solidFill>
                  <a:schemeClr val="tx1"/>
                </a:solidFill>
              </a:rPr>
              <a:t>lta</a:t>
            </a:r>
            <a:r>
              <a:rPr lang="el-GR" sz="2800" dirty="0">
                <a:solidFill>
                  <a:schemeClr val="tx1"/>
                </a:solidFill>
              </a:rPr>
              <a:t>ē </a:t>
            </a:r>
            <a:r>
              <a:rPr lang="el-GR" sz="2800" dirty="0" smtClean="0">
                <a:solidFill>
                  <a:schemeClr val="tx1"/>
                </a:solidFill>
              </a:rPr>
              <a:t>|| </a:t>
            </a:r>
            <a:r>
              <a:rPr lang="en-US" sz="2800" dirty="0" err="1">
                <a:solidFill>
                  <a:schemeClr val="tx1"/>
                </a:solidFill>
              </a:rPr>
              <a:t>mo</a:t>
            </a:r>
            <a:r>
              <a:rPr lang="el-GR" sz="2800" dirty="0">
                <a:solidFill>
                  <a:schemeClr val="tx1"/>
                </a:solidFill>
              </a:rPr>
              <a:t>ē</a:t>
            </a:r>
            <a:r>
              <a:rPr lang="en-US" sz="2800" dirty="0">
                <a:solidFill>
                  <a:schemeClr val="tx1"/>
                </a:solidFill>
              </a:rPr>
              <a:t>n</a:t>
            </a:r>
            <a:r>
              <a:rPr lang="el-GR" sz="2800" dirty="0" err="1">
                <a:solidFill>
                  <a:schemeClr val="tx1"/>
                </a:solidFill>
              </a:rPr>
              <a:t>ĭă</a:t>
            </a:r>
            <a:r>
              <a:rPr lang="el-GR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R</a:t>
            </a:r>
            <a:r>
              <a:rPr lang="el-GR" sz="2800" dirty="0">
                <a:solidFill>
                  <a:schemeClr val="tx1"/>
                </a:solidFill>
              </a:rPr>
              <a:t>ō</a:t>
            </a:r>
            <a:r>
              <a:rPr lang="en-US" sz="2800" dirty="0" err="1">
                <a:solidFill>
                  <a:schemeClr val="tx1"/>
                </a:solidFill>
              </a:rPr>
              <a:t>mae</a:t>
            </a:r>
            <a:r>
              <a:rPr lang="el-GR" sz="28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Mūsă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mĭhī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caūsās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mĕmŏrā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quō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nūmĭnĕ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laēso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quīdvĕ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dŏlēns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rēgīnă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dĕūm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tōt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||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vōlvĕrĕ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cāsus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īnsīgnēm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pĭĕtātĕ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vĭrūm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tŏt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ădīrĕ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lăbōres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	     </a:t>
            </a:r>
            <a:r>
              <a:rPr lang="en-US" dirty="0" smtClean="0">
                <a:solidFill>
                  <a:schemeClr val="tx1"/>
                </a:solidFill>
              </a:rPr>
              <a:t>10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īmpŭlĕrīt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b="1" dirty="0">
                <a:solidFill>
                  <a:schemeClr val="tx1"/>
                </a:solidFill>
              </a:rPr>
              <a:t>⁞ </a:t>
            </a:r>
            <a:r>
              <a:rPr lang="el-GR" dirty="0" err="1" smtClean="0">
                <a:solidFill>
                  <a:schemeClr val="tx1"/>
                </a:solidFill>
              </a:rPr>
              <a:t>Tāntaēn</a:t>
            </a:r>
            <a:r>
              <a:rPr lang="el-GR" dirty="0" smtClean="0">
                <a:solidFill>
                  <a:schemeClr val="tx1"/>
                </a:solidFill>
              </a:rPr>
              <a:t>(e</a:t>
            </a:r>
            <a:r>
              <a:rPr lang="el-GR" dirty="0">
                <a:solidFill>
                  <a:schemeClr val="tx1"/>
                </a:solidFill>
              </a:rPr>
              <a:t>) </a:t>
            </a:r>
            <a:r>
              <a:rPr lang="el-GR" dirty="0" err="1" smtClean="0">
                <a:solidFill>
                  <a:schemeClr val="tx1"/>
                </a:solidFill>
              </a:rPr>
              <a:t>ănĭmīs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|| </a:t>
            </a:r>
            <a:r>
              <a:rPr lang="el-GR" dirty="0" err="1">
                <a:solidFill>
                  <a:schemeClr val="tx1"/>
                </a:solidFill>
              </a:rPr>
              <a:t>caēlēstĭbŭs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īrae</a:t>
            </a:r>
            <a:r>
              <a:rPr lang="el-GR" dirty="0">
                <a:solidFill>
                  <a:schemeClr val="tx1"/>
                </a:solidFill>
              </a:rPr>
              <a:t>?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Ūrbs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āntīquă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fŭīt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l-GR" dirty="0">
                <a:solidFill>
                  <a:schemeClr val="tx1"/>
                </a:solidFill>
              </a:rPr>
              <a:t>ў</a:t>
            </a:r>
            <a:r>
              <a:rPr lang="en-US" dirty="0" err="1">
                <a:solidFill>
                  <a:schemeClr val="tx1"/>
                </a:solidFill>
              </a:rPr>
              <a:t>rĭī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 </a:t>
            </a:r>
            <a:r>
              <a:rPr lang="en-US" dirty="0" err="1" smtClean="0">
                <a:solidFill>
                  <a:schemeClr val="tx1"/>
                </a:solidFill>
              </a:rPr>
              <a:t>tĕnŭērĕ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cŏlōni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Kārthāg</a:t>
            </a:r>
            <a:r>
              <a:rPr lang="en-US" dirty="0">
                <a:solidFill>
                  <a:schemeClr val="tx1"/>
                </a:solidFill>
              </a:rPr>
              <a:t>(o),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ōstĭă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dīvĕs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ŏpūm</a:t>
            </a:r>
            <a:r>
              <a:rPr lang="en-US" dirty="0">
                <a:solidFill>
                  <a:schemeClr val="tx1"/>
                </a:solidFill>
              </a:rPr>
              <a:t> | </a:t>
            </a:r>
            <a:r>
              <a:rPr lang="en-US" dirty="0" err="1">
                <a:solidFill>
                  <a:schemeClr val="tx1"/>
                </a:solidFill>
              </a:rPr>
              <a:t>stŭdĭīsqu</a:t>
            </a:r>
            <a:r>
              <a:rPr lang="en-US" dirty="0">
                <a:solidFill>
                  <a:schemeClr val="tx1"/>
                </a:solidFill>
              </a:rPr>
              <a:t>(e) </a:t>
            </a:r>
            <a:r>
              <a:rPr lang="en-US" dirty="0" err="1">
                <a:solidFill>
                  <a:schemeClr val="tx1"/>
                </a:solidFill>
              </a:rPr>
              <a:t>āspērrĭmă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bēlli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quām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Jūnō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fērtūr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tērrīs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măgĭs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ōmnĭbŭs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ūnam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l-G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pōsthăbĭtā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cŏlŭīssĕ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Sămō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hīc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īllĭŭs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ārma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hīc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cūrrūs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fŭĭt</a:t>
            </a:r>
            <a:r>
              <a:rPr lang="en-US" dirty="0">
                <a:solidFill>
                  <a:schemeClr val="tx1"/>
                </a:solidFill>
              </a:rPr>
              <a:t>; </a:t>
            </a:r>
            <a:r>
              <a:rPr lang="en-US" dirty="0" err="1">
                <a:solidFill>
                  <a:schemeClr val="tx1"/>
                </a:solidFill>
              </a:rPr>
              <a:t>hōc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rēgnūm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dĕă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gēntĭbŭs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ēsse</a:t>
            </a:r>
            <a:r>
              <a:rPr lang="en-US" dirty="0">
                <a:solidFill>
                  <a:schemeClr val="tx1"/>
                </a:solidFill>
              </a:rPr>
              <a:t>,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quā</a:t>
            </a:r>
            <a:r>
              <a:rPr lang="en-US" dirty="0">
                <a:solidFill>
                  <a:schemeClr val="tx1"/>
                </a:solidFill>
              </a:rPr>
              <a:t> | </a:t>
            </a:r>
            <a:r>
              <a:rPr lang="en-US" dirty="0" err="1">
                <a:solidFill>
                  <a:schemeClr val="tx1"/>
                </a:solidFill>
              </a:rPr>
              <a:t>fātă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sĭnānt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⁞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i</a:t>
            </a:r>
            <a:r>
              <a:rPr lang="en-US" dirty="0" err="1" smtClean="0">
                <a:solidFill>
                  <a:schemeClr val="tx1"/>
                </a:solidFill>
              </a:rPr>
              <a:t>ām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tūm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tēndītquĕ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fŏvētque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3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ōmnĭă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quī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gnī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⁞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dī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spēxīt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lūmĭnă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mūndī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īdēm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/m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īllĕ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Cŏ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nōn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⁞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lēst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īn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līmĭnĕ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vīdĭt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Pēlĭă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cō quōn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dām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⁞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prō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gnātaē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ērtĭcĕ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pīnūs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dīcūn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tūr lĭquĭ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dās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⁞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Nēp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tūnī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nāssĕ pĕr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ūndās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Phāsĭdĭs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ād flū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ctūs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⁞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ēt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fīnēs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Aēē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taēōs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cūm lē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ctī iŭ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ĕ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nēs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⁞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Ār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gī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rōbŏră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pūbĭs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ūrāt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vi-VN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ōptā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ntēs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⁞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Cōl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chīs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⁞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ērtĕrĕ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pēllĕm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dirty="0" smtClean="0">
                <a:latin typeface="Arial" pitchFamily="34" charset="0"/>
                <a:cs typeface="Arial" pitchFamily="34" charset="0"/>
              </a:rPr>
              <a:t>caērŭlă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ērrēn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tēs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⁞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āb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iēgnīs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aēquŏră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pālmīs.</a:t>
            </a:r>
            <a:r>
              <a:rPr lang="vi-VN" dirty="0" smtClean="0"/>
              <a:t/>
            </a:r>
            <a:br>
              <a:rPr lang="vi-VN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571635"/>
          </a:xfrm>
        </p:spPr>
        <p:txBody>
          <a:bodyPr/>
          <a:lstStyle/>
          <a:p>
            <a:r>
              <a:rPr lang="el-GR" b="1" dirty="0" smtClean="0"/>
              <a:t>ΔΑΚΤΥΛΙΚΟ ΕΞΑΜΕΤΡΟ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85786" y="2643182"/>
            <a:ext cx="7643866" cy="2995618"/>
          </a:xfrm>
        </p:spPr>
        <p:txBody>
          <a:bodyPr/>
          <a:lstStyle/>
          <a:p>
            <a:r>
              <a:rPr lang="el-GR" baseline="30000" dirty="0" smtClean="0">
                <a:solidFill>
                  <a:schemeClr val="tx1"/>
                </a:solidFill>
              </a:rPr>
              <a:t>1</a:t>
            </a:r>
            <a:r>
              <a:rPr lang="el-GR" dirty="0" smtClean="0">
                <a:solidFill>
                  <a:schemeClr val="tx1"/>
                </a:solidFill>
              </a:rPr>
              <a:t>– ∪∪ </a:t>
            </a:r>
            <a:r>
              <a:rPr lang="el-GR" dirty="0" smtClean="0"/>
              <a:t>/ </a:t>
            </a:r>
            <a:r>
              <a:rPr lang="el-GR" baseline="30000" dirty="0" smtClean="0">
                <a:solidFill>
                  <a:schemeClr val="tx1"/>
                </a:solidFill>
              </a:rPr>
              <a:t>2</a:t>
            </a:r>
            <a:r>
              <a:rPr lang="el-GR" dirty="0" smtClean="0">
                <a:solidFill>
                  <a:schemeClr val="tx1"/>
                </a:solidFill>
              </a:rPr>
              <a:t>– ∪∪ </a:t>
            </a:r>
            <a:r>
              <a:rPr lang="el-GR" dirty="0" smtClean="0"/>
              <a:t>/ </a:t>
            </a:r>
            <a:r>
              <a:rPr lang="el-GR" baseline="30000" dirty="0" smtClean="0">
                <a:solidFill>
                  <a:schemeClr val="tx1"/>
                </a:solidFill>
              </a:rPr>
              <a:t>3</a:t>
            </a:r>
            <a:r>
              <a:rPr lang="el-GR" dirty="0" smtClean="0">
                <a:solidFill>
                  <a:schemeClr val="tx1"/>
                </a:solidFill>
              </a:rPr>
              <a:t>– ∪∪ </a:t>
            </a:r>
            <a:r>
              <a:rPr lang="el-GR" dirty="0" smtClean="0"/>
              <a:t>/ </a:t>
            </a:r>
            <a:r>
              <a:rPr lang="el-GR" baseline="30000" dirty="0" smtClean="0">
                <a:solidFill>
                  <a:schemeClr val="tx1"/>
                </a:solidFill>
              </a:rPr>
              <a:t>4</a:t>
            </a:r>
            <a:r>
              <a:rPr lang="el-GR" dirty="0" smtClean="0">
                <a:solidFill>
                  <a:schemeClr val="tx1"/>
                </a:solidFill>
              </a:rPr>
              <a:t>– ∪∪ </a:t>
            </a:r>
            <a:r>
              <a:rPr lang="el-GR" dirty="0" smtClean="0"/>
              <a:t>/ </a:t>
            </a:r>
            <a:r>
              <a:rPr lang="el-GR" baseline="30000" dirty="0" smtClean="0">
                <a:solidFill>
                  <a:schemeClr val="tx1"/>
                </a:solidFill>
              </a:rPr>
              <a:t>5</a:t>
            </a:r>
            <a:r>
              <a:rPr lang="el-GR" dirty="0" smtClean="0">
                <a:solidFill>
                  <a:schemeClr val="tx1"/>
                </a:solidFill>
              </a:rPr>
              <a:t>– ∪∪ </a:t>
            </a:r>
            <a:r>
              <a:rPr lang="el-GR" dirty="0" smtClean="0"/>
              <a:t>/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6</a:t>
            </a:r>
            <a:r>
              <a:rPr lang="el-GR" dirty="0" smtClean="0">
                <a:solidFill>
                  <a:schemeClr val="tx1"/>
                </a:solidFill>
              </a:rPr>
              <a:t>– Χ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Μετρικές μονάδες 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– ∪∪ = δάκτυλος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– – = σπονδείος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– ∪ = τροχαίος </a:t>
            </a:r>
          </a:p>
          <a:p>
            <a:endParaRPr lang="el-G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43204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Γενικά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688632"/>
          </a:xfrm>
        </p:spPr>
        <p:txBody>
          <a:bodyPr>
            <a:normAutofit fontScale="77500" lnSpcReduction="20000"/>
          </a:bodyPr>
          <a:lstStyle/>
          <a:p>
            <a:endParaRPr lang="el-GR" dirty="0" smtClean="0"/>
          </a:p>
          <a:p>
            <a:r>
              <a:rPr lang="el-GR" baseline="30000" dirty="0" smtClean="0"/>
              <a:t>1</a:t>
            </a:r>
            <a:r>
              <a:rPr lang="el-GR" dirty="0" smtClean="0"/>
              <a:t>– </a:t>
            </a:r>
            <a:r>
              <a:rPr lang="el-GR" dirty="0" err="1" smtClean="0"/>
              <a:t>∪∪</a:t>
            </a:r>
            <a:r>
              <a:rPr lang="el-GR" dirty="0" smtClean="0"/>
              <a:t> / </a:t>
            </a:r>
            <a:r>
              <a:rPr lang="el-GR" baseline="30000" dirty="0" smtClean="0"/>
              <a:t>2</a:t>
            </a:r>
            <a:r>
              <a:rPr lang="el-GR" dirty="0" smtClean="0"/>
              <a:t>– </a:t>
            </a:r>
            <a:r>
              <a:rPr lang="el-GR" dirty="0" err="1" smtClean="0"/>
              <a:t>∪∪</a:t>
            </a:r>
            <a:r>
              <a:rPr lang="el-GR" dirty="0" smtClean="0"/>
              <a:t> / </a:t>
            </a:r>
            <a:r>
              <a:rPr lang="el-GR" baseline="30000" dirty="0" smtClean="0"/>
              <a:t>3</a:t>
            </a:r>
            <a:r>
              <a:rPr lang="el-GR" dirty="0" smtClean="0"/>
              <a:t>– </a:t>
            </a:r>
            <a:r>
              <a:rPr lang="el-GR" dirty="0" err="1" smtClean="0"/>
              <a:t>∪∪</a:t>
            </a:r>
            <a:r>
              <a:rPr lang="el-GR" dirty="0" smtClean="0"/>
              <a:t> / </a:t>
            </a:r>
            <a:r>
              <a:rPr lang="el-GR" baseline="30000" dirty="0" smtClean="0"/>
              <a:t>4</a:t>
            </a:r>
            <a:r>
              <a:rPr lang="el-GR" dirty="0" smtClean="0"/>
              <a:t>– </a:t>
            </a:r>
            <a:r>
              <a:rPr lang="el-GR" dirty="0" err="1" smtClean="0"/>
              <a:t>∪∪</a:t>
            </a:r>
            <a:r>
              <a:rPr lang="el-GR" dirty="0" smtClean="0"/>
              <a:t> / </a:t>
            </a:r>
            <a:r>
              <a:rPr lang="el-GR" baseline="30000" dirty="0" smtClean="0"/>
              <a:t>5</a:t>
            </a:r>
            <a:r>
              <a:rPr lang="el-GR" dirty="0" smtClean="0"/>
              <a:t>– </a:t>
            </a:r>
            <a:r>
              <a:rPr lang="el-GR" dirty="0" err="1" smtClean="0"/>
              <a:t>∪∪</a:t>
            </a:r>
            <a:r>
              <a:rPr lang="el-GR" dirty="0" smtClean="0"/>
              <a:t> / </a:t>
            </a:r>
            <a:r>
              <a:rPr lang="el-GR" baseline="30000" dirty="0" smtClean="0"/>
              <a:t>6</a:t>
            </a:r>
            <a:r>
              <a:rPr lang="el-GR" dirty="0" smtClean="0"/>
              <a:t>– Χ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err="1" smtClean="0"/>
              <a:t>Γενικές</a:t>
            </a:r>
            <a:r>
              <a:rPr lang="el-GR" b="1" dirty="0" smtClean="0"/>
              <a:t> </a:t>
            </a:r>
            <a:r>
              <a:rPr lang="el-GR" b="1" dirty="0" err="1" smtClean="0"/>
              <a:t>παρατηρήσεις</a:t>
            </a:r>
            <a:r>
              <a:rPr lang="el-GR" b="1" dirty="0" smtClean="0"/>
              <a:t>:</a:t>
            </a:r>
          </a:p>
          <a:p>
            <a:r>
              <a:rPr lang="el-GR" dirty="0" smtClean="0"/>
              <a:t>1. Το </a:t>
            </a:r>
            <a:r>
              <a:rPr lang="el-GR" dirty="0" err="1" smtClean="0"/>
              <a:t>μέτρο</a:t>
            </a:r>
            <a:r>
              <a:rPr lang="el-GR" dirty="0" smtClean="0"/>
              <a:t> </a:t>
            </a:r>
            <a:r>
              <a:rPr lang="el-GR" dirty="0" err="1" smtClean="0"/>
              <a:t>αποτελείται</a:t>
            </a:r>
            <a:r>
              <a:rPr lang="el-GR" dirty="0" smtClean="0"/>
              <a:t> </a:t>
            </a:r>
            <a:r>
              <a:rPr lang="el-GR" dirty="0" err="1" smtClean="0"/>
              <a:t>από</a:t>
            </a:r>
            <a:r>
              <a:rPr lang="el-GR" dirty="0" smtClean="0"/>
              <a:t> </a:t>
            </a:r>
            <a:r>
              <a:rPr lang="el-GR" dirty="0" err="1" smtClean="0"/>
              <a:t>έξι</a:t>
            </a:r>
            <a:r>
              <a:rPr lang="el-GR" dirty="0" smtClean="0"/>
              <a:t> δακτύλους , ο </a:t>
            </a:r>
            <a:r>
              <a:rPr lang="el-GR" dirty="0" err="1" smtClean="0"/>
              <a:t>τελευταίος</a:t>
            </a:r>
            <a:r>
              <a:rPr lang="el-GR" dirty="0" smtClean="0"/>
              <a:t> </a:t>
            </a:r>
            <a:r>
              <a:rPr lang="el-GR" dirty="0" err="1" smtClean="0"/>
              <a:t>από</a:t>
            </a:r>
            <a:r>
              <a:rPr lang="el-GR" dirty="0" smtClean="0"/>
              <a:t> τους </a:t>
            </a:r>
            <a:r>
              <a:rPr lang="el-GR" dirty="0" err="1" smtClean="0"/>
              <a:t>οποίους</a:t>
            </a:r>
            <a:r>
              <a:rPr lang="el-GR" dirty="0" smtClean="0"/>
              <a:t> </a:t>
            </a:r>
            <a:r>
              <a:rPr lang="el-GR" dirty="0" err="1" smtClean="0"/>
              <a:t>είναι</a:t>
            </a:r>
            <a:r>
              <a:rPr lang="el-GR" dirty="0" smtClean="0"/>
              <a:t> δισύλλαβος</a:t>
            </a:r>
          </a:p>
          <a:p>
            <a:r>
              <a:rPr lang="el-GR" dirty="0" smtClean="0"/>
              <a:t>2. </a:t>
            </a:r>
            <a:r>
              <a:rPr lang="el-GR" dirty="0" err="1" smtClean="0"/>
              <a:t>Κάθε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rgbClr val="FF0000"/>
                </a:solidFill>
              </a:rPr>
              <a:t>δίβραχυ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UU</a:t>
            </a:r>
            <a:r>
              <a:rPr lang="en-US" dirty="0" smtClean="0"/>
              <a:t>) </a:t>
            </a:r>
            <a:r>
              <a:rPr lang="el-GR" dirty="0" err="1" smtClean="0"/>
              <a:t>μπορεί</a:t>
            </a:r>
            <a:r>
              <a:rPr lang="el-GR" dirty="0" smtClean="0"/>
              <a:t> να </a:t>
            </a:r>
            <a:r>
              <a:rPr lang="el-GR" dirty="0" err="1" smtClean="0"/>
              <a:t>αντικατασταθεί</a:t>
            </a:r>
            <a:r>
              <a:rPr lang="el-GR" dirty="0" smtClean="0"/>
              <a:t> </a:t>
            </a:r>
            <a:r>
              <a:rPr lang="el-GR" dirty="0" err="1" smtClean="0"/>
              <a:t>από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ένα μακρό(—) </a:t>
            </a:r>
            <a:r>
              <a:rPr lang="el-GR" dirty="0" smtClean="0"/>
              <a:t>: </a:t>
            </a:r>
            <a:r>
              <a:rPr lang="el-GR" dirty="0" smtClean="0">
                <a:solidFill>
                  <a:srgbClr val="FF0000"/>
                </a:solidFill>
              </a:rPr>
              <a:t>— </a:t>
            </a:r>
            <a:r>
              <a:rPr lang="en-US" dirty="0" smtClean="0">
                <a:solidFill>
                  <a:srgbClr val="FF0000"/>
                </a:solidFill>
              </a:rPr>
              <a:t>UU</a:t>
            </a:r>
            <a:r>
              <a:rPr lang="el-GR" dirty="0" smtClean="0">
                <a:solidFill>
                  <a:srgbClr val="FF0000"/>
                </a:solidFill>
              </a:rPr>
              <a:t> = — —. </a:t>
            </a:r>
            <a:r>
              <a:rPr lang="el-GR" dirty="0" smtClean="0"/>
              <a:t>Σε </a:t>
            </a:r>
            <a:r>
              <a:rPr lang="el-GR" dirty="0" err="1" smtClean="0"/>
              <a:t>αυτή</a:t>
            </a:r>
            <a:r>
              <a:rPr lang="el-GR" dirty="0" smtClean="0"/>
              <a:t> την </a:t>
            </a:r>
            <a:r>
              <a:rPr lang="el-GR" dirty="0" err="1" smtClean="0"/>
              <a:t>περίπτωση</a:t>
            </a:r>
            <a:r>
              <a:rPr lang="el-GR" dirty="0" smtClean="0"/>
              <a:t> η μετρική μονάδας </a:t>
            </a:r>
            <a:r>
              <a:rPr lang="el-GR" dirty="0" smtClean="0">
                <a:solidFill>
                  <a:srgbClr val="FF0000"/>
                </a:solidFill>
              </a:rPr>
              <a:t>– –</a:t>
            </a:r>
            <a:r>
              <a:rPr lang="el-GR" dirty="0" smtClean="0"/>
              <a:t> </a:t>
            </a:r>
            <a:r>
              <a:rPr lang="el-GR" dirty="0" err="1" smtClean="0"/>
              <a:t>ονομάζεται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rgbClr val="FF0000"/>
                </a:solidFill>
              </a:rPr>
              <a:t>σπονδείος</a:t>
            </a:r>
            <a:r>
              <a:rPr lang="el-GR" dirty="0" smtClean="0"/>
              <a:t>. Αναλόγως ο στίχος ονομάζεται </a:t>
            </a:r>
            <a:r>
              <a:rPr lang="el-GR" dirty="0" err="1" smtClean="0"/>
              <a:t>ολοδάκτυλος</a:t>
            </a:r>
            <a:r>
              <a:rPr lang="el-GR" dirty="0" smtClean="0"/>
              <a:t>, ή </a:t>
            </a:r>
            <a:r>
              <a:rPr lang="el-GR" dirty="0" err="1" smtClean="0"/>
              <a:t>ολοσπόνδειος</a:t>
            </a:r>
            <a:r>
              <a:rPr lang="el-GR" dirty="0" smtClean="0"/>
              <a:t> , οπότε και έχει τη μορφή </a:t>
            </a:r>
          </a:p>
          <a:p>
            <a:pPr>
              <a:buNone/>
            </a:pPr>
            <a:r>
              <a:rPr lang="el-GR" baseline="30000" dirty="0" smtClean="0"/>
              <a:t>		1</a:t>
            </a:r>
            <a:r>
              <a:rPr lang="el-GR" dirty="0" smtClean="0"/>
              <a:t>– – / </a:t>
            </a:r>
            <a:r>
              <a:rPr lang="el-GR" baseline="30000" dirty="0" smtClean="0"/>
              <a:t>2</a:t>
            </a:r>
            <a:r>
              <a:rPr lang="el-GR" dirty="0" smtClean="0"/>
              <a:t>– – / </a:t>
            </a:r>
            <a:r>
              <a:rPr lang="el-GR" baseline="30000" dirty="0" smtClean="0"/>
              <a:t>3</a:t>
            </a:r>
            <a:r>
              <a:rPr lang="el-GR" dirty="0" smtClean="0"/>
              <a:t>– – / </a:t>
            </a:r>
            <a:r>
              <a:rPr lang="el-GR" baseline="30000" dirty="0" smtClean="0"/>
              <a:t>4</a:t>
            </a:r>
            <a:r>
              <a:rPr lang="el-GR" dirty="0" smtClean="0"/>
              <a:t>– – / </a:t>
            </a:r>
            <a:r>
              <a:rPr lang="el-GR" baseline="30000" dirty="0" smtClean="0"/>
              <a:t>5</a:t>
            </a:r>
            <a:r>
              <a:rPr lang="el-GR" dirty="0" smtClean="0"/>
              <a:t>– </a:t>
            </a:r>
            <a:r>
              <a:rPr lang="el-GR" dirty="0" err="1" smtClean="0"/>
              <a:t>∪∪</a:t>
            </a:r>
            <a:r>
              <a:rPr lang="el-GR" dirty="0" smtClean="0"/>
              <a:t> / </a:t>
            </a:r>
            <a:r>
              <a:rPr lang="el-GR" baseline="30000" dirty="0" smtClean="0"/>
              <a:t>6</a:t>
            </a:r>
            <a:r>
              <a:rPr lang="el-GR" dirty="0" smtClean="0"/>
              <a:t>– Χ</a:t>
            </a:r>
          </a:p>
          <a:p>
            <a:r>
              <a:rPr lang="el-GR" dirty="0" smtClean="0"/>
              <a:t>3. Η έκτη μετρική μονάδα </a:t>
            </a:r>
            <a:r>
              <a:rPr lang="el-GR" dirty="0" err="1" smtClean="0"/>
              <a:t>είναι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rgbClr val="FF0000"/>
                </a:solidFill>
              </a:rPr>
              <a:t>πάντοτε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err="1" smtClean="0">
                <a:solidFill>
                  <a:srgbClr val="FF0000"/>
                </a:solidFill>
              </a:rPr>
              <a:t>δισύλλαβη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με το </a:t>
            </a:r>
            <a:r>
              <a:rPr lang="el-GR" dirty="0" err="1" smtClean="0"/>
              <a:t>τελευταίο</a:t>
            </a:r>
            <a:r>
              <a:rPr lang="el-GR" dirty="0" smtClean="0"/>
              <a:t> </a:t>
            </a:r>
            <a:r>
              <a:rPr lang="el-GR" dirty="0" err="1" smtClean="0"/>
              <a:t>στοιχείο</a:t>
            </a:r>
            <a:r>
              <a:rPr lang="el-GR" dirty="0" smtClean="0"/>
              <a:t> </a:t>
            </a:r>
            <a:r>
              <a:rPr lang="el-GR" dirty="0" err="1" smtClean="0"/>
              <a:t>αδιάφορο</a:t>
            </a:r>
            <a:r>
              <a:rPr lang="el-GR" dirty="0" smtClean="0"/>
              <a:t> (δηλαδή </a:t>
            </a:r>
            <a:r>
              <a:rPr lang="el-GR" dirty="0" err="1" smtClean="0"/>
              <a:t>μπορεί</a:t>
            </a:r>
            <a:r>
              <a:rPr lang="el-GR" dirty="0" smtClean="0"/>
              <a:t> να </a:t>
            </a:r>
            <a:r>
              <a:rPr lang="el-GR" dirty="0" err="1" smtClean="0"/>
              <a:t>καλύπτεται</a:t>
            </a:r>
            <a:r>
              <a:rPr lang="el-GR" dirty="0" smtClean="0"/>
              <a:t> </a:t>
            </a:r>
            <a:r>
              <a:rPr lang="el-GR" dirty="0" err="1" smtClean="0"/>
              <a:t>είτε</a:t>
            </a:r>
            <a:r>
              <a:rPr lang="el-GR" dirty="0" smtClean="0"/>
              <a:t> </a:t>
            </a:r>
            <a:r>
              <a:rPr lang="el-GR" dirty="0" err="1" smtClean="0"/>
              <a:t>από</a:t>
            </a:r>
            <a:r>
              <a:rPr lang="el-GR" dirty="0" smtClean="0"/>
              <a:t> </a:t>
            </a:r>
            <a:r>
              <a:rPr lang="el-GR" dirty="0" err="1" smtClean="0"/>
              <a:t>μακρά</a:t>
            </a:r>
            <a:r>
              <a:rPr lang="el-GR" dirty="0" smtClean="0"/>
              <a:t> </a:t>
            </a:r>
            <a:r>
              <a:rPr lang="el-GR" dirty="0" err="1" smtClean="0"/>
              <a:t>είτε</a:t>
            </a:r>
            <a:r>
              <a:rPr lang="el-GR" dirty="0" smtClean="0"/>
              <a:t> </a:t>
            </a:r>
            <a:r>
              <a:rPr lang="el-GR" dirty="0" err="1" smtClean="0"/>
              <a:t>από</a:t>
            </a:r>
            <a:r>
              <a:rPr lang="el-GR" dirty="0" smtClean="0"/>
              <a:t> </a:t>
            </a:r>
            <a:r>
              <a:rPr lang="el-GR" dirty="0" err="1" smtClean="0"/>
              <a:t>βραχεία</a:t>
            </a:r>
            <a:r>
              <a:rPr lang="el-GR" dirty="0" smtClean="0"/>
              <a:t> </a:t>
            </a:r>
            <a:r>
              <a:rPr lang="el-GR" dirty="0" err="1" smtClean="0"/>
              <a:t>συλλαβή</a:t>
            </a:r>
            <a:r>
              <a:rPr lang="el-GR" dirty="0" smtClean="0"/>
              <a:t>-</a:t>
            </a:r>
            <a:r>
              <a:rPr lang="en-US" dirty="0" err="1" smtClean="0"/>
              <a:t>brevis</a:t>
            </a:r>
            <a:r>
              <a:rPr lang="en-US" dirty="0" smtClean="0"/>
              <a:t> in </a:t>
            </a:r>
            <a:r>
              <a:rPr lang="en-US" dirty="0" err="1" smtClean="0"/>
              <a:t>longo</a:t>
            </a:r>
            <a:r>
              <a:rPr lang="en-US" dirty="0" smtClean="0"/>
              <a:t>).</a:t>
            </a:r>
          </a:p>
          <a:p>
            <a:r>
              <a:rPr lang="en-US" dirty="0" smtClean="0"/>
              <a:t>4. </a:t>
            </a:r>
            <a:r>
              <a:rPr lang="el-GR" dirty="0" smtClean="0"/>
              <a:t>Η πέμπτη μετρική μονάδα είναι </a:t>
            </a:r>
            <a:r>
              <a:rPr lang="el-GR" dirty="0" smtClean="0">
                <a:solidFill>
                  <a:srgbClr val="FF0000"/>
                </a:solidFill>
              </a:rPr>
              <a:t>πάντοτε ΔΑΚΤΥΛΟΣ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el-GR" dirty="0" smtClean="0"/>
              <a:t>ΤΟΜΕΣ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ΤΟΜΗ (|) ή (</a:t>
            </a:r>
            <a:r>
              <a:rPr lang="en-US" b="1" dirty="0" smtClean="0">
                <a:solidFill>
                  <a:schemeClr val="tx1"/>
                </a:solidFill>
              </a:rPr>
              <a:t>⁞</a:t>
            </a:r>
            <a:r>
              <a:rPr lang="el-GR" b="1" dirty="0" smtClean="0">
                <a:solidFill>
                  <a:schemeClr val="tx1"/>
                </a:solidFill>
              </a:rPr>
              <a:t>)</a:t>
            </a:r>
            <a:r>
              <a:rPr lang="el-GR" dirty="0" smtClean="0">
                <a:solidFill>
                  <a:schemeClr val="tx1"/>
                </a:solidFill>
              </a:rPr>
              <a:t> ή </a:t>
            </a:r>
            <a:r>
              <a:rPr lang="el-GR" b="1" dirty="0" smtClean="0">
                <a:solidFill>
                  <a:schemeClr val="tx1"/>
                </a:solidFill>
              </a:rPr>
              <a:t>(‖)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Τομή ονομάζεται η παύση μετά το τέλος λέξης που βρίσκεται στο εσωτερικό μιας μετρικής μονάδας. Προθέσεις, μόρια κλπ. δεν θεωρούνται ότι δίνουν τέλος λέξης, διότι συνανήκουν με την προηγούμενη ή την επόμενη λέξη.</a:t>
            </a:r>
          </a:p>
          <a:p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Τομές του εξαμέτρου (κατά σειρά συχνότητας):</a:t>
            </a:r>
          </a:p>
          <a:p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1. </a:t>
            </a:r>
            <a:r>
              <a:rPr lang="el-GR" dirty="0" err="1" smtClean="0">
                <a:solidFill>
                  <a:schemeClr val="tx1"/>
                </a:solidFill>
              </a:rPr>
              <a:t>Κατά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err="1" smtClean="0">
                <a:solidFill>
                  <a:schemeClr val="tx1"/>
                </a:solidFill>
              </a:rPr>
              <a:t>τρίτον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err="1" smtClean="0">
                <a:solidFill>
                  <a:schemeClr val="tx1"/>
                </a:solidFill>
              </a:rPr>
              <a:t>τροχαίον</a:t>
            </a:r>
            <a:r>
              <a:rPr lang="el-GR" dirty="0" smtClean="0">
                <a:solidFill>
                  <a:schemeClr val="tx1"/>
                </a:solidFill>
              </a:rPr>
              <a:t> (</a:t>
            </a:r>
            <a:r>
              <a:rPr lang="el-GR" dirty="0" err="1" smtClean="0">
                <a:solidFill>
                  <a:schemeClr val="tx1"/>
                </a:solidFill>
              </a:rPr>
              <a:t>μετά</a:t>
            </a:r>
            <a:r>
              <a:rPr lang="el-GR" dirty="0" smtClean="0">
                <a:solidFill>
                  <a:schemeClr val="tx1"/>
                </a:solidFill>
              </a:rPr>
              <a:t> το </a:t>
            </a:r>
            <a:r>
              <a:rPr lang="el-GR" dirty="0" err="1" smtClean="0">
                <a:solidFill>
                  <a:schemeClr val="tx1"/>
                </a:solidFill>
              </a:rPr>
              <a:t>πρώτο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err="1" smtClean="0">
                <a:solidFill>
                  <a:schemeClr val="tx1"/>
                </a:solidFill>
              </a:rPr>
              <a:t>βραχύ</a:t>
            </a:r>
            <a:r>
              <a:rPr lang="el-GR" dirty="0" smtClean="0">
                <a:solidFill>
                  <a:schemeClr val="tx1"/>
                </a:solidFill>
              </a:rPr>
              <a:t> του 3. </a:t>
            </a:r>
            <a:r>
              <a:rPr lang="el-GR" dirty="0" err="1" smtClean="0">
                <a:solidFill>
                  <a:schemeClr val="tx1"/>
                </a:solidFill>
              </a:rPr>
              <a:t>δακτύλου</a:t>
            </a:r>
            <a:r>
              <a:rPr lang="el-GR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r>
              <a:rPr lang="el-GR" baseline="30000" dirty="0" smtClean="0">
                <a:solidFill>
                  <a:schemeClr val="tx1"/>
                </a:solidFill>
              </a:rPr>
              <a:t>			1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2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3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∪|∪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4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5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6</a:t>
            </a:r>
            <a:r>
              <a:rPr lang="el-GR" dirty="0" smtClean="0">
                <a:solidFill>
                  <a:schemeClr val="tx1"/>
                </a:solidFill>
              </a:rPr>
              <a:t>– –</a:t>
            </a:r>
          </a:p>
          <a:p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2. </a:t>
            </a:r>
            <a:r>
              <a:rPr lang="el-GR" dirty="0" err="1" smtClean="0">
                <a:solidFill>
                  <a:schemeClr val="tx1"/>
                </a:solidFill>
              </a:rPr>
              <a:t>Πενθημιμερής</a:t>
            </a:r>
            <a:r>
              <a:rPr lang="el-GR" dirty="0" smtClean="0">
                <a:solidFill>
                  <a:schemeClr val="tx1"/>
                </a:solidFill>
              </a:rPr>
              <a:t> (</a:t>
            </a:r>
            <a:r>
              <a:rPr lang="el-GR" dirty="0" err="1" smtClean="0">
                <a:solidFill>
                  <a:schemeClr val="tx1"/>
                </a:solidFill>
              </a:rPr>
              <a:t>ύστερα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err="1" smtClean="0">
                <a:solidFill>
                  <a:schemeClr val="tx1"/>
                </a:solidFill>
              </a:rPr>
              <a:t>από</a:t>
            </a:r>
            <a:r>
              <a:rPr lang="el-GR" dirty="0" smtClean="0">
                <a:solidFill>
                  <a:schemeClr val="tx1"/>
                </a:solidFill>
              </a:rPr>
              <a:t> το 3. </a:t>
            </a:r>
            <a:r>
              <a:rPr lang="el-GR" dirty="0" err="1" smtClean="0">
                <a:solidFill>
                  <a:schemeClr val="tx1"/>
                </a:solidFill>
              </a:rPr>
              <a:t>μακρό</a:t>
            </a:r>
            <a:r>
              <a:rPr lang="el-GR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</a:rPr>
              <a:t>			</a:t>
            </a:r>
            <a:r>
              <a:rPr lang="el-GR" baseline="30000" dirty="0" smtClean="0">
                <a:solidFill>
                  <a:schemeClr val="tx1"/>
                </a:solidFill>
              </a:rPr>
              <a:t>1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2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3</a:t>
            </a:r>
            <a:r>
              <a:rPr lang="el-GR" dirty="0" smtClean="0">
                <a:solidFill>
                  <a:schemeClr val="tx1"/>
                </a:solidFill>
              </a:rPr>
              <a:t>–|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4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5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aseline="30000" dirty="0" smtClean="0">
                <a:solidFill>
                  <a:schemeClr val="tx1"/>
                </a:solidFill>
              </a:rPr>
              <a:t>6</a:t>
            </a:r>
            <a:r>
              <a:rPr lang="el-GR" dirty="0" smtClean="0">
                <a:solidFill>
                  <a:schemeClr val="tx1"/>
                </a:solidFill>
              </a:rPr>
              <a:t>– –</a:t>
            </a:r>
          </a:p>
          <a:p>
            <a:pPr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3. </a:t>
            </a:r>
            <a:r>
              <a:rPr lang="el-GR" dirty="0" err="1" smtClean="0">
                <a:solidFill>
                  <a:schemeClr val="tx1"/>
                </a:solidFill>
              </a:rPr>
              <a:t>Εφθημιμερής</a:t>
            </a:r>
            <a:r>
              <a:rPr lang="el-GR" dirty="0" smtClean="0">
                <a:solidFill>
                  <a:schemeClr val="tx1"/>
                </a:solidFill>
              </a:rPr>
              <a:t> (</a:t>
            </a:r>
            <a:r>
              <a:rPr lang="el-GR" dirty="0" err="1" smtClean="0">
                <a:solidFill>
                  <a:schemeClr val="tx1"/>
                </a:solidFill>
              </a:rPr>
              <a:t>ύστερα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err="1" smtClean="0">
                <a:solidFill>
                  <a:schemeClr val="tx1"/>
                </a:solidFill>
              </a:rPr>
              <a:t>από</a:t>
            </a:r>
            <a:r>
              <a:rPr lang="el-GR" dirty="0" smtClean="0">
                <a:solidFill>
                  <a:schemeClr val="tx1"/>
                </a:solidFill>
              </a:rPr>
              <a:t> το 4. </a:t>
            </a:r>
            <a:r>
              <a:rPr lang="el-GR" dirty="0" err="1" smtClean="0">
                <a:solidFill>
                  <a:schemeClr val="tx1"/>
                </a:solidFill>
              </a:rPr>
              <a:t>μακρό</a:t>
            </a:r>
            <a:r>
              <a:rPr lang="el-GR" dirty="0" smtClean="0">
                <a:solidFill>
                  <a:schemeClr val="tx1"/>
                </a:solidFill>
              </a:rPr>
              <a:t>)</a:t>
            </a:r>
          </a:p>
          <a:p>
            <a:pPr lvl="4">
              <a:buNone/>
            </a:pPr>
            <a:r>
              <a:rPr lang="el-GR" sz="3400" baseline="30000" dirty="0" smtClean="0">
                <a:solidFill>
                  <a:schemeClr val="tx1"/>
                </a:solidFill>
              </a:rPr>
              <a:t>1</a:t>
            </a:r>
            <a:r>
              <a:rPr lang="el-GR" sz="3400" dirty="0" smtClean="0">
                <a:solidFill>
                  <a:schemeClr val="tx1"/>
                </a:solidFill>
              </a:rPr>
              <a:t>– </a:t>
            </a:r>
            <a:r>
              <a:rPr lang="el-GR" sz="3400" dirty="0" err="1" smtClean="0">
                <a:solidFill>
                  <a:schemeClr val="tx1"/>
                </a:solidFill>
              </a:rPr>
              <a:t>∪∪</a:t>
            </a:r>
            <a:r>
              <a:rPr lang="el-GR" sz="3400" dirty="0" smtClean="0">
                <a:solidFill>
                  <a:schemeClr val="tx1"/>
                </a:solidFill>
              </a:rPr>
              <a:t> </a:t>
            </a:r>
            <a:r>
              <a:rPr lang="el-GR" sz="3400" baseline="30000" dirty="0" smtClean="0">
                <a:solidFill>
                  <a:schemeClr val="tx1"/>
                </a:solidFill>
              </a:rPr>
              <a:t>2</a:t>
            </a:r>
            <a:r>
              <a:rPr lang="el-GR" sz="3400" dirty="0" smtClean="0">
                <a:solidFill>
                  <a:schemeClr val="tx1"/>
                </a:solidFill>
              </a:rPr>
              <a:t>– </a:t>
            </a:r>
            <a:r>
              <a:rPr lang="el-GR" sz="3400" dirty="0" err="1" smtClean="0">
                <a:solidFill>
                  <a:schemeClr val="tx1"/>
                </a:solidFill>
              </a:rPr>
              <a:t>∪∪</a:t>
            </a:r>
            <a:r>
              <a:rPr lang="el-GR" sz="3400" dirty="0" smtClean="0">
                <a:solidFill>
                  <a:schemeClr val="tx1"/>
                </a:solidFill>
              </a:rPr>
              <a:t> </a:t>
            </a:r>
            <a:r>
              <a:rPr lang="el-GR" sz="3400" baseline="30000" dirty="0" smtClean="0">
                <a:solidFill>
                  <a:schemeClr val="tx1"/>
                </a:solidFill>
              </a:rPr>
              <a:t>3</a:t>
            </a:r>
            <a:r>
              <a:rPr lang="el-GR" sz="3400" dirty="0" smtClean="0">
                <a:solidFill>
                  <a:schemeClr val="tx1"/>
                </a:solidFill>
              </a:rPr>
              <a:t>– </a:t>
            </a:r>
            <a:r>
              <a:rPr lang="el-GR" sz="3400" dirty="0" err="1" smtClean="0">
                <a:solidFill>
                  <a:schemeClr val="tx1"/>
                </a:solidFill>
              </a:rPr>
              <a:t>∪∪</a:t>
            </a:r>
            <a:r>
              <a:rPr lang="el-GR" sz="3400" dirty="0" smtClean="0">
                <a:solidFill>
                  <a:schemeClr val="tx1"/>
                </a:solidFill>
              </a:rPr>
              <a:t> </a:t>
            </a:r>
            <a:r>
              <a:rPr lang="el-GR" sz="3400" baseline="30000" dirty="0" smtClean="0">
                <a:solidFill>
                  <a:schemeClr val="tx1"/>
                </a:solidFill>
              </a:rPr>
              <a:t>4</a:t>
            </a:r>
            <a:r>
              <a:rPr lang="el-GR" sz="3400" dirty="0" smtClean="0">
                <a:solidFill>
                  <a:schemeClr val="tx1"/>
                </a:solidFill>
              </a:rPr>
              <a:t>– |</a:t>
            </a:r>
            <a:r>
              <a:rPr lang="el-GR" sz="3400" dirty="0" err="1" smtClean="0">
                <a:solidFill>
                  <a:schemeClr val="tx1"/>
                </a:solidFill>
              </a:rPr>
              <a:t>∪∪</a:t>
            </a:r>
            <a:r>
              <a:rPr lang="el-GR" sz="3400" dirty="0" smtClean="0">
                <a:solidFill>
                  <a:schemeClr val="tx1"/>
                </a:solidFill>
              </a:rPr>
              <a:t> </a:t>
            </a:r>
            <a:r>
              <a:rPr lang="el-GR" sz="3400" baseline="30000" dirty="0" smtClean="0">
                <a:solidFill>
                  <a:schemeClr val="tx1"/>
                </a:solidFill>
              </a:rPr>
              <a:t>5</a:t>
            </a:r>
            <a:r>
              <a:rPr lang="el-GR" sz="3400" dirty="0" smtClean="0">
                <a:solidFill>
                  <a:schemeClr val="tx1"/>
                </a:solidFill>
              </a:rPr>
              <a:t>– </a:t>
            </a:r>
            <a:r>
              <a:rPr lang="el-GR" sz="3400" dirty="0" err="1" smtClean="0">
                <a:solidFill>
                  <a:schemeClr val="tx1"/>
                </a:solidFill>
              </a:rPr>
              <a:t>∪∪</a:t>
            </a:r>
            <a:r>
              <a:rPr lang="el-GR" sz="3400" dirty="0" smtClean="0">
                <a:solidFill>
                  <a:schemeClr val="tx1"/>
                </a:solidFill>
              </a:rPr>
              <a:t> </a:t>
            </a:r>
            <a:r>
              <a:rPr lang="el-GR" sz="3400" baseline="30000" dirty="0" smtClean="0">
                <a:solidFill>
                  <a:schemeClr val="tx1"/>
                </a:solidFill>
              </a:rPr>
              <a:t>6</a:t>
            </a:r>
            <a:r>
              <a:rPr lang="el-GR" sz="3400" dirty="0" smtClean="0">
                <a:solidFill>
                  <a:schemeClr val="tx1"/>
                </a:solidFill>
              </a:rPr>
              <a:t>– –</a:t>
            </a:r>
          </a:p>
          <a:p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ΔΙΑΙΡΕΣΗ (‖) ή (</a:t>
            </a:r>
            <a:r>
              <a:rPr lang="en-US" b="1" dirty="0" smtClean="0">
                <a:solidFill>
                  <a:schemeClr val="tx1"/>
                </a:solidFill>
              </a:rPr>
              <a:t>⁞</a:t>
            </a:r>
            <a:r>
              <a:rPr lang="el-GR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Διαίρεση ονομάζεται η παύση μετά από τέλος λέξης που συμπίπτει με τα όρια μιας μετρικής μονάδας. Συνήθως δεν τη σημειώνουμε. 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Βουκολική διαίρεση έχουμε όταν το τέλος λέξης συμπίπτει με το </a:t>
            </a:r>
            <a:r>
              <a:rPr lang="el-GR" u="sng" dirty="0" smtClean="0">
                <a:solidFill>
                  <a:schemeClr val="tx1"/>
                </a:solidFill>
              </a:rPr>
              <a:t>τέλος της 4</a:t>
            </a:r>
            <a:r>
              <a:rPr lang="el-GR" u="sng" baseline="30000" dirty="0" smtClean="0">
                <a:solidFill>
                  <a:schemeClr val="tx1"/>
                </a:solidFill>
              </a:rPr>
              <a:t>ης</a:t>
            </a:r>
            <a:r>
              <a:rPr lang="el-GR" u="sng" dirty="0" smtClean="0">
                <a:solidFill>
                  <a:schemeClr val="tx1"/>
                </a:solidFill>
              </a:rPr>
              <a:t> μετρικής μονάδας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l-GR" dirty="0" smtClean="0">
                <a:solidFill>
                  <a:schemeClr val="tx1"/>
                </a:solidFill>
              </a:rPr>
              <a:t>Ιδιαίτερη έμφαση έχει η ΒΔ όταν η 4</a:t>
            </a:r>
            <a:r>
              <a:rPr lang="el-GR" baseline="30000" dirty="0">
                <a:solidFill>
                  <a:schemeClr val="tx1"/>
                </a:solidFill>
              </a:rPr>
              <a:t>η</a:t>
            </a:r>
            <a:r>
              <a:rPr lang="el-GR" dirty="0" smtClean="0">
                <a:solidFill>
                  <a:schemeClr val="tx1"/>
                </a:solidFill>
              </a:rPr>
              <a:t> μετρική μονάδα είναι ΔΑΚΤΥΛΟΣ. </a:t>
            </a:r>
          </a:p>
          <a:p>
            <a:pPr>
              <a:buNone/>
            </a:pPr>
            <a:r>
              <a:rPr lang="el-GR" baseline="30000" dirty="0" smtClean="0">
                <a:solidFill>
                  <a:schemeClr val="tx1"/>
                </a:solidFill>
              </a:rPr>
              <a:t>	1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/ </a:t>
            </a:r>
            <a:r>
              <a:rPr lang="el-GR" baseline="30000" dirty="0" smtClean="0">
                <a:solidFill>
                  <a:schemeClr val="tx1"/>
                </a:solidFill>
              </a:rPr>
              <a:t>2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/ </a:t>
            </a:r>
            <a:r>
              <a:rPr lang="el-GR" baseline="30000" dirty="0" smtClean="0">
                <a:solidFill>
                  <a:schemeClr val="tx1"/>
                </a:solidFill>
              </a:rPr>
              <a:t>3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/ </a:t>
            </a:r>
            <a:r>
              <a:rPr lang="el-GR" baseline="30000" dirty="0" smtClean="0">
                <a:solidFill>
                  <a:schemeClr val="tx1"/>
                </a:solidFill>
              </a:rPr>
              <a:t>4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|| </a:t>
            </a:r>
            <a:r>
              <a:rPr lang="el-GR" baseline="30000" dirty="0" smtClean="0">
                <a:solidFill>
                  <a:schemeClr val="tx1"/>
                </a:solidFill>
              </a:rPr>
              <a:t>5</a:t>
            </a:r>
            <a:r>
              <a:rPr lang="el-GR" dirty="0" smtClean="0">
                <a:solidFill>
                  <a:schemeClr val="tx1"/>
                </a:solidFill>
              </a:rPr>
              <a:t>– </a:t>
            </a:r>
            <a:r>
              <a:rPr lang="el-GR" dirty="0" err="1" smtClean="0">
                <a:solidFill>
                  <a:schemeClr val="tx1"/>
                </a:solidFill>
              </a:rPr>
              <a:t>∪∪</a:t>
            </a:r>
            <a:r>
              <a:rPr lang="el-GR" dirty="0" smtClean="0">
                <a:solidFill>
                  <a:schemeClr val="tx1"/>
                </a:solidFill>
              </a:rPr>
              <a:t> / </a:t>
            </a:r>
            <a:r>
              <a:rPr lang="el-GR" baseline="30000" dirty="0" smtClean="0">
                <a:solidFill>
                  <a:schemeClr val="tx1"/>
                </a:solidFill>
              </a:rPr>
              <a:t>6</a:t>
            </a:r>
            <a:r>
              <a:rPr lang="el-GR" dirty="0" smtClean="0">
                <a:solidFill>
                  <a:schemeClr val="tx1"/>
                </a:solidFill>
              </a:rPr>
              <a:t>– –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l-GR" dirty="0" smtClean="0"/>
              <a:t>Βασικοί κανόνες συλλαβισμού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1142984"/>
            <a:ext cx="8856984" cy="5500726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Τ</a:t>
            </a:r>
            <a:r>
              <a:rPr lang="el-GR" dirty="0" smtClean="0">
                <a:solidFill>
                  <a:schemeClr val="tx1"/>
                </a:solidFill>
              </a:rPr>
              <a:t>α φωνήεντα της λατινικής από τη φύση τους είναι όλα δίχρονα, και η ποσότητά τους καθορίζεται με βάση,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tx1"/>
                </a:solidFill>
              </a:rPr>
              <a:t>πρώτον</a:t>
            </a:r>
            <a:r>
              <a:rPr lang="el-GR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τους κανόνες γραμματικής που επηρεάζουν την ποσότητα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των συλλαβών (π.χ. η κατάληξη του ενεστώτα της ενεργητικής οριστικής είναι πάντοτε ένα μακρόχρονο (</a:t>
            </a:r>
            <a:r>
              <a:rPr lang="en-US" dirty="0" smtClean="0">
                <a:solidFill>
                  <a:schemeClr val="tx1"/>
                </a:solidFill>
              </a:rPr>
              <a:t>ō</a:t>
            </a:r>
            <a:r>
              <a:rPr lang="el-GR" dirty="0" smtClean="0">
                <a:solidFill>
                  <a:schemeClr val="tx1"/>
                </a:solidFill>
              </a:rPr>
              <a:t>) και,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tx1"/>
                </a:solidFill>
              </a:rPr>
              <a:t>δεύτερον</a:t>
            </a:r>
            <a:r>
              <a:rPr lang="el-GR" dirty="0" smtClean="0">
                <a:solidFill>
                  <a:schemeClr val="tx1"/>
                </a:solidFill>
              </a:rPr>
              <a:t>, τον αριθμό των συμφώνων που έπονται κάθε φωνήεντος. 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u="sng" dirty="0" smtClean="0">
                <a:solidFill>
                  <a:schemeClr val="tx1"/>
                </a:solidFill>
              </a:rPr>
              <a:t>Ωστόσο: οι κανόνες προσωδίας υπερισχύουν των κανόνων της γραμματικής, όταν υπάρχει σύγκρουση.</a:t>
            </a:r>
            <a:endParaRPr lang="en-US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tx1"/>
                </a:solidFill>
              </a:rPr>
              <a:t>Συλλαβισμός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l-GR" dirty="0" smtClean="0">
                <a:solidFill>
                  <a:schemeClr val="tx1"/>
                </a:solidFill>
              </a:rPr>
              <a:t>Ένα απλό σύμφωνο μεταξύ δύο φωνηέντων εισάγει τη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συλλαβή του φωνήεντος που έπεται (</a:t>
            </a:r>
            <a:r>
              <a:rPr lang="el-GR" i="1" dirty="0" err="1" smtClean="0">
                <a:solidFill>
                  <a:schemeClr val="tx1"/>
                </a:solidFill>
              </a:rPr>
              <a:t>se</a:t>
            </a:r>
            <a:r>
              <a:rPr lang="el-GR" i="1" dirty="0" smtClean="0">
                <a:solidFill>
                  <a:schemeClr val="tx1"/>
                </a:solidFill>
              </a:rPr>
              <a:t>-</a:t>
            </a:r>
            <a:r>
              <a:rPr lang="el-GR" i="1" dirty="0" err="1" smtClean="0">
                <a:solidFill>
                  <a:schemeClr val="tx1"/>
                </a:solidFill>
              </a:rPr>
              <a:t>ve</a:t>
            </a:r>
            <a:r>
              <a:rPr lang="el-GR" i="1" dirty="0" smtClean="0">
                <a:solidFill>
                  <a:schemeClr val="tx1"/>
                </a:solidFill>
              </a:rPr>
              <a:t>-</a:t>
            </a:r>
            <a:r>
              <a:rPr lang="el-GR" i="1" dirty="0" err="1" smtClean="0">
                <a:solidFill>
                  <a:schemeClr val="tx1"/>
                </a:solidFill>
              </a:rPr>
              <a:t>rus</a:t>
            </a:r>
            <a:r>
              <a:rPr lang="el-GR" i="1" dirty="0" smtClean="0">
                <a:solidFill>
                  <a:schemeClr val="tx1"/>
                </a:solidFill>
              </a:rPr>
              <a:t>).</a:t>
            </a:r>
            <a:endParaRPr lang="en-US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i="1" dirty="0" smtClean="0">
                <a:solidFill>
                  <a:schemeClr val="tx1"/>
                </a:solidFill>
              </a:rPr>
              <a:t>	</a:t>
            </a:r>
            <a:r>
              <a:rPr lang="el-GR" i="1" dirty="0" smtClean="0">
                <a:solidFill>
                  <a:schemeClr val="tx1"/>
                </a:solidFill>
              </a:rPr>
              <a:t>Σε περίπτω</a:t>
            </a:r>
            <a:r>
              <a:rPr lang="el-GR" dirty="0" smtClean="0">
                <a:solidFill>
                  <a:schemeClr val="tx1"/>
                </a:solidFill>
              </a:rPr>
              <a:t>ση συμπλέγματος δύο συμφώνων μεταξύ δύο φωνηέντων,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είτε στο εσωτερικό μιας λέξης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είτε μεταξύ δύο διαδοχικών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λέξεων, το πρώτο λαμβάνεται με το προηγούμενο φωνήεν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το δεύτερο με το επόμενο (</a:t>
            </a:r>
            <a:r>
              <a:rPr lang="el-GR" i="1" dirty="0" err="1" smtClean="0">
                <a:solidFill>
                  <a:schemeClr val="tx1"/>
                </a:solidFill>
              </a:rPr>
              <a:t>tin</a:t>
            </a:r>
            <a:r>
              <a:rPr lang="el-GR" i="1" dirty="0" smtClean="0">
                <a:solidFill>
                  <a:schemeClr val="tx1"/>
                </a:solidFill>
              </a:rPr>
              <a:t>-</a:t>
            </a:r>
            <a:r>
              <a:rPr lang="el-GR" i="1" dirty="0" err="1" smtClean="0">
                <a:solidFill>
                  <a:schemeClr val="tx1"/>
                </a:solidFill>
              </a:rPr>
              <a:t>go</a:t>
            </a:r>
            <a:r>
              <a:rPr lang="el-GR" i="1" dirty="0" smtClean="0">
                <a:solidFill>
                  <a:schemeClr val="tx1"/>
                </a:solidFill>
              </a:rPr>
              <a:t>). Όταν όμως το σύ</a:t>
            </a:r>
            <a:r>
              <a:rPr lang="el-GR" dirty="0" smtClean="0">
                <a:solidFill>
                  <a:schemeClr val="tx1"/>
                </a:solidFill>
              </a:rPr>
              <a:t>μπλεγμα των συμφώνων </a:t>
            </a:r>
            <a:r>
              <a:rPr lang="el-GR" dirty="0" smtClean="0">
                <a:solidFill>
                  <a:srgbClr val="FF0000"/>
                </a:solidFill>
              </a:rPr>
              <a:t>συνίσταται από ένα άφωνο (c, g, p, b, t, d) και ένα υγρό (l, r) σύμφωνο (</a:t>
            </a:r>
            <a:r>
              <a:rPr lang="el-GR" i="1" dirty="0" err="1" smtClean="0">
                <a:solidFill>
                  <a:srgbClr val="FF0000"/>
                </a:solidFill>
              </a:rPr>
              <a:t>muta</a:t>
            </a:r>
            <a:r>
              <a:rPr lang="el-GR" i="1" dirty="0" smtClean="0">
                <a:solidFill>
                  <a:srgbClr val="FF0000"/>
                </a:solidFill>
              </a:rPr>
              <a:t> </a:t>
            </a:r>
            <a:r>
              <a:rPr lang="el-GR" i="1" dirty="0" err="1" smtClean="0">
                <a:solidFill>
                  <a:srgbClr val="FF0000"/>
                </a:solidFill>
              </a:rPr>
              <a:t>cum</a:t>
            </a:r>
            <a:r>
              <a:rPr lang="el-GR" i="1" dirty="0" smtClean="0">
                <a:solidFill>
                  <a:srgbClr val="FF0000"/>
                </a:solidFill>
              </a:rPr>
              <a:t> </a:t>
            </a:r>
            <a:r>
              <a:rPr lang="el-GR" i="1" dirty="0" err="1" smtClean="0">
                <a:solidFill>
                  <a:srgbClr val="FF0000"/>
                </a:solidFill>
              </a:rPr>
              <a:t>liquida</a:t>
            </a:r>
            <a:r>
              <a:rPr lang="el-GR" i="1" dirty="0" smtClean="0">
                <a:solidFill>
                  <a:srgbClr val="FF0000"/>
                </a:solidFill>
              </a:rPr>
              <a:t>)</a:t>
            </a:r>
            <a:r>
              <a:rPr lang="el-GR" i="1" dirty="0" smtClean="0">
                <a:solidFill>
                  <a:schemeClr val="tx1"/>
                </a:solidFill>
              </a:rPr>
              <a:t>, τότε </a:t>
            </a:r>
            <a:r>
              <a:rPr lang="el-GR" dirty="0" smtClean="0">
                <a:solidFill>
                  <a:schemeClr val="tx1"/>
                </a:solidFill>
              </a:rPr>
              <a:t>το σύμπλεγμα δεν χωρίζεται, αλλά ανήκει όλο μαζί στη συλλαβή του επόμενου φωνήεντος (</a:t>
            </a:r>
            <a:r>
              <a:rPr lang="el-GR" i="1" dirty="0" err="1" smtClean="0">
                <a:solidFill>
                  <a:schemeClr val="tx1"/>
                </a:solidFill>
              </a:rPr>
              <a:t>fra</a:t>
            </a:r>
            <a:r>
              <a:rPr lang="el-GR" i="1" dirty="0" smtClean="0">
                <a:solidFill>
                  <a:schemeClr val="tx1"/>
                </a:solidFill>
              </a:rPr>
              <a:t>-</a:t>
            </a:r>
            <a:r>
              <a:rPr lang="el-GR" i="1" dirty="0" err="1" smtClean="0">
                <a:solidFill>
                  <a:schemeClr val="tx1"/>
                </a:solidFill>
              </a:rPr>
              <a:t>trem</a:t>
            </a:r>
            <a:r>
              <a:rPr lang="el-GR" i="1" dirty="0" smtClean="0">
                <a:solidFill>
                  <a:schemeClr val="tx1"/>
                </a:solidFill>
              </a:rPr>
              <a:t>). </a:t>
            </a:r>
          </a:p>
          <a:p>
            <a:pPr>
              <a:buNone/>
            </a:pPr>
            <a:endParaRPr lang="el-GR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l-GR" i="1" dirty="0" smtClean="0">
                <a:solidFill>
                  <a:schemeClr val="tx1"/>
                </a:solidFill>
              </a:rPr>
              <a:t>Διάσπαση του </a:t>
            </a:r>
            <a:r>
              <a:rPr lang="el-GR" dirty="0" smtClean="0">
                <a:solidFill>
                  <a:schemeClr val="tx1"/>
                </a:solidFill>
              </a:rPr>
              <a:t>συμπλέγματος επιτρέπεται μόνο στην περίπτωση σύνθετης λέξης (</a:t>
            </a:r>
            <a:r>
              <a:rPr lang="en-US" i="1" dirty="0" err="1" smtClean="0">
                <a:solidFill>
                  <a:schemeClr val="tx1"/>
                </a:solidFill>
              </a:rPr>
              <a:t>ab-ripio</a:t>
            </a:r>
            <a:r>
              <a:rPr lang="en-US" i="1" dirty="0" smtClean="0">
                <a:solidFill>
                  <a:schemeClr val="tx1"/>
                </a:solidFill>
              </a:rPr>
              <a:t>).</a:t>
            </a:r>
            <a:endParaRPr lang="el-GR" dirty="0" smtClean="0">
              <a:solidFill>
                <a:schemeClr val="tx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Κανόνες Προσωδίας</a:t>
            </a:r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857232"/>
            <a:ext cx="8643998" cy="5786478"/>
          </a:xfrm>
        </p:spPr>
        <p:txBody>
          <a:bodyPr>
            <a:noAutofit/>
          </a:bodyPr>
          <a:lstStyle/>
          <a:p>
            <a:r>
              <a:rPr lang="el-GR" sz="2600" dirty="0" smtClean="0">
                <a:solidFill>
                  <a:schemeClr val="tx1"/>
                </a:solidFill>
              </a:rPr>
              <a:t>1. Όλα τα φωνήεντα της λατινικής είναι δίχρονα. Οι δίφθογγοι (</a:t>
            </a:r>
            <a:r>
              <a:rPr lang="el-GR" sz="2600" dirty="0" err="1" smtClean="0">
                <a:solidFill>
                  <a:schemeClr val="tx1"/>
                </a:solidFill>
              </a:rPr>
              <a:t>ae</a:t>
            </a:r>
            <a:r>
              <a:rPr lang="el-GR" sz="2600" dirty="0" smtClean="0">
                <a:solidFill>
                  <a:schemeClr val="tx1"/>
                </a:solidFill>
              </a:rPr>
              <a:t>, </a:t>
            </a:r>
            <a:r>
              <a:rPr lang="el-GR" sz="2600" dirty="0" err="1" smtClean="0">
                <a:solidFill>
                  <a:schemeClr val="tx1"/>
                </a:solidFill>
              </a:rPr>
              <a:t>oe</a:t>
            </a:r>
            <a:r>
              <a:rPr lang="el-GR" sz="2600" dirty="0" smtClean="0">
                <a:solidFill>
                  <a:schemeClr val="tx1"/>
                </a:solidFill>
              </a:rPr>
              <a:t>, </a:t>
            </a:r>
            <a:r>
              <a:rPr lang="el-GR" sz="2600" dirty="0" err="1" smtClean="0">
                <a:solidFill>
                  <a:schemeClr val="tx1"/>
                </a:solidFill>
              </a:rPr>
              <a:t>eu</a:t>
            </a:r>
            <a:r>
              <a:rPr lang="el-GR" sz="2600" dirty="0" smtClean="0">
                <a:solidFill>
                  <a:schemeClr val="tx1"/>
                </a:solidFill>
              </a:rPr>
              <a:t>, </a:t>
            </a:r>
            <a:r>
              <a:rPr lang="el-GR" sz="2600" dirty="0" err="1" smtClean="0">
                <a:solidFill>
                  <a:schemeClr val="tx1"/>
                </a:solidFill>
              </a:rPr>
              <a:t>ou</a:t>
            </a:r>
            <a:r>
              <a:rPr lang="el-GR" sz="2600" dirty="0" smtClean="0">
                <a:solidFill>
                  <a:schemeClr val="tx1"/>
                </a:solidFill>
              </a:rPr>
              <a:t>, [</a:t>
            </a:r>
            <a:r>
              <a:rPr lang="el-GR" sz="2600" dirty="0" err="1" smtClean="0">
                <a:solidFill>
                  <a:schemeClr val="tx1"/>
                </a:solidFill>
              </a:rPr>
              <a:t>ui</a:t>
            </a:r>
            <a:r>
              <a:rPr lang="el-GR" sz="2600" dirty="0" smtClean="0">
                <a:solidFill>
                  <a:schemeClr val="tx1"/>
                </a:solidFill>
              </a:rPr>
              <a:t>, </a:t>
            </a:r>
            <a:r>
              <a:rPr lang="el-GR" sz="2600" dirty="0" err="1" smtClean="0">
                <a:solidFill>
                  <a:schemeClr val="tx1"/>
                </a:solidFill>
              </a:rPr>
              <a:t>ei</a:t>
            </a:r>
            <a:r>
              <a:rPr lang="el-GR" sz="2600" dirty="0" smtClean="0">
                <a:solidFill>
                  <a:schemeClr val="tx1"/>
                </a:solidFill>
              </a:rPr>
              <a:t>]) είναι μακρόχρονες και λαμβάνονται ως μία συλλαβή, εκτός αν παρατηρείται διαίρεση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l-GR" sz="2600" dirty="0" smtClean="0">
                <a:solidFill>
                  <a:schemeClr val="tx1"/>
                </a:solidFill>
              </a:rPr>
              <a:t>(π.χ. </a:t>
            </a:r>
            <a:r>
              <a:rPr lang="el-GR" sz="2600" i="1" dirty="0" smtClean="0">
                <a:solidFill>
                  <a:schemeClr val="tx1"/>
                </a:solidFill>
              </a:rPr>
              <a:t>a</a:t>
            </a:r>
            <a:r>
              <a:rPr lang="en-US" sz="2600" i="1" dirty="0" smtClean="0">
                <a:solidFill>
                  <a:schemeClr val="tx1"/>
                </a:solidFill>
              </a:rPr>
              <a:t>ë</a:t>
            </a:r>
            <a:r>
              <a:rPr lang="el-GR" sz="2600" i="1" dirty="0" err="1" smtClean="0">
                <a:solidFill>
                  <a:schemeClr val="tx1"/>
                </a:solidFill>
              </a:rPr>
              <a:t>reus</a:t>
            </a:r>
            <a:r>
              <a:rPr lang="el-GR" sz="2600" i="1" dirty="0" smtClean="0">
                <a:solidFill>
                  <a:schemeClr val="tx1"/>
                </a:solidFill>
              </a:rPr>
              <a:t>), συνήθως σε λέξεις ελληνικής προέλευσης.</a:t>
            </a:r>
          </a:p>
          <a:p>
            <a:r>
              <a:rPr lang="el-GR" sz="2600" dirty="0" smtClean="0">
                <a:solidFill>
                  <a:schemeClr val="tx1"/>
                </a:solidFill>
              </a:rPr>
              <a:t>2. Όταν ένα φωνήεν ακολουθείται από </a:t>
            </a:r>
            <a:r>
              <a:rPr lang="el-GR" sz="2600" b="1" dirty="0" smtClean="0">
                <a:solidFill>
                  <a:schemeClr val="tx1"/>
                </a:solidFill>
              </a:rPr>
              <a:t>δύο ή περισσότερα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l-GR" sz="2600" b="1" dirty="0" smtClean="0">
                <a:solidFill>
                  <a:schemeClr val="tx1"/>
                </a:solidFill>
              </a:rPr>
              <a:t>σύμφωνα</a:t>
            </a:r>
            <a:r>
              <a:rPr lang="el-GR" sz="2600" dirty="0" smtClean="0">
                <a:solidFill>
                  <a:schemeClr val="tx1"/>
                </a:solidFill>
              </a:rPr>
              <a:t>, τότε είναι συνήθως μακρόχρονο (ή, με βάση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l-GR" sz="2600" dirty="0" smtClean="0">
                <a:solidFill>
                  <a:schemeClr val="tx1"/>
                </a:solidFill>
              </a:rPr>
              <a:t>την ορολογία της προσωδίας, «θέσει μακρόχρονο»).   Π.χ. 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cōmprēssi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endParaRPr lang="el-GR" sz="2600" dirty="0" smtClean="0">
              <a:solidFill>
                <a:schemeClr val="tx1"/>
              </a:solidFill>
            </a:endParaRPr>
          </a:p>
          <a:p>
            <a:r>
              <a:rPr lang="el-GR" sz="2600" dirty="0" smtClean="0">
                <a:solidFill>
                  <a:schemeClr val="tx1"/>
                </a:solidFill>
              </a:rPr>
              <a:t>3. Όταν το σύμπλεγμα των δύο συμφώνων αποτελείται από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l-GR" sz="2600" b="1" dirty="0" smtClean="0">
                <a:solidFill>
                  <a:schemeClr val="tx1"/>
                </a:solidFill>
              </a:rPr>
              <a:t>ένα άφωνο και ένα υγρό σύμφωνο </a:t>
            </a:r>
            <a:r>
              <a:rPr lang="el-GR" sz="2600" dirty="0" smtClean="0">
                <a:solidFill>
                  <a:schemeClr val="tx1"/>
                </a:solidFill>
              </a:rPr>
              <a:t>(</a:t>
            </a:r>
            <a:r>
              <a:rPr lang="el-GR" sz="2600" i="1" dirty="0" err="1" smtClean="0">
                <a:solidFill>
                  <a:schemeClr val="tx1"/>
                </a:solidFill>
              </a:rPr>
              <a:t>muta</a:t>
            </a:r>
            <a:r>
              <a:rPr lang="el-GR" sz="2600" i="1" dirty="0" smtClean="0">
                <a:solidFill>
                  <a:schemeClr val="tx1"/>
                </a:solidFill>
              </a:rPr>
              <a:t> </a:t>
            </a:r>
            <a:r>
              <a:rPr lang="el-GR" sz="2600" i="1" dirty="0" err="1" smtClean="0">
                <a:solidFill>
                  <a:schemeClr val="tx1"/>
                </a:solidFill>
              </a:rPr>
              <a:t>cum</a:t>
            </a:r>
            <a:r>
              <a:rPr lang="el-GR" sz="2600" i="1" dirty="0" smtClean="0">
                <a:solidFill>
                  <a:schemeClr val="tx1"/>
                </a:solidFill>
              </a:rPr>
              <a:t> </a:t>
            </a:r>
            <a:r>
              <a:rPr lang="el-GR" sz="2600" i="1" dirty="0" err="1" smtClean="0">
                <a:solidFill>
                  <a:schemeClr val="tx1"/>
                </a:solidFill>
              </a:rPr>
              <a:t>liquida</a:t>
            </a:r>
            <a:r>
              <a:rPr lang="el-GR" sz="2600" i="1" dirty="0" smtClean="0">
                <a:solidFill>
                  <a:schemeClr val="tx1"/>
                </a:solidFill>
              </a:rPr>
              <a:t>), τότε τα δύο σύμφωνα συνήθως υπολογίζονται ως ένα, και έτσι</a:t>
            </a:r>
            <a:r>
              <a:rPr lang="en-US" sz="2600" i="1" dirty="0" smtClean="0">
                <a:solidFill>
                  <a:schemeClr val="tx1"/>
                </a:solidFill>
              </a:rPr>
              <a:t> </a:t>
            </a:r>
            <a:r>
              <a:rPr lang="el-GR" sz="2600" dirty="0" smtClean="0">
                <a:solidFill>
                  <a:schemeClr val="tx1"/>
                </a:solidFill>
              </a:rPr>
              <a:t>το φωνήεν που προηγείται του συμπλέγματος είναι αρκετές φορές (όμως όχι πάντα) βραχύχρονο. π.χ. </a:t>
            </a:r>
            <a:r>
              <a:rPr lang="en-US" sz="2600" dirty="0" smtClean="0">
                <a:solidFill>
                  <a:schemeClr val="tx1"/>
                </a:solidFill>
              </a:rPr>
              <a:t>p</a:t>
            </a:r>
            <a:r>
              <a:rPr lang="vi-VN" sz="2600" dirty="0" smtClean="0">
                <a:solidFill>
                  <a:schemeClr val="tx1"/>
                </a:solidFill>
              </a:rPr>
              <a:t>ă</a:t>
            </a:r>
            <a:r>
              <a:rPr lang="en-US" sz="2600" dirty="0" smtClean="0">
                <a:solidFill>
                  <a:schemeClr val="tx1"/>
                </a:solidFill>
              </a:rPr>
              <a:t>tri</a:t>
            </a:r>
            <a:endParaRPr lang="el-GR" sz="2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Κανόνες Προσωδίας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4. Ως δύο σύμφωνα εκλαμβάνονται και τα διπλά σύμφωνα, x και συνήθως και το z.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5. Όταν στο εσωτερικό μιας λέξης υπάρχουν συνεχόμενα δύο φωνήεντα, τότε το πρώτο φωνήεν γίνεται βραχύχρονο (</a:t>
            </a:r>
            <a:r>
              <a:rPr lang="en-US" i="1" dirty="0" err="1" smtClean="0">
                <a:solidFill>
                  <a:schemeClr val="tx1"/>
                </a:solidFill>
              </a:rPr>
              <a:t>vocalis</a:t>
            </a:r>
            <a:r>
              <a:rPr lang="en-US" i="1" dirty="0" smtClean="0">
                <a:solidFill>
                  <a:schemeClr val="tx1"/>
                </a:solidFill>
              </a:rPr>
              <a:t> ante </a:t>
            </a:r>
            <a:r>
              <a:rPr lang="en-US" i="1" dirty="0" err="1" smtClean="0">
                <a:solidFill>
                  <a:schemeClr val="tx1"/>
                </a:solidFill>
              </a:rPr>
              <a:t>vocalem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corripitur</a:t>
            </a:r>
            <a:r>
              <a:rPr lang="en-US" i="1" dirty="0" smtClean="0">
                <a:solidFill>
                  <a:schemeClr val="tx1"/>
                </a:solidFill>
              </a:rPr>
              <a:t>).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6. Ο φθόγγος j είναι ημίφωνο, και δεν πρέπει να συγχέεται με το φωνήεν i. Η σύγχυση προκαλείται από το γεγονός ότι το j στα έντυπα κείμενα συνήθως εμφανίζεται ως i, αλλά είναι εύκολη η διάκριση μεταξύ τους, διότι το ημίφωνο ακολουθείται από φωνήεν (</a:t>
            </a:r>
            <a:r>
              <a:rPr lang="el-GR" i="1" dirty="0" err="1" smtClean="0">
                <a:solidFill>
                  <a:schemeClr val="tx1"/>
                </a:solidFill>
              </a:rPr>
              <a:t>iubeo</a:t>
            </a:r>
            <a:r>
              <a:rPr lang="el-GR" i="1" dirty="0" smtClean="0">
                <a:solidFill>
                  <a:schemeClr val="tx1"/>
                </a:solidFill>
              </a:rPr>
              <a:t>, </a:t>
            </a:r>
            <a:r>
              <a:rPr lang="el-GR" i="1" dirty="0" err="1" smtClean="0">
                <a:solidFill>
                  <a:schemeClr val="tx1"/>
                </a:solidFill>
              </a:rPr>
              <a:t>iaceo</a:t>
            </a:r>
            <a:r>
              <a:rPr lang="el-GR" i="1" dirty="0" smtClean="0">
                <a:solidFill>
                  <a:schemeClr val="tx1"/>
                </a:solidFill>
              </a:rPr>
              <a:t>, </a:t>
            </a:r>
            <a:r>
              <a:rPr lang="el-GR" i="1" dirty="0" err="1" smtClean="0">
                <a:solidFill>
                  <a:schemeClr val="tx1"/>
                </a:solidFill>
              </a:rPr>
              <a:t>ieci</a:t>
            </a:r>
            <a:r>
              <a:rPr lang="el-GR" i="1" dirty="0" smtClean="0">
                <a:solidFill>
                  <a:schemeClr val="tx1"/>
                </a:solidFill>
              </a:rPr>
              <a:t>, κ.λπ.), </a:t>
            </a:r>
            <a:r>
              <a:rPr lang="el-GR" dirty="0" smtClean="0">
                <a:solidFill>
                  <a:schemeClr val="tx1"/>
                </a:solidFill>
              </a:rPr>
              <a:t>ενώ το φωνήεν συνοδεύεται από σύμφωνο ή σύμπλεγμα συμφώνων (</a:t>
            </a:r>
            <a:r>
              <a:rPr lang="en-US" i="1" dirty="0" err="1" smtClean="0">
                <a:solidFill>
                  <a:schemeClr val="tx1"/>
                </a:solidFill>
              </a:rPr>
              <a:t>ibam</a:t>
            </a:r>
            <a:r>
              <a:rPr lang="en-US" i="1" dirty="0" smtClean="0">
                <a:solidFill>
                  <a:schemeClr val="tx1"/>
                </a:solidFill>
              </a:rPr>
              <a:t>, </a:t>
            </a:r>
            <a:r>
              <a:rPr lang="en-US" i="1" dirty="0" err="1" smtClean="0">
                <a:solidFill>
                  <a:schemeClr val="tx1"/>
                </a:solidFill>
              </a:rPr>
              <a:t>ira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238</TotalTime>
  <Words>1415</Words>
  <Application>Microsoft Office PowerPoint</Application>
  <PresentationFormat>On-screen Show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Franklin Gothic Book</vt:lpstr>
      <vt:lpstr>Franklin Gothic Medium</vt:lpstr>
      <vt:lpstr>Tahoma</vt:lpstr>
      <vt:lpstr>Times New Roman</vt:lpstr>
      <vt:lpstr>Wingdings 2</vt:lpstr>
      <vt:lpstr>Διαστημικό</vt:lpstr>
      <vt:lpstr>Βιργιλίου Αινειάδα</vt:lpstr>
      <vt:lpstr>ΔΑΚΤΥΛΙΚΟ ΕΞΑΜΕΤΡΟ </vt:lpstr>
      <vt:lpstr>Γενικά</vt:lpstr>
      <vt:lpstr>ΤΟΜΕΣ</vt:lpstr>
      <vt:lpstr>PowerPoint Presentation</vt:lpstr>
      <vt:lpstr>Βασικοί κανόνες συλλαβισμού</vt:lpstr>
      <vt:lpstr>PowerPoint Presentation</vt:lpstr>
      <vt:lpstr>Κανόνες Προσωδίας</vt:lpstr>
      <vt:lpstr>Κανόνες Προσωδίας</vt:lpstr>
      <vt:lpstr>Κανόνες Προσωδίας</vt:lpstr>
      <vt:lpstr>PowerPoint Presentation</vt:lpstr>
      <vt:lpstr>Μετρο Για Αρχαριουσ </vt:lpstr>
      <vt:lpstr>PowerPoint Presentation</vt:lpstr>
      <vt:lpstr>Παραδειγματα</vt:lpstr>
      <vt:lpstr>PowerPoint Presentation</vt:lpstr>
      <vt:lpstr>ΠΑΡΑΔΕΙΓΜΑΤΑ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PC</dc:creator>
  <cp:lastModifiedBy>sophia papaioannou</cp:lastModifiedBy>
  <cp:revision>61</cp:revision>
  <dcterms:created xsi:type="dcterms:W3CDTF">2010-11-17T17:18:34Z</dcterms:created>
  <dcterms:modified xsi:type="dcterms:W3CDTF">2018-10-23T05:03:39Z</dcterms:modified>
</cp:coreProperties>
</file>