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3"/>
  </p:notesMasterIdLst>
  <p:sldIdLst>
    <p:sldId id="256" r:id="rId2"/>
    <p:sldId id="290" r:id="rId3"/>
    <p:sldId id="335" r:id="rId4"/>
    <p:sldId id="336" r:id="rId5"/>
    <p:sldId id="337" r:id="rId6"/>
    <p:sldId id="329" r:id="rId7"/>
    <p:sldId id="327" r:id="rId8"/>
    <p:sldId id="330" r:id="rId9"/>
    <p:sldId id="328" r:id="rId10"/>
    <p:sldId id="344" r:id="rId11"/>
    <p:sldId id="348" r:id="rId12"/>
    <p:sldId id="349" r:id="rId13"/>
    <p:sldId id="350" r:id="rId14"/>
    <p:sldId id="351" r:id="rId15"/>
    <p:sldId id="347" r:id="rId16"/>
    <p:sldId id="357" r:id="rId17"/>
    <p:sldId id="314" r:id="rId18"/>
    <p:sldId id="355" r:id="rId19"/>
    <p:sldId id="358" r:id="rId20"/>
    <p:sldId id="359" r:id="rId21"/>
    <p:sldId id="361" r:id="rId22"/>
    <p:sldId id="362" r:id="rId23"/>
    <p:sldId id="364" r:id="rId24"/>
    <p:sldId id="363" r:id="rId25"/>
    <p:sldId id="365" r:id="rId26"/>
    <p:sldId id="366" r:id="rId27"/>
    <p:sldId id="376" r:id="rId28"/>
    <p:sldId id="377" r:id="rId29"/>
    <p:sldId id="378" r:id="rId30"/>
    <p:sldId id="379" r:id="rId31"/>
    <p:sldId id="380" r:id="rId32"/>
    <p:sldId id="368" r:id="rId33"/>
    <p:sldId id="371" r:id="rId34"/>
    <p:sldId id="373" r:id="rId35"/>
    <p:sldId id="375" r:id="rId36"/>
    <p:sldId id="374" r:id="rId37"/>
    <p:sldId id="370" r:id="rId38"/>
    <p:sldId id="303" r:id="rId39"/>
    <p:sldId id="315" r:id="rId40"/>
    <p:sldId id="304" r:id="rId41"/>
    <p:sldId id="381" r:id="rId42"/>
    <p:sldId id="302" r:id="rId43"/>
    <p:sldId id="383" r:id="rId44"/>
    <p:sldId id="384" r:id="rId45"/>
    <p:sldId id="306" r:id="rId46"/>
    <p:sldId id="382" r:id="rId47"/>
    <p:sldId id="389" r:id="rId48"/>
    <p:sldId id="318" r:id="rId49"/>
    <p:sldId id="385" r:id="rId50"/>
    <p:sldId id="386" r:id="rId51"/>
    <p:sldId id="390" r:id="rId52"/>
    <p:sldId id="391" r:id="rId53"/>
    <p:sldId id="393" r:id="rId54"/>
    <p:sldId id="394" r:id="rId55"/>
    <p:sldId id="395" r:id="rId56"/>
    <p:sldId id="396" r:id="rId57"/>
    <p:sldId id="397" r:id="rId58"/>
    <p:sldId id="398" r:id="rId59"/>
    <p:sldId id="399" r:id="rId60"/>
    <p:sldId id="392" r:id="rId61"/>
    <p:sldId id="387"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Katsoulidis"/>
        <a:ea typeface="+mn-ea"/>
        <a:cs typeface="+mn-cs"/>
      </a:defRPr>
    </a:lvl1pPr>
    <a:lvl2pPr marL="457200" algn="l" rtl="0" eaLnBrk="0" fontAlgn="base" hangingPunct="0">
      <a:spcBef>
        <a:spcPct val="0"/>
      </a:spcBef>
      <a:spcAft>
        <a:spcPct val="0"/>
      </a:spcAft>
      <a:defRPr kern="1200">
        <a:solidFill>
          <a:schemeClr val="tx1"/>
        </a:solidFill>
        <a:latin typeface="Katsoulidis"/>
        <a:ea typeface="+mn-ea"/>
        <a:cs typeface="+mn-cs"/>
      </a:defRPr>
    </a:lvl2pPr>
    <a:lvl3pPr marL="914400" algn="l" rtl="0" eaLnBrk="0" fontAlgn="base" hangingPunct="0">
      <a:spcBef>
        <a:spcPct val="0"/>
      </a:spcBef>
      <a:spcAft>
        <a:spcPct val="0"/>
      </a:spcAft>
      <a:defRPr kern="1200">
        <a:solidFill>
          <a:schemeClr val="tx1"/>
        </a:solidFill>
        <a:latin typeface="Katsoulidis"/>
        <a:ea typeface="+mn-ea"/>
        <a:cs typeface="+mn-cs"/>
      </a:defRPr>
    </a:lvl3pPr>
    <a:lvl4pPr marL="1371600" algn="l" rtl="0" eaLnBrk="0" fontAlgn="base" hangingPunct="0">
      <a:spcBef>
        <a:spcPct val="0"/>
      </a:spcBef>
      <a:spcAft>
        <a:spcPct val="0"/>
      </a:spcAft>
      <a:defRPr kern="1200">
        <a:solidFill>
          <a:schemeClr val="tx1"/>
        </a:solidFill>
        <a:latin typeface="Katsoulidis"/>
        <a:ea typeface="+mn-ea"/>
        <a:cs typeface="+mn-cs"/>
      </a:defRPr>
    </a:lvl4pPr>
    <a:lvl5pPr marL="1828800" algn="l" rtl="0" eaLnBrk="0" fontAlgn="base" hangingPunct="0">
      <a:spcBef>
        <a:spcPct val="0"/>
      </a:spcBef>
      <a:spcAft>
        <a:spcPct val="0"/>
      </a:spcAft>
      <a:defRPr kern="1200">
        <a:solidFill>
          <a:schemeClr val="tx1"/>
        </a:solidFill>
        <a:latin typeface="Katsoulidis"/>
        <a:ea typeface="+mn-ea"/>
        <a:cs typeface="+mn-cs"/>
      </a:defRPr>
    </a:lvl5pPr>
    <a:lvl6pPr marL="2286000" algn="l" defTabSz="914400" rtl="0" eaLnBrk="1" latinLnBrk="0" hangingPunct="1">
      <a:defRPr kern="1200">
        <a:solidFill>
          <a:schemeClr val="tx1"/>
        </a:solidFill>
        <a:latin typeface="Katsoulidis"/>
        <a:ea typeface="+mn-ea"/>
        <a:cs typeface="+mn-cs"/>
      </a:defRPr>
    </a:lvl6pPr>
    <a:lvl7pPr marL="2743200" algn="l" defTabSz="914400" rtl="0" eaLnBrk="1" latinLnBrk="0" hangingPunct="1">
      <a:defRPr kern="1200">
        <a:solidFill>
          <a:schemeClr val="tx1"/>
        </a:solidFill>
        <a:latin typeface="Katsoulidis"/>
        <a:ea typeface="+mn-ea"/>
        <a:cs typeface="+mn-cs"/>
      </a:defRPr>
    </a:lvl7pPr>
    <a:lvl8pPr marL="3200400" algn="l" defTabSz="914400" rtl="0" eaLnBrk="1" latinLnBrk="0" hangingPunct="1">
      <a:defRPr kern="1200">
        <a:solidFill>
          <a:schemeClr val="tx1"/>
        </a:solidFill>
        <a:latin typeface="Katsoulidis"/>
        <a:ea typeface="+mn-ea"/>
        <a:cs typeface="+mn-cs"/>
      </a:defRPr>
    </a:lvl8pPr>
    <a:lvl9pPr marL="3657600" algn="l" defTabSz="914400" rtl="0" eaLnBrk="1" latinLnBrk="0" hangingPunct="1">
      <a:defRPr kern="1200">
        <a:solidFill>
          <a:schemeClr val="tx1"/>
        </a:solidFill>
        <a:latin typeface="Katsoulidi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DD4F5D"/>
    <a:srgbClr val="FEFCF8"/>
    <a:srgbClr val="F7EC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9" autoAdjust="0"/>
    <p:restoredTop sz="89427" autoAdjust="0"/>
  </p:normalViewPr>
  <p:slideViewPr>
    <p:cSldViewPr>
      <p:cViewPr varScale="1">
        <p:scale>
          <a:sx n="65" d="100"/>
          <a:sy n="65" d="100"/>
        </p:scale>
        <p:origin x="-16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AF1B59-84C5-473A-9806-CB6C1BF7A673}" type="datetimeFigureOut">
              <a:rPr lang="el-GR"/>
              <a:pPr>
                <a:defRPr/>
              </a:pPr>
              <a:t>12/3/2018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538B0081-E875-4989-BD3B-CF9D13F774DD}"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2</a:t>
            </a:fld>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14</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15</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16</a:t>
            </a:fld>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18</a:t>
            </a:fld>
            <a:endParaRPr lang="el-G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19</a:t>
            </a:fld>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20</a:t>
            </a:fld>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21</a:t>
            </a:fld>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22</a:t>
            </a:fld>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23</a:t>
            </a:fld>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24</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6</a:t>
            </a:fld>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25</a:t>
            </a:fld>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26</a:t>
            </a:fld>
            <a:endParaRPr lang="el-G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277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32772" name="Θέση αριθμού διαφάνειας 3"/>
          <p:cNvSpPr>
            <a:spLocks noGrp="1"/>
          </p:cNvSpPr>
          <p:nvPr>
            <p:ph type="sldNum" sz="quarter" idx="5"/>
          </p:nvPr>
        </p:nvSpPr>
        <p:spPr bwMode="auto">
          <a:noFill/>
          <a:ln>
            <a:miter lim="800000"/>
            <a:headEnd/>
            <a:tailEnd/>
          </a:ln>
        </p:spPr>
        <p:txBody>
          <a:bodyPr/>
          <a:lstStyle/>
          <a:p>
            <a:fld id="{FD746554-954B-4FD7-A66F-F0B43AA05672}" type="slidenum">
              <a:rPr lang="el-GR" altLang="en-US"/>
              <a:pPr/>
              <a:t>31</a:t>
            </a:fld>
            <a:endParaRPr lang="el-G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38</a:t>
            </a:fld>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43</a:t>
            </a:fld>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48</a:t>
            </a:fld>
            <a:endParaRPr lang="el-G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49</a:t>
            </a:fld>
            <a:endParaRPr lang="el-G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50</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8</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9</a:t>
            </a:fld>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10</a:t>
            </a:fld>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11</a:t>
            </a:fld>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12</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13</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Ορθογώνιο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Στρογγυλεμένο ορθογώνιο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Ορθογώνιο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Ορθογώνιο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Ορθογώνιο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smtClean="0"/>
              <a:t>Στυλ κύριου τίτλου</a:t>
            </a:r>
            <a:endParaRPr lang="en-US"/>
          </a:p>
        </p:txBody>
      </p:sp>
      <p:sp>
        <p:nvSpPr>
          <p:cNvPr id="11" name="Θέση ημερομηνίας 27"/>
          <p:cNvSpPr>
            <a:spLocks noGrp="1"/>
          </p:cNvSpPr>
          <p:nvPr>
            <p:ph type="dt" sz="half" idx="10"/>
          </p:nvPr>
        </p:nvSpPr>
        <p:spPr/>
        <p:txBody>
          <a:bodyPr/>
          <a:lstStyle>
            <a:lvl1pPr>
              <a:defRPr/>
            </a:lvl1pPr>
          </a:lstStyle>
          <a:p>
            <a:pPr>
              <a:defRPr/>
            </a:pPr>
            <a:fld id="{C1F06B39-05CF-43CD-A5C9-CC296A66E130}" type="datetimeFigureOut">
              <a:rPr lang="en-US"/>
              <a:pPr>
                <a:defRPr/>
              </a:pPr>
              <a:t>3/12/2018</a:t>
            </a:fld>
            <a:endParaRPr lang="en-US"/>
          </a:p>
        </p:txBody>
      </p:sp>
      <p:sp>
        <p:nvSpPr>
          <p:cNvPr id="12" name="Θέση υποσέλιδου 16"/>
          <p:cNvSpPr>
            <a:spLocks noGrp="1"/>
          </p:cNvSpPr>
          <p:nvPr>
            <p:ph type="ftr" sz="quarter" idx="11"/>
          </p:nvPr>
        </p:nvSpPr>
        <p:spPr/>
        <p:txBody>
          <a:bodyPr/>
          <a:lstStyle>
            <a:lvl1pPr>
              <a:defRPr/>
            </a:lvl1pPr>
          </a:lstStyle>
          <a:p>
            <a:pPr>
              <a:defRPr/>
            </a:pPr>
            <a:endParaRPr lang="en-US"/>
          </a:p>
        </p:txBody>
      </p:sp>
      <p:sp>
        <p:nvSpPr>
          <p:cNvPr id="13" name="Θέση αριθμού διαφάνειας 28"/>
          <p:cNvSpPr>
            <a:spLocks noGrp="1"/>
          </p:cNvSpPr>
          <p:nvPr>
            <p:ph type="sldNum" sz="quarter" idx="12"/>
          </p:nvPr>
        </p:nvSpPr>
        <p:spPr/>
        <p:txBody>
          <a:bodyPr/>
          <a:lstStyle>
            <a:lvl1pPr>
              <a:defRPr smtClean="0"/>
            </a:lvl1pPr>
          </a:lstStyle>
          <a:p>
            <a:pPr>
              <a:defRPr/>
            </a:pPr>
            <a:fld id="{AD280B40-3172-4FAA-BD77-0BAAA764CE92}"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8EE4E313-6CAD-40E5-9910-2B2BACB32A7D}" type="datetimeFigureOut">
              <a:rPr lang="en-US"/>
              <a:pPr>
                <a:defRPr/>
              </a:pPr>
              <a:t>3/12/2018</a:t>
            </a:fld>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D2695523-9080-4E9D-A075-C676326127FC}"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3207A04F-C2DD-4509-A34F-FA1FD8B9642C}" type="datetimeFigureOut">
              <a:rPr lang="en-US"/>
              <a:pPr>
                <a:defRPr/>
              </a:pPr>
              <a:t>3/12/2018</a:t>
            </a:fld>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A437155E-0134-4004-8A91-C7D4993AF0FE}" type="slidenum">
              <a:rPr lang="en-US" altLang="en-US"/>
              <a:pPr>
                <a:defRPr/>
              </a:pPr>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8" name="Θέση περιεχομένου 7"/>
          <p:cNvSpPr>
            <a:spLocks noGrp="1"/>
          </p:cNvSpPr>
          <p:nvPr>
            <p:ph sz="quarter" idx="1"/>
          </p:nvPr>
        </p:nvSpPr>
        <p:spPr>
          <a:xfrm>
            <a:off x="914400" y="1447800"/>
            <a:ext cx="77724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4A281888-08D6-47A2-89B6-859CFA596F5E}" type="datetimeFigureOut">
              <a:rPr lang="en-US"/>
              <a:pPr>
                <a:defRPr/>
              </a:pPr>
              <a:t>3/12/2018</a:t>
            </a:fld>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72F9A7A7-98C2-4C5A-9B25-FC194640626A}" type="slidenum">
              <a:rPr lang="en-US" altLang="en-US"/>
              <a:pPr>
                <a:defRPr/>
              </a:pPr>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Ορθογώνιο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Στρογγυλεμένο ορθογώνιο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Ορθογώνιο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Ορθογώνιο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Ορθογώνιο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Τίτλος 1"/>
          <p:cNvSpPr>
            <a:spLocks noGrp="1"/>
          </p:cNvSpPr>
          <p:nvPr>
            <p:ph type="title"/>
          </p:nvPr>
        </p:nvSpPr>
        <p:spPr>
          <a:xfrm>
            <a:off x="722313" y="952500"/>
            <a:ext cx="7772400" cy="1362075"/>
          </a:xfrm>
        </p:spPr>
        <p:txBody>
          <a:bodyPr/>
          <a:lstStyle>
            <a:lvl1pPr algn="l">
              <a:buNone/>
              <a:defRPr sz="4000" b="0" cap="none"/>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9" name="Θέση ημερομηνίας 3"/>
          <p:cNvSpPr>
            <a:spLocks noGrp="1"/>
          </p:cNvSpPr>
          <p:nvPr>
            <p:ph type="dt" sz="half" idx="10"/>
          </p:nvPr>
        </p:nvSpPr>
        <p:spPr/>
        <p:txBody>
          <a:bodyPr/>
          <a:lstStyle>
            <a:lvl1pPr>
              <a:defRPr/>
            </a:lvl1pPr>
          </a:lstStyle>
          <a:p>
            <a:pPr>
              <a:defRPr/>
            </a:pPr>
            <a:fld id="{D12ED8BE-5FCB-457E-BF11-5B70F9FF158E}" type="datetimeFigureOut">
              <a:rPr lang="en-US"/>
              <a:pPr>
                <a:defRPr/>
              </a:pPr>
              <a:t>3/12/2018</a:t>
            </a:fld>
            <a:endParaRPr lang="en-US"/>
          </a:p>
        </p:txBody>
      </p:sp>
      <p:sp>
        <p:nvSpPr>
          <p:cNvPr id="10" name="Θέση υποσέλιδου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Θέση αριθμού διαφάνειας 5"/>
          <p:cNvSpPr>
            <a:spLocks noGrp="1"/>
          </p:cNvSpPr>
          <p:nvPr>
            <p:ph type="sldNum" sz="quarter" idx="12"/>
          </p:nvPr>
        </p:nvSpPr>
        <p:spPr>
          <a:xfrm>
            <a:off x="146050" y="6208713"/>
            <a:ext cx="457200" cy="457200"/>
          </a:xfrm>
        </p:spPr>
        <p:txBody>
          <a:bodyPr/>
          <a:lstStyle>
            <a:lvl1pPr>
              <a:defRPr smtClean="0"/>
            </a:lvl1pPr>
          </a:lstStyle>
          <a:p>
            <a:pPr>
              <a:defRPr/>
            </a:pPr>
            <a:fld id="{DD3093AF-71EA-4309-B13B-1BD4BF83E14B}"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9" name="Θέση περιεχομένου 8"/>
          <p:cNvSpPr>
            <a:spLocks noGrp="1"/>
          </p:cNvSpPr>
          <p:nvPr>
            <p:ph sz="quarter" idx="1"/>
          </p:nvPr>
        </p:nvSpPr>
        <p:spPr>
          <a:xfrm>
            <a:off x="91440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Θέση περιεχομένου 10"/>
          <p:cNvSpPr>
            <a:spLocks noGrp="1"/>
          </p:cNvSpPr>
          <p:nvPr>
            <p:ph sz="quarter" idx="2"/>
          </p:nvPr>
        </p:nvSpPr>
        <p:spPr>
          <a:xfrm>
            <a:off x="493395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A5601925-27BB-4C54-937B-E7A812405789}" type="datetimeFigureOut">
              <a:rPr lang="en-US"/>
              <a:pPr>
                <a:defRPr/>
              </a:pPr>
              <a:t>3/12/2018</a:t>
            </a:fld>
            <a:endParaRPr lang="en-US"/>
          </a:p>
        </p:txBody>
      </p:sp>
      <p:sp>
        <p:nvSpPr>
          <p:cNvPr id="6" name="Θέση υποσέλιδου 2"/>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22"/>
          <p:cNvSpPr>
            <a:spLocks noGrp="1"/>
          </p:cNvSpPr>
          <p:nvPr>
            <p:ph type="sldNum" sz="quarter" idx="12"/>
          </p:nvPr>
        </p:nvSpPr>
        <p:spPr/>
        <p:txBody>
          <a:bodyPr/>
          <a:lstStyle>
            <a:lvl1pPr>
              <a:defRPr/>
            </a:lvl1pPr>
          </a:lstStyle>
          <a:p>
            <a:pPr>
              <a:defRPr/>
            </a:pPr>
            <a:fld id="{7C0FE9CE-66B3-4225-90AE-E4466BA2BF49}" type="slidenum">
              <a:rPr lang="en-US" altLang="en-US"/>
              <a:pPr>
                <a:defRPr/>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11" name="Θέση περιεχομένου 10"/>
          <p:cNvSpPr>
            <a:spLocks noGrp="1"/>
          </p:cNvSpPr>
          <p:nvPr>
            <p:ph sz="half" idx="2"/>
          </p:nvPr>
        </p:nvSpPr>
        <p:spPr>
          <a:xfrm>
            <a:off x="9144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Θέση περιεχομένου 12"/>
          <p:cNvSpPr>
            <a:spLocks noGrp="1"/>
          </p:cNvSpPr>
          <p:nvPr>
            <p:ph sz="half" idx="4"/>
          </p:nvPr>
        </p:nvSpPr>
        <p:spPr>
          <a:xfrm>
            <a:off x="49530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13"/>
          <p:cNvSpPr>
            <a:spLocks noGrp="1"/>
          </p:cNvSpPr>
          <p:nvPr>
            <p:ph type="dt" sz="half" idx="10"/>
          </p:nvPr>
        </p:nvSpPr>
        <p:spPr/>
        <p:txBody>
          <a:bodyPr/>
          <a:lstStyle>
            <a:lvl1pPr>
              <a:defRPr/>
            </a:lvl1pPr>
          </a:lstStyle>
          <a:p>
            <a:pPr>
              <a:defRPr/>
            </a:pPr>
            <a:fld id="{AB720D40-5E26-4FA6-8954-F829A39623A4}" type="datetimeFigureOut">
              <a:rPr lang="en-US"/>
              <a:pPr>
                <a:defRPr/>
              </a:pPr>
              <a:t>3/12/2018</a:t>
            </a:fld>
            <a:endParaRPr lang="en-US"/>
          </a:p>
        </p:txBody>
      </p:sp>
      <p:sp>
        <p:nvSpPr>
          <p:cNvPr id="8" name="Θέση υποσέλιδου 2"/>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22"/>
          <p:cNvSpPr>
            <a:spLocks noGrp="1"/>
          </p:cNvSpPr>
          <p:nvPr>
            <p:ph type="sldNum" sz="quarter" idx="12"/>
          </p:nvPr>
        </p:nvSpPr>
        <p:spPr/>
        <p:txBody>
          <a:bodyPr/>
          <a:lstStyle>
            <a:lvl1pPr>
              <a:defRPr/>
            </a:lvl1pPr>
          </a:lstStyle>
          <a:p>
            <a:pPr>
              <a:defRPr/>
            </a:pPr>
            <a:fld id="{E360E67A-EABA-4525-9077-BA996E90DECA}" type="slidenum">
              <a:rPr lang="en-US" altLang="en-US"/>
              <a:pPr>
                <a:defRPr/>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13"/>
          <p:cNvSpPr>
            <a:spLocks noGrp="1"/>
          </p:cNvSpPr>
          <p:nvPr>
            <p:ph type="dt" sz="half" idx="10"/>
          </p:nvPr>
        </p:nvSpPr>
        <p:spPr/>
        <p:txBody>
          <a:bodyPr/>
          <a:lstStyle>
            <a:lvl1pPr>
              <a:defRPr/>
            </a:lvl1pPr>
          </a:lstStyle>
          <a:p>
            <a:pPr>
              <a:defRPr/>
            </a:pPr>
            <a:fld id="{4A1F9A81-8627-41B5-BF8A-B7D7D6437AAC}" type="datetimeFigureOut">
              <a:rPr lang="en-US"/>
              <a:pPr>
                <a:defRPr/>
              </a:pPr>
              <a:t>3/12/2018</a:t>
            </a:fld>
            <a:endParaRPr lang="en-US"/>
          </a:p>
        </p:txBody>
      </p:sp>
      <p:sp>
        <p:nvSpPr>
          <p:cNvPr id="4" name="Θέση υποσέλιδου 2"/>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22"/>
          <p:cNvSpPr>
            <a:spLocks noGrp="1"/>
          </p:cNvSpPr>
          <p:nvPr>
            <p:ph type="sldNum" sz="quarter" idx="12"/>
          </p:nvPr>
        </p:nvSpPr>
        <p:spPr/>
        <p:txBody>
          <a:bodyPr/>
          <a:lstStyle>
            <a:lvl1pPr>
              <a:defRPr/>
            </a:lvl1pPr>
          </a:lstStyle>
          <a:p>
            <a:pPr>
              <a:defRPr/>
            </a:pPr>
            <a:fld id="{C611625E-D215-4F58-B293-EAA7757B56F4}" type="slidenum">
              <a:rPr lang="en-US" altLang="en-US"/>
              <a:pPr>
                <a:defRPr/>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7B91EA06-03F4-45BE-BFE0-7955FEAF440A}" type="datetimeFigureOut">
              <a:rPr lang="en-US"/>
              <a:pPr>
                <a:defRPr/>
              </a:pPr>
              <a:t>3/12/2018</a:t>
            </a:fld>
            <a:endParaRPr lang="en-US"/>
          </a:p>
        </p:txBody>
      </p:sp>
      <p:sp>
        <p:nvSpPr>
          <p:cNvPr id="3" name="Θέση υποσέλιδου 2"/>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22"/>
          <p:cNvSpPr>
            <a:spLocks noGrp="1"/>
          </p:cNvSpPr>
          <p:nvPr>
            <p:ph type="sldNum" sz="quarter" idx="12"/>
          </p:nvPr>
        </p:nvSpPr>
        <p:spPr/>
        <p:txBody>
          <a:bodyPr/>
          <a:lstStyle>
            <a:lvl1pPr>
              <a:defRPr/>
            </a:lvl1pPr>
          </a:lstStyle>
          <a:p>
            <a:pPr>
              <a:defRPr/>
            </a:pPr>
            <a:fld id="{3BA26165-9C23-4DE2-BE4E-A8B301025421}" type="slidenum">
              <a:rPr lang="en-US" altLang="en-US"/>
              <a:pPr>
                <a:defRPr/>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Ορθογώνιο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Στρογγυλεμένο ορθογώνιο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Τίτλος 1"/>
          <p:cNvSpPr>
            <a:spLocks noGrp="1"/>
          </p:cNvSpPr>
          <p:nvPr>
            <p:ph type="title"/>
          </p:nvPr>
        </p:nvSpPr>
        <p:spPr>
          <a:xfrm>
            <a:off x="914400" y="273050"/>
            <a:ext cx="7772400" cy="1143000"/>
          </a:xfrm>
        </p:spPr>
        <p:txBody>
          <a:bodyPr/>
          <a:lstStyle>
            <a:lvl1pPr algn="l">
              <a:buNone/>
              <a:defRPr sz="4000" b="0"/>
            </a:lvl1pPr>
          </a:lstStyle>
          <a:p>
            <a:r>
              <a:rPr lang="el-GR" smtClean="0"/>
              <a:t>Στυλ κύριου τίτλου</a:t>
            </a:r>
            <a:endParaRPr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11" name="Θέση περιεχομένου 10"/>
          <p:cNvSpPr>
            <a:spLocks noGrp="1"/>
          </p:cNvSpPr>
          <p:nvPr>
            <p:ph sz="quarter" idx="1"/>
          </p:nvPr>
        </p:nvSpPr>
        <p:spPr>
          <a:xfrm>
            <a:off x="2971800" y="1600200"/>
            <a:ext cx="57150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4"/>
          <p:cNvSpPr>
            <a:spLocks noGrp="1"/>
          </p:cNvSpPr>
          <p:nvPr>
            <p:ph type="dt" sz="half" idx="10"/>
          </p:nvPr>
        </p:nvSpPr>
        <p:spPr/>
        <p:txBody>
          <a:bodyPr/>
          <a:lstStyle>
            <a:lvl1pPr>
              <a:defRPr/>
            </a:lvl1pPr>
          </a:lstStyle>
          <a:p>
            <a:pPr>
              <a:defRPr/>
            </a:pPr>
            <a:fld id="{500A64F9-B3F2-434E-BA53-46C7B60B115E}" type="datetimeFigureOut">
              <a:rPr lang="en-US"/>
              <a:pPr>
                <a:defRPr/>
              </a:pPr>
              <a:t>3/12/2018</a:t>
            </a:fld>
            <a:endParaRPr lang="en-US"/>
          </a:p>
        </p:txBody>
      </p:sp>
      <p:sp>
        <p:nvSpPr>
          <p:cNvPr id="8" name="Θέση υποσέλιδου 5"/>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6"/>
          <p:cNvSpPr>
            <a:spLocks noGrp="1"/>
          </p:cNvSpPr>
          <p:nvPr>
            <p:ph type="sldNum" sz="quarter" idx="12"/>
          </p:nvPr>
        </p:nvSpPr>
        <p:spPr/>
        <p:txBody>
          <a:bodyPr/>
          <a:lstStyle>
            <a:lvl1pPr>
              <a:defRPr smtClean="0"/>
            </a:lvl1pPr>
          </a:lstStyle>
          <a:p>
            <a:pPr>
              <a:defRPr/>
            </a:pPr>
            <a:fld id="{161AA9F6-CE0B-4B03-A144-184077A2EF36}" type="slidenum">
              <a:rPr lang="en-US" altLang="en-US"/>
              <a:pPr>
                <a:defRPr/>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Ορθογώνιο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Ορθογώνιο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Ορθογώνιο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lang="el-GR" smtClean="0"/>
              <a:t>Στυλ κύριου τίτλου</a:t>
            </a:r>
            <a:endParaRPr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8" name="Θέση ημερομηνίας 4"/>
          <p:cNvSpPr>
            <a:spLocks noGrp="1"/>
          </p:cNvSpPr>
          <p:nvPr>
            <p:ph type="dt" sz="half" idx="10"/>
          </p:nvPr>
        </p:nvSpPr>
        <p:spPr/>
        <p:txBody>
          <a:bodyPr/>
          <a:lstStyle>
            <a:lvl1pPr>
              <a:defRPr/>
            </a:lvl1pPr>
          </a:lstStyle>
          <a:p>
            <a:pPr>
              <a:defRPr/>
            </a:pPr>
            <a:fld id="{8643A76A-FC34-43F2-AD78-A51E9144030C}" type="datetimeFigureOut">
              <a:rPr lang="en-US"/>
              <a:pPr>
                <a:defRPr/>
              </a:pPr>
              <a:t>3/12/2018</a:t>
            </a:fld>
            <a:endParaRPr lang="en-US"/>
          </a:p>
        </p:txBody>
      </p:sp>
      <p:sp>
        <p:nvSpPr>
          <p:cNvPr id="9" name="Θέση υποσέλιδου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Θέση αριθμού διαφάνειας 6"/>
          <p:cNvSpPr>
            <a:spLocks noGrp="1"/>
          </p:cNvSpPr>
          <p:nvPr>
            <p:ph type="sldNum" sz="quarter" idx="12"/>
          </p:nvPr>
        </p:nvSpPr>
        <p:spPr>
          <a:xfrm>
            <a:off x="146050" y="6208713"/>
            <a:ext cx="457200" cy="457200"/>
          </a:xfrm>
        </p:spPr>
        <p:txBody>
          <a:bodyPr/>
          <a:lstStyle>
            <a:lvl1pPr>
              <a:defRPr smtClean="0"/>
            </a:lvl1pPr>
          </a:lstStyle>
          <a:p>
            <a:pPr>
              <a:defRPr/>
            </a:pPr>
            <a:fld id="{9FAD1AFD-4611-4A66-AB3C-B40A42374EA9}" type="slidenum">
              <a:rPr lang="en-US" altLang="en-US"/>
              <a:pPr>
                <a:defRPr/>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Στρογγυλεμένο ορθογώνιο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Θέση τίτλου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altLang="en-US" smtClean="0"/>
              <a:t>Στυλ κύριου τίτλου</a:t>
            </a:r>
            <a:endParaRPr lang="en-US" altLang="en-US" smtClean="0"/>
          </a:p>
        </p:txBody>
      </p:sp>
      <p:sp>
        <p:nvSpPr>
          <p:cNvPr id="1029" name="Θέση κειμένου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endParaRPr lang="en-US" altLang="en-US" smtClean="0"/>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88455554-2869-47B0-8426-D7AF50201FF7}" type="datetimeFigureOut">
              <a:rPr lang="en-US"/>
              <a:pPr>
                <a:defRPr/>
              </a:pPr>
              <a:t>3/12/2018</a:t>
            </a:fld>
            <a:endParaRPr lang="en-US"/>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Θέση αριθμού διαφάνειας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itchFamily="34" charset="0"/>
              </a:defRPr>
            </a:lvl1pPr>
          </a:lstStyle>
          <a:p>
            <a:pPr>
              <a:defRPr/>
            </a:pPr>
            <a:fld id="{7B306948-BDC7-4BAB-BC9C-8074FD3F1E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8" r:id="rId1"/>
    <p:sldLayoutId id="2147483821" r:id="rId2"/>
    <p:sldLayoutId id="2147483829" r:id="rId3"/>
    <p:sldLayoutId id="2147483822" r:id="rId4"/>
    <p:sldLayoutId id="2147483823" r:id="rId5"/>
    <p:sldLayoutId id="2147483824" r:id="rId6"/>
    <p:sldLayoutId id="2147483825" r:id="rId7"/>
    <p:sldLayoutId id="2147483830" r:id="rId8"/>
    <p:sldLayoutId id="2147483831" r:id="rId9"/>
    <p:sldLayoutId id="2147483826" r:id="rId10"/>
    <p:sldLayoutId id="2147483827" r:id="rId11"/>
  </p:sldLayoutIdLst>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EDEB5"/>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34B653"/>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34B653"/>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Εικόνα 4"/>
          <p:cNvPicPr>
            <a:picLocks noChangeAspect="1"/>
          </p:cNvPicPr>
          <p:nvPr/>
        </p:nvPicPr>
        <p:blipFill>
          <a:blip r:embed="rId2" cstate="print"/>
          <a:srcRect/>
          <a:stretch>
            <a:fillRect/>
          </a:stretch>
        </p:blipFill>
        <p:spPr bwMode="auto">
          <a:xfrm>
            <a:off x="227013" y="141288"/>
            <a:ext cx="1493837" cy="1143000"/>
          </a:xfrm>
          <a:prstGeom prst="rect">
            <a:avLst/>
          </a:prstGeom>
          <a:noFill/>
          <a:ln w="9525">
            <a:noFill/>
            <a:miter lim="800000"/>
            <a:headEnd/>
            <a:tailEnd/>
          </a:ln>
        </p:spPr>
      </p:pic>
      <p:sp>
        <p:nvSpPr>
          <p:cNvPr id="6147" name="TextBox 6"/>
          <p:cNvSpPr txBox="1">
            <a:spLocks noChangeArrowheads="1"/>
          </p:cNvSpPr>
          <p:nvPr/>
        </p:nvSpPr>
        <p:spPr bwMode="auto">
          <a:xfrm>
            <a:off x="955675" y="1006475"/>
            <a:ext cx="914400" cy="366713"/>
          </a:xfrm>
          <a:prstGeom prst="rect">
            <a:avLst/>
          </a:prstGeom>
          <a:solidFill>
            <a:schemeClr val="bg1"/>
          </a:solidFill>
          <a:ln w="9525">
            <a:noFill/>
            <a:miter lim="800000"/>
            <a:headEnd/>
            <a:tailEnd/>
          </a:ln>
        </p:spPr>
        <p:txBody>
          <a:bodyPr>
            <a:spAutoFit/>
          </a:bodyPr>
          <a:lstStyle/>
          <a:p>
            <a:pPr eaLnBrk="1" hangingPunct="1"/>
            <a:endParaRPr lang="el-GR" altLang="en-US">
              <a:latin typeface="Cambria" pitchFamily="18" charset="0"/>
            </a:endParaRPr>
          </a:p>
        </p:txBody>
      </p:sp>
      <p:sp>
        <p:nvSpPr>
          <p:cNvPr id="3" name="Subtitle 2"/>
          <p:cNvSpPr>
            <a:spLocks noGrp="1"/>
          </p:cNvSpPr>
          <p:nvPr>
            <p:ph type="subTitle" idx="1"/>
          </p:nvPr>
        </p:nvSpPr>
        <p:spPr>
          <a:xfrm>
            <a:off x="196850" y="3048000"/>
            <a:ext cx="8718550" cy="3733800"/>
          </a:xfrm>
        </p:spPr>
        <p:txBody>
          <a:bodyPr>
            <a:normAutofit/>
          </a:bodyPr>
          <a:lstStyle/>
          <a:p>
            <a:pPr eaLnBrk="1" hangingPunct="1">
              <a:lnSpc>
                <a:spcPct val="80000"/>
              </a:lnSpc>
              <a:defRPr/>
            </a:pPr>
            <a:endParaRPr lang="en-US" altLang="en-US" sz="2200" b="1" dirty="0" smtClean="0">
              <a:solidFill>
                <a:schemeClr val="tx1"/>
              </a:solidFill>
              <a:latin typeface="Katsoulidis"/>
            </a:endParaRPr>
          </a:p>
          <a:p>
            <a:pPr eaLnBrk="1" hangingPunct="1">
              <a:lnSpc>
                <a:spcPct val="80000"/>
              </a:lnSpc>
              <a:defRPr/>
            </a:pPr>
            <a:r>
              <a:rPr lang="el-GR" altLang="en-US" sz="2800" dirty="0" smtClean="0">
                <a:solidFill>
                  <a:srgbClr val="7030A0"/>
                </a:solidFill>
                <a:effectLst>
                  <a:outerShdw blurRad="38100" dist="38100" dir="2700000" algn="tl">
                    <a:srgbClr val="C0C0C0"/>
                  </a:outerShdw>
                </a:effectLst>
                <a:latin typeface="Monotype Corsiva" panose="03010101010201010101" pitchFamily="66" charset="0"/>
              </a:rPr>
              <a:t>Γλώσσα και Γλωσσολογία – Η φύση της ανθρώπινης γλώσσας </a:t>
            </a:r>
            <a:endParaRPr lang="el-GR" altLang="en-US" sz="2400" dirty="0" smtClean="0">
              <a:solidFill>
                <a:srgbClr val="7030A0"/>
              </a:solidFill>
              <a:effectLst>
                <a:outerShdw blurRad="38100" dist="38100" dir="2700000" algn="tl">
                  <a:srgbClr val="C0C0C0"/>
                </a:outerShdw>
              </a:effectLst>
              <a:latin typeface="Monotype Corsiva" panose="03010101010201010101" pitchFamily="66" charset="0"/>
            </a:endParaRPr>
          </a:p>
          <a:p>
            <a:pPr eaLnBrk="1" hangingPunct="1">
              <a:lnSpc>
                <a:spcPct val="80000"/>
              </a:lnSpc>
              <a:defRPr/>
            </a:pPr>
            <a:endParaRPr lang="el-GR" altLang="en-US" sz="2400" b="1" dirty="0" smtClean="0">
              <a:solidFill>
                <a:srgbClr val="7030A0"/>
              </a:solidFill>
              <a:effectLst>
                <a:outerShdw blurRad="38100" dist="38100" dir="2700000" algn="tl">
                  <a:srgbClr val="C0C0C0"/>
                </a:outerShdw>
              </a:effectLst>
              <a:latin typeface="Monotype Corsiva" panose="03010101010201010101" pitchFamily="66" charset="0"/>
            </a:endParaRPr>
          </a:p>
          <a:p>
            <a:pPr eaLnBrk="1" hangingPunct="1">
              <a:lnSpc>
                <a:spcPct val="80000"/>
              </a:lnSpc>
              <a:defRPr/>
            </a:pPr>
            <a:r>
              <a:rPr lang="el-GR" altLang="en-US" sz="2200" b="1" dirty="0" smtClean="0">
                <a:solidFill>
                  <a:schemeClr val="tx1"/>
                </a:solidFill>
                <a:latin typeface="Katsoulidis"/>
              </a:rPr>
              <a:t>Σπυριδούλα </a:t>
            </a:r>
            <a:r>
              <a:rPr lang="el-GR" altLang="en-US" sz="2200" b="1" dirty="0" err="1" smtClean="0">
                <a:solidFill>
                  <a:schemeClr val="tx1"/>
                </a:solidFill>
                <a:latin typeface="Katsoulidis"/>
              </a:rPr>
              <a:t>Βαρλοκώστα</a:t>
            </a:r>
            <a:endParaRPr lang="el-GR" altLang="en-US" sz="2200" b="1" dirty="0" smtClean="0">
              <a:solidFill>
                <a:schemeClr val="tx1"/>
              </a:solidFill>
              <a:latin typeface="Katsoulidis"/>
            </a:endParaRPr>
          </a:p>
          <a:p>
            <a:pPr eaLnBrk="1" hangingPunct="1">
              <a:lnSpc>
                <a:spcPct val="80000"/>
              </a:lnSpc>
              <a:defRPr/>
            </a:pPr>
            <a:endParaRPr lang="el-GR" altLang="en-US" sz="1600" i="1" dirty="0" smtClean="0">
              <a:solidFill>
                <a:schemeClr val="tx1"/>
              </a:solidFill>
              <a:latin typeface="Katsoulidis"/>
            </a:endParaRPr>
          </a:p>
          <a:p>
            <a:pPr eaLnBrk="1" hangingPunct="1">
              <a:lnSpc>
                <a:spcPct val="80000"/>
              </a:lnSpc>
              <a:defRPr/>
            </a:pPr>
            <a:r>
              <a:rPr lang="en-US" altLang="en-US" sz="2200" i="1" dirty="0">
                <a:solidFill>
                  <a:schemeClr val="tx1"/>
                </a:solidFill>
                <a:latin typeface="Katsoulidis"/>
              </a:rPr>
              <a:t> </a:t>
            </a:r>
            <a:r>
              <a:rPr lang="en-US" altLang="en-US" sz="2200" i="1" dirty="0" smtClean="0">
                <a:solidFill>
                  <a:schemeClr val="tx1"/>
                </a:solidFill>
                <a:latin typeface="Katsoulidis"/>
              </a:rPr>
              <a:t>  </a:t>
            </a:r>
            <a:r>
              <a:rPr lang="el-GR" altLang="en-US" sz="2200" i="1" dirty="0" smtClean="0">
                <a:solidFill>
                  <a:schemeClr val="tx1"/>
                </a:solidFill>
                <a:latin typeface="Katsoulidis"/>
              </a:rPr>
              <a:t>Εθνικό και Καποδιστριακό </a:t>
            </a:r>
            <a:endParaRPr lang="en-US" altLang="en-US" sz="2200" i="1" dirty="0" smtClean="0">
              <a:solidFill>
                <a:schemeClr val="tx1"/>
              </a:solidFill>
              <a:latin typeface="Katsoulidis"/>
            </a:endParaRPr>
          </a:p>
          <a:p>
            <a:pPr eaLnBrk="1" hangingPunct="1">
              <a:lnSpc>
                <a:spcPct val="80000"/>
              </a:lnSpc>
              <a:defRPr/>
            </a:pPr>
            <a:r>
              <a:rPr lang="en-US" altLang="en-US" sz="2200" i="1" dirty="0" smtClean="0">
                <a:solidFill>
                  <a:schemeClr val="tx1"/>
                </a:solidFill>
                <a:latin typeface="Katsoulidis"/>
              </a:rPr>
              <a:t>  </a:t>
            </a:r>
            <a:r>
              <a:rPr lang="el-GR" altLang="en-US" sz="2200" i="1" dirty="0" smtClean="0">
                <a:solidFill>
                  <a:schemeClr val="tx1"/>
                </a:solidFill>
                <a:latin typeface="Katsoulidis"/>
              </a:rPr>
              <a:t>Πανεπιστήμιο Αθηνών</a:t>
            </a:r>
          </a:p>
          <a:p>
            <a:pPr algn="r" eaLnBrk="1" hangingPunct="1">
              <a:lnSpc>
                <a:spcPct val="80000"/>
              </a:lnSpc>
              <a:defRPr/>
            </a:pPr>
            <a:endParaRPr lang="en-US" altLang="en-US" dirty="0" smtClean="0">
              <a:solidFill>
                <a:schemeClr val="tx1"/>
              </a:solidFill>
              <a:latin typeface="Katsoulidis"/>
            </a:endParaRPr>
          </a:p>
          <a:p>
            <a:pPr algn="r" eaLnBrk="1" hangingPunct="1">
              <a:lnSpc>
                <a:spcPct val="80000"/>
              </a:lnSpc>
              <a:defRPr/>
            </a:pPr>
            <a:endParaRPr lang="el-GR" altLang="en-US" sz="1700" i="1" dirty="0" smtClean="0">
              <a:solidFill>
                <a:schemeClr val="tx1"/>
              </a:solidFill>
            </a:endParaRPr>
          </a:p>
          <a:p>
            <a:pPr eaLnBrk="1" hangingPunct="1">
              <a:lnSpc>
                <a:spcPct val="80000"/>
              </a:lnSpc>
              <a:defRPr/>
            </a:pPr>
            <a:endParaRPr lang="el-GR" altLang="en-US" sz="2200" i="1" dirty="0" smtClean="0">
              <a:solidFill>
                <a:schemeClr val="tx1"/>
              </a:solidFill>
            </a:endParaRPr>
          </a:p>
          <a:p>
            <a:pPr eaLnBrk="1" hangingPunct="1">
              <a:lnSpc>
                <a:spcPct val="80000"/>
              </a:lnSpc>
              <a:defRPr/>
            </a:pPr>
            <a:endParaRPr lang="el-GR" altLang="en-US" sz="2200" i="1" dirty="0" smtClean="0">
              <a:solidFill>
                <a:schemeClr val="tx1"/>
              </a:solidFill>
            </a:endParaRPr>
          </a:p>
        </p:txBody>
      </p:sp>
      <p:sp>
        <p:nvSpPr>
          <p:cNvPr id="14338" name="Title 1"/>
          <p:cNvSpPr>
            <a:spLocks noGrp="1"/>
          </p:cNvSpPr>
          <p:nvPr>
            <p:ph type="ctrTitle"/>
          </p:nvPr>
        </p:nvSpPr>
        <p:spPr>
          <a:xfrm>
            <a:off x="1720850" y="1676400"/>
            <a:ext cx="5943600" cy="1447800"/>
          </a:xfrm>
        </p:spPr>
        <p:txBody>
          <a:bodyPr/>
          <a:lstStyle/>
          <a:p>
            <a:pPr eaLnBrk="1" hangingPunct="1">
              <a:defRPr/>
            </a:pP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Γλωσσολογία</a:t>
            </a:r>
            <a:r>
              <a:rPr lang="en-US" altLang="en-US" dirty="0" smtClean="0">
                <a:solidFill>
                  <a:srgbClr val="7030A0"/>
                </a:solidFill>
                <a:effectLst>
                  <a:outerShdw blurRad="38100" dist="38100" dir="2700000" algn="tl">
                    <a:srgbClr val="C0C0C0"/>
                  </a:outerShdw>
                </a:effectLst>
                <a:latin typeface="Monotype Corsiva" panose="03010101010201010101" pitchFamily="66" charset="0"/>
              </a:rPr>
              <a:t/>
            </a:r>
            <a:br>
              <a:rPr lang="en-US" altLang="en-US" dirty="0" smtClean="0">
                <a:solidFill>
                  <a:srgbClr val="7030A0"/>
                </a:solidFill>
                <a:effectLst>
                  <a:outerShdw blurRad="38100" dist="38100" dir="2700000" algn="tl">
                    <a:srgbClr val="C0C0C0"/>
                  </a:outerShdw>
                </a:effectLst>
                <a:latin typeface="Monotype Corsiva" panose="03010101010201010101" pitchFamily="66" charset="0"/>
              </a:rPr>
            </a:b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1</a:t>
            </a:r>
            <a:r>
              <a:rPr lang="el-GR" altLang="en-US" sz="3200" baseline="30000" dirty="0" smtClean="0">
                <a:solidFill>
                  <a:srgbClr val="7030A0"/>
                </a:solidFill>
                <a:effectLst>
                  <a:outerShdw blurRad="38100" dist="38100" dir="2700000" algn="tl">
                    <a:srgbClr val="C0C0C0"/>
                  </a:outerShdw>
                </a:effectLst>
                <a:latin typeface="Monotype Corsiva" panose="03010101010201010101" pitchFamily="66" charset="0"/>
              </a:rPr>
              <a:t>ο</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 ΜΑΘΗΜΑ</a:t>
            </a:r>
            <a:r>
              <a:rPr lang="en-US" altLang="en-US" sz="3200" dirty="0" smtClean="0">
                <a:solidFill>
                  <a:srgbClr val="7030A0"/>
                </a:solidFill>
                <a:effectLst>
                  <a:outerShdw blurRad="38100" dist="38100" dir="2700000" algn="tl">
                    <a:srgbClr val="C0C0C0"/>
                  </a:outerShdw>
                </a:effectLst>
                <a:latin typeface="Monotype Corsiva" panose="03010101010201010101" pitchFamily="66" charset="0"/>
              </a:rPr>
              <a:t/>
            </a:r>
            <a:br>
              <a:rPr lang="en-US" altLang="en-US" sz="3200" dirty="0" smtClean="0">
                <a:solidFill>
                  <a:srgbClr val="7030A0"/>
                </a:solidFill>
                <a:effectLst>
                  <a:outerShdw blurRad="38100" dist="38100" dir="2700000" algn="tl">
                    <a:srgbClr val="C0C0C0"/>
                  </a:outerShdw>
                </a:effectLst>
                <a:latin typeface="Monotype Corsiva" panose="03010101010201010101" pitchFamily="66" charset="0"/>
              </a:rPr>
            </a:br>
            <a:endParaRPr lang="el-GR" altLang="en-US" sz="3200" dirty="0" smtClean="0">
              <a:solidFill>
                <a:srgbClr val="7030A0"/>
              </a:solidFill>
              <a:effectLst>
                <a:outerShdw blurRad="38100" dist="38100" dir="2700000" algn="tl">
                  <a:srgbClr val="C0C0C0"/>
                </a:outerShdw>
              </a:effectLst>
              <a:latin typeface="Monotype Corsiva" panose="03010101010201010101" pitchFamily="66" charset="0"/>
            </a:endParaRPr>
          </a:p>
        </p:txBody>
      </p:sp>
      <p:sp>
        <p:nvSpPr>
          <p:cNvPr id="14339" name="Rectangle 16"/>
          <p:cNvSpPr>
            <a:spLocks noChangeArrowheads="1"/>
          </p:cNvSpPr>
          <p:nvPr/>
        </p:nvSpPr>
        <p:spPr bwMode="auto">
          <a:xfrm>
            <a:off x="3206750" y="6156325"/>
            <a:ext cx="2971800" cy="3206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defRPr/>
            </a:pPr>
            <a:r>
              <a:rPr lang="el-GR" altLang="en-US" sz="1500" dirty="0" smtClean="0">
                <a:effectLst>
                  <a:outerShdw blurRad="38100" dist="38100" dir="2700000" algn="tl">
                    <a:srgbClr val="C0C0C0"/>
                  </a:outerShdw>
                </a:effectLst>
                <a:latin typeface="Katsoulidis"/>
                <a:ea typeface="MS PGothic" panose="020B0600070205080204" pitchFamily="34" charset="-128"/>
              </a:rPr>
              <a:t>Ε</a:t>
            </a:r>
            <a:r>
              <a:rPr lang="en-US" altLang="en-US" sz="1500" dirty="0" smtClean="0">
                <a:effectLst>
                  <a:outerShdw blurRad="38100" dist="38100" dir="2700000" algn="tl">
                    <a:srgbClr val="C0C0C0"/>
                  </a:outerShdw>
                </a:effectLst>
                <a:latin typeface="Katsoulidis"/>
                <a:ea typeface="MS PGothic" panose="020B0600070205080204" pitchFamily="34" charset="-128"/>
              </a:rPr>
              <a:t>mail</a:t>
            </a:r>
            <a:r>
              <a:rPr lang="en-US" altLang="en-US" sz="1500" dirty="0" smtClean="0">
                <a:latin typeface="Katsoulidis"/>
                <a:ea typeface="MS PGothic" panose="020B0600070205080204" pitchFamily="34" charset="-128"/>
              </a:rPr>
              <a:t>:</a:t>
            </a:r>
            <a:r>
              <a:rPr lang="el-GR" altLang="en-US" sz="1500" dirty="0" smtClean="0">
                <a:latin typeface="Katsoulidis"/>
                <a:ea typeface="MS PGothic" panose="020B0600070205080204" pitchFamily="34" charset="-128"/>
              </a:rPr>
              <a:t>  </a:t>
            </a:r>
            <a:r>
              <a:rPr lang="en-GB" altLang="en-US" sz="1500" dirty="0" err="1" smtClean="0">
                <a:latin typeface="Katsoulidis"/>
                <a:ea typeface="MS PGothic" panose="020B0600070205080204" pitchFamily="34" charset="-128"/>
              </a:rPr>
              <a:t>svarlokosta</a:t>
            </a:r>
            <a:r>
              <a:rPr lang="en-US" altLang="en-US" sz="1500" dirty="0" smtClean="0">
                <a:latin typeface="Katsoulidis"/>
                <a:ea typeface="MS PGothic" panose="020B0600070205080204" pitchFamily="34" charset="-128"/>
              </a:rPr>
              <a:t>@phil.uoa.gr</a:t>
            </a:r>
            <a:endParaRPr lang="en-US" altLang="en-US" sz="1500" dirty="0" smtClean="0">
              <a:latin typeface="Katsoulidis"/>
            </a:endParaRPr>
          </a:p>
        </p:txBody>
      </p:sp>
      <p:pic>
        <p:nvPicPr>
          <p:cNvPr id="9" name="8 - Εικόνα" descr="αρχείο λήψης.jpg"/>
          <p:cNvPicPr>
            <a:picLocks noChangeAspect="1"/>
          </p:cNvPicPr>
          <p:nvPr/>
        </p:nvPicPr>
        <p:blipFill>
          <a:blip r:embed="rId3" cstate="print"/>
          <a:stretch>
            <a:fillRect/>
          </a:stretch>
        </p:blipFill>
        <p:spPr>
          <a:xfrm>
            <a:off x="5181600" y="152400"/>
            <a:ext cx="3619500" cy="10668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524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Τι είναι η Γλωσσολογία; (1)</a:t>
            </a:r>
          </a:p>
        </p:txBody>
      </p:sp>
      <p:sp>
        <p:nvSpPr>
          <p:cNvPr id="5" name="4 - TextBox"/>
          <p:cNvSpPr txBox="1"/>
          <p:nvPr/>
        </p:nvSpPr>
        <p:spPr>
          <a:xfrm>
            <a:off x="381000" y="1143000"/>
            <a:ext cx="8458200" cy="7232749"/>
          </a:xfrm>
          <a:prstGeom prst="rect">
            <a:avLst/>
          </a:prstGeom>
          <a:noFill/>
        </p:spPr>
        <p:txBody>
          <a:bodyPr wrap="square" rtlCol="0">
            <a:spAutoFit/>
          </a:bodyPr>
          <a:lstStyle/>
          <a:p>
            <a:pPr algn="ctr">
              <a:buClr>
                <a:srgbClr val="7030A0"/>
              </a:buClr>
              <a:buFont typeface="Wingdings" pitchFamily="2" charset="2"/>
              <a:buChar char="ü"/>
            </a:pPr>
            <a:r>
              <a:rPr lang="el-GR" sz="2600" dirty="0" smtClean="0">
                <a:latin typeface="+mn-lt"/>
              </a:rPr>
              <a:t> Η </a:t>
            </a:r>
            <a:r>
              <a:rPr lang="el-GR" sz="2600" b="1" dirty="0" smtClean="0">
                <a:solidFill>
                  <a:srgbClr val="00B050"/>
                </a:solidFill>
                <a:latin typeface="+mn-lt"/>
              </a:rPr>
              <a:t>επιστήμη</a:t>
            </a:r>
            <a:r>
              <a:rPr lang="el-GR" sz="2600" dirty="0" smtClean="0">
                <a:latin typeface="+mn-lt"/>
              </a:rPr>
              <a:t> που μελετά </a:t>
            </a:r>
            <a:r>
              <a:rPr lang="el-GR" sz="2600" i="1" dirty="0" smtClean="0">
                <a:latin typeface="+mn-lt"/>
              </a:rPr>
              <a:t> την ανθρώπινη γλώσσα </a:t>
            </a:r>
          </a:p>
          <a:p>
            <a:pPr algn="ctr"/>
            <a:endParaRPr lang="el-GR" sz="2600" i="1" dirty="0" smtClean="0">
              <a:latin typeface="+mn-lt"/>
            </a:endParaRPr>
          </a:p>
          <a:p>
            <a:pPr algn="just">
              <a:buClr>
                <a:srgbClr val="7030A0"/>
              </a:buClr>
              <a:buFont typeface="Wingdings" pitchFamily="2" charset="2"/>
              <a:buChar char="q"/>
            </a:pPr>
            <a:r>
              <a:rPr lang="el-GR" sz="2400" dirty="0" smtClean="0">
                <a:latin typeface="Cambria" pitchFamily="18" charset="0"/>
              </a:rPr>
              <a:t> Η Γλωσσολογία δεν περιορίζεται σε μια συγκεκριμένη γλώσσα από τις χιλιάδες των γλωσσών που ομιλούνται στον κόσμο, αλλά ούτε και θέτει ως σκοπό της τη μελέτη καθεμιάς από αυτές χωριστά.</a:t>
            </a:r>
          </a:p>
          <a:p>
            <a:pPr algn="ctr"/>
            <a:endParaRPr lang="el-GR" sz="2600" i="1" dirty="0" smtClean="0">
              <a:latin typeface="+mn-lt"/>
            </a:endParaRPr>
          </a:p>
          <a:p>
            <a:pPr algn="ctr">
              <a:buClr>
                <a:srgbClr val="7030A0"/>
              </a:buClr>
              <a:buFont typeface="Wingdings"/>
              <a:buChar char="F"/>
            </a:pPr>
            <a:r>
              <a:rPr lang="el-GR" sz="2600" i="1" dirty="0" smtClean="0">
                <a:latin typeface="+mn-lt"/>
              </a:rPr>
              <a:t>Η Γλωσσολογία μελετά την ανθρώπινη γλώσσα ως </a:t>
            </a:r>
            <a:r>
              <a:rPr lang="el-GR" sz="2600" b="1" i="1" dirty="0" smtClean="0">
                <a:solidFill>
                  <a:srgbClr val="00B050"/>
                </a:solidFill>
                <a:latin typeface="+mn-lt"/>
              </a:rPr>
              <a:t>καθολικό φαινόμενο</a:t>
            </a:r>
          </a:p>
          <a:p>
            <a:pPr algn="ctr"/>
            <a:endParaRPr lang="el-GR" sz="2800" dirty="0" smtClean="0"/>
          </a:p>
          <a:p>
            <a:pPr algn="ctr">
              <a:buClr>
                <a:srgbClr val="00B050"/>
              </a:buClr>
              <a:buFont typeface="Wingdings" pitchFamily="2" charset="2"/>
              <a:buChar char="ü"/>
            </a:pPr>
            <a:r>
              <a:rPr lang="el-GR" sz="2600" dirty="0" smtClean="0">
                <a:latin typeface="+mn-lt"/>
              </a:rPr>
              <a:t>τη </a:t>
            </a:r>
            <a:r>
              <a:rPr lang="el-GR" sz="2600" b="1" dirty="0" smtClean="0">
                <a:solidFill>
                  <a:srgbClr val="7030A0"/>
                </a:solidFill>
                <a:latin typeface="+mn-lt"/>
              </a:rPr>
              <a:t>φύση</a:t>
            </a:r>
            <a:r>
              <a:rPr lang="el-GR" sz="2600" dirty="0" smtClean="0">
                <a:latin typeface="+mn-lt"/>
              </a:rPr>
              <a:t> της γλώσσας </a:t>
            </a:r>
            <a:r>
              <a:rPr lang="en-US" sz="2600" dirty="0" smtClean="0">
                <a:latin typeface="+mn-lt"/>
              </a:rPr>
              <a:t>, </a:t>
            </a:r>
            <a:r>
              <a:rPr lang="el-GR" sz="2600" dirty="0" smtClean="0">
                <a:latin typeface="+mn-lt"/>
              </a:rPr>
              <a:t>δηλαδή, τη </a:t>
            </a:r>
            <a:r>
              <a:rPr lang="el-GR" sz="2600" b="1" dirty="0" smtClean="0">
                <a:solidFill>
                  <a:srgbClr val="7030A0"/>
                </a:solidFill>
                <a:latin typeface="+mn-lt"/>
              </a:rPr>
              <a:t>δομή</a:t>
            </a:r>
            <a:r>
              <a:rPr lang="el-GR" sz="2600" dirty="0" smtClean="0">
                <a:latin typeface="+mn-lt"/>
              </a:rPr>
              <a:t> </a:t>
            </a:r>
          </a:p>
          <a:p>
            <a:pPr algn="ctr">
              <a:buClr>
                <a:srgbClr val="00B050"/>
              </a:buClr>
            </a:pPr>
            <a:r>
              <a:rPr lang="el-GR" sz="2600" dirty="0" smtClean="0">
                <a:latin typeface="+mn-lt"/>
              </a:rPr>
              <a:t>και τη </a:t>
            </a:r>
            <a:r>
              <a:rPr lang="el-GR" sz="2600" b="1" dirty="0" smtClean="0">
                <a:solidFill>
                  <a:srgbClr val="7030A0"/>
                </a:solidFill>
                <a:latin typeface="+mn-lt"/>
              </a:rPr>
              <a:t>λειτουργία</a:t>
            </a:r>
            <a:r>
              <a:rPr lang="el-GR" sz="2600" dirty="0" smtClean="0">
                <a:latin typeface="+mn-lt"/>
              </a:rPr>
              <a:t> της</a:t>
            </a:r>
          </a:p>
          <a:p>
            <a:pPr algn="ctr">
              <a:buClr>
                <a:srgbClr val="00B050"/>
              </a:buClr>
              <a:buFont typeface="Wingdings" pitchFamily="2" charset="2"/>
              <a:buChar char="ü"/>
            </a:pPr>
            <a:r>
              <a:rPr lang="el-GR" sz="2600" dirty="0" smtClean="0">
                <a:latin typeface="+mn-lt"/>
              </a:rPr>
              <a:t>τη σχέση της με τον </a:t>
            </a:r>
            <a:r>
              <a:rPr lang="el-GR" sz="2600" b="1" dirty="0" smtClean="0">
                <a:solidFill>
                  <a:srgbClr val="7030A0"/>
                </a:solidFill>
                <a:latin typeface="+mn-lt"/>
              </a:rPr>
              <a:t>ανθρώπινο</a:t>
            </a:r>
            <a:r>
              <a:rPr lang="el-GR" sz="2600" dirty="0" smtClean="0">
                <a:solidFill>
                  <a:srgbClr val="7030A0"/>
                </a:solidFill>
                <a:latin typeface="+mn-lt"/>
              </a:rPr>
              <a:t> </a:t>
            </a:r>
            <a:r>
              <a:rPr lang="el-GR" sz="2600" b="1" dirty="0" smtClean="0">
                <a:solidFill>
                  <a:srgbClr val="7030A0"/>
                </a:solidFill>
                <a:latin typeface="+mn-lt"/>
              </a:rPr>
              <a:t>νου </a:t>
            </a:r>
          </a:p>
          <a:p>
            <a:pPr algn="ctr">
              <a:buClr>
                <a:srgbClr val="00B050"/>
              </a:buClr>
              <a:buFont typeface="Wingdings" pitchFamily="2" charset="2"/>
              <a:buChar char="ü"/>
            </a:pPr>
            <a:r>
              <a:rPr lang="el-GR" sz="2600" dirty="0" smtClean="0">
                <a:latin typeface="+mn-lt"/>
              </a:rPr>
              <a:t>τη σχέση της με την </a:t>
            </a:r>
            <a:r>
              <a:rPr lang="el-GR" sz="2600" b="1" dirty="0" smtClean="0">
                <a:solidFill>
                  <a:srgbClr val="7030A0"/>
                </a:solidFill>
                <a:latin typeface="+mn-lt"/>
              </a:rPr>
              <a:t>κοινωνία</a:t>
            </a:r>
          </a:p>
          <a:p>
            <a:pPr algn="just"/>
            <a:endParaRPr lang="el-GR" sz="2800" dirty="0" smtClean="0">
              <a:latin typeface="Cambria" pitchFamily="18" charset="0"/>
            </a:endParaRPr>
          </a:p>
          <a:p>
            <a:pPr algn="just"/>
            <a:endParaRPr lang="el-GR" sz="2800" dirty="0" smtClean="0">
              <a:latin typeface="Cambria" pitchFamily="18" charset="0"/>
            </a:endParaRPr>
          </a:p>
          <a:p>
            <a:pPr algn="ctr">
              <a:buFont typeface="Wingdings" pitchFamily="2" charset="2"/>
              <a:buChar char="ü"/>
            </a:pPr>
            <a:endParaRPr lang="en-US" sz="2600" b="1" i="1" dirty="0" smtClean="0">
              <a:solidFill>
                <a:srgbClr val="7030A0"/>
              </a:solidFill>
              <a:latin typeface="+mn-lt"/>
            </a:endParaRPr>
          </a:p>
          <a:p>
            <a:pPr algn="ctr"/>
            <a:endParaRPr lang="en-US" sz="2600" i="1" dirty="0" smtClean="0">
              <a:latin typeface="+mn-lt"/>
            </a:endParaRPr>
          </a:p>
        </p:txBody>
      </p:sp>
      <p:sp>
        <p:nvSpPr>
          <p:cNvPr id="4" name="3 - Βέλος προς τα κάτω"/>
          <p:cNvSpPr/>
          <p:nvPr/>
        </p:nvSpPr>
        <p:spPr>
          <a:xfrm>
            <a:off x="4419600" y="4648200"/>
            <a:ext cx="228600" cy="3810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524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Τι είναι η Γλωσσολογία; (2)</a:t>
            </a:r>
          </a:p>
        </p:txBody>
      </p:sp>
      <p:sp>
        <p:nvSpPr>
          <p:cNvPr id="5" name="4 - TextBox"/>
          <p:cNvSpPr txBox="1"/>
          <p:nvPr/>
        </p:nvSpPr>
        <p:spPr>
          <a:xfrm>
            <a:off x="381000" y="990600"/>
            <a:ext cx="8458200" cy="6494085"/>
          </a:xfrm>
          <a:prstGeom prst="rect">
            <a:avLst/>
          </a:prstGeom>
          <a:noFill/>
        </p:spPr>
        <p:txBody>
          <a:bodyPr wrap="square" rtlCol="0">
            <a:spAutoFit/>
          </a:bodyPr>
          <a:lstStyle/>
          <a:p>
            <a:pPr algn="ctr"/>
            <a:endParaRPr lang="en-US" sz="2600" i="1" dirty="0" smtClean="0">
              <a:latin typeface="+mn-lt"/>
            </a:endParaRPr>
          </a:p>
          <a:p>
            <a:pPr algn="ctr">
              <a:buClr>
                <a:srgbClr val="7030A0"/>
              </a:buClr>
              <a:buFont typeface="Wingdings"/>
              <a:buChar char="Ä"/>
            </a:pPr>
            <a:r>
              <a:rPr lang="el-GR" sz="2600" i="1" dirty="0" smtClean="0">
                <a:latin typeface="+mn-lt"/>
              </a:rPr>
              <a:t>Είναι η Γλωσσολογία επιστήμη;</a:t>
            </a:r>
          </a:p>
          <a:p>
            <a:pPr algn="ctr">
              <a:buFont typeface="Wingdings"/>
              <a:buChar char="Ä"/>
            </a:pPr>
            <a:endParaRPr lang="el-GR" sz="2600" i="1" dirty="0" smtClean="0">
              <a:latin typeface="+mn-lt"/>
            </a:endParaRPr>
          </a:p>
          <a:p>
            <a:pPr algn="ctr">
              <a:buClr>
                <a:srgbClr val="7030A0"/>
              </a:buClr>
              <a:buFont typeface="Wingdings"/>
              <a:buChar char="Ä"/>
            </a:pPr>
            <a:r>
              <a:rPr lang="el-GR" sz="2600" i="1" dirty="0" smtClean="0">
                <a:latin typeface="+mn-lt"/>
              </a:rPr>
              <a:t>Πώς ορίζεται η επιστήμη;</a:t>
            </a:r>
          </a:p>
          <a:p>
            <a:pPr algn="ctr"/>
            <a:endParaRPr lang="el-GR" sz="2600" i="1" dirty="0" smtClean="0">
              <a:latin typeface="+mn-lt"/>
            </a:endParaRPr>
          </a:p>
          <a:p>
            <a:pPr algn="ctr"/>
            <a:endParaRPr lang="el-GR" sz="2600" i="1" dirty="0" smtClean="0">
              <a:latin typeface="+mn-lt"/>
            </a:endParaRPr>
          </a:p>
          <a:p>
            <a:pPr algn="ctr">
              <a:buClr>
                <a:srgbClr val="7030A0"/>
              </a:buClr>
              <a:buFont typeface="Wingdings" pitchFamily="2" charset="2"/>
              <a:buChar char="ü"/>
            </a:pPr>
            <a:r>
              <a:rPr lang="el-GR" sz="2600" i="1" dirty="0" smtClean="0">
                <a:latin typeface="+mn-lt"/>
              </a:rPr>
              <a:t>Επιστήμη είναι η </a:t>
            </a:r>
            <a:r>
              <a:rPr lang="el-GR" sz="2600" i="1" dirty="0" smtClean="0">
                <a:solidFill>
                  <a:srgbClr val="00B050"/>
                </a:solidFill>
                <a:latin typeface="+mn-lt"/>
              </a:rPr>
              <a:t>έρευνα / αναζήτηση / ερευνητική αναζήτηση</a:t>
            </a:r>
            <a:r>
              <a:rPr lang="el-GR" sz="2600" i="1" dirty="0" smtClean="0">
                <a:latin typeface="+mn-lt"/>
              </a:rPr>
              <a:t> με στόχο την </a:t>
            </a:r>
            <a:r>
              <a:rPr lang="el-GR" sz="2600" i="1" dirty="0" smtClean="0">
                <a:solidFill>
                  <a:srgbClr val="00B050"/>
                </a:solidFill>
                <a:latin typeface="+mn-lt"/>
              </a:rPr>
              <a:t>κατανόηση.</a:t>
            </a:r>
          </a:p>
          <a:p>
            <a:pPr algn="ctr">
              <a:buClr>
                <a:srgbClr val="7030A0"/>
              </a:buClr>
              <a:buFont typeface="Wingdings" pitchFamily="2" charset="2"/>
              <a:buChar char="ü"/>
            </a:pPr>
            <a:r>
              <a:rPr lang="el-GR" sz="2600" i="1" dirty="0" smtClean="0">
                <a:latin typeface="+mn-lt"/>
              </a:rPr>
              <a:t>Η κατανόηση συνεπάγεται την </a:t>
            </a:r>
            <a:r>
              <a:rPr lang="el-GR" sz="2600" i="1" dirty="0" smtClean="0">
                <a:solidFill>
                  <a:srgbClr val="00B050"/>
                </a:solidFill>
                <a:latin typeface="+mn-lt"/>
              </a:rPr>
              <a:t>ανακάλυψη γενικών κανόνων</a:t>
            </a:r>
            <a:r>
              <a:rPr lang="el-GR" sz="2600" i="1" dirty="0" smtClean="0">
                <a:latin typeface="+mn-lt"/>
              </a:rPr>
              <a:t> και </a:t>
            </a:r>
            <a:r>
              <a:rPr lang="el-GR" sz="2600" i="1" dirty="0" smtClean="0">
                <a:solidFill>
                  <a:srgbClr val="00B050"/>
                </a:solidFill>
                <a:latin typeface="+mn-lt"/>
              </a:rPr>
              <a:t>αρχών.</a:t>
            </a:r>
          </a:p>
          <a:p>
            <a:pPr algn="ctr">
              <a:buClr>
                <a:srgbClr val="7030A0"/>
              </a:buClr>
              <a:buFont typeface="Wingdings" pitchFamily="2" charset="2"/>
              <a:buChar char="ü"/>
            </a:pPr>
            <a:r>
              <a:rPr lang="el-GR" sz="2600" i="1" dirty="0" smtClean="0">
                <a:latin typeface="+mn-lt"/>
              </a:rPr>
              <a:t>Οι επιστημονικοί κανόνες και αρχές υπόκεινται σε </a:t>
            </a:r>
            <a:r>
              <a:rPr lang="el-GR" sz="2600" i="1" dirty="0" smtClean="0">
                <a:solidFill>
                  <a:srgbClr val="00B050"/>
                </a:solidFill>
                <a:latin typeface="+mn-lt"/>
              </a:rPr>
              <a:t>πειραματικό έλεγχο.</a:t>
            </a:r>
          </a:p>
          <a:p>
            <a:pPr algn="ctr"/>
            <a:endParaRPr lang="el-GR" sz="2600" i="1" dirty="0" smtClean="0">
              <a:latin typeface="+mn-lt"/>
            </a:endParaRPr>
          </a:p>
          <a:p>
            <a:pPr algn="r"/>
            <a:r>
              <a:rPr lang="el-GR" sz="2600" i="1" dirty="0" smtClean="0">
                <a:latin typeface="+mn-lt"/>
              </a:rPr>
              <a:t>(</a:t>
            </a:r>
            <a:r>
              <a:rPr lang="en-US" sz="2600" i="1" dirty="0" smtClean="0">
                <a:latin typeface="+mn-lt"/>
              </a:rPr>
              <a:t>Larson, 2010</a:t>
            </a:r>
            <a:r>
              <a:rPr lang="en-US" sz="2600" i="1" dirty="0" smtClean="0">
                <a:latin typeface="Cambria" pitchFamily="18" charset="0"/>
              </a:rPr>
              <a:t>)</a:t>
            </a:r>
            <a:endParaRPr lang="el-GR" sz="2600" i="1" dirty="0" smtClean="0">
              <a:latin typeface="Cambria" pitchFamily="18" charset="0"/>
            </a:endParaRPr>
          </a:p>
          <a:p>
            <a:endParaRPr lang="el-GR" sz="2600" i="1" dirty="0" smtClean="0">
              <a:latin typeface="+mn-lt"/>
            </a:endParaRPr>
          </a:p>
          <a:p>
            <a:endParaRPr lang="el-GR" sz="2600" i="1" dirty="0" smtClean="0">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048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Τι είναι η Γλωσσολογία;</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 (3)</a:t>
            </a:r>
            <a:endParaRPr lang="el-GR" altLang="en-US" sz="3600" dirty="0" smtClean="0">
              <a:solidFill>
                <a:srgbClr val="7030A0"/>
              </a:solidFill>
              <a:effectLst>
                <a:outerShdw blurRad="38100" dist="38100" dir="2700000" algn="tl">
                  <a:srgbClr val="C0C0C0"/>
                </a:outerShdw>
              </a:effectLst>
              <a:latin typeface="Monotype Corsiva" panose="03010101010201010101" pitchFamily="66" charset="0"/>
            </a:endParaRPr>
          </a:p>
        </p:txBody>
      </p:sp>
      <p:sp>
        <p:nvSpPr>
          <p:cNvPr id="5" name="4 - TextBox"/>
          <p:cNvSpPr txBox="1"/>
          <p:nvPr/>
        </p:nvSpPr>
        <p:spPr>
          <a:xfrm>
            <a:off x="381000" y="838200"/>
            <a:ext cx="8458200" cy="7201972"/>
          </a:xfrm>
          <a:prstGeom prst="rect">
            <a:avLst/>
          </a:prstGeom>
          <a:noFill/>
        </p:spPr>
        <p:txBody>
          <a:bodyPr wrap="square" rtlCol="0">
            <a:spAutoFit/>
          </a:bodyPr>
          <a:lstStyle/>
          <a:p>
            <a:pPr algn="ctr">
              <a:buClr>
                <a:srgbClr val="00B050"/>
              </a:buClr>
              <a:buFont typeface="Wingdings"/>
              <a:buChar char="Ä"/>
            </a:pPr>
            <a:r>
              <a:rPr lang="el-GR" sz="2600" i="1" dirty="0" smtClean="0">
                <a:latin typeface="+mn-lt"/>
              </a:rPr>
              <a:t>Τι προϋποθέτει η </a:t>
            </a:r>
            <a:r>
              <a:rPr lang="el-GR" sz="2600" b="1" i="1" dirty="0" smtClean="0">
                <a:latin typeface="+mn-lt"/>
              </a:rPr>
              <a:t>επιστημονική</a:t>
            </a:r>
            <a:r>
              <a:rPr lang="el-GR" sz="2600" i="1" dirty="0" smtClean="0">
                <a:latin typeface="+mn-lt"/>
              </a:rPr>
              <a:t> προσέγγιση της μελέτης της γλώσσας; </a:t>
            </a:r>
          </a:p>
          <a:p>
            <a:pPr algn="ctr"/>
            <a:endParaRPr lang="el-GR" sz="2000" i="1" dirty="0" smtClean="0">
              <a:latin typeface="+mn-lt"/>
            </a:endParaRPr>
          </a:p>
          <a:p>
            <a:pPr algn="ctr">
              <a:buClr>
                <a:srgbClr val="7030A0"/>
              </a:buClr>
              <a:buFont typeface="Wingdings" pitchFamily="2" charset="2"/>
              <a:buChar char="ü"/>
            </a:pPr>
            <a:r>
              <a:rPr lang="el-GR" sz="2600" i="1" dirty="0" smtClean="0">
                <a:latin typeface="+mn-lt"/>
              </a:rPr>
              <a:t>Την εξέταση της γλώσσας ως </a:t>
            </a:r>
            <a:r>
              <a:rPr lang="el-GR" sz="2600" b="1" i="1" dirty="0" smtClean="0">
                <a:solidFill>
                  <a:srgbClr val="00B050"/>
                </a:solidFill>
                <a:latin typeface="+mn-lt"/>
              </a:rPr>
              <a:t>φυσικού αντικειμένου </a:t>
            </a:r>
            <a:r>
              <a:rPr lang="el-GR" sz="2600" i="1" dirty="0" smtClean="0">
                <a:latin typeface="+mn-lt"/>
              </a:rPr>
              <a:t>(</a:t>
            </a:r>
            <a:r>
              <a:rPr lang="en-US" sz="2600" i="1" dirty="0" smtClean="0">
                <a:latin typeface="+mn-lt"/>
              </a:rPr>
              <a:t>natural object</a:t>
            </a:r>
            <a:r>
              <a:rPr lang="el-GR" sz="2600" i="1" dirty="0" smtClean="0">
                <a:latin typeface="+mn-lt"/>
              </a:rPr>
              <a:t>)</a:t>
            </a:r>
            <a:r>
              <a:rPr lang="en-US" sz="2600" i="1" dirty="0" smtClean="0">
                <a:latin typeface="+mn-lt"/>
              </a:rPr>
              <a:t> </a:t>
            </a:r>
            <a:r>
              <a:rPr lang="el-GR" sz="2600" i="1" dirty="0" smtClean="0">
                <a:latin typeface="+mn-lt"/>
              </a:rPr>
              <a:t>και όχι ως </a:t>
            </a:r>
            <a:r>
              <a:rPr lang="el-GR" sz="2600" b="1" i="1" dirty="0" smtClean="0">
                <a:solidFill>
                  <a:srgbClr val="00B050"/>
                </a:solidFill>
                <a:latin typeface="+mn-lt"/>
              </a:rPr>
              <a:t>τεχνουργήματος</a:t>
            </a:r>
            <a:r>
              <a:rPr lang="el-GR" sz="2600" i="1" dirty="0" smtClean="0">
                <a:latin typeface="+mn-lt"/>
              </a:rPr>
              <a:t> (</a:t>
            </a:r>
            <a:r>
              <a:rPr lang="en-US" sz="2600" i="1" dirty="0" smtClean="0">
                <a:latin typeface="+mn-lt"/>
              </a:rPr>
              <a:t>artifact</a:t>
            </a:r>
            <a:r>
              <a:rPr lang="el-GR" sz="2600" i="1" dirty="0" smtClean="0">
                <a:latin typeface="+mn-lt"/>
              </a:rPr>
              <a:t>) </a:t>
            </a:r>
            <a:endParaRPr lang="en-US" sz="2600" i="1" dirty="0" smtClean="0">
              <a:latin typeface="+mn-lt"/>
            </a:endParaRPr>
          </a:p>
          <a:p>
            <a:pPr algn="r"/>
            <a:r>
              <a:rPr lang="el-GR" sz="2400" i="1" dirty="0" smtClean="0">
                <a:latin typeface="+mn-lt"/>
              </a:rPr>
              <a:t>(</a:t>
            </a:r>
            <a:r>
              <a:rPr lang="en-US" sz="2400" i="1" dirty="0" smtClean="0">
                <a:latin typeface="Cambria" pitchFamily="18" charset="0"/>
              </a:rPr>
              <a:t>Larson, 2010</a:t>
            </a:r>
            <a:r>
              <a:rPr lang="el-GR" sz="2400" i="1" dirty="0" smtClean="0">
                <a:latin typeface="+mn-lt"/>
              </a:rPr>
              <a:t>)</a:t>
            </a:r>
            <a:endParaRPr lang="en-US" sz="2400" i="1" dirty="0" smtClean="0">
              <a:latin typeface="+mn-lt"/>
            </a:endParaRPr>
          </a:p>
          <a:p>
            <a:pPr algn="r"/>
            <a:endParaRPr lang="en-US" sz="2400" i="1" dirty="0" smtClean="0">
              <a:latin typeface="+mn-lt"/>
            </a:endParaRPr>
          </a:p>
          <a:p>
            <a:pPr algn="just">
              <a:buClr>
                <a:srgbClr val="00B050"/>
              </a:buClr>
              <a:buFont typeface="Courier New" pitchFamily="49" charset="0"/>
              <a:buChar char="o"/>
            </a:pPr>
            <a:r>
              <a:rPr lang="en-US" sz="2400" dirty="0" smtClean="0">
                <a:latin typeface="+mn-lt"/>
              </a:rPr>
              <a:t>  </a:t>
            </a:r>
            <a:r>
              <a:rPr lang="el-GR" sz="2400" dirty="0" smtClean="0">
                <a:latin typeface="+mn-lt"/>
              </a:rPr>
              <a:t>Την ανθρώπινη γλώσσα μπορούμε να την προσεγγίσουμε ως</a:t>
            </a:r>
            <a:r>
              <a:rPr lang="en-US" sz="2400" dirty="0" smtClean="0">
                <a:latin typeface="+mn-lt"/>
              </a:rPr>
              <a:t> </a:t>
            </a:r>
            <a:r>
              <a:rPr lang="el-GR" sz="2400" dirty="0" smtClean="0">
                <a:latin typeface="+mn-lt"/>
              </a:rPr>
              <a:t>ένα </a:t>
            </a:r>
            <a:r>
              <a:rPr lang="el-GR" sz="2400" b="1" dirty="0" smtClean="0">
                <a:solidFill>
                  <a:srgbClr val="7030A0"/>
                </a:solidFill>
                <a:latin typeface="+mn-lt"/>
              </a:rPr>
              <a:t>πολιτισμικό φαινόμενο</a:t>
            </a:r>
            <a:r>
              <a:rPr lang="el-GR" sz="2400" dirty="0" smtClean="0">
                <a:latin typeface="+mn-lt"/>
              </a:rPr>
              <a:t>, δηλαδή, </a:t>
            </a:r>
            <a:r>
              <a:rPr lang="el-GR" sz="2400" dirty="0" smtClean="0">
                <a:latin typeface="+mn-lt"/>
                <a:sym typeface="Wingdings" pitchFamily="2" charset="2"/>
              </a:rPr>
              <a:t>ως ένα δημιούργημα</a:t>
            </a:r>
            <a:r>
              <a:rPr lang="en-US" sz="2400" dirty="0" smtClean="0">
                <a:latin typeface="+mn-lt"/>
                <a:sym typeface="Wingdings" pitchFamily="2" charset="2"/>
              </a:rPr>
              <a:t> </a:t>
            </a:r>
            <a:r>
              <a:rPr lang="el-GR" sz="2400" dirty="0" smtClean="0">
                <a:latin typeface="+mn-lt"/>
                <a:sym typeface="Wingdings" pitchFamily="2" charset="2"/>
              </a:rPr>
              <a:t>του ανθρώπου, ως ένα τεχνούργημα.</a:t>
            </a:r>
            <a:endParaRPr lang="en-US" sz="2400" dirty="0" smtClean="0">
              <a:latin typeface="+mn-lt"/>
              <a:sym typeface="Wingdings" pitchFamily="2" charset="2"/>
            </a:endParaRPr>
          </a:p>
          <a:p>
            <a:pPr algn="just">
              <a:buClr>
                <a:srgbClr val="00B050"/>
              </a:buClr>
              <a:buFont typeface="Courier New" pitchFamily="49" charset="0"/>
              <a:buChar char="o"/>
            </a:pPr>
            <a:endParaRPr lang="en-US" sz="2400" dirty="0" smtClean="0">
              <a:latin typeface="+mn-lt"/>
              <a:sym typeface="Wingdings" pitchFamily="2" charset="2"/>
            </a:endParaRPr>
          </a:p>
          <a:p>
            <a:pPr algn="just">
              <a:buClr>
                <a:srgbClr val="00B050"/>
              </a:buClr>
              <a:buFont typeface="Courier New" pitchFamily="49" charset="0"/>
              <a:buChar char="o"/>
            </a:pPr>
            <a:r>
              <a:rPr lang="en-US" sz="2400" dirty="0" smtClean="0">
                <a:latin typeface="+mn-lt"/>
                <a:sym typeface="Wingdings" pitchFamily="2" charset="2"/>
              </a:rPr>
              <a:t>  </a:t>
            </a:r>
            <a:r>
              <a:rPr lang="el-GR" sz="2400" dirty="0" smtClean="0">
                <a:latin typeface="+mn-lt"/>
                <a:sym typeface="Wingdings" pitchFamily="2" charset="2"/>
              </a:rPr>
              <a:t>Σε αυτή την περίπτωση όμως δεν</a:t>
            </a:r>
            <a:r>
              <a:rPr lang="en-US" sz="2400" dirty="0" smtClean="0">
                <a:latin typeface="+mn-lt"/>
                <a:sym typeface="Wingdings" pitchFamily="2" charset="2"/>
              </a:rPr>
              <a:t> </a:t>
            </a:r>
            <a:r>
              <a:rPr lang="el-GR" sz="2400" dirty="0" smtClean="0">
                <a:latin typeface="+mn-lt"/>
                <a:sym typeface="Wingdings" pitchFamily="2" charset="2"/>
              </a:rPr>
              <a:t>στοχεύουμε να κατανοήσουμε κάποιες βαθύτερες ιδιότητες της, να ανακαλύψουμε κανόνες ή αρχές που την διέπουν και να τις ελέγξουμε</a:t>
            </a:r>
            <a:r>
              <a:rPr lang="en-US" sz="2400" dirty="0" smtClean="0">
                <a:latin typeface="+mn-lt"/>
                <a:sym typeface="Wingdings" pitchFamily="2" charset="2"/>
              </a:rPr>
              <a:t>  </a:t>
            </a:r>
            <a:r>
              <a:rPr lang="el-GR" sz="2400" dirty="0" smtClean="0">
                <a:latin typeface="+mn-lt"/>
                <a:sym typeface="Wingdings" pitchFamily="2" charset="2"/>
              </a:rPr>
              <a:t>πειραματικά.</a:t>
            </a:r>
          </a:p>
          <a:p>
            <a:pPr marL="971550" lvl="1" indent="-514350" algn="just">
              <a:buFont typeface="Courier New" pitchFamily="49" charset="0"/>
              <a:buChar char="o"/>
            </a:pPr>
            <a:endParaRPr lang="el-GR" sz="2400" dirty="0" smtClean="0">
              <a:latin typeface="+mn-lt"/>
            </a:endParaRPr>
          </a:p>
          <a:p>
            <a:pPr algn="ctr"/>
            <a:endParaRPr lang="en-US" sz="2600" i="1" dirty="0" smtClean="0">
              <a:latin typeface="+mn-lt"/>
            </a:endParaRPr>
          </a:p>
          <a:p>
            <a:endParaRPr lang="el-GR" sz="2600" i="1" dirty="0" smtClean="0">
              <a:latin typeface="+mn-lt"/>
            </a:endParaRPr>
          </a:p>
          <a:p>
            <a:endParaRPr lang="el-GR" sz="2600" i="1" dirty="0" smtClean="0">
              <a:latin typeface="+mn-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524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Τι είναι η Γλωσσολογία;</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 (4)</a:t>
            </a:r>
            <a:endParaRPr lang="el-GR" altLang="en-US" sz="3600" dirty="0" smtClean="0">
              <a:solidFill>
                <a:srgbClr val="7030A0"/>
              </a:solidFill>
              <a:effectLst>
                <a:outerShdw blurRad="38100" dist="38100" dir="2700000" algn="tl">
                  <a:srgbClr val="C0C0C0"/>
                </a:outerShdw>
              </a:effectLst>
              <a:latin typeface="Monotype Corsiva" panose="03010101010201010101" pitchFamily="66" charset="0"/>
            </a:endParaRPr>
          </a:p>
        </p:txBody>
      </p:sp>
      <p:sp>
        <p:nvSpPr>
          <p:cNvPr id="5" name="4 - TextBox"/>
          <p:cNvSpPr txBox="1"/>
          <p:nvPr/>
        </p:nvSpPr>
        <p:spPr>
          <a:xfrm>
            <a:off x="228600" y="990601"/>
            <a:ext cx="7162800" cy="2862322"/>
          </a:xfrm>
          <a:prstGeom prst="rect">
            <a:avLst/>
          </a:prstGeom>
          <a:noFill/>
        </p:spPr>
        <p:txBody>
          <a:bodyPr wrap="square" rtlCol="0">
            <a:spAutoFit/>
          </a:bodyPr>
          <a:lstStyle/>
          <a:p>
            <a:pPr marL="514350" indent="-514350" algn="just">
              <a:buClr>
                <a:srgbClr val="7030A0"/>
              </a:buClr>
              <a:buFont typeface="+mj-lt"/>
              <a:buAutoNum type="arabicPeriod"/>
            </a:pPr>
            <a:r>
              <a:rPr lang="el-GR" sz="2400" i="1" dirty="0" smtClean="0">
                <a:latin typeface="+mn-lt"/>
              </a:rPr>
              <a:t>Η ανθρώπινη γλώσσα είναι</a:t>
            </a:r>
          </a:p>
          <a:p>
            <a:pPr marL="971550" lvl="1" indent="-514350" algn="just">
              <a:buClr>
                <a:srgbClr val="7030A0"/>
              </a:buClr>
              <a:buFont typeface="Wingdings" pitchFamily="2" charset="2"/>
              <a:buChar char="ü"/>
            </a:pPr>
            <a:r>
              <a:rPr lang="el-GR" sz="2000" i="1" dirty="0" smtClean="0">
                <a:latin typeface="+mn-lt"/>
              </a:rPr>
              <a:t>ένα κομμάτι του </a:t>
            </a:r>
            <a:r>
              <a:rPr lang="el-GR" sz="2000" i="1" dirty="0" smtClean="0">
                <a:solidFill>
                  <a:srgbClr val="00B050"/>
                </a:solidFill>
                <a:latin typeface="+mn-lt"/>
              </a:rPr>
              <a:t>φυσικού κόσμου</a:t>
            </a:r>
          </a:p>
          <a:p>
            <a:pPr marL="971550" lvl="1" indent="-514350" algn="just">
              <a:buClr>
                <a:srgbClr val="7030A0"/>
              </a:buClr>
              <a:buFont typeface="Wingdings" pitchFamily="2" charset="2"/>
              <a:buChar char="ü"/>
            </a:pPr>
            <a:r>
              <a:rPr lang="el-GR" sz="2000" i="1" dirty="0" smtClean="0">
                <a:latin typeface="+mn-lt"/>
              </a:rPr>
              <a:t>ένα </a:t>
            </a:r>
            <a:r>
              <a:rPr lang="el-GR" sz="2000" i="1" dirty="0" smtClean="0">
                <a:solidFill>
                  <a:srgbClr val="00B050"/>
                </a:solidFill>
                <a:latin typeface="+mn-lt"/>
              </a:rPr>
              <a:t>φυσικό αντικείμενο</a:t>
            </a:r>
          </a:p>
          <a:p>
            <a:pPr marL="971550" lvl="1" indent="-514350" algn="just">
              <a:buClr>
                <a:srgbClr val="7030A0"/>
              </a:buClr>
              <a:buFont typeface="Wingdings" pitchFamily="2" charset="2"/>
              <a:buChar char="ü"/>
            </a:pPr>
            <a:r>
              <a:rPr lang="el-GR" sz="2000" i="1" dirty="0" smtClean="0">
                <a:latin typeface="+mn-lt"/>
              </a:rPr>
              <a:t>ένα </a:t>
            </a:r>
            <a:r>
              <a:rPr lang="el-GR" sz="2000" i="1" dirty="0" smtClean="0">
                <a:solidFill>
                  <a:srgbClr val="00B050"/>
                </a:solidFill>
                <a:latin typeface="+mn-lt"/>
              </a:rPr>
              <a:t>όργανο</a:t>
            </a:r>
            <a:r>
              <a:rPr lang="el-GR" sz="2000" i="1" dirty="0" smtClean="0">
                <a:latin typeface="+mn-lt"/>
              </a:rPr>
              <a:t>, ανάλογο με τα χέρια μας</a:t>
            </a:r>
            <a:r>
              <a:rPr lang="en-US" sz="2000" i="1" dirty="0" smtClean="0">
                <a:latin typeface="+mn-lt"/>
              </a:rPr>
              <a:t> </a:t>
            </a:r>
            <a:r>
              <a:rPr lang="el-GR" sz="2400" b="1" i="1" dirty="0" smtClean="0">
                <a:solidFill>
                  <a:srgbClr val="7030A0"/>
                </a:solidFill>
                <a:latin typeface="+mn-lt"/>
              </a:rPr>
              <a:t>(</a:t>
            </a:r>
            <a:r>
              <a:rPr lang="en-US" sz="2400" b="1" i="1" dirty="0" smtClean="0">
                <a:solidFill>
                  <a:srgbClr val="7030A0"/>
                </a:solidFill>
                <a:latin typeface="+mn-lt"/>
              </a:rPr>
              <a:t>nature</a:t>
            </a:r>
            <a:r>
              <a:rPr lang="el-GR" sz="2400" b="1" i="1" dirty="0" smtClean="0">
                <a:solidFill>
                  <a:srgbClr val="7030A0"/>
                </a:solidFill>
                <a:latin typeface="+mn-lt"/>
              </a:rPr>
              <a:t>)</a:t>
            </a:r>
            <a:endParaRPr lang="en-US" sz="2400" b="1" i="1" dirty="0" smtClean="0">
              <a:solidFill>
                <a:srgbClr val="7030A0"/>
              </a:solidFill>
              <a:latin typeface="+mn-lt"/>
            </a:endParaRPr>
          </a:p>
          <a:p>
            <a:pPr marL="971550" lvl="1" indent="-514350" algn="just">
              <a:buClr>
                <a:srgbClr val="7030A0"/>
              </a:buClr>
              <a:buFont typeface="Wingdings" pitchFamily="2" charset="2"/>
              <a:buChar char="ü"/>
            </a:pPr>
            <a:endParaRPr lang="el-GR" sz="2000" b="1" i="1" dirty="0" smtClean="0">
              <a:solidFill>
                <a:srgbClr val="7030A0"/>
              </a:solidFill>
              <a:latin typeface="+mn-lt"/>
            </a:endParaRPr>
          </a:p>
          <a:p>
            <a:pPr marL="514350" indent="-514350">
              <a:buClr>
                <a:srgbClr val="7030A0"/>
              </a:buClr>
              <a:buFont typeface="+mj-lt"/>
              <a:buAutoNum type="arabicPeriod"/>
            </a:pPr>
            <a:r>
              <a:rPr lang="el-GR" sz="2400" i="1" dirty="0" smtClean="0">
                <a:latin typeface="+mn-lt"/>
              </a:rPr>
              <a:t>Η γλώσσα </a:t>
            </a:r>
            <a:r>
              <a:rPr lang="el-GR" sz="2400" i="1" dirty="0" smtClean="0">
                <a:solidFill>
                  <a:srgbClr val="00B050"/>
                </a:solidFill>
                <a:latin typeface="+mn-lt"/>
              </a:rPr>
              <a:t>δεν επινοήθηκε</a:t>
            </a:r>
            <a:r>
              <a:rPr lang="en-US" sz="2400" i="1" dirty="0" smtClean="0">
                <a:solidFill>
                  <a:srgbClr val="00B050"/>
                </a:solidFill>
                <a:latin typeface="+mn-lt"/>
              </a:rPr>
              <a:t> </a:t>
            </a:r>
            <a:r>
              <a:rPr lang="el-GR" sz="2400" i="1" dirty="0" smtClean="0">
                <a:solidFill>
                  <a:srgbClr val="00B050"/>
                </a:solidFill>
                <a:latin typeface="+mn-lt"/>
              </a:rPr>
              <a:t>/</a:t>
            </a:r>
            <a:r>
              <a:rPr lang="en-US" sz="2400" i="1" dirty="0" smtClean="0">
                <a:solidFill>
                  <a:srgbClr val="00B050"/>
                </a:solidFill>
                <a:latin typeface="+mn-lt"/>
              </a:rPr>
              <a:t> </a:t>
            </a:r>
            <a:r>
              <a:rPr lang="el-GR" sz="2400" i="1" dirty="0" smtClean="0">
                <a:solidFill>
                  <a:srgbClr val="00B050"/>
                </a:solidFill>
                <a:latin typeface="+mn-lt"/>
              </a:rPr>
              <a:t>δημιουργήθηκε</a:t>
            </a:r>
            <a:r>
              <a:rPr lang="el-GR" sz="2400" i="1" dirty="0" smtClean="0">
                <a:latin typeface="+mn-lt"/>
              </a:rPr>
              <a:t> από τον άνθρωπο, παρότι εμφανίστηκε μέσα στην πορεία της ανθρώπινης προϊστορίας.</a:t>
            </a:r>
            <a:endParaRPr lang="en-US" sz="2400" i="1" dirty="0" smtClean="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7010400" y="1524000"/>
            <a:ext cx="1828800" cy="2286000"/>
          </a:xfrm>
          <a:prstGeom prst="rect">
            <a:avLst/>
          </a:prstGeom>
          <a:noFill/>
          <a:ln w="9525">
            <a:noFill/>
            <a:miter lim="800000"/>
            <a:headEnd/>
            <a:tailEnd/>
          </a:ln>
        </p:spPr>
      </p:pic>
      <p:sp>
        <p:nvSpPr>
          <p:cNvPr id="6" name="5 - TextBox"/>
          <p:cNvSpPr txBox="1"/>
          <p:nvPr/>
        </p:nvSpPr>
        <p:spPr>
          <a:xfrm>
            <a:off x="304800" y="3962400"/>
            <a:ext cx="8534400" cy="2677656"/>
          </a:xfrm>
          <a:prstGeom prst="rect">
            <a:avLst/>
          </a:prstGeom>
          <a:noFill/>
        </p:spPr>
        <p:txBody>
          <a:bodyPr wrap="square" rtlCol="0">
            <a:spAutoFit/>
          </a:bodyPr>
          <a:lstStyle/>
          <a:p>
            <a:pPr marL="514350" indent="-514350" algn="just">
              <a:buClr>
                <a:srgbClr val="7030A0"/>
              </a:buClr>
              <a:buFont typeface="+mj-lt"/>
              <a:buAutoNum type="arabicPeriod" startAt="3"/>
            </a:pPr>
            <a:r>
              <a:rPr lang="el-GR" sz="2400" i="1" dirty="0" smtClean="0">
                <a:latin typeface="+mn-lt"/>
              </a:rPr>
              <a:t>Η γλώσσα εξελίχθηκε όπως άλλα χαρακτηριστικά του είδους.</a:t>
            </a:r>
            <a:endParaRPr lang="en-US" sz="2400" i="1" dirty="0" smtClean="0">
              <a:latin typeface="+mn-lt"/>
            </a:endParaRPr>
          </a:p>
          <a:p>
            <a:pPr marL="514350" indent="-514350" algn="just">
              <a:buClr>
                <a:srgbClr val="7030A0"/>
              </a:buClr>
              <a:buFont typeface="+mj-lt"/>
              <a:buAutoNum type="arabicPeriod" startAt="3"/>
            </a:pPr>
            <a:endParaRPr lang="el-GR" sz="2400" i="1" dirty="0" smtClean="0">
              <a:latin typeface="+mn-lt"/>
            </a:endParaRPr>
          </a:p>
          <a:p>
            <a:pPr marL="514350" indent="-514350" algn="just">
              <a:buClr>
                <a:srgbClr val="7030A0"/>
              </a:buClr>
              <a:buFont typeface="+mj-lt"/>
              <a:buAutoNum type="arabicPeriod" startAt="3"/>
            </a:pPr>
            <a:r>
              <a:rPr lang="el-GR" sz="2400" i="1" dirty="0" smtClean="0">
                <a:latin typeface="+mn-lt"/>
              </a:rPr>
              <a:t>Παρότι οι γλώσσες αναπτύσσονται στην πορεία της ανθρώπινης οντογένεσης, δεν είναι αντικείμενα διδασκαλίας. Με το να (συν)ομιλούμε οι άνθρωποι</a:t>
            </a:r>
            <a:r>
              <a:rPr lang="en-US" sz="2400" i="1" dirty="0" smtClean="0">
                <a:latin typeface="+mn-lt"/>
              </a:rPr>
              <a:t>,</a:t>
            </a:r>
            <a:r>
              <a:rPr lang="el-GR" sz="2400" i="1" dirty="0" smtClean="0">
                <a:latin typeface="+mn-lt"/>
              </a:rPr>
              <a:t> δημιουργούμε το γλωσσικό περιβάλλον </a:t>
            </a:r>
            <a:r>
              <a:rPr lang="el-GR" sz="2400" b="1" i="1" dirty="0" smtClean="0">
                <a:solidFill>
                  <a:srgbClr val="7030A0"/>
                </a:solidFill>
                <a:latin typeface="+mn-lt"/>
              </a:rPr>
              <a:t>(</a:t>
            </a:r>
            <a:r>
              <a:rPr lang="en-US" sz="2400" b="1" i="1" dirty="0" smtClean="0">
                <a:solidFill>
                  <a:srgbClr val="7030A0"/>
                </a:solidFill>
                <a:latin typeface="+mn-lt"/>
              </a:rPr>
              <a:t>nurture</a:t>
            </a:r>
            <a:r>
              <a:rPr lang="el-GR" sz="2400" b="1" i="1" dirty="0" smtClean="0">
                <a:solidFill>
                  <a:srgbClr val="7030A0"/>
                </a:solidFill>
                <a:latin typeface="+mn-lt"/>
              </a:rPr>
              <a:t>) </a:t>
            </a:r>
            <a:r>
              <a:rPr lang="el-GR" sz="2400" i="1" dirty="0" smtClean="0">
                <a:latin typeface="+mn-lt"/>
              </a:rPr>
              <a:t>στο οποίο καλλιεργούνται και αναπτύσσονται οι γλώσσες στα παιδιά.</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524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Τι είναι η Γλωσσολογία;</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 (</a:t>
            </a: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5</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a:t>
            </a:r>
            <a:endParaRPr lang="el-GR" altLang="en-US" sz="3600" dirty="0" smtClean="0">
              <a:solidFill>
                <a:srgbClr val="7030A0"/>
              </a:solidFill>
              <a:effectLst>
                <a:outerShdw blurRad="38100" dist="38100" dir="2700000" algn="tl">
                  <a:srgbClr val="C0C0C0"/>
                </a:outerShdw>
              </a:effectLst>
              <a:latin typeface="Monotype Corsiva" panose="03010101010201010101" pitchFamily="66" charset="0"/>
            </a:endParaRPr>
          </a:p>
        </p:txBody>
      </p:sp>
      <p:sp>
        <p:nvSpPr>
          <p:cNvPr id="5" name="4 - TextBox"/>
          <p:cNvSpPr txBox="1"/>
          <p:nvPr/>
        </p:nvSpPr>
        <p:spPr>
          <a:xfrm>
            <a:off x="381000" y="1371600"/>
            <a:ext cx="8458200" cy="4893647"/>
          </a:xfrm>
          <a:prstGeom prst="rect">
            <a:avLst/>
          </a:prstGeom>
          <a:noFill/>
        </p:spPr>
        <p:txBody>
          <a:bodyPr wrap="square" rtlCol="0">
            <a:spAutoFit/>
          </a:bodyPr>
          <a:lstStyle/>
          <a:p>
            <a:pPr marL="514350" indent="-514350" algn="just">
              <a:buClr>
                <a:srgbClr val="00B050"/>
              </a:buClr>
              <a:buFont typeface="Wingdings" pitchFamily="2" charset="2"/>
              <a:buChar char="ü"/>
            </a:pPr>
            <a:r>
              <a:rPr lang="el-GR" sz="2600" dirty="0" smtClean="0">
                <a:latin typeface="+mn-lt"/>
              </a:rPr>
              <a:t>Κάτω από αυτό το πρίσμα οι γλώσσες είναι οντότητες που υπόκεινται σε επιστημονική έρευνα / μελέτη.</a:t>
            </a:r>
          </a:p>
          <a:p>
            <a:pPr marL="514350" indent="-514350" algn="just">
              <a:buClr>
                <a:srgbClr val="00B050"/>
              </a:buClr>
              <a:buFont typeface="Wingdings" pitchFamily="2" charset="2"/>
              <a:buChar char="ü"/>
            </a:pPr>
            <a:endParaRPr lang="el-GR" sz="2600" dirty="0" smtClean="0">
              <a:latin typeface="+mn-lt"/>
            </a:endParaRPr>
          </a:p>
          <a:p>
            <a:pPr marL="514350" indent="-514350" algn="just">
              <a:buClr>
                <a:srgbClr val="00B050"/>
              </a:buClr>
              <a:buFont typeface="Wingdings" pitchFamily="2" charset="2"/>
              <a:buChar char="ü"/>
            </a:pPr>
            <a:r>
              <a:rPr lang="el-GR" sz="2600" dirty="0" smtClean="0">
                <a:latin typeface="+mn-lt"/>
              </a:rPr>
              <a:t>Μια κανονικότητα (</a:t>
            </a:r>
            <a:r>
              <a:rPr lang="en-US" sz="2600" dirty="0" smtClean="0">
                <a:latin typeface="+mn-lt"/>
              </a:rPr>
              <a:t>regularity</a:t>
            </a:r>
            <a:r>
              <a:rPr lang="el-GR" sz="2600" dirty="0" smtClean="0">
                <a:latin typeface="+mn-lt"/>
              </a:rPr>
              <a:t>), ένα πρότυπο (</a:t>
            </a:r>
            <a:r>
              <a:rPr lang="en-US" sz="2600" dirty="0" smtClean="0">
                <a:latin typeface="+mn-lt"/>
              </a:rPr>
              <a:t>pattern</a:t>
            </a:r>
            <a:r>
              <a:rPr lang="el-GR" sz="2600" dirty="0" smtClean="0">
                <a:latin typeface="+mn-lt"/>
              </a:rPr>
              <a:t>) στα γλωσσικά δεδομένα πυροδοτεί την αναζήτηση ενός κανόνα / μιας αρχής που να το εξηγεί και να το προβλέπει . </a:t>
            </a:r>
          </a:p>
          <a:p>
            <a:pPr marL="514350" indent="-514350" algn="just">
              <a:buClr>
                <a:srgbClr val="00B050"/>
              </a:buClr>
              <a:buFont typeface="Wingdings" pitchFamily="2" charset="2"/>
              <a:buChar char="ü"/>
            </a:pPr>
            <a:endParaRPr lang="el-GR" sz="2600" dirty="0" smtClean="0">
              <a:latin typeface="+mn-lt"/>
            </a:endParaRPr>
          </a:p>
          <a:p>
            <a:pPr marL="514350" indent="-514350" algn="just">
              <a:buClr>
                <a:srgbClr val="00B050"/>
              </a:buClr>
              <a:buFont typeface="Wingdings" pitchFamily="2" charset="2"/>
              <a:buChar char="ü"/>
            </a:pPr>
            <a:r>
              <a:rPr lang="el-GR" sz="2600" dirty="0" smtClean="0">
                <a:latin typeface="+mn-lt"/>
              </a:rPr>
              <a:t>Η εξήγηση / πρόβλεψη μπορεί να είναι άδηλη, επομένως,  να χρήζει πειραματικού ελέγχου. </a:t>
            </a:r>
          </a:p>
          <a:p>
            <a:pPr>
              <a:buClr>
                <a:srgbClr val="00B050"/>
              </a:buClr>
            </a:pPr>
            <a:endParaRPr lang="el-GR" sz="2600" i="1" dirty="0" smtClean="0">
              <a:latin typeface="+mn-lt"/>
            </a:endParaRPr>
          </a:p>
          <a:p>
            <a:endParaRPr lang="el-GR" sz="2600" i="1" dirty="0" smtClean="0">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524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Τι είναι η Γλωσσολογία; (6)</a:t>
            </a:r>
          </a:p>
        </p:txBody>
      </p:sp>
      <p:sp>
        <p:nvSpPr>
          <p:cNvPr id="5" name="4 - TextBox"/>
          <p:cNvSpPr txBox="1"/>
          <p:nvPr/>
        </p:nvSpPr>
        <p:spPr>
          <a:xfrm>
            <a:off x="152400" y="1360468"/>
            <a:ext cx="6400800" cy="5878532"/>
          </a:xfrm>
          <a:prstGeom prst="rect">
            <a:avLst/>
          </a:prstGeom>
          <a:noFill/>
        </p:spPr>
        <p:txBody>
          <a:bodyPr wrap="square" rtlCol="0">
            <a:spAutoFit/>
          </a:bodyPr>
          <a:lstStyle/>
          <a:p>
            <a:pPr algn="ctr"/>
            <a:r>
              <a:rPr lang="el-GR" sz="2600" dirty="0" smtClean="0">
                <a:latin typeface="+mn-lt"/>
              </a:rPr>
              <a:t>Η </a:t>
            </a:r>
            <a:r>
              <a:rPr lang="el-GR" sz="2600" b="1" dirty="0" smtClean="0">
                <a:solidFill>
                  <a:srgbClr val="00B050"/>
                </a:solidFill>
                <a:latin typeface="+mn-lt"/>
              </a:rPr>
              <a:t>Γλωσσική Επιστήμη </a:t>
            </a:r>
            <a:r>
              <a:rPr lang="el-GR" sz="2600" dirty="0" smtClean="0">
                <a:latin typeface="+mn-lt"/>
              </a:rPr>
              <a:t> (Γλωσσολογία) μελετά τη </a:t>
            </a:r>
            <a:r>
              <a:rPr lang="el-GR" sz="2600" b="1" i="1" dirty="0" smtClean="0">
                <a:solidFill>
                  <a:srgbClr val="00B050"/>
                </a:solidFill>
                <a:latin typeface="+mn-lt"/>
              </a:rPr>
              <a:t>γνώση της γλώσσας (</a:t>
            </a:r>
            <a:r>
              <a:rPr lang="en-US" sz="2600" b="1" i="1" dirty="0" smtClean="0">
                <a:solidFill>
                  <a:srgbClr val="00B050"/>
                </a:solidFill>
                <a:latin typeface="+mn-lt"/>
              </a:rPr>
              <a:t>knowledge of language</a:t>
            </a:r>
            <a:r>
              <a:rPr lang="el-GR" sz="2600" b="1" i="1" dirty="0" smtClean="0">
                <a:solidFill>
                  <a:srgbClr val="00B050"/>
                </a:solidFill>
                <a:latin typeface="+mn-lt"/>
              </a:rPr>
              <a:t>) </a:t>
            </a:r>
            <a:r>
              <a:rPr lang="el-GR" sz="2600" dirty="0" smtClean="0">
                <a:latin typeface="+mn-lt"/>
              </a:rPr>
              <a:t>του φυσικού ομιλητή.</a:t>
            </a:r>
          </a:p>
          <a:p>
            <a:pPr algn="ctr"/>
            <a:r>
              <a:rPr lang="el-GR" sz="2600" i="1" dirty="0" smtClean="0">
                <a:latin typeface="+mn-lt"/>
              </a:rPr>
              <a:t>  </a:t>
            </a:r>
          </a:p>
          <a:p>
            <a:pPr algn="ctr"/>
            <a:r>
              <a:rPr lang="el-GR" sz="2600" dirty="0" smtClean="0">
                <a:latin typeface="+mn-lt"/>
              </a:rPr>
              <a:t>Στόχος της είναι</a:t>
            </a:r>
            <a:r>
              <a:rPr lang="el-GR" sz="2800" dirty="0" smtClean="0">
                <a:latin typeface="+mn-lt"/>
              </a:rPr>
              <a:t> να δώσει απαντήσεις στα ερωτήματα: </a:t>
            </a:r>
          </a:p>
          <a:p>
            <a:pPr marL="571500" indent="-571500" algn="ctr">
              <a:buClr>
                <a:srgbClr val="7030A0"/>
              </a:buClr>
              <a:buFont typeface="+mj-lt"/>
              <a:buAutoNum type="romanLcPeriod"/>
            </a:pPr>
            <a:r>
              <a:rPr lang="el-GR" sz="2800" dirty="0" smtClean="0">
                <a:latin typeface="+mn-lt"/>
              </a:rPr>
              <a:t>τι είναι αυτό που γνωρίζει ο φυσικός ομιλητής μιας γλώσσας;</a:t>
            </a:r>
          </a:p>
          <a:p>
            <a:pPr marL="571500" indent="-571500" algn="ctr">
              <a:buClr>
                <a:srgbClr val="7030A0"/>
              </a:buClr>
              <a:buFont typeface="+mj-lt"/>
              <a:buAutoNum type="romanLcPeriod"/>
            </a:pPr>
            <a:r>
              <a:rPr lang="el-GR" sz="2800" dirty="0" smtClean="0">
                <a:latin typeface="+mn-lt"/>
              </a:rPr>
              <a:t>πώς κατακτάται αυτή η γνώση;</a:t>
            </a:r>
          </a:p>
          <a:p>
            <a:pPr marL="571500" indent="-571500" algn="ctr">
              <a:buClr>
                <a:srgbClr val="7030A0"/>
              </a:buClr>
              <a:buFont typeface="+mj-lt"/>
              <a:buAutoNum type="romanLcPeriod"/>
            </a:pPr>
            <a:r>
              <a:rPr lang="el-GR" sz="2800" dirty="0" smtClean="0">
                <a:latin typeface="+mn-lt"/>
              </a:rPr>
              <a:t> πώς χρησιμοποιείται αυτή η γνώση;</a:t>
            </a:r>
          </a:p>
          <a:p>
            <a:pPr algn="r"/>
            <a:endParaRPr lang="el-GR" sz="2400" i="1" dirty="0" smtClean="0">
              <a:latin typeface="+mn-lt"/>
            </a:endParaRPr>
          </a:p>
          <a:p>
            <a:pPr algn="r"/>
            <a:r>
              <a:rPr lang="el-GR" sz="2800" i="1" dirty="0" smtClean="0">
                <a:latin typeface="+mn-lt"/>
              </a:rPr>
              <a:t>(</a:t>
            </a:r>
            <a:r>
              <a:rPr lang="en-US" sz="2800" i="1" dirty="0" smtClean="0">
                <a:latin typeface="+mn-lt"/>
              </a:rPr>
              <a:t>Chomsky 1965, 1986,1995</a:t>
            </a:r>
            <a:r>
              <a:rPr lang="el-GR" sz="2800" i="1" dirty="0" smtClean="0">
                <a:latin typeface="+mn-lt"/>
              </a:rPr>
              <a:t>)</a:t>
            </a:r>
            <a:endParaRPr lang="el-GR" sz="2600" i="1" dirty="0" smtClean="0">
              <a:latin typeface="+mn-lt"/>
            </a:endParaRPr>
          </a:p>
          <a:p>
            <a:endParaRPr lang="el-GR" sz="2600" i="1" dirty="0" smtClean="0">
              <a:latin typeface="+mn-lt"/>
            </a:endParaRPr>
          </a:p>
          <a:p>
            <a:endParaRPr lang="el-GR" sz="2600" i="1" dirty="0" smtClean="0">
              <a:latin typeface="+mn-lt"/>
            </a:endParaRPr>
          </a:p>
        </p:txBody>
      </p:sp>
      <p:pic>
        <p:nvPicPr>
          <p:cNvPr id="6" name="Picture 5"/>
          <p:cNvPicPr>
            <a:picLocks noChangeAspect="1" noChangeArrowheads="1"/>
          </p:cNvPicPr>
          <p:nvPr/>
        </p:nvPicPr>
        <p:blipFill>
          <a:blip r:embed="rId3" cstate="print"/>
          <a:srcRect/>
          <a:stretch>
            <a:fillRect/>
          </a:stretch>
        </p:blipFill>
        <p:spPr bwMode="auto">
          <a:xfrm>
            <a:off x="7010400" y="2057400"/>
            <a:ext cx="1814513"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524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Τι είναι η Γλωσσολογία (7)</a:t>
            </a:r>
          </a:p>
        </p:txBody>
      </p:sp>
      <p:sp>
        <p:nvSpPr>
          <p:cNvPr id="5" name="4 - TextBox"/>
          <p:cNvSpPr txBox="1"/>
          <p:nvPr/>
        </p:nvSpPr>
        <p:spPr>
          <a:xfrm>
            <a:off x="152400" y="1295400"/>
            <a:ext cx="8686800" cy="6063198"/>
          </a:xfrm>
          <a:prstGeom prst="rect">
            <a:avLst/>
          </a:prstGeom>
          <a:noFill/>
        </p:spPr>
        <p:txBody>
          <a:bodyPr wrap="square" rtlCol="0">
            <a:spAutoFit/>
          </a:bodyPr>
          <a:lstStyle/>
          <a:p>
            <a:pPr algn="ctr"/>
            <a:r>
              <a:rPr lang="el-GR" sz="2800" b="1" i="1" dirty="0" smtClean="0">
                <a:latin typeface="+mn-lt"/>
              </a:rPr>
              <a:t>Γλωσσική ικανότητα </a:t>
            </a:r>
          </a:p>
          <a:p>
            <a:pPr algn="ctr"/>
            <a:r>
              <a:rPr lang="el-GR" sz="2800" b="1" i="1" dirty="0" smtClean="0">
                <a:latin typeface="+mn-lt"/>
              </a:rPr>
              <a:t>≠ </a:t>
            </a:r>
          </a:p>
          <a:p>
            <a:pPr algn="ctr"/>
            <a:r>
              <a:rPr lang="el-GR" sz="2800" b="1" i="1" dirty="0" smtClean="0">
                <a:latin typeface="+mn-lt"/>
              </a:rPr>
              <a:t>Γλωσσική επιτέλεση/πλήρωση</a:t>
            </a:r>
          </a:p>
          <a:p>
            <a:pPr algn="r"/>
            <a:endParaRPr lang="el-GR" sz="2800" i="1" dirty="0" smtClean="0">
              <a:latin typeface="+mn-lt"/>
            </a:endParaRPr>
          </a:p>
          <a:p>
            <a:pPr algn="ctr"/>
            <a:r>
              <a:rPr lang="el-GR" sz="2800" dirty="0" smtClean="0">
                <a:latin typeface="+mn-lt"/>
              </a:rPr>
              <a:t>Γλωσσική ικανότητα  </a:t>
            </a:r>
            <a:r>
              <a:rPr lang="en-US" sz="2800" dirty="0" smtClean="0">
                <a:latin typeface="+mn-lt"/>
              </a:rPr>
              <a:t>(competence) </a:t>
            </a:r>
            <a:r>
              <a:rPr lang="el-GR" sz="2800" dirty="0" smtClean="0">
                <a:latin typeface="+mn-lt"/>
              </a:rPr>
              <a:t>= </a:t>
            </a:r>
          </a:p>
          <a:p>
            <a:pPr algn="ctr"/>
            <a:r>
              <a:rPr lang="el-GR" sz="2800" b="1" dirty="0" smtClean="0">
                <a:solidFill>
                  <a:srgbClr val="00B050"/>
                </a:solidFill>
                <a:latin typeface="+mn-lt"/>
              </a:rPr>
              <a:t>γνώση</a:t>
            </a:r>
            <a:r>
              <a:rPr lang="el-GR" sz="2800" dirty="0" smtClean="0">
                <a:latin typeface="+mn-lt"/>
              </a:rPr>
              <a:t> του </a:t>
            </a:r>
            <a:r>
              <a:rPr lang="el-GR" sz="2800" dirty="0" err="1" smtClean="0">
                <a:latin typeface="+mn-lt"/>
              </a:rPr>
              <a:t>εσωτερικευμένου</a:t>
            </a:r>
            <a:r>
              <a:rPr lang="el-GR" sz="2800" dirty="0" smtClean="0">
                <a:latin typeface="+mn-lt"/>
              </a:rPr>
              <a:t> συστήματος κανόνων</a:t>
            </a:r>
          </a:p>
          <a:p>
            <a:pPr algn="ctr"/>
            <a:endParaRPr lang="el-GR" sz="2800" b="1" i="1" dirty="0" smtClean="0">
              <a:latin typeface="+mn-lt"/>
            </a:endParaRPr>
          </a:p>
          <a:p>
            <a:pPr algn="ctr"/>
            <a:r>
              <a:rPr lang="el-GR" sz="2800" dirty="0" smtClean="0">
                <a:latin typeface="+mn-lt"/>
              </a:rPr>
              <a:t>Γλωσσική επιτέλεση/πλήρωση </a:t>
            </a:r>
            <a:r>
              <a:rPr lang="en-US" sz="2800" dirty="0" smtClean="0">
                <a:latin typeface="+mn-lt"/>
              </a:rPr>
              <a:t>(performance) </a:t>
            </a:r>
            <a:r>
              <a:rPr lang="el-GR" sz="2800" dirty="0" smtClean="0">
                <a:latin typeface="+mn-lt"/>
              </a:rPr>
              <a:t>=</a:t>
            </a:r>
            <a:r>
              <a:rPr lang="en-US" sz="2800" dirty="0" smtClean="0">
                <a:latin typeface="+mn-lt"/>
              </a:rPr>
              <a:t> </a:t>
            </a:r>
            <a:endParaRPr lang="el-GR" sz="2800" dirty="0" smtClean="0">
              <a:latin typeface="+mn-lt"/>
            </a:endParaRPr>
          </a:p>
          <a:p>
            <a:pPr algn="ctr"/>
            <a:r>
              <a:rPr lang="el-GR" sz="2800" b="1" dirty="0" smtClean="0">
                <a:solidFill>
                  <a:srgbClr val="00B050"/>
                </a:solidFill>
                <a:latin typeface="+mn-lt"/>
              </a:rPr>
              <a:t>χρήση</a:t>
            </a:r>
            <a:r>
              <a:rPr lang="el-GR" sz="2800" dirty="0" smtClean="0">
                <a:latin typeface="+mn-lt"/>
              </a:rPr>
              <a:t> της γλώσσας σε πραγματικές συνθήκες παραγωγής και κατανόησης</a:t>
            </a:r>
            <a:endParaRPr lang="el-GR" sz="2800" i="1" dirty="0" smtClean="0">
              <a:latin typeface="+mn-lt"/>
            </a:endParaRPr>
          </a:p>
          <a:p>
            <a:pPr algn="r"/>
            <a:endParaRPr lang="el-GR" sz="2800" i="1" dirty="0" smtClean="0">
              <a:latin typeface="+mn-lt"/>
            </a:endParaRPr>
          </a:p>
          <a:p>
            <a:pPr algn="r"/>
            <a:r>
              <a:rPr lang="el-GR" sz="2800" i="1" dirty="0" smtClean="0">
                <a:latin typeface="+mn-lt"/>
              </a:rPr>
              <a:t>(</a:t>
            </a:r>
            <a:r>
              <a:rPr lang="en-US" sz="2800" i="1" dirty="0" smtClean="0">
                <a:latin typeface="+mn-lt"/>
              </a:rPr>
              <a:t>Chomsky 1965, 1986,1995</a:t>
            </a:r>
            <a:r>
              <a:rPr lang="el-GR" sz="2800" i="1" dirty="0" smtClean="0">
                <a:latin typeface="+mn-lt"/>
              </a:rPr>
              <a:t>)</a:t>
            </a:r>
            <a:endParaRPr lang="el-GR" sz="2600" i="1" dirty="0" smtClean="0">
              <a:latin typeface="+mn-lt"/>
            </a:endParaRPr>
          </a:p>
          <a:p>
            <a:endParaRPr lang="el-GR" sz="2600" i="1" dirty="0" smtClean="0">
              <a:latin typeface="+mn-lt"/>
            </a:endParaRPr>
          </a:p>
          <a:p>
            <a:endParaRPr lang="el-GR" sz="2600" i="1" dirty="0" smtClean="0">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(1); </a:t>
            </a:r>
          </a:p>
        </p:txBody>
      </p:sp>
      <p:sp>
        <p:nvSpPr>
          <p:cNvPr id="6" name="5 - TextBox"/>
          <p:cNvSpPr txBox="1"/>
          <p:nvPr/>
        </p:nvSpPr>
        <p:spPr>
          <a:xfrm>
            <a:off x="381000" y="1752600"/>
            <a:ext cx="8458200" cy="1107996"/>
          </a:xfrm>
          <a:prstGeom prst="rect">
            <a:avLst/>
          </a:prstGeom>
          <a:noFill/>
        </p:spPr>
        <p:txBody>
          <a:bodyPr wrap="square" rtlCol="0">
            <a:spAutoFit/>
          </a:bodyPr>
          <a:lstStyle/>
          <a:p>
            <a:pPr algn="just"/>
            <a:endParaRPr lang="el-GR" sz="2400" dirty="0" smtClean="0">
              <a:latin typeface="Cambria" pitchFamily="18" charset="0"/>
            </a:endParaRPr>
          </a:p>
          <a:p>
            <a:pPr algn="just"/>
            <a:endParaRPr lang="el-GR" sz="2400" dirty="0" smtClean="0">
              <a:latin typeface="Cambria" pitchFamily="18" charset="0"/>
            </a:endParaRPr>
          </a:p>
          <a:p>
            <a:pPr algn="just"/>
            <a:endParaRPr lang="el-GR" dirty="0"/>
          </a:p>
        </p:txBody>
      </p:sp>
      <p:pic>
        <p:nvPicPr>
          <p:cNvPr id="7" name="6 - Εικόνα" descr="530741_4826480194298_982181651_n.jpg"/>
          <p:cNvPicPr>
            <a:picLocks noChangeAspect="1"/>
          </p:cNvPicPr>
          <p:nvPr/>
        </p:nvPicPr>
        <p:blipFill>
          <a:blip r:embed="rId2" cstate="print"/>
          <a:stretch>
            <a:fillRect/>
          </a:stretch>
        </p:blipFill>
        <p:spPr>
          <a:xfrm>
            <a:off x="762000" y="1676400"/>
            <a:ext cx="3200400" cy="3810000"/>
          </a:xfrm>
          <a:prstGeom prst="rect">
            <a:avLst/>
          </a:prstGeom>
        </p:spPr>
      </p:pic>
      <p:pic>
        <p:nvPicPr>
          <p:cNvPr id="8" name="7 - Εικόνα" descr="groupidea-300x300.jpg"/>
          <p:cNvPicPr>
            <a:picLocks noChangeAspect="1"/>
          </p:cNvPicPr>
          <p:nvPr/>
        </p:nvPicPr>
        <p:blipFill>
          <a:blip r:embed="rId3" cstate="print"/>
          <a:stretch>
            <a:fillRect/>
          </a:stretch>
        </p:blipFill>
        <p:spPr>
          <a:xfrm>
            <a:off x="5029200" y="1828800"/>
            <a:ext cx="2857500" cy="35814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8100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(2)</a:t>
            </a:r>
          </a:p>
        </p:txBody>
      </p:sp>
      <p:sp>
        <p:nvSpPr>
          <p:cNvPr id="6" name="5 - TextBox"/>
          <p:cNvSpPr txBox="1"/>
          <p:nvPr/>
        </p:nvSpPr>
        <p:spPr>
          <a:xfrm>
            <a:off x="381000" y="3124200"/>
            <a:ext cx="8458200" cy="4247317"/>
          </a:xfrm>
          <a:prstGeom prst="rect">
            <a:avLst/>
          </a:prstGeom>
          <a:noFill/>
        </p:spPr>
        <p:txBody>
          <a:bodyPr wrap="square" rtlCol="0">
            <a:spAutoFit/>
          </a:bodyPr>
          <a:lstStyle/>
          <a:p>
            <a:pPr algn="just"/>
            <a:endParaRPr lang="el-GR" sz="2400" dirty="0" smtClean="0">
              <a:latin typeface="Cambria" pitchFamily="18" charset="0"/>
            </a:endParaRPr>
          </a:p>
          <a:p>
            <a:pPr algn="ctr"/>
            <a:r>
              <a:rPr lang="en-US" sz="2400" b="1" i="1" dirty="0" err="1" smtClean="0">
                <a:latin typeface="Cambria" pitchFamily="18" charset="0"/>
              </a:rPr>
              <a:t>Ghoti</a:t>
            </a:r>
            <a:r>
              <a:rPr lang="en-US" sz="2400" b="1" i="1" dirty="0" smtClean="0">
                <a:latin typeface="Cambria" pitchFamily="18" charset="0"/>
              </a:rPr>
              <a:t> </a:t>
            </a:r>
            <a:r>
              <a:rPr lang="en-US" sz="2400" b="1" i="1" dirty="0" smtClean="0">
                <a:latin typeface="Cambria" pitchFamily="18" charset="0"/>
                <a:sym typeface="Wingdings" pitchFamily="2" charset="2"/>
              </a:rPr>
              <a:t> </a:t>
            </a:r>
            <a:r>
              <a:rPr lang="en-US" sz="2400" b="1" i="1" dirty="0" smtClean="0">
                <a:latin typeface="Cambria" pitchFamily="18" charset="0"/>
              </a:rPr>
              <a:t>Fish</a:t>
            </a:r>
            <a:endParaRPr lang="el-GR" sz="2400" b="1" i="1" dirty="0" smtClean="0">
              <a:latin typeface="Cambria" pitchFamily="18" charset="0"/>
            </a:endParaRPr>
          </a:p>
          <a:p>
            <a:pPr algn="ctr"/>
            <a:r>
              <a:rPr lang="en-US" sz="2000" i="1" dirty="0" err="1" smtClean="0">
                <a:latin typeface="Cambria" pitchFamily="18" charset="0"/>
              </a:rPr>
              <a:t>gh</a:t>
            </a:r>
            <a:r>
              <a:rPr lang="el-GR" sz="2000" dirty="0" smtClean="0">
                <a:latin typeface="Cambria" pitchFamily="18" charset="0"/>
              </a:rPr>
              <a:t>:</a:t>
            </a:r>
            <a:r>
              <a:rPr lang="en-US" sz="2000" dirty="0" smtClean="0">
                <a:latin typeface="Cambria" pitchFamily="18" charset="0"/>
              </a:rPr>
              <a:t> </a:t>
            </a:r>
            <a:r>
              <a:rPr lang="el-GR" sz="2000" dirty="0" smtClean="0">
                <a:latin typeface="Cambria" pitchFamily="18" charset="0"/>
              </a:rPr>
              <a:t>προφέρεται ως</a:t>
            </a:r>
            <a:r>
              <a:rPr lang="en-US" sz="2000" dirty="0" smtClean="0">
                <a:latin typeface="Cambria" pitchFamily="18" charset="0"/>
              </a:rPr>
              <a:t> [f]</a:t>
            </a:r>
            <a:r>
              <a:rPr lang="el-GR" sz="2000" dirty="0" smtClean="0">
                <a:latin typeface="Cambria" pitchFamily="18" charset="0"/>
              </a:rPr>
              <a:t>, όπως στο</a:t>
            </a:r>
            <a:r>
              <a:rPr lang="en-US" sz="2000" dirty="0" smtClean="0">
                <a:latin typeface="Cambria" pitchFamily="18" charset="0"/>
              </a:rPr>
              <a:t> </a:t>
            </a:r>
            <a:r>
              <a:rPr lang="en-US" sz="2000" i="1" dirty="0" smtClean="0">
                <a:latin typeface="Cambria" pitchFamily="18" charset="0"/>
              </a:rPr>
              <a:t>tough</a:t>
            </a:r>
            <a:r>
              <a:rPr lang="en-US" sz="2000" dirty="0" smtClean="0">
                <a:latin typeface="Cambria" pitchFamily="18" charset="0"/>
              </a:rPr>
              <a:t> [</a:t>
            </a:r>
            <a:r>
              <a:rPr lang="en-US" sz="2000" dirty="0" err="1" smtClean="0">
                <a:latin typeface="Cambria" pitchFamily="18" charset="0"/>
              </a:rPr>
              <a:t>tʌf</a:t>
            </a:r>
            <a:r>
              <a:rPr lang="en-US" sz="2000" dirty="0" smtClean="0">
                <a:latin typeface="Cambria" pitchFamily="18" charset="0"/>
              </a:rPr>
              <a:t>]</a:t>
            </a:r>
          </a:p>
          <a:p>
            <a:pPr algn="ctr"/>
            <a:r>
              <a:rPr lang="en-US" sz="2000" i="1" dirty="0" smtClean="0">
                <a:latin typeface="Cambria" pitchFamily="18" charset="0"/>
              </a:rPr>
              <a:t>o</a:t>
            </a:r>
            <a:r>
              <a:rPr lang="el-GR" sz="2000" dirty="0" smtClean="0">
                <a:latin typeface="Cambria" pitchFamily="18" charset="0"/>
              </a:rPr>
              <a:t>:</a:t>
            </a:r>
            <a:r>
              <a:rPr lang="en-US" sz="2000" dirty="0" smtClean="0">
                <a:latin typeface="Cambria" pitchFamily="18" charset="0"/>
              </a:rPr>
              <a:t> </a:t>
            </a:r>
            <a:r>
              <a:rPr lang="el-GR" sz="2000" dirty="0" smtClean="0">
                <a:latin typeface="Cambria" pitchFamily="18" charset="0"/>
              </a:rPr>
              <a:t>προφέρεται ως</a:t>
            </a:r>
            <a:r>
              <a:rPr lang="en-US" sz="2000" dirty="0" smtClean="0">
                <a:latin typeface="Cambria" pitchFamily="18" charset="0"/>
              </a:rPr>
              <a:t> [ɪ] </a:t>
            </a:r>
            <a:r>
              <a:rPr lang="el-GR" sz="2000" dirty="0" smtClean="0">
                <a:latin typeface="Cambria" pitchFamily="18" charset="0"/>
              </a:rPr>
              <a:t>όπως στο</a:t>
            </a:r>
            <a:r>
              <a:rPr lang="en-US" sz="2000" dirty="0" smtClean="0">
                <a:latin typeface="Cambria" pitchFamily="18" charset="0"/>
              </a:rPr>
              <a:t> </a:t>
            </a:r>
            <a:r>
              <a:rPr lang="en-US" sz="2000" i="1" dirty="0" smtClean="0">
                <a:latin typeface="Cambria" pitchFamily="18" charset="0"/>
              </a:rPr>
              <a:t>women</a:t>
            </a:r>
            <a:r>
              <a:rPr lang="en-US" sz="2000" dirty="0" smtClean="0">
                <a:latin typeface="Cambria" pitchFamily="18" charset="0"/>
              </a:rPr>
              <a:t> [ˈ</a:t>
            </a:r>
            <a:r>
              <a:rPr lang="en-US" sz="2000" dirty="0" err="1" smtClean="0">
                <a:latin typeface="Cambria" pitchFamily="18" charset="0"/>
              </a:rPr>
              <a:t>wɪmɪn</a:t>
            </a:r>
            <a:r>
              <a:rPr lang="en-US" sz="2000" dirty="0" smtClean="0">
                <a:latin typeface="Cambria" pitchFamily="18" charset="0"/>
              </a:rPr>
              <a:t>]</a:t>
            </a:r>
          </a:p>
          <a:p>
            <a:pPr algn="ctr"/>
            <a:r>
              <a:rPr lang="en-US" sz="2000" i="1" dirty="0" err="1" smtClean="0">
                <a:latin typeface="Cambria" pitchFamily="18" charset="0"/>
              </a:rPr>
              <a:t>ti</a:t>
            </a:r>
            <a:r>
              <a:rPr lang="el-GR" sz="2000" dirty="0" smtClean="0">
                <a:latin typeface="Cambria" pitchFamily="18" charset="0"/>
              </a:rPr>
              <a:t>:</a:t>
            </a:r>
            <a:r>
              <a:rPr lang="en-US" sz="2000" dirty="0" smtClean="0">
                <a:latin typeface="Cambria" pitchFamily="18" charset="0"/>
              </a:rPr>
              <a:t> </a:t>
            </a:r>
            <a:r>
              <a:rPr lang="el-GR" sz="2000" dirty="0" smtClean="0">
                <a:latin typeface="Cambria" pitchFamily="18" charset="0"/>
              </a:rPr>
              <a:t>προφέρεται ως</a:t>
            </a:r>
            <a:r>
              <a:rPr lang="en-US" sz="2000" dirty="0" smtClean="0">
                <a:latin typeface="Cambria" pitchFamily="18" charset="0"/>
              </a:rPr>
              <a:t> [ʃ] </a:t>
            </a:r>
            <a:r>
              <a:rPr lang="el-GR" sz="2000" dirty="0" smtClean="0">
                <a:latin typeface="Cambria" pitchFamily="18" charset="0"/>
              </a:rPr>
              <a:t>όπως στο</a:t>
            </a:r>
            <a:r>
              <a:rPr lang="en-US" sz="2000" dirty="0" smtClean="0">
                <a:latin typeface="Cambria" pitchFamily="18" charset="0"/>
              </a:rPr>
              <a:t> </a:t>
            </a:r>
            <a:r>
              <a:rPr lang="en-US" sz="2000" i="1" dirty="0" smtClean="0">
                <a:latin typeface="Cambria" pitchFamily="18" charset="0"/>
              </a:rPr>
              <a:t>nation</a:t>
            </a:r>
            <a:r>
              <a:rPr lang="en-US" sz="2000" dirty="0" smtClean="0">
                <a:latin typeface="Cambria" pitchFamily="18" charset="0"/>
              </a:rPr>
              <a:t> [ˈ</a:t>
            </a:r>
            <a:r>
              <a:rPr lang="en-US" sz="2000" dirty="0" err="1" smtClean="0">
                <a:latin typeface="Cambria" pitchFamily="18" charset="0"/>
              </a:rPr>
              <a:t>neɪʃən</a:t>
            </a:r>
            <a:r>
              <a:rPr lang="en-US" sz="2000" dirty="0" smtClean="0">
                <a:latin typeface="Cambria" pitchFamily="18" charset="0"/>
              </a:rPr>
              <a:t>]</a:t>
            </a:r>
          </a:p>
          <a:p>
            <a:pPr algn="just"/>
            <a:endParaRPr lang="el-GR" sz="2400" dirty="0" smtClean="0">
              <a:latin typeface="Cambria" pitchFamily="18" charset="0"/>
            </a:endParaRPr>
          </a:p>
          <a:p>
            <a:pPr algn="just"/>
            <a:r>
              <a:rPr lang="el-GR" sz="2400" b="1" u="sng" dirty="0" smtClean="0">
                <a:solidFill>
                  <a:srgbClr val="7030A0"/>
                </a:solidFill>
                <a:latin typeface="Cambria" pitchFamily="18" charset="0"/>
              </a:rPr>
              <a:t>Φωνητική</a:t>
            </a:r>
            <a:r>
              <a:rPr lang="el-GR" sz="2400" dirty="0" smtClean="0">
                <a:latin typeface="Cambria" pitchFamily="18" charset="0"/>
              </a:rPr>
              <a:t>: ο κλάδος που ασχολείται με την περιγραφή όλων των </a:t>
            </a:r>
            <a:r>
              <a:rPr lang="el-GR" sz="2400" b="1" dirty="0" smtClean="0">
                <a:solidFill>
                  <a:srgbClr val="00B050"/>
                </a:solidFill>
                <a:latin typeface="Cambria" pitchFamily="18" charset="0"/>
              </a:rPr>
              <a:t>ήχων/φθόγγων</a:t>
            </a:r>
            <a:r>
              <a:rPr lang="el-GR" sz="2400" dirty="0" smtClean="0">
                <a:latin typeface="Cambria" pitchFamily="18" charset="0"/>
              </a:rPr>
              <a:t> που χρησιμοποιούνται στις ανθρώπινες γλώσσες, οι οποίοι αποτελούν ένα υποσύνολο των ήχων που δύναται να παράγει ο άνθρωπος.</a:t>
            </a:r>
          </a:p>
          <a:p>
            <a:pPr algn="just"/>
            <a:endParaRPr lang="el-GR" sz="2400" dirty="0" smtClean="0">
              <a:latin typeface="Cambria" pitchFamily="18" charset="0"/>
            </a:endParaRPr>
          </a:p>
          <a:p>
            <a:pPr algn="just"/>
            <a:endParaRPr lang="el-GR" dirty="0"/>
          </a:p>
        </p:txBody>
      </p:sp>
      <p:pic>
        <p:nvPicPr>
          <p:cNvPr id="5122" name="Picture 2" descr="I:\kostas\Documents\ΕΚΠΑ_ΜΑΘΗΜΑΤΑ\ΕΙΣΑΓΩΓΗ ΣΤΗ ΓΛΩΣΣΟΛΟΓΙΑ_ΠΜΣ_ΓΝΩΣΙΑΚΗ ΕΠΙΣΤΗΜΗ\Fish.jpg"/>
          <p:cNvPicPr>
            <a:picLocks noChangeAspect="1" noChangeArrowheads="1"/>
          </p:cNvPicPr>
          <p:nvPr/>
        </p:nvPicPr>
        <p:blipFill>
          <a:blip r:embed="rId3" cstate="print"/>
          <a:srcRect/>
          <a:stretch>
            <a:fillRect/>
          </a:stretch>
        </p:blipFill>
        <p:spPr bwMode="auto">
          <a:xfrm>
            <a:off x="533400" y="914400"/>
            <a:ext cx="2743200" cy="2438400"/>
          </a:xfrm>
          <a:prstGeom prst="rect">
            <a:avLst/>
          </a:prstGeom>
          <a:noFill/>
        </p:spPr>
      </p:pic>
      <p:pic>
        <p:nvPicPr>
          <p:cNvPr id="5123" name="Picture 3" descr="I:\kostas\Documents\ΕΚΠΑ_ΜΑΘΗΜΑΤΑ\ΕΙΣΑΓΩΓΗ ΣΤΗ ΓΛΩΣΣΟΛΟΓΙΑ_ΠΜΣ_ΓΝΩΣΙΑΚΗ ΕΠΙΣΤΗΜΗ\Ghoti.jpg"/>
          <p:cNvPicPr>
            <a:picLocks noChangeAspect="1" noChangeArrowheads="1"/>
          </p:cNvPicPr>
          <p:nvPr/>
        </p:nvPicPr>
        <p:blipFill>
          <a:blip r:embed="rId4" cstate="print"/>
          <a:srcRect/>
          <a:stretch>
            <a:fillRect/>
          </a:stretch>
        </p:blipFill>
        <p:spPr bwMode="auto">
          <a:xfrm>
            <a:off x="4572000" y="838200"/>
            <a:ext cx="4114800" cy="27432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8100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(3)</a:t>
            </a:r>
          </a:p>
        </p:txBody>
      </p:sp>
      <p:sp>
        <p:nvSpPr>
          <p:cNvPr id="6" name="5 - TextBox"/>
          <p:cNvSpPr txBox="1"/>
          <p:nvPr/>
        </p:nvSpPr>
        <p:spPr>
          <a:xfrm>
            <a:off x="228600" y="990600"/>
            <a:ext cx="8686800" cy="6217087"/>
          </a:xfrm>
          <a:prstGeom prst="rect">
            <a:avLst/>
          </a:prstGeom>
          <a:noFill/>
        </p:spPr>
        <p:txBody>
          <a:bodyPr wrap="square" rtlCol="0">
            <a:spAutoFit/>
          </a:bodyPr>
          <a:lstStyle/>
          <a:p>
            <a:r>
              <a:rPr lang="el-GR" sz="2000" dirty="0" smtClean="0">
                <a:latin typeface="Cambria" pitchFamily="18" charset="0"/>
              </a:rPr>
              <a:t>		</a:t>
            </a:r>
            <a:r>
              <a:rPr lang="en-US" sz="2000" dirty="0" smtClean="0">
                <a:latin typeface="Cambria" pitchFamily="18" charset="0"/>
              </a:rPr>
              <a:t>[</a:t>
            </a:r>
            <a:r>
              <a:rPr lang="en-US" sz="2000" b="1" dirty="0" err="1" smtClean="0">
                <a:latin typeface="Cambria" pitchFamily="18" charset="0"/>
              </a:rPr>
              <a:t>l</a:t>
            </a:r>
            <a:r>
              <a:rPr lang="en-US" sz="2000" dirty="0" err="1" smtClean="0">
                <a:latin typeface="Cambria" pitchFamily="18" charset="0"/>
              </a:rPr>
              <a:t>ipi</a:t>
            </a:r>
            <a:r>
              <a:rPr lang="en-US" sz="2000" dirty="0" smtClean="0">
                <a:latin typeface="Cambria" pitchFamily="18" charset="0"/>
              </a:rPr>
              <a:t>] = </a:t>
            </a:r>
            <a:r>
              <a:rPr lang="el-GR" sz="2000" dirty="0" smtClean="0">
                <a:latin typeface="Cambria" pitchFamily="18" charset="0"/>
              </a:rPr>
              <a:t>λύπη</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a:t>
            </a:r>
            <a:r>
              <a:rPr lang="en-US" sz="2000" b="1" dirty="0" err="1" smtClean="0">
                <a:latin typeface="Cambria" pitchFamily="18" charset="0"/>
              </a:rPr>
              <a:t>r</a:t>
            </a:r>
            <a:r>
              <a:rPr lang="en-US" sz="2000" dirty="0" err="1" smtClean="0">
                <a:latin typeface="Cambria" pitchFamily="18" charset="0"/>
              </a:rPr>
              <a:t>ipi</a:t>
            </a:r>
            <a:r>
              <a:rPr lang="en-US" sz="2000" dirty="0" smtClean="0">
                <a:latin typeface="Cambria" pitchFamily="18" charset="0"/>
              </a:rPr>
              <a:t>]</a:t>
            </a:r>
            <a:r>
              <a:rPr lang="el-GR" sz="2000" dirty="0" smtClean="0">
                <a:latin typeface="Cambria" pitchFamily="18" charset="0"/>
              </a:rPr>
              <a:t> = ρύποι</a:t>
            </a:r>
            <a:endParaRPr lang="en-US" sz="2000" dirty="0" smtClean="0">
              <a:latin typeface="Cambria" pitchFamily="18" charset="0"/>
            </a:endParaRPr>
          </a:p>
          <a:p>
            <a:r>
              <a:rPr lang="el-GR" sz="2000" dirty="0" smtClean="0">
                <a:latin typeface="Cambria" pitchFamily="18" charset="0"/>
              </a:rPr>
              <a:t>		</a:t>
            </a:r>
            <a:r>
              <a:rPr lang="en-US" sz="2000" dirty="0" smtClean="0">
                <a:latin typeface="Cambria" pitchFamily="18" charset="0"/>
              </a:rPr>
              <a:t>[</a:t>
            </a:r>
            <a:r>
              <a:rPr lang="en-US" sz="2000" b="1" dirty="0" smtClean="0">
                <a:latin typeface="Cambria" pitchFamily="18" charset="0"/>
              </a:rPr>
              <a:t>l</a:t>
            </a:r>
            <a:r>
              <a:rPr lang="en-US" sz="2000" dirty="0" smtClean="0">
                <a:latin typeface="Cambria" pitchFamily="18" charset="0"/>
              </a:rPr>
              <a:t>ama] = </a:t>
            </a:r>
            <a:r>
              <a:rPr lang="el-GR" sz="2000" dirty="0" smtClean="0">
                <a:latin typeface="Cambria" pitchFamily="18" charset="0"/>
              </a:rPr>
              <a:t>λάμα</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a:t>
            </a:r>
            <a:r>
              <a:rPr lang="en-US" sz="2000" b="1" dirty="0" err="1" smtClean="0">
                <a:latin typeface="Cambria" pitchFamily="18" charset="0"/>
              </a:rPr>
              <a:t>r</a:t>
            </a:r>
            <a:r>
              <a:rPr lang="en-US" sz="2000" dirty="0" err="1" smtClean="0">
                <a:latin typeface="Cambria" pitchFamily="18" charset="0"/>
              </a:rPr>
              <a:t>ama</a:t>
            </a:r>
            <a:r>
              <a:rPr lang="en-US" sz="2000" dirty="0" smtClean="0">
                <a:latin typeface="Cambria" pitchFamily="18" charset="0"/>
              </a:rPr>
              <a:t>]</a:t>
            </a:r>
            <a:r>
              <a:rPr lang="el-GR" sz="2000" dirty="0" smtClean="0">
                <a:latin typeface="Cambria" pitchFamily="18" charset="0"/>
              </a:rPr>
              <a:t> = ράμμα</a:t>
            </a:r>
          </a:p>
          <a:p>
            <a:r>
              <a:rPr lang="el-GR" sz="2000" dirty="0" smtClean="0">
                <a:latin typeface="Cambria" pitchFamily="18" charset="0"/>
              </a:rPr>
              <a:t>		</a:t>
            </a:r>
            <a:r>
              <a:rPr lang="en-US" sz="2000" dirty="0" smtClean="0">
                <a:latin typeface="Cambria" pitchFamily="18" charset="0"/>
              </a:rPr>
              <a:t>[</a:t>
            </a:r>
            <a:r>
              <a:rPr lang="en-US" sz="2000" dirty="0" err="1" smtClean="0">
                <a:latin typeface="Cambria" pitchFamily="18" charset="0"/>
              </a:rPr>
              <a:t>me</a:t>
            </a:r>
            <a:r>
              <a:rPr lang="en-US" sz="2000" b="1" dirty="0" err="1" smtClean="0">
                <a:latin typeface="Cambria" pitchFamily="18" charset="0"/>
              </a:rPr>
              <a:t>l</a:t>
            </a:r>
            <a:r>
              <a:rPr lang="en-US" sz="2000" dirty="0" err="1" smtClean="0">
                <a:latin typeface="Cambria" pitchFamily="18" charset="0"/>
              </a:rPr>
              <a:t>os</a:t>
            </a:r>
            <a:r>
              <a:rPr lang="en-US" sz="2000" dirty="0" smtClean="0">
                <a:latin typeface="Cambria" pitchFamily="18" charset="0"/>
              </a:rPr>
              <a:t>]</a:t>
            </a:r>
            <a:r>
              <a:rPr lang="el-GR" sz="2000" dirty="0" smtClean="0">
                <a:latin typeface="Cambria" pitchFamily="18" charset="0"/>
              </a:rPr>
              <a:t>= μέλος</a:t>
            </a:r>
            <a:r>
              <a:rPr lang="en-US" sz="2000" dirty="0" smtClean="0">
                <a:latin typeface="Cambria" pitchFamily="18" charset="0"/>
              </a:rPr>
              <a:t>		[</a:t>
            </a:r>
            <a:r>
              <a:rPr lang="en-US" sz="2000" dirty="0" err="1" smtClean="0">
                <a:latin typeface="Cambria" pitchFamily="18" charset="0"/>
              </a:rPr>
              <a:t>me</a:t>
            </a:r>
            <a:r>
              <a:rPr lang="en-US" sz="2000" b="1" dirty="0" err="1" smtClean="0">
                <a:latin typeface="Cambria" pitchFamily="18" charset="0"/>
              </a:rPr>
              <a:t>r</a:t>
            </a:r>
            <a:r>
              <a:rPr lang="en-US" sz="2000" dirty="0" err="1" smtClean="0">
                <a:latin typeface="Cambria" pitchFamily="18" charset="0"/>
              </a:rPr>
              <a:t>os</a:t>
            </a:r>
            <a:r>
              <a:rPr lang="en-US" sz="2000" dirty="0" smtClean="0">
                <a:latin typeface="Cambria" pitchFamily="18" charset="0"/>
              </a:rPr>
              <a:t>] = </a:t>
            </a:r>
            <a:r>
              <a:rPr lang="el-GR" sz="2000" dirty="0" smtClean="0">
                <a:latin typeface="Cambria" pitchFamily="18" charset="0"/>
              </a:rPr>
              <a:t>μέρος</a:t>
            </a:r>
            <a:r>
              <a:rPr lang="en-US" sz="2000" dirty="0" smtClean="0">
                <a:latin typeface="Cambria" pitchFamily="18" charset="0"/>
              </a:rPr>
              <a:t> </a:t>
            </a:r>
            <a:r>
              <a:rPr lang="el-GR" sz="2000" dirty="0" smtClean="0">
                <a:latin typeface="Cambria" pitchFamily="18" charset="0"/>
              </a:rPr>
              <a:t>		</a:t>
            </a:r>
            <a:endParaRPr lang="en-US" sz="2400" dirty="0" smtClean="0">
              <a:latin typeface="Cambria" pitchFamily="18" charset="0"/>
            </a:endParaRPr>
          </a:p>
          <a:p>
            <a:pPr algn="ctr"/>
            <a:endParaRPr lang="en-US" sz="2000" dirty="0" smtClean="0">
              <a:latin typeface="Cambria" pitchFamily="18" charset="0"/>
            </a:endParaRPr>
          </a:p>
          <a:p>
            <a:pPr algn="just"/>
            <a:r>
              <a:rPr lang="el-GR" sz="2400" dirty="0" smtClean="0">
                <a:latin typeface="Cambria" pitchFamily="18" charset="0"/>
              </a:rPr>
              <a:t>		</a:t>
            </a:r>
            <a:r>
              <a:rPr lang="en-US" sz="2000" dirty="0" smtClean="0">
                <a:latin typeface="Cambria" pitchFamily="18" charset="0"/>
              </a:rPr>
              <a:t>[</a:t>
            </a:r>
            <a:r>
              <a:rPr lang="en-US" sz="2000" b="1" dirty="0" err="1" smtClean="0">
                <a:latin typeface="Cambria" pitchFamily="18" charset="0"/>
              </a:rPr>
              <a:t>r</a:t>
            </a:r>
            <a:r>
              <a:rPr lang="en-US" sz="2000" dirty="0" err="1" smtClean="0">
                <a:latin typeface="Cambria" pitchFamily="18" charset="0"/>
              </a:rPr>
              <a:t>upi</a:t>
            </a:r>
            <a:r>
              <a:rPr lang="en-US" sz="2000" dirty="0" smtClean="0">
                <a:latin typeface="Cambria" pitchFamily="18" charset="0"/>
              </a:rPr>
              <a:t>] = </a:t>
            </a:r>
            <a:r>
              <a:rPr lang="el-GR" sz="2000" dirty="0" smtClean="0">
                <a:latin typeface="Cambria" pitchFamily="18" charset="0"/>
              </a:rPr>
              <a:t>ρουμπίνι	</a:t>
            </a:r>
            <a:r>
              <a:rPr lang="en-US" sz="2000" dirty="0" smtClean="0">
                <a:latin typeface="Cambria" pitchFamily="18" charset="0"/>
              </a:rPr>
              <a:t>[</a:t>
            </a:r>
            <a:r>
              <a:rPr lang="en-US" sz="2000" dirty="0" err="1" smtClean="0">
                <a:latin typeface="Cambria" pitchFamily="18" charset="0"/>
              </a:rPr>
              <a:t>mu</a:t>
            </a:r>
            <a:r>
              <a:rPr lang="en-US" sz="2000" b="1" dirty="0" err="1" smtClean="0">
                <a:latin typeface="Cambria" pitchFamily="18" charset="0"/>
              </a:rPr>
              <a:t>l</a:t>
            </a:r>
            <a:r>
              <a:rPr lang="en-US" sz="2000" dirty="0" smtClean="0">
                <a:latin typeface="Cambria" pitchFamily="18" charset="0"/>
              </a:rPr>
              <a:t>]</a:t>
            </a:r>
            <a:r>
              <a:rPr lang="el-GR" sz="2000" dirty="0" smtClean="0">
                <a:latin typeface="Cambria" pitchFamily="18" charset="0"/>
              </a:rPr>
              <a:t> = νερό</a:t>
            </a:r>
          </a:p>
          <a:p>
            <a:pPr algn="just"/>
            <a:r>
              <a:rPr lang="el-GR" sz="2000" dirty="0" smtClean="0">
                <a:latin typeface="Cambria" pitchFamily="18" charset="0"/>
              </a:rPr>
              <a:t>		</a:t>
            </a:r>
            <a:r>
              <a:rPr lang="en-US" sz="2000" dirty="0" smtClean="0">
                <a:latin typeface="Cambria" pitchFamily="18" charset="0"/>
              </a:rPr>
              <a:t>[</a:t>
            </a:r>
            <a:r>
              <a:rPr lang="en-US" sz="2000" dirty="0" err="1" smtClean="0">
                <a:latin typeface="Cambria" pitchFamily="18" charset="0"/>
              </a:rPr>
              <a:t>ki</a:t>
            </a:r>
            <a:r>
              <a:rPr lang="en-US" sz="2000" b="1" dirty="0" err="1" smtClean="0">
                <a:latin typeface="Cambria" pitchFamily="18" charset="0"/>
              </a:rPr>
              <a:t>r</a:t>
            </a:r>
            <a:r>
              <a:rPr lang="en-US" sz="2000" dirty="0" err="1" smtClean="0">
                <a:latin typeface="Cambria" pitchFamily="18" charset="0"/>
              </a:rPr>
              <a:t>i</a:t>
            </a:r>
            <a:r>
              <a:rPr lang="en-US" sz="2000" dirty="0" smtClean="0">
                <a:latin typeface="Cambria" pitchFamily="18" charset="0"/>
              </a:rPr>
              <a:t>] = </a:t>
            </a:r>
            <a:r>
              <a:rPr lang="el-GR" sz="2000" dirty="0" smtClean="0">
                <a:latin typeface="Cambria" pitchFamily="18" charset="0"/>
              </a:rPr>
              <a:t>δρόμος</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[pa</a:t>
            </a:r>
            <a:r>
              <a:rPr lang="en-US" sz="2000" b="1" dirty="0" smtClean="0">
                <a:latin typeface="Cambria" pitchFamily="18" charset="0"/>
              </a:rPr>
              <a:t>l</a:t>
            </a:r>
            <a:r>
              <a:rPr lang="en-US" sz="2000" dirty="0" smtClean="0">
                <a:latin typeface="Cambria" pitchFamily="18" charset="0"/>
              </a:rPr>
              <a:t>]</a:t>
            </a:r>
            <a:r>
              <a:rPr lang="el-GR" sz="2000" dirty="0" smtClean="0">
                <a:latin typeface="Cambria" pitchFamily="18" charset="0"/>
              </a:rPr>
              <a:t> = πόδι</a:t>
            </a:r>
          </a:p>
          <a:p>
            <a:pPr algn="just"/>
            <a:r>
              <a:rPr lang="el-GR" sz="2000" dirty="0" smtClean="0">
                <a:latin typeface="Cambria" pitchFamily="18" charset="0"/>
              </a:rPr>
              <a:t>		[</a:t>
            </a:r>
            <a:r>
              <a:rPr lang="en-US" sz="2000" dirty="0" err="1" smtClean="0">
                <a:latin typeface="Cambria" pitchFamily="18" charset="0"/>
              </a:rPr>
              <a:t>sa</a:t>
            </a:r>
            <a:r>
              <a:rPr lang="en-US" sz="2000" b="1" dirty="0" err="1" smtClean="0">
                <a:latin typeface="Cambria" pitchFamily="18" charset="0"/>
              </a:rPr>
              <a:t>r</a:t>
            </a:r>
            <a:r>
              <a:rPr lang="en-US" sz="2000" dirty="0" err="1" smtClean="0">
                <a:latin typeface="Cambria" pitchFamily="18" charset="0"/>
              </a:rPr>
              <a:t>am</a:t>
            </a:r>
            <a:r>
              <a:rPr lang="en-US" sz="2000" dirty="0" smtClean="0">
                <a:latin typeface="Cambria" pitchFamily="18" charset="0"/>
              </a:rPr>
              <a:t>] = </a:t>
            </a:r>
            <a:r>
              <a:rPr lang="el-GR" sz="2000" dirty="0" smtClean="0">
                <a:latin typeface="Cambria" pitchFamily="18" charset="0"/>
              </a:rPr>
              <a:t>άνθρωπος</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a:t>
            </a:r>
            <a:r>
              <a:rPr lang="en-US" sz="2000" dirty="0" err="1" smtClean="0">
                <a:latin typeface="Cambria" pitchFamily="18" charset="0"/>
              </a:rPr>
              <a:t>seu</a:t>
            </a:r>
            <a:r>
              <a:rPr lang="en-US" sz="2000" b="1" dirty="0" err="1" smtClean="0">
                <a:latin typeface="Cambria" pitchFamily="18" charset="0"/>
              </a:rPr>
              <a:t>l</a:t>
            </a:r>
            <a:r>
              <a:rPr lang="en-US" sz="2000" dirty="0" smtClean="0">
                <a:latin typeface="Cambria" pitchFamily="18" charset="0"/>
              </a:rPr>
              <a:t>]</a:t>
            </a:r>
            <a:r>
              <a:rPr lang="el-GR" sz="2000" dirty="0" smtClean="0">
                <a:latin typeface="Cambria" pitchFamily="18" charset="0"/>
              </a:rPr>
              <a:t> = Σεούλ</a:t>
            </a:r>
          </a:p>
          <a:p>
            <a:pPr algn="just"/>
            <a:endParaRPr lang="el-GR" sz="2400" b="1" dirty="0" smtClean="0">
              <a:solidFill>
                <a:srgbClr val="7030A0"/>
              </a:solidFill>
              <a:latin typeface="Cambria" pitchFamily="18" charset="0"/>
            </a:endParaRPr>
          </a:p>
          <a:p>
            <a:pPr algn="just"/>
            <a:r>
              <a:rPr lang="el-GR" sz="2400" dirty="0" smtClean="0">
                <a:latin typeface="Cambria" pitchFamily="18" charset="0"/>
              </a:rPr>
              <a:t>		</a:t>
            </a:r>
            <a:r>
              <a:rPr lang="en-US" sz="2000" dirty="0" smtClean="0">
                <a:latin typeface="Cambria" pitchFamily="18" charset="0"/>
              </a:rPr>
              <a:t>[</a:t>
            </a:r>
            <a:r>
              <a:rPr lang="en-US" sz="2000" b="1" dirty="0" err="1" smtClean="0">
                <a:latin typeface="Cambria" pitchFamily="18" charset="0"/>
              </a:rPr>
              <a:t>k</a:t>
            </a:r>
            <a:r>
              <a:rPr lang="en-US" sz="2000" dirty="0" err="1" smtClean="0">
                <a:latin typeface="Cambria" pitchFamily="18" charset="0"/>
              </a:rPr>
              <a:t>ano</a:t>
            </a:r>
            <a:r>
              <a:rPr lang="en-US" sz="2000" dirty="0" smtClean="0">
                <a:latin typeface="Cambria" pitchFamily="18" charset="0"/>
              </a:rPr>
              <a:t>] = </a:t>
            </a:r>
            <a:r>
              <a:rPr lang="el-GR" sz="2000" dirty="0" smtClean="0">
                <a:latin typeface="Cambria" pitchFamily="18" charset="0"/>
              </a:rPr>
              <a:t>κάνω</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a:t>
            </a:r>
            <a:r>
              <a:rPr lang="en-US" sz="2000" b="1" dirty="0" err="1" smtClean="0">
                <a:latin typeface="Cambria" pitchFamily="18" charset="0"/>
              </a:rPr>
              <a:t>c</a:t>
            </a:r>
            <a:r>
              <a:rPr lang="en-US" sz="2000" dirty="0" err="1" smtClean="0">
                <a:latin typeface="Cambria" pitchFamily="18" charset="0"/>
              </a:rPr>
              <a:t>ima</a:t>
            </a:r>
            <a:r>
              <a:rPr lang="en-US" sz="2000" dirty="0" smtClean="0">
                <a:latin typeface="Cambria" pitchFamily="18" charset="0"/>
              </a:rPr>
              <a:t>]</a:t>
            </a:r>
            <a:r>
              <a:rPr lang="el-GR" sz="2000" dirty="0" smtClean="0">
                <a:latin typeface="Cambria" pitchFamily="18" charset="0"/>
              </a:rPr>
              <a:t> = κύμα</a:t>
            </a:r>
            <a:endParaRPr lang="el-GR" sz="2000" b="1" dirty="0" smtClean="0">
              <a:solidFill>
                <a:srgbClr val="7030A0"/>
              </a:solidFill>
              <a:latin typeface="Cambria" pitchFamily="18" charset="0"/>
            </a:endParaRPr>
          </a:p>
          <a:p>
            <a:pPr algn="just"/>
            <a:r>
              <a:rPr lang="el-GR" sz="2000" dirty="0" smtClean="0">
                <a:latin typeface="Cambria" pitchFamily="18" charset="0"/>
              </a:rPr>
              <a:t>		</a:t>
            </a:r>
            <a:r>
              <a:rPr lang="en-US" sz="2000" dirty="0" smtClean="0">
                <a:latin typeface="Cambria" pitchFamily="18" charset="0"/>
              </a:rPr>
              <a:t>[</a:t>
            </a:r>
            <a:r>
              <a:rPr lang="en-US" sz="2000" b="1" dirty="0" smtClean="0">
                <a:latin typeface="Cambria" pitchFamily="18" charset="0"/>
              </a:rPr>
              <a:t>k</a:t>
            </a:r>
            <a:r>
              <a:rPr lang="en-US" sz="2000" dirty="0" smtClean="0">
                <a:latin typeface="Cambria" pitchFamily="18" charset="0"/>
              </a:rPr>
              <a:t>ali] = </a:t>
            </a:r>
            <a:r>
              <a:rPr lang="el-GR" sz="2000" dirty="0" smtClean="0">
                <a:latin typeface="Cambria" pitchFamily="18" charset="0"/>
              </a:rPr>
              <a:t>καλή</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a:t>
            </a:r>
            <a:r>
              <a:rPr lang="en-US" sz="2000" b="1" dirty="0" err="1" smtClean="0">
                <a:latin typeface="Cambria" pitchFamily="18" charset="0"/>
              </a:rPr>
              <a:t>c</a:t>
            </a:r>
            <a:r>
              <a:rPr lang="en-US" sz="2000" dirty="0" err="1" smtClean="0">
                <a:latin typeface="Cambria" pitchFamily="18" charset="0"/>
              </a:rPr>
              <a:t>eri</a:t>
            </a:r>
            <a:r>
              <a:rPr lang="en-US" sz="2000" dirty="0" smtClean="0">
                <a:latin typeface="Cambria" pitchFamily="18" charset="0"/>
              </a:rPr>
              <a:t>]</a:t>
            </a:r>
            <a:r>
              <a:rPr lang="el-GR" sz="2000" dirty="0" smtClean="0">
                <a:latin typeface="Cambria" pitchFamily="18" charset="0"/>
              </a:rPr>
              <a:t> = κερί</a:t>
            </a:r>
          </a:p>
          <a:p>
            <a:pPr algn="just"/>
            <a:endParaRPr lang="el-GR" sz="2400" b="1" dirty="0" smtClean="0">
              <a:solidFill>
                <a:srgbClr val="7030A0"/>
              </a:solidFill>
              <a:latin typeface="Cambria" pitchFamily="18" charset="0"/>
            </a:endParaRPr>
          </a:p>
          <a:p>
            <a:pPr algn="just"/>
            <a:r>
              <a:rPr lang="el-GR" sz="2400" b="1" u="sng" dirty="0" smtClean="0">
                <a:solidFill>
                  <a:srgbClr val="7030A0"/>
                </a:solidFill>
                <a:latin typeface="Cambria" pitchFamily="18" charset="0"/>
              </a:rPr>
              <a:t>Φωνολογία</a:t>
            </a:r>
            <a:r>
              <a:rPr lang="el-GR" sz="2400" dirty="0" smtClean="0">
                <a:latin typeface="Cambria" pitchFamily="18" charset="0"/>
              </a:rPr>
              <a:t>: ο κλάδος που ασχολείται με το πώς οργανώνονται οι φθόγγοι μιας γλώσσας. </a:t>
            </a:r>
            <a:r>
              <a:rPr lang="el-GR" sz="2400" dirty="0" smtClean="0">
                <a:latin typeface="+mn-lt"/>
              </a:rPr>
              <a:t>Το σύστημα φθόγγων μιας γλώσσας και η λειτουργία τους είναι μέρος της γνώσης του φυσικού ομιλητή. Στόχος της φωνολογίας είναι η αναπαράσταση αυτής της γνώσης.</a:t>
            </a:r>
          </a:p>
          <a:p>
            <a:pPr algn="just"/>
            <a:endParaRPr lang="el-GR" sz="2400" dirty="0" smtClean="0">
              <a:latin typeface="Cambria" pitchFamily="18" charset="0"/>
            </a:endParaRPr>
          </a:p>
          <a:p>
            <a:pPr algn="just"/>
            <a:endParaRPr lang="el-GR" dirty="0"/>
          </a:p>
        </p:txBody>
      </p:sp>
      <p:pic>
        <p:nvPicPr>
          <p:cNvPr id="6146" name="Picture 2" descr="I:\kostas\Documents\ΕΚΠΑ_ΜΑΘΗΜΑΤΑ\ΕΙΣΑΓΩΓΗ ΣΤΗ ΓΛΩΣΣΟΛΟΓΙΑ_ΠΜΣ_ΓΝΩΣΙΑΚΗ ΕΠΙΣΤΗΜΗ\ελληνική σημαία.png"/>
          <p:cNvPicPr>
            <a:picLocks noChangeAspect="1" noChangeArrowheads="1"/>
          </p:cNvPicPr>
          <p:nvPr/>
        </p:nvPicPr>
        <p:blipFill>
          <a:blip r:embed="rId3" cstate="print"/>
          <a:srcRect/>
          <a:stretch>
            <a:fillRect/>
          </a:stretch>
        </p:blipFill>
        <p:spPr bwMode="auto">
          <a:xfrm>
            <a:off x="7543800" y="914400"/>
            <a:ext cx="1066800" cy="990600"/>
          </a:xfrm>
          <a:prstGeom prst="rect">
            <a:avLst/>
          </a:prstGeom>
          <a:noFill/>
        </p:spPr>
      </p:pic>
      <p:pic>
        <p:nvPicPr>
          <p:cNvPr id="6147" name="Picture 3" descr="I:\kostas\Documents\ΕΚΠΑ_ΜΑΘΗΜΑΤΑ\ΕΙΣΑΓΩΓΗ ΣΤΗ ΓΛΩΣΣΟΛΟΓΙΑ_ΠΜΣ_ΓΝΩΣΙΑΚΗ ΕΠΙΣΤΗΜΗ\Κορέατικη σημαία.PNG"/>
          <p:cNvPicPr>
            <a:picLocks noChangeAspect="1" noChangeArrowheads="1"/>
          </p:cNvPicPr>
          <p:nvPr/>
        </p:nvPicPr>
        <p:blipFill>
          <a:blip r:embed="rId4" cstate="print"/>
          <a:srcRect/>
          <a:stretch>
            <a:fillRect/>
          </a:stretch>
        </p:blipFill>
        <p:spPr bwMode="auto">
          <a:xfrm>
            <a:off x="7543800" y="2133600"/>
            <a:ext cx="1066800" cy="914400"/>
          </a:xfrm>
          <a:prstGeom prst="rect">
            <a:avLst/>
          </a:prstGeom>
          <a:noFill/>
        </p:spPr>
      </p:pic>
      <p:pic>
        <p:nvPicPr>
          <p:cNvPr id="9" name="Picture 2" descr="I:\kostas\Documents\ΕΚΠΑ_ΜΑΘΗΜΑΤΑ\ΕΙΣΑΓΩΓΗ ΣΤΗ ΓΛΩΣΣΟΛΟΓΙΑ_ΠΜΣ_ΓΝΩΣΙΑΚΗ ΕΠΙΣΤΗΜΗ\ελληνική σημαία.png"/>
          <p:cNvPicPr>
            <a:picLocks noChangeAspect="1" noChangeArrowheads="1"/>
          </p:cNvPicPr>
          <p:nvPr/>
        </p:nvPicPr>
        <p:blipFill>
          <a:blip r:embed="rId3" cstate="print"/>
          <a:srcRect/>
          <a:stretch>
            <a:fillRect/>
          </a:stretch>
        </p:blipFill>
        <p:spPr bwMode="auto">
          <a:xfrm>
            <a:off x="7543800" y="3429000"/>
            <a:ext cx="1066800" cy="9906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1828800"/>
            <a:ext cx="8458200" cy="4572000"/>
          </a:xfrm>
        </p:spPr>
        <p:txBody>
          <a:bodyPr/>
          <a:lstStyle/>
          <a:p>
            <a:pPr marL="514350" indent="-514350">
              <a:buFont typeface="+mj-lt"/>
              <a:buAutoNum type="arabicPeriod"/>
            </a:pPr>
            <a:r>
              <a:rPr lang="el-GR" altLang="en-US" sz="2400" dirty="0" smtClean="0"/>
              <a:t>Κοινές απόψεις για τη γλώσσα και τη Γλωσσολογία</a:t>
            </a:r>
          </a:p>
          <a:p>
            <a:pPr marL="514350" indent="-514350">
              <a:buFont typeface="+mj-lt"/>
              <a:buAutoNum type="arabicPeriod"/>
            </a:pPr>
            <a:r>
              <a:rPr lang="el-GR" altLang="en-US" sz="2400" dirty="0" smtClean="0"/>
              <a:t>Τι είναι η Γλωσσολογία; </a:t>
            </a:r>
          </a:p>
          <a:p>
            <a:pPr marL="514350" indent="-514350">
              <a:buFont typeface="+mj-lt"/>
              <a:buAutoNum type="arabicPeriod"/>
            </a:pPr>
            <a:r>
              <a:rPr lang="el-GR" altLang="en-US" sz="2400" dirty="0" smtClean="0"/>
              <a:t>Τι είναι γλώσσα </a:t>
            </a:r>
            <a:r>
              <a:rPr lang="el-GR" altLang="en-US" sz="2400" dirty="0" smtClean="0">
                <a:sym typeface="Wingdings" pitchFamily="2" charset="2"/>
              </a:rPr>
              <a:t></a:t>
            </a:r>
            <a:r>
              <a:rPr lang="el-GR" altLang="en-US" sz="2400" dirty="0" smtClean="0"/>
              <a:t> η γνώση της γλώσσας;</a:t>
            </a:r>
            <a:endParaRPr lang="en-US" altLang="en-US" sz="2400" dirty="0" smtClean="0"/>
          </a:p>
          <a:p>
            <a:pPr marL="514350" indent="-514350">
              <a:buFont typeface="+mj-lt"/>
              <a:buAutoNum type="arabicPeriod"/>
            </a:pPr>
            <a:r>
              <a:rPr lang="el-GR" altLang="en-US" sz="2400" dirty="0" smtClean="0"/>
              <a:t>Πώς κατακτάται αυτή η γνώση;</a:t>
            </a:r>
          </a:p>
          <a:p>
            <a:pPr marL="514350" indent="-514350">
              <a:buFont typeface="+mj-lt"/>
              <a:buAutoNum type="arabicPeriod"/>
            </a:pPr>
            <a:r>
              <a:rPr lang="el-GR" altLang="en-US" sz="2400" dirty="0" smtClean="0"/>
              <a:t>Κλάδοι της Γλωσσολογίας</a:t>
            </a:r>
          </a:p>
          <a:p>
            <a:pPr marL="514350" indent="-514350">
              <a:buFont typeface="+mj-lt"/>
              <a:buAutoNum type="arabicPeriod"/>
            </a:pPr>
            <a:r>
              <a:rPr lang="el-GR" altLang="en-US" sz="2400" dirty="0" smtClean="0"/>
              <a:t>Σύγκριση της ανθρώπινης γλώσσας με τα επικοινωνιακά συστήματα μη ανθρώπινων οργανισμών</a:t>
            </a:r>
          </a:p>
          <a:p>
            <a:pPr marL="514350" indent="-514350">
              <a:buFont typeface="+mj-lt"/>
              <a:buAutoNum type="arabicPeriod"/>
            </a:pPr>
            <a:r>
              <a:rPr lang="el-GR" altLang="en-US" sz="2400" dirty="0" smtClean="0"/>
              <a:t>Χαρακτηριστικά της ανθρώπινης γλώσσας</a:t>
            </a:r>
          </a:p>
          <a:p>
            <a:pPr marL="514350" indent="-514350">
              <a:buFont typeface="+mj-lt"/>
              <a:buAutoNum type="arabicPeriod"/>
            </a:pPr>
            <a:r>
              <a:rPr lang="el-GR" altLang="en-US" sz="2400" dirty="0" smtClean="0"/>
              <a:t>Η γραμματική δομή ως ομόλογη ικανότητα</a:t>
            </a:r>
          </a:p>
          <a:p>
            <a:pPr marL="514350" indent="-514350">
              <a:buFont typeface="+mj-lt"/>
              <a:buAutoNum type="arabicPeriod"/>
            </a:pPr>
            <a:r>
              <a:rPr lang="el-GR" altLang="en-US" sz="2400" dirty="0" smtClean="0"/>
              <a:t>Η γραμματική δομή ως ανάλογη ικανότητα</a:t>
            </a:r>
          </a:p>
          <a:p>
            <a:pPr marL="514350" indent="-514350">
              <a:buFont typeface="+mj-lt"/>
              <a:buAutoNum type="arabicPeriod"/>
            </a:pPr>
            <a:r>
              <a:rPr lang="en-US" altLang="en-US" sz="2400" dirty="0" smtClean="0"/>
              <a:t>Take home message</a:t>
            </a:r>
            <a:endParaRPr lang="el-GR" altLang="en-US" sz="2400" dirty="0" smtClean="0"/>
          </a:p>
          <a:p>
            <a:pPr marL="514350" indent="-514350">
              <a:buFont typeface="+mj-lt"/>
              <a:buAutoNum type="arabicPeriod"/>
            </a:pPr>
            <a:endParaRPr lang="el-GR" altLang="en-US" sz="2400" dirty="0" smtClean="0"/>
          </a:p>
        </p:txBody>
      </p:sp>
      <p:pic>
        <p:nvPicPr>
          <p:cNvPr id="4" name="3 - Εικόνα" descr="droppedImage.jpg"/>
          <p:cNvPicPr>
            <a:picLocks noChangeAspect="1"/>
          </p:cNvPicPr>
          <p:nvPr/>
        </p:nvPicPr>
        <p:blipFill>
          <a:blip r:embed="rId3" cstate="print"/>
          <a:stretch>
            <a:fillRect/>
          </a:stretch>
        </p:blipFill>
        <p:spPr>
          <a:xfrm>
            <a:off x="1524000" y="228600"/>
            <a:ext cx="6096000" cy="144780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(4)</a:t>
            </a:r>
          </a:p>
        </p:txBody>
      </p:sp>
      <p:sp>
        <p:nvSpPr>
          <p:cNvPr id="6" name="5 - TextBox"/>
          <p:cNvSpPr txBox="1"/>
          <p:nvPr/>
        </p:nvSpPr>
        <p:spPr>
          <a:xfrm>
            <a:off x="228600" y="1444109"/>
            <a:ext cx="8686800" cy="5109091"/>
          </a:xfrm>
          <a:prstGeom prst="rect">
            <a:avLst/>
          </a:prstGeom>
          <a:noFill/>
        </p:spPr>
        <p:txBody>
          <a:bodyPr wrap="square" rtlCol="0">
            <a:spAutoFit/>
          </a:bodyPr>
          <a:lstStyle/>
          <a:p>
            <a:pPr algn="ctr"/>
            <a:r>
              <a:rPr lang="el-GR" sz="2400" b="1" dirty="0" err="1" smtClean="0">
                <a:solidFill>
                  <a:srgbClr val="00B050"/>
                </a:solidFill>
                <a:latin typeface="Cambria" pitchFamily="18" charset="0"/>
              </a:rPr>
              <a:t>Γράφ</a:t>
            </a:r>
            <a:r>
              <a:rPr lang="el-GR" sz="2400" b="1" dirty="0" smtClean="0">
                <a:solidFill>
                  <a:srgbClr val="00B050"/>
                </a:solidFill>
                <a:latin typeface="Cambria" pitchFamily="18" charset="0"/>
              </a:rPr>
              <a:t>-ω</a:t>
            </a:r>
            <a:endParaRPr lang="en-US" sz="2400" b="1" dirty="0" smtClean="0">
              <a:solidFill>
                <a:srgbClr val="00B050"/>
              </a:solidFill>
              <a:latin typeface="Cambria" pitchFamily="18" charset="0"/>
            </a:endParaRPr>
          </a:p>
          <a:p>
            <a:pPr algn="ctr"/>
            <a:r>
              <a:rPr lang="el-GR" sz="2400" b="1" dirty="0" smtClean="0">
                <a:solidFill>
                  <a:srgbClr val="00B050"/>
                </a:solidFill>
                <a:latin typeface="Cambria" pitchFamily="18" charset="0"/>
              </a:rPr>
              <a:t>συν + </a:t>
            </a:r>
            <a:r>
              <a:rPr lang="el-GR" sz="2400" b="1" dirty="0" err="1" smtClean="0">
                <a:solidFill>
                  <a:srgbClr val="00B050"/>
                </a:solidFill>
                <a:latin typeface="Cambria" pitchFamily="18" charset="0"/>
              </a:rPr>
              <a:t>γράφ</a:t>
            </a:r>
            <a:r>
              <a:rPr lang="el-GR" sz="2400" b="1" dirty="0" smtClean="0">
                <a:solidFill>
                  <a:srgbClr val="00B050"/>
                </a:solidFill>
                <a:latin typeface="Cambria" pitchFamily="18" charset="0"/>
              </a:rPr>
              <a:t>-ω  + εα(ς) </a:t>
            </a:r>
            <a:r>
              <a:rPr lang="el-GR" sz="2400" b="1" dirty="0" smtClean="0">
                <a:solidFill>
                  <a:srgbClr val="00B050"/>
                </a:solidFill>
                <a:latin typeface="Cambria" pitchFamily="18" charset="0"/>
                <a:sym typeface="Wingdings" pitchFamily="2" charset="2"/>
              </a:rPr>
              <a:t> συγγραφέας</a:t>
            </a:r>
            <a:endParaRPr lang="en-US" sz="2400" b="1" dirty="0" smtClean="0">
              <a:solidFill>
                <a:srgbClr val="00B050"/>
              </a:solidFill>
              <a:latin typeface="Cambria" pitchFamily="18" charset="0"/>
            </a:endParaRPr>
          </a:p>
          <a:p>
            <a:pPr algn="ctr"/>
            <a:r>
              <a:rPr lang="el-GR" sz="2400" b="1" dirty="0" smtClean="0">
                <a:solidFill>
                  <a:srgbClr val="00B050"/>
                </a:solidFill>
                <a:latin typeface="Cambria" pitchFamily="18" charset="0"/>
              </a:rPr>
              <a:t>συν + </a:t>
            </a:r>
            <a:r>
              <a:rPr lang="el-GR" sz="2400" b="1" dirty="0" err="1" smtClean="0">
                <a:solidFill>
                  <a:srgbClr val="00B050"/>
                </a:solidFill>
                <a:latin typeface="Cambria" pitchFamily="18" charset="0"/>
              </a:rPr>
              <a:t>γράφ</a:t>
            </a:r>
            <a:r>
              <a:rPr lang="el-GR" sz="2400" b="1" dirty="0" smtClean="0">
                <a:solidFill>
                  <a:srgbClr val="00B050"/>
                </a:solidFill>
                <a:latin typeface="Cambria" pitchFamily="18" charset="0"/>
              </a:rPr>
              <a:t>-ω  + μα </a:t>
            </a:r>
            <a:r>
              <a:rPr lang="el-GR" sz="2400" b="1" dirty="0" smtClean="0">
                <a:solidFill>
                  <a:srgbClr val="00B050"/>
                </a:solidFill>
                <a:latin typeface="Cambria" pitchFamily="18" charset="0"/>
                <a:sym typeface="Wingdings" pitchFamily="2" charset="2"/>
              </a:rPr>
              <a:t> σύγγραμμα</a:t>
            </a:r>
            <a:endParaRPr lang="en-US" sz="2400" b="1" dirty="0" smtClean="0">
              <a:solidFill>
                <a:srgbClr val="00B050"/>
              </a:solidFill>
              <a:latin typeface="Cambria" pitchFamily="18" charset="0"/>
            </a:endParaRPr>
          </a:p>
          <a:p>
            <a:pPr algn="ctr"/>
            <a:endParaRPr lang="el-GR" sz="2000" dirty="0" smtClean="0">
              <a:latin typeface="Cambria" pitchFamily="18" charset="0"/>
            </a:endParaRPr>
          </a:p>
          <a:p>
            <a:pPr algn="ctr"/>
            <a:r>
              <a:rPr lang="en-US" sz="2400" b="1" dirty="0" err="1" smtClean="0">
                <a:solidFill>
                  <a:srgbClr val="7030A0"/>
                </a:solidFill>
                <a:latin typeface="Cambria" pitchFamily="18" charset="0"/>
              </a:rPr>
              <a:t>k</a:t>
            </a:r>
            <a:r>
              <a:rPr lang="en-US" sz="2400" dirty="0" err="1" smtClean="0">
                <a:solidFill>
                  <a:srgbClr val="7030A0"/>
                </a:solidFill>
                <a:latin typeface="Cambria" pitchFamily="18" charset="0"/>
              </a:rPr>
              <a:t>a</a:t>
            </a:r>
            <a:r>
              <a:rPr lang="en-US" sz="2400" b="1" dirty="0" err="1" smtClean="0">
                <a:solidFill>
                  <a:srgbClr val="7030A0"/>
                </a:solidFill>
                <a:latin typeface="Cambria" pitchFamily="18" charset="0"/>
              </a:rPr>
              <a:t>t</a:t>
            </a:r>
            <a:r>
              <a:rPr lang="en-US" sz="2400" dirty="0" err="1" smtClean="0">
                <a:solidFill>
                  <a:srgbClr val="7030A0"/>
                </a:solidFill>
                <a:latin typeface="Cambria" pitchFamily="18" charset="0"/>
              </a:rPr>
              <a:t>a</a:t>
            </a:r>
            <a:r>
              <a:rPr lang="en-US" sz="2400" b="1" dirty="0" err="1" smtClean="0">
                <a:solidFill>
                  <a:srgbClr val="7030A0"/>
                </a:solidFill>
                <a:latin typeface="Cambria" pitchFamily="18" charset="0"/>
              </a:rPr>
              <a:t>b</a:t>
            </a:r>
            <a:r>
              <a:rPr lang="en-US" sz="2400" dirty="0" smtClean="0">
                <a:solidFill>
                  <a:srgbClr val="7030A0"/>
                </a:solidFill>
                <a:latin typeface="Cambria" pitchFamily="18" charset="0"/>
              </a:rPr>
              <a:t>  ‘</a:t>
            </a:r>
            <a:r>
              <a:rPr lang="el-GR" sz="2400" dirty="0" smtClean="0">
                <a:solidFill>
                  <a:srgbClr val="7030A0"/>
                </a:solidFill>
                <a:latin typeface="Cambria" pitchFamily="18" charset="0"/>
              </a:rPr>
              <a:t>έγραψε’</a:t>
            </a:r>
          </a:p>
          <a:p>
            <a:pPr algn="ctr"/>
            <a:r>
              <a:rPr lang="en-US" sz="2400" b="1" dirty="0" err="1" smtClean="0">
                <a:solidFill>
                  <a:srgbClr val="7030A0"/>
                </a:solidFill>
                <a:latin typeface="Cambria" pitchFamily="18" charset="0"/>
              </a:rPr>
              <a:t>k</a:t>
            </a:r>
            <a:r>
              <a:rPr lang="en-US" sz="2400" dirty="0" err="1" smtClean="0">
                <a:solidFill>
                  <a:srgbClr val="7030A0"/>
                </a:solidFill>
                <a:latin typeface="Cambria" pitchFamily="18" charset="0"/>
              </a:rPr>
              <a:t>aa</a:t>
            </a:r>
            <a:r>
              <a:rPr lang="en-US" sz="2400" b="1" dirty="0" err="1" smtClean="0">
                <a:solidFill>
                  <a:srgbClr val="7030A0"/>
                </a:solidFill>
                <a:latin typeface="Cambria" pitchFamily="18" charset="0"/>
              </a:rPr>
              <a:t>t</a:t>
            </a:r>
            <a:r>
              <a:rPr lang="en-US" sz="2400" dirty="0" err="1" smtClean="0">
                <a:solidFill>
                  <a:srgbClr val="7030A0"/>
                </a:solidFill>
                <a:latin typeface="Cambria" pitchFamily="18" charset="0"/>
              </a:rPr>
              <a:t>i</a:t>
            </a:r>
            <a:r>
              <a:rPr lang="en-US" sz="2400" b="1" dirty="0" err="1" smtClean="0">
                <a:solidFill>
                  <a:srgbClr val="7030A0"/>
                </a:solidFill>
                <a:latin typeface="Cambria" pitchFamily="18" charset="0"/>
              </a:rPr>
              <a:t>b</a:t>
            </a:r>
            <a:r>
              <a:rPr lang="en-US" sz="2400" dirty="0" smtClean="0">
                <a:solidFill>
                  <a:srgbClr val="7030A0"/>
                </a:solidFill>
                <a:latin typeface="Cambria" pitchFamily="18" charset="0"/>
              </a:rPr>
              <a:t> ‘</a:t>
            </a:r>
            <a:r>
              <a:rPr lang="el-GR" sz="2400" dirty="0" smtClean="0">
                <a:solidFill>
                  <a:srgbClr val="7030A0"/>
                </a:solidFill>
                <a:latin typeface="Cambria" pitchFamily="18" charset="0"/>
              </a:rPr>
              <a:t>συγγραφέας’</a:t>
            </a:r>
          </a:p>
          <a:p>
            <a:pPr algn="ctr"/>
            <a:r>
              <a:rPr lang="en-US" sz="2400" b="1" dirty="0" err="1" smtClean="0">
                <a:solidFill>
                  <a:srgbClr val="7030A0"/>
                </a:solidFill>
                <a:latin typeface="Cambria" pitchFamily="18" charset="0"/>
              </a:rPr>
              <a:t>k</a:t>
            </a:r>
            <a:r>
              <a:rPr lang="en-US" sz="2400" dirty="0" err="1" smtClean="0">
                <a:solidFill>
                  <a:srgbClr val="7030A0"/>
                </a:solidFill>
                <a:latin typeface="Cambria" pitchFamily="18" charset="0"/>
              </a:rPr>
              <a:t>i</a:t>
            </a:r>
            <a:r>
              <a:rPr lang="en-US" sz="2400" b="1" dirty="0" err="1" smtClean="0">
                <a:solidFill>
                  <a:srgbClr val="7030A0"/>
                </a:solidFill>
                <a:latin typeface="Cambria" pitchFamily="18" charset="0"/>
              </a:rPr>
              <a:t>t</a:t>
            </a:r>
            <a:r>
              <a:rPr lang="en-US" sz="2400" dirty="0" err="1" smtClean="0">
                <a:solidFill>
                  <a:srgbClr val="7030A0"/>
                </a:solidFill>
                <a:latin typeface="Cambria" pitchFamily="18" charset="0"/>
              </a:rPr>
              <a:t>áa</a:t>
            </a:r>
            <a:r>
              <a:rPr lang="en-US" sz="2400" b="1" dirty="0" err="1" smtClean="0">
                <a:solidFill>
                  <a:srgbClr val="7030A0"/>
                </a:solidFill>
                <a:latin typeface="Cambria" pitchFamily="18" charset="0"/>
              </a:rPr>
              <a:t>b</a:t>
            </a:r>
            <a:r>
              <a:rPr lang="en-US" sz="2400" dirty="0" smtClean="0">
                <a:solidFill>
                  <a:srgbClr val="7030A0"/>
                </a:solidFill>
                <a:latin typeface="Cambria" pitchFamily="18" charset="0"/>
              </a:rPr>
              <a:t> ‘</a:t>
            </a:r>
            <a:r>
              <a:rPr lang="el-GR" sz="2400" dirty="0" smtClean="0">
                <a:solidFill>
                  <a:srgbClr val="7030A0"/>
                </a:solidFill>
                <a:latin typeface="Cambria" pitchFamily="18" charset="0"/>
              </a:rPr>
              <a:t>σύγγραμμα/βιβλίο’</a:t>
            </a:r>
          </a:p>
          <a:p>
            <a:pPr algn="just"/>
            <a:endParaRPr lang="el-GR" sz="2400" b="1" dirty="0" smtClean="0">
              <a:solidFill>
                <a:srgbClr val="7030A0"/>
              </a:solidFill>
              <a:latin typeface="Cambria" pitchFamily="18" charset="0"/>
            </a:endParaRPr>
          </a:p>
          <a:p>
            <a:pPr algn="just"/>
            <a:r>
              <a:rPr lang="el-GR" sz="2400" b="1" u="sng" dirty="0" smtClean="0">
                <a:solidFill>
                  <a:srgbClr val="7030A0"/>
                </a:solidFill>
                <a:latin typeface="Cambria" pitchFamily="18" charset="0"/>
              </a:rPr>
              <a:t>Μορφολογία</a:t>
            </a:r>
            <a:r>
              <a:rPr lang="el-GR" sz="2400" dirty="0" smtClean="0">
                <a:latin typeface="Cambria" pitchFamily="18" charset="0"/>
              </a:rPr>
              <a:t>: ο κλάδος που μελετά τη δομή και τον σχηματισμό των λέξεων από μικρότερα συστατικά. </a:t>
            </a:r>
            <a:r>
              <a:rPr lang="el-GR" sz="2400" dirty="0" smtClean="0">
                <a:latin typeface="+mn-lt"/>
              </a:rPr>
              <a:t>Οι κανόνες σχηματισμού των λέξεων είναι μέρος της γνώσης του φυσικού ομιλητή. Στόχος της μορφολογίας είναι να αποτυπώσει αυτή τη γνώση.</a:t>
            </a:r>
          </a:p>
          <a:p>
            <a:pPr algn="just"/>
            <a:endParaRPr lang="el-GR" sz="2400" dirty="0" smtClean="0">
              <a:latin typeface="Cambria" pitchFamily="18" charset="0"/>
            </a:endParaRPr>
          </a:p>
          <a:p>
            <a:pPr algn="just"/>
            <a:endParaRPr lang="el-GR"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2860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(5)</a:t>
            </a:r>
          </a:p>
        </p:txBody>
      </p:sp>
      <p:sp>
        <p:nvSpPr>
          <p:cNvPr id="6" name="5 - TextBox"/>
          <p:cNvSpPr txBox="1"/>
          <p:nvPr/>
        </p:nvSpPr>
        <p:spPr>
          <a:xfrm>
            <a:off x="152400" y="1066800"/>
            <a:ext cx="8763000" cy="3631763"/>
          </a:xfrm>
          <a:prstGeom prst="rect">
            <a:avLst/>
          </a:prstGeom>
          <a:noFill/>
        </p:spPr>
        <p:txBody>
          <a:bodyPr wrap="square" rtlCol="0">
            <a:spAutoFit/>
          </a:bodyPr>
          <a:lstStyle/>
          <a:p>
            <a:pPr marL="457200" indent="-457200">
              <a:buClr>
                <a:schemeClr val="tx1"/>
              </a:buClr>
              <a:buFont typeface="+mj-lt"/>
              <a:buAutoNum type="arabicPeriod"/>
            </a:pPr>
            <a:r>
              <a:rPr lang="el-GR" sz="2400" dirty="0" smtClean="0">
                <a:latin typeface="Cambria" pitchFamily="18" charset="0"/>
              </a:rPr>
              <a:t>Ο αστυνομικός κατευθύνθηκε προς τον άντρα με το περίστροφο στο χέρι.</a:t>
            </a:r>
          </a:p>
          <a:p>
            <a:pPr marL="457200" indent="-457200">
              <a:buClrTx/>
              <a:buFont typeface="+mj-lt"/>
              <a:buAutoNum type="arabicPeriod"/>
            </a:pPr>
            <a:endParaRPr lang="el-GR" sz="2400" b="1" dirty="0" smtClean="0">
              <a:solidFill>
                <a:srgbClr val="00B050"/>
              </a:solidFill>
              <a:latin typeface="Cambria" pitchFamily="18" charset="0"/>
            </a:endParaRPr>
          </a:p>
          <a:p>
            <a:pPr marL="971550" lvl="1" indent="-514350" algn="just">
              <a:buAutoNum type="romanLcPeriod"/>
            </a:pPr>
            <a:r>
              <a:rPr lang="el-GR" b="1" dirty="0" smtClean="0">
                <a:solidFill>
                  <a:srgbClr val="00B050"/>
                </a:solidFill>
                <a:latin typeface="Cambria" pitchFamily="18" charset="0"/>
              </a:rPr>
              <a:t>Ο αστυνομικός κατευθύνθηκε προς έναν άντρα που κρατούσε ένα περίστροφο στο χέρι.</a:t>
            </a:r>
          </a:p>
          <a:p>
            <a:pPr marL="971550" lvl="1" indent="-514350" algn="just">
              <a:buFontTx/>
              <a:buAutoNum type="romanLcPeriod"/>
            </a:pPr>
            <a:r>
              <a:rPr lang="el-GR" b="1" dirty="0" smtClean="0">
                <a:solidFill>
                  <a:srgbClr val="00B050"/>
                </a:solidFill>
                <a:latin typeface="Cambria" pitchFamily="18" charset="0"/>
              </a:rPr>
              <a:t>Ο αστυνομικός κατευθύνθηκε προς έναν άντρα κρατώντας ένα περίστροφο στο χέρι.</a:t>
            </a:r>
          </a:p>
          <a:p>
            <a:pPr marL="514350" indent="-514350" algn="just"/>
            <a:endParaRPr lang="el-GR" sz="2000" dirty="0" smtClean="0">
              <a:solidFill>
                <a:srgbClr val="7030A0"/>
              </a:solidFill>
              <a:latin typeface="Cambria" pitchFamily="18" charset="0"/>
            </a:endParaRPr>
          </a:p>
          <a:p>
            <a:pPr marL="514350" indent="-514350" algn="just"/>
            <a:r>
              <a:rPr lang="en-US" sz="2400" b="1" dirty="0" smtClean="0">
                <a:solidFill>
                  <a:srgbClr val="7030A0"/>
                </a:solidFill>
                <a:latin typeface="Cambria" pitchFamily="18" charset="0"/>
              </a:rPr>
              <a:t>       </a:t>
            </a:r>
            <a:r>
              <a:rPr lang="en-US" sz="2400" b="1" dirty="0" err="1" smtClean="0">
                <a:solidFill>
                  <a:srgbClr val="7030A0"/>
                </a:solidFill>
                <a:latin typeface="Cambria" pitchFamily="18" charset="0"/>
              </a:rPr>
              <a:t>i</a:t>
            </a:r>
            <a:r>
              <a:rPr lang="en-US" sz="2400" b="1" dirty="0" smtClean="0">
                <a:solidFill>
                  <a:srgbClr val="7030A0"/>
                </a:solidFill>
                <a:latin typeface="Cambria" pitchFamily="18" charset="0"/>
              </a:rPr>
              <a:t>.</a:t>
            </a:r>
            <a:endParaRPr lang="el-GR" sz="2400" b="1" dirty="0" smtClean="0">
              <a:solidFill>
                <a:srgbClr val="7030A0"/>
              </a:solidFill>
              <a:latin typeface="Cambria" pitchFamily="18" charset="0"/>
            </a:endParaRPr>
          </a:p>
          <a:p>
            <a:pPr algn="just"/>
            <a:endParaRPr lang="el-GR" sz="2400" dirty="0" smtClean="0">
              <a:latin typeface="Cambria" pitchFamily="18" charset="0"/>
            </a:endParaRPr>
          </a:p>
          <a:p>
            <a:pPr algn="just"/>
            <a:endParaRPr lang="el-GR" dirty="0"/>
          </a:p>
        </p:txBody>
      </p:sp>
      <p:sp>
        <p:nvSpPr>
          <p:cNvPr id="5" name="TextBox 238"/>
          <p:cNvSpPr txBox="1"/>
          <p:nvPr/>
        </p:nvSpPr>
        <p:spPr>
          <a:xfrm>
            <a:off x="3657601" y="4343401"/>
            <a:ext cx="2743199" cy="304800"/>
          </a:xfrm>
          <a:prstGeom prst="rect">
            <a:avLst/>
          </a:prstGeom>
          <a:noFill/>
        </p:spPr>
        <p:txBody>
          <a:bodyPr wrap="square" rtlCol="0">
            <a:spAutoFit/>
          </a:bodyPr>
          <a:lstStyle/>
          <a:p>
            <a:r>
              <a:rPr lang="el-GR" sz="1400" dirty="0" smtClean="0">
                <a:solidFill>
                  <a:srgbClr val="7030A0"/>
                </a:solidFill>
                <a:latin typeface="Cambria" pitchFamily="18" charset="0"/>
                <a:cs typeface="Times New Roman" panose="02020603050405020304" pitchFamily="18" charset="0"/>
              </a:rPr>
              <a:t>με το περίστροφο στο χέρι</a:t>
            </a:r>
            <a:endParaRPr lang="en-US" sz="1400" dirty="0">
              <a:solidFill>
                <a:srgbClr val="7030A0"/>
              </a:solidFill>
              <a:latin typeface="Cambria" pitchFamily="18" charset="0"/>
              <a:cs typeface="Times New Roman" panose="02020603050405020304" pitchFamily="18" charset="0"/>
            </a:endParaRPr>
          </a:p>
        </p:txBody>
      </p:sp>
      <p:sp>
        <p:nvSpPr>
          <p:cNvPr id="9" name="TextBox 242"/>
          <p:cNvSpPr txBox="1"/>
          <p:nvPr/>
        </p:nvSpPr>
        <p:spPr>
          <a:xfrm>
            <a:off x="1905000" y="4343400"/>
            <a:ext cx="1579411" cy="307777"/>
          </a:xfrm>
          <a:prstGeom prst="rect">
            <a:avLst/>
          </a:prstGeom>
          <a:noFill/>
        </p:spPr>
        <p:txBody>
          <a:bodyPr wrap="square" rtlCol="0">
            <a:spAutoFit/>
          </a:bodyPr>
          <a:lstStyle/>
          <a:p>
            <a:r>
              <a:rPr lang="el-GR" sz="1400" dirty="0" smtClean="0">
                <a:solidFill>
                  <a:srgbClr val="7030A0"/>
                </a:solidFill>
                <a:latin typeface="Cambria" pitchFamily="18" charset="0"/>
                <a:cs typeface="Times New Roman" panose="02020603050405020304" pitchFamily="18" charset="0"/>
              </a:rPr>
              <a:t>προς τον άντρα</a:t>
            </a:r>
            <a:endParaRPr lang="en-US" sz="1400" dirty="0">
              <a:solidFill>
                <a:srgbClr val="7030A0"/>
              </a:solidFill>
              <a:latin typeface="Cambria" pitchFamily="18" charset="0"/>
              <a:cs typeface="Times New Roman" panose="02020603050405020304" pitchFamily="18" charset="0"/>
            </a:endParaRPr>
          </a:p>
        </p:txBody>
      </p:sp>
      <p:cxnSp>
        <p:nvCxnSpPr>
          <p:cNvPr id="10" name="Ευθεία γραμμή σύνδεσης 246"/>
          <p:cNvCxnSpPr/>
          <p:nvPr/>
        </p:nvCxnSpPr>
        <p:spPr>
          <a:xfrm flipH="1" flipV="1">
            <a:off x="2590800" y="3505200"/>
            <a:ext cx="533932" cy="378096"/>
          </a:xfrm>
          <a:prstGeom prst="line">
            <a:avLst/>
          </a:prstGeom>
        </p:spPr>
        <p:style>
          <a:lnRef idx="1">
            <a:schemeClr val="dk1"/>
          </a:lnRef>
          <a:fillRef idx="0">
            <a:schemeClr val="dk1"/>
          </a:fillRef>
          <a:effectRef idx="0">
            <a:schemeClr val="dk1"/>
          </a:effectRef>
          <a:fontRef idx="minor">
            <a:schemeClr val="tx1"/>
          </a:fontRef>
        </p:style>
      </p:cxnSp>
      <p:cxnSp>
        <p:nvCxnSpPr>
          <p:cNvPr id="11" name="Ευθεία γραμμή σύνδεσης 247"/>
          <p:cNvCxnSpPr/>
          <p:nvPr/>
        </p:nvCxnSpPr>
        <p:spPr>
          <a:xfrm flipV="1">
            <a:off x="2057400" y="3505200"/>
            <a:ext cx="533400" cy="379816"/>
          </a:xfrm>
          <a:prstGeom prst="line">
            <a:avLst/>
          </a:prstGeom>
        </p:spPr>
        <p:style>
          <a:lnRef idx="1">
            <a:schemeClr val="dk1"/>
          </a:lnRef>
          <a:fillRef idx="0">
            <a:schemeClr val="dk1"/>
          </a:fillRef>
          <a:effectRef idx="0">
            <a:schemeClr val="dk1"/>
          </a:effectRef>
          <a:fontRef idx="minor">
            <a:schemeClr val="tx1"/>
          </a:fontRef>
        </p:style>
      </p:cxnSp>
      <p:sp>
        <p:nvSpPr>
          <p:cNvPr id="12" name="TextBox 248"/>
          <p:cNvSpPr txBox="1"/>
          <p:nvPr/>
        </p:nvSpPr>
        <p:spPr>
          <a:xfrm>
            <a:off x="1219200" y="3886200"/>
            <a:ext cx="1414642" cy="307777"/>
          </a:xfrm>
          <a:prstGeom prst="rect">
            <a:avLst/>
          </a:prstGeom>
          <a:noFill/>
        </p:spPr>
        <p:txBody>
          <a:bodyPr wrap="square" rtlCol="0">
            <a:spAutoFit/>
          </a:bodyPr>
          <a:lstStyle/>
          <a:p>
            <a:r>
              <a:rPr lang="el-GR" sz="1400" dirty="0" smtClean="0">
                <a:latin typeface="Cambria" pitchFamily="18" charset="0"/>
                <a:cs typeface="Times New Roman" panose="02020603050405020304" pitchFamily="18" charset="0"/>
              </a:rPr>
              <a:t>κατευθύνθηκε</a:t>
            </a:r>
            <a:endParaRPr lang="en-US" sz="1400" dirty="0">
              <a:latin typeface="Cambria" pitchFamily="18" charset="0"/>
              <a:cs typeface="Times New Roman" panose="02020603050405020304" pitchFamily="18" charset="0"/>
            </a:endParaRPr>
          </a:p>
        </p:txBody>
      </p:sp>
      <p:grpSp>
        <p:nvGrpSpPr>
          <p:cNvPr id="13" name="Ομάδα 1"/>
          <p:cNvGrpSpPr/>
          <p:nvPr/>
        </p:nvGrpSpPr>
        <p:grpSpPr>
          <a:xfrm>
            <a:off x="1981195" y="5943600"/>
            <a:ext cx="5181605" cy="307778"/>
            <a:chOff x="4708728" y="5282792"/>
            <a:chExt cx="4117059" cy="307778"/>
          </a:xfrm>
        </p:grpSpPr>
        <p:sp>
          <p:nvSpPr>
            <p:cNvPr id="14" name="TextBox 236"/>
            <p:cNvSpPr txBox="1"/>
            <p:nvPr/>
          </p:nvSpPr>
          <p:spPr>
            <a:xfrm>
              <a:off x="4708728" y="5282793"/>
              <a:ext cx="1150352" cy="307777"/>
            </a:xfrm>
            <a:prstGeom prst="rect">
              <a:avLst/>
            </a:prstGeom>
            <a:noFill/>
          </p:spPr>
          <p:txBody>
            <a:bodyPr wrap="square" rtlCol="0">
              <a:spAutoFit/>
            </a:bodyPr>
            <a:lstStyle/>
            <a:p>
              <a:r>
                <a:rPr lang="el-GR" sz="1400" dirty="0" smtClean="0">
                  <a:latin typeface="Cambria" pitchFamily="18" charset="0"/>
                  <a:cs typeface="Times New Roman" panose="02020603050405020304" pitchFamily="18" charset="0"/>
                </a:rPr>
                <a:t>κατευθύνθηκε</a:t>
              </a:r>
              <a:endParaRPr lang="en-US" sz="1400" dirty="0">
                <a:latin typeface="Cambria" pitchFamily="18" charset="0"/>
                <a:cs typeface="Times New Roman" panose="02020603050405020304" pitchFamily="18" charset="0"/>
              </a:endParaRPr>
            </a:p>
          </p:txBody>
        </p:sp>
        <p:sp>
          <p:nvSpPr>
            <p:cNvPr id="15" name="TextBox 238"/>
            <p:cNvSpPr txBox="1"/>
            <p:nvPr/>
          </p:nvSpPr>
          <p:spPr>
            <a:xfrm>
              <a:off x="5616906" y="5282793"/>
              <a:ext cx="1271443" cy="304800"/>
            </a:xfrm>
            <a:prstGeom prst="rect">
              <a:avLst/>
            </a:prstGeom>
            <a:noFill/>
          </p:spPr>
          <p:txBody>
            <a:bodyPr wrap="square" rtlCol="0">
              <a:spAutoFit/>
            </a:bodyPr>
            <a:lstStyle/>
            <a:p>
              <a:r>
                <a:rPr lang="el-GR" sz="1400" dirty="0" smtClean="0">
                  <a:latin typeface="Cambria" pitchFamily="18" charset="0"/>
                  <a:cs typeface="Times New Roman" panose="02020603050405020304" pitchFamily="18" charset="0"/>
                </a:rPr>
                <a:t> </a:t>
              </a:r>
              <a:r>
                <a:rPr lang="el-GR" sz="1400" dirty="0" smtClean="0">
                  <a:solidFill>
                    <a:srgbClr val="7030A0"/>
                  </a:solidFill>
                  <a:latin typeface="Cambria" pitchFamily="18" charset="0"/>
                  <a:cs typeface="Times New Roman" panose="02020603050405020304" pitchFamily="18" charset="0"/>
                </a:rPr>
                <a:t>προς τον άντρα</a:t>
              </a:r>
              <a:endParaRPr lang="en-US" sz="1400" dirty="0">
                <a:solidFill>
                  <a:srgbClr val="7030A0"/>
                </a:solidFill>
                <a:latin typeface="Cambria" pitchFamily="18" charset="0"/>
                <a:cs typeface="Times New Roman" panose="02020603050405020304" pitchFamily="18" charset="0"/>
              </a:endParaRPr>
            </a:p>
          </p:txBody>
        </p:sp>
        <p:sp>
          <p:nvSpPr>
            <p:cNvPr id="21" name="TextBox 248"/>
            <p:cNvSpPr txBox="1"/>
            <p:nvPr/>
          </p:nvSpPr>
          <p:spPr>
            <a:xfrm>
              <a:off x="6706715" y="5282792"/>
              <a:ext cx="2119072" cy="307777"/>
            </a:xfrm>
            <a:prstGeom prst="rect">
              <a:avLst/>
            </a:prstGeom>
            <a:noFill/>
          </p:spPr>
          <p:txBody>
            <a:bodyPr wrap="square" rtlCol="0">
              <a:spAutoFit/>
            </a:bodyPr>
            <a:lstStyle/>
            <a:p>
              <a:r>
                <a:rPr lang="el-GR" sz="1400" dirty="0" smtClean="0">
                  <a:latin typeface="Cambria" pitchFamily="18" charset="0"/>
                  <a:cs typeface="Times New Roman" panose="02020603050405020304" pitchFamily="18" charset="0"/>
                </a:rPr>
                <a:t>με το περίστροφο στο χέρι</a:t>
              </a:r>
              <a:r>
                <a:rPr lang="en-US" sz="1400" dirty="0" smtClean="0">
                  <a:solidFill>
                    <a:srgbClr val="7030A0"/>
                  </a:solidFill>
                  <a:latin typeface="Cambria" pitchFamily="18" charset="0"/>
                  <a:cs typeface="Times New Roman" panose="02020603050405020304" pitchFamily="18" charset="0"/>
                </a:rPr>
                <a:t>   </a:t>
              </a:r>
              <a:endParaRPr lang="en-US" sz="1400" dirty="0">
                <a:solidFill>
                  <a:srgbClr val="7030A0"/>
                </a:solidFill>
                <a:latin typeface="Cambria" pitchFamily="18" charset="0"/>
                <a:cs typeface="Times New Roman" panose="02020603050405020304" pitchFamily="18" charset="0"/>
              </a:endParaRPr>
            </a:p>
          </p:txBody>
        </p:sp>
      </p:grpSp>
      <p:sp>
        <p:nvSpPr>
          <p:cNvPr id="22" name="21 - TextBox"/>
          <p:cNvSpPr txBox="1"/>
          <p:nvPr/>
        </p:nvSpPr>
        <p:spPr>
          <a:xfrm>
            <a:off x="533400" y="4724400"/>
            <a:ext cx="685800" cy="461665"/>
          </a:xfrm>
          <a:prstGeom prst="rect">
            <a:avLst/>
          </a:prstGeom>
          <a:noFill/>
        </p:spPr>
        <p:txBody>
          <a:bodyPr wrap="square" rtlCol="0">
            <a:spAutoFit/>
          </a:bodyPr>
          <a:lstStyle/>
          <a:p>
            <a:pPr marL="514350" indent="-514350" algn="just"/>
            <a:r>
              <a:rPr lang="en-US" sz="2400" b="1" dirty="0" smtClean="0">
                <a:solidFill>
                  <a:srgbClr val="7030A0"/>
                </a:solidFill>
                <a:latin typeface="Cambria" pitchFamily="18" charset="0"/>
              </a:rPr>
              <a:t>ii.</a:t>
            </a:r>
            <a:endParaRPr lang="el-GR" sz="2400" b="1" dirty="0" smtClean="0">
              <a:solidFill>
                <a:srgbClr val="7030A0"/>
              </a:solidFill>
              <a:latin typeface="Cambria" pitchFamily="18" charset="0"/>
            </a:endParaRPr>
          </a:p>
        </p:txBody>
      </p:sp>
      <p:cxnSp>
        <p:nvCxnSpPr>
          <p:cNvPr id="38" name="Ευθεία γραμμή σύνδεσης 246"/>
          <p:cNvCxnSpPr/>
          <p:nvPr/>
        </p:nvCxnSpPr>
        <p:spPr>
          <a:xfrm flipH="1" flipV="1">
            <a:off x="4571468" y="4953000"/>
            <a:ext cx="533932" cy="378096"/>
          </a:xfrm>
          <a:prstGeom prst="line">
            <a:avLst/>
          </a:prstGeom>
        </p:spPr>
        <p:style>
          <a:lnRef idx="1">
            <a:schemeClr val="dk1"/>
          </a:lnRef>
          <a:fillRef idx="0">
            <a:schemeClr val="dk1"/>
          </a:fillRef>
          <a:effectRef idx="0">
            <a:schemeClr val="dk1"/>
          </a:effectRef>
          <a:fontRef idx="minor">
            <a:schemeClr val="tx1"/>
          </a:fontRef>
        </p:style>
      </p:cxnSp>
      <p:cxnSp>
        <p:nvCxnSpPr>
          <p:cNvPr id="39" name="Ευθεία γραμμή σύνδεσης 247"/>
          <p:cNvCxnSpPr/>
          <p:nvPr/>
        </p:nvCxnSpPr>
        <p:spPr>
          <a:xfrm flipV="1">
            <a:off x="3886200" y="4953000"/>
            <a:ext cx="533400" cy="379816"/>
          </a:xfrm>
          <a:prstGeom prst="line">
            <a:avLst/>
          </a:prstGeom>
        </p:spPr>
        <p:style>
          <a:lnRef idx="1">
            <a:schemeClr val="dk1"/>
          </a:lnRef>
          <a:fillRef idx="0">
            <a:schemeClr val="dk1"/>
          </a:fillRef>
          <a:effectRef idx="0">
            <a:schemeClr val="dk1"/>
          </a:effectRef>
          <a:fontRef idx="minor">
            <a:schemeClr val="tx1"/>
          </a:fontRef>
        </p:style>
      </p:cxnSp>
      <p:cxnSp>
        <p:nvCxnSpPr>
          <p:cNvPr id="40" name="Ευθεία γραμμή σύνδεσης 246"/>
          <p:cNvCxnSpPr/>
          <p:nvPr/>
        </p:nvCxnSpPr>
        <p:spPr>
          <a:xfrm flipH="1" flipV="1">
            <a:off x="5409668" y="5562600"/>
            <a:ext cx="533932" cy="378096"/>
          </a:xfrm>
          <a:prstGeom prst="line">
            <a:avLst/>
          </a:prstGeom>
        </p:spPr>
        <p:style>
          <a:lnRef idx="1">
            <a:schemeClr val="dk1"/>
          </a:lnRef>
          <a:fillRef idx="0">
            <a:schemeClr val="dk1"/>
          </a:fillRef>
          <a:effectRef idx="0">
            <a:schemeClr val="dk1"/>
          </a:effectRef>
          <a:fontRef idx="minor">
            <a:schemeClr val="tx1"/>
          </a:fontRef>
        </p:style>
      </p:cxnSp>
      <p:cxnSp>
        <p:nvCxnSpPr>
          <p:cNvPr id="41" name="Ευθεία γραμμή σύνδεσης 247"/>
          <p:cNvCxnSpPr/>
          <p:nvPr/>
        </p:nvCxnSpPr>
        <p:spPr>
          <a:xfrm flipV="1">
            <a:off x="4724400" y="5562600"/>
            <a:ext cx="533400" cy="379816"/>
          </a:xfrm>
          <a:prstGeom prst="line">
            <a:avLst/>
          </a:prstGeom>
        </p:spPr>
        <p:style>
          <a:lnRef idx="1">
            <a:schemeClr val="dk1"/>
          </a:lnRef>
          <a:fillRef idx="0">
            <a:schemeClr val="dk1"/>
          </a:fillRef>
          <a:effectRef idx="0">
            <a:schemeClr val="dk1"/>
          </a:effectRef>
          <a:fontRef idx="minor">
            <a:schemeClr val="tx1"/>
          </a:fontRef>
        </p:style>
      </p:cxnSp>
      <p:cxnSp>
        <p:nvCxnSpPr>
          <p:cNvPr id="44" name="Ευθεία γραμμή σύνδεσης 246"/>
          <p:cNvCxnSpPr/>
          <p:nvPr/>
        </p:nvCxnSpPr>
        <p:spPr>
          <a:xfrm flipH="1" flipV="1">
            <a:off x="3200400" y="3962400"/>
            <a:ext cx="533932" cy="378096"/>
          </a:xfrm>
          <a:prstGeom prst="line">
            <a:avLst/>
          </a:prstGeom>
        </p:spPr>
        <p:style>
          <a:lnRef idx="1">
            <a:schemeClr val="dk1"/>
          </a:lnRef>
          <a:fillRef idx="0">
            <a:schemeClr val="dk1"/>
          </a:fillRef>
          <a:effectRef idx="0">
            <a:schemeClr val="dk1"/>
          </a:effectRef>
          <a:fontRef idx="minor">
            <a:schemeClr val="tx1"/>
          </a:fontRef>
        </p:style>
      </p:cxnSp>
      <p:cxnSp>
        <p:nvCxnSpPr>
          <p:cNvPr id="45" name="Ευθεία γραμμή σύνδεσης 247"/>
          <p:cNvCxnSpPr/>
          <p:nvPr/>
        </p:nvCxnSpPr>
        <p:spPr>
          <a:xfrm flipV="1">
            <a:off x="2667000" y="3962400"/>
            <a:ext cx="533400" cy="379816"/>
          </a:xfrm>
          <a:prstGeom prst="line">
            <a:avLst/>
          </a:prstGeom>
        </p:spPr>
        <p:style>
          <a:lnRef idx="1">
            <a:schemeClr val="dk1"/>
          </a:lnRef>
          <a:fillRef idx="0">
            <a:schemeClr val="dk1"/>
          </a:fillRef>
          <a:effectRef idx="0">
            <a:schemeClr val="dk1"/>
          </a:effectRef>
          <a:fontRef idx="minor">
            <a:schemeClr val="tx1"/>
          </a:fontRef>
        </p:style>
      </p:cxnSp>
      <p:cxnSp>
        <p:nvCxnSpPr>
          <p:cNvPr id="20" name="Ευθεία γραμμή σύνδεσης 247"/>
          <p:cNvCxnSpPr/>
          <p:nvPr/>
        </p:nvCxnSpPr>
        <p:spPr>
          <a:xfrm flipV="1">
            <a:off x="2895600" y="5562600"/>
            <a:ext cx="533400" cy="379816"/>
          </a:xfrm>
          <a:prstGeom prst="line">
            <a:avLst/>
          </a:prstGeom>
        </p:spPr>
        <p:style>
          <a:lnRef idx="1">
            <a:schemeClr val="dk1"/>
          </a:lnRef>
          <a:fillRef idx="0">
            <a:schemeClr val="dk1"/>
          </a:fillRef>
          <a:effectRef idx="0">
            <a:schemeClr val="dk1"/>
          </a:effectRef>
          <a:fontRef idx="minor">
            <a:schemeClr val="tx1"/>
          </a:fontRef>
        </p:style>
      </p:cxnSp>
      <p:cxnSp>
        <p:nvCxnSpPr>
          <p:cNvPr id="23" name="Ευθεία γραμμή σύνδεσης 246"/>
          <p:cNvCxnSpPr/>
          <p:nvPr/>
        </p:nvCxnSpPr>
        <p:spPr>
          <a:xfrm flipH="1" flipV="1">
            <a:off x="3580868" y="5562600"/>
            <a:ext cx="533932" cy="37809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(6)</a:t>
            </a:r>
          </a:p>
        </p:txBody>
      </p:sp>
      <p:sp>
        <p:nvSpPr>
          <p:cNvPr id="4" name="3 - Ορθογώνιο"/>
          <p:cNvSpPr/>
          <p:nvPr/>
        </p:nvSpPr>
        <p:spPr>
          <a:xfrm>
            <a:off x="304800" y="1413808"/>
            <a:ext cx="8610600" cy="1938992"/>
          </a:xfrm>
          <a:prstGeom prst="rect">
            <a:avLst/>
          </a:prstGeom>
        </p:spPr>
        <p:txBody>
          <a:bodyPr wrap="square">
            <a:spAutoFit/>
          </a:bodyPr>
          <a:lstStyle/>
          <a:p>
            <a:pPr marL="457200" indent="-457200" eaLnBrk="1" hangingPunct="1"/>
            <a:r>
              <a:rPr lang="el-GR" sz="2400" dirty="0" smtClean="0">
                <a:latin typeface="Cambria" pitchFamily="18" charset="0"/>
              </a:rPr>
              <a:t>1. Ο Ιάσονας νομίζει ότι ο Άγγελος συμπεριφέρθηκε άσχημα.</a:t>
            </a:r>
          </a:p>
          <a:p>
            <a:pPr marL="457200" indent="-457200" eaLnBrk="1" hangingPunct="1"/>
            <a:r>
              <a:rPr lang="el-GR" sz="2400" dirty="0" smtClean="0">
                <a:latin typeface="Cambria" pitchFamily="18" charset="0"/>
              </a:rPr>
              <a:t>2. Πώς νομίζει ο Ιάσονας ότι συμπεριφέρθηκε ο Άγγελος;</a:t>
            </a:r>
          </a:p>
          <a:p>
            <a:pPr marL="457200" indent="-457200" eaLnBrk="1" hangingPunct="1"/>
            <a:r>
              <a:rPr lang="el-GR" sz="2400" dirty="0" smtClean="0">
                <a:latin typeface="Cambria" pitchFamily="18" charset="0"/>
              </a:rPr>
              <a:t>3. Ο Ιάσονας λυπάται που ο Άγγελος συμπεριφέρθηκε άσχημα.</a:t>
            </a:r>
          </a:p>
          <a:p>
            <a:pPr marL="457200" indent="-457200" eaLnBrk="1" hangingPunct="1"/>
            <a:r>
              <a:rPr lang="el-GR" sz="2400" dirty="0" smtClean="0">
                <a:latin typeface="Cambria" pitchFamily="18" charset="0"/>
              </a:rPr>
              <a:t>4. *Πώς λυπάται ο Ιάσονας που συμπεριφέρθηκε ο Άγγελος;</a:t>
            </a:r>
          </a:p>
          <a:p>
            <a:pPr eaLnBrk="1" hangingPunct="1">
              <a:buFont typeface="Wingdings" pitchFamily="2" charset="2"/>
              <a:buNone/>
            </a:pPr>
            <a:endParaRPr lang="el-GR" sz="2400" dirty="0" smtClean="0">
              <a:latin typeface="Cambria" pitchFamily="18" charset="0"/>
            </a:endParaRPr>
          </a:p>
        </p:txBody>
      </p:sp>
      <p:sp>
        <p:nvSpPr>
          <p:cNvPr id="5" name="Content Placeholder 2"/>
          <p:cNvSpPr>
            <a:spLocks noGrp="1"/>
          </p:cNvSpPr>
          <p:nvPr>
            <p:ph sz="quarter" idx="1"/>
          </p:nvPr>
        </p:nvSpPr>
        <p:spPr>
          <a:xfrm>
            <a:off x="304800" y="3505200"/>
            <a:ext cx="8382000" cy="2819400"/>
          </a:xfrm>
        </p:spPr>
        <p:txBody>
          <a:bodyPr/>
          <a:lstStyle/>
          <a:p>
            <a:pPr marL="457200" indent="-457200" eaLnBrk="1" hangingPunct="1">
              <a:buNone/>
            </a:pPr>
            <a:r>
              <a:rPr lang="el-GR" sz="2400" b="1" dirty="0" smtClean="0">
                <a:solidFill>
                  <a:srgbClr val="00B050"/>
                </a:solidFill>
                <a:latin typeface="Cambria" pitchFamily="18" charset="0"/>
              </a:rPr>
              <a:t>5. Ο Ιάσονας θυμάται ότι ο Άγγελος συμπεριφέρθηκε άσχημα.</a:t>
            </a:r>
          </a:p>
          <a:p>
            <a:pPr marL="457200" indent="-457200" eaLnBrk="1" hangingPunct="1">
              <a:buNone/>
            </a:pPr>
            <a:r>
              <a:rPr lang="el-GR" sz="2400" b="1" dirty="0" smtClean="0">
                <a:solidFill>
                  <a:srgbClr val="00B050"/>
                </a:solidFill>
                <a:latin typeface="Cambria" pitchFamily="18" charset="0"/>
              </a:rPr>
              <a:t>6. Πώς θυμάται ο Ιάσονας ότι συμπεριφέρθηκε ο Άγγελος;</a:t>
            </a:r>
          </a:p>
          <a:p>
            <a:pPr marL="457200" indent="-457200" eaLnBrk="1" hangingPunct="1">
              <a:buNone/>
            </a:pPr>
            <a:r>
              <a:rPr lang="el-GR" sz="2400" b="1" dirty="0" smtClean="0">
                <a:solidFill>
                  <a:srgbClr val="00B050"/>
                </a:solidFill>
                <a:latin typeface="Cambria" pitchFamily="18" charset="0"/>
              </a:rPr>
              <a:t>7. Ο Ιάσονας θυμάται που ο Άγγελος συμπεριφέρθηκε άσχημα.</a:t>
            </a:r>
          </a:p>
          <a:p>
            <a:pPr marL="457200" indent="-457200" eaLnBrk="1" hangingPunct="1">
              <a:buNone/>
            </a:pPr>
            <a:r>
              <a:rPr lang="el-GR" sz="2400" b="1" dirty="0" smtClean="0">
                <a:solidFill>
                  <a:srgbClr val="00B050"/>
                </a:solidFill>
                <a:latin typeface="Cambria" pitchFamily="18" charset="0"/>
              </a:rPr>
              <a:t>8. *Πώς θυμάται ο Ιάσονας που συμπεριφέρθηκε ο Άγγελος;</a:t>
            </a:r>
          </a:p>
          <a:p>
            <a:pPr eaLnBrk="1" hangingPunct="1">
              <a:buFont typeface="Wingdings" pitchFamily="2" charset="2"/>
              <a:buNone/>
            </a:pPr>
            <a:r>
              <a:rPr lang="en-US" sz="2400" b="1" dirty="0" smtClean="0">
                <a:solidFill>
                  <a:srgbClr val="00B050"/>
                </a:solidFill>
              </a:rPr>
              <a:t>	</a:t>
            </a:r>
            <a:endParaRPr lang="en-US" sz="2400"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0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10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10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10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(7)</a:t>
            </a:r>
          </a:p>
        </p:txBody>
      </p:sp>
      <p:sp>
        <p:nvSpPr>
          <p:cNvPr id="5" name="Content Placeholder 2"/>
          <p:cNvSpPr>
            <a:spLocks noGrp="1"/>
          </p:cNvSpPr>
          <p:nvPr>
            <p:ph sz="quarter" idx="1"/>
          </p:nvPr>
        </p:nvSpPr>
        <p:spPr>
          <a:xfrm>
            <a:off x="304800" y="1371600"/>
            <a:ext cx="8382000" cy="1981200"/>
          </a:xfrm>
        </p:spPr>
        <p:txBody>
          <a:bodyPr/>
          <a:lstStyle/>
          <a:p>
            <a:pPr eaLnBrk="1" hangingPunct="1">
              <a:buFont typeface="Wingdings" pitchFamily="2" charset="2"/>
              <a:buNone/>
            </a:pPr>
            <a:r>
              <a:rPr lang="el-GR" sz="2400" dirty="0" smtClean="0"/>
              <a:t>1. </a:t>
            </a:r>
            <a:r>
              <a:rPr lang="en-US" sz="2400" dirty="0" smtClean="0">
                <a:latin typeface="Cambria" pitchFamily="18" charset="0"/>
              </a:rPr>
              <a:t>Who do you want to invite?</a:t>
            </a:r>
            <a:r>
              <a:rPr lang="el-GR" sz="2400" dirty="0" smtClean="0">
                <a:latin typeface="Cambria" pitchFamily="18" charset="0"/>
              </a:rPr>
              <a:t> </a:t>
            </a:r>
            <a:r>
              <a:rPr lang="en-US" sz="2400" dirty="0" smtClean="0">
                <a:latin typeface="Cambria" pitchFamily="18" charset="0"/>
              </a:rPr>
              <a:t>	</a:t>
            </a:r>
          </a:p>
          <a:p>
            <a:pPr eaLnBrk="1" hangingPunct="1">
              <a:buFont typeface="Wingdings" pitchFamily="2" charset="2"/>
              <a:buNone/>
            </a:pPr>
            <a:r>
              <a:rPr lang="el-GR" sz="2400" dirty="0" smtClean="0"/>
              <a:t>2. </a:t>
            </a:r>
            <a:r>
              <a:rPr lang="en-US" sz="2400" dirty="0" smtClean="0">
                <a:latin typeface="Cambria" pitchFamily="18" charset="0"/>
              </a:rPr>
              <a:t>Who do you </a:t>
            </a:r>
            <a:r>
              <a:rPr lang="en-US" sz="2400" dirty="0" err="1" smtClean="0">
                <a:latin typeface="Cambria" pitchFamily="18" charset="0"/>
              </a:rPr>
              <a:t>wanna</a:t>
            </a:r>
            <a:r>
              <a:rPr lang="en-US" sz="2400" dirty="0" smtClean="0">
                <a:latin typeface="Cambria" pitchFamily="18" charset="0"/>
              </a:rPr>
              <a:t> invite?</a:t>
            </a:r>
            <a:r>
              <a:rPr lang="en-US" sz="2400" dirty="0" smtClean="0"/>
              <a:t>	</a:t>
            </a:r>
            <a:endParaRPr lang="el-GR" sz="2400" dirty="0" smtClean="0"/>
          </a:p>
          <a:p>
            <a:pPr eaLnBrk="1" hangingPunct="1">
              <a:buFont typeface="Wingdings" pitchFamily="2" charset="2"/>
              <a:buNone/>
            </a:pPr>
            <a:r>
              <a:rPr lang="el-GR" sz="2400" dirty="0" smtClean="0"/>
              <a:t>3. </a:t>
            </a:r>
            <a:r>
              <a:rPr lang="en-US" sz="2400" dirty="0" smtClean="0">
                <a:latin typeface="Cambria" pitchFamily="18" charset="0"/>
              </a:rPr>
              <a:t>Who do you want to come?</a:t>
            </a:r>
            <a:r>
              <a:rPr lang="en-US" sz="2400" dirty="0" smtClean="0"/>
              <a:t>	</a:t>
            </a:r>
            <a:endParaRPr lang="el-GR" sz="2400" dirty="0" smtClean="0"/>
          </a:p>
          <a:p>
            <a:pPr eaLnBrk="1" hangingPunct="1">
              <a:buFont typeface="Wingdings" pitchFamily="2" charset="2"/>
              <a:buNone/>
            </a:pPr>
            <a:r>
              <a:rPr lang="el-GR" sz="2400" dirty="0" smtClean="0"/>
              <a:t>4. *</a:t>
            </a:r>
            <a:r>
              <a:rPr lang="en-US" sz="2400" dirty="0" smtClean="0">
                <a:latin typeface="Cambria" pitchFamily="18" charset="0"/>
              </a:rPr>
              <a:t>Who do you </a:t>
            </a:r>
            <a:r>
              <a:rPr lang="en-US" sz="2400" dirty="0" err="1" smtClean="0">
                <a:latin typeface="Cambria" pitchFamily="18" charset="0"/>
              </a:rPr>
              <a:t>wanna</a:t>
            </a:r>
            <a:r>
              <a:rPr lang="en-US" sz="2400" dirty="0" smtClean="0">
                <a:latin typeface="Cambria" pitchFamily="18" charset="0"/>
              </a:rPr>
              <a:t> come?</a:t>
            </a:r>
            <a:r>
              <a:rPr lang="en-US" sz="2400" dirty="0" smtClean="0">
                <a:solidFill>
                  <a:srgbClr val="00B050"/>
                </a:solidFill>
              </a:rPr>
              <a:t>	</a:t>
            </a:r>
            <a:endParaRPr lang="en-US" sz="2400" dirty="0">
              <a:solidFill>
                <a:srgbClr val="00B050"/>
              </a:solidFill>
            </a:endParaRPr>
          </a:p>
        </p:txBody>
      </p:sp>
      <p:grpSp>
        <p:nvGrpSpPr>
          <p:cNvPr id="8" name="7 - Ομάδα"/>
          <p:cNvGrpSpPr/>
          <p:nvPr/>
        </p:nvGrpSpPr>
        <p:grpSpPr>
          <a:xfrm>
            <a:off x="0" y="3346609"/>
            <a:ext cx="8839200" cy="3476387"/>
            <a:chOff x="0" y="3346609"/>
            <a:chExt cx="8839200" cy="3476387"/>
          </a:xfrm>
        </p:grpSpPr>
        <p:sp>
          <p:nvSpPr>
            <p:cNvPr id="6" name="5 - TextBox"/>
            <p:cNvSpPr txBox="1"/>
            <p:nvPr/>
          </p:nvSpPr>
          <p:spPr>
            <a:xfrm>
              <a:off x="304800" y="3346609"/>
              <a:ext cx="8534400" cy="2215991"/>
            </a:xfrm>
            <a:prstGeom prst="rect">
              <a:avLst/>
            </a:prstGeom>
            <a:noFill/>
          </p:spPr>
          <p:txBody>
            <a:bodyPr wrap="square" rtlCol="0">
              <a:spAutoFit/>
            </a:bodyPr>
            <a:lstStyle/>
            <a:p>
              <a:pPr algn="just"/>
              <a:r>
                <a:rPr lang="en-US" sz="2400" b="1" dirty="0" smtClean="0">
                  <a:solidFill>
                    <a:srgbClr val="00B050"/>
                  </a:solidFill>
                  <a:latin typeface="Cambria" pitchFamily="18" charset="0"/>
                </a:rPr>
                <a:t>5. I want to invite John</a:t>
              </a:r>
            </a:p>
            <a:p>
              <a:pPr algn="just"/>
              <a:r>
                <a:rPr lang="en-US" sz="2400" b="1" dirty="0" smtClean="0">
                  <a:solidFill>
                    <a:srgbClr val="00B050"/>
                  </a:solidFill>
                  <a:latin typeface="Cambria" pitchFamily="18" charset="0"/>
                </a:rPr>
                <a:t>6. I </a:t>
              </a:r>
              <a:r>
                <a:rPr lang="en-US" sz="2400" b="1" dirty="0" err="1" smtClean="0">
                  <a:solidFill>
                    <a:srgbClr val="00B050"/>
                  </a:solidFill>
                  <a:latin typeface="Cambria" pitchFamily="18" charset="0"/>
                </a:rPr>
                <a:t>wanna</a:t>
              </a:r>
              <a:r>
                <a:rPr lang="en-US" sz="2400" b="1" dirty="0" smtClean="0">
                  <a:solidFill>
                    <a:srgbClr val="00B050"/>
                  </a:solidFill>
                  <a:latin typeface="Cambria" pitchFamily="18" charset="0"/>
                </a:rPr>
                <a:t> invite John</a:t>
              </a:r>
            </a:p>
            <a:p>
              <a:pPr algn="just"/>
              <a:r>
                <a:rPr lang="en-US" sz="2400" b="1" dirty="0" smtClean="0">
                  <a:solidFill>
                    <a:srgbClr val="00B050"/>
                  </a:solidFill>
                  <a:latin typeface="Cambria" pitchFamily="18" charset="0"/>
                </a:rPr>
                <a:t>7. I want John to leave</a:t>
              </a:r>
            </a:p>
            <a:p>
              <a:pPr algn="just"/>
              <a:r>
                <a:rPr lang="en-US" sz="2400" b="1" dirty="0" smtClean="0">
                  <a:solidFill>
                    <a:srgbClr val="00B050"/>
                  </a:solidFill>
                  <a:latin typeface="Cambria" pitchFamily="18" charset="0"/>
                </a:rPr>
                <a:t>8. * I </a:t>
              </a:r>
              <a:r>
                <a:rPr lang="en-US" sz="2400" b="1" dirty="0" err="1" smtClean="0">
                  <a:solidFill>
                    <a:srgbClr val="00B050"/>
                  </a:solidFill>
                  <a:latin typeface="Cambria" pitchFamily="18" charset="0"/>
                </a:rPr>
                <a:t>wanna</a:t>
              </a:r>
              <a:r>
                <a:rPr lang="en-US" sz="2400" b="1" dirty="0" smtClean="0">
                  <a:solidFill>
                    <a:srgbClr val="00B050"/>
                  </a:solidFill>
                  <a:latin typeface="Cambria" pitchFamily="18" charset="0"/>
                </a:rPr>
                <a:t> John to leave</a:t>
              </a:r>
              <a:endParaRPr lang="el-GR" sz="2400" b="1" dirty="0" smtClean="0">
                <a:solidFill>
                  <a:srgbClr val="00B050"/>
                </a:solidFill>
                <a:latin typeface="Cambria" pitchFamily="18" charset="0"/>
              </a:endParaRPr>
            </a:p>
            <a:p>
              <a:pPr algn="just"/>
              <a:endParaRPr lang="el-GR" sz="2400" b="1" dirty="0" smtClean="0">
                <a:solidFill>
                  <a:srgbClr val="00B050"/>
                </a:solidFill>
                <a:latin typeface="Cambria" pitchFamily="18" charset="0"/>
              </a:endParaRPr>
            </a:p>
            <a:p>
              <a:pPr algn="just"/>
              <a:endParaRPr lang="el-GR" b="1" dirty="0">
                <a:solidFill>
                  <a:srgbClr val="00B050"/>
                </a:solidFill>
              </a:endParaRPr>
            </a:p>
          </p:txBody>
        </p:sp>
        <p:sp>
          <p:nvSpPr>
            <p:cNvPr id="7" name="5 - TextBox"/>
            <p:cNvSpPr txBox="1"/>
            <p:nvPr/>
          </p:nvSpPr>
          <p:spPr>
            <a:xfrm>
              <a:off x="0" y="5715000"/>
              <a:ext cx="8534400" cy="1107996"/>
            </a:xfrm>
            <a:prstGeom prst="rect">
              <a:avLst/>
            </a:prstGeom>
            <a:noFill/>
          </p:spPr>
          <p:txBody>
            <a:bodyPr wrap="square" rtlCol="0">
              <a:spAutoFit/>
            </a:bodyPr>
            <a:lstStyle/>
            <a:p>
              <a:pPr algn="r"/>
              <a:r>
                <a:rPr lang="el-GR" sz="2400" b="1" dirty="0" smtClean="0">
                  <a:solidFill>
                    <a:srgbClr val="7030A0"/>
                  </a:solidFill>
                  <a:latin typeface="Cambria" pitchFamily="18" charset="0"/>
                </a:rPr>
                <a:t>Περιορισμοί στη μορφή</a:t>
              </a:r>
              <a:endParaRPr lang="el-GR" sz="2400" b="1" dirty="0" smtClean="0">
                <a:latin typeface="Cambria" pitchFamily="18" charset="0"/>
              </a:endParaRPr>
            </a:p>
            <a:p>
              <a:pPr algn="just"/>
              <a:endParaRPr lang="el-GR" sz="2400" dirty="0" smtClean="0">
                <a:latin typeface="Cambria" pitchFamily="18" charset="0"/>
              </a:endParaRPr>
            </a:p>
            <a:p>
              <a:pPr algn="just"/>
              <a:endParaRPr lang="el-GR"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(9)</a:t>
            </a:r>
          </a:p>
        </p:txBody>
      </p:sp>
      <p:sp>
        <p:nvSpPr>
          <p:cNvPr id="6" name="5 - TextBox"/>
          <p:cNvSpPr txBox="1"/>
          <p:nvPr/>
        </p:nvSpPr>
        <p:spPr>
          <a:xfrm>
            <a:off x="228600" y="3276600"/>
            <a:ext cx="8686800" cy="4062651"/>
          </a:xfrm>
          <a:prstGeom prst="rect">
            <a:avLst/>
          </a:prstGeom>
          <a:noFill/>
        </p:spPr>
        <p:txBody>
          <a:bodyPr wrap="square" rtlCol="0">
            <a:spAutoFit/>
          </a:bodyPr>
          <a:lstStyle/>
          <a:p>
            <a:pPr marL="514350" indent="-514350" algn="just">
              <a:buAutoNum type="romanLcPeriod"/>
            </a:pPr>
            <a:endParaRPr lang="el-GR" sz="2400" b="1" dirty="0" smtClean="0">
              <a:solidFill>
                <a:srgbClr val="7030A0"/>
              </a:solidFill>
              <a:latin typeface="Cambria" pitchFamily="18" charset="0"/>
            </a:endParaRPr>
          </a:p>
          <a:p>
            <a:pPr marL="514350" indent="-514350" algn="just">
              <a:buAutoNum type="romanLcPeriod"/>
            </a:pPr>
            <a:endParaRPr lang="el-GR" sz="2400" b="1" dirty="0" smtClean="0">
              <a:solidFill>
                <a:srgbClr val="7030A0"/>
              </a:solidFill>
              <a:latin typeface="Cambria" pitchFamily="18" charset="0"/>
            </a:endParaRPr>
          </a:p>
          <a:p>
            <a:pPr marL="514350" indent="-514350" algn="just">
              <a:buAutoNum type="romanLcPeriod"/>
            </a:pPr>
            <a:endParaRPr lang="el-GR" sz="2400" b="1" dirty="0" smtClean="0">
              <a:solidFill>
                <a:srgbClr val="7030A0"/>
              </a:solidFill>
              <a:latin typeface="Cambria" pitchFamily="18" charset="0"/>
            </a:endParaRPr>
          </a:p>
          <a:p>
            <a:pPr algn="just"/>
            <a:r>
              <a:rPr lang="el-GR" sz="2400" b="1" u="sng" dirty="0" smtClean="0">
                <a:solidFill>
                  <a:srgbClr val="7030A0"/>
                </a:solidFill>
                <a:latin typeface="Cambria" pitchFamily="18" charset="0"/>
              </a:rPr>
              <a:t>Σύνταξη</a:t>
            </a:r>
            <a:r>
              <a:rPr lang="el-GR" sz="2400" dirty="0" smtClean="0">
                <a:latin typeface="Cambria" pitchFamily="18" charset="0"/>
              </a:rPr>
              <a:t>: ο κλάδος που μελετά τη συστατική δομή της πρότασης και συγκεκριμένα τους κανόνες με βάση τους οποίους συνδυάζονται οι λέξεις σε ευρύτερα συστατικά για να σχηματίσουν προτάσεις. Στόχος της σύνταξης είναι να αποτυπώσει τη γνώση που έχει ο φυσικός ομιλητής για τον ιεραρχικό τρόπο με τον οποίο οργανώνεται η γλώσσα.  </a:t>
            </a:r>
            <a:endParaRPr lang="el-GR" sz="2400" dirty="0" smtClean="0">
              <a:latin typeface="+mn-lt"/>
            </a:endParaRPr>
          </a:p>
          <a:p>
            <a:pPr algn="just"/>
            <a:endParaRPr lang="el-GR" sz="2400" dirty="0" smtClean="0">
              <a:latin typeface="Cambria" pitchFamily="18" charset="0"/>
            </a:endParaRPr>
          </a:p>
          <a:p>
            <a:pPr algn="just"/>
            <a:endParaRPr lang="el-GR" dirty="0"/>
          </a:p>
        </p:txBody>
      </p:sp>
      <p:sp>
        <p:nvSpPr>
          <p:cNvPr id="4" name="3 - Ορθογώνιο"/>
          <p:cNvSpPr/>
          <p:nvPr/>
        </p:nvSpPr>
        <p:spPr>
          <a:xfrm>
            <a:off x="304800" y="1295400"/>
            <a:ext cx="8610600" cy="2308324"/>
          </a:xfrm>
          <a:prstGeom prst="rect">
            <a:avLst/>
          </a:prstGeom>
        </p:spPr>
        <p:txBody>
          <a:bodyPr wrap="square">
            <a:spAutoFit/>
          </a:bodyPr>
          <a:lstStyle/>
          <a:p>
            <a:pPr eaLnBrk="1" hangingPunct="1">
              <a:buFont typeface="Wingdings" pitchFamily="2" charset="2"/>
              <a:buNone/>
            </a:pPr>
            <a:r>
              <a:rPr lang="el-GR" sz="2400" dirty="0" smtClean="0">
                <a:latin typeface="Cambria" pitchFamily="18" charset="0"/>
              </a:rPr>
              <a:t>1. Ο Γιώργος</a:t>
            </a:r>
            <a:r>
              <a:rPr lang="nl-NL" sz="2400" baseline="-25000" dirty="0" smtClean="0">
                <a:latin typeface="Cambria" pitchFamily="18" charset="0"/>
              </a:rPr>
              <a:t>i</a:t>
            </a:r>
            <a:r>
              <a:rPr lang="el-GR" sz="2400" dirty="0" smtClean="0">
                <a:latin typeface="Cambria" pitchFamily="18" charset="0"/>
              </a:rPr>
              <a:t> χτύπησε το πόδι </a:t>
            </a:r>
            <a:r>
              <a:rPr lang="el-GR" sz="2400" b="1" dirty="0" smtClean="0">
                <a:latin typeface="Cambria" pitchFamily="18" charset="0"/>
              </a:rPr>
              <a:t>του</a:t>
            </a:r>
            <a:r>
              <a:rPr lang="nl-NL" sz="2400" baseline="-25000" dirty="0" smtClean="0">
                <a:latin typeface="Cambria" pitchFamily="18" charset="0"/>
              </a:rPr>
              <a:t>i</a:t>
            </a:r>
            <a:endParaRPr lang="en-US" sz="2400" dirty="0" smtClean="0">
              <a:latin typeface="Cambria" pitchFamily="18" charset="0"/>
            </a:endParaRPr>
          </a:p>
          <a:p>
            <a:pPr eaLnBrk="1" hangingPunct="1">
              <a:buFont typeface="Wingdings" pitchFamily="2" charset="2"/>
              <a:buNone/>
            </a:pPr>
            <a:r>
              <a:rPr lang="el-GR" sz="2400" dirty="0" smtClean="0">
                <a:latin typeface="Cambria" pitchFamily="18" charset="0"/>
              </a:rPr>
              <a:t>    </a:t>
            </a:r>
            <a:r>
              <a:rPr lang="en-US" sz="2400" dirty="0" err="1" smtClean="0">
                <a:latin typeface="Cambria" pitchFamily="18" charset="0"/>
              </a:rPr>
              <a:t>George</a:t>
            </a:r>
            <a:r>
              <a:rPr lang="en-US" sz="2400" baseline="-25000" dirty="0" err="1" smtClean="0">
                <a:latin typeface="Cambria" pitchFamily="18" charset="0"/>
              </a:rPr>
              <a:t>i</a:t>
            </a:r>
            <a:r>
              <a:rPr lang="en-US" sz="2400" dirty="0" smtClean="0">
                <a:latin typeface="Cambria" pitchFamily="18" charset="0"/>
              </a:rPr>
              <a:t> hurt </a:t>
            </a:r>
            <a:r>
              <a:rPr lang="en-US" sz="2400" b="1" dirty="0" err="1" smtClean="0">
                <a:latin typeface="Cambria" pitchFamily="18" charset="0"/>
              </a:rPr>
              <a:t>his</a:t>
            </a:r>
            <a:r>
              <a:rPr lang="en-US" sz="2400" baseline="-25000" dirty="0" err="1" smtClean="0">
                <a:latin typeface="Cambria" pitchFamily="18" charset="0"/>
              </a:rPr>
              <a:t>i</a:t>
            </a:r>
            <a:r>
              <a:rPr lang="en-US" sz="2400" dirty="0" smtClean="0">
                <a:latin typeface="Cambria" pitchFamily="18" charset="0"/>
              </a:rPr>
              <a:t> leg</a:t>
            </a:r>
            <a:endParaRPr lang="el-GR" sz="2400" dirty="0" smtClean="0">
              <a:latin typeface="Cambria" pitchFamily="18" charset="0"/>
            </a:endParaRPr>
          </a:p>
          <a:p>
            <a:pPr eaLnBrk="1" hangingPunct="1">
              <a:buFont typeface="Wingdings" pitchFamily="2" charset="2"/>
              <a:buNone/>
            </a:pPr>
            <a:r>
              <a:rPr lang="el-GR" sz="2400" dirty="0" smtClean="0">
                <a:latin typeface="Cambria" pitchFamily="18" charset="0"/>
              </a:rPr>
              <a:t>2. Ο αδελφός του Γιώργου</a:t>
            </a:r>
            <a:r>
              <a:rPr lang="nl-NL" sz="2400" baseline="-25000" dirty="0" smtClean="0">
                <a:latin typeface="Cambria" pitchFamily="18" charset="0"/>
              </a:rPr>
              <a:t>i</a:t>
            </a:r>
            <a:r>
              <a:rPr lang="el-GR" sz="2400" dirty="0" smtClean="0">
                <a:latin typeface="Cambria" pitchFamily="18" charset="0"/>
              </a:rPr>
              <a:t> </a:t>
            </a:r>
            <a:r>
              <a:rPr lang="el-GR" sz="2400" b="1" dirty="0" smtClean="0">
                <a:latin typeface="Cambria" pitchFamily="18" charset="0"/>
              </a:rPr>
              <a:t>τον</a:t>
            </a:r>
            <a:r>
              <a:rPr lang="nl-NL" sz="2400" baseline="-25000" dirty="0" smtClean="0">
                <a:latin typeface="Cambria" pitchFamily="18" charset="0"/>
              </a:rPr>
              <a:t>i</a:t>
            </a:r>
            <a:r>
              <a:rPr lang="el-GR" sz="2400" dirty="0" smtClean="0">
                <a:latin typeface="Cambria" pitchFamily="18" charset="0"/>
              </a:rPr>
              <a:t> χτύπησε αλύπητα</a:t>
            </a:r>
            <a:endParaRPr lang="en-US" sz="2400" dirty="0" smtClean="0">
              <a:latin typeface="Cambria" pitchFamily="18" charset="0"/>
            </a:endParaRPr>
          </a:p>
          <a:p>
            <a:pPr eaLnBrk="1" hangingPunct="1">
              <a:buFont typeface="Wingdings" pitchFamily="2" charset="2"/>
              <a:buNone/>
            </a:pPr>
            <a:r>
              <a:rPr lang="el-GR" sz="2400" dirty="0" smtClean="0">
                <a:latin typeface="Cambria" pitchFamily="18" charset="0"/>
              </a:rPr>
              <a:t>    </a:t>
            </a:r>
            <a:r>
              <a:rPr lang="en-US" sz="2400" dirty="0" smtClean="0">
                <a:latin typeface="Cambria" pitchFamily="18" charset="0"/>
              </a:rPr>
              <a:t>George’s </a:t>
            </a:r>
            <a:r>
              <a:rPr lang="en-US" sz="2400" dirty="0" err="1" smtClean="0">
                <a:latin typeface="Cambria" pitchFamily="18" charset="0"/>
              </a:rPr>
              <a:t>brother</a:t>
            </a:r>
            <a:r>
              <a:rPr lang="en-US" sz="2400" baseline="-25000" dirty="0" err="1" smtClean="0">
                <a:latin typeface="Cambria" pitchFamily="18" charset="0"/>
              </a:rPr>
              <a:t>i</a:t>
            </a:r>
            <a:r>
              <a:rPr lang="en-US" sz="2400" dirty="0" smtClean="0">
                <a:latin typeface="Cambria" pitchFamily="18" charset="0"/>
              </a:rPr>
              <a:t> hurt </a:t>
            </a:r>
            <a:r>
              <a:rPr lang="en-US" sz="2400" b="1" dirty="0" err="1" smtClean="0">
                <a:latin typeface="Cambria" pitchFamily="18" charset="0"/>
              </a:rPr>
              <a:t>him</a:t>
            </a:r>
            <a:r>
              <a:rPr lang="en-US" sz="2400" baseline="-25000" dirty="0" err="1" smtClean="0">
                <a:latin typeface="Cambria" pitchFamily="18" charset="0"/>
              </a:rPr>
              <a:t>i</a:t>
            </a:r>
            <a:r>
              <a:rPr lang="en-US" sz="2400" dirty="0" smtClean="0">
                <a:latin typeface="Cambria" pitchFamily="18" charset="0"/>
              </a:rPr>
              <a:t> brutally </a:t>
            </a:r>
          </a:p>
          <a:p>
            <a:pPr eaLnBrk="1" hangingPunct="1">
              <a:buFont typeface="Wingdings" pitchFamily="2" charset="2"/>
              <a:buNone/>
            </a:pPr>
            <a:r>
              <a:rPr lang="el-GR" sz="2400" dirty="0" smtClean="0">
                <a:latin typeface="Cambria" pitchFamily="18" charset="0"/>
              </a:rPr>
              <a:t>3. Ο Γιώργος</a:t>
            </a:r>
            <a:r>
              <a:rPr lang="nl-NL" sz="2400" baseline="-25000" dirty="0" smtClean="0">
                <a:latin typeface="Cambria" pitchFamily="18" charset="0"/>
              </a:rPr>
              <a:t>i</a:t>
            </a:r>
            <a:r>
              <a:rPr lang="el-GR" sz="2400" dirty="0" smtClean="0">
                <a:latin typeface="Cambria" pitchFamily="18" charset="0"/>
              </a:rPr>
              <a:t> </a:t>
            </a:r>
            <a:r>
              <a:rPr lang="el-GR" sz="2400" b="1" dirty="0" smtClean="0">
                <a:latin typeface="Cambria" pitchFamily="18" charset="0"/>
              </a:rPr>
              <a:t>τον</a:t>
            </a:r>
            <a:r>
              <a:rPr lang="el-GR" sz="2400" baseline="-25000" dirty="0" smtClean="0">
                <a:latin typeface="Cambria" pitchFamily="18" charset="0"/>
              </a:rPr>
              <a:t>*</a:t>
            </a:r>
            <a:r>
              <a:rPr lang="nl-NL" sz="2400" baseline="-25000" dirty="0" smtClean="0">
                <a:latin typeface="Cambria" pitchFamily="18" charset="0"/>
              </a:rPr>
              <a:t>i</a:t>
            </a:r>
            <a:r>
              <a:rPr lang="el-GR" sz="2400" dirty="0" smtClean="0">
                <a:latin typeface="Cambria" pitchFamily="18" charset="0"/>
              </a:rPr>
              <a:t> χτύπησε</a:t>
            </a:r>
            <a:endParaRPr lang="en-US" sz="2400" dirty="0" smtClean="0">
              <a:latin typeface="Cambria" pitchFamily="18" charset="0"/>
            </a:endParaRPr>
          </a:p>
          <a:p>
            <a:pPr eaLnBrk="1" hangingPunct="1">
              <a:buFont typeface="Wingdings" pitchFamily="2" charset="2"/>
              <a:buNone/>
            </a:pPr>
            <a:r>
              <a:rPr lang="el-GR" sz="2400" dirty="0" smtClean="0">
                <a:latin typeface="Cambria" pitchFamily="18" charset="0"/>
              </a:rPr>
              <a:t>    </a:t>
            </a:r>
            <a:r>
              <a:rPr lang="en-US" sz="2400" dirty="0" err="1" smtClean="0">
                <a:latin typeface="Cambria" pitchFamily="18" charset="0"/>
              </a:rPr>
              <a:t>George</a:t>
            </a:r>
            <a:r>
              <a:rPr lang="en-US" sz="2400" baseline="-25000" dirty="0" err="1" smtClean="0">
                <a:latin typeface="Cambria" pitchFamily="18" charset="0"/>
              </a:rPr>
              <a:t>i</a:t>
            </a:r>
            <a:r>
              <a:rPr lang="en-US" sz="2400" dirty="0" smtClean="0">
                <a:latin typeface="Cambria" pitchFamily="18" charset="0"/>
              </a:rPr>
              <a:t> hurt </a:t>
            </a:r>
            <a:r>
              <a:rPr lang="en-US" sz="2400" b="1" dirty="0" smtClean="0">
                <a:latin typeface="Cambria" pitchFamily="18" charset="0"/>
              </a:rPr>
              <a:t>him</a:t>
            </a:r>
            <a:r>
              <a:rPr lang="en-US" sz="2400" baseline="-25000" dirty="0" smtClean="0">
                <a:latin typeface="Cambria" pitchFamily="18" charset="0"/>
              </a:rPr>
              <a:t>*</a:t>
            </a:r>
            <a:r>
              <a:rPr lang="en-US" sz="2400" baseline="-25000" dirty="0" err="1" smtClean="0">
                <a:latin typeface="Cambria" pitchFamily="18" charset="0"/>
              </a:rPr>
              <a:t>i</a:t>
            </a:r>
            <a:endParaRPr lang="en-US" sz="2400" dirty="0" smtClean="0">
              <a:latin typeface="Cambria" pitchFamily="18" charset="0"/>
            </a:endParaRPr>
          </a:p>
        </p:txBody>
      </p:sp>
      <p:sp>
        <p:nvSpPr>
          <p:cNvPr id="5" name="Content Placeholder 2"/>
          <p:cNvSpPr>
            <a:spLocks noGrp="1"/>
          </p:cNvSpPr>
          <p:nvPr>
            <p:ph sz="quarter" idx="1"/>
          </p:nvPr>
        </p:nvSpPr>
        <p:spPr>
          <a:xfrm>
            <a:off x="304800" y="3581400"/>
            <a:ext cx="8382000" cy="990600"/>
          </a:xfrm>
        </p:spPr>
        <p:txBody>
          <a:bodyPr/>
          <a:lstStyle/>
          <a:p>
            <a:pPr algn="r" eaLnBrk="1" hangingPunct="1">
              <a:buFont typeface="Wingdings" pitchFamily="2" charset="2"/>
              <a:buNone/>
            </a:pPr>
            <a:r>
              <a:rPr lang="el-GR" sz="2800" b="1" dirty="0" smtClean="0">
                <a:solidFill>
                  <a:srgbClr val="7030A0"/>
                </a:solidFill>
              </a:rPr>
              <a:t>Περιορισμοί στη σημασία</a:t>
            </a:r>
            <a:endParaRPr lang="en-US" b="1"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2860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(10)</a:t>
            </a:r>
          </a:p>
        </p:txBody>
      </p:sp>
      <p:sp>
        <p:nvSpPr>
          <p:cNvPr id="6" name="5 - TextBox"/>
          <p:cNvSpPr txBox="1"/>
          <p:nvPr/>
        </p:nvSpPr>
        <p:spPr>
          <a:xfrm>
            <a:off x="228600" y="4953000"/>
            <a:ext cx="8686800" cy="2369880"/>
          </a:xfrm>
          <a:prstGeom prst="rect">
            <a:avLst/>
          </a:prstGeom>
          <a:noFill/>
        </p:spPr>
        <p:txBody>
          <a:bodyPr wrap="square" rtlCol="0">
            <a:spAutoFit/>
          </a:bodyPr>
          <a:lstStyle/>
          <a:p>
            <a:pPr algn="just"/>
            <a:endParaRPr lang="el-GR" sz="1000" b="1" dirty="0" smtClean="0">
              <a:solidFill>
                <a:srgbClr val="7030A0"/>
              </a:solidFill>
              <a:latin typeface="Cambria" pitchFamily="18" charset="0"/>
            </a:endParaRPr>
          </a:p>
          <a:p>
            <a:pPr algn="just"/>
            <a:r>
              <a:rPr lang="el-GR" sz="2400" b="1" u="sng" dirty="0" smtClean="0">
                <a:solidFill>
                  <a:srgbClr val="7030A0"/>
                </a:solidFill>
                <a:latin typeface="+mn-lt"/>
              </a:rPr>
              <a:t>Σημασιολογία</a:t>
            </a:r>
            <a:r>
              <a:rPr lang="el-GR" sz="2400" dirty="0" smtClean="0">
                <a:latin typeface="+mn-lt"/>
              </a:rPr>
              <a:t>: ο κλάδος που μελετά το νόημα, τη σημασία των λέξεων και των προτάσεων. Στόχος της σημασιολογίας είναι να αποτυπώσει τη γνώση που έχει ο φυσικός ομιλητής για τη σημασιολογική δομή της γλώσσας.  </a:t>
            </a:r>
          </a:p>
          <a:p>
            <a:pPr algn="just"/>
            <a:endParaRPr lang="el-GR" sz="2400" dirty="0" smtClean="0">
              <a:latin typeface="Cambria" pitchFamily="18" charset="0"/>
            </a:endParaRPr>
          </a:p>
          <a:p>
            <a:pPr algn="just"/>
            <a:endParaRPr lang="el-GR" dirty="0"/>
          </a:p>
        </p:txBody>
      </p:sp>
      <p:sp>
        <p:nvSpPr>
          <p:cNvPr id="4" name="3 - Ορθογώνιο"/>
          <p:cNvSpPr/>
          <p:nvPr/>
        </p:nvSpPr>
        <p:spPr>
          <a:xfrm>
            <a:off x="304800" y="914400"/>
            <a:ext cx="8610600" cy="1077218"/>
          </a:xfrm>
          <a:prstGeom prst="rect">
            <a:avLst/>
          </a:prstGeom>
        </p:spPr>
        <p:txBody>
          <a:bodyPr wrap="square">
            <a:spAutoFit/>
          </a:bodyPr>
          <a:lstStyle/>
          <a:p>
            <a:pPr marL="457200" indent="-457200" eaLnBrk="1" hangingPunct="1">
              <a:buFont typeface="Wingdings" pitchFamily="2" charset="2"/>
              <a:buAutoNum type="arabicPeriod"/>
            </a:pPr>
            <a:r>
              <a:rPr lang="el-GR" sz="2400" dirty="0" smtClean="0">
                <a:latin typeface="Cambria" pitchFamily="18" charset="0"/>
              </a:rPr>
              <a:t>Χθες ο γιος μου έγραψε ένα γράμμα</a:t>
            </a:r>
            <a:r>
              <a:rPr lang="en-US" sz="2400" dirty="0" smtClean="0">
                <a:latin typeface="Cambria" pitchFamily="18" charset="0"/>
              </a:rPr>
              <a:t>.</a:t>
            </a:r>
            <a:endParaRPr lang="el-GR" sz="2400" dirty="0" smtClean="0">
              <a:latin typeface="Cambria" pitchFamily="18" charset="0"/>
            </a:endParaRPr>
          </a:p>
          <a:p>
            <a:pPr marL="971550" lvl="1" indent="-514350" eaLnBrk="1" hangingPunct="1">
              <a:buAutoNum type="romanLcPeriod"/>
            </a:pPr>
            <a:r>
              <a:rPr lang="el-GR" sz="2000" dirty="0" smtClean="0">
                <a:latin typeface="Cambria" pitchFamily="18" charset="0"/>
              </a:rPr>
              <a:t>Ένα γράμμα της αλφαβήτου</a:t>
            </a:r>
          </a:p>
          <a:p>
            <a:pPr marL="971550" lvl="1" indent="-514350" eaLnBrk="1" hangingPunct="1">
              <a:buAutoNum type="romanLcPeriod"/>
            </a:pPr>
            <a:r>
              <a:rPr lang="el-GR" sz="2000" dirty="0" smtClean="0">
                <a:latin typeface="Cambria" pitchFamily="18" charset="0"/>
              </a:rPr>
              <a:t>Ένα γράμμα σε έναν φίλο του</a:t>
            </a:r>
            <a:endParaRPr lang="en-US" sz="2000" dirty="0" smtClean="0">
              <a:latin typeface="Cambria" pitchFamily="18" charset="0"/>
            </a:endParaRPr>
          </a:p>
        </p:txBody>
      </p:sp>
      <p:grpSp>
        <p:nvGrpSpPr>
          <p:cNvPr id="9" name="8 - Ομάδα"/>
          <p:cNvGrpSpPr/>
          <p:nvPr/>
        </p:nvGrpSpPr>
        <p:grpSpPr>
          <a:xfrm>
            <a:off x="533400" y="1905000"/>
            <a:ext cx="8077200" cy="3056930"/>
            <a:chOff x="533400" y="1905000"/>
            <a:chExt cx="8077200" cy="3056930"/>
          </a:xfrm>
        </p:grpSpPr>
        <p:grpSp>
          <p:nvGrpSpPr>
            <p:cNvPr id="7" name="6 - Ομάδα"/>
            <p:cNvGrpSpPr/>
            <p:nvPr/>
          </p:nvGrpSpPr>
          <p:grpSpPr>
            <a:xfrm>
              <a:off x="533400" y="1905000"/>
              <a:ext cx="8077200" cy="2133600"/>
              <a:chOff x="533400" y="1905000"/>
              <a:chExt cx="8077200" cy="2286000"/>
            </a:xfrm>
          </p:grpSpPr>
          <p:pic>
            <p:nvPicPr>
              <p:cNvPr id="1026" name="Picture 2" descr="I:\kostas\Documents\ΕΚΠΑ_ΜΑΘΗΜΑΤΑ\ΕΙΣΑΓΩΓΗ ΣΤΗ ΓΛΩΣΣΟΛΟΓΙΑ_ΠΜΣ_ΓΝΩΣΙΑΚΗ ΕΠΙΣΤΗΜΗ\colourless_green_ideas_2.png"/>
              <p:cNvPicPr>
                <a:picLocks noChangeAspect="1" noChangeArrowheads="1"/>
              </p:cNvPicPr>
              <p:nvPr/>
            </p:nvPicPr>
            <p:blipFill>
              <a:blip r:embed="rId3" cstate="print"/>
              <a:srcRect/>
              <a:stretch>
                <a:fillRect/>
              </a:stretch>
            </p:blipFill>
            <p:spPr bwMode="auto">
              <a:xfrm>
                <a:off x="533400" y="2057400"/>
                <a:ext cx="3810000" cy="2133600"/>
              </a:xfrm>
              <a:prstGeom prst="rect">
                <a:avLst/>
              </a:prstGeom>
              <a:noFill/>
            </p:spPr>
          </p:pic>
          <p:pic>
            <p:nvPicPr>
              <p:cNvPr id="1027" name="Picture 3" descr="I:\kostas\Documents\ΕΚΠΑ_ΜΑΘΗΜΑΤΑ\ΕΙΣΑΓΩΓΗ ΣΤΗ ΓΛΩΣΣΟΛΟΓΙΑ_ΠΜΣ_ΓΝΩΣΙΑΚΗ ΕΠΙΣΤΗΜΗ\colourless_green_ideas.jpg"/>
              <p:cNvPicPr>
                <a:picLocks noChangeAspect="1" noChangeArrowheads="1"/>
              </p:cNvPicPr>
              <p:nvPr/>
            </p:nvPicPr>
            <p:blipFill>
              <a:blip r:embed="rId4" cstate="print"/>
              <a:srcRect/>
              <a:stretch>
                <a:fillRect/>
              </a:stretch>
            </p:blipFill>
            <p:spPr bwMode="auto">
              <a:xfrm>
                <a:off x="4953000" y="1905000"/>
                <a:ext cx="3657600" cy="2209799"/>
              </a:xfrm>
              <a:prstGeom prst="rect">
                <a:avLst/>
              </a:prstGeom>
              <a:noFill/>
            </p:spPr>
          </p:pic>
        </p:grpSp>
        <p:sp>
          <p:nvSpPr>
            <p:cNvPr id="8" name="7 - TextBox"/>
            <p:cNvSpPr txBox="1"/>
            <p:nvPr/>
          </p:nvSpPr>
          <p:spPr>
            <a:xfrm>
              <a:off x="1600200" y="4038600"/>
              <a:ext cx="5867400" cy="923330"/>
            </a:xfrm>
            <a:prstGeom prst="rect">
              <a:avLst/>
            </a:prstGeom>
            <a:noFill/>
          </p:spPr>
          <p:txBody>
            <a:bodyPr wrap="square" rtlCol="0">
              <a:spAutoFit/>
            </a:bodyPr>
            <a:lstStyle/>
            <a:p>
              <a:pPr marL="514350" indent="-514350" algn="ctr"/>
              <a:r>
                <a:rPr lang="el-GR" b="1" dirty="0" smtClean="0">
                  <a:solidFill>
                    <a:srgbClr val="00B050"/>
                  </a:solidFill>
                  <a:latin typeface="Cambria" pitchFamily="18" charset="0"/>
                </a:rPr>
                <a:t>Άχρωμες πράσινες ιδέες κοιμούνται μανιασμένα</a:t>
              </a:r>
              <a:r>
                <a:rPr lang="en-US" b="1" dirty="0" smtClean="0">
                  <a:solidFill>
                    <a:srgbClr val="00B050"/>
                  </a:solidFill>
                  <a:latin typeface="Cambria" pitchFamily="18" charset="0"/>
                </a:rPr>
                <a:t>.</a:t>
              </a:r>
              <a:endParaRPr lang="el-GR" b="1" dirty="0" smtClean="0">
                <a:solidFill>
                  <a:srgbClr val="00B050"/>
                </a:solidFill>
                <a:latin typeface="Cambria" pitchFamily="18" charset="0"/>
              </a:endParaRPr>
            </a:p>
            <a:p>
              <a:pPr marL="514350" indent="-514350" algn="ctr"/>
              <a:r>
                <a:rPr lang="el-GR" b="1" dirty="0" smtClean="0">
                  <a:solidFill>
                    <a:srgbClr val="00B050"/>
                  </a:solidFill>
                  <a:latin typeface="Cambria" pitchFamily="18" charset="0"/>
                </a:rPr>
                <a:t>Επαναστατικές νέες ιδέες συμβαίνουν σπάνια</a:t>
              </a:r>
              <a:r>
                <a:rPr lang="en-US" b="1" dirty="0" smtClean="0">
                  <a:solidFill>
                    <a:srgbClr val="00B050"/>
                  </a:solidFill>
                  <a:latin typeface="Cambria" pitchFamily="18" charset="0"/>
                </a:rPr>
                <a:t>.</a:t>
              </a:r>
              <a:endParaRPr lang="el-GR" b="1" dirty="0" smtClean="0">
                <a:solidFill>
                  <a:srgbClr val="00B050"/>
                </a:solidFill>
                <a:latin typeface="Cambria" pitchFamily="18" charset="0"/>
              </a:endParaRPr>
            </a:p>
            <a:p>
              <a:pPr marL="514350" indent="-514350" algn="ctr"/>
              <a:r>
                <a:rPr lang="el-GR" b="1" dirty="0" smtClean="0">
                  <a:solidFill>
                    <a:srgbClr val="00B050"/>
                  </a:solidFill>
                  <a:latin typeface="Cambria" pitchFamily="18" charset="0"/>
                </a:rPr>
                <a:t>*Άχρωμες κοιμούνται μανιασμένα ιδέες πράσινες</a:t>
              </a:r>
              <a:r>
                <a:rPr lang="en-US" b="1" dirty="0" smtClean="0">
                  <a:solidFill>
                    <a:srgbClr val="00B050"/>
                  </a:solidFill>
                  <a:latin typeface="Cambria" pitchFamily="18" charset="0"/>
                </a:rPr>
                <a:t>.</a:t>
              </a:r>
              <a:endParaRPr lang="el-GR" b="1" dirty="0" smtClean="0">
                <a:solidFill>
                  <a:srgbClr val="7030A0"/>
                </a:solidFill>
                <a:latin typeface="Cambria"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ox(in)">
                                      <p:cBhvr>
                                        <p:cTn id="13"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772400" cy="1143000"/>
          </a:xfrm>
        </p:spPr>
        <p:txBody>
          <a:bodyPr/>
          <a:lstStyle/>
          <a:p>
            <a:pPr algn="ctr" eaLnBrk="1" hangingPunct="1">
              <a:defRPr/>
            </a:pP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Τι είναι  η γλώσσα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sym typeface="Wingdings" pitchFamily="2" charset="2"/>
              </a:rPr>
              <a:t> </a:t>
            </a:r>
            <a:r>
              <a:rPr lang="el-GR" altLang="en-US" sz="3200" dirty="0" smtClean="0">
                <a:solidFill>
                  <a:srgbClr val="7030A0"/>
                </a:solidFill>
                <a:effectLst>
                  <a:outerShdw blurRad="38100" dist="38100" dir="2700000" algn="tl">
                    <a:srgbClr val="C0C0C0"/>
                  </a:outerShdw>
                </a:effectLst>
                <a:latin typeface="Monotype Corsiva" panose="03010101010201010101" pitchFamily="66" charset="0"/>
              </a:rPr>
              <a:t>η γνώση της γλώσσας; (9)</a:t>
            </a:r>
          </a:p>
        </p:txBody>
      </p:sp>
      <p:sp>
        <p:nvSpPr>
          <p:cNvPr id="6" name="5 - TextBox"/>
          <p:cNvSpPr txBox="1"/>
          <p:nvPr/>
        </p:nvSpPr>
        <p:spPr>
          <a:xfrm>
            <a:off x="228600" y="5239941"/>
            <a:ext cx="8686800" cy="1846659"/>
          </a:xfrm>
          <a:prstGeom prst="rect">
            <a:avLst/>
          </a:prstGeom>
          <a:noFill/>
        </p:spPr>
        <p:txBody>
          <a:bodyPr wrap="square" rtlCol="0">
            <a:spAutoFit/>
          </a:bodyPr>
          <a:lstStyle/>
          <a:p>
            <a:pPr algn="just"/>
            <a:r>
              <a:rPr lang="el-GR" sz="2400" b="1" u="sng" dirty="0" smtClean="0">
                <a:solidFill>
                  <a:srgbClr val="7030A0"/>
                </a:solidFill>
                <a:latin typeface="Cambria" pitchFamily="18" charset="0"/>
              </a:rPr>
              <a:t>Πραγματολογία</a:t>
            </a:r>
            <a:r>
              <a:rPr lang="el-GR" sz="2400" dirty="0" smtClean="0">
                <a:latin typeface="Cambria" pitchFamily="18" charset="0"/>
              </a:rPr>
              <a:t>: ο κλάδος που μελετά την ερμηνεία της πρότασης μέσα στο γλωσσικό και </a:t>
            </a:r>
            <a:r>
              <a:rPr lang="el-GR" sz="2400" dirty="0" err="1" smtClean="0">
                <a:latin typeface="Cambria" pitchFamily="18" charset="0"/>
              </a:rPr>
              <a:t>εξωγλωσσικό</a:t>
            </a:r>
            <a:r>
              <a:rPr lang="el-GR" sz="2400" dirty="0" smtClean="0">
                <a:latin typeface="Cambria" pitchFamily="18" charset="0"/>
              </a:rPr>
              <a:t> περιβάλλον και τη χρήση της γλώσσας σε πραγματικές συνθήκες επικοινωνίας. </a:t>
            </a:r>
            <a:endParaRPr lang="el-GR" sz="2400" dirty="0" smtClean="0">
              <a:latin typeface="+mn-lt"/>
            </a:endParaRPr>
          </a:p>
          <a:p>
            <a:pPr algn="just"/>
            <a:endParaRPr lang="el-GR" sz="2400" dirty="0" smtClean="0">
              <a:latin typeface="Cambria" pitchFamily="18" charset="0"/>
            </a:endParaRPr>
          </a:p>
          <a:p>
            <a:pPr algn="just"/>
            <a:endParaRPr lang="el-GR" dirty="0"/>
          </a:p>
        </p:txBody>
      </p:sp>
      <p:grpSp>
        <p:nvGrpSpPr>
          <p:cNvPr id="10" name="9 - Ομάδα"/>
          <p:cNvGrpSpPr/>
          <p:nvPr/>
        </p:nvGrpSpPr>
        <p:grpSpPr>
          <a:xfrm>
            <a:off x="304800" y="1295400"/>
            <a:ext cx="8610600" cy="2426732"/>
            <a:chOff x="304800" y="1295400"/>
            <a:chExt cx="8610600" cy="2426732"/>
          </a:xfrm>
        </p:grpSpPr>
        <p:sp>
          <p:nvSpPr>
            <p:cNvPr id="4" name="3 - Ορθογώνιο"/>
            <p:cNvSpPr/>
            <p:nvPr/>
          </p:nvSpPr>
          <p:spPr>
            <a:xfrm>
              <a:off x="304800" y="1295400"/>
              <a:ext cx="8610600" cy="461665"/>
            </a:xfrm>
            <a:prstGeom prst="rect">
              <a:avLst/>
            </a:prstGeom>
          </p:spPr>
          <p:txBody>
            <a:bodyPr wrap="square">
              <a:spAutoFit/>
            </a:bodyPr>
            <a:lstStyle/>
            <a:p>
              <a:pPr marL="457200" indent="-457200" eaLnBrk="1" hangingPunct="1">
                <a:buFont typeface="Wingdings" pitchFamily="2" charset="2"/>
                <a:buAutoNum type="arabicPeriod"/>
              </a:pPr>
              <a:r>
                <a:rPr lang="el-GR" sz="2400" dirty="0" smtClean="0">
                  <a:latin typeface="Cambria" pitchFamily="18" charset="0"/>
                </a:rPr>
                <a:t>Δεν θα το πιστέψεις, την ερωτεύτηκε με την πρώτη ματιά!!</a:t>
              </a:r>
            </a:p>
          </p:txBody>
        </p:sp>
        <p:sp>
          <p:nvSpPr>
            <p:cNvPr id="7" name="3 - Ορθογώνιο"/>
            <p:cNvSpPr/>
            <p:nvPr/>
          </p:nvSpPr>
          <p:spPr>
            <a:xfrm>
              <a:off x="304800" y="1900535"/>
              <a:ext cx="8610600" cy="830997"/>
            </a:xfrm>
            <a:prstGeom prst="rect">
              <a:avLst/>
            </a:prstGeom>
          </p:spPr>
          <p:txBody>
            <a:bodyPr wrap="square">
              <a:spAutoFit/>
            </a:bodyPr>
            <a:lstStyle/>
            <a:p>
              <a:pPr marL="457200" indent="-457200" eaLnBrk="1" hangingPunct="1"/>
              <a:r>
                <a:rPr lang="el-GR" sz="2400" dirty="0" smtClean="0">
                  <a:latin typeface="Cambria" pitchFamily="18" charset="0"/>
                </a:rPr>
                <a:t>2.	Ο Γιώργος γνώρισε χθες τη Μαρία. Δεν θα το πιστέψεις, την ερωτεύτηκε με την πρώτη ματιά!!</a:t>
              </a:r>
            </a:p>
          </p:txBody>
        </p:sp>
        <p:sp>
          <p:nvSpPr>
            <p:cNvPr id="8" name="3 - Ορθογώνιο"/>
            <p:cNvSpPr/>
            <p:nvPr/>
          </p:nvSpPr>
          <p:spPr>
            <a:xfrm>
              <a:off x="304800" y="2891135"/>
              <a:ext cx="8610600" cy="830997"/>
            </a:xfrm>
            <a:prstGeom prst="rect">
              <a:avLst/>
            </a:prstGeom>
          </p:spPr>
          <p:txBody>
            <a:bodyPr wrap="square">
              <a:spAutoFit/>
            </a:bodyPr>
            <a:lstStyle/>
            <a:p>
              <a:pPr marL="457200" indent="-457200" eaLnBrk="1" hangingPunct="1"/>
              <a:r>
                <a:rPr lang="el-GR" sz="2400" dirty="0" smtClean="0">
                  <a:latin typeface="Cambria" pitchFamily="18" charset="0"/>
                </a:rPr>
                <a:t>3.	Ο Γιώργος οδήγησε χθες τη μηχανή μου. Δεν θα το πιστέψεις, την ερωτεύτηκε με την πρώτη ματιά!!</a:t>
              </a:r>
            </a:p>
          </p:txBody>
        </p:sp>
      </p:grpSp>
      <p:sp>
        <p:nvSpPr>
          <p:cNvPr id="9" name="3 - Ορθογώνιο"/>
          <p:cNvSpPr/>
          <p:nvPr/>
        </p:nvSpPr>
        <p:spPr>
          <a:xfrm>
            <a:off x="152400" y="3893403"/>
            <a:ext cx="8839200" cy="1200329"/>
          </a:xfrm>
          <a:prstGeom prst="rect">
            <a:avLst/>
          </a:prstGeom>
        </p:spPr>
        <p:txBody>
          <a:bodyPr wrap="square">
            <a:spAutoFit/>
          </a:bodyPr>
          <a:lstStyle/>
          <a:p>
            <a:pPr marL="457200" indent="-457200" eaLnBrk="1" hangingPunct="1">
              <a:buAutoNum type="arabicPeriod"/>
            </a:pPr>
            <a:r>
              <a:rPr lang="el-GR" sz="2400" dirty="0" smtClean="0">
                <a:latin typeface="Cambria" pitchFamily="18" charset="0"/>
              </a:rPr>
              <a:t>Θέλεις άλλο ένα ποτηράκι κρασί;</a:t>
            </a:r>
          </a:p>
          <a:p>
            <a:pPr marL="457200" indent="-457200" eaLnBrk="1" hangingPunct="1"/>
            <a:r>
              <a:rPr lang="el-GR" sz="2400" dirty="0" smtClean="0">
                <a:solidFill>
                  <a:srgbClr val="00B050"/>
                </a:solidFill>
                <a:latin typeface="Cambria" pitchFamily="18" charset="0"/>
              </a:rPr>
              <a:t>	</a:t>
            </a:r>
            <a:r>
              <a:rPr lang="el-GR" sz="2400" b="1" dirty="0" smtClean="0">
                <a:solidFill>
                  <a:srgbClr val="00B050"/>
                </a:solidFill>
                <a:latin typeface="Cambria" pitchFamily="18" charset="0"/>
              </a:rPr>
              <a:t>Προϋπόθεση-</a:t>
            </a:r>
            <a:r>
              <a:rPr lang="el-GR" sz="2400" b="1" dirty="0" err="1" smtClean="0">
                <a:solidFill>
                  <a:srgbClr val="00B050"/>
                </a:solidFill>
                <a:latin typeface="Cambria" pitchFamily="18" charset="0"/>
              </a:rPr>
              <a:t>Υπονόημα:</a:t>
            </a:r>
            <a:r>
              <a:rPr lang="el-GR" sz="2400" dirty="0" smtClean="0">
                <a:latin typeface="Cambria" pitchFamily="18" charset="0"/>
              </a:rPr>
              <a:t> </a:t>
            </a:r>
            <a:r>
              <a:rPr lang="el-GR" sz="2400" dirty="0" smtClean="0">
                <a:latin typeface="Cambria" pitchFamily="18" charset="0"/>
                <a:sym typeface="Wingdings" pitchFamily="2" charset="2"/>
              </a:rPr>
              <a:t> </a:t>
            </a:r>
            <a:r>
              <a:rPr lang="el-GR" sz="2400" dirty="0" smtClean="0">
                <a:latin typeface="Cambria" pitchFamily="18" charset="0"/>
              </a:rPr>
              <a:t>Είχες πιει τουλάχιστον ένα ποτήρι κρασί</a:t>
            </a:r>
            <a:r>
              <a:rPr lang="en-US" sz="2400" dirty="0" smtClean="0">
                <a:latin typeface="Cambria" pitchFamily="18" charset="0"/>
              </a:rPr>
              <a:t>.</a:t>
            </a:r>
            <a:endParaRPr lang="el-GR" sz="2400" dirty="0" smtClean="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1143000"/>
          </a:xfrm>
        </p:spPr>
        <p:txBody>
          <a:bodyPr>
            <a:noAutofit/>
          </a:bodyPr>
          <a:lstStyle/>
          <a:p>
            <a:pPr algn="ctr" eaLnBrk="1" hangingPunct="1">
              <a:defRPr/>
            </a:pP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Πώς</a:t>
            </a:r>
            <a:r>
              <a:rPr lang="en-US" altLang="en-US" dirty="0" smtClean="0">
                <a:solidFill>
                  <a:srgbClr val="7030A0"/>
                </a:solidFill>
                <a:effectLst>
                  <a:outerShdw blurRad="38100" dist="38100" dir="2700000" algn="tl">
                    <a:srgbClr val="C0C0C0"/>
                  </a:outerShdw>
                </a:effectLst>
                <a:latin typeface="Monotype Corsiva" panose="03010101010201010101" pitchFamily="66" charset="0"/>
              </a:rPr>
              <a:t> </a:t>
            </a: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κατακτάται αυτή η γνώση; (1)</a:t>
            </a:r>
          </a:p>
        </p:txBody>
      </p:sp>
      <p:pic>
        <p:nvPicPr>
          <p:cNvPr id="8195" name="Εικόνα 3"/>
          <p:cNvPicPr>
            <a:picLocks noChangeAspect="1"/>
          </p:cNvPicPr>
          <p:nvPr/>
        </p:nvPicPr>
        <p:blipFill>
          <a:blip r:embed="rId2" cstate="print"/>
          <a:srcRect/>
          <a:stretch>
            <a:fillRect/>
          </a:stretch>
        </p:blipFill>
        <p:spPr bwMode="auto">
          <a:xfrm>
            <a:off x="2514600" y="1295400"/>
            <a:ext cx="3886200" cy="5235575"/>
          </a:xfrm>
          <a:prstGeom prst="rect">
            <a:avLst/>
          </a:prstGeom>
          <a:noFill/>
          <a:ln w="9525">
            <a:noFill/>
            <a:miter lim="800000"/>
            <a:headEnd/>
            <a:tailEnd/>
          </a:ln>
        </p:spPr>
      </p:pic>
      <p:sp>
        <p:nvSpPr>
          <p:cNvPr id="6" name="Ελλειψοειδής επεξήγηση 5"/>
          <p:cNvSpPr/>
          <p:nvPr/>
        </p:nvSpPr>
        <p:spPr>
          <a:xfrm>
            <a:off x="5791200" y="2438400"/>
            <a:ext cx="2743200" cy="2286000"/>
          </a:xfrm>
          <a:prstGeom prst="wedgeEllipseCallout">
            <a:avLst>
              <a:gd name="adj1" fmla="val -40148"/>
              <a:gd name="adj2" fmla="val 647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7412" name="TextBox 7"/>
          <p:cNvSpPr txBox="1">
            <a:spLocks noChangeArrowheads="1"/>
          </p:cNvSpPr>
          <p:nvPr/>
        </p:nvSpPr>
        <p:spPr bwMode="auto">
          <a:xfrm>
            <a:off x="6084888" y="3211513"/>
            <a:ext cx="1154112" cy="5191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eaLnBrk="1" hangingPunct="1">
              <a:defRPr/>
            </a:pPr>
            <a:r>
              <a:rPr lang="el-GR" altLang="en-US" sz="2800" dirty="0" smtClean="0">
                <a:latin typeface="Cambria" panose="02040503050406030204" pitchFamily="18" charset="0"/>
              </a:rPr>
              <a:t>Μαμά</a:t>
            </a:r>
            <a:endParaRPr lang="el-GR" altLang="en-US" sz="2800" dirty="0" smtClean="0">
              <a:effectLst>
                <a:outerShdw blurRad="38100" dist="38100" dir="2700000" algn="tl">
                  <a:srgbClr val="C0C0C0"/>
                </a:outerShdw>
              </a:effectLst>
              <a:latin typeface="Cambria" panose="02040503050406030204" pitchFamily="18" charset="0"/>
            </a:endParaRPr>
          </a:p>
        </p:txBody>
      </p:sp>
      <p:sp>
        <p:nvSpPr>
          <p:cNvPr id="17413" name="TextBox 10"/>
          <p:cNvSpPr txBox="1">
            <a:spLocks noChangeArrowheads="1"/>
          </p:cNvSpPr>
          <p:nvPr/>
        </p:nvSpPr>
        <p:spPr bwMode="auto">
          <a:xfrm>
            <a:off x="6324600" y="6248400"/>
            <a:ext cx="3048000" cy="3508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defRPr/>
            </a:pPr>
            <a:r>
              <a:rPr lang="el-GR" altLang="en-US" sz="1700" i="1" dirty="0" smtClean="0">
                <a:effectLst>
                  <a:outerShdw blurRad="38100" dist="38100" dir="2700000" algn="tl">
                    <a:srgbClr val="C0C0C0"/>
                  </a:outerShdw>
                </a:effectLst>
                <a:latin typeface="Cambria" pitchFamily="18" charset="0"/>
              </a:rPr>
              <a:t>Ηλικία</a:t>
            </a:r>
            <a:r>
              <a:rPr lang="en-US" altLang="en-US" sz="1700" i="1" dirty="0" smtClean="0">
                <a:effectLst>
                  <a:outerShdw blurRad="38100" dist="38100" dir="2700000" algn="tl">
                    <a:srgbClr val="C0C0C0"/>
                  </a:outerShdw>
                </a:effectLst>
                <a:latin typeface="Cambria" pitchFamily="18" charset="0"/>
              </a:rPr>
              <a:t>:</a:t>
            </a:r>
            <a:r>
              <a:rPr lang="el-GR" altLang="en-US" sz="1700" i="1" dirty="0" smtClean="0">
                <a:effectLst>
                  <a:outerShdw blurRad="38100" dist="38100" dir="2700000" algn="tl">
                    <a:srgbClr val="C0C0C0"/>
                  </a:outerShdw>
                </a:effectLst>
                <a:latin typeface="Cambria" pitchFamily="18" charset="0"/>
              </a:rPr>
              <a:t> 2 ετών και 2 μηνών</a:t>
            </a:r>
          </a:p>
        </p:txBody>
      </p:sp>
      <p:sp>
        <p:nvSpPr>
          <p:cNvPr id="12" name="Επεξήγηση με στρογγυλεμένο παραλληλόγραμμο 11"/>
          <p:cNvSpPr/>
          <p:nvPr/>
        </p:nvSpPr>
        <p:spPr>
          <a:xfrm>
            <a:off x="457200" y="1447800"/>
            <a:ext cx="2362200" cy="1600200"/>
          </a:xfrm>
          <a:prstGeom prst="wedgeRoundRectCallout">
            <a:avLst>
              <a:gd name="adj1" fmla="val 50610"/>
              <a:gd name="adj2" fmla="val 6722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7415" name="TextBox 12"/>
          <p:cNvSpPr txBox="1">
            <a:spLocks noChangeArrowheads="1"/>
          </p:cNvSpPr>
          <p:nvPr/>
        </p:nvSpPr>
        <p:spPr bwMode="auto">
          <a:xfrm>
            <a:off x="571500" y="1512888"/>
            <a:ext cx="2133600" cy="1570037"/>
          </a:xfrm>
          <a:prstGeom prst="rect">
            <a:avLst/>
          </a:prstGeom>
          <a:noFill/>
          <a:ln w="9525">
            <a:noFill/>
            <a:miter lim="800000"/>
            <a:headEnd/>
            <a:tailEnd/>
          </a:ln>
        </p:spPr>
        <p:txBody>
          <a:bodyPr>
            <a:spAutoFit/>
          </a:bodyPr>
          <a:lstStyle/>
          <a:p>
            <a:pPr algn="ctr" eaLnBrk="1" hangingPunct="1"/>
            <a:r>
              <a:rPr lang="el-GR" altLang="en-US" sz="2400" dirty="0">
                <a:latin typeface="Cambria" pitchFamily="18" charset="0"/>
              </a:rPr>
              <a:t>Έλα να πιεις νεράκι, καρδούλα μου</a:t>
            </a:r>
            <a:r>
              <a:rPr lang="en-US" altLang="en-US" sz="2400" dirty="0">
                <a:latin typeface="Perpetua" pitchFamily="18" charset="0"/>
              </a:rPr>
              <a:t>!</a:t>
            </a:r>
            <a:endParaRPr lang="el-GR" altLang="en-US" sz="2400" dirty="0">
              <a:latin typeface="Cambria" pitchFamily="18" charset="0"/>
            </a:endParaRPr>
          </a:p>
        </p:txBody>
      </p:sp>
      <p:sp>
        <p:nvSpPr>
          <p:cNvPr id="17417" name="Text Box 9"/>
          <p:cNvSpPr txBox="1">
            <a:spLocks noChangeArrowheads="1"/>
          </p:cNvSpPr>
          <p:nvPr/>
        </p:nvSpPr>
        <p:spPr bwMode="auto">
          <a:xfrm>
            <a:off x="7086600" y="3200400"/>
            <a:ext cx="1447800" cy="519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Bef>
                <a:spcPct val="50000"/>
              </a:spcBef>
              <a:defRPr/>
            </a:pPr>
            <a:r>
              <a:rPr lang="el-GR" altLang="en-US" sz="2800" b="1" dirty="0" err="1">
                <a:effectLst>
                  <a:outerShdw blurRad="38100" dist="38100" dir="2700000" algn="tl">
                    <a:srgbClr val="C0C0C0"/>
                  </a:outerShdw>
                </a:effectLst>
                <a:latin typeface="Cambria" panose="02040503050406030204" pitchFamily="18" charset="0"/>
              </a:rPr>
              <a:t>ήδιψα</a:t>
            </a:r>
            <a:r>
              <a:rPr lang="el-GR" altLang="en-US" sz="2800" b="1" dirty="0">
                <a:effectLst>
                  <a:outerShdw blurRad="38100" dist="38100" dir="2700000" algn="tl">
                    <a:srgbClr val="C0C0C0"/>
                  </a:outerShdw>
                </a:effectLst>
                <a:latin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1000" fill="hold"/>
                                        <p:tgtEl>
                                          <p:spTgt spid="17412"/>
                                        </p:tgtEl>
                                        <p:attrNameLst>
                                          <p:attrName>ppt_x</p:attrName>
                                        </p:attrNameLst>
                                      </p:cBhvr>
                                      <p:tavLst>
                                        <p:tav tm="0">
                                          <p:val>
                                            <p:strVal val="1+#ppt_w/2"/>
                                          </p:val>
                                        </p:tav>
                                        <p:tav tm="100000">
                                          <p:val>
                                            <p:strVal val="#ppt_x"/>
                                          </p:val>
                                        </p:tav>
                                      </p:tavLst>
                                    </p:anim>
                                    <p:anim calcmode="lin" valueType="num">
                                      <p:cBhvr additive="base">
                                        <p:cTn id="8" dur="1000" fill="hold"/>
                                        <p:tgtEl>
                                          <p:spTgt spid="1741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iterate type="lt">
                                    <p:tmPct val="0"/>
                                  </p:iterate>
                                  <p:childTnLst>
                                    <p:set>
                                      <p:cBhvr>
                                        <p:cTn id="10" dur="1" fill="hold">
                                          <p:stCondLst>
                                            <p:cond delay="0"/>
                                          </p:stCondLst>
                                        </p:cTn>
                                        <p:tgtEl>
                                          <p:spTgt spid="17417"/>
                                        </p:tgtEl>
                                        <p:attrNameLst>
                                          <p:attrName>style.visibility</p:attrName>
                                        </p:attrNameLst>
                                      </p:cBhvr>
                                      <p:to>
                                        <p:strVal val="visible"/>
                                      </p:to>
                                    </p:set>
                                    <p:anim calcmode="lin" valueType="num">
                                      <p:cBhvr additive="base">
                                        <p:cTn id="11" dur="1000" fill="hold"/>
                                        <p:tgtEl>
                                          <p:spTgt spid="17417"/>
                                        </p:tgtEl>
                                        <p:attrNameLst>
                                          <p:attrName>ppt_x</p:attrName>
                                        </p:attrNameLst>
                                      </p:cBhvr>
                                      <p:tavLst>
                                        <p:tav tm="0">
                                          <p:val>
                                            <p:strVal val="1+#ppt_w/2"/>
                                          </p:val>
                                        </p:tav>
                                        <p:tav tm="100000">
                                          <p:val>
                                            <p:strVal val="#ppt_x"/>
                                          </p:val>
                                        </p:tav>
                                      </p:tavLst>
                                    </p:anim>
                                    <p:anim calcmode="lin" valueType="num">
                                      <p:cBhvr additive="base">
                                        <p:cTn id="12" dur="1000" fill="hold"/>
                                        <p:tgtEl>
                                          <p:spTgt spid="1741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 calcmode="lin" valueType="num">
                                      <p:cBhvr additive="base">
                                        <p:cTn id="17" dur="1000" fill="hold"/>
                                        <p:tgtEl>
                                          <p:spTgt spid="17415"/>
                                        </p:tgtEl>
                                        <p:attrNameLst>
                                          <p:attrName>ppt_x</p:attrName>
                                        </p:attrNameLst>
                                      </p:cBhvr>
                                      <p:tavLst>
                                        <p:tav tm="0">
                                          <p:val>
                                            <p:strVal val="0-#ppt_w/2"/>
                                          </p:val>
                                        </p:tav>
                                        <p:tav tm="100000">
                                          <p:val>
                                            <p:strVal val="#ppt_x"/>
                                          </p:val>
                                        </p:tav>
                                      </p:tavLst>
                                    </p:anim>
                                    <p:anim calcmode="lin" valueType="num">
                                      <p:cBhvr additive="base">
                                        <p:cTn id="18" dur="1000" fill="hold"/>
                                        <p:tgtEl>
                                          <p:spTgt spid="17415"/>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mph" presetSubtype="0" fill="hold" grpId="1" nodeType="clickEffect">
                                  <p:stCondLst>
                                    <p:cond delay="0"/>
                                  </p:stCondLst>
                                  <p:iterate type="lt">
                                    <p:tmPct val="10000"/>
                                  </p:iterate>
                                  <p:childTnLst>
                                    <p:animMotion origin="layout" path="M 0.0 0.0 L 0.0 -0.07213" pathEditMode="relative" ptsTypes="">
                                      <p:cBhvr>
                                        <p:cTn id="22" dur="500" accel="50000" decel="50000" autoRev="1" fill="hold">
                                          <p:stCondLst>
                                            <p:cond delay="0"/>
                                          </p:stCondLst>
                                        </p:cTn>
                                        <p:tgtEl>
                                          <p:spTgt spid="17417"/>
                                        </p:tgtEl>
                                        <p:attrNameLst>
                                          <p:attrName>ppt_x</p:attrName>
                                          <p:attrName>ppt_y</p:attrName>
                                        </p:attrNameLst>
                                      </p:cBhvr>
                                    </p:animMotion>
                                    <p:animRot by="1500000">
                                      <p:cBhvr>
                                        <p:cTn id="23" dur="250" fill="hold">
                                          <p:stCondLst>
                                            <p:cond delay="0"/>
                                          </p:stCondLst>
                                        </p:cTn>
                                        <p:tgtEl>
                                          <p:spTgt spid="17417"/>
                                        </p:tgtEl>
                                        <p:attrNameLst>
                                          <p:attrName>r</p:attrName>
                                        </p:attrNameLst>
                                      </p:cBhvr>
                                    </p:animRot>
                                    <p:animRot by="-1500000">
                                      <p:cBhvr>
                                        <p:cTn id="24" dur="250" fill="hold">
                                          <p:stCondLst>
                                            <p:cond delay="250"/>
                                          </p:stCondLst>
                                        </p:cTn>
                                        <p:tgtEl>
                                          <p:spTgt spid="17417"/>
                                        </p:tgtEl>
                                        <p:attrNameLst>
                                          <p:attrName>r</p:attrName>
                                        </p:attrNameLst>
                                      </p:cBhvr>
                                    </p:animRot>
                                    <p:animRot by="-1500000">
                                      <p:cBhvr>
                                        <p:cTn id="25" dur="250" fill="hold">
                                          <p:stCondLst>
                                            <p:cond delay="500"/>
                                          </p:stCondLst>
                                        </p:cTn>
                                        <p:tgtEl>
                                          <p:spTgt spid="17417"/>
                                        </p:tgtEl>
                                        <p:attrNameLst>
                                          <p:attrName>r</p:attrName>
                                        </p:attrNameLst>
                                      </p:cBhvr>
                                    </p:animRot>
                                    <p:animRot by="1500000">
                                      <p:cBhvr>
                                        <p:cTn id="26" dur="250" fill="hold">
                                          <p:stCondLst>
                                            <p:cond delay="750"/>
                                          </p:stCondLst>
                                        </p:cTn>
                                        <p:tgtEl>
                                          <p:spTgt spid="174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7" grpId="0"/>
      <p:bldP spid="1741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685800" y="304800"/>
            <a:ext cx="7924800" cy="838200"/>
          </a:xfrm>
        </p:spPr>
        <p:txBody>
          <a:bodyPr/>
          <a:lstStyle/>
          <a:p>
            <a:pPr algn="ctr" eaLnBrk="1" hangingPunct="1">
              <a:defRPr/>
            </a:pP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Πώς κατακτάται αυτή η γνώση; (2)</a:t>
            </a:r>
          </a:p>
        </p:txBody>
      </p:sp>
      <p:pic>
        <p:nvPicPr>
          <p:cNvPr id="10243" name="Εικόνα 3"/>
          <p:cNvPicPr>
            <a:picLocks noChangeAspect="1"/>
          </p:cNvPicPr>
          <p:nvPr/>
        </p:nvPicPr>
        <p:blipFill>
          <a:blip r:embed="rId2" cstate="print"/>
          <a:srcRect/>
          <a:stretch>
            <a:fillRect/>
          </a:stretch>
        </p:blipFill>
        <p:spPr bwMode="auto">
          <a:xfrm>
            <a:off x="2286000" y="1752600"/>
            <a:ext cx="5472113" cy="4662488"/>
          </a:xfrm>
          <a:prstGeom prst="rect">
            <a:avLst/>
          </a:prstGeom>
          <a:noFill/>
          <a:ln w="9525">
            <a:noFill/>
            <a:miter lim="800000"/>
            <a:headEnd/>
            <a:tailEnd/>
          </a:ln>
        </p:spPr>
      </p:pic>
      <p:sp>
        <p:nvSpPr>
          <p:cNvPr id="7" name="Επεξήγηση με στρογγυλεμένο παραλληλόγραμμο 6"/>
          <p:cNvSpPr/>
          <p:nvPr/>
        </p:nvSpPr>
        <p:spPr>
          <a:xfrm>
            <a:off x="6477000" y="1371600"/>
            <a:ext cx="2362200" cy="1600200"/>
          </a:xfrm>
          <a:prstGeom prst="wedgeRoundRectCallout">
            <a:avLst>
              <a:gd name="adj1" fmla="val -53581"/>
              <a:gd name="adj2" fmla="val 6295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5" name="Ελλειψοειδής επεξήγηση 4"/>
          <p:cNvSpPr/>
          <p:nvPr/>
        </p:nvSpPr>
        <p:spPr>
          <a:xfrm>
            <a:off x="990600" y="1447800"/>
            <a:ext cx="2743200" cy="2286000"/>
          </a:xfrm>
          <a:prstGeom prst="wedgeEllipseCallout">
            <a:avLst>
              <a:gd name="adj1" fmla="val 5023"/>
              <a:gd name="adj2" fmla="val 673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9460" name="TextBox 5"/>
          <p:cNvSpPr txBox="1">
            <a:spLocks noChangeArrowheads="1"/>
          </p:cNvSpPr>
          <p:nvPr/>
        </p:nvSpPr>
        <p:spPr bwMode="auto">
          <a:xfrm>
            <a:off x="1219200" y="1828800"/>
            <a:ext cx="2297113" cy="519113"/>
          </a:xfrm>
          <a:prstGeom prst="rect">
            <a:avLst/>
          </a:prstGeom>
          <a:noFill/>
          <a:ln w="9525">
            <a:noFill/>
            <a:miter lim="800000"/>
            <a:headEnd/>
            <a:tailEnd/>
          </a:ln>
        </p:spPr>
        <p:txBody>
          <a:bodyPr>
            <a:spAutoFit/>
          </a:bodyPr>
          <a:lstStyle/>
          <a:p>
            <a:pPr algn="ctr" eaLnBrk="1" hangingPunct="1"/>
            <a:r>
              <a:rPr lang="el-GR" altLang="en-US" sz="2800" dirty="0">
                <a:latin typeface="Cambria" pitchFamily="18" charset="0"/>
              </a:rPr>
              <a:t>Μαμά</a:t>
            </a:r>
          </a:p>
        </p:txBody>
      </p:sp>
      <p:sp>
        <p:nvSpPr>
          <p:cNvPr id="19464" name="TextBox 5"/>
          <p:cNvSpPr txBox="1">
            <a:spLocks noChangeArrowheads="1"/>
          </p:cNvSpPr>
          <p:nvPr/>
        </p:nvSpPr>
        <p:spPr bwMode="auto">
          <a:xfrm>
            <a:off x="1219200" y="2819400"/>
            <a:ext cx="2297113" cy="519113"/>
          </a:xfrm>
          <a:prstGeom prst="rect">
            <a:avLst/>
          </a:prstGeom>
          <a:noFill/>
          <a:ln w="9525">
            <a:noFill/>
            <a:miter lim="800000"/>
            <a:headEnd/>
            <a:tailEnd/>
          </a:ln>
        </p:spPr>
        <p:txBody>
          <a:bodyPr>
            <a:spAutoFit/>
          </a:bodyPr>
          <a:lstStyle/>
          <a:p>
            <a:pPr algn="ctr" eaLnBrk="1" hangingPunct="1"/>
            <a:r>
              <a:rPr lang="el-GR" altLang="en-US" sz="2800" dirty="0">
                <a:latin typeface="Cambria" pitchFamily="18" charset="0"/>
              </a:rPr>
              <a:t>το μολύβι!</a:t>
            </a:r>
          </a:p>
        </p:txBody>
      </p:sp>
      <p:sp>
        <p:nvSpPr>
          <p:cNvPr id="19466" name="TextBox 5"/>
          <p:cNvSpPr txBox="1">
            <a:spLocks noChangeArrowheads="1"/>
          </p:cNvSpPr>
          <p:nvPr/>
        </p:nvSpPr>
        <p:spPr bwMode="auto">
          <a:xfrm>
            <a:off x="1066800" y="2286000"/>
            <a:ext cx="2590800" cy="5238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eaLnBrk="1" hangingPunct="1">
              <a:defRPr/>
            </a:pPr>
            <a:r>
              <a:rPr lang="el-GR" altLang="en-US" sz="2800" b="1" dirty="0" err="1" smtClean="0">
                <a:effectLst>
                  <a:outerShdw blurRad="38100" dist="38100" dir="2700000" algn="tl">
                    <a:srgbClr val="C0C0C0"/>
                  </a:outerShdw>
                </a:effectLst>
                <a:latin typeface="Cambria" pitchFamily="18" charset="0"/>
              </a:rPr>
              <a:t>δώμου</a:t>
            </a:r>
            <a:r>
              <a:rPr lang="el-GR" altLang="en-US" sz="2800" b="1" dirty="0" smtClean="0">
                <a:effectLst>
                  <a:outerShdw blurRad="38100" dist="38100" dir="2700000" algn="tl">
                    <a:srgbClr val="C0C0C0"/>
                  </a:outerShdw>
                </a:effectLst>
                <a:latin typeface="Cambria" pitchFamily="18" charset="0"/>
              </a:rPr>
              <a:t> σέ το,</a:t>
            </a:r>
            <a:r>
              <a:rPr lang="el-GR" altLang="en-US" sz="2800" dirty="0" smtClean="0">
                <a:latin typeface="Cambria" pitchFamily="18" charset="0"/>
              </a:rPr>
              <a:t> </a:t>
            </a:r>
          </a:p>
        </p:txBody>
      </p:sp>
      <p:sp>
        <p:nvSpPr>
          <p:cNvPr id="9" name="TextBox 8"/>
          <p:cNvSpPr txBox="1">
            <a:spLocks noChangeArrowheads="1"/>
          </p:cNvSpPr>
          <p:nvPr/>
        </p:nvSpPr>
        <p:spPr bwMode="auto">
          <a:xfrm>
            <a:off x="152400" y="6234113"/>
            <a:ext cx="2819400" cy="3540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defRPr/>
            </a:pPr>
            <a:r>
              <a:rPr lang="el-GR" altLang="en-US" sz="1700" i="1" dirty="0" smtClean="0">
                <a:effectLst>
                  <a:outerShdw blurRad="38100" dist="38100" dir="2700000" algn="tl">
                    <a:srgbClr val="C0C0C0"/>
                  </a:outerShdw>
                </a:effectLst>
                <a:latin typeface="Cambria" pitchFamily="18" charset="0"/>
              </a:rPr>
              <a:t>Ηλικία: 2 ετών και 4 μηνών</a:t>
            </a:r>
          </a:p>
        </p:txBody>
      </p:sp>
      <p:sp>
        <p:nvSpPr>
          <p:cNvPr id="2" name="TextBox 1"/>
          <p:cNvSpPr txBox="1">
            <a:spLocks noChangeArrowheads="1"/>
          </p:cNvSpPr>
          <p:nvPr/>
        </p:nvSpPr>
        <p:spPr bwMode="auto">
          <a:xfrm>
            <a:off x="6629400" y="1693863"/>
            <a:ext cx="2057400" cy="955675"/>
          </a:xfrm>
          <a:prstGeom prst="rect">
            <a:avLst/>
          </a:prstGeom>
          <a:noFill/>
          <a:ln w="9525">
            <a:noFill/>
            <a:miter lim="800000"/>
            <a:headEnd/>
            <a:tailEnd/>
          </a:ln>
        </p:spPr>
        <p:txBody>
          <a:bodyPr>
            <a:spAutoFit/>
          </a:bodyPr>
          <a:lstStyle/>
          <a:p>
            <a:pPr algn="ctr" eaLnBrk="1" hangingPunct="1"/>
            <a:r>
              <a:rPr lang="el-GR" sz="2800" dirty="0" err="1">
                <a:latin typeface="Cambria" pitchFamily="18" charset="0"/>
              </a:rPr>
              <a:t>Δώστο</a:t>
            </a:r>
            <a:r>
              <a:rPr lang="el-GR" sz="2800" dirty="0">
                <a:latin typeface="Cambria" pitchFamily="18" charset="0"/>
              </a:rPr>
              <a:t> μου, το μολύβι!</a:t>
            </a:r>
            <a:endParaRPr lang="en-US" sz="28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1"/>
                                          </p:val>
                                        </p:tav>
                                        <p:tav tm="100000">
                                          <p:val>
                                            <p:strVal val="#ppt_x"/>
                                          </p:val>
                                        </p:tav>
                                      </p:tavLst>
                                    </p:anim>
                                    <p:anim calcmode="lin" valueType="num">
                                      <p:cBhvr>
                                        <p:cTn id="9" dur="1000" fill="hold"/>
                                        <p:tgtEl>
                                          <p:spTgt spid="19460"/>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19466"/>
                                        </p:tgtEl>
                                        <p:attrNameLst>
                                          <p:attrName>style.visibility</p:attrName>
                                        </p:attrNameLst>
                                      </p:cBhvr>
                                      <p:to>
                                        <p:strVal val="visible"/>
                                      </p:to>
                                    </p:set>
                                    <p:animEffect transition="in" filter="fade">
                                      <p:cBhvr>
                                        <p:cTn id="12" dur="1000"/>
                                        <p:tgtEl>
                                          <p:spTgt spid="19466"/>
                                        </p:tgtEl>
                                      </p:cBhvr>
                                    </p:animEffect>
                                    <p:anim calcmode="lin" valueType="num">
                                      <p:cBhvr>
                                        <p:cTn id="13" dur="1000" fill="hold"/>
                                        <p:tgtEl>
                                          <p:spTgt spid="19466"/>
                                        </p:tgtEl>
                                        <p:attrNameLst>
                                          <p:attrName>ppt_x</p:attrName>
                                        </p:attrNameLst>
                                      </p:cBhvr>
                                      <p:tavLst>
                                        <p:tav tm="0">
                                          <p:val>
                                            <p:strVal val="#ppt_x-.1"/>
                                          </p:val>
                                        </p:tav>
                                        <p:tav tm="100000">
                                          <p:val>
                                            <p:strVal val="#ppt_x"/>
                                          </p:val>
                                        </p:tav>
                                      </p:tavLst>
                                    </p:anim>
                                    <p:anim calcmode="lin" valueType="num">
                                      <p:cBhvr>
                                        <p:cTn id="14" dur="1000" fill="hold"/>
                                        <p:tgtEl>
                                          <p:spTgt spid="19466"/>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19464"/>
                                        </p:tgtEl>
                                        <p:attrNameLst>
                                          <p:attrName>style.visibility</p:attrName>
                                        </p:attrNameLst>
                                      </p:cBhvr>
                                      <p:to>
                                        <p:strVal val="visible"/>
                                      </p:to>
                                    </p:set>
                                    <p:animEffect transition="in" filter="fade">
                                      <p:cBhvr>
                                        <p:cTn id="17" dur="1000"/>
                                        <p:tgtEl>
                                          <p:spTgt spid="19464"/>
                                        </p:tgtEl>
                                      </p:cBhvr>
                                    </p:animEffect>
                                    <p:anim calcmode="lin" valueType="num">
                                      <p:cBhvr>
                                        <p:cTn id="18" dur="1000" fill="hold"/>
                                        <p:tgtEl>
                                          <p:spTgt spid="19464"/>
                                        </p:tgtEl>
                                        <p:attrNameLst>
                                          <p:attrName>ppt_x</p:attrName>
                                        </p:attrNameLst>
                                      </p:cBhvr>
                                      <p:tavLst>
                                        <p:tav tm="0">
                                          <p:val>
                                            <p:strVal val="#ppt_x-.1"/>
                                          </p:val>
                                        </p:tav>
                                        <p:tav tm="100000">
                                          <p:val>
                                            <p:strVal val="#ppt_x"/>
                                          </p:val>
                                        </p:tav>
                                      </p:tavLst>
                                    </p:anim>
                                    <p:anim calcmode="lin" valueType="num">
                                      <p:cBhvr>
                                        <p:cTn id="19" dur="10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1+#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mph" presetSubtype="2" fill="hold" grpId="1" nodeType="clickEffect">
                                  <p:stCondLst>
                                    <p:cond delay="0"/>
                                  </p:stCondLst>
                                  <p:iterate type="lt">
                                    <p:tmPct val="0"/>
                                  </p:iterate>
                                  <p:childTnLst>
                                    <p:animClr clrSpc="rgb" dir="cw">
                                      <p:cBhvr override="childStyle">
                                        <p:cTn id="29" dur="1000" fill="hold"/>
                                        <p:tgtEl>
                                          <p:spTgt spid="19466"/>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P spid="19466" grpId="0"/>
      <p:bldP spid="19466" grpId="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685800" y="304800"/>
            <a:ext cx="7924800" cy="838200"/>
          </a:xfrm>
        </p:spPr>
        <p:txBody>
          <a:bodyPr/>
          <a:lstStyle/>
          <a:p>
            <a:pPr algn="ctr" eaLnBrk="1" hangingPunct="1">
              <a:defRPr/>
            </a:pP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Πώς κατακτάται αυτή η γνώση; (2)</a:t>
            </a:r>
          </a:p>
        </p:txBody>
      </p:sp>
      <p:pic>
        <p:nvPicPr>
          <p:cNvPr id="11267" name="Εικόνα 3"/>
          <p:cNvPicPr>
            <a:picLocks noChangeAspect="1"/>
          </p:cNvPicPr>
          <p:nvPr/>
        </p:nvPicPr>
        <p:blipFill>
          <a:blip r:embed="rId2" cstate="print"/>
          <a:srcRect/>
          <a:stretch>
            <a:fillRect/>
          </a:stretch>
        </p:blipFill>
        <p:spPr bwMode="auto">
          <a:xfrm>
            <a:off x="2286000" y="1752600"/>
            <a:ext cx="5472113" cy="4662488"/>
          </a:xfrm>
          <a:prstGeom prst="rect">
            <a:avLst/>
          </a:prstGeom>
          <a:noFill/>
          <a:ln w="9525">
            <a:noFill/>
            <a:miter lim="800000"/>
            <a:headEnd/>
            <a:tailEnd/>
          </a:ln>
        </p:spPr>
      </p:pic>
      <p:sp>
        <p:nvSpPr>
          <p:cNvPr id="7" name="Επεξήγηση με στρογγυλεμένο παραλληλόγραμμο 6"/>
          <p:cNvSpPr/>
          <p:nvPr/>
        </p:nvSpPr>
        <p:spPr>
          <a:xfrm>
            <a:off x="6477000" y="1371600"/>
            <a:ext cx="2362200" cy="1600200"/>
          </a:xfrm>
          <a:prstGeom prst="wedgeRoundRectCallout">
            <a:avLst>
              <a:gd name="adj1" fmla="val -53581"/>
              <a:gd name="adj2" fmla="val 6295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5" name="Ελλειψοειδής επεξήγηση 4"/>
          <p:cNvSpPr/>
          <p:nvPr/>
        </p:nvSpPr>
        <p:spPr>
          <a:xfrm>
            <a:off x="993775" y="1500188"/>
            <a:ext cx="2743200" cy="2286000"/>
          </a:xfrm>
          <a:prstGeom prst="wedgeEllipseCallout">
            <a:avLst>
              <a:gd name="adj1" fmla="val 5023"/>
              <a:gd name="adj2" fmla="val 673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9464" name="TextBox 5"/>
          <p:cNvSpPr txBox="1">
            <a:spLocks noChangeArrowheads="1"/>
          </p:cNvSpPr>
          <p:nvPr/>
        </p:nvSpPr>
        <p:spPr bwMode="auto">
          <a:xfrm>
            <a:off x="1216025" y="2486025"/>
            <a:ext cx="2297113" cy="519113"/>
          </a:xfrm>
          <a:prstGeom prst="rect">
            <a:avLst/>
          </a:prstGeom>
          <a:noFill/>
          <a:ln w="9525">
            <a:noFill/>
            <a:miter lim="800000"/>
            <a:headEnd/>
            <a:tailEnd/>
          </a:ln>
        </p:spPr>
        <p:txBody>
          <a:bodyPr>
            <a:spAutoFit/>
          </a:bodyPr>
          <a:lstStyle/>
          <a:p>
            <a:pPr algn="ctr" eaLnBrk="1" hangingPunct="1"/>
            <a:r>
              <a:rPr lang="el-GR" altLang="en-US" sz="2800" dirty="0">
                <a:latin typeface="Cambria" pitchFamily="18" charset="0"/>
              </a:rPr>
              <a:t>το μολύβι!</a:t>
            </a:r>
          </a:p>
        </p:txBody>
      </p:sp>
      <p:sp>
        <p:nvSpPr>
          <p:cNvPr id="19466" name="TextBox 5"/>
          <p:cNvSpPr txBox="1">
            <a:spLocks noChangeArrowheads="1"/>
          </p:cNvSpPr>
          <p:nvPr/>
        </p:nvSpPr>
        <p:spPr bwMode="auto">
          <a:xfrm>
            <a:off x="1146175" y="2044700"/>
            <a:ext cx="2590800" cy="52228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eaLnBrk="1" hangingPunct="1">
              <a:defRPr/>
            </a:pPr>
            <a:r>
              <a:rPr lang="el-GR" altLang="en-US" sz="2800" b="1" dirty="0" err="1">
                <a:effectLst>
                  <a:outerShdw blurRad="38100" dist="38100" dir="2700000" algn="tl">
                    <a:srgbClr val="C0C0C0"/>
                  </a:outerShdw>
                </a:effectLst>
                <a:latin typeface="Cambria" pitchFamily="18" charset="0"/>
              </a:rPr>
              <a:t>Δ</a:t>
            </a:r>
            <a:r>
              <a:rPr lang="el-GR" altLang="en-US" sz="2800" b="1" dirty="0" err="1" smtClean="0">
                <a:effectLst>
                  <a:outerShdw blurRad="38100" dist="38100" dir="2700000" algn="tl">
                    <a:srgbClr val="C0C0C0"/>
                  </a:outerShdw>
                </a:effectLst>
                <a:latin typeface="Cambria" pitchFamily="18" charset="0"/>
              </a:rPr>
              <a:t>ώμου</a:t>
            </a:r>
            <a:r>
              <a:rPr lang="el-GR" altLang="en-US" sz="2800" b="1" dirty="0" smtClean="0">
                <a:effectLst>
                  <a:outerShdw blurRad="38100" dist="38100" dir="2700000" algn="tl">
                    <a:srgbClr val="C0C0C0"/>
                  </a:outerShdw>
                </a:effectLst>
                <a:latin typeface="Cambria" pitchFamily="18" charset="0"/>
              </a:rPr>
              <a:t> σέ το,</a:t>
            </a:r>
            <a:r>
              <a:rPr lang="el-GR" altLang="en-US" sz="2800" dirty="0" smtClean="0">
                <a:latin typeface="Cambria" pitchFamily="18" charset="0"/>
              </a:rPr>
              <a:t> </a:t>
            </a:r>
          </a:p>
        </p:txBody>
      </p:sp>
      <p:sp>
        <p:nvSpPr>
          <p:cNvPr id="9" name="TextBox 8"/>
          <p:cNvSpPr txBox="1">
            <a:spLocks noChangeArrowheads="1"/>
          </p:cNvSpPr>
          <p:nvPr/>
        </p:nvSpPr>
        <p:spPr bwMode="auto">
          <a:xfrm>
            <a:off x="152400" y="6234113"/>
            <a:ext cx="2819400" cy="3540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defRPr/>
            </a:pPr>
            <a:r>
              <a:rPr lang="el-GR" altLang="en-US" sz="1700" i="1" dirty="0" smtClean="0">
                <a:effectLst>
                  <a:outerShdw blurRad="38100" dist="38100" dir="2700000" algn="tl">
                    <a:srgbClr val="C0C0C0"/>
                  </a:outerShdw>
                </a:effectLst>
                <a:latin typeface="Cambria" pitchFamily="18" charset="0"/>
              </a:rPr>
              <a:t>Ηλικία: 2 ετών και 4 μηνών</a:t>
            </a:r>
          </a:p>
        </p:txBody>
      </p:sp>
      <p:sp>
        <p:nvSpPr>
          <p:cNvPr id="2" name="TextBox 1"/>
          <p:cNvSpPr txBox="1">
            <a:spLocks noChangeArrowheads="1"/>
          </p:cNvSpPr>
          <p:nvPr/>
        </p:nvSpPr>
        <p:spPr bwMode="auto">
          <a:xfrm>
            <a:off x="6629400" y="1500188"/>
            <a:ext cx="2057400" cy="1384300"/>
          </a:xfrm>
          <a:prstGeom prst="rect">
            <a:avLst/>
          </a:prstGeom>
          <a:noFill/>
          <a:ln w="9525">
            <a:noFill/>
            <a:miter lim="800000"/>
            <a:headEnd/>
            <a:tailEnd/>
          </a:ln>
        </p:spPr>
        <p:txBody>
          <a:bodyPr>
            <a:spAutoFit/>
          </a:bodyPr>
          <a:lstStyle/>
          <a:p>
            <a:pPr algn="ctr" eaLnBrk="1" hangingPunct="1"/>
            <a:r>
              <a:rPr lang="el-GR" sz="2800" dirty="0" err="1">
                <a:latin typeface="Cambria" pitchFamily="18" charset="0"/>
              </a:rPr>
              <a:t>Δώστο</a:t>
            </a:r>
            <a:r>
              <a:rPr lang="el-GR" sz="2800" dirty="0">
                <a:latin typeface="Cambria" pitchFamily="18" charset="0"/>
              </a:rPr>
              <a:t> μου, το μολύβι, λέμε!</a:t>
            </a:r>
            <a:endParaRPr lang="en-US" sz="28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9466"/>
                                        </p:tgtEl>
                                        <p:attrNameLst>
                                          <p:attrName>style.visibility</p:attrName>
                                        </p:attrNameLst>
                                      </p:cBhvr>
                                      <p:to>
                                        <p:strVal val="visible"/>
                                      </p:to>
                                    </p:set>
                                    <p:animEffect transition="in" filter="fade">
                                      <p:cBhvr>
                                        <p:cTn id="7" dur="1000"/>
                                        <p:tgtEl>
                                          <p:spTgt spid="19466"/>
                                        </p:tgtEl>
                                      </p:cBhvr>
                                    </p:animEffect>
                                    <p:anim calcmode="lin" valueType="num">
                                      <p:cBhvr>
                                        <p:cTn id="8" dur="1000" fill="hold"/>
                                        <p:tgtEl>
                                          <p:spTgt spid="19466"/>
                                        </p:tgtEl>
                                        <p:attrNameLst>
                                          <p:attrName>ppt_x</p:attrName>
                                        </p:attrNameLst>
                                      </p:cBhvr>
                                      <p:tavLst>
                                        <p:tav tm="0">
                                          <p:val>
                                            <p:strVal val="#ppt_x-.1"/>
                                          </p:val>
                                        </p:tav>
                                        <p:tav tm="100000">
                                          <p:val>
                                            <p:strVal val="#ppt_x"/>
                                          </p:val>
                                        </p:tav>
                                      </p:tavLst>
                                    </p:anim>
                                    <p:anim calcmode="lin" valueType="num">
                                      <p:cBhvr>
                                        <p:cTn id="9" dur="1000" fill="hold"/>
                                        <p:tgtEl>
                                          <p:spTgt spid="19466"/>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19464"/>
                                        </p:tgtEl>
                                        <p:attrNameLst>
                                          <p:attrName>style.visibility</p:attrName>
                                        </p:attrNameLst>
                                      </p:cBhvr>
                                      <p:to>
                                        <p:strVal val="visible"/>
                                      </p:to>
                                    </p:set>
                                    <p:animEffect transition="in" filter="fade">
                                      <p:cBhvr>
                                        <p:cTn id="12" dur="1000"/>
                                        <p:tgtEl>
                                          <p:spTgt spid="19464"/>
                                        </p:tgtEl>
                                      </p:cBhvr>
                                    </p:animEffect>
                                    <p:anim calcmode="lin" valueType="num">
                                      <p:cBhvr>
                                        <p:cTn id="13" dur="1000" fill="hold"/>
                                        <p:tgtEl>
                                          <p:spTgt spid="19464"/>
                                        </p:tgtEl>
                                        <p:attrNameLst>
                                          <p:attrName>ppt_x</p:attrName>
                                        </p:attrNameLst>
                                      </p:cBhvr>
                                      <p:tavLst>
                                        <p:tav tm="0">
                                          <p:val>
                                            <p:strVal val="#ppt_x-.1"/>
                                          </p:val>
                                        </p:tav>
                                        <p:tav tm="100000">
                                          <p:val>
                                            <p:strVal val="#ppt_x"/>
                                          </p:val>
                                        </p:tav>
                                      </p:tavLst>
                                    </p:anim>
                                    <p:anim calcmode="lin" valueType="num">
                                      <p:cBhvr>
                                        <p:cTn id="14" dur="10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Κοινές απόψεις για τη γλώσσα (1)</a:t>
            </a:r>
            <a:endParaRPr lang="en-US" dirty="0"/>
          </a:p>
        </p:txBody>
      </p:sp>
      <p:sp>
        <p:nvSpPr>
          <p:cNvPr id="3" name="Content Placeholder 2"/>
          <p:cNvSpPr>
            <a:spLocks noGrp="1"/>
          </p:cNvSpPr>
          <p:nvPr>
            <p:ph sz="quarter" idx="1"/>
          </p:nvPr>
        </p:nvSpPr>
        <p:spPr>
          <a:xfrm>
            <a:off x="914400" y="1295400"/>
            <a:ext cx="7772400" cy="5410200"/>
          </a:xfrm>
        </p:spPr>
        <p:txBody>
          <a:bodyPr/>
          <a:lstStyle/>
          <a:p>
            <a:pPr>
              <a:buNone/>
            </a:pPr>
            <a:r>
              <a:rPr lang="el-GR" sz="2400" b="1" i="1" dirty="0" smtClean="0"/>
              <a:t>«Γλώσσα είναι ο (προφορικός και) γραπτός λόγος»</a:t>
            </a:r>
          </a:p>
          <a:p>
            <a:pPr>
              <a:buNone/>
            </a:pPr>
            <a:r>
              <a:rPr lang="el-GR" sz="2400" dirty="0" smtClean="0"/>
              <a:t> </a:t>
            </a:r>
            <a:endParaRPr lang="el-GR" sz="1800" dirty="0" smtClean="0"/>
          </a:p>
          <a:p>
            <a:pPr marL="514350" indent="-514350" algn="just">
              <a:buFont typeface="+mj-lt"/>
              <a:buAutoNum type="arabicPeriod"/>
            </a:pPr>
            <a:r>
              <a:rPr lang="el-GR" sz="2400" dirty="0" smtClean="0"/>
              <a:t>Γλώσσα είναι ο έναρθρος/προφορικός λόγος</a:t>
            </a:r>
            <a:br>
              <a:rPr lang="el-GR" sz="2400" dirty="0" smtClean="0"/>
            </a:br>
            <a:r>
              <a:rPr lang="el-GR" sz="2400" dirty="0" smtClean="0"/>
              <a:t>(ή ο </a:t>
            </a:r>
            <a:r>
              <a:rPr lang="el-GR" sz="2400" dirty="0" err="1" smtClean="0"/>
              <a:t>οπτικο</a:t>
            </a:r>
            <a:r>
              <a:rPr lang="el-GR" sz="2400" dirty="0" smtClean="0"/>
              <a:t>-κινητικός για  τις νοηματικές). </a:t>
            </a:r>
          </a:p>
          <a:p>
            <a:pPr marL="514350" indent="-514350" algn="just">
              <a:buFont typeface="+mj-lt"/>
              <a:buAutoNum type="arabicPeriod"/>
            </a:pPr>
            <a:r>
              <a:rPr lang="el-GR" sz="2400" dirty="0" smtClean="0"/>
              <a:t>Ο γραπτός λόγος είναι προαιρετική αναπαράσταση του προφορικού. Πρόκειται για συμβολικό, οπτικό σύστημα αναπαράστασης/καταγραφής </a:t>
            </a:r>
            <a:r>
              <a:rPr lang="el-GR" sz="2400" dirty="0" smtClean="0">
                <a:latin typeface="Cambria" pitchFamily="18" charset="0"/>
              </a:rPr>
              <a:t>της γλώσσας. </a:t>
            </a:r>
          </a:p>
          <a:p>
            <a:pPr marL="514350" indent="-514350" algn="just">
              <a:buFont typeface="+mj-lt"/>
              <a:buAutoNum type="arabicPeriod"/>
            </a:pPr>
            <a:endParaRPr lang="el-GR" sz="2000" dirty="0" smtClean="0">
              <a:latin typeface="Cambria" pitchFamily="18" charset="0"/>
            </a:endParaRPr>
          </a:p>
          <a:p>
            <a:pPr marL="514350" indent="-514350" algn="just">
              <a:buClr>
                <a:srgbClr val="7030A0"/>
              </a:buClr>
              <a:buFont typeface="Wingdings" pitchFamily="2" charset="2"/>
              <a:buChar char="q"/>
            </a:pPr>
            <a:r>
              <a:rPr lang="el-GR" sz="2400" u="sng" dirty="0" smtClean="0">
                <a:latin typeface="Cambria" pitchFamily="18" charset="0"/>
              </a:rPr>
              <a:t>Προτεραιότητα προφορικού λόγου</a:t>
            </a:r>
            <a:endParaRPr lang="en-US" sz="2400" u="sng" dirty="0" smtClean="0">
              <a:latin typeface="Cambria" pitchFamily="18" charset="0"/>
            </a:endParaRPr>
          </a:p>
          <a:p>
            <a:pPr marL="788988" lvl="1" indent="-514350" algn="just">
              <a:buClr>
                <a:srgbClr val="00B050"/>
              </a:buClr>
              <a:buFont typeface="Wingdings" pitchFamily="2" charset="2"/>
              <a:buChar char="ü"/>
            </a:pPr>
            <a:r>
              <a:rPr lang="el-GR" sz="2200" dirty="0" smtClean="0">
                <a:latin typeface="Cambria" pitchFamily="18" charset="0"/>
              </a:rPr>
              <a:t>Ιστορική</a:t>
            </a:r>
          </a:p>
          <a:p>
            <a:pPr marL="788988" lvl="1" indent="-514350" algn="just">
              <a:buClr>
                <a:srgbClr val="00B050"/>
              </a:buClr>
              <a:buFont typeface="Wingdings" pitchFamily="2" charset="2"/>
              <a:buChar char="ü"/>
            </a:pPr>
            <a:r>
              <a:rPr lang="el-GR" sz="2200" dirty="0" smtClean="0">
                <a:latin typeface="Cambria" pitchFamily="18" charset="0"/>
              </a:rPr>
              <a:t>Βιολογική (οντογενετική)</a:t>
            </a:r>
          </a:p>
          <a:p>
            <a:pPr marL="788988" lvl="1" indent="-514350" algn="just">
              <a:buClr>
                <a:srgbClr val="00B050"/>
              </a:buClr>
              <a:buFont typeface="Wingdings" pitchFamily="2" charset="2"/>
              <a:buChar char="ü"/>
            </a:pPr>
            <a:r>
              <a:rPr lang="el-GR" sz="2200" dirty="0" smtClean="0">
                <a:latin typeface="Cambria" pitchFamily="18" charset="0"/>
              </a:rPr>
              <a:t>Λειτουργική</a:t>
            </a:r>
          </a:p>
          <a:p>
            <a:pPr marL="788988" lvl="1" indent="-514350" algn="just">
              <a:buClr>
                <a:srgbClr val="00B050"/>
              </a:buClr>
              <a:buFont typeface="Wingdings" pitchFamily="2" charset="2"/>
              <a:buChar char="ü"/>
            </a:pPr>
            <a:r>
              <a:rPr lang="el-GR" sz="2200" dirty="0" smtClean="0">
                <a:latin typeface="Cambria" pitchFamily="18" charset="0"/>
              </a:rPr>
              <a:t>Δομική (φυλογενετική)</a:t>
            </a:r>
          </a:p>
          <a:p>
            <a:pPr>
              <a:buNone/>
            </a:pPr>
            <a:endParaRPr lang="en-US" sz="2400" b="1" i="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685800" y="304800"/>
            <a:ext cx="7924800" cy="838200"/>
          </a:xfrm>
        </p:spPr>
        <p:txBody>
          <a:bodyPr/>
          <a:lstStyle/>
          <a:p>
            <a:pPr algn="ctr" eaLnBrk="1" hangingPunct="1">
              <a:defRPr/>
            </a:pP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Πώς κατακτάται αυτή η γνώση; (2)</a:t>
            </a:r>
          </a:p>
        </p:txBody>
      </p:sp>
      <p:pic>
        <p:nvPicPr>
          <p:cNvPr id="12291" name="Εικόνα 3"/>
          <p:cNvPicPr>
            <a:picLocks noChangeAspect="1"/>
          </p:cNvPicPr>
          <p:nvPr/>
        </p:nvPicPr>
        <p:blipFill>
          <a:blip r:embed="rId2" cstate="print"/>
          <a:srcRect/>
          <a:stretch>
            <a:fillRect/>
          </a:stretch>
        </p:blipFill>
        <p:spPr bwMode="auto">
          <a:xfrm>
            <a:off x="2286000" y="1752600"/>
            <a:ext cx="5472113" cy="4662488"/>
          </a:xfrm>
          <a:prstGeom prst="rect">
            <a:avLst/>
          </a:prstGeom>
          <a:noFill/>
          <a:ln w="9525">
            <a:noFill/>
            <a:miter lim="800000"/>
            <a:headEnd/>
            <a:tailEnd/>
          </a:ln>
        </p:spPr>
      </p:pic>
      <p:sp>
        <p:nvSpPr>
          <p:cNvPr id="7" name="Επεξήγηση με στρογγυλεμένο παραλληλόγραμμο 6"/>
          <p:cNvSpPr/>
          <p:nvPr/>
        </p:nvSpPr>
        <p:spPr>
          <a:xfrm>
            <a:off x="6477000" y="1371600"/>
            <a:ext cx="2362200" cy="1852613"/>
          </a:xfrm>
          <a:prstGeom prst="wedgeRoundRectCallout">
            <a:avLst>
              <a:gd name="adj1" fmla="val -53581"/>
              <a:gd name="adj2" fmla="val 6295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5" name="Ελλειψοειδής επεξήγηση 4"/>
          <p:cNvSpPr/>
          <p:nvPr/>
        </p:nvSpPr>
        <p:spPr>
          <a:xfrm>
            <a:off x="993775" y="1500188"/>
            <a:ext cx="2736850" cy="2286000"/>
          </a:xfrm>
          <a:prstGeom prst="wedgeEllipseCallout">
            <a:avLst>
              <a:gd name="adj1" fmla="val 5023"/>
              <a:gd name="adj2" fmla="val 673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9466" name="TextBox 5"/>
          <p:cNvSpPr txBox="1">
            <a:spLocks noChangeArrowheads="1"/>
          </p:cNvSpPr>
          <p:nvPr/>
        </p:nvSpPr>
        <p:spPr bwMode="auto">
          <a:xfrm>
            <a:off x="1063625" y="2330450"/>
            <a:ext cx="2667000" cy="5540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eaLnBrk="1" hangingPunct="1">
              <a:defRPr/>
            </a:pPr>
            <a:r>
              <a:rPr lang="el-GR" altLang="en-US" sz="3000" b="1" dirty="0" err="1">
                <a:effectLst>
                  <a:outerShdw blurRad="38100" dist="38100" dir="2700000" algn="tl">
                    <a:srgbClr val="C0C0C0"/>
                  </a:outerShdw>
                </a:effectLst>
                <a:latin typeface="Cambria" pitchFamily="18" charset="0"/>
              </a:rPr>
              <a:t>Δ</a:t>
            </a:r>
            <a:r>
              <a:rPr lang="el-GR" altLang="en-US" sz="3000" b="1" dirty="0" err="1" smtClean="0">
                <a:effectLst>
                  <a:outerShdw blurRad="38100" dist="38100" dir="2700000" algn="tl">
                    <a:srgbClr val="C0C0C0"/>
                  </a:outerShdw>
                </a:effectLst>
                <a:latin typeface="Cambria" pitchFamily="18" charset="0"/>
              </a:rPr>
              <a:t>ώμου</a:t>
            </a:r>
            <a:r>
              <a:rPr lang="el-GR" altLang="en-US" sz="3000" b="1" dirty="0" smtClean="0">
                <a:effectLst>
                  <a:outerShdw blurRad="38100" dist="38100" dir="2700000" algn="tl">
                    <a:srgbClr val="C0C0C0"/>
                  </a:outerShdw>
                </a:effectLst>
                <a:latin typeface="Cambria" pitchFamily="18" charset="0"/>
              </a:rPr>
              <a:t> σέ το!</a:t>
            </a:r>
            <a:r>
              <a:rPr lang="el-GR" altLang="en-US" sz="3000" dirty="0" smtClean="0">
                <a:latin typeface="Cambria" pitchFamily="18" charset="0"/>
              </a:rPr>
              <a:t> </a:t>
            </a:r>
          </a:p>
        </p:txBody>
      </p:sp>
      <p:sp>
        <p:nvSpPr>
          <p:cNvPr id="9" name="TextBox 8"/>
          <p:cNvSpPr txBox="1">
            <a:spLocks noChangeArrowheads="1"/>
          </p:cNvSpPr>
          <p:nvPr/>
        </p:nvSpPr>
        <p:spPr bwMode="auto">
          <a:xfrm>
            <a:off x="152400" y="6234113"/>
            <a:ext cx="2819400" cy="3540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defRPr/>
            </a:pPr>
            <a:r>
              <a:rPr lang="el-GR" altLang="en-US" sz="1700" i="1" dirty="0" smtClean="0">
                <a:effectLst>
                  <a:outerShdw blurRad="38100" dist="38100" dir="2700000" algn="tl">
                    <a:srgbClr val="C0C0C0"/>
                  </a:outerShdw>
                </a:effectLst>
                <a:latin typeface="Cambria" pitchFamily="18" charset="0"/>
              </a:rPr>
              <a:t>Ηλικία: 2 ετών και 4 μηνών</a:t>
            </a:r>
          </a:p>
        </p:txBody>
      </p:sp>
      <p:sp>
        <p:nvSpPr>
          <p:cNvPr id="2" name="TextBox 1"/>
          <p:cNvSpPr txBox="1">
            <a:spLocks noChangeArrowheads="1"/>
          </p:cNvSpPr>
          <p:nvPr/>
        </p:nvSpPr>
        <p:spPr bwMode="auto">
          <a:xfrm>
            <a:off x="6629400" y="1422400"/>
            <a:ext cx="2057400" cy="1816100"/>
          </a:xfrm>
          <a:prstGeom prst="rect">
            <a:avLst/>
          </a:prstGeom>
          <a:noFill/>
          <a:ln w="9525">
            <a:noFill/>
            <a:miter lim="800000"/>
            <a:headEnd/>
            <a:tailEnd/>
          </a:ln>
        </p:spPr>
        <p:txBody>
          <a:bodyPr>
            <a:spAutoFit/>
          </a:bodyPr>
          <a:lstStyle/>
          <a:p>
            <a:pPr algn="ctr" eaLnBrk="1" hangingPunct="1"/>
            <a:r>
              <a:rPr lang="el-GR" sz="2800" dirty="0" err="1">
                <a:latin typeface="Cambria" pitchFamily="18" charset="0"/>
              </a:rPr>
              <a:t>Δώστο</a:t>
            </a:r>
            <a:r>
              <a:rPr lang="el-GR" sz="2800" dirty="0">
                <a:latin typeface="Cambria" pitchFamily="18" charset="0"/>
              </a:rPr>
              <a:t> μου, λέμε. Πες </a:t>
            </a:r>
            <a:r>
              <a:rPr lang="en-US" sz="2800" dirty="0">
                <a:latin typeface="Cambria" pitchFamily="18" charset="0"/>
              </a:rPr>
              <a:t>“</a:t>
            </a:r>
            <a:r>
              <a:rPr lang="el-GR" sz="2800" dirty="0" err="1">
                <a:latin typeface="Cambria" pitchFamily="18" charset="0"/>
              </a:rPr>
              <a:t>δώστο</a:t>
            </a:r>
            <a:r>
              <a:rPr lang="el-GR" sz="2800" dirty="0">
                <a:latin typeface="Cambria" pitchFamily="18" charset="0"/>
              </a:rPr>
              <a:t> μου</a:t>
            </a:r>
            <a:r>
              <a:rPr lang="en-US" sz="2800" dirty="0">
                <a:latin typeface="Cambria" pitchFamily="18" charset="0"/>
              </a:rPr>
              <a:t>”</a:t>
            </a:r>
            <a:r>
              <a:rPr lang="el-GR" sz="2800" dirty="0">
                <a:latin typeface="Cambria" pitchFamily="18" charset="0"/>
              </a:rPr>
              <a:t>!</a:t>
            </a:r>
            <a:endParaRPr lang="en-US" sz="2800" dirty="0">
              <a:latin typeface="Cambria" pitchFamily="18" charset="0"/>
            </a:endParaRPr>
          </a:p>
        </p:txBody>
      </p:sp>
      <p:sp>
        <p:nvSpPr>
          <p:cNvPr id="12297" name="Rectangle 1"/>
          <p:cNvSpPr>
            <a:spLocks noChangeArrowheads="1"/>
          </p:cNvSpPr>
          <p:nvPr/>
        </p:nvSpPr>
        <p:spPr bwMode="auto">
          <a:xfrm>
            <a:off x="-533400" y="196850"/>
            <a:ext cx="204787" cy="184150"/>
          </a:xfrm>
          <a:prstGeom prst="rect">
            <a:avLst/>
          </a:prstGeom>
          <a:solidFill>
            <a:srgbClr val="FFFFFF"/>
          </a:solidFill>
          <a:ln w="9525">
            <a:noFill/>
            <a:miter lim="800000"/>
            <a:headEnd/>
            <a:tailEnd/>
          </a:ln>
        </p:spPr>
        <p:txBody>
          <a:bodyPr wrap="none" anchor="ctr">
            <a:spAutoFit/>
          </a:bodyPr>
          <a:lstStyle/>
          <a:p>
            <a:r>
              <a:rPr lang="en-US" altLang="en-US" sz="600"/>
              <a:t> </a:t>
            </a:r>
            <a:endParaRPr lang="en-US" altLang="en-US"/>
          </a:p>
        </p:txBody>
      </p:sp>
      <p:sp>
        <p:nvSpPr>
          <p:cNvPr id="12298" name="Rectangle 2"/>
          <p:cNvSpPr>
            <a:spLocks noChangeArrowheads="1"/>
          </p:cNvSpPr>
          <p:nvPr/>
        </p:nvSpPr>
        <p:spPr bwMode="auto">
          <a:xfrm>
            <a:off x="152400" y="288925"/>
            <a:ext cx="204788" cy="184150"/>
          </a:xfrm>
          <a:prstGeom prst="rect">
            <a:avLst/>
          </a:prstGeom>
          <a:solidFill>
            <a:srgbClr val="FFFFFF"/>
          </a:solidFill>
          <a:ln w="9525">
            <a:noFill/>
            <a:miter lim="800000"/>
            <a:headEnd/>
            <a:tailEnd/>
          </a:ln>
        </p:spPr>
        <p:txBody>
          <a:bodyPr wrap="none" anchor="ctr">
            <a:spAutoFit/>
          </a:bodyPr>
          <a:lstStyle/>
          <a:p>
            <a:r>
              <a:rPr lang="en-US" altLang="en-US" sz="600"/>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75"/>
                                  </p:iterate>
                                  <p:childTnLst>
                                    <p:set>
                                      <p:cBhvr>
                                        <p:cTn id="6" dur="1" fill="hold">
                                          <p:stCondLst>
                                            <p:cond delay="74"/>
                                          </p:stCondLst>
                                        </p:cTn>
                                        <p:tgtEl>
                                          <p:spTgt spid="19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utoUpdateAnimBg="0"/>
      <p:bldP spid="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685800" y="304800"/>
            <a:ext cx="7924800" cy="838200"/>
          </a:xfrm>
        </p:spPr>
        <p:txBody>
          <a:bodyPr/>
          <a:lstStyle/>
          <a:p>
            <a:pPr algn="ctr" eaLnBrk="1" hangingPunct="1">
              <a:defRPr/>
            </a:pP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Πώς κατακτάται αυτή η γνώση; (2)</a:t>
            </a:r>
          </a:p>
        </p:txBody>
      </p:sp>
      <p:pic>
        <p:nvPicPr>
          <p:cNvPr id="13315" name="Εικόνα 3"/>
          <p:cNvPicPr>
            <a:picLocks noChangeAspect="1"/>
          </p:cNvPicPr>
          <p:nvPr/>
        </p:nvPicPr>
        <p:blipFill>
          <a:blip r:embed="rId3" cstate="print"/>
          <a:srcRect/>
          <a:stretch>
            <a:fillRect/>
          </a:stretch>
        </p:blipFill>
        <p:spPr bwMode="auto">
          <a:xfrm>
            <a:off x="2286000" y="1752600"/>
            <a:ext cx="5472113" cy="4662488"/>
          </a:xfrm>
          <a:prstGeom prst="rect">
            <a:avLst/>
          </a:prstGeom>
          <a:noFill/>
          <a:ln w="9525">
            <a:noFill/>
            <a:miter lim="800000"/>
            <a:headEnd/>
            <a:tailEnd/>
          </a:ln>
        </p:spPr>
      </p:pic>
      <p:sp>
        <p:nvSpPr>
          <p:cNvPr id="7" name="Επεξήγηση με στρογγυλεμένο παραλληλόγραμμο 6"/>
          <p:cNvSpPr/>
          <p:nvPr/>
        </p:nvSpPr>
        <p:spPr>
          <a:xfrm>
            <a:off x="6400800" y="1295400"/>
            <a:ext cx="2438400" cy="1928813"/>
          </a:xfrm>
          <a:prstGeom prst="wedgeRoundRectCallout">
            <a:avLst>
              <a:gd name="adj1" fmla="val -53581"/>
              <a:gd name="adj2" fmla="val 6295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5" name="Ελλειψοειδής επεξήγηση 4"/>
          <p:cNvSpPr/>
          <p:nvPr/>
        </p:nvSpPr>
        <p:spPr>
          <a:xfrm>
            <a:off x="533400" y="1295400"/>
            <a:ext cx="3429000" cy="2490788"/>
          </a:xfrm>
          <a:prstGeom prst="wedgeEllipseCallout">
            <a:avLst>
              <a:gd name="adj1" fmla="val 5023"/>
              <a:gd name="adj2" fmla="val 673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9466" name="TextBox 5"/>
          <p:cNvSpPr txBox="1">
            <a:spLocks noChangeArrowheads="1"/>
          </p:cNvSpPr>
          <p:nvPr/>
        </p:nvSpPr>
        <p:spPr bwMode="auto">
          <a:xfrm>
            <a:off x="952500" y="1525588"/>
            <a:ext cx="2667000" cy="1014412"/>
          </a:xfrm>
          <a:prstGeom prst="rect">
            <a:avLst/>
          </a:prstGeom>
          <a:noFill/>
          <a:ln w="9525">
            <a:noFill/>
            <a:miter lim="800000"/>
            <a:headEnd/>
            <a:tailEnd/>
          </a:ln>
        </p:spPr>
        <p:txBody>
          <a:bodyPr>
            <a:spAutoFit/>
          </a:bodyPr>
          <a:lstStyle/>
          <a:p>
            <a:pPr algn="ctr" eaLnBrk="1" hangingPunct="1"/>
            <a:r>
              <a:rPr lang="el-GR" altLang="en-US" sz="3000" dirty="0">
                <a:latin typeface="Cambria" pitchFamily="18" charset="0"/>
              </a:rPr>
              <a:t>Καλά! </a:t>
            </a:r>
            <a:r>
              <a:rPr lang="el-GR" altLang="en-US" sz="3000" dirty="0" err="1">
                <a:latin typeface="Cambria" pitchFamily="18" charset="0"/>
              </a:rPr>
              <a:t>Δώστο</a:t>
            </a:r>
            <a:r>
              <a:rPr lang="el-GR" altLang="en-US" sz="3000" dirty="0">
                <a:latin typeface="Cambria" pitchFamily="18" charset="0"/>
              </a:rPr>
              <a:t> μου!</a:t>
            </a:r>
          </a:p>
        </p:txBody>
      </p:sp>
      <p:sp>
        <p:nvSpPr>
          <p:cNvPr id="9" name="TextBox 8"/>
          <p:cNvSpPr txBox="1">
            <a:spLocks noChangeArrowheads="1"/>
          </p:cNvSpPr>
          <p:nvPr/>
        </p:nvSpPr>
        <p:spPr bwMode="auto">
          <a:xfrm>
            <a:off x="152400" y="6234113"/>
            <a:ext cx="2819400" cy="3540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defRPr/>
            </a:pPr>
            <a:r>
              <a:rPr lang="el-GR" altLang="en-US" sz="1700" i="1" dirty="0" smtClean="0">
                <a:effectLst>
                  <a:outerShdw blurRad="38100" dist="38100" dir="2700000" algn="tl">
                    <a:srgbClr val="C0C0C0"/>
                  </a:outerShdw>
                </a:effectLst>
                <a:latin typeface="Katsoulidis"/>
              </a:rPr>
              <a:t>Ηλικία: 2 ετών και 4 μηνών</a:t>
            </a:r>
          </a:p>
        </p:txBody>
      </p:sp>
      <p:sp>
        <p:nvSpPr>
          <p:cNvPr id="13320" name="Rectangle 1"/>
          <p:cNvSpPr>
            <a:spLocks noChangeArrowheads="1"/>
          </p:cNvSpPr>
          <p:nvPr/>
        </p:nvSpPr>
        <p:spPr bwMode="auto">
          <a:xfrm>
            <a:off x="-533400" y="196850"/>
            <a:ext cx="204787" cy="184150"/>
          </a:xfrm>
          <a:prstGeom prst="rect">
            <a:avLst/>
          </a:prstGeom>
          <a:solidFill>
            <a:srgbClr val="FFFFFF"/>
          </a:solidFill>
          <a:ln w="9525">
            <a:noFill/>
            <a:miter lim="800000"/>
            <a:headEnd/>
            <a:tailEnd/>
          </a:ln>
        </p:spPr>
        <p:txBody>
          <a:bodyPr wrap="none" anchor="ctr">
            <a:spAutoFit/>
          </a:bodyPr>
          <a:lstStyle/>
          <a:p>
            <a:r>
              <a:rPr lang="en-US" altLang="en-US" sz="600"/>
              <a:t> </a:t>
            </a:r>
            <a:endParaRPr lang="en-US" altLang="en-US"/>
          </a:p>
        </p:txBody>
      </p:sp>
      <p:sp>
        <p:nvSpPr>
          <p:cNvPr id="13321" name="Rectangle 2"/>
          <p:cNvSpPr>
            <a:spLocks noChangeArrowheads="1"/>
          </p:cNvSpPr>
          <p:nvPr/>
        </p:nvSpPr>
        <p:spPr bwMode="auto">
          <a:xfrm>
            <a:off x="152400" y="288925"/>
            <a:ext cx="204788" cy="184150"/>
          </a:xfrm>
          <a:prstGeom prst="rect">
            <a:avLst/>
          </a:prstGeom>
          <a:solidFill>
            <a:srgbClr val="FFFFFF"/>
          </a:solidFill>
          <a:ln w="9525">
            <a:noFill/>
            <a:miter lim="800000"/>
            <a:headEnd/>
            <a:tailEnd/>
          </a:ln>
        </p:spPr>
        <p:txBody>
          <a:bodyPr wrap="none" anchor="ctr">
            <a:spAutoFit/>
          </a:bodyPr>
          <a:lstStyle/>
          <a:p>
            <a:r>
              <a:rPr lang="en-US" altLang="en-US" sz="600"/>
              <a:t> </a:t>
            </a:r>
            <a:endParaRPr lang="en-US" altLang="en-US"/>
          </a:p>
        </p:txBody>
      </p:sp>
      <p:sp>
        <p:nvSpPr>
          <p:cNvPr id="13" name="TextBox 5"/>
          <p:cNvSpPr txBox="1">
            <a:spLocks noChangeArrowheads="1"/>
          </p:cNvSpPr>
          <p:nvPr/>
        </p:nvSpPr>
        <p:spPr bwMode="auto">
          <a:xfrm>
            <a:off x="857250" y="2413000"/>
            <a:ext cx="2857500" cy="1016000"/>
          </a:xfrm>
          <a:prstGeom prst="rect">
            <a:avLst/>
          </a:prstGeom>
          <a:noFill/>
          <a:ln w="9525">
            <a:noFill/>
            <a:miter lim="800000"/>
            <a:headEnd/>
            <a:tailEnd/>
          </a:ln>
        </p:spPr>
        <p:txBody>
          <a:bodyPr>
            <a:spAutoFit/>
          </a:bodyPr>
          <a:lstStyle/>
          <a:p>
            <a:pPr algn="ctr" eaLnBrk="1" hangingPunct="1"/>
            <a:r>
              <a:rPr lang="el-GR" altLang="en-US" sz="3000" dirty="0" err="1">
                <a:latin typeface="Cambria" pitchFamily="18" charset="0"/>
              </a:rPr>
              <a:t>Δώμου</a:t>
            </a:r>
            <a:r>
              <a:rPr lang="el-GR" altLang="en-US" sz="3000" dirty="0">
                <a:latin typeface="Cambria" pitchFamily="18" charset="0"/>
              </a:rPr>
              <a:t> σε το, τώρα το μολύβι!</a:t>
            </a:r>
          </a:p>
        </p:txBody>
      </p:sp>
      <p:pic>
        <p:nvPicPr>
          <p:cNvPr id="8" name="Εικόνα 7"/>
          <p:cNvPicPr>
            <a:picLocks noChangeAspect="1"/>
          </p:cNvPicPr>
          <p:nvPr/>
        </p:nvPicPr>
        <p:blipFill>
          <a:blip r:embed="rId4" cstate="print"/>
          <a:srcRect/>
          <a:stretch>
            <a:fillRect/>
          </a:stretch>
        </p:blipFill>
        <p:spPr bwMode="auto">
          <a:xfrm>
            <a:off x="6553200" y="1525588"/>
            <a:ext cx="2171700" cy="1606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75"/>
                                  </p:iterate>
                                  <p:childTnLst>
                                    <p:set>
                                      <p:cBhvr>
                                        <p:cTn id="6" dur="1" fill="hold">
                                          <p:stCondLst>
                                            <p:cond delay="74"/>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75"/>
                                  </p:iterate>
                                  <p:childTnLst>
                                    <p:set>
                                      <p:cBhvr>
                                        <p:cTn id="8" dur="1" fill="hold">
                                          <p:stCondLst>
                                            <p:cond delay="74"/>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utoUpdateAnimBg="0"/>
      <p:bldP spid="1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66800" y="304800"/>
            <a:ext cx="7239000" cy="646331"/>
          </a:xfrm>
          <a:prstGeom prst="rect">
            <a:avLst/>
          </a:prstGeom>
          <a:noFill/>
        </p:spPr>
        <p:txBody>
          <a:bodyPr wrap="square" rtlCol="0">
            <a:spAutoFit/>
          </a:bodyPr>
          <a:lstStyle/>
          <a:p>
            <a:pPr algn="ct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ea typeface="+mj-ea"/>
                <a:cs typeface="+mj-cs"/>
              </a:rPr>
              <a:t>Κλάδοι της Γλωσσολογίας (1)</a:t>
            </a:r>
          </a:p>
        </p:txBody>
      </p:sp>
      <p:pic>
        <p:nvPicPr>
          <p:cNvPr id="5" name="4 - Εικόνα" descr="introduction-to-language-and-tamil-language-1-3-728.jpg"/>
          <p:cNvPicPr>
            <a:picLocks noChangeAspect="1"/>
          </p:cNvPicPr>
          <p:nvPr/>
        </p:nvPicPr>
        <p:blipFill>
          <a:blip r:embed="rId2" cstate="print"/>
          <a:stretch>
            <a:fillRect/>
          </a:stretch>
        </p:blipFill>
        <p:spPr>
          <a:xfrm>
            <a:off x="76200" y="1905000"/>
            <a:ext cx="5029200" cy="4419600"/>
          </a:xfrm>
          <a:prstGeom prst="rect">
            <a:avLst/>
          </a:prstGeom>
        </p:spPr>
      </p:pic>
      <p:sp>
        <p:nvSpPr>
          <p:cNvPr id="6" name="5 - TextBox"/>
          <p:cNvSpPr txBox="1"/>
          <p:nvPr/>
        </p:nvSpPr>
        <p:spPr>
          <a:xfrm>
            <a:off x="457200" y="1143000"/>
            <a:ext cx="4724400" cy="430887"/>
          </a:xfrm>
          <a:prstGeom prst="rect">
            <a:avLst/>
          </a:prstGeom>
          <a:noFill/>
        </p:spPr>
        <p:txBody>
          <a:bodyPr wrap="square" rtlCol="0">
            <a:spAutoFit/>
          </a:bodyPr>
          <a:lstStyle/>
          <a:p>
            <a:pPr marL="514350" indent="-514350" algn="ctr">
              <a:spcBef>
                <a:spcPts val="575"/>
              </a:spcBef>
              <a:buClr>
                <a:schemeClr val="accent1"/>
              </a:buClr>
              <a:buSzPct val="85000"/>
            </a:pPr>
            <a:r>
              <a:rPr lang="el-GR" sz="2200" u="sng" dirty="0" smtClean="0">
                <a:latin typeface="+mn-lt"/>
              </a:rPr>
              <a:t>Θεωρητική Γλωσσολογία</a:t>
            </a:r>
          </a:p>
        </p:txBody>
      </p:sp>
      <p:sp>
        <p:nvSpPr>
          <p:cNvPr id="10" name="9 - TextBox"/>
          <p:cNvSpPr txBox="1"/>
          <p:nvPr/>
        </p:nvSpPr>
        <p:spPr>
          <a:xfrm>
            <a:off x="5181600" y="1426488"/>
            <a:ext cx="3886200" cy="5355312"/>
          </a:xfrm>
          <a:prstGeom prst="rect">
            <a:avLst/>
          </a:prstGeom>
          <a:noFill/>
        </p:spPr>
        <p:txBody>
          <a:bodyPr wrap="square" rtlCol="0">
            <a:spAutoFit/>
          </a:bodyPr>
          <a:lstStyle/>
          <a:p>
            <a:r>
              <a:rPr lang="el-GR" sz="2000" dirty="0" smtClean="0">
                <a:latin typeface="Cambria" pitchFamily="18" charset="0"/>
              </a:rPr>
              <a:t>Μελετά τη γλώσσα (και, ως εκ τούτου, τη γνώση του φυσικού ομιλητή για αυτή), με βάση τα επίπεδα ανάλυσής της:</a:t>
            </a:r>
          </a:p>
          <a:p>
            <a:pPr>
              <a:buFont typeface="Wingdings" pitchFamily="2" charset="2"/>
              <a:buChar char="ü"/>
            </a:pPr>
            <a:r>
              <a:rPr lang="el-GR" sz="2000" dirty="0" smtClean="0">
                <a:solidFill>
                  <a:srgbClr val="00B050"/>
                </a:solidFill>
                <a:latin typeface="Cambria" pitchFamily="18" charset="0"/>
              </a:rPr>
              <a:t>Φωνητική:</a:t>
            </a:r>
            <a:r>
              <a:rPr lang="el-GR" sz="2000" dirty="0" smtClean="0">
                <a:latin typeface="Cambria" pitchFamily="18" charset="0"/>
              </a:rPr>
              <a:t>  άρθρωση και πρόσληψη των φθόγγων</a:t>
            </a:r>
          </a:p>
          <a:p>
            <a:pPr>
              <a:buFont typeface="Wingdings" pitchFamily="2" charset="2"/>
              <a:buChar char="ü"/>
            </a:pPr>
            <a:r>
              <a:rPr lang="el-GR" sz="2000" dirty="0" smtClean="0">
                <a:solidFill>
                  <a:srgbClr val="00B050"/>
                </a:solidFill>
                <a:latin typeface="Cambria" pitchFamily="18" charset="0"/>
              </a:rPr>
              <a:t>Φωνολογία:</a:t>
            </a:r>
            <a:r>
              <a:rPr lang="el-GR" sz="2000" dirty="0" smtClean="0">
                <a:latin typeface="Cambria" pitchFamily="18" charset="0"/>
              </a:rPr>
              <a:t> δομή και λειτουργία φθόγγων</a:t>
            </a:r>
          </a:p>
          <a:p>
            <a:pPr>
              <a:buFont typeface="Wingdings" pitchFamily="2" charset="2"/>
              <a:buChar char="ü"/>
            </a:pPr>
            <a:r>
              <a:rPr lang="el-GR" sz="2000" dirty="0" smtClean="0">
                <a:solidFill>
                  <a:srgbClr val="00B050"/>
                </a:solidFill>
                <a:latin typeface="Cambria" pitchFamily="18" charset="0"/>
              </a:rPr>
              <a:t>Μορφολογία:</a:t>
            </a:r>
            <a:r>
              <a:rPr lang="el-GR" sz="2000" dirty="0" smtClean="0">
                <a:latin typeface="Cambria" pitchFamily="18" charset="0"/>
              </a:rPr>
              <a:t> κανόνες σχηματισμού λέξεων</a:t>
            </a:r>
          </a:p>
          <a:p>
            <a:pPr>
              <a:buFont typeface="Wingdings" pitchFamily="2" charset="2"/>
              <a:buChar char="ü"/>
            </a:pPr>
            <a:r>
              <a:rPr lang="el-GR" sz="2000" dirty="0" smtClean="0">
                <a:solidFill>
                  <a:srgbClr val="00B050"/>
                </a:solidFill>
                <a:latin typeface="Cambria" pitchFamily="18" charset="0"/>
              </a:rPr>
              <a:t>Σύνταξη: </a:t>
            </a:r>
            <a:r>
              <a:rPr lang="el-GR" sz="2000" dirty="0" smtClean="0">
                <a:latin typeface="Cambria" pitchFamily="18" charset="0"/>
              </a:rPr>
              <a:t>κανόνες σχηματισμού προτάσεων</a:t>
            </a:r>
          </a:p>
          <a:p>
            <a:pPr>
              <a:buFont typeface="Wingdings" pitchFamily="2" charset="2"/>
              <a:buChar char="ü"/>
            </a:pPr>
            <a:r>
              <a:rPr lang="el-GR" sz="2000" dirty="0" smtClean="0">
                <a:solidFill>
                  <a:srgbClr val="00B050"/>
                </a:solidFill>
                <a:latin typeface="Cambria" pitchFamily="18" charset="0"/>
              </a:rPr>
              <a:t>Σημασιολογία:</a:t>
            </a:r>
            <a:r>
              <a:rPr lang="el-GR" sz="2000" dirty="0" smtClean="0">
                <a:latin typeface="Cambria" pitchFamily="18" charset="0"/>
              </a:rPr>
              <a:t> σημασία των γλωσσικών εκφράσεων</a:t>
            </a:r>
          </a:p>
          <a:p>
            <a:pPr>
              <a:buFont typeface="Wingdings" pitchFamily="2" charset="2"/>
              <a:buChar char="ü"/>
            </a:pPr>
            <a:r>
              <a:rPr lang="el-GR" sz="2000" dirty="0" smtClean="0">
                <a:solidFill>
                  <a:srgbClr val="00B050"/>
                </a:solidFill>
                <a:latin typeface="Cambria" pitchFamily="18" charset="0"/>
              </a:rPr>
              <a:t>Πραγματολογία:</a:t>
            </a:r>
            <a:r>
              <a:rPr lang="el-GR" sz="2000" dirty="0" smtClean="0">
                <a:latin typeface="Cambria" pitchFamily="18" charset="0"/>
              </a:rPr>
              <a:t> χρήση της γλώσσας  </a:t>
            </a:r>
          </a:p>
          <a:p>
            <a:pPr>
              <a:buFont typeface="Wingdings" pitchFamily="2" charset="2"/>
              <a:buChar char="ü"/>
            </a:pPr>
            <a:endParaRPr lang="el-GR" sz="2200" dirty="0">
              <a:latin typeface="Cambria"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66800" y="304800"/>
            <a:ext cx="7239000" cy="646331"/>
          </a:xfrm>
          <a:prstGeom prst="rect">
            <a:avLst/>
          </a:prstGeom>
          <a:noFill/>
        </p:spPr>
        <p:txBody>
          <a:bodyPr wrap="square" rtlCol="0">
            <a:spAutoFit/>
          </a:bodyPr>
          <a:lstStyle/>
          <a:p>
            <a:pPr algn="ct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Κλάδοι της Γλωσσολογίας (2)</a:t>
            </a:r>
          </a:p>
        </p:txBody>
      </p:sp>
      <p:sp>
        <p:nvSpPr>
          <p:cNvPr id="6" name="5 - TextBox"/>
          <p:cNvSpPr txBox="1"/>
          <p:nvPr/>
        </p:nvSpPr>
        <p:spPr>
          <a:xfrm>
            <a:off x="228600" y="1371600"/>
            <a:ext cx="8610600" cy="4108817"/>
          </a:xfrm>
          <a:prstGeom prst="rect">
            <a:avLst/>
          </a:prstGeom>
          <a:noFill/>
        </p:spPr>
        <p:txBody>
          <a:bodyPr wrap="square" rtlCol="0">
            <a:spAutoFit/>
          </a:bodyPr>
          <a:lstStyle/>
          <a:p>
            <a:pPr marL="514350" indent="-514350" algn="ctr">
              <a:spcBef>
                <a:spcPts val="575"/>
              </a:spcBef>
              <a:buClr>
                <a:schemeClr val="accent1"/>
              </a:buClr>
              <a:buSzPct val="85000"/>
            </a:pPr>
            <a:r>
              <a:rPr lang="el-GR" sz="2200" b="1" u="sng" dirty="0" smtClean="0">
                <a:solidFill>
                  <a:srgbClr val="00B050"/>
                </a:solidFill>
                <a:latin typeface="+mn-lt"/>
              </a:rPr>
              <a:t>Θεωρητική Γλωσσολογία</a:t>
            </a:r>
          </a:p>
          <a:p>
            <a:pPr algn="just"/>
            <a:endParaRPr lang="el-GR" sz="2000" dirty="0" smtClean="0">
              <a:latin typeface="Cambria" pitchFamily="18" charset="0"/>
            </a:endParaRPr>
          </a:p>
          <a:p>
            <a:pPr algn="just"/>
            <a:r>
              <a:rPr lang="el-GR" sz="2400" dirty="0" smtClean="0">
                <a:latin typeface="Cambria" pitchFamily="18" charset="0"/>
              </a:rPr>
              <a:t>Βασικά ερωτήματα:</a:t>
            </a:r>
          </a:p>
          <a:p>
            <a:pPr algn="just"/>
            <a:endParaRPr lang="el-GR" sz="2400" dirty="0" smtClean="0">
              <a:latin typeface="Cambria" pitchFamily="18" charset="0"/>
            </a:endParaRPr>
          </a:p>
          <a:p>
            <a:pPr marL="514350" indent="-514350" algn="just">
              <a:buClr>
                <a:srgbClr val="7030A0"/>
              </a:buClr>
              <a:buFont typeface="+mj-lt"/>
              <a:buAutoNum type="romanLcPeriod"/>
            </a:pPr>
            <a:r>
              <a:rPr lang="el-GR" sz="2400" dirty="0" smtClean="0">
                <a:latin typeface="Cambria" pitchFamily="18" charset="0"/>
              </a:rPr>
              <a:t>Πώς οργανώνεται η ανθρώπινη φωνή, έτσι ώστε να δημιουργείται η γλώσσα; </a:t>
            </a:r>
          </a:p>
          <a:p>
            <a:pPr marL="514350" indent="-514350" algn="just">
              <a:buClr>
                <a:srgbClr val="7030A0"/>
              </a:buClr>
              <a:buFont typeface="+mj-lt"/>
              <a:buAutoNum type="romanLcPeriod"/>
            </a:pPr>
            <a:r>
              <a:rPr lang="el-GR" sz="2400" dirty="0" smtClean="0">
                <a:latin typeface="Cambria" pitchFamily="18" charset="0"/>
              </a:rPr>
              <a:t>Υπάρχουν κοινά χαρακτηριστικά για όλες τις γλώσσες και ποια είναι αυτά;</a:t>
            </a:r>
          </a:p>
          <a:p>
            <a:pPr marL="514350" indent="-514350" algn="just">
              <a:buClr>
                <a:srgbClr val="7030A0"/>
              </a:buClr>
              <a:buFont typeface="+mj-lt"/>
              <a:buAutoNum type="romanLcPeriod"/>
            </a:pPr>
            <a:r>
              <a:rPr lang="el-GR" sz="2400" dirty="0" smtClean="0">
                <a:latin typeface="Cambria" pitchFamily="18" charset="0"/>
              </a:rPr>
              <a:t>Ποιες είναι οι διαφορές ανάμεσα στις γλώσσες και πόσο αυθαίρετη ή περιορισμένη είναι η ποικιλία τους;</a:t>
            </a:r>
          </a:p>
          <a:p>
            <a:pPr marL="514350" indent="-514350" algn="ctr">
              <a:spcBef>
                <a:spcPts val="575"/>
              </a:spcBef>
              <a:buClr>
                <a:schemeClr val="accent1"/>
              </a:buClr>
              <a:buSzPct val="85000"/>
            </a:pPr>
            <a:endParaRPr lang="el-GR" sz="2200" u="sng" dirty="0" smtClean="0">
              <a:latin typeface="+mn-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66800" y="304800"/>
            <a:ext cx="7239000" cy="646331"/>
          </a:xfrm>
          <a:prstGeom prst="rect">
            <a:avLst/>
          </a:prstGeom>
          <a:noFill/>
        </p:spPr>
        <p:txBody>
          <a:bodyPr wrap="square" rtlCol="0">
            <a:spAutoFit/>
          </a:bodyPr>
          <a:lstStyle/>
          <a:p>
            <a:pPr algn="ct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Κλάδοι της Γλωσσολογίας (3)</a:t>
            </a:r>
          </a:p>
        </p:txBody>
      </p:sp>
      <p:sp>
        <p:nvSpPr>
          <p:cNvPr id="7" name="6 - TextBox"/>
          <p:cNvSpPr txBox="1"/>
          <p:nvPr/>
        </p:nvSpPr>
        <p:spPr>
          <a:xfrm>
            <a:off x="228600" y="1295400"/>
            <a:ext cx="8686800" cy="5016758"/>
          </a:xfrm>
          <a:prstGeom prst="rect">
            <a:avLst/>
          </a:prstGeom>
          <a:noFill/>
        </p:spPr>
        <p:txBody>
          <a:bodyPr wrap="square" rtlCol="0">
            <a:spAutoFit/>
          </a:bodyPr>
          <a:lstStyle/>
          <a:p>
            <a:pPr algn="just"/>
            <a:r>
              <a:rPr lang="el-GR" sz="2200" b="1" u="sng" dirty="0" smtClean="0">
                <a:solidFill>
                  <a:srgbClr val="00B050"/>
                </a:solidFill>
                <a:latin typeface="+mn-lt"/>
              </a:rPr>
              <a:t>Εφαρμοσμένη  ή Διακλαδική Γλωσσολογία</a:t>
            </a:r>
          </a:p>
          <a:p>
            <a:pPr algn="just"/>
            <a:endParaRPr lang="el-GR" sz="1200" dirty="0" smtClean="0">
              <a:latin typeface="Cambria" pitchFamily="18" charset="0"/>
            </a:endParaRPr>
          </a:p>
          <a:p>
            <a:pPr marL="514350" indent="-514350" algn="just">
              <a:buClr>
                <a:srgbClr val="7030A0"/>
              </a:buClr>
              <a:buFont typeface="Courier New" pitchFamily="49" charset="0"/>
              <a:buChar char="o"/>
            </a:pPr>
            <a:r>
              <a:rPr lang="el-GR" sz="2200" dirty="0" smtClean="0">
                <a:latin typeface="+mn-lt"/>
              </a:rPr>
              <a:t>Η </a:t>
            </a:r>
            <a:r>
              <a:rPr lang="el-GR" sz="2200" b="1" dirty="0" smtClean="0">
                <a:latin typeface="+mn-lt"/>
              </a:rPr>
              <a:t>διεπιστημονική προσέγγιση </a:t>
            </a:r>
            <a:r>
              <a:rPr lang="el-GR" sz="2200" dirty="0" smtClean="0">
                <a:latin typeface="+mn-lt"/>
              </a:rPr>
              <a:t>της γλώσσας μέσα από τη συνεργασία της Θεωρητικής Γλωσσολογίας με άλλες επιστήμες, όπως η Κοινωνιολογία, η Ψυχολογία, η Βιολογία, η Νευρολογία, η Διδακτική,  η Πληροφορική, τα Μαθηματικά, κλπ. </a:t>
            </a:r>
            <a:endParaRPr lang="en-US" sz="2200" dirty="0" smtClean="0">
              <a:latin typeface="+mn-lt"/>
            </a:endParaRPr>
          </a:p>
          <a:p>
            <a:pPr marL="514350" indent="-514350" algn="just">
              <a:buClr>
                <a:srgbClr val="7030A0"/>
              </a:buClr>
              <a:buFont typeface="Courier New" pitchFamily="49" charset="0"/>
              <a:buChar char="o"/>
            </a:pPr>
            <a:endParaRPr lang="el-GR" sz="2200" dirty="0" smtClean="0">
              <a:latin typeface="+mn-lt"/>
            </a:endParaRPr>
          </a:p>
          <a:p>
            <a:pPr marL="514350" indent="-514350" algn="just">
              <a:buClr>
                <a:srgbClr val="7030A0"/>
              </a:buClr>
              <a:buFont typeface="Courier New" pitchFamily="49" charset="0"/>
              <a:buChar char="o"/>
            </a:pPr>
            <a:r>
              <a:rPr lang="el-GR" sz="2200" dirty="0" smtClean="0">
                <a:latin typeface="+mn-lt"/>
              </a:rPr>
              <a:t>Εξετάζει τις συνθήκες κάτω από τις οποίες κατακτάται και χρησιμοποιείται η γλώσσα από τη γλωσσική κοινότητα, υποστηρίζει τη γλωσσική κοινότητα σε οποιοδήποτε ζήτημα σχετικό με τη γλώσσα. </a:t>
            </a:r>
            <a:endParaRPr lang="en-US" sz="2200" dirty="0" smtClean="0">
              <a:latin typeface="+mn-lt"/>
            </a:endParaRPr>
          </a:p>
          <a:p>
            <a:pPr marL="514350" indent="-514350" algn="just">
              <a:buClr>
                <a:srgbClr val="7030A0"/>
              </a:buClr>
              <a:buFont typeface="Courier New" pitchFamily="49" charset="0"/>
              <a:buChar char="o"/>
            </a:pPr>
            <a:endParaRPr lang="el-GR" sz="2200" dirty="0" smtClean="0">
              <a:latin typeface="+mn-lt"/>
            </a:endParaRPr>
          </a:p>
          <a:p>
            <a:pPr marL="514350" indent="-514350" algn="just">
              <a:buClr>
                <a:srgbClr val="7030A0"/>
              </a:buClr>
              <a:buFont typeface="Courier New" pitchFamily="49" charset="0"/>
              <a:buChar char="o"/>
            </a:pPr>
            <a:r>
              <a:rPr lang="el-GR" sz="2200" dirty="0" smtClean="0">
                <a:latin typeface="+mn-lt"/>
              </a:rPr>
              <a:t>Εφαρμόζει τα ευρήματα και τις θεωρητικές αρχές της Γλωσσολογίας με στόχο τη μελέτη και επίλυση προβλημάτων που σχετίζονται µε την καθημερινή πραγματικότητα της γλώσσας</a:t>
            </a:r>
            <a:r>
              <a:rPr lang="en-US" sz="2200" dirty="0" smtClean="0">
                <a:latin typeface="+mn-lt"/>
              </a:rPr>
              <a:t>.</a:t>
            </a:r>
            <a:endParaRPr lang="el-GR" sz="2200" u="sng" dirty="0" smtClean="0">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66800" y="304800"/>
            <a:ext cx="7239000" cy="646331"/>
          </a:xfrm>
          <a:prstGeom prst="rect">
            <a:avLst/>
          </a:prstGeom>
          <a:noFill/>
        </p:spPr>
        <p:txBody>
          <a:bodyPr wrap="square" rtlCol="0">
            <a:spAutoFit/>
          </a:bodyPr>
          <a:lstStyle/>
          <a:p>
            <a:pPr algn="ct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Κλάδοι της Γλωσσολογίας (4)</a:t>
            </a:r>
          </a:p>
        </p:txBody>
      </p:sp>
      <p:sp>
        <p:nvSpPr>
          <p:cNvPr id="10" name="9 - TextBox"/>
          <p:cNvSpPr txBox="1"/>
          <p:nvPr/>
        </p:nvSpPr>
        <p:spPr>
          <a:xfrm>
            <a:off x="304800" y="914400"/>
            <a:ext cx="8610600" cy="5878532"/>
          </a:xfrm>
          <a:prstGeom prst="rect">
            <a:avLst/>
          </a:prstGeom>
          <a:noFill/>
        </p:spPr>
        <p:txBody>
          <a:bodyPr wrap="square" rtlCol="0">
            <a:spAutoFit/>
          </a:bodyPr>
          <a:lstStyle/>
          <a:p>
            <a:r>
              <a:rPr lang="el-GR" sz="2200" b="1" u="sng" dirty="0" smtClean="0">
                <a:solidFill>
                  <a:srgbClr val="00B050"/>
                </a:solidFill>
                <a:latin typeface="Cambria" pitchFamily="18" charset="0"/>
              </a:rPr>
              <a:t>Εφαρμοσμένη  ή Διακλαδική Γλωσσολογία</a:t>
            </a:r>
            <a:endParaRPr lang="el-GR" sz="1400" dirty="0" smtClean="0">
              <a:latin typeface="+mn-lt"/>
            </a:endParaRPr>
          </a:p>
          <a:p>
            <a:pPr>
              <a:buFont typeface="Wingdings" pitchFamily="2" charset="2"/>
              <a:buChar char="ü"/>
            </a:pPr>
            <a:r>
              <a:rPr lang="el-GR" dirty="0" smtClean="0">
                <a:latin typeface="+mn-lt"/>
              </a:rPr>
              <a:t> </a:t>
            </a:r>
            <a:r>
              <a:rPr lang="el-GR" sz="1600" dirty="0" smtClean="0">
                <a:solidFill>
                  <a:srgbClr val="7030A0"/>
                </a:solidFill>
                <a:latin typeface="+mn-lt"/>
              </a:rPr>
              <a:t>Κοινωνιογλωσσολογία: </a:t>
            </a:r>
            <a:r>
              <a:rPr lang="el-GR" sz="1600" dirty="0" smtClean="0">
                <a:latin typeface="+mn-lt"/>
              </a:rPr>
              <a:t>μελέτη της σχέσης γλώσσας και κοινωνίας</a:t>
            </a:r>
          </a:p>
          <a:p>
            <a:pPr>
              <a:buFont typeface="Wingdings" pitchFamily="2" charset="2"/>
              <a:buChar char="ü"/>
            </a:pPr>
            <a:r>
              <a:rPr lang="el-GR" sz="1600" dirty="0" smtClean="0">
                <a:latin typeface="+mn-lt"/>
              </a:rPr>
              <a:t> </a:t>
            </a:r>
            <a:r>
              <a:rPr lang="el-GR" sz="1600" dirty="0" smtClean="0">
                <a:solidFill>
                  <a:srgbClr val="7030A0"/>
                </a:solidFill>
                <a:latin typeface="+mn-lt"/>
              </a:rPr>
              <a:t>Κειμενογλωσσολογία - Ανάλυση λόγου: </a:t>
            </a:r>
            <a:r>
              <a:rPr lang="el-GR" sz="1600" dirty="0" smtClean="0">
                <a:latin typeface="+mn-lt"/>
              </a:rPr>
              <a:t>μελέτη των γλωσσικών μονάδων που υπερβαίνουν την πρόταση </a:t>
            </a:r>
          </a:p>
          <a:p>
            <a:pPr>
              <a:buFont typeface="Wingdings" pitchFamily="2" charset="2"/>
              <a:buChar char="ü"/>
            </a:pPr>
            <a:r>
              <a:rPr lang="el-GR" sz="1600" dirty="0" smtClean="0">
                <a:latin typeface="+mn-lt"/>
              </a:rPr>
              <a:t> </a:t>
            </a:r>
            <a:r>
              <a:rPr lang="el-GR" sz="1600" dirty="0" smtClean="0">
                <a:solidFill>
                  <a:srgbClr val="7030A0"/>
                </a:solidFill>
                <a:latin typeface="+mn-lt"/>
              </a:rPr>
              <a:t>Γλωσσική Κατάκτηση: </a:t>
            </a:r>
            <a:r>
              <a:rPr lang="el-GR" sz="1600" dirty="0" smtClean="0">
                <a:latin typeface="+mn-lt"/>
              </a:rPr>
              <a:t>μελέτη της απόκτησης και ανάπτυξης της μητρικής γλώσσας </a:t>
            </a:r>
          </a:p>
          <a:p>
            <a:pPr>
              <a:buFont typeface="Wingdings" pitchFamily="2" charset="2"/>
              <a:buChar char="ü"/>
            </a:pPr>
            <a:r>
              <a:rPr lang="el-GR" sz="1600" dirty="0" smtClean="0">
                <a:latin typeface="+mn-lt"/>
              </a:rPr>
              <a:t> </a:t>
            </a:r>
            <a:r>
              <a:rPr lang="el-GR" sz="1600" dirty="0" smtClean="0">
                <a:solidFill>
                  <a:srgbClr val="7030A0"/>
                </a:solidFill>
                <a:latin typeface="+mn-lt"/>
              </a:rPr>
              <a:t>Ψυχογλωσσολογία: </a:t>
            </a:r>
            <a:r>
              <a:rPr lang="el-GR" sz="1600" dirty="0" smtClean="0">
                <a:latin typeface="+mn-lt"/>
              </a:rPr>
              <a:t>μελέτη των γνωστικών διεργασιών που λαμβάνουν χώρα κατά την παραγωγή και κατανόηση του λόγου</a:t>
            </a:r>
          </a:p>
          <a:p>
            <a:pPr>
              <a:buFont typeface="Wingdings" pitchFamily="2" charset="2"/>
              <a:buChar char="ü"/>
            </a:pPr>
            <a:r>
              <a:rPr lang="el-GR" sz="1600" dirty="0" smtClean="0">
                <a:latin typeface="+mn-lt"/>
              </a:rPr>
              <a:t> </a:t>
            </a:r>
            <a:r>
              <a:rPr lang="el-GR" sz="1600" dirty="0" err="1" smtClean="0">
                <a:solidFill>
                  <a:srgbClr val="7030A0"/>
                </a:solidFill>
                <a:latin typeface="+mn-lt"/>
              </a:rPr>
              <a:t>Νευρογλωσσολογία</a:t>
            </a:r>
            <a:r>
              <a:rPr lang="el-GR" sz="1600" dirty="0" smtClean="0">
                <a:solidFill>
                  <a:srgbClr val="7030A0"/>
                </a:solidFill>
                <a:latin typeface="+mn-lt"/>
              </a:rPr>
              <a:t>: </a:t>
            </a:r>
            <a:r>
              <a:rPr lang="el-GR" sz="1600" dirty="0" smtClean="0">
                <a:latin typeface="+mn-lt"/>
              </a:rPr>
              <a:t>μελέτη των εγκεφαλικών βάσεων της γλώσσας</a:t>
            </a:r>
          </a:p>
          <a:p>
            <a:pPr>
              <a:buFont typeface="Wingdings" pitchFamily="2" charset="2"/>
              <a:buChar char="ü"/>
            </a:pPr>
            <a:r>
              <a:rPr lang="el-GR" sz="1600" dirty="0" smtClean="0">
                <a:latin typeface="+mn-lt"/>
              </a:rPr>
              <a:t> </a:t>
            </a:r>
            <a:r>
              <a:rPr lang="el-GR" sz="1600" dirty="0" err="1" smtClean="0">
                <a:solidFill>
                  <a:srgbClr val="7030A0"/>
                </a:solidFill>
                <a:latin typeface="+mn-lt"/>
              </a:rPr>
              <a:t>Βιογλωσσολογία</a:t>
            </a:r>
            <a:r>
              <a:rPr lang="el-GR" sz="1600" dirty="0" smtClean="0">
                <a:solidFill>
                  <a:srgbClr val="7030A0"/>
                </a:solidFill>
                <a:latin typeface="+mn-lt"/>
              </a:rPr>
              <a:t>: </a:t>
            </a:r>
            <a:r>
              <a:rPr lang="el-GR" sz="1600" dirty="0" smtClean="0">
                <a:latin typeface="+mn-lt"/>
              </a:rPr>
              <a:t>μελέτη της βιολογικής βάσης της γλώσσας και της εξέλιξης της γλώσσας στο πλαίσιο της υπόθεσης ότι αποτελεί αντικείμενο του φυσικού κόσμου</a:t>
            </a:r>
          </a:p>
          <a:p>
            <a:pPr>
              <a:buFont typeface="Wingdings" pitchFamily="2" charset="2"/>
              <a:buChar char="ü"/>
            </a:pPr>
            <a:r>
              <a:rPr lang="el-GR" sz="1600" dirty="0" smtClean="0">
                <a:latin typeface="+mn-lt"/>
              </a:rPr>
              <a:t> </a:t>
            </a:r>
            <a:r>
              <a:rPr lang="el-GR" sz="1600" dirty="0" smtClean="0">
                <a:solidFill>
                  <a:srgbClr val="7030A0"/>
                </a:solidFill>
                <a:latin typeface="+mn-lt"/>
              </a:rPr>
              <a:t>Κλινική Γλωσσολογία: </a:t>
            </a:r>
            <a:r>
              <a:rPr lang="el-GR" sz="1600" dirty="0" smtClean="0">
                <a:latin typeface="+mn-lt"/>
              </a:rPr>
              <a:t>εφαρμογή των πορισμάτων της γλωσσολογίας στη μελέτη των γλωσσικών διαταραχών</a:t>
            </a:r>
          </a:p>
          <a:p>
            <a:pPr>
              <a:buFont typeface="Wingdings" pitchFamily="2" charset="2"/>
              <a:buChar char="ü"/>
            </a:pPr>
            <a:r>
              <a:rPr lang="el-GR" sz="1600" dirty="0" smtClean="0">
                <a:latin typeface="+mn-lt"/>
              </a:rPr>
              <a:t> </a:t>
            </a:r>
            <a:r>
              <a:rPr lang="el-GR" sz="1600" dirty="0" smtClean="0">
                <a:solidFill>
                  <a:srgbClr val="7030A0"/>
                </a:solidFill>
                <a:latin typeface="+mn-lt"/>
              </a:rPr>
              <a:t>Υπολογιστική Γλωσσολογία: </a:t>
            </a:r>
            <a:r>
              <a:rPr lang="el-GR" sz="1600" dirty="0" smtClean="0">
                <a:latin typeface="+mn-lt"/>
              </a:rPr>
              <a:t>εφαρμογή των εννοιών και τεχνικών της επιστήμης των υπολογιστών στην ανάπτυξη υπολογιστικών συστημάτων με  βάση τη γλώσσα</a:t>
            </a:r>
          </a:p>
          <a:p>
            <a:pPr>
              <a:buFont typeface="Wingdings" pitchFamily="2" charset="2"/>
              <a:buChar char="ü"/>
            </a:pPr>
            <a:r>
              <a:rPr lang="el-GR" sz="1600" dirty="0" smtClean="0">
                <a:latin typeface="+mn-lt"/>
              </a:rPr>
              <a:t> </a:t>
            </a:r>
            <a:r>
              <a:rPr lang="el-GR" sz="1600" dirty="0" smtClean="0">
                <a:solidFill>
                  <a:srgbClr val="7030A0"/>
                </a:solidFill>
                <a:latin typeface="+mn-lt"/>
              </a:rPr>
              <a:t>Εκπαιδευτική Γλωσσολογία /Διδασκαλία πρώτης γλώσσας:</a:t>
            </a:r>
            <a:r>
              <a:rPr lang="el-GR" sz="1600" dirty="0" smtClean="0">
                <a:latin typeface="+mn-lt"/>
              </a:rPr>
              <a:t> εφαρμογή των θεωριών, μεθόδων και περιγραφικών ευρημάτων της Γλωσσολογίας στη μελέτη της διδασκαλίας και εκμάθησης της μητρικής γλώσσας στο εκπαιδευτικό περιβάλλον </a:t>
            </a:r>
            <a:endParaRPr lang="el-GR" sz="1600" dirty="0" smtClean="0">
              <a:solidFill>
                <a:srgbClr val="7030A0"/>
              </a:solidFill>
              <a:latin typeface="+mn-lt"/>
            </a:endParaRPr>
          </a:p>
          <a:p>
            <a:pPr>
              <a:buFont typeface="Wingdings" pitchFamily="2" charset="2"/>
              <a:buChar char="ü"/>
            </a:pPr>
            <a:r>
              <a:rPr lang="el-GR" sz="1600" dirty="0" smtClean="0">
                <a:latin typeface="+mn-lt"/>
              </a:rPr>
              <a:t> </a:t>
            </a:r>
            <a:r>
              <a:rPr lang="el-GR" sz="1600" dirty="0" smtClean="0">
                <a:solidFill>
                  <a:srgbClr val="7030A0"/>
                </a:solidFill>
                <a:latin typeface="+mn-lt"/>
              </a:rPr>
              <a:t>Διδασκαλία δεύτερης/ξένης γλώσσας: </a:t>
            </a:r>
            <a:r>
              <a:rPr lang="el-GR" sz="1600" dirty="0" smtClean="0">
                <a:latin typeface="+mn-lt"/>
              </a:rPr>
              <a:t>ανάπτυξη μεθόδων διδασκαλίας δεύτερης/ξένης γλώσσας</a:t>
            </a:r>
          </a:p>
          <a:p>
            <a:pPr>
              <a:buFont typeface="Wingdings" pitchFamily="2" charset="2"/>
              <a:buChar char="ü"/>
            </a:pPr>
            <a:r>
              <a:rPr lang="el-GR" sz="1600" dirty="0" smtClean="0">
                <a:latin typeface="+mn-lt"/>
              </a:rPr>
              <a:t> </a:t>
            </a:r>
            <a:r>
              <a:rPr lang="el-GR" sz="1600" dirty="0" smtClean="0">
                <a:solidFill>
                  <a:srgbClr val="7030A0"/>
                </a:solidFill>
                <a:latin typeface="+mn-lt"/>
              </a:rPr>
              <a:t>Λεξικογραφία:</a:t>
            </a:r>
            <a:r>
              <a:rPr lang="el-GR" sz="1600" dirty="0" smtClean="0">
                <a:latin typeface="+mn-lt"/>
              </a:rPr>
              <a:t> μέθοδοι και τεχνικές συγγραφής λεξικών</a:t>
            </a:r>
          </a:p>
          <a:p>
            <a:pPr>
              <a:buFont typeface="Wingdings" pitchFamily="2" charset="2"/>
              <a:buChar char="ü"/>
            </a:pPr>
            <a:r>
              <a:rPr lang="el-GR" sz="1600" dirty="0" smtClean="0">
                <a:latin typeface="+mn-lt"/>
              </a:rPr>
              <a:t> </a:t>
            </a:r>
            <a:r>
              <a:rPr lang="el-GR" sz="1600" dirty="0" smtClean="0">
                <a:solidFill>
                  <a:srgbClr val="7030A0"/>
                </a:solidFill>
                <a:latin typeface="+mn-lt"/>
              </a:rPr>
              <a:t>Μετάφραση: </a:t>
            </a:r>
            <a:r>
              <a:rPr lang="el-GR" sz="1600" dirty="0" smtClean="0">
                <a:latin typeface="+mn-lt"/>
              </a:rPr>
              <a:t>μέθοδοι μετάφρασης/απόδοσης κειμένων από γλώσσα σε γλώσσα</a:t>
            </a:r>
          </a:p>
          <a:p>
            <a:pPr>
              <a:buFont typeface="Wingdings" pitchFamily="2" charset="2"/>
              <a:buChar char="ü"/>
            </a:pPr>
            <a:r>
              <a:rPr lang="el-GR" sz="1600" dirty="0" smtClean="0">
                <a:latin typeface="+mn-lt"/>
              </a:rPr>
              <a:t> </a:t>
            </a:r>
            <a:r>
              <a:rPr lang="el-GR" sz="1600" dirty="0" smtClean="0">
                <a:solidFill>
                  <a:srgbClr val="7030A0"/>
                </a:solidFill>
                <a:latin typeface="+mn-lt"/>
              </a:rPr>
              <a:t>Δικανική Γλωσσολογία: </a:t>
            </a:r>
            <a:r>
              <a:rPr lang="el-GR" sz="1600" dirty="0" smtClean="0">
                <a:latin typeface="+mn-lt"/>
              </a:rPr>
              <a:t>ανάλυση γλωσσικών δεδομένων που αποτελούν μέρος των τεκμηρίων μιας δικαστικής υπόθεσης</a:t>
            </a:r>
            <a:endParaRPr lang="el-GR" sz="1600" dirty="0">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28600"/>
            <a:ext cx="7772400" cy="1143000"/>
          </a:xfrm>
        </p:spPr>
        <p:txBody>
          <a:bodyPr/>
          <a:lstStyle/>
          <a:p>
            <a:pPr algn="ct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Κλάδοι της γλωσσολογίας</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 (</a:t>
            </a: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5</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a:t>
            </a:r>
            <a:endParaRPr lang="el-GR" altLang="en-US" sz="3600" dirty="0" smtClean="0">
              <a:solidFill>
                <a:srgbClr val="7030A0"/>
              </a:solidFill>
              <a:effectLst>
                <a:outerShdw blurRad="38100" dist="38100" dir="2700000" algn="tl">
                  <a:srgbClr val="C0C0C0"/>
                </a:outerShdw>
              </a:effectLst>
              <a:latin typeface="Monotype Corsiva" panose="03010101010201010101" pitchFamily="66" charset="0"/>
            </a:endParaRPr>
          </a:p>
        </p:txBody>
      </p:sp>
      <p:sp>
        <p:nvSpPr>
          <p:cNvPr id="4" name="3 - TextBox"/>
          <p:cNvSpPr txBox="1"/>
          <p:nvPr/>
        </p:nvSpPr>
        <p:spPr>
          <a:xfrm>
            <a:off x="685800" y="914400"/>
            <a:ext cx="8153400" cy="430887"/>
          </a:xfrm>
          <a:prstGeom prst="rect">
            <a:avLst/>
          </a:prstGeom>
          <a:noFill/>
        </p:spPr>
        <p:txBody>
          <a:bodyPr wrap="square" rtlCol="0">
            <a:spAutoFit/>
          </a:bodyPr>
          <a:lstStyle/>
          <a:p>
            <a:pPr marL="514350" indent="-514350" algn="ctr">
              <a:spcBef>
                <a:spcPts val="575"/>
              </a:spcBef>
              <a:buClr>
                <a:schemeClr val="accent1"/>
              </a:buClr>
              <a:buSzPct val="85000"/>
            </a:pPr>
            <a:r>
              <a:rPr lang="el-GR" sz="2200" u="sng" dirty="0" smtClean="0">
                <a:latin typeface="+mn-lt"/>
              </a:rPr>
              <a:t>Διάκριση </a:t>
            </a:r>
            <a:r>
              <a:rPr lang="el-GR" sz="2200" b="1" u="sng" dirty="0" smtClean="0">
                <a:solidFill>
                  <a:srgbClr val="00B050"/>
                </a:solidFill>
                <a:latin typeface="+mn-lt"/>
              </a:rPr>
              <a:t>συγχρονίας-διαχρονία</a:t>
            </a:r>
            <a:r>
              <a:rPr lang="el-GR" sz="2200" u="sng" dirty="0" smtClean="0">
                <a:solidFill>
                  <a:srgbClr val="00B050"/>
                </a:solidFill>
                <a:latin typeface="+mn-lt"/>
              </a:rPr>
              <a:t>ς</a:t>
            </a:r>
            <a:r>
              <a:rPr lang="el-GR" sz="2200" u="sng" dirty="0" smtClean="0">
                <a:latin typeface="+mn-lt"/>
              </a:rPr>
              <a:t> (</a:t>
            </a:r>
            <a:r>
              <a:rPr lang="en-US" sz="2200" u="sng" dirty="0" smtClean="0">
                <a:latin typeface="Cambria" pitchFamily="18" charset="0"/>
              </a:rPr>
              <a:t>Ferdinand de Saussure)</a:t>
            </a:r>
            <a:endParaRPr lang="el-GR" sz="2200" u="sng" dirty="0" smtClean="0">
              <a:latin typeface="Cambria" pitchFamily="18" charset="0"/>
            </a:endParaRPr>
          </a:p>
        </p:txBody>
      </p:sp>
      <p:sp>
        <p:nvSpPr>
          <p:cNvPr id="5" name="Rectangle 3"/>
          <p:cNvSpPr txBox="1">
            <a:spLocks noChangeArrowheads="1"/>
          </p:cNvSpPr>
          <p:nvPr/>
        </p:nvSpPr>
        <p:spPr bwMode="auto">
          <a:xfrm>
            <a:off x="457200" y="1905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575"/>
              </a:spcBef>
              <a:spcAft>
                <a:spcPct val="0"/>
              </a:spcAft>
              <a:buClr>
                <a:schemeClr val="accent1"/>
              </a:buClr>
              <a:buSzPct val="85000"/>
              <a:tabLst/>
              <a:defRPr/>
            </a:pPr>
            <a:endParaRPr kumimoji="0" lang="el-GR"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1096963" marR="0" lvl="3" indent="-228600" algn="l" defTabSz="914400" rtl="0" eaLnBrk="1" fontAlgn="base" latinLnBrk="0" hangingPunct="1">
              <a:lnSpc>
                <a:spcPct val="100000"/>
              </a:lnSpc>
              <a:spcBef>
                <a:spcPts val="375"/>
              </a:spcBef>
              <a:spcAft>
                <a:spcPct val="0"/>
              </a:spcAft>
              <a:buClr>
                <a:srgbClr val="34B653"/>
              </a:buClr>
              <a:buSzPct val="80000"/>
              <a:buFontTx/>
              <a:buNone/>
              <a:tabLst/>
              <a:defRPr/>
            </a:pPr>
            <a:endParaRPr kumimoji="0" lang="el-GR"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1096963" marR="0" lvl="3" indent="-228600" algn="l" defTabSz="914400" rtl="0" eaLnBrk="1" fontAlgn="base" latinLnBrk="0" hangingPunct="1">
              <a:lnSpc>
                <a:spcPct val="100000"/>
              </a:lnSpc>
              <a:spcBef>
                <a:spcPts val="375"/>
              </a:spcBef>
              <a:spcAft>
                <a:spcPct val="0"/>
              </a:spcAft>
              <a:buClr>
                <a:srgbClr val="34B653"/>
              </a:buClr>
              <a:buSzPct val="80000"/>
              <a:buFontTx/>
              <a:buNone/>
              <a:tabLst/>
              <a:defRPr/>
            </a:pPr>
            <a:endParaRPr kumimoji="0" lang="el-GR" alt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5 - Ορθογώνιο"/>
          <p:cNvSpPr/>
          <p:nvPr/>
        </p:nvSpPr>
        <p:spPr>
          <a:xfrm>
            <a:off x="304800" y="1524000"/>
            <a:ext cx="3886200" cy="2529923"/>
          </a:xfrm>
          <a:prstGeom prst="rect">
            <a:avLst/>
          </a:prstGeom>
        </p:spPr>
        <p:txBody>
          <a:bodyPr wrap="square">
            <a:spAutoFit/>
          </a:bodyPr>
          <a:lstStyle/>
          <a:p>
            <a:pPr algn="ctr" eaLnBrk="1" hangingPunct="1">
              <a:lnSpc>
                <a:spcPct val="90000"/>
              </a:lnSpc>
            </a:pPr>
            <a:r>
              <a:rPr lang="el-GR" altLang="en-US" sz="2200" u="sng" dirty="0" smtClean="0">
                <a:latin typeface="+mn-lt"/>
              </a:rPr>
              <a:t>Συγχρονική θεώρηση</a:t>
            </a:r>
            <a:r>
              <a:rPr lang="el-GR" altLang="en-US" sz="2200" dirty="0" smtClean="0">
                <a:latin typeface="+mn-lt"/>
              </a:rPr>
              <a:t>: </a:t>
            </a:r>
            <a:endParaRPr lang="en-US" altLang="en-US" sz="2200" dirty="0" smtClean="0">
              <a:latin typeface="+mn-lt"/>
            </a:endParaRPr>
          </a:p>
          <a:p>
            <a:pPr algn="ctr" eaLnBrk="1" hangingPunct="1">
              <a:lnSpc>
                <a:spcPct val="90000"/>
              </a:lnSpc>
            </a:pPr>
            <a:r>
              <a:rPr lang="el-GR" sz="2200" dirty="0" smtClean="0">
                <a:solidFill>
                  <a:srgbClr val="7030A0"/>
                </a:solidFill>
                <a:latin typeface="Cambria" pitchFamily="18" charset="0"/>
              </a:rPr>
              <a:t>μελέτη μιας γλώσσας σε συγκεκριμένο χρονικό πλαίσιο</a:t>
            </a:r>
            <a:endParaRPr lang="el-GR" altLang="en-US" sz="2200" dirty="0" smtClean="0">
              <a:solidFill>
                <a:srgbClr val="7030A0"/>
              </a:solidFill>
              <a:latin typeface="Cambria" pitchFamily="18" charset="0"/>
            </a:endParaRPr>
          </a:p>
          <a:p>
            <a:pPr algn="ctr" eaLnBrk="1" hangingPunct="1">
              <a:lnSpc>
                <a:spcPct val="90000"/>
              </a:lnSpc>
            </a:pPr>
            <a:r>
              <a:rPr lang="el-GR" altLang="en-US" sz="2200" dirty="0" smtClean="0">
                <a:latin typeface="+mn-lt"/>
              </a:rPr>
              <a:t>Η μελέτη κάθε στοιχείου σε σχέση με άλλα στοιχεία που συνυπάρχουν στο ίδιο σύστημα την ίδια χρονική περίοδο.</a:t>
            </a:r>
          </a:p>
        </p:txBody>
      </p:sp>
      <p:sp>
        <p:nvSpPr>
          <p:cNvPr id="7" name="6 - Ορθογώνιο"/>
          <p:cNvSpPr/>
          <p:nvPr/>
        </p:nvSpPr>
        <p:spPr>
          <a:xfrm>
            <a:off x="4572000" y="1524000"/>
            <a:ext cx="4343400" cy="3139321"/>
          </a:xfrm>
          <a:prstGeom prst="rect">
            <a:avLst/>
          </a:prstGeom>
        </p:spPr>
        <p:txBody>
          <a:bodyPr wrap="square">
            <a:spAutoFit/>
          </a:bodyPr>
          <a:lstStyle/>
          <a:p>
            <a:pPr algn="ctr" eaLnBrk="1" hangingPunct="1">
              <a:lnSpc>
                <a:spcPct val="90000"/>
              </a:lnSpc>
            </a:pPr>
            <a:r>
              <a:rPr lang="el-GR" altLang="en-US" sz="2200" u="sng" dirty="0" smtClean="0">
                <a:latin typeface="+mn-lt"/>
              </a:rPr>
              <a:t>Διαχρονική θεώρηση</a:t>
            </a:r>
            <a:r>
              <a:rPr lang="el-GR" altLang="en-US" sz="2200" dirty="0" smtClean="0">
                <a:latin typeface="+mn-lt"/>
              </a:rPr>
              <a:t>: </a:t>
            </a:r>
            <a:endParaRPr lang="en-US" altLang="en-US" sz="2200" dirty="0" smtClean="0">
              <a:latin typeface="+mn-lt"/>
            </a:endParaRPr>
          </a:p>
          <a:p>
            <a:pPr algn="ctr" eaLnBrk="1" hangingPunct="1">
              <a:lnSpc>
                <a:spcPct val="90000"/>
              </a:lnSpc>
            </a:pPr>
            <a:r>
              <a:rPr lang="el-GR" sz="2200" dirty="0" smtClean="0">
                <a:solidFill>
                  <a:srgbClr val="7030A0"/>
                </a:solidFill>
                <a:latin typeface="+mn-lt"/>
              </a:rPr>
              <a:t>μελέτη της γλωσσικής εξέλιξης μέσα στον χρόνο</a:t>
            </a:r>
            <a:r>
              <a:rPr lang="el-GR" altLang="en-US" sz="2200" dirty="0" smtClean="0">
                <a:solidFill>
                  <a:srgbClr val="7030A0"/>
                </a:solidFill>
                <a:latin typeface="+mn-lt"/>
              </a:rPr>
              <a:t>  </a:t>
            </a:r>
          </a:p>
          <a:p>
            <a:pPr algn="ctr" eaLnBrk="1" hangingPunct="1">
              <a:lnSpc>
                <a:spcPct val="90000"/>
              </a:lnSpc>
            </a:pPr>
            <a:r>
              <a:rPr lang="el-GR" altLang="en-US" sz="2200" dirty="0" smtClean="0">
                <a:latin typeface="+mn-lt"/>
              </a:rPr>
              <a:t>Η μελέτη  της προέλευσης ενός γλωσσικού στοιχείου, των μεταβολών και των χρονικών σταδίων από τα οποία πέρασε μέχρι να πάρει την τελική του μορφή</a:t>
            </a:r>
            <a:r>
              <a:rPr lang="en-US" altLang="en-US" sz="2200" dirty="0" smtClean="0">
                <a:latin typeface="+mn-lt"/>
              </a:rPr>
              <a:t>.</a:t>
            </a:r>
          </a:p>
          <a:p>
            <a:pPr algn="just" eaLnBrk="1" hangingPunct="1">
              <a:lnSpc>
                <a:spcPct val="90000"/>
              </a:lnSpc>
            </a:pPr>
            <a:endParaRPr lang="el-GR" altLang="en-US" sz="2200" dirty="0" smtClean="0">
              <a:latin typeface="+mn-lt"/>
            </a:endParaRPr>
          </a:p>
        </p:txBody>
      </p:sp>
      <p:sp>
        <p:nvSpPr>
          <p:cNvPr id="8" name="7 - Ορθογώνιο"/>
          <p:cNvSpPr/>
          <p:nvPr/>
        </p:nvSpPr>
        <p:spPr>
          <a:xfrm>
            <a:off x="228600" y="5943600"/>
            <a:ext cx="8686800" cy="701731"/>
          </a:xfrm>
          <a:prstGeom prst="rect">
            <a:avLst/>
          </a:prstGeom>
        </p:spPr>
        <p:txBody>
          <a:bodyPr wrap="square">
            <a:spAutoFit/>
          </a:bodyPr>
          <a:lstStyle/>
          <a:p>
            <a:pPr algn="just" eaLnBrk="1" hangingPunct="1">
              <a:lnSpc>
                <a:spcPct val="90000"/>
              </a:lnSpc>
            </a:pPr>
            <a:r>
              <a:rPr lang="en-US" altLang="en-US" sz="2200" dirty="0" smtClean="0">
                <a:solidFill>
                  <a:srgbClr val="7030A0"/>
                </a:solidFill>
                <a:latin typeface="Cambria" pitchFamily="18" charset="0"/>
                <a:sym typeface="Wingdings"/>
              </a:rPr>
              <a:t></a:t>
            </a:r>
            <a:r>
              <a:rPr lang="en-US" altLang="en-US" sz="2200" dirty="0" smtClean="0">
                <a:latin typeface="Cambria" pitchFamily="18" charset="0"/>
                <a:sym typeface="Wingdings"/>
              </a:rPr>
              <a:t> M</a:t>
            </a:r>
            <a:r>
              <a:rPr lang="el-GR" altLang="en-US" sz="2200" dirty="0" smtClean="0">
                <a:latin typeface="Cambria" pitchFamily="18" charset="0"/>
                <a:sym typeface="Wingdings"/>
              </a:rPr>
              <a:t>ε τη διαχρονική θεώρηση ασχολείται η </a:t>
            </a:r>
            <a:r>
              <a:rPr lang="el-GR" altLang="en-US" sz="2200" i="1" dirty="0" smtClean="0">
                <a:latin typeface="Cambria" pitchFamily="18" charset="0"/>
                <a:sym typeface="Wingdings"/>
              </a:rPr>
              <a:t>Ιστορική Γλωσσολογία</a:t>
            </a:r>
            <a:r>
              <a:rPr lang="el-GR" altLang="en-US" sz="2200" dirty="0" smtClean="0">
                <a:latin typeface="Cambria" pitchFamily="18" charset="0"/>
                <a:sym typeface="Wingdings"/>
              </a:rPr>
              <a:t> (</a:t>
            </a:r>
            <a:r>
              <a:rPr lang="el-GR" altLang="en-US" sz="2200" i="1" dirty="0" smtClean="0">
                <a:latin typeface="Cambria" pitchFamily="18" charset="0"/>
                <a:sym typeface="Wingdings"/>
              </a:rPr>
              <a:t>Γλωσσική Αλλαγή – </a:t>
            </a:r>
            <a:r>
              <a:rPr lang="en-US" altLang="en-US" sz="2200" i="1" dirty="0" smtClean="0">
                <a:latin typeface="Cambria" pitchFamily="18" charset="0"/>
                <a:sym typeface="Wingdings"/>
              </a:rPr>
              <a:t>Language Change</a:t>
            </a:r>
            <a:r>
              <a:rPr lang="en-US" altLang="en-US" sz="2200" dirty="0" smtClean="0">
                <a:latin typeface="Cambria" pitchFamily="18" charset="0"/>
                <a:sym typeface="Wingdings"/>
              </a:rPr>
              <a:t>)</a:t>
            </a:r>
            <a:r>
              <a:rPr lang="el-GR" altLang="en-US" sz="2200" dirty="0" smtClean="0">
                <a:latin typeface="Cambria" pitchFamily="18" charset="0"/>
                <a:sym typeface="Wingdings"/>
              </a:rPr>
              <a:t>.</a:t>
            </a:r>
            <a:endParaRPr lang="en-US" altLang="en-US" sz="2200" dirty="0" smtClean="0">
              <a:latin typeface="Cambria" pitchFamily="18" charset="0"/>
            </a:endParaRPr>
          </a:p>
        </p:txBody>
      </p:sp>
      <p:cxnSp>
        <p:nvCxnSpPr>
          <p:cNvPr id="10" name="9 - Ευθύγραμμο βέλος σύνδεσης"/>
          <p:cNvCxnSpPr/>
          <p:nvPr/>
        </p:nvCxnSpPr>
        <p:spPr>
          <a:xfrm>
            <a:off x="4267200" y="3810000"/>
            <a:ext cx="0" cy="1828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3200400" y="4724400"/>
            <a:ext cx="2209800"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5791200" y="4552890"/>
            <a:ext cx="3124200" cy="400110"/>
          </a:xfrm>
          <a:prstGeom prst="rect">
            <a:avLst/>
          </a:prstGeom>
          <a:noFill/>
        </p:spPr>
        <p:txBody>
          <a:bodyPr wrap="square" rtlCol="0">
            <a:spAutoFit/>
          </a:bodyPr>
          <a:lstStyle/>
          <a:p>
            <a:r>
              <a:rPr lang="el-GR" sz="2000" b="1" dirty="0" smtClean="0">
                <a:solidFill>
                  <a:srgbClr val="C00000"/>
                </a:solidFill>
                <a:latin typeface="Cambria" pitchFamily="18" charset="0"/>
              </a:rPr>
              <a:t>Συγχρονία</a:t>
            </a:r>
            <a:endParaRPr lang="el-GR" sz="2000" b="1" dirty="0">
              <a:solidFill>
                <a:srgbClr val="C00000"/>
              </a:solidFill>
              <a:latin typeface="Cambria" pitchFamily="18" charset="0"/>
            </a:endParaRPr>
          </a:p>
        </p:txBody>
      </p:sp>
      <p:sp>
        <p:nvSpPr>
          <p:cNvPr id="16" name="15 - TextBox"/>
          <p:cNvSpPr txBox="1"/>
          <p:nvPr/>
        </p:nvSpPr>
        <p:spPr>
          <a:xfrm>
            <a:off x="4419600" y="5334000"/>
            <a:ext cx="3124200" cy="400110"/>
          </a:xfrm>
          <a:prstGeom prst="rect">
            <a:avLst/>
          </a:prstGeom>
          <a:noFill/>
        </p:spPr>
        <p:txBody>
          <a:bodyPr wrap="square" rtlCol="0">
            <a:spAutoFit/>
          </a:bodyPr>
          <a:lstStyle/>
          <a:p>
            <a:r>
              <a:rPr lang="el-GR" sz="2000" b="1" dirty="0" smtClean="0">
                <a:latin typeface="Cambria" pitchFamily="18" charset="0"/>
              </a:rPr>
              <a:t>Διαχρονία</a:t>
            </a:r>
            <a:endParaRPr lang="el-GR" sz="2000" b="1" dirty="0">
              <a:latin typeface="Cambria"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lstStyle/>
          <a:p>
            <a:pPr algn="ct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διεπιστημονικότητα της Γλωσσολογίας</a:t>
            </a:r>
            <a:endParaRPr lang="en-US" dirty="0"/>
          </a:p>
        </p:txBody>
      </p:sp>
      <p:pic>
        <p:nvPicPr>
          <p:cNvPr id="4" name="Picture 8"/>
          <p:cNvPicPr>
            <a:picLocks noGrp="1" noChangeAspect="1" noChangeArrowheads="1"/>
          </p:cNvPicPr>
          <p:nvPr>
            <p:ph sz="quarter" idx="1"/>
          </p:nvPr>
        </p:nvPicPr>
        <p:blipFill>
          <a:blip r:embed="rId2" cstate="print">
            <a:duotone>
              <a:prstClr val="black"/>
              <a:schemeClr val="accent1">
                <a:tint val="45000"/>
                <a:satMod val="400000"/>
              </a:schemeClr>
            </a:duotone>
            <a:lum contrast="40000"/>
          </a:blip>
          <a:srcRect/>
          <a:stretch>
            <a:fillRect/>
          </a:stretch>
        </p:blipFill>
        <p:spPr>
          <a:xfrm>
            <a:off x="228600" y="1143000"/>
            <a:ext cx="8686800" cy="5486400"/>
          </a:xfrm>
          <a:noFill/>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685800"/>
            <a:ext cx="7772400" cy="1143000"/>
          </a:xfrm>
        </p:spPr>
        <p:txBody>
          <a:bodyPr>
            <a:normAutofit fontScale="90000"/>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
            </a:r>
            <a:b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b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
            </a:r>
            <a:b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b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
            </a:r>
            <a:b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b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Σύγκριση της ανθρώπινης γλώσσας με τα επικοινωνιακά συστήματα μη ανθρώπινων οργανισμών (1)</a:t>
            </a:r>
          </a:p>
        </p:txBody>
      </p:sp>
      <p:sp>
        <p:nvSpPr>
          <p:cNvPr id="5" name="4 - TextBox"/>
          <p:cNvSpPr txBox="1"/>
          <p:nvPr/>
        </p:nvSpPr>
        <p:spPr>
          <a:xfrm>
            <a:off x="228600" y="1219200"/>
            <a:ext cx="8610600" cy="769441"/>
          </a:xfrm>
          <a:prstGeom prst="rect">
            <a:avLst/>
          </a:prstGeom>
          <a:noFill/>
        </p:spPr>
        <p:txBody>
          <a:bodyPr wrap="square" rtlCol="0">
            <a:spAutoFit/>
          </a:bodyPr>
          <a:lstStyle/>
          <a:p>
            <a:pPr algn="just"/>
            <a:endParaRPr lang="el-GR" sz="2200" dirty="0" smtClean="0">
              <a:latin typeface="Cambria" pitchFamily="18" charset="0"/>
            </a:endParaRPr>
          </a:p>
          <a:p>
            <a:pPr algn="just"/>
            <a:endParaRPr lang="el-GR" sz="2200" dirty="0" smtClean="0">
              <a:latin typeface="Cambria" pitchFamily="18" charset="0"/>
            </a:endParaRPr>
          </a:p>
        </p:txBody>
      </p:sp>
      <p:sp>
        <p:nvSpPr>
          <p:cNvPr id="4" name="3 - TextBox"/>
          <p:cNvSpPr txBox="1"/>
          <p:nvPr/>
        </p:nvSpPr>
        <p:spPr>
          <a:xfrm>
            <a:off x="228600" y="2137350"/>
            <a:ext cx="8458200" cy="4708981"/>
          </a:xfrm>
          <a:prstGeom prst="rect">
            <a:avLst/>
          </a:prstGeom>
          <a:noFill/>
        </p:spPr>
        <p:txBody>
          <a:bodyPr wrap="square" rtlCol="0">
            <a:spAutoFit/>
          </a:bodyPr>
          <a:lstStyle/>
          <a:p>
            <a:r>
              <a:rPr lang="el-GR" sz="2800" u="sng" dirty="0" smtClean="0">
                <a:latin typeface="+mn-lt"/>
              </a:rPr>
              <a:t>Ερωτήματα</a:t>
            </a:r>
          </a:p>
          <a:p>
            <a:endParaRPr lang="el-GR" sz="2800" u="sng" dirty="0" smtClean="0">
              <a:latin typeface="+mn-lt"/>
            </a:endParaRPr>
          </a:p>
          <a:p>
            <a:pPr marL="571500" indent="-571500">
              <a:buClr>
                <a:srgbClr val="00B050"/>
              </a:buClr>
              <a:buFont typeface="+mj-lt"/>
              <a:buAutoNum type="romanUcPeriod"/>
            </a:pPr>
            <a:r>
              <a:rPr lang="el-GR" sz="2400" dirty="0" smtClean="0">
                <a:latin typeface="+mn-lt"/>
              </a:rPr>
              <a:t>Ποια είναι η σχέση της ανθρώπινης γλώσσας με τα συστήματα επικοινωνίας στο ζωικό βασίλειο; </a:t>
            </a:r>
          </a:p>
          <a:p>
            <a:pPr marL="571500" indent="-571500">
              <a:buClr>
                <a:srgbClr val="00B050"/>
              </a:buClr>
              <a:buFont typeface="+mj-lt"/>
              <a:buAutoNum type="romanUcPeriod"/>
            </a:pPr>
            <a:r>
              <a:rPr lang="el-GR" sz="2400" dirty="0" smtClean="0">
                <a:latin typeface="+mn-lt"/>
              </a:rPr>
              <a:t>Υπάρχει ποσοτική ή και ποιοτική διαφορά μεταξύ των δύο;</a:t>
            </a:r>
            <a:endParaRPr lang="en-US" sz="2400" dirty="0" smtClean="0">
              <a:latin typeface="+mn-lt"/>
            </a:endParaRPr>
          </a:p>
          <a:p>
            <a:pPr marL="571500" indent="-571500">
              <a:buClr>
                <a:srgbClr val="00B050"/>
              </a:buClr>
              <a:buFont typeface="+mj-lt"/>
              <a:buAutoNum type="romanUcPeriod"/>
            </a:pPr>
            <a:endParaRPr lang="en-US" sz="2400" dirty="0" smtClean="0">
              <a:solidFill>
                <a:srgbClr val="7030A0"/>
              </a:solidFill>
              <a:latin typeface="+mn-lt"/>
            </a:endParaRPr>
          </a:p>
          <a:p>
            <a:pPr marL="571500" indent="-571500">
              <a:buClr>
                <a:srgbClr val="00B050"/>
              </a:buClr>
            </a:pPr>
            <a:r>
              <a:rPr lang="el-GR" sz="2400" dirty="0" smtClean="0">
                <a:solidFill>
                  <a:srgbClr val="7030A0"/>
                </a:solidFill>
                <a:latin typeface="+mn-lt"/>
                <a:sym typeface="Wingdings"/>
              </a:rPr>
              <a:t></a:t>
            </a:r>
            <a:r>
              <a:rPr lang="en-US" sz="2400" dirty="0" smtClean="0">
                <a:solidFill>
                  <a:srgbClr val="7030A0"/>
                </a:solidFill>
                <a:latin typeface="+mn-lt"/>
                <a:sym typeface="Wingdings"/>
              </a:rPr>
              <a:t> </a:t>
            </a:r>
            <a:r>
              <a:rPr lang="el-GR" sz="2400" dirty="0" smtClean="0">
                <a:latin typeface="+mn-lt"/>
              </a:rPr>
              <a:t>Μπορούν οι μη ανθρώπινοι οργανισμοί να μάθουν (την ανθρώπινη) γλώσσα;</a:t>
            </a:r>
            <a:endParaRPr lang="en-US" sz="2400" dirty="0" smtClean="0">
              <a:latin typeface="+mn-lt"/>
            </a:endParaRPr>
          </a:p>
          <a:p>
            <a:pPr marL="571500" indent="-571500">
              <a:buClr>
                <a:srgbClr val="00B050"/>
              </a:buClr>
              <a:buFont typeface="+mj-lt"/>
              <a:buAutoNum type="romanUcPeriod"/>
            </a:pPr>
            <a:endParaRPr lang="en-US" sz="2400" dirty="0" smtClean="0">
              <a:solidFill>
                <a:srgbClr val="7030A0"/>
              </a:solidFill>
              <a:latin typeface="+mn-lt"/>
            </a:endParaRPr>
          </a:p>
          <a:p>
            <a:pPr marL="571500" indent="-571500">
              <a:buClr>
                <a:srgbClr val="00B050"/>
              </a:buClr>
            </a:pPr>
            <a:r>
              <a:rPr lang="el-GR" sz="2400" dirty="0" smtClean="0">
                <a:solidFill>
                  <a:srgbClr val="7030A0"/>
                </a:solidFill>
                <a:latin typeface="+mn-lt"/>
                <a:sym typeface="Wingdings"/>
              </a:rPr>
              <a:t></a:t>
            </a:r>
            <a:r>
              <a:rPr lang="en-US" sz="2400" dirty="0" smtClean="0">
                <a:solidFill>
                  <a:srgbClr val="7030A0"/>
                </a:solidFill>
                <a:latin typeface="+mn-lt"/>
                <a:sym typeface="Wingdings"/>
              </a:rPr>
              <a:t> </a:t>
            </a:r>
            <a:r>
              <a:rPr lang="el-GR" sz="2400" dirty="0" smtClean="0">
                <a:latin typeface="+mn-lt"/>
              </a:rPr>
              <a:t>Είναι η γλώσσα αποκλειστικά ανθρώπινο φαινόμενο;</a:t>
            </a:r>
          </a:p>
          <a:p>
            <a:endParaRPr lang="el-GR" sz="2800"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762000"/>
            <a:ext cx="7772400" cy="1143000"/>
          </a:xfrm>
        </p:spPr>
        <p:txBody>
          <a:bodyPr>
            <a:normAutofit fontScale="90000"/>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Σύγκριση της ανθρώπινης γλώσσας με τα επικοινωνιακά συστήματα μη ανθρώπινων οργανισμών (</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2)</a:t>
            </a:r>
            <a:endParaRPr lang="el-GR" altLang="en-US" sz="3600" dirty="0" smtClean="0">
              <a:solidFill>
                <a:srgbClr val="7030A0"/>
              </a:solidFill>
              <a:effectLst>
                <a:outerShdw blurRad="38100" dist="38100" dir="2700000" algn="tl">
                  <a:srgbClr val="C0C0C0"/>
                </a:outerShdw>
              </a:effectLst>
              <a:latin typeface="Monotype Corsiva" panose="03010101010201010101" pitchFamily="66" charset="0"/>
            </a:endParaRPr>
          </a:p>
        </p:txBody>
      </p:sp>
      <p:sp>
        <p:nvSpPr>
          <p:cNvPr id="5" name="4 - TextBox"/>
          <p:cNvSpPr txBox="1"/>
          <p:nvPr/>
        </p:nvSpPr>
        <p:spPr>
          <a:xfrm>
            <a:off x="228600" y="1619845"/>
            <a:ext cx="8610600" cy="5847755"/>
          </a:xfrm>
          <a:prstGeom prst="rect">
            <a:avLst/>
          </a:prstGeom>
          <a:noFill/>
        </p:spPr>
        <p:txBody>
          <a:bodyPr wrap="square" rtlCol="0">
            <a:spAutoFit/>
          </a:bodyPr>
          <a:lstStyle/>
          <a:p>
            <a:pPr algn="just"/>
            <a:endParaRPr lang="el-GR" sz="2200" dirty="0" smtClean="0">
              <a:latin typeface="Cambria" pitchFamily="18" charset="0"/>
            </a:endParaRPr>
          </a:p>
          <a:p>
            <a:pPr algn="just"/>
            <a:r>
              <a:rPr lang="el-GR" sz="2200" b="1" u="sng" dirty="0" smtClean="0">
                <a:solidFill>
                  <a:srgbClr val="00B050"/>
                </a:solidFill>
                <a:latin typeface="Cambria" pitchFamily="18" charset="0"/>
              </a:rPr>
              <a:t>Ομοιότητα</a:t>
            </a:r>
          </a:p>
          <a:p>
            <a:pPr algn="just"/>
            <a:r>
              <a:rPr lang="el-GR" sz="2200" dirty="0" smtClean="0">
                <a:latin typeface="Cambria" pitchFamily="18" charset="0"/>
              </a:rPr>
              <a:t>Χρήση αισθητών συμβολισμών (φωνητικών, κινητικών) για να δηλωθεί κάποιο μήνυμα από το ένα ζώο στο άλλο ή στην περίπτωση της ανθρώπινης γλώσσας από τον έναν άνθρωπο στον άλλο.</a:t>
            </a:r>
          </a:p>
          <a:p>
            <a:pPr algn="just"/>
            <a:r>
              <a:rPr lang="el-GR" sz="2200" dirty="0" smtClean="0">
                <a:latin typeface="Cambria" pitchFamily="18" charset="0"/>
              </a:rPr>
              <a:t> </a:t>
            </a:r>
          </a:p>
          <a:p>
            <a:pPr algn="just"/>
            <a:r>
              <a:rPr lang="el-GR" sz="2200" b="1" u="sng" dirty="0" smtClean="0">
                <a:solidFill>
                  <a:srgbClr val="00B050"/>
                </a:solidFill>
                <a:latin typeface="Cambria" pitchFamily="18" charset="0"/>
              </a:rPr>
              <a:t>Διαφορές</a:t>
            </a:r>
          </a:p>
          <a:p>
            <a:pPr marL="514350" indent="-514350" algn="just"/>
            <a:r>
              <a:rPr lang="en-US" sz="2200" dirty="0" err="1" smtClean="0">
                <a:solidFill>
                  <a:srgbClr val="7030A0"/>
                </a:solidFill>
                <a:latin typeface="Cambria" pitchFamily="18" charset="0"/>
              </a:rPr>
              <a:t>i</a:t>
            </a:r>
            <a:r>
              <a:rPr lang="en-US" sz="2200" dirty="0" smtClean="0">
                <a:solidFill>
                  <a:srgbClr val="7030A0"/>
                </a:solidFill>
                <a:latin typeface="Cambria" pitchFamily="18" charset="0"/>
              </a:rPr>
              <a:t>.	</a:t>
            </a:r>
            <a:r>
              <a:rPr lang="el-GR" sz="2200" dirty="0" smtClean="0">
                <a:latin typeface="Cambria" pitchFamily="18" charset="0"/>
              </a:rPr>
              <a:t>Τα επικοινωνιακά  συστήματα των μη ανθρώπινων οργανισμών περιορίζονται σε </a:t>
            </a:r>
            <a:r>
              <a:rPr lang="el-GR" sz="2200" b="1" dirty="0" smtClean="0">
                <a:latin typeface="Cambria" pitchFamily="18" charset="0"/>
              </a:rPr>
              <a:t>πολύ μικρά και κλειστά σύνολα συμβόλων</a:t>
            </a:r>
            <a:r>
              <a:rPr lang="el-GR" sz="2200" dirty="0" smtClean="0">
                <a:latin typeface="Cambria" pitchFamily="18" charset="0"/>
              </a:rPr>
              <a:t> που μεταβιβάζουν </a:t>
            </a:r>
            <a:r>
              <a:rPr lang="el-GR" sz="2200" i="1" dirty="0" smtClean="0">
                <a:latin typeface="Cambria" pitchFamily="18" charset="0"/>
              </a:rPr>
              <a:t>βιολογικές </a:t>
            </a:r>
            <a:r>
              <a:rPr lang="el-GR" sz="2200" dirty="0" smtClean="0">
                <a:latin typeface="Cambria" pitchFamily="18" charset="0"/>
              </a:rPr>
              <a:t>μόνο ανάγκες σχετικά με την τροφή, τον φόβο, τη σεξουαλική επιθυμία κλπ. </a:t>
            </a:r>
          </a:p>
          <a:p>
            <a:pPr marL="514350" indent="-514350" algn="just"/>
            <a:endParaRPr lang="el-GR" sz="2200" dirty="0" smtClean="0">
              <a:latin typeface="Cambria" pitchFamily="18" charset="0"/>
            </a:endParaRPr>
          </a:p>
          <a:p>
            <a:pPr marL="514350" indent="-514350" algn="just"/>
            <a:r>
              <a:rPr lang="el-GR" sz="2200" dirty="0" smtClean="0">
                <a:latin typeface="Cambria" pitchFamily="18" charset="0"/>
              </a:rPr>
              <a:t>	Αντίθετα, η ανθρώπινη γλώσσα περιέχει ένα </a:t>
            </a:r>
            <a:r>
              <a:rPr lang="el-GR" sz="2200" b="1" dirty="0" smtClean="0">
                <a:latin typeface="Cambria" pitchFamily="18" charset="0"/>
              </a:rPr>
              <a:t>τεράστιο λεξιλόγιο </a:t>
            </a:r>
            <a:r>
              <a:rPr lang="el-GR" sz="2200" dirty="0" smtClean="0">
                <a:latin typeface="Cambria" pitchFamily="18" charset="0"/>
              </a:rPr>
              <a:t>για όλα τα αισθητά αντικείμενα αλλά και για σύνθετες και αφηρημένες έννοιες.</a:t>
            </a:r>
            <a:endParaRPr lang="en-US" sz="2200" dirty="0" smtClean="0">
              <a:latin typeface="Cambria" pitchFamily="18" charset="0"/>
            </a:endParaRPr>
          </a:p>
          <a:p>
            <a:pPr marL="514350" indent="-514350" algn="just">
              <a:buAutoNum type="romanLcPeriod"/>
            </a:pPr>
            <a:endParaRPr lang="el-GR" sz="2200" dirty="0" smtClean="0">
              <a:latin typeface="Cambria" pitchFamily="18" charset="0"/>
            </a:endParaRPr>
          </a:p>
          <a:p>
            <a:pPr algn="just"/>
            <a:endParaRPr lang="el-GR" sz="2200" dirty="0" smtClean="0">
              <a:latin typeface="Cambria"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Κοινές απόψεις για τη γλώσσα (2)</a:t>
            </a:r>
            <a:endParaRPr lang="en-US" dirty="0"/>
          </a:p>
        </p:txBody>
      </p:sp>
      <p:sp>
        <p:nvSpPr>
          <p:cNvPr id="3" name="Content Placeholder 2"/>
          <p:cNvSpPr>
            <a:spLocks noGrp="1"/>
          </p:cNvSpPr>
          <p:nvPr>
            <p:ph sz="quarter" idx="1"/>
          </p:nvPr>
        </p:nvSpPr>
        <p:spPr>
          <a:xfrm>
            <a:off x="457200" y="1295400"/>
            <a:ext cx="8229600" cy="5181600"/>
          </a:xfrm>
        </p:spPr>
        <p:txBody>
          <a:bodyPr/>
          <a:lstStyle/>
          <a:p>
            <a:pPr marL="788988" lvl="1" indent="-514350" algn="just">
              <a:buClr>
                <a:srgbClr val="00B050"/>
              </a:buClr>
              <a:buFont typeface="Wingdings" pitchFamily="2" charset="2"/>
              <a:buChar char="ü"/>
            </a:pPr>
            <a:r>
              <a:rPr lang="el-GR" sz="2200" u="sng" dirty="0" smtClean="0">
                <a:latin typeface="Cambria" pitchFamily="18" charset="0"/>
              </a:rPr>
              <a:t>Ιστορική</a:t>
            </a:r>
          </a:p>
          <a:p>
            <a:pPr marL="788988" lvl="1" indent="-514350" algn="just">
              <a:buClr>
                <a:srgbClr val="00B050"/>
              </a:buClr>
              <a:buNone/>
            </a:pPr>
            <a:r>
              <a:rPr lang="el-GR" sz="1800" dirty="0" smtClean="0"/>
              <a:t>Ανθρώπινες γλώσσες (ομιλούμενες) υπάρχουν εδώ και δεκάδες χιλιάδες</a:t>
            </a:r>
          </a:p>
          <a:p>
            <a:pPr marL="788988" lvl="1" indent="-514350" algn="just">
              <a:buClr>
                <a:srgbClr val="00B050"/>
              </a:buClr>
              <a:buNone/>
            </a:pPr>
            <a:r>
              <a:rPr lang="el-GR" sz="1800" dirty="0" smtClean="0"/>
              <a:t>χρόνια. Ο γραπτός λόγος είναι ένα σχετικά πρόσφατο “εύρημα” του ανθρώπου. </a:t>
            </a:r>
          </a:p>
          <a:p>
            <a:pPr marL="788988" lvl="1" indent="-514350" algn="just">
              <a:buClr>
                <a:srgbClr val="00B050"/>
              </a:buClr>
              <a:buNone/>
            </a:pPr>
            <a:r>
              <a:rPr lang="el-GR" sz="1800" dirty="0" smtClean="0"/>
              <a:t>Η καταγωγή των συστημάτων γραφής ανάγεται στην 4</a:t>
            </a:r>
            <a:r>
              <a:rPr lang="el-GR" sz="1800" baseline="30000" dirty="0" smtClean="0"/>
              <a:t>η</a:t>
            </a:r>
            <a:r>
              <a:rPr lang="en-US" sz="1800" baseline="30000" dirty="0" smtClean="0"/>
              <a:t> </a:t>
            </a:r>
            <a:r>
              <a:rPr lang="el-GR" sz="1800" dirty="0" smtClean="0"/>
              <a:t>χιλιετία </a:t>
            </a:r>
            <a:r>
              <a:rPr lang="el-GR" sz="1800" dirty="0" err="1" smtClean="0"/>
              <a:t>π.Χ.</a:t>
            </a:r>
            <a:r>
              <a:rPr lang="el-GR" sz="1800" dirty="0" smtClean="0"/>
              <a:t>  </a:t>
            </a:r>
          </a:p>
          <a:p>
            <a:pPr marL="1063625" lvl="2" indent="-514350" algn="just">
              <a:buFont typeface="Wingdings" pitchFamily="2" charset="2"/>
              <a:buChar char="ü"/>
            </a:pPr>
            <a:endParaRPr lang="el-GR" sz="1600" dirty="0" smtClean="0">
              <a:latin typeface="Cambria" pitchFamily="18" charset="0"/>
            </a:endParaRPr>
          </a:p>
          <a:p>
            <a:pPr marL="1063625" lvl="2" indent="-514350" algn="just">
              <a:buFont typeface="Wingdings" pitchFamily="2" charset="2"/>
              <a:buChar char="ü"/>
            </a:pPr>
            <a:endParaRPr lang="el-GR" sz="1600" dirty="0" smtClean="0">
              <a:latin typeface="Cambria" pitchFamily="18" charset="0"/>
            </a:endParaRPr>
          </a:p>
          <a:p>
            <a:pPr marL="788988" lvl="1" indent="-514350" algn="just">
              <a:buClr>
                <a:srgbClr val="00B050"/>
              </a:buClr>
              <a:buFont typeface="Wingdings" pitchFamily="2" charset="2"/>
              <a:buChar char="ü"/>
            </a:pPr>
            <a:r>
              <a:rPr lang="el-GR" sz="2200" u="sng" dirty="0" smtClean="0">
                <a:latin typeface="Cambria" pitchFamily="18" charset="0"/>
              </a:rPr>
              <a:t>Βιολογική (οντογενετική)</a:t>
            </a:r>
          </a:p>
          <a:p>
            <a:pPr marL="788988" lvl="1" indent="-514350" algn="just">
              <a:buNone/>
            </a:pPr>
            <a:r>
              <a:rPr lang="el-GR" sz="1800" dirty="0" smtClean="0"/>
              <a:t>Ο άνθρωπος αποκτά τη μητρική του γλώσσα (γίνεται, δηλαδή, φυσικός </a:t>
            </a:r>
          </a:p>
          <a:p>
            <a:pPr marL="788988" lvl="1" indent="-514350" algn="just">
              <a:buNone/>
            </a:pPr>
            <a:r>
              <a:rPr lang="el-GR" sz="1800" dirty="0" smtClean="0"/>
              <a:t>ομιλητής της γλώσσας τού περιβάλλοντός του) πολύ πριν πάει στο σχολείο. </a:t>
            </a:r>
          </a:p>
          <a:p>
            <a:pPr marL="788988" lvl="1" indent="-514350" algn="just">
              <a:buNone/>
            </a:pPr>
            <a:r>
              <a:rPr lang="el-GR" sz="1800" dirty="0" smtClean="0"/>
              <a:t>Επομένως, μαθαίνει μια γλώσσα, που δεν έχει καμία εξάρτηση (ακόμα) από </a:t>
            </a:r>
          </a:p>
          <a:p>
            <a:pPr marL="788988" lvl="1" indent="-514350" algn="just">
              <a:buNone/>
            </a:pPr>
            <a:r>
              <a:rPr lang="el-GR" sz="1800" dirty="0" smtClean="0"/>
              <a:t>οποιαδήποτε γραφή της. Η ομιλία αναπτύσσεται με φυσικό τρόπο. Για να </a:t>
            </a:r>
          </a:p>
          <a:p>
            <a:pPr marL="788988" lvl="1" indent="-514350" algn="just">
              <a:buNone/>
            </a:pPr>
            <a:r>
              <a:rPr lang="el-GR" sz="1800" dirty="0" smtClean="0"/>
              <a:t>μάθει το παιδί να μιλάει, αρκεί να εκτεθεί σε γλωσσικά ερεθίσματα. Αντίθετα, </a:t>
            </a:r>
          </a:p>
          <a:p>
            <a:pPr marL="788988" lvl="1" indent="-514350" algn="just">
              <a:buNone/>
            </a:pPr>
            <a:r>
              <a:rPr lang="el-GR" sz="1800" dirty="0" smtClean="0"/>
              <a:t>για να μάθει να γράφει τη γλώσσα του, απαιτείται συστηματική διδασκαλία.</a:t>
            </a:r>
            <a:endParaRPr lang="el-GR" sz="1800" dirty="0" smtClean="0">
              <a:latin typeface="Cambria"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838200"/>
            <a:ext cx="7772400" cy="1143000"/>
          </a:xfrm>
        </p:spPr>
        <p:txBody>
          <a:bodyPr>
            <a:normAutofit fontScale="90000"/>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Σύγκριση </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 </a:t>
            </a: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της ανθρώπινης γλώσσας με τα επικοινωνιακά συστήματα μη ανθρώπινων οργανισμών (</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3</a:t>
            </a: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a:t>
            </a:r>
          </a:p>
        </p:txBody>
      </p:sp>
      <p:sp>
        <p:nvSpPr>
          <p:cNvPr id="5" name="4 - TextBox"/>
          <p:cNvSpPr txBox="1"/>
          <p:nvPr/>
        </p:nvSpPr>
        <p:spPr>
          <a:xfrm>
            <a:off x="304800" y="2487097"/>
            <a:ext cx="8610600" cy="7571303"/>
          </a:xfrm>
          <a:prstGeom prst="rect">
            <a:avLst/>
          </a:prstGeom>
          <a:noFill/>
        </p:spPr>
        <p:txBody>
          <a:bodyPr wrap="square" rtlCol="0">
            <a:spAutoFit/>
          </a:bodyPr>
          <a:lstStyle/>
          <a:p>
            <a:pPr algn="just"/>
            <a:endParaRPr lang="el-GR" sz="2200" dirty="0" smtClean="0">
              <a:latin typeface="Cambria" pitchFamily="18" charset="0"/>
            </a:endParaRPr>
          </a:p>
          <a:p>
            <a:pPr algn="just"/>
            <a:r>
              <a:rPr lang="en-US" sz="2200" dirty="0" smtClean="0">
                <a:solidFill>
                  <a:srgbClr val="7030A0"/>
                </a:solidFill>
                <a:latin typeface="Cambria" pitchFamily="18" charset="0"/>
              </a:rPr>
              <a:t>ii. </a:t>
            </a:r>
            <a:r>
              <a:rPr lang="el-GR" sz="2200" dirty="0" smtClean="0">
                <a:latin typeface="Cambria" pitchFamily="18" charset="0"/>
              </a:rPr>
              <a:t>Η χρήση των συμβόλων που κάνουν οι μη ανθρώπινοι οργανισμοί είναι άμεσα συνδεδεμένη με κάποιο περιβάλλον και εμφανίζεται μόνο όταν στο περιβάλλον αυτό υπάρχουν κατάλληλα εξωτερικά ερεθίσματα. Η έκφραση, δηλαδή, των ζώων είναι μια </a:t>
            </a:r>
            <a:r>
              <a:rPr lang="el-GR" sz="2200" b="1" dirty="0" smtClean="0">
                <a:latin typeface="Cambria" pitchFamily="18" charset="0"/>
              </a:rPr>
              <a:t>βιολογική αντανακλαστική απόκριση</a:t>
            </a:r>
            <a:r>
              <a:rPr lang="el-GR" sz="2200" dirty="0" smtClean="0">
                <a:latin typeface="Cambria" pitchFamily="18" charset="0"/>
              </a:rPr>
              <a:t> σε ένα ερέθισμα. </a:t>
            </a:r>
          </a:p>
          <a:p>
            <a:pPr algn="just"/>
            <a:endParaRPr lang="el-GR" sz="2200" dirty="0" smtClean="0">
              <a:latin typeface="Cambria" pitchFamily="18" charset="0"/>
            </a:endParaRPr>
          </a:p>
          <a:p>
            <a:pPr algn="just"/>
            <a:r>
              <a:rPr lang="el-GR" sz="2200" dirty="0" smtClean="0">
                <a:latin typeface="Cambria" pitchFamily="18" charset="0"/>
              </a:rPr>
              <a:t>Αντίθετα, η ανθρώπινη γλώσσα πηγαίνει πέρα από το άμεσο περιβάλλον. Περιέχει εκφράσεις που αναφέρονται όχι μόνο στο παρόν, αλλά και στο παρελθόν και το μέλλον, όχι μόνο σε πραγματικές αλλά και σε φανταστικές καταστάσεις.</a:t>
            </a:r>
            <a:endParaRPr lang="en-US" sz="2200" dirty="0" smtClean="0">
              <a:latin typeface="Cambria" pitchFamily="18" charset="0"/>
            </a:endParaRPr>
          </a:p>
          <a:p>
            <a:pPr algn="just"/>
            <a:endParaRPr lang="en-US" sz="2200" dirty="0" smtClean="0">
              <a:latin typeface="Cambria" pitchFamily="18" charset="0"/>
            </a:endParaRPr>
          </a:p>
          <a:p>
            <a:endParaRPr lang="el-GR" sz="2400" dirty="0" smtClean="0"/>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685800"/>
            <a:ext cx="7772400" cy="1143000"/>
          </a:xfrm>
        </p:spPr>
        <p:txBody>
          <a:bodyPr>
            <a:normAutofit fontScale="90000"/>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Σύγκριση της ανθρώπινης γλώσσας με τα επικοινωνιακά συστήματα μη ανθρώπινων οργανισμών (4)</a:t>
            </a:r>
          </a:p>
        </p:txBody>
      </p:sp>
      <p:sp>
        <p:nvSpPr>
          <p:cNvPr id="5" name="4 - TextBox"/>
          <p:cNvSpPr txBox="1"/>
          <p:nvPr/>
        </p:nvSpPr>
        <p:spPr>
          <a:xfrm>
            <a:off x="304800" y="1691342"/>
            <a:ext cx="8610600" cy="7909858"/>
          </a:xfrm>
          <a:prstGeom prst="rect">
            <a:avLst/>
          </a:prstGeom>
          <a:noFill/>
        </p:spPr>
        <p:txBody>
          <a:bodyPr wrap="square" rtlCol="0">
            <a:spAutoFit/>
          </a:bodyPr>
          <a:lstStyle/>
          <a:p>
            <a:pPr algn="just"/>
            <a:endParaRPr lang="el-GR" sz="2200" dirty="0" smtClean="0">
              <a:latin typeface="Cambria" pitchFamily="18" charset="0"/>
            </a:endParaRPr>
          </a:p>
          <a:p>
            <a:pPr algn="just"/>
            <a:endParaRPr lang="en-US" sz="2200" dirty="0" smtClean="0">
              <a:latin typeface="Cambria" pitchFamily="18" charset="0"/>
            </a:endParaRPr>
          </a:p>
          <a:p>
            <a:pPr algn="just"/>
            <a:r>
              <a:rPr lang="en-US" sz="2200" dirty="0" smtClean="0">
                <a:solidFill>
                  <a:srgbClr val="7030A0"/>
                </a:solidFill>
                <a:latin typeface="Cambria" pitchFamily="18" charset="0"/>
              </a:rPr>
              <a:t>iii</a:t>
            </a:r>
            <a:r>
              <a:rPr lang="en-US" sz="2200" dirty="0" smtClean="0">
                <a:solidFill>
                  <a:srgbClr val="00B050"/>
                </a:solidFill>
                <a:latin typeface="Cambria" pitchFamily="18" charset="0"/>
              </a:rPr>
              <a:t>.</a:t>
            </a:r>
            <a:r>
              <a:rPr lang="en-US" sz="2200" dirty="0" smtClean="0">
                <a:latin typeface="Cambria" pitchFamily="18" charset="0"/>
              </a:rPr>
              <a:t> </a:t>
            </a:r>
            <a:r>
              <a:rPr lang="el-GR" sz="2200" dirty="0" smtClean="0">
                <a:latin typeface="Cambria" pitchFamily="18" charset="0"/>
              </a:rPr>
              <a:t>Η ανθρώπινη γλώσσα έχει </a:t>
            </a:r>
            <a:r>
              <a:rPr lang="el-GR" sz="2200" b="1" i="1" dirty="0" smtClean="0">
                <a:solidFill>
                  <a:srgbClr val="7030A0"/>
                </a:solidFill>
                <a:latin typeface="Cambria" pitchFamily="18" charset="0"/>
              </a:rPr>
              <a:t>δομή</a:t>
            </a:r>
            <a:r>
              <a:rPr lang="el-GR" sz="2200" dirty="0" smtClean="0">
                <a:solidFill>
                  <a:srgbClr val="7030A0"/>
                </a:solidFill>
                <a:latin typeface="Cambria" pitchFamily="18" charset="0"/>
              </a:rPr>
              <a:t>, </a:t>
            </a:r>
            <a:r>
              <a:rPr lang="el-GR" sz="2200" dirty="0" smtClean="0">
                <a:latin typeface="Cambria" pitchFamily="18" charset="0"/>
              </a:rPr>
              <a:t>λειτουργεί δηλαδή με γραμματικούς κανόνες. Αυτή η δομή επιτρέπει στον άνθρωπο να αναπτύξει απεριόριστη </a:t>
            </a:r>
            <a:r>
              <a:rPr lang="el-GR" sz="2200" b="1" i="1" dirty="0" smtClean="0">
                <a:solidFill>
                  <a:srgbClr val="7030A0"/>
                </a:solidFill>
                <a:latin typeface="Cambria" pitchFamily="18" charset="0"/>
              </a:rPr>
              <a:t>δημιουργικότητα</a:t>
            </a:r>
            <a:r>
              <a:rPr lang="el-GR" sz="2200" dirty="0" smtClean="0">
                <a:latin typeface="Cambria" pitchFamily="18" charset="0"/>
              </a:rPr>
              <a:t>  (</a:t>
            </a:r>
            <a:r>
              <a:rPr lang="en-US" sz="2200" dirty="0" smtClean="0">
                <a:latin typeface="Cambria" pitchFamily="18" charset="0"/>
              </a:rPr>
              <a:t>creativity) </a:t>
            </a:r>
            <a:r>
              <a:rPr lang="el-GR" sz="2200" dirty="0" smtClean="0">
                <a:latin typeface="Cambria" pitchFamily="18" charset="0"/>
              </a:rPr>
              <a:t>στα μηνύματα που μπορεί να συλλάβει και να μεταδώσει</a:t>
            </a:r>
            <a:r>
              <a:rPr lang="en-US" sz="2200" dirty="0" smtClean="0">
                <a:latin typeface="Cambria" pitchFamily="18" charset="0"/>
              </a:rPr>
              <a:t>,</a:t>
            </a:r>
            <a:r>
              <a:rPr lang="el-GR" sz="2200" dirty="0" smtClean="0">
                <a:latin typeface="Cambria" pitchFamily="18" charset="0"/>
              </a:rPr>
              <a:t> βασιζόμενος σε έναν πεπερασμένο αριθμό διακριτών μονάδων (διακεκριμένο άπειρο, </a:t>
            </a:r>
            <a:r>
              <a:rPr lang="en-US" sz="2200" dirty="0" smtClean="0">
                <a:latin typeface="Cambria" pitchFamily="18" charset="0"/>
              </a:rPr>
              <a:t>discrete infinity).</a:t>
            </a:r>
            <a:endParaRPr lang="el-GR" sz="2200" dirty="0" smtClean="0">
              <a:latin typeface="Cambria" pitchFamily="18" charset="0"/>
            </a:endParaRPr>
          </a:p>
          <a:p>
            <a:pPr algn="just"/>
            <a:endParaRPr lang="el-GR" sz="2200" dirty="0" smtClean="0">
              <a:latin typeface="Cambria" pitchFamily="18" charset="0"/>
            </a:endParaRPr>
          </a:p>
          <a:p>
            <a:pPr algn="just"/>
            <a:r>
              <a:rPr lang="el-GR" sz="2200" dirty="0" smtClean="0">
                <a:latin typeface="Cambria" pitchFamily="18" charset="0"/>
              </a:rPr>
              <a:t>Αυτή η δημιουργικότητα δεν εμφανίζεται στα επικοινωνιακά συστήματα των μη ανθρώπινων οργανισμών και είναι αυτή που καθιστά την ανθρώπινη γλώσσα </a:t>
            </a:r>
            <a:r>
              <a:rPr lang="el-GR" sz="2200" b="1" dirty="0" smtClean="0">
                <a:solidFill>
                  <a:srgbClr val="00B050"/>
                </a:solidFill>
                <a:latin typeface="Cambria" pitchFamily="18" charset="0"/>
              </a:rPr>
              <a:t>ποιοτικά διαφορετική </a:t>
            </a:r>
            <a:r>
              <a:rPr lang="el-GR" sz="2200" dirty="0" smtClean="0">
                <a:latin typeface="Cambria" pitchFamily="18" charset="0"/>
              </a:rPr>
              <a:t>από τα μη ανθρώπινα επικοινωνιακά συστήματα (</a:t>
            </a:r>
            <a:r>
              <a:rPr lang="en-US" sz="2200" dirty="0" smtClean="0">
                <a:latin typeface="Cambria" pitchFamily="18" charset="0"/>
              </a:rPr>
              <a:t>R. Descartes, N. Chomsky)</a:t>
            </a:r>
            <a:r>
              <a:rPr lang="el-GR" sz="2200" dirty="0" smtClean="0">
                <a:latin typeface="Cambria" pitchFamily="18" charset="0"/>
              </a:rPr>
              <a:t> .</a:t>
            </a:r>
            <a:endParaRPr lang="el-GR" sz="2400" dirty="0" smtClean="0"/>
          </a:p>
          <a:p>
            <a:endParaRPr lang="el-GR" sz="2400" dirty="0" smtClean="0"/>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a:p>
            <a:pPr algn="just"/>
            <a:endParaRPr lang="el-GR" sz="2200" dirty="0" smtClean="0">
              <a:latin typeface="Cambria"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048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Χαρακτηριστικά της ανθρώπινης γλώσσας (1) </a:t>
            </a:r>
          </a:p>
        </p:txBody>
      </p:sp>
      <p:sp>
        <p:nvSpPr>
          <p:cNvPr id="6" name="5 - TextBox"/>
          <p:cNvSpPr txBox="1"/>
          <p:nvPr/>
        </p:nvSpPr>
        <p:spPr>
          <a:xfrm>
            <a:off x="228600" y="914400"/>
            <a:ext cx="8686800" cy="7540526"/>
          </a:xfrm>
          <a:prstGeom prst="rect">
            <a:avLst/>
          </a:prstGeom>
          <a:noFill/>
        </p:spPr>
        <p:txBody>
          <a:bodyPr wrap="square" rtlCol="0">
            <a:spAutoFit/>
          </a:bodyPr>
          <a:lstStyle/>
          <a:p>
            <a:pPr algn="ctr"/>
            <a:r>
              <a:rPr lang="el-GR" sz="2200" b="1" dirty="0" smtClean="0">
                <a:latin typeface="Cambria" pitchFamily="18" charset="0"/>
              </a:rPr>
              <a:t>Το αυθαίρετο </a:t>
            </a:r>
            <a:r>
              <a:rPr lang="en-US" sz="2200" b="1" dirty="0" smtClean="0">
                <a:latin typeface="Cambria" pitchFamily="18" charset="0"/>
              </a:rPr>
              <a:t>(</a:t>
            </a:r>
            <a:r>
              <a:rPr lang="el-GR" sz="2200" b="1" dirty="0" smtClean="0">
                <a:latin typeface="Cambria" pitchFamily="18" charset="0"/>
              </a:rPr>
              <a:t>η συμβατικότητα) του γλωσσικού σημείου</a:t>
            </a:r>
          </a:p>
          <a:p>
            <a:pPr algn="just"/>
            <a:endParaRPr lang="el-GR" dirty="0" smtClean="0">
              <a:latin typeface="Cambria" pitchFamily="18" charset="0"/>
            </a:endParaRPr>
          </a:p>
          <a:p>
            <a:pPr algn="just"/>
            <a:r>
              <a:rPr lang="el-GR" sz="2200" dirty="0" smtClean="0">
                <a:latin typeface="Cambria" pitchFamily="18" charset="0"/>
              </a:rPr>
              <a:t>Τα επικοινωνιακά συστήματα διαφόρων ζωντανών οργανισμών χαρακτηρίζονται συχνά από αιτιώδεις συνάψεις. Για παράδειγμα, η κίνηση της μέλισσας στο ευθύγραμμο τμήμα των ημικυκλίων (που σχηματίζονται στον χορό της μέλισσας) είναι αναλογική με την απόσταση που πρέπει να διανύσουν οι μέλισσες ως την πηγή της τροφής. Αντίθετα, στην ανθρώπινη γλώσσα η σημασία των λέξεων δεν είναι αποτέλεσμα μιας αιτιώδους σχέσης ανάμεσα στο </a:t>
            </a:r>
            <a:r>
              <a:rPr lang="el-GR" sz="2200" b="1" dirty="0" smtClean="0">
                <a:solidFill>
                  <a:srgbClr val="00B050"/>
                </a:solidFill>
                <a:latin typeface="Cambria" pitchFamily="18" charset="0"/>
              </a:rPr>
              <a:t>σημαίνον</a:t>
            </a:r>
            <a:r>
              <a:rPr lang="el-GR" sz="2200" dirty="0" smtClean="0">
                <a:latin typeface="Cambria" pitchFamily="18" charset="0"/>
              </a:rPr>
              <a:t> (τη μορφή) και στο </a:t>
            </a:r>
            <a:r>
              <a:rPr lang="el-GR" sz="2200" b="1" dirty="0" smtClean="0">
                <a:solidFill>
                  <a:srgbClr val="00B050"/>
                </a:solidFill>
                <a:latin typeface="Cambria" pitchFamily="18" charset="0"/>
              </a:rPr>
              <a:t>σημαινόμενο</a:t>
            </a:r>
            <a:r>
              <a:rPr lang="el-GR" sz="2200" dirty="0" smtClean="0">
                <a:latin typeface="Cambria" pitchFamily="18" charset="0"/>
              </a:rPr>
              <a:t> (τη σημασία), αλλά είναι αποτέλεσμα </a:t>
            </a:r>
            <a:r>
              <a:rPr lang="el-GR" sz="2200" b="1" i="1" dirty="0" smtClean="0">
                <a:solidFill>
                  <a:srgbClr val="7030A0"/>
                </a:solidFill>
                <a:latin typeface="Cambria" pitchFamily="18" charset="0"/>
              </a:rPr>
              <a:t>σύμβασης/συμφωνίας </a:t>
            </a:r>
            <a:r>
              <a:rPr lang="el-GR" sz="2200" dirty="0" smtClean="0">
                <a:latin typeface="Cambria" pitchFamily="18" charset="0"/>
              </a:rPr>
              <a:t>των ανθρώπων.</a:t>
            </a:r>
          </a:p>
          <a:p>
            <a:pPr algn="just"/>
            <a:endParaRPr lang="el-GR" sz="2200" dirty="0" smtClean="0">
              <a:latin typeface="Cambria" pitchFamily="18" charset="0"/>
            </a:endParaRPr>
          </a:p>
          <a:p>
            <a:pPr algn="just"/>
            <a:r>
              <a:rPr lang="el-GR" sz="2200" dirty="0" smtClean="0">
                <a:latin typeface="Cambria" pitchFamily="18" charset="0"/>
              </a:rPr>
              <a:t>                     </a:t>
            </a:r>
          </a:p>
          <a:p>
            <a:pPr algn="just"/>
            <a:r>
              <a:rPr lang="el-GR" sz="2200" dirty="0" smtClean="0">
                <a:latin typeface="Cambria" pitchFamily="18" charset="0"/>
              </a:rPr>
              <a:t>		δέντρο </a:t>
            </a:r>
            <a:r>
              <a:rPr lang="en-US" sz="2200" dirty="0" smtClean="0">
                <a:latin typeface="Cambria" pitchFamily="18" charset="0"/>
              </a:rPr>
              <a:t>		</a:t>
            </a:r>
            <a:r>
              <a:rPr lang="en-GB" sz="2200" dirty="0" smtClean="0">
                <a:latin typeface="Cambria" pitchFamily="18" charset="0"/>
              </a:rPr>
              <a:t>tree	</a:t>
            </a:r>
            <a:r>
              <a:rPr lang="el-GR" sz="2200" dirty="0" smtClean="0">
                <a:latin typeface="Cambria" pitchFamily="18" charset="0"/>
              </a:rPr>
              <a:t> 	</a:t>
            </a:r>
            <a:r>
              <a:rPr lang="en-GB" sz="2200" dirty="0" err="1" smtClean="0">
                <a:latin typeface="Cambria" pitchFamily="18" charset="0"/>
              </a:rPr>
              <a:t>arbre</a:t>
            </a:r>
            <a:endParaRPr lang="el-GR" sz="2200" dirty="0" smtClean="0">
              <a:latin typeface="Cambria" pitchFamily="18" charset="0"/>
            </a:endParaRPr>
          </a:p>
          <a:p>
            <a:pPr algn="just"/>
            <a:endParaRPr lang="el-GR" sz="2200" dirty="0" smtClean="0">
              <a:latin typeface="Cambria" pitchFamily="18" charset="0"/>
            </a:endParaRPr>
          </a:p>
          <a:p>
            <a:pPr algn="just"/>
            <a:r>
              <a:rPr lang="el-GR" sz="2200" dirty="0" smtClean="0">
                <a:latin typeface="Cambria" pitchFamily="18" charset="0"/>
                <a:sym typeface="Wingdings"/>
              </a:rPr>
              <a:t> </a:t>
            </a:r>
            <a:r>
              <a:rPr lang="el-GR" sz="2200" u="sng" dirty="0" smtClean="0">
                <a:latin typeface="Cambria" pitchFamily="18" charset="0"/>
              </a:rPr>
              <a:t>Εξαίρεση</a:t>
            </a:r>
            <a:r>
              <a:rPr lang="el-GR" sz="2200" dirty="0" smtClean="0">
                <a:latin typeface="Cambria" pitchFamily="18" charset="0"/>
              </a:rPr>
              <a:t>: ο μικρός αριθμός ονοματοποιημένων λέξεων  </a:t>
            </a:r>
            <a:r>
              <a:rPr lang="el-GR" sz="2200" dirty="0" smtClean="0">
                <a:latin typeface="Cambria" pitchFamily="18" charset="0"/>
                <a:sym typeface="Wingdings" pitchFamily="2" charset="2"/>
              </a:rPr>
              <a:t> </a:t>
            </a:r>
            <a:r>
              <a:rPr lang="el-GR" sz="2200" dirty="0" err="1" smtClean="0">
                <a:latin typeface="Cambria" pitchFamily="18" charset="0"/>
              </a:rPr>
              <a:t>μπαμ</a:t>
            </a:r>
            <a:r>
              <a:rPr lang="el-GR" sz="2200" dirty="0" smtClean="0">
                <a:latin typeface="Cambria" pitchFamily="18" charset="0"/>
              </a:rPr>
              <a:t>, </a:t>
            </a:r>
            <a:r>
              <a:rPr lang="el-GR" sz="2200" dirty="0" err="1" smtClean="0">
                <a:latin typeface="Cambria" pitchFamily="18" charset="0"/>
              </a:rPr>
              <a:t>γαβ</a:t>
            </a:r>
            <a:r>
              <a:rPr lang="el-GR" sz="2200" dirty="0" smtClean="0">
                <a:latin typeface="Cambria" pitchFamily="18" charset="0"/>
              </a:rPr>
              <a:t>, κλπ. </a:t>
            </a:r>
          </a:p>
          <a:p>
            <a:r>
              <a:rPr lang="el-GR" sz="2200" dirty="0" smtClean="0">
                <a:latin typeface="Cambria" pitchFamily="18" charset="0"/>
              </a:rPr>
              <a:t> </a:t>
            </a:r>
          </a:p>
          <a:p>
            <a:r>
              <a:rPr lang="el-GR" sz="2200" dirty="0" smtClean="0">
                <a:latin typeface="Cambria" pitchFamily="18" charset="0"/>
              </a:rPr>
              <a:t> 	</a:t>
            </a:r>
          </a:p>
          <a:p>
            <a:pPr algn="ctr"/>
            <a:endParaRPr lang="el-GR" sz="2200" b="1" dirty="0" smtClean="0">
              <a:latin typeface="Cambria" pitchFamily="18" charset="0"/>
            </a:endParaRPr>
          </a:p>
          <a:p>
            <a:pPr algn="ctr"/>
            <a:endParaRPr lang="el-GR" sz="2200" dirty="0" smtClean="0">
              <a:latin typeface="Cambria" pitchFamily="18" charset="0"/>
            </a:endParaRPr>
          </a:p>
          <a:p>
            <a:pPr algn="ctr"/>
            <a:endParaRPr lang="el-GR" sz="2200" dirty="0" smtClean="0">
              <a:latin typeface="Cambria" pitchFamily="18" charset="0"/>
            </a:endParaRPr>
          </a:p>
        </p:txBody>
      </p:sp>
      <p:pic>
        <p:nvPicPr>
          <p:cNvPr id="29697" name="Picture 1" descr="na01441_"/>
          <p:cNvPicPr>
            <a:picLocks noChangeAspect="1" noChangeArrowheads="1"/>
          </p:cNvPicPr>
          <p:nvPr/>
        </p:nvPicPr>
        <p:blipFill>
          <a:blip r:embed="rId2" cstate="print"/>
          <a:srcRect/>
          <a:stretch>
            <a:fillRect/>
          </a:stretch>
        </p:blipFill>
        <p:spPr bwMode="auto">
          <a:xfrm>
            <a:off x="457200" y="4800600"/>
            <a:ext cx="561975" cy="62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24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Χαρακτηριστικά της ανθρώπινης γλώσσας (</a:t>
            </a: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2</a:t>
            </a: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a:t>
            </a:r>
          </a:p>
        </p:txBody>
      </p:sp>
      <p:sp>
        <p:nvSpPr>
          <p:cNvPr id="4" name="3 - TextBox"/>
          <p:cNvSpPr txBox="1"/>
          <p:nvPr/>
        </p:nvSpPr>
        <p:spPr>
          <a:xfrm>
            <a:off x="228600" y="1219200"/>
            <a:ext cx="8686800" cy="5663089"/>
          </a:xfrm>
          <a:prstGeom prst="rect">
            <a:avLst/>
          </a:prstGeom>
          <a:noFill/>
        </p:spPr>
        <p:txBody>
          <a:bodyPr wrap="square" rtlCol="0">
            <a:spAutoFit/>
          </a:bodyPr>
          <a:lstStyle/>
          <a:p>
            <a:pPr algn="ctr"/>
            <a:r>
              <a:rPr lang="el-GR" sz="2200" b="1" dirty="0" err="1" smtClean="0">
                <a:latin typeface="Cambria" pitchFamily="18" charset="0"/>
              </a:rPr>
              <a:t>Διακριτότητα</a:t>
            </a:r>
            <a:r>
              <a:rPr lang="en-US" sz="2200" b="1" dirty="0" smtClean="0">
                <a:latin typeface="Cambria" pitchFamily="18" charset="0"/>
              </a:rPr>
              <a:t> </a:t>
            </a:r>
            <a:r>
              <a:rPr lang="el-GR" sz="2200" b="1" dirty="0" smtClean="0">
                <a:latin typeface="Cambria" pitchFamily="18" charset="0"/>
              </a:rPr>
              <a:t> </a:t>
            </a:r>
            <a:r>
              <a:rPr lang="en-US" sz="2200" b="1" dirty="0" smtClean="0">
                <a:latin typeface="Cambria" pitchFamily="18" charset="0"/>
              </a:rPr>
              <a:t>(</a:t>
            </a:r>
            <a:r>
              <a:rPr lang="en-US" sz="2200" b="1" dirty="0" err="1" smtClean="0">
                <a:latin typeface="Cambria" pitchFamily="18" charset="0"/>
              </a:rPr>
              <a:t>discretness</a:t>
            </a:r>
            <a:r>
              <a:rPr lang="el-GR" sz="2200" b="1" dirty="0" smtClean="0">
                <a:latin typeface="Cambria" pitchFamily="18" charset="0"/>
              </a:rPr>
              <a:t>)</a:t>
            </a:r>
            <a:endParaRPr lang="el-GR" sz="2200" dirty="0" smtClean="0">
              <a:latin typeface="Cambria" pitchFamily="18" charset="0"/>
            </a:endParaRPr>
          </a:p>
          <a:p>
            <a:pPr algn="just"/>
            <a:endParaRPr lang="el-GR" dirty="0" smtClean="0">
              <a:latin typeface="Cambria" pitchFamily="18" charset="0"/>
            </a:endParaRPr>
          </a:p>
          <a:p>
            <a:pPr algn="just"/>
            <a:r>
              <a:rPr lang="el-GR" sz="2000" dirty="0" smtClean="0">
                <a:latin typeface="Cambria" pitchFamily="18" charset="0"/>
              </a:rPr>
              <a:t>Οι ήχοι που χρησιμοποιούνται σε μια γλώσσα έχουν διακριτή σημασία. </a:t>
            </a:r>
          </a:p>
          <a:p>
            <a:pPr algn="just"/>
            <a:endParaRPr lang="el-GR" sz="2000" dirty="0" smtClean="0">
              <a:latin typeface="Cambria" pitchFamily="18" charset="0"/>
            </a:endParaRPr>
          </a:p>
          <a:p>
            <a:pPr algn="just"/>
            <a:r>
              <a:rPr lang="el-GR" sz="2000" dirty="0" smtClean="0">
                <a:latin typeface="Cambria" pitchFamily="18" charset="0"/>
              </a:rPr>
              <a:t>π.χ. </a:t>
            </a:r>
            <a:r>
              <a:rPr lang="el-GR" sz="2000" b="1" dirty="0" smtClean="0">
                <a:solidFill>
                  <a:srgbClr val="7030A0"/>
                </a:solidFill>
                <a:latin typeface="Cambria" pitchFamily="18" charset="0"/>
              </a:rPr>
              <a:t>τ</a:t>
            </a:r>
            <a:r>
              <a:rPr lang="el-GR" sz="2000" dirty="0" smtClean="0">
                <a:latin typeface="Cambria" pitchFamily="18" charset="0"/>
              </a:rPr>
              <a:t>ώρα, </a:t>
            </a:r>
            <a:r>
              <a:rPr lang="el-GR" sz="2000" b="1" dirty="0" smtClean="0">
                <a:solidFill>
                  <a:srgbClr val="7030A0"/>
                </a:solidFill>
                <a:effectLst>
                  <a:outerShdw blurRad="38100" dist="38100" dir="2700000" algn="tl">
                    <a:srgbClr val="000000">
                      <a:alpha val="43137"/>
                    </a:srgbClr>
                  </a:outerShdw>
                </a:effectLst>
                <a:latin typeface="Cambria" pitchFamily="18" charset="0"/>
              </a:rPr>
              <a:t>χ</a:t>
            </a:r>
            <a:r>
              <a:rPr lang="el-GR" sz="2000" dirty="0" smtClean="0">
                <a:latin typeface="Cambria" pitchFamily="18" charset="0"/>
              </a:rPr>
              <a:t>ώρα </a:t>
            </a:r>
            <a:r>
              <a:rPr lang="el-GR" sz="2000" dirty="0" smtClean="0">
                <a:latin typeface="Cambria" pitchFamily="18" charset="0"/>
                <a:sym typeface="Wingdings" pitchFamily="2" charset="2"/>
              </a:rPr>
              <a:t> </a:t>
            </a:r>
            <a:r>
              <a:rPr lang="el-GR" sz="2000" dirty="0" smtClean="0">
                <a:latin typeface="Cambria" pitchFamily="18" charset="0"/>
              </a:rPr>
              <a:t>Οι δυο αυτές λέξεις διαφέρουν ελάχιστα μεταξύ τους ως προς τη μορφή, διαφέρουν όμως ως προς τη σημασία. Στα περισσότερα περιβάλλοντα η ύπαρξη της μιας θα είναι πολύ πιο πιθανή από την ύπαρξη της άλλης. </a:t>
            </a:r>
          </a:p>
          <a:p>
            <a:pPr algn="just"/>
            <a:endParaRPr lang="el-GR" sz="2000" dirty="0" smtClean="0">
              <a:latin typeface="Cambria" pitchFamily="18" charset="0"/>
            </a:endParaRPr>
          </a:p>
          <a:p>
            <a:pPr algn="just"/>
            <a:r>
              <a:rPr lang="el-GR" sz="2000" dirty="0" smtClean="0">
                <a:solidFill>
                  <a:srgbClr val="00B050"/>
                </a:solidFill>
                <a:latin typeface="Cambria" pitchFamily="18" charset="0"/>
                <a:sym typeface="Wingdings"/>
              </a:rPr>
              <a:t></a:t>
            </a:r>
            <a:r>
              <a:rPr lang="el-GR" sz="2000" dirty="0" smtClean="0">
                <a:latin typeface="Cambria" pitchFamily="18" charset="0"/>
                <a:sym typeface="Wingdings"/>
              </a:rPr>
              <a:t> </a:t>
            </a:r>
            <a:r>
              <a:rPr lang="el-GR" sz="2000" dirty="0" smtClean="0">
                <a:latin typeface="Cambria" pitchFamily="18" charset="0"/>
              </a:rPr>
              <a:t>Η ανθρώπινη γλώσσα λοιπόν έχει </a:t>
            </a:r>
            <a:r>
              <a:rPr lang="el-GR" sz="2000" b="1" i="1" dirty="0" smtClean="0">
                <a:solidFill>
                  <a:srgbClr val="7030A0"/>
                </a:solidFill>
                <a:latin typeface="Cambria" pitchFamily="18" charset="0"/>
              </a:rPr>
              <a:t>ψηφιακό</a:t>
            </a:r>
            <a:r>
              <a:rPr lang="el-GR" sz="2000" dirty="0" smtClean="0">
                <a:latin typeface="Cambria" pitchFamily="18" charset="0"/>
              </a:rPr>
              <a:t> χαρακτήρα. Αποτελείται από στοιχεία (λέξεις) που διακρίνονται το ένα από το άλλο. Οι λέξεις στις ανθρώπινες γλώσσες δεν είναι περισσότερο ή λιγότερο λέξεις. Για παράδειγμα, η προφορά της λέξης «πόνος» δεν αλλάζει ανάλογα με το πόσο έντονος ή μικρός είναι ο πόνος. Αντίθετα, τα επικοινωνιακά συστήματα των άλλων ζωντανών οργανισμών έχουν </a:t>
            </a:r>
            <a:r>
              <a:rPr lang="el-GR" sz="2000" b="1" i="1" dirty="0" smtClean="0">
                <a:solidFill>
                  <a:srgbClr val="7030A0"/>
                </a:solidFill>
                <a:latin typeface="Cambria" pitchFamily="18" charset="0"/>
              </a:rPr>
              <a:t>αναλογικό</a:t>
            </a:r>
            <a:r>
              <a:rPr lang="el-GR" sz="2000" dirty="0" smtClean="0">
                <a:latin typeface="Cambria" pitchFamily="18" charset="0"/>
              </a:rPr>
              <a:t> χαρακτήρα. Για παράδειγμα, όσο περισσότερη είναι η τροφή στην πηγή, τόσο εντονότερος γίνεται ο «χορός» της μέλισσας. </a:t>
            </a:r>
          </a:p>
          <a:p>
            <a:pPr algn="just"/>
            <a:r>
              <a:rPr lang="el-GR" sz="2000" dirty="0" smtClean="0">
                <a:latin typeface="Cambria" pitchFamily="18" charset="0"/>
              </a:rPr>
              <a:t> </a:t>
            </a:r>
            <a:endParaRPr lang="el-GR" sz="2000" dirty="0">
              <a:latin typeface="Cambria" pitchFamily="18"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0"/>
            <a:ext cx="80010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Χαρακτηριστικά της ανθρώπινης γλώσσας (3)</a:t>
            </a:r>
          </a:p>
        </p:txBody>
      </p:sp>
      <p:sp>
        <p:nvSpPr>
          <p:cNvPr id="6" name="5 - TextBox"/>
          <p:cNvSpPr txBox="1"/>
          <p:nvPr/>
        </p:nvSpPr>
        <p:spPr>
          <a:xfrm>
            <a:off x="228600" y="1219200"/>
            <a:ext cx="8686800" cy="400110"/>
          </a:xfrm>
          <a:prstGeom prst="rect">
            <a:avLst/>
          </a:prstGeom>
          <a:noFill/>
        </p:spPr>
        <p:txBody>
          <a:bodyPr wrap="square" rtlCol="0">
            <a:spAutoFit/>
          </a:bodyPr>
          <a:lstStyle/>
          <a:p>
            <a:pPr algn="ctr"/>
            <a:r>
              <a:rPr lang="el-GR" sz="2000" b="1" dirty="0" smtClean="0">
                <a:latin typeface="Cambria" pitchFamily="18" charset="0"/>
              </a:rPr>
              <a:t>Η διπλή άρθρωση (</a:t>
            </a:r>
            <a:r>
              <a:rPr lang="en-US" sz="2000" b="1" dirty="0" smtClean="0">
                <a:latin typeface="Cambria" pitchFamily="18" charset="0"/>
              </a:rPr>
              <a:t>double articulation, Martinet)</a:t>
            </a:r>
            <a:endParaRPr lang="el-GR" sz="2000" b="1" dirty="0">
              <a:latin typeface="Cambria" pitchFamily="18" charset="0"/>
            </a:endParaRPr>
          </a:p>
        </p:txBody>
      </p:sp>
      <p:sp>
        <p:nvSpPr>
          <p:cNvPr id="7" name="6 - TextBox"/>
          <p:cNvSpPr txBox="1"/>
          <p:nvPr/>
        </p:nvSpPr>
        <p:spPr>
          <a:xfrm>
            <a:off x="304800" y="1447800"/>
            <a:ext cx="8610600" cy="5539978"/>
          </a:xfrm>
          <a:prstGeom prst="rect">
            <a:avLst/>
          </a:prstGeom>
          <a:noFill/>
        </p:spPr>
        <p:txBody>
          <a:bodyPr wrap="square" rtlCol="0">
            <a:spAutoFit/>
          </a:bodyPr>
          <a:lstStyle/>
          <a:p>
            <a:endParaRPr lang="el-GR" dirty="0" smtClean="0">
              <a:latin typeface="Cambria" pitchFamily="18" charset="0"/>
            </a:endParaRPr>
          </a:p>
          <a:p>
            <a:endParaRPr lang="el-GR" dirty="0" smtClean="0">
              <a:latin typeface="Cambria" pitchFamily="18" charset="0"/>
            </a:endParaRPr>
          </a:p>
          <a:p>
            <a:endParaRPr lang="el-GR" dirty="0" smtClean="0">
              <a:latin typeface="Cambria" pitchFamily="18" charset="0"/>
            </a:endParaRPr>
          </a:p>
          <a:p>
            <a:endParaRPr lang="el-GR" dirty="0" smtClean="0">
              <a:latin typeface="Cambria" pitchFamily="18" charset="0"/>
            </a:endParaRPr>
          </a:p>
          <a:p>
            <a:endParaRPr lang="el-GR" dirty="0" smtClean="0">
              <a:latin typeface="Cambria" pitchFamily="18" charset="0"/>
            </a:endParaRPr>
          </a:p>
          <a:p>
            <a:endParaRPr lang="el-GR" dirty="0" smtClean="0">
              <a:latin typeface="Cambria" pitchFamily="18" charset="0"/>
            </a:endParaRPr>
          </a:p>
          <a:p>
            <a:endParaRPr lang="en-US" dirty="0" smtClean="0">
              <a:latin typeface="Cambria" pitchFamily="18" charset="0"/>
            </a:endParaRPr>
          </a:p>
          <a:p>
            <a:pPr algn="just"/>
            <a:r>
              <a:rPr lang="el-GR" b="1" i="1" dirty="0" smtClean="0">
                <a:solidFill>
                  <a:srgbClr val="00B050"/>
                </a:solidFill>
                <a:latin typeface="Cambria" pitchFamily="18" charset="0"/>
              </a:rPr>
              <a:t>Επίπεδο 1</a:t>
            </a:r>
            <a:r>
              <a:rPr lang="el-GR" b="1" i="1" baseline="30000" dirty="0" smtClean="0">
                <a:solidFill>
                  <a:srgbClr val="00B050"/>
                </a:solidFill>
                <a:latin typeface="Cambria" pitchFamily="18" charset="0"/>
              </a:rPr>
              <a:t>ης</a:t>
            </a:r>
            <a:r>
              <a:rPr lang="el-GR" b="1" i="1" dirty="0" smtClean="0">
                <a:solidFill>
                  <a:srgbClr val="00B050"/>
                </a:solidFill>
                <a:latin typeface="Cambria" pitchFamily="18" charset="0"/>
              </a:rPr>
              <a:t> άρθρωσης (Γραμματικό)</a:t>
            </a:r>
            <a:r>
              <a:rPr lang="el-GR" dirty="0" smtClean="0">
                <a:latin typeface="Cambria" pitchFamily="18" charset="0"/>
              </a:rPr>
              <a:t>: περιλαμβάνει μονάδες που έχουν σημαίνον (μορφή) και σημαινόμενο (σημασία)</a:t>
            </a:r>
          </a:p>
          <a:p>
            <a:pPr algn="just"/>
            <a:r>
              <a:rPr lang="el-GR" b="1" i="1" dirty="0" smtClean="0">
                <a:solidFill>
                  <a:srgbClr val="7030A0"/>
                </a:solidFill>
                <a:latin typeface="Cambria" pitchFamily="18" charset="0"/>
              </a:rPr>
              <a:t>Επίπεδο 2</a:t>
            </a:r>
            <a:r>
              <a:rPr lang="el-GR" b="1" i="1" baseline="30000" dirty="0" smtClean="0">
                <a:solidFill>
                  <a:srgbClr val="7030A0"/>
                </a:solidFill>
                <a:latin typeface="Cambria" pitchFamily="18" charset="0"/>
              </a:rPr>
              <a:t>ης</a:t>
            </a:r>
            <a:r>
              <a:rPr lang="el-GR" b="1" i="1" dirty="0" smtClean="0">
                <a:solidFill>
                  <a:srgbClr val="7030A0"/>
                </a:solidFill>
                <a:latin typeface="Cambria" pitchFamily="18" charset="0"/>
              </a:rPr>
              <a:t> άρθρωσης</a:t>
            </a:r>
            <a:r>
              <a:rPr lang="el-GR" dirty="0" smtClean="0">
                <a:latin typeface="Cambria" pitchFamily="18" charset="0"/>
              </a:rPr>
              <a:t>: περιλαμβάνει μονάδες που δεν είναι φορείς σημασίας</a:t>
            </a:r>
          </a:p>
          <a:p>
            <a:pPr algn="just"/>
            <a:endParaRPr lang="en-US" dirty="0" smtClean="0">
              <a:latin typeface="Cambria" pitchFamily="18" charset="0"/>
            </a:endParaRPr>
          </a:p>
          <a:p>
            <a:pPr algn="just"/>
            <a:r>
              <a:rPr lang="el-GR" sz="2000" dirty="0" smtClean="0">
                <a:latin typeface="Cambria" pitchFamily="18" charset="0"/>
              </a:rPr>
              <a:t>Οι ανθρώπινες γλώσσες είναι οργανωμένες σε δύο επίπεδα ταυτόχρονα. Έχουν το χαρακτηριστικό ότι συνδυάζουν βασικές/ελάχιστες μονάδες που στερούνται σημασίας σε μεγαλύτερα στοιχεία</a:t>
            </a:r>
            <a:r>
              <a:rPr lang="en-US" sz="2000" dirty="0" smtClean="0">
                <a:latin typeface="Cambria" pitchFamily="18" charset="0"/>
              </a:rPr>
              <a:t> </a:t>
            </a:r>
            <a:r>
              <a:rPr lang="el-GR" sz="2000" dirty="0" smtClean="0">
                <a:latin typeface="Cambria" pitchFamily="18" charset="0"/>
              </a:rPr>
              <a:t>που είναι φορείς σημασίας. </a:t>
            </a:r>
            <a:endParaRPr lang="en-US" sz="2000" dirty="0" smtClean="0">
              <a:latin typeface="Cambria" pitchFamily="18" charset="0"/>
            </a:endParaRPr>
          </a:p>
          <a:p>
            <a:pPr algn="just"/>
            <a:r>
              <a:rPr lang="el-GR" sz="2000" dirty="0" smtClean="0">
                <a:latin typeface="Cambria" pitchFamily="18" charset="0"/>
              </a:rPr>
              <a:t> </a:t>
            </a:r>
          </a:p>
          <a:p>
            <a:pPr algn="just"/>
            <a:r>
              <a:rPr lang="el-GR" sz="2000" u="sng" dirty="0" smtClean="0">
                <a:latin typeface="Cambria" pitchFamily="18" charset="0"/>
              </a:rPr>
              <a:t>Πλεονέκτημα της διπλής άρθρωσης</a:t>
            </a:r>
            <a:r>
              <a:rPr lang="el-GR" sz="2000" dirty="0" smtClean="0">
                <a:latin typeface="Cambria" pitchFamily="18" charset="0"/>
              </a:rPr>
              <a:t>: Ένας μεγάλος αριθμός λέξεων μπορεί να σχηματιστεί από ένα μικρό αριθμό φωνημάτων.</a:t>
            </a:r>
          </a:p>
          <a:p>
            <a:endParaRPr lang="en-US" dirty="0" smtClean="0"/>
          </a:p>
          <a:p>
            <a:endParaRPr lang="en-US" dirty="0" smtClean="0"/>
          </a:p>
        </p:txBody>
      </p:sp>
      <p:cxnSp>
        <p:nvCxnSpPr>
          <p:cNvPr id="11" name="10 - Ευθεία γραμμή σύνδεσης"/>
          <p:cNvCxnSpPr/>
          <p:nvPr/>
        </p:nvCxnSpPr>
        <p:spPr>
          <a:xfrm>
            <a:off x="685800" y="2667000"/>
            <a:ext cx="502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1143000" y="2209800"/>
            <a:ext cx="0" cy="99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685800" y="2362200"/>
            <a:ext cx="381000" cy="646331"/>
          </a:xfrm>
          <a:prstGeom prst="rect">
            <a:avLst/>
          </a:prstGeom>
          <a:noFill/>
        </p:spPr>
        <p:txBody>
          <a:bodyPr wrap="square" rtlCol="0">
            <a:spAutoFit/>
          </a:bodyPr>
          <a:lstStyle/>
          <a:p>
            <a:r>
              <a:rPr lang="el-GR" dirty="0" smtClean="0">
                <a:latin typeface="Cambria" pitchFamily="18" charset="0"/>
              </a:rPr>
              <a:t>12</a:t>
            </a:r>
            <a:endParaRPr lang="el-GR" dirty="0">
              <a:latin typeface="Cambria" pitchFamily="18" charset="0"/>
            </a:endParaRPr>
          </a:p>
        </p:txBody>
      </p:sp>
      <p:sp>
        <p:nvSpPr>
          <p:cNvPr id="18" name="17 - TextBox"/>
          <p:cNvSpPr txBox="1"/>
          <p:nvPr/>
        </p:nvSpPr>
        <p:spPr>
          <a:xfrm>
            <a:off x="1219200" y="2362200"/>
            <a:ext cx="4495800" cy="369332"/>
          </a:xfrm>
          <a:prstGeom prst="rect">
            <a:avLst/>
          </a:prstGeom>
          <a:noFill/>
        </p:spPr>
        <p:txBody>
          <a:bodyPr wrap="square" rtlCol="0">
            <a:spAutoFit/>
          </a:bodyPr>
          <a:lstStyle/>
          <a:p>
            <a:r>
              <a:rPr lang="el-GR" b="1" dirty="0" smtClean="0">
                <a:solidFill>
                  <a:srgbClr val="00B050"/>
                </a:solidFill>
                <a:latin typeface="Cambria" pitchFamily="18" charset="0"/>
              </a:rPr>
              <a:t>Μορφήματα</a:t>
            </a:r>
            <a:r>
              <a:rPr lang="el-GR" dirty="0" smtClean="0">
                <a:latin typeface="Cambria" pitchFamily="18" charset="0"/>
              </a:rPr>
              <a:t>: </a:t>
            </a:r>
            <a:r>
              <a:rPr lang="en-GB" dirty="0" err="1" smtClean="0">
                <a:latin typeface="Cambria" pitchFamily="18" charset="0"/>
              </a:rPr>
              <a:t>miter</a:t>
            </a:r>
            <a:r>
              <a:rPr lang="el-GR" dirty="0" smtClean="0">
                <a:latin typeface="Cambria" pitchFamily="18" charset="0"/>
              </a:rPr>
              <a:t>-, -</a:t>
            </a:r>
            <a:r>
              <a:rPr lang="en-GB" dirty="0" smtClean="0">
                <a:latin typeface="Cambria" pitchFamily="18" charset="0"/>
              </a:rPr>
              <a:t>a</a:t>
            </a:r>
            <a:r>
              <a:rPr lang="el-GR" dirty="0" smtClean="0">
                <a:latin typeface="Cambria" pitchFamily="18" charset="0"/>
              </a:rPr>
              <a:t> </a:t>
            </a:r>
            <a:endParaRPr lang="el-GR" dirty="0">
              <a:latin typeface="Cambria" pitchFamily="18" charset="0"/>
            </a:endParaRPr>
          </a:p>
        </p:txBody>
      </p:sp>
      <p:sp>
        <p:nvSpPr>
          <p:cNvPr id="19" name="18 - TextBox"/>
          <p:cNvSpPr txBox="1"/>
          <p:nvPr/>
        </p:nvSpPr>
        <p:spPr>
          <a:xfrm>
            <a:off x="1219200" y="2743200"/>
            <a:ext cx="4343400" cy="369332"/>
          </a:xfrm>
          <a:prstGeom prst="rect">
            <a:avLst/>
          </a:prstGeom>
          <a:noFill/>
        </p:spPr>
        <p:txBody>
          <a:bodyPr wrap="square" rtlCol="0">
            <a:spAutoFit/>
          </a:bodyPr>
          <a:lstStyle/>
          <a:p>
            <a:r>
              <a:rPr lang="el-GR" b="1" dirty="0" smtClean="0">
                <a:solidFill>
                  <a:srgbClr val="7030A0"/>
                </a:solidFill>
                <a:latin typeface="Cambria" pitchFamily="18" charset="0"/>
              </a:rPr>
              <a:t>Φωνήματα</a:t>
            </a:r>
            <a:r>
              <a:rPr lang="el-GR" dirty="0" smtClean="0">
                <a:latin typeface="Cambria" pitchFamily="18" charset="0"/>
              </a:rPr>
              <a:t> </a:t>
            </a:r>
            <a:r>
              <a:rPr lang="el-GR" dirty="0" smtClean="0">
                <a:latin typeface="+mn-lt"/>
              </a:rPr>
              <a:t>: /</a:t>
            </a:r>
            <a:r>
              <a:rPr lang="en-GB" dirty="0" smtClean="0">
                <a:latin typeface="+mn-lt"/>
              </a:rPr>
              <a:t>m</a:t>
            </a:r>
            <a:r>
              <a:rPr lang="el-GR" dirty="0" smtClean="0">
                <a:latin typeface="+mn-lt"/>
              </a:rPr>
              <a:t>/, /</a:t>
            </a:r>
            <a:r>
              <a:rPr lang="en-GB" dirty="0" err="1" smtClean="0">
                <a:latin typeface="+mn-lt"/>
              </a:rPr>
              <a:t>i</a:t>
            </a:r>
            <a:r>
              <a:rPr lang="el-GR" dirty="0" smtClean="0">
                <a:latin typeface="+mn-lt"/>
              </a:rPr>
              <a:t>/, /</a:t>
            </a:r>
            <a:r>
              <a:rPr lang="en-GB" dirty="0" smtClean="0">
                <a:latin typeface="+mn-lt"/>
              </a:rPr>
              <a:t>t</a:t>
            </a:r>
            <a:r>
              <a:rPr lang="el-GR" dirty="0" smtClean="0">
                <a:latin typeface="+mn-lt"/>
              </a:rPr>
              <a:t>/, /</a:t>
            </a:r>
            <a:r>
              <a:rPr lang="en-GB" dirty="0" smtClean="0">
                <a:latin typeface="+mn-lt"/>
              </a:rPr>
              <a:t>e</a:t>
            </a:r>
            <a:r>
              <a:rPr lang="el-GR" dirty="0" smtClean="0">
                <a:latin typeface="+mn-lt"/>
              </a:rPr>
              <a:t>/, /</a:t>
            </a:r>
            <a:r>
              <a:rPr lang="en-GB" dirty="0" smtClean="0">
                <a:latin typeface="+mn-lt"/>
              </a:rPr>
              <a:t>r</a:t>
            </a:r>
            <a:r>
              <a:rPr lang="el-GR" dirty="0" smtClean="0">
                <a:latin typeface="+mn-lt"/>
              </a:rPr>
              <a:t>/, /</a:t>
            </a:r>
            <a:r>
              <a:rPr lang="en-GB" dirty="0" smtClean="0">
                <a:latin typeface="+mn-lt"/>
              </a:rPr>
              <a:t>a</a:t>
            </a:r>
            <a:r>
              <a:rPr lang="el-GR" dirty="0" smtClean="0">
                <a:latin typeface="+mn-lt"/>
              </a:rPr>
              <a:t>/</a:t>
            </a:r>
            <a:endParaRPr lang="el-GR" dirty="0">
              <a:latin typeface="+mn-lt"/>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24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Χαρακτηριστικά της ανθρώπινης γλώσσας (4)</a:t>
            </a:r>
          </a:p>
        </p:txBody>
      </p:sp>
      <p:sp>
        <p:nvSpPr>
          <p:cNvPr id="4" name="3 - TextBox"/>
          <p:cNvSpPr txBox="1"/>
          <p:nvPr/>
        </p:nvSpPr>
        <p:spPr>
          <a:xfrm>
            <a:off x="228600" y="1055668"/>
            <a:ext cx="8686800" cy="6001643"/>
          </a:xfrm>
          <a:prstGeom prst="rect">
            <a:avLst/>
          </a:prstGeom>
          <a:noFill/>
        </p:spPr>
        <p:txBody>
          <a:bodyPr wrap="square" rtlCol="0">
            <a:spAutoFit/>
          </a:bodyPr>
          <a:lstStyle/>
          <a:p>
            <a:pPr algn="ctr"/>
            <a:r>
              <a:rPr lang="el-GR" sz="2200" b="1" dirty="0" smtClean="0">
                <a:latin typeface="Cambria" pitchFamily="18" charset="0"/>
              </a:rPr>
              <a:t> Δημιουργικότητα / Παραγωγικότητα</a:t>
            </a:r>
            <a:endParaRPr lang="el-GR" sz="2200" dirty="0" smtClean="0">
              <a:latin typeface="Cambria" pitchFamily="18" charset="0"/>
            </a:endParaRPr>
          </a:p>
          <a:p>
            <a:pPr algn="just"/>
            <a:endParaRPr lang="el-GR" dirty="0" smtClean="0">
              <a:latin typeface="Cambria" pitchFamily="18" charset="0"/>
            </a:endParaRPr>
          </a:p>
          <a:p>
            <a:pPr algn="just"/>
            <a:r>
              <a:rPr lang="el-GR" sz="2200" dirty="0" smtClean="0">
                <a:latin typeface="Cambria" pitchFamily="18" charset="0"/>
              </a:rPr>
              <a:t>Οι χρήστες της ανθρώπινης γλώσσας μπορούν να παράγουν και να κατανοήσουν έναν </a:t>
            </a:r>
            <a:r>
              <a:rPr lang="el-GR" sz="2200" b="1" i="1" dirty="0" smtClean="0">
                <a:solidFill>
                  <a:srgbClr val="7030A0"/>
                </a:solidFill>
                <a:effectLst>
                  <a:outerShdw blurRad="38100" dist="38100" dir="2700000" algn="tl">
                    <a:srgbClr val="000000">
                      <a:alpha val="43137"/>
                    </a:srgbClr>
                  </a:outerShdw>
                </a:effectLst>
                <a:latin typeface="Cambria" pitchFamily="18" charset="0"/>
              </a:rPr>
              <a:t>άπειρο</a:t>
            </a:r>
            <a:r>
              <a:rPr lang="el-GR" sz="2200" dirty="0" smtClean="0">
                <a:latin typeface="Cambria" pitchFamily="18" charset="0"/>
              </a:rPr>
              <a:t> αριθμό προτάσεων. Η επικοινωνία ανάμεσα στους άλλους ζωντανούς οργανισμούς συνίσταται στην ανταλλαγή μεμονωμένων και συγκεκριμένων σημάτων. Αντίθετα, οι χρήστες της ανθρώπινης γλώσσας μπορούν να παράγουν νέες προτάσεις οι οποίες δεν έχουν αρθρωθεί ποτέ πριν και να κατανοήσουν προτάσεις που δεν τις έχουν ξανακούσει ποτέ.</a:t>
            </a:r>
          </a:p>
          <a:p>
            <a:pPr algn="just"/>
            <a:r>
              <a:rPr lang="el-GR" sz="2200" dirty="0" smtClean="0">
                <a:latin typeface="Cambria" pitchFamily="18" charset="0"/>
              </a:rPr>
              <a:t> </a:t>
            </a:r>
          </a:p>
          <a:p>
            <a:pPr algn="just"/>
            <a:r>
              <a:rPr lang="el-GR" dirty="0" smtClean="0">
                <a:latin typeface="Cambria" pitchFamily="18" charset="0"/>
              </a:rPr>
              <a:t>Πίσω από την καμαριέρα, κουνιστός και λυγιστός, ερχόταν ένας </a:t>
            </a:r>
            <a:r>
              <a:rPr lang="el-GR" dirty="0" err="1" smtClean="0">
                <a:latin typeface="Cambria" pitchFamily="18" charset="0"/>
              </a:rPr>
              <a:t>κομψεπίκομψος</a:t>
            </a:r>
            <a:r>
              <a:rPr lang="el-GR" dirty="0" smtClean="0">
                <a:latin typeface="Cambria" pitchFamily="18" charset="0"/>
              </a:rPr>
              <a:t> </a:t>
            </a:r>
            <a:r>
              <a:rPr lang="el-GR" dirty="0" err="1" smtClean="0">
                <a:latin typeface="Cambria" pitchFamily="18" charset="0"/>
              </a:rPr>
              <a:t>γατοκομμωτής</a:t>
            </a:r>
            <a:r>
              <a:rPr lang="el-GR" dirty="0" smtClean="0">
                <a:latin typeface="Cambria" pitchFamily="18" charset="0"/>
              </a:rPr>
              <a:t> που φορούσε βερικοκί γιλέκο με φιλντισένια κουμπιά, λινό παντελόνι με άψογη τσάκιση και πορφυρό φουλάρι.</a:t>
            </a:r>
          </a:p>
          <a:p>
            <a:pPr algn="just"/>
            <a:r>
              <a:rPr lang="el-GR" dirty="0" smtClean="0">
                <a:latin typeface="Cambria" pitchFamily="18" charset="0"/>
              </a:rPr>
              <a:t>      Σε λίγο ο </a:t>
            </a:r>
            <a:r>
              <a:rPr lang="el-GR" dirty="0" err="1" smtClean="0">
                <a:latin typeface="Cambria" pitchFamily="18" charset="0"/>
              </a:rPr>
              <a:t>Ρασμίνος</a:t>
            </a:r>
            <a:r>
              <a:rPr lang="el-GR" dirty="0" smtClean="0">
                <a:latin typeface="Cambria" pitchFamily="18" charset="0"/>
              </a:rPr>
              <a:t>, μεγαλόπρεπα κουλουριασμένος στο θαλασσί μαξιλάρι, είχε αφεθεί στα έμπειρα χέρια του </a:t>
            </a:r>
            <a:r>
              <a:rPr lang="el-GR" dirty="0" err="1" smtClean="0">
                <a:latin typeface="Cambria" pitchFamily="18" charset="0"/>
              </a:rPr>
              <a:t>γατοκομμωτή</a:t>
            </a:r>
            <a:r>
              <a:rPr lang="el-GR" dirty="0" smtClean="0">
                <a:latin typeface="Cambria" pitchFamily="18" charset="0"/>
              </a:rPr>
              <a:t>, που τον χτένιζε με τρεις διαφορετικές βούρτσες, όλες με μαλαματένιο χερούλι παρακαλώ, ενώ ένα φωνόγραφο με βυσσινί χωνί, λίγο πιο κει, έπαιζε ένα μενουέτο.</a:t>
            </a:r>
          </a:p>
          <a:p>
            <a:r>
              <a:rPr lang="el-GR" sz="2000" dirty="0" smtClean="0">
                <a:latin typeface="Cambria" pitchFamily="18" charset="0"/>
              </a:rPr>
              <a:t>				(</a:t>
            </a:r>
            <a:r>
              <a:rPr lang="el-GR" sz="2000" i="1" dirty="0" smtClean="0">
                <a:latin typeface="Cambria" pitchFamily="18" charset="0"/>
              </a:rPr>
              <a:t>Η τελευταία μαύρη γάτα</a:t>
            </a:r>
            <a:r>
              <a:rPr lang="el-GR" sz="2000" dirty="0" smtClean="0">
                <a:latin typeface="Cambria" pitchFamily="18" charset="0"/>
              </a:rPr>
              <a:t>, Ευγένιος </a:t>
            </a:r>
            <a:r>
              <a:rPr lang="el-GR" sz="2000" dirty="0" err="1" smtClean="0">
                <a:latin typeface="Cambria" pitchFamily="18" charset="0"/>
              </a:rPr>
              <a:t>Τριβιζάς</a:t>
            </a:r>
            <a:r>
              <a:rPr lang="el-GR" sz="2000" dirty="0" smtClean="0">
                <a:latin typeface="Cambria" pitchFamily="18" charset="0"/>
              </a:rPr>
              <a:t>)</a:t>
            </a:r>
          </a:p>
          <a:p>
            <a:pPr algn="ctr"/>
            <a:endParaRPr lang="el-GR" dirty="0">
              <a:latin typeface="Cambria"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24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Χαρακτηριστικά της ανθρώπινης γλώσσας (6)</a:t>
            </a:r>
          </a:p>
        </p:txBody>
      </p:sp>
      <p:sp>
        <p:nvSpPr>
          <p:cNvPr id="4" name="3 - TextBox"/>
          <p:cNvSpPr txBox="1"/>
          <p:nvPr/>
        </p:nvSpPr>
        <p:spPr>
          <a:xfrm>
            <a:off x="228600" y="1066800"/>
            <a:ext cx="8686800" cy="6678751"/>
          </a:xfrm>
          <a:prstGeom prst="rect">
            <a:avLst/>
          </a:prstGeom>
          <a:noFill/>
        </p:spPr>
        <p:txBody>
          <a:bodyPr wrap="square" rtlCol="0">
            <a:spAutoFit/>
          </a:bodyPr>
          <a:lstStyle/>
          <a:p>
            <a:pPr algn="ctr"/>
            <a:r>
              <a:rPr lang="el-GR" sz="2200" b="1" dirty="0" smtClean="0">
                <a:latin typeface="Cambria" pitchFamily="18" charset="0"/>
              </a:rPr>
              <a:t>Μετατόπιση / Έξοδος από την απτή πραγματικότητα</a:t>
            </a:r>
            <a:endParaRPr lang="el-GR" sz="2200" dirty="0" smtClean="0">
              <a:latin typeface="Cambria" pitchFamily="18" charset="0"/>
            </a:endParaRPr>
          </a:p>
          <a:p>
            <a:pPr algn="just"/>
            <a:endParaRPr lang="el-GR" dirty="0" smtClean="0">
              <a:latin typeface="Cambria" pitchFamily="18" charset="0"/>
            </a:endParaRPr>
          </a:p>
          <a:p>
            <a:pPr algn="just"/>
            <a:r>
              <a:rPr lang="el-GR" sz="2000" dirty="0" smtClean="0">
                <a:latin typeface="Cambria" pitchFamily="18" charset="0"/>
              </a:rPr>
              <a:t>Οι χρήστες των ανθρώπινων γλωσσών μπορούν να δημιουργούν μηνύματα που αναφέρονται όχι μόνο στο παρόν, αλλά και στο παρελθόν και στο μέλλον. Επίσης, τα μηνύματα αυτά μπορεί να αναφέρονται στην πραγματικότητα, αλλά και σε κόσμους φανταστικούς. Κάτι τέτοιο δεν ισχύει για τα υπόλοιπα επικοινωνιακά συστήματα. (Εξαίρεση αποτελεί η επικοινωνία των μελισσών που εμφανίζει σε πολύ –όμως– μικρό βαθμό αυτό το χαρακτηριστικό.)</a:t>
            </a:r>
          </a:p>
          <a:p>
            <a:pPr algn="just"/>
            <a:r>
              <a:rPr lang="el-GR" sz="2200" dirty="0" smtClean="0">
                <a:latin typeface="Cambria" pitchFamily="18" charset="0"/>
              </a:rPr>
              <a:t> </a:t>
            </a:r>
            <a:r>
              <a:rPr lang="el-GR" sz="2000" i="1" dirty="0" smtClean="0">
                <a:latin typeface="Cambria" pitchFamily="18" charset="0"/>
              </a:rPr>
              <a:t>	</a:t>
            </a:r>
          </a:p>
          <a:p>
            <a:pPr algn="just"/>
            <a:r>
              <a:rPr lang="el-GR" sz="2000" i="1" dirty="0" smtClean="0">
                <a:latin typeface="Cambria" pitchFamily="18" charset="0"/>
              </a:rPr>
              <a:t>	Πέρσι το φθινόπωρο ο Δημήτρης, η Δανάη, η Εύη κι εγώ πήγαμε 	στην Αίγυπτο.</a:t>
            </a:r>
            <a:endParaRPr lang="el-GR" sz="2200" i="1" dirty="0" smtClean="0">
              <a:latin typeface="Cambria" pitchFamily="18" charset="0"/>
            </a:endParaRPr>
          </a:p>
          <a:p>
            <a:pPr algn="just"/>
            <a:endParaRPr lang="el-GR" sz="2200" i="1" dirty="0" smtClean="0">
              <a:latin typeface="Cambria" pitchFamily="18" charset="0"/>
            </a:endParaRPr>
          </a:p>
          <a:p>
            <a:pPr algn="ctr"/>
            <a:r>
              <a:rPr lang="el-GR" sz="2200" b="1" dirty="0" err="1" smtClean="0">
                <a:latin typeface="Cambria" pitchFamily="18" charset="0"/>
              </a:rPr>
              <a:t>Αυτοαναφορικότητα</a:t>
            </a:r>
            <a:endParaRPr lang="el-GR" sz="2200" dirty="0" smtClean="0">
              <a:latin typeface="Cambria" pitchFamily="18" charset="0"/>
            </a:endParaRPr>
          </a:p>
          <a:p>
            <a:pPr algn="just"/>
            <a:endParaRPr lang="el-GR" sz="1600" dirty="0" smtClean="0">
              <a:latin typeface="Cambria" pitchFamily="18" charset="0"/>
            </a:endParaRPr>
          </a:p>
          <a:p>
            <a:pPr algn="just"/>
            <a:r>
              <a:rPr lang="el-GR" sz="2000" dirty="0" smtClean="0">
                <a:latin typeface="Cambria" pitchFamily="18" charset="0"/>
              </a:rPr>
              <a:t>Ο άνθρωπος μπορεί να μιλά για την ίδια του τη γλώσσα. Έχει, δηλαδή, τη δυνατότητα να χρησιμοποιεί το ίδιο το σύστημα της γλώσσας του για να μιλήσει γι αυτό. Κάτι ανάλογο δεν ισχύει για τα υπόλοιπα επικοινωνιακά συστήματα.</a:t>
            </a:r>
          </a:p>
          <a:p>
            <a:pPr algn="just"/>
            <a:endParaRPr lang="el-GR" sz="2200" i="1" dirty="0" smtClean="0">
              <a:latin typeface="Cambria" pitchFamily="18" charset="0"/>
            </a:endParaRPr>
          </a:p>
          <a:p>
            <a:pPr algn="ctr"/>
            <a:r>
              <a:rPr lang="el-GR" sz="2200" dirty="0" smtClean="0">
                <a:latin typeface="Cambria" pitchFamily="18" charset="0"/>
              </a:rPr>
              <a:t> </a:t>
            </a:r>
          </a:p>
          <a:p>
            <a:pPr algn="ctr"/>
            <a:endParaRPr lang="el-GR" sz="2200" dirty="0">
              <a:latin typeface="Cambria" pitchFamily="18" charset="0"/>
            </a:endParaRPr>
          </a:p>
        </p:txBody>
      </p:sp>
      <p:pic>
        <p:nvPicPr>
          <p:cNvPr id="30726" name="Picture 6" descr="BL00156_"/>
          <p:cNvPicPr>
            <a:picLocks noChangeAspect="1" noChangeArrowheads="1"/>
          </p:cNvPicPr>
          <p:nvPr/>
        </p:nvPicPr>
        <p:blipFill>
          <a:blip r:embed="rId2" cstate="print"/>
          <a:srcRect/>
          <a:stretch>
            <a:fillRect/>
          </a:stretch>
        </p:blipFill>
        <p:spPr bwMode="auto">
          <a:xfrm>
            <a:off x="381000" y="3733800"/>
            <a:ext cx="628650" cy="65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24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Χαρακτηριστικά της ανθρώπινης γλώσσας (5)</a:t>
            </a:r>
          </a:p>
        </p:txBody>
      </p:sp>
      <p:sp>
        <p:nvSpPr>
          <p:cNvPr id="4" name="3 - TextBox"/>
          <p:cNvSpPr txBox="1"/>
          <p:nvPr/>
        </p:nvSpPr>
        <p:spPr>
          <a:xfrm>
            <a:off x="228600" y="1219200"/>
            <a:ext cx="8686800" cy="3231654"/>
          </a:xfrm>
          <a:prstGeom prst="rect">
            <a:avLst/>
          </a:prstGeom>
          <a:noFill/>
        </p:spPr>
        <p:txBody>
          <a:bodyPr wrap="square" rtlCol="0">
            <a:spAutoFit/>
          </a:bodyPr>
          <a:lstStyle/>
          <a:p>
            <a:pPr algn="ctr"/>
            <a:r>
              <a:rPr lang="el-GR" sz="2000" b="1" dirty="0" smtClean="0">
                <a:latin typeface="Cambria" pitchFamily="18" charset="0"/>
              </a:rPr>
              <a:t> </a:t>
            </a:r>
            <a:r>
              <a:rPr lang="el-GR" sz="2200" b="1" dirty="0" smtClean="0">
                <a:latin typeface="Cambria" pitchFamily="18" charset="0"/>
              </a:rPr>
              <a:t>Γραμματική δομή</a:t>
            </a:r>
          </a:p>
          <a:p>
            <a:pPr algn="ctr"/>
            <a:endParaRPr lang="el-GR" sz="2200" dirty="0" smtClean="0">
              <a:latin typeface="Cambria" pitchFamily="18" charset="0"/>
            </a:endParaRPr>
          </a:p>
          <a:p>
            <a:pPr algn="just"/>
            <a:r>
              <a:rPr lang="el-GR" sz="2000" dirty="0" smtClean="0">
                <a:latin typeface="Cambria" pitchFamily="18" charset="0"/>
              </a:rPr>
              <a:t>Οι άνθρωποι όταν μιλούν δεν βασίζονται σε τεχνικές απλής αναγνώρισης και απαρίθμησης των συστατικών του μηνύματος. Χρησιμοποιούν λειτουργίες που βάση τους έχουν τη γραμματική δομή. Με άλλα λόγια, καταλαβαίνουν ότι κάποια συστατικά αποτελούν μια ομάδα και μπορούν να τα οργανώσουν με βάση αυστηρούς κανόνες.</a:t>
            </a:r>
          </a:p>
          <a:p>
            <a:pPr algn="just"/>
            <a:r>
              <a:rPr lang="el-GR" sz="2000" dirty="0" smtClean="0">
                <a:latin typeface="Cambria" pitchFamily="18" charset="0"/>
              </a:rPr>
              <a:t> </a:t>
            </a:r>
          </a:p>
          <a:p>
            <a:pPr algn="just"/>
            <a:r>
              <a:rPr lang="el-GR" sz="2000" dirty="0" smtClean="0">
                <a:latin typeface="Cambria" pitchFamily="18" charset="0"/>
              </a:rPr>
              <a:t> </a:t>
            </a:r>
          </a:p>
          <a:p>
            <a:pPr algn="ctr"/>
            <a:endParaRPr lang="el-GR" sz="2000" dirty="0">
              <a:latin typeface="Cambria" pitchFamily="18" charset="0"/>
            </a:endParaRPr>
          </a:p>
        </p:txBody>
      </p:sp>
      <p:graphicFrame>
        <p:nvGraphicFramePr>
          <p:cNvPr id="5" name="4 - Πίνακας"/>
          <p:cNvGraphicFramePr>
            <a:graphicFrameLocks noGrp="1"/>
          </p:cNvGraphicFramePr>
          <p:nvPr/>
        </p:nvGraphicFramePr>
        <p:xfrm>
          <a:off x="838200" y="3810000"/>
          <a:ext cx="7772400" cy="1143000"/>
        </p:xfrm>
        <a:graphic>
          <a:graphicData uri="http://schemas.openxmlformats.org/drawingml/2006/table">
            <a:tbl>
              <a:tblPr/>
              <a:tblGrid>
                <a:gridCol w="3810000"/>
                <a:gridCol w="3962400"/>
              </a:tblGrid>
              <a:tr h="533400">
                <a:tc>
                  <a:txBody>
                    <a:bodyPr/>
                    <a:lstStyle/>
                    <a:p>
                      <a:pPr algn="just">
                        <a:spcAft>
                          <a:spcPts val="0"/>
                        </a:spcAft>
                      </a:pPr>
                      <a:r>
                        <a:rPr lang="el-GR" sz="2000" dirty="0">
                          <a:latin typeface="Cambria" pitchFamily="18" charset="0"/>
                          <a:ea typeface="Times New Roman"/>
                          <a:cs typeface="Times New Roman"/>
                        </a:rPr>
                        <a:t>Ο Γιώργος</a:t>
                      </a:r>
                      <a:endParaRPr lang="el-GR" sz="3200" dirty="0">
                        <a:latin typeface="Cambria" pitchFamily="18" charset="0"/>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2">
                  <a:txBody>
                    <a:bodyPr/>
                    <a:lstStyle/>
                    <a:p>
                      <a:pPr algn="just">
                        <a:spcAft>
                          <a:spcPts val="0"/>
                        </a:spcAft>
                      </a:pPr>
                      <a:r>
                        <a:rPr lang="el-GR" sz="2000" dirty="0" smtClean="0">
                          <a:latin typeface="Cambria" pitchFamily="18" charset="0"/>
                          <a:ea typeface="Times New Roman"/>
                          <a:cs typeface="Times New Roman"/>
                        </a:rPr>
                        <a:t>αγόρασε</a:t>
                      </a:r>
                      <a:r>
                        <a:rPr lang="el-GR" sz="2000" baseline="0" dirty="0" smtClean="0">
                          <a:latin typeface="Cambria" pitchFamily="18" charset="0"/>
                          <a:ea typeface="Times New Roman"/>
                          <a:cs typeface="Times New Roman"/>
                        </a:rPr>
                        <a:t> </a:t>
                      </a:r>
                      <a:r>
                        <a:rPr lang="el-GR" sz="2000" dirty="0" smtClean="0">
                          <a:latin typeface="Cambria" pitchFamily="18" charset="0"/>
                          <a:ea typeface="Times New Roman"/>
                          <a:cs typeface="Times New Roman"/>
                        </a:rPr>
                        <a:t>καινούριο </a:t>
                      </a:r>
                      <a:r>
                        <a:rPr lang="el-GR" sz="2000" dirty="0" err="1">
                          <a:latin typeface="Cambria" pitchFamily="18" charset="0"/>
                          <a:ea typeface="Times New Roman"/>
                          <a:cs typeface="Times New Roman"/>
                        </a:rPr>
                        <a:t>ηχοσύστημα</a:t>
                      </a:r>
                      <a:endParaRPr lang="el-GR" sz="3200" dirty="0">
                        <a:latin typeface="Cambria"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82495">
                <a:tc>
                  <a:txBody>
                    <a:bodyPr/>
                    <a:lstStyle/>
                    <a:p>
                      <a:pPr algn="just">
                        <a:spcAft>
                          <a:spcPts val="0"/>
                        </a:spcAft>
                      </a:pPr>
                      <a:r>
                        <a:rPr lang="el-GR" sz="2000" dirty="0">
                          <a:latin typeface="Cambria" pitchFamily="18" charset="0"/>
                          <a:ea typeface="Times New Roman"/>
                          <a:cs typeface="Times New Roman"/>
                        </a:rPr>
                        <a:t>Ο νέος μας γείτονας που δεν μας αφήνει σε ησυχία</a:t>
                      </a:r>
                      <a:endParaRPr lang="el-GR" sz="3200" dirty="0">
                        <a:latin typeface="Cambria" pitchFamily="18" charset="0"/>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vMerge="1">
                  <a:txBody>
                    <a:bodyPr/>
                    <a:lstStyle/>
                    <a:p>
                      <a:endParaRPr lang="el-GR"/>
                    </a:p>
                  </a:txBody>
                  <a:tcPr/>
                </a:tc>
              </a:tr>
            </a:tbl>
          </a:graphicData>
        </a:graphic>
      </p:graphicFrame>
      <p:graphicFrame>
        <p:nvGraphicFramePr>
          <p:cNvPr id="6" name="5 - Πίνακας"/>
          <p:cNvGraphicFramePr>
            <a:graphicFrameLocks noGrp="1"/>
          </p:cNvGraphicFramePr>
          <p:nvPr/>
        </p:nvGraphicFramePr>
        <p:xfrm>
          <a:off x="1676400" y="5410200"/>
          <a:ext cx="6172200" cy="409575"/>
        </p:xfrm>
        <a:graphic>
          <a:graphicData uri="http://schemas.openxmlformats.org/drawingml/2006/table">
            <a:tbl>
              <a:tblPr/>
              <a:tblGrid>
                <a:gridCol w="1661746"/>
                <a:gridCol w="1424354"/>
                <a:gridCol w="3086100"/>
              </a:tblGrid>
              <a:tr h="409575">
                <a:tc>
                  <a:txBody>
                    <a:bodyPr/>
                    <a:lstStyle/>
                    <a:p>
                      <a:pPr algn="just">
                        <a:spcAft>
                          <a:spcPts val="0"/>
                        </a:spcAft>
                      </a:pPr>
                      <a:r>
                        <a:rPr lang="el-GR" sz="2000">
                          <a:latin typeface="Cambria" pitchFamily="18" charset="0"/>
                          <a:ea typeface="Times New Roman"/>
                          <a:cs typeface="Times New Roman"/>
                        </a:rPr>
                        <a:t>Ο Γιώργος</a:t>
                      </a:r>
                      <a:endParaRPr lang="el-GR" sz="3200">
                        <a:latin typeface="Cambria" pitchFamily="18" charset="0"/>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just">
                        <a:spcAft>
                          <a:spcPts val="0"/>
                        </a:spcAft>
                      </a:pPr>
                      <a:r>
                        <a:rPr lang="el-GR" sz="2000">
                          <a:latin typeface="Cambria" pitchFamily="18" charset="0"/>
                          <a:ea typeface="Times New Roman"/>
                          <a:cs typeface="Times New Roman"/>
                        </a:rPr>
                        <a:t>αγόρασε </a:t>
                      </a:r>
                      <a:endParaRPr lang="el-GR" sz="3200">
                        <a:latin typeface="Cambria"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just">
                        <a:spcAft>
                          <a:spcPts val="0"/>
                        </a:spcAft>
                      </a:pPr>
                      <a:r>
                        <a:rPr lang="el-GR" sz="2000" dirty="0">
                          <a:latin typeface="Cambria" pitchFamily="18" charset="0"/>
                          <a:ea typeface="Times New Roman"/>
                          <a:cs typeface="Times New Roman"/>
                        </a:rPr>
                        <a:t>καινούριο </a:t>
                      </a:r>
                      <a:r>
                        <a:rPr lang="el-GR" sz="2000" dirty="0" err="1">
                          <a:latin typeface="Cambria" pitchFamily="18" charset="0"/>
                          <a:ea typeface="Times New Roman"/>
                          <a:cs typeface="Times New Roman"/>
                        </a:rPr>
                        <a:t>ηχοσύστημα</a:t>
                      </a:r>
                      <a:endParaRPr lang="el-GR" sz="3200" dirty="0">
                        <a:latin typeface="Cambria"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24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 Πρωτεύοντα (1)</a:t>
            </a:r>
          </a:p>
        </p:txBody>
      </p:sp>
      <p:sp>
        <p:nvSpPr>
          <p:cNvPr id="4" name="3 - TextBox"/>
          <p:cNvSpPr txBox="1"/>
          <p:nvPr/>
        </p:nvSpPr>
        <p:spPr>
          <a:xfrm>
            <a:off x="228600" y="1219200"/>
            <a:ext cx="8686800" cy="1200329"/>
          </a:xfrm>
          <a:prstGeom prst="rect">
            <a:avLst/>
          </a:prstGeom>
          <a:noFill/>
        </p:spPr>
        <p:txBody>
          <a:bodyPr wrap="square" rtlCol="0">
            <a:spAutoFit/>
          </a:bodyPr>
          <a:lstStyle/>
          <a:p>
            <a:r>
              <a:rPr lang="en-US" sz="2400" dirty="0" smtClean="0">
                <a:latin typeface="+mn-lt"/>
              </a:rPr>
              <a:t> </a:t>
            </a:r>
            <a:endParaRPr lang="el-GR" sz="2400" dirty="0" smtClean="0">
              <a:latin typeface="+mn-lt"/>
            </a:endParaRPr>
          </a:p>
          <a:p>
            <a:r>
              <a:rPr lang="el-GR" sz="2400" dirty="0" smtClean="0">
                <a:latin typeface="+mn-lt"/>
              </a:rPr>
              <a:t/>
            </a:r>
            <a:br>
              <a:rPr lang="el-GR" sz="2400" dirty="0" smtClean="0">
                <a:latin typeface="+mn-lt"/>
              </a:rPr>
            </a:br>
            <a:endParaRPr lang="el-GR" sz="2400" dirty="0">
              <a:latin typeface="+mn-lt"/>
            </a:endParaRPr>
          </a:p>
        </p:txBody>
      </p:sp>
      <p:pic>
        <p:nvPicPr>
          <p:cNvPr id="1026" name="Picture 2"/>
          <p:cNvPicPr>
            <a:picLocks noChangeAspect="1" noChangeArrowheads="1"/>
          </p:cNvPicPr>
          <p:nvPr/>
        </p:nvPicPr>
        <p:blipFill>
          <a:blip r:embed="rId3" cstate="print">
            <a:grayscl/>
            <a:lum bright="-20000" contrast="40000"/>
          </a:blip>
          <a:srcRect/>
          <a:stretch>
            <a:fillRect/>
          </a:stretch>
        </p:blipFill>
        <p:spPr bwMode="auto">
          <a:xfrm>
            <a:off x="533400" y="3276600"/>
            <a:ext cx="8229600" cy="3581400"/>
          </a:xfrm>
          <a:prstGeom prst="rect">
            <a:avLst/>
          </a:prstGeom>
          <a:noFill/>
          <a:ln w="9525">
            <a:noFill/>
            <a:miter lim="800000"/>
            <a:headEnd/>
            <a:tailEnd/>
          </a:ln>
          <a:effectLst/>
        </p:spPr>
      </p:pic>
      <p:pic>
        <p:nvPicPr>
          <p:cNvPr id="5" name="3 - Θέση περιεχομένου" descr="1ff544_0edb0eb0552a960ae09b190167f019e3.png"/>
          <p:cNvPicPr>
            <a:picLocks noGrp="1" noChangeAspect="1"/>
          </p:cNvPicPr>
          <p:nvPr>
            <p:ph sz="quarter" idx="1"/>
          </p:nvPr>
        </p:nvPicPr>
        <p:blipFill>
          <a:blip r:embed="rId4" cstate="print"/>
          <a:stretch>
            <a:fillRect/>
          </a:stretch>
        </p:blipFill>
        <p:spPr>
          <a:xfrm>
            <a:off x="1371600" y="1295400"/>
            <a:ext cx="6324600" cy="1905000"/>
          </a:xfr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24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(2)</a:t>
            </a:r>
          </a:p>
        </p:txBody>
      </p:sp>
      <p:sp>
        <p:nvSpPr>
          <p:cNvPr id="4" name="3 - TextBox"/>
          <p:cNvSpPr txBox="1"/>
          <p:nvPr/>
        </p:nvSpPr>
        <p:spPr>
          <a:xfrm>
            <a:off x="228600" y="1066800"/>
            <a:ext cx="8686800" cy="7725192"/>
          </a:xfrm>
          <a:prstGeom prst="rect">
            <a:avLst/>
          </a:prstGeom>
          <a:noFill/>
        </p:spPr>
        <p:txBody>
          <a:bodyPr wrap="square" rtlCol="0">
            <a:spAutoFit/>
          </a:bodyPr>
          <a:lstStyle/>
          <a:p>
            <a:pPr algn="just">
              <a:buClr>
                <a:srgbClr val="00B050"/>
              </a:buClr>
              <a:buFont typeface="Wingdings" pitchFamily="2" charset="2"/>
              <a:buChar char="ü"/>
            </a:pPr>
            <a:r>
              <a:rPr lang="en-US" sz="2200" b="1" dirty="0" smtClean="0">
                <a:latin typeface="Cambria" pitchFamily="18" charset="0"/>
              </a:rPr>
              <a:t> </a:t>
            </a:r>
            <a:r>
              <a:rPr lang="en-US" sz="2200" b="1" u="sng" dirty="0" err="1" smtClean="0">
                <a:latin typeface="Cambria" pitchFamily="18" charset="0"/>
              </a:rPr>
              <a:t>Gua</a:t>
            </a:r>
            <a:r>
              <a:rPr lang="en-US" sz="2200" u="sng" dirty="0" smtClean="0">
                <a:latin typeface="Cambria" pitchFamily="18" charset="0"/>
              </a:rPr>
              <a:t> (</a:t>
            </a:r>
            <a:r>
              <a:rPr lang="en-GB" sz="2200" u="sng" dirty="0" smtClean="0">
                <a:latin typeface="Cambria" pitchFamily="18" charset="0"/>
              </a:rPr>
              <a:t>Kellogg</a:t>
            </a:r>
            <a:r>
              <a:rPr lang="el-GR" sz="2200" u="sng" dirty="0" smtClean="0">
                <a:latin typeface="Cambria" pitchFamily="18" charset="0"/>
              </a:rPr>
              <a:t> &amp; </a:t>
            </a:r>
            <a:r>
              <a:rPr lang="en-US" sz="2200" u="sng" dirty="0" smtClean="0">
                <a:latin typeface="Cambria" pitchFamily="18" charset="0"/>
              </a:rPr>
              <a:t>Kellogg</a:t>
            </a:r>
            <a:r>
              <a:rPr lang="el-GR" sz="2200" u="sng" dirty="0" smtClean="0">
                <a:latin typeface="Cambria" pitchFamily="18" charset="0"/>
              </a:rPr>
              <a:t>, ‘</a:t>
            </a:r>
            <a:r>
              <a:rPr lang="en-US" sz="2200" u="sng" dirty="0" smtClean="0">
                <a:latin typeface="Cambria" pitchFamily="18" charset="0"/>
              </a:rPr>
              <a:t>30s</a:t>
            </a:r>
            <a:r>
              <a:rPr lang="en-GB" sz="2200" u="sng" dirty="0" smtClean="0">
                <a:latin typeface="Cambria" pitchFamily="18" charset="0"/>
              </a:rPr>
              <a:t>)</a:t>
            </a:r>
            <a:r>
              <a:rPr lang="en-US" sz="2200" dirty="0" smtClean="0">
                <a:latin typeface="Cambria" pitchFamily="18" charset="0"/>
              </a:rPr>
              <a:t>: </a:t>
            </a:r>
            <a:r>
              <a:rPr lang="el-GR" sz="2200" dirty="0" smtClean="0">
                <a:latin typeface="Cambria" pitchFamily="18" charset="0"/>
              </a:rPr>
              <a:t>Κατανόηση 100 λέξεων</a:t>
            </a:r>
            <a:r>
              <a:rPr lang="en-US" sz="2200" dirty="0" smtClean="0">
                <a:latin typeface="Cambria" pitchFamily="18" charset="0"/>
              </a:rPr>
              <a:t>  (</a:t>
            </a:r>
            <a:r>
              <a:rPr lang="el-GR" sz="2200" dirty="0" smtClean="0">
                <a:latin typeface="Cambria" pitchFamily="18" charset="0"/>
              </a:rPr>
              <a:t>σε 16 μήνες), αλλά όχι της διαφοράς </a:t>
            </a:r>
            <a:r>
              <a:rPr lang="en-GB" sz="2200" i="1" dirty="0" smtClean="0">
                <a:latin typeface="Cambria" pitchFamily="18" charset="0"/>
              </a:rPr>
              <a:t>I say what I mean</a:t>
            </a:r>
            <a:r>
              <a:rPr lang="el-GR" sz="2200" dirty="0" smtClean="0">
                <a:latin typeface="Cambria" pitchFamily="18" charset="0"/>
              </a:rPr>
              <a:t> («λέω αυτό που εννοώ») και </a:t>
            </a:r>
            <a:r>
              <a:rPr lang="en-GB" sz="2200" i="1" dirty="0" smtClean="0">
                <a:latin typeface="Cambria" pitchFamily="18" charset="0"/>
              </a:rPr>
              <a:t>I mean what I say</a:t>
            </a:r>
            <a:r>
              <a:rPr lang="el-GR" sz="2200" dirty="0" smtClean="0">
                <a:latin typeface="Cambria" pitchFamily="18" charset="0"/>
              </a:rPr>
              <a:t> («εννοώ αυτό που λέω») </a:t>
            </a:r>
          </a:p>
          <a:p>
            <a:pPr algn="just">
              <a:buClr>
                <a:srgbClr val="00B050"/>
              </a:buClr>
              <a:buFont typeface="Wingdings" pitchFamily="2" charset="2"/>
              <a:buChar char="ü"/>
            </a:pPr>
            <a:r>
              <a:rPr lang="en-US" sz="2200" b="1" dirty="0" smtClean="0">
                <a:latin typeface="Cambria" pitchFamily="18" charset="0"/>
              </a:rPr>
              <a:t> </a:t>
            </a:r>
            <a:r>
              <a:rPr lang="en-US" sz="2200" b="1" u="sng" dirty="0" err="1" smtClean="0">
                <a:latin typeface="Cambria" pitchFamily="18" charset="0"/>
              </a:rPr>
              <a:t>Viki</a:t>
            </a:r>
            <a:r>
              <a:rPr lang="en-US" sz="2200" u="sng" dirty="0" smtClean="0">
                <a:latin typeface="Cambria" pitchFamily="18" charset="0"/>
              </a:rPr>
              <a:t> (Hayes &amp; </a:t>
            </a:r>
            <a:r>
              <a:rPr lang="en-GB" sz="2200" u="sng" dirty="0" smtClean="0">
                <a:latin typeface="Cambria" pitchFamily="18" charset="0"/>
              </a:rPr>
              <a:t>Hayes, ‘40s)</a:t>
            </a:r>
            <a:r>
              <a:rPr lang="en-GB" sz="2200" dirty="0" smtClean="0">
                <a:latin typeface="Cambria" pitchFamily="18" charset="0"/>
              </a:rPr>
              <a:t>: </a:t>
            </a:r>
            <a:r>
              <a:rPr lang="el-GR" sz="2200" dirty="0" smtClean="0">
                <a:latin typeface="Cambria" pitchFamily="18" charset="0"/>
              </a:rPr>
              <a:t>παραγωγή </a:t>
            </a:r>
            <a:r>
              <a:rPr lang="en-GB" sz="2200" i="1" dirty="0" smtClean="0">
                <a:latin typeface="Cambria" pitchFamily="18" charset="0"/>
              </a:rPr>
              <a:t>mama</a:t>
            </a:r>
            <a:r>
              <a:rPr lang="el-GR" sz="2200" dirty="0" smtClean="0">
                <a:latin typeface="Cambria" pitchFamily="18" charset="0"/>
              </a:rPr>
              <a:t>, </a:t>
            </a:r>
            <a:r>
              <a:rPr lang="en-GB" sz="2200" i="1" dirty="0" smtClean="0">
                <a:latin typeface="Cambria" pitchFamily="18" charset="0"/>
              </a:rPr>
              <a:t>papa</a:t>
            </a:r>
            <a:r>
              <a:rPr lang="el-GR" sz="2200" dirty="0" smtClean="0">
                <a:latin typeface="Cambria" pitchFamily="18" charset="0"/>
              </a:rPr>
              <a:t>, </a:t>
            </a:r>
            <a:r>
              <a:rPr lang="en-GB" sz="2200" i="1" dirty="0" smtClean="0">
                <a:latin typeface="Cambria" pitchFamily="18" charset="0"/>
              </a:rPr>
              <a:t>cup</a:t>
            </a:r>
            <a:r>
              <a:rPr lang="el-GR" sz="2200" dirty="0" smtClean="0">
                <a:latin typeface="Cambria" pitchFamily="18" charset="0"/>
              </a:rPr>
              <a:t>, </a:t>
            </a:r>
            <a:r>
              <a:rPr lang="en-GB" sz="2200" i="1" dirty="0" smtClean="0">
                <a:latin typeface="Cambria" pitchFamily="18" charset="0"/>
              </a:rPr>
              <a:t>up</a:t>
            </a:r>
            <a:r>
              <a:rPr lang="el-GR" sz="2200" i="1" dirty="0" smtClean="0">
                <a:latin typeface="Cambria" pitchFamily="18" charset="0"/>
              </a:rPr>
              <a:t> </a:t>
            </a:r>
            <a:r>
              <a:rPr lang="el-GR" sz="2200" dirty="0" smtClean="0">
                <a:latin typeface="Cambria" pitchFamily="18" charset="0"/>
              </a:rPr>
              <a:t>(σε 4</a:t>
            </a:r>
            <a:r>
              <a:rPr lang="en-US" sz="2200" dirty="0" smtClean="0">
                <a:latin typeface="Cambria" pitchFamily="18" charset="0"/>
              </a:rPr>
              <a:t> </a:t>
            </a:r>
            <a:r>
              <a:rPr lang="el-GR" sz="2200" dirty="0" smtClean="0">
                <a:latin typeface="Cambria" pitchFamily="18" charset="0"/>
              </a:rPr>
              <a:t>χρόνια)</a:t>
            </a:r>
          </a:p>
          <a:p>
            <a:pPr algn="just">
              <a:buClr>
                <a:srgbClr val="00B050"/>
              </a:buClr>
              <a:buFont typeface="Wingdings" pitchFamily="2" charset="2"/>
              <a:buChar char="ü"/>
            </a:pPr>
            <a:r>
              <a:rPr lang="en-GB" sz="2200" b="1" dirty="0" smtClean="0">
                <a:latin typeface="Cambria" pitchFamily="18" charset="0"/>
              </a:rPr>
              <a:t> </a:t>
            </a:r>
            <a:r>
              <a:rPr lang="en-GB" sz="2200" b="1" u="sng" dirty="0" err="1" smtClean="0">
                <a:latin typeface="Cambria" pitchFamily="18" charset="0"/>
              </a:rPr>
              <a:t>Washoe</a:t>
            </a:r>
            <a:r>
              <a:rPr lang="en-GB" sz="2200" u="sng" dirty="0" smtClean="0">
                <a:latin typeface="Cambria" pitchFamily="18" charset="0"/>
              </a:rPr>
              <a:t> (Gardner &amp; Gardner)</a:t>
            </a:r>
            <a:r>
              <a:rPr lang="en-GB" sz="2200" dirty="0" smtClean="0">
                <a:latin typeface="Cambria" pitchFamily="18" charset="0"/>
              </a:rPr>
              <a:t>: </a:t>
            </a:r>
            <a:r>
              <a:rPr lang="el-GR" sz="2200" dirty="0" smtClean="0">
                <a:latin typeface="Cambria" pitchFamily="18" charset="0"/>
              </a:rPr>
              <a:t>χρήση νοημάτων για 200 λέξεις, προτάσεις</a:t>
            </a:r>
            <a:r>
              <a:rPr lang="en-US" sz="2200" dirty="0" smtClean="0">
                <a:latin typeface="Cambria" pitchFamily="18" charset="0"/>
              </a:rPr>
              <a:t>,</a:t>
            </a:r>
            <a:r>
              <a:rPr lang="el-GR" sz="2200" dirty="0" smtClean="0">
                <a:latin typeface="Cambria" pitchFamily="18" charset="0"/>
              </a:rPr>
              <a:t> όπως </a:t>
            </a:r>
            <a:r>
              <a:rPr lang="en-GB" sz="2200" i="1" dirty="0" err="1" smtClean="0">
                <a:latin typeface="Cambria" pitchFamily="18" charset="0"/>
              </a:rPr>
              <a:t>gimme</a:t>
            </a:r>
            <a:r>
              <a:rPr lang="en-GB" sz="2200" dirty="0" smtClean="0">
                <a:latin typeface="Cambria" pitchFamily="18" charset="0"/>
              </a:rPr>
              <a:t> </a:t>
            </a:r>
            <a:r>
              <a:rPr lang="en-GB" sz="2200" i="1" dirty="0" smtClean="0">
                <a:latin typeface="Cambria" pitchFamily="18" charset="0"/>
              </a:rPr>
              <a:t>tickle</a:t>
            </a:r>
            <a:r>
              <a:rPr lang="el-GR" sz="2200" dirty="0" smtClean="0">
                <a:latin typeface="Cambria" pitchFamily="18" charset="0"/>
              </a:rPr>
              <a:t>, </a:t>
            </a:r>
            <a:r>
              <a:rPr lang="en-GB" sz="2200" i="1" dirty="0" smtClean="0">
                <a:latin typeface="Cambria" pitchFamily="18" charset="0"/>
              </a:rPr>
              <a:t>more</a:t>
            </a:r>
            <a:r>
              <a:rPr lang="en-GB" sz="2200" dirty="0" smtClean="0">
                <a:latin typeface="Cambria" pitchFamily="18" charset="0"/>
              </a:rPr>
              <a:t> </a:t>
            </a:r>
            <a:r>
              <a:rPr lang="en-GB" sz="2200" i="1" dirty="0" smtClean="0">
                <a:latin typeface="Cambria" pitchFamily="18" charset="0"/>
              </a:rPr>
              <a:t>fruit</a:t>
            </a:r>
            <a:r>
              <a:rPr lang="el-GR" sz="2200" dirty="0" smtClean="0">
                <a:latin typeface="Cambria" pitchFamily="18" charset="0"/>
              </a:rPr>
              <a:t>, </a:t>
            </a:r>
            <a:r>
              <a:rPr lang="en-GB" sz="2200" i="1" dirty="0" smtClean="0">
                <a:latin typeface="Cambria" pitchFamily="18" charset="0"/>
              </a:rPr>
              <a:t>open</a:t>
            </a:r>
            <a:r>
              <a:rPr lang="en-GB" sz="2200" dirty="0" smtClean="0">
                <a:latin typeface="Cambria" pitchFamily="18" charset="0"/>
              </a:rPr>
              <a:t> </a:t>
            </a:r>
            <a:r>
              <a:rPr lang="en-GB" sz="2200" i="1" dirty="0" smtClean="0">
                <a:latin typeface="Cambria" pitchFamily="18" charset="0"/>
              </a:rPr>
              <a:t>food</a:t>
            </a:r>
            <a:r>
              <a:rPr lang="en-GB" sz="2200" dirty="0" smtClean="0">
                <a:latin typeface="Cambria" pitchFamily="18" charset="0"/>
              </a:rPr>
              <a:t> </a:t>
            </a:r>
            <a:r>
              <a:rPr lang="en-GB" sz="2200" i="1" dirty="0" smtClean="0">
                <a:latin typeface="Cambria" pitchFamily="18" charset="0"/>
              </a:rPr>
              <a:t>drink</a:t>
            </a:r>
            <a:r>
              <a:rPr lang="el-GR" sz="2200" dirty="0" smtClean="0">
                <a:latin typeface="Cambria" pitchFamily="18" charset="0"/>
              </a:rPr>
              <a:t>, </a:t>
            </a:r>
            <a:r>
              <a:rPr lang="en-GB" sz="2200" i="1" dirty="0" smtClean="0">
                <a:latin typeface="Cambria" pitchFamily="18" charset="0"/>
              </a:rPr>
              <a:t>baby mine</a:t>
            </a:r>
            <a:r>
              <a:rPr lang="el-GR" sz="2200" dirty="0" smtClean="0">
                <a:latin typeface="Cambria" pitchFamily="18" charset="0"/>
              </a:rPr>
              <a:t>, </a:t>
            </a:r>
            <a:r>
              <a:rPr lang="en-GB" sz="2200" i="1" dirty="0" smtClean="0">
                <a:latin typeface="Cambria" pitchFamily="18" charset="0"/>
              </a:rPr>
              <a:t>you drink</a:t>
            </a:r>
            <a:r>
              <a:rPr lang="el-GR" sz="2200" dirty="0" smtClean="0">
                <a:latin typeface="Cambria" pitchFamily="18" charset="0"/>
              </a:rPr>
              <a:t>, σύνθετες λέξεις</a:t>
            </a:r>
            <a:r>
              <a:rPr lang="en-US" sz="2200" dirty="0" smtClean="0">
                <a:latin typeface="Cambria" pitchFamily="18" charset="0"/>
              </a:rPr>
              <a:t>,</a:t>
            </a:r>
            <a:r>
              <a:rPr lang="el-GR" sz="2200" dirty="0" smtClean="0">
                <a:latin typeface="Cambria" pitchFamily="18" charset="0"/>
              </a:rPr>
              <a:t> όπως </a:t>
            </a:r>
            <a:r>
              <a:rPr lang="en-GB" sz="2200" i="1" dirty="0" smtClean="0">
                <a:latin typeface="Cambria" pitchFamily="18" charset="0"/>
              </a:rPr>
              <a:t>food</a:t>
            </a:r>
            <a:r>
              <a:rPr lang="en-GB" sz="2200" dirty="0" smtClean="0">
                <a:latin typeface="Cambria" pitchFamily="18" charset="0"/>
              </a:rPr>
              <a:t> </a:t>
            </a:r>
            <a:r>
              <a:rPr lang="en-GB" sz="2200" i="1" dirty="0" smtClean="0">
                <a:latin typeface="Cambria" pitchFamily="18" charset="0"/>
              </a:rPr>
              <a:t>drink</a:t>
            </a:r>
            <a:r>
              <a:rPr lang="el-GR" sz="2200" dirty="0" smtClean="0">
                <a:latin typeface="Cambria" pitchFamily="18" charset="0"/>
              </a:rPr>
              <a:t> και </a:t>
            </a:r>
            <a:r>
              <a:rPr lang="en-GB" sz="2200" i="1" dirty="0" smtClean="0">
                <a:latin typeface="Cambria" pitchFamily="18" charset="0"/>
              </a:rPr>
              <a:t>water bird </a:t>
            </a:r>
            <a:r>
              <a:rPr lang="el-GR" sz="2200" dirty="0" smtClean="0">
                <a:latin typeface="Cambria" pitchFamily="18" charset="0"/>
              </a:rPr>
              <a:t>για να δηλώσει τις λέξεις </a:t>
            </a:r>
            <a:r>
              <a:rPr lang="en-GB" sz="2200" i="1" dirty="0" smtClean="0">
                <a:latin typeface="Cambria" pitchFamily="18" charset="0"/>
              </a:rPr>
              <a:t>refrigerator</a:t>
            </a:r>
            <a:r>
              <a:rPr lang="el-GR" sz="2200" dirty="0" smtClean="0">
                <a:latin typeface="Cambria" pitchFamily="18" charset="0"/>
              </a:rPr>
              <a:t> και </a:t>
            </a:r>
            <a:r>
              <a:rPr lang="en-GB" sz="2200" i="1" dirty="0" smtClean="0">
                <a:latin typeface="Cambria" pitchFamily="18" charset="0"/>
              </a:rPr>
              <a:t>swan</a:t>
            </a:r>
            <a:r>
              <a:rPr lang="el-GR" sz="2200" dirty="0" smtClean="0">
                <a:latin typeface="Cambria" pitchFamily="18" charset="0"/>
              </a:rPr>
              <a:t>.</a:t>
            </a:r>
          </a:p>
          <a:p>
            <a:pPr algn="just">
              <a:buClr>
                <a:srgbClr val="00B050"/>
              </a:buClr>
              <a:buFont typeface="Wingdings" pitchFamily="2" charset="2"/>
              <a:buChar char="ü"/>
            </a:pPr>
            <a:r>
              <a:rPr lang="en-GB" sz="2200" b="1" dirty="0" smtClean="0">
                <a:latin typeface="Cambria" pitchFamily="18" charset="0"/>
              </a:rPr>
              <a:t> </a:t>
            </a:r>
            <a:r>
              <a:rPr lang="en-GB" sz="2200" b="1" u="sng" dirty="0" smtClean="0">
                <a:latin typeface="Cambria" pitchFamily="18" charset="0"/>
              </a:rPr>
              <a:t>Sarah</a:t>
            </a:r>
            <a:r>
              <a:rPr lang="en-GB" sz="2200" u="sng" dirty="0" smtClean="0">
                <a:latin typeface="Cambria" pitchFamily="18" charset="0"/>
              </a:rPr>
              <a:t> </a:t>
            </a:r>
            <a:r>
              <a:rPr lang="el-GR" sz="2200" u="sng" dirty="0" smtClean="0">
                <a:latin typeface="Cambria" pitchFamily="18" charset="0"/>
              </a:rPr>
              <a:t>(</a:t>
            </a:r>
            <a:r>
              <a:rPr lang="en-GB" sz="2200" u="sng" dirty="0" err="1" smtClean="0">
                <a:latin typeface="Cambria" pitchFamily="18" charset="0"/>
              </a:rPr>
              <a:t>Premack</a:t>
            </a:r>
            <a:r>
              <a:rPr lang="el-GR" sz="2200" u="sng" dirty="0" smtClean="0">
                <a:latin typeface="Cambria" pitchFamily="18" charset="0"/>
              </a:rPr>
              <a:t> &amp; </a:t>
            </a:r>
            <a:r>
              <a:rPr lang="en-GB" sz="2200" u="sng" dirty="0" err="1" smtClean="0">
                <a:latin typeface="Cambria" pitchFamily="18" charset="0"/>
              </a:rPr>
              <a:t>Premack</a:t>
            </a:r>
            <a:r>
              <a:rPr lang="el-GR" sz="2200" u="sng" dirty="0" smtClean="0">
                <a:latin typeface="Cambria" pitchFamily="18" charset="0"/>
              </a:rPr>
              <a:t>)</a:t>
            </a:r>
            <a:r>
              <a:rPr lang="el-GR" sz="2200" dirty="0" smtClean="0">
                <a:latin typeface="Cambria" pitchFamily="18" charset="0"/>
              </a:rPr>
              <a:t>: χρήση ‘ουσιαστικών’, ορισμένων ‘επιθέτων’ και ορισμένων ‘ρημάτων’ καθώς και σύμβολα για αφηρημένες έννοιες όπως ‘το ίδιο με’, ‘διαφορετικό από’, ‘άρνηση’, ‘ερώτηση’.</a:t>
            </a:r>
          </a:p>
          <a:p>
            <a:pPr algn="just">
              <a:buClr>
                <a:srgbClr val="00B050"/>
              </a:buClr>
              <a:buFont typeface="Wingdings" pitchFamily="2" charset="2"/>
              <a:buChar char="ü"/>
            </a:pPr>
            <a:r>
              <a:rPr lang="en-GB" sz="2200" b="1" dirty="0" smtClean="0">
                <a:latin typeface="Cambria" pitchFamily="18" charset="0"/>
              </a:rPr>
              <a:t> </a:t>
            </a:r>
            <a:r>
              <a:rPr lang="en-GB" sz="2200" b="1" u="sng" dirty="0" err="1" smtClean="0">
                <a:latin typeface="Cambria" pitchFamily="18" charset="0"/>
              </a:rPr>
              <a:t>Nim</a:t>
            </a:r>
            <a:r>
              <a:rPr lang="en-GB" sz="2200" b="1" u="sng" dirty="0" smtClean="0">
                <a:latin typeface="Cambria" pitchFamily="18" charset="0"/>
              </a:rPr>
              <a:t> </a:t>
            </a:r>
            <a:r>
              <a:rPr lang="en-GB" sz="2200" b="1" u="sng" dirty="0" err="1" smtClean="0">
                <a:latin typeface="Cambria" pitchFamily="18" charset="0"/>
              </a:rPr>
              <a:t>Chimsky</a:t>
            </a:r>
            <a:r>
              <a:rPr lang="el-GR" sz="2200" b="1" u="sng" dirty="0" smtClean="0">
                <a:latin typeface="Cambria" pitchFamily="18" charset="0"/>
              </a:rPr>
              <a:t> </a:t>
            </a:r>
            <a:r>
              <a:rPr lang="el-GR" sz="2200" u="sng" dirty="0" smtClean="0">
                <a:latin typeface="Cambria" pitchFamily="18" charset="0"/>
              </a:rPr>
              <a:t>(</a:t>
            </a:r>
            <a:r>
              <a:rPr lang="en-GB" sz="2200" u="sng" dirty="0" smtClean="0">
                <a:latin typeface="Cambria" pitchFamily="18" charset="0"/>
              </a:rPr>
              <a:t>Terrace</a:t>
            </a:r>
            <a:r>
              <a:rPr lang="el-GR" sz="2200" u="sng" dirty="0" smtClean="0">
                <a:latin typeface="Cambria" pitchFamily="18" charset="0"/>
              </a:rPr>
              <a:t>)</a:t>
            </a:r>
            <a:r>
              <a:rPr lang="el-GR" sz="2200" dirty="0" smtClean="0">
                <a:latin typeface="Cambria" pitchFamily="18" charset="0"/>
              </a:rPr>
              <a:t>:</a:t>
            </a:r>
            <a:r>
              <a:rPr lang="el-GR" sz="2200" b="1" dirty="0" smtClean="0">
                <a:latin typeface="Cambria" pitchFamily="18" charset="0"/>
              </a:rPr>
              <a:t> </a:t>
            </a:r>
            <a:r>
              <a:rPr lang="el-GR" sz="2200" dirty="0" smtClean="0">
                <a:latin typeface="Cambria" pitchFamily="18" charset="0"/>
              </a:rPr>
              <a:t>125 νοήματα, καταγραφή περίπου 20.000 </a:t>
            </a:r>
            <a:r>
              <a:rPr lang="el-GR" sz="2200" dirty="0" err="1" smtClean="0">
                <a:latin typeface="Cambria" pitchFamily="18" charset="0"/>
              </a:rPr>
              <a:t>εκφωνημάτων</a:t>
            </a:r>
            <a:r>
              <a:rPr lang="el-GR" sz="2200" dirty="0" smtClean="0">
                <a:latin typeface="Cambria" pitchFamily="18" charset="0"/>
              </a:rPr>
              <a:t> το καθένα από τα οποία αποτελούνταν από δύο ή περισσότερα νοήματα.</a:t>
            </a:r>
            <a:endParaRPr lang="en-US" sz="2200" dirty="0" smtClean="0">
              <a:latin typeface="Cambria" pitchFamily="18" charset="0"/>
            </a:endParaRPr>
          </a:p>
          <a:p>
            <a:pPr algn="just">
              <a:buClr>
                <a:srgbClr val="00B050"/>
              </a:buClr>
            </a:pPr>
            <a:endParaRPr lang="el-GR" sz="2400" i="1" dirty="0" smtClean="0"/>
          </a:p>
          <a:p>
            <a:pPr algn="just">
              <a:buClr>
                <a:srgbClr val="00B050"/>
              </a:buClr>
            </a:pPr>
            <a:endParaRPr lang="en-US" sz="2400" u="sng" dirty="0" smtClean="0">
              <a:latin typeface="+mn-lt"/>
            </a:endParaRPr>
          </a:p>
          <a:p>
            <a:pPr algn="just">
              <a:buClr>
                <a:srgbClr val="00B050"/>
              </a:buClr>
            </a:pPr>
            <a:r>
              <a:rPr lang="en-US" sz="2400" dirty="0" smtClean="0">
                <a:latin typeface="+mn-lt"/>
              </a:rPr>
              <a:t> </a:t>
            </a:r>
            <a:endParaRPr lang="el-GR" sz="2400" dirty="0" smtClean="0">
              <a:latin typeface="+mn-lt"/>
            </a:endParaRPr>
          </a:p>
          <a:p>
            <a:pPr>
              <a:buClr>
                <a:srgbClr val="00B050"/>
              </a:buClr>
            </a:pPr>
            <a:r>
              <a:rPr lang="en-US" sz="2400" dirty="0" smtClean="0">
                <a:latin typeface="+mn-lt"/>
              </a:rPr>
              <a:t> </a:t>
            </a:r>
            <a:endParaRPr lang="el-GR" sz="2400" dirty="0" smtClean="0">
              <a:latin typeface="+mn-lt"/>
            </a:endParaRPr>
          </a:p>
          <a:p>
            <a:pPr>
              <a:buClr>
                <a:srgbClr val="00B050"/>
              </a:buClr>
            </a:pPr>
            <a:r>
              <a:rPr lang="el-GR" sz="2400" dirty="0" smtClean="0">
                <a:latin typeface="+mn-lt"/>
              </a:rPr>
              <a:t/>
            </a:r>
            <a:br>
              <a:rPr lang="el-GR" sz="2400" dirty="0" smtClean="0">
                <a:latin typeface="+mn-lt"/>
              </a:rPr>
            </a:br>
            <a:endParaRPr lang="el-GR" sz="2400" dirty="0">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Κοινές απόψεις για τη γλώσσα (3)</a:t>
            </a:r>
            <a:endParaRPr lang="en-US" dirty="0"/>
          </a:p>
        </p:txBody>
      </p:sp>
      <p:sp>
        <p:nvSpPr>
          <p:cNvPr id="3" name="Content Placeholder 2"/>
          <p:cNvSpPr>
            <a:spLocks noGrp="1"/>
          </p:cNvSpPr>
          <p:nvPr>
            <p:ph sz="quarter" idx="1"/>
          </p:nvPr>
        </p:nvSpPr>
        <p:spPr>
          <a:xfrm>
            <a:off x="457200" y="1295400"/>
            <a:ext cx="8229600" cy="5334000"/>
          </a:xfrm>
        </p:spPr>
        <p:txBody>
          <a:bodyPr/>
          <a:lstStyle/>
          <a:p>
            <a:pPr marL="788988" lvl="1" indent="-514350" algn="just">
              <a:buClr>
                <a:srgbClr val="00B050"/>
              </a:buClr>
              <a:buFont typeface="Wingdings" pitchFamily="2" charset="2"/>
              <a:buChar char="ü"/>
            </a:pPr>
            <a:r>
              <a:rPr lang="el-GR" sz="2200" u="sng" dirty="0" smtClean="0">
                <a:latin typeface="Cambria" pitchFamily="18" charset="0"/>
              </a:rPr>
              <a:t>Λειτουργική</a:t>
            </a:r>
          </a:p>
          <a:p>
            <a:pPr marL="1063625" lvl="2" indent="-514350" algn="just">
              <a:buNone/>
            </a:pPr>
            <a:r>
              <a:rPr lang="el-GR" sz="1800" dirty="0" smtClean="0">
                <a:latin typeface="Cambria" pitchFamily="18" charset="0"/>
              </a:rPr>
              <a:t>Ο μέσος ομιλητής περισσότερο μιλάει παρά γράφει.</a:t>
            </a:r>
          </a:p>
          <a:p>
            <a:pPr marL="788988" lvl="1" indent="-514350" algn="just">
              <a:buFont typeface="Wingdings" pitchFamily="2" charset="2"/>
              <a:buChar char="ü"/>
            </a:pPr>
            <a:endParaRPr lang="el-GR" sz="2200" dirty="0" smtClean="0">
              <a:latin typeface="Cambria" pitchFamily="18" charset="0"/>
            </a:endParaRPr>
          </a:p>
          <a:p>
            <a:pPr marL="788988" lvl="1" indent="-514350" algn="just">
              <a:buClr>
                <a:srgbClr val="00B050"/>
              </a:buClr>
              <a:buFont typeface="Wingdings" pitchFamily="2" charset="2"/>
              <a:buChar char="ü"/>
            </a:pPr>
            <a:r>
              <a:rPr lang="el-GR" sz="2200" u="sng" dirty="0" smtClean="0">
                <a:latin typeface="Cambria" pitchFamily="18" charset="0"/>
              </a:rPr>
              <a:t>Δομική (φυλογενετική)</a:t>
            </a:r>
          </a:p>
          <a:p>
            <a:pPr marL="788988" lvl="1" indent="-514350" algn="just">
              <a:buClr>
                <a:srgbClr val="00B050"/>
              </a:buClr>
              <a:buNone/>
            </a:pPr>
            <a:endParaRPr lang="el-GR" sz="2200" u="sng" dirty="0" smtClean="0">
              <a:latin typeface="Cambria" pitchFamily="18" charset="0"/>
            </a:endParaRPr>
          </a:p>
          <a:p>
            <a:pPr marL="788988" lvl="1" indent="-514350" algn="just">
              <a:buClr>
                <a:srgbClr val="7030A0"/>
              </a:buClr>
              <a:buFont typeface="Courier New" pitchFamily="49" charset="0"/>
              <a:buChar char="o"/>
            </a:pPr>
            <a:r>
              <a:rPr lang="el-GR" sz="1800" dirty="0" smtClean="0"/>
              <a:t>Ο προφορικός λόγος δεν προϋποθέτει τον γραπτό. Δεν υπάρχει παράδειγμα  γλωσσικής κοινότητας που να έχει γραπτό λόγο αλλά να μην έχει προφορικό λόγο («φυλογενετική προτεραιότητα»). </a:t>
            </a:r>
          </a:p>
          <a:p>
            <a:pPr marL="788988" lvl="1" indent="-514350" algn="just">
              <a:buClr>
                <a:srgbClr val="7030A0"/>
              </a:buClr>
              <a:buNone/>
            </a:pPr>
            <a:endParaRPr lang="el-GR" sz="1800" dirty="0" smtClean="0"/>
          </a:p>
          <a:p>
            <a:pPr marL="788988" lvl="1" indent="-514350" algn="just">
              <a:buClr>
                <a:srgbClr val="7030A0"/>
              </a:buClr>
              <a:buFont typeface="Courier New" pitchFamily="49" charset="0"/>
              <a:buChar char="o"/>
            </a:pPr>
            <a:r>
              <a:rPr lang="el-GR" sz="1800" dirty="0" smtClean="0"/>
              <a:t>Υπάρχουν ακόμα και σήμερα γλώσσες που δεν έχουν γραπτή έκφραση, δηλαδή, είναι μόνο προφορικές . </a:t>
            </a:r>
          </a:p>
          <a:p>
            <a:pPr marL="788988" lvl="1" indent="-514350" algn="just">
              <a:buClr>
                <a:srgbClr val="7030A0"/>
              </a:buClr>
              <a:buFont typeface="Courier New" pitchFamily="49" charset="0"/>
              <a:buChar char="o"/>
            </a:pPr>
            <a:endParaRPr lang="el-GR" sz="1800" dirty="0" smtClean="0"/>
          </a:p>
          <a:p>
            <a:pPr marL="788988" lvl="1" indent="-514350" algn="just">
              <a:buClr>
                <a:srgbClr val="7030A0"/>
              </a:buClr>
              <a:buFont typeface="Courier New" pitchFamily="49" charset="0"/>
              <a:buChar char="o"/>
            </a:pPr>
            <a:r>
              <a:rPr lang="el-GR" sz="1800" dirty="0" smtClean="0"/>
              <a:t>Τα συστήματα γραφής αλλάζουν. Γνωστό παράδειγμα αποτελεί εκείνο της τουρκικής γλώσσας που μέχρι το 1928 γραφόταν με το αραβικό αλφάβητο, ενώ στη συνέχεια καθιερώθηκε το λατινικό αλφάβητο από την κυβέρνηση του Κεμάλ </a:t>
            </a:r>
            <a:r>
              <a:rPr lang="el-GR" sz="1800" dirty="0" err="1" smtClean="0"/>
              <a:t>Ατατούρκ</a:t>
            </a:r>
            <a:r>
              <a:rPr lang="el-GR" sz="1800" dirty="0" smtClean="0"/>
              <a:t>.</a:t>
            </a:r>
          </a:p>
          <a:p>
            <a:pPr>
              <a:buNone/>
            </a:pPr>
            <a:endParaRPr lang="en-US" sz="2400" b="1" i="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2400"/>
            <a:ext cx="80772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(3)</a:t>
            </a:r>
          </a:p>
        </p:txBody>
      </p:sp>
      <p:sp>
        <p:nvSpPr>
          <p:cNvPr id="4" name="3 - TextBox"/>
          <p:cNvSpPr txBox="1"/>
          <p:nvPr/>
        </p:nvSpPr>
        <p:spPr>
          <a:xfrm>
            <a:off x="228600" y="1219200"/>
            <a:ext cx="8686800" cy="6863417"/>
          </a:xfrm>
          <a:prstGeom prst="rect">
            <a:avLst/>
          </a:prstGeom>
          <a:noFill/>
        </p:spPr>
        <p:txBody>
          <a:bodyPr wrap="square" rtlCol="0">
            <a:spAutoFit/>
          </a:bodyPr>
          <a:lstStyle/>
          <a:p>
            <a:pPr algn="just">
              <a:buClr>
                <a:srgbClr val="00B050"/>
              </a:buClr>
              <a:buFont typeface="Wingdings" pitchFamily="2" charset="2"/>
              <a:buChar char="ü"/>
            </a:pPr>
            <a:r>
              <a:rPr lang="el-GR" sz="2000" dirty="0" smtClean="0">
                <a:latin typeface="Cambria" pitchFamily="18" charset="0"/>
              </a:rPr>
              <a:t>Οι χιμπατζήδες μπορούν να μάθουν να χρησιμοποιούν σύμβολα με γενικευμένη αναφορά. Δεν μπορούν όμως να συνδυάσουν τα σύμβολα αυτά σε δομημένα σχήματα πλήρων προτάσεων. </a:t>
            </a:r>
          </a:p>
          <a:p>
            <a:pPr algn="just">
              <a:buClr>
                <a:srgbClr val="00B050"/>
              </a:buClr>
              <a:buFont typeface="Wingdings" pitchFamily="2" charset="2"/>
              <a:buChar char="ü"/>
            </a:pPr>
            <a:r>
              <a:rPr lang="el-GR" sz="2000" dirty="0" smtClean="0">
                <a:latin typeface="Cambria" pitchFamily="18" charset="0"/>
              </a:rPr>
              <a:t>Η «δομή» των μεγαλύτερων προτάσεων του </a:t>
            </a:r>
            <a:r>
              <a:rPr lang="en-US" sz="2000" dirty="0" err="1" smtClean="0">
                <a:latin typeface="Cambria" pitchFamily="18" charset="0"/>
              </a:rPr>
              <a:t>Nim</a:t>
            </a:r>
            <a:r>
              <a:rPr lang="el-GR" sz="2000" dirty="0" smtClean="0">
                <a:latin typeface="Cambria" pitchFamily="18" charset="0"/>
              </a:rPr>
              <a:t> ήταν επανάληψη των απλών δομών και όχι επέκταση σε πιο πολύπλοκες δομές όπως αυτές που παράγουν τα παιδιά: ‘</a:t>
            </a:r>
            <a:r>
              <a:rPr lang="en-US" sz="2000" dirty="0" smtClean="0">
                <a:latin typeface="Cambria" pitchFamily="18" charset="0"/>
              </a:rPr>
              <a:t>Give orange me give eat orange me eat orange give me eat orange give me you</a:t>
            </a:r>
            <a:r>
              <a:rPr lang="el-GR" sz="2000" dirty="0" smtClean="0">
                <a:latin typeface="Cambria" pitchFamily="18" charset="0"/>
              </a:rPr>
              <a:t>’.</a:t>
            </a:r>
          </a:p>
          <a:p>
            <a:pPr algn="just">
              <a:buClr>
                <a:srgbClr val="00B050"/>
              </a:buClr>
              <a:buFont typeface="Wingdings" pitchFamily="2" charset="2"/>
              <a:buChar char="ü"/>
            </a:pPr>
            <a:r>
              <a:rPr lang="el-GR" sz="2000" dirty="0" smtClean="0">
                <a:latin typeface="Cambria" pitchFamily="18" charset="0"/>
              </a:rPr>
              <a:t>Οι πιο συνηθισμένες δομές του </a:t>
            </a:r>
            <a:r>
              <a:rPr lang="en-US" sz="2000" dirty="0" err="1" smtClean="0">
                <a:latin typeface="Cambria" pitchFamily="18" charset="0"/>
              </a:rPr>
              <a:t>Nim</a:t>
            </a:r>
            <a:r>
              <a:rPr lang="el-GR" sz="2000" dirty="0" smtClean="0">
                <a:latin typeface="Cambria" pitchFamily="18" charset="0"/>
              </a:rPr>
              <a:t>, (‘</a:t>
            </a:r>
            <a:r>
              <a:rPr lang="en-US" sz="2000" dirty="0" err="1" smtClean="0">
                <a:latin typeface="Cambria" pitchFamily="18" charset="0"/>
              </a:rPr>
              <a:t>Nim</a:t>
            </a:r>
            <a:r>
              <a:rPr lang="en-US" sz="2000" dirty="0" smtClean="0">
                <a:latin typeface="Cambria" pitchFamily="18" charset="0"/>
              </a:rPr>
              <a:t> eat </a:t>
            </a:r>
            <a:r>
              <a:rPr lang="en-US" sz="2000" dirty="0" err="1" smtClean="0">
                <a:latin typeface="Cambria" pitchFamily="18" charset="0"/>
              </a:rPr>
              <a:t>Nim</a:t>
            </a:r>
            <a:r>
              <a:rPr lang="en-US" sz="2000" dirty="0" smtClean="0">
                <a:latin typeface="Cambria" pitchFamily="18" charset="0"/>
              </a:rPr>
              <a:t> eat</a:t>
            </a:r>
            <a:r>
              <a:rPr lang="el-GR" sz="2000" dirty="0" smtClean="0">
                <a:latin typeface="Cambria" pitchFamily="18" charset="0"/>
              </a:rPr>
              <a:t>’, ‘</a:t>
            </a:r>
            <a:r>
              <a:rPr lang="en-US" sz="2000" dirty="0" smtClean="0">
                <a:latin typeface="Cambria" pitchFamily="18" charset="0"/>
              </a:rPr>
              <a:t>Drink eat me </a:t>
            </a:r>
            <a:r>
              <a:rPr lang="en-US" sz="2000" dirty="0" err="1" smtClean="0">
                <a:latin typeface="Cambria" pitchFamily="18" charset="0"/>
              </a:rPr>
              <a:t>Nim</a:t>
            </a:r>
            <a:r>
              <a:rPr lang="el-GR" sz="2000" dirty="0" smtClean="0">
                <a:latin typeface="Cambria" pitchFamily="18" charset="0"/>
              </a:rPr>
              <a:t>’, ‘</a:t>
            </a:r>
            <a:r>
              <a:rPr lang="en-US" sz="2000" dirty="0" smtClean="0">
                <a:latin typeface="Cambria" pitchFamily="18" charset="0"/>
              </a:rPr>
              <a:t>You me banana me banana you</a:t>
            </a:r>
            <a:r>
              <a:rPr lang="el-GR" sz="2000" dirty="0" smtClean="0">
                <a:latin typeface="Cambria" pitchFamily="18" charset="0"/>
              </a:rPr>
              <a:t>’) δεν θυμίζουν σε τίποτα τα </a:t>
            </a:r>
            <a:r>
              <a:rPr lang="el-GR" sz="2000" dirty="0" err="1" smtClean="0">
                <a:latin typeface="Cambria" pitchFamily="18" charset="0"/>
              </a:rPr>
              <a:t>εκφωνήματα</a:t>
            </a:r>
            <a:r>
              <a:rPr lang="el-GR" sz="2000" dirty="0" smtClean="0">
                <a:latin typeface="Cambria" pitchFamily="18" charset="0"/>
              </a:rPr>
              <a:t> που παράγουν τα παιδιά στα πρώτα στάδια της γλωσσικής τους ανάπτυξης.</a:t>
            </a:r>
          </a:p>
          <a:p>
            <a:pPr algn="just">
              <a:buClr>
                <a:srgbClr val="00B050"/>
              </a:buClr>
              <a:buFont typeface="Wingdings" pitchFamily="2" charset="2"/>
              <a:buChar char="ü"/>
            </a:pPr>
            <a:r>
              <a:rPr lang="el-GR" sz="2000" dirty="0" smtClean="0">
                <a:latin typeface="Cambria" pitchFamily="18" charset="0"/>
              </a:rPr>
              <a:t> Σε αντίθεση με ένα παιδί, ο </a:t>
            </a:r>
            <a:r>
              <a:rPr lang="en-US" sz="2000" dirty="0" err="1" smtClean="0">
                <a:latin typeface="Cambria" pitchFamily="18" charset="0"/>
              </a:rPr>
              <a:t>Nim</a:t>
            </a:r>
            <a:r>
              <a:rPr lang="el-GR" sz="2000" dirty="0" smtClean="0">
                <a:latin typeface="Cambria" pitchFamily="18" charset="0"/>
              </a:rPr>
              <a:t> σπάνια ξεκινούσε ο ίδιος τη συνομιλία με τους εκπαιδευτές του. Συνήθως, απαντούσε στα νοήματά τους και πολλές φορές μάλιστα τα επαναλάμβανε (</a:t>
            </a:r>
            <a:r>
              <a:rPr lang="en-US" sz="2000" dirty="0" smtClean="0">
                <a:latin typeface="Cambria" pitchFamily="18" charset="0"/>
              </a:rPr>
              <a:t>clever Hans effect, </a:t>
            </a:r>
            <a:r>
              <a:rPr lang="el-GR" sz="2000" i="1" dirty="0" smtClean="0">
                <a:latin typeface="Cambria" pitchFamily="18" charset="0"/>
              </a:rPr>
              <a:t>ακούσια, ασύνειδη νύξη</a:t>
            </a:r>
            <a:r>
              <a:rPr lang="en-US" sz="2000" dirty="0" smtClean="0">
                <a:latin typeface="Cambria" pitchFamily="18" charset="0"/>
              </a:rPr>
              <a:t>)</a:t>
            </a:r>
            <a:r>
              <a:rPr lang="el-GR" sz="2000" dirty="0" smtClean="0">
                <a:latin typeface="Cambria" pitchFamily="18" charset="0"/>
              </a:rPr>
              <a:t>. </a:t>
            </a:r>
          </a:p>
          <a:p>
            <a:pPr algn="just"/>
            <a:endParaRPr lang="el-GR" sz="2000" dirty="0" smtClean="0">
              <a:latin typeface="Cambria" pitchFamily="18" charset="0"/>
            </a:endParaRPr>
          </a:p>
          <a:p>
            <a:pPr algn="just"/>
            <a:r>
              <a:rPr lang="el-GR" sz="2400" dirty="0" smtClean="0">
                <a:solidFill>
                  <a:srgbClr val="7030A0"/>
                </a:solidFill>
                <a:latin typeface="Cambria" pitchFamily="18" charset="0"/>
                <a:sym typeface="Wingdings"/>
              </a:rPr>
              <a:t></a:t>
            </a:r>
            <a:r>
              <a:rPr lang="el-GR" sz="2000" dirty="0" smtClean="0">
                <a:sym typeface="Wingdings"/>
              </a:rPr>
              <a:t> </a:t>
            </a:r>
            <a:r>
              <a:rPr lang="el-GR" sz="2000" dirty="0" smtClean="0">
                <a:latin typeface="Cambria" pitchFamily="18" charset="0"/>
              </a:rPr>
              <a:t>Οι χιμπατζήδες είναι σε θέση να παράγουν μια συγκεκριμένη συμπεριφορά (νοήματα) προκειμένου να ανταμειφθούν, αλλά, σε καμιά περίπτωση, αυτή η συμπεριφορά δεν έχει τα στοιχεία της ανθρώπινης γλωσσικής ικανότητας.</a:t>
            </a:r>
            <a:endParaRPr lang="en-US" sz="2000" dirty="0" smtClean="0">
              <a:latin typeface="Cambria" pitchFamily="18" charset="0"/>
            </a:endParaRPr>
          </a:p>
          <a:p>
            <a:pPr algn="just"/>
            <a:endParaRPr lang="el-GR" sz="2400" dirty="0" smtClean="0">
              <a:latin typeface="Cambria" pitchFamily="18" charset="0"/>
            </a:endParaRPr>
          </a:p>
          <a:p>
            <a:pPr algn="just"/>
            <a:r>
              <a:rPr lang="en-US" sz="2400" dirty="0" smtClean="0">
                <a:latin typeface="+mn-lt"/>
              </a:rPr>
              <a:t> </a:t>
            </a:r>
            <a:endParaRPr lang="el-GR" sz="2400" dirty="0" smtClean="0">
              <a:latin typeface="+mn-lt"/>
            </a:endParaRPr>
          </a:p>
          <a:p>
            <a:pPr algn="just"/>
            <a:r>
              <a:rPr lang="el-GR" sz="2400" dirty="0" smtClean="0">
                <a:latin typeface="+mn-lt"/>
              </a:rPr>
              <a:t/>
            </a:r>
            <a:br>
              <a:rPr lang="el-GR" sz="2400" dirty="0" smtClean="0">
                <a:latin typeface="+mn-lt"/>
              </a:rPr>
            </a:br>
            <a:endParaRPr lang="el-GR" sz="2400" dirty="0">
              <a:latin typeface="+mn-l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76200"/>
            <a:ext cx="87630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(4)</a:t>
            </a:r>
            <a:endParaRPr lang="el-GR" dirty="0"/>
          </a:p>
        </p:txBody>
      </p:sp>
      <p:sp>
        <p:nvSpPr>
          <p:cNvPr id="3" name="2 - Θέση περιεχομένου"/>
          <p:cNvSpPr>
            <a:spLocks noGrp="1"/>
          </p:cNvSpPr>
          <p:nvPr>
            <p:ph sz="quarter" idx="1"/>
          </p:nvPr>
        </p:nvSpPr>
        <p:spPr>
          <a:xfrm>
            <a:off x="914400" y="1219200"/>
            <a:ext cx="7772400" cy="4572000"/>
          </a:xfrm>
        </p:spPr>
        <p:txBody>
          <a:bodyPr/>
          <a:lstStyle/>
          <a:p>
            <a:pPr algn="just"/>
            <a:r>
              <a:rPr lang="el-GR" sz="2800" dirty="0" smtClean="0"/>
              <a:t>Πιο πρόσφατες έρευνες δείχνουν ότι στα επικοινωνιακά συστήματα των πρωτευόντων εμφανίζονται κάποιοι δομικοί κανόνες που συνδέουν τον περιορισμένο αριθμό κραυγών που μπορούν να παραγάγουν σε μεγαλύτερες ενότητες, με στόχο να μεταφέρουν μεγαλύτερο αριθμό πληροφοριών.</a:t>
            </a:r>
          </a:p>
          <a:p>
            <a:pPr lvl="1" algn="just">
              <a:buNone/>
            </a:pPr>
            <a:r>
              <a:rPr lang="el-GR" dirty="0" smtClean="0">
                <a:solidFill>
                  <a:srgbClr val="7030A0"/>
                </a:solidFill>
                <a:sym typeface="Wingdings"/>
              </a:rPr>
              <a:t> </a:t>
            </a:r>
            <a:r>
              <a:rPr lang="en-US" dirty="0" err="1" smtClean="0"/>
              <a:t>Guereza</a:t>
            </a:r>
            <a:r>
              <a:rPr lang="en-US" dirty="0" smtClean="0"/>
              <a:t> </a:t>
            </a:r>
            <a:r>
              <a:rPr lang="en-US" dirty="0" err="1" smtClean="0"/>
              <a:t>Colobus</a:t>
            </a:r>
            <a:r>
              <a:rPr lang="el-GR" dirty="0" smtClean="0"/>
              <a:t>:</a:t>
            </a:r>
            <a:r>
              <a:rPr lang="en-US" dirty="0" smtClean="0"/>
              <a:t> </a:t>
            </a:r>
            <a:r>
              <a:rPr lang="el-GR" dirty="0" smtClean="0"/>
              <a:t>ρουθουνίσματα (</a:t>
            </a:r>
            <a:r>
              <a:rPr lang="en-US" dirty="0" smtClean="0"/>
              <a:t>snorts, S)</a:t>
            </a:r>
            <a:r>
              <a:rPr lang="el-GR" dirty="0" smtClean="0"/>
              <a:t>, βρυχηθμοί (</a:t>
            </a:r>
            <a:r>
              <a:rPr lang="en-US" dirty="0" smtClean="0"/>
              <a:t>roars, R)</a:t>
            </a:r>
            <a:endParaRPr lang="el-GR" dirty="0" smtClean="0"/>
          </a:p>
          <a:p>
            <a:pPr lvl="2" algn="just"/>
            <a:r>
              <a:rPr lang="el-GR" sz="2400" dirty="0" smtClean="0"/>
              <a:t>κραυγή προειδοποίησης για τη λεοπάρδαλη: </a:t>
            </a:r>
            <a:r>
              <a:rPr lang="en-US" sz="2400" dirty="0" smtClean="0"/>
              <a:t>SRSRSRSRSR </a:t>
            </a:r>
            <a:endParaRPr lang="el-GR" sz="2400" dirty="0" smtClean="0"/>
          </a:p>
          <a:p>
            <a:pPr lvl="2" algn="just"/>
            <a:r>
              <a:rPr lang="el-GR" sz="2400" dirty="0" smtClean="0"/>
              <a:t>κραυγή προειδοποίησης για τους αετούς : </a:t>
            </a:r>
            <a:r>
              <a:rPr lang="en-US" sz="2400" dirty="0" smtClean="0"/>
              <a:t>RRRRRS  </a:t>
            </a:r>
            <a:endParaRPr lang="el-GR" sz="2400" dirty="0" smtClean="0"/>
          </a:p>
          <a:p>
            <a:endParaRPr lang="el-GR" sz="2800" dirty="0" smtClean="0"/>
          </a:p>
          <a:p>
            <a:endParaRPr lang="el-GR"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(5)</a:t>
            </a:r>
            <a:endParaRPr lang="el-GR" dirty="0"/>
          </a:p>
        </p:txBody>
      </p:sp>
      <p:sp>
        <p:nvSpPr>
          <p:cNvPr id="3" name="2 - Θέση περιεχομένου"/>
          <p:cNvSpPr>
            <a:spLocks noGrp="1"/>
          </p:cNvSpPr>
          <p:nvPr>
            <p:ph sz="quarter" idx="1"/>
          </p:nvPr>
        </p:nvSpPr>
        <p:spPr>
          <a:xfrm>
            <a:off x="914400" y="1295400"/>
            <a:ext cx="7772400" cy="4572000"/>
          </a:xfrm>
        </p:spPr>
        <p:txBody>
          <a:bodyPr/>
          <a:lstStyle/>
          <a:p>
            <a:r>
              <a:rPr lang="el-GR" sz="2800" dirty="0" smtClean="0"/>
              <a:t>Παρόλο που οι μελέτες αυτές έδειξαν την παρουσία ενός τύπου δομικής οργάνωσης στα επικοινωνιακά συστήματα των πρωτευόντων, δεν μπορούν να ερμηνεύσουν την αδυναμία τους να κατακτήσουν τη συντακτική οργάνωση που έχουν οι ανθρώπινες γλώσσες. </a:t>
            </a:r>
          </a:p>
          <a:p>
            <a:r>
              <a:rPr lang="el-GR" sz="2800" dirty="0" smtClean="0"/>
              <a:t>Κάποιες μελέτες εξέτασαν την ικανότητα των πρωτευόντων να αναγνωρίζουν γραμματικές δομές με ιεραρχική οργάνωση μέσω των παραδειγμάτων τεχνητών γραμματικών (</a:t>
            </a:r>
            <a:r>
              <a:rPr lang="el-GR" sz="2800" dirty="0" err="1" smtClean="0"/>
              <a:t>artificial</a:t>
            </a:r>
            <a:r>
              <a:rPr lang="el-GR" sz="2800" dirty="0" smtClean="0"/>
              <a:t> </a:t>
            </a:r>
            <a:r>
              <a:rPr lang="el-GR" sz="2800" dirty="0" err="1" smtClean="0"/>
              <a:t>grammar</a:t>
            </a:r>
            <a:r>
              <a:rPr lang="el-GR" sz="2800" dirty="0" smtClean="0"/>
              <a:t> </a:t>
            </a:r>
            <a:r>
              <a:rPr lang="el-GR" sz="2800" dirty="0" err="1" smtClean="0"/>
              <a:t>paradigm</a:t>
            </a:r>
            <a:r>
              <a:rPr lang="el-GR" sz="2800" dirty="0" smtClean="0"/>
              <a:t>). </a:t>
            </a:r>
          </a:p>
          <a:p>
            <a:endParaRPr lang="el-GR"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(6)</a:t>
            </a:r>
            <a:endParaRPr lang="el-GR" dirty="0"/>
          </a:p>
        </p:txBody>
      </p:sp>
      <p:sp>
        <p:nvSpPr>
          <p:cNvPr id="3" name="2 - Θέση περιεχομένου"/>
          <p:cNvSpPr>
            <a:spLocks noGrp="1"/>
          </p:cNvSpPr>
          <p:nvPr>
            <p:ph sz="quarter" idx="1"/>
          </p:nvPr>
        </p:nvSpPr>
        <p:spPr>
          <a:xfrm>
            <a:off x="914400" y="1295400"/>
            <a:ext cx="7772400" cy="4572000"/>
          </a:xfrm>
        </p:spPr>
        <p:txBody>
          <a:bodyPr/>
          <a:lstStyle/>
          <a:p>
            <a:r>
              <a:rPr lang="en-US" sz="2800" dirty="0" smtClean="0"/>
              <a:t>Fitch &amp; Hauser</a:t>
            </a:r>
            <a:r>
              <a:rPr lang="el-GR" sz="2800" dirty="0" smtClean="0"/>
              <a:t> (</a:t>
            </a:r>
            <a:r>
              <a:rPr lang="en-US" sz="2800" dirty="0" smtClean="0"/>
              <a:t>2004</a:t>
            </a:r>
            <a:r>
              <a:rPr lang="el-GR" sz="2800" dirty="0" smtClean="0"/>
              <a:t>): </a:t>
            </a:r>
            <a:r>
              <a:rPr lang="en-US" sz="2800" dirty="0" smtClean="0"/>
              <a:t>cotton-top </a:t>
            </a:r>
            <a:r>
              <a:rPr lang="en-US" sz="2800" dirty="0" err="1" smtClean="0"/>
              <a:t>tamarins</a:t>
            </a:r>
            <a:r>
              <a:rPr lang="en-US" sz="2800" dirty="0" smtClean="0"/>
              <a:t> </a:t>
            </a:r>
            <a:r>
              <a:rPr lang="el-GR" sz="2800" dirty="0" smtClean="0"/>
              <a:t>μέσω μιας δοκιμασίας εξοικείωσης/διάκρισης (</a:t>
            </a:r>
            <a:r>
              <a:rPr lang="en-US" sz="2800" dirty="0" smtClean="0"/>
              <a:t>familiarization/ discrimination paradigm).</a:t>
            </a:r>
            <a:endParaRPr lang="el-GR" sz="2800" dirty="0" smtClean="0"/>
          </a:p>
          <a:p>
            <a:pPr lvl="1">
              <a:buNone/>
            </a:pPr>
            <a:r>
              <a:rPr lang="el-GR" dirty="0" smtClean="0">
                <a:solidFill>
                  <a:srgbClr val="7030A0"/>
                </a:solidFill>
                <a:sym typeface="Wingdings"/>
              </a:rPr>
              <a:t> </a:t>
            </a:r>
            <a:r>
              <a:rPr lang="el-GR" dirty="0" smtClean="0"/>
              <a:t>Χρησιμοποιήθηκαν δύο είδη γραμματικής που αποτελούνταν από ηχητικές ακολουθίες, οι οποίες περιλάμβαναν 8 συλλαβές που αποτελούνταν από ένα σύμφωνο και ένα φωνήεν . </a:t>
            </a:r>
          </a:p>
          <a:p>
            <a:pPr lvl="1">
              <a:buNone/>
            </a:pPr>
            <a:r>
              <a:rPr lang="el-GR" dirty="0" smtClean="0">
                <a:solidFill>
                  <a:srgbClr val="7030A0"/>
                </a:solidFill>
                <a:sym typeface="Wingdings"/>
              </a:rPr>
              <a:t> </a:t>
            </a:r>
            <a:r>
              <a:rPr lang="el-GR" dirty="0" smtClean="0"/>
              <a:t>Κάθε γραμματική </a:t>
            </a:r>
            <a:r>
              <a:rPr lang="el-GR" dirty="0" smtClean="0"/>
              <a:t>αποτελούνταν </a:t>
            </a:r>
            <a:r>
              <a:rPr lang="el-GR" dirty="0" smtClean="0"/>
              <a:t>από δύο κατηγορίες ήχων με διακριτά ακουστικά χαρακτηριστικά, ήχους που εκφωνούνταν από γυναίκες (Α) και ήχους που εκφωνούνταν από άντρες (Β).</a:t>
            </a:r>
          </a:p>
          <a:p>
            <a:pPr lvl="1">
              <a:buNone/>
            </a:pPr>
            <a:endParaRPr lang="el-GR" dirty="0" smtClean="0"/>
          </a:p>
          <a:p>
            <a:pPr lvl="1">
              <a:buNone/>
            </a:pPr>
            <a:r>
              <a:rPr lang="el-GR" dirty="0" smtClean="0"/>
              <a:t> </a:t>
            </a:r>
          </a:p>
          <a:p>
            <a:endParaRPr lang="el-GR"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(7)</a:t>
            </a:r>
            <a:endParaRPr lang="el-GR" dirty="0"/>
          </a:p>
        </p:txBody>
      </p:sp>
      <p:sp>
        <p:nvSpPr>
          <p:cNvPr id="3" name="2 - Θέση περιεχομένου"/>
          <p:cNvSpPr>
            <a:spLocks noGrp="1"/>
          </p:cNvSpPr>
          <p:nvPr>
            <p:ph sz="quarter" idx="1"/>
          </p:nvPr>
        </p:nvSpPr>
        <p:spPr>
          <a:xfrm>
            <a:off x="1143000" y="1371600"/>
            <a:ext cx="7772400" cy="5029200"/>
          </a:xfrm>
        </p:spPr>
        <p:txBody>
          <a:bodyPr/>
          <a:lstStyle/>
          <a:p>
            <a:r>
              <a:rPr lang="en-US" sz="2800" dirty="0" smtClean="0"/>
              <a:t>Fitch &amp; Hauser</a:t>
            </a:r>
            <a:r>
              <a:rPr lang="el-GR" sz="2800" dirty="0" smtClean="0"/>
              <a:t> (</a:t>
            </a:r>
            <a:r>
              <a:rPr lang="en-US" sz="2800" dirty="0" smtClean="0"/>
              <a:t>2004</a:t>
            </a:r>
            <a:r>
              <a:rPr lang="el-GR" sz="2800" dirty="0" smtClean="0"/>
              <a:t>):</a:t>
            </a:r>
          </a:p>
          <a:p>
            <a:pPr lvl="1">
              <a:buNone/>
            </a:pPr>
            <a:r>
              <a:rPr lang="el-GR" dirty="0" smtClean="0">
                <a:solidFill>
                  <a:srgbClr val="7030A0"/>
                </a:solidFill>
                <a:sym typeface="Wingdings"/>
              </a:rPr>
              <a:t> </a:t>
            </a:r>
            <a:r>
              <a:rPr lang="el-GR" sz="2800" dirty="0" smtClean="0"/>
              <a:t>Η πρώτη γραμματική ήταν πεπερασμένων καταστάσεων (</a:t>
            </a:r>
            <a:r>
              <a:rPr lang="el-GR" sz="2800" dirty="0" err="1" smtClean="0"/>
              <a:t>finite</a:t>
            </a:r>
            <a:r>
              <a:rPr lang="el-GR" sz="2800" dirty="0" smtClean="0"/>
              <a:t> </a:t>
            </a:r>
            <a:r>
              <a:rPr lang="el-GR" sz="2800" dirty="0" err="1" smtClean="0"/>
              <a:t>state</a:t>
            </a:r>
            <a:r>
              <a:rPr lang="el-GR" sz="2800" dirty="0" smtClean="0"/>
              <a:t> </a:t>
            </a:r>
            <a:r>
              <a:rPr lang="el-GR" sz="2800" dirty="0" err="1" smtClean="0"/>
              <a:t>grammar</a:t>
            </a:r>
            <a:r>
              <a:rPr lang="el-GR" sz="2800" dirty="0" smtClean="0"/>
              <a:t>), δηλαδή </a:t>
            </a:r>
            <a:r>
              <a:rPr lang="el-GR" sz="2800" dirty="0" smtClean="0"/>
              <a:t>αποτελούνταν </a:t>
            </a:r>
            <a:r>
              <a:rPr lang="el-GR" sz="2800" dirty="0" smtClean="0"/>
              <a:t>από διαδοχικά εναλλασσόμενες εμφανίσεις των δύο κατηγοριών ήχων (ΑΒΑΒΑΒ, (ΑΒ)</a:t>
            </a:r>
            <a:r>
              <a:rPr lang="el-GR" sz="2800" baseline="30000" dirty="0" smtClean="0"/>
              <a:t>n</a:t>
            </a:r>
            <a:r>
              <a:rPr lang="el-GR" sz="2800" dirty="0" smtClean="0"/>
              <a:t>. </a:t>
            </a:r>
          </a:p>
          <a:p>
            <a:pPr lvl="1">
              <a:buNone/>
            </a:pPr>
            <a:r>
              <a:rPr lang="el-GR" sz="2800" dirty="0" smtClean="0">
                <a:solidFill>
                  <a:srgbClr val="7030A0"/>
                </a:solidFill>
                <a:sym typeface="Wingdings"/>
              </a:rPr>
              <a:t> </a:t>
            </a:r>
            <a:r>
              <a:rPr lang="el-GR" sz="2800" dirty="0" smtClean="0">
                <a:sym typeface="Wingdings"/>
              </a:rPr>
              <a:t>Η </a:t>
            </a:r>
            <a:r>
              <a:rPr lang="el-GR" sz="2800" dirty="0" smtClean="0"/>
              <a:t>δεύτερη ήταν γραμματική φραστικής δομής (</a:t>
            </a:r>
            <a:r>
              <a:rPr lang="el-GR" sz="2800" dirty="0" err="1" smtClean="0"/>
              <a:t>phrase</a:t>
            </a:r>
            <a:r>
              <a:rPr lang="el-GR" sz="2800" dirty="0" smtClean="0"/>
              <a:t> </a:t>
            </a:r>
            <a:r>
              <a:rPr lang="el-GR" sz="2800" dirty="0" err="1" smtClean="0"/>
              <a:t>structure</a:t>
            </a:r>
            <a:r>
              <a:rPr lang="el-GR" sz="2800" dirty="0" smtClean="0"/>
              <a:t> </a:t>
            </a:r>
            <a:r>
              <a:rPr lang="el-GR" sz="2800" dirty="0" err="1" smtClean="0"/>
              <a:t>grammar</a:t>
            </a:r>
            <a:r>
              <a:rPr lang="el-GR" sz="2800" dirty="0" smtClean="0"/>
              <a:t>), δηλαδή </a:t>
            </a:r>
            <a:r>
              <a:rPr lang="el-GR" sz="2800" dirty="0" smtClean="0"/>
              <a:t>αποτελούνταν </a:t>
            </a:r>
            <a:r>
              <a:rPr lang="el-GR" sz="2800" dirty="0" smtClean="0"/>
              <a:t>από επαναλαμβανόμενες εμφανίσεις της κάθε ηχητικής κατηγορίας (ΑΑΑΒΒΒ, </a:t>
            </a:r>
            <a:r>
              <a:rPr lang="el-GR" sz="2800" dirty="0" err="1" smtClean="0"/>
              <a:t>Α</a:t>
            </a:r>
            <a:r>
              <a:rPr lang="el-GR" sz="2800" baseline="30000" dirty="0" err="1" smtClean="0"/>
              <a:t>n</a:t>
            </a:r>
            <a:r>
              <a:rPr lang="el-GR" sz="2800" dirty="0" err="1" smtClean="0"/>
              <a:t>Β</a:t>
            </a:r>
            <a:r>
              <a:rPr lang="el-GR" sz="2800" baseline="30000" dirty="0" err="1" smtClean="0"/>
              <a:t>n</a:t>
            </a:r>
            <a:r>
              <a:rPr lang="el-GR" sz="2800" dirty="0" smtClean="0"/>
              <a:t>).</a:t>
            </a:r>
          </a:p>
          <a:p>
            <a:pPr lvl="1">
              <a:buNone/>
            </a:pPr>
            <a:endParaRPr lang="el-GR" dirty="0" smtClean="0"/>
          </a:p>
          <a:p>
            <a:pPr lvl="1">
              <a:buNone/>
            </a:pPr>
            <a:r>
              <a:rPr lang="el-GR" dirty="0" smtClean="0"/>
              <a:t> </a:t>
            </a:r>
          </a:p>
          <a:p>
            <a:endParaRPr lang="el-GR"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ομόλογη ικανότητα (8)</a:t>
            </a:r>
            <a:endParaRPr lang="el-GR" dirty="0"/>
          </a:p>
        </p:txBody>
      </p:sp>
      <p:sp>
        <p:nvSpPr>
          <p:cNvPr id="3" name="2 - Θέση περιεχομένου"/>
          <p:cNvSpPr>
            <a:spLocks noGrp="1"/>
          </p:cNvSpPr>
          <p:nvPr>
            <p:ph sz="quarter" idx="1"/>
          </p:nvPr>
        </p:nvSpPr>
        <p:spPr>
          <a:xfrm>
            <a:off x="1143000" y="1371600"/>
            <a:ext cx="7772400" cy="5029200"/>
          </a:xfrm>
        </p:spPr>
        <p:txBody>
          <a:bodyPr/>
          <a:lstStyle/>
          <a:p>
            <a:r>
              <a:rPr lang="en-US" sz="2800" dirty="0" smtClean="0"/>
              <a:t>Fitch &amp; Hauser</a:t>
            </a:r>
            <a:r>
              <a:rPr lang="el-GR" sz="2800" dirty="0" smtClean="0"/>
              <a:t> (</a:t>
            </a:r>
            <a:r>
              <a:rPr lang="en-US" sz="2800" dirty="0" smtClean="0"/>
              <a:t>2004</a:t>
            </a:r>
            <a:r>
              <a:rPr lang="el-GR" sz="2800" dirty="0" smtClean="0"/>
              <a:t>):</a:t>
            </a:r>
          </a:p>
          <a:p>
            <a:pPr lvl="1">
              <a:buNone/>
            </a:pPr>
            <a:r>
              <a:rPr lang="el-GR" dirty="0" smtClean="0">
                <a:solidFill>
                  <a:srgbClr val="7030A0"/>
                </a:solidFill>
                <a:sym typeface="Wingdings"/>
              </a:rPr>
              <a:t> </a:t>
            </a:r>
            <a:r>
              <a:rPr lang="el-GR" sz="2800" dirty="0" smtClean="0"/>
              <a:t>Οι πίθηκοι χωρίστηκαν σε δύο ομάδες και κάθε ομάδα εκτέθηκε στο ένα από τα δύο είδη γραμματικής. </a:t>
            </a:r>
          </a:p>
          <a:p>
            <a:pPr lvl="1">
              <a:buNone/>
            </a:pPr>
            <a:r>
              <a:rPr lang="el-GR" sz="2800" dirty="0" smtClean="0">
                <a:solidFill>
                  <a:srgbClr val="7030A0"/>
                </a:solidFill>
                <a:sym typeface="Wingdings"/>
              </a:rPr>
              <a:t> </a:t>
            </a:r>
            <a:r>
              <a:rPr lang="el-GR" sz="2800" dirty="0" smtClean="0"/>
              <a:t>Μόνο η ομάδα που είχε εκτεθεί </a:t>
            </a:r>
            <a:r>
              <a:rPr lang="el-GR" sz="2800" dirty="0" smtClean="0"/>
              <a:t>στη </a:t>
            </a:r>
            <a:r>
              <a:rPr lang="el-GR" sz="2800" dirty="0" smtClean="0"/>
              <a:t>γραμματική πεπερασμένων καταστάσεων μπορούσε να αναγνωρίσει τις παραβιάσεις σε αυτήν, ενώ η ομάδα που είχε εξοικειωθεί με </a:t>
            </a:r>
            <a:r>
              <a:rPr lang="el-GR" sz="2800" dirty="0" smtClean="0"/>
              <a:t>τη </a:t>
            </a:r>
            <a:r>
              <a:rPr lang="el-GR" sz="2800" dirty="0" smtClean="0"/>
              <a:t>γραμματική φραστικής δομής φαίνεται να κοιτούσε εξίσου τις παραβιάσεις και τις συνεπείς με αυτήν εμφανίσεις. </a:t>
            </a:r>
          </a:p>
          <a:p>
            <a:pPr lvl="1">
              <a:buNone/>
            </a:pPr>
            <a:endParaRPr lang="el-GR" dirty="0" smtClean="0"/>
          </a:p>
          <a:p>
            <a:pPr lvl="1">
              <a:buNone/>
            </a:pPr>
            <a:r>
              <a:rPr lang="el-GR" dirty="0" smtClean="0"/>
              <a:t> </a:t>
            </a:r>
          </a:p>
          <a:p>
            <a:endParaRPr lang="el-GR"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ανάλογη ικανότητα (1)</a:t>
            </a:r>
            <a:endParaRPr lang="el-GR" dirty="0"/>
          </a:p>
        </p:txBody>
      </p:sp>
      <p:sp>
        <p:nvSpPr>
          <p:cNvPr id="3" name="2 - Θέση περιεχομένου"/>
          <p:cNvSpPr>
            <a:spLocks noGrp="1"/>
          </p:cNvSpPr>
          <p:nvPr>
            <p:ph sz="quarter" idx="1"/>
          </p:nvPr>
        </p:nvSpPr>
        <p:spPr>
          <a:xfrm>
            <a:off x="1143000" y="1371600"/>
            <a:ext cx="7772400" cy="5029200"/>
          </a:xfrm>
        </p:spPr>
        <p:txBody>
          <a:bodyPr/>
          <a:lstStyle/>
          <a:p>
            <a:r>
              <a:rPr lang="en-US" sz="3200" dirty="0" err="1" smtClean="0"/>
              <a:t>Pepperberg</a:t>
            </a:r>
            <a:r>
              <a:rPr lang="en-US" sz="3200" dirty="0" smtClean="0"/>
              <a:t> (2007)</a:t>
            </a:r>
            <a:r>
              <a:rPr lang="el-GR" sz="3200" dirty="0" smtClean="0"/>
              <a:t>:</a:t>
            </a:r>
            <a:endParaRPr lang="en-US" sz="3200" dirty="0" smtClean="0"/>
          </a:p>
          <a:p>
            <a:pPr>
              <a:buNone/>
            </a:pPr>
            <a:r>
              <a:rPr lang="en-US" sz="3200" dirty="0" smtClean="0">
                <a:solidFill>
                  <a:srgbClr val="7030A0"/>
                </a:solidFill>
                <a:sym typeface="Wingdings"/>
              </a:rPr>
              <a:t>	</a:t>
            </a:r>
            <a:r>
              <a:rPr lang="el-GR" sz="3200" dirty="0" smtClean="0">
                <a:solidFill>
                  <a:srgbClr val="7030A0"/>
                </a:solidFill>
                <a:sym typeface="Wingdings"/>
              </a:rPr>
              <a:t> </a:t>
            </a:r>
            <a:r>
              <a:rPr lang="en-US" sz="3200" b="1" dirty="0" smtClean="0">
                <a:sym typeface="Wingdings"/>
              </a:rPr>
              <a:t>Alex</a:t>
            </a:r>
            <a:r>
              <a:rPr lang="en-US" sz="3200" dirty="0" smtClean="0">
                <a:sym typeface="Wingdings"/>
              </a:rPr>
              <a:t>:</a:t>
            </a:r>
            <a:r>
              <a:rPr lang="en-US" sz="3200" dirty="0" smtClean="0">
                <a:solidFill>
                  <a:srgbClr val="7030A0"/>
                </a:solidFill>
                <a:sym typeface="Wingdings"/>
              </a:rPr>
              <a:t> </a:t>
            </a:r>
            <a:r>
              <a:rPr lang="el-GR" sz="3200" dirty="0" smtClean="0"/>
              <a:t>ικανότητα να μάθει μεγάλο αριθμό λέξεων</a:t>
            </a:r>
            <a:r>
              <a:rPr lang="en-US" sz="3200" dirty="0" smtClean="0"/>
              <a:t> </a:t>
            </a:r>
            <a:r>
              <a:rPr lang="el-GR" sz="3200" dirty="0" smtClean="0"/>
              <a:t>και να συνδυάζει αυτές τις λέξεις σε </a:t>
            </a:r>
            <a:r>
              <a:rPr lang="el-GR" sz="3200" dirty="0" err="1" smtClean="0"/>
              <a:t>εκφωνήματα</a:t>
            </a:r>
            <a:r>
              <a:rPr lang="el-GR" sz="3200" dirty="0" smtClean="0"/>
              <a:t> .</a:t>
            </a:r>
            <a:endParaRPr lang="en-US" sz="3200" dirty="0" smtClean="0"/>
          </a:p>
          <a:p>
            <a:r>
              <a:rPr lang="en-US" sz="3200" dirty="0" smtClean="0"/>
              <a:t>Suzuki (2016), Taylor (2017)</a:t>
            </a:r>
            <a:r>
              <a:rPr lang="el-GR" sz="3200" dirty="0" smtClean="0"/>
              <a:t>:</a:t>
            </a:r>
          </a:p>
          <a:p>
            <a:pPr lvl="1">
              <a:buNone/>
            </a:pPr>
            <a:r>
              <a:rPr lang="el-GR" sz="3200" dirty="0" smtClean="0">
                <a:solidFill>
                  <a:srgbClr val="7030A0"/>
                </a:solidFill>
                <a:sym typeface="Wingdings"/>
              </a:rPr>
              <a:t> </a:t>
            </a:r>
            <a:r>
              <a:rPr lang="el-GR" sz="3200" dirty="0" smtClean="0"/>
              <a:t>τα τραγούδια των πτηνών εμφανίζουν την ικανότητα του συνδυασμού φωνολογικών τεμαχίων μέσω </a:t>
            </a:r>
            <a:r>
              <a:rPr lang="el-GR" sz="3200" b="1" dirty="0" smtClean="0"/>
              <a:t>απλών</a:t>
            </a:r>
            <a:r>
              <a:rPr lang="el-GR" sz="3200" dirty="0" smtClean="0"/>
              <a:t> συντακτικών κανόνων</a:t>
            </a:r>
            <a:r>
              <a:rPr lang="en-US" sz="3200" dirty="0" smtClean="0"/>
              <a:t>.</a:t>
            </a:r>
          </a:p>
          <a:p>
            <a:endParaRPr lang="el-GR"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ανάλογη ικανότητα (2)</a:t>
            </a:r>
            <a:endParaRPr lang="el-GR" dirty="0"/>
          </a:p>
        </p:txBody>
      </p:sp>
      <p:sp>
        <p:nvSpPr>
          <p:cNvPr id="3" name="2 - Θέση περιεχομένου"/>
          <p:cNvSpPr>
            <a:spLocks noGrp="1"/>
          </p:cNvSpPr>
          <p:nvPr>
            <p:ph sz="quarter" idx="1"/>
          </p:nvPr>
        </p:nvSpPr>
        <p:spPr>
          <a:xfrm>
            <a:off x="1143000" y="1066800"/>
            <a:ext cx="7772400" cy="5029200"/>
          </a:xfrm>
        </p:spPr>
        <p:txBody>
          <a:bodyPr/>
          <a:lstStyle/>
          <a:p>
            <a:r>
              <a:rPr lang="el-GR" sz="3200" dirty="0" smtClean="0"/>
              <a:t>Αρκετές μελέτες εξέτασαν μέσω της μεθόδου των τεχνητών γραμματικών την ικανότητα των πτηνών να κατακτήσουν την ιεραρχική οργάνωση των </a:t>
            </a:r>
            <a:r>
              <a:rPr lang="el-GR" sz="3200" dirty="0" smtClean="0"/>
              <a:t>ανθρ</a:t>
            </a:r>
            <a:r>
              <a:rPr lang="el-GR" sz="3200" dirty="0" smtClean="0"/>
              <a:t>ώ</a:t>
            </a:r>
            <a:r>
              <a:rPr lang="el-GR" sz="3200" dirty="0" smtClean="0"/>
              <a:t>πινων </a:t>
            </a:r>
            <a:r>
              <a:rPr lang="el-GR" sz="3200" dirty="0" smtClean="0"/>
              <a:t>γλωσσών.</a:t>
            </a:r>
            <a:r>
              <a:rPr lang="en-US" sz="3200" dirty="0" smtClean="0">
                <a:solidFill>
                  <a:srgbClr val="7030A0"/>
                </a:solidFill>
                <a:sym typeface="Wingdings"/>
              </a:rPr>
              <a:t>	</a:t>
            </a:r>
            <a:endParaRPr lang="el-GR" sz="3200" dirty="0" smtClean="0">
              <a:solidFill>
                <a:srgbClr val="7030A0"/>
              </a:solidFill>
              <a:sym typeface="Wingdings"/>
            </a:endParaRPr>
          </a:p>
          <a:p>
            <a:pPr>
              <a:buNone/>
            </a:pPr>
            <a:r>
              <a:rPr lang="el-GR" sz="3200" dirty="0" smtClean="0">
                <a:solidFill>
                  <a:srgbClr val="7030A0"/>
                </a:solidFill>
                <a:sym typeface="Wingdings"/>
              </a:rPr>
              <a:t>	 </a:t>
            </a:r>
            <a:r>
              <a:rPr lang="el-GR" sz="3200" dirty="0" smtClean="0"/>
              <a:t>κάποια πτηνά (</a:t>
            </a:r>
            <a:r>
              <a:rPr lang="el-GR" sz="3200" dirty="0" err="1" smtClean="0"/>
              <a:t>starlings</a:t>
            </a:r>
            <a:r>
              <a:rPr lang="el-GR" sz="3200" dirty="0" smtClean="0"/>
              <a:t> και </a:t>
            </a:r>
            <a:r>
              <a:rPr lang="el-GR" sz="3200" dirty="0" err="1" smtClean="0"/>
              <a:t>Bengalese</a:t>
            </a:r>
            <a:r>
              <a:rPr lang="el-GR" sz="3200" dirty="0" smtClean="0"/>
              <a:t> </a:t>
            </a:r>
            <a:r>
              <a:rPr lang="el-GR" sz="3200" dirty="0" err="1" smtClean="0"/>
              <a:t>finches</a:t>
            </a:r>
            <a:r>
              <a:rPr lang="el-GR" sz="3200" dirty="0" smtClean="0"/>
              <a:t>) μπορούν να κατακτήσουν γραμματικές που δεν βασίζονται στο περικείμενο (</a:t>
            </a:r>
            <a:r>
              <a:rPr lang="el-GR" sz="3200" dirty="0" err="1" smtClean="0"/>
              <a:t>context</a:t>
            </a:r>
            <a:r>
              <a:rPr lang="el-GR" sz="3200" dirty="0" smtClean="0"/>
              <a:t>-</a:t>
            </a:r>
            <a:r>
              <a:rPr lang="el-GR" sz="3200" dirty="0" err="1" smtClean="0"/>
              <a:t>free</a:t>
            </a:r>
            <a:r>
              <a:rPr lang="el-GR" sz="3200" dirty="0" smtClean="0"/>
              <a:t> </a:t>
            </a:r>
            <a:r>
              <a:rPr lang="el-GR" sz="3200" dirty="0" err="1" smtClean="0"/>
              <a:t>grammars</a:t>
            </a:r>
            <a:r>
              <a:rPr lang="el-GR" sz="3200" dirty="0" smtClean="0"/>
              <a:t>). </a:t>
            </a:r>
          </a:p>
          <a:p>
            <a:pPr algn="just">
              <a:buNone/>
            </a:pPr>
            <a:r>
              <a:rPr lang="en-US" sz="1800" dirty="0" smtClean="0"/>
              <a:t>	</a:t>
            </a:r>
            <a:r>
              <a:rPr lang="el-GR" sz="1800" b="1" dirty="0" err="1" smtClean="0"/>
              <a:t>context</a:t>
            </a:r>
            <a:r>
              <a:rPr lang="el-GR" sz="1800" b="1" dirty="0" smtClean="0"/>
              <a:t>-</a:t>
            </a:r>
            <a:r>
              <a:rPr lang="el-GR" sz="1800" b="1" dirty="0" err="1" smtClean="0"/>
              <a:t>free</a:t>
            </a:r>
            <a:r>
              <a:rPr lang="el-GR" sz="1800" b="1" dirty="0" smtClean="0"/>
              <a:t> </a:t>
            </a:r>
            <a:r>
              <a:rPr lang="el-GR" sz="1800" b="1" dirty="0" err="1" smtClean="0"/>
              <a:t>grammar</a:t>
            </a:r>
            <a:r>
              <a:rPr lang="el-GR" sz="1800" dirty="0" smtClean="0"/>
              <a:t>: </a:t>
            </a:r>
            <a:r>
              <a:rPr lang="en-US" sz="1800" dirty="0" smtClean="0"/>
              <a:t>a set of recursive rewriting rules that generate patterns of strings (set of terminal symbols, set of non terminal symbols, set of productions/rules, a start symbol  </a:t>
            </a:r>
            <a:r>
              <a:rPr lang="en-US" sz="1800" dirty="0" smtClean="0">
                <a:latin typeface="Times New Roman"/>
                <a:cs typeface="Times New Roman"/>
              </a:rPr>
              <a:t>≠ context sensitive/dependent grammar (rewrite X as  X+Y in the context of Z)</a:t>
            </a:r>
            <a:endParaRPr lang="en-US" sz="1800" dirty="0" smtClean="0"/>
          </a:p>
          <a:p>
            <a:endParaRPr lang="el-GR"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ανάλογη ικανότητα (3)</a:t>
            </a:r>
            <a:endParaRPr lang="el-GR" dirty="0"/>
          </a:p>
        </p:txBody>
      </p:sp>
      <p:sp>
        <p:nvSpPr>
          <p:cNvPr id="3" name="2 - Θέση περιεχομένου"/>
          <p:cNvSpPr>
            <a:spLocks noGrp="1"/>
          </p:cNvSpPr>
          <p:nvPr>
            <p:ph sz="quarter" idx="1"/>
          </p:nvPr>
        </p:nvSpPr>
        <p:spPr>
          <a:xfrm>
            <a:off x="1143000" y="1143000"/>
            <a:ext cx="7772400" cy="5029200"/>
          </a:xfrm>
        </p:spPr>
        <p:txBody>
          <a:bodyPr/>
          <a:lstStyle/>
          <a:p>
            <a:pPr>
              <a:buNone/>
            </a:pPr>
            <a:r>
              <a:rPr lang="el-GR" sz="3200" dirty="0" smtClean="0">
                <a:solidFill>
                  <a:srgbClr val="7030A0"/>
                </a:solidFill>
                <a:sym typeface="Wingdings"/>
              </a:rPr>
              <a:t>	 </a:t>
            </a:r>
            <a:r>
              <a:rPr lang="el-GR" sz="3000" dirty="0" smtClean="0"/>
              <a:t>Αυτές οι γραμματικές παρουσιάζουν το χαρακτηριστικό της </a:t>
            </a:r>
            <a:r>
              <a:rPr lang="el-GR" sz="3000" dirty="0" err="1" smtClean="0"/>
              <a:t>επαναδρομής</a:t>
            </a:r>
            <a:r>
              <a:rPr lang="el-GR" sz="3000" dirty="0" smtClean="0"/>
              <a:t> (</a:t>
            </a:r>
            <a:r>
              <a:rPr lang="el-GR" sz="3000" dirty="0" err="1" smtClean="0"/>
              <a:t>recursion</a:t>
            </a:r>
            <a:r>
              <a:rPr lang="el-GR" sz="3000" dirty="0" smtClean="0"/>
              <a:t>) (επανεφαρμογή προηγούμενων κανόνων, π.χ. </a:t>
            </a:r>
            <a:r>
              <a:rPr lang="el-GR" sz="3000" i="1" dirty="0" smtClean="0"/>
              <a:t>ο πρωθυπουργός είπε ότι ο υπουργός εξωτερικών είκασε ότι ο γραμματέας του σκέφτηκε ότι</a:t>
            </a:r>
            <a:r>
              <a:rPr lang="el-GR" sz="3000" dirty="0" smtClean="0"/>
              <a:t>…), το οποίο έχει θεωρηθεί στοιχείο μόνο των ανθρώπινων γλωσσικών συστημάτων, καθώς προσδίδει σε αυτά τον επ’ άπειρον ιεραρχικό τρόπο οργάνωσης των συστατικών </a:t>
            </a:r>
            <a:r>
              <a:rPr lang="el-GR" sz="3000" dirty="0" smtClean="0"/>
              <a:t>τους </a:t>
            </a:r>
            <a:r>
              <a:rPr lang="el-GR" sz="3000" dirty="0" smtClean="0"/>
              <a:t>(</a:t>
            </a:r>
            <a:r>
              <a:rPr lang="el-GR" sz="3000" dirty="0" err="1" smtClean="0"/>
              <a:t>Hauser</a:t>
            </a:r>
            <a:r>
              <a:rPr lang="el-GR" sz="3000" dirty="0" smtClean="0"/>
              <a:t>, </a:t>
            </a:r>
            <a:r>
              <a:rPr lang="el-GR" sz="3000" dirty="0" err="1" smtClean="0"/>
              <a:t>Chomsky</a:t>
            </a:r>
            <a:r>
              <a:rPr lang="el-GR" sz="3000" dirty="0" smtClean="0"/>
              <a:t>, &amp; </a:t>
            </a:r>
            <a:r>
              <a:rPr lang="el-GR" sz="3000" dirty="0" err="1" smtClean="0"/>
              <a:t>Fitch</a:t>
            </a:r>
            <a:r>
              <a:rPr lang="el-GR" sz="3000" dirty="0" smtClean="0"/>
              <a:t>, 2002).</a:t>
            </a:r>
            <a:endParaRPr lang="en-US" sz="3000" dirty="0" smtClean="0"/>
          </a:p>
          <a:p>
            <a:endParaRPr lang="el-GR"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839200" cy="1143000"/>
          </a:xfrm>
        </p:spPr>
        <p:txBody>
          <a:bodyPr/>
          <a:lstStyle/>
          <a:p>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Η γραμματική δομή ως ανάλογη ικανότητα (4)</a:t>
            </a:r>
            <a:endParaRPr lang="el-GR" dirty="0"/>
          </a:p>
        </p:txBody>
      </p:sp>
      <p:sp>
        <p:nvSpPr>
          <p:cNvPr id="3" name="2 - Θέση περιεχομένου"/>
          <p:cNvSpPr>
            <a:spLocks noGrp="1"/>
          </p:cNvSpPr>
          <p:nvPr>
            <p:ph sz="quarter" idx="1"/>
          </p:nvPr>
        </p:nvSpPr>
        <p:spPr>
          <a:xfrm>
            <a:off x="1143000" y="990600"/>
            <a:ext cx="7772400" cy="5029200"/>
          </a:xfrm>
        </p:spPr>
        <p:txBody>
          <a:bodyPr/>
          <a:lstStyle/>
          <a:p>
            <a:pPr>
              <a:buNone/>
            </a:pPr>
            <a:r>
              <a:rPr lang="el-GR" sz="2800" dirty="0" smtClean="0"/>
              <a:t>Κριτική</a:t>
            </a:r>
            <a:r>
              <a:rPr lang="el-GR" sz="3200" dirty="0" smtClean="0"/>
              <a:t>: </a:t>
            </a:r>
          </a:p>
          <a:p>
            <a:r>
              <a:rPr lang="el-GR" sz="2400" dirty="0" smtClean="0"/>
              <a:t>Παρόλο που τα πτηνά μπορούν να διακρίνουν τις ακολουθίες μη </a:t>
            </a:r>
            <a:r>
              <a:rPr lang="el-GR" sz="2400" dirty="0" err="1" smtClean="0"/>
              <a:t>περικειμενικών</a:t>
            </a:r>
            <a:r>
              <a:rPr lang="el-GR" sz="2400" dirty="0" smtClean="0"/>
              <a:t> γραμματικών, δεν είναι βέβαιο ότι έχουν την ικανότητα να κατανοήσουν την </a:t>
            </a:r>
            <a:r>
              <a:rPr lang="el-GR" sz="2400" dirty="0" err="1" smtClean="0"/>
              <a:t>επαναδρομική</a:t>
            </a:r>
            <a:r>
              <a:rPr lang="el-GR" sz="2400" dirty="0" smtClean="0"/>
              <a:t> φύση των κεντρικά εγκιβωτισμένων (</a:t>
            </a:r>
            <a:r>
              <a:rPr lang="el-GR" sz="2400" dirty="0" err="1" smtClean="0"/>
              <a:t>center</a:t>
            </a:r>
            <a:r>
              <a:rPr lang="el-GR" sz="2400" dirty="0" smtClean="0"/>
              <a:t>-</a:t>
            </a:r>
            <a:r>
              <a:rPr lang="el-GR" sz="2400" dirty="0" err="1" smtClean="0"/>
              <a:t>embedded</a:t>
            </a:r>
            <a:r>
              <a:rPr lang="el-GR" sz="2400" dirty="0" smtClean="0"/>
              <a:t>) ακολουθιών.</a:t>
            </a:r>
          </a:p>
          <a:p>
            <a:r>
              <a:rPr lang="el-GR" sz="2400" dirty="0" smtClean="0"/>
              <a:t>Η κατάκτηση αυτών των γραμματικών ακόμη και αν είναι εφικτή απαιτεί πολλές επαναλήψεις για την εκμάθησή τους από τους μη ανθρώπινους οργανισμούς. </a:t>
            </a:r>
            <a:endParaRPr lang="el-GR" sz="2400" dirty="0" smtClean="0">
              <a:solidFill>
                <a:srgbClr val="7030A0"/>
              </a:solidFill>
              <a:sym typeface="Wingdings"/>
            </a:endParaRPr>
          </a:p>
          <a:p>
            <a:pPr>
              <a:buNone/>
            </a:pPr>
            <a:r>
              <a:rPr lang="el-GR" sz="2400" dirty="0" smtClean="0">
                <a:solidFill>
                  <a:srgbClr val="7030A0"/>
                </a:solidFill>
                <a:sym typeface="Wingdings"/>
              </a:rPr>
              <a:t>	</a:t>
            </a:r>
            <a:r>
              <a:rPr lang="el-GR" sz="2400" dirty="0" smtClean="0"/>
              <a:t> Η διαδικασία αυτή αποκλίνει από τον τρόπο με τον οποίο κατακτούν τα παιδιά την ιεραρχική οργάνωση των </a:t>
            </a:r>
            <a:r>
              <a:rPr lang="el-GR" sz="2400" dirty="0" smtClean="0"/>
              <a:t>ανθρώπινων </a:t>
            </a:r>
            <a:r>
              <a:rPr lang="el-GR" sz="2400" dirty="0" smtClean="0"/>
              <a:t>γλωσσών.</a:t>
            </a:r>
          </a:p>
          <a:p>
            <a:pPr>
              <a:buNone/>
            </a:pPr>
            <a:endParaRPr lang="el-GR"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pPr algn="ct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Κοινές απόψεις για τη Γλωσσολογία (1)</a:t>
            </a:r>
            <a:endParaRPr lang="en-US" dirty="0"/>
          </a:p>
        </p:txBody>
      </p:sp>
      <p:pic>
        <p:nvPicPr>
          <p:cNvPr id="8" name="7 - Εικόνα" descr="homem-dos-desenhos-animados-no-terno-22793549.jpg"/>
          <p:cNvPicPr>
            <a:picLocks noChangeAspect="1"/>
          </p:cNvPicPr>
          <p:nvPr/>
        </p:nvPicPr>
        <p:blipFill>
          <a:blip r:embed="rId3" cstate="print"/>
          <a:stretch>
            <a:fillRect/>
          </a:stretch>
        </p:blipFill>
        <p:spPr>
          <a:xfrm>
            <a:off x="1981200" y="1371600"/>
            <a:ext cx="2209800" cy="4495800"/>
          </a:xfrm>
          <a:prstGeom prst="rect">
            <a:avLst/>
          </a:prstGeom>
        </p:spPr>
      </p:pic>
      <p:pic>
        <p:nvPicPr>
          <p:cNvPr id="13" name="12 - Εικόνα" descr="Χωρίς τίτλο.png"/>
          <p:cNvPicPr>
            <a:picLocks noChangeAspect="1"/>
          </p:cNvPicPr>
          <p:nvPr/>
        </p:nvPicPr>
        <p:blipFill>
          <a:blip r:embed="rId4" cstate="print"/>
          <a:stretch>
            <a:fillRect/>
          </a:stretch>
        </p:blipFill>
        <p:spPr>
          <a:xfrm>
            <a:off x="4191000" y="1143000"/>
            <a:ext cx="2286000" cy="4572000"/>
          </a:xfrm>
          <a:prstGeom prst="rect">
            <a:avLst/>
          </a:prstGeom>
        </p:spPr>
      </p:pic>
      <p:sp>
        <p:nvSpPr>
          <p:cNvPr id="15" name="14 - Επεξήγηση με στρογγυλεμένο παραλληλόγραμμο"/>
          <p:cNvSpPr/>
          <p:nvPr/>
        </p:nvSpPr>
        <p:spPr>
          <a:xfrm>
            <a:off x="228600" y="1524000"/>
            <a:ext cx="1905000" cy="1143000"/>
          </a:xfrm>
          <a:prstGeom prst="wedgeRoundRectCallout">
            <a:avLst>
              <a:gd name="adj1" fmla="val 72040"/>
              <a:gd name="adj2" fmla="val 2396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Με  τι ασχολείστε;</a:t>
            </a:r>
            <a:endParaRPr lang="el-GR" sz="2400" dirty="0">
              <a:solidFill>
                <a:schemeClr val="tx1"/>
              </a:solidFill>
            </a:endParaRPr>
          </a:p>
        </p:txBody>
      </p:sp>
      <p:sp>
        <p:nvSpPr>
          <p:cNvPr id="16" name="15 - Επεξήγηση με στρογγυλεμένο παραλληλόγραμμο"/>
          <p:cNvSpPr/>
          <p:nvPr/>
        </p:nvSpPr>
        <p:spPr>
          <a:xfrm>
            <a:off x="6400800" y="1524000"/>
            <a:ext cx="2514600" cy="1295400"/>
          </a:xfrm>
          <a:prstGeom prst="wedgeRoundRectCallout">
            <a:avLst>
              <a:gd name="adj1" fmla="val -69910"/>
              <a:gd name="adj2" fmla="val 393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Είμαι γλωσσολόγος.</a:t>
            </a:r>
          </a:p>
        </p:txBody>
      </p:sp>
      <p:sp>
        <p:nvSpPr>
          <p:cNvPr id="17" name="16 - Επεξήγηση με στρογγυλεμένο παραλληλόγραμμο"/>
          <p:cNvSpPr/>
          <p:nvPr/>
        </p:nvSpPr>
        <p:spPr>
          <a:xfrm>
            <a:off x="228600" y="1524000"/>
            <a:ext cx="1905000" cy="1143000"/>
          </a:xfrm>
          <a:prstGeom prst="wedgeRoundRectCallout">
            <a:avLst>
              <a:gd name="adj1" fmla="val 72040"/>
              <a:gd name="adj2" fmla="val 2396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Α!!!Πόσες γλώσσες μιλάτε;</a:t>
            </a:r>
            <a:endParaRPr lang="el-GR" sz="2400" dirty="0">
              <a:solidFill>
                <a:schemeClr val="tx1"/>
              </a:solidFill>
            </a:endParaRPr>
          </a:p>
        </p:txBody>
      </p:sp>
      <p:sp>
        <p:nvSpPr>
          <p:cNvPr id="18" name="17 - Επεξήγηση με στρογγυλεμένο παραλληλόγραμμο"/>
          <p:cNvSpPr/>
          <p:nvPr/>
        </p:nvSpPr>
        <p:spPr>
          <a:xfrm>
            <a:off x="6400800" y="1524000"/>
            <a:ext cx="2514600" cy="1295400"/>
          </a:xfrm>
          <a:prstGeom prst="wedgeRoundRectCallout">
            <a:avLst>
              <a:gd name="adj1" fmla="val -69910"/>
              <a:gd name="adj2" fmla="val 393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Μόνο δύο, Ελληνικά και Αγγλικά!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xit" presetSubtype="4" fill="hold" grpId="0" nodeType="withEffect">
                                  <p:stCondLst>
                                    <p:cond delay="0"/>
                                  </p:stCondLst>
                                  <p:childTnLst>
                                    <p:animEffect transition="out" filter="wipe(down)">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1"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7" grpId="1"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0"/>
            <a:ext cx="8915400" cy="1143000"/>
          </a:xfrm>
        </p:spPr>
        <p:txBody>
          <a:bodyPr/>
          <a:lstStyle/>
          <a:p>
            <a:pPr algn="ctr" eaLnBrk="1" hangingPunct="1">
              <a:defRPr/>
            </a:pPr>
            <a:r>
              <a:rPr lang="en-US" altLang="en-US" sz="3600" dirty="0" smtClean="0">
                <a:solidFill>
                  <a:srgbClr val="7030A0"/>
                </a:solidFill>
                <a:effectLst>
                  <a:outerShdw blurRad="38100" dist="38100" dir="2700000" algn="tl">
                    <a:srgbClr val="C0C0C0"/>
                  </a:outerShdw>
                </a:effectLst>
                <a:latin typeface="Monotype Corsiva" panose="03010101010201010101" pitchFamily="66" charset="0"/>
              </a:rPr>
              <a:t>Take home message</a:t>
            </a:r>
            <a:endParaRPr lang="el-GR" altLang="en-US" sz="3600" dirty="0" smtClean="0">
              <a:solidFill>
                <a:srgbClr val="7030A0"/>
              </a:solidFill>
              <a:effectLst>
                <a:outerShdw blurRad="38100" dist="38100" dir="2700000" algn="tl">
                  <a:srgbClr val="C0C0C0"/>
                </a:outerShdw>
              </a:effectLst>
              <a:latin typeface="Monotype Corsiva" panose="03010101010201010101" pitchFamily="66" charset="0"/>
            </a:endParaRPr>
          </a:p>
        </p:txBody>
      </p:sp>
      <p:sp>
        <p:nvSpPr>
          <p:cNvPr id="6" name="5 - TextBox"/>
          <p:cNvSpPr txBox="1"/>
          <p:nvPr/>
        </p:nvSpPr>
        <p:spPr>
          <a:xfrm>
            <a:off x="457200" y="1371600"/>
            <a:ext cx="8686800" cy="830997"/>
          </a:xfrm>
          <a:prstGeom prst="rect">
            <a:avLst/>
          </a:prstGeom>
          <a:noFill/>
        </p:spPr>
        <p:txBody>
          <a:bodyPr wrap="square" rtlCol="0">
            <a:spAutoFit/>
          </a:bodyPr>
          <a:lstStyle/>
          <a:p>
            <a:endParaRPr lang="el-GR" sz="2400" dirty="0" smtClean="0">
              <a:latin typeface="Cambria" pitchFamily="18" charset="0"/>
            </a:endParaRPr>
          </a:p>
          <a:p>
            <a:endParaRPr lang="en-US" sz="2400" dirty="0" smtClean="0">
              <a:latin typeface="Cambria" pitchFamily="18" charset="0"/>
            </a:endParaRPr>
          </a:p>
        </p:txBody>
      </p:sp>
      <p:sp>
        <p:nvSpPr>
          <p:cNvPr id="4" name="3 - TextBox"/>
          <p:cNvSpPr txBox="1"/>
          <p:nvPr/>
        </p:nvSpPr>
        <p:spPr>
          <a:xfrm>
            <a:off x="533400" y="1219200"/>
            <a:ext cx="8382000" cy="5262979"/>
          </a:xfrm>
          <a:prstGeom prst="rect">
            <a:avLst/>
          </a:prstGeom>
          <a:noFill/>
        </p:spPr>
        <p:txBody>
          <a:bodyPr wrap="square" rtlCol="0">
            <a:spAutoFit/>
          </a:bodyPr>
          <a:lstStyle/>
          <a:p>
            <a:pPr algn="ctr"/>
            <a:r>
              <a:rPr lang="el-GR" sz="2800" dirty="0" smtClean="0">
                <a:latin typeface="Cambria" pitchFamily="18" charset="0"/>
              </a:rPr>
              <a:t>Γλώσσα  </a:t>
            </a:r>
          </a:p>
          <a:p>
            <a:endParaRPr lang="el-GR" sz="2800" dirty="0" smtClean="0">
              <a:latin typeface="Cambria" pitchFamily="18" charset="0"/>
            </a:endParaRPr>
          </a:p>
          <a:p>
            <a:endParaRPr lang="el-GR" sz="2800" dirty="0" smtClean="0">
              <a:latin typeface="Cambria" pitchFamily="18" charset="0"/>
            </a:endParaRPr>
          </a:p>
          <a:p>
            <a:pPr algn="ctr"/>
            <a:endParaRPr lang="el-GR" sz="2800" dirty="0" smtClean="0">
              <a:latin typeface="Cambria" pitchFamily="18" charset="0"/>
            </a:endParaRPr>
          </a:p>
          <a:p>
            <a:pPr algn="ctr"/>
            <a:r>
              <a:rPr lang="el-GR" sz="2800" dirty="0" smtClean="0">
                <a:latin typeface="Cambria" pitchFamily="18" charset="0"/>
              </a:rPr>
              <a:t>ιεραρχικό σύστημα κανόνων,</a:t>
            </a:r>
          </a:p>
          <a:p>
            <a:pPr algn="ctr"/>
            <a:r>
              <a:rPr lang="el-GR" sz="2800" dirty="0" smtClean="0">
                <a:latin typeface="Cambria" pitchFamily="18" charset="0"/>
              </a:rPr>
              <a:t>αποκλειστικά ανθρώπινο φαινόμενο</a:t>
            </a:r>
          </a:p>
          <a:p>
            <a:endParaRPr lang="el-GR" sz="2400" dirty="0" smtClean="0">
              <a:latin typeface="+mn-lt"/>
            </a:endParaRPr>
          </a:p>
          <a:p>
            <a:pPr algn="just"/>
            <a:r>
              <a:rPr lang="el-GR" sz="2400" dirty="0" smtClean="0">
                <a:solidFill>
                  <a:srgbClr val="7030A0"/>
                </a:solidFill>
                <a:sym typeface="Wingdings"/>
              </a:rPr>
              <a:t> </a:t>
            </a:r>
            <a:r>
              <a:rPr lang="el-GR" sz="2400" dirty="0" err="1" smtClean="0">
                <a:latin typeface="+mn-lt"/>
              </a:rPr>
              <a:t>Hauser</a:t>
            </a:r>
            <a:r>
              <a:rPr lang="el-GR" sz="2400" dirty="0" smtClean="0">
                <a:latin typeface="+mn-lt"/>
              </a:rPr>
              <a:t> </a:t>
            </a:r>
            <a:r>
              <a:rPr lang="el-GR" sz="2400" dirty="0" err="1" smtClean="0">
                <a:latin typeface="+mn-lt"/>
              </a:rPr>
              <a:t>et</a:t>
            </a:r>
            <a:r>
              <a:rPr lang="el-GR" sz="2400" dirty="0" smtClean="0">
                <a:latin typeface="+mn-lt"/>
              </a:rPr>
              <a:t> </a:t>
            </a:r>
            <a:r>
              <a:rPr lang="el-GR" sz="2400" dirty="0" err="1" smtClean="0">
                <a:latin typeface="+mn-lt"/>
              </a:rPr>
              <a:t>al</a:t>
            </a:r>
            <a:r>
              <a:rPr lang="el-GR" sz="2400" dirty="0" smtClean="0">
                <a:latin typeface="+mn-lt"/>
              </a:rPr>
              <a:t>. (2002), </a:t>
            </a:r>
            <a:r>
              <a:rPr lang="el-GR" sz="2400" dirty="0" err="1" smtClean="0">
                <a:latin typeface="+mn-lt"/>
              </a:rPr>
              <a:t>Uriagereka</a:t>
            </a:r>
            <a:r>
              <a:rPr lang="el-GR" sz="2400" dirty="0" smtClean="0">
                <a:latin typeface="+mn-lt"/>
              </a:rPr>
              <a:t>, </a:t>
            </a:r>
            <a:r>
              <a:rPr lang="el-GR" sz="2400" dirty="0" err="1" smtClean="0">
                <a:latin typeface="+mn-lt"/>
              </a:rPr>
              <a:t>Reggia</a:t>
            </a:r>
            <a:r>
              <a:rPr lang="el-GR" sz="2400" dirty="0" smtClean="0">
                <a:latin typeface="+mn-lt"/>
              </a:rPr>
              <a:t>, &amp; </a:t>
            </a:r>
            <a:r>
              <a:rPr lang="el-GR" sz="2400" dirty="0" err="1" smtClean="0">
                <a:latin typeface="+mn-lt"/>
              </a:rPr>
              <a:t>Wilkinson</a:t>
            </a:r>
            <a:r>
              <a:rPr lang="el-GR" sz="2400" dirty="0" smtClean="0">
                <a:latin typeface="+mn-lt"/>
              </a:rPr>
              <a:t> (2013), </a:t>
            </a:r>
            <a:r>
              <a:rPr lang="el-GR" sz="2400" dirty="0" err="1" smtClean="0">
                <a:latin typeface="+mn-lt"/>
              </a:rPr>
              <a:t>Fitch</a:t>
            </a:r>
            <a:r>
              <a:rPr lang="el-GR" sz="2400" dirty="0" smtClean="0">
                <a:latin typeface="+mn-lt"/>
              </a:rPr>
              <a:t> (2004): το διαφοροποιητικό χαρακτηριστικό μεταξύ των ανθρώπινων και μη ανθρώπινων επικοινωνιακών συστημάτων είναι η τάση του ανθρώπινου είδους να επεξεργάζεται με μεγαλύτερη ευκολία δομές </a:t>
            </a:r>
            <a:r>
              <a:rPr lang="el-GR" sz="2400" dirty="0" err="1" smtClean="0">
                <a:latin typeface="+mn-lt"/>
              </a:rPr>
              <a:t>επαναδρομικού</a:t>
            </a:r>
            <a:r>
              <a:rPr lang="el-GR" sz="2400" dirty="0" smtClean="0">
                <a:latin typeface="+mn-lt"/>
              </a:rPr>
              <a:t> χαρακτήρα.</a:t>
            </a:r>
            <a:endParaRPr lang="el-GR" sz="2400" dirty="0">
              <a:latin typeface="+mn-lt"/>
            </a:endParaRPr>
          </a:p>
        </p:txBody>
      </p:sp>
      <p:sp>
        <p:nvSpPr>
          <p:cNvPr id="8" name="7 - Βέλος προς τα κάτω"/>
          <p:cNvSpPr/>
          <p:nvPr/>
        </p:nvSpPr>
        <p:spPr>
          <a:xfrm>
            <a:off x="4495800" y="1905000"/>
            <a:ext cx="381000" cy="8382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915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Βιβλιογραφία</a:t>
            </a:r>
          </a:p>
        </p:txBody>
      </p:sp>
      <p:sp>
        <p:nvSpPr>
          <p:cNvPr id="6" name="5 - TextBox"/>
          <p:cNvSpPr txBox="1"/>
          <p:nvPr/>
        </p:nvSpPr>
        <p:spPr>
          <a:xfrm>
            <a:off x="457200" y="1371600"/>
            <a:ext cx="8686800" cy="830997"/>
          </a:xfrm>
          <a:prstGeom prst="rect">
            <a:avLst/>
          </a:prstGeom>
          <a:noFill/>
        </p:spPr>
        <p:txBody>
          <a:bodyPr wrap="square" rtlCol="0">
            <a:spAutoFit/>
          </a:bodyPr>
          <a:lstStyle/>
          <a:p>
            <a:endParaRPr lang="el-GR" sz="2400" dirty="0" smtClean="0">
              <a:latin typeface="Cambria" pitchFamily="18" charset="0"/>
            </a:endParaRPr>
          </a:p>
          <a:p>
            <a:endParaRPr lang="en-US" sz="2400" dirty="0" smtClean="0">
              <a:latin typeface="Cambria" pitchFamily="18" charset="0"/>
            </a:endParaRPr>
          </a:p>
        </p:txBody>
      </p:sp>
      <p:sp>
        <p:nvSpPr>
          <p:cNvPr id="1025" name="Rectangle 1"/>
          <p:cNvSpPr>
            <a:spLocks noChangeArrowheads="1"/>
          </p:cNvSpPr>
          <p:nvPr/>
        </p:nvSpPr>
        <p:spPr bwMode="auto">
          <a:xfrm>
            <a:off x="457200" y="1066800"/>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1" hangingPunct="1">
              <a:buClr>
                <a:srgbClr val="00B050"/>
              </a:buClr>
              <a:buFont typeface="Wingdings" pitchFamily="2" charset="2"/>
              <a:buChar char="ü"/>
            </a:pPr>
            <a:r>
              <a:rPr lang="en-US" sz="2000" dirty="0" smtClean="0">
                <a:latin typeface="Cambria" pitchFamily="18" charset="0"/>
                <a:ea typeface="Times New Roman" pitchFamily="18" charset="0"/>
                <a:cs typeface="Times New Roman" pitchFamily="18" charset="0"/>
              </a:rPr>
              <a:t> Chomsky, N. (1965). </a:t>
            </a:r>
            <a:r>
              <a:rPr lang="en-US" sz="2000" i="1" dirty="0" smtClean="0">
                <a:latin typeface="Cambria" pitchFamily="18" charset="0"/>
                <a:ea typeface="Times New Roman" pitchFamily="18" charset="0"/>
                <a:cs typeface="Times New Roman" pitchFamily="18" charset="0"/>
              </a:rPr>
              <a:t>Aspects of the Theory of Syntax</a:t>
            </a:r>
            <a:r>
              <a:rPr lang="en-US" sz="2000" dirty="0" smtClean="0">
                <a:latin typeface="Cambria" pitchFamily="18" charset="0"/>
                <a:ea typeface="Times New Roman" pitchFamily="18" charset="0"/>
                <a:cs typeface="Times New Roman" pitchFamily="18" charset="0"/>
              </a:rPr>
              <a:t>. Cambridge / Mass: MIT Press.</a:t>
            </a:r>
          </a:p>
          <a:p>
            <a:pPr algn="just" eaLnBrk="1" hangingPunct="1">
              <a:buClr>
                <a:srgbClr val="00B050"/>
              </a:buClr>
              <a:buFont typeface="Wingdings" pitchFamily="2" charset="2"/>
              <a:buChar char="ü"/>
            </a:pPr>
            <a:r>
              <a:rPr lang="en-US" sz="2000" dirty="0" smtClean="0">
                <a:latin typeface="Cambria" pitchFamily="18" charset="0"/>
                <a:ea typeface="Times New Roman" pitchFamily="18" charset="0"/>
                <a:cs typeface="Times New Roman" pitchFamily="18" charset="0"/>
              </a:rPr>
              <a:t> Chomsky, N. (1986). </a:t>
            </a:r>
            <a:r>
              <a:rPr lang="en-US" sz="2000" i="1" dirty="0" smtClean="0">
                <a:latin typeface="Cambria" pitchFamily="18" charset="0"/>
                <a:ea typeface="Times New Roman" pitchFamily="18" charset="0"/>
                <a:cs typeface="Times New Roman" pitchFamily="18" charset="0"/>
              </a:rPr>
              <a:t>Knowledge of Language: Its Nature, Origin, and Use</a:t>
            </a:r>
            <a:r>
              <a:rPr lang="en-US" sz="2000" dirty="0" smtClean="0">
                <a:latin typeface="Cambria" pitchFamily="18" charset="0"/>
                <a:ea typeface="Times New Roman" pitchFamily="18" charset="0"/>
                <a:cs typeface="Times New Roman" pitchFamily="18" charset="0"/>
              </a:rPr>
              <a:t>. </a:t>
            </a:r>
            <a:r>
              <a:rPr lang="en-US" sz="2000" dirty="0" err="1" smtClean="0">
                <a:latin typeface="Cambria" pitchFamily="18" charset="0"/>
                <a:ea typeface="Times New Roman" pitchFamily="18" charset="0"/>
                <a:cs typeface="Times New Roman" pitchFamily="18" charset="0"/>
              </a:rPr>
              <a:t>Praeger</a:t>
            </a:r>
            <a:r>
              <a:rPr lang="en-US" sz="2000" dirty="0" smtClean="0">
                <a:latin typeface="Cambria" pitchFamily="18" charset="0"/>
                <a:ea typeface="Times New Roman" pitchFamily="18" charset="0"/>
                <a:cs typeface="Times New Roman" pitchFamily="18" charset="0"/>
              </a:rPr>
              <a:t>, New York.</a:t>
            </a:r>
          </a:p>
          <a:p>
            <a:pPr marL="0" marR="0" lvl="0" indent="0" algn="just" defTabSz="914400" rtl="0" eaLnBrk="1" fontAlgn="base" latinLnBrk="0" hangingPunct="1">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Chomsky</a:t>
            </a:r>
            <a:r>
              <a:rPr kumimoji="0" lang="el-GR"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N</a:t>
            </a:r>
            <a:r>
              <a:rPr kumimoji="0" lang="el-GR"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r>
              <a:rPr lang="el-GR" sz="2000" dirty="0" smtClean="0">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1995</a:t>
            </a:r>
            <a:r>
              <a:rPr lang="el-GR" sz="2000" dirty="0" smtClean="0">
                <a:latin typeface="Cambria" pitchFamily="18" charset="0"/>
                <a:ea typeface="Times New Roman" pitchFamily="18" charset="0"/>
                <a:cs typeface="Times New Roman" pitchFamily="18" charset="0"/>
              </a:rPr>
              <a:t>)</a:t>
            </a:r>
            <a:r>
              <a:rPr kumimoji="0" lang="en-US" sz="20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The Minimalist Program.</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Cambridge</a:t>
            </a:r>
            <a:r>
              <a:rPr lang="en-US" sz="2000" dirty="0" smtClean="0">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r>
              <a:rPr kumimoji="0" lang="el-GR"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M</a:t>
            </a:r>
            <a:r>
              <a:rPr lang="en-US" sz="2000" dirty="0" smtClean="0">
                <a:latin typeface="Cambria" pitchFamily="18" charset="0"/>
                <a:ea typeface="Times New Roman" pitchFamily="18" charset="0"/>
                <a:cs typeface="Times New Roman" pitchFamily="18" charset="0"/>
              </a:rPr>
              <a:t>ass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MIT Press.</a:t>
            </a:r>
          </a:p>
          <a:p>
            <a:pPr algn="just" eaLnBrk="1" hangingPunct="1">
              <a:buClr>
                <a:srgbClr val="00B050"/>
              </a:buClr>
              <a:buFont typeface="Wingdings" pitchFamily="2" charset="2"/>
              <a:buChar char="ü"/>
            </a:pPr>
            <a:r>
              <a:rPr lang="en-US" sz="2000" dirty="0" smtClean="0">
                <a:latin typeface="Cambria" pitchFamily="18" charset="0"/>
                <a:ea typeface="Times New Roman" pitchFamily="18" charset="0"/>
                <a:cs typeface="Times New Roman" pitchFamily="18" charset="0"/>
              </a:rPr>
              <a:t>Larson, R. (2010). </a:t>
            </a:r>
            <a:r>
              <a:rPr lang="en-US" sz="2000" i="1" dirty="0" smtClean="0">
                <a:latin typeface="Cambria" pitchFamily="18" charset="0"/>
                <a:ea typeface="Times New Roman" pitchFamily="18" charset="0"/>
                <a:cs typeface="Times New Roman" pitchFamily="18" charset="0"/>
              </a:rPr>
              <a:t>Grammar as Science</a:t>
            </a:r>
            <a:r>
              <a:rPr lang="en-US" sz="2000" dirty="0" smtClean="0">
                <a:latin typeface="Cambria" pitchFamily="18" charset="0"/>
                <a:ea typeface="Times New Roman" pitchFamily="18" charset="0"/>
                <a:cs typeface="Times New Roman" pitchFamily="18" charset="0"/>
              </a:rPr>
              <a:t>. Cambridge</a:t>
            </a:r>
            <a:r>
              <a:rPr lang="el-GR" sz="2000" dirty="0" smtClean="0">
                <a:latin typeface="Cambria" pitchFamily="18" charset="0"/>
                <a:ea typeface="Times New Roman" pitchFamily="18" charset="0"/>
                <a:cs typeface="Times New Roman" pitchFamily="18" charset="0"/>
              </a:rPr>
              <a:t> / </a:t>
            </a:r>
            <a:r>
              <a:rPr lang="en-US" sz="2000" dirty="0" smtClean="0">
                <a:latin typeface="Cambria" pitchFamily="18" charset="0"/>
                <a:ea typeface="Times New Roman" pitchFamily="18" charset="0"/>
                <a:cs typeface="Times New Roman" pitchFamily="18" charset="0"/>
              </a:rPr>
              <a:t>Mass.: MIT Press.</a:t>
            </a:r>
          </a:p>
          <a:p>
            <a:pPr algn="just" eaLnBrk="1" hangingPunct="1">
              <a:buClr>
                <a:srgbClr val="00B050"/>
              </a:buClr>
              <a:buFont typeface="Wingdings" pitchFamily="2" charset="2"/>
              <a:buChar char="ü"/>
            </a:pPr>
            <a:r>
              <a:rPr lang="en-US" sz="2000" dirty="0" smtClean="0"/>
              <a:t> </a:t>
            </a:r>
            <a:r>
              <a:rPr lang="en-US" sz="2000" dirty="0" smtClean="0">
                <a:latin typeface="Cambria" pitchFamily="18" charset="0"/>
                <a:ea typeface="Times New Roman" pitchFamily="18" charset="0"/>
                <a:cs typeface="Times New Roman" pitchFamily="18" charset="0"/>
              </a:rPr>
              <a:t>Martinet, A. (1984). Double articulation as a criterion of </a:t>
            </a:r>
            <a:r>
              <a:rPr lang="en-US" sz="2000" dirty="0" err="1" smtClean="0">
                <a:latin typeface="Cambria" pitchFamily="18" charset="0"/>
                <a:ea typeface="Times New Roman" pitchFamily="18" charset="0"/>
                <a:cs typeface="Times New Roman" pitchFamily="18" charset="0"/>
              </a:rPr>
              <a:t>linguisticity</a:t>
            </a:r>
            <a:r>
              <a:rPr lang="en-US" sz="2000" dirty="0" smtClean="0">
                <a:latin typeface="Cambria" pitchFamily="18" charset="0"/>
                <a:ea typeface="Times New Roman" pitchFamily="18" charset="0"/>
                <a:cs typeface="Times New Roman" pitchFamily="18" charset="0"/>
              </a:rPr>
              <a:t/>
            </a:r>
            <a:br>
              <a:rPr lang="en-US" sz="2000" dirty="0" smtClean="0">
                <a:latin typeface="Cambria" pitchFamily="18" charset="0"/>
                <a:ea typeface="Times New Roman" pitchFamily="18" charset="0"/>
                <a:cs typeface="Times New Roman" pitchFamily="18" charset="0"/>
              </a:rPr>
            </a:br>
            <a:r>
              <a:rPr lang="en-US" sz="2000" i="1" dirty="0" smtClean="0">
                <a:latin typeface="Cambria" pitchFamily="18" charset="0"/>
                <a:ea typeface="Times New Roman" pitchFamily="18" charset="0"/>
                <a:cs typeface="Times New Roman" pitchFamily="18" charset="0"/>
              </a:rPr>
              <a:t>Language Sciences, 6</a:t>
            </a:r>
            <a:r>
              <a:rPr lang="en-US" sz="2000" dirty="0" smtClean="0">
                <a:latin typeface="Cambria" pitchFamily="18" charset="0"/>
                <a:ea typeface="Times New Roman" pitchFamily="18" charset="0"/>
                <a:cs typeface="Times New Roman" pitchFamily="18" charset="0"/>
              </a:rPr>
              <a:t>, 31-38. </a:t>
            </a:r>
            <a:endParaRPr lang="el-GR" sz="2000" dirty="0" smtClean="0">
              <a:latin typeface="Cambria" pitchFamily="18" charset="0"/>
              <a:ea typeface="Times New Roman" pitchFamily="18" charset="0"/>
              <a:cs typeface="Times New Roman" pitchFamily="18" charset="0"/>
            </a:endParaRPr>
          </a:p>
          <a:p>
            <a:pPr algn="just" eaLnBrk="1" hangingPunct="1">
              <a:buClr>
                <a:srgbClr val="00B050"/>
              </a:buClr>
              <a:buFont typeface="Wingdings" pitchFamily="2" charset="2"/>
              <a:buChar char="ü"/>
            </a:pPr>
            <a:r>
              <a:rPr lang="en-US" sz="2000" dirty="0" smtClean="0">
                <a:latin typeface="Cambria" pitchFamily="18" charset="0"/>
                <a:ea typeface="Times New Roman" pitchFamily="18" charset="0"/>
                <a:cs typeface="Times New Roman" pitchFamily="18" charset="0"/>
              </a:rPr>
              <a:t>de Saussure, F. (1916) [1986 translation]. </a:t>
            </a:r>
            <a:r>
              <a:rPr lang="en-US" sz="2000" i="1" dirty="0" smtClean="0">
                <a:latin typeface="Cambria" pitchFamily="18" charset="0"/>
                <a:ea typeface="Times New Roman" pitchFamily="18" charset="0"/>
                <a:cs typeface="Times New Roman" pitchFamily="18" charset="0"/>
              </a:rPr>
              <a:t>A Course in General Linguistics,</a:t>
            </a:r>
            <a:r>
              <a:rPr lang="en-US" sz="2000" dirty="0" smtClean="0">
                <a:latin typeface="Cambria" pitchFamily="18" charset="0"/>
                <a:ea typeface="Times New Roman" pitchFamily="18" charset="0"/>
                <a:cs typeface="Times New Roman" pitchFamily="18" charset="0"/>
              </a:rPr>
              <a:t> ed. by Charles Bally and Albert </a:t>
            </a:r>
            <a:r>
              <a:rPr lang="en-US" sz="2000" dirty="0" err="1" smtClean="0">
                <a:latin typeface="Cambria" pitchFamily="18" charset="0"/>
                <a:ea typeface="Times New Roman" pitchFamily="18" charset="0"/>
                <a:cs typeface="Times New Roman" pitchFamily="18" charset="0"/>
              </a:rPr>
              <a:t>Sechehaye</a:t>
            </a:r>
            <a:r>
              <a:rPr lang="en-US" sz="2000" dirty="0" smtClean="0">
                <a:latin typeface="Cambria" pitchFamily="18" charset="0"/>
                <a:ea typeface="Times New Roman" pitchFamily="18" charset="0"/>
                <a:cs typeface="Times New Roman" pitchFamily="18" charset="0"/>
              </a:rPr>
              <a:t>, in collaboration with Albert </a:t>
            </a:r>
            <a:r>
              <a:rPr lang="en-US" sz="2000" dirty="0" err="1" smtClean="0">
                <a:latin typeface="Cambria" pitchFamily="18" charset="0"/>
                <a:ea typeface="Times New Roman" pitchFamily="18" charset="0"/>
                <a:cs typeface="Times New Roman" pitchFamily="18" charset="0"/>
              </a:rPr>
              <a:t>Reidlinger</a:t>
            </a:r>
            <a:r>
              <a:rPr lang="en-US" sz="2000" dirty="0" smtClean="0">
                <a:latin typeface="Cambria" pitchFamily="18" charset="0"/>
                <a:ea typeface="Times New Roman" pitchFamily="18" charset="0"/>
                <a:cs typeface="Times New Roman" pitchFamily="18" charset="0"/>
              </a:rPr>
              <a:t>. Translated from the French by Roy Harris. Peru, Ill.: Open Court.</a:t>
            </a:r>
          </a:p>
          <a:p>
            <a:pPr algn="just" eaLnBrk="1" hangingPunct="1"/>
            <a:r>
              <a:rPr lang="en-US" sz="2000" dirty="0" smtClean="0"/>
              <a:t/>
            </a:r>
            <a:br>
              <a:rPr lang="en-US" sz="2000" dirty="0" smtClean="0"/>
            </a:br>
            <a:r>
              <a:rPr lang="el-GR" sz="2000" u="sng" dirty="0" smtClean="0">
                <a:latin typeface="Cambria" pitchFamily="18" charset="0"/>
                <a:ea typeface="Times New Roman" pitchFamily="18" charset="0"/>
                <a:cs typeface="Times New Roman" pitchFamily="18" charset="0"/>
              </a:rPr>
              <a:t>Δείτε</a:t>
            </a:r>
          </a:p>
          <a:p>
            <a:pPr algn="just" eaLnBrk="1" hangingPunct="1">
              <a:buClr>
                <a:srgbClr val="00B050"/>
              </a:buClr>
              <a:buFont typeface="Wingdings" pitchFamily="2" charset="2"/>
              <a:buChar char="ü"/>
            </a:pPr>
            <a:r>
              <a:rPr lang="el-GR" sz="2000" dirty="0" smtClean="0">
                <a:latin typeface="Cambria" pitchFamily="18" charset="0"/>
                <a:ea typeface="Times New Roman" pitchFamily="18" charset="0"/>
                <a:cs typeface="Times New Roman" pitchFamily="18" charset="0"/>
              </a:rPr>
              <a:t> </a:t>
            </a:r>
            <a:r>
              <a:rPr lang="en-US" sz="2000" dirty="0" smtClean="0">
                <a:latin typeface="Cambria" pitchFamily="18" charset="0"/>
                <a:ea typeface="Times New Roman" pitchFamily="18" charset="0"/>
                <a:cs typeface="Times New Roman" pitchFamily="18" charset="0"/>
              </a:rPr>
              <a:t>https://www.youtube.com/watch?v=13V0QJ_4WQw</a:t>
            </a:r>
            <a:endParaRPr lang="el-GR" sz="2000" dirty="0" smtClean="0">
              <a:latin typeface="Cambria"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286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Κοινές απόψεις για τη Γλωσσολογία (2)</a:t>
            </a:r>
          </a:p>
        </p:txBody>
      </p:sp>
      <p:sp>
        <p:nvSpPr>
          <p:cNvPr id="5" name="4 - TextBox"/>
          <p:cNvSpPr txBox="1"/>
          <p:nvPr/>
        </p:nvSpPr>
        <p:spPr>
          <a:xfrm>
            <a:off x="381000" y="1066800"/>
            <a:ext cx="8763000" cy="8094524"/>
          </a:xfrm>
          <a:prstGeom prst="rect">
            <a:avLst/>
          </a:prstGeom>
          <a:noFill/>
        </p:spPr>
        <p:txBody>
          <a:bodyPr wrap="square" rtlCol="0">
            <a:spAutoFit/>
          </a:bodyPr>
          <a:lstStyle/>
          <a:p>
            <a:pPr algn="ctr"/>
            <a:r>
              <a:rPr lang="el-GR" b="1" dirty="0" smtClean="0"/>
              <a:t>«</a:t>
            </a:r>
            <a:r>
              <a:rPr lang="el-GR" sz="2600" b="1" i="1" dirty="0" smtClean="0">
                <a:latin typeface="+mn-lt"/>
              </a:rPr>
              <a:t>Ο γλωσσολόγος (πρέπει να) γνωρίζει πολλές γλώσσες»</a:t>
            </a:r>
          </a:p>
          <a:p>
            <a:endParaRPr lang="el-GR" i="1" dirty="0" smtClean="0">
              <a:latin typeface="+mn-lt"/>
            </a:endParaRPr>
          </a:p>
          <a:p>
            <a:pPr algn="ctr"/>
            <a:r>
              <a:rPr lang="el-GR" sz="2800" b="1" dirty="0" smtClean="0">
                <a:sym typeface="Wingdings"/>
              </a:rPr>
              <a:t> </a:t>
            </a:r>
            <a:r>
              <a:rPr lang="el-GR" sz="2800" b="1" i="1" dirty="0" smtClean="0">
                <a:latin typeface="+mn-lt"/>
              </a:rPr>
              <a:t>Ο γλωσσολόγος </a:t>
            </a:r>
            <a:r>
              <a:rPr lang="el-GR" sz="2800" b="1" i="1" dirty="0" smtClean="0">
                <a:solidFill>
                  <a:srgbClr val="00B050"/>
                </a:solidFill>
                <a:latin typeface="+mn-lt"/>
              </a:rPr>
              <a:t>ΔΕΝ</a:t>
            </a:r>
            <a:r>
              <a:rPr lang="el-GR" sz="2800" b="1" i="1" dirty="0" smtClean="0">
                <a:latin typeface="+mn-lt"/>
              </a:rPr>
              <a:t> είναι γλωσσομαθής!</a:t>
            </a:r>
            <a:endParaRPr lang="el-GR" b="1" i="1" dirty="0" smtClean="0">
              <a:latin typeface="+mn-lt"/>
            </a:endParaRPr>
          </a:p>
          <a:p>
            <a:pPr algn="ctr"/>
            <a:endParaRPr lang="el-GR" sz="2200" i="1" dirty="0" smtClean="0">
              <a:solidFill>
                <a:schemeClr val="accent3"/>
              </a:solidFill>
              <a:latin typeface="Cambria" pitchFamily="18" charset="0"/>
            </a:endParaRPr>
          </a:p>
          <a:p>
            <a:pPr algn="ctr"/>
            <a:r>
              <a:rPr lang="en-US" sz="2200" i="1" dirty="0" smtClean="0">
                <a:latin typeface="Cambria" pitchFamily="18" charset="0"/>
              </a:rPr>
              <a:t>Asking a linguist how many languages they speak is like asking a doctor how many diseases they have.</a:t>
            </a:r>
          </a:p>
          <a:p>
            <a:pPr algn="ctr"/>
            <a:r>
              <a:rPr lang="en-US" sz="2200" i="1" dirty="0" smtClean="0">
                <a:latin typeface="Cambria" pitchFamily="18" charset="0"/>
              </a:rPr>
              <a:t>				</a:t>
            </a:r>
            <a:r>
              <a:rPr lang="el-GR" sz="2200" i="1" dirty="0" smtClean="0">
                <a:latin typeface="Cambria" pitchFamily="18" charset="0"/>
              </a:rPr>
              <a:t>                         </a:t>
            </a:r>
            <a:r>
              <a:rPr lang="en-US" sz="2200" dirty="0" smtClean="0">
                <a:latin typeface="Cambria" pitchFamily="18" charset="0"/>
              </a:rPr>
              <a:t>Lynne Murphy</a:t>
            </a:r>
          </a:p>
          <a:p>
            <a:pPr algn="ctr"/>
            <a:endParaRPr lang="en-US" sz="2000" i="1" dirty="0" smtClean="0">
              <a:latin typeface="Cambria" pitchFamily="18" charset="0"/>
            </a:endParaRPr>
          </a:p>
          <a:p>
            <a:pPr>
              <a:buClr>
                <a:srgbClr val="7030A0"/>
              </a:buClr>
              <a:buFont typeface="Wingdings" pitchFamily="2" charset="2"/>
              <a:buChar char="q"/>
            </a:pPr>
            <a:r>
              <a:rPr lang="el-GR" sz="2400" dirty="0" smtClean="0">
                <a:latin typeface="Cambria" pitchFamily="18" charset="0"/>
              </a:rPr>
              <a:t> Πώς μελετάει ο γλωσσολόγος γλώσσες που δεν γνωρίζει;</a:t>
            </a:r>
          </a:p>
          <a:p>
            <a:endParaRPr lang="el-GR" sz="2000" dirty="0" smtClean="0">
              <a:latin typeface="Cambria" pitchFamily="18" charset="0"/>
            </a:endParaRPr>
          </a:p>
          <a:p>
            <a:pPr>
              <a:buClr>
                <a:srgbClr val="00B050"/>
              </a:buClr>
              <a:buFont typeface="Wingdings" pitchFamily="2" charset="2"/>
              <a:buChar char="ü"/>
            </a:pPr>
            <a:r>
              <a:rPr lang="el-GR" sz="2400" dirty="0" smtClean="0">
                <a:latin typeface="Cambria" pitchFamily="18" charset="0"/>
              </a:rPr>
              <a:t> </a:t>
            </a:r>
            <a:r>
              <a:rPr lang="el-GR" sz="2000" dirty="0" smtClean="0">
                <a:latin typeface="Cambria" pitchFamily="18" charset="0"/>
              </a:rPr>
              <a:t>Εργασία/έρευνα πεδίου (</a:t>
            </a:r>
            <a:r>
              <a:rPr lang="en-US" sz="2000" dirty="0" smtClean="0">
                <a:latin typeface="Cambria" pitchFamily="18" charset="0"/>
              </a:rPr>
              <a:t>field work</a:t>
            </a:r>
            <a:r>
              <a:rPr lang="el-GR" sz="2000" dirty="0" smtClean="0">
                <a:latin typeface="Cambria" pitchFamily="18" charset="0"/>
              </a:rPr>
              <a:t>)</a:t>
            </a:r>
            <a:r>
              <a:rPr lang="en-US" sz="2000" dirty="0" smtClean="0">
                <a:latin typeface="Cambria" pitchFamily="18" charset="0"/>
              </a:rPr>
              <a:t>: </a:t>
            </a:r>
            <a:r>
              <a:rPr lang="el-GR" sz="2000" dirty="0" smtClean="0">
                <a:latin typeface="Cambria" pitchFamily="18" charset="0"/>
              </a:rPr>
              <a:t>Συλλογή δεδομένων από </a:t>
            </a:r>
            <a:r>
              <a:rPr lang="el-GR" sz="2000" u="sng" dirty="0" smtClean="0">
                <a:latin typeface="Cambria" pitchFamily="18" charset="0"/>
              </a:rPr>
              <a:t>φυσικούς</a:t>
            </a:r>
            <a:r>
              <a:rPr lang="el-GR" sz="2000" dirty="0" smtClean="0">
                <a:latin typeface="Cambria" pitchFamily="18" charset="0"/>
              </a:rPr>
              <a:t> ομιλητές</a:t>
            </a:r>
            <a:r>
              <a:rPr lang="en-US" sz="2000" dirty="0" smtClean="0">
                <a:latin typeface="Cambria" pitchFamily="18" charset="0"/>
              </a:rPr>
              <a:t>  (native speakers)</a:t>
            </a:r>
            <a:endParaRPr lang="el-GR" sz="2000" dirty="0" smtClean="0">
              <a:latin typeface="Cambria" pitchFamily="18" charset="0"/>
            </a:endParaRPr>
          </a:p>
          <a:p>
            <a:pPr>
              <a:buClr>
                <a:srgbClr val="00B050"/>
              </a:buClr>
            </a:pPr>
            <a:endParaRPr lang="el-GR" dirty="0" smtClean="0">
              <a:latin typeface="Cambria" pitchFamily="18" charset="0"/>
            </a:endParaRPr>
          </a:p>
          <a:p>
            <a:pPr>
              <a:buClr>
                <a:srgbClr val="00B050"/>
              </a:buClr>
              <a:buFont typeface="Wingdings" pitchFamily="2" charset="2"/>
              <a:buChar char="ü"/>
            </a:pPr>
            <a:r>
              <a:rPr lang="el-GR" sz="2000" dirty="0" smtClean="0">
                <a:latin typeface="Cambria" pitchFamily="18" charset="0"/>
              </a:rPr>
              <a:t> Μεταγραφή,  </a:t>
            </a:r>
            <a:r>
              <a:rPr lang="en-US" sz="2000" dirty="0" smtClean="0">
                <a:latin typeface="Cambria" pitchFamily="18" charset="0"/>
              </a:rPr>
              <a:t>glosses</a:t>
            </a:r>
            <a:r>
              <a:rPr lang="el-GR" sz="2000" dirty="0" smtClean="0">
                <a:latin typeface="Cambria" pitchFamily="18" charset="0"/>
              </a:rPr>
              <a:t> και μετάφραση των δεδομένων:</a:t>
            </a:r>
          </a:p>
          <a:p>
            <a:r>
              <a:rPr lang="en-US" sz="2000" dirty="0" smtClean="0">
                <a:latin typeface="Cambria" pitchFamily="18" charset="0"/>
              </a:rPr>
              <a:t>	</a:t>
            </a:r>
            <a:r>
              <a:rPr lang="en-US" sz="1600" dirty="0" err="1" smtClean="0">
                <a:latin typeface="Cambria" pitchFamily="18" charset="0"/>
              </a:rPr>
              <a:t>Hasan</a:t>
            </a:r>
            <a:r>
              <a:rPr lang="el-GR" sz="1600" dirty="0" smtClean="0">
                <a:latin typeface="Cambria" pitchFamily="18" charset="0"/>
              </a:rPr>
              <a:t>	 </a:t>
            </a:r>
            <a:r>
              <a:rPr lang="en-US" sz="1600" dirty="0" err="1" smtClean="0">
                <a:latin typeface="Cambria" pitchFamily="18" charset="0"/>
              </a:rPr>
              <a:t>kitap</a:t>
            </a:r>
            <a:r>
              <a:rPr lang="en-US" sz="1600" dirty="0" smtClean="0">
                <a:latin typeface="Cambria" pitchFamily="18" charset="0"/>
              </a:rPr>
              <a:t>	</a:t>
            </a:r>
            <a:r>
              <a:rPr lang="en-US" sz="1600" dirty="0" err="1" smtClean="0">
                <a:latin typeface="Cambria" pitchFamily="18" charset="0"/>
              </a:rPr>
              <a:t>aldi</a:t>
            </a:r>
            <a:r>
              <a:rPr lang="en-US" sz="1600" dirty="0" smtClean="0">
                <a:latin typeface="Cambria" pitchFamily="18" charset="0"/>
              </a:rPr>
              <a:t>              </a:t>
            </a:r>
            <a:r>
              <a:rPr lang="el-GR" sz="1600" dirty="0" smtClean="0">
                <a:latin typeface="Cambria" pitchFamily="18" charset="0"/>
              </a:rPr>
              <a:t>      </a:t>
            </a:r>
            <a:r>
              <a:rPr lang="en-US" sz="1600" dirty="0" smtClean="0">
                <a:latin typeface="Cambria" pitchFamily="18" charset="0"/>
              </a:rPr>
              <a:t>[</a:t>
            </a:r>
            <a:r>
              <a:rPr lang="el-GR" sz="1600" dirty="0" smtClean="0">
                <a:latin typeface="Cambria" pitchFamily="18" charset="0"/>
              </a:rPr>
              <a:t>Τουρκική]</a:t>
            </a:r>
          </a:p>
          <a:p>
            <a:r>
              <a:rPr lang="en-US" sz="1600" dirty="0" smtClean="0">
                <a:latin typeface="Cambria" pitchFamily="18" charset="0"/>
              </a:rPr>
              <a:t>	John-NOM</a:t>
            </a:r>
            <a:r>
              <a:rPr lang="el-GR" sz="1600" dirty="0" smtClean="0">
                <a:latin typeface="Cambria" pitchFamily="18" charset="0"/>
              </a:rPr>
              <a:t>	 </a:t>
            </a:r>
            <a:r>
              <a:rPr lang="en-US" sz="1600" dirty="0" smtClean="0">
                <a:latin typeface="Cambria" pitchFamily="18" charset="0"/>
              </a:rPr>
              <a:t>book-ACC	read-PAST</a:t>
            </a:r>
          </a:p>
          <a:p>
            <a:r>
              <a:rPr lang="en-US" sz="1600" dirty="0" smtClean="0">
                <a:latin typeface="Cambria" pitchFamily="18" charset="0"/>
              </a:rPr>
              <a:t>	“John read</a:t>
            </a:r>
            <a:r>
              <a:rPr lang="el-GR" sz="1600" dirty="0" smtClean="0">
                <a:latin typeface="Cambria" pitchFamily="18" charset="0"/>
              </a:rPr>
              <a:t> </a:t>
            </a:r>
            <a:r>
              <a:rPr lang="en-US" sz="1600" dirty="0" smtClean="0">
                <a:latin typeface="Cambria" pitchFamily="18" charset="0"/>
              </a:rPr>
              <a:t>a</a:t>
            </a:r>
            <a:r>
              <a:rPr lang="el-GR" sz="1600" dirty="0" smtClean="0">
                <a:latin typeface="Cambria" pitchFamily="18" charset="0"/>
              </a:rPr>
              <a:t> </a:t>
            </a:r>
            <a:r>
              <a:rPr lang="en-US" sz="1600" dirty="0" smtClean="0">
                <a:latin typeface="Cambria" pitchFamily="18" charset="0"/>
              </a:rPr>
              <a:t>book”</a:t>
            </a:r>
            <a:endParaRPr lang="el-GR" sz="1600" dirty="0" smtClean="0">
              <a:latin typeface="Cambria" pitchFamily="18" charset="0"/>
            </a:endParaRPr>
          </a:p>
          <a:p>
            <a:pPr>
              <a:buFont typeface="Wingdings" pitchFamily="2" charset="2"/>
              <a:buChar char="ü"/>
            </a:pPr>
            <a:endParaRPr lang="en-US" sz="2400" dirty="0" smtClean="0">
              <a:latin typeface="Cambria" pitchFamily="18" charset="0"/>
            </a:endParaRPr>
          </a:p>
          <a:p>
            <a:pPr algn="ctr"/>
            <a:endParaRPr lang="en-US" sz="2400" i="1" dirty="0" smtClean="0">
              <a:latin typeface="Cambria" pitchFamily="18" charset="0"/>
            </a:endParaRPr>
          </a:p>
          <a:p>
            <a:pPr algn="ctr"/>
            <a:endParaRPr lang="en-US" sz="2400" i="1" dirty="0" smtClean="0">
              <a:latin typeface="Cambria" pitchFamily="18" charset="0"/>
            </a:endParaRPr>
          </a:p>
          <a:p>
            <a:pPr algn="ctr"/>
            <a:endParaRPr lang="en-US" sz="2400" dirty="0" smtClean="0">
              <a:latin typeface="Cambria" pitchFamily="18" charset="0"/>
            </a:endParaRPr>
          </a:p>
          <a:p>
            <a:pPr algn="ctr"/>
            <a:endParaRPr lang="en-US" sz="2400" i="1" dirty="0" smtClean="0">
              <a:latin typeface="Cambria" pitchFamily="18" charset="0"/>
            </a:endParaRPr>
          </a:p>
          <a:p>
            <a:pPr algn="ctr"/>
            <a:endParaRPr lang="el-GR" sz="2400" i="1" dirty="0" smtClean="0">
              <a:latin typeface="Cambr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pPr algn="ctr"/>
            <a:r>
              <a:rPr lang="el-GR" altLang="en-US" dirty="0" smtClean="0">
                <a:solidFill>
                  <a:srgbClr val="7030A0"/>
                </a:solidFill>
                <a:effectLst>
                  <a:outerShdw blurRad="38100" dist="38100" dir="2700000" algn="tl">
                    <a:srgbClr val="C0C0C0"/>
                  </a:outerShdw>
                </a:effectLst>
                <a:latin typeface="Monotype Corsiva" panose="03010101010201010101" pitchFamily="66" charset="0"/>
              </a:rPr>
              <a:t>Κοινές απόψεις για τη Γλωσσολογία (3)</a:t>
            </a:r>
            <a:endParaRPr lang="en-US" dirty="0"/>
          </a:p>
        </p:txBody>
      </p:sp>
      <p:sp>
        <p:nvSpPr>
          <p:cNvPr id="15" name="14 - Επεξήγηση με στρογγυλεμένο παραλληλόγραμμο"/>
          <p:cNvSpPr/>
          <p:nvPr/>
        </p:nvSpPr>
        <p:spPr>
          <a:xfrm>
            <a:off x="228600" y="1524000"/>
            <a:ext cx="1905000" cy="1143000"/>
          </a:xfrm>
          <a:prstGeom prst="wedgeRoundRectCallout">
            <a:avLst>
              <a:gd name="adj1" fmla="val 64767"/>
              <a:gd name="adj2" fmla="val 2396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Με τι ασχολείστε;</a:t>
            </a:r>
            <a:endParaRPr lang="el-GR" sz="2400" dirty="0">
              <a:solidFill>
                <a:schemeClr val="tx1"/>
              </a:solidFill>
            </a:endParaRPr>
          </a:p>
        </p:txBody>
      </p:sp>
      <p:pic>
        <p:nvPicPr>
          <p:cNvPr id="16" name="15 - Εικόνα" descr="homem-dos-desenhos-animados-no-terno-22793549.jpg"/>
          <p:cNvPicPr>
            <a:picLocks noChangeAspect="1"/>
          </p:cNvPicPr>
          <p:nvPr/>
        </p:nvPicPr>
        <p:blipFill>
          <a:blip r:embed="rId3" cstate="print"/>
          <a:stretch>
            <a:fillRect/>
          </a:stretch>
        </p:blipFill>
        <p:spPr>
          <a:xfrm>
            <a:off x="2514600" y="1447800"/>
            <a:ext cx="1828800" cy="4572000"/>
          </a:xfrm>
          <a:prstGeom prst="rect">
            <a:avLst/>
          </a:prstGeom>
        </p:spPr>
      </p:pic>
      <p:pic>
        <p:nvPicPr>
          <p:cNvPr id="17" name="16 - Εικόνα" descr="Χωρίς τίτλο.png"/>
          <p:cNvPicPr>
            <a:picLocks noChangeAspect="1"/>
          </p:cNvPicPr>
          <p:nvPr/>
        </p:nvPicPr>
        <p:blipFill>
          <a:blip r:embed="rId4" cstate="print"/>
          <a:stretch>
            <a:fillRect/>
          </a:stretch>
        </p:blipFill>
        <p:spPr>
          <a:xfrm>
            <a:off x="4419600" y="1295400"/>
            <a:ext cx="2057400" cy="4572000"/>
          </a:xfrm>
          <a:prstGeom prst="rect">
            <a:avLst/>
          </a:prstGeom>
        </p:spPr>
      </p:pic>
      <p:sp>
        <p:nvSpPr>
          <p:cNvPr id="18" name="17 - Επεξήγηση με στρογγυλεμένο παραλληλόγραμμο"/>
          <p:cNvSpPr/>
          <p:nvPr/>
        </p:nvSpPr>
        <p:spPr>
          <a:xfrm>
            <a:off x="6477000" y="1447800"/>
            <a:ext cx="2514600" cy="1295400"/>
          </a:xfrm>
          <a:prstGeom prst="wedgeRoundRectCallout">
            <a:avLst>
              <a:gd name="adj1" fmla="val -67706"/>
              <a:gd name="adj2" fmla="val 532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Είμαι γλωσσολόγος.</a:t>
            </a:r>
          </a:p>
        </p:txBody>
      </p:sp>
      <p:sp>
        <p:nvSpPr>
          <p:cNvPr id="19" name="18 - Επεξήγηση με στρογγυλεμένο παραλληλόγραμμο"/>
          <p:cNvSpPr/>
          <p:nvPr/>
        </p:nvSpPr>
        <p:spPr>
          <a:xfrm>
            <a:off x="304800" y="1295400"/>
            <a:ext cx="2286000" cy="1905000"/>
          </a:xfrm>
          <a:prstGeom prst="wedgeRoundRectCallout">
            <a:avLst>
              <a:gd name="adj1" fmla="val 64767"/>
              <a:gd name="adj2" fmla="val 2396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Τι είναι σωστό «υπέγραψε!» ή «υπόγραψε!»;</a:t>
            </a:r>
            <a:endParaRPr lang="el-GR" sz="2400" dirty="0">
              <a:solidFill>
                <a:schemeClr val="tx1"/>
              </a:solidFill>
            </a:endParaRPr>
          </a:p>
        </p:txBody>
      </p:sp>
      <p:sp>
        <p:nvSpPr>
          <p:cNvPr id="22" name="21 - Επεξήγηση με σύννεφο"/>
          <p:cNvSpPr/>
          <p:nvPr/>
        </p:nvSpPr>
        <p:spPr>
          <a:xfrm>
            <a:off x="6477000" y="1066800"/>
            <a:ext cx="2514600" cy="1600200"/>
          </a:xfrm>
          <a:prstGeom prst="cloudCallout">
            <a:avLst>
              <a:gd name="adj1" fmla="val -61054"/>
              <a:gd name="adj2" fmla="val 31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…Πάλι τα ίδια…</a:t>
            </a:r>
            <a:endParaRPr lang="el-GR"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xit" presetSubtype="4" fill="hold" grpId="0" nodeType="withEffect">
                                  <p:stCondLst>
                                    <p:cond delay="0"/>
                                  </p:stCondLst>
                                  <p:childTnLst>
                                    <p:animEffect transition="out" filter="wipe(down)">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52400"/>
            <a:ext cx="7772400" cy="1143000"/>
          </a:xfrm>
        </p:spPr>
        <p:txBody>
          <a:bodyPr/>
          <a:lstStyle/>
          <a:p>
            <a:pPr algn="ctr" eaLnBrk="1" hangingPunct="1">
              <a:defRPr/>
            </a:pPr>
            <a:r>
              <a:rPr lang="el-GR" altLang="en-US" sz="3600" dirty="0" smtClean="0">
                <a:solidFill>
                  <a:srgbClr val="7030A0"/>
                </a:solidFill>
                <a:effectLst>
                  <a:outerShdw blurRad="38100" dist="38100" dir="2700000" algn="tl">
                    <a:srgbClr val="C0C0C0"/>
                  </a:outerShdw>
                </a:effectLst>
                <a:latin typeface="Monotype Corsiva" panose="03010101010201010101" pitchFamily="66" charset="0"/>
              </a:rPr>
              <a:t>Κοινές απόψεις για τη Γλωσσολογία (4)</a:t>
            </a:r>
          </a:p>
        </p:txBody>
      </p:sp>
      <p:sp>
        <p:nvSpPr>
          <p:cNvPr id="5" name="4 - TextBox"/>
          <p:cNvSpPr txBox="1"/>
          <p:nvPr/>
        </p:nvSpPr>
        <p:spPr>
          <a:xfrm>
            <a:off x="381000" y="1371600"/>
            <a:ext cx="8458200" cy="9048631"/>
          </a:xfrm>
          <a:prstGeom prst="rect">
            <a:avLst/>
          </a:prstGeom>
          <a:noFill/>
        </p:spPr>
        <p:txBody>
          <a:bodyPr wrap="square" rtlCol="0">
            <a:spAutoFit/>
          </a:bodyPr>
          <a:lstStyle/>
          <a:p>
            <a:pPr algn="ctr"/>
            <a:r>
              <a:rPr lang="el-GR" sz="2600" i="1" dirty="0" smtClean="0">
                <a:latin typeface="+mn-lt"/>
              </a:rPr>
              <a:t>«</a:t>
            </a:r>
            <a:r>
              <a:rPr lang="el-GR" sz="2600" b="1" i="1" dirty="0" smtClean="0">
                <a:latin typeface="+mn-lt"/>
              </a:rPr>
              <a:t>Ο γλωσσολόγος μας λέει πώς να μιλάμε και να γράφουμε σωστά»</a:t>
            </a:r>
          </a:p>
          <a:p>
            <a:pPr algn="ctr"/>
            <a:endParaRPr lang="el-GR" sz="2600" i="1" dirty="0" smtClean="0">
              <a:latin typeface="+mn-lt"/>
            </a:endParaRPr>
          </a:p>
          <a:p>
            <a:pPr algn="ctr"/>
            <a:r>
              <a:rPr lang="el-GR" sz="2400" b="1" i="1" dirty="0" smtClean="0">
                <a:latin typeface="+mn-lt"/>
                <a:sym typeface="Wingdings"/>
              </a:rPr>
              <a:t> Ο γλωσσολόγος </a:t>
            </a:r>
            <a:r>
              <a:rPr lang="el-GR" sz="2400" b="1" i="1" dirty="0" smtClean="0">
                <a:solidFill>
                  <a:srgbClr val="00B050"/>
                </a:solidFill>
                <a:latin typeface="+mn-lt"/>
                <a:sym typeface="Wingdings"/>
              </a:rPr>
              <a:t>ΔΕΝ</a:t>
            </a:r>
            <a:r>
              <a:rPr lang="el-GR" sz="2400" b="1" i="1" dirty="0" smtClean="0">
                <a:latin typeface="+mn-lt"/>
                <a:sym typeface="Wingdings"/>
              </a:rPr>
              <a:t> είναι φιλόλογος!!!</a:t>
            </a:r>
          </a:p>
          <a:p>
            <a:pPr algn="ctr"/>
            <a:endParaRPr lang="el-GR" sz="2600" i="1" dirty="0" smtClean="0">
              <a:latin typeface="+mn-lt"/>
            </a:endParaRPr>
          </a:p>
          <a:p>
            <a:pPr marL="514350" indent="-514350" algn="just">
              <a:buClr>
                <a:srgbClr val="7030A0"/>
              </a:buClr>
              <a:buFont typeface="+mj-lt"/>
              <a:buAutoNum type="arabicPeriod"/>
            </a:pPr>
            <a:r>
              <a:rPr lang="el-GR" sz="2200" dirty="0" smtClean="0">
                <a:latin typeface="Cambria" pitchFamily="18" charset="0"/>
              </a:rPr>
              <a:t>Η Γλωσσολογία είναι </a:t>
            </a:r>
            <a:r>
              <a:rPr lang="el-GR" sz="2200" b="1" dirty="0" smtClean="0">
                <a:solidFill>
                  <a:srgbClr val="00B050"/>
                </a:solidFill>
                <a:latin typeface="Cambria" pitchFamily="18" charset="0"/>
              </a:rPr>
              <a:t>περιγραφική</a:t>
            </a:r>
            <a:r>
              <a:rPr lang="el-GR" sz="2200" dirty="0" smtClean="0">
                <a:latin typeface="Cambria" pitchFamily="18" charset="0"/>
              </a:rPr>
              <a:t> (</a:t>
            </a:r>
            <a:r>
              <a:rPr lang="en-US" sz="2200" dirty="0" smtClean="0">
                <a:latin typeface="Cambria" pitchFamily="18" charset="0"/>
              </a:rPr>
              <a:t>descriptive) </a:t>
            </a:r>
            <a:r>
              <a:rPr lang="el-GR" sz="2200" dirty="0" smtClean="0">
                <a:latin typeface="Cambria" pitchFamily="18" charset="0"/>
              </a:rPr>
              <a:t>και όχι ρυθμιστική </a:t>
            </a:r>
            <a:r>
              <a:rPr lang="en-US" sz="2200" dirty="0" smtClean="0">
                <a:latin typeface="Cambria" pitchFamily="18" charset="0"/>
              </a:rPr>
              <a:t>(prescriptive)</a:t>
            </a:r>
            <a:r>
              <a:rPr lang="el-GR" sz="2200" dirty="0" smtClean="0">
                <a:latin typeface="Cambria" pitchFamily="18" charset="0"/>
              </a:rPr>
              <a:t> επιστήμη.</a:t>
            </a:r>
          </a:p>
          <a:p>
            <a:pPr marL="514350" indent="-514350" algn="just">
              <a:buClr>
                <a:srgbClr val="7030A0"/>
              </a:buClr>
              <a:buFont typeface="+mj-lt"/>
              <a:buAutoNum type="arabicPeriod"/>
            </a:pPr>
            <a:endParaRPr lang="el-GR" sz="2200" dirty="0" smtClean="0">
              <a:latin typeface="Cambria" pitchFamily="18" charset="0"/>
            </a:endParaRPr>
          </a:p>
          <a:p>
            <a:pPr marL="514350" indent="-514350" algn="just">
              <a:buClr>
                <a:srgbClr val="7030A0"/>
              </a:buClr>
              <a:buFont typeface="+mj-lt"/>
              <a:buAutoNum type="arabicPeriod"/>
            </a:pPr>
            <a:r>
              <a:rPr lang="el-GR" sz="2200" dirty="0" smtClean="0">
                <a:latin typeface="+mn-lt"/>
              </a:rPr>
              <a:t>Οι γλωσσολόγοι εστιάζουν στην </a:t>
            </a:r>
            <a:r>
              <a:rPr lang="el-GR" sz="2200" b="1" dirty="0" smtClean="0">
                <a:solidFill>
                  <a:srgbClr val="00B050"/>
                </a:solidFill>
                <a:latin typeface="+mn-lt"/>
              </a:rPr>
              <a:t>περιγραφή</a:t>
            </a:r>
            <a:r>
              <a:rPr lang="el-GR" sz="2200" dirty="0" smtClean="0">
                <a:latin typeface="+mn-lt"/>
              </a:rPr>
              <a:t> </a:t>
            </a:r>
            <a:r>
              <a:rPr lang="en-US" sz="2200" dirty="0" smtClean="0">
                <a:latin typeface="+mn-lt"/>
              </a:rPr>
              <a:t>(</a:t>
            </a:r>
            <a:r>
              <a:rPr lang="el-GR" sz="2200" dirty="0" smtClean="0">
                <a:latin typeface="+mn-lt"/>
              </a:rPr>
              <a:t>και την ερμηνεία</a:t>
            </a:r>
            <a:r>
              <a:rPr lang="en-US" sz="2200" dirty="0" smtClean="0">
                <a:latin typeface="+mn-lt"/>
              </a:rPr>
              <a:t>)</a:t>
            </a:r>
            <a:r>
              <a:rPr lang="el-GR" sz="2200" dirty="0" smtClean="0">
                <a:latin typeface="+mn-lt"/>
              </a:rPr>
              <a:t> της γλώσσας, χωρίς να παρεμβαίνουν αξιολογώντας τη γλώσσα και αναλαμβάνοντας ρυθμιστικό ρόλο στη διαμόρφωση των κανόνων μιας γλώσσας.</a:t>
            </a:r>
            <a:endParaRPr lang="en-US" sz="2200" dirty="0" smtClean="0">
              <a:latin typeface="+mn-lt"/>
            </a:endParaRPr>
          </a:p>
          <a:p>
            <a:pPr marL="514350" indent="-514350" algn="just">
              <a:buFont typeface="+mj-lt"/>
              <a:buAutoNum type="arabicPeriod"/>
            </a:pPr>
            <a:endParaRPr lang="el-GR" sz="2200" dirty="0" smtClean="0">
              <a:latin typeface="Cambria" pitchFamily="18" charset="0"/>
            </a:endParaRPr>
          </a:p>
          <a:p>
            <a:pPr marL="514350" indent="-514350" algn="just"/>
            <a:endParaRPr lang="el-GR" sz="2400" u="sng" dirty="0" smtClean="0">
              <a:latin typeface="Cambria" pitchFamily="18" charset="0"/>
            </a:endParaRPr>
          </a:p>
          <a:p>
            <a:pPr marL="514350" indent="-514350" algn="just">
              <a:buFont typeface="Wingdings" pitchFamily="2" charset="2"/>
              <a:buChar char="ü"/>
            </a:pPr>
            <a:endParaRPr lang="el-GR" sz="2400" u="sng" dirty="0" smtClean="0">
              <a:latin typeface="Cambria" pitchFamily="18" charset="0"/>
            </a:endParaRPr>
          </a:p>
          <a:p>
            <a:pPr marL="514350" indent="-514350" algn="just">
              <a:buFont typeface="+mj-lt"/>
              <a:buAutoNum type="arabicPeriod"/>
            </a:pPr>
            <a:endParaRPr lang="el-GR" sz="2600" dirty="0" smtClean="0">
              <a:latin typeface="+mn-lt"/>
            </a:endParaRPr>
          </a:p>
          <a:p>
            <a:pPr marL="514350" indent="-514350" algn="just">
              <a:buFont typeface="+mj-lt"/>
              <a:buAutoNum type="arabicPeriod"/>
            </a:pPr>
            <a:endParaRPr lang="el-GR" sz="2600" dirty="0" smtClean="0">
              <a:latin typeface="+mn-lt"/>
            </a:endParaRPr>
          </a:p>
          <a:p>
            <a:endParaRPr lang="el-GR" sz="2600" i="1" dirty="0" smtClean="0">
              <a:latin typeface="+mn-lt"/>
            </a:endParaRPr>
          </a:p>
          <a:p>
            <a:endParaRPr lang="el-GR" sz="2600" i="1" dirty="0" smtClean="0">
              <a:latin typeface="+mn-lt"/>
            </a:endParaRPr>
          </a:p>
          <a:p>
            <a:endParaRPr lang="el-GR" sz="2600" i="1" dirty="0" smtClean="0">
              <a:latin typeface="+mn-lt"/>
            </a:endParaRPr>
          </a:p>
          <a:p>
            <a:endParaRPr lang="el-GR" sz="2600" i="1" dirty="0" smtClean="0">
              <a:latin typeface="+mn-lt"/>
            </a:endParaRPr>
          </a:p>
          <a:p>
            <a:endParaRPr lang="el-GR" sz="2600" i="1" dirty="0" smtClean="0">
              <a:latin typeface="+mn-lt"/>
            </a:endParaRPr>
          </a:p>
          <a:p>
            <a:endParaRPr lang="el-GR" sz="2600" i="1" dirty="0" smtClean="0">
              <a:latin typeface="+mn-l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Προσαρμοσμένο 7">
      <a:dk1>
        <a:sysClr val="windowText" lastClr="000000"/>
      </a:dk1>
      <a:lt1>
        <a:sysClr val="window" lastClr="FFFFFF"/>
      </a:lt1>
      <a:dk2>
        <a:srgbClr val="073E87"/>
      </a:dk2>
      <a:lt2>
        <a:srgbClr val="C6E7FC"/>
      </a:lt2>
      <a:accent1>
        <a:srgbClr val="3AC45B"/>
      </a:accent1>
      <a:accent2>
        <a:srgbClr val="4584D3"/>
      </a:accent2>
      <a:accent3>
        <a:srgbClr val="34B653"/>
      </a:accent3>
      <a:accent4>
        <a:srgbClr val="A5D028"/>
      </a:accent4>
      <a:accent5>
        <a:srgbClr val="7C7CE0"/>
      </a:accent5>
      <a:accent6>
        <a:srgbClr val="05E0DB"/>
      </a:accent6>
      <a:hlink>
        <a:srgbClr val="0080FF"/>
      </a:hlink>
      <a:folHlink>
        <a:srgbClr val="5EAEFF"/>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7355</TotalTime>
  <Words>4187</Words>
  <Application>Microsoft Office PowerPoint</Application>
  <PresentationFormat>Προβολή στην οθόνη (4:3)</PresentationFormat>
  <Paragraphs>581</Paragraphs>
  <Slides>61</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Δικαιοσύνη</vt:lpstr>
      <vt:lpstr>Γλωσσολογία 1ο ΜΑΘΗΜΑ </vt:lpstr>
      <vt:lpstr>Διαφάνεια 2</vt:lpstr>
      <vt:lpstr>Κοινές απόψεις για τη γλώσσα (1)</vt:lpstr>
      <vt:lpstr>Κοινές απόψεις για τη γλώσσα (2)</vt:lpstr>
      <vt:lpstr>Κοινές απόψεις για τη γλώσσα (3)</vt:lpstr>
      <vt:lpstr>Κοινές απόψεις για τη Γλωσσολογία (1)</vt:lpstr>
      <vt:lpstr>Κοινές απόψεις για τη Γλωσσολογία (2)</vt:lpstr>
      <vt:lpstr>Κοινές απόψεις για τη Γλωσσολογία (3)</vt:lpstr>
      <vt:lpstr>Κοινές απόψεις για τη Γλωσσολογία (4)</vt:lpstr>
      <vt:lpstr>Τι είναι η Γλωσσολογία; (1)</vt:lpstr>
      <vt:lpstr>Τι είναι η Γλωσσολογία; (2)</vt:lpstr>
      <vt:lpstr>Τι είναι η Γλωσσολογία; (3)</vt:lpstr>
      <vt:lpstr>Τι είναι η Γλωσσολογία; (4)</vt:lpstr>
      <vt:lpstr>Τι είναι η Γλωσσολογία; (5)</vt:lpstr>
      <vt:lpstr>Τι είναι η Γλωσσολογία; (6)</vt:lpstr>
      <vt:lpstr>Τι είναι η Γλωσσολογία (7)</vt:lpstr>
      <vt:lpstr>Τι είναι  η γλώσσα   η γνώση της γλώσσας (1); </vt:lpstr>
      <vt:lpstr>Τι είναι  η γλώσσα  η γνώση της γλώσσας; (2)</vt:lpstr>
      <vt:lpstr>Τι είναι  η γλώσσα  η γνώση της γλώσσας; (3)</vt:lpstr>
      <vt:lpstr>Τι είναι  η γλώσσα  η γνώση της γλώσσας; (4)</vt:lpstr>
      <vt:lpstr>Τι είναι  η γλώσσα  η γνώση της γλώσσας; (5)</vt:lpstr>
      <vt:lpstr>Τι είναι  η γλώσσα  η γνώση της γλώσσας; (6)</vt:lpstr>
      <vt:lpstr>Τι είναι  η γλώσσα  η γνώση της γλώσσας; (7)</vt:lpstr>
      <vt:lpstr>Τι είναι  η γλώσσα  η γνώση της γλώσσας; (9)</vt:lpstr>
      <vt:lpstr>Τι είναι  η γλώσσα  η γνώση της γλώσσας; (10)</vt:lpstr>
      <vt:lpstr>Τι είναι  η γλώσσα  η γνώση της γλώσσας; (9)</vt:lpstr>
      <vt:lpstr>Πώς κατακτάται αυτή η γνώση; (1)</vt:lpstr>
      <vt:lpstr>Πώς κατακτάται αυτή η γνώση; (2)</vt:lpstr>
      <vt:lpstr>Πώς κατακτάται αυτή η γνώση; (2)</vt:lpstr>
      <vt:lpstr>Πώς κατακτάται αυτή η γνώση; (2)</vt:lpstr>
      <vt:lpstr>Πώς κατακτάται αυτή η γνώση; (2)</vt:lpstr>
      <vt:lpstr>Διαφάνεια 32</vt:lpstr>
      <vt:lpstr>Διαφάνεια 33</vt:lpstr>
      <vt:lpstr>Διαφάνεια 34</vt:lpstr>
      <vt:lpstr>Διαφάνεια 35</vt:lpstr>
      <vt:lpstr>Κλάδοι της γλωσσολογίας (5)</vt:lpstr>
      <vt:lpstr>Η διεπιστημονικότητα της Γλωσσολογίας</vt:lpstr>
      <vt:lpstr>   Σύγκριση της ανθρώπινης γλώσσας με τα επικοινωνιακά συστήματα μη ανθρώπινων οργανισμών (1)</vt:lpstr>
      <vt:lpstr>Σύγκριση της ανθρώπινης γλώσσας με τα επικοινωνιακά συστήματα μη ανθρώπινων οργανισμών (2)</vt:lpstr>
      <vt:lpstr>Σύγκριση  της ανθρώπινης γλώσσας με τα επικοινωνιακά συστήματα μη ανθρώπινων οργανισμών (3)</vt:lpstr>
      <vt:lpstr>Σύγκριση της ανθρώπινης γλώσσας με τα επικοινωνιακά συστήματα μη ανθρώπινων οργανισμών (4)</vt:lpstr>
      <vt:lpstr>Χαρακτηριστικά της ανθρώπινης γλώσσας (1) </vt:lpstr>
      <vt:lpstr>Χαρακτηριστικά της ανθρώπινης γλώσσας (2)</vt:lpstr>
      <vt:lpstr>Χαρακτηριστικά της ανθρώπινης γλώσσας (3)</vt:lpstr>
      <vt:lpstr>Χαρακτηριστικά της ανθρώπινης γλώσσας (4)</vt:lpstr>
      <vt:lpstr>Χαρακτηριστικά της ανθρώπινης γλώσσας (6)</vt:lpstr>
      <vt:lpstr>Χαρακτηριστικά της ανθρώπινης γλώσσας (5)</vt:lpstr>
      <vt:lpstr>Η γραμματική δομή ως ομόλογη ικανότητα – Πρωτεύοντα (1)</vt:lpstr>
      <vt:lpstr>Η γραμματική δομή ως ομόλογη ικανότητα (2)</vt:lpstr>
      <vt:lpstr>Η γραμματική δομή ως ομόλογη ικανότητα (3)</vt:lpstr>
      <vt:lpstr>Η γραμματική δομή ως ομόλογη ικανότητα (4)</vt:lpstr>
      <vt:lpstr>Η γραμματική δομή ως ομόλογη ικανότητα (5)</vt:lpstr>
      <vt:lpstr>Η γραμματική δομή ως ομόλογη ικανότητα (6)</vt:lpstr>
      <vt:lpstr>Η γραμματική δομή ως ομόλογη ικανότητα (7)</vt:lpstr>
      <vt:lpstr>Η γραμματική δομή ως ομόλογη ικανότητα (8)</vt:lpstr>
      <vt:lpstr>Η γραμματική δομή ως ανάλογη ικανότητα (1)</vt:lpstr>
      <vt:lpstr>Η γραμματική δομή ως ανάλογη ικανότητα (2)</vt:lpstr>
      <vt:lpstr>Η γραμματική δομή ως ανάλογη ικανότητα (3)</vt:lpstr>
      <vt:lpstr>Η γραμματική δομή ως ανάλογη ικανότητα (4)</vt:lpstr>
      <vt:lpstr>Take home message</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Γλώσσα, Νους, Εγκέφαλος</dc:title>
  <dc:creator>Spyridoula</dc:creator>
  <cp:lastModifiedBy>Researcher_05</cp:lastModifiedBy>
  <cp:revision>533</cp:revision>
  <dcterms:created xsi:type="dcterms:W3CDTF">2006-08-16T00:00:00Z</dcterms:created>
  <dcterms:modified xsi:type="dcterms:W3CDTF">2018-03-12T06:17:30Z</dcterms:modified>
</cp:coreProperties>
</file>