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8"/>
  </p:notesMasterIdLst>
  <p:sldIdLst>
    <p:sldId id="256" r:id="rId2"/>
    <p:sldId id="290" r:id="rId3"/>
    <p:sldId id="341" r:id="rId4"/>
    <p:sldId id="343" r:id="rId5"/>
    <p:sldId id="344" r:id="rId6"/>
    <p:sldId id="345" r:id="rId7"/>
    <p:sldId id="349" r:id="rId8"/>
    <p:sldId id="350" r:id="rId9"/>
    <p:sldId id="351" r:id="rId10"/>
    <p:sldId id="352" r:id="rId11"/>
    <p:sldId id="373" r:id="rId12"/>
    <p:sldId id="354" r:id="rId13"/>
    <p:sldId id="355" r:id="rId14"/>
    <p:sldId id="357" r:id="rId15"/>
    <p:sldId id="359" r:id="rId16"/>
    <p:sldId id="358" r:id="rId17"/>
    <p:sldId id="360" r:id="rId18"/>
    <p:sldId id="363" r:id="rId19"/>
    <p:sldId id="364" r:id="rId20"/>
    <p:sldId id="365" r:id="rId21"/>
    <p:sldId id="366" r:id="rId22"/>
    <p:sldId id="374" r:id="rId23"/>
    <p:sldId id="369" r:id="rId24"/>
    <p:sldId id="377" r:id="rId25"/>
    <p:sldId id="378" r:id="rId26"/>
    <p:sldId id="376" r:id="rId27"/>
    <p:sldId id="371" r:id="rId28"/>
    <p:sldId id="379" r:id="rId29"/>
    <p:sldId id="367" r:id="rId30"/>
    <p:sldId id="380" r:id="rId31"/>
    <p:sldId id="381" r:id="rId32"/>
    <p:sldId id="382" r:id="rId33"/>
    <p:sldId id="383" r:id="rId34"/>
    <p:sldId id="384" r:id="rId35"/>
    <p:sldId id="385" r:id="rId36"/>
    <p:sldId id="386"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Katsoulidis"/>
        <a:ea typeface="+mn-ea"/>
        <a:cs typeface="+mn-cs"/>
      </a:defRPr>
    </a:lvl1pPr>
    <a:lvl2pPr marL="457200" algn="l" rtl="0" eaLnBrk="0" fontAlgn="base" hangingPunct="0">
      <a:spcBef>
        <a:spcPct val="0"/>
      </a:spcBef>
      <a:spcAft>
        <a:spcPct val="0"/>
      </a:spcAft>
      <a:defRPr kern="1200">
        <a:solidFill>
          <a:schemeClr val="tx1"/>
        </a:solidFill>
        <a:latin typeface="Katsoulidis"/>
        <a:ea typeface="+mn-ea"/>
        <a:cs typeface="+mn-cs"/>
      </a:defRPr>
    </a:lvl2pPr>
    <a:lvl3pPr marL="914400" algn="l" rtl="0" eaLnBrk="0" fontAlgn="base" hangingPunct="0">
      <a:spcBef>
        <a:spcPct val="0"/>
      </a:spcBef>
      <a:spcAft>
        <a:spcPct val="0"/>
      </a:spcAft>
      <a:defRPr kern="1200">
        <a:solidFill>
          <a:schemeClr val="tx1"/>
        </a:solidFill>
        <a:latin typeface="Katsoulidis"/>
        <a:ea typeface="+mn-ea"/>
        <a:cs typeface="+mn-cs"/>
      </a:defRPr>
    </a:lvl3pPr>
    <a:lvl4pPr marL="1371600" algn="l" rtl="0" eaLnBrk="0" fontAlgn="base" hangingPunct="0">
      <a:spcBef>
        <a:spcPct val="0"/>
      </a:spcBef>
      <a:spcAft>
        <a:spcPct val="0"/>
      </a:spcAft>
      <a:defRPr kern="1200">
        <a:solidFill>
          <a:schemeClr val="tx1"/>
        </a:solidFill>
        <a:latin typeface="Katsoulidis"/>
        <a:ea typeface="+mn-ea"/>
        <a:cs typeface="+mn-cs"/>
      </a:defRPr>
    </a:lvl4pPr>
    <a:lvl5pPr marL="1828800" algn="l" rtl="0" eaLnBrk="0" fontAlgn="base" hangingPunct="0">
      <a:spcBef>
        <a:spcPct val="0"/>
      </a:spcBef>
      <a:spcAft>
        <a:spcPct val="0"/>
      </a:spcAft>
      <a:defRPr kern="1200">
        <a:solidFill>
          <a:schemeClr val="tx1"/>
        </a:solidFill>
        <a:latin typeface="Katsoulidis"/>
        <a:ea typeface="+mn-ea"/>
        <a:cs typeface="+mn-cs"/>
      </a:defRPr>
    </a:lvl5pPr>
    <a:lvl6pPr marL="2286000" algn="l" defTabSz="914400" rtl="0" eaLnBrk="1" latinLnBrk="0" hangingPunct="1">
      <a:defRPr kern="1200">
        <a:solidFill>
          <a:schemeClr val="tx1"/>
        </a:solidFill>
        <a:latin typeface="Katsoulidis"/>
        <a:ea typeface="+mn-ea"/>
        <a:cs typeface="+mn-cs"/>
      </a:defRPr>
    </a:lvl6pPr>
    <a:lvl7pPr marL="2743200" algn="l" defTabSz="914400" rtl="0" eaLnBrk="1" latinLnBrk="0" hangingPunct="1">
      <a:defRPr kern="1200">
        <a:solidFill>
          <a:schemeClr val="tx1"/>
        </a:solidFill>
        <a:latin typeface="Katsoulidis"/>
        <a:ea typeface="+mn-ea"/>
        <a:cs typeface="+mn-cs"/>
      </a:defRPr>
    </a:lvl7pPr>
    <a:lvl8pPr marL="3200400" algn="l" defTabSz="914400" rtl="0" eaLnBrk="1" latinLnBrk="0" hangingPunct="1">
      <a:defRPr kern="1200">
        <a:solidFill>
          <a:schemeClr val="tx1"/>
        </a:solidFill>
        <a:latin typeface="Katsoulidis"/>
        <a:ea typeface="+mn-ea"/>
        <a:cs typeface="+mn-cs"/>
      </a:defRPr>
    </a:lvl8pPr>
    <a:lvl9pPr marL="3657600" algn="l" defTabSz="914400" rtl="0" eaLnBrk="1" latinLnBrk="0" hangingPunct="1">
      <a:defRPr kern="1200">
        <a:solidFill>
          <a:schemeClr val="tx1"/>
        </a:solidFill>
        <a:latin typeface="Katsoulidis"/>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7030A0"/>
    <a:srgbClr val="FEFCF8"/>
    <a:srgbClr val="DD4F5D"/>
    <a:srgbClr val="F7EC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23" autoAdjust="0"/>
    <p:restoredTop sz="86380" autoAdjust="0"/>
  </p:normalViewPr>
  <p:slideViewPr>
    <p:cSldViewPr>
      <p:cViewPr>
        <p:scale>
          <a:sx n="78" d="100"/>
          <a:sy n="78" d="100"/>
        </p:scale>
        <p:origin x="1125" y="57"/>
      </p:cViewPr>
      <p:guideLst>
        <p:guide orient="horz" pos="2160"/>
        <p:guide pos="2880"/>
      </p:guideLst>
    </p:cSldViewPr>
  </p:slideViewPr>
  <p:outlineViewPr>
    <p:cViewPr>
      <p:scale>
        <a:sx n="33" d="100"/>
        <a:sy n="33" d="100"/>
      </p:scale>
      <p:origin x="246" y="23995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AF1B59-84C5-473A-9806-CB6C1BF7A673}" type="datetimeFigureOut">
              <a:rPr lang="el-GR"/>
              <a:pPr>
                <a:defRPr/>
              </a:pPr>
              <a:t>15/3/2022</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l-G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538B0081-E875-4989-BD3B-CF9D13F774DD}"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3</a:t>
            </a:fld>
            <a:endParaRPr lang="el-G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538B0081-E875-4989-BD3B-CF9D13F774DD}" type="slidenum">
              <a:rPr lang="el-GR" altLang="en-US" smtClean="0"/>
              <a:pPr>
                <a:defRPr/>
              </a:pPr>
              <a:t>14</a:t>
            </a:fld>
            <a:endParaRPr lang="el-G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15</a:t>
            </a:fld>
            <a:endParaRPr lang="el-G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16</a:t>
            </a:fld>
            <a:endParaRPr lang="el-G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baseline="0"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17</a:t>
            </a:fld>
            <a:endParaRPr lang="el-G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baseline="0"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18</a:t>
            </a:fld>
            <a:endParaRPr lang="el-G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19</a:t>
            </a:fld>
            <a:endParaRPr lang="el-G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20</a:t>
            </a:fld>
            <a:endParaRPr lang="el-G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21</a:t>
            </a:fld>
            <a:endParaRPr lang="el-GR"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538B0081-E875-4989-BD3B-CF9D13F774DD}" type="slidenum">
              <a:rPr lang="el-GR" altLang="en-US" smtClean="0"/>
              <a:pPr>
                <a:defRPr/>
              </a:pPr>
              <a:t>22</a:t>
            </a:fld>
            <a:endParaRPr lang="el-GR"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23</a:t>
            </a:fld>
            <a:endParaRPr lang="el-G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4</a:t>
            </a:fld>
            <a:endParaRPr lang="el-GR"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538B0081-E875-4989-BD3B-CF9D13F774DD}" type="slidenum">
              <a:rPr lang="el-GR" altLang="en-US" smtClean="0"/>
              <a:pPr>
                <a:defRPr/>
              </a:pPr>
              <a:t>24</a:t>
            </a:fld>
            <a:endParaRPr lang="el-GR"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27</a:t>
            </a:fld>
            <a:endParaRPr lang="el-GR"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29</a:t>
            </a:fld>
            <a:endParaRPr lang="el-G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5</a:t>
            </a:fld>
            <a:endParaRPr lang="el-G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7</a:t>
            </a:fld>
            <a:endParaRPr lang="el-G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538B0081-E875-4989-BD3B-CF9D13F774DD}" type="slidenum">
              <a:rPr lang="el-GR" altLang="en-US" smtClean="0"/>
              <a:pPr>
                <a:defRPr/>
              </a:pPr>
              <a:t>8</a:t>
            </a:fld>
            <a:endParaRPr lang="el-G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9</a:t>
            </a:fld>
            <a:endParaRPr lang="el-G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10</a:t>
            </a:fld>
            <a:endParaRPr lang="el-G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11</a:t>
            </a:fld>
            <a:endParaRPr lang="el-G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B0081-E875-4989-BD3B-CF9D13F774DD}" type="slidenum">
              <a:rPr lang="el-GR" altLang="en-US" smtClean="0"/>
              <a:pPr>
                <a:defRPr/>
              </a:pPr>
              <a:t>12</a:t>
            </a:fld>
            <a:endParaRPr lang="el-G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Ορθογώνιο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5" name="Στρογγυλεμένο ορθογώνιο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Ορθογώνιο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Ορθογώνιο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Ορθογώνιο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Υπότιτλο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Στυλ κύριου υπότιτλου</a:t>
            </a:r>
            <a:endParaRPr lang="en-US"/>
          </a:p>
        </p:txBody>
      </p:sp>
      <p:sp>
        <p:nvSpPr>
          <p:cNvPr id="8" name="Τίτλο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l-GR"/>
              <a:t>Στυλ κύριου τίτλου</a:t>
            </a:r>
            <a:endParaRPr lang="en-US"/>
          </a:p>
        </p:txBody>
      </p:sp>
      <p:sp>
        <p:nvSpPr>
          <p:cNvPr id="11" name="Θέση ημερομηνίας 27"/>
          <p:cNvSpPr>
            <a:spLocks noGrp="1"/>
          </p:cNvSpPr>
          <p:nvPr>
            <p:ph type="dt" sz="half" idx="10"/>
          </p:nvPr>
        </p:nvSpPr>
        <p:spPr/>
        <p:txBody>
          <a:bodyPr/>
          <a:lstStyle>
            <a:lvl1pPr>
              <a:defRPr/>
            </a:lvl1pPr>
          </a:lstStyle>
          <a:p>
            <a:pPr>
              <a:defRPr/>
            </a:pPr>
            <a:fld id="{C1F06B39-05CF-43CD-A5C9-CC296A66E130}" type="datetimeFigureOut">
              <a:rPr lang="en-US"/>
              <a:pPr>
                <a:defRPr/>
              </a:pPr>
              <a:t>3/15/2022</a:t>
            </a:fld>
            <a:endParaRPr lang="en-US"/>
          </a:p>
        </p:txBody>
      </p:sp>
      <p:sp>
        <p:nvSpPr>
          <p:cNvPr id="12" name="Θέση υποσέλιδου 16"/>
          <p:cNvSpPr>
            <a:spLocks noGrp="1"/>
          </p:cNvSpPr>
          <p:nvPr>
            <p:ph type="ftr" sz="quarter" idx="11"/>
          </p:nvPr>
        </p:nvSpPr>
        <p:spPr/>
        <p:txBody>
          <a:bodyPr/>
          <a:lstStyle>
            <a:lvl1pPr>
              <a:defRPr/>
            </a:lvl1pPr>
          </a:lstStyle>
          <a:p>
            <a:pPr>
              <a:defRPr/>
            </a:pPr>
            <a:endParaRPr lang="en-US"/>
          </a:p>
        </p:txBody>
      </p:sp>
      <p:sp>
        <p:nvSpPr>
          <p:cNvPr id="13" name="Θέση αριθμού διαφάνειας 28"/>
          <p:cNvSpPr>
            <a:spLocks noGrp="1"/>
          </p:cNvSpPr>
          <p:nvPr>
            <p:ph type="sldNum" sz="quarter" idx="12"/>
          </p:nvPr>
        </p:nvSpPr>
        <p:spPr/>
        <p:txBody>
          <a:bodyPr/>
          <a:lstStyle>
            <a:lvl1pPr>
              <a:defRPr smtClean="0"/>
            </a:lvl1pPr>
          </a:lstStyle>
          <a:p>
            <a:pPr>
              <a:defRPr/>
            </a:pPr>
            <a:fld id="{AD280B40-3172-4FAA-BD77-0BAAA764CE92}" type="slidenum">
              <a:rPr lang="en-US" altLang="en-US"/>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13"/>
          <p:cNvSpPr>
            <a:spLocks noGrp="1"/>
          </p:cNvSpPr>
          <p:nvPr>
            <p:ph type="dt" sz="half" idx="10"/>
          </p:nvPr>
        </p:nvSpPr>
        <p:spPr/>
        <p:txBody>
          <a:bodyPr/>
          <a:lstStyle>
            <a:lvl1pPr>
              <a:defRPr/>
            </a:lvl1pPr>
          </a:lstStyle>
          <a:p>
            <a:pPr>
              <a:defRPr/>
            </a:pPr>
            <a:fld id="{8EE4E313-6CAD-40E5-9910-2B2BACB32A7D}" type="datetimeFigureOut">
              <a:rPr lang="en-US"/>
              <a:pPr>
                <a:defRPr/>
              </a:pPr>
              <a:t>3/15/2022</a:t>
            </a:fld>
            <a:endParaRPr lang="en-US"/>
          </a:p>
        </p:txBody>
      </p:sp>
      <p:sp>
        <p:nvSpPr>
          <p:cNvPr id="5" name="Θέση υποσέλιδου 2"/>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22"/>
          <p:cNvSpPr>
            <a:spLocks noGrp="1"/>
          </p:cNvSpPr>
          <p:nvPr>
            <p:ph type="sldNum" sz="quarter" idx="12"/>
          </p:nvPr>
        </p:nvSpPr>
        <p:spPr/>
        <p:txBody>
          <a:bodyPr/>
          <a:lstStyle>
            <a:lvl1pPr>
              <a:defRPr/>
            </a:lvl1pPr>
          </a:lstStyle>
          <a:p>
            <a:pPr>
              <a:defRPr/>
            </a:pPr>
            <a:fld id="{D2695523-9080-4E9D-A075-C676326127FC}"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1"/>
            <a:ext cx="2011680" cy="5851525"/>
          </a:xfrm>
        </p:spPr>
        <p:txBody>
          <a:bodyPr vert="eaVert"/>
          <a:lstStyle/>
          <a:p>
            <a:r>
              <a:rPr lang="el-GR"/>
              <a:t>Στυλ κύριου τίτλου</a:t>
            </a:r>
            <a:endParaRPr lang="en-US"/>
          </a:p>
        </p:txBody>
      </p:sp>
      <p:sp>
        <p:nvSpPr>
          <p:cNvPr id="3" name="Θέση κατακόρυφου κειμένου 2"/>
          <p:cNvSpPr>
            <a:spLocks noGrp="1"/>
          </p:cNvSpPr>
          <p:nvPr>
            <p:ph type="body" orient="vert" idx="1"/>
          </p:nvPr>
        </p:nvSpPr>
        <p:spPr>
          <a:xfrm>
            <a:off x="914400" y="274640"/>
            <a:ext cx="55626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13"/>
          <p:cNvSpPr>
            <a:spLocks noGrp="1"/>
          </p:cNvSpPr>
          <p:nvPr>
            <p:ph type="dt" sz="half" idx="10"/>
          </p:nvPr>
        </p:nvSpPr>
        <p:spPr/>
        <p:txBody>
          <a:bodyPr/>
          <a:lstStyle>
            <a:lvl1pPr>
              <a:defRPr/>
            </a:lvl1pPr>
          </a:lstStyle>
          <a:p>
            <a:pPr>
              <a:defRPr/>
            </a:pPr>
            <a:fld id="{3207A04F-C2DD-4509-A34F-FA1FD8B9642C}" type="datetimeFigureOut">
              <a:rPr lang="en-US"/>
              <a:pPr>
                <a:defRPr/>
              </a:pPr>
              <a:t>3/15/2022</a:t>
            </a:fld>
            <a:endParaRPr lang="en-US"/>
          </a:p>
        </p:txBody>
      </p:sp>
      <p:sp>
        <p:nvSpPr>
          <p:cNvPr id="5" name="Θέση υποσέλιδου 2"/>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22"/>
          <p:cNvSpPr>
            <a:spLocks noGrp="1"/>
          </p:cNvSpPr>
          <p:nvPr>
            <p:ph type="sldNum" sz="quarter" idx="12"/>
          </p:nvPr>
        </p:nvSpPr>
        <p:spPr/>
        <p:txBody>
          <a:bodyPr/>
          <a:lstStyle>
            <a:lvl1pPr>
              <a:defRPr/>
            </a:lvl1pPr>
          </a:lstStyle>
          <a:p>
            <a:pPr>
              <a:defRPr/>
            </a:pPr>
            <a:fld id="{A437155E-0134-4004-8A91-C7D4993AF0FE}" type="slidenum">
              <a:rPr lang="en-US" altLang="en-US"/>
              <a:pPr>
                <a:defRPr/>
              </a:pPr>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150938" y="214313"/>
            <a:ext cx="7793037" cy="1462087"/>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1182688" y="2017713"/>
            <a:ext cx="7772400" cy="4114800"/>
          </a:xfrm>
        </p:spPr>
        <p:txBody>
          <a:bodyPr/>
          <a:lstStyle/>
          <a:p>
            <a:pPr lvl="0"/>
            <a:endParaRPr lang="el-GR" noProof="0"/>
          </a:p>
        </p:txBody>
      </p:sp>
      <p:sp>
        <p:nvSpPr>
          <p:cNvPr id="4" name="Rectangle 11"/>
          <p:cNvSpPr>
            <a:spLocks noGrp="1" noChangeArrowheads="1"/>
          </p:cNvSpPr>
          <p:nvPr>
            <p:ph type="dt" sz="half" idx="10"/>
          </p:nvPr>
        </p:nvSpPr>
        <p:spPr>
          <a:ln/>
        </p:spPr>
        <p:txBody>
          <a:bodyPr/>
          <a:lstStyle>
            <a:lvl1pPr>
              <a:defRPr/>
            </a:lvl1pPr>
          </a:lstStyle>
          <a:p>
            <a:pPr>
              <a:defRPr/>
            </a:pPr>
            <a:endParaRPr lang="el-GR"/>
          </a:p>
        </p:txBody>
      </p:sp>
      <p:sp>
        <p:nvSpPr>
          <p:cNvPr id="5" name="Rectangle 12"/>
          <p:cNvSpPr>
            <a:spLocks noGrp="1" noChangeArrowheads="1"/>
          </p:cNvSpPr>
          <p:nvPr>
            <p:ph type="ftr" sz="quarter" idx="11"/>
          </p:nvPr>
        </p:nvSpPr>
        <p:spPr>
          <a:ln/>
        </p:spPr>
        <p:txBody>
          <a:bodyPr/>
          <a:lstStyle>
            <a:lvl1pPr>
              <a:defRPr/>
            </a:lvl1pPr>
          </a:lstStyle>
          <a:p>
            <a:pPr>
              <a:defRPr/>
            </a:pPr>
            <a:endParaRPr lang="el-GR"/>
          </a:p>
        </p:txBody>
      </p:sp>
      <p:sp>
        <p:nvSpPr>
          <p:cNvPr id="6" name="Rectangle 13"/>
          <p:cNvSpPr>
            <a:spLocks noGrp="1" noChangeArrowheads="1"/>
          </p:cNvSpPr>
          <p:nvPr>
            <p:ph type="sldNum" sz="quarter" idx="12"/>
          </p:nvPr>
        </p:nvSpPr>
        <p:spPr>
          <a:ln/>
        </p:spPr>
        <p:txBody>
          <a:bodyPr/>
          <a:lstStyle>
            <a:lvl1pPr>
              <a:defRPr/>
            </a:lvl1pPr>
          </a:lstStyle>
          <a:p>
            <a:pPr>
              <a:defRPr/>
            </a:pPr>
            <a:fld id="{C24BD230-BCBB-4EF7-B1BA-40CD7AEB2075}"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l-G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l-G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6AFF3CB-43D5-432B-B8BC-434F1B1908CA}" type="slidenum">
              <a:rPr lang="el-G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7" name="Rectangle 6"/>
          <p:cNvSpPr>
            <a:spLocks noGrp="1" noChangeArrowheads="1"/>
          </p:cNvSpPr>
          <p:nvPr>
            <p:ph type="sldNum" sz="quarter" idx="12"/>
          </p:nvPr>
        </p:nvSpPr>
        <p:spPr>
          <a:ln/>
        </p:spPr>
        <p:txBody>
          <a:bodyPr/>
          <a:lstStyle>
            <a:lvl1pPr>
              <a:defRPr/>
            </a:lvl1pPr>
          </a:lstStyle>
          <a:p>
            <a:fld id="{7BB83874-EC12-42F4-AD17-35436E14F5EE}" type="slidenum">
              <a:rPr lang="el-GR" altLang="en-US"/>
              <a:pPr/>
              <a:t>‹#›</a:t>
            </a:fld>
            <a:endParaRPr lang="el-G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8" name="Θέση περιεχομένου 7"/>
          <p:cNvSpPr>
            <a:spLocks noGrp="1"/>
          </p:cNvSpPr>
          <p:nvPr>
            <p:ph sz="quarter" idx="1"/>
          </p:nvPr>
        </p:nvSpPr>
        <p:spPr>
          <a:xfrm>
            <a:off x="914400" y="1447800"/>
            <a:ext cx="7772400" cy="45720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13"/>
          <p:cNvSpPr>
            <a:spLocks noGrp="1"/>
          </p:cNvSpPr>
          <p:nvPr>
            <p:ph type="dt" sz="half" idx="10"/>
          </p:nvPr>
        </p:nvSpPr>
        <p:spPr/>
        <p:txBody>
          <a:bodyPr/>
          <a:lstStyle>
            <a:lvl1pPr>
              <a:defRPr/>
            </a:lvl1pPr>
          </a:lstStyle>
          <a:p>
            <a:pPr>
              <a:defRPr/>
            </a:pPr>
            <a:fld id="{4A281888-08D6-47A2-89B6-859CFA596F5E}" type="datetimeFigureOut">
              <a:rPr lang="en-US"/>
              <a:pPr>
                <a:defRPr/>
              </a:pPr>
              <a:t>3/15/2022</a:t>
            </a:fld>
            <a:endParaRPr lang="en-US"/>
          </a:p>
        </p:txBody>
      </p:sp>
      <p:sp>
        <p:nvSpPr>
          <p:cNvPr id="5" name="Θέση υποσέλιδου 2"/>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22"/>
          <p:cNvSpPr>
            <a:spLocks noGrp="1"/>
          </p:cNvSpPr>
          <p:nvPr>
            <p:ph type="sldNum" sz="quarter" idx="12"/>
          </p:nvPr>
        </p:nvSpPr>
        <p:spPr/>
        <p:txBody>
          <a:bodyPr/>
          <a:lstStyle>
            <a:lvl1pPr>
              <a:defRPr/>
            </a:lvl1pPr>
          </a:lstStyle>
          <a:p>
            <a:pPr>
              <a:defRPr/>
            </a:pPr>
            <a:fld id="{72F9A7A7-98C2-4C5A-9B25-FC194640626A}" type="slidenum">
              <a:rPr lang="en-US" altLang="en-US"/>
              <a:pPr>
                <a:defRPr/>
              </a:pPr>
              <a:t>‹#›</a:t>
            </a:fld>
            <a:endParaRPr lang="en-US"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4" name="Ορθογώνιο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5" name="Στρογγυλεμένο ορθογώνιο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Ορθογώνιο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Ορθογώνιο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Ορθογώνιο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Τίτλος 1"/>
          <p:cNvSpPr>
            <a:spLocks noGrp="1"/>
          </p:cNvSpPr>
          <p:nvPr>
            <p:ph type="title"/>
          </p:nvPr>
        </p:nvSpPr>
        <p:spPr>
          <a:xfrm>
            <a:off x="722313" y="952500"/>
            <a:ext cx="7772400" cy="1362075"/>
          </a:xfrm>
        </p:spPr>
        <p:txBody>
          <a:bodyPr/>
          <a:lstStyle>
            <a:lvl1pPr algn="l">
              <a:buNone/>
              <a:defRPr sz="4000" b="0" cap="none"/>
            </a:lvl1pPr>
          </a:lstStyle>
          <a:p>
            <a:r>
              <a:rPr lang="el-GR"/>
              <a:t>Στυλ κύριου τίτλου</a:t>
            </a:r>
            <a:endParaRPr lang="en-US"/>
          </a:p>
        </p:txBody>
      </p:sp>
      <p:sp>
        <p:nvSpPr>
          <p:cNvPr id="3" name="Θέση κειμένου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Στυλ υποδείγματος κειμένου</a:t>
            </a:r>
          </a:p>
        </p:txBody>
      </p:sp>
      <p:sp>
        <p:nvSpPr>
          <p:cNvPr id="9" name="Θέση ημερομηνίας 3"/>
          <p:cNvSpPr>
            <a:spLocks noGrp="1"/>
          </p:cNvSpPr>
          <p:nvPr>
            <p:ph type="dt" sz="half" idx="10"/>
          </p:nvPr>
        </p:nvSpPr>
        <p:spPr/>
        <p:txBody>
          <a:bodyPr/>
          <a:lstStyle>
            <a:lvl1pPr>
              <a:defRPr/>
            </a:lvl1pPr>
          </a:lstStyle>
          <a:p>
            <a:pPr>
              <a:defRPr/>
            </a:pPr>
            <a:fld id="{D12ED8BE-5FCB-457E-BF11-5B70F9FF158E}" type="datetimeFigureOut">
              <a:rPr lang="en-US"/>
              <a:pPr>
                <a:defRPr/>
              </a:pPr>
              <a:t>3/15/2022</a:t>
            </a:fld>
            <a:endParaRPr lang="en-US"/>
          </a:p>
        </p:txBody>
      </p:sp>
      <p:sp>
        <p:nvSpPr>
          <p:cNvPr id="10" name="Θέση υποσέλιδου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Θέση αριθμού διαφάνειας 5"/>
          <p:cNvSpPr>
            <a:spLocks noGrp="1"/>
          </p:cNvSpPr>
          <p:nvPr>
            <p:ph type="sldNum" sz="quarter" idx="12"/>
          </p:nvPr>
        </p:nvSpPr>
        <p:spPr>
          <a:xfrm>
            <a:off x="146050" y="6208713"/>
            <a:ext cx="457200" cy="457200"/>
          </a:xfrm>
        </p:spPr>
        <p:txBody>
          <a:bodyPr/>
          <a:lstStyle>
            <a:lvl1pPr>
              <a:defRPr smtClean="0"/>
            </a:lvl1pPr>
          </a:lstStyle>
          <a:p>
            <a:pPr>
              <a:defRPr/>
            </a:pPr>
            <a:fld id="{DD3093AF-71EA-4309-B13B-1BD4BF83E14B}" type="slidenum">
              <a:rPr lang="en-US" altLang="en-US"/>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9" name="Θέση περιεχομένου 8"/>
          <p:cNvSpPr>
            <a:spLocks noGrp="1"/>
          </p:cNvSpPr>
          <p:nvPr>
            <p:ph sz="quarter" idx="1"/>
          </p:nvPr>
        </p:nvSpPr>
        <p:spPr>
          <a:xfrm>
            <a:off x="914400" y="1447800"/>
            <a:ext cx="3749040" cy="45720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1" name="Θέση περιεχομένου 10"/>
          <p:cNvSpPr>
            <a:spLocks noGrp="1"/>
          </p:cNvSpPr>
          <p:nvPr>
            <p:ph sz="quarter" idx="2"/>
          </p:nvPr>
        </p:nvSpPr>
        <p:spPr>
          <a:xfrm>
            <a:off x="4933950" y="1447800"/>
            <a:ext cx="3749040" cy="45720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ημερομηνίας 13"/>
          <p:cNvSpPr>
            <a:spLocks noGrp="1"/>
          </p:cNvSpPr>
          <p:nvPr>
            <p:ph type="dt" sz="half" idx="10"/>
          </p:nvPr>
        </p:nvSpPr>
        <p:spPr/>
        <p:txBody>
          <a:bodyPr/>
          <a:lstStyle>
            <a:lvl1pPr>
              <a:defRPr/>
            </a:lvl1pPr>
          </a:lstStyle>
          <a:p>
            <a:pPr>
              <a:defRPr/>
            </a:pPr>
            <a:fld id="{A5601925-27BB-4C54-937B-E7A812405789}" type="datetimeFigureOut">
              <a:rPr lang="en-US"/>
              <a:pPr>
                <a:defRPr/>
              </a:pPr>
              <a:t>3/15/2022</a:t>
            </a:fld>
            <a:endParaRPr lang="en-US"/>
          </a:p>
        </p:txBody>
      </p:sp>
      <p:sp>
        <p:nvSpPr>
          <p:cNvPr id="6" name="Θέση υποσέλιδου 2"/>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22"/>
          <p:cNvSpPr>
            <a:spLocks noGrp="1"/>
          </p:cNvSpPr>
          <p:nvPr>
            <p:ph type="sldNum" sz="quarter" idx="12"/>
          </p:nvPr>
        </p:nvSpPr>
        <p:spPr/>
        <p:txBody>
          <a:bodyPr/>
          <a:lstStyle>
            <a:lvl1pPr>
              <a:defRPr/>
            </a:lvl1pPr>
          </a:lstStyle>
          <a:p>
            <a:pPr>
              <a:defRPr/>
            </a:pPr>
            <a:fld id="{7C0FE9CE-66B3-4225-90AE-E4466BA2BF49}" type="slidenum">
              <a:rPr lang="en-US" altLang="en-US"/>
              <a:pPr>
                <a:defRPr/>
              </a:pPr>
              <a:t>‹#›</a:t>
            </a:fld>
            <a:endParaRPr lang="en-US"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273050"/>
            <a:ext cx="7772400" cy="1143000"/>
          </a:xfrm>
        </p:spPr>
        <p:txBody>
          <a:bodyPr/>
          <a:lstStyle>
            <a:lvl1pPr>
              <a:defRPr/>
            </a:lvl1pPr>
          </a:lstStyle>
          <a:p>
            <a:r>
              <a:rPr lang="el-GR"/>
              <a:t>Στυλ κύριου τίτλου</a:t>
            </a:r>
            <a:endParaRPr lang="en-US"/>
          </a:p>
        </p:txBody>
      </p:sp>
      <p:sp>
        <p:nvSpPr>
          <p:cNvPr id="3" name="Θέση κειμένου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a:t>Στυλ υποδείγματος κειμένου</a:t>
            </a:r>
          </a:p>
        </p:txBody>
      </p:sp>
      <p:sp>
        <p:nvSpPr>
          <p:cNvPr id="4" name="Θέση κειμένου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a:t>Στυλ υποδείγματος κειμένου</a:t>
            </a:r>
          </a:p>
        </p:txBody>
      </p:sp>
      <p:sp>
        <p:nvSpPr>
          <p:cNvPr id="11" name="Θέση περιεχομένου 10"/>
          <p:cNvSpPr>
            <a:spLocks noGrp="1"/>
          </p:cNvSpPr>
          <p:nvPr>
            <p:ph sz="half" idx="2"/>
          </p:nvPr>
        </p:nvSpPr>
        <p:spPr>
          <a:xfrm>
            <a:off x="914400" y="2247900"/>
            <a:ext cx="3733800" cy="3886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3" name="Θέση περιεχομένου 12"/>
          <p:cNvSpPr>
            <a:spLocks noGrp="1"/>
          </p:cNvSpPr>
          <p:nvPr>
            <p:ph sz="half" idx="4"/>
          </p:nvPr>
        </p:nvSpPr>
        <p:spPr>
          <a:xfrm>
            <a:off x="4953000" y="2247900"/>
            <a:ext cx="3733800" cy="3886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Θέση ημερομηνίας 13"/>
          <p:cNvSpPr>
            <a:spLocks noGrp="1"/>
          </p:cNvSpPr>
          <p:nvPr>
            <p:ph type="dt" sz="half" idx="10"/>
          </p:nvPr>
        </p:nvSpPr>
        <p:spPr/>
        <p:txBody>
          <a:bodyPr/>
          <a:lstStyle>
            <a:lvl1pPr>
              <a:defRPr/>
            </a:lvl1pPr>
          </a:lstStyle>
          <a:p>
            <a:pPr>
              <a:defRPr/>
            </a:pPr>
            <a:fld id="{AB720D40-5E26-4FA6-8954-F829A39623A4}" type="datetimeFigureOut">
              <a:rPr lang="en-US"/>
              <a:pPr>
                <a:defRPr/>
              </a:pPr>
              <a:t>3/15/2022</a:t>
            </a:fld>
            <a:endParaRPr lang="en-US"/>
          </a:p>
        </p:txBody>
      </p:sp>
      <p:sp>
        <p:nvSpPr>
          <p:cNvPr id="8" name="Θέση υποσέλιδου 2"/>
          <p:cNvSpPr>
            <a:spLocks noGrp="1"/>
          </p:cNvSpPr>
          <p:nvPr>
            <p:ph type="ftr" sz="quarter" idx="11"/>
          </p:nvPr>
        </p:nvSpPr>
        <p:spPr/>
        <p:txBody>
          <a:bodyPr/>
          <a:lstStyle>
            <a:lvl1pPr>
              <a:defRPr/>
            </a:lvl1pPr>
          </a:lstStyle>
          <a:p>
            <a:pPr>
              <a:defRPr/>
            </a:pPr>
            <a:endParaRPr lang="en-US"/>
          </a:p>
        </p:txBody>
      </p:sp>
      <p:sp>
        <p:nvSpPr>
          <p:cNvPr id="9" name="Θέση αριθμού διαφάνειας 22"/>
          <p:cNvSpPr>
            <a:spLocks noGrp="1"/>
          </p:cNvSpPr>
          <p:nvPr>
            <p:ph type="sldNum" sz="quarter" idx="12"/>
          </p:nvPr>
        </p:nvSpPr>
        <p:spPr/>
        <p:txBody>
          <a:bodyPr/>
          <a:lstStyle>
            <a:lvl1pPr>
              <a:defRPr/>
            </a:lvl1pPr>
          </a:lstStyle>
          <a:p>
            <a:pPr>
              <a:defRPr/>
            </a:pPr>
            <a:fld id="{E360E67A-EABA-4525-9077-BA996E90DECA}" type="slidenum">
              <a:rPr lang="en-US" altLang="en-US"/>
              <a:pPr>
                <a:defRPr/>
              </a:pPr>
              <a:t>‹#›</a:t>
            </a:fld>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ημερομηνίας 13"/>
          <p:cNvSpPr>
            <a:spLocks noGrp="1"/>
          </p:cNvSpPr>
          <p:nvPr>
            <p:ph type="dt" sz="half" idx="10"/>
          </p:nvPr>
        </p:nvSpPr>
        <p:spPr/>
        <p:txBody>
          <a:bodyPr/>
          <a:lstStyle>
            <a:lvl1pPr>
              <a:defRPr/>
            </a:lvl1pPr>
          </a:lstStyle>
          <a:p>
            <a:pPr>
              <a:defRPr/>
            </a:pPr>
            <a:fld id="{4A1F9A81-8627-41B5-BF8A-B7D7D6437AAC}" type="datetimeFigureOut">
              <a:rPr lang="en-US"/>
              <a:pPr>
                <a:defRPr/>
              </a:pPr>
              <a:t>3/15/2022</a:t>
            </a:fld>
            <a:endParaRPr lang="en-US"/>
          </a:p>
        </p:txBody>
      </p:sp>
      <p:sp>
        <p:nvSpPr>
          <p:cNvPr id="4" name="Θέση υποσέλιδου 2"/>
          <p:cNvSpPr>
            <a:spLocks noGrp="1"/>
          </p:cNvSpPr>
          <p:nvPr>
            <p:ph type="ftr" sz="quarter" idx="11"/>
          </p:nvPr>
        </p:nvSpPr>
        <p:spPr/>
        <p:txBody>
          <a:bodyPr/>
          <a:lstStyle>
            <a:lvl1pPr>
              <a:defRPr/>
            </a:lvl1pPr>
          </a:lstStyle>
          <a:p>
            <a:pPr>
              <a:defRPr/>
            </a:pPr>
            <a:endParaRPr lang="en-US"/>
          </a:p>
        </p:txBody>
      </p:sp>
      <p:sp>
        <p:nvSpPr>
          <p:cNvPr id="5" name="Θέση αριθμού διαφάνειας 22"/>
          <p:cNvSpPr>
            <a:spLocks noGrp="1"/>
          </p:cNvSpPr>
          <p:nvPr>
            <p:ph type="sldNum" sz="quarter" idx="12"/>
          </p:nvPr>
        </p:nvSpPr>
        <p:spPr/>
        <p:txBody>
          <a:bodyPr/>
          <a:lstStyle>
            <a:lvl1pPr>
              <a:defRPr/>
            </a:lvl1pPr>
          </a:lstStyle>
          <a:p>
            <a:pPr>
              <a:defRPr/>
            </a:pPr>
            <a:fld id="{C611625E-D215-4F58-B293-EAA7757B56F4}" type="slidenum">
              <a:rPr lang="en-US" altLang="en-US"/>
              <a:pPr>
                <a:defRPr/>
              </a:pPr>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3"/>
          <p:cNvSpPr>
            <a:spLocks noGrp="1"/>
          </p:cNvSpPr>
          <p:nvPr>
            <p:ph type="dt" sz="half" idx="10"/>
          </p:nvPr>
        </p:nvSpPr>
        <p:spPr/>
        <p:txBody>
          <a:bodyPr/>
          <a:lstStyle>
            <a:lvl1pPr>
              <a:defRPr/>
            </a:lvl1pPr>
          </a:lstStyle>
          <a:p>
            <a:pPr>
              <a:defRPr/>
            </a:pPr>
            <a:fld id="{7B91EA06-03F4-45BE-BFE0-7955FEAF440A}" type="datetimeFigureOut">
              <a:rPr lang="en-US"/>
              <a:pPr>
                <a:defRPr/>
              </a:pPr>
              <a:t>3/15/2022</a:t>
            </a:fld>
            <a:endParaRPr lang="en-US"/>
          </a:p>
        </p:txBody>
      </p:sp>
      <p:sp>
        <p:nvSpPr>
          <p:cNvPr id="3" name="Θέση υποσέλιδου 2"/>
          <p:cNvSpPr>
            <a:spLocks noGrp="1"/>
          </p:cNvSpPr>
          <p:nvPr>
            <p:ph type="ftr" sz="quarter" idx="11"/>
          </p:nvPr>
        </p:nvSpPr>
        <p:spPr/>
        <p:txBody>
          <a:bodyPr/>
          <a:lstStyle>
            <a:lvl1pPr>
              <a:defRPr/>
            </a:lvl1pPr>
          </a:lstStyle>
          <a:p>
            <a:pPr>
              <a:defRPr/>
            </a:pPr>
            <a:endParaRPr lang="en-US"/>
          </a:p>
        </p:txBody>
      </p:sp>
      <p:sp>
        <p:nvSpPr>
          <p:cNvPr id="4" name="Θέση αριθμού διαφάνειας 22"/>
          <p:cNvSpPr>
            <a:spLocks noGrp="1"/>
          </p:cNvSpPr>
          <p:nvPr>
            <p:ph type="sldNum" sz="quarter" idx="12"/>
          </p:nvPr>
        </p:nvSpPr>
        <p:spPr/>
        <p:txBody>
          <a:bodyPr/>
          <a:lstStyle>
            <a:lvl1pPr>
              <a:defRPr/>
            </a:lvl1pPr>
          </a:lstStyle>
          <a:p>
            <a:pPr>
              <a:defRPr/>
            </a:pPr>
            <a:fld id="{3BA26165-9C23-4DE2-BE4E-A8B301025421}" type="slidenum">
              <a:rPr lang="en-US" altLang="en-US"/>
              <a:pPr>
                <a:defRPr/>
              </a:pPr>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5" name="Ορθογώνιο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6" name="Στρογγυλεμένο ορθογώνιο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Τίτλος 1"/>
          <p:cNvSpPr>
            <a:spLocks noGrp="1"/>
          </p:cNvSpPr>
          <p:nvPr>
            <p:ph type="title"/>
          </p:nvPr>
        </p:nvSpPr>
        <p:spPr>
          <a:xfrm>
            <a:off x="914400" y="273050"/>
            <a:ext cx="7772400" cy="1143000"/>
          </a:xfrm>
        </p:spPr>
        <p:txBody>
          <a:bodyPr/>
          <a:lstStyle>
            <a:lvl1pPr algn="l">
              <a:buNone/>
              <a:defRPr sz="4000" b="0"/>
            </a:lvl1pPr>
          </a:lstStyle>
          <a:p>
            <a:r>
              <a:rPr lang="el-GR"/>
              <a:t>Στυλ κύριου τίτλου</a:t>
            </a:r>
            <a:endParaRPr lang="en-US"/>
          </a:p>
        </p:txBody>
      </p:sp>
      <p:sp>
        <p:nvSpPr>
          <p:cNvPr id="3" name="Θέση κειμένου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l-GR"/>
              <a:t>Στυλ υποδείγματος κειμένου</a:t>
            </a:r>
          </a:p>
        </p:txBody>
      </p:sp>
      <p:sp>
        <p:nvSpPr>
          <p:cNvPr id="11" name="Θέση περιεχομένου 10"/>
          <p:cNvSpPr>
            <a:spLocks noGrp="1"/>
          </p:cNvSpPr>
          <p:nvPr>
            <p:ph sz="quarter" idx="1"/>
          </p:nvPr>
        </p:nvSpPr>
        <p:spPr>
          <a:xfrm>
            <a:off x="2971800" y="1600200"/>
            <a:ext cx="5715000" cy="4495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Θέση ημερομηνίας 4"/>
          <p:cNvSpPr>
            <a:spLocks noGrp="1"/>
          </p:cNvSpPr>
          <p:nvPr>
            <p:ph type="dt" sz="half" idx="10"/>
          </p:nvPr>
        </p:nvSpPr>
        <p:spPr/>
        <p:txBody>
          <a:bodyPr/>
          <a:lstStyle>
            <a:lvl1pPr>
              <a:defRPr/>
            </a:lvl1pPr>
          </a:lstStyle>
          <a:p>
            <a:pPr>
              <a:defRPr/>
            </a:pPr>
            <a:fld id="{500A64F9-B3F2-434E-BA53-46C7B60B115E}" type="datetimeFigureOut">
              <a:rPr lang="en-US"/>
              <a:pPr>
                <a:defRPr/>
              </a:pPr>
              <a:t>3/15/2022</a:t>
            </a:fld>
            <a:endParaRPr lang="en-US"/>
          </a:p>
        </p:txBody>
      </p:sp>
      <p:sp>
        <p:nvSpPr>
          <p:cNvPr id="8" name="Θέση υποσέλιδου 5"/>
          <p:cNvSpPr>
            <a:spLocks noGrp="1"/>
          </p:cNvSpPr>
          <p:nvPr>
            <p:ph type="ftr" sz="quarter" idx="11"/>
          </p:nvPr>
        </p:nvSpPr>
        <p:spPr/>
        <p:txBody>
          <a:bodyPr/>
          <a:lstStyle>
            <a:lvl1pPr>
              <a:defRPr/>
            </a:lvl1pPr>
          </a:lstStyle>
          <a:p>
            <a:pPr>
              <a:defRPr/>
            </a:pPr>
            <a:endParaRPr lang="en-US"/>
          </a:p>
        </p:txBody>
      </p:sp>
      <p:sp>
        <p:nvSpPr>
          <p:cNvPr id="9" name="Θέση αριθμού διαφάνειας 6"/>
          <p:cNvSpPr>
            <a:spLocks noGrp="1"/>
          </p:cNvSpPr>
          <p:nvPr>
            <p:ph type="sldNum" sz="quarter" idx="12"/>
          </p:nvPr>
        </p:nvSpPr>
        <p:spPr/>
        <p:txBody>
          <a:bodyPr/>
          <a:lstStyle>
            <a:lvl1pPr>
              <a:defRPr smtClean="0"/>
            </a:lvl1pPr>
          </a:lstStyle>
          <a:p>
            <a:pPr>
              <a:defRPr/>
            </a:pPr>
            <a:fld id="{161AA9F6-CE0B-4B03-A144-184077A2EF36}" type="slidenum">
              <a:rPr lang="en-US" altLang="en-US"/>
              <a:pPr>
                <a:defRPr/>
              </a:pPr>
              <a:t>‹#›</a:t>
            </a:fld>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5" name="Ορθογώνιο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Ορθογώνιο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Ορθογώνιο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Τίτλος 1"/>
          <p:cNvSpPr>
            <a:spLocks noGrp="1"/>
          </p:cNvSpPr>
          <p:nvPr>
            <p:ph type="title"/>
          </p:nvPr>
        </p:nvSpPr>
        <p:spPr>
          <a:xfrm>
            <a:off x="914400" y="4900550"/>
            <a:ext cx="7315200" cy="522288"/>
          </a:xfrm>
        </p:spPr>
        <p:txBody>
          <a:bodyPr anchor="ctr">
            <a:noAutofit/>
          </a:bodyPr>
          <a:lstStyle>
            <a:lvl1pPr algn="l">
              <a:buNone/>
              <a:defRPr sz="2800" b="0"/>
            </a:lvl1pPr>
          </a:lstStyle>
          <a:p>
            <a:r>
              <a:rPr lang="el-GR"/>
              <a:t>Στυλ κύριου τίτλου</a:t>
            </a:r>
            <a:endParaRPr lang="en-US"/>
          </a:p>
        </p:txBody>
      </p:sp>
      <p:sp>
        <p:nvSpPr>
          <p:cNvPr id="4" name="Θέση κειμένου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l-GR"/>
              <a:t>Στυλ υποδείγματος κειμένου</a:t>
            </a:r>
          </a:p>
        </p:txBody>
      </p:sp>
      <p:sp>
        <p:nvSpPr>
          <p:cNvPr id="3" name="Θέση εικόνας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8" name="Θέση ημερομηνίας 4"/>
          <p:cNvSpPr>
            <a:spLocks noGrp="1"/>
          </p:cNvSpPr>
          <p:nvPr>
            <p:ph type="dt" sz="half" idx="10"/>
          </p:nvPr>
        </p:nvSpPr>
        <p:spPr/>
        <p:txBody>
          <a:bodyPr/>
          <a:lstStyle>
            <a:lvl1pPr>
              <a:defRPr/>
            </a:lvl1pPr>
          </a:lstStyle>
          <a:p>
            <a:pPr>
              <a:defRPr/>
            </a:pPr>
            <a:fld id="{8643A76A-FC34-43F2-AD78-A51E9144030C}" type="datetimeFigureOut">
              <a:rPr lang="en-US"/>
              <a:pPr>
                <a:defRPr/>
              </a:pPr>
              <a:t>3/15/2022</a:t>
            </a:fld>
            <a:endParaRPr lang="en-US"/>
          </a:p>
        </p:txBody>
      </p:sp>
      <p:sp>
        <p:nvSpPr>
          <p:cNvPr id="9" name="Θέση υποσέλιδου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Θέση αριθμού διαφάνειας 6"/>
          <p:cNvSpPr>
            <a:spLocks noGrp="1"/>
          </p:cNvSpPr>
          <p:nvPr>
            <p:ph type="sldNum" sz="quarter" idx="12"/>
          </p:nvPr>
        </p:nvSpPr>
        <p:spPr>
          <a:xfrm>
            <a:off x="146050" y="6208713"/>
            <a:ext cx="457200" cy="457200"/>
          </a:xfrm>
        </p:spPr>
        <p:txBody>
          <a:bodyPr/>
          <a:lstStyle>
            <a:lvl1pPr>
              <a:defRPr smtClean="0"/>
            </a:lvl1pPr>
          </a:lstStyle>
          <a:p>
            <a:pPr>
              <a:defRPr/>
            </a:pPr>
            <a:fld id="{9FAD1AFD-4611-4A66-AB3C-B40A42374EA9}" type="slidenum">
              <a:rPr lang="en-US" altLang="en-US"/>
              <a:pPr>
                <a:defRPr/>
              </a:pPr>
              <a:t>‹#›</a:t>
            </a:fld>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Ορθογώνιο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8" name="Στρογγυλεμένο ορθογώνιο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8" name="Θέση τίτλου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l-GR" altLang="en-US"/>
              <a:t>Στυλ κύριου τίτλου</a:t>
            </a:r>
            <a:endParaRPr lang="en-US" altLang="en-US"/>
          </a:p>
        </p:txBody>
      </p:sp>
      <p:sp>
        <p:nvSpPr>
          <p:cNvPr id="1029" name="Θέση κειμένου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a:t>Στυλ υποδείγματος κειμένου</a:t>
            </a:r>
          </a:p>
          <a:p>
            <a:pPr lvl="1"/>
            <a:r>
              <a:rPr lang="el-GR" altLang="en-US"/>
              <a:t>Δεύτερου επιπέδου</a:t>
            </a:r>
          </a:p>
          <a:p>
            <a:pPr lvl="2"/>
            <a:r>
              <a:rPr lang="el-GR" altLang="en-US"/>
              <a:t>Τρίτου επιπέδου</a:t>
            </a:r>
          </a:p>
          <a:p>
            <a:pPr lvl="3"/>
            <a:r>
              <a:rPr lang="el-GR" altLang="en-US"/>
              <a:t>Τέταρτου επιπέδου</a:t>
            </a:r>
          </a:p>
          <a:p>
            <a:pPr lvl="4"/>
            <a:r>
              <a:rPr lang="el-GR" altLang="en-US"/>
              <a:t>Πέμπτου επιπέδου</a:t>
            </a:r>
            <a:endParaRPr lang="en-US" altLang="en-US"/>
          </a:p>
        </p:txBody>
      </p:sp>
      <p:sp>
        <p:nvSpPr>
          <p:cNvPr id="14" name="Θέση ημερομηνίας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88455554-2869-47B0-8426-D7AF50201FF7}" type="datetimeFigureOut">
              <a:rPr lang="en-US"/>
              <a:pPr>
                <a:defRPr/>
              </a:pPr>
              <a:t>3/15/2022</a:t>
            </a:fld>
            <a:endParaRPr lang="en-US"/>
          </a:p>
        </p:txBody>
      </p:sp>
      <p:sp>
        <p:nvSpPr>
          <p:cNvPr id="3" name="Θέση υποσέλιδου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23" name="Θέση αριθμού διαφάνειας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smtClean="0">
                <a:solidFill>
                  <a:srgbClr val="FFFFFF"/>
                </a:solidFill>
                <a:latin typeface="Franklin Gothic Book" pitchFamily="34" charset="0"/>
              </a:defRPr>
            </a:lvl1pPr>
          </a:lstStyle>
          <a:p>
            <a:pPr>
              <a:defRPr/>
            </a:pPr>
            <a:fld id="{7B306948-BDC7-4BAB-BC9C-8074FD3F1E7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28" r:id="rId1"/>
    <p:sldLayoutId id="2147483821" r:id="rId2"/>
    <p:sldLayoutId id="2147483829" r:id="rId3"/>
    <p:sldLayoutId id="2147483822" r:id="rId4"/>
    <p:sldLayoutId id="2147483823" r:id="rId5"/>
    <p:sldLayoutId id="2147483824" r:id="rId6"/>
    <p:sldLayoutId id="2147483825" r:id="rId7"/>
    <p:sldLayoutId id="2147483830" r:id="rId8"/>
    <p:sldLayoutId id="2147483831" r:id="rId9"/>
    <p:sldLayoutId id="2147483826" r:id="rId10"/>
    <p:sldLayoutId id="2147483827" r:id="rId11"/>
    <p:sldLayoutId id="2147483832" r:id="rId12"/>
    <p:sldLayoutId id="2147483833" r:id="rId13"/>
    <p:sldLayoutId id="2147483834" r:id="rId14"/>
  </p:sldLayoutIdLst>
  <p:transition/>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anose="020B0503020102020204" pitchFamily="34" charset="0"/>
        </a:defRPr>
      </a:lvl2pPr>
      <a:lvl3pPr algn="l" rtl="0" eaLnBrk="0" fontAlgn="base" hangingPunct="0">
        <a:spcBef>
          <a:spcPct val="0"/>
        </a:spcBef>
        <a:spcAft>
          <a:spcPct val="0"/>
        </a:spcAft>
        <a:defRPr sz="4000">
          <a:solidFill>
            <a:schemeClr val="tx2"/>
          </a:solidFill>
          <a:latin typeface="Franklin Gothic Book" panose="020B0503020102020204" pitchFamily="34" charset="0"/>
        </a:defRPr>
      </a:lvl3pPr>
      <a:lvl4pPr algn="l" rtl="0" eaLnBrk="0" fontAlgn="base" hangingPunct="0">
        <a:spcBef>
          <a:spcPct val="0"/>
        </a:spcBef>
        <a:spcAft>
          <a:spcPct val="0"/>
        </a:spcAft>
        <a:defRPr sz="4000">
          <a:solidFill>
            <a:schemeClr val="tx2"/>
          </a:solidFill>
          <a:latin typeface="Franklin Gothic Book" panose="020B0503020102020204" pitchFamily="34" charset="0"/>
        </a:defRPr>
      </a:lvl4pPr>
      <a:lvl5pPr algn="l" rtl="0" eaLnBrk="0" fontAlgn="base" hangingPunct="0">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EDEB5"/>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34B653"/>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34B653"/>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file:///G:\kostas\Documents\&#917;&#922;&#928;&#913;_&#924;&#913;&#920;&#919;&#924;&#913;&#932;&#913;\&#917;&#921;&#931;&#913;&#915;&#937;&#915;&#919;%20&#931;&#932;&#919;%20&#915;&#923;&#937;&#931;&#931;&#927;&#923;&#927;&#915;&#921;&#913;_&#928;&#924;&#931;_&#915;&#925;&#937;&#931;&#921;&#913;&#922;&#919;%20&#917;&#928;&#921;&#931;&#932;&#919;&#924;&#919;\2&#959;%20&#924;&#913;&#920;&#919;&#924;&#913;%20-%20&#934;&#937;&#925;&#919;&#932;&#921;&#922;&#919;\Khoisan%20click%20language.mp4"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www.carolynmcgettigan.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Εικόνα 4"/>
          <p:cNvPicPr>
            <a:picLocks noChangeAspect="1"/>
          </p:cNvPicPr>
          <p:nvPr/>
        </p:nvPicPr>
        <p:blipFill>
          <a:blip r:embed="rId2" cstate="print"/>
          <a:srcRect/>
          <a:stretch>
            <a:fillRect/>
          </a:stretch>
        </p:blipFill>
        <p:spPr bwMode="auto">
          <a:xfrm>
            <a:off x="227013" y="141288"/>
            <a:ext cx="1493837" cy="1143000"/>
          </a:xfrm>
          <a:prstGeom prst="rect">
            <a:avLst/>
          </a:prstGeom>
          <a:noFill/>
          <a:ln w="9525">
            <a:noFill/>
            <a:miter lim="800000"/>
            <a:headEnd/>
            <a:tailEnd/>
          </a:ln>
        </p:spPr>
      </p:pic>
      <p:sp>
        <p:nvSpPr>
          <p:cNvPr id="6147" name="TextBox 6"/>
          <p:cNvSpPr txBox="1">
            <a:spLocks noChangeArrowheads="1"/>
          </p:cNvSpPr>
          <p:nvPr/>
        </p:nvSpPr>
        <p:spPr bwMode="auto">
          <a:xfrm>
            <a:off x="955675" y="1006475"/>
            <a:ext cx="914400" cy="366713"/>
          </a:xfrm>
          <a:prstGeom prst="rect">
            <a:avLst/>
          </a:prstGeom>
          <a:solidFill>
            <a:schemeClr val="bg1"/>
          </a:solidFill>
          <a:ln w="9525">
            <a:noFill/>
            <a:miter lim="800000"/>
            <a:headEnd/>
            <a:tailEnd/>
          </a:ln>
        </p:spPr>
        <p:txBody>
          <a:bodyPr>
            <a:spAutoFit/>
          </a:bodyPr>
          <a:lstStyle/>
          <a:p>
            <a:pPr eaLnBrk="1" hangingPunct="1"/>
            <a:endParaRPr lang="el-GR" altLang="en-US">
              <a:latin typeface="Cambria" pitchFamily="18" charset="0"/>
            </a:endParaRPr>
          </a:p>
        </p:txBody>
      </p:sp>
      <p:sp>
        <p:nvSpPr>
          <p:cNvPr id="3" name="Subtitle 2"/>
          <p:cNvSpPr>
            <a:spLocks noGrp="1"/>
          </p:cNvSpPr>
          <p:nvPr>
            <p:ph type="subTitle" idx="1"/>
          </p:nvPr>
        </p:nvSpPr>
        <p:spPr>
          <a:xfrm>
            <a:off x="196850" y="3048000"/>
            <a:ext cx="8718550" cy="3733800"/>
          </a:xfrm>
        </p:spPr>
        <p:txBody>
          <a:bodyPr>
            <a:normAutofit/>
          </a:bodyPr>
          <a:lstStyle/>
          <a:p>
            <a:pPr eaLnBrk="1" hangingPunct="1">
              <a:lnSpc>
                <a:spcPct val="80000"/>
              </a:lnSpc>
              <a:defRPr/>
            </a:pPr>
            <a:endParaRPr lang="en-US" altLang="en-US" sz="2200" b="1" dirty="0">
              <a:solidFill>
                <a:schemeClr val="tx1"/>
              </a:solidFill>
              <a:latin typeface="Katsoulidis"/>
            </a:endParaRPr>
          </a:p>
          <a:p>
            <a:pPr eaLnBrk="1" hangingPunct="1">
              <a:lnSpc>
                <a:spcPct val="80000"/>
              </a:lnSpc>
              <a:defRPr/>
            </a:pPr>
            <a:r>
              <a:rPr lang="el-GR" altLang="en-US" sz="2800" dirty="0">
                <a:solidFill>
                  <a:srgbClr val="7030A0"/>
                </a:solidFill>
                <a:effectLst>
                  <a:outerShdw blurRad="38100" dist="38100" dir="2700000" algn="tl">
                    <a:srgbClr val="C0C0C0"/>
                  </a:outerShdw>
                </a:effectLst>
                <a:latin typeface="Monotype Corsiva" panose="03010101010201010101" pitchFamily="66" charset="0"/>
              </a:rPr>
              <a:t>Φωνητική</a:t>
            </a:r>
            <a:endParaRPr lang="el-GR" altLang="en-US" sz="2400" dirty="0">
              <a:solidFill>
                <a:srgbClr val="7030A0"/>
              </a:solidFill>
              <a:effectLst>
                <a:outerShdw blurRad="38100" dist="38100" dir="2700000" algn="tl">
                  <a:srgbClr val="C0C0C0"/>
                </a:outerShdw>
              </a:effectLst>
              <a:latin typeface="Monotype Corsiva" panose="03010101010201010101" pitchFamily="66" charset="0"/>
            </a:endParaRPr>
          </a:p>
          <a:p>
            <a:pPr eaLnBrk="1" hangingPunct="1">
              <a:lnSpc>
                <a:spcPct val="80000"/>
              </a:lnSpc>
              <a:defRPr/>
            </a:pPr>
            <a:endParaRPr lang="el-GR" altLang="en-US" sz="2400" b="1" dirty="0">
              <a:solidFill>
                <a:srgbClr val="7030A0"/>
              </a:solidFill>
              <a:effectLst>
                <a:outerShdw blurRad="38100" dist="38100" dir="2700000" algn="tl">
                  <a:srgbClr val="C0C0C0"/>
                </a:outerShdw>
              </a:effectLst>
              <a:latin typeface="Monotype Corsiva" panose="03010101010201010101" pitchFamily="66" charset="0"/>
            </a:endParaRPr>
          </a:p>
          <a:p>
            <a:pPr eaLnBrk="1" hangingPunct="1">
              <a:lnSpc>
                <a:spcPct val="80000"/>
              </a:lnSpc>
              <a:defRPr/>
            </a:pPr>
            <a:endParaRPr lang="el-GR" altLang="en-US" sz="2400" b="1" dirty="0">
              <a:solidFill>
                <a:srgbClr val="7030A0"/>
              </a:solidFill>
              <a:effectLst>
                <a:outerShdw blurRad="38100" dist="38100" dir="2700000" algn="tl">
                  <a:srgbClr val="C0C0C0"/>
                </a:outerShdw>
              </a:effectLst>
              <a:latin typeface="Monotype Corsiva" panose="03010101010201010101" pitchFamily="66" charset="0"/>
            </a:endParaRPr>
          </a:p>
          <a:p>
            <a:pPr eaLnBrk="1" hangingPunct="1">
              <a:lnSpc>
                <a:spcPct val="80000"/>
              </a:lnSpc>
              <a:defRPr/>
            </a:pPr>
            <a:r>
              <a:rPr lang="el-GR" altLang="en-US" sz="2200" b="1" dirty="0">
                <a:solidFill>
                  <a:schemeClr val="tx1"/>
                </a:solidFill>
                <a:latin typeface="Katsoulidis"/>
              </a:rPr>
              <a:t>Σπυριδούλα </a:t>
            </a:r>
            <a:r>
              <a:rPr lang="el-GR" altLang="en-US" sz="2200" b="1" dirty="0" err="1">
                <a:solidFill>
                  <a:schemeClr val="tx1"/>
                </a:solidFill>
                <a:latin typeface="Katsoulidis"/>
              </a:rPr>
              <a:t>Βαρλοκώστα</a:t>
            </a:r>
            <a:endParaRPr lang="el-GR" altLang="en-US" sz="2200" b="1" dirty="0">
              <a:solidFill>
                <a:schemeClr val="tx1"/>
              </a:solidFill>
              <a:latin typeface="Katsoulidis"/>
            </a:endParaRPr>
          </a:p>
          <a:p>
            <a:pPr eaLnBrk="1" hangingPunct="1">
              <a:lnSpc>
                <a:spcPct val="80000"/>
              </a:lnSpc>
              <a:defRPr/>
            </a:pPr>
            <a:endParaRPr lang="el-GR" altLang="en-US" sz="1600" i="1" dirty="0">
              <a:solidFill>
                <a:schemeClr val="tx1"/>
              </a:solidFill>
              <a:latin typeface="Katsoulidis"/>
            </a:endParaRPr>
          </a:p>
          <a:p>
            <a:pPr eaLnBrk="1" hangingPunct="1">
              <a:lnSpc>
                <a:spcPct val="80000"/>
              </a:lnSpc>
              <a:defRPr/>
            </a:pPr>
            <a:r>
              <a:rPr lang="en-US" altLang="en-US" sz="2200" i="1" dirty="0">
                <a:solidFill>
                  <a:schemeClr val="tx1"/>
                </a:solidFill>
                <a:latin typeface="Katsoulidis"/>
              </a:rPr>
              <a:t>   </a:t>
            </a:r>
            <a:r>
              <a:rPr lang="el-GR" altLang="en-US" sz="2200" i="1" dirty="0">
                <a:solidFill>
                  <a:schemeClr val="tx1"/>
                </a:solidFill>
                <a:latin typeface="Katsoulidis"/>
              </a:rPr>
              <a:t>Εθνικό και Καποδιστριακό </a:t>
            </a:r>
            <a:endParaRPr lang="en-US" altLang="en-US" sz="2200" i="1" dirty="0">
              <a:solidFill>
                <a:schemeClr val="tx1"/>
              </a:solidFill>
              <a:latin typeface="Katsoulidis"/>
            </a:endParaRPr>
          </a:p>
          <a:p>
            <a:pPr eaLnBrk="1" hangingPunct="1">
              <a:lnSpc>
                <a:spcPct val="80000"/>
              </a:lnSpc>
              <a:defRPr/>
            </a:pPr>
            <a:r>
              <a:rPr lang="en-US" altLang="en-US" sz="2200" i="1" dirty="0">
                <a:solidFill>
                  <a:schemeClr val="tx1"/>
                </a:solidFill>
                <a:latin typeface="Katsoulidis"/>
              </a:rPr>
              <a:t>  </a:t>
            </a:r>
            <a:r>
              <a:rPr lang="el-GR" altLang="en-US" sz="2200" i="1" dirty="0">
                <a:solidFill>
                  <a:schemeClr val="tx1"/>
                </a:solidFill>
                <a:latin typeface="Katsoulidis"/>
              </a:rPr>
              <a:t>Πανεπιστήμιο Αθηνών</a:t>
            </a:r>
          </a:p>
          <a:p>
            <a:pPr algn="r" eaLnBrk="1" hangingPunct="1">
              <a:lnSpc>
                <a:spcPct val="80000"/>
              </a:lnSpc>
              <a:defRPr/>
            </a:pPr>
            <a:endParaRPr lang="en-US" altLang="en-US" dirty="0">
              <a:solidFill>
                <a:schemeClr val="tx1"/>
              </a:solidFill>
              <a:latin typeface="Katsoulidis"/>
            </a:endParaRPr>
          </a:p>
          <a:p>
            <a:pPr algn="r" eaLnBrk="1" hangingPunct="1">
              <a:lnSpc>
                <a:spcPct val="80000"/>
              </a:lnSpc>
              <a:defRPr/>
            </a:pPr>
            <a:endParaRPr lang="el-GR" altLang="en-US" sz="1700" i="1" dirty="0">
              <a:solidFill>
                <a:schemeClr val="tx1"/>
              </a:solidFill>
            </a:endParaRPr>
          </a:p>
          <a:p>
            <a:pPr eaLnBrk="1" hangingPunct="1">
              <a:lnSpc>
                <a:spcPct val="80000"/>
              </a:lnSpc>
              <a:defRPr/>
            </a:pPr>
            <a:endParaRPr lang="el-GR" altLang="en-US" sz="2200" i="1" dirty="0">
              <a:solidFill>
                <a:schemeClr val="tx1"/>
              </a:solidFill>
            </a:endParaRPr>
          </a:p>
          <a:p>
            <a:pPr eaLnBrk="1" hangingPunct="1">
              <a:lnSpc>
                <a:spcPct val="80000"/>
              </a:lnSpc>
              <a:defRPr/>
            </a:pPr>
            <a:endParaRPr lang="el-GR" altLang="en-US" sz="2200" i="1" dirty="0">
              <a:solidFill>
                <a:schemeClr val="tx1"/>
              </a:solidFill>
            </a:endParaRPr>
          </a:p>
        </p:txBody>
      </p:sp>
      <p:sp>
        <p:nvSpPr>
          <p:cNvPr id="14338" name="Title 1"/>
          <p:cNvSpPr>
            <a:spLocks noGrp="1"/>
          </p:cNvSpPr>
          <p:nvPr>
            <p:ph type="ctrTitle"/>
          </p:nvPr>
        </p:nvSpPr>
        <p:spPr>
          <a:xfrm>
            <a:off x="1720850" y="1676400"/>
            <a:ext cx="5943600" cy="1447800"/>
          </a:xfrm>
        </p:spPr>
        <p:txBody>
          <a:bodyPr/>
          <a:lstStyle/>
          <a:p>
            <a:pPr eaLnBrk="1" hangingPunct="1">
              <a:defRPr/>
            </a:pPr>
            <a:r>
              <a:rPr altLang="en-US" dirty="0">
                <a:solidFill>
                  <a:srgbClr val="7030A0"/>
                </a:solidFill>
                <a:effectLst>
                  <a:outerShdw blurRad="38100" dist="38100" dir="2700000" algn="tl">
                    <a:srgbClr val="C0C0C0"/>
                  </a:outerShdw>
                </a:effectLst>
                <a:latin typeface="Monotype Corsiva" panose="03010101010201010101" pitchFamily="66" charset="0"/>
              </a:rPr>
              <a:t> </a:t>
            </a:r>
            <a:r>
              <a:rPr lang="el-GR" altLang="en-US" dirty="0">
                <a:solidFill>
                  <a:srgbClr val="7030A0"/>
                </a:solidFill>
                <a:effectLst>
                  <a:outerShdw blurRad="38100" dist="38100" dir="2700000" algn="tl">
                    <a:srgbClr val="C0C0C0"/>
                  </a:outerShdw>
                </a:effectLst>
                <a:latin typeface="Monotype Corsiva" panose="03010101010201010101" pitchFamily="66" charset="0"/>
              </a:rPr>
              <a:t>Εισαγωγή στη Γλωσσολογία</a:t>
            </a:r>
            <a:br>
              <a:rPr lang="en-US" altLang="en-US" dirty="0">
                <a:solidFill>
                  <a:srgbClr val="7030A0"/>
                </a:solidFill>
                <a:effectLst>
                  <a:outerShdw blurRad="38100" dist="38100" dir="2700000" algn="tl">
                    <a:srgbClr val="C0C0C0"/>
                  </a:outerShdw>
                </a:effectLst>
                <a:latin typeface="Monotype Corsiva" panose="03010101010201010101" pitchFamily="66" charset="0"/>
              </a:rPr>
            </a:br>
            <a:r>
              <a:rPr lang="el-GR" altLang="en-US" sz="3200" dirty="0">
                <a:solidFill>
                  <a:srgbClr val="7030A0"/>
                </a:solidFill>
                <a:effectLst>
                  <a:outerShdw blurRad="38100" dist="38100" dir="2700000" algn="tl">
                    <a:srgbClr val="C0C0C0"/>
                  </a:outerShdw>
                </a:effectLst>
                <a:latin typeface="Monotype Corsiva" panose="03010101010201010101" pitchFamily="66" charset="0"/>
              </a:rPr>
              <a:t>2</a:t>
            </a:r>
            <a:r>
              <a:rPr lang="el-GR" altLang="en-US" sz="3200" baseline="30000" dirty="0">
                <a:solidFill>
                  <a:srgbClr val="7030A0"/>
                </a:solidFill>
                <a:effectLst>
                  <a:outerShdw blurRad="38100" dist="38100" dir="2700000" algn="tl">
                    <a:srgbClr val="C0C0C0"/>
                  </a:outerShdw>
                </a:effectLst>
                <a:latin typeface="Monotype Corsiva" panose="03010101010201010101" pitchFamily="66" charset="0"/>
              </a:rPr>
              <a:t>ο</a:t>
            </a:r>
            <a:r>
              <a:rPr lang="el-GR" altLang="en-US" sz="3200" dirty="0">
                <a:solidFill>
                  <a:srgbClr val="7030A0"/>
                </a:solidFill>
                <a:effectLst>
                  <a:outerShdw blurRad="38100" dist="38100" dir="2700000" algn="tl">
                    <a:srgbClr val="C0C0C0"/>
                  </a:outerShdw>
                </a:effectLst>
                <a:latin typeface="Monotype Corsiva" panose="03010101010201010101" pitchFamily="66" charset="0"/>
              </a:rPr>
              <a:t> &amp; 3</a:t>
            </a:r>
            <a:r>
              <a:rPr lang="el-GR" altLang="en-US" sz="3200" baseline="30000" dirty="0">
                <a:solidFill>
                  <a:srgbClr val="7030A0"/>
                </a:solidFill>
                <a:effectLst>
                  <a:outerShdw blurRad="38100" dist="38100" dir="2700000" algn="tl">
                    <a:srgbClr val="C0C0C0"/>
                  </a:outerShdw>
                </a:effectLst>
                <a:latin typeface="Monotype Corsiva" panose="03010101010201010101" pitchFamily="66" charset="0"/>
              </a:rPr>
              <a:t>ο</a:t>
            </a:r>
            <a:r>
              <a:rPr lang="el-GR" altLang="en-US" sz="3200" dirty="0">
                <a:solidFill>
                  <a:srgbClr val="7030A0"/>
                </a:solidFill>
                <a:effectLst>
                  <a:outerShdw blurRad="38100" dist="38100" dir="2700000" algn="tl">
                    <a:srgbClr val="C0C0C0"/>
                  </a:outerShdw>
                </a:effectLst>
                <a:latin typeface="Monotype Corsiva" panose="03010101010201010101" pitchFamily="66" charset="0"/>
              </a:rPr>
              <a:t> ΜΑΘΗΜΑ</a:t>
            </a:r>
            <a:br>
              <a:rPr lang="en-US" altLang="en-US" sz="3200" dirty="0">
                <a:solidFill>
                  <a:srgbClr val="7030A0"/>
                </a:solidFill>
                <a:effectLst>
                  <a:outerShdw blurRad="38100" dist="38100" dir="2700000" algn="tl">
                    <a:srgbClr val="C0C0C0"/>
                  </a:outerShdw>
                </a:effectLst>
                <a:latin typeface="Monotype Corsiva" panose="03010101010201010101" pitchFamily="66" charset="0"/>
              </a:rPr>
            </a:br>
            <a:endParaRPr lang="el-GR" altLang="en-US" sz="3200" dirty="0">
              <a:solidFill>
                <a:srgbClr val="7030A0"/>
              </a:solidFill>
              <a:effectLst>
                <a:outerShdw blurRad="38100" dist="38100" dir="2700000" algn="tl">
                  <a:srgbClr val="C0C0C0"/>
                </a:outerShdw>
              </a:effectLst>
              <a:latin typeface="Monotype Corsiva" panose="03010101010201010101" pitchFamily="66" charset="0"/>
            </a:endParaRPr>
          </a:p>
        </p:txBody>
      </p:sp>
      <p:sp>
        <p:nvSpPr>
          <p:cNvPr id="14339" name="Rectangle 16"/>
          <p:cNvSpPr>
            <a:spLocks noChangeArrowheads="1"/>
          </p:cNvSpPr>
          <p:nvPr/>
        </p:nvSpPr>
        <p:spPr bwMode="auto">
          <a:xfrm>
            <a:off x="3206750" y="6156325"/>
            <a:ext cx="2971800" cy="320675"/>
          </a:xfrm>
          <a:prstGeom prst="rect">
            <a:avLst/>
          </a:prstGeom>
          <a:noFill/>
          <a:ln>
            <a:noFill/>
          </a:ln>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1" hangingPunct="1">
              <a:defRPr/>
            </a:pPr>
            <a:r>
              <a:rPr lang="el-GR" altLang="en-US" sz="1500" dirty="0">
                <a:effectLst>
                  <a:outerShdw blurRad="38100" dist="38100" dir="2700000" algn="tl">
                    <a:srgbClr val="C0C0C0"/>
                  </a:outerShdw>
                </a:effectLst>
                <a:latin typeface="Cambria" pitchFamily="18" charset="0"/>
                <a:ea typeface="MS PGothic" panose="020B0600070205080204" pitchFamily="34" charset="-128"/>
              </a:rPr>
              <a:t>Ε</a:t>
            </a:r>
            <a:r>
              <a:rPr lang="en-US" altLang="en-US" sz="1500" dirty="0">
                <a:effectLst>
                  <a:outerShdw blurRad="38100" dist="38100" dir="2700000" algn="tl">
                    <a:srgbClr val="C0C0C0"/>
                  </a:outerShdw>
                </a:effectLst>
                <a:latin typeface="Cambria" pitchFamily="18" charset="0"/>
                <a:ea typeface="MS PGothic" panose="020B0600070205080204" pitchFamily="34" charset="-128"/>
              </a:rPr>
              <a:t>mail</a:t>
            </a:r>
            <a:r>
              <a:rPr lang="en-US" altLang="en-US" sz="1500" dirty="0">
                <a:latin typeface="Cambria" pitchFamily="18" charset="0"/>
                <a:ea typeface="MS PGothic" panose="020B0600070205080204" pitchFamily="34" charset="-128"/>
              </a:rPr>
              <a:t>:</a:t>
            </a:r>
            <a:r>
              <a:rPr lang="el-GR" altLang="en-US" sz="1500" dirty="0">
                <a:latin typeface="Cambria" pitchFamily="18" charset="0"/>
                <a:ea typeface="MS PGothic" panose="020B0600070205080204" pitchFamily="34" charset="-128"/>
              </a:rPr>
              <a:t>  </a:t>
            </a:r>
            <a:r>
              <a:rPr lang="en-GB" altLang="en-US" sz="1500" dirty="0" err="1">
                <a:latin typeface="Cambria" pitchFamily="18" charset="0"/>
                <a:ea typeface="MS PGothic" panose="020B0600070205080204" pitchFamily="34" charset="-128"/>
              </a:rPr>
              <a:t>svarlokosta</a:t>
            </a:r>
            <a:r>
              <a:rPr lang="en-US" altLang="en-US" sz="1500" dirty="0">
                <a:latin typeface="Cambria" pitchFamily="18" charset="0"/>
                <a:ea typeface="MS PGothic" panose="020B0600070205080204" pitchFamily="34" charset="-128"/>
              </a:rPr>
              <a:t>@phil.uoa.gr</a:t>
            </a:r>
            <a:endParaRPr lang="en-US" altLang="en-US" sz="1500" dirty="0">
              <a:latin typeface="Cambria" pitchFamily="18" charset="0"/>
            </a:endParaRPr>
          </a:p>
        </p:txBody>
      </p:sp>
      <p:pic>
        <p:nvPicPr>
          <p:cNvPr id="9" name="8 - Εικόνα" descr="αρχείο λήψης.jpg"/>
          <p:cNvPicPr>
            <a:picLocks noChangeAspect="1"/>
          </p:cNvPicPr>
          <p:nvPr/>
        </p:nvPicPr>
        <p:blipFill>
          <a:blip r:embed="rId3" cstate="print"/>
          <a:stretch>
            <a:fillRect/>
          </a:stretch>
        </p:blipFill>
        <p:spPr>
          <a:xfrm>
            <a:off x="5181600" y="152400"/>
            <a:ext cx="3619500" cy="10668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43000"/>
          </a:xfrm>
        </p:spPr>
        <p:txBody>
          <a:bodyPr/>
          <a:lstStyle/>
          <a:p>
            <a:pPr algn="ctr"/>
            <a:r>
              <a:rPr lang="el-GR" dirty="0">
                <a:solidFill>
                  <a:srgbClr val="7030A0"/>
                </a:solidFill>
                <a:effectLst>
                  <a:outerShdw blurRad="38100" dist="38100" dir="2700000" algn="tl">
                    <a:srgbClr val="C0C0C0"/>
                  </a:outerShdw>
                </a:effectLst>
                <a:latin typeface="Monotype Corsiva" panose="03010101010201010101" pitchFamily="66" charset="0"/>
              </a:rPr>
              <a:t>Μηχανισμοί ροής αέρα</a:t>
            </a:r>
            <a:endParaRPr lang="en-US" dirty="0"/>
          </a:p>
        </p:txBody>
      </p:sp>
      <p:sp>
        <p:nvSpPr>
          <p:cNvPr id="5" name="5 - TextBox"/>
          <p:cNvSpPr txBox="1"/>
          <p:nvPr/>
        </p:nvSpPr>
        <p:spPr>
          <a:xfrm>
            <a:off x="228600" y="685800"/>
            <a:ext cx="8686800" cy="3231654"/>
          </a:xfrm>
          <a:prstGeom prst="rect">
            <a:avLst/>
          </a:prstGeom>
          <a:noFill/>
        </p:spPr>
        <p:txBody>
          <a:bodyPr wrap="square" rtlCol="0">
            <a:spAutoFit/>
          </a:bodyPr>
          <a:lstStyle/>
          <a:p>
            <a:pPr algn="just" eaLnBrk="1" hangingPunct="1">
              <a:lnSpc>
                <a:spcPct val="80000"/>
              </a:lnSpc>
            </a:pPr>
            <a:r>
              <a:rPr lang="el-GR" altLang="el-GR" sz="1500" dirty="0">
                <a:latin typeface="Cambria" pitchFamily="18" charset="0"/>
              </a:rPr>
              <a:t>Οι φθόγγοι προκύπτουν όταν</a:t>
            </a:r>
            <a:r>
              <a:rPr lang="en-US" altLang="el-GR" sz="1500" dirty="0">
                <a:latin typeface="Cambria" pitchFamily="18" charset="0"/>
              </a:rPr>
              <a:t> </a:t>
            </a:r>
            <a:r>
              <a:rPr lang="el-GR" altLang="el-GR" sz="1500" dirty="0">
                <a:latin typeface="Cambria" pitchFamily="18" charset="0"/>
              </a:rPr>
              <a:t>ένα ή περισσότερα όργανα επιδρούν στη ροή του αέρα καθώς αυτός εξέρχεται από τους πνεύμονες προς το στόμα ή/και τη μύτη.</a:t>
            </a:r>
            <a:endParaRPr lang="en-US" altLang="el-GR" sz="1500" dirty="0">
              <a:latin typeface="Cambria" pitchFamily="18" charset="0"/>
            </a:endParaRPr>
          </a:p>
          <a:p>
            <a:pPr algn="just" eaLnBrk="1" hangingPunct="1">
              <a:lnSpc>
                <a:spcPct val="80000"/>
              </a:lnSpc>
            </a:pPr>
            <a:endParaRPr lang="en-US" altLang="el-GR" sz="1500" dirty="0">
              <a:latin typeface="Cambria" pitchFamily="18" charset="0"/>
            </a:endParaRPr>
          </a:p>
          <a:p>
            <a:pPr algn="just" eaLnBrk="1" hangingPunct="1">
              <a:lnSpc>
                <a:spcPct val="80000"/>
              </a:lnSpc>
            </a:pPr>
            <a:r>
              <a:rPr lang="el-GR" altLang="el-GR" sz="1500" dirty="0">
                <a:latin typeface="Cambria" pitchFamily="18" charset="0"/>
              </a:rPr>
              <a:t>Υπάρχουν διαφορετικοί μηχανισμοί αέρα:</a:t>
            </a:r>
          </a:p>
          <a:p>
            <a:pPr algn="just" eaLnBrk="1" hangingPunct="1">
              <a:lnSpc>
                <a:spcPct val="80000"/>
              </a:lnSpc>
            </a:pPr>
            <a:endParaRPr lang="el-GR" altLang="el-GR" sz="1500" dirty="0">
              <a:latin typeface="Cambria" pitchFamily="18" charset="0"/>
            </a:endParaRPr>
          </a:p>
          <a:p>
            <a:pPr algn="just" eaLnBrk="1" hangingPunct="1">
              <a:lnSpc>
                <a:spcPct val="80000"/>
              </a:lnSpc>
              <a:buClr>
                <a:srgbClr val="7030A0"/>
              </a:buClr>
              <a:buFont typeface="Wingdings" pitchFamily="2" charset="2"/>
              <a:buChar char="ü"/>
            </a:pPr>
            <a:r>
              <a:rPr lang="en-US" altLang="el-GR" sz="1500" dirty="0">
                <a:latin typeface="Cambria" pitchFamily="18" charset="0"/>
              </a:rPr>
              <a:t> </a:t>
            </a:r>
            <a:r>
              <a:rPr lang="el-GR" altLang="el-GR" sz="1500" b="1" u="sng" dirty="0">
                <a:solidFill>
                  <a:srgbClr val="00B050"/>
                </a:solidFill>
                <a:latin typeface="Cambria" pitchFamily="18" charset="0"/>
              </a:rPr>
              <a:t>Πνευμονικός μηχανισμός ροής αέρα </a:t>
            </a:r>
            <a:r>
              <a:rPr lang="en-US" altLang="el-GR" sz="1500" dirty="0">
                <a:latin typeface="Cambria" pitchFamily="18" charset="0"/>
              </a:rPr>
              <a:t>(</a:t>
            </a:r>
            <a:r>
              <a:rPr lang="en-US" altLang="el-GR" sz="1500" dirty="0" err="1">
                <a:latin typeface="Cambria" pitchFamily="18" charset="0"/>
              </a:rPr>
              <a:t>pulmonic</a:t>
            </a:r>
            <a:r>
              <a:rPr lang="en-US" altLang="el-GR" sz="1500" dirty="0">
                <a:latin typeface="Cambria" pitchFamily="18" charset="0"/>
              </a:rPr>
              <a:t> airstream mechanism)</a:t>
            </a:r>
            <a:r>
              <a:rPr lang="el-GR" altLang="el-GR" sz="1500" dirty="0">
                <a:latin typeface="Cambria" pitchFamily="18" charset="0"/>
              </a:rPr>
              <a:t>: η εκκίνηση της ροής του αέρα γίνεται από τους πνεύμονες. </a:t>
            </a:r>
          </a:p>
          <a:p>
            <a:pPr algn="just" eaLnBrk="1" hangingPunct="1">
              <a:lnSpc>
                <a:spcPct val="80000"/>
              </a:lnSpc>
              <a:buClr>
                <a:srgbClr val="7030A0"/>
              </a:buClr>
            </a:pPr>
            <a:endParaRPr lang="en-US" altLang="el-GR" sz="1500" dirty="0">
              <a:latin typeface="Cambria" pitchFamily="18" charset="0"/>
            </a:endParaRPr>
          </a:p>
          <a:p>
            <a:pPr algn="just" eaLnBrk="1" hangingPunct="1">
              <a:lnSpc>
                <a:spcPct val="80000"/>
              </a:lnSpc>
              <a:buClr>
                <a:srgbClr val="7030A0"/>
              </a:buClr>
            </a:pPr>
            <a:r>
              <a:rPr lang="el-GR" altLang="el-GR" sz="1500" dirty="0">
                <a:latin typeface="Cambria" pitchFamily="18" charset="0"/>
              </a:rPr>
              <a:t>Ο </a:t>
            </a:r>
            <a:r>
              <a:rPr lang="el-GR" altLang="el-GR" sz="1500" dirty="0" err="1">
                <a:latin typeface="Cambria" pitchFamily="18" charset="0"/>
              </a:rPr>
              <a:t>εκπνευστικός</a:t>
            </a:r>
            <a:r>
              <a:rPr lang="el-GR" altLang="el-GR" sz="1500" dirty="0">
                <a:latin typeface="Cambria" pitchFamily="18" charset="0"/>
              </a:rPr>
              <a:t> πνευμονικός μηχανισμός ροής αέρα είναι ο πιο συνηθισμένος για την παραγωγή φθόγγων και είναι συγγενικός προς την εκπνοή</a:t>
            </a:r>
            <a:r>
              <a:rPr lang="en-US" altLang="el-GR" sz="1500" dirty="0">
                <a:latin typeface="Cambria" pitchFamily="18" charset="0"/>
              </a:rPr>
              <a:t>,</a:t>
            </a:r>
            <a:r>
              <a:rPr lang="el-GR" altLang="el-GR" sz="1500" dirty="0">
                <a:latin typeface="Cambria" pitchFamily="18" charset="0"/>
              </a:rPr>
              <a:t> καθώς βασίζεται στις ίδιες ομάδες μυών και στην ίδια πορεία του αέρα. </a:t>
            </a:r>
            <a:endParaRPr lang="en-US" altLang="el-GR" sz="1500" dirty="0">
              <a:latin typeface="Cambria" pitchFamily="18" charset="0"/>
            </a:endParaRPr>
          </a:p>
          <a:p>
            <a:pPr algn="just" eaLnBrk="1" hangingPunct="1">
              <a:lnSpc>
                <a:spcPct val="80000"/>
              </a:lnSpc>
              <a:buClr>
                <a:srgbClr val="7030A0"/>
              </a:buClr>
            </a:pPr>
            <a:r>
              <a:rPr lang="el-GR" altLang="el-GR" sz="1500" dirty="0">
                <a:latin typeface="Cambria" pitchFamily="18" charset="0"/>
              </a:rPr>
              <a:t>Υπάρχει και ο </a:t>
            </a:r>
            <a:r>
              <a:rPr lang="el-GR" altLang="el-GR" sz="1500" dirty="0" err="1">
                <a:latin typeface="Cambria" pitchFamily="18" charset="0"/>
              </a:rPr>
              <a:t>εισπνευτικός</a:t>
            </a:r>
            <a:r>
              <a:rPr lang="el-GR" altLang="el-GR" sz="1500" dirty="0">
                <a:latin typeface="Cambria" pitchFamily="18" charset="0"/>
              </a:rPr>
              <a:t> πνευμονικός μηχανισμός ροής αέρα</a:t>
            </a:r>
            <a:r>
              <a:rPr lang="en-US" altLang="el-GR" sz="1500" dirty="0">
                <a:latin typeface="Cambria" pitchFamily="18" charset="0"/>
              </a:rPr>
              <a:t>,</a:t>
            </a:r>
            <a:r>
              <a:rPr lang="el-GR" altLang="el-GR" sz="1500" dirty="0">
                <a:latin typeface="Cambria" pitchFamily="18" charset="0"/>
              </a:rPr>
              <a:t> όταν  η ροή του αέρα παράγεται κατά την εισπνοή. Δεν παρατηρείται στους φθόγγους της Ελληνικής (παρά μόνο σε επιφωνήματα δυσάρεστης έκπληξης) ούτε στις περισσότερες από τις ανθρώπινες γλώσσες.</a:t>
            </a:r>
          </a:p>
          <a:p>
            <a:pPr algn="just" eaLnBrk="1" hangingPunct="1">
              <a:lnSpc>
                <a:spcPct val="80000"/>
              </a:lnSpc>
              <a:buClr>
                <a:srgbClr val="7030A0"/>
              </a:buClr>
            </a:pPr>
            <a:endParaRPr lang="el-GR" altLang="el-GR" sz="1500" dirty="0">
              <a:latin typeface="Cambria" pitchFamily="18" charset="0"/>
            </a:endParaRPr>
          </a:p>
          <a:p>
            <a:pPr algn="just" eaLnBrk="1" hangingPunct="1">
              <a:lnSpc>
                <a:spcPct val="80000"/>
              </a:lnSpc>
              <a:buClr>
                <a:srgbClr val="7030A0"/>
              </a:buClr>
            </a:pPr>
            <a:r>
              <a:rPr lang="el-GR" altLang="el-GR" sz="1500" dirty="0">
                <a:latin typeface="Cambria" pitchFamily="18" charset="0"/>
              </a:rPr>
              <a:t>Υπάρχουν και άλλοι μηχανισμοί αέρα με τους οποίους παράγονται φθόγγοι:</a:t>
            </a:r>
          </a:p>
          <a:p>
            <a:pPr algn="just" eaLnBrk="1" hangingPunct="1">
              <a:lnSpc>
                <a:spcPct val="80000"/>
              </a:lnSpc>
            </a:pPr>
            <a:endParaRPr lang="el-GR" altLang="el-GR" sz="1500" dirty="0">
              <a:latin typeface="Cambria" pitchFamily="18" charset="0"/>
            </a:endParaRPr>
          </a:p>
        </p:txBody>
      </p:sp>
      <p:sp>
        <p:nvSpPr>
          <p:cNvPr id="7" name="6 - Ορθογώνιο"/>
          <p:cNvSpPr/>
          <p:nvPr/>
        </p:nvSpPr>
        <p:spPr>
          <a:xfrm>
            <a:off x="228600" y="6334780"/>
            <a:ext cx="7696200" cy="523220"/>
          </a:xfrm>
          <a:prstGeom prst="rect">
            <a:avLst/>
          </a:prstGeom>
        </p:spPr>
        <p:txBody>
          <a:bodyPr wrap="square">
            <a:spAutoFit/>
          </a:bodyPr>
          <a:lstStyle/>
          <a:p>
            <a:r>
              <a:rPr lang="el-GR" sz="1400" u="sng" dirty="0">
                <a:latin typeface="Cambria" pitchFamily="18" charset="0"/>
              </a:rPr>
              <a:t>Για τα </a:t>
            </a:r>
            <a:r>
              <a:rPr lang="el-GR" sz="1400" u="sng" dirty="0" err="1">
                <a:latin typeface="Cambria" pitchFamily="18" charset="0"/>
              </a:rPr>
              <a:t>κλικς</a:t>
            </a:r>
            <a:r>
              <a:rPr lang="el-GR" sz="1400" u="sng" dirty="0">
                <a:latin typeface="Cambria" pitchFamily="18" charset="0"/>
              </a:rPr>
              <a:t> δείτε</a:t>
            </a:r>
            <a:r>
              <a:rPr lang="el-GR" sz="1400" dirty="0">
                <a:latin typeface="Cambria" pitchFamily="18" charset="0"/>
              </a:rPr>
              <a:t>:</a:t>
            </a:r>
          </a:p>
          <a:p>
            <a:r>
              <a:rPr lang="en-US" sz="1400" dirty="0">
                <a:latin typeface="Cambria" pitchFamily="18" charset="0"/>
              </a:rPr>
              <a:t>https://www.youtube.com/watch?v=31zzMb3U0iY</a:t>
            </a:r>
            <a:endParaRPr lang="el-GR" sz="1400" dirty="0">
              <a:latin typeface="Cambria" pitchFamily="18" charset="0"/>
            </a:endParaRPr>
          </a:p>
        </p:txBody>
      </p:sp>
      <p:sp>
        <p:nvSpPr>
          <p:cNvPr id="6" name="5 - Ορθογώνιο"/>
          <p:cNvSpPr/>
          <p:nvPr/>
        </p:nvSpPr>
        <p:spPr>
          <a:xfrm>
            <a:off x="228600" y="5029200"/>
            <a:ext cx="8610600" cy="1052596"/>
          </a:xfrm>
          <a:prstGeom prst="rect">
            <a:avLst/>
          </a:prstGeom>
        </p:spPr>
        <p:txBody>
          <a:bodyPr wrap="square">
            <a:spAutoFit/>
          </a:bodyPr>
          <a:lstStyle/>
          <a:p>
            <a:pPr algn="just" eaLnBrk="1" hangingPunct="1">
              <a:lnSpc>
                <a:spcPct val="80000"/>
              </a:lnSpc>
              <a:buClr>
                <a:srgbClr val="7030A0"/>
              </a:buClr>
            </a:pPr>
            <a:endParaRPr lang="en-US" altLang="el-GR" sz="1500" dirty="0">
              <a:latin typeface="Cambria" pitchFamily="18" charset="0"/>
            </a:endParaRPr>
          </a:p>
          <a:p>
            <a:pPr algn="just" eaLnBrk="1" hangingPunct="1">
              <a:lnSpc>
                <a:spcPct val="80000"/>
              </a:lnSpc>
              <a:buClr>
                <a:srgbClr val="7030A0"/>
              </a:buClr>
              <a:buFont typeface="Wingdings" pitchFamily="2" charset="2"/>
              <a:buChar char="ü"/>
            </a:pPr>
            <a:r>
              <a:rPr lang="el-GR" altLang="el-GR" sz="1500" b="1" u="sng" dirty="0">
                <a:solidFill>
                  <a:srgbClr val="00B050"/>
                </a:solidFill>
                <a:latin typeface="Cambria" pitchFamily="18" charset="0"/>
              </a:rPr>
              <a:t>Υπερωικός μηχανισμός ροής αέρα </a:t>
            </a:r>
            <a:r>
              <a:rPr lang="en-US" altLang="el-GR" dirty="0">
                <a:latin typeface="Cambria" pitchFamily="18" charset="0"/>
              </a:rPr>
              <a:t>(</a:t>
            </a:r>
            <a:r>
              <a:rPr lang="en-US" altLang="el-GR" sz="1500" dirty="0" err="1">
                <a:latin typeface="Cambria" pitchFamily="18" charset="0"/>
              </a:rPr>
              <a:t>velaric</a:t>
            </a:r>
            <a:r>
              <a:rPr lang="en-US" altLang="el-GR" sz="1500" dirty="0">
                <a:latin typeface="Cambria" pitchFamily="18" charset="0"/>
              </a:rPr>
              <a:t> airstream </a:t>
            </a:r>
            <a:r>
              <a:rPr lang="en-US" altLang="el-GR" sz="1500" dirty="0" err="1">
                <a:latin typeface="Cambria" pitchFamily="18" charset="0"/>
              </a:rPr>
              <a:t>mechenism</a:t>
            </a:r>
            <a:r>
              <a:rPr lang="en-US" altLang="el-GR" sz="1500" dirty="0">
                <a:latin typeface="Cambria" pitchFamily="18" charset="0"/>
              </a:rPr>
              <a:t>)</a:t>
            </a:r>
            <a:r>
              <a:rPr lang="el-GR" altLang="el-GR" sz="1500" dirty="0">
                <a:latin typeface="Cambria" pitchFamily="18" charset="0"/>
              </a:rPr>
              <a:t>: πραγματώνεται με κίνηση της γλώσσας και δημιουργία πίεσης μεταξύ γλώσσας και ουρανίσκου</a:t>
            </a:r>
            <a:r>
              <a:rPr lang="en-US" altLang="el-GR" sz="1500" dirty="0">
                <a:latin typeface="Cambria" pitchFamily="18" charset="0"/>
              </a:rPr>
              <a:t>, </a:t>
            </a:r>
            <a:r>
              <a:rPr lang="el-GR" altLang="el-GR" sz="1500" dirty="0">
                <a:latin typeface="Cambria" pitchFamily="18" charset="0"/>
              </a:rPr>
              <a:t>με </a:t>
            </a:r>
            <a:r>
              <a:rPr lang="el-GR" altLang="el-GR" sz="1500" dirty="0" err="1">
                <a:latin typeface="Cambria" pitchFamily="18" charset="0"/>
              </a:rPr>
              <a:t>εισοδική</a:t>
            </a:r>
            <a:r>
              <a:rPr lang="el-GR" altLang="el-GR" sz="1500" dirty="0">
                <a:latin typeface="Cambria" pitchFamily="18" charset="0"/>
              </a:rPr>
              <a:t> ή </a:t>
            </a:r>
            <a:r>
              <a:rPr lang="el-GR" altLang="el-GR" sz="1500" dirty="0" err="1">
                <a:latin typeface="Cambria" pitchFamily="18" charset="0"/>
              </a:rPr>
              <a:t>εξοδική</a:t>
            </a:r>
            <a:r>
              <a:rPr lang="el-GR" altLang="el-GR" sz="1500" dirty="0">
                <a:latin typeface="Cambria" pitchFamily="18" charset="0"/>
              </a:rPr>
              <a:t> ροή αέρα. π.χ. άρνηση ‘</a:t>
            </a:r>
            <a:r>
              <a:rPr lang="el-GR" altLang="el-GR" sz="1500" dirty="0" err="1">
                <a:latin typeface="Cambria" pitchFamily="18" charset="0"/>
              </a:rPr>
              <a:t>τς</a:t>
            </a:r>
            <a:r>
              <a:rPr lang="el-GR" altLang="el-GR" sz="1500" dirty="0">
                <a:latin typeface="Cambria" pitchFamily="18" charset="0"/>
              </a:rPr>
              <a:t>’ στα Ελληνικά.</a:t>
            </a:r>
            <a:r>
              <a:rPr lang="en-US" altLang="el-GR" sz="1500" dirty="0">
                <a:latin typeface="Cambria" pitchFamily="18" charset="0"/>
              </a:rPr>
              <a:t> T</a:t>
            </a:r>
            <a:r>
              <a:rPr lang="el-GR" altLang="el-GR" sz="1500" dirty="0">
                <a:latin typeface="Cambria" pitchFamily="18" charset="0"/>
              </a:rPr>
              <a:t>α </a:t>
            </a:r>
            <a:r>
              <a:rPr lang="el-GR" altLang="el-GR" sz="1500" dirty="0" err="1">
                <a:latin typeface="Cambria" pitchFamily="18" charset="0"/>
              </a:rPr>
              <a:t>κλικς</a:t>
            </a:r>
            <a:r>
              <a:rPr lang="el-GR" altLang="el-GR" sz="1500" dirty="0">
                <a:latin typeface="Cambria" pitchFamily="18" charset="0"/>
              </a:rPr>
              <a:t> (</a:t>
            </a:r>
            <a:r>
              <a:rPr lang="en-US" altLang="el-GR" sz="1500" dirty="0">
                <a:latin typeface="Cambria" pitchFamily="18" charset="0"/>
              </a:rPr>
              <a:t>clicks) </a:t>
            </a:r>
            <a:r>
              <a:rPr lang="el-GR" altLang="el-GR" sz="1500" dirty="0">
                <a:latin typeface="Cambria" pitchFamily="18" charset="0"/>
              </a:rPr>
              <a:t>είναι φθόγγοι που παράγονται με </a:t>
            </a:r>
            <a:r>
              <a:rPr lang="el-GR" altLang="el-GR" sz="1500" dirty="0" err="1">
                <a:latin typeface="Cambria" pitchFamily="18" charset="0"/>
              </a:rPr>
              <a:t>εισοδικό</a:t>
            </a:r>
            <a:r>
              <a:rPr lang="el-GR" altLang="el-GR" sz="1500" dirty="0">
                <a:latin typeface="Cambria" pitchFamily="18" charset="0"/>
              </a:rPr>
              <a:t> υπερωικό πνευμονικό μηχανισμό ροής αέρα (π.χ. σε πολλές αφρικανικές γλώσσες</a:t>
            </a:r>
            <a:r>
              <a:rPr lang="en-US" altLang="el-GR" sz="1500" dirty="0">
                <a:latin typeface="Cambria" pitchFamily="18" charset="0"/>
              </a:rPr>
              <a:t>,</a:t>
            </a:r>
            <a:r>
              <a:rPr lang="el-GR" altLang="el-GR" sz="1500" dirty="0">
                <a:latin typeface="Cambria" pitchFamily="18" charset="0"/>
              </a:rPr>
              <a:t> όπως στη γλώσσα </a:t>
            </a:r>
            <a:r>
              <a:rPr lang="en-US" altLang="el-GR" sz="1500" dirty="0">
                <a:latin typeface="Cambria" pitchFamily="18" charset="0"/>
              </a:rPr>
              <a:t>Zulu</a:t>
            </a:r>
            <a:r>
              <a:rPr lang="el-GR" altLang="el-GR" sz="1500" dirty="0">
                <a:latin typeface="Cambria" pitchFamily="18" charset="0"/>
              </a:rPr>
              <a:t>), </a:t>
            </a:r>
          </a:p>
        </p:txBody>
      </p:sp>
      <p:sp>
        <p:nvSpPr>
          <p:cNvPr id="8" name="7 - Ορθογώνιο"/>
          <p:cNvSpPr/>
          <p:nvPr/>
        </p:nvSpPr>
        <p:spPr>
          <a:xfrm>
            <a:off x="228600" y="3657600"/>
            <a:ext cx="8610600" cy="1458861"/>
          </a:xfrm>
          <a:prstGeom prst="rect">
            <a:avLst/>
          </a:prstGeom>
        </p:spPr>
        <p:txBody>
          <a:bodyPr wrap="square">
            <a:spAutoFit/>
          </a:bodyPr>
          <a:lstStyle/>
          <a:p>
            <a:pPr algn="just" eaLnBrk="1" hangingPunct="1">
              <a:lnSpc>
                <a:spcPct val="80000"/>
              </a:lnSpc>
              <a:buClr>
                <a:srgbClr val="7030A0"/>
              </a:buClr>
            </a:pPr>
            <a:endParaRPr lang="el-GR" altLang="el-GR" dirty="0">
              <a:latin typeface="Cambria" pitchFamily="18" charset="0"/>
            </a:endParaRPr>
          </a:p>
          <a:p>
            <a:pPr algn="just" eaLnBrk="1" hangingPunct="1">
              <a:lnSpc>
                <a:spcPct val="80000"/>
              </a:lnSpc>
              <a:buClr>
                <a:srgbClr val="7030A0"/>
              </a:buClr>
              <a:buFont typeface="Wingdings" pitchFamily="2" charset="2"/>
              <a:buChar char="ü"/>
            </a:pPr>
            <a:r>
              <a:rPr lang="el-GR" altLang="el-GR" sz="1500" b="1" u="sng" dirty="0" err="1">
                <a:solidFill>
                  <a:srgbClr val="00B050"/>
                </a:solidFill>
                <a:latin typeface="Cambria" pitchFamily="18" charset="0"/>
              </a:rPr>
              <a:t>Γλωσσιδικός</a:t>
            </a:r>
            <a:r>
              <a:rPr lang="el-GR" altLang="el-GR" sz="1500" b="1" u="sng" dirty="0">
                <a:solidFill>
                  <a:srgbClr val="00B050"/>
                </a:solidFill>
                <a:latin typeface="Cambria" pitchFamily="18" charset="0"/>
              </a:rPr>
              <a:t> μηχανισμός ροής αέρα </a:t>
            </a:r>
            <a:r>
              <a:rPr lang="el-GR" altLang="el-GR" sz="1500" dirty="0">
                <a:latin typeface="Cambria" pitchFamily="18" charset="0"/>
              </a:rPr>
              <a:t>(</a:t>
            </a:r>
            <a:r>
              <a:rPr lang="en-US" altLang="el-GR" sz="1500" dirty="0" err="1">
                <a:latin typeface="Cambria" pitchFamily="18" charset="0"/>
              </a:rPr>
              <a:t>glottalic</a:t>
            </a:r>
            <a:r>
              <a:rPr lang="en-US" altLang="el-GR" sz="1500" dirty="0">
                <a:latin typeface="Cambria" pitchFamily="18" charset="0"/>
              </a:rPr>
              <a:t> airstream mechanism)</a:t>
            </a:r>
            <a:r>
              <a:rPr lang="el-GR" altLang="el-GR" sz="1500" dirty="0">
                <a:latin typeface="Cambria" pitchFamily="18" charset="0"/>
              </a:rPr>
              <a:t>: πραγματώνεται με κίνηση</a:t>
            </a:r>
            <a:r>
              <a:rPr lang="en-US" altLang="el-GR" sz="1500" dirty="0">
                <a:latin typeface="Cambria" pitchFamily="18" charset="0"/>
              </a:rPr>
              <a:t> </a:t>
            </a:r>
            <a:r>
              <a:rPr lang="el-GR" altLang="el-GR" sz="1500" dirty="0">
                <a:latin typeface="Cambria" pitchFamily="18" charset="0"/>
              </a:rPr>
              <a:t>(ανοδική ή καθοδική) του λάρυγγα με τις φωνητικές πτυχές σφικτά ενωμένες. Παρατηρείται </a:t>
            </a:r>
            <a:r>
              <a:rPr lang="el-GR" altLang="el-GR" sz="1500" dirty="0" err="1">
                <a:latin typeface="Cambria" pitchFamily="18" charset="0"/>
              </a:rPr>
              <a:t>εισοδική</a:t>
            </a:r>
            <a:r>
              <a:rPr lang="el-GR" altLang="el-GR" sz="1500" dirty="0">
                <a:latin typeface="Cambria" pitchFamily="18" charset="0"/>
              </a:rPr>
              <a:t> ή </a:t>
            </a:r>
            <a:r>
              <a:rPr lang="el-GR" altLang="el-GR" sz="1500" dirty="0" err="1">
                <a:latin typeface="Cambria" pitchFamily="18" charset="0"/>
              </a:rPr>
              <a:t>εξοδική</a:t>
            </a:r>
            <a:r>
              <a:rPr lang="el-GR" altLang="el-GR" sz="1500" dirty="0">
                <a:latin typeface="Cambria" pitchFamily="18" charset="0"/>
              </a:rPr>
              <a:t> ροή αέρα. π.χ. ο </a:t>
            </a:r>
            <a:r>
              <a:rPr lang="el-GR" altLang="el-GR" sz="1500" dirty="0" err="1">
                <a:latin typeface="Cambria" pitchFamily="18" charset="0"/>
              </a:rPr>
              <a:t>εισοδικός</a:t>
            </a:r>
            <a:r>
              <a:rPr lang="el-GR" altLang="el-GR" sz="1500" dirty="0">
                <a:latin typeface="Cambria" pitchFamily="18" charset="0"/>
              </a:rPr>
              <a:t> </a:t>
            </a:r>
            <a:r>
              <a:rPr lang="el-GR" altLang="el-GR" sz="1500" dirty="0" err="1">
                <a:latin typeface="Cambria" pitchFamily="18" charset="0"/>
              </a:rPr>
              <a:t>γλωσσιδικός</a:t>
            </a:r>
            <a:r>
              <a:rPr lang="el-GR" altLang="el-GR" sz="1500" dirty="0">
                <a:latin typeface="Cambria" pitchFamily="18" charset="0"/>
              </a:rPr>
              <a:t> μηχανισμός ροής αέρα χρησιμοποιείται στη γλώσσα </a:t>
            </a:r>
            <a:r>
              <a:rPr lang="en-US" altLang="el-GR" sz="1500" dirty="0">
                <a:latin typeface="Cambria" pitchFamily="18" charset="0"/>
              </a:rPr>
              <a:t>Hausa</a:t>
            </a:r>
            <a:r>
              <a:rPr lang="el-GR" altLang="el-GR" sz="1500" dirty="0">
                <a:latin typeface="Cambria" pitchFamily="18" charset="0"/>
              </a:rPr>
              <a:t> της Βορείου Νιγηρίας για τον σχηματισμό συγκεκριμένων φθόγγων </a:t>
            </a:r>
            <a:r>
              <a:rPr lang="en-US" altLang="el-GR" sz="1500" dirty="0">
                <a:latin typeface="Cambria" pitchFamily="18" charset="0"/>
              </a:rPr>
              <a:t>(</a:t>
            </a:r>
            <a:r>
              <a:rPr lang="el-GR" altLang="el-GR" sz="1500" dirty="0">
                <a:latin typeface="Cambria" pitchFamily="18" charset="0"/>
              </a:rPr>
              <a:t>=</a:t>
            </a:r>
            <a:r>
              <a:rPr lang="en-US" altLang="el-GR" sz="1500" dirty="0">
                <a:latin typeface="Cambria" pitchFamily="18" charset="0"/>
              </a:rPr>
              <a:t>ejectives), </a:t>
            </a:r>
            <a:r>
              <a:rPr lang="el-GR" altLang="el-GR" sz="1500" dirty="0">
                <a:latin typeface="Cambria" pitchFamily="18" charset="0"/>
              </a:rPr>
              <a:t>ενώ</a:t>
            </a:r>
            <a:r>
              <a:rPr lang="en-US" altLang="el-GR" sz="1500" dirty="0">
                <a:latin typeface="Cambria" pitchFamily="18" charset="0"/>
              </a:rPr>
              <a:t> </a:t>
            </a:r>
            <a:r>
              <a:rPr lang="el-GR" altLang="el-GR" sz="1500" dirty="0">
                <a:latin typeface="Cambria" pitchFamily="18" charset="0"/>
              </a:rPr>
              <a:t>ο </a:t>
            </a:r>
            <a:r>
              <a:rPr lang="el-GR" altLang="el-GR" sz="1500" dirty="0" err="1">
                <a:latin typeface="Cambria" pitchFamily="18" charset="0"/>
              </a:rPr>
              <a:t>εξοδικός</a:t>
            </a:r>
            <a:r>
              <a:rPr lang="el-GR" altLang="el-GR" sz="1500" dirty="0">
                <a:latin typeface="Cambria" pitchFamily="18" charset="0"/>
              </a:rPr>
              <a:t> </a:t>
            </a:r>
            <a:r>
              <a:rPr lang="el-GR" altLang="el-GR" sz="1500" dirty="0" err="1">
                <a:latin typeface="Cambria" pitchFamily="18" charset="0"/>
              </a:rPr>
              <a:t>γλωσσιδικός</a:t>
            </a:r>
            <a:r>
              <a:rPr lang="el-GR" altLang="el-GR" sz="1500" dirty="0">
                <a:latin typeface="Cambria" pitchFamily="18" charset="0"/>
              </a:rPr>
              <a:t> μηχανισμός χρησιμοποιείται στη γλώσσα </a:t>
            </a:r>
            <a:r>
              <a:rPr lang="en-US" altLang="el-GR" sz="1500" dirty="0">
                <a:latin typeface="Cambria" pitchFamily="18" charset="0"/>
              </a:rPr>
              <a:t>Sindhi</a:t>
            </a:r>
            <a:r>
              <a:rPr lang="el-GR" altLang="el-GR" sz="1500" dirty="0">
                <a:latin typeface="Cambria" pitchFamily="18" charset="0"/>
              </a:rPr>
              <a:t> στο Πακιστάν και στην Ινδία για τον σχηματισμό συγκεκριμένων φθόγγων </a:t>
            </a:r>
            <a:r>
              <a:rPr lang="en-US" altLang="el-GR" sz="1500" dirty="0">
                <a:latin typeface="Cambria" pitchFamily="18" charset="0"/>
              </a:rPr>
              <a:t>(</a:t>
            </a:r>
            <a:r>
              <a:rPr lang="el-GR" altLang="el-GR" sz="1500" dirty="0">
                <a:latin typeface="Cambria" pitchFamily="18" charset="0"/>
              </a:rPr>
              <a:t>= </a:t>
            </a:r>
            <a:r>
              <a:rPr lang="en-US" altLang="el-GR" sz="1500" dirty="0">
                <a:latin typeface="Cambria" pitchFamily="18" charset="0"/>
              </a:rPr>
              <a:t>implosives</a:t>
            </a:r>
            <a:r>
              <a:rPr lang="el-GR" altLang="el-GR" sz="1500" dirty="0">
                <a:latin typeface="Cambria"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295400"/>
            <a:ext cx="7772400" cy="5410200"/>
          </a:xfrm>
        </p:spPr>
        <p:txBody>
          <a:bodyPr/>
          <a:lstStyle/>
          <a:p>
            <a:endParaRPr lang="en-US" sz="2400" dirty="0"/>
          </a:p>
          <a:p>
            <a:pPr>
              <a:buNone/>
            </a:pPr>
            <a:endParaRPr lang="en-US" sz="2400" b="1" i="1" dirty="0"/>
          </a:p>
        </p:txBody>
      </p:sp>
      <p:pic>
        <p:nvPicPr>
          <p:cNvPr id="6" name="Khoisan click language.mp4">
            <a:hlinkClick r:id="" action="ppaction://media"/>
          </p:cNvPr>
          <p:cNvPicPr>
            <a:picLocks noRot="1" noChangeAspect="1"/>
          </p:cNvPicPr>
          <p:nvPr>
            <a:videoFile r:link="rId1"/>
          </p:nvPr>
        </p:nvPicPr>
        <p:blipFill>
          <a:blip r:embed="rId4" cstate="print"/>
          <a:stretch>
            <a:fillRect/>
          </a:stretch>
        </p:blipFill>
        <p:spPr>
          <a:xfrm>
            <a:off x="304800" y="304800"/>
            <a:ext cx="8610600" cy="63246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43000"/>
          </a:xfrm>
        </p:spPr>
        <p:txBody>
          <a:bodyPr/>
          <a:lstStyle/>
          <a:p>
            <a:pPr algn="ctr"/>
            <a:r>
              <a:rPr lang="el-GR" dirty="0">
                <a:solidFill>
                  <a:srgbClr val="7030A0"/>
                </a:solidFill>
                <a:effectLst>
                  <a:outerShdw blurRad="38100" dist="38100" dir="2700000" algn="tl">
                    <a:srgbClr val="C0C0C0"/>
                  </a:outerShdw>
                </a:effectLst>
                <a:latin typeface="Monotype Corsiva" panose="03010101010201010101" pitchFamily="66" charset="0"/>
              </a:rPr>
              <a:t>Φώνηση</a:t>
            </a:r>
            <a:endParaRPr lang="en-US" dirty="0"/>
          </a:p>
        </p:txBody>
      </p:sp>
      <p:sp>
        <p:nvSpPr>
          <p:cNvPr id="6" name="Rectangle 5"/>
          <p:cNvSpPr/>
          <p:nvPr/>
        </p:nvSpPr>
        <p:spPr>
          <a:xfrm>
            <a:off x="304800" y="2667000"/>
            <a:ext cx="8610600" cy="1569660"/>
          </a:xfrm>
          <a:prstGeom prst="rect">
            <a:avLst/>
          </a:prstGeom>
        </p:spPr>
        <p:txBody>
          <a:bodyPr wrap="square">
            <a:spAutoFit/>
          </a:bodyPr>
          <a:lstStyle/>
          <a:p>
            <a:pPr algn="just" eaLnBrk="1" hangingPunct="1">
              <a:buClr>
                <a:srgbClr val="00B050"/>
              </a:buClr>
              <a:buFont typeface="Wingdings" pitchFamily="2" charset="2"/>
              <a:buChar char="q"/>
            </a:pPr>
            <a:r>
              <a:rPr lang="el-GR" altLang="el-GR" sz="1600" dirty="0">
                <a:latin typeface="Cambria" pitchFamily="18" charset="0"/>
              </a:rPr>
              <a:t> Ο λάρυγγας περιέχει τις </a:t>
            </a:r>
            <a:r>
              <a:rPr lang="el-GR" altLang="el-GR" sz="1600" b="1" dirty="0">
                <a:solidFill>
                  <a:srgbClr val="7030A0"/>
                </a:solidFill>
                <a:latin typeface="Cambria" pitchFamily="18" charset="0"/>
              </a:rPr>
              <a:t>φωνητικές πτυχές </a:t>
            </a:r>
            <a:r>
              <a:rPr lang="el-GR" altLang="el-GR" sz="1600" dirty="0">
                <a:latin typeface="Cambria" pitchFamily="18" charset="0"/>
              </a:rPr>
              <a:t>/ χορδές (</a:t>
            </a:r>
            <a:r>
              <a:rPr lang="en-US" altLang="el-GR" sz="1600" b="1" dirty="0">
                <a:solidFill>
                  <a:srgbClr val="7030A0"/>
                </a:solidFill>
                <a:latin typeface="Cambria" pitchFamily="18" charset="0"/>
              </a:rPr>
              <a:t>vocal folds</a:t>
            </a:r>
            <a:r>
              <a:rPr lang="en-US" altLang="el-GR" sz="1600" dirty="0">
                <a:latin typeface="Cambria" pitchFamily="18" charset="0"/>
              </a:rPr>
              <a:t>). </a:t>
            </a:r>
            <a:r>
              <a:rPr lang="el-GR" altLang="el-GR" sz="1600" dirty="0">
                <a:latin typeface="Cambria" pitchFamily="18" charset="0"/>
              </a:rPr>
              <a:t> Οι φωνητικές πτυχές είναι πτυχώσεις μαλακού ιστού δεξιά και αριστερά στον λάρυγγα, οι οποίες προσεγγίζουν η μία την άλλη ή απομακρύνονται. Το κενό μεταξύ των πτυχών ονομάζεται γλωττίδα (</a:t>
            </a:r>
            <a:r>
              <a:rPr lang="en-US" altLang="el-GR" sz="1600" dirty="0">
                <a:latin typeface="Cambria" pitchFamily="18" charset="0"/>
              </a:rPr>
              <a:t>glottis).</a:t>
            </a:r>
            <a:r>
              <a:rPr lang="el-GR" altLang="el-GR" sz="1600" dirty="0">
                <a:latin typeface="Cambria" pitchFamily="18" charset="0"/>
              </a:rPr>
              <a:t> Οι φωνητικές πτυχές ελέγχουν τη ροή του αέρα από τη γλωττίδα, δημιουργώντας τη φώνηση/φωνή που χρειάζεται για την παραγωγή των φθόγγων. Ανάλογα με τη θέση τους δημιουργούνται διαφορετικοί τρόποι φώνησης, π.χ. ο κανονικός, ο </a:t>
            </a:r>
            <a:r>
              <a:rPr lang="el-GR" altLang="el-GR" sz="1600" dirty="0" err="1">
                <a:latin typeface="Cambria" pitchFamily="18" charset="0"/>
              </a:rPr>
              <a:t>μουρμουριστός</a:t>
            </a:r>
            <a:r>
              <a:rPr lang="el-GR" altLang="el-GR" sz="1600" dirty="0">
                <a:latin typeface="Cambria" pitchFamily="18" charset="0"/>
              </a:rPr>
              <a:t>.</a:t>
            </a:r>
            <a:endParaRPr lang="en-US" altLang="el-GR" sz="1600" dirty="0">
              <a:latin typeface="Cambria" pitchFamily="18" charset="0"/>
            </a:endParaRPr>
          </a:p>
        </p:txBody>
      </p:sp>
      <p:pic>
        <p:nvPicPr>
          <p:cNvPr id="2050" name="Picture 2" descr="I:\kostas\Documents\ΕΚΠΑ_ΜΑΘΗΜΑΤΑ\ΕΙΣΑΓΩΓΗ ΣΤΗ ΓΛΩΣΣΟΛΟΓΙΑ_ΠΜΣ_ΓΝΩΣΙΑΚΗ ΕΠΙΣΤΗΜΗ\vocal-folds.jpg"/>
          <p:cNvPicPr>
            <a:picLocks noChangeAspect="1" noChangeArrowheads="1"/>
          </p:cNvPicPr>
          <p:nvPr/>
        </p:nvPicPr>
        <p:blipFill>
          <a:blip r:embed="rId3" cstate="print"/>
          <a:srcRect/>
          <a:stretch>
            <a:fillRect/>
          </a:stretch>
        </p:blipFill>
        <p:spPr bwMode="auto">
          <a:xfrm>
            <a:off x="5181600" y="762000"/>
            <a:ext cx="3581400" cy="1828800"/>
          </a:xfrm>
          <a:prstGeom prst="rect">
            <a:avLst/>
          </a:prstGeom>
          <a:noFill/>
        </p:spPr>
      </p:pic>
      <p:pic>
        <p:nvPicPr>
          <p:cNvPr id="2051" name="Picture 3" descr="I:\kostas\Documents\ΕΚΠΑ_ΜΑΘΗΜΑΤΑ\ΕΙΣΑΓΩΓΗ ΣΤΗ ΓΛΩΣΣΟΛΟΓΙΑ_ΠΜΣ_ΓΝΩΣΙΑΚΗ ΕΠΙΣΤΗΜΗ\vocal-cords-300x194.gif"/>
          <p:cNvPicPr>
            <a:picLocks noGrp="1" noChangeAspect="1" noChangeArrowheads="1"/>
          </p:cNvPicPr>
          <p:nvPr>
            <p:ph sz="quarter" idx="1"/>
          </p:nvPr>
        </p:nvPicPr>
        <p:blipFill>
          <a:blip r:embed="rId4" cstate="print"/>
          <a:srcRect/>
          <a:stretch>
            <a:fillRect/>
          </a:stretch>
        </p:blipFill>
        <p:spPr bwMode="auto">
          <a:xfrm>
            <a:off x="228600" y="609600"/>
            <a:ext cx="3733800" cy="2057400"/>
          </a:xfrm>
          <a:prstGeom prst="rect">
            <a:avLst/>
          </a:prstGeom>
          <a:noFill/>
        </p:spPr>
      </p:pic>
      <p:sp>
        <p:nvSpPr>
          <p:cNvPr id="7" name="6 - Ορθογώνιο"/>
          <p:cNvSpPr/>
          <p:nvPr/>
        </p:nvSpPr>
        <p:spPr>
          <a:xfrm>
            <a:off x="228600" y="5410200"/>
            <a:ext cx="8610600" cy="1323439"/>
          </a:xfrm>
          <a:prstGeom prst="rect">
            <a:avLst/>
          </a:prstGeom>
        </p:spPr>
        <p:txBody>
          <a:bodyPr wrap="square">
            <a:spAutoFit/>
          </a:bodyPr>
          <a:lstStyle/>
          <a:p>
            <a:pPr algn="just" eaLnBrk="1" hangingPunct="1">
              <a:buClr>
                <a:srgbClr val="00B050"/>
              </a:buClr>
              <a:buFont typeface="Wingdings" pitchFamily="2" charset="2"/>
              <a:buChar char="ü"/>
            </a:pPr>
            <a:endParaRPr lang="el-GR" altLang="el-GR" sz="1600" dirty="0">
              <a:latin typeface="Cambria" pitchFamily="18" charset="0"/>
            </a:endParaRPr>
          </a:p>
          <a:p>
            <a:pPr algn="just" eaLnBrk="1" hangingPunct="1">
              <a:buClr>
                <a:srgbClr val="00B050"/>
              </a:buClr>
              <a:buFont typeface="Wingdings"/>
              <a:buChar char="Ä"/>
            </a:pPr>
            <a:r>
              <a:rPr lang="el-GR" altLang="el-GR" sz="1600" dirty="0">
                <a:latin typeface="Cambria" pitchFamily="18" charset="0"/>
              </a:rPr>
              <a:t>Επομένως ως προς την ηχηρότητα υπάρχουν δύο ειδών φθόγγοι,  οι </a:t>
            </a:r>
            <a:r>
              <a:rPr lang="el-GR" altLang="el-GR" sz="1600" b="1" dirty="0">
                <a:solidFill>
                  <a:srgbClr val="7030A0"/>
                </a:solidFill>
                <a:latin typeface="Cambria" pitchFamily="18" charset="0"/>
              </a:rPr>
              <a:t>ηχηροί</a:t>
            </a:r>
            <a:r>
              <a:rPr lang="el-GR" altLang="el-GR" sz="1600" dirty="0">
                <a:latin typeface="Cambria" pitchFamily="18" charset="0"/>
              </a:rPr>
              <a:t> και οι </a:t>
            </a:r>
            <a:r>
              <a:rPr lang="el-GR" altLang="el-GR" sz="1600" b="1" dirty="0">
                <a:solidFill>
                  <a:srgbClr val="7030A0"/>
                </a:solidFill>
                <a:latin typeface="Cambria" pitchFamily="18" charset="0"/>
              </a:rPr>
              <a:t>άηχοι</a:t>
            </a:r>
            <a:r>
              <a:rPr lang="el-GR" altLang="el-GR" sz="1600" dirty="0">
                <a:latin typeface="Cambria" pitchFamily="18" charset="0"/>
              </a:rPr>
              <a:t>. </a:t>
            </a:r>
          </a:p>
          <a:p>
            <a:pPr algn="just" eaLnBrk="1" hangingPunct="1">
              <a:buClr>
                <a:srgbClr val="00B050"/>
              </a:buClr>
              <a:buFont typeface="Wingdings"/>
              <a:buChar char="Ä"/>
            </a:pPr>
            <a:endParaRPr lang="el-GR" altLang="el-GR" sz="1600" dirty="0">
              <a:latin typeface="Cambria" pitchFamily="18" charset="0"/>
            </a:endParaRPr>
          </a:p>
          <a:p>
            <a:pPr algn="just" eaLnBrk="1" hangingPunct="1">
              <a:buClr>
                <a:srgbClr val="00B050"/>
              </a:buClr>
              <a:buFont typeface="Wingdings" pitchFamily="2" charset="2"/>
              <a:buNone/>
            </a:pPr>
            <a:r>
              <a:rPr lang="el-GR" altLang="el-GR" sz="1600" dirty="0">
                <a:latin typeface="Cambria" pitchFamily="18" charset="0"/>
              </a:rPr>
              <a:t>Τοποθετήστε τα δάκτυλα του χεριού σας στο γνωστό ως «μήλο του Αδάμ» και δοκιμάστε να παράγετε τους φθόγγους [</a:t>
            </a:r>
            <a:r>
              <a:rPr lang="en-US" altLang="el-GR" sz="1600" dirty="0">
                <a:latin typeface="Cambria" pitchFamily="18" charset="0"/>
              </a:rPr>
              <a:t>s] </a:t>
            </a:r>
            <a:r>
              <a:rPr lang="el-GR" altLang="el-GR" sz="1600" dirty="0">
                <a:latin typeface="Cambria" pitchFamily="18" charset="0"/>
              </a:rPr>
              <a:t>και [</a:t>
            </a:r>
            <a:r>
              <a:rPr lang="en-US" altLang="el-GR" sz="1600" dirty="0">
                <a:latin typeface="Cambria" pitchFamily="18" charset="0"/>
              </a:rPr>
              <a:t>z]. </a:t>
            </a:r>
            <a:r>
              <a:rPr lang="el-GR" altLang="el-GR" sz="1600" dirty="0">
                <a:latin typeface="Cambria" pitchFamily="18" charset="0"/>
              </a:rPr>
              <a:t>Ποιος φθόγγος είναι ηχηρός και ποιος άηχος;</a:t>
            </a:r>
          </a:p>
        </p:txBody>
      </p:sp>
      <p:sp>
        <p:nvSpPr>
          <p:cNvPr id="8" name="7 - Ορθογώνιο"/>
          <p:cNvSpPr/>
          <p:nvPr/>
        </p:nvSpPr>
        <p:spPr>
          <a:xfrm>
            <a:off x="304800" y="3962400"/>
            <a:ext cx="8610600" cy="1600438"/>
          </a:xfrm>
          <a:prstGeom prst="rect">
            <a:avLst/>
          </a:prstGeom>
        </p:spPr>
        <p:txBody>
          <a:bodyPr wrap="square">
            <a:spAutoFit/>
          </a:bodyPr>
          <a:lstStyle/>
          <a:p>
            <a:pPr algn="just" eaLnBrk="1" hangingPunct="1">
              <a:buClr>
                <a:srgbClr val="00B050"/>
              </a:buClr>
              <a:buFont typeface="Wingdings" pitchFamily="2" charset="2"/>
              <a:buNone/>
            </a:pPr>
            <a:endParaRPr lang="el-GR" altLang="el-GR" sz="1600" dirty="0">
              <a:latin typeface="Cambria" pitchFamily="18" charset="0"/>
            </a:endParaRPr>
          </a:p>
          <a:p>
            <a:pPr algn="just" eaLnBrk="1" hangingPunct="1">
              <a:buClr>
                <a:srgbClr val="00B050"/>
              </a:buClr>
              <a:buFont typeface="Wingdings" pitchFamily="2" charset="2"/>
              <a:buChar char="ü"/>
            </a:pPr>
            <a:r>
              <a:rPr lang="el-GR" altLang="el-GR" sz="1600" dirty="0">
                <a:latin typeface="Cambria" pitchFamily="18" charset="0"/>
              </a:rPr>
              <a:t> Όταν οι φωνητικές πτυχές είναι τοποθετημένες κοντά και κλειστά η μία στην άλλη</a:t>
            </a:r>
            <a:r>
              <a:rPr lang="en-US" altLang="el-GR" sz="1600" dirty="0">
                <a:latin typeface="Cambria" pitchFamily="18" charset="0"/>
              </a:rPr>
              <a:t> </a:t>
            </a:r>
            <a:r>
              <a:rPr lang="el-GR" altLang="el-GR" sz="1600" dirty="0">
                <a:latin typeface="Cambria" pitchFamily="18" charset="0"/>
              </a:rPr>
              <a:t>ώστε να πάλλονται καθώς ο αέρας εξέρχεται από τους πνεύμονες</a:t>
            </a:r>
            <a:r>
              <a:rPr lang="en-US" altLang="el-GR" sz="1600" dirty="0">
                <a:latin typeface="Cambria" pitchFamily="18" charset="0"/>
              </a:rPr>
              <a:t>,</a:t>
            </a:r>
            <a:r>
              <a:rPr lang="el-GR" altLang="el-GR" sz="1600" dirty="0">
                <a:latin typeface="Cambria" pitchFamily="18" charset="0"/>
              </a:rPr>
              <a:t> δημιουργούνται οι </a:t>
            </a:r>
            <a:r>
              <a:rPr lang="el-GR" altLang="el-GR" sz="1600" b="1" dirty="0">
                <a:solidFill>
                  <a:schemeClr val="accent1"/>
                </a:solidFill>
                <a:latin typeface="Cambria" pitchFamily="18" charset="0"/>
              </a:rPr>
              <a:t>ηχηροί </a:t>
            </a:r>
            <a:r>
              <a:rPr lang="el-GR" altLang="el-GR" sz="1600" dirty="0">
                <a:latin typeface="Cambria" pitchFamily="18" charset="0"/>
              </a:rPr>
              <a:t>φθόγγοι (</a:t>
            </a:r>
            <a:r>
              <a:rPr lang="en-US" altLang="el-GR" sz="1600" b="1" dirty="0">
                <a:solidFill>
                  <a:schemeClr val="accent1"/>
                </a:solidFill>
                <a:latin typeface="Cambria" pitchFamily="18" charset="0"/>
              </a:rPr>
              <a:t>voiced</a:t>
            </a:r>
            <a:r>
              <a:rPr lang="en-US" altLang="el-GR" sz="1600" dirty="0">
                <a:latin typeface="Cambria" pitchFamily="18" charset="0"/>
              </a:rPr>
              <a:t>)</a:t>
            </a:r>
            <a:r>
              <a:rPr lang="el-GR" altLang="el-GR" sz="1600" dirty="0">
                <a:latin typeface="Cambria" pitchFamily="18" charset="0"/>
              </a:rPr>
              <a:t>. </a:t>
            </a:r>
          </a:p>
          <a:p>
            <a:pPr algn="just" eaLnBrk="1" hangingPunct="1">
              <a:buClr>
                <a:srgbClr val="00B050"/>
              </a:buClr>
              <a:buFont typeface="Wingdings" pitchFamily="2" charset="2"/>
              <a:buChar char="ü"/>
            </a:pPr>
            <a:r>
              <a:rPr lang="el-GR" altLang="el-GR" sz="1600" dirty="0">
                <a:latin typeface="Cambria" pitchFamily="18" charset="0"/>
              </a:rPr>
              <a:t>Όταν οι φωνητικές πτυχές είναι μακριά η μία από την άλλη</a:t>
            </a:r>
            <a:r>
              <a:rPr lang="en-US" altLang="el-GR" sz="1600" dirty="0">
                <a:latin typeface="Cambria" pitchFamily="18" charset="0"/>
              </a:rPr>
              <a:t> </a:t>
            </a:r>
            <a:r>
              <a:rPr lang="el-GR" altLang="el-GR" sz="1600" dirty="0">
                <a:latin typeface="Cambria" pitchFamily="18" charset="0"/>
              </a:rPr>
              <a:t>ώστε να διέρχεται ο αέρας ανεμπόδιστος, δημιουργούνται οι </a:t>
            </a:r>
            <a:r>
              <a:rPr lang="el-GR" altLang="el-GR" sz="1600" b="1" dirty="0">
                <a:solidFill>
                  <a:schemeClr val="accent1"/>
                </a:solidFill>
                <a:latin typeface="Cambria" pitchFamily="18" charset="0"/>
              </a:rPr>
              <a:t>άηχοι</a:t>
            </a:r>
            <a:r>
              <a:rPr lang="el-GR" altLang="el-GR" sz="1600" dirty="0">
                <a:latin typeface="Cambria" pitchFamily="18" charset="0"/>
              </a:rPr>
              <a:t> φθόγγοι</a:t>
            </a:r>
            <a:r>
              <a:rPr lang="en-US" altLang="el-GR" sz="1600" dirty="0">
                <a:latin typeface="Cambria" pitchFamily="18" charset="0"/>
              </a:rPr>
              <a:t> (</a:t>
            </a:r>
            <a:r>
              <a:rPr lang="en-US" altLang="el-GR" sz="1600" b="1" dirty="0">
                <a:solidFill>
                  <a:schemeClr val="accent1"/>
                </a:solidFill>
                <a:latin typeface="Cambria" pitchFamily="18" charset="0"/>
              </a:rPr>
              <a:t>voiceless</a:t>
            </a:r>
            <a:r>
              <a:rPr lang="en-US" altLang="el-GR" sz="1600" dirty="0">
                <a:latin typeface="Cambria" pitchFamily="18" charset="0"/>
              </a:rPr>
              <a:t>)</a:t>
            </a:r>
            <a:r>
              <a:rPr lang="el-GR" altLang="el-GR" sz="1600" dirty="0">
                <a:latin typeface="Cambria"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Horizontal)">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lstStyle/>
          <a:p>
            <a:pPr algn="ctr"/>
            <a:r>
              <a:rPr lang="el-GR" dirty="0">
                <a:solidFill>
                  <a:srgbClr val="7030A0"/>
                </a:solidFill>
                <a:effectLst>
                  <a:outerShdw blurRad="38100" dist="38100" dir="2700000" algn="tl">
                    <a:srgbClr val="C0C0C0"/>
                  </a:outerShdw>
                </a:effectLst>
                <a:latin typeface="Monotype Corsiva" panose="03010101010201010101" pitchFamily="66" charset="0"/>
              </a:rPr>
              <a:t>Άρθρωση</a:t>
            </a:r>
            <a:endParaRPr lang="en-US" dirty="0"/>
          </a:p>
        </p:txBody>
      </p:sp>
      <p:sp>
        <p:nvSpPr>
          <p:cNvPr id="7" name="Content Placeholder 6"/>
          <p:cNvSpPr>
            <a:spLocks noGrp="1"/>
          </p:cNvSpPr>
          <p:nvPr>
            <p:ph sz="quarter" idx="1"/>
          </p:nvPr>
        </p:nvSpPr>
        <p:spPr>
          <a:xfrm>
            <a:off x="304800" y="1219200"/>
            <a:ext cx="8610600" cy="5105400"/>
          </a:xfrm>
        </p:spPr>
        <p:txBody>
          <a:bodyPr/>
          <a:lstStyle/>
          <a:p>
            <a:pPr algn="just"/>
            <a:r>
              <a:rPr lang="el-GR" sz="2800" dirty="0">
                <a:latin typeface="Cambria" pitchFamily="18" charset="0"/>
              </a:rPr>
              <a:t>Με τον όρο </a:t>
            </a:r>
            <a:r>
              <a:rPr lang="el-GR" sz="2800" b="1" dirty="0">
                <a:solidFill>
                  <a:srgbClr val="00B050"/>
                </a:solidFill>
                <a:latin typeface="Cambria" pitchFamily="18" charset="0"/>
              </a:rPr>
              <a:t>άρθρωση</a:t>
            </a:r>
            <a:r>
              <a:rPr lang="el-GR" sz="2800" dirty="0">
                <a:latin typeface="Cambria" pitchFamily="18" charset="0"/>
              </a:rPr>
              <a:t> εννοούμε τη θέση και κίνηση των μερών της φωνητικής οδού, δηλ. των αρθρωτών για τη διαμόρφωση των φθόγγων.</a:t>
            </a:r>
          </a:p>
          <a:p>
            <a:pPr algn="just"/>
            <a:endParaRPr lang="el-GR" sz="2800" dirty="0">
              <a:latin typeface="Cambria" pitchFamily="18" charset="0"/>
            </a:endParaRPr>
          </a:p>
          <a:p>
            <a:pPr algn="just"/>
            <a:r>
              <a:rPr lang="el-GR" sz="2800" b="1" dirty="0">
                <a:solidFill>
                  <a:srgbClr val="7030A0"/>
                </a:solidFill>
                <a:latin typeface="Cambria" pitchFamily="18" charset="0"/>
              </a:rPr>
              <a:t>Φωνητική οδός </a:t>
            </a:r>
            <a:r>
              <a:rPr lang="el-GR" sz="2800" dirty="0">
                <a:latin typeface="Cambria" pitchFamily="18" charset="0"/>
              </a:rPr>
              <a:t>= ο δίαυλος διέλευσης του αέρα από τον λάρυγγα προς τα έξω διαμέσου του στόματος και της μύτης.</a:t>
            </a:r>
          </a:p>
          <a:p>
            <a:pPr algn="just"/>
            <a:endParaRPr lang="el-GR" sz="2800" dirty="0">
              <a:latin typeface="Cambria" pitchFamily="18" charset="0"/>
            </a:endParaRPr>
          </a:p>
          <a:p>
            <a:pPr algn="just"/>
            <a:r>
              <a:rPr lang="el-GR" sz="2800" b="1" dirty="0">
                <a:solidFill>
                  <a:srgbClr val="00B050"/>
                </a:solidFill>
                <a:latin typeface="Cambria" pitchFamily="18" charset="0"/>
              </a:rPr>
              <a:t>Αρθρωτές</a:t>
            </a:r>
            <a:r>
              <a:rPr lang="el-GR" sz="2800" dirty="0">
                <a:latin typeface="Cambria" pitchFamily="18" charset="0"/>
              </a:rPr>
              <a:t>: τα μέρη της φωνητικής οδού που με τη θέση ή την κίνησή τους μεταβάλουν τη ροή του αέρα συμβάλλοντας έτσι στη διαμόρφωση των φθόγγων. </a:t>
            </a:r>
          </a:p>
          <a:p>
            <a:pPr algn="just"/>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pPr algn="ctr"/>
            <a:r>
              <a:rPr lang="el-GR" dirty="0">
                <a:solidFill>
                  <a:srgbClr val="7030A0"/>
                </a:solidFill>
                <a:effectLst>
                  <a:outerShdw blurRad="38100" dist="38100" dir="2700000" algn="tl">
                    <a:srgbClr val="C0C0C0"/>
                  </a:outerShdw>
                </a:effectLst>
                <a:latin typeface="Monotype Corsiva" panose="03010101010201010101" pitchFamily="66" charset="0"/>
              </a:rPr>
              <a:t>Φωνητική οδός / Αρθρωτές</a:t>
            </a:r>
            <a:endParaRPr lang="en-US" dirty="0"/>
          </a:p>
        </p:txBody>
      </p:sp>
      <p:sp>
        <p:nvSpPr>
          <p:cNvPr id="7" name="Content Placeholder 6"/>
          <p:cNvSpPr>
            <a:spLocks noGrp="1"/>
          </p:cNvSpPr>
          <p:nvPr>
            <p:ph sz="quarter" idx="1"/>
          </p:nvPr>
        </p:nvSpPr>
        <p:spPr>
          <a:xfrm>
            <a:off x="228600" y="1676400"/>
            <a:ext cx="8534400" cy="5181600"/>
          </a:xfrm>
        </p:spPr>
        <p:txBody>
          <a:bodyPr/>
          <a:lstStyle/>
          <a:p>
            <a:r>
              <a:rPr lang="el-GR" sz="2400" dirty="0">
                <a:latin typeface="Cambria" pitchFamily="18" charset="0"/>
              </a:rPr>
              <a:t>Χείλη</a:t>
            </a:r>
          </a:p>
          <a:p>
            <a:r>
              <a:rPr lang="el-GR" sz="2400" dirty="0">
                <a:latin typeface="Cambria" pitchFamily="18" charset="0"/>
              </a:rPr>
              <a:t>Δόντια </a:t>
            </a:r>
          </a:p>
          <a:p>
            <a:r>
              <a:rPr lang="el-GR" sz="2400" dirty="0">
                <a:latin typeface="Cambria" pitchFamily="18" charset="0"/>
              </a:rPr>
              <a:t>Φατνία</a:t>
            </a:r>
          </a:p>
          <a:p>
            <a:r>
              <a:rPr lang="el-GR" sz="2400" dirty="0">
                <a:latin typeface="Cambria" pitchFamily="18" charset="0"/>
              </a:rPr>
              <a:t>Ουρανίσκος (σκληρή υπερώα)</a:t>
            </a:r>
          </a:p>
          <a:p>
            <a:r>
              <a:rPr lang="el-GR" sz="2400" dirty="0">
                <a:latin typeface="Cambria" pitchFamily="18" charset="0"/>
              </a:rPr>
              <a:t>(Μαλακή) υπερώα</a:t>
            </a:r>
          </a:p>
          <a:p>
            <a:r>
              <a:rPr lang="el-GR" sz="2400" dirty="0">
                <a:latin typeface="Cambria" pitchFamily="18" charset="0"/>
              </a:rPr>
              <a:t>Σταφυλή</a:t>
            </a:r>
          </a:p>
          <a:p>
            <a:r>
              <a:rPr lang="el-GR" sz="2400" dirty="0">
                <a:latin typeface="Cambria" pitchFamily="18" charset="0"/>
              </a:rPr>
              <a:t>Φάρυγγας</a:t>
            </a:r>
          </a:p>
          <a:p>
            <a:r>
              <a:rPr lang="el-GR" sz="2400" dirty="0">
                <a:latin typeface="Cambria" pitchFamily="18" charset="0"/>
              </a:rPr>
              <a:t>Γλώσσα</a:t>
            </a:r>
          </a:p>
          <a:p>
            <a:r>
              <a:rPr lang="el-GR" sz="2400" dirty="0">
                <a:latin typeface="Cambria" pitchFamily="18" charset="0"/>
              </a:rPr>
              <a:t>Γλωσσίδα (λάρυγγας)</a:t>
            </a:r>
          </a:p>
          <a:p>
            <a:endParaRPr lang="el-GR" sz="2800" dirty="0">
              <a:latin typeface="Cambria" pitchFamily="18" charset="0"/>
            </a:endParaRPr>
          </a:p>
          <a:p>
            <a:endParaRPr lang="en-US" dirty="0"/>
          </a:p>
        </p:txBody>
      </p:sp>
      <p:grpSp>
        <p:nvGrpSpPr>
          <p:cNvPr id="8" name="7 - Ομάδα"/>
          <p:cNvGrpSpPr/>
          <p:nvPr/>
        </p:nvGrpSpPr>
        <p:grpSpPr>
          <a:xfrm>
            <a:off x="4191000" y="990600"/>
            <a:ext cx="4953000" cy="5562600"/>
            <a:chOff x="5257800" y="1143000"/>
            <a:chExt cx="4074242" cy="5486400"/>
          </a:xfrm>
        </p:grpSpPr>
        <p:pic>
          <p:nvPicPr>
            <p:cNvPr id="9" name="8 - Εικόνα" descr="Εικόνα1.jpg"/>
            <p:cNvPicPr>
              <a:picLocks noChangeAspect="1"/>
            </p:cNvPicPr>
            <p:nvPr/>
          </p:nvPicPr>
          <p:blipFill>
            <a:blip r:embed="rId3" cstate="print"/>
            <a:stretch>
              <a:fillRect/>
            </a:stretch>
          </p:blipFill>
          <p:spPr>
            <a:xfrm>
              <a:off x="5562600" y="1143000"/>
              <a:ext cx="3298723" cy="5486400"/>
            </a:xfrm>
            <a:prstGeom prst="rect">
              <a:avLst/>
            </a:prstGeom>
          </p:spPr>
        </p:pic>
        <p:sp>
          <p:nvSpPr>
            <p:cNvPr id="10" name="9 - TextBox"/>
            <p:cNvSpPr txBox="1"/>
            <p:nvPr/>
          </p:nvSpPr>
          <p:spPr>
            <a:xfrm>
              <a:off x="6934200" y="1600200"/>
              <a:ext cx="1066800" cy="276999"/>
            </a:xfrm>
            <a:prstGeom prst="rect">
              <a:avLst/>
            </a:prstGeom>
            <a:noFill/>
            <a:ln>
              <a:noFill/>
            </a:ln>
          </p:spPr>
          <p:txBody>
            <a:bodyPr wrap="square" rtlCol="0">
              <a:spAutoFit/>
            </a:bodyPr>
            <a:lstStyle/>
            <a:p>
              <a:pPr algn="ctr"/>
              <a:r>
                <a:rPr lang="el-GR" sz="1200" dirty="0">
                  <a:latin typeface="Cambria" pitchFamily="18" charset="0"/>
                </a:rPr>
                <a:t>ουρανίσκος</a:t>
              </a:r>
            </a:p>
          </p:txBody>
        </p:sp>
        <p:sp>
          <p:nvSpPr>
            <p:cNvPr id="11" name="10 - TextBox"/>
            <p:cNvSpPr txBox="1"/>
            <p:nvPr/>
          </p:nvSpPr>
          <p:spPr>
            <a:xfrm>
              <a:off x="5410200" y="1447800"/>
              <a:ext cx="1066800" cy="461665"/>
            </a:xfrm>
            <a:prstGeom prst="rect">
              <a:avLst/>
            </a:prstGeom>
            <a:noFill/>
            <a:ln>
              <a:noFill/>
            </a:ln>
          </p:spPr>
          <p:txBody>
            <a:bodyPr wrap="square" rtlCol="0">
              <a:spAutoFit/>
            </a:bodyPr>
            <a:lstStyle/>
            <a:p>
              <a:pPr algn="ctr"/>
              <a:r>
                <a:rPr lang="el-GR" sz="1200" dirty="0">
                  <a:latin typeface="Cambria" pitchFamily="18" charset="0"/>
                </a:rPr>
                <a:t>ρινική κοιλότητα</a:t>
              </a:r>
            </a:p>
          </p:txBody>
        </p:sp>
        <p:sp>
          <p:nvSpPr>
            <p:cNvPr id="12" name="11 - TextBox"/>
            <p:cNvSpPr txBox="1"/>
            <p:nvPr/>
          </p:nvSpPr>
          <p:spPr>
            <a:xfrm>
              <a:off x="5334000" y="1981200"/>
              <a:ext cx="1066800" cy="276999"/>
            </a:xfrm>
            <a:prstGeom prst="rect">
              <a:avLst/>
            </a:prstGeom>
            <a:noFill/>
            <a:ln>
              <a:noFill/>
            </a:ln>
          </p:spPr>
          <p:txBody>
            <a:bodyPr wrap="square" rtlCol="0">
              <a:spAutoFit/>
            </a:bodyPr>
            <a:lstStyle/>
            <a:p>
              <a:pPr algn="ctr"/>
              <a:r>
                <a:rPr lang="el-GR" sz="1200" dirty="0">
                  <a:latin typeface="Cambria" pitchFamily="18" charset="0"/>
                </a:rPr>
                <a:t>φατνία</a:t>
              </a:r>
            </a:p>
          </p:txBody>
        </p:sp>
        <p:sp>
          <p:nvSpPr>
            <p:cNvPr id="13" name="12 - TextBox"/>
            <p:cNvSpPr txBox="1"/>
            <p:nvPr/>
          </p:nvSpPr>
          <p:spPr>
            <a:xfrm>
              <a:off x="7696200" y="1981200"/>
              <a:ext cx="1066800" cy="461665"/>
            </a:xfrm>
            <a:prstGeom prst="rect">
              <a:avLst/>
            </a:prstGeom>
            <a:noFill/>
            <a:ln>
              <a:noFill/>
            </a:ln>
          </p:spPr>
          <p:txBody>
            <a:bodyPr wrap="square" rtlCol="0">
              <a:spAutoFit/>
            </a:bodyPr>
            <a:lstStyle/>
            <a:p>
              <a:pPr algn="ctr"/>
              <a:r>
                <a:rPr lang="el-GR" sz="1200" dirty="0">
                  <a:latin typeface="Cambria" pitchFamily="18" charset="0"/>
                </a:rPr>
                <a:t>στοματική κοιλότητα</a:t>
              </a:r>
            </a:p>
          </p:txBody>
        </p:sp>
        <p:sp>
          <p:nvSpPr>
            <p:cNvPr id="14" name="13 - TextBox"/>
            <p:cNvSpPr txBox="1"/>
            <p:nvPr/>
          </p:nvSpPr>
          <p:spPr>
            <a:xfrm>
              <a:off x="7924800" y="2743200"/>
              <a:ext cx="1219200" cy="461665"/>
            </a:xfrm>
            <a:prstGeom prst="rect">
              <a:avLst/>
            </a:prstGeom>
            <a:noFill/>
            <a:ln>
              <a:noFill/>
            </a:ln>
          </p:spPr>
          <p:txBody>
            <a:bodyPr wrap="square" rtlCol="0">
              <a:spAutoFit/>
            </a:bodyPr>
            <a:lstStyle/>
            <a:p>
              <a:pPr algn="ctr"/>
              <a:r>
                <a:rPr lang="el-GR" sz="1200" dirty="0">
                  <a:latin typeface="Cambria" pitchFamily="18" charset="0"/>
                </a:rPr>
                <a:t>μαλακή υπερώα</a:t>
              </a:r>
            </a:p>
          </p:txBody>
        </p:sp>
        <p:sp>
          <p:nvSpPr>
            <p:cNvPr id="15" name="14 - TextBox"/>
            <p:cNvSpPr txBox="1"/>
            <p:nvPr/>
          </p:nvSpPr>
          <p:spPr>
            <a:xfrm>
              <a:off x="8077200" y="3200400"/>
              <a:ext cx="1066800" cy="276999"/>
            </a:xfrm>
            <a:prstGeom prst="rect">
              <a:avLst/>
            </a:prstGeom>
            <a:noFill/>
            <a:ln>
              <a:noFill/>
            </a:ln>
          </p:spPr>
          <p:txBody>
            <a:bodyPr wrap="square" rtlCol="0">
              <a:spAutoFit/>
            </a:bodyPr>
            <a:lstStyle/>
            <a:p>
              <a:pPr algn="ctr"/>
              <a:r>
                <a:rPr lang="el-GR" sz="1200" dirty="0">
                  <a:latin typeface="Cambria" pitchFamily="18" charset="0"/>
                </a:rPr>
                <a:t>σταφυλή</a:t>
              </a:r>
            </a:p>
          </p:txBody>
        </p:sp>
        <p:sp>
          <p:nvSpPr>
            <p:cNvPr id="16" name="15 - TextBox"/>
            <p:cNvSpPr txBox="1"/>
            <p:nvPr/>
          </p:nvSpPr>
          <p:spPr>
            <a:xfrm>
              <a:off x="8112842" y="3773466"/>
              <a:ext cx="1219200" cy="273204"/>
            </a:xfrm>
            <a:prstGeom prst="rect">
              <a:avLst/>
            </a:prstGeom>
            <a:noFill/>
            <a:ln>
              <a:noFill/>
            </a:ln>
          </p:spPr>
          <p:txBody>
            <a:bodyPr wrap="square" rtlCol="0">
              <a:spAutoFit/>
            </a:bodyPr>
            <a:lstStyle/>
            <a:p>
              <a:pPr algn="ctr"/>
              <a:r>
                <a:rPr lang="el-GR" sz="1200" dirty="0">
                  <a:latin typeface="Cambria" pitchFamily="18" charset="0"/>
                </a:rPr>
                <a:t>ράχη της γλώσσας</a:t>
              </a:r>
            </a:p>
          </p:txBody>
        </p:sp>
        <p:sp>
          <p:nvSpPr>
            <p:cNvPr id="17" name="16 - TextBox"/>
            <p:cNvSpPr txBox="1"/>
            <p:nvPr/>
          </p:nvSpPr>
          <p:spPr>
            <a:xfrm>
              <a:off x="8077200" y="4191000"/>
              <a:ext cx="1066800" cy="276999"/>
            </a:xfrm>
            <a:prstGeom prst="rect">
              <a:avLst/>
            </a:prstGeom>
            <a:noFill/>
            <a:ln>
              <a:noFill/>
            </a:ln>
          </p:spPr>
          <p:txBody>
            <a:bodyPr wrap="square" rtlCol="0">
              <a:spAutoFit/>
            </a:bodyPr>
            <a:lstStyle/>
            <a:p>
              <a:pPr algn="ctr"/>
              <a:r>
                <a:rPr lang="el-GR" sz="1200" dirty="0">
                  <a:latin typeface="Cambria" pitchFamily="18" charset="0"/>
                </a:rPr>
                <a:t>φάρυγγας</a:t>
              </a:r>
            </a:p>
          </p:txBody>
        </p:sp>
        <p:sp>
          <p:nvSpPr>
            <p:cNvPr id="18" name="17 - TextBox"/>
            <p:cNvSpPr txBox="1"/>
            <p:nvPr/>
          </p:nvSpPr>
          <p:spPr>
            <a:xfrm>
              <a:off x="8077200" y="4724400"/>
              <a:ext cx="1066800" cy="276999"/>
            </a:xfrm>
            <a:prstGeom prst="rect">
              <a:avLst/>
            </a:prstGeom>
            <a:noFill/>
            <a:ln>
              <a:noFill/>
            </a:ln>
          </p:spPr>
          <p:txBody>
            <a:bodyPr wrap="square" rtlCol="0">
              <a:spAutoFit/>
            </a:bodyPr>
            <a:lstStyle/>
            <a:p>
              <a:pPr algn="ctr"/>
              <a:r>
                <a:rPr lang="el-GR" sz="1200" dirty="0">
                  <a:latin typeface="Cambria" pitchFamily="18" charset="0"/>
                </a:rPr>
                <a:t>επιγλωττίδα</a:t>
              </a:r>
            </a:p>
          </p:txBody>
        </p:sp>
        <p:sp>
          <p:nvSpPr>
            <p:cNvPr id="19" name="18 - TextBox"/>
            <p:cNvSpPr txBox="1"/>
            <p:nvPr/>
          </p:nvSpPr>
          <p:spPr>
            <a:xfrm>
              <a:off x="8077200" y="5181600"/>
              <a:ext cx="1066800" cy="461665"/>
            </a:xfrm>
            <a:prstGeom prst="rect">
              <a:avLst/>
            </a:prstGeom>
            <a:noFill/>
            <a:ln>
              <a:noFill/>
            </a:ln>
          </p:spPr>
          <p:txBody>
            <a:bodyPr wrap="square" rtlCol="0">
              <a:spAutoFit/>
            </a:bodyPr>
            <a:lstStyle/>
            <a:p>
              <a:pPr algn="ctr"/>
              <a:r>
                <a:rPr lang="el-GR" sz="1200" dirty="0">
                  <a:latin typeface="Cambria" pitchFamily="18" charset="0"/>
                </a:rPr>
                <a:t>φωνητικές πτυχές</a:t>
              </a:r>
            </a:p>
          </p:txBody>
        </p:sp>
        <p:sp>
          <p:nvSpPr>
            <p:cNvPr id="20" name="19 - TextBox"/>
            <p:cNvSpPr txBox="1"/>
            <p:nvPr/>
          </p:nvSpPr>
          <p:spPr>
            <a:xfrm>
              <a:off x="8077200" y="5867400"/>
              <a:ext cx="1066800" cy="276999"/>
            </a:xfrm>
            <a:prstGeom prst="rect">
              <a:avLst/>
            </a:prstGeom>
            <a:noFill/>
            <a:ln>
              <a:noFill/>
            </a:ln>
          </p:spPr>
          <p:txBody>
            <a:bodyPr wrap="square" rtlCol="0">
              <a:spAutoFit/>
            </a:bodyPr>
            <a:lstStyle/>
            <a:p>
              <a:pPr algn="ctr"/>
              <a:r>
                <a:rPr lang="el-GR" sz="1200" dirty="0">
                  <a:latin typeface="Cambria" pitchFamily="18" charset="0"/>
                </a:rPr>
                <a:t>λάρυγγας</a:t>
              </a:r>
            </a:p>
          </p:txBody>
        </p:sp>
        <p:sp>
          <p:nvSpPr>
            <p:cNvPr id="21" name="20 - TextBox"/>
            <p:cNvSpPr txBox="1"/>
            <p:nvPr/>
          </p:nvSpPr>
          <p:spPr>
            <a:xfrm>
              <a:off x="6324600" y="5943600"/>
              <a:ext cx="1066800" cy="276999"/>
            </a:xfrm>
            <a:prstGeom prst="rect">
              <a:avLst/>
            </a:prstGeom>
            <a:noFill/>
            <a:ln>
              <a:noFill/>
            </a:ln>
          </p:spPr>
          <p:txBody>
            <a:bodyPr wrap="square" rtlCol="0">
              <a:spAutoFit/>
            </a:bodyPr>
            <a:lstStyle/>
            <a:p>
              <a:pPr algn="ctr"/>
              <a:r>
                <a:rPr lang="el-GR" sz="1200" dirty="0">
                  <a:latin typeface="Cambria" pitchFamily="18" charset="0"/>
                </a:rPr>
                <a:t>γλωττίδα</a:t>
              </a:r>
            </a:p>
          </p:txBody>
        </p:sp>
        <p:sp>
          <p:nvSpPr>
            <p:cNvPr id="22" name="21 - TextBox"/>
            <p:cNvSpPr txBox="1"/>
            <p:nvPr/>
          </p:nvSpPr>
          <p:spPr>
            <a:xfrm>
              <a:off x="6324600" y="5257800"/>
              <a:ext cx="1143000" cy="430887"/>
            </a:xfrm>
            <a:prstGeom prst="rect">
              <a:avLst/>
            </a:prstGeom>
            <a:noFill/>
            <a:ln>
              <a:noFill/>
            </a:ln>
          </p:spPr>
          <p:txBody>
            <a:bodyPr wrap="square" rtlCol="0">
              <a:spAutoFit/>
            </a:bodyPr>
            <a:lstStyle/>
            <a:p>
              <a:pPr algn="ctr"/>
              <a:r>
                <a:rPr lang="el-GR" sz="1100" dirty="0" err="1">
                  <a:latin typeface="Cambria" pitchFamily="18" charset="0"/>
                </a:rPr>
                <a:t>προράχη</a:t>
              </a:r>
              <a:r>
                <a:rPr lang="el-GR" sz="1100" dirty="0">
                  <a:latin typeface="Cambria" pitchFamily="18" charset="0"/>
                </a:rPr>
                <a:t> της γλώσσας</a:t>
              </a:r>
            </a:p>
          </p:txBody>
        </p:sp>
        <p:sp>
          <p:nvSpPr>
            <p:cNvPr id="23" name="22 - TextBox"/>
            <p:cNvSpPr txBox="1"/>
            <p:nvPr/>
          </p:nvSpPr>
          <p:spPr>
            <a:xfrm>
              <a:off x="5715000" y="5562600"/>
              <a:ext cx="1066800" cy="461665"/>
            </a:xfrm>
            <a:prstGeom prst="rect">
              <a:avLst/>
            </a:prstGeom>
            <a:noFill/>
            <a:ln>
              <a:noFill/>
            </a:ln>
          </p:spPr>
          <p:txBody>
            <a:bodyPr wrap="square" rtlCol="0">
              <a:spAutoFit/>
            </a:bodyPr>
            <a:lstStyle/>
            <a:p>
              <a:pPr algn="ctr"/>
              <a:r>
                <a:rPr lang="el-GR" sz="1200" dirty="0">
                  <a:latin typeface="Cambria" pitchFamily="18" charset="0"/>
                </a:rPr>
                <a:t>άκρη της γλώσσας</a:t>
              </a:r>
            </a:p>
          </p:txBody>
        </p:sp>
        <p:sp>
          <p:nvSpPr>
            <p:cNvPr id="24" name="23 - TextBox"/>
            <p:cNvSpPr txBox="1"/>
            <p:nvPr/>
          </p:nvSpPr>
          <p:spPr>
            <a:xfrm>
              <a:off x="5486400" y="4648200"/>
              <a:ext cx="1066800" cy="276999"/>
            </a:xfrm>
            <a:prstGeom prst="rect">
              <a:avLst/>
            </a:prstGeom>
            <a:noFill/>
            <a:ln>
              <a:noFill/>
            </a:ln>
          </p:spPr>
          <p:txBody>
            <a:bodyPr wrap="square" rtlCol="0">
              <a:spAutoFit/>
            </a:bodyPr>
            <a:lstStyle/>
            <a:p>
              <a:pPr algn="ctr"/>
              <a:r>
                <a:rPr lang="el-GR" sz="1200" dirty="0">
                  <a:latin typeface="Cambria" pitchFamily="18" charset="0"/>
                </a:rPr>
                <a:t>δόντια</a:t>
              </a:r>
            </a:p>
          </p:txBody>
        </p:sp>
        <p:sp>
          <p:nvSpPr>
            <p:cNvPr id="25" name="24 - TextBox"/>
            <p:cNvSpPr txBox="1"/>
            <p:nvPr/>
          </p:nvSpPr>
          <p:spPr>
            <a:xfrm>
              <a:off x="5257800" y="3886200"/>
              <a:ext cx="1066800" cy="276999"/>
            </a:xfrm>
            <a:prstGeom prst="rect">
              <a:avLst/>
            </a:prstGeom>
            <a:noFill/>
            <a:ln>
              <a:noFill/>
            </a:ln>
          </p:spPr>
          <p:txBody>
            <a:bodyPr wrap="square" rtlCol="0">
              <a:spAutoFit/>
            </a:bodyPr>
            <a:lstStyle/>
            <a:p>
              <a:pPr algn="ctr"/>
              <a:r>
                <a:rPr lang="el-GR" sz="1200" dirty="0">
                  <a:latin typeface="Cambria" pitchFamily="18" charset="0"/>
                </a:rPr>
                <a:t>χείλη</a:t>
              </a:r>
            </a:p>
          </p:txBody>
        </p:sp>
        <p:sp>
          <p:nvSpPr>
            <p:cNvPr id="26" name="25 - TextBox"/>
            <p:cNvSpPr txBox="1"/>
            <p:nvPr/>
          </p:nvSpPr>
          <p:spPr>
            <a:xfrm>
              <a:off x="5410200" y="3429000"/>
              <a:ext cx="1066800" cy="276999"/>
            </a:xfrm>
            <a:prstGeom prst="rect">
              <a:avLst/>
            </a:prstGeom>
            <a:noFill/>
            <a:ln>
              <a:noFill/>
            </a:ln>
          </p:spPr>
          <p:txBody>
            <a:bodyPr wrap="square" rtlCol="0">
              <a:spAutoFit/>
            </a:bodyPr>
            <a:lstStyle/>
            <a:p>
              <a:pPr algn="ctr"/>
              <a:r>
                <a:rPr lang="el-GR" sz="1200" dirty="0">
                  <a:latin typeface="Cambria" pitchFamily="18" charset="0"/>
                </a:rPr>
                <a:t>μύτη</a:t>
              </a:r>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l-GR" dirty="0">
                <a:solidFill>
                  <a:srgbClr val="7030A0"/>
                </a:solidFill>
                <a:effectLst>
                  <a:outerShdw blurRad="38100" dist="38100" dir="2700000" algn="tl">
                    <a:srgbClr val="C0C0C0"/>
                  </a:outerShdw>
                </a:effectLst>
                <a:latin typeface="Monotype Corsiva" panose="03010101010201010101" pitchFamily="66" charset="0"/>
              </a:rPr>
              <a:t>Φωνητική οδός / Αρθρωτές</a:t>
            </a:r>
            <a:endParaRPr lang="en-US" dirty="0"/>
          </a:p>
        </p:txBody>
      </p:sp>
      <p:sp>
        <p:nvSpPr>
          <p:cNvPr id="7" name="Content Placeholder 6"/>
          <p:cNvSpPr>
            <a:spLocks noGrp="1"/>
          </p:cNvSpPr>
          <p:nvPr>
            <p:ph sz="quarter" idx="1"/>
          </p:nvPr>
        </p:nvSpPr>
        <p:spPr>
          <a:xfrm>
            <a:off x="381000" y="1828800"/>
            <a:ext cx="8458200" cy="4572000"/>
          </a:xfrm>
        </p:spPr>
        <p:txBody>
          <a:bodyPr/>
          <a:lstStyle/>
          <a:p>
            <a:pPr algn="just">
              <a:buFont typeface="Wingdings" pitchFamily="2" charset="2"/>
              <a:buChar char="ü"/>
            </a:pPr>
            <a:r>
              <a:rPr lang="el-GR" sz="2400" b="1" dirty="0">
                <a:solidFill>
                  <a:srgbClr val="00B050"/>
                </a:solidFill>
                <a:latin typeface="Cambria" pitchFamily="18" charset="0"/>
              </a:rPr>
              <a:t>Ενεργητικοί αρθρωτές</a:t>
            </a:r>
            <a:r>
              <a:rPr lang="el-GR" sz="2400" dirty="0">
                <a:latin typeface="Cambria" pitchFamily="18" charset="0"/>
              </a:rPr>
              <a:t>: όσοι κινούνται για την παραγωγή των φθόγγων (κάτω χείλος, γλώσσα)</a:t>
            </a:r>
          </a:p>
          <a:p>
            <a:pPr>
              <a:buFont typeface="Wingdings" pitchFamily="2" charset="2"/>
              <a:buChar char="ü"/>
            </a:pPr>
            <a:endParaRPr lang="el-GR" sz="2400" dirty="0">
              <a:latin typeface="Cambria" pitchFamily="18" charset="0"/>
            </a:endParaRPr>
          </a:p>
          <a:p>
            <a:pPr>
              <a:buFont typeface="Wingdings" pitchFamily="2" charset="2"/>
              <a:buChar char="ü"/>
            </a:pPr>
            <a:r>
              <a:rPr lang="el-GR" sz="2400" b="1" dirty="0">
                <a:solidFill>
                  <a:srgbClr val="00B050"/>
                </a:solidFill>
                <a:latin typeface="Cambria" pitchFamily="18" charset="0"/>
              </a:rPr>
              <a:t>Παθητικοί αρθρωτές</a:t>
            </a:r>
            <a:r>
              <a:rPr lang="el-GR" sz="2400" dirty="0">
                <a:latin typeface="Cambria" pitchFamily="18" charset="0"/>
              </a:rPr>
              <a:t>: όσοι δεν κινούνται</a:t>
            </a:r>
            <a:r>
              <a:rPr lang="en-US" sz="2400" b="1" dirty="0">
                <a:latin typeface="Cambria" pitchFamily="18" charset="0"/>
              </a:rPr>
              <a:t> </a:t>
            </a:r>
            <a:r>
              <a:rPr lang="el-GR" sz="2400" dirty="0">
                <a:latin typeface="Cambria" pitchFamily="18" charset="0"/>
              </a:rPr>
              <a:t>(φατνία, ουρανίσκος, υπερώα, σταφυλή, γλωσσίδα</a:t>
            </a:r>
            <a:r>
              <a:rPr lang="en-US" sz="2400" dirty="0">
                <a:solidFill>
                  <a:srgbClr val="FF0000"/>
                </a:solidFill>
                <a:latin typeface="Cambria" pitchFamily="18" charset="0"/>
              </a:rPr>
              <a:t>*</a:t>
            </a:r>
            <a:r>
              <a:rPr lang="en-US" sz="2400" dirty="0">
                <a:latin typeface="Cambria" pitchFamily="18" charset="0"/>
              </a:rPr>
              <a:t>)</a:t>
            </a:r>
          </a:p>
          <a:p>
            <a:pPr>
              <a:buFont typeface="Wingdings" pitchFamily="2" charset="2"/>
              <a:buChar char="ü"/>
            </a:pPr>
            <a:endParaRPr lang="en-US" sz="2400" dirty="0">
              <a:latin typeface="Cambria" pitchFamily="18" charset="0"/>
            </a:endParaRPr>
          </a:p>
          <a:p>
            <a:pPr>
              <a:buNone/>
            </a:pPr>
            <a:r>
              <a:rPr lang="el-GR" sz="2400" dirty="0">
                <a:solidFill>
                  <a:srgbClr val="FF0000"/>
                </a:solidFill>
                <a:latin typeface="Cambria" pitchFamily="18" charset="0"/>
              </a:rPr>
              <a:t> </a:t>
            </a:r>
            <a:r>
              <a:rPr lang="en-US" sz="2400" dirty="0">
                <a:solidFill>
                  <a:srgbClr val="FF0000"/>
                </a:solidFill>
                <a:latin typeface="Cambria" pitchFamily="18" charset="0"/>
              </a:rPr>
              <a:t>*</a:t>
            </a:r>
            <a:r>
              <a:rPr lang="el-GR" sz="2400" dirty="0">
                <a:solidFill>
                  <a:srgbClr val="FF0000"/>
                </a:solidFill>
                <a:latin typeface="Cambria" pitchFamily="18" charset="0"/>
              </a:rPr>
              <a:t>	</a:t>
            </a:r>
            <a:r>
              <a:rPr lang="el-GR" sz="2400" dirty="0">
                <a:latin typeface="Cambria" pitchFamily="18" charset="0"/>
              </a:rPr>
              <a:t>Συγκαταλέγεται από ορισμένους φωνητικούς στους ενεργητικούς αρθρωτές. </a:t>
            </a:r>
          </a:p>
          <a:p>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pPr algn="ctr"/>
            <a:r>
              <a:rPr lang="el-GR" dirty="0">
                <a:solidFill>
                  <a:srgbClr val="7030A0"/>
                </a:solidFill>
                <a:effectLst>
                  <a:outerShdw blurRad="38100" dist="38100" dir="2700000" algn="tl">
                    <a:srgbClr val="C0C0C0"/>
                  </a:outerShdw>
                </a:effectLst>
                <a:latin typeface="Monotype Corsiva" panose="03010101010201010101" pitchFamily="66" charset="0"/>
              </a:rPr>
              <a:t>Άρθρωση</a:t>
            </a:r>
            <a:endParaRPr lang="en-US" dirty="0"/>
          </a:p>
        </p:txBody>
      </p:sp>
      <p:sp>
        <p:nvSpPr>
          <p:cNvPr id="7" name="Content Placeholder 6"/>
          <p:cNvSpPr>
            <a:spLocks noGrp="1"/>
          </p:cNvSpPr>
          <p:nvPr>
            <p:ph sz="quarter" idx="1"/>
          </p:nvPr>
        </p:nvSpPr>
        <p:spPr>
          <a:xfrm>
            <a:off x="4953000" y="1828800"/>
            <a:ext cx="3733800" cy="457200"/>
          </a:xfrm>
        </p:spPr>
        <p:txBody>
          <a:bodyPr/>
          <a:lstStyle/>
          <a:p>
            <a:pPr algn="ctr">
              <a:buNone/>
            </a:pPr>
            <a:r>
              <a:rPr lang="el-GR" sz="2400" b="1" u="sng" dirty="0">
                <a:solidFill>
                  <a:srgbClr val="7030A0"/>
                </a:solidFill>
                <a:latin typeface="Cambria" pitchFamily="18" charset="0"/>
              </a:rPr>
              <a:t>Φωνήεντα</a:t>
            </a:r>
            <a:endParaRPr lang="el-GR" sz="2400" u="sng" dirty="0">
              <a:latin typeface="Cambria" pitchFamily="18" charset="0"/>
            </a:endParaRPr>
          </a:p>
          <a:p>
            <a:pPr algn="just">
              <a:buNone/>
            </a:pPr>
            <a:endParaRPr lang="el-GR" sz="2400" dirty="0">
              <a:latin typeface="Cambria" pitchFamily="18" charset="0"/>
            </a:endParaRPr>
          </a:p>
          <a:p>
            <a:pPr algn="just"/>
            <a:endParaRPr lang="el-GR" sz="2400" dirty="0">
              <a:latin typeface="Cambria" pitchFamily="18" charset="0"/>
            </a:endParaRPr>
          </a:p>
          <a:p>
            <a:pPr algn="just"/>
            <a:endParaRPr lang="el-GR" sz="2800" dirty="0">
              <a:latin typeface="Cambria" pitchFamily="18" charset="0"/>
            </a:endParaRPr>
          </a:p>
          <a:p>
            <a:pPr algn="just"/>
            <a:endParaRPr lang="en-US" dirty="0"/>
          </a:p>
        </p:txBody>
      </p:sp>
      <p:sp>
        <p:nvSpPr>
          <p:cNvPr id="4" name="3 - Ορθογώνιο"/>
          <p:cNvSpPr/>
          <p:nvPr/>
        </p:nvSpPr>
        <p:spPr>
          <a:xfrm>
            <a:off x="0" y="1905000"/>
            <a:ext cx="4572000" cy="461665"/>
          </a:xfrm>
          <a:prstGeom prst="rect">
            <a:avLst/>
          </a:prstGeom>
        </p:spPr>
        <p:txBody>
          <a:bodyPr>
            <a:spAutoFit/>
          </a:bodyPr>
          <a:lstStyle/>
          <a:p>
            <a:pPr algn="ctr"/>
            <a:r>
              <a:rPr lang="el-GR" sz="2400" b="1" u="sng" dirty="0">
                <a:solidFill>
                  <a:srgbClr val="7030A0"/>
                </a:solidFill>
                <a:latin typeface="Cambria" pitchFamily="18" charset="0"/>
              </a:rPr>
              <a:t>Σύμφωνα</a:t>
            </a:r>
            <a:endParaRPr lang="el-GR" sz="2200" u="sng" dirty="0">
              <a:latin typeface="Cambria" pitchFamily="18" charset="0"/>
              <a:sym typeface="Wingdings" pitchFamily="2" charset="2"/>
            </a:endParaRPr>
          </a:p>
        </p:txBody>
      </p:sp>
      <p:sp>
        <p:nvSpPr>
          <p:cNvPr id="5" name="4 - Ορθογώνιο"/>
          <p:cNvSpPr/>
          <p:nvPr/>
        </p:nvSpPr>
        <p:spPr>
          <a:xfrm>
            <a:off x="3780659" y="990600"/>
            <a:ext cx="1614224" cy="523220"/>
          </a:xfrm>
          <a:prstGeom prst="rect">
            <a:avLst/>
          </a:prstGeom>
        </p:spPr>
        <p:txBody>
          <a:bodyPr wrap="none">
            <a:spAutoFit/>
          </a:bodyPr>
          <a:lstStyle/>
          <a:p>
            <a:pPr algn="ctr">
              <a:buNone/>
            </a:pPr>
            <a:r>
              <a:rPr lang="el-GR" sz="2800" b="1" dirty="0">
                <a:solidFill>
                  <a:srgbClr val="00B050"/>
                </a:solidFill>
                <a:effectLst>
                  <a:outerShdw blurRad="38100" dist="38100" dir="2700000" algn="tl">
                    <a:srgbClr val="000000">
                      <a:alpha val="43137"/>
                    </a:srgbClr>
                  </a:outerShdw>
                </a:effectLst>
                <a:latin typeface="Cambria" pitchFamily="18" charset="0"/>
              </a:rPr>
              <a:t>Φθόγγοι</a:t>
            </a:r>
            <a:endParaRPr lang="el-GR" sz="2800" dirty="0">
              <a:solidFill>
                <a:srgbClr val="00B050"/>
              </a:solidFill>
              <a:effectLst>
                <a:outerShdw blurRad="38100" dist="38100" dir="2700000" algn="tl">
                  <a:srgbClr val="000000">
                    <a:alpha val="43137"/>
                  </a:srgbClr>
                </a:outerShdw>
              </a:effectLst>
              <a:latin typeface="Cambria" pitchFamily="18" charset="0"/>
            </a:endParaRPr>
          </a:p>
        </p:txBody>
      </p:sp>
      <p:sp>
        <p:nvSpPr>
          <p:cNvPr id="6" name="5 - Ορθογώνιο"/>
          <p:cNvSpPr/>
          <p:nvPr/>
        </p:nvSpPr>
        <p:spPr>
          <a:xfrm>
            <a:off x="3276600" y="4419600"/>
            <a:ext cx="3352800" cy="1569660"/>
          </a:xfrm>
          <a:prstGeom prst="rect">
            <a:avLst/>
          </a:prstGeom>
        </p:spPr>
        <p:txBody>
          <a:bodyPr wrap="square">
            <a:spAutoFit/>
          </a:bodyPr>
          <a:lstStyle/>
          <a:p>
            <a:pPr lvl="1" algn="ctr">
              <a:buClr>
                <a:srgbClr val="7030A0"/>
              </a:buClr>
              <a:buFont typeface="Wingdings" pitchFamily="2" charset="2"/>
              <a:buChar char="ü"/>
            </a:pPr>
            <a:r>
              <a:rPr lang="el-GR" sz="2200" b="1" dirty="0">
                <a:solidFill>
                  <a:srgbClr val="00B050"/>
                </a:solidFill>
                <a:latin typeface="Cambria" pitchFamily="18" charset="0"/>
                <a:sym typeface="Wingdings" pitchFamily="2" charset="2"/>
              </a:rPr>
              <a:t> </a:t>
            </a:r>
            <a:r>
              <a:rPr lang="el-GR" sz="2200" b="1" u="sng" dirty="0">
                <a:solidFill>
                  <a:srgbClr val="00B050"/>
                </a:solidFill>
                <a:latin typeface="Cambria" pitchFamily="18" charset="0"/>
                <a:sym typeface="Wingdings" pitchFamily="2" charset="2"/>
              </a:rPr>
              <a:t>Τόπος άρθρωσης</a:t>
            </a:r>
            <a:endParaRPr lang="el-GR" sz="2200" b="1" dirty="0">
              <a:solidFill>
                <a:srgbClr val="00B050"/>
              </a:solidFill>
              <a:latin typeface="Cambria" pitchFamily="18" charset="0"/>
              <a:sym typeface="Wingdings" pitchFamily="2" charset="2"/>
            </a:endParaRPr>
          </a:p>
          <a:p>
            <a:pPr lvl="1" algn="just">
              <a:buClr>
                <a:srgbClr val="7030A0"/>
              </a:buClr>
            </a:pPr>
            <a:r>
              <a:rPr lang="el-GR" dirty="0">
                <a:latin typeface="Cambria" pitchFamily="18" charset="0"/>
                <a:sym typeface="Wingdings" pitchFamily="2" charset="2"/>
              </a:rPr>
              <a:t>το σημείο στο οποίο προσεγγίζονται οι δύο αρθρωτές στη φωνητική οδό</a:t>
            </a:r>
            <a:endParaRPr lang="en-US" sz="2000" dirty="0">
              <a:latin typeface="Cambria" pitchFamily="18" charset="0"/>
              <a:sym typeface="Wingdings" pitchFamily="2" charset="2"/>
            </a:endParaRPr>
          </a:p>
        </p:txBody>
      </p:sp>
      <p:sp>
        <p:nvSpPr>
          <p:cNvPr id="8" name="7 - Ορθογώνιο"/>
          <p:cNvSpPr/>
          <p:nvPr/>
        </p:nvSpPr>
        <p:spPr>
          <a:xfrm>
            <a:off x="381000" y="2362200"/>
            <a:ext cx="3810000" cy="1446550"/>
          </a:xfrm>
          <a:prstGeom prst="rect">
            <a:avLst/>
          </a:prstGeom>
        </p:spPr>
        <p:txBody>
          <a:bodyPr wrap="square">
            <a:spAutoFit/>
          </a:bodyPr>
          <a:lstStyle/>
          <a:p>
            <a:pPr algn="just"/>
            <a:r>
              <a:rPr lang="el-GR" sz="2200" dirty="0">
                <a:latin typeface="Cambria" pitchFamily="18" charset="0"/>
              </a:rPr>
              <a:t>εμπόδιο στη ροή του αέρα μέσα στη φωνητική οδό από τους αρθρωτές </a:t>
            </a:r>
            <a:r>
              <a:rPr lang="el-GR" sz="2200" dirty="0">
                <a:latin typeface="Cambria" pitchFamily="18" charset="0"/>
                <a:sym typeface="Wingdings" pitchFamily="2" charset="2"/>
              </a:rPr>
              <a:t> πιο ακριβής περιγραφή</a:t>
            </a:r>
          </a:p>
        </p:txBody>
      </p:sp>
      <p:sp>
        <p:nvSpPr>
          <p:cNvPr id="9" name="8 - Ορθογώνιο"/>
          <p:cNvSpPr/>
          <p:nvPr/>
        </p:nvSpPr>
        <p:spPr>
          <a:xfrm>
            <a:off x="4495800" y="2329696"/>
            <a:ext cx="4419600" cy="1785104"/>
          </a:xfrm>
          <a:prstGeom prst="rect">
            <a:avLst/>
          </a:prstGeom>
        </p:spPr>
        <p:txBody>
          <a:bodyPr wrap="square">
            <a:spAutoFit/>
          </a:bodyPr>
          <a:lstStyle/>
          <a:p>
            <a:pPr algn="just"/>
            <a:r>
              <a:rPr lang="el-GR" sz="2200" dirty="0">
                <a:latin typeface="Cambria" pitchFamily="18" charset="0"/>
              </a:rPr>
              <a:t>ροή του αέρα διαμέσου της φωνητικής οδού χωρίς εμπόδια </a:t>
            </a:r>
            <a:r>
              <a:rPr lang="el-GR" sz="2200" dirty="0">
                <a:latin typeface="Cambria" pitchFamily="18" charset="0"/>
                <a:sym typeface="Wingdings" pitchFamily="2" charset="2"/>
              </a:rPr>
              <a:t> προσεγγιστική περιγραφή βάσει της θέσης των αρθρωτών στην παραγωγή τους</a:t>
            </a:r>
            <a:endParaRPr lang="el-GR" sz="2200" dirty="0"/>
          </a:p>
        </p:txBody>
      </p:sp>
      <p:sp>
        <p:nvSpPr>
          <p:cNvPr id="10" name="9 - Ορθογώνιο"/>
          <p:cNvSpPr/>
          <p:nvPr/>
        </p:nvSpPr>
        <p:spPr>
          <a:xfrm>
            <a:off x="-152400" y="4419600"/>
            <a:ext cx="3429000" cy="1815882"/>
          </a:xfrm>
          <a:prstGeom prst="rect">
            <a:avLst/>
          </a:prstGeom>
        </p:spPr>
        <p:txBody>
          <a:bodyPr wrap="square">
            <a:spAutoFit/>
          </a:bodyPr>
          <a:lstStyle/>
          <a:p>
            <a:pPr lvl="1" algn="ctr">
              <a:buClr>
                <a:srgbClr val="7030A0"/>
              </a:buClr>
              <a:buFont typeface="Wingdings" pitchFamily="2" charset="2"/>
              <a:buChar char="ü"/>
            </a:pPr>
            <a:r>
              <a:rPr lang="el-GR" sz="2200" b="1" dirty="0">
                <a:solidFill>
                  <a:srgbClr val="00B050"/>
                </a:solidFill>
                <a:latin typeface="Cambria" pitchFamily="18" charset="0"/>
                <a:sym typeface="Wingdings" pitchFamily="2" charset="2"/>
              </a:rPr>
              <a:t> </a:t>
            </a:r>
            <a:r>
              <a:rPr lang="el-GR" sz="2200" b="1" u="sng" dirty="0">
                <a:solidFill>
                  <a:srgbClr val="00B050"/>
                </a:solidFill>
                <a:latin typeface="Cambria" pitchFamily="18" charset="0"/>
                <a:sym typeface="Wingdings" pitchFamily="2" charset="2"/>
              </a:rPr>
              <a:t>Τρόπος άρθρωσης</a:t>
            </a:r>
            <a:r>
              <a:rPr lang="en-US" sz="2200" b="1" dirty="0">
                <a:solidFill>
                  <a:srgbClr val="00B050"/>
                </a:solidFill>
                <a:latin typeface="Cambria" pitchFamily="18" charset="0"/>
                <a:sym typeface="Wingdings" pitchFamily="2" charset="2"/>
              </a:rPr>
              <a:t> </a:t>
            </a:r>
            <a:endParaRPr lang="el-GR" sz="2200" b="1" dirty="0">
              <a:solidFill>
                <a:srgbClr val="00B050"/>
              </a:solidFill>
              <a:latin typeface="Cambria" pitchFamily="18" charset="0"/>
              <a:sym typeface="Wingdings" pitchFamily="2" charset="2"/>
            </a:endParaRPr>
          </a:p>
          <a:p>
            <a:pPr lvl="1" algn="just">
              <a:buClr>
                <a:srgbClr val="7030A0"/>
              </a:buClr>
            </a:pPr>
            <a:r>
              <a:rPr lang="el-GR" dirty="0">
                <a:latin typeface="Cambria" pitchFamily="18" charset="0"/>
                <a:sym typeface="Wingdings" pitchFamily="2" charset="2"/>
              </a:rPr>
              <a:t>το είδος της προσέγγισης που επιτελεί ο ενεργητικός αρθρωτής στον παθητικό προκειμένου να παραχθεί το σύμφωνο</a:t>
            </a:r>
          </a:p>
        </p:txBody>
      </p:sp>
      <p:cxnSp>
        <p:nvCxnSpPr>
          <p:cNvPr id="14" name="13 - Ευθύγραμμο βέλος σύνδεσης"/>
          <p:cNvCxnSpPr/>
          <p:nvPr/>
        </p:nvCxnSpPr>
        <p:spPr>
          <a:xfrm flipH="1">
            <a:off x="3352800" y="1447800"/>
            <a:ext cx="762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p:cNvCxnSpPr/>
          <p:nvPr/>
        </p:nvCxnSpPr>
        <p:spPr>
          <a:xfrm>
            <a:off x="5105400" y="1447800"/>
            <a:ext cx="762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3 - Ευθύγραμμο βέλος σύνδεσης"/>
          <p:cNvCxnSpPr/>
          <p:nvPr/>
        </p:nvCxnSpPr>
        <p:spPr>
          <a:xfrm flipH="1">
            <a:off x="1752600" y="38100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5 - Ευθύγραμμο βέλος σύνδεσης"/>
          <p:cNvCxnSpPr/>
          <p:nvPr/>
        </p:nvCxnSpPr>
        <p:spPr>
          <a:xfrm>
            <a:off x="2819400" y="3810000"/>
            <a:ext cx="609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ox(in)">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1000" fill="hold"/>
                                        <p:tgtEl>
                                          <p:spTgt spid="10"/>
                                        </p:tgtEl>
                                        <p:attrNameLst>
                                          <p:attrName>ppt_x</p:attrName>
                                        </p:attrNameLst>
                                      </p:cBhvr>
                                      <p:tavLst>
                                        <p:tav tm="0">
                                          <p:val>
                                            <p:strVal val="0-#ppt_w/2"/>
                                          </p:val>
                                        </p:tav>
                                        <p:tav tm="100000">
                                          <p:val>
                                            <p:strVal val="#ppt_x"/>
                                          </p:val>
                                        </p:tav>
                                      </p:tavLst>
                                    </p:anim>
                                    <p:anim calcmode="lin" valueType="num">
                                      <p:cBhvr additive="base">
                                        <p:cTn id="30" dur="100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1000" fill="hold"/>
                                        <p:tgtEl>
                                          <p:spTgt spid="6"/>
                                        </p:tgtEl>
                                        <p:attrNameLst>
                                          <p:attrName>ppt_x</p:attrName>
                                        </p:attrNameLst>
                                      </p:cBhvr>
                                      <p:tavLst>
                                        <p:tav tm="0">
                                          <p:val>
                                            <p:strVal val="1+#ppt_w/2"/>
                                          </p:val>
                                        </p:tav>
                                        <p:tav tm="100000">
                                          <p:val>
                                            <p:strVal val="#ppt_x"/>
                                          </p:val>
                                        </p:tav>
                                      </p:tavLst>
                                    </p:anim>
                                    <p:anim calcmode="lin" valueType="num">
                                      <p:cBhvr additive="base">
                                        <p:cTn id="3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 grpId="0"/>
      <p:bldP spid="6"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lstStyle/>
          <a:p>
            <a:pPr algn="ctr"/>
            <a:r>
              <a:rPr lang="el-GR" dirty="0">
                <a:solidFill>
                  <a:srgbClr val="7030A0"/>
                </a:solidFill>
                <a:effectLst>
                  <a:outerShdw blurRad="38100" dist="38100" dir="2700000" algn="tl">
                    <a:srgbClr val="C0C0C0"/>
                  </a:outerShdw>
                </a:effectLst>
                <a:latin typeface="Monotype Corsiva" panose="03010101010201010101" pitchFamily="66" charset="0"/>
              </a:rPr>
              <a:t>Τόπος άρθρωσης</a:t>
            </a:r>
            <a:endParaRPr lang="en-US" dirty="0"/>
          </a:p>
        </p:txBody>
      </p:sp>
      <p:sp>
        <p:nvSpPr>
          <p:cNvPr id="7" name="Content Placeholder 6"/>
          <p:cNvSpPr>
            <a:spLocks noGrp="1"/>
          </p:cNvSpPr>
          <p:nvPr>
            <p:ph sz="quarter" idx="1"/>
          </p:nvPr>
        </p:nvSpPr>
        <p:spPr>
          <a:xfrm>
            <a:off x="228600" y="990600"/>
            <a:ext cx="5181600" cy="1905000"/>
          </a:xfrm>
        </p:spPr>
        <p:txBody>
          <a:bodyPr/>
          <a:lstStyle/>
          <a:p>
            <a:pPr algn="just">
              <a:buFont typeface="Wingdings" pitchFamily="2" charset="2"/>
              <a:buChar char="q"/>
            </a:pPr>
            <a:r>
              <a:rPr lang="el-GR" sz="2000" dirty="0">
                <a:latin typeface="Cambria" pitchFamily="18" charset="0"/>
              </a:rPr>
              <a:t>Οι τόποι άρθρωσης ονομάζονται από τους αρθρωτές που σχηματίζουν τα εμπόδια.</a:t>
            </a:r>
          </a:p>
          <a:p>
            <a:pPr>
              <a:buFont typeface="Wingdings" pitchFamily="2" charset="2"/>
              <a:buChar char="q"/>
            </a:pPr>
            <a:endParaRPr lang="el-GR" sz="2000" dirty="0">
              <a:latin typeface="Cambria" pitchFamily="18" charset="0"/>
            </a:endParaRPr>
          </a:p>
          <a:p>
            <a:pPr algn="just">
              <a:buFont typeface="Wingdings" pitchFamily="2" charset="2"/>
              <a:buChar char="ü"/>
            </a:pPr>
            <a:r>
              <a:rPr lang="el-GR" sz="2000" b="1" dirty="0">
                <a:solidFill>
                  <a:srgbClr val="7030A0"/>
                </a:solidFill>
                <a:latin typeface="Cambria" pitchFamily="18" charset="0"/>
              </a:rPr>
              <a:t>Διχειλικά</a:t>
            </a:r>
            <a:r>
              <a:rPr lang="el-GR" sz="2000" dirty="0">
                <a:latin typeface="Cambria" pitchFamily="18" charset="0"/>
              </a:rPr>
              <a:t> (</a:t>
            </a:r>
            <a:r>
              <a:rPr lang="en-US" sz="2000" dirty="0">
                <a:latin typeface="Cambria" pitchFamily="18" charset="0"/>
              </a:rPr>
              <a:t>bilabial)</a:t>
            </a:r>
            <a:r>
              <a:rPr lang="el-GR" sz="2000" dirty="0">
                <a:latin typeface="Cambria" pitchFamily="18" charset="0"/>
              </a:rPr>
              <a:t>: το εμπόδιο παράγεται από τα δύο χείλη.</a:t>
            </a:r>
            <a:endParaRPr lang="el-GR" sz="2000" dirty="0">
              <a:solidFill>
                <a:srgbClr val="FF0000"/>
              </a:solidFill>
              <a:latin typeface="Cambria" pitchFamily="18" charset="0"/>
            </a:endParaRPr>
          </a:p>
        </p:txBody>
      </p:sp>
      <p:sp>
        <p:nvSpPr>
          <p:cNvPr id="10" name="9 - Ορθογώνιο"/>
          <p:cNvSpPr/>
          <p:nvPr/>
        </p:nvSpPr>
        <p:spPr>
          <a:xfrm>
            <a:off x="2971800" y="2362200"/>
            <a:ext cx="944297" cy="400110"/>
          </a:xfrm>
          <a:prstGeom prst="rect">
            <a:avLst/>
          </a:prstGeom>
        </p:spPr>
        <p:txBody>
          <a:bodyPr wrap="none">
            <a:spAutoFit/>
          </a:bodyPr>
          <a:lstStyle/>
          <a:p>
            <a:r>
              <a:rPr lang="en-US" sz="2000" b="1" dirty="0">
                <a:solidFill>
                  <a:srgbClr val="FF0000"/>
                </a:solidFill>
                <a:latin typeface="Cambria" pitchFamily="18" charset="0"/>
              </a:rPr>
              <a:t>p, b, m</a:t>
            </a:r>
            <a:endParaRPr lang="el-GR" sz="2000" b="1" dirty="0"/>
          </a:p>
        </p:txBody>
      </p:sp>
      <p:sp>
        <p:nvSpPr>
          <p:cNvPr id="11" name="10 - Ορθογώνιο"/>
          <p:cNvSpPr/>
          <p:nvPr/>
        </p:nvSpPr>
        <p:spPr>
          <a:xfrm>
            <a:off x="228600" y="2819400"/>
            <a:ext cx="5105400" cy="1015663"/>
          </a:xfrm>
          <a:prstGeom prst="rect">
            <a:avLst/>
          </a:prstGeom>
        </p:spPr>
        <p:txBody>
          <a:bodyPr wrap="square">
            <a:spAutoFit/>
          </a:bodyPr>
          <a:lstStyle/>
          <a:p>
            <a:pPr marL="273050" indent="-273050" algn="just">
              <a:spcBef>
                <a:spcPts val="575"/>
              </a:spcBef>
              <a:buClr>
                <a:schemeClr val="accent1"/>
              </a:buClr>
              <a:buSzPct val="85000"/>
              <a:buFont typeface="Wingdings" pitchFamily="2" charset="2"/>
              <a:buChar char="ü"/>
            </a:pPr>
            <a:r>
              <a:rPr lang="el-GR" sz="2000" b="1" dirty="0" err="1">
                <a:solidFill>
                  <a:srgbClr val="7030A0"/>
                </a:solidFill>
                <a:latin typeface="Cambria" pitchFamily="18" charset="0"/>
              </a:rPr>
              <a:t>Χειλοδοντικά</a:t>
            </a:r>
            <a:r>
              <a:rPr lang="el-GR" sz="2000" b="1" dirty="0">
                <a:solidFill>
                  <a:srgbClr val="7030A0"/>
                </a:solidFill>
                <a:latin typeface="Cambria" pitchFamily="18" charset="0"/>
              </a:rPr>
              <a:t> </a:t>
            </a:r>
            <a:r>
              <a:rPr lang="el-GR" sz="2000" dirty="0">
                <a:latin typeface="Cambria" pitchFamily="18" charset="0"/>
              </a:rPr>
              <a:t>(</a:t>
            </a:r>
            <a:r>
              <a:rPr lang="en-US" sz="2000" dirty="0" err="1">
                <a:latin typeface="Cambria" pitchFamily="18" charset="0"/>
              </a:rPr>
              <a:t>labio</a:t>
            </a:r>
            <a:r>
              <a:rPr lang="en-US" sz="2000" dirty="0">
                <a:latin typeface="Cambria" pitchFamily="18" charset="0"/>
              </a:rPr>
              <a:t>-dental)</a:t>
            </a:r>
            <a:r>
              <a:rPr lang="el-GR" sz="2000" dirty="0">
                <a:latin typeface="Cambria" pitchFamily="18" charset="0"/>
              </a:rPr>
              <a:t>: το εμπόδιο σχηματίζεται μεταξύ του κάτω χείλους και της άνω οδοντοστοιχίας.</a:t>
            </a:r>
            <a:r>
              <a:rPr lang="en-US" sz="2000" dirty="0">
                <a:latin typeface="Cambria" pitchFamily="18" charset="0"/>
              </a:rPr>
              <a:t> </a:t>
            </a:r>
            <a:endParaRPr lang="el-GR" sz="2000" dirty="0">
              <a:latin typeface="Cambria" pitchFamily="18" charset="0"/>
            </a:endParaRPr>
          </a:p>
        </p:txBody>
      </p:sp>
      <p:sp>
        <p:nvSpPr>
          <p:cNvPr id="12" name="11 - Ορθογώνιο"/>
          <p:cNvSpPr/>
          <p:nvPr/>
        </p:nvSpPr>
        <p:spPr>
          <a:xfrm>
            <a:off x="3429000" y="3429000"/>
            <a:ext cx="609600" cy="400110"/>
          </a:xfrm>
          <a:prstGeom prst="rect">
            <a:avLst/>
          </a:prstGeom>
        </p:spPr>
        <p:txBody>
          <a:bodyPr wrap="square">
            <a:spAutoFit/>
          </a:bodyPr>
          <a:lstStyle/>
          <a:p>
            <a:r>
              <a:rPr lang="en-US" sz="2000" b="1" dirty="0">
                <a:solidFill>
                  <a:srgbClr val="FF0000"/>
                </a:solidFill>
                <a:latin typeface="Cambria" pitchFamily="18" charset="0"/>
              </a:rPr>
              <a:t>f, v</a:t>
            </a:r>
            <a:endParaRPr lang="el-GR" sz="2000" b="1" dirty="0">
              <a:solidFill>
                <a:srgbClr val="FF0000"/>
              </a:solidFill>
              <a:latin typeface="Cambria" pitchFamily="18" charset="0"/>
            </a:endParaRPr>
          </a:p>
        </p:txBody>
      </p:sp>
      <p:sp>
        <p:nvSpPr>
          <p:cNvPr id="13" name="12 - Ορθογώνιο"/>
          <p:cNvSpPr/>
          <p:nvPr/>
        </p:nvSpPr>
        <p:spPr>
          <a:xfrm>
            <a:off x="228600" y="3886200"/>
            <a:ext cx="5029200" cy="1015663"/>
          </a:xfrm>
          <a:prstGeom prst="rect">
            <a:avLst/>
          </a:prstGeom>
        </p:spPr>
        <p:txBody>
          <a:bodyPr wrap="square">
            <a:spAutoFit/>
          </a:bodyPr>
          <a:lstStyle/>
          <a:p>
            <a:pPr marL="273050" indent="-273050" algn="just">
              <a:spcBef>
                <a:spcPts val="575"/>
              </a:spcBef>
              <a:buClr>
                <a:schemeClr val="accent1"/>
              </a:buClr>
              <a:buSzPct val="85000"/>
              <a:buFont typeface="Wingdings" pitchFamily="2" charset="2"/>
              <a:buChar char="ü"/>
            </a:pPr>
            <a:r>
              <a:rPr lang="el-GR" sz="2000" b="1" dirty="0" err="1">
                <a:solidFill>
                  <a:srgbClr val="7030A0"/>
                </a:solidFill>
                <a:latin typeface="Cambria" pitchFamily="18" charset="0"/>
              </a:rPr>
              <a:t>Μεσοδοντικά</a:t>
            </a:r>
            <a:r>
              <a:rPr lang="el-GR" sz="2000" b="1" dirty="0">
                <a:solidFill>
                  <a:srgbClr val="7030A0"/>
                </a:solidFill>
                <a:latin typeface="Cambria" pitchFamily="18" charset="0"/>
              </a:rPr>
              <a:t> </a:t>
            </a:r>
            <a:r>
              <a:rPr lang="en-US" sz="2000" dirty="0">
                <a:latin typeface="Cambria" pitchFamily="18" charset="0"/>
              </a:rPr>
              <a:t>(</a:t>
            </a:r>
            <a:r>
              <a:rPr lang="en-US" sz="2000" dirty="0" err="1">
                <a:latin typeface="Cambria" pitchFamily="18" charset="0"/>
              </a:rPr>
              <a:t>interdental</a:t>
            </a:r>
            <a:r>
              <a:rPr lang="en-US" sz="2000" dirty="0">
                <a:latin typeface="Cambria" pitchFamily="18" charset="0"/>
              </a:rPr>
              <a:t>)</a:t>
            </a:r>
            <a:r>
              <a:rPr lang="el-GR" sz="2000" dirty="0">
                <a:latin typeface="Cambria" pitchFamily="18" charset="0"/>
              </a:rPr>
              <a:t>: το εμπόδιο σχηματίζεται με την άκρη της γλώσσας ανάμεσα στα δόντια.</a:t>
            </a:r>
          </a:p>
        </p:txBody>
      </p:sp>
      <p:sp>
        <p:nvSpPr>
          <p:cNvPr id="14" name="13 - Ορθογώνιο"/>
          <p:cNvSpPr/>
          <p:nvPr/>
        </p:nvSpPr>
        <p:spPr>
          <a:xfrm>
            <a:off x="3429000" y="4495800"/>
            <a:ext cx="595035" cy="400110"/>
          </a:xfrm>
          <a:prstGeom prst="rect">
            <a:avLst/>
          </a:prstGeom>
        </p:spPr>
        <p:txBody>
          <a:bodyPr wrap="square">
            <a:spAutoFit/>
          </a:bodyPr>
          <a:lstStyle/>
          <a:p>
            <a:r>
              <a:rPr lang="el-GR" sz="2000" b="1" dirty="0">
                <a:solidFill>
                  <a:srgbClr val="FF0000"/>
                </a:solidFill>
                <a:latin typeface="Cambria" pitchFamily="18" charset="0"/>
              </a:rPr>
              <a:t>δ, θ</a:t>
            </a:r>
          </a:p>
        </p:txBody>
      </p:sp>
      <p:sp>
        <p:nvSpPr>
          <p:cNvPr id="15" name="14 - Ορθογώνιο"/>
          <p:cNvSpPr/>
          <p:nvPr/>
        </p:nvSpPr>
        <p:spPr>
          <a:xfrm>
            <a:off x="228600" y="4876800"/>
            <a:ext cx="4953000" cy="1323439"/>
          </a:xfrm>
          <a:prstGeom prst="rect">
            <a:avLst/>
          </a:prstGeom>
        </p:spPr>
        <p:txBody>
          <a:bodyPr wrap="square">
            <a:spAutoFit/>
          </a:bodyPr>
          <a:lstStyle/>
          <a:p>
            <a:pPr marL="273050" indent="-273050" algn="just">
              <a:spcBef>
                <a:spcPts val="575"/>
              </a:spcBef>
              <a:buClr>
                <a:schemeClr val="accent1"/>
              </a:buClr>
              <a:buSzPct val="85000"/>
              <a:buFont typeface="Wingdings" pitchFamily="2" charset="2"/>
              <a:buChar char="ü"/>
            </a:pPr>
            <a:r>
              <a:rPr lang="el-GR" sz="2000" b="1" dirty="0">
                <a:solidFill>
                  <a:srgbClr val="7030A0"/>
                </a:solidFill>
                <a:latin typeface="Cambria" pitchFamily="18" charset="0"/>
              </a:rPr>
              <a:t>Οδοντικά</a:t>
            </a:r>
            <a:r>
              <a:rPr lang="en-US" sz="2000" b="1" dirty="0">
                <a:solidFill>
                  <a:srgbClr val="7030A0"/>
                </a:solidFill>
                <a:latin typeface="Cambria" pitchFamily="18" charset="0"/>
              </a:rPr>
              <a:t> </a:t>
            </a:r>
            <a:r>
              <a:rPr lang="en-US" sz="2000" dirty="0">
                <a:latin typeface="Cambria" pitchFamily="18" charset="0"/>
              </a:rPr>
              <a:t>(dental)</a:t>
            </a:r>
            <a:r>
              <a:rPr lang="el-GR" sz="2000" dirty="0">
                <a:latin typeface="Cambria" pitchFamily="18" charset="0"/>
              </a:rPr>
              <a:t>: το εμπόδιο σχηματίζεται μεταξύ της άκρης της γλώσσας και της πίσω πλευράς της άνω οδοντοστοιχίας.</a:t>
            </a:r>
          </a:p>
        </p:txBody>
      </p:sp>
      <p:sp>
        <p:nvSpPr>
          <p:cNvPr id="16" name="15 - Ορθογώνιο"/>
          <p:cNvSpPr/>
          <p:nvPr/>
        </p:nvSpPr>
        <p:spPr>
          <a:xfrm>
            <a:off x="228600" y="6150114"/>
            <a:ext cx="7162800" cy="707886"/>
          </a:xfrm>
          <a:prstGeom prst="rect">
            <a:avLst/>
          </a:prstGeom>
        </p:spPr>
        <p:txBody>
          <a:bodyPr wrap="square">
            <a:spAutoFit/>
          </a:bodyPr>
          <a:lstStyle/>
          <a:p>
            <a:pPr marL="273050" indent="-273050" algn="just">
              <a:spcBef>
                <a:spcPts val="575"/>
              </a:spcBef>
              <a:buClr>
                <a:schemeClr val="accent1"/>
              </a:buClr>
              <a:buSzPct val="85000"/>
              <a:buFont typeface="Wingdings" pitchFamily="2" charset="2"/>
              <a:buChar char="ü"/>
            </a:pPr>
            <a:r>
              <a:rPr lang="el-GR" sz="2000" b="1" dirty="0">
                <a:solidFill>
                  <a:srgbClr val="7030A0"/>
                </a:solidFill>
                <a:latin typeface="Cambria" pitchFamily="18" charset="0"/>
              </a:rPr>
              <a:t>Φατνιακά</a:t>
            </a:r>
            <a:r>
              <a:rPr lang="en-US" sz="2000" b="1" dirty="0">
                <a:solidFill>
                  <a:srgbClr val="7030A0"/>
                </a:solidFill>
                <a:latin typeface="Cambria" pitchFamily="18" charset="0"/>
              </a:rPr>
              <a:t> </a:t>
            </a:r>
            <a:r>
              <a:rPr lang="en-US" sz="2000" dirty="0">
                <a:latin typeface="Cambria" pitchFamily="18" charset="0"/>
              </a:rPr>
              <a:t>(alveolar)</a:t>
            </a:r>
            <a:r>
              <a:rPr lang="el-GR" sz="2000" dirty="0">
                <a:latin typeface="Cambria" pitchFamily="18" charset="0"/>
              </a:rPr>
              <a:t>: το εμπόδιο σχηματίζεται μεταξύ της άκρης της γλώσσας και των φατνίων.</a:t>
            </a:r>
          </a:p>
        </p:txBody>
      </p:sp>
      <p:sp>
        <p:nvSpPr>
          <p:cNvPr id="17" name="16 - TextBox"/>
          <p:cNvSpPr txBox="1"/>
          <p:nvPr/>
        </p:nvSpPr>
        <p:spPr>
          <a:xfrm>
            <a:off x="5410200" y="6457890"/>
            <a:ext cx="2971800" cy="400110"/>
          </a:xfrm>
          <a:prstGeom prst="rect">
            <a:avLst/>
          </a:prstGeom>
          <a:noFill/>
        </p:spPr>
        <p:txBody>
          <a:bodyPr wrap="square" rtlCol="0">
            <a:spAutoFit/>
          </a:bodyPr>
          <a:lstStyle/>
          <a:p>
            <a:r>
              <a:rPr lang="en-US" sz="2000" b="1" dirty="0">
                <a:solidFill>
                  <a:srgbClr val="FF0000"/>
                </a:solidFill>
                <a:latin typeface="Cambria" pitchFamily="18" charset="0"/>
              </a:rPr>
              <a:t>t, d</a:t>
            </a:r>
            <a:r>
              <a:rPr lang="el-GR" sz="2000" b="1" dirty="0">
                <a:solidFill>
                  <a:srgbClr val="FF0000"/>
                </a:solidFill>
                <a:latin typeface="Cambria" pitchFamily="18" charset="0"/>
              </a:rPr>
              <a:t>, </a:t>
            </a:r>
            <a:r>
              <a:rPr lang="en-US" sz="2000" b="1" dirty="0">
                <a:solidFill>
                  <a:srgbClr val="FF0000"/>
                </a:solidFill>
                <a:latin typeface="Cambria" pitchFamily="18" charset="0"/>
              </a:rPr>
              <a:t>s, z</a:t>
            </a:r>
            <a:r>
              <a:rPr lang="el-GR" sz="2000" b="1" dirty="0">
                <a:solidFill>
                  <a:srgbClr val="FF0000"/>
                </a:solidFill>
                <a:latin typeface="Cambria" pitchFamily="18" charset="0"/>
              </a:rPr>
              <a:t>, </a:t>
            </a:r>
            <a:r>
              <a:rPr lang="en-US" sz="2000" b="1" dirty="0">
                <a:solidFill>
                  <a:srgbClr val="FF0000"/>
                </a:solidFill>
                <a:latin typeface="Cambria" pitchFamily="18" charset="0"/>
              </a:rPr>
              <a:t>n, l, </a:t>
            </a:r>
            <a:r>
              <a:rPr lang="en-US" altLang="el-GR" sz="2000" b="1" dirty="0">
                <a:solidFill>
                  <a:srgbClr val="FF0000"/>
                </a:solidFill>
                <a:latin typeface="Cambria" pitchFamily="18" charset="0"/>
                <a:ea typeface="Times New Roman" pitchFamily="18" charset="0"/>
                <a:cs typeface="Tahoma" pitchFamily="34" charset="0"/>
              </a:rPr>
              <a:t>ɾ, </a:t>
            </a:r>
            <a:r>
              <a:rPr lang="en-US" altLang="el-GR" sz="2000" b="1" dirty="0" err="1">
                <a:solidFill>
                  <a:srgbClr val="FF0000"/>
                </a:solidFill>
                <a:latin typeface="Cambria" pitchFamily="18" charset="0"/>
                <a:ea typeface="Times New Roman" pitchFamily="18" charset="0"/>
                <a:cs typeface="Tahoma" pitchFamily="34" charset="0"/>
              </a:rPr>
              <a:t>ts</a:t>
            </a:r>
            <a:r>
              <a:rPr lang="en-US" altLang="el-GR" sz="2000" b="1" dirty="0">
                <a:solidFill>
                  <a:srgbClr val="FF0000"/>
                </a:solidFill>
                <a:latin typeface="Cambria" pitchFamily="18" charset="0"/>
                <a:ea typeface="Times New Roman" pitchFamily="18" charset="0"/>
                <a:cs typeface="Tahoma" pitchFamily="34" charset="0"/>
              </a:rPr>
              <a:t>, </a:t>
            </a:r>
            <a:r>
              <a:rPr lang="en-US" altLang="el-GR" sz="2000" b="1" dirty="0" err="1">
                <a:solidFill>
                  <a:srgbClr val="FF0000"/>
                </a:solidFill>
                <a:latin typeface="Cambria" pitchFamily="18" charset="0"/>
                <a:ea typeface="Times New Roman" pitchFamily="18" charset="0"/>
                <a:cs typeface="Tahoma" pitchFamily="34" charset="0"/>
              </a:rPr>
              <a:t>dz</a:t>
            </a:r>
            <a:r>
              <a:rPr lang="el-GR" sz="2000" b="1" dirty="0">
                <a:solidFill>
                  <a:srgbClr val="FF0000"/>
                </a:solidFill>
                <a:latin typeface="Cambria" pitchFamily="18" charset="0"/>
              </a:rPr>
              <a:t> </a:t>
            </a:r>
          </a:p>
        </p:txBody>
      </p:sp>
      <p:grpSp>
        <p:nvGrpSpPr>
          <p:cNvPr id="24" name="23 - Ομάδα"/>
          <p:cNvGrpSpPr/>
          <p:nvPr/>
        </p:nvGrpSpPr>
        <p:grpSpPr>
          <a:xfrm>
            <a:off x="5105400" y="1066800"/>
            <a:ext cx="4038600" cy="5029200"/>
            <a:chOff x="5257800" y="1143000"/>
            <a:chExt cx="3886200" cy="5486400"/>
          </a:xfrm>
        </p:grpSpPr>
        <p:pic>
          <p:nvPicPr>
            <p:cNvPr id="25" name="24 - Εικόνα" descr="Εικόνα1.jpg"/>
            <p:cNvPicPr>
              <a:picLocks noChangeAspect="1"/>
            </p:cNvPicPr>
            <p:nvPr/>
          </p:nvPicPr>
          <p:blipFill>
            <a:blip r:embed="rId3" cstate="print"/>
            <a:stretch>
              <a:fillRect/>
            </a:stretch>
          </p:blipFill>
          <p:spPr>
            <a:xfrm>
              <a:off x="5562600" y="1143000"/>
              <a:ext cx="3298723" cy="5486400"/>
            </a:xfrm>
            <a:prstGeom prst="rect">
              <a:avLst/>
            </a:prstGeom>
          </p:spPr>
        </p:pic>
        <p:sp>
          <p:nvSpPr>
            <p:cNvPr id="26" name="25 - TextBox"/>
            <p:cNvSpPr txBox="1"/>
            <p:nvPr/>
          </p:nvSpPr>
          <p:spPr>
            <a:xfrm>
              <a:off x="6934200" y="1600200"/>
              <a:ext cx="1066800" cy="276999"/>
            </a:xfrm>
            <a:prstGeom prst="rect">
              <a:avLst/>
            </a:prstGeom>
            <a:noFill/>
            <a:ln>
              <a:noFill/>
            </a:ln>
          </p:spPr>
          <p:txBody>
            <a:bodyPr wrap="square" rtlCol="0">
              <a:spAutoFit/>
            </a:bodyPr>
            <a:lstStyle/>
            <a:p>
              <a:pPr algn="ctr"/>
              <a:r>
                <a:rPr lang="el-GR" sz="1200" dirty="0">
                  <a:latin typeface="Cambria" pitchFamily="18" charset="0"/>
                </a:rPr>
                <a:t>ουρανίσκος</a:t>
              </a:r>
            </a:p>
          </p:txBody>
        </p:sp>
        <p:sp>
          <p:nvSpPr>
            <p:cNvPr id="27" name="26 - TextBox"/>
            <p:cNvSpPr txBox="1"/>
            <p:nvPr/>
          </p:nvSpPr>
          <p:spPr>
            <a:xfrm>
              <a:off x="5410200" y="1447800"/>
              <a:ext cx="1066800" cy="461665"/>
            </a:xfrm>
            <a:prstGeom prst="rect">
              <a:avLst/>
            </a:prstGeom>
            <a:noFill/>
            <a:ln>
              <a:noFill/>
            </a:ln>
          </p:spPr>
          <p:txBody>
            <a:bodyPr wrap="square" rtlCol="0">
              <a:spAutoFit/>
            </a:bodyPr>
            <a:lstStyle/>
            <a:p>
              <a:pPr algn="ctr"/>
              <a:r>
                <a:rPr lang="el-GR" sz="1200" dirty="0">
                  <a:latin typeface="Cambria" pitchFamily="18" charset="0"/>
                </a:rPr>
                <a:t>ρινική κοιλότητα</a:t>
              </a:r>
            </a:p>
          </p:txBody>
        </p:sp>
        <p:sp>
          <p:nvSpPr>
            <p:cNvPr id="28" name="27 - TextBox"/>
            <p:cNvSpPr txBox="1"/>
            <p:nvPr/>
          </p:nvSpPr>
          <p:spPr>
            <a:xfrm>
              <a:off x="5334000" y="1981200"/>
              <a:ext cx="1066800" cy="276999"/>
            </a:xfrm>
            <a:prstGeom prst="rect">
              <a:avLst/>
            </a:prstGeom>
            <a:noFill/>
            <a:ln>
              <a:noFill/>
            </a:ln>
          </p:spPr>
          <p:txBody>
            <a:bodyPr wrap="square" rtlCol="0">
              <a:spAutoFit/>
            </a:bodyPr>
            <a:lstStyle/>
            <a:p>
              <a:pPr algn="ctr"/>
              <a:r>
                <a:rPr lang="el-GR" sz="1200" dirty="0">
                  <a:latin typeface="Cambria" pitchFamily="18" charset="0"/>
                </a:rPr>
                <a:t>φατνία</a:t>
              </a:r>
            </a:p>
          </p:txBody>
        </p:sp>
        <p:sp>
          <p:nvSpPr>
            <p:cNvPr id="29" name="28 - TextBox"/>
            <p:cNvSpPr txBox="1"/>
            <p:nvPr/>
          </p:nvSpPr>
          <p:spPr>
            <a:xfrm>
              <a:off x="7696200" y="1981200"/>
              <a:ext cx="1066800" cy="461665"/>
            </a:xfrm>
            <a:prstGeom prst="rect">
              <a:avLst/>
            </a:prstGeom>
            <a:noFill/>
            <a:ln>
              <a:noFill/>
            </a:ln>
          </p:spPr>
          <p:txBody>
            <a:bodyPr wrap="square" rtlCol="0">
              <a:spAutoFit/>
            </a:bodyPr>
            <a:lstStyle/>
            <a:p>
              <a:pPr algn="ctr"/>
              <a:r>
                <a:rPr lang="el-GR" sz="1200" dirty="0">
                  <a:latin typeface="Cambria" pitchFamily="18" charset="0"/>
                </a:rPr>
                <a:t>στοματική κοιλότητα</a:t>
              </a:r>
            </a:p>
          </p:txBody>
        </p:sp>
        <p:sp>
          <p:nvSpPr>
            <p:cNvPr id="30" name="29 - TextBox"/>
            <p:cNvSpPr txBox="1"/>
            <p:nvPr/>
          </p:nvSpPr>
          <p:spPr>
            <a:xfrm>
              <a:off x="7924800" y="2743200"/>
              <a:ext cx="1219200" cy="461665"/>
            </a:xfrm>
            <a:prstGeom prst="rect">
              <a:avLst/>
            </a:prstGeom>
            <a:noFill/>
            <a:ln>
              <a:noFill/>
            </a:ln>
          </p:spPr>
          <p:txBody>
            <a:bodyPr wrap="square" rtlCol="0">
              <a:spAutoFit/>
            </a:bodyPr>
            <a:lstStyle/>
            <a:p>
              <a:pPr algn="ctr"/>
              <a:r>
                <a:rPr lang="el-GR" sz="1200" dirty="0">
                  <a:latin typeface="Cambria" pitchFamily="18" charset="0"/>
                </a:rPr>
                <a:t>μαλακή υπερώα</a:t>
              </a:r>
            </a:p>
          </p:txBody>
        </p:sp>
        <p:sp>
          <p:nvSpPr>
            <p:cNvPr id="31" name="30 - TextBox"/>
            <p:cNvSpPr txBox="1"/>
            <p:nvPr/>
          </p:nvSpPr>
          <p:spPr>
            <a:xfrm>
              <a:off x="8077200" y="3200400"/>
              <a:ext cx="1066800" cy="276999"/>
            </a:xfrm>
            <a:prstGeom prst="rect">
              <a:avLst/>
            </a:prstGeom>
            <a:noFill/>
            <a:ln>
              <a:noFill/>
            </a:ln>
          </p:spPr>
          <p:txBody>
            <a:bodyPr wrap="square" rtlCol="0">
              <a:spAutoFit/>
            </a:bodyPr>
            <a:lstStyle/>
            <a:p>
              <a:pPr algn="ctr"/>
              <a:r>
                <a:rPr lang="el-GR" sz="1200" dirty="0">
                  <a:latin typeface="Cambria" pitchFamily="18" charset="0"/>
                </a:rPr>
                <a:t>σταφυλή</a:t>
              </a:r>
            </a:p>
          </p:txBody>
        </p:sp>
        <p:sp>
          <p:nvSpPr>
            <p:cNvPr id="32" name="31 - TextBox"/>
            <p:cNvSpPr txBox="1"/>
            <p:nvPr/>
          </p:nvSpPr>
          <p:spPr>
            <a:xfrm>
              <a:off x="7924800" y="3657600"/>
              <a:ext cx="1219200" cy="461665"/>
            </a:xfrm>
            <a:prstGeom prst="rect">
              <a:avLst/>
            </a:prstGeom>
            <a:noFill/>
            <a:ln>
              <a:noFill/>
            </a:ln>
          </p:spPr>
          <p:txBody>
            <a:bodyPr wrap="square" rtlCol="0">
              <a:spAutoFit/>
            </a:bodyPr>
            <a:lstStyle/>
            <a:p>
              <a:pPr algn="ctr"/>
              <a:r>
                <a:rPr lang="el-GR" sz="1200" dirty="0">
                  <a:latin typeface="Cambria" pitchFamily="18" charset="0"/>
                </a:rPr>
                <a:t>ράχη της γλώσσας</a:t>
              </a:r>
            </a:p>
          </p:txBody>
        </p:sp>
        <p:sp>
          <p:nvSpPr>
            <p:cNvPr id="33" name="32 - TextBox"/>
            <p:cNvSpPr txBox="1"/>
            <p:nvPr/>
          </p:nvSpPr>
          <p:spPr>
            <a:xfrm>
              <a:off x="8077200" y="4191000"/>
              <a:ext cx="1066800" cy="276999"/>
            </a:xfrm>
            <a:prstGeom prst="rect">
              <a:avLst/>
            </a:prstGeom>
            <a:noFill/>
            <a:ln>
              <a:noFill/>
            </a:ln>
          </p:spPr>
          <p:txBody>
            <a:bodyPr wrap="square" rtlCol="0">
              <a:spAutoFit/>
            </a:bodyPr>
            <a:lstStyle/>
            <a:p>
              <a:pPr algn="ctr"/>
              <a:r>
                <a:rPr lang="el-GR" sz="1200" dirty="0">
                  <a:latin typeface="Cambria" pitchFamily="18" charset="0"/>
                </a:rPr>
                <a:t>φάρυγγας</a:t>
              </a:r>
            </a:p>
          </p:txBody>
        </p:sp>
        <p:sp>
          <p:nvSpPr>
            <p:cNvPr id="34" name="33 - TextBox"/>
            <p:cNvSpPr txBox="1"/>
            <p:nvPr/>
          </p:nvSpPr>
          <p:spPr>
            <a:xfrm>
              <a:off x="8077200" y="4724400"/>
              <a:ext cx="1066800" cy="276999"/>
            </a:xfrm>
            <a:prstGeom prst="rect">
              <a:avLst/>
            </a:prstGeom>
            <a:noFill/>
            <a:ln>
              <a:noFill/>
            </a:ln>
          </p:spPr>
          <p:txBody>
            <a:bodyPr wrap="square" rtlCol="0">
              <a:spAutoFit/>
            </a:bodyPr>
            <a:lstStyle/>
            <a:p>
              <a:pPr algn="ctr"/>
              <a:r>
                <a:rPr lang="el-GR" sz="1200" dirty="0">
                  <a:latin typeface="Cambria" pitchFamily="18" charset="0"/>
                </a:rPr>
                <a:t>επιγλωττίδα</a:t>
              </a:r>
            </a:p>
          </p:txBody>
        </p:sp>
        <p:sp>
          <p:nvSpPr>
            <p:cNvPr id="35" name="34 - TextBox"/>
            <p:cNvSpPr txBox="1"/>
            <p:nvPr/>
          </p:nvSpPr>
          <p:spPr>
            <a:xfrm>
              <a:off x="8077200" y="5181600"/>
              <a:ext cx="1066800" cy="461665"/>
            </a:xfrm>
            <a:prstGeom prst="rect">
              <a:avLst/>
            </a:prstGeom>
            <a:noFill/>
            <a:ln>
              <a:noFill/>
            </a:ln>
          </p:spPr>
          <p:txBody>
            <a:bodyPr wrap="square" rtlCol="0">
              <a:spAutoFit/>
            </a:bodyPr>
            <a:lstStyle/>
            <a:p>
              <a:pPr algn="ctr"/>
              <a:r>
                <a:rPr lang="el-GR" sz="1200" dirty="0">
                  <a:latin typeface="Cambria" pitchFamily="18" charset="0"/>
                </a:rPr>
                <a:t>φωνητικές πτυχές</a:t>
              </a:r>
            </a:p>
          </p:txBody>
        </p:sp>
        <p:sp>
          <p:nvSpPr>
            <p:cNvPr id="36" name="35 - TextBox"/>
            <p:cNvSpPr txBox="1"/>
            <p:nvPr/>
          </p:nvSpPr>
          <p:spPr>
            <a:xfrm>
              <a:off x="8077200" y="5867400"/>
              <a:ext cx="1066800" cy="276999"/>
            </a:xfrm>
            <a:prstGeom prst="rect">
              <a:avLst/>
            </a:prstGeom>
            <a:noFill/>
            <a:ln>
              <a:noFill/>
            </a:ln>
          </p:spPr>
          <p:txBody>
            <a:bodyPr wrap="square" rtlCol="0">
              <a:spAutoFit/>
            </a:bodyPr>
            <a:lstStyle/>
            <a:p>
              <a:pPr algn="ctr"/>
              <a:r>
                <a:rPr lang="el-GR" sz="1200" dirty="0">
                  <a:latin typeface="Cambria" pitchFamily="18" charset="0"/>
                </a:rPr>
                <a:t>λάρυγγας</a:t>
              </a:r>
            </a:p>
          </p:txBody>
        </p:sp>
        <p:sp>
          <p:nvSpPr>
            <p:cNvPr id="37" name="36 - TextBox"/>
            <p:cNvSpPr txBox="1"/>
            <p:nvPr/>
          </p:nvSpPr>
          <p:spPr>
            <a:xfrm>
              <a:off x="6324600" y="5943600"/>
              <a:ext cx="1066800" cy="276999"/>
            </a:xfrm>
            <a:prstGeom prst="rect">
              <a:avLst/>
            </a:prstGeom>
            <a:noFill/>
            <a:ln>
              <a:noFill/>
            </a:ln>
          </p:spPr>
          <p:txBody>
            <a:bodyPr wrap="square" rtlCol="0">
              <a:spAutoFit/>
            </a:bodyPr>
            <a:lstStyle/>
            <a:p>
              <a:pPr algn="ctr"/>
              <a:r>
                <a:rPr lang="el-GR" sz="1200" dirty="0">
                  <a:latin typeface="Cambria" pitchFamily="18" charset="0"/>
                </a:rPr>
                <a:t>γλωττίδα</a:t>
              </a:r>
            </a:p>
          </p:txBody>
        </p:sp>
        <p:sp>
          <p:nvSpPr>
            <p:cNvPr id="38" name="37 - TextBox"/>
            <p:cNvSpPr txBox="1"/>
            <p:nvPr/>
          </p:nvSpPr>
          <p:spPr>
            <a:xfrm>
              <a:off x="6324600" y="5257800"/>
              <a:ext cx="1143000" cy="430887"/>
            </a:xfrm>
            <a:prstGeom prst="rect">
              <a:avLst/>
            </a:prstGeom>
            <a:noFill/>
            <a:ln>
              <a:noFill/>
            </a:ln>
          </p:spPr>
          <p:txBody>
            <a:bodyPr wrap="square" rtlCol="0">
              <a:spAutoFit/>
            </a:bodyPr>
            <a:lstStyle/>
            <a:p>
              <a:pPr algn="ctr"/>
              <a:r>
                <a:rPr lang="el-GR" sz="1100" dirty="0" err="1">
                  <a:latin typeface="Cambria" pitchFamily="18" charset="0"/>
                </a:rPr>
                <a:t>προράχη</a:t>
              </a:r>
              <a:r>
                <a:rPr lang="el-GR" sz="1100" dirty="0">
                  <a:latin typeface="Cambria" pitchFamily="18" charset="0"/>
                </a:rPr>
                <a:t> της γλώσσας</a:t>
              </a:r>
            </a:p>
          </p:txBody>
        </p:sp>
        <p:sp>
          <p:nvSpPr>
            <p:cNvPr id="39" name="38 - TextBox"/>
            <p:cNvSpPr txBox="1"/>
            <p:nvPr/>
          </p:nvSpPr>
          <p:spPr>
            <a:xfrm>
              <a:off x="5715000" y="5562600"/>
              <a:ext cx="1066800" cy="461665"/>
            </a:xfrm>
            <a:prstGeom prst="rect">
              <a:avLst/>
            </a:prstGeom>
            <a:noFill/>
            <a:ln>
              <a:noFill/>
            </a:ln>
          </p:spPr>
          <p:txBody>
            <a:bodyPr wrap="square" rtlCol="0">
              <a:spAutoFit/>
            </a:bodyPr>
            <a:lstStyle/>
            <a:p>
              <a:pPr algn="ctr"/>
              <a:r>
                <a:rPr lang="el-GR" sz="1200" dirty="0">
                  <a:latin typeface="Cambria" pitchFamily="18" charset="0"/>
                </a:rPr>
                <a:t>άκρη της γλώσσας</a:t>
              </a:r>
            </a:p>
          </p:txBody>
        </p:sp>
        <p:sp>
          <p:nvSpPr>
            <p:cNvPr id="40" name="39 - TextBox"/>
            <p:cNvSpPr txBox="1"/>
            <p:nvPr/>
          </p:nvSpPr>
          <p:spPr>
            <a:xfrm>
              <a:off x="5486400" y="4648200"/>
              <a:ext cx="1066800" cy="276999"/>
            </a:xfrm>
            <a:prstGeom prst="rect">
              <a:avLst/>
            </a:prstGeom>
            <a:noFill/>
            <a:ln>
              <a:noFill/>
            </a:ln>
          </p:spPr>
          <p:txBody>
            <a:bodyPr wrap="square" rtlCol="0">
              <a:spAutoFit/>
            </a:bodyPr>
            <a:lstStyle/>
            <a:p>
              <a:pPr algn="ctr"/>
              <a:r>
                <a:rPr lang="el-GR" sz="1200" dirty="0">
                  <a:latin typeface="Cambria" pitchFamily="18" charset="0"/>
                </a:rPr>
                <a:t>δόντια</a:t>
              </a:r>
            </a:p>
          </p:txBody>
        </p:sp>
        <p:sp>
          <p:nvSpPr>
            <p:cNvPr id="41" name="40 - TextBox"/>
            <p:cNvSpPr txBox="1"/>
            <p:nvPr/>
          </p:nvSpPr>
          <p:spPr>
            <a:xfrm>
              <a:off x="5257800" y="3886200"/>
              <a:ext cx="1066800" cy="276999"/>
            </a:xfrm>
            <a:prstGeom prst="rect">
              <a:avLst/>
            </a:prstGeom>
            <a:noFill/>
            <a:ln>
              <a:noFill/>
            </a:ln>
          </p:spPr>
          <p:txBody>
            <a:bodyPr wrap="square" rtlCol="0">
              <a:spAutoFit/>
            </a:bodyPr>
            <a:lstStyle/>
            <a:p>
              <a:pPr algn="ctr"/>
              <a:r>
                <a:rPr lang="el-GR" sz="1200" dirty="0">
                  <a:latin typeface="Cambria" pitchFamily="18" charset="0"/>
                </a:rPr>
                <a:t>χείλη</a:t>
              </a:r>
            </a:p>
          </p:txBody>
        </p:sp>
        <p:sp>
          <p:nvSpPr>
            <p:cNvPr id="42" name="41 - TextBox"/>
            <p:cNvSpPr txBox="1"/>
            <p:nvPr/>
          </p:nvSpPr>
          <p:spPr>
            <a:xfrm>
              <a:off x="5410200" y="3429000"/>
              <a:ext cx="1066800" cy="276999"/>
            </a:xfrm>
            <a:prstGeom prst="rect">
              <a:avLst/>
            </a:prstGeom>
            <a:noFill/>
            <a:ln>
              <a:noFill/>
            </a:ln>
          </p:spPr>
          <p:txBody>
            <a:bodyPr wrap="square" rtlCol="0">
              <a:spAutoFit/>
            </a:bodyPr>
            <a:lstStyle/>
            <a:p>
              <a:pPr algn="ctr"/>
              <a:r>
                <a:rPr lang="el-GR" sz="1200" dirty="0">
                  <a:latin typeface="Cambria" pitchFamily="18" charset="0"/>
                </a:rPr>
                <a:t>μύτη</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lstStyle/>
          <a:p>
            <a:pPr algn="ctr"/>
            <a:r>
              <a:rPr lang="el-GR" dirty="0">
                <a:solidFill>
                  <a:srgbClr val="7030A0"/>
                </a:solidFill>
                <a:effectLst>
                  <a:outerShdw blurRad="38100" dist="38100" dir="2700000" algn="tl">
                    <a:srgbClr val="C0C0C0"/>
                  </a:outerShdw>
                </a:effectLst>
                <a:latin typeface="Monotype Corsiva" panose="03010101010201010101" pitchFamily="66" charset="0"/>
              </a:rPr>
              <a:t>Τόπος άρθρωσης</a:t>
            </a:r>
            <a:endParaRPr lang="en-US" dirty="0"/>
          </a:p>
        </p:txBody>
      </p:sp>
      <p:sp>
        <p:nvSpPr>
          <p:cNvPr id="7" name="Content Placeholder 6"/>
          <p:cNvSpPr>
            <a:spLocks noGrp="1"/>
          </p:cNvSpPr>
          <p:nvPr>
            <p:ph sz="quarter" idx="1"/>
          </p:nvPr>
        </p:nvSpPr>
        <p:spPr>
          <a:xfrm>
            <a:off x="228600" y="1143000"/>
            <a:ext cx="5257800" cy="3276600"/>
          </a:xfrm>
        </p:spPr>
        <p:txBody>
          <a:bodyPr/>
          <a:lstStyle/>
          <a:p>
            <a:pPr algn="just">
              <a:spcBef>
                <a:spcPct val="0"/>
              </a:spcBef>
              <a:buClr>
                <a:srgbClr val="00B050"/>
              </a:buClr>
              <a:buFont typeface="Wingdings" pitchFamily="2" charset="2"/>
              <a:buChar char="ü"/>
            </a:pPr>
            <a:r>
              <a:rPr lang="el-GR" sz="1800" b="1" dirty="0" err="1">
                <a:solidFill>
                  <a:srgbClr val="7030A0"/>
                </a:solidFill>
                <a:latin typeface="Cambria" pitchFamily="18" charset="0"/>
              </a:rPr>
              <a:t>Φατνοουρανικά</a:t>
            </a:r>
            <a:r>
              <a:rPr lang="en-US" sz="1800" dirty="0">
                <a:solidFill>
                  <a:srgbClr val="7030A0"/>
                </a:solidFill>
                <a:latin typeface="Cambria" pitchFamily="18" charset="0"/>
              </a:rPr>
              <a:t> </a:t>
            </a:r>
            <a:r>
              <a:rPr lang="en-US" sz="1800" dirty="0">
                <a:latin typeface="Cambria" pitchFamily="18" charset="0"/>
              </a:rPr>
              <a:t>(</a:t>
            </a:r>
            <a:r>
              <a:rPr lang="en-US" sz="1800" dirty="0" err="1">
                <a:latin typeface="Cambria" pitchFamily="18" charset="0"/>
              </a:rPr>
              <a:t>palatoalviolar</a:t>
            </a:r>
            <a:r>
              <a:rPr lang="en-US" sz="1800" dirty="0">
                <a:latin typeface="Cambria" pitchFamily="18" charset="0"/>
              </a:rPr>
              <a:t>)</a:t>
            </a:r>
            <a:r>
              <a:rPr lang="el-GR" sz="1800" dirty="0">
                <a:latin typeface="Cambria" pitchFamily="18" charset="0"/>
              </a:rPr>
              <a:t>: το εμπόδιο παράγεται μεταξύ της </a:t>
            </a:r>
            <a:r>
              <a:rPr lang="el-GR" sz="1800" dirty="0" err="1">
                <a:latin typeface="Cambria" pitchFamily="18" charset="0"/>
              </a:rPr>
              <a:t>προράχης</a:t>
            </a:r>
            <a:r>
              <a:rPr lang="el-GR" sz="1800" dirty="0">
                <a:latin typeface="Cambria" pitchFamily="18" charset="0"/>
              </a:rPr>
              <a:t> της γλώσσας και του πρόσθιου τμήματος του ουρανίσκου.</a:t>
            </a:r>
          </a:p>
          <a:p>
            <a:pPr algn="just">
              <a:spcBef>
                <a:spcPct val="0"/>
              </a:spcBef>
              <a:buClr>
                <a:srgbClr val="00B050"/>
              </a:buClr>
              <a:buFont typeface="Wingdings" pitchFamily="2" charset="2"/>
              <a:buChar char="ü"/>
            </a:pPr>
            <a:r>
              <a:rPr lang="el-GR" sz="1800" b="1" dirty="0">
                <a:solidFill>
                  <a:srgbClr val="7030A0"/>
                </a:solidFill>
                <a:latin typeface="Cambria" pitchFamily="18" charset="0"/>
              </a:rPr>
              <a:t>Ουρανικά</a:t>
            </a:r>
            <a:r>
              <a:rPr lang="el-GR" sz="1800" dirty="0">
                <a:solidFill>
                  <a:srgbClr val="7030A0"/>
                </a:solidFill>
                <a:latin typeface="Cambria" pitchFamily="18" charset="0"/>
              </a:rPr>
              <a:t> </a:t>
            </a:r>
            <a:r>
              <a:rPr lang="el-GR" sz="1800" dirty="0">
                <a:latin typeface="Cambria" pitchFamily="18" charset="0"/>
              </a:rPr>
              <a:t>(</a:t>
            </a:r>
            <a:r>
              <a:rPr lang="en-US" sz="1800" dirty="0">
                <a:latin typeface="Cambria" pitchFamily="18" charset="0"/>
              </a:rPr>
              <a:t>palatal)</a:t>
            </a:r>
            <a:r>
              <a:rPr lang="el-GR" sz="1800" dirty="0">
                <a:latin typeface="Cambria" pitchFamily="18" charset="0"/>
              </a:rPr>
              <a:t>: το εμπόδιο παράγεται μεταξύ της ράχης της γλώσσας και του ουρανίσκου.</a:t>
            </a:r>
            <a:r>
              <a:rPr lang="en-US" sz="1800" dirty="0">
                <a:latin typeface="Cambria" pitchFamily="18" charset="0"/>
              </a:rPr>
              <a:t> </a:t>
            </a:r>
            <a:endParaRPr lang="el-GR" sz="1800" dirty="0">
              <a:latin typeface="Cambria" pitchFamily="18" charset="0"/>
            </a:endParaRPr>
          </a:p>
          <a:p>
            <a:pPr algn="just">
              <a:spcBef>
                <a:spcPct val="0"/>
              </a:spcBef>
              <a:buClr>
                <a:srgbClr val="00B050"/>
              </a:buClr>
              <a:buFont typeface="Wingdings" pitchFamily="2" charset="2"/>
              <a:buChar char="ü"/>
            </a:pPr>
            <a:r>
              <a:rPr lang="el-GR" sz="1800" b="1" dirty="0" err="1">
                <a:solidFill>
                  <a:srgbClr val="7030A0"/>
                </a:solidFill>
                <a:latin typeface="Cambria" pitchFamily="18" charset="0"/>
              </a:rPr>
              <a:t>Ανακεκαμμένα</a:t>
            </a:r>
            <a:r>
              <a:rPr lang="el-GR" sz="1800" b="1" dirty="0">
                <a:solidFill>
                  <a:srgbClr val="7030A0"/>
                </a:solidFill>
                <a:latin typeface="Cambria" pitchFamily="18" charset="0"/>
              </a:rPr>
              <a:t> </a:t>
            </a:r>
            <a:r>
              <a:rPr lang="en-US" sz="1800" dirty="0">
                <a:latin typeface="Cambria" pitchFamily="18" charset="0"/>
              </a:rPr>
              <a:t>(retroflex)</a:t>
            </a:r>
            <a:r>
              <a:rPr lang="el-GR" sz="1800" dirty="0">
                <a:latin typeface="Cambria" pitchFamily="18" charset="0"/>
              </a:rPr>
              <a:t>: το εμπόδιο σχηματίζεται μεταξύ της κάτω πλευράς της άκρης της γλώσσας και του ουρανίσκου.</a:t>
            </a:r>
          </a:p>
          <a:p>
            <a:pPr algn="just">
              <a:spcBef>
                <a:spcPct val="0"/>
              </a:spcBef>
              <a:buClr>
                <a:srgbClr val="00B050"/>
              </a:buClr>
              <a:buFont typeface="Wingdings" pitchFamily="2" charset="2"/>
              <a:buChar char="ü"/>
            </a:pPr>
            <a:r>
              <a:rPr lang="el-GR" sz="1800" b="1" dirty="0">
                <a:solidFill>
                  <a:srgbClr val="7030A0"/>
                </a:solidFill>
                <a:latin typeface="Cambria" pitchFamily="18" charset="0"/>
              </a:rPr>
              <a:t>Υπερωικά</a:t>
            </a:r>
            <a:r>
              <a:rPr lang="el-GR" sz="1800" dirty="0">
                <a:solidFill>
                  <a:srgbClr val="7030A0"/>
                </a:solidFill>
                <a:latin typeface="Cambria" pitchFamily="18" charset="0"/>
              </a:rPr>
              <a:t> </a:t>
            </a:r>
            <a:r>
              <a:rPr lang="en-US" sz="1800" dirty="0">
                <a:latin typeface="Cambria" pitchFamily="18" charset="0"/>
              </a:rPr>
              <a:t>(velar)</a:t>
            </a:r>
            <a:r>
              <a:rPr lang="el-GR" sz="1800" dirty="0">
                <a:latin typeface="Cambria" pitchFamily="18" charset="0"/>
              </a:rPr>
              <a:t>: το εμπόδιο σχηματίζεται μεταξύ του πίσω μέρους της γλώσσας και της μαλακής υπερώας.</a:t>
            </a:r>
          </a:p>
          <a:p>
            <a:pPr algn="just"/>
            <a:endParaRPr lang="el-GR" sz="1800" dirty="0">
              <a:latin typeface="Cambria" pitchFamily="18" charset="0"/>
            </a:endParaRPr>
          </a:p>
          <a:p>
            <a:pPr algn="just"/>
            <a:endParaRPr lang="el-GR" sz="1800" dirty="0">
              <a:latin typeface="Cambria" pitchFamily="18" charset="0"/>
            </a:endParaRPr>
          </a:p>
          <a:p>
            <a:pPr algn="just"/>
            <a:endParaRPr lang="en-US" sz="1800" dirty="0"/>
          </a:p>
        </p:txBody>
      </p:sp>
      <p:sp>
        <p:nvSpPr>
          <p:cNvPr id="6" name="5 - Ορθογώνιο"/>
          <p:cNvSpPr/>
          <p:nvPr/>
        </p:nvSpPr>
        <p:spPr>
          <a:xfrm>
            <a:off x="228600" y="4495800"/>
            <a:ext cx="5257800" cy="2308324"/>
          </a:xfrm>
          <a:prstGeom prst="rect">
            <a:avLst/>
          </a:prstGeom>
        </p:spPr>
        <p:txBody>
          <a:bodyPr wrap="square">
            <a:spAutoFit/>
          </a:bodyPr>
          <a:lstStyle/>
          <a:p>
            <a:pPr marL="273050" indent="-273050" algn="just">
              <a:buClr>
                <a:srgbClr val="00B050"/>
              </a:buClr>
              <a:buSzPct val="85000"/>
              <a:buFont typeface="Wingdings" pitchFamily="2" charset="2"/>
              <a:buChar char="ü"/>
            </a:pPr>
            <a:r>
              <a:rPr lang="el-GR" b="1" dirty="0">
                <a:solidFill>
                  <a:srgbClr val="7030A0"/>
                </a:solidFill>
                <a:latin typeface="Cambria" pitchFamily="18" charset="0"/>
              </a:rPr>
              <a:t>Σταφυλικά</a:t>
            </a:r>
            <a:r>
              <a:rPr lang="en-US" b="1" dirty="0">
                <a:solidFill>
                  <a:srgbClr val="7030A0"/>
                </a:solidFill>
                <a:latin typeface="Cambria" pitchFamily="18" charset="0"/>
              </a:rPr>
              <a:t> </a:t>
            </a:r>
            <a:r>
              <a:rPr lang="en-US" dirty="0">
                <a:latin typeface="Cambria" pitchFamily="18" charset="0"/>
              </a:rPr>
              <a:t>(uvular)</a:t>
            </a:r>
            <a:r>
              <a:rPr lang="el-GR" dirty="0">
                <a:latin typeface="Cambria" pitchFamily="18" charset="0"/>
              </a:rPr>
              <a:t>: το εμπόδιο σχηματίζεται μεταξύ του πίσω μέρους της γλώσσας και της σταφυλής.</a:t>
            </a:r>
          </a:p>
          <a:p>
            <a:pPr marL="273050" indent="-273050" algn="just">
              <a:buClr>
                <a:srgbClr val="00B050"/>
              </a:buClr>
              <a:buSzPct val="85000"/>
              <a:buFont typeface="Wingdings" pitchFamily="2" charset="2"/>
              <a:buChar char="ü"/>
            </a:pPr>
            <a:r>
              <a:rPr lang="el-GR" b="1" dirty="0">
                <a:solidFill>
                  <a:srgbClr val="7030A0"/>
                </a:solidFill>
                <a:latin typeface="Cambria" pitchFamily="18" charset="0"/>
              </a:rPr>
              <a:t>Φαρυγγικά</a:t>
            </a:r>
            <a:r>
              <a:rPr lang="en-US" b="1" dirty="0">
                <a:solidFill>
                  <a:srgbClr val="7030A0"/>
                </a:solidFill>
                <a:latin typeface="Cambria" pitchFamily="18" charset="0"/>
              </a:rPr>
              <a:t> </a:t>
            </a:r>
            <a:r>
              <a:rPr lang="en-US" dirty="0">
                <a:latin typeface="Cambria" pitchFamily="18" charset="0"/>
              </a:rPr>
              <a:t>(pharyngeal)</a:t>
            </a:r>
            <a:r>
              <a:rPr lang="el-GR" dirty="0">
                <a:latin typeface="Cambria" pitchFamily="18" charset="0"/>
              </a:rPr>
              <a:t>: το εμπόδιο σχηματίζεται μεταξύ της ρίζας της γλώσσας και του οπίσθιου τοιχώματος του φάρυγγα.</a:t>
            </a:r>
          </a:p>
          <a:p>
            <a:pPr marL="273050" indent="-273050" algn="just">
              <a:buClr>
                <a:srgbClr val="00B050"/>
              </a:buClr>
              <a:buSzPct val="85000"/>
              <a:buFont typeface="Wingdings" pitchFamily="2" charset="2"/>
              <a:buChar char="ü"/>
            </a:pPr>
            <a:r>
              <a:rPr lang="el-GR" b="1" dirty="0" err="1">
                <a:solidFill>
                  <a:srgbClr val="7030A0"/>
                </a:solidFill>
                <a:latin typeface="Cambria" pitchFamily="18" charset="0"/>
              </a:rPr>
              <a:t>Γλωσσιδικά</a:t>
            </a:r>
            <a:r>
              <a:rPr lang="el-GR" b="1" dirty="0">
                <a:solidFill>
                  <a:srgbClr val="7030A0"/>
                </a:solidFill>
                <a:latin typeface="Cambria" pitchFamily="18" charset="0"/>
              </a:rPr>
              <a:t> </a:t>
            </a:r>
            <a:r>
              <a:rPr lang="en-US" dirty="0">
                <a:latin typeface="Cambria" pitchFamily="18" charset="0"/>
              </a:rPr>
              <a:t>(glottal)</a:t>
            </a:r>
            <a:r>
              <a:rPr lang="el-GR" dirty="0">
                <a:latin typeface="Cambria" pitchFamily="18" charset="0"/>
              </a:rPr>
              <a:t>: το εμπόδιο σχηματίζεται μεταξύ των φωνητικών πτυχών.</a:t>
            </a:r>
          </a:p>
        </p:txBody>
      </p:sp>
      <p:sp>
        <p:nvSpPr>
          <p:cNvPr id="8" name="7 - TextBox"/>
          <p:cNvSpPr txBox="1"/>
          <p:nvPr/>
        </p:nvSpPr>
        <p:spPr>
          <a:xfrm>
            <a:off x="2590800" y="4114800"/>
            <a:ext cx="1447800" cy="400110"/>
          </a:xfrm>
          <a:prstGeom prst="rect">
            <a:avLst/>
          </a:prstGeom>
          <a:noFill/>
        </p:spPr>
        <p:txBody>
          <a:bodyPr wrap="square" rtlCol="0">
            <a:spAutoFit/>
          </a:bodyPr>
          <a:lstStyle/>
          <a:p>
            <a:r>
              <a:rPr lang="en-US" sz="2000" b="1" dirty="0">
                <a:solidFill>
                  <a:srgbClr val="FF0000"/>
                </a:solidFill>
                <a:latin typeface="Cambria" pitchFamily="18" charset="0"/>
              </a:rPr>
              <a:t>k, g, x, </a:t>
            </a:r>
            <a:r>
              <a:rPr lang="el-GR" sz="2000" b="1" dirty="0">
                <a:solidFill>
                  <a:srgbClr val="FF0000"/>
                </a:solidFill>
                <a:latin typeface="Cambria" pitchFamily="18" charset="0"/>
              </a:rPr>
              <a:t>γ</a:t>
            </a:r>
          </a:p>
        </p:txBody>
      </p:sp>
      <p:grpSp>
        <p:nvGrpSpPr>
          <p:cNvPr id="32" name="31 - Ομάδα"/>
          <p:cNvGrpSpPr/>
          <p:nvPr/>
        </p:nvGrpSpPr>
        <p:grpSpPr>
          <a:xfrm>
            <a:off x="5257800" y="1143000"/>
            <a:ext cx="3886200" cy="5486400"/>
            <a:chOff x="5257800" y="1143000"/>
            <a:chExt cx="3886200" cy="5486400"/>
          </a:xfrm>
        </p:grpSpPr>
        <p:pic>
          <p:nvPicPr>
            <p:cNvPr id="12" name="11 - Εικόνα" descr="Εικόνα1.jpg"/>
            <p:cNvPicPr>
              <a:picLocks noChangeAspect="1"/>
            </p:cNvPicPr>
            <p:nvPr/>
          </p:nvPicPr>
          <p:blipFill>
            <a:blip r:embed="rId3" cstate="print"/>
            <a:stretch>
              <a:fillRect/>
            </a:stretch>
          </p:blipFill>
          <p:spPr>
            <a:xfrm>
              <a:off x="5562600" y="1143000"/>
              <a:ext cx="3298723" cy="5486400"/>
            </a:xfrm>
            <a:prstGeom prst="rect">
              <a:avLst/>
            </a:prstGeom>
          </p:spPr>
        </p:pic>
        <p:sp>
          <p:nvSpPr>
            <p:cNvPr id="14" name="13 - TextBox"/>
            <p:cNvSpPr txBox="1"/>
            <p:nvPr/>
          </p:nvSpPr>
          <p:spPr>
            <a:xfrm>
              <a:off x="6934200" y="1600200"/>
              <a:ext cx="1066800" cy="276999"/>
            </a:xfrm>
            <a:prstGeom prst="rect">
              <a:avLst/>
            </a:prstGeom>
            <a:noFill/>
            <a:ln>
              <a:noFill/>
            </a:ln>
          </p:spPr>
          <p:txBody>
            <a:bodyPr wrap="square" rtlCol="0">
              <a:spAutoFit/>
            </a:bodyPr>
            <a:lstStyle/>
            <a:p>
              <a:pPr algn="ctr"/>
              <a:r>
                <a:rPr lang="el-GR" sz="1200" dirty="0">
                  <a:latin typeface="Cambria" pitchFamily="18" charset="0"/>
                </a:rPr>
                <a:t>ουρανίσκος</a:t>
              </a:r>
            </a:p>
          </p:txBody>
        </p:sp>
        <p:sp>
          <p:nvSpPr>
            <p:cNvPr id="15" name="14 - TextBox"/>
            <p:cNvSpPr txBox="1"/>
            <p:nvPr/>
          </p:nvSpPr>
          <p:spPr>
            <a:xfrm>
              <a:off x="5410200" y="1447800"/>
              <a:ext cx="1066800" cy="461665"/>
            </a:xfrm>
            <a:prstGeom prst="rect">
              <a:avLst/>
            </a:prstGeom>
            <a:noFill/>
            <a:ln>
              <a:noFill/>
            </a:ln>
          </p:spPr>
          <p:txBody>
            <a:bodyPr wrap="square" rtlCol="0">
              <a:spAutoFit/>
            </a:bodyPr>
            <a:lstStyle/>
            <a:p>
              <a:pPr algn="ctr"/>
              <a:r>
                <a:rPr lang="el-GR" sz="1200" dirty="0">
                  <a:latin typeface="Cambria" pitchFamily="18" charset="0"/>
                </a:rPr>
                <a:t>ρινική κοιλότητα</a:t>
              </a:r>
            </a:p>
          </p:txBody>
        </p:sp>
        <p:sp>
          <p:nvSpPr>
            <p:cNvPr id="16" name="15 - TextBox"/>
            <p:cNvSpPr txBox="1"/>
            <p:nvPr/>
          </p:nvSpPr>
          <p:spPr>
            <a:xfrm>
              <a:off x="5334000" y="1981200"/>
              <a:ext cx="1066800" cy="276999"/>
            </a:xfrm>
            <a:prstGeom prst="rect">
              <a:avLst/>
            </a:prstGeom>
            <a:noFill/>
            <a:ln>
              <a:noFill/>
            </a:ln>
          </p:spPr>
          <p:txBody>
            <a:bodyPr wrap="square" rtlCol="0">
              <a:spAutoFit/>
            </a:bodyPr>
            <a:lstStyle/>
            <a:p>
              <a:pPr algn="ctr"/>
              <a:r>
                <a:rPr lang="el-GR" sz="1200" dirty="0">
                  <a:latin typeface="Cambria" pitchFamily="18" charset="0"/>
                </a:rPr>
                <a:t>φατνία</a:t>
              </a:r>
            </a:p>
          </p:txBody>
        </p:sp>
        <p:sp>
          <p:nvSpPr>
            <p:cNvPr id="17" name="16 - TextBox"/>
            <p:cNvSpPr txBox="1"/>
            <p:nvPr/>
          </p:nvSpPr>
          <p:spPr>
            <a:xfrm>
              <a:off x="7696200" y="1981200"/>
              <a:ext cx="1066800" cy="461665"/>
            </a:xfrm>
            <a:prstGeom prst="rect">
              <a:avLst/>
            </a:prstGeom>
            <a:noFill/>
            <a:ln>
              <a:noFill/>
            </a:ln>
          </p:spPr>
          <p:txBody>
            <a:bodyPr wrap="square" rtlCol="0">
              <a:spAutoFit/>
            </a:bodyPr>
            <a:lstStyle/>
            <a:p>
              <a:pPr algn="ctr"/>
              <a:r>
                <a:rPr lang="el-GR" sz="1200" dirty="0">
                  <a:latin typeface="Cambria" pitchFamily="18" charset="0"/>
                </a:rPr>
                <a:t>στοματική κοιλότητα</a:t>
              </a:r>
            </a:p>
          </p:txBody>
        </p:sp>
        <p:sp>
          <p:nvSpPr>
            <p:cNvPr id="18" name="17 - TextBox"/>
            <p:cNvSpPr txBox="1"/>
            <p:nvPr/>
          </p:nvSpPr>
          <p:spPr>
            <a:xfrm>
              <a:off x="7924800" y="2743200"/>
              <a:ext cx="1219200" cy="461665"/>
            </a:xfrm>
            <a:prstGeom prst="rect">
              <a:avLst/>
            </a:prstGeom>
            <a:noFill/>
            <a:ln>
              <a:noFill/>
            </a:ln>
          </p:spPr>
          <p:txBody>
            <a:bodyPr wrap="square" rtlCol="0">
              <a:spAutoFit/>
            </a:bodyPr>
            <a:lstStyle/>
            <a:p>
              <a:pPr algn="ctr"/>
              <a:r>
                <a:rPr lang="el-GR" sz="1200" dirty="0">
                  <a:latin typeface="Cambria" pitchFamily="18" charset="0"/>
                </a:rPr>
                <a:t>μαλακή υπερώα</a:t>
              </a:r>
            </a:p>
          </p:txBody>
        </p:sp>
        <p:sp>
          <p:nvSpPr>
            <p:cNvPr id="19" name="18 - TextBox"/>
            <p:cNvSpPr txBox="1"/>
            <p:nvPr/>
          </p:nvSpPr>
          <p:spPr>
            <a:xfrm>
              <a:off x="8077200" y="3200400"/>
              <a:ext cx="1066800" cy="276999"/>
            </a:xfrm>
            <a:prstGeom prst="rect">
              <a:avLst/>
            </a:prstGeom>
            <a:noFill/>
            <a:ln>
              <a:noFill/>
            </a:ln>
          </p:spPr>
          <p:txBody>
            <a:bodyPr wrap="square" rtlCol="0">
              <a:spAutoFit/>
            </a:bodyPr>
            <a:lstStyle/>
            <a:p>
              <a:pPr algn="ctr"/>
              <a:r>
                <a:rPr lang="el-GR" sz="1200" dirty="0">
                  <a:latin typeface="Cambria" pitchFamily="18" charset="0"/>
                </a:rPr>
                <a:t>σταφυλή</a:t>
              </a:r>
            </a:p>
          </p:txBody>
        </p:sp>
        <p:sp>
          <p:nvSpPr>
            <p:cNvPr id="20" name="19 - TextBox"/>
            <p:cNvSpPr txBox="1"/>
            <p:nvPr/>
          </p:nvSpPr>
          <p:spPr>
            <a:xfrm>
              <a:off x="7924800" y="3657600"/>
              <a:ext cx="1219200" cy="461665"/>
            </a:xfrm>
            <a:prstGeom prst="rect">
              <a:avLst/>
            </a:prstGeom>
            <a:noFill/>
            <a:ln>
              <a:noFill/>
            </a:ln>
          </p:spPr>
          <p:txBody>
            <a:bodyPr wrap="square" rtlCol="0">
              <a:spAutoFit/>
            </a:bodyPr>
            <a:lstStyle/>
            <a:p>
              <a:pPr algn="ctr"/>
              <a:r>
                <a:rPr lang="el-GR" sz="1200" dirty="0">
                  <a:latin typeface="Cambria" pitchFamily="18" charset="0"/>
                </a:rPr>
                <a:t>ράχη της γλώσσας</a:t>
              </a:r>
            </a:p>
          </p:txBody>
        </p:sp>
        <p:sp>
          <p:nvSpPr>
            <p:cNvPr id="21" name="20 - TextBox"/>
            <p:cNvSpPr txBox="1"/>
            <p:nvPr/>
          </p:nvSpPr>
          <p:spPr>
            <a:xfrm>
              <a:off x="8077200" y="4191000"/>
              <a:ext cx="1066800" cy="276999"/>
            </a:xfrm>
            <a:prstGeom prst="rect">
              <a:avLst/>
            </a:prstGeom>
            <a:noFill/>
            <a:ln>
              <a:noFill/>
            </a:ln>
          </p:spPr>
          <p:txBody>
            <a:bodyPr wrap="square" rtlCol="0">
              <a:spAutoFit/>
            </a:bodyPr>
            <a:lstStyle/>
            <a:p>
              <a:pPr algn="ctr"/>
              <a:r>
                <a:rPr lang="el-GR" sz="1200" dirty="0">
                  <a:latin typeface="Cambria" pitchFamily="18" charset="0"/>
                </a:rPr>
                <a:t>φάρυγγας</a:t>
              </a:r>
            </a:p>
          </p:txBody>
        </p:sp>
        <p:sp>
          <p:nvSpPr>
            <p:cNvPr id="22" name="21 - TextBox"/>
            <p:cNvSpPr txBox="1"/>
            <p:nvPr/>
          </p:nvSpPr>
          <p:spPr>
            <a:xfrm>
              <a:off x="8077200" y="4724400"/>
              <a:ext cx="1066800" cy="276999"/>
            </a:xfrm>
            <a:prstGeom prst="rect">
              <a:avLst/>
            </a:prstGeom>
            <a:noFill/>
            <a:ln>
              <a:noFill/>
            </a:ln>
          </p:spPr>
          <p:txBody>
            <a:bodyPr wrap="square" rtlCol="0">
              <a:spAutoFit/>
            </a:bodyPr>
            <a:lstStyle/>
            <a:p>
              <a:pPr algn="ctr"/>
              <a:r>
                <a:rPr lang="el-GR" sz="1200" dirty="0">
                  <a:latin typeface="Cambria" pitchFamily="18" charset="0"/>
                </a:rPr>
                <a:t>επιγλωττίδα</a:t>
              </a:r>
            </a:p>
          </p:txBody>
        </p:sp>
        <p:sp>
          <p:nvSpPr>
            <p:cNvPr id="23" name="22 - TextBox"/>
            <p:cNvSpPr txBox="1"/>
            <p:nvPr/>
          </p:nvSpPr>
          <p:spPr>
            <a:xfrm>
              <a:off x="8077200" y="5181600"/>
              <a:ext cx="1066800" cy="461665"/>
            </a:xfrm>
            <a:prstGeom prst="rect">
              <a:avLst/>
            </a:prstGeom>
            <a:noFill/>
            <a:ln>
              <a:noFill/>
            </a:ln>
          </p:spPr>
          <p:txBody>
            <a:bodyPr wrap="square" rtlCol="0">
              <a:spAutoFit/>
            </a:bodyPr>
            <a:lstStyle/>
            <a:p>
              <a:pPr algn="ctr"/>
              <a:r>
                <a:rPr lang="el-GR" sz="1200" dirty="0">
                  <a:latin typeface="Cambria" pitchFamily="18" charset="0"/>
                </a:rPr>
                <a:t>φωνητικές πτυχές</a:t>
              </a:r>
            </a:p>
          </p:txBody>
        </p:sp>
        <p:sp>
          <p:nvSpPr>
            <p:cNvPr id="25" name="24 - TextBox"/>
            <p:cNvSpPr txBox="1"/>
            <p:nvPr/>
          </p:nvSpPr>
          <p:spPr>
            <a:xfrm>
              <a:off x="8077200" y="5867400"/>
              <a:ext cx="1066800" cy="276999"/>
            </a:xfrm>
            <a:prstGeom prst="rect">
              <a:avLst/>
            </a:prstGeom>
            <a:noFill/>
            <a:ln>
              <a:noFill/>
            </a:ln>
          </p:spPr>
          <p:txBody>
            <a:bodyPr wrap="square" rtlCol="0">
              <a:spAutoFit/>
            </a:bodyPr>
            <a:lstStyle/>
            <a:p>
              <a:pPr algn="ctr"/>
              <a:r>
                <a:rPr lang="el-GR" sz="1200" dirty="0">
                  <a:latin typeface="Cambria" pitchFamily="18" charset="0"/>
                </a:rPr>
                <a:t>λάρυγγας</a:t>
              </a:r>
            </a:p>
          </p:txBody>
        </p:sp>
        <p:sp>
          <p:nvSpPr>
            <p:cNvPr id="26" name="25 - TextBox"/>
            <p:cNvSpPr txBox="1"/>
            <p:nvPr/>
          </p:nvSpPr>
          <p:spPr>
            <a:xfrm>
              <a:off x="6324600" y="5943600"/>
              <a:ext cx="1066800" cy="276999"/>
            </a:xfrm>
            <a:prstGeom prst="rect">
              <a:avLst/>
            </a:prstGeom>
            <a:noFill/>
            <a:ln>
              <a:noFill/>
            </a:ln>
          </p:spPr>
          <p:txBody>
            <a:bodyPr wrap="square" rtlCol="0">
              <a:spAutoFit/>
            </a:bodyPr>
            <a:lstStyle/>
            <a:p>
              <a:pPr algn="ctr"/>
              <a:r>
                <a:rPr lang="el-GR" sz="1200" dirty="0">
                  <a:latin typeface="Cambria" pitchFamily="18" charset="0"/>
                </a:rPr>
                <a:t>γλωττίδα</a:t>
              </a:r>
            </a:p>
          </p:txBody>
        </p:sp>
        <p:sp>
          <p:nvSpPr>
            <p:cNvPr id="27" name="26 - TextBox"/>
            <p:cNvSpPr txBox="1"/>
            <p:nvPr/>
          </p:nvSpPr>
          <p:spPr>
            <a:xfrm>
              <a:off x="6324600" y="5257800"/>
              <a:ext cx="1143000" cy="430887"/>
            </a:xfrm>
            <a:prstGeom prst="rect">
              <a:avLst/>
            </a:prstGeom>
            <a:noFill/>
            <a:ln>
              <a:noFill/>
            </a:ln>
          </p:spPr>
          <p:txBody>
            <a:bodyPr wrap="square" rtlCol="0">
              <a:spAutoFit/>
            </a:bodyPr>
            <a:lstStyle/>
            <a:p>
              <a:pPr algn="ctr"/>
              <a:r>
                <a:rPr lang="el-GR" sz="1100" dirty="0" err="1">
                  <a:latin typeface="Cambria" pitchFamily="18" charset="0"/>
                </a:rPr>
                <a:t>προράχη</a:t>
              </a:r>
              <a:r>
                <a:rPr lang="el-GR" sz="1100" dirty="0">
                  <a:latin typeface="Cambria" pitchFamily="18" charset="0"/>
                </a:rPr>
                <a:t> της γλώσσας</a:t>
              </a:r>
            </a:p>
          </p:txBody>
        </p:sp>
        <p:sp>
          <p:nvSpPr>
            <p:cNvPr id="28" name="27 - TextBox"/>
            <p:cNvSpPr txBox="1"/>
            <p:nvPr/>
          </p:nvSpPr>
          <p:spPr>
            <a:xfrm>
              <a:off x="5715000" y="5562600"/>
              <a:ext cx="1066800" cy="461665"/>
            </a:xfrm>
            <a:prstGeom prst="rect">
              <a:avLst/>
            </a:prstGeom>
            <a:noFill/>
            <a:ln>
              <a:noFill/>
            </a:ln>
          </p:spPr>
          <p:txBody>
            <a:bodyPr wrap="square" rtlCol="0">
              <a:spAutoFit/>
            </a:bodyPr>
            <a:lstStyle/>
            <a:p>
              <a:pPr algn="ctr"/>
              <a:r>
                <a:rPr lang="el-GR" sz="1200" dirty="0">
                  <a:latin typeface="Cambria" pitchFamily="18" charset="0"/>
                </a:rPr>
                <a:t>άκρη της γλώσσας</a:t>
              </a:r>
            </a:p>
          </p:txBody>
        </p:sp>
        <p:sp>
          <p:nvSpPr>
            <p:cNvPr id="29" name="28 - TextBox"/>
            <p:cNvSpPr txBox="1"/>
            <p:nvPr/>
          </p:nvSpPr>
          <p:spPr>
            <a:xfrm>
              <a:off x="5486400" y="4648200"/>
              <a:ext cx="1066800" cy="276999"/>
            </a:xfrm>
            <a:prstGeom prst="rect">
              <a:avLst/>
            </a:prstGeom>
            <a:noFill/>
            <a:ln>
              <a:noFill/>
            </a:ln>
          </p:spPr>
          <p:txBody>
            <a:bodyPr wrap="square" rtlCol="0">
              <a:spAutoFit/>
            </a:bodyPr>
            <a:lstStyle/>
            <a:p>
              <a:pPr algn="ctr"/>
              <a:r>
                <a:rPr lang="el-GR" sz="1200" dirty="0">
                  <a:latin typeface="Cambria" pitchFamily="18" charset="0"/>
                </a:rPr>
                <a:t>δόντια</a:t>
              </a:r>
            </a:p>
          </p:txBody>
        </p:sp>
        <p:sp>
          <p:nvSpPr>
            <p:cNvPr id="30" name="29 - TextBox"/>
            <p:cNvSpPr txBox="1"/>
            <p:nvPr/>
          </p:nvSpPr>
          <p:spPr>
            <a:xfrm>
              <a:off x="5257800" y="3886200"/>
              <a:ext cx="1066800" cy="276999"/>
            </a:xfrm>
            <a:prstGeom prst="rect">
              <a:avLst/>
            </a:prstGeom>
            <a:noFill/>
            <a:ln>
              <a:noFill/>
            </a:ln>
          </p:spPr>
          <p:txBody>
            <a:bodyPr wrap="square" rtlCol="0">
              <a:spAutoFit/>
            </a:bodyPr>
            <a:lstStyle/>
            <a:p>
              <a:pPr algn="ctr"/>
              <a:r>
                <a:rPr lang="el-GR" sz="1200" dirty="0">
                  <a:latin typeface="Cambria" pitchFamily="18" charset="0"/>
                </a:rPr>
                <a:t>χείλη</a:t>
              </a:r>
            </a:p>
          </p:txBody>
        </p:sp>
        <p:sp>
          <p:nvSpPr>
            <p:cNvPr id="31" name="30 - TextBox"/>
            <p:cNvSpPr txBox="1"/>
            <p:nvPr/>
          </p:nvSpPr>
          <p:spPr>
            <a:xfrm>
              <a:off x="5410200" y="3429000"/>
              <a:ext cx="1066800" cy="276999"/>
            </a:xfrm>
            <a:prstGeom prst="rect">
              <a:avLst/>
            </a:prstGeom>
            <a:noFill/>
            <a:ln>
              <a:noFill/>
            </a:ln>
          </p:spPr>
          <p:txBody>
            <a:bodyPr wrap="square" rtlCol="0">
              <a:spAutoFit/>
            </a:bodyPr>
            <a:lstStyle/>
            <a:p>
              <a:pPr algn="ctr"/>
              <a:r>
                <a:rPr lang="el-GR" sz="1200" dirty="0">
                  <a:latin typeface="Cambria" pitchFamily="18" charset="0"/>
                </a:rPr>
                <a:t>μύτη</a:t>
              </a:r>
            </a:p>
          </p:txBody>
        </p:sp>
      </p:grpSp>
      <p:sp>
        <p:nvSpPr>
          <p:cNvPr id="33" name="7 - TextBox">
            <a:extLst>
              <a:ext uri="{FF2B5EF4-FFF2-40B4-BE49-F238E27FC236}">
                <a16:creationId xmlns:a16="http://schemas.microsoft.com/office/drawing/2014/main" id="{DA8A988F-961C-4CFD-8AFE-AD91297790A9}"/>
              </a:ext>
            </a:extLst>
          </p:cNvPr>
          <p:cNvSpPr txBox="1"/>
          <p:nvPr/>
        </p:nvSpPr>
        <p:spPr>
          <a:xfrm>
            <a:off x="2057400" y="2514600"/>
            <a:ext cx="1447800" cy="400110"/>
          </a:xfrm>
          <a:prstGeom prst="rect">
            <a:avLst/>
          </a:prstGeom>
          <a:noFill/>
        </p:spPr>
        <p:txBody>
          <a:bodyPr wrap="square" rtlCol="0">
            <a:spAutoFit/>
          </a:bodyPr>
          <a:lstStyle/>
          <a:p>
            <a:r>
              <a:rPr lang="en-US" sz="2000" b="1" dirty="0">
                <a:solidFill>
                  <a:srgbClr val="FF0000"/>
                </a:solidFill>
                <a:latin typeface="Cambria" pitchFamily="18" charset="0"/>
              </a:rPr>
              <a:t>c, </a:t>
            </a:r>
            <a:r>
              <a:rPr lang="en-US" altLang="el-GR" sz="2000" b="1" dirty="0">
                <a:solidFill>
                  <a:srgbClr val="FF0000"/>
                </a:solidFill>
                <a:latin typeface="Cambria" pitchFamily="18" charset="0"/>
                <a:ea typeface="Times New Roman" pitchFamily="18" charset="0"/>
                <a:cs typeface="Tahoma" pitchFamily="34" charset="0"/>
              </a:rPr>
              <a:t>ɟ</a:t>
            </a:r>
            <a:r>
              <a:rPr lang="en-US" sz="2000" b="1" dirty="0">
                <a:solidFill>
                  <a:srgbClr val="FF0000"/>
                </a:solidFill>
                <a:latin typeface="Cambria" pitchFamily="18" charset="0"/>
              </a:rPr>
              <a:t>, </a:t>
            </a:r>
            <a:r>
              <a:rPr lang="en-US" altLang="el-GR" sz="2000" b="1" dirty="0">
                <a:solidFill>
                  <a:srgbClr val="FF0000"/>
                </a:solidFill>
                <a:latin typeface="Cambria" pitchFamily="18" charset="0"/>
                <a:ea typeface="Times New Roman" pitchFamily="18" charset="0"/>
                <a:cs typeface="Tahoma" pitchFamily="34" charset="0"/>
              </a:rPr>
              <a:t>ç</a:t>
            </a:r>
            <a:r>
              <a:rPr lang="en-US" sz="2000" b="1" dirty="0">
                <a:solidFill>
                  <a:srgbClr val="FF0000"/>
                </a:solidFill>
                <a:latin typeface="Cambria" pitchFamily="18" charset="0"/>
              </a:rPr>
              <a:t>, </a:t>
            </a:r>
            <a:r>
              <a:rPr lang="en-US" altLang="el-GR" sz="2000" b="1" dirty="0">
                <a:solidFill>
                  <a:srgbClr val="FF0000"/>
                </a:solidFill>
                <a:latin typeface="Cambria" pitchFamily="18" charset="0"/>
                <a:ea typeface="Times New Roman" pitchFamily="18" charset="0"/>
                <a:cs typeface="Tahoma" pitchFamily="34" charset="0"/>
              </a:rPr>
              <a:t>ʝ</a:t>
            </a:r>
            <a:endParaRPr lang="el-GR" sz="2000" b="1" dirty="0">
              <a:solidFill>
                <a:srgbClr val="FF0000"/>
              </a:solidFill>
              <a:latin typeface="Cambr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pPr algn="ctr"/>
            <a:r>
              <a:rPr lang="el-GR" dirty="0">
                <a:solidFill>
                  <a:srgbClr val="7030A0"/>
                </a:solidFill>
                <a:effectLst>
                  <a:outerShdw blurRad="38100" dist="38100" dir="2700000" algn="tl">
                    <a:srgbClr val="C0C0C0"/>
                  </a:outerShdw>
                </a:effectLst>
                <a:latin typeface="Monotype Corsiva" panose="03010101010201010101" pitchFamily="66" charset="0"/>
              </a:rPr>
              <a:t>Τόπος άρθρωσης</a:t>
            </a:r>
            <a:endParaRPr lang="en-US" dirty="0"/>
          </a:p>
        </p:txBody>
      </p:sp>
      <p:sp>
        <p:nvSpPr>
          <p:cNvPr id="7" name="Content Placeholder 6"/>
          <p:cNvSpPr>
            <a:spLocks noGrp="1"/>
          </p:cNvSpPr>
          <p:nvPr>
            <p:ph sz="quarter" idx="1"/>
          </p:nvPr>
        </p:nvSpPr>
        <p:spPr>
          <a:xfrm>
            <a:off x="0" y="1828800"/>
            <a:ext cx="2819400" cy="830997"/>
          </a:xfrm>
        </p:spPr>
        <p:txBody>
          <a:bodyPr wrap="square">
            <a:spAutoFit/>
          </a:bodyPr>
          <a:lstStyle/>
          <a:p>
            <a:pPr algn="ctr">
              <a:spcBef>
                <a:spcPct val="0"/>
              </a:spcBef>
              <a:buClr>
                <a:srgbClr val="00B050"/>
              </a:buClr>
              <a:buNone/>
            </a:pPr>
            <a:r>
              <a:rPr lang="el-GR" sz="2400" b="1" u="sng" dirty="0">
                <a:solidFill>
                  <a:srgbClr val="7030A0"/>
                </a:solidFill>
                <a:latin typeface="Cambria" pitchFamily="18" charset="0"/>
              </a:rPr>
              <a:t>Χειλικός</a:t>
            </a:r>
            <a:r>
              <a:rPr lang="en-US" sz="2400" b="1" u="sng" dirty="0">
                <a:solidFill>
                  <a:srgbClr val="7030A0"/>
                </a:solidFill>
                <a:latin typeface="Cambria" pitchFamily="18" charset="0"/>
              </a:rPr>
              <a:t> (labial)</a:t>
            </a:r>
            <a:endParaRPr lang="el-GR" sz="2400" b="1" dirty="0">
              <a:solidFill>
                <a:srgbClr val="7030A0"/>
              </a:solidFill>
              <a:latin typeface="Cambria" pitchFamily="18" charset="0"/>
            </a:endParaRPr>
          </a:p>
          <a:p>
            <a:pPr>
              <a:spcBef>
                <a:spcPct val="0"/>
              </a:spcBef>
              <a:buClr>
                <a:srgbClr val="00B050"/>
              </a:buClr>
              <a:buFont typeface="Wingdings" pitchFamily="2" charset="2"/>
              <a:buChar char="ü"/>
            </a:pPr>
            <a:endParaRPr lang="en-US" sz="2400" b="1" dirty="0">
              <a:solidFill>
                <a:srgbClr val="7030A0"/>
              </a:solidFill>
              <a:latin typeface="Cambria" pitchFamily="18" charset="0"/>
            </a:endParaRPr>
          </a:p>
        </p:txBody>
      </p:sp>
      <p:sp>
        <p:nvSpPr>
          <p:cNvPr id="4" name="3 - Ορθογώνιο"/>
          <p:cNvSpPr/>
          <p:nvPr/>
        </p:nvSpPr>
        <p:spPr>
          <a:xfrm>
            <a:off x="6477000" y="2362200"/>
            <a:ext cx="4572000" cy="1384995"/>
          </a:xfrm>
          <a:prstGeom prst="rect">
            <a:avLst/>
          </a:prstGeom>
        </p:spPr>
        <p:txBody>
          <a:bodyPr>
            <a:spAutoFit/>
          </a:bodyPr>
          <a:lstStyle/>
          <a:p>
            <a:pPr>
              <a:buClr>
                <a:srgbClr val="00B050"/>
              </a:buClr>
              <a:buFont typeface="Wingdings" pitchFamily="2" charset="2"/>
              <a:buChar char="ü"/>
            </a:pPr>
            <a:r>
              <a:rPr lang="el-GR" sz="2400" dirty="0">
                <a:latin typeface="Cambria" pitchFamily="18" charset="0"/>
              </a:rPr>
              <a:t>υπερωικά</a:t>
            </a:r>
            <a:endParaRPr lang="en-US" sz="2400" dirty="0">
              <a:latin typeface="Cambria" pitchFamily="18" charset="0"/>
            </a:endParaRPr>
          </a:p>
          <a:p>
            <a:pPr>
              <a:buClr>
                <a:srgbClr val="00B050"/>
              </a:buClr>
              <a:buFont typeface="Wingdings" pitchFamily="2" charset="2"/>
              <a:buChar char="ü"/>
            </a:pPr>
            <a:r>
              <a:rPr lang="el-GR" sz="2400" dirty="0">
                <a:latin typeface="Cambria" pitchFamily="18" charset="0"/>
              </a:rPr>
              <a:t>σταφυλικά</a:t>
            </a:r>
          </a:p>
          <a:p>
            <a:pPr>
              <a:buClr>
                <a:srgbClr val="00B050"/>
              </a:buClr>
              <a:buFont typeface="Wingdings" pitchFamily="2" charset="2"/>
              <a:buChar char="ü"/>
            </a:pPr>
            <a:endParaRPr lang="el-GR" b="1" dirty="0">
              <a:solidFill>
                <a:srgbClr val="7030A0"/>
              </a:solidFill>
              <a:latin typeface="Cambria" pitchFamily="18" charset="0"/>
            </a:endParaRPr>
          </a:p>
          <a:p>
            <a:pPr>
              <a:buClr>
                <a:srgbClr val="00B050"/>
              </a:buClr>
              <a:buFont typeface="Wingdings" pitchFamily="2" charset="2"/>
              <a:buChar char="ü"/>
            </a:pPr>
            <a:endParaRPr lang="el-GR" b="1" dirty="0">
              <a:solidFill>
                <a:srgbClr val="7030A0"/>
              </a:solidFill>
              <a:latin typeface="Cambria" pitchFamily="18" charset="0"/>
            </a:endParaRPr>
          </a:p>
        </p:txBody>
      </p:sp>
      <p:sp>
        <p:nvSpPr>
          <p:cNvPr id="5" name="4 - Ορθογώνιο"/>
          <p:cNvSpPr/>
          <p:nvPr/>
        </p:nvSpPr>
        <p:spPr>
          <a:xfrm>
            <a:off x="228601" y="2362200"/>
            <a:ext cx="2819400" cy="830997"/>
          </a:xfrm>
          <a:prstGeom prst="rect">
            <a:avLst/>
          </a:prstGeom>
        </p:spPr>
        <p:txBody>
          <a:bodyPr wrap="square">
            <a:spAutoFit/>
          </a:bodyPr>
          <a:lstStyle/>
          <a:p>
            <a:pPr>
              <a:buClr>
                <a:srgbClr val="00B050"/>
              </a:buClr>
              <a:buFont typeface="Wingdings" pitchFamily="2" charset="2"/>
              <a:buChar char="ü"/>
            </a:pPr>
            <a:r>
              <a:rPr lang="el-GR" sz="2400" dirty="0" err="1">
                <a:latin typeface="Cambria" pitchFamily="18" charset="0"/>
              </a:rPr>
              <a:t>διχειλικά</a:t>
            </a:r>
            <a:endParaRPr lang="en-US" sz="2400" dirty="0">
              <a:latin typeface="Cambria" pitchFamily="18" charset="0"/>
            </a:endParaRPr>
          </a:p>
          <a:p>
            <a:pPr>
              <a:buClr>
                <a:srgbClr val="00B050"/>
              </a:buClr>
              <a:buFont typeface="Wingdings" pitchFamily="2" charset="2"/>
              <a:buChar char="ü"/>
            </a:pPr>
            <a:r>
              <a:rPr lang="el-GR" sz="2400" dirty="0" err="1">
                <a:latin typeface="Cambria" pitchFamily="18" charset="0"/>
              </a:rPr>
              <a:t>χειλοδοντικά</a:t>
            </a:r>
            <a:endParaRPr lang="el-GR" sz="2400" dirty="0">
              <a:latin typeface="Cambria" pitchFamily="18" charset="0"/>
            </a:endParaRPr>
          </a:p>
        </p:txBody>
      </p:sp>
      <p:sp>
        <p:nvSpPr>
          <p:cNvPr id="6" name="5 - Ορθογώνιο"/>
          <p:cNvSpPr/>
          <p:nvPr/>
        </p:nvSpPr>
        <p:spPr>
          <a:xfrm>
            <a:off x="2895600" y="1828800"/>
            <a:ext cx="3501087" cy="461665"/>
          </a:xfrm>
          <a:prstGeom prst="rect">
            <a:avLst/>
          </a:prstGeom>
        </p:spPr>
        <p:txBody>
          <a:bodyPr wrap="none">
            <a:spAutoFit/>
          </a:bodyPr>
          <a:lstStyle/>
          <a:p>
            <a:r>
              <a:rPr lang="el-GR" sz="2400" b="1" u="sng" dirty="0" err="1">
                <a:solidFill>
                  <a:srgbClr val="7030A0"/>
                </a:solidFill>
                <a:latin typeface="Cambria" pitchFamily="18" charset="0"/>
              </a:rPr>
              <a:t>Κορωνιδικός</a:t>
            </a:r>
            <a:r>
              <a:rPr lang="en-US" sz="2400" b="1" u="sng" dirty="0">
                <a:solidFill>
                  <a:srgbClr val="7030A0"/>
                </a:solidFill>
                <a:latin typeface="Cambria" pitchFamily="18" charset="0"/>
              </a:rPr>
              <a:t> (coronal)</a:t>
            </a:r>
            <a:r>
              <a:rPr lang="el-GR" sz="2400" b="1" u="sng" dirty="0">
                <a:solidFill>
                  <a:srgbClr val="7030A0"/>
                </a:solidFill>
                <a:latin typeface="Cambria" pitchFamily="18" charset="0"/>
              </a:rPr>
              <a:t> </a:t>
            </a:r>
            <a:endParaRPr lang="el-GR" sz="2400" u="sng" dirty="0"/>
          </a:p>
        </p:txBody>
      </p:sp>
      <p:sp>
        <p:nvSpPr>
          <p:cNvPr id="8" name="7 - Ορθογώνιο"/>
          <p:cNvSpPr/>
          <p:nvPr/>
        </p:nvSpPr>
        <p:spPr>
          <a:xfrm>
            <a:off x="2971800" y="2362200"/>
            <a:ext cx="4572000" cy="1938992"/>
          </a:xfrm>
          <a:prstGeom prst="rect">
            <a:avLst/>
          </a:prstGeom>
        </p:spPr>
        <p:txBody>
          <a:bodyPr>
            <a:spAutoFit/>
          </a:bodyPr>
          <a:lstStyle/>
          <a:p>
            <a:pPr>
              <a:buClr>
                <a:srgbClr val="00B050"/>
              </a:buClr>
              <a:buFont typeface="Wingdings" pitchFamily="2" charset="2"/>
              <a:buChar char="ü"/>
            </a:pPr>
            <a:r>
              <a:rPr lang="en-US" sz="2400" dirty="0">
                <a:latin typeface="Cambria" pitchFamily="18" charset="0"/>
              </a:rPr>
              <a:t>o</a:t>
            </a:r>
            <a:r>
              <a:rPr lang="el-GR" sz="2400" dirty="0" err="1">
                <a:latin typeface="Cambria" pitchFamily="18" charset="0"/>
              </a:rPr>
              <a:t>δοντικά</a:t>
            </a:r>
            <a:endParaRPr lang="en-US" sz="2400" dirty="0">
              <a:latin typeface="Cambria" pitchFamily="18" charset="0"/>
            </a:endParaRPr>
          </a:p>
          <a:p>
            <a:pPr>
              <a:buClr>
                <a:srgbClr val="00B050"/>
              </a:buClr>
              <a:buFont typeface="Wingdings" pitchFamily="2" charset="2"/>
              <a:buChar char="ü"/>
            </a:pPr>
            <a:r>
              <a:rPr lang="el-GR" sz="2400" dirty="0">
                <a:latin typeface="Cambria" pitchFamily="18" charset="0"/>
              </a:rPr>
              <a:t>φατνιακά</a:t>
            </a:r>
            <a:endParaRPr lang="en-US" sz="2400" dirty="0">
              <a:latin typeface="Cambria" pitchFamily="18" charset="0"/>
            </a:endParaRPr>
          </a:p>
          <a:p>
            <a:pPr>
              <a:buClr>
                <a:srgbClr val="00B050"/>
              </a:buClr>
              <a:buFont typeface="Wingdings" pitchFamily="2" charset="2"/>
              <a:buChar char="ü"/>
            </a:pPr>
            <a:r>
              <a:rPr lang="el-GR" sz="2400" dirty="0" err="1">
                <a:latin typeface="Cambria" pitchFamily="18" charset="0"/>
              </a:rPr>
              <a:t>ανακεκαμμένα</a:t>
            </a:r>
            <a:endParaRPr lang="en-US" sz="2400" dirty="0">
              <a:latin typeface="Cambria" pitchFamily="18" charset="0"/>
            </a:endParaRPr>
          </a:p>
          <a:p>
            <a:pPr>
              <a:buClr>
                <a:srgbClr val="00B050"/>
              </a:buClr>
              <a:buFont typeface="Wingdings" pitchFamily="2" charset="2"/>
              <a:buChar char="ü"/>
            </a:pPr>
            <a:r>
              <a:rPr lang="el-GR" sz="2400" dirty="0" err="1">
                <a:latin typeface="Cambria" pitchFamily="18" charset="0"/>
              </a:rPr>
              <a:t>φατνοουρανικά</a:t>
            </a:r>
            <a:endParaRPr lang="en-US" sz="2400" dirty="0">
              <a:latin typeface="Cambria" pitchFamily="18" charset="0"/>
            </a:endParaRPr>
          </a:p>
          <a:p>
            <a:pPr>
              <a:buClr>
                <a:srgbClr val="00B050"/>
              </a:buClr>
              <a:buFont typeface="Wingdings" pitchFamily="2" charset="2"/>
              <a:buChar char="ü"/>
            </a:pPr>
            <a:r>
              <a:rPr lang="el-GR" sz="2400" dirty="0">
                <a:latin typeface="Cambria" pitchFamily="18" charset="0"/>
              </a:rPr>
              <a:t>ουρανικά</a:t>
            </a:r>
          </a:p>
        </p:txBody>
      </p:sp>
      <p:sp>
        <p:nvSpPr>
          <p:cNvPr id="9" name="8 - Ορθογώνιο"/>
          <p:cNvSpPr/>
          <p:nvPr/>
        </p:nvSpPr>
        <p:spPr>
          <a:xfrm>
            <a:off x="6327319" y="1828800"/>
            <a:ext cx="2816681" cy="461665"/>
          </a:xfrm>
          <a:prstGeom prst="rect">
            <a:avLst/>
          </a:prstGeom>
        </p:spPr>
        <p:txBody>
          <a:bodyPr wrap="square">
            <a:spAutoFit/>
          </a:bodyPr>
          <a:lstStyle/>
          <a:p>
            <a:r>
              <a:rPr lang="el-GR" sz="2400" b="1" u="sng" dirty="0">
                <a:solidFill>
                  <a:srgbClr val="7030A0"/>
                </a:solidFill>
                <a:latin typeface="Cambria" pitchFamily="18" charset="0"/>
              </a:rPr>
              <a:t>Ραχιαίος (</a:t>
            </a:r>
            <a:r>
              <a:rPr lang="en-US" sz="2400" b="1" u="sng" dirty="0">
                <a:solidFill>
                  <a:srgbClr val="7030A0"/>
                </a:solidFill>
                <a:latin typeface="Cambria" pitchFamily="18" charset="0"/>
              </a:rPr>
              <a:t>dorsal)</a:t>
            </a:r>
            <a:r>
              <a:rPr lang="el-GR" sz="2400" b="1" u="sng" dirty="0">
                <a:solidFill>
                  <a:srgbClr val="7030A0"/>
                </a:solidFill>
                <a:latin typeface="Cambria" pitchFamily="18" charset="0"/>
              </a:rPr>
              <a:t> </a:t>
            </a:r>
            <a:endParaRPr lang="el-GR" sz="2400" u="sng"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81000" y="1447800"/>
            <a:ext cx="8610600" cy="5029200"/>
          </a:xfrm>
        </p:spPr>
        <p:txBody>
          <a:bodyPr/>
          <a:lstStyle/>
          <a:p>
            <a:pPr marL="514350" indent="-514350">
              <a:buFont typeface="+mj-lt"/>
              <a:buAutoNum type="arabicPeriod"/>
            </a:pPr>
            <a:r>
              <a:rPr lang="el-GR" altLang="en-US" sz="2000" dirty="0">
                <a:latin typeface="Cambria" pitchFamily="18" charset="0"/>
              </a:rPr>
              <a:t>Ομιλία</a:t>
            </a:r>
          </a:p>
          <a:p>
            <a:pPr marL="514350" indent="-514350">
              <a:buFont typeface="+mj-lt"/>
              <a:buAutoNum type="arabicPeriod"/>
            </a:pPr>
            <a:r>
              <a:rPr lang="el-GR" altLang="en-US" sz="2000" dirty="0">
                <a:latin typeface="Cambria" pitchFamily="18" charset="0"/>
              </a:rPr>
              <a:t>Φωνητική</a:t>
            </a:r>
          </a:p>
          <a:p>
            <a:pPr marL="514350" indent="-514350">
              <a:buFont typeface="+mj-lt"/>
              <a:buAutoNum type="arabicPeriod"/>
            </a:pPr>
            <a:r>
              <a:rPr lang="el-GR" altLang="en-US" sz="2000" dirty="0">
                <a:latin typeface="Cambria" pitchFamily="18" charset="0"/>
              </a:rPr>
              <a:t>Κλάδοι της Φωνητικής</a:t>
            </a:r>
          </a:p>
          <a:p>
            <a:pPr marL="514350" indent="-514350">
              <a:buFont typeface="+mj-lt"/>
              <a:buAutoNum type="arabicPeriod"/>
            </a:pPr>
            <a:r>
              <a:rPr lang="el-GR" altLang="en-US" sz="2000" dirty="0">
                <a:latin typeface="Cambria" pitchFamily="18" charset="0"/>
              </a:rPr>
              <a:t>Διεθνές Φωνητικό Αλφάβητο</a:t>
            </a:r>
            <a:endParaRPr lang="en-US" altLang="en-US" sz="2000" dirty="0">
              <a:latin typeface="Cambria" pitchFamily="18" charset="0"/>
            </a:endParaRPr>
          </a:p>
          <a:p>
            <a:pPr marL="514350" indent="-514350">
              <a:buFont typeface="+mj-lt"/>
              <a:buAutoNum type="arabicPeriod"/>
            </a:pPr>
            <a:r>
              <a:rPr lang="el-GR" altLang="en-US" sz="2000" dirty="0">
                <a:latin typeface="Cambria" pitchFamily="18" charset="0"/>
              </a:rPr>
              <a:t>Παραγωγή ομιλίας</a:t>
            </a:r>
          </a:p>
          <a:p>
            <a:pPr marL="514350" indent="-514350">
              <a:buFont typeface="+mj-lt"/>
              <a:buAutoNum type="arabicPeriod"/>
            </a:pPr>
            <a:r>
              <a:rPr lang="el-GR" altLang="en-US" sz="2000" dirty="0">
                <a:latin typeface="Cambria" pitchFamily="18" charset="0"/>
              </a:rPr>
              <a:t>Μηχανισμοί ροής αέρα</a:t>
            </a:r>
          </a:p>
          <a:p>
            <a:pPr marL="514350" indent="-514350">
              <a:buFont typeface="+mj-lt"/>
              <a:buAutoNum type="arabicPeriod"/>
            </a:pPr>
            <a:r>
              <a:rPr lang="el-GR" altLang="en-US" sz="2000" dirty="0">
                <a:latin typeface="Cambria" pitchFamily="18" charset="0"/>
              </a:rPr>
              <a:t>Φώνηση</a:t>
            </a:r>
          </a:p>
          <a:p>
            <a:pPr marL="514350" indent="-514350">
              <a:buFont typeface="+mj-lt"/>
              <a:buAutoNum type="arabicPeriod"/>
            </a:pPr>
            <a:r>
              <a:rPr lang="el-GR" altLang="en-US" sz="2000" dirty="0">
                <a:latin typeface="Cambria" pitchFamily="18" charset="0"/>
              </a:rPr>
              <a:t>Άρθρωση</a:t>
            </a:r>
          </a:p>
          <a:p>
            <a:pPr marL="514350" indent="-514350">
              <a:buFont typeface="+mj-lt"/>
              <a:buAutoNum type="arabicPeriod"/>
            </a:pPr>
            <a:r>
              <a:rPr lang="el-GR" altLang="en-US" sz="2000" dirty="0">
                <a:latin typeface="Cambria" pitchFamily="18" charset="0"/>
              </a:rPr>
              <a:t>Φωνητική οδός / Αρθρωτές</a:t>
            </a:r>
          </a:p>
          <a:p>
            <a:pPr marL="514350" indent="-514350">
              <a:buFont typeface="+mj-lt"/>
              <a:buAutoNum type="arabicPeriod"/>
            </a:pPr>
            <a:r>
              <a:rPr lang="el-GR" altLang="en-US" sz="2000" dirty="0">
                <a:latin typeface="Cambria" pitchFamily="18" charset="0"/>
              </a:rPr>
              <a:t>Σύμφωνα: Τόπος άρθρωσης</a:t>
            </a:r>
          </a:p>
          <a:p>
            <a:pPr marL="514350" indent="-514350">
              <a:buFont typeface="+mj-lt"/>
              <a:buAutoNum type="arabicPeriod"/>
            </a:pPr>
            <a:r>
              <a:rPr lang="el-GR" altLang="en-US" sz="2000" dirty="0">
                <a:latin typeface="Cambria" pitchFamily="18" charset="0"/>
              </a:rPr>
              <a:t>Σύμφωνα: Τρόπος άρθρωσης</a:t>
            </a:r>
          </a:p>
          <a:p>
            <a:pPr marL="514350" indent="-514350">
              <a:buFont typeface="+mj-lt"/>
              <a:buAutoNum type="arabicPeriod"/>
            </a:pPr>
            <a:r>
              <a:rPr lang="el-GR" altLang="en-US" sz="2000" dirty="0">
                <a:latin typeface="Cambria" pitchFamily="18" charset="0"/>
              </a:rPr>
              <a:t>Τα σύμφωνα της Ελληνικής</a:t>
            </a:r>
          </a:p>
          <a:p>
            <a:pPr marL="514350" indent="-514350">
              <a:buFont typeface="+mj-lt"/>
              <a:buAutoNum type="arabicPeriod"/>
            </a:pPr>
            <a:r>
              <a:rPr lang="el-GR" altLang="en-US" sz="2000" dirty="0">
                <a:latin typeface="Cambria" pitchFamily="18" charset="0"/>
              </a:rPr>
              <a:t>Τα σύμφωνα των γλωσσών</a:t>
            </a:r>
          </a:p>
          <a:p>
            <a:pPr marL="514350" indent="-514350">
              <a:buFont typeface="+mj-lt"/>
              <a:buAutoNum type="arabicPeriod"/>
            </a:pPr>
            <a:r>
              <a:rPr lang="el-GR" altLang="en-US" sz="2000" dirty="0">
                <a:latin typeface="Cambria" pitchFamily="18" charset="0"/>
              </a:rPr>
              <a:t>Φωνήεντα</a:t>
            </a:r>
          </a:p>
          <a:p>
            <a:pPr marL="514350" indent="-514350">
              <a:buFont typeface="+mj-lt"/>
              <a:buAutoNum type="arabicPeriod"/>
            </a:pPr>
            <a:endParaRPr lang="el-GR" altLang="en-US" sz="2000" dirty="0">
              <a:latin typeface="Cambria" pitchFamily="18" charset="0"/>
            </a:endParaRPr>
          </a:p>
          <a:p>
            <a:pPr marL="514350" indent="-514350">
              <a:buFont typeface="+mj-lt"/>
              <a:buAutoNum type="arabicPeriod"/>
            </a:pPr>
            <a:endParaRPr lang="el-GR" altLang="en-US" dirty="0">
              <a:latin typeface="Cambria" pitchFamily="18" charset="0"/>
            </a:endParaRPr>
          </a:p>
          <a:p>
            <a:pPr marL="514350" indent="-514350">
              <a:buFont typeface="+mj-lt"/>
              <a:buAutoNum type="arabicPeriod"/>
            </a:pPr>
            <a:endParaRPr lang="el-GR" altLang="en-US" dirty="0">
              <a:latin typeface="Cambria" pitchFamily="18" charset="0"/>
            </a:endParaRPr>
          </a:p>
          <a:p>
            <a:pPr marL="514350" indent="-514350">
              <a:buFont typeface="+mj-lt"/>
              <a:buAutoNum type="arabicPeriod"/>
            </a:pPr>
            <a:endParaRPr lang="el-GR" altLang="en-US" dirty="0">
              <a:latin typeface="Cambria" pitchFamily="18" charset="0"/>
            </a:endParaRPr>
          </a:p>
          <a:p>
            <a:pPr marL="514350" indent="-514350">
              <a:buFont typeface="+mj-lt"/>
              <a:buAutoNum type="arabicPeriod"/>
            </a:pPr>
            <a:endParaRPr lang="el-GR" altLang="en-US" dirty="0">
              <a:latin typeface="Cambria" pitchFamily="18" charset="0"/>
            </a:endParaRPr>
          </a:p>
          <a:p>
            <a:pPr marL="514350" indent="-514350">
              <a:buFont typeface="+mj-lt"/>
              <a:buAutoNum type="arabicPeriod"/>
            </a:pPr>
            <a:endParaRPr lang="el-GR" altLang="en-US" dirty="0">
              <a:latin typeface="Cambria" pitchFamily="18" charset="0"/>
            </a:endParaRPr>
          </a:p>
          <a:p>
            <a:pPr marL="514350" indent="-514350">
              <a:buFont typeface="+mj-lt"/>
              <a:buAutoNum type="arabicPeriod"/>
            </a:pPr>
            <a:endParaRPr lang="el-GR" altLang="en-US" dirty="0">
              <a:latin typeface="Cambria" pitchFamily="18" charset="0"/>
            </a:endParaRPr>
          </a:p>
          <a:p>
            <a:pPr marL="514350" indent="-514350">
              <a:buFont typeface="+mj-lt"/>
              <a:buAutoNum type="arabicPeriod"/>
            </a:pPr>
            <a:endParaRPr lang="el-GR" altLang="en-US" dirty="0">
              <a:latin typeface="Cambria" pitchFamily="18" charset="0"/>
            </a:endParaRPr>
          </a:p>
        </p:txBody>
      </p:sp>
      <p:pic>
        <p:nvPicPr>
          <p:cNvPr id="4" name="3 - Εικόνα" descr="droppedImage.jpg"/>
          <p:cNvPicPr>
            <a:picLocks noChangeAspect="1"/>
          </p:cNvPicPr>
          <p:nvPr/>
        </p:nvPicPr>
        <p:blipFill>
          <a:blip r:embed="rId2" cstate="print"/>
          <a:stretch>
            <a:fillRect/>
          </a:stretch>
        </p:blipFill>
        <p:spPr>
          <a:xfrm>
            <a:off x="1524000" y="228601"/>
            <a:ext cx="6096000" cy="1219200"/>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l-GR" dirty="0">
                <a:solidFill>
                  <a:srgbClr val="7030A0"/>
                </a:solidFill>
                <a:effectLst>
                  <a:outerShdw blurRad="38100" dist="38100" dir="2700000" algn="tl">
                    <a:srgbClr val="C0C0C0"/>
                  </a:outerShdw>
                </a:effectLst>
                <a:latin typeface="Monotype Corsiva" panose="03010101010201010101" pitchFamily="66" charset="0"/>
              </a:rPr>
              <a:t>Τρόπος άρθρωσης</a:t>
            </a:r>
            <a:endParaRPr lang="en-US" dirty="0"/>
          </a:p>
        </p:txBody>
      </p:sp>
      <p:sp>
        <p:nvSpPr>
          <p:cNvPr id="7" name="Content Placeholder 6"/>
          <p:cNvSpPr>
            <a:spLocks noGrp="1"/>
          </p:cNvSpPr>
          <p:nvPr>
            <p:ph sz="quarter" idx="1"/>
          </p:nvPr>
        </p:nvSpPr>
        <p:spPr>
          <a:xfrm>
            <a:off x="304800" y="1295400"/>
            <a:ext cx="8458200" cy="1676400"/>
          </a:xfrm>
        </p:spPr>
        <p:txBody>
          <a:bodyPr/>
          <a:lstStyle/>
          <a:p>
            <a:pPr algn="just">
              <a:buFont typeface="Wingdings" pitchFamily="2" charset="2"/>
              <a:buChar char="ü"/>
            </a:pPr>
            <a:r>
              <a:rPr lang="el-GR" sz="2000" b="1" dirty="0">
                <a:solidFill>
                  <a:srgbClr val="7030A0"/>
                </a:solidFill>
              </a:rPr>
              <a:t>Κλειστοί ή στιγμιαίοι </a:t>
            </a:r>
            <a:r>
              <a:rPr lang="el-GR" sz="2000" dirty="0"/>
              <a:t>(</a:t>
            </a:r>
            <a:r>
              <a:rPr lang="en-US" sz="2000" dirty="0">
                <a:latin typeface="Cambria" pitchFamily="18" charset="0"/>
              </a:rPr>
              <a:t>stops </a:t>
            </a:r>
            <a:r>
              <a:rPr lang="el-GR" sz="2000" dirty="0">
                <a:latin typeface="Cambria" pitchFamily="18" charset="0"/>
              </a:rPr>
              <a:t>ή</a:t>
            </a:r>
            <a:r>
              <a:rPr lang="en-US" sz="2000" dirty="0">
                <a:latin typeface="Cambria" pitchFamily="18" charset="0"/>
              </a:rPr>
              <a:t> plosives)</a:t>
            </a:r>
            <a:r>
              <a:rPr lang="en-US" sz="2000" dirty="0"/>
              <a:t>: </a:t>
            </a:r>
            <a:r>
              <a:rPr lang="el-GR" sz="2000" dirty="0"/>
              <a:t>Οι φθόγγοι που παράγονται όταν η ροή του αέρα ανακόπτεται εντελώς από τους αρθρωτές και η πίεση που συσσωρεύεται στη φωνητική οδό απελευθερώνεται απότομα με έναν θόρυβο</a:t>
            </a:r>
            <a:r>
              <a:rPr lang="en-US" sz="2000" dirty="0"/>
              <a:t>.</a:t>
            </a:r>
            <a:endParaRPr lang="el-GR" sz="2000" dirty="0"/>
          </a:p>
          <a:p>
            <a:pPr algn="just"/>
            <a:endParaRPr lang="el-GR" sz="2000" dirty="0"/>
          </a:p>
          <a:p>
            <a:pPr algn="just"/>
            <a:endParaRPr lang="el-GR" sz="2000" dirty="0"/>
          </a:p>
          <a:p>
            <a:pPr algn="just"/>
            <a:endParaRPr lang="en-US" sz="2000" dirty="0"/>
          </a:p>
        </p:txBody>
      </p:sp>
      <p:sp>
        <p:nvSpPr>
          <p:cNvPr id="4" name="3 - Ορθογώνιο"/>
          <p:cNvSpPr/>
          <p:nvPr/>
        </p:nvSpPr>
        <p:spPr>
          <a:xfrm>
            <a:off x="304800" y="2595801"/>
            <a:ext cx="8534400" cy="4385816"/>
          </a:xfrm>
          <a:prstGeom prst="rect">
            <a:avLst/>
          </a:prstGeom>
        </p:spPr>
        <p:txBody>
          <a:bodyPr wrap="square">
            <a:spAutoFit/>
          </a:bodyPr>
          <a:lstStyle/>
          <a:p>
            <a:pPr marL="273050" indent="-273050" algn="just">
              <a:spcBef>
                <a:spcPts val="575"/>
              </a:spcBef>
              <a:buClr>
                <a:schemeClr val="accent1"/>
              </a:buClr>
              <a:buSzPct val="85000"/>
              <a:buFont typeface="Wingdings" pitchFamily="2" charset="2"/>
              <a:buChar char="ü"/>
            </a:pPr>
            <a:r>
              <a:rPr lang="el-GR" sz="2000" b="1" dirty="0">
                <a:solidFill>
                  <a:srgbClr val="7030A0"/>
                </a:solidFill>
                <a:latin typeface="+mn-lt"/>
              </a:rPr>
              <a:t>Τριβόμενοι ή διαρκείς</a:t>
            </a:r>
            <a:r>
              <a:rPr lang="en-US" sz="2000" b="1" dirty="0">
                <a:solidFill>
                  <a:srgbClr val="7030A0"/>
                </a:solidFill>
                <a:latin typeface="+mn-lt"/>
              </a:rPr>
              <a:t> </a:t>
            </a:r>
            <a:r>
              <a:rPr lang="en-US" sz="2000" dirty="0">
                <a:latin typeface="Cambria" pitchFamily="18" charset="0"/>
              </a:rPr>
              <a:t>(fricatives</a:t>
            </a:r>
            <a:r>
              <a:rPr lang="el-GR" sz="2000" dirty="0">
                <a:latin typeface="Cambria" pitchFamily="18" charset="0"/>
              </a:rPr>
              <a:t> ή</a:t>
            </a:r>
            <a:r>
              <a:rPr lang="en-US" sz="2000" dirty="0">
                <a:latin typeface="Cambria" pitchFamily="18" charset="0"/>
              </a:rPr>
              <a:t> continuants</a:t>
            </a:r>
            <a:r>
              <a:rPr lang="en-US" sz="2000" dirty="0">
                <a:latin typeface="+mn-lt"/>
              </a:rPr>
              <a:t>)</a:t>
            </a:r>
            <a:r>
              <a:rPr lang="el-GR" sz="2000" dirty="0">
                <a:latin typeface="+mn-lt"/>
              </a:rPr>
              <a:t>: Οι φθόγγοι που δημιουργούνται όταν δύο αρθρωτές πλησιάζουν τόσο πολύ ο ένας τον άλλο, ώστε όταν ο αέρας περνά ανάμεσά τους να δημιουργείται τριβή. Δεν υπάρχει πλήρης φραγμός των δύο αρθρωτών αλλά απλώς ένα στένωμα.</a:t>
            </a:r>
            <a:r>
              <a:rPr lang="en-US" sz="2000" dirty="0">
                <a:latin typeface="+mn-lt"/>
              </a:rPr>
              <a:t> </a:t>
            </a:r>
            <a:endParaRPr lang="el-GR" sz="2000" dirty="0">
              <a:latin typeface="+mn-lt"/>
            </a:endParaRPr>
          </a:p>
          <a:p>
            <a:pPr marL="273050" indent="-273050" algn="just">
              <a:spcBef>
                <a:spcPts val="575"/>
              </a:spcBef>
              <a:buClr>
                <a:schemeClr val="accent1"/>
              </a:buClr>
              <a:buSzPct val="85000"/>
              <a:buFont typeface="Wingdings" pitchFamily="2" charset="2"/>
              <a:buChar char="ü"/>
            </a:pPr>
            <a:endParaRPr lang="el-GR" sz="2000" b="1" dirty="0">
              <a:solidFill>
                <a:srgbClr val="7030A0"/>
              </a:solidFill>
              <a:latin typeface="+mn-lt"/>
            </a:endParaRPr>
          </a:p>
          <a:p>
            <a:pPr marL="273050" indent="-273050" algn="just">
              <a:spcBef>
                <a:spcPts val="575"/>
              </a:spcBef>
              <a:buClr>
                <a:schemeClr val="accent1"/>
              </a:buClr>
              <a:buSzPct val="85000"/>
              <a:buFont typeface="Wingdings" pitchFamily="2" charset="2"/>
              <a:buChar char="ü"/>
            </a:pPr>
            <a:r>
              <a:rPr lang="el-GR" sz="2000" b="1" dirty="0">
                <a:solidFill>
                  <a:srgbClr val="7030A0"/>
                </a:solidFill>
                <a:latin typeface="+mn-lt"/>
              </a:rPr>
              <a:t>Προστριβόμενοι</a:t>
            </a:r>
            <a:r>
              <a:rPr lang="el-GR" sz="2000" dirty="0">
                <a:solidFill>
                  <a:srgbClr val="7030A0"/>
                </a:solidFill>
                <a:latin typeface="+mn-lt"/>
              </a:rPr>
              <a:t> </a:t>
            </a:r>
            <a:r>
              <a:rPr lang="en-US" sz="2000" dirty="0">
                <a:latin typeface="Cambria" pitchFamily="18" charset="0"/>
              </a:rPr>
              <a:t>(affricates)</a:t>
            </a:r>
            <a:r>
              <a:rPr lang="el-GR" sz="2000" dirty="0">
                <a:latin typeface="+mn-lt"/>
              </a:rPr>
              <a:t>: Οι φθόγγοι που παράγονται όταν η πίεση του αέρα, πίσω από έναν πλήρη φραγμό της φωνητικής οδού, απελευθερώνεται σταδιακά. Η αρχική άφεση παράγει ένα κλειστό σύμφωνο, αλλά το διάστημα που ακολουθεί παράγει τριβή η οποία ακούγεται και συνεπώς ο φθόγγος περιέχει ένα τριβόμενο στοιχείο. Ωστόσο, η διάρκεια της τριβής δεν είναι τόσο μεγάλη όσο σε έναν τριβόμενο φθόγγο</a:t>
            </a:r>
            <a:r>
              <a:rPr lang="en-US" sz="2000" dirty="0">
                <a:latin typeface="+mn-lt"/>
              </a:rPr>
              <a:t>.</a:t>
            </a:r>
            <a:endParaRPr lang="en-US" sz="2400" dirty="0">
              <a:solidFill>
                <a:srgbClr val="FF0000"/>
              </a:solidFill>
              <a:latin typeface="+mn-lt"/>
            </a:endParaRPr>
          </a:p>
          <a:p>
            <a:pPr marL="273050" indent="-273050" algn="just">
              <a:spcBef>
                <a:spcPts val="575"/>
              </a:spcBef>
              <a:buClr>
                <a:schemeClr val="accent1"/>
              </a:buClr>
              <a:buSzPct val="85000"/>
              <a:buFont typeface="Wingdings" pitchFamily="2" charset="2"/>
              <a:buChar char="ü"/>
            </a:pPr>
            <a:endParaRPr lang="en-US" sz="2400" dirty="0">
              <a:latin typeface="Cambria" pitchFamily="18" charset="0"/>
            </a:endParaRPr>
          </a:p>
        </p:txBody>
      </p:sp>
      <p:sp>
        <p:nvSpPr>
          <p:cNvPr id="5" name="4 - Ορθογώνιο"/>
          <p:cNvSpPr/>
          <p:nvPr/>
        </p:nvSpPr>
        <p:spPr>
          <a:xfrm>
            <a:off x="2590800" y="2190690"/>
            <a:ext cx="1138838" cy="400110"/>
          </a:xfrm>
          <a:prstGeom prst="rect">
            <a:avLst/>
          </a:prstGeom>
        </p:spPr>
        <p:txBody>
          <a:bodyPr wrap="none">
            <a:spAutoFit/>
          </a:bodyPr>
          <a:lstStyle/>
          <a:p>
            <a:r>
              <a:rPr lang="en-US" sz="2000" b="1" dirty="0">
                <a:solidFill>
                  <a:srgbClr val="FF0000"/>
                </a:solidFill>
                <a:latin typeface="Cambria" pitchFamily="18" charset="0"/>
              </a:rPr>
              <a:t>p, t, b, d </a:t>
            </a:r>
            <a:endParaRPr lang="el-GR" sz="2000" b="1" dirty="0">
              <a:solidFill>
                <a:srgbClr val="FF0000"/>
              </a:solidFill>
              <a:latin typeface="Cambria" pitchFamily="18" charset="0"/>
            </a:endParaRPr>
          </a:p>
        </p:txBody>
      </p:sp>
      <p:sp>
        <p:nvSpPr>
          <p:cNvPr id="6" name="5 - Ορθογώνιο"/>
          <p:cNvSpPr/>
          <p:nvPr/>
        </p:nvSpPr>
        <p:spPr>
          <a:xfrm>
            <a:off x="685800" y="3790890"/>
            <a:ext cx="967188" cy="400110"/>
          </a:xfrm>
          <a:prstGeom prst="rect">
            <a:avLst/>
          </a:prstGeom>
        </p:spPr>
        <p:txBody>
          <a:bodyPr wrap="none">
            <a:spAutoFit/>
          </a:bodyPr>
          <a:lstStyle/>
          <a:p>
            <a:r>
              <a:rPr lang="en-US" sz="2000" b="1" dirty="0">
                <a:solidFill>
                  <a:srgbClr val="FF0000"/>
                </a:solidFill>
                <a:latin typeface="Cambria" pitchFamily="18" charset="0"/>
              </a:rPr>
              <a:t>f, v, s, z</a:t>
            </a:r>
            <a:endParaRPr lang="el-GR" sz="2400" b="1" dirty="0"/>
          </a:p>
        </p:txBody>
      </p:sp>
      <p:sp>
        <p:nvSpPr>
          <p:cNvPr id="8" name="5 - TextBox"/>
          <p:cNvSpPr txBox="1"/>
          <p:nvPr/>
        </p:nvSpPr>
        <p:spPr>
          <a:xfrm>
            <a:off x="2895600" y="6076890"/>
            <a:ext cx="1524000" cy="400110"/>
          </a:xfrm>
          <a:prstGeom prst="rect">
            <a:avLst/>
          </a:prstGeom>
          <a:noFill/>
        </p:spPr>
        <p:txBody>
          <a:bodyPr wrap="square" rtlCol="0">
            <a:spAutoFit/>
          </a:bodyPr>
          <a:lstStyle/>
          <a:p>
            <a:r>
              <a:rPr lang="en-US" sz="2000" b="1" dirty="0" err="1">
                <a:solidFill>
                  <a:srgbClr val="FF0000"/>
                </a:solidFill>
                <a:latin typeface="Cambria" pitchFamily="18" charset="0"/>
              </a:rPr>
              <a:t>ts</a:t>
            </a:r>
            <a:r>
              <a:rPr lang="en-US" sz="2000" b="1" dirty="0">
                <a:solidFill>
                  <a:srgbClr val="FF0000"/>
                </a:solidFill>
                <a:latin typeface="Cambria" pitchFamily="18" charset="0"/>
              </a:rPr>
              <a:t>, </a:t>
            </a:r>
            <a:r>
              <a:rPr lang="en-US" sz="2000" b="1" dirty="0" err="1">
                <a:solidFill>
                  <a:srgbClr val="FF0000"/>
                </a:solidFill>
                <a:latin typeface="Cambria" pitchFamily="18" charset="0"/>
              </a:rPr>
              <a:t>tz</a:t>
            </a:r>
            <a:endParaRPr lang="el-GR" sz="2000" b="1" dirty="0">
              <a:solidFill>
                <a:srgbClr val="FF0000"/>
              </a:solidFill>
              <a:latin typeface="Cambr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772400" cy="1143000"/>
          </a:xfrm>
        </p:spPr>
        <p:txBody>
          <a:bodyPr/>
          <a:lstStyle/>
          <a:p>
            <a:pPr algn="ctr"/>
            <a:r>
              <a:rPr lang="el-GR" dirty="0">
                <a:solidFill>
                  <a:srgbClr val="7030A0"/>
                </a:solidFill>
                <a:effectLst>
                  <a:outerShdw blurRad="38100" dist="38100" dir="2700000" algn="tl">
                    <a:srgbClr val="C0C0C0"/>
                  </a:outerShdw>
                </a:effectLst>
                <a:latin typeface="Monotype Corsiva" panose="03010101010201010101" pitchFamily="66" charset="0"/>
              </a:rPr>
              <a:t>Τρόπος άρθρωσης</a:t>
            </a:r>
            <a:endParaRPr lang="en-US" dirty="0"/>
          </a:p>
        </p:txBody>
      </p:sp>
      <p:sp>
        <p:nvSpPr>
          <p:cNvPr id="4" name="3 - Ορθογώνιο"/>
          <p:cNvSpPr/>
          <p:nvPr/>
        </p:nvSpPr>
        <p:spPr>
          <a:xfrm>
            <a:off x="228600" y="2133600"/>
            <a:ext cx="8458200" cy="4647426"/>
          </a:xfrm>
          <a:prstGeom prst="rect">
            <a:avLst/>
          </a:prstGeom>
        </p:spPr>
        <p:txBody>
          <a:bodyPr wrap="square">
            <a:spAutoFit/>
          </a:bodyPr>
          <a:lstStyle/>
          <a:p>
            <a:pPr marL="273050" indent="-273050" algn="just">
              <a:spcBef>
                <a:spcPts val="575"/>
              </a:spcBef>
              <a:buClr>
                <a:schemeClr val="accent1"/>
              </a:buClr>
              <a:buSzPct val="85000"/>
              <a:buFont typeface="Wingdings" pitchFamily="2" charset="2"/>
              <a:buChar char="ü"/>
            </a:pPr>
            <a:r>
              <a:rPr lang="el-GR" sz="2000" b="1" dirty="0">
                <a:solidFill>
                  <a:srgbClr val="7030A0"/>
                </a:solidFill>
                <a:latin typeface="+mn-lt"/>
              </a:rPr>
              <a:t>Πλευρικοί</a:t>
            </a:r>
            <a:r>
              <a:rPr lang="en-US" sz="2000" b="1" dirty="0">
                <a:solidFill>
                  <a:srgbClr val="7030A0"/>
                </a:solidFill>
                <a:latin typeface="+mn-lt"/>
              </a:rPr>
              <a:t> </a:t>
            </a:r>
            <a:r>
              <a:rPr lang="en-US" sz="2000" dirty="0">
                <a:latin typeface="Cambria" pitchFamily="18" charset="0"/>
              </a:rPr>
              <a:t>(laterals)</a:t>
            </a:r>
            <a:r>
              <a:rPr lang="el-GR" sz="2000" dirty="0">
                <a:latin typeface="Cambria" pitchFamily="18" charset="0"/>
              </a:rPr>
              <a:t>: Οι φθόγγοι που παράγονται όταν ο αέρας διαφεύγει από τη μια ή και τις δυο πλευρές ενός φραγμού που λαμβάνει χώρα μέσα στη στοματική κοιλότητα.</a:t>
            </a:r>
            <a:endParaRPr lang="en-US" sz="2000" dirty="0">
              <a:latin typeface="Cambria" pitchFamily="18" charset="0"/>
            </a:endParaRPr>
          </a:p>
          <a:p>
            <a:pPr marL="273050" indent="-273050" algn="just">
              <a:spcBef>
                <a:spcPts val="575"/>
              </a:spcBef>
              <a:buClr>
                <a:schemeClr val="accent1"/>
              </a:buClr>
              <a:buSzPct val="85000"/>
              <a:buFont typeface="Wingdings" pitchFamily="2" charset="2"/>
              <a:buChar char="ü"/>
            </a:pPr>
            <a:r>
              <a:rPr lang="el-GR" sz="2000" b="1" dirty="0">
                <a:solidFill>
                  <a:srgbClr val="7030A0"/>
                </a:solidFill>
                <a:latin typeface="+mn-lt"/>
              </a:rPr>
              <a:t>Προσεγγιστικοί</a:t>
            </a:r>
            <a:r>
              <a:rPr lang="en-US" sz="2000" b="1" dirty="0">
                <a:solidFill>
                  <a:srgbClr val="7030A0"/>
                </a:solidFill>
                <a:latin typeface="+mn-lt"/>
              </a:rPr>
              <a:t> </a:t>
            </a:r>
            <a:r>
              <a:rPr lang="en-US" sz="2000" dirty="0">
                <a:latin typeface="Cambria" pitchFamily="18" charset="0"/>
              </a:rPr>
              <a:t>(approximants)</a:t>
            </a:r>
            <a:r>
              <a:rPr lang="el-GR" sz="2000" dirty="0">
                <a:latin typeface="Cambria" pitchFamily="18" charset="0"/>
              </a:rPr>
              <a:t>: </a:t>
            </a:r>
            <a:r>
              <a:rPr lang="el-GR" sz="2000" dirty="0">
                <a:latin typeface="+mn-lt"/>
              </a:rPr>
              <a:t>Οι φθόγγοι που παράγονται όταν οι αρθρωτές προσεγγίζουν ο ένας τον άλλο αλλά όχι τόσο ώστε να δημιουργηθεί τριβή (όπως στους τριβόμενους).</a:t>
            </a:r>
            <a:endParaRPr lang="en-US" sz="2000" dirty="0">
              <a:latin typeface="+mn-lt"/>
            </a:endParaRPr>
          </a:p>
          <a:p>
            <a:pPr marL="273050" indent="-273050" algn="just">
              <a:spcBef>
                <a:spcPts val="575"/>
              </a:spcBef>
              <a:buClr>
                <a:schemeClr val="accent1"/>
              </a:buClr>
              <a:buSzPct val="85000"/>
              <a:buFont typeface="Wingdings" pitchFamily="2" charset="2"/>
              <a:buChar char="ü"/>
            </a:pPr>
            <a:r>
              <a:rPr lang="el-GR" sz="2000" b="1" dirty="0">
                <a:solidFill>
                  <a:srgbClr val="7030A0"/>
                </a:solidFill>
                <a:latin typeface="+mn-lt"/>
              </a:rPr>
              <a:t>Παλλόμενοι</a:t>
            </a:r>
            <a:r>
              <a:rPr lang="en-US" sz="2000" b="1" dirty="0">
                <a:solidFill>
                  <a:srgbClr val="7030A0"/>
                </a:solidFill>
                <a:latin typeface="+mn-lt"/>
              </a:rPr>
              <a:t>: </a:t>
            </a:r>
            <a:r>
              <a:rPr lang="el-GR" sz="2000" dirty="0">
                <a:latin typeface="+mn-lt"/>
              </a:rPr>
              <a:t>Αναφέρεται σε φθόγγους που δημιουργούνται από το γρήγορο χτύπημα ενός οργάνου άρθρωσης πάνω σε ένα άλλο.</a:t>
            </a:r>
            <a:r>
              <a:rPr lang="en-US" sz="2000" dirty="0">
                <a:latin typeface="+mn-lt"/>
              </a:rPr>
              <a:t> </a:t>
            </a:r>
          </a:p>
          <a:p>
            <a:pPr marL="730250" lvl="2" indent="-273050" algn="just">
              <a:spcBef>
                <a:spcPts val="575"/>
              </a:spcBef>
              <a:buClr>
                <a:schemeClr val="accent1"/>
              </a:buClr>
              <a:buSzPct val="85000"/>
              <a:buFont typeface="Courier New" pitchFamily="49" charset="0"/>
              <a:buChar char="o"/>
            </a:pPr>
            <a:r>
              <a:rPr lang="en-US" sz="2000" b="1" dirty="0">
                <a:solidFill>
                  <a:srgbClr val="7030A0"/>
                </a:solidFill>
                <a:latin typeface="+mn-lt"/>
              </a:rPr>
              <a:t> </a:t>
            </a:r>
            <a:r>
              <a:rPr lang="el-GR" sz="2000" b="1" dirty="0" err="1">
                <a:solidFill>
                  <a:srgbClr val="7030A0"/>
                </a:solidFill>
                <a:latin typeface="+mn-lt"/>
              </a:rPr>
              <a:t>Πολυπαλλόμενοι</a:t>
            </a:r>
            <a:r>
              <a:rPr lang="el-GR" sz="2000" b="1" dirty="0">
                <a:solidFill>
                  <a:srgbClr val="7030A0"/>
                </a:solidFill>
                <a:latin typeface="+mn-lt"/>
              </a:rPr>
              <a:t> </a:t>
            </a:r>
            <a:r>
              <a:rPr lang="en-US" sz="2000" dirty="0">
                <a:latin typeface="Cambria" pitchFamily="18" charset="0"/>
              </a:rPr>
              <a:t>(trills): </a:t>
            </a:r>
            <a:r>
              <a:rPr lang="el-GR" sz="2000" dirty="0">
                <a:latin typeface="Cambria" pitchFamily="18" charset="0"/>
              </a:rPr>
              <a:t> η ροή του αέρα κάνει τους αρθρωτές να πάλλονται τρεις-τέσσερις φορές.</a:t>
            </a:r>
            <a:endParaRPr lang="en-US" sz="2000" dirty="0">
              <a:latin typeface="Cambria" pitchFamily="18" charset="0"/>
            </a:endParaRPr>
          </a:p>
          <a:p>
            <a:pPr marL="730250" lvl="2" indent="-273050" algn="just">
              <a:spcBef>
                <a:spcPts val="575"/>
              </a:spcBef>
              <a:buClr>
                <a:schemeClr val="accent1"/>
              </a:buClr>
              <a:buSzPct val="85000"/>
              <a:buFont typeface="Courier New" pitchFamily="49" charset="0"/>
              <a:buChar char="o"/>
            </a:pPr>
            <a:r>
              <a:rPr lang="en-US" sz="2000" b="1" dirty="0">
                <a:solidFill>
                  <a:srgbClr val="7030A0"/>
                </a:solidFill>
                <a:latin typeface="+mn-lt"/>
              </a:rPr>
              <a:t> </a:t>
            </a:r>
            <a:r>
              <a:rPr lang="el-GR" sz="2000" b="1" dirty="0" err="1">
                <a:solidFill>
                  <a:srgbClr val="7030A0"/>
                </a:solidFill>
                <a:latin typeface="+mn-lt"/>
              </a:rPr>
              <a:t>Μονοπαλλόμενοι</a:t>
            </a:r>
            <a:r>
              <a:rPr lang="el-GR" sz="2000" b="1" dirty="0">
                <a:solidFill>
                  <a:srgbClr val="7030A0"/>
                </a:solidFill>
                <a:latin typeface="+mn-lt"/>
              </a:rPr>
              <a:t> </a:t>
            </a:r>
            <a:r>
              <a:rPr lang="en-US" sz="2000" dirty="0">
                <a:latin typeface="Cambria" pitchFamily="18" charset="0"/>
              </a:rPr>
              <a:t>(taps / flaps)</a:t>
            </a:r>
            <a:r>
              <a:rPr lang="el-GR" sz="2000" dirty="0">
                <a:latin typeface="Cambria" pitchFamily="18" charset="0"/>
              </a:rPr>
              <a:t> : ο αρθρωτής κινείται μια φορά και επιστρέφει στη θέση του.</a:t>
            </a:r>
            <a:endParaRPr lang="en-US" sz="2000" dirty="0">
              <a:latin typeface="Cambria" pitchFamily="18" charset="0"/>
            </a:endParaRPr>
          </a:p>
          <a:p>
            <a:pPr>
              <a:buFont typeface="Wingdings" pitchFamily="2" charset="2"/>
              <a:buChar char="ü"/>
            </a:pPr>
            <a:endParaRPr lang="el-GR" dirty="0">
              <a:latin typeface="Cambria" pitchFamily="18" charset="0"/>
            </a:endParaRPr>
          </a:p>
          <a:p>
            <a:pPr>
              <a:buFont typeface="Wingdings" pitchFamily="2" charset="2"/>
              <a:buChar char="ü"/>
            </a:pPr>
            <a:endParaRPr lang="el-GR" dirty="0">
              <a:latin typeface="Cambria" pitchFamily="18" charset="0"/>
            </a:endParaRPr>
          </a:p>
        </p:txBody>
      </p:sp>
      <p:sp>
        <p:nvSpPr>
          <p:cNvPr id="8" name="7 - Ορθογώνιο"/>
          <p:cNvSpPr/>
          <p:nvPr/>
        </p:nvSpPr>
        <p:spPr>
          <a:xfrm>
            <a:off x="228600" y="1066800"/>
            <a:ext cx="8534400" cy="1015663"/>
          </a:xfrm>
          <a:prstGeom prst="rect">
            <a:avLst/>
          </a:prstGeom>
        </p:spPr>
        <p:txBody>
          <a:bodyPr wrap="square">
            <a:spAutoFit/>
          </a:bodyPr>
          <a:lstStyle/>
          <a:p>
            <a:pPr marL="273050" indent="-273050" algn="just">
              <a:spcBef>
                <a:spcPts val="575"/>
              </a:spcBef>
              <a:buClr>
                <a:schemeClr val="accent1"/>
              </a:buClr>
              <a:buSzPct val="85000"/>
              <a:buFont typeface="Wingdings" pitchFamily="2" charset="2"/>
              <a:buChar char="ü"/>
            </a:pPr>
            <a:r>
              <a:rPr lang="el-GR" sz="2000" b="1" dirty="0">
                <a:solidFill>
                  <a:srgbClr val="7030A0"/>
                </a:solidFill>
                <a:latin typeface="+mn-lt"/>
              </a:rPr>
              <a:t>Έρρινοι ή ρινικοί </a:t>
            </a:r>
            <a:r>
              <a:rPr lang="en-US" sz="2000" dirty="0">
                <a:latin typeface="Cambria" pitchFamily="18" charset="0"/>
              </a:rPr>
              <a:t>(nasals)</a:t>
            </a:r>
            <a:r>
              <a:rPr lang="el-GR" sz="2000" dirty="0">
                <a:latin typeface="Cambria" pitchFamily="18" charset="0"/>
              </a:rPr>
              <a:t>: Οι φθόγγοι που παράγονται όταν ο μαλακός</a:t>
            </a:r>
            <a:r>
              <a:rPr lang="en-US" sz="2000" dirty="0">
                <a:latin typeface="Cambria" pitchFamily="18" charset="0"/>
              </a:rPr>
              <a:t> </a:t>
            </a:r>
            <a:r>
              <a:rPr lang="el-GR" sz="2000" dirty="0">
                <a:latin typeface="Cambria" pitchFamily="18" charset="0"/>
              </a:rPr>
              <a:t>ουρανίσκος χαμηλώνει επιτρέποντας στον αέρα να διαφύγει μέσα από τη μύτη</a:t>
            </a:r>
            <a:r>
              <a:rPr lang="en-US" sz="2000" dirty="0">
                <a:latin typeface="Cambria" pitchFamily="18" charset="0"/>
              </a:rPr>
              <a:t>.</a:t>
            </a:r>
            <a:endParaRPr lang="el-GR" sz="2000" dirty="0">
              <a:latin typeface="Cambria" pitchFamily="18" charset="0"/>
            </a:endParaRPr>
          </a:p>
        </p:txBody>
      </p:sp>
      <p:sp>
        <p:nvSpPr>
          <p:cNvPr id="9" name="8 - TextBox"/>
          <p:cNvSpPr txBox="1"/>
          <p:nvPr/>
        </p:nvSpPr>
        <p:spPr>
          <a:xfrm>
            <a:off x="1371600" y="1676400"/>
            <a:ext cx="914400" cy="400110"/>
          </a:xfrm>
          <a:prstGeom prst="rect">
            <a:avLst/>
          </a:prstGeom>
          <a:noFill/>
        </p:spPr>
        <p:txBody>
          <a:bodyPr wrap="square" rtlCol="0">
            <a:spAutoFit/>
          </a:bodyPr>
          <a:lstStyle/>
          <a:p>
            <a:r>
              <a:rPr lang="en-US" sz="2000" b="1" dirty="0">
                <a:solidFill>
                  <a:srgbClr val="FF0000"/>
                </a:solidFill>
                <a:latin typeface="Cambria" pitchFamily="18" charset="0"/>
              </a:rPr>
              <a:t>m, n</a:t>
            </a:r>
            <a:endParaRPr lang="el-GR" sz="2000" b="1" dirty="0">
              <a:solidFill>
                <a:srgbClr val="FF0000"/>
              </a:solidFill>
              <a:latin typeface="Cambria" pitchFamily="18" charset="0"/>
            </a:endParaRPr>
          </a:p>
        </p:txBody>
      </p:sp>
      <p:sp>
        <p:nvSpPr>
          <p:cNvPr id="10" name="8 - TextBox"/>
          <p:cNvSpPr txBox="1"/>
          <p:nvPr/>
        </p:nvSpPr>
        <p:spPr>
          <a:xfrm>
            <a:off x="4724400" y="2743200"/>
            <a:ext cx="914400" cy="400110"/>
          </a:xfrm>
          <a:prstGeom prst="rect">
            <a:avLst/>
          </a:prstGeom>
          <a:noFill/>
        </p:spPr>
        <p:txBody>
          <a:bodyPr wrap="square" rtlCol="0">
            <a:spAutoFit/>
          </a:bodyPr>
          <a:lstStyle/>
          <a:p>
            <a:r>
              <a:rPr lang="en-US" sz="2000" b="1" dirty="0">
                <a:solidFill>
                  <a:srgbClr val="FF0000"/>
                </a:solidFill>
                <a:latin typeface="Cambria" pitchFamily="18" charset="0"/>
              </a:rPr>
              <a:t>l</a:t>
            </a:r>
            <a:endParaRPr lang="el-GR" sz="2000" b="1" dirty="0">
              <a:solidFill>
                <a:srgbClr val="FF0000"/>
              </a:solidFill>
              <a:latin typeface="Cambria" pitchFamily="18" charset="0"/>
            </a:endParaRPr>
          </a:p>
        </p:txBody>
      </p:sp>
      <p:sp>
        <p:nvSpPr>
          <p:cNvPr id="11" name="8 - TextBox"/>
          <p:cNvSpPr txBox="1"/>
          <p:nvPr/>
        </p:nvSpPr>
        <p:spPr>
          <a:xfrm>
            <a:off x="2667000" y="6000690"/>
            <a:ext cx="914400" cy="400110"/>
          </a:xfrm>
          <a:prstGeom prst="rect">
            <a:avLst/>
          </a:prstGeom>
          <a:noFill/>
        </p:spPr>
        <p:txBody>
          <a:bodyPr wrap="square" rtlCol="0">
            <a:spAutoFit/>
          </a:bodyPr>
          <a:lstStyle/>
          <a:p>
            <a:endParaRPr lang="el-GR" sz="2000" b="1" dirty="0">
              <a:solidFill>
                <a:srgbClr val="FF0000"/>
              </a:solidFill>
              <a:latin typeface="Cambria" pitchFamily="18" charset="0"/>
            </a:endParaRPr>
          </a:p>
        </p:txBody>
      </p:sp>
      <p:sp>
        <p:nvSpPr>
          <p:cNvPr id="13" name="8 - TextBox"/>
          <p:cNvSpPr txBox="1"/>
          <p:nvPr/>
        </p:nvSpPr>
        <p:spPr>
          <a:xfrm>
            <a:off x="3962400" y="5772090"/>
            <a:ext cx="914400" cy="400110"/>
          </a:xfrm>
          <a:prstGeom prst="rect">
            <a:avLst/>
          </a:prstGeom>
          <a:noFill/>
        </p:spPr>
        <p:txBody>
          <a:bodyPr wrap="square" rtlCol="0">
            <a:spAutoFit/>
          </a:bodyPr>
          <a:lstStyle/>
          <a:p>
            <a:r>
              <a:rPr lang="en-US" altLang="el-GR" sz="2000" b="1" dirty="0">
                <a:solidFill>
                  <a:srgbClr val="FF0000"/>
                </a:solidFill>
                <a:latin typeface="Cambria" pitchFamily="18" charset="0"/>
                <a:ea typeface="Times New Roman" pitchFamily="18" charset="0"/>
                <a:cs typeface="Tahoma" pitchFamily="34" charset="0"/>
              </a:rPr>
              <a:t>ɾ</a:t>
            </a:r>
            <a:r>
              <a:rPr lang="en-US" altLang="el-GR" sz="2000" dirty="0">
                <a:latin typeface="Cambria" pitchFamily="18" charset="0"/>
                <a:ea typeface="Times New Roman" pitchFamily="18" charset="0"/>
                <a:cs typeface="Tahoma" pitchFamily="34" charset="0"/>
              </a:rPr>
              <a:t> </a:t>
            </a:r>
            <a:endParaRPr lang="el-GR" sz="2000" b="1" dirty="0">
              <a:solidFill>
                <a:srgbClr val="FF0000"/>
              </a:solidFill>
              <a:latin typeface="Cambria" pitchFamily="18" charset="0"/>
            </a:endParaRPr>
          </a:p>
        </p:txBody>
      </p:sp>
      <p:sp>
        <p:nvSpPr>
          <p:cNvPr id="12" name="8 - TextBox"/>
          <p:cNvSpPr txBox="1"/>
          <p:nvPr/>
        </p:nvSpPr>
        <p:spPr>
          <a:xfrm>
            <a:off x="4648200" y="5105400"/>
            <a:ext cx="914400" cy="400110"/>
          </a:xfrm>
          <a:prstGeom prst="rect">
            <a:avLst/>
          </a:prstGeom>
          <a:noFill/>
        </p:spPr>
        <p:txBody>
          <a:bodyPr wrap="square" rtlCol="0">
            <a:spAutoFit/>
          </a:bodyPr>
          <a:lstStyle/>
          <a:p>
            <a:r>
              <a:rPr lang="en-US" altLang="el-GR" sz="2000" b="1" dirty="0">
                <a:solidFill>
                  <a:srgbClr val="FF0000"/>
                </a:solidFill>
                <a:latin typeface="Cambria" pitchFamily="18" charset="0"/>
                <a:ea typeface="Times New Roman" pitchFamily="18" charset="0"/>
                <a:cs typeface="Tahoma" pitchFamily="34" charset="0"/>
              </a:rPr>
              <a:t>r</a:t>
            </a:r>
            <a:r>
              <a:rPr lang="en-US" altLang="el-GR" sz="2000" dirty="0">
                <a:latin typeface="Cambria" pitchFamily="18" charset="0"/>
                <a:ea typeface="Times New Roman" pitchFamily="18" charset="0"/>
                <a:cs typeface="Tahoma" pitchFamily="34" charset="0"/>
              </a:rPr>
              <a:t> </a:t>
            </a:r>
            <a:endParaRPr lang="el-GR" sz="2000" b="1" dirty="0">
              <a:solidFill>
                <a:srgbClr val="FF0000"/>
              </a:solidFill>
              <a:latin typeface="Cambria" pitchFamily="18" charset="0"/>
            </a:endParaRPr>
          </a:p>
        </p:txBody>
      </p:sp>
      <p:sp>
        <p:nvSpPr>
          <p:cNvPr id="15" name="8 - TextBox"/>
          <p:cNvSpPr txBox="1"/>
          <p:nvPr/>
        </p:nvSpPr>
        <p:spPr>
          <a:xfrm>
            <a:off x="5867400" y="3733800"/>
            <a:ext cx="914400" cy="400110"/>
          </a:xfrm>
          <a:prstGeom prst="rect">
            <a:avLst/>
          </a:prstGeom>
          <a:noFill/>
        </p:spPr>
        <p:txBody>
          <a:bodyPr wrap="square" rtlCol="0">
            <a:spAutoFit/>
          </a:bodyPr>
          <a:lstStyle/>
          <a:p>
            <a:r>
              <a:rPr lang="en-US" altLang="el-GR" sz="2000" dirty="0">
                <a:latin typeface="Cambria" pitchFamily="18" charset="0"/>
                <a:ea typeface="Times New Roman" pitchFamily="18" charset="0"/>
                <a:cs typeface="Tahoma" pitchFamily="34" charset="0"/>
              </a:rPr>
              <a:t> </a:t>
            </a:r>
            <a:r>
              <a:rPr lang="en-US" altLang="el-GR" sz="2000" b="1" dirty="0">
                <a:solidFill>
                  <a:srgbClr val="FF0000"/>
                </a:solidFill>
                <a:latin typeface="Cambria" pitchFamily="18" charset="0"/>
                <a:ea typeface="Times New Roman" pitchFamily="18" charset="0"/>
                <a:cs typeface="Tahoma" pitchFamily="34" charset="0"/>
              </a:rPr>
              <a:t>J</a:t>
            </a:r>
            <a:endParaRPr lang="el-GR" sz="2000" b="1" dirty="0">
              <a:solidFill>
                <a:srgbClr val="FF0000"/>
              </a:solidFill>
              <a:latin typeface="Cambr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2"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l-GR" dirty="0">
                <a:solidFill>
                  <a:srgbClr val="7030A0"/>
                </a:solidFill>
                <a:effectLst>
                  <a:outerShdw blurRad="38100" dist="38100" dir="2700000" algn="tl">
                    <a:srgbClr val="C0C0C0"/>
                  </a:outerShdw>
                </a:effectLst>
                <a:latin typeface="Monotype Corsiva" panose="03010101010201010101" pitchFamily="66" charset="0"/>
              </a:rPr>
              <a:t>Τρόπος άρθρωσης</a:t>
            </a:r>
            <a:endParaRPr lang="en-US" dirty="0"/>
          </a:p>
        </p:txBody>
      </p:sp>
      <p:sp>
        <p:nvSpPr>
          <p:cNvPr id="4" name="3 - Ορθογώνιο"/>
          <p:cNvSpPr/>
          <p:nvPr/>
        </p:nvSpPr>
        <p:spPr>
          <a:xfrm>
            <a:off x="4343400" y="1752600"/>
            <a:ext cx="4800600" cy="1169551"/>
          </a:xfrm>
          <a:prstGeom prst="rect">
            <a:avLst/>
          </a:prstGeom>
        </p:spPr>
        <p:txBody>
          <a:bodyPr wrap="square">
            <a:spAutoFit/>
          </a:bodyPr>
          <a:lstStyle/>
          <a:p>
            <a:pPr marL="273050" indent="-273050" algn="ctr">
              <a:lnSpc>
                <a:spcPts val="2600"/>
              </a:lnSpc>
              <a:spcBef>
                <a:spcPts val="575"/>
              </a:spcBef>
              <a:buClr>
                <a:schemeClr val="accent1"/>
              </a:buClr>
              <a:buSzPct val="85000"/>
            </a:pPr>
            <a:r>
              <a:rPr lang="el-GR" sz="2400" b="1" u="sng" dirty="0">
                <a:solidFill>
                  <a:srgbClr val="7030A0"/>
                </a:solidFill>
                <a:latin typeface="Cambria" pitchFamily="18" charset="0"/>
              </a:rPr>
              <a:t>Αντηχητικοί  </a:t>
            </a:r>
            <a:r>
              <a:rPr lang="en-US" sz="2400" dirty="0">
                <a:solidFill>
                  <a:srgbClr val="7030A0"/>
                </a:solidFill>
                <a:latin typeface="Cambria" pitchFamily="18" charset="0"/>
              </a:rPr>
              <a:t>(</a:t>
            </a:r>
            <a:r>
              <a:rPr lang="en-US" sz="2400" dirty="0" err="1">
                <a:solidFill>
                  <a:srgbClr val="7030A0"/>
                </a:solidFill>
                <a:latin typeface="Cambria" pitchFamily="18" charset="0"/>
              </a:rPr>
              <a:t>sonorants</a:t>
            </a:r>
            <a:r>
              <a:rPr lang="en-US" sz="2400" dirty="0">
                <a:solidFill>
                  <a:srgbClr val="7030A0"/>
                </a:solidFill>
                <a:latin typeface="Cambria" pitchFamily="18" charset="0"/>
              </a:rPr>
              <a:t>) </a:t>
            </a:r>
            <a:endParaRPr lang="el-GR" sz="2400" dirty="0">
              <a:solidFill>
                <a:srgbClr val="7030A0"/>
              </a:solidFill>
              <a:latin typeface="Cambria" pitchFamily="18" charset="0"/>
            </a:endParaRPr>
          </a:p>
          <a:p>
            <a:pPr marL="273050" indent="-273050" algn="ctr">
              <a:lnSpc>
                <a:spcPts val="2600"/>
              </a:lnSpc>
              <a:spcBef>
                <a:spcPts val="575"/>
              </a:spcBef>
              <a:buClr>
                <a:schemeClr val="accent1"/>
              </a:buClr>
              <a:buSzPct val="85000"/>
            </a:pPr>
            <a:r>
              <a:rPr lang="el-GR" sz="2400" dirty="0">
                <a:latin typeface="Cambria" pitchFamily="18" charset="0"/>
              </a:rPr>
              <a:t>(κατά την παραγωγή τους δεν προκαλούν κάποια φραγή)</a:t>
            </a:r>
          </a:p>
        </p:txBody>
      </p:sp>
      <p:sp>
        <p:nvSpPr>
          <p:cNvPr id="5" name="4 - Ορθογώνιο"/>
          <p:cNvSpPr/>
          <p:nvPr/>
        </p:nvSpPr>
        <p:spPr>
          <a:xfrm>
            <a:off x="1398760" y="3657600"/>
            <a:ext cx="2880660" cy="1107996"/>
          </a:xfrm>
          <a:prstGeom prst="rect">
            <a:avLst/>
          </a:prstGeom>
        </p:spPr>
        <p:txBody>
          <a:bodyPr wrap="none">
            <a:spAutoFit/>
          </a:bodyPr>
          <a:lstStyle/>
          <a:p>
            <a:pPr algn="just">
              <a:buClr>
                <a:srgbClr val="00B050"/>
              </a:buClr>
              <a:buFont typeface="Wingdings" pitchFamily="2" charset="2"/>
              <a:buChar char="ü"/>
            </a:pPr>
            <a:r>
              <a:rPr lang="el-GR" sz="2200" dirty="0">
                <a:latin typeface="Cambria" pitchFamily="18" charset="0"/>
              </a:rPr>
              <a:t>κλειστοί</a:t>
            </a:r>
            <a:r>
              <a:rPr lang="en-US" sz="2200" dirty="0">
                <a:latin typeface="Cambria" pitchFamily="18" charset="0"/>
              </a:rPr>
              <a:t>/</a:t>
            </a:r>
            <a:r>
              <a:rPr lang="el-GR" sz="2200" dirty="0">
                <a:latin typeface="Cambria" pitchFamily="18" charset="0"/>
              </a:rPr>
              <a:t>στιγμιαίοι</a:t>
            </a:r>
          </a:p>
          <a:p>
            <a:pPr algn="just">
              <a:buClr>
                <a:srgbClr val="00B050"/>
              </a:buClr>
              <a:buFont typeface="Wingdings" pitchFamily="2" charset="2"/>
              <a:buChar char="ü"/>
            </a:pPr>
            <a:r>
              <a:rPr lang="el-GR" sz="2200" dirty="0">
                <a:latin typeface="Cambria" pitchFamily="18" charset="0"/>
              </a:rPr>
              <a:t>τριβόμενοι/διαρκείς</a:t>
            </a:r>
          </a:p>
          <a:p>
            <a:pPr algn="just">
              <a:buClr>
                <a:srgbClr val="00B050"/>
              </a:buClr>
              <a:buFont typeface="Wingdings" pitchFamily="2" charset="2"/>
              <a:buChar char="ü"/>
            </a:pPr>
            <a:r>
              <a:rPr lang="el-GR" sz="2200" dirty="0">
                <a:latin typeface="Cambria" pitchFamily="18" charset="0"/>
              </a:rPr>
              <a:t>προστριβόμενοι</a:t>
            </a:r>
          </a:p>
        </p:txBody>
      </p:sp>
      <p:sp>
        <p:nvSpPr>
          <p:cNvPr id="6" name="5 - Ορθογώνιο"/>
          <p:cNvSpPr/>
          <p:nvPr/>
        </p:nvSpPr>
        <p:spPr>
          <a:xfrm>
            <a:off x="5632337" y="3657600"/>
            <a:ext cx="2288896" cy="1446550"/>
          </a:xfrm>
          <a:prstGeom prst="rect">
            <a:avLst/>
          </a:prstGeom>
        </p:spPr>
        <p:txBody>
          <a:bodyPr wrap="none">
            <a:spAutoFit/>
          </a:bodyPr>
          <a:lstStyle/>
          <a:p>
            <a:pPr algn="just">
              <a:buClr>
                <a:srgbClr val="00B050"/>
              </a:buClr>
              <a:buFont typeface="Wingdings" pitchFamily="2" charset="2"/>
              <a:buChar char="ü"/>
            </a:pPr>
            <a:r>
              <a:rPr lang="el-GR" sz="2200" dirty="0">
                <a:latin typeface="Cambria" pitchFamily="18" charset="0"/>
              </a:rPr>
              <a:t>ρινικοί</a:t>
            </a:r>
          </a:p>
          <a:p>
            <a:pPr algn="just">
              <a:buClr>
                <a:srgbClr val="00B050"/>
              </a:buClr>
              <a:buFont typeface="Wingdings" pitchFamily="2" charset="2"/>
              <a:buChar char="ü"/>
            </a:pPr>
            <a:r>
              <a:rPr lang="el-GR" sz="2200" dirty="0">
                <a:latin typeface="Cambria" pitchFamily="18" charset="0"/>
              </a:rPr>
              <a:t>προσεγγιστικοί</a:t>
            </a:r>
          </a:p>
          <a:p>
            <a:pPr algn="just">
              <a:buClr>
                <a:srgbClr val="00B050"/>
              </a:buClr>
              <a:buFont typeface="Wingdings" pitchFamily="2" charset="2"/>
              <a:buChar char="ü"/>
            </a:pPr>
            <a:r>
              <a:rPr lang="el-GR" sz="2200" dirty="0">
                <a:latin typeface="Cambria" pitchFamily="18" charset="0"/>
              </a:rPr>
              <a:t>πλευρικοί</a:t>
            </a:r>
          </a:p>
          <a:p>
            <a:pPr algn="just">
              <a:buClr>
                <a:srgbClr val="00B050"/>
              </a:buClr>
              <a:buFont typeface="Wingdings" pitchFamily="2" charset="2"/>
              <a:buChar char="ü"/>
            </a:pPr>
            <a:r>
              <a:rPr lang="el-GR" sz="2200" dirty="0">
                <a:latin typeface="Cambria" pitchFamily="18" charset="0"/>
              </a:rPr>
              <a:t>παλλόμενοι</a:t>
            </a:r>
          </a:p>
        </p:txBody>
      </p:sp>
      <p:sp>
        <p:nvSpPr>
          <p:cNvPr id="8" name="Content Placeholder 6"/>
          <p:cNvSpPr txBox="1">
            <a:spLocks/>
          </p:cNvSpPr>
          <p:nvPr/>
        </p:nvSpPr>
        <p:spPr bwMode="auto">
          <a:xfrm>
            <a:off x="0" y="1752600"/>
            <a:ext cx="45720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273050" marR="0" lvl="0" indent="-273050" algn="ctr" defTabSz="914400" rtl="0" eaLnBrk="0" fontAlgn="base" latinLnBrk="0" hangingPunct="0">
              <a:lnSpc>
                <a:spcPts val="2600"/>
              </a:lnSpc>
              <a:spcBef>
                <a:spcPts val="575"/>
              </a:spcBef>
              <a:spcAft>
                <a:spcPct val="0"/>
              </a:spcAft>
              <a:buClr>
                <a:schemeClr val="accent1"/>
              </a:buClr>
              <a:buSzPct val="85000"/>
              <a:buFont typeface="Wingdings 2" pitchFamily="18" charset="2"/>
              <a:buNone/>
              <a:tabLst/>
              <a:defRPr/>
            </a:pPr>
            <a:r>
              <a:rPr kumimoji="0" lang="el-GR" sz="2400" b="1" i="0" u="sng" strike="noStrike" kern="1200" cap="none" spc="0" normalizeH="0" baseline="0" noProof="0" dirty="0" err="1">
                <a:ln>
                  <a:noFill/>
                </a:ln>
                <a:solidFill>
                  <a:srgbClr val="7030A0"/>
                </a:solidFill>
                <a:effectLst/>
                <a:uLnTx/>
                <a:uFillTx/>
                <a:latin typeface="+mn-lt"/>
                <a:ea typeface="+mn-ea"/>
                <a:cs typeface="+mn-cs"/>
              </a:rPr>
              <a:t>Εμποδιστικοί</a:t>
            </a:r>
            <a:r>
              <a:rPr kumimoji="0" lang="el-GR" sz="2400" b="1" i="0" u="sng" strike="noStrike" kern="1200" cap="none" spc="0" normalizeH="0" baseline="0" noProof="0" dirty="0">
                <a:ln>
                  <a:noFill/>
                </a:ln>
                <a:solidFill>
                  <a:srgbClr val="7030A0"/>
                </a:solidFill>
                <a:effectLst/>
                <a:uLnTx/>
                <a:uFillTx/>
                <a:latin typeface="+mn-lt"/>
                <a:ea typeface="+mn-ea"/>
                <a:cs typeface="+mn-cs"/>
              </a:rPr>
              <a:t> ή </a:t>
            </a:r>
            <a:r>
              <a:rPr kumimoji="0" lang="el-GR" sz="2400" b="1" i="0" u="sng" strike="noStrike" kern="1200" cap="none" spc="0" normalizeH="0" baseline="0" noProof="0" dirty="0" err="1">
                <a:ln>
                  <a:noFill/>
                </a:ln>
                <a:solidFill>
                  <a:srgbClr val="7030A0"/>
                </a:solidFill>
                <a:effectLst/>
                <a:uLnTx/>
                <a:uFillTx/>
                <a:latin typeface="+mn-lt"/>
                <a:ea typeface="+mn-ea"/>
                <a:cs typeface="+mn-cs"/>
              </a:rPr>
              <a:t>φρακτικοί</a:t>
            </a:r>
            <a:r>
              <a:rPr kumimoji="0" lang="el-GR" sz="2400" b="0" i="0" u="sng"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a:ln>
                  <a:noFill/>
                </a:ln>
                <a:solidFill>
                  <a:srgbClr val="7030A0"/>
                </a:solidFill>
                <a:effectLst/>
                <a:uLnTx/>
                <a:uFillTx/>
                <a:latin typeface="Cambria" pitchFamily="18" charset="0"/>
                <a:ea typeface="+mn-ea"/>
                <a:cs typeface="+mn-cs"/>
              </a:rPr>
              <a:t>(</a:t>
            </a:r>
            <a:r>
              <a:rPr kumimoji="0" lang="en-US" sz="2400" b="0" i="0" u="none" strike="noStrike" kern="1200" cap="none" spc="0" normalizeH="0" baseline="0" noProof="0" dirty="0" err="1">
                <a:ln>
                  <a:noFill/>
                </a:ln>
                <a:solidFill>
                  <a:srgbClr val="7030A0"/>
                </a:solidFill>
                <a:effectLst/>
                <a:uLnTx/>
                <a:uFillTx/>
                <a:latin typeface="Cambria" pitchFamily="18" charset="0"/>
                <a:ea typeface="+mn-ea"/>
                <a:cs typeface="+mn-cs"/>
              </a:rPr>
              <a:t>obstruents</a:t>
            </a:r>
            <a:r>
              <a:rPr kumimoji="0" lang="en-US" sz="2400" b="0" i="0" u="none" strike="noStrike" kern="1200" cap="none" spc="0" normalizeH="0" baseline="0" noProof="0" dirty="0">
                <a:ln>
                  <a:noFill/>
                </a:ln>
                <a:solidFill>
                  <a:srgbClr val="7030A0"/>
                </a:solidFill>
                <a:effectLst/>
                <a:uLnTx/>
                <a:uFillTx/>
                <a:latin typeface="Cambria" pitchFamily="18" charset="0"/>
                <a:ea typeface="+mn-ea"/>
                <a:cs typeface="+mn-cs"/>
              </a:rPr>
              <a:t>)</a:t>
            </a:r>
            <a:r>
              <a:rPr kumimoji="0" lang="el-GR" sz="2400" b="0" i="0" u="none" strike="noStrike" kern="1200" cap="none" spc="0" normalizeH="0" baseline="0" noProof="0" dirty="0">
                <a:ln>
                  <a:noFill/>
                </a:ln>
                <a:solidFill>
                  <a:schemeClr val="tx1"/>
                </a:solidFill>
                <a:effectLst/>
                <a:uLnTx/>
                <a:uFillTx/>
                <a:latin typeface="Cambria" pitchFamily="18" charset="0"/>
                <a:ea typeface="+mn-ea"/>
                <a:cs typeface="+mn-cs"/>
              </a:rPr>
              <a:t> </a:t>
            </a:r>
          </a:p>
          <a:p>
            <a:pPr marL="273050" marR="0" lvl="0" indent="-273050" algn="ctr" defTabSz="914400" rtl="0" eaLnBrk="0" fontAlgn="base" latinLnBrk="0" hangingPunct="0">
              <a:lnSpc>
                <a:spcPts val="2600"/>
              </a:lnSpc>
              <a:spcBef>
                <a:spcPts val="575"/>
              </a:spcBef>
              <a:spcAft>
                <a:spcPct val="0"/>
              </a:spcAft>
              <a:buClr>
                <a:schemeClr val="accent1"/>
              </a:buClr>
              <a:buSzPct val="85000"/>
              <a:buFont typeface="Wingdings 2" pitchFamily="18" charset="2"/>
              <a:buNone/>
              <a:tabLst/>
              <a:defRPr/>
            </a:pPr>
            <a:r>
              <a:rPr kumimoji="0" lang="el-GR" sz="2400" b="0" i="0" u="none" strike="noStrike" kern="1200" cap="none" spc="0" normalizeH="0" baseline="0" noProof="0" dirty="0">
                <a:ln>
                  <a:noFill/>
                </a:ln>
                <a:solidFill>
                  <a:schemeClr val="tx1"/>
                </a:solidFill>
                <a:effectLst/>
                <a:uLnTx/>
                <a:uFillTx/>
                <a:latin typeface="Cambria" pitchFamily="18" charset="0"/>
                <a:ea typeface="+mn-ea"/>
                <a:cs typeface="+mn-cs"/>
                <a:sym typeface="Wingdings" pitchFamily="2" charset="2"/>
              </a:rPr>
              <a:t>(κ</a:t>
            </a:r>
            <a:r>
              <a:rPr kumimoji="0" lang="el-GR" sz="2400" b="0" i="0" u="none" strike="noStrike" kern="1200" cap="none" spc="0" normalizeH="0" baseline="0" noProof="0" dirty="0">
                <a:ln>
                  <a:noFill/>
                </a:ln>
                <a:solidFill>
                  <a:schemeClr val="tx1"/>
                </a:solidFill>
                <a:effectLst/>
                <a:uLnTx/>
                <a:uFillTx/>
                <a:latin typeface="Cambria" pitchFamily="18" charset="0"/>
                <a:ea typeface="+mn-ea"/>
                <a:cs typeface="+mn-cs"/>
              </a:rPr>
              <a:t>ατά την παραγωγή τους εμποδίζεται η ροή του αέρα)</a:t>
            </a:r>
          </a:p>
          <a:p>
            <a:pPr marL="273050" marR="0" lvl="0" indent="-273050" algn="just" defTabSz="914400" rtl="0" eaLnBrk="0" fontAlgn="base" latinLnBrk="0" hangingPunct="0">
              <a:lnSpc>
                <a:spcPct val="100000"/>
              </a:lnSpc>
              <a:spcBef>
                <a:spcPts val="575"/>
              </a:spcBef>
              <a:spcAft>
                <a:spcPct val="0"/>
              </a:spcAft>
              <a:buClr>
                <a:schemeClr val="accent1"/>
              </a:buClr>
              <a:buSzPct val="85000"/>
              <a:buFont typeface="Wingdings 2" pitchFamily="18"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5 - Θέση αριθμού διαφάνειας"/>
          <p:cNvSpPr>
            <a:spLocks noGrp="1"/>
          </p:cNvSpPr>
          <p:nvPr>
            <p:ph type="sldNum" sz="quarter" idx="12"/>
          </p:nvPr>
        </p:nvSpPr>
        <p:spPr>
          <a:noFill/>
        </p:spPr>
        <p:txBody>
          <a:bodyPr/>
          <a:lstStyle/>
          <a:p>
            <a:fld id="{F0F01D92-4775-4201-A549-BF9019FCDF05}" type="slidenum">
              <a:rPr lang="el-GR" altLang="el-GR" smtClean="0"/>
              <a:pPr/>
              <a:t>23</a:t>
            </a:fld>
            <a:endParaRPr lang="el-GR" altLang="el-GR"/>
          </a:p>
        </p:txBody>
      </p:sp>
      <p:sp>
        <p:nvSpPr>
          <p:cNvPr id="23555" name="Rectangle 2"/>
          <p:cNvSpPr>
            <a:spLocks noGrp="1" noChangeArrowheads="1"/>
          </p:cNvSpPr>
          <p:nvPr>
            <p:ph type="title"/>
          </p:nvPr>
        </p:nvSpPr>
        <p:spPr>
          <a:xfrm>
            <a:off x="609600" y="-228600"/>
            <a:ext cx="8715375" cy="1157287"/>
          </a:xfrm>
        </p:spPr>
        <p:txBody>
          <a:bodyPr/>
          <a:lstStyle/>
          <a:p>
            <a:pPr algn="ctr" eaLnBrk="1" hangingPunct="1"/>
            <a:r>
              <a:rPr lang="el-GR" dirty="0">
                <a:solidFill>
                  <a:srgbClr val="7030A0"/>
                </a:solidFill>
                <a:effectLst>
                  <a:outerShdw blurRad="38100" dist="38100" dir="2700000" algn="tl">
                    <a:srgbClr val="C0C0C0"/>
                  </a:outerShdw>
                </a:effectLst>
                <a:latin typeface="Monotype Corsiva" panose="03010101010201010101" pitchFamily="66" charset="0"/>
              </a:rPr>
              <a:t>Τα σύμφωνα της Ελληνικής (1)</a:t>
            </a:r>
            <a:endParaRPr lang="el-GR" altLang="el-GR" dirty="0"/>
          </a:p>
        </p:txBody>
      </p:sp>
      <p:graphicFrame>
        <p:nvGraphicFramePr>
          <p:cNvPr id="107523" name="Group 3"/>
          <p:cNvGraphicFramePr>
            <a:graphicFrameLocks noGrp="1"/>
          </p:cNvGraphicFramePr>
          <p:nvPr>
            <p:ph idx="1"/>
          </p:nvPr>
        </p:nvGraphicFramePr>
        <p:xfrm>
          <a:off x="152400" y="837207"/>
          <a:ext cx="8763000" cy="5792193"/>
        </p:xfrm>
        <a:graphic>
          <a:graphicData uri="http://schemas.openxmlformats.org/drawingml/2006/table">
            <a:tbl>
              <a:tblPr/>
              <a:tblGrid>
                <a:gridCol w="228600">
                  <a:extLst>
                    <a:ext uri="{9D8B030D-6E8A-4147-A177-3AD203B41FA5}">
                      <a16:colId xmlns:a16="http://schemas.microsoft.com/office/drawing/2014/main" val="20000"/>
                    </a:ext>
                  </a:extLst>
                </a:gridCol>
                <a:gridCol w="1366025">
                  <a:extLst>
                    <a:ext uri="{9D8B030D-6E8A-4147-A177-3AD203B41FA5}">
                      <a16:colId xmlns:a16="http://schemas.microsoft.com/office/drawing/2014/main" val="20001"/>
                    </a:ext>
                  </a:extLst>
                </a:gridCol>
                <a:gridCol w="1139018">
                  <a:extLst>
                    <a:ext uri="{9D8B030D-6E8A-4147-A177-3AD203B41FA5}">
                      <a16:colId xmlns:a16="http://schemas.microsoft.com/office/drawing/2014/main" val="20002"/>
                    </a:ext>
                  </a:extLst>
                </a:gridCol>
                <a:gridCol w="1152557">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gridCol w="1039456">
                  <a:extLst>
                    <a:ext uri="{9D8B030D-6E8A-4147-A177-3AD203B41FA5}">
                      <a16:colId xmlns:a16="http://schemas.microsoft.com/office/drawing/2014/main" val="20007"/>
                    </a:ext>
                  </a:extLst>
                </a:gridCol>
                <a:gridCol w="941744">
                  <a:extLst>
                    <a:ext uri="{9D8B030D-6E8A-4147-A177-3AD203B41FA5}">
                      <a16:colId xmlns:a16="http://schemas.microsoft.com/office/drawing/2014/main" val="20008"/>
                    </a:ext>
                  </a:extLst>
                </a:gridCol>
              </a:tblGrid>
              <a:tr h="281307">
                <a:tc gridSpan="9">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009900"/>
                          </a:solidFill>
                          <a:effectLst/>
                          <a:latin typeface="Cambria" pitchFamily="18" charset="0"/>
                          <a:ea typeface="Times New Roman" pitchFamily="18" charset="0"/>
                          <a:cs typeface="Tahoma" pitchFamily="34" charset="0"/>
                        </a:rPr>
                        <a:t>ΤΟΠΟΣ ΑΡΘΡΩΣΗΣ</a:t>
                      </a:r>
                      <a:endParaRPr kumimoji="0" lang="el-GR" altLang="el-GR" sz="1200" b="0" i="0" u="none" strike="noStrike" cap="none" normalizeH="0" baseline="0" dirty="0">
                        <a:ln>
                          <a:noFill/>
                        </a:ln>
                        <a:solidFill>
                          <a:srgbClr val="009900"/>
                        </a:solidFill>
                        <a:effectLst/>
                        <a:latin typeface="Cambria"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4492">
                <a:tc rowSpan="8">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7030A0"/>
                          </a:solidFill>
                          <a:effectLst/>
                          <a:latin typeface="Cambria" pitchFamily="18" charset="0"/>
                          <a:ea typeface="Times New Roman" pitchFamily="18" charset="0"/>
                          <a:cs typeface="Tahoma" pitchFamily="34" charset="0"/>
                        </a:rPr>
                        <a:t>Τ</a:t>
                      </a:r>
                      <a:endParaRPr kumimoji="0" lang="el-GR" altLang="el-GR" sz="1200" b="0" i="0" u="none" strike="noStrike" cap="none" normalizeH="0" baseline="0" dirty="0">
                        <a:ln>
                          <a:noFill/>
                        </a:ln>
                        <a:solidFill>
                          <a:srgbClr val="7030A0"/>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7030A0"/>
                          </a:solidFill>
                          <a:effectLst/>
                          <a:latin typeface="Cambria" pitchFamily="18" charset="0"/>
                          <a:ea typeface="Times New Roman" pitchFamily="18" charset="0"/>
                          <a:cs typeface="Tahoma" pitchFamily="34" charset="0"/>
                        </a:rPr>
                        <a:t>Ρ</a:t>
                      </a:r>
                      <a:endParaRPr kumimoji="0" lang="el-GR" altLang="el-GR" sz="1200" b="0" i="0" u="none" strike="noStrike" cap="none" normalizeH="0" baseline="0" dirty="0">
                        <a:ln>
                          <a:noFill/>
                        </a:ln>
                        <a:solidFill>
                          <a:srgbClr val="7030A0"/>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7030A0"/>
                          </a:solidFill>
                          <a:effectLst/>
                          <a:latin typeface="Cambria" pitchFamily="18" charset="0"/>
                          <a:ea typeface="Times New Roman" pitchFamily="18" charset="0"/>
                          <a:cs typeface="Tahoma" pitchFamily="34" charset="0"/>
                        </a:rPr>
                        <a:t>Ο</a:t>
                      </a:r>
                      <a:endParaRPr kumimoji="0" lang="el-GR" altLang="el-GR" sz="1200" b="0" i="0" u="none" strike="noStrike" cap="none" normalizeH="0" baseline="0" dirty="0">
                        <a:ln>
                          <a:noFill/>
                        </a:ln>
                        <a:solidFill>
                          <a:srgbClr val="7030A0"/>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7030A0"/>
                          </a:solidFill>
                          <a:effectLst/>
                          <a:latin typeface="Cambria" pitchFamily="18" charset="0"/>
                          <a:ea typeface="Times New Roman" pitchFamily="18" charset="0"/>
                          <a:cs typeface="Tahoma" pitchFamily="34" charset="0"/>
                        </a:rPr>
                        <a:t>Π</a:t>
                      </a:r>
                      <a:endParaRPr kumimoji="0" lang="el-GR" altLang="el-GR" sz="1200" b="0" i="0" u="none" strike="noStrike" cap="none" normalizeH="0" baseline="0" dirty="0">
                        <a:ln>
                          <a:noFill/>
                        </a:ln>
                        <a:solidFill>
                          <a:srgbClr val="7030A0"/>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7030A0"/>
                          </a:solidFill>
                          <a:effectLst/>
                          <a:latin typeface="Cambria" pitchFamily="18" charset="0"/>
                          <a:ea typeface="Times New Roman" pitchFamily="18" charset="0"/>
                          <a:cs typeface="Tahoma" pitchFamily="34" charset="0"/>
                        </a:rPr>
                        <a:t>Ο</a:t>
                      </a:r>
                      <a:endParaRPr kumimoji="0" lang="el-GR" altLang="el-GR" sz="1200" b="0" i="0" u="none" strike="noStrike" cap="none" normalizeH="0" baseline="0" dirty="0">
                        <a:ln>
                          <a:noFill/>
                        </a:ln>
                        <a:solidFill>
                          <a:srgbClr val="7030A0"/>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7030A0"/>
                          </a:solidFill>
                          <a:effectLst/>
                          <a:latin typeface="Cambria" pitchFamily="18" charset="0"/>
                          <a:ea typeface="Times New Roman" pitchFamily="18" charset="0"/>
                          <a:cs typeface="Tahoma" pitchFamily="34" charset="0"/>
                        </a:rPr>
                        <a:t>Σ</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rgbClr val="7030A0"/>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7030A0"/>
                          </a:solidFill>
                          <a:effectLst/>
                          <a:latin typeface="Cambria" pitchFamily="18" charset="0"/>
                          <a:ea typeface="Times New Roman" pitchFamily="18" charset="0"/>
                          <a:cs typeface="Tahoma" pitchFamily="34" charset="0"/>
                        </a:rPr>
                        <a:t>Α</a:t>
                      </a:r>
                      <a:endParaRPr kumimoji="0" lang="el-GR" altLang="el-GR" sz="1200" b="0" i="0" u="none" strike="noStrike" cap="none" normalizeH="0" baseline="0" dirty="0">
                        <a:ln>
                          <a:noFill/>
                        </a:ln>
                        <a:solidFill>
                          <a:srgbClr val="7030A0"/>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7030A0"/>
                          </a:solidFill>
                          <a:effectLst/>
                          <a:latin typeface="Cambria" pitchFamily="18" charset="0"/>
                          <a:ea typeface="Times New Roman" pitchFamily="18" charset="0"/>
                          <a:cs typeface="Tahoma" pitchFamily="34" charset="0"/>
                        </a:rPr>
                        <a:t>Ρ</a:t>
                      </a:r>
                      <a:endParaRPr kumimoji="0" lang="el-GR" altLang="el-GR" sz="1200" b="0" i="0" u="none" strike="noStrike" cap="none" normalizeH="0" baseline="0" dirty="0">
                        <a:ln>
                          <a:noFill/>
                        </a:ln>
                        <a:solidFill>
                          <a:srgbClr val="7030A0"/>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7030A0"/>
                          </a:solidFill>
                          <a:effectLst/>
                          <a:latin typeface="Cambria" pitchFamily="18" charset="0"/>
                          <a:ea typeface="Times New Roman" pitchFamily="18" charset="0"/>
                          <a:cs typeface="Tahoma" pitchFamily="34" charset="0"/>
                        </a:rPr>
                        <a:t>Θ</a:t>
                      </a:r>
                      <a:endParaRPr kumimoji="0" lang="el-GR" altLang="el-GR" sz="1200" b="0" i="0" u="none" strike="noStrike" cap="none" normalizeH="0" baseline="0" dirty="0">
                        <a:ln>
                          <a:noFill/>
                        </a:ln>
                        <a:solidFill>
                          <a:srgbClr val="7030A0"/>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7030A0"/>
                          </a:solidFill>
                          <a:effectLst/>
                          <a:latin typeface="Cambria" pitchFamily="18" charset="0"/>
                          <a:ea typeface="Times New Roman" pitchFamily="18" charset="0"/>
                          <a:cs typeface="Tahoma" pitchFamily="34" charset="0"/>
                        </a:rPr>
                        <a:t>Ρ</a:t>
                      </a:r>
                      <a:endParaRPr kumimoji="0" lang="el-GR" altLang="el-GR" sz="1200" b="0" i="0" u="none" strike="noStrike" cap="none" normalizeH="0" baseline="0" dirty="0">
                        <a:ln>
                          <a:noFill/>
                        </a:ln>
                        <a:solidFill>
                          <a:srgbClr val="7030A0"/>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7030A0"/>
                          </a:solidFill>
                          <a:effectLst/>
                          <a:latin typeface="Cambria" pitchFamily="18" charset="0"/>
                          <a:ea typeface="Times New Roman" pitchFamily="18" charset="0"/>
                          <a:cs typeface="Tahoma" pitchFamily="34" charset="0"/>
                        </a:rPr>
                        <a:t>Ω</a:t>
                      </a:r>
                      <a:endParaRPr kumimoji="0" lang="el-GR" altLang="el-GR" sz="1200" b="0" i="0" u="none" strike="noStrike" cap="none" normalizeH="0" baseline="0" dirty="0">
                        <a:ln>
                          <a:noFill/>
                        </a:ln>
                        <a:solidFill>
                          <a:srgbClr val="7030A0"/>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7030A0"/>
                          </a:solidFill>
                          <a:effectLst/>
                          <a:latin typeface="Cambria" pitchFamily="18" charset="0"/>
                          <a:ea typeface="Times New Roman" pitchFamily="18" charset="0"/>
                          <a:cs typeface="Tahoma" pitchFamily="34" charset="0"/>
                        </a:rPr>
                        <a:t>Σ</a:t>
                      </a:r>
                      <a:endParaRPr kumimoji="0" lang="el-GR" altLang="el-GR" sz="1200" b="0" i="0" u="none" strike="noStrike" cap="none" normalizeH="0" baseline="0" dirty="0">
                        <a:ln>
                          <a:noFill/>
                        </a:ln>
                        <a:solidFill>
                          <a:srgbClr val="7030A0"/>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7030A0"/>
                          </a:solidFill>
                          <a:effectLst/>
                          <a:latin typeface="Cambria" pitchFamily="18" charset="0"/>
                          <a:ea typeface="Times New Roman" pitchFamily="18" charset="0"/>
                          <a:cs typeface="Tahoma" pitchFamily="34" charset="0"/>
                        </a:rPr>
                        <a:t>Η</a:t>
                      </a:r>
                      <a:endParaRPr kumimoji="0" lang="el-GR" altLang="el-GR" sz="1200" b="0" i="0" u="none" strike="noStrike" cap="none" normalizeH="0" baseline="0" dirty="0">
                        <a:ln>
                          <a:noFill/>
                        </a:ln>
                        <a:solidFill>
                          <a:srgbClr val="7030A0"/>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7030A0"/>
                          </a:solidFill>
                          <a:effectLst/>
                          <a:latin typeface="Cambria" pitchFamily="18" charset="0"/>
                          <a:ea typeface="Times New Roman" pitchFamily="18" charset="0"/>
                          <a:cs typeface="Tahoma" pitchFamily="34" charset="0"/>
                        </a:rPr>
                        <a:t>Σ</a:t>
                      </a:r>
                      <a:endParaRPr kumimoji="0" lang="el-GR" altLang="el-GR" sz="1200" b="0" i="0" u="none" strike="noStrike" cap="none" normalizeH="0" baseline="0" dirty="0">
                        <a:ln>
                          <a:noFill/>
                        </a:ln>
                        <a:solidFill>
                          <a:srgbClr val="7030A0"/>
                        </a:solidFill>
                        <a:effectLst/>
                        <a:latin typeface="Cambria" pitchFamily="18" charset="0"/>
                        <a:ea typeface="Times New Roman" pitchFamily="18" charset="0"/>
                        <a:cs typeface="Tahoma"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altLang="el-GR" sz="1200" b="0" i="0" u="none" strike="noStrike" cap="none" normalizeH="0" baseline="0" dirty="0">
                        <a:ln>
                          <a:noFill/>
                        </a:ln>
                        <a:solidFill>
                          <a:schemeClr val="tx1"/>
                        </a:solidFill>
                        <a:effectLst/>
                        <a:latin typeface="Cambri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err="1">
                          <a:ln>
                            <a:noFill/>
                          </a:ln>
                          <a:solidFill>
                            <a:srgbClr val="009900"/>
                          </a:solidFill>
                          <a:effectLst/>
                          <a:latin typeface="Cambria" pitchFamily="18" charset="0"/>
                          <a:cs typeface="Times New Roman" pitchFamily="18" charset="0"/>
                        </a:rPr>
                        <a:t>Διχειλικά</a:t>
                      </a:r>
                      <a:endParaRPr kumimoji="0" lang="el-GR" altLang="el-GR" sz="1200" b="0" i="0" u="none" strike="noStrike" cap="none" normalizeH="0" baseline="0" dirty="0">
                        <a:ln>
                          <a:noFill/>
                        </a:ln>
                        <a:solidFill>
                          <a:srgbClr val="009900"/>
                        </a:solidFill>
                        <a:effectLst/>
                        <a:latin typeface="Cambr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err="1">
                          <a:ln>
                            <a:noFill/>
                          </a:ln>
                          <a:solidFill>
                            <a:srgbClr val="009900"/>
                          </a:solidFill>
                          <a:effectLst/>
                          <a:latin typeface="Cambria" pitchFamily="18" charset="0"/>
                          <a:cs typeface="Times New Roman" pitchFamily="18" charset="0"/>
                        </a:rPr>
                        <a:t>Χειλοδοντικά</a:t>
                      </a:r>
                      <a:endParaRPr kumimoji="0" lang="el-GR" altLang="el-GR" sz="1200" b="0" i="0" u="none" strike="noStrike" cap="none" normalizeH="0" baseline="0" dirty="0">
                        <a:ln>
                          <a:noFill/>
                        </a:ln>
                        <a:solidFill>
                          <a:srgbClr val="009900"/>
                        </a:solidFill>
                        <a:effectLst/>
                        <a:latin typeface="Cambr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err="1">
                          <a:ln>
                            <a:noFill/>
                          </a:ln>
                          <a:solidFill>
                            <a:srgbClr val="009900"/>
                          </a:solidFill>
                          <a:effectLst/>
                          <a:latin typeface="Cambria" pitchFamily="18" charset="0"/>
                          <a:cs typeface="Times New Roman" pitchFamily="18" charset="0"/>
                        </a:rPr>
                        <a:t>Μεσοδοντικά</a:t>
                      </a:r>
                      <a:endParaRPr kumimoji="0" lang="el-GR" altLang="el-GR" sz="1200" b="0" i="0" u="none" strike="noStrike" cap="none" normalizeH="0" baseline="0" dirty="0">
                        <a:ln>
                          <a:noFill/>
                        </a:ln>
                        <a:solidFill>
                          <a:srgbClr val="009900"/>
                        </a:solidFill>
                        <a:effectLst/>
                        <a:latin typeface="Cambr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rgbClr val="009900"/>
                          </a:solidFill>
                          <a:effectLst/>
                          <a:latin typeface="Cambria" pitchFamily="18" charset="0"/>
                          <a:cs typeface="Times New Roman" pitchFamily="18" charset="0"/>
                        </a:rPr>
                        <a:t>Οδοντικά</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altLang="el-GR" sz="1200" b="0" i="0" u="none" strike="noStrike" cap="none" normalizeH="0" baseline="0" dirty="0">
                        <a:ln>
                          <a:noFill/>
                        </a:ln>
                        <a:solidFill>
                          <a:schemeClr val="tx1"/>
                        </a:solidFill>
                        <a:effectLst/>
                        <a:latin typeface="Cambr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rgbClr val="009900"/>
                          </a:solidFill>
                          <a:effectLst/>
                          <a:latin typeface="Cambria" pitchFamily="18" charset="0"/>
                          <a:cs typeface="Times New Roman" pitchFamily="18" charset="0"/>
                        </a:rPr>
                        <a:t>Φατνιακά</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rgbClr val="009900"/>
                          </a:solidFill>
                          <a:effectLst/>
                          <a:latin typeface="Cambria" pitchFamily="18" charset="0"/>
                          <a:cs typeface="Times New Roman" pitchFamily="18" charset="0"/>
                        </a:rPr>
                        <a:t>Ουρανικά</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altLang="el-GR" sz="1200" b="0" i="0" u="none" strike="noStrike" cap="none" normalizeH="0" baseline="0" dirty="0">
                        <a:ln>
                          <a:noFill/>
                        </a:ln>
                        <a:solidFill>
                          <a:schemeClr val="tx1"/>
                        </a:solidFill>
                        <a:effectLst/>
                        <a:latin typeface="Cambr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err="1">
                          <a:ln>
                            <a:noFill/>
                          </a:ln>
                          <a:solidFill>
                            <a:srgbClr val="009900"/>
                          </a:solidFill>
                          <a:effectLst/>
                          <a:latin typeface="Cambria" pitchFamily="18" charset="0"/>
                          <a:cs typeface="Times New Roman" pitchFamily="18" charset="0"/>
                        </a:rPr>
                        <a:t>Υπερωϊκά</a:t>
                      </a:r>
                      <a:endParaRPr kumimoji="0" lang="el-GR" altLang="el-GR" sz="1200" b="0" i="0" u="none" strike="noStrike" cap="none" normalizeH="0" baseline="0" dirty="0">
                        <a:ln>
                          <a:noFill/>
                        </a:ln>
                        <a:solidFill>
                          <a:srgbClr val="009900"/>
                        </a:solidFill>
                        <a:effectLst/>
                        <a:latin typeface="Cambr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1692">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7030A0"/>
                          </a:solidFill>
                          <a:effectLst/>
                          <a:latin typeface="Cambria" pitchFamily="18" charset="0"/>
                          <a:cs typeface="Times New Roman" pitchFamily="18" charset="0"/>
                        </a:rPr>
                        <a:t>Στιγμιαία</a:t>
                      </a:r>
                      <a:r>
                        <a:rPr kumimoji="0" lang="el-GR" altLang="el-GR" sz="1200" b="0" i="0" u="none" strike="noStrike" cap="none" normalizeH="0" baseline="0" dirty="0">
                          <a:ln>
                            <a:noFill/>
                          </a:ln>
                          <a:solidFill>
                            <a:srgbClr val="7030A0"/>
                          </a:solidFill>
                          <a:effectLst/>
                          <a:latin typeface="Cambria" pitchFamily="18" charset="0"/>
                          <a:cs typeface="Times New Roman" pitchFamily="18" charset="0"/>
                        </a:rPr>
                        <a:t> </a:t>
                      </a:r>
                      <a:r>
                        <a:rPr kumimoji="0" lang="el-GR" altLang="el-GR" sz="1200" b="0" i="0" u="none" strike="noStrike" cap="none" normalizeH="0" baseline="0" dirty="0">
                          <a:ln>
                            <a:noFill/>
                          </a:ln>
                          <a:solidFill>
                            <a:srgbClr val="FF6600"/>
                          </a:solidFill>
                          <a:effectLst/>
                          <a:latin typeface="Cambria" pitchFamily="18" charset="0"/>
                          <a:cs typeface="Times New Roman" pitchFamily="18" charset="0"/>
                        </a:rPr>
                        <a:t> </a:t>
                      </a:r>
                      <a:endParaRPr kumimoji="0" lang="el-GR" altLang="el-GR" sz="1200" b="0" i="0" u="none" strike="noStrike" cap="none" normalizeH="0" baseline="0" dirty="0">
                        <a:ln>
                          <a:noFill/>
                        </a:ln>
                        <a:solidFill>
                          <a:schemeClr val="tx1"/>
                        </a:solidFill>
                        <a:effectLst/>
                        <a:latin typeface="Cambria"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Cambria" pitchFamily="18" charset="0"/>
                          <a:cs typeface="Times New Roman" pitchFamily="18" charset="0"/>
                        </a:rPr>
                        <a:t>Άηχα</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Cambria" pitchFamily="18" charset="0"/>
                          <a:cs typeface="Times New Roman" pitchFamily="18" charset="0"/>
                        </a:rPr>
                        <a:t>Ηχηρά</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[p]</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a:t>
                      </a:r>
                      <a:r>
                        <a:rPr kumimoji="0" lang="el-GR" altLang="el-GR" sz="1200" b="0" i="0" u="none" strike="noStrike" cap="none" normalizeH="0" baseline="0" dirty="0">
                          <a:ln>
                            <a:noFill/>
                          </a:ln>
                          <a:solidFill>
                            <a:srgbClr val="0000FF"/>
                          </a:solidFill>
                          <a:effectLst/>
                          <a:latin typeface="Cambria" pitchFamily="18" charset="0"/>
                          <a:ea typeface="Times New Roman" pitchFamily="18" charset="0"/>
                          <a:cs typeface="Tahoma" pitchFamily="34" charset="0"/>
                        </a:rPr>
                        <a:t>π</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όνος</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[b]=</a:t>
                      </a:r>
                      <a:r>
                        <a:rPr kumimoji="0" lang="el-GR" altLang="el-GR" sz="1200" b="0" i="0" u="none" strike="noStrike" cap="none" normalizeH="0" baseline="0" dirty="0">
                          <a:ln>
                            <a:noFill/>
                          </a:ln>
                          <a:solidFill>
                            <a:srgbClr val="0000FF"/>
                          </a:solidFill>
                          <a:effectLst/>
                          <a:latin typeface="Cambria" pitchFamily="18" charset="0"/>
                          <a:ea typeface="Times New Roman" pitchFamily="18" charset="0"/>
                          <a:cs typeface="Tahoma" pitchFamily="34" charset="0"/>
                        </a:rPr>
                        <a:t>μπ</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άλα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altLang="el-GR" sz="1200" b="0" i="0" u="none" strike="noStrike" cap="none" normalizeH="0" baseline="0" dirty="0">
                        <a:ln>
                          <a:noFill/>
                        </a:ln>
                        <a:solidFill>
                          <a:schemeClr val="tx1"/>
                        </a:solidFill>
                        <a:effectLst/>
                        <a:latin typeface="Cambri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altLang="el-GR" sz="1200" b="0" i="0" u="none" strike="noStrike" cap="none" normalizeH="0" baseline="0" dirty="0">
                        <a:ln>
                          <a:noFill/>
                        </a:ln>
                        <a:solidFill>
                          <a:schemeClr val="tx1"/>
                        </a:solidFill>
                        <a:effectLst/>
                        <a:latin typeface="Cambri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altLang="el-GR" sz="1200" b="0" i="0" u="none" strike="noStrike" cap="none" normalizeH="0" baseline="0" dirty="0">
                        <a:ln>
                          <a:noFill/>
                        </a:ln>
                        <a:solidFill>
                          <a:schemeClr val="tx1"/>
                        </a:solidFill>
                        <a:effectLst/>
                        <a:latin typeface="Cambri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a:t>
                      </a:r>
                      <a:r>
                        <a:rPr kumimoji="0" lang="en-US"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t]=</a:t>
                      </a:r>
                      <a:r>
                        <a:rPr kumimoji="0" lang="el-GR" altLang="el-GR" sz="1200" b="0" i="0" u="none" strike="noStrike" cap="none" normalizeH="0" baseline="0" dirty="0">
                          <a:ln>
                            <a:noFill/>
                          </a:ln>
                          <a:solidFill>
                            <a:srgbClr val="0000FF"/>
                          </a:solidFill>
                          <a:effectLst/>
                          <a:latin typeface="Cambria" pitchFamily="18" charset="0"/>
                          <a:ea typeface="Times New Roman" pitchFamily="18" charset="0"/>
                          <a:cs typeface="Tahoma" pitchFamily="34" charset="0"/>
                        </a:rPr>
                        <a:t>τ</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όνος</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[d]</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a:t>
                      </a:r>
                      <a:r>
                        <a:rPr kumimoji="0" lang="el-GR" altLang="el-GR" sz="1200" b="0" i="0" u="none" strike="noStrike" cap="none" normalizeH="0" baseline="0" dirty="0">
                          <a:ln>
                            <a:noFill/>
                          </a:ln>
                          <a:solidFill>
                            <a:srgbClr val="0000FF"/>
                          </a:solidFill>
                          <a:effectLst/>
                          <a:latin typeface="Cambria" pitchFamily="18" charset="0"/>
                          <a:ea typeface="Times New Roman" pitchFamily="18" charset="0"/>
                          <a:cs typeface="Tahoma" pitchFamily="34" charset="0"/>
                        </a:rPr>
                        <a:t>ντ</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ύνω</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[c]=</a:t>
                      </a:r>
                      <a:r>
                        <a:rPr kumimoji="0" lang="el-GR" altLang="el-GR" sz="1200" b="0" i="0" u="none" strike="noStrike" cap="none" normalizeH="0" baseline="0" dirty="0">
                          <a:ln>
                            <a:noFill/>
                          </a:ln>
                          <a:solidFill>
                            <a:srgbClr val="0000FF"/>
                          </a:solidFill>
                          <a:effectLst/>
                          <a:latin typeface="Cambria" pitchFamily="18" charset="0"/>
                          <a:ea typeface="Times New Roman" pitchFamily="18" charset="0"/>
                          <a:cs typeface="Tahoma" pitchFamily="34" charset="0"/>
                        </a:rPr>
                        <a:t>κ</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έφι</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[ɟ]=</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έ</a:t>
                      </a:r>
                      <a:r>
                        <a:rPr kumimoji="0" lang="el-GR" altLang="el-GR" sz="1200" b="0" i="0" u="none" strike="noStrike" cap="none" normalizeH="0" baseline="0" dirty="0">
                          <a:ln>
                            <a:noFill/>
                          </a:ln>
                          <a:solidFill>
                            <a:srgbClr val="0000FF"/>
                          </a:solidFill>
                          <a:effectLst/>
                          <a:latin typeface="Cambria" pitchFamily="18" charset="0"/>
                          <a:ea typeface="Times New Roman" pitchFamily="18" charset="0"/>
                          <a:cs typeface="Tahoma" pitchFamily="34" charset="0"/>
                        </a:rPr>
                        <a:t>γκ</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υρος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a:t>
                      </a:r>
                      <a:r>
                        <a:rPr kumimoji="0" lang="en-US"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k</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a:t>
                      </a:r>
                      <a:r>
                        <a:rPr kumimoji="0" lang="en-US"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a:t>
                      </a:r>
                      <a:r>
                        <a:rPr kumimoji="0" lang="el-GR" altLang="el-GR" sz="1200" b="0" i="0" u="none" strike="noStrike" cap="none" normalizeH="0" baseline="0" dirty="0">
                          <a:ln>
                            <a:noFill/>
                          </a:ln>
                          <a:solidFill>
                            <a:srgbClr val="0000FF"/>
                          </a:solidFill>
                          <a:effectLst/>
                          <a:latin typeface="Cambria" pitchFamily="18" charset="0"/>
                          <a:ea typeface="Times New Roman" pitchFamily="18" charset="0"/>
                          <a:cs typeface="Tahoma" pitchFamily="34" charset="0"/>
                        </a:rPr>
                        <a:t>κ</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ώνος</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[g]</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a:t>
                      </a:r>
                      <a:r>
                        <a:rPr kumimoji="0" lang="el-GR" altLang="el-GR" sz="1200" b="0" i="0" u="none" strike="noStrike" cap="none" normalizeH="0" baseline="0" dirty="0">
                          <a:ln>
                            <a:noFill/>
                          </a:ln>
                          <a:solidFill>
                            <a:srgbClr val="0000FF"/>
                          </a:solidFill>
                          <a:effectLst/>
                          <a:latin typeface="Cambria" pitchFamily="18" charset="0"/>
                          <a:ea typeface="Times New Roman" pitchFamily="18" charset="0"/>
                          <a:cs typeface="Tahoma" pitchFamily="34" charset="0"/>
                        </a:rPr>
                        <a:t>γκ</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ρίζο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7030A0"/>
                          </a:solidFill>
                          <a:effectLst/>
                          <a:latin typeface="Cambria" pitchFamily="18" charset="0"/>
                          <a:cs typeface="Times New Roman" pitchFamily="18" charset="0"/>
                        </a:rPr>
                        <a:t>Ρινικά</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[m]=</a:t>
                      </a:r>
                      <a:r>
                        <a:rPr kumimoji="0" lang="el-GR" altLang="el-GR" sz="1200" b="0" i="0" u="none" strike="noStrike" cap="none" normalizeH="0" baseline="0" dirty="0">
                          <a:ln>
                            <a:noFill/>
                          </a:ln>
                          <a:solidFill>
                            <a:srgbClr val="0000FF"/>
                          </a:solidFill>
                          <a:effectLst/>
                          <a:latin typeface="Cambria" pitchFamily="18" charset="0"/>
                          <a:ea typeface="Times New Roman" pitchFamily="18" charset="0"/>
                          <a:cs typeface="Tahoma" pitchFamily="34" charset="0"/>
                        </a:rPr>
                        <a:t>μ</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ητέρα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l-GR" sz="1200" b="0" i="0" u="none" strike="noStrike" cap="none" normalizeH="0" baseline="0" dirty="0">
                          <a:ln>
                            <a:noFill/>
                          </a:ln>
                          <a:solidFill>
                            <a:schemeClr val="tx1"/>
                          </a:solidFill>
                          <a:effectLst/>
                          <a:latin typeface="Cambria"/>
                          <a:cs typeface="Arial" charset="0"/>
                        </a:rPr>
                        <a:t>[ɱ]</a:t>
                      </a:r>
                      <a:r>
                        <a:rPr kumimoji="0" lang="en-US" altLang="el-GR" sz="1200" b="0" i="0" u="none" strike="noStrike" cap="none" normalizeH="0" baseline="0" dirty="0">
                          <a:ln>
                            <a:noFill/>
                          </a:ln>
                          <a:solidFill>
                            <a:srgbClr val="FF0000"/>
                          </a:solidFill>
                          <a:effectLst/>
                          <a:latin typeface="Cambria"/>
                          <a:cs typeface="Arial" charset="0"/>
                        </a:rPr>
                        <a:t> </a:t>
                      </a:r>
                      <a:r>
                        <a:rPr kumimoji="0" lang="en-US" altLang="el-GR" sz="1200" b="0" i="0" u="none" strike="noStrike" cap="none" normalizeH="0" baseline="0" dirty="0">
                          <a:ln>
                            <a:noFill/>
                          </a:ln>
                          <a:solidFill>
                            <a:schemeClr val="tx1"/>
                          </a:solidFill>
                          <a:effectLst/>
                          <a:latin typeface="Cambria"/>
                          <a:cs typeface="Arial" charset="0"/>
                        </a:rPr>
                        <a:t>= </a:t>
                      </a:r>
                      <a:r>
                        <a:rPr kumimoji="0" lang="el-GR" altLang="el-GR" sz="1200" b="0" i="0" u="none" strike="noStrike" cap="none" normalizeH="0" baseline="0" dirty="0">
                          <a:ln>
                            <a:noFill/>
                          </a:ln>
                          <a:solidFill>
                            <a:schemeClr val="tx1"/>
                          </a:solidFill>
                          <a:effectLst/>
                          <a:latin typeface="+mn-lt"/>
                          <a:cs typeface="Arial" charset="0"/>
                        </a:rPr>
                        <a:t>ρά</a:t>
                      </a:r>
                      <a:r>
                        <a:rPr kumimoji="0" lang="el-GR" altLang="el-GR" sz="1200" b="0" i="0" u="none" strike="noStrike" kern="1200" cap="none" normalizeH="0" baseline="0" dirty="0">
                          <a:ln>
                            <a:noFill/>
                          </a:ln>
                          <a:solidFill>
                            <a:srgbClr val="0000FF"/>
                          </a:solidFill>
                          <a:effectLst/>
                          <a:latin typeface="Cambria" pitchFamily="18" charset="0"/>
                          <a:ea typeface="Times New Roman" pitchFamily="18" charset="0"/>
                          <a:cs typeface="Tahoma" pitchFamily="34" charset="0"/>
                        </a:rPr>
                        <a:t>μ</a:t>
                      </a:r>
                      <a:r>
                        <a:rPr kumimoji="0" lang="el-GR" altLang="el-GR" sz="1200" b="0" i="0" u="none" strike="noStrike" cap="none" normalizeH="0" baseline="0" dirty="0">
                          <a:ln>
                            <a:noFill/>
                          </a:ln>
                          <a:solidFill>
                            <a:schemeClr val="tx1"/>
                          </a:solidFill>
                          <a:effectLst/>
                          <a:latin typeface="+mn-lt"/>
                          <a:cs typeface="Arial" charset="0"/>
                        </a:rPr>
                        <a:t>φος</a:t>
                      </a:r>
                      <a:endParaRPr kumimoji="0" lang="el-GR" altLang="el-GR" sz="1200" b="0" i="0" u="none" strike="noStrike" cap="none" normalizeH="0" baseline="0" dirty="0">
                        <a:ln>
                          <a:noFill/>
                        </a:ln>
                        <a:solidFill>
                          <a:schemeClr val="tx1"/>
                        </a:solidFill>
                        <a:effectLst/>
                        <a:latin typeface="Cambria" pitchFamily="18" charset="0"/>
                        <a:cs typeface="Arial"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altLang="el-GR" sz="1200" b="0" i="0" u="none" strike="noStrike" cap="none" normalizeH="0" baseline="0" dirty="0">
                        <a:ln>
                          <a:noFill/>
                        </a:ln>
                        <a:solidFill>
                          <a:schemeClr val="tx1"/>
                        </a:solidFill>
                        <a:effectLst/>
                        <a:latin typeface="Cambri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[n]=</a:t>
                      </a:r>
                      <a:r>
                        <a:rPr kumimoji="0" lang="el-GR" altLang="el-GR" sz="1200" b="0" i="0" u="none" strike="noStrike" cap="none" normalizeH="0" baseline="0" dirty="0">
                          <a:ln>
                            <a:noFill/>
                          </a:ln>
                          <a:solidFill>
                            <a:srgbClr val="0000FF"/>
                          </a:solidFill>
                          <a:effectLst/>
                          <a:latin typeface="Cambria" pitchFamily="18" charset="0"/>
                          <a:ea typeface="Times New Roman" pitchFamily="18" charset="0"/>
                          <a:cs typeface="Tahoma" pitchFamily="34" charset="0"/>
                        </a:rPr>
                        <a:t>ν</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ότα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[ɲ]=</a:t>
                      </a:r>
                      <a:r>
                        <a:rPr kumimoji="0" lang="el-GR" altLang="el-GR" sz="1200" b="0" i="0" u="none" strike="noStrike" cap="none" normalizeH="0" baseline="0" dirty="0">
                          <a:ln>
                            <a:noFill/>
                          </a:ln>
                          <a:solidFill>
                            <a:srgbClr val="0000FF"/>
                          </a:solidFill>
                          <a:effectLst/>
                          <a:latin typeface="Cambria" pitchFamily="18" charset="0"/>
                          <a:ea typeface="Times New Roman" pitchFamily="18" charset="0"/>
                          <a:cs typeface="Tahoma" pitchFamily="34" charset="0"/>
                        </a:rPr>
                        <a:t>νι</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ότη</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  </a:t>
                      </a:r>
                      <a:r>
                        <a:rPr kumimoji="0" lang="en-US"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 </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[ŋ]=ά</a:t>
                      </a:r>
                      <a:r>
                        <a:rPr kumimoji="0" lang="el-GR" altLang="el-GR" sz="1200" b="0" i="0" u="none" strike="noStrike" cap="none" normalizeH="0" baseline="0" dirty="0">
                          <a:ln>
                            <a:noFill/>
                          </a:ln>
                          <a:solidFill>
                            <a:srgbClr val="0000FF"/>
                          </a:solidFill>
                          <a:effectLst/>
                          <a:latin typeface="Cambria" pitchFamily="18" charset="0"/>
                          <a:ea typeface="Times New Roman" pitchFamily="18" charset="0"/>
                          <a:cs typeface="Tahoma" pitchFamily="34" charset="0"/>
                        </a:rPr>
                        <a:t>γ</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χος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6800">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7030A0"/>
                          </a:solidFill>
                          <a:effectLst/>
                          <a:latin typeface="Cambria" pitchFamily="18" charset="0"/>
                          <a:cs typeface="Times New Roman" pitchFamily="18" charset="0"/>
                        </a:rPr>
                        <a:t>Τριβόμενα</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Cambria" pitchFamily="18" charset="0"/>
                          <a:cs typeface="Times New Roman" pitchFamily="18" charset="0"/>
                        </a:rPr>
                        <a:t>Άηχα</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Cambria" pitchFamily="18" charset="0"/>
                          <a:cs typeface="Times New Roman" pitchFamily="18" charset="0"/>
                        </a:rPr>
                        <a:t>Ηχηρά</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altLang="el-GR" sz="1200" b="0" i="0" u="none" strike="noStrike" cap="none" normalizeH="0" baseline="0" dirty="0">
                        <a:ln>
                          <a:noFill/>
                        </a:ln>
                        <a:solidFill>
                          <a:schemeClr val="tx1"/>
                        </a:solidFill>
                        <a:effectLst/>
                        <a:latin typeface="Cambri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[f]=</a:t>
                      </a:r>
                      <a:r>
                        <a:rPr kumimoji="0" lang="el-GR" altLang="el-GR" sz="1200" b="0" i="0" u="none" strike="noStrike" cap="none" normalizeH="0" baseline="0" dirty="0">
                          <a:ln>
                            <a:noFill/>
                          </a:ln>
                          <a:solidFill>
                            <a:srgbClr val="0000FF"/>
                          </a:solidFill>
                          <a:effectLst/>
                          <a:latin typeface="Cambria" pitchFamily="18" charset="0"/>
                          <a:ea typeface="Times New Roman" pitchFamily="18" charset="0"/>
                          <a:cs typeface="Tahoma" pitchFamily="34" charset="0"/>
                        </a:rPr>
                        <a:t>φ</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ως</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[v]</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a:t>
                      </a:r>
                      <a:r>
                        <a:rPr kumimoji="0" lang="el-GR" altLang="el-GR" sz="1200" b="0" i="0" u="none" strike="noStrike" cap="none" normalizeH="0" baseline="0" dirty="0">
                          <a:ln>
                            <a:noFill/>
                          </a:ln>
                          <a:solidFill>
                            <a:srgbClr val="0000FF"/>
                          </a:solidFill>
                          <a:effectLst/>
                          <a:latin typeface="Cambria" pitchFamily="18" charset="0"/>
                          <a:ea typeface="Times New Roman" pitchFamily="18" charset="0"/>
                          <a:cs typeface="Tahoma" pitchFamily="34" charset="0"/>
                        </a:rPr>
                        <a:t>β</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ήμα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[θ]=</a:t>
                      </a:r>
                      <a:r>
                        <a:rPr kumimoji="0" lang="el-GR" altLang="el-GR" sz="1200" b="0" i="0" u="none" strike="noStrike" cap="none" normalizeH="0" baseline="0" dirty="0">
                          <a:ln>
                            <a:noFill/>
                          </a:ln>
                          <a:solidFill>
                            <a:srgbClr val="0000FF"/>
                          </a:solidFill>
                          <a:effectLst/>
                          <a:latin typeface="Cambria" pitchFamily="18" charset="0"/>
                          <a:ea typeface="Times New Roman" pitchFamily="18" charset="0"/>
                          <a:cs typeface="Tahoma" pitchFamily="34" charset="0"/>
                        </a:rPr>
                        <a:t>θ</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άρρος</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[ð]=</a:t>
                      </a:r>
                      <a:r>
                        <a:rPr kumimoji="0" lang="el-GR" altLang="el-GR" sz="1200" b="0" i="0" u="none" strike="noStrike" cap="none" normalizeH="0" baseline="0" dirty="0">
                          <a:ln>
                            <a:noFill/>
                          </a:ln>
                          <a:solidFill>
                            <a:srgbClr val="0000FF"/>
                          </a:solidFill>
                          <a:effectLst/>
                          <a:latin typeface="Cambria" pitchFamily="18" charset="0"/>
                          <a:ea typeface="Times New Roman" pitchFamily="18" charset="0"/>
                          <a:cs typeface="Tahoma" pitchFamily="34" charset="0"/>
                        </a:rPr>
                        <a:t>δ</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άσος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altLang="el-GR" sz="1200" b="0" i="0" u="none" strike="noStrike" cap="none" normalizeH="0" baseline="0" dirty="0">
                        <a:ln>
                          <a:noFill/>
                        </a:ln>
                        <a:solidFill>
                          <a:schemeClr val="tx1"/>
                        </a:solidFill>
                        <a:effectLst/>
                        <a:latin typeface="Cambri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a:t>
                      </a:r>
                      <a:r>
                        <a:rPr kumimoji="0" lang="en-US"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s]=</a:t>
                      </a:r>
                      <a:r>
                        <a:rPr kumimoji="0" lang="el-GR" altLang="el-GR" sz="1200" b="0" i="0" u="none" strike="noStrike" cap="none" normalizeH="0" baseline="0" dirty="0">
                          <a:ln>
                            <a:noFill/>
                          </a:ln>
                          <a:solidFill>
                            <a:srgbClr val="0000FF"/>
                          </a:solidFill>
                          <a:effectLst/>
                          <a:latin typeface="Cambria" pitchFamily="18" charset="0"/>
                          <a:ea typeface="Times New Roman" pitchFamily="18" charset="0"/>
                          <a:cs typeface="Tahoma" pitchFamily="34" charset="0"/>
                        </a:rPr>
                        <a:t>σ</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ήμα</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[z]=</a:t>
                      </a:r>
                      <a:r>
                        <a:rPr kumimoji="0" lang="el-GR" altLang="el-GR" sz="1200" b="0" i="0" u="none" strike="noStrike" cap="none" normalizeH="0" baseline="0" dirty="0">
                          <a:ln>
                            <a:noFill/>
                          </a:ln>
                          <a:solidFill>
                            <a:srgbClr val="0000FF"/>
                          </a:solidFill>
                          <a:effectLst/>
                          <a:latin typeface="Cambria" pitchFamily="18" charset="0"/>
                          <a:ea typeface="Times New Roman" pitchFamily="18" charset="0"/>
                          <a:cs typeface="Tahoma" pitchFamily="34" charset="0"/>
                        </a:rPr>
                        <a:t>ζ</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ώνη</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[ç]=</a:t>
                      </a:r>
                      <a:r>
                        <a:rPr kumimoji="0" lang="el-GR" altLang="el-GR" sz="1200" b="0" i="0" u="none" strike="noStrike" cap="none" normalizeH="0" baseline="0" dirty="0">
                          <a:ln>
                            <a:noFill/>
                          </a:ln>
                          <a:solidFill>
                            <a:srgbClr val="0000FF"/>
                          </a:solidFill>
                          <a:effectLst/>
                          <a:latin typeface="Cambria" pitchFamily="18" charset="0"/>
                          <a:ea typeface="Times New Roman" pitchFamily="18" charset="0"/>
                          <a:cs typeface="Tahoma" pitchFamily="34" charset="0"/>
                        </a:rPr>
                        <a:t>χ</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υμός</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[ʝ]=</a:t>
                      </a:r>
                      <a:r>
                        <a:rPr kumimoji="0" lang="el-GR" altLang="el-GR" sz="1200" b="0" i="0" u="none" strike="noStrike" cap="none" normalizeH="0" baseline="0" dirty="0">
                          <a:ln>
                            <a:noFill/>
                          </a:ln>
                          <a:solidFill>
                            <a:srgbClr val="0000FF"/>
                          </a:solidFill>
                          <a:effectLst/>
                          <a:latin typeface="Cambria" pitchFamily="18" charset="0"/>
                          <a:ea typeface="Times New Roman" pitchFamily="18" charset="0"/>
                          <a:cs typeface="Tahoma" pitchFamily="34" charset="0"/>
                        </a:rPr>
                        <a:t>γ</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ύρος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a:t>
                      </a:r>
                      <a:r>
                        <a:rPr kumimoji="0" lang="en-US"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x</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a:t>
                      </a:r>
                      <a:r>
                        <a:rPr kumimoji="0" lang="el-GR" altLang="el-GR" sz="1200" b="0" i="0" u="none" strike="noStrike" cap="none" normalizeH="0" baseline="0" dirty="0">
                          <a:ln>
                            <a:noFill/>
                          </a:ln>
                          <a:solidFill>
                            <a:srgbClr val="0000FF"/>
                          </a:solidFill>
                          <a:effectLst/>
                          <a:latin typeface="Cambria" pitchFamily="18" charset="0"/>
                          <a:ea typeface="Times New Roman" pitchFamily="18" charset="0"/>
                          <a:cs typeface="Tahoma" pitchFamily="34" charset="0"/>
                        </a:rPr>
                        <a:t>χ</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ώρα</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[γ]=</a:t>
                      </a:r>
                      <a:r>
                        <a:rPr kumimoji="0" lang="el-GR" altLang="el-GR" sz="1200" b="0" i="0" u="none" strike="noStrike" cap="none" normalizeH="0" baseline="0" dirty="0">
                          <a:ln>
                            <a:noFill/>
                          </a:ln>
                          <a:solidFill>
                            <a:srgbClr val="0000FF"/>
                          </a:solidFill>
                          <a:effectLst/>
                          <a:latin typeface="Cambria" pitchFamily="18" charset="0"/>
                          <a:ea typeface="Times New Roman" pitchFamily="18" charset="0"/>
                          <a:cs typeface="Tahoma" pitchFamily="34" charset="0"/>
                        </a:rPr>
                        <a:t>γ</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άτα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1248">
                <a:tc v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7030A0"/>
                          </a:solidFill>
                          <a:effectLst/>
                          <a:latin typeface="Cambria" pitchFamily="18" charset="0"/>
                          <a:cs typeface="Times New Roman" pitchFamily="18" charset="0"/>
                        </a:rPr>
                        <a:t>Πλευρικά</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l-GR" altLang="el-GR" sz="1200" b="1" i="0" u="none" strike="noStrike" cap="none" normalizeH="0" baseline="0" dirty="0">
                        <a:ln>
                          <a:noFill/>
                        </a:ln>
                        <a:solidFill>
                          <a:srgbClr val="7030A0"/>
                        </a:solidFill>
                        <a:effectLst/>
                        <a:latin typeface="Cambr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altLang="el-GR" sz="1200" b="0" i="0" u="none" strike="noStrike" cap="none" normalizeH="0" baseline="0" dirty="0">
                        <a:ln>
                          <a:noFill/>
                        </a:ln>
                        <a:solidFill>
                          <a:schemeClr val="tx1"/>
                        </a:solidFill>
                        <a:effectLst/>
                        <a:latin typeface="Cambri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altLang="el-GR" sz="1200" b="0" i="0" u="none" strike="noStrike" cap="none" normalizeH="0" baseline="0" dirty="0">
                        <a:ln>
                          <a:noFill/>
                        </a:ln>
                        <a:solidFill>
                          <a:schemeClr val="tx1"/>
                        </a:solidFill>
                        <a:effectLst/>
                        <a:latin typeface="Cambri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altLang="el-GR" sz="1200" b="0" i="0" u="none" strike="noStrike" cap="none" normalizeH="0" baseline="0" dirty="0">
                        <a:ln>
                          <a:noFill/>
                        </a:ln>
                        <a:solidFill>
                          <a:schemeClr val="tx1"/>
                        </a:solidFill>
                        <a:effectLst/>
                        <a:latin typeface="Cambri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altLang="el-GR" sz="1200" b="0" i="0" u="none" strike="noStrike" cap="none" normalizeH="0" baseline="0" dirty="0">
                        <a:ln>
                          <a:noFill/>
                        </a:ln>
                        <a:solidFill>
                          <a:schemeClr val="tx1"/>
                        </a:solidFill>
                        <a:effectLst/>
                        <a:latin typeface="Cambri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[l]=</a:t>
                      </a:r>
                      <a:r>
                        <a:rPr kumimoji="0" lang="el-GR" altLang="el-GR" sz="1200" b="0" i="0" u="none" strike="noStrike" cap="none" normalizeH="0" baseline="0" dirty="0">
                          <a:ln>
                            <a:noFill/>
                          </a:ln>
                          <a:solidFill>
                            <a:srgbClr val="0000FF"/>
                          </a:solidFill>
                          <a:effectLst/>
                          <a:latin typeface="Cambria" pitchFamily="18" charset="0"/>
                          <a:ea typeface="Times New Roman" pitchFamily="18" charset="0"/>
                          <a:cs typeface="Tahoma" pitchFamily="34" charset="0"/>
                        </a:rPr>
                        <a:t>λ</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όγος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[ʎ]=</a:t>
                      </a:r>
                      <a:r>
                        <a:rPr kumimoji="0" lang="el-GR" altLang="el-GR" sz="1200" b="0" i="0" u="none" strike="noStrike" cap="none" normalizeH="0" baseline="0" dirty="0">
                          <a:ln>
                            <a:noFill/>
                          </a:ln>
                          <a:solidFill>
                            <a:srgbClr val="0000FF"/>
                          </a:solidFill>
                          <a:effectLst/>
                          <a:latin typeface="Cambria" pitchFamily="18" charset="0"/>
                          <a:ea typeface="Times New Roman" pitchFamily="18" charset="0"/>
                          <a:cs typeface="Tahoma" pitchFamily="34" charset="0"/>
                        </a:rPr>
                        <a:t>λι</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άζω</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 </a:t>
                      </a:r>
                      <a:r>
                        <a:rPr kumimoji="0" lang="en-US"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 </a:t>
                      </a:r>
                      <a:endPar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altLang="el-GR" sz="1200" b="0" i="0" u="none" strike="noStrike" cap="none" normalizeH="0" baseline="0" dirty="0">
                        <a:ln>
                          <a:noFill/>
                        </a:ln>
                        <a:solidFill>
                          <a:schemeClr val="tx1"/>
                        </a:solidFill>
                        <a:effectLst/>
                        <a:latin typeface="Cambri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76246">
                <a:tc vMerge="1">
                  <a:txBody>
                    <a:bodyPr/>
                    <a:lstStyle/>
                    <a:p>
                      <a:endParaRPr lang="en-US"/>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7030A0"/>
                          </a:solidFill>
                          <a:effectLst/>
                          <a:latin typeface="Cambria" pitchFamily="18" charset="0"/>
                          <a:cs typeface="Times New Roman" pitchFamily="18" charset="0"/>
                        </a:rPr>
                        <a:t>Παλλόμενα</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err="1">
                          <a:ln>
                            <a:noFill/>
                          </a:ln>
                          <a:solidFill>
                            <a:srgbClr val="7030A0"/>
                          </a:solidFill>
                          <a:effectLst/>
                          <a:latin typeface="Cambria" pitchFamily="18" charset="0"/>
                          <a:cs typeface="Times New Roman" pitchFamily="18" charset="0"/>
                        </a:rPr>
                        <a:t>Πολυπαλλόμενο</a:t>
                      </a:r>
                      <a:endParaRPr kumimoji="0" lang="el-GR" altLang="el-GR" sz="1200" b="0" i="0" u="none" strike="noStrike" cap="none" normalizeH="0" baseline="0" dirty="0">
                        <a:ln>
                          <a:noFill/>
                        </a:ln>
                        <a:solidFill>
                          <a:srgbClr val="7030A0"/>
                        </a:solidFill>
                        <a:effectLst/>
                        <a:latin typeface="Cambria"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err="1">
                          <a:ln>
                            <a:noFill/>
                          </a:ln>
                          <a:solidFill>
                            <a:srgbClr val="7030A0"/>
                          </a:solidFill>
                          <a:effectLst/>
                          <a:latin typeface="Cambria" pitchFamily="18" charset="0"/>
                          <a:cs typeface="Times New Roman" pitchFamily="18" charset="0"/>
                        </a:rPr>
                        <a:t>Μονοπαλλόμενο</a:t>
                      </a:r>
                      <a:endParaRPr kumimoji="0" lang="el-GR" altLang="el-GR" sz="1200" b="0" i="0" u="none" strike="noStrike" cap="none" normalizeH="0" baseline="0" dirty="0">
                        <a:ln>
                          <a:noFill/>
                        </a:ln>
                        <a:solidFill>
                          <a:srgbClr val="7030A0"/>
                        </a:solidFill>
                        <a:effectLst/>
                        <a:latin typeface="Cambr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altLang="el-GR" sz="1200" b="0" i="0" u="none" strike="noStrike" cap="none" normalizeH="0" baseline="0" dirty="0">
                        <a:ln>
                          <a:noFill/>
                        </a:ln>
                        <a:solidFill>
                          <a:schemeClr val="tx1"/>
                        </a:solidFill>
                        <a:effectLst/>
                        <a:latin typeface="Cambri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altLang="el-GR" sz="1200" b="0" i="0" u="none" strike="noStrike" cap="none" normalizeH="0" baseline="0" dirty="0">
                        <a:ln>
                          <a:noFill/>
                        </a:ln>
                        <a:solidFill>
                          <a:schemeClr val="tx1"/>
                        </a:solidFill>
                        <a:effectLst/>
                        <a:latin typeface="Cambri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altLang="el-GR" sz="1200" b="0" i="0" u="none" strike="noStrike" cap="none" normalizeH="0" baseline="0" dirty="0">
                        <a:ln>
                          <a:noFill/>
                        </a:ln>
                        <a:solidFill>
                          <a:schemeClr val="tx1"/>
                        </a:solidFill>
                        <a:effectLst/>
                        <a:latin typeface="Cambri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altLang="el-GR" sz="1200" b="0" i="0" u="none" strike="noStrike" cap="none" normalizeH="0" baseline="0" dirty="0">
                        <a:ln>
                          <a:noFill/>
                        </a:ln>
                        <a:solidFill>
                          <a:schemeClr val="tx1"/>
                        </a:solidFill>
                        <a:effectLst/>
                        <a:latin typeface="Cambri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altLang="el-GR" sz="1200" b="0" i="0" u="none" strike="noStrike" kern="1200" cap="none" normalizeH="0" baseline="0" dirty="0">
                        <a:ln>
                          <a:noFill/>
                        </a:ln>
                        <a:solidFill>
                          <a:schemeClr val="tx1"/>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kern="1200" cap="none" normalizeH="0" baseline="0" dirty="0">
                          <a:ln>
                            <a:noFill/>
                          </a:ln>
                          <a:solidFill>
                            <a:schemeClr val="tx1"/>
                          </a:solidFill>
                          <a:effectLst/>
                          <a:latin typeface="Cambria" pitchFamily="18" charset="0"/>
                          <a:ea typeface="Times New Roman" pitchFamily="18" charset="0"/>
                          <a:cs typeface="Tahoma" pitchFamily="34" charset="0"/>
                        </a:rPr>
                        <a:t>[</a:t>
                      </a:r>
                      <a:r>
                        <a:rPr kumimoji="0" lang="en-US" altLang="el-GR" sz="1200" b="0" i="0" u="none" strike="noStrike" kern="1200" cap="none" normalizeH="0" baseline="0" dirty="0">
                          <a:ln>
                            <a:noFill/>
                          </a:ln>
                          <a:solidFill>
                            <a:schemeClr val="tx1"/>
                          </a:solidFill>
                          <a:effectLst/>
                          <a:latin typeface="Cambria" pitchFamily="18" charset="0"/>
                          <a:ea typeface="Times New Roman" pitchFamily="18" charset="0"/>
                          <a:cs typeface="Tahoma" pitchFamily="34" charset="0"/>
                        </a:rPr>
                        <a:t>r]= </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β</a:t>
                      </a:r>
                      <a:r>
                        <a:rPr kumimoji="0" lang="el-GR" altLang="el-GR" sz="1200" b="0" i="0" u="none" strike="noStrike" kern="1200" cap="none" normalizeH="0" baseline="0" dirty="0">
                          <a:ln>
                            <a:noFill/>
                          </a:ln>
                          <a:solidFill>
                            <a:srgbClr val="0000FF"/>
                          </a:solidFill>
                          <a:effectLst/>
                          <a:latin typeface="Cambria" pitchFamily="18" charset="0"/>
                          <a:ea typeface="Times New Roman" pitchFamily="18" charset="0"/>
                          <a:cs typeface="Tahoma" pitchFamily="34" charset="0"/>
                        </a:rPr>
                        <a:t>ρ</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άζω</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a:t>
                      </a:r>
                      <a:r>
                        <a:rPr kumimoji="0" lang="en-US"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ɾ]</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a:t>
                      </a:r>
                      <a:r>
                        <a:rPr kumimoji="0" lang="en-US"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a:t>
                      </a:r>
                      <a:r>
                        <a:rPr kumimoji="0" lang="el-GR" altLang="el-GR" sz="1200" b="0" i="0" u="none" strike="noStrike" cap="none" normalizeH="0" baseline="0" dirty="0">
                          <a:ln>
                            <a:noFill/>
                          </a:ln>
                          <a:solidFill>
                            <a:srgbClr val="0000FF"/>
                          </a:solidFill>
                          <a:effectLst/>
                          <a:latin typeface="Cambria" pitchFamily="18" charset="0"/>
                          <a:ea typeface="Times New Roman" pitchFamily="18" charset="0"/>
                          <a:cs typeface="Tahoma" pitchFamily="34" charset="0"/>
                        </a:rPr>
                        <a:t>ρ</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ύζι]</a:t>
                      </a:r>
                      <a:endParaRPr kumimoji="0" lang="en-US"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altLang="el-GR" sz="1200" b="0" i="0" u="none" strike="noStrike" cap="none" normalizeH="0" baseline="0" dirty="0">
                        <a:ln>
                          <a:noFill/>
                        </a:ln>
                        <a:solidFill>
                          <a:schemeClr val="tx1"/>
                        </a:solidFill>
                        <a:effectLst/>
                        <a:latin typeface="Cambri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929640">
                <a:tc vMerge="1">
                  <a:txBody>
                    <a:bodyPr/>
                    <a:lstStyle/>
                    <a:p>
                      <a:endParaRPr lang="en-US"/>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cap="none" normalizeH="0" baseline="0" dirty="0">
                          <a:ln>
                            <a:noFill/>
                          </a:ln>
                          <a:solidFill>
                            <a:srgbClr val="7030A0"/>
                          </a:solidFill>
                          <a:effectLst/>
                          <a:latin typeface="Cambria" pitchFamily="18" charset="0"/>
                          <a:cs typeface="Times New Roman" pitchFamily="18" charset="0"/>
                        </a:rPr>
                        <a:t>Προστριβόμενα</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kern="1200" cap="none" normalizeH="0" baseline="0" dirty="0">
                          <a:ln>
                            <a:noFill/>
                          </a:ln>
                          <a:solidFill>
                            <a:schemeClr val="tx1"/>
                          </a:solidFill>
                          <a:effectLst/>
                          <a:latin typeface="Cambria" pitchFamily="18" charset="0"/>
                          <a:ea typeface="+mn-ea"/>
                          <a:cs typeface="Times New Roman" pitchFamily="18" charset="0"/>
                        </a:rPr>
                        <a:t>Άηχα</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kern="1200" cap="none" normalizeH="0" baseline="0" dirty="0">
                        <a:ln>
                          <a:noFill/>
                        </a:ln>
                        <a:solidFill>
                          <a:schemeClr val="tx1"/>
                        </a:solidFill>
                        <a:effectLst/>
                        <a:latin typeface="Cambria" pitchFamily="18" charset="0"/>
                        <a:ea typeface="+mn-ea"/>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kern="1200" cap="none" normalizeH="0" baseline="0" dirty="0">
                          <a:ln>
                            <a:noFill/>
                          </a:ln>
                          <a:solidFill>
                            <a:schemeClr val="tx1"/>
                          </a:solidFill>
                          <a:effectLst/>
                          <a:latin typeface="Cambria" pitchFamily="18" charset="0"/>
                          <a:ea typeface="+mn-ea"/>
                          <a:cs typeface="Times New Roman" pitchFamily="18" charset="0"/>
                        </a:rPr>
                        <a:t>Ηχηρά</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altLang="el-GR" sz="1200" b="0" i="0" u="none" strike="noStrike" cap="none" normalizeH="0" baseline="0" dirty="0">
                        <a:ln>
                          <a:noFill/>
                        </a:ln>
                        <a:solidFill>
                          <a:schemeClr val="tx1"/>
                        </a:solidFill>
                        <a:effectLst/>
                        <a:latin typeface="Cambri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altLang="el-GR" sz="1200" b="0" i="0" u="none" strike="noStrike" cap="none" normalizeH="0" baseline="0" dirty="0">
                        <a:ln>
                          <a:noFill/>
                        </a:ln>
                        <a:solidFill>
                          <a:schemeClr val="tx1"/>
                        </a:solidFill>
                        <a:effectLst/>
                        <a:latin typeface="Cambri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altLang="el-GR" sz="1200" b="0" i="0" u="none" strike="noStrike" cap="none" normalizeH="0" baseline="0" dirty="0">
                        <a:ln>
                          <a:noFill/>
                        </a:ln>
                        <a:solidFill>
                          <a:schemeClr val="tx1"/>
                        </a:solidFill>
                        <a:effectLst/>
                        <a:latin typeface="Cambri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altLang="el-GR" sz="1200" b="0" i="0" u="none" strike="noStrike" cap="none" normalizeH="0" baseline="0" dirty="0">
                        <a:ln>
                          <a:noFill/>
                        </a:ln>
                        <a:solidFill>
                          <a:schemeClr val="tx1"/>
                        </a:solidFill>
                        <a:effectLst/>
                        <a:latin typeface="Cambri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a:t>
                      </a:r>
                      <a:r>
                        <a:rPr kumimoji="0" lang="en-US" altLang="el-GR" sz="1200" b="0" i="0" u="none" strike="noStrike" cap="none" normalizeH="0" baseline="0" dirty="0" err="1">
                          <a:ln>
                            <a:noFill/>
                          </a:ln>
                          <a:solidFill>
                            <a:schemeClr val="tx1"/>
                          </a:solidFill>
                          <a:effectLst/>
                          <a:latin typeface="Cambria" pitchFamily="18" charset="0"/>
                          <a:ea typeface="Times New Roman" pitchFamily="18" charset="0"/>
                          <a:cs typeface="Tahoma" pitchFamily="34" charset="0"/>
                        </a:rPr>
                        <a:t>ts</a:t>
                      </a:r>
                      <a:r>
                        <a:rPr kumimoji="0" lang="en-US"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a:t>
                      </a:r>
                      <a:r>
                        <a:rPr kumimoji="0" lang="el-GR" altLang="el-GR" sz="1200" b="0" i="0" u="none" strike="noStrike" cap="none" normalizeH="0" baseline="0" dirty="0">
                          <a:ln>
                            <a:noFill/>
                          </a:ln>
                          <a:solidFill>
                            <a:srgbClr val="0000FF"/>
                          </a:solidFill>
                          <a:effectLst/>
                          <a:latin typeface="Cambria" pitchFamily="18" charset="0"/>
                          <a:ea typeface="Times New Roman" pitchFamily="18" charset="0"/>
                          <a:cs typeface="Tahoma" pitchFamily="34" charset="0"/>
                        </a:rPr>
                        <a:t>τσ</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άντα</a:t>
                      </a:r>
                    </a:p>
                    <a:p>
                      <a:pPr marL="342900" marR="0" lvl="0" indent="-342900" algn="l" defTabSz="914400" rtl="0" eaLnBrk="0" fontAlgn="base" latinLnBrk="0" hangingPunct="0">
                        <a:lnSpc>
                          <a:spcPct val="100000"/>
                        </a:lnSpc>
                        <a:spcBef>
                          <a:spcPct val="0"/>
                        </a:spcBef>
                        <a:spcAft>
                          <a:spcPct val="0"/>
                        </a:spcAft>
                        <a:buClrTx/>
                        <a:buSzTx/>
                        <a:buFontTx/>
                        <a:buNone/>
                        <a:tabLst/>
                        <a:defRPr/>
                      </a:pPr>
                      <a:endPar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defRPr/>
                      </a:pPr>
                      <a:endPar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a:t>
                      </a:r>
                      <a:r>
                        <a:rPr kumimoji="0" lang="en-US" altLang="el-GR" sz="1200" b="0" i="0" u="none" strike="noStrike" cap="none" normalizeH="0" baseline="0" dirty="0" err="1">
                          <a:ln>
                            <a:noFill/>
                          </a:ln>
                          <a:solidFill>
                            <a:schemeClr val="tx1"/>
                          </a:solidFill>
                          <a:effectLst/>
                          <a:latin typeface="Cambria" pitchFamily="18" charset="0"/>
                          <a:ea typeface="Times New Roman" pitchFamily="18" charset="0"/>
                          <a:cs typeface="Tahoma" pitchFamily="34" charset="0"/>
                        </a:rPr>
                        <a:t>dz</a:t>
                      </a:r>
                      <a:r>
                        <a:rPr kumimoji="0" lang="en-US"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a:t>
                      </a:r>
                      <a:r>
                        <a:rPr kumimoji="0" lang="el-GR" altLang="el-GR" sz="1200" b="0" i="0" u="none" strike="noStrike" cap="none" normalizeH="0" baseline="0" dirty="0">
                          <a:ln>
                            <a:noFill/>
                          </a:ln>
                          <a:solidFill>
                            <a:srgbClr val="0000FF"/>
                          </a:solidFill>
                          <a:effectLst/>
                          <a:latin typeface="Cambria" pitchFamily="18" charset="0"/>
                          <a:ea typeface="Times New Roman" pitchFamily="18" charset="0"/>
                          <a:cs typeface="Tahoma" pitchFamily="34" charset="0"/>
                        </a:rPr>
                        <a:t>τζ</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άμι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altLang="el-GR" sz="1200" b="0" i="0" u="none" strike="noStrike" cap="none" normalizeH="0" baseline="0" dirty="0">
                        <a:ln>
                          <a:noFill/>
                        </a:ln>
                        <a:solidFill>
                          <a:schemeClr val="tx1"/>
                        </a:solidFill>
                        <a:effectLst/>
                        <a:latin typeface="Cambri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8194">
                <a:tc vMerge="1">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cap="none" normalizeH="0" baseline="0" dirty="0">
                        <a:ln>
                          <a:noFill/>
                        </a:ln>
                        <a:solidFill>
                          <a:srgbClr val="7030A0"/>
                        </a:solidFill>
                        <a:effectLst/>
                        <a:latin typeface="Cambria" pitchFamily="18" charset="0"/>
                        <a:ea typeface="Times New Roman" pitchFamily="18" charset="0"/>
                        <a:cs typeface="Tahoma"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altLang="el-GR" sz="1200" b="1" i="0" u="none" strike="noStrike" kern="1200" cap="none" normalizeH="0" baseline="0" dirty="0">
                          <a:ln>
                            <a:noFill/>
                          </a:ln>
                          <a:solidFill>
                            <a:srgbClr val="7030A0"/>
                          </a:solidFill>
                          <a:effectLst/>
                          <a:latin typeface="Cambria" pitchFamily="18" charset="0"/>
                          <a:ea typeface="+mn-ea"/>
                          <a:cs typeface="Times New Roman" pitchFamily="18" charset="0"/>
                        </a:rPr>
                        <a:t>Προσεγγιστικά</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l-GR" altLang="el-GR" sz="1200" b="0" i="0" u="none" strike="noStrike" cap="none" normalizeH="0" baseline="0" dirty="0">
                          <a:ln>
                            <a:noFill/>
                          </a:ln>
                          <a:solidFill>
                            <a:schemeClr val="tx1"/>
                          </a:solidFill>
                          <a:effectLst/>
                          <a:latin typeface="Cambria" pitchFamily="18" charset="0"/>
                          <a:cs typeface="Arial" charset="0"/>
                        </a:rPr>
                        <a:t>[</a:t>
                      </a:r>
                      <a:r>
                        <a:rPr kumimoji="0" lang="en-US" altLang="el-GR" sz="1200" b="0" i="0" u="none" strike="noStrike" cap="none" normalizeH="0" baseline="0" dirty="0">
                          <a:ln>
                            <a:noFill/>
                          </a:ln>
                          <a:solidFill>
                            <a:schemeClr val="tx1"/>
                          </a:solidFill>
                          <a:effectLst/>
                          <a:latin typeface="Cambria" pitchFamily="18" charset="0"/>
                          <a:cs typeface="Arial" charset="0"/>
                        </a:rPr>
                        <a:t>w</a:t>
                      </a:r>
                      <a:r>
                        <a:rPr kumimoji="0" lang="el-GR" altLang="el-GR" sz="1200" b="0" i="0" u="none" strike="noStrike" cap="none" normalizeH="0" baseline="0" dirty="0">
                          <a:ln>
                            <a:noFill/>
                          </a:ln>
                          <a:solidFill>
                            <a:schemeClr val="tx1"/>
                          </a:solidFill>
                          <a:effectLst/>
                          <a:latin typeface="Cambria" pitchFamily="18" charset="0"/>
                          <a:cs typeface="Arial" charset="0"/>
                        </a:rPr>
                        <a:t>]</a:t>
                      </a:r>
                      <a:r>
                        <a:rPr kumimoji="0" lang="en-US" altLang="el-GR" sz="1200" b="0" i="0" u="none" strike="noStrike" cap="none" normalizeH="0" baseline="0" dirty="0">
                          <a:ln>
                            <a:noFill/>
                          </a:ln>
                          <a:solidFill>
                            <a:schemeClr val="tx1"/>
                          </a:solidFill>
                          <a:effectLst/>
                          <a:latin typeface="Cambria" pitchFamily="18" charset="0"/>
                          <a:cs typeface="Arial" charset="0"/>
                        </a:rPr>
                        <a:t>=</a:t>
                      </a:r>
                      <a:r>
                        <a:rPr kumimoji="0" lang="el-GR" altLang="el-GR" sz="1200" b="0" i="0" u="none" strike="noStrike" cap="none" normalizeH="0" baseline="0" dirty="0">
                          <a:ln>
                            <a:noFill/>
                          </a:ln>
                          <a:solidFill>
                            <a:schemeClr val="tx1"/>
                          </a:solidFill>
                          <a:effectLst/>
                          <a:latin typeface="Cambria" pitchFamily="18" charset="0"/>
                          <a:cs typeface="Arial" charset="0"/>
                        </a:rPr>
                        <a:t>φρά</a:t>
                      </a:r>
                      <a:r>
                        <a:rPr kumimoji="0" lang="el-GR" altLang="el-GR" sz="1200" b="0" i="0" u="none" strike="noStrike" kern="1200" cap="none" normalizeH="0" baseline="0" dirty="0">
                          <a:ln>
                            <a:noFill/>
                          </a:ln>
                          <a:solidFill>
                            <a:srgbClr val="0000FF"/>
                          </a:solidFill>
                          <a:effectLst/>
                          <a:latin typeface="Cambria" pitchFamily="18" charset="0"/>
                          <a:ea typeface="Times New Roman" pitchFamily="18" charset="0"/>
                          <a:cs typeface="Tahoma" pitchFamily="34" charset="0"/>
                        </a:rPr>
                        <a:t>ου</a:t>
                      </a:r>
                      <a:r>
                        <a:rPr kumimoji="0" lang="el-GR" altLang="el-GR" sz="1200" b="0" i="0" u="none" strike="noStrike" cap="none" normalizeH="0" baseline="0" dirty="0">
                          <a:ln>
                            <a:noFill/>
                          </a:ln>
                          <a:solidFill>
                            <a:schemeClr val="tx1"/>
                          </a:solidFill>
                          <a:effectLst/>
                          <a:latin typeface="Cambria" pitchFamily="18" charset="0"/>
                          <a:cs typeface="Arial" charset="0"/>
                        </a:rPr>
                        <a:t>λα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altLang="el-GR" sz="1200" b="0" i="0" u="none" strike="noStrike" cap="none" normalizeH="0" baseline="0" dirty="0">
                        <a:ln>
                          <a:noFill/>
                        </a:ln>
                        <a:solidFill>
                          <a:schemeClr val="tx1"/>
                        </a:solidFill>
                        <a:effectLst/>
                        <a:latin typeface="Cambri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altLang="el-GR" sz="1200" b="0" i="0" u="none" strike="noStrike" cap="none" normalizeH="0" baseline="0" dirty="0">
                        <a:ln>
                          <a:noFill/>
                        </a:ln>
                        <a:solidFill>
                          <a:schemeClr val="tx1"/>
                        </a:solidFill>
                        <a:effectLst/>
                        <a:latin typeface="Cambri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altLang="el-GR" sz="1200" b="0" i="0" u="none" strike="noStrike" cap="none" normalizeH="0" baseline="0" dirty="0">
                        <a:ln>
                          <a:noFill/>
                        </a:ln>
                        <a:solidFill>
                          <a:schemeClr val="tx1"/>
                        </a:solidFill>
                        <a:effectLst/>
                        <a:latin typeface="Cambri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l-GR" altLang="el-GR" sz="1200" b="0" i="0" u="none" strike="noStrike" kern="1200" cap="none" normalizeH="0" baseline="0" dirty="0">
                        <a:ln>
                          <a:noFill/>
                        </a:ln>
                        <a:solidFill>
                          <a:schemeClr val="tx1"/>
                        </a:solidFill>
                        <a:effectLst/>
                        <a:latin typeface="Cambria"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[J]</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a:t>
                      </a:r>
                      <a:r>
                        <a:rPr kumimoji="0" lang="en-US"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 </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δ</a:t>
                      </a:r>
                      <a:r>
                        <a:rPr kumimoji="0" lang="el-GR" altLang="el-GR" sz="1200" b="0" i="0" u="none" strike="noStrike" kern="1200" cap="none" normalizeH="0" baseline="0" dirty="0">
                          <a:ln>
                            <a:noFill/>
                          </a:ln>
                          <a:solidFill>
                            <a:srgbClr val="0000FF"/>
                          </a:solidFill>
                          <a:effectLst/>
                          <a:latin typeface="Cambria" pitchFamily="18" charset="0"/>
                          <a:ea typeface="Times New Roman" pitchFamily="18" charset="0"/>
                          <a:cs typeface="Tahoma" pitchFamily="34" charset="0"/>
                        </a:rPr>
                        <a:t>ι</a:t>
                      </a:r>
                      <a:r>
                        <a:rPr kumimoji="0" lang="el-GR" altLang="el-GR" sz="1200" b="0" i="0" u="none" strike="noStrike" cap="none" normalizeH="0" baseline="0" dirty="0">
                          <a:ln>
                            <a:noFill/>
                          </a:ln>
                          <a:solidFill>
                            <a:schemeClr val="tx1"/>
                          </a:solidFill>
                          <a:effectLst/>
                          <a:latin typeface="Cambria" pitchFamily="18" charset="0"/>
                          <a:ea typeface="Times New Roman" pitchFamily="18" charset="0"/>
                          <a:cs typeface="Tahoma" pitchFamily="34" charset="0"/>
                        </a:rPr>
                        <a:t>αβάζω</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altLang="el-GR" sz="1200" b="0" i="0" u="none" strike="noStrike" cap="none" normalizeH="0" baseline="0" dirty="0">
                        <a:ln>
                          <a:noFill/>
                        </a:ln>
                        <a:solidFill>
                          <a:schemeClr val="tx1"/>
                        </a:solidFill>
                        <a:effectLst/>
                        <a:latin typeface="Cambria"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l-GR" dirty="0">
                <a:solidFill>
                  <a:srgbClr val="7030A0"/>
                </a:solidFill>
                <a:effectLst>
                  <a:outerShdw blurRad="38100" dist="38100" dir="2700000" algn="tl">
                    <a:srgbClr val="C0C0C0"/>
                  </a:outerShdw>
                </a:effectLst>
                <a:latin typeface="Monotype Corsiva" panose="03010101010201010101" pitchFamily="66" charset="0"/>
              </a:rPr>
              <a:t>Τα σύμφωνα της Ελληνικής (2)</a:t>
            </a:r>
            <a:endParaRPr lang="en-US" dirty="0"/>
          </a:p>
        </p:txBody>
      </p:sp>
      <p:sp>
        <p:nvSpPr>
          <p:cNvPr id="8" name="Content Placeholder 6"/>
          <p:cNvSpPr txBox="1">
            <a:spLocks/>
          </p:cNvSpPr>
          <p:nvPr/>
        </p:nvSpPr>
        <p:spPr bwMode="auto">
          <a:xfrm>
            <a:off x="381000" y="4038600"/>
            <a:ext cx="82296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273050" lvl="0" indent="-273050">
              <a:lnSpc>
                <a:spcPts val="2600"/>
              </a:lnSpc>
              <a:spcBef>
                <a:spcPts val="575"/>
              </a:spcBef>
              <a:buClr>
                <a:schemeClr val="accent1"/>
              </a:buClr>
              <a:buSzPct val="85000"/>
              <a:buFont typeface="Wingdings" pitchFamily="2" charset="2"/>
              <a:buChar char="Ø"/>
              <a:defRPr/>
            </a:pPr>
            <a:r>
              <a:rPr lang="el-GR" sz="2400" dirty="0">
                <a:latin typeface="+mn-lt"/>
              </a:rPr>
              <a:t>Δείτε το παρακάτω βίντεο για την άρθρωση με χρήση MRI (το πρώτο στη σελίδα, είναι η άρθρωση μιας ερευνήτριας σε τραγούδι της </a:t>
            </a:r>
            <a:r>
              <a:rPr lang="el-GR" sz="2400" dirty="0" err="1">
                <a:latin typeface="+mn-lt"/>
              </a:rPr>
              <a:t>Adele</a:t>
            </a:r>
            <a:r>
              <a:rPr lang="el-GR" sz="2400" dirty="0">
                <a:latin typeface="+mn-lt"/>
              </a:rPr>
              <a:t>)</a:t>
            </a:r>
          </a:p>
          <a:p>
            <a:pPr marL="273050" lvl="0" indent="-273050">
              <a:lnSpc>
                <a:spcPts val="2600"/>
              </a:lnSpc>
              <a:spcBef>
                <a:spcPts val="575"/>
              </a:spcBef>
              <a:buClr>
                <a:schemeClr val="accent1"/>
              </a:buClr>
              <a:buSzPct val="85000"/>
              <a:defRPr/>
            </a:pPr>
            <a:endParaRPr lang="el-GR" sz="2400" dirty="0">
              <a:latin typeface="+mn-lt"/>
              <a:hlinkClick r:id="rId3"/>
            </a:endParaRPr>
          </a:p>
          <a:p>
            <a:pPr marL="273050" lvl="0" indent="-273050">
              <a:lnSpc>
                <a:spcPts val="2600"/>
              </a:lnSpc>
              <a:spcBef>
                <a:spcPts val="575"/>
              </a:spcBef>
              <a:buClr>
                <a:schemeClr val="accent1"/>
              </a:buClr>
              <a:buSzPct val="85000"/>
              <a:defRPr/>
            </a:pPr>
            <a:r>
              <a:rPr lang="el-GR" sz="2400" dirty="0">
                <a:latin typeface="+mn-lt"/>
                <a:hlinkClick r:id="rId3"/>
              </a:rPr>
              <a:t>http://www.carolynmcgettigan.com/#!media/c213n</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6"/>
          <p:cNvSpPr txBox="1">
            <a:spLocks/>
          </p:cNvSpPr>
          <p:nvPr/>
        </p:nvSpPr>
        <p:spPr bwMode="auto">
          <a:xfrm>
            <a:off x="381000" y="1371600"/>
            <a:ext cx="86106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273050" lvl="0" indent="-273050">
              <a:lnSpc>
                <a:spcPts val="2600"/>
              </a:lnSpc>
              <a:spcBef>
                <a:spcPts val="575"/>
              </a:spcBef>
              <a:buClr>
                <a:schemeClr val="accent1"/>
              </a:buClr>
              <a:buSzPct val="85000"/>
              <a:buFont typeface="Wingdings" pitchFamily="2" charset="2"/>
              <a:buChar char="ü"/>
              <a:defRPr/>
            </a:pPr>
            <a:r>
              <a:rPr lang="el-GR" sz="2400" dirty="0">
                <a:latin typeface="Cambria" pitchFamily="18" charset="0"/>
              </a:rPr>
              <a:t>Στα Ελληνικά τα </a:t>
            </a:r>
            <a:r>
              <a:rPr lang="el-GR" sz="2400" b="1" dirty="0">
                <a:solidFill>
                  <a:srgbClr val="7030A0"/>
                </a:solidFill>
                <a:latin typeface="Cambria" pitchFamily="18" charset="0"/>
              </a:rPr>
              <a:t>t</a:t>
            </a:r>
            <a:r>
              <a:rPr lang="el-GR" sz="2400" dirty="0">
                <a:latin typeface="Cambria" pitchFamily="18" charset="0"/>
              </a:rPr>
              <a:t> και </a:t>
            </a:r>
            <a:r>
              <a:rPr lang="el-GR" sz="2400" b="1" dirty="0">
                <a:solidFill>
                  <a:srgbClr val="7030A0"/>
                </a:solidFill>
                <a:latin typeface="Cambria" pitchFamily="18" charset="0"/>
              </a:rPr>
              <a:t>d</a:t>
            </a:r>
            <a:r>
              <a:rPr lang="el-GR" sz="2400" dirty="0">
                <a:latin typeface="Cambria" pitchFamily="18" charset="0"/>
              </a:rPr>
              <a:t> πολλές φορές αναφέρονται ως </a:t>
            </a:r>
            <a:r>
              <a:rPr lang="el-GR" sz="2400" b="1" dirty="0">
                <a:solidFill>
                  <a:srgbClr val="7030A0"/>
                </a:solidFill>
                <a:latin typeface="Cambria" pitchFamily="18" charset="0"/>
              </a:rPr>
              <a:t>οδοντικά</a:t>
            </a:r>
            <a:r>
              <a:rPr lang="el-GR" sz="2400" dirty="0">
                <a:latin typeface="Cambria" pitchFamily="18" charset="0"/>
              </a:rPr>
              <a:t> και όχι ως φατνιακά. </a:t>
            </a:r>
          </a:p>
          <a:p>
            <a:pPr marL="273050" lvl="0" indent="-273050">
              <a:lnSpc>
                <a:spcPts val="2600"/>
              </a:lnSpc>
              <a:spcBef>
                <a:spcPts val="575"/>
              </a:spcBef>
              <a:buClr>
                <a:schemeClr val="accent1"/>
              </a:buClr>
              <a:buSzPct val="85000"/>
              <a:buFont typeface="Wingdings" pitchFamily="2" charset="2"/>
              <a:buChar char="ü"/>
              <a:defRPr/>
            </a:pPr>
            <a:r>
              <a:rPr lang="el-GR" sz="2400" dirty="0">
                <a:latin typeface="Cambria" pitchFamily="18" charset="0"/>
              </a:rPr>
              <a:t>Είναι οδοντικά π.χ. στο Μα</a:t>
            </a:r>
            <a:r>
              <a:rPr lang="el-GR" sz="2400" b="1" dirty="0">
                <a:solidFill>
                  <a:srgbClr val="7030A0"/>
                </a:solidFill>
                <a:latin typeface="Cambria" pitchFamily="18" charset="0"/>
              </a:rPr>
              <a:t>τ</a:t>
            </a:r>
            <a:r>
              <a:rPr lang="el-GR" sz="2400" dirty="0">
                <a:solidFill>
                  <a:srgbClr val="7030A0"/>
                </a:solidFill>
                <a:latin typeface="Cambria" pitchFamily="18" charset="0"/>
              </a:rPr>
              <a:t>θ</a:t>
            </a:r>
            <a:r>
              <a:rPr lang="el-GR" sz="2400" dirty="0">
                <a:latin typeface="Cambria" pitchFamily="18" charset="0"/>
              </a:rPr>
              <a:t>αίος λόγω συνάρθρωσης. </a:t>
            </a:r>
          </a:p>
          <a:p>
            <a:pPr marL="273050" lvl="0" indent="-273050">
              <a:lnSpc>
                <a:spcPts val="2600"/>
              </a:lnSpc>
              <a:spcBef>
                <a:spcPts val="575"/>
              </a:spcBef>
              <a:buClr>
                <a:schemeClr val="accent1"/>
              </a:buClr>
              <a:buSzPct val="85000"/>
              <a:buFont typeface="Wingdings" pitchFamily="2" charset="2"/>
              <a:buChar char="ü"/>
              <a:defRPr/>
            </a:pPr>
            <a:r>
              <a:rPr lang="el-GR" sz="2400" dirty="0">
                <a:latin typeface="Cambria" pitchFamily="18" charset="0"/>
              </a:rPr>
              <a:t>Αρκετοί ερευνητές θεωρούν ότι το </a:t>
            </a:r>
            <a:r>
              <a:rPr lang="el-GR" sz="2400" b="1" dirty="0">
                <a:solidFill>
                  <a:srgbClr val="00B050"/>
                </a:solidFill>
                <a:latin typeface="Cambria" pitchFamily="18" charset="0"/>
              </a:rPr>
              <a:t>ρ</a:t>
            </a:r>
            <a:r>
              <a:rPr lang="el-GR" sz="2400" dirty="0">
                <a:latin typeface="Cambria" pitchFamily="18" charset="0"/>
              </a:rPr>
              <a:t> είναι (σχεδόν) πάντα </a:t>
            </a:r>
            <a:r>
              <a:rPr lang="el-GR" sz="2400" dirty="0" err="1">
                <a:latin typeface="Cambria" pitchFamily="18" charset="0"/>
              </a:rPr>
              <a:t>μονοπαλλόμενο</a:t>
            </a:r>
            <a:r>
              <a:rPr lang="el-GR" sz="2400" dirty="0">
                <a:latin typeface="Cambria" pitchFamily="18" charset="0"/>
              </a:rPr>
              <a:t> εκτός από κάποιες περιπτώσεις έμφασης. </a:t>
            </a:r>
            <a:br>
              <a:rPr lang="el-GR" sz="2400" dirty="0"/>
            </a:b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basic_consonants_alpag.gif"/>
          <p:cNvPicPr>
            <a:picLocks noChangeAspect="1"/>
          </p:cNvPicPr>
          <p:nvPr/>
        </p:nvPicPr>
        <p:blipFill>
          <a:blip r:embed="rId2" cstate="print"/>
          <a:stretch>
            <a:fillRect/>
          </a:stretch>
        </p:blipFill>
        <p:spPr>
          <a:xfrm>
            <a:off x="1143000" y="762000"/>
            <a:ext cx="6934200" cy="5486400"/>
          </a:xfrm>
          <a:prstGeom prst="rect">
            <a:avLst/>
          </a:prstGeom>
        </p:spPr>
      </p:pic>
      <p:grpSp>
        <p:nvGrpSpPr>
          <p:cNvPr id="2" name="8 - Ομάδα"/>
          <p:cNvGrpSpPr/>
          <p:nvPr/>
        </p:nvGrpSpPr>
        <p:grpSpPr>
          <a:xfrm>
            <a:off x="5257800" y="1524000"/>
            <a:ext cx="762000" cy="914400"/>
            <a:chOff x="5257800" y="1524000"/>
            <a:chExt cx="762000" cy="914400"/>
          </a:xfrm>
        </p:grpSpPr>
        <p:sp>
          <p:nvSpPr>
            <p:cNvPr id="3" name="2 - Ορθογώνιο"/>
            <p:cNvSpPr/>
            <p:nvPr/>
          </p:nvSpPr>
          <p:spPr>
            <a:xfrm>
              <a:off x="5257800" y="15240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7D25"/>
                  </a:solidFill>
                  <a:latin typeface="Cambria" pitchFamily="18" charset="0"/>
                </a:rPr>
                <a:t>c</a:t>
              </a:r>
              <a:endParaRPr lang="el-GR" sz="2000" b="1" dirty="0">
                <a:solidFill>
                  <a:srgbClr val="FF7D25"/>
                </a:solidFill>
                <a:latin typeface="Cambria" pitchFamily="18" charset="0"/>
              </a:endParaRPr>
            </a:p>
          </p:txBody>
        </p:sp>
        <p:sp>
          <p:nvSpPr>
            <p:cNvPr id="5" name="4 - Ορθογώνιο"/>
            <p:cNvSpPr/>
            <p:nvPr/>
          </p:nvSpPr>
          <p:spPr>
            <a:xfrm>
              <a:off x="5791200" y="1524000"/>
              <a:ext cx="228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
                </a:lnSpc>
              </a:pPr>
              <a:r>
                <a:rPr lang="en-US" sz="2000" b="1" dirty="0">
                  <a:solidFill>
                    <a:srgbClr val="FF7D25"/>
                  </a:solidFill>
                  <a:latin typeface="Cambria" pitchFamily="18" charset="0"/>
                </a:rPr>
                <a:t>ɟ</a:t>
              </a:r>
              <a:endParaRPr lang="el-GR" sz="2000" b="1" dirty="0">
                <a:solidFill>
                  <a:srgbClr val="FF7D25"/>
                </a:solidFill>
                <a:latin typeface="Cambria" pitchFamily="18" charset="0"/>
              </a:endParaRPr>
            </a:p>
          </p:txBody>
        </p:sp>
        <p:sp>
          <p:nvSpPr>
            <p:cNvPr id="6" name="5 - Ορθογώνιο"/>
            <p:cNvSpPr/>
            <p:nvPr/>
          </p:nvSpPr>
          <p:spPr>
            <a:xfrm>
              <a:off x="5257800" y="19050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l-GR" b="1" dirty="0">
                  <a:solidFill>
                    <a:srgbClr val="FF7D25"/>
                  </a:solidFill>
                  <a:latin typeface="Cambria" pitchFamily="18" charset="0"/>
                  <a:ea typeface="Times New Roman" pitchFamily="18" charset="0"/>
                  <a:cs typeface="Tahoma" pitchFamily="34" charset="0"/>
                </a:rPr>
                <a:t>ç</a:t>
              </a:r>
              <a:endParaRPr lang="el-GR" b="1" dirty="0">
                <a:solidFill>
                  <a:srgbClr val="FF7D25"/>
                </a:solidFill>
                <a:latin typeface="Cambria" pitchFamily="18" charset="0"/>
              </a:endParaRPr>
            </a:p>
          </p:txBody>
        </p:sp>
        <p:sp>
          <p:nvSpPr>
            <p:cNvPr id="7" name="6 - Ορθογώνιο"/>
            <p:cNvSpPr/>
            <p:nvPr/>
          </p:nvSpPr>
          <p:spPr>
            <a:xfrm>
              <a:off x="5791200" y="19050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7D25"/>
                  </a:solidFill>
                  <a:latin typeface="Cambria" pitchFamily="18" charset="0"/>
                </a:rPr>
                <a:t>j</a:t>
              </a:r>
              <a:endParaRPr lang="el-GR" b="1" dirty="0">
                <a:solidFill>
                  <a:srgbClr val="FF7D25"/>
                </a:solidFill>
                <a:latin typeface="Cambria" pitchFamily="18" charset="0"/>
              </a:endParaRPr>
            </a:p>
          </p:txBody>
        </p:sp>
        <p:sp>
          <p:nvSpPr>
            <p:cNvPr id="8" name="7 - Ορθογώνιο"/>
            <p:cNvSpPr/>
            <p:nvPr/>
          </p:nvSpPr>
          <p:spPr>
            <a:xfrm>
              <a:off x="5791200" y="2209800"/>
              <a:ext cx="152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l-GR" b="1" dirty="0">
                  <a:solidFill>
                    <a:srgbClr val="FF7D25"/>
                  </a:solidFill>
                  <a:latin typeface="Cambria" pitchFamily="18" charset="0"/>
                  <a:ea typeface="Times New Roman" pitchFamily="18" charset="0"/>
                  <a:cs typeface="Tahoma" pitchFamily="34" charset="0"/>
                </a:rPr>
                <a:t>ɲ</a:t>
              </a:r>
              <a:endParaRPr lang="el-GR" b="1" dirty="0">
                <a:solidFill>
                  <a:srgbClr val="FF7D25"/>
                </a:solidFill>
                <a:latin typeface="Cambria" pitchFamily="18" charset="0"/>
              </a:endParaRPr>
            </a:p>
          </p:txBody>
        </p:sp>
      </p:grpSp>
      <p:sp>
        <p:nvSpPr>
          <p:cNvPr id="9" name="6 - Ορθογώνιο"/>
          <p:cNvSpPr/>
          <p:nvPr/>
        </p:nvSpPr>
        <p:spPr>
          <a:xfrm>
            <a:off x="7467600" y="2286000"/>
            <a:ext cx="30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el-GR" b="1" dirty="0">
                <a:solidFill>
                  <a:srgbClr val="FF3300"/>
                </a:solidFill>
                <a:latin typeface="Cambria" pitchFamily="18" charset="0"/>
                <a:ea typeface="Times New Roman" pitchFamily="18" charset="0"/>
                <a:cs typeface="Tahoma" pitchFamily="34" charset="0"/>
              </a:rPr>
              <a:t>ŋ</a:t>
            </a:r>
            <a:endParaRPr lang="el-GR" b="1" dirty="0">
              <a:solidFill>
                <a:srgbClr val="FF3300"/>
              </a:solidFill>
              <a:latin typeface="Cambria" pitchFamily="18"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1417509162_232__konsonanter-mun-eng.jpg"/>
          <p:cNvPicPr>
            <a:picLocks noChangeAspect="1"/>
          </p:cNvPicPr>
          <p:nvPr/>
        </p:nvPicPr>
        <p:blipFill>
          <a:blip r:embed="rId2" cstate="print"/>
          <a:stretch>
            <a:fillRect/>
          </a:stretch>
        </p:blipFill>
        <p:spPr>
          <a:xfrm>
            <a:off x="762000" y="381000"/>
            <a:ext cx="8001000" cy="5943600"/>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77200" cy="1143000"/>
          </a:xfrm>
        </p:spPr>
        <p:txBody>
          <a:bodyPr/>
          <a:lstStyle/>
          <a:p>
            <a:pPr algn="ctr"/>
            <a:r>
              <a:rPr lang="el-GR" dirty="0">
                <a:solidFill>
                  <a:srgbClr val="7030A0"/>
                </a:solidFill>
                <a:effectLst>
                  <a:outerShdw blurRad="38100" dist="38100" dir="2700000" algn="tl">
                    <a:srgbClr val="C0C0C0"/>
                  </a:outerShdw>
                </a:effectLst>
                <a:latin typeface="Monotype Corsiva" panose="03010101010201010101" pitchFamily="66" charset="0"/>
              </a:rPr>
              <a:t>Τα σύμφωνα των γλωσσών</a:t>
            </a:r>
            <a:r>
              <a:rPr lang="en-US" dirty="0">
                <a:solidFill>
                  <a:srgbClr val="7030A0"/>
                </a:solidFill>
                <a:effectLst>
                  <a:outerShdw blurRad="38100" dist="38100" dir="2700000" algn="tl">
                    <a:srgbClr val="C0C0C0"/>
                  </a:outerShdw>
                </a:effectLst>
                <a:latin typeface="Monotype Corsiva" panose="03010101010201010101" pitchFamily="66" charset="0"/>
              </a:rPr>
              <a:t> </a:t>
            </a:r>
            <a:r>
              <a:rPr lang="el-GR" dirty="0">
                <a:solidFill>
                  <a:srgbClr val="7030A0"/>
                </a:solidFill>
                <a:effectLst>
                  <a:outerShdw blurRad="38100" dist="38100" dir="2700000" algn="tl">
                    <a:srgbClr val="C0C0C0"/>
                  </a:outerShdw>
                </a:effectLst>
                <a:latin typeface="Monotype Corsiva" panose="03010101010201010101" pitchFamily="66" charset="0"/>
              </a:rPr>
              <a:t>(πνευμονικά)</a:t>
            </a:r>
            <a:endParaRPr lang="en-US" dirty="0"/>
          </a:p>
        </p:txBody>
      </p:sp>
      <p:sp>
        <p:nvSpPr>
          <p:cNvPr id="7" name="6 - TextBox"/>
          <p:cNvSpPr txBox="1"/>
          <p:nvPr/>
        </p:nvSpPr>
        <p:spPr>
          <a:xfrm>
            <a:off x="228600" y="6477000"/>
            <a:ext cx="8305800" cy="381000"/>
          </a:xfrm>
          <a:prstGeom prst="rect">
            <a:avLst/>
          </a:prstGeom>
          <a:noFill/>
        </p:spPr>
        <p:txBody>
          <a:bodyPr wrap="square" rtlCol="0">
            <a:spAutoFit/>
          </a:bodyPr>
          <a:lstStyle/>
          <a:p>
            <a:r>
              <a:rPr lang="en-US" dirty="0">
                <a:solidFill>
                  <a:srgbClr val="FF0000"/>
                </a:solidFill>
                <a:latin typeface="Cambria" pitchFamily="18" charset="0"/>
              </a:rPr>
              <a:t>*</a:t>
            </a:r>
            <a:r>
              <a:rPr lang="el-GR" dirty="0">
                <a:latin typeface="Cambria" pitchFamily="18" charset="0"/>
              </a:rPr>
              <a:t>με κόκκινο συμβολίζονται τα σύμφωνα της Ελληνικής</a:t>
            </a:r>
          </a:p>
        </p:txBody>
      </p:sp>
      <p:pic>
        <p:nvPicPr>
          <p:cNvPr id="6" name="5 - Εικόνα" descr="Εικόνα1.png"/>
          <p:cNvPicPr>
            <a:picLocks noChangeAspect="1"/>
          </p:cNvPicPr>
          <p:nvPr/>
        </p:nvPicPr>
        <p:blipFill>
          <a:blip r:embed="rId3" cstate="print"/>
          <a:stretch>
            <a:fillRect/>
          </a:stretch>
        </p:blipFill>
        <p:spPr>
          <a:xfrm>
            <a:off x="381000" y="838200"/>
            <a:ext cx="8458200" cy="5638800"/>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274638"/>
            <a:ext cx="8534400" cy="1143000"/>
          </a:xfrm>
        </p:spPr>
        <p:txBody>
          <a:bodyPr/>
          <a:lstStyle/>
          <a:p>
            <a:pPr algn="ctr" eaLnBrk="1" hangingPunct="1"/>
            <a:r>
              <a:rPr lang="el-GR" dirty="0">
                <a:solidFill>
                  <a:srgbClr val="7030A0"/>
                </a:solidFill>
                <a:effectLst>
                  <a:outerShdw blurRad="38100" dist="38100" dir="2700000" algn="tl">
                    <a:srgbClr val="C0C0C0"/>
                  </a:outerShdw>
                </a:effectLst>
                <a:latin typeface="Monotype Corsiva" panose="03010101010201010101" pitchFamily="66" charset="0"/>
              </a:rPr>
              <a:t>Φωνήεντα</a:t>
            </a:r>
            <a:endParaRPr lang="el-GR" altLang="en-US" dirty="0"/>
          </a:p>
        </p:txBody>
      </p:sp>
      <p:sp>
        <p:nvSpPr>
          <p:cNvPr id="3075" name="Rectangle 3"/>
          <p:cNvSpPr>
            <a:spLocks noGrp="1" noChangeArrowheads="1"/>
          </p:cNvSpPr>
          <p:nvPr>
            <p:ph type="body" idx="1"/>
          </p:nvPr>
        </p:nvSpPr>
        <p:spPr/>
        <p:txBody>
          <a:bodyPr/>
          <a:lstStyle/>
          <a:p>
            <a:pPr eaLnBrk="1" hangingPunct="1">
              <a:lnSpc>
                <a:spcPct val="80000"/>
              </a:lnSpc>
            </a:pPr>
            <a:r>
              <a:rPr lang="el-GR" altLang="en-US" sz="2400" dirty="0"/>
              <a:t>Η διάκριση των γλωσσικών ήχων σε φωνήεντα και σύμφωνα αποτελεί μία από τις σημαντικότερες διακρίσεις στην φωνητική αν και δεν προσδιορίζεται πάντα με σαφήνεια. </a:t>
            </a:r>
          </a:p>
          <a:p>
            <a:pPr eaLnBrk="1" hangingPunct="1">
              <a:lnSpc>
                <a:spcPct val="80000"/>
              </a:lnSpc>
            </a:pPr>
            <a:r>
              <a:rPr lang="el-GR" altLang="en-US" sz="2400" dirty="0"/>
              <a:t>Φωνήεν είναι ένας γλωσσικός ήχος ο οποίος παράγεται με την ελεύθερη διοχέτευση του αέρα από τον λάρυγγα προς το στόμα δίχως τη δημιουργία εμποδίων σε οποιοδήποτε σημείο του </a:t>
            </a:r>
            <a:r>
              <a:rPr lang="el-GR" altLang="en-US" sz="2400" dirty="0" err="1"/>
              <a:t>υπερλαρυγγικού</a:t>
            </a:r>
            <a:r>
              <a:rPr lang="el-GR" altLang="en-US" sz="2400" dirty="0"/>
              <a:t> συστήματος. </a:t>
            </a:r>
          </a:p>
          <a:p>
            <a:pPr eaLnBrk="1" hangingPunct="1">
              <a:lnSpc>
                <a:spcPct val="80000"/>
              </a:lnSpc>
            </a:pPr>
            <a:r>
              <a:rPr lang="el-GR" altLang="en-US" sz="2400" dirty="0"/>
              <a:t>Ο παραπάνω ορισμός προσδιορίζει τους φωνηεντικούς ήχους ως προς:</a:t>
            </a:r>
          </a:p>
          <a:p>
            <a:pPr lvl="1" eaLnBrk="1" hangingPunct="1">
              <a:lnSpc>
                <a:spcPct val="80000"/>
              </a:lnSpc>
            </a:pPr>
            <a:r>
              <a:rPr lang="el-GR" altLang="en-US" sz="2000" dirty="0"/>
              <a:t>τη χωρική τους διάσταση – οι αρθρωτές τοποθετούνται έτσι ώστε να μην έρχονται σε επαφή με τη στοματική και τη φαρυγγική κοιλότητα.</a:t>
            </a:r>
          </a:p>
          <a:p>
            <a:pPr lvl="1" eaLnBrk="1" hangingPunct="1">
              <a:lnSpc>
                <a:spcPct val="80000"/>
              </a:lnSpc>
            </a:pPr>
            <a:r>
              <a:rPr lang="el-GR" altLang="en-US" sz="2000" dirty="0"/>
              <a:t>τη χρονική τους διάσταση – η άρθρωση των συγκεκριμένων ήχων μπορεί να παραταθεί επί μακρόν.</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43000"/>
          </a:xfrm>
        </p:spPr>
        <p:txBody>
          <a:bodyPr/>
          <a:lstStyle/>
          <a:p>
            <a:pPr algn="ctr"/>
            <a:r>
              <a:rPr lang="el-GR" dirty="0">
                <a:solidFill>
                  <a:srgbClr val="7030A0"/>
                </a:solidFill>
                <a:effectLst>
                  <a:outerShdw blurRad="38100" dist="38100" dir="2700000" algn="tl">
                    <a:srgbClr val="C0C0C0"/>
                  </a:outerShdw>
                </a:effectLst>
                <a:latin typeface="Monotype Corsiva" panose="03010101010201010101" pitchFamily="66" charset="0"/>
              </a:rPr>
              <a:t>Φωνήεντα</a:t>
            </a:r>
            <a:endParaRPr lang="en-US" dirty="0"/>
          </a:p>
        </p:txBody>
      </p:sp>
      <p:sp>
        <p:nvSpPr>
          <p:cNvPr id="7" name="Content Placeholder 6"/>
          <p:cNvSpPr>
            <a:spLocks noGrp="1"/>
          </p:cNvSpPr>
          <p:nvPr>
            <p:ph sz="quarter" idx="1"/>
          </p:nvPr>
        </p:nvSpPr>
        <p:spPr>
          <a:xfrm>
            <a:off x="152400" y="2667000"/>
            <a:ext cx="4267200" cy="2057400"/>
          </a:xfrm>
        </p:spPr>
        <p:txBody>
          <a:bodyPr/>
          <a:lstStyle/>
          <a:p>
            <a:r>
              <a:rPr lang="el-GR" sz="2400" dirty="0"/>
              <a:t>Οι αρθρωτές δεν δημιουργούν εμπόδιο στον αέρα</a:t>
            </a:r>
          </a:p>
          <a:p>
            <a:r>
              <a:rPr lang="el-GR" sz="2400" dirty="0"/>
              <a:t>Κύριοι αρθρωτές: γλώσσα, χείλη</a:t>
            </a:r>
          </a:p>
        </p:txBody>
      </p:sp>
      <p:sp>
        <p:nvSpPr>
          <p:cNvPr id="5" name="4 - Ορθογώνιο"/>
          <p:cNvSpPr/>
          <p:nvPr/>
        </p:nvSpPr>
        <p:spPr>
          <a:xfrm>
            <a:off x="152400" y="4953000"/>
            <a:ext cx="8610600" cy="1569660"/>
          </a:xfrm>
          <a:prstGeom prst="rect">
            <a:avLst/>
          </a:prstGeom>
        </p:spPr>
        <p:txBody>
          <a:bodyPr wrap="square">
            <a:spAutoFit/>
          </a:bodyPr>
          <a:lstStyle/>
          <a:p>
            <a:pPr marL="273050" indent="-273050" algn="just">
              <a:spcBef>
                <a:spcPts val="575"/>
              </a:spcBef>
              <a:buClr>
                <a:schemeClr val="accent1"/>
              </a:buClr>
              <a:buSzPct val="85000"/>
              <a:buFont typeface="Wingdings 2" pitchFamily="18" charset="2"/>
              <a:buChar char=""/>
            </a:pPr>
            <a:r>
              <a:rPr lang="el-GR" sz="2400" dirty="0">
                <a:latin typeface="+mn-lt"/>
              </a:rPr>
              <a:t>Κατηγοριοποιούνται με βάση τη θέση της γλώσσας ως προς τον </a:t>
            </a:r>
            <a:r>
              <a:rPr lang="el-GR" sz="2400" b="1" dirty="0">
                <a:solidFill>
                  <a:srgbClr val="7030A0"/>
                </a:solidFill>
                <a:latin typeface="+mn-lt"/>
              </a:rPr>
              <a:t>κάθετο</a:t>
            </a:r>
            <a:r>
              <a:rPr lang="el-GR" sz="2400" dirty="0">
                <a:latin typeface="+mn-lt"/>
              </a:rPr>
              <a:t> άξονα: υψηλά [</a:t>
            </a:r>
            <a:r>
              <a:rPr lang="en-GB" sz="2400" dirty="0" err="1">
                <a:latin typeface="+mn-lt"/>
              </a:rPr>
              <a:t>i</a:t>
            </a:r>
            <a:r>
              <a:rPr lang="el-GR" sz="2400" dirty="0">
                <a:latin typeface="+mn-lt"/>
              </a:rPr>
              <a:t>, </a:t>
            </a:r>
            <a:r>
              <a:rPr lang="en-GB" sz="2400" dirty="0">
                <a:latin typeface="+mn-lt"/>
              </a:rPr>
              <a:t>u</a:t>
            </a:r>
            <a:r>
              <a:rPr lang="el-GR" sz="2400" dirty="0">
                <a:latin typeface="+mn-lt"/>
              </a:rPr>
              <a:t>], μεσαία [</a:t>
            </a:r>
            <a:r>
              <a:rPr lang="en-GB" sz="2400" dirty="0">
                <a:latin typeface="+mn-lt"/>
              </a:rPr>
              <a:t>e</a:t>
            </a:r>
            <a:r>
              <a:rPr lang="el-GR" sz="2400" dirty="0">
                <a:latin typeface="+mn-lt"/>
              </a:rPr>
              <a:t>, </a:t>
            </a:r>
            <a:r>
              <a:rPr lang="en-GB" sz="2400" dirty="0">
                <a:latin typeface="+mn-lt"/>
              </a:rPr>
              <a:t>o</a:t>
            </a:r>
            <a:r>
              <a:rPr lang="el-GR" sz="2400" dirty="0">
                <a:latin typeface="+mn-lt"/>
              </a:rPr>
              <a:t>], χαμηλό [</a:t>
            </a:r>
            <a:r>
              <a:rPr lang="en-GB" sz="2400" dirty="0">
                <a:latin typeface="+mn-lt"/>
              </a:rPr>
              <a:t>a</a:t>
            </a:r>
            <a:r>
              <a:rPr lang="el-GR" sz="2400" dirty="0">
                <a:latin typeface="+mn-lt"/>
              </a:rPr>
              <a:t>] και ως προς τη θέση της γλώσσας στον </a:t>
            </a:r>
            <a:r>
              <a:rPr lang="el-GR" sz="2400" b="1" dirty="0">
                <a:solidFill>
                  <a:srgbClr val="7030A0"/>
                </a:solidFill>
                <a:latin typeface="+mn-lt"/>
              </a:rPr>
              <a:t>οριζόντιο</a:t>
            </a:r>
            <a:r>
              <a:rPr lang="el-GR" sz="2400" dirty="0">
                <a:latin typeface="+mn-lt"/>
              </a:rPr>
              <a:t> άξονα: πρόσθια [</a:t>
            </a:r>
            <a:r>
              <a:rPr lang="en-GB" sz="2400" dirty="0" err="1">
                <a:latin typeface="+mn-lt"/>
              </a:rPr>
              <a:t>i</a:t>
            </a:r>
            <a:r>
              <a:rPr lang="el-GR" sz="2400" dirty="0">
                <a:latin typeface="+mn-lt"/>
              </a:rPr>
              <a:t>, </a:t>
            </a:r>
            <a:r>
              <a:rPr lang="en-GB" sz="2400" dirty="0">
                <a:latin typeface="+mn-lt"/>
              </a:rPr>
              <a:t>e</a:t>
            </a:r>
            <a:r>
              <a:rPr lang="el-GR" sz="2400" dirty="0">
                <a:latin typeface="+mn-lt"/>
              </a:rPr>
              <a:t>], πίσω [</a:t>
            </a:r>
            <a:r>
              <a:rPr lang="en-GB" sz="2400" dirty="0">
                <a:latin typeface="+mn-lt"/>
              </a:rPr>
              <a:t>u</a:t>
            </a:r>
            <a:r>
              <a:rPr lang="el-GR" sz="2400" dirty="0">
                <a:latin typeface="+mn-lt"/>
              </a:rPr>
              <a:t>, </a:t>
            </a:r>
            <a:r>
              <a:rPr lang="en-GB" sz="2400" dirty="0">
                <a:latin typeface="+mn-lt"/>
              </a:rPr>
              <a:t>o</a:t>
            </a:r>
            <a:r>
              <a:rPr lang="el-GR" sz="2400" dirty="0">
                <a:latin typeface="+mn-lt"/>
              </a:rPr>
              <a:t>] και κεντρικό [</a:t>
            </a:r>
            <a:r>
              <a:rPr lang="en-GB" sz="2400" dirty="0">
                <a:latin typeface="+mn-lt"/>
              </a:rPr>
              <a:t>a</a:t>
            </a:r>
            <a:r>
              <a:rPr lang="el-GR" sz="2400" dirty="0">
                <a:latin typeface="+mn-lt"/>
              </a:rPr>
              <a:t>].</a:t>
            </a:r>
            <a:endParaRPr lang="en-US" sz="2400" dirty="0">
              <a:latin typeface="+mn-lt"/>
            </a:endParaRPr>
          </a:p>
        </p:txBody>
      </p:sp>
      <p:pic>
        <p:nvPicPr>
          <p:cNvPr id="6" name="5 - Εικόνα" descr="New Doc 12_4.jpg"/>
          <p:cNvPicPr>
            <a:picLocks noChangeAspect="1"/>
          </p:cNvPicPr>
          <p:nvPr/>
        </p:nvPicPr>
        <p:blipFill>
          <a:blip r:embed="rId3" cstate="print"/>
          <a:stretch>
            <a:fillRect/>
          </a:stretch>
        </p:blipFill>
        <p:spPr>
          <a:xfrm>
            <a:off x="381000" y="990600"/>
            <a:ext cx="8305800" cy="1391222"/>
          </a:xfrm>
          <a:prstGeom prst="rect">
            <a:avLst/>
          </a:prstGeom>
        </p:spPr>
      </p:pic>
      <p:pic>
        <p:nvPicPr>
          <p:cNvPr id="9" name="8 - Εικόνα" descr="vowel-chart.jpg"/>
          <p:cNvPicPr>
            <a:picLocks noChangeAspect="1"/>
          </p:cNvPicPr>
          <p:nvPr/>
        </p:nvPicPr>
        <p:blipFill>
          <a:blip r:embed="rId4" cstate="print"/>
          <a:stretch>
            <a:fillRect/>
          </a:stretch>
        </p:blipFill>
        <p:spPr>
          <a:xfrm>
            <a:off x="4419600" y="2362200"/>
            <a:ext cx="4286250" cy="2581275"/>
          </a:xfrm>
          <a:prstGeom prst="rect">
            <a:avLst/>
          </a:prstGeom>
        </p:spPr>
      </p:pic>
      <p:sp>
        <p:nvSpPr>
          <p:cNvPr id="10" name="9 - TextBox"/>
          <p:cNvSpPr txBox="1"/>
          <p:nvPr/>
        </p:nvSpPr>
        <p:spPr>
          <a:xfrm>
            <a:off x="228600" y="6477000"/>
            <a:ext cx="8305800" cy="381000"/>
          </a:xfrm>
          <a:prstGeom prst="rect">
            <a:avLst/>
          </a:prstGeom>
          <a:noFill/>
        </p:spPr>
        <p:txBody>
          <a:bodyPr wrap="square" rtlCol="0">
            <a:spAutoFit/>
          </a:bodyPr>
          <a:lstStyle/>
          <a:p>
            <a:r>
              <a:rPr lang="en-US" dirty="0">
                <a:solidFill>
                  <a:srgbClr val="FF0000"/>
                </a:solidFill>
                <a:latin typeface="Cambria" pitchFamily="18" charset="0"/>
              </a:rPr>
              <a:t>*</a:t>
            </a:r>
            <a:r>
              <a:rPr lang="el-GR" dirty="0">
                <a:latin typeface="Cambria" pitchFamily="18" charset="0"/>
              </a:rPr>
              <a:t>με κόκκινο συμβολίζονται τα φωνήεντα της Ελληνικής</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228600"/>
            <a:ext cx="7772400" cy="1143000"/>
          </a:xfrm>
        </p:spPr>
        <p:txBody>
          <a:bodyPr/>
          <a:lstStyle/>
          <a:p>
            <a:pPr algn="ctr" eaLnBrk="1" hangingPunct="1">
              <a:defRPr/>
            </a:pPr>
            <a:r>
              <a:rPr lang="el-GR" altLang="en-US" dirty="0">
                <a:solidFill>
                  <a:srgbClr val="7030A0"/>
                </a:solidFill>
                <a:effectLst>
                  <a:outerShdw blurRad="38100" dist="38100" dir="2700000" algn="tl">
                    <a:srgbClr val="C0C0C0"/>
                  </a:outerShdw>
                </a:effectLst>
                <a:latin typeface="Monotype Corsiva" panose="03010101010201010101" pitchFamily="66" charset="0"/>
              </a:rPr>
              <a:t>Ομιλία</a:t>
            </a:r>
          </a:p>
        </p:txBody>
      </p:sp>
      <p:sp>
        <p:nvSpPr>
          <p:cNvPr id="6" name="5 - TextBox"/>
          <p:cNvSpPr txBox="1"/>
          <p:nvPr/>
        </p:nvSpPr>
        <p:spPr>
          <a:xfrm>
            <a:off x="381000" y="4272677"/>
            <a:ext cx="8458200" cy="2585323"/>
          </a:xfrm>
          <a:prstGeom prst="rect">
            <a:avLst/>
          </a:prstGeom>
          <a:noFill/>
        </p:spPr>
        <p:txBody>
          <a:bodyPr wrap="square" rtlCol="0">
            <a:spAutoFit/>
          </a:bodyPr>
          <a:lstStyle/>
          <a:p>
            <a:pPr algn="just"/>
            <a:endParaRPr lang="el-GR" sz="2400" dirty="0">
              <a:latin typeface="Cambria" pitchFamily="18" charset="0"/>
            </a:endParaRPr>
          </a:p>
          <a:p>
            <a:pPr algn="just"/>
            <a:r>
              <a:rPr lang="el-GR" sz="2400" b="1" dirty="0">
                <a:solidFill>
                  <a:srgbClr val="7030A0"/>
                </a:solidFill>
                <a:latin typeface="Cambria" pitchFamily="18" charset="0"/>
              </a:rPr>
              <a:t>Ομιλία</a:t>
            </a:r>
            <a:r>
              <a:rPr lang="el-GR" sz="2400" dirty="0">
                <a:latin typeface="Cambria" pitchFamily="18" charset="0"/>
              </a:rPr>
              <a:t>: Συνεχής ροή (συγκεκριμένης κατηγορίας) ήχων, τους οποίους αποκαλούμε </a:t>
            </a:r>
            <a:r>
              <a:rPr lang="el-GR" sz="2400" b="1" dirty="0">
                <a:solidFill>
                  <a:srgbClr val="7030A0"/>
                </a:solidFill>
                <a:latin typeface="Cambria" pitchFamily="18" charset="0"/>
              </a:rPr>
              <a:t>φθόγγους</a:t>
            </a:r>
            <a:r>
              <a:rPr lang="en-US" sz="2400" dirty="0">
                <a:latin typeface="Cambria" pitchFamily="18" charset="0"/>
              </a:rPr>
              <a:t>.</a:t>
            </a:r>
          </a:p>
          <a:p>
            <a:pPr algn="just"/>
            <a:endParaRPr lang="el-GR" sz="2400" dirty="0">
              <a:latin typeface="Cambria" pitchFamily="18" charset="0"/>
            </a:endParaRPr>
          </a:p>
          <a:p>
            <a:pPr algn="just">
              <a:buClr>
                <a:srgbClr val="7030A0"/>
              </a:buClr>
              <a:buFont typeface="Wingdings" pitchFamily="2" charset="2"/>
              <a:buChar char="q"/>
            </a:pPr>
            <a:r>
              <a:rPr lang="en-US" sz="2400" dirty="0">
                <a:latin typeface="Cambria" pitchFamily="18" charset="0"/>
              </a:rPr>
              <a:t> </a:t>
            </a:r>
            <a:r>
              <a:rPr lang="el-GR" sz="2400" dirty="0">
                <a:latin typeface="Cambria" pitchFamily="18" charset="0"/>
              </a:rPr>
              <a:t>Η ομιλία </a:t>
            </a:r>
            <a:r>
              <a:rPr lang="el-GR" sz="2400" b="1" dirty="0">
                <a:solidFill>
                  <a:srgbClr val="00B050"/>
                </a:solidFill>
                <a:latin typeface="Cambria" pitchFamily="18" charset="0"/>
              </a:rPr>
              <a:t>παράγεται</a:t>
            </a:r>
            <a:r>
              <a:rPr lang="el-GR" sz="2400" dirty="0">
                <a:latin typeface="Cambria" pitchFamily="18" charset="0"/>
              </a:rPr>
              <a:t>, </a:t>
            </a:r>
            <a:r>
              <a:rPr lang="el-GR" sz="2400" b="1" dirty="0">
                <a:solidFill>
                  <a:srgbClr val="00B050"/>
                </a:solidFill>
                <a:latin typeface="Cambria" pitchFamily="18" charset="0"/>
              </a:rPr>
              <a:t>μεταφέρεται</a:t>
            </a:r>
            <a:r>
              <a:rPr lang="el-GR" sz="2400" dirty="0">
                <a:latin typeface="Cambria" pitchFamily="18" charset="0"/>
              </a:rPr>
              <a:t> και </a:t>
            </a:r>
            <a:r>
              <a:rPr lang="el-GR" sz="2400" b="1" dirty="0">
                <a:solidFill>
                  <a:srgbClr val="00B050"/>
                </a:solidFill>
                <a:latin typeface="Cambria" pitchFamily="18" charset="0"/>
              </a:rPr>
              <a:t>γίνεται αντιληπτή</a:t>
            </a:r>
            <a:r>
              <a:rPr lang="en-US" sz="2400" dirty="0">
                <a:latin typeface="Cambria" pitchFamily="18" charset="0"/>
              </a:rPr>
              <a:t>.</a:t>
            </a:r>
            <a:endParaRPr lang="el-GR" sz="2400" dirty="0">
              <a:latin typeface="Cambria" pitchFamily="18" charset="0"/>
            </a:endParaRPr>
          </a:p>
          <a:p>
            <a:pPr algn="just"/>
            <a:endParaRPr lang="el-GR" sz="2400" dirty="0">
              <a:latin typeface="Cambria" pitchFamily="18" charset="0"/>
            </a:endParaRPr>
          </a:p>
          <a:p>
            <a:pPr algn="just"/>
            <a:endParaRPr lang="el-GR" dirty="0"/>
          </a:p>
        </p:txBody>
      </p:sp>
      <p:pic>
        <p:nvPicPr>
          <p:cNvPr id="7" name="6 - Εικόνα" descr="zoj.jpg"/>
          <p:cNvPicPr>
            <a:picLocks noChangeAspect="1"/>
          </p:cNvPicPr>
          <p:nvPr/>
        </p:nvPicPr>
        <p:blipFill>
          <a:blip r:embed="rId3" cstate="print"/>
          <a:stretch>
            <a:fillRect/>
          </a:stretch>
        </p:blipFill>
        <p:spPr>
          <a:xfrm>
            <a:off x="1524000" y="1143000"/>
            <a:ext cx="6400800" cy="3048000"/>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76200"/>
            <a:ext cx="8229600" cy="1143000"/>
          </a:xfrm>
        </p:spPr>
        <p:txBody>
          <a:bodyPr/>
          <a:lstStyle/>
          <a:p>
            <a:pPr algn="ctr" eaLnBrk="1" hangingPunct="1"/>
            <a:r>
              <a:rPr lang="el-GR" dirty="0">
                <a:solidFill>
                  <a:srgbClr val="7030A0"/>
                </a:solidFill>
                <a:effectLst>
                  <a:outerShdw blurRad="38100" dist="38100" dir="2700000" algn="tl">
                    <a:srgbClr val="C0C0C0"/>
                  </a:outerShdw>
                </a:effectLst>
                <a:latin typeface="Monotype Corsiva" panose="03010101010201010101" pitchFamily="66" charset="0"/>
              </a:rPr>
              <a:t>Φωνηεντικό ύψος –  κάθετος άξονας</a:t>
            </a:r>
            <a:endParaRPr lang="el-GR" altLang="en-US" dirty="0"/>
          </a:p>
        </p:txBody>
      </p:sp>
      <p:sp>
        <p:nvSpPr>
          <p:cNvPr id="5123" name="Rectangle 3"/>
          <p:cNvSpPr>
            <a:spLocks noGrp="1" noChangeArrowheads="1"/>
          </p:cNvSpPr>
          <p:nvPr>
            <p:ph type="body" sz="half" idx="1"/>
          </p:nvPr>
        </p:nvSpPr>
        <p:spPr/>
        <p:txBody>
          <a:bodyPr/>
          <a:lstStyle/>
          <a:p>
            <a:pPr eaLnBrk="1" hangingPunct="1">
              <a:lnSpc>
                <a:spcPct val="80000"/>
              </a:lnSpc>
            </a:pPr>
            <a:r>
              <a:rPr lang="el-GR" altLang="en-US" sz="1600" dirty="0"/>
              <a:t>Ο όρος ύψος της γλώσσας χρησιμοποιείται για να δηλώσει τη θέση που παίρνει η γλώσσα αναφορικά με τον κάθετο άξονα κίνησής της.</a:t>
            </a:r>
          </a:p>
          <a:p>
            <a:pPr eaLnBrk="1" hangingPunct="1">
              <a:lnSpc>
                <a:spcPct val="80000"/>
              </a:lnSpc>
            </a:pPr>
            <a:r>
              <a:rPr lang="el-GR" altLang="en-US" sz="1600" dirty="0"/>
              <a:t>Τα φωνήεντα που παράγονται στο ψηλότερο σημείο που μπορεί να φτάσει η γλώσσα στον κάθετο άξονά της (κοντά στην οροφή της στοματικής κοιλότητας) ονομάζονται (υ)ψηλά φωνήεντα. </a:t>
            </a:r>
          </a:p>
          <a:p>
            <a:pPr eaLnBrk="1" hangingPunct="1">
              <a:lnSpc>
                <a:spcPct val="80000"/>
              </a:lnSpc>
            </a:pPr>
            <a:r>
              <a:rPr lang="el-GR" altLang="en-US" sz="1600" dirty="0"/>
              <a:t>Αντίθετα, τα φωνήεντα που παράγονται στο χαμηλότερο σημείο που μπορεί να φτάσει η γλώσσα στον κάθετο άξονα της ονομάζονται χαμηλά φωνήεντα. </a:t>
            </a:r>
          </a:p>
          <a:p>
            <a:pPr eaLnBrk="1" hangingPunct="1">
              <a:lnSpc>
                <a:spcPct val="80000"/>
              </a:lnSpc>
            </a:pPr>
            <a:r>
              <a:rPr lang="el-GR" altLang="en-US" sz="1600" dirty="0"/>
              <a:t>Οι ενδιάμεσες θέσεις που παίρνει η γλώσσα παράγουν φωνήεντα που ονομάζονται ανάλογα με το ύψος της γλώσσας μέσο-χαμηλά (</a:t>
            </a:r>
            <a:r>
              <a:rPr lang="en-US" altLang="en-US" sz="1600" dirty="0"/>
              <a:t>mid</a:t>
            </a:r>
            <a:r>
              <a:rPr lang="el-GR" altLang="en-US" sz="1600" dirty="0"/>
              <a:t>-</a:t>
            </a:r>
            <a:r>
              <a:rPr lang="en-US" altLang="en-US" sz="1600" dirty="0"/>
              <a:t>low</a:t>
            </a:r>
            <a:r>
              <a:rPr lang="el-GR" altLang="en-US" sz="1600" dirty="0"/>
              <a:t>), μέσα (</a:t>
            </a:r>
            <a:r>
              <a:rPr lang="en-US" altLang="en-US" sz="1600" dirty="0"/>
              <a:t>mid</a:t>
            </a:r>
            <a:r>
              <a:rPr lang="el-GR" altLang="en-US" sz="1600" dirty="0"/>
              <a:t>), μέσο-υψηλά (</a:t>
            </a:r>
            <a:r>
              <a:rPr lang="en-US" altLang="en-US" sz="1600" dirty="0"/>
              <a:t>mid</a:t>
            </a:r>
            <a:r>
              <a:rPr lang="el-GR" altLang="en-US" sz="1600" dirty="0"/>
              <a:t>-</a:t>
            </a:r>
            <a:r>
              <a:rPr lang="en-US" altLang="en-US" sz="1600" dirty="0"/>
              <a:t>high</a:t>
            </a:r>
            <a:r>
              <a:rPr lang="el-GR" altLang="en-US" sz="1600" dirty="0"/>
              <a:t>). </a:t>
            </a:r>
          </a:p>
        </p:txBody>
      </p:sp>
      <p:pic>
        <p:nvPicPr>
          <p:cNvPr id="5124" name="Picture 4"/>
          <p:cNvPicPr>
            <a:picLocks noGrp="1" noChangeAspect="1" noChangeArrowheads="1"/>
          </p:cNvPicPr>
          <p:nvPr>
            <p:ph type="clipArt" sz="half" idx="2"/>
          </p:nvPr>
        </p:nvPicPr>
        <p:blipFill>
          <a:blip r:embed="rId2" cstate="print"/>
          <a:srcRect/>
          <a:stretch>
            <a:fillRect/>
          </a:stretch>
        </p:blipFill>
        <p:spPr>
          <a:xfrm>
            <a:off x="6858000" y="914400"/>
            <a:ext cx="2039938" cy="2286000"/>
          </a:xfrm>
        </p:spPr>
      </p:pic>
      <p:pic>
        <p:nvPicPr>
          <p:cNvPr id="5125" name="Picture 6"/>
          <p:cNvPicPr>
            <a:picLocks noChangeAspect="1" noChangeArrowheads="1"/>
          </p:cNvPicPr>
          <p:nvPr/>
        </p:nvPicPr>
        <p:blipFill>
          <a:blip r:embed="rId3" cstate="print"/>
          <a:srcRect/>
          <a:stretch>
            <a:fillRect/>
          </a:stretch>
        </p:blipFill>
        <p:spPr bwMode="auto">
          <a:xfrm>
            <a:off x="4876800" y="3219450"/>
            <a:ext cx="4038600" cy="348615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76200"/>
            <a:ext cx="7772400" cy="1143000"/>
          </a:xfrm>
        </p:spPr>
        <p:txBody>
          <a:bodyPr/>
          <a:lstStyle/>
          <a:p>
            <a:pPr eaLnBrk="1" hangingPunct="1"/>
            <a:r>
              <a:rPr lang="el-GR" dirty="0">
                <a:solidFill>
                  <a:srgbClr val="7030A0"/>
                </a:solidFill>
                <a:effectLst>
                  <a:outerShdw blurRad="38100" dist="38100" dir="2700000" algn="tl">
                    <a:srgbClr val="C0C0C0"/>
                  </a:outerShdw>
                </a:effectLst>
                <a:latin typeface="Monotype Corsiva" panose="03010101010201010101" pitchFamily="66" charset="0"/>
              </a:rPr>
              <a:t>Αντίληψη του φωνηεντικού ύψους</a:t>
            </a:r>
            <a:endParaRPr lang="el-GR" altLang="en-US" sz="4000" dirty="0"/>
          </a:p>
        </p:txBody>
      </p:sp>
      <p:sp>
        <p:nvSpPr>
          <p:cNvPr id="6147" name="Rectangle 3"/>
          <p:cNvSpPr>
            <a:spLocks noGrp="1" noChangeArrowheads="1"/>
          </p:cNvSpPr>
          <p:nvPr>
            <p:ph type="body" idx="1"/>
          </p:nvPr>
        </p:nvSpPr>
        <p:spPr>
          <a:xfrm>
            <a:off x="914400" y="1447800"/>
            <a:ext cx="7772400" cy="5029200"/>
          </a:xfrm>
        </p:spPr>
        <p:txBody>
          <a:bodyPr/>
          <a:lstStyle/>
          <a:p>
            <a:pPr eaLnBrk="1" hangingPunct="1">
              <a:lnSpc>
                <a:spcPct val="80000"/>
              </a:lnSpc>
            </a:pPr>
            <a:r>
              <a:rPr lang="el-GR" altLang="en-US" sz="1800" dirty="0"/>
              <a:t>Προσπαθήστε να προφέρετε τα παρακάτω ζευγάρια λέξεων και να καθορίσετε το ύψος των φωνηέντων που είναι σημειωμένα με έντονο χρώμα (σε αγκύλες βρίσκεται η φωνητική μεταγραφή της κάθε λέξης):</a:t>
            </a:r>
          </a:p>
          <a:p>
            <a:pPr lvl="1" eaLnBrk="1" hangingPunct="1">
              <a:lnSpc>
                <a:spcPct val="80000"/>
              </a:lnSpc>
            </a:pPr>
            <a:r>
              <a:rPr lang="el-GR" altLang="en-US" sz="1600" dirty="0"/>
              <a:t>π</a:t>
            </a:r>
            <a:r>
              <a:rPr lang="el-GR" altLang="en-US" sz="1600" b="1" u="sng" dirty="0"/>
              <a:t>οι</a:t>
            </a:r>
            <a:r>
              <a:rPr lang="el-GR" altLang="en-US" sz="1600" dirty="0"/>
              <a:t>νή [</a:t>
            </a:r>
            <a:r>
              <a:rPr lang="en-US" altLang="en-US" sz="1600" dirty="0"/>
              <a:t>p</a:t>
            </a:r>
            <a:r>
              <a:rPr lang="en-US" altLang="en-US" sz="1600" b="1" u="sng" dirty="0"/>
              <a:t>i</a:t>
            </a:r>
            <a:r>
              <a:rPr lang="en-US" altLang="en-US" sz="1600" dirty="0"/>
              <a:t>n</a:t>
            </a:r>
            <a:r>
              <a:rPr lang="el-GR" altLang="en-US" sz="1600" dirty="0"/>
              <a:t>í] ~ π</a:t>
            </a:r>
            <a:r>
              <a:rPr lang="el-GR" altLang="en-US" sz="1600" b="1" u="sng" dirty="0"/>
              <a:t>α</a:t>
            </a:r>
            <a:r>
              <a:rPr lang="el-GR" altLang="en-US" sz="1600" dirty="0"/>
              <a:t>νί [</a:t>
            </a:r>
            <a:r>
              <a:rPr lang="en-US" altLang="en-US" sz="1600" dirty="0"/>
              <a:t>p</a:t>
            </a:r>
            <a:r>
              <a:rPr lang="en-US" altLang="en-US" sz="1600" b="1" u="sng" dirty="0"/>
              <a:t>a</a:t>
            </a:r>
            <a:r>
              <a:rPr lang="en-US" altLang="en-US" sz="1600" dirty="0"/>
              <a:t>n</a:t>
            </a:r>
            <a:r>
              <a:rPr lang="el-GR" altLang="en-US" sz="1600" dirty="0"/>
              <a:t>í]	</a:t>
            </a:r>
          </a:p>
          <a:p>
            <a:pPr lvl="1" eaLnBrk="1" hangingPunct="1">
              <a:lnSpc>
                <a:spcPct val="80000"/>
              </a:lnSpc>
            </a:pPr>
            <a:r>
              <a:rPr lang="el-GR" altLang="en-US" sz="1600" dirty="0"/>
              <a:t>λ</a:t>
            </a:r>
            <a:r>
              <a:rPr lang="el-GR" altLang="en-US" sz="1600" b="1" u="sng" dirty="0"/>
              <a:t>ί</a:t>
            </a:r>
            <a:r>
              <a:rPr lang="el-GR" altLang="en-US" sz="1600" dirty="0"/>
              <a:t>μα [</a:t>
            </a:r>
            <a:r>
              <a:rPr lang="en-US" altLang="en-US" sz="1600" dirty="0"/>
              <a:t>l</a:t>
            </a:r>
            <a:r>
              <a:rPr lang="el-GR" altLang="en-US" sz="1600" b="1" u="sng" dirty="0"/>
              <a:t>í</a:t>
            </a:r>
            <a:r>
              <a:rPr lang="en-US" altLang="en-US" sz="1600" dirty="0"/>
              <a:t>ma</a:t>
            </a:r>
            <a:r>
              <a:rPr lang="el-GR" altLang="en-US" sz="1600" dirty="0"/>
              <a:t>] ~ λ</a:t>
            </a:r>
            <a:r>
              <a:rPr lang="el-GR" altLang="en-US" sz="1600" b="1" u="sng" dirty="0"/>
              <a:t>ά</a:t>
            </a:r>
            <a:r>
              <a:rPr lang="el-GR" altLang="en-US" sz="1600" dirty="0"/>
              <a:t>μα [</a:t>
            </a:r>
            <a:r>
              <a:rPr lang="en-US" altLang="en-US" sz="1600" dirty="0"/>
              <a:t>l</a:t>
            </a:r>
            <a:r>
              <a:rPr lang="el-GR" altLang="en-US" sz="1600" b="1" u="sng" dirty="0"/>
              <a:t>á</a:t>
            </a:r>
            <a:r>
              <a:rPr lang="en-US" altLang="en-US" sz="1600" dirty="0"/>
              <a:t>ma</a:t>
            </a:r>
            <a:r>
              <a:rPr lang="el-GR" altLang="en-US" sz="1600" dirty="0"/>
              <a:t>]</a:t>
            </a:r>
          </a:p>
          <a:p>
            <a:pPr lvl="1" eaLnBrk="1" hangingPunct="1">
              <a:lnSpc>
                <a:spcPct val="80000"/>
              </a:lnSpc>
            </a:pPr>
            <a:r>
              <a:rPr lang="el-GR" altLang="en-US" sz="1600" dirty="0"/>
              <a:t>κ</a:t>
            </a:r>
            <a:r>
              <a:rPr lang="el-GR" altLang="en-US" sz="1600" b="1" u="sng" dirty="0"/>
              <a:t>ού</a:t>
            </a:r>
            <a:r>
              <a:rPr lang="el-GR" altLang="en-US" sz="1600" dirty="0"/>
              <a:t>πα [</a:t>
            </a:r>
            <a:r>
              <a:rPr lang="en-US" altLang="en-US" sz="1600" dirty="0"/>
              <a:t>k</a:t>
            </a:r>
            <a:r>
              <a:rPr lang="el-GR" altLang="en-US" sz="1600" b="1" u="sng" dirty="0"/>
              <a:t>ú</a:t>
            </a:r>
            <a:r>
              <a:rPr lang="en-US" altLang="en-US" sz="1600" dirty="0"/>
              <a:t>pa</a:t>
            </a:r>
            <a:r>
              <a:rPr lang="el-GR" altLang="en-US" sz="1600" dirty="0"/>
              <a:t>] ~ κ</a:t>
            </a:r>
            <a:r>
              <a:rPr lang="el-GR" altLang="en-US" sz="1600" b="1" u="sng" dirty="0"/>
              <a:t>ά</a:t>
            </a:r>
            <a:r>
              <a:rPr lang="el-GR" altLang="en-US" sz="1600" dirty="0"/>
              <a:t>πα [</a:t>
            </a:r>
            <a:r>
              <a:rPr lang="en-US" altLang="en-US" sz="1600" dirty="0"/>
              <a:t>k</a:t>
            </a:r>
            <a:r>
              <a:rPr lang="el-GR" altLang="en-US" sz="1600" b="1" u="sng" dirty="0"/>
              <a:t>á</a:t>
            </a:r>
            <a:r>
              <a:rPr lang="en-US" altLang="en-US" sz="1600" dirty="0"/>
              <a:t>pa</a:t>
            </a:r>
            <a:r>
              <a:rPr lang="el-GR" altLang="en-US" sz="1600" dirty="0"/>
              <a:t>]</a:t>
            </a:r>
          </a:p>
          <a:p>
            <a:pPr lvl="1" eaLnBrk="1" hangingPunct="1">
              <a:lnSpc>
                <a:spcPct val="80000"/>
              </a:lnSpc>
            </a:pPr>
            <a:r>
              <a:rPr lang="el-GR" altLang="en-US" sz="1600" dirty="0"/>
              <a:t>κ</a:t>
            </a:r>
            <a:r>
              <a:rPr lang="el-GR" altLang="en-US" sz="1600" b="1" u="sng" dirty="0"/>
              <a:t>ου</a:t>
            </a:r>
            <a:r>
              <a:rPr lang="el-GR" altLang="en-US" sz="1600" dirty="0"/>
              <a:t>νώ [</a:t>
            </a:r>
            <a:r>
              <a:rPr lang="en-US" altLang="en-US" sz="1600" dirty="0"/>
              <a:t>k</a:t>
            </a:r>
            <a:r>
              <a:rPr lang="en-US" altLang="en-US" sz="1600" b="1" u="sng" dirty="0"/>
              <a:t>u</a:t>
            </a:r>
            <a:r>
              <a:rPr lang="en-US" altLang="en-US" sz="1600" dirty="0"/>
              <a:t>n</a:t>
            </a:r>
            <a:r>
              <a:rPr lang="el-GR" altLang="en-US" sz="1600" dirty="0"/>
              <a:t>ό] ~ κ</a:t>
            </a:r>
            <a:r>
              <a:rPr lang="el-GR" altLang="en-US" sz="1600" b="1" u="sng" dirty="0"/>
              <a:t>α</a:t>
            </a:r>
            <a:r>
              <a:rPr lang="el-GR" altLang="en-US" sz="1600" dirty="0"/>
              <a:t>νό [</a:t>
            </a:r>
            <a:r>
              <a:rPr lang="en-US" altLang="en-US" sz="1600" dirty="0" err="1"/>
              <a:t>k</a:t>
            </a:r>
            <a:r>
              <a:rPr lang="en-US" altLang="en-US" sz="1600" b="1" u="sng" dirty="0" err="1"/>
              <a:t>a</a:t>
            </a:r>
            <a:r>
              <a:rPr lang="en-US" altLang="en-US" sz="1600" dirty="0" err="1"/>
              <a:t>n</a:t>
            </a:r>
            <a:r>
              <a:rPr lang="el-GR" altLang="en-US" sz="1600" dirty="0"/>
              <a:t>ό]</a:t>
            </a:r>
          </a:p>
          <a:p>
            <a:pPr eaLnBrk="1" hangingPunct="1">
              <a:lnSpc>
                <a:spcPct val="80000"/>
              </a:lnSpc>
            </a:pPr>
            <a:r>
              <a:rPr lang="el-GR" altLang="en-US" sz="1800" dirty="0"/>
              <a:t>Σε κάθε ζευγάρι λέξεων η πρώτη λέξη περιέχει ένα ψηλό φωνήεν και η δεύτερη ένα χαμηλό. Μπορείτε να το διαπιστώσετε και εσείς ακουμπώντας με το δάχτυλό σας την άκρη της γλώσσας σας κατά τη διάρκεια της διαδοχικής άρθρωσης των συλλαβών «κ</a:t>
            </a:r>
            <a:r>
              <a:rPr lang="el-GR" altLang="en-US" sz="1800" b="1" u="sng" dirty="0"/>
              <a:t>ι</a:t>
            </a:r>
            <a:r>
              <a:rPr lang="el-GR" altLang="en-US" sz="1800" dirty="0"/>
              <a:t> ~ κ</a:t>
            </a:r>
            <a:r>
              <a:rPr lang="el-GR" altLang="en-US" sz="1800" b="1" u="sng" dirty="0"/>
              <a:t>α</a:t>
            </a:r>
            <a:r>
              <a:rPr lang="el-GR" altLang="en-US" sz="1800" dirty="0"/>
              <a:t>, κ</a:t>
            </a:r>
            <a:r>
              <a:rPr lang="el-GR" altLang="en-US" sz="1800" b="1" u="sng" dirty="0"/>
              <a:t>ου</a:t>
            </a:r>
            <a:r>
              <a:rPr lang="el-GR" altLang="en-US" sz="1800" dirty="0"/>
              <a:t> ~ κ</a:t>
            </a:r>
            <a:r>
              <a:rPr lang="el-GR" altLang="en-US" sz="1800" b="1" u="sng" dirty="0"/>
              <a:t>α</a:t>
            </a:r>
            <a:r>
              <a:rPr lang="el-GR" altLang="en-US" sz="1800" dirty="0"/>
              <a:t>». Οι συλλαβές «κ</a:t>
            </a:r>
            <a:r>
              <a:rPr lang="el-GR" altLang="en-US" sz="1800" b="1" u="sng" dirty="0"/>
              <a:t>ι</a:t>
            </a:r>
            <a:r>
              <a:rPr lang="el-GR" altLang="en-US" sz="1800" dirty="0"/>
              <a:t>» και «κ</a:t>
            </a:r>
            <a:r>
              <a:rPr lang="el-GR" altLang="en-US" sz="1800" b="1" u="sng" dirty="0"/>
              <a:t>ου</a:t>
            </a:r>
            <a:r>
              <a:rPr lang="el-GR" altLang="en-US" sz="1800" dirty="0"/>
              <a:t>» περιέχουν τα ψηλά φωνήεντα, ενώ η συλλαβή «κ</a:t>
            </a:r>
            <a:r>
              <a:rPr lang="el-GR" altLang="en-US" sz="1800" b="1" u="sng" dirty="0"/>
              <a:t>α</a:t>
            </a:r>
            <a:r>
              <a:rPr lang="el-GR" altLang="en-US" sz="1800" dirty="0"/>
              <a:t>» περιέχει τα χαμηλά φωνήεντα.</a:t>
            </a:r>
          </a:p>
          <a:p>
            <a:pPr eaLnBrk="1" hangingPunct="1">
              <a:lnSpc>
                <a:spcPct val="80000"/>
              </a:lnSpc>
            </a:pPr>
            <a:endParaRPr lang="el-GR" altLang="en-US" sz="1800" dirty="0"/>
          </a:p>
          <a:p>
            <a:pPr eaLnBrk="1" hangingPunct="1">
              <a:lnSpc>
                <a:spcPct val="80000"/>
              </a:lnSpc>
            </a:pPr>
            <a:r>
              <a:rPr lang="el-GR" altLang="en-US" sz="1800" dirty="0"/>
              <a:t>Για την Ελληνική τα φωνήεντα ως προς το ύψος τους χωρίζονται ως εξής:</a:t>
            </a:r>
          </a:p>
          <a:p>
            <a:pPr lvl="1" eaLnBrk="1" hangingPunct="1">
              <a:lnSpc>
                <a:spcPct val="80000"/>
              </a:lnSpc>
            </a:pPr>
            <a:r>
              <a:rPr lang="el-GR" altLang="en-US" sz="1600" dirty="0"/>
              <a:t>[</a:t>
            </a:r>
            <a:r>
              <a:rPr lang="en-US" altLang="en-US" sz="1600" dirty="0" err="1"/>
              <a:t>i</a:t>
            </a:r>
            <a:r>
              <a:rPr lang="el-GR" altLang="en-US" sz="1600" dirty="0"/>
              <a:t>, </a:t>
            </a:r>
            <a:r>
              <a:rPr lang="en-US" altLang="en-US" sz="1600" dirty="0"/>
              <a:t>u</a:t>
            </a:r>
            <a:r>
              <a:rPr lang="el-GR" altLang="en-US" sz="1600" dirty="0"/>
              <a:t>]: Ψηλά φωνήεντα</a:t>
            </a:r>
          </a:p>
          <a:p>
            <a:pPr lvl="1" eaLnBrk="1" hangingPunct="1">
              <a:lnSpc>
                <a:spcPct val="80000"/>
              </a:lnSpc>
            </a:pPr>
            <a:r>
              <a:rPr lang="el-GR" altLang="en-US" sz="1600" dirty="0"/>
              <a:t>[</a:t>
            </a:r>
            <a:r>
              <a:rPr lang="en-US" altLang="en-US" sz="1600" dirty="0"/>
              <a:t>e</a:t>
            </a:r>
            <a:r>
              <a:rPr lang="el-GR" altLang="en-US" sz="1600" dirty="0"/>
              <a:t>, </a:t>
            </a:r>
            <a:r>
              <a:rPr lang="en-US" altLang="en-US" sz="1600" dirty="0"/>
              <a:t>o</a:t>
            </a:r>
            <a:r>
              <a:rPr lang="el-GR" altLang="en-US" sz="1600" dirty="0"/>
              <a:t>]: Μεσαία φωνήεντα</a:t>
            </a:r>
          </a:p>
          <a:p>
            <a:pPr lvl="1" eaLnBrk="1" hangingPunct="1">
              <a:lnSpc>
                <a:spcPct val="80000"/>
              </a:lnSpc>
            </a:pPr>
            <a:r>
              <a:rPr lang="el-GR" altLang="en-US" sz="1600" dirty="0"/>
              <a:t>[</a:t>
            </a:r>
            <a:r>
              <a:rPr lang="en-US" altLang="en-US" sz="1600" dirty="0"/>
              <a:t>a</a:t>
            </a:r>
            <a:r>
              <a:rPr lang="el-GR" altLang="en-US" sz="1600" dirty="0"/>
              <a:t>]:  Χαμηλό φωνήεν</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76200"/>
            <a:ext cx="8229600" cy="1143000"/>
          </a:xfrm>
        </p:spPr>
        <p:txBody>
          <a:bodyPr/>
          <a:lstStyle/>
          <a:p>
            <a:pPr algn="ctr" eaLnBrk="1" hangingPunct="1"/>
            <a:r>
              <a:rPr lang="el-GR" dirty="0">
                <a:solidFill>
                  <a:srgbClr val="7030A0"/>
                </a:solidFill>
                <a:effectLst>
                  <a:outerShdw blurRad="38100" dist="38100" dir="2700000" algn="tl">
                    <a:srgbClr val="C0C0C0"/>
                  </a:outerShdw>
                </a:effectLst>
                <a:latin typeface="Monotype Corsiva" panose="03010101010201010101" pitchFamily="66" charset="0"/>
              </a:rPr>
              <a:t>Κίνηση της γλώσσας στον οριζόντιο άξονα</a:t>
            </a:r>
            <a:endParaRPr lang="el-GR" altLang="en-US" sz="4000" dirty="0"/>
          </a:p>
        </p:txBody>
      </p:sp>
      <p:sp>
        <p:nvSpPr>
          <p:cNvPr id="7171" name="Rectangle 3"/>
          <p:cNvSpPr>
            <a:spLocks noGrp="1" noChangeArrowheads="1"/>
          </p:cNvSpPr>
          <p:nvPr>
            <p:ph type="body" sz="half" idx="1"/>
          </p:nvPr>
        </p:nvSpPr>
        <p:spPr/>
        <p:txBody>
          <a:bodyPr/>
          <a:lstStyle/>
          <a:p>
            <a:pPr eaLnBrk="1" hangingPunct="1">
              <a:lnSpc>
                <a:spcPct val="80000"/>
              </a:lnSpc>
            </a:pPr>
            <a:r>
              <a:rPr lang="el-GR" altLang="en-US" sz="2800" dirty="0"/>
              <a:t>Για την Ελληνική διακρίνουμε 3 βασικές περιοχές στον οριζόντιο άξονα μετακίνησης της γλώσσας: </a:t>
            </a:r>
          </a:p>
          <a:p>
            <a:pPr eaLnBrk="1" hangingPunct="1">
              <a:lnSpc>
                <a:spcPct val="80000"/>
              </a:lnSpc>
            </a:pPr>
            <a:endParaRPr lang="el-GR" altLang="en-US" sz="2800" dirty="0"/>
          </a:p>
          <a:p>
            <a:pPr lvl="1" eaLnBrk="1" hangingPunct="1">
              <a:lnSpc>
                <a:spcPct val="80000"/>
              </a:lnSpc>
            </a:pPr>
            <a:r>
              <a:rPr lang="el-GR" altLang="en-US" sz="2800" dirty="0"/>
              <a:t>Πρόσθια περιοχή </a:t>
            </a:r>
          </a:p>
          <a:p>
            <a:pPr lvl="1" eaLnBrk="1" hangingPunct="1">
              <a:lnSpc>
                <a:spcPct val="80000"/>
              </a:lnSpc>
            </a:pPr>
            <a:r>
              <a:rPr lang="el-GR" altLang="en-US" sz="2800" dirty="0"/>
              <a:t>Κεντρική περιοχή </a:t>
            </a:r>
          </a:p>
          <a:p>
            <a:pPr lvl="1" eaLnBrk="1" hangingPunct="1">
              <a:lnSpc>
                <a:spcPct val="80000"/>
              </a:lnSpc>
            </a:pPr>
            <a:r>
              <a:rPr lang="el-GR" altLang="en-US" sz="2800" dirty="0"/>
              <a:t>Πίσω περιοχή</a:t>
            </a:r>
          </a:p>
        </p:txBody>
      </p:sp>
      <p:pic>
        <p:nvPicPr>
          <p:cNvPr id="7172" name="Picture 5"/>
          <p:cNvPicPr>
            <a:picLocks noGrp="1" noChangeAspect="1" noChangeArrowheads="1"/>
          </p:cNvPicPr>
          <p:nvPr>
            <p:ph sz="half" idx="2"/>
          </p:nvPr>
        </p:nvPicPr>
        <p:blipFill>
          <a:blip r:embed="rId2" cstate="print"/>
          <a:srcRect/>
          <a:stretch>
            <a:fillRect/>
          </a:stretch>
        </p:blip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6200"/>
            <a:ext cx="9144000" cy="1143000"/>
          </a:xfrm>
        </p:spPr>
        <p:txBody>
          <a:bodyPr/>
          <a:lstStyle/>
          <a:p>
            <a:pPr eaLnBrk="1" hangingPunct="1"/>
            <a:r>
              <a:rPr lang="el-GR" dirty="0">
                <a:solidFill>
                  <a:srgbClr val="7030A0"/>
                </a:solidFill>
                <a:effectLst>
                  <a:outerShdw blurRad="38100" dist="38100" dir="2700000" algn="tl">
                    <a:srgbClr val="C0C0C0"/>
                  </a:outerShdw>
                </a:effectLst>
                <a:latin typeface="Monotype Corsiva" panose="03010101010201010101" pitchFamily="66" charset="0"/>
              </a:rPr>
              <a:t>Αντίληψη της οριζόντιας κίνησης της γλώσσας</a:t>
            </a:r>
            <a:endParaRPr lang="el-GR" altLang="en-US" sz="4000" dirty="0"/>
          </a:p>
        </p:txBody>
      </p:sp>
      <p:sp>
        <p:nvSpPr>
          <p:cNvPr id="8195" name="Rectangle 3"/>
          <p:cNvSpPr>
            <a:spLocks noGrp="1" noChangeArrowheads="1"/>
          </p:cNvSpPr>
          <p:nvPr>
            <p:ph type="body" idx="1"/>
          </p:nvPr>
        </p:nvSpPr>
        <p:spPr>
          <a:xfrm>
            <a:off x="914400" y="1219200"/>
            <a:ext cx="7772400" cy="5105400"/>
          </a:xfrm>
        </p:spPr>
        <p:txBody>
          <a:bodyPr/>
          <a:lstStyle/>
          <a:p>
            <a:pPr eaLnBrk="1" hangingPunct="1">
              <a:lnSpc>
                <a:spcPct val="80000"/>
              </a:lnSpc>
            </a:pPr>
            <a:r>
              <a:rPr lang="el-GR" altLang="en-US" sz="1800" dirty="0"/>
              <a:t>Προσπαθήστε να προφέρετε τα παρακάτω ζευγάρια λέξεων και να καθορίσετε τη θέση των φωνηέντων που είναι σημειωμένα με έντονο χρώμα σε σχέση με τον οριζόντιο άξονα μετακίνησης της γλώσσας (σε αγκύλες βρίσκεται η φωνητική μεταγραφή της κάθε λέξης):</a:t>
            </a:r>
          </a:p>
          <a:p>
            <a:pPr lvl="1" eaLnBrk="1" hangingPunct="1">
              <a:lnSpc>
                <a:spcPct val="80000"/>
              </a:lnSpc>
            </a:pPr>
            <a:r>
              <a:rPr lang="el-GR" altLang="en-US" sz="1600" dirty="0"/>
              <a:t>π</a:t>
            </a:r>
            <a:r>
              <a:rPr lang="el-GR" altLang="en-US" sz="1600" b="1" u="sng" dirty="0"/>
              <a:t>ή</a:t>
            </a:r>
            <a:r>
              <a:rPr lang="el-GR" altLang="en-US" sz="1600" dirty="0"/>
              <a:t>ρα [</a:t>
            </a:r>
            <a:r>
              <a:rPr lang="en-US" altLang="en-US" sz="1600" dirty="0"/>
              <a:t>p</a:t>
            </a:r>
            <a:r>
              <a:rPr lang="el-GR" altLang="en-US" sz="1600" b="1" u="sng" dirty="0"/>
              <a:t>í</a:t>
            </a:r>
            <a:r>
              <a:rPr lang="en-US" altLang="en-US" sz="1600" dirty="0" err="1"/>
              <a:t>ra</a:t>
            </a:r>
            <a:r>
              <a:rPr lang="el-GR" altLang="en-US" sz="1600" dirty="0"/>
              <a:t>] ~ π</a:t>
            </a:r>
            <a:r>
              <a:rPr lang="el-GR" altLang="en-US" sz="1600" b="1" u="sng" dirty="0"/>
              <a:t>ού</a:t>
            </a:r>
            <a:r>
              <a:rPr lang="el-GR" altLang="en-US" sz="1600" dirty="0"/>
              <a:t>ρα [</a:t>
            </a:r>
            <a:r>
              <a:rPr lang="en-US" altLang="en-US" sz="1600" dirty="0"/>
              <a:t>p</a:t>
            </a:r>
            <a:r>
              <a:rPr lang="el-GR" altLang="en-US" sz="1600" b="1" u="sng" dirty="0"/>
              <a:t>ú</a:t>
            </a:r>
            <a:r>
              <a:rPr lang="en-US" altLang="en-US" sz="1600" dirty="0" err="1"/>
              <a:t>ra</a:t>
            </a:r>
            <a:r>
              <a:rPr lang="el-GR" altLang="en-US" sz="1600" dirty="0"/>
              <a:t>]	</a:t>
            </a:r>
          </a:p>
          <a:p>
            <a:pPr lvl="1" eaLnBrk="1" hangingPunct="1">
              <a:lnSpc>
                <a:spcPct val="80000"/>
              </a:lnSpc>
            </a:pPr>
            <a:r>
              <a:rPr lang="el-GR" altLang="en-US" sz="1600" dirty="0"/>
              <a:t>σ</a:t>
            </a:r>
            <a:r>
              <a:rPr lang="el-GR" altLang="en-US" sz="1600" b="1" u="sng" dirty="0"/>
              <a:t>ή</a:t>
            </a:r>
            <a:r>
              <a:rPr lang="el-GR" altLang="en-US" sz="1600" dirty="0"/>
              <a:t>μα [</a:t>
            </a:r>
            <a:r>
              <a:rPr lang="en-US" altLang="en-US" sz="1600" dirty="0"/>
              <a:t>s</a:t>
            </a:r>
            <a:r>
              <a:rPr lang="el-GR" altLang="en-US" sz="1600" b="1" u="sng" dirty="0"/>
              <a:t>í</a:t>
            </a:r>
            <a:r>
              <a:rPr lang="en-US" altLang="en-US" sz="1600" dirty="0"/>
              <a:t>ma</a:t>
            </a:r>
            <a:r>
              <a:rPr lang="el-GR" altLang="en-US" sz="1600" dirty="0"/>
              <a:t>] ~ σ</a:t>
            </a:r>
            <a:r>
              <a:rPr lang="el-GR" altLang="en-US" sz="1600" b="1" u="sng" dirty="0"/>
              <a:t>ώ</a:t>
            </a:r>
            <a:r>
              <a:rPr lang="el-GR" altLang="en-US" sz="1600" dirty="0"/>
              <a:t>μα [</a:t>
            </a:r>
            <a:r>
              <a:rPr lang="en-US" altLang="en-US" sz="1600" dirty="0"/>
              <a:t>s</a:t>
            </a:r>
            <a:r>
              <a:rPr lang="el-GR" altLang="en-US" sz="1600" b="1" u="sng" dirty="0"/>
              <a:t>ό</a:t>
            </a:r>
            <a:r>
              <a:rPr lang="en-US" altLang="en-US" sz="1600" dirty="0"/>
              <a:t>ma</a:t>
            </a:r>
            <a:r>
              <a:rPr lang="el-GR" altLang="en-US" sz="1600" dirty="0"/>
              <a:t>]	</a:t>
            </a:r>
          </a:p>
          <a:p>
            <a:pPr lvl="1" eaLnBrk="1" hangingPunct="1">
              <a:lnSpc>
                <a:spcPct val="80000"/>
              </a:lnSpc>
            </a:pPr>
            <a:r>
              <a:rPr lang="el-GR" altLang="en-US" sz="1600" dirty="0"/>
              <a:t>δ</a:t>
            </a:r>
            <a:r>
              <a:rPr lang="el-GR" altLang="en-US" sz="1600" b="1" u="sng" dirty="0"/>
              <a:t>έ</a:t>
            </a:r>
            <a:r>
              <a:rPr lang="el-GR" altLang="en-US" sz="1600" dirty="0"/>
              <a:t>μα [</a:t>
            </a:r>
            <a:r>
              <a:rPr lang="el-GR" altLang="en-US" sz="1600" dirty="0" err="1"/>
              <a:t>δ</a:t>
            </a:r>
            <a:r>
              <a:rPr lang="el-GR" altLang="en-US" sz="1600" b="1" u="sng" dirty="0" err="1"/>
              <a:t>é</a:t>
            </a:r>
            <a:r>
              <a:rPr lang="en-US" altLang="en-US" sz="1600" dirty="0"/>
              <a:t>ma</a:t>
            </a:r>
            <a:r>
              <a:rPr lang="el-GR" altLang="en-US" sz="1600" dirty="0"/>
              <a:t>] ~ δ</a:t>
            </a:r>
            <a:r>
              <a:rPr lang="el-GR" altLang="en-US" sz="1600" b="1" u="sng" dirty="0"/>
              <a:t>ώ</a:t>
            </a:r>
            <a:r>
              <a:rPr lang="el-GR" altLang="en-US" sz="1600" dirty="0"/>
              <a:t>μα [</a:t>
            </a:r>
            <a:r>
              <a:rPr lang="el-GR" altLang="en-US" sz="1600" dirty="0" err="1"/>
              <a:t>δ</a:t>
            </a:r>
            <a:r>
              <a:rPr lang="el-GR" altLang="en-US" sz="1600" b="1" u="sng" dirty="0" err="1"/>
              <a:t>ό</a:t>
            </a:r>
            <a:r>
              <a:rPr lang="en-US" altLang="en-US" sz="1600" dirty="0"/>
              <a:t>ma</a:t>
            </a:r>
            <a:r>
              <a:rPr lang="el-GR" altLang="en-US" sz="1600" dirty="0"/>
              <a:t>]</a:t>
            </a:r>
          </a:p>
          <a:p>
            <a:pPr lvl="1" eaLnBrk="1" hangingPunct="1">
              <a:lnSpc>
                <a:spcPct val="80000"/>
              </a:lnSpc>
              <a:buNone/>
            </a:pPr>
            <a:r>
              <a:rPr lang="el-GR" altLang="en-US" sz="1600" dirty="0"/>
              <a:t>	</a:t>
            </a:r>
          </a:p>
          <a:p>
            <a:pPr eaLnBrk="1" hangingPunct="1">
              <a:lnSpc>
                <a:spcPct val="80000"/>
              </a:lnSpc>
            </a:pPr>
            <a:r>
              <a:rPr lang="el-GR" altLang="en-US" sz="1800" dirty="0"/>
              <a:t>Σε κάθε ζευγάρι λέξεων η πρώτη λέξη περιέχει ένα πρόσθιο φωνήεν και η δεύτερη ένα πίσω φωνήεν. Αν προφέρετε τις λέξεις με τη σειρά θα παρατηρήσετε ότι η γλώσσα σας κατά την άρθρωση του φωνήεντος με την έντονη γραφή μετακινείται από εμπρός προς τα πίσω. </a:t>
            </a:r>
          </a:p>
          <a:p>
            <a:pPr eaLnBrk="1" hangingPunct="1">
              <a:lnSpc>
                <a:spcPct val="80000"/>
              </a:lnSpc>
            </a:pPr>
            <a:endParaRPr lang="el-GR" altLang="en-US" sz="1800" dirty="0"/>
          </a:p>
          <a:p>
            <a:pPr eaLnBrk="1" hangingPunct="1">
              <a:lnSpc>
                <a:spcPct val="80000"/>
              </a:lnSpc>
            </a:pPr>
            <a:r>
              <a:rPr lang="el-GR" altLang="en-US" sz="1800" dirty="0"/>
              <a:t>Για την Ελληνική τα φωνήεντα ως προς τη θέση της γλώσσας στον οριζόντιο άξονά της χωρίζονται ως εξής:</a:t>
            </a:r>
          </a:p>
          <a:p>
            <a:pPr lvl="1" eaLnBrk="1" hangingPunct="1">
              <a:lnSpc>
                <a:spcPct val="80000"/>
              </a:lnSpc>
            </a:pPr>
            <a:r>
              <a:rPr lang="el-GR" altLang="en-US" sz="1600" dirty="0"/>
              <a:t>[</a:t>
            </a:r>
            <a:r>
              <a:rPr lang="en-US" altLang="en-US" sz="1600" dirty="0" err="1"/>
              <a:t>i</a:t>
            </a:r>
            <a:r>
              <a:rPr lang="el-GR" altLang="en-US" sz="1600" dirty="0"/>
              <a:t>, </a:t>
            </a:r>
            <a:r>
              <a:rPr lang="en-US" altLang="en-US" sz="1600" dirty="0"/>
              <a:t>e</a:t>
            </a:r>
            <a:r>
              <a:rPr lang="el-GR" altLang="en-US" sz="1600" dirty="0"/>
              <a:t>]: Πρόσθια φωνήεντα</a:t>
            </a:r>
          </a:p>
          <a:p>
            <a:pPr lvl="1" eaLnBrk="1" hangingPunct="1">
              <a:lnSpc>
                <a:spcPct val="80000"/>
              </a:lnSpc>
            </a:pPr>
            <a:r>
              <a:rPr lang="el-GR" altLang="en-US" sz="1600" dirty="0"/>
              <a:t>[</a:t>
            </a:r>
            <a:r>
              <a:rPr lang="en-US" altLang="en-US" sz="1600" dirty="0"/>
              <a:t>u</a:t>
            </a:r>
            <a:r>
              <a:rPr lang="el-GR" altLang="en-US" sz="1600" dirty="0"/>
              <a:t>, </a:t>
            </a:r>
            <a:r>
              <a:rPr lang="en-US" altLang="en-US" sz="1600" dirty="0"/>
              <a:t>o</a:t>
            </a:r>
            <a:r>
              <a:rPr lang="el-GR" altLang="en-US" sz="1600" dirty="0"/>
              <a:t>]: Πίσω (οπίσθια) φωνήεντα</a:t>
            </a:r>
          </a:p>
          <a:p>
            <a:pPr lvl="1" eaLnBrk="1" hangingPunct="1">
              <a:lnSpc>
                <a:spcPct val="80000"/>
              </a:lnSpc>
            </a:pPr>
            <a:r>
              <a:rPr lang="el-GR" altLang="en-US" sz="1600" dirty="0"/>
              <a:t>[</a:t>
            </a:r>
            <a:r>
              <a:rPr lang="en-US" altLang="en-US" sz="1600" dirty="0"/>
              <a:t>a</a:t>
            </a:r>
            <a:r>
              <a:rPr lang="el-GR" altLang="en-US" sz="1600" dirty="0"/>
              <a:t>]:  Κεντρικό φωνήεν</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l-GR" dirty="0">
                <a:solidFill>
                  <a:srgbClr val="7030A0"/>
                </a:solidFill>
                <a:effectLst>
                  <a:outerShdw blurRad="38100" dist="38100" dir="2700000" algn="tl">
                    <a:srgbClr val="C0C0C0"/>
                  </a:outerShdw>
                </a:effectLst>
                <a:latin typeface="Monotype Corsiva" panose="03010101010201010101" pitchFamily="66" charset="0"/>
              </a:rPr>
              <a:t>Στρογγύλεμα χειλιών</a:t>
            </a:r>
            <a:endParaRPr lang="el-GR" altLang="en-US" dirty="0"/>
          </a:p>
        </p:txBody>
      </p:sp>
      <p:sp>
        <p:nvSpPr>
          <p:cNvPr id="9219" name="Rectangle 3"/>
          <p:cNvSpPr>
            <a:spLocks noGrp="1" noChangeArrowheads="1"/>
          </p:cNvSpPr>
          <p:nvPr>
            <p:ph type="body" sz="half" idx="1"/>
          </p:nvPr>
        </p:nvSpPr>
        <p:spPr/>
        <p:txBody>
          <a:bodyPr/>
          <a:lstStyle/>
          <a:p>
            <a:pPr eaLnBrk="1" hangingPunct="1">
              <a:lnSpc>
                <a:spcPct val="80000"/>
              </a:lnSpc>
            </a:pPr>
            <a:r>
              <a:rPr lang="el-GR" altLang="en-US" sz="1800" dirty="0"/>
              <a:t>Η μορφή που παίρνουν τα χείλη κατά τη διάρκεια της άρθρωσης ενός φωνήεντος παίζει σημαντικό ρόλο στην άρθρωσή του. </a:t>
            </a:r>
          </a:p>
          <a:p>
            <a:pPr eaLnBrk="1" hangingPunct="1">
              <a:lnSpc>
                <a:spcPct val="80000"/>
              </a:lnSpc>
            </a:pPr>
            <a:r>
              <a:rPr lang="el-GR" altLang="en-US" sz="1800" dirty="0"/>
              <a:t>Εδώ θα μας απασχολήσει μόνο ένα είδος κίνησης των χειλιών και αυτό ονομάζεται στρογγύλεμα (</a:t>
            </a:r>
            <a:r>
              <a:rPr lang="en-US" altLang="en-US" sz="1800" dirty="0"/>
              <a:t>rounding</a:t>
            </a:r>
            <a:r>
              <a:rPr lang="el-GR" altLang="en-US" sz="1800" dirty="0"/>
              <a:t>). Με την κίνηση αυτή τα φωνήεντα που παράγονται μπορούν να διακριθούν σε δύο μεγάλες κατηγορίες:</a:t>
            </a:r>
          </a:p>
          <a:p>
            <a:pPr eaLnBrk="1" hangingPunct="1">
              <a:lnSpc>
                <a:spcPct val="80000"/>
              </a:lnSpc>
            </a:pPr>
            <a:endParaRPr lang="el-GR" altLang="en-US" sz="1800" dirty="0"/>
          </a:p>
          <a:p>
            <a:pPr lvl="1" eaLnBrk="1" hangingPunct="1">
              <a:lnSpc>
                <a:spcPct val="80000"/>
              </a:lnSpc>
            </a:pPr>
            <a:r>
              <a:rPr lang="el-GR" altLang="en-US" sz="1600" dirty="0"/>
              <a:t>Στρογγυλά φωνήεντα: Φωνήεντα που παράγονται με σουφρωμένα τα χείλη έτσι ώστε η στοματική έξοδος να μοιάζει με κύκλο.</a:t>
            </a:r>
          </a:p>
          <a:p>
            <a:pPr lvl="1" eaLnBrk="1" hangingPunct="1">
              <a:lnSpc>
                <a:spcPct val="80000"/>
              </a:lnSpc>
            </a:pPr>
            <a:r>
              <a:rPr lang="el-GR" altLang="en-US" sz="1600" dirty="0"/>
              <a:t>Μη στρογγυλά φωνήεντα όπου τα χείλη μένουν χαλαρά καθ’ όλη τη διάρκεια της άρθρωσης τους.</a:t>
            </a:r>
          </a:p>
        </p:txBody>
      </p:sp>
      <p:pic>
        <p:nvPicPr>
          <p:cNvPr id="9220" name="Picture 5"/>
          <p:cNvPicPr>
            <a:picLocks noGrp="1" noChangeAspect="1" noChangeArrowheads="1"/>
          </p:cNvPicPr>
          <p:nvPr>
            <p:ph sz="half" idx="2"/>
          </p:nvPr>
        </p:nvPicPr>
        <p:blipFill>
          <a:blip r:embed="rId2" cstate="print"/>
          <a:srcRect/>
          <a:stretch>
            <a:fillRect/>
          </a:stretch>
        </p:blipFill>
        <p:spPr>
          <a:xfrm>
            <a:off x="5867400" y="1295400"/>
            <a:ext cx="1347788" cy="4525963"/>
          </a:xfrm>
        </p:spPr>
      </p:pic>
      <p:pic>
        <p:nvPicPr>
          <p:cNvPr id="9221" name="Picture 6"/>
          <p:cNvPicPr>
            <a:picLocks noChangeAspect="1" noChangeArrowheads="1"/>
          </p:cNvPicPr>
          <p:nvPr/>
        </p:nvPicPr>
        <p:blipFill>
          <a:blip r:embed="rId3" cstate="print"/>
          <a:srcRect/>
          <a:stretch>
            <a:fillRect/>
          </a:stretch>
        </p:blipFill>
        <p:spPr bwMode="auto">
          <a:xfrm>
            <a:off x="7391400" y="119063"/>
            <a:ext cx="1409700" cy="6738937"/>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152400"/>
            <a:ext cx="8686800" cy="1143000"/>
          </a:xfrm>
        </p:spPr>
        <p:txBody>
          <a:bodyPr/>
          <a:lstStyle/>
          <a:p>
            <a:pPr eaLnBrk="1" hangingPunct="1"/>
            <a:r>
              <a:rPr lang="el-GR" dirty="0">
                <a:solidFill>
                  <a:srgbClr val="7030A0"/>
                </a:solidFill>
                <a:effectLst>
                  <a:outerShdw blurRad="38100" dist="38100" dir="2700000" algn="tl">
                    <a:srgbClr val="C0C0C0"/>
                  </a:outerShdw>
                </a:effectLst>
                <a:latin typeface="Monotype Corsiva" panose="03010101010201010101" pitchFamily="66" charset="0"/>
              </a:rPr>
              <a:t>Αντίληψη του στρογγυλέματος των χειλιών</a:t>
            </a:r>
            <a:endParaRPr lang="el-GR" altLang="en-US" sz="4000" dirty="0"/>
          </a:p>
        </p:txBody>
      </p:sp>
      <p:sp>
        <p:nvSpPr>
          <p:cNvPr id="10243" name="Rectangle 3"/>
          <p:cNvSpPr>
            <a:spLocks noGrp="1" noChangeArrowheads="1"/>
          </p:cNvSpPr>
          <p:nvPr>
            <p:ph type="body" idx="1"/>
          </p:nvPr>
        </p:nvSpPr>
        <p:spPr/>
        <p:txBody>
          <a:bodyPr/>
          <a:lstStyle/>
          <a:p>
            <a:pPr eaLnBrk="1" hangingPunct="1">
              <a:lnSpc>
                <a:spcPct val="80000"/>
              </a:lnSpc>
            </a:pPr>
            <a:r>
              <a:rPr lang="el-GR" altLang="en-US" sz="1800" dirty="0"/>
              <a:t>Προσπαθήστε να προφέρετε τα παρακάτω ζευγάρια λέξεων και να καθορίσετε τη θέση των φωνηέντων που είναι σημειωμένα με έντονο χρώμα σε σχέση με το αν τα χείλη στρογγυλεύουν κατά την άρθρωσή τους (σε αγκύλες βρίσκεται η φωνητική μεταγραφή της κάθε λέξης):</a:t>
            </a:r>
          </a:p>
          <a:p>
            <a:pPr lvl="1" eaLnBrk="1" hangingPunct="1">
              <a:lnSpc>
                <a:spcPct val="80000"/>
              </a:lnSpc>
            </a:pPr>
            <a:r>
              <a:rPr lang="el-GR" altLang="en-US" sz="1600" dirty="0"/>
              <a:t>π</a:t>
            </a:r>
            <a:r>
              <a:rPr lang="el-GR" altLang="en-US" sz="1600" b="1" u="sng" dirty="0"/>
              <a:t>ή</a:t>
            </a:r>
            <a:r>
              <a:rPr lang="el-GR" altLang="en-US" sz="1600" dirty="0"/>
              <a:t>ρα [</a:t>
            </a:r>
            <a:r>
              <a:rPr lang="en-US" altLang="en-US" sz="1600" dirty="0"/>
              <a:t>p</a:t>
            </a:r>
            <a:r>
              <a:rPr lang="el-GR" altLang="en-US" sz="1600" b="1" u="sng" dirty="0"/>
              <a:t>í</a:t>
            </a:r>
            <a:r>
              <a:rPr lang="en-US" altLang="en-US" sz="1600" dirty="0" err="1"/>
              <a:t>ra</a:t>
            </a:r>
            <a:r>
              <a:rPr lang="el-GR" altLang="en-US" sz="1600" dirty="0"/>
              <a:t>] ~ π</a:t>
            </a:r>
            <a:r>
              <a:rPr lang="el-GR" altLang="en-US" sz="1600" b="1" u="sng" dirty="0"/>
              <a:t>ού</a:t>
            </a:r>
            <a:r>
              <a:rPr lang="el-GR" altLang="en-US" sz="1600" dirty="0"/>
              <a:t>ρα [</a:t>
            </a:r>
            <a:r>
              <a:rPr lang="en-US" altLang="en-US" sz="1600" dirty="0"/>
              <a:t>p</a:t>
            </a:r>
            <a:r>
              <a:rPr lang="el-GR" altLang="en-US" sz="1600" b="1" u="sng" dirty="0"/>
              <a:t>ú</a:t>
            </a:r>
            <a:r>
              <a:rPr lang="en-US" altLang="en-US" sz="1600" dirty="0" err="1"/>
              <a:t>ra</a:t>
            </a:r>
            <a:r>
              <a:rPr lang="el-GR" altLang="en-US" sz="1600" dirty="0"/>
              <a:t>]		</a:t>
            </a:r>
          </a:p>
          <a:p>
            <a:pPr lvl="1" eaLnBrk="1" hangingPunct="1">
              <a:lnSpc>
                <a:spcPct val="80000"/>
              </a:lnSpc>
            </a:pPr>
            <a:r>
              <a:rPr lang="el-GR" altLang="en-US" sz="1600" dirty="0"/>
              <a:t>π</a:t>
            </a:r>
            <a:r>
              <a:rPr lang="el-GR" altLang="en-US" sz="1600" b="1" u="sng" dirty="0"/>
              <a:t>ί</a:t>
            </a:r>
            <a:r>
              <a:rPr lang="el-GR" altLang="en-US" sz="1600" dirty="0"/>
              <a:t>νω [</a:t>
            </a:r>
            <a:r>
              <a:rPr lang="en-US" altLang="en-US" sz="1600" dirty="0"/>
              <a:t>p</a:t>
            </a:r>
            <a:r>
              <a:rPr lang="el-GR" altLang="en-US" sz="1600" b="1" u="sng" dirty="0"/>
              <a:t>í</a:t>
            </a:r>
            <a:r>
              <a:rPr lang="en-US" altLang="en-US" sz="1600" dirty="0"/>
              <a:t>no</a:t>
            </a:r>
            <a:r>
              <a:rPr lang="el-GR" altLang="en-US" sz="1600" dirty="0"/>
              <a:t>] ~ π</a:t>
            </a:r>
            <a:r>
              <a:rPr lang="el-GR" altLang="en-US" sz="1600" b="1" u="sng" dirty="0"/>
              <a:t>ό</a:t>
            </a:r>
            <a:r>
              <a:rPr lang="el-GR" altLang="en-US" sz="1600" dirty="0"/>
              <a:t>νο [</a:t>
            </a:r>
            <a:r>
              <a:rPr lang="en-US" altLang="en-US" sz="1600" dirty="0"/>
              <a:t>p</a:t>
            </a:r>
            <a:r>
              <a:rPr lang="el-GR" altLang="en-US" sz="1600" b="1" u="sng" dirty="0"/>
              <a:t>ό</a:t>
            </a:r>
            <a:r>
              <a:rPr lang="en-US" altLang="en-US" sz="1600" dirty="0"/>
              <a:t>no</a:t>
            </a:r>
            <a:r>
              <a:rPr lang="el-GR" altLang="en-US" sz="1600" dirty="0"/>
              <a:t>]	</a:t>
            </a:r>
          </a:p>
          <a:p>
            <a:pPr lvl="1" eaLnBrk="1" hangingPunct="1">
              <a:lnSpc>
                <a:spcPct val="80000"/>
              </a:lnSpc>
            </a:pPr>
            <a:r>
              <a:rPr lang="el-GR" altLang="en-US" sz="1600" b="1" u="sng" dirty="0"/>
              <a:t>έ</a:t>
            </a:r>
            <a:r>
              <a:rPr lang="el-GR" altLang="en-US" sz="1600" dirty="0"/>
              <a:t>λα [</a:t>
            </a:r>
            <a:r>
              <a:rPr lang="el-GR" altLang="en-US" sz="1600" b="1" u="sng" dirty="0"/>
              <a:t>é</a:t>
            </a:r>
            <a:r>
              <a:rPr lang="en-US" altLang="en-US" sz="1600" dirty="0"/>
              <a:t>la</a:t>
            </a:r>
            <a:r>
              <a:rPr lang="el-GR" altLang="en-US" sz="1600" dirty="0"/>
              <a:t>] ~ </a:t>
            </a:r>
            <a:r>
              <a:rPr lang="el-GR" altLang="en-US" sz="1600" b="1" u="sng" dirty="0"/>
              <a:t>ό</a:t>
            </a:r>
            <a:r>
              <a:rPr lang="el-GR" altLang="en-US" sz="1600" dirty="0"/>
              <a:t>λα [</a:t>
            </a:r>
            <a:r>
              <a:rPr lang="el-GR" altLang="en-US" sz="1600" b="1" u="sng" dirty="0"/>
              <a:t>ό</a:t>
            </a:r>
            <a:r>
              <a:rPr lang="en-US" altLang="en-US" sz="1600" dirty="0"/>
              <a:t>la</a:t>
            </a:r>
            <a:r>
              <a:rPr lang="el-GR" altLang="en-US" sz="1600" dirty="0"/>
              <a:t>]	</a:t>
            </a:r>
          </a:p>
          <a:p>
            <a:pPr lvl="1" eaLnBrk="1" hangingPunct="1">
              <a:lnSpc>
                <a:spcPct val="80000"/>
              </a:lnSpc>
            </a:pPr>
            <a:r>
              <a:rPr lang="el-GR" altLang="en-US" sz="1600" dirty="0"/>
              <a:t>μ</a:t>
            </a:r>
            <a:r>
              <a:rPr lang="el-GR" altLang="en-US" sz="1600" b="1" u="sng" dirty="0"/>
              <a:t>έ</a:t>
            </a:r>
            <a:r>
              <a:rPr lang="el-GR" altLang="en-US" sz="1600" dirty="0"/>
              <a:t>νω [</a:t>
            </a:r>
            <a:r>
              <a:rPr lang="en-US" altLang="en-US" sz="1600" dirty="0"/>
              <a:t>m</a:t>
            </a:r>
            <a:r>
              <a:rPr lang="el-GR" altLang="en-US" sz="1600" b="1" u="sng" dirty="0"/>
              <a:t>é</a:t>
            </a:r>
            <a:r>
              <a:rPr lang="en-US" altLang="en-US" sz="1600" dirty="0"/>
              <a:t>no</a:t>
            </a:r>
            <a:r>
              <a:rPr lang="el-GR" altLang="en-US" sz="1600" dirty="0"/>
              <a:t>] ~ μ</a:t>
            </a:r>
            <a:r>
              <a:rPr lang="el-GR" altLang="en-US" sz="1600" b="1" u="sng" dirty="0"/>
              <a:t>ό</a:t>
            </a:r>
            <a:r>
              <a:rPr lang="el-GR" altLang="en-US" sz="1600" dirty="0"/>
              <a:t>νο [</a:t>
            </a:r>
            <a:r>
              <a:rPr lang="en-US" altLang="en-US" sz="1600" dirty="0"/>
              <a:t>m</a:t>
            </a:r>
            <a:r>
              <a:rPr lang="el-GR" altLang="en-US" sz="1600" b="1" u="sng" dirty="0"/>
              <a:t>ό</a:t>
            </a:r>
            <a:r>
              <a:rPr lang="en-US" altLang="en-US" sz="1600" dirty="0"/>
              <a:t>no</a:t>
            </a:r>
            <a:r>
              <a:rPr lang="el-GR" altLang="en-US" sz="1600" dirty="0"/>
              <a:t>]</a:t>
            </a:r>
          </a:p>
          <a:p>
            <a:pPr eaLnBrk="1" hangingPunct="1">
              <a:lnSpc>
                <a:spcPct val="80000"/>
              </a:lnSpc>
            </a:pPr>
            <a:r>
              <a:rPr lang="el-GR" altLang="en-US" sz="1800" dirty="0"/>
              <a:t>Σε κάθε ζευγάρι λέξεων η πρώτη λέξη περιέχει ένα μη στρογγυλό φωνήεν και η δεύτερη ένα στρογγυλό φωνήεν. Αν προφέρετε τις λέξεις με τη σειρά θα παρατηρήσετε ότι τα χείλια σας κατά την άρθρωση του φωνήεντος της δεύτερης λέξης κάθε ζεύγους σουφρώνουν και στρογγυλεύουν.</a:t>
            </a:r>
          </a:p>
          <a:p>
            <a:pPr eaLnBrk="1" hangingPunct="1">
              <a:lnSpc>
                <a:spcPct val="80000"/>
              </a:lnSpc>
            </a:pPr>
            <a:endParaRPr lang="el-GR" altLang="en-US" sz="1800" dirty="0"/>
          </a:p>
          <a:p>
            <a:pPr eaLnBrk="1" hangingPunct="1">
              <a:lnSpc>
                <a:spcPct val="80000"/>
              </a:lnSpc>
            </a:pPr>
            <a:r>
              <a:rPr lang="el-GR" altLang="en-US" sz="1800" dirty="0"/>
              <a:t>Για την Ελληνική τα φωνήεντα ως προς το στρογγύλεμα των χειλιών χωρίζονται ως εξής:</a:t>
            </a:r>
          </a:p>
          <a:p>
            <a:pPr lvl="1" eaLnBrk="1" hangingPunct="1">
              <a:lnSpc>
                <a:spcPct val="80000"/>
              </a:lnSpc>
            </a:pPr>
            <a:r>
              <a:rPr lang="el-GR" altLang="en-US" sz="1600" dirty="0"/>
              <a:t>[</a:t>
            </a:r>
            <a:r>
              <a:rPr lang="en-US" altLang="en-US" sz="1600" dirty="0" err="1"/>
              <a:t>i</a:t>
            </a:r>
            <a:r>
              <a:rPr lang="el-GR" altLang="en-US" sz="1600" dirty="0"/>
              <a:t>, </a:t>
            </a:r>
            <a:r>
              <a:rPr lang="en-US" altLang="en-US" sz="1600" dirty="0"/>
              <a:t>e</a:t>
            </a:r>
            <a:r>
              <a:rPr lang="el-GR" altLang="en-US" sz="1600" dirty="0"/>
              <a:t>, </a:t>
            </a:r>
            <a:r>
              <a:rPr lang="en-US" altLang="en-US" sz="1600" dirty="0"/>
              <a:t>a</a:t>
            </a:r>
            <a:r>
              <a:rPr lang="el-GR" altLang="en-US" sz="1600" dirty="0"/>
              <a:t>]: Μη στρογγυλά φωνήεντα</a:t>
            </a:r>
          </a:p>
          <a:p>
            <a:pPr lvl="1" eaLnBrk="1" hangingPunct="1">
              <a:lnSpc>
                <a:spcPct val="80000"/>
              </a:lnSpc>
            </a:pPr>
            <a:r>
              <a:rPr lang="el-GR" altLang="en-US" sz="1600" dirty="0"/>
              <a:t>[</a:t>
            </a:r>
            <a:r>
              <a:rPr lang="en-US" altLang="en-US" sz="1600" dirty="0"/>
              <a:t>u</a:t>
            </a:r>
            <a:r>
              <a:rPr lang="el-GR" altLang="en-US" sz="1600" dirty="0"/>
              <a:t>, </a:t>
            </a:r>
            <a:r>
              <a:rPr lang="en-US" altLang="en-US" sz="1600" dirty="0"/>
              <a:t>o</a:t>
            </a:r>
            <a:r>
              <a:rPr lang="el-GR" altLang="en-US" sz="1600" dirty="0"/>
              <a:t>]: Στρογγυλά φωνήεντα</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76200"/>
            <a:ext cx="8229600" cy="1143000"/>
          </a:xfrm>
        </p:spPr>
        <p:txBody>
          <a:bodyPr/>
          <a:lstStyle/>
          <a:p>
            <a:pPr eaLnBrk="1" hangingPunct="1"/>
            <a:r>
              <a:rPr lang="el-GR" dirty="0">
                <a:solidFill>
                  <a:srgbClr val="7030A0"/>
                </a:solidFill>
                <a:effectLst>
                  <a:outerShdw blurRad="38100" dist="38100" dir="2700000" algn="tl">
                    <a:srgbClr val="C0C0C0"/>
                  </a:outerShdw>
                </a:effectLst>
                <a:latin typeface="Monotype Corsiva" panose="03010101010201010101" pitchFamily="66" charset="0"/>
              </a:rPr>
              <a:t>Κατάταξη των φωνηέντων της Ελληνικής</a:t>
            </a:r>
            <a:endParaRPr lang="el-GR" altLang="en-US" sz="4000" dirty="0"/>
          </a:p>
        </p:txBody>
      </p:sp>
      <p:sp>
        <p:nvSpPr>
          <p:cNvPr id="11267" name="Rectangle 6"/>
          <p:cNvSpPr>
            <a:spLocks noGrp="1" noChangeArrowheads="1"/>
          </p:cNvSpPr>
          <p:nvPr>
            <p:ph type="body" sz="half" idx="1"/>
          </p:nvPr>
        </p:nvSpPr>
        <p:spPr/>
        <p:txBody>
          <a:bodyPr/>
          <a:lstStyle/>
          <a:p>
            <a:pPr eaLnBrk="1" hangingPunct="1">
              <a:lnSpc>
                <a:spcPct val="80000"/>
              </a:lnSpc>
            </a:pPr>
            <a:r>
              <a:rPr lang="el-GR" altLang="en-US" sz="1600"/>
              <a:t>Τα φωνήεντα μιας γλώσσας (στην παρούσα περίπτωση της Νέας Ελληνικής) μπορούν να περιγραφούν βάσει των ακόλουθων φωνητικών χαρακτηριστικών:</a:t>
            </a:r>
          </a:p>
          <a:p>
            <a:pPr lvl="1" eaLnBrk="1" hangingPunct="1">
              <a:lnSpc>
                <a:spcPct val="80000"/>
              </a:lnSpc>
            </a:pPr>
            <a:r>
              <a:rPr lang="el-GR" altLang="en-US" sz="1400"/>
              <a:t>Ύψος γλώσσας</a:t>
            </a:r>
          </a:p>
          <a:p>
            <a:pPr lvl="1" eaLnBrk="1" hangingPunct="1">
              <a:lnSpc>
                <a:spcPct val="80000"/>
              </a:lnSpc>
            </a:pPr>
            <a:r>
              <a:rPr lang="el-GR" altLang="en-US" sz="1400"/>
              <a:t>Οριζόντια θέση γλώσσας</a:t>
            </a:r>
          </a:p>
          <a:p>
            <a:pPr lvl="1" eaLnBrk="1" hangingPunct="1">
              <a:lnSpc>
                <a:spcPct val="80000"/>
              </a:lnSpc>
            </a:pPr>
            <a:r>
              <a:rPr lang="el-GR" altLang="en-US" sz="1400"/>
              <a:t>Στρογγύλεμα χειλιών</a:t>
            </a:r>
          </a:p>
          <a:p>
            <a:pPr eaLnBrk="1" hangingPunct="1">
              <a:lnSpc>
                <a:spcPct val="80000"/>
              </a:lnSpc>
            </a:pPr>
            <a:r>
              <a:rPr lang="el-GR" altLang="en-US" sz="1600"/>
              <a:t>Τα τρία φωνητικά χαρακτηριστικά με τα οποία κατηγοριοποιούμε τα φωνήεντα μπορούμε να τα χρησιμοποιήσουμε ως διαστάσεις για να περιγράψουμε σχηματικά τη θέση των φωνηέντων στο στόμα. </a:t>
            </a:r>
          </a:p>
          <a:p>
            <a:pPr eaLnBrk="1" hangingPunct="1">
              <a:lnSpc>
                <a:spcPct val="80000"/>
              </a:lnSpc>
            </a:pPr>
            <a:r>
              <a:rPr lang="el-GR" altLang="en-US" sz="1600"/>
              <a:t>Το σχήμα αυτό ονομάζεται φωνηεντικό τραπέζιο και προσεγγίζει τη θέση της γλώσσας στο στόμα κατά τη διάρκεια παραγωγής του κάθε φωνήεντος.</a:t>
            </a:r>
          </a:p>
        </p:txBody>
      </p:sp>
      <p:sp>
        <p:nvSpPr>
          <p:cNvPr id="11268" name="Rectangle 17"/>
          <p:cNvSpPr>
            <a:spLocks noChangeArrowheads="1"/>
          </p:cNvSpPr>
          <p:nvPr/>
        </p:nvSpPr>
        <p:spPr bwMode="auto">
          <a:xfrm>
            <a:off x="2871788" y="2393950"/>
            <a:ext cx="800100" cy="0"/>
          </a:xfrm>
          <a:prstGeom prst="rect">
            <a:avLst/>
          </a:prstGeom>
          <a:noFill/>
          <a:ln w="9525">
            <a:noFill/>
            <a:miter lim="800000"/>
            <a:headEnd/>
            <a:tailEnd/>
          </a:ln>
          <a:effectLst/>
        </p:spPr>
        <p:txBody>
          <a:bodyPr wrap="none">
            <a:spAutoFit/>
          </a:bodyPr>
          <a:lstStyle/>
          <a:p>
            <a:pPr eaLnBrk="1" hangingPunct="1"/>
            <a:endParaRPr lang="en-US"/>
          </a:p>
        </p:txBody>
      </p:sp>
      <p:grpSp>
        <p:nvGrpSpPr>
          <p:cNvPr id="2" name="Group 126"/>
          <p:cNvGrpSpPr>
            <a:grpSpLocks/>
          </p:cNvGrpSpPr>
          <p:nvPr/>
        </p:nvGrpSpPr>
        <p:grpSpPr bwMode="auto">
          <a:xfrm>
            <a:off x="4495800" y="1600200"/>
            <a:ext cx="4114800" cy="3222625"/>
            <a:chOff x="2880" y="1104"/>
            <a:chExt cx="2592" cy="2030"/>
          </a:xfrm>
        </p:grpSpPr>
        <p:sp>
          <p:nvSpPr>
            <p:cNvPr id="11270" name="Rectangle 48"/>
            <p:cNvSpPr>
              <a:spLocks noChangeArrowheads="1"/>
            </p:cNvSpPr>
            <p:nvPr/>
          </p:nvSpPr>
          <p:spPr bwMode="auto">
            <a:xfrm>
              <a:off x="4848" y="2448"/>
              <a:ext cx="624" cy="336"/>
            </a:xfrm>
            <a:prstGeom prst="rect">
              <a:avLst/>
            </a:prstGeom>
            <a:noFill/>
            <a:ln w="9525">
              <a:noFill/>
              <a:miter lim="800000"/>
              <a:headEnd/>
              <a:tailEnd/>
            </a:ln>
            <a:effectLst/>
          </p:spPr>
          <p:txBody>
            <a:bodyPr/>
            <a:lstStyle/>
            <a:p>
              <a:pPr eaLnBrk="1" hangingPunct="1">
                <a:spcBef>
                  <a:spcPct val="20000"/>
                </a:spcBef>
              </a:pPr>
              <a:endParaRPr lang="en-US" altLang="en-US" sz="2000"/>
            </a:p>
          </p:txBody>
        </p:sp>
        <p:sp>
          <p:nvSpPr>
            <p:cNvPr id="11271" name="Rectangle 47"/>
            <p:cNvSpPr>
              <a:spLocks noChangeArrowheads="1"/>
            </p:cNvSpPr>
            <p:nvPr/>
          </p:nvSpPr>
          <p:spPr bwMode="auto">
            <a:xfrm>
              <a:off x="4166" y="2448"/>
              <a:ext cx="682" cy="336"/>
            </a:xfrm>
            <a:prstGeom prst="rect">
              <a:avLst/>
            </a:prstGeom>
            <a:noFill/>
            <a:ln w="9525">
              <a:noFill/>
              <a:miter lim="800000"/>
              <a:headEnd/>
              <a:tailEnd/>
            </a:ln>
            <a:effectLst/>
          </p:spPr>
          <p:txBody>
            <a:bodyPr/>
            <a:lstStyle/>
            <a:p>
              <a:pPr algn="ctr" eaLnBrk="1" hangingPunct="1"/>
              <a:r>
                <a:rPr lang="en-US" altLang="en-US" sz="2000">
                  <a:latin typeface="Times New Roman" pitchFamily="18" charset="0"/>
                  <a:cs typeface="Times New Roman" pitchFamily="18" charset="0"/>
                </a:rPr>
                <a:t>a</a:t>
              </a:r>
              <a:endParaRPr lang="en-US" altLang="en-US" sz="2000"/>
            </a:p>
          </p:txBody>
        </p:sp>
        <p:sp>
          <p:nvSpPr>
            <p:cNvPr id="11272" name="Rectangle 46"/>
            <p:cNvSpPr>
              <a:spLocks noChangeArrowheads="1"/>
            </p:cNvSpPr>
            <p:nvPr/>
          </p:nvSpPr>
          <p:spPr bwMode="auto">
            <a:xfrm>
              <a:off x="3500" y="2448"/>
              <a:ext cx="666" cy="336"/>
            </a:xfrm>
            <a:prstGeom prst="rect">
              <a:avLst/>
            </a:prstGeom>
            <a:noFill/>
            <a:ln w="9525">
              <a:noFill/>
              <a:miter lim="800000"/>
              <a:headEnd/>
              <a:tailEnd/>
            </a:ln>
            <a:effectLst/>
          </p:spPr>
          <p:txBody>
            <a:bodyPr/>
            <a:lstStyle/>
            <a:p>
              <a:pPr eaLnBrk="1" hangingPunct="1">
                <a:spcBef>
                  <a:spcPct val="20000"/>
                </a:spcBef>
              </a:pPr>
              <a:endParaRPr lang="en-US" altLang="en-US" sz="2000"/>
            </a:p>
          </p:txBody>
        </p:sp>
        <p:sp>
          <p:nvSpPr>
            <p:cNvPr id="11273" name="Rectangle 45"/>
            <p:cNvSpPr>
              <a:spLocks noChangeArrowheads="1"/>
            </p:cNvSpPr>
            <p:nvPr/>
          </p:nvSpPr>
          <p:spPr bwMode="auto">
            <a:xfrm>
              <a:off x="2880" y="2448"/>
              <a:ext cx="620" cy="336"/>
            </a:xfrm>
            <a:prstGeom prst="rect">
              <a:avLst/>
            </a:prstGeom>
            <a:noFill/>
            <a:ln w="9525">
              <a:noFill/>
              <a:miter lim="800000"/>
              <a:headEnd/>
              <a:tailEnd/>
            </a:ln>
            <a:effectLst/>
          </p:spPr>
          <p:txBody>
            <a:bodyPr/>
            <a:lstStyle/>
            <a:p>
              <a:pPr eaLnBrk="1" hangingPunct="1"/>
              <a:r>
                <a:rPr lang="el-GR" altLang="en-US" b="1" i="1">
                  <a:latin typeface="Times New Roman" pitchFamily="18" charset="0"/>
                  <a:cs typeface="Times New Roman" pitchFamily="18" charset="0"/>
                </a:rPr>
                <a:t>Χαμηλά</a:t>
              </a:r>
              <a:endParaRPr lang="el-GR" altLang="en-US">
                <a:latin typeface="Times New Roman" pitchFamily="18" charset="0"/>
                <a:cs typeface="Times New Roman" pitchFamily="18" charset="0"/>
              </a:endParaRPr>
            </a:p>
          </p:txBody>
        </p:sp>
        <p:sp>
          <p:nvSpPr>
            <p:cNvPr id="11274" name="Rectangle 44"/>
            <p:cNvSpPr>
              <a:spLocks noChangeArrowheads="1"/>
            </p:cNvSpPr>
            <p:nvPr/>
          </p:nvSpPr>
          <p:spPr bwMode="auto">
            <a:xfrm>
              <a:off x="4848" y="2064"/>
              <a:ext cx="624" cy="384"/>
            </a:xfrm>
            <a:prstGeom prst="rect">
              <a:avLst/>
            </a:prstGeom>
            <a:noFill/>
            <a:ln w="9525">
              <a:noFill/>
              <a:miter lim="800000"/>
              <a:headEnd/>
              <a:tailEnd/>
            </a:ln>
            <a:effectLst/>
          </p:spPr>
          <p:txBody>
            <a:bodyPr/>
            <a:lstStyle/>
            <a:p>
              <a:pPr algn="ctr" eaLnBrk="1" hangingPunct="1"/>
              <a:r>
                <a:rPr lang="en-US" altLang="en-US" sz="2000">
                  <a:latin typeface="Times New Roman" pitchFamily="18" charset="0"/>
                  <a:cs typeface="Times New Roman" pitchFamily="18" charset="0"/>
                </a:rPr>
                <a:t>o</a:t>
              </a:r>
              <a:endParaRPr lang="en-US" altLang="en-US" sz="2000"/>
            </a:p>
          </p:txBody>
        </p:sp>
        <p:sp>
          <p:nvSpPr>
            <p:cNvPr id="11275" name="Rectangle 43"/>
            <p:cNvSpPr>
              <a:spLocks noChangeArrowheads="1"/>
            </p:cNvSpPr>
            <p:nvPr/>
          </p:nvSpPr>
          <p:spPr bwMode="auto">
            <a:xfrm>
              <a:off x="4166" y="2064"/>
              <a:ext cx="682" cy="384"/>
            </a:xfrm>
            <a:prstGeom prst="rect">
              <a:avLst/>
            </a:prstGeom>
            <a:noFill/>
            <a:ln w="9525">
              <a:noFill/>
              <a:miter lim="800000"/>
              <a:headEnd/>
              <a:tailEnd/>
            </a:ln>
            <a:effectLst/>
          </p:spPr>
          <p:txBody>
            <a:bodyPr/>
            <a:lstStyle/>
            <a:p>
              <a:pPr eaLnBrk="1" hangingPunct="1">
                <a:spcBef>
                  <a:spcPct val="20000"/>
                </a:spcBef>
              </a:pPr>
              <a:endParaRPr lang="en-US" altLang="en-US" sz="2000"/>
            </a:p>
          </p:txBody>
        </p:sp>
        <p:sp>
          <p:nvSpPr>
            <p:cNvPr id="11276" name="Rectangle 42"/>
            <p:cNvSpPr>
              <a:spLocks noChangeArrowheads="1"/>
            </p:cNvSpPr>
            <p:nvPr/>
          </p:nvSpPr>
          <p:spPr bwMode="auto">
            <a:xfrm>
              <a:off x="3500" y="2064"/>
              <a:ext cx="666" cy="384"/>
            </a:xfrm>
            <a:prstGeom prst="rect">
              <a:avLst/>
            </a:prstGeom>
            <a:noFill/>
            <a:ln w="9525">
              <a:noFill/>
              <a:miter lim="800000"/>
              <a:headEnd/>
              <a:tailEnd/>
            </a:ln>
            <a:effectLst/>
          </p:spPr>
          <p:txBody>
            <a:bodyPr/>
            <a:lstStyle/>
            <a:p>
              <a:pPr algn="ctr" eaLnBrk="1" hangingPunct="1"/>
              <a:r>
                <a:rPr lang="en-US" altLang="en-US" sz="2000">
                  <a:latin typeface="Times New Roman" pitchFamily="18" charset="0"/>
                  <a:cs typeface="Times New Roman" pitchFamily="18" charset="0"/>
                </a:rPr>
                <a:t>e</a:t>
              </a:r>
              <a:endParaRPr lang="en-US" altLang="en-US" sz="2000"/>
            </a:p>
          </p:txBody>
        </p:sp>
        <p:sp>
          <p:nvSpPr>
            <p:cNvPr id="11277" name="Rectangle 41"/>
            <p:cNvSpPr>
              <a:spLocks noChangeArrowheads="1"/>
            </p:cNvSpPr>
            <p:nvPr/>
          </p:nvSpPr>
          <p:spPr bwMode="auto">
            <a:xfrm>
              <a:off x="2880" y="2064"/>
              <a:ext cx="620" cy="384"/>
            </a:xfrm>
            <a:prstGeom prst="rect">
              <a:avLst/>
            </a:prstGeom>
            <a:noFill/>
            <a:ln w="9525">
              <a:noFill/>
              <a:miter lim="800000"/>
              <a:headEnd/>
              <a:tailEnd/>
            </a:ln>
            <a:effectLst/>
          </p:spPr>
          <p:txBody>
            <a:bodyPr/>
            <a:lstStyle/>
            <a:p>
              <a:pPr eaLnBrk="1" hangingPunct="1"/>
              <a:r>
                <a:rPr lang="el-GR" altLang="en-US" b="1" i="1">
                  <a:latin typeface="Times New Roman" pitchFamily="18" charset="0"/>
                  <a:cs typeface="Times New Roman" pitchFamily="18" charset="0"/>
                </a:rPr>
                <a:t>Μεσαία</a:t>
              </a:r>
              <a:endParaRPr lang="el-GR" altLang="en-US">
                <a:latin typeface="Times New Roman" pitchFamily="18" charset="0"/>
                <a:cs typeface="Times New Roman" pitchFamily="18" charset="0"/>
              </a:endParaRPr>
            </a:p>
          </p:txBody>
        </p:sp>
        <p:sp>
          <p:nvSpPr>
            <p:cNvPr id="11278" name="Rectangle 40"/>
            <p:cNvSpPr>
              <a:spLocks noChangeArrowheads="1"/>
            </p:cNvSpPr>
            <p:nvPr/>
          </p:nvSpPr>
          <p:spPr bwMode="auto">
            <a:xfrm>
              <a:off x="4848" y="1668"/>
              <a:ext cx="624" cy="396"/>
            </a:xfrm>
            <a:prstGeom prst="rect">
              <a:avLst/>
            </a:prstGeom>
            <a:noFill/>
            <a:ln w="9525">
              <a:noFill/>
              <a:miter lim="800000"/>
              <a:headEnd/>
              <a:tailEnd/>
            </a:ln>
            <a:effectLst/>
          </p:spPr>
          <p:txBody>
            <a:bodyPr/>
            <a:lstStyle/>
            <a:p>
              <a:pPr algn="ctr" eaLnBrk="1" hangingPunct="1"/>
              <a:r>
                <a:rPr lang="en-US" altLang="en-US" sz="2000">
                  <a:latin typeface="Times New Roman" pitchFamily="18" charset="0"/>
                  <a:cs typeface="Times New Roman" pitchFamily="18" charset="0"/>
                </a:rPr>
                <a:t>u</a:t>
              </a:r>
              <a:endParaRPr lang="el-GR" altLang="en-US" sz="2000">
                <a:latin typeface="Times New Roman" pitchFamily="18" charset="0"/>
                <a:cs typeface="Times New Roman" pitchFamily="18" charset="0"/>
              </a:endParaRPr>
            </a:p>
          </p:txBody>
        </p:sp>
        <p:sp>
          <p:nvSpPr>
            <p:cNvPr id="11279" name="Rectangle 39"/>
            <p:cNvSpPr>
              <a:spLocks noChangeArrowheads="1"/>
            </p:cNvSpPr>
            <p:nvPr/>
          </p:nvSpPr>
          <p:spPr bwMode="auto">
            <a:xfrm>
              <a:off x="4166" y="1668"/>
              <a:ext cx="682" cy="396"/>
            </a:xfrm>
            <a:prstGeom prst="rect">
              <a:avLst/>
            </a:prstGeom>
            <a:noFill/>
            <a:ln w="9525">
              <a:noFill/>
              <a:miter lim="800000"/>
              <a:headEnd/>
              <a:tailEnd/>
            </a:ln>
            <a:effectLst/>
          </p:spPr>
          <p:txBody>
            <a:bodyPr/>
            <a:lstStyle/>
            <a:p>
              <a:pPr eaLnBrk="1" hangingPunct="1">
                <a:spcBef>
                  <a:spcPct val="20000"/>
                </a:spcBef>
              </a:pPr>
              <a:endParaRPr lang="en-US" altLang="en-US" sz="2000"/>
            </a:p>
          </p:txBody>
        </p:sp>
        <p:sp>
          <p:nvSpPr>
            <p:cNvPr id="11280" name="Rectangle 38"/>
            <p:cNvSpPr>
              <a:spLocks noChangeArrowheads="1"/>
            </p:cNvSpPr>
            <p:nvPr/>
          </p:nvSpPr>
          <p:spPr bwMode="auto">
            <a:xfrm>
              <a:off x="3500" y="1668"/>
              <a:ext cx="666" cy="396"/>
            </a:xfrm>
            <a:prstGeom prst="rect">
              <a:avLst/>
            </a:prstGeom>
            <a:noFill/>
            <a:ln w="9525">
              <a:noFill/>
              <a:miter lim="800000"/>
              <a:headEnd/>
              <a:tailEnd/>
            </a:ln>
            <a:effectLst/>
          </p:spPr>
          <p:txBody>
            <a:bodyPr/>
            <a:lstStyle/>
            <a:p>
              <a:pPr algn="ctr" eaLnBrk="1" hangingPunct="1"/>
              <a:r>
                <a:rPr lang="en-US" altLang="en-US" sz="2000">
                  <a:latin typeface="Times New Roman" pitchFamily="18" charset="0"/>
                  <a:cs typeface="Times New Roman" pitchFamily="18" charset="0"/>
                </a:rPr>
                <a:t>i</a:t>
              </a:r>
              <a:endParaRPr lang="en-US" altLang="en-US" sz="2000"/>
            </a:p>
          </p:txBody>
        </p:sp>
        <p:sp>
          <p:nvSpPr>
            <p:cNvPr id="11281" name="Rectangle 37"/>
            <p:cNvSpPr>
              <a:spLocks noChangeArrowheads="1"/>
            </p:cNvSpPr>
            <p:nvPr/>
          </p:nvSpPr>
          <p:spPr bwMode="auto">
            <a:xfrm>
              <a:off x="2880" y="1668"/>
              <a:ext cx="620" cy="396"/>
            </a:xfrm>
            <a:prstGeom prst="rect">
              <a:avLst/>
            </a:prstGeom>
            <a:noFill/>
            <a:ln w="9525">
              <a:noFill/>
              <a:miter lim="800000"/>
              <a:headEnd/>
              <a:tailEnd/>
            </a:ln>
            <a:effectLst/>
          </p:spPr>
          <p:txBody>
            <a:bodyPr/>
            <a:lstStyle/>
            <a:p>
              <a:pPr algn="just" eaLnBrk="1" hangingPunct="1"/>
              <a:r>
                <a:rPr lang="el-GR" altLang="en-US" b="1" i="1">
                  <a:latin typeface="Times New Roman" pitchFamily="18" charset="0"/>
                  <a:cs typeface="Times New Roman" pitchFamily="18" charset="0"/>
                </a:rPr>
                <a:t>Ψηλά</a:t>
              </a:r>
              <a:endParaRPr lang="el-GR" altLang="en-US"/>
            </a:p>
          </p:txBody>
        </p:sp>
        <p:sp>
          <p:nvSpPr>
            <p:cNvPr id="11282" name="Rectangle 36"/>
            <p:cNvSpPr>
              <a:spLocks noChangeArrowheads="1"/>
            </p:cNvSpPr>
            <p:nvPr/>
          </p:nvSpPr>
          <p:spPr bwMode="auto">
            <a:xfrm>
              <a:off x="4848" y="1104"/>
              <a:ext cx="624" cy="564"/>
            </a:xfrm>
            <a:prstGeom prst="rect">
              <a:avLst/>
            </a:prstGeom>
            <a:noFill/>
            <a:ln w="9525">
              <a:noFill/>
              <a:miter lim="800000"/>
              <a:headEnd/>
              <a:tailEnd/>
            </a:ln>
            <a:effectLst/>
          </p:spPr>
          <p:txBody>
            <a:bodyPr/>
            <a:lstStyle/>
            <a:p>
              <a:pPr algn="ctr" eaLnBrk="1" hangingPunct="1"/>
              <a:r>
                <a:rPr lang="el-GR" altLang="en-US" b="1" i="1">
                  <a:latin typeface="Times New Roman" pitchFamily="18" charset="0"/>
                  <a:cs typeface="Times New Roman" pitchFamily="18" charset="0"/>
                </a:rPr>
                <a:t>Πίσω</a:t>
              </a:r>
              <a:endParaRPr lang="el-GR" altLang="en-US"/>
            </a:p>
          </p:txBody>
        </p:sp>
        <p:sp>
          <p:nvSpPr>
            <p:cNvPr id="11283" name="Rectangle 35"/>
            <p:cNvSpPr>
              <a:spLocks noChangeArrowheads="1"/>
            </p:cNvSpPr>
            <p:nvPr/>
          </p:nvSpPr>
          <p:spPr bwMode="auto">
            <a:xfrm>
              <a:off x="4166" y="1104"/>
              <a:ext cx="682" cy="564"/>
            </a:xfrm>
            <a:prstGeom prst="rect">
              <a:avLst/>
            </a:prstGeom>
            <a:noFill/>
            <a:ln w="9525">
              <a:noFill/>
              <a:miter lim="800000"/>
              <a:headEnd/>
              <a:tailEnd/>
            </a:ln>
            <a:effectLst/>
          </p:spPr>
          <p:txBody>
            <a:bodyPr/>
            <a:lstStyle/>
            <a:p>
              <a:pPr algn="ctr" eaLnBrk="1" hangingPunct="1"/>
              <a:r>
                <a:rPr lang="el-GR" altLang="en-US" b="1" i="1">
                  <a:latin typeface="Times New Roman" pitchFamily="18" charset="0"/>
                  <a:cs typeface="Times New Roman" pitchFamily="18" charset="0"/>
                </a:rPr>
                <a:t>Κεντρικά</a:t>
              </a:r>
              <a:endParaRPr lang="el-GR" altLang="en-US"/>
            </a:p>
          </p:txBody>
        </p:sp>
        <p:sp>
          <p:nvSpPr>
            <p:cNvPr id="11284" name="Rectangle 34"/>
            <p:cNvSpPr>
              <a:spLocks noChangeArrowheads="1"/>
            </p:cNvSpPr>
            <p:nvPr/>
          </p:nvSpPr>
          <p:spPr bwMode="auto">
            <a:xfrm>
              <a:off x="3500" y="1104"/>
              <a:ext cx="666" cy="564"/>
            </a:xfrm>
            <a:prstGeom prst="rect">
              <a:avLst/>
            </a:prstGeom>
            <a:noFill/>
            <a:ln w="9525">
              <a:noFill/>
              <a:miter lim="800000"/>
              <a:headEnd/>
              <a:tailEnd/>
            </a:ln>
            <a:effectLst/>
          </p:spPr>
          <p:txBody>
            <a:bodyPr/>
            <a:lstStyle/>
            <a:p>
              <a:pPr algn="ctr" eaLnBrk="1" hangingPunct="1"/>
              <a:r>
                <a:rPr lang="el-GR" altLang="en-US" b="1" i="1">
                  <a:latin typeface="Times New Roman" pitchFamily="18" charset="0"/>
                  <a:cs typeface="Times New Roman" pitchFamily="18" charset="0"/>
                </a:rPr>
                <a:t>Πρόσθια</a:t>
              </a:r>
              <a:endParaRPr lang="el-GR" altLang="en-US"/>
            </a:p>
          </p:txBody>
        </p:sp>
        <p:sp>
          <p:nvSpPr>
            <p:cNvPr id="11285" name="Rectangle 33"/>
            <p:cNvSpPr>
              <a:spLocks noChangeArrowheads="1"/>
            </p:cNvSpPr>
            <p:nvPr/>
          </p:nvSpPr>
          <p:spPr bwMode="auto">
            <a:xfrm>
              <a:off x="2880" y="1104"/>
              <a:ext cx="620" cy="564"/>
            </a:xfrm>
            <a:prstGeom prst="rect">
              <a:avLst/>
            </a:prstGeom>
            <a:noFill/>
            <a:ln w="9525">
              <a:noFill/>
              <a:miter lim="800000"/>
              <a:headEnd/>
              <a:tailEnd/>
            </a:ln>
            <a:effectLst/>
          </p:spPr>
          <p:txBody>
            <a:bodyPr/>
            <a:lstStyle/>
            <a:p>
              <a:pPr eaLnBrk="1" hangingPunct="1">
                <a:spcBef>
                  <a:spcPct val="20000"/>
                </a:spcBef>
              </a:pPr>
              <a:endParaRPr lang="en-US" altLang="en-US" sz="2800"/>
            </a:p>
          </p:txBody>
        </p:sp>
        <p:sp>
          <p:nvSpPr>
            <p:cNvPr id="11286" name="Line 49"/>
            <p:cNvSpPr>
              <a:spLocks noChangeShapeType="1"/>
            </p:cNvSpPr>
            <p:nvPr/>
          </p:nvSpPr>
          <p:spPr bwMode="auto">
            <a:xfrm>
              <a:off x="2880" y="1104"/>
              <a:ext cx="620" cy="0"/>
            </a:xfrm>
            <a:prstGeom prst="line">
              <a:avLst/>
            </a:prstGeom>
            <a:noFill/>
            <a:ln w="9525" cap="rnd">
              <a:solidFill>
                <a:srgbClr val="000000"/>
              </a:solidFill>
              <a:round/>
              <a:headEnd/>
              <a:tailEnd/>
            </a:ln>
            <a:effectLst/>
          </p:spPr>
          <p:txBody>
            <a:bodyPr/>
            <a:lstStyle/>
            <a:p>
              <a:endParaRPr lang="en-US"/>
            </a:p>
          </p:txBody>
        </p:sp>
        <p:sp>
          <p:nvSpPr>
            <p:cNvPr id="11287" name="Line 50"/>
            <p:cNvSpPr>
              <a:spLocks noChangeShapeType="1"/>
            </p:cNvSpPr>
            <p:nvPr/>
          </p:nvSpPr>
          <p:spPr bwMode="auto">
            <a:xfrm>
              <a:off x="2880" y="2784"/>
              <a:ext cx="2592" cy="0"/>
            </a:xfrm>
            <a:prstGeom prst="line">
              <a:avLst/>
            </a:prstGeom>
            <a:noFill/>
            <a:ln w="12700" cap="rnd">
              <a:solidFill>
                <a:srgbClr val="000000"/>
              </a:solidFill>
              <a:round/>
              <a:headEnd/>
              <a:tailEnd/>
            </a:ln>
            <a:effectLst/>
          </p:spPr>
          <p:txBody>
            <a:bodyPr/>
            <a:lstStyle/>
            <a:p>
              <a:endParaRPr lang="en-US"/>
            </a:p>
          </p:txBody>
        </p:sp>
        <p:sp>
          <p:nvSpPr>
            <p:cNvPr id="11288" name="Line 51"/>
            <p:cNvSpPr>
              <a:spLocks noChangeShapeType="1"/>
            </p:cNvSpPr>
            <p:nvPr/>
          </p:nvSpPr>
          <p:spPr bwMode="auto">
            <a:xfrm>
              <a:off x="2880" y="1104"/>
              <a:ext cx="0" cy="564"/>
            </a:xfrm>
            <a:prstGeom prst="line">
              <a:avLst/>
            </a:prstGeom>
            <a:noFill/>
            <a:ln w="9525" cap="rnd">
              <a:solidFill>
                <a:srgbClr val="000000"/>
              </a:solidFill>
              <a:round/>
              <a:headEnd/>
              <a:tailEnd/>
            </a:ln>
            <a:effectLst/>
          </p:spPr>
          <p:txBody>
            <a:bodyPr/>
            <a:lstStyle/>
            <a:p>
              <a:endParaRPr lang="en-US"/>
            </a:p>
          </p:txBody>
        </p:sp>
        <p:sp>
          <p:nvSpPr>
            <p:cNvPr id="11289" name="Line 52"/>
            <p:cNvSpPr>
              <a:spLocks noChangeShapeType="1"/>
            </p:cNvSpPr>
            <p:nvPr/>
          </p:nvSpPr>
          <p:spPr bwMode="auto">
            <a:xfrm>
              <a:off x="5472" y="1104"/>
              <a:ext cx="0" cy="1680"/>
            </a:xfrm>
            <a:prstGeom prst="line">
              <a:avLst/>
            </a:prstGeom>
            <a:noFill/>
            <a:ln w="12700" cap="rnd">
              <a:solidFill>
                <a:srgbClr val="000000"/>
              </a:solidFill>
              <a:round/>
              <a:headEnd/>
              <a:tailEnd/>
            </a:ln>
            <a:effectLst/>
          </p:spPr>
          <p:txBody>
            <a:bodyPr/>
            <a:lstStyle/>
            <a:p>
              <a:endParaRPr lang="en-US"/>
            </a:p>
          </p:txBody>
        </p:sp>
        <p:sp>
          <p:nvSpPr>
            <p:cNvPr id="11290" name="Line 54"/>
            <p:cNvSpPr>
              <a:spLocks noChangeShapeType="1"/>
            </p:cNvSpPr>
            <p:nvPr/>
          </p:nvSpPr>
          <p:spPr bwMode="auto">
            <a:xfrm>
              <a:off x="3500" y="1104"/>
              <a:ext cx="1972" cy="0"/>
            </a:xfrm>
            <a:prstGeom prst="line">
              <a:avLst/>
            </a:prstGeom>
            <a:noFill/>
            <a:ln w="12700" cap="rnd">
              <a:solidFill>
                <a:srgbClr val="000000"/>
              </a:solidFill>
              <a:round/>
              <a:headEnd/>
              <a:tailEnd/>
            </a:ln>
            <a:effectLst/>
          </p:spPr>
          <p:txBody>
            <a:bodyPr/>
            <a:lstStyle/>
            <a:p>
              <a:endParaRPr lang="en-US"/>
            </a:p>
          </p:txBody>
        </p:sp>
        <p:sp>
          <p:nvSpPr>
            <p:cNvPr id="11291" name="Line 55"/>
            <p:cNvSpPr>
              <a:spLocks noChangeShapeType="1"/>
            </p:cNvSpPr>
            <p:nvPr/>
          </p:nvSpPr>
          <p:spPr bwMode="auto">
            <a:xfrm>
              <a:off x="2880" y="1668"/>
              <a:ext cx="2592" cy="0"/>
            </a:xfrm>
            <a:prstGeom prst="line">
              <a:avLst/>
            </a:prstGeom>
            <a:noFill/>
            <a:ln w="12700" cap="rnd">
              <a:solidFill>
                <a:srgbClr val="000000"/>
              </a:solidFill>
              <a:round/>
              <a:headEnd/>
              <a:tailEnd/>
            </a:ln>
            <a:effectLst/>
          </p:spPr>
          <p:txBody>
            <a:bodyPr/>
            <a:lstStyle/>
            <a:p>
              <a:endParaRPr lang="en-US"/>
            </a:p>
          </p:txBody>
        </p:sp>
        <p:sp>
          <p:nvSpPr>
            <p:cNvPr id="11292" name="Line 56"/>
            <p:cNvSpPr>
              <a:spLocks noChangeShapeType="1"/>
            </p:cNvSpPr>
            <p:nvPr/>
          </p:nvSpPr>
          <p:spPr bwMode="auto">
            <a:xfrm>
              <a:off x="2880" y="1668"/>
              <a:ext cx="0" cy="1116"/>
            </a:xfrm>
            <a:prstGeom prst="line">
              <a:avLst/>
            </a:prstGeom>
            <a:noFill/>
            <a:ln w="12700" cap="rnd">
              <a:solidFill>
                <a:srgbClr val="000000"/>
              </a:solidFill>
              <a:round/>
              <a:headEnd/>
              <a:tailEnd/>
            </a:ln>
            <a:effectLst/>
          </p:spPr>
          <p:txBody>
            <a:bodyPr/>
            <a:lstStyle/>
            <a:p>
              <a:endParaRPr lang="en-US"/>
            </a:p>
          </p:txBody>
        </p:sp>
        <p:sp>
          <p:nvSpPr>
            <p:cNvPr id="11293" name="Line 57"/>
            <p:cNvSpPr>
              <a:spLocks noChangeShapeType="1"/>
            </p:cNvSpPr>
            <p:nvPr/>
          </p:nvSpPr>
          <p:spPr bwMode="auto">
            <a:xfrm>
              <a:off x="3500" y="1104"/>
              <a:ext cx="0" cy="1680"/>
            </a:xfrm>
            <a:prstGeom prst="line">
              <a:avLst/>
            </a:prstGeom>
            <a:noFill/>
            <a:ln w="12700" cap="rnd">
              <a:solidFill>
                <a:srgbClr val="000000"/>
              </a:solidFill>
              <a:round/>
              <a:headEnd/>
              <a:tailEnd/>
            </a:ln>
            <a:effectLst/>
          </p:spPr>
          <p:txBody>
            <a:bodyPr/>
            <a:lstStyle/>
            <a:p>
              <a:endParaRPr lang="en-US"/>
            </a:p>
          </p:txBody>
        </p:sp>
        <p:sp>
          <p:nvSpPr>
            <p:cNvPr id="11294" name="Line 60"/>
            <p:cNvSpPr>
              <a:spLocks noChangeShapeType="1"/>
            </p:cNvSpPr>
            <p:nvPr/>
          </p:nvSpPr>
          <p:spPr bwMode="auto">
            <a:xfrm>
              <a:off x="4166" y="1104"/>
              <a:ext cx="0" cy="1680"/>
            </a:xfrm>
            <a:prstGeom prst="line">
              <a:avLst/>
            </a:prstGeom>
            <a:noFill/>
            <a:ln w="12700" cap="rnd">
              <a:solidFill>
                <a:srgbClr val="000000"/>
              </a:solidFill>
              <a:round/>
              <a:headEnd/>
              <a:tailEnd/>
            </a:ln>
            <a:effectLst/>
          </p:spPr>
          <p:txBody>
            <a:bodyPr/>
            <a:lstStyle/>
            <a:p>
              <a:endParaRPr lang="en-US"/>
            </a:p>
          </p:txBody>
        </p:sp>
        <p:sp>
          <p:nvSpPr>
            <p:cNvPr id="11295" name="Line 63"/>
            <p:cNvSpPr>
              <a:spLocks noChangeShapeType="1"/>
            </p:cNvSpPr>
            <p:nvPr/>
          </p:nvSpPr>
          <p:spPr bwMode="auto">
            <a:xfrm>
              <a:off x="4848" y="1104"/>
              <a:ext cx="0" cy="1680"/>
            </a:xfrm>
            <a:prstGeom prst="line">
              <a:avLst/>
            </a:prstGeom>
            <a:noFill/>
            <a:ln w="12700" cap="rnd">
              <a:solidFill>
                <a:srgbClr val="000000"/>
              </a:solidFill>
              <a:round/>
              <a:headEnd/>
              <a:tailEnd/>
            </a:ln>
            <a:effectLst/>
          </p:spPr>
          <p:txBody>
            <a:bodyPr/>
            <a:lstStyle/>
            <a:p>
              <a:endParaRPr lang="en-US"/>
            </a:p>
          </p:txBody>
        </p:sp>
        <p:sp>
          <p:nvSpPr>
            <p:cNvPr id="11296" name="Line 67"/>
            <p:cNvSpPr>
              <a:spLocks noChangeShapeType="1"/>
            </p:cNvSpPr>
            <p:nvPr/>
          </p:nvSpPr>
          <p:spPr bwMode="auto">
            <a:xfrm>
              <a:off x="2880" y="2064"/>
              <a:ext cx="2592" cy="0"/>
            </a:xfrm>
            <a:prstGeom prst="line">
              <a:avLst/>
            </a:prstGeom>
            <a:noFill/>
            <a:ln w="12700" cap="rnd">
              <a:solidFill>
                <a:srgbClr val="000000"/>
              </a:solidFill>
              <a:round/>
              <a:headEnd/>
              <a:tailEnd/>
            </a:ln>
            <a:effectLst/>
          </p:spPr>
          <p:txBody>
            <a:bodyPr/>
            <a:lstStyle/>
            <a:p>
              <a:endParaRPr lang="en-US"/>
            </a:p>
          </p:txBody>
        </p:sp>
        <p:sp>
          <p:nvSpPr>
            <p:cNvPr id="11297" name="Line 85"/>
            <p:cNvSpPr>
              <a:spLocks noChangeShapeType="1"/>
            </p:cNvSpPr>
            <p:nvPr/>
          </p:nvSpPr>
          <p:spPr bwMode="auto">
            <a:xfrm>
              <a:off x="2880" y="2448"/>
              <a:ext cx="2592" cy="0"/>
            </a:xfrm>
            <a:prstGeom prst="line">
              <a:avLst/>
            </a:prstGeom>
            <a:noFill/>
            <a:ln w="12700" cap="rnd">
              <a:solidFill>
                <a:srgbClr val="000000"/>
              </a:solidFill>
              <a:round/>
              <a:headEnd/>
              <a:tailEnd/>
            </a:ln>
            <a:effectLst/>
          </p:spPr>
          <p:txBody>
            <a:bodyPr/>
            <a:lstStyle/>
            <a:p>
              <a:endParaRPr lang="en-US"/>
            </a:p>
          </p:txBody>
        </p:sp>
        <p:sp>
          <p:nvSpPr>
            <p:cNvPr id="11298" name="Text Box 12"/>
            <p:cNvSpPr txBox="1">
              <a:spLocks noChangeArrowheads="1"/>
            </p:cNvSpPr>
            <p:nvPr/>
          </p:nvSpPr>
          <p:spPr bwMode="auto">
            <a:xfrm>
              <a:off x="5339" y="1392"/>
              <a:ext cx="82" cy="912"/>
            </a:xfrm>
            <a:prstGeom prst="rect">
              <a:avLst/>
            </a:prstGeom>
            <a:noFill/>
            <a:ln w="9525">
              <a:noFill/>
              <a:miter lim="800000"/>
              <a:headEnd/>
              <a:tailEnd/>
            </a:ln>
          </p:spPr>
          <p:txBody>
            <a:bodyPr/>
            <a:lstStyle/>
            <a:p>
              <a:pPr algn="just" eaLnBrk="1" hangingPunct="1"/>
              <a:r>
                <a:rPr lang="el-GR" altLang="en-US" sz="800" b="1">
                  <a:cs typeface="Times New Roman" pitchFamily="18" charset="0"/>
                </a:rPr>
                <a:t>Στρογγυλά</a:t>
              </a:r>
              <a:endParaRPr lang="el-GR" altLang="en-US"/>
            </a:p>
          </p:txBody>
        </p:sp>
        <p:sp>
          <p:nvSpPr>
            <p:cNvPr id="11299" name="AutoShape 124"/>
            <p:cNvSpPr>
              <a:spLocks noChangeArrowheads="1"/>
            </p:cNvSpPr>
            <p:nvPr/>
          </p:nvSpPr>
          <p:spPr bwMode="auto">
            <a:xfrm>
              <a:off x="4992" y="1728"/>
              <a:ext cx="336" cy="624"/>
            </a:xfrm>
            <a:prstGeom prst="wedgeRectCallout">
              <a:avLst>
                <a:gd name="adj1" fmla="val -63690"/>
                <a:gd name="adj2" fmla="val 145514"/>
              </a:avLst>
            </a:prstGeom>
            <a:noFill/>
            <a:ln w="9525">
              <a:solidFill>
                <a:schemeClr val="tx1"/>
              </a:solidFill>
              <a:prstDash val="dash"/>
              <a:miter lim="800000"/>
              <a:headEnd/>
              <a:tailEnd/>
            </a:ln>
            <a:effectLst/>
          </p:spPr>
          <p:txBody>
            <a:bodyPr/>
            <a:lstStyle/>
            <a:p>
              <a:pPr algn="ctr" eaLnBrk="1" hangingPunct="1"/>
              <a:endParaRPr lang="en-US" altLang="en-US"/>
            </a:p>
          </p:txBody>
        </p:sp>
        <p:sp>
          <p:nvSpPr>
            <p:cNvPr id="11300" name="Text Box 125"/>
            <p:cNvSpPr txBox="1">
              <a:spLocks noChangeArrowheads="1"/>
            </p:cNvSpPr>
            <p:nvPr/>
          </p:nvSpPr>
          <p:spPr bwMode="auto">
            <a:xfrm>
              <a:off x="4454" y="2903"/>
              <a:ext cx="856" cy="231"/>
            </a:xfrm>
            <a:prstGeom prst="rect">
              <a:avLst/>
            </a:prstGeom>
            <a:noFill/>
            <a:ln w="9525">
              <a:noFill/>
              <a:miter lim="800000"/>
              <a:headEnd/>
              <a:tailEnd/>
            </a:ln>
            <a:effectLst/>
          </p:spPr>
          <p:txBody>
            <a:bodyPr wrap="none">
              <a:spAutoFit/>
            </a:bodyPr>
            <a:lstStyle/>
            <a:p>
              <a:pPr eaLnBrk="1" hangingPunct="1"/>
              <a:r>
                <a:rPr lang="el-GR" altLang="en-US" b="1"/>
                <a:t>Στρογγυλά</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28600"/>
            <a:ext cx="7772400" cy="1143000"/>
          </a:xfrm>
        </p:spPr>
        <p:txBody>
          <a:bodyPr/>
          <a:lstStyle/>
          <a:p>
            <a:pPr algn="ctr" eaLnBrk="1" hangingPunct="1">
              <a:defRPr/>
            </a:pPr>
            <a:r>
              <a:rPr lang="el-GR" altLang="en-US" dirty="0">
                <a:solidFill>
                  <a:srgbClr val="7030A0"/>
                </a:solidFill>
                <a:effectLst>
                  <a:outerShdw blurRad="38100" dist="38100" dir="2700000" algn="tl">
                    <a:srgbClr val="C0C0C0"/>
                  </a:outerShdw>
                </a:effectLst>
                <a:latin typeface="Monotype Corsiva" panose="03010101010201010101" pitchFamily="66" charset="0"/>
              </a:rPr>
              <a:t>Φωνητική</a:t>
            </a:r>
          </a:p>
        </p:txBody>
      </p:sp>
      <p:sp>
        <p:nvSpPr>
          <p:cNvPr id="6" name="5 - TextBox"/>
          <p:cNvSpPr txBox="1"/>
          <p:nvPr/>
        </p:nvSpPr>
        <p:spPr>
          <a:xfrm>
            <a:off x="381000" y="2126932"/>
            <a:ext cx="8458200" cy="4924425"/>
          </a:xfrm>
          <a:prstGeom prst="rect">
            <a:avLst/>
          </a:prstGeom>
          <a:noFill/>
        </p:spPr>
        <p:txBody>
          <a:bodyPr wrap="square" rtlCol="0">
            <a:spAutoFit/>
          </a:bodyPr>
          <a:lstStyle/>
          <a:p>
            <a:pPr algn="ctr">
              <a:buClr>
                <a:srgbClr val="00B050"/>
              </a:buClr>
              <a:buFont typeface="Wingdings" pitchFamily="2" charset="2"/>
              <a:buChar char="ü"/>
            </a:pPr>
            <a:endParaRPr lang="el-GR" sz="1600" b="1" i="1" dirty="0">
              <a:solidFill>
                <a:srgbClr val="7030A0"/>
              </a:solidFill>
              <a:latin typeface="Cambria" pitchFamily="18" charset="0"/>
              <a:sym typeface="Wingdings" pitchFamily="2" charset="2"/>
            </a:endParaRPr>
          </a:p>
          <a:p>
            <a:pPr algn="just">
              <a:buClr>
                <a:srgbClr val="00B050"/>
              </a:buClr>
              <a:buFont typeface="Wingdings" pitchFamily="2" charset="2"/>
              <a:buChar char="ü"/>
            </a:pPr>
            <a:r>
              <a:rPr lang="el-GR" sz="2400" dirty="0">
                <a:latin typeface="Cambria" pitchFamily="18" charset="0"/>
              </a:rPr>
              <a:t> Οι φθόγγοι των ανθρώπινων (φυσικών) γλωσσών αποτελούν ένα υποσύνολο των ήχων που δύναται να παράγει ο άνθρωπος (</a:t>
            </a:r>
            <a:r>
              <a:rPr lang="el-GR" sz="2400" dirty="0">
                <a:latin typeface="Cambria" pitchFamily="18" charset="0"/>
                <a:sym typeface="Wingdings" pitchFamily="2" charset="2"/>
              </a:rPr>
              <a:t> ήχοι συγκεκριμένης κατηγορίας)</a:t>
            </a:r>
            <a:r>
              <a:rPr lang="el-GR" sz="2400" dirty="0">
                <a:latin typeface="Cambria" pitchFamily="18" charset="0"/>
              </a:rPr>
              <a:t>.</a:t>
            </a:r>
          </a:p>
          <a:p>
            <a:pPr algn="just">
              <a:buClr>
                <a:srgbClr val="00B050"/>
              </a:buClr>
              <a:buFont typeface="Wingdings" pitchFamily="2" charset="2"/>
              <a:buChar char="ü"/>
            </a:pPr>
            <a:r>
              <a:rPr lang="el-GR" sz="2400" dirty="0">
                <a:latin typeface="Cambria" pitchFamily="18" charset="0"/>
              </a:rPr>
              <a:t> Αποτελούν την ελάχιστη μονάδα της γλώσσας.</a:t>
            </a:r>
          </a:p>
          <a:p>
            <a:pPr algn="just">
              <a:buClr>
                <a:srgbClr val="00B050"/>
              </a:buClr>
              <a:buFont typeface="Wingdings" pitchFamily="2" charset="2"/>
              <a:buChar char="ü"/>
            </a:pPr>
            <a:r>
              <a:rPr lang="el-GR" sz="2400" dirty="0">
                <a:latin typeface="Cambria" pitchFamily="18" charset="0"/>
              </a:rPr>
              <a:t> Δεν έχουν όλες οι ανθρώπινες γλώσσες τους ίδιους φθόγγους.</a:t>
            </a:r>
          </a:p>
          <a:p>
            <a:pPr algn="just"/>
            <a:endParaRPr lang="el-GR" sz="1600" dirty="0">
              <a:latin typeface="Cambria" pitchFamily="18" charset="0"/>
            </a:endParaRPr>
          </a:p>
          <a:p>
            <a:pPr algn="just"/>
            <a:r>
              <a:rPr lang="el-GR" sz="2400" b="1" u="sng" dirty="0">
                <a:solidFill>
                  <a:srgbClr val="7030A0"/>
                </a:solidFill>
                <a:latin typeface="+mn-lt"/>
              </a:rPr>
              <a:t>Φωνητική</a:t>
            </a:r>
            <a:r>
              <a:rPr lang="el-GR" sz="2400" dirty="0">
                <a:latin typeface="+mn-lt"/>
              </a:rPr>
              <a:t>: ο κλάδος που ασχολείται με την περιγραφή όλων των </a:t>
            </a:r>
            <a:r>
              <a:rPr lang="el-GR" sz="2400" b="1" dirty="0">
                <a:solidFill>
                  <a:srgbClr val="00B050"/>
                </a:solidFill>
                <a:latin typeface="+mn-lt"/>
              </a:rPr>
              <a:t>φθόγγων</a:t>
            </a:r>
            <a:r>
              <a:rPr lang="el-GR" sz="2400" dirty="0">
                <a:latin typeface="+mn-lt"/>
              </a:rPr>
              <a:t> που χρησιμοποιούνται στις ανθρώπινες γλώσσες. Η Φωνητική παρέχει μεθόδους για την </a:t>
            </a:r>
            <a:r>
              <a:rPr lang="el-GR" sz="2400" b="1" dirty="0">
                <a:solidFill>
                  <a:srgbClr val="00B050"/>
                </a:solidFill>
                <a:latin typeface="+mn-lt"/>
              </a:rPr>
              <a:t>περιγραφή</a:t>
            </a:r>
            <a:r>
              <a:rPr lang="el-GR" sz="2400" dirty="0">
                <a:latin typeface="+mn-lt"/>
              </a:rPr>
              <a:t>, </a:t>
            </a:r>
            <a:r>
              <a:rPr lang="el-GR" sz="2400" b="1" dirty="0">
                <a:solidFill>
                  <a:srgbClr val="00B050"/>
                </a:solidFill>
                <a:latin typeface="+mn-lt"/>
              </a:rPr>
              <a:t>ταξινόμηση</a:t>
            </a:r>
            <a:r>
              <a:rPr lang="el-GR" sz="2400" dirty="0">
                <a:latin typeface="+mn-lt"/>
              </a:rPr>
              <a:t> και </a:t>
            </a:r>
            <a:r>
              <a:rPr lang="el-GR" sz="2400" b="1" dirty="0">
                <a:solidFill>
                  <a:srgbClr val="00B050"/>
                </a:solidFill>
                <a:latin typeface="+mn-lt"/>
              </a:rPr>
              <a:t>μεταγραφή</a:t>
            </a:r>
            <a:r>
              <a:rPr lang="el-GR" sz="2400" dirty="0">
                <a:latin typeface="+mn-lt"/>
              </a:rPr>
              <a:t> των φθόγγων.</a:t>
            </a:r>
          </a:p>
          <a:p>
            <a:pPr algn="just"/>
            <a:endParaRPr lang="el-GR" sz="2400" dirty="0">
              <a:latin typeface="Cambria" pitchFamily="18" charset="0"/>
            </a:endParaRPr>
          </a:p>
          <a:p>
            <a:pPr algn="just"/>
            <a:endParaRPr lang="el-GR" dirty="0"/>
          </a:p>
        </p:txBody>
      </p:sp>
      <p:pic>
        <p:nvPicPr>
          <p:cNvPr id="5122" name="Picture 2" descr="I:\kostas\Documents\ΕΚΠΑ_ΜΑΘΗΜΑΤΑ\ΕΙΣΑΓΩΓΗ ΣΤΗ ΓΛΩΣΣΟΛΟΓΙΑ_ΠΜΣ_ΓΝΩΣΙΑΚΗ ΕΠΙΣΤΗΜΗ\Fish.jpg"/>
          <p:cNvPicPr>
            <a:picLocks noChangeAspect="1" noChangeArrowheads="1"/>
          </p:cNvPicPr>
          <p:nvPr/>
        </p:nvPicPr>
        <p:blipFill>
          <a:blip r:embed="rId3" cstate="print"/>
          <a:srcRect/>
          <a:stretch>
            <a:fillRect/>
          </a:stretch>
        </p:blipFill>
        <p:spPr bwMode="auto">
          <a:xfrm>
            <a:off x="1143000" y="685800"/>
            <a:ext cx="1828800" cy="1371600"/>
          </a:xfrm>
          <a:prstGeom prst="rect">
            <a:avLst/>
          </a:prstGeom>
          <a:noFill/>
        </p:spPr>
      </p:pic>
      <p:pic>
        <p:nvPicPr>
          <p:cNvPr id="5123" name="Picture 3" descr="I:\kostas\Documents\ΕΚΠΑ_ΜΑΘΗΜΑΤΑ\ΕΙΣΑΓΩΓΗ ΣΤΗ ΓΛΩΣΣΟΛΟΓΙΑ_ΠΜΣ_ΓΝΩΣΙΑΚΗ ΕΠΙΣΤΗΜΗ\Ghoti.jpg"/>
          <p:cNvPicPr>
            <a:picLocks noChangeAspect="1" noChangeArrowheads="1"/>
          </p:cNvPicPr>
          <p:nvPr/>
        </p:nvPicPr>
        <p:blipFill>
          <a:blip r:embed="rId4" cstate="print"/>
          <a:srcRect/>
          <a:stretch>
            <a:fillRect/>
          </a:stretch>
        </p:blipFill>
        <p:spPr bwMode="auto">
          <a:xfrm>
            <a:off x="6096000" y="838200"/>
            <a:ext cx="2286000" cy="1371600"/>
          </a:xfrm>
          <a:prstGeom prst="rect">
            <a:avLst/>
          </a:prstGeo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381000"/>
            <a:ext cx="7772400" cy="1143000"/>
          </a:xfrm>
        </p:spPr>
        <p:txBody>
          <a:bodyPr/>
          <a:lstStyle/>
          <a:p>
            <a:pPr algn="ctr" eaLnBrk="1" hangingPunct="1">
              <a:defRPr/>
            </a:pPr>
            <a:r>
              <a:rPr lang="el-GR" altLang="en-US" sz="3200" dirty="0">
                <a:solidFill>
                  <a:srgbClr val="7030A0"/>
                </a:solidFill>
                <a:effectLst>
                  <a:outerShdw blurRad="38100" dist="38100" dir="2700000" algn="tl">
                    <a:srgbClr val="C0C0C0"/>
                  </a:outerShdw>
                </a:effectLst>
                <a:latin typeface="Monotype Corsiva" panose="03010101010201010101" pitchFamily="66" charset="0"/>
              </a:rPr>
              <a:t>Κλάδοι της Φωνητικής</a:t>
            </a:r>
          </a:p>
        </p:txBody>
      </p:sp>
      <p:sp>
        <p:nvSpPr>
          <p:cNvPr id="6" name="5 - TextBox"/>
          <p:cNvSpPr txBox="1"/>
          <p:nvPr/>
        </p:nvSpPr>
        <p:spPr>
          <a:xfrm>
            <a:off x="228600" y="3124200"/>
            <a:ext cx="2286000" cy="553998"/>
          </a:xfrm>
          <a:prstGeom prst="rect">
            <a:avLst/>
          </a:prstGeom>
          <a:noFill/>
        </p:spPr>
        <p:txBody>
          <a:bodyPr wrap="square" rtlCol="0">
            <a:spAutoFit/>
          </a:bodyPr>
          <a:lstStyle/>
          <a:p>
            <a:pPr algn="just"/>
            <a:r>
              <a:rPr lang="el-GR" sz="1200" b="1" dirty="0">
                <a:latin typeface="Cambria" pitchFamily="18" charset="0"/>
              </a:rPr>
              <a:t>Πώς παράγονται οι φθόγγοι;</a:t>
            </a:r>
          </a:p>
          <a:p>
            <a:pPr algn="just"/>
            <a:endParaRPr lang="el-GR" dirty="0"/>
          </a:p>
        </p:txBody>
      </p:sp>
      <p:sp>
        <p:nvSpPr>
          <p:cNvPr id="7" name="5 - TextBox"/>
          <p:cNvSpPr txBox="1"/>
          <p:nvPr/>
        </p:nvSpPr>
        <p:spPr>
          <a:xfrm>
            <a:off x="2514600" y="3124200"/>
            <a:ext cx="4114800" cy="553998"/>
          </a:xfrm>
          <a:prstGeom prst="rect">
            <a:avLst/>
          </a:prstGeom>
          <a:noFill/>
        </p:spPr>
        <p:txBody>
          <a:bodyPr wrap="square" rtlCol="0">
            <a:spAutoFit/>
          </a:bodyPr>
          <a:lstStyle/>
          <a:p>
            <a:pPr algn="just"/>
            <a:r>
              <a:rPr lang="el-GR" sz="1200" b="1" dirty="0">
                <a:latin typeface="Cambria" pitchFamily="18" charset="0"/>
              </a:rPr>
              <a:t>Ποιες οι φυσικές ιδιότητές τους και πώς μεταδίδονται;</a:t>
            </a:r>
          </a:p>
          <a:p>
            <a:pPr algn="just"/>
            <a:endParaRPr lang="el-GR" b="1" dirty="0"/>
          </a:p>
        </p:txBody>
      </p:sp>
      <p:sp>
        <p:nvSpPr>
          <p:cNvPr id="8" name="5 - TextBox"/>
          <p:cNvSpPr txBox="1"/>
          <p:nvPr/>
        </p:nvSpPr>
        <p:spPr>
          <a:xfrm>
            <a:off x="6629400" y="3124200"/>
            <a:ext cx="2133600" cy="553998"/>
          </a:xfrm>
          <a:prstGeom prst="rect">
            <a:avLst/>
          </a:prstGeom>
          <a:noFill/>
        </p:spPr>
        <p:txBody>
          <a:bodyPr wrap="square" rtlCol="0">
            <a:spAutoFit/>
          </a:bodyPr>
          <a:lstStyle/>
          <a:p>
            <a:pPr algn="just"/>
            <a:r>
              <a:rPr lang="el-GR" sz="1200" b="1" dirty="0">
                <a:latin typeface="Cambria" pitchFamily="18" charset="0"/>
              </a:rPr>
              <a:t>Πώς γίνονται αντιληπτοί;</a:t>
            </a:r>
          </a:p>
          <a:p>
            <a:pPr algn="just"/>
            <a:endParaRPr lang="el-GR" b="1" dirty="0"/>
          </a:p>
        </p:txBody>
      </p:sp>
      <p:sp>
        <p:nvSpPr>
          <p:cNvPr id="9" name="5 - TextBox"/>
          <p:cNvSpPr txBox="1"/>
          <p:nvPr/>
        </p:nvSpPr>
        <p:spPr>
          <a:xfrm>
            <a:off x="228600" y="3713202"/>
            <a:ext cx="2590800" cy="2092881"/>
          </a:xfrm>
          <a:prstGeom prst="rect">
            <a:avLst/>
          </a:prstGeom>
          <a:noFill/>
        </p:spPr>
        <p:txBody>
          <a:bodyPr wrap="square" rtlCol="0">
            <a:spAutoFit/>
          </a:bodyPr>
          <a:lstStyle/>
          <a:p>
            <a:pPr algn="just"/>
            <a:r>
              <a:rPr lang="el-GR" sz="1600" b="1" dirty="0" err="1">
                <a:solidFill>
                  <a:srgbClr val="00B050"/>
                </a:solidFill>
                <a:latin typeface="Cambria" pitchFamily="18" charset="0"/>
              </a:rPr>
              <a:t>Αρθρωτική</a:t>
            </a:r>
            <a:r>
              <a:rPr lang="el-GR" sz="1600" b="1" dirty="0">
                <a:solidFill>
                  <a:srgbClr val="00B050"/>
                </a:solidFill>
                <a:latin typeface="Cambria" pitchFamily="18" charset="0"/>
              </a:rPr>
              <a:t> Φωνητική</a:t>
            </a:r>
          </a:p>
          <a:p>
            <a:pPr algn="just"/>
            <a:r>
              <a:rPr lang="en-US" sz="1600" b="1" dirty="0">
                <a:solidFill>
                  <a:srgbClr val="00B050"/>
                </a:solidFill>
                <a:latin typeface="Cambria" pitchFamily="18" charset="0"/>
              </a:rPr>
              <a:t>(</a:t>
            </a:r>
            <a:r>
              <a:rPr lang="en-US" sz="1600" b="1" dirty="0" err="1">
                <a:solidFill>
                  <a:srgbClr val="00B050"/>
                </a:solidFill>
                <a:latin typeface="Cambria" pitchFamily="18" charset="0"/>
              </a:rPr>
              <a:t>Articulatory</a:t>
            </a:r>
            <a:r>
              <a:rPr lang="en-US" sz="1600" b="1" dirty="0">
                <a:solidFill>
                  <a:srgbClr val="00B050"/>
                </a:solidFill>
                <a:latin typeface="Cambria" pitchFamily="18" charset="0"/>
              </a:rPr>
              <a:t> Phonetics)</a:t>
            </a:r>
            <a:endParaRPr lang="el-GR" sz="1600" b="1" dirty="0">
              <a:solidFill>
                <a:srgbClr val="00B050"/>
              </a:solidFill>
              <a:latin typeface="Cambria" pitchFamily="18" charset="0"/>
            </a:endParaRPr>
          </a:p>
          <a:p>
            <a:pPr algn="just"/>
            <a:endParaRPr lang="el-GR" sz="1200" dirty="0">
              <a:latin typeface="Cambria" pitchFamily="18" charset="0"/>
            </a:endParaRPr>
          </a:p>
          <a:p>
            <a:pPr algn="just"/>
            <a:r>
              <a:rPr lang="el-GR" sz="1400" dirty="0">
                <a:latin typeface="Cambria" pitchFamily="18" charset="0"/>
              </a:rPr>
              <a:t>Μελετά τον τρόπο με τον οποίο τα φωνητικά  όργανα του ανθρώπου παράγουν τους φθόγγους.</a:t>
            </a:r>
            <a:endParaRPr lang="en-US" sz="1400" dirty="0">
              <a:latin typeface="Cambria" pitchFamily="18" charset="0"/>
            </a:endParaRPr>
          </a:p>
          <a:p>
            <a:pPr algn="just"/>
            <a:endParaRPr lang="el-GR" sz="1200" dirty="0">
              <a:latin typeface="Cambria" pitchFamily="18" charset="0"/>
            </a:endParaRPr>
          </a:p>
          <a:p>
            <a:pPr algn="just"/>
            <a:endParaRPr lang="el-GR" dirty="0"/>
          </a:p>
        </p:txBody>
      </p:sp>
      <p:sp>
        <p:nvSpPr>
          <p:cNvPr id="10" name="5 - TextBox"/>
          <p:cNvSpPr txBox="1"/>
          <p:nvPr/>
        </p:nvSpPr>
        <p:spPr>
          <a:xfrm>
            <a:off x="3429000" y="3733800"/>
            <a:ext cx="2438400" cy="1908215"/>
          </a:xfrm>
          <a:prstGeom prst="rect">
            <a:avLst/>
          </a:prstGeom>
          <a:noFill/>
        </p:spPr>
        <p:txBody>
          <a:bodyPr wrap="square" rtlCol="0">
            <a:spAutoFit/>
          </a:bodyPr>
          <a:lstStyle/>
          <a:p>
            <a:pPr algn="just"/>
            <a:r>
              <a:rPr lang="el-GR" sz="1600" b="1" dirty="0">
                <a:solidFill>
                  <a:srgbClr val="00B050"/>
                </a:solidFill>
                <a:latin typeface="Cambria" pitchFamily="18" charset="0"/>
              </a:rPr>
              <a:t>Ακουστική Φωνητική</a:t>
            </a:r>
          </a:p>
          <a:p>
            <a:pPr algn="just"/>
            <a:r>
              <a:rPr lang="en-US" sz="1600" b="1" dirty="0">
                <a:solidFill>
                  <a:srgbClr val="00B050"/>
                </a:solidFill>
                <a:latin typeface="Cambria" pitchFamily="18" charset="0"/>
              </a:rPr>
              <a:t>(Acoustic Phonetics)</a:t>
            </a:r>
            <a:endParaRPr lang="en-US" sz="1200" b="1" dirty="0">
              <a:solidFill>
                <a:srgbClr val="00B050"/>
              </a:solidFill>
              <a:latin typeface="Cambria" pitchFamily="18" charset="0"/>
            </a:endParaRPr>
          </a:p>
          <a:p>
            <a:pPr algn="just"/>
            <a:endParaRPr lang="en-US" sz="1200" dirty="0">
              <a:latin typeface="Cambria" pitchFamily="18" charset="0"/>
            </a:endParaRPr>
          </a:p>
          <a:p>
            <a:pPr algn="just"/>
            <a:r>
              <a:rPr lang="el-GR" sz="1400" dirty="0">
                <a:latin typeface="Cambria" pitchFamily="18" charset="0"/>
              </a:rPr>
              <a:t>Μελετά τις φυσικές ιδιότητες των φθόγγων</a:t>
            </a:r>
            <a:r>
              <a:rPr lang="en-US" sz="1400" dirty="0">
                <a:latin typeface="Cambria" pitchFamily="18" charset="0"/>
              </a:rPr>
              <a:t> </a:t>
            </a:r>
            <a:r>
              <a:rPr lang="el-GR" sz="1400" dirty="0">
                <a:latin typeface="Cambria" pitchFamily="18" charset="0"/>
              </a:rPr>
              <a:t>και πώς μεταδίδονται ως ηχητικά κύματα.</a:t>
            </a:r>
          </a:p>
          <a:p>
            <a:pPr algn="just"/>
            <a:endParaRPr lang="el-GR" dirty="0"/>
          </a:p>
        </p:txBody>
      </p:sp>
      <p:sp>
        <p:nvSpPr>
          <p:cNvPr id="11" name="5 - TextBox"/>
          <p:cNvSpPr txBox="1"/>
          <p:nvPr/>
        </p:nvSpPr>
        <p:spPr>
          <a:xfrm>
            <a:off x="6553200" y="3733800"/>
            <a:ext cx="2438400" cy="1415772"/>
          </a:xfrm>
          <a:prstGeom prst="rect">
            <a:avLst/>
          </a:prstGeom>
          <a:noFill/>
        </p:spPr>
        <p:txBody>
          <a:bodyPr wrap="square" rtlCol="0">
            <a:spAutoFit/>
          </a:bodyPr>
          <a:lstStyle/>
          <a:p>
            <a:pPr algn="just"/>
            <a:r>
              <a:rPr lang="el-GR" sz="1600" b="1" dirty="0">
                <a:solidFill>
                  <a:srgbClr val="00B050"/>
                </a:solidFill>
                <a:latin typeface="Cambria" pitchFamily="18" charset="0"/>
              </a:rPr>
              <a:t>Αντιληπτική Φωνητική </a:t>
            </a:r>
            <a:r>
              <a:rPr lang="en-US" sz="1600" b="1" dirty="0">
                <a:solidFill>
                  <a:srgbClr val="00B050"/>
                </a:solidFill>
                <a:latin typeface="Cambria" pitchFamily="18" charset="0"/>
              </a:rPr>
              <a:t>(Auditory Phonetics)</a:t>
            </a:r>
          </a:p>
          <a:p>
            <a:pPr algn="just"/>
            <a:endParaRPr lang="en-US" sz="1200" dirty="0">
              <a:latin typeface="Cambria" pitchFamily="18" charset="0"/>
            </a:endParaRPr>
          </a:p>
          <a:p>
            <a:pPr algn="just"/>
            <a:r>
              <a:rPr lang="el-GR" sz="1400" dirty="0">
                <a:latin typeface="Cambria" pitchFamily="18" charset="0"/>
              </a:rPr>
              <a:t>Μελετά τον τρόπο με τον οποίο κατανοεί ο ακροατής τους φθόγγους</a:t>
            </a:r>
            <a:r>
              <a:rPr lang="el-GR" sz="1400" dirty="0">
                <a:latin typeface="+mn-lt"/>
              </a:rPr>
              <a:t>.</a:t>
            </a:r>
            <a:endParaRPr lang="el-GR" sz="2000" dirty="0">
              <a:latin typeface="+mn-lt"/>
            </a:endParaRPr>
          </a:p>
        </p:txBody>
      </p:sp>
      <p:pic>
        <p:nvPicPr>
          <p:cNvPr id="4" name="Picture 3" descr="I:\kostas\Documents\ΕΚΠΑ_ΜΑΘΗΜΑΤΑ\ΕΙΣΑΓΩΓΗ ΣΤΗ ΓΛΩΣΣΟΛΟΓΙΑ_ΠΜΣ_ΓΝΩΣΙΑΚΗ ΕΠΙΣΤΗΜΗ\farygas.jpg"/>
          <p:cNvPicPr>
            <a:picLocks noChangeAspect="1" noChangeArrowheads="1"/>
          </p:cNvPicPr>
          <p:nvPr/>
        </p:nvPicPr>
        <p:blipFill>
          <a:blip r:embed="rId3" cstate="print"/>
          <a:srcRect/>
          <a:stretch>
            <a:fillRect/>
          </a:stretch>
        </p:blipFill>
        <p:spPr bwMode="auto">
          <a:xfrm>
            <a:off x="457200" y="762000"/>
            <a:ext cx="2057400" cy="2133600"/>
          </a:xfrm>
          <a:prstGeom prst="rect">
            <a:avLst/>
          </a:prstGeom>
          <a:noFill/>
        </p:spPr>
      </p:pic>
      <p:pic>
        <p:nvPicPr>
          <p:cNvPr id="5124" name="Picture 4" descr="I:\kostas\Documents\ΕΚΠΑ_ΜΑΘΗΜΑΤΑ\ΕΙΣΑΓΩΓΗ ΣΤΗ ΓΛΩΣΣΟΛΟΓΙΑ_ΠΜΣ_ΓΝΩΣΙΑΚΗ ΕΠΙΣΤΗΜΗ\Αυτί 2.PNG"/>
          <p:cNvPicPr>
            <a:picLocks noChangeAspect="1" noChangeArrowheads="1"/>
          </p:cNvPicPr>
          <p:nvPr/>
        </p:nvPicPr>
        <p:blipFill>
          <a:blip r:embed="rId4" cstate="print"/>
          <a:srcRect/>
          <a:stretch>
            <a:fillRect/>
          </a:stretch>
        </p:blipFill>
        <p:spPr bwMode="auto">
          <a:xfrm>
            <a:off x="6324600" y="914400"/>
            <a:ext cx="2514600" cy="1905000"/>
          </a:xfrm>
          <a:prstGeom prst="rect">
            <a:avLst/>
          </a:prstGeom>
          <a:noFill/>
        </p:spPr>
      </p:pic>
      <p:pic>
        <p:nvPicPr>
          <p:cNvPr id="5125" name="Picture 5" descr="I:\kostas\Documents\ΕΚΠΑ_ΜΑΘΗΜΑΤΑ\ΕΙΣΑΓΩΓΗ ΣΤΗ ΓΛΩΣΣΟΛΟΓΙΑ_ΠΜΣ_ΓΝΩΣΙΑΚΗ ΕΠΙΣΤΗΜΗ\φασματογράφημα.jpg"/>
          <p:cNvPicPr>
            <a:picLocks noChangeAspect="1" noChangeArrowheads="1"/>
          </p:cNvPicPr>
          <p:nvPr/>
        </p:nvPicPr>
        <p:blipFill>
          <a:blip r:embed="rId5" cstate="print"/>
          <a:srcRect/>
          <a:stretch>
            <a:fillRect/>
          </a:stretch>
        </p:blipFill>
        <p:spPr bwMode="auto">
          <a:xfrm>
            <a:off x="2667000" y="838200"/>
            <a:ext cx="3352800" cy="2057400"/>
          </a:xfrm>
          <a:prstGeom prst="rect">
            <a:avLst/>
          </a:prstGeom>
          <a:noFill/>
        </p:spPr>
      </p:pic>
      <p:sp>
        <p:nvSpPr>
          <p:cNvPr id="13" name="Rectangle 12"/>
          <p:cNvSpPr/>
          <p:nvPr/>
        </p:nvSpPr>
        <p:spPr>
          <a:xfrm>
            <a:off x="2286000" y="5602069"/>
            <a:ext cx="4572000" cy="923330"/>
          </a:xfrm>
          <a:prstGeom prst="rect">
            <a:avLst/>
          </a:prstGeom>
        </p:spPr>
        <p:txBody>
          <a:bodyPr>
            <a:spAutoFit/>
          </a:bodyPr>
          <a:lstStyle/>
          <a:p>
            <a:pPr algn="ctr"/>
            <a:r>
              <a:rPr lang="el-GR" b="1" i="1" dirty="0">
                <a:solidFill>
                  <a:srgbClr val="7030A0"/>
                </a:solidFill>
                <a:latin typeface="Cambria" pitchFamily="18" charset="0"/>
              </a:rPr>
              <a:t>Γνώση της γλώσσας </a:t>
            </a:r>
            <a:r>
              <a:rPr lang="el-GR" b="1" i="1" dirty="0">
                <a:solidFill>
                  <a:srgbClr val="7030A0"/>
                </a:solidFill>
                <a:latin typeface="Cambria" pitchFamily="18" charset="0"/>
                <a:sym typeface="Wingdings" pitchFamily="2" charset="2"/>
              </a:rPr>
              <a:t>  Γνώση των φθόγγων σε επίπεδο παραγωγής και αντίληψης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1000" fill="hold"/>
                                        <p:tgtEl>
                                          <p:spTgt spid="13"/>
                                        </p:tgtEl>
                                        <p:attrNameLst>
                                          <p:attrName>ppt_x</p:attrName>
                                        </p:attrNameLst>
                                      </p:cBhvr>
                                      <p:tavLst>
                                        <p:tav tm="0">
                                          <p:val>
                                            <p:strVal val="#ppt_x"/>
                                          </p:val>
                                        </p:tav>
                                        <p:tav tm="100000">
                                          <p:val>
                                            <p:strVal val="#ppt_x"/>
                                          </p:val>
                                        </p:tav>
                                      </p:tavLst>
                                    </p:anim>
                                    <p:anim calcmode="lin" valueType="num">
                                      <p:cBhvr additive="base">
                                        <p:cTn id="25"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l-GR" dirty="0">
                <a:solidFill>
                  <a:srgbClr val="7030A0"/>
                </a:solidFill>
                <a:effectLst>
                  <a:outerShdw blurRad="38100" dist="38100" dir="2700000" algn="tl">
                    <a:srgbClr val="C0C0C0"/>
                  </a:outerShdw>
                </a:effectLst>
                <a:latin typeface="Monotype Corsiva" panose="03010101010201010101" pitchFamily="66" charset="0"/>
              </a:rPr>
              <a:t>Διεθνές Φωνητικό Αλφάβητο</a:t>
            </a:r>
            <a:endParaRPr lang="en-US" dirty="0"/>
          </a:p>
        </p:txBody>
      </p:sp>
      <p:sp>
        <p:nvSpPr>
          <p:cNvPr id="3" name="Content Placeholder 2"/>
          <p:cNvSpPr>
            <a:spLocks noGrp="1"/>
          </p:cNvSpPr>
          <p:nvPr>
            <p:ph sz="quarter" idx="1"/>
          </p:nvPr>
        </p:nvSpPr>
        <p:spPr>
          <a:xfrm>
            <a:off x="381000" y="1066800"/>
            <a:ext cx="8305800" cy="5410200"/>
          </a:xfrm>
        </p:spPr>
        <p:txBody>
          <a:bodyPr/>
          <a:lstStyle/>
          <a:p>
            <a:pPr algn="just"/>
            <a:endParaRPr lang="en-US" sz="2400" dirty="0"/>
          </a:p>
          <a:p>
            <a:pPr lvl="0" algn="just">
              <a:buClr>
                <a:srgbClr val="7030A0"/>
              </a:buClr>
            </a:pPr>
            <a:r>
              <a:rPr lang="el-GR" sz="2400" dirty="0"/>
              <a:t>Για την καταγραφή των </a:t>
            </a:r>
            <a:r>
              <a:rPr lang="el-GR" sz="2400" dirty="0" err="1"/>
              <a:t>ϕωνητικά</a:t>
            </a:r>
            <a:r>
              <a:rPr lang="el-GR" sz="2400" dirty="0"/>
              <a:t> </a:t>
            </a:r>
            <a:r>
              <a:rPr lang="el-GR" sz="2400" dirty="0" err="1"/>
              <a:t>σηµαντικών</a:t>
            </a:r>
            <a:r>
              <a:rPr lang="el-GR" sz="2400" dirty="0"/>
              <a:t> χαρακτηριστικών υπάρχει ένα </a:t>
            </a:r>
            <a:r>
              <a:rPr lang="el-GR" sz="2400" dirty="0" err="1"/>
              <a:t>εξειδικευµένο</a:t>
            </a:r>
            <a:r>
              <a:rPr lang="el-GR" sz="2400" dirty="0"/>
              <a:t> </a:t>
            </a:r>
            <a:r>
              <a:rPr lang="el-GR" sz="2400" dirty="0" err="1"/>
              <a:t>σύστηµα</a:t>
            </a:r>
            <a:r>
              <a:rPr lang="el-GR" sz="2400" dirty="0"/>
              <a:t> </a:t>
            </a:r>
            <a:r>
              <a:rPr lang="el-GR" sz="2400" dirty="0" err="1"/>
              <a:t>συµβόλων</a:t>
            </a:r>
            <a:r>
              <a:rPr lang="el-GR" sz="2400" dirty="0"/>
              <a:t>, το οποίο </a:t>
            </a:r>
            <a:r>
              <a:rPr lang="el-GR" sz="2400" dirty="0" err="1"/>
              <a:t>ονοµάζεται</a:t>
            </a:r>
            <a:r>
              <a:rPr lang="el-GR" sz="2400" dirty="0"/>
              <a:t> </a:t>
            </a:r>
            <a:r>
              <a:rPr lang="el-GR" sz="2400" b="1" dirty="0">
                <a:solidFill>
                  <a:srgbClr val="00B050"/>
                </a:solidFill>
              </a:rPr>
              <a:t>Διεθνές Φωνητικό Αλφάβητο</a:t>
            </a:r>
            <a:r>
              <a:rPr lang="en-US" sz="2400" b="1" dirty="0">
                <a:solidFill>
                  <a:srgbClr val="00B050"/>
                </a:solidFill>
              </a:rPr>
              <a:t> </a:t>
            </a:r>
            <a:r>
              <a:rPr lang="el-GR" sz="2400" b="1" dirty="0">
                <a:solidFill>
                  <a:srgbClr val="00B050"/>
                </a:solidFill>
              </a:rPr>
              <a:t> (ΔΦΑ) </a:t>
            </a:r>
            <a:r>
              <a:rPr lang="en-US" sz="2400" b="1" dirty="0">
                <a:solidFill>
                  <a:srgbClr val="7030A0"/>
                </a:solidFill>
              </a:rPr>
              <a:t>(International Phonetic Alphabet,</a:t>
            </a:r>
            <a:r>
              <a:rPr lang="el-GR" sz="2400" b="1" dirty="0">
                <a:solidFill>
                  <a:srgbClr val="7030A0"/>
                </a:solidFill>
              </a:rPr>
              <a:t> </a:t>
            </a:r>
            <a:r>
              <a:rPr lang="en-US" sz="2400" b="1" dirty="0">
                <a:solidFill>
                  <a:srgbClr val="7030A0"/>
                </a:solidFill>
              </a:rPr>
              <a:t>IPA)</a:t>
            </a:r>
            <a:r>
              <a:rPr lang="el-GR" sz="2400" b="1" dirty="0"/>
              <a:t>.</a:t>
            </a:r>
          </a:p>
          <a:p>
            <a:pPr lvl="0" algn="just">
              <a:buClr>
                <a:srgbClr val="7030A0"/>
              </a:buClr>
            </a:pPr>
            <a:endParaRPr lang="en-US" sz="2400" b="1" dirty="0">
              <a:solidFill>
                <a:srgbClr val="7030A0"/>
              </a:solidFill>
            </a:endParaRPr>
          </a:p>
          <a:p>
            <a:pPr lvl="0" algn="just">
              <a:buClr>
                <a:srgbClr val="7030A0"/>
              </a:buClr>
            </a:pPr>
            <a:r>
              <a:rPr lang="el-GR" sz="2400" dirty="0"/>
              <a:t>Περιλαμβάνει </a:t>
            </a:r>
            <a:r>
              <a:rPr lang="el-GR" sz="2400" dirty="0" err="1"/>
              <a:t>σύµβολα</a:t>
            </a:r>
            <a:r>
              <a:rPr lang="el-GR" sz="2400" dirty="0"/>
              <a:t> για τους </a:t>
            </a:r>
            <a:r>
              <a:rPr lang="el-GR" sz="2400" dirty="0" err="1"/>
              <a:t>ϕθόγγους</a:t>
            </a:r>
            <a:r>
              <a:rPr lang="el-GR" sz="2400" dirty="0"/>
              <a:t> καθώς και άλλα </a:t>
            </a:r>
            <a:r>
              <a:rPr lang="el-GR" sz="2400" dirty="0" err="1"/>
              <a:t>σύµβολα</a:t>
            </a:r>
            <a:r>
              <a:rPr lang="el-GR" sz="2400" dirty="0"/>
              <a:t> και διακριτικά </a:t>
            </a:r>
            <a:r>
              <a:rPr lang="el-GR" sz="2400" dirty="0" err="1"/>
              <a:t>σηµεία</a:t>
            </a:r>
            <a:r>
              <a:rPr lang="el-GR" sz="2400" dirty="0"/>
              <a:t> που τροποποιούν, διευκρινίζουν ή </a:t>
            </a:r>
            <a:r>
              <a:rPr lang="el-GR" sz="2400" dirty="0" err="1"/>
              <a:t>συµπληρώνουν</a:t>
            </a:r>
            <a:r>
              <a:rPr lang="el-GR" sz="2400" dirty="0"/>
              <a:t> τα </a:t>
            </a:r>
            <a:r>
              <a:rPr lang="el-GR" sz="2400" dirty="0" err="1"/>
              <a:t>σύµβολα</a:t>
            </a:r>
            <a:r>
              <a:rPr lang="el-GR" sz="2400" dirty="0"/>
              <a:t> των </a:t>
            </a:r>
            <a:r>
              <a:rPr lang="el-GR" sz="2400" dirty="0" err="1"/>
              <a:t>ϕθόγγων</a:t>
            </a:r>
            <a:r>
              <a:rPr lang="el-GR" sz="2400" dirty="0"/>
              <a:t>. </a:t>
            </a:r>
          </a:p>
          <a:p>
            <a:pPr lvl="0" algn="just">
              <a:buClr>
                <a:srgbClr val="7030A0"/>
              </a:buClr>
            </a:pPr>
            <a:endParaRPr lang="el-GR" sz="2400" dirty="0"/>
          </a:p>
          <a:p>
            <a:pPr lvl="0" algn="just">
              <a:buClr>
                <a:srgbClr val="7030A0"/>
              </a:buClr>
            </a:pPr>
            <a:r>
              <a:rPr lang="el-GR" sz="2400" dirty="0"/>
              <a:t>Το ΔΦΑ</a:t>
            </a:r>
            <a:r>
              <a:rPr lang="en-US" sz="2400" dirty="0"/>
              <a:t> </a:t>
            </a:r>
            <a:r>
              <a:rPr lang="el-GR" sz="2400" dirty="0" err="1"/>
              <a:t>ονοµάζεται</a:t>
            </a:r>
            <a:r>
              <a:rPr lang="el-GR" sz="2400" dirty="0"/>
              <a:t> έτσι επειδή είναι </a:t>
            </a:r>
            <a:r>
              <a:rPr lang="el-GR" sz="2400" dirty="0" err="1"/>
              <a:t>σχεδιασµένο</a:t>
            </a:r>
            <a:r>
              <a:rPr lang="el-GR" sz="2400" dirty="0"/>
              <a:t> να καλύπτει όλες τις περιπτώσεις πιθανών φθόγγων για όλες τις ανθρώπινες γλώσσες.</a:t>
            </a:r>
            <a:endParaRPr lang="el-GR" sz="2200" dirty="0">
              <a:latin typeface="Cambria" pitchFamily="18" charset="0"/>
            </a:endParaRPr>
          </a:p>
          <a:p>
            <a:pPr algn="just">
              <a:buNone/>
            </a:pPr>
            <a:endParaRPr lang="en-US" sz="2400" b="1" i="1"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IPA_Chart_(2005).gif"/>
          <p:cNvPicPr>
            <a:picLocks noChangeAspect="1"/>
          </p:cNvPicPr>
          <p:nvPr/>
        </p:nvPicPr>
        <p:blipFill>
          <a:blip r:embed="rId3" cstate="print"/>
          <a:stretch>
            <a:fillRect/>
          </a:stretch>
        </p:blipFill>
        <p:spPr>
          <a:xfrm>
            <a:off x="228600" y="228600"/>
            <a:ext cx="8763000" cy="6400800"/>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43000"/>
          </a:xfrm>
        </p:spPr>
        <p:txBody>
          <a:bodyPr/>
          <a:lstStyle/>
          <a:p>
            <a:pPr algn="ctr"/>
            <a:r>
              <a:rPr lang="el-GR" dirty="0">
                <a:solidFill>
                  <a:srgbClr val="7030A0"/>
                </a:solidFill>
                <a:effectLst>
                  <a:outerShdw blurRad="38100" dist="38100" dir="2700000" algn="tl">
                    <a:srgbClr val="C0C0C0"/>
                  </a:outerShdw>
                </a:effectLst>
                <a:latin typeface="Monotype Corsiva" panose="03010101010201010101" pitchFamily="66" charset="0"/>
              </a:rPr>
              <a:t>Διεθνές Φωνητικό Αλφάβητο</a:t>
            </a:r>
            <a:endParaRPr lang="en-US" dirty="0"/>
          </a:p>
        </p:txBody>
      </p:sp>
      <p:sp>
        <p:nvSpPr>
          <p:cNvPr id="3" name="Content Placeholder 2"/>
          <p:cNvSpPr>
            <a:spLocks noGrp="1"/>
          </p:cNvSpPr>
          <p:nvPr>
            <p:ph sz="quarter" idx="1"/>
          </p:nvPr>
        </p:nvSpPr>
        <p:spPr>
          <a:xfrm>
            <a:off x="228600" y="1066800"/>
            <a:ext cx="8610600" cy="5791200"/>
          </a:xfrm>
        </p:spPr>
        <p:txBody>
          <a:bodyPr/>
          <a:lstStyle/>
          <a:p>
            <a:pPr lvl="0" algn="just"/>
            <a:r>
              <a:rPr lang="el-GR" sz="2400" dirty="0"/>
              <a:t>ΔΦΑ </a:t>
            </a:r>
            <a:r>
              <a:rPr lang="el-GR" sz="2400" dirty="0">
                <a:sym typeface="Wingdings" pitchFamily="2" charset="2"/>
              </a:rPr>
              <a:t> Δεν πρόκειται για γράμματα ενός συστήματος γραφής, παρόλο που ορισμένα σύμβολα είναι ίδια με ορισμένα γράμματα του λατινικού αλφάβητου (π.χ. </a:t>
            </a:r>
            <a:r>
              <a:rPr lang="en-US" sz="2400" dirty="0">
                <a:sym typeface="Wingdings" pitchFamily="2" charset="2"/>
              </a:rPr>
              <a:t>p, b, m, n, t, d, c, k, g)</a:t>
            </a:r>
            <a:r>
              <a:rPr lang="el-GR" sz="2400" dirty="0">
                <a:sym typeface="Wingdings" pitchFamily="2" charset="2"/>
              </a:rPr>
              <a:t>.</a:t>
            </a:r>
          </a:p>
          <a:p>
            <a:pPr lvl="0"/>
            <a:r>
              <a:rPr lang="el-GR" sz="2400" dirty="0">
                <a:latin typeface="Cambria" pitchFamily="18" charset="0"/>
                <a:sym typeface="Wingdings" pitchFamily="2" charset="2"/>
              </a:rPr>
              <a:t>Η </a:t>
            </a:r>
            <a:r>
              <a:rPr lang="el-GR" sz="2400" b="1" dirty="0">
                <a:solidFill>
                  <a:srgbClr val="7030A0"/>
                </a:solidFill>
                <a:latin typeface="Cambria" pitchFamily="18" charset="0"/>
                <a:sym typeface="Wingdings" pitchFamily="2" charset="2"/>
              </a:rPr>
              <a:t>Φωνητική</a:t>
            </a:r>
            <a:r>
              <a:rPr lang="el-GR" sz="2400" dirty="0">
                <a:latin typeface="Cambria" pitchFamily="18" charset="0"/>
                <a:sym typeface="Wingdings" pitchFamily="2" charset="2"/>
              </a:rPr>
              <a:t> μελετά τους </a:t>
            </a:r>
            <a:r>
              <a:rPr lang="el-GR" sz="2400" b="1" dirty="0">
                <a:solidFill>
                  <a:srgbClr val="7030A0"/>
                </a:solidFill>
                <a:latin typeface="Cambria" pitchFamily="18" charset="0"/>
                <a:sym typeface="Wingdings" pitchFamily="2" charset="2"/>
              </a:rPr>
              <a:t>φθόγγους</a:t>
            </a:r>
            <a:r>
              <a:rPr lang="el-GR" sz="2400" dirty="0">
                <a:latin typeface="Cambria" pitchFamily="18" charset="0"/>
                <a:sym typeface="Wingdings" pitchFamily="2" charset="2"/>
              </a:rPr>
              <a:t> (προφορικός λόγος) όχι τα γράμματα (γραπτός λόγος).</a:t>
            </a:r>
          </a:p>
          <a:p>
            <a:pPr algn="just"/>
            <a:r>
              <a:rPr lang="el-GR" sz="2400" dirty="0">
                <a:latin typeface="Cambria" pitchFamily="18" charset="0"/>
                <a:sym typeface="Wingdings" pitchFamily="2" charset="2"/>
              </a:rPr>
              <a:t>Για να μεταγράψουμε μια γλώσσα με το ΔΦΑ δεν χρειάζεται να τη γνωρίζουμε (να είμαστε ομιλητές της). </a:t>
            </a:r>
            <a:r>
              <a:rPr lang="en-US" sz="2400" dirty="0">
                <a:latin typeface="Cambria" pitchFamily="18" charset="0"/>
                <a:sym typeface="Wingdings" pitchFamily="2" charset="2"/>
              </a:rPr>
              <a:t> </a:t>
            </a:r>
            <a:r>
              <a:rPr lang="el-GR" sz="2400" dirty="0">
                <a:latin typeface="Cambria" pitchFamily="18" charset="0"/>
                <a:sym typeface="Wingdings" pitchFamily="2" charset="2"/>
              </a:rPr>
              <a:t>Αρκεί μόνο να γνωρίζουμε το ΔΦΑ.</a:t>
            </a:r>
            <a:r>
              <a:rPr lang="el-GR" sz="2000" dirty="0">
                <a:latin typeface="Cambria" pitchFamily="18" charset="0"/>
                <a:sym typeface="Wingdings" pitchFamily="2" charset="2"/>
              </a:rPr>
              <a:t> </a:t>
            </a:r>
            <a:r>
              <a:rPr lang="el-GR" sz="2400" dirty="0">
                <a:latin typeface="Cambria" pitchFamily="18" charset="0"/>
                <a:sym typeface="Wingdings" pitchFamily="2" charset="2"/>
              </a:rPr>
              <a:t>Το ΔΦΑ είναι ένα σύστημα με το οποίο μεταγράφουμε τον </a:t>
            </a:r>
            <a:r>
              <a:rPr lang="el-GR" sz="2400" dirty="0" err="1">
                <a:latin typeface="Cambria" pitchFamily="18" charset="0"/>
                <a:sym typeface="Wingdings" pitchFamily="2" charset="2"/>
              </a:rPr>
              <a:t>φωνούμενο</a:t>
            </a:r>
            <a:r>
              <a:rPr lang="el-GR" sz="2400" dirty="0">
                <a:latin typeface="Cambria" pitchFamily="18" charset="0"/>
                <a:sym typeface="Wingdings" pitchFamily="2" charset="2"/>
              </a:rPr>
              <a:t> λόγο μιας γλώσσας με τρόπο ώστε να είναι αντιληπτός από τους χρήστες του ΔΦΑ.</a:t>
            </a:r>
          </a:p>
          <a:p>
            <a:pPr>
              <a:buNone/>
            </a:pPr>
            <a:r>
              <a:rPr lang="el-GR" sz="2400" b="1" dirty="0">
                <a:solidFill>
                  <a:srgbClr val="7030A0"/>
                </a:solidFill>
                <a:latin typeface="Cambria" pitchFamily="18" charset="0"/>
                <a:sym typeface="Wingdings"/>
              </a:rPr>
              <a:t> </a:t>
            </a:r>
            <a:r>
              <a:rPr lang="el-GR" sz="2400" dirty="0">
                <a:latin typeface="Cambria" pitchFamily="18" charset="0"/>
                <a:sym typeface="Wingdings" pitchFamily="2" charset="2"/>
              </a:rPr>
              <a:t>Παρατηρήστε!</a:t>
            </a:r>
          </a:p>
          <a:p>
            <a:pPr lvl="1">
              <a:buNone/>
            </a:pPr>
            <a:r>
              <a:rPr lang="el-GR" sz="2200" dirty="0">
                <a:latin typeface="Cambria" pitchFamily="18" charset="0"/>
                <a:sym typeface="Wingdings" pitchFamily="2" charset="2"/>
              </a:rPr>
              <a:t>	ξένος = </a:t>
            </a:r>
            <a:r>
              <a:rPr lang="en-US" sz="2200" dirty="0" err="1">
                <a:latin typeface="Cambria" pitchFamily="18" charset="0"/>
                <a:sym typeface="Wingdings" pitchFamily="2" charset="2"/>
              </a:rPr>
              <a:t>ksenos</a:t>
            </a:r>
            <a:r>
              <a:rPr lang="el-GR" sz="2200" dirty="0">
                <a:latin typeface="Cambria" pitchFamily="18" charset="0"/>
                <a:sym typeface="Wingdings" pitchFamily="2" charset="2"/>
              </a:rPr>
              <a:t>, </a:t>
            </a:r>
            <a:r>
              <a:rPr lang="el-GR" sz="2200" b="1" dirty="0">
                <a:solidFill>
                  <a:srgbClr val="7030A0"/>
                </a:solidFill>
                <a:latin typeface="Cambria" pitchFamily="18" charset="0"/>
                <a:sym typeface="Wingdings" pitchFamily="2" charset="2"/>
              </a:rPr>
              <a:t>ξ</a:t>
            </a:r>
            <a:r>
              <a:rPr lang="el-GR" sz="2200" dirty="0">
                <a:latin typeface="Cambria" pitchFamily="18" charset="0"/>
                <a:sym typeface="Wingdings" pitchFamily="2" charset="2"/>
              </a:rPr>
              <a:t> (γράμμα αλφαβήτου) </a:t>
            </a:r>
            <a:r>
              <a:rPr lang="en-US" sz="2200" dirty="0">
                <a:latin typeface="Cambria" pitchFamily="18" charset="0"/>
                <a:sym typeface="Wingdings" pitchFamily="2" charset="2"/>
              </a:rPr>
              <a:t>vs. </a:t>
            </a:r>
            <a:r>
              <a:rPr lang="en-US" sz="2200" b="1" dirty="0" err="1">
                <a:solidFill>
                  <a:srgbClr val="00B050"/>
                </a:solidFill>
                <a:latin typeface="Cambria" pitchFamily="18" charset="0"/>
                <a:sym typeface="Wingdings" pitchFamily="2" charset="2"/>
              </a:rPr>
              <a:t>ks</a:t>
            </a:r>
            <a:r>
              <a:rPr lang="en-US" sz="2200" dirty="0">
                <a:latin typeface="Cambria" pitchFamily="18" charset="0"/>
                <a:sym typeface="Wingdings" pitchFamily="2" charset="2"/>
              </a:rPr>
              <a:t> </a:t>
            </a:r>
            <a:r>
              <a:rPr lang="el-GR" sz="2200" dirty="0">
                <a:latin typeface="Cambria" pitchFamily="18" charset="0"/>
                <a:sym typeface="Wingdings" pitchFamily="2" charset="2"/>
              </a:rPr>
              <a:t>σύμβολο ΔΦΑ.</a:t>
            </a:r>
          </a:p>
          <a:p>
            <a:pPr lvl="1">
              <a:buNone/>
            </a:pPr>
            <a:r>
              <a:rPr lang="el-GR" sz="2200" dirty="0">
                <a:latin typeface="Cambria" pitchFamily="18" charset="0"/>
                <a:sym typeface="Wingdings" pitchFamily="2" charset="2"/>
              </a:rPr>
              <a:t>	ψωμί = </a:t>
            </a:r>
            <a:r>
              <a:rPr lang="en-US" sz="2200" dirty="0" err="1">
                <a:latin typeface="Cambria" pitchFamily="18" charset="0"/>
                <a:sym typeface="Wingdings" pitchFamily="2" charset="2"/>
              </a:rPr>
              <a:t>psomi</a:t>
            </a:r>
            <a:r>
              <a:rPr lang="el-GR" sz="2200" dirty="0">
                <a:latin typeface="Cambria" pitchFamily="18" charset="0"/>
                <a:sym typeface="Wingdings" pitchFamily="2" charset="2"/>
              </a:rPr>
              <a:t>, </a:t>
            </a:r>
            <a:r>
              <a:rPr lang="el-GR" sz="2200" b="1" dirty="0">
                <a:solidFill>
                  <a:srgbClr val="7030A0"/>
                </a:solidFill>
                <a:latin typeface="Cambria" pitchFamily="18" charset="0"/>
                <a:sym typeface="Wingdings" pitchFamily="2" charset="2"/>
              </a:rPr>
              <a:t>ψ</a:t>
            </a:r>
            <a:r>
              <a:rPr lang="el-GR" sz="2200" dirty="0">
                <a:latin typeface="Cambria" pitchFamily="18" charset="0"/>
                <a:sym typeface="Wingdings" pitchFamily="2" charset="2"/>
              </a:rPr>
              <a:t> (γράμμα αλφαβήτου) </a:t>
            </a:r>
            <a:r>
              <a:rPr lang="en-US" sz="2200" dirty="0">
                <a:latin typeface="Cambria" pitchFamily="18" charset="0"/>
                <a:sym typeface="Wingdings" pitchFamily="2" charset="2"/>
              </a:rPr>
              <a:t>vs. </a:t>
            </a:r>
            <a:r>
              <a:rPr lang="en-US" sz="2200" b="1" dirty="0" err="1">
                <a:solidFill>
                  <a:srgbClr val="00B050"/>
                </a:solidFill>
                <a:latin typeface="Cambria" pitchFamily="18" charset="0"/>
                <a:sym typeface="Wingdings" pitchFamily="2" charset="2"/>
              </a:rPr>
              <a:t>ps</a:t>
            </a:r>
            <a:r>
              <a:rPr lang="en-US" sz="2200" dirty="0">
                <a:latin typeface="Cambria" pitchFamily="18" charset="0"/>
                <a:sym typeface="Wingdings" pitchFamily="2" charset="2"/>
              </a:rPr>
              <a:t> </a:t>
            </a:r>
            <a:r>
              <a:rPr lang="el-GR" sz="2200" dirty="0">
                <a:latin typeface="Cambria" pitchFamily="18" charset="0"/>
                <a:sym typeface="Wingdings" pitchFamily="2" charset="2"/>
              </a:rPr>
              <a:t>σύμβολο ΔΦΑ.</a:t>
            </a:r>
            <a:endParaRPr lang="en-US" sz="2200" dirty="0">
              <a:latin typeface="Cambria" pitchFamily="18" charset="0"/>
              <a:sym typeface="Wingdings" pitchFamily="2" charset="2"/>
            </a:endParaRPr>
          </a:p>
          <a:p>
            <a:pPr lvl="0">
              <a:buNone/>
            </a:pPr>
            <a:endParaRPr lang="el-GR" sz="2200" dirty="0">
              <a:latin typeface="Cambria" pitchFamily="18" charset="0"/>
            </a:endParaRPr>
          </a:p>
          <a:p>
            <a:pPr>
              <a:buNone/>
            </a:pPr>
            <a:endParaRPr lang="en-US" sz="2400" b="1" i="1"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l-GR" dirty="0">
                <a:solidFill>
                  <a:srgbClr val="7030A0"/>
                </a:solidFill>
                <a:effectLst>
                  <a:outerShdw blurRad="38100" dist="38100" dir="2700000" algn="tl">
                    <a:srgbClr val="C0C0C0"/>
                  </a:outerShdw>
                </a:effectLst>
                <a:latin typeface="Monotype Corsiva" panose="03010101010201010101" pitchFamily="66" charset="0"/>
              </a:rPr>
              <a:t>Παραγωγή ομιλίας</a:t>
            </a:r>
            <a:endParaRPr lang="en-US" dirty="0"/>
          </a:p>
        </p:txBody>
      </p:sp>
      <p:sp>
        <p:nvSpPr>
          <p:cNvPr id="6" name="5 - TextBox"/>
          <p:cNvSpPr txBox="1"/>
          <p:nvPr/>
        </p:nvSpPr>
        <p:spPr>
          <a:xfrm>
            <a:off x="228600" y="5105400"/>
            <a:ext cx="3200400" cy="338554"/>
          </a:xfrm>
          <a:prstGeom prst="rect">
            <a:avLst/>
          </a:prstGeom>
          <a:noFill/>
        </p:spPr>
        <p:txBody>
          <a:bodyPr wrap="square" rtlCol="0">
            <a:spAutoFit/>
          </a:bodyPr>
          <a:lstStyle/>
          <a:p>
            <a:pPr algn="just">
              <a:buFont typeface="Wingdings" pitchFamily="2" charset="2"/>
              <a:buChar char="ü"/>
            </a:pPr>
            <a:r>
              <a:rPr lang="en-US" sz="1600" b="1" dirty="0">
                <a:solidFill>
                  <a:srgbClr val="00B050"/>
                </a:solidFill>
                <a:latin typeface="Cambria" pitchFamily="18" charset="0"/>
              </a:rPr>
              <a:t> </a:t>
            </a:r>
            <a:r>
              <a:rPr lang="el-GR" sz="1600" b="1" u="sng" dirty="0" err="1">
                <a:solidFill>
                  <a:srgbClr val="00B050"/>
                </a:solidFill>
                <a:latin typeface="Cambria" pitchFamily="18" charset="0"/>
              </a:rPr>
              <a:t>Υπολαρυγγικό</a:t>
            </a:r>
            <a:r>
              <a:rPr lang="el-GR" sz="1600" b="1" u="sng" dirty="0">
                <a:solidFill>
                  <a:srgbClr val="00B050"/>
                </a:solidFill>
                <a:latin typeface="Cambria" pitchFamily="18" charset="0"/>
              </a:rPr>
              <a:t> σύστημα</a:t>
            </a:r>
          </a:p>
        </p:txBody>
      </p:sp>
      <p:sp>
        <p:nvSpPr>
          <p:cNvPr id="7" name="5 - TextBox"/>
          <p:cNvSpPr txBox="1"/>
          <p:nvPr/>
        </p:nvSpPr>
        <p:spPr>
          <a:xfrm>
            <a:off x="228600" y="3200400"/>
            <a:ext cx="2895600" cy="338554"/>
          </a:xfrm>
          <a:prstGeom prst="rect">
            <a:avLst/>
          </a:prstGeom>
          <a:noFill/>
        </p:spPr>
        <p:txBody>
          <a:bodyPr wrap="square" rtlCol="0">
            <a:spAutoFit/>
          </a:bodyPr>
          <a:lstStyle/>
          <a:p>
            <a:pPr algn="just">
              <a:buFont typeface="Wingdings" pitchFamily="2" charset="2"/>
              <a:buChar char="ü"/>
            </a:pPr>
            <a:r>
              <a:rPr lang="en-US" sz="1600" b="1" dirty="0">
                <a:solidFill>
                  <a:srgbClr val="00B050"/>
                </a:solidFill>
                <a:latin typeface="Cambria" pitchFamily="18" charset="0"/>
              </a:rPr>
              <a:t> </a:t>
            </a:r>
            <a:r>
              <a:rPr lang="el-GR" sz="1600" b="1" u="sng" dirty="0">
                <a:solidFill>
                  <a:srgbClr val="00B050"/>
                </a:solidFill>
                <a:latin typeface="Cambria" pitchFamily="18" charset="0"/>
              </a:rPr>
              <a:t>Λαρυγγικό σύστημα</a:t>
            </a:r>
          </a:p>
        </p:txBody>
      </p:sp>
      <p:sp>
        <p:nvSpPr>
          <p:cNvPr id="8" name="5 - TextBox"/>
          <p:cNvSpPr txBox="1"/>
          <p:nvPr/>
        </p:nvSpPr>
        <p:spPr>
          <a:xfrm>
            <a:off x="228600" y="1295400"/>
            <a:ext cx="3429000" cy="338554"/>
          </a:xfrm>
          <a:prstGeom prst="rect">
            <a:avLst/>
          </a:prstGeom>
          <a:noFill/>
        </p:spPr>
        <p:txBody>
          <a:bodyPr wrap="square" rtlCol="0">
            <a:spAutoFit/>
          </a:bodyPr>
          <a:lstStyle/>
          <a:p>
            <a:pPr marL="342900" indent="-342900" algn="just">
              <a:buFont typeface="Wingdings" pitchFamily="2" charset="2"/>
              <a:buChar char="ü"/>
            </a:pPr>
            <a:r>
              <a:rPr lang="el-GR" sz="1600" b="1" u="sng" dirty="0" err="1">
                <a:solidFill>
                  <a:srgbClr val="00B050"/>
                </a:solidFill>
                <a:latin typeface="Cambria" pitchFamily="18" charset="0"/>
              </a:rPr>
              <a:t>Υπερλαρυγγικό</a:t>
            </a:r>
            <a:r>
              <a:rPr lang="el-GR" sz="1600" b="1" u="sng" dirty="0">
                <a:solidFill>
                  <a:srgbClr val="00B050"/>
                </a:solidFill>
                <a:latin typeface="Cambria" pitchFamily="18" charset="0"/>
              </a:rPr>
              <a:t> σύστημα</a:t>
            </a:r>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4572000" y="1447800"/>
            <a:ext cx="4343400" cy="4876800"/>
          </a:xfrm>
          <a:prstGeom prst="rect">
            <a:avLst/>
          </a:prstGeom>
          <a:noFill/>
          <a:ln w="9525">
            <a:noFill/>
            <a:miter lim="800000"/>
            <a:headEnd/>
            <a:tailEnd/>
          </a:ln>
        </p:spPr>
      </p:pic>
      <p:sp>
        <p:nvSpPr>
          <p:cNvPr id="9" name="5 - TextBox"/>
          <p:cNvSpPr txBox="1"/>
          <p:nvPr/>
        </p:nvSpPr>
        <p:spPr>
          <a:xfrm>
            <a:off x="3352800" y="2438400"/>
            <a:ext cx="1600200" cy="523220"/>
          </a:xfrm>
          <a:prstGeom prst="rect">
            <a:avLst/>
          </a:prstGeom>
          <a:noFill/>
        </p:spPr>
        <p:txBody>
          <a:bodyPr wrap="square" rtlCol="0">
            <a:spAutoFit/>
          </a:bodyPr>
          <a:lstStyle/>
          <a:p>
            <a:pPr algn="just"/>
            <a:r>
              <a:rPr lang="el-GR" sz="1400" b="1" dirty="0" err="1">
                <a:solidFill>
                  <a:srgbClr val="7030A0"/>
                </a:solidFill>
                <a:latin typeface="Cambria" pitchFamily="18" charset="0"/>
              </a:rPr>
              <a:t>Υπερλαρυγγικό</a:t>
            </a:r>
            <a:r>
              <a:rPr lang="el-GR" sz="1400" b="1" dirty="0">
                <a:solidFill>
                  <a:srgbClr val="7030A0"/>
                </a:solidFill>
                <a:latin typeface="Cambria" pitchFamily="18" charset="0"/>
              </a:rPr>
              <a:t> σύστημα</a:t>
            </a:r>
          </a:p>
        </p:txBody>
      </p:sp>
      <p:sp>
        <p:nvSpPr>
          <p:cNvPr id="10" name="5 - TextBox"/>
          <p:cNvSpPr txBox="1"/>
          <p:nvPr/>
        </p:nvSpPr>
        <p:spPr>
          <a:xfrm>
            <a:off x="4114800" y="3609201"/>
            <a:ext cx="1066800" cy="307777"/>
          </a:xfrm>
          <a:prstGeom prst="rect">
            <a:avLst/>
          </a:prstGeom>
          <a:noFill/>
        </p:spPr>
        <p:txBody>
          <a:bodyPr wrap="square" rtlCol="0">
            <a:spAutoFit/>
          </a:bodyPr>
          <a:lstStyle/>
          <a:p>
            <a:pPr algn="just"/>
            <a:r>
              <a:rPr lang="el-GR" sz="1400" b="1" dirty="0">
                <a:solidFill>
                  <a:srgbClr val="7030A0"/>
                </a:solidFill>
                <a:latin typeface="Cambria" pitchFamily="18" charset="0"/>
              </a:rPr>
              <a:t>Λάρυγγας</a:t>
            </a:r>
          </a:p>
        </p:txBody>
      </p:sp>
      <p:sp>
        <p:nvSpPr>
          <p:cNvPr id="11" name="5 - TextBox"/>
          <p:cNvSpPr txBox="1"/>
          <p:nvPr/>
        </p:nvSpPr>
        <p:spPr>
          <a:xfrm>
            <a:off x="3581400" y="4419600"/>
            <a:ext cx="1447800" cy="523220"/>
          </a:xfrm>
          <a:prstGeom prst="rect">
            <a:avLst/>
          </a:prstGeom>
          <a:noFill/>
        </p:spPr>
        <p:txBody>
          <a:bodyPr wrap="square" rtlCol="0">
            <a:spAutoFit/>
          </a:bodyPr>
          <a:lstStyle/>
          <a:p>
            <a:pPr algn="just"/>
            <a:r>
              <a:rPr lang="el-GR" sz="1400" b="1" dirty="0" err="1">
                <a:solidFill>
                  <a:srgbClr val="7030A0"/>
                </a:solidFill>
                <a:latin typeface="Cambria" pitchFamily="18" charset="0"/>
              </a:rPr>
              <a:t>Υπολαρυγγικό</a:t>
            </a:r>
            <a:r>
              <a:rPr lang="el-GR" sz="1400" b="1" dirty="0">
                <a:solidFill>
                  <a:srgbClr val="7030A0"/>
                </a:solidFill>
                <a:latin typeface="Cambria" pitchFamily="18" charset="0"/>
              </a:rPr>
              <a:t> σύστημα</a:t>
            </a:r>
          </a:p>
        </p:txBody>
      </p:sp>
      <p:sp>
        <p:nvSpPr>
          <p:cNvPr id="13" name="12 - Ορθογώνιο"/>
          <p:cNvSpPr/>
          <p:nvPr/>
        </p:nvSpPr>
        <p:spPr>
          <a:xfrm>
            <a:off x="228600" y="5715000"/>
            <a:ext cx="4953000" cy="738664"/>
          </a:xfrm>
          <a:prstGeom prst="rect">
            <a:avLst/>
          </a:prstGeom>
        </p:spPr>
        <p:txBody>
          <a:bodyPr wrap="square">
            <a:spAutoFit/>
          </a:bodyPr>
          <a:lstStyle/>
          <a:p>
            <a:pPr algn="just"/>
            <a:r>
              <a:rPr lang="en-US" sz="1400" dirty="0">
                <a:latin typeface="Cambria" pitchFamily="18" charset="0"/>
              </a:rPr>
              <a:t>O</a:t>
            </a:r>
            <a:r>
              <a:rPr lang="el-GR" sz="1400" dirty="0">
                <a:latin typeface="Cambria" pitchFamily="18" charset="0"/>
              </a:rPr>
              <a:t>ι ομάδες οργάνων (πνεύμονες, διάφραγμα, </a:t>
            </a:r>
            <a:r>
              <a:rPr lang="el-GR" sz="1400" dirty="0" err="1">
                <a:latin typeface="Cambria" pitchFamily="18" charset="0"/>
              </a:rPr>
              <a:t>διαπλευρικοί</a:t>
            </a:r>
            <a:r>
              <a:rPr lang="el-GR" sz="1400" dirty="0">
                <a:latin typeface="Cambria" pitchFamily="18" charset="0"/>
              </a:rPr>
              <a:t> μύες, κοιλιακοί μύες) που ρυθμίζουν την απαραίτητη πίεση του αέρα για την παραγωγή της ομιλίας.</a:t>
            </a:r>
          </a:p>
        </p:txBody>
      </p:sp>
      <p:sp>
        <p:nvSpPr>
          <p:cNvPr id="14" name="13 - Ορθογώνιο"/>
          <p:cNvSpPr/>
          <p:nvPr/>
        </p:nvSpPr>
        <p:spPr>
          <a:xfrm>
            <a:off x="228600" y="5410200"/>
            <a:ext cx="4572000" cy="307777"/>
          </a:xfrm>
          <a:prstGeom prst="rect">
            <a:avLst/>
          </a:prstGeom>
        </p:spPr>
        <p:txBody>
          <a:bodyPr>
            <a:spAutoFit/>
          </a:bodyPr>
          <a:lstStyle/>
          <a:p>
            <a:pPr algn="just"/>
            <a:r>
              <a:rPr lang="en-US" sz="1400" dirty="0">
                <a:latin typeface="Cambria" pitchFamily="18" charset="0"/>
                <a:sym typeface="Wingdings" pitchFamily="2" charset="2"/>
              </a:rPr>
              <a:t> </a:t>
            </a:r>
            <a:r>
              <a:rPr lang="el-GR" sz="1400" b="1" dirty="0">
                <a:solidFill>
                  <a:srgbClr val="7030A0"/>
                </a:solidFill>
                <a:latin typeface="Cambria" pitchFamily="18" charset="0"/>
                <a:sym typeface="Wingdings" pitchFamily="2" charset="2"/>
              </a:rPr>
              <a:t>Μηχανισμοί ροής αέρα</a:t>
            </a:r>
            <a:r>
              <a:rPr lang="en-US" sz="1400" b="1" dirty="0">
                <a:solidFill>
                  <a:srgbClr val="7030A0"/>
                </a:solidFill>
                <a:latin typeface="Cambria" pitchFamily="18" charset="0"/>
                <a:sym typeface="Wingdings" pitchFamily="2" charset="2"/>
              </a:rPr>
              <a:t> (airstream mechanisms)</a:t>
            </a:r>
          </a:p>
        </p:txBody>
      </p:sp>
      <p:sp>
        <p:nvSpPr>
          <p:cNvPr id="15" name="14 - Ορθογώνιο"/>
          <p:cNvSpPr/>
          <p:nvPr/>
        </p:nvSpPr>
        <p:spPr>
          <a:xfrm>
            <a:off x="228600" y="3886201"/>
            <a:ext cx="3352800" cy="954107"/>
          </a:xfrm>
          <a:prstGeom prst="rect">
            <a:avLst/>
          </a:prstGeom>
        </p:spPr>
        <p:txBody>
          <a:bodyPr wrap="square">
            <a:spAutoFit/>
          </a:bodyPr>
          <a:lstStyle/>
          <a:p>
            <a:pPr algn="just"/>
            <a:r>
              <a:rPr lang="el-GR" sz="1400" dirty="0">
                <a:latin typeface="Cambria" pitchFamily="18" charset="0"/>
                <a:sym typeface="Wingdings" pitchFamily="2" charset="2"/>
              </a:rPr>
              <a:t>Η</a:t>
            </a:r>
            <a:r>
              <a:rPr lang="el-GR" sz="1400" dirty="0">
                <a:latin typeface="Cambria" pitchFamily="18" charset="0"/>
              </a:rPr>
              <a:t> λειτουργία του λάρυγγα καθορίζει τη φωνή ή φώνηση, δηλ. την παραγωγή ήχου στον λάρυγγα λόγω της ταλάντωσης των φωνητικών πτυχών.</a:t>
            </a:r>
          </a:p>
        </p:txBody>
      </p:sp>
      <p:sp>
        <p:nvSpPr>
          <p:cNvPr id="16" name="15 - Ορθογώνιο"/>
          <p:cNvSpPr/>
          <p:nvPr/>
        </p:nvSpPr>
        <p:spPr>
          <a:xfrm>
            <a:off x="423365" y="3581400"/>
            <a:ext cx="2156360" cy="307777"/>
          </a:xfrm>
          <a:prstGeom prst="rect">
            <a:avLst/>
          </a:prstGeom>
        </p:spPr>
        <p:txBody>
          <a:bodyPr wrap="none">
            <a:spAutoFit/>
          </a:bodyPr>
          <a:lstStyle/>
          <a:p>
            <a:pPr algn="just"/>
            <a:r>
              <a:rPr lang="el-GR" sz="1400" dirty="0">
                <a:latin typeface="Cambria" pitchFamily="18" charset="0"/>
                <a:sym typeface="Wingdings" pitchFamily="2" charset="2"/>
              </a:rPr>
              <a:t> </a:t>
            </a:r>
            <a:r>
              <a:rPr lang="el-GR" sz="1400" b="1" dirty="0">
                <a:solidFill>
                  <a:srgbClr val="7030A0"/>
                </a:solidFill>
                <a:latin typeface="Cambria" pitchFamily="18" charset="0"/>
                <a:sym typeface="Wingdings" pitchFamily="2" charset="2"/>
              </a:rPr>
              <a:t>Φώνηση (</a:t>
            </a:r>
            <a:r>
              <a:rPr lang="en-US" sz="1400" b="1" dirty="0">
                <a:solidFill>
                  <a:srgbClr val="7030A0"/>
                </a:solidFill>
                <a:latin typeface="Cambria" pitchFamily="18" charset="0"/>
                <a:sym typeface="Wingdings" pitchFamily="2" charset="2"/>
              </a:rPr>
              <a:t>phonation)</a:t>
            </a:r>
            <a:endParaRPr lang="el-GR" sz="1400" b="1" dirty="0">
              <a:solidFill>
                <a:srgbClr val="7030A0"/>
              </a:solidFill>
              <a:latin typeface="Cambria" pitchFamily="18" charset="0"/>
              <a:sym typeface="Wingdings" pitchFamily="2" charset="2"/>
            </a:endParaRPr>
          </a:p>
        </p:txBody>
      </p:sp>
      <p:sp>
        <p:nvSpPr>
          <p:cNvPr id="17" name="16 - Ορθογώνιο"/>
          <p:cNvSpPr/>
          <p:nvPr/>
        </p:nvSpPr>
        <p:spPr>
          <a:xfrm>
            <a:off x="228600" y="1981200"/>
            <a:ext cx="3200400" cy="738664"/>
          </a:xfrm>
          <a:prstGeom prst="rect">
            <a:avLst/>
          </a:prstGeom>
        </p:spPr>
        <p:txBody>
          <a:bodyPr wrap="square">
            <a:spAutoFit/>
          </a:bodyPr>
          <a:lstStyle/>
          <a:p>
            <a:pPr algn="just"/>
            <a:r>
              <a:rPr lang="el-GR" sz="1400" dirty="0">
                <a:latin typeface="Cambria" pitchFamily="18" charset="0"/>
              </a:rPr>
              <a:t>Θέση και κίνηση των μερών της φωνητικής οδού, δηλ. των αρθρωτών για τη διαμόρφωση των φθόγγων. </a:t>
            </a:r>
          </a:p>
        </p:txBody>
      </p:sp>
      <p:sp>
        <p:nvSpPr>
          <p:cNvPr id="18" name="17 - Ορθογώνιο"/>
          <p:cNvSpPr/>
          <p:nvPr/>
        </p:nvSpPr>
        <p:spPr>
          <a:xfrm>
            <a:off x="457200" y="1676400"/>
            <a:ext cx="2361544" cy="307777"/>
          </a:xfrm>
          <a:prstGeom prst="rect">
            <a:avLst/>
          </a:prstGeom>
        </p:spPr>
        <p:txBody>
          <a:bodyPr wrap="none">
            <a:spAutoFit/>
          </a:bodyPr>
          <a:lstStyle/>
          <a:p>
            <a:pPr algn="just"/>
            <a:r>
              <a:rPr lang="el-GR" sz="1400" dirty="0">
                <a:latin typeface="Cambria" pitchFamily="18" charset="0"/>
                <a:sym typeface="Wingdings" pitchFamily="2" charset="2"/>
              </a:rPr>
              <a:t> </a:t>
            </a:r>
            <a:r>
              <a:rPr lang="el-GR" sz="1400" b="1" dirty="0">
                <a:solidFill>
                  <a:srgbClr val="7030A0"/>
                </a:solidFill>
                <a:latin typeface="Cambria" pitchFamily="18" charset="0"/>
                <a:sym typeface="Wingdings" pitchFamily="2" charset="2"/>
              </a:rPr>
              <a:t>Άρθρωση </a:t>
            </a:r>
            <a:r>
              <a:rPr lang="en-US" sz="1400" b="1" dirty="0">
                <a:solidFill>
                  <a:srgbClr val="7030A0"/>
                </a:solidFill>
                <a:latin typeface="Cambria" pitchFamily="18" charset="0"/>
                <a:sym typeface="Wingdings" pitchFamily="2" charset="2"/>
              </a:rPr>
              <a:t>(articulation)</a:t>
            </a:r>
            <a:endParaRPr lang="el-GR" sz="1400" b="1" dirty="0">
              <a:solidFill>
                <a:srgbClr val="7030A0"/>
              </a:solidFill>
              <a:latin typeface="Cambria" pitchFamily="18" charset="0"/>
              <a:sym typeface="Wingdings" pitchFamily="2"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ppt_x"/>
                                          </p:val>
                                        </p:tav>
                                        <p:tav tm="100000">
                                          <p:val>
                                            <p:strVal val="#ppt_x"/>
                                          </p:val>
                                        </p:tav>
                                      </p:tavLst>
                                    </p:anim>
                                    <p:anim calcmode="lin" valueType="num">
                                      <p:cBhvr additive="base">
                                        <p:cTn id="14"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0-#ppt_w/2"/>
                                          </p:val>
                                        </p:tav>
                                        <p:tav tm="100000">
                                          <p:val>
                                            <p:strVal val="#ppt_x"/>
                                          </p:val>
                                        </p:tav>
                                      </p:tavLst>
                                    </p:anim>
                                    <p:anim calcmode="lin" valueType="num">
                                      <p:cBhvr additive="base">
                                        <p:cTn id="4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1000" fill="hold"/>
                                        <p:tgtEl>
                                          <p:spTgt spid="16"/>
                                        </p:tgtEl>
                                        <p:attrNameLst>
                                          <p:attrName>ppt_x</p:attrName>
                                        </p:attrNameLst>
                                      </p:cBhvr>
                                      <p:tavLst>
                                        <p:tav tm="0">
                                          <p:val>
                                            <p:strVal val="0-#ppt_w/2"/>
                                          </p:val>
                                        </p:tav>
                                        <p:tav tm="100000">
                                          <p:val>
                                            <p:strVal val="#ppt_x"/>
                                          </p:val>
                                        </p:tav>
                                      </p:tavLst>
                                    </p:anim>
                                    <p:anim calcmode="lin" valueType="num">
                                      <p:cBhvr additive="base">
                                        <p:cTn id="50"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ox(in)">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9"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1000" fill="hold"/>
                                        <p:tgtEl>
                                          <p:spTgt spid="8"/>
                                        </p:tgtEl>
                                        <p:attrNameLst>
                                          <p:attrName>ppt_x</p:attrName>
                                        </p:attrNameLst>
                                      </p:cBhvr>
                                      <p:tavLst>
                                        <p:tav tm="0">
                                          <p:val>
                                            <p:strVal val="0-#ppt_w/2"/>
                                          </p:val>
                                        </p:tav>
                                        <p:tav tm="100000">
                                          <p:val>
                                            <p:strVal val="#ppt_x"/>
                                          </p:val>
                                        </p:tav>
                                      </p:tavLst>
                                    </p:anim>
                                    <p:anim calcmode="lin" valueType="num">
                                      <p:cBhvr additive="base">
                                        <p:cTn id="61"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1000" fill="hold"/>
                                        <p:tgtEl>
                                          <p:spTgt spid="18"/>
                                        </p:tgtEl>
                                        <p:attrNameLst>
                                          <p:attrName>ppt_x</p:attrName>
                                        </p:attrNameLst>
                                      </p:cBhvr>
                                      <p:tavLst>
                                        <p:tav tm="0">
                                          <p:val>
                                            <p:strVal val="#ppt_x"/>
                                          </p:val>
                                        </p:tav>
                                        <p:tav tm="100000">
                                          <p:val>
                                            <p:strVal val="#ppt_x"/>
                                          </p:val>
                                        </p:tav>
                                      </p:tavLst>
                                    </p:anim>
                                    <p:anim calcmode="lin" valueType="num">
                                      <p:cBhvr additive="base">
                                        <p:cTn id="67"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ox(in)">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3" grpId="0"/>
      <p:bldP spid="14" grpId="0"/>
      <p:bldP spid="15" grpId="0"/>
      <p:bldP spid="16" grpId="0"/>
      <p:bldP spid="17" grpId="0"/>
      <p:bldP spid="1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Προσαρμοσμένο 7">
      <a:dk1>
        <a:sysClr val="windowText" lastClr="000000"/>
      </a:dk1>
      <a:lt1>
        <a:sysClr val="window" lastClr="FFFFFF"/>
      </a:lt1>
      <a:dk2>
        <a:srgbClr val="073E87"/>
      </a:dk2>
      <a:lt2>
        <a:srgbClr val="C6E7FC"/>
      </a:lt2>
      <a:accent1>
        <a:srgbClr val="3AC45B"/>
      </a:accent1>
      <a:accent2>
        <a:srgbClr val="4584D3"/>
      </a:accent2>
      <a:accent3>
        <a:srgbClr val="34B653"/>
      </a:accent3>
      <a:accent4>
        <a:srgbClr val="A5D028"/>
      </a:accent4>
      <a:accent5>
        <a:srgbClr val="7C7CE0"/>
      </a:accent5>
      <a:accent6>
        <a:srgbClr val="05E0DB"/>
      </a:accent6>
      <a:hlink>
        <a:srgbClr val="0080FF"/>
      </a:hlink>
      <a:folHlink>
        <a:srgbClr val="5EAEFF"/>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3449</Words>
  <Application>Microsoft Office PowerPoint</Application>
  <PresentationFormat>On-screen Show (4:3)</PresentationFormat>
  <Paragraphs>492</Paragraphs>
  <Slides>36</Slides>
  <Notes>22</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Calibri</vt:lpstr>
      <vt:lpstr>Cambria</vt:lpstr>
      <vt:lpstr>Courier New</vt:lpstr>
      <vt:lpstr>Franklin Gothic Book</vt:lpstr>
      <vt:lpstr>Katsoulidis</vt:lpstr>
      <vt:lpstr>Monotype Corsiva</vt:lpstr>
      <vt:lpstr>Perpetua</vt:lpstr>
      <vt:lpstr>Times New Roman</vt:lpstr>
      <vt:lpstr>Wingdings</vt:lpstr>
      <vt:lpstr>Wingdings 2</vt:lpstr>
      <vt:lpstr>Δικαιοσύνη</vt:lpstr>
      <vt:lpstr> Εισαγωγή στη Γλωσσολογία 2ο &amp; 3ο ΜΑΘΗΜΑ </vt:lpstr>
      <vt:lpstr>PowerPoint Presentation</vt:lpstr>
      <vt:lpstr>Ομιλία</vt:lpstr>
      <vt:lpstr>Φωνητική</vt:lpstr>
      <vt:lpstr>Κλάδοι της Φωνητικής</vt:lpstr>
      <vt:lpstr>Διεθνές Φωνητικό Αλφάβητο</vt:lpstr>
      <vt:lpstr>PowerPoint Presentation</vt:lpstr>
      <vt:lpstr>Διεθνές Φωνητικό Αλφάβητο</vt:lpstr>
      <vt:lpstr>Παραγωγή ομιλίας</vt:lpstr>
      <vt:lpstr>Μηχανισμοί ροής αέρα</vt:lpstr>
      <vt:lpstr>PowerPoint Presentation</vt:lpstr>
      <vt:lpstr>Φώνηση</vt:lpstr>
      <vt:lpstr>Άρθρωση</vt:lpstr>
      <vt:lpstr>Φωνητική οδός / Αρθρωτές</vt:lpstr>
      <vt:lpstr>Φωνητική οδός / Αρθρωτές</vt:lpstr>
      <vt:lpstr>Άρθρωση</vt:lpstr>
      <vt:lpstr>Τόπος άρθρωσης</vt:lpstr>
      <vt:lpstr>Τόπος άρθρωσης</vt:lpstr>
      <vt:lpstr>Τόπος άρθρωσης</vt:lpstr>
      <vt:lpstr>Τρόπος άρθρωσης</vt:lpstr>
      <vt:lpstr>Τρόπος άρθρωσης</vt:lpstr>
      <vt:lpstr>Τρόπος άρθρωσης</vt:lpstr>
      <vt:lpstr>Τα σύμφωνα της Ελληνικής (1)</vt:lpstr>
      <vt:lpstr>Τα σύμφωνα της Ελληνικής (2)</vt:lpstr>
      <vt:lpstr>PowerPoint Presentation</vt:lpstr>
      <vt:lpstr>PowerPoint Presentation</vt:lpstr>
      <vt:lpstr>Τα σύμφωνα των γλωσσών (πνευμονικά)</vt:lpstr>
      <vt:lpstr>Φωνήεντα</vt:lpstr>
      <vt:lpstr>Φωνήεντα</vt:lpstr>
      <vt:lpstr>Φωνηεντικό ύψος –  κάθετος άξονας</vt:lpstr>
      <vt:lpstr>Αντίληψη του φωνηεντικού ύψους</vt:lpstr>
      <vt:lpstr>Κίνηση της γλώσσας στον οριζόντιο άξονα</vt:lpstr>
      <vt:lpstr>Αντίληψη της οριζόντιας κίνησης της γλώσσας</vt:lpstr>
      <vt:lpstr>Στρογγύλεμα χειλιών</vt:lpstr>
      <vt:lpstr>Αντίληψη του στρογγυλέματος των χειλιών</vt:lpstr>
      <vt:lpstr>Κατάταξη των φωνηέντων της Ελληνικής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Γλώσσα, Νους, Εγκέφαλος</dc:title>
  <dc:creator>Spyridoula</dc:creator>
  <cp:lastModifiedBy>George Ioannou</cp:lastModifiedBy>
  <cp:revision>766</cp:revision>
  <dcterms:created xsi:type="dcterms:W3CDTF">2006-08-16T00:00:00Z</dcterms:created>
  <dcterms:modified xsi:type="dcterms:W3CDTF">2022-03-15T20:12:24Z</dcterms:modified>
</cp:coreProperties>
</file>