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6" r:id="rId2"/>
    <p:sldId id="290" r:id="rId3"/>
    <p:sldId id="343" r:id="rId4"/>
    <p:sldId id="375" r:id="rId5"/>
    <p:sldId id="376" r:id="rId6"/>
    <p:sldId id="377" r:id="rId7"/>
    <p:sldId id="378" r:id="rId8"/>
    <p:sldId id="379" r:id="rId9"/>
    <p:sldId id="380" r:id="rId10"/>
    <p:sldId id="344" r:id="rId11"/>
    <p:sldId id="389" r:id="rId12"/>
    <p:sldId id="381" r:id="rId13"/>
    <p:sldId id="390" r:id="rId14"/>
    <p:sldId id="382" r:id="rId15"/>
    <p:sldId id="391" r:id="rId16"/>
    <p:sldId id="399" r:id="rId17"/>
    <p:sldId id="401" r:id="rId18"/>
    <p:sldId id="385" r:id="rId19"/>
    <p:sldId id="386" r:id="rId20"/>
    <p:sldId id="387" r:id="rId21"/>
    <p:sldId id="388" r:id="rId22"/>
    <p:sldId id="402" r:id="rId23"/>
    <p:sldId id="393" r:id="rId24"/>
    <p:sldId id="394" r:id="rId25"/>
    <p:sldId id="396" r:id="rId26"/>
    <p:sldId id="397" r:id="rId27"/>
    <p:sldId id="398" r:id="rId28"/>
    <p:sldId id="403" r:id="rId29"/>
    <p:sldId id="404" r:id="rId30"/>
    <p:sldId id="405" r:id="rId31"/>
    <p:sldId id="406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EFCF8"/>
    <a:srgbClr val="DD4F5D"/>
    <a:srgbClr val="F7E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1" autoAdjust="0"/>
    <p:restoredTop sz="89785" autoAdjust="0"/>
  </p:normalViewPr>
  <p:slideViewPr>
    <p:cSldViewPr>
      <p:cViewPr>
        <p:scale>
          <a:sx n="84" d="100"/>
          <a:sy n="84" d="100"/>
        </p:scale>
        <p:origin x="1095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AF1B59-84C5-473A-9806-CB6C1BF7A673}" type="datetimeFigureOut">
              <a:rPr lang="el-GR"/>
              <a:pPr>
                <a:defRPr/>
              </a:pPr>
              <a:t>23/3/2022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538B0081-E875-4989-BD3B-CF9D13F774D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Ορθογώνιο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6B39-05CF-43CD-A5C9-CC296A66E130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12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80B40-3172-4FAA-BD77-0BAAA764C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E313-6CAD-40E5-9910-2B2BACB32A7D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5523-9080-4E9D-A075-C67632612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A04F-C2DD-4509-A34F-FA1FD8B9642C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155E-0134-4004-8A91-C7D4993AF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81888-08D6-47A2-89B6-859CFA596F5E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A7A7-98C2-4C5A-9B25-FC1946406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Ορθογώνιο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D8BE-5FCB-457E-BF11-5B70F9FF158E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093AF-71EA-4309-B13B-1BD4BF83E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01925-27BB-4C54-937B-E7A812405789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E9CE-66B3-4225-90AE-E4466BA2B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0D40-5E26-4FA6-8954-F829A39623A4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E67A-EABA-4525-9077-BA996E90D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9A81-8627-41B5-BF8A-B7D7D6437AAC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625E-D215-4F58-B293-EAA7757B5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EA06-03F4-45BE-BFE0-7955FEAF440A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6165-9C23-4DE2-BE4E-A8B301025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Στρογγυλεμένο ορθογώνιο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A64F9-B3F2-434E-BA53-46C7B60B115E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8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1AA9F6-CE0B-4B03-A144-184077A2E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A76A-FC34-43F2-AD78-A51E9144030C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9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AD1AFD-4611-4A66-AB3C-B40A42374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κύριου τίτλου</a:t>
            </a:r>
            <a:endParaRPr lang="en-US" altLang="en-US"/>
          </a:p>
        </p:txBody>
      </p:sp>
      <p:sp>
        <p:nvSpPr>
          <p:cNvPr id="1029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υποδείγματος κειμένου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8455554-2869-47B0-8426-D7AF50201FF7}" type="datetimeFigureOut">
              <a:rPr lang="en-US"/>
              <a:pPr>
                <a:defRPr/>
              </a:pPr>
              <a:t>3/23/2022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7B306948-BDC7-4BAB-BC9C-8074FD3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1" r:id="rId2"/>
    <p:sldLayoutId id="2147483829" r:id="rId3"/>
    <p:sldLayoutId id="2147483822" r:id="rId4"/>
    <p:sldLayoutId id="2147483823" r:id="rId5"/>
    <p:sldLayoutId id="2147483824" r:id="rId6"/>
    <p:sldLayoutId id="2147483825" r:id="rId7"/>
    <p:sldLayoutId id="2147483830" r:id="rId8"/>
    <p:sldLayoutId id="2147483831" r:id="rId9"/>
    <p:sldLayoutId id="2147483826" r:id="rId10"/>
    <p:sldLayoutId id="214748382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EDEB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Εικόνα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3" y="141288"/>
            <a:ext cx="14938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955675" y="1006475"/>
            <a:ext cx="914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l-GR" altLang="en-US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850" y="3048000"/>
            <a:ext cx="871855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Φωνολογία</a:t>
            </a:r>
            <a:endParaRPr lang="el-GR" altLang="en-US" sz="24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200" b="1" dirty="0">
                <a:solidFill>
                  <a:schemeClr val="tx1"/>
                </a:solidFill>
                <a:latin typeface="Katsoulidis"/>
              </a:rPr>
              <a:t>Σπυριδούλα </a:t>
            </a:r>
            <a:r>
              <a:rPr lang="el-GR" altLang="en-US" sz="2200" b="1" dirty="0" err="1">
                <a:solidFill>
                  <a:schemeClr val="tx1"/>
                </a:solidFill>
                <a:latin typeface="Katsoulidis"/>
              </a:rPr>
              <a:t>Βαρλοκώστα</a:t>
            </a:r>
            <a:endParaRPr lang="el-GR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16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Εθνικό και Καποδιστριακό </a:t>
            </a:r>
            <a:endParaRPr lang="en-US" altLang="en-US" sz="22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Πανεπιστήμιο Αθηνών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en-US" altLang="en-US" dirty="0">
              <a:solidFill>
                <a:schemeClr val="tx1"/>
              </a:solidFill>
              <a:latin typeface="Katsoulidis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el-GR" altLang="en-US" sz="17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720850" y="1676400"/>
            <a:ext cx="5943600" cy="1447800"/>
          </a:xfrm>
        </p:spPr>
        <p:txBody>
          <a:bodyPr/>
          <a:lstStyle/>
          <a:p>
            <a:pPr eaLnBrk="1" hangingPunct="1">
              <a:defRPr/>
            </a:pPr>
            <a:r>
              <a:rPr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Εισαγωγή στη Γλωσσολογία</a:t>
            </a:r>
            <a:b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3</a:t>
            </a:r>
            <a:r>
              <a:rPr lang="el-GR" altLang="en-US" sz="3200" baseline="300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ο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ΜΑΘΗΜΑ</a:t>
            </a:r>
            <a:b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endParaRPr lang="el-GR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4339" name="Rectangle 16"/>
          <p:cNvSpPr>
            <a:spLocks noChangeArrowheads="1"/>
          </p:cNvSpPr>
          <p:nvPr/>
        </p:nvSpPr>
        <p:spPr bwMode="auto">
          <a:xfrm>
            <a:off x="3206750" y="6156325"/>
            <a:ext cx="29718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defRPr/>
            </a:pPr>
            <a:r>
              <a:rPr lang="el-GR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Ε</a:t>
            </a:r>
            <a:r>
              <a:rPr lang="en-US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mail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:</a:t>
            </a:r>
            <a:r>
              <a:rPr lang="el-GR" altLang="en-US" sz="1500" dirty="0">
                <a:latin typeface="Cambria" pitchFamily="18" charset="0"/>
                <a:ea typeface="MS PGothic" panose="020B0600070205080204" pitchFamily="34" charset="-128"/>
              </a:rPr>
              <a:t>  </a:t>
            </a:r>
            <a:r>
              <a:rPr lang="en-GB" altLang="en-US" sz="1500" dirty="0" err="1">
                <a:latin typeface="Cambria" pitchFamily="18" charset="0"/>
                <a:ea typeface="MS PGothic" panose="020B0600070205080204" pitchFamily="34" charset="-128"/>
              </a:rPr>
              <a:t>svarlokosta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@phil.uoa.gr</a:t>
            </a:r>
            <a:endParaRPr lang="en-US" altLang="en-US" sz="1500" dirty="0">
              <a:latin typeface="Cambria" pitchFamily="18" charset="0"/>
            </a:endParaRPr>
          </a:p>
        </p:txBody>
      </p:sp>
      <p:pic>
        <p:nvPicPr>
          <p:cNvPr id="9" name="8 - Εικόνα" descr="αρχείο λήψη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"/>
            <a:ext cx="3619500" cy="1066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0"/>
            <a:ext cx="861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Ο φθόγγος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δεν</a:t>
            </a:r>
            <a:r>
              <a:rPr lang="el-GR" sz="2400" dirty="0">
                <a:latin typeface="Cambria" pitchFamily="18" charset="0"/>
              </a:rPr>
              <a:t> είναι η ελάχιστη γλωσσική μονάδα!</a:t>
            </a:r>
          </a:p>
          <a:p>
            <a:pPr algn="just"/>
            <a:endParaRPr lang="en-US" sz="2400" dirty="0">
              <a:latin typeface="Cambria" pitchFamily="18" charset="0"/>
            </a:endParaRPr>
          </a:p>
          <a:p>
            <a:pPr algn="just"/>
            <a:r>
              <a:rPr lang="el-GR" sz="2400" dirty="0">
                <a:latin typeface="Cambria" pitchFamily="18" charset="0"/>
              </a:rPr>
              <a:t>Ο φθόγγος δεν αποτελεί μια ενιαία γλωσσική μονάδα αλλά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σύνθεση διαφόρων χαρακτηριστικών</a:t>
            </a:r>
            <a:r>
              <a:rPr lang="el-GR" sz="2400" dirty="0">
                <a:latin typeface="Cambria" pitchFamily="18" charset="0"/>
              </a:rPr>
              <a:t>.</a:t>
            </a:r>
          </a:p>
          <a:p>
            <a:pPr algn="just"/>
            <a:endParaRPr lang="el-GR" sz="1200" dirty="0">
              <a:latin typeface="Cambria" pitchFamily="18" charset="0"/>
            </a:endParaRPr>
          </a:p>
          <a:p>
            <a:pPr algn="just"/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228600" y="24384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sz="2400" dirty="0">
              <a:latin typeface="Cambria" pitchFamily="18" charset="0"/>
            </a:endParaRPr>
          </a:p>
          <a:p>
            <a:pPr algn="just"/>
            <a:r>
              <a:rPr lang="el-GR" sz="2400" dirty="0">
                <a:latin typeface="Cambria" pitchFamily="18" charset="0"/>
              </a:rPr>
              <a:t>Τα χαρακτηριστικά αυτά μπορούν να πάρουν θετική ή αρνητική τιμή</a:t>
            </a:r>
          </a:p>
          <a:p>
            <a:r>
              <a:rPr lang="el-GR" sz="2400" b="1" dirty="0">
                <a:latin typeface="Cambria" pitchFamily="18" charset="0"/>
              </a:rPr>
              <a:t>+Α (είναι Α) ή –Α (δεν είναι Α)</a:t>
            </a:r>
          </a:p>
          <a:p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[+ηχηρό] </a:t>
            </a:r>
            <a:r>
              <a:rPr lang="el-GR" sz="2400" dirty="0">
                <a:latin typeface="Cambria" pitchFamily="18" charset="0"/>
              </a:rPr>
              <a:t>(είναι ηχηρό) π.χ.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d</a:t>
            </a:r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στη λέξη </a:t>
            </a:r>
            <a:r>
              <a:rPr lang="en-US" sz="2400" dirty="0" err="1">
                <a:latin typeface="Cambria" pitchFamily="18" charset="0"/>
              </a:rPr>
              <a:t>dino</a:t>
            </a:r>
            <a:r>
              <a:rPr lang="en-US" sz="2400" dirty="0">
                <a:latin typeface="Cambria" pitchFamily="18" charset="0"/>
              </a:rPr>
              <a:t> ‘</a:t>
            </a:r>
            <a:r>
              <a:rPr lang="el-GR" sz="2400" dirty="0">
                <a:latin typeface="Cambria" pitchFamily="18" charset="0"/>
              </a:rPr>
              <a:t>ντύνω’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ή </a:t>
            </a:r>
          </a:p>
          <a:p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[-ηχηρό] </a:t>
            </a:r>
            <a:r>
              <a:rPr lang="el-GR" sz="2400" dirty="0">
                <a:latin typeface="Cambria" pitchFamily="18" charset="0"/>
              </a:rPr>
              <a:t>(δεν είναι ηχηρό, άρα είναι άηχο) π.χ.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t</a:t>
            </a:r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στη λέξη </a:t>
            </a:r>
            <a:r>
              <a:rPr lang="en-US" sz="2400" dirty="0" err="1">
                <a:latin typeface="Cambria" pitchFamily="18" charset="0"/>
              </a:rPr>
              <a:t>tino</a:t>
            </a:r>
            <a:r>
              <a:rPr lang="en-US" sz="2400" dirty="0">
                <a:latin typeface="Cambria" pitchFamily="18" charset="0"/>
              </a:rPr>
              <a:t> ‘</a:t>
            </a:r>
            <a:r>
              <a:rPr lang="el-GR" sz="2400" dirty="0">
                <a:latin typeface="Cambria" pitchFamily="18" charset="0"/>
              </a:rPr>
              <a:t>τείνω’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endParaRPr lang="el-GR" sz="2400" b="1" dirty="0">
              <a:latin typeface="Cambria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28600" y="55626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Το φωνητικό χαρακτηριστικό της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ηχηρότητας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διακρίνει τις δύο λέξεις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el-GR" sz="2400" i="1" dirty="0">
                <a:latin typeface="Cambria" pitchFamily="18" charset="0"/>
              </a:rPr>
              <a:t>τείνω</a:t>
            </a:r>
            <a:r>
              <a:rPr lang="el-GR" sz="2400" dirty="0">
                <a:latin typeface="Cambria" pitchFamily="18" charset="0"/>
              </a:rPr>
              <a:t> και </a:t>
            </a:r>
            <a:r>
              <a:rPr lang="el-GR" sz="2400" i="1" dirty="0">
                <a:latin typeface="Cambria" pitchFamily="18" charset="0"/>
              </a:rPr>
              <a:t>ντύνω</a:t>
            </a:r>
            <a:r>
              <a:rPr lang="el-GR" sz="2400" dirty="0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Όταν ένα χαρακτηριστικό διακρίνει ένα φώνημα από ένα άλλο, αποτελεί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διακριτικό χαρακτηριστικό .</a:t>
            </a:r>
          </a:p>
          <a:p>
            <a:pPr algn="just"/>
            <a:endParaRPr lang="el-GR" sz="2400" b="1" dirty="0">
              <a:solidFill>
                <a:srgbClr val="7030A0"/>
              </a:solidFill>
              <a:latin typeface="Cambria" pitchFamily="18" charset="0"/>
            </a:endParaRPr>
          </a:p>
          <a:p>
            <a:pPr algn="just"/>
            <a:r>
              <a:rPr lang="el-GR" sz="2400" dirty="0">
                <a:latin typeface="Cambria" pitchFamily="18" charset="0"/>
              </a:rPr>
              <a:t>Με βάση τα διακριτικά χαρακτηριστικά μπορούμε να διακρίνουμε έναν φθόγγο, δηλαδή να τον ορίσουμε και να αναφερθούμε μοναδικά σε αυτόν.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381000" y="3429000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p</a:t>
            </a:r>
            <a:r>
              <a:rPr lang="el-GR" sz="2400" dirty="0">
                <a:latin typeface="Cambria" pitchFamily="18" charset="0"/>
              </a:rPr>
              <a:t>] = [+στιγμιαίο, +χειλικό, -ηχηρό]</a:t>
            </a:r>
          </a:p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b</a:t>
            </a:r>
            <a:r>
              <a:rPr lang="el-GR" sz="2400" dirty="0">
                <a:latin typeface="Cambria" pitchFamily="18" charset="0"/>
              </a:rPr>
              <a:t>] = [+στιγμιαίο, +χειλικό, </a:t>
            </a:r>
            <a:r>
              <a:rPr lang="en-US" sz="2400" dirty="0">
                <a:latin typeface="Cambria" pitchFamily="18" charset="0"/>
              </a:rPr>
              <a:t>+</a:t>
            </a:r>
            <a:r>
              <a:rPr lang="el-GR" sz="2400" dirty="0">
                <a:latin typeface="Cambria" pitchFamily="18" charset="0"/>
              </a:rPr>
              <a:t>ηχηρό]</a:t>
            </a:r>
            <a:endParaRPr lang="en-US" sz="2400" dirty="0">
              <a:latin typeface="Cambria" pitchFamily="18" charset="0"/>
            </a:endParaRPr>
          </a:p>
          <a:p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s</a:t>
            </a:r>
            <a:r>
              <a:rPr lang="el-GR" sz="2400" dirty="0">
                <a:latin typeface="Cambria" pitchFamily="18" charset="0"/>
              </a:rPr>
              <a:t>] = [</a:t>
            </a:r>
            <a:r>
              <a:rPr lang="en-US" sz="2400" dirty="0">
                <a:latin typeface="Cambria" pitchFamily="18" charset="0"/>
              </a:rPr>
              <a:t>-</a:t>
            </a:r>
            <a:r>
              <a:rPr lang="el-GR" sz="2400" dirty="0">
                <a:latin typeface="Cambria" pitchFamily="18" charset="0"/>
              </a:rPr>
              <a:t>στιγμιαίο, +</a:t>
            </a:r>
            <a:r>
              <a:rPr lang="el-GR" sz="2400" dirty="0" err="1">
                <a:latin typeface="Cambria" pitchFamily="18" charset="0"/>
              </a:rPr>
              <a:t>κορωνιδικό</a:t>
            </a:r>
            <a:r>
              <a:rPr lang="el-GR" sz="2400" dirty="0">
                <a:latin typeface="Cambria" pitchFamily="18" charset="0"/>
              </a:rPr>
              <a:t>, -ηχηρό]</a:t>
            </a:r>
          </a:p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z</a:t>
            </a:r>
            <a:r>
              <a:rPr lang="el-GR" sz="2400" dirty="0">
                <a:latin typeface="Cambria" pitchFamily="18" charset="0"/>
              </a:rPr>
              <a:t>] = [</a:t>
            </a:r>
            <a:r>
              <a:rPr lang="en-US" sz="2400" dirty="0">
                <a:latin typeface="Cambria" pitchFamily="18" charset="0"/>
              </a:rPr>
              <a:t>-</a:t>
            </a:r>
            <a:r>
              <a:rPr lang="el-GR" sz="2400" dirty="0">
                <a:latin typeface="Cambria" pitchFamily="18" charset="0"/>
              </a:rPr>
              <a:t>στιγμιαίο, +</a:t>
            </a:r>
            <a:r>
              <a:rPr lang="el-GR" sz="2400" dirty="0" err="1">
                <a:latin typeface="Cambria" pitchFamily="18" charset="0"/>
              </a:rPr>
              <a:t>κορωνιδικό</a:t>
            </a:r>
            <a:r>
              <a:rPr lang="el-GR" sz="2400" dirty="0">
                <a:latin typeface="Cambria" pitchFamily="18" charset="0"/>
              </a:rPr>
              <a:t>, </a:t>
            </a:r>
            <a:r>
              <a:rPr lang="en-US" sz="2400" dirty="0">
                <a:latin typeface="Cambria" pitchFamily="18" charset="0"/>
              </a:rPr>
              <a:t>+</a:t>
            </a:r>
            <a:r>
              <a:rPr lang="el-GR" sz="2400" dirty="0">
                <a:latin typeface="Cambria" pitchFamily="18" charset="0"/>
              </a:rPr>
              <a:t>ηχηρό]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  <a: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συμφώνων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Κύρια διάκριση</a:t>
            </a:r>
          </a:p>
          <a:p>
            <a:r>
              <a:rPr lang="el-GR" sz="2400" dirty="0">
                <a:latin typeface="Cambria" pitchFamily="18" charset="0"/>
              </a:rPr>
              <a:t>[+ συμφωνικό] </a:t>
            </a:r>
          </a:p>
          <a:p>
            <a:r>
              <a:rPr lang="el-GR" sz="2400" dirty="0">
                <a:latin typeface="Cambria" pitchFamily="18" charset="0"/>
              </a:rPr>
              <a:t>[+/- αντηχητικό]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28600" y="5867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Ηχηρότητα</a:t>
            </a:r>
          </a:p>
          <a:p>
            <a:r>
              <a:rPr lang="el-GR" sz="2400" dirty="0">
                <a:latin typeface="Cambria" pitchFamily="18" charset="0"/>
              </a:rPr>
              <a:t>[+/- ηχηρό]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22860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Τόπος άρθρωσης</a:t>
            </a:r>
          </a:p>
          <a:p>
            <a:r>
              <a:rPr lang="el-GR" sz="2400" dirty="0">
                <a:latin typeface="Cambria" pitchFamily="18" charset="0"/>
              </a:rPr>
              <a:t>[+/- χειλικό]</a:t>
            </a:r>
          </a:p>
          <a:p>
            <a:r>
              <a:rPr lang="el-GR" sz="2400" dirty="0">
                <a:latin typeface="Cambria" pitchFamily="18" charset="0"/>
              </a:rPr>
              <a:t>[+/- </a:t>
            </a:r>
            <a:r>
              <a:rPr lang="el-GR" sz="2400" dirty="0" err="1">
                <a:latin typeface="Cambria" pitchFamily="18" charset="0"/>
              </a:rPr>
              <a:t>κορωνιδικό</a:t>
            </a:r>
            <a:r>
              <a:rPr lang="el-GR" sz="2400" dirty="0">
                <a:latin typeface="Cambria" pitchFamily="18" charset="0"/>
              </a:rPr>
              <a:t>]</a:t>
            </a:r>
          </a:p>
          <a:p>
            <a:r>
              <a:rPr lang="el-GR" sz="2400" dirty="0">
                <a:latin typeface="Cambria" pitchFamily="18" charset="0"/>
              </a:rPr>
              <a:t>[+/-υπερωικό]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228600" y="4114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Τρόπος άρθρωσης</a:t>
            </a:r>
          </a:p>
          <a:p>
            <a:r>
              <a:rPr lang="el-GR" sz="2400" dirty="0">
                <a:latin typeface="Cambria" pitchFamily="18" charset="0"/>
              </a:rPr>
              <a:t>[+/- στιγμιαίο]</a:t>
            </a:r>
          </a:p>
          <a:p>
            <a:r>
              <a:rPr lang="el-GR" sz="2400" dirty="0">
                <a:latin typeface="Cambria" pitchFamily="18" charset="0"/>
              </a:rPr>
              <a:t>[+/- έρρινο]</a:t>
            </a:r>
          </a:p>
          <a:p>
            <a:r>
              <a:rPr lang="el-GR" sz="2400" dirty="0">
                <a:latin typeface="Cambria" pitchFamily="18" charset="0"/>
              </a:rPr>
              <a:t>[+/- πλευρικό]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  <a: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συμφώνων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1"/>
            <a:ext cx="8153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B050"/>
                </a:solidFill>
                <a:latin typeface="Cambria" pitchFamily="18" charset="0"/>
              </a:rPr>
              <a:t>			p	b	m</a:t>
            </a:r>
            <a:endParaRPr lang="el-GR" sz="2200" b="1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συμφωνικό</a:t>
            </a:r>
            <a:r>
              <a:rPr lang="en-US" sz="2200" dirty="0">
                <a:latin typeface="Cambria" pitchFamily="18" charset="0"/>
              </a:rPr>
              <a:t>		+	+	+</a:t>
            </a:r>
            <a:endParaRPr lang="el-GR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αντηχητικό</a:t>
            </a:r>
            <a:r>
              <a:rPr lang="en-US" sz="2200" dirty="0">
                <a:latin typeface="Cambria" pitchFamily="18" charset="0"/>
              </a:rPr>
              <a:t>		-	-	+</a:t>
            </a:r>
            <a:endParaRPr lang="el-GR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χειλικό			+	+	+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στιγμιαίο		+	+	-</a:t>
            </a:r>
          </a:p>
          <a:p>
            <a:r>
              <a:rPr lang="el-GR" sz="2200" dirty="0">
                <a:latin typeface="Cambria" pitchFamily="18" charset="0"/>
              </a:rPr>
              <a:t>έρρινο			-	-	+</a:t>
            </a:r>
          </a:p>
          <a:p>
            <a:r>
              <a:rPr lang="el-GR" sz="2200" dirty="0">
                <a:latin typeface="Cambria" pitchFamily="18" charset="0"/>
              </a:rPr>
              <a:t>ηχηρό			-	+	+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28600" y="3657600"/>
            <a:ext cx="8610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200" b="1" dirty="0">
                <a:solidFill>
                  <a:srgbClr val="00B050"/>
                </a:solidFill>
                <a:latin typeface="+mn-lt"/>
              </a:rPr>
              <a:t>			</a:t>
            </a:r>
            <a:r>
              <a:rPr lang="en-US" sz="2200" b="1" dirty="0">
                <a:solidFill>
                  <a:srgbClr val="00B050"/>
                </a:solidFill>
                <a:latin typeface="+mn-lt"/>
              </a:rPr>
              <a:t>b	m</a:t>
            </a:r>
            <a:r>
              <a:rPr lang="el-GR" sz="2200" b="1" dirty="0">
                <a:solidFill>
                  <a:srgbClr val="00B050"/>
                </a:solidFill>
                <a:latin typeface="+mn-lt"/>
              </a:rPr>
              <a:t>	</a:t>
            </a:r>
            <a:r>
              <a:rPr lang="en-US" sz="2200" b="1" dirty="0">
                <a:solidFill>
                  <a:srgbClr val="00B050"/>
                </a:solidFill>
                <a:latin typeface="+mn-lt"/>
              </a:rPr>
              <a:t>d	n	g	</a:t>
            </a:r>
            <a:r>
              <a:rPr lang="el-GR" altLang="el-GR" sz="2200" b="1" dirty="0">
                <a:solidFill>
                  <a:srgbClr val="00B050"/>
                </a:solidFill>
                <a:latin typeface="+mn-lt"/>
                <a:ea typeface="Times New Roman" pitchFamily="18" charset="0"/>
                <a:cs typeface="Tahoma" pitchFamily="34" charset="0"/>
              </a:rPr>
              <a:t>ŋ</a:t>
            </a:r>
            <a:r>
              <a:rPr lang="en-US" altLang="el-GR" sz="2200" b="1" dirty="0">
                <a:solidFill>
                  <a:srgbClr val="00B050"/>
                </a:solidFill>
                <a:latin typeface="+mn-lt"/>
                <a:ea typeface="Times New Roman" pitchFamily="18" charset="0"/>
                <a:cs typeface="Tahoma" pitchFamily="34" charset="0"/>
              </a:rPr>
              <a:t>	</a:t>
            </a:r>
            <a:endParaRPr lang="el-GR" sz="2200" b="1" dirty="0">
              <a:solidFill>
                <a:srgbClr val="00B050"/>
              </a:solidFill>
              <a:latin typeface="+mn-lt"/>
            </a:endParaRPr>
          </a:p>
          <a:p>
            <a:r>
              <a:rPr lang="el-GR" sz="2200" dirty="0">
                <a:latin typeface="+mn-lt"/>
              </a:rPr>
              <a:t>συμφωνικό</a:t>
            </a:r>
            <a:r>
              <a:rPr lang="en-US" sz="2200" dirty="0">
                <a:latin typeface="+mn-lt"/>
              </a:rPr>
              <a:t>		+	+	+	+	+	+	</a:t>
            </a:r>
            <a:endParaRPr lang="el-GR" sz="2200" dirty="0">
              <a:latin typeface="+mn-lt"/>
            </a:endParaRPr>
          </a:p>
          <a:p>
            <a:r>
              <a:rPr lang="el-GR" sz="2200" dirty="0">
                <a:latin typeface="+mn-lt"/>
              </a:rPr>
              <a:t>αντηχητικό</a:t>
            </a:r>
            <a:r>
              <a:rPr lang="en-US" sz="2200" dirty="0">
                <a:latin typeface="+mn-lt"/>
              </a:rPr>
              <a:t>		-	+	-	+	-	+	</a:t>
            </a:r>
            <a:endParaRPr lang="el-GR" sz="2200" dirty="0">
              <a:latin typeface="+mn-lt"/>
            </a:endParaRPr>
          </a:p>
          <a:p>
            <a:r>
              <a:rPr lang="el-GR" sz="2200" dirty="0">
                <a:latin typeface="+mn-lt"/>
              </a:rPr>
              <a:t>χειλικό		</a:t>
            </a:r>
            <a:r>
              <a:rPr lang="en-US" sz="2200" dirty="0">
                <a:latin typeface="+mn-lt"/>
              </a:rPr>
              <a:t>	</a:t>
            </a:r>
            <a:r>
              <a:rPr lang="el-GR" sz="2200" dirty="0">
                <a:latin typeface="+mn-lt"/>
              </a:rPr>
              <a:t>+	+	</a:t>
            </a:r>
            <a:r>
              <a:rPr lang="en-US" sz="2200" dirty="0">
                <a:latin typeface="+mn-lt"/>
              </a:rPr>
              <a:t>-	-	-	-	</a:t>
            </a:r>
          </a:p>
          <a:p>
            <a:r>
              <a:rPr lang="el-GR" sz="2200" dirty="0" err="1">
                <a:latin typeface="+mn-lt"/>
              </a:rPr>
              <a:t>κορωνιδικό</a:t>
            </a:r>
            <a:r>
              <a:rPr lang="el-GR" sz="2200" dirty="0">
                <a:latin typeface="+mn-lt"/>
              </a:rPr>
              <a:t>		-	-	+	+	-	-	</a:t>
            </a:r>
          </a:p>
          <a:p>
            <a:r>
              <a:rPr lang="el-GR" sz="2200" dirty="0">
                <a:latin typeface="+mn-lt"/>
              </a:rPr>
              <a:t>υπερωικό		-	-	-	-	+	+	</a:t>
            </a:r>
            <a:endParaRPr lang="en-US" sz="2200" dirty="0">
              <a:latin typeface="+mn-lt"/>
            </a:endParaRPr>
          </a:p>
          <a:p>
            <a:r>
              <a:rPr lang="el-GR" sz="2200" dirty="0">
                <a:latin typeface="+mn-lt"/>
              </a:rPr>
              <a:t>στιγμιαίο		+	-	+	-	+	-	</a:t>
            </a:r>
          </a:p>
          <a:p>
            <a:r>
              <a:rPr lang="el-GR" sz="2200" dirty="0">
                <a:latin typeface="+mn-lt"/>
              </a:rPr>
              <a:t>έρρινο			-	+	-	+	-	+</a:t>
            </a:r>
          </a:p>
          <a:p>
            <a:r>
              <a:rPr lang="el-GR" sz="2200" dirty="0">
                <a:latin typeface="+mn-lt"/>
              </a:rPr>
              <a:t>ηχηρό			+	+	+	+	+	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  <a: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φωνηέντων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1143000"/>
            <a:ext cx="8153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Κύρια διάκριση</a:t>
            </a:r>
          </a:p>
          <a:p>
            <a:r>
              <a:rPr lang="el-GR" sz="2400" dirty="0">
                <a:latin typeface="Cambria" pitchFamily="18" charset="0"/>
              </a:rPr>
              <a:t>[- συμφωνικό]</a:t>
            </a:r>
          </a:p>
          <a:p>
            <a:endParaRPr lang="el-GR" sz="2400" dirty="0">
              <a:latin typeface="Cambria" pitchFamily="18" charset="0"/>
            </a:endParaRPr>
          </a:p>
          <a:p>
            <a:pPr algn="just"/>
            <a:endParaRPr lang="el-GR" sz="1200" dirty="0">
              <a:latin typeface="Cambria" pitchFamily="18" charset="0"/>
            </a:endParaRPr>
          </a:p>
          <a:p>
            <a:pPr algn="just"/>
            <a:endParaRPr lang="el-GR" dirty="0">
              <a:latin typeface="Cambria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28600" y="4114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endParaRPr lang="el-GR" sz="2400" dirty="0">
              <a:latin typeface="Cambria" pitchFamily="18" charset="0"/>
            </a:endParaRPr>
          </a:p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Στρογγυλότητα</a:t>
            </a:r>
          </a:p>
          <a:p>
            <a:r>
              <a:rPr lang="el-GR" sz="2400" dirty="0">
                <a:latin typeface="Cambria" pitchFamily="18" charset="0"/>
              </a:rPr>
              <a:t>[+/- στρογγυλό]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2286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Τόπος άρθρωσης</a:t>
            </a:r>
          </a:p>
          <a:p>
            <a:r>
              <a:rPr lang="el-GR" sz="2400" dirty="0">
                <a:latin typeface="Cambria" pitchFamily="18" charset="0"/>
              </a:rPr>
              <a:t>[+/- πρόσθιο]</a:t>
            </a:r>
          </a:p>
          <a:p>
            <a:r>
              <a:rPr lang="el-GR" sz="2400" dirty="0">
                <a:latin typeface="Cambria" pitchFamily="18" charset="0"/>
              </a:rPr>
              <a:t>[+/- κεντρικό]</a:t>
            </a:r>
          </a:p>
          <a:p>
            <a:r>
              <a:rPr lang="el-GR" sz="2400" dirty="0">
                <a:latin typeface="Cambria" pitchFamily="18" charset="0"/>
              </a:rPr>
              <a:t>[+/- ψηλό]	</a:t>
            </a:r>
          </a:p>
          <a:p>
            <a:r>
              <a:rPr lang="el-GR" sz="2400" dirty="0">
                <a:latin typeface="Cambria" pitchFamily="18" charset="0"/>
              </a:rPr>
              <a:t>[+/- χαμηλό]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Διακριτικά χαρακτηριστικά</a:t>
            </a:r>
            <a: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φωνηέντων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0"/>
            <a:ext cx="8153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				</a:t>
            </a:r>
            <a:r>
              <a:rPr lang="en-US" sz="2400" b="1" dirty="0" err="1">
                <a:solidFill>
                  <a:srgbClr val="00B050"/>
                </a:solidFill>
                <a:latin typeface="Cambria" pitchFamily="18" charset="0"/>
              </a:rPr>
              <a:t>i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	e	u	o	a</a:t>
            </a:r>
            <a:endParaRPr lang="el-GR" sz="2400" b="1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συμφωνικό</a:t>
            </a:r>
            <a:r>
              <a:rPr lang="en-US" sz="2400" dirty="0">
                <a:latin typeface="Cambria" pitchFamily="18" charset="0"/>
              </a:rPr>
              <a:t>			-	-	-	-	-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πρόσθιο</a:t>
            </a:r>
            <a:r>
              <a:rPr lang="en-US" sz="2400" dirty="0">
                <a:latin typeface="Cambria" pitchFamily="18" charset="0"/>
              </a:rPr>
              <a:t>			+	+	-	-	-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κεντρικό</a:t>
            </a:r>
            <a:r>
              <a:rPr lang="en-US" sz="2400" dirty="0">
                <a:latin typeface="Cambria" pitchFamily="18" charset="0"/>
              </a:rPr>
              <a:t>			-	-	-	-	+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ψηλό</a:t>
            </a:r>
            <a:r>
              <a:rPr lang="en-US" sz="2400" dirty="0">
                <a:latin typeface="Cambria" pitchFamily="18" charset="0"/>
              </a:rPr>
              <a:t>				+	-	+	-	-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χαμηλό</a:t>
            </a:r>
            <a:r>
              <a:rPr lang="en-US" sz="2400" dirty="0">
                <a:latin typeface="Cambria" pitchFamily="18" charset="0"/>
              </a:rPr>
              <a:t>			-	-	-	-	+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στρογγυλό</a:t>
            </a:r>
            <a:r>
              <a:rPr lang="en-US" sz="2400" dirty="0">
                <a:latin typeface="Cambria" pitchFamily="18" charset="0"/>
              </a:rPr>
              <a:t>			-	-	+	+	-</a:t>
            </a:r>
          </a:p>
          <a:p>
            <a:endParaRPr lang="el-GR" sz="2400" dirty="0">
              <a:latin typeface="Cambria" pitchFamily="18" charset="0"/>
            </a:endParaRPr>
          </a:p>
          <a:p>
            <a:pPr algn="just"/>
            <a:endParaRPr lang="el-GR" sz="1200" dirty="0">
              <a:latin typeface="Cambria" pitchFamily="18" charset="0"/>
            </a:endParaRPr>
          </a:p>
          <a:p>
            <a:pPr algn="just"/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Πλεοναστικά και μη πλεοναστικά χαρακτηριστικά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838200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Όταν ένα χαρακτηριστικό μπορεί να προβλεφθεί μέσω ενός κανόνα, θεωρείται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πλεοναστικό</a:t>
            </a:r>
            <a:r>
              <a:rPr lang="el-GR" sz="2400" dirty="0">
                <a:latin typeface="Cambria" pitchFamily="18" charset="0"/>
              </a:rPr>
              <a:t> (</a:t>
            </a:r>
            <a:r>
              <a:rPr lang="en-US" sz="2400" dirty="0">
                <a:latin typeface="Cambria" pitchFamily="18" charset="0"/>
              </a:rPr>
              <a:t>redundant) </a:t>
            </a:r>
            <a:r>
              <a:rPr lang="el-GR" sz="2400" dirty="0">
                <a:latin typeface="Cambria" pitchFamily="18" charset="0"/>
              </a:rPr>
              <a:t>ή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αναμενόμενο</a:t>
            </a:r>
            <a:r>
              <a:rPr lang="el-GR" sz="2400" dirty="0">
                <a:latin typeface="Cambria" pitchFamily="18" charset="0"/>
              </a:rPr>
              <a:t> (</a:t>
            </a:r>
            <a:r>
              <a:rPr lang="en-US" sz="2400" dirty="0">
                <a:latin typeface="Cambria" pitchFamily="18" charset="0"/>
              </a:rPr>
              <a:t>predictable) </a:t>
            </a:r>
            <a:r>
              <a:rPr lang="el-GR" sz="2400" dirty="0">
                <a:latin typeface="Cambria" pitchFamily="18" charset="0"/>
              </a:rPr>
              <a:t>χαρακτηριστικό.  Στην αντίθετη περίπτωση (όταν, δηλ., δεν μπορεί να προβλεφθεί μέσω ενός κανόνα) αποτελεί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μη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πλεοναστικό</a:t>
            </a:r>
            <a:r>
              <a:rPr lang="el-GR" sz="2400" dirty="0">
                <a:latin typeface="Cambria" pitchFamily="18" charset="0"/>
              </a:rPr>
              <a:t> (</a:t>
            </a:r>
            <a:r>
              <a:rPr lang="en-US" sz="2400" dirty="0" err="1">
                <a:latin typeface="Cambria" pitchFamily="18" charset="0"/>
              </a:rPr>
              <a:t>nonredundant</a:t>
            </a:r>
            <a:r>
              <a:rPr lang="en-US" sz="2400" dirty="0">
                <a:latin typeface="Cambria" pitchFamily="18" charset="0"/>
              </a:rPr>
              <a:t>) (</a:t>
            </a:r>
            <a:r>
              <a:rPr lang="el-GR" sz="2400" dirty="0">
                <a:latin typeface="Cambria" pitchFamily="18" charset="0"/>
              </a:rPr>
              <a:t>δηλ.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διακριτικό</a:t>
            </a:r>
            <a:r>
              <a:rPr lang="el-GR" sz="2400" dirty="0">
                <a:latin typeface="Cambria" pitchFamily="18" charset="0"/>
              </a:rPr>
              <a:t>) χαρακτηριστικό.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304800" y="54864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400" dirty="0">
              <a:latin typeface="Cambria" pitchFamily="18" charset="0"/>
            </a:endParaRPr>
          </a:p>
          <a:p>
            <a:endParaRPr lang="el-GR" sz="2400" b="1" dirty="0">
              <a:latin typeface="Cambria" pitchFamily="18" charset="0"/>
            </a:endParaRPr>
          </a:p>
          <a:p>
            <a:r>
              <a:rPr lang="el-GR" sz="2400" b="1" dirty="0">
                <a:latin typeface="Cambria" pitchFamily="18" charset="0"/>
              </a:rPr>
              <a:t>[</a:t>
            </a:r>
            <a:r>
              <a:rPr lang="en-US" sz="2400" b="1" dirty="0">
                <a:latin typeface="Cambria" pitchFamily="18" charset="0"/>
              </a:rPr>
              <a:t>p</a:t>
            </a:r>
            <a:r>
              <a:rPr lang="en-US" sz="2400" b="1" baseline="30000" dirty="0">
                <a:latin typeface="Cambria" pitchFamily="18" charset="0"/>
              </a:rPr>
              <a:t>h</a:t>
            </a:r>
            <a:r>
              <a:rPr lang="el-GR" sz="2400" b="1" dirty="0">
                <a:latin typeface="Cambria" pitchFamily="18" charset="0"/>
              </a:rPr>
              <a:t> ],</a:t>
            </a:r>
            <a:r>
              <a:rPr lang="el-GR" sz="2400" b="1" baseline="30000" dirty="0">
                <a:latin typeface="Cambria" pitchFamily="18" charset="0"/>
              </a:rPr>
              <a:t> </a:t>
            </a:r>
            <a:r>
              <a:rPr lang="el-GR" sz="2400" b="1" dirty="0">
                <a:latin typeface="Cambria" pitchFamily="18" charset="0"/>
              </a:rPr>
              <a:t>[</a:t>
            </a:r>
            <a:r>
              <a:rPr lang="en-US" sz="2400" b="1" dirty="0" err="1">
                <a:latin typeface="Cambria" pitchFamily="18" charset="0"/>
              </a:rPr>
              <a:t>t</a:t>
            </a:r>
            <a:r>
              <a:rPr lang="en-US" sz="2400" b="1" baseline="30000" dirty="0" err="1">
                <a:latin typeface="Cambria" pitchFamily="18" charset="0"/>
              </a:rPr>
              <a:t>h</a:t>
            </a:r>
            <a:r>
              <a:rPr lang="el-GR" sz="2400" b="1" dirty="0">
                <a:latin typeface="Cambria" pitchFamily="18" charset="0"/>
              </a:rPr>
              <a:t> ],</a:t>
            </a:r>
            <a:r>
              <a:rPr lang="el-GR" sz="2400" b="1" baseline="30000" dirty="0">
                <a:latin typeface="Cambria" pitchFamily="18" charset="0"/>
              </a:rPr>
              <a:t> </a:t>
            </a:r>
            <a:r>
              <a:rPr lang="el-GR" sz="2400" b="1" dirty="0">
                <a:latin typeface="Cambria" pitchFamily="18" charset="0"/>
              </a:rPr>
              <a:t>[</a:t>
            </a:r>
            <a:r>
              <a:rPr lang="en-US" sz="2400" b="1" dirty="0" err="1">
                <a:latin typeface="Cambria" pitchFamily="18" charset="0"/>
              </a:rPr>
              <a:t>k</a:t>
            </a:r>
            <a:r>
              <a:rPr lang="en-US" sz="2400" b="1" baseline="30000" dirty="0" err="1">
                <a:latin typeface="Cambria" pitchFamily="18" charset="0"/>
              </a:rPr>
              <a:t>h</a:t>
            </a:r>
            <a:r>
              <a:rPr lang="el-GR" sz="2400" b="1" dirty="0">
                <a:latin typeface="Cambria" pitchFamily="18" charset="0"/>
              </a:rPr>
              <a:t>]</a:t>
            </a:r>
            <a:r>
              <a:rPr lang="el-GR" sz="2400" b="1" baseline="30000" dirty="0">
                <a:latin typeface="Cambria" pitchFamily="18" charset="0"/>
              </a:rPr>
              <a:t> </a:t>
            </a:r>
            <a:r>
              <a:rPr lang="en-US" sz="2400" b="1" dirty="0">
                <a:latin typeface="Cambria" pitchFamily="18" charset="0"/>
              </a:rPr>
              <a:t>= </a:t>
            </a:r>
            <a:r>
              <a:rPr lang="el-GR" sz="2400" b="1" dirty="0">
                <a:latin typeface="Cambria" pitchFamily="18" charset="0"/>
              </a:rPr>
              <a:t>συμπληρωματική κατανομή με [</a:t>
            </a:r>
            <a:r>
              <a:rPr lang="en-US" sz="2400" b="1" dirty="0">
                <a:latin typeface="Cambria" pitchFamily="18" charset="0"/>
              </a:rPr>
              <a:t>p], [t], [k]</a:t>
            </a:r>
            <a:endParaRPr lang="el-GR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2766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Η ηχηρότητα ή η </a:t>
            </a:r>
            <a:r>
              <a:rPr lang="el-GR" sz="2400" dirty="0" err="1">
                <a:latin typeface="Cambria" pitchFamily="18" charset="0"/>
              </a:rPr>
              <a:t>ρινικότητα</a:t>
            </a:r>
            <a:r>
              <a:rPr lang="el-GR" sz="2400" dirty="0">
                <a:latin typeface="Cambria" pitchFamily="18" charset="0"/>
              </a:rPr>
              <a:t> (</a:t>
            </a:r>
            <a:r>
              <a:rPr lang="en-US" sz="2400" dirty="0">
                <a:latin typeface="Cambria" pitchFamily="18" charset="0"/>
              </a:rPr>
              <a:t>nasality) </a:t>
            </a:r>
            <a:r>
              <a:rPr lang="el-GR" sz="2400" dirty="0">
                <a:latin typeface="Cambria" pitchFamily="18" charset="0"/>
              </a:rPr>
              <a:t>αποτελούν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μη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πλεοναστικά 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(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διακριτικά)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χαρακτηριστικά της Αγγλικής.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b="1" dirty="0">
                <a:latin typeface="Cambria" pitchFamily="18" charset="0"/>
              </a:rPr>
              <a:t>Γιατί</a:t>
            </a:r>
            <a:r>
              <a:rPr lang="el-GR" sz="2400" dirty="0">
                <a:latin typeface="Cambria" pitchFamily="18" charset="0"/>
              </a:rPr>
              <a:t>;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228600" y="44958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Cambria" pitchFamily="18" charset="0"/>
              </a:rPr>
              <a:t>Η δάσυνση αποτελεί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πλεοναστικό</a:t>
            </a:r>
            <a:r>
              <a:rPr lang="el-GR" sz="2400" dirty="0">
                <a:latin typeface="Cambria" pitchFamily="18" charset="0"/>
              </a:rPr>
              <a:t> χαρακτηριστικό:</a:t>
            </a:r>
          </a:p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 err="1">
                <a:latin typeface="Cambria" pitchFamily="18" charset="0"/>
              </a:rPr>
              <a:t>p</a:t>
            </a:r>
            <a:r>
              <a:rPr lang="en-US" sz="2400" baseline="30000" dirty="0" err="1">
                <a:latin typeface="Cambria" pitchFamily="18" charset="0"/>
              </a:rPr>
              <a:t>h</a:t>
            </a:r>
            <a:r>
              <a:rPr lang="en-US" sz="2400" dirty="0" err="1">
                <a:latin typeface="Cambria" pitchFamily="18" charset="0"/>
              </a:rPr>
              <a:t>ar</a:t>
            </a:r>
            <a:r>
              <a:rPr lang="el-GR" sz="2400" dirty="0">
                <a:latin typeface="Cambria" pitchFamily="18" charset="0"/>
              </a:rPr>
              <a:t>],</a:t>
            </a:r>
            <a:r>
              <a:rPr lang="el-GR" sz="2400" baseline="300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 err="1">
                <a:latin typeface="Cambria" pitchFamily="18" charset="0"/>
              </a:rPr>
              <a:t>t</a:t>
            </a:r>
            <a:r>
              <a:rPr lang="en-US" sz="2400" baseline="30000" dirty="0" err="1">
                <a:latin typeface="Cambria" pitchFamily="18" charset="0"/>
              </a:rPr>
              <a:t>h</a:t>
            </a:r>
            <a:r>
              <a:rPr lang="en-US" sz="2400" dirty="0" err="1">
                <a:latin typeface="Cambria" pitchFamily="18" charset="0"/>
              </a:rPr>
              <a:t>ar</a:t>
            </a:r>
            <a:r>
              <a:rPr lang="el-GR" sz="2400" dirty="0">
                <a:latin typeface="Cambria" pitchFamily="18" charset="0"/>
              </a:rPr>
              <a:t>],</a:t>
            </a:r>
            <a:r>
              <a:rPr lang="el-GR" sz="2400" baseline="300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 err="1">
                <a:latin typeface="Cambria" pitchFamily="18" charset="0"/>
              </a:rPr>
              <a:t>k</a:t>
            </a:r>
            <a:r>
              <a:rPr lang="en-US" sz="2400" baseline="30000" dirty="0" err="1">
                <a:latin typeface="Cambria" pitchFamily="18" charset="0"/>
              </a:rPr>
              <a:t>h</a:t>
            </a:r>
            <a:r>
              <a:rPr lang="en-US" sz="2400" dirty="0" err="1">
                <a:latin typeface="Cambria" pitchFamily="18" charset="0"/>
              </a:rPr>
              <a:t>ar</a:t>
            </a:r>
            <a:r>
              <a:rPr lang="en-US" sz="2400" dirty="0">
                <a:latin typeface="Cambria" pitchFamily="18" charset="0"/>
              </a:rPr>
              <a:t>]</a:t>
            </a:r>
          </a:p>
          <a:p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spar</a:t>
            </a:r>
            <a:r>
              <a:rPr lang="el-GR" sz="2400" dirty="0">
                <a:latin typeface="Cambria" pitchFamily="18" charset="0"/>
              </a:rPr>
              <a:t>],</a:t>
            </a:r>
            <a:r>
              <a:rPr lang="el-GR" sz="2400" baseline="300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>
                <a:latin typeface="Cambria" pitchFamily="18" charset="0"/>
              </a:rPr>
              <a:t>star</a:t>
            </a:r>
            <a:r>
              <a:rPr lang="el-GR" sz="2400" dirty="0">
                <a:latin typeface="Cambria" pitchFamily="18" charset="0"/>
              </a:rPr>
              <a:t>],</a:t>
            </a:r>
            <a:r>
              <a:rPr lang="el-GR" sz="2400" baseline="300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[</a:t>
            </a:r>
            <a:r>
              <a:rPr lang="en-US" sz="2400" dirty="0" err="1">
                <a:latin typeface="Cambria" pitchFamily="18" charset="0"/>
              </a:rPr>
              <a:t>skar</a:t>
            </a:r>
            <a:r>
              <a:rPr lang="en-US" sz="2400" dirty="0">
                <a:latin typeface="Cambria" pitchFamily="18" charset="0"/>
              </a:rPr>
              <a:t>]</a:t>
            </a:r>
          </a:p>
          <a:p>
            <a:r>
              <a:rPr lang="el-GR" sz="2400" b="1" dirty="0">
                <a:latin typeface="Cambria" pitchFamily="18" charset="0"/>
              </a:rPr>
              <a:t>Γιατί</a:t>
            </a:r>
            <a:r>
              <a:rPr lang="el-GR" sz="2400" dirty="0">
                <a:latin typeface="Cambria" pitchFamily="18" charset="0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Φωνολογικοί κανόνες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410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dirty="0"/>
              <a:t>Αφομοίωση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Ανομοίωση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Προσθήκη χαρακτηριστικών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Απαλοιφή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Επένθεση</a:t>
            </a:r>
            <a:endParaRPr lang="en-US" sz="2400" dirty="0">
              <a:latin typeface="Cambria" pitchFamily="18" charset="0"/>
            </a:endParaRPr>
          </a:p>
          <a:p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Φωνολογικοί κανόνες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0"/>
            <a:ext cx="8610600" cy="1905000"/>
          </a:xfrm>
        </p:spPr>
        <p:txBody>
          <a:bodyPr/>
          <a:lstStyle/>
          <a:p>
            <a:pPr>
              <a:buNone/>
            </a:pPr>
            <a:endParaRPr lang="el-GR" sz="2400" dirty="0"/>
          </a:p>
          <a:p>
            <a:pPr lvl="1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dirty="0">
                <a:solidFill>
                  <a:srgbClr val="00B050"/>
                </a:solidFill>
              </a:rPr>
              <a:t>Εμμένουσα αφομοίωση</a:t>
            </a:r>
          </a:p>
          <a:p>
            <a:pPr algn="just">
              <a:buNone/>
            </a:pPr>
            <a:r>
              <a:rPr lang="en-US" sz="2400" dirty="0"/>
              <a:t>	</a:t>
            </a:r>
            <a:r>
              <a:rPr lang="el-GR" sz="2400" dirty="0"/>
              <a:t>Το φώνημα που ακολουθεί παρατείνει ή αφομοιώνεται</a:t>
            </a:r>
            <a:r>
              <a:rPr lang="en-US" sz="2400" dirty="0"/>
              <a:t> </a:t>
            </a:r>
            <a:r>
              <a:rPr lang="el-GR" sz="2400" dirty="0"/>
              <a:t>στην άρθρωση του φωνήματος που προηγείται.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/</a:t>
            </a:r>
            <a:r>
              <a:rPr lang="en-US" sz="2400" dirty="0" err="1"/>
              <a:t>dɔgs</a:t>
            </a:r>
            <a:r>
              <a:rPr lang="en-US" sz="2400" dirty="0"/>
              <a:t>/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/>
              <a:t>[</a:t>
            </a:r>
            <a:r>
              <a:rPr lang="en-US" sz="2400" dirty="0" err="1"/>
              <a:t>dɔg</a:t>
            </a:r>
            <a:r>
              <a:rPr lang="en-US" sz="2400" b="1" dirty="0" err="1">
                <a:solidFill>
                  <a:srgbClr val="7030A0"/>
                </a:solidFill>
              </a:rPr>
              <a:t>z</a:t>
            </a:r>
            <a:r>
              <a:rPr lang="en-US" sz="2400" dirty="0"/>
              <a:t>]	</a:t>
            </a:r>
            <a:r>
              <a:rPr lang="el-GR" sz="2400" dirty="0"/>
              <a:t>(σκύλοι)</a:t>
            </a:r>
          </a:p>
          <a:p>
            <a:pPr>
              <a:buNone/>
            </a:pPr>
            <a:endParaRPr lang="el-GR" sz="2400" b="1" i="1" dirty="0"/>
          </a:p>
        </p:txBody>
      </p:sp>
      <p:sp>
        <p:nvSpPr>
          <p:cNvPr id="4" name="3 - Ορθογώνιο"/>
          <p:cNvSpPr/>
          <p:nvPr/>
        </p:nvSpPr>
        <p:spPr>
          <a:xfrm>
            <a:off x="381000" y="10668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Αφομοίωση</a:t>
            </a:r>
          </a:p>
          <a:p>
            <a:pPr algn="just">
              <a:buNone/>
            </a:pPr>
            <a:r>
              <a:rPr lang="el-GR" sz="2400" dirty="0">
                <a:latin typeface="Cambria" pitchFamily="18" charset="0"/>
              </a:rPr>
              <a:t>Ένα φώνημα αλλάζει κάποια χαρακτηριστικά του για να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προσομοιωθεί με κάποιο άλλο φώνημα που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βρίσκεται στο περιβάλλον του.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457200" y="39624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/>
              <a:t>/</a:t>
            </a:r>
            <a:r>
              <a:rPr lang="en-US" sz="2400" dirty="0" err="1">
                <a:latin typeface="Cambria" pitchFamily="18" charset="0"/>
              </a:rPr>
              <a:t>svino</a:t>
            </a:r>
            <a:r>
              <a:rPr lang="en-US" sz="2400" dirty="0">
                <a:latin typeface="Cambria" pitchFamily="18" charset="0"/>
              </a:rPr>
              <a:t>/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 [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zvino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]</a:t>
            </a:r>
          </a:p>
          <a:p>
            <a:pPr>
              <a:buNone/>
            </a:pPr>
            <a:r>
              <a:rPr lang="en-US" sz="2400" dirty="0">
                <a:latin typeface="Cambria" pitchFamily="18" charset="0"/>
                <a:sym typeface="Wingdings" pitchFamily="2" charset="2"/>
              </a:rPr>
              <a:t>can  [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k</a:t>
            </a:r>
            <a:r>
              <a:rPr lang="en-US" sz="2400" dirty="0" err="1">
                <a:latin typeface="Cambria" pitchFamily="18" charset="0"/>
              </a:rPr>
              <a:t>ən</a:t>
            </a:r>
            <a:r>
              <a:rPr lang="en-US" sz="2400" dirty="0">
                <a:latin typeface="Cambria" pitchFamily="18" charset="0"/>
              </a:rPr>
              <a:t>]   </a:t>
            </a:r>
            <a:r>
              <a:rPr lang="el-GR" sz="2400" b="1" dirty="0">
                <a:latin typeface="Cambria" pitchFamily="18" charset="0"/>
              </a:rPr>
              <a:t>ΑΛΛΑ</a:t>
            </a:r>
            <a:r>
              <a:rPr lang="el-GR" sz="2400" dirty="0">
                <a:latin typeface="Cambria" pitchFamily="18" charset="0"/>
              </a:rPr>
              <a:t> 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I can go  [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ajk</a:t>
            </a:r>
            <a:r>
              <a:rPr lang="en-US" sz="2400" dirty="0" err="1">
                <a:latin typeface="Cambria" pitchFamily="18" charset="0"/>
              </a:rPr>
              <a:t>ə</a:t>
            </a:r>
            <a:r>
              <a:rPr lang="en-US" sz="2400" dirty="0" err="1">
                <a:solidFill>
                  <a:srgbClr val="7030A0"/>
                </a:solidFill>
                <a:latin typeface="Cambria" pitchFamily="18" charset="0"/>
              </a:rPr>
              <a:t>ŋ</a:t>
            </a:r>
            <a:r>
              <a:rPr lang="en-US" sz="2400" dirty="0" err="1">
                <a:latin typeface="Cambria" pitchFamily="18" charset="0"/>
              </a:rPr>
              <a:t>go</a:t>
            </a:r>
            <a:r>
              <a:rPr lang="en-US" sz="2400" dirty="0">
                <a:latin typeface="Cambria" pitchFamily="18" charset="0"/>
              </a:rPr>
              <a:t>] </a:t>
            </a:r>
            <a:endParaRPr lang="el-GR" sz="2400" dirty="0"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0" y="28194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n-US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Προκαταβολική αφομοίωση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  <a:p>
            <a:pPr lvl="1" algn="just">
              <a:buClr>
                <a:srgbClr val="7030A0"/>
              </a:buClr>
            </a:pPr>
            <a:r>
              <a:rPr lang="el-GR" sz="2400" dirty="0">
                <a:latin typeface="Cambria" pitchFamily="18" charset="0"/>
              </a:rPr>
              <a:t>Το φώνημα που προηγείται αφομοιώνεται με το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φώνημα που ακολουθεί ως προς κάποιο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χαρακτηριστικό.</a:t>
            </a: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Φωνολογικοί κανόνες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410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</a:rPr>
              <a:t>Ανομοίωση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l-GR" sz="2400" dirty="0"/>
              <a:t>Ένα φώνημα αλλάζει κάποια χαρακτηριστικά του για να διαφοροποιηθεί από κάποιο άλλο φώνημα στο περιβάλλον του.</a:t>
            </a:r>
          </a:p>
          <a:p>
            <a:pPr>
              <a:buNone/>
            </a:pPr>
            <a:r>
              <a:rPr lang="en-US" sz="2400" dirty="0"/>
              <a:t>	</a:t>
            </a:r>
            <a:endParaRPr lang="el-GR" sz="2400" dirty="0"/>
          </a:p>
          <a:p>
            <a:pPr>
              <a:buNone/>
            </a:pPr>
            <a:r>
              <a:rPr lang="el-GR" sz="2400" dirty="0">
                <a:latin typeface="Cambria" pitchFamily="18" charset="0"/>
              </a:rPr>
              <a:t>	</a:t>
            </a:r>
            <a:r>
              <a:rPr lang="en-US" sz="2400" dirty="0">
                <a:latin typeface="Cambria" pitchFamily="18" charset="0"/>
              </a:rPr>
              <a:t>/</a:t>
            </a:r>
            <a:r>
              <a:rPr lang="el-GR" sz="2400" dirty="0"/>
              <a:t>γ</a:t>
            </a:r>
            <a:r>
              <a:rPr lang="en-US" sz="2400" dirty="0" err="1"/>
              <a:t>ɾ</a:t>
            </a:r>
            <a:r>
              <a:rPr lang="en-US" sz="2400" dirty="0" err="1">
                <a:latin typeface="Cambria" pitchFamily="18" charset="0"/>
              </a:rPr>
              <a:t>af</a:t>
            </a:r>
            <a:r>
              <a:rPr lang="el-GR" sz="2400" dirty="0">
                <a:latin typeface="Cambria" pitchFamily="18" charset="0"/>
              </a:rPr>
              <a:t>θ</a:t>
            </a:r>
            <a:r>
              <a:rPr lang="en-US" sz="2400" dirty="0">
                <a:latin typeface="Cambria" pitchFamily="18" charset="0"/>
              </a:rPr>
              <a:t>o/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l-GR" sz="2400" dirty="0">
                <a:sym typeface="Wingdings" pitchFamily="2" charset="2"/>
              </a:rPr>
              <a:t>[γ</a:t>
            </a:r>
            <a:r>
              <a:rPr lang="en-US" sz="2400" dirty="0" err="1"/>
              <a:t>ɾ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afto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]</a:t>
            </a:r>
            <a:endParaRPr lang="el-GR" sz="2400" dirty="0">
              <a:latin typeface="Cambria" pitchFamily="18" charset="0"/>
            </a:endParaRPr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28600" y="18288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Φωνολογία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Φώνημα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Αλλόφωνα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Διακριτικά χαρακτηριστικά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Διακριτικά χαρακτηριστικά συμφώνων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Διακριτικά χαρακτηριστικά φωνηέντων</a:t>
            </a:r>
            <a:endParaRPr lang="en-US" altLang="en-US" sz="24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Πλεοναστικά και μη πλεοναστικά χαρακτηριστικά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Φωνολογικοί κανόνες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>
                <a:latin typeface="Cambria" pitchFamily="18" charset="0"/>
              </a:rPr>
              <a:t>Φυσικές τάξεις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400" dirty="0" err="1">
                <a:latin typeface="Cambria" pitchFamily="18" charset="0"/>
              </a:rPr>
              <a:t>Υπερτεμαχιακά</a:t>
            </a:r>
            <a:r>
              <a:rPr lang="el-GR" altLang="en-US" sz="2400" dirty="0">
                <a:latin typeface="Cambria" pitchFamily="18" charset="0"/>
              </a:rPr>
              <a:t> στοιχεία – Συλλαβή – </a:t>
            </a:r>
            <a:r>
              <a:rPr lang="el-GR" altLang="en-US" sz="2400" dirty="0" err="1">
                <a:latin typeface="Cambria" pitchFamily="18" charset="0"/>
              </a:rPr>
              <a:t>Φωνοτακτικοί</a:t>
            </a:r>
            <a:r>
              <a:rPr lang="el-GR" altLang="en-US" sz="2400" dirty="0">
                <a:latin typeface="Cambria" pitchFamily="18" charset="0"/>
              </a:rPr>
              <a:t> κανόνες – Φωνολογική λέξη, τόνος, τονισμός</a:t>
            </a: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</p:txBody>
      </p:sp>
      <p:pic>
        <p:nvPicPr>
          <p:cNvPr id="4" name="3 - Εικόνα" descr="dropped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28600"/>
            <a:ext cx="6400800" cy="137159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Φωνολογικοί κανόνες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5410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</a:rPr>
              <a:t>Προσθήκη χαρακτηριστικών </a:t>
            </a:r>
            <a:endParaRPr lang="en-US" sz="2400" b="1" dirty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en-US" sz="2400" dirty="0"/>
              <a:t>	</a:t>
            </a:r>
            <a:r>
              <a:rPr lang="el-GR" sz="2400" dirty="0"/>
              <a:t>Προστίθεται ένα μη διαφοροποιητικό (πλεοναστικό) χαρακτηριστικό.</a:t>
            </a:r>
          </a:p>
          <a:p>
            <a:pPr algn="just">
              <a:buNone/>
            </a:pPr>
            <a:r>
              <a:rPr lang="en-US" sz="2400" dirty="0"/>
              <a:t>	</a:t>
            </a:r>
            <a:r>
              <a:rPr lang="el-GR" sz="2400" dirty="0"/>
              <a:t>Κανόνας δάσυνσης των άηχων κλειστών της Αγγλικής στην αρχή της συλλαβής.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n-US" sz="2400" b="1" dirty="0"/>
              <a:t>		pit</a:t>
            </a:r>
            <a:r>
              <a:rPr lang="el-GR" sz="2400" b="1" dirty="0"/>
              <a:t>		</a:t>
            </a:r>
            <a:r>
              <a:rPr lang="en-US" sz="2400" b="1" dirty="0"/>
              <a:t>p</a:t>
            </a:r>
            <a:r>
              <a:rPr lang="en-US" sz="2400" b="1" baseline="30000" dirty="0"/>
              <a:t>h</a:t>
            </a:r>
          </a:p>
          <a:p>
            <a:pPr>
              <a:buNone/>
            </a:pPr>
            <a:r>
              <a:rPr lang="en-US" sz="2400" dirty="0"/>
              <a:t>		re</a:t>
            </a:r>
            <a:r>
              <a:rPr lang="en-US" sz="2400" b="1" dirty="0"/>
              <a:t>peat</a:t>
            </a:r>
          </a:p>
          <a:p>
            <a:pPr>
              <a:buNone/>
            </a:pPr>
            <a:r>
              <a:rPr lang="en-US" sz="2400" dirty="0"/>
              <a:t>		split		p</a:t>
            </a:r>
            <a:endParaRPr lang="el-GR" sz="2400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Φωνολογικοί κανόνες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17526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</a:rPr>
              <a:t>Απαλοιφή</a:t>
            </a:r>
          </a:p>
          <a:p>
            <a:pPr>
              <a:buNone/>
            </a:pPr>
            <a:r>
              <a:rPr lang="el-GR" sz="2400" dirty="0"/>
              <a:t>Αποβάλλεται ένα φώνημα.</a:t>
            </a:r>
            <a:endParaRPr lang="en-US" sz="2400" dirty="0"/>
          </a:p>
          <a:p>
            <a:pPr>
              <a:buNone/>
            </a:pPr>
            <a:r>
              <a:rPr lang="el-GR" sz="2400" dirty="0"/>
              <a:t>απαρνούμαι: [</a:t>
            </a:r>
            <a:r>
              <a:rPr lang="en-US" sz="2400" dirty="0" err="1"/>
              <a:t>ap</a:t>
            </a:r>
            <a:r>
              <a:rPr lang="en-US" sz="2400" b="1" dirty="0" err="1"/>
              <a:t>o+a</a:t>
            </a:r>
            <a:r>
              <a:rPr lang="en-US" sz="2400" dirty="0" err="1"/>
              <a:t>ɾ</a:t>
            </a:r>
            <a:r>
              <a:rPr lang="en-US" sz="2400" b="1" dirty="0" err="1"/>
              <a:t>nume</a:t>
            </a:r>
            <a:r>
              <a:rPr lang="en-US" sz="2400" b="1" dirty="0"/>
              <a:t>] [</a:t>
            </a:r>
            <a:r>
              <a:rPr lang="en-US" sz="2400" b="1" dirty="0" err="1"/>
              <a:t>apa</a:t>
            </a:r>
            <a:r>
              <a:rPr lang="en-US" sz="2400" dirty="0" err="1"/>
              <a:t>ɾ</a:t>
            </a:r>
            <a:r>
              <a:rPr lang="en-US" sz="2400" b="1" dirty="0" err="1"/>
              <a:t>nume</a:t>
            </a:r>
            <a:r>
              <a:rPr lang="en-US" sz="2400" b="1" dirty="0"/>
              <a:t>]</a:t>
            </a:r>
          </a:p>
          <a:p>
            <a:pPr>
              <a:buNone/>
            </a:pPr>
            <a:r>
              <a:rPr lang="el-GR" sz="2400" dirty="0"/>
              <a:t>μετέπειτα: [</a:t>
            </a:r>
            <a:r>
              <a:rPr lang="en-US" sz="2400" dirty="0" err="1"/>
              <a:t>met</a:t>
            </a:r>
            <a:r>
              <a:rPr lang="en-US" sz="2400" b="1" dirty="0" err="1"/>
              <a:t>a+epita</a:t>
            </a:r>
            <a:r>
              <a:rPr lang="en-US" sz="2400" b="1" dirty="0"/>
              <a:t>] [</a:t>
            </a:r>
            <a:r>
              <a:rPr lang="en-US" sz="2400" b="1" dirty="0" err="1"/>
              <a:t>metepita</a:t>
            </a:r>
            <a:r>
              <a:rPr lang="en-US" sz="2400" b="1" dirty="0"/>
              <a:t>]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28600" y="3429000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Επένθεση </a:t>
            </a:r>
          </a:p>
          <a:p>
            <a:pPr algn="just">
              <a:buNone/>
            </a:pPr>
            <a:r>
              <a:rPr lang="el-GR" sz="2400" dirty="0">
                <a:latin typeface="Cambria" pitchFamily="18" charset="0"/>
              </a:rPr>
              <a:t>Εισαγωγή ενός φωνήματος. Συνήθως</a:t>
            </a:r>
            <a:r>
              <a:rPr lang="en-US" sz="2400" b="1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συμβαίνει για να διορθώσει μη επιτρεπόμενες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ακολουθίες.</a:t>
            </a:r>
          </a:p>
          <a:p>
            <a:pPr algn="just">
              <a:buNone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n-US" sz="2400" dirty="0">
                <a:latin typeface="Cambria" pitchFamily="18" charset="0"/>
              </a:rPr>
              <a:t>squeezes  [</a:t>
            </a:r>
            <a:r>
              <a:rPr lang="en-US" sz="2400" dirty="0" err="1">
                <a:latin typeface="Cambria" pitchFamily="18" charset="0"/>
              </a:rPr>
              <a:t>skwiz</a:t>
            </a:r>
            <a:r>
              <a:rPr lang="en-US" sz="2400" b="1" dirty="0" err="1">
                <a:latin typeface="Cambria" pitchFamily="18" charset="0"/>
              </a:rPr>
              <a:t>iz</a:t>
            </a:r>
            <a:r>
              <a:rPr lang="en-US" sz="2400" b="1" dirty="0">
                <a:latin typeface="Cambria" pitchFamily="18" charset="0"/>
              </a:rPr>
              <a:t>] </a:t>
            </a:r>
            <a:r>
              <a:rPr lang="el-GR" sz="2400" dirty="0">
                <a:latin typeface="Cambria" pitchFamily="18" charset="0"/>
              </a:rPr>
              <a:t>και όχι </a:t>
            </a:r>
            <a:r>
              <a:rPr lang="el-GR" sz="2400" b="1" dirty="0">
                <a:latin typeface="Cambria" pitchFamily="18" charset="0"/>
              </a:rPr>
              <a:t>[</a:t>
            </a:r>
            <a:r>
              <a:rPr lang="en-US" sz="2400" b="1" dirty="0" err="1">
                <a:latin typeface="Cambria" pitchFamily="18" charset="0"/>
              </a:rPr>
              <a:t>skwizz</a:t>
            </a:r>
            <a:r>
              <a:rPr lang="en-US" sz="2400" b="1" dirty="0">
                <a:latin typeface="Cambria" pitchFamily="18" charset="0"/>
              </a:rPr>
              <a:t>]</a:t>
            </a:r>
            <a:endParaRPr lang="el-GR" sz="2400" b="1" dirty="0">
              <a:latin typeface="Cambria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Cambria" pitchFamily="18" charset="0"/>
              </a:rPr>
              <a:t>freezes  [</a:t>
            </a:r>
            <a:r>
              <a:rPr lang="en-US" sz="2400" dirty="0" err="1">
                <a:latin typeface="Cambria" pitchFamily="18" charset="0"/>
              </a:rPr>
              <a:t>friz</a:t>
            </a:r>
            <a:r>
              <a:rPr lang="en-US" sz="2400" b="1" dirty="0" err="1">
                <a:latin typeface="Cambria" pitchFamily="18" charset="0"/>
              </a:rPr>
              <a:t>iz</a:t>
            </a:r>
            <a:r>
              <a:rPr lang="en-US" sz="2400" b="1" dirty="0">
                <a:latin typeface="Cambria" pitchFamily="18" charset="0"/>
              </a:rPr>
              <a:t>] </a:t>
            </a:r>
            <a:r>
              <a:rPr lang="el-GR" sz="2400" dirty="0">
                <a:latin typeface="Cambria" pitchFamily="18" charset="0"/>
              </a:rPr>
              <a:t>και όχι </a:t>
            </a:r>
            <a:r>
              <a:rPr lang="el-GR" sz="2400" b="1" dirty="0">
                <a:latin typeface="Cambria" pitchFamily="18" charset="0"/>
              </a:rPr>
              <a:t>[</a:t>
            </a:r>
            <a:r>
              <a:rPr lang="en-US" sz="2400" b="1" dirty="0">
                <a:latin typeface="Cambria" pitchFamily="18" charset="0"/>
              </a:rPr>
              <a:t>frizz]</a:t>
            </a:r>
            <a:endParaRPr lang="el-GR" sz="2400" b="1" dirty="0">
              <a:latin typeface="Cambria" pitchFamily="18" charset="0"/>
            </a:endParaRPr>
          </a:p>
          <a:p>
            <a:pPr algn="just">
              <a:buNone/>
            </a:pPr>
            <a:r>
              <a:rPr lang="en-US" sz="2400" dirty="0" err="1">
                <a:latin typeface="Cambria" pitchFamily="18" charset="0"/>
              </a:rPr>
              <a:t>aeɾas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 a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γ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e</a:t>
            </a:r>
            <a:r>
              <a:rPr lang="en-US" sz="2400" dirty="0" err="1">
                <a:latin typeface="Cambria" pitchFamily="18" charset="0"/>
              </a:rPr>
              <a:t>ɾ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as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algn="just">
              <a:buNone/>
            </a:pPr>
            <a:r>
              <a:rPr lang="en-US" sz="2400" dirty="0" err="1">
                <a:latin typeface="Cambria" pitchFamily="18" charset="0"/>
              </a:rPr>
              <a:t>pni</a:t>
            </a:r>
            <a:r>
              <a:rPr lang="el-GR" sz="2400" dirty="0" err="1">
                <a:latin typeface="Cambria" pitchFamily="18" charset="0"/>
              </a:rPr>
              <a:t>γο</a:t>
            </a:r>
            <a:r>
              <a:rPr lang="el-GR" sz="2400" dirty="0" err="1">
                <a:latin typeface="Cambria" pitchFamily="18" charset="0"/>
                <a:sym typeface="Wingdings" pitchFamily="2" charset="2"/>
              </a:rPr>
              <a:t>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pini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γ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o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(Ιδίωμα Τρίπολης)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Φυσικές τάξεις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715000"/>
            <a:ext cx="8763000" cy="914400"/>
          </a:xfrm>
        </p:spPr>
        <p:txBody>
          <a:bodyPr/>
          <a:lstStyle/>
          <a:p>
            <a:pPr algn="just">
              <a:buNone/>
            </a:pPr>
            <a:r>
              <a:rPr lang="el-GR" sz="2400" b="1" dirty="0">
                <a:solidFill>
                  <a:srgbClr val="7030A0"/>
                </a:solidFill>
              </a:rPr>
              <a:t>  </a:t>
            </a:r>
            <a:r>
              <a:rPr lang="el-GR" sz="2400" b="1" dirty="0">
                <a:solidFill>
                  <a:srgbClr val="7030A0"/>
                </a:solidFill>
                <a:sym typeface="Wingdings"/>
              </a:rPr>
              <a:t>  </a:t>
            </a:r>
            <a:r>
              <a:rPr lang="el-GR" sz="2400" b="1" u="sng" dirty="0">
                <a:solidFill>
                  <a:srgbClr val="00B050"/>
                </a:solidFill>
              </a:rPr>
              <a:t>Φυσική τάξη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dirty="0"/>
              <a:t>= ομάδα φθόγγων που χαρακτηρίζονται από ένα ή περισσότερα διακριτικά χαρακτηριστικά</a:t>
            </a:r>
            <a:r>
              <a:rPr lang="en-US" sz="2400" dirty="0"/>
              <a:t>, </a:t>
            </a:r>
            <a:r>
              <a:rPr lang="el-GR" sz="2400" dirty="0"/>
              <a:t>π.χ. </a:t>
            </a:r>
            <a:r>
              <a:rPr lang="en-US" sz="2400" dirty="0">
                <a:latin typeface="Cambria" pitchFamily="18" charset="0"/>
              </a:rPr>
              <a:t>m, n</a:t>
            </a:r>
            <a:r>
              <a:rPr lang="en-US" sz="2400" dirty="0"/>
              <a:t>,</a:t>
            </a:r>
            <a:r>
              <a:rPr lang="en-US" sz="2400" dirty="0">
                <a:latin typeface="Cambria" pitchFamily="18" charset="0"/>
              </a:rPr>
              <a:t> ŋ</a:t>
            </a:r>
            <a:endParaRPr lang="el-GR" sz="2400" dirty="0">
              <a:latin typeface="Cambria" pitchFamily="18" charset="0"/>
            </a:endParaRPr>
          </a:p>
          <a:p>
            <a:pPr algn="just"/>
            <a:endParaRPr lang="en-US" sz="2400" dirty="0"/>
          </a:p>
          <a:p>
            <a:pPr lvl="1" algn="just">
              <a:buNone/>
            </a:pPr>
            <a:r>
              <a:rPr lang="el-GR" sz="2200" dirty="0"/>
              <a:t>	</a:t>
            </a:r>
            <a:endParaRPr lang="en-US" sz="2200" dirty="0"/>
          </a:p>
        </p:txBody>
      </p:sp>
      <p:sp>
        <p:nvSpPr>
          <p:cNvPr id="4" name="3 - Ορθογώνιο"/>
          <p:cNvSpPr/>
          <p:nvPr/>
        </p:nvSpPr>
        <p:spPr>
          <a:xfrm>
            <a:off x="304800" y="914400"/>
            <a:ext cx="8610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el-GR" sz="2400" dirty="0">
                <a:latin typeface="Cambria" pitchFamily="18" charset="0"/>
              </a:rPr>
              <a:t> Παρόμοιοι φωνολογικοί κανόνες φαίνεται να εφαρμόζονται στις ίδιες τάξεις/ομάδες φθόγγων  διαγλωσσικά.</a:t>
            </a:r>
          </a:p>
          <a:p>
            <a:pPr algn="just">
              <a:buClr>
                <a:srgbClr val="7030A0"/>
              </a:buClr>
            </a:pPr>
            <a:r>
              <a:rPr lang="el-GR" sz="2400" dirty="0">
                <a:latin typeface="Cambria" pitchFamily="18" charset="0"/>
              </a:rPr>
              <a:t>π.χ. η αφομοίωση του τόπου άρθρωσης των έρρινων συμφώνων ως προς τον τόπο άρθρωσης του ακόλουθου συμφώνου παρατηρείται σε πολλές γλώσσες:</a:t>
            </a:r>
          </a:p>
          <a:p>
            <a:pPr lvl="1" algn="just">
              <a:buClr>
                <a:srgbClr val="7030A0"/>
              </a:buClr>
              <a:buNone/>
            </a:pPr>
            <a:r>
              <a:rPr lang="el-GR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I can go  [</a:t>
            </a:r>
            <a:r>
              <a:rPr lang="en-US" sz="2200" dirty="0" err="1">
                <a:latin typeface="Cambria" pitchFamily="18" charset="0"/>
                <a:sym typeface="Wingdings" pitchFamily="2" charset="2"/>
              </a:rPr>
              <a:t>ajk</a:t>
            </a:r>
            <a:r>
              <a:rPr lang="en-US" sz="2200" dirty="0" err="1">
                <a:latin typeface="Cambria" pitchFamily="18" charset="0"/>
              </a:rPr>
              <a:t>əŋgo</a:t>
            </a:r>
            <a:r>
              <a:rPr lang="en-US" sz="2200" dirty="0">
                <a:latin typeface="Cambria" pitchFamily="18" charset="0"/>
              </a:rPr>
              <a:t>]</a:t>
            </a:r>
            <a:endParaRPr lang="el-GR" sz="2200" dirty="0">
              <a:latin typeface="Cambria" pitchFamily="18" charset="0"/>
            </a:endParaRPr>
          </a:p>
          <a:p>
            <a:pPr lvl="1" algn="just">
              <a:buClr>
                <a:srgbClr val="7030A0"/>
              </a:buClr>
              <a:buNone/>
            </a:pPr>
            <a:r>
              <a:rPr lang="el-GR" sz="2200" dirty="0">
                <a:latin typeface="Cambria" pitchFamily="18" charset="0"/>
              </a:rPr>
              <a:t>	</a:t>
            </a:r>
            <a:r>
              <a:rPr lang="en-US" sz="2200" dirty="0">
                <a:latin typeface="Cambria" pitchFamily="18" charset="0"/>
              </a:rPr>
              <a:t>tin </a:t>
            </a:r>
            <a:r>
              <a:rPr lang="en-US" sz="2200" dirty="0" err="1">
                <a:latin typeface="Cambria" pitchFamily="18" charset="0"/>
              </a:rPr>
              <a:t>bala</a:t>
            </a:r>
            <a:r>
              <a:rPr lang="en-US" sz="2200" dirty="0">
                <a:latin typeface="Cambria" pitchFamily="18" charset="0"/>
              </a:rPr>
              <a:t> 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 [</a:t>
            </a:r>
            <a:r>
              <a:rPr lang="en-US" sz="2200" dirty="0" err="1">
                <a:latin typeface="Cambria" pitchFamily="18" charset="0"/>
                <a:sym typeface="Wingdings" pitchFamily="2" charset="2"/>
              </a:rPr>
              <a:t>timbala</a:t>
            </a:r>
            <a:r>
              <a:rPr lang="en-US" sz="2200" dirty="0">
                <a:latin typeface="Cambria" pitchFamily="18" charset="0"/>
              </a:rPr>
              <a:t>]</a:t>
            </a:r>
            <a:endParaRPr lang="el-GR" sz="22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04800" y="3657600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Το φαινόμενο αυτό, δηλ. η εφαρμογή παρόμοιων φωνολογικών κανόνων στις ίδιες τάξεις φθόγγων διαγλωσσικά οφείλεται στο γεγονός ότι οι τάξεις αυτές ορίζονται  με βάση τα φωνητικά χαρακτηριστικά των φθόγγων. Οι τάξεις αυτές αποκαλούνται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φυσικές τάξεις </a:t>
            </a:r>
            <a:r>
              <a:rPr lang="el-GR" sz="2400" dirty="0">
                <a:latin typeface="Cambria" pitchFamily="18" charset="0"/>
              </a:rPr>
              <a:t>των φθόγγων.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Υπερτεμαχιακά</a:t>
            </a:r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στοιχεία – Συλλαβή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57400"/>
            <a:ext cx="8305800" cy="4267200"/>
          </a:xfrm>
        </p:spPr>
        <p:txBody>
          <a:bodyPr/>
          <a:lstStyle/>
          <a:p>
            <a:pPr>
              <a:buNone/>
            </a:pPr>
            <a:endParaRPr lang="en-US" sz="2000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/>
              <a:t>Η συλλαβή έχει </a:t>
            </a:r>
            <a:r>
              <a:rPr lang="el-GR" sz="2400" b="1" dirty="0">
                <a:solidFill>
                  <a:srgbClr val="7030A0"/>
                </a:solidFill>
              </a:rPr>
              <a:t>ιεραρχική δομή</a:t>
            </a:r>
            <a:r>
              <a:rPr lang="el-GR" sz="2400" dirty="0"/>
              <a:t>:</a:t>
            </a:r>
          </a:p>
          <a:p>
            <a:pPr>
              <a:buNone/>
            </a:pPr>
            <a:r>
              <a:rPr lang="el-GR" sz="2400" dirty="0"/>
              <a:t>	</a:t>
            </a:r>
          </a:p>
          <a:p>
            <a:pPr>
              <a:buNone/>
            </a:pPr>
            <a:r>
              <a:rPr lang="el-GR" sz="2400" dirty="0"/>
              <a:t>				            συλλαβή</a:t>
            </a:r>
            <a:r>
              <a:rPr lang="en-US" sz="2400" dirty="0"/>
              <a:t> </a:t>
            </a:r>
            <a:r>
              <a:rPr lang="el-GR" sz="2400" dirty="0"/>
              <a:t>(</a:t>
            </a:r>
            <a:r>
              <a:rPr lang="en-US" sz="2400" dirty="0"/>
              <a:t>syllable/</a:t>
            </a:r>
            <a:r>
              <a:rPr lang="el-GR" sz="2400" dirty="0"/>
              <a:t>σ)</a:t>
            </a:r>
          </a:p>
          <a:p>
            <a:pPr>
              <a:buNone/>
            </a:pPr>
            <a:r>
              <a:rPr lang="el-GR" sz="2400" dirty="0"/>
              <a:t>			</a:t>
            </a:r>
          </a:p>
          <a:p>
            <a:pPr>
              <a:buNone/>
            </a:pPr>
            <a:r>
              <a:rPr lang="el-GR" sz="2400" dirty="0"/>
              <a:t>			έμβαση </a:t>
            </a:r>
            <a:r>
              <a:rPr lang="en-US" sz="2400" dirty="0"/>
              <a:t>(onset)	</a:t>
            </a:r>
            <a:r>
              <a:rPr lang="el-GR" sz="2400" dirty="0"/>
              <a:t>ρίμα </a:t>
            </a:r>
            <a:r>
              <a:rPr lang="en-US" sz="2400" dirty="0"/>
              <a:t>(rhyme)</a:t>
            </a:r>
          </a:p>
          <a:p>
            <a:pPr>
              <a:buNone/>
            </a:pPr>
            <a:r>
              <a:rPr lang="en-US" sz="2400" dirty="0"/>
              <a:t>				</a:t>
            </a:r>
          </a:p>
          <a:p>
            <a:pPr>
              <a:buNone/>
            </a:pPr>
            <a:r>
              <a:rPr lang="en-US" sz="2400" dirty="0"/>
              <a:t>				    </a:t>
            </a:r>
            <a:r>
              <a:rPr lang="el-GR" sz="2400" dirty="0"/>
              <a:t>πυρήνας </a:t>
            </a:r>
            <a:r>
              <a:rPr lang="en-US" sz="2400" dirty="0"/>
              <a:t>(</a:t>
            </a:r>
            <a:r>
              <a:rPr lang="en-US" sz="2400" dirty="0" err="1"/>
              <a:t>nucleous</a:t>
            </a:r>
            <a:r>
              <a:rPr lang="en-US" sz="2400" dirty="0"/>
              <a:t>)    </a:t>
            </a:r>
            <a:r>
              <a:rPr lang="el-GR" sz="2400" dirty="0"/>
              <a:t>έξοδος </a:t>
            </a:r>
            <a:r>
              <a:rPr lang="en-US" sz="2400" dirty="0"/>
              <a:t>(coda)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			               	φωνήεν		σύμφωνο/α</a:t>
            </a:r>
            <a:endParaRPr lang="en-US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n-US" sz="2400" dirty="0"/>
          </a:p>
        </p:txBody>
      </p:sp>
      <p:cxnSp>
        <p:nvCxnSpPr>
          <p:cNvPr id="4" name="Ευθεία γραμμή σύνδεσης 247"/>
          <p:cNvCxnSpPr/>
          <p:nvPr/>
        </p:nvCxnSpPr>
        <p:spPr>
          <a:xfrm flipV="1">
            <a:off x="3886200" y="3657600"/>
            <a:ext cx="533400" cy="379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Ευθεία γραμμή σύνδεσης 247"/>
          <p:cNvCxnSpPr/>
          <p:nvPr/>
        </p:nvCxnSpPr>
        <p:spPr>
          <a:xfrm flipV="1">
            <a:off x="4953000" y="4572000"/>
            <a:ext cx="533400" cy="379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Ευθεία γραμμή σύνδεσης 247"/>
          <p:cNvCxnSpPr/>
          <p:nvPr/>
        </p:nvCxnSpPr>
        <p:spPr>
          <a:xfrm flipV="1">
            <a:off x="4648200" y="5485216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Ευθεία γραμμή σύνδεσης 247"/>
          <p:cNvCxnSpPr/>
          <p:nvPr/>
        </p:nvCxnSpPr>
        <p:spPr>
          <a:xfrm flipV="1">
            <a:off x="7315200" y="5409016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Ευθεία γραμμή σύνδεσης 247"/>
          <p:cNvCxnSpPr/>
          <p:nvPr/>
        </p:nvCxnSpPr>
        <p:spPr>
          <a:xfrm flipV="1">
            <a:off x="2667000" y="4570816"/>
            <a:ext cx="0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Ευθεία γραμμή σύνδεσης 246"/>
          <p:cNvCxnSpPr/>
          <p:nvPr/>
        </p:nvCxnSpPr>
        <p:spPr>
          <a:xfrm flipH="1" flipV="1">
            <a:off x="4419068" y="3659320"/>
            <a:ext cx="533932" cy="378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Ευθεία γραμμή σύνδεσης 246"/>
          <p:cNvCxnSpPr/>
          <p:nvPr/>
        </p:nvCxnSpPr>
        <p:spPr>
          <a:xfrm flipH="1" flipV="1">
            <a:off x="6171668" y="4573720"/>
            <a:ext cx="533932" cy="378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304800" y="12192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Μια φωνολογική κατηγορία πάνω από τον φθόγγο αλλά κάτω από τη λέξη (π.χ. ['</a:t>
            </a:r>
            <a:r>
              <a:rPr lang="el-GR" sz="2400" dirty="0" err="1">
                <a:latin typeface="Cambria" pitchFamily="18" charset="0"/>
              </a:rPr>
              <a:t>pο.li</a:t>
            </a:r>
            <a:r>
              <a:rPr lang="el-GR" sz="2400" dirty="0">
                <a:latin typeface="Cambria" pitchFamily="18" charset="0"/>
              </a:rPr>
              <a:t>], </a:t>
            </a:r>
            <a:r>
              <a:rPr lang="en-US" sz="2400" dirty="0">
                <a:latin typeface="Cambria" pitchFamily="18" charset="0"/>
              </a:rPr>
              <a:t>[</a:t>
            </a:r>
            <a:r>
              <a:rPr lang="el-GR" sz="2400" dirty="0">
                <a:latin typeface="Cambria" pitchFamily="18" charset="0"/>
              </a:rPr>
              <a:t>'</a:t>
            </a:r>
            <a:r>
              <a:rPr lang="en-US" sz="2400" dirty="0">
                <a:latin typeface="Cambria" pitchFamily="18" charset="0"/>
              </a:rPr>
              <a:t>te.los], [</a:t>
            </a:r>
            <a:r>
              <a:rPr lang="en-US" sz="2400" dirty="0" err="1">
                <a:latin typeface="Cambria" pitchFamily="18" charset="0"/>
              </a:rPr>
              <a:t>stɾo</a:t>
            </a:r>
            <a:r>
              <a:rPr lang="en-US" sz="2400" dirty="0">
                <a:latin typeface="Cambria" pitchFamily="18" charset="0"/>
              </a:rPr>
              <a:t>.</a:t>
            </a:r>
            <a:r>
              <a:rPr lang="el-GR" sz="2400" dirty="0">
                <a:latin typeface="Cambria" pitchFamily="18" charset="0"/>
              </a:rPr>
              <a:t>'</a:t>
            </a:r>
            <a:r>
              <a:rPr lang="en-US" sz="2400" dirty="0" err="1">
                <a:latin typeface="Cambria" pitchFamily="18" charset="0"/>
              </a:rPr>
              <a:t>fi</a:t>
            </a:r>
            <a:r>
              <a:rPr lang="en-US" sz="2400" dirty="0">
                <a:latin typeface="Cambria" pitchFamily="18" charset="0"/>
              </a:rPr>
              <a:t>]</a:t>
            </a:r>
            <a:r>
              <a:rPr lang="el-GR" sz="2400" dirty="0">
                <a:latin typeface="Cambria" pitchFamily="18" charset="0"/>
              </a:rPr>
              <a:t>)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1600200" y="60198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l-GR" sz="2400" dirty="0">
                <a:latin typeface="Cambria" pitchFamily="18" charset="0"/>
              </a:rPr>
              <a:t>σύμφωνο / 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Συλλαβή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724400"/>
            <a:ext cx="8458200" cy="2133600"/>
          </a:xfrm>
        </p:spPr>
        <p:txBody>
          <a:bodyPr/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Μετά τον πυρήνα έπεται η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έξοδος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της συλλαβής, που επίσης αποτελείται από ένα ή περισσότερα σύμφωνα (συμφωνικό σύμπλεγμα).</a:t>
            </a:r>
          </a:p>
          <a:p>
            <a:pPr marL="731838" lvl="1" indent="-457200" algn="just">
              <a:buNone/>
            </a:pPr>
            <a:r>
              <a:rPr lang="el-GR" dirty="0">
                <a:latin typeface="Cambria" pitchFamily="18" charset="0"/>
                <a:sym typeface="Wingdings" pitchFamily="2" charset="2"/>
              </a:rPr>
              <a:t>	π.χ.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dirty="0">
                <a:latin typeface="Cambria" pitchFamily="18" charset="0"/>
                <a:sym typeface="Wingdings" pitchFamily="2" charset="2"/>
              </a:rPr>
              <a:t>p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o</a:t>
            </a:r>
            <a:r>
              <a:rPr lang="en-US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st</a:t>
            </a:r>
          </a:p>
          <a:p>
            <a:pPr marL="1281113" lvl="3" indent="-457200" algn="just">
              <a:buNone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	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στολ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ή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ς</a:t>
            </a:r>
          </a:p>
          <a:p>
            <a:pPr marL="457200" indent="-457200" algn="just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</a:p>
          <a:p>
            <a:pPr marL="457200" indent="-457200" algn="just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 algn="just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 algn="just">
              <a:buNone/>
            </a:pPr>
            <a:endParaRPr lang="el-GR" sz="2400" dirty="0">
              <a:latin typeface="Cambria" pitchFamily="18" charset="0"/>
            </a:endParaRPr>
          </a:p>
          <a:p>
            <a:pPr algn="just">
              <a:buNone/>
            </a:pPr>
            <a:endParaRPr lang="el-GR" sz="2400" b="1" i="1" dirty="0"/>
          </a:p>
        </p:txBody>
      </p:sp>
      <p:sp>
        <p:nvSpPr>
          <p:cNvPr id="4" name="3 - Ορθογώνιο"/>
          <p:cNvSpPr/>
          <p:nvPr/>
        </p:nvSpPr>
        <p:spPr>
          <a:xfrm>
            <a:off x="228600" y="12192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Το μόνο απαραίτητο συστατικό για να έχουμε συλλαβή είναι ο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πυρήνας </a:t>
            </a:r>
          </a:p>
          <a:p>
            <a:pPr marL="457200" indent="-457200" algn="just"/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 	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η συλλαβή περιέχει υποχρεωτικά ένα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φωνήεν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(ή ένα 	συλλαβικό υγρό ή ρινικό σε ορισμένες γλώσσες).</a:t>
            </a:r>
            <a:endParaRPr lang="el-GR" sz="2400" b="1" dirty="0">
              <a:solidFill>
                <a:srgbClr val="7030A0"/>
              </a:solidFill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04800" y="2819400"/>
            <a:ext cx="8458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Πριν από τον πυρήνα προηγείται η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έμβαση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της συλλαβής, που αποτελείται από ένα ή περισσότερα σύμφωνα (συμφωνικό σύμπλεγμα).</a:t>
            </a:r>
          </a:p>
          <a:p>
            <a:pPr marL="731838" lvl="1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π.χ.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 </a:t>
            </a:r>
            <a:r>
              <a:rPr lang="en-US" sz="22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st</a:t>
            </a:r>
            <a:r>
              <a:rPr lang="en-US" sz="22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o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p</a:t>
            </a:r>
          </a:p>
          <a:p>
            <a:pPr marL="1281113" lvl="3" indent="-457200">
              <a:buNone/>
            </a:pPr>
            <a:r>
              <a:rPr lang="el-GR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	</a:t>
            </a:r>
            <a:r>
              <a:rPr lang="el-GR" sz="22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στ</a:t>
            </a:r>
            <a:r>
              <a:rPr lang="el-GR" sz="22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ο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λής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Συλλαβή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724400"/>
            <a:ext cx="8382000" cy="19050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400" dirty="0">
                <a:latin typeface="Cambria" pitchFamily="18" charset="0"/>
                <a:sym typeface="Wingdings" pitchFamily="2" charset="2"/>
              </a:rPr>
              <a:t>	</a:t>
            </a:r>
            <a:endParaRPr lang="en-US" sz="1050" dirty="0">
              <a:latin typeface="Cambria" pitchFamily="18" charset="0"/>
              <a:sym typeface="Wingdings" pitchFamily="2" charset="2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Στις λέξεις που έχουν ομοιοκαταληξία/ρίμα, ο πυρήνας και η έξοδος της τελικής συλλαβής κάθε λέξης είναι ίδια</a:t>
            </a:r>
          </a:p>
          <a:p>
            <a:pPr marL="457200" indent="-457200" algn="just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	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ο πυρήνας και η έξοδος συνιστούν ένα </a:t>
            </a:r>
            <a:r>
              <a:rPr lang="el-GR" sz="2400" dirty="0" err="1">
                <a:latin typeface="Cambria" pitchFamily="18" charset="0"/>
                <a:sym typeface="Wingdings" pitchFamily="2" charset="2"/>
              </a:rPr>
              <a:t>υποσυλλαβικό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συστατικό, τη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ρίμα.</a:t>
            </a:r>
            <a:endParaRPr lang="el-GR" sz="2000" b="1" dirty="0">
              <a:solidFill>
                <a:srgbClr val="7030A0"/>
              </a:solidFill>
              <a:latin typeface="Cambria" pitchFamily="18" charset="0"/>
              <a:sym typeface="Wingdings" pitchFamily="2" charset="2"/>
            </a:endParaRPr>
          </a:p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304800" y="990600"/>
            <a:ext cx="85344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</a:pPr>
            <a:r>
              <a:rPr lang="el-GR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Jack and J</a:t>
            </a:r>
            <a:r>
              <a:rPr lang="en-US" sz="2200" b="1" dirty="0">
                <a:latin typeface="Cambria" pitchFamily="18" charset="0"/>
                <a:sym typeface="Wingdings" pitchFamily="2" charset="2"/>
              </a:rPr>
              <a:t>ill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 </a:t>
            </a: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went up the h</a:t>
            </a:r>
            <a:r>
              <a:rPr lang="en-US" sz="2200" b="1" dirty="0">
                <a:latin typeface="Cambria" pitchFamily="18" charset="0"/>
                <a:sym typeface="Wingdings" pitchFamily="2" charset="2"/>
              </a:rPr>
              <a:t>ill</a:t>
            </a:r>
            <a:endParaRPr lang="el-GR" sz="2200" b="1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to fetch a pail of water.</a:t>
            </a: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Jack fell d</a:t>
            </a:r>
            <a:r>
              <a:rPr lang="en-US" sz="2200" b="1" dirty="0">
                <a:latin typeface="Cambria" pitchFamily="18" charset="0"/>
                <a:sym typeface="Wingdings" pitchFamily="2" charset="2"/>
              </a:rPr>
              <a:t>own</a:t>
            </a: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and broke his cr</a:t>
            </a:r>
            <a:r>
              <a:rPr lang="en-US" sz="2200" b="1" dirty="0">
                <a:latin typeface="Cambria" pitchFamily="18" charset="0"/>
                <a:sym typeface="Wingdings" pitchFamily="2" charset="2"/>
              </a:rPr>
              <a:t>own</a:t>
            </a:r>
            <a:endParaRPr lang="el-GR" sz="2200" b="1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200" b="1" dirty="0">
                <a:latin typeface="Cambria" pitchFamily="18" charset="0"/>
                <a:sym typeface="Wingdings" pitchFamily="2" charset="2"/>
              </a:rPr>
              <a:t>	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and Jill came tumbling after.</a:t>
            </a:r>
            <a:endParaRPr lang="el-GR" sz="22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n-US" sz="22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Από την άκρη του καιρ</a:t>
            </a:r>
            <a:r>
              <a:rPr lang="el-GR" sz="2200" b="1" dirty="0">
                <a:latin typeface="Cambria" pitchFamily="18" charset="0"/>
                <a:sym typeface="Wingdings" pitchFamily="2" charset="2"/>
              </a:rPr>
              <a:t>ού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 </a:t>
            </a:r>
            <a:endParaRPr lang="en-US" sz="22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και πίσω απ’ τους χειμών</a:t>
            </a:r>
            <a:r>
              <a:rPr lang="el-GR" sz="2200" b="1" dirty="0">
                <a:latin typeface="Cambria" pitchFamily="18" charset="0"/>
                <a:sym typeface="Wingdings" pitchFamily="2" charset="2"/>
              </a:rPr>
              <a:t>ες</a:t>
            </a:r>
          </a:p>
          <a:p>
            <a:pPr marL="457200" indent="-457200">
              <a:buNone/>
            </a:pPr>
            <a:r>
              <a:rPr lang="el-GR" sz="2200" dirty="0">
                <a:latin typeface="Cambria" pitchFamily="18" charset="0"/>
                <a:sym typeface="Wingdings" pitchFamily="2" charset="2"/>
              </a:rPr>
              <a:t>	άκουγα σφύριζε η μπουρ</a:t>
            </a:r>
            <a:r>
              <a:rPr lang="el-GR" sz="2200" b="1" dirty="0">
                <a:latin typeface="Cambria" pitchFamily="18" charset="0"/>
                <a:sym typeface="Wingdings" pitchFamily="2" charset="2"/>
              </a:rPr>
              <a:t>ού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 </a:t>
            </a:r>
            <a:endParaRPr lang="en-US" sz="22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n-US" sz="2200" dirty="0">
                <a:latin typeface="Cambria" pitchFamily="18" charset="0"/>
                <a:sym typeface="Wingdings" pitchFamily="2" charset="2"/>
              </a:rPr>
              <a:t>	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κι έβγαιναν οι γοργόν</a:t>
            </a:r>
            <a:r>
              <a:rPr lang="el-GR" sz="2200" b="1" dirty="0">
                <a:latin typeface="Cambria" pitchFamily="18" charset="0"/>
                <a:sym typeface="Wingdings" pitchFamily="2" charset="2"/>
              </a:rPr>
              <a:t>ες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	(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Τα τζιτζίκια – Οδυσσέας Ελύτης</a:t>
            </a:r>
            <a:r>
              <a:rPr lang="en-US" sz="2200" dirty="0">
                <a:latin typeface="Cambria" pitchFamily="18" charset="0"/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Συλλαβή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>
              <a:latin typeface="Cambria" pitchFamily="18" charset="0"/>
            </a:endParaRPr>
          </a:p>
        </p:txBody>
      </p:sp>
      <p:grpSp>
        <p:nvGrpSpPr>
          <p:cNvPr id="25" name="24 - Ομάδα"/>
          <p:cNvGrpSpPr/>
          <p:nvPr/>
        </p:nvGrpSpPr>
        <p:grpSpPr>
          <a:xfrm>
            <a:off x="304800" y="990600"/>
            <a:ext cx="7086600" cy="2954655"/>
            <a:chOff x="1066800" y="1219200"/>
            <a:chExt cx="7086600" cy="2954655"/>
          </a:xfrm>
        </p:grpSpPr>
        <p:sp>
          <p:nvSpPr>
            <p:cNvPr id="4" name="Rectangle 3"/>
            <p:cNvSpPr/>
            <p:nvPr/>
          </p:nvSpPr>
          <p:spPr>
            <a:xfrm>
              <a:off x="1066800" y="1219200"/>
              <a:ext cx="7086600" cy="29546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dirty="0"/>
                <a:t>				    </a:t>
              </a:r>
              <a:r>
                <a:rPr lang="el-GR" sz="2400" dirty="0">
                  <a:latin typeface="Cambria" pitchFamily="18" charset="0"/>
                </a:rPr>
                <a:t>σ</a:t>
              </a:r>
            </a:p>
            <a:p>
              <a:pPr>
                <a:buNone/>
              </a:pPr>
              <a:r>
                <a:rPr lang="el-GR" dirty="0"/>
                <a:t>			</a:t>
              </a:r>
            </a:p>
            <a:p>
              <a:pPr>
                <a:buNone/>
              </a:pPr>
              <a:r>
                <a:rPr lang="el-GR" dirty="0"/>
                <a:t>			</a:t>
              </a:r>
              <a:endParaRPr lang="en-US" dirty="0"/>
            </a:p>
            <a:p>
              <a:pPr>
                <a:buNone/>
              </a:pPr>
              <a:r>
                <a:rPr lang="en-US" dirty="0"/>
                <a:t>		            </a:t>
              </a:r>
              <a:r>
                <a:rPr lang="el-GR" sz="2400" dirty="0">
                  <a:latin typeface="Cambria" pitchFamily="18" charset="0"/>
                </a:rPr>
                <a:t>έμβαση </a:t>
              </a:r>
              <a:r>
                <a:rPr lang="en-US" sz="2400" dirty="0">
                  <a:latin typeface="Cambria" pitchFamily="18" charset="0"/>
                </a:rPr>
                <a:t>	</a:t>
              </a:r>
              <a:r>
                <a:rPr lang="en-US" dirty="0"/>
                <a:t>                </a:t>
              </a:r>
              <a:r>
                <a:rPr lang="el-GR" sz="2400" dirty="0">
                  <a:latin typeface="Cambria" pitchFamily="18" charset="0"/>
                </a:rPr>
                <a:t>ρίμα</a:t>
              </a:r>
              <a:endParaRPr lang="en-US" sz="2400" dirty="0">
                <a:latin typeface="Cambria" pitchFamily="18" charset="0"/>
              </a:endParaRPr>
            </a:p>
            <a:p>
              <a:pPr>
                <a:buNone/>
              </a:pPr>
              <a:r>
                <a:rPr lang="en-US" dirty="0"/>
                <a:t>				</a:t>
              </a:r>
            </a:p>
            <a:p>
              <a:pPr>
                <a:buNone/>
              </a:pPr>
              <a:r>
                <a:rPr lang="en-US" dirty="0"/>
                <a:t>				</a:t>
              </a:r>
              <a:r>
                <a:rPr lang="el-GR" sz="2400" dirty="0">
                  <a:latin typeface="Cambria" pitchFamily="18" charset="0"/>
                </a:rPr>
                <a:t>πυρήνας </a:t>
              </a:r>
              <a:r>
                <a:rPr lang="en-US" dirty="0"/>
                <a:t>	</a:t>
              </a:r>
              <a:r>
                <a:rPr lang="el-GR" sz="2400" dirty="0">
                  <a:latin typeface="Cambria" pitchFamily="18" charset="0"/>
                </a:rPr>
                <a:t>έξοδος</a:t>
              </a:r>
            </a:p>
            <a:p>
              <a:pPr>
                <a:buNone/>
              </a:pPr>
              <a:endParaRPr lang="el-GR" dirty="0"/>
            </a:p>
            <a:p>
              <a:pPr>
                <a:buNone/>
              </a:pPr>
              <a:r>
                <a:rPr lang="el-GR" dirty="0"/>
                <a:t>	</a:t>
              </a:r>
              <a:r>
                <a:rPr lang="en-US" dirty="0"/>
                <a:t>		   </a:t>
              </a:r>
              <a:r>
                <a:rPr lang="en-US" sz="2400" dirty="0" err="1">
                  <a:latin typeface="Cambria" pitchFamily="18" charset="0"/>
                </a:rPr>
                <a:t>str</a:t>
              </a:r>
              <a:r>
                <a:rPr lang="el-GR" dirty="0"/>
                <a:t>	</a:t>
              </a:r>
              <a:r>
                <a:rPr lang="en-US" dirty="0"/>
                <a:t>     </a:t>
              </a:r>
              <a:r>
                <a:rPr lang="en-US" sz="2400" dirty="0">
                  <a:latin typeface="Cambria" pitchFamily="18" charset="0"/>
                </a:rPr>
                <a:t>o</a:t>
              </a:r>
              <a:r>
                <a:rPr lang="el-GR" dirty="0"/>
                <a:t>	</a:t>
              </a:r>
              <a:r>
                <a:rPr lang="en-US" dirty="0"/>
                <a:t>	</a:t>
              </a:r>
              <a:r>
                <a:rPr lang="en-US" sz="2400" dirty="0">
                  <a:latin typeface="Cambria" pitchFamily="18" charset="0"/>
                </a:rPr>
                <a:t>   </a:t>
              </a:r>
              <a:r>
                <a:rPr lang="en-US" sz="2400" dirty="0" err="1">
                  <a:latin typeface="Cambria" pitchFamily="18" charset="0"/>
                </a:rPr>
                <a:t>ng</a:t>
              </a:r>
              <a:endParaRPr lang="en-US" sz="2400" dirty="0">
                <a:latin typeface="Cambria" pitchFamily="18" charset="0"/>
              </a:endParaRPr>
            </a:p>
            <a:p>
              <a:pPr>
                <a:buNone/>
              </a:pPr>
              <a:r>
                <a:rPr lang="en-US" dirty="0"/>
                <a:t>			</a:t>
              </a:r>
            </a:p>
          </p:txBody>
        </p:sp>
        <p:cxnSp>
          <p:nvCxnSpPr>
            <p:cNvPr id="5" name="Ευθεία γραμμή σύνδεσης 247"/>
            <p:cNvCxnSpPr/>
            <p:nvPr/>
          </p:nvCxnSpPr>
          <p:spPr>
            <a:xfrm flipH="1" flipV="1">
              <a:off x="4038600" y="2743200"/>
              <a:ext cx="7620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Ευθεία γραμμή σύνδεσης 247"/>
            <p:cNvCxnSpPr/>
            <p:nvPr/>
          </p:nvCxnSpPr>
          <p:spPr>
            <a:xfrm flipV="1">
              <a:off x="4191000" y="2743200"/>
              <a:ext cx="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247"/>
            <p:cNvCxnSpPr/>
            <p:nvPr/>
          </p:nvCxnSpPr>
          <p:spPr>
            <a:xfrm flipV="1">
              <a:off x="4267200" y="2743200"/>
              <a:ext cx="7620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247"/>
            <p:cNvCxnSpPr/>
            <p:nvPr/>
          </p:nvCxnSpPr>
          <p:spPr>
            <a:xfrm flipV="1">
              <a:off x="5181600" y="3276600"/>
              <a:ext cx="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Ευθεία γραμμή σύνδεσης 247"/>
            <p:cNvCxnSpPr/>
            <p:nvPr/>
          </p:nvCxnSpPr>
          <p:spPr>
            <a:xfrm flipH="1" flipV="1">
              <a:off x="6781800" y="3200400"/>
              <a:ext cx="76200" cy="30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Ευθεία γραμμή σύνδεσης 247"/>
            <p:cNvCxnSpPr/>
            <p:nvPr/>
          </p:nvCxnSpPr>
          <p:spPr>
            <a:xfrm flipV="1">
              <a:off x="7010400" y="3200400"/>
              <a:ext cx="76200" cy="30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247"/>
            <p:cNvCxnSpPr/>
            <p:nvPr/>
          </p:nvCxnSpPr>
          <p:spPr>
            <a:xfrm flipV="1">
              <a:off x="4495800" y="1752600"/>
              <a:ext cx="533400" cy="3798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247"/>
            <p:cNvCxnSpPr/>
            <p:nvPr/>
          </p:nvCxnSpPr>
          <p:spPr>
            <a:xfrm flipH="1" flipV="1">
              <a:off x="5257800" y="1752600"/>
              <a:ext cx="533400" cy="456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47"/>
            <p:cNvCxnSpPr/>
            <p:nvPr/>
          </p:nvCxnSpPr>
          <p:spPr>
            <a:xfrm flipH="1" flipV="1">
              <a:off x="6172200" y="2514600"/>
              <a:ext cx="381000" cy="3036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Ευθεία γραμμή σύνδεσης 247"/>
            <p:cNvCxnSpPr/>
            <p:nvPr/>
          </p:nvCxnSpPr>
          <p:spPr>
            <a:xfrm flipV="1">
              <a:off x="5715000" y="2514600"/>
              <a:ext cx="304800" cy="30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25 - Ομάδα"/>
          <p:cNvGrpSpPr/>
          <p:nvPr/>
        </p:nvGrpSpPr>
        <p:grpSpPr>
          <a:xfrm>
            <a:off x="381000" y="3903345"/>
            <a:ext cx="7086600" cy="2954655"/>
            <a:chOff x="1219200" y="3967877"/>
            <a:chExt cx="7086600" cy="2954655"/>
          </a:xfrm>
        </p:grpSpPr>
        <p:sp>
          <p:nvSpPr>
            <p:cNvPr id="30" name="Rectangle 29"/>
            <p:cNvSpPr/>
            <p:nvPr/>
          </p:nvSpPr>
          <p:spPr>
            <a:xfrm>
              <a:off x="1219200" y="3967877"/>
              <a:ext cx="7086600" cy="29546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dirty="0"/>
                <a:t>				   </a:t>
              </a:r>
              <a:r>
                <a:rPr lang="en-US" sz="2400" dirty="0">
                  <a:latin typeface="Cambria" pitchFamily="18" charset="0"/>
                </a:rPr>
                <a:t> </a:t>
              </a:r>
              <a:r>
                <a:rPr lang="el-GR" sz="2400" dirty="0">
                  <a:latin typeface="Cambria" pitchFamily="18" charset="0"/>
                </a:rPr>
                <a:t>σ</a:t>
              </a:r>
            </a:p>
            <a:p>
              <a:pPr>
                <a:buNone/>
              </a:pPr>
              <a:r>
                <a:rPr lang="el-GR" dirty="0"/>
                <a:t>			</a:t>
              </a:r>
            </a:p>
            <a:p>
              <a:pPr>
                <a:buNone/>
              </a:pPr>
              <a:r>
                <a:rPr lang="el-GR" dirty="0"/>
                <a:t>			</a:t>
              </a:r>
              <a:endParaRPr lang="en-US" dirty="0"/>
            </a:p>
            <a:p>
              <a:pPr>
                <a:buNone/>
              </a:pPr>
              <a:r>
                <a:rPr lang="en-US" dirty="0"/>
                <a:t>			</a:t>
              </a:r>
              <a:r>
                <a:rPr lang="el-GR" sz="2400" dirty="0">
                  <a:latin typeface="Cambria" pitchFamily="18" charset="0"/>
                </a:rPr>
                <a:t>έμβαση</a:t>
              </a:r>
              <a:r>
                <a:rPr lang="el-GR" dirty="0"/>
                <a:t> </a:t>
              </a:r>
              <a:r>
                <a:rPr lang="en-US" dirty="0"/>
                <a:t>	 </a:t>
              </a:r>
              <a:r>
                <a:rPr lang="el-GR" sz="2400" dirty="0">
                  <a:latin typeface="Cambria" pitchFamily="18" charset="0"/>
                </a:rPr>
                <a:t>ρίμα</a:t>
              </a:r>
              <a:endParaRPr lang="en-US" sz="2400" dirty="0">
                <a:latin typeface="Cambria" pitchFamily="18" charset="0"/>
              </a:endParaRPr>
            </a:p>
            <a:p>
              <a:pPr>
                <a:buNone/>
              </a:pPr>
              <a:r>
                <a:rPr lang="en-US" dirty="0"/>
                <a:t>				</a:t>
              </a:r>
            </a:p>
            <a:p>
              <a:pPr>
                <a:buNone/>
              </a:pPr>
              <a:r>
                <a:rPr lang="en-US" dirty="0"/>
                <a:t>				</a:t>
              </a:r>
              <a:r>
                <a:rPr lang="el-GR" sz="2400" dirty="0">
                  <a:latin typeface="Cambria" pitchFamily="18" charset="0"/>
                </a:rPr>
                <a:t>πυρήνας </a:t>
              </a:r>
              <a:r>
                <a:rPr lang="en-US" dirty="0"/>
                <a:t>	</a:t>
              </a:r>
              <a:r>
                <a:rPr lang="el-GR" sz="2400" dirty="0">
                  <a:latin typeface="Cambria" pitchFamily="18" charset="0"/>
                </a:rPr>
                <a:t>έξοδος</a:t>
              </a:r>
            </a:p>
            <a:p>
              <a:pPr>
                <a:buNone/>
              </a:pPr>
              <a:endParaRPr lang="el-GR" dirty="0"/>
            </a:p>
            <a:p>
              <a:pPr>
                <a:buNone/>
              </a:pPr>
              <a:r>
                <a:rPr lang="el-GR" dirty="0"/>
                <a:t>	</a:t>
              </a:r>
              <a:r>
                <a:rPr lang="en-US" dirty="0"/>
                <a:t>		</a:t>
              </a:r>
              <a:r>
                <a:rPr lang="en-US" sz="2400" dirty="0">
                  <a:latin typeface="Cambria" pitchFamily="18" charset="0"/>
                </a:rPr>
                <a:t> </a:t>
              </a:r>
              <a:r>
                <a:rPr lang="el-GR" sz="2400" dirty="0">
                  <a:latin typeface="Cambria" pitchFamily="18" charset="0"/>
                </a:rPr>
                <a:t>στρ</a:t>
              </a:r>
              <a:r>
                <a:rPr lang="el-GR" dirty="0"/>
                <a:t>	</a:t>
              </a:r>
              <a:r>
                <a:rPr lang="en-US" dirty="0"/>
                <a:t>     </a:t>
              </a:r>
              <a:r>
                <a:rPr lang="el-GR" sz="2400" dirty="0">
                  <a:latin typeface="Cambria" pitchFamily="18" charset="0"/>
                </a:rPr>
                <a:t>ε</a:t>
              </a:r>
              <a:r>
                <a:rPr lang="el-GR" dirty="0"/>
                <a:t>	</a:t>
              </a:r>
              <a:r>
                <a:rPr lang="en-US" dirty="0"/>
                <a:t>	    </a:t>
              </a:r>
              <a:r>
                <a:rPr lang="en-US" sz="2400" dirty="0">
                  <a:latin typeface="Cambria" pitchFamily="18" charset="0"/>
                </a:rPr>
                <a:t>s</a:t>
              </a:r>
            </a:p>
            <a:p>
              <a:pPr>
                <a:buNone/>
              </a:pPr>
              <a:r>
                <a:rPr lang="en-US" dirty="0"/>
                <a:t>			</a:t>
              </a:r>
            </a:p>
          </p:txBody>
        </p:sp>
        <p:cxnSp>
          <p:nvCxnSpPr>
            <p:cNvPr id="31" name="Ευθεία γραμμή σύνδεσης 247"/>
            <p:cNvCxnSpPr/>
            <p:nvPr/>
          </p:nvCxnSpPr>
          <p:spPr>
            <a:xfrm flipV="1">
              <a:off x="4648200" y="4344584"/>
              <a:ext cx="533400" cy="3798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Ευθεία γραμμή σύνδεσης 247"/>
            <p:cNvCxnSpPr/>
            <p:nvPr/>
          </p:nvCxnSpPr>
          <p:spPr>
            <a:xfrm flipH="1" flipV="1">
              <a:off x="5410200" y="4343400"/>
              <a:ext cx="533400" cy="456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Ευθεία γραμμή σύνδεσης 247"/>
            <p:cNvCxnSpPr/>
            <p:nvPr/>
          </p:nvCxnSpPr>
          <p:spPr>
            <a:xfrm flipH="1" flipV="1">
              <a:off x="4191000" y="5398532"/>
              <a:ext cx="7620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Ευθεία γραμμή σύνδεσης 247"/>
            <p:cNvCxnSpPr/>
            <p:nvPr/>
          </p:nvCxnSpPr>
          <p:spPr>
            <a:xfrm flipV="1">
              <a:off x="4343400" y="5398532"/>
              <a:ext cx="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Ευθεία γραμμή σύνδεσης 247"/>
            <p:cNvCxnSpPr/>
            <p:nvPr/>
          </p:nvCxnSpPr>
          <p:spPr>
            <a:xfrm flipV="1">
              <a:off x="4419600" y="5398532"/>
              <a:ext cx="76200" cy="685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Ευθεία γραμμή σύνδεσης 247"/>
            <p:cNvCxnSpPr/>
            <p:nvPr/>
          </p:nvCxnSpPr>
          <p:spPr>
            <a:xfrm flipV="1">
              <a:off x="5334000" y="6008132"/>
              <a:ext cx="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Ευθεία γραμμή σύνδεσης 247"/>
            <p:cNvCxnSpPr/>
            <p:nvPr/>
          </p:nvCxnSpPr>
          <p:spPr>
            <a:xfrm flipV="1">
              <a:off x="5638800" y="5322332"/>
              <a:ext cx="304800" cy="30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Ευθεία γραμμή σύνδεσης 247"/>
            <p:cNvCxnSpPr/>
            <p:nvPr/>
          </p:nvCxnSpPr>
          <p:spPr>
            <a:xfrm flipH="1" flipV="1">
              <a:off x="6400800" y="5322332"/>
              <a:ext cx="381000" cy="3036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247"/>
            <p:cNvCxnSpPr/>
            <p:nvPr/>
          </p:nvCxnSpPr>
          <p:spPr>
            <a:xfrm flipV="1">
              <a:off x="7086600" y="5931932"/>
              <a:ext cx="0" cy="228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Συλλαβή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pPr>
              <a:buNone/>
            </a:pPr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10668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Συλλαβές που έχουν μόνο έμβαση και πυρήνα (δεν έχουν έξοδο)  όπως  οι (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Φ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), (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ΣΦ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), (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ΣΣΦ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), (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ΣΣΣΦ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) 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ανοικτές συλλαβές </a:t>
            </a:r>
            <a:endParaRPr lang="el-GR" sz="2000" dirty="0">
              <a:latin typeface="Cambria" pitchFamily="18" charset="0"/>
              <a:sym typeface="Wingdings" pitchFamily="2" charset="2"/>
            </a:endParaRPr>
          </a:p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	π.χ.  Ι,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me, no,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ναι, με, στο, </a:t>
            </a:r>
            <a:r>
              <a:rPr lang="el-GR" sz="2000" b="1" dirty="0" err="1">
                <a:latin typeface="Cambria" pitchFamily="18" charset="0"/>
                <a:sym typeface="Wingdings" pitchFamily="2" charset="2"/>
              </a:rPr>
              <a:t>στρο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-</a:t>
            </a:r>
            <a:r>
              <a:rPr lang="el-GR" sz="2000" dirty="0" err="1">
                <a:latin typeface="Cambria" pitchFamily="18" charset="0"/>
                <a:sym typeface="Wingdings" pitchFamily="2" charset="2"/>
              </a:rPr>
              <a:t>φή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, 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stra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-te-gy</a:t>
            </a:r>
            <a:endParaRPr lang="el-GR" sz="2000" dirty="0">
              <a:latin typeface="Cambria" pitchFamily="18" charset="0"/>
              <a:sym typeface="Wingdings" pitchFamily="2" charset="2"/>
            </a:endParaRPr>
          </a:p>
          <a:p>
            <a:endParaRPr lang="el-GR" sz="2000" b="1" dirty="0">
              <a:solidFill>
                <a:srgbClr val="00B050"/>
              </a:solidFill>
              <a:latin typeface="Cambria" pitchFamily="18" charset="0"/>
              <a:sym typeface="Wingdings" pitchFamily="2" charset="2"/>
            </a:endParaRPr>
          </a:p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Συλλαβές που έχουν έξοδο (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ΦΣ, ΣΦΣ,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 ΦΣΣ, 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ΣΣΦΣ)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 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κλειστές συλλαβές </a:t>
            </a:r>
          </a:p>
          <a:p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	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π.χ. 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up, at,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αν, ως,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cup, hat,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φως,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 and, eggs, 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προς, μπρος,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green</a:t>
            </a:r>
            <a:endParaRPr lang="el-GR" sz="2000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00" y="34290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Αναλύστε τη συλλαβική δομή της λέξης ‘καλός’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4800" y="41910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Καθολικά 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αμαρκάριστη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θεωρείται η συλλαβή με τη μεγαλύτερη </a:t>
            </a:r>
            <a:r>
              <a:rPr lang="el-GR" sz="2000" dirty="0" err="1">
                <a:latin typeface="Cambria" pitchFamily="18" charset="0"/>
              </a:rPr>
              <a:t>αρθρωτική</a:t>
            </a:r>
            <a:r>
              <a:rPr lang="el-GR" sz="2000" dirty="0">
                <a:latin typeface="Cambria" pitchFamily="18" charset="0"/>
              </a:rPr>
              <a:t> αντίθεση, δηλ.  το συλλαβικό σχήμα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ΣΦ (</a:t>
            </a:r>
            <a:r>
              <a:rPr lang="el-GR" sz="2000" dirty="0">
                <a:latin typeface="Cambria" pitchFamily="18" charset="0"/>
              </a:rPr>
              <a:t>Έμβαση - Πυρήνας).</a:t>
            </a:r>
            <a:endParaRPr lang="el-GR" sz="2000" dirty="0">
              <a:latin typeface="Cambria" pitchFamily="18" charset="0"/>
              <a:sym typeface="Wingdings" pitchFamily="2" charset="2"/>
            </a:endParaRPr>
          </a:p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n-US" sz="20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Το αμέσως επόμενο</a:t>
            </a:r>
            <a:r>
              <a:rPr lang="el-GR" sz="2000" dirty="0">
                <a:latin typeface="Cambria" pitchFamily="18" charset="0"/>
              </a:rPr>
              <a:t> λιγότερο καθολικό (μαρκαρισμένο) σχήμα  είναι το ΣΦΣ (Έμβαση - Πυρήνας - Έξοδος). Το σχήμα αυτό προϋποθέτει την παρουσία του ΣΦ στη γλώσσα.</a:t>
            </a:r>
          </a:p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Ακόμα πιο μαρκαρισμένο σχήμα θεωρείται αυτό με απλό φωνήεν Φ (Πυρήνας), το οποίο επίσης προϋποθέτει την παρουσία του σχήματος ΣΦ.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Φωνοτακτικοί</a:t>
            </a:r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περιορισμοί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pPr>
              <a:buNone/>
            </a:pPr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10668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Οι περιορισμοί στην επιτρεπτή σειρά φθόγγων μέσα σε μια συλλαβή ονομάζονται </a:t>
            </a:r>
            <a:r>
              <a:rPr lang="el-GR" sz="2000" b="1" dirty="0" err="1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φωνοτακτικοί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 και είναι διαφορετικοί για κάθε γλώσσα.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2286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Η Ελληνική επιτρέπει πολλά ζεύγη συμφώνων και συμφωνικά συμπλέγματα στην έναρξη της συλλαβής, αλλά ελάχιστα σύμφωνα (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s, n)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στ λήξη και καθόλου συμφωνικά συμπλέγματα.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4800" y="365760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Είναι η ακολουθία 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n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θ</a:t>
            </a:r>
            <a:r>
              <a:rPr lang="en-US" altLang="el-GR" sz="2000" b="1" dirty="0">
                <a:solidFill>
                  <a:srgbClr val="7030A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επιτρεπτή στην Ελληνική;.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17189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b="1" dirty="0">
                <a:latin typeface="Cambria" pitchFamily="18" charset="0"/>
              </a:rPr>
              <a:t>ΝΑΙ!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n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θ</a:t>
            </a:r>
            <a:r>
              <a:rPr lang="en-US" altLang="el-GR" sz="2000" b="1" dirty="0">
                <a:solidFill>
                  <a:srgbClr val="7030A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l-GR" altLang="el-GR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ο</a:t>
            </a:r>
            <a:r>
              <a:rPr lang="en-US" altLang="el-GR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pos</a:t>
            </a:r>
            <a:endParaRPr lang="el-GR" sz="2000" dirty="0"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5080337"/>
            <a:ext cx="830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Οι </a:t>
            </a:r>
            <a:r>
              <a:rPr lang="el-GR" sz="2000" dirty="0" err="1">
                <a:latin typeface="Cambria" pitchFamily="18" charset="0"/>
              </a:rPr>
              <a:t>φωνοτακτικοί</a:t>
            </a:r>
            <a:r>
              <a:rPr lang="el-GR" sz="2000" dirty="0">
                <a:latin typeface="Cambria" pitchFamily="18" charset="0"/>
              </a:rPr>
              <a:t> περιορισμοί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δεν εφαρμόζονται μεταξύ συλλαβών</a:t>
            </a:r>
            <a:r>
              <a:rPr lang="el-GR" sz="2000" dirty="0">
                <a:latin typeface="Cambria" pitchFamily="18" charset="0"/>
              </a:rPr>
              <a:t>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l-GR" sz="2000" dirty="0">
                <a:latin typeface="Cambria" pitchFamily="18" charset="0"/>
              </a:rPr>
              <a:t> Στην Ελληνική δεν επιτρέπονται συμφωνικά συμπλέγματα με πρώτο μέλος έρρινο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να αποτελούν την έμβαση </a:t>
            </a:r>
            <a:r>
              <a:rPr lang="el-GR" sz="2000" dirty="0">
                <a:latin typeface="Cambria" pitchFamily="18" charset="0"/>
              </a:rPr>
              <a:t> μιας συλλαβής.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Φωνολογική λέξη, τόνος, τονισμός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pPr>
              <a:buNone/>
            </a:pPr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1066800"/>
            <a:ext cx="861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Κατά την εκφορά μιας φράσης οι συλλαβές οργανώνονται σε ομάδες, οι οποίες μπορεί να συμπίπτουν με τις γραμματικές λέξεις, σε αρκετές όμως περιπτώσεις περιλαμβάνουν περισσότερες από μία γραμματικές λέξεις.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2286000"/>
            <a:ext cx="838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Κάποιες γραμματικές λέξεις δεν υπάρχουν αυτόνομα μέσα στη φράση αλλά προσκολλώνται σε άλλες με τις οποίες σχηματίζουν μια λειτουργική μονάδα, τη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φωνολογική λέξη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.</a:t>
            </a:r>
          </a:p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Οι λέξεις που δεν υπάρχουν αυτόνομα μέσα στη φράση αποκαλούνται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κλιτικές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 (άρθρα, αντωνυμίες, προθέσεις).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4800" y="401949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i="1" dirty="0">
                <a:latin typeface="Cambria" pitchFamily="18" charset="0"/>
              </a:rPr>
              <a:t>Δώσε μου το μολύβι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4 γραμματικές λέξεις</a:t>
            </a:r>
            <a:r>
              <a:rPr lang="el-GR" sz="2000" dirty="0">
                <a:latin typeface="Cambria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47669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i="1" dirty="0">
                <a:latin typeface="Cambria" pitchFamily="18" charset="0"/>
              </a:rPr>
              <a:t>Δώσε μου το μολύβι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2 φωνολογικές λέξεις 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sz="2000" b="1" dirty="0">
                <a:latin typeface="Cambria" pitchFamily="18" charset="0"/>
              </a:rPr>
              <a:t>'</a:t>
            </a:r>
            <a:r>
              <a:rPr lang="el-GR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ð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osemu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 + 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tomo</a:t>
            </a:r>
            <a:r>
              <a:rPr lang="en-US" sz="2000" b="1" dirty="0" err="1">
                <a:latin typeface="Cambria" pitchFamily="18" charset="0"/>
              </a:rPr>
              <a:t>'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livi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)</a:t>
            </a:r>
            <a:r>
              <a:rPr lang="el-GR" sz="2000" dirty="0">
                <a:latin typeface="Cambria" pitchFamily="18" charset="0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080337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Ένα ιδιαίτερο χαρακτηριστικό της φωνολογικής λέξης, που καθιστά σαφέστερη την αυτονομία της ως λειτουργική μονάδα, είναι ο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τόνος</a:t>
            </a:r>
            <a:r>
              <a:rPr lang="el-GR" sz="2000" dirty="0">
                <a:latin typeface="Cambria" pitchFamily="18" charset="0"/>
              </a:rPr>
              <a:t>.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Τόνος </a:t>
            </a:r>
            <a:r>
              <a:rPr lang="el-GR" sz="2000" dirty="0">
                <a:latin typeface="Cambria" pitchFamily="18" charset="0"/>
              </a:rPr>
              <a:t>είναι η ιδιότητα μιας συλλαβής να ξεχωρίζει από τις υπόλοιπες συλλαβές μιας φωνολογικής λέξης.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829806"/>
            <a:ext cx="8610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Οι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φθόγγοι</a:t>
            </a:r>
            <a:r>
              <a:rPr lang="el-GR" sz="2400" dirty="0">
                <a:latin typeface="+mn-lt"/>
              </a:rPr>
              <a:t> είναι η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ελάχιστη γλωσσική μονάδα</a:t>
            </a:r>
            <a:r>
              <a:rPr lang="el-GR" sz="2400" dirty="0">
                <a:latin typeface="+mn-lt"/>
              </a:rPr>
              <a:t>. </a:t>
            </a:r>
          </a:p>
          <a:p>
            <a:endParaRPr lang="el-GR" dirty="0">
              <a:latin typeface="+mn-lt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Κάθε γλώσσα έχει όχι μόνο το δικό της ρεπερτόριο φθόγγων αλλά οργανώνει τους φθόγγους της με διαφορετικό τρόπο. </a:t>
            </a:r>
            <a:endParaRPr lang="el-GR" sz="2000" dirty="0">
              <a:latin typeface="+mn-lt"/>
            </a:endParaRPr>
          </a:p>
          <a:p>
            <a:endParaRPr lang="el-GR" sz="1200" dirty="0">
              <a:latin typeface="+mn-lt"/>
            </a:endParaRPr>
          </a:p>
          <a:p>
            <a:pPr>
              <a:buClr>
                <a:srgbClr val="7030A0"/>
              </a:buClr>
            </a:pPr>
            <a:r>
              <a:rPr lang="en-US" sz="2000" dirty="0">
                <a:latin typeface="Cambria" pitchFamily="18" charset="0"/>
              </a:rPr>
              <a:t> bad (‘</a:t>
            </a:r>
            <a:r>
              <a:rPr lang="el-GR" sz="2000" dirty="0">
                <a:latin typeface="Cambria" pitchFamily="18" charset="0"/>
              </a:rPr>
              <a:t>κακός’)</a:t>
            </a:r>
            <a:r>
              <a:rPr lang="en-US" sz="2000" dirty="0">
                <a:latin typeface="Cambria" pitchFamily="18" charset="0"/>
              </a:rPr>
              <a:t>	</a:t>
            </a:r>
            <a:r>
              <a:rPr lang="el-GR" sz="2000" dirty="0">
                <a:latin typeface="Cambria" pitchFamily="18" charset="0"/>
              </a:rPr>
              <a:t>	</a:t>
            </a:r>
            <a:r>
              <a:rPr lang="en-US" sz="2000" dirty="0">
                <a:latin typeface="Cambria" pitchFamily="18" charset="0"/>
              </a:rPr>
              <a:t>      	bat</a:t>
            </a:r>
            <a:r>
              <a:rPr lang="el-GR" sz="2000" dirty="0">
                <a:latin typeface="Cambria" pitchFamily="18" charset="0"/>
              </a:rPr>
              <a:t> (‘νυχτερίδα’)	</a:t>
            </a:r>
            <a:r>
              <a:rPr lang="en-US" sz="2000" dirty="0">
                <a:latin typeface="Cambria" pitchFamily="18" charset="0"/>
              </a:rPr>
              <a:t>		</a:t>
            </a:r>
            <a:r>
              <a:rPr lang="el-GR" sz="2000" b="1" dirty="0">
                <a:latin typeface="Cambria" pitchFamily="18" charset="0"/>
              </a:rPr>
              <a:t>Αγγλικά</a:t>
            </a:r>
          </a:p>
          <a:p>
            <a:pPr>
              <a:buClr>
                <a:srgbClr val="7030A0"/>
              </a:buClr>
            </a:pPr>
            <a:r>
              <a:rPr lang="en-US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paato</a:t>
            </a:r>
            <a:r>
              <a:rPr lang="en-US" sz="2000" dirty="0">
                <a:latin typeface="Cambria" pitchFamily="18" charset="0"/>
              </a:rPr>
              <a:t> (‘</a:t>
            </a:r>
            <a:r>
              <a:rPr lang="el-GR" sz="2000" dirty="0">
                <a:latin typeface="Cambria" pitchFamily="18" charset="0"/>
              </a:rPr>
              <a:t>διαλέγω’/ </a:t>
            </a:r>
            <a:r>
              <a:rPr lang="en-US" sz="2000" dirty="0">
                <a:latin typeface="Cambria" pitchFamily="18" charset="0"/>
              </a:rPr>
              <a:t>‘to pick’)    	</a:t>
            </a:r>
            <a:r>
              <a:rPr lang="en-US" sz="2000" dirty="0" err="1">
                <a:latin typeface="Cambria" pitchFamily="18" charset="0"/>
              </a:rPr>
              <a:t>pato</a:t>
            </a:r>
            <a:r>
              <a:rPr lang="en-US" sz="2000" dirty="0">
                <a:latin typeface="Cambria" pitchFamily="18" charset="0"/>
              </a:rPr>
              <a:t> (</a:t>
            </a:r>
            <a:r>
              <a:rPr lang="el-GR" sz="2000" dirty="0">
                <a:latin typeface="Cambria" pitchFamily="18" charset="0"/>
              </a:rPr>
              <a:t>‘ξεσπώ’</a:t>
            </a:r>
            <a:r>
              <a:rPr lang="en-US" sz="2000" dirty="0">
                <a:latin typeface="Cambria" pitchFamily="18" charset="0"/>
              </a:rPr>
              <a:t>/</a:t>
            </a:r>
            <a:r>
              <a:rPr lang="el-GR" sz="2000" dirty="0">
                <a:latin typeface="Cambria" pitchFamily="18" charset="0"/>
              </a:rPr>
              <a:t> </a:t>
            </a:r>
            <a:r>
              <a:rPr lang="en-US" sz="2000" dirty="0">
                <a:latin typeface="Cambria" pitchFamily="18" charset="0"/>
              </a:rPr>
              <a:t>‘to break out’</a:t>
            </a:r>
            <a:r>
              <a:rPr lang="el-GR" sz="2000" dirty="0">
                <a:latin typeface="Cambria" pitchFamily="18" charset="0"/>
              </a:rPr>
              <a:t>)</a:t>
            </a:r>
            <a:r>
              <a:rPr lang="en-US" sz="2000" dirty="0">
                <a:latin typeface="Cambria" pitchFamily="18" charset="0"/>
              </a:rPr>
              <a:t>	</a:t>
            </a:r>
            <a:r>
              <a:rPr lang="el-GR" sz="2000" b="1" dirty="0" err="1">
                <a:latin typeface="Cambria" pitchFamily="18" charset="0"/>
              </a:rPr>
              <a:t>Ταϊτιανά</a:t>
            </a:r>
            <a:endParaRPr lang="el-GR" sz="2000" b="1" dirty="0">
              <a:latin typeface="Cambria" pitchFamily="18" charset="0"/>
            </a:endParaRPr>
          </a:p>
          <a:p>
            <a:endParaRPr lang="el-GR" altLang="en-US" dirty="0">
              <a:latin typeface="+mn-lt"/>
              <a:sym typeface="Wingdings" pitchFamily="2" charset="2"/>
            </a:endParaRPr>
          </a:p>
          <a:p>
            <a:pPr algn="just"/>
            <a:r>
              <a:rPr lang="en-US" altLang="en-US" sz="2400" dirty="0">
                <a:solidFill>
                  <a:srgbClr val="7030A0"/>
                </a:solidFill>
                <a:latin typeface="+mn-lt"/>
                <a:sym typeface="Wingdings"/>
              </a:rPr>
              <a:t> </a:t>
            </a:r>
            <a:r>
              <a:rPr lang="el-GR" sz="2400" dirty="0">
                <a:latin typeface="+mn-lt"/>
                <a:sym typeface="Wingdings" pitchFamily="2" charset="2"/>
              </a:rPr>
              <a:t>Μ</a:t>
            </a:r>
            <a:r>
              <a:rPr lang="el-GR" sz="2400" dirty="0">
                <a:latin typeface="+mn-lt"/>
              </a:rPr>
              <a:t>πορεί δύο γλώσσες να έχουν ακριβώς το ίδιο ρεπερτόριο φθόγγων, ωστόσο οι φθόγγοι αυτοί να οργανώνονται με εντελώς διαφορετικό τρόπο δίνοντας έτσι δύο διαφορετικά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φωνολογικά συστήματα</a:t>
            </a:r>
            <a:r>
              <a:rPr lang="el-GR" sz="2400" dirty="0">
                <a:latin typeface="+mn-lt"/>
              </a:rPr>
              <a:t>.</a:t>
            </a:r>
            <a:endParaRPr lang="en-US" sz="2400" dirty="0"/>
          </a:p>
          <a:p>
            <a:pPr algn="just"/>
            <a:endParaRPr lang="el-GR" sz="2400" dirty="0">
              <a:latin typeface="Cambria" pitchFamily="18" charset="0"/>
            </a:endParaRPr>
          </a:p>
          <a:p>
            <a:pPr algn="just"/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28600" y="4919008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1" u="sng" dirty="0">
                <a:solidFill>
                  <a:srgbClr val="7030A0"/>
                </a:solidFill>
                <a:latin typeface="+mn-lt"/>
              </a:rPr>
              <a:t>Φωνολογία</a:t>
            </a:r>
            <a:r>
              <a:rPr lang="el-GR" sz="2400" dirty="0">
                <a:latin typeface="+mn-lt"/>
              </a:rPr>
              <a:t>: ασχολείται με το πώς οργανώνονται οι φθόγγοι μιας γλώσσας. Το σύστημα φθόγγων μιας γλώσσας και η λειτουργία τους είναι μέρος της γνώσης του φυσικού ομιλητή. Στόχος της φωνολογίας είναι η αναπαράσταση αυτής της γνώσης.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Φωνολογική λέξη, τόνος, τονισμός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pPr>
              <a:buNone/>
            </a:pPr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914400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Cambria" pitchFamily="18" charset="0"/>
                <a:sym typeface="Wingdings" pitchFamily="2" charset="2"/>
              </a:rPr>
              <a:t>Στην Ελληνική κάθε φωνολογική λέξη μπορεί να περιέχει μόνο μία τονισμένη συλλαβή και η συλλαβή αυτή μπορεί να είναι μία από τις τρεις τελευταίες συλλαβές της φωνολογικής λέξης (οξύτονες, παροξύτονες, προπαροξύτονες φωνολογικές λέξεις).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23622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Φωνολογικός τόνος  ≠ τονικό σημάδι ορθογραφίας</a:t>
            </a:r>
            <a:endParaRPr lang="el-GR" sz="2000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28956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i="1" dirty="0">
                <a:latin typeface="Cambria" pitchFamily="18" charset="0"/>
              </a:rPr>
              <a:t>Μονοσύλλαβες λέξεις που δε φέρουν τονικό σημάδι στην ορθογραφία, τονίζονται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γη 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sti</a:t>
            </a:r>
            <a:r>
              <a:rPr lang="en-US" sz="2000" b="1" dirty="0" err="1">
                <a:latin typeface="Cambria" pitchFamily="18" charset="0"/>
              </a:rPr>
              <a:t>'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ji</a:t>
            </a:r>
            <a:r>
              <a:rPr lang="en-US" sz="2000" b="1" dirty="0">
                <a:latin typeface="Cambria" pitchFamily="18" charset="0"/>
                <a:sym typeface="Wingdings" pitchFamily="2" charset="2"/>
              </a:rPr>
              <a:t>)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,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δεν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sz="2000" b="1" dirty="0">
                <a:latin typeface="Cambria" pitchFamily="18" charset="0"/>
              </a:rPr>
              <a:t>'</a:t>
            </a:r>
            <a:r>
              <a:rPr lang="el-GR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ð</a:t>
            </a:r>
            <a:r>
              <a:rPr lang="en-US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en </a:t>
            </a:r>
            <a:r>
              <a:rPr lang="en-US" altLang="el-GR" sz="2000" b="1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iɾ</a:t>
            </a:r>
            <a:r>
              <a:rPr lang="el-GR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θ</a:t>
            </a:r>
            <a:r>
              <a:rPr lang="en-US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e)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000" dirty="0">
                <a:latin typeface="Cambria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7338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i="1" dirty="0">
                <a:latin typeface="Cambria" pitchFamily="18" charset="0"/>
              </a:rPr>
              <a:t>Δισύλλαβες λέξεις που φέρουν τονικό σημάδι στην ορθογραφία, δεν τονίζονται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από 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apoti</a:t>
            </a:r>
            <a:r>
              <a:rPr lang="en-US" sz="2000" b="1" dirty="0" err="1">
                <a:latin typeface="Cambria" pitchFamily="18" charset="0"/>
              </a:rPr>
              <a:t>'</a:t>
            </a:r>
            <a:r>
              <a:rPr lang="en-US" sz="2000" b="1" dirty="0" err="1">
                <a:latin typeface="Cambria" pitchFamily="18" charset="0"/>
                <a:sym typeface="Wingdings" pitchFamily="2" charset="2"/>
              </a:rPr>
              <a:t>boli</a:t>
            </a:r>
            <a:r>
              <a:rPr lang="en-US" sz="2000" b="1" dirty="0">
                <a:latin typeface="Cambria" pitchFamily="18" charset="0"/>
                <a:sym typeface="Wingdings" pitchFamily="2" charset="2"/>
              </a:rPr>
              <a:t>)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,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ότι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>
                <a:latin typeface="Cambria" pitchFamily="18" charset="0"/>
                <a:sym typeface="Wingdings" pitchFamily="2" charset="2"/>
              </a:rPr>
              <a:t>(</a:t>
            </a:r>
            <a:r>
              <a:rPr lang="en-US" sz="2000" b="1" dirty="0">
                <a:latin typeface="Cambria" pitchFamily="18" charset="0"/>
              </a:rPr>
              <a:t>'</a:t>
            </a:r>
            <a:r>
              <a:rPr lang="en-US" sz="2000" b="1" dirty="0" err="1">
                <a:latin typeface="Cambria" pitchFamily="18" charset="0"/>
                <a:cs typeface="Tahoma" pitchFamily="34" charset="0"/>
              </a:rPr>
              <a:t>ipe</a:t>
            </a:r>
            <a:r>
              <a:rPr lang="en-US" sz="2000" b="1" dirty="0">
                <a:latin typeface="Cambria" pitchFamily="18" charset="0"/>
                <a:cs typeface="Tahoma" pitchFamily="34" charset="0"/>
              </a:rPr>
              <a:t> </a:t>
            </a:r>
            <a:r>
              <a:rPr lang="en-US" sz="2000" b="1" dirty="0" err="1">
                <a:latin typeface="Cambria" pitchFamily="18" charset="0"/>
                <a:cs typeface="Tahoma" pitchFamily="34" charset="0"/>
              </a:rPr>
              <a:t>oti</a:t>
            </a:r>
            <a:r>
              <a:rPr lang="el-GR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θ</a:t>
            </a:r>
            <a:r>
              <a:rPr lang="en-US" altLang="el-GR" sz="2000" b="1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a</a:t>
            </a:r>
            <a:r>
              <a:rPr lang="en-US" sz="2000" b="1" dirty="0" err="1">
                <a:latin typeface="Cambria" pitchFamily="18" charset="0"/>
              </a:rPr>
              <a:t>'</a:t>
            </a:r>
            <a:r>
              <a:rPr lang="en-US" altLang="el-GR" sz="2000" b="1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fiji</a:t>
            </a:r>
            <a:r>
              <a:rPr lang="en-US" altLang="el-GR" sz="2000" b="1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)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000" dirty="0">
                <a:latin typeface="Cambria" pitchFamily="18" charset="0"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4572000"/>
            <a:ext cx="8305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n-US" sz="2000" dirty="0">
                <a:latin typeface="Cambria" pitchFamily="18" charset="0"/>
              </a:rPr>
              <a:t> O</a:t>
            </a:r>
            <a:r>
              <a:rPr lang="el-GR" sz="2000" dirty="0">
                <a:latin typeface="Cambria" pitchFamily="18" charset="0"/>
              </a:rPr>
              <a:t> τόνος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της Νέας Ελληνικής είναι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δυναμικός τόνος (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stress)</a:t>
            </a:r>
            <a:r>
              <a:rPr lang="en-US" sz="2000" dirty="0">
                <a:latin typeface="Cambria" pitchFamily="18" charset="0"/>
              </a:rPr>
              <a:t> =</a:t>
            </a:r>
            <a:r>
              <a:rPr lang="el-GR" sz="2000" dirty="0">
                <a:latin typeface="Cambria" pitchFamily="18" charset="0"/>
              </a:rPr>
              <a:t> εκφράζεται ως δυναμική διαφοροποίηση μιας συλλαβής, η οποία κυριαρχεί με την ένταση και το μήκος της.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el-GR" sz="2000" dirty="0">
                <a:latin typeface="Cambria" pitchFamily="18" charset="0"/>
              </a:rPr>
              <a:t>Σε άλλες γλώσσες (π.χ. Αρχαία Ελληνική) παρατηρείται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μουσικός τόνος (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tone) </a:t>
            </a:r>
            <a:r>
              <a:rPr lang="en-US" sz="2000" dirty="0">
                <a:latin typeface="Cambria" pitchFamily="18" charset="0"/>
              </a:rPr>
              <a:t>= </a:t>
            </a:r>
            <a:r>
              <a:rPr lang="el-GR" sz="2000" dirty="0">
                <a:latin typeface="Cambria" pitchFamily="18" charset="0"/>
              </a:rPr>
              <a:t>διαφοροποίηση του ύψους της φωνής μεταξύ συλλαβών.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Φωνολογική λέξη, τόνος, τονισμός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05800" cy="5715000"/>
          </a:xfrm>
        </p:spPr>
        <p:txBody>
          <a:bodyPr/>
          <a:lstStyle/>
          <a:p>
            <a:pPr marL="457200" indent="-457200"/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  <a:sym typeface="Wingdings" pitchFamily="2" charset="2"/>
            </a:endParaRPr>
          </a:p>
          <a:p>
            <a:pPr marL="457200" indent="-457200">
              <a:buNone/>
            </a:pPr>
            <a:endParaRPr lang="el-GR" sz="2400" dirty="0">
              <a:latin typeface="Cambria" pitchFamily="18" charset="0"/>
            </a:endParaRPr>
          </a:p>
          <a:p>
            <a:pPr>
              <a:buNone/>
            </a:pPr>
            <a:endParaRPr lang="el-GR" sz="2400" b="1" i="1" dirty="0"/>
          </a:p>
          <a:p>
            <a:pPr>
              <a:buNone/>
            </a:pPr>
            <a:r>
              <a:rPr lang="el-GR" sz="2400" dirty="0"/>
              <a:t>	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914400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 Η απλούστερη περίπτωση μουσικού τόνου είναι η διχοτόμηση μεταξύ υψηλών και χαμηλών συλλαβών.</a:t>
            </a:r>
          </a:p>
          <a:p>
            <a:pP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  <a:sym typeface="Wingdings" pitchFamily="2" charset="2"/>
              </a:rPr>
              <a:t>  Σε πιο σύνθετα συστήματα μουσικού τόνου, π.χ. στις κινέζικες γλώσσες, υπάρχουν πολλές τονικές κατηγορίες, π.χ. ανοδικές, πτωτικές, επίπεδες, κλπ.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257169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l-GR" sz="20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 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Ελληνική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:</a:t>
            </a:r>
            <a:r>
              <a:rPr lang="el-GR" sz="2000" b="1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γέρος  ≠  γερός</a:t>
            </a:r>
            <a:endParaRPr lang="el-GR" sz="2000" dirty="0">
              <a:solidFill>
                <a:srgbClr val="7030A0"/>
              </a:solidFill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318129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el-GR" sz="2000" dirty="0">
                <a:latin typeface="Cambria" pitchFamily="18" charset="0"/>
              </a:rPr>
              <a:t>Ελληνική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δυναμικός τόνος = διαφοροποιητική αξία</a:t>
            </a:r>
            <a:endParaRPr lang="el-GR" sz="2000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858161"/>
            <a:ext cx="8305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i="1" dirty="0">
                <a:latin typeface="Cambria" pitchFamily="18" charset="0"/>
              </a:rPr>
              <a:t> </a:t>
            </a:r>
            <a:r>
              <a:rPr lang="el-GR" sz="2000" b="1" dirty="0" err="1">
                <a:latin typeface="Cambria" pitchFamily="18" charset="0"/>
              </a:rPr>
              <a:t>Μανδαρινικά</a:t>
            </a:r>
            <a:r>
              <a:rPr lang="el-GR" sz="2000" b="1" dirty="0">
                <a:latin typeface="Cambria" pitchFamily="18" charset="0"/>
              </a:rPr>
              <a:t> Κινέζικα: </a:t>
            </a:r>
          </a:p>
          <a:p>
            <a:pPr lvl="1" algn="just">
              <a:buClr>
                <a:srgbClr val="00B050"/>
              </a:buClr>
            </a:pP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ma˥</a:t>
            </a:r>
            <a:r>
              <a:rPr lang="en-US" sz="2000" b="1" dirty="0">
                <a:latin typeface="Cambria" pitchFamily="18" charset="0"/>
              </a:rPr>
              <a:t> (</a:t>
            </a:r>
            <a:r>
              <a:rPr lang="el-GR" sz="2000" b="1" dirty="0">
                <a:latin typeface="Cambria" pitchFamily="18" charset="0"/>
              </a:rPr>
              <a:t>με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υψηλό</a:t>
            </a:r>
            <a:r>
              <a:rPr lang="el-GR" sz="2000" b="1" dirty="0">
                <a:latin typeface="Cambria" pitchFamily="18" charset="0"/>
              </a:rPr>
              <a:t> τόνο) =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μητέρα</a:t>
            </a:r>
            <a:endParaRPr lang="en-US" sz="2000" b="1" dirty="0">
              <a:solidFill>
                <a:srgbClr val="00B050"/>
              </a:solidFill>
              <a:latin typeface="Cambria" pitchFamily="18" charset="0"/>
            </a:endParaRPr>
          </a:p>
          <a:p>
            <a:pPr lvl="1" algn="just">
              <a:buClr>
                <a:srgbClr val="00B050"/>
              </a:buClr>
            </a:pP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ma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n-US" sz="2000" b="1" dirty="0">
                <a:latin typeface="Cambria" pitchFamily="18" charset="0"/>
              </a:rPr>
              <a:t>(</a:t>
            </a:r>
            <a:r>
              <a:rPr lang="el-GR" sz="2000" b="1" dirty="0">
                <a:latin typeface="Cambria" pitchFamily="18" charset="0"/>
              </a:rPr>
              <a:t>με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πτωτικό</a:t>
            </a:r>
            <a:r>
              <a:rPr lang="el-GR" sz="2000" b="1" dirty="0">
                <a:latin typeface="Cambria" pitchFamily="18" charset="0"/>
              </a:rPr>
              <a:t> τόνο) =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μαλώνω</a:t>
            </a:r>
          </a:p>
          <a:p>
            <a:pPr lvl="1" algn="just">
              <a:buClr>
                <a:srgbClr val="00B050"/>
              </a:buClr>
            </a:pP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ma</a:t>
            </a:r>
            <a:r>
              <a:rPr lang="en-US" sz="2000" b="1" dirty="0">
                <a:latin typeface="Cambria" pitchFamily="18" charset="0"/>
              </a:rPr>
              <a:t> (</a:t>
            </a:r>
            <a:r>
              <a:rPr lang="el-GR" sz="2000" b="1" dirty="0">
                <a:latin typeface="Cambria" pitchFamily="18" charset="0"/>
              </a:rPr>
              <a:t>με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καθοδικό-ανοδικό</a:t>
            </a:r>
            <a:r>
              <a:rPr lang="el-GR" sz="2000" b="1" dirty="0">
                <a:latin typeface="Cambria" pitchFamily="18" charset="0"/>
              </a:rPr>
              <a:t> τόνο) =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άλογο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46729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el-GR" sz="2000" dirty="0" err="1">
                <a:latin typeface="Cambria" pitchFamily="18" charset="0"/>
              </a:rPr>
              <a:t>Μανδαρινικά</a:t>
            </a:r>
            <a:r>
              <a:rPr lang="el-GR" sz="2000" dirty="0">
                <a:latin typeface="Cambria" pitchFamily="18" charset="0"/>
              </a:rPr>
              <a:t> Κινέζικα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μουσικός τόνος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= διαφοροποιητική αξία</a:t>
            </a:r>
            <a:endParaRPr lang="el-GR" sz="2000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Φώνημα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81000" y="937022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(1)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	</a:t>
            </a:r>
            <a:r>
              <a:rPr lang="en-US" sz="2400" dirty="0">
                <a:latin typeface="Cambria" pitchFamily="18" charset="0"/>
              </a:rPr>
              <a:t>'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p</a:t>
            </a:r>
            <a:r>
              <a:rPr lang="en-US" sz="2400" dirty="0" err="1">
                <a:latin typeface="Cambria" pitchFamily="18" charset="0"/>
              </a:rPr>
              <a:t>onos</a:t>
            </a:r>
            <a:r>
              <a:rPr lang="el-GR" sz="2400" dirty="0">
                <a:latin typeface="Cambria" pitchFamily="18" charset="0"/>
              </a:rPr>
              <a:t>		</a:t>
            </a:r>
            <a:r>
              <a:rPr lang="en-US" sz="2400" dirty="0">
                <a:latin typeface="Cambria" pitchFamily="18" charset="0"/>
              </a:rPr>
              <a:t>'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t</a:t>
            </a:r>
            <a:r>
              <a:rPr lang="en-US" sz="2400" dirty="0" err="1">
                <a:latin typeface="Cambria" pitchFamily="18" charset="0"/>
              </a:rPr>
              <a:t>onos</a:t>
            </a:r>
            <a:r>
              <a:rPr lang="el-GR" sz="2400" dirty="0">
                <a:latin typeface="Cambria" pitchFamily="18" charset="0"/>
              </a:rPr>
              <a:t>		</a:t>
            </a:r>
            <a:r>
              <a:rPr lang="en-US" sz="2400" dirty="0">
                <a:latin typeface="Cambria" pitchFamily="18" charset="0"/>
              </a:rPr>
              <a:t>'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k</a:t>
            </a:r>
            <a:r>
              <a:rPr lang="en-US" sz="2400" dirty="0" err="1">
                <a:latin typeface="Cambria" pitchFamily="18" charset="0"/>
              </a:rPr>
              <a:t>onos</a:t>
            </a:r>
            <a:r>
              <a:rPr lang="en-US" sz="2400" dirty="0">
                <a:latin typeface="Cambria" pitchFamily="18" charset="0"/>
              </a:rPr>
              <a:t> 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(2)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	</a:t>
            </a:r>
            <a:r>
              <a:rPr lang="en-US" sz="2400" dirty="0">
                <a:latin typeface="Cambria" pitchFamily="18" charset="0"/>
              </a:rPr>
              <a:t>'</a:t>
            </a:r>
            <a:r>
              <a:rPr lang="en-US" sz="2400" b="1" dirty="0" err="1">
                <a:solidFill>
                  <a:srgbClr val="00B050"/>
                </a:solidFill>
                <a:latin typeface="Cambria" pitchFamily="18" charset="0"/>
              </a:rPr>
              <a:t>f</a:t>
            </a:r>
            <a:r>
              <a:rPr lang="en-US" sz="2400" dirty="0" err="1">
                <a:latin typeface="Cambria" pitchFamily="18" charset="0"/>
              </a:rPr>
              <a:t>a</a:t>
            </a:r>
            <a:r>
              <a:rPr lang="en-US" altLang="el-GR" sz="24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400" dirty="0" err="1">
                <a:latin typeface="Cambria" pitchFamily="18" charset="0"/>
              </a:rPr>
              <a:t>os</a:t>
            </a:r>
            <a:r>
              <a:rPr lang="en-US" sz="2400" dirty="0">
                <a:latin typeface="Cambria" pitchFamily="18" charset="0"/>
              </a:rPr>
              <a:t>		'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θ</a:t>
            </a:r>
            <a:r>
              <a:rPr lang="en-US" sz="2400" dirty="0" err="1">
                <a:latin typeface="Cambria" pitchFamily="18" charset="0"/>
              </a:rPr>
              <a:t>a</a:t>
            </a:r>
            <a:r>
              <a:rPr lang="en-US" altLang="el-GR" sz="24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400" dirty="0" err="1">
                <a:latin typeface="Cambria" pitchFamily="18" charset="0"/>
              </a:rPr>
              <a:t>os</a:t>
            </a:r>
            <a:r>
              <a:rPr lang="en-US" sz="2400" dirty="0">
                <a:latin typeface="Cambria" pitchFamily="18" charset="0"/>
              </a:rPr>
              <a:t>		'</a:t>
            </a:r>
            <a:r>
              <a:rPr lang="en-US" sz="2400" b="1" dirty="0" err="1">
                <a:solidFill>
                  <a:srgbClr val="00B050"/>
                </a:solidFill>
                <a:latin typeface="Cambria" pitchFamily="18" charset="0"/>
              </a:rPr>
              <a:t>v</a:t>
            </a:r>
            <a:r>
              <a:rPr lang="en-US" sz="2400" dirty="0" err="1">
                <a:latin typeface="Cambria" pitchFamily="18" charset="0"/>
              </a:rPr>
              <a:t>a</a:t>
            </a:r>
            <a:r>
              <a:rPr lang="en-US" altLang="el-GR" sz="24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400" dirty="0" err="1">
                <a:latin typeface="Cambria" pitchFamily="18" charset="0"/>
              </a:rPr>
              <a:t>os</a:t>
            </a:r>
            <a:endParaRPr lang="en-US" sz="2400" dirty="0">
              <a:latin typeface="Cambria" pitchFamily="18" charset="0"/>
            </a:endParaRPr>
          </a:p>
          <a:p>
            <a:pPr marL="457200" indent="-457200">
              <a:buClr>
                <a:schemeClr val="tx1"/>
              </a:buClr>
            </a:pPr>
            <a:r>
              <a:rPr lang="en-US" sz="2400" dirty="0">
                <a:latin typeface="Cambria" pitchFamily="18" charset="0"/>
              </a:rPr>
              <a:t>(3)         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m</a:t>
            </a:r>
            <a:r>
              <a:rPr lang="en-US" sz="2400" dirty="0" err="1">
                <a:latin typeface="Cambria" pitchFamily="18" charset="0"/>
              </a:rPr>
              <a:t>o'nos</a:t>
            </a:r>
            <a:r>
              <a:rPr lang="en-US" sz="2400" dirty="0">
                <a:latin typeface="Cambria" pitchFamily="18" charset="0"/>
              </a:rPr>
              <a:t>	 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n</a:t>
            </a:r>
            <a:r>
              <a:rPr lang="en-US" sz="2400" dirty="0" err="1">
                <a:latin typeface="Cambria" pitchFamily="18" charset="0"/>
              </a:rPr>
              <a:t>o'nos</a:t>
            </a:r>
            <a:endParaRPr lang="el-GR" sz="2400" dirty="0">
              <a:latin typeface="+mn-lt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04800" y="50292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Cambria" pitchFamily="18" charset="0"/>
            </a:endParaRPr>
          </a:p>
          <a:p>
            <a:pPr algn="just"/>
            <a:r>
              <a:rPr lang="en-US" altLang="en-US" sz="24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sz="2400" dirty="0">
                <a:latin typeface="Cambria" pitchFamily="18" charset="0"/>
              </a:rPr>
              <a:t>Στην Ελληνική, οι φθόγγοι /</a:t>
            </a:r>
            <a:r>
              <a:rPr lang="en-US" sz="2400" dirty="0">
                <a:latin typeface="Cambria" pitchFamily="18" charset="0"/>
              </a:rPr>
              <a:t>p</a:t>
            </a:r>
            <a:r>
              <a:rPr lang="el-GR" sz="2400" dirty="0">
                <a:latin typeface="Cambria" pitchFamily="18" charset="0"/>
              </a:rPr>
              <a:t>/, /</a:t>
            </a:r>
            <a:r>
              <a:rPr lang="en-US" sz="2400" dirty="0">
                <a:latin typeface="Cambria" pitchFamily="18" charset="0"/>
              </a:rPr>
              <a:t>t</a:t>
            </a:r>
            <a:r>
              <a:rPr lang="el-GR" sz="2400" dirty="0">
                <a:latin typeface="Cambria" pitchFamily="18" charset="0"/>
              </a:rPr>
              <a:t>/, /</a:t>
            </a:r>
            <a:r>
              <a:rPr lang="en-US" sz="2400" dirty="0">
                <a:latin typeface="Cambria" pitchFamily="18" charset="0"/>
              </a:rPr>
              <a:t>k</a:t>
            </a:r>
            <a:r>
              <a:rPr lang="el-GR" sz="2400" dirty="0">
                <a:latin typeface="Cambria" pitchFamily="18" charset="0"/>
              </a:rPr>
              <a:t>/, </a:t>
            </a:r>
            <a:r>
              <a:rPr lang="en-US" sz="2400" dirty="0">
                <a:latin typeface="Cambria" pitchFamily="18" charset="0"/>
              </a:rPr>
              <a:t>/f/, /</a:t>
            </a:r>
            <a:r>
              <a:rPr lang="el-GR" sz="2400" dirty="0">
                <a:latin typeface="Cambria" pitchFamily="18" charset="0"/>
              </a:rPr>
              <a:t>θ</a:t>
            </a:r>
            <a:r>
              <a:rPr lang="en-US" sz="2400" dirty="0">
                <a:latin typeface="Cambria" pitchFamily="18" charset="0"/>
              </a:rPr>
              <a:t>/, /v/, /m/, /n/ </a:t>
            </a:r>
            <a:r>
              <a:rPr lang="el-GR" sz="2400" dirty="0">
                <a:latin typeface="Cambria" pitchFamily="18" charset="0"/>
              </a:rPr>
              <a:t>αποτελούν ξεχωριστά</a:t>
            </a:r>
            <a:r>
              <a:rPr lang="el-GR" sz="2400" b="1" dirty="0">
                <a:latin typeface="Cambria" pitchFamily="18" charset="0"/>
              </a:rPr>
              <a:t> φωνήματα </a:t>
            </a:r>
            <a:r>
              <a:rPr lang="el-GR" sz="2400" dirty="0">
                <a:latin typeface="Cambria" pitchFamily="18" charset="0"/>
              </a:rPr>
              <a:t>αφού μπορούν να σχηματίσουν </a:t>
            </a:r>
            <a:r>
              <a:rPr lang="el-GR" sz="2400" b="1" dirty="0">
                <a:latin typeface="Cambria" pitchFamily="18" charset="0"/>
              </a:rPr>
              <a:t>ελάχιστα ζεύγη</a:t>
            </a:r>
            <a:r>
              <a:rPr lang="en-US" sz="2400" dirty="0">
                <a:latin typeface="Cambria" pitchFamily="18" charset="0"/>
              </a:rPr>
              <a:t>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381000" y="2362200"/>
            <a:ext cx="8458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b="1" u="sng" dirty="0">
                <a:solidFill>
                  <a:srgbClr val="7030A0"/>
                </a:solidFill>
                <a:latin typeface="Cambria" pitchFamily="18" charset="0"/>
              </a:rPr>
              <a:t>Ελάχιστα ζεύγη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= ζευγάρια λέξεων με διαφορετική σημασία που αποτελούνται ακριβώς από τους ίδιους φθόγγους με εξαίρεση έναν φθόγγο, τον ζητούμενο φθόγγο.</a:t>
            </a:r>
          </a:p>
          <a:p>
            <a:pPr algn="just">
              <a:buFont typeface="Wingdings" pitchFamily="2" charset="2"/>
              <a:buChar char="ü"/>
            </a:pPr>
            <a:endParaRPr lang="el-GR" sz="2400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Όταν για δύο φθόγγους σε μια γλώσσα μπορούμε να σχηματίζουμε ελάχιστα ζεύγη, τότε λέμε ότι έχουν </a:t>
            </a:r>
            <a:r>
              <a:rPr lang="el-GR" sz="2400" b="1" u="sng" dirty="0">
                <a:solidFill>
                  <a:srgbClr val="00B050"/>
                </a:solidFill>
                <a:latin typeface="Cambria" pitchFamily="18" charset="0"/>
              </a:rPr>
              <a:t>διαφοροποιητική αξία</a:t>
            </a:r>
            <a:r>
              <a:rPr lang="el-GR" sz="2400" dirty="0">
                <a:latin typeface="Cambria" pitchFamily="18" charset="0"/>
              </a:rPr>
              <a:t> και αποτελούν ξεχωριστά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φωνήματα</a:t>
            </a:r>
            <a:r>
              <a:rPr lang="el-GR" sz="2400" dirty="0">
                <a:latin typeface="Cambria" pitchFamily="18" charset="0"/>
              </a:rPr>
              <a:t> στη γλώσσα.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Αλλόφωνα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81000" y="91440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en-US" sz="2400" dirty="0">
                <a:latin typeface="Cambria" pitchFamily="18" charset="0"/>
                <a:sym typeface="Wingdings" pitchFamily="2" charset="2"/>
              </a:rPr>
              <a:t>(4)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r>
              <a:rPr lang="en-US" sz="2400" dirty="0"/>
              <a:t>'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k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alos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		</a:t>
            </a:r>
            <a:r>
              <a:rPr lang="en-US" sz="2400" dirty="0"/>
              <a:t>'</a:t>
            </a:r>
            <a:r>
              <a:rPr lang="en-US" sz="2400" b="1" dirty="0" err="1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c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ima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	</a:t>
            </a:r>
          </a:p>
          <a:p>
            <a:pPr>
              <a:buClr>
                <a:srgbClr val="00B050"/>
              </a:buClr>
            </a:pPr>
            <a:r>
              <a:rPr lang="en-US" sz="2400" dirty="0">
                <a:latin typeface="Cambria" pitchFamily="18" charset="0"/>
                <a:sym typeface="Wingdings" pitchFamily="2" charset="2"/>
              </a:rPr>
              <a:t>(5)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	</a:t>
            </a:r>
            <a:r>
              <a:rPr lang="en-US" sz="2400" dirty="0"/>
              <a:t>'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x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ali</a:t>
            </a:r>
            <a:r>
              <a:rPr lang="en-US" sz="2400" dirty="0">
                <a:latin typeface="Cambria" pitchFamily="18" charset="0"/>
              </a:rPr>
              <a:t>		</a:t>
            </a:r>
            <a:r>
              <a:rPr lang="en-US" sz="2400" dirty="0"/>
              <a:t>'</a:t>
            </a:r>
            <a:r>
              <a:rPr lang="en-US" altLang="el-GR" sz="24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ç</a:t>
            </a:r>
            <a:r>
              <a:rPr lang="en-US" altLang="el-GR" sz="24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eɾ</a:t>
            </a:r>
            <a:r>
              <a:rPr lang="en-US" sz="2400" dirty="0" err="1">
                <a:latin typeface="Cambria" pitchFamily="18" charset="0"/>
              </a:rPr>
              <a:t>i</a:t>
            </a:r>
            <a:endParaRPr lang="en-US" sz="2400" dirty="0">
              <a:latin typeface="Cambria" pitchFamily="18" charset="0"/>
            </a:endParaRPr>
          </a:p>
          <a:p>
            <a:pPr>
              <a:buClr>
                <a:srgbClr val="00B050"/>
              </a:buClr>
            </a:pPr>
            <a:r>
              <a:rPr lang="en-US" sz="2400" dirty="0">
                <a:latin typeface="Cambria" pitchFamily="18" charset="0"/>
                <a:sym typeface="Wingdings" pitchFamily="2" charset="2"/>
              </a:rPr>
              <a:t>(6)	</a:t>
            </a:r>
            <a:r>
              <a:rPr lang="en-US" sz="2400" dirty="0"/>
              <a:t>'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γ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ata</a:t>
            </a:r>
            <a:r>
              <a:rPr lang="en-US" sz="2400" dirty="0">
                <a:latin typeface="Cambria" pitchFamily="18" charset="0"/>
                <a:sym typeface="Wingdings" pitchFamily="2" charset="2"/>
              </a:rPr>
              <a:t>		</a:t>
            </a:r>
            <a:r>
              <a:rPr lang="en-US" sz="2400" dirty="0"/>
              <a:t>'</a:t>
            </a:r>
            <a:r>
              <a:rPr lang="en-US" sz="2400" b="1" dirty="0" err="1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j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i</a:t>
            </a:r>
            <a:r>
              <a:rPr lang="en-US" altLang="el-GR" sz="2400" dirty="0" err="1"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400" dirty="0" err="1">
                <a:latin typeface="Cambria" pitchFamily="18" charset="0"/>
                <a:sym typeface="Wingdings" pitchFamily="2" charset="2"/>
              </a:rPr>
              <a:t>os</a:t>
            </a:r>
            <a:endParaRPr lang="el-GR" sz="2400" dirty="0">
              <a:latin typeface="Cambria" pitchFamily="18" charset="0"/>
              <a:sym typeface="Wingdings" pitchFamily="2" charset="2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57200" y="46482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sz="2400" dirty="0">
              <a:latin typeface="Cambria" pitchFamily="18" charset="0"/>
            </a:endParaRPr>
          </a:p>
          <a:p>
            <a:pPr algn="just"/>
            <a:r>
              <a:rPr lang="en-US" altLang="en-US" sz="2400" dirty="0">
                <a:solidFill>
                  <a:srgbClr val="7030A0"/>
                </a:solidFill>
                <a:sym typeface="Wingdings"/>
              </a:rPr>
              <a:t> </a:t>
            </a:r>
            <a:r>
              <a:rPr lang="el-GR" sz="2400" dirty="0">
                <a:latin typeface="Cambria" pitchFamily="18" charset="0"/>
              </a:rPr>
              <a:t>Στην Ελληνική το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φώνημα /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k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/</a:t>
            </a:r>
            <a:r>
              <a:rPr lang="el-GR" sz="2400" dirty="0">
                <a:latin typeface="Cambria" pitchFamily="18" charset="0"/>
              </a:rPr>
              <a:t> έχει δύο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αλλόφωνα</a:t>
            </a:r>
            <a:r>
              <a:rPr lang="el-GR" sz="2400" dirty="0">
                <a:latin typeface="Cambria" pitchFamily="18" charset="0"/>
              </a:rPr>
              <a:t>: το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[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c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]</a:t>
            </a:r>
            <a:r>
              <a:rPr lang="el-GR" sz="2400" dirty="0">
                <a:latin typeface="Cambria" pitchFamily="18" charset="0"/>
              </a:rPr>
              <a:t> που απαντά πριν από τα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πρόσθια φωνήεντα 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[</a:t>
            </a:r>
            <a:r>
              <a:rPr lang="en-US" sz="2400" dirty="0" err="1">
                <a:solidFill>
                  <a:srgbClr val="7030A0"/>
                </a:solidFill>
                <a:latin typeface="Cambria" pitchFamily="18" charset="0"/>
              </a:rPr>
              <a:t>i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]</a:t>
            </a:r>
            <a:r>
              <a:rPr lang="el-GR" sz="2400" dirty="0">
                <a:latin typeface="Cambria" pitchFamily="18" charset="0"/>
              </a:rPr>
              <a:t> και 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</a:rPr>
              <a:t>[e]</a:t>
            </a:r>
            <a:r>
              <a:rPr lang="el-GR" sz="2400" dirty="0">
                <a:latin typeface="Cambria" pitchFamily="18" charset="0"/>
              </a:rPr>
              <a:t> και το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[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k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]</a:t>
            </a:r>
            <a:r>
              <a:rPr lang="el-GR" sz="2400" dirty="0">
                <a:latin typeface="Cambria" pitchFamily="18" charset="0"/>
              </a:rPr>
              <a:t> που απαντά στα υπόλοιπα περιβάλλοντα, όπως στο παράδειγμα πριν τα πίσω φωνήεντα </a:t>
            </a: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[</a:t>
            </a:r>
            <a:r>
              <a:rPr lang="en-US" sz="2400" dirty="0">
                <a:solidFill>
                  <a:srgbClr val="00B050"/>
                </a:solidFill>
                <a:latin typeface="Cambria" pitchFamily="18" charset="0"/>
              </a:rPr>
              <a:t>a]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Cambria" pitchFamily="18" charset="0"/>
              </a:rPr>
              <a:t>[o]</a:t>
            </a:r>
            <a:r>
              <a:rPr lang="en-US" sz="2400" dirty="0">
                <a:latin typeface="Cambria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Cambria" pitchFamily="18" charset="0"/>
              </a:rPr>
              <a:t>[u]</a:t>
            </a:r>
            <a:r>
              <a:rPr lang="el-GR" sz="2400" dirty="0">
                <a:latin typeface="Cambria" pitchFamily="18" charset="0"/>
              </a:rPr>
              <a:t>.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81000" y="22098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O</a:t>
            </a:r>
            <a:r>
              <a:rPr lang="el-GR" sz="2400" dirty="0">
                <a:latin typeface="Cambria" pitchFamily="18" charset="0"/>
              </a:rPr>
              <a:t>ι φθόγγοι [</a:t>
            </a:r>
            <a:r>
              <a:rPr lang="en-US" sz="2400" dirty="0">
                <a:latin typeface="Cambria" pitchFamily="18" charset="0"/>
              </a:rPr>
              <a:t>k</a:t>
            </a:r>
            <a:r>
              <a:rPr lang="el-GR" sz="2400" dirty="0">
                <a:latin typeface="Cambria" pitchFamily="18" charset="0"/>
              </a:rPr>
              <a:t>] και [</a:t>
            </a:r>
            <a:r>
              <a:rPr lang="en-US" sz="2400" dirty="0">
                <a:latin typeface="Cambria" pitchFamily="18" charset="0"/>
              </a:rPr>
              <a:t>c</a:t>
            </a:r>
            <a:r>
              <a:rPr lang="el-GR" sz="2400" dirty="0">
                <a:latin typeface="Cambria" pitchFamily="18" charset="0"/>
              </a:rPr>
              <a:t>] στο (4),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δεν</a:t>
            </a:r>
            <a:r>
              <a:rPr lang="el-GR" sz="2400" dirty="0">
                <a:latin typeface="Cambria" pitchFamily="18" charset="0"/>
              </a:rPr>
              <a:t> αποτελούν ξεχωριστά φωνήματα αλλά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αλλόφωνα</a:t>
            </a:r>
            <a:r>
              <a:rPr lang="el-GR" sz="2400" dirty="0">
                <a:latin typeface="Cambria" pitchFamily="18" charset="0"/>
              </a:rPr>
              <a:t>, δηλαδή, 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φωνητικές παραλλαγές του ιδίου φωνήματος</a:t>
            </a:r>
            <a:r>
              <a:rPr lang="el-GR" sz="2400" dirty="0">
                <a:latin typeface="Cambria" pitchFamily="18" charset="0"/>
              </a:rPr>
              <a:t>, που βρίσκονται σε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συμπληρωματική κατανομή </a:t>
            </a:r>
            <a:r>
              <a:rPr lang="el-GR" sz="2400" dirty="0">
                <a:latin typeface="Cambria" pitchFamily="18" charset="0"/>
              </a:rPr>
              <a:t>(δηλαδή, το καθένα απαντά σε διαφορετικό περιβάλλον).  Το ίδιο ισχύει και για τους φθόγγους [</a:t>
            </a:r>
            <a:r>
              <a:rPr lang="en-US" sz="2400" dirty="0">
                <a:latin typeface="Cambria" pitchFamily="18" charset="0"/>
              </a:rPr>
              <a:t>x] </a:t>
            </a:r>
            <a:r>
              <a:rPr lang="el-GR" sz="2400" dirty="0">
                <a:latin typeface="Cambria" pitchFamily="18" charset="0"/>
              </a:rPr>
              <a:t>και [</a:t>
            </a:r>
            <a:r>
              <a:rPr lang="en-US" altLang="el-GR" sz="24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ç</a:t>
            </a:r>
            <a:r>
              <a:rPr lang="el-GR" altLang="el-GR" sz="24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] στο (5) και [γ] και [</a:t>
            </a:r>
            <a:r>
              <a:rPr lang="en-US" altLang="el-GR" sz="24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j]</a:t>
            </a:r>
            <a:r>
              <a:rPr lang="el-GR" altLang="el-GR" sz="24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 στο (6).</a:t>
            </a:r>
            <a:endParaRPr lang="el-GR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Φώνημα ή αλλόφωνο; (1)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04800" y="7620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Ας εξετάσουμε τα παρακάτω δεδομένα από τη Φιλανδική και συγκεκριμένα την κατανομή των φθόγγων [</a:t>
            </a:r>
            <a:r>
              <a:rPr lang="en-US" sz="2400" dirty="0">
                <a:latin typeface="Cambria" pitchFamily="18" charset="0"/>
              </a:rPr>
              <a:t>t</a:t>
            </a:r>
            <a:r>
              <a:rPr lang="el-GR" sz="2400" dirty="0">
                <a:latin typeface="Cambria" pitchFamily="18" charset="0"/>
              </a:rPr>
              <a:t>] και [</a:t>
            </a:r>
            <a:r>
              <a:rPr lang="en-US" sz="2400" dirty="0">
                <a:latin typeface="Cambria" pitchFamily="18" charset="0"/>
              </a:rPr>
              <a:t>d</a:t>
            </a:r>
            <a:r>
              <a:rPr lang="el-GR" sz="2400" dirty="0">
                <a:latin typeface="Cambria" pitchFamily="18" charset="0"/>
              </a:rPr>
              <a:t>]. Πρόκειται για φωνήματα ή αλλόφωνα και γιατί;</a:t>
            </a:r>
          </a:p>
          <a:p>
            <a:endParaRPr lang="en-US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ku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d</a:t>
            </a:r>
            <a:r>
              <a:rPr lang="en-US" sz="2200" dirty="0" err="1">
                <a:latin typeface="Cambria" pitchFamily="18" charset="0"/>
              </a:rPr>
              <a:t>ot</a:t>
            </a:r>
            <a:r>
              <a:rPr lang="el-GR" sz="2200" dirty="0">
                <a:latin typeface="Cambria" pitchFamily="18" charset="0"/>
              </a:rPr>
              <a:t>] = αποτυχίες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ka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e</a:t>
            </a:r>
            <a:r>
              <a:rPr lang="el-GR" sz="2200" dirty="0">
                <a:latin typeface="Cambria" pitchFamily="18" charset="0"/>
              </a:rPr>
              <a:t>] = κάλυμμα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ka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ot</a:t>
            </a:r>
            <a:r>
              <a:rPr lang="el-GR" sz="2200" dirty="0">
                <a:latin typeface="Cambria" pitchFamily="18" charset="0"/>
              </a:rPr>
              <a:t>] = οροφές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ka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d</a:t>
            </a:r>
            <a:r>
              <a:rPr lang="en-US" sz="2200" dirty="0" err="1">
                <a:latin typeface="Cambria" pitchFamily="18" charset="0"/>
              </a:rPr>
              <a:t>e</a:t>
            </a:r>
            <a:r>
              <a:rPr lang="el-GR" sz="2200" dirty="0">
                <a:latin typeface="Cambria" pitchFamily="18" charset="0"/>
              </a:rPr>
              <a:t>] = ζηλιάρης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ma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d</a:t>
            </a:r>
            <a:r>
              <a:rPr lang="en-US" sz="2200" dirty="0" err="1">
                <a:latin typeface="Cambria" pitchFamily="18" charset="0"/>
              </a:rPr>
              <a:t>on</a:t>
            </a:r>
            <a:r>
              <a:rPr lang="el-GR" sz="2200" dirty="0">
                <a:latin typeface="Cambria" pitchFamily="18" charset="0"/>
              </a:rPr>
              <a:t>] = του σκουληκιού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ra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as</a:t>
            </a:r>
            <a:r>
              <a:rPr lang="el-GR" sz="2200" dirty="0">
                <a:latin typeface="Cambria" pitchFamily="18" charset="0"/>
              </a:rPr>
              <a:t>] = τροχός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>
                <a:latin typeface="Cambria" pitchFamily="18" charset="0"/>
              </a:rPr>
              <a:t>ra</a:t>
            </a:r>
            <a:r>
              <a:rPr lang="en-US" sz="2200" b="1" dirty="0">
                <a:solidFill>
                  <a:srgbClr val="00B050"/>
                </a:solidFill>
                <a:latin typeface="Cambria" pitchFamily="18" charset="0"/>
              </a:rPr>
              <a:t>d</a:t>
            </a:r>
            <a:r>
              <a:rPr lang="en-US" sz="2200" dirty="0">
                <a:latin typeface="Cambria" pitchFamily="18" charset="0"/>
              </a:rPr>
              <a:t>on</a:t>
            </a:r>
            <a:r>
              <a:rPr lang="el-GR" sz="2200" dirty="0">
                <a:latin typeface="Cambria" pitchFamily="18" charset="0"/>
              </a:rPr>
              <a:t>] = του φορτηγού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ma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on</a:t>
            </a:r>
            <a:r>
              <a:rPr lang="el-GR" sz="2200" dirty="0">
                <a:latin typeface="Cambria" pitchFamily="18" charset="0"/>
              </a:rPr>
              <a:t>] = του κουρελιού</a:t>
            </a:r>
            <a:endParaRPr lang="en-US" sz="2200" dirty="0">
              <a:latin typeface="Cambria" pitchFamily="18" charset="0"/>
            </a:endParaRPr>
          </a:p>
          <a:p>
            <a:endParaRPr lang="en-US" sz="2200" dirty="0">
              <a:latin typeface="Cambria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81000" y="48768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Στα παραπάνω παραδείγματα μπορούμε να εντοπίσουμε την ύπαρξη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ελάχιστων ζευγών</a:t>
            </a:r>
            <a:r>
              <a:rPr lang="el-GR" sz="2400" dirty="0">
                <a:latin typeface="Cambria" pitchFamily="18" charset="0"/>
              </a:rPr>
              <a:t>, όπως τα </a:t>
            </a:r>
            <a:r>
              <a:rPr lang="en-US" sz="2400" dirty="0" err="1">
                <a:latin typeface="Cambria" pitchFamily="18" charset="0"/>
              </a:rPr>
              <a:t>ka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t</a:t>
            </a:r>
            <a:r>
              <a:rPr lang="en-US" sz="2400" dirty="0" err="1">
                <a:latin typeface="Cambria" pitchFamily="18" charset="0"/>
              </a:rPr>
              <a:t>e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και </a:t>
            </a:r>
            <a:r>
              <a:rPr lang="en-US" sz="2400" dirty="0" err="1">
                <a:latin typeface="Cambria" pitchFamily="18" charset="0"/>
              </a:rPr>
              <a:t>ka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d</a:t>
            </a:r>
            <a:r>
              <a:rPr lang="en-US" sz="2400" dirty="0" err="1">
                <a:latin typeface="Cambria" pitchFamily="18" charset="0"/>
              </a:rPr>
              <a:t>e</a:t>
            </a:r>
            <a:r>
              <a:rPr lang="el-GR" sz="2400" dirty="0">
                <a:latin typeface="Cambria" pitchFamily="18" charset="0"/>
              </a:rPr>
              <a:t>, ή τα </a:t>
            </a:r>
            <a:r>
              <a:rPr lang="en-US" sz="2400" dirty="0" err="1">
                <a:latin typeface="Cambria" pitchFamily="18" charset="0"/>
              </a:rPr>
              <a:t>ma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d</a:t>
            </a:r>
            <a:r>
              <a:rPr lang="en-US" sz="2400" dirty="0" err="1">
                <a:latin typeface="Cambria" pitchFamily="18" charset="0"/>
              </a:rPr>
              <a:t>on</a:t>
            </a:r>
            <a:r>
              <a:rPr lang="el-GR" sz="2400" dirty="0">
                <a:latin typeface="Cambria" pitchFamily="18" charset="0"/>
              </a:rPr>
              <a:t> και </a:t>
            </a:r>
            <a:r>
              <a:rPr lang="en-US" sz="2400" dirty="0" err="1">
                <a:latin typeface="Cambria" pitchFamily="18" charset="0"/>
              </a:rPr>
              <a:t>ma</a:t>
            </a:r>
            <a:r>
              <a:rPr lang="en-US" sz="2400" b="1" dirty="0" err="1">
                <a:solidFill>
                  <a:srgbClr val="7030A0"/>
                </a:solidFill>
                <a:latin typeface="Cambria" pitchFamily="18" charset="0"/>
              </a:rPr>
              <a:t>t</a:t>
            </a:r>
            <a:r>
              <a:rPr lang="en-US" sz="2400" dirty="0" err="1">
                <a:latin typeface="Cambria" pitchFamily="18" charset="0"/>
              </a:rPr>
              <a:t>on</a:t>
            </a:r>
            <a:r>
              <a:rPr lang="el-GR" sz="2400" dirty="0">
                <a:latin typeface="Cambria" pitchFamily="18" charset="0"/>
              </a:rPr>
              <a:t>.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381000" y="6027003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altLang="en-US" sz="2400" dirty="0">
                <a:latin typeface="Cambria" pitchFamily="18" charset="0"/>
                <a:sym typeface="Wingdings"/>
              </a:rPr>
              <a:t>Ο</a:t>
            </a:r>
            <a:r>
              <a:rPr lang="el-GR" sz="2400" dirty="0">
                <a:latin typeface="Cambria" pitchFamily="18" charset="0"/>
              </a:rPr>
              <a:t>ι φθόγγοι 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t </a:t>
            </a:r>
            <a:r>
              <a:rPr lang="el-GR" sz="2400" dirty="0">
                <a:latin typeface="Cambria" pitchFamily="18" charset="0"/>
              </a:rPr>
              <a:t>και 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d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είναι δύο διαφορετικά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φωνήματα</a:t>
            </a:r>
            <a:r>
              <a:rPr lang="el-GR" sz="2400" dirty="0">
                <a:latin typeface="Cambria" pitchFamily="18" charset="0"/>
              </a:rPr>
              <a:t> στη Φιλανδική.  </a:t>
            </a: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Φώνημα ή αλλόφωνο; (2)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457200" y="838200"/>
            <a:ext cx="8382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200" dirty="0">
                <a:latin typeface="Cambria" pitchFamily="18" charset="0"/>
              </a:rPr>
              <a:t>Ας εξετάσουμε την κατανομή των φθόγγων [</a:t>
            </a:r>
            <a:r>
              <a:rPr lang="en-US" sz="2200" dirty="0">
                <a:latin typeface="Cambria" pitchFamily="18" charset="0"/>
              </a:rPr>
              <a:t>t</a:t>
            </a:r>
            <a:r>
              <a:rPr lang="el-GR" sz="2200" dirty="0">
                <a:latin typeface="Cambria" pitchFamily="18" charset="0"/>
              </a:rPr>
              <a:t>] και [</a:t>
            </a:r>
            <a:r>
              <a:rPr lang="en-US" sz="2200" dirty="0" err="1">
                <a:latin typeface="Cambria" pitchFamily="18" charset="0"/>
              </a:rPr>
              <a:t>ts</a:t>
            </a:r>
            <a:r>
              <a:rPr lang="el-GR" sz="2200" dirty="0">
                <a:latin typeface="Cambria" pitchFamily="18" charset="0"/>
              </a:rPr>
              <a:t>] σε μια Αφρικανική γλώσσα. Πρόκειται για φωνήματα ή αλλόφωνα και γιατί;</a:t>
            </a:r>
            <a:endParaRPr lang="en-US" sz="2200" dirty="0">
              <a:latin typeface="Cambria" pitchFamily="18" charset="0"/>
            </a:endParaRPr>
          </a:p>
          <a:p>
            <a:endParaRPr lang="el-GR" sz="8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obola</a:t>
            </a:r>
            <a:r>
              <a:rPr lang="el-GR" sz="2200" dirty="0">
                <a:latin typeface="Cambria" pitchFamily="18" charset="0"/>
              </a:rPr>
              <a:t>] = ανοίγω μια τρύπα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anu</a:t>
            </a:r>
            <a:r>
              <a:rPr lang="el-GR" sz="2200" dirty="0">
                <a:latin typeface="Cambria" pitchFamily="18" charset="0"/>
              </a:rPr>
              <a:t>] = πέντε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dirty="0" err="1">
                <a:latin typeface="Cambria" pitchFamily="18" charset="0"/>
              </a:rPr>
              <a:t>nzwe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</a:t>
            </a:r>
            <a:r>
              <a:rPr lang="en-US" sz="2200" dirty="0" err="1">
                <a:latin typeface="Cambria" pitchFamily="18" charset="0"/>
              </a:rPr>
              <a:t>u</a:t>
            </a:r>
            <a:r>
              <a:rPr lang="el-GR" sz="2200" dirty="0">
                <a:latin typeface="Cambria" pitchFamily="18" charset="0"/>
              </a:rPr>
              <a:t>] = δικό μας</a:t>
            </a:r>
            <a:endParaRPr lang="en-US" sz="2200" dirty="0">
              <a:latin typeface="Cambria" pitchFamily="18" charset="0"/>
            </a:endParaRPr>
          </a:p>
          <a:p>
            <a:r>
              <a:rPr lang="el-GR" sz="2200" dirty="0">
                <a:latin typeface="Cambria" pitchFamily="18" charset="0"/>
              </a:rPr>
              <a:t>[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ts</a:t>
            </a:r>
            <a:r>
              <a:rPr lang="en-US" sz="2200" dirty="0" err="1">
                <a:latin typeface="Cambria" pitchFamily="18" charset="0"/>
              </a:rPr>
              <a:t>ina</a:t>
            </a:r>
            <a:r>
              <a:rPr lang="el-GR" sz="2200" dirty="0">
                <a:latin typeface="Cambria" pitchFamily="18" charset="0"/>
              </a:rPr>
              <a:t>] = κόβω</a:t>
            </a:r>
            <a:endParaRPr lang="en-US" sz="2200" dirty="0">
              <a:latin typeface="Cambria" pitchFamily="18" charset="0"/>
            </a:endParaRPr>
          </a:p>
          <a:p>
            <a:r>
              <a:rPr lang="en-US" sz="2200" dirty="0">
                <a:latin typeface="Cambria" pitchFamily="18" charset="0"/>
              </a:rPr>
              <a:t>[</a:t>
            </a:r>
            <a:r>
              <a:rPr lang="en-US" sz="2200" b="1" dirty="0" err="1">
                <a:solidFill>
                  <a:srgbClr val="00B050"/>
                </a:solidFill>
                <a:latin typeface="Cambria" pitchFamily="18" charset="0"/>
              </a:rPr>
              <a:t>ts</a:t>
            </a:r>
            <a:r>
              <a:rPr lang="en-US" sz="2200" dirty="0" err="1">
                <a:latin typeface="Cambria" pitchFamily="18" charset="0"/>
              </a:rPr>
              <a:t>iba</a:t>
            </a:r>
            <a:r>
              <a:rPr lang="en-US" sz="2200" dirty="0">
                <a:latin typeface="Cambria" pitchFamily="18" charset="0"/>
              </a:rPr>
              <a:t>] </a:t>
            </a:r>
            <a:r>
              <a:rPr lang="el-GR" sz="2200" dirty="0">
                <a:latin typeface="Cambria" pitchFamily="18" charset="0"/>
              </a:rPr>
              <a:t>= μπανάνα</a:t>
            </a:r>
            <a:endParaRPr lang="en-US" sz="2200" dirty="0">
              <a:latin typeface="Cambria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81000" y="3802559"/>
            <a:ext cx="8305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200" dirty="0">
                <a:latin typeface="Cambria" pitchFamily="18" charset="0"/>
              </a:rPr>
              <a:t>Δεν μπορούμε να εντοπίσουμε ελάχιστα ζεύγη με τους ζητούμενους φθόγγους [</a:t>
            </a:r>
            <a:r>
              <a:rPr lang="en-US" sz="2200" dirty="0">
                <a:latin typeface="Cambria" pitchFamily="18" charset="0"/>
              </a:rPr>
              <a:t>t</a:t>
            </a:r>
            <a:r>
              <a:rPr lang="el-GR" sz="2200" dirty="0">
                <a:latin typeface="Cambria" pitchFamily="18" charset="0"/>
              </a:rPr>
              <a:t>] και [</a:t>
            </a:r>
            <a:r>
              <a:rPr lang="en-US" sz="2200" dirty="0" err="1">
                <a:latin typeface="Cambria" pitchFamily="18" charset="0"/>
              </a:rPr>
              <a:t>ts</a:t>
            </a:r>
            <a:r>
              <a:rPr lang="el-GR" sz="2200" dirty="0">
                <a:latin typeface="Cambria" pitchFamily="18" charset="0"/>
              </a:rPr>
              <a:t>].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381000" y="4648200"/>
            <a:ext cx="8458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2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sz="2200" dirty="0">
                <a:latin typeface="Cambria" pitchFamily="18" charset="0"/>
              </a:rPr>
              <a:t>Άρα δεν πρόκειται για ξεχωριστά φωνήματα αλλά για δύο </a:t>
            </a:r>
            <a:r>
              <a:rPr lang="el-GR" sz="2200" b="1" dirty="0">
                <a:solidFill>
                  <a:srgbClr val="00B050"/>
                </a:solidFill>
                <a:latin typeface="Cambria" pitchFamily="18" charset="0"/>
              </a:rPr>
              <a:t>αλλόφωνα</a:t>
            </a:r>
            <a:r>
              <a:rPr lang="el-GR" sz="2200" dirty="0">
                <a:latin typeface="Cambria" pitchFamily="18" charset="0"/>
              </a:rPr>
              <a:t> ενός φωνήματος τα οποία βρίσκονται σε </a:t>
            </a:r>
            <a:r>
              <a:rPr lang="el-GR" sz="2200" dirty="0">
                <a:solidFill>
                  <a:srgbClr val="00B050"/>
                </a:solidFill>
                <a:latin typeface="Cambria" pitchFamily="18" charset="0"/>
              </a:rPr>
              <a:t>συμπληρωματική κατανομή</a:t>
            </a:r>
            <a:r>
              <a:rPr lang="el-GR" sz="2200" dirty="0">
                <a:latin typeface="Cambria" pitchFamily="18" charset="0"/>
              </a:rPr>
              <a:t>. Επομένως, στη γλώσσα αυτή το </a:t>
            </a: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φώνημα /</a:t>
            </a:r>
            <a:r>
              <a:rPr lang="en-US" sz="2200" b="1" dirty="0">
                <a:solidFill>
                  <a:srgbClr val="7030A0"/>
                </a:solidFill>
                <a:latin typeface="Cambria" pitchFamily="18" charset="0"/>
              </a:rPr>
              <a:t>t</a:t>
            </a: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/</a:t>
            </a:r>
            <a:r>
              <a:rPr lang="el-GR" sz="2200" dirty="0">
                <a:latin typeface="Cambria" pitchFamily="18" charset="0"/>
              </a:rPr>
              <a:t> έχει δύο αλλόφωνα: το </a:t>
            </a:r>
            <a:r>
              <a:rPr lang="el-GR" sz="2200" dirty="0">
                <a:solidFill>
                  <a:srgbClr val="00B050"/>
                </a:solidFill>
                <a:latin typeface="Cambria" pitchFamily="18" charset="0"/>
              </a:rPr>
              <a:t>[</a:t>
            </a:r>
            <a:r>
              <a:rPr lang="en-US" sz="2200" dirty="0" err="1">
                <a:solidFill>
                  <a:srgbClr val="00B050"/>
                </a:solidFill>
                <a:latin typeface="Cambria" pitchFamily="18" charset="0"/>
              </a:rPr>
              <a:t>ts</a:t>
            </a:r>
            <a:r>
              <a:rPr lang="el-GR" sz="2200" dirty="0">
                <a:solidFill>
                  <a:srgbClr val="00B050"/>
                </a:solidFill>
                <a:latin typeface="Cambria" pitchFamily="18" charset="0"/>
              </a:rPr>
              <a:t>]</a:t>
            </a:r>
            <a:r>
              <a:rPr lang="el-GR" sz="2200" dirty="0">
                <a:latin typeface="Cambria" pitchFamily="18" charset="0"/>
              </a:rPr>
              <a:t> πριν από το </a:t>
            </a:r>
            <a:r>
              <a:rPr lang="el-GR" sz="2200" dirty="0">
                <a:solidFill>
                  <a:srgbClr val="00B050"/>
                </a:solidFill>
                <a:latin typeface="Cambria" pitchFamily="18" charset="0"/>
              </a:rPr>
              <a:t>[</a:t>
            </a:r>
            <a:r>
              <a:rPr lang="en-US" sz="2200" dirty="0" err="1">
                <a:solidFill>
                  <a:srgbClr val="00B050"/>
                </a:solidFill>
                <a:latin typeface="Cambria" pitchFamily="18" charset="0"/>
              </a:rPr>
              <a:t>i</a:t>
            </a:r>
            <a:r>
              <a:rPr lang="el-GR" sz="2200" dirty="0">
                <a:solidFill>
                  <a:srgbClr val="00B050"/>
                </a:solidFill>
                <a:latin typeface="Cambria" pitchFamily="18" charset="0"/>
              </a:rPr>
              <a:t>]</a:t>
            </a:r>
            <a:r>
              <a:rPr lang="el-GR" sz="2200" dirty="0">
                <a:latin typeface="Cambria" pitchFamily="18" charset="0"/>
              </a:rPr>
              <a:t> και το 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[</a:t>
            </a:r>
            <a:r>
              <a:rPr lang="en-US" sz="2200" dirty="0">
                <a:solidFill>
                  <a:srgbClr val="7030A0"/>
                </a:solidFill>
                <a:latin typeface="Cambria" pitchFamily="18" charset="0"/>
              </a:rPr>
              <a:t>t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]</a:t>
            </a:r>
            <a:r>
              <a:rPr lang="el-GR" sz="2200" dirty="0">
                <a:latin typeface="Cambria" pitchFamily="18" charset="0"/>
              </a:rPr>
              <a:t> πριν από όλα τα υπόλοιπα περιβάλλοντα, όπως στο παράδειγμα τα 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[</a:t>
            </a:r>
            <a:r>
              <a:rPr lang="en-US" sz="2200" dirty="0">
                <a:solidFill>
                  <a:srgbClr val="7030A0"/>
                </a:solidFill>
                <a:latin typeface="Cambria" pitchFamily="18" charset="0"/>
              </a:rPr>
              <a:t>o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sz="2200" dirty="0">
                <a:solidFill>
                  <a:srgbClr val="7030A0"/>
                </a:solidFill>
                <a:latin typeface="Cambria" pitchFamily="18" charset="0"/>
              </a:rPr>
              <a:t>a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sz="2200" dirty="0">
                <a:solidFill>
                  <a:srgbClr val="7030A0"/>
                </a:solidFill>
                <a:latin typeface="Cambria" pitchFamily="18" charset="0"/>
              </a:rPr>
              <a:t>u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</a:rPr>
              <a:t>]</a:t>
            </a:r>
            <a:r>
              <a:rPr lang="el-GR" sz="2200" dirty="0">
                <a:latin typeface="Cambria" pitchFamily="18" charset="0"/>
              </a:rPr>
              <a:t>.</a:t>
            </a:r>
            <a:endParaRPr lang="en-US" sz="22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Φώνημα ή αλλόφωνο; (3)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1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sz="2000" b="1" dirty="0" err="1">
                <a:solidFill>
                  <a:srgbClr val="7030A0"/>
                </a:solidFill>
                <a:latin typeface="Cambria" pitchFamily="18" charset="0"/>
              </a:rPr>
              <a:t>l</a:t>
            </a:r>
            <a:r>
              <a:rPr lang="en-US" sz="2000" dirty="0" err="1">
                <a:latin typeface="Cambria" pitchFamily="18" charset="0"/>
              </a:rPr>
              <a:t>ipi</a:t>
            </a:r>
            <a:r>
              <a:rPr lang="en-US" sz="2000" dirty="0">
                <a:latin typeface="Cambria" pitchFamily="18" charset="0"/>
              </a:rPr>
              <a:t>] = </a:t>
            </a:r>
            <a:r>
              <a:rPr lang="el-GR" sz="2000" dirty="0">
                <a:latin typeface="Cambria" pitchFamily="18" charset="0"/>
              </a:rPr>
              <a:t>λύπη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		</a:t>
            </a:r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ipi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= ρύποι</a:t>
            </a:r>
            <a:endParaRPr lang="en-US" sz="2000" dirty="0">
              <a:latin typeface="Cambria" pitchFamily="18" charset="0"/>
            </a:endParaRPr>
          </a:p>
          <a:p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l</a:t>
            </a:r>
            <a:r>
              <a:rPr lang="en-US" sz="2000" dirty="0">
                <a:latin typeface="Cambria" pitchFamily="18" charset="0"/>
              </a:rPr>
              <a:t>ama] = </a:t>
            </a:r>
            <a:r>
              <a:rPr lang="el-GR" sz="2000" dirty="0">
                <a:latin typeface="Cambria" pitchFamily="18" charset="0"/>
              </a:rPr>
              <a:t>λάμα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		</a:t>
            </a:r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ama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= ράμμα</a:t>
            </a:r>
          </a:p>
          <a:p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</a:rPr>
              <a:t>me</a:t>
            </a:r>
            <a:r>
              <a:rPr lang="en-US" sz="2000" b="1" dirty="0" err="1">
                <a:solidFill>
                  <a:srgbClr val="7030A0"/>
                </a:solidFill>
                <a:latin typeface="Cambria" pitchFamily="18" charset="0"/>
              </a:rPr>
              <a:t>l</a:t>
            </a:r>
            <a:r>
              <a:rPr lang="en-US" sz="2000" dirty="0" err="1">
                <a:latin typeface="Cambria" pitchFamily="18" charset="0"/>
              </a:rPr>
              <a:t>os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= μέλος</a:t>
            </a:r>
            <a:r>
              <a:rPr lang="en-US" sz="2000" dirty="0">
                <a:latin typeface="Cambria" pitchFamily="18" charset="0"/>
              </a:rPr>
              <a:t>		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</a:rPr>
              <a:t>me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os</a:t>
            </a:r>
            <a:r>
              <a:rPr lang="en-US" sz="2000" dirty="0">
                <a:latin typeface="Cambria" pitchFamily="18" charset="0"/>
              </a:rPr>
              <a:t>] = </a:t>
            </a:r>
            <a:r>
              <a:rPr lang="el-GR" sz="2000" dirty="0">
                <a:latin typeface="Cambria" pitchFamily="18" charset="0"/>
              </a:rPr>
              <a:t>μέρος</a:t>
            </a:r>
          </a:p>
          <a:p>
            <a:r>
              <a:rPr lang="el-GR" sz="2000" dirty="0">
                <a:latin typeface="Cambria" pitchFamily="18" charset="0"/>
              </a:rPr>
              <a:t>		</a:t>
            </a:r>
            <a:endParaRPr lang="en-US" sz="2400" dirty="0">
              <a:latin typeface="Cambria" pitchFamily="18" charset="0"/>
            </a:endParaRPr>
          </a:p>
        </p:txBody>
      </p:sp>
      <p:pic>
        <p:nvPicPr>
          <p:cNvPr id="6146" name="Picture 2" descr="I:\kostas\Documents\ΕΚΠΑ_ΜΑΘΗΜΑΤΑ\ΕΙΣΑΓΩΓΗ ΣΤΗ ΓΛΩΣΣΟΛΟΓΙΑ_ΠΜΣ_ΓΝΩΣΙΑΚΗ ΕΠΙΣΤΗΜΗ\ελληνική σημαία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143000"/>
            <a:ext cx="1066800" cy="609600"/>
          </a:xfrm>
          <a:prstGeom prst="rect">
            <a:avLst/>
          </a:prstGeom>
          <a:noFill/>
        </p:spPr>
      </p:pic>
      <p:pic>
        <p:nvPicPr>
          <p:cNvPr id="6147" name="Picture 3" descr="I:\kostas\Documents\ΕΚΠΑ_ΜΑΘΗΜΑΤΑ\ΕΙΣΑΓΩΓΗ ΣΤΗ ΓΛΩΣΣΟΛΟΓΙΑ_ΠΜΣ_ΓΝΩΣΙΑΚΗ ΕΠΙΣΤΗΜΗ\Κορέατικη σημαί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505200"/>
            <a:ext cx="1066800" cy="6858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" y="2337137"/>
            <a:ext cx="861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mbria" pitchFamily="18" charset="0"/>
              </a:rPr>
              <a:t>Στα ελληνικά παραδείγματα μπορούμε να εντοπίσουμε την ύπαρξη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ελάχιστων ζευγών</a:t>
            </a:r>
            <a:r>
              <a:rPr lang="el-GR" sz="2000" dirty="0">
                <a:latin typeface="Cambria" pitchFamily="18" charset="0"/>
              </a:rPr>
              <a:t>, όπως τα </a:t>
            </a:r>
            <a:r>
              <a:rPr lang="en-US" sz="2000" b="1" dirty="0" err="1">
                <a:solidFill>
                  <a:srgbClr val="7030A0"/>
                </a:solidFill>
                <a:latin typeface="Cambria" pitchFamily="18" charset="0"/>
              </a:rPr>
              <a:t>l</a:t>
            </a:r>
            <a:r>
              <a:rPr lang="en-US" sz="2000" dirty="0" err="1">
                <a:latin typeface="Cambria" pitchFamily="18" charset="0"/>
              </a:rPr>
              <a:t>ipi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και 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ipi</a:t>
            </a:r>
            <a:r>
              <a:rPr lang="en-US" sz="2000" dirty="0">
                <a:latin typeface="Cambria" pitchFamily="18" charset="0"/>
              </a:rPr>
              <a:t>, </a:t>
            </a:r>
            <a:r>
              <a:rPr lang="el-GR" sz="2000" dirty="0">
                <a:latin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</a:rPr>
              <a:t>me</a:t>
            </a:r>
            <a:r>
              <a:rPr lang="en-US" sz="2000" b="1" dirty="0" err="1">
                <a:solidFill>
                  <a:srgbClr val="7030A0"/>
                </a:solidFill>
                <a:latin typeface="Cambria" pitchFamily="18" charset="0"/>
              </a:rPr>
              <a:t>l</a:t>
            </a:r>
            <a:r>
              <a:rPr lang="en-US" sz="2000" dirty="0" err="1">
                <a:latin typeface="Cambria" pitchFamily="18" charset="0"/>
              </a:rPr>
              <a:t>os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και </a:t>
            </a:r>
            <a:r>
              <a:rPr lang="en-US" sz="2000" dirty="0" err="1">
                <a:latin typeface="Cambria" pitchFamily="18" charset="0"/>
              </a:rPr>
              <a:t>me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os</a:t>
            </a:r>
            <a:r>
              <a:rPr lang="en-US" sz="2000" dirty="0">
                <a:latin typeface="Cambria" pitchFamily="18" charset="0"/>
              </a:rPr>
              <a:t>. </a:t>
            </a:r>
          </a:p>
          <a:p>
            <a:pPr algn="just"/>
            <a:r>
              <a:rPr lang="en-US" altLang="en-US" sz="20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altLang="en-US" sz="2000" dirty="0">
                <a:latin typeface="Cambria" pitchFamily="18" charset="0"/>
                <a:sym typeface="Wingdings"/>
              </a:rPr>
              <a:t>Ο</a:t>
            </a:r>
            <a:r>
              <a:rPr lang="el-GR" sz="2000" dirty="0">
                <a:latin typeface="Cambria" pitchFamily="18" charset="0"/>
              </a:rPr>
              <a:t>ι φθόγγοι 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l </a:t>
            </a:r>
            <a:r>
              <a:rPr lang="el-GR" sz="2000" dirty="0">
                <a:latin typeface="Cambria" pitchFamily="18" charset="0"/>
              </a:rPr>
              <a:t>και </a:t>
            </a:r>
            <a:r>
              <a:rPr lang="en-US" altLang="el-GR" sz="2000" b="1" dirty="0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είναι δύο διαφορετικά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φωνήματα</a:t>
            </a:r>
            <a:r>
              <a:rPr lang="en-US" sz="20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στην Ελληνική.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4495800"/>
            <a:ext cx="853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mbria" pitchFamily="18" charset="0"/>
              </a:rPr>
              <a:t>Στα κορεατικά παραδείγματα δεν μπορούμε να εντοπίσουμε ελάχιστα ζεύγη με τους ζητούμενους φθόγγους [</a:t>
            </a: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l</a:t>
            </a:r>
            <a:r>
              <a:rPr lang="el-GR" sz="2000" dirty="0">
                <a:latin typeface="Cambria" pitchFamily="18" charset="0"/>
              </a:rPr>
              <a:t>] και [</a:t>
            </a:r>
            <a:r>
              <a:rPr lang="en-US" altLang="el-GR" sz="2000" b="1" dirty="0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l-GR" sz="2000" dirty="0">
                <a:latin typeface="Cambria" pitchFamily="18" charset="0"/>
              </a:rPr>
              <a:t>]. </a:t>
            </a:r>
          </a:p>
        </p:txBody>
      </p:sp>
      <p:sp>
        <p:nvSpPr>
          <p:cNvPr id="11" name="5 - TextBox"/>
          <p:cNvSpPr txBox="1"/>
          <p:nvPr/>
        </p:nvSpPr>
        <p:spPr>
          <a:xfrm>
            <a:off x="304800" y="34290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ki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i</a:t>
            </a:r>
            <a:r>
              <a:rPr lang="en-US" sz="2000" dirty="0">
                <a:latin typeface="Cambria" pitchFamily="18" charset="0"/>
              </a:rPr>
              <a:t>] = </a:t>
            </a:r>
            <a:r>
              <a:rPr lang="el-GR" sz="2000" dirty="0">
                <a:latin typeface="Cambria" pitchFamily="18" charset="0"/>
              </a:rPr>
              <a:t>δρόμος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		</a:t>
            </a:r>
            <a:r>
              <a:rPr lang="en-US" sz="2000" dirty="0">
                <a:latin typeface="Cambria" pitchFamily="18" charset="0"/>
              </a:rPr>
              <a:t>[pa</a:t>
            </a:r>
            <a:r>
              <a:rPr lang="en-US" sz="2000" b="1" dirty="0">
                <a:solidFill>
                  <a:srgbClr val="00B050"/>
                </a:solidFill>
                <a:latin typeface="Cambria" pitchFamily="18" charset="0"/>
              </a:rPr>
              <a:t>l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= μεγάλος</a:t>
            </a:r>
          </a:p>
          <a:p>
            <a:pPr marL="0" lvl="1"/>
            <a:r>
              <a:rPr lang="el-GR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sa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am</a:t>
            </a:r>
            <a:r>
              <a:rPr lang="en-US" sz="2000" dirty="0">
                <a:latin typeface="Cambria" pitchFamily="18" charset="0"/>
              </a:rPr>
              <a:t>] = </a:t>
            </a:r>
            <a:r>
              <a:rPr lang="el-GR" sz="2000" dirty="0">
                <a:latin typeface="Cambria" pitchFamily="18" charset="0"/>
              </a:rPr>
              <a:t>άνθρωπος</a:t>
            </a:r>
            <a:r>
              <a:rPr lang="en-US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	</a:t>
            </a:r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mu</a:t>
            </a:r>
            <a:r>
              <a:rPr lang="en-US" sz="2000" b="1" dirty="0" err="1">
                <a:solidFill>
                  <a:srgbClr val="00B050"/>
                </a:solidFill>
                <a:latin typeface="Cambria" pitchFamily="18" charset="0"/>
              </a:rPr>
              <a:t>l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= νερό</a:t>
            </a:r>
          </a:p>
          <a:p>
            <a:pPr marL="0" lvl="1"/>
            <a:r>
              <a:rPr lang="el-GR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i</a:t>
            </a:r>
            <a:r>
              <a:rPr lang="en-US" altLang="el-GR" sz="2000" b="1" dirty="0" err="1">
                <a:solidFill>
                  <a:srgbClr val="00B05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n-US" sz="2000" dirty="0" err="1">
                <a:latin typeface="Cambria" pitchFamily="18" charset="0"/>
              </a:rPr>
              <a:t>umi</a:t>
            </a:r>
            <a:r>
              <a:rPr lang="en-US" sz="2000" dirty="0">
                <a:latin typeface="Cambria" pitchFamily="18" charset="0"/>
              </a:rPr>
              <a:t>] = </a:t>
            </a:r>
            <a:r>
              <a:rPr lang="el-GR" sz="2000" dirty="0">
                <a:latin typeface="Cambria" pitchFamily="18" charset="0"/>
              </a:rPr>
              <a:t>όνομα		</a:t>
            </a:r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i</a:t>
            </a:r>
            <a:r>
              <a:rPr lang="en-US" sz="2000" b="1" dirty="0" err="1">
                <a:solidFill>
                  <a:srgbClr val="00B050"/>
                </a:solidFill>
                <a:latin typeface="Cambria" pitchFamily="18" charset="0"/>
              </a:rPr>
              <a:t>l</a:t>
            </a:r>
            <a:r>
              <a:rPr lang="en-US" sz="2000" dirty="0" err="1">
                <a:latin typeface="Cambria" pitchFamily="18" charset="0"/>
              </a:rPr>
              <a:t>kop</a:t>
            </a:r>
            <a:r>
              <a:rPr lang="en-US" sz="2000" dirty="0"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= επτά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28600" y="5229761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0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altLang="en-US" sz="20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 </a:t>
            </a:r>
            <a:r>
              <a:rPr lang="el-GR" sz="2000" dirty="0">
                <a:latin typeface="Cambria" pitchFamily="18" charset="0"/>
              </a:rPr>
              <a:t>Άρα δεν πρόκειται για ξεχωριστά φωνήματα αλλά για δύο </a:t>
            </a:r>
            <a:r>
              <a:rPr lang="el-GR" sz="2000" b="1" dirty="0">
                <a:solidFill>
                  <a:srgbClr val="00B050"/>
                </a:solidFill>
                <a:latin typeface="Cambria" pitchFamily="18" charset="0"/>
              </a:rPr>
              <a:t>αλλόφωνα</a:t>
            </a:r>
            <a:r>
              <a:rPr lang="el-GR" sz="2000" dirty="0">
                <a:latin typeface="Cambria" pitchFamily="18" charset="0"/>
              </a:rPr>
              <a:t> ενός φωνήματος τα οποία βρίσκονται σε </a:t>
            </a: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συμπληρωματική κατανομή</a:t>
            </a:r>
            <a:r>
              <a:rPr lang="el-GR" sz="2000" dirty="0">
                <a:latin typeface="Cambria" pitchFamily="18" charset="0"/>
              </a:rPr>
              <a:t>. </a:t>
            </a:r>
            <a:endParaRPr lang="en-US" sz="2000" dirty="0">
              <a:latin typeface="Cambria" pitchFamily="18" charset="0"/>
            </a:endParaRPr>
          </a:p>
          <a:p>
            <a:pPr algn="just"/>
            <a:r>
              <a:rPr lang="en-US" altLang="en-US" sz="2000" dirty="0">
                <a:solidFill>
                  <a:srgbClr val="7030A0"/>
                </a:solidFill>
                <a:latin typeface="Cambria" pitchFamily="18" charset="0"/>
                <a:sym typeface="Wingdings"/>
              </a:rPr>
              <a:t> </a:t>
            </a:r>
            <a:r>
              <a:rPr lang="el-GR" altLang="en-US" sz="2000" dirty="0">
                <a:latin typeface="Cambria" pitchFamily="18" charset="0"/>
                <a:sym typeface="Wingdings"/>
              </a:rPr>
              <a:t>Σ</a:t>
            </a:r>
            <a:r>
              <a:rPr lang="el-GR" sz="2000" dirty="0">
                <a:latin typeface="Cambria" pitchFamily="18" charset="0"/>
              </a:rPr>
              <a:t>την Κορεατική το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φώνημα /</a:t>
            </a:r>
            <a:r>
              <a:rPr lang="en-US" altLang="el-GR" sz="2000" b="1" dirty="0">
                <a:solidFill>
                  <a:srgbClr val="7030A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</a:rPr>
              <a:t>/</a:t>
            </a:r>
            <a:r>
              <a:rPr lang="el-GR" sz="2000" dirty="0">
                <a:latin typeface="Cambria" pitchFamily="18" charset="0"/>
              </a:rPr>
              <a:t> έχει δύο αλλόφωνα: το</a:t>
            </a: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 [</a:t>
            </a:r>
            <a:r>
              <a:rPr lang="en-US" sz="2000" dirty="0">
                <a:solidFill>
                  <a:srgbClr val="00B050"/>
                </a:solidFill>
                <a:latin typeface="Cambria" pitchFamily="18" charset="0"/>
              </a:rPr>
              <a:t>l</a:t>
            </a: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στο τέλος (στην έξοδο) της συλλαβής και το </a:t>
            </a:r>
            <a:r>
              <a:rPr lang="el-GR" sz="2000" dirty="0">
                <a:solidFill>
                  <a:srgbClr val="7030A0"/>
                </a:solidFill>
                <a:latin typeface="Cambria" pitchFamily="18" charset="0"/>
              </a:rPr>
              <a:t>[</a:t>
            </a:r>
            <a:r>
              <a:rPr lang="en-US" altLang="el-GR" sz="2000" dirty="0">
                <a:solidFill>
                  <a:srgbClr val="7030A0"/>
                </a:solidFill>
                <a:latin typeface="Cambria" pitchFamily="18" charset="0"/>
                <a:ea typeface="Times New Roman" pitchFamily="18" charset="0"/>
                <a:cs typeface="Tahoma" pitchFamily="34" charset="0"/>
              </a:rPr>
              <a:t>ɾ</a:t>
            </a:r>
            <a:r>
              <a:rPr lang="el-GR" sz="2000" dirty="0">
                <a:solidFill>
                  <a:srgbClr val="7030A0"/>
                </a:solidFill>
                <a:latin typeface="Cambria" pitchFamily="18" charset="0"/>
              </a:rPr>
              <a:t>]</a:t>
            </a:r>
            <a:r>
              <a:rPr lang="el-GR" sz="2000" dirty="0">
                <a:latin typeface="Cambria" pitchFamily="18" charset="0"/>
              </a:rPr>
              <a:t> στα υπόλοιπα περιβάλλοντα.</a:t>
            </a:r>
            <a:endParaRPr lang="en-US" sz="20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Φωνολογία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685800"/>
            <a:ext cx="868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200" dirty="0">
                <a:latin typeface="Cambria" pitchFamily="18" charset="0"/>
              </a:rPr>
              <a:t>Εντοπισμός ρεπερτορίου φθόγγων μιας γλώσσας.</a:t>
            </a:r>
          </a:p>
          <a:p>
            <a:pPr marL="457200" indent="-457200">
              <a:buAutoNum type="arabicParenR"/>
            </a:pPr>
            <a:r>
              <a:rPr lang="el-GR" sz="2200" dirty="0">
                <a:latin typeface="Cambria" pitchFamily="18" charset="0"/>
              </a:rPr>
              <a:t>Εντοπισμός των φωνητικών διαφορών που αλλάζουν τη σημασία των λέξεων και αυτών που δεν την αλλάζουν.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876800"/>
            <a:ext cx="861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 Ελεύθερη κατανομή</a:t>
            </a:r>
            <a:r>
              <a:rPr lang="en-US" sz="22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200" dirty="0">
                <a:latin typeface="Cambria" pitchFamily="18" charset="0"/>
              </a:rPr>
              <a:t>(</a:t>
            </a:r>
            <a:r>
              <a:rPr lang="el-GR" sz="2200" dirty="0" err="1">
                <a:latin typeface="Cambria" pitchFamily="18" charset="0"/>
              </a:rPr>
              <a:t>κοινωνιογλωσσικοί</a:t>
            </a:r>
            <a:r>
              <a:rPr lang="el-GR" sz="2200" dirty="0">
                <a:latin typeface="Cambria" pitchFamily="18" charset="0"/>
              </a:rPr>
              <a:t> παράγοντες: διάλεκτος, ηλικία, μόρφωση)</a:t>
            </a:r>
          </a:p>
        </p:txBody>
      </p:sp>
      <p:sp>
        <p:nvSpPr>
          <p:cNvPr id="9" name="5 - TextBox"/>
          <p:cNvSpPr txBox="1"/>
          <p:nvPr/>
        </p:nvSpPr>
        <p:spPr>
          <a:xfrm>
            <a:off x="228600" y="1752600"/>
            <a:ext cx="838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el-GR" sz="2200" b="1" dirty="0">
                <a:solidFill>
                  <a:srgbClr val="00B050"/>
                </a:solidFill>
                <a:latin typeface="Cambria" pitchFamily="18" charset="0"/>
              </a:rPr>
              <a:t>Φωνητική</a:t>
            </a:r>
            <a:r>
              <a:rPr lang="el-GR" sz="2200" dirty="0">
                <a:latin typeface="Cambria" pitchFamily="18" charset="0"/>
              </a:rPr>
              <a:t> </a:t>
            </a:r>
            <a:r>
              <a:rPr lang="el-GR" sz="22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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200" dirty="0">
                <a:latin typeface="Cambria" pitchFamily="18" charset="0"/>
              </a:rPr>
              <a:t> 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φυσικές ιδιότητες φθόγγων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Φωνολογία </a:t>
            </a:r>
            <a:r>
              <a:rPr lang="el-GR" sz="2200" b="1" dirty="0">
                <a:solidFill>
                  <a:srgbClr val="00B050"/>
                </a:solidFill>
                <a:latin typeface="Cambria" pitchFamily="18" charset="0"/>
                <a:sym typeface="Wingdings" pitchFamily="2" charset="2"/>
              </a:rPr>
              <a:t></a:t>
            </a:r>
            <a:r>
              <a:rPr lang="el-GR" sz="2200" dirty="0">
                <a:latin typeface="Cambria" pitchFamily="18" charset="0"/>
              </a:rPr>
              <a:t> </a:t>
            </a:r>
            <a:r>
              <a:rPr lang="el-GR" sz="2200" dirty="0">
                <a:latin typeface="Cambria" pitchFamily="18" charset="0"/>
                <a:sym typeface="Wingdings" pitchFamily="2" charset="2"/>
              </a:rPr>
              <a:t>αναπαράσταση φθόγγων στη νοητική γραμματική του φυσικού ομιλητή</a:t>
            </a:r>
          </a:p>
        </p:txBody>
      </p:sp>
      <p:sp>
        <p:nvSpPr>
          <p:cNvPr id="10" name="5 - TextBox"/>
          <p:cNvSpPr txBox="1"/>
          <p:nvPr/>
        </p:nvSpPr>
        <p:spPr>
          <a:xfrm>
            <a:off x="304800" y="35814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>
                <a:latin typeface="Cambria" pitchFamily="18" charset="0"/>
              </a:rPr>
              <a:t>/k/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 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ko</a:t>
            </a:r>
            <a:r>
              <a:rPr lang="en-US" sz="2000" dirty="0" err="1"/>
              <a:t>ɾ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i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] (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κόρη)</a:t>
            </a:r>
            <a:r>
              <a:rPr lang="en-US" sz="2000" dirty="0">
                <a:latin typeface="Cambria" pitchFamily="18" charset="0"/>
              </a:rPr>
              <a:t> /x/</a:t>
            </a:r>
            <a:r>
              <a:rPr lang="el-GR" sz="2000" dirty="0"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xo</a:t>
            </a:r>
            <a:r>
              <a:rPr lang="en-US" sz="2000" dirty="0" err="1"/>
              <a:t>ɾ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i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] (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χώροι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)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  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ΦΩΝΗΜΑΤΑ</a:t>
            </a:r>
            <a:r>
              <a:rPr lang="en-US" sz="2000" dirty="0">
                <a:latin typeface="Cambria" pitchFamily="18" charset="0"/>
              </a:rPr>
              <a:t> </a:t>
            </a:r>
            <a:endParaRPr lang="el-GR" sz="2000" dirty="0">
              <a:latin typeface="Cambria" pitchFamily="18" charset="0"/>
            </a:endParaRPr>
          </a:p>
        </p:txBody>
      </p:sp>
      <p:sp>
        <p:nvSpPr>
          <p:cNvPr id="11" name="5 - TextBox"/>
          <p:cNvSpPr txBox="1"/>
          <p:nvPr/>
        </p:nvSpPr>
        <p:spPr>
          <a:xfrm>
            <a:off x="304800" y="44196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>
                <a:latin typeface="Cambria" pitchFamily="18" charset="0"/>
              </a:rPr>
              <a:t>/k/ 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[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k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]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ko</a:t>
            </a:r>
            <a:r>
              <a:rPr lang="en-US" sz="2000" dirty="0" err="1"/>
              <a:t>ɾ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i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] (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κόρη) – [</a:t>
            </a:r>
            <a:r>
              <a:rPr lang="en-US" sz="2000" b="1" dirty="0">
                <a:latin typeface="Cambria" pitchFamily="18" charset="0"/>
                <a:sym typeface="Wingdings" pitchFamily="2" charset="2"/>
              </a:rPr>
              <a:t>c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]</a:t>
            </a:r>
            <a:r>
              <a:rPr lang="el-GR" sz="2000" dirty="0">
                <a:latin typeface="Cambria" pitchFamily="18" charset="0"/>
              </a:rPr>
              <a:t> </a:t>
            </a:r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  <a:sym typeface="Wingdings" pitchFamily="2" charset="2"/>
              </a:rPr>
              <a:t>cima</a:t>
            </a:r>
            <a:r>
              <a:rPr lang="en-US" sz="2000" dirty="0">
                <a:latin typeface="Cambria" pitchFamily="18" charset="0"/>
                <a:sym typeface="Wingdings" pitchFamily="2" charset="2"/>
              </a:rPr>
              <a:t>]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(κύμα)  </a:t>
            </a:r>
            <a:r>
              <a:rPr lang="el-GR" sz="20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ΑΛΛΟΦΩΝΑ</a:t>
            </a:r>
            <a:endParaRPr lang="el-GR" sz="2000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12" name="5 - TextBox"/>
          <p:cNvSpPr txBox="1"/>
          <p:nvPr/>
        </p:nvSpPr>
        <p:spPr>
          <a:xfrm>
            <a:off x="381000" y="5638800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000" dirty="0"/>
              <a:t>[</a:t>
            </a:r>
            <a:r>
              <a:rPr lang="en-US" sz="2000" dirty="0" err="1">
                <a:latin typeface="Cambria" pitchFamily="18" charset="0"/>
              </a:rPr>
              <a:t>aðel</a:t>
            </a:r>
            <a:r>
              <a:rPr lang="en-US" sz="2000" dirty="0" err="1"/>
              <a:t>'</a:t>
            </a:r>
            <a:r>
              <a:rPr lang="en-US" sz="2000" dirty="0" err="1">
                <a:latin typeface="Cambria" pitchFamily="18" charset="0"/>
              </a:rPr>
              <a:t>fos</a:t>
            </a:r>
            <a:r>
              <a:rPr lang="en-US" sz="2000" dirty="0">
                <a:latin typeface="Cambria" pitchFamily="18" charset="0"/>
              </a:rPr>
              <a:t>] </a:t>
            </a:r>
            <a:r>
              <a:rPr lang="el-GR" sz="2000" dirty="0">
                <a:latin typeface="Cambria" pitchFamily="18" charset="0"/>
              </a:rPr>
              <a:t>και</a:t>
            </a:r>
            <a:r>
              <a:rPr lang="en-US" sz="2000" dirty="0">
                <a:latin typeface="Cambria" pitchFamily="18" charset="0"/>
              </a:rPr>
              <a:t> [</a:t>
            </a:r>
            <a:r>
              <a:rPr lang="en-US" sz="2000" dirty="0" err="1">
                <a:latin typeface="Cambria" pitchFamily="18" charset="0"/>
              </a:rPr>
              <a:t>aðeɾ</a:t>
            </a:r>
            <a:r>
              <a:rPr lang="en-US" sz="2000" dirty="0" err="1"/>
              <a:t>'</a:t>
            </a:r>
            <a:r>
              <a:rPr lang="en-US" sz="2000" dirty="0" err="1">
                <a:latin typeface="Cambria" pitchFamily="18" charset="0"/>
              </a:rPr>
              <a:t>fos</a:t>
            </a:r>
            <a:r>
              <a:rPr lang="el-GR" sz="2000" dirty="0">
                <a:latin typeface="Cambria" pitchFamily="18" charset="0"/>
              </a:rPr>
              <a:t>]</a:t>
            </a:r>
          </a:p>
          <a:p>
            <a:pPr marL="457200" indent="-457200"/>
            <a:r>
              <a:rPr lang="en-US" sz="2000" dirty="0">
                <a:latin typeface="Cambria" pitchFamily="18" charset="0"/>
              </a:rPr>
              <a:t>[</a:t>
            </a:r>
            <a:r>
              <a:rPr lang="en-US" sz="2000" dirty="0" err="1">
                <a:latin typeface="Cambria" pitchFamily="18" charset="0"/>
              </a:rPr>
              <a:t>nisti</a:t>
            </a:r>
            <a:r>
              <a:rPr lang="en-US" sz="2000" dirty="0" err="1"/>
              <a:t>'</a:t>
            </a:r>
            <a:r>
              <a:rPr lang="en-US" sz="2000" dirty="0" err="1">
                <a:latin typeface="Cambria" pitchFamily="18" charset="0"/>
              </a:rPr>
              <a:t>kos</a:t>
            </a:r>
            <a:r>
              <a:rPr lang="en-US" sz="2000" dirty="0">
                <a:latin typeface="Cambria" pitchFamily="18" charset="0"/>
              </a:rPr>
              <a:t>] </a:t>
            </a:r>
            <a:r>
              <a:rPr lang="el-GR" sz="2000" dirty="0">
                <a:latin typeface="Cambria" pitchFamily="18" charset="0"/>
              </a:rPr>
              <a:t>και</a:t>
            </a:r>
            <a:r>
              <a:rPr lang="en-US" sz="2000" dirty="0">
                <a:latin typeface="Cambria" pitchFamily="18" charset="0"/>
              </a:rPr>
              <a:t> [</a:t>
            </a:r>
            <a:r>
              <a:rPr lang="en-US" sz="2000" dirty="0" err="1">
                <a:latin typeface="Cambria" pitchFamily="18" charset="0"/>
              </a:rPr>
              <a:t>ɲisti</a:t>
            </a:r>
            <a:r>
              <a:rPr lang="en-US" sz="2000" dirty="0" err="1"/>
              <a:t>'</a:t>
            </a:r>
            <a:r>
              <a:rPr lang="en-US" sz="2000" dirty="0" err="1">
                <a:latin typeface="Cambria" pitchFamily="18" charset="0"/>
              </a:rPr>
              <a:t>kos</a:t>
            </a:r>
            <a:r>
              <a:rPr lang="en-US" sz="2000" dirty="0">
                <a:latin typeface="Cambria" pitchFamily="18" charset="0"/>
              </a:rPr>
              <a:t>]</a:t>
            </a:r>
            <a:endParaRPr lang="el-GR" sz="2000" dirty="0">
              <a:latin typeface="Cambria" pitchFamily="18" charset="0"/>
            </a:endParaRPr>
          </a:p>
          <a:p>
            <a:pPr marL="457200" indent="-457200"/>
            <a:r>
              <a:rPr lang="el-GR" sz="2000" dirty="0">
                <a:latin typeface="Cambria" pitchFamily="18" charset="0"/>
              </a:rPr>
              <a:t>[</a:t>
            </a:r>
            <a:r>
              <a:rPr lang="en-US" sz="2000" dirty="0"/>
              <a:t>'</a:t>
            </a:r>
            <a:r>
              <a:rPr lang="en-US" sz="2000" dirty="0" err="1">
                <a:latin typeface="Cambria" pitchFamily="18" charset="0"/>
              </a:rPr>
              <a:t>limni</a:t>
            </a:r>
            <a:r>
              <a:rPr lang="en-US" sz="2000" dirty="0">
                <a:latin typeface="Cambria" pitchFamily="18" charset="0"/>
              </a:rPr>
              <a:t>] </a:t>
            </a:r>
            <a:r>
              <a:rPr lang="el-GR" sz="2000" dirty="0">
                <a:latin typeface="Cambria" pitchFamily="18" charset="0"/>
              </a:rPr>
              <a:t>και [</a:t>
            </a:r>
            <a:r>
              <a:rPr lang="en-US" sz="2000" dirty="0"/>
              <a:t>'</a:t>
            </a:r>
            <a:r>
              <a:rPr lang="el-GR" altLang="el-GR" sz="2000" dirty="0">
                <a:latin typeface="Cambria" pitchFamily="18" charset="0"/>
                <a:ea typeface="Times New Roman" pitchFamily="18" charset="0"/>
                <a:cs typeface="Tahoma" pitchFamily="34" charset="0"/>
              </a:rPr>
              <a:t>ʎ</a:t>
            </a:r>
            <a:r>
              <a:rPr lang="en-US" sz="2000" dirty="0" err="1">
                <a:latin typeface="Cambria" pitchFamily="18" charset="0"/>
              </a:rPr>
              <a:t>imɲi</a:t>
            </a:r>
            <a:r>
              <a:rPr lang="en-US" sz="2000" dirty="0">
                <a:latin typeface="Cambria" pitchFamily="18" charset="0"/>
              </a:rPr>
              <a:t>]</a:t>
            </a:r>
            <a:endParaRPr lang="el-GR" sz="2000" dirty="0">
              <a:latin typeface="Cambria" pitchFamily="18" charset="0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343400" y="22098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l-GR" sz="1600" dirty="0">
                <a:latin typeface="Cambria" pitchFamily="18" charset="0"/>
              </a:rPr>
              <a:t> 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304800" y="2819400"/>
            <a:ext cx="861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</a:pPr>
            <a:r>
              <a:rPr lang="el-GR" sz="2200" dirty="0">
                <a:latin typeface="Cambria" pitchFamily="18" charset="0"/>
              </a:rPr>
              <a:t>Οι φθόγγοι μπορούν να βρίσκονται σε:</a:t>
            </a:r>
          </a:p>
          <a:p>
            <a:pPr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200" b="1" dirty="0" err="1">
                <a:solidFill>
                  <a:srgbClr val="7030A0"/>
                </a:solidFill>
                <a:latin typeface="Cambria" pitchFamily="18" charset="0"/>
              </a:rPr>
              <a:t>Φωνημική</a:t>
            </a: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 κατανομή </a:t>
            </a:r>
            <a:r>
              <a:rPr lang="el-GR" sz="2200" dirty="0">
                <a:latin typeface="Cambria" pitchFamily="18" charset="0"/>
              </a:rPr>
              <a:t>(αντιθετική κατανομή)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304800" y="3962400"/>
            <a:ext cx="7467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Font typeface="Courier New" pitchFamily="49" charset="0"/>
              <a:buChar char="o"/>
            </a:pPr>
            <a:r>
              <a:rPr lang="el-GR" sz="2200" b="1" dirty="0">
                <a:solidFill>
                  <a:srgbClr val="7030A0"/>
                </a:solidFill>
                <a:latin typeface="Cambria" pitchFamily="18" charset="0"/>
              </a:rPr>
              <a:t> Αλλοφωνική κατανομή </a:t>
            </a:r>
            <a:r>
              <a:rPr lang="el-GR" sz="2200" dirty="0">
                <a:latin typeface="Cambria" pitchFamily="18" charset="0"/>
              </a:rPr>
              <a:t>(συμπληρωματική κατανομή)</a:t>
            </a:r>
            <a:endParaRPr lang="el-GR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Προσαρμοσμένο 7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AC45B"/>
      </a:accent1>
      <a:accent2>
        <a:srgbClr val="4584D3"/>
      </a:accent2>
      <a:accent3>
        <a:srgbClr val="34B653"/>
      </a:accent3>
      <a:accent4>
        <a:srgbClr val="A5D028"/>
      </a:accent4>
      <a:accent5>
        <a:srgbClr val="7C7CE0"/>
      </a:accent5>
      <a:accent6>
        <a:srgbClr val="05E0DB"/>
      </a:accent6>
      <a:hlink>
        <a:srgbClr val="0080FF"/>
      </a:hlink>
      <a:folHlink>
        <a:srgbClr val="5EAEFF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3247</Words>
  <Application>Microsoft Office PowerPoint</Application>
  <PresentationFormat>On-screen Show (4:3)</PresentationFormat>
  <Paragraphs>419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Calibri</vt:lpstr>
      <vt:lpstr>Cambria</vt:lpstr>
      <vt:lpstr>Courier New</vt:lpstr>
      <vt:lpstr>Franklin Gothic Book</vt:lpstr>
      <vt:lpstr>Katsoulidis</vt:lpstr>
      <vt:lpstr>Monotype Corsiva</vt:lpstr>
      <vt:lpstr>Perpetua</vt:lpstr>
      <vt:lpstr>Wingdings</vt:lpstr>
      <vt:lpstr>Wingdings 2</vt:lpstr>
      <vt:lpstr>Δικαιοσύνη</vt:lpstr>
      <vt:lpstr> Εισαγωγή στη Γλωσσολογία 3ο ΜΑΘΗΜΑ </vt:lpstr>
      <vt:lpstr>PowerPoint Presentation</vt:lpstr>
      <vt:lpstr>Φωνολογία</vt:lpstr>
      <vt:lpstr>Φώνημα</vt:lpstr>
      <vt:lpstr>Αλλόφωνα</vt:lpstr>
      <vt:lpstr>Φώνημα ή αλλόφωνο; (1)</vt:lpstr>
      <vt:lpstr>Φώνημα ή αλλόφωνο; (2)</vt:lpstr>
      <vt:lpstr>Φώνημα ή αλλόφωνο; (3)</vt:lpstr>
      <vt:lpstr>Φωνολογία</vt:lpstr>
      <vt:lpstr>Διακριτικά χαρακτηριστικά</vt:lpstr>
      <vt:lpstr>Διακριτικά χαρακτηριστικά</vt:lpstr>
      <vt:lpstr>Διακριτικά χαρακτηριστικά συμφώνων</vt:lpstr>
      <vt:lpstr>Διακριτικά χαρακτηριστικά συμφώνων</vt:lpstr>
      <vt:lpstr>Διακριτικά χαρακτηριστικά φωνηέντων</vt:lpstr>
      <vt:lpstr>Διακριτικά χαρακτηριστικά φωνηέντων</vt:lpstr>
      <vt:lpstr>Πλεοναστικά και μη πλεοναστικά χαρακτηριστικά</vt:lpstr>
      <vt:lpstr>Φωνολογικοί κανόνες</vt:lpstr>
      <vt:lpstr>Φωνολογικοί κανόνες</vt:lpstr>
      <vt:lpstr>Φωνολογικοί κανόνες</vt:lpstr>
      <vt:lpstr>Φωνολογικοί κανόνες</vt:lpstr>
      <vt:lpstr>Φωνολογικοί κανόνες</vt:lpstr>
      <vt:lpstr>Φυσικές τάξεις</vt:lpstr>
      <vt:lpstr>Υπερτεμαχιακά στοιχεία – Συλλαβή</vt:lpstr>
      <vt:lpstr>Συλλαβή</vt:lpstr>
      <vt:lpstr>Συλλαβή</vt:lpstr>
      <vt:lpstr>Συλλαβή</vt:lpstr>
      <vt:lpstr>Συλλαβή</vt:lpstr>
      <vt:lpstr>Φωνοτακτικοί περιορισμοί</vt:lpstr>
      <vt:lpstr>Φωνολογική λέξη, τόνος, τονισμός</vt:lpstr>
      <vt:lpstr>Φωνολογική λέξη, τόνος, τονισμός</vt:lpstr>
      <vt:lpstr>Φωνολογική λέξη, τόνος, τονισμός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Γλώσσα, Νους, Εγκέφαλος</dc:title>
  <dc:creator>Spyridoula</dc:creator>
  <cp:lastModifiedBy>George Ioannou</cp:lastModifiedBy>
  <cp:revision>783</cp:revision>
  <dcterms:created xsi:type="dcterms:W3CDTF">2006-08-16T00:00:00Z</dcterms:created>
  <dcterms:modified xsi:type="dcterms:W3CDTF">2022-03-23T14:27:35Z</dcterms:modified>
</cp:coreProperties>
</file>