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6"/>
  </p:notesMasterIdLst>
  <p:sldIdLst>
    <p:sldId id="256" r:id="rId2"/>
    <p:sldId id="290" r:id="rId3"/>
    <p:sldId id="442" r:id="rId4"/>
    <p:sldId id="443" r:id="rId5"/>
    <p:sldId id="397" r:id="rId6"/>
    <p:sldId id="444" r:id="rId7"/>
    <p:sldId id="398" r:id="rId8"/>
    <p:sldId id="445" r:id="rId9"/>
    <p:sldId id="446" r:id="rId10"/>
    <p:sldId id="447" r:id="rId11"/>
    <p:sldId id="448" r:id="rId12"/>
    <p:sldId id="449" r:id="rId13"/>
    <p:sldId id="451" r:id="rId14"/>
    <p:sldId id="452" r:id="rId15"/>
    <p:sldId id="453" r:id="rId16"/>
    <p:sldId id="406" r:id="rId17"/>
    <p:sldId id="407" r:id="rId18"/>
    <p:sldId id="456" r:id="rId19"/>
    <p:sldId id="454" r:id="rId20"/>
    <p:sldId id="455" r:id="rId21"/>
    <p:sldId id="457" r:id="rId22"/>
    <p:sldId id="458" r:id="rId23"/>
    <p:sldId id="459" r:id="rId24"/>
    <p:sldId id="460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Katsoulidis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Katsoulidis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Katsoulidis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Katsoulidi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FEFCF8"/>
    <a:srgbClr val="DD4F5D"/>
    <a:srgbClr val="F7EC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7" autoAdjust="0"/>
    <p:restoredTop sz="89427" autoAdjust="0"/>
  </p:normalViewPr>
  <p:slideViewPr>
    <p:cSldViewPr>
      <p:cViewPr varScale="1">
        <p:scale>
          <a:sx n="70" d="100"/>
          <a:sy n="70" d="100"/>
        </p:scale>
        <p:origin x="26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6AF1B59-84C5-473A-9806-CB6C1BF7A673}" type="datetimeFigureOut">
              <a:rPr lang="el-GR"/>
              <a:pPr>
                <a:defRPr/>
              </a:pPr>
              <a:t>22/5/2022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l-G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538B0081-E875-4989-BD3B-CF9D13F774DD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11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12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13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14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15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Ελέφαντας, σκύλος, φίδι</a:t>
            </a:r>
          </a:p>
          <a:p>
            <a:r>
              <a:rPr lang="el-GR" dirty="0"/>
              <a:t>Σκύλος – κανίς</a:t>
            </a:r>
          </a:p>
          <a:p>
            <a:r>
              <a:rPr lang="el-GR" dirty="0"/>
              <a:t>Μύγα, μυρμήγκι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16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17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18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19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20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3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21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22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23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24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4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5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6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7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8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9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10</a:t>
            </a:fld>
            <a:endParaRPr lang="el-G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Στρογγυλεμένο ορθογώνιο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Ορθογώνιο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Ορθογώνιο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Ορθογώνιο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Στυλ κύριου υπότιτλου</a:t>
            </a:r>
            <a:endParaRPr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11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06B39-05CF-43CD-A5C9-CC296A66E130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12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Θέση αριθμού διαφάνειας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280B40-3172-4FAA-BD77-0BAAA764CE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4E313-6CAD-40E5-9910-2B2BACB32A7D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95523-9080-4E9D-A075-C676326127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7A04F-C2DD-4509-A34F-FA1FD8B9642C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7155E-0134-4004-8A91-C7D4993AF0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81888-08D6-47A2-89B6-859CFA596F5E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9A7A7-98C2-4C5A-9B25-FC19464062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Στρογγυλεμένο ορθογώνιο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Ορθογώνιο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Ορθογώνιο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Ορθογώνιο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9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ED8BE-5FCB-457E-BF11-5B70F9FF158E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10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3093AF-71EA-4309-B13B-1BD4BF83E1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01925-27BB-4C54-937B-E7A812405789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6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FE9CE-66B3-4225-90AE-E4466BA2BF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1" name="Θέση περιεχομένου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20D40-5E26-4FA6-8954-F829A39623A4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8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0E67A-EABA-4525-9077-BA996E90DE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F9A81-8627-41B5-BF8A-B7D7D6437AAC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625E-D215-4F58-B293-EAA7757B56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1EA06-03F4-45BE-BFE0-7955FEAF440A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26165-9C23-4DE2-BE4E-A8B3010254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Στρογγυλεμένο ορθογώνιο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A64F9-B3F2-434E-BA53-46C7B60B115E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8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1AA9F6-CE0B-4B03-A144-184077A2EF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Ορθογώνιο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Ορθογώνιο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8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3A76A-FC34-43F2-AD78-A51E9144030C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9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AD1AFD-4611-4A66-AB3C-B40A42374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Στρογγυλεμένο ορθογώνιο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Στυλ κύριου τίτλου</a:t>
            </a:r>
            <a:endParaRPr lang="en-US" altLang="en-US"/>
          </a:p>
        </p:txBody>
      </p:sp>
      <p:sp>
        <p:nvSpPr>
          <p:cNvPr id="1029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Στυλ υποδείγματος κειμένου</a:t>
            </a:r>
          </a:p>
          <a:p>
            <a:pPr lvl="1"/>
            <a:r>
              <a:rPr lang="el-GR" altLang="en-US"/>
              <a:t>Δεύτερου επιπέδου</a:t>
            </a:r>
          </a:p>
          <a:p>
            <a:pPr lvl="2"/>
            <a:r>
              <a:rPr lang="el-GR" altLang="en-US"/>
              <a:t>Τρίτου επιπέδου</a:t>
            </a:r>
          </a:p>
          <a:p>
            <a:pPr lvl="3"/>
            <a:r>
              <a:rPr lang="el-GR" altLang="en-US"/>
              <a:t>Τέταρτου επιπέδου</a:t>
            </a:r>
          </a:p>
          <a:p>
            <a:pPr lvl="4"/>
            <a:r>
              <a:rPr lang="el-GR" altLang="en-US"/>
              <a:t>Πέμπτου επιπέδου</a:t>
            </a:r>
            <a:endParaRPr lang="en-US" alt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8455554-2869-47B0-8426-D7AF50201FF7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 smtClean="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fld id="{7B306948-BDC7-4BAB-BC9C-8074FD3F1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1" r:id="rId2"/>
    <p:sldLayoutId id="2147483829" r:id="rId3"/>
    <p:sldLayoutId id="2147483822" r:id="rId4"/>
    <p:sldLayoutId id="2147483823" r:id="rId5"/>
    <p:sldLayoutId id="2147483824" r:id="rId6"/>
    <p:sldLayoutId id="2147483825" r:id="rId7"/>
    <p:sldLayoutId id="2147483830" r:id="rId8"/>
    <p:sldLayoutId id="2147483831" r:id="rId9"/>
    <p:sldLayoutId id="2147483826" r:id="rId10"/>
    <p:sldLayoutId id="2147483827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AEDEB5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34B653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34B653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Εικόνα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013" y="141288"/>
            <a:ext cx="14938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Box 6"/>
          <p:cNvSpPr txBox="1">
            <a:spLocks noChangeArrowheads="1"/>
          </p:cNvSpPr>
          <p:nvPr/>
        </p:nvSpPr>
        <p:spPr bwMode="auto">
          <a:xfrm>
            <a:off x="955675" y="1006475"/>
            <a:ext cx="9144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l-GR" altLang="en-US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850" y="3048000"/>
            <a:ext cx="8718550" cy="3733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en-US" altLang="en-US" sz="2200" b="1" dirty="0">
              <a:solidFill>
                <a:schemeClr val="tx1"/>
              </a:solidFill>
              <a:latin typeface="Katsoulidi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altLang="en-US" sz="28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Σημασιολογία</a:t>
            </a:r>
            <a:endParaRPr lang="el-GR" altLang="en-US" sz="2400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altLang="en-US" sz="2200" b="1" dirty="0">
                <a:solidFill>
                  <a:schemeClr val="tx1"/>
                </a:solidFill>
                <a:latin typeface="Katsoulidis"/>
              </a:rPr>
              <a:t>Σπυριδούλα </a:t>
            </a:r>
            <a:r>
              <a:rPr lang="el-GR" altLang="en-US" sz="2200" b="1" dirty="0" err="1">
                <a:solidFill>
                  <a:schemeClr val="tx1"/>
                </a:solidFill>
                <a:latin typeface="Katsoulidis"/>
              </a:rPr>
              <a:t>Βαρλοκώστα</a:t>
            </a:r>
            <a:endParaRPr lang="el-GR" altLang="en-US" sz="2200" b="1" dirty="0">
              <a:solidFill>
                <a:schemeClr val="tx1"/>
              </a:solidFill>
              <a:latin typeface="Katsoulidis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1600" i="1" dirty="0">
              <a:solidFill>
                <a:schemeClr val="tx1"/>
              </a:solidFill>
              <a:latin typeface="Katsoulidi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200" i="1" dirty="0">
                <a:solidFill>
                  <a:schemeClr val="tx1"/>
                </a:solidFill>
                <a:latin typeface="Katsoulidis"/>
              </a:rPr>
              <a:t>   </a:t>
            </a:r>
            <a:r>
              <a:rPr lang="el-GR" altLang="en-US" sz="2200" i="1" dirty="0">
                <a:solidFill>
                  <a:schemeClr val="tx1"/>
                </a:solidFill>
                <a:latin typeface="Katsoulidis"/>
              </a:rPr>
              <a:t>Εθνικό και Καποδιστριακό </a:t>
            </a:r>
            <a:endParaRPr lang="en-US" altLang="en-US" sz="2200" i="1" dirty="0">
              <a:solidFill>
                <a:schemeClr val="tx1"/>
              </a:solidFill>
              <a:latin typeface="Katsoulidi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200" i="1" dirty="0">
                <a:solidFill>
                  <a:schemeClr val="tx1"/>
                </a:solidFill>
                <a:latin typeface="Katsoulidis"/>
              </a:rPr>
              <a:t>  </a:t>
            </a:r>
            <a:r>
              <a:rPr lang="el-GR" altLang="en-US" sz="2200" i="1" dirty="0">
                <a:solidFill>
                  <a:schemeClr val="tx1"/>
                </a:solidFill>
                <a:latin typeface="Katsoulidis"/>
              </a:rPr>
              <a:t>Πανεπιστήμιο Αθηνών</a:t>
            </a:r>
          </a:p>
          <a:p>
            <a:pPr algn="r" eaLnBrk="1" hangingPunct="1">
              <a:lnSpc>
                <a:spcPct val="80000"/>
              </a:lnSpc>
              <a:defRPr/>
            </a:pPr>
            <a:endParaRPr lang="en-US" altLang="en-US" dirty="0">
              <a:solidFill>
                <a:schemeClr val="tx1"/>
              </a:solidFill>
              <a:latin typeface="Katsoulidis"/>
            </a:endParaRPr>
          </a:p>
          <a:p>
            <a:pPr algn="r" eaLnBrk="1" hangingPunct="1">
              <a:lnSpc>
                <a:spcPct val="80000"/>
              </a:lnSpc>
              <a:defRPr/>
            </a:pPr>
            <a:endParaRPr lang="el-GR" altLang="en-US" sz="1700" i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2200" i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2200" i="1" dirty="0">
              <a:solidFill>
                <a:schemeClr val="tx1"/>
              </a:solidFill>
            </a:endParaRPr>
          </a:p>
        </p:txBody>
      </p:sp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1720850" y="1676400"/>
            <a:ext cx="5943600" cy="1447800"/>
          </a:xfrm>
        </p:spPr>
        <p:txBody>
          <a:bodyPr/>
          <a:lstStyle/>
          <a:p>
            <a:pPr eaLnBrk="1" hangingPunct="1">
              <a:defRPr/>
            </a:pPr>
            <a:r>
              <a:rPr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Εισαγωγή στη Γλωσσολογία</a:t>
            </a:r>
            <a:br>
              <a:rPr lang="en-US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</a:br>
            <a:r>
              <a:rPr lang="el-GR" altLang="en-US" sz="320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8</a:t>
            </a:r>
            <a:r>
              <a:rPr lang="el-GR" altLang="en-US" sz="3200" baseline="3000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ο</a:t>
            </a:r>
            <a:r>
              <a:rPr lang="el-GR" altLang="en-US" sz="320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ΜΑΘΗΜΑ</a:t>
            </a:r>
            <a:br>
              <a:rPr lang="en-US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</a:br>
            <a:endParaRPr lang="el-GR" altLang="en-US" sz="3200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14339" name="Rectangle 16"/>
          <p:cNvSpPr>
            <a:spLocks noChangeArrowheads="1"/>
          </p:cNvSpPr>
          <p:nvPr/>
        </p:nvSpPr>
        <p:spPr bwMode="auto">
          <a:xfrm>
            <a:off x="3206750" y="6156325"/>
            <a:ext cx="29718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eaLnBrk="1" hangingPunct="1">
              <a:defRPr/>
            </a:pPr>
            <a:r>
              <a:rPr lang="el-GR" altLang="en-US" sz="1500" dirty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ea typeface="MS PGothic" panose="020B0600070205080204" pitchFamily="34" charset="-128"/>
              </a:rPr>
              <a:t>Ε</a:t>
            </a:r>
            <a:r>
              <a:rPr lang="en-US" altLang="en-US" sz="1500" dirty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ea typeface="MS PGothic" panose="020B0600070205080204" pitchFamily="34" charset="-128"/>
              </a:rPr>
              <a:t>mail</a:t>
            </a:r>
            <a:r>
              <a:rPr lang="en-US" altLang="en-US" sz="1500" dirty="0">
                <a:latin typeface="Cambria" pitchFamily="18" charset="0"/>
                <a:ea typeface="MS PGothic" panose="020B0600070205080204" pitchFamily="34" charset="-128"/>
              </a:rPr>
              <a:t>:</a:t>
            </a:r>
            <a:r>
              <a:rPr lang="el-GR" altLang="en-US" sz="1500" dirty="0">
                <a:latin typeface="Cambria" pitchFamily="18" charset="0"/>
                <a:ea typeface="MS PGothic" panose="020B0600070205080204" pitchFamily="34" charset="-128"/>
              </a:rPr>
              <a:t>  </a:t>
            </a:r>
            <a:r>
              <a:rPr lang="en-GB" altLang="en-US" sz="1500" dirty="0" err="1">
                <a:latin typeface="Cambria" pitchFamily="18" charset="0"/>
                <a:ea typeface="MS PGothic" panose="020B0600070205080204" pitchFamily="34" charset="-128"/>
              </a:rPr>
              <a:t>svarlokosta</a:t>
            </a:r>
            <a:r>
              <a:rPr lang="en-US" altLang="en-US" sz="1500" dirty="0">
                <a:latin typeface="Cambria" pitchFamily="18" charset="0"/>
                <a:ea typeface="MS PGothic" panose="020B0600070205080204" pitchFamily="34" charset="-128"/>
              </a:rPr>
              <a:t>@phil.uoa.gr</a:t>
            </a:r>
            <a:endParaRPr lang="en-US" altLang="en-US" sz="1500" dirty="0">
              <a:latin typeface="Cambria" pitchFamily="18" charset="0"/>
            </a:endParaRPr>
          </a:p>
        </p:txBody>
      </p:sp>
      <p:pic>
        <p:nvPicPr>
          <p:cNvPr id="9" name="8 - Εικόνα" descr="αρχείο λήψη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152400"/>
            <a:ext cx="3619500" cy="10668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Σημασιολογικές σχέσεις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9906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00B050"/>
                </a:solidFill>
                <a:latin typeface="+mn-lt"/>
              </a:rPr>
              <a:t>Συνωνυμία</a:t>
            </a:r>
            <a:endParaRPr lang="en-US" sz="2400" dirty="0">
              <a:solidFill>
                <a:srgbClr val="00B050"/>
              </a:solidFill>
              <a:latin typeface="+mn-lt"/>
            </a:endParaRPr>
          </a:p>
          <a:p>
            <a:pPr algn="just"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Συνώνυμα είναι δυο ή περισσότεροι γλωσσικοί τύποι που έχουν (σχεδόν)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το ίδιο νόημα </a:t>
            </a:r>
            <a:r>
              <a:rPr lang="el-GR" sz="2400" dirty="0">
                <a:latin typeface="+mn-lt"/>
              </a:rPr>
              <a:t>και απαντούν συχνά –αλλά όχι πάντα– στα ίδια περιβάλλοντα.</a:t>
            </a:r>
            <a:endParaRPr lang="en-US" sz="2400" dirty="0">
              <a:latin typeface="+mn-lt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2849940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+mn-lt"/>
              </a:rPr>
              <a:t>Η </a:t>
            </a:r>
            <a:r>
              <a:rPr lang="el-GR" sz="2400" i="1" dirty="0">
                <a:latin typeface="+mn-lt"/>
              </a:rPr>
              <a:t>απόλυτη</a:t>
            </a:r>
            <a:r>
              <a:rPr lang="el-GR" sz="2400" dirty="0">
                <a:latin typeface="+mn-lt"/>
              </a:rPr>
              <a:t> ή</a:t>
            </a:r>
            <a:r>
              <a:rPr lang="el-GR" sz="2400" i="1" dirty="0">
                <a:latin typeface="+mn-lt"/>
              </a:rPr>
              <a:t> τέλεια συνωνυμία</a:t>
            </a:r>
            <a:r>
              <a:rPr lang="el-GR" sz="2400" dirty="0">
                <a:latin typeface="+mn-lt"/>
              </a:rPr>
              <a:t> είναι σπάνια. Πιο συνηθισμένο είναι το φαινόμενο της </a:t>
            </a:r>
            <a:r>
              <a:rPr lang="el-GR" sz="2400" b="1" i="1" dirty="0">
                <a:solidFill>
                  <a:srgbClr val="7030A0"/>
                </a:solidFill>
                <a:latin typeface="+mn-lt"/>
              </a:rPr>
              <a:t>μερικής συνωνυμίας</a:t>
            </a:r>
            <a:r>
              <a:rPr lang="el-GR" sz="2400" dirty="0">
                <a:latin typeface="+mn-lt"/>
              </a:rPr>
              <a:t>, που παρατηρείται όταν δυο λέξεις είναι συνώνυμες σε κάποιο ή κάποια γλωσσικά περιβάλλοντα αλλά όχι σε άλλα.</a:t>
            </a:r>
            <a:endParaRPr lang="en-US" sz="2400" dirty="0">
              <a:latin typeface="+mn-lt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28600" y="4538008"/>
            <a:ext cx="868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000" dirty="0">
                <a:latin typeface="+mn-lt"/>
              </a:rPr>
              <a:t>Αυτή η κοπέλα είναι πολύ όμορφη/ωραία.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>
                <a:latin typeface="+mn-lt"/>
              </a:rPr>
              <a:t>Έχεις πολύ όμορφα/ωραία μαλλιά.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>
                <a:latin typeface="+mn-lt"/>
              </a:rPr>
              <a:t>Γράφει όμορφα/ωραία ποιήματα.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>
                <a:latin typeface="+mn-lt"/>
              </a:rPr>
              <a:t>Ωραία (*όμορφα) τα κατάφερες.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>
                <a:latin typeface="+mn-lt"/>
              </a:rPr>
              <a:t>Περπάτα όμορφα (=σωστά), </a:t>
            </a:r>
            <a:r>
              <a:rPr lang="el-GR" sz="2000" dirty="0" err="1">
                <a:latin typeface="+mn-lt"/>
              </a:rPr>
              <a:t>βρε</a:t>
            </a:r>
            <a:r>
              <a:rPr lang="el-GR" sz="2000" dirty="0">
                <a:latin typeface="+mn-lt"/>
              </a:rPr>
              <a:t> παιδί μου.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>
                <a:latin typeface="+mn-lt"/>
              </a:rPr>
              <a:t>Περπατά ωραία (=κομψά).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Σημασιολογικές σχέσεις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990600"/>
            <a:ext cx="861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b="1" dirty="0">
                <a:solidFill>
                  <a:srgbClr val="00B050"/>
                </a:solidFill>
                <a:latin typeface="+mn-lt"/>
              </a:rPr>
              <a:t>Συνωνυμία</a:t>
            </a:r>
            <a:endParaRPr lang="en-US" sz="2400" dirty="0">
              <a:solidFill>
                <a:srgbClr val="00B050"/>
              </a:solidFill>
              <a:latin typeface="+mn-lt"/>
            </a:endParaRPr>
          </a:p>
          <a:p>
            <a:pPr algn="just"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Λόγω της διγλωσσίας (καθαρεύουσα – δημοτική) που επικρατούσε για πολλά χρόνια στην Ελλάδα, υπάρχουν ζευγάρια λέξεων με το ίδιο περιγραφικό νόημα, τα οποία όμως διαφέρουν ως προς το επίπεδο του ύφους (επίσημο, καθημερινό). </a:t>
            </a:r>
            <a:endParaRPr lang="en-US" sz="2400" dirty="0">
              <a:latin typeface="+mn-lt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latin typeface="+mn-lt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28600" y="3657600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>
                <a:latin typeface="+mn-lt"/>
              </a:rPr>
              <a:t> παντοπωλείο, μπακάλικο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latin typeface="+mn-lt"/>
              </a:rPr>
              <a:t> οίνος, κρασί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latin typeface="+mn-lt"/>
              </a:rPr>
              <a:t> λευκός, άσπρος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latin typeface="+mn-lt"/>
              </a:rPr>
              <a:t> ιερέας, παπάς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latin typeface="+mn-lt"/>
              </a:rPr>
              <a:t> ερυθρός, κόκκινος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latin typeface="+mn-lt"/>
              </a:rPr>
              <a:t> υποδήματα, παπούτσια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Σημασιολογικές σχέσεις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1185208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00B050"/>
                </a:solidFill>
                <a:latin typeface="+mn-lt"/>
              </a:rPr>
              <a:t>Αντωνυμία</a:t>
            </a:r>
          </a:p>
          <a:p>
            <a:endParaRPr lang="en-US" sz="2400" dirty="0">
              <a:solidFill>
                <a:srgbClr val="00B05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</a:rPr>
              <a:t> </a:t>
            </a:r>
            <a:r>
              <a:rPr lang="el-GR" sz="2400" dirty="0">
                <a:latin typeface="+mn-lt"/>
              </a:rPr>
              <a:t>Δυο γλωσσικοί τύποι με αντίθετο νόημα ονομάζονται </a:t>
            </a:r>
            <a:r>
              <a:rPr lang="el-GR" sz="2400" dirty="0" err="1">
                <a:latin typeface="+mn-lt"/>
              </a:rPr>
              <a:t>αντώνυμα</a:t>
            </a:r>
            <a:r>
              <a:rPr lang="el-GR" sz="2400" dirty="0">
                <a:latin typeface="+mn-lt"/>
              </a:rPr>
              <a:t>.</a:t>
            </a:r>
            <a:endParaRPr lang="en-US" sz="2400" dirty="0">
              <a:latin typeface="+mn-lt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latin typeface="+mn-lt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28600" y="3657600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latin typeface="+mn-lt"/>
              </a:rPr>
              <a:t>αργός, γρήγορος 			ζωντανός, νεκρός</a:t>
            </a:r>
            <a:endParaRPr lang="en-US" sz="2400" dirty="0">
              <a:latin typeface="+mn-lt"/>
            </a:endParaRPr>
          </a:p>
          <a:p>
            <a:r>
              <a:rPr lang="el-GR" sz="2400" dirty="0">
                <a:latin typeface="+mn-lt"/>
              </a:rPr>
              <a:t>μικρός, μεγάλος			πάνω, κάτω</a:t>
            </a:r>
            <a:endParaRPr lang="en-US" sz="2400" dirty="0">
              <a:latin typeface="+mn-lt"/>
            </a:endParaRPr>
          </a:p>
          <a:p>
            <a:r>
              <a:rPr lang="el-GR" sz="2400" dirty="0">
                <a:latin typeface="+mn-lt"/>
              </a:rPr>
              <a:t>γέρος, νέος				πίσω, μπρος</a:t>
            </a:r>
            <a:endParaRPr lang="en-US" sz="2400" dirty="0">
              <a:latin typeface="+mn-lt"/>
            </a:endParaRPr>
          </a:p>
          <a:p>
            <a:r>
              <a:rPr lang="el-GR" sz="2400" dirty="0">
                <a:latin typeface="+mn-lt"/>
              </a:rPr>
              <a:t>αρσενικός, θηλυκός			κοντός, μακρύς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Σημασιολογικές σχέσεις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990600"/>
            <a:ext cx="861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00B050"/>
                </a:solidFill>
                <a:latin typeface="+mn-lt"/>
              </a:rPr>
              <a:t>Αντωνυμία</a:t>
            </a:r>
          </a:p>
          <a:p>
            <a:pPr lvl="0"/>
            <a:endParaRPr lang="el-GR" sz="2400" b="1" dirty="0">
              <a:solidFill>
                <a:srgbClr val="7030A0"/>
              </a:solidFill>
              <a:latin typeface="+mn-lt"/>
            </a:endParaRPr>
          </a:p>
          <a:p>
            <a:pPr lvl="0"/>
            <a:r>
              <a:rPr lang="el-GR" sz="2400" b="1" dirty="0">
                <a:solidFill>
                  <a:srgbClr val="7030A0"/>
                </a:solidFill>
                <a:latin typeface="+mn-lt"/>
              </a:rPr>
              <a:t>Διαβαθμισμένη αντωνυμία</a:t>
            </a:r>
            <a:r>
              <a:rPr lang="el-GR" sz="2400" dirty="0">
                <a:latin typeface="+mn-lt"/>
              </a:rPr>
              <a:t>:</a:t>
            </a:r>
            <a:endParaRPr lang="en-US" sz="2400" dirty="0"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latin typeface="+mn-lt"/>
              </a:rPr>
              <a:t> μικρός, μεγάλος</a:t>
            </a:r>
          </a:p>
          <a:p>
            <a:pPr>
              <a:buFont typeface="Wingdings" pitchFamily="2" charset="2"/>
              <a:buChar char="ü"/>
            </a:pPr>
            <a:endParaRPr lang="en-US" sz="2400" dirty="0">
              <a:latin typeface="+mn-lt"/>
            </a:endParaRPr>
          </a:p>
          <a:p>
            <a:pPr algn="just"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Τα </a:t>
            </a:r>
            <a:r>
              <a:rPr lang="el-GR" sz="2400" dirty="0" err="1">
                <a:latin typeface="+mn-lt"/>
              </a:rPr>
              <a:t>αντώνυμα</a:t>
            </a:r>
            <a:r>
              <a:rPr lang="el-GR" sz="2400" dirty="0">
                <a:latin typeface="+mn-lt"/>
              </a:rPr>
              <a:t> αυτά μπορούν να χρησιμοποιηθούν στο συγκριτικό βαθμό</a:t>
            </a:r>
          </a:p>
          <a:p>
            <a:pPr>
              <a:buFont typeface="Wingdings" pitchFamily="2" charset="2"/>
              <a:buChar char="ü"/>
            </a:pPr>
            <a:r>
              <a:rPr lang="el-GR" sz="2400" i="1" dirty="0">
                <a:latin typeface="+mn-lt"/>
              </a:rPr>
              <a:t> μικρότερος</a:t>
            </a:r>
            <a:r>
              <a:rPr lang="el-GR" sz="2400" dirty="0">
                <a:latin typeface="+mn-lt"/>
              </a:rPr>
              <a:t>, </a:t>
            </a:r>
            <a:r>
              <a:rPr lang="el-GR" sz="2400" i="1" dirty="0">
                <a:latin typeface="+mn-lt"/>
              </a:rPr>
              <a:t>μεγαλύτερος</a:t>
            </a:r>
            <a:endParaRPr lang="en-US" sz="2400" dirty="0">
              <a:latin typeface="+mn-lt"/>
            </a:endParaRPr>
          </a:p>
          <a:p>
            <a:endParaRPr lang="el-GR" sz="24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4321076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+mn-lt"/>
              </a:rPr>
              <a:t>Η χρήση του ενός μέλους από το ζεύγος σε περιβάλλον αρνητικής πρότασης δεν συνεπάγεται απαραίτητα ότι ισχύει το άλλο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«ο Γιάννης δεν είναι γέρος» δεν σημαίνει απαραίτητα «ο Γιάννης είναι νέος»</a:t>
            </a:r>
            <a:endParaRPr lang="en-US" sz="2400" dirty="0">
              <a:latin typeface="+mn-lt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Σημασιολογικές σχέσεις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990600"/>
            <a:ext cx="861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00B050"/>
                </a:solidFill>
                <a:latin typeface="+mn-lt"/>
              </a:rPr>
              <a:t>Αντωνυμία</a:t>
            </a:r>
          </a:p>
          <a:p>
            <a:pPr lvl="0"/>
            <a:endParaRPr lang="el-GR" sz="2400" b="1" dirty="0">
              <a:solidFill>
                <a:srgbClr val="7030A0"/>
              </a:solidFill>
              <a:latin typeface="+mn-lt"/>
            </a:endParaRPr>
          </a:p>
          <a:p>
            <a:pPr lvl="0"/>
            <a:r>
              <a:rPr lang="el-GR" sz="2400" b="1" dirty="0">
                <a:solidFill>
                  <a:srgbClr val="7030A0"/>
                </a:solidFill>
                <a:latin typeface="+mn-lt"/>
              </a:rPr>
              <a:t>Μη διαβαθμισμένη αντωνυμία</a:t>
            </a:r>
            <a:r>
              <a:rPr lang="el-GR" sz="2400" dirty="0">
                <a:latin typeface="+mn-lt"/>
              </a:rPr>
              <a:t>:</a:t>
            </a:r>
            <a:endParaRPr lang="en-US" sz="2400" dirty="0"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latin typeface="+mn-lt"/>
              </a:rPr>
              <a:t> ζωντανός, νεκρός</a:t>
            </a:r>
          </a:p>
          <a:p>
            <a:pPr>
              <a:buFont typeface="Wingdings" pitchFamily="2" charset="2"/>
              <a:buChar char="ü"/>
            </a:pPr>
            <a:endParaRPr lang="en-US" sz="2400" dirty="0">
              <a:latin typeface="+mn-lt"/>
            </a:endParaRPr>
          </a:p>
          <a:p>
            <a:pPr algn="just"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Τα </a:t>
            </a:r>
            <a:r>
              <a:rPr lang="el-GR" sz="2400" dirty="0" err="1">
                <a:latin typeface="+mn-lt"/>
              </a:rPr>
              <a:t>αντώνυμα</a:t>
            </a:r>
            <a:r>
              <a:rPr lang="el-GR" sz="2400" dirty="0">
                <a:latin typeface="+mn-lt"/>
              </a:rPr>
              <a:t> αυτά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δεν</a:t>
            </a:r>
            <a:r>
              <a:rPr lang="el-GR" sz="2400" dirty="0">
                <a:latin typeface="+mn-lt"/>
              </a:rPr>
              <a:t> μπορούν να χρησιμοποιηθούν στο συγκριτικό βαθμό</a:t>
            </a:r>
          </a:p>
          <a:p>
            <a:pPr>
              <a:buFont typeface="Wingdings" pitchFamily="2" charset="2"/>
              <a:buChar char="ü"/>
            </a:pPr>
            <a:r>
              <a:rPr lang="el-GR" sz="2400" i="1" dirty="0">
                <a:latin typeface="+mn-lt"/>
              </a:rPr>
              <a:t> πιο ζωντανός</a:t>
            </a:r>
            <a:r>
              <a:rPr lang="el-GR" sz="2400" dirty="0">
                <a:latin typeface="+mn-lt"/>
              </a:rPr>
              <a:t>, </a:t>
            </a:r>
            <a:r>
              <a:rPr lang="el-GR" sz="2400" i="1" dirty="0">
                <a:latin typeface="+mn-lt"/>
              </a:rPr>
              <a:t>πιο νεκρός</a:t>
            </a:r>
            <a:endParaRPr lang="en-US" sz="2400" dirty="0">
              <a:latin typeface="+mn-lt"/>
            </a:endParaRPr>
          </a:p>
          <a:p>
            <a:endParaRPr lang="el-GR" sz="24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4321076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+mn-lt"/>
              </a:rPr>
              <a:t>Η άρνηση του ενός συνεπάγεται απαραίτητα το άλλο. </a:t>
            </a:r>
          </a:p>
          <a:p>
            <a:pPr>
              <a:buFont typeface="Wingdings" pitchFamily="2" charset="2"/>
              <a:buChar char="Ø"/>
            </a:pPr>
            <a:endParaRPr lang="el-GR" sz="2400" dirty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«ο κλέφτης δεν είναι νεκρός» σημαίνει «ο κλέφτης είναι ζωντανός»</a:t>
            </a:r>
            <a:endParaRPr lang="en-US" sz="2400" dirty="0">
              <a:latin typeface="+mn-lt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latin typeface="+mn-lt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Σημασιολογικές σχέσεις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1085671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>
                <a:solidFill>
                  <a:srgbClr val="00B050"/>
                </a:solidFill>
                <a:latin typeface="+mn-lt"/>
              </a:rPr>
              <a:t>Υπωνυμία</a:t>
            </a:r>
            <a:endParaRPr lang="en-US" sz="2400" dirty="0">
              <a:solidFill>
                <a:srgbClr val="00B050"/>
              </a:solidFill>
              <a:latin typeface="+mn-lt"/>
            </a:endParaRPr>
          </a:p>
          <a:p>
            <a:pPr algn="just"/>
            <a:r>
              <a:rPr lang="el-GR" sz="2400" dirty="0">
                <a:latin typeface="+mn-lt"/>
              </a:rPr>
              <a:t>Όταν το νόημα ενός τύπου περιλαμβάνεται στο νόημα ενός άλλου, τότε η σχέση που έχουμε ονομάζεται </a:t>
            </a:r>
            <a:r>
              <a:rPr lang="el-GR" sz="2400" dirty="0" err="1">
                <a:latin typeface="+mn-lt"/>
              </a:rPr>
              <a:t>υπωνυμία</a:t>
            </a:r>
            <a:r>
              <a:rPr lang="el-GR" sz="2400" dirty="0">
                <a:latin typeface="+mn-lt"/>
              </a:rPr>
              <a:t>.</a:t>
            </a:r>
            <a:endParaRPr lang="en-US" sz="2400" dirty="0">
              <a:latin typeface="+mn-lt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2574429"/>
            <a:ext cx="86868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000" dirty="0">
                <a:latin typeface="Cambria" pitchFamily="18" charset="0"/>
              </a:rPr>
              <a:t> τριαντάφυλλο, λουλούδι</a:t>
            </a:r>
            <a:endParaRPr lang="en-US" sz="2000" dirty="0"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l-GR" sz="2000" dirty="0">
                <a:latin typeface="Cambria" pitchFamily="18" charset="0"/>
              </a:rPr>
              <a:t> σκύλος, ζώο</a:t>
            </a:r>
            <a:endParaRPr lang="en-US" sz="2000" dirty="0"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l-GR" sz="2000" dirty="0">
                <a:latin typeface="Cambria" pitchFamily="18" charset="0"/>
              </a:rPr>
              <a:t> κανίς, σκύλος</a:t>
            </a:r>
            <a:endParaRPr lang="en-US" sz="2000" dirty="0"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l-GR" sz="2000" dirty="0">
                <a:latin typeface="Cambria" pitchFamily="18" charset="0"/>
              </a:rPr>
              <a:t> καρότο, λαχανικό</a:t>
            </a:r>
            <a:endParaRPr lang="en-US" sz="2000" dirty="0"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l-GR" sz="2000" dirty="0">
                <a:latin typeface="Cambria" pitchFamily="18" charset="0"/>
              </a:rPr>
              <a:t> ιτιά, δέντρο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28600" y="4731603"/>
            <a:ext cx="868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Το </a:t>
            </a:r>
            <a:r>
              <a:rPr lang="el-GR" sz="2400" i="1" dirty="0">
                <a:latin typeface="+mn-lt"/>
              </a:rPr>
              <a:t>τριαντάφυλλο</a:t>
            </a:r>
            <a:r>
              <a:rPr lang="el-GR" sz="2400" dirty="0">
                <a:latin typeface="+mn-lt"/>
              </a:rPr>
              <a:t> είναι </a:t>
            </a:r>
            <a:r>
              <a:rPr lang="el-GR" sz="2400" b="1" dirty="0" err="1">
                <a:solidFill>
                  <a:srgbClr val="7030A0"/>
                </a:solidFill>
                <a:latin typeface="+mn-lt"/>
              </a:rPr>
              <a:t>υπώνυμο</a:t>
            </a:r>
            <a:r>
              <a:rPr lang="el-GR" sz="2400" dirty="0">
                <a:latin typeface="+mn-lt"/>
              </a:rPr>
              <a:t> της λέξης </a:t>
            </a:r>
            <a:r>
              <a:rPr lang="el-GR" sz="2400" i="1" dirty="0">
                <a:latin typeface="+mn-lt"/>
              </a:rPr>
              <a:t>λουλούδι,</a:t>
            </a:r>
            <a:r>
              <a:rPr lang="el-GR" sz="2400" dirty="0">
                <a:latin typeface="+mn-lt"/>
              </a:rPr>
              <a:t> δηλαδή το </a:t>
            </a:r>
            <a:r>
              <a:rPr lang="el-GR" sz="2400" i="1" dirty="0">
                <a:latin typeface="+mn-lt"/>
              </a:rPr>
              <a:t>τριαντάφυλλο</a:t>
            </a:r>
            <a:r>
              <a:rPr lang="el-GR" sz="2400" dirty="0">
                <a:latin typeface="+mn-lt"/>
              </a:rPr>
              <a:t> αποτελεί </a:t>
            </a:r>
            <a:r>
              <a:rPr lang="el-GR" sz="2400" b="1" u="sng" dirty="0">
                <a:solidFill>
                  <a:srgbClr val="7030A0"/>
                </a:solidFill>
                <a:latin typeface="+mn-lt"/>
              </a:rPr>
              <a:t>ένα είδος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i="1" dirty="0">
                <a:latin typeface="+mn-lt"/>
              </a:rPr>
              <a:t>λουλουδιού</a:t>
            </a:r>
            <a:r>
              <a:rPr lang="el-GR" sz="2400" dirty="0">
                <a:latin typeface="+mn-lt"/>
              </a:rPr>
              <a:t>.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3048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Σημασιολογικές σχέσεις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0" y="762000"/>
            <a:ext cx="9448800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+mn-lt"/>
              </a:rPr>
              <a:t> 			</a:t>
            </a:r>
            <a:r>
              <a:rPr lang="el-GR" sz="2400" dirty="0">
                <a:latin typeface="Cambria" pitchFamily="18" charset="0"/>
              </a:rPr>
              <a:t>            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Ζώντα</a:t>
            </a:r>
            <a:endParaRPr lang="en-US" sz="2400" b="1" dirty="0">
              <a:solidFill>
                <a:srgbClr val="00B050"/>
              </a:solidFill>
              <a:latin typeface="Cambria" pitchFamily="18" charset="0"/>
            </a:endParaRPr>
          </a:p>
          <a:p>
            <a:r>
              <a:rPr lang="el-GR" sz="2400" dirty="0">
                <a:latin typeface="Cambria" pitchFamily="18" charset="0"/>
              </a:rPr>
              <a:t>       </a:t>
            </a:r>
          </a:p>
          <a:p>
            <a:endParaRPr lang="en-US" sz="2400" dirty="0">
              <a:latin typeface="Cambria" pitchFamily="18" charset="0"/>
            </a:endParaRPr>
          </a:p>
          <a:p>
            <a:r>
              <a:rPr lang="en-US" sz="2400" dirty="0">
                <a:latin typeface="Cambria" pitchFamily="18" charset="0"/>
              </a:rPr>
              <a:t>	</a:t>
            </a:r>
            <a:r>
              <a:rPr lang="el-GR" sz="2400" dirty="0">
                <a:latin typeface="Cambria" pitchFamily="18" charset="0"/>
              </a:rPr>
              <a:t>	</a:t>
            </a:r>
            <a:r>
              <a:rPr lang="el-GR" sz="2800" dirty="0">
                <a:latin typeface="Cambria" pitchFamily="18" charset="0"/>
              </a:rPr>
              <a:t>   </a:t>
            </a:r>
            <a:r>
              <a:rPr lang="el-GR" sz="2400" dirty="0">
                <a:latin typeface="Cambria" pitchFamily="18" charset="0"/>
              </a:rPr>
              <a:t>Όντα</a:t>
            </a:r>
            <a:r>
              <a:rPr lang="el-GR" sz="2000" dirty="0">
                <a:latin typeface="Cambria" pitchFamily="18" charset="0"/>
              </a:rPr>
              <a:t>	</a:t>
            </a:r>
            <a:r>
              <a:rPr lang="el-GR" sz="2400" dirty="0">
                <a:latin typeface="Cambria" pitchFamily="18" charset="0"/>
              </a:rPr>
              <a:t>	             Φυτά</a:t>
            </a:r>
          </a:p>
          <a:p>
            <a:endParaRPr lang="el-GR" sz="2400" dirty="0">
              <a:latin typeface="Cambria" pitchFamily="18" charset="0"/>
            </a:endParaRPr>
          </a:p>
          <a:p>
            <a:endParaRPr lang="en-US" sz="2400" dirty="0">
              <a:latin typeface="Cambria" pitchFamily="18" charset="0"/>
            </a:endParaRPr>
          </a:p>
          <a:p>
            <a:r>
              <a:rPr lang="el-GR" sz="2000" dirty="0">
                <a:latin typeface="Cambria" pitchFamily="18" charset="0"/>
              </a:rPr>
              <a:t>         Ζώα	                                Έντομα</a:t>
            </a:r>
            <a:r>
              <a:rPr lang="el-GR" sz="2400" dirty="0">
                <a:latin typeface="Cambria" pitchFamily="18" charset="0"/>
              </a:rPr>
              <a:t>                </a:t>
            </a:r>
            <a:r>
              <a:rPr lang="el-GR" sz="2000" dirty="0">
                <a:latin typeface="Cambria" pitchFamily="18" charset="0"/>
              </a:rPr>
              <a:t>Λαχανικά    Λουλούδια  Δέντρα</a:t>
            </a:r>
          </a:p>
          <a:p>
            <a:r>
              <a:rPr lang="en-US" sz="2000" b="1" dirty="0">
                <a:latin typeface="Cambria" pitchFamily="18" charset="0"/>
              </a:rPr>
              <a:t>	</a:t>
            </a:r>
            <a:endParaRPr lang="el-GR" sz="2000" b="1" dirty="0">
              <a:latin typeface="Cambria" pitchFamily="18" charset="0"/>
            </a:endParaRPr>
          </a:p>
          <a:p>
            <a:r>
              <a:rPr lang="el-GR" sz="2400" b="1" dirty="0">
                <a:latin typeface="Cambria" pitchFamily="18" charset="0"/>
              </a:rPr>
              <a:t>					</a:t>
            </a:r>
            <a:endParaRPr lang="en-US" sz="2400" b="1" dirty="0">
              <a:latin typeface="Cambria" pitchFamily="18" charset="0"/>
            </a:endParaRPr>
          </a:p>
          <a:p>
            <a:r>
              <a:rPr lang="el-GR" sz="2000" dirty="0">
                <a:latin typeface="Cambria" pitchFamily="18" charset="0"/>
              </a:rPr>
              <a:t>Ελέφαντας   Σκύλος   Φίδι</a:t>
            </a:r>
            <a:r>
              <a:rPr lang="el-GR" sz="2400" b="1" dirty="0">
                <a:latin typeface="Cambria" pitchFamily="18" charset="0"/>
              </a:rPr>
              <a:t>          </a:t>
            </a:r>
            <a:r>
              <a:rPr lang="el-GR" sz="2000" dirty="0">
                <a:latin typeface="Cambria" pitchFamily="18" charset="0"/>
              </a:rPr>
              <a:t>Μύγα     Μυρμήγκι     Καρότο  Τριαντάφυλλο Πεύκο  </a:t>
            </a:r>
            <a:r>
              <a:rPr lang="el-GR" sz="2400" b="1" dirty="0">
                <a:latin typeface="Cambria" pitchFamily="18" charset="0"/>
              </a:rPr>
              <a:t>			</a:t>
            </a:r>
          </a:p>
          <a:p>
            <a:endParaRPr lang="el-GR" sz="2000" dirty="0">
              <a:latin typeface="Cambria" pitchFamily="18" charset="0"/>
            </a:endParaRPr>
          </a:p>
          <a:p>
            <a:r>
              <a:rPr lang="el-GR" sz="2000" dirty="0">
                <a:latin typeface="Cambria" pitchFamily="18" charset="0"/>
              </a:rPr>
              <a:t>	           Κανίς	</a:t>
            </a:r>
            <a:endParaRPr lang="en-US" sz="2000" dirty="0">
              <a:latin typeface="Cambria" pitchFamily="18" charset="0"/>
            </a:endParaRPr>
          </a:p>
          <a:p>
            <a:r>
              <a:rPr lang="en-US" sz="2400" b="1" dirty="0">
                <a:latin typeface="Cambria" pitchFamily="18" charset="0"/>
              </a:rPr>
              <a:t>					</a:t>
            </a:r>
            <a:endParaRPr lang="el-GR" sz="2400" b="1" dirty="0">
              <a:latin typeface="Cambria" pitchFamily="18" charset="0"/>
            </a:endParaRPr>
          </a:p>
          <a:p>
            <a:r>
              <a:rPr lang="el-GR" sz="2400" b="1" dirty="0">
                <a:latin typeface="Cambria" pitchFamily="18" charset="0"/>
              </a:rPr>
              <a:t>			</a:t>
            </a:r>
          </a:p>
          <a:p>
            <a:r>
              <a:rPr lang="el-GR" sz="1600" dirty="0">
                <a:latin typeface="Cambria" pitchFamily="18" charset="0"/>
              </a:rPr>
              <a:t>			</a:t>
            </a:r>
            <a:endParaRPr lang="en-US" sz="1600" dirty="0">
              <a:latin typeface="Cambria" pitchFamily="18" charset="0"/>
            </a:endParaRPr>
          </a:p>
          <a:p>
            <a:r>
              <a:rPr lang="en-US" sz="1600" dirty="0">
                <a:latin typeface="Cambria" pitchFamily="18" charset="0"/>
              </a:rPr>
              <a:t>		</a:t>
            </a:r>
            <a:endParaRPr lang="el-GR" sz="2400" dirty="0">
              <a:latin typeface="+mn-lt"/>
            </a:endParaRPr>
          </a:p>
          <a:p>
            <a:r>
              <a:rPr lang="el-GR" sz="2400" dirty="0">
                <a:latin typeface="+mn-lt"/>
              </a:rPr>
              <a:t>			</a:t>
            </a:r>
          </a:p>
          <a:p>
            <a:r>
              <a:rPr lang="el-GR" sz="2400" dirty="0">
                <a:latin typeface="+mn-lt"/>
              </a:rPr>
              <a:t>				</a:t>
            </a:r>
            <a:endParaRPr lang="en-US" sz="2400" dirty="0">
              <a:latin typeface="+mn-lt"/>
            </a:endParaRPr>
          </a:p>
          <a:p>
            <a:endParaRPr lang="el-GR" sz="2400" b="1" dirty="0">
              <a:latin typeface="+mn-lt"/>
            </a:endParaRPr>
          </a:p>
          <a:p>
            <a:r>
              <a:rPr lang="el-GR" sz="2400" dirty="0">
                <a:latin typeface="+mn-lt"/>
              </a:rPr>
              <a:t> </a:t>
            </a:r>
            <a:endParaRPr lang="en-US" sz="2400" dirty="0">
              <a:latin typeface="+mn-lt"/>
            </a:endParaRPr>
          </a:p>
          <a:p>
            <a:endParaRPr lang="en-US" sz="2400" dirty="0"/>
          </a:p>
        </p:txBody>
      </p:sp>
      <p:cxnSp>
        <p:nvCxnSpPr>
          <p:cNvPr id="4" name="Ευθεία γραμμή σύνδεσης 247"/>
          <p:cNvCxnSpPr/>
          <p:nvPr/>
        </p:nvCxnSpPr>
        <p:spPr>
          <a:xfrm flipV="1">
            <a:off x="1066800" y="2286000"/>
            <a:ext cx="137160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Ευθεία γραμμή σύνδεσης 247"/>
          <p:cNvCxnSpPr/>
          <p:nvPr/>
        </p:nvCxnSpPr>
        <p:spPr>
          <a:xfrm flipV="1">
            <a:off x="2667000" y="1219200"/>
            <a:ext cx="144780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Ευθεία γραμμή σύνδεσης 247"/>
          <p:cNvCxnSpPr/>
          <p:nvPr/>
        </p:nvCxnSpPr>
        <p:spPr>
          <a:xfrm flipH="1" flipV="1">
            <a:off x="2438400" y="2286000"/>
            <a:ext cx="129540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Ευθεία γραμμή σύνδεσης 247"/>
          <p:cNvCxnSpPr/>
          <p:nvPr/>
        </p:nvCxnSpPr>
        <p:spPr>
          <a:xfrm flipH="1" flipV="1">
            <a:off x="4114800" y="1219200"/>
            <a:ext cx="160020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Ευθεία γραμμή σύνδεσης 247"/>
          <p:cNvCxnSpPr/>
          <p:nvPr/>
        </p:nvCxnSpPr>
        <p:spPr>
          <a:xfrm flipV="1">
            <a:off x="6019800" y="2286000"/>
            <a:ext cx="0" cy="685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Ευθεία γραμμή σύνδεσης 247"/>
          <p:cNvCxnSpPr/>
          <p:nvPr/>
        </p:nvCxnSpPr>
        <p:spPr>
          <a:xfrm flipH="1" flipV="1">
            <a:off x="6019800" y="2286000"/>
            <a:ext cx="1143000" cy="685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Ευθεία γραμμή σύνδεσης 247"/>
          <p:cNvCxnSpPr/>
          <p:nvPr/>
        </p:nvCxnSpPr>
        <p:spPr>
          <a:xfrm flipV="1">
            <a:off x="1905000" y="4419600"/>
            <a:ext cx="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Ευθεία γραμμή σύνδεσης 247"/>
          <p:cNvCxnSpPr/>
          <p:nvPr/>
        </p:nvCxnSpPr>
        <p:spPr>
          <a:xfrm flipV="1">
            <a:off x="7543800" y="3429000"/>
            <a:ext cx="0" cy="685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Ευθεία γραμμή σύνδεσης 247"/>
          <p:cNvCxnSpPr/>
          <p:nvPr/>
        </p:nvCxnSpPr>
        <p:spPr>
          <a:xfrm flipV="1">
            <a:off x="8686800" y="3429000"/>
            <a:ext cx="0" cy="685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Ευθεία γραμμή σύνδεσης 247"/>
          <p:cNvCxnSpPr/>
          <p:nvPr/>
        </p:nvCxnSpPr>
        <p:spPr>
          <a:xfrm flipH="1" flipV="1">
            <a:off x="6019800" y="2286000"/>
            <a:ext cx="2514600" cy="685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Ευθεία γραμμή σύνδεσης 247"/>
          <p:cNvCxnSpPr/>
          <p:nvPr/>
        </p:nvCxnSpPr>
        <p:spPr>
          <a:xfrm flipV="1">
            <a:off x="381000" y="3352800"/>
            <a:ext cx="38100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Ευθεία γραμμή σύνδεσης 247"/>
          <p:cNvCxnSpPr/>
          <p:nvPr/>
        </p:nvCxnSpPr>
        <p:spPr>
          <a:xfrm flipH="1" flipV="1">
            <a:off x="838200" y="3352800"/>
            <a:ext cx="685800" cy="685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Ευθεία γραμμή σύνδεσης 247"/>
          <p:cNvCxnSpPr/>
          <p:nvPr/>
        </p:nvCxnSpPr>
        <p:spPr>
          <a:xfrm flipH="1" flipV="1">
            <a:off x="838200" y="3352800"/>
            <a:ext cx="1524000" cy="685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Ευθεία γραμμή σύνδεσης 247"/>
          <p:cNvCxnSpPr/>
          <p:nvPr/>
        </p:nvCxnSpPr>
        <p:spPr>
          <a:xfrm flipV="1">
            <a:off x="3657600" y="3352800"/>
            <a:ext cx="53340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Ευθεία γραμμή σύνδεσης 247"/>
          <p:cNvCxnSpPr/>
          <p:nvPr/>
        </p:nvCxnSpPr>
        <p:spPr>
          <a:xfrm flipH="1" flipV="1">
            <a:off x="4191000" y="3352800"/>
            <a:ext cx="685800" cy="60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Ευθεία γραμμή σύνδεσης 247"/>
          <p:cNvCxnSpPr/>
          <p:nvPr/>
        </p:nvCxnSpPr>
        <p:spPr>
          <a:xfrm flipV="1">
            <a:off x="6172200" y="3429000"/>
            <a:ext cx="0" cy="685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Σημασιολογικές σχέσεις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1167348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00B050"/>
                </a:solidFill>
                <a:latin typeface="+mn-lt"/>
              </a:rPr>
              <a:t>Ομωνυμία</a:t>
            </a:r>
            <a:endParaRPr lang="en-US" sz="2400" dirty="0">
              <a:solidFill>
                <a:srgbClr val="00B050"/>
              </a:solidFill>
              <a:latin typeface="+mn-lt"/>
            </a:endParaRPr>
          </a:p>
          <a:p>
            <a:pPr algn="just"/>
            <a:r>
              <a:rPr lang="el-GR" sz="2400" dirty="0">
                <a:latin typeface="+mn-lt"/>
              </a:rPr>
              <a:t>Ο όρος χρησιμοποιείται όταν ένας τύπος έχει δύο ή περισσότερες έννοιες, οι οποίες δεν σχετίζονται μεταξύ τους.</a:t>
            </a:r>
            <a:endParaRPr lang="en-US" sz="2400" dirty="0"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latin typeface="+mn-lt"/>
              </a:rPr>
              <a:t> μοίρα: το πεπρωμένο</a:t>
            </a:r>
            <a:endParaRPr lang="en-US" sz="2400" dirty="0"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latin typeface="+mn-lt"/>
              </a:rPr>
              <a:t> μοίρα: μονάδα μέτρησης γωνιών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228600" y="3682186"/>
            <a:ext cx="8534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/>
            <a:r>
              <a:rPr lang="el-GR" sz="2400" dirty="0">
                <a:latin typeface="+mn-lt"/>
              </a:rPr>
              <a:t>Η ομωνυμία μπορεί να δημιουργήσει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αμφισημία.</a:t>
            </a:r>
          </a:p>
          <a:p>
            <a:pPr marL="457200" indent="-457200" eaLnBrk="1" hangingPunct="1"/>
            <a:r>
              <a:rPr lang="el-GR" sz="2400" dirty="0">
                <a:latin typeface="+mn-lt"/>
              </a:rPr>
              <a:t>	</a:t>
            </a:r>
          </a:p>
          <a:p>
            <a:pPr marL="457200" indent="-457200" eaLnBrk="1" hangingPunct="1"/>
            <a:r>
              <a:rPr lang="el-GR" sz="2400" dirty="0">
                <a:latin typeface="+mn-lt"/>
              </a:rPr>
              <a:t>	Χθες ο γιος μου έγραψε ένα γράμμα</a:t>
            </a:r>
            <a:r>
              <a:rPr lang="en-US" sz="2400" dirty="0">
                <a:latin typeface="+mn-lt"/>
              </a:rPr>
              <a:t>.</a:t>
            </a:r>
            <a:endParaRPr lang="el-GR" sz="2400" dirty="0">
              <a:latin typeface="+mn-lt"/>
            </a:endParaRPr>
          </a:p>
          <a:p>
            <a:pPr marL="971550" lvl="1" indent="-514350" eaLnBrk="1" hangingPunct="1">
              <a:buAutoNum type="romanLcPeriod"/>
            </a:pPr>
            <a:r>
              <a:rPr lang="el-GR" sz="2000" dirty="0">
                <a:latin typeface="+mn-lt"/>
              </a:rPr>
              <a:t>Ένα γράμμα της αλφαβήτου</a:t>
            </a:r>
          </a:p>
          <a:p>
            <a:pPr marL="971550" lvl="1" indent="-514350" eaLnBrk="1" hangingPunct="1">
              <a:buAutoNum type="romanLcPeriod"/>
            </a:pPr>
            <a:r>
              <a:rPr lang="el-GR" sz="2000" dirty="0">
                <a:latin typeface="+mn-lt"/>
              </a:rPr>
              <a:t>Ένα γράμμα σε έναν φίλο του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Σημασιολογικές σχέσεις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228600" y="1066800"/>
            <a:ext cx="8534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</a:pPr>
            <a:r>
              <a:rPr lang="el-GR" sz="2400" b="1" dirty="0">
                <a:solidFill>
                  <a:srgbClr val="00B050"/>
                </a:solidFill>
                <a:latin typeface="+mn-lt"/>
              </a:rPr>
              <a:t>Ομοφωνία/ομοηχία </a:t>
            </a:r>
            <a:endParaRPr lang="en-US" sz="2400" dirty="0">
              <a:solidFill>
                <a:srgbClr val="00B050"/>
              </a:solidFill>
              <a:latin typeface="+mn-lt"/>
            </a:endParaRPr>
          </a:p>
          <a:p>
            <a:pPr algn="just"/>
            <a:r>
              <a:rPr lang="el-GR" sz="2400" dirty="0">
                <a:latin typeface="+mn-lt"/>
              </a:rPr>
              <a:t>Ο όρος χρησιμοποιείται για δύο ή περισσότερους τύπους που έχουν την ίδια προφορά, αλλά δεν σχετίζονται σημασιολογικά.</a:t>
            </a:r>
          </a:p>
          <a:p>
            <a:pPr algn="just"/>
            <a:endParaRPr lang="en-US" sz="2400" dirty="0"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latin typeface="+mn-lt"/>
              </a:rPr>
              <a:t> φύλλο 	φύλο		[</a:t>
            </a:r>
            <a:r>
              <a:rPr lang="en-GB" sz="2400" dirty="0" err="1">
                <a:latin typeface="+mn-lt"/>
              </a:rPr>
              <a:t>filo</a:t>
            </a:r>
            <a:r>
              <a:rPr lang="el-GR" sz="2400" dirty="0">
                <a:latin typeface="+mn-lt"/>
              </a:rPr>
              <a:t>]</a:t>
            </a:r>
            <a:endParaRPr lang="en-US" sz="2400" dirty="0"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latin typeface="+mn-lt"/>
              </a:rPr>
              <a:t> χοίρος	χήρος		[</a:t>
            </a:r>
            <a:r>
              <a:rPr lang="en-GB" sz="2400" dirty="0" err="1">
                <a:latin typeface="+mn-lt"/>
              </a:rPr>
              <a:t>çiros</a:t>
            </a:r>
            <a:r>
              <a:rPr lang="el-GR" sz="2400" dirty="0">
                <a:latin typeface="+mn-lt"/>
              </a:rPr>
              <a:t>]</a:t>
            </a:r>
            <a:endParaRPr lang="en-US" sz="2400" dirty="0"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latin typeface="+mn-lt"/>
              </a:rPr>
              <a:t> λύρα	λίρα		[</a:t>
            </a:r>
            <a:r>
              <a:rPr lang="en-GB" sz="2400" dirty="0">
                <a:latin typeface="+mn-lt"/>
              </a:rPr>
              <a:t>lira</a:t>
            </a:r>
            <a:r>
              <a:rPr lang="el-GR" sz="2400" dirty="0">
                <a:latin typeface="+mn-lt"/>
              </a:rPr>
              <a:t>]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latin typeface="+mn-lt"/>
              </a:rPr>
              <a:t> </a:t>
            </a:r>
            <a:r>
              <a:rPr lang="en-US" sz="2400" dirty="0">
                <a:latin typeface="Cambria" pitchFamily="18" charset="0"/>
              </a:rPr>
              <a:t>to </a:t>
            </a:r>
            <a:r>
              <a:rPr lang="el-GR" sz="2400" dirty="0">
                <a:latin typeface="Cambria" pitchFamily="18" charset="0"/>
              </a:rPr>
              <a:t>(μόριο πριν το απαρέμφατο), </a:t>
            </a:r>
            <a:r>
              <a:rPr lang="en-US" sz="2400" dirty="0">
                <a:latin typeface="Cambria" pitchFamily="18" charset="0"/>
              </a:rPr>
              <a:t>too (</a:t>
            </a:r>
            <a:r>
              <a:rPr lang="el-GR" sz="2400" dirty="0">
                <a:latin typeface="Cambria" pitchFamily="18" charset="0"/>
              </a:rPr>
              <a:t>= επίσης), </a:t>
            </a:r>
            <a:r>
              <a:rPr lang="en-US" sz="2400" dirty="0">
                <a:latin typeface="Cambria" pitchFamily="18" charset="0"/>
              </a:rPr>
              <a:t>two </a:t>
            </a:r>
            <a:r>
              <a:rPr lang="el-GR" sz="2400" dirty="0">
                <a:latin typeface="Cambria" pitchFamily="18" charset="0"/>
              </a:rPr>
              <a:t>(= δύο)</a:t>
            </a:r>
            <a:endParaRPr lang="en-US" sz="24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Σημασιολογικές σχέσεις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1219200"/>
            <a:ext cx="8686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srgbClr val="00B050"/>
                </a:solidFill>
                <a:latin typeface="+mn-lt"/>
              </a:rPr>
              <a:t>Πολυσημία</a:t>
            </a:r>
            <a:endParaRPr lang="en-US" sz="2400" dirty="0">
              <a:solidFill>
                <a:srgbClr val="00B050"/>
              </a:solidFill>
              <a:latin typeface="+mn-lt"/>
            </a:endParaRPr>
          </a:p>
          <a:p>
            <a:pPr algn="just"/>
            <a:r>
              <a:rPr lang="el-GR" sz="2400" dirty="0">
                <a:latin typeface="+mn-lt"/>
              </a:rPr>
              <a:t>Πολυσημία έχουμε όταν η </a:t>
            </a:r>
            <a:r>
              <a:rPr lang="el-GR" sz="2400" u="sng" dirty="0">
                <a:latin typeface="+mn-lt"/>
              </a:rPr>
              <a:t>ίδια</a:t>
            </a:r>
            <a:r>
              <a:rPr lang="el-GR" sz="2400" dirty="0">
                <a:latin typeface="+mn-lt"/>
              </a:rPr>
              <a:t> λέξη έχει δύο ή περισσότερες έννοιες, οι οποίες έχουν είτε ιστορική σχέση είτε εμφανή σημασιολογική σχέση μεταξύ τους ώστε η μια έννοια να θεωρείται επέκταση της άλλης.</a:t>
            </a:r>
            <a:endParaRPr lang="en-US" sz="2400" dirty="0">
              <a:latin typeface="+mn-lt"/>
            </a:endParaRPr>
          </a:p>
          <a:p>
            <a:endParaRPr lang="el-GR" sz="2400" dirty="0">
              <a:latin typeface="+mn-lt"/>
            </a:endParaRPr>
          </a:p>
          <a:p>
            <a:r>
              <a:rPr lang="el-GR" sz="2400" b="1" dirty="0">
                <a:solidFill>
                  <a:srgbClr val="7030A0"/>
                </a:solidFill>
                <a:latin typeface="+mn-lt"/>
              </a:rPr>
              <a:t>φύλλο</a:t>
            </a:r>
            <a:r>
              <a:rPr lang="el-GR" sz="2400" dirty="0">
                <a:latin typeface="+mn-lt"/>
              </a:rPr>
              <a:t>  = </a:t>
            </a:r>
          </a:p>
          <a:p>
            <a:r>
              <a:rPr lang="el-GR" sz="2400" dirty="0">
                <a:latin typeface="+mn-lt"/>
              </a:rPr>
              <a:t>το φύλλο του δέντρου</a:t>
            </a:r>
          </a:p>
          <a:p>
            <a:r>
              <a:rPr lang="el-GR" sz="2400" dirty="0">
                <a:latin typeface="+mn-lt"/>
              </a:rPr>
              <a:t>το φύλλο του χαρτιού</a:t>
            </a:r>
          </a:p>
          <a:p>
            <a:r>
              <a:rPr lang="el-GR" sz="2400" dirty="0">
                <a:latin typeface="+mn-lt"/>
              </a:rPr>
              <a:t>το φύλλο του μπακλαβά</a:t>
            </a:r>
          </a:p>
          <a:p>
            <a:r>
              <a:rPr lang="el-GR" sz="2400" dirty="0">
                <a:latin typeface="+mn-lt"/>
              </a:rPr>
              <a:t>το φύλλο της τράπουλας</a:t>
            </a:r>
            <a:endParaRPr lang="en-US" sz="2400" dirty="0">
              <a:latin typeface="+mn-lt"/>
            </a:endParaRPr>
          </a:p>
          <a:p>
            <a:r>
              <a:rPr lang="el-GR" sz="2400" dirty="0">
                <a:latin typeface="+mn-lt"/>
              </a:rPr>
              <a:t>	</a:t>
            </a:r>
          </a:p>
          <a:p>
            <a:r>
              <a:rPr lang="el-GR" sz="2400" b="1" dirty="0">
                <a:solidFill>
                  <a:srgbClr val="7030A0"/>
                </a:solidFill>
                <a:latin typeface="+mn-lt"/>
              </a:rPr>
              <a:t>βαρύς</a:t>
            </a:r>
            <a:r>
              <a:rPr lang="el-GR" sz="2400" dirty="0">
                <a:latin typeface="+mn-lt"/>
              </a:rPr>
              <a:t> = </a:t>
            </a:r>
          </a:p>
          <a:p>
            <a:r>
              <a:rPr lang="el-GR" sz="2400" dirty="0">
                <a:latin typeface="+mn-lt"/>
              </a:rPr>
              <a:t>δυνατός (π.χ. καφές)</a:t>
            </a:r>
          </a:p>
          <a:p>
            <a:r>
              <a:rPr lang="el-GR" sz="2400" dirty="0">
                <a:latin typeface="+mn-lt"/>
              </a:rPr>
              <a:t>αυτός που ζυγίζει πολύ</a:t>
            </a:r>
            <a:endParaRPr lang="en-US" sz="2400" dirty="0">
              <a:latin typeface="+mn-lt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q"/>
            </a:pPr>
            <a:endParaRPr lang="en-US" sz="24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3400" y="1524000"/>
            <a:ext cx="86106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l-GR" altLang="en-US" sz="20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sz="20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sz="20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sz="20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</p:txBody>
      </p:sp>
      <p:pic>
        <p:nvPicPr>
          <p:cNvPr id="1026" name="Picture 2" descr="I:\kostas\Documents\ΕΚΠΑ_ΜΑΘΗΜΑΤΑ\ΕΙΣΑΓΩΓΗ ΣΤΗ ΓΛΩΣΣΟΛΟΓΙΑ_ΠΜΣ_ΓΝΩΣΙΑΚΗ ΕΠΙΣΤΗΜΗ\ΣΗΜΑΣΙΟΛΟΓΙΑ\Εικόνα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27000"/>
            <a:ext cx="5486400" cy="65024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Σημασιολογικές σχέσεις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1167348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Μετωνυμία</a:t>
            </a:r>
          </a:p>
          <a:p>
            <a:r>
              <a:rPr lang="el-GR" sz="2400" dirty="0">
                <a:latin typeface="Cambria" pitchFamily="18" charset="0"/>
              </a:rPr>
              <a:t>Μια λέξη ή φράση χρησιμοποιείται αντί για μια άλλη επειδή έχει στενή σημασιολογική σχέση μαζί της.</a:t>
            </a:r>
            <a:endParaRPr lang="en-US" sz="2400" dirty="0">
              <a:solidFill>
                <a:srgbClr val="00B050"/>
              </a:solidFill>
              <a:latin typeface="Cambria" pitchFamily="18" charset="0"/>
            </a:endParaRPr>
          </a:p>
          <a:p>
            <a:endParaRPr lang="en-US" sz="2400" dirty="0">
              <a:latin typeface="+mn-lt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228600" y="2438400"/>
            <a:ext cx="85344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dirty="0">
                <a:latin typeface="Cambria" pitchFamily="18" charset="0"/>
              </a:rPr>
              <a:t>Είδη:</a:t>
            </a:r>
          </a:p>
          <a:p>
            <a:pPr algn="just"/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Το περιέχον αντί του περιεχομένου</a:t>
            </a:r>
            <a:endParaRPr lang="el-GR" sz="2400" dirty="0">
              <a:latin typeface="Cambria" pitchFamily="18" charset="0"/>
            </a:endParaRPr>
          </a:p>
          <a:p>
            <a:pPr algn="just"/>
            <a:r>
              <a:rPr lang="el-GR" sz="2000" dirty="0">
                <a:latin typeface="Cambria" pitchFamily="18" charset="0"/>
              </a:rPr>
              <a:t>Πεινούσε τόσο πολύ, που έφαγε πέντε </a:t>
            </a:r>
            <a:r>
              <a:rPr lang="el-GR" sz="2000" i="1" dirty="0">
                <a:latin typeface="Cambria" pitchFamily="18" charset="0"/>
              </a:rPr>
              <a:t>πιάτα</a:t>
            </a:r>
            <a:r>
              <a:rPr lang="el-GR" sz="2000" dirty="0">
                <a:latin typeface="Cambria" pitchFamily="18" charset="0"/>
              </a:rPr>
              <a:t>. (πιάτα = μερίδες φαγητού)</a:t>
            </a:r>
          </a:p>
          <a:p>
            <a:pPr algn="just"/>
            <a:endParaRPr lang="el-GR" sz="2400" b="1" dirty="0">
              <a:latin typeface="Cambria" pitchFamily="18" charset="0"/>
            </a:endParaRPr>
          </a:p>
          <a:p>
            <a:pPr algn="just"/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Η αφηρημένη έννοια αντί της συγκεκριμένης</a:t>
            </a:r>
            <a:endParaRPr lang="el-GR" sz="2400" dirty="0">
              <a:solidFill>
                <a:srgbClr val="7030A0"/>
              </a:solidFill>
              <a:latin typeface="Cambria" pitchFamily="18" charset="0"/>
            </a:endParaRPr>
          </a:p>
          <a:p>
            <a:pPr algn="just"/>
            <a:r>
              <a:rPr lang="el-GR" sz="2000" i="1" dirty="0">
                <a:latin typeface="Cambria" pitchFamily="18" charset="0"/>
              </a:rPr>
              <a:t>Η Αθήνα</a:t>
            </a:r>
            <a:r>
              <a:rPr lang="el-GR" sz="2000" dirty="0">
                <a:latin typeface="Cambria" pitchFamily="18" charset="0"/>
              </a:rPr>
              <a:t> προετοιμάζεται για τη σύνοδο των υπουργών οικονομικών της Ευρωπαϊκής Ένωσης. (Η Αθήνα = Η ελληνική κυβέρνηση)</a:t>
            </a:r>
          </a:p>
          <a:p>
            <a:pPr algn="just"/>
            <a:endParaRPr lang="el-GR" sz="2400" b="1" dirty="0">
              <a:latin typeface="Cambria" pitchFamily="18" charset="0"/>
            </a:endParaRPr>
          </a:p>
          <a:p>
            <a:pPr algn="just"/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Ο δημιουργός αντί της δημιουργίας</a:t>
            </a:r>
            <a:endParaRPr lang="el-GR" sz="2400" dirty="0">
              <a:solidFill>
                <a:srgbClr val="7030A0"/>
              </a:solidFill>
              <a:latin typeface="Cambria" pitchFamily="18" charset="0"/>
            </a:endParaRPr>
          </a:p>
          <a:p>
            <a:pPr algn="just"/>
            <a:r>
              <a:rPr lang="el-GR" sz="2000" dirty="0">
                <a:latin typeface="Cambria" pitchFamily="18" charset="0"/>
              </a:rPr>
              <a:t>Όλη μέρα χθες δεν βγήκε, γιατί διάβαζε </a:t>
            </a:r>
            <a:r>
              <a:rPr lang="el-GR" sz="2000" i="1" dirty="0">
                <a:latin typeface="Cambria" pitchFamily="18" charset="0"/>
              </a:rPr>
              <a:t>Παπαδιαμάντη</a:t>
            </a:r>
            <a:r>
              <a:rPr lang="el-GR" sz="2000" dirty="0">
                <a:latin typeface="Cambria" pitchFamily="18" charset="0"/>
              </a:rPr>
              <a:t>. (Παπαδιαμάντη = τα έργα του Παπαδιαμάντη)</a:t>
            </a:r>
          </a:p>
          <a:p>
            <a:endParaRPr lang="el-G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Σημασιολογικοί ρόλοι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152400" y="1208544"/>
            <a:ext cx="8991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Αντί να θεωρήσουμε τ</a:t>
            </a:r>
            <a:r>
              <a:rPr lang="el-GR" sz="2400" dirty="0">
                <a:latin typeface="Cambria" pitchFamily="18" charset="0"/>
              </a:rPr>
              <a:t>ο νόημα μιας λέξης ως ένα σύνολο σημασιολογικών χαρακτηριστικών που αποδίδουν ορισμένες σημασιολογικές σχέσεις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, μπορούμε να εξετάσουμε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τους ρόλους 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που έχουν οι λέξεις μέσα στην πρόταση.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Στην πρόταση </a:t>
            </a:r>
            <a:r>
              <a:rPr lang="el-GR" sz="2400" i="1" dirty="0">
                <a:latin typeface="Cambria" pitchFamily="18" charset="0"/>
                <a:sym typeface="Wingdings" pitchFamily="2" charset="2"/>
              </a:rPr>
              <a:t>Ο άνδρας φίλησε τη γυναίκα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, το ρήμα </a:t>
            </a:r>
            <a:r>
              <a:rPr lang="el-GR" sz="2400" i="1" dirty="0">
                <a:latin typeface="Cambria" pitchFamily="18" charset="0"/>
                <a:sym typeface="Wingdings" pitchFamily="2" charset="2"/>
              </a:rPr>
              <a:t>φίλησε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 περιγράφει μια δράση και οι ΟΦ τους ρόλους των οντοτήτων που εμπλέκονται στη δράση αυτή.</a:t>
            </a:r>
            <a:endParaRPr lang="el-GR" sz="2400" dirty="0">
              <a:latin typeface="Cambria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4221540"/>
            <a:ext cx="853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+mn-lt"/>
              </a:rPr>
              <a:t>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Σημασιολογικοί ή θεματικοί ρόλοι (θ-</a:t>
            </a:r>
            <a:r>
              <a:rPr lang="en-US" sz="2400" b="1" dirty="0">
                <a:solidFill>
                  <a:srgbClr val="7030A0"/>
                </a:solidFill>
                <a:latin typeface="Cambria" pitchFamily="18" charset="0"/>
              </a:rPr>
              <a:t>roles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)</a:t>
            </a:r>
            <a:endParaRPr lang="el-GR" sz="2400" b="1" dirty="0">
              <a:solidFill>
                <a:srgbClr val="00B050"/>
              </a:solidFill>
              <a:latin typeface="+mn-lt"/>
            </a:endParaRPr>
          </a:p>
          <a:p>
            <a:pPr lvl="1" algn="just">
              <a:buClr>
                <a:srgbClr val="7030A0"/>
              </a:buClr>
              <a:buFont typeface="Wingdings" pitchFamily="2" charset="2"/>
              <a:buChar char="ü"/>
            </a:pPr>
            <a:r>
              <a:rPr lang="el-GR" sz="2400" dirty="0">
                <a:solidFill>
                  <a:srgbClr val="7030A0"/>
                </a:solidFill>
                <a:latin typeface="Cambria" pitchFamily="18" charset="0"/>
              </a:rPr>
              <a:t>Δράστης (</a:t>
            </a:r>
            <a:r>
              <a:rPr lang="en-US" sz="2400" dirty="0">
                <a:solidFill>
                  <a:srgbClr val="7030A0"/>
                </a:solidFill>
                <a:latin typeface="Cambria" pitchFamily="18" charset="0"/>
              </a:rPr>
              <a:t>Agent): </a:t>
            </a:r>
            <a:r>
              <a:rPr lang="el-GR" sz="2400" dirty="0">
                <a:latin typeface="Cambria" pitchFamily="18" charset="0"/>
              </a:rPr>
              <a:t>η οντότητα που κάνει μια δράση.</a:t>
            </a:r>
            <a:endParaRPr lang="el-GR" sz="2400" dirty="0">
              <a:solidFill>
                <a:srgbClr val="7030A0"/>
              </a:solidFill>
              <a:latin typeface="Cambria" pitchFamily="18" charset="0"/>
            </a:endParaRPr>
          </a:p>
          <a:p>
            <a:pPr lvl="1" algn="just">
              <a:buClr>
                <a:srgbClr val="7030A0"/>
              </a:buClr>
              <a:buFont typeface="Wingdings" pitchFamily="2" charset="2"/>
              <a:buChar char="ü"/>
            </a:pPr>
            <a:r>
              <a:rPr lang="el-GR" sz="2400" dirty="0">
                <a:solidFill>
                  <a:srgbClr val="7030A0"/>
                </a:solidFill>
                <a:latin typeface="Cambria" pitchFamily="18" charset="0"/>
              </a:rPr>
              <a:t>Θέμα</a:t>
            </a:r>
            <a:r>
              <a:rPr lang="en-US" sz="2400" dirty="0">
                <a:solidFill>
                  <a:srgbClr val="7030A0"/>
                </a:solidFill>
                <a:latin typeface="Cambria" pitchFamily="18" charset="0"/>
              </a:rPr>
              <a:t> (Theme)</a:t>
            </a:r>
            <a:r>
              <a:rPr lang="el-GR" sz="2400" dirty="0">
                <a:solidFill>
                  <a:srgbClr val="7030A0"/>
                </a:solidFill>
                <a:latin typeface="Cambria" pitchFamily="18" charset="0"/>
              </a:rPr>
              <a:t> / Πάσχων </a:t>
            </a:r>
            <a:r>
              <a:rPr lang="en-US" sz="2400" dirty="0">
                <a:solidFill>
                  <a:srgbClr val="7030A0"/>
                </a:solidFill>
                <a:latin typeface="Cambria" pitchFamily="18" charset="0"/>
              </a:rPr>
              <a:t>(Patient)</a:t>
            </a:r>
            <a:r>
              <a:rPr lang="el-GR" sz="2400" dirty="0">
                <a:solidFill>
                  <a:srgbClr val="7030A0"/>
                </a:solidFill>
                <a:latin typeface="Cambria" pitchFamily="18" charset="0"/>
              </a:rPr>
              <a:t>: </a:t>
            </a:r>
            <a:r>
              <a:rPr lang="el-GR" sz="2400" dirty="0">
                <a:latin typeface="Cambria" pitchFamily="18" charset="0"/>
              </a:rPr>
              <a:t>η οντότητα που εμπλέκεται ή επηρεάζεται από μια δράση.</a:t>
            </a:r>
            <a:endParaRPr lang="en-US" sz="24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Σημασιολογικοί ρόλοι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3934123"/>
            <a:ext cx="8915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Cambria" pitchFamily="18" charset="0"/>
                <a:sym typeface="Wingdings" pitchFamily="2" charset="2"/>
              </a:rPr>
              <a:t> </a:t>
            </a:r>
            <a:r>
              <a:rPr lang="el-GR" sz="2000" dirty="0">
                <a:latin typeface="Cambria" pitchFamily="18" charset="0"/>
                <a:sym typeface="Wingdings" pitchFamily="2" charset="2"/>
              </a:rPr>
              <a:t>Ο Δράστης έχει συνήθως το χαρακτηριστικό [+έμψυχο] (1, 2). </a:t>
            </a:r>
          </a:p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000" dirty="0">
                <a:latin typeface="Cambria" pitchFamily="18" charset="0"/>
                <a:sym typeface="Wingdings" pitchFamily="2" charset="2"/>
              </a:rPr>
              <a:t> Το Θέμα/Πάσχων μπορεί να έχει το χαρακτηριστικό [+/-έμψυχο] (1, 2, 3, 4).</a:t>
            </a:r>
          </a:p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000" dirty="0">
                <a:latin typeface="Cambria" pitchFamily="18" charset="0"/>
                <a:sym typeface="Wingdings" pitchFamily="2" charset="2"/>
              </a:rPr>
              <a:t> Η ΟΦ που έχει τον θεματικό ρόλο του Δράστη στην πρόταση  καταλαμβάνει συνήθως τη θέση του Υποκειμένου (1, 2). Ωστόσο, μπορεί να μην έχει απαραίτητα θέση Υποκειμένου σε ορισμένες δομές (3, 4). </a:t>
            </a:r>
          </a:p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000" dirty="0">
                <a:latin typeface="Cambria" pitchFamily="18" charset="0"/>
                <a:sym typeface="Wingdings" pitchFamily="2" charset="2"/>
              </a:rPr>
              <a:t> Η ΟΦ που έχει τον θεματικό ρόλο του Θέματος/Πάσχοντα στην πρόταση  καταλαμβάνει συνήθως τη θέση του Αντικειμένου (1, 2). Ωστόσο, μπορεί να καταλαμβάνει και τη θέση του Υποκειμένου (3, 4).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702945"/>
            <a:ext cx="85344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rgbClr val="7030A0"/>
              </a:buClr>
              <a:buFont typeface="+mj-lt"/>
              <a:buAutoNum type="arabicPeriod"/>
            </a:pPr>
            <a:r>
              <a:rPr lang="el-GR" sz="2400" dirty="0">
                <a:latin typeface="+mn-lt"/>
              </a:rPr>
              <a:t> </a:t>
            </a:r>
            <a:r>
              <a:rPr lang="el-GR" sz="2000" i="1" dirty="0">
                <a:latin typeface="Cambria" pitchFamily="18" charset="0"/>
                <a:sym typeface="Wingdings" pitchFamily="2" charset="2"/>
              </a:rPr>
              <a:t>Ο άνδρας χτύπησε τη γυναίκα</a:t>
            </a:r>
            <a:endParaRPr lang="en-US" sz="2000" i="1" dirty="0">
              <a:latin typeface="Cambria" pitchFamily="18" charset="0"/>
              <a:sym typeface="Wingdings" pitchFamily="2" charset="2"/>
            </a:endParaRPr>
          </a:p>
          <a:p>
            <a:pPr marL="457200" indent="-457200" algn="just">
              <a:buClr>
                <a:srgbClr val="7030A0"/>
              </a:buClr>
              <a:buFont typeface="+mj-lt"/>
              <a:buAutoNum type="arabicPeriod"/>
            </a:pPr>
            <a:r>
              <a:rPr lang="en-US" sz="2000" i="1" dirty="0">
                <a:latin typeface="Cambria" pitchFamily="18" charset="0"/>
                <a:sym typeface="Wingdings" pitchFamily="2" charset="2"/>
              </a:rPr>
              <a:t> O </a:t>
            </a:r>
            <a:r>
              <a:rPr lang="el-GR" sz="2000" i="1" dirty="0">
                <a:latin typeface="Cambria" pitchFamily="18" charset="0"/>
                <a:sym typeface="Wingdings" pitchFamily="2" charset="2"/>
              </a:rPr>
              <a:t>άνδρας έκλεισε την πόρτα</a:t>
            </a:r>
          </a:p>
          <a:p>
            <a:pPr marL="457200" indent="-457200" algn="just">
              <a:buClr>
                <a:srgbClr val="7030A0"/>
              </a:buClr>
              <a:buFont typeface="+mj-lt"/>
              <a:buAutoNum type="arabicPeriod"/>
            </a:pPr>
            <a:r>
              <a:rPr lang="el-GR" sz="2000" i="1" dirty="0">
                <a:latin typeface="Cambria" pitchFamily="18" charset="0"/>
                <a:sym typeface="Wingdings" pitchFamily="2" charset="2"/>
              </a:rPr>
              <a:t> Η γυναίκα χτυπήθηκε από τον άνδρα</a:t>
            </a:r>
          </a:p>
          <a:p>
            <a:pPr marL="457200" indent="-457200" algn="just">
              <a:buClr>
                <a:srgbClr val="7030A0"/>
              </a:buClr>
              <a:buFont typeface="+mj-lt"/>
              <a:buAutoNum type="arabicPeriod"/>
            </a:pPr>
            <a:r>
              <a:rPr lang="el-GR" sz="2000" i="1" dirty="0">
                <a:latin typeface="Cambria" pitchFamily="18" charset="0"/>
                <a:sym typeface="Wingdings" pitchFamily="2" charset="2"/>
              </a:rPr>
              <a:t> Η πόρτα έκλεισε</a:t>
            </a:r>
          </a:p>
          <a:p>
            <a:pPr algn="just">
              <a:buClr>
                <a:srgbClr val="7030A0"/>
              </a:buClr>
              <a:buFont typeface="Wingdings" pitchFamily="2" charset="2"/>
              <a:buChar char="ü"/>
            </a:pPr>
            <a:endParaRPr lang="el-GR" sz="1400" i="1" dirty="0">
              <a:latin typeface="Cambria" pitchFamily="18" charset="0"/>
              <a:sym typeface="Wingdings" pitchFamily="2" charset="2"/>
            </a:endParaRPr>
          </a:p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Cambria" pitchFamily="18" charset="0"/>
                <a:sym typeface="Wingdings" pitchFamily="2" charset="2"/>
              </a:rPr>
              <a:t> Ποιες είναι οι παρατηρήσεις μας για τους θεματικούς ρόλους του Δράστη και του Θέματος με βάση τις παραπάνω προτάσεις;</a:t>
            </a:r>
            <a:endParaRPr lang="el-GR" sz="2400" i="1" dirty="0">
              <a:latin typeface="Cambria" pitchFamily="18" charset="0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Σημασιολογικοί ρόλοι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5417403"/>
            <a:ext cx="8915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Cambria" pitchFamily="18" charset="0"/>
                <a:sym typeface="Wingdings" pitchFamily="2" charset="2"/>
              </a:rPr>
              <a:t> Η βιωματική οντότητα μπορεί να καταλαμβάνει τη θέση του Υποκειμένου αλλά και τη θέση του Αντικειμένου.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228600" y="702945"/>
            <a:ext cx="8534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Cambria" pitchFamily="18" charset="0"/>
                <a:sym typeface="Wingdings" pitchFamily="2" charset="2"/>
              </a:rPr>
              <a:t>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Σημασιολογικοί ή θεματικοί ρόλοι (θ-</a:t>
            </a:r>
            <a:r>
              <a:rPr lang="en-US" sz="2400" b="1" dirty="0">
                <a:solidFill>
                  <a:srgbClr val="7030A0"/>
                </a:solidFill>
                <a:latin typeface="Cambria" pitchFamily="18" charset="0"/>
              </a:rPr>
              <a:t>roles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)</a:t>
            </a:r>
          </a:p>
          <a:p>
            <a:pPr lvl="1" algn="just">
              <a:buClr>
                <a:srgbClr val="7030A0"/>
              </a:buClr>
              <a:buFont typeface="Wingdings" pitchFamily="2" charset="2"/>
              <a:buChar char="ü"/>
            </a:pPr>
            <a:r>
              <a:rPr lang="el-GR" sz="2400" b="1" i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Όργανο (</a:t>
            </a:r>
            <a:r>
              <a:rPr lang="en-US" sz="2400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Instrument</a:t>
            </a: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): </a:t>
            </a:r>
            <a:r>
              <a:rPr lang="el-GR" sz="2400" dirty="0">
                <a:latin typeface="+mn-lt"/>
                <a:sym typeface="Wingdings" pitchFamily="2" charset="2"/>
              </a:rPr>
              <a:t>Αν ο Δράστης χρησιμοποιεί μια άλλη οντότητα για να πραγματοποιηθεί η δράση, αυτή καταλαμβάνει τον ρόλο του Οργάνου.</a:t>
            </a:r>
          </a:p>
          <a:p>
            <a:pPr lvl="2" algn="just">
              <a:buClr>
                <a:srgbClr val="7030A0"/>
              </a:buClr>
              <a:buFont typeface="Courier New" pitchFamily="49" charset="0"/>
              <a:buChar char="o"/>
            </a:pPr>
            <a:r>
              <a:rPr lang="el-GR" sz="2400" dirty="0">
                <a:latin typeface="+mn-lt"/>
                <a:sym typeface="Wingdings" pitchFamily="2" charset="2"/>
              </a:rPr>
              <a:t> </a:t>
            </a:r>
            <a:r>
              <a:rPr lang="el-GR" sz="2400" i="1" dirty="0">
                <a:latin typeface="+mn-lt"/>
                <a:sym typeface="Wingdings" pitchFamily="2" charset="2"/>
              </a:rPr>
              <a:t>Ο άνδρας έκοψε το ψωμί με </a:t>
            </a:r>
            <a:r>
              <a:rPr lang="el-GR" sz="2400" i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το μαχαίρι</a:t>
            </a:r>
          </a:p>
          <a:p>
            <a:pPr lvl="1" algn="just">
              <a:buClr>
                <a:srgbClr val="7030A0"/>
              </a:buClr>
              <a:buFont typeface="Wingdings" pitchFamily="2" charset="2"/>
              <a:buChar char="ü"/>
            </a:pPr>
            <a:r>
              <a:rPr lang="el-GR" sz="2400" dirty="0">
                <a:latin typeface="+mn-lt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Βιωματική οντότητα (</a:t>
            </a:r>
            <a:r>
              <a:rPr lang="en-US" sz="2400" dirty="0" err="1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Experiencer</a:t>
            </a: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)</a:t>
            </a:r>
            <a:r>
              <a:rPr lang="en-US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:</a:t>
            </a:r>
            <a:r>
              <a:rPr lang="en-US" sz="2400" dirty="0">
                <a:latin typeface="+mn-lt"/>
                <a:sym typeface="Wingdings" pitchFamily="2" charset="2"/>
              </a:rPr>
              <a:t> </a:t>
            </a:r>
            <a:r>
              <a:rPr lang="el-GR" sz="2400" dirty="0">
                <a:latin typeface="+mn-lt"/>
                <a:sym typeface="Wingdings" pitchFamily="2" charset="2"/>
              </a:rPr>
              <a:t> Όταν η ΟΦ προσδιορίζει μια οντότητα που βιώνει μια κατάσταση, καταλαμβάνει τον θεματικό ρόλο του Βιώνοντα. </a:t>
            </a:r>
          </a:p>
          <a:p>
            <a:pPr lvl="2" algn="just">
              <a:buClr>
                <a:srgbClr val="7030A0"/>
              </a:buClr>
              <a:buFont typeface="Courier New" pitchFamily="49" charset="0"/>
              <a:buChar char="o"/>
            </a:pPr>
            <a:r>
              <a:rPr lang="el-GR" sz="2400" dirty="0">
                <a:sym typeface="Wingdings" pitchFamily="2" charset="2"/>
              </a:rPr>
              <a:t> </a:t>
            </a:r>
            <a:r>
              <a:rPr lang="el-GR" sz="2400" i="1" dirty="0">
                <a:latin typeface="+mn-lt"/>
                <a:sym typeface="Wingdings" pitchFamily="2" charset="2"/>
              </a:rPr>
              <a:t>Ο Πέτρος φοβάται τους σκύλους</a:t>
            </a:r>
          </a:p>
          <a:p>
            <a:pPr lvl="2" algn="just">
              <a:buClr>
                <a:srgbClr val="7030A0"/>
              </a:buClr>
              <a:buFont typeface="Courier New" pitchFamily="49" charset="0"/>
              <a:buChar char="o"/>
            </a:pPr>
            <a:r>
              <a:rPr lang="el-GR" sz="2400" dirty="0">
                <a:latin typeface="+mn-lt"/>
                <a:sym typeface="Wingdings" pitchFamily="2" charset="2"/>
              </a:rPr>
              <a:t> </a:t>
            </a:r>
            <a:r>
              <a:rPr lang="el-GR" sz="2400" i="1" dirty="0">
                <a:latin typeface="+mn-lt"/>
                <a:sym typeface="Wingdings" pitchFamily="2" charset="2"/>
              </a:rPr>
              <a:t>Οι σκύλοι φοβίζουν τον Πέτρο</a:t>
            </a:r>
          </a:p>
          <a:p>
            <a:pPr lvl="2" algn="just">
              <a:buClr>
                <a:srgbClr val="7030A0"/>
              </a:buClr>
            </a:pPr>
            <a:endParaRPr lang="en-US" sz="2400" i="1" dirty="0">
              <a:latin typeface="+mn-lt"/>
              <a:sym typeface="Wingdings" pitchFamily="2" charset="2"/>
            </a:endParaRPr>
          </a:p>
          <a:p>
            <a:pPr lvl="1"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n-US" sz="2400" dirty="0">
                <a:latin typeface="+mn-lt"/>
                <a:sym typeface="Wingdings" pitchFamily="2" charset="2"/>
              </a:rPr>
              <a:t> </a:t>
            </a:r>
            <a:r>
              <a:rPr lang="el-GR" sz="2400" dirty="0">
                <a:latin typeface="+mn-lt"/>
                <a:sym typeface="Wingdings" pitchFamily="2" charset="2"/>
              </a:rPr>
              <a:t>Τι παρατηρείτε στις παραπάνω προτάσεις;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Σημασιολογικοί ρόλοι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228600" y="1102816"/>
            <a:ext cx="8534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Cambria" pitchFamily="18" charset="0"/>
                <a:sym typeface="Wingdings" pitchFamily="2" charset="2"/>
              </a:rPr>
              <a:t>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Σημασιολογικοί ή θεματικοί ρόλοι (θ-</a:t>
            </a:r>
            <a:r>
              <a:rPr lang="en-US" sz="2400" b="1" dirty="0">
                <a:solidFill>
                  <a:srgbClr val="7030A0"/>
                </a:solidFill>
                <a:latin typeface="Cambria" pitchFamily="18" charset="0"/>
              </a:rPr>
              <a:t>roles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)</a:t>
            </a:r>
          </a:p>
          <a:p>
            <a:pPr lvl="1" algn="just">
              <a:buClr>
                <a:srgbClr val="7030A0"/>
              </a:buClr>
              <a:buFont typeface="Wingdings" pitchFamily="2" charset="2"/>
              <a:buChar char="ü"/>
            </a:pPr>
            <a:r>
              <a:rPr lang="el-GR" sz="2400" b="1" i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Θέση (</a:t>
            </a:r>
            <a:r>
              <a:rPr lang="en-US" sz="2400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Location</a:t>
            </a: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): </a:t>
            </a:r>
            <a:r>
              <a:rPr lang="el-GR" sz="2400" dirty="0">
                <a:latin typeface="+mn-lt"/>
                <a:sym typeface="Wingdings" pitchFamily="2" charset="2"/>
              </a:rPr>
              <a:t>Προσδιορίζει πού είναι μια οντότητα.</a:t>
            </a:r>
          </a:p>
          <a:p>
            <a:pPr lvl="2" algn="just">
              <a:buClr>
                <a:srgbClr val="7030A0"/>
              </a:buClr>
              <a:buFont typeface="Courier New" pitchFamily="49" charset="0"/>
              <a:buChar char="o"/>
            </a:pPr>
            <a:r>
              <a:rPr lang="el-GR" sz="2400" dirty="0">
                <a:latin typeface="+mn-lt"/>
                <a:sym typeface="Wingdings" pitchFamily="2" charset="2"/>
              </a:rPr>
              <a:t> </a:t>
            </a:r>
            <a:r>
              <a:rPr lang="el-GR" sz="2400" i="1" dirty="0">
                <a:latin typeface="+mn-lt"/>
                <a:sym typeface="Wingdings" pitchFamily="2" charset="2"/>
              </a:rPr>
              <a:t>Το μαχαίρι είναι σ</a:t>
            </a:r>
            <a:r>
              <a:rPr lang="el-GR" sz="2400" i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το τραπέζι</a:t>
            </a:r>
          </a:p>
          <a:p>
            <a:pPr lvl="2" algn="just">
              <a:buClr>
                <a:srgbClr val="7030A0"/>
              </a:buClr>
            </a:pPr>
            <a:endParaRPr lang="el-GR" sz="2400" i="1" dirty="0">
              <a:solidFill>
                <a:srgbClr val="7030A0"/>
              </a:solidFill>
              <a:latin typeface="+mn-lt"/>
              <a:sym typeface="Wingdings" pitchFamily="2" charset="2"/>
            </a:endParaRPr>
          </a:p>
          <a:p>
            <a:pPr lvl="1" algn="just">
              <a:buClr>
                <a:srgbClr val="7030A0"/>
              </a:buClr>
              <a:buFont typeface="Wingdings" pitchFamily="2" charset="2"/>
              <a:buChar char="ü"/>
            </a:pPr>
            <a:r>
              <a:rPr lang="el-GR" sz="2400" dirty="0">
                <a:latin typeface="+mn-lt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Πηγή (</a:t>
            </a:r>
            <a:r>
              <a:rPr lang="en-US" sz="2400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Source</a:t>
            </a: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)</a:t>
            </a:r>
            <a:r>
              <a:rPr lang="en-US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:</a:t>
            </a:r>
            <a:r>
              <a:rPr lang="en-US" sz="2400" dirty="0">
                <a:latin typeface="+mn-lt"/>
                <a:sym typeface="Wingdings" pitchFamily="2" charset="2"/>
              </a:rPr>
              <a:t> </a:t>
            </a:r>
            <a:r>
              <a:rPr lang="el-GR" sz="2400" dirty="0">
                <a:latin typeface="+mn-lt"/>
                <a:sym typeface="Wingdings" pitchFamily="2" charset="2"/>
              </a:rPr>
              <a:t>Προσδιορίζει από πού προέρχεται μια οντότητα. </a:t>
            </a:r>
          </a:p>
          <a:p>
            <a:pPr lvl="2" algn="just">
              <a:buClr>
                <a:srgbClr val="7030A0"/>
              </a:buClr>
              <a:buFont typeface="Courier New" pitchFamily="49" charset="0"/>
              <a:buChar char="o"/>
            </a:pPr>
            <a:r>
              <a:rPr lang="el-GR" sz="2400" i="1" dirty="0">
                <a:sym typeface="Wingdings" pitchFamily="2" charset="2"/>
              </a:rPr>
              <a:t> </a:t>
            </a:r>
            <a:r>
              <a:rPr lang="el-GR" sz="2400" i="1" dirty="0">
                <a:latin typeface="+mn-lt"/>
                <a:sym typeface="Wingdings" pitchFamily="2" charset="2"/>
              </a:rPr>
              <a:t>Τα πορτοκάλια είναι από </a:t>
            </a:r>
            <a:r>
              <a:rPr lang="el-GR" sz="2400" i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τη Λακωνία</a:t>
            </a:r>
          </a:p>
          <a:p>
            <a:pPr lvl="2" algn="just">
              <a:buClr>
                <a:srgbClr val="7030A0"/>
              </a:buClr>
            </a:pPr>
            <a:endParaRPr lang="el-GR" sz="2400" dirty="0">
              <a:latin typeface="+mn-lt"/>
              <a:sym typeface="Wingdings" pitchFamily="2" charset="2"/>
            </a:endParaRPr>
          </a:p>
          <a:p>
            <a:pPr lvl="1" algn="just">
              <a:buClr>
                <a:srgbClr val="7030A0"/>
              </a:buClr>
              <a:buFont typeface="Wingdings" pitchFamily="2" charset="2"/>
              <a:buChar char="ü"/>
            </a:pPr>
            <a:r>
              <a:rPr lang="el-GR" sz="2400" dirty="0">
                <a:latin typeface="+mn-lt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Στόχος (</a:t>
            </a:r>
            <a:r>
              <a:rPr lang="en-US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Goal</a:t>
            </a: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): </a:t>
            </a:r>
            <a:r>
              <a:rPr lang="el-GR" sz="2400" dirty="0">
                <a:latin typeface="+mn-lt"/>
                <a:sym typeface="Wingdings" pitchFamily="2" charset="2"/>
              </a:rPr>
              <a:t>Προσδιορίζει προς τα πού κατευθύνεται μια οντότητα.</a:t>
            </a:r>
          </a:p>
          <a:p>
            <a:pPr lvl="2" algn="just">
              <a:buClr>
                <a:srgbClr val="7030A0"/>
              </a:buClr>
              <a:buFont typeface="Courier New" pitchFamily="49" charset="0"/>
              <a:buChar char="o"/>
            </a:pPr>
            <a:r>
              <a:rPr lang="el-GR" sz="2400" dirty="0">
                <a:latin typeface="+mn-lt"/>
                <a:sym typeface="Wingdings" pitchFamily="2" charset="2"/>
              </a:rPr>
              <a:t> </a:t>
            </a:r>
            <a:r>
              <a:rPr lang="el-GR" sz="2400" i="1" dirty="0">
                <a:latin typeface="+mn-lt"/>
                <a:sym typeface="Wingdings" pitchFamily="2" charset="2"/>
              </a:rPr>
              <a:t>Οδήγησα από την Αθήνα </a:t>
            </a:r>
            <a:r>
              <a:rPr lang="el-GR" sz="2400" i="1" dirty="0">
                <a:solidFill>
                  <a:srgbClr val="7030A0"/>
                </a:solidFill>
                <a:latin typeface="+mn-lt"/>
                <a:sym typeface="Wingdings" pitchFamily="2" charset="2"/>
              </a:rPr>
              <a:t>στη Θεσσαλονίκη</a:t>
            </a:r>
          </a:p>
          <a:p>
            <a:pPr lvl="2" algn="just">
              <a:buClr>
                <a:srgbClr val="7030A0"/>
              </a:buClr>
            </a:pPr>
            <a:endParaRPr lang="el-GR" sz="2400" dirty="0">
              <a:latin typeface="+mn-lt"/>
              <a:sym typeface="Wingdings" pitchFamily="2" charset="2"/>
            </a:endParaRPr>
          </a:p>
          <a:p>
            <a:pPr lvl="1" algn="just">
              <a:buClr>
                <a:srgbClr val="7030A0"/>
              </a:buClr>
              <a:buFont typeface="Wingdings" pitchFamily="2" charset="2"/>
              <a:buChar char="ü"/>
            </a:pPr>
            <a:endParaRPr lang="el-GR" sz="2400" dirty="0">
              <a:latin typeface="+mn-lt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3400" y="1524000"/>
            <a:ext cx="86106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altLang="en-US" sz="2800" dirty="0">
                <a:latin typeface="Cambria" pitchFamily="18" charset="0"/>
              </a:rPr>
              <a:t>Σημασιολογία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800" dirty="0">
                <a:latin typeface="Cambria" pitchFamily="18" charset="0"/>
              </a:rPr>
              <a:t>Περιγραφικό νόημα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800" dirty="0">
                <a:latin typeface="Cambria" pitchFamily="18" charset="0"/>
              </a:rPr>
              <a:t>Εννοιολογική σημασία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800" dirty="0">
                <a:latin typeface="Cambria" pitchFamily="18" charset="0"/>
              </a:rPr>
              <a:t>Σημασιολογικά χαρακτηριστικά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800" dirty="0">
                <a:latin typeface="Cambria" pitchFamily="18" charset="0"/>
              </a:rPr>
              <a:t>Σημασιολογικές σχέσεις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800" dirty="0">
                <a:latin typeface="Cambria" pitchFamily="18" charset="0"/>
              </a:rPr>
              <a:t>Σημασιολογικοί ρόλοι</a:t>
            </a:r>
          </a:p>
          <a:p>
            <a:pPr marL="514350" indent="-514350">
              <a:buFont typeface="+mj-lt"/>
              <a:buAutoNum type="arabicPeriod"/>
            </a:pPr>
            <a:endParaRPr lang="el-GR" altLang="en-US" sz="20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sz="20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sz="20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</p:txBody>
      </p:sp>
      <p:pic>
        <p:nvPicPr>
          <p:cNvPr id="4" name="3 - Εικόνα" descr="droppedIma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228601"/>
            <a:ext cx="6096000" cy="12192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Σημασιολογία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4953000"/>
            <a:ext cx="86868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l-GR" sz="1000" b="1" dirty="0">
              <a:solidFill>
                <a:srgbClr val="7030A0"/>
              </a:solidFill>
              <a:latin typeface="Cambria" pitchFamily="18" charset="0"/>
            </a:endParaRPr>
          </a:p>
          <a:p>
            <a:pPr algn="just"/>
            <a:r>
              <a:rPr lang="el-GR" sz="2400" b="1" u="sng" dirty="0">
                <a:solidFill>
                  <a:srgbClr val="7030A0"/>
                </a:solidFill>
                <a:latin typeface="+mn-lt"/>
              </a:rPr>
              <a:t>Σημασιολογία</a:t>
            </a:r>
            <a:r>
              <a:rPr lang="el-GR" sz="2400" dirty="0">
                <a:latin typeface="+mn-lt"/>
              </a:rPr>
              <a:t>: ο κλάδος που μελετά το νόημα, τη σημασία των λέξεων και των προτάσεων. Στόχος της σημασιολογίας είναι να αποτυπώσει τη γνώση που έχει ο φυσικός ομιλητής για τη σημασιολογική δομή της γλώσσας.  </a:t>
            </a:r>
          </a:p>
          <a:p>
            <a:pPr algn="just"/>
            <a:endParaRPr lang="el-GR" sz="2400" dirty="0">
              <a:latin typeface="Cambria" pitchFamily="18" charset="0"/>
            </a:endParaRPr>
          </a:p>
          <a:p>
            <a:pPr algn="just"/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304800" y="914400"/>
            <a:ext cx="8610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l-GR" sz="2400" dirty="0">
                <a:latin typeface="Cambria" pitchFamily="18" charset="0"/>
              </a:rPr>
              <a:t>Χθες ο γιος μου έγραψε ένα γράμμα</a:t>
            </a:r>
            <a:r>
              <a:rPr lang="en-US" sz="2400" dirty="0">
                <a:latin typeface="Cambria" pitchFamily="18" charset="0"/>
              </a:rPr>
              <a:t>.</a:t>
            </a:r>
            <a:endParaRPr lang="el-GR" sz="2400" dirty="0">
              <a:latin typeface="Cambria" pitchFamily="18" charset="0"/>
            </a:endParaRPr>
          </a:p>
          <a:p>
            <a:pPr marL="971550" lvl="1" indent="-514350" eaLnBrk="1" hangingPunct="1">
              <a:buAutoNum type="romanLcPeriod"/>
            </a:pPr>
            <a:r>
              <a:rPr lang="el-GR" sz="2000" dirty="0">
                <a:latin typeface="Cambria" pitchFamily="18" charset="0"/>
              </a:rPr>
              <a:t>Ένα γράμμα της αλφαβήτου</a:t>
            </a:r>
          </a:p>
          <a:p>
            <a:pPr marL="971550" lvl="1" indent="-514350" eaLnBrk="1" hangingPunct="1">
              <a:buAutoNum type="romanLcPeriod"/>
            </a:pPr>
            <a:r>
              <a:rPr lang="el-GR" sz="2000" dirty="0">
                <a:latin typeface="Cambria" pitchFamily="18" charset="0"/>
              </a:rPr>
              <a:t>Ένα γράμμα σε έναν φίλο του</a:t>
            </a:r>
            <a:endParaRPr lang="en-US" sz="2000" dirty="0">
              <a:latin typeface="Cambria" pitchFamily="18" charset="0"/>
            </a:endParaRPr>
          </a:p>
        </p:txBody>
      </p:sp>
      <p:grpSp>
        <p:nvGrpSpPr>
          <p:cNvPr id="3" name="8 - Ομάδα"/>
          <p:cNvGrpSpPr/>
          <p:nvPr/>
        </p:nvGrpSpPr>
        <p:grpSpPr>
          <a:xfrm>
            <a:off x="533400" y="1905000"/>
            <a:ext cx="8077200" cy="3056930"/>
            <a:chOff x="533400" y="1905000"/>
            <a:chExt cx="8077200" cy="3056930"/>
          </a:xfrm>
        </p:grpSpPr>
        <p:grpSp>
          <p:nvGrpSpPr>
            <p:cNvPr id="5" name="6 - Ομάδα"/>
            <p:cNvGrpSpPr/>
            <p:nvPr/>
          </p:nvGrpSpPr>
          <p:grpSpPr>
            <a:xfrm>
              <a:off x="533400" y="1905000"/>
              <a:ext cx="8077200" cy="2133600"/>
              <a:chOff x="533400" y="1905000"/>
              <a:chExt cx="8077200" cy="2286000"/>
            </a:xfrm>
          </p:grpSpPr>
          <p:pic>
            <p:nvPicPr>
              <p:cNvPr id="1026" name="Picture 2" descr="I:\kostas\Documents\ΕΚΠΑ_ΜΑΘΗΜΑΤΑ\ΕΙΣΑΓΩΓΗ ΣΤΗ ΓΛΩΣΣΟΛΟΓΙΑ_ΠΜΣ_ΓΝΩΣΙΑΚΗ ΕΠΙΣΤΗΜΗ\colourless_green_ideas_2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33400" y="2057400"/>
                <a:ext cx="3810000" cy="2133600"/>
              </a:xfrm>
              <a:prstGeom prst="rect">
                <a:avLst/>
              </a:prstGeom>
              <a:noFill/>
            </p:spPr>
          </p:pic>
          <p:pic>
            <p:nvPicPr>
              <p:cNvPr id="1027" name="Picture 3" descr="I:\kostas\Documents\ΕΚΠΑ_ΜΑΘΗΜΑΤΑ\ΕΙΣΑΓΩΓΗ ΣΤΗ ΓΛΩΣΣΟΛΟΓΙΑ_ΠΜΣ_ΓΝΩΣΙΑΚΗ ΕΠΙΣΤΗΜΗ\colourless_green_ideas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953000" y="1905000"/>
                <a:ext cx="3657600" cy="2209799"/>
              </a:xfrm>
              <a:prstGeom prst="rect">
                <a:avLst/>
              </a:prstGeom>
              <a:noFill/>
            </p:spPr>
          </p:pic>
        </p:grpSp>
        <p:sp>
          <p:nvSpPr>
            <p:cNvPr id="8" name="7 - TextBox"/>
            <p:cNvSpPr txBox="1"/>
            <p:nvPr/>
          </p:nvSpPr>
          <p:spPr>
            <a:xfrm>
              <a:off x="1600200" y="4038600"/>
              <a:ext cx="58674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14350" indent="-514350" algn="ctr"/>
              <a:r>
                <a:rPr lang="el-GR" b="1" dirty="0">
                  <a:solidFill>
                    <a:srgbClr val="00B050"/>
                  </a:solidFill>
                  <a:latin typeface="Cambria" pitchFamily="18" charset="0"/>
                </a:rPr>
                <a:t>Άχρωμες πράσινες ιδέες κοιμούνται μανιασμένα</a:t>
              </a:r>
              <a:r>
                <a:rPr lang="en-US" b="1" dirty="0">
                  <a:solidFill>
                    <a:srgbClr val="00B050"/>
                  </a:solidFill>
                  <a:latin typeface="Cambria" pitchFamily="18" charset="0"/>
                </a:rPr>
                <a:t>.</a:t>
              </a:r>
              <a:endParaRPr lang="el-GR" b="1" dirty="0">
                <a:solidFill>
                  <a:srgbClr val="00B050"/>
                </a:solidFill>
                <a:latin typeface="Cambria" pitchFamily="18" charset="0"/>
              </a:endParaRPr>
            </a:p>
            <a:p>
              <a:pPr marL="514350" indent="-514350" algn="ctr"/>
              <a:r>
                <a:rPr lang="el-GR" b="1" dirty="0">
                  <a:solidFill>
                    <a:srgbClr val="00B050"/>
                  </a:solidFill>
                  <a:latin typeface="Cambria" pitchFamily="18" charset="0"/>
                </a:rPr>
                <a:t>Επαναστατικές νέες ιδέες συμβαίνουν σπάνια</a:t>
              </a:r>
              <a:r>
                <a:rPr lang="en-US" b="1" dirty="0">
                  <a:solidFill>
                    <a:srgbClr val="00B050"/>
                  </a:solidFill>
                  <a:latin typeface="Cambria" pitchFamily="18" charset="0"/>
                </a:rPr>
                <a:t>.</a:t>
              </a:r>
              <a:endParaRPr lang="el-GR" b="1" dirty="0">
                <a:solidFill>
                  <a:srgbClr val="00B050"/>
                </a:solidFill>
                <a:latin typeface="Cambria" pitchFamily="18" charset="0"/>
              </a:endParaRPr>
            </a:p>
            <a:p>
              <a:pPr marL="514350" indent="-514350" algn="ctr"/>
              <a:r>
                <a:rPr lang="el-GR" b="1" dirty="0">
                  <a:solidFill>
                    <a:srgbClr val="00B050"/>
                  </a:solidFill>
                  <a:latin typeface="Cambria" pitchFamily="18" charset="0"/>
                </a:rPr>
                <a:t>*Άχρωμες κοιμούνται μανιασμένα ιδέες πράσινες</a:t>
              </a:r>
              <a:r>
                <a:rPr lang="en-US" b="1" dirty="0">
                  <a:solidFill>
                    <a:srgbClr val="00B050"/>
                  </a:solidFill>
                  <a:latin typeface="Cambria" pitchFamily="18" charset="0"/>
                </a:rPr>
                <a:t>.</a:t>
              </a:r>
              <a:endParaRPr lang="el-GR" b="1" dirty="0">
                <a:solidFill>
                  <a:srgbClr val="7030A0"/>
                </a:solidFill>
                <a:latin typeface="Cambria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Περιγραφικό νόημα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1066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latin typeface="+mn-lt"/>
              </a:rPr>
              <a:t>Το ρολόι μου σταμάτησε</a:t>
            </a:r>
            <a:r>
              <a:rPr lang="el-GR" sz="2400" dirty="0">
                <a:latin typeface="+mn-lt"/>
              </a:rPr>
              <a:t>.</a:t>
            </a:r>
            <a:endParaRPr lang="en-US" sz="24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5105400"/>
            <a:ext cx="8610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latin typeface="+mn-lt"/>
              </a:rPr>
              <a:t>  Οι ερμηνείες (</a:t>
            </a:r>
            <a:r>
              <a:rPr lang="en-US" sz="2400" dirty="0">
                <a:latin typeface="+mn-lt"/>
              </a:rPr>
              <a:t>ii</a:t>
            </a:r>
            <a:r>
              <a:rPr lang="el-GR" sz="2400" dirty="0">
                <a:latin typeface="+mn-lt"/>
              </a:rPr>
              <a:t>) και (</a:t>
            </a:r>
            <a:r>
              <a:rPr lang="en-US" sz="2400" dirty="0">
                <a:latin typeface="+mn-lt"/>
              </a:rPr>
              <a:t>iii</a:t>
            </a:r>
            <a:r>
              <a:rPr lang="el-GR" sz="2400" dirty="0">
                <a:latin typeface="+mn-lt"/>
              </a:rPr>
              <a:t>) </a:t>
            </a:r>
            <a:endParaRPr lang="en-US" sz="2400" dirty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εξαρτώνται άμεσα από τα συμφραζόμενα</a:t>
            </a:r>
            <a:endParaRPr lang="en-US" sz="2400" dirty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ανήκουν στην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πραγματολογία</a:t>
            </a:r>
            <a:r>
              <a:rPr lang="el-GR" sz="2400" dirty="0">
                <a:latin typeface="+mn-lt"/>
              </a:rPr>
              <a:t> </a:t>
            </a:r>
            <a:endParaRPr lang="en-US" sz="2400" dirty="0">
              <a:latin typeface="+mn-lt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1676400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latin typeface="+mn-lt"/>
              </a:rPr>
              <a:t>Ο ομιλητής </a:t>
            </a:r>
            <a:endParaRPr lang="en-US" sz="2400" dirty="0">
              <a:latin typeface="+mn-lt"/>
            </a:endParaRPr>
          </a:p>
          <a:p>
            <a:pPr marL="514350" indent="-514350">
              <a:buFont typeface="+mj-lt"/>
              <a:buAutoNum type="romanLcPeriod"/>
            </a:pPr>
            <a:r>
              <a:rPr lang="el-GR" sz="2400" dirty="0">
                <a:latin typeface="+mn-lt"/>
              </a:rPr>
              <a:t>περιγράφει</a:t>
            </a: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ένα γεγονός  </a:t>
            </a:r>
            <a:r>
              <a:rPr lang="el-GR" sz="2400" dirty="0">
                <a:latin typeface="+mn-lt"/>
                <a:sym typeface="Wingdings" pitchFamily="2" charset="2"/>
              </a:rPr>
              <a:t> </a:t>
            </a:r>
            <a:r>
              <a:rPr lang="el-GR" sz="2400" b="1" dirty="0">
                <a:solidFill>
                  <a:srgbClr val="00B050"/>
                </a:solidFill>
                <a:latin typeface="+mn-lt"/>
                <a:sym typeface="Wingdings" pitchFamily="2" charset="2"/>
              </a:rPr>
              <a:t>Περιγραφικό νόημα πρότασης</a:t>
            </a:r>
          </a:p>
          <a:p>
            <a:pPr marL="514350" indent="-514350">
              <a:buFont typeface="+mj-lt"/>
              <a:buAutoNum type="romanLcPeriod"/>
            </a:pPr>
            <a:r>
              <a:rPr lang="el-GR" sz="2400" dirty="0">
                <a:latin typeface="+mn-lt"/>
              </a:rPr>
              <a:t>δικαιολογείται που άργησε να έρθει</a:t>
            </a:r>
          </a:p>
          <a:p>
            <a:pPr marL="514350" indent="-514350">
              <a:buFont typeface="+mj-lt"/>
              <a:buAutoNum type="romanLcPeriod"/>
            </a:pPr>
            <a:r>
              <a:rPr lang="el-GR" sz="2400" dirty="0">
                <a:latin typeface="+mn-lt"/>
              </a:rPr>
              <a:t>ρωτάει τι ώρα είναι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228600" y="3581400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srgbClr val="7030A0"/>
                </a:solidFill>
                <a:latin typeface="+mn-lt"/>
              </a:rPr>
              <a:t>Περιγραφικό νόημα 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δεν χρειάζεται τα συμφραζόμενα για να δοθεί 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 </a:t>
            </a:r>
            <a:r>
              <a:rPr lang="el-GR" sz="2400" dirty="0">
                <a:latin typeface="+mn-lt"/>
                <a:sym typeface="Wingdings" pitchFamily="2" charset="2"/>
              </a:rPr>
              <a:t>ανήκει</a:t>
            </a: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 </a:t>
            </a:r>
            <a:r>
              <a:rPr lang="el-GR" sz="2400" dirty="0">
                <a:latin typeface="+mn-lt"/>
              </a:rPr>
              <a:t>στη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σημασιολογία</a:t>
            </a:r>
            <a:endParaRPr lang="el-GR" sz="2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2"/>
      <p:bldP spid="4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Εννοιολογική σημασία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762000"/>
            <a:ext cx="8610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latin typeface="Cambria" pitchFamily="18" charset="0"/>
              </a:rPr>
              <a:t>Γάτα</a:t>
            </a:r>
            <a:r>
              <a:rPr lang="el-GR" sz="2400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 </a:t>
            </a:r>
            <a:endParaRPr lang="el-GR" sz="2400" dirty="0">
              <a:latin typeface="Cambria" pitchFamily="18" charset="0"/>
            </a:endParaRPr>
          </a:p>
          <a:p>
            <a:r>
              <a:rPr lang="el-GR" sz="2000" dirty="0">
                <a:latin typeface="Cambria" pitchFamily="18" charset="0"/>
              </a:rPr>
              <a:t>Θηλαστικό</a:t>
            </a:r>
          </a:p>
          <a:p>
            <a:r>
              <a:rPr lang="el-GR" sz="2000" dirty="0">
                <a:latin typeface="Cambria" pitchFamily="18" charset="0"/>
              </a:rPr>
              <a:t>Τριχωτό ζώο</a:t>
            </a:r>
          </a:p>
          <a:p>
            <a:r>
              <a:rPr lang="el-GR" sz="2000" dirty="0">
                <a:latin typeface="Cambria" pitchFamily="18" charset="0"/>
              </a:rPr>
              <a:t>Δεν είναι σκύλος, δεν είναι αγελάδα, κλπ. (αντιπαράθεση)</a:t>
            </a:r>
          </a:p>
          <a:p>
            <a:r>
              <a:rPr lang="el-GR" sz="2000" dirty="0">
                <a:latin typeface="Cambria" pitchFamily="18" charset="0"/>
              </a:rPr>
              <a:t>Νιαουρίζει</a:t>
            </a:r>
          </a:p>
          <a:p>
            <a:r>
              <a:rPr lang="el-GR" sz="2000" dirty="0">
                <a:latin typeface="Cambria" pitchFamily="18" charset="0"/>
              </a:rPr>
              <a:t>Έχει νύχια και γρατζουνάει</a:t>
            </a:r>
          </a:p>
          <a:p>
            <a:r>
              <a:rPr lang="el-GR" sz="2000" dirty="0">
                <a:latin typeface="Cambria" pitchFamily="18" charset="0"/>
              </a:rPr>
              <a:t>…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5562600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Cambria" pitchFamily="18" charset="0"/>
              </a:rPr>
              <a:t>  Οι ομιλητές μπορεί να έχουν διαφορετικούς συνειρμούς ή έννοιες για μια λέξη =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Συνειρμική σημασία </a:t>
            </a:r>
            <a:r>
              <a:rPr lang="en-US" sz="2400" b="1" dirty="0">
                <a:solidFill>
                  <a:srgbClr val="7030A0"/>
                </a:solidFill>
                <a:latin typeface="Cambria" pitchFamily="18" charset="0"/>
              </a:rPr>
              <a:t>(associative meaning)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(</a:t>
            </a:r>
            <a:r>
              <a:rPr lang="en-US" sz="2400" b="1" dirty="0">
                <a:solidFill>
                  <a:srgbClr val="00B050"/>
                </a:solidFill>
                <a:latin typeface="Cambria" pitchFamily="18" charset="0"/>
              </a:rPr>
              <a:t>connotation /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έννοια</a:t>
            </a:r>
            <a:r>
              <a:rPr lang="el-GR" sz="2400" dirty="0">
                <a:latin typeface="Cambria" pitchFamily="18" charset="0"/>
              </a:rPr>
              <a:t>)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. 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2971800"/>
            <a:ext cx="853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+mn-lt"/>
              </a:rPr>
              <a:t> 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Εννοιολογική σημασία (</a:t>
            </a:r>
            <a:r>
              <a:rPr lang="en-US" sz="2400" b="1" dirty="0">
                <a:solidFill>
                  <a:srgbClr val="7030A0"/>
                </a:solidFill>
                <a:latin typeface="Cambria" pitchFamily="18" charset="0"/>
              </a:rPr>
              <a:t>conceptual meaning)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= τα βασικά στοιχεία του νοήματος μιας λέξης</a:t>
            </a:r>
            <a:r>
              <a:rPr lang="en-US" sz="2400" dirty="0">
                <a:latin typeface="Cambria" pitchFamily="18" charset="0"/>
              </a:rPr>
              <a:t> (</a:t>
            </a:r>
            <a:r>
              <a:rPr lang="en-US" sz="2400" b="1" dirty="0">
                <a:solidFill>
                  <a:srgbClr val="00B050"/>
                </a:solidFill>
                <a:latin typeface="Cambria" pitchFamily="18" charset="0"/>
              </a:rPr>
              <a:t>denotative meaning – denotation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/δήλωση</a:t>
            </a:r>
            <a:r>
              <a:rPr lang="en-US" sz="2400" dirty="0">
                <a:latin typeface="Cambria" pitchFamily="18" charset="0"/>
              </a:rPr>
              <a:t>)</a:t>
            </a:r>
            <a:endParaRPr lang="el-GR" sz="24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381000" y="4114800"/>
            <a:ext cx="8305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>
                <a:latin typeface="Cambria" pitchFamily="18" charset="0"/>
              </a:rPr>
              <a:t>Γάτα</a:t>
            </a:r>
            <a:r>
              <a:rPr lang="el-GR" sz="2400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 </a:t>
            </a:r>
          </a:p>
          <a:p>
            <a:r>
              <a:rPr lang="el-GR" sz="2000" dirty="0">
                <a:latin typeface="Cambria" pitchFamily="18" charset="0"/>
              </a:rPr>
              <a:t>Ναζιάρης</a:t>
            </a:r>
          </a:p>
          <a:p>
            <a:r>
              <a:rPr lang="el-GR" sz="2000" dirty="0">
                <a:latin typeface="Cambria" pitchFamily="18" charset="0"/>
              </a:rPr>
              <a:t>Έξυπνος</a:t>
            </a:r>
          </a:p>
          <a:p>
            <a:r>
              <a:rPr lang="el-GR" sz="2400" dirty="0">
                <a:latin typeface="Cambria" pitchFamily="18" charset="0"/>
              </a:rPr>
              <a:t>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-3810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Σημασιολογικά χαρακτηριστικά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1109008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+mn-lt"/>
                <a:sym typeface="Wingdings"/>
              </a:rPr>
              <a:t> </a:t>
            </a:r>
            <a:r>
              <a:rPr lang="el-GR" sz="2400" dirty="0">
                <a:latin typeface="+mn-lt"/>
              </a:rPr>
              <a:t>Τι συμβαίνει με τις παρακάτω προτάσεις;</a:t>
            </a:r>
            <a:endParaRPr lang="en-US" sz="2400" dirty="0">
              <a:latin typeface="Cambria" pitchFamily="18" charset="0"/>
            </a:endParaRPr>
          </a:p>
          <a:p>
            <a:endParaRPr lang="el-GR" sz="2400" dirty="0">
              <a:solidFill>
                <a:srgbClr val="00B050"/>
              </a:solidFill>
              <a:latin typeface="Cambria" pitchFamily="18" charset="0"/>
            </a:endParaRPr>
          </a:p>
          <a:p>
            <a:r>
              <a:rPr lang="el-GR" sz="2400" dirty="0">
                <a:solidFill>
                  <a:srgbClr val="00B050"/>
                </a:solidFill>
                <a:latin typeface="Cambria" pitchFamily="18" charset="0"/>
              </a:rPr>
              <a:t>Η τούρτα έφαγε τον Γιάννη.</a:t>
            </a:r>
            <a:endParaRPr lang="en-US" sz="2400" dirty="0">
              <a:solidFill>
                <a:srgbClr val="00B050"/>
              </a:solidFill>
              <a:latin typeface="Cambria" pitchFamily="18" charset="0"/>
            </a:endParaRPr>
          </a:p>
          <a:p>
            <a:r>
              <a:rPr lang="el-GR" sz="2400" dirty="0">
                <a:solidFill>
                  <a:srgbClr val="00B050"/>
                </a:solidFill>
                <a:latin typeface="Cambria" pitchFamily="18" charset="0"/>
              </a:rPr>
              <a:t>Η γάτα μου σπουδάζει γλωσσολογία.</a:t>
            </a:r>
            <a:endParaRPr lang="en-US" sz="2400" dirty="0">
              <a:solidFill>
                <a:srgbClr val="00B050"/>
              </a:solidFill>
              <a:latin typeface="Cambria" pitchFamily="18" charset="0"/>
            </a:endParaRPr>
          </a:p>
          <a:p>
            <a:r>
              <a:rPr lang="el-GR" sz="2400" dirty="0">
                <a:solidFill>
                  <a:srgbClr val="00B050"/>
                </a:solidFill>
                <a:latin typeface="Cambria" pitchFamily="18" charset="0"/>
              </a:rPr>
              <a:t>Το τραπέζι ακούει μουσική.</a:t>
            </a:r>
            <a:endParaRPr lang="en-US" sz="2400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228600" y="3699808"/>
            <a:ext cx="85344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Δεν παραβιάζουν τους κανόνες συντακτικής δομής.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Αποτελούν καλοσχηματισμένες συντακτικά προτάσεις: </a:t>
            </a:r>
          </a:p>
          <a:p>
            <a:r>
              <a:rPr lang="el-GR" sz="2400" dirty="0">
                <a:solidFill>
                  <a:srgbClr val="00B050"/>
                </a:solidFill>
                <a:latin typeface="+mn-lt"/>
              </a:rPr>
              <a:t>	</a:t>
            </a:r>
            <a:r>
              <a:rPr lang="el-GR" sz="2400" dirty="0">
                <a:latin typeface="+mn-lt"/>
              </a:rPr>
              <a:t>(Π </a:t>
            </a:r>
            <a:r>
              <a:rPr lang="el-GR" sz="2400" dirty="0">
                <a:latin typeface="+mn-lt"/>
                <a:sym typeface="Wingdings"/>
              </a:rPr>
              <a:t></a:t>
            </a:r>
            <a:r>
              <a:rPr lang="el-GR" sz="2400" dirty="0">
                <a:latin typeface="+mn-lt"/>
              </a:rPr>
              <a:t> ΟΦ ΡΦ). 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Εμφανίζουν σημασιολογικό πρόβλημα. </a:t>
            </a:r>
          </a:p>
          <a:p>
            <a:endParaRPr lang="el-GR" sz="2400" dirty="0">
              <a:latin typeface="+mn-lt"/>
            </a:endParaRPr>
          </a:p>
          <a:p>
            <a:r>
              <a:rPr lang="el-GR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⇨</a:t>
            </a:r>
            <a:r>
              <a:rPr lang="el-GR" sz="28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 Ποιο είναι αυτό το πρόβλημα;</a:t>
            </a:r>
            <a:endParaRPr lang="en-US" sz="2400" dirty="0">
              <a:latin typeface="+mn-lt"/>
            </a:endParaRPr>
          </a:p>
        </p:txBody>
      </p:sp>
      <p:pic>
        <p:nvPicPr>
          <p:cNvPr id="7" name="Picture 3" descr="I:\kostas\Documents\ΕΚΠΑ_ΜΑΘΗΜΑΤΑ\ΕΙΣΑΓΩΓΗ ΣΤΗ ΓΛΩΣΣΟΛΟΓΙΑ_ΠΜΣ_ΓΝΩΣΙΑΚΗ ΕΠΙΣΤΗΜΗ\colourless_green_ide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671321"/>
            <a:ext cx="2667000" cy="160527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0" y="-3810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Σημασιολογικά χαρακτηριστικά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7620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+mn-lt"/>
                <a:sym typeface="Wingdings"/>
              </a:rPr>
              <a:t> </a:t>
            </a:r>
            <a:r>
              <a:rPr lang="el-GR" sz="2400" dirty="0">
                <a:latin typeface="Cambria" pitchFamily="18" charset="0"/>
              </a:rPr>
              <a:t>Το νόημα μιας λέξης αποτελεί ένα σύνολο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σημασιολογικών χαρακτηριστικών </a:t>
            </a:r>
            <a:r>
              <a:rPr lang="el-GR" sz="2400" dirty="0">
                <a:latin typeface="Cambria" pitchFamily="18" charset="0"/>
              </a:rPr>
              <a:t>που αποδίδουν τις σημασιολογικές σχέσεις.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304800" y="3733800"/>
            <a:ext cx="6553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latin typeface="Cambria" pitchFamily="18" charset="0"/>
              </a:rPr>
              <a:t>Ο/η/το _____________ έφαγε το Γιάννη.</a:t>
            </a:r>
            <a:endParaRPr lang="en-US" sz="2400" dirty="0">
              <a:latin typeface="Cambria" pitchFamily="18" charset="0"/>
            </a:endParaRPr>
          </a:p>
          <a:p>
            <a:r>
              <a:rPr lang="el-GR" sz="2400" dirty="0">
                <a:latin typeface="Cambria" pitchFamily="18" charset="0"/>
              </a:rPr>
              <a:t>	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Ο (+ έμψυχο)</a:t>
            </a:r>
            <a:endParaRPr lang="en-US" sz="2400" b="1" dirty="0">
              <a:solidFill>
                <a:srgbClr val="7030A0"/>
              </a:solidFill>
              <a:latin typeface="Cambria" pitchFamily="18" charset="0"/>
            </a:endParaRPr>
          </a:p>
          <a:p>
            <a:r>
              <a:rPr lang="el-GR" sz="2400" dirty="0">
                <a:latin typeface="Cambria" pitchFamily="18" charset="0"/>
              </a:rPr>
              <a:t> </a:t>
            </a:r>
            <a:endParaRPr lang="en-US" sz="2400" dirty="0">
              <a:latin typeface="Cambria" pitchFamily="18" charset="0"/>
            </a:endParaRPr>
          </a:p>
          <a:p>
            <a:r>
              <a:rPr lang="el-GR" sz="2400" dirty="0">
                <a:latin typeface="Cambria" pitchFamily="18" charset="0"/>
              </a:rPr>
              <a:t>Ο/η _____________ σπουδάζει γλωσσολογία.</a:t>
            </a:r>
            <a:endParaRPr lang="en-US" sz="2400" dirty="0">
              <a:latin typeface="Cambria" pitchFamily="18" charset="0"/>
            </a:endParaRPr>
          </a:p>
          <a:p>
            <a:r>
              <a:rPr lang="el-GR" sz="2400" dirty="0">
                <a:latin typeface="Cambria" pitchFamily="18" charset="0"/>
              </a:rPr>
              <a:t>        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Ο (+ </a:t>
            </a:r>
            <a:r>
              <a:rPr lang="el-GR" sz="2400" b="1" dirty="0" err="1">
                <a:solidFill>
                  <a:srgbClr val="7030A0"/>
                </a:solidFill>
                <a:latin typeface="Cambria" pitchFamily="18" charset="0"/>
              </a:rPr>
              <a:t>ανθρ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.)</a:t>
            </a:r>
            <a:endParaRPr lang="en-US" sz="2400" b="1" dirty="0">
              <a:solidFill>
                <a:srgbClr val="7030A0"/>
              </a:solidFill>
              <a:latin typeface="Cambria" pitchFamily="18" charset="0"/>
            </a:endParaRPr>
          </a:p>
          <a:p>
            <a:r>
              <a:rPr lang="el-GR" sz="2400" dirty="0">
                <a:latin typeface="Cambria" pitchFamily="18" charset="0"/>
              </a:rPr>
              <a:t> </a:t>
            </a:r>
            <a:endParaRPr lang="en-US" sz="2400" dirty="0">
              <a:latin typeface="Cambria" pitchFamily="18" charset="0"/>
            </a:endParaRPr>
          </a:p>
          <a:p>
            <a:r>
              <a:rPr lang="el-GR" sz="2400" dirty="0">
                <a:latin typeface="Cambria" pitchFamily="18" charset="0"/>
              </a:rPr>
              <a:t>Ο/η/το _____________ ακούει μουσική.</a:t>
            </a:r>
            <a:endParaRPr lang="en-US" sz="2400" dirty="0">
              <a:latin typeface="Cambria" pitchFamily="18" charset="0"/>
            </a:endParaRPr>
          </a:p>
          <a:p>
            <a:r>
              <a:rPr lang="el-GR" sz="2400" dirty="0">
                <a:latin typeface="Cambria" pitchFamily="18" charset="0"/>
              </a:rPr>
              <a:t>	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Ο (+ έμψυχο)</a:t>
            </a:r>
            <a:endParaRPr lang="en-US" sz="2400" b="1" dirty="0">
              <a:solidFill>
                <a:srgbClr val="7030A0"/>
              </a:solidFill>
              <a:latin typeface="Cambria" pitchFamily="18" charset="0"/>
            </a:endParaRPr>
          </a:p>
          <a:p>
            <a:endParaRPr lang="el-GR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-152400" y="1752600"/>
            <a:ext cx="20574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i="1" dirty="0">
                <a:solidFill>
                  <a:srgbClr val="00B050"/>
                </a:solidFill>
                <a:latin typeface="Cambria" pitchFamily="18" charset="0"/>
              </a:rPr>
              <a:t>άντρας</a:t>
            </a:r>
          </a:p>
          <a:p>
            <a:pPr algn="ctr"/>
            <a:r>
              <a:rPr lang="el-GR" dirty="0">
                <a:latin typeface="Cambria" pitchFamily="18" charset="0"/>
              </a:rPr>
              <a:t>+έμψυχο</a:t>
            </a:r>
          </a:p>
          <a:p>
            <a:pPr algn="ctr"/>
            <a:r>
              <a:rPr lang="el-GR" dirty="0">
                <a:latin typeface="Cambria" pitchFamily="18" charset="0"/>
              </a:rPr>
              <a:t>+ανθρώπινο</a:t>
            </a:r>
          </a:p>
          <a:p>
            <a:pPr algn="ctr"/>
            <a:r>
              <a:rPr lang="el-GR" dirty="0">
                <a:latin typeface="Cambria" pitchFamily="18" charset="0"/>
              </a:rPr>
              <a:t>+αρσενικό</a:t>
            </a:r>
          </a:p>
          <a:p>
            <a:pPr algn="ctr"/>
            <a:r>
              <a:rPr lang="el-GR" dirty="0">
                <a:latin typeface="Cambria" pitchFamily="18" charset="0"/>
              </a:rPr>
              <a:t>+ενήλικο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1447800" y="1752600"/>
            <a:ext cx="20574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i="1" dirty="0">
                <a:solidFill>
                  <a:srgbClr val="00B050"/>
                </a:solidFill>
                <a:latin typeface="Cambria" pitchFamily="18" charset="0"/>
              </a:rPr>
              <a:t>γυναίκα</a:t>
            </a:r>
          </a:p>
          <a:p>
            <a:pPr algn="ctr"/>
            <a:r>
              <a:rPr lang="el-GR" dirty="0">
                <a:latin typeface="Cambria" pitchFamily="18" charset="0"/>
              </a:rPr>
              <a:t>+έμψυχο</a:t>
            </a:r>
          </a:p>
          <a:p>
            <a:pPr algn="ctr"/>
            <a:r>
              <a:rPr lang="el-GR" dirty="0">
                <a:latin typeface="Cambria" pitchFamily="18" charset="0"/>
              </a:rPr>
              <a:t>+ανθρώπινο</a:t>
            </a:r>
          </a:p>
          <a:p>
            <a:pPr algn="ctr"/>
            <a:r>
              <a:rPr lang="el-GR" dirty="0">
                <a:latin typeface="Cambria" pitchFamily="18" charset="0"/>
              </a:rPr>
              <a:t>-αρσενικό</a:t>
            </a:r>
          </a:p>
          <a:p>
            <a:pPr algn="ctr"/>
            <a:r>
              <a:rPr lang="el-GR" dirty="0">
                <a:latin typeface="Cambria" pitchFamily="18" charset="0"/>
              </a:rPr>
              <a:t>+ενήλικο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2971800" y="1752600"/>
            <a:ext cx="20574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i="1" dirty="0">
                <a:solidFill>
                  <a:srgbClr val="00B050"/>
                </a:solidFill>
                <a:latin typeface="Cambria" pitchFamily="18" charset="0"/>
              </a:rPr>
              <a:t>παιδί</a:t>
            </a:r>
          </a:p>
          <a:p>
            <a:pPr algn="ctr"/>
            <a:r>
              <a:rPr lang="el-GR" dirty="0">
                <a:latin typeface="Cambria" pitchFamily="18" charset="0"/>
              </a:rPr>
              <a:t>+έμψυχο</a:t>
            </a:r>
          </a:p>
          <a:p>
            <a:pPr algn="ctr"/>
            <a:r>
              <a:rPr lang="el-GR" dirty="0">
                <a:latin typeface="Cambria" pitchFamily="18" charset="0"/>
              </a:rPr>
              <a:t>+ανθρώπινο</a:t>
            </a:r>
          </a:p>
          <a:p>
            <a:pPr algn="ctr"/>
            <a:r>
              <a:rPr lang="el-GR" dirty="0">
                <a:latin typeface="Cambria" pitchFamily="18" charset="0"/>
              </a:rPr>
              <a:t>-αρσενικό</a:t>
            </a:r>
          </a:p>
          <a:p>
            <a:pPr algn="ctr"/>
            <a:r>
              <a:rPr lang="el-GR" dirty="0">
                <a:latin typeface="Cambria" pitchFamily="18" charset="0"/>
              </a:rPr>
              <a:t>-ενήλικο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419600" y="1752600"/>
            <a:ext cx="20574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i="1" dirty="0">
                <a:solidFill>
                  <a:srgbClr val="00B050"/>
                </a:solidFill>
                <a:latin typeface="Cambria" pitchFamily="18" charset="0"/>
              </a:rPr>
              <a:t>γάτα</a:t>
            </a:r>
          </a:p>
          <a:p>
            <a:pPr algn="ctr"/>
            <a:r>
              <a:rPr lang="el-GR" dirty="0">
                <a:latin typeface="Cambria" pitchFamily="18" charset="0"/>
              </a:rPr>
              <a:t>+έμψυχο</a:t>
            </a:r>
          </a:p>
          <a:p>
            <a:pPr algn="ctr"/>
            <a:r>
              <a:rPr lang="el-GR" dirty="0">
                <a:latin typeface="Cambria" pitchFamily="18" charset="0"/>
              </a:rPr>
              <a:t>-ανθρώπινο</a:t>
            </a:r>
          </a:p>
          <a:p>
            <a:pPr algn="ctr"/>
            <a:r>
              <a:rPr lang="el-GR" dirty="0">
                <a:latin typeface="Cambria" pitchFamily="18" charset="0"/>
              </a:rPr>
              <a:t>-αρσενικό</a:t>
            </a:r>
          </a:p>
          <a:p>
            <a:pPr algn="ctr"/>
            <a:r>
              <a:rPr lang="el-GR" dirty="0">
                <a:latin typeface="Cambria" pitchFamily="18" charset="0"/>
              </a:rPr>
              <a:t>+ενήλικο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5867400" y="1752600"/>
            <a:ext cx="20574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i="1" dirty="0">
                <a:solidFill>
                  <a:srgbClr val="00B050"/>
                </a:solidFill>
                <a:latin typeface="Cambria" pitchFamily="18" charset="0"/>
              </a:rPr>
              <a:t>τούρτα</a:t>
            </a:r>
          </a:p>
          <a:p>
            <a:pPr algn="ctr"/>
            <a:r>
              <a:rPr lang="el-GR" dirty="0">
                <a:latin typeface="Cambria" pitchFamily="18" charset="0"/>
              </a:rPr>
              <a:t>-έμψυχο</a:t>
            </a:r>
          </a:p>
          <a:p>
            <a:pPr algn="ctr"/>
            <a:r>
              <a:rPr lang="el-GR" dirty="0">
                <a:latin typeface="Cambria" pitchFamily="18" charset="0"/>
              </a:rPr>
              <a:t>-ανθρώπινο</a:t>
            </a:r>
          </a:p>
          <a:p>
            <a:pPr algn="ctr"/>
            <a:r>
              <a:rPr lang="el-GR" dirty="0">
                <a:latin typeface="Cambria" pitchFamily="18" charset="0"/>
              </a:rPr>
              <a:t>-αρσενικό</a:t>
            </a:r>
          </a:p>
          <a:p>
            <a:pPr algn="ctr"/>
            <a:r>
              <a:rPr lang="el-GR" dirty="0">
                <a:latin typeface="Cambria" pitchFamily="18" charset="0"/>
              </a:rPr>
              <a:t>-ενήλικο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7315200" y="1752600"/>
            <a:ext cx="20574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i="1" dirty="0">
                <a:solidFill>
                  <a:srgbClr val="00B050"/>
                </a:solidFill>
                <a:latin typeface="Cambria" pitchFamily="18" charset="0"/>
              </a:rPr>
              <a:t>τραπέζι</a:t>
            </a:r>
          </a:p>
          <a:p>
            <a:pPr algn="ctr"/>
            <a:r>
              <a:rPr lang="el-GR" dirty="0">
                <a:latin typeface="Cambria" pitchFamily="18" charset="0"/>
              </a:rPr>
              <a:t>-έμψυχο</a:t>
            </a:r>
          </a:p>
          <a:p>
            <a:pPr algn="ctr"/>
            <a:r>
              <a:rPr lang="el-GR" dirty="0">
                <a:latin typeface="Cambria" pitchFamily="18" charset="0"/>
              </a:rPr>
              <a:t>-ανθρώπινο</a:t>
            </a:r>
          </a:p>
          <a:p>
            <a:pPr algn="ctr"/>
            <a:r>
              <a:rPr lang="el-GR" dirty="0">
                <a:latin typeface="Cambria" pitchFamily="18" charset="0"/>
              </a:rPr>
              <a:t>-αρσενικό</a:t>
            </a:r>
          </a:p>
          <a:p>
            <a:pPr algn="ctr"/>
            <a:r>
              <a:rPr lang="el-GR" dirty="0">
                <a:latin typeface="Cambria" pitchFamily="18" charset="0"/>
              </a:rPr>
              <a:t>-ενήλικο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1" grpId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Σημασιολογικά χαρακτηριστικά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9906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Cambria" pitchFamily="18" charset="0"/>
              </a:rPr>
              <a:t>Ο/η </a:t>
            </a:r>
            <a:r>
              <a:rPr lang="el-GR" sz="2400" b="1" dirty="0">
                <a:latin typeface="Cambria" pitchFamily="18" charset="0"/>
              </a:rPr>
              <a:t>_____________</a:t>
            </a:r>
            <a:r>
              <a:rPr lang="el-GR" sz="2400" dirty="0">
                <a:latin typeface="Cambria" pitchFamily="18" charset="0"/>
              </a:rPr>
              <a:t> σπουδάζει γλωσσολογία.</a:t>
            </a:r>
            <a:endParaRPr lang="en-US" sz="2400" dirty="0">
              <a:latin typeface="Cambria" pitchFamily="18" charset="0"/>
            </a:endParaRPr>
          </a:p>
          <a:p>
            <a:r>
              <a:rPr lang="el-GR" sz="2400" dirty="0">
                <a:latin typeface="Cambria" pitchFamily="18" charset="0"/>
              </a:rPr>
              <a:t>        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Ο (+ </a:t>
            </a:r>
            <a:r>
              <a:rPr lang="el-GR" sz="2400" b="1" dirty="0" err="1">
                <a:solidFill>
                  <a:srgbClr val="7030A0"/>
                </a:solidFill>
                <a:latin typeface="Cambria" pitchFamily="18" charset="0"/>
              </a:rPr>
              <a:t>ανθρ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.)</a:t>
            </a:r>
            <a:endParaRPr lang="en-US" sz="2400" b="1" dirty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4572000"/>
            <a:ext cx="8610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Δ</a:t>
            </a:r>
            <a:r>
              <a:rPr lang="el-GR" sz="2400" dirty="0">
                <a:latin typeface="Cambria" pitchFamily="18" charset="0"/>
              </a:rPr>
              <a:t>εν είναι πάντα εύκολο να αναλυθούν όλες οι λέξεις με βάση τη θεωρία των σημασιολογικών χαρακτηριστικών:</a:t>
            </a:r>
          </a:p>
          <a:p>
            <a:pPr algn="just"/>
            <a:r>
              <a:rPr lang="el-GR" sz="2400" dirty="0">
                <a:latin typeface="Cambria" pitchFamily="18" charset="0"/>
              </a:rPr>
              <a:t>	π. χ. </a:t>
            </a:r>
            <a:r>
              <a:rPr lang="el-GR" sz="2400" i="1" dirty="0">
                <a:latin typeface="Cambria" pitchFamily="18" charset="0"/>
              </a:rPr>
              <a:t>αρετή</a:t>
            </a:r>
            <a:r>
              <a:rPr lang="el-GR" sz="2400" dirty="0">
                <a:latin typeface="Cambria" pitchFamily="18" charset="0"/>
              </a:rPr>
              <a:t>, </a:t>
            </a:r>
            <a:r>
              <a:rPr lang="el-GR" sz="2400" i="1" dirty="0">
                <a:latin typeface="Cambria" pitchFamily="18" charset="0"/>
              </a:rPr>
              <a:t>συμβουλή</a:t>
            </a:r>
            <a:r>
              <a:rPr lang="el-GR" sz="2400" dirty="0">
                <a:latin typeface="Cambria" pitchFamily="18" charset="0"/>
              </a:rPr>
              <a:t>, </a:t>
            </a:r>
            <a:r>
              <a:rPr lang="el-GR" sz="2400" i="1" dirty="0">
                <a:latin typeface="Cambria" pitchFamily="18" charset="0"/>
              </a:rPr>
              <a:t>τριαντάφυλλο</a:t>
            </a:r>
            <a:r>
              <a:rPr lang="el-GR" sz="2400" dirty="0">
                <a:latin typeface="Cambria" pitchFamily="18" charset="0"/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Σε τέτοιες περιπτώσεις μπορούμε να χαρακτηρίσουμε το νόημα μιας λέξης σε σχέση με αυτό κάποιας άλλης (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σημασιολογικές σχέσεις</a:t>
            </a:r>
            <a:r>
              <a:rPr lang="el-GR" sz="2400" dirty="0">
                <a:latin typeface="Cambria" pitchFamily="18" charset="0"/>
              </a:rPr>
              <a:t>).</a:t>
            </a:r>
            <a:endParaRPr lang="en-US" sz="2400" dirty="0">
              <a:latin typeface="+mn-lt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1905000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Μπορούμε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να προσδιορίσουμε το/τα χαρακτηριστικό/ά </a:t>
            </a:r>
            <a:r>
              <a:rPr lang="el-GR" sz="2400" dirty="0">
                <a:latin typeface="Cambria" pitchFamily="18" charset="0"/>
              </a:rPr>
              <a:t>που πρέπει να έχει ένα ουσιαστικό ώστε να εμφανιστεί σε θέση υποκειμένου ενός συγκεκριμένου ρήματος.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28600" y="3200400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Μπορούμε</a:t>
            </a:r>
            <a:r>
              <a:rPr lang="el-GR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να προβλέψουμε ποια ουσιαστικά κάνουν την πρόταση σημασιολογικά περίεργη </a:t>
            </a:r>
            <a:r>
              <a:rPr lang="el-GR" sz="2400" dirty="0">
                <a:latin typeface="+mn-lt"/>
              </a:rPr>
              <a:t>(π.χ. η γάτα, η τούρτα, το τραπέζι).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Προσαρμοσμένο 7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AC45B"/>
      </a:accent1>
      <a:accent2>
        <a:srgbClr val="4584D3"/>
      </a:accent2>
      <a:accent3>
        <a:srgbClr val="34B653"/>
      </a:accent3>
      <a:accent4>
        <a:srgbClr val="A5D028"/>
      </a:accent4>
      <a:accent5>
        <a:srgbClr val="7C7CE0"/>
      </a:accent5>
      <a:accent6>
        <a:srgbClr val="05E0DB"/>
      </a:accent6>
      <a:hlink>
        <a:srgbClr val="0080FF"/>
      </a:hlink>
      <a:folHlink>
        <a:srgbClr val="5EAEFF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1775</Words>
  <Application>Microsoft Office PowerPoint</Application>
  <PresentationFormat>On-screen Show (4:3)</PresentationFormat>
  <Paragraphs>314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Calibri</vt:lpstr>
      <vt:lpstr>Cambria</vt:lpstr>
      <vt:lpstr>Courier New</vt:lpstr>
      <vt:lpstr>Franklin Gothic Book</vt:lpstr>
      <vt:lpstr>Katsoulidis</vt:lpstr>
      <vt:lpstr>Monotype Corsiva</vt:lpstr>
      <vt:lpstr>Perpetua</vt:lpstr>
      <vt:lpstr>Wingdings</vt:lpstr>
      <vt:lpstr>Wingdings 2</vt:lpstr>
      <vt:lpstr>Δικαιοσύνη</vt:lpstr>
      <vt:lpstr> Εισαγωγή στη Γλωσσολογία 8ο ΜΑΘΗΜΑ </vt:lpstr>
      <vt:lpstr>PowerPoint Presentation</vt:lpstr>
      <vt:lpstr>PowerPoint Presentation</vt:lpstr>
      <vt:lpstr>Σημασιολογία</vt:lpstr>
      <vt:lpstr>Περιγραφικό νόημα</vt:lpstr>
      <vt:lpstr>Εννοιολογική σημασία</vt:lpstr>
      <vt:lpstr>Σημασιολογικά χαρακτηριστικά</vt:lpstr>
      <vt:lpstr>Σημασιολογικά χαρακτηριστικά</vt:lpstr>
      <vt:lpstr>Σημασιολογικά χαρακτηριστικά</vt:lpstr>
      <vt:lpstr>Σημασιολογικές σχέσεις</vt:lpstr>
      <vt:lpstr>Σημασιολογικές σχέσεις</vt:lpstr>
      <vt:lpstr>Σημασιολογικές σχέσεις</vt:lpstr>
      <vt:lpstr>Σημασιολογικές σχέσεις</vt:lpstr>
      <vt:lpstr>Σημασιολογικές σχέσεις</vt:lpstr>
      <vt:lpstr>Σημασιολογικές σχέσεις</vt:lpstr>
      <vt:lpstr>Σημασιολογικές σχέσεις</vt:lpstr>
      <vt:lpstr>Σημασιολογικές σχέσεις</vt:lpstr>
      <vt:lpstr>Σημασιολογικές σχέσεις</vt:lpstr>
      <vt:lpstr>Σημασιολογικές σχέσεις</vt:lpstr>
      <vt:lpstr>Σημασιολογικές σχέσεις</vt:lpstr>
      <vt:lpstr>Σημασιολογικοί ρόλοι</vt:lpstr>
      <vt:lpstr>Σημασιολογικοί ρόλοι</vt:lpstr>
      <vt:lpstr>Σημασιολογικοί ρόλοι</vt:lpstr>
      <vt:lpstr>Σημασιολογικοί ρόλοι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Γλώσσα, Νους, Εγκέφαλος</dc:title>
  <dc:creator>Spyridoula</dc:creator>
  <cp:lastModifiedBy>George Ioannou</cp:lastModifiedBy>
  <cp:revision>905</cp:revision>
  <dcterms:created xsi:type="dcterms:W3CDTF">2006-08-16T00:00:00Z</dcterms:created>
  <dcterms:modified xsi:type="dcterms:W3CDTF">2022-05-22T20:41:49Z</dcterms:modified>
</cp:coreProperties>
</file>