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462" r:id="rId3"/>
    <p:sldId id="442" r:id="rId4"/>
    <p:sldId id="458" r:id="rId5"/>
    <p:sldId id="457" r:id="rId6"/>
    <p:sldId id="459" r:id="rId7"/>
    <p:sldId id="444" r:id="rId8"/>
    <p:sldId id="461" r:id="rId9"/>
    <p:sldId id="465" r:id="rId10"/>
    <p:sldId id="463" r:id="rId11"/>
    <p:sldId id="464" r:id="rId12"/>
    <p:sldId id="466" r:id="rId13"/>
    <p:sldId id="477" r:id="rId14"/>
    <p:sldId id="467" r:id="rId15"/>
    <p:sldId id="468" r:id="rId16"/>
    <p:sldId id="469" r:id="rId17"/>
    <p:sldId id="460" r:id="rId18"/>
    <p:sldId id="470" r:id="rId19"/>
    <p:sldId id="471" r:id="rId20"/>
    <p:sldId id="472" r:id="rId21"/>
    <p:sldId id="473" r:id="rId22"/>
    <p:sldId id="474" r:id="rId23"/>
    <p:sldId id="475" r:id="rId24"/>
    <p:sldId id="47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EFCF8"/>
    <a:srgbClr val="DD4F5D"/>
    <a:srgbClr val="F7E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7" autoAdjust="0"/>
    <p:restoredTop sz="89427" autoAdjust="0"/>
  </p:normalViewPr>
  <p:slideViewPr>
    <p:cSldViewPr>
      <p:cViewPr varScale="1">
        <p:scale>
          <a:sx n="70" d="100"/>
          <a:sy n="70" d="100"/>
        </p:scale>
        <p:origin x="26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AF1B59-84C5-473A-9806-CB6C1BF7A673}" type="datetimeFigureOut">
              <a:rPr lang="el-GR"/>
              <a:pPr>
                <a:defRPr/>
              </a:pPr>
              <a:t>22/5/2022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38B0081-E875-4989-BD3B-CF9D13F774D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20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eaLnBrk="1" hangingPunct="1"/>
            <a:r>
              <a:rPr lang="el-GR" sz="1200" dirty="0">
                <a:latin typeface="Cambria" pitchFamily="18" charset="0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Στρογγυλεμένο ορθογώνιο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Ορθογώνιο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6B39-05CF-43CD-A5C9-CC296A66E130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12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280B40-3172-4FAA-BD77-0BAAA764C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E313-6CAD-40E5-9910-2B2BACB32A7D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5523-9080-4E9D-A075-C67632612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A04F-C2DD-4509-A34F-FA1FD8B9642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155E-0134-4004-8A91-C7D4993AF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1888-08D6-47A2-89B6-859CFA596F5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A7A7-98C2-4C5A-9B25-FC1946406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Στρογγυλεμένο ορθογώνιο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Ορθογώνιο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D8BE-5FCB-457E-BF11-5B70F9FF158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093AF-71EA-4309-B13B-1BD4BF83E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01925-27BB-4C54-937B-E7A812405789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E9CE-66B3-4225-90AE-E4466BA2B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0D40-5E26-4FA6-8954-F829A39623A4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8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E67A-EABA-4525-9077-BA996E90D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9A81-8627-41B5-BF8A-B7D7D6437AA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625E-D215-4F58-B293-EAA7757B5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EA06-03F4-45BE-BFE0-7955FEAF440A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6165-9C23-4DE2-BE4E-A8B301025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Στρογγυλεμένο ορθογώνιο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A64F9-B3F2-434E-BA53-46C7B60B115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8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1AA9F6-CE0B-4B03-A144-184077A2E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8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A76A-FC34-43F2-AD78-A51E9144030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9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AD1AFD-4611-4A66-AB3C-B40A42374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Στρογγυλεμένο ορθογώνιο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κύριου τίτλου</a:t>
            </a:r>
            <a:endParaRPr lang="en-US" altLang="en-US"/>
          </a:p>
        </p:txBody>
      </p:sp>
      <p:sp>
        <p:nvSpPr>
          <p:cNvPr id="1029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υποδείγματος κειμένου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8455554-2869-47B0-8426-D7AF50201FF7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 smtClean="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7B306948-BDC7-4BAB-BC9C-8074FD3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1" r:id="rId2"/>
    <p:sldLayoutId id="2147483829" r:id="rId3"/>
    <p:sldLayoutId id="2147483822" r:id="rId4"/>
    <p:sldLayoutId id="2147483823" r:id="rId5"/>
    <p:sldLayoutId id="2147483824" r:id="rId6"/>
    <p:sldLayoutId id="2147483825" r:id="rId7"/>
    <p:sldLayoutId id="2147483830" r:id="rId8"/>
    <p:sldLayoutId id="2147483831" r:id="rId9"/>
    <p:sldLayoutId id="2147483826" r:id="rId10"/>
    <p:sldLayoutId id="214748382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EDEB5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34B653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34B653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Εικόνα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141288"/>
            <a:ext cx="14938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955675" y="1006475"/>
            <a:ext cx="914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l-GR" altLang="en-US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850" y="3048000"/>
            <a:ext cx="8718550" cy="3733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200" b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Πραγματολογία</a:t>
            </a:r>
            <a:endParaRPr lang="el-GR" altLang="en-US" sz="24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altLang="en-US" sz="2200" b="1" dirty="0">
                <a:solidFill>
                  <a:schemeClr val="tx1"/>
                </a:solidFill>
                <a:latin typeface="Katsoulidis"/>
              </a:rPr>
              <a:t>Σπυριδούλα </a:t>
            </a:r>
            <a:r>
              <a:rPr lang="el-GR" altLang="en-US" sz="2200" b="1" dirty="0" err="1">
                <a:solidFill>
                  <a:schemeClr val="tx1"/>
                </a:solidFill>
                <a:latin typeface="Katsoulidis"/>
              </a:rPr>
              <a:t>Βαρλοκώστα</a:t>
            </a:r>
            <a:endParaRPr lang="el-GR" altLang="en-US" sz="2200" b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1600" i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200" i="1" dirty="0">
                <a:solidFill>
                  <a:schemeClr val="tx1"/>
                </a:solidFill>
                <a:latin typeface="Katsoulidis"/>
              </a:rPr>
              <a:t>   </a:t>
            </a:r>
            <a:r>
              <a:rPr lang="el-GR" altLang="en-US" sz="2200" i="1" dirty="0">
                <a:solidFill>
                  <a:schemeClr val="tx1"/>
                </a:solidFill>
                <a:latin typeface="Katsoulidis"/>
              </a:rPr>
              <a:t>Εθνικό και Καποδιστριακό </a:t>
            </a:r>
            <a:endParaRPr lang="en-US" altLang="en-US" sz="2200" i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200" i="1" dirty="0">
                <a:solidFill>
                  <a:schemeClr val="tx1"/>
                </a:solidFill>
                <a:latin typeface="Katsoulidis"/>
              </a:rPr>
              <a:t>  </a:t>
            </a:r>
            <a:r>
              <a:rPr lang="el-GR" altLang="en-US" sz="2200" i="1" dirty="0">
                <a:solidFill>
                  <a:schemeClr val="tx1"/>
                </a:solidFill>
                <a:latin typeface="Katsoulidis"/>
              </a:rPr>
              <a:t>Πανεπιστήμιο Αθηνών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en-US" altLang="en-US" dirty="0">
              <a:solidFill>
                <a:schemeClr val="tx1"/>
              </a:solidFill>
              <a:latin typeface="Katsoulidis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el-GR" altLang="en-US" sz="17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2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200" i="1" dirty="0">
              <a:solidFill>
                <a:schemeClr val="tx1"/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720850" y="1676400"/>
            <a:ext cx="5943600" cy="1447800"/>
          </a:xfrm>
        </p:spPr>
        <p:txBody>
          <a:bodyPr/>
          <a:lstStyle/>
          <a:p>
            <a:pPr eaLnBrk="1" hangingPunct="1">
              <a:defRPr/>
            </a:pPr>
            <a:r>
              <a:rPr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Εισαγωγή στη Γλωσσολογία</a:t>
            </a:r>
            <a:b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8</a:t>
            </a:r>
            <a:r>
              <a:rPr lang="el-GR" altLang="en-US" sz="3200" baseline="300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ο</a:t>
            </a:r>
            <a:r>
              <a:rPr lang="el-GR" alt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ΜΑΘΗΜΑ</a:t>
            </a:r>
            <a:b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endParaRPr lang="el-GR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4339" name="Rectangle 16"/>
          <p:cNvSpPr>
            <a:spLocks noChangeArrowheads="1"/>
          </p:cNvSpPr>
          <p:nvPr/>
        </p:nvSpPr>
        <p:spPr bwMode="auto">
          <a:xfrm>
            <a:off x="3206750" y="6156325"/>
            <a:ext cx="29718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defRPr/>
            </a:pPr>
            <a:r>
              <a:rPr lang="el-GR" alt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MS PGothic" panose="020B0600070205080204" pitchFamily="34" charset="-128"/>
              </a:rPr>
              <a:t>Ε</a:t>
            </a:r>
            <a:r>
              <a:rPr lang="en-US" alt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MS PGothic" panose="020B0600070205080204" pitchFamily="34" charset="-128"/>
              </a:rPr>
              <a:t>mail</a:t>
            </a:r>
            <a:r>
              <a:rPr lang="en-US" altLang="en-US" sz="1500" dirty="0">
                <a:latin typeface="Cambria" pitchFamily="18" charset="0"/>
                <a:ea typeface="MS PGothic" panose="020B0600070205080204" pitchFamily="34" charset="-128"/>
              </a:rPr>
              <a:t>:</a:t>
            </a:r>
            <a:r>
              <a:rPr lang="el-GR" altLang="en-US" sz="1500" dirty="0">
                <a:latin typeface="Cambria" pitchFamily="18" charset="0"/>
                <a:ea typeface="MS PGothic" panose="020B0600070205080204" pitchFamily="34" charset="-128"/>
              </a:rPr>
              <a:t>  </a:t>
            </a:r>
            <a:r>
              <a:rPr lang="en-GB" altLang="en-US" sz="1500" dirty="0" err="1">
                <a:latin typeface="Cambria" pitchFamily="18" charset="0"/>
                <a:ea typeface="MS PGothic" panose="020B0600070205080204" pitchFamily="34" charset="-128"/>
              </a:rPr>
              <a:t>svarlokosta</a:t>
            </a:r>
            <a:r>
              <a:rPr lang="en-US" altLang="en-US" sz="1500" dirty="0">
                <a:latin typeface="Cambria" pitchFamily="18" charset="0"/>
                <a:ea typeface="MS PGothic" panose="020B0600070205080204" pitchFamily="34" charset="-128"/>
              </a:rPr>
              <a:t>@phil.uoa.gr</a:t>
            </a:r>
            <a:endParaRPr lang="en-US" altLang="en-US" sz="1500" dirty="0">
              <a:latin typeface="Cambria" pitchFamily="18" charset="0"/>
            </a:endParaRPr>
          </a:p>
        </p:txBody>
      </p:sp>
      <p:pic>
        <p:nvPicPr>
          <p:cNvPr id="9" name="8 - Εικόνα" descr="αρχείο λήψη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"/>
            <a:ext cx="3619500" cy="1066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Γλωσσικές πράξεις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962400"/>
            <a:ext cx="8991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 </a:t>
            </a:r>
            <a:r>
              <a:rPr lang="el-GR" sz="2400" b="1" dirty="0" err="1">
                <a:solidFill>
                  <a:srgbClr val="7030A0"/>
                </a:solidFill>
                <a:latin typeface="+mn-lt"/>
              </a:rPr>
              <a:t>Επιτελεστικές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/Διακηρυκτικές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Το </a:t>
            </a:r>
            <a:r>
              <a:rPr lang="el-GR" sz="2400" dirty="0" err="1">
                <a:latin typeface="+mn-lt"/>
              </a:rPr>
              <a:t>εκφώνημα</a:t>
            </a:r>
            <a:r>
              <a:rPr lang="el-GR" sz="2400" dirty="0">
                <a:latin typeface="+mn-lt"/>
              </a:rPr>
              <a:t> αποτελεί αναγνωρισμένη πράξη που επιφέρει συγκεκριμένη αλλαγή στο περιβάλλον.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Παραδείγματα: </a:t>
            </a:r>
            <a:r>
              <a:rPr lang="el-GR" sz="2400" dirty="0">
                <a:latin typeface="+mn-lt"/>
              </a:rPr>
              <a:t>διορισμοί, βαπτίσεις, καταδίκες, απολύσεις, κλπ. </a:t>
            </a:r>
          </a:p>
          <a:p>
            <a:r>
              <a:rPr lang="el-GR" sz="2400" dirty="0">
                <a:latin typeface="+mn-lt"/>
              </a:rPr>
              <a:t>    </a:t>
            </a:r>
            <a:r>
              <a:rPr lang="el-GR" sz="2000" dirty="0">
                <a:latin typeface="+mn-lt"/>
              </a:rPr>
              <a:t>Σε διορίζω Πρόεδρο της Βουλής. 		(</a:t>
            </a:r>
            <a:r>
              <a:rPr lang="el-GR" sz="2000" i="1" dirty="0">
                <a:latin typeface="+mn-lt"/>
              </a:rPr>
              <a:t>διορισμοί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>
                <a:latin typeface="+mn-lt"/>
              </a:rPr>
              <a:t>     Ονομάζω το πλοίο αυτό  «Αργώ».		(</a:t>
            </a:r>
            <a:r>
              <a:rPr lang="el-GR" sz="2000" i="1" dirty="0">
                <a:latin typeface="+mn-lt"/>
              </a:rPr>
              <a:t>βαπτίσεις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>
                <a:latin typeface="+mn-lt"/>
              </a:rPr>
              <a:t>     Καταδικάζεσαι σε δέκα χρόνια φυλάκιση.	(</a:t>
            </a:r>
            <a:r>
              <a:rPr lang="el-GR" sz="2000" i="1" dirty="0">
                <a:latin typeface="+mn-lt"/>
              </a:rPr>
              <a:t>καταδίκες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/>
              <a:t>    </a:t>
            </a:r>
            <a:r>
              <a:rPr lang="el-GR" sz="2000" dirty="0">
                <a:latin typeface="+mn-lt"/>
              </a:rPr>
              <a:t>Απολύεσαι αυτή τη στιγμή! 			(</a:t>
            </a:r>
            <a:r>
              <a:rPr lang="el-GR" sz="2000" i="1" dirty="0">
                <a:latin typeface="+mn-lt"/>
              </a:rPr>
              <a:t>απολύσεις</a:t>
            </a:r>
            <a:r>
              <a:rPr lang="el-GR" sz="2000" dirty="0">
                <a:latin typeface="+mn-lt"/>
              </a:rPr>
              <a:t>)</a:t>
            </a:r>
            <a:endParaRPr lang="en-US" sz="2000" dirty="0">
              <a:latin typeface="+mn-lt"/>
            </a:endParaRPr>
          </a:p>
          <a:p>
            <a:endParaRPr lang="en-US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" y="730746"/>
            <a:ext cx="8991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+mn-lt"/>
              </a:rPr>
              <a:t> 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Εκφραστικές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Αυτές οι γλωσσικές πράξεις εκφράζουν την ψυχική στάση του ομιλητή απέναντι στο περιεχόμενο του </a:t>
            </a:r>
            <a:r>
              <a:rPr lang="el-GR" sz="2400" dirty="0" err="1">
                <a:latin typeface="+mn-lt"/>
              </a:rPr>
              <a:t>εκφωνήματος</a:t>
            </a:r>
            <a:r>
              <a:rPr lang="el-GR" sz="2400" dirty="0">
                <a:latin typeface="+mn-lt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Παραδείγματα: </a:t>
            </a:r>
            <a:r>
              <a:rPr lang="el-GR" sz="2400" dirty="0">
                <a:latin typeface="+mn-lt"/>
              </a:rPr>
              <a:t>συγχαρητήρια, έπαινοι, συλλυπητήρια, απολογίες, παράπονα, κλπ. </a:t>
            </a:r>
          </a:p>
          <a:p>
            <a:r>
              <a:rPr lang="el-GR" sz="2400" dirty="0">
                <a:latin typeface="+mn-lt"/>
              </a:rPr>
              <a:t>     </a:t>
            </a:r>
            <a:r>
              <a:rPr lang="el-GR" sz="2000" dirty="0">
                <a:latin typeface="+mn-lt"/>
              </a:rPr>
              <a:t>Μπράβο σου, Σοφία!				(</a:t>
            </a:r>
            <a:r>
              <a:rPr lang="el-GR" sz="2000" i="1" dirty="0">
                <a:latin typeface="+mn-lt"/>
              </a:rPr>
              <a:t>συγχαρητήρια</a:t>
            </a:r>
            <a:r>
              <a:rPr lang="el-GR" sz="2000" dirty="0">
                <a:latin typeface="+mn-lt"/>
              </a:rPr>
              <a:t>) </a:t>
            </a:r>
          </a:p>
          <a:p>
            <a:r>
              <a:rPr lang="el-GR" sz="2000" dirty="0">
                <a:latin typeface="+mn-lt"/>
              </a:rPr>
              <a:t>      Η διάλεξη ήταν εξαιρετική! 			(</a:t>
            </a:r>
            <a:r>
              <a:rPr lang="el-GR" sz="2000" i="1" dirty="0">
                <a:latin typeface="+mn-lt"/>
              </a:rPr>
              <a:t>έπαινοι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>
                <a:latin typeface="+mn-lt"/>
              </a:rPr>
              <a:t>      Λυπάμαι ειλικρινά για </a:t>
            </a:r>
            <a:r>
              <a:rPr lang="el-GR" sz="2000" dirty="0" err="1">
                <a:latin typeface="+mn-lt"/>
              </a:rPr>
              <a:t>ό,τι</a:t>
            </a:r>
            <a:r>
              <a:rPr lang="el-GR" sz="2000" dirty="0">
                <a:latin typeface="+mn-lt"/>
              </a:rPr>
              <a:t> συνέβη χθες. 	(</a:t>
            </a:r>
            <a:r>
              <a:rPr lang="el-GR" sz="2000" i="1" dirty="0">
                <a:latin typeface="+mn-lt"/>
              </a:rPr>
              <a:t>απολογίες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>
                <a:latin typeface="+mn-lt"/>
              </a:rPr>
              <a:t>      Κρίμα που πρέπει να φύγεις τόσο γρήγορα.	(</a:t>
            </a:r>
            <a:r>
              <a:rPr lang="el-GR" sz="2000" i="1" dirty="0">
                <a:latin typeface="+mn-lt"/>
              </a:rPr>
              <a:t>παράπονα</a:t>
            </a:r>
            <a:r>
              <a:rPr lang="el-GR" sz="2000" dirty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Έμμεσες γλωσσικές πράξεις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906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Έμμεσες γλωσσικές πράξεις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Υπάρχουν περιπτώσεις όπου το ίδιο </a:t>
            </a:r>
            <a:r>
              <a:rPr lang="el-GR" sz="2400" dirty="0" err="1">
                <a:latin typeface="+mn-lt"/>
              </a:rPr>
              <a:t>εκφώνημα</a:t>
            </a:r>
            <a:r>
              <a:rPr lang="el-GR" sz="2400" dirty="0">
                <a:latin typeface="+mn-lt"/>
              </a:rPr>
              <a:t> έχει δύο ή περισσότερες ερμηνείες. Σε αυτές τις περιπτώσεις επιτελείται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έμμεσα</a:t>
            </a:r>
            <a:r>
              <a:rPr lang="el-GR" sz="2400" dirty="0">
                <a:latin typeface="+mn-lt"/>
              </a:rPr>
              <a:t> μια γλωσσική πράξη μέσω της (άμεσης) επιτέλεσης μιας άλλης. </a:t>
            </a:r>
          </a:p>
          <a:p>
            <a:r>
              <a:rPr lang="el-GR" sz="2400" dirty="0">
                <a:latin typeface="+mn-lt"/>
              </a:rPr>
              <a:t>      π.χ.  </a:t>
            </a:r>
            <a:r>
              <a:rPr lang="el-GR" sz="2400" i="1" dirty="0">
                <a:latin typeface="+mn-lt"/>
              </a:rPr>
              <a:t>Ξέχασα να φέρω το στυλό μου.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Το </a:t>
            </a:r>
            <a:r>
              <a:rPr lang="el-GR" sz="2400" dirty="0" err="1">
                <a:latin typeface="+mn-lt"/>
              </a:rPr>
              <a:t>εκφώνημα</a:t>
            </a:r>
            <a:r>
              <a:rPr lang="el-GR" sz="2400" dirty="0">
                <a:latin typeface="+mn-lt"/>
              </a:rPr>
              <a:t> αυτό εκτός από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δήλωση</a:t>
            </a:r>
            <a:r>
              <a:rPr lang="el-GR" sz="2400" dirty="0">
                <a:latin typeface="+mn-lt"/>
              </a:rPr>
              <a:t> (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άμεση γλωσσική πράξη</a:t>
            </a:r>
            <a:r>
              <a:rPr lang="el-GR" sz="2400" dirty="0">
                <a:latin typeface="+mn-lt"/>
              </a:rPr>
              <a:t>), στο κατάλληλο περιβάλλον μπορεί να αποτελέσει και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παράκληση</a:t>
            </a:r>
            <a:r>
              <a:rPr lang="el-GR" sz="2400" dirty="0">
                <a:latin typeface="+mn-lt"/>
              </a:rPr>
              <a:t> (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έμμεση γλωσσική πράξη</a:t>
            </a:r>
            <a:r>
              <a:rPr lang="el-GR" sz="2400" dirty="0">
                <a:latin typeface="+mn-lt"/>
              </a:rPr>
              <a:t>, </a:t>
            </a:r>
            <a:r>
              <a:rPr lang="el-GR" sz="2400" b="1" dirty="0" err="1">
                <a:solidFill>
                  <a:srgbClr val="7030A0"/>
                </a:solidFill>
                <a:latin typeface="+mn-lt"/>
              </a:rPr>
              <a:t>κατευθυντική</a:t>
            </a:r>
            <a:r>
              <a:rPr lang="el-GR" sz="2400" dirty="0">
                <a:latin typeface="+mn-lt"/>
              </a:rPr>
              <a:t>).</a:t>
            </a:r>
            <a:endParaRPr lang="en-US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426803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Αντιστοιχία </a:t>
            </a:r>
            <a:r>
              <a:rPr lang="el-GR" sz="2400" dirty="0">
                <a:latin typeface="+mn-lt"/>
              </a:rPr>
              <a:t>γραμματικής δομής – λειτουργίας. 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4927600"/>
          <a:ext cx="8458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Παράδειγμα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Δομή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Λειτουργία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Έκλεισες την πόρτα.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Καταφατική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Δήλωση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Έκλεισες την πόρτα;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Ερωτηματική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Ερώτηση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Κλείσε την πόρτα!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Προστακτική</a:t>
                      </a:r>
                      <a:r>
                        <a:rPr lang="el-GR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Προσταγή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Να μην κλείσεις την πόρτα.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Αρνητική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Άρνηση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Έμμεσες γλωσσικές πράξεις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8382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400" i="1" dirty="0">
                <a:latin typeface="+mn-lt"/>
              </a:rPr>
              <a:t>Μπορείς να μου δώσεις το αλάτι;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err="1">
                <a:latin typeface="+mn-lt"/>
              </a:rPr>
              <a:t>i</a:t>
            </a:r>
            <a:r>
              <a:rPr lang="en-US" sz="2400" dirty="0">
                <a:latin typeface="+mn-lt"/>
              </a:rPr>
              <a:t>.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Ερώτηση</a:t>
            </a:r>
            <a:r>
              <a:rPr lang="el-GR" sz="2400" dirty="0">
                <a:latin typeface="+mn-lt"/>
              </a:rPr>
              <a:t> για την ικανότητα του ακροατή (άμεσα)</a:t>
            </a:r>
          </a:p>
          <a:p>
            <a:r>
              <a:rPr lang="en-US" sz="2400" dirty="0">
                <a:latin typeface="+mn-lt"/>
              </a:rPr>
              <a:t>	ii</a:t>
            </a:r>
            <a:r>
              <a:rPr lang="el-GR" sz="2400" dirty="0">
                <a:latin typeface="+mn-lt"/>
              </a:rPr>
              <a:t>.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Παράκληση</a:t>
            </a:r>
            <a:r>
              <a:rPr lang="el-GR" sz="2400" dirty="0">
                <a:latin typeface="+mn-lt"/>
              </a:rPr>
              <a:t> (έμμεσα)</a:t>
            </a:r>
          </a:p>
          <a:p>
            <a:pPr>
              <a:buFont typeface="Wingdings" pitchFamily="2" charset="2"/>
              <a:buChar char="Ø"/>
            </a:pPr>
            <a:r>
              <a:rPr lang="el-GR" sz="24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i="1" dirty="0">
                <a:latin typeface="+mn-lt"/>
              </a:rPr>
              <a:t>Ξέρεις να αλλάζεις λάστιχα;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err="1">
                <a:latin typeface="+mn-lt"/>
              </a:rPr>
              <a:t>i</a:t>
            </a:r>
            <a:r>
              <a:rPr lang="el-GR" sz="2400" dirty="0">
                <a:latin typeface="+mn-lt"/>
              </a:rPr>
              <a:t>.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Ερώτηση</a:t>
            </a:r>
            <a:r>
              <a:rPr lang="el-GR" sz="2400" dirty="0">
                <a:latin typeface="+mn-lt"/>
              </a:rPr>
              <a:t> για την ικανότητα του ακροατή (άμεσα)</a:t>
            </a:r>
          </a:p>
          <a:p>
            <a:r>
              <a:rPr lang="en-US" sz="2400" dirty="0">
                <a:latin typeface="+mn-lt"/>
              </a:rPr>
              <a:t>	ii</a:t>
            </a:r>
            <a:r>
              <a:rPr lang="el-GR" sz="2400" dirty="0">
                <a:latin typeface="+mn-lt"/>
              </a:rPr>
              <a:t>.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Παράκληση</a:t>
            </a:r>
            <a:r>
              <a:rPr lang="el-GR" sz="2400" dirty="0">
                <a:latin typeface="+mn-lt"/>
              </a:rPr>
              <a:t> (έμμεσα)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i="1" dirty="0">
                <a:latin typeface="+mn-lt"/>
              </a:rPr>
              <a:t>Πού είναι το κλειδί του αυτοκινήτου;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err="1">
                <a:latin typeface="+mn-lt"/>
              </a:rPr>
              <a:t>i</a:t>
            </a:r>
            <a:r>
              <a:rPr lang="el-GR" sz="2400" dirty="0">
                <a:latin typeface="+mn-lt"/>
              </a:rPr>
              <a:t>.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Ερώτηση</a:t>
            </a:r>
            <a:r>
              <a:rPr lang="el-GR" sz="2400" dirty="0">
                <a:latin typeface="+mn-lt"/>
              </a:rPr>
              <a:t> σχετικά με τη θέση του κλειδιού (άμεσα)</a:t>
            </a:r>
          </a:p>
          <a:p>
            <a:r>
              <a:rPr lang="en-US" sz="2400" dirty="0">
                <a:latin typeface="+mn-lt"/>
              </a:rPr>
              <a:t>	ii</a:t>
            </a:r>
            <a:r>
              <a:rPr lang="el-GR" sz="2400" dirty="0">
                <a:latin typeface="+mn-lt"/>
              </a:rPr>
              <a:t>.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Παράκληση</a:t>
            </a:r>
            <a:r>
              <a:rPr lang="el-GR" sz="2400" dirty="0">
                <a:latin typeface="+mn-lt"/>
              </a:rPr>
              <a:t> (έμμεσα)</a:t>
            </a:r>
          </a:p>
          <a:p>
            <a:r>
              <a:rPr lang="en-US" sz="2400" dirty="0">
                <a:latin typeface="+mn-lt"/>
              </a:rPr>
              <a:t>	iii</a:t>
            </a:r>
            <a:r>
              <a:rPr lang="el-GR" sz="2400" dirty="0">
                <a:latin typeface="+mn-lt"/>
              </a:rPr>
              <a:t>.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Κατηγορία</a:t>
            </a:r>
            <a:r>
              <a:rPr lang="el-GR" sz="2400" dirty="0">
                <a:latin typeface="+mn-lt"/>
              </a:rPr>
              <a:t> (έμμεσα)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28600" y="4728136"/>
            <a:ext cx="8534400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+mn-lt"/>
              </a:rPr>
              <a:t> Αν ο ακροατής αποτύχει να αναγνωρίσει την έμμεση γλωσσική πράξη του ομιλητή, καταλήγουμε σε περίεργες επικοινωνιακές καταστάσεις. Φανταστείτε την παρακάτω σκηνή:</a:t>
            </a:r>
          </a:p>
          <a:p>
            <a:endParaRPr lang="el-GR" sz="1050" dirty="0">
              <a:latin typeface="+mn-lt"/>
            </a:endParaRPr>
          </a:p>
          <a:p>
            <a:r>
              <a:rPr lang="el-GR" sz="2000" i="1" dirty="0">
                <a:latin typeface="+mn-lt"/>
              </a:rPr>
              <a:t>Επισκέπτης</a:t>
            </a:r>
            <a:r>
              <a:rPr lang="el-GR" sz="2000" dirty="0">
                <a:latin typeface="+mn-lt"/>
              </a:rPr>
              <a:t>: Συγνώμη. Ξέρετε πού είναι το Μουσείο Ακρόπολης;</a:t>
            </a:r>
          </a:p>
          <a:p>
            <a:r>
              <a:rPr lang="el-GR" sz="2000" i="1" dirty="0">
                <a:latin typeface="+mn-lt"/>
              </a:rPr>
              <a:t>Περαστικός</a:t>
            </a:r>
            <a:r>
              <a:rPr lang="el-GR" sz="2000" dirty="0">
                <a:latin typeface="+mn-lt"/>
              </a:rPr>
              <a:t>: Ναι, φυσικά! (και φεύγει)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Γλωσσική ευγένεια</a:t>
            </a:r>
          </a:p>
        </p:txBody>
      </p:sp>
      <p:pic>
        <p:nvPicPr>
          <p:cNvPr id="2050" name="Picture 2" descr="F:\kostas\Documents\ΕΚΠΑ_ΜΑΘΗΜΑΤΑ\ΕΙΣΑΓΩΓΗ ΣΤΗ ΓΛΩΣΣΟΛΟΓΙΑ_ΠΜΣ_ΓΝΩΣΙΑΚΗ ΕΠΙΣΤΗΜΗ\9ο ΜΑΘΗΜΑ - ΠΡΑΓΜΑΤΟΛΟΓΙΑ\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0"/>
            <a:ext cx="8229600" cy="4495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Γλωσσική ευγένεια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839212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400" dirty="0">
                <a:latin typeface="+mn-lt"/>
              </a:rPr>
              <a:t>Χρησιμοποιούμε έμμεσες λεκτικές πράξεις επειδή στις (περισσότερες τουλάχιστον) σύγχρονες κοινωνίες λεκτικές πράξεις, όπως οι προσταγές, θεωρείται ότι εκφράζονται πιο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ευγενικά </a:t>
            </a:r>
            <a:r>
              <a:rPr lang="el-GR" sz="2400" dirty="0">
                <a:latin typeface="+mn-lt"/>
              </a:rPr>
              <a:t>με έμμεσες παρά με άμεσες λεκτικές πράξεις 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Η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γλωσσική ευγένεια</a:t>
            </a:r>
            <a:r>
              <a:rPr lang="el-GR" sz="2400" dirty="0">
                <a:latin typeface="+mn-lt"/>
              </a:rPr>
              <a:t>  (</a:t>
            </a:r>
            <a:r>
              <a:rPr lang="en-US" sz="2400" dirty="0">
                <a:latin typeface="+mn-lt"/>
              </a:rPr>
              <a:t>linguistic politeness</a:t>
            </a:r>
            <a:r>
              <a:rPr lang="el-GR" sz="2400" dirty="0">
                <a:latin typeface="+mn-lt"/>
              </a:rPr>
              <a:t>) αναφέρεται σε συγκεκριμένες λεκτικές επιλογές που κάνουν οι ομιλητές στη μεταξύ τους επικοινωνία με στόχο να εκφράσουν κοινωνική εγγύτητα και ενδιαφέρον μεταξύ τους (</a:t>
            </a:r>
            <a:r>
              <a:rPr lang="en-US" sz="2400" dirty="0">
                <a:latin typeface="+mn-lt"/>
              </a:rPr>
              <a:t>Holmes 2006</a:t>
            </a:r>
            <a:r>
              <a:rPr lang="el-GR" sz="2400" dirty="0">
                <a:latin typeface="+mn-lt"/>
              </a:rPr>
              <a:t>).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4102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dirty="0">
                <a:latin typeface="+mn-lt"/>
              </a:rPr>
              <a:t>Η γλωσσική ευγένεια συνίσταται σε συμπεριφορές που δείχνουν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επίγνωση</a:t>
            </a:r>
            <a:r>
              <a:rPr lang="el-GR" sz="2400" dirty="0">
                <a:latin typeface="+mn-lt"/>
              </a:rPr>
              <a:t> και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ενδιαφέρον</a:t>
            </a:r>
            <a:r>
              <a:rPr lang="el-GR" sz="2400" dirty="0">
                <a:latin typeface="+mn-lt"/>
              </a:rPr>
              <a:t> για το πρόσωπο κάποιου άλλου, δηλ. για τη σημασία της εικόνας του συνομιλητή μας και τις ανάγκες του προσώπου του.</a:t>
            </a:r>
            <a:endParaRPr lang="en-US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38862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Η πιο βασική έννοια στην μελέτη της γλωσσικής ευγένειας, σύμφωνα με το μοντέλο των </a:t>
            </a:r>
            <a:r>
              <a:rPr lang="en-US" sz="2400" dirty="0">
                <a:latin typeface="Cambria" pitchFamily="18" charset="0"/>
              </a:rPr>
              <a:t>Brown &amp; Levinson (1987)</a:t>
            </a:r>
            <a:r>
              <a:rPr lang="el-GR" sz="2400" dirty="0">
                <a:latin typeface="Cambria" pitchFamily="18" charset="0"/>
              </a:rPr>
              <a:t>, </a:t>
            </a:r>
            <a:r>
              <a:rPr lang="el-GR" sz="2400" dirty="0">
                <a:latin typeface="+mn-lt"/>
              </a:rPr>
              <a:t>είναι εκείνη του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προσώπου</a:t>
            </a:r>
            <a:r>
              <a:rPr lang="el-GR" sz="2400" dirty="0">
                <a:latin typeface="+mn-lt"/>
              </a:rPr>
              <a:t> (</a:t>
            </a:r>
            <a:r>
              <a:rPr lang="en-US" sz="2400" dirty="0">
                <a:latin typeface="+mn-lt"/>
              </a:rPr>
              <a:t>face</a:t>
            </a:r>
            <a:r>
              <a:rPr lang="el-GR" sz="2400" dirty="0">
                <a:latin typeface="+mn-lt"/>
              </a:rPr>
              <a:t>): «η δημόσια εικόνα που κάθε μέλος [μιας κοινωνίας] διεκδικεί για τον εαυτό του» (σ. 61).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Γλωσσική ευγένεια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067812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400" dirty="0">
                <a:latin typeface="+mn-lt"/>
              </a:rPr>
              <a:t>Το πρόσωπο του κάθε ατόμου/μέλους της κοινωνίας έχει 2 </a:t>
            </a:r>
          </a:p>
          <a:p>
            <a:r>
              <a:rPr lang="el-GR" sz="2400" dirty="0">
                <a:latin typeface="+mn-lt"/>
              </a:rPr>
              <a:t>     όψεις/πλευρές:</a:t>
            </a:r>
          </a:p>
          <a:p>
            <a:pPr lvl="1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Το</a:t>
            </a: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θετικό πρόσωπο</a:t>
            </a:r>
            <a:r>
              <a:rPr lang="el-GR" sz="2400" dirty="0">
                <a:latin typeface="+mn-lt"/>
              </a:rPr>
              <a:t>:  αναφέρεται στην ανάγκη του κάθε</a:t>
            </a:r>
          </a:p>
          <a:p>
            <a:pPr lvl="1"/>
            <a:r>
              <a:rPr lang="el-GR" sz="2400" dirty="0">
                <a:latin typeface="+mn-lt"/>
              </a:rPr>
              <a:t>     ατόμου να ανήκει σε συγκεκριμένες ομάδες, δηλ. στην</a:t>
            </a:r>
          </a:p>
          <a:p>
            <a:pPr lvl="1"/>
            <a:r>
              <a:rPr lang="el-GR" sz="2400" dirty="0">
                <a:latin typeface="+mn-lt"/>
              </a:rPr>
              <a:t>     ανάγκη για αποδοχή, εκτίμηση και επιδοκιμασία.</a:t>
            </a:r>
          </a:p>
          <a:p>
            <a:pPr lvl="1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Το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αρνητικό πρόσωπο</a:t>
            </a:r>
            <a:r>
              <a:rPr lang="el-GR" sz="2400" dirty="0">
                <a:latin typeface="+mn-lt"/>
              </a:rPr>
              <a:t>: αναφέρεται στην ανάγκη κάθε </a:t>
            </a:r>
          </a:p>
          <a:p>
            <a:pPr lvl="1"/>
            <a:r>
              <a:rPr lang="el-GR" sz="2400" dirty="0">
                <a:latin typeface="+mn-lt"/>
              </a:rPr>
              <a:t>     ατόμου να δρα ανεξάρτητα και χωρίς περιορισμούς.</a:t>
            </a:r>
          </a:p>
          <a:p>
            <a:endParaRPr lang="el-GR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4080808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Οι δυο πλευρές του προσώπου συνυπάρχουν σε κάθε άτομο.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Στη γλωσσική επικοινωνία ο κάθε ομιλητής καλείται να     </a:t>
            </a:r>
          </a:p>
          <a:p>
            <a:r>
              <a:rPr lang="el-GR" sz="2400" dirty="0">
                <a:latin typeface="+mn-lt"/>
              </a:rPr>
              <a:t>     λάβει υπόψη τις δυο πλευρές του προσώπου  του </a:t>
            </a:r>
          </a:p>
          <a:p>
            <a:r>
              <a:rPr lang="el-GR" sz="2400" dirty="0">
                <a:latin typeface="+mn-lt"/>
              </a:rPr>
              <a:t>     συνομιλητή του και τις ανάγκες που προκύπτουν από την </a:t>
            </a:r>
          </a:p>
          <a:p>
            <a:r>
              <a:rPr lang="el-GR" sz="2400" dirty="0">
                <a:latin typeface="+mn-lt"/>
              </a:rPr>
              <a:t>     προσπάθεια τήρησης της ισορροπίας μεταξύ τους.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Γλωσσική ευγένεια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685800"/>
            <a:ext cx="8991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200" dirty="0">
                <a:latin typeface="+mn-lt"/>
              </a:rPr>
              <a:t>Οι γλωσσικές πράξεις που μπορεί να απειλήσουν το πρόσωπο (θετικό ή αρνητικό) του συνομιλητή αποκαλούνται </a:t>
            </a:r>
            <a:r>
              <a:rPr lang="el-GR" sz="2200" b="1" dirty="0">
                <a:solidFill>
                  <a:srgbClr val="7030A0"/>
                </a:solidFill>
                <a:latin typeface="+mn-lt"/>
              </a:rPr>
              <a:t>πράξεις απειλής του προσώπου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face-threatening acts</a:t>
            </a:r>
            <a:r>
              <a:rPr lang="el-GR" sz="2400" dirty="0">
                <a:latin typeface="+mn-lt"/>
              </a:rPr>
              <a:t>).</a:t>
            </a:r>
            <a:endParaRPr lang="el-GR" sz="20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000" dirty="0">
                <a:latin typeface="+mn-lt"/>
              </a:rPr>
              <a:t>Δώσε μου αυτό το βιβλίο! 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000" dirty="0">
                <a:latin typeface="+mn-lt"/>
              </a:rPr>
              <a:t>Κλείσε το ραδιόφωνο! (αίτημα - απειλή στο αρνητικό πρόσωπο)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000" dirty="0">
                <a:latin typeface="+mn-lt"/>
              </a:rPr>
              <a:t>Διαφωνώ με την άποψή σου για τον γάμο. (διαφωνία - απειλή στο θετικό πρόσωπο)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51054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</a:t>
            </a:r>
            <a:r>
              <a:rPr lang="el-GR" sz="2200" dirty="0">
                <a:latin typeface="+mn-lt"/>
              </a:rPr>
              <a:t>Ο βαθμός απειλής μιας πράξης προσδιορίζεται σε συνάρτηση με το περικείμενο εκφώνησής της.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200" dirty="0">
                <a:latin typeface="+mn-lt"/>
              </a:rPr>
              <a:t> Η γλωσσική ευγένεια και οι μηχανισμοί απόδοσής της διαφέρουν διαπολιτισμικά </a:t>
            </a:r>
            <a:r>
              <a:rPr lang="el-GR" sz="2000" dirty="0">
                <a:latin typeface="+mn-lt"/>
              </a:rPr>
              <a:t>(π.χ. διαφορές στο περιεχόμενο του προσώπου ανάμεσα σε δυτικούς και ανατολικούς πολιτισμούς).</a:t>
            </a:r>
            <a:endParaRPr lang="en-US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3048000"/>
            <a:ext cx="8915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200" dirty="0">
                <a:latin typeface="+mn-lt"/>
              </a:rPr>
              <a:t>Οι γλωσσικές πράξεις που ελαχιστοποιούν την πιθανή απειλή στο πρόσωπο (θετικό ή αρνητικό) του συνομιλητή αποκαλούνται </a:t>
            </a:r>
            <a:r>
              <a:rPr lang="el-GR" sz="2200" b="1" dirty="0">
                <a:solidFill>
                  <a:srgbClr val="7030A0"/>
                </a:solidFill>
                <a:latin typeface="+mn-lt"/>
              </a:rPr>
              <a:t>πράξεις διάσωσης του προσώπου </a:t>
            </a:r>
            <a:r>
              <a:rPr lang="el-GR" sz="2400" dirty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face-saving acts</a:t>
            </a:r>
            <a:r>
              <a:rPr lang="el-GR" sz="2400" dirty="0">
                <a:latin typeface="+mn-lt"/>
              </a:rPr>
              <a:t>). 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Μπορείς να μου δώσεις αυτό το βιβλίο; 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Λυπάμαι που σε ενοχλώ. (έμφαση στο αρνητικό πρόσωπο)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Ας προσπαθήσουμε μαζί να βρούμε τη λύση. (έμφαση στο θετικό πρόσωπο)</a:t>
            </a:r>
            <a:r>
              <a:rPr lang="el-GR" sz="2400" dirty="0">
                <a:latin typeface="+mn-lt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Δείξη</a:t>
            </a: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– Δεικτικές εκφράσεις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150203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>
                <a:latin typeface="+mn-lt"/>
              </a:rPr>
              <a:t>Γιώργος</a:t>
            </a:r>
            <a:r>
              <a:rPr lang="el-GR" sz="2400" dirty="0">
                <a:latin typeface="+mn-lt"/>
              </a:rPr>
              <a:t>: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Εγώ</a:t>
            </a:r>
            <a:r>
              <a:rPr lang="el-GR" sz="2400" dirty="0">
                <a:latin typeface="+mn-lt"/>
              </a:rPr>
              <a:t> ποτέ δεν λέω ψέματα, ενώ εσύ…</a:t>
            </a:r>
            <a:endParaRPr lang="en-US" sz="2400" dirty="0">
              <a:latin typeface="+mn-lt"/>
            </a:endParaRPr>
          </a:p>
          <a:p>
            <a:r>
              <a:rPr lang="el-GR" sz="2400" i="1" dirty="0">
                <a:latin typeface="+mn-lt"/>
              </a:rPr>
              <a:t>Ελένη</a:t>
            </a:r>
            <a:r>
              <a:rPr lang="el-GR" sz="2400" dirty="0">
                <a:latin typeface="+mn-lt"/>
              </a:rPr>
              <a:t>: Τι μας λες! Κι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εγώ</a:t>
            </a:r>
            <a:r>
              <a:rPr lang="el-GR" sz="2400" dirty="0">
                <a:latin typeface="+mn-lt"/>
              </a:rPr>
              <a:t> δεν σε πιστεύω </a:t>
            </a:r>
            <a:r>
              <a:rPr lang="el-GR" sz="2400" dirty="0" err="1">
                <a:latin typeface="+mn-lt"/>
              </a:rPr>
              <a:t>ό,τι</a:t>
            </a:r>
            <a:r>
              <a:rPr lang="el-GR" sz="2400" dirty="0">
                <a:latin typeface="+mn-lt"/>
              </a:rPr>
              <a:t> και να μου πεις!</a:t>
            </a:r>
            <a:endParaRPr lang="en-US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231654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>
                <a:latin typeface="+mn-lt"/>
              </a:rPr>
              <a:t>Μαρία</a:t>
            </a:r>
            <a:r>
              <a:rPr lang="el-GR" sz="2400" dirty="0">
                <a:latin typeface="+mn-lt"/>
              </a:rPr>
              <a:t> (στην Αγγλία): Σε παρακαλώ, ρε Νίκο, έλα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εδώ</a:t>
            </a:r>
            <a:r>
              <a:rPr lang="el-GR" sz="2400" dirty="0">
                <a:latin typeface="+mn-lt"/>
              </a:rPr>
              <a:t> τα Χριστούγεννα.</a:t>
            </a:r>
            <a:endParaRPr lang="en-US" sz="2400" dirty="0">
              <a:latin typeface="+mn-lt"/>
            </a:endParaRPr>
          </a:p>
          <a:p>
            <a:r>
              <a:rPr lang="el-GR" sz="2400" dirty="0">
                <a:latin typeface="+mn-lt"/>
              </a:rPr>
              <a:t>Νίκος (στην Ελλάδα): Όχι, έλα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εδώ</a:t>
            </a:r>
            <a:r>
              <a:rPr lang="el-GR" sz="2400" dirty="0">
                <a:latin typeface="+mn-lt"/>
              </a:rPr>
              <a:t> εσύ. Θα περάσουμε καλύτερα.</a:t>
            </a:r>
            <a:endParaRPr lang="en-US" sz="2400" dirty="0">
              <a:latin typeface="+mn-lt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406914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Οι  λέξεις που χρειάζονται το περικείμενο, δηλ. τις </a:t>
            </a:r>
            <a:r>
              <a:rPr lang="el-GR" sz="2400" dirty="0" err="1">
                <a:latin typeface="+mn-lt"/>
              </a:rPr>
              <a:t>χωρο</a:t>
            </a:r>
            <a:r>
              <a:rPr lang="el-GR" sz="2400" dirty="0">
                <a:latin typeface="+mn-lt"/>
              </a:rPr>
              <a:t>-χρονικές συντεταγμένες επικοινωνίας και την ταυτότητα των συνομιλητών για να καταστεί σαφές το πλήρες νόημά τους ονομάζονται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δεικτικές εκφράσεις</a:t>
            </a:r>
            <a:r>
              <a:rPr lang="el-GR" sz="2400" dirty="0">
                <a:latin typeface="+mn-lt"/>
              </a:rPr>
              <a:t>, από τον όρο </a:t>
            </a:r>
            <a:r>
              <a:rPr lang="el-GR" sz="2400" b="1" dirty="0" err="1">
                <a:solidFill>
                  <a:srgbClr val="7030A0"/>
                </a:solidFill>
                <a:latin typeface="+mn-lt"/>
              </a:rPr>
              <a:t>δείξη</a:t>
            </a:r>
            <a:r>
              <a:rPr lang="el-GR" sz="2400" dirty="0">
                <a:latin typeface="+mn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Δείξη</a:t>
            </a: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– Δεικτικές εκφράσεις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97803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Προσωπική </a:t>
            </a:r>
            <a:r>
              <a:rPr lang="el-GR" sz="2400" b="1" dirty="0" err="1">
                <a:solidFill>
                  <a:srgbClr val="00B050"/>
                </a:solidFill>
                <a:latin typeface="Cambria" pitchFamily="18" charset="0"/>
              </a:rPr>
              <a:t>δείξη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(ομιλητής – ακροατής)</a:t>
            </a:r>
            <a:r>
              <a:rPr lang="el-GR" sz="2400" dirty="0">
                <a:latin typeface="+mn-lt"/>
              </a:rPr>
              <a:t>: εκφράζεται με τις προσωπικές (εγώ, εσύ) και δεικτικές (αυτός, εκείνος) αντωνυμίες.</a:t>
            </a:r>
            <a:endParaRPr lang="en-US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590871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 Δεικτικές εκφράσεις είναι και τα ρήματα εκείνα των οποίων η σημασία περιέχει πληροφορίες για τη θέση του ομιλητή και του ακροατή.</a:t>
            </a: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</a:rPr>
              <a:t> Θα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έρθω</a:t>
            </a:r>
            <a:r>
              <a:rPr lang="el-GR" sz="2400" dirty="0">
                <a:latin typeface="Cambria" pitchFamily="18" charset="0"/>
              </a:rPr>
              <a:t> στο Βερολίνο τον Δεκέμβριο.</a:t>
            </a:r>
          </a:p>
          <a:p>
            <a:pPr lvl="1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</a:rPr>
              <a:t> Θα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πάω</a:t>
            </a:r>
            <a:r>
              <a:rPr lang="el-GR" sz="2400" dirty="0">
                <a:latin typeface="Cambria" pitchFamily="18" charset="0"/>
              </a:rPr>
              <a:t> στο Βερολίνο τον Δεκέμβριο.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2217003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Τοπική </a:t>
            </a:r>
            <a:r>
              <a:rPr lang="el-GR" sz="2400" b="1" dirty="0" err="1">
                <a:solidFill>
                  <a:srgbClr val="00B050"/>
                </a:solidFill>
                <a:latin typeface="Cambria" pitchFamily="18" charset="0"/>
              </a:rPr>
              <a:t>δείξη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(τόπος εκφώνησης): εκφράζεται με τα τοπικά επιρρήματα (εδώ, εκεί).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32004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Χρονική </a:t>
            </a:r>
            <a:r>
              <a:rPr lang="el-GR" sz="2400" b="1" dirty="0" err="1">
                <a:solidFill>
                  <a:srgbClr val="00B050"/>
                </a:solidFill>
                <a:latin typeface="+mn-lt"/>
              </a:rPr>
              <a:t>δείξη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(χρόνος </a:t>
            </a:r>
            <a:r>
              <a:rPr lang="el-GR" sz="2400" dirty="0" err="1">
                <a:latin typeface="+mn-lt"/>
              </a:rPr>
              <a:t>εκφωνήματος</a:t>
            </a:r>
            <a:r>
              <a:rPr lang="el-GR" sz="2400" dirty="0">
                <a:latin typeface="+mn-lt"/>
              </a:rPr>
              <a:t>): εκφράζεται με τα χρονικά επιρρήματα (</a:t>
            </a:r>
            <a:r>
              <a:rPr lang="el-GR" sz="2400" i="1" dirty="0">
                <a:latin typeface="+mn-lt"/>
              </a:rPr>
              <a:t>τώρα</a:t>
            </a:r>
            <a:r>
              <a:rPr lang="el-GR" sz="2400" dirty="0">
                <a:latin typeface="+mn-lt"/>
              </a:rPr>
              <a:t>, </a:t>
            </a:r>
            <a:r>
              <a:rPr lang="el-GR" sz="2400" i="1" dirty="0">
                <a:latin typeface="+mn-lt"/>
              </a:rPr>
              <a:t>χτες</a:t>
            </a:r>
            <a:r>
              <a:rPr lang="el-GR" sz="2400" dirty="0">
                <a:latin typeface="+mn-lt"/>
              </a:rPr>
              <a:t>, </a:t>
            </a:r>
            <a:r>
              <a:rPr lang="el-GR" sz="2400" i="1" dirty="0">
                <a:latin typeface="+mn-lt"/>
              </a:rPr>
              <a:t>αύριο</a:t>
            </a:r>
            <a:r>
              <a:rPr lang="el-GR" sz="2400" dirty="0">
                <a:latin typeface="+mn-lt"/>
              </a:rPr>
              <a:t>).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Υπονοήματα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28600" y="838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Η επιτυχής επικοινωνία μεταξύ των συνομιλητών βασίζεται στην  αναγνώριση της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υπόρρητης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σημασίας </a:t>
            </a:r>
            <a:r>
              <a:rPr lang="el-GR" sz="2400" dirty="0">
                <a:latin typeface="Cambria" pitchFamily="18" charset="0"/>
              </a:rPr>
              <a:t>στα </a:t>
            </a:r>
            <a:r>
              <a:rPr lang="el-GR" sz="2400" dirty="0" err="1">
                <a:latin typeface="Cambria" pitchFamily="18" charset="0"/>
              </a:rPr>
              <a:t>εκφωνήματά</a:t>
            </a:r>
            <a:r>
              <a:rPr lang="el-GR" sz="2400" dirty="0">
                <a:latin typeface="Cambria" pitchFamily="18" charset="0"/>
              </a:rPr>
              <a:t> τους. </a:t>
            </a:r>
            <a:endParaRPr lang="en-US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995208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Τα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συνομιλιακά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υπονοήματα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(</a:t>
            </a:r>
            <a:r>
              <a:rPr lang="en-US" sz="2400" dirty="0" err="1">
                <a:latin typeface="Cambria" pitchFamily="18" charset="0"/>
              </a:rPr>
              <a:t>concersational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implicatures</a:t>
            </a:r>
            <a:r>
              <a:rPr lang="en-US" sz="2400" dirty="0">
                <a:latin typeface="Cambria" pitchFamily="18" charset="0"/>
              </a:rPr>
              <a:t>) </a:t>
            </a:r>
            <a:r>
              <a:rPr lang="el-GR" sz="2400" dirty="0">
                <a:latin typeface="Cambria" pitchFamily="18" charset="0"/>
              </a:rPr>
              <a:t>αποτελούν το πιο χαρακτηριστικό και ευρέως αποδεκτό είδος </a:t>
            </a:r>
            <a:r>
              <a:rPr lang="el-GR" sz="2400" dirty="0" err="1">
                <a:latin typeface="Cambria" pitchFamily="18" charset="0"/>
              </a:rPr>
              <a:t>υπονοημάτων</a:t>
            </a:r>
            <a:r>
              <a:rPr lang="el-GR" sz="2400" dirty="0">
                <a:latin typeface="Cambria" pitchFamily="18" charset="0"/>
              </a:rPr>
              <a:t>.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Η δημιουργία τους συνδέεται με τη λειτουργία ορισμένων αρχών που διέπουν τη συνομιλία.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28600" y="19812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Η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Θεωρία των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Υπονοημάτων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του </a:t>
            </a:r>
            <a:r>
              <a:rPr lang="en-US" sz="2400" dirty="0">
                <a:latin typeface="Cambria" pitchFamily="18" charset="0"/>
              </a:rPr>
              <a:t>Grice (1989) </a:t>
            </a:r>
            <a:r>
              <a:rPr lang="el-GR" sz="2400" dirty="0">
                <a:latin typeface="Cambria" pitchFamily="18" charset="0"/>
              </a:rPr>
              <a:t>περιγράφει τον μηχανισμό που συνδέει τη ρητή με την </a:t>
            </a:r>
            <a:r>
              <a:rPr lang="el-GR" sz="2400" dirty="0" err="1">
                <a:latin typeface="Cambria" pitchFamily="18" charset="0"/>
              </a:rPr>
              <a:t>υπόρρητη</a:t>
            </a:r>
            <a:r>
              <a:rPr lang="el-GR" sz="2400" dirty="0">
                <a:latin typeface="Cambria" pitchFamily="18" charset="0"/>
              </a:rPr>
              <a:t> σημασία.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2937808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l-GR" sz="2400" dirty="0">
                <a:solidFill>
                  <a:srgbClr val="00B050"/>
                </a:solidFill>
                <a:latin typeface="+mn-lt"/>
              </a:rPr>
              <a:t> 	</a:t>
            </a:r>
            <a:r>
              <a:rPr lang="el-GR" sz="2400" i="1" dirty="0">
                <a:latin typeface="Cambria" pitchFamily="18" charset="0"/>
              </a:rPr>
              <a:t>Θέλεις άλλο ένα ποτηράκι κρασί;</a:t>
            </a:r>
          </a:p>
          <a:p>
            <a:pPr marL="457200" indent="-457200" eaLnBrk="1" hangingPunct="1"/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	</a:t>
            </a:r>
            <a:r>
              <a:rPr lang="el-GR" sz="2400" b="1" dirty="0" err="1">
                <a:solidFill>
                  <a:srgbClr val="00B050"/>
                </a:solidFill>
                <a:latin typeface="Cambria" pitchFamily="18" charset="0"/>
              </a:rPr>
              <a:t>Υπονόημα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:</a:t>
            </a: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400" dirty="0">
                <a:latin typeface="Cambria" pitchFamily="18" charset="0"/>
              </a:rPr>
              <a:t>Είχες πιει τουλάχιστον ένα ποτήρι κρασί</a:t>
            </a:r>
            <a:r>
              <a:rPr lang="en-US" sz="2400" dirty="0">
                <a:latin typeface="Cambria" pitchFamily="18" charset="0"/>
              </a:rPr>
              <a:t>.</a:t>
            </a:r>
            <a:endParaRPr lang="el-GR" sz="2400" dirty="0">
              <a:latin typeface="Cambria" pitchFamily="18" charset="0"/>
            </a:endParaRPr>
          </a:p>
          <a:p>
            <a:pPr marL="457200" indent="-457200" eaLnBrk="1" hangingPunct="1"/>
            <a:r>
              <a:rPr lang="el-GR" sz="2400" dirty="0">
                <a:latin typeface="Cambria" pitchFamily="18" charset="0"/>
              </a:rPr>
              <a:t>	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Υπονόημα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=</a:t>
            </a:r>
            <a:r>
              <a:rPr lang="el-GR" sz="2400" dirty="0">
                <a:latin typeface="Cambria" pitchFamily="18" charset="0"/>
              </a:rPr>
              <a:t> Εκτός από τη συμβατική σημασία των εκφράσεων υπάρχει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ένα άλλο είδος σημασίας που προκύπτει σε συγκεκριμένα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συνομιλιακά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περικείμενα</a:t>
            </a:r>
            <a:r>
              <a:rPr lang="el-GR" sz="2400" dirty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- Ορθογώνιο"/>
          <p:cNvSpPr/>
          <p:nvPr/>
        </p:nvSpPr>
        <p:spPr>
          <a:xfrm>
            <a:off x="152400" y="5722203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eaLnBrk="1" hangingPunct="1"/>
            <a:r>
              <a:rPr lang="el-GR" sz="2400" dirty="0">
                <a:latin typeface="Cambria" pitchFamily="18" charset="0"/>
              </a:rPr>
              <a:t>Διαφήμιση για την πώληση βρεφικών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ρούχων</a:t>
            </a:r>
          </a:p>
          <a:p>
            <a:pPr marL="457200" indent="-457200" algn="ctr" eaLnBrk="1" hangingPunct="1"/>
            <a:r>
              <a:rPr lang="el-GR" sz="2400" dirty="0">
                <a:latin typeface="Cambria" pitchFamily="18" charset="0"/>
              </a:rPr>
              <a:t>(αν και η λέξη «ρούχα» δεν περιέχεται στο μήνυμα)</a:t>
            </a:r>
          </a:p>
        </p:txBody>
      </p:sp>
      <p:pic>
        <p:nvPicPr>
          <p:cNvPr id="1026" name="Picture 2" descr="I:\kostas\Documents\ΕΚΠΑ_ΜΑΘΗΜΑΤΑ\ΕΙΣΑΓΩΓΗ ΣΤΗ ΓΛΩΣΣΟΛΟΓΙΑ_ΠΜΣ_ΓΝΩΣΙΑΚΗ ΕΠΙΣΤΗΜΗ\ΠΡΑΓΜΑΤΟΛΟΓΙΑ\ON-Baby-S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"/>
            <a:ext cx="5562600" cy="495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Υπονοήματα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28600" y="8382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Ο </a:t>
            </a:r>
            <a:r>
              <a:rPr lang="en-US" sz="2400" dirty="0">
                <a:latin typeface="Cambria" pitchFamily="18" charset="0"/>
              </a:rPr>
              <a:t>Grice </a:t>
            </a:r>
            <a:r>
              <a:rPr lang="el-GR" sz="2400" dirty="0">
                <a:latin typeface="Cambria" pitchFamily="18" charset="0"/>
              </a:rPr>
              <a:t>θεωρεί ότι η συνομιλία διέπεται από μια γενική αρχή, την οποία ονομάζει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Αρχή της Συνεργασίας </a:t>
            </a:r>
            <a:r>
              <a:rPr lang="el-GR" sz="2400" dirty="0">
                <a:latin typeface="Cambria" pitchFamily="18" charset="0"/>
              </a:rPr>
              <a:t>(</a:t>
            </a:r>
            <a:r>
              <a:rPr lang="en-US" sz="2400" dirty="0">
                <a:latin typeface="Cambria" pitchFamily="18" charset="0"/>
              </a:rPr>
              <a:t>Cooperative Principle)</a:t>
            </a:r>
            <a:r>
              <a:rPr lang="el-GR" sz="2400" dirty="0">
                <a:latin typeface="Cambria" pitchFamily="18" charset="0"/>
              </a:rPr>
              <a:t>. </a:t>
            </a:r>
            <a:endParaRPr lang="en-US" sz="2400" dirty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i="1" dirty="0">
                <a:latin typeface="Cambria" pitchFamily="18" charset="0"/>
              </a:rPr>
              <a:t>Φρόντισε ώστε η </a:t>
            </a:r>
            <a:r>
              <a:rPr lang="el-GR" sz="2400" i="1" dirty="0" err="1">
                <a:latin typeface="Cambria" pitchFamily="18" charset="0"/>
              </a:rPr>
              <a:t>συνομιλιακή</a:t>
            </a:r>
            <a:r>
              <a:rPr lang="el-GR" sz="2400" i="1" dirty="0">
                <a:latin typeface="Cambria" pitchFamily="18" charset="0"/>
              </a:rPr>
              <a:t> σου συνεισφορά να είναι όποια ακριβώς απαιτεί, κατά τη στιγμή της πραγμάτωσής της,  ο κοινής αποδοχής στόχος ή η κατεύθυνση της λεκτικής συνδιαλλαγής στην οποία συμμετέχεις.</a:t>
            </a:r>
            <a:endParaRPr lang="en-US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28834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</a:rPr>
              <a:t> Τα αξιώματα επιδέχονται παραβίαση.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</a:rPr>
              <a:t> Τα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συνομιλιακά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υπονοήματα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(</a:t>
            </a:r>
            <a:r>
              <a:rPr lang="en-US" sz="2400" dirty="0" err="1">
                <a:latin typeface="Cambria" pitchFamily="18" charset="0"/>
              </a:rPr>
              <a:t>concersational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implicatures</a:t>
            </a:r>
            <a:r>
              <a:rPr lang="en-US" sz="2400" dirty="0">
                <a:latin typeface="Cambria" pitchFamily="18" charset="0"/>
              </a:rPr>
              <a:t>) </a:t>
            </a:r>
            <a:r>
              <a:rPr lang="el-GR" sz="2400" dirty="0">
                <a:latin typeface="Cambria" pitchFamily="18" charset="0"/>
              </a:rPr>
              <a:t>(δηλ. η </a:t>
            </a:r>
            <a:r>
              <a:rPr lang="el-GR" sz="2400" dirty="0" err="1">
                <a:latin typeface="Cambria" pitchFamily="18" charset="0"/>
              </a:rPr>
              <a:t>υπόρρητη</a:t>
            </a:r>
            <a:r>
              <a:rPr lang="el-GR" sz="2400" dirty="0">
                <a:latin typeface="Cambria" pitchFamily="18" charset="0"/>
              </a:rPr>
              <a:t> σημασία) παράγονται από την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παραβίαση </a:t>
            </a:r>
            <a:r>
              <a:rPr lang="el-GR" sz="2400" dirty="0">
                <a:latin typeface="Cambria" pitchFamily="18" charset="0"/>
              </a:rPr>
              <a:t>ενός ή περισσοτέρων </a:t>
            </a:r>
            <a:r>
              <a:rPr lang="el-GR" sz="2400" dirty="0" err="1">
                <a:latin typeface="Cambria" pitchFamily="18" charset="0"/>
              </a:rPr>
              <a:t>συνομιλιακών</a:t>
            </a:r>
            <a:r>
              <a:rPr lang="el-GR" sz="2400" dirty="0">
                <a:latin typeface="Cambria" pitchFamily="18" charset="0"/>
              </a:rPr>
              <a:t> αξιωμάτων.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3436203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Σε ομαλές συνθήκες επικοινωνίας η Αρχή της Συνεργασίας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δεν παραβιάζεται </a:t>
            </a:r>
            <a:r>
              <a:rPr lang="el-GR" sz="2400" dirty="0">
                <a:latin typeface="Cambria" pitchFamily="18" charset="0"/>
              </a:rPr>
              <a:t>ποτέ.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28600" y="4350603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Cambria" pitchFamily="18" charset="0"/>
              </a:rPr>
              <a:t>Η Αρχή της Συνεργασίας διέπεται από τέσσερα επιμέρους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συνομιλιακά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αξιώματα </a:t>
            </a:r>
            <a:r>
              <a:rPr lang="el-GR" sz="2400" dirty="0">
                <a:latin typeface="Cambria" pitchFamily="18" charset="0"/>
              </a:rPr>
              <a:t>(</a:t>
            </a:r>
            <a:r>
              <a:rPr lang="en-US" sz="2400" dirty="0">
                <a:latin typeface="Cambria" pitchFamily="18" charset="0"/>
              </a:rPr>
              <a:t>conversational maxims).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Υπονοήματα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28600" y="8382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Τα </a:t>
            </a:r>
            <a:r>
              <a:rPr lang="el-GR" sz="2400" dirty="0" err="1">
                <a:latin typeface="Cambria" pitchFamily="18" charset="0"/>
              </a:rPr>
              <a:t>συνομιλιακά</a:t>
            </a:r>
            <a:r>
              <a:rPr lang="el-GR" sz="2400" dirty="0">
                <a:latin typeface="Cambria" pitchFamily="18" charset="0"/>
              </a:rPr>
              <a:t> αξιώματα αφορούν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την ποιότητα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την  ποσότητα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τη συνάφεια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τον τρόπο (εκφοράς)</a:t>
            </a:r>
            <a:endParaRPr lang="en-US" sz="2400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5720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Παραβίαση/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Υπονοήματα: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endParaRPr lang="el-GR" sz="2400" b="1" dirty="0">
              <a:latin typeface="Cambria" pitchFamily="18" charset="0"/>
            </a:endParaRPr>
          </a:p>
          <a:p>
            <a:pPr algn="just">
              <a:buClr>
                <a:srgbClr val="7030A0"/>
              </a:buClr>
            </a:pPr>
            <a:r>
              <a:rPr lang="el-GR" sz="2400" b="1" dirty="0">
                <a:latin typeface="Cambria" pitchFamily="18" charset="0"/>
              </a:rPr>
              <a:t>   - </a:t>
            </a:r>
            <a:r>
              <a:rPr lang="el-GR" sz="2400" i="1" dirty="0">
                <a:latin typeface="Cambria" pitchFamily="18" charset="0"/>
              </a:rPr>
              <a:t>Πάλι νηστικοί μείναμε απόψε! 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</a:t>
            </a:r>
            <a:r>
              <a:rPr lang="el-GR" sz="2400" dirty="0">
                <a:latin typeface="Cambria" pitchFamily="18" charset="0"/>
              </a:rPr>
              <a:t>(μετά από ένα λουκούλλειο γεύμα)</a:t>
            </a:r>
          </a:p>
          <a:p>
            <a:pPr algn="just">
              <a:buClr>
                <a:srgbClr val="7030A0"/>
              </a:buClr>
            </a:pPr>
            <a:r>
              <a:rPr lang="el-GR" sz="2400" dirty="0">
                <a:latin typeface="Cambria" pitchFamily="18" charset="0"/>
              </a:rPr>
              <a:t>   - </a:t>
            </a:r>
            <a:r>
              <a:rPr lang="el-GR" sz="2400" i="1" dirty="0">
                <a:latin typeface="Cambria" pitchFamily="18" charset="0"/>
              </a:rPr>
              <a:t>Ωραία φίλη! </a:t>
            </a:r>
          </a:p>
          <a:p>
            <a:pPr algn="just">
              <a:buClr>
                <a:srgbClr val="7030A0"/>
              </a:buClr>
            </a:pPr>
            <a:r>
              <a:rPr lang="el-GR" sz="2400" dirty="0">
                <a:latin typeface="Cambria" pitchFamily="18" charset="0"/>
              </a:rPr>
              <a:t>   (στο περιβάλλον μιας συζήτησης για μια φιλική σχέση όπου   </a:t>
            </a:r>
          </a:p>
          <a:p>
            <a:pPr algn="just">
              <a:buClr>
                <a:srgbClr val="7030A0"/>
              </a:buClr>
            </a:pPr>
            <a:r>
              <a:rPr lang="el-GR" sz="2400" dirty="0">
                <a:latin typeface="Cambria" pitchFamily="18" charset="0"/>
              </a:rPr>
              <a:t>   μια φίλη συκοφάντησε την άλλη)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29718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Ποιότητα:  </a:t>
            </a:r>
            <a:r>
              <a:rPr lang="el-GR" sz="2400" dirty="0">
                <a:latin typeface="Cambria" pitchFamily="18" charset="0"/>
              </a:rPr>
              <a:t>Η συνεισφορά σου να είναι αληθής και ειδικότερα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1α. Μην λες κάτι το οποίο πιστεύεις ότι είναι ψευδές.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1β. Μην λες κάτι για το οποίο δεν έχεις επαρκείς αποδείξεις.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Υπονοήματα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300948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Παραβίαση/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Υπονοήματα: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endParaRPr lang="el-GR" sz="2400" b="1" dirty="0">
              <a:latin typeface="Cambria" pitchFamily="18" charset="0"/>
            </a:endParaRPr>
          </a:p>
          <a:p>
            <a:pPr algn="just">
              <a:buClr>
                <a:srgbClr val="7030A0"/>
              </a:buClr>
            </a:pPr>
            <a:r>
              <a:rPr lang="el-GR" sz="2400" b="1" dirty="0">
                <a:latin typeface="Cambria" pitchFamily="18" charset="0"/>
              </a:rPr>
              <a:t>   </a:t>
            </a:r>
            <a:r>
              <a:rPr lang="el-GR" sz="2400" dirty="0">
                <a:latin typeface="Cambria" pitchFamily="18" charset="0"/>
              </a:rPr>
              <a:t>Ταυτολογίες:</a:t>
            </a:r>
            <a:r>
              <a:rPr lang="el-GR" sz="2400" i="1" dirty="0">
                <a:latin typeface="Cambria" pitchFamily="18" charset="0"/>
              </a:rPr>
              <a:t>  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 - Το λάθος είναι λάθος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  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 </a:t>
            </a:r>
            <a:r>
              <a:rPr lang="el-GR" sz="2400" dirty="0">
                <a:latin typeface="Cambria" pitchFamily="18" charset="0"/>
              </a:rPr>
              <a:t>- Α:</a:t>
            </a:r>
            <a:r>
              <a:rPr lang="el-GR" sz="2400" i="1" dirty="0">
                <a:latin typeface="Cambria" pitchFamily="18" charset="0"/>
              </a:rPr>
              <a:t> Η καθηγήτρια μας έβαλε πολλές και δύσκολες εργασίες μέσα 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        στις διακοπές και δεν καταφέραμε να ξεκουραστούμε   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        καθόλου!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  </a:t>
            </a:r>
            <a:r>
              <a:rPr lang="el-GR" sz="2400" dirty="0">
                <a:latin typeface="Cambria" pitchFamily="18" charset="0"/>
              </a:rPr>
              <a:t>-Β: </a:t>
            </a:r>
            <a:r>
              <a:rPr lang="el-GR" sz="2400" i="1" dirty="0">
                <a:latin typeface="Cambria" pitchFamily="18" charset="0"/>
              </a:rPr>
              <a:t>Είναι καταπληκτική όμως, έτσι;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  </a:t>
            </a:r>
            <a:r>
              <a:rPr lang="el-GR" sz="2400" dirty="0">
                <a:latin typeface="Cambria" pitchFamily="18" charset="0"/>
              </a:rPr>
              <a:t>-Α:</a:t>
            </a:r>
            <a:r>
              <a:rPr lang="el-GR" sz="2400" i="1" dirty="0">
                <a:latin typeface="Cambria" pitchFamily="18" charset="0"/>
              </a:rPr>
              <a:t> Κάνει καλό μάθημα.</a:t>
            </a:r>
          </a:p>
          <a:p>
            <a:pPr algn="just">
              <a:buClr>
                <a:srgbClr val="7030A0"/>
              </a:buClr>
            </a:pPr>
            <a:endParaRPr lang="en-US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12954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2.   Ποσότητα:  </a:t>
            </a:r>
            <a:r>
              <a:rPr lang="el-GR" sz="2400" dirty="0">
                <a:latin typeface="Cambria" pitchFamily="18" charset="0"/>
              </a:rPr>
              <a:t>Να είσαι σύντομος.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2α. Η συνεισφορά σου να περιέχει τόσες πληροφορίες όσες χρειάζεται.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2β. Η συνεισφορά σου να μην περιέχει περισσότερες πληροφορίες από όσες χρειάζεται.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Υπονοήματα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057400"/>
            <a:ext cx="8686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Παραβίαση/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Υπονοήματα: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endParaRPr lang="el-GR" sz="2400" b="1" dirty="0">
              <a:latin typeface="Cambria" pitchFamily="18" charset="0"/>
            </a:endParaRPr>
          </a:p>
          <a:p>
            <a:pPr algn="just">
              <a:buClr>
                <a:srgbClr val="7030A0"/>
              </a:buClr>
            </a:pPr>
            <a:r>
              <a:rPr lang="el-GR" sz="2400" b="1" dirty="0">
                <a:latin typeface="Cambria" pitchFamily="18" charset="0"/>
              </a:rPr>
              <a:t>   </a:t>
            </a:r>
            <a:r>
              <a:rPr lang="el-GR" sz="2000" i="1" dirty="0">
                <a:latin typeface="Cambria" pitchFamily="18" charset="0"/>
              </a:rPr>
              <a:t>- </a:t>
            </a:r>
            <a:r>
              <a:rPr lang="el-GR" sz="2000" dirty="0">
                <a:latin typeface="Cambria" pitchFamily="18" charset="0"/>
              </a:rPr>
              <a:t>Α:</a:t>
            </a:r>
            <a:r>
              <a:rPr lang="el-GR" sz="2000" i="1" dirty="0">
                <a:latin typeface="Cambria" pitchFamily="18" charset="0"/>
              </a:rPr>
              <a:t> Τον αγαπούσες;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- </a:t>
            </a:r>
            <a:r>
              <a:rPr lang="el-GR" sz="2000" dirty="0">
                <a:latin typeface="Cambria" pitchFamily="18" charset="0"/>
              </a:rPr>
              <a:t>Β:</a:t>
            </a:r>
            <a:r>
              <a:rPr lang="el-GR" sz="2000" i="1" dirty="0">
                <a:latin typeface="Cambria" pitchFamily="18" charset="0"/>
              </a:rPr>
              <a:t> Μα ήταν ο άνδρας μου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- </a:t>
            </a:r>
            <a:r>
              <a:rPr lang="el-GR" sz="2000" dirty="0">
                <a:latin typeface="Cambria" pitchFamily="18" charset="0"/>
              </a:rPr>
              <a:t>Α:</a:t>
            </a:r>
            <a:r>
              <a:rPr lang="el-GR" sz="2000" i="1" dirty="0">
                <a:latin typeface="Cambria" pitchFamily="18" charset="0"/>
              </a:rPr>
              <a:t> Ναι, αλλά τον αγαπούσες;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- </a:t>
            </a:r>
            <a:r>
              <a:rPr lang="el-GR" sz="2000" dirty="0">
                <a:latin typeface="Cambria" pitchFamily="18" charset="0"/>
              </a:rPr>
              <a:t>Β:</a:t>
            </a:r>
            <a:r>
              <a:rPr lang="el-GR" sz="2000" i="1" dirty="0">
                <a:latin typeface="Cambria" pitchFamily="18" charset="0"/>
              </a:rPr>
              <a:t> Όλοι τον αγαπούσαν</a:t>
            </a:r>
          </a:p>
          <a:p>
            <a:pPr algn="just">
              <a:buClr>
                <a:srgbClr val="7030A0"/>
              </a:buClr>
            </a:pPr>
            <a:endParaRPr lang="el-GR" sz="1000" i="1" dirty="0">
              <a:latin typeface="Cambria" pitchFamily="18" charset="0"/>
            </a:endParaRP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 </a:t>
            </a:r>
            <a:r>
              <a:rPr lang="el-GR" sz="2000" dirty="0">
                <a:latin typeface="Cambria" pitchFamily="18" charset="0"/>
              </a:rPr>
              <a:t>Ελένη:</a:t>
            </a:r>
            <a:r>
              <a:rPr lang="el-GR" sz="2000" i="1" dirty="0">
                <a:latin typeface="Cambria" pitchFamily="18" charset="0"/>
              </a:rPr>
              <a:t> Απαίσια μου φέρεσαι τελευταία!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</a:t>
            </a:r>
            <a:r>
              <a:rPr lang="el-GR" sz="2000" dirty="0">
                <a:latin typeface="Cambria" pitchFamily="18" charset="0"/>
              </a:rPr>
              <a:t>Χριστίνα: </a:t>
            </a:r>
            <a:r>
              <a:rPr lang="el-GR" sz="2000" i="1" dirty="0">
                <a:latin typeface="Cambria" pitchFamily="18" charset="0"/>
              </a:rPr>
              <a:t>Τι ωραία μαλλάκια… (τη χτενίζει) Γιατί καλέ σου φέρομαι απαίσια, 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                   τι σου είπα;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</a:t>
            </a:r>
            <a:r>
              <a:rPr lang="el-GR" sz="2000" dirty="0">
                <a:latin typeface="Cambria" pitchFamily="18" charset="0"/>
              </a:rPr>
              <a:t>Ελένη:</a:t>
            </a:r>
            <a:r>
              <a:rPr lang="el-GR" sz="2000" i="1" dirty="0">
                <a:latin typeface="Cambria" pitchFamily="18" charset="0"/>
              </a:rPr>
              <a:t> Δε μου ‘χεις εμπιστοσύνη, μου φέρεσαι σα να είμαι ξένη, φοβάσαι να 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             μου μιλήσεις.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</a:t>
            </a:r>
            <a:r>
              <a:rPr lang="el-GR" sz="2000" dirty="0">
                <a:latin typeface="Cambria" pitchFamily="18" charset="0"/>
              </a:rPr>
              <a:t>Χριστίνα:</a:t>
            </a:r>
            <a:r>
              <a:rPr lang="el-GR" sz="2000" i="1" dirty="0">
                <a:latin typeface="Cambria" pitchFamily="18" charset="0"/>
              </a:rPr>
              <a:t> Θέλεις να σε λούσω αγάπη μου; Έλα να σε λούσω! Θα φέρω νερό απ’ </a:t>
            </a:r>
          </a:p>
          <a:p>
            <a:pPr algn="just">
              <a:buClr>
                <a:srgbClr val="7030A0"/>
              </a:buClr>
            </a:pPr>
            <a:r>
              <a:rPr lang="el-GR" sz="2000" i="1" dirty="0">
                <a:latin typeface="Cambria" pitchFamily="18" charset="0"/>
              </a:rPr>
              <a:t>                      τη στέρνα! Τα μαλλάκι σου θα γίνουνε μετάξι!</a:t>
            </a:r>
          </a:p>
          <a:p>
            <a:pPr algn="just">
              <a:buClr>
                <a:srgbClr val="7030A0"/>
              </a:buClr>
            </a:pPr>
            <a:endParaRPr lang="el-GR" sz="1400" i="1" dirty="0">
              <a:latin typeface="Cambria" pitchFamily="18" charset="0"/>
            </a:endParaRPr>
          </a:p>
          <a:p>
            <a:pPr algn="just">
              <a:buClr>
                <a:srgbClr val="7030A0"/>
              </a:buClr>
            </a:pPr>
            <a:r>
              <a:rPr lang="el-GR" sz="2000" dirty="0">
                <a:latin typeface="Cambria" pitchFamily="18" charset="0"/>
              </a:rPr>
              <a:t>Απόσπασμα από την «Η έβδομη μέρα της δημιουργίας» του Ι. Καμπανέλλη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28600" y="8382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3.   Συνάφεια:</a:t>
            </a:r>
            <a:endParaRPr lang="el-GR" sz="2400" dirty="0">
              <a:latin typeface="Cambria" pitchFamily="18" charset="0"/>
            </a:endParaRP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Η συνεισφορά σου να είναι συναφής με τους στόχους της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συνομιλίας.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Υπονοήματα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2766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Παραβίαση/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Υπονοήματα: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endParaRPr lang="el-GR" sz="2400" b="1" dirty="0">
              <a:latin typeface="Cambria" pitchFamily="18" charset="0"/>
            </a:endParaRPr>
          </a:p>
          <a:p>
            <a:pPr algn="just">
              <a:buClr>
                <a:srgbClr val="7030A0"/>
              </a:buClr>
            </a:pPr>
            <a:r>
              <a:rPr lang="el-GR" sz="2400" b="1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- Α: </a:t>
            </a:r>
            <a:r>
              <a:rPr lang="el-GR" sz="2400" i="1" dirty="0">
                <a:latin typeface="Cambria" pitchFamily="18" charset="0"/>
              </a:rPr>
              <a:t>Τι μαγείρεψες χθες; 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Cambria" pitchFamily="18" charset="0"/>
              </a:rPr>
              <a:t> - </a:t>
            </a:r>
            <a:r>
              <a:rPr lang="el-GR" sz="2400" dirty="0">
                <a:latin typeface="Cambria" pitchFamily="18" charset="0"/>
              </a:rPr>
              <a:t>Β:</a:t>
            </a:r>
            <a:r>
              <a:rPr lang="el-GR" sz="2400" i="1" dirty="0">
                <a:latin typeface="Cambria" pitchFamily="18" charset="0"/>
              </a:rPr>
              <a:t> Κάτι που έμοιαζε αμυδρά με γιουβέτσι.</a:t>
            </a:r>
          </a:p>
          <a:p>
            <a:pPr algn="just">
              <a:buClr>
                <a:srgbClr val="7030A0"/>
              </a:buClr>
            </a:pPr>
            <a:endParaRPr lang="el-GR" sz="2400" b="1" dirty="0">
              <a:latin typeface="Cambria" pitchFamily="18" charset="0"/>
            </a:endParaRPr>
          </a:p>
          <a:p>
            <a:pPr algn="just">
              <a:buClr>
                <a:srgbClr val="7030A0"/>
              </a:buClr>
            </a:pPr>
            <a:r>
              <a:rPr lang="el-GR" sz="2400" b="1" dirty="0">
                <a:latin typeface="Cambria" pitchFamily="18" charset="0"/>
              </a:rPr>
              <a:t>- </a:t>
            </a:r>
            <a:r>
              <a:rPr lang="el-GR" sz="2400" dirty="0">
                <a:latin typeface="+mn-lt"/>
              </a:rPr>
              <a:t>Α: </a:t>
            </a:r>
            <a:r>
              <a:rPr lang="el-GR" sz="2400" i="1" dirty="0">
                <a:latin typeface="+mn-lt"/>
              </a:rPr>
              <a:t>Αν [η </a:t>
            </a:r>
            <a:r>
              <a:rPr lang="el-GR" sz="2400" i="1" dirty="0" err="1">
                <a:latin typeface="+mn-lt"/>
              </a:rPr>
              <a:t>Monica</a:t>
            </a:r>
            <a:r>
              <a:rPr lang="el-GR" sz="2400" i="1" dirty="0">
                <a:latin typeface="+mn-lt"/>
              </a:rPr>
              <a:t> </a:t>
            </a:r>
            <a:r>
              <a:rPr lang="el-GR" sz="2400" i="1" dirty="0" err="1">
                <a:latin typeface="+mn-lt"/>
              </a:rPr>
              <a:t>Lewinsky</a:t>
            </a:r>
            <a:r>
              <a:rPr lang="el-GR" sz="2400" i="1" dirty="0">
                <a:latin typeface="+mn-lt"/>
              </a:rPr>
              <a:t>] έλεγε σε κάποιον ότι είχε σεξουαλική </a:t>
            </a:r>
          </a:p>
          <a:p>
            <a:pPr algn="just">
              <a:buClr>
                <a:srgbClr val="7030A0"/>
              </a:buClr>
            </a:pPr>
            <a:r>
              <a:rPr lang="el-GR" sz="2400" i="1" dirty="0">
                <a:latin typeface="+mn-lt"/>
              </a:rPr>
              <a:t>        σχέση μαζί σας από τον Νοέμβριο του 1995, θα έλεγε ψέματα;</a:t>
            </a:r>
          </a:p>
          <a:p>
            <a:pPr algn="just">
              <a:buClr>
                <a:srgbClr val="7030A0"/>
              </a:buClr>
            </a:pPr>
            <a:r>
              <a:rPr lang="el-GR" sz="2400" dirty="0"/>
              <a:t> - </a:t>
            </a:r>
            <a:r>
              <a:rPr lang="el-GR" sz="2400" dirty="0">
                <a:latin typeface="+mn-lt"/>
              </a:rPr>
              <a:t>Β: </a:t>
            </a:r>
            <a:r>
              <a:rPr lang="el-GR" sz="2400" i="1" dirty="0">
                <a:latin typeface="+mn-lt"/>
              </a:rPr>
              <a:t>Αυτή σίγουρα δεν είναι η αλήθεια. Δεν θα ήταν αλήθεια.</a:t>
            </a:r>
          </a:p>
          <a:p>
            <a:pPr algn="just">
              <a:buClr>
                <a:srgbClr val="7030A0"/>
              </a:buClr>
            </a:pPr>
            <a:r>
              <a:rPr lang="el-GR" sz="2400" dirty="0">
                <a:latin typeface="+mn-lt"/>
              </a:rPr>
              <a:t>(παράδειγμα από την ένορκη κατάθεση του Προέδρου Κλίντον στη δίκη για τη σεξουαλική παρενόχληση της </a:t>
            </a:r>
            <a:r>
              <a:rPr lang="el-GR" sz="2400" dirty="0" err="1">
                <a:latin typeface="+mn-lt"/>
              </a:rPr>
              <a:t>Paula</a:t>
            </a:r>
            <a:r>
              <a:rPr lang="el-GR" sz="2400" dirty="0">
                <a:latin typeface="+mn-lt"/>
              </a:rPr>
              <a:t> </a:t>
            </a:r>
            <a:r>
              <a:rPr lang="el-GR" sz="2400" dirty="0" err="1">
                <a:latin typeface="+mn-lt"/>
              </a:rPr>
              <a:t>Jones</a:t>
            </a:r>
            <a:r>
              <a:rPr lang="el-GR" sz="2400" dirty="0">
                <a:latin typeface="+mn-lt"/>
              </a:rPr>
              <a:t>)</a:t>
            </a:r>
            <a:endParaRPr lang="en-US" sz="2400" i="1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11430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4.   Τρόπος:  </a:t>
            </a:r>
            <a:r>
              <a:rPr lang="el-GR" sz="2400" dirty="0">
                <a:latin typeface="Cambria" pitchFamily="18" charset="0"/>
              </a:rPr>
              <a:t>Να είσαι σαφής.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4α. Να αποφεύγεις την αδιαφάνεια.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4β. Να αποφεύγεις την αμφισημία.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4γ. Να είσαι σύντομος.</a:t>
            </a:r>
          </a:p>
          <a:p>
            <a:pPr marL="914400" lvl="1" indent="-457200"/>
            <a:r>
              <a:rPr lang="el-GR" sz="2400" dirty="0">
                <a:latin typeface="Cambria" pitchFamily="18" charset="0"/>
              </a:rPr>
              <a:t>4δ. Να είσαι οργανωμένος.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610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Πραγματολογία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Περικείμενο – </a:t>
            </a:r>
            <a:r>
              <a:rPr lang="el-GR" altLang="en-US" sz="2800" dirty="0" err="1">
                <a:latin typeface="Cambria" pitchFamily="18" charset="0"/>
              </a:rPr>
              <a:t>Εκφώνημα</a:t>
            </a:r>
            <a:endParaRPr lang="el-GR" altLang="en-US" sz="28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Γλωσσικές πράξεις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Έμμεσες γλωσσικές πράξεις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>
                <a:latin typeface="Cambria" pitchFamily="18" charset="0"/>
              </a:rPr>
              <a:t>Γλωσσική ευγένεια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 err="1">
                <a:latin typeface="Cambria" pitchFamily="18" charset="0"/>
              </a:rPr>
              <a:t>Δείξη</a:t>
            </a:r>
            <a:r>
              <a:rPr lang="el-GR" altLang="en-US" sz="2800" dirty="0">
                <a:latin typeface="Cambria" pitchFamily="18" charset="0"/>
              </a:rPr>
              <a:t> – Δεικτικές εκφράσεις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800" dirty="0" err="1">
                <a:latin typeface="Cambria" pitchFamily="18" charset="0"/>
              </a:rPr>
              <a:t>Υπονοήματα</a:t>
            </a:r>
            <a:endParaRPr lang="el-GR" altLang="en-US" sz="28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8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8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</p:txBody>
      </p:sp>
      <p:pic>
        <p:nvPicPr>
          <p:cNvPr id="4" name="3 - Εικόνα" descr="dropped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28601"/>
            <a:ext cx="6096000" cy="1219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Πραγματολογία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09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+mn-lt"/>
              </a:rPr>
              <a:t>Κάνει πολλή ζέστη εδώ μέσα</a:t>
            </a:r>
            <a:r>
              <a:rPr lang="el-GR" sz="2400" dirty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8100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400" dirty="0">
                <a:latin typeface="+mn-lt"/>
                <a:sym typeface="Wingdings" pitchFamily="2" charset="2"/>
              </a:rPr>
              <a:t>(ii) </a:t>
            </a:r>
            <a:r>
              <a:rPr lang="el-GR" sz="2400" dirty="0">
                <a:latin typeface="+mn-lt"/>
                <a:sym typeface="Wingdings" pitchFamily="2" charset="2"/>
              </a:rPr>
              <a:t> Ο ομιλητής</a:t>
            </a:r>
            <a:r>
              <a:rPr lang="el-GR" sz="2400" b="1" dirty="0">
                <a:solidFill>
                  <a:srgbClr val="00B05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</a:rPr>
              <a:t>κάνει μια έμμεση παράκληση («να ανοίξει κάποιος το παράθυρο, τον κλιματισμό, κλπ.») </a:t>
            </a:r>
            <a:r>
              <a:rPr lang="el-GR" sz="2400" dirty="0">
                <a:latin typeface="+mn-lt"/>
                <a:sym typeface="Wingdings" pitchFamily="2" charset="2"/>
              </a:rPr>
              <a:t></a:t>
            </a:r>
            <a:endParaRPr lang="el-GR" sz="2400" dirty="0">
              <a:latin typeface="+mn-lt"/>
            </a:endParaRPr>
          </a:p>
          <a:p>
            <a:r>
              <a:rPr lang="el-GR" sz="2400" b="1" dirty="0" err="1">
                <a:solidFill>
                  <a:srgbClr val="00B050"/>
                </a:solidFill>
                <a:latin typeface="+mn-lt"/>
              </a:rPr>
              <a:t>Υπόρρητο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 μήνυμα 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εξαρτάται άμεσα από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τα συμφραζόμενα </a:t>
            </a:r>
            <a:r>
              <a:rPr lang="el-GR" sz="2400" dirty="0">
                <a:latin typeface="+mn-lt"/>
              </a:rPr>
              <a:t>ή από τα νοήματα που ο ομιλητής επιθυμεί να προσδώσει στα </a:t>
            </a:r>
            <a:r>
              <a:rPr lang="el-GR" sz="2400" dirty="0" err="1">
                <a:latin typeface="+mn-lt"/>
              </a:rPr>
              <a:t>εκφωνήματά</a:t>
            </a:r>
            <a:r>
              <a:rPr lang="el-GR" sz="2400" dirty="0">
                <a:latin typeface="+mn-lt"/>
              </a:rPr>
              <a:t> του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προκύπτει από τη χρήση της γλώσσας σε συγκεκριμένο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περικείμενο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Ανήκει</a:t>
            </a: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στην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Πραγματολογία</a:t>
            </a:r>
            <a:r>
              <a:rPr lang="el-GR" sz="2400" dirty="0">
                <a:latin typeface="+mn-lt"/>
              </a:rPr>
              <a:t>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52400" y="1371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(</a:t>
            </a:r>
            <a:r>
              <a:rPr lang="en-US" sz="2400" dirty="0" err="1">
                <a:latin typeface="+mn-lt"/>
              </a:rPr>
              <a:t>i</a:t>
            </a:r>
            <a:r>
              <a:rPr lang="en-US" sz="2400" dirty="0">
                <a:latin typeface="+mn-lt"/>
              </a:rPr>
              <a:t>) </a:t>
            </a:r>
            <a:r>
              <a:rPr lang="el-GR" sz="2400" dirty="0">
                <a:latin typeface="+mn-lt"/>
              </a:rPr>
              <a:t> Ο ομιλητής περιγράφει</a:t>
            </a: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ένα γεγονός  </a:t>
            </a:r>
            <a:r>
              <a:rPr lang="el-GR" sz="2400" dirty="0">
                <a:latin typeface="+mn-lt"/>
                <a:sym typeface="Wingdings" pitchFamily="2" charset="2"/>
              </a:rPr>
              <a:t></a:t>
            </a:r>
            <a:endParaRPr lang="el-GR" sz="2400" b="1" dirty="0">
              <a:solidFill>
                <a:srgbClr val="00B050"/>
              </a:solidFill>
              <a:latin typeface="+mn-lt"/>
              <a:sym typeface="Wingdings" pitchFamily="2" charset="2"/>
            </a:endParaRPr>
          </a:p>
          <a:p>
            <a:r>
              <a:rPr lang="el-GR" sz="2400" b="1" dirty="0">
                <a:solidFill>
                  <a:srgbClr val="7030A0"/>
                </a:solidFill>
                <a:latin typeface="+mn-lt"/>
              </a:rPr>
              <a:t>Ρητό μήνυμα (περιγραφικό νόημα)</a:t>
            </a:r>
            <a:endParaRPr lang="el-GR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</a:rPr>
              <a:t>προκύπτει από την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κυριολεκτική σημασία </a:t>
            </a:r>
            <a:r>
              <a:rPr lang="el-GR" sz="2400" dirty="0">
                <a:latin typeface="+mn-lt"/>
              </a:rPr>
              <a:t>των λέξεων και από τον τρόπο συνδυασμού τους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δεν χρειάζεται τα συμφραζόμενα για να δοθεί</a:t>
            </a:r>
            <a:endParaRPr lang="el-GR" sz="2400" b="1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Ανήκει </a:t>
            </a:r>
            <a:r>
              <a:rPr lang="el-GR" sz="2400" dirty="0">
                <a:latin typeface="+mn-lt"/>
              </a:rPr>
              <a:t>στη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Σημασιολογία</a:t>
            </a:r>
            <a:endParaRPr lang="el-GR" sz="2400" dirty="0">
              <a:solidFill>
                <a:srgbClr val="7030A0"/>
              </a:solidFill>
              <a:latin typeface="+mn-lt"/>
            </a:endParaRPr>
          </a:p>
          <a:p>
            <a:endParaRPr lang="el-GR" sz="2400" b="1" dirty="0">
              <a:solidFill>
                <a:srgbClr val="00B050"/>
              </a:solidFill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Πραγματολογία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44196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u="sng" dirty="0">
                <a:solidFill>
                  <a:srgbClr val="7030A0"/>
                </a:solidFill>
                <a:latin typeface="Cambria" pitchFamily="18" charset="0"/>
              </a:rPr>
              <a:t>Πραγματολογία</a:t>
            </a:r>
            <a:r>
              <a:rPr lang="el-GR" sz="2400" dirty="0">
                <a:latin typeface="Cambria" pitchFamily="18" charset="0"/>
              </a:rPr>
              <a:t>: ο κλάδος που μελετά τους τρόπους με τους οποίους το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περιβάλλον/περικείμενο</a:t>
            </a:r>
            <a:r>
              <a:rPr lang="el-GR" sz="2400" dirty="0">
                <a:latin typeface="Cambria" pitchFamily="18" charset="0"/>
              </a:rPr>
              <a:t> (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γλωσσικό</a:t>
            </a:r>
            <a:r>
              <a:rPr lang="el-GR" sz="2400" dirty="0">
                <a:latin typeface="Cambria" pitchFamily="18" charset="0"/>
              </a:rPr>
              <a:t> [1-3] και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εξωγλωσσικό</a:t>
            </a:r>
            <a:r>
              <a:rPr lang="el-GR" sz="2400" dirty="0">
                <a:latin typeface="Cambria" pitchFamily="18" charset="0"/>
              </a:rPr>
              <a:t> [4]) επιδρά στην ερμηνεία των </a:t>
            </a:r>
            <a:r>
              <a:rPr lang="el-GR" sz="2400" dirty="0" err="1">
                <a:latin typeface="Cambria" pitchFamily="18" charset="0"/>
              </a:rPr>
              <a:t>εκφωνημάτων</a:t>
            </a:r>
            <a:r>
              <a:rPr lang="el-GR" sz="2400" dirty="0">
                <a:latin typeface="Cambria" pitchFamily="18" charset="0"/>
              </a:rPr>
              <a:t> του ομιλητή, όπως αυτά πραγματώνονται σε συγκεκριμένο χώρο και χρόνο και σε συγκεκριμένα συμφραζόμενα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χρήση της γλώσσας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από τους ομιλητές της.</a:t>
            </a:r>
            <a:r>
              <a:rPr lang="el-GR" sz="2400" dirty="0">
                <a:latin typeface="Cambria" pitchFamily="18" charset="0"/>
              </a:rPr>
              <a:t> 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533400" y="24384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l-GR" sz="2400" dirty="0">
                <a:latin typeface="Cambria" pitchFamily="18" charset="0"/>
              </a:rPr>
              <a:t>3.	Ο Γιώργος οδήγησε χθες τη μηχανή μου. Δεν θα το πιστέψεις, την ερωτεύτηκε με την πρώτη ματιά!!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533400" y="16002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l-GR" sz="2400" dirty="0">
                <a:latin typeface="Cambria" pitchFamily="18" charset="0"/>
              </a:rPr>
              <a:t>2.	Ο Γιώργος γνώρισε χθες τη Μαρία. Δεν θα το πιστέψεις, την ερωτεύτηκε με την πρώτη ματιά!!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533400" y="11430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dirty="0">
                <a:latin typeface="Cambria" pitchFamily="18" charset="0"/>
              </a:rPr>
              <a:t>Δεν θα το πιστέψεις, την ερωτεύτηκε με την πρώτη ματιά!!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533400" y="32004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l-GR" sz="2400" dirty="0">
                <a:latin typeface="Cambria" pitchFamily="18" charset="0"/>
              </a:rPr>
              <a:t>4. Θέλεις άλλο ένα ποτηράκι κρασί;</a:t>
            </a:r>
          </a:p>
          <a:p>
            <a:pPr marL="457200" indent="-457200" eaLnBrk="1" hangingPunct="1"/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	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Προϋπόθεση-</a:t>
            </a:r>
            <a:r>
              <a:rPr lang="el-GR" sz="2400" b="1" dirty="0" err="1">
                <a:solidFill>
                  <a:srgbClr val="00B050"/>
                </a:solidFill>
                <a:latin typeface="Cambria" pitchFamily="18" charset="0"/>
              </a:rPr>
              <a:t>Υπονόημα:</a:t>
            </a: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400" dirty="0">
                <a:latin typeface="Cambria" pitchFamily="18" charset="0"/>
              </a:rPr>
              <a:t>Είχες πιει τουλάχιστον ένα ποτήρι κρασί</a:t>
            </a:r>
            <a:r>
              <a:rPr lang="en-US" sz="2400" dirty="0">
                <a:latin typeface="Cambria" pitchFamily="18" charset="0"/>
              </a:rPr>
              <a:t>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Περικείμενο - </a:t>
            </a: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Εκφώνημα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28600" y="32766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 err="1">
                <a:solidFill>
                  <a:srgbClr val="00B050"/>
                </a:solidFill>
                <a:latin typeface="Cambria" pitchFamily="18" charset="0"/>
              </a:rPr>
              <a:t>Εκφώνημα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: </a:t>
            </a:r>
            <a:r>
              <a:rPr lang="el-GR" sz="2400" dirty="0">
                <a:latin typeface="Cambria" pitchFamily="18" charset="0"/>
              </a:rPr>
              <a:t>μονάδα γλωσσικής ανάλυσης της σημασίας στο επίπεδο της Πραγματολογίας.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προφορικό ή γραπτό απόσπασμα λόγου </a:t>
            </a:r>
            <a:r>
              <a:rPr lang="el-GR" sz="2400" dirty="0">
                <a:latin typeface="+mn-lt"/>
              </a:rPr>
              <a:t>(</a:t>
            </a:r>
            <a:r>
              <a:rPr lang="en-US" sz="2400" dirty="0">
                <a:latin typeface="Cambria" pitchFamily="18" charset="0"/>
              </a:rPr>
              <a:t>Lyons 1977, 26</a:t>
            </a:r>
            <a:r>
              <a:rPr lang="el-GR" sz="2400" dirty="0">
                <a:latin typeface="+mn-lt"/>
              </a:rPr>
              <a:t>) [μόνο προφορικό για τους </a:t>
            </a:r>
            <a:r>
              <a:rPr lang="el-GR" sz="2400" dirty="0" err="1">
                <a:latin typeface="+mn-lt"/>
              </a:rPr>
              <a:t>Hurford</a:t>
            </a:r>
            <a:r>
              <a:rPr lang="el-GR" sz="2400" dirty="0">
                <a:latin typeface="+mn-lt"/>
              </a:rPr>
              <a:t> &amp; </a:t>
            </a:r>
            <a:r>
              <a:rPr lang="el-GR" sz="2400" dirty="0" err="1">
                <a:latin typeface="+mn-lt"/>
              </a:rPr>
              <a:t>Heasley</a:t>
            </a:r>
            <a:r>
              <a:rPr lang="el-GR" sz="2400" dirty="0">
                <a:latin typeface="+mn-lt"/>
              </a:rPr>
              <a:t> (1983, 16)]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+mn-lt"/>
              </a:rPr>
              <a:t>απόσπασμα λόγου πριν και μετά από το οποίο υπάρχει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παύση</a:t>
            </a:r>
            <a:r>
              <a:rPr lang="el-GR" sz="2400" dirty="0">
                <a:latin typeface="+mn-lt"/>
              </a:rPr>
              <a:t> (σιωπή)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το μήκος ενός </a:t>
            </a:r>
            <a:r>
              <a:rPr lang="el-GR" sz="2400" dirty="0" err="1">
                <a:latin typeface="+mn-lt"/>
              </a:rPr>
              <a:t>εκφωνήματος</a:t>
            </a:r>
            <a:r>
              <a:rPr lang="el-GR" sz="2400" dirty="0">
                <a:latin typeface="+mn-lt"/>
              </a:rPr>
              <a:t> μπορεί να είναι μεγαλύτερο, ίσο ή μικρότερο από μία πρόταση (μπορεί να είναι μια φράση ή λέξη) </a:t>
            </a:r>
          </a:p>
        </p:txBody>
      </p:sp>
      <p:sp>
        <p:nvSpPr>
          <p:cNvPr id="9" name="3 - Ορθογώνιο"/>
          <p:cNvSpPr/>
          <p:nvPr/>
        </p:nvSpPr>
        <p:spPr>
          <a:xfrm>
            <a:off x="152400" y="10668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Περικείμενο</a:t>
            </a:r>
            <a:r>
              <a:rPr lang="el-GR" sz="2400" dirty="0">
                <a:latin typeface="Cambria" pitchFamily="18" charset="0"/>
              </a:rPr>
              <a:t> (γλωσσικό- </a:t>
            </a:r>
            <a:r>
              <a:rPr lang="el-GR" sz="2400" dirty="0" err="1">
                <a:latin typeface="Cambria" pitchFamily="18" charset="0"/>
              </a:rPr>
              <a:t>εξωγλωσσικό</a:t>
            </a:r>
            <a:r>
              <a:rPr lang="el-GR" sz="2400" dirty="0">
                <a:latin typeface="Cambria" pitchFamily="18" charset="0"/>
              </a:rPr>
              <a:t>)</a:t>
            </a:r>
          </a:p>
          <a:p>
            <a:pPr lvl="1" algn="just">
              <a:buFont typeface="Courier New" pitchFamily="49" charset="0"/>
              <a:buChar char="o"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Γλωσσικό περικείμενο</a:t>
            </a:r>
            <a:r>
              <a:rPr lang="el-GR" sz="2400" dirty="0">
                <a:latin typeface="Cambria" pitchFamily="18" charset="0"/>
              </a:rPr>
              <a:t>: τα συμφραζόμενα, </a:t>
            </a:r>
            <a:r>
              <a:rPr lang="el-GR" sz="2400" dirty="0" err="1">
                <a:latin typeface="Cambria" pitchFamily="18" charset="0"/>
              </a:rPr>
              <a:t>εκφωνήματα</a:t>
            </a:r>
            <a:r>
              <a:rPr lang="el-GR" sz="2400" dirty="0">
                <a:latin typeface="Cambria" pitchFamily="18" charset="0"/>
              </a:rPr>
              <a:t> που προηγούνται ή/και έπονται</a:t>
            </a:r>
            <a:r>
              <a:rPr lang="en-US" sz="2400" dirty="0">
                <a:latin typeface="Cambria" pitchFamily="18" charset="0"/>
              </a:rPr>
              <a:t>.</a:t>
            </a:r>
            <a:endParaRPr lang="el-GR" sz="2400" dirty="0">
              <a:latin typeface="Cambria" pitchFamily="18" charset="0"/>
            </a:endParaRPr>
          </a:p>
          <a:p>
            <a:pPr lvl="1" algn="just">
              <a:buFont typeface="Courier New" pitchFamily="49" charset="0"/>
              <a:buChar char="o"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b="1" dirty="0" err="1">
                <a:solidFill>
                  <a:srgbClr val="7030A0"/>
                </a:solidFill>
                <a:latin typeface="Cambria" pitchFamily="18" charset="0"/>
              </a:rPr>
              <a:t>Εξωγλωσσικό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περικείμενο</a:t>
            </a:r>
            <a:r>
              <a:rPr lang="el-GR" sz="2400" dirty="0">
                <a:latin typeface="Cambria" pitchFamily="18" charset="0"/>
              </a:rPr>
              <a:t>: συνθήκες εκφώνησης, ιδιότητες ομιλητή και ακροατή, κλπ.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Γλωσσικές πράξεις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226403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Με</a:t>
            </a: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τη γλώσσα  ο ομιλητής δεν περιγράφει/δηλώνει μόνο,</a:t>
            </a:r>
          </a:p>
          <a:p>
            <a:r>
              <a:rPr lang="el-GR" sz="2400" dirty="0">
                <a:latin typeface="Cambria" pitchFamily="18" charset="0"/>
              </a:rPr>
              <a:t>     αλλά και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επιτελεί (γλωσσικές) πράξεις </a:t>
            </a:r>
            <a:r>
              <a:rPr lang="el-GR" sz="2400" dirty="0">
                <a:latin typeface="Cambria" pitchFamily="18" charset="0"/>
              </a:rPr>
              <a:t>(</a:t>
            </a:r>
            <a:r>
              <a:rPr lang="en-US" sz="2400" dirty="0">
                <a:latin typeface="Cambria" pitchFamily="18" charset="0"/>
              </a:rPr>
              <a:t>speech acts) </a:t>
            </a:r>
            <a:endParaRPr lang="el-GR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    (</a:t>
            </a:r>
            <a:r>
              <a:rPr lang="en-US" sz="2400" dirty="0">
                <a:latin typeface="Cambria" pitchFamily="18" charset="0"/>
              </a:rPr>
              <a:t>Austin 1962</a:t>
            </a:r>
            <a:r>
              <a:rPr lang="el-GR" sz="2400" dirty="0">
                <a:latin typeface="Cambria" pitchFamily="18" charset="0"/>
              </a:rPr>
              <a:t>).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3265944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+mn-lt"/>
              </a:rPr>
              <a:t>  Χρησιμοποιούμε τη γλώσσα για να</a:t>
            </a:r>
          </a:p>
          <a:p>
            <a:pPr lvl="1" algn="just">
              <a:buClr>
                <a:srgbClr val="7030A0"/>
              </a:buClr>
              <a:buFont typeface="Arial" pitchFamily="34" charset="0"/>
              <a:buChar char="•"/>
            </a:pPr>
            <a:r>
              <a:rPr lang="el-GR" sz="2400" dirty="0">
                <a:latin typeface="+mn-lt"/>
              </a:rPr>
              <a:t> δώσουμε υποσχέσεις</a:t>
            </a:r>
          </a:p>
          <a:p>
            <a:pPr lvl="1" algn="just">
              <a:buClr>
                <a:srgbClr val="7030A0"/>
              </a:buClr>
              <a:buFont typeface="Arial" pitchFamily="34" charset="0"/>
              <a:buChar char="•"/>
            </a:pPr>
            <a:r>
              <a:rPr lang="el-GR" sz="2400" dirty="0">
                <a:latin typeface="+mn-lt"/>
              </a:rPr>
              <a:t> ονομάσουμε κάτι</a:t>
            </a:r>
          </a:p>
          <a:p>
            <a:pPr lvl="1" algn="just">
              <a:buClr>
                <a:srgbClr val="7030A0"/>
              </a:buClr>
              <a:buFont typeface="Arial" pitchFamily="34" charset="0"/>
              <a:buChar char="•"/>
            </a:pPr>
            <a:r>
              <a:rPr lang="el-GR" sz="2400" dirty="0">
                <a:latin typeface="+mn-lt"/>
              </a:rPr>
              <a:t> συγχαρούμε</a:t>
            </a:r>
          </a:p>
          <a:p>
            <a:pPr lvl="1" algn="just">
              <a:buClr>
                <a:srgbClr val="7030A0"/>
              </a:buClr>
              <a:buFont typeface="Arial" pitchFamily="34" charset="0"/>
              <a:buChar char="•"/>
            </a:pPr>
            <a:r>
              <a:rPr lang="el-GR" sz="2400" dirty="0">
                <a:latin typeface="+mn-lt"/>
              </a:rPr>
              <a:t> συλλυπηθούμε</a:t>
            </a:r>
          </a:p>
          <a:p>
            <a:pPr lvl="1" algn="just">
              <a:buClr>
                <a:srgbClr val="7030A0"/>
              </a:buClr>
              <a:buFont typeface="Arial" pitchFamily="34" charset="0"/>
              <a:buChar char="•"/>
            </a:pPr>
            <a:r>
              <a:rPr lang="el-GR" sz="2400" dirty="0">
                <a:latin typeface="+mn-lt"/>
              </a:rPr>
              <a:t> προειδοποιήσουμε</a:t>
            </a:r>
          </a:p>
          <a:p>
            <a:pPr lvl="1" algn="just">
              <a:buClr>
                <a:srgbClr val="7030A0"/>
              </a:buClr>
              <a:buFont typeface="Arial" pitchFamily="34" charset="0"/>
              <a:buChar char="•"/>
            </a:pPr>
            <a:r>
              <a:rPr lang="el-GR" sz="2400" dirty="0">
                <a:latin typeface="+mn-lt"/>
              </a:rPr>
              <a:t> θέσουμε υποψηφιότητα</a:t>
            </a:r>
          </a:p>
          <a:p>
            <a:pPr lvl="1" algn="just">
              <a:buClr>
                <a:srgbClr val="7030A0"/>
              </a:buClr>
              <a:buFont typeface="Arial" pitchFamily="34" charset="0"/>
              <a:buChar char="•"/>
            </a:pPr>
            <a:r>
              <a:rPr lang="el-GR" sz="2400" dirty="0">
                <a:latin typeface="+mn-lt"/>
              </a:rPr>
              <a:t> κλπ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Γλωσσικές πράξεις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7620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n-lt"/>
              </a:rPr>
              <a:t>5 γενικές κατηγορίες γλωσσικών πράξεων (</a:t>
            </a:r>
            <a:r>
              <a:rPr lang="en-US" sz="2400" dirty="0">
                <a:latin typeface="+mn-lt"/>
              </a:rPr>
              <a:t>Searle 1969)</a:t>
            </a:r>
            <a:r>
              <a:rPr lang="el-GR" sz="2400" dirty="0">
                <a:latin typeface="+mn-lt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latin typeface="+mn-lt"/>
              </a:rPr>
              <a:t> Βεβαιωτικές/Αποφαντικές/Δηλωτικές (</a:t>
            </a:r>
            <a:r>
              <a:rPr lang="en-US" sz="2400" dirty="0" err="1">
                <a:latin typeface="+mn-lt"/>
              </a:rPr>
              <a:t>Assertives</a:t>
            </a:r>
            <a:r>
              <a:rPr lang="el-GR" sz="2400" dirty="0">
                <a:latin typeface="+mn-lt"/>
              </a:rPr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latin typeface="+mn-lt"/>
              </a:rPr>
              <a:t> </a:t>
            </a:r>
            <a:r>
              <a:rPr lang="el-GR" sz="2400" dirty="0" err="1">
                <a:latin typeface="+mn-lt"/>
              </a:rPr>
              <a:t>Κατευθυντικές</a:t>
            </a:r>
            <a:r>
              <a:rPr lang="el-GR" sz="2400" dirty="0">
                <a:latin typeface="+mn-lt"/>
              </a:rPr>
              <a:t> (</a:t>
            </a:r>
            <a:r>
              <a:rPr lang="en-US" sz="2400" dirty="0">
                <a:latin typeface="+mn-lt"/>
              </a:rPr>
              <a:t>Directives</a:t>
            </a:r>
            <a:r>
              <a:rPr lang="el-GR" sz="2400" dirty="0">
                <a:latin typeface="+mn-lt"/>
              </a:rPr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latin typeface="+mn-lt"/>
              </a:rPr>
              <a:t> Δεσμευτικές</a:t>
            </a:r>
            <a:r>
              <a:rPr lang="en-US" sz="2400" dirty="0">
                <a:latin typeface="+mn-lt"/>
              </a:rPr>
              <a:t> </a:t>
            </a:r>
            <a:r>
              <a:rPr lang="el-GR" sz="2400" dirty="0">
                <a:latin typeface="+mn-lt"/>
              </a:rPr>
              <a:t>(</a:t>
            </a:r>
            <a:r>
              <a:rPr lang="en-US" sz="2400" dirty="0" err="1">
                <a:latin typeface="+mn-lt"/>
              </a:rPr>
              <a:t>Commissives</a:t>
            </a:r>
            <a:r>
              <a:rPr lang="el-GR" sz="2400" dirty="0">
                <a:latin typeface="+mn-lt"/>
              </a:rPr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latin typeface="+mn-lt"/>
              </a:rPr>
              <a:t> Εκφραστικές (</a:t>
            </a:r>
            <a:r>
              <a:rPr lang="en-US" sz="2400" dirty="0" err="1">
                <a:latin typeface="+mn-lt"/>
              </a:rPr>
              <a:t>Expressives</a:t>
            </a:r>
            <a:r>
              <a:rPr lang="el-GR" sz="2400" dirty="0">
                <a:latin typeface="+mn-lt"/>
              </a:rPr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>
                <a:latin typeface="+mn-lt"/>
              </a:rPr>
              <a:t> </a:t>
            </a:r>
            <a:r>
              <a:rPr lang="el-GR" sz="2400" dirty="0" err="1">
                <a:latin typeface="+mn-lt"/>
              </a:rPr>
              <a:t>Επιτελεστικές</a:t>
            </a:r>
            <a:r>
              <a:rPr lang="el-GR" sz="2400" dirty="0">
                <a:latin typeface="+mn-lt"/>
              </a:rPr>
              <a:t>/Διακηρυκτικές (</a:t>
            </a:r>
            <a:r>
              <a:rPr lang="en-US" sz="2400" dirty="0">
                <a:latin typeface="+mn-lt"/>
              </a:rPr>
              <a:t>Declarations</a:t>
            </a:r>
            <a:r>
              <a:rPr lang="el-GR" sz="2400" dirty="0">
                <a:latin typeface="+mn-lt"/>
              </a:rPr>
              <a:t>)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52400" y="31242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dirty="0">
                <a:latin typeface="+mn-lt"/>
              </a:rPr>
              <a:t> 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Βεβαιωτικές/Δηλωτικές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Μια γλωσσική πράξη είναι βεβαιωτική/δηλωτική όταν ο ομιλητής ισχυρίζεται/δηλώνει και γενικά αναλαμβάνει την ευθύνη για την αλήθεια του περιεχομένου του </a:t>
            </a:r>
            <a:r>
              <a:rPr lang="el-GR" sz="2400" dirty="0" err="1">
                <a:latin typeface="+mn-lt"/>
              </a:rPr>
              <a:t>εκφωνήματός</a:t>
            </a:r>
            <a:r>
              <a:rPr lang="el-GR" sz="2400" dirty="0">
                <a:latin typeface="+mn-lt"/>
              </a:rPr>
              <a:t> του. Οι βεβαιωτικές γλωσσικές πράξεις περιγράφουν μια κατάσταση πραγμάτων.</a:t>
            </a:r>
          </a:p>
          <a:p>
            <a:pPr>
              <a:buFont typeface="Wingdings" pitchFamily="2" charset="2"/>
              <a:buChar char="ü"/>
            </a:pPr>
            <a:r>
              <a:rPr lang="el-GR" sz="2400" i="1" dirty="0">
                <a:solidFill>
                  <a:srgbClr val="00B050"/>
                </a:solidFill>
              </a:rPr>
              <a:t> </a:t>
            </a:r>
            <a:r>
              <a:rPr lang="el-GR" sz="2400" dirty="0">
                <a:solidFill>
                  <a:srgbClr val="00B050"/>
                </a:solidFill>
                <a:latin typeface="+mn-lt"/>
              </a:rPr>
              <a:t>Παραδείγματα</a:t>
            </a:r>
            <a:r>
              <a:rPr lang="el-GR" sz="2400" i="1" dirty="0">
                <a:solidFill>
                  <a:srgbClr val="00B050"/>
                </a:solidFill>
                <a:latin typeface="+mn-lt"/>
              </a:rPr>
              <a:t>: </a:t>
            </a:r>
            <a:r>
              <a:rPr lang="el-GR" sz="2400" dirty="0">
                <a:latin typeface="+mn-lt"/>
              </a:rPr>
              <a:t>δηλώσεις, ισχυρισμοί, συμπεράσματα, κλπ. </a:t>
            </a:r>
          </a:p>
          <a:p>
            <a:r>
              <a:rPr lang="el-GR" sz="2400" dirty="0">
                <a:latin typeface="+mn-lt"/>
              </a:rPr>
              <a:t>     </a:t>
            </a:r>
            <a:r>
              <a:rPr lang="el-GR" sz="2000" dirty="0">
                <a:latin typeface="+mn-lt"/>
              </a:rPr>
              <a:t>Η Εθνική Βιβλιοθήκη έχει πολλά σπάνια βιβλία.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     </a:t>
            </a:r>
            <a:r>
              <a:rPr lang="el-GR" sz="2000" dirty="0">
                <a:latin typeface="+mn-lt"/>
              </a:rPr>
              <a:t> Ο Γιάννης είναι συνεπής φοιτητής.</a:t>
            </a:r>
          </a:p>
          <a:p>
            <a:r>
              <a:rPr lang="el-GR" sz="2000" dirty="0">
                <a:latin typeface="+mn-lt"/>
              </a:rPr>
              <a:t>      Η Μαρία αγόρασε ακριβό αυτοκίνητο.</a:t>
            </a:r>
          </a:p>
          <a:p>
            <a:r>
              <a:rPr lang="el-GR" sz="2400" dirty="0">
                <a:latin typeface="+mn-lt"/>
              </a:rPr>
              <a:t>     </a:t>
            </a: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Γλωσσικές πράξεις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762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b="1" dirty="0" err="1">
                <a:solidFill>
                  <a:srgbClr val="7030A0"/>
                </a:solidFill>
                <a:latin typeface="+mn-lt"/>
              </a:rPr>
              <a:t>Κατευθυντικές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Είναι οι γλωσσικές πράξεις με τις οποίες ο ομιλητής προσπαθεί να κατευθύνει (πείσει, ωθήσει) τον ακροατή να κάνει ή να μην κάνει κάτι.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Παραδείγματα: </a:t>
            </a:r>
            <a:r>
              <a:rPr lang="el-GR" sz="2400" dirty="0">
                <a:latin typeface="+mn-lt"/>
              </a:rPr>
              <a:t>παρακλήσεις, προσκλήσεις, διαταγές, παραγγελίες,  κλπ.</a:t>
            </a:r>
            <a:endParaRPr lang="el-GR" sz="2400" dirty="0">
              <a:solidFill>
                <a:srgbClr val="00B050"/>
              </a:solidFill>
              <a:latin typeface="+mn-lt"/>
            </a:endParaRPr>
          </a:p>
          <a:p>
            <a:r>
              <a:rPr lang="el-GR" sz="2400" dirty="0">
                <a:latin typeface="+mn-lt"/>
              </a:rPr>
              <a:t>    </a:t>
            </a:r>
            <a:r>
              <a:rPr lang="el-GR" sz="2000" dirty="0">
                <a:latin typeface="+mn-lt"/>
              </a:rPr>
              <a:t>Μου δίνεις το μολύβι σου, σε παρακαλώ;	(</a:t>
            </a:r>
            <a:r>
              <a:rPr lang="el-GR" sz="2000" i="1" dirty="0">
                <a:latin typeface="+mn-lt"/>
              </a:rPr>
              <a:t>παράκληση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>
                <a:latin typeface="+mn-lt"/>
              </a:rPr>
              <a:t>     Έλα στο πάρτι μου την επόμενη εβδομάδα</a:t>
            </a:r>
            <a:r>
              <a:rPr lang="en-US" sz="2000" dirty="0">
                <a:latin typeface="+mn-lt"/>
              </a:rPr>
              <a:t>.</a:t>
            </a:r>
            <a:r>
              <a:rPr lang="el-GR" sz="2000" dirty="0">
                <a:latin typeface="+mn-lt"/>
              </a:rPr>
              <a:t>	(</a:t>
            </a:r>
            <a:r>
              <a:rPr lang="el-GR" sz="2000" i="1" dirty="0">
                <a:latin typeface="+mn-lt"/>
              </a:rPr>
              <a:t>πρόσκληση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>
                <a:latin typeface="+mn-lt"/>
              </a:rPr>
              <a:t>     Δώσε μου το μολύβι σου!			(</a:t>
            </a:r>
            <a:r>
              <a:rPr lang="el-GR" sz="2000" i="1" dirty="0">
                <a:latin typeface="+mn-lt"/>
              </a:rPr>
              <a:t>διαταγή</a:t>
            </a:r>
            <a:r>
              <a:rPr lang="el-GR" sz="2000" dirty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1910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Δεσμευτικές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Με αυτές τις γλωσσικές πράξεις ο ομιλητής δεσμεύεται/ αναλαμβάνει την υποχρέωση να κάνει ο ίδιος κάτι.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Παραδείγματα: </a:t>
            </a:r>
            <a:r>
              <a:rPr lang="el-GR" sz="2400" dirty="0">
                <a:latin typeface="+mn-lt"/>
              </a:rPr>
              <a:t>υποσχέσεις, προσφορές,  απειλές, κλπ. </a:t>
            </a:r>
            <a:endParaRPr lang="en-US" sz="2400" dirty="0">
              <a:latin typeface="+mn-lt"/>
            </a:endParaRPr>
          </a:p>
          <a:p>
            <a:r>
              <a:rPr lang="el-GR" sz="2400" dirty="0">
                <a:latin typeface="+mn-lt"/>
              </a:rPr>
              <a:t>     </a:t>
            </a:r>
            <a:r>
              <a:rPr lang="el-GR" sz="2000" dirty="0">
                <a:latin typeface="+mn-lt"/>
              </a:rPr>
              <a:t>Θα είμαι εκεί σε δέκα λεπτά.			(</a:t>
            </a:r>
            <a:r>
              <a:rPr lang="el-GR" sz="2000" i="1" dirty="0">
                <a:latin typeface="+mn-lt"/>
              </a:rPr>
              <a:t>υπόσχεση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>
                <a:latin typeface="+mn-lt"/>
              </a:rPr>
              <a:t>      Θέλεις να σε πάω στο μετρό;			(</a:t>
            </a:r>
            <a:r>
              <a:rPr lang="el-GR" sz="2000" i="1" dirty="0">
                <a:latin typeface="+mn-lt"/>
              </a:rPr>
              <a:t>προσφορά</a:t>
            </a:r>
            <a:r>
              <a:rPr lang="el-GR" sz="2000" dirty="0">
                <a:latin typeface="+mn-lt"/>
              </a:rPr>
              <a:t>)</a:t>
            </a:r>
          </a:p>
          <a:p>
            <a:r>
              <a:rPr lang="el-GR" sz="2000" dirty="0">
                <a:latin typeface="+mn-lt"/>
              </a:rPr>
              <a:t>      Θα σε απολύσω αν αργήσεις ξανά.		(</a:t>
            </a:r>
            <a:r>
              <a:rPr lang="el-GR" sz="2000" i="1" dirty="0">
                <a:latin typeface="+mn-lt"/>
              </a:rPr>
              <a:t>απειλή</a:t>
            </a:r>
            <a:r>
              <a:rPr lang="el-GR" sz="2000" dirty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Προσαρμοσμένο 7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AC45B"/>
      </a:accent1>
      <a:accent2>
        <a:srgbClr val="4584D3"/>
      </a:accent2>
      <a:accent3>
        <a:srgbClr val="34B653"/>
      </a:accent3>
      <a:accent4>
        <a:srgbClr val="A5D028"/>
      </a:accent4>
      <a:accent5>
        <a:srgbClr val="7C7CE0"/>
      </a:accent5>
      <a:accent6>
        <a:srgbClr val="05E0DB"/>
      </a:accent6>
      <a:hlink>
        <a:srgbClr val="0080FF"/>
      </a:hlink>
      <a:folHlink>
        <a:srgbClr val="5EAEFF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2528</Words>
  <Application>Microsoft Office PowerPoint</Application>
  <PresentationFormat>On-screen Show (4:3)</PresentationFormat>
  <Paragraphs>291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Cambria</vt:lpstr>
      <vt:lpstr>Courier New</vt:lpstr>
      <vt:lpstr>Franklin Gothic Book</vt:lpstr>
      <vt:lpstr>Katsoulidis</vt:lpstr>
      <vt:lpstr>Monotype Corsiva</vt:lpstr>
      <vt:lpstr>Perpetua</vt:lpstr>
      <vt:lpstr>Wingdings</vt:lpstr>
      <vt:lpstr>Wingdings 2</vt:lpstr>
      <vt:lpstr>Δικαιοσύνη</vt:lpstr>
      <vt:lpstr> Εισαγωγή στη Γλωσσολογία 8ο ΜΑΘΗΜΑ </vt:lpstr>
      <vt:lpstr>PowerPoint Presentation</vt:lpstr>
      <vt:lpstr>PowerPoint Presentation</vt:lpstr>
      <vt:lpstr>Πραγματολογία</vt:lpstr>
      <vt:lpstr>Πραγματολογία</vt:lpstr>
      <vt:lpstr>Περικείμενο - Εκφώνημα</vt:lpstr>
      <vt:lpstr>Γλωσσικές πράξεις</vt:lpstr>
      <vt:lpstr>Γλωσσικές πράξεις</vt:lpstr>
      <vt:lpstr>Γλωσσικές πράξεις</vt:lpstr>
      <vt:lpstr>Γλωσσικές πράξεις</vt:lpstr>
      <vt:lpstr>Έμμεσες γλωσσικές πράξεις</vt:lpstr>
      <vt:lpstr>Έμμεσες γλωσσικές πράξεις</vt:lpstr>
      <vt:lpstr>Γλωσσική ευγένεια</vt:lpstr>
      <vt:lpstr>Γλωσσική ευγένεια</vt:lpstr>
      <vt:lpstr>Γλωσσική ευγένεια</vt:lpstr>
      <vt:lpstr>Γλωσσική ευγένεια</vt:lpstr>
      <vt:lpstr>Δείξη – Δεικτικές εκφράσεις</vt:lpstr>
      <vt:lpstr>Δείξη – Δεικτικές εκφράσεις</vt:lpstr>
      <vt:lpstr>Υπονοήματα</vt:lpstr>
      <vt:lpstr>Υπονοήματα</vt:lpstr>
      <vt:lpstr>Υπονοήματα</vt:lpstr>
      <vt:lpstr>Υπονοήματα</vt:lpstr>
      <vt:lpstr>Υπονοήματα</vt:lpstr>
      <vt:lpstr>Υπονοήματα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Γλώσσα, Νους, Εγκέφαλος</dc:title>
  <dc:creator>Spyridoula</dc:creator>
  <cp:lastModifiedBy>George Ioannou</cp:lastModifiedBy>
  <cp:revision>1052</cp:revision>
  <dcterms:created xsi:type="dcterms:W3CDTF">2006-08-16T00:00:00Z</dcterms:created>
  <dcterms:modified xsi:type="dcterms:W3CDTF">2022-05-22T20:42:15Z</dcterms:modified>
</cp:coreProperties>
</file>