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50"/>
  </p:notesMasterIdLst>
  <p:sldIdLst>
    <p:sldId id="256" r:id="rId2"/>
    <p:sldId id="290" r:id="rId3"/>
    <p:sldId id="343" r:id="rId4"/>
    <p:sldId id="397" r:id="rId5"/>
    <p:sldId id="398" r:id="rId6"/>
    <p:sldId id="406" r:id="rId7"/>
    <p:sldId id="409" r:id="rId8"/>
    <p:sldId id="400" r:id="rId9"/>
    <p:sldId id="407" r:id="rId10"/>
    <p:sldId id="402" r:id="rId11"/>
    <p:sldId id="403" r:id="rId12"/>
    <p:sldId id="404" r:id="rId13"/>
    <p:sldId id="405" r:id="rId14"/>
    <p:sldId id="383" r:id="rId15"/>
    <p:sldId id="411" r:id="rId16"/>
    <p:sldId id="415" r:id="rId17"/>
    <p:sldId id="376" r:id="rId18"/>
    <p:sldId id="416" r:id="rId19"/>
    <p:sldId id="377" r:id="rId20"/>
    <p:sldId id="380" r:id="rId21"/>
    <p:sldId id="392" r:id="rId22"/>
    <p:sldId id="433" r:id="rId23"/>
    <p:sldId id="393" r:id="rId24"/>
    <p:sldId id="419" r:id="rId25"/>
    <p:sldId id="420" r:id="rId26"/>
    <p:sldId id="429" r:id="rId27"/>
    <p:sldId id="427" r:id="rId28"/>
    <p:sldId id="428" r:id="rId29"/>
    <p:sldId id="430" r:id="rId30"/>
    <p:sldId id="431" r:id="rId31"/>
    <p:sldId id="432" r:id="rId32"/>
    <p:sldId id="394" r:id="rId33"/>
    <p:sldId id="424" r:id="rId34"/>
    <p:sldId id="425" r:id="rId35"/>
    <p:sldId id="426" r:id="rId36"/>
    <p:sldId id="421" r:id="rId37"/>
    <p:sldId id="422" r:id="rId38"/>
    <p:sldId id="395" r:id="rId39"/>
    <p:sldId id="414" r:id="rId40"/>
    <p:sldId id="396" r:id="rId41"/>
    <p:sldId id="434" r:id="rId42"/>
    <p:sldId id="435" r:id="rId43"/>
    <p:sldId id="436" r:id="rId44"/>
    <p:sldId id="437" r:id="rId45"/>
    <p:sldId id="438" r:id="rId46"/>
    <p:sldId id="439" r:id="rId47"/>
    <p:sldId id="440" r:id="rId48"/>
    <p:sldId id="441" r:id="rId4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Katsoulidis"/>
        <a:ea typeface="+mn-ea"/>
        <a:cs typeface="+mn-cs"/>
      </a:defRPr>
    </a:lvl1pPr>
    <a:lvl2pPr marL="457200" algn="l" rtl="0" eaLnBrk="0" fontAlgn="base" hangingPunct="0">
      <a:spcBef>
        <a:spcPct val="0"/>
      </a:spcBef>
      <a:spcAft>
        <a:spcPct val="0"/>
      </a:spcAft>
      <a:defRPr kern="1200">
        <a:solidFill>
          <a:schemeClr val="tx1"/>
        </a:solidFill>
        <a:latin typeface="Katsoulidis"/>
        <a:ea typeface="+mn-ea"/>
        <a:cs typeface="+mn-cs"/>
      </a:defRPr>
    </a:lvl2pPr>
    <a:lvl3pPr marL="914400" algn="l" rtl="0" eaLnBrk="0" fontAlgn="base" hangingPunct="0">
      <a:spcBef>
        <a:spcPct val="0"/>
      </a:spcBef>
      <a:spcAft>
        <a:spcPct val="0"/>
      </a:spcAft>
      <a:defRPr kern="1200">
        <a:solidFill>
          <a:schemeClr val="tx1"/>
        </a:solidFill>
        <a:latin typeface="Katsoulidis"/>
        <a:ea typeface="+mn-ea"/>
        <a:cs typeface="+mn-cs"/>
      </a:defRPr>
    </a:lvl3pPr>
    <a:lvl4pPr marL="1371600" algn="l" rtl="0" eaLnBrk="0" fontAlgn="base" hangingPunct="0">
      <a:spcBef>
        <a:spcPct val="0"/>
      </a:spcBef>
      <a:spcAft>
        <a:spcPct val="0"/>
      </a:spcAft>
      <a:defRPr kern="1200">
        <a:solidFill>
          <a:schemeClr val="tx1"/>
        </a:solidFill>
        <a:latin typeface="Katsoulidis"/>
        <a:ea typeface="+mn-ea"/>
        <a:cs typeface="+mn-cs"/>
      </a:defRPr>
    </a:lvl4pPr>
    <a:lvl5pPr marL="1828800" algn="l" rtl="0" eaLnBrk="0" fontAlgn="base" hangingPunct="0">
      <a:spcBef>
        <a:spcPct val="0"/>
      </a:spcBef>
      <a:spcAft>
        <a:spcPct val="0"/>
      </a:spcAft>
      <a:defRPr kern="1200">
        <a:solidFill>
          <a:schemeClr val="tx1"/>
        </a:solidFill>
        <a:latin typeface="Katsoulidis"/>
        <a:ea typeface="+mn-ea"/>
        <a:cs typeface="+mn-cs"/>
      </a:defRPr>
    </a:lvl5pPr>
    <a:lvl6pPr marL="2286000" algn="l" defTabSz="914400" rtl="0" eaLnBrk="1" latinLnBrk="0" hangingPunct="1">
      <a:defRPr kern="1200">
        <a:solidFill>
          <a:schemeClr val="tx1"/>
        </a:solidFill>
        <a:latin typeface="Katsoulidis"/>
        <a:ea typeface="+mn-ea"/>
        <a:cs typeface="+mn-cs"/>
      </a:defRPr>
    </a:lvl6pPr>
    <a:lvl7pPr marL="2743200" algn="l" defTabSz="914400" rtl="0" eaLnBrk="1" latinLnBrk="0" hangingPunct="1">
      <a:defRPr kern="1200">
        <a:solidFill>
          <a:schemeClr val="tx1"/>
        </a:solidFill>
        <a:latin typeface="Katsoulidis"/>
        <a:ea typeface="+mn-ea"/>
        <a:cs typeface="+mn-cs"/>
      </a:defRPr>
    </a:lvl7pPr>
    <a:lvl8pPr marL="3200400" algn="l" defTabSz="914400" rtl="0" eaLnBrk="1" latinLnBrk="0" hangingPunct="1">
      <a:defRPr kern="1200">
        <a:solidFill>
          <a:schemeClr val="tx1"/>
        </a:solidFill>
        <a:latin typeface="Katsoulidis"/>
        <a:ea typeface="+mn-ea"/>
        <a:cs typeface="+mn-cs"/>
      </a:defRPr>
    </a:lvl8pPr>
    <a:lvl9pPr marL="3657600" algn="l" defTabSz="914400" rtl="0" eaLnBrk="1" latinLnBrk="0" hangingPunct="1">
      <a:defRPr kern="1200">
        <a:solidFill>
          <a:schemeClr val="tx1"/>
        </a:solidFill>
        <a:latin typeface="Katsoulidi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30A0"/>
    <a:srgbClr val="FEFCF8"/>
    <a:srgbClr val="DD4F5D"/>
    <a:srgbClr val="F7EC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7" autoAdjust="0"/>
    <p:restoredTop sz="89427" autoAdjust="0"/>
  </p:normalViewPr>
  <p:slideViewPr>
    <p:cSldViewPr>
      <p:cViewPr varScale="1">
        <p:scale>
          <a:sx n="70" d="100"/>
          <a:sy n="70" d="100"/>
        </p:scale>
        <p:origin x="261" y="6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6AF1B59-84C5-473A-9806-CB6C1BF7A673}" type="datetimeFigureOut">
              <a:rPr lang="el-GR"/>
              <a:pPr>
                <a:defRPr/>
              </a:pPr>
              <a:t>6/4/2022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l-G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itchFamily="34" charset="0"/>
              </a:defRPr>
            </a:lvl1pPr>
          </a:lstStyle>
          <a:p>
            <a:pPr>
              <a:defRPr/>
            </a:pPr>
            <a:fld id="{538B0081-E875-4989-BD3B-CF9D13F774DD}"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538B0081-E875-4989-BD3B-CF9D13F774DD}" type="slidenum">
              <a:rPr lang="el-GR" altLang="en-US" smtClean="0"/>
              <a:pPr>
                <a:defRPr/>
              </a:pPr>
              <a:t>2</a:t>
            </a:fld>
            <a:endParaRPr lang="el-GR"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11</a:t>
            </a:fld>
            <a:endParaRPr lang="el-GR"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12</a:t>
            </a:fld>
            <a:endParaRPr lang="el-GR"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13</a:t>
            </a:fld>
            <a:endParaRPr lang="el-GR"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14</a:t>
            </a:fld>
            <a:endParaRPr lang="el-GR"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15</a:t>
            </a:fld>
            <a:endParaRPr lang="el-GR"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16</a:t>
            </a:fld>
            <a:endParaRPr lang="el-GR"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17</a:t>
            </a:fld>
            <a:endParaRPr lang="el-GR"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18</a:t>
            </a:fld>
            <a:endParaRPr lang="el-GR"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19</a:t>
            </a:fld>
            <a:endParaRPr lang="el-GR"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20</a:t>
            </a:fld>
            <a:endParaRPr lang="el-G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a:t>
            </a:fld>
            <a:endParaRPr lang="el-GR"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21</a:t>
            </a:fld>
            <a:endParaRPr lang="el-GR"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22</a:t>
            </a:fld>
            <a:endParaRPr lang="el-GR"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23</a:t>
            </a:fld>
            <a:endParaRPr lang="el-GR"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24</a:t>
            </a:fld>
            <a:endParaRPr lang="el-GR"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25</a:t>
            </a:fld>
            <a:endParaRPr lang="el-GR"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a:t>άφατος</a:t>
            </a:r>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26</a:t>
            </a:fld>
            <a:endParaRPr lang="el-GR"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27</a:t>
            </a:fld>
            <a:endParaRPr lang="el-GR"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28</a:t>
            </a:fld>
            <a:endParaRPr lang="el-GR"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29</a:t>
            </a:fld>
            <a:endParaRPr lang="el-GR"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30</a:t>
            </a:fld>
            <a:endParaRPr lang="el-GR"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4</a:t>
            </a:fld>
            <a:endParaRPr lang="el-GR"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31</a:t>
            </a:fld>
            <a:endParaRPr lang="el-GR"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32</a:t>
            </a:fld>
            <a:endParaRPr lang="el-GR"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33</a:t>
            </a:fld>
            <a:endParaRPr lang="el-GR"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34</a:t>
            </a:fld>
            <a:endParaRPr lang="el-GR"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35</a:t>
            </a:fld>
            <a:endParaRPr lang="el-GR"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36</a:t>
            </a:fld>
            <a:endParaRPr lang="el-GR"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37</a:t>
            </a:fld>
            <a:endParaRPr lang="el-GR"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38</a:t>
            </a:fld>
            <a:endParaRPr lang="el-GR"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39</a:t>
            </a:fld>
            <a:endParaRPr lang="el-GR"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40</a:t>
            </a:fld>
            <a:endParaRPr lang="el-GR"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5</a:t>
            </a:fld>
            <a:endParaRPr lang="el-GR"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41</a:t>
            </a:fld>
            <a:endParaRPr lang="el-GR"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42</a:t>
            </a:fld>
            <a:endParaRPr lang="el-GR"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43</a:t>
            </a:fld>
            <a:endParaRPr lang="el-GR"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44</a:t>
            </a:fld>
            <a:endParaRPr lang="el-GR"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45</a:t>
            </a:fld>
            <a:endParaRPr lang="el-GR"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46</a:t>
            </a:fld>
            <a:endParaRPr lang="el-GR"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47</a:t>
            </a:fld>
            <a:endParaRPr lang="el-GR"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48</a:t>
            </a:fld>
            <a:endParaRPr lang="el-GR"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6</a:t>
            </a:fld>
            <a:endParaRPr lang="el-GR"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7</a:t>
            </a:fld>
            <a:endParaRPr lang="el-GR"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8</a:t>
            </a:fld>
            <a:endParaRPr lang="el-GR"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9</a:t>
            </a:fld>
            <a:endParaRPr lang="el-GR"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10</a:t>
            </a:fld>
            <a:endParaRPr lang="el-G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Ορθογώνιο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5" name="Στρογγυλεμένο ορθογώνιο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Ορθογώνιο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Ορθογώνιο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Ορθογώνιο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Υπότιτλος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Στυλ κύριου υπότιτλου</a:t>
            </a:r>
            <a:endParaRPr lang="en-US"/>
          </a:p>
        </p:txBody>
      </p:sp>
      <p:sp>
        <p:nvSpPr>
          <p:cNvPr id="8" name="Τίτλος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l-GR"/>
              <a:t>Στυλ κύριου τίτλου</a:t>
            </a:r>
            <a:endParaRPr lang="en-US"/>
          </a:p>
        </p:txBody>
      </p:sp>
      <p:sp>
        <p:nvSpPr>
          <p:cNvPr id="11" name="Θέση ημερομηνίας 27"/>
          <p:cNvSpPr>
            <a:spLocks noGrp="1"/>
          </p:cNvSpPr>
          <p:nvPr>
            <p:ph type="dt" sz="half" idx="10"/>
          </p:nvPr>
        </p:nvSpPr>
        <p:spPr/>
        <p:txBody>
          <a:bodyPr/>
          <a:lstStyle>
            <a:lvl1pPr>
              <a:defRPr/>
            </a:lvl1pPr>
          </a:lstStyle>
          <a:p>
            <a:pPr>
              <a:defRPr/>
            </a:pPr>
            <a:fld id="{C1F06B39-05CF-43CD-A5C9-CC296A66E130}" type="datetimeFigureOut">
              <a:rPr lang="en-US"/>
              <a:pPr>
                <a:defRPr/>
              </a:pPr>
              <a:t>4/6/2022</a:t>
            </a:fld>
            <a:endParaRPr lang="en-US"/>
          </a:p>
        </p:txBody>
      </p:sp>
      <p:sp>
        <p:nvSpPr>
          <p:cNvPr id="12" name="Θέση υποσέλιδου 16"/>
          <p:cNvSpPr>
            <a:spLocks noGrp="1"/>
          </p:cNvSpPr>
          <p:nvPr>
            <p:ph type="ftr" sz="quarter" idx="11"/>
          </p:nvPr>
        </p:nvSpPr>
        <p:spPr/>
        <p:txBody>
          <a:bodyPr/>
          <a:lstStyle>
            <a:lvl1pPr>
              <a:defRPr/>
            </a:lvl1pPr>
          </a:lstStyle>
          <a:p>
            <a:pPr>
              <a:defRPr/>
            </a:pPr>
            <a:endParaRPr lang="en-US"/>
          </a:p>
        </p:txBody>
      </p:sp>
      <p:sp>
        <p:nvSpPr>
          <p:cNvPr id="13" name="Θέση αριθμού διαφάνειας 28"/>
          <p:cNvSpPr>
            <a:spLocks noGrp="1"/>
          </p:cNvSpPr>
          <p:nvPr>
            <p:ph type="sldNum" sz="quarter" idx="12"/>
          </p:nvPr>
        </p:nvSpPr>
        <p:spPr/>
        <p:txBody>
          <a:bodyPr/>
          <a:lstStyle>
            <a:lvl1pPr>
              <a:defRPr smtClean="0"/>
            </a:lvl1pPr>
          </a:lstStyle>
          <a:p>
            <a:pPr>
              <a:defRPr/>
            </a:pPr>
            <a:fld id="{AD280B40-3172-4FAA-BD77-0BAAA764CE92}" type="slidenum">
              <a:rPr lang="en-US" altLang="en-US"/>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13"/>
          <p:cNvSpPr>
            <a:spLocks noGrp="1"/>
          </p:cNvSpPr>
          <p:nvPr>
            <p:ph type="dt" sz="half" idx="10"/>
          </p:nvPr>
        </p:nvSpPr>
        <p:spPr/>
        <p:txBody>
          <a:bodyPr/>
          <a:lstStyle>
            <a:lvl1pPr>
              <a:defRPr/>
            </a:lvl1pPr>
          </a:lstStyle>
          <a:p>
            <a:pPr>
              <a:defRPr/>
            </a:pPr>
            <a:fld id="{8EE4E313-6CAD-40E5-9910-2B2BACB32A7D}" type="datetimeFigureOut">
              <a:rPr lang="en-US"/>
              <a:pPr>
                <a:defRPr/>
              </a:pPr>
              <a:t>4/6/2022</a:t>
            </a:fld>
            <a:endParaRPr lang="en-US"/>
          </a:p>
        </p:txBody>
      </p:sp>
      <p:sp>
        <p:nvSpPr>
          <p:cNvPr id="5" name="Θέση υποσέλιδου 2"/>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22"/>
          <p:cNvSpPr>
            <a:spLocks noGrp="1"/>
          </p:cNvSpPr>
          <p:nvPr>
            <p:ph type="sldNum" sz="quarter" idx="12"/>
          </p:nvPr>
        </p:nvSpPr>
        <p:spPr/>
        <p:txBody>
          <a:bodyPr/>
          <a:lstStyle>
            <a:lvl1pPr>
              <a:defRPr/>
            </a:lvl1pPr>
          </a:lstStyle>
          <a:p>
            <a:pPr>
              <a:defRPr/>
            </a:pPr>
            <a:fld id="{D2695523-9080-4E9D-A075-C676326127FC}" type="slidenum">
              <a:rPr lang="en-US" altLang="en-US"/>
              <a:pPr>
                <a:defRPr/>
              </a:pPr>
              <a:t>‹#›</a:t>
            </a:fld>
            <a:endParaRPr lang="en-US"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41"/>
            <a:ext cx="2011680" cy="5851525"/>
          </a:xfrm>
        </p:spPr>
        <p:txBody>
          <a:bodyPr vert="eaVert"/>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914400" y="274640"/>
            <a:ext cx="55626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13"/>
          <p:cNvSpPr>
            <a:spLocks noGrp="1"/>
          </p:cNvSpPr>
          <p:nvPr>
            <p:ph type="dt" sz="half" idx="10"/>
          </p:nvPr>
        </p:nvSpPr>
        <p:spPr/>
        <p:txBody>
          <a:bodyPr/>
          <a:lstStyle>
            <a:lvl1pPr>
              <a:defRPr/>
            </a:lvl1pPr>
          </a:lstStyle>
          <a:p>
            <a:pPr>
              <a:defRPr/>
            </a:pPr>
            <a:fld id="{3207A04F-C2DD-4509-A34F-FA1FD8B9642C}" type="datetimeFigureOut">
              <a:rPr lang="en-US"/>
              <a:pPr>
                <a:defRPr/>
              </a:pPr>
              <a:t>4/6/2022</a:t>
            </a:fld>
            <a:endParaRPr lang="en-US"/>
          </a:p>
        </p:txBody>
      </p:sp>
      <p:sp>
        <p:nvSpPr>
          <p:cNvPr id="5" name="Θέση υποσέλιδου 2"/>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22"/>
          <p:cNvSpPr>
            <a:spLocks noGrp="1"/>
          </p:cNvSpPr>
          <p:nvPr>
            <p:ph type="sldNum" sz="quarter" idx="12"/>
          </p:nvPr>
        </p:nvSpPr>
        <p:spPr/>
        <p:txBody>
          <a:bodyPr/>
          <a:lstStyle>
            <a:lvl1pPr>
              <a:defRPr/>
            </a:lvl1pPr>
          </a:lstStyle>
          <a:p>
            <a:pPr>
              <a:defRPr/>
            </a:pPr>
            <a:fld id="{A437155E-0134-4004-8A91-C7D4993AF0FE}" type="slidenum">
              <a:rPr lang="en-US" altLang="en-US"/>
              <a:pPr>
                <a:defRPr/>
              </a:pPr>
              <a:t>‹#›</a:t>
            </a:fld>
            <a:endParaRPr lang="en-US"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8" name="Θέση περιεχομένου 7"/>
          <p:cNvSpPr>
            <a:spLocks noGrp="1"/>
          </p:cNvSpPr>
          <p:nvPr>
            <p:ph sz="quarter" idx="1"/>
          </p:nvPr>
        </p:nvSpPr>
        <p:spPr>
          <a:xfrm>
            <a:off x="914400" y="1447800"/>
            <a:ext cx="7772400" cy="45720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13"/>
          <p:cNvSpPr>
            <a:spLocks noGrp="1"/>
          </p:cNvSpPr>
          <p:nvPr>
            <p:ph type="dt" sz="half" idx="10"/>
          </p:nvPr>
        </p:nvSpPr>
        <p:spPr/>
        <p:txBody>
          <a:bodyPr/>
          <a:lstStyle>
            <a:lvl1pPr>
              <a:defRPr/>
            </a:lvl1pPr>
          </a:lstStyle>
          <a:p>
            <a:pPr>
              <a:defRPr/>
            </a:pPr>
            <a:fld id="{4A281888-08D6-47A2-89B6-859CFA596F5E}" type="datetimeFigureOut">
              <a:rPr lang="en-US"/>
              <a:pPr>
                <a:defRPr/>
              </a:pPr>
              <a:t>4/6/2022</a:t>
            </a:fld>
            <a:endParaRPr lang="en-US"/>
          </a:p>
        </p:txBody>
      </p:sp>
      <p:sp>
        <p:nvSpPr>
          <p:cNvPr id="5" name="Θέση υποσέλιδου 2"/>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22"/>
          <p:cNvSpPr>
            <a:spLocks noGrp="1"/>
          </p:cNvSpPr>
          <p:nvPr>
            <p:ph type="sldNum" sz="quarter" idx="12"/>
          </p:nvPr>
        </p:nvSpPr>
        <p:spPr/>
        <p:txBody>
          <a:bodyPr/>
          <a:lstStyle>
            <a:lvl1pPr>
              <a:defRPr/>
            </a:lvl1pPr>
          </a:lstStyle>
          <a:p>
            <a:pPr>
              <a:defRPr/>
            </a:pPr>
            <a:fld id="{72F9A7A7-98C2-4C5A-9B25-FC194640626A}" type="slidenum">
              <a:rPr lang="en-US" altLang="en-US"/>
              <a:pPr>
                <a:defRPr/>
              </a:pPr>
              <a:t>‹#›</a:t>
            </a:fld>
            <a:endParaRPr lang="en-US"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Ορθογώνιο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5" name="Στρογγυλεμένο ορθογώνιο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Ορθογώνιο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Ορθογώνιο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Ορθογώνιο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Τίτλος 1"/>
          <p:cNvSpPr>
            <a:spLocks noGrp="1"/>
          </p:cNvSpPr>
          <p:nvPr>
            <p:ph type="title"/>
          </p:nvPr>
        </p:nvSpPr>
        <p:spPr>
          <a:xfrm>
            <a:off x="722313" y="952500"/>
            <a:ext cx="7772400" cy="1362075"/>
          </a:xfrm>
        </p:spPr>
        <p:txBody>
          <a:bodyPr/>
          <a:lstStyle>
            <a:lvl1pPr algn="l">
              <a:buNone/>
              <a:defRPr sz="4000" b="0" cap="none"/>
            </a:lvl1pPr>
          </a:lstStyle>
          <a:p>
            <a:r>
              <a:rPr lang="el-GR"/>
              <a:t>Στυλ κύριου τίτλου</a:t>
            </a:r>
            <a:endParaRPr lang="en-US"/>
          </a:p>
        </p:txBody>
      </p:sp>
      <p:sp>
        <p:nvSpPr>
          <p:cNvPr id="3" name="Θέση κειμένου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Στυλ υποδείγματος κειμένου</a:t>
            </a:r>
          </a:p>
        </p:txBody>
      </p:sp>
      <p:sp>
        <p:nvSpPr>
          <p:cNvPr id="9" name="Θέση ημερομηνίας 3"/>
          <p:cNvSpPr>
            <a:spLocks noGrp="1"/>
          </p:cNvSpPr>
          <p:nvPr>
            <p:ph type="dt" sz="half" idx="10"/>
          </p:nvPr>
        </p:nvSpPr>
        <p:spPr/>
        <p:txBody>
          <a:bodyPr/>
          <a:lstStyle>
            <a:lvl1pPr>
              <a:defRPr/>
            </a:lvl1pPr>
          </a:lstStyle>
          <a:p>
            <a:pPr>
              <a:defRPr/>
            </a:pPr>
            <a:fld id="{D12ED8BE-5FCB-457E-BF11-5B70F9FF158E}" type="datetimeFigureOut">
              <a:rPr lang="en-US"/>
              <a:pPr>
                <a:defRPr/>
              </a:pPr>
              <a:t>4/6/2022</a:t>
            </a:fld>
            <a:endParaRPr lang="en-US"/>
          </a:p>
        </p:txBody>
      </p:sp>
      <p:sp>
        <p:nvSpPr>
          <p:cNvPr id="10" name="Θέση υποσέλιδου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Θέση αριθμού διαφάνειας 5"/>
          <p:cNvSpPr>
            <a:spLocks noGrp="1"/>
          </p:cNvSpPr>
          <p:nvPr>
            <p:ph type="sldNum" sz="quarter" idx="12"/>
          </p:nvPr>
        </p:nvSpPr>
        <p:spPr>
          <a:xfrm>
            <a:off x="146050" y="6208713"/>
            <a:ext cx="457200" cy="457200"/>
          </a:xfrm>
        </p:spPr>
        <p:txBody>
          <a:bodyPr/>
          <a:lstStyle>
            <a:lvl1pPr>
              <a:defRPr smtClean="0"/>
            </a:lvl1pPr>
          </a:lstStyle>
          <a:p>
            <a:pPr>
              <a:defRPr/>
            </a:pPr>
            <a:fld id="{DD3093AF-71EA-4309-B13B-1BD4BF83E14B}" type="slidenum">
              <a:rPr lang="en-US" altLang="en-US"/>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9" name="Θέση περιεχομένου 8"/>
          <p:cNvSpPr>
            <a:spLocks noGrp="1"/>
          </p:cNvSpPr>
          <p:nvPr>
            <p:ph sz="quarter" idx="1"/>
          </p:nvPr>
        </p:nvSpPr>
        <p:spPr>
          <a:xfrm>
            <a:off x="914400" y="1447800"/>
            <a:ext cx="3749040" cy="45720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1" name="Θέση περιεχομένου 10"/>
          <p:cNvSpPr>
            <a:spLocks noGrp="1"/>
          </p:cNvSpPr>
          <p:nvPr>
            <p:ph sz="quarter" idx="2"/>
          </p:nvPr>
        </p:nvSpPr>
        <p:spPr>
          <a:xfrm>
            <a:off x="4933950" y="1447800"/>
            <a:ext cx="3749040" cy="45720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13"/>
          <p:cNvSpPr>
            <a:spLocks noGrp="1"/>
          </p:cNvSpPr>
          <p:nvPr>
            <p:ph type="dt" sz="half" idx="10"/>
          </p:nvPr>
        </p:nvSpPr>
        <p:spPr/>
        <p:txBody>
          <a:bodyPr/>
          <a:lstStyle>
            <a:lvl1pPr>
              <a:defRPr/>
            </a:lvl1pPr>
          </a:lstStyle>
          <a:p>
            <a:pPr>
              <a:defRPr/>
            </a:pPr>
            <a:fld id="{A5601925-27BB-4C54-937B-E7A812405789}" type="datetimeFigureOut">
              <a:rPr lang="en-US"/>
              <a:pPr>
                <a:defRPr/>
              </a:pPr>
              <a:t>4/6/2022</a:t>
            </a:fld>
            <a:endParaRPr lang="en-US"/>
          </a:p>
        </p:txBody>
      </p:sp>
      <p:sp>
        <p:nvSpPr>
          <p:cNvPr id="6" name="Θέση υποσέλιδου 2"/>
          <p:cNvSpPr>
            <a:spLocks noGrp="1"/>
          </p:cNvSpPr>
          <p:nvPr>
            <p:ph type="ftr" sz="quarter" idx="11"/>
          </p:nvPr>
        </p:nvSpPr>
        <p:spPr/>
        <p:txBody>
          <a:bodyPr/>
          <a:lstStyle>
            <a:lvl1pPr>
              <a:defRPr/>
            </a:lvl1pPr>
          </a:lstStyle>
          <a:p>
            <a:pPr>
              <a:defRPr/>
            </a:pPr>
            <a:endParaRPr lang="en-US"/>
          </a:p>
        </p:txBody>
      </p:sp>
      <p:sp>
        <p:nvSpPr>
          <p:cNvPr id="7" name="Θέση αριθμού διαφάνειας 22"/>
          <p:cNvSpPr>
            <a:spLocks noGrp="1"/>
          </p:cNvSpPr>
          <p:nvPr>
            <p:ph type="sldNum" sz="quarter" idx="12"/>
          </p:nvPr>
        </p:nvSpPr>
        <p:spPr/>
        <p:txBody>
          <a:bodyPr/>
          <a:lstStyle>
            <a:lvl1pPr>
              <a:defRPr/>
            </a:lvl1pPr>
          </a:lstStyle>
          <a:p>
            <a:pPr>
              <a:defRPr/>
            </a:pPr>
            <a:fld id="{7C0FE9CE-66B3-4225-90AE-E4466BA2BF49}" type="slidenum">
              <a:rPr lang="en-US" altLang="en-US"/>
              <a:pPr>
                <a:defRPr/>
              </a:pPr>
              <a:t>‹#›</a:t>
            </a:fld>
            <a:endParaRPr lang="en-US"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273050"/>
            <a:ext cx="7772400" cy="1143000"/>
          </a:xfrm>
        </p:spPr>
        <p:txBody>
          <a:bodyPr/>
          <a:lstStyle>
            <a:lvl1pPr>
              <a:defRPr/>
            </a:lvl1pPr>
          </a:lstStyle>
          <a:p>
            <a:r>
              <a:rPr lang="el-GR"/>
              <a:t>Στυλ κύριου τίτλου</a:t>
            </a:r>
            <a:endParaRPr lang="en-US"/>
          </a:p>
        </p:txBody>
      </p:sp>
      <p:sp>
        <p:nvSpPr>
          <p:cNvPr id="3" name="Θέση κειμένου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l-GR"/>
              <a:t>Στυλ υποδείγματος κειμένου</a:t>
            </a:r>
          </a:p>
        </p:txBody>
      </p:sp>
      <p:sp>
        <p:nvSpPr>
          <p:cNvPr id="4" name="Θέση κειμένου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l-GR"/>
              <a:t>Στυλ υποδείγματος κειμένου</a:t>
            </a:r>
          </a:p>
        </p:txBody>
      </p:sp>
      <p:sp>
        <p:nvSpPr>
          <p:cNvPr id="11" name="Θέση περιεχομένου 10"/>
          <p:cNvSpPr>
            <a:spLocks noGrp="1"/>
          </p:cNvSpPr>
          <p:nvPr>
            <p:ph sz="half" idx="2"/>
          </p:nvPr>
        </p:nvSpPr>
        <p:spPr>
          <a:xfrm>
            <a:off x="914400" y="2247900"/>
            <a:ext cx="3733800" cy="3886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3" name="Θέση περιεχομένου 12"/>
          <p:cNvSpPr>
            <a:spLocks noGrp="1"/>
          </p:cNvSpPr>
          <p:nvPr>
            <p:ph sz="half" idx="4"/>
          </p:nvPr>
        </p:nvSpPr>
        <p:spPr>
          <a:xfrm>
            <a:off x="4953000" y="2247900"/>
            <a:ext cx="3733800" cy="3886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13"/>
          <p:cNvSpPr>
            <a:spLocks noGrp="1"/>
          </p:cNvSpPr>
          <p:nvPr>
            <p:ph type="dt" sz="half" idx="10"/>
          </p:nvPr>
        </p:nvSpPr>
        <p:spPr/>
        <p:txBody>
          <a:bodyPr/>
          <a:lstStyle>
            <a:lvl1pPr>
              <a:defRPr/>
            </a:lvl1pPr>
          </a:lstStyle>
          <a:p>
            <a:pPr>
              <a:defRPr/>
            </a:pPr>
            <a:fld id="{AB720D40-5E26-4FA6-8954-F829A39623A4}" type="datetimeFigureOut">
              <a:rPr lang="en-US"/>
              <a:pPr>
                <a:defRPr/>
              </a:pPr>
              <a:t>4/6/2022</a:t>
            </a:fld>
            <a:endParaRPr lang="en-US"/>
          </a:p>
        </p:txBody>
      </p:sp>
      <p:sp>
        <p:nvSpPr>
          <p:cNvPr id="8" name="Θέση υποσέλιδου 2"/>
          <p:cNvSpPr>
            <a:spLocks noGrp="1"/>
          </p:cNvSpPr>
          <p:nvPr>
            <p:ph type="ftr" sz="quarter" idx="11"/>
          </p:nvPr>
        </p:nvSpPr>
        <p:spPr/>
        <p:txBody>
          <a:bodyPr/>
          <a:lstStyle>
            <a:lvl1pPr>
              <a:defRPr/>
            </a:lvl1pPr>
          </a:lstStyle>
          <a:p>
            <a:pPr>
              <a:defRPr/>
            </a:pPr>
            <a:endParaRPr lang="en-US"/>
          </a:p>
        </p:txBody>
      </p:sp>
      <p:sp>
        <p:nvSpPr>
          <p:cNvPr id="9" name="Θέση αριθμού διαφάνειας 22"/>
          <p:cNvSpPr>
            <a:spLocks noGrp="1"/>
          </p:cNvSpPr>
          <p:nvPr>
            <p:ph type="sldNum" sz="quarter" idx="12"/>
          </p:nvPr>
        </p:nvSpPr>
        <p:spPr/>
        <p:txBody>
          <a:bodyPr/>
          <a:lstStyle>
            <a:lvl1pPr>
              <a:defRPr/>
            </a:lvl1pPr>
          </a:lstStyle>
          <a:p>
            <a:pPr>
              <a:defRPr/>
            </a:pPr>
            <a:fld id="{E360E67A-EABA-4525-9077-BA996E90DECA}" type="slidenum">
              <a:rPr lang="en-US" altLang="en-US"/>
              <a:pPr>
                <a:defRPr/>
              </a:pPr>
              <a:t>‹#›</a:t>
            </a:fld>
            <a:endParaRPr lang="en-US"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ημερομηνίας 13"/>
          <p:cNvSpPr>
            <a:spLocks noGrp="1"/>
          </p:cNvSpPr>
          <p:nvPr>
            <p:ph type="dt" sz="half" idx="10"/>
          </p:nvPr>
        </p:nvSpPr>
        <p:spPr/>
        <p:txBody>
          <a:bodyPr/>
          <a:lstStyle>
            <a:lvl1pPr>
              <a:defRPr/>
            </a:lvl1pPr>
          </a:lstStyle>
          <a:p>
            <a:pPr>
              <a:defRPr/>
            </a:pPr>
            <a:fld id="{4A1F9A81-8627-41B5-BF8A-B7D7D6437AAC}" type="datetimeFigureOut">
              <a:rPr lang="en-US"/>
              <a:pPr>
                <a:defRPr/>
              </a:pPr>
              <a:t>4/6/2022</a:t>
            </a:fld>
            <a:endParaRPr lang="en-US"/>
          </a:p>
        </p:txBody>
      </p:sp>
      <p:sp>
        <p:nvSpPr>
          <p:cNvPr id="4" name="Θέση υποσέλιδου 2"/>
          <p:cNvSpPr>
            <a:spLocks noGrp="1"/>
          </p:cNvSpPr>
          <p:nvPr>
            <p:ph type="ftr" sz="quarter" idx="11"/>
          </p:nvPr>
        </p:nvSpPr>
        <p:spPr/>
        <p:txBody>
          <a:bodyPr/>
          <a:lstStyle>
            <a:lvl1pPr>
              <a:defRPr/>
            </a:lvl1pPr>
          </a:lstStyle>
          <a:p>
            <a:pPr>
              <a:defRPr/>
            </a:pPr>
            <a:endParaRPr lang="en-US"/>
          </a:p>
        </p:txBody>
      </p:sp>
      <p:sp>
        <p:nvSpPr>
          <p:cNvPr id="5" name="Θέση αριθμού διαφάνειας 22"/>
          <p:cNvSpPr>
            <a:spLocks noGrp="1"/>
          </p:cNvSpPr>
          <p:nvPr>
            <p:ph type="sldNum" sz="quarter" idx="12"/>
          </p:nvPr>
        </p:nvSpPr>
        <p:spPr/>
        <p:txBody>
          <a:bodyPr/>
          <a:lstStyle>
            <a:lvl1pPr>
              <a:defRPr/>
            </a:lvl1pPr>
          </a:lstStyle>
          <a:p>
            <a:pPr>
              <a:defRPr/>
            </a:pPr>
            <a:fld id="{C611625E-D215-4F58-B293-EAA7757B56F4}" type="slidenum">
              <a:rPr lang="en-US" altLang="en-US"/>
              <a:pPr>
                <a:defRPr/>
              </a:pPr>
              <a:t>‹#›</a:t>
            </a:fld>
            <a:endParaRPr lang="en-US"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3"/>
          <p:cNvSpPr>
            <a:spLocks noGrp="1"/>
          </p:cNvSpPr>
          <p:nvPr>
            <p:ph type="dt" sz="half" idx="10"/>
          </p:nvPr>
        </p:nvSpPr>
        <p:spPr/>
        <p:txBody>
          <a:bodyPr/>
          <a:lstStyle>
            <a:lvl1pPr>
              <a:defRPr/>
            </a:lvl1pPr>
          </a:lstStyle>
          <a:p>
            <a:pPr>
              <a:defRPr/>
            </a:pPr>
            <a:fld id="{7B91EA06-03F4-45BE-BFE0-7955FEAF440A}" type="datetimeFigureOut">
              <a:rPr lang="en-US"/>
              <a:pPr>
                <a:defRPr/>
              </a:pPr>
              <a:t>4/6/2022</a:t>
            </a:fld>
            <a:endParaRPr lang="en-US"/>
          </a:p>
        </p:txBody>
      </p:sp>
      <p:sp>
        <p:nvSpPr>
          <p:cNvPr id="3" name="Θέση υποσέλιδου 2"/>
          <p:cNvSpPr>
            <a:spLocks noGrp="1"/>
          </p:cNvSpPr>
          <p:nvPr>
            <p:ph type="ftr" sz="quarter" idx="11"/>
          </p:nvPr>
        </p:nvSpPr>
        <p:spPr/>
        <p:txBody>
          <a:bodyPr/>
          <a:lstStyle>
            <a:lvl1pPr>
              <a:defRPr/>
            </a:lvl1pPr>
          </a:lstStyle>
          <a:p>
            <a:pPr>
              <a:defRPr/>
            </a:pPr>
            <a:endParaRPr lang="en-US"/>
          </a:p>
        </p:txBody>
      </p:sp>
      <p:sp>
        <p:nvSpPr>
          <p:cNvPr id="4" name="Θέση αριθμού διαφάνειας 22"/>
          <p:cNvSpPr>
            <a:spLocks noGrp="1"/>
          </p:cNvSpPr>
          <p:nvPr>
            <p:ph type="sldNum" sz="quarter" idx="12"/>
          </p:nvPr>
        </p:nvSpPr>
        <p:spPr/>
        <p:txBody>
          <a:bodyPr/>
          <a:lstStyle>
            <a:lvl1pPr>
              <a:defRPr/>
            </a:lvl1pPr>
          </a:lstStyle>
          <a:p>
            <a:pPr>
              <a:defRPr/>
            </a:pPr>
            <a:fld id="{3BA26165-9C23-4DE2-BE4E-A8B301025421}" type="slidenum">
              <a:rPr lang="en-US" altLang="en-US"/>
              <a:pPr>
                <a:defRPr/>
              </a:pPr>
              <a:t>‹#›</a:t>
            </a:fld>
            <a:endParaRPr lang="en-US"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5" name="Ορθογώνιο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6" name="Στρογγυλεμένο ορθογώνιο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Τίτλος 1"/>
          <p:cNvSpPr>
            <a:spLocks noGrp="1"/>
          </p:cNvSpPr>
          <p:nvPr>
            <p:ph type="title"/>
          </p:nvPr>
        </p:nvSpPr>
        <p:spPr>
          <a:xfrm>
            <a:off x="914400" y="273050"/>
            <a:ext cx="7772400" cy="1143000"/>
          </a:xfrm>
        </p:spPr>
        <p:txBody>
          <a:bodyPr/>
          <a:lstStyle>
            <a:lvl1pPr algn="l">
              <a:buNone/>
              <a:defRPr sz="4000" b="0"/>
            </a:lvl1pPr>
          </a:lstStyle>
          <a:p>
            <a:r>
              <a:rPr lang="el-GR"/>
              <a:t>Στυλ κύριου τίτλου</a:t>
            </a:r>
            <a:endParaRPr lang="en-US"/>
          </a:p>
        </p:txBody>
      </p:sp>
      <p:sp>
        <p:nvSpPr>
          <p:cNvPr id="3" name="Θέση κειμένου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l-GR"/>
              <a:t>Στυλ υποδείγματος κειμένου</a:t>
            </a:r>
          </a:p>
        </p:txBody>
      </p:sp>
      <p:sp>
        <p:nvSpPr>
          <p:cNvPr id="11" name="Θέση περιεχομένου 10"/>
          <p:cNvSpPr>
            <a:spLocks noGrp="1"/>
          </p:cNvSpPr>
          <p:nvPr>
            <p:ph sz="quarter" idx="1"/>
          </p:nvPr>
        </p:nvSpPr>
        <p:spPr>
          <a:xfrm>
            <a:off x="2971800" y="1600200"/>
            <a:ext cx="5715000" cy="44958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4"/>
          <p:cNvSpPr>
            <a:spLocks noGrp="1"/>
          </p:cNvSpPr>
          <p:nvPr>
            <p:ph type="dt" sz="half" idx="10"/>
          </p:nvPr>
        </p:nvSpPr>
        <p:spPr/>
        <p:txBody>
          <a:bodyPr/>
          <a:lstStyle>
            <a:lvl1pPr>
              <a:defRPr/>
            </a:lvl1pPr>
          </a:lstStyle>
          <a:p>
            <a:pPr>
              <a:defRPr/>
            </a:pPr>
            <a:fld id="{500A64F9-B3F2-434E-BA53-46C7B60B115E}" type="datetimeFigureOut">
              <a:rPr lang="en-US"/>
              <a:pPr>
                <a:defRPr/>
              </a:pPr>
              <a:t>4/6/2022</a:t>
            </a:fld>
            <a:endParaRPr lang="en-US"/>
          </a:p>
        </p:txBody>
      </p:sp>
      <p:sp>
        <p:nvSpPr>
          <p:cNvPr id="8" name="Θέση υποσέλιδου 5"/>
          <p:cNvSpPr>
            <a:spLocks noGrp="1"/>
          </p:cNvSpPr>
          <p:nvPr>
            <p:ph type="ftr" sz="quarter" idx="11"/>
          </p:nvPr>
        </p:nvSpPr>
        <p:spPr/>
        <p:txBody>
          <a:bodyPr/>
          <a:lstStyle>
            <a:lvl1pPr>
              <a:defRPr/>
            </a:lvl1pPr>
          </a:lstStyle>
          <a:p>
            <a:pPr>
              <a:defRPr/>
            </a:pPr>
            <a:endParaRPr lang="en-US"/>
          </a:p>
        </p:txBody>
      </p:sp>
      <p:sp>
        <p:nvSpPr>
          <p:cNvPr id="9" name="Θέση αριθμού διαφάνειας 6"/>
          <p:cNvSpPr>
            <a:spLocks noGrp="1"/>
          </p:cNvSpPr>
          <p:nvPr>
            <p:ph type="sldNum" sz="quarter" idx="12"/>
          </p:nvPr>
        </p:nvSpPr>
        <p:spPr/>
        <p:txBody>
          <a:bodyPr/>
          <a:lstStyle>
            <a:lvl1pPr>
              <a:defRPr smtClean="0"/>
            </a:lvl1pPr>
          </a:lstStyle>
          <a:p>
            <a:pPr>
              <a:defRPr/>
            </a:pPr>
            <a:fld id="{161AA9F6-CE0B-4B03-A144-184077A2EF36}" type="slidenum">
              <a:rPr lang="en-US" altLang="en-US"/>
              <a:pPr>
                <a:defRPr/>
              </a:pPr>
              <a:t>‹#›</a:t>
            </a:fld>
            <a:endParaRPr lang="en-US"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Ορθογώνιο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Ορθογώνιο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Ορθογώνιο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Τίτλος 1"/>
          <p:cNvSpPr>
            <a:spLocks noGrp="1"/>
          </p:cNvSpPr>
          <p:nvPr>
            <p:ph type="title"/>
          </p:nvPr>
        </p:nvSpPr>
        <p:spPr>
          <a:xfrm>
            <a:off x="914400" y="4900550"/>
            <a:ext cx="7315200" cy="522288"/>
          </a:xfrm>
        </p:spPr>
        <p:txBody>
          <a:bodyPr anchor="ctr">
            <a:noAutofit/>
          </a:bodyPr>
          <a:lstStyle>
            <a:lvl1pPr algn="l">
              <a:buNone/>
              <a:defRPr sz="2800" b="0"/>
            </a:lvl1pPr>
          </a:lstStyle>
          <a:p>
            <a:r>
              <a:rPr lang="el-GR"/>
              <a:t>Στυλ κύριου τίτλου</a:t>
            </a:r>
            <a:endParaRPr lang="en-US"/>
          </a:p>
        </p:txBody>
      </p:sp>
      <p:sp>
        <p:nvSpPr>
          <p:cNvPr id="4" name="Θέση κειμένου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l-GR"/>
              <a:t>Στυλ υποδείγματος κειμένου</a:t>
            </a:r>
          </a:p>
        </p:txBody>
      </p:sp>
      <p:sp>
        <p:nvSpPr>
          <p:cNvPr id="3" name="Θέση εικόνας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l-GR" noProof="0"/>
              <a:t>Κάντε κλικ στο εικονίδιο για να προσθέσετε μια εικόνα</a:t>
            </a:r>
            <a:endParaRPr lang="en-US" noProof="0" dirty="0"/>
          </a:p>
        </p:txBody>
      </p:sp>
      <p:sp>
        <p:nvSpPr>
          <p:cNvPr id="8" name="Θέση ημερομηνίας 4"/>
          <p:cNvSpPr>
            <a:spLocks noGrp="1"/>
          </p:cNvSpPr>
          <p:nvPr>
            <p:ph type="dt" sz="half" idx="10"/>
          </p:nvPr>
        </p:nvSpPr>
        <p:spPr/>
        <p:txBody>
          <a:bodyPr/>
          <a:lstStyle>
            <a:lvl1pPr>
              <a:defRPr/>
            </a:lvl1pPr>
          </a:lstStyle>
          <a:p>
            <a:pPr>
              <a:defRPr/>
            </a:pPr>
            <a:fld id="{8643A76A-FC34-43F2-AD78-A51E9144030C}" type="datetimeFigureOut">
              <a:rPr lang="en-US"/>
              <a:pPr>
                <a:defRPr/>
              </a:pPr>
              <a:t>4/6/2022</a:t>
            </a:fld>
            <a:endParaRPr lang="en-US"/>
          </a:p>
        </p:txBody>
      </p:sp>
      <p:sp>
        <p:nvSpPr>
          <p:cNvPr id="9" name="Θέση υποσέλιδου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Θέση αριθμού διαφάνειας 6"/>
          <p:cNvSpPr>
            <a:spLocks noGrp="1"/>
          </p:cNvSpPr>
          <p:nvPr>
            <p:ph type="sldNum" sz="quarter" idx="12"/>
          </p:nvPr>
        </p:nvSpPr>
        <p:spPr>
          <a:xfrm>
            <a:off x="146050" y="6208713"/>
            <a:ext cx="457200" cy="457200"/>
          </a:xfrm>
        </p:spPr>
        <p:txBody>
          <a:bodyPr/>
          <a:lstStyle>
            <a:lvl1pPr>
              <a:defRPr smtClean="0"/>
            </a:lvl1pPr>
          </a:lstStyle>
          <a:p>
            <a:pPr>
              <a:defRPr/>
            </a:pPr>
            <a:fld id="{9FAD1AFD-4611-4A66-AB3C-B40A42374EA9}" type="slidenum">
              <a:rPr lang="en-US" altLang="en-US"/>
              <a:pPr>
                <a:defRPr/>
              </a:pPr>
              <a:t>‹#›</a:t>
            </a:fld>
            <a:endParaRPr lang="en-US"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Ορθογώνιο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8" name="Στρογγυλεμένο ορθογώνιο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8" name="Θέση τίτλου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l-GR" altLang="en-US"/>
              <a:t>Στυλ κύριου τίτλου</a:t>
            </a:r>
            <a:endParaRPr lang="en-US" altLang="en-US"/>
          </a:p>
        </p:txBody>
      </p:sp>
      <p:sp>
        <p:nvSpPr>
          <p:cNvPr id="1029" name="Θέση κειμένου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ltLang="en-US"/>
              <a:t>Στυλ υποδείγματος κειμένου</a:t>
            </a:r>
          </a:p>
          <a:p>
            <a:pPr lvl="1"/>
            <a:r>
              <a:rPr lang="el-GR" altLang="en-US"/>
              <a:t>Δεύτερου επιπέδου</a:t>
            </a:r>
          </a:p>
          <a:p>
            <a:pPr lvl="2"/>
            <a:r>
              <a:rPr lang="el-GR" altLang="en-US"/>
              <a:t>Τρίτου επιπέδου</a:t>
            </a:r>
          </a:p>
          <a:p>
            <a:pPr lvl="3"/>
            <a:r>
              <a:rPr lang="el-GR" altLang="en-US"/>
              <a:t>Τέταρτου επιπέδου</a:t>
            </a:r>
          </a:p>
          <a:p>
            <a:pPr lvl="4"/>
            <a:r>
              <a:rPr lang="el-GR" altLang="en-US"/>
              <a:t>Πέμπτου επιπέδου</a:t>
            </a:r>
            <a:endParaRPr lang="en-US" altLang="en-US"/>
          </a:p>
        </p:txBody>
      </p:sp>
      <p:sp>
        <p:nvSpPr>
          <p:cNvPr id="14" name="Θέση ημερομηνίας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88455554-2869-47B0-8426-D7AF50201FF7}" type="datetimeFigureOut">
              <a:rPr lang="en-US"/>
              <a:pPr>
                <a:defRPr/>
              </a:pPr>
              <a:t>4/6/2022</a:t>
            </a:fld>
            <a:endParaRPr lang="en-US"/>
          </a:p>
        </p:txBody>
      </p:sp>
      <p:sp>
        <p:nvSpPr>
          <p:cNvPr id="3" name="Θέση υποσέλιδου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en-US"/>
          </a:p>
        </p:txBody>
      </p:sp>
      <p:sp>
        <p:nvSpPr>
          <p:cNvPr id="23" name="Θέση αριθμού διαφάνειας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smtClean="0">
                <a:solidFill>
                  <a:srgbClr val="FFFFFF"/>
                </a:solidFill>
                <a:latin typeface="Franklin Gothic Book" pitchFamily="34" charset="0"/>
              </a:defRPr>
            </a:lvl1pPr>
          </a:lstStyle>
          <a:p>
            <a:pPr>
              <a:defRPr/>
            </a:pPr>
            <a:fld id="{7B306948-BDC7-4BAB-BC9C-8074FD3F1E7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28" r:id="rId1"/>
    <p:sldLayoutId id="2147483821" r:id="rId2"/>
    <p:sldLayoutId id="2147483829" r:id="rId3"/>
    <p:sldLayoutId id="2147483822" r:id="rId4"/>
    <p:sldLayoutId id="2147483823" r:id="rId5"/>
    <p:sldLayoutId id="2147483824" r:id="rId6"/>
    <p:sldLayoutId id="2147483825" r:id="rId7"/>
    <p:sldLayoutId id="2147483830" r:id="rId8"/>
    <p:sldLayoutId id="2147483831" r:id="rId9"/>
    <p:sldLayoutId id="2147483826" r:id="rId10"/>
    <p:sldLayoutId id="2147483827" r:id="rId11"/>
  </p:sldLayoutIdLst>
  <p:transition/>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anose="020B0503020102020204" pitchFamily="34" charset="0"/>
        </a:defRPr>
      </a:lvl2pPr>
      <a:lvl3pPr algn="l" rtl="0" eaLnBrk="0" fontAlgn="base" hangingPunct="0">
        <a:spcBef>
          <a:spcPct val="0"/>
        </a:spcBef>
        <a:spcAft>
          <a:spcPct val="0"/>
        </a:spcAft>
        <a:defRPr sz="4000">
          <a:solidFill>
            <a:schemeClr val="tx2"/>
          </a:solidFill>
          <a:latin typeface="Franklin Gothic Book" panose="020B0503020102020204" pitchFamily="34" charset="0"/>
        </a:defRPr>
      </a:lvl3pPr>
      <a:lvl4pPr algn="l" rtl="0" eaLnBrk="0" fontAlgn="base" hangingPunct="0">
        <a:spcBef>
          <a:spcPct val="0"/>
        </a:spcBef>
        <a:spcAft>
          <a:spcPct val="0"/>
        </a:spcAft>
        <a:defRPr sz="4000">
          <a:solidFill>
            <a:schemeClr val="tx2"/>
          </a:solidFill>
          <a:latin typeface="Franklin Gothic Book" panose="020B0503020102020204" pitchFamily="34" charset="0"/>
        </a:defRPr>
      </a:lvl4pPr>
      <a:lvl5pPr algn="l" rtl="0" eaLnBrk="0" fontAlgn="base" hangingPunct="0">
        <a:spcBef>
          <a:spcPct val="0"/>
        </a:spcBef>
        <a:spcAft>
          <a:spcPct val="0"/>
        </a:spcAft>
        <a:defRPr sz="4000">
          <a:solidFill>
            <a:schemeClr val="tx2"/>
          </a:solidFill>
          <a:latin typeface="Franklin Gothic Book" panose="020B0503020102020204" pitchFamily="34" charset="0"/>
        </a:defRPr>
      </a:lvl5pPr>
      <a:lvl6pPr marL="457200" algn="l" rtl="0" fontAlgn="base">
        <a:spcBef>
          <a:spcPct val="0"/>
        </a:spcBef>
        <a:spcAft>
          <a:spcPct val="0"/>
        </a:spcAft>
        <a:defRPr sz="4000">
          <a:solidFill>
            <a:schemeClr val="tx2"/>
          </a:solidFill>
          <a:latin typeface="Franklin Gothic Book" panose="020B0503020102020204" pitchFamily="34" charset="0"/>
        </a:defRPr>
      </a:lvl6pPr>
      <a:lvl7pPr marL="914400" algn="l" rtl="0" fontAlgn="base">
        <a:spcBef>
          <a:spcPct val="0"/>
        </a:spcBef>
        <a:spcAft>
          <a:spcPct val="0"/>
        </a:spcAft>
        <a:defRPr sz="4000">
          <a:solidFill>
            <a:schemeClr val="tx2"/>
          </a:solidFill>
          <a:latin typeface="Franklin Gothic Book" panose="020B0503020102020204" pitchFamily="34" charset="0"/>
        </a:defRPr>
      </a:lvl7pPr>
      <a:lvl8pPr marL="1371600" algn="l" rtl="0" fontAlgn="base">
        <a:spcBef>
          <a:spcPct val="0"/>
        </a:spcBef>
        <a:spcAft>
          <a:spcPct val="0"/>
        </a:spcAft>
        <a:defRPr sz="4000">
          <a:solidFill>
            <a:schemeClr val="tx2"/>
          </a:solidFill>
          <a:latin typeface="Franklin Gothic Book" panose="020B0503020102020204" pitchFamily="34" charset="0"/>
        </a:defRPr>
      </a:lvl8pPr>
      <a:lvl9pPr marL="1828800" algn="l" rtl="0" fontAlgn="base">
        <a:spcBef>
          <a:spcPct val="0"/>
        </a:spcBef>
        <a:spcAft>
          <a:spcPct val="0"/>
        </a:spcAft>
        <a:defRPr sz="4000">
          <a:solidFill>
            <a:schemeClr val="tx2"/>
          </a:solidFill>
          <a:latin typeface="Franklin Gothic Book" panose="020B0503020102020204"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AEDEB5"/>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34B653"/>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34B653"/>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Εικόνα 4"/>
          <p:cNvPicPr>
            <a:picLocks noChangeAspect="1"/>
          </p:cNvPicPr>
          <p:nvPr/>
        </p:nvPicPr>
        <p:blipFill>
          <a:blip r:embed="rId2" cstate="print"/>
          <a:srcRect/>
          <a:stretch>
            <a:fillRect/>
          </a:stretch>
        </p:blipFill>
        <p:spPr bwMode="auto">
          <a:xfrm>
            <a:off x="227013" y="141288"/>
            <a:ext cx="1493837" cy="1143000"/>
          </a:xfrm>
          <a:prstGeom prst="rect">
            <a:avLst/>
          </a:prstGeom>
          <a:noFill/>
          <a:ln w="9525">
            <a:noFill/>
            <a:miter lim="800000"/>
            <a:headEnd/>
            <a:tailEnd/>
          </a:ln>
        </p:spPr>
      </p:pic>
      <p:sp>
        <p:nvSpPr>
          <p:cNvPr id="6147" name="TextBox 6"/>
          <p:cNvSpPr txBox="1">
            <a:spLocks noChangeArrowheads="1"/>
          </p:cNvSpPr>
          <p:nvPr/>
        </p:nvSpPr>
        <p:spPr bwMode="auto">
          <a:xfrm>
            <a:off x="955675" y="1006475"/>
            <a:ext cx="914400" cy="366713"/>
          </a:xfrm>
          <a:prstGeom prst="rect">
            <a:avLst/>
          </a:prstGeom>
          <a:solidFill>
            <a:schemeClr val="bg1"/>
          </a:solidFill>
          <a:ln w="9525">
            <a:noFill/>
            <a:miter lim="800000"/>
            <a:headEnd/>
            <a:tailEnd/>
          </a:ln>
        </p:spPr>
        <p:txBody>
          <a:bodyPr>
            <a:spAutoFit/>
          </a:bodyPr>
          <a:lstStyle/>
          <a:p>
            <a:pPr eaLnBrk="1" hangingPunct="1"/>
            <a:endParaRPr lang="el-GR" altLang="en-US">
              <a:latin typeface="Cambria" pitchFamily="18" charset="0"/>
            </a:endParaRPr>
          </a:p>
        </p:txBody>
      </p:sp>
      <p:sp>
        <p:nvSpPr>
          <p:cNvPr id="3" name="Subtitle 2"/>
          <p:cNvSpPr>
            <a:spLocks noGrp="1"/>
          </p:cNvSpPr>
          <p:nvPr>
            <p:ph type="subTitle" idx="1"/>
          </p:nvPr>
        </p:nvSpPr>
        <p:spPr>
          <a:xfrm>
            <a:off x="196850" y="3048000"/>
            <a:ext cx="8718550" cy="3733800"/>
          </a:xfrm>
        </p:spPr>
        <p:txBody>
          <a:bodyPr>
            <a:normAutofit/>
          </a:bodyPr>
          <a:lstStyle/>
          <a:p>
            <a:pPr eaLnBrk="1" hangingPunct="1">
              <a:lnSpc>
                <a:spcPct val="80000"/>
              </a:lnSpc>
              <a:defRPr/>
            </a:pPr>
            <a:endParaRPr lang="en-US" altLang="en-US" sz="2200" b="1" dirty="0">
              <a:solidFill>
                <a:schemeClr val="tx1"/>
              </a:solidFill>
              <a:latin typeface="Katsoulidis"/>
            </a:endParaRPr>
          </a:p>
          <a:p>
            <a:pPr eaLnBrk="1" hangingPunct="1">
              <a:lnSpc>
                <a:spcPct val="80000"/>
              </a:lnSpc>
              <a:defRPr/>
            </a:pPr>
            <a:r>
              <a:rPr lang="el-GR" altLang="en-US" sz="2800" dirty="0">
                <a:solidFill>
                  <a:srgbClr val="7030A0"/>
                </a:solidFill>
                <a:effectLst>
                  <a:outerShdw blurRad="38100" dist="38100" dir="2700000" algn="tl">
                    <a:srgbClr val="C0C0C0"/>
                  </a:outerShdw>
                </a:effectLst>
                <a:latin typeface="Monotype Corsiva" panose="03010101010201010101" pitchFamily="66" charset="0"/>
              </a:rPr>
              <a:t>Μορφολογία</a:t>
            </a:r>
            <a:endParaRPr lang="el-GR" altLang="en-US" sz="2400" dirty="0">
              <a:solidFill>
                <a:srgbClr val="7030A0"/>
              </a:solidFill>
              <a:effectLst>
                <a:outerShdw blurRad="38100" dist="38100" dir="2700000" algn="tl">
                  <a:srgbClr val="C0C0C0"/>
                </a:outerShdw>
              </a:effectLst>
              <a:latin typeface="Monotype Corsiva" panose="03010101010201010101" pitchFamily="66" charset="0"/>
            </a:endParaRPr>
          </a:p>
          <a:p>
            <a:pPr eaLnBrk="1" hangingPunct="1">
              <a:lnSpc>
                <a:spcPct val="80000"/>
              </a:lnSpc>
              <a:defRPr/>
            </a:pPr>
            <a:endParaRPr lang="el-GR" altLang="en-US" sz="2400" b="1" dirty="0">
              <a:solidFill>
                <a:srgbClr val="7030A0"/>
              </a:solidFill>
              <a:effectLst>
                <a:outerShdw blurRad="38100" dist="38100" dir="2700000" algn="tl">
                  <a:srgbClr val="C0C0C0"/>
                </a:outerShdw>
              </a:effectLst>
              <a:latin typeface="Monotype Corsiva" panose="03010101010201010101" pitchFamily="66" charset="0"/>
            </a:endParaRPr>
          </a:p>
          <a:p>
            <a:pPr eaLnBrk="1" hangingPunct="1">
              <a:lnSpc>
                <a:spcPct val="80000"/>
              </a:lnSpc>
              <a:defRPr/>
            </a:pPr>
            <a:endParaRPr lang="el-GR" altLang="en-US" sz="2400" b="1" dirty="0">
              <a:solidFill>
                <a:srgbClr val="7030A0"/>
              </a:solidFill>
              <a:effectLst>
                <a:outerShdw blurRad="38100" dist="38100" dir="2700000" algn="tl">
                  <a:srgbClr val="C0C0C0"/>
                </a:outerShdw>
              </a:effectLst>
              <a:latin typeface="Monotype Corsiva" panose="03010101010201010101" pitchFamily="66" charset="0"/>
            </a:endParaRPr>
          </a:p>
          <a:p>
            <a:pPr eaLnBrk="1" hangingPunct="1">
              <a:lnSpc>
                <a:spcPct val="80000"/>
              </a:lnSpc>
              <a:defRPr/>
            </a:pPr>
            <a:r>
              <a:rPr lang="el-GR" altLang="en-US" sz="2200" b="1" dirty="0">
                <a:solidFill>
                  <a:schemeClr val="tx1"/>
                </a:solidFill>
                <a:latin typeface="Katsoulidis"/>
              </a:rPr>
              <a:t>Σπυριδούλα </a:t>
            </a:r>
            <a:r>
              <a:rPr lang="el-GR" altLang="en-US" sz="2200" b="1" dirty="0" err="1">
                <a:solidFill>
                  <a:schemeClr val="tx1"/>
                </a:solidFill>
                <a:latin typeface="Katsoulidis"/>
              </a:rPr>
              <a:t>Βαρλοκώστα</a:t>
            </a:r>
            <a:endParaRPr lang="el-GR" altLang="en-US" sz="2200" b="1" dirty="0">
              <a:solidFill>
                <a:schemeClr val="tx1"/>
              </a:solidFill>
              <a:latin typeface="Katsoulidis"/>
            </a:endParaRPr>
          </a:p>
          <a:p>
            <a:pPr eaLnBrk="1" hangingPunct="1">
              <a:lnSpc>
                <a:spcPct val="80000"/>
              </a:lnSpc>
              <a:defRPr/>
            </a:pPr>
            <a:endParaRPr lang="el-GR" altLang="en-US" sz="1600" i="1" dirty="0">
              <a:solidFill>
                <a:schemeClr val="tx1"/>
              </a:solidFill>
              <a:latin typeface="Katsoulidis"/>
            </a:endParaRPr>
          </a:p>
          <a:p>
            <a:pPr eaLnBrk="1" hangingPunct="1">
              <a:lnSpc>
                <a:spcPct val="80000"/>
              </a:lnSpc>
              <a:defRPr/>
            </a:pPr>
            <a:r>
              <a:rPr lang="en-US" altLang="en-US" sz="2200" i="1" dirty="0">
                <a:solidFill>
                  <a:schemeClr val="tx1"/>
                </a:solidFill>
                <a:latin typeface="Katsoulidis"/>
              </a:rPr>
              <a:t>   </a:t>
            </a:r>
            <a:r>
              <a:rPr lang="el-GR" altLang="en-US" sz="2200" i="1" dirty="0">
                <a:solidFill>
                  <a:schemeClr val="tx1"/>
                </a:solidFill>
                <a:latin typeface="Katsoulidis"/>
              </a:rPr>
              <a:t>Εθνικό και Καποδιστριακό </a:t>
            </a:r>
            <a:endParaRPr lang="en-US" altLang="en-US" sz="2200" i="1" dirty="0">
              <a:solidFill>
                <a:schemeClr val="tx1"/>
              </a:solidFill>
              <a:latin typeface="Katsoulidis"/>
            </a:endParaRPr>
          </a:p>
          <a:p>
            <a:pPr eaLnBrk="1" hangingPunct="1">
              <a:lnSpc>
                <a:spcPct val="80000"/>
              </a:lnSpc>
              <a:defRPr/>
            </a:pPr>
            <a:r>
              <a:rPr lang="en-US" altLang="en-US" sz="2200" i="1" dirty="0">
                <a:solidFill>
                  <a:schemeClr val="tx1"/>
                </a:solidFill>
                <a:latin typeface="Katsoulidis"/>
              </a:rPr>
              <a:t>  </a:t>
            </a:r>
            <a:r>
              <a:rPr lang="el-GR" altLang="en-US" sz="2200" i="1" dirty="0">
                <a:solidFill>
                  <a:schemeClr val="tx1"/>
                </a:solidFill>
                <a:latin typeface="Katsoulidis"/>
              </a:rPr>
              <a:t>Πανεπιστήμιο Αθηνών</a:t>
            </a:r>
          </a:p>
          <a:p>
            <a:pPr algn="r" eaLnBrk="1" hangingPunct="1">
              <a:lnSpc>
                <a:spcPct val="80000"/>
              </a:lnSpc>
              <a:defRPr/>
            </a:pPr>
            <a:endParaRPr lang="en-US" altLang="en-US" dirty="0">
              <a:solidFill>
                <a:schemeClr val="tx1"/>
              </a:solidFill>
              <a:latin typeface="Katsoulidis"/>
            </a:endParaRPr>
          </a:p>
          <a:p>
            <a:pPr algn="r" eaLnBrk="1" hangingPunct="1">
              <a:lnSpc>
                <a:spcPct val="80000"/>
              </a:lnSpc>
              <a:defRPr/>
            </a:pPr>
            <a:endParaRPr lang="el-GR" altLang="en-US" sz="1700" i="1" dirty="0">
              <a:solidFill>
                <a:schemeClr val="tx1"/>
              </a:solidFill>
            </a:endParaRPr>
          </a:p>
          <a:p>
            <a:pPr eaLnBrk="1" hangingPunct="1">
              <a:lnSpc>
                <a:spcPct val="80000"/>
              </a:lnSpc>
              <a:defRPr/>
            </a:pPr>
            <a:endParaRPr lang="el-GR" altLang="en-US" sz="2200" i="1" dirty="0">
              <a:solidFill>
                <a:schemeClr val="tx1"/>
              </a:solidFill>
            </a:endParaRPr>
          </a:p>
          <a:p>
            <a:pPr eaLnBrk="1" hangingPunct="1">
              <a:lnSpc>
                <a:spcPct val="80000"/>
              </a:lnSpc>
              <a:defRPr/>
            </a:pPr>
            <a:endParaRPr lang="el-GR" altLang="en-US" sz="2200" i="1" dirty="0">
              <a:solidFill>
                <a:schemeClr val="tx1"/>
              </a:solidFill>
            </a:endParaRPr>
          </a:p>
        </p:txBody>
      </p:sp>
      <p:sp>
        <p:nvSpPr>
          <p:cNvPr id="14338" name="Title 1"/>
          <p:cNvSpPr>
            <a:spLocks noGrp="1"/>
          </p:cNvSpPr>
          <p:nvPr>
            <p:ph type="ctrTitle"/>
          </p:nvPr>
        </p:nvSpPr>
        <p:spPr>
          <a:xfrm>
            <a:off x="1720850" y="1676400"/>
            <a:ext cx="5943600" cy="1447800"/>
          </a:xfrm>
        </p:spPr>
        <p:txBody>
          <a:bodyPr/>
          <a:lstStyle/>
          <a:p>
            <a:pPr eaLnBrk="1" hangingPunct="1">
              <a:defRPr/>
            </a:pPr>
            <a:r>
              <a:rPr altLang="en-US" dirty="0">
                <a:solidFill>
                  <a:srgbClr val="7030A0"/>
                </a:solidFill>
                <a:effectLst>
                  <a:outerShdw blurRad="38100" dist="38100" dir="2700000" algn="tl">
                    <a:srgbClr val="C0C0C0"/>
                  </a:outerShdw>
                </a:effectLst>
                <a:latin typeface="Monotype Corsiva" panose="03010101010201010101" pitchFamily="66" charset="0"/>
              </a:rPr>
              <a:t> </a:t>
            </a:r>
            <a:r>
              <a:rPr lang="el-GR" altLang="en-US" dirty="0">
                <a:solidFill>
                  <a:srgbClr val="7030A0"/>
                </a:solidFill>
                <a:effectLst>
                  <a:outerShdw blurRad="38100" dist="38100" dir="2700000" algn="tl">
                    <a:srgbClr val="C0C0C0"/>
                  </a:outerShdw>
                </a:effectLst>
                <a:latin typeface="Monotype Corsiva" panose="03010101010201010101" pitchFamily="66" charset="0"/>
              </a:rPr>
              <a:t>Εισαγωγή στη Γλωσσολογία</a:t>
            </a:r>
            <a:br>
              <a:rPr lang="en-US" altLang="en-US" dirty="0">
                <a:solidFill>
                  <a:srgbClr val="7030A0"/>
                </a:solidFill>
                <a:effectLst>
                  <a:outerShdw blurRad="38100" dist="38100" dir="2700000" algn="tl">
                    <a:srgbClr val="C0C0C0"/>
                  </a:outerShdw>
                </a:effectLst>
                <a:latin typeface="Monotype Corsiva" panose="03010101010201010101" pitchFamily="66" charset="0"/>
              </a:rPr>
            </a:br>
            <a:r>
              <a:rPr lang="el-GR" altLang="en-US" sz="3200" dirty="0">
                <a:solidFill>
                  <a:srgbClr val="7030A0"/>
                </a:solidFill>
                <a:effectLst>
                  <a:outerShdw blurRad="38100" dist="38100" dir="2700000" algn="tl">
                    <a:srgbClr val="C0C0C0"/>
                  </a:outerShdw>
                </a:effectLst>
                <a:latin typeface="Monotype Corsiva" panose="03010101010201010101" pitchFamily="66" charset="0"/>
              </a:rPr>
              <a:t>4</a:t>
            </a:r>
            <a:r>
              <a:rPr lang="el-GR" altLang="en-US" sz="3200" baseline="30000" dirty="0">
                <a:solidFill>
                  <a:srgbClr val="7030A0"/>
                </a:solidFill>
                <a:effectLst>
                  <a:outerShdw blurRad="38100" dist="38100" dir="2700000" algn="tl">
                    <a:srgbClr val="C0C0C0"/>
                  </a:outerShdw>
                </a:effectLst>
                <a:latin typeface="Monotype Corsiva" panose="03010101010201010101" pitchFamily="66" charset="0"/>
              </a:rPr>
              <a:t>ο</a:t>
            </a:r>
            <a:r>
              <a:rPr lang="el-GR" altLang="en-US" sz="3200" dirty="0">
                <a:solidFill>
                  <a:srgbClr val="7030A0"/>
                </a:solidFill>
                <a:effectLst>
                  <a:outerShdw blurRad="38100" dist="38100" dir="2700000" algn="tl">
                    <a:srgbClr val="C0C0C0"/>
                  </a:outerShdw>
                </a:effectLst>
                <a:latin typeface="Monotype Corsiva" panose="03010101010201010101" pitchFamily="66" charset="0"/>
              </a:rPr>
              <a:t> </a:t>
            </a:r>
            <a:r>
              <a:rPr lang="en-US" altLang="en-US" sz="3200" dirty="0">
                <a:solidFill>
                  <a:srgbClr val="7030A0"/>
                </a:solidFill>
                <a:effectLst>
                  <a:outerShdw blurRad="38100" dist="38100" dir="2700000" algn="tl">
                    <a:srgbClr val="C0C0C0"/>
                  </a:outerShdw>
                </a:effectLst>
                <a:latin typeface="Monotype Corsiva" panose="03010101010201010101" pitchFamily="66" charset="0"/>
              </a:rPr>
              <a:t>&amp; 5</a:t>
            </a:r>
            <a:r>
              <a:rPr lang="el-GR" altLang="en-US" sz="3200" baseline="30000" dirty="0">
                <a:solidFill>
                  <a:srgbClr val="7030A0"/>
                </a:solidFill>
                <a:effectLst>
                  <a:outerShdw blurRad="38100" dist="38100" dir="2700000" algn="tl">
                    <a:srgbClr val="C0C0C0"/>
                  </a:outerShdw>
                </a:effectLst>
                <a:latin typeface="Monotype Corsiva" panose="03010101010201010101" pitchFamily="66" charset="0"/>
              </a:rPr>
              <a:t>ο</a:t>
            </a:r>
            <a:r>
              <a:rPr lang="en-US" altLang="en-US" sz="3200" dirty="0">
                <a:solidFill>
                  <a:srgbClr val="7030A0"/>
                </a:solidFill>
                <a:effectLst>
                  <a:outerShdw blurRad="38100" dist="38100" dir="2700000" algn="tl">
                    <a:srgbClr val="C0C0C0"/>
                  </a:outerShdw>
                </a:effectLst>
                <a:latin typeface="Monotype Corsiva" panose="03010101010201010101" pitchFamily="66" charset="0"/>
              </a:rPr>
              <a:t> </a:t>
            </a: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ΜΑΘΗΜΑ</a:t>
            </a:r>
            <a:br>
              <a:rPr lang="en-US" altLang="en-US" sz="3200" dirty="0">
                <a:solidFill>
                  <a:srgbClr val="7030A0"/>
                </a:solidFill>
                <a:effectLst>
                  <a:outerShdw blurRad="38100" dist="38100" dir="2700000" algn="tl">
                    <a:srgbClr val="C0C0C0"/>
                  </a:outerShdw>
                </a:effectLst>
                <a:latin typeface="Monotype Corsiva" panose="03010101010201010101" pitchFamily="66" charset="0"/>
              </a:rPr>
            </a:br>
            <a:endParaRPr lang="el-GR" altLang="en-US" sz="3200" dirty="0">
              <a:solidFill>
                <a:srgbClr val="7030A0"/>
              </a:solidFill>
              <a:effectLst>
                <a:outerShdw blurRad="38100" dist="38100" dir="2700000" algn="tl">
                  <a:srgbClr val="C0C0C0"/>
                </a:outerShdw>
              </a:effectLst>
              <a:latin typeface="Monotype Corsiva" panose="03010101010201010101" pitchFamily="66" charset="0"/>
            </a:endParaRPr>
          </a:p>
        </p:txBody>
      </p:sp>
      <p:sp>
        <p:nvSpPr>
          <p:cNvPr id="14339" name="Rectangle 16"/>
          <p:cNvSpPr>
            <a:spLocks noChangeArrowheads="1"/>
          </p:cNvSpPr>
          <p:nvPr/>
        </p:nvSpPr>
        <p:spPr bwMode="auto">
          <a:xfrm>
            <a:off x="3206750" y="6156325"/>
            <a:ext cx="2971800" cy="320675"/>
          </a:xfrm>
          <a:prstGeom prst="rect">
            <a:avLst/>
          </a:prstGeom>
          <a:noFill/>
          <a:ln>
            <a:noFill/>
          </a:ln>
        </p:spPr>
        <p:txBody>
          <a:bodyPr>
            <a:spAutoFit/>
          </a:bodyPr>
          <a:lstStyle>
            <a:lvl1pPr>
              <a:defRPr>
                <a:solidFill>
                  <a:schemeClr val="tx1"/>
                </a:solidFill>
                <a:latin typeface="Perpetua" panose="02020502060401020303" pitchFamily="18" charset="0"/>
              </a:defRPr>
            </a:lvl1pPr>
            <a:lvl2pPr marL="742950" indent="-285750">
              <a:defRPr>
                <a:solidFill>
                  <a:schemeClr val="tx1"/>
                </a:solidFill>
                <a:latin typeface="Perpetua" panose="02020502060401020303" pitchFamily="18" charset="0"/>
              </a:defRPr>
            </a:lvl2pPr>
            <a:lvl3pPr marL="1143000" indent="-228600">
              <a:defRPr>
                <a:solidFill>
                  <a:schemeClr val="tx1"/>
                </a:solidFill>
                <a:latin typeface="Perpetua" panose="02020502060401020303" pitchFamily="18" charset="0"/>
              </a:defRPr>
            </a:lvl3pPr>
            <a:lvl4pPr marL="1600200" indent="-228600">
              <a:defRPr>
                <a:solidFill>
                  <a:schemeClr val="tx1"/>
                </a:solidFill>
                <a:latin typeface="Perpetua" panose="02020502060401020303" pitchFamily="18" charset="0"/>
              </a:defRPr>
            </a:lvl4pPr>
            <a:lvl5pPr marL="2057400" indent="-228600">
              <a:defRPr>
                <a:solidFill>
                  <a:schemeClr val="tx1"/>
                </a:solidFill>
                <a:latin typeface="Perpetua" panose="02020502060401020303" pitchFamily="18" charset="0"/>
              </a:defRPr>
            </a:lvl5pPr>
            <a:lvl6pPr marL="2514600" indent="-228600" fontAlgn="base">
              <a:spcBef>
                <a:spcPct val="0"/>
              </a:spcBef>
              <a:spcAft>
                <a:spcPct val="0"/>
              </a:spcAft>
              <a:defRPr>
                <a:solidFill>
                  <a:schemeClr val="tx1"/>
                </a:solidFill>
                <a:latin typeface="Perpetua" panose="02020502060401020303" pitchFamily="18" charset="0"/>
              </a:defRPr>
            </a:lvl6pPr>
            <a:lvl7pPr marL="2971800" indent="-228600" fontAlgn="base">
              <a:spcBef>
                <a:spcPct val="0"/>
              </a:spcBef>
              <a:spcAft>
                <a:spcPct val="0"/>
              </a:spcAft>
              <a:defRPr>
                <a:solidFill>
                  <a:schemeClr val="tx1"/>
                </a:solidFill>
                <a:latin typeface="Perpetua" panose="02020502060401020303" pitchFamily="18" charset="0"/>
              </a:defRPr>
            </a:lvl7pPr>
            <a:lvl8pPr marL="3429000" indent="-228600" fontAlgn="base">
              <a:spcBef>
                <a:spcPct val="0"/>
              </a:spcBef>
              <a:spcAft>
                <a:spcPct val="0"/>
              </a:spcAft>
              <a:defRPr>
                <a:solidFill>
                  <a:schemeClr val="tx1"/>
                </a:solidFill>
                <a:latin typeface="Perpetua" panose="02020502060401020303" pitchFamily="18" charset="0"/>
              </a:defRPr>
            </a:lvl8pPr>
            <a:lvl9pPr marL="3886200" indent="-228600" fontAlgn="base">
              <a:spcBef>
                <a:spcPct val="0"/>
              </a:spcBef>
              <a:spcAft>
                <a:spcPct val="0"/>
              </a:spcAft>
              <a:defRPr>
                <a:solidFill>
                  <a:schemeClr val="tx1"/>
                </a:solidFill>
                <a:latin typeface="Perpetua" panose="02020502060401020303" pitchFamily="18" charset="0"/>
              </a:defRPr>
            </a:lvl9pPr>
          </a:lstStyle>
          <a:p>
            <a:pPr eaLnBrk="1" hangingPunct="1">
              <a:defRPr/>
            </a:pPr>
            <a:r>
              <a:rPr lang="el-GR" altLang="en-US" sz="1500" dirty="0">
                <a:effectLst>
                  <a:outerShdw blurRad="38100" dist="38100" dir="2700000" algn="tl">
                    <a:srgbClr val="C0C0C0"/>
                  </a:outerShdw>
                </a:effectLst>
                <a:latin typeface="Cambria" pitchFamily="18" charset="0"/>
                <a:ea typeface="MS PGothic" panose="020B0600070205080204" pitchFamily="34" charset="-128"/>
              </a:rPr>
              <a:t>Ε</a:t>
            </a:r>
            <a:r>
              <a:rPr lang="en-US" altLang="en-US" sz="1500" dirty="0">
                <a:effectLst>
                  <a:outerShdw blurRad="38100" dist="38100" dir="2700000" algn="tl">
                    <a:srgbClr val="C0C0C0"/>
                  </a:outerShdw>
                </a:effectLst>
                <a:latin typeface="Cambria" pitchFamily="18" charset="0"/>
                <a:ea typeface="MS PGothic" panose="020B0600070205080204" pitchFamily="34" charset="-128"/>
              </a:rPr>
              <a:t>mail</a:t>
            </a:r>
            <a:r>
              <a:rPr lang="en-US" altLang="en-US" sz="1500" dirty="0">
                <a:latin typeface="Cambria" pitchFamily="18" charset="0"/>
                <a:ea typeface="MS PGothic" panose="020B0600070205080204" pitchFamily="34" charset="-128"/>
              </a:rPr>
              <a:t>:</a:t>
            </a:r>
            <a:r>
              <a:rPr lang="el-GR" altLang="en-US" sz="1500" dirty="0">
                <a:latin typeface="Cambria" pitchFamily="18" charset="0"/>
                <a:ea typeface="MS PGothic" panose="020B0600070205080204" pitchFamily="34" charset="-128"/>
              </a:rPr>
              <a:t>  </a:t>
            </a:r>
            <a:r>
              <a:rPr lang="en-GB" altLang="en-US" sz="1500" dirty="0" err="1">
                <a:latin typeface="Cambria" pitchFamily="18" charset="0"/>
                <a:ea typeface="MS PGothic" panose="020B0600070205080204" pitchFamily="34" charset="-128"/>
              </a:rPr>
              <a:t>svarlokosta</a:t>
            </a:r>
            <a:r>
              <a:rPr lang="en-US" altLang="en-US" sz="1500" dirty="0">
                <a:latin typeface="Cambria" pitchFamily="18" charset="0"/>
                <a:ea typeface="MS PGothic" panose="020B0600070205080204" pitchFamily="34" charset="-128"/>
              </a:rPr>
              <a:t>@phil.uoa.gr</a:t>
            </a:r>
            <a:endParaRPr lang="en-US" altLang="en-US" sz="1500" dirty="0">
              <a:latin typeface="Cambria" pitchFamily="18" charset="0"/>
            </a:endParaRPr>
          </a:p>
        </p:txBody>
      </p:sp>
      <p:pic>
        <p:nvPicPr>
          <p:cNvPr id="9" name="8 - Εικόνα" descr="αρχείο λήψης.jpg"/>
          <p:cNvPicPr>
            <a:picLocks noChangeAspect="1"/>
          </p:cNvPicPr>
          <p:nvPr/>
        </p:nvPicPr>
        <p:blipFill>
          <a:blip r:embed="rId3" cstate="print"/>
          <a:stretch>
            <a:fillRect/>
          </a:stretch>
        </p:blipFill>
        <p:spPr>
          <a:xfrm>
            <a:off x="5181600" y="152400"/>
            <a:ext cx="3619500" cy="1066800"/>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Ρίζες, θέματα και προσφύματα</a:t>
            </a:r>
          </a:p>
        </p:txBody>
      </p:sp>
      <p:sp>
        <p:nvSpPr>
          <p:cNvPr id="6" name="5 - TextBox"/>
          <p:cNvSpPr txBox="1"/>
          <p:nvPr/>
        </p:nvSpPr>
        <p:spPr>
          <a:xfrm>
            <a:off x="381000" y="3276600"/>
            <a:ext cx="8433619" cy="3046988"/>
          </a:xfrm>
          <a:prstGeom prst="rect">
            <a:avLst/>
          </a:prstGeom>
          <a:noFill/>
        </p:spPr>
        <p:txBody>
          <a:bodyPr wrap="square" rtlCol="0">
            <a:spAutoFit/>
          </a:bodyPr>
          <a:lstStyle/>
          <a:p>
            <a:pPr algn="just"/>
            <a:endParaRPr lang="el-GR" sz="2400" dirty="0">
              <a:latin typeface="Cambria" pitchFamily="18" charset="0"/>
            </a:endParaRPr>
          </a:p>
          <a:p>
            <a:pPr algn="just"/>
            <a:r>
              <a:rPr lang="el-GR" sz="2400" dirty="0">
                <a:latin typeface="Cambria" pitchFamily="18" charset="0"/>
              </a:rPr>
              <a:t>π.χ. </a:t>
            </a:r>
          </a:p>
          <a:p>
            <a:pPr algn="just"/>
            <a:r>
              <a:rPr lang="el-GR" sz="2400" dirty="0">
                <a:latin typeface="Cambria" pitchFamily="18" charset="0"/>
              </a:rPr>
              <a:t>/έ-</a:t>
            </a:r>
            <a:r>
              <a:rPr lang="el-GR" sz="2400" dirty="0" err="1">
                <a:latin typeface="Cambria" pitchFamily="18" charset="0"/>
              </a:rPr>
              <a:t>γραφ</a:t>
            </a:r>
            <a:r>
              <a:rPr lang="el-GR" sz="2400" dirty="0">
                <a:latin typeface="Cambria" pitchFamily="18" charset="0"/>
              </a:rPr>
              <a:t>-α/, το μόρφημα /</a:t>
            </a:r>
            <a:r>
              <a:rPr lang="el-GR" sz="2400" dirty="0" err="1">
                <a:latin typeface="Cambria" pitchFamily="18" charset="0"/>
              </a:rPr>
              <a:t>γράφ</a:t>
            </a:r>
            <a:r>
              <a:rPr lang="el-GR" sz="2400" dirty="0">
                <a:latin typeface="Cambria" pitchFamily="18" charset="0"/>
              </a:rPr>
              <a:t>-/ αποτελεί τη ρίζα, ενώ το /ε-/ και το /-α/ αποτελούν προσφύματα. </a:t>
            </a:r>
          </a:p>
          <a:p>
            <a:pPr algn="just"/>
            <a:endParaRPr lang="el-GR" sz="2400" dirty="0">
              <a:latin typeface="Cambria" pitchFamily="18" charset="0"/>
            </a:endParaRPr>
          </a:p>
          <a:p>
            <a:pPr algn="just"/>
            <a:r>
              <a:rPr lang="el-GR" sz="2400" dirty="0">
                <a:latin typeface="Cambria" pitchFamily="18" charset="0"/>
              </a:rPr>
              <a:t>/</a:t>
            </a:r>
            <a:r>
              <a:rPr lang="el-GR" sz="2400" dirty="0" err="1">
                <a:latin typeface="Cambria" pitchFamily="18" charset="0"/>
              </a:rPr>
              <a:t>υπο</a:t>
            </a:r>
            <a:r>
              <a:rPr lang="el-GR" sz="2400" dirty="0">
                <a:latin typeface="Cambria" pitchFamily="18" charset="0"/>
              </a:rPr>
              <a:t>-</a:t>
            </a:r>
            <a:r>
              <a:rPr lang="el-GR" sz="2400" dirty="0" err="1">
                <a:latin typeface="Cambria" pitchFamily="18" charset="0"/>
              </a:rPr>
              <a:t>γράφ</a:t>
            </a:r>
            <a:r>
              <a:rPr lang="el-GR" sz="2400" dirty="0">
                <a:latin typeface="Cambria" pitchFamily="18" charset="0"/>
              </a:rPr>
              <a:t>-ω/, το μόρφημα /</a:t>
            </a:r>
            <a:r>
              <a:rPr lang="el-GR" sz="2400" dirty="0" err="1">
                <a:latin typeface="Cambria" pitchFamily="18" charset="0"/>
              </a:rPr>
              <a:t>γράφ</a:t>
            </a:r>
            <a:r>
              <a:rPr lang="el-GR" sz="2400" dirty="0">
                <a:latin typeface="Cambria" pitchFamily="18" charset="0"/>
              </a:rPr>
              <a:t>-/ αποτελεί τη ρίζα, ενώ το /</a:t>
            </a:r>
            <a:r>
              <a:rPr lang="el-GR" sz="2400" dirty="0" err="1">
                <a:latin typeface="Cambria" pitchFamily="18" charset="0"/>
              </a:rPr>
              <a:t>υπο</a:t>
            </a:r>
            <a:r>
              <a:rPr lang="el-GR" sz="2400" dirty="0">
                <a:latin typeface="Cambria" pitchFamily="18" charset="0"/>
              </a:rPr>
              <a:t>-/ και το /-ω/ αποτελούν προσφύματα. </a:t>
            </a:r>
          </a:p>
          <a:p>
            <a:pPr algn="just"/>
            <a:endParaRPr lang="el-GR" sz="2400" dirty="0">
              <a:latin typeface="Cambria" pitchFamily="18" charset="0"/>
            </a:endParaRPr>
          </a:p>
        </p:txBody>
      </p:sp>
      <p:sp>
        <p:nvSpPr>
          <p:cNvPr id="4" name="3 - Ορθογώνιο"/>
          <p:cNvSpPr/>
          <p:nvPr/>
        </p:nvSpPr>
        <p:spPr>
          <a:xfrm>
            <a:off x="381000" y="1066800"/>
            <a:ext cx="8305800" cy="2308324"/>
          </a:xfrm>
          <a:prstGeom prst="rect">
            <a:avLst/>
          </a:prstGeom>
        </p:spPr>
        <p:txBody>
          <a:bodyPr wrap="square">
            <a:spAutoFit/>
          </a:bodyPr>
          <a:lstStyle/>
          <a:p>
            <a:pPr algn="just">
              <a:buClr>
                <a:srgbClr val="7030A0"/>
              </a:buClr>
              <a:buFont typeface="Wingdings" pitchFamily="2" charset="2"/>
              <a:buChar char="ü"/>
            </a:pPr>
            <a:r>
              <a:rPr lang="el-GR" sz="2400" b="1" dirty="0">
                <a:solidFill>
                  <a:srgbClr val="00B050"/>
                </a:solidFill>
                <a:latin typeface="Cambria" pitchFamily="18" charset="0"/>
              </a:rPr>
              <a:t> Ρίζα</a:t>
            </a:r>
            <a:r>
              <a:rPr lang="el-GR" sz="2400" dirty="0">
                <a:solidFill>
                  <a:srgbClr val="00B050"/>
                </a:solidFill>
                <a:latin typeface="Cambria" pitchFamily="18" charset="0"/>
              </a:rPr>
              <a:t> </a:t>
            </a:r>
            <a:r>
              <a:rPr lang="el-GR" sz="2400" dirty="0">
                <a:latin typeface="Cambria" pitchFamily="18" charset="0"/>
              </a:rPr>
              <a:t>είναι το μόρφημα που είναι ο φορέας της λεξικής σημασίας μιας </a:t>
            </a:r>
            <a:r>
              <a:rPr lang="el-GR" sz="2400" dirty="0" err="1">
                <a:latin typeface="Cambria" pitchFamily="18" charset="0"/>
              </a:rPr>
              <a:t>πολυμορφηματικής</a:t>
            </a:r>
            <a:r>
              <a:rPr lang="el-GR" sz="2400" dirty="0">
                <a:latin typeface="Cambria" pitchFamily="18" charset="0"/>
              </a:rPr>
              <a:t> λέξης. </a:t>
            </a:r>
          </a:p>
          <a:p>
            <a:pPr algn="just"/>
            <a:endParaRPr lang="el-GR" sz="2400" dirty="0">
              <a:latin typeface="Cambria" pitchFamily="18" charset="0"/>
            </a:endParaRPr>
          </a:p>
          <a:p>
            <a:pPr algn="just">
              <a:buClr>
                <a:srgbClr val="7030A0"/>
              </a:buClr>
              <a:buFont typeface="Wingdings" pitchFamily="2" charset="2"/>
              <a:buChar char="ü"/>
            </a:pPr>
            <a:r>
              <a:rPr lang="el-GR" sz="2400" b="1" dirty="0">
                <a:solidFill>
                  <a:srgbClr val="00B050"/>
                </a:solidFill>
                <a:latin typeface="Cambria" pitchFamily="18" charset="0"/>
              </a:rPr>
              <a:t> Προσφύματα</a:t>
            </a:r>
            <a:r>
              <a:rPr lang="el-GR" sz="2400" dirty="0">
                <a:latin typeface="Cambria" pitchFamily="18" charset="0"/>
              </a:rPr>
              <a:t> είναι τα άλλα μορφήματα (δεσμευμένα, λειτουργικά) που συνδυάζονται με τη ρίζα για να δώσουν μια λέξη.</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Ρίζες, θέματα, προσφύματα</a:t>
            </a:r>
          </a:p>
        </p:txBody>
      </p:sp>
      <p:sp>
        <p:nvSpPr>
          <p:cNvPr id="6" name="5 - TextBox"/>
          <p:cNvSpPr txBox="1"/>
          <p:nvPr/>
        </p:nvSpPr>
        <p:spPr>
          <a:xfrm>
            <a:off x="304800" y="914400"/>
            <a:ext cx="8610600" cy="769441"/>
          </a:xfrm>
          <a:prstGeom prst="rect">
            <a:avLst/>
          </a:prstGeom>
          <a:noFill/>
        </p:spPr>
        <p:txBody>
          <a:bodyPr wrap="square" rtlCol="0">
            <a:spAutoFit/>
          </a:bodyPr>
          <a:lstStyle/>
          <a:p>
            <a:pPr algn="just"/>
            <a:r>
              <a:rPr lang="el-GR" sz="2200" dirty="0">
                <a:latin typeface="Cambria" pitchFamily="18" charset="0"/>
              </a:rPr>
              <a:t>Το /γ</a:t>
            </a:r>
            <a:r>
              <a:rPr lang="en-US" sz="2200" dirty="0" err="1">
                <a:latin typeface="Cambria" pitchFamily="18" charset="0"/>
              </a:rPr>
              <a:t>raf</a:t>
            </a:r>
            <a:r>
              <a:rPr lang="el-GR" sz="2200" dirty="0">
                <a:latin typeface="Cambria" pitchFamily="18" charset="0"/>
              </a:rPr>
              <a:t>-/ ονομάζεται και </a:t>
            </a:r>
            <a:r>
              <a:rPr lang="el-GR" sz="2200" b="1" dirty="0">
                <a:solidFill>
                  <a:srgbClr val="7030A0"/>
                </a:solidFill>
                <a:latin typeface="Cambria" pitchFamily="18" charset="0"/>
              </a:rPr>
              <a:t>θέμα</a:t>
            </a:r>
            <a:r>
              <a:rPr lang="el-GR" sz="2200" b="1" dirty="0">
                <a:latin typeface="Cambria" pitchFamily="18" charset="0"/>
              </a:rPr>
              <a:t> </a:t>
            </a:r>
            <a:r>
              <a:rPr lang="el-GR" sz="2200" dirty="0">
                <a:latin typeface="Cambria" pitchFamily="18" charset="0"/>
              </a:rPr>
              <a:t>της λέξης /γ</a:t>
            </a:r>
            <a:r>
              <a:rPr lang="en-US" sz="2200" dirty="0" err="1">
                <a:latin typeface="Cambria" pitchFamily="18" charset="0"/>
              </a:rPr>
              <a:t>rafo</a:t>
            </a:r>
            <a:r>
              <a:rPr lang="el-GR" sz="2200" dirty="0">
                <a:latin typeface="Cambria" pitchFamily="18" charset="0"/>
              </a:rPr>
              <a:t>/. </a:t>
            </a:r>
          </a:p>
          <a:p>
            <a:pPr algn="just"/>
            <a:r>
              <a:rPr lang="el-GR" sz="2200" dirty="0">
                <a:latin typeface="Cambria" pitchFamily="18" charset="0"/>
              </a:rPr>
              <a:t>Ωστόσο, έχουμε και το θέμα /γ</a:t>
            </a:r>
            <a:r>
              <a:rPr lang="en-US" sz="2200" dirty="0">
                <a:latin typeface="Cambria" pitchFamily="18" charset="0"/>
              </a:rPr>
              <a:t>rap</a:t>
            </a:r>
            <a:r>
              <a:rPr lang="el-GR" sz="2200" dirty="0">
                <a:latin typeface="Cambria" pitchFamily="18" charset="0"/>
              </a:rPr>
              <a:t>-/.</a:t>
            </a:r>
          </a:p>
        </p:txBody>
      </p:sp>
      <p:sp>
        <p:nvSpPr>
          <p:cNvPr id="4" name="3 - Ορθογώνιο"/>
          <p:cNvSpPr/>
          <p:nvPr/>
        </p:nvSpPr>
        <p:spPr>
          <a:xfrm>
            <a:off x="304800" y="4419600"/>
            <a:ext cx="8305800" cy="2123658"/>
          </a:xfrm>
          <a:prstGeom prst="rect">
            <a:avLst/>
          </a:prstGeom>
        </p:spPr>
        <p:txBody>
          <a:bodyPr wrap="square">
            <a:spAutoFit/>
          </a:bodyPr>
          <a:lstStyle/>
          <a:p>
            <a:pPr algn="just"/>
            <a:r>
              <a:rPr lang="el-GR" sz="2200" dirty="0">
                <a:latin typeface="Cambria" pitchFamily="18" charset="0"/>
              </a:rPr>
              <a:t>Αλλά σε ορισμένες περιπτώσεις το θέμα είναι κάτι πιο σύνθετο</a:t>
            </a:r>
            <a:r>
              <a:rPr lang="en-US" sz="2200" dirty="0">
                <a:latin typeface="Cambria" pitchFamily="18" charset="0"/>
              </a:rPr>
              <a:t>:</a:t>
            </a:r>
            <a:r>
              <a:rPr lang="el-GR" sz="2200" dirty="0">
                <a:latin typeface="Cambria" pitchFamily="18" charset="0"/>
              </a:rPr>
              <a:t> </a:t>
            </a:r>
          </a:p>
          <a:p>
            <a:pPr algn="just"/>
            <a:r>
              <a:rPr lang="el-GR" sz="2200" dirty="0">
                <a:latin typeface="Cambria" pitchFamily="18" charset="0"/>
              </a:rPr>
              <a:t>/</a:t>
            </a:r>
            <a:r>
              <a:rPr lang="en-US" sz="2200" dirty="0" err="1">
                <a:latin typeface="Cambria" pitchFamily="18" charset="0"/>
              </a:rPr>
              <a:t>ipo</a:t>
            </a:r>
            <a:r>
              <a:rPr lang="en-US" sz="2200" dirty="0">
                <a:latin typeface="Cambria" pitchFamily="18" charset="0"/>
              </a:rPr>
              <a:t>-</a:t>
            </a:r>
            <a:r>
              <a:rPr lang="el-GR" sz="2200" b="1" dirty="0">
                <a:solidFill>
                  <a:srgbClr val="7030A0"/>
                </a:solidFill>
                <a:latin typeface="Cambria" pitchFamily="18" charset="0"/>
              </a:rPr>
              <a:t>γ</a:t>
            </a:r>
            <a:r>
              <a:rPr lang="en-US" sz="2200" b="1" dirty="0" err="1">
                <a:solidFill>
                  <a:srgbClr val="7030A0"/>
                </a:solidFill>
                <a:latin typeface="Cambria" pitchFamily="18" charset="0"/>
              </a:rPr>
              <a:t>raf</a:t>
            </a:r>
            <a:r>
              <a:rPr lang="el-GR" sz="2200" dirty="0">
                <a:latin typeface="Cambria" pitchFamily="18" charset="0"/>
              </a:rPr>
              <a:t>-</a:t>
            </a:r>
            <a:r>
              <a:rPr lang="en-US" sz="2200" dirty="0">
                <a:latin typeface="Cambria" pitchFamily="18" charset="0"/>
              </a:rPr>
              <a:t>o</a:t>
            </a:r>
            <a:r>
              <a:rPr lang="el-GR" sz="2200" dirty="0">
                <a:latin typeface="Cambria" pitchFamily="18" charset="0"/>
              </a:rPr>
              <a:t>/</a:t>
            </a:r>
            <a:r>
              <a:rPr lang="en-US" sz="2200" dirty="0">
                <a:latin typeface="Cambria" pitchFamily="18" charset="0"/>
              </a:rPr>
              <a:t> </a:t>
            </a:r>
            <a:r>
              <a:rPr lang="el-GR" sz="2200" dirty="0">
                <a:latin typeface="Cambria" pitchFamily="18" charset="0"/>
              </a:rPr>
              <a:t>= </a:t>
            </a:r>
            <a:r>
              <a:rPr lang="el-GR" sz="2200" b="1" dirty="0">
                <a:solidFill>
                  <a:srgbClr val="7030A0"/>
                </a:solidFill>
                <a:latin typeface="Cambria" pitchFamily="18" charset="0"/>
              </a:rPr>
              <a:t>ρίζα</a:t>
            </a:r>
          </a:p>
          <a:p>
            <a:pPr algn="just"/>
            <a:r>
              <a:rPr lang="el-GR" sz="2200" dirty="0">
                <a:latin typeface="Cambria" pitchFamily="18" charset="0"/>
              </a:rPr>
              <a:t>/</a:t>
            </a:r>
            <a:r>
              <a:rPr lang="en-US" sz="2200" b="1" dirty="0" err="1">
                <a:solidFill>
                  <a:srgbClr val="00B050"/>
                </a:solidFill>
                <a:latin typeface="Cambria" pitchFamily="18" charset="0"/>
              </a:rPr>
              <a:t>ipo</a:t>
            </a:r>
            <a:r>
              <a:rPr lang="el-GR" sz="2200" b="1" dirty="0">
                <a:solidFill>
                  <a:srgbClr val="00B050"/>
                </a:solidFill>
                <a:latin typeface="Cambria" pitchFamily="18" charset="0"/>
              </a:rPr>
              <a:t>γ</a:t>
            </a:r>
            <a:r>
              <a:rPr lang="en-US" sz="2200" b="1" dirty="0" err="1">
                <a:solidFill>
                  <a:srgbClr val="00B050"/>
                </a:solidFill>
                <a:latin typeface="Cambria" pitchFamily="18" charset="0"/>
              </a:rPr>
              <a:t>raf</a:t>
            </a:r>
            <a:r>
              <a:rPr lang="el-GR" sz="2200" dirty="0">
                <a:latin typeface="Cambria" pitchFamily="18" charset="0"/>
              </a:rPr>
              <a:t>-</a:t>
            </a:r>
            <a:r>
              <a:rPr lang="en-US" sz="2200" dirty="0">
                <a:latin typeface="Cambria" pitchFamily="18" charset="0"/>
              </a:rPr>
              <a:t>o</a:t>
            </a:r>
            <a:r>
              <a:rPr lang="el-GR" sz="2200" dirty="0">
                <a:latin typeface="Cambria" pitchFamily="18" charset="0"/>
              </a:rPr>
              <a:t>/</a:t>
            </a:r>
            <a:r>
              <a:rPr lang="en-US" sz="2200" dirty="0">
                <a:latin typeface="Cambria" pitchFamily="18" charset="0"/>
              </a:rPr>
              <a:t> </a:t>
            </a:r>
            <a:r>
              <a:rPr lang="el-GR" sz="2200" dirty="0">
                <a:latin typeface="Cambria" pitchFamily="18" charset="0"/>
              </a:rPr>
              <a:t>= </a:t>
            </a:r>
            <a:r>
              <a:rPr lang="el-GR" sz="2200" b="1" dirty="0">
                <a:solidFill>
                  <a:srgbClr val="00B050"/>
                </a:solidFill>
                <a:latin typeface="Cambria" pitchFamily="18" charset="0"/>
              </a:rPr>
              <a:t>θέμα</a:t>
            </a:r>
            <a:endParaRPr lang="el-GR" sz="2200" dirty="0">
              <a:latin typeface="Cambria" pitchFamily="18" charset="0"/>
            </a:endParaRPr>
          </a:p>
          <a:p>
            <a:pPr algn="just"/>
            <a:r>
              <a:rPr lang="el-GR" sz="2200" dirty="0">
                <a:latin typeface="Cambria" pitchFamily="18" charset="0"/>
              </a:rPr>
              <a:t>Μέσα σε ένα θέμα μπορεί να συνδυάζονται δύο ρίζες:</a:t>
            </a:r>
          </a:p>
          <a:p>
            <a:pPr algn="just"/>
            <a:r>
              <a:rPr lang="el-GR" sz="2200" dirty="0">
                <a:latin typeface="Cambria" pitchFamily="18" charset="0"/>
              </a:rPr>
              <a:t>π.χ.  	</a:t>
            </a:r>
            <a:r>
              <a:rPr lang="el-GR" sz="2200" b="1" dirty="0">
                <a:solidFill>
                  <a:srgbClr val="00B050"/>
                </a:solidFill>
                <a:latin typeface="Cambria" pitchFamily="18" charset="0"/>
              </a:rPr>
              <a:t>θέμα</a:t>
            </a:r>
            <a:r>
              <a:rPr lang="el-GR" sz="2200" dirty="0">
                <a:latin typeface="Cambria" pitchFamily="18" charset="0"/>
              </a:rPr>
              <a:t> </a:t>
            </a:r>
            <a:r>
              <a:rPr lang="el-GR" sz="2200" dirty="0">
                <a:latin typeface="Cambria" pitchFamily="18" charset="0"/>
                <a:sym typeface="Wingdings" pitchFamily="2" charset="2"/>
              </a:rPr>
              <a:t> </a:t>
            </a:r>
            <a:r>
              <a:rPr lang="el-GR" sz="2200" b="1" dirty="0" err="1">
                <a:solidFill>
                  <a:srgbClr val="00B050"/>
                </a:solidFill>
                <a:latin typeface="Cambria" pitchFamily="18" charset="0"/>
              </a:rPr>
              <a:t>λοξοκοιτάζ</a:t>
            </a:r>
            <a:r>
              <a:rPr lang="el-GR" sz="2200" b="1" dirty="0">
                <a:solidFill>
                  <a:srgbClr val="00B050"/>
                </a:solidFill>
                <a:latin typeface="Cambria" pitchFamily="18" charset="0"/>
              </a:rPr>
              <a:t>-</a:t>
            </a:r>
            <a:r>
              <a:rPr lang="el-GR" sz="2200" dirty="0">
                <a:latin typeface="Cambria" pitchFamily="18" charset="0"/>
              </a:rPr>
              <a:t>ω </a:t>
            </a:r>
          </a:p>
          <a:p>
            <a:pPr algn="just"/>
            <a:r>
              <a:rPr lang="el-GR" sz="2200" dirty="0">
                <a:latin typeface="Cambria" pitchFamily="18" charset="0"/>
              </a:rPr>
              <a:t>	</a:t>
            </a:r>
            <a:r>
              <a:rPr lang="el-GR" sz="2200" b="1" dirty="0">
                <a:solidFill>
                  <a:srgbClr val="7030A0"/>
                </a:solidFill>
                <a:latin typeface="Cambria" pitchFamily="18" charset="0"/>
              </a:rPr>
              <a:t>ρίζες</a:t>
            </a:r>
            <a:r>
              <a:rPr lang="el-GR" sz="2200" dirty="0">
                <a:latin typeface="Cambria" pitchFamily="18" charset="0"/>
              </a:rPr>
              <a:t> </a:t>
            </a:r>
            <a:r>
              <a:rPr lang="el-GR" sz="2200" dirty="0">
                <a:latin typeface="Cambria" pitchFamily="18" charset="0"/>
                <a:sym typeface="Wingdings" pitchFamily="2" charset="2"/>
              </a:rPr>
              <a:t> </a:t>
            </a:r>
            <a:r>
              <a:rPr lang="el-GR" sz="2200" b="1" dirty="0" err="1">
                <a:solidFill>
                  <a:srgbClr val="7030A0"/>
                </a:solidFill>
                <a:latin typeface="Cambria" pitchFamily="18" charset="0"/>
              </a:rPr>
              <a:t>λοξο</a:t>
            </a:r>
            <a:r>
              <a:rPr lang="el-GR" sz="2200" b="1" dirty="0">
                <a:solidFill>
                  <a:srgbClr val="7030A0"/>
                </a:solidFill>
                <a:latin typeface="Cambria" pitchFamily="18" charset="0"/>
              </a:rPr>
              <a:t>-</a:t>
            </a:r>
            <a:r>
              <a:rPr lang="el-GR" sz="2200" b="1" dirty="0" err="1">
                <a:solidFill>
                  <a:srgbClr val="7030A0"/>
                </a:solidFill>
                <a:latin typeface="Cambria" pitchFamily="18" charset="0"/>
              </a:rPr>
              <a:t>κοιτάζ</a:t>
            </a:r>
            <a:r>
              <a:rPr lang="el-GR" sz="2200" b="1" dirty="0">
                <a:solidFill>
                  <a:srgbClr val="7030A0"/>
                </a:solidFill>
                <a:latin typeface="Cambria" pitchFamily="18" charset="0"/>
              </a:rPr>
              <a:t>-</a:t>
            </a:r>
            <a:r>
              <a:rPr lang="el-GR" sz="2200" dirty="0">
                <a:latin typeface="Cambria" pitchFamily="18" charset="0"/>
              </a:rPr>
              <a:t>ω</a:t>
            </a:r>
            <a:endParaRPr lang="el-GR" sz="2200" dirty="0"/>
          </a:p>
        </p:txBody>
      </p:sp>
      <p:sp>
        <p:nvSpPr>
          <p:cNvPr id="5" name="4 - Ορθογώνιο"/>
          <p:cNvSpPr/>
          <p:nvPr/>
        </p:nvSpPr>
        <p:spPr>
          <a:xfrm>
            <a:off x="304800" y="1828800"/>
            <a:ext cx="8229600" cy="1107996"/>
          </a:xfrm>
          <a:prstGeom prst="rect">
            <a:avLst/>
          </a:prstGeom>
        </p:spPr>
        <p:txBody>
          <a:bodyPr wrap="square">
            <a:spAutoFit/>
          </a:bodyPr>
          <a:lstStyle/>
          <a:p>
            <a:pPr algn="just"/>
            <a:r>
              <a:rPr lang="el-GR" sz="2200" b="1" dirty="0">
                <a:solidFill>
                  <a:srgbClr val="7030A0"/>
                </a:solidFill>
                <a:latin typeface="Cambria" pitchFamily="18" charset="0"/>
              </a:rPr>
              <a:t>Θέματα</a:t>
            </a:r>
            <a:r>
              <a:rPr lang="el-GR" sz="2200" dirty="0">
                <a:latin typeface="Cambria" pitchFamily="18" charset="0"/>
              </a:rPr>
              <a:t> είναι οι γλωσσικοί τύποι στους οποίους προσκολλώνται οι καταλήξεις (τα καταληκτικά γραμματικά μορφήματα / τα επιθήματα), π.χ. /γ</a:t>
            </a:r>
            <a:r>
              <a:rPr lang="en-US" sz="2200" dirty="0">
                <a:latin typeface="Cambria" pitchFamily="18" charset="0"/>
              </a:rPr>
              <a:t>rap</a:t>
            </a:r>
            <a:r>
              <a:rPr lang="el-GR" sz="2200" dirty="0">
                <a:latin typeface="Cambria" pitchFamily="18" charset="0"/>
              </a:rPr>
              <a:t>-</a:t>
            </a:r>
            <a:r>
              <a:rPr lang="en-US" sz="2200" dirty="0">
                <a:latin typeface="Cambria" pitchFamily="18" charset="0"/>
              </a:rPr>
              <a:t>s</a:t>
            </a:r>
            <a:r>
              <a:rPr lang="el-GR" sz="2200" dirty="0">
                <a:latin typeface="Cambria" pitchFamily="18" charset="0"/>
              </a:rPr>
              <a:t>-</a:t>
            </a:r>
            <a:r>
              <a:rPr lang="en-US" sz="2200" dirty="0">
                <a:latin typeface="Cambria" pitchFamily="18" charset="0"/>
              </a:rPr>
              <a:t>o</a:t>
            </a:r>
            <a:r>
              <a:rPr lang="el-GR" sz="2200" dirty="0">
                <a:latin typeface="Cambria" pitchFamily="18" charset="0"/>
              </a:rPr>
              <a:t>/, /</a:t>
            </a:r>
            <a:r>
              <a:rPr lang="en-US" sz="2200" dirty="0">
                <a:latin typeface="Cambria" pitchFamily="18" charset="0"/>
              </a:rPr>
              <a:t>e</a:t>
            </a:r>
            <a:r>
              <a:rPr lang="el-GR" sz="2200" dirty="0">
                <a:latin typeface="Cambria" pitchFamily="18" charset="0"/>
              </a:rPr>
              <a:t>-γ</a:t>
            </a:r>
            <a:r>
              <a:rPr lang="en-US" sz="2200" dirty="0">
                <a:latin typeface="Cambria" pitchFamily="18" charset="0"/>
              </a:rPr>
              <a:t>rap</a:t>
            </a:r>
            <a:r>
              <a:rPr lang="el-GR" sz="2200" dirty="0">
                <a:latin typeface="Cambria" pitchFamily="18" charset="0"/>
              </a:rPr>
              <a:t>-</a:t>
            </a:r>
            <a:r>
              <a:rPr lang="en-US" sz="2200" dirty="0">
                <a:latin typeface="Cambria" pitchFamily="18" charset="0"/>
              </a:rPr>
              <a:t>s</a:t>
            </a:r>
            <a:r>
              <a:rPr lang="el-GR" sz="2200" dirty="0">
                <a:latin typeface="Cambria" pitchFamily="18" charset="0"/>
              </a:rPr>
              <a:t>-</a:t>
            </a:r>
            <a:r>
              <a:rPr lang="en-US" sz="2200" dirty="0">
                <a:latin typeface="Cambria" pitchFamily="18" charset="0"/>
              </a:rPr>
              <a:t>a</a:t>
            </a:r>
            <a:r>
              <a:rPr lang="el-GR" sz="2200" dirty="0">
                <a:latin typeface="Cambria" pitchFamily="18" charset="0"/>
              </a:rPr>
              <a:t>/. </a:t>
            </a:r>
          </a:p>
        </p:txBody>
      </p:sp>
      <p:sp>
        <p:nvSpPr>
          <p:cNvPr id="7" name="6 - Ορθογώνιο"/>
          <p:cNvSpPr/>
          <p:nvPr/>
        </p:nvSpPr>
        <p:spPr>
          <a:xfrm>
            <a:off x="304800" y="3124200"/>
            <a:ext cx="7772400" cy="1107996"/>
          </a:xfrm>
          <a:prstGeom prst="rect">
            <a:avLst/>
          </a:prstGeom>
        </p:spPr>
        <p:txBody>
          <a:bodyPr wrap="square">
            <a:spAutoFit/>
          </a:bodyPr>
          <a:lstStyle/>
          <a:p>
            <a:pPr algn="just"/>
            <a:r>
              <a:rPr lang="el-GR" sz="2200" b="1" dirty="0">
                <a:solidFill>
                  <a:srgbClr val="00B050"/>
                </a:solidFill>
                <a:latin typeface="Cambria" pitchFamily="18" charset="0"/>
              </a:rPr>
              <a:t>Θέμα</a:t>
            </a:r>
            <a:r>
              <a:rPr lang="el-GR" sz="2200" b="1" dirty="0">
                <a:latin typeface="Cambria" pitchFamily="18" charset="0"/>
              </a:rPr>
              <a:t> </a:t>
            </a:r>
            <a:r>
              <a:rPr lang="el-GR" sz="2200" dirty="0">
                <a:latin typeface="Cambria" pitchFamily="18" charset="0"/>
              </a:rPr>
              <a:t>και </a:t>
            </a:r>
            <a:r>
              <a:rPr lang="el-GR" sz="2200" b="1" dirty="0">
                <a:solidFill>
                  <a:srgbClr val="7030A0"/>
                </a:solidFill>
                <a:latin typeface="Cambria" pitchFamily="18" charset="0"/>
              </a:rPr>
              <a:t>ρίζα</a:t>
            </a:r>
            <a:r>
              <a:rPr lang="el-GR" sz="2200" dirty="0">
                <a:latin typeface="Cambria" pitchFamily="18" charset="0"/>
              </a:rPr>
              <a:t> συχνά ταυτίζονται:</a:t>
            </a:r>
          </a:p>
          <a:p>
            <a:pPr algn="just"/>
            <a:r>
              <a:rPr lang="el-GR" sz="2200" dirty="0">
                <a:latin typeface="Cambria" pitchFamily="18" charset="0"/>
              </a:rPr>
              <a:t>/</a:t>
            </a:r>
            <a:r>
              <a:rPr lang="el-GR" sz="2200" b="1" dirty="0">
                <a:solidFill>
                  <a:srgbClr val="7030A0"/>
                </a:solidFill>
                <a:latin typeface="Cambria" pitchFamily="18" charset="0"/>
              </a:rPr>
              <a:t>γ</a:t>
            </a:r>
            <a:r>
              <a:rPr lang="en-US" sz="2200" b="1" dirty="0" err="1">
                <a:solidFill>
                  <a:srgbClr val="7030A0"/>
                </a:solidFill>
                <a:latin typeface="Cambria" pitchFamily="18" charset="0"/>
              </a:rPr>
              <a:t>raf</a:t>
            </a:r>
            <a:r>
              <a:rPr lang="el-GR" sz="2200" dirty="0">
                <a:latin typeface="Cambria" pitchFamily="18" charset="0"/>
              </a:rPr>
              <a:t>-ο/ = ρίζα &amp; θέμα</a:t>
            </a:r>
          </a:p>
          <a:p>
            <a:pPr algn="just"/>
            <a:r>
              <a:rPr lang="el-GR" sz="2200" dirty="0">
                <a:latin typeface="Cambria" pitchFamily="18" charset="0"/>
              </a:rPr>
              <a:t>/</a:t>
            </a:r>
            <a:r>
              <a:rPr lang="en-US" sz="2200" dirty="0">
                <a:latin typeface="Cambria" pitchFamily="18" charset="0"/>
              </a:rPr>
              <a:t>e-</a:t>
            </a:r>
            <a:r>
              <a:rPr lang="el-GR" sz="2200" b="1" dirty="0">
                <a:solidFill>
                  <a:srgbClr val="7030A0"/>
                </a:solidFill>
                <a:latin typeface="Cambria" pitchFamily="18" charset="0"/>
              </a:rPr>
              <a:t>γ</a:t>
            </a:r>
            <a:r>
              <a:rPr lang="en-US" sz="2200" b="1" dirty="0">
                <a:solidFill>
                  <a:srgbClr val="7030A0"/>
                </a:solidFill>
                <a:latin typeface="Cambria" pitchFamily="18" charset="0"/>
              </a:rPr>
              <a:t>rap</a:t>
            </a:r>
            <a:r>
              <a:rPr lang="el-GR" sz="2200" dirty="0">
                <a:latin typeface="Cambria" pitchFamily="18" charset="0"/>
              </a:rPr>
              <a:t>-</a:t>
            </a:r>
            <a:r>
              <a:rPr lang="en-US" sz="2200" dirty="0">
                <a:latin typeface="Cambria" pitchFamily="18" charset="0"/>
              </a:rPr>
              <a:t>s-a</a:t>
            </a:r>
            <a:r>
              <a:rPr lang="el-GR" sz="2200" dirty="0">
                <a:latin typeface="Cambria" pitchFamily="18" charset="0"/>
              </a:rPr>
              <a:t>/</a:t>
            </a:r>
            <a:r>
              <a:rPr lang="en-US" sz="2200" dirty="0">
                <a:latin typeface="Cambria" pitchFamily="18" charset="0"/>
              </a:rPr>
              <a:t> </a:t>
            </a:r>
            <a:r>
              <a:rPr lang="el-GR" sz="2200" dirty="0">
                <a:latin typeface="Cambria" pitchFamily="18" charset="0"/>
              </a:rPr>
              <a:t>= ρίζα &amp; θέμα</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0-#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1+#ppt_w/2"/>
                                          </p:val>
                                        </p:tav>
                                        <p:tav tm="100000">
                                          <p:val>
                                            <p:strVal val="#ppt_x"/>
                                          </p:val>
                                        </p:tav>
                                      </p:tavLst>
                                    </p:anim>
                                    <p:anim calcmode="lin" valueType="num">
                                      <p:cBhvr additive="base">
                                        <p:cTn id="20"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1000" fill="hold"/>
                                        <p:tgtEl>
                                          <p:spTgt spid="4"/>
                                        </p:tgtEl>
                                        <p:attrNameLst>
                                          <p:attrName>ppt_x</p:attrName>
                                        </p:attrNameLst>
                                      </p:cBhvr>
                                      <p:tavLst>
                                        <p:tav tm="0">
                                          <p:val>
                                            <p:strVal val="#ppt_x"/>
                                          </p:val>
                                        </p:tav>
                                        <p:tav tm="100000">
                                          <p:val>
                                            <p:strVal val="#ppt_x"/>
                                          </p:val>
                                        </p:tav>
                                      </p:tavLst>
                                    </p:anim>
                                    <p:anim calcmode="lin" valueType="num">
                                      <p:cBhvr additive="base">
                                        <p:cTn id="26"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Προθήματα, επιθήματα, </a:t>
            </a:r>
            <a:r>
              <a:rPr lang="el-GR" altLang="en-US" dirty="0" err="1">
                <a:solidFill>
                  <a:srgbClr val="7030A0"/>
                </a:solidFill>
                <a:effectLst>
                  <a:outerShdw blurRad="38100" dist="38100" dir="2700000" algn="tl">
                    <a:srgbClr val="C0C0C0"/>
                  </a:outerShdw>
                </a:effectLst>
                <a:latin typeface="Monotype Corsiva" panose="03010101010201010101" pitchFamily="66" charset="0"/>
              </a:rPr>
              <a:t>ενθήματα</a:t>
            </a:r>
            <a:endParaRPr lang="el-GR" altLang="en-US" dirty="0">
              <a:solidFill>
                <a:srgbClr val="7030A0"/>
              </a:solidFill>
              <a:effectLst>
                <a:outerShdw blurRad="38100" dist="38100" dir="2700000" algn="tl">
                  <a:srgbClr val="C0C0C0"/>
                </a:outerShdw>
              </a:effectLst>
              <a:latin typeface="Monotype Corsiva" panose="03010101010201010101" pitchFamily="66" charset="0"/>
            </a:endParaRPr>
          </a:p>
        </p:txBody>
      </p:sp>
      <p:sp>
        <p:nvSpPr>
          <p:cNvPr id="6" name="5 - TextBox"/>
          <p:cNvSpPr txBox="1"/>
          <p:nvPr/>
        </p:nvSpPr>
        <p:spPr>
          <a:xfrm>
            <a:off x="381000" y="990600"/>
            <a:ext cx="8534400" cy="1107996"/>
          </a:xfrm>
          <a:prstGeom prst="rect">
            <a:avLst/>
          </a:prstGeom>
          <a:noFill/>
        </p:spPr>
        <p:txBody>
          <a:bodyPr wrap="square" rtlCol="0">
            <a:spAutoFit/>
          </a:bodyPr>
          <a:lstStyle/>
          <a:p>
            <a:pPr algn="just">
              <a:buClr>
                <a:srgbClr val="00B050"/>
              </a:buClr>
              <a:buFont typeface="Wingdings" pitchFamily="2" charset="2"/>
              <a:buChar char="q"/>
            </a:pPr>
            <a:r>
              <a:rPr lang="en-US" sz="2400" dirty="0">
                <a:latin typeface="+mn-lt"/>
              </a:rPr>
              <a:t> </a:t>
            </a:r>
            <a:r>
              <a:rPr lang="el-GR" sz="2400" dirty="0">
                <a:latin typeface="+mn-lt"/>
              </a:rPr>
              <a:t>Ανάλογα με το σημείο στο οποίο προσκολλάται ένα </a:t>
            </a:r>
            <a:r>
              <a:rPr lang="el-GR" sz="2400" b="1" dirty="0">
                <a:solidFill>
                  <a:srgbClr val="00B050"/>
                </a:solidFill>
                <a:latin typeface="+mn-lt"/>
              </a:rPr>
              <a:t>πρόσφυμα</a:t>
            </a:r>
            <a:r>
              <a:rPr lang="el-GR" sz="2400" dirty="0">
                <a:latin typeface="+mn-lt"/>
              </a:rPr>
              <a:t> κατατάσσεται σε </a:t>
            </a:r>
            <a:r>
              <a:rPr lang="el-GR" sz="2400" b="1" dirty="0">
                <a:solidFill>
                  <a:srgbClr val="7030A0"/>
                </a:solidFill>
                <a:latin typeface="+mn-lt"/>
              </a:rPr>
              <a:t>πρόθημα</a:t>
            </a:r>
            <a:r>
              <a:rPr lang="el-GR" sz="2400" b="1" dirty="0">
                <a:latin typeface="+mn-lt"/>
              </a:rPr>
              <a:t>, </a:t>
            </a:r>
            <a:r>
              <a:rPr lang="el-GR" sz="2400" b="1" dirty="0">
                <a:solidFill>
                  <a:srgbClr val="7030A0"/>
                </a:solidFill>
                <a:latin typeface="+mn-lt"/>
              </a:rPr>
              <a:t>επίθημα</a:t>
            </a:r>
            <a:r>
              <a:rPr lang="el-GR" sz="2400" dirty="0">
                <a:latin typeface="+mn-lt"/>
              </a:rPr>
              <a:t> ή </a:t>
            </a:r>
            <a:r>
              <a:rPr lang="el-GR" sz="2400" b="1" dirty="0" err="1">
                <a:solidFill>
                  <a:srgbClr val="7030A0"/>
                </a:solidFill>
                <a:latin typeface="+mn-lt"/>
              </a:rPr>
              <a:t>ένθημα</a:t>
            </a:r>
            <a:r>
              <a:rPr lang="el-GR" sz="2400" dirty="0">
                <a:latin typeface="+mn-lt"/>
              </a:rPr>
              <a:t>.</a:t>
            </a:r>
            <a:endParaRPr lang="el-GR" sz="2400" dirty="0">
              <a:latin typeface="Cambria" pitchFamily="18" charset="0"/>
            </a:endParaRPr>
          </a:p>
          <a:p>
            <a:pPr algn="just"/>
            <a:endParaRPr lang="el-GR" dirty="0"/>
          </a:p>
        </p:txBody>
      </p:sp>
      <p:sp>
        <p:nvSpPr>
          <p:cNvPr id="4" name="3 - Ορθογώνιο"/>
          <p:cNvSpPr/>
          <p:nvPr/>
        </p:nvSpPr>
        <p:spPr>
          <a:xfrm>
            <a:off x="381000" y="4572000"/>
            <a:ext cx="8305800" cy="1569660"/>
          </a:xfrm>
          <a:prstGeom prst="rect">
            <a:avLst/>
          </a:prstGeom>
        </p:spPr>
        <p:txBody>
          <a:bodyPr wrap="square">
            <a:spAutoFit/>
          </a:bodyPr>
          <a:lstStyle/>
          <a:p>
            <a:pPr algn="just">
              <a:buClr>
                <a:srgbClr val="7030A0"/>
              </a:buClr>
              <a:buFont typeface="Wingdings" pitchFamily="2" charset="2"/>
              <a:buChar char="ü"/>
            </a:pPr>
            <a:endParaRPr lang="el-GR" sz="2400" b="1" dirty="0">
              <a:latin typeface="Cambria" pitchFamily="18" charset="0"/>
            </a:endParaRPr>
          </a:p>
          <a:p>
            <a:pPr algn="just">
              <a:buClr>
                <a:srgbClr val="7030A0"/>
              </a:buClr>
              <a:buFont typeface="Wingdings" pitchFamily="2" charset="2"/>
              <a:buChar char="ü"/>
            </a:pPr>
            <a:r>
              <a:rPr lang="el-GR" sz="2400" b="1" dirty="0" err="1">
                <a:solidFill>
                  <a:srgbClr val="00B050"/>
                </a:solidFill>
                <a:latin typeface="Cambria" pitchFamily="18" charset="0"/>
              </a:rPr>
              <a:t>Ένθημα</a:t>
            </a:r>
            <a:r>
              <a:rPr lang="el-GR" sz="2400" b="1" dirty="0">
                <a:latin typeface="Cambria" pitchFamily="18" charset="0"/>
              </a:rPr>
              <a:t> </a:t>
            </a:r>
            <a:r>
              <a:rPr lang="el-GR" sz="2400" dirty="0">
                <a:latin typeface="Cambria" pitchFamily="18" charset="0"/>
              </a:rPr>
              <a:t>είναι το μόρφημα που μπαίνει μέσα σε ένα άλλο μόρφημα, δηλ. ανάμεσα στα φωνήματα που απαρτίζουν τη ρίζα. Στα Νέα Ελληνικά δεν υπάρχει τέτοια διαδικασία. </a:t>
            </a:r>
            <a:endParaRPr lang="en-US" sz="2400" dirty="0">
              <a:latin typeface="Cambria" pitchFamily="18" charset="0"/>
            </a:endParaRPr>
          </a:p>
        </p:txBody>
      </p:sp>
      <p:sp>
        <p:nvSpPr>
          <p:cNvPr id="5" name="4 - Ορθογώνιο"/>
          <p:cNvSpPr/>
          <p:nvPr/>
        </p:nvSpPr>
        <p:spPr>
          <a:xfrm>
            <a:off x="381000" y="2057400"/>
            <a:ext cx="8458200" cy="1200329"/>
          </a:xfrm>
          <a:prstGeom prst="rect">
            <a:avLst/>
          </a:prstGeom>
        </p:spPr>
        <p:txBody>
          <a:bodyPr wrap="square">
            <a:spAutoFit/>
          </a:bodyPr>
          <a:lstStyle/>
          <a:p>
            <a:pPr algn="just">
              <a:buClr>
                <a:srgbClr val="7030A0"/>
              </a:buClr>
              <a:buFont typeface="Wingdings" pitchFamily="2" charset="2"/>
              <a:buChar char="ü"/>
            </a:pPr>
            <a:r>
              <a:rPr lang="el-GR" sz="2400" b="1" dirty="0">
                <a:solidFill>
                  <a:srgbClr val="00B050"/>
                </a:solidFill>
                <a:latin typeface="Cambria" pitchFamily="18" charset="0"/>
              </a:rPr>
              <a:t>Πρόθημα</a:t>
            </a:r>
            <a:r>
              <a:rPr lang="el-GR" sz="2400" b="1" dirty="0">
                <a:latin typeface="Cambria" pitchFamily="18" charset="0"/>
              </a:rPr>
              <a:t> </a:t>
            </a:r>
            <a:r>
              <a:rPr lang="el-GR" sz="2400" dirty="0">
                <a:latin typeface="Cambria" pitchFamily="18" charset="0"/>
              </a:rPr>
              <a:t>είναι το πρόσφυμα εκείνο που προσκολλάται πριν από τη ρίζα ή το θέμα, π.χ. το /</a:t>
            </a:r>
            <a:r>
              <a:rPr lang="en-US" sz="2400" dirty="0">
                <a:latin typeface="Cambria" pitchFamily="18" charset="0"/>
              </a:rPr>
              <a:t>e</a:t>
            </a:r>
            <a:r>
              <a:rPr lang="el-GR" sz="2400" dirty="0">
                <a:latin typeface="Cambria" pitchFamily="18" charset="0"/>
              </a:rPr>
              <a:t>-/ στην ελληνική λέξη </a:t>
            </a:r>
            <a:r>
              <a:rPr lang="el-GR" sz="2400" i="1" dirty="0">
                <a:latin typeface="Cambria" pitchFamily="18" charset="0"/>
              </a:rPr>
              <a:t>έγραψα</a:t>
            </a:r>
            <a:r>
              <a:rPr lang="el-GR" sz="2400" dirty="0">
                <a:latin typeface="Cambria" pitchFamily="18" charset="0"/>
              </a:rPr>
              <a:t>, το /</a:t>
            </a:r>
            <a:r>
              <a:rPr lang="en-US" sz="2400" dirty="0">
                <a:latin typeface="Cambria" pitchFamily="18" charset="0"/>
              </a:rPr>
              <a:t>in</a:t>
            </a:r>
            <a:r>
              <a:rPr lang="el-GR" sz="2400" dirty="0">
                <a:latin typeface="Cambria" pitchFamily="18" charset="0"/>
              </a:rPr>
              <a:t>-/ στην αγγλική λέξη </a:t>
            </a:r>
            <a:r>
              <a:rPr lang="en-US" sz="2400" dirty="0">
                <a:latin typeface="Cambria" pitchFamily="18" charset="0"/>
              </a:rPr>
              <a:t>intolerable</a:t>
            </a:r>
            <a:r>
              <a:rPr lang="el-GR" sz="2400" dirty="0">
                <a:latin typeface="Cambria" pitchFamily="18" charset="0"/>
              </a:rPr>
              <a:t>.</a:t>
            </a:r>
            <a:r>
              <a:rPr lang="en-US" sz="2400" dirty="0">
                <a:latin typeface="Cambria" pitchFamily="18" charset="0"/>
              </a:rPr>
              <a:t> </a:t>
            </a:r>
          </a:p>
        </p:txBody>
      </p:sp>
      <p:sp>
        <p:nvSpPr>
          <p:cNvPr id="7" name="6 - Ορθογώνιο"/>
          <p:cNvSpPr/>
          <p:nvPr/>
        </p:nvSpPr>
        <p:spPr>
          <a:xfrm>
            <a:off x="381000" y="3429000"/>
            <a:ext cx="8382000" cy="1200329"/>
          </a:xfrm>
          <a:prstGeom prst="rect">
            <a:avLst/>
          </a:prstGeom>
        </p:spPr>
        <p:txBody>
          <a:bodyPr wrap="square">
            <a:spAutoFit/>
          </a:bodyPr>
          <a:lstStyle/>
          <a:p>
            <a:pPr algn="just">
              <a:buClr>
                <a:srgbClr val="7030A0"/>
              </a:buClr>
              <a:buFont typeface="Wingdings" pitchFamily="2" charset="2"/>
              <a:buChar char="ü"/>
            </a:pPr>
            <a:r>
              <a:rPr lang="el-GR" sz="2400" b="1" dirty="0">
                <a:solidFill>
                  <a:srgbClr val="00B050"/>
                </a:solidFill>
                <a:latin typeface="Cambria" pitchFamily="18" charset="0"/>
              </a:rPr>
              <a:t>Επίθημα</a:t>
            </a:r>
            <a:r>
              <a:rPr lang="el-GR" sz="2400" b="1" dirty="0">
                <a:latin typeface="Cambria" pitchFamily="18" charset="0"/>
              </a:rPr>
              <a:t> </a:t>
            </a:r>
            <a:r>
              <a:rPr lang="el-GR" sz="2400" dirty="0">
                <a:latin typeface="Cambria" pitchFamily="18" charset="0"/>
              </a:rPr>
              <a:t>είναι το μόρφημα εκείνο που προσκολλάται μετά τη ρίζα ή το θέμα, π.χ. το /-</a:t>
            </a:r>
            <a:r>
              <a:rPr lang="en-US" sz="2400" dirty="0">
                <a:latin typeface="Cambria" pitchFamily="18" charset="0"/>
              </a:rPr>
              <a:t>s</a:t>
            </a:r>
            <a:r>
              <a:rPr lang="el-GR" sz="2400" dirty="0">
                <a:latin typeface="Cambria" pitchFamily="18" charset="0"/>
              </a:rPr>
              <a:t>/ και το /-</a:t>
            </a:r>
            <a:r>
              <a:rPr lang="en-US" sz="2400" dirty="0">
                <a:latin typeface="Cambria" pitchFamily="18" charset="0"/>
              </a:rPr>
              <a:t>a</a:t>
            </a:r>
            <a:r>
              <a:rPr lang="el-GR" sz="2400" dirty="0">
                <a:latin typeface="Cambria" pitchFamily="18" charset="0"/>
              </a:rPr>
              <a:t>/ στη λέξη /</a:t>
            </a:r>
            <a:r>
              <a:rPr lang="en-US" sz="2400" dirty="0">
                <a:latin typeface="Cambria" pitchFamily="18" charset="0"/>
              </a:rPr>
              <a:t>e</a:t>
            </a:r>
            <a:r>
              <a:rPr lang="el-GR" sz="2400" dirty="0">
                <a:latin typeface="Cambria" pitchFamily="18" charset="0"/>
              </a:rPr>
              <a:t>-γ</a:t>
            </a:r>
            <a:r>
              <a:rPr lang="en-US" sz="2400" dirty="0">
                <a:latin typeface="Cambria" pitchFamily="18" charset="0"/>
              </a:rPr>
              <a:t>rap</a:t>
            </a:r>
            <a:r>
              <a:rPr lang="el-GR" sz="2400" dirty="0">
                <a:latin typeface="Cambria" pitchFamily="18" charset="0"/>
              </a:rPr>
              <a:t>-</a:t>
            </a:r>
            <a:r>
              <a:rPr lang="en-US" sz="2400" dirty="0">
                <a:latin typeface="Cambria" pitchFamily="18" charset="0"/>
              </a:rPr>
              <a:t>s</a:t>
            </a:r>
            <a:r>
              <a:rPr lang="el-GR" sz="2400" dirty="0">
                <a:latin typeface="Cambria" pitchFamily="18" charset="0"/>
              </a:rPr>
              <a:t>-</a:t>
            </a:r>
            <a:r>
              <a:rPr lang="en-US" sz="2400" dirty="0">
                <a:latin typeface="Cambria" pitchFamily="18" charset="0"/>
              </a:rPr>
              <a:t>a</a:t>
            </a:r>
            <a:r>
              <a:rPr lang="el-GR" sz="2400" dirty="0">
                <a:latin typeface="Cambria" pitchFamily="18" charset="0"/>
              </a:rPr>
              <a:t>/, το /-</a:t>
            </a:r>
            <a:r>
              <a:rPr lang="en-US" sz="2400" dirty="0">
                <a:latin typeface="Cambria" pitchFamily="18" charset="0"/>
              </a:rPr>
              <a:t>s</a:t>
            </a:r>
            <a:r>
              <a:rPr lang="el-GR" sz="2400" dirty="0">
                <a:latin typeface="Cambria" pitchFamily="18" charset="0"/>
              </a:rPr>
              <a:t>/ στη λέξη /</a:t>
            </a:r>
            <a:r>
              <a:rPr lang="en-US" sz="2400" dirty="0">
                <a:latin typeface="Cambria" pitchFamily="18" charset="0"/>
              </a:rPr>
              <a:t>cat-s/ </a:t>
            </a:r>
            <a:r>
              <a:rPr lang="el-GR" sz="2400" dirty="0">
                <a:latin typeface="Cambria" pitchFamily="18" charset="0"/>
              </a:rPr>
              <a:t>και το /-</a:t>
            </a:r>
            <a:r>
              <a:rPr lang="en-US" sz="2400" dirty="0">
                <a:latin typeface="Cambria" pitchFamily="18" charset="0"/>
              </a:rPr>
              <a:t>s/ </a:t>
            </a:r>
            <a:r>
              <a:rPr lang="el-GR" sz="2400" dirty="0">
                <a:latin typeface="Cambria" pitchFamily="18" charset="0"/>
              </a:rPr>
              <a:t>στη λέξη /</a:t>
            </a:r>
            <a:r>
              <a:rPr lang="en-US" sz="2400" dirty="0">
                <a:latin typeface="Cambria" pitchFamily="18" charset="0"/>
              </a:rPr>
              <a:t>write-s/.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0-#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1+#ppt_w/2"/>
                                          </p:val>
                                        </p:tav>
                                        <p:tav tm="100000">
                                          <p:val>
                                            <p:strVal val="#ppt_x"/>
                                          </p:val>
                                        </p:tav>
                                      </p:tavLst>
                                    </p:anim>
                                    <p:anim calcmode="lin" valueType="num">
                                      <p:cBhvr additive="base">
                                        <p:cTn id="20"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1000" fill="hold"/>
                                        <p:tgtEl>
                                          <p:spTgt spid="4"/>
                                        </p:tgtEl>
                                        <p:attrNameLst>
                                          <p:attrName>ppt_x</p:attrName>
                                        </p:attrNameLst>
                                      </p:cBhvr>
                                      <p:tavLst>
                                        <p:tav tm="0">
                                          <p:val>
                                            <p:strVal val="#ppt_x"/>
                                          </p:val>
                                        </p:tav>
                                        <p:tav tm="100000">
                                          <p:val>
                                            <p:strVal val="#ppt_x"/>
                                          </p:val>
                                        </p:tav>
                                      </p:tavLst>
                                    </p:anim>
                                    <p:anim calcmode="lin" valueType="num">
                                      <p:cBhvr additive="base">
                                        <p:cTn id="26"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Προθήματα, επιθήματα, </a:t>
            </a:r>
            <a:r>
              <a:rPr lang="el-GR" altLang="en-US" dirty="0" err="1">
                <a:solidFill>
                  <a:srgbClr val="7030A0"/>
                </a:solidFill>
                <a:effectLst>
                  <a:outerShdw blurRad="38100" dist="38100" dir="2700000" algn="tl">
                    <a:srgbClr val="C0C0C0"/>
                  </a:outerShdw>
                </a:effectLst>
                <a:latin typeface="Monotype Corsiva" panose="03010101010201010101" pitchFamily="66" charset="0"/>
              </a:rPr>
              <a:t>ενθήματα</a:t>
            </a:r>
            <a:r>
              <a:rPr lang="el-GR" altLang="en-US" dirty="0">
                <a:solidFill>
                  <a:srgbClr val="7030A0"/>
                </a:solidFill>
                <a:effectLst>
                  <a:outerShdw blurRad="38100" dist="38100" dir="2700000" algn="tl">
                    <a:srgbClr val="C0C0C0"/>
                  </a:outerShdw>
                </a:effectLst>
                <a:latin typeface="Monotype Corsiva" panose="03010101010201010101" pitchFamily="66" charset="0"/>
              </a:rPr>
              <a:t> </a:t>
            </a:r>
          </a:p>
        </p:txBody>
      </p:sp>
      <p:sp>
        <p:nvSpPr>
          <p:cNvPr id="6" name="5 - TextBox"/>
          <p:cNvSpPr txBox="1"/>
          <p:nvPr/>
        </p:nvSpPr>
        <p:spPr>
          <a:xfrm>
            <a:off x="228600" y="4923472"/>
            <a:ext cx="8610600" cy="1477328"/>
          </a:xfrm>
          <a:prstGeom prst="rect">
            <a:avLst/>
          </a:prstGeom>
          <a:noFill/>
        </p:spPr>
        <p:txBody>
          <a:bodyPr wrap="square" rtlCol="0">
            <a:spAutoFit/>
          </a:bodyPr>
          <a:lstStyle/>
          <a:p>
            <a:pPr algn="just"/>
            <a:r>
              <a:rPr lang="el-GR" sz="2400" dirty="0">
                <a:latin typeface="Cambria" pitchFamily="18" charset="0"/>
              </a:rPr>
              <a:t>Σε αυτή τη γλώσσα το </a:t>
            </a:r>
            <a:r>
              <a:rPr lang="el-GR" sz="2400" dirty="0" err="1">
                <a:latin typeface="Cambria" pitchFamily="18" charset="0"/>
              </a:rPr>
              <a:t>ένθημα</a:t>
            </a:r>
            <a:r>
              <a:rPr lang="el-GR" sz="2400" dirty="0">
                <a:latin typeface="Cambria" pitchFamily="18" charset="0"/>
              </a:rPr>
              <a:t> /-</a:t>
            </a:r>
            <a:r>
              <a:rPr lang="en-US" sz="2400" dirty="0">
                <a:latin typeface="Cambria" pitchFamily="18" charset="0"/>
              </a:rPr>
              <a:t>um</a:t>
            </a:r>
            <a:r>
              <a:rPr lang="el-GR" sz="2400" dirty="0">
                <a:latin typeface="Cambria" pitchFamily="18" charset="0"/>
              </a:rPr>
              <a:t>-/ (= είμαι) μπαίνει μετά το πρώτο σύμφωνο του ουσιαστικού ή του επιθέτου. </a:t>
            </a:r>
            <a:endParaRPr lang="en-US" sz="2400" dirty="0">
              <a:latin typeface="Cambria" pitchFamily="18" charset="0"/>
            </a:endParaRPr>
          </a:p>
          <a:p>
            <a:pPr algn="just"/>
            <a:endParaRPr lang="el-GR" sz="2400" dirty="0">
              <a:latin typeface="Cambria" pitchFamily="18" charset="0"/>
            </a:endParaRPr>
          </a:p>
          <a:p>
            <a:pPr algn="just"/>
            <a:endParaRPr lang="el-GR" dirty="0"/>
          </a:p>
        </p:txBody>
      </p:sp>
      <p:sp>
        <p:nvSpPr>
          <p:cNvPr id="4" name="Rectangle 3"/>
          <p:cNvSpPr/>
          <p:nvPr/>
        </p:nvSpPr>
        <p:spPr>
          <a:xfrm>
            <a:off x="304800" y="1219200"/>
            <a:ext cx="8458200" cy="830997"/>
          </a:xfrm>
          <a:prstGeom prst="rect">
            <a:avLst/>
          </a:prstGeom>
        </p:spPr>
        <p:txBody>
          <a:bodyPr wrap="square">
            <a:spAutoFit/>
          </a:bodyPr>
          <a:lstStyle/>
          <a:p>
            <a:pPr algn="just"/>
            <a:r>
              <a:rPr lang="el-GR" sz="2400" dirty="0">
                <a:latin typeface="Cambria" pitchFamily="18" charset="0"/>
              </a:rPr>
              <a:t>Ας δούμε παραδείγματα από τη </a:t>
            </a:r>
            <a:r>
              <a:rPr lang="el-GR" sz="2400" dirty="0" err="1">
                <a:latin typeface="Cambria" pitchFamily="18" charset="0"/>
              </a:rPr>
              <a:t>Μποντόκ</a:t>
            </a:r>
            <a:r>
              <a:rPr lang="el-GR" sz="2400" dirty="0">
                <a:latin typeface="Cambria" pitchFamily="18" charset="0"/>
              </a:rPr>
              <a:t> (</a:t>
            </a:r>
            <a:r>
              <a:rPr lang="en-US" sz="2400" dirty="0" err="1">
                <a:latin typeface="Cambria" pitchFamily="18" charset="0"/>
              </a:rPr>
              <a:t>Bontoc</a:t>
            </a:r>
            <a:r>
              <a:rPr lang="el-GR" sz="2400" dirty="0">
                <a:latin typeface="Cambria" pitchFamily="18" charset="0"/>
              </a:rPr>
              <a:t>), μια γλώσσα που μιλιέται στις Φιλιππίνες:</a:t>
            </a:r>
            <a:endParaRPr lang="en-US" sz="2400" dirty="0">
              <a:latin typeface="Cambria" pitchFamily="18" charset="0"/>
            </a:endParaRPr>
          </a:p>
        </p:txBody>
      </p:sp>
      <p:pic>
        <p:nvPicPr>
          <p:cNvPr id="45059" name="Picture 3"/>
          <p:cNvPicPr>
            <a:picLocks noChangeAspect="1" noChangeArrowheads="1"/>
          </p:cNvPicPr>
          <p:nvPr/>
        </p:nvPicPr>
        <p:blipFill>
          <a:blip r:embed="rId3" cstate="print"/>
          <a:srcRect/>
          <a:stretch>
            <a:fillRect/>
          </a:stretch>
        </p:blipFill>
        <p:spPr bwMode="auto">
          <a:xfrm>
            <a:off x="-1828800" y="2514600"/>
            <a:ext cx="12039600" cy="20574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45059"/>
                                        </p:tgtEl>
                                        <p:attrNameLst>
                                          <p:attrName>style.visibility</p:attrName>
                                        </p:attrNameLst>
                                      </p:cBhvr>
                                      <p:to>
                                        <p:strVal val="visible"/>
                                      </p:to>
                                    </p:set>
                                    <p:anim calcmode="lin" valueType="num">
                                      <p:cBhvr additive="base">
                                        <p:cTn id="11" dur="1000" fill="hold"/>
                                        <p:tgtEl>
                                          <p:spTgt spid="45059"/>
                                        </p:tgtEl>
                                        <p:attrNameLst>
                                          <p:attrName>ppt_x</p:attrName>
                                        </p:attrNameLst>
                                      </p:cBhvr>
                                      <p:tavLst>
                                        <p:tav tm="0">
                                          <p:val>
                                            <p:strVal val="#ppt_x"/>
                                          </p:val>
                                        </p:tav>
                                        <p:tav tm="100000">
                                          <p:val>
                                            <p:strVal val="#ppt_x"/>
                                          </p:val>
                                        </p:tav>
                                      </p:tavLst>
                                    </p:anim>
                                    <p:anim calcmode="lin" valueType="num">
                                      <p:cBhvr additive="base">
                                        <p:cTn id="12" dur="1000" fill="hold"/>
                                        <p:tgtEl>
                                          <p:spTgt spid="45059"/>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Παραγωγικά και κλιτικά μορφήματα</a:t>
            </a:r>
          </a:p>
        </p:txBody>
      </p:sp>
      <p:sp>
        <p:nvSpPr>
          <p:cNvPr id="6" name="5 - TextBox"/>
          <p:cNvSpPr txBox="1"/>
          <p:nvPr/>
        </p:nvSpPr>
        <p:spPr>
          <a:xfrm>
            <a:off x="228600" y="1114485"/>
            <a:ext cx="8610600" cy="2677656"/>
          </a:xfrm>
          <a:prstGeom prst="rect">
            <a:avLst/>
          </a:prstGeom>
          <a:noFill/>
        </p:spPr>
        <p:txBody>
          <a:bodyPr wrap="square" rtlCol="0">
            <a:spAutoFit/>
          </a:bodyPr>
          <a:lstStyle/>
          <a:p>
            <a:pPr algn="just">
              <a:buClr>
                <a:srgbClr val="7030A0"/>
              </a:buClr>
              <a:buFont typeface="Wingdings" pitchFamily="2" charset="2"/>
              <a:buChar char="ü"/>
            </a:pPr>
            <a:r>
              <a:rPr lang="en-US" sz="2400" b="1" dirty="0">
                <a:solidFill>
                  <a:srgbClr val="00B050"/>
                </a:solidFill>
                <a:latin typeface="Cambria" pitchFamily="18" charset="0"/>
              </a:rPr>
              <a:t> </a:t>
            </a:r>
            <a:r>
              <a:rPr lang="el-GR" sz="2400" b="1" dirty="0">
                <a:solidFill>
                  <a:srgbClr val="00B050"/>
                </a:solidFill>
                <a:latin typeface="Cambria" pitchFamily="18" charset="0"/>
              </a:rPr>
              <a:t>Παραγωγικά</a:t>
            </a:r>
            <a:r>
              <a:rPr lang="el-GR" sz="2400" dirty="0">
                <a:latin typeface="Cambria" pitchFamily="18" charset="0"/>
              </a:rPr>
              <a:t> είναι τα προσφύματα με την προσθήκη των οποίων στη ρίζα ή στο θέμα σχηματίζονται νέες λέξεις, οι οποίες συνήθως ανήκουν και σε διαφορετική συντακτική κατηγορία. π.χ. </a:t>
            </a:r>
            <a:r>
              <a:rPr lang="el-GR" sz="2400" dirty="0" err="1">
                <a:latin typeface="Cambria" pitchFamily="18" charset="0"/>
              </a:rPr>
              <a:t>σπίτ</a:t>
            </a:r>
            <a:r>
              <a:rPr lang="el-GR" sz="2400" dirty="0">
                <a:latin typeface="Cambria" pitchFamily="18" charset="0"/>
              </a:rPr>
              <a:t>-ι (ουσιαστικό) </a:t>
            </a:r>
            <a:r>
              <a:rPr lang="el-GR" sz="2400" dirty="0">
                <a:latin typeface="Cambria" pitchFamily="18" charset="0"/>
                <a:sym typeface="Wingdings" pitchFamily="2" charset="2"/>
              </a:rPr>
              <a:t></a:t>
            </a:r>
            <a:r>
              <a:rPr lang="el-GR" sz="2400" dirty="0">
                <a:latin typeface="Cambria" pitchFamily="18" charset="0"/>
              </a:rPr>
              <a:t> </a:t>
            </a:r>
            <a:r>
              <a:rPr lang="el-GR" sz="2400" dirty="0" err="1">
                <a:latin typeface="Cambria" pitchFamily="18" charset="0"/>
              </a:rPr>
              <a:t>σπιτ</a:t>
            </a:r>
            <a:r>
              <a:rPr lang="el-GR" sz="2400" dirty="0">
                <a:latin typeface="Cambria" pitchFamily="18" charset="0"/>
              </a:rPr>
              <a:t>-</a:t>
            </a:r>
            <a:r>
              <a:rPr lang="el-GR" sz="2400" b="1" dirty="0" err="1">
                <a:solidFill>
                  <a:srgbClr val="7030A0"/>
                </a:solidFill>
                <a:latin typeface="Cambria" pitchFamily="18" charset="0"/>
              </a:rPr>
              <a:t>ικός</a:t>
            </a:r>
            <a:r>
              <a:rPr lang="el-GR" sz="2400" dirty="0">
                <a:latin typeface="Cambria" pitchFamily="18" charset="0"/>
              </a:rPr>
              <a:t> (επίθετο), </a:t>
            </a:r>
            <a:r>
              <a:rPr lang="el-GR" sz="2400" dirty="0" err="1">
                <a:latin typeface="Cambria" pitchFamily="18" charset="0"/>
              </a:rPr>
              <a:t>καλ</a:t>
            </a:r>
            <a:r>
              <a:rPr lang="el-GR" sz="2400" dirty="0">
                <a:latin typeface="Cambria" pitchFamily="18" charset="0"/>
              </a:rPr>
              <a:t>-</a:t>
            </a:r>
            <a:r>
              <a:rPr lang="el-GR" sz="2400" dirty="0" err="1">
                <a:latin typeface="Cambria" pitchFamily="18" charset="0"/>
              </a:rPr>
              <a:t>ός</a:t>
            </a:r>
            <a:r>
              <a:rPr lang="el-GR" sz="2400" dirty="0">
                <a:latin typeface="Cambria" pitchFamily="18" charset="0"/>
              </a:rPr>
              <a:t> (επίθετο) </a:t>
            </a:r>
            <a:r>
              <a:rPr lang="el-GR" sz="2400" dirty="0">
                <a:latin typeface="Cambria" pitchFamily="18" charset="0"/>
                <a:sym typeface="Wingdings" pitchFamily="2" charset="2"/>
              </a:rPr>
              <a:t> </a:t>
            </a:r>
            <a:r>
              <a:rPr lang="el-GR" sz="2400" dirty="0" err="1">
                <a:latin typeface="Cambria" pitchFamily="18" charset="0"/>
                <a:sym typeface="Wingdings" pitchFamily="2" charset="2"/>
              </a:rPr>
              <a:t>καλ</a:t>
            </a:r>
            <a:r>
              <a:rPr lang="el-GR" sz="2400" dirty="0">
                <a:latin typeface="Cambria" pitchFamily="18" charset="0"/>
                <a:sym typeface="Wingdings" pitchFamily="2" charset="2"/>
              </a:rPr>
              <a:t>-</a:t>
            </a:r>
            <a:r>
              <a:rPr lang="el-GR" sz="2400" b="1" dirty="0" err="1">
                <a:solidFill>
                  <a:srgbClr val="7030A0"/>
                </a:solidFill>
                <a:latin typeface="Cambria" pitchFamily="18" charset="0"/>
                <a:sym typeface="Wingdings" pitchFamily="2" charset="2"/>
              </a:rPr>
              <a:t>οσύνη</a:t>
            </a:r>
            <a:r>
              <a:rPr lang="el-GR" sz="2400" dirty="0">
                <a:latin typeface="Cambria" pitchFamily="18" charset="0"/>
                <a:sym typeface="Wingdings" pitchFamily="2" charset="2"/>
              </a:rPr>
              <a:t> (ουσιαστικό)</a:t>
            </a:r>
            <a:r>
              <a:rPr lang="el-GR" sz="2400" dirty="0">
                <a:latin typeface="Cambria" pitchFamily="18" charset="0"/>
              </a:rPr>
              <a:t>.</a:t>
            </a:r>
            <a:endParaRPr lang="en-US" sz="2400" dirty="0">
              <a:latin typeface="Cambria" pitchFamily="18" charset="0"/>
            </a:endParaRPr>
          </a:p>
          <a:p>
            <a:pPr algn="just">
              <a:buClr>
                <a:srgbClr val="7030A0"/>
              </a:buClr>
              <a:buFont typeface="Wingdings" pitchFamily="2" charset="2"/>
              <a:buChar char="ü"/>
            </a:pPr>
            <a:endParaRPr lang="el-GR" sz="2400" b="1" dirty="0">
              <a:latin typeface="Cambria" pitchFamily="18" charset="0"/>
            </a:endParaRPr>
          </a:p>
          <a:p>
            <a:pPr algn="just">
              <a:buClr>
                <a:srgbClr val="7030A0"/>
              </a:buClr>
              <a:buFont typeface="Wingdings" pitchFamily="2" charset="2"/>
              <a:buChar char="ü"/>
            </a:pPr>
            <a:endParaRPr lang="en-US" sz="2400" dirty="0"/>
          </a:p>
        </p:txBody>
      </p:sp>
      <p:sp>
        <p:nvSpPr>
          <p:cNvPr id="4" name="3 - Ορθογώνιο"/>
          <p:cNvSpPr/>
          <p:nvPr/>
        </p:nvSpPr>
        <p:spPr>
          <a:xfrm>
            <a:off x="304800" y="3581400"/>
            <a:ext cx="8458200" cy="2677656"/>
          </a:xfrm>
          <a:prstGeom prst="rect">
            <a:avLst/>
          </a:prstGeom>
        </p:spPr>
        <p:txBody>
          <a:bodyPr wrap="square">
            <a:spAutoFit/>
          </a:bodyPr>
          <a:lstStyle/>
          <a:p>
            <a:pPr algn="just">
              <a:buClr>
                <a:srgbClr val="7030A0"/>
              </a:buClr>
              <a:buFont typeface="Wingdings" pitchFamily="2" charset="2"/>
              <a:buChar char="ü"/>
            </a:pPr>
            <a:r>
              <a:rPr lang="en-US" sz="2400" b="1" dirty="0">
                <a:solidFill>
                  <a:srgbClr val="00B050"/>
                </a:solidFill>
                <a:latin typeface="Cambria" pitchFamily="18" charset="0"/>
              </a:rPr>
              <a:t> </a:t>
            </a:r>
            <a:r>
              <a:rPr lang="el-GR" sz="2400" b="1" dirty="0">
                <a:solidFill>
                  <a:srgbClr val="00B050"/>
                </a:solidFill>
                <a:latin typeface="Cambria" pitchFamily="18" charset="0"/>
              </a:rPr>
              <a:t>Κλιτικά</a:t>
            </a:r>
            <a:r>
              <a:rPr lang="el-GR" sz="2400" dirty="0">
                <a:latin typeface="Cambria" pitchFamily="18" charset="0"/>
              </a:rPr>
              <a:t>: δεν αλλάζουν το θέμα στο οποίο προσαρτώνται, επομένως δεν δημιουργούν νέα λεξήματα. Παρέχουν όμως ποικίλες γραμματικές πληροφορίες μέσα στη λέξη (πληροφορίες για το γένος, την πτώση, τον αριθμό, το πρόσωπο, τον χρόνο, κλπ). Ποτέ δεν αλλάζουν τη συντακτική κατηγορία της λέξης στην οποία προσκολλώνται. π.χ. </a:t>
            </a:r>
            <a:r>
              <a:rPr lang="el-GR" sz="2400" dirty="0" err="1">
                <a:latin typeface="Cambria" pitchFamily="18" charset="0"/>
              </a:rPr>
              <a:t>γράφ</a:t>
            </a:r>
            <a:r>
              <a:rPr lang="el-GR" sz="2400" dirty="0">
                <a:latin typeface="Cambria" pitchFamily="18" charset="0"/>
              </a:rPr>
              <a:t>-</a:t>
            </a:r>
            <a:r>
              <a:rPr lang="el-GR" sz="2400" b="1" dirty="0">
                <a:solidFill>
                  <a:srgbClr val="7030A0"/>
                </a:solidFill>
                <a:latin typeface="Cambria" pitchFamily="18" charset="0"/>
              </a:rPr>
              <a:t>ω</a:t>
            </a:r>
            <a:r>
              <a:rPr lang="el-GR" sz="2400" dirty="0">
                <a:latin typeface="Cambria" pitchFamily="18" charset="0"/>
              </a:rPr>
              <a:t>, </a:t>
            </a:r>
            <a:r>
              <a:rPr lang="el-GR" sz="2400" dirty="0" err="1">
                <a:latin typeface="Cambria" pitchFamily="18" charset="0"/>
              </a:rPr>
              <a:t>γράφ</a:t>
            </a:r>
            <a:r>
              <a:rPr lang="el-GR" sz="2400" dirty="0">
                <a:latin typeface="Cambria" pitchFamily="18" charset="0"/>
              </a:rPr>
              <a:t>-</a:t>
            </a:r>
            <a:r>
              <a:rPr lang="el-GR" sz="2400" b="1" dirty="0">
                <a:solidFill>
                  <a:srgbClr val="7030A0"/>
                </a:solidFill>
                <a:latin typeface="Cambria" pitchFamily="18" charset="0"/>
              </a:rPr>
              <a:t>εις</a:t>
            </a:r>
            <a:r>
              <a:rPr lang="el-GR" sz="2400" dirty="0">
                <a:latin typeface="Cambria" pitchFamily="18" charset="0"/>
              </a:rPr>
              <a:t>, </a:t>
            </a:r>
            <a:r>
              <a:rPr lang="el-GR" sz="2400" dirty="0" err="1">
                <a:latin typeface="Cambria" pitchFamily="18" charset="0"/>
              </a:rPr>
              <a:t>παιδ</a:t>
            </a:r>
            <a:r>
              <a:rPr lang="el-GR" sz="2400" dirty="0">
                <a:latin typeface="Cambria" pitchFamily="18" charset="0"/>
              </a:rPr>
              <a:t>-</a:t>
            </a:r>
            <a:r>
              <a:rPr lang="el-GR" sz="2400" b="1" dirty="0">
                <a:solidFill>
                  <a:srgbClr val="7030A0"/>
                </a:solidFill>
                <a:latin typeface="Cambria" pitchFamily="18" charset="0"/>
              </a:rPr>
              <a:t>ί</a:t>
            </a:r>
            <a:r>
              <a:rPr lang="el-GR" sz="2400" dirty="0">
                <a:latin typeface="Cambria" pitchFamily="18" charset="0"/>
              </a:rPr>
              <a:t>, </a:t>
            </a:r>
            <a:r>
              <a:rPr lang="el-GR" sz="2400" dirty="0" err="1">
                <a:latin typeface="Cambria" pitchFamily="18" charset="0"/>
              </a:rPr>
              <a:t>παιδ</a:t>
            </a:r>
            <a:r>
              <a:rPr lang="el-GR" sz="2400" dirty="0">
                <a:latin typeface="Cambria" pitchFamily="18" charset="0"/>
              </a:rPr>
              <a:t>-</a:t>
            </a:r>
            <a:r>
              <a:rPr lang="el-GR" sz="2400" b="1" dirty="0" err="1">
                <a:solidFill>
                  <a:srgbClr val="7030A0"/>
                </a:solidFill>
                <a:latin typeface="Cambria" pitchFamily="18" charset="0"/>
              </a:rPr>
              <a:t>ιά</a:t>
            </a:r>
            <a:r>
              <a:rPr lang="el-GR" sz="2400" dirty="0">
                <a:latin typeface="Cambria" pitchFamily="18" charset="0"/>
              </a:rPr>
              <a:t>, </a:t>
            </a:r>
            <a:r>
              <a:rPr lang="el-GR" sz="2400" dirty="0" err="1">
                <a:latin typeface="Cambria" pitchFamily="18" charset="0"/>
              </a:rPr>
              <a:t>δάσκαλ</a:t>
            </a:r>
            <a:r>
              <a:rPr lang="el-GR" sz="2400" dirty="0">
                <a:latin typeface="Cambria" pitchFamily="18" charset="0"/>
              </a:rPr>
              <a:t>-</a:t>
            </a:r>
            <a:r>
              <a:rPr lang="el-GR" sz="2400" b="1" dirty="0" err="1">
                <a:solidFill>
                  <a:srgbClr val="7030A0"/>
                </a:solidFill>
                <a:latin typeface="Cambria" pitchFamily="18" charset="0"/>
              </a:rPr>
              <a:t>ος</a:t>
            </a:r>
            <a:r>
              <a:rPr lang="el-GR" sz="2400" dirty="0">
                <a:latin typeface="Cambria" pitchFamily="18" charset="0"/>
              </a:rPr>
              <a:t>, </a:t>
            </a:r>
            <a:r>
              <a:rPr lang="el-GR" sz="2400" dirty="0" err="1">
                <a:latin typeface="Cambria" pitchFamily="18" charset="0"/>
              </a:rPr>
              <a:t>δασκάλ</a:t>
            </a:r>
            <a:r>
              <a:rPr lang="el-GR" sz="2400" dirty="0">
                <a:latin typeface="Cambria" pitchFamily="18" charset="0"/>
              </a:rPr>
              <a:t>-</a:t>
            </a:r>
            <a:r>
              <a:rPr lang="el-GR" sz="2400" b="1" dirty="0">
                <a:solidFill>
                  <a:srgbClr val="7030A0"/>
                </a:solidFill>
                <a:latin typeface="Cambria" pitchFamily="18" charset="0"/>
              </a:rPr>
              <a:t>α</a:t>
            </a:r>
            <a:r>
              <a:rPr lang="el-GR" sz="2400" dirty="0">
                <a:latin typeface="Cambria" pitchFamily="18" charset="0"/>
              </a:rPr>
              <a:t> κλπ).  </a:t>
            </a:r>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Τύποι μορφημάτων</a:t>
            </a:r>
          </a:p>
        </p:txBody>
      </p:sp>
      <p:sp>
        <p:nvSpPr>
          <p:cNvPr id="6" name="5 - TextBox"/>
          <p:cNvSpPr txBox="1"/>
          <p:nvPr/>
        </p:nvSpPr>
        <p:spPr>
          <a:xfrm>
            <a:off x="228600" y="762000"/>
            <a:ext cx="8915400" cy="8217634"/>
          </a:xfrm>
          <a:prstGeom prst="rect">
            <a:avLst/>
          </a:prstGeom>
          <a:noFill/>
        </p:spPr>
        <p:txBody>
          <a:bodyPr wrap="square" rtlCol="0">
            <a:spAutoFit/>
          </a:bodyPr>
          <a:lstStyle/>
          <a:p>
            <a:r>
              <a:rPr lang="el-GR" sz="2400" dirty="0">
                <a:latin typeface="+mn-lt"/>
              </a:rPr>
              <a:t> 			   Μορφήματα</a:t>
            </a:r>
            <a:endParaRPr lang="en-US" sz="2400" dirty="0">
              <a:latin typeface="+mn-lt"/>
            </a:endParaRPr>
          </a:p>
          <a:p>
            <a:r>
              <a:rPr lang="el-GR" sz="2400" dirty="0">
                <a:latin typeface="+mn-lt"/>
              </a:rPr>
              <a:t>       </a:t>
            </a:r>
          </a:p>
          <a:p>
            <a:endParaRPr lang="en-US" sz="2400" dirty="0">
              <a:latin typeface="+mn-lt"/>
            </a:endParaRPr>
          </a:p>
          <a:p>
            <a:r>
              <a:rPr lang="en-US" sz="2400" dirty="0">
                <a:latin typeface="+mn-lt"/>
              </a:rPr>
              <a:t>	</a:t>
            </a:r>
            <a:r>
              <a:rPr lang="el-GR" sz="2400" dirty="0">
                <a:latin typeface="+mn-lt"/>
              </a:rPr>
              <a:t>Ελεύθερα 			     Δεσμευμένα</a:t>
            </a:r>
          </a:p>
          <a:p>
            <a:endParaRPr lang="el-GR" sz="2400" dirty="0">
              <a:latin typeface="+mn-lt"/>
            </a:endParaRPr>
          </a:p>
          <a:p>
            <a:endParaRPr lang="en-US" sz="2400" dirty="0">
              <a:latin typeface="+mn-lt"/>
            </a:endParaRPr>
          </a:p>
          <a:p>
            <a:r>
              <a:rPr lang="el-GR" sz="2400" dirty="0">
                <a:latin typeface="+mn-lt"/>
              </a:rPr>
              <a:t>Λεξικά	   Λειτουργικά 	Λεξικά		Λειτουργικά</a:t>
            </a:r>
          </a:p>
          <a:p>
            <a:r>
              <a:rPr lang="el-GR" sz="2400" b="1" dirty="0">
                <a:solidFill>
                  <a:srgbClr val="00B050"/>
                </a:solidFill>
                <a:latin typeface="+mn-lt"/>
              </a:rPr>
              <a:t> </a:t>
            </a:r>
            <a:r>
              <a:rPr lang="en-US" sz="2400" b="1" dirty="0">
                <a:solidFill>
                  <a:srgbClr val="00B050"/>
                </a:solidFill>
                <a:latin typeface="Cambria" pitchFamily="18" charset="0"/>
              </a:rPr>
              <a:t>boy	</a:t>
            </a:r>
            <a:r>
              <a:rPr lang="el-GR" sz="2400" b="1" dirty="0">
                <a:solidFill>
                  <a:srgbClr val="00B050"/>
                </a:solidFill>
                <a:latin typeface="Cambria" pitchFamily="18" charset="0"/>
              </a:rPr>
              <a:t>        </a:t>
            </a:r>
            <a:r>
              <a:rPr lang="en-US" sz="2400" b="1" dirty="0">
                <a:solidFill>
                  <a:srgbClr val="00B050"/>
                </a:solidFill>
                <a:latin typeface="Cambria" pitchFamily="18" charset="0"/>
              </a:rPr>
              <a:t>the</a:t>
            </a:r>
            <a:r>
              <a:rPr lang="en-US" sz="2400" b="1" dirty="0">
                <a:solidFill>
                  <a:srgbClr val="00B050"/>
                </a:solidFill>
                <a:latin typeface="+mn-lt"/>
              </a:rPr>
              <a:t>, </a:t>
            </a:r>
            <a:r>
              <a:rPr lang="el-GR" sz="2400" b="1" dirty="0">
                <a:solidFill>
                  <a:srgbClr val="00B050"/>
                </a:solidFill>
                <a:latin typeface="+mn-lt"/>
              </a:rPr>
              <a:t>τον</a:t>
            </a:r>
            <a:r>
              <a:rPr lang="el-GR" sz="2400" b="1" dirty="0">
                <a:latin typeface="+mn-lt"/>
              </a:rPr>
              <a:t>	</a:t>
            </a:r>
          </a:p>
          <a:p>
            <a:r>
              <a:rPr lang="el-GR" sz="2400" b="1" dirty="0">
                <a:latin typeface="+mn-lt"/>
              </a:rPr>
              <a:t>				</a:t>
            </a:r>
            <a:endParaRPr lang="en-US" sz="2400" b="1" dirty="0">
              <a:latin typeface="+mn-lt"/>
            </a:endParaRPr>
          </a:p>
          <a:p>
            <a:r>
              <a:rPr lang="en-US" sz="2400" b="1" dirty="0">
                <a:latin typeface="+mn-lt"/>
              </a:rPr>
              <a:t>				</a:t>
            </a:r>
            <a:r>
              <a:rPr lang="el-GR" sz="2400" dirty="0">
                <a:latin typeface="+mn-lt"/>
              </a:rPr>
              <a:t>Ρίζες		Προσφύματα</a:t>
            </a:r>
          </a:p>
          <a:p>
            <a:r>
              <a:rPr lang="el-GR" sz="2400" b="1" dirty="0">
                <a:latin typeface="+mn-lt"/>
              </a:rPr>
              <a:t>		</a:t>
            </a:r>
            <a:r>
              <a:rPr lang="en-US" sz="2400" b="1" dirty="0">
                <a:latin typeface="+mn-lt"/>
              </a:rPr>
              <a:t>		</a:t>
            </a:r>
            <a:r>
              <a:rPr lang="el-GR" sz="2400" b="1" dirty="0" err="1">
                <a:solidFill>
                  <a:srgbClr val="00B050"/>
                </a:solidFill>
                <a:latin typeface="+mn-lt"/>
              </a:rPr>
              <a:t>γραφ</a:t>
            </a:r>
            <a:r>
              <a:rPr lang="el-GR" sz="2400" b="1" dirty="0">
                <a:solidFill>
                  <a:srgbClr val="00B050"/>
                </a:solidFill>
                <a:latin typeface="+mn-lt"/>
              </a:rPr>
              <a:t>-</a:t>
            </a:r>
          </a:p>
          <a:p>
            <a:r>
              <a:rPr lang="el-GR" sz="2400" b="1" dirty="0">
                <a:latin typeface="+mn-lt"/>
              </a:rPr>
              <a:t>					</a:t>
            </a:r>
            <a:endParaRPr lang="en-US" sz="2400" b="1" dirty="0">
              <a:latin typeface="+mn-lt"/>
            </a:endParaRPr>
          </a:p>
          <a:p>
            <a:r>
              <a:rPr lang="en-US" sz="2400" b="1" dirty="0">
                <a:latin typeface="+mn-lt"/>
              </a:rPr>
              <a:t>					</a:t>
            </a:r>
            <a:r>
              <a:rPr lang="el-GR" sz="2400" dirty="0">
                <a:latin typeface="+mn-lt"/>
              </a:rPr>
              <a:t>Παραγωγικά         Κλιτικά</a:t>
            </a:r>
            <a:endParaRPr lang="el-GR" sz="2400" b="1" dirty="0">
              <a:latin typeface="+mn-lt"/>
            </a:endParaRPr>
          </a:p>
          <a:p>
            <a:r>
              <a:rPr lang="el-GR" sz="2400" b="1" dirty="0">
                <a:latin typeface="+mn-lt"/>
              </a:rPr>
              <a:t>			</a:t>
            </a:r>
          </a:p>
          <a:p>
            <a:r>
              <a:rPr lang="el-GR" sz="1600" dirty="0">
                <a:latin typeface="+mn-lt"/>
              </a:rPr>
              <a:t>			</a:t>
            </a:r>
            <a:endParaRPr lang="en-US" sz="1600" dirty="0">
              <a:latin typeface="+mn-lt"/>
            </a:endParaRPr>
          </a:p>
          <a:p>
            <a:r>
              <a:rPr lang="en-US" sz="1600" dirty="0">
                <a:latin typeface="+mn-lt"/>
              </a:rPr>
              <a:t>			</a:t>
            </a:r>
            <a:r>
              <a:rPr lang="el-GR" sz="1400" dirty="0">
                <a:latin typeface="+mn-lt"/>
              </a:rPr>
              <a:t>Προθήματα    Επιθήματα   </a:t>
            </a:r>
            <a:r>
              <a:rPr lang="el-GR" sz="1400" dirty="0" err="1">
                <a:latin typeface="+mn-lt"/>
              </a:rPr>
              <a:t>Ενθήματα</a:t>
            </a:r>
            <a:r>
              <a:rPr lang="el-GR" sz="1400" dirty="0">
                <a:latin typeface="+mn-lt"/>
              </a:rPr>
              <a:t>     Προθήματα    Επιθήματα      </a:t>
            </a:r>
            <a:r>
              <a:rPr lang="el-GR" sz="1400" dirty="0" err="1">
                <a:latin typeface="+mn-lt"/>
              </a:rPr>
              <a:t>Ενθήματα</a:t>
            </a:r>
            <a:endParaRPr lang="el-GR" sz="1400" dirty="0">
              <a:latin typeface="+mn-lt"/>
            </a:endParaRPr>
          </a:p>
          <a:p>
            <a:r>
              <a:rPr lang="el-GR" sz="1400" dirty="0">
                <a:latin typeface="+mn-lt"/>
              </a:rPr>
              <a:t>			</a:t>
            </a:r>
            <a:r>
              <a:rPr lang="en-US" sz="1400" b="1" dirty="0">
                <a:solidFill>
                  <a:srgbClr val="00B050"/>
                </a:solidFill>
                <a:latin typeface="Cambria" pitchFamily="18" charset="0"/>
              </a:rPr>
              <a:t>in-, </a:t>
            </a:r>
            <a:r>
              <a:rPr lang="el-GR" sz="1400" b="1" dirty="0">
                <a:solidFill>
                  <a:srgbClr val="00B050"/>
                </a:solidFill>
                <a:latin typeface="Cambria" pitchFamily="18" charset="0"/>
              </a:rPr>
              <a:t>υπό-	 -</a:t>
            </a:r>
            <a:r>
              <a:rPr lang="en-US" sz="1400" b="1" dirty="0">
                <a:solidFill>
                  <a:srgbClr val="00B050"/>
                </a:solidFill>
                <a:latin typeface="Cambria" pitchFamily="18" charset="0"/>
              </a:rPr>
              <a:t>able, </a:t>
            </a:r>
            <a:r>
              <a:rPr lang="el-GR" sz="1400" b="1" dirty="0">
                <a:solidFill>
                  <a:srgbClr val="00B050"/>
                </a:solidFill>
                <a:latin typeface="Cambria" pitchFamily="18" charset="0"/>
              </a:rPr>
              <a:t>-</a:t>
            </a:r>
            <a:r>
              <a:rPr lang="el-GR" sz="1400" b="1" dirty="0" err="1">
                <a:solidFill>
                  <a:srgbClr val="00B050"/>
                </a:solidFill>
                <a:latin typeface="Cambria" pitchFamily="18" charset="0"/>
              </a:rPr>
              <a:t>οσύνη</a:t>
            </a:r>
            <a:r>
              <a:rPr lang="el-GR" sz="1400" b="1" dirty="0">
                <a:solidFill>
                  <a:srgbClr val="00B050"/>
                </a:solidFill>
                <a:latin typeface="Cambria" pitchFamily="18" charset="0"/>
              </a:rPr>
              <a:t>                         </a:t>
            </a:r>
            <a:r>
              <a:rPr lang="el-GR" sz="1400" b="1" dirty="0">
                <a:solidFill>
                  <a:srgbClr val="00B050"/>
                </a:solidFill>
                <a:latin typeface="+mn-lt"/>
              </a:rPr>
              <a:t>ε-(αύξηση)   -</a:t>
            </a:r>
            <a:r>
              <a:rPr lang="en-US" sz="1400" b="1" dirty="0">
                <a:solidFill>
                  <a:srgbClr val="00B050"/>
                </a:solidFill>
                <a:latin typeface="+mn-lt"/>
              </a:rPr>
              <a:t>S(</a:t>
            </a:r>
            <a:r>
              <a:rPr lang="el-GR" sz="1400" b="1" dirty="0">
                <a:solidFill>
                  <a:srgbClr val="00B050"/>
                </a:solidFill>
                <a:latin typeface="+mn-lt"/>
              </a:rPr>
              <a:t>πληθ.),-ω</a:t>
            </a:r>
            <a:endParaRPr lang="el-GR" sz="1600" b="1" dirty="0">
              <a:solidFill>
                <a:srgbClr val="00B050"/>
              </a:solidFill>
              <a:latin typeface="+mn-lt"/>
            </a:endParaRPr>
          </a:p>
          <a:p>
            <a:endParaRPr lang="el-GR" sz="2400" dirty="0">
              <a:latin typeface="+mn-lt"/>
            </a:endParaRPr>
          </a:p>
          <a:p>
            <a:r>
              <a:rPr lang="el-GR" sz="2400" dirty="0">
                <a:latin typeface="+mn-lt"/>
              </a:rPr>
              <a:t>			</a:t>
            </a:r>
          </a:p>
          <a:p>
            <a:r>
              <a:rPr lang="el-GR" sz="2400" dirty="0">
                <a:latin typeface="+mn-lt"/>
              </a:rPr>
              <a:t>				</a:t>
            </a:r>
            <a:endParaRPr lang="en-US" sz="2400" dirty="0">
              <a:latin typeface="+mn-lt"/>
            </a:endParaRPr>
          </a:p>
          <a:p>
            <a:endParaRPr lang="el-GR" sz="2400" b="1" dirty="0">
              <a:latin typeface="+mn-lt"/>
            </a:endParaRPr>
          </a:p>
          <a:p>
            <a:r>
              <a:rPr lang="el-GR" sz="2400" dirty="0">
                <a:latin typeface="+mn-lt"/>
              </a:rPr>
              <a:t> </a:t>
            </a:r>
            <a:endParaRPr lang="en-US" sz="2400" dirty="0">
              <a:latin typeface="+mn-lt"/>
            </a:endParaRPr>
          </a:p>
          <a:p>
            <a:endParaRPr lang="en-US" sz="2400" dirty="0"/>
          </a:p>
        </p:txBody>
      </p:sp>
      <p:cxnSp>
        <p:nvCxnSpPr>
          <p:cNvPr id="4" name="Ευθεία γραμμή σύνδεσης 247"/>
          <p:cNvCxnSpPr/>
          <p:nvPr/>
        </p:nvCxnSpPr>
        <p:spPr>
          <a:xfrm flipV="1">
            <a:off x="838200" y="2286000"/>
            <a:ext cx="914400" cy="608416"/>
          </a:xfrm>
          <a:prstGeom prst="line">
            <a:avLst/>
          </a:prstGeom>
        </p:spPr>
        <p:style>
          <a:lnRef idx="1">
            <a:schemeClr val="dk1"/>
          </a:lnRef>
          <a:fillRef idx="0">
            <a:schemeClr val="dk1"/>
          </a:fillRef>
          <a:effectRef idx="0">
            <a:schemeClr val="dk1"/>
          </a:effectRef>
          <a:fontRef idx="minor">
            <a:schemeClr val="tx1"/>
          </a:fontRef>
        </p:style>
      </p:cxnSp>
      <p:cxnSp>
        <p:nvCxnSpPr>
          <p:cNvPr id="5" name="Ευθεία γραμμή σύνδεσης 247"/>
          <p:cNvCxnSpPr/>
          <p:nvPr/>
        </p:nvCxnSpPr>
        <p:spPr>
          <a:xfrm flipV="1">
            <a:off x="2667000" y="1219200"/>
            <a:ext cx="1447800" cy="609600"/>
          </a:xfrm>
          <a:prstGeom prst="line">
            <a:avLst/>
          </a:prstGeom>
        </p:spPr>
        <p:style>
          <a:lnRef idx="1">
            <a:schemeClr val="dk1"/>
          </a:lnRef>
          <a:fillRef idx="0">
            <a:schemeClr val="dk1"/>
          </a:fillRef>
          <a:effectRef idx="0">
            <a:schemeClr val="dk1"/>
          </a:effectRef>
          <a:fontRef idx="minor">
            <a:schemeClr val="tx1"/>
          </a:fontRef>
        </p:style>
      </p:cxnSp>
      <p:cxnSp>
        <p:nvCxnSpPr>
          <p:cNvPr id="9" name="Ευθεία γραμμή σύνδεσης 247"/>
          <p:cNvCxnSpPr/>
          <p:nvPr/>
        </p:nvCxnSpPr>
        <p:spPr>
          <a:xfrm flipH="1" flipV="1">
            <a:off x="1752600" y="2286000"/>
            <a:ext cx="762000" cy="685800"/>
          </a:xfrm>
          <a:prstGeom prst="line">
            <a:avLst/>
          </a:prstGeom>
        </p:spPr>
        <p:style>
          <a:lnRef idx="1">
            <a:schemeClr val="dk1"/>
          </a:lnRef>
          <a:fillRef idx="0">
            <a:schemeClr val="dk1"/>
          </a:fillRef>
          <a:effectRef idx="0">
            <a:schemeClr val="dk1"/>
          </a:effectRef>
          <a:fontRef idx="minor">
            <a:schemeClr val="tx1"/>
          </a:fontRef>
        </p:style>
      </p:cxnSp>
      <p:cxnSp>
        <p:nvCxnSpPr>
          <p:cNvPr id="13" name="Ευθεία γραμμή σύνδεσης 247"/>
          <p:cNvCxnSpPr/>
          <p:nvPr/>
        </p:nvCxnSpPr>
        <p:spPr>
          <a:xfrm flipH="1" flipV="1">
            <a:off x="4114800" y="1219200"/>
            <a:ext cx="1676400" cy="609600"/>
          </a:xfrm>
          <a:prstGeom prst="line">
            <a:avLst/>
          </a:prstGeom>
        </p:spPr>
        <p:style>
          <a:lnRef idx="1">
            <a:schemeClr val="dk1"/>
          </a:lnRef>
          <a:fillRef idx="0">
            <a:schemeClr val="dk1"/>
          </a:fillRef>
          <a:effectRef idx="0">
            <a:schemeClr val="dk1"/>
          </a:effectRef>
          <a:fontRef idx="minor">
            <a:schemeClr val="tx1"/>
          </a:fontRef>
        </p:style>
      </p:cxnSp>
      <p:cxnSp>
        <p:nvCxnSpPr>
          <p:cNvPr id="15" name="Ευθεία γραμμή σύνδεσης 247"/>
          <p:cNvCxnSpPr/>
          <p:nvPr/>
        </p:nvCxnSpPr>
        <p:spPr>
          <a:xfrm flipV="1">
            <a:off x="4953000" y="2209800"/>
            <a:ext cx="1143000" cy="608416"/>
          </a:xfrm>
          <a:prstGeom prst="line">
            <a:avLst/>
          </a:prstGeom>
        </p:spPr>
        <p:style>
          <a:lnRef idx="1">
            <a:schemeClr val="dk1"/>
          </a:lnRef>
          <a:fillRef idx="0">
            <a:schemeClr val="dk1"/>
          </a:fillRef>
          <a:effectRef idx="0">
            <a:schemeClr val="dk1"/>
          </a:effectRef>
          <a:fontRef idx="minor">
            <a:schemeClr val="tx1"/>
          </a:fontRef>
        </p:style>
      </p:cxnSp>
      <p:cxnSp>
        <p:nvCxnSpPr>
          <p:cNvPr id="16" name="Ευθεία γραμμή σύνδεσης 247"/>
          <p:cNvCxnSpPr/>
          <p:nvPr/>
        </p:nvCxnSpPr>
        <p:spPr>
          <a:xfrm flipV="1">
            <a:off x="5638800" y="4495800"/>
            <a:ext cx="990600" cy="608416"/>
          </a:xfrm>
          <a:prstGeom prst="line">
            <a:avLst/>
          </a:prstGeom>
        </p:spPr>
        <p:style>
          <a:lnRef idx="1">
            <a:schemeClr val="dk1"/>
          </a:lnRef>
          <a:fillRef idx="0">
            <a:schemeClr val="dk1"/>
          </a:fillRef>
          <a:effectRef idx="0">
            <a:schemeClr val="dk1"/>
          </a:effectRef>
          <a:fontRef idx="minor">
            <a:schemeClr val="tx1"/>
          </a:fontRef>
        </p:style>
      </p:cxnSp>
      <p:cxnSp>
        <p:nvCxnSpPr>
          <p:cNvPr id="17" name="Ευθεία γραμμή σύνδεσης 247"/>
          <p:cNvCxnSpPr/>
          <p:nvPr/>
        </p:nvCxnSpPr>
        <p:spPr>
          <a:xfrm flipH="1" flipV="1">
            <a:off x="6096000" y="2209800"/>
            <a:ext cx="914400" cy="685800"/>
          </a:xfrm>
          <a:prstGeom prst="line">
            <a:avLst/>
          </a:prstGeom>
        </p:spPr>
        <p:style>
          <a:lnRef idx="1">
            <a:schemeClr val="dk1"/>
          </a:lnRef>
          <a:fillRef idx="0">
            <a:schemeClr val="dk1"/>
          </a:fillRef>
          <a:effectRef idx="0">
            <a:schemeClr val="dk1"/>
          </a:effectRef>
          <a:fontRef idx="minor">
            <a:schemeClr val="tx1"/>
          </a:fontRef>
        </p:style>
      </p:cxnSp>
      <p:cxnSp>
        <p:nvCxnSpPr>
          <p:cNvPr id="18" name="Ευθεία γραμμή σύνδεσης 247"/>
          <p:cNvCxnSpPr/>
          <p:nvPr/>
        </p:nvCxnSpPr>
        <p:spPr>
          <a:xfrm flipV="1">
            <a:off x="4343400" y="3352800"/>
            <a:ext cx="0" cy="685800"/>
          </a:xfrm>
          <a:prstGeom prst="line">
            <a:avLst/>
          </a:prstGeom>
        </p:spPr>
        <p:style>
          <a:lnRef idx="1">
            <a:schemeClr val="dk1"/>
          </a:lnRef>
          <a:fillRef idx="0">
            <a:schemeClr val="dk1"/>
          </a:fillRef>
          <a:effectRef idx="0">
            <a:schemeClr val="dk1"/>
          </a:effectRef>
          <a:fontRef idx="minor">
            <a:schemeClr val="tx1"/>
          </a:fontRef>
        </p:style>
      </p:cxnSp>
      <p:cxnSp>
        <p:nvCxnSpPr>
          <p:cNvPr id="20" name="Ευθεία γραμμή σύνδεσης 247"/>
          <p:cNvCxnSpPr/>
          <p:nvPr/>
        </p:nvCxnSpPr>
        <p:spPr>
          <a:xfrm flipV="1">
            <a:off x="6553200" y="3352800"/>
            <a:ext cx="0" cy="685800"/>
          </a:xfrm>
          <a:prstGeom prst="line">
            <a:avLst/>
          </a:prstGeom>
        </p:spPr>
        <p:style>
          <a:lnRef idx="1">
            <a:schemeClr val="dk1"/>
          </a:lnRef>
          <a:fillRef idx="0">
            <a:schemeClr val="dk1"/>
          </a:fillRef>
          <a:effectRef idx="0">
            <a:schemeClr val="dk1"/>
          </a:effectRef>
          <a:fontRef idx="minor">
            <a:schemeClr val="tx1"/>
          </a:fontRef>
        </p:style>
      </p:cxnSp>
      <p:cxnSp>
        <p:nvCxnSpPr>
          <p:cNvPr id="21" name="Ευθεία γραμμή σύνδεσης 247"/>
          <p:cNvCxnSpPr/>
          <p:nvPr/>
        </p:nvCxnSpPr>
        <p:spPr>
          <a:xfrm flipH="1" flipV="1">
            <a:off x="6629400" y="4495800"/>
            <a:ext cx="685800" cy="609600"/>
          </a:xfrm>
          <a:prstGeom prst="line">
            <a:avLst/>
          </a:prstGeom>
        </p:spPr>
        <p:style>
          <a:lnRef idx="1">
            <a:schemeClr val="dk1"/>
          </a:lnRef>
          <a:fillRef idx="0">
            <a:schemeClr val="dk1"/>
          </a:fillRef>
          <a:effectRef idx="0">
            <a:schemeClr val="dk1"/>
          </a:effectRef>
          <a:fontRef idx="minor">
            <a:schemeClr val="tx1"/>
          </a:fontRef>
        </p:style>
      </p:cxnSp>
      <p:cxnSp>
        <p:nvCxnSpPr>
          <p:cNvPr id="23" name="Ευθεία γραμμή σύνδεσης 247"/>
          <p:cNvCxnSpPr/>
          <p:nvPr/>
        </p:nvCxnSpPr>
        <p:spPr>
          <a:xfrm flipV="1">
            <a:off x="3657600" y="5562600"/>
            <a:ext cx="1524000" cy="533400"/>
          </a:xfrm>
          <a:prstGeom prst="line">
            <a:avLst/>
          </a:prstGeom>
        </p:spPr>
        <p:style>
          <a:lnRef idx="1">
            <a:schemeClr val="dk1"/>
          </a:lnRef>
          <a:fillRef idx="0">
            <a:schemeClr val="dk1"/>
          </a:fillRef>
          <a:effectRef idx="0">
            <a:schemeClr val="dk1"/>
          </a:effectRef>
          <a:fontRef idx="minor">
            <a:schemeClr val="tx1"/>
          </a:fontRef>
        </p:style>
      </p:cxnSp>
      <p:cxnSp>
        <p:nvCxnSpPr>
          <p:cNvPr id="26" name="Ευθεία γραμμή σύνδεσης 247"/>
          <p:cNvCxnSpPr/>
          <p:nvPr/>
        </p:nvCxnSpPr>
        <p:spPr>
          <a:xfrm flipV="1">
            <a:off x="4724400" y="5562600"/>
            <a:ext cx="457200" cy="533400"/>
          </a:xfrm>
          <a:prstGeom prst="line">
            <a:avLst/>
          </a:prstGeom>
        </p:spPr>
        <p:style>
          <a:lnRef idx="1">
            <a:schemeClr val="dk1"/>
          </a:lnRef>
          <a:fillRef idx="0">
            <a:schemeClr val="dk1"/>
          </a:fillRef>
          <a:effectRef idx="0">
            <a:schemeClr val="dk1"/>
          </a:effectRef>
          <a:fontRef idx="minor">
            <a:schemeClr val="tx1"/>
          </a:fontRef>
        </p:style>
      </p:cxnSp>
      <p:cxnSp>
        <p:nvCxnSpPr>
          <p:cNvPr id="28" name="Ευθεία γραμμή σύνδεσης 247"/>
          <p:cNvCxnSpPr/>
          <p:nvPr/>
        </p:nvCxnSpPr>
        <p:spPr>
          <a:xfrm flipH="1" flipV="1">
            <a:off x="5181600" y="5562600"/>
            <a:ext cx="304800" cy="533400"/>
          </a:xfrm>
          <a:prstGeom prst="line">
            <a:avLst/>
          </a:prstGeom>
        </p:spPr>
        <p:style>
          <a:lnRef idx="1">
            <a:schemeClr val="dk1"/>
          </a:lnRef>
          <a:fillRef idx="0">
            <a:schemeClr val="dk1"/>
          </a:fillRef>
          <a:effectRef idx="0">
            <a:schemeClr val="dk1"/>
          </a:effectRef>
          <a:fontRef idx="minor">
            <a:schemeClr val="tx1"/>
          </a:fontRef>
        </p:style>
      </p:cxnSp>
      <p:cxnSp>
        <p:nvCxnSpPr>
          <p:cNvPr id="31" name="Ευθεία γραμμή σύνδεσης 247"/>
          <p:cNvCxnSpPr/>
          <p:nvPr/>
        </p:nvCxnSpPr>
        <p:spPr>
          <a:xfrm flipV="1">
            <a:off x="6629400" y="5562600"/>
            <a:ext cx="990600" cy="533400"/>
          </a:xfrm>
          <a:prstGeom prst="line">
            <a:avLst/>
          </a:prstGeom>
        </p:spPr>
        <p:style>
          <a:lnRef idx="1">
            <a:schemeClr val="dk1"/>
          </a:lnRef>
          <a:fillRef idx="0">
            <a:schemeClr val="dk1"/>
          </a:fillRef>
          <a:effectRef idx="0">
            <a:schemeClr val="dk1"/>
          </a:effectRef>
          <a:fontRef idx="minor">
            <a:schemeClr val="tx1"/>
          </a:fontRef>
        </p:style>
      </p:cxnSp>
      <p:cxnSp>
        <p:nvCxnSpPr>
          <p:cNvPr id="33" name="Ευθεία γραμμή σύνδεσης 247"/>
          <p:cNvCxnSpPr/>
          <p:nvPr/>
        </p:nvCxnSpPr>
        <p:spPr>
          <a:xfrm flipV="1">
            <a:off x="7467600" y="5562600"/>
            <a:ext cx="152400" cy="533400"/>
          </a:xfrm>
          <a:prstGeom prst="line">
            <a:avLst/>
          </a:prstGeom>
        </p:spPr>
        <p:style>
          <a:lnRef idx="1">
            <a:schemeClr val="dk1"/>
          </a:lnRef>
          <a:fillRef idx="0">
            <a:schemeClr val="dk1"/>
          </a:fillRef>
          <a:effectRef idx="0">
            <a:schemeClr val="dk1"/>
          </a:effectRef>
          <a:fontRef idx="minor">
            <a:schemeClr val="tx1"/>
          </a:fontRef>
        </p:style>
      </p:cxnSp>
      <p:cxnSp>
        <p:nvCxnSpPr>
          <p:cNvPr id="35" name="Ευθεία γραμμή σύνδεσης 247"/>
          <p:cNvCxnSpPr/>
          <p:nvPr/>
        </p:nvCxnSpPr>
        <p:spPr>
          <a:xfrm flipH="1" flipV="1">
            <a:off x="7620000" y="5562600"/>
            <a:ext cx="533400" cy="53340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5" end="1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
                                            <p:txEl>
                                              <p:pRg st="16" end="16"/>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Μόρφημα και </a:t>
            </a:r>
            <a:r>
              <a:rPr lang="el-GR" altLang="en-US" dirty="0" err="1">
                <a:solidFill>
                  <a:srgbClr val="7030A0"/>
                </a:solidFill>
                <a:effectLst>
                  <a:outerShdw blurRad="38100" dist="38100" dir="2700000" algn="tl">
                    <a:srgbClr val="C0C0C0"/>
                  </a:outerShdw>
                </a:effectLst>
                <a:latin typeface="Monotype Corsiva" panose="03010101010201010101" pitchFamily="66" charset="0"/>
              </a:rPr>
              <a:t>αλλόμορφο</a:t>
            </a:r>
            <a:endParaRPr lang="el-GR" altLang="en-US" dirty="0">
              <a:solidFill>
                <a:srgbClr val="7030A0"/>
              </a:solidFill>
              <a:effectLst>
                <a:outerShdw blurRad="38100" dist="38100" dir="2700000" algn="tl">
                  <a:srgbClr val="C0C0C0"/>
                </a:outerShdw>
              </a:effectLst>
              <a:latin typeface="Monotype Corsiva" panose="03010101010201010101" pitchFamily="66" charset="0"/>
            </a:endParaRPr>
          </a:p>
        </p:txBody>
      </p:sp>
      <p:sp>
        <p:nvSpPr>
          <p:cNvPr id="4" name="3 - Ορθογώνιο"/>
          <p:cNvSpPr/>
          <p:nvPr/>
        </p:nvSpPr>
        <p:spPr>
          <a:xfrm>
            <a:off x="304800" y="1126153"/>
            <a:ext cx="8458200" cy="1569660"/>
          </a:xfrm>
          <a:prstGeom prst="rect">
            <a:avLst/>
          </a:prstGeom>
        </p:spPr>
        <p:txBody>
          <a:bodyPr wrap="square">
            <a:spAutoFit/>
          </a:bodyPr>
          <a:lstStyle/>
          <a:p>
            <a:pPr algn="just">
              <a:buClr>
                <a:srgbClr val="00B050"/>
              </a:buClr>
              <a:buFont typeface="Wingdings" pitchFamily="2" charset="2"/>
              <a:buChar char="q"/>
            </a:pPr>
            <a:r>
              <a:rPr lang="en-US" sz="2400" dirty="0">
                <a:latin typeface="Cambria" pitchFamily="18" charset="0"/>
              </a:rPr>
              <a:t> </a:t>
            </a:r>
            <a:r>
              <a:rPr lang="el-GR" sz="2400" dirty="0">
                <a:latin typeface="Cambria" pitchFamily="18" charset="0"/>
              </a:rPr>
              <a:t>Το μόρφημα είναι ο γλωσσικός τύπος που έχει </a:t>
            </a:r>
            <a:r>
              <a:rPr lang="el-GR" sz="2400" b="1" dirty="0">
                <a:latin typeface="Cambria" pitchFamily="18" charset="0"/>
              </a:rPr>
              <a:t>σταθερή μορφή</a:t>
            </a:r>
            <a:r>
              <a:rPr lang="el-GR" sz="2400" dirty="0">
                <a:latin typeface="Cambria" pitchFamily="18" charset="0"/>
              </a:rPr>
              <a:t> και </a:t>
            </a:r>
            <a:r>
              <a:rPr lang="el-GR" sz="2400" b="1" dirty="0">
                <a:latin typeface="Cambria" pitchFamily="18" charset="0"/>
              </a:rPr>
              <a:t>σταθερή έννοια</a:t>
            </a:r>
            <a:r>
              <a:rPr lang="el-GR" sz="2400" dirty="0">
                <a:latin typeface="Cambria" pitchFamily="18" charset="0"/>
              </a:rPr>
              <a:t> σε όλα τα περιβάλλοντα στα οποία εμφανίζεται (</a:t>
            </a:r>
            <a:r>
              <a:rPr lang="en-US" sz="2400" dirty="0">
                <a:latin typeface="Cambria" pitchFamily="18" charset="0"/>
              </a:rPr>
              <a:t>L</a:t>
            </a:r>
            <a:r>
              <a:rPr lang="el-GR" sz="2400" dirty="0">
                <a:latin typeface="Cambria" pitchFamily="18" charset="0"/>
              </a:rPr>
              <a:t>. </a:t>
            </a:r>
            <a:r>
              <a:rPr lang="en-US" sz="2400" dirty="0">
                <a:latin typeface="Cambria" pitchFamily="18" charset="0"/>
              </a:rPr>
              <a:t>Bloomfield</a:t>
            </a:r>
            <a:r>
              <a:rPr lang="el-GR" sz="2400" dirty="0">
                <a:latin typeface="Cambria" pitchFamily="18" charset="0"/>
              </a:rPr>
              <a:t> ). </a:t>
            </a:r>
            <a:endParaRPr lang="en-US" sz="2400" dirty="0">
              <a:latin typeface="Cambria" pitchFamily="18" charset="0"/>
            </a:endParaRPr>
          </a:p>
          <a:p>
            <a:pPr algn="just"/>
            <a:endParaRPr lang="el-GR" sz="2400" dirty="0">
              <a:latin typeface="Cambria" pitchFamily="18" charset="0"/>
            </a:endParaRPr>
          </a:p>
        </p:txBody>
      </p:sp>
      <p:sp>
        <p:nvSpPr>
          <p:cNvPr id="5" name="4 - Ορθογώνιο"/>
          <p:cNvSpPr/>
          <p:nvPr/>
        </p:nvSpPr>
        <p:spPr>
          <a:xfrm>
            <a:off x="304800" y="2514600"/>
            <a:ext cx="8458200" cy="2677656"/>
          </a:xfrm>
          <a:prstGeom prst="rect">
            <a:avLst/>
          </a:prstGeom>
        </p:spPr>
        <p:txBody>
          <a:bodyPr wrap="square">
            <a:spAutoFit/>
          </a:bodyPr>
          <a:lstStyle/>
          <a:p>
            <a:pPr algn="just"/>
            <a:r>
              <a:rPr lang="el-GR" sz="2400" dirty="0">
                <a:latin typeface="Cambria" pitchFamily="18" charset="0"/>
              </a:rPr>
              <a:t>Ενώ η </a:t>
            </a:r>
            <a:r>
              <a:rPr lang="el-GR" sz="2400" b="1" dirty="0">
                <a:latin typeface="Cambria" pitchFamily="18" charset="0"/>
              </a:rPr>
              <a:t>σταθερότητα</a:t>
            </a:r>
            <a:r>
              <a:rPr lang="el-GR" sz="2400" dirty="0">
                <a:latin typeface="Cambria" pitchFamily="18" charset="0"/>
              </a:rPr>
              <a:t> στην έννοια του μορφήματος είναι απαραίτητη, η μορφή του μπορεί να παρουσιάσει κάποια </a:t>
            </a:r>
            <a:r>
              <a:rPr lang="el-GR" sz="2400" b="1" dirty="0">
                <a:latin typeface="Cambria" pitchFamily="18" charset="0"/>
              </a:rPr>
              <a:t>ποικιλία </a:t>
            </a:r>
            <a:r>
              <a:rPr lang="el-GR" sz="2400" dirty="0">
                <a:latin typeface="Cambria" pitchFamily="18" charset="0"/>
              </a:rPr>
              <a:t>(</a:t>
            </a:r>
            <a:r>
              <a:rPr lang="en-US" sz="2400" dirty="0">
                <a:latin typeface="Cambria" pitchFamily="18" charset="0"/>
              </a:rPr>
              <a:t>Ch</a:t>
            </a:r>
            <a:r>
              <a:rPr lang="el-GR" sz="2400" dirty="0">
                <a:latin typeface="Cambria" pitchFamily="18" charset="0"/>
              </a:rPr>
              <a:t>. </a:t>
            </a:r>
            <a:r>
              <a:rPr lang="en-US" sz="2400" dirty="0" err="1">
                <a:latin typeface="Cambria" pitchFamily="18" charset="0"/>
              </a:rPr>
              <a:t>Hockett</a:t>
            </a:r>
            <a:r>
              <a:rPr lang="el-GR" sz="2400" dirty="0">
                <a:latin typeface="Cambria" pitchFamily="18" charset="0"/>
              </a:rPr>
              <a:t> ).</a:t>
            </a:r>
            <a:endParaRPr lang="en-US" sz="2400" dirty="0">
              <a:latin typeface="Cambria" pitchFamily="18" charset="0"/>
            </a:endParaRPr>
          </a:p>
          <a:p>
            <a:pPr algn="just"/>
            <a:r>
              <a:rPr lang="el-GR" sz="2400" dirty="0">
                <a:latin typeface="Cambria" pitchFamily="18" charset="0"/>
              </a:rPr>
              <a:t> </a:t>
            </a:r>
            <a:endParaRPr lang="en-US" sz="2400" dirty="0">
              <a:latin typeface="Cambria" pitchFamily="18" charset="0"/>
            </a:endParaRPr>
          </a:p>
          <a:p>
            <a:pPr algn="just"/>
            <a:r>
              <a:rPr lang="el-GR" sz="2400" dirty="0">
                <a:latin typeface="Cambria" pitchFamily="18" charset="0"/>
              </a:rPr>
              <a:t>π.χ. 	/γ</a:t>
            </a:r>
            <a:r>
              <a:rPr lang="en-US" sz="2400" dirty="0">
                <a:latin typeface="Cambria" pitchFamily="18" charset="0"/>
              </a:rPr>
              <a:t>rap</a:t>
            </a:r>
            <a:r>
              <a:rPr lang="el-GR" sz="2400" dirty="0">
                <a:latin typeface="Cambria" pitchFamily="18" charset="0"/>
              </a:rPr>
              <a:t>-/ 	/γ</a:t>
            </a:r>
            <a:r>
              <a:rPr lang="en-US" sz="2400" dirty="0" err="1">
                <a:latin typeface="Cambria" pitchFamily="18" charset="0"/>
              </a:rPr>
              <a:t>rapso</a:t>
            </a:r>
            <a:r>
              <a:rPr lang="el-GR" sz="2400" dirty="0">
                <a:latin typeface="Cambria" pitchFamily="18" charset="0"/>
              </a:rPr>
              <a:t>/</a:t>
            </a:r>
            <a:endParaRPr lang="en-US" sz="2400" dirty="0">
              <a:latin typeface="Cambria" pitchFamily="18" charset="0"/>
            </a:endParaRPr>
          </a:p>
          <a:p>
            <a:pPr algn="just"/>
            <a:r>
              <a:rPr lang="en-US" sz="2400" dirty="0">
                <a:latin typeface="Cambria" pitchFamily="18" charset="0"/>
              </a:rPr>
              <a:t>            </a:t>
            </a:r>
            <a:r>
              <a:rPr lang="el-GR" sz="2400" dirty="0">
                <a:latin typeface="Cambria" pitchFamily="18" charset="0"/>
              </a:rPr>
              <a:t>/γ</a:t>
            </a:r>
            <a:r>
              <a:rPr lang="en-US" sz="2400" dirty="0" err="1">
                <a:latin typeface="Cambria" pitchFamily="18" charset="0"/>
              </a:rPr>
              <a:t>raf</a:t>
            </a:r>
            <a:r>
              <a:rPr lang="el-GR" sz="2400" dirty="0">
                <a:latin typeface="Cambria" pitchFamily="18" charset="0"/>
              </a:rPr>
              <a:t>-/	</a:t>
            </a:r>
            <a:r>
              <a:rPr lang="en-US" sz="2400" dirty="0">
                <a:latin typeface="Cambria" pitchFamily="18" charset="0"/>
              </a:rPr>
              <a:t>            </a:t>
            </a:r>
            <a:r>
              <a:rPr lang="el-GR" sz="2400" dirty="0">
                <a:latin typeface="Cambria" pitchFamily="18" charset="0"/>
              </a:rPr>
              <a:t>/γ</a:t>
            </a:r>
            <a:r>
              <a:rPr lang="en-US" sz="2400" dirty="0" err="1">
                <a:latin typeface="Cambria" pitchFamily="18" charset="0"/>
              </a:rPr>
              <a:t>rafo</a:t>
            </a:r>
            <a:r>
              <a:rPr lang="el-GR" sz="2400" dirty="0">
                <a:latin typeface="Cambria" pitchFamily="18" charset="0"/>
              </a:rPr>
              <a:t>/</a:t>
            </a:r>
            <a:endParaRPr lang="en-US" sz="2400" dirty="0">
              <a:latin typeface="Cambria" pitchFamily="18" charset="0"/>
            </a:endParaRPr>
          </a:p>
          <a:p>
            <a:pPr algn="just"/>
            <a:r>
              <a:rPr lang="el-GR" sz="2400" dirty="0">
                <a:latin typeface="Cambria" pitchFamily="18" charset="0"/>
              </a:rPr>
              <a:t> </a:t>
            </a:r>
            <a:endParaRPr lang="en-US" sz="2400" dirty="0">
              <a:latin typeface="Cambria" pitchFamily="18" charset="0"/>
            </a:endParaRPr>
          </a:p>
        </p:txBody>
      </p:sp>
      <p:sp>
        <p:nvSpPr>
          <p:cNvPr id="6" name="5 - Ορθογώνιο"/>
          <p:cNvSpPr/>
          <p:nvPr/>
        </p:nvSpPr>
        <p:spPr>
          <a:xfrm>
            <a:off x="304800" y="5181600"/>
            <a:ext cx="8458200" cy="1200329"/>
          </a:xfrm>
          <a:prstGeom prst="rect">
            <a:avLst/>
          </a:prstGeom>
        </p:spPr>
        <p:txBody>
          <a:bodyPr wrap="square">
            <a:spAutoFit/>
          </a:bodyPr>
          <a:lstStyle/>
          <a:p>
            <a:pPr algn="just"/>
            <a:r>
              <a:rPr lang="el-GR" sz="2400" b="1" dirty="0">
                <a:solidFill>
                  <a:srgbClr val="00B050"/>
                </a:solidFill>
                <a:latin typeface="Cambria" pitchFamily="18" charset="0"/>
                <a:sym typeface="Wingdings"/>
              </a:rPr>
              <a:t></a:t>
            </a:r>
            <a:r>
              <a:rPr lang="en-US" sz="2400" b="1" dirty="0">
                <a:latin typeface="Cambria" pitchFamily="18" charset="0"/>
                <a:sym typeface="Wingdings"/>
              </a:rPr>
              <a:t> </a:t>
            </a:r>
            <a:r>
              <a:rPr lang="el-GR" sz="2400" b="1" dirty="0">
                <a:latin typeface="Cambria" pitchFamily="18" charset="0"/>
              </a:rPr>
              <a:t>Ερώτημα</a:t>
            </a:r>
            <a:r>
              <a:rPr lang="el-GR" sz="2400" dirty="0">
                <a:latin typeface="Cambria" pitchFamily="18" charset="0"/>
              </a:rPr>
              <a:t>: Ποια είναι η σχέση ανάμεσα στους δύο τύπους, /γ</a:t>
            </a:r>
            <a:r>
              <a:rPr lang="en-US" sz="2400" dirty="0">
                <a:latin typeface="Cambria" pitchFamily="18" charset="0"/>
              </a:rPr>
              <a:t>rap</a:t>
            </a:r>
            <a:r>
              <a:rPr lang="el-GR" sz="2400" dirty="0">
                <a:latin typeface="Cambria" pitchFamily="18" charset="0"/>
              </a:rPr>
              <a:t>-/ και /γ</a:t>
            </a:r>
            <a:r>
              <a:rPr lang="en-US" sz="2400" dirty="0" err="1">
                <a:latin typeface="Cambria" pitchFamily="18" charset="0"/>
              </a:rPr>
              <a:t>raf</a:t>
            </a:r>
            <a:r>
              <a:rPr lang="el-GR" sz="2400" dirty="0">
                <a:latin typeface="Cambria" pitchFamily="18" charset="0"/>
              </a:rPr>
              <a:t>-/; Αποτελούν το ίδιο μόρφημα ή δύο ξεχωριστά μορφήματα;</a:t>
            </a:r>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strVal val="#ppt_w*0.7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animEffect transition="in" filter="fade">
                                      <p:cBhvr>
                                        <p:cTn id="1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Μόρφημα και </a:t>
            </a:r>
            <a:r>
              <a:rPr lang="el-GR" altLang="en-US" dirty="0" err="1">
                <a:solidFill>
                  <a:srgbClr val="7030A0"/>
                </a:solidFill>
                <a:effectLst>
                  <a:outerShdw blurRad="38100" dist="38100" dir="2700000" algn="tl">
                    <a:srgbClr val="C0C0C0"/>
                  </a:outerShdw>
                </a:effectLst>
                <a:latin typeface="Monotype Corsiva" panose="03010101010201010101" pitchFamily="66" charset="0"/>
              </a:rPr>
              <a:t>αλλόμορφο</a:t>
            </a:r>
            <a:endParaRPr lang="el-GR" altLang="en-US" dirty="0">
              <a:solidFill>
                <a:srgbClr val="7030A0"/>
              </a:solidFill>
              <a:effectLst>
                <a:outerShdw blurRad="38100" dist="38100" dir="2700000" algn="tl">
                  <a:srgbClr val="C0C0C0"/>
                </a:outerShdw>
              </a:effectLst>
              <a:latin typeface="Monotype Corsiva" panose="03010101010201010101" pitchFamily="66" charset="0"/>
            </a:endParaRPr>
          </a:p>
        </p:txBody>
      </p:sp>
      <p:sp>
        <p:nvSpPr>
          <p:cNvPr id="5" name="4 - Ορθογώνιο"/>
          <p:cNvSpPr/>
          <p:nvPr/>
        </p:nvSpPr>
        <p:spPr>
          <a:xfrm>
            <a:off x="304800" y="1066800"/>
            <a:ext cx="8458200" cy="5262979"/>
          </a:xfrm>
          <a:prstGeom prst="rect">
            <a:avLst/>
          </a:prstGeom>
        </p:spPr>
        <p:txBody>
          <a:bodyPr wrap="square">
            <a:spAutoFit/>
          </a:bodyPr>
          <a:lstStyle/>
          <a:p>
            <a:pPr algn="just">
              <a:buClr>
                <a:srgbClr val="00B050"/>
              </a:buClr>
              <a:buFont typeface="Wingdings" pitchFamily="2" charset="2"/>
              <a:buChar char="q"/>
            </a:pPr>
            <a:r>
              <a:rPr lang="en-US" sz="2400" dirty="0">
                <a:latin typeface="Cambria" pitchFamily="18" charset="0"/>
              </a:rPr>
              <a:t> </a:t>
            </a:r>
            <a:r>
              <a:rPr lang="el-GR" sz="2400" dirty="0">
                <a:latin typeface="Cambria" pitchFamily="18" charset="0"/>
              </a:rPr>
              <a:t>Σημασιολογικά οι δυο τύποι είναι ίδιοι, ωστόσο, διαφέρουν κατά τη φωνολογική μορφή τους. </a:t>
            </a:r>
          </a:p>
          <a:p>
            <a:pPr algn="just"/>
            <a:endParaRPr lang="el-GR" sz="2400" dirty="0">
              <a:latin typeface="Cambria" pitchFamily="18" charset="0"/>
            </a:endParaRPr>
          </a:p>
          <a:p>
            <a:pPr algn="just"/>
            <a:r>
              <a:rPr lang="el-GR" sz="2400" dirty="0">
                <a:latin typeface="Cambria" pitchFamily="18" charset="0"/>
              </a:rPr>
              <a:t>Σύμφωνα με τον ορισμό του </a:t>
            </a:r>
            <a:r>
              <a:rPr lang="en-US" sz="2400" dirty="0">
                <a:latin typeface="Cambria" pitchFamily="18" charset="0"/>
              </a:rPr>
              <a:t>Bloomfield</a:t>
            </a:r>
            <a:r>
              <a:rPr lang="el-GR" sz="2400" dirty="0">
                <a:latin typeface="Cambria" pitchFamily="18" charset="0"/>
              </a:rPr>
              <a:t>, που ήθελε σταθερή μορφή και έννοια για το κάθε μόρφημα, θα συμπεραίναμε ότι έχουμε να κάνουμε με δύο διαφορετικά μορφήματα. Αυτό όμως φαίνεται παράλογο. </a:t>
            </a:r>
          </a:p>
          <a:p>
            <a:pPr algn="just"/>
            <a:endParaRPr lang="el-GR" sz="2400" dirty="0">
              <a:latin typeface="Cambria" pitchFamily="18" charset="0"/>
            </a:endParaRPr>
          </a:p>
          <a:p>
            <a:pPr algn="just"/>
            <a:r>
              <a:rPr lang="el-GR" sz="2400" dirty="0">
                <a:latin typeface="Cambria" pitchFamily="18" charset="0"/>
              </a:rPr>
              <a:t>Η διαφορά των δύο τύπων πρέπει λογικά να είναι επιφανειακή και να προέρχεται από την επίδραση του περιβάλλοντος. Άρα οι τύποι /γ</a:t>
            </a:r>
            <a:r>
              <a:rPr lang="en-US" sz="2400" dirty="0">
                <a:latin typeface="Cambria" pitchFamily="18" charset="0"/>
              </a:rPr>
              <a:t>rap</a:t>
            </a:r>
            <a:r>
              <a:rPr lang="el-GR" sz="2400" dirty="0">
                <a:latin typeface="Cambria" pitchFamily="18" charset="0"/>
              </a:rPr>
              <a:t>-/ και /γ</a:t>
            </a:r>
            <a:r>
              <a:rPr lang="en-US" sz="2400" dirty="0" err="1">
                <a:latin typeface="Cambria" pitchFamily="18" charset="0"/>
              </a:rPr>
              <a:t>raf</a:t>
            </a:r>
            <a:r>
              <a:rPr lang="el-GR" sz="2400" dirty="0">
                <a:latin typeface="Cambria" pitchFamily="18" charset="0"/>
              </a:rPr>
              <a:t>-/ αποτελούν </a:t>
            </a:r>
            <a:r>
              <a:rPr lang="el-GR" sz="2400" b="1" dirty="0">
                <a:latin typeface="Cambria" pitchFamily="18" charset="0"/>
              </a:rPr>
              <a:t>διαφορετικές πραγματώσεις </a:t>
            </a:r>
            <a:r>
              <a:rPr lang="el-GR" sz="2400" dirty="0">
                <a:latin typeface="Cambria" pitchFamily="18" charset="0"/>
              </a:rPr>
              <a:t>του ίδιου μορφήματος (αυτή είναι και η ποικιλία στη μορφή στην οποία αναφέρεται ο </a:t>
            </a:r>
            <a:r>
              <a:rPr lang="en-US" sz="2400" dirty="0" err="1">
                <a:latin typeface="Cambria" pitchFamily="18" charset="0"/>
              </a:rPr>
              <a:t>Hockett</a:t>
            </a:r>
            <a:r>
              <a:rPr lang="el-GR" sz="2400" dirty="0">
                <a:latin typeface="Cambria" pitchFamily="18" charset="0"/>
              </a:rPr>
              <a:t>). </a:t>
            </a:r>
          </a:p>
          <a:p>
            <a:pPr algn="just"/>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Μόρφημα και </a:t>
            </a:r>
            <a:r>
              <a:rPr lang="el-GR" altLang="en-US" dirty="0" err="1">
                <a:solidFill>
                  <a:srgbClr val="7030A0"/>
                </a:solidFill>
                <a:effectLst>
                  <a:outerShdw blurRad="38100" dist="38100" dir="2700000" algn="tl">
                    <a:srgbClr val="C0C0C0"/>
                  </a:outerShdw>
                </a:effectLst>
                <a:latin typeface="Monotype Corsiva" panose="03010101010201010101" pitchFamily="66" charset="0"/>
              </a:rPr>
              <a:t>αλλόμορφο</a:t>
            </a:r>
            <a:endParaRPr lang="el-GR" altLang="en-US" dirty="0">
              <a:solidFill>
                <a:srgbClr val="7030A0"/>
              </a:solidFill>
              <a:effectLst>
                <a:outerShdw blurRad="38100" dist="38100" dir="2700000" algn="tl">
                  <a:srgbClr val="C0C0C0"/>
                </a:outerShdw>
              </a:effectLst>
              <a:latin typeface="Monotype Corsiva" panose="03010101010201010101" pitchFamily="66" charset="0"/>
            </a:endParaRPr>
          </a:p>
        </p:txBody>
      </p:sp>
      <p:sp>
        <p:nvSpPr>
          <p:cNvPr id="5" name="4 - Ορθογώνιο"/>
          <p:cNvSpPr/>
          <p:nvPr/>
        </p:nvSpPr>
        <p:spPr>
          <a:xfrm>
            <a:off x="381000" y="897553"/>
            <a:ext cx="8458200" cy="3785652"/>
          </a:xfrm>
          <a:prstGeom prst="rect">
            <a:avLst/>
          </a:prstGeom>
        </p:spPr>
        <p:txBody>
          <a:bodyPr wrap="square">
            <a:spAutoFit/>
          </a:bodyPr>
          <a:lstStyle/>
          <a:p>
            <a:endParaRPr lang="el-GR" sz="2400" dirty="0"/>
          </a:p>
          <a:p>
            <a:pPr algn="just"/>
            <a:r>
              <a:rPr lang="el-GR" sz="2400" dirty="0">
                <a:latin typeface="Cambria" pitchFamily="18" charset="0"/>
              </a:rPr>
              <a:t>Οι διαφορετικές αυτές πραγματώσεις ονομάζονται </a:t>
            </a:r>
            <a:r>
              <a:rPr lang="el-GR" sz="2400" b="1" dirty="0" err="1">
                <a:solidFill>
                  <a:srgbClr val="00B050"/>
                </a:solidFill>
                <a:latin typeface="Cambria" pitchFamily="18" charset="0"/>
              </a:rPr>
              <a:t>αλλόμορφα</a:t>
            </a:r>
            <a:r>
              <a:rPr lang="el-GR" sz="2400" b="1" dirty="0">
                <a:solidFill>
                  <a:srgbClr val="00B050"/>
                </a:solidFill>
                <a:latin typeface="Cambria" pitchFamily="18" charset="0"/>
              </a:rPr>
              <a:t> </a:t>
            </a:r>
            <a:r>
              <a:rPr lang="el-GR" sz="2400" dirty="0">
                <a:latin typeface="Cambria" pitchFamily="18" charset="0"/>
              </a:rPr>
              <a:t>του μορφήματος.</a:t>
            </a:r>
          </a:p>
          <a:p>
            <a:pPr algn="just"/>
            <a:endParaRPr lang="el-GR" sz="2400" dirty="0">
              <a:latin typeface="Cambria" pitchFamily="18" charset="0"/>
            </a:endParaRPr>
          </a:p>
          <a:p>
            <a:pPr algn="just"/>
            <a:r>
              <a:rPr lang="el-GR" sz="2400" dirty="0">
                <a:latin typeface="Cambria" pitchFamily="18" charset="0"/>
              </a:rPr>
              <a:t>Άρα το μόρφημα {γ</a:t>
            </a:r>
            <a:r>
              <a:rPr lang="en-US" sz="2400" dirty="0" err="1">
                <a:latin typeface="Cambria" pitchFamily="18" charset="0"/>
              </a:rPr>
              <a:t>raf</a:t>
            </a:r>
            <a:r>
              <a:rPr lang="el-GR" sz="2400" dirty="0">
                <a:latin typeface="Cambria" pitchFamily="18" charset="0"/>
              </a:rPr>
              <a:t>} έχει δυο </a:t>
            </a:r>
            <a:r>
              <a:rPr lang="el-GR" sz="2400" dirty="0" err="1">
                <a:latin typeface="Cambria" pitchFamily="18" charset="0"/>
              </a:rPr>
              <a:t>αλλόμορφα</a:t>
            </a:r>
            <a:r>
              <a:rPr lang="el-GR" sz="2400" dirty="0">
                <a:latin typeface="Cambria" pitchFamily="18" charset="0"/>
              </a:rPr>
              <a:t>, τα /γ</a:t>
            </a:r>
            <a:r>
              <a:rPr lang="en-US" sz="2400" dirty="0">
                <a:latin typeface="Cambria" pitchFamily="18" charset="0"/>
              </a:rPr>
              <a:t>rap</a:t>
            </a:r>
            <a:r>
              <a:rPr lang="el-GR" sz="2400" dirty="0">
                <a:latin typeface="Cambria" pitchFamily="18" charset="0"/>
              </a:rPr>
              <a:t>-/ και /γ</a:t>
            </a:r>
            <a:r>
              <a:rPr lang="en-US" sz="2400" dirty="0" err="1">
                <a:latin typeface="Cambria" pitchFamily="18" charset="0"/>
              </a:rPr>
              <a:t>raf</a:t>
            </a:r>
            <a:r>
              <a:rPr lang="el-GR" sz="2400" dirty="0">
                <a:latin typeface="Cambria" pitchFamily="18" charset="0"/>
              </a:rPr>
              <a:t>-/, τα οποία βρίσκονται σε </a:t>
            </a:r>
            <a:r>
              <a:rPr lang="el-GR" sz="2400" b="1" dirty="0">
                <a:latin typeface="Cambria" pitchFamily="18" charset="0"/>
              </a:rPr>
              <a:t>συμπληρωματική κατανομή</a:t>
            </a:r>
            <a:r>
              <a:rPr lang="el-GR" sz="2400" dirty="0">
                <a:latin typeface="Cambria" pitchFamily="18" charset="0"/>
              </a:rPr>
              <a:t>.</a:t>
            </a:r>
            <a:endParaRPr lang="en-US" sz="2400" dirty="0">
              <a:latin typeface="Cambria" pitchFamily="18" charset="0"/>
            </a:endParaRPr>
          </a:p>
          <a:p>
            <a:pPr algn="just"/>
            <a:endParaRPr lang="el-GR" sz="2400" dirty="0">
              <a:latin typeface="Cambria" pitchFamily="18" charset="0"/>
            </a:endParaRPr>
          </a:p>
          <a:p>
            <a:pPr algn="just">
              <a:buClr>
                <a:srgbClr val="00B050"/>
              </a:buClr>
              <a:buFont typeface="Wingdings" pitchFamily="2" charset="2"/>
              <a:buChar char="v"/>
            </a:pPr>
            <a:r>
              <a:rPr lang="en-US" sz="2400" dirty="0">
                <a:latin typeface="Cambria" pitchFamily="18" charset="0"/>
              </a:rPr>
              <a:t>  </a:t>
            </a:r>
            <a:r>
              <a:rPr lang="el-GR" sz="2400" dirty="0">
                <a:latin typeface="Cambria" pitchFamily="18" charset="0"/>
              </a:rPr>
              <a:t>Χρησιμοποιούμε άγκιστρα για το μόρφημα {</a:t>
            </a:r>
            <a:r>
              <a:rPr lang="en-US" sz="2400" dirty="0">
                <a:latin typeface="Cambria" pitchFamily="18" charset="0"/>
              </a:rPr>
              <a:t>xyz</a:t>
            </a:r>
            <a:r>
              <a:rPr lang="el-GR" sz="2400" dirty="0">
                <a:latin typeface="Cambria" pitchFamily="18" charset="0"/>
              </a:rPr>
              <a:t>} και πλάγιες παράλληλες γραμμές /</a:t>
            </a:r>
            <a:r>
              <a:rPr lang="en-US" sz="2400" dirty="0">
                <a:latin typeface="Cambria" pitchFamily="18" charset="0"/>
              </a:rPr>
              <a:t>xyz</a:t>
            </a:r>
            <a:r>
              <a:rPr lang="el-GR" sz="2400" dirty="0">
                <a:latin typeface="Cambria" pitchFamily="18" charset="0"/>
              </a:rPr>
              <a:t>/ για τα </a:t>
            </a:r>
            <a:r>
              <a:rPr lang="el-GR" sz="2400" dirty="0" err="1">
                <a:latin typeface="Cambria" pitchFamily="18" charset="0"/>
              </a:rPr>
              <a:t>αλλόμορφά</a:t>
            </a:r>
            <a:r>
              <a:rPr lang="el-GR" sz="2400" dirty="0">
                <a:latin typeface="Cambria" pitchFamily="18" charset="0"/>
              </a:rPr>
              <a:t> του.</a:t>
            </a:r>
            <a:endParaRPr lang="en-US" sz="2400" dirty="0">
              <a:latin typeface="Cambria" pitchFamily="18" charset="0"/>
            </a:endParaRPr>
          </a:p>
          <a:p>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Μόρφημα και </a:t>
            </a:r>
            <a:r>
              <a:rPr lang="el-GR" altLang="en-US" dirty="0" err="1">
                <a:solidFill>
                  <a:srgbClr val="7030A0"/>
                </a:solidFill>
                <a:effectLst>
                  <a:outerShdw blurRad="38100" dist="38100" dir="2700000" algn="tl">
                    <a:srgbClr val="C0C0C0"/>
                  </a:outerShdw>
                </a:effectLst>
                <a:latin typeface="Monotype Corsiva" panose="03010101010201010101" pitchFamily="66" charset="0"/>
              </a:rPr>
              <a:t>αλλόμορφο</a:t>
            </a:r>
            <a:endParaRPr lang="el-GR" altLang="en-US" dirty="0">
              <a:solidFill>
                <a:srgbClr val="7030A0"/>
              </a:solidFill>
              <a:effectLst>
                <a:outerShdw blurRad="38100" dist="38100" dir="2700000" algn="tl">
                  <a:srgbClr val="C0C0C0"/>
                </a:outerShdw>
              </a:effectLst>
              <a:latin typeface="Monotype Corsiva" panose="03010101010201010101" pitchFamily="66" charset="0"/>
            </a:endParaRPr>
          </a:p>
        </p:txBody>
      </p:sp>
      <p:sp>
        <p:nvSpPr>
          <p:cNvPr id="6" name="5 - TextBox"/>
          <p:cNvSpPr txBox="1"/>
          <p:nvPr/>
        </p:nvSpPr>
        <p:spPr>
          <a:xfrm>
            <a:off x="304800" y="906244"/>
            <a:ext cx="8534400" cy="4616648"/>
          </a:xfrm>
          <a:prstGeom prst="rect">
            <a:avLst/>
          </a:prstGeom>
          <a:noFill/>
        </p:spPr>
        <p:txBody>
          <a:bodyPr wrap="square" rtlCol="0">
            <a:spAutoFit/>
          </a:bodyPr>
          <a:lstStyle/>
          <a:p>
            <a:pPr algn="just"/>
            <a:r>
              <a:rPr lang="el-GR" sz="3200" dirty="0">
                <a:solidFill>
                  <a:srgbClr val="00B050"/>
                </a:solidFill>
                <a:latin typeface="Cambria" pitchFamily="18" charset="0"/>
                <a:sym typeface="Wingdings"/>
              </a:rPr>
              <a:t></a:t>
            </a:r>
            <a:r>
              <a:rPr lang="en-US" sz="2400" dirty="0">
                <a:latin typeface="Cambria" pitchFamily="18" charset="0"/>
                <a:sym typeface="Wingdings"/>
              </a:rPr>
              <a:t> </a:t>
            </a:r>
            <a:r>
              <a:rPr lang="el-GR" sz="2400" dirty="0">
                <a:latin typeface="Cambria" pitchFamily="18" charset="0"/>
              </a:rPr>
              <a:t>Ας δούμε ένα ακόμη παράδειγμα.</a:t>
            </a:r>
            <a:endParaRPr lang="en-US" sz="2400" dirty="0">
              <a:latin typeface="Cambria" pitchFamily="18" charset="0"/>
            </a:endParaRPr>
          </a:p>
          <a:p>
            <a:pPr algn="just"/>
            <a:r>
              <a:rPr lang="el-GR" sz="2400" dirty="0">
                <a:latin typeface="Cambria" pitchFamily="18" charset="0"/>
              </a:rPr>
              <a:t>Το ριζικό μόρφημα (η ρίζα) του ρήματος </a:t>
            </a:r>
            <a:r>
              <a:rPr lang="el-GR" sz="2400" i="1" dirty="0">
                <a:latin typeface="Cambria" pitchFamily="18" charset="0"/>
              </a:rPr>
              <a:t>ράβω</a:t>
            </a:r>
            <a:r>
              <a:rPr lang="el-GR" sz="2400" dirty="0">
                <a:latin typeface="Cambria" pitchFamily="18" charset="0"/>
              </a:rPr>
              <a:t> εμφανίζεται σε τρεις ποικιλίες, σε τρία </a:t>
            </a:r>
            <a:r>
              <a:rPr lang="el-GR" sz="2400" dirty="0" err="1">
                <a:latin typeface="Cambria" pitchFamily="18" charset="0"/>
              </a:rPr>
              <a:t>αλλόμορφα</a:t>
            </a:r>
            <a:r>
              <a:rPr lang="el-GR" sz="2400" dirty="0">
                <a:latin typeface="Cambria" pitchFamily="18" charset="0"/>
              </a:rPr>
              <a:t> δηλαδή, /</a:t>
            </a:r>
            <a:r>
              <a:rPr lang="en-US" sz="2400" dirty="0" err="1">
                <a:latin typeface="Cambria" pitchFamily="18" charset="0"/>
              </a:rPr>
              <a:t>rav</a:t>
            </a:r>
            <a:r>
              <a:rPr lang="el-GR" sz="2400" dirty="0">
                <a:latin typeface="Cambria" pitchFamily="18" charset="0"/>
              </a:rPr>
              <a:t>-/, /</a:t>
            </a:r>
            <a:r>
              <a:rPr lang="en-US" sz="2400" dirty="0">
                <a:latin typeface="Cambria" pitchFamily="18" charset="0"/>
              </a:rPr>
              <a:t>rap</a:t>
            </a:r>
            <a:r>
              <a:rPr lang="el-GR" sz="2400" dirty="0">
                <a:latin typeface="Cambria" pitchFamily="18" charset="0"/>
              </a:rPr>
              <a:t>-/ και /</a:t>
            </a:r>
            <a:r>
              <a:rPr lang="en-US" sz="2400" dirty="0" err="1">
                <a:latin typeface="Cambria" pitchFamily="18" charset="0"/>
              </a:rPr>
              <a:t>raf</a:t>
            </a:r>
            <a:r>
              <a:rPr lang="el-GR" sz="2400" dirty="0">
                <a:latin typeface="Cambria" pitchFamily="18" charset="0"/>
              </a:rPr>
              <a:t>-/, όπως βλέπουμε στις αντίστοιχες λέξεις /</a:t>
            </a:r>
            <a:r>
              <a:rPr lang="en-US" sz="2400" dirty="0" err="1">
                <a:latin typeface="Cambria" pitchFamily="18" charset="0"/>
              </a:rPr>
              <a:t>ravo</a:t>
            </a:r>
            <a:r>
              <a:rPr lang="el-GR" sz="2400" dirty="0">
                <a:latin typeface="Cambria" pitchFamily="18" charset="0"/>
              </a:rPr>
              <a:t>/, /</a:t>
            </a:r>
            <a:r>
              <a:rPr lang="en-US" sz="2400" dirty="0" err="1">
                <a:latin typeface="Cambria" pitchFamily="18" charset="0"/>
              </a:rPr>
              <a:t>erapsa</a:t>
            </a:r>
            <a:r>
              <a:rPr lang="el-GR" sz="2400" dirty="0">
                <a:latin typeface="Cambria" pitchFamily="18" charset="0"/>
              </a:rPr>
              <a:t>/ και /</a:t>
            </a:r>
            <a:r>
              <a:rPr lang="en-US" sz="2400" dirty="0" err="1">
                <a:latin typeface="Cambria" pitchFamily="18" charset="0"/>
              </a:rPr>
              <a:t>raftika</a:t>
            </a:r>
            <a:r>
              <a:rPr lang="el-GR" sz="2400" dirty="0">
                <a:latin typeface="Cambria" pitchFamily="18" charset="0"/>
              </a:rPr>
              <a:t>/. Τα τρία αυτά </a:t>
            </a:r>
            <a:r>
              <a:rPr lang="el-GR" sz="2400" dirty="0" err="1">
                <a:latin typeface="Cambria" pitchFamily="18" charset="0"/>
              </a:rPr>
              <a:t>αλλόμορφα</a:t>
            </a:r>
            <a:r>
              <a:rPr lang="el-GR" sz="2400" dirty="0">
                <a:latin typeface="Cambria" pitchFamily="18" charset="0"/>
              </a:rPr>
              <a:t> έχουν την εξής κατανομή:</a:t>
            </a:r>
            <a:endParaRPr lang="en-US" sz="2400" dirty="0">
              <a:latin typeface="Cambria" pitchFamily="18" charset="0"/>
            </a:endParaRPr>
          </a:p>
          <a:p>
            <a:pPr algn="just"/>
            <a:r>
              <a:rPr lang="el-GR" sz="2400" dirty="0">
                <a:latin typeface="Cambria" pitchFamily="18" charset="0"/>
              </a:rPr>
              <a:t> </a:t>
            </a:r>
            <a:endParaRPr lang="en-US" sz="2400" dirty="0">
              <a:latin typeface="Cambria" pitchFamily="18" charset="0"/>
            </a:endParaRPr>
          </a:p>
          <a:p>
            <a:pPr algn="just"/>
            <a:r>
              <a:rPr lang="el-GR" sz="2400" dirty="0">
                <a:latin typeface="Cambria" pitchFamily="18" charset="0"/>
              </a:rPr>
              <a:t>/</a:t>
            </a:r>
            <a:r>
              <a:rPr lang="en-US" sz="2400" dirty="0" err="1">
                <a:latin typeface="Cambria" pitchFamily="18" charset="0"/>
              </a:rPr>
              <a:t>rav</a:t>
            </a:r>
            <a:r>
              <a:rPr lang="el-GR" sz="2400" dirty="0">
                <a:latin typeface="Cambria" pitchFamily="18" charset="0"/>
              </a:rPr>
              <a:t>-/  όταν ακολουθεί φωνήεν</a:t>
            </a:r>
            <a:endParaRPr lang="en-US" sz="2400" dirty="0">
              <a:latin typeface="Cambria" pitchFamily="18" charset="0"/>
            </a:endParaRPr>
          </a:p>
          <a:p>
            <a:pPr algn="just"/>
            <a:r>
              <a:rPr lang="el-GR" sz="2400" dirty="0">
                <a:latin typeface="Cambria" pitchFamily="18" charset="0"/>
              </a:rPr>
              <a:t>/</a:t>
            </a:r>
            <a:r>
              <a:rPr lang="en-US" sz="2400" dirty="0">
                <a:latin typeface="Cambria" pitchFamily="18" charset="0"/>
              </a:rPr>
              <a:t>rap</a:t>
            </a:r>
            <a:r>
              <a:rPr lang="el-GR" sz="2400" dirty="0">
                <a:latin typeface="Cambria" pitchFamily="18" charset="0"/>
              </a:rPr>
              <a:t>-/ όταν ακολουθεί /</a:t>
            </a:r>
            <a:r>
              <a:rPr lang="en-US" sz="2400" dirty="0">
                <a:latin typeface="Cambria" pitchFamily="18" charset="0"/>
              </a:rPr>
              <a:t>s</a:t>
            </a:r>
            <a:r>
              <a:rPr lang="el-GR" sz="2400" dirty="0">
                <a:latin typeface="Cambria" pitchFamily="18" charset="0"/>
              </a:rPr>
              <a:t>/</a:t>
            </a:r>
            <a:endParaRPr lang="en-US" sz="2400" dirty="0">
              <a:latin typeface="Cambria" pitchFamily="18" charset="0"/>
            </a:endParaRPr>
          </a:p>
          <a:p>
            <a:pPr algn="just"/>
            <a:r>
              <a:rPr lang="el-GR" sz="2400" dirty="0">
                <a:latin typeface="Cambria" pitchFamily="18" charset="0"/>
              </a:rPr>
              <a:t>/</a:t>
            </a:r>
            <a:r>
              <a:rPr lang="en-US" sz="2400" dirty="0" err="1">
                <a:latin typeface="Cambria" pitchFamily="18" charset="0"/>
              </a:rPr>
              <a:t>raf</a:t>
            </a:r>
            <a:r>
              <a:rPr lang="el-GR" sz="2400" dirty="0">
                <a:latin typeface="Cambria" pitchFamily="18" charset="0"/>
              </a:rPr>
              <a:t>-/ όταν ακολουθεί άηχο στιγμιαίο σύμφωνο</a:t>
            </a:r>
            <a:endParaRPr lang="en-US" sz="2400" dirty="0">
              <a:latin typeface="Cambria" pitchFamily="18" charset="0"/>
            </a:endParaRPr>
          </a:p>
          <a:p>
            <a:pPr algn="just"/>
            <a:r>
              <a:rPr lang="el-GR" sz="2400" dirty="0">
                <a:latin typeface="Cambria" pitchFamily="18" charset="0"/>
              </a:rPr>
              <a:t> </a:t>
            </a:r>
            <a:endParaRPr lang="en-US" sz="2200" dirty="0">
              <a:latin typeface="Cambria" pitchFamily="18" charset="0"/>
            </a:endParaRPr>
          </a:p>
          <a:p>
            <a:endParaRPr lang="en-US" sz="2200" dirty="0">
              <a:latin typeface="Cambria" pitchFamily="18" charset="0"/>
            </a:endParaRPr>
          </a:p>
        </p:txBody>
      </p:sp>
      <p:sp>
        <p:nvSpPr>
          <p:cNvPr id="4" name="3 - Ορθογώνιο"/>
          <p:cNvSpPr/>
          <p:nvPr/>
        </p:nvSpPr>
        <p:spPr>
          <a:xfrm>
            <a:off x="381000" y="5029200"/>
            <a:ext cx="8382000" cy="1569660"/>
          </a:xfrm>
          <a:prstGeom prst="rect">
            <a:avLst/>
          </a:prstGeom>
        </p:spPr>
        <p:txBody>
          <a:bodyPr wrap="square">
            <a:spAutoFit/>
          </a:bodyPr>
          <a:lstStyle/>
          <a:p>
            <a:pPr algn="just"/>
            <a:endParaRPr lang="en-US" sz="2400" dirty="0">
              <a:latin typeface="Cambria" pitchFamily="18" charset="0"/>
            </a:endParaRPr>
          </a:p>
          <a:p>
            <a:pPr algn="just">
              <a:buClr>
                <a:srgbClr val="7030A0"/>
              </a:buClr>
              <a:buFont typeface="Wingdings" pitchFamily="2" charset="2"/>
              <a:buChar char="q"/>
            </a:pPr>
            <a:r>
              <a:rPr lang="en-US" sz="2400" dirty="0">
                <a:latin typeface="Cambria" pitchFamily="18" charset="0"/>
              </a:rPr>
              <a:t> </a:t>
            </a:r>
            <a:r>
              <a:rPr lang="el-GR" sz="2400" dirty="0">
                <a:latin typeface="Cambria" pitchFamily="18" charset="0"/>
              </a:rPr>
              <a:t>Η κατανομή αυτή είναι συμπληρωματική, αφού στο περιβάλλον που εμφανίζεται το ένα </a:t>
            </a:r>
            <a:r>
              <a:rPr lang="el-GR" sz="2400" dirty="0" err="1">
                <a:latin typeface="Cambria" pitchFamily="18" charset="0"/>
              </a:rPr>
              <a:t>αλλόμορφο</a:t>
            </a:r>
            <a:r>
              <a:rPr lang="el-GR" sz="2400" dirty="0">
                <a:latin typeface="Cambria" pitchFamily="18" charset="0"/>
              </a:rPr>
              <a:t> δεν μπορεί να εμφανιστεί το άλλο.</a:t>
            </a:r>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533400" y="1524000"/>
            <a:ext cx="8610600" cy="5029200"/>
          </a:xfrm>
        </p:spPr>
        <p:txBody>
          <a:bodyPr/>
          <a:lstStyle/>
          <a:p>
            <a:pPr marL="514350" indent="-514350">
              <a:buFont typeface="+mj-lt"/>
              <a:buAutoNum type="arabicPeriod"/>
            </a:pPr>
            <a:r>
              <a:rPr lang="el-GR" altLang="en-US" sz="2000" dirty="0">
                <a:latin typeface="Cambria" pitchFamily="18" charset="0"/>
              </a:rPr>
              <a:t>Μόρφημα</a:t>
            </a:r>
          </a:p>
          <a:p>
            <a:pPr marL="514350" indent="-514350">
              <a:buFont typeface="+mj-lt"/>
              <a:buAutoNum type="arabicPeriod"/>
            </a:pPr>
            <a:r>
              <a:rPr lang="el-GR" altLang="en-US" sz="2000" dirty="0">
                <a:latin typeface="Cambria" pitchFamily="18" charset="0"/>
              </a:rPr>
              <a:t>Μορφολογία</a:t>
            </a:r>
          </a:p>
          <a:p>
            <a:pPr marL="514350" indent="-514350">
              <a:buFont typeface="+mj-lt"/>
              <a:buAutoNum type="arabicPeriod"/>
            </a:pPr>
            <a:r>
              <a:rPr lang="el-GR" altLang="en-US" sz="2000" dirty="0">
                <a:latin typeface="Cambria" pitchFamily="18" charset="0"/>
              </a:rPr>
              <a:t>Τύποι μορφημάτων</a:t>
            </a:r>
          </a:p>
          <a:p>
            <a:pPr marL="514350" indent="-514350">
              <a:buFont typeface="+mj-lt"/>
              <a:buAutoNum type="arabicPeriod"/>
            </a:pPr>
            <a:r>
              <a:rPr lang="el-GR" altLang="en-US" sz="2000" dirty="0">
                <a:latin typeface="Cambria" pitchFamily="18" charset="0"/>
              </a:rPr>
              <a:t>Ελεύθερα  και δεσμευμένα μορφήματα</a:t>
            </a:r>
          </a:p>
          <a:p>
            <a:pPr marL="514350" indent="-514350">
              <a:buFont typeface="+mj-lt"/>
              <a:buAutoNum type="arabicPeriod"/>
            </a:pPr>
            <a:r>
              <a:rPr lang="el-GR" altLang="en-US" sz="2000" dirty="0">
                <a:latin typeface="Cambria" pitchFamily="18" charset="0"/>
              </a:rPr>
              <a:t>Λεξικά και λειτουργικά μορφήματα</a:t>
            </a:r>
          </a:p>
          <a:p>
            <a:pPr marL="514350" indent="-514350">
              <a:buFont typeface="+mj-lt"/>
              <a:buAutoNum type="arabicPeriod"/>
            </a:pPr>
            <a:r>
              <a:rPr lang="el-GR" altLang="en-US" sz="2000" dirty="0">
                <a:latin typeface="Cambria" pitchFamily="18" charset="0"/>
              </a:rPr>
              <a:t>Ρίζες, θέματα, προσφύματα</a:t>
            </a:r>
          </a:p>
          <a:p>
            <a:pPr marL="514350" indent="-514350">
              <a:buFont typeface="+mj-lt"/>
              <a:buAutoNum type="arabicPeriod"/>
            </a:pPr>
            <a:r>
              <a:rPr lang="el-GR" altLang="en-US" sz="2000" dirty="0">
                <a:latin typeface="Cambria" pitchFamily="18" charset="0"/>
              </a:rPr>
              <a:t>Προθήματα, επιθήματα, </a:t>
            </a:r>
            <a:r>
              <a:rPr lang="el-GR" altLang="en-US" sz="2000" dirty="0" err="1">
                <a:latin typeface="Cambria" pitchFamily="18" charset="0"/>
              </a:rPr>
              <a:t>ενθήματα</a:t>
            </a:r>
            <a:endParaRPr lang="el-GR" altLang="en-US" sz="2000" dirty="0">
              <a:latin typeface="Cambria" pitchFamily="18" charset="0"/>
            </a:endParaRPr>
          </a:p>
          <a:p>
            <a:pPr marL="514350" indent="-514350">
              <a:buFont typeface="+mj-lt"/>
              <a:buAutoNum type="arabicPeriod"/>
            </a:pPr>
            <a:r>
              <a:rPr lang="el-GR" altLang="en-US" sz="2000" dirty="0">
                <a:latin typeface="Cambria" pitchFamily="18" charset="0"/>
              </a:rPr>
              <a:t>Παραγωγικά  και κλιτικά μορφήματα</a:t>
            </a:r>
          </a:p>
          <a:p>
            <a:pPr marL="514350" indent="-514350">
              <a:buFont typeface="+mj-lt"/>
              <a:buAutoNum type="arabicPeriod"/>
            </a:pPr>
            <a:r>
              <a:rPr lang="el-GR" altLang="en-US" sz="2000" dirty="0">
                <a:latin typeface="Cambria" pitchFamily="18" charset="0"/>
              </a:rPr>
              <a:t>Μόρφημα – </a:t>
            </a:r>
            <a:r>
              <a:rPr lang="el-GR" altLang="en-US" sz="2000" dirty="0" err="1">
                <a:latin typeface="Cambria" pitchFamily="18" charset="0"/>
              </a:rPr>
              <a:t>Αλλόμορφο</a:t>
            </a:r>
            <a:endParaRPr lang="el-GR" altLang="en-US" sz="2000" dirty="0">
              <a:latin typeface="Cambria" pitchFamily="18" charset="0"/>
            </a:endParaRPr>
          </a:p>
          <a:p>
            <a:pPr marL="514350" indent="-514350">
              <a:buFont typeface="+mj-lt"/>
              <a:buAutoNum type="arabicPeriod"/>
            </a:pPr>
            <a:r>
              <a:rPr lang="el-GR" altLang="en-US" sz="2000" dirty="0">
                <a:latin typeface="Cambria" pitchFamily="18" charset="0"/>
              </a:rPr>
              <a:t>Μορφολογική ανάλυση</a:t>
            </a:r>
          </a:p>
          <a:p>
            <a:pPr marL="514350" indent="-514350">
              <a:buFont typeface="+mj-lt"/>
              <a:buAutoNum type="arabicPeriod"/>
            </a:pPr>
            <a:r>
              <a:rPr lang="el-GR" altLang="en-US" sz="2000" dirty="0">
                <a:latin typeface="Cambria" pitchFamily="18" charset="0"/>
              </a:rPr>
              <a:t>Τύποι λέξεων</a:t>
            </a:r>
            <a:endParaRPr lang="en-US" altLang="en-US" sz="2000" dirty="0">
              <a:latin typeface="Cambria" pitchFamily="18" charset="0"/>
            </a:endParaRPr>
          </a:p>
          <a:p>
            <a:pPr marL="514350" indent="-514350">
              <a:buFont typeface="+mj-lt"/>
              <a:buAutoNum type="arabicPeriod"/>
            </a:pPr>
            <a:r>
              <a:rPr lang="el-GR" altLang="en-US" sz="2000" dirty="0">
                <a:latin typeface="Cambria" pitchFamily="18" charset="0"/>
              </a:rPr>
              <a:t>Βασικές διαδικασίες σχηματισμού λέξεων</a:t>
            </a:r>
            <a:r>
              <a:rPr lang="en-US" altLang="en-US" sz="2000" dirty="0">
                <a:latin typeface="Cambria" pitchFamily="18" charset="0"/>
              </a:rPr>
              <a:t> (</a:t>
            </a:r>
            <a:r>
              <a:rPr lang="el-GR" altLang="en-US" sz="2000" dirty="0">
                <a:latin typeface="Cambria" pitchFamily="18" charset="0"/>
              </a:rPr>
              <a:t>παραγωγή, κλίση, σύνθεση)</a:t>
            </a:r>
          </a:p>
          <a:p>
            <a:pPr marL="514350" indent="-514350">
              <a:buFont typeface="+mj-lt"/>
              <a:buAutoNum type="arabicPeriod"/>
            </a:pPr>
            <a:r>
              <a:rPr lang="el-GR" altLang="en-US" sz="2000" dirty="0">
                <a:latin typeface="Cambria" pitchFamily="18" charset="0"/>
              </a:rPr>
              <a:t>Άλλες διαδικασίες σχηματισμού λέξεων</a:t>
            </a:r>
            <a:r>
              <a:rPr lang="en-US" altLang="en-US" sz="2000" dirty="0">
                <a:latin typeface="Cambria" pitchFamily="18" charset="0"/>
              </a:rPr>
              <a:t> </a:t>
            </a:r>
            <a:endParaRPr lang="el-GR" altLang="en-US" sz="2000" dirty="0">
              <a:latin typeface="Cambria" pitchFamily="18" charset="0"/>
            </a:endParaRPr>
          </a:p>
          <a:p>
            <a:pPr marL="514350" indent="-514350">
              <a:buFont typeface="+mj-lt"/>
              <a:buAutoNum type="arabicPeriod"/>
            </a:pPr>
            <a:r>
              <a:rPr lang="el-GR" altLang="en-US" sz="2000" dirty="0">
                <a:latin typeface="Cambria" pitchFamily="18" charset="0"/>
              </a:rPr>
              <a:t>Τυπολογία γλωσσών</a:t>
            </a:r>
          </a:p>
          <a:p>
            <a:pPr marL="514350" indent="-514350">
              <a:buFont typeface="+mj-lt"/>
              <a:buAutoNum type="arabicPeriod"/>
            </a:pPr>
            <a:endParaRPr lang="el-GR" altLang="en-US" sz="2000" dirty="0">
              <a:latin typeface="Cambria" pitchFamily="18" charset="0"/>
            </a:endParaRPr>
          </a:p>
          <a:p>
            <a:pPr marL="514350" indent="-514350">
              <a:buFont typeface="+mj-lt"/>
              <a:buAutoNum type="arabicPeriod"/>
            </a:pPr>
            <a:endParaRPr lang="el-GR" altLang="en-US" sz="2000" dirty="0">
              <a:latin typeface="Cambria" pitchFamily="18" charset="0"/>
            </a:endParaRPr>
          </a:p>
          <a:p>
            <a:pPr marL="514350" indent="-514350">
              <a:buFont typeface="+mj-lt"/>
              <a:buAutoNum type="arabicPeriod"/>
            </a:pPr>
            <a:endParaRPr lang="el-GR" altLang="en-US" sz="2000"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p:txBody>
      </p:sp>
      <p:pic>
        <p:nvPicPr>
          <p:cNvPr id="4" name="3 - Εικόνα" descr="droppedImage.jpg"/>
          <p:cNvPicPr>
            <a:picLocks noChangeAspect="1"/>
          </p:cNvPicPr>
          <p:nvPr/>
        </p:nvPicPr>
        <p:blipFill>
          <a:blip r:embed="rId3" cstate="print"/>
          <a:stretch>
            <a:fillRect/>
          </a:stretch>
        </p:blipFill>
        <p:spPr>
          <a:xfrm>
            <a:off x="1524000" y="228601"/>
            <a:ext cx="6096000" cy="1219200"/>
          </a:xfrm>
          <a:prstGeom prst="rect">
            <a:avLst/>
          </a:prstGeom>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Μορφολογική ανάλυση</a:t>
            </a:r>
          </a:p>
        </p:txBody>
      </p:sp>
      <p:sp>
        <p:nvSpPr>
          <p:cNvPr id="7" name="Rectangle 6"/>
          <p:cNvSpPr/>
          <p:nvPr/>
        </p:nvSpPr>
        <p:spPr>
          <a:xfrm>
            <a:off x="228600" y="762000"/>
            <a:ext cx="8610600" cy="6370975"/>
          </a:xfrm>
          <a:prstGeom prst="rect">
            <a:avLst/>
          </a:prstGeom>
        </p:spPr>
        <p:txBody>
          <a:bodyPr wrap="square">
            <a:spAutoFit/>
          </a:bodyPr>
          <a:lstStyle/>
          <a:p>
            <a:pPr algn="just"/>
            <a:r>
              <a:rPr lang="el-GR" sz="3200" dirty="0">
                <a:solidFill>
                  <a:srgbClr val="00B050"/>
                </a:solidFill>
                <a:latin typeface="Cambria" pitchFamily="18" charset="0"/>
                <a:sym typeface="Wingdings"/>
              </a:rPr>
              <a:t></a:t>
            </a:r>
            <a:r>
              <a:rPr lang="en-US" sz="2400" b="1" dirty="0">
                <a:latin typeface="Cambria" pitchFamily="18" charset="0"/>
                <a:sym typeface="Wingdings"/>
              </a:rPr>
              <a:t> </a:t>
            </a:r>
            <a:r>
              <a:rPr lang="el-GR" sz="2400" dirty="0">
                <a:latin typeface="Cambria" pitchFamily="18" charset="0"/>
              </a:rPr>
              <a:t>Ας δούμε τώρα ένα παράδειγμα μορφολογικής ανάλυσης σε μια γλώσσα που δεν γνωρίζουμε. Το ζητούμενο είναι να εντοπίσουμε τα μορφήματα που πραγματώνονται στις παρακάτω λέξεις από την αφρικανική γλώσσα </a:t>
            </a:r>
            <a:r>
              <a:rPr lang="en-US" sz="2400" dirty="0">
                <a:latin typeface="Cambria" pitchFamily="18" charset="0"/>
              </a:rPr>
              <a:t>Swahili</a:t>
            </a:r>
            <a:r>
              <a:rPr lang="el-GR" sz="2400" dirty="0">
                <a:latin typeface="Cambria" pitchFamily="18" charset="0"/>
              </a:rPr>
              <a:t> (</a:t>
            </a:r>
            <a:r>
              <a:rPr lang="el-GR" sz="2400" dirty="0" err="1">
                <a:latin typeface="Cambria" pitchFamily="18" charset="0"/>
              </a:rPr>
              <a:t>Σουαχίλι</a:t>
            </a:r>
            <a:r>
              <a:rPr lang="el-GR" sz="2400" dirty="0">
                <a:latin typeface="Cambria" pitchFamily="18" charset="0"/>
              </a:rPr>
              <a:t>) (Ανατολικό Κονγκό).</a:t>
            </a:r>
            <a:endParaRPr lang="en-US" sz="2400" dirty="0">
              <a:latin typeface="Cambria" pitchFamily="18" charset="0"/>
            </a:endParaRPr>
          </a:p>
          <a:p>
            <a:r>
              <a:rPr lang="el-GR" sz="1400" dirty="0">
                <a:latin typeface="Cambria" pitchFamily="18" charset="0"/>
              </a:rPr>
              <a:t> </a:t>
            </a:r>
            <a:endParaRPr lang="en-US" sz="1400" dirty="0">
              <a:latin typeface="Cambria" pitchFamily="18" charset="0"/>
            </a:endParaRPr>
          </a:p>
          <a:p>
            <a:r>
              <a:rPr lang="el-GR" sz="2400" dirty="0">
                <a:latin typeface="Cambria" pitchFamily="18" charset="0"/>
              </a:rPr>
              <a:t>1. </a:t>
            </a:r>
            <a:r>
              <a:rPr lang="en-US" sz="2400" dirty="0" err="1">
                <a:latin typeface="Cambria" pitchFamily="18" charset="0"/>
              </a:rPr>
              <a:t>ninasema</a:t>
            </a:r>
            <a:r>
              <a:rPr lang="el-GR" sz="2400" dirty="0">
                <a:latin typeface="Cambria" pitchFamily="18" charset="0"/>
              </a:rPr>
              <a:t> 		‘εγώ μιλώ’</a:t>
            </a:r>
            <a:endParaRPr lang="en-US" sz="2400" dirty="0">
              <a:latin typeface="Cambria" pitchFamily="18" charset="0"/>
            </a:endParaRPr>
          </a:p>
          <a:p>
            <a:r>
              <a:rPr lang="el-GR" sz="2400" dirty="0">
                <a:latin typeface="Cambria" pitchFamily="18" charset="0"/>
              </a:rPr>
              <a:t>2. </a:t>
            </a:r>
            <a:r>
              <a:rPr lang="en-US" sz="2400" dirty="0" err="1">
                <a:latin typeface="Cambria" pitchFamily="18" charset="0"/>
              </a:rPr>
              <a:t>wunasema</a:t>
            </a:r>
            <a:r>
              <a:rPr lang="el-GR" sz="2400" dirty="0">
                <a:latin typeface="Cambria" pitchFamily="18" charset="0"/>
              </a:rPr>
              <a:t>		‘εσύ μιλάς’</a:t>
            </a:r>
            <a:endParaRPr lang="en-US" sz="2400" dirty="0">
              <a:latin typeface="Cambria" pitchFamily="18" charset="0"/>
            </a:endParaRPr>
          </a:p>
          <a:p>
            <a:r>
              <a:rPr lang="el-GR" sz="2400" dirty="0">
                <a:latin typeface="Cambria" pitchFamily="18" charset="0"/>
              </a:rPr>
              <a:t>3. </a:t>
            </a:r>
            <a:r>
              <a:rPr lang="en-US" sz="2400" dirty="0" err="1">
                <a:latin typeface="Cambria" pitchFamily="18" charset="0"/>
              </a:rPr>
              <a:t>anasema</a:t>
            </a:r>
            <a:r>
              <a:rPr lang="el-GR" sz="2400" dirty="0">
                <a:latin typeface="Cambria" pitchFamily="18" charset="0"/>
              </a:rPr>
              <a:t>		‘αυτός μιλά’</a:t>
            </a:r>
            <a:endParaRPr lang="en-US" sz="2400" dirty="0">
              <a:latin typeface="Cambria" pitchFamily="18" charset="0"/>
            </a:endParaRPr>
          </a:p>
          <a:p>
            <a:r>
              <a:rPr lang="el-GR" sz="2400" dirty="0">
                <a:latin typeface="Cambria" pitchFamily="18" charset="0"/>
              </a:rPr>
              <a:t>4. </a:t>
            </a:r>
            <a:r>
              <a:rPr lang="en-US" sz="2400" dirty="0" err="1">
                <a:latin typeface="Cambria" pitchFamily="18" charset="0"/>
              </a:rPr>
              <a:t>wanasema</a:t>
            </a:r>
            <a:r>
              <a:rPr lang="el-GR" sz="2400" dirty="0">
                <a:latin typeface="Cambria" pitchFamily="18" charset="0"/>
              </a:rPr>
              <a:t>		‘αυτοί μιλούν’</a:t>
            </a:r>
            <a:endParaRPr lang="en-US" sz="2400" dirty="0">
              <a:latin typeface="Cambria" pitchFamily="18" charset="0"/>
            </a:endParaRPr>
          </a:p>
          <a:p>
            <a:r>
              <a:rPr lang="el-GR" sz="2400" dirty="0">
                <a:latin typeface="Cambria" pitchFamily="18" charset="0"/>
              </a:rPr>
              <a:t>5. </a:t>
            </a:r>
            <a:r>
              <a:rPr lang="en-US" sz="2400" dirty="0" err="1">
                <a:latin typeface="Cambria" pitchFamily="18" charset="0"/>
              </a:rPr>
              <a:t>walisema</a:t>
            </a:r>
            <a:r>
              <a:rPr lang="el-GR" sz="2400" dirty="0">
                <a:latin typeface="Cambria" pitchFamily="18" charset="0"/>
              </a:rPr>
              <a:t>		‘αυτοί μίλησαν’</a:t>
            </a:r>
          </a:p>
          <a:p>
            <a:r>
              <a:rPr lang="el-GR" sz="2400" dirty="0">
                <a:latin typeface="Cambria" pitchFamily="18" charset="0"/>
              </a:rPr>
              <a:t>6. </a:t>
            </a:r>
            <a:r>
              <a:rPr lang="en-US" sz="2400" dirty="0" err="1">
                <a:latin typeface="Cambria" pitchFamily="18" charset="0"/>
              </a:rPr>
              <a:t>ninaona</a:t>
            </a:r>
            <a:r>
              <a:rPr lang="el-GR" sz="2400" dirty="0">
                <a:latin typeface="Cambria" pitchFamily="18" charset="0"/>
              </a:rPr>
              <a:t>		‘εγώ βλέπω’</a:t>
            </a:r>
            <a:endParaRPr lang="en-US" sz="2400" dirty="0">
              <a:latin typeface="Cambria" pitchFamily="18" charset="0"/>
            </a:endParaRPr>
          </a:p>
          <a:p>
            <a:r>
              <a:rPr lang="el-GR" sz="2400" dirty="0">
                <a:latin typeface="Cambria" pitchFamily="18" charset="0"/>
              </a:rPr>
              <a:t>7. </a:t>
            </a:r>
            <a:r>
              <a:rPr lang="en-US" sz="2400" dirty="0" err="1">
                <a:latin typeface="Cambria" pitchFamily="18" charset="0"/>
              </a:rPr>
              <a:t>niliona</a:t>
            </a:r>
            <a:r>
              <a:rPr lang="el-GR" sz="2400" dirty="0">
                <a:latin typeface="Cambria" pitchFamily="18" charset="0"/>
              </a:rPr>
              <a:t>		‘εγώ είδα’</a:t>
            </a:r>
            <a:endParaRPr lang="en-US" sz="2400" dirty="0">
              <a:latin typeface="Cambria" pitchFamily="18" charset="0"/>
            </a:endParaRPr>
          </a:p>
          <a:p>
            <a:r>
              <a:rPr lang="el-GR" sz="2400" dirty="0">
                <a:latin typeface="Cambria" pitchFamily="18" charset="0"/>
              </a:rPr>
              <a:t>8. </a:t>
            </a:r>
            <a:r>
              <a:rPr lang="en-US" sz="2400" dirty="0" err="1">
                <a:latin typeface="Cambria" pitchFamily="18" charset="0"/>
              </a:rPr>
              <a:t>ninawaona</a:t>
            </a:r>
            <a:r>
              <a:rPr lang="el-GR" sz="2400" dirty="0">
                <a:latin typeface="Cambria" pitchFamily="18" charset="0"/>
              </a:rPr>
              <a:t> 	</a:t>
            </a:r>
            <a:r>
              <a:rPr lang="en-US" sz="2400" dirty="0">
                <a:latin typeface="Cambria" pitchFamily="18" charset="0"/>
              </a:rPr>
              <a:t>              </a:t>
            </a:r>
            <a:r>
              <a:rPr lang="el-GR" sz="2400" dirty="0">
                <a:latin typeface="Cambria" pitchFamily="18" charset="0"/>
              </a:rPr>
              <a:t>‘εγώ τους βλέπω’ / ‘εγώ βλέπω αυτούς’</a:t>
            </a:r>
            <a:endParaRPr lang="en-US" sz="2400" dirty="0">
              <a:latin typeface="Cambria" pitchFamily="18" charset="0"/>
            </a:endParaRPr>
          </a:p>
          <a:p>
            <a:r>
              <a:rPr lang="el-GR" sz="2400" dirty="0">
                <a:latin typeface="Cambria" pitchFamily="18" charset="0"/>
              </a:rPr>
              <a:t>9. </a:t>
            </a:r>
            <a:r>
              <a:rPr lang="en-US" sz="2400" dirty="0" err="1">
                <a:latin typeface="Cambria" pitchFamily="18" charset="0"/>
              </a:rPr>
              <a:t>niliwuona</a:t>
            </a:r>
            <a:r>
              <a:rPr lang="el-GR" sz="2400" dirty="0">
                <a:latin typeface="Cambria" pitchFamily="18" charset="0"/>
              </a:rPr>
              <a:t>		‘εγώ σε είδα’ / ‘εγώ είδα εσένα’</a:t>
            </a:r>
            <a:endParaRPr lang="en-US" sz="2400" dirty="0">
              <a:latin typeface="Cambria" pitchFamily="18" charset="0"/>
            </a:endParaRPr>
          </a:p>
          <a:p>
            <a:r>
              <a:rPr lang="el-GR" sz="2400" dirty="0">
                <a:latin typeface="Cambria" pitchFamily="18" charset="0"/>
              </a:rPr>
              <a:t>10. </a:t>
            </a:r>
            <a:r>
              <a:rPr lang="en-US" sz="2400" dirty="0" err="1">
                <a:latin typeface="Cambria" pitchFamily="18" charset="0"/>
              </a:rPr>
              <a:t>ananiona</a:t>
            </a:r>
            <a:r>
              <a:rPr lang="el-GR" sz="2400" dirty="0">
                <a:latin typeface="Cambria" pitchFamily="18" charset="0"/>
              </a:rPr>
              <a:t>		‘αυτός με βλέπει’ / ‘αυτός βλέπει εμένα’</a:t>
            </a:r>
            <a:endParaRPr lang="en-US" sz="2400" dirty="0">
              <a:latin typeface="Cambria" pitchFamily="18" charset="0"/>
            </a:endParaRPr>
          </a:p>
          <a:p>
            <a:endParaRPr lang="en-US" sz="2400" dirty="0">
              <a:latin typeface="Cambria" pitchFamily="18" charset="0"/>
            </a:endParaRP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Μορφολογική ανάλυση</a:t>
            </a:r>
          </a:p>
        </p:txBody>
      </p:sp>
      <p:sp>
        <p:nvSpPr>
          <p:cNvPr id="7" name="Rectangle 6"/>
          <p:cNvSpPr/>
          <p:nvPr/>
        </p:nvSpPr>
        <p:spPr>
          <a:xfrm>
            <a:off x="304800" y="838200"/>
            <a:ext cx="8610600" cy="6678751"/>
          </a:xfrm>
          <a:prstGeom prst="rect">
            <a:avLst/>
          </a:prstGeom>
        </p:spPr>
        <p:txBody>
          <a:bodyPr wrap="square">
            <a:spAutoFit/>
          </a:bodyPr>
          <a:lstStyle/>
          <a:p>
            <a:pPr algn="just">
              <a:buClr>
                <a:srgbClr val="00B050"/>
              </a:buClr>
              <a:buFont typeface="Courier New" pitchFamily="49" charset="0"/>
              <a:buChar char="o"/>
            </a:pPr>
            <a:r>
              <a:rPr lang="en-US" sz="2000" dirty="0"/>
              <a:t>  </a:t>
            </a:r>
            <a:r>
              <a:rPr lang="el-GR" sz="2000" dirty="0">
                <a:latin typeface="Cambria" pitchFamily="18" charset="0"/>
              </a:rPr>
              <a:t>Από τη σύγκριση των πέντε πρώτων λέξεων διαπιστώνουμε ότι αυτό που είναι κοινό είναι το μόρφημα </a:t>
            </a:r>
            <a:r>
              <a:rPr lang="en-US" sz="2000" dirty="0" err="1">
                <a:latin typeface="Cambria" pitchFamily="18" charset="0"/>
              </a:rPr>
              <a:t>sema</a:t>
            </a:r>
            <a:r>
              <a:rPr lang="el-GR" sz="2000" dirty="0">
                <a:latin typeface="Cambria" pitchFamily="18" charset="0"/>
              </a:rPr>
              <a:t>, το οποίο καταλήγουμε ότι είναι το ρήμα </a:t>
            </a:r>
            <a:r>
              <a:rPr lang="el-GR" sz="2000" dirty="0" err="1">
                <a:latin typeface="Cambria" pitchFamily="18" charset="0"/>
              </a:rPr>
              <a:t>μιλ</a:t>
            </a:r>
            <a:r>
              <a:rPr lang="el-GR" sz="2000" dirty="0">
                <a:latin typeface="Cambria" pitchFamily="18" charset="0"/>
              </a:rPr>
              <a:t>- ‘μιλάω’.</a:t>
            </a:r>
            <a:endParaRPr lang="en-US" sz="2000" dirty="0">
              <a:latin typeface="Cambria" pitchFamily="18" charset="0"/>
            </a:endParaRPr>
          </a:p>
          <a:p>
            <a:pPr algn="just">
              <a:buClr>
                <a:srgbClr val="00B050"/>
              </a:buClr>
            </a:pPr>
            <a:r>
              <a:rPr lang="el-GR" sz="2000" dirty="0">
                <a:latin typeface="Cambria" pitchFamily="18" charset="0"/>
              </a:rPr>
              <a:t> </a:t>
            </a:r>
          </a:p>
          <a:p>
            <a:pPr algn="just">
              <a:buClr>
                <a:srgbClr val="00B050"/>
              </a:buClr>
              <a:buFont typeface="Courier New" pitchFamily="49" charset="0"/>
              <a:buChar char="o"/>
            </a:pPr>
            <a:r>
              <a:rPr lang="en-US" sz="2000" dirty="0">
                <a:latin typeface="Cambria" pitchFamily="18" charset="0"/>
              </a:rPr>
              <a:t>  </a:t>
            </a:r>
            <a:r>
              <a:rPr lang="el-GR" sz="2000" dirty="0">
                <a:latin typeface="Cambria" pitchFamily="18" charset="0"/>
              </a:rPr>
              <a:t>Από τη σύγκριση των τεσσάρων πρώτων λέξεων (που διαφέρουν ως προς το πρόσωπο οι τρεις πρώτες και ως προς τον αριθμό η τέταρτη) συμπεραίνουμε ότι το </a:t>
            </a:r>
            <a:r>
              <a:rPr lang="en-US" sz="2000" dirty="0" err="1">
                <a:latin typeface="Cambria" pitchFamily="18" charset="0"/>
              </a:rPr>
              <a:t>ni</a:t>
            </a:r>
            <a:r>
              <a:rPr lang="en-US" sz="2000" dirty="0">
                <a:latin typeface="Cambria" pitchFamily="18" charset="0"/>
              </a:rPr>
              <a:t> </a:t>
            </a:r>
            <a:r>
              <a:rPr lang="el-GR" sz="2000" dirty="0">
                <a:latin typeface="Cambria" pitchFamily="18" charset="0"/>
              </a:rPr>
              <a:t>είναι το ‘εγώ’, το </a:t>
            </a:r>
            <a:r>
              <a:rPr lang="en-US" sz="2000" dirty="0" err="1">
                <a:latin typeface="Cambria" pitchFamily="18" charset="0"/>
              </a:rPr>
              <a:t>wu</a:t>
            </a:r>
            <a:r>
              <a:rPr lang="el-GR" sz="2000" dirty="0">
                <a:latin typeface="Cambria" pitchFamily="18" charset="0"/>
              </a:rPr>
              <a:t> είναι το ‘εσύ’, το </a:t>
            </a:r>
            <a:r>
              <a:rPr lang="en-US" sz="2000" dirty="0">
                <a:latin typeface="Cambria" pitchFamily="18" charset="0"/>
              </a:rPr>
              <a:t>a </a:t>
            </a:r>
            <a:r>
              <a:rPr lang="el-GR" sz="2000" dirty="0">
                <a:latin typeface="Cambria" pitchFamily="18" charset="0"/>
              </a:rPr>
              <a:t>είναι το ‘αυτός’ και το </a:t>
            </a:r>
            <a:r>
              <a:rPr lang="en-US" sz="2000" dirty="0" err="1">
                <a:latin typeface="Cambria" pitchFamily="18" charset="0"/>
              </a:rPr>
              <a:t>wa</a:t>
            </a:r>
            <a:r>
              <a:rPr lang="el-GR" sz="2000" dirty="0">
                <a:latin typeface="Cambria" pitchFamily="18" charset="0"/>
              </a:rPr>
              <a:t> είναι το ‘αυτοί’ (καθώς το </a:t>
            </a:r>
            <a:r>
              <a:rPr lang="en-US" sz="2000" dirty="0" err="1">
                <a:latin typeface="Cambria" pitchFamily="18" charset="0"/>
              </a:rPr>
              <a:t>na</a:t>
            </a:r>
            <a:r>
              <a:rPr lang="en-US" sz="2000" dirty="0">
                <a:latin typeface="Cambria" pitchFamily="18" charset="0"/>
              </a:rPr>
              <a:t> </a:t>
            </a:r>
            <a:r>
              <a:rPr lang="el-GR" sz="2000" dirty="0">
                <a:latin typeface="Cambria" pitchFamily="18" charset="0"/>
              </a:rPr>
              <a:t>είναι κοινό σε όλες τις περιπτώσεις). </a:t>
            </a:r>
            <a:endParaRPr lang="en-US" sz="2000" dirty="0">
              <a:latin typeface="Cambria" pitchFamily="18" charset="0"/>
            </a:endParaRPr>
          </a:p>
          <a:p>
            <a:pPr algn="just">
              <a:buClr>
                <a:srgbClr val="00B050"/>
              </a:buClr>
            </a:pPr>
            <a:endParaRPr lang="el-GR" sz="2000" dirty="0">
              <a:latin typeface="Cambria" pitchFamily="18" charset="0"/>
            </a:endParaRPr>
          </a:p>
          <a:p>
            <a:pPr algn="just">
              <a:buClr>
                <a:srgbClr val="00B050"/>
              </a:buClr>
              <a:buFont typeface="Courier New" pitchFamily="49" charset="0"/>
              <a:buChar char="o"/>
            </a:pPr>
            <a:r>
              <a:rPr lang="en-US" sz="2000" dirty="0">
                <a:latin typeface="Cambria" pitchFamily="18" charset="0"/>
              </a:rPr>
              <a:t>  </a:t>
            </a:r>
            <a:r>
              <a:rPr lang="el-GR" sz="2000" dirty="0">
                <a:latin typeface="Cambria" pitchFamily="18" charset="0"/>
              </a:rPr>
              <a:t>Η τέταρτη και η πέμπτη λέξη διαφέρουν ως προς τα </a:t>
            </a:r>
            <a:r>
              <a:rPr lang="en-US" sz="2000" dirty="0" err="1">
                <a:latin typeface="Cambria" pitchFamily="18" charset="0"/>
              </a:rPr>
              <a:t>na</a:t>
            </a:r>
            <a:r>
              <a:rPr lang="en-US" sz="2000" dirty="0">
                <a:latin typeface="Cambria" pitchFamily="18" charset="0"/>
              </a:rPr>
              <a:t> </a:t>
            </a:r>
            <a:r>
              <a:rPr lang="el-GR" sz="2000" dirty="0">
                <a:latin typeface="Cambria" pitchFamily="18" charset="0"/>
              </a:rPr>
              <a:t>και </a:t>
            </a:r>
            <a:r>
              <a:rPr lang="en-US" sz="2000" dirty="0" err="1">
                <a:latin typeface="Cambria" pitchFamily="18" charset="0"/>
              </a:rPr>
              <a:t>li</a:t>
            </a:r>
            <a:r>
              <a:rPr lang="el-GR" sz="2000" dirty="0">
                <a:latin typeface="Cambria" pitchFamily="18" charset="0"/>
              </a:rPr>
              <a:t> και καθώς τα ρήματα είναι σε διαφορετικό χρόνο καταλήγουμε ότι το </a:t>
            </a:r>
            <a:r>
              <a:rPr lang="en-US" sz="2000" dirty="0" err="1">
                <a:latin typeface="Cambria" pitchFamily="18" charset="0"/>
              </a:rPr>
              <a:t>na</a:t>
            </a:r>
            <a:r>
              <a:rPr lang="en-US" sz="2000" dirty="0">
                <a:latin typeface="Cambria" pitchFamily="18" charset="0"/>
              </a:rPr>
              <a:t> </a:t>
            </a:r>
            <a:r>
              <a:rPr lang="el-GR" sz="2000" dirty="0">
                <a:latin typeface="Cambria" pitchFamily="18" charset="0"/>
              </a:rPr>
              <a:t>είναι το μόρφημα του Ενεστώτα ενώ το </a:t>
            </a:r>
            <a:r>
              <a:rPr lang="en-US" sz="2000" dirty="0" err="1">
                <a:latin typeface="Cambria" pitchFamily="18" charset="0"/>
              </a:rPr>
              <a:t>li</a:t>
            </a:r>
            <a:r>
              <a:rPr lang="el-GR" sz="2000" dirty="0">
                <a:latin typeface="Cambria" pitchFamily="18" charset="0"/>
              </a:rPr>
              <a:t> το μόρφημα του Αόριστου. </a:t>
            </a:r>
            <a:endParaRPr lang="en-US" sz="2000" dirty="0">
              <a:latin typeface="Cambria" pitchFamily="18" charset="0"/>
            </a:endParaRPr>
          </a:p>
          <a:p>
            <a:pPr algn="just">
              <a:buClr>
                <a:srgbClr val="00B050"/>
              </a:buClr>
            </a:pPr>
            <a:endParaRPr lang="el-GR" sz="2000" dirty="0">
              <a:latin typeface="Cambria" pitchFamily="18" charset="0"/>
            </a:endParaRPr>
          </a:p>
          <a:p>
            <a:pPr algn="just">
              <a:buClr>
                <a:srgbClr val="00B050"/>
              </a:buClr>
              <a:buFont typeface="Courier New" pitchFamily="49" charset="0"/>
              <a:buChar char="o"/>
            </a:pPr>
            <a:r>
              <a:rPr lang="en-US" sz="2000" dirty="0">
                <a:latin typeface="Cambria" pitchFamily="18" charset="0"/>
              </a:rPr>
              <a:t>  </a:t>
            </a:r>
            <a:r>
              <a:rPr lang="el-GR" sz="2000" dirty="0">
                <a:latin typeface="Cambria" pitchFamily="18" charset="0"/>
              </a:rPr>
              <a:t>Το μόρφημα </a:t>
            </a:r>
            <a:r>
              <a:rPr lang="en-US" sz="2000" dirty="0" err="1">
                <a:latin typeface="Cambria" pitchFamily="18" charset="0"/>
              </a:rPr>
              <a:t>ona</a:t>
            </a:r>
            <a:r>
              <a:rPr lang="en-US" sz="2000" dirty="0">
                <a:latin typeface="Cambria" pitchFamily="18" charset="0"/>
              </a:rPr>
              <a:t> </a:t>
            </a:r>
            <a:r>
              <a:rPr lang="el-GR" sz="2000" dirty="0">
                <a:latin typeface="Cambria" pitchFamily="18" charset="0"/>
              </a:rPr>
              <a:t>στην έκτη ως και τη δέκατη λέξη είναι το ρήμα ‘</a:t>
            </a:r>
            <a:r>
              <a:rPr lang="el-GR" sz="2000" dirty="0" err="1">
                <a:latin typeface="Cambria" pitchFamily="18" charset="0"/>
              </a:rPr>
              <a:t>βλεπ</a:t>
            </a:r>
            <a:r>
              <a:rPr lang="el-GR" sz="2000" dirty="0">
                <a:latin typeface="Cambria" pitchFamily="18" charset="0"/>
              </a:rPr>
              <a:t>- ‘βλέπω’, ενώ από τη σύγκριση της όγδοης, της ένατης και της δέκατης λέξης με την τέταρτη λέξη συμπεραίνουμε ότι το μόρφημα </a:t>
            </a:r>
            <a:r>
              <a:rPr lang="en-US" sz="2000" dirty="0" err="1">
                <a:latin typeface="Cambria" pitchFamily="18" charset="0"/>
              </a:rPr>
              <a:t>wa</a:t>
            </a:r>
            <a:r>
              <a:rPr lang="en-US" sz="2000" dirty="0">
                <a:latin typeface="Cambria" pitchFamily="18" charset="0"/>
              </a:rPr>
              <a:t> </a:t>
            </a:r>
            <a:r>
              <a:rPr lang="el-GR" sz="2000" dirty="0">
                <a:latin typeface="Cambria" pitchFamily="18" charset="0"/>
              </a:rPr>
              <a:t>αντιστοιχεί στο ‘τους’/αυτούς’, το μόρφημα </a:t>
            </a:r>
            <a:r>
              <a:rPr lang="en-US" sz="2000" dirty="0" err="1">
                <a:latin typeface="Cambria" pitchFamily="18" charset="0"/>
              </a:rPr>
              <a:t>wu</a:t>
            </a:r>
            <a:r>
              <a:rPr lang="en-US" sz="2000" dirty="0">
                <a:latin typeface="Cambria" pitchFamily="18" charset="0"/>
              </a:rPr>
              <a:t> </a:t>
            </a:r>
            <a:r>
              <a:rPr lang="el-GR" sz="2000" dirty="0">
                <a:latin typeface="Cambria" pitchFamily="18" charset="0"/>
              </a:rPr>
              <a:t>στο ‘σε’/</a:t>
            </a:r>
            <a:r>
              <a:rPr lang="el-GR" sz="2000" dirty="0" err="1">
                <a:latin typeface="Cambria" pitchFamily="18" charset="0"/>
              </a:rPr>
              <a:t>’εσέν</a:t>
            </a:r>
            <a:r>
              <a:rPr lang="el-GR" sz="2000" dirty="0">
                <a:latin typeface="Cambria" pitchFamily="18" charset="0"/>
              </a:rPr>
              <a:t>α/ και το μόρφημα </a:t>
            </a:r>
            <a:r>
              <a:rPr lang="en-US" sz="2000" dirty="0" err="1">
                <a:latin typeface="Cambria" pitchFamily="18" charset="0"/>
              </a:rPr>
              <a:t>ni</a:t>
            </a:r>
            <a:r>
              <a:rPr lang="en-US" sz="2000" dirty="0">
                <a:latin typeface="Cambria" pitchFamily="18" charset="0"/>
              </a:rPr>
              <a:t> </a:t>
            </a:r>
            <a:r>
              <a:rPr lang="el-GR" sz="2000" dirty="0">
                <a:latin typeface="Cambria" pitchFamily="18" charset="0"/>
              </a:rPr>
              <a:t>στο ‘με’/</a:t>
            </a:r>
            <a:r>
              <a:rPr lang="el-GR" sz="2000" dirty="0" err="1">
                <a:latin typeface="Cambria" pitchFamily="18" charset="0"/>
              </a:rPr>
              <a:t>’εμέν</a:t>
            </a:r>
            <a:r>
              <a:rPr lang="el-GR" sz="2000" dirty="0">
                <a:latin typeface="Cambria" pitchFamily="18" charset="0"/>
              </a:rPr>
              <a:t>α’.</a:t>
            </a:r>
            <a:endParaRPr lang="en-US" sz="2000" dirty="0">
              <a:latin typeface="Cambria" pitchFamily="18" charset="0"/>
            </a:endParaRPr>
          </a:p>
          <a:p>
            <a:endParaRPr lang="en-US" sz="2400" dirty="0"/>
          </a:p>
          <a:p>
            <a:endParaRPr lang="en-US" sz="2400" dirty="0"/>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Τύποι λέξεων</a:t>
            </a:r>
          </a:p>
        </p:txBody>
      </p:sp>
      <p:sp>
        <p:nvSpPr>
          <p:cNvPr id="6" name="5 - TextBox"/>
          <p:cNvSpPr txBox="1"/>
          <p:nvPr/>
        </p:nvSpPr>
        <p:spPr>
          <a:xfrm>
            <a:off x="228600" y="1225689"/>
            <a:ext cx="8915400" cy="5632311"/>
          </a:xfrm>
          <a:prstGeom prst="rect">
            <a:avLst/>
          </a:prstGeom>
          <a:noFill/>
        </p:spPr>
        <p:txBody>
          <a:bodyPr wrap="square" rtlCol="0">
            <a:spAutoFit/>
          </a:bodyPr>
          <a:lstStyle/>
          <a:p>
            <a:r>
              <a:rPr lang="el-GR" sz="2400" dirty="0">
                <a:latin typeface="+mn-lt"/>
              </a:rPr>
              <a:t> 			</a:t>
            </a:r>
            <a:r>
              <a:rPr lang="el-GR" sz="2400" b="1" dirty="0">
                <a:latin typeface="+mn-lt"/>
              </a:rPr>
              <a:t>          </a:t>
            </a:r>
            <a:r>
              <a:rPr lang="el-GR" sz="2400" b="1" dirty="0">
                <a:solidFill>
                  <a:srgbClr val="00B050"/>
                </a:solidFill>
                <a:latin typeface="Cambria" pitchFamily="18" charset="0"/>
              </a:rPr>
              <a:t>Λέξεις</a:t>
            </a:r>
            <a:r>
              <a:rPr lang="el-GR" sz="2400" b="1" dirty="0">
                <a:latin typeface="Cambria" pitchFamily="18" charset="0"/>
              </a:rPr>
              <a:t> </a:t>
            </a:r>
            <a:endParaRPr lang="en-US" sz="2400" b="1" dirty="0">
              <a:latin typeface="Cambria" pitchFamily="18" charset="0"/>
            </a:endParaRPr>
          </a:p>
          <a:p>
            <a:r>
              <a:rPr lang="el-GR" sz="2400" dirty="0">
                <a:latin typeface="Cambria" pitchFamily="18" charset="0"/>
              </a:rPr>
              <a:t>       </a:t>
            </a:r>
          </a:p>
          <a:p>
            <a:endParaRPr lang="en-US" sz="2400" dirty="0">
              <a:latin typeface="Cambria" pitchFamily="18" charset="0"/>
            </a:endParaRPr>
          </a:p>
          <a:p>
            <a:r>
              <a:rPr lang="el-GR" sz="2400" dirty="0">
                <a:latin typeface="Cambria" pitchFamily="18" charset="0"/>
              </a:rPr>
              <a:t>Ανοικτής τάξης (περιεχομένου)   Κλειστής τάξης (γραμματικές)</a:t>
            </a:r>
          </a:p>
          <a:p>
            <a:endParaRPr lang="el-GR" sz="2400" dirty="0">
              <a:latin typeface="Cambria" pitchFamily="18" charset="0"/>
            </a:endParaRPr>
          </a:p>
          <a:p>
            <a:endParaRPr lang="en-US" sz="2400" dirty="0">
              <a:latin typeface="Cambria" pitchFamily="18" charset="0"/>
            </a:endParaRPr>
          </a:p>
          <a:p>
            <a:r>
              <a:rPr lang="el-GR" sz="2400" dirty="0">
                <a:latin typeface="Cambria" pitchFamily="18" charset="0"/>
              </a:rPr>
              <a:t>Ουσ.   Ρημ.   </a:t>
            </a:r>
            <a:r>
              <a:rPr lang="el-GR" sz="2400" dirty="0" err="1">
                <a:latin typeface="Cambria" pitchFamily="18" charset="0"/>
              </a:rPr>
              <a:t>Επθ</a:t>
            </a:r>
            <a:r>
              <a:rPr lang="el-GR" sz="2400" dirty="0">
                <a:latin typeface="Cambria" pitchFamily="18" charset="0"/>
              </a:rPr>
              <a:t>.  </a:t>
            </a:r>
            <a:r>
              <a:rPr lang="el-GR" sz="2400" dirty="0" err="1">
                <a:latin typeface="Cambria" pitchFamily="18" charset="0"/>
              </a:rPr>
              <a:t>Επιρ</a:t>
            </a:r>
            <a:r>
              <a:rPr lang="el-GR" sz="2400" dirty="0">
                <a:latin typeface="Cambria" pitchFamily="18" charset="0"/>
              </a:rPr>
              <a:t>.	Άρθ.	Αντων.    </a:t>
            </a:r>
            <a:r>
              <a:rPr lang="el-GR" sz="2400" dirty="0" err="1">
                <a:latin typeface="Cambria" pitchFamily="18" charset="0"/>
              </a:rPr>
              <a:t>Προθ</a:t>
            </a:r>
            <a:r>
              <a:rPr lang="el-GR" sz="2400" dirty="0">
                <a:latin typeface="Cambria" pitchFamily="18" charset="0"/>
              </a:rPr>
              <a:t>.   Συνδ.  Μόρια</a:t>
            </a:r>
          </a:p>
          <a:p>
            <a:r>
              <a:rPr lang="el-GR" sz="2400" b="1" dirty="0">
                <a:latin typeface="Cambria" pitchFamily="18" charset="0"/>
              </a:rPr>
              <a:t>	</a:t>
            </a:r>
          </a:p>
          <a:p>
            <a:r>
              <a:rPr lang="el-GR" sz="2400" b="1" dirty="0">
                <a:latin typeface="Cambria" pitchFamily="18" charset="0"/>
              </a:rPr>
              <a:t>				</a:t>
            </a:r>
            <a:endParaRPr lang="en-US" sz="2400" b="1" dirty="0">
              <a:latin typeface="Cambria" pitchFamily="18" charset="0"/>
            </a:endParaRPr>
          </a:p>
          <a:p>
            <a:r>
              <a:rPr lang="en-US" sz="2400" b="1" dirty="0">
                <a:latin typeface="Cambria" pitchFamily="18" charset="0"/>
              </a:rPr>
              <a:t>				</a:t>
            </a:r>
            <a:endParaRPr lang="el-GR" sz="2400" dirty="0">
              <a:latin typeface="Cambria" pitchFamily="18" charset="0"/>
            </a:endParaRPr>
          </a:p>
          <a:p>
            <a:r>
              <a:rPr lang="el-GR" sz="2400" dirty="0">
                <a:latin typeface="+mn-lt"/>
              </a:rPr>
              <a:t>			</a:t>
            </a:r>
          </a:p>
          <a:p>
            <a:r>
              <a:rPr lang="el-GR" sz="2400" dirty="0">
                <a:latin typeface="+mn-lt"/>
              </a:rPr>
              <a:t>				</a:t>
            </a:r>
            <a:endParaRPr lang="en-US" sz="2400" dirty="0">
              <a:latin typeface="+mn-lt"/>
            </a:endParaRPr>
          </a:p>
          <a:p>
            <a:endParaRPr lang="el-GR" sz="2400" b="1" dirty="0">
              <a:latin typeface="+mn-lt"/>
            </a:endParaRPr>
          </a:p>
          <a:p>
            <a:r>
              <a:rPr lang="el-GR" sz="2400" dirty="0">
                <a:latin typeface="+mn-lt"/>
              </a:rPr>
              <a:t> </a:t>
            </a:r>
            <a:endParaRPr lang="en-US" sz="2400" dirty="0">
              <a:latin typeface="+mn-lt"/>
            </a:endParaRPr>
          </a:p>
          <a:p>
            <a:endParaRPr lang="en-US" sz="2400" dirty="0"/>
          </a:p>
        </p:txBody>
      </p:sp>
      <p:cxnSp>
        <p:nvCxnSpPr>
          <p:cNvPr id="4" name="Ευθεία γραμμή σύνδεσης 247"/>
          <p:cNvCxnSpPr/>
          <p:nvPr/>
        </p:nvCxnSpPr>
        <p:spPr>
          <a:xfrm flipV="1">
            <a:off x="838200" y="2749689"/>
            <a:ext cx="914400" cy="608416"/>
          </a:xfrm>
          <a:prstGeom prst="line">
            <a:avLst/>
          </a:prstGeom>
        </p:spPr>
        <p:style>
          <a:lnRef idx="1">
            <a:schemeClr val="dk1"/>
          </a:lnRef>
          <a:fillRef idx="0">
            <a:schemeClr val="dk1"/>
          </a:fillRef>
          <a:effectRef idx="0">
            <a:schemeClr val="dk1"/>
          </a:effectRef>
          <a:fontRef idx="minor">
            <a:schemeClr val="tx1"/>
          </a:fontRef>
        </p:style>
      </p:cxnSp>
      <p:cxnSp>
        <p:nvCxnSpPr>
          <p:cNvPr id="5" name="Ευθεία γραμμή σύνδεσης 247"/>
          <p:cNvCxnSpPr/>
          <p:nvPr/>
        </p:nvCxnSpPr>
        <p:spPr>
          <a:xfrm flipV="1">
            <a:off x="2667000" y="1682889"/>
            <a:ext cx="1447800" cy="609600"/>
          </a:xfrm>
          <a:prstGeom prst="line">
            <a:avLst/>
          </a:prstGeom>
        </p:spPr>
        <p:style>
          <a:lnRef idx="1">
            <a:schemeClr val="dk1"/>
          </a:lnRef>
          <a:fillRef idx="0">
            <a:schemeClr val="dk1"/>
          </a:fillRef>
          <a:effectRef idx="0">
            <a:schemeClr val="dk1"/>
          </a:effectRef>
          <a:fontRef idx="minor">
            <a:schemeClr val="tx1"/>
          </a:fontRef>
        </p:style>
      </p:cxnSp>
      <p:cxnSp>
        <p:nvCxnSpPr>
          <p:cNvPr id="9" name="Ευθεία γραμμή σύνδεσης 247"/>
          <p:cNvCxnSpPr/>
          <p:nvPr/>
        </p:nvCxnSpPr>
        <p:spPr>
          <a:xfrm flipV="1">
            <a:off x="1371600" y="2749689"/>
            <a:ext cx="381000" cy="609600"/>
          </a:xfrm>
          <a:prstGeom prst="line">
            <a:avLst/>
          </a:prstGeom>
        </p:spPr>
        <p:style>
          <a:lnRef idx="1">
            <a:schemeClr val="dk1"/>
          </a:lnRef>
          <a:fillRef idx="0">
            <a:schemeClr val="dk1"/>
          </a:fillRef>
          <a:effectRef idx="0">
            <a:schemeClr val="dk1"/>
          </a:effectRef>
          <a:fontRef idx="minor">
            <a:schemeClr val="tx1"/>
          </a:fontRef>
        </p:style>
      </p:cxnSp>
      <p:cxnSp>
        <p:nvCxnSpPr>
          <p:cNvPr id="13" name="Ευθεία γραμμή σύνδεσης 247"/>
          <p:cNvCxnSpPr/>
          <p:nvPr/>
        </p:nvCxnSpPr>
        <p:spPr>
          <a:xfrm flipH="1" flipV="1">
            <a:off x="4114800" y="1682889"/>
            <a:ext cx="1676400" cy="609600"/>
          </a:xfrm>
          <a:prstGeom prst="line">
            <a:avLst/>
          </a:prstGeom>
        </p:spPr>
        <p:style>
          <a:lnRef idx="1">
            <a:schemeClr val="dk1"/>
          </a:lnRef>
          <a:fillRef idx="0">
            <a:schemeClr val="dk1"/>
          </a:fillRef>
          <a:effectRef idx="0">
            <a:schemeClr val="dk1"/>
          </a:effectRef>
          <a:fontRef idx="minor">
            <a:schemeClr val="tx1"/>
          </a:fontRef>
        </p:style>
      </p:cxnSp>
      <p:cxnSp>
        <p:nvCxnSpPr>
          <p:cNvPr id="15" name="Ευθεία γραμμή σύνδεσης 247"/>
          <p:cNvCxnSpPr/>
          <p:nvPr/>
        </p:nvCxnSpPr>
        <p:spPr>
          <a:xfrm flipV="1">
            <a:off x="4495800" y="2673489"/>
            <a:ext cx="1600200" cy="762000"/>
          </a:xfrm>
          <a:prstGeom prst="line">
            <a:avLst/>
          </a:prstGeom>
        </p:spPr>
        <p:style>
          <a:lnRef idx="1">
            <a:schemeClr val="dk1"/>
          </a:lnRef>
          <a:fillRef idx="0">
            <a:schemeClr val="dk1"/>
          </a:fillRef>
          <a:effectRef idx="0">
            <a:schemeClr val="dk1"/>
          </a:effectRef>
          <a:fontRef idx="minor">
            <a:schemeClr val="tx1"/>
          </a:fontRef>
        </p:style>
      </p:cxnSp>
      <p:cxnSp>
        <p:nvCxnSpPr>
          <p:cNvPr id="17" name="Ευθεία γραμμή σύνδεσης 247"/>
          <p:cNvCxnSpPr/>
          <p:nvPr/>
        </p:nvCxnSpPr>
        <p:spPr>
          <a:xfrm flipH="1" flipV="1">
            <a:off x="6096000" y="2673489"/>
            <a:ext cx="914400" cy="685800"/>
          </a:xfrm>
          <a:prstGeom prst="line">
            <a:avLst/>
          </a:prstGeom>
        </p:spPr>
        <p:style>
          <a:lnRef idx="1">
            <a:schemeClr val="dk1"/>
          </a:lnRef>
          <a:fillRef idx="0">
            <a:schemeClr val="dk1"/>
          </a:fillRef>
          <a:effectRef idx="0">
            <a:schemeClr val="dk1"/>
          </a:effectRef>
          <a:fontRef idx="minor">
            <a:schemeClr val="tx1"/>
          </a:fontRef>
        </p:style>
      </p:cxnSp>
      <p:cxnSp>
        <p:nvCxnSpPr>
          <p:cNvPr id="22" name="Ευθεία γραμμή σύνδεσης 247"/>
          <p:cNvCxnSpPr/>
          <p:nvPr/>
        </p:nvCxnSpPr>
        <p:spPr>
          <a:xfrm flipH="1" flipV="1">
            <a:off x="1752600" y="2749689"/>
            <a:ext cx="914400" cy="685800"/>
          </a:xfrm>
          <a:prstGeom prst="line">
            <a:avLst/>
          </a:prstGeom>
        </p:spPr>
        <p:style>
          <a:lnRef idx="1">
            <a:schemeClr val="dk1"/>
          </a:lnRef>
          <a:fillRef idx="0">
            <a:schemeClr val="dk1"/>
          </a:fillRef>
          <a:effectRef idx="0">
            <a:schemeClr val="dk1"/>
          </a:effectRef>
          <a:fontRef idx="minor">
            <a:schemeClr val="tx1"/>
          </a:fontRef>
        </p:style>
      </p:cxnSp>
      <p:cxnSp>
        <p:nvCxnSpPr>
          <p:cNvPr id="27" name="Ευθεία γραμμή σύνδεσης 247"/>
          <p:cNvCxnSpPr/>
          <p:nvPr/>
        </p:nvCxnSpPr>
        <p:spPr>
          <a:xfrm flipH="1" flipV="1">
            <a:off x="1752600" y="2749689"/>
            <a:ext cx="381000" cy="609600"/>
          </a:xfrm>
          <a:prstGeom prst="line">
            <a:avLst/>
          </a:prstGeom>
        </p:spPr>
        <p:style>
          <a:lnRef idx="1">
            <a:schemeClr val="dk1"/>
          </a:lnRef>
          <a:fillRef idx="0">
            <a:schemeClr val="dk1"/>
          </a:fillRef>
          <a:effectRef idx="0">
            <a:schemeClr val="dk1"/>
          </a:effectRef>
          <a:fontRef idx="minor">
            <a:schemeClr val="tx1"/>
          </a:fontRef>
        </p:style>
      </p:cxnSp>
      <p:cxnSp>
        <p:nvCxnSpPr>
          <p:cNvPr id="32" name="Ευθεία γραμμή σύνδεσης 247"/>
          <p:cNvCxnSpPr/>
          <p:nvPr/>
        </p:nvCxnSpPr>
        <p:spPr>
          <a:xfrm flipV="1">
            <a:off x="5715000" y="2673489"/>
            <a:ext cx="381000" cy="609600"/>
          </a:xfrm>
          <a:prstGeom prst="line">
            <a:avLst/>
          </a:prstGeom>
        </p:spPr>
        <p:style>
          <a:lnRef idx="1">
            <a:schemeClr val="dk1"/>
          </a:lnRef>
          <a:fillRef idx="0">
            <a:schemeClr val="dk1"/>
          </a:fillRef>
          <a:effectRef idx="0">
            <a:schemeClr val="dk1"/>
          </a:effectRef>
          <a:fontRef idx="minor">
            <a:schemeClr val="tx1"/>
          </a:fontRef>
        </p:style>
      </p:cxnSp>
      <p:cxnSp>
        <p:nvCxnSpPr>
          <p:cNvPr id="36" name="Ευθεία γραμμή σύνδεσης 247"/>
          <p:cNvCxnSpPr/>
          <p:nvPr/>
        </p:nvCxnSpPr>
        <p:spPr>
          <a:xfrm flipH="1" flipV="1">
            <a:off x="6096000" y="2673489"/>
            <a:ext cx="381000" cy="609600"/>
          </a:xfrm>
          <a:prstGeom prst="line">
            <a:avLst/>
          </a:prstGeom>
        </p:spPr>
        <p:style>
          <a:lnRef idx="1">
            <a:schemeClr val="dk1"/>
          </a:lnRef>
          <a:fillRef idx="0">
            <a:schemeClr val="dk1"/>
          </a:fillRef>
          <a:effectRef idx="0">
            <a:schemeClr val="dk1"/>
          </a:effectRef>
          <a:fontRef idx="minor">
            <a:schemeClr val="tx1"/>
          </a:fontRef>
        </p:style>
      </p:cxnSp>
      <p:cxnSp>
        <p:nvCxnSpPr>
          <p:cNvPr id="37" name="Ευθεία γραμμή σύνδεσης 247"/>
          <p:cNvCxnSpPr/>
          <p:nvPr/>
        </p:nvCxnSpPr>
        <p:spPr>
          <a:xfrm flipH="1" flipV="1">
            <a:off x="6096000" y="2673489"/>
            <a:ext cx="1981200" cy="76200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228600" y="990600"/>
            <a:ext cx="8610600" cy="6140142"/>
          </a:xfrm>
          <a:prstGeom prst="rect">
            <a:avLst/>
          </a:prstGeom>
        </p:spPr>
        <p:txBody>
          <a:bodyPr wrap="square">
            <a:spAutoFit/>
          </a:bodyPr>
          <a:lstStyle/>
          <a:p>
            <a:pPr algn="just">
              <a:buClr>
                <a:srgbClr val="7030A0"/>
              </a:buClr>
              <a:buFont typeface="Wingdings" pitchFamily="2" charset="2"/>
              <a:buChar char="ü"/>
            </a:pPr>
            <a:r>
              <a:rPr lang="el-GR" sz="2300" b="1" dirty="0">
                <a:solidFill>
                  <a:srgbClr val="00B050"/>
                </a:solidFill>
                <a:latin typeface="Cambria" pitchFamily="18" charset="0"/>
              </a:rPr>
              <a:t>Παραγωγή</a:t>
            </a:r>
            <a:r>
              <a:rPr lang="el-GR" sz="2300" dirty="0">
                <a:latin typeface="Cambria" pitchFamily="18" charset="0"/>
              </a:rPr>
              <a:t>:</a:t>
            </a:r>
            <a:r>
              <a:rPr lang="el-GR" sz="2300" b="1" dirty="0">
                <a:latin typeface="Cambria" pitchFamily="18" charset="0"/>
              </a:rPr>
              <a:t> </a:t>
            </a:r>
            <a:r>
              <a:rPr lang="el-GR" sz="2300" dirty="0">
                <a:latin typeface="Cambria" pitchFamily="18" charset="0"/>
              </a:rPr>
              <a:t>αποτελεί διαδικασία σχηματισμού λέξεων με συνδυασμό θέματος και παραγωγικών προσφυμάτων</a:t>
            </a:r>
            <a:endParaRPr lang="en-US" sz="2300" dirty="0">
              <a:latin typeface="Cambria" pitchFamily="18" charset="0"/>
            </a:endParaRPr>
          </a:p>
          <a:p>
            <a:pPr algn="just"/>
            <a:endParaRPr lang="en-US" sz="2300" dirty="0">
              <a:latin typeface="Cambria" pitchFamily="18" charset="0"/>
            </a:endParaRPr>
          </a:p>
          <a:p>
            <a:pPr algn="just">
              <a:buClr>
                <a:srgbClr val="7030A0"/>
              </a:buClr>
              <a:buFont typeface="Courier New" pitchFamily="49" charset="0"/>
              <a:buChar char="o"/>
            </a:pPr>
            <a:r>
              <a:rPr lang="el-GR" sz="2300" b="1" dirty="0">
                <a:latin typeface="Cambria" pitchFamily="18" charset="0"/>
              </a:rPr>
              <a:t> πρόθημα</a:t>
            </a:r>
            <a:r>
              <a:rPr lang="el-GR" sz="2300" dirty="0">
                <a:latin typeface="Cambria" pitchFamily="18" charset="0"/>
              </a:rPr>
              <a:t> π.χ. α</a:t>
            </a:r>
            <a:r>
              <a:rPr lang="en-US" sz="2300" dirty="0">
                <a:latin typeface="Cambria" pitchFamily="18" charset="0"/>
              </a:rPr>
              <a:t>+</a:t>
            </a:r>
            <a:r>
              <a:rPr lang="el-GR" sz="2300" dirty="0" err="1">
                <a:latin typeface="Cambria" pitchFamily="18" charset="0"/>
              </a:rPr>
              <a:t>όρατος</a:t>
            </a:r>
            <a:r>
              <a:rPr lang="el-GR" sz="2300" dirty="0">
                <a:latin typeface="Cambria" pitchFamily="18" charset="0"/>
              </a:rPr>
              <a:t>, </a:t>
            </a:r>
            <a:r>
              <a:rPr lang="el-GR" sz="2300" dirty="0" err="1">
                <a:latin typeface="Cambria" pitchFamily="18" charset="0"/>
              </a:rPr>
              <a:t>δύσ</a:t>
            </a:r>
            <a:r>
              <a:rPr lang="en-US" sz="2300" dirty="0">
                <a:latin typeface="Cambria" pitchFamily="18" charset="0"/>
              </a:rPr>
              <a:t>+</a:t>
            </a:r>
            <a:r>
              <a:rPr lang="el-GR" sz="2300" dirty="0" err="1">
                <a:latin typeface="Cambria" pitchFamily="18" charset="0"/>
              </a:rPr>
              <a:t>βατος</a:t>
            </a:r>
            <a:r>
              <a:rPr lang="el-GR" sz="2300" dirty="0">
                <a:latin typeface="Cambria" pitchFamily="18" charset="0"/>
              </a:rPr>
              <a:t> , </a:t>
            </a:r>
            <a:r>
              <a:rPr lang="en-US" sz="2300" dirty="0" err="1">
                <a:latin typeface="Cambria" pitchFamily="18" charset="0"/>
              </a:rPr>
              <a:t>re+print</a:t>
            </a:r>
            <a:r>
              <a:rPr lang="en-US" sz="2300" dirty="0">
                <a:latin typeface="Cambria" pitchFamily="18" charset="0"/>
              </a:rPr>
              <a:t>,  </a:t>
            </a:r>
            <a:r>
              <a:rPr lang="en-US" sz="2300" dirty="0" err="1">
                <a:latin typeface="Cambria" pitchFamily="18" charset="0"/>
              </a:rPr>
              <a:t>a+moral</a:t>
            </a:r>
            <a:endParaRPr lang="en-US" sz="2300" dirty="0">
              <a:latin typeface="Cambria" pitchFamily="18" charset="0"/>
            </a:endParaRPr>
          </a:p>
          <a:p>
            <a:pPr algn="just">
              <a:buClr>
                <a:srgbClr val="7030A0"/>
              </a:buClr>
              <a:buFont typeface="Courier New" pitchFamily="49" charset="0"/>
              <a:buChar char="o"/>
            </a:pPr>
            <a:r>
              <a:rPr lang="el-GR" sz="2300" b="1" dirty="0">
                <a:latin typeface="Cambria" pitchFamily="18" charset="0"/>
              </a:rPr>
              <a:t> επίθημα </a:t>
            </a:r>
            <a:r>
              <a:rPr lang="el-GR" sz="2300" dirty="0">
                <a:latin typeface="Cambria" pitchFamily="18" charset="0"/>
              </a:rPr>
              <a:t>π.χ. </a:t>
            </a:r>
            <a:r>
              <a:rPr lang="el-GR" sz="2300" dirty="0" err="1">
                <a:latin typeface="Cambria" pitchFamily="18" charset="0"/>
              </a:rPr>
              <a:t>ταξ</a:t>
            </a:r>
            <a:r>
              <a:rPr lang="el-GR" sz="2300" dirty="0">
                <a:latin typeface="Cambria" pitchFamily="18" charset="0"/>
              </a:rPr>
              <a:t>-</a:t>
            </a:r>
            <a:r>
              <a:rPr lang="el-GR" sz="2300" dirty="0" err="1">
                <a:latin typeface="Cambria" pitchFamily="18" charset="0"/>
              </a:rPr>
              <a:t>ιτζής</a:t>
            </a:r>
            <a:r>
              <a:rPr lang="el-GR" sz="2300" dirty="0">
                <a:latin typeface="Cambria" pitchFamily="18" charset="0"/>
              </a:rPr>
              <a:t>, </a:t>
            </a:r>
            <a:r>
              <a:rPr lang="el-GR" sz="2300" dirty="0" err="1">
                <a:latin typeface="Cambria" pitchFamily="18" charset="0"/>
              </a:rPr>
              <a:t>γειτον</a:t>
            </a:r>
            <a:r>
              <a:rPr lang="el-GR" sz="2300" dirty="0">
                <a:latin typeface="Cambria" pitchFamily="18" charset="0"/>
              </a:rPr>
              <a:t>-</a:t>
            </a:r>
            <a:r>
              <a:rPr lang="el-GR" sz="2300" dirty="0" err="1">
                <a:latin typeface="Cambria" pitchFamily="18" charset="0"/>
              </a:rPr>
              <a:t>ικός</a:t>
            </a:r>
            <a:r>
              <a:rPr lang="en-US" sz="2300" dirty="0">
                <a:latin typeface="Cambria" pitchFamily="18" charset="0"/>
              </a:rPr>
              <a:t>, believe +able,  </a:t>
            </a:r>
            <a:r>
              <a:rPr lang="en-US" sz="2300" dirty="0" err="1">
                <a:latin typeface="Cambria" pitchFamily="18" charset="0"/>
              </a:rPr>
              <a:t>system+atic</a:t>
            </a:r>
            <a:endParaRPr lang="en-US" sz="2300" dirty="0">
              <a:latin typeface="Cambria" pitchFamily="18" charset="0"/>
            </a:endParaRPr>
          </a:p>
          <a:p>
            <a:pPr algn="just">
              <a:buClr>
                <a:srgbClr val="7030A0"/>
              </a:buClr>
              <a:buFont typeface="Courier New" pitchFamily="49" charset="0"/>
              <a:buChar char="o"/>
            </a:pPr>
            <a:r>
              <a:rPr lang="el-GR" sz="2300" b="1" dirty="0">
                <a:latin typeface="Cambria" pitchFamily="18" charset="0"/>
              </a:rPr>
              <a:t> </a:t>
            </a:r>
            <a:r>
              <a:rPr lang="el-GR" sz="2300" b="1" dirty="0" err="1">
                <a:latin typeface="Cambria" pitchFamily="18" charset="0"/>
              </a:rPr>
              <a:t>ένθημα</a:t>
            </a:r>
            <a:r>
              <a:rPr lang="el-GR" sz="2300" b="1" dirty="0">
                <a:latin typeface="Cambria" pitchFamily="18" charset="0"/>
              </a:rPr>
              <a:t> </a:t>
            </a:r>
            <a:r>
              <a:rPr lang="el-GR" sz="2300" dirty="0">
                <a:latin typeface="Cambria" pitchFamily="18" charset="0"/>
              </a:rPr>
              <a:t>(βλ. τα δεδομένα από τη </a:t>
            </a:r>
            <a:r>
              <a:rPr lang="en-US" sz="2300" dirty="0" err="1">
                <a:latin typeface="Cambria" pitchFamily="18" charset="0"/>
              </a:rPr>
              <a:t>Bontoc</a:t>
            </a:r>
            <a:r>
              <a:rPr lang="el-GR" sz="2300" dirty="0">
                <a:latin typeface="Cambria" pitchFamily="18" charset="0"/>
              </a:rPr>
              <a:t>)</a:t>
            </a:r>
          </a:p>
          <a:p>
            <a:pPr algn="just"/>
            <a:endParaRPr lang="el-GR" sz="2300" dirty="0">
              <a:latin typeface="Cambria" pitchFamily="18" charset="0"/>
            </a:endParaRPr>
          </a:p>
          <a:p>
            <a:pPr algn="just"/>
            <a:r>
              <a:rPr lang="el-GR" sz="2300" dirty="0">
                <a:latin typeface="Cambria" pitchFamily="18" charset="0"/>
              </a:rPr>
              <a:t>Οι κατηγορίες λέξεων που δημιουργούνται με βάση την παραγωγή είναι τα ουσιαστικά, τα ρήματα, τα επίθετα και τα επιρρήματα.</a:t>
            </a:r>
          </a:p>
          <a:p>
            <a:pPr algn="just"/>
            <a:endParaRPr lang="el-GR" sz="2300" dirty="0">
              <a:latin typeface="Cambria" pitchFamily="18" charset="0"/>
            </a:endParaRPr>
          </a:p>
          <a:p>
            <a:pPr algn="just"/>
            <a:r>
              <a:rPr lang="el-GR" sz="2300" dirty="0" err="1">
                <a:latin typeface="Cambria" pitchFamily="18" charset="0"/>
              </a:rPr>
              <a:t>όργαν</a:t>
            </a:r>
            <a:r>
              <a:rPr lang="el-GR" sz="2300" dirty="0">
                <a:latin typeface="Cambria" pitchFamily="18" charset="0"/>
              </a:rPr>
              <a:t>(ο)</a:t>
            </a:r>
          </a:p>
          <a:p>
            <a:pPr algn="just"/>
            <a:r>
              <a:rPr lang="el-GR" sz="2300" dirty="0">
                <a:latin typeface="Cambria" pitchFamily="18" charset="0"/>
              </a:rPr>
              <a:t>οργαν-</a:t>
            </a:r>
            <a:r>
              <a:rPr lang="el-GR" sz="2300" b="1" dirty="0">
                <a:latin typeface="Cambria" pitchFamily="18" charset="0"/>
              </a:rPr>
              <a:t>ών</a:t>
            </a:r>
            <a:r>
              <a:rPr lang="el-GR" sz="2300" dirty="0">
                <a:latin typeface="Cambria" pitchFamily="18" charset="0"/>
              </a:rPr>
              <a:t>(ω)</a:t>
            </a:r>
          </a:p>
          <a:p>
            <a:pPr algn="just"/>
            <a:r>
              <a:rPr lang="el-GR" sz="2300" dirty="0">
                <a:latin typeface="Cambria" pitchFamily="18" charset="0"/>
              </a:rPr>
              <a:t>οργαν-</a:t>
            </a:r>
            <a:r>
              <a:rPr lang="el-GR" sz="2300" b="1" dirty="0">
                <a:latin typeface="Cambria" pitchFamily="18" charset="0"/>
              </a:rPr>
              <a:t>ωτ</a:t>
            </a:r>
            <a:r>
              <a:rPr lang="el-GR" sz="2300" dirty="0">
                <a:latin typeface="Cambria" pitchFamily="18" charset="0"/>
              </a:rPr>
              <a:t>(ής)</a:t>
            </a:r>
          </a:p>
          <a:p>
            <a:pPr algn="just"/>
            <a:r>
              <a:rPr lang="el-GR" sz="2300" dirty="0" err="1">
                <a:latin typeface="Cambria" pitchFamily="18" charset="0"/>
              </a:rPr>
              <a:t>οργανωτ</a:t>
            </a:r>
            <a:r>
              <a:rPr lang="el-GR" sz="2300" dirty="0">
                <a:latin typeface="Cambria" pitchFamily="18" charset="0"/>
              </a:rPr>
              <a:t>-</a:t>
            </a:r>
            <a:r>
              <a:rPr lang="el-GR" sz="2300" b="1" dirty="0" err="1">
                <a:latin typeface="Cambria" pitchFamily="18" charset="0"/>
              </a:rPr>
              <a:t>ικ</a:t>
            </a:r>
            <a:r>
              <a:rPr lang="el-GR" sz="2300" dirty="0">
                <a:latin typeface="Cambria" pitchFamily="18" charset="0"/>
              </a:rPr>
              <a:t>(</a:t>
            </a:r>
            <a:r>
              <a:rPr lang="el-GR" sz="2300" dirty="0" err="1">
                <a:latin typeface="Cambria" pitchFamily="18" charset="0"/>
              </a:rPr>
              <a:t>ός</a:t>
            </a:r>
            <a:r>
              <a:rPr lang="el-GR" sz="2300" dirty="0">
                <a:latin typeface="Cambria" pitchFamily="18" charset="0"/>
              </a:rPr>
              <a:t>)</a:t>
            </a:r>
          </a:p>
          <a:p>
            <a:pPr algn="just"/>
            <a:r>
              <a:rPr lang="el-GR" sz="2300" dirty="0" err="1">
                <a:latin typeface="Cambria" pitchFamily="18" charset="0"/>
              </a:rPr>
              <a:t>οργανωτ</a:t>
            </a:r>
            <a:r>
              <a:rPr lang="el-GR" sz="2300" dirty="0">
                <a:latin typeface="Cambria" pitchFamily="18" charset="0"/>
              </a:rPr>
              <a:t>-</a:t>
            </a:r>
            <a:r>
              <a:rPr lang="el-GR" sz="2300" b="1" dirty="0" err="1">
                <a:latin typeface="Cambria" pitchFamily="18" charset="0"/>
              </a:rPr>
              <a:t>ικ</a:t>
            </a:r>
            <a:r>
              <a:rPr lang="el-GR" sz="2300" dirty="0">
                <a:latin typeface="Cambria" pitchFamily="18" charset="0"/>
              </a:rPr>
              <a:t>(ά) (</a:t>
            </a:r>
            <a:r>
              <a:rPr lang="el-GR" sz="2300" dirty="0" err="1">
                <a:latin typeface="Cambria" pitchFamily="18" charset="0"/>
              </a:rPr>
              <a:t>επιρ</a:t>
            </a:r>
            <a:r>
              <a:rPr lang="el-GR" sz="2300" dirty="0">
                <a:latin typeface="Cambria" pitchFamily="18" charset="0"/>
              </a:rPr>
              <a:t>)</a:t>
            </a:r>
            <a:endParaRPr lang="en-US" sz="2300" dirty="0">
              <a:latin typeface="Cambria" pitchFamily="18" charset="0"/>
            </a:endParaRPr>
          </a:p>
          <a:p>
            <a:endParaRPr lang="en-US" sz="2400" dirty="0"/>
          </a:p>
          <a:p>
            <a:endParaRPr lang="en-US" sz="2400" dirty="0"/>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286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228600" y="990600"/>
            <a:ext cx="8610600" cy="2308324"/>
          </a:xfrm>
          <a:prstGeom prst="rect">
            <a:avLst/>
          </a:prstGeom>
        </p:spPr>
        <p:txBody>
          <a:bodyPr wrap="square">
            <a:spAutoFit/>
          </a:bodyPr>
          <a:lstStyle/>
          <a:p>
            <a:pPr algn="just"/>
            <a:r>
              <a:rPr lang="el-GR" sz="2400" dirty="0">
                <a:latin typeface="Cambria" pitchFamily="18" charset="0"/>
              </a:rPr>
              <a:t>Ο σχηματισμός λέξεων με βάση την παραγωγή είναι αποτέλεσμα της παράθεσης/προσθήκης μορφημάτων σε συγκεκριμένη σειρά.</a:t>
            </a:r>
          </a:p>
          <a:p>
            <a:pPr algn="just"/>
            <a:r>
              <a:rPr lang="el-GR" sz="2400" dirty="0">
                <a:latin typeface="Cambria" pitchFamily="18" charset="0"/>
              </a:rPr>
              <a:t>Αυτή η σειρά αντανακλά την </a:t>
            </a:r>
            <a:r>
              <a:rPr lang="el-GR" sz="2400" b="1" dirty="0">
                <a:latin typeface="Cambria" pitchFamily="18" charset="0"/>
              </a:rPr>
              <a:t>ιεραρχική δομή</a:t>
            </a:r>
            <a:r>
              <a:rPr lang="el-GR" sz="2400" dirty="0">
                <a:latin typeface="Cambria" pitchFamily="18" charset="0"/>
              </a:rPr>
              <a:t> της λέξης.</a:t>
            </a:r>
            <a:endParaRPr lang="en-US" sz="2400" dirty="0">
              <a:latin typeface="Cambria" pitchFamily="18" charset="0"/>
            </a:endParaRPr>
          </a:p>
          <a:p>
            <a:endParaRPr lang="en-US" sz="2400" dirty="0"/>
          </a:p>
          <a:p>
            <a:endParaRPr lang="en-US" sz="2400" dirty="0"/>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grpSp>
        <p:nvGrpSpPr>
          <p:cNvPr id="27" name="26 - Ομάδα"/>
          <p:cNvGrpSpPr/>
          <p:nvPr/>
        </p:nvGrpSpPr>
        <p:grpSpPr>
          <a:xfrm>
            <a:off x="304800" y="2895600"/>
            <a:ext cx="8229600" cy="3238381"/>
            <a:chOff x="304800" y="2895600"/>
            <a:chExt cx="8229600" cy="3238381"/>
          </a:xfrm>
        </p:grpSpPr>
        <p:sp>
          <p:nvSpPr>
            <p:cNvPr id="5" name="Rectangle 4"/>
            <p:cNvSpPr/>
            <p:nvPr/>
          </p:nvSpPr>
          <p:spPr>
            <a:xfrm>
              <a:off x="304800" y="2895600"/>
              <a:ext cx="8077200" cy="3170099"/>
            </a:xfrm>
            <a:prstGeom prst="rect">
              <a:avLst/>
            </a:prstGeom>
          </p:spPr>
          <p:txBody>
            <a:bodyPr wrap="square">
              <a:spAutoFit/>
            </a:bodyPr>
            <a:lstStyle/>
            <a:p>
              <a:r>
                <a:rPr lang="el-GR" sz="2000" dirty="0">
                  <a:latin typeface="Cambria" pitchFamily="18" charset="0"/>
                </a:rPr>
                <a:t>π.χ. </a:t>
              </a:r>
              <a:r>
                <a:rPr lang="en-US" sz="2000" dirty="0">
                  <a:latin typeface="Cambria" pitchFamily="18" charset="0"/>
                </a:rPr>
                <a:t>unsystematic</a:t>
              </a:r>
            </a:p>
            <a:p>
              <a:endParaRPr lang="en-US" sz="2000" dirty="0">
                <a:latin typeface="Cambria" pitchFamily="18" charset="0"/>
              </a:endParaRPr>
            </a:p>
            <a:p>
              <a:r>
                <a:rPr lang="en-US" sz="2000" dirty="0">
                  <a:latin typeface="Cambria" pitchFamily="18" charset="0"/>
                </a:rPr>
                <a:t>      </a:t>
              </a:r>
              <a:r>
                <a:rPr lang="el-GR" sz="2000" dirty="0">
                  <a:latin typeface="Cambria" pitchFamily="18" charset="0"/>
                </a:rPr>
                <a:t>Επίθετο</a:t>
              </a:r>
            </a:p>
            <a:p>
              <a:endParaRPr lang="el-GR" sz="2000" dirty="0">
                <a:latin typeface="Cambria" pitchFamily="18" charset="0"/>
              </a:endParaRPr>
            </a:p>
            <a:p>
              <a:r>
                <a:rPr lang="en-US" sz="2000" dirty="0">
                  <a:latin typeface="Cambria" pitchFamily="18" charset="0"/>
                </a:rPr>
                <a:t>un	           </a:t>
              </a:r>
              <a:r>
                <a:rPr lang="el-GR" sz="2000" dirty="0">
                  <a:latin typeface="Cambria" pitchFamily="18" charset="0"/>
                </a:rPr>
                <a:t>Επίθετο</a:t>
              </a:r>
            </a:p>
            <a:p>
              <a:endParaRPr lang="el-GR" sz="2000" dirty="0">
                <a:latin typeface="Cambria" pitchFamily="18" charset="0"/>
              </a:endParaRPr>
            </a:p>
            <a:p>
              <a:r>
                <a:rPr lang="el-GR" sz="2000" dirty="0">
                  <a:latin typeface="Cambria" pitchFamily="18" charset="0"/>
                </a:rPr>
                <a:t>	Ουσιαστικό	</a:t>
              </a:r>
              <a:r>
                <a:rPr lang="en-US" sz="2000" dirty="0" err="1">
                  <a:latin typeface="Cambria" pitchFamily="18" charset="0"/>
                </a:rPr>
                <a:t>atic</a:t>
              </a:r>
              <a:endParaRPr lang="en-US" sz="2000" dirty="0">
                <a:latin typeface="Cambria" pitchFamily="18" charset="0"/>
              </a:endParaRPr>
            </a:p>
            <a:p>
              <a:endParaRPr lang="en-US" sz="2000" dirty="0">
                <a:latin typeface="Cambria" pitchFamily="18" charset="0"/>
              </a:endParaRPr>
            </a:p>
            <a:p>
              <a:r>
                <a:rPr lang="en-US" sz="2000" dirty="0">
                  <a:latin typeface="Cambria" pitchFamily="18" charset="0"/>
                </a:rPr>
                <a:t>	system</a:t>
              </a:r>
            </a:p>
            <a:p>
              <a:endParaRPr lang="en-US" sz="2000" dirty="0">
                <a:latin typeface="Cambria" pitchFamily="18" charset="0"/>
              </a:endParaRPr>
            </a:p>
          </p:txBody>
        </p:sp>
        <p:sp>
          <p:nvSpPr>
            <p:cNvPr id="6" name="Rectangle 5"/>
            <p:cNvSpPr/>
            <p:nvPr/>
          </p:nvSpPr>
          <p:spPr>
            <a:xfrm>
              <a:off x="457200" y="5733871"/>
              <a:ext cx="8077200" cy="400110"/>
            </a:xfrm>
            <a:prstGeom prst="rect">
              <a:avLst/>
            </a:prstGeom>
          </p:spPr>
          <p:txBody>
            <a:bodyPr wrap="square">
              <a:spAutoFit/>
            </a:bodyPr>
            <a:lstStyle/>
            <a:p>
              <a:r>
                <a:rPr lang="el-GR" sz="2000" dirty="0">
                  <a:latin typeface="Cambria" pitchFamily="18" charset="0"/>
                </a:rPr>
                <a:t>*</a:t>
              </a:r>
              <a:r>
                <a:rPr lang="en-US" sz="2000" dirty="0" err="1">
                  <a:latin typeface="Cambria" pitchFamily="18" charset="0"/>
                </a:rPr>
                <a:t>unsystem</a:t>
              </a:r>
              <a:endParaRPr lang="en-US" sz="2000" dirty="0">
                <a:latin typeface="Cambria" pitchFamily="18" charset="0"/>
              </a:endParaRPr>
            </a:p>
          </p:txBody>
        </p:sp>
        <p:cxnSp>
          <p:nvCxnSpPr>
            <p:cNvPr id="9" name="8 - Ευθεία γραμμή σύνδεσης"/>
            <p:cNvCxnSpPr/>
            <p:nvPr/>
          </p:nvCxnSpPr>
          <p:spPr>
            <a:xfrm flipV="1">
              <a:off x="1752600" y="4419600"/>
              <a:ext cx="6096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flipH="1" flipV="1">
              <a:off x="2362200" y="4419600"/>
              <a:ext cx="6096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19 - Ευθεία γραμμή σύνδεσης"/>
            <p:cNvCxnSpPr/>
            <p:nvPr/>
          </p:nvCxnSpPr>
          <p:spPr>
            <a:xfrm flipV="1">
              <a:off x="609600" y="3810000"/>
              <a:ext cx="6096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 Ευθεία γραμμή σύνδεσης"/>
            <p:cNvCxnSpPr/>
            <p:nvPr/>
          </p:nvCxnSpPr>
          <p:spPr>
            <a:xfrm flipH="1" flipV="1">
              <a:off x="1219200" y="3810000"/>
              <a:ext cx="6096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1000" fill="hold"/>
                                        <p:tgtEl>
                                          <p:spTgt spid="27"/>
                                        </p:tgtEl>
                                        <p:attrNameLst>
                                          <p:attrName>ppt_x</p:attrName>
                                        </p:attrNameLst>
                                      </p:cBhvr>
                                      <p:tavLst>
                                        <p:tav tm="0">
                                          <p:val>
                                            <p:strVal val="#ppt_x"/>
                                          </p:val>
                                        </p:tav>
                                        <p:tav tm="100000">
                                          <p:val>
                                            <p:strVal val="#ppt_x"/>
                                          </p:val>
                                        </p:tav>
                                      </p:tavLst>
                                    </p:anim>
                                    <p:anim calcmode="lin" valueType="num">
                                      <p:cBhvr additive="base">
                                        <p:cTn id="14" dur="1000" fill="hold"/>
                                        <p:tgtEl>
                                          <p:spTgt spid="2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grpSp>
        <p:nvGrpSpPr>
          <p:cNvPr id="25" name="24 - Ομάδα"/>
          <p:cNvGrpSpPr/>
          <p:nvPr/>
        </p:nvGrpSpPr>
        <p:grpSpPr>
          <a:xfrm>
            <a:off x="304800" y="1371600"/>
            <a:ext cx="5253038" cy="2862322"/>
            <a:chOff x="474785" y="838200"/>
            <a:chExt cx="6934201" cy="2862322"/>
          </a:xfrm>
        </p:grpSpPr>
        <p:sp>
          <p:nvSpPr>
            <p:cNvPr id="5" name="Rectangle 4"/>
            <p:cNvSpPr/>
            <p:nvPr/>
          </p:nvSpPr>
          <p:spPr>
            <a:xfrm>
              <a:off x="474785" y="838200"/>
              <a:ext cx="6934201" cy="2862322"/>
            </a:xfrm>
            <a:prstGeom prst="rect">
              <a:avLst/>
            </a:prstGeom>
          </p:spPr>
          <p:txBody>
            <a:bodyPr wrap="square">
              <a:spAutoFit/>
            </a:bodyPr>
            <a:lstStyle/>
            <a:p>
              <a:endParaRPr lang="en-US" sz="2000" dirty="0">
                <a:latin typeface="Cambria" pitchFamily="18" charset="0"/>
              </a:endParaRPr>
            </a:p>
            <a:p>
              <a:r>
                <a:rPr lang="en-US" sz="2000" dirty="0">
                  <a:latin typeface="Cambria" pitchFamily="18" charset="0"/>
                </a:rPr>
                <a:t>  (1)  </a:t>
              </a:r>
              <a:r>
                <a:rPr lang="el-GR" sz="2000" dirty="0">
                  <a:latin typeface="Cambria" pitchFamily="18" charset="0"/>
                </a:rPr>
                <a:t>Επίθετο</a:t>
              </a:r>
            </a:p>
            <a:p>
              <a:endParaRPr lang="el-GR" sz="2000" dirty="0">
                <a:latin typeface="Cambria" pitchFamily="18" charset="0"/>
              </a:endParaRPr>
            </a:p>
            <a:p>
              <a:r>
                <a:rPr lang="en-US" sz="2000" dirty="0">
                  <a:latin typeface="Cambria" pitchFamily="18" charset="0"/>
                </a:rPr>
                <a:t>un	           </a:t>
              </a:r>
              <a:r>
                <a:rPr lang="el-GR" sz="2000" dirty="0">
                  <a:latin typeface="Cambria" pitchFamily="18" charset="0"/>
                </a:rPr>
                <a:t>Επίθετο</a:t>
              </a:r>
            </a:p>
            <a:p>
              <a:endParaRPr lang="el-GR" sz="2000" dirty="0">
                <a:latin typeface="Cambria" pitchFamily="18" charset="0"/>
              </a:endParaRPr>
            </a:p>
            <a:p>
              <a:r>
                <a:rPr lang="el-GR" sz="2000" dirty="0">
                  <a:latin typeface="Cambria" pitchFamily="18" charset="0"/>
                </a:rPr>
                <a:t>	</a:t>
              </a:r>
              <a:r>
                <a:rPr lang="en-US" sz="2000" dirty="0">
                  <a:latin typeface="Cambria" pitchFamily="18" charset="0"/>
                </a:rPr>
                <a:t>    </a:t>
              </a:r>
              <a:r>
                <a:rPr lang="el-GR" sz="2000" dirty="0">
                  <a:latin typeface="Cambria" pitchFamily="18" charset="0"/>
                </a:rPr>
                <a:t>Ρήμα	</a:t>
              </a:r>
              <a:r>
                <a:rPr lang="en-US" sz="2000" dirty="0">
                  <a:latin typeface="Cambria" pitchFamily="18" charset="0"/>
                </a:rPr>
                <a:t>       able</a:t>
              </a:r>
            </a:p>
            <a:p>
              <a:endParaRPr lang="en-US" sz="2000" dirty="0">
                <a:latin typeface="Cambria" pitchFamily="18" charset="0"/>
              </a:endParaRPr>
            </a:p>
            <a:p>
              <a:r>
                <a:rPr lang="en-US" sz="2000" dirty="0">
                  <a:latin typeface="Cambria" pitchFamily="18" charset="0"/>
                </a:rPr>
                <a:t>	     lock</a:t>
              </a:r>
            </a:p>
            <a:p>
              <a:endParaRPr lang="en-US" sz="2000" dirty="0">
                <a:latin typeface="Cambria" pitchFamily="18" charset="0"/>
              </a:endParaRPr>
            </a:p>
          </p:txBody>
        </p:sp>
        <p:grpSp>
          <p:nvGrpSpPr>
            <p:cNvPr id="24" name="23 - Ομάδα"/>
            <p:cNvGrpSpPr/>
            <p:nvPr/>
          </p:nvGrpSpPr>
          <p:grpSpPr>
            <a:xfrm>
              <a:off x="1078306" y="1524000"/>
              <a:ext cx="2615256" cy="914400"/>
              <a:chOff x="1078306" y="1524000"/>
              <a:chExt cx="2615256" cy="914400"/>
            </a:xfrm>
          </p:grpSpPr>
          <p:cxnSp>
            <p:nvCxnSpPr>
              <p:cNvPr id="8" name="7 - Ευθεία γραμμή σύνδεσης"/>
              <p:cNvCxnSpPr/>
              <p:nvPr/>
            </p:nvCxnSpPr>
            <p:spPr>
              <a:xfrm flipV="1">
                <a:off x="2385934" y="2133600"/>
                <a:ext cx="704107"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flipH="1" flipV="1">
                <a:off x="3090041" y="2133600"/>
                <a:ext cx="603521"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flipV="1">
                <a:off x="1078306" y="1524000"/>
                <a:ext cx="642888"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15 - Ευθεία γραμμή σύνδεσης"/>
              <p:cNvCxnSpPr/>
              <p:nvPr/>
            </p:nvCxnSpPr>
            <p:spPr>
              <a:xfrm flipH="1" flipV="1">
                <a:off x="1681827" y="1524000"/>
                <a:ext cx="804694"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8" name="37 - Ομάδα"/>
          <p:cNvGrpSpPr/>
          <p:nvPr/>
        </p:nvGrpSpPr>
        <p:grpSpPr>
          <a:xfrm>
            <a:off x="381000" y="4343400"/>
            <a:ext cx="8077200" cy="2246769"/>
            <a:chOff x="381000" y="4343400"/>
            <a:chExt cx="8077200" cy="2246769"/>
          </a:xfrm>
        </p:grpSpPr>
        <p:sp>
          <p:nvSpPr>
            <p:cNvPr id="6" name="Rectangle 5"/>
            <p:cNvSpPr/>
            <p:nvPr/>
          </p:nvSpPr>
          <p:spPr>
            <a:xfrm>
              <a:off x="381000" y="4343400"/>
              <a:ext cx="8077200" cy="2246769"/>
            </a:xfrm>
            <a:prstGeom prst="rect">
              <a:avLst/>
            </a:prstGeom>
          </p:spPr>
          <p:txBody>
            <a:bodyPr wrap="square">
              <a:spAutoFit/>
            </a:bodyPr>
            <a:lstStyle/>
            <a:p>
              <a:r>
                <a:rPr lang="en-US" dirty="0"/>
                <a:t> </a:t>
              </a:r>
              <a:r>
                <a:rPr lang="en-US" sz="2000" dirty="0">
                  <a:latin typeface="Cambria" pitchFamily="18" charset="0"/>
                </a:rPr>
                <a:t>(2)                         </a:t>
              </a:r>
              <a:r>
                <a:rPr lang="el-GR" sz="2000" dirty="0">
                  <a:latin typeface="Cambria" pitchFamily="18" charset="0"/>
                </a:rPr>
                <a:t>Επίθετο</a:t>
              </a:r>
            </a:p>
            <a:p>
              <a:endParaRPr lang="el-GR" sz="2000" dirty="0">
                <a:latin typeface="Cambria" pitchFamily="18" charset="0"/>
              </a:endParaRPr>
            </a:p>
            <a:p>
              <a:r>
                <a:rPr lang="en-US" sz="2000" dirty="0">
                  <a:latin typeface="Cambria" pitchFamily="18" charset="0"/>
                </a:rPr>
                <a:t>	</a:t>
              </a:r>
              <a:r>
                <a:rPr lang="el-GR" sz="2000" dirty="0">
                  <a:latin typeface="Cambria" pitchFamily="18" charset="0"/>
                </a:rPr>
                <a:t>Ρήμα</a:t>
              </a:r>
              <a:r>
                <a:rPr lang="en-US" sz="2000" dirty="0">
                  <a:latin typeface="Cambria" pitchFamily="18" charset="0"/>
                </a:rPr>
                <a:t>	           able</a:t>
              </a:r>
              <a:endParaRPr lang="el-GR" sz="2000" dirty="0">
                <a:latin typeface="Cambria" pitchFamily="18" charset="0"/>
              </a:endParaRPr>
            </a:p>
            <a:p>
              <a:endParaRPr lang="el-GR" sz="2000" dirty="0">
                <a:latin typeface="Cambria" pitchFamily="18" charset="0"/>
              </a:endParaRPr>
            </a:p>
            <a:p>
              <a:r>
                <a:rPr lang="en-US" sz="2000" dirty="0">
                  <a:latin typeface="Cambria" pitchFamily="18" charset="0"/>
                </a:rPr>
                <a:t>   un		</a:t>
              </a:r>
              <a:r>
                <a:rPr lang="el-GR" sz="2000" dirty="0">
                  <a:latin typeface="Cambria" pitchFamily="18" charset="0"/>
                </a:rPr>
                <a:t>Ρήμα	</a:t>
              </a:r>
              <a:endParaRPr lang="en-US" sz="2000" dirty="0">
                <a:latin typeface="Cambria" pitchFamily="18" charset="0"/>
              </a:endParaRPr>
            </a:p>
            <a:p>
              <a:endParaRPr lang="en-US" sz="2000" dirty="0">
                <a:latin typeface="Cambria" pitchFamily="18" charset="0"/>
              </a:endParaRPr>
            </a:p>
            <a:p>
              <a:r>
                <a:rPr lang="en-US" sz="2000" dirty="0">
                  <a:latin typeface="Cambria" pitchFamily="18" charset="0"/>
                </a:rPr>
                <a:t>	                  lock</a:t>
              </a:r>
            </a:p>
          </p:txBody>
        </p:sp>
        <p:cxnSp>
          <p:nvCxnSpPr>
            <p:cNvPr id="26" name="25 - Ευθεία γραμμή σύνδεσης"/>
            <p:cNvCxnSpPr/>
            <p:nvPr/>
          </p:nvCxnSpPr>
          <p:spPr>
            <a:xfrm flipV="1">
              <a:off x="914400" y="5334000"/>
              <a:ext cx="685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26 - Ευθεία γραμμή σύνδεσης"/>
            <p:cNvCxnSpPr/>
            <p:nvPr/>
          </p:nvCxnSpPr>
          <p:spPr>
            <a:xfrm flipH="1" flipV="1">
              <a:off x="1600200" y="5334000"/>
              <a:ext cx="685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 Ευθεία γραμμή σύνδεσης"/>
            <p:cNvCxnSpPr/>
            <p:nvPr/>
          </p:nvCxnSpPr>
          <p:spPr>
            <a:xfrm flipV="1">
              <a:off x="1905000" y="4724400"/>
              <a:ext cx="685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29 - Ευθεία γραμμή σύνδεσης"/>
            <p:cNvCxnSpPr/>
            <p:nvPr/>
          </p:nvCxnSpPr>
          <p:spPr>
            <a:xfrm flipH="1" flipV="1">
              <a:off x="2590800" y="4724400"/>
              <a:ext cx="6096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17 - Ορθογώνιο"/>
          <p:cNvSpPr/>
          <p:nvPr/>
        </p:nvSpPr>
        <p:spPr>
          <a:xfrm>
            <a:off x="228600" y="914400"/>
            <a:ext cx="1828800" cy="461665"/>
          </a:xfrm>
          <a:prstGeom prst="rect">
            <a:avLst/>
          </a:prstGeom>
        </p:spPr>
        <p:txBody>
          <a:bodyPr wrap="square">
            <a:spAutoFit/>
          </a:bodyPr>
          <a:lstStyle/>
          <a:p>
            <a:r>
              <a:rPr lang="en-US" sz="2400" dirty="0">
                <a:solidFill>
                  <a:srgbClr val="00B050"/>
                </a:solidFill>
                <a:latin typeface="Cambria" pitchFamily="18" charset="0"/>
                <a:sym typeface="Wingdings"/>
              </a:rPr>
              <a:t></a:t>
            </a:r>
            <a:r>
              <a:rPr lang="el-GR" sz="2000" dirty="0">
                <a:latin typeface="Cambria" pitchFamily="18" charset="0"/>
                <a:sym typeface="Wingdings"/>
              </a:rPr>
              <a:t> </a:t>
            </a:r>
            <a:r>
              <a:rPr lang="en-US" sz="2000" dirty="0" err="1">
                <a:latin typeface="Cambria" pitchFamily="18" charset="0"/>
              </a:rPr>
              <a:t>unlockable</a:t>
            </a:r>
            <a:endParaRPr lang="en-US" sz="2000" dirty="0">
              <a:latin typeface="Cambria" pitchFamily="18" charset="0"/>
            </a:endParaRPr>
          </a:p>
        </p:txBody>
      </p:sp>
      <p:sp>
        <p:nvSpPr>
          <p:cNvPr id="31" name="30 - Ορθογώνιο"/>
          <p:cNvSpPr/>
          <p:nvPr/>
        </p:nvSpPr>
        <p:spPr>
          <a:xfrm>
            <a:off x="1828800" y="762000"/>
            <a:ext cx="4572000" cy="677108"/>
          </a:xfrm>
          <a:prstGeom prst="rect">
            <a:avLst/>
          </a:prstGeom>
        </p:spPr>
        <p:txBody>
          <a:bodyPr>
            <a:spAutoFit/>
          </a:bodyPr>
          <a:lstStyle/>
          <a:p>
            <a:r>
              <a:rPr lang="en-US" sz="2000" dirty="0">
                <a:latin typeface="Cambria" pitchFamily="18" charset="0"/>
              </a:rPr>
              <a:t>= not able to be locked (1)</a:t>
            </a:r>
          </a:p>
          <a:p>
            <a:r>
              <a:rPr lang="en-US" dirty="0">
                <a:latin typeface="Cambria" pitchFamily="18" charset="0"/>
              </a:rPr>
              <a:t>                       </a:t>
            </a:r>
            <a:r>
              <a:rPr lang="el-GR" dirty="0">
                <a:latin typeface="Cambria" pitchFamily="18" charset="0"/>
              </a:rPr>
              <a:t>      </a:t>
            </a:r>
            <a:endParaRPr lang="en-US" dirty="0">
              <a:latin typeface="Cambria" pitchFamily="18" charset="0"/>
            </a:endParaRPr>
          </a:p>
        </p:txBody>
      </p:sp>
      <p:sp>
        <p:nvSpPr>
          <p:cNvPr id="32" name="31 - Ορθογώνιο"/>
          <p:cNvSpPr/>
          <p:nvPr/>
        </p:nvSpPr>
        <p:spPr>
          <a:xfrm>
            <a:off x="1828800" y="1143000"/>
            <a:ext cx="3276600" cy="400110"/>
          </a:xfrm>
          <a:prstGeom prst="rect">
            <a:avLst/>
          </a:prstGeom>
        </p:spPr>
        <p:txBody>
          <a:bodyPr wrap="square">
            <a:spAutoFit/>
          </a:bodyPr>
          <a:lstStyle/>
          <a:p>
            <a:r>
              <a:rPr lang="en-US" sz="2000" dirty="0">
                <a:latin typeface="Cambria" pitchFamily="18" charset="0"/>
              </a:rPr>
              <a:t>= able to be unlocked </a:t>
            </a:r>
            <a:r>
              <a:rPr lang="el-GR" sz="2000" dirty="0">
                <a:latin typeface="Cambria" pitchFamily="18" charset="0"/>
              </a:rPr>
              <a:t>   </a:t>
            </a:r>
            <a:r>
              <a:rPr lang="en-US" sz="2000" dirty="0">
                <a:latin typeface="Cambria" pitchFamily="18" charset="0"/>
              </a:rPr>
              <a:t>(2)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1000" fill="hold"/>
                                        <p:tgtEl>
                                          <p:spTgt spid="25"/>
                                        </p:tgtEl>
                                        <p:attrNameLst>
                                          <p:attrName>ppt_x</p:attrName>
                                        </p:attrNameLst>
                                      </p:cBhvr>
                                      <p:tavLst>
                                        <p:tav tm="0">
                                          <p:val>
                                            <p:strVal val="#ppt_x"/>
                                          </p:val>
                                        </p:tav>
                                        <p:tav tm="100000">
                                          <p:val>
                                            <p:strVal val="#ppt_x"/>
                                          </p:val>
                                        </p:tav>
                                      </p:tavLst>
                                    </p:anim>
                                    <p:anim calcmode="lin" valueType="num">
                                      <p:cBhvr additive="base">
                                        <p:cTn id="16" dur="10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1000" fill="hold"/>
                                        <p:tgtEl>
                                          <p:spTgt spid="38"/>
                                        </p:tgtEl>
                                        <p:attrNameLst>
                                          <p:attrName>ppt_x</p:attrName>
                                        </p:attrNameLst>
                                      </p:cBhvr>
                                      <p:tavLst>
                                        <p:tav tm="0">
                                          <p:val>
                                            <p:strVal val="#ppt_x"/>
                                          </p:val>
                                        </p:tav>
                                        <p:tav tm="100000">
                                          <p:val>
                                            <p:strVal val="#ppt_x"/>
                                          </p:val>
                                        </p:tav>
                                      </p:tavLst>
                                    </p:anim>
                                    <p:anim calcmode="lin" valueType="num">
                                      <p:cBhvr additive="base">
                                        <p:cTn id="26" dur="1000" fill="hold"/>
                                        <p:tgtEl>
                                          <p:spTgt spid="3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1" grpId="0"/>
      <p:bldP spid="3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Rectangle 4"/>
          <p:cNvSpPr/>
          <p:nvPr/>
        </p:nvSpPr>
        <p:spPr>
          <a:xfrm>
            <a:off x="304800" y="838200"/>
            <a:ext cx="8077200" cy="461665"/>
          </a:xfrm>
          <a:prstGeom prst="rect">
            <a:avLst/>
          </a:prstGeom>
        </p:spPr>
        <p:txBody>
          <a:bodyPr wrap="square">
            <a:spAutoFit/>
          </a:bodyPr>
          <a:lstStyle/>
          <a:p>
            <a:r>
              <a:rPr lang="en-US" sz="2400" dirty="0">
                <a:solidFill>
                  <a:srgbClr val="00B050"/>
                </a:solidFill>
                <a:latin typeface="Cambria" pitchFamily="18" charset="0"/>
                <a:sym typeface="Wingdings"/>
              </a:rPr>
              <a:t> </a:t>
            </a:r>
            <a:r>
              <a:rPr lang="el-GR" sz="2400" dirty="0">
                <a:latin typeface="Cambria" pitchFamily="18" charset="0"/>
              </a:rPr>
              <a:t>ανεδαφικός</a:t>
            </a:r>
            <a:endParaRPr lang="en-US" sz="2400" dirty="0">
              <a:latin typeface="Cambria" pitchFamily="18" charset="0"/>
            </a:endParaRPr>
          </a:p>
        </p:txBody>
      </p:sp>
      <p:grpSp>
        <p:nvGrpSpPr>
          <p:cNvPr id="6" name="5 - Ομάδα"/>
          <p:cNvGrpSpPr/>
          <p:nvPr/>
        </p:nvGrpSpPr>
        <p:grpSpPr>
          <a:xfrm>
            <a:off x="381000" y="1676400"/>
            <a:ext cx="5253038" cy="2554545"/>
            <a:chOff x="474785" y="838200"/>
            <a:chExt cx="6934201" cy="2554545"/>
          </a:xfrm>
        </p:grpSpPr>
        <p:sp>
          <p:nvSpPr>
            <p:cNvPr id="7" name="Rectangle 4"/>
            <p:cNvSpPr/>
            <p:nvPr/>
          </p:nvSpPr>
          <p:spPr>
            <a:xfrm>
              <a:off x="474785" y="838200"/>
              <a:ext cx="6934201" cy="2554545"/>
            </a:xfrm>
            <a:prstGeom prst="rect">
              <a:avLst/>
            </a:prstGeom>
          </p:spPr>
          <p:txBody>
            <a:bodyPr wrap="square">
              <a:spAutoFit/>
            </a:bodyPr>
            <a:lstStyle/>
            <a:p>
              <a:endParaRPr lang="en-US" sz="2000" dirty="0">
                <a:latin typeface="Cambria" pitchFamily="18" charset="0"/>
              </a:endParaRPr>
            </a:p>
            <a:p>
              <a:r>
                <a:rPr lang="en-US" sz="2000" dirty="0">
                  <a:latin typeface="Cambria" pitchFamily="18" charset="0"/>
                </a:rPr>
                <a:t>  (1)  </a:t>
              </a:r>
              <a:r>
                <a:rPr lang="el-GR" sz="2000" dirty="0">
                  <a:latin typeface="Cambria" pitchFamily="18" charset="0"/>
                </a:rPr>
                <a:t>Επίθετο</a:t>
              </a:r>
            </a:p>
            <a:p>
              <a:endParaRPr lang="el-GR" sz="2000" dirty="0">
                <a:latin typeface="Cambria" pitchFamily="18" charset="0"/>
              </a:endParaRPr>
            </a:p>
            <a:p>
              <a:r>
                <a:rPr lang="el-GR" sz="2000" dirty="0">
                  <a:latin typeface="Cambria" pitchFamily="18" charset="0"/>
                </a:rPr>
                <a:t>αν</a:t>
              </a:r>
              <a:r>
                <a:rPr lang="en-US" sz="2000" dirty="0">
                  <a:latin typeface="Cambria" pitchFamily="18" charset="0"/>
                </a:rPr>
                <a:t>	           </a:t>
              </a:r>
              <a:r>
                <a:rPr lang="el-GR" sz="2000" dirty="0">
                  <a:latin typeface="Cambria" pitchFamily="18" charset="0"/>
                </a:rPr>
                <a:t>Επίθετο</a:t>
              </a:r>
            </a:p>
            <a:p>
              <a:endParaRPr lang="el-GR" sz="2000" dirty="0">
                <a:latin typeface="Cambria" pitchFamily="18" charset="0"/>
              </a:endParaRPr>
            </a:p>
            <a:p>
              <a:r>
                <a:rPr lang="el-GR" sz="2000" dirty="0">
                  <a:latin typeface="Cambria" pitchFamily="18" charset="0"/>
                </a:rPr>
                <a:t>         </a:t>
              </a:r>
              <a:r>
                <a:rPr lang="en-US" sz="2000" dirty="0">
                  <a:latin typeface="Cambria" pitchFamily="18" charset="0"/>
                </a:rPr>
                <a:t> </a:t>
              </a:r>
              <a:r>
                <a:rPr lang="el-GR" sz="2000" dirty="0">
                  <a:latin typeface="Cambria" pitchFamily="18" charset="0"/>
                </a:rPr>
                <a:t>Ουσιαστικό        </a:t>
              </a:r>
              <a:r>
                <a:rPr lang="el-GR" sz="2000" dirty="0" err="1">
                  <a:latin typeface="Cambria" pitchFamily="18" charset="0"/>
                </a:rPr>
                <a:t>ικός</a:t>
              </a:r>
              <a:endParaRPr lang="el-GR" sz="2000" dirty="0">
                <a:latin typeface="Cambria" pitchFamily="18" charset="0"/>
              </a:endParaRPr>
            </a:p>
            <a:p>
              <a:r>
                <a:rPr lang="el-GR" sz="2000" dirty="0">
                  <a:latin typeface="Cambria" pitchFamily="18" charset="0"/>
                </a:rPr>
                <a:t>	</a:t>
              </a:r>
              <a:r>
                <a:rPr lang="el-GR" sz="2000" dirty="0" err="1">
                  <a:latin typeface="Cambria" pitchFamily="18" charset="0"/>
                </a:rPr>
                <a:t>έδαφ</a:t>
              </a:r>
              <a:r>
                <a:rPr lang="el-GR" sz="2000" dirty="0">
                  <a:latin typeface="Cambria" pitchFamily="18" charset="0"/>
                </a:rPr>
                <a:t>-</a:t>
              </a:r>
              <a:endParaRPr lang="en-US" sz="2000" dirty="0">
                <a:latin typeface="Cambria" pitchFamily="18" charset="0"/>
              </a:endParaRPr>
            </a:p>
            <a:p>
              <a:endParaRPr lang="en-US" sz="2000" dirty="0">
                <a:latin typeface="Cambria" pitchFamily="18" charset="0"/>
              </a:endParaRPr>
            </a:p>
          </p:txBody>
        </p:sp>
        <p:grpSp>
          <p:nvGrpSpPr>
            <p:cNvPr id="8" name="23 - Ομάδα"/>
            <p:cNvGrpSpPr/>
            <p:nvPr/>
          </p:nvGrpSpPr>
          <p:grpSpPr>
            <a:xfrm>
              <a:off x="1078306" y="1524000"/>
              <a:ext cx="2715842" cy="914400"/>
              <a:chOff x="1078306" y="1524000"/>
              <a:chExt cx="2715842" cy="914400"/>
            </a:xfrm>
          </p:grpSpPr>
          <p:cxnSp>
            <p:nvCxnSpPr>
              <p:cNvPr id="9" name="8 - Ευθεία γραμμή σύνδεσης"/>
              <p:cNvCxnSpPr/>
              <p:nvPr/>
            </p:nvCxnSpPr>
            <p:spPr>
              <a:xfrm flipV="1">
                <a:off x="2385934" y="2133600"/>
                <a:ext cx="704107"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flipH="1" flipV="1">
                <a:off x="3090041" y="2133600"/>
                <a:ext cx="704107"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p:nvPr/>
            </p:nvCxnSpPr>
            <p:spPr>
              <a:xfrm flipV="1">
                <a:off x="1078306" y="1524000"/>
                <a:ext cx="642888"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11 - Ευθεία γραμμή σύνδεσης"/>
              <p:cNvCxnSpPr/>
              <p:nvPr/>
            </p:nvCxnSpPr>
            <p:spPr>
              <a:xfrm flipH="1" flipV="1">
                <a:off x="1681827" y="1524000"/>
                <a:ext cx="804694"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304800" y="990600"/>
            <a:ext cx="8610600" cy="4154984"/>
          </a:xfrm>
          <a:prstGeom prst="rect">
            <a:avLst/>
          </a:prstGeom>
        </p:spPr>
        <p:txBody>
          <a:bodyPr wrap="square">
            <a:spAutoFit/>
          </a:bodyPr>
          <a:lstStyle/>
          <a:p>
            <a:pPr algn="just"/>
            <a:r>
              <a:rPr lang="el-GR" sz="2400" b="1" dirty="0">
                <a:latin typeface="Cambria" pitchFamily="18" charset="0"/>
              </a:rPr>
              <a:t> </a:t>
            </a:r>
            <a:endParaRPr lang="en-US" sz="2400" dirty="0">
              <a:latin typeface="Cambria" pitchFamily="18" charset="0"/>
            </a:endParaRPr>
          </a:p>
          <a:p>
            <a:pPr algn="just">
              <a:buClr>
                <a:srgbClr val="7030A0"/>
              </a:buClr>
              <a:buFont typeface="Wingdings" pitchFamily="2" charset="2"/>
              <a:buChar char="ü"/>
            </a:pPr>
            <a:r>
              <a:rPr lang="el-GR" sz="2400" b="1" dirty="0">
                <a:solidFill>
                  <a:srgbClr val="00B050"/>
                </a:solidFill>
                <a:latin typeface="Cambria" pitchFamily="18" charset="0"/>
              </a:rPr>
              <a:t>Κλίση</a:t>
            </a:r>
            <a:endParaRPr lang="en-US" sz="2400" dirty="0">
              <a:solidFill>
                <a:srgbClr val="00B050"/>
              </a:solidFill>
              <a:latin typeface="Cambria" pitchFamily="18" charset="0"/>
            </a:endParaRPr>
          </a:p>
          <a:p>
            <a:pPr algn="just"/>
            <a:r>
              <a:rPr lang="el-GR" sz="2400" dirty="0">
                <a:latin typeface="Cambria" pitchFamily="18" charset="0"/>
              </a:rPr>
              <a:t>Είναι η διαδικασία σχηματισμού διαφορετικών μορφών μιας λέξης.</a:t>
            </a:r>
          </a:p>
          <a:p>
            <a:pPr algn="just"/>
            <a:endParaRPr lang="en-US" sz="2400" dirty="0">
              <a:latin typeface="Cambria" pitchFamily="18" charset="0"/>
            </a:endParaRPr>
          </a:p>
          <a:p>
            <a:pPr algn="just">
              <a:buClr>
                <a:srgbClr val="7030A0"/>
              </a:buClr>
              <a:buFont typeface="Courier New" pitchFamily="49" charset="0"/>
              <a:buChar char="o"/>
            </a:pPr>
            <a:r>
              <a:rPr lang="en-US" sz="2400" dirty="0">
                <a:latin typeface="Cambria" pitchFamily="18" charset="0"/>
              </a:rPr>
              <a:t> </a:t>
            </a:r>
            <a:r>
              <a:rPr lang="el-GR" sz="2400" dirty="0">
                <a:latin typeface="Cambria" pitchFamily="18" charset="0"/>
              </a:rPr>
              <a:t>Οι μορφές αυτές δημιουργούνται από τον συνδυασμό θεμάτων και κλιτικών προσφυμάτων.</a:t>
            </a:r>
          </a:p>
          <a:p>
            <a:pPr algn="just">
              <a:buClr>
                <a:srgbClr val="7030A0"/>
              </a:buClr>
              <a:buFont typeface="Courier New" pitchFamily="49" charset="0"/>
              <a:buChar char="o"/>
            </a:pPr>
            <a:r>
              <a:rPr lang="en-US" sz="2400" dirty="0">
                <a:latin typeface="Cambria" pitchFamily="18" charset="0"/>
              </a:rPr>
              <a:t> </a:t>
            </a:r>
            <a:r>
              <a:rPr lang="el-GR" sz="2400" dirty="0">
                <a:latin typeface="Cambria" pitchFamily="18" charset="0"/>
              </a:rPr>
              <a:t>Δεν αλλάζει η γραμματική κατηγορία της λέξης</a:t>
            </a:r>
            <a:r>
              <a:rPr lang="en-US" sz="2400" dirty="0">
                <a:latin typeface="Cambria" pitchFamily="18" charset="0"/>
              </a:rPr>
              <a:t>.</a:t>
            </a:r>
          </a:p>
          <a:p>
            <a:pPr algn="just"/>
            <a:endParaRPr lang="en-US" sz="2400" dirty="0">
              <a:latin typeface="Cambria" pitchFamily="18" charset="0"/>
            </a:endParaRPr>
          </a:p>
          <a:p>
            <a:pPr algn="just"/>
            <a:endParaRPr lang="en-US" sz="2400" dirty="0">
              <a:latin typeface="Cambria" pitchFamily="18" charset="0"/>
            </a:endParaRPr>
          </a:p>
          <a:p>
            <a:pPr algn="just"/>
            <a:endParaRPr lang="en-US" sz="2400" dirty="0">
              <a:latin typeface="Cambria" pitchFamily="18" charset="0"/>
            </a:endParaRP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228600" y="228600"/>
            <a:ext cx="8458200" cy="2677656"/>
          </a:xfrm>
          <a:prstGeom prst="rect">
            <a:avLst/>
          </a:prstGeom>
        </p:spPr>
        <p:txBody>
          <a:bodyPr wrap="square">
            <a:spAutoFit/>
          </a:bodyPr>
          <a:lstStyle/>
          <a:p>
            <a:pPr algn="just"/>
            <a:r>
              <a:rPr lang="el-GR" sz="2400" b="1" dirty="0">
                <a:latin typeface="Cambria" pitchFamily="18" charset="0"/>
              </a:rPr>
              <a:t> </a:t>
            </a:r>
            <a:endParaRPr lang="en-US" sz="2400" dirty="0">
              <a:latin typeface="Cambria" pitchFamily="18" charset="0"/>
            </a:endParaRPr>
          </a:p>
          <a:p>
            <a:pPr algn="just"/>
            <a:r>
              <a:rPr lang="el-GR" sz="2400" b="1" dirty="0">
                <a:solidFill>
                  <a:srgbClr val="00B050"/>
                </a:solidFill>
                <a:latin typeface="Cambria" pitchFamily="18" charset="0"/>
              </a:rPr>
              <a:t>Κλίση</a:t>
            </a:r>
            <a:endParaRPr lang="en-US" sz="2400" b="1" dirty="0">
              <a:solidFill>
                <a:srgbClr val="00B050"/>
              </a:solidFill>
              <a:latin typeface="Cambria" pitchFamily="18" charset="0"/>
            </a:endParaRPr>
          </a:p>
          <a:p>
            <a:pPr algn="just"/>
            <a:endParaRPr lang="en-US" sz="2400" dirty="0">
              <a:solidFill>
                <a:srgbClr val="00B050"/>
              </a:solidFill>
              <a:latin typeface="Cambria" pitchFamily="18" charset="0"/>
            </a:endParaRPr>
          </a:p>
          <a:p>
            <a:pPr algn="just"/>
            <a:r>
              <a:rPr lang="el-GR" sz="2400" b="1" dirty="0">
                <a:solidFill>
                  <a:srgbClr val="7030A0"/>
                </a:solidFill>
                <a:latin typeface="Cambria" pitchFamily="18" charset="0"/>
                <a:sym typeface="Wingdings"/>
              </a:rPr>
              <a:t></a:t>
            </a:r>
            <a:r>
              <a:rPr lang="en-US" sz="2400" b="1" dirty="0">
                <a:latin typeface="Cambria" pitchFamily="18" charset="0"/>
                <a:sym typeface="Wingdings"/>
              </a:rPr>
              <a:t> </a:t>
            </a:r>
            <a:r>
              <a:rPr lang="el-GR" sz="2400" b="1" u="sng" dirty="0">
                <a:solidFill>
                  <a:srgbClr val="7030A0"/>
                </a:solidFill>
                <a:latin typeface="Cambria" pitchFamily="18" charset="0"/>
              </a:rPr>
              <a:t>Ρήμα</a:t>
            </a:r>
          </a:p>
          <a:p>
            <a:pPr algn="just"/>
            <a:r>
              <a:rPr lang="el-GR" sz="2400" dirty="0">
                <a:latin typeface="Cambria" pitchFamily="18" charset="0"/>
              </a:rPr>
              <a:t>Λεξικό μόρφημα (θέμα) + γραμματικά μορφήματα (προσφύματα)</a:t>
            </a:r>
          </a:p>
          <a:p>
            <a:pPr algn="just"/>
            <a:r>
              <a:rPr lang="el-GR" sz="2400" dirty="0" err="1">
                <a:latin typeface="Cambria" pitchFamily="18" charset="0"/>
              </a:rPr>
              <a:t>γράφ</a:t>
            </a:r>
            <a:r>
              <a:rPr lang="el-GR" sz="2400" dirty="0">
                <a:latin typeface="Cambria" pitchFamily="18" charset="0"/>
              </a:rPr>
              <a:t>-</a:t>
            </a:r>
            <a:r>
              <a:rPr lang="el-GR" sz="2400" b="1" dirty="0">
                <a:latin typeface="Cambria" pitchFamily="18" charset="0"/>
              </a:rPr>
              <a:t>ω</a:t>
            </a:r>
            <a:r>
              <a:rPr lang="el-GR" sz="2400" dirty="0">
                <a:latin typeface="Cambria" pitchFamily="18" charset="0"/>
              </a:rPr>
              <a:t>, </a:t>
            </a:r>
            <a:r>
              <a:rPr lang="el-GR" sz="2400" dirty="0" err="1">
                <a:latin typeface="Cambria" pitchFamily="18" charset="0"/>
              </a:rPr>
              <a:t>γράφτ</a:t>
            </a:r>
            <a:r>
              <a:rPr lang="el-GR" sz="2400" dirty="0">
                <a:latin typeface="Cambria" pitchFamily="18" charset="0"/>
              </a:rPr>
              <a:t>-</a:t>
            </a:r>
            <a:r>
              <a:rPr lang="el-GR" sz="2400" b="1" dirty="0" err="1">
                <a:latin typeface="Cambria" pitchFamily="18" charset="0"/>
              </a:rPr>
              <a:t>ηκα</a:t>
            </a:r>
            <a:endParaRPr lang="el-GR" sz="2400" b="1" dirty="0">
              <a:latin typeface="Cambria" pitchFamily="18" charset="0"/>
            </a:endParaRP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Rectangle 4"/>
          <p:cNvSpPr/>
          <p:nvPr/>
        </p:nvSpPr>
        <p:spPr>
          <a:xfrm>
            <a:off x="228600" y="3072348"/>
            <a:ext cx="8686800" cy="3785652"/>
          </a:xfrm>
          <a:prstGeom prst="rect">
            <a:avLst/>
          </a:prstGeom>
        </p:spPr>
        <p:txBody>
          <a:bodyPr wrap="square">
            <a:spAutoFit/>
          </a:bodyPr>
          <a:lstStyle/>
          <a:p>
            <a:pPr algn="just"/>
            <a:r>
              <a:rPr lang="el-GR" sz="2400" b="1" dirty="0">
                <a:latin typeface="Cambria" pitchFamily="18" charset="0"/>
              </a:rPr>
              <a:t>Μορφολογικά χαρακτηριστικά </a:t>
            </a:r>
            <a:r>
              <a:rPr lang="el-GR" sz="2400" dirty="0">
                <a:latin typeface="Cambria" pitchFamily="18" charset="0"/>
              </a:rPr>
              <a:t>που πραγματώνονται στο ρήμα</a:t>
            </a:r>
          </a:p>
          <a:p>
            <a:pPr>
              <a:buClr>
                <a:srgbClr val="00B050"/>
              </a:buClr>
              <a:buFont typeface="Arial" pitchFamily="34" charset="0"/>
              <a:buChar char="•"/>
            </a:pPr>
            <a:r>
              <a:rPr lang="el-GR" sz="2400" dirty="0">
                <a:latin typeface="Cambria" pitchFamily="18" charset="0"/>
              </a:rPr>
              <a:t> πρόσωπο, αριθμός (εκφράζουν συντακτικές σχέσεις – συμφωνία υποκειμένου-ρήματος) </a:t>
            </a:r>
          </a:p>
          <a:p>
            <a:pPr>
              <a:buClr>
                <a:srgbClr val="00B050"/>
              </a:buClr>
              <a:buFont typeface="Arial" pitchFamily="34" charset="0"/>
              <a:buChar char="•"/>
            </a:pPr>
            <a:r>
              <a:rPr lang="el-GR" sz="2400" dirty="0">
                <a:latin typeface="Cambria" pitchFamily="18" charset="0"/>
              </a:rPr>
              <a:t> χρόνος</a:t>
            </a:r>
          </a:p>
          <a:p>
            <a:pPr>
              <a:buClr>
                <a:srgbClr val="00B050"/>
              </a:buClr>
              <a:buFont typeface="Arial" pitchFamily="34" charset="0"/>
              <a:buChar char="•"/>
            </a:pPr>
            <a:r>
              <a:rPr lang="el-GR" sz="2400" dirty="0">
                <a:latin typeface="Cambria" pitchFamily="18" charset="0"/>
              </a:rPr>
              <a:t> ποιόν ενέργειας/όψη</a:t>
            </a:r>
          </a:p>
          <a:p>
            <a:pPr>
              <a:buClr>
                <a:srgbClr val="00B050"/>
              </a:buClr>
              <a:buFont typeface="Arial" pitchFamily="34" charset="0"/>
              <a:buChar char="•"/>
            </a:pPr>
            <a:r>
              <a:rPr lang="el-GR" sz="2400" dirty="0">
                <a:latin typeface="Cambria" pitchFamily="18" charset="0"/>
              </a:rPr>
              <a:t> έγκλιση</a:t>
            </a:r>
          </a:p>
          <a:p>
            <a:pPr>
              <a:buClr>
                <a:srgbClr val="00B050"/>
              </a:buClr>
              <a:buFont typeface="Arial" pitchFamily="34" charset="0"/>
              <a:buChar char="•"/>
            </a:pPr>
            <a:r>
              <a:rPr lang="el-GR" sz="2400" dirty="0">
                <a:latin typeface="Cambria" pitchFamily="18" charset="0"/>
              </a:rPr>
              <a:t> </a:t>
            </a:r>
            <a:r>
              <a:rPr lang="el-GR" sz="2400" dirty="0" err="1">
                <a:latin typeface="Cambria" pitchFamily="18" charset="0"/>
              </a:rPr>
              <a:t>τροπικότητα</a:t>
            </a:r>
            <a:endParaRPr lang="el-GR" sz="2400" dirty="0">
              <a:latin typeface="Cambria" pitchFamily="18" charset="0"/>
            </a:endParaRPr>
          </a:p>
          <a:p>
            <a:pPr>
              <a:buClr>
                <a:srgbClr val="00B050"/>
              </a:buClr>
              <a:buFont typeface="Arial" pitchFamily="34" charset="0"/>
              <a:buChar char="•"/>
            </a:pPr>
            <a:r>
              <a:rPr lang="el-GR" sz="2400" dirty="0">
                <a:latin typeface="Cambria" pitchFamily="18" charset="0"/>
              </a:rPr>
              <a:t> φωνή</a:t>
            </a:r>
          </a:p>
          <a:p>
            <a:pPr>
              <a:buClr>
                <a:srgbClr val="00B050"/>
              </a:buClr>
              <a:buFont typeface="Arial" pitchFamily="34" charset="0"/>
              <a:buChar char="•"/>
            </a:pPr>
            <a:r>
              <a:rPr lang="el-GR" sz="2400" dirty="0">
                <a:latin typeface="Cambria" pitchFamily="18" charset="0"/>
              </a:rPr>
              <a:t> διάθεση</a:t>
            </a:r>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1+#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152400" y="609600"/>
            <a:ext cx="8763000" cy="5262979"/>
          </a:xfrm>
          <a:prstGeom prst="rect">
            <a:avLst/>
          </a:prstGeom>
        </p:spPr>
        <p:txBody>
          <a:bodyPr wrap="square">
            <a:spAutoFit/>
          </a:bodyPr>
          <a:lstStyle/>
          <a:p>
            <a:pPr algn="just"/>
            <a:r>
              <a:rPr lang="el-GR" sz="2000" b="1" dirty="0">
                <a:solidFill>
                  <a:srgbClr val="00B050"/>
                </a:solidFill>
                <a:latin typeface="Cambria" pitchFamily="18" charset="0"/>
              </a:rPr>
              <a:t> Κλίση - Ρήμα</a:t>
            </a:r>
          </a:p>
          <a:p>
            <a:pPr algn="just"/>
            <a:endParaRPr lang="el-GR" dirty="0">
              <a:latin typeface="Cambria" pitchFamily="18" charset="0"/>
            </a:endParaRPr>
          </a:p>
          <a:p>
            <a:pPr algn="just"/>
            <a:r>
              <a:rPr lang="el-GR" b="1" dirty="0">
                <a:solidFill>
                  <a:srgbClr val="7030A0"/>
                </a:solidFill>
                <a:latin typeface="Cambria" pitchFamily="18" charset="0"/>
              </a:rPr>
              <a:t>Χρόνος</a:t>
            </a:r>
            <a:r>
              <a:rPr lang="el-GR" dirty="0">
                <a:solidFill>
                  <a:srgbClr val="7030A0"/>
                </a:solidFill>
                <a:latin typeface="Cambria" pitchFamily="18" charset="0"/>
              </a:rPr>
              <a:t>: </a:t>
            </a:r>
            <a:r>
              <a:rPr lang="el-GR" dirty="0">
                <a:latin typeface="Cambria" pitchFamily="18" charset="0"/>
              </a:rPr>
              <a:t>Η γραμματική κατηγορία του χρόνου τοποθετεί ένα γεγονός στη γραμμική διάσταση του φυσικού χρόνου σε σχέση είτε με το παρόν είτε ακόμα και με κάποιο άλλο χρονικό σημείο</a:t>
            </a:r>
          </a:p>
          <a:p>
            <a:pPr algn="just">
              <a:buClr>
                <a:srgbClr val="00B050"/>
              </a:buClr>
              <a:buFont typeface="Arial" pitchFamily="34" charset="0"/>
              <a:buChar char="•"/>
            </a:pPr>
            <a:r>
              <a:rPr lang="el-GR" dirty="0">
                <a:latin typeface="Cambria" pitchFamily="18" charset="0"/>
              </a:rPr>
              <a:t>παρελθόν</a:t>
            </a:r>
          </a:p>
          <a:p>
            <a:pPr algn="just">
              <a:buClr>
                <a:srgbClr val="00B050"/>
              </a:buClr>
              <a:buFont typeface="Arial" pitchFamily="34" charset="0"/>
              <a:buChar char="•"/>
            </a:pPr>
            <a:r>
              <a:rPr lang="el-GR" dirty="0">
                <a:latin typeface="Cambria" pitchFamily="18" charset="0"/>
              </a:rPr>
              <a:t>μη παρελθόν (παρόν - μέλλον)</a:t>
            </a:r>
          </a:p>
          <a:p>
            <a:pPr algn="just"/>
            <a:endParaRPr lang="el-GR" dirty="0">
              <a:latin typeface="Cambria" pitchFamily="18" charset="0"/>
            </a:endParaRPr>
          </a:p>
          <a:p>
            <a:pPr algn="just"/>
            <a:endParaRPr lang="el-GR" dirty="0">
              <a:latin typeface="Cambria" pitchFamily="18" charset="0"/>
            </a:endParaRPr>
          </a:p>
          <a:p>
            <a:pPr algn="just"/>
            <a:endParaRPr lang="el-GR" sz="2400" dirty="0">
              <a:latin typeface="Cambria" pitchFamily="18" charset="0"/>
            </a:endParaRPr>
          </a:p>
          <a:p>
            <a:pPr algn="just"/>
            <a:endParaRPr lang="el-GR" sz="2400" dirty="0">
              <a:latin typeface="Cambria" pitchFamily="18" charset="0"/>
            </a:endParaRPr>
          </a:p>
          <a:p>
            <a:pPr algn="just"/>
            <a:endParaRPr lang="en-US" sz="2400" dirty="0">
              <a:latin typeface="Cambria" pitchFamily="18" charset="0"/>
            </a:endParaRPr>
          </a:p>
          <a:p>
            <a:pPr algn="just"/>
            <a:endParaRPr lang="en-US" sz="2400" dirty="0">
              <a:latin typeface="Cambria" pitchFamily="18" charset="0"/>
            </a:endParaRPr>
          </a:p>
          <a:p>
            <a:pPr algn="just"/>
            <a:r>
              <a:rPr lang="el-GR" sz="2400" b="1" dirty="0">
                <a:latin typeface="Cambria" pitchFamily="18" charset="0"/>
              </a:rPr>
              <a:t> </a:t>
            </a:r>
            <a:endParaRPr lang="en-US" sz="2400" dirty="0">
              <a:latin typeface="Cambria" pitchFamily="18" charset="0"/>
            </a:endParaRPr>
          </a:p>
          <a:p>
            <a:pPr algn="just"/>
            <a:endParaRPr lang="en-US" sz="2400" dirty="0">
              <a:latin typeface="Cambria" pitchFamily="18" charset="0"/>
            </a:endParaRPr>
          </a:p>
          <a:p>
            <a:pPr algn="just"/>
            <a:endParaRPr lang="en-US" sz="2400" dirty="0">
              <a:latin typeface="Cambria" pitchFamily="18" charset="0"/>
            </a:endParaRP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4 - Ορθογώνιο"/>
          <p:cNvSpPr/>
          <p:nvPr/>
        </p:nvSpPr>
        <p:spPr>
          <a:xfrm>
            <a:off x="228600" y="2743200"/>
            <a:ext cx="8686800" cy="3970318"/>
          </a:xfrm>
          <a:prstGeom prst="rect">
            <a:avLst/>
          </a:prstGeom>
        </p:spPr>
        <p:txBody>
          <a:bodyPr wrap="square">
            <a:spAutoFit/>
          </a:bodyPr>
          <a:lstStyle/>
          <a:p>
            <a:pPr algn="just"/>
            <a:r>
              <a:rPr lang="el-GR" b="1" dirty="0">
                <a:solidFill>
                  <a:srgbClr val="7030A0"/>
                </a:solidFill>
                <a:latin typeface="Cambria" pitchFamily="18" charset="0"/>
              </a:rPr>
              <a:t>Ποιόν ενέργειας/όψη</a:t>
            </a:r>
            <a:r>
              <a:rPr lang="el-GR" dirty="0">
                <a:solidFill>
                  <a:srgbClr val="7030A0"/>
                </a:solidFill>
                <a:latin typeface="Cambria" pitchFamily="18" charset="0"/>
              </a:rPr>
              <a:t>: </a:t>
            </a:r>
            <a:r>
              <a:rPr lang="el-GR" dirty="0">
                <a:latin typeface="Cambria" pitchFamily="18" charset="0"/>
              </a:rPr>
              <a:t>σχετίζεται με την εσωτερική χρονική σύσταση του γεγονότος </a:t>
            </a:r>
          </a:p>
          <a:p>
            <a:pPr algn="just">
              <a:buClr>
                <a:srgbClr val="00B050"/>
              </a:buClr>
              <a:buFont typeface="Arial" pitchFamily="34" charset="0"/>
              <a:buChar char="•"/>
            </a:pPr>
            <a:r>
              <a:rPr lang="el-GR" u="sng" dirty="0">
                <a:latin typeface="Cambria" pitchFamily="18" charset="0"/>
              </a:rPr>
              <a:t>Λεξική όψη</a:t>
            </a:r>
            <a:r>
              <a:rPr lang="el-GR" dirty="0">
                <a:latin typeface="Cambria" pitchFamily="18" charset="0"/>
              </a:rPr>
              <a:t>: αναφέρεται στην αντικειμενική χρονική ποιότητα ενός ρήματος ή μιας ρηματικής φράσης (τελικά, π.χ. χτίζω, μη τελικά ρήματα, π.χ. τρέχω), η οποία είναι άμεσα συνδεδεμένη με τη σημασία τους. </a:t>
            </a:r>
          </a:p>
          <a:p>
            <a:pPr algn="just">
              <a:buClr>
                <a:srgbClr val="00B050"/>
              </a:buClr>
              <a:buFont typeface="Arial" pitchFamily="34" charset="0"/>
              <a:buChar char="•"/>
            </a:pPr>
            <a:r>
              <a:rPr lang="el-GR" dirty="0">
                <a:latin typeface="Cambria" pitchFamily="18" charset="0"/>
              </a:rPr>
              <a:t> </a:t>
            </a:r>
            <a:r>
              <a:rPr lang="el-GR" u="sng" dirty="0">
                <a:latin typeface="Cambria" pitchFamily="18" charset="0"/>
              </a:rPr>
              <a:t>Γραμματική όψη</a:t>
            </a:r>
            <a:r>
              <a:rPr lang="el-GR" dirty="0">
                <a:latin typeface="Cambria" pitchFamily="18" charset="0"/>
              </a:rPr>
              <a:t>: εκφράζει την υποκειμενική οπτική του ομιλητή σχετικά με ένα γεγονός: </a:t>
            </a:r>
          </a:p>
          <a:p>
            <a:pPr algn="just"/>
            <a:r>
              <a:rPr lang="el-GR" dirty="0">
                <a:effectLst>
                  <a:outerShdw blurRad="38100" dist="38100" dir="2700000" algn="tl">
                    <a:srgbClr val="000000">
                      <a:alpha val="43137"/>
                    </a:srgbClr>
                  </a:outerShdw>
                </a:effectLst>
                <a:latin typeface="Cambria" pitchFamily="18" charset="0"/>
              </a:rPr>
              <a:t>+συνοπτική</a:t>
            </a:r>
            <a:r>
              <a:rPr lang="el-GR" dirty="0">
                <a:latin typeface="Cambria" pitchFamily="18" charset="0"/>
              </a:rPr>
              <a:t>: αναφέρεται στην εξωτερική οπτική ενός γεγονότος και το παρουσιάζει στην ολότητά του σαν ένα ολοκληρωμένο συμβάν, το οποίο λαμβάνει χώρα εντός συγκεκριμένου χρονικού πλαισίου και έχει καθορισμένο τέλος, π.χ.«Η Μαρία διάβασε ένα βιβλίο», </a:t>
            </a:r>
          </a:p>
          <a:p>
            <a:pPr algn="just"/>
            <a:r>
              <a:rPr lang="el-GR" dirty="0">
                <a:latin typeface="Cambria" pitchFamily="18" charset="0"/>
              </a:rPr>
              <a:t>-</a:t>
            </a:r>
            <a:r>
              <a:rPr lang="el-GR" dirty="0">
                <a:effectLst>
                  <a:outerShdw blurRad="38100" dist="38100" dir="2700000" algn="tl">
                    <a:srgbClr val="000000">
                      <a:alpha val="43137"/>
                    </a:srgbClr>
                  </a:outerShdw>
                </a:effectLst>
                <a:latin typeface="Cambria" pitchFamily="18" charset="0"/>
              </a:rPr>
              <a:t>συνοπτική: </a:t>
            </a:r>
            <a:r>
              <a:rPr lang="el-GR" dirty="0">
                <a:latin typeface="Cambria" pitchFamily="18" charset="0"/>
              </a:rPr>
              <a:t>βλέπει εσωτερικά ένα γεγονός και φανερώνει είτε μια επαναλαμβανόμενη πράξη είτε μια πράξη στην εξέλιξή της, η οποία παραμένει απροσδιόριστη ως προς το χρονικά πλαίσιο και το σημείο ολοκλήρωσης, π.χ. «Κάθε πρωί ο Γιάννης πίνει καφέ»</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Μόρφημα</a:t>
            </a:r>
          </a:p>
        </p:txBody>
      </p:sp>
      <p:sp>
        <p:nvSpPr>
          <p:cNvPr id="6" name="5 - TextBox"/>
          <p:cNvSpPr txBox="1"/>
          <p:nvPr/>
        </p:nvSpPr>
        <p:spPr>
          <a:xfrm>
            <a:off x="228600" y="1066800"/>
            <a:ext cx="8610600" cy="2677656"/>
          </a:xfrm>
          <a:prstGeom prst="rect">
            <a:avLst/>
          </a:prstGeom>
          <a:noFill/>
        </p:spPr>
        <p:txBody>
          <a:bodyPr wrap="square" rtlCol="0">
            <a:spAutoFit/>
          </a:bodyPr>
          <a:lstStyle/>
          <a:p>
            <a:pPr algn="ctr"/>
            <a:r>
              <a:rPr lang="el-GR" sz="2400" b="1" dirty="0">
                <a:solidFill>
                  <a:srgbClr val="00B050"/>
                </a:solidFill>
                <a:latin typeface="Cambria" pitchFamily="18" charset="0"/>
                <a:sym typeface="Wingdings" pitchFamily="2" charset="2"/>
              </a:rPr>
              <a:t>γράφω  </a:t>
            </a:r>
            <a:r>
              <a:rPr lang="el-GR" sz="2400" b="1" dirty="0" err="1">
                <a:solidFill>
                  <a:srgbClr val="00B050"/>
                </a:solidFill>
                <a:latin typeface="Cambria" pitchFamily="18" charset="0"/>
              </a:rPr>
              <a:t>γράφ</a:t>
            </a:r>
            <a:r>
              <a:rPr lang="el-GR" sz="2400" b="1" dirty="0">
                <a:solidFill>
                  <a:srgbClr val="00B050"/>
                </a:solidFill>
                <a:latin typeface="Cambria" pitchFamily="18" charset="0"/>
              </a:rPr>
              <a:t>-ω </a:t>
            </a:r>
            <a:endParaRPr lang="en-US" sz="2400" b="1" dirty="0">
              <a:solidFill>
                <a:srgbClr val="00B050"/>
              </a:solidFill>
              <a:latin typeface="Cambria" pitchFamily="18" charset="0"/>
            </a:endParaRPr>
          </a:p>
          <a:p>
            <a:pPr algn="ctr"/>
            <a:r>
              <a:rPr lang="el-GR" sz="2400" b="1" dirty="0">
                <a:solidFill>
                  <a:srgbClr val="00B050"/>
                </a:solidFill>
                <a:latin typeface="Cambria" pitchFamily="18" charset="0"/>
                <a:sym typeface="Wingdings" pitchFamily="2" charset="2"/>
              </a:rPr>
              <a:t>συγγραφέας  </a:t>
            </a:r>
            <a:r>
              <a:rPr lang="el-GR" sz="2400" b="1" dirty="0">
                <a:solidFill>
                  <a:srgbClr val="00B050"/>
                </a:solidFill>
                <a:latin typeface="Cambria" pitchFamily="18" charset="0"/>
              </a:rPr>
              <a:t>συν + </a:t>
            </a:r>
            <a:r>
              <a:rPr lang="el-GR" sz="2400" b="1" dirty="0" err="1">
                <a:solidFill>
                  <a:srgbClr val="00B050"/>
                </a:solidFill>
                <a:latin typeface="Cambria" pitchFamily="18" charset="0"/>
              </a:rPr>
              <a:t>γράφ</a:t>
            </a:r>
            <a:r>
              <a:rPr lang="el-GR" sz="2400" b="1" dirty="0">
                <a:solidFill>
                  <a:srgbClr val="00B050"/>
                </a:solidFill>
                <a:latin typeface="Cambria" pitchFamily="18" charset="0"/>
              </a:rPr>
              <a:t>-ω  + εα(ς) </a:t>
            </a:r>
            <a:endParaRPr lang="en-US" sz="2400" b="1" dirty="0">
              <a:solidFill>
                <a:srgbClr val="00B050"/>
              </a:solidFill>
              <a:latin typeface="Cambria" pitchFamily="18" charset="0"/>
            </a:endParaRPr>
          </a:p>
          <a:p>
            <a:pPr algn="ctr"/>
            <a:r>
              <a:rPr lang="el-GR" sz="2400" b="1" dirty="0">
                <a:solidFill>
                  <a:srgbClr val="00B050"/>
                </a:solidFill>
                <a:latin typeface="Cambria" pitchFamily="18" charset="0"/>
                <a:sym typeface="Wingdings" pitchFamily="2" charset="2"/>
              </a:rPr>
              <a:t>σύγγραμμα   </a:t>
            </a:r>
            <a:r>
              <a:rPr lang="el-GR" sz="2400" b="1" dirty="0">
                <a:solidFill>
                  <a:srgbClr val="00B050"/>
                </a:solidFill>
                <a:latin typeface="Cambria" pitchFamily="18" charset="0"/>
              </a:rPr>
              <a:t>συν + </a:t>
            </a:r>
            <a:r>
              <a:rPr lang="el-GR" sz="2400" b="1" dirty="0" err="1">
                <a:solidFill>
                  <a:srgbClr val="00B050"/>
                </a:solidFill>
                <a:latin typeface="Cambria" pitchFamily="18" charset="0"/>
              </a:rPr>
              <a:t>γράφ</a:t>
            </a:r>
            <a:r>
              <a:rPr lang="el-GR" sz="2400" b="1" dirty="0">
                <a:solidFill>
                  <a:srgbClr val="00B050"/>
                </a:solidFill>
                <a:latin typeface="Cambria" pitchFamily="18" charset="0"/>
              </a:rPr>
              <a:t>-ω  + μα</a:t>
            </a:r>
            <a:endParaRPr lang="en-US" sz="2400" b="1" dirty="0">
              <a:solidFill>
                <a:srgbClr val="00B050"/>
              </a:solidFill>
              <a:latin typeface="Cambria" pitchFamily="18" charset="0"/>
            </a:endParaRPr>
          </a:p>
          <a:p>
            <a:pPr algn="ctr"/>
            <a:endParaRPr lang="el-GR" sz="2400" dirty="0">
              <a:latin typeface="Cambria" pitchFamily="18" charset="0"/>
            </a:endParaRPr>
          </a:p>
          <a:p>
            <a:pPr algn="ctr"/>
            <a:r>
              <a:rPr lang="en-US" sz="2400" b="1" dirty="0" err="1">
                <a:solidFill>
                  <a:srgbClr val="7030A0"/>
                </a:solidFill>
                <a:latin typeface="Cambria" pitchFamily="18" charset="0"/>
              </a:rPr>
              <a:t>k</a:t>
            </a:r>
            <a:r>
              <a:rPr lang="en-US" sz="2400" dirty="0" err="1">
                <a:solidFill>
                  <a:srgbClr val="7030A0"/>
                </a:solidFill>
                <a:latin typeface="Cambria" pitchFamily="18" charset="0"/>
              </a:rPr>
              <a:t>a</a:t>
            </a:r>
            <a:r>
              <a:rPr lang="en-US" sz="2400" b="1" dirty="0" err="1">
                <a:solidFill>
                  <a:srgbClr val="7030A0"/>
                </a:solidFill>
                <a:latin typeface="Cambria" pitchFamily="18" charset="0"/>
              </a:rPr>
              <a:t>t</a:t>
            </a:r>
            <a:r>
              <a:rPr lang="en-US" sz="2400" dirty="0" err="1">
                <a:solidFill>
                  <a:srgbClr val="7030A0"/>
                </a:solidFill>
                <a:latin typeface="Cambria" pitchFamily="18" charset="0"/>
              </a:rPr>
              <a:t>a</a:t>
            </a:r>
            <a:r>
              <a:rPr lang="en-US" sz="2400" b="1" dirty="0" err="1">
                <a:solidFill>
                  <a:srgbClr val="7030A0"/>
                </a:solidFill>
                <a:latin typeface="Cambria" pitchFamily="18" charset="0"/>
              </a:rPr>
              <a:t>b</a:t>
            </a:r>
            <a:r>
              <a:rPr lang="en-US" sz="2400" dirty="0">
                <a:solidFill>
                  <a:srgbClr val="7030A0"/>
                </a:solidFill>
                <a:latin typeface="Cambria" pitchFamily="18" charset="0"/>
              </a:rPr>
              <a:t>  ‘</a:t>
            </a:r>
            <a:r>
              <a:rPr lang="el-GR" sz="2400" dirty="0">
                <a:solidFill>
                  <a:srgbClr val="7030A0"/>
                </a:solidFill>
                <a:latin typeface="Cambria" pitchFamily="18" charset="0"/>
              </a:rPr>
              <a:t>έγραψε’</a:t>
            </a:r>
          </a:p>
          <a:p>
            <a:pPr algn="ctr"/>
            <a:r>
              <a:rPr lang="en-US" sz="2400" b="1" dirty="0" err="1">
                <a:solidFill>
                  <a:srgbClr val="7030A0"/>
                </a:solidFill>
                <a:latin typeface="Cambria" pitchFamily="18" charset="0"/>
              </a:rPr>
              <a:t>k</a:t>
            </a:r>
            <a:r>
              <a:rPr lang="en-US" sz="2400" dirty="0" err="1">
                <a:solidFill>
                  <a:srgbClr val="7030A0"/>
                </a:solidFill>
                <a:latin typeface="Cambria" pitchFamily="18" charset="0"/>
              </a:rPr>
              <a:t>aa</a:t>
            </a:r>
            <a:r>
              <a:rPr lang="en-US" sz="2400" b="1" dirty="0" err="1">
                <a:solidFill>
                  <a:srgbClr val="7030A0"/>
                </a:solidFill>
                <a:latin typeface="Cambria" pitchFamily="18" charset="0"/>
              </a:rPr>
              <a:t>t</a:t>
            </a:r>
            <a:r>
              <a:rPr lang="en-US" sz="2400" dirty="0" err="1">
                <a:solidFill>
                  <a:srgbClr val="7030A0"/>
                </a:solidFill>
                <a:latin typeface="Cambria" pitchFamily="18" charset="0"/>
              </a:rPr>
              <a:t>i</a:t>
            </a:r>
            <a:r>
              <a:rPr lang="en-US" sz="2400" b="1" dirty="0" err="1">
                <a:solidFill>
                  <a:srgbClr val="7030A0"/>
                </a:solidFill>
                <a:latin typeface="Cambria" pitchFamily="18" charset="0"/>
              </a:rPr>
              <a:t>b</a:t>
            </a:r>
            <a:r>
              <a:rPr lang="en-US" sz="2400" dirty="0">
                <a:solidFill>
                  <a:srgbClr val="7030A0"/>
                </a:solidFill>
                <a:latin typeface="Cambria" pitchFamily="18" charset="0"/>
              </a:rPr>
              <a:t> ‘</a:t>
            </a:r>
            <a:r>
              <a:rPr lang="el-GR" sz="2400" dirty="0">
                <a:solidFill>
                  <a:srgbClr val="7030A0"/>
                </a:solidFill>
                <a:latin typeface="Cambria" pitchFamily="18" charset="0"/>
              </a:rPr>
              <a:t>συγγραφέας’</a:t>
            </a:r>
          </a:p>
          <a:p>
            <a:pPr algn="ctr"/>
            <a:r>
              <a:rPr lang="en-US" sz="2400" b="1" dirty="0" err="1">
                <a:solidFill>
                  <a:srgbClr val="7030A0"/>
                </a:solidFill>
                <a:latin typeface="Cambria" pitchFamily="18" charset="0"/>
              </a:rPr>
              <a:t>k</a:t>
            </a:r>
            <a:r>
              <a:rPr lang="en-US" sz="2400" dirty="0" err="1">
                <a:solidFill>
                  <a:srgbClr val="7030A0"/>
                </a:solidFill>
                <a:latin typeface="Cambria" pitchFamily="18" charset="0"/>
              </a:rPr>
              <a:t>i</a:t>
            </a:r>
            <a:r>
              <a:rPr lang="en-US" sz="2400" b="1" dirty="0" err="1">
                <a:solidFill>
                  <a:srgbClr val="7030A0"/>
                </a:solidFill>
                <a:latin typeface="Cambria" pitchFamily="18" charset="0"/>
              </a:rPr>
              <a:t>t</a:t>
            </a:r>
            <a:r>
              <a:rPr lang="en-US" sz="2400" dirty="0" err="1">
                <a:solidFill>
                  <a:srgbClr val="7030A0"/>
                </a:solidFill>
                <a:latin typeface="Cambria" pitchFamily="18" charset="0"/>
              </a:rPr>
              <a:t>áa</a:t>
            </a:r>
            <a:r>
              <a:rPr lang="en-US" sz="2400" b="1" dirty="0" err="1">
                <a:solidFill>
                  <a:srgbClr val="7030A0"/>
                </a:solidFill>
                <a:latin typeface="Cambria" pitchFamily="18" charset="0"/>
              </a:rPr>
              <a:t>b</a:t>
            </a:r>
            <a:r>
              <a:rPr lang="en-US" sz="2400" dirty="0">
                <a:solidFill>
                  <a:srgbClr val="7030A0"/>
                </a:solidFill>
                <a:latin typeface="Cambria" pitchFamily="18" charset="0"/>
              </a:rPr>
              <a:t> ‘</a:t>
            </a:r>
            <a:r>
              <a:rPr lang="el-GR" sz="2400" dirty="0">
                <a:solidFill>
                  <a:srgbClr val="7030A0"/>
                </a:solidFill>
                <a:latin typeface="Cambria" pitchFamily="18" charset="0"/>
              </a:rPr>
              <a:t>σύγγραμμα/βιβλίο’</a:t>
            </a:r>
          </a:p>
        </p:txBody>
      </p:sp>
      <p:sp>
        <p:nvSpPr>
          <p:cNvPr id="4" name="3 - Ορθογώνιο"/>
          <p:cNvSpPr/>
          <p:nvPr/>
        </p:nvSpPr>
        <p:spPr>
          <a:xfrm>
            <a:off x="2286000" y="3962400"/>
            <a:ext cx="4572000" cy="523220"/>
          </a:xfrm>
          <a:prstGeom prst="rect">
            <a:avLst/>
          </a:prstGeom>
        </p:spPr>
        <p:txBody>
          <a:bodyPr wrap="square">
            <a:spAutoFit/>
          </a:bodyPr>
          <a:lstStyle/>
          <a:p>
            <a:pPr algn="ctr"/>
            <a:r>
              <a:rPr lang="el-GR" sz="2800" b="1" dirty="0">
                <a:solidFill>
                  <a:srgbClr val="00B050"/>
                </a:solidFill>
                <a:latin typeface="+mn-lt"/>
              </a:rPr>
              <a:t>Λέξεις</a:t>
            </a:r>
            <a:r>
              <a:rPr lang="el-GR" sz="2800" dirty="0">
                <a:latin typeface="+mn-lt"/>
                <a:sym typeface="Wingdings"/>
              </a:rPr>
              <a:t>   </a:t>
            </a:r>
            <a:r>
              <a:rPr lang="el-GR" sz="2800" b="1" dirty="0">
                <a:solidFill>
                  <a:srgbClr val="7030A0"/>
                </a:solidFill>
                <a:latin typeface="+mn-lt"/>
                <a:sym typeface="Wingdings"/>
              </a:rPr>
              <a:t>Μορφήματα</a:t>
            </a:r>
            <a:endParaRPr lang="el-GR" sz="2800" b="1" dirty="0">
              <a:solidFill>
                <a:srgbClr val="7030A0"/>
              </a:solidFill>
              <a:latin typeface="+mn-lt"/>
            </a:endParaRPr>
          </a:p>
        </p:txBody>
      </p:sp>
      <p:sp>
        <p:nvSpPr>
          <p:cNvPr id="5" name="4 - Ορθογώνιο"/>
          <p:cNvSpPr/>
          <p:nvPr/>
        </p:nvSpPr>
        <p:spPr>
          <a:xfrm>
            <a:off x="304800" y="5029200"/>
            <a:ext cx="8382000" cy="830997"/>
          </a:xfrm>
          <a:prstGeom prst="rect">
            <a:avLst/>
          </a:prstGeom>
        </p:spPr>
        <p:txBody>
          <a:bodyPr wrap="square">
            <a:spAutoFit/>
          </a:bodyPr>
          <a:lstStyle/>
          <a:p>
            <a:pPr algn="ctr"/>
            <a:r>
              <a:rPr lang="el-GR" sz="2400" b="1" dirty="0">
                <a:solidFill>
                  <a:srgbClr val="7030A0"/>
                </a:solidFill>
                <a:latin typeface="+mn-lt"/>
              </a:rPr>
              <a:t>Μόρφημα</a:t>
            </a:r>
            <a:r>
              <a:rPr lang="el-GR" sz="2400" dirty="0">
                <a:latin typeface="+mn-lt"/>
              </a:rPr>
              <a:t>: η ελάχιστη γλωσσική μονάδα που είναι </a:t>
            </a:r>
            <a:r>
              <a:rPr lang="el-GR" sz="2400" b="1" dirty="0">
                <a:solidFill>
                  <a:srgbClr val="7030A0"/>
                </a:solidFill>
                <a:latin typeface="+mn-lt"/>
              </a:rPr>
              <a:t>φορέας μορφής και σημασίας </a:t>
            </a:r>
            <a:r>
              <a:rPr lang="el-GR" sz="2400" dirty="0">
                <a:latin typeface="+mn-lt"/>
              </a:rPr>
              <a:t>μέσα σε μια λέξη.</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0-#ppt_w/2"/>
                                          </p:val>
                                        </p:tav>
                                        <p:tav tm="100000">
                                          <p:val>
                                            <p:strVal val="#ppt_x"/>
                                          </p:val>
                                        </p:tav>
                                      </p:tavLst>
                                    </p:anim>
                                    <p:anim calcmode="lin" valueType="num">
                                      <p:cBhvr additive="base">
                                        <p:cTn id="13"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1000" fill="hold"/>
                                        <p:tgtEl>
                                          <p:spTgt spid="5"/>
                                        </p:tgtEl>
                                        <p:attrNameLst>
                                          <p:attrName>ppt_x</p:attrName>
                                        </p:attrNameLst>
                                      </p:cBhvr>
                                      <p:tavLst>
                                        <p:tav tm="0">
                                          <p:val>
                                            <p:strVal val="#ppt_x"/>
                                          </p:val>
                                        </p:tav>
                                        <p:tav tm="100000">
                                          <p:val>
                                            <p:strVal val="#ppt_x"/>
                                          </p:val>
                                        </p:tav>
                                      </p:tavLst>
                                    </p:anim>
                                    <p:anim calcmode="lin" valueType="num">
                                      <p:cBhvr additive="base">
                                        <p:cTn id="19"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152400" y="838200"/>
            <a:ext cx="8763000" cy="2246769"/>
          </a:xfrm>
          <a:prstGeom prst="rect">
            <a:avLst/>
          </a:prstGeom>
        </p:spPr>
        <p:txBody>
          <a:bodyPr wrap="square">
            <a:spAutoFit/>
          </a:bodyPr>
          <a:lstStyle/>
          <a:p>
            <a:r>
              <a:rPr lang="el-GR" sz="2000" b="1" dirty="0">
                <a:solidFill>
                  <a:srgbClr val="00B050"/>
                </a:solidFill>
                <a:latin typeface="Cambria" pitchFamily="18" charset="0"/>
              </a:rPr>
              <a:t> Κλίση - Ρήμα</a:t>
            </a:r>
          </a:p>
          <a:p>
            <a:endParaRPr lang="el-GR" sz="2000" dirty="0">
              <a:latin typeface="Cambria" pitchFamily="18" charset="0"/>
            </a:endParaRPr>
          </a:p>
          <a:p>
            <a:r>
              <a:rPr lang="el-GR" sz="2000" dirty="0">
                <a:solidFill>
                  <a:srgbClr val="7030A0"/>
                </a:solidFill>
                <a:latin typeface="Cambria" pitchFamily="18" charset="0"/>
              </a:rPr>
              <a:t>Έγκλιση</a:t>
            </a:r>
            <a:r>
              <a:rPr lang="el-GR" sz="2000" dirty="0">
                <a:latin typeface="Cambria" pitchFamily="18" charset="0"/>
              </a:rPr>
              <a:t> (γραμματικά μορφήματα  και γραμματικές κατηγορίες)</a:t>
            </a:r>
          </a:p>
          <a:p>
            <a:pPr>
              <a:buClr>
                <a:srgbClr val="00B050"/>
              </a:buClr>
              <a:buFont typeface="Arial" pitchFamily="34" charset="0"/>
              <a:buChar char="•"/>
            </a:pPr>
            <a:r>
              <a:rPr lang="el-GR" sz="2000" dirty="0">
                <a:latin typeface="Cambria" pitchFamily="18" charset="0"/>
              </a:rPr>
              <a:t> οριστική</a:t>
            </a:r>
          </a:p>
          <a:p>
            <a:pPr>
              <a:buClr>
                <a:srgbClr val="00B050"/>
              </a:buClr>
              <a:buFont typeface="Arial" pitchFamily="34" charset="0"/>
              <a:buChar char="•"/>
            </a:pPr>
            <a:r>
              <a:rPr lang="el-GR" sz="2000" dirty="0">
                <a:latin typeface="Cambria" pitchFamily="18" charset="0"/>
              </a:rPr>
              <a:t> υποτακτική</a:t>
            </a:r>
          </a:p>
          <a:p>
            <a:pPr>
              <a:buClr>
                <a:srgbClr val="00B050"/>
              </a:buClr>
              <a:buFont typeface="Arial" pitchFamily="34" charset="0"/>
              <a:buChar char="•"/>
            </a:pPr>
            <a:r>
              <a:rPr lang="el-GR" sz="2000" dirty="0">
                <a:latin typeface="Cambria" pitchFamily="18" charset="0"/>
              </a:rPr>
              <a:t> προστακτική</a:t>
            </a:r>
          </a:p>
          <a:p>
            <a:endParaRPr lang="el-GR" sz="2000" dirty="0">
              <a:latin typeface="Cambria" pitchFamily="18" charset="0"/>
            </a:endParaRP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4 - Ορθογώνιο"/>
          <p:cNvSpPr/>
          <p:nvPr/>
        </p:nvSpPr>
        <p:spPr>
          <a:xfrm>
            <a:off x="152400" y="2819400"/>
            <a:ext cx="8686800" cy="3785652"/>
          </a:xfrm>
          <a:prstGeom prst="rect">
            <a:avLst/>
          </a:prstGeom>
        </p:spPr>
        <p:txBody>
          <a:bodyPr wrap="square">
            <a:spAutoFit/>
          </a:bodyPr>
          <a:lstStyle/>
          <a:p>
            <a:pPr algn="just"/>
            <a:r>
              <a:rPr lang="el-GR" sz="2000" b="1" dirty="0">
                <a:solidFill>
                  <a:srgbClr val="7030A0"/>
                </a:solidFill>
                <a:latin typeface="Cambria" pitchFamily="18" charset="0"/>
              </a:rPr>
              <a:t>Τροπικότητα</a:t>
            </a:r>
            <a:r>
              <a:rPr lang="el-GR" sz="2000" dirty="0">
                <a:solidFill>
                  <a:srgbClr val="7030A0"/>
                </a:solidFill>
                <a:latin typeface="Cambria" pitchFamily="18" charset="0"/>
              </a:rPr>
              <a:t> </a:t>
            </a:r>
            <a:r>
              <a:rPr lang="el-GR" sz="2000" dirty="0">
                <a:latin typeface="Cambria" pitchFamily="18" charset="0"/>
              </a:rPr>
              <a:t>(εκφράζει σημασιολογικές διακρίσεις):</a:t>
            </a:r>
          </a:p>
          <a:p>
            <a:pPr algn="just"/>
            <a:r>
              <a:rPr lang="el-GR" sz="2000" dirty="0">
                <a:latin typeface="Cambria" pitchFamily="18" charset="0"/>
              </a:rPr>
              <a:t> </a:t>
            </a:r>
            <a:r>
              <a:rPr lang="el-GR" sz="2000" dirty="0" err="1">
                <a:latin typeface="Cambria" pitchFamily="18" charset="0"/>
              </a:rPr>
              <a:t>Τροπικότητες</a:t>
            </a:r>
            <a:r>
              <a:rPr lang="el-GR" sz="2000" dirty="0">
                <a:latin typeface="Cambria" pitchFamily="18" charset="0"/>
              </a:rPr>
              <a:t> ονομάζονται οι διάφορες σημασιολογικές λειτουργίες που εκφράζονται με τη χρήση των εγκλίσεων και δείχνουν την υποκειμενική στάση του ομιλητή.</a:t>
            </a:r>
          </a:p>
          <a:p>
            <a:pPr algn="just"/>
            <a:endParaRPr lang="el-GR" sz="2000" dirty="0">
              <a:latin typeface="Cambria" pitchFamily="18" charset="0"/>
            </a:endParaRPr>
          </a:p>
          <a:p>
            <a:pPr algn="just"/>
            <a:r>
              <a:rPr lang="el-GR" sz="2000" dirty="0">
                <a:latin typeface="Cambria" pitchFamily="18" charset="0"/>
              </a:rPr>
              <a:t>Οι </a:t>
            </a:r>
            <a:r>
              <a:rPr lang="el-GR" sz="2000" dirty="0" err="1">
                <a:latin typeface="Cambria" pitchFamily="18" charset="0"/>
              </a:rPr>
              <a:t>τροπικότητες</a:t>
            </a:r>
            <a:r>
              <a:rPr lang="el-GR" sz="2000" dirty="0">
                <a:latin typeface="Cambria" pitchFamily="18" charset="0"/>
              </a:rPr>
              <a:t> είναι δύο ειδών: </a:t>
            </a:r>
            <a:r>
              <a:rPr lang="el-GR" sz="2000" i="1" dirty="0">
                <a:latin typeface="Cambria" pitchFamily="18" charset="0"/>
              </a:rPr>
              <a:t>η </a:t>
            </a:r>
            <a:r>
              <a:rPr lang="el-GR" sz="2000" i="1" dirty="0" err="1">
                <a:latin typeface="Cambria" pitchFamily="18" charset="0"/>
              </a:rPr>
              <a:t>επιστημική</a:t>
            </a:r>
            <a:r>
              <a:rPr lang="el-GR" sz="2000" dirty="0">
                <a:latin typeface="Cambria" pitchFamily="18" charset="0"/>
              </a:rPr>
              <a:t> και η </a:t>
            </a:r>
            <a:r>
              <a:rPr lang="el-GR" sz="2000" i="1" dirty="0" err="1">
                <a:latin typeface="Cambria" pitchFamily="18" charset="0"/>
              </a:rPr>
              <a:t>δεοντική</a:t>
            </a:r>
            <a:r>
              <a:rPr lang="el-GR" sz="2000" i="1" dirty="0">
                <a:latin typeface="Cambria" pitchFamily="18" charset="0"/>
              </a:rPr>
              <a:t>.</a:t>
            </a:r>
            <a:r>
              <a:rPr lang="el-GR" sz="2000" dirty="0">
                <a:latin typeface="Cambria" pitchFamily="18" charset="0"/>
              </a:rPr>
              <a:t> </a:t>
            </a:r>
          </a:p>
          <a:p>
            <a:pPr algn="just">
              <a:buClr>
                <a:srgbClr val="00B050"/>
              </a:buClr>
              <a:buFont typeface="Arial" pitchFamily="34" charset="0"/>
              <a:buChar char="•"/>
            </a:pPr>
            <a:r>
              <a:rPr lang="el-GR" sz="2000" i="1" dirty="0">
                <a:latin typeface="Cambria" pitchFamily="18" charset="0"/>
              </a:rPr>
              <a:t> </a:t>
            </a:r>
            <a:r>
              <a:rPr lang="el-GR" sz="2000" i="1" dirty="0" err="1">
                <a:latin typeface="Cambria" pitchFamily="18" charset="0"/>
              </a:rPr>
              <a:t>Επιστημική</a:t>
            </a:r>
            <a:r>
              <a:rPr lang="el-GR" sz="2000" dirty="0">
                <a:latin typeface="Cambria" pitchFamily="18" charset="0"/>
              </a:rPr>
              <a:t> </a:t>
            </a:r>
            <a:r>
              <a:rPr lang="el-GR" sz="2000" dirty="0" err="1">
                <a:latin typeface="Cambria" pitchFamily="18" charset="0"/>
              </a:rPr>
              <a:t>τροπικότητα</a:t>
            </a:r>
            <a:r>
              <a:rPr lang="el-GR" sz="2000" dirty="0">
                <a:latin typeface="Cambria" pitchFamily="18" charset="0"/>
              </a:rPr>
              <a:t> είναι αυτή που σχετίζεται με τον βαθμό της βεβαιότητας που εκφράζει ο ομιλητής γι' αυτό που λέει, π.χ. </a:t>
            </a:r>
            <a:r>
              <a:rPr lang="el-GR" sz="2000" b="1" dirty="0">
                <a:latin typeface="Cambria" pitchFamily="18" charset="0"/>
              </a:rPr>
              <a:t>Πρέπει</a:t>
            </a:r>
            <a:r>
              <a:rPr lang="el-GR" sz="2000" dirty="0">
                <a:latin typeface="Cambria" pitchFamily="18" charset="0"/>
              </a:rPr>
              <a:t> </a:t>
            </a:r>
            <a:r>
              <a:rPr lang="el-GR" sz="2000" b="1" dirty="0">
                <a:latin typeface="Cambria" pitchFamily="18" charset="0"/>
              </a:rPr>
              <a:t>να διασκεδάσατε </a:t>
            </a:r>
            <a:r>
              <a:rPr lang="el-GR" sz="2000" dirty="0">
                <a:latin typeface="Cambria" pitchFamily="18" charset="0"/>
              </a:rPr>
              <a:t>πολύ χθες βράδυ. </a:t>
            </a:r>
          </a:p>
          <a:p>
            <a:pPr algn="just">
              <a:buClr>
                <a:srgbClr val="00B050"/>
              </a:buClr>
              <a:buFont typeface="Arial" pitchFamily="34" charset="0"/>
              <a:buChar char="•"/>
            </a:pPr>
            <a:r>
              <a:rPr lang="el-GR" sz="2000" i="1" dirty="0">
                <a:latin typeface="Cambria" pitchFamily="18" charset="0"/>
              </a:rPr>
              <a:t> </a:t>
            </a:r>
            <a:r>
              <a:rPr lang="el-GR" sz="2000" i="1" dirty="0" err="1">
                <a:latin typeface="Cambria" pitchFamily="18" charset="0"/>
              </a:rPr>
              <a:t>Δεοντική</a:t>
            </a:r>
            <a:r>
              <a:rPr lang="el-GR" sz="2000" dirty="0">
                <a:latin typeface="Cambria" pitchFamily="18" charset="0"/>
              </a:rPr>
              <a:t> </a:t>
            </a:r>
            <a:r>
              <a:rPr lang="el-GR" sz="2000" dirty="0" err="1">
                <a:latin typeface="Cambria" pitchFamily="18" charset="0"/>
              </a:rPr>
              <a:t>τροπικότητα</a:t>
            </a:r>
            <a:r>
              <a:rPr lang="el-GR" sz="2000" dirty="0">
                <a:latin typeface="Cambria" pitchFamily="18" charset="0"/>
              </a:rPr>
              <a:t> είναι αυτή που σχετίζεται με τον βαθμό της αναγκαιότητας που εκφράζει ο ομιλητής για την πραγματοποίηση αυτού που λέει, π.χ. </a:t>
            </a:r>
            <a:r>
              <a:rPr lang="el-GR" sz="2000" b="1" dirty="0">
                <a:latin typeface="Cambria" pitchFamily="18" charset="0"/>
              </a:rPr>
              <a:t>Πρέπει να διαβάσω</a:t>
            </a:r>
            <a:r>
              <a:rPr lang="el-GR" sz="2000" dirty="0">
                <a:latin typeface="Cambria" pitchFamily="18" charset="0"/>
              </a:rPr>
              <a:t> τα μαθήματά μου για αύριο.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152400" y="838200"/>
            <a:ext cx="8763000" cy="1938992"/>
          </a:xfrm>
          <a:prstGeom prst="rect">
            <a:avLst/>
          </a:prstGeom>
        </p:spPr>
        <p:txBody>
          <a:bodyPr wrap="square">
            <a:spAutoFit/>
          </a:bodyPr>
          <a:lstStyle/>
          <a:p>
            <a:r>
              <a:rPr lang="el-GR" sz="2400" b="1" dirty="0">
                <a:latin typeface="Cambria" pitchFamily="18" charset="0"/>
              </a:rPr>
              <a:t> </a:t>
            </a:r>
            <a:r>
              <a:rPr lang="el-GR" sz="2400" b="1" dirty="0">
                <a:solidFill>
                  <a:srgbClr val="00B050"/>
                </a:solidFill>
                <a:latin typeface="Cambria" pitchFamily="18" charset="0"/>
              </a:rPr>
              <a:t>Κλίση - Ρήμα</a:t>
            </a:r>
          </a:p>
          <a:p>
            <a:endParaRPr lang="el-GR" sz="2400" dirty="0">
              <a:latin typeface="Cambria" pitchFamily="18" charset="0"/>
            </a:endParaRPr>
          </a:p>
          <a:p>
            <a:r>
              <a:rPr lang="el-GR" sz="2400" dirty="0">
                <a:solidFill>
                  <a:srgbClr val="7030A0"/>
                </a:solidFill>
                <a:latin typeface="Cambria" pitchFamily="18" charset="0"/>
              </a:rPr>
              <a:t>Φωνή </a:t>
            </a:r>
            <a:r>
              <a:rPr lang="el-GR" sz="2400" dirty="0">
                <a:latin typeface="Cambria" pitchFamily="18" charset="0"/>
              </a:rPr>
              <a:t>(μορφολογικό χαρακτηριστικό)</a:t>
            </a:r>
          </a:p>
          <a:p>
            <a:pPr>
              <a:buClr>
                <a:srgbClr val="00B050"/>
              </a:buClr>
              <a:buFont typeface="Arial" pitchFamily="34" charset="0"/>
              <a:buChar char="•"/>
            </a:pPr>
            <a:r>
              <a:rPr lang="el-GR" sz="2400" dirty="0">
                <a:latin typeface="Cambria" pitchFamily="18" charset="0"/>
              </a:rPr>
              <a:t> ενεργητική</a:t>
            </a:r>
            <a:endParaRPr lang="el-GR" sz="2400" b="1" dirty="0">
              <a:latin typeface="Cambria" pitchFamily="18" charset="0"/>
            </a:endParaRPr>
          </a:p>
          <a:p>
            <a:pPr>
              <a:buClr>
                <a:srgbClr val="00B050"/>
              </a:buClr>
              <a:buFont typeface="Arial" pitchFamily="34" charset="0"/>
              <a:buChar char="•"/>
            </a:pPr>
            <a:r>
              <a:rPr lang="el-GR" sz="2400" dirty="0">
                <a:latin typeface="Cambria" pitchFamily="18" charset="0"/>
              </a:rPr>
              <a:t> μεσοπαθητική</a:t>
            </a:r>
            <a:endParaRPr lang="el-GR" sz="2400" b="1" dirty="0">
              <a:latin typeface="Cambria" pitchFamily="18" charset="0"/>
            </a:endParaRP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4 - Ορθογώνιο"/>
          <p:cNvSpPr/>
          <p:nvPr/>
        </p:nvSpPr>
        <p:spPr>
          <a:xfrm>
            <a:off x="228600" y="2971800"/>
            <a:ext cx="8458200" cy="1569660"/>
          </a:xfrm>
          <a:prstGeom prst="rect">
            <a:avLst/>
          </a:prstGeom>
        </p:spPr>
        <p:txBody>
          <a:bodyPr wrap="square">
            <a:spAutoFit/>
          </a:bodyPr>
          <a:lstStyle/>
          <a:p>
            <a:r>
              <a:rPr lang="el-GR" sz="2400" dirty="0">
                <a:solidFill>
                  <a:srgbClr val="7030A0"/>
                </a:solidFill>
                <a:latin typeface="Cambria" pitchFamily="18" charset="0"/>
              </a:rPr>
              <a:t>Διάθεση</a:t>
            </a:r>
            <a:r>
              <a:rPr lang="el-GR" sz="2400" dirty="0">
                <a:latin typeface="Cambria" pitchFamily="18" charset="0"/>
              </a:rPr>
              <a:t> (σημασιολογικό χαρακτηριστικό)</a:t>
            </a:r>
          </a:p>
          <a:p>
            <a:pPr>
              <a:buClr>
                <a:srgbClr val="00B050"/>
              </a:buClr>
              <a:buFont typeface="Arial" pitchFamily="34" charset="0"/>
              <a:buChar char="•"/>
            </a:pPr>
            <a:r>
              <a:rPr lang="el-GR" sz="2400" dirty="0">
                <a:latin typeface="Cambria" pitchFamily="18" charset="0"/>
              </a:rPr>
              <a:t> ενεργητική</a:t>
            </a:r>
          </a:p>
          <a:p>
            <a:pPr>
              <a:buClr>
                <a:srgbClr val="00B050"/>
              </a:buClr>
              <a:buFont typeface="Arial" pitchFamily="34" charset="0"/>
              <a:buChar char="•"/>
            </a:pPr>
            <a:r>
              <a:rPr lang="el-GR" sz="2400" dirty="0">
                <a:latin typeface="Cambria" pitchFamily="18" charset="0"/>
              </a:rPr>
              <a:t> παθητική</a:t>
            </a:r>
          </a:p>
          <a:p>
            <a:endParaRPr lang="el-GR" sz="2400" dirty="0">
              <a:latin typeface="Cambria" pitchFamily="18" charset="0"/>
            </a:endParaRPr>
          </a:p>
        </p:txBody>
      </p:sp>
      <p:sp>
        <p:nvSpPr>
          <p:cNvPr id="6" name="5 - Ορθογώνιο"/>
          <p:cNvSpPr/>
          <p:nvPr/>
        </p:nvSpPr>
        <p:spPr>
          <a:xfrm>
            <a:off x="304800" y="4572000"/>
            <a:ext cx="8305800" cy="1938992"/>
          </a:xfrm>
          <a:prstGeom prst="rect">
            <a:avLst/>
          </a:prstGeom>
        </p:spPr>
        <p:txBody>
          <a:bodyPr wrap="square">
            <a:spAutoFit/>
          </a:bodyPr>
          <a:lstStyle/>
          <a:p>
            <a:r>
              <a:rPr lang="el-GR" sz="2400" dirty="0">
                <a:solidFill>
                  <a:srgbClr val="7030A0"/>
                </a:solidFill>
                <a:latin typeface="Cambria" pitchFamily="18" charset="0"/>
              </a:rPr>
              <a:t>Διάθεση και Φωνή</a:t>
            </a:r>
          </a:p>
          <a:p>
            <a:pPr>
              <a:buClr>
                <a:srgbClr val="00B050"/>
              </a:buClr>
              <a:buFont typeface="Arial" pitchFamily="34" charset="0"/>
              <a:buChar char="•"/>
            </a:pPr>
            <a:r>
              <a:rPr lang="el-GR" sz="2400" dirty="0">
                <a:latin typeface="Cambria" pitchFamily="18" charset="0"/>
              </a:rPr>
              <a:t> ενεργητική διάθεση, ενεργητική φωνή: λύνω</a:t>
            </a:r>
          </a:p>
          <a:p>
            <a:pPr>
              <a:buClr>
                <a:srgbClr val="00B050"/>
              </a:buClr>
              <a:buFont typeface="Arial" pitchFamily="34" charset="0"/>
              <a:buChar char="•"/>
            </a:pPr>
            <a:r>
              <a:rPr lang="el-GR" sz="2400" dirty="0">
                <a:latin typeface="Cambria" pitchFamily="18" charset="0"/>
              </a:rPr>
              <a:t> παθητική διάθεση, </a:t>
            </a:r>
            <a:r>
              <a:rPr lang="el-GR" sz="2400" dirty="0" err="1">
                <a:latin typeface="Cambria" pitchFamily="18" charset="0"/>
              </a:rPr>
              <a:t>μεσοπαθητική</a:t>
            </a:r>
            <a:r>
              <a:rPr lang="el-GR" sz="2400" dirty="0">
                <a:latin typeface="Cambria" pitchFamily="18" charset="0"/>
              </a:rPr>
              <a:t> φωνή: λύνομαι</a:t>
            </a:r>
          </a:p>
          <a:p>
            <a:pPr>
              <a:buClr>
                <a:srgbClr val="00B050"/>
              </a:buClr>
              <a:buFont typeface="Arial" pitchFamily="34" charset="0"/>
              <a:buChar char="•"/>
            </a:pPr>
            <a:r>
              <a:rPr lang="el-GR" sz="2400" dirty="0">
                <a:latin typeface="Cambria" pitchFamily="18" charset="0"/>
              </a:rPr>
              <a:t> ενεργητική διάθεση, </a:t>
            </a:r>
            <a:r>
              <a:rPr lang="el-GR" sz="2400" dirty="0" err="1">
                <a:latin typeface="Cambria" pitchFamily="18" charset="0"/>
              </a:rPr>
              <a:t>μεσοπαθητική</a:t>
            </a:r>
            <a:r>
              <a:rPr lang="el-GR" sz="2400" dirty="0">
                <a:latin typeface="Cambria" pitchFamily="18" charset="0"/>
              </a:rPr>
              <a:t> φωνή: έρχομαι, κοιμάμαι</a:t>
            </a:r>
          </a:p>
          <a:p>
            <a:endParaRPr lang="el-GR"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ppt_x"/>
                                          </p:val>
                                        </p:tav>
                                        <p:tav tm="100000">
                                          <p:val>
                                            <p:strVal val="#ppt_x"/>
                                          </p:val>
                                        </p:tav>
                                      </p:tavLst>
                                    </p:anim>
                                    <p:anim calcmode="lin" valueType="num">
                                      <p:cBhvr additive="base">
                                        <p:cTn id="1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ppt_x"/>
                                          </p:val>
                                        </p:tav>
                                        <p:tav tm="100000">
                                          <p:val>
                                            <p:strVal val="#ppt_x"/>
                                          </p:val>
                                        </p:tav>
                                      </p:tavLst>
                                    </p:anim>
                                    <p:anim calcmode="lin" valueType="num">
                                      <p:cBhvr additive="base">
                                        <p:cTn id="20"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04800"/>
            <a:ext cx="7772400" cy="1143000"/>
          </a:xfrm>
        </p:spPr>
        <p:txBody>
          <a:bodyPr/>
          <a:lstStyle/>
          <a:p>
            <a:pPr algn="ctr" eaLnBrk="1" hangingPunct="1">
              <a:defRPr/>
            </a:pPr>
            <a:r>
              <a:rPr lang="el-GR" altLang="en-US" sz="36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304800" y="762000"/>
            <a:ext cx="8610600" cy="830997"/>
          </a:xfrm>
          <a:prstGeom prst="rect">
            <a:avLst/>
          </a:prstGeom>
        </p:spPr>
        <p:txBody>
          <a:bodyPr wrap="square">
            <a:spAutoFit/>
          </a:bodyPr>
          <a:lstStyle/>
          <a:p>
            <a:r>
              <a:rPr lang="el-GR" sz="2400" b="1" dirty="0">
                <a:latin typeface="Cambria" pitchFamily="18" charset="0"/>
              </a:rPr>
              <a:t> </a:t>
            </a:r>
            <a:endParaRPr lang="en-US" sz="2400" dirty="0">
              <a:latin typeface="Cambria" pitchFamily="18" charset="0"/>
            </a:endParaRPr>
          </a:p>
          <a:p>
            <a:pPr>
              <a:buClr>
                <a:srgbClr val="7030A0"/>
              </a:buClr>
            </a:pPr>
            <a:r>
              <a:rPr lang="el-GR" sz="2400" b="1" dirty="0">
                <a:solidFill>
                  <a:srgbClr val="00B050"/>
                </a:solidFill>
                <a:latin typeface="Cambria" pitchFamily="18" charset="0"/>
              </a:rPr>
              <a:t>Κλίση</a:t>
            </a:r>
            <a:endParaRPr lang="en-US" sz="2400" dirty="0">
              <a:solidFill>
                <a:srgbClr val="00B050"/>
              </a:solidFill>
              <a:latin typeface="Cambria" pitchFamily="18" charset="0"/>
            </a:endParaRP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4 - Ορθογώνιο"/>
          <p:cNvSpPr/>
          <p:nvPr/>
        </p:nvSpPr>
        <p:spPr>
          <a:xfrm>
            <a:off x="304800" y="1752600"/>
            <a:ext cx="8458200" cy="1938992"/>
          </a:xfrm>
          <a:prstGeom prst="rect">
            <a:avLst/>
          </a:prstGeom>
        </p:spPr>
        <p:txBody>
          <a:bodyPr wrap="square">
            <a:spAutoFit/>
          </a:bodyPr>
          <a:lstStyle/>
          <a:p>
            <a:r>
              <a:rPr lang="el-GR" sz="2400" b="1" dirty="0">
                <a:solidFill>
                  <a:srgbClr val="7030A0"/>
                </a:solidFill>
                <a:latin typeface="Cambria" pitchFamily="18" charset="0"/>
                <a:sym typeface="Wingdings"/>
              </a:rPr>
              <a:t></a:t>
            </a:r>
            <a:r>
              <a:rPr lang="en-US" sz="2400" b="1" dirty="0">
                <a:solidFill>
                  <a:srgbClr val="7030A0"/>
                </a:solidFill>
                <a:latin typeface="Cambria" pitchFamily="18" charset="0"/>
                <a:sym typeface="Wingdings"/>
              </a:rPr>
              <a:t> </a:t>
            </a:r>
            <a:r>
              <a:rPr lang="el-GR" sz="2400" b="1" u="sng" dirty="0">
                <a:solidFill>
                  <a:srgbClr val="7030A0"/>
                </a:solidFill>
                <a:latin typeface="Cambria" pitchFamily="18" charset="0"/>
              </a:rPr>
              <a:t>Όνομα</a:t>
            </a:r>
          </a:p>
          <a:p>
            <a:r>
              <a:rPr lang="el-GR" sz="2400" dirty="0">
                <a:latin typeface="Cambria" pitchFamily="18" charset="0"/>
              </a:rPr>
              <a:t>Λεξικό μόρφημα (θέμα) </a:t>
            </a:r>
            <a:r>
              <a:rPr lang="en-US" sz="2400" dirty="0">
                <a:latin typeface="Cambria" pitchFamily="18" charset="0"/>
              </a:rPr>
              <a:t>+</a:t>
            </a:r>
            <a:r>
              <a:rPr lang="el-GR" sz="2400" dirty="0">
                <a:latin typeface="Cambria" pitchFamily="18" charset="0"/>
              </a:rPr>
              <a:t> γραμματικό μόρφημα (προσφύματα)</a:t>
            </a:r>
          </a:p>
          <a:p>
            <a:r>
              <a:rPr lang="el-GR" sz="2400" dirty="0">
                <a:latin typeface="Cambria" pitchFamily="18" charset="0"/>
              </a:rPr>
              <a:t>μαθητ</a:t>
            </a:r>
            <a:r>
              <a:rPr lang="el-GR" sz="2400" b="1" dirty="0">
                <a:latin typeface="Cambria" pitchFamily="18" charset="0"/>
              </a:rPr>
              <a:t>ής, </a:t>
            </a:r>
            <a:r>
              <a:rPr lang="el-GR" sz="2400" dirty="0">
                <a:latin typeface="Cambria" pitchFamily="18" charset="0"/>
              </a:rPr>
              <a:t>μαθητ</a:t>
            </a:r>
            <a:r>
              <a:rPr lang="el-GR" sz="2400" b="1" dirty="0">
                <a:latin typeface="Cambria" pitchFamily="18" charset="0"/>
              </a:rPr>
              <a:t>ές, </a:t>
            </a:r>
            <a:r>
              <a:rPr lang="el-GR" sz="2400" dirty="0">
                <a:latin typeface="Cambria" pitchFamily="18" charset="0"/>
              </a:rPr>
              <a:t>μαθητ</a:t>
            </a:r>
            <a:r>
              <a:rPr lang="el-GR" sz="2400" b="1" dirty="0">
                <a:latin typeface="Cambria" pitchFamily="18" charset="0"/>
              </a:rPr>
              <a:t>ή</a:t>
            </a:r>
          </a:p>
          <a:p>
            <a:endParaRPr lang="el-GR" sz="2400" b="1" dirty="0">
              <a:latin typeface="Cambria" pitchFamily="18" charset="0"/>
            </a:endParaRPr>
          </a:p>
          <a:p>
            <a:endParaRPr lang="el-GR" sz="2400" b="1" dirty="0">
              <a:latin typeface="Cambria" pitchFamily="18" charset="0"/>
            </a:endParaRPr>
          </a:p>
        </p:txBody>
      </p:sp>
      <p:sp>
        <p:nvSpPr>
          <p:cNvPr id="6" name="5 - Ορθογώνιο"/>
          <p:cNvSpPr/>
          <p:nvPr/>
        </p:nvSpPr>
        <p:spPr>
          <a:xfrm>
            <a:off x="381000" y="3429000"/>
            <a:ext cx="8305800" cy="1569660"/>
          </a:xfrm>
          <a:prstGeom prst="rect">
            <a:avLst/>
          </a:prstGeom>
        </p:spPr>
        <p:txBody>
          <a:bodyPr wrap="square">
            <a:spAutoFit/>
          </a:bodyPr>
          <a:lstStyle/>
          <a:p>
            <a:r>
              <a:rPr lang="el-GR" sz="2400" dirty="0">
                <a:latin typeface="Cambria" pitchFamily="18" charset="0"/>
              </a:rPr>
              <a:t>Τα χαρακτηριστικά που πραγματώνονται στο ουσιαστικό:</a:t>
            </a:r>
          </a:p>
          <a:p>
            <a:pPr>
              <a:buClr>
                <a:srgbClr val="00B050"/>
              </a:buClr>
              <a:buFont typeface="Arial" pitchFamily="34" charset="0"/>
              <a:buChar char="•"/>
            </a:pPr>
            <a:r>
              <a:rPr lang="el-GR" sz="2400" dirty="0">
                <a:latin typeface="Cambria" pitchFamily="18" charset="0"/>
              </a:rPr>
              <a:t> αριθμός</a:t>
            </a:r>
          </a:p>
          <a:p>
            <a:pPr>
              <a:buClr>
                <a:srgbClr val="00B050"/>
              </a:buClr>
              <a:buFont typeface="Arial" pitchFamily="34" charset="0"/>
              <a:buChar char="•"/>
            </a:pPr>
            <a:r>
              <a:rPr lang="el-GR" sz="2400" dirty="0">
                <a:latin typeface="Cambria" pitchFamily="18" charset="0"/>
              </a:rPr>
              <a:t> γένος</a:t>
            </a:r>
          </a:p>
          <a:p>
            <a:pPr>
              <a:buClr>
                <a:srgbClr val="00B050"/>
              </a:buClr>
              <a:buFont typeface="Arial" pitchFamily="34" charset="0"/>
              <a:buChar char="•"/>
            </a:pPr>
            <a:r>
              <a:rPr lang="el-GR" sz="2400" dirty="0">
                <a:latin typeface="Cambria" pitchFamily="18" charset="0"/>
              </a:rPr>
              <a:t> πτώση</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000" fill="hold"/>
                                        <p:tgtEl>
                                          <p:spTgt spid="5"/>
                                        </p:tgtEl>
                                        <p:attrNameLst>
                                          <p:attrName>ppt_x</p:attrName>
                                        </p:attrNameLst>
                                      </p:cBhvr>
                                      <p:tavLst>
                                        <p:tav tm="0">
                                          <p:val>
                                            <p:strVal val="0-#ppt_w/2"/>
                                          </p:val>
                                        </p:tav>
                                        <p:tav tm="100000">
                                          <p:val>
                                            <p:strVal val="#ppt_x"/>
                                          </p:val>
                                        </p:tav>
                                      </p:tavLst>
                                    </p:anim>
                                    <p:anim calcmode="lin" valueType="num">
                                      <p:cBhvr additive="base">
                                        <p:cTn id="12"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1000" fill="hold"/>
                                        <p:tgtEl>
                                          <p:spTgt spid="6"/>
                                        </p:tgtEl>
                                        <p:attrNameLst>
                                          <p:attrName>ppt_x</p:attrName>
                                        </p:attrNameLst>
                                      </p:cBhvr>
                                      <p:tavLst>
                                        <p:tav tm="0">
                                          <p:val>
                                            <p:strVal val="1+#ppt_w/2"/>
                                          </p:val>
                                        </p:tav>
                                        <p:tav tm="100000">
                                          <p:val>
                                            <p:strVal val="#ppt_x"/>
                                          </p:val>
                                        </p:tav>
                                      </p:tavLst>
                                    </p:anim>
                                    <p:anim calcmode="lin" valueType="num">
                                      <p:cBhvr additive="base">
                                        <p:cTn id="18"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228600" y="610137"/>
            <a:ext cx="8763000" cy="5016758"/>
          </a:xfrm>
          <a:prstGeom prst="rect">
            <a:avLst/>
          </a:prstGeom>
        </p:spPr>
        <p:txBody>
          <a:bodyPr wrap="square">
            <a:spAutoFit/>
          </a:bodyPr>
          <a:lstStyle/>
          <a:p>
            <a:r>
              <a:rPr lang="el-GR" sz="2000" b="1" dirty="0">
                <a:solidFill>
                  <a:srgbClr val="00B050"/>
                </a:solidFill>
                <a:latin typeface="Cambria" pitchFamily="18" charset="0"/>
              </a:rPr>
              <a:t>Κλίση – Όνομα</a:t>
            </a:r>
          </a:p>
          <a:p>
            <a:endParaRPr lang="el-GR" sz="2000" b="1" dirty="0">
              <a:solidFill>
                <a:srgbClr val="00B050"/>
              </a:solidFill>
              <a:latin typeface="Cambria" pitchFamily="18" charset="0"/>
            </a:endParaRPr>
          </a:p>
          <a:p>
            <a:r>
              <a:rPr lang="el-GR" sz="2000" b="1" dirty="0">
                <a:solidFill>
                  <a:srgbClr val="7030A0"/>
                </a:solidFill>
                <a:latin typeface="Cambria" pitchFamily="18" charset="0"/>
              </a:rPr>
              <a:t>Αριθμός</a:t>
            </a:r>
          </a:p>
          <a:p>
            <a:pPr>
              <a:buClr>
                <a:srgbClr val="00B050"/>
              </a:buClr>
              <a:buFont typeface="Arial" pitchFamily="34" charset="0"/>
              <a:buChar char="•"/>
            </a:pPr>
            <a:r>
              <a:rPr lang="el-GR" sz="2000" dirty="0">
                <a:latin typeface="Cambria" pitchFamily="18" charset="0"/>
              </a:rPr>
              <a:t>ενικός </a:t>
            </a:r>
          </a:p>
          <a:p>
            <a:pPr>
              <a:buClr>
                <a:srgbClr val="00B050"/>
              </a:buClr>
              <a:buFont typeface="Arial" pitchFamily="34" charset="0"/>
              <a:buChar char="•"/>
            </a:pPr>
            <a:r>
              <a:rPr lang="el-GR" sz="2000" dirty="0">
                <a:latin typeface="Cambria" pitchFamily="18" charset="0"/>
              </a:rPr>
              <a:t>πληθυντικός</a:t>
            </a:r>
          </a:p>
          <a:p>
            <a:r>
              <a:rPr lang="el-GR" sz="2000" dirty="0">
                <a:latin typeface="Cambria" pitchFamily="18" charset="0"/>
              </a:rPr>
              <a:t>Ενικός = </a:t>
            </a:r>
            <a:r>
              <a:rPr lang="el-GR" sz="2000" i="1" dirty="0">
                <a:latin typeface="Cambria" pitchFamily="18" charset="0"/>
              </a:rPr>
              <a:t>απουσία αριθμού </a:t>
            </a:r>
            <a:r>
              <a:rPr lang="el-GR" sz="2000" dirty="0">
                <a:latin typeface="Cambria" pitchFamily="18" charset="0"/>
              </a:rPr>
              <a:t>(μη χαρακτηρισμένος</a:t>
            </a:r>
            <a:r>
              <a:rPr lang="en-US" sz="2000" dirty="0">
                <a:latin typeface="Cambria" pitchFamily="18" charset="0"/>
              </a:rPr>
              <a:t> </a:t>
            </a:r>
            <a:r>
              <a:rPr lang="el-GR" sz="2000" dirty="0">
                <a:latin typeface="Cambria" pitchFamily="18" charset="0"/>
              </a:rPr>
              <a:t>(</a:t>
            </a:r>
            <a:r>
              <a:rPr lang="en-US" sz="2000" dirty="0">
                <a:latin typeface="Cambria" pitchFamily="18" charset="0"/>
              </a:rPr>
              <a:t>unmarked)</a:t>
            </a:r>
            <a:r>
              <a:rPr lang="el-GR" sz="2000" dirty="0">
                <a:latin typeface="Cambria" pitchFamily="18" charset="0"/>
              </a:rPr>
              <a:t> τύπος)</a:t>
            </a:r>
          </a:p>
          <a:p>
            <a:endParaRPr lang="el-GR" sz="2000" dirty="0">
              <a:latin typeface="Cambria" pitchFamily="18" charset="0"/>
            </a:endParaRPr>
          </a:p>
          <a:p>
            <a:r>
              <a:rPr lang="el-GR" sz="2000" dirty="0">
                <a:latin typeface="Cambria" pitchFamily="18" charset="0"/>
              </a:rPr>
              <a:t>Η γάτα είναι κατοικίδιο </a:t>
            </a:r>
          </a:p>
          <a:p>
            <a:pPr>
              <a:buFont typeface="Wingdings"/>
              <a:buChar char="à"/>
            </a:pPr>
            <a:r>
              <a:rPr lang="el-GR" sz="2000" dirty="0">
                <a:latin typeface="Cambria" pitchFamily="18" charset="0"/>
                <a:sym typeface="Wingdings" pitchFamily="2" charset="2"/>
              </a:rPr>
              <a:t> Μια συγκεκριμένη γάτα</a:t>
            </a:r>
          </a:p>
          <a:p>
            <a:pPr>
              <a:buFont typeface="Wingdings"/>
              <a:buChar char="à"/>
            </a:pPr>
            <a:r>
              <a:rPr lang="el-GR" sz="2000" dirty="0">
                <a:latin typeface="Cambria" pitchFamily="18" charset="0"/>
                <a:sym typeface="Wingdings" pitchFamily="2" charset="2"/>
              </a:rPr>
              <a:t> Όλες οι/πολλές γάτες</a:t>
            </a:r>
          </a:p>
          <a:p>
            <a:pPr>
              <a:buFont typeface="Wingdings"/>
              <a:buChar char="à"/>
            </a:pPr>
            <a:endParaRPr lang="el-GR" sz="2000" dirty="0">
              <a:latin typeface="Cambria" pitchFamily="18" charset="0"/>
              <a:sym typeface="Wingdings" pitchFamily="2" charset="2"/>
            </a:endParaRPr>
          </a:p>
          <a:p>
            <a:r>
              <a:rPr lang="el-GR" sz="2000" dirty="0">
                <a:latin typeface="Cambria" pitchFamily="18" charset="0"/>
              </a:rPr>
              <a:t>Οι γάτες είναι κατοικίδια </a:t>
            </a:r>
          </a:p>
          <a:p>
            <a:pPr>
              <a:buFont typeface="Wingdings"/>
              <a:buChar char="à"/>
            </a:pPr>
            <a:r>
              <a:rPr lang="el-GR" sz="2000" dirty="0">
                <a:latin typeface="Cambria" pitchFamily="18" charset="0"/>
                <a:sym typeface="Wingdings" pitchFamily="2" charset="2"/>
              </a:rPr>
              <a:t> *Μια συγκεκριμένη γάτα</a:t>
            </a:r>
          </a:p>
          <a:p>
            <a:pPr>
              <a:buFont typeface="Wingdings"/>
              <a:buChar char="à"/>
            </a:pPr>
            <a:r>
              <a:rPr lang="el-GR" sz="2000" dirty="0">
                <a:latin typeface="Cambria" pitchFamily="18" charset="0"/>
                <a:sym typeface="Wingdings" pitchFamily="2" charset="2"/>
              </a:rPr>
              <a:t> Όλες οι/πολλές γάτες</a:t>
            </a:r>
          </a:p>
          <a:p>
            <a:endParaRPr lang="el-GR" sz="2000" dirty="0">
              <a:latin typeface="Cambria" pitchFamily="18" charset="0"/>
            </a:endParaRPr>
          </a:p>
          <a:p>
            <a:endParaRPr lang="en-US" sz="2000" dirty="0">
              <a:latin typeface="Cambria" pitchFamily="18" charset="0"/>
            </a:endParaRP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4 - Ορθογώνιο"/>
          <p:cNvSpPr/>
          <p:nvPr/>
        </p:nvSpPr>
        <p:spPr>
          <a:xfrm>
            <a:off x="228600" y="5103674"/>
            <a:ext cx="8382000" cy="1631216"/>
          </a:xfrm>
          <a:prstGeom prst="rect">
            <a:avLst/>
          </a:prstGeom>
        </p:spPr>
        <p:txBody>
          <a:bodyPr wrap="square">
            <a:spAutoFit/>
          </a:bodyPr>
          <a:lstStyle/>
          <a:p>
            <a:r>
              <a:rPr lang="el-GR" sz="2000" dirty="0">
                <a:latin typeface="Cambria" pitchFamily="18" charset="0"/>
              </a:rPr>
              <a:t>Αριθμός - ποσότητα: δεν συμπίπτουν πάντα</a:t>
            </a:r>
          </a:p>
          <a:p>
            <a:r>
              <a:rPr lang="el-GR" sz="2000" dirty="0">
                <a:latin typeface="Cambria" pitchFamily="18" charset="0"/>
              </a:rPr>
              <a:t>π.χ. γενέθλια, κάλαντα,</a:t>
            </a:r>
          </a:p>
          <a:p>
            <a:r>
              <a:rPr lang="el-GR" sz="2000" dirty="0">
                <a:latin typeface="Cambria" pitchFamily="18" charset="0"/>
              </a:rPr>
              <a:t>π.χ. η ανθρωπότητα, ο κόσμος,</a:t>
            </a:r>
          </a:p>
          <a:p>
            <a:endParaRPr lang="el-GR" sz="2000" dirty="0">
              <a:latin typeface="Cambria" pitchFamily="18" charset="0"/>
              <a:sym typeface="Wingdings" pitchFamily="2" charset="2"/>
            </a:endParaRPr>
          </a:p>
          <a:p>
            <a:r>
              <a:rPr lang="el-GR" sz="2000" b="1" dirty="0">
                <a:solidFill>
                  <a:srgbClr val="7030A0"/>
                </a:solidFill>
                <a:latin typeface="Cambria" pitchFamily="18" charset="0"/>
                <a:sym typeface="Wingdings" pitchFamily="2" charset="2"/>
              </a:rPr>
              <a:t></a:t>
            </a:r>
            <a:r>
              <a:rPr lang="el-GR" sz="2000" dirty="0">
                <a:latin typeface="Cambria" pitchFamily="18" charset="0"/>
                <a:sym typeface="Wingdings" pitchFamily="2" charset="2"/>
              </a:rPr>
              <a:t>  Γ</a:t>
            </a:r>
            <a:r>
              <a:rPr lang="el-GR" sz="2000" dirty="0">
                <a:latin typeface="Cambria" pitchFamily="18" charset="0"/>
              </a:rPr>
              <a:t>ραμματικός αριθμός </a:t>
            </a:r>
            <a:r>
              <a:rPr lang="en-US" sz="2000" dirty="0">
                <a:latin typeface="Cambria" pitchFamily="18" charset="0"/>
              </a:rPr>
              <a:t>≠</a:t>
            </a:r>
            <a:r>
              <a:rPr lang="el-GR" sz="2000" dirty="0">
                <a:latin typeface="Cambria" pitchFamily="18" charset="0"/>
              </a:rPr>
              <a:t> σημασιολογικός αριθμός</a:t>
            </a:r>
            <a:endParaRPr lang="el-GR"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ppt_x"/>
                                          </p:val>
                                        </p:tav>
                                        <p:tav tm="100000">
                                          <p:val>
                                            <p:strVal val="#ppt_x"/>
                                          </p:val>
                                        </p:tav>
                                      </p:tavLst>
                                    </p:anim>
                                    <p:anim calcmode="lin" valueType="num">
                                      <p:cBhvr additive="base">
                                        <p:cTn id="1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152400" y="838200"/>
            <a:ext cx="8763000" cy="2308324"/>
          </a:xfrm>
          <a:prstGeom prst="rect">
            <a:avLst/>
          </a:prstGeom>
        </p:spPr>
        <p:txBody>
          <a:bodyPr wrap="square">
            <a:spAutoFit/>
          </a:bodyPr>
          <a:lstStyle/>
          <a:p>
            <a:r>
              <a:rPr lang="el-GR" sz="2400" b="1" dirty="0">
                <a:solidFill>
                  <a:srgbClr val="00B050"/>
                </a:solidFill>
                <a:latin typeface="Cambria" pitchFamily="18" charset="0"/>
              </a:rPr>
              <a:t>Κλίση – Όνομα</a:t>
            </a:r>
          </a:p>
          <a:p>
            <a:endParaRPr lang="el-GR" sz="2400" b="1" dirty="0">
              <a:solidFill>
                <a:srgbClr val="00B050"/>
              </a:solidFill>
              <a:latin typeface="Cambria" pitchFamily="18" charset="0"/>
            </a:endParaRPr>
          </a:p>
          <a:p>
            <a:r>
              <a:rPr lang="el-GR" sz="2400" b="1" dirty="0">
                <a:solidFill>
                  <a:srgbClr val="7030A0"/>
                </a:solidFill>
                <a:latin typeface="Cambria" pitchFamily="18" charset="0"/>
              </a:rPr>
              <a:t>Γένος</a:t>
            </a:r>
          </a:p>
          <a:p>
            <a:pPr>
              <a:buClr>
                <a:srgbClr val="00B050"/>
              </a:buClr>
              <a:buFont typeface="Arial" pitchFamily="34" charset="0"/>
              <a:buChar char="•"/>
            </a:pPr>
            <a:r>
              <a:rPr lang="el-GR" sz="2400" dirty="0">
                <a:latin typeface="Cambria" pitchFamily="18" charset="0"/>
              </a:rPr>
              <a:t>αρσενικό</a:t>
            </a:r>
          </a:p>
          <a:p>
            <a:pPr>
              <a:buClr>
                <a:srgbClr val="00B050"/>
              </a:buClr>
              <a:buFont typeface="Arial" pitchFamily="34" charset="0"/>
              <a:buChar char="•"/>
            </a:pPr>
            <a:r>
              <a:rPr lang="el-GR" sz="2400" dirty="0">
                <a:latin typeface="Cambria" pitchFamily="18" charset="0"/>
              </a:rPr>
              <a:t>θηλυκό</a:t>
            </a:r>
          </a:p>
          <a:p>
            <a:pPr>
              <a:buClr>
                <a:srgbClr val="00B050"/>
              </a:buClr>
              <a:buFont typeface="Arial" pitchFamily="34" charset="0"/>
              <a:buChar char="•"/>
            </a:pPr>
            <a:r>
              <a:rPr lang="el-GR" sz="2400" dirty="0">
                <a:latin typeface="Cambria" pitchFamily="18" charset="0"/>
              </a:rPr>
              <a:t>ουδέτερο</a:t>
            </a: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4 - Ορθογώνιο"/>
          <p:cNvSpPr/>
          <p:nvPr/>
        </p:nvSpPr>
        <p:spPr>
          <a:xfrm>
            <a:off x="228600" y="3352800"/>
            <a:ext cx="8686800" cy="2677656"/>
          </a:xfrm>
          <a:prstGeom prst="rect">
            <a:avLst/>
          </a:prstGeom>
        </p:spPr>
        <p:txBody>
          <a:bodyPr wrap="square">
            <a:spAutoFit/>
          </a:bodyPr>
          <a:lstStyle/>
          <a:p>
            <a:pPr algn="just"/>
            <a:r>
              <a:rPr lang="el-GR" sz="2400" dirty="0">
                <a:latin typeface="Cambria" pitchFamily="18" charset="0"/>
              </a:rPr>
              <a:t>Γραμματικό γένος και φυσικό γένος (φύλο) δεν συμπίπτουν πάντα</a:t>
            </a:r>
          </a:p>
          <a:p>
            <a:r>
              <a:rPr lang="el-GR" sz="2400" dirty="0">
                <a:latin typeface="Cambria" pitchFamily="18" charset="0"/>
              </a:rPr>
              <a:t>π.χ. το αγόρι: αρσενικό φύλο, ουδέτερο γένος</a:t>
            </a:r>
          </a:p>
          <a:p>
            <a:r>
              <a:rPr lang="el-GR" sz="2400" dirty="0">
                <a:latin typeface="Cambria" pitchFamily="18" charset="0"/>
              </a:rPr>
              <a:t>π.χ. ο κορίτσαρος: θηλυκό φύλο, αρσενικό γένος</a:t>
            </a:r>
          </a:p>
          <a:p>
            <a:endParaRPr lang="el-GR" sz="2400" dirty="0">
              <a:latin typeface="Cambria" pitchFamily="18" charset="0"/>
            </a:endParaRPr>
          </a:p>
          <a:p>
            <a:r>
              <a:rPr lang="el-GR" sz="2400" b="1" dirty="0">
                <a:solidFill>
                  <a:srgbClr val="7030A0"/>
                </a:solidFill>
                <a:latin typeface="Cambria" pitchFamily="18" charset="0"/>
                <a:sym typeface="Wingdings" pitchFamily="2" charset="2"/>
              </a:rPr>
              <a:t></a:t>
            </a:r>
            <a:r>
              <a:rPr lang="el-GR" sz="2400" dirty="0">
                <a:latin typeface="Cambria" pitchFamily="18" charset="0"/>
              </a:rPr>
              <a:t> Γραμματικό γένος </a:t>
            </a:r>
            <a:r>
              <a:rPr lang="en-US" sz="2400" dirty="0">
                <a:latin typeface="Cambria" pitchFamily="18" charset="0"/>
              </a:rPr>
              <a:t>≠</a:t>
            </a:r>
            <a:r>
              <a:rPr lang="el-GR" sz="2400" dirty="0">
                <a:latin typeface="Cambria" pitchFamily="18" charset="0"/>
              </a:rPr>
              <a:t> φυσικό γένος (φύλο)</a:t>
            </a:r>
          </a:p>
          <a:p>
            <a:endParaRPr lang="el-GR" sz="2400" b="1"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1+#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152400" y="838200"/>
            <a:ext cx="8763000" cy="3262432"/>
          </a:xfrm>
          <a:prstGeom prst="rect">
            <a:avLst/>
          </a:prstGeom>
        </p:spPr>
        <p:txBody>
          <a:bodyPr wrap="square">
            <a:spAutoFit/>
          </a:bodyPr>
          <a:lstStyle/>
          <a:p>
            <a:pPr algn="just"/>
            <a:r>
              <a:rPr lang="el-GR" sz="2400" b="1" dirty="0">
                <a:solidFill>
                  <a:srgbClr val="00B050"/>
                </a:solidFill>
                <a:latin typeface="Cambria" pitchFamily="18" charset="0"/>
              </a:rPr>
              <a:t>Κλίση – Όνομα</a:t>
            </a:r>
            <a:endParaRPr lang="en-US" sz="2400" b="1" dirty="0">
              <a:solidFill>
                <a:srgbClr val="00B050"/>
              </a:solidFill>
              <a:latin typeface="Cambria" pitchFamily="18" charset="0"/>
            </a:endParaRPr>
          </a:p>
          <a:p>
            <a:pPr algn="just"/>
            <a:endParaRPr lang="el-GR" sz="2400" b="1" dirty="0">
              <a:solidFill>
                <a:srgbClr val="00B050"/>
              </a:solidFill>
              <a:latin typeface="Cambria" pitchFamily="18" charset="0"/>
            </a:endParaRPr>
          </a:p>
          <a:p>
            <a:pPr algn="just"/>
            <a:r>
              <a:rPr lang="el-GR" sz="2400" b="1" dirty="0">
                <a:solidFill>
                  <a:srgbClr val="7030A0"/>
                </a:solidFill>
                <a:latin typeface="Cambria" pitchFamily="18" charset="0"/>
              </a:rPr>
              <a:t>Πτώση</a:t>
            </a:r>
          </a:p>
          <a:p>
            <a:pPr algn="just"/>
            <a:r>
              <a:rPr lang="el-GR" sz="2400" dirty="0">
                <a:latin typeface="Cambria" pitchFamily="18" charset="0"/>
              </a:rPr>
              <a:t>Καθαρά </a:t>
            </a:r>
            <a:r>
              <a:rPr lang="el-GR" sz="2400" dirty="0" err="1">
                <a:latin typeface="Cambria" pitchFamily="18" charset="0"/>
              </a:rPr>
              <a:t>μορφοσυντακτικό</a:t>
            </a:r>
            <a:r>
              <a:rPr lang="el-GR" sz="2400" dirty="0">
                <a:latin typeface="Cambria" pitchFamily="18" charset="0"/>
              </a:rPr>
              <a:t> χαρακτηριστικό. Εκφράζει τον συντακτικό ρόλο που παίζει το ουσιαστικό μέσα στην πρόταση:</a:t>
            </a:r>
          </a:p>
          <a:p>
            <a:pPr algn="just"/>
            <a:endParaRPr lang="el-GR" sz="1400" dirty="0">
              <a:latin typeface="Cambria" pitchFamily="18" charset="0"/>
            </a:endParaRPr>
          </a:p>
          <a:p>
            <a:pPr algn="just">
              <a:buClr>
                <a:srgbClr val="00B050"/>
              </a:buClr>
              <a:buFont typeface="Arial" pitchFamily="34" charset="0"/>
              <a:buChar char="•"/>
            </a:pPr>
            <a:r>
              <a:rPr lang="el-GR" sz="2400" dirty="0">
                <a:latin typeface="Cambria" pitchFamily="18" charset="0"/>
              </a:rPr>
              <a:t>ονομαστική: υποκείμενο</a:t>
            </a:r>
          </a:p>
          <a:p>
            <a:pPr algn="just">
              <a:buClr>
                <a:srgbClr val="00B050"/>
              </a:buClr>
              <a:buFont typeface="Arial" pitchFamily="34" charset="0"/>
              <a:buChar char="•"/>
            </a:pPr>
            <a:r>
              <a:rPr lang="el-GR" sz="2400" dirty="0">
                <a:latin typeface="Cambria" pitchFamily="18" charset="0"/>
              </a:rPr>
              <a:t>γενική: έμμεσο αντικείμενο, κτήτορας</a:t>
            </a:r>
          </a:p>
          <a:p>
            <a:pPr algn="just">
              <a:buClr>
                <a:srgbClr val="00B050"/>
              </a:buClr>
              <a:buFont typeface="Arial" pitchFamily="34" charset="0"/>
              <a:buChar char="•"/>
            </a:pPr>
            <a:r>
              <a:rPr lang="el-GR" sz="2400" dirty="0">
                <a:latin typeface="Cambria" pitchFamily="18" charset="0"/>
              </a:rPr>
              <a:t>αιτιατική: αντικείμενο</a:t>
            </a: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5 - Ορθογώνιο"/>
          <p:cNvSpPr/>
          <p:nvPr/>
        </p:nvSpPr>
        <p:spPr>
          <a:xfrm>
            <a:off x="228600" y="4191000"/>
            <a:ext cx="8305800" cy="3046988"/>
          </a:xfrm>
          <a:prstGeom prst="rect">
            <a:avLst/>
          </a:prstGeom>
        </p:spPr>
        <p:txBody>
          <a:bodyPr wrap="square">
            <a:spAutoFit/>
          </a:bodyPr>
          <a:lstStyle/>
          <a:p>
            <a:r>
              <a:rPr lang="el-GR" sz="2400" dirty="0">
                <a:latin typeface="Cambria" pitchFamily="18" charset="0"/>
              </a:rPr>
              <a:t>Οι γλώσσες έχουν διαφορετικά συστήματα πτώσης:</a:t>
            </a:r>
          </a:p>
          <a:p>
            <a:pPr>
              <a:buClr>
                <a:srgbClr val="00B050"/>
              </a:buClr>
              <a:buFont typeface="Arial" pitchFamily="34" charset="0"/>
              <a:buChar char="•"/>
            </a:pPr>
            <a:r>
              <a:rPr lang="el-GR" sz="2400" dirty="0">
                <a:latin typeface="Cambria" pitchFamily="18" charset="0"/>
              </a:rPr>
              <a:t> </a:t>
            </a:r>
            <a:r>
              <a:rPr lang="en-US" sz="2400" dirty="0">
                <a:latin typeface="Cambria" pitchFamily="18" charset="0"/>
              </a:rPr>
              <a:t>Nominative –accusative languages: </a:t>
            </a:r>
            <a:r>
              <a:rPr lang="el-GR" sz="2400" dirty="0">
                <a:latin typeface="Cambria" pitchFamily="18" charset="0"/>
              </a:rPr>
              <a:t>πτώση του υποκειμένου αμετάβατου ρήματος ίδια με την πτώση του υποκειμένου μεταβατικού ρήματος </a:t>
            </a:r>
            <a:r>
              <a:rPr lang="el-GR" sz="2400" dirty="0">
                <a:latin typeface="Cambria" pitchFamily="18" charset="0"/>
                <a:sym typeface="Wingdings" pitchFamily="2" charset="2"/>
              </a:rPr>
              <a:t> ονομαστική</a:t>
            </a:r>
            <a:endParaRPr lang="el-GR" sz="2400" dirty="0">
              <a:latin typeface="Cambria" pitchFamily="18" charset="0"/>
            </a:endParaRPr>
          </a:p>
          <a:p>
            <a:pPr>
              <a:buClr>
                <a:srgbClr val="00B050"/>
              </a:buClr>
              <a:buFont typeface="Arial" pitchFamily="34" charset="0"/>
              <a:buChar char="•"/>
            </a:pPr>
            <a:r>
              <a:rPr lang="el-GR" sz="2400" dirty="0">
                <a:latin typeface="Cambria" pitchFamily="18" charset="0"/>
              </a:rPr>
              <a:t> </a:t>
            </a:r>
            <a:r>
              <a:rPr lang="en-US" sz="2400" dirty="0">
                <a:latin typeface="Cambria" pitchFamily="18" charset="0"/>
              </a:rPr>
              <a:t>Ergative-</a:t>
            </a:r>
            <a:r>
              <a:rPr lang="en-US" sz="2400" dirty="0" err="1">
                <a:latin typeface="Cambria" pitchFamily="18" charset="0"/>
              </a:rPr>
              <a:t>absolutive</a:t>
            </a:r>
            <a:r>
              <a:rPr lang="en-US" sz="2400" dirty="0">
                <a:latin typeface="Cambria" pitchFamily="18" charset="0"/>
              </a:rPr>
              <a:t> languages: </a:t>
            </a:r>
            <a:r>
              <a:rPr lang="el-GR" sz="2400" dirty="0">
                <a:latin typeface="Cambria" pitchFamily="18" charset="0"/>
              </a:rPr>
              <a:t>πτώση του υποκειμένου αμετάβατου ρήματος ίδια με την πτώση του αντικειμένου μεταβατικού ρήματος </a:t>
            </a:r>
            <a:r>
              <a:rPr lang="el-GR" sz="2400" dirty="0">
                <a:latin typeface="Cambria" pitchFamily="18" charset="0"/>
                <a:sym typeface="Wingdings" pitchFamily="2" charset="2"/>
              </a:rPr>
              <a:t> </a:t>
            </a:r>
            <a:r>
              <a:rPr lang="en-US" sz="2400" dirty="0" err="1">
                <a:latin typeface="Cambria" pitchFamily="18" charset="0"/>
                <a:sym typeface="Wingdings" pitchFamily="2" charset="2"/>
              </a:rPr>
              <a:t>absolutive</a:t>
            </a:r>
            <a:endParaRPr lang="el-GR" sz="2400" dirty="0">
              <a:latin typeface="Cambria" pitchFamily="18" charset="0"/>
            </a:endParaRPr>
          </a:p>
          <a:p>
            <a:pPr>
              <a:buClr>
                <a:srgbClr val="00B050"/>
              </a:buClr>
              <a:buFont typeface="Arial" pitchFamily="34" charset="0"/>
              <a:buChar char="•"/>
            </a:pPr>
            <a:endParaRPr lang="el-GR"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1+#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6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228600" y="457201"/>
            <a:ext cx="8610600" cy="5632311"/>
          </a:xfrm>
          <a:prstGeom prst="rect">
            <a:avLst/>
          </a:prstGeom>
        </p:spPr>
        <p:txBody>
          <a:bodyPr wrap="square">
            <a:spAutoFit/>
          </a:bodyPr>
          <a:lstStyle/>
          <a:p>
            <a:r>
              <a:rPr lang="el-GR" sz="2400" b="1" dirty="0"/>
              <a:t> </a:t>
            </a:r>
            <a:endParaRPr lang="en-US" sz="2400" dirty="0"/>
          </a:p>
          <a:p>
            <a:pPr algn="just">
              <a:buClr>
                <a:srgbClr val="7030A0"/>
              </a:buClr>
              <a:buFont typeface="Wingdings" pitchFamily="2" charset="2"/>
              <a:buChar char="ü"/>
            </a:pPr>
            <a:r>
              <a:rPr lang="el-GR" sz="2400" b="1" dirty="0">
                <a:solidFill>
                  <a:srgbClr val="00B050"/>
                </a:solidFill>
                <a:latin typeface="Cambria" pitchFamily="18" charset="0"/>
              </a:rPr>
              <a:t>Σύνθεση</a:t>
            </a:r>
            <a:endParaRPr lang="en-US" sz="2400" dirty="0">
              <a:solidFill>
                <a:srgbClr val="00B050"/>
              </a:solidFill>
              <a:latin typeface="Cambria" pitchFamily="18" charset="0"/>
            </a:endParaRPr>
          </a:p>
          <a:p>
            <a:pPr algn="just"/>
            <a:r>
              <a:rPr lang="el-GR" sz="2400" dirty="0">
                <a:latin typeface="Cambria" pitchFamily="18" charset="0"/>
              </a:rPr>
              <a:t>Η διαδικασία που δημιουργεί νέες λέξεις από τον συνδυασμό τουλάχιστον δύο θεμάτων </a:t>
            </a:r>
            <a:endParaRPr lang="en-US" sz="2400" dirty="0">
              <a:solidFill>
                <a:srgbClr val="FF0000"/>
              </a:solidFill>
              <a:latin typeface="Cambria" pitchFamily="18" charset="0"/>
            </a:endParaRPr>
          </a:p>
          <a:p>
            <a:pPr algn="just"/>
            <a:r>
              <a:rPr lang="el-GR" sz="2400" dirty="0">
                <a:latin typeface="Cambria" pitchFamily="18" charset="0"/>
              </a:rPr>
              <a:t>π.χ. 	αστυφύλακας, πυροσβέστης, ταχυδρόμος, πλατυποδία, φιλολογία, ασπρόμαυρος, αστρονομία, αστροφυσική, </a:t>
            </a:r>
            <a:r>
              <a:rPr lang="el-GR" sz="2400" dirty="0" err="1">
                <a:latin typeface="Cambria" pitchFamily="18" charset="0"/>
              </a:rPr>
              <a:t>σκουλικομυρμηγκότρυπα</a:t>
            </a:r>
            <a:r>
              <a:rPr lang="en-US" sz="2400" dirty="0">
                <a:latin typeface="Cambria" pitchFamily="18" charset="0"/>
              </a:rPr>
              <a:t>.</a:t>
            </a:r>
          </a:p>
          <a:p>
            <a:pPr algn="just"/>
            <a:endParaRPr lang="el-GR" sz="2400" dirty="0">
              <a:latin typeface="Cambria" pitchFamily="18" charset="0"/>
            </a:endParaRPr>
          </a:p>
          <a:p>
            <a:endParaRPr lang="el-GR" sz="2400" dirty="0"/>
          </a:p>
          <a:p>
            <a:endParaRPr lang="el-GR" sz="2400" dirty="0"/>
          </a:p>
          <a:p>
            <a:r>
              <a:rPr lang="el-GR" sz="2400" dirty="0">
                <a:latin typeface="Cambria" pitchFamily="18" charset="0"/>
              </a:rPr>
              <a:t> </a:t>
            </a:r>
            <a:endParaRPr lang="en-US" sz="2400" dirty="0">
              <a:latin typeface="Cambria" pitchFamily="18" charset="0"/>
            </a:endParaRPr>
          </a:p>
          <a:p>
            <a:endParaRPr lang="en-US" sz="2400" dirty="0"/>
          </a:p>
          <a:p>
            <a:r>
              <a:rPr lang="el-GR" sz="2400" b="1" dirty="0"/>
              <a:t> </a:t>
            </a:r>
            <a:endParaRPr lang="en-US" sz="2400" dirty="0"/>
          </a:p>
          <a:p>
            <a:endParaRPr lang="en-US" sz="2400" dirty="0"/>
          </a:p>
          <a:p>
            <a:endParaRPr lang="en-US" sz="2400" dirty="0"/>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8" name="7 - Ορθογώνιο"/>
          <p:cNvSpPr/>
          <p:nvPr/>
        </p:nvSpPr>
        <p:spPr>
          <a:xfrm>
            <a:off x="228600" y="3200400"/>
            <a:ext cx="8610600" cy="3416320"/>
          </a:xfrm>
          <a:prstGeom prst="rect">
            <a:avLst/>
          </a:prstGeom>
        </p:spPr>
        <p:txBody>
          <a:bodyPr wrap="square">
            <a:spAutoFit/>
          </a:bodyPr>
          <a:lstStyle/>
          <a:p>
            <a:pPr algn="just"/>
            <a:r>
              <a:rPr lang="el-GR" sz="2400" dirty="0">
                <a:latin typeface="Cambria" pitchFamily="18" charset="0"/>
              </a:rPr>
              <a:t>Τα σύνθετα έχουν όλα τα χαρακτηριστικά μιας λέξης:</a:t>
            </a:r>
          </a:p>
          <a:p>
            <a:pPr algn="just"/>
            <a:r>
              <a:rPr lang="el-GR" sz="2400" dirty="0">
                <a:latin typeface="Cambria" pitchFamily="18" charset="0"/>
              </a:rPr>
              <a:t>(α) Ένας τόνος: το σύνθετο είναι μια φωνολογική ενότητα. Ο τόνος μπορεί να συμπίπτει με τον τόνο ενός από τα συστατικά (</a:t>
            </a:r>
            <a:r>
              <a:rPr lang="el-GR" sz="2400" dirty="0" err="1">
                <a:latin typeface="Cambria" pitchFamily="18" charset="0"/>
              </a:rPr>
              <a:t>ντοματοσαλάτα</a:t>
            </a:r>
            <a:r>
              <a:rPr lang="el-GR" sz="2400" dirty="0">
                <a:latin typeface="Cambria" pitchFamily="18" charset="0"/>
              </a:rPr>
              <a:t>) ή να διαφέρει (αλατοπίπερο).</a:t>
            </a:r>
          </a:p>
          <a:p>
            <a:pPr algn="just"/>
            <a:r>
              <a:rPr lang="el-GR" sz="2400" dirty="0">
                <a:latin typeface="Cambria" pitchFamily="18" charset="0"/>
              </a:rPr>
              <a:t>(β) Συγκεκριμένη σημασία που δεν πηγάζει πάντα από τις σημασίες των επιμέρους συστατικών (σημασιολογική αδιαφάνεια) (αλατοπίπερο ≠ σπαγκοραμμένος</a:t>
            </a:r>
            <a:r>
              <a:rPr lang="en-US" sz="2400" dirty="0">
                <a:latin typeface="Cambria" pitchFamily="18" charset="0"/>
              </a:rPr>
              <a:t>)</a:t>
            </a:r>
          </a:p>
          <a:p>
            <a:pPr algn="just"/>
            <a:r>
              <a:rPr lang="el-GR" sz="2400" dirty="0">
                <a:latin typeface="Cambria" pitchFamily="18" charset="0"/>
              </a:rPr>
              <a:t>(γ) Συστατικά που δεν είναι πάντα ολόκληρες λέξεις (θέματα) (ξεροκέφαλος, ανεμόβροχο)</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ox(in)">
                                      <p:cBhvr>
                                        <p:cTn id="1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906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Βασικές διαδικασίες σχηματισμού λέξεων</a:t>
            </a:r>
          </a:p>
        </p:txBody>
      </p:sp>
      <p:sp>
        <p:nvSpPr>
          <p:cNvPr id="7" name="Rectangle 6"/>
          <p:cNvSpPr/>
          <p:nvPr/>
        </p:nvSpPr>
        <p:spPr>
          <a:xfrm>
            <a:off x="304800" y="685801"/>
            <a:ext cx="8610600" cy="2154436"/>
          </a:xfrm>
          <a:prstGeom prst="rect">
            <a:avLst/>
          </a:prstGeom>
        </p:spPr>
        <p:txBody>
          <a:bodyPr wrap="square">
            <a:spAutoFit/>
          </a:bodyPr>
          <a:lstStyle/>
          <a:p>
            <a:pPr algn="just">
              <a:buClr>
                <a:srgbClr val="7030A0"/>
              </a:buClr>
              <a:buFont typeface="Wingdings" pitchFamily="2" charset="2"/>
              <a:buChar char="ü"/>
            </a:pPr>
            <a:r>
              <a:rPr lang="el-GR" sz="2400" b="1" dirty="0">
                <a:solidFill>
                  <a:srgbClr val="00B050"/>
                </a:solidFill>
              </a:rPr>
              <a:t> </a:t>
            </a:r>
            <a:r>
              <a:rPr lang="el-GR" sz="2200" b="1" dirty="0">
                <a:solidFill>
                  <a:srgbClr val="00B050"/>
                </a:solidFill>
                <a:latin typeface="Cambria" pitchFamily="18" charset="0"/>
              </a:rPr>
              <a:t>Σύνθεση</a:t>
            </a:r>
          </a:p>
          <a:p>
            <a:pPr algn="just"/>
            <a:endParaRPr lang="el-GR" sz="2200" dirty="0">
              <a:latin typeface="Cambria" pitchFamily="18" charset="0"/>
            </a:endParaRPr>
          </a:p>
          <a:p>
            <a:pPr algn="just"/>
            <a:r>
              <a:rPr lang="el-GR" sz="2200" u="sng" dirty="0">
                <a:latin typeface="Cambria" pitchFamily="18" charset="0"/>
              </a:rPr>
              <a:t>Κατηγορίες συνθέτων</a:t>
            </a:r>
          </a:p>
          <a:p>
            <a:pPr algn="just">
              <a:buClr>
                <a:srgbClr val="7030A0"/>
              </a:buClr>
            </a:pPr>
            <a:r>
              <a:rPr lang="en-US" sz="2200" dirty="0">
                <a:latin typeface="Cambria" pitchFamily="18" charset="0"/>
              </a:rPr>
              <a:t> </a:t>
            </a:r>
            <a:r>
              <a:rPr lang="en-US" sz="2200" dirty="0">
                <a:solidFill>
                  <a:srgbClr val="00B050"/>
                </a:solidFill>
                <a:effectLst>
                  <a:outerShdw blurRad="38100" dist="38100" dir="2700000" algn="tl">
                    <a:srgbClr val="000000">
                      <a:alpha val="43137"/>
                    </a:srgbClr>
                  </a:outerShdw>
                </a:effectLst>
                <a:latin typeface="Cambria" pitchFamily="18" charset="0"/>
              </a:rPr>
              <a:t> </a:t>
            </a:r>
            <a:r>
              <a:rPr lang="en-US" sz="2200" dirty="0">
                <a:solidFill>
                  <a:srgbClr val="7030A0"/>
                </a:solidFill>
                <a:effectLst>
                  <a:outerShdw blurRad="38100" dist="38100" dir="2700000" algn="tl">
                    <a:srgbClr val="000000">
                      <a:alpha val="43137"/>
                    </a:srgbClr>
                  </a:outerShdw>
                </a:effectLst>
                <a:latin typeface="Cambria" pitchFamily="18" charset="0"/>
                <a:sym typeface="Wingdings"/>
              </a:rPr>
              <a:t></a:t>
            </a:r>
            <a:r>
              <a:rPr lang="en-US" sz="2200" dirty="0">
                <a:solidFill>
                  <a:srgbClr val="00B050"/>
                </a:solidFill>
                <a:effectLst>
                  <a:outerShdw blurRad="38100" dist="38100" dir="2700000" algn="tl">
                    <a:srgbClr val="000000">
                      <a:alpha val="43137"/>
                    </a:srgbClr>
                  </a:outerShdw>
                </a:effectLst>
                <a:latin typeface="Cambria" pitchFamily="18" charset="0"/>
                <a:sym typeface="Wingdings"/>
              </a:rPr>
              <a:t> </a:t>
            </a:r>
            <a:r>
              <a:rPr lang="el-GR" sz="2200" dirty="0">
                <a:solidFill>
                  <a:srgbClr val="00B050"/>
                </a:solidFill>
                <a:effectLst>
                  <a:outerShdw blurRad="38100" dist="38100" dir="2700000" algn="tl">
                    <a:srgbClr val="000000">
                      <a:alpha val="43137"/>
                    </a:srgbClr>
                  </a:outerShdw>
                </a:effectLst>
                <a:latin typeface="Cambria" pitchFamily="18" charset="0"/>
              </a:rPr>
              <a:t>Ουσιαστικά</a:t>
            </a:r>
            <a:r>
              <a:rPr lang="en-US" sz="2200" dirty="0">
                <a:latin typeface="Cambria" pitchFamily="18" charset="0"/>
              </a:rPr>
              <a:t> </a:t>
            </a:r>
          </a:p>
          <a:p>
            <a:pPr algn="just">
              <a:buClr>
                <a:srgbClr val="7030A0"/>
              </a:buClr>
              <a:buFont typeface="Courier New" pitchFamily="49" charset="0"/>
              <a:buChar char="o"/>
            </a:pPr>
            <a:r>
              <a:rPr lang="en-US" sz="2200" dirty="0">
                <a:latin typeface="Cambria" pitchFamily="18" charset="0"/>
              </a:rPr>
              <a:t> </a:t>
            </a:r>
            <a:r>
              <a:rPr lang="el-GR" sz="2200" dirty="0">
                <a:latin typeface="Cambria" pitchFamily="18" charset="0"/>
              </a:rPr>
              <a:t>Ουσιαστικό +</a:t>
            </a:r>
            <a:r>
              <a:rPr lang="en-US" sz="2200" dirty="0">
                <a:latin typeface="Cambria" pitchFamily="18" charset="0"/>
              </a:rPr>
              <a:t> </a:t>
            </a:r>
            <a:r>
              <a:rPr lang="el-GR" sz="2200" dirty="0">
                <a:latin typeface="Cambria" pitchFamily="18" charset="0"/>
              </a:rPr>
              <a:t>ουσιαστικό: αλατοπίπερο, νυχτολούλουδο</a:t>
            </a:r>
          </a:p>
          <a:p>
            <a:pPr algn="just">
              <a:buClr>
                <a:srgbClr val="7030A0"/>
              </a:buClr>
              <a:buFont typeface="Courier New" pitchFamily="49" charset="0"/>
              <a:buChar char="o"/>
            </a:pPr>
            <a:r>
              <a:rPr lang="en-US" sz="2200" dirty="0">
                <a:latin typeface="Cambria" pitchFamily="18" charset="0"/>
              </a:rPr>
              <a:t> </a:t>
            </a:r>
            <a:r>
              <a:rPr lang="el-GR" sz="2200" dirty="0">
                <a:latin typeface="Cambria" pitchFamily="18" charset="0"/>
              </a:rPr>
              <a:t>Επίθετο + ουσιαστικό: ασχημόπαπο, γλυκοχάραμα.</a:t>
            </a:r>
            <a:endParaRPr lang="en-US" sz="2400" dirty="0"/>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4 - Ορθογώνιο"/>
          <p:cNvSpPr/>
          <p:nvPr/>
        </p:nvSpPr>
        <p:spPr>
          <a:xfrm>
            <a:off x="304800" y="4876800"/>
            <a:ext cx="8610600" cy="1447800"/>
          </a:xfrm>
          <a:prstGeom prst="rect">
            <a:avLst/>
          </a:prstGeom>
        </p:spPr>
        <p:txBody>
          <a:bodyPr wrap="square">
            <a:spAutoFit/>
          </a:bodyPr>
          <a:lstStyle/>
          <a:p>
            <a:r>
              <a:rPr lang="en-US" sz="2200" dirty="0">
                <a:latin typeface="+mn-lt"/>
              </a:rPr>
              <a:t>  </a:t>
            </a:r>
            <a:r>
              <a:rPr lang="en-US" sz="2200" dirty="0">
                <a:solidFill>
                  <a:srgbClr val="7030A0"/>
                </a:solidFill>
                <a:effectLst>
                  <a:outerShdw blurRad="38100" dist="38100" dir="2700000" algn="tl">
                    <a:srgbClr val="000000">
                      <a:alpha val="43137"/>
                    </a:srgbClr>
                  </a:outerShdw>
                </a:effectLst>
                <a:latin typeface="Cambria" pitchFamily="18" charset="0"/>
                <a:sym typeface="Wingdings"/>
              </a:rPr>
              <a:t></a:t>
            </a:r>
            <a:r>
              <a:rPr lang="en-US" sz="2200" dirty="0">
                <a:latin typeface="+mn-lt"/>
              </a:rPr>
              <a:t> </a:t>
            </a:r>
            <a:r>
              <a:rPr lang="el-GR" sz="2200" dirty="0">
                <a:solidFill>
                  <a:srgbClr val="00B050"/>
                </a:solidFill>
                <a:effectLst>
                  <a:outerShdw blurRad="38100" dist="38100" dir="2700000" algn="tl">
                    <a:srgbClr val="000000">
                      <a:alpha val="43137"/>
                    </a:srgbClr>
                  </a:outerShdw>
                </a:effectLst>
                <a:latin typeface="+mn-lt"/>
              </a:rPr>
              <a:t>Ρήματα </a:t>
            </a:r>
          </a:p>
          <a:p>
            <a:pPr>
              <a:buClr>
                <a:srgbClr val="7030A0"/>
              </a:buClr>
              <a:buFont typeface="Courier New" pitchFamily="49" charset="0"/>
              <a:buChar char="o"/>
            </a:pPr>
            <a:r>
              <a:rPr lang="el-GR" sz="2200" dirty="0">
                <a:latin typeface="+mn-lt"/>
              </a:rPr>
              <a:t>Ρήμα +ρήμα: ανοιγοκλείνω</a:t>
            </a:r>
          </a:p>
          <a:p>
            <a:pPr>
              <a:buClr>
                <a:srgbClr val="7030A0"/>
              </a:buClr>
              <a:buFont typeface="Courier New" pitchFamily="49" charset="0"/>
              <a:buChar char="o"/>
            </a:pPr>
            <a:r>
              <a:rPr lang="el-GR" sz="2200" dirty="0">
                <a:latin typeface="+mn-lt"/>
              </a:rPr>
              <a:t>Ουσιαστικό+ ρήμα: χαρτοπαίζω</a:t>
            </a:r>
          </a:p>
          <a:p>
            <a:pPr>
              <a:buClr>
                <a:srgbClr val="7030A0"/>
              </a:buClr>
              <a:buFont typeface="Courier New" pitchFamily="49" charset="0"/>
              <a:buChar char="o"/>
            </a:pPr>
            <a:r>
              <a:rPr lang="el-GR" sz="2200" dirty="0">
                <a:latin typeface="+mn-lt"/>
              </a:rPr>
              <a:t>Επίρρημα +ρήμα: σφιχταγκαλιάζω</a:t>
            </a:r>
          </a:p>
        </p:txBody>
      </p:sp>
      <p:sp>
        <p:nvSpPr>
          <p:cNvPr id="6" name="5 - Ορθογώνιο"/>
          <p:cNvSpPr/>
          <p:nvPr/>
        </p:nvSpPr>
        <p:spPr>
          <a:xfrm>
            <a:off x="304800" y="3124200"/>
            <a:ext cx="6858000" cy="1446550"/>
          </a:xfrm>
          <a:prstGeom prst="rect">
            <a:avLst/>
          </a:prstGeom>
        </p:spPr>
        <p:txBody>
          <a:bodyPr wrap="square">
            <a:spAutoFit/>
          </a:bodyPr>
          <a:lstStyle/>
          <a:p>
            <a:pPr algn="just">
              <a:buClr>
                <a:srgbClr val="7030A0"/>
              </a:buClr>
            </a:pPr>
            <a:r>
              <a:rPr lang="en-US" sz="2200" dirty="0">
                <a:solidFill>
                  <a:srgbClr val="00B050"/>
                </a:solidFill>
                <a:effectLst>
                  <a:outerShdw blurRad="38100" dist="38100" dir="2700000" algn="tl">
                    <a:srgbClr val="000000">
                      <a:alpha val="43137"/>
                    </a:srgbClr>
                  </a:outerShdw>
                </a:effectLst>
                <a:latin typeface="Cambria" pitchFamily="18" charset="0"/>
              </a:rPr>
              <a:t> </a:t>
            </a:r>
            <a:r>
              <a:rPr lang="en-US" sz="2200" dirty="0">
                <a:solidFill>
                  <a:srgbClr val="7030A0"/>
                </a:solidFill>
                <a:effectLst>
                  <a:outerShdw blurRad="38100" dist="38100" dir="2700000" algn="tl">
                    <a:srgbClr val="000000">
                      <a:alpha val="43137"/>
                    </a:srgbClr>
                  </a:outerShdw>
                </a:effectLst>
                <a:latin typeface="Cambria" pitchFamily="18" charset="0"/>
                <a:sym typeface="Wingdings"/>
              </a:rPr>
              <a:t></a:t>
            </a:r>
            <a:r>
              <a:rPr lang="en-US" sz="2200" dirty="0">
                <a:solidFill>
                  <a:srgbClr val="00B050"/>
                </a:solidFill>
                <a:effectLst>
                  <a:outerShdw blurRad="38100" dist="38100" dir="2700000" algn="tl">
                    <a:srgbClr val="000000">
                      <a:alpha val="43137"/>
                    </a:srgbClr>
                  </a:outerShdw>
                </a:effectLst>
                <a:latin typeface="Cambria" pitchFamily="18" charset="0"/>
                <a:sym typeface="Wingdings"/>
              </a:rPr>
              <a:t> </a:t>
            </a:r>
            <a:r>
              <a:rPr lang="el-GR" sz="2200" dirty="0">
                <a:solidFill>
                  <a:srgbClr val="00B050"/>
                </a:solidFill>
                <a:effectLst>
                  <a:outerShdw blurRad="38100" dist="38100" dir="2700000" algn="tl">
                    <a:srgbClr val="000000">
                      <a:alpha val="43137"/>
                    </a:srgbClr>
                  </a:outerShdw>
                </a:effectLst>
                <a:latin typeface="Cambria" pitchFamily="18" charset="0"/>
              </a:rPr>
              <a:t>Επίθετα</a:t>
            </a:r>
            <a:r>
              <a:rPr lang="el-GR" sz="2200" dirty="0">
                <a:latin typeface="Cambria" pitchFamily="18" charset="0"/>
              </a:rPr>
              <a:t> </a:t>
            </a:r>
            <a:endParaRPr lang="en-US" sz="2200" dirty="0">
              <a:latin typeface="Cambria" pitchFamily="18" charset="0"/>
            </a:endParaRPr>
          </a:p>
          <a:p>
            <a:pPr algn="just">
              <a:buClr>
                <a:srgbClr val="7030A0"/>
              </a:buClr>
              <a:buFont typeface="Courier New" pitchFamily="49" charset="0"/>
              <a:buChar char="o"/>
            </a:pPr>
            <a:r>
              <a:rPr lang="en-US" sz="2200" dirty="0">
                <a:latin typeface="Cambria" pitchFamily="18" charset="0"/>
              </a:rPr>
              <a:t> </a:t>
            </a:r>
            <a:r>
              <a:rPr lang="el-GR" sz="2200" dirty="0">
                <a:latin typeface="Cambria" pitchFamily="18" charset="0"/>
              </a:rPr>
              <a:t>Επίθετο + επίθετο: ασπροκόκκινο</a:t>
            </a:r>
          </a:p>
          <a:p>
            <a:pPr algn="just">
              <a:buClr>
                <a:srgbClr val="7030A0"/>
              </a:buClr>
              <a:buFont typeface="Courier New" pitchFamily="49" charset="0"/>
              <a:buChar char="o"/>
            </a:pPr>
            <a:r>
              <a:rPr lang="en-US" sz="2200" dirty="0">
                <a:latin typeface="Cambria" pitchFamily="18" charset="0"/>
              </a:rPr>
              <a:t> </a:t>
            </a:r>
            <a:r>
              <a:rPr lang="el-GR" sz="2200" dirty="0">
                <a:latin typeface="Cambria" pitchFamily="18" charset="0"/>
              </a:rPr>
              <a:t>Ουσιαστικό + επίθετο: ανθοστολισμένο</a:t>
            </a:r>
          </a:p>
          <a:p>
            <a:pPr algn="just">
              <a:buClr>
                <a:srgbClr val="7030A0"/>
              </a:buClr>
              <a:buFont typeface="Courier New" pitchFamily="49" charset="0"/>
              <a:buChar char="o"/>
            </a:pPr>
            <a:r>
              <a:rPr lang="en-US" sz="2200" dirty="0">
                <a:latin typeface="Cambria" pitchFamily="18" charset="0"/>
              </a:rPr>
              <a:t> </a:t>
            </a:r>
            <a:r>
              <a:rPr lang="el-GR" sz="2200" dirty="0">
                <a:latin typeface="Cambria" pitchFamily="18" charset="0"/>
              </a:rPr>
              <a:t>Επίρρημα + επίθετο: πυκνογραμμένο</a:t>
            </a:r>
            <a:endParaRPr lang="el-GR" sz="2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1+#ppt_w/2"/>
                                          </p:val>
                                        </p:tav>
                                        <p:tav tm="100000">
                                          <p:val>
                                            <p:strVal val="#ppt_x"/>
                                          </p:val>
                                        </p:tav>
                                      </p:tavLst>
                                    </p:anim>
                                    <p:anim calcmode="lin" valueType="num">
                                      <p:cBhvr additive="base">
                                        <p:cTn id="14"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ppt_x"/>
                                          </p:val>
                                        </p:tav>
                                        <p:tav tm="100000">
                                          <p:val>
                                            <p:strVal val="#ppt_x"/>
                                          </p:val>
                                        </p:tav>
                                      </p:tavLst>
                                    </p:anim>
                                    <p:anim calcmode="lin" valueType="num">
                                      <p:cBhvr additive="base">
                                        <p:cTn id="20"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p:bldP spid="5" grpId="0"/>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Άλλες διαδικασίες σχηματισμού λέξεων</a:t>
            </a:r>
          </a:p>
        </p:txBody>
      </p:sp>
      <p:sp>
        <p:nvSpPr>
          <p:cNvPr id="7" name="Rectangle 6"/>
          <p:cNvSpPr/>
          <p:nvPr/>
        </p:nvSpPr>
        <p:spPr>
          <a:xfrm>
            <a:off x="304800" y="990600"/>
            <a:ext cx="8610600" cy="3416320"/>
          </a:xfrm>
          <a:prstGeom prst="rect">
            <a:avLst/>
          </a:prstGeom>
        </p:spPr>
        <p:txBody>
          <a:bodyPr wrap="square">
            <a:spAutoFit/>
          </a:bodyPr>
          <a:lstStyle/>
          <a:p>
            <a:pPr algn="just">
              <a:buClr>
                <a:srgbClr val="7030A0"/>
              </a:buClr>
              <a:buFont typeface="Wingdings" pitchFamily="2" charset="2"/>
              <a:buChar char="ü"/>
            </a:pPr>
            <a:r>
              <a:rPr lang="el-GR" sz="2400" b="1" dirty="0">
                <a:solidFill>
                  <a:srgbClr val="00B050"/>
                </a:solidFill>
                <a:latin typeface="Cambria" pitchFamily="18" charset="0"/>
              </a:rPr>
              <a:t>Νεολογισμοί</a:t>
            </a:r>
            <a:endParaRPr lang="en-US" sz="2400" dirty="0">
              <a:solidFill>
                <a:srgbClr val="00B050"/>
              </a:solidFill>
              <a:latin typeface="Cambria" pitchFamily="18" charset="0"/>
            </a:endParaRPr>
          </a:p>
          <a:p>
            <a:pPr algn="just"/>
            <a:r>
              <a:rPr lang="el-GR" sz="2400" dirty="0">
                <a:latin typeface="Cambria" pitchFamily="18" charset="0"/>
              </a:rPr>
              <a:t>Νέες λέξεις οι οποίες δημιουργούνται για να εξυπηρετήσουν κάποιο συγκεκριμένο σκοπό.</a:t>
            </a:r>
            <a:endParaRPr lang="en-US" sz="2400" dirty="0">
              <a:latin typeface="Cambria" pitchFamily="18" charset="0"/>
            </a:endParaRPr>
          </a:p>
          <a:p>
            <a:pPr algn="just"/>
            <a:endParaRPr lang="en-US" sz="2400" dirty="0">
              <a:latin typeface="Cambria" pitchFamily="18" charset="0"/>
            </a:endParaRPr>
          </a:p>
          <a:p>
            <a:pPr algn="just"/>
            <a:r>
              <a:rPr lang="el-GR" sz="2400" dirty="0">
                <a:latin typeface="Cambria" pitchFamily="18" charset="0"/>
              </a:rPr>
              <a:t>π.χ. </a:t>
            </a:r>
            <a:r>
              <a:rPr lang="en-US" sz="2400" dirty="0">
                <a:latin typeface="Cambria" pitchFamily="18" charset="0"/>
              </a:rPr>
              <a:t>sandwich</a:t>
            </a:r>
            <a:r>
              <a:rPr lang="el-GR" sz="2400" dirty="0">
                <a:latin typeface="Cambria" pitchFamily="18" charset="0"/>
              </a:rPr>
              <a:t>: Από τον κόμη </a:t>
            </a:r>
            <a:r>
              <a:rPr lang="en-US" sz="2400" dirty="0">
                <a:latin typeface="Cambria" pitchFamily="18" charset="0"/>
              </a:rPr>
              <a:t>Sandwich</a:t>
            </a:r>
            <a:r>
              <a:rPr lang="el-GR" sz="2400" dirty="0">
                <a:latin typeface="Cambria" pitchFamily="18" charset="0"/>
              </a:rPr>
              <a:t>, ο οποίος συνήθιζε να βάζει το φαγητό του ανάμεσα σε δυο φέτες ψωμί για να μπορεί να τρώει την ώρα που έπαιζε χαρτιά.</a:t>
            </a:r>
            <a:endParaRPr lang="en-US" sz="2400" dirty="0">
              <a:latin typeface="Cambria" pitchFamily="18" charset="0"/>
            </a:endParaRPr>
          </a:p>
          <a:p>
            <a:pPr algn="just"/>
            <a:r>
              <a:rPr lang="el-GR" sz="2400" b="1" dirty="0">
                <a:latin typeface="Cambria" pitchFamily="18" charset="0"/>
              </a:rPr>
              <a:t> </a:t>
            </a:r>
            <a:endParaRPr lang="en-US" sz="2400" dirty="0">
              <a:latin typeface="Cambria" pitchFamily="18" charset="0"/>
            </a:endParaRPr>
          </a:p>
          <a:p>
            <a:r>
              <a:rPr lang="el-GR" sz="2400" b="1" dirty="0"/>
              <a:t> </a:t>
            </a:r>
            <a:endParaRPr lang="en-US" sz="2400" dirty="0"/>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4 - Ορθογώνιο"/>
          <p:cNvSpPr/>
          <p:nvPr/>
        </p:nvSpPr>
        <p:spPr>
          <a:xfrm>
            <a:off x="381000" y="3810000"/>
            <a:ext cx="8382000" cy="2677656"/>
          </a:xfrm>
          <a:prstGeom prst="rect">
            <a:avLst/>
          </a:prstGeom>
        </p:spPr>
        <p:txBody>
          <a:bodyPr wrap="square">
            <a:spAutoFit/>
          </a:bodyPr>
          <a:lstStyle/>
          <a:p>
            <a:pPr algn="just"/>
            <a:endParaRPr lang="el-GR" sz="2400" b="1" dirty="0">
              <a:latin typeface="Cambria" pitchFamily="18" charset="0"/>
            </a:endParaRPr>
          </a:p>
          <a:p>
            <a:pPr algn="just">
              <a:buClr>
                <a:srgbClr val="7030A0"/>
              </a:buClr>
              <a:buFont typeface="Wingdings" pitchFamily="2" charset="2"/>
              <a:buChar char="ü"/>
            </a:pPr>
            <a:r>
              <a:rPr lang="el-GR" sz="2400" b="1" dirty="0">
                <a:solidFill>
                  <a:srgbClr val="00B050"/>
                </a:solidFill>
                <a:latin typeface="Cambria" pitchFamily="18" charset="0"/>
              </a:rPr>
              <a:t>Αμαλγάματα</a:t>
            </a:r>
            <a:endParaRPr lang="en-US" sz="2400" dirty="0">
              <a:solidFill>
                <a:srgbClr val="00B050"/>
              </a:solidFill>
              <a:latin typeface="Cambria" pitchFamily="18" charset="0"/>
            </a:endParaRPr>
          </a:p>
          <a:p>
            <a:pPr algn="just"/>
            <a:r>
              <a:rPr lang="el-GR" sz="2400" dirty="0">
                <a:latin typeface="Cambria" pitchFamily="18" charset="0"/>
              </a:rPr>
              <a:t>Νέες λέξεις που συνδυάζουν συστατικά μέρη δύο άλλων λέξεων</a:t>
            </a:r>
            <a:endParaRPr lang="en-US" sz="2400" dirty="0">
              <a:latin typeface="Cambria" pitchFamily="18" charset="0"/>
            </a:endParaRPr>
          </a:p>
          <a:p>
            <a:pPr algn="just"/>
            <a:r>
              <a:rPr lang="el-GR" sz="2400" dirty="0">
                <a:latin typeface="Cambria" pitchFamily="18" charset="0"/>
              </a:rPr>
              <a:t>π</a:t>
            </a:r>
            <a:r>
              <a:rPr lang="en-GB" sz="2400" dirty="0">
                <a:latin typeface="Cambria" pitchFamily="18" charset="0"/>
              </a:rPr>
              <a:t>.</a:t>
            </a:r>
            <a:r>
              <a:rPr lang="el-GR" sz="2400" dirty="0">
                <a:latin typeface="Cambria" pitchFamily="18" charset="0"/>
              </a:rPr>
              <a:t>χ</a:t>
            </a:r>
            <a:r>
              <a:rPr lang="en-GB" sz="2400" dirty="0">
                <a:latin typeface="Cambria" pitchFamily="18" charset="0"/>
              </a:rPr>
              <a:t>. 	</a:t>
            </a:r>
            <a:r>
              <a:rPr lang="en-US" sz="2400" dirty="0">
                <a:latin typeface="Cambria" pitchFamily="18" charset="0"/>
              </a:rPr>
              <a:t>motel		</a:t>
            </a:r>
            <a:r>
              <a:rPr lang="el-GR" sz="2400" dirty="0">
                <a:latin typeface="Cambria" pitchFamily="18" charset="0"/>
              </a:rPr>
              <a:t>από</a:t>
            </a:r>
            <a:r>
              <a:rPr lang="en-US" sz="2400" dirty="0">
                <a:latin typeface="Cambria" pitchFamily="18" charset="0"/>
              </a:rPr>
              <a:t> motor + hotel</a:t>
            </a:r>
          </a:p>
          <a:p>
            <a:pPr algn="just"/>
            <a:r>
              <a:rPr lang="en-US" sz="2400" dirty="0">
                <a:latin typeface="Cambria" pitchFamily="18" charset="0"/>
              </a:rPr>
              <a:t>	brunch	</a:t>
            </a:r>
            <a:r>
              <a:rPr lang="el-GR" sz="2400" dirty="0">
                <a:latin typeface="Cambria" pitchFamily="18" charset="0"/>
              </a:rPr>
              <a:t>από</a:t>
            </a:r>
            <a:r>
              <a:rPr lang="en-US" sz="2400" dirty="0">
                <a:latin typeface="Cambria" pitchFamily="18" charset="0"/>
              </a:rPr>
              <a:t> breakfast + lunch</a:t>
            </a:r>
          </a:p>
          <a:p>
            <a:pPr algn="just"/>
            <a:r>
              <a:rPr lang="en-US" sz="2400" dirty="0">
                <a:latin typeface="Cambria" pitchFamily="18" charset="0"/>
              </a:rPr>
              <a:t>	smog		</a:t>
            </a:r>
            <a:r>
              <a:rPr lang="el-GR" sz="2400" dirty="0">
                <a:latin typeface="Cambria" pitchFamily="18" charset="0"/>
              </a:rPr>
              <a:t>από</a:t>
            </a:r>
            <a:r>
              <a:rPr lang="en-US" sz="2400" dirty="0">
                <a:latin typeface="Cambria" pitchFamily="18" charset="0"/>
              </a:rPr>
              <a:t> smoke + fog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28600"/>
            <a:ext cx="7772400" cy="1143000"/>
          </a:xfrm>
        </p:spPr>
        <p:txBody>
          <a:bodyPr/>
          <a:lstStyle/>
          <a:p>
            <a:pPr algn="ctr" eaLnBrk="1" hangingPunct="1">
              <a:defRPr/>
            </a:pPr>
            <a:r>
              <a:rPr lang="el-GR" altLang="en-US" sz="3600" dirty="0">
                <a:solidFill>
                  <a:srgbClr val="7030A0"/>
                </a:solidFill>
                <a:effectLst>
                  <a:outerShdw blurRad="38100" dist="38100" dir="2700000" algn="tl">
                    <a:srgbClr val="C0C0C0"/>
                  </a:outerShdw>
                </a:effectLst>
                <a:latin typeface="Monotype Corsiva" panose="03010101010201010101" pitchFamily="66" charset="0"/>
              </a:rPr>
              <a:t>Άλλες διαδικασίες σχηματισμού λέξεων</a:t>
            </a:r>
          </a:p>
        </p:txBody>
      </p:sp>
      <p:sp>
        <p:nvSpPr>
          <p:cNvPr id="7" name="Rectangle 6"/>
          <p:cNvSpPr/>
          <p:nvPr/>
        </p:nvSpPr>
        <p:spPr>
          <a:xfrm>
            <a:off x="304800" y="990600"/>
            <a:ext cx="8610600" cy="4893647"/>
          </a:xfrm>
          <a:prstGeom prst="rect">
            <a:avLst/>
          </a:prstGeom>
        </p:spPr>
        <p:txBody>
          <a:bodyPr wrap="square">
            <a:spAutoFit/>
          </a:bodyPr>
          <a:lstStyle/>
          <a:p>
            <a:endParaRPr lang="en-US" sz="2400" dirty="0"/>
          </a:p>
          <a:p>
            <a:pPr algn="just">
              <a:buClr>
                <a:srgbClr val="7030A0"/>
              </a:buClr>
              <a:buFont typeface="Wingdings" pitchFamily="2" charset="2"/>
              <a:buChar char="ü"/>
            </a:pPr>
            <a:r>
              <a:rPr lang="el-GR" sz="2400" b="1" dirty="0">
                <a:solidFill>
                  <a:srgbClr val="00B050"/>
                </a:solidFill>
              </a:rPr>
              <a:t> </a:t>
            </a:r>
            <a:r>
              <a:rPr lang="el-GR" sz="2400" b="1" dirty="0">
                <a:solidFill>
                  <a:srgbClr val="00B050"/>
                </a:solidFill>
                <a:latin typeface="Cambria" pitchFamily="18" charset="0"/>
              </a:rPr>
              <a:t>Ακρώνυμα/Αρκτικόλεξα</a:t>
            </a:r>
            <a:endParaRPr lang="en-US" sz="2400" dirty="0">
              <a:solidFill>
                <a:srgbClr val="00B050"/>
              </a:solidFill>
              <a:latin typeface="Cambria" pitchFamily="18" charset="0"/>
            </a:endParaRPr>
          </a:p>
          <a:p>
            <a:pPr algn="just"/>
            <a:r>
              <a:rPr lang="el-GR" sz="2400" dirty="0">
                <a:latin typeface="Cambria" pitchFamily="18" charset="0"/>
              </a:rPr>
              <a:t>Λέξεις οι οποίες δημιουργούνται από τα αρχικά άλλων λέξεων και προφέρονται ως ανεξάρτητες λέξεις</a:t>
            </a:r>
            <a:endParaRPr lang="en-US" sz="2400" dirty="0">
              <a:latin typeface="Cambria" pitchFamily="18" charset="0"/>
            </a:endParaRPr>
          </a:p>
          <a:p>
            <a:pPr algn="just"/>
            <a:endParaRPr lang="en-US" sz="2400" dirty="0">
              <a:latin typeface="Cambria" pitchFamily="18" charset="0"/>
            </a:endParaRPr>
          </a:p>
          <a:p>
            <a:pPr algn="just"/>
            <a:r>
              <a:rPr lang="el-GR" sz="2400" dirty="0">
                <a:latin typeface="Cambria" pitchFamily="18" charset="0"/>
              </a:rPr>
              <a:t>Π</a:t>
            </a:r>
            <a:r>
              <a:rPr lang="en-GB" sz="2400" dirty="0">
                <a:latin typeface="Cambria" pitchFamily="18" charset="0"/>
              </a:rPr>
              <a:t>.</a:t>
            </a:r>
            <a:r>
              <a:rPr lang="el-GR" sz="2400" dirty="0">
                <a:latin typeface="Cambria" pitchFamily="18" charset="0"/>
              </a:rPr>
              <a:t>χ</a:t>
            </a:r>
            <a:r>
              <a:rPr lang="en-GB" sz="2400" dirty="0">
                <a:latin typeface="Cambria" pitchFamily="18" charset="0"/>
              </a:rPr>
              <a:t>. 	</a:t>
            </a:r>
          </a:p>
          <a:p>
            <a:pPr algn="just"/>
            <a:r>
              <a:rPr lang="en-US" sz="2400" u="sng" dirty="0">
                <a:latin typeface="Cambria" pitchFamily="18" charset="0"/>
              </a:rPr>
              <a:t>UNICEF</a:t>
            </a:r>
            <a:r>
              <a:rPr lang="en-GB" sz="2400" dirty="0">
                <a:latin typeface="Cambria" pitchFamily="18" charset="0"/>
              </a:rPr>
              <a:t>: </a:t>
            </a:r>
            <a:r>
              <a:rPr lang="en-US" sz="2400" b="1" dirty="0">
                <a:latin typeface="Cambria" pitchFamily="18" charset="0"/>
              </a:rPr>
              <a:t>U</a:t>
            </a:r>
            <a:r>
              <a:rPr lang="en-US" sz="2400" dirty="0">
                <a:latin typeface="Cambria" pitchFamily="18" charset="0"/>
              </a:rPr>
              <a:t>nited </a:t>
            </a:r>
            <a:r>
              <a:rPr lang="en-US" sz="2400" b="1" dirty="0">
                <a:latin typeface="Cambria" pitchFamily="18" charset="0"/>
              </a:rPr>
              <a:t>N</a:t>
            </a:r>
            <a:r>
              <a:rPr lang="en-US" sz="2400" dirty="0">
                <a:latin typeface="Cambria" pitchFamily="18" charset="0"/>
              </a:rPr>
              <a:t>ations </a:t>
            </a:r>
            <a:r>
              <a:rPr lang="en-US" sz="2400" b="1" dirty="0">
                <a:latin typeface="Cambria" pitchFamily="18" charset="0"/>
              </a:rPr>
              <a:t>I</a:t>
            </a:r>
            <a:r>
              <a:rPr lang="en-US" sz="2400" dirty="0">
                <a:latin typeface="Cambria" pitchFamily="18" charset="0"/>
              </a:rPr>
              <a:t>nternational </a:t>
            </a:r>
            <a:r>
              <a:rPr lang="en-US" sz="2400" b="1" dirty="0">
                <a:latin typeface="Cambria" pitchFamily="18" charset="0"/>
              </a:rPr>
              <a:t>C</a:t>
            </a:r>
            <a:r>
              <a:rPr lang="en-US" sz="2400" dirty="0">
                <a:latin typeface="Cambria" pitchFamily="18" charset="0"/>
              </a:rPr>
              <a:t>hildren’s </a:t>
            </a:r>
            <a:r>
              <a:rPr lang="en-US" sz="2400" b="1" dirty="0">
                <a:latin typeface="Cambria" pitchFamily="18" charset="0"/>
              </a:rPr>
              <a:t>E</a:t>
            </a:r>
            <a:r>
              <a:rPr lang="en-US" sz="2400" dirty="0">
                <a:latin typeface="Cambria" pitchFamily="18" charset="0"/>
              </a:rPr>
              <a:t>mergency </a:t>
            </a:r>
            <a:r>
              <a:rPr lang="en-US" sz="2400" b="1" dirty="0">
                <a:latin typeface="Cambria" pitchFamily="18" charset="0"/>
              </a:rPr>
              <a:t>F</a:t>
            </a:r>
            <a:r>
              <a:rPr lang="en-US" sz="2400" dirty="0">
                <a:latin typeface="Cambria" pitchFamily="18" charset="0"/>
              </a:rPr>
              <a:t>und	</a:t>
            </a:r>
          </a:p>
          <a:p>
            <a:pPr algn="just"/>
            <a:r>
              <a:rPr lang="el-GR" sz="2400" u="sng" dirty="0">
                <a:latin typeface="Cambria" pitchFamily="18" charset="0"/>
              </a:rPr>
              <a:t>ΕΜΥ</a:t>
            </a:r>
            <a:r>
              <a:rPr lang="el-GR" sz="2400" dirty="0">
                <a:latin typeface="Cambria" pitchFamily="18" charset="0"/>
              </a:rPr>
              <a:t>:  </a:t>
            </a:r>
            <a:r>
              <a:rPr lang="el-GR" sz="2400" b="1" dirty="0">
                <a:latin typeface="Cambria" pitchFamily="18" charset="0"/>
              </a:rPr>
              <a:t>Ε</a:t>
            </a:r>
            <a:r>
              <a:rPr lang="el-GR" sz="2400" dirty="0">
                <a:latin typeface="Cambria" pitchFamily="18" charset="0"/>
              </a:rPr>
              <a:t>θνική </a:t>
            </a:r>
            <a:r>
              <a:rPr lang="el-GR" sz="2400" b="1" dirty="0">
                <a:latin typeface="Cambria" pitchFamily="18" charset="0"/>
              </a:rPr>
              <a:t>Μ</a:t>
            </a:r>
            <a:r>
              <a:rPr lang="el-GR" sz="2400" dirty="0">
                <a:latin typeface="Cambria" pitchFamily="18" charset="0"/>
              </a:rPr>
              <a:t>ετεωρολογική </a:t>
            </a:r>
            <a:r>
              <a:rPr lang="el-GR" sz="2400" b="1" dirty="0">
                <a:latin typeface="Cambria" pitchFamily="18" charset="0"/>
              </a:rPr>
              <a:t>Υ</a:t>
            </a:r>
            <a:r>
              <a:rPr lang="el-GR" sz="2400" dirty="0">
                <a:latin typeface="Cambria" pitchFamily="18" charset="0"/>
              </a:rPr>
              <a:t>πηρεσία</a:t>
            </a:r>
            <a:endParaRPr lang="en-US" sz="2400" dirty="0">
              <a:latin typeface="Cambria" pitchFamily="18" charset="0"/>
            </a:endParaRPr>
          </a:p>
          <a:p>
            <a:pPr algn="just"/>
            <a:r>
              <a:rPr lang="el-GR" sz="2400" u="sng" dirty="0">
                <a:latin typeface="Cambria" pitchFamily="18" charset="0"/>
              </a:rPr>
              <a:t>ΟΗΕ</a:t>
            </a:r>
            <a:r>
              <a:rPr lang="el-GR" sz="2400" dirty="0">
                <a:latin typeface="Cambria" pitchFamily="18" charset="0"/>
              </a:rPr>
              <a:t>: </a:t>
            </a:r>
            <a:r>
              <a:rPr lang="el-GR" sz="2400" b="1" dirty="0">
                <a:latin typeface="Cambria" pitchFamily="18" charset="0"/>
              </a:rPr>
              <a:t>Ο</a:t>
            </a:r>
            <a:r>
              <a:rPr lang="el-GR" sz="2400" dirty="0">
                <a:latin typeface="Cambria" pitchFamily="18" charset="0"/>
              </a:rPr>
              <a:t>ργανισμός </a:t>
            </a:r>
            <a:r>
              <a:rPr lang="el-GR" sz="2400" b="1" dirty="0">
                <a:latin typeface="Cambria" pitchFamily="18" charset="0"/>
              </a:rPr>
              <a:t>Η</a:t>
            </a:r>
            <a:r>
              <a:rPr lang="el-GR" sz="2400" dirty="0">
                <a:latin typeface="Cambria" pitchFamily="18" charset="0"/>
              </a:rPr>
              <a:t>νωμένων </a:t>
            </a:r>
            <a:r>
              <a:rPr lang="el-GR" sz="2400" b="1" dirty="0">
                <a:latin typeface="Cambria" pitchFamily="18" charset="0"/>
              </a:rPr>
              <a:t>Ε</a:t>
            </a:r>
            <a:r>
              <a:rPr lang="el-GR" sz="2400" dirty="0">
                <a:latin typeface="Cambria" pitchFamily="18" charset="0"/>
              </a:rPr>
              <a:t>θνών</a:t>
            </a:r>
            <a:endParaRPr lang="en-US" sz="2400" dirty="0">
              <a:latin typeface="Cambria" pitchFamily="18" charset="0"/>
            </a:endParaRPr>
          </a:p>
          <a:p>
            <a:pPr algn="just"/>
            <a:r>
              <a:rPr lang="el-GR" sz="2400" b="1" dirty="0">
                <a:latin typeface="Cambria" pitchFamily="18" charset="0"/>
              </a:rPr>
              <a:t> </a:t>
            </a:r>
            <a:endParaRPr lang="en-US" sz="2400" dirty="0">
              <a:latin typeface="Cambria" pitchFamily="18" charset="0"/>
            </a:endParaRPr>
          </a:p>
          <a:p>
            <a:endParaRPr lang="en-US" sz="2400" dirty="0"/>
          </a:p>
          <a:p>
            <a:endParaRPr lang="en-US" sz="2400" dirty="0"/>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Μόρφημα</a:t>
            </a:r>
          </a:p>
        </p:txBody>
      </p:sp>
      <p:sp>
        <p:nvSpPr>
          <p:cNvPr id="6" name="5 - TextBox"/>
          <p:cNvSpPr txBox="1"/>
          <p:nvPr/>
        </p:nvSpPr>
        <p:spPr>
          <a:xfrm>
            <a:off x="228600" y="1066800"/>
            <a:ext cx="8610600" cy="1200329"/>
          </a:xfrm>
          <a:prstGeom prst="rect">
            <a:avLst/>
          </a:prstGeom>
          <a:noFill/>
        </p:spPr>
        <p:txBody>
          <a:bodyPr wrap="square" rtlCol="0">
            <a:spAutoFit/>
          </a:bodyPr>
          <a:lstStyle/>
          <a:p>
            <a:r>
              <a:rPr lang="el-GR" sz="2400" dirty="0">
                <a:latin typeface="+mn-lt"/>
              </a:rPr>
              <a:t>/καλός/</a:t>
            </a:r>
          </a:p>
          <a:p>
            <a:r>
              <a:rPr lang="el-GR" sz="2400" dirty="0">
                <a:latin typeface="+mn-lt"/>
              </a:rPr>
              <a:t>/καλούτσικος/ </a:t>
            </a:r>
          </a:p>
          <a:p>
            <a:r>
              <a:rPr lang="el-GR" sz="2400" dirty="0">
                <a:latin typeface="+mn-lt"/>
              </a:rPr>
              <a:t>/καλοσύνη/ </a:t>
            </a:r>
            <a:endParaRPr lang="en-US" sz="2400" dirty="0"/>
          </a:p>
        </p:txBody>
      </p:sp>
      <p:sp>
        <p:nvSpPr>
          <p:cNvPr id="4" name="Rectangle 3"/>
          <p:cNvSpPr/>
          <p:nvPr/>
        </p:nvSpPr>
        <p:spPr>
          <a:xfrm>
            <a:off x="228600" y="5334000"/>
            <a:ext cx="8458200" cy="461665"/>
          </a:xfrm>
          <a:prstGeom prst="rect">
            <a:avLst/>
          </a:prstGeom>
        </p:spPr>
        <p:txBody>
          <a:bodyPr wrap="square">
            <a:spAutoFit/>
          </a:bodyPr>
          <a:lstStyle/>
          <a:p>
            <a:pPr>
              <a:buClr>
                <a:srgbClr val="7030A0"/>
              </a:buClr>
              <a:buFont typeface="Wingdings" pitchFamily="2" charset="2"/>
              <a:buChar char="Ø"/>
            </a:pPr>
            <a:r>
              <a:rPr lang="el-GR" sz="2400" dirty="0">
                <a:latin typeface="+mn-lt"/>
              </a:rPr>
              <a:t>  Η κοινή μορφή [</a:t>
            </a:r>
            <a:r>
              <a:rPr lang="el-GR" sz="2400" dirty="0" err="1">
                <a:latin typeface="+mn-lt"/>
              </a:rPr>
              <a:t>καλ</a:t>
            </a:r>
            <a:r>
              <a:rPr lang="el-GR" sz="2400" dirty="0">
                <a:latin typeface="+mn-lt"/>
              </a:rPr>
              <a:t>-] δεν συνοδεύεται από κοινή σημασία. </a:t>
            </a:r>
            <a:endParaRPr lang="en-US" sz="2400" dirty="0">
              <a:latin typeface="+mn-lt"/>
            </a:endParaRPr>
          </a:p>
        </p:txBody>
      </p:sp>
      <p:sp>
        <p:nvSpPr>
          <p:cNvPr id="5" name="4 - Ορθογώνιο"/>
          <p:cNvSpPr/>
          <p:nvPr/>
        </p:nvSpPr>
        <p:spPr>
          <a:xfrm>
            <a:off x="228600" y="2514600"/>
            <a:ext cx="8534400" cy="1938992"/>
          </a:xfrm>
          <a:prstGeom prst="rect">
            <a:avLst/>
          </a:prstGeom>
        </p:spPr>
        <p:txBody>
          <a:bodyPr wrap="square">
            <a:spAutoFit/>
          </a:bodyPr>
          <a:lstStyle/>
          <a:p>
            <a:pPr>
              <a:buClr>
                <a:srgbClr val="7030A0"/>
              </a:buClr>
              <a:buFont typeface="Wingdings" pitchFamily="2" charset="2"/>
              <a:buChar char="Ø"/>
            </a:pPr>
            <a:r>
              <a:rPr lang="el-GR" sz="2400" dirty="0">
                <a:latin typeface="+mn-lt"/>
              </a:rPr>
              <a:t>  Η κοινή μορφή [</a:t>
            </a:r>
            <a:r>
              <a:rPr lang="el-GR" sz="2400" dirty="0" err="1">
                <a:latin typeface="+mn-lt"/>
              </a:rPr>
              <a:t>καλ</a:t>
            </a:r>
            <a:r>
              <a:rPr lang="el-GR" sz="2400" dirty="0">
                <a:latin typeface="+mn-lt"/>
              </a:rPr>
              <a:t>-] συνοδεύεται από κοινή σημασία </a:t>
            </a:r>
            <a:r>
              <a:rPr lang="el-GR" sz="2400" dirty="0">
                <a:latin typeface="+mn-lt"/>
                <a:sym typeface="Wingdings" pitchFamily="2" charset="2"/>
              </a:rPr>
              <a:t></a:t>
            </a:r>
            <a:r>
              <a:rPr lang="el-GR" sz="2400" dirty="0">
                <a:latin typeface="+mn-lt"/>
              </a:rPr>
              <a:t> </a:t>
            </a:r>
            <a:r>
              <a:rPr lang="el-GR" sz="2400" b="1" dirty="0">
                <a:solidFill>
                  <a:srgbClr val="00B050"/>
                </a:solidFill>
                <a:latin typeface="+mn-lt"/>
              </a:rPr>
              <a:t> μόρφημα: </a:t>
            </a:r>
            <a:r>
              <a:rPr lang="el-GR" sz="2400" b="1" dirty="0" err="1">
                <a:solidFill>
                  <a:srgbClr val="00B050"/>
                </a:solidFill>
                <a:latin typeface="+mn-lt"/>
              </a:rPr>
              <a:t>καλ</a:t>
            </a:r>
            <a:r>
              <a:rPr lang="el-GR" sz="2400" b="1" dirty="0">
                <a:solidFill>
                  <a:srgbClr val="00B050"/>
                </a:solidFill>
                <a:latin typeface="+mn-lt"/>
              </a:rPr>
              <a:t>- </a:t>
            </a:r>
          </a:p>
          <a:p>
            <a:endParaRPr lang="el-GR" sz="2400" dirty="0">
              <a:latin typeface="+mn-lt"/>
            </a:endParaRPr>
          </a:p>
          <a:p>
            <a:endParaRPr lang="el-GR" sz="2400" dirty="0">
              <a:latin typeface="+mn-lt"/>
            </a:endParaRPr>
          </a:p>
          <a:p>
            <a:r>
              <a:rPr lang="el-GR" sz="2400" dirty="0">
                <a:latin typeface="+mn-lt"/>
              </a:rPr>
              <a:t> </a:t>
            </a:r>
            <a:endParaRPr lang="en-US" sz="2400" dirty="0">
              <a:latin typeface="+mn-lt"/>
            </a:endParaRPr>
          </a:p>
        </p:txBody>
      </p:sp>
      <p:sp>
        <p:nvSpPr>
          <p:cNvPr id="7" name="6 - Ορθογώνιο"/>
          <p:cNvSpPr/>
          <p:nvPr/>
        </p:nvSpPr>
        <p:spPr>
          <a:xfrm>
            <a:off x="381000" y="3810000"/>
            <a:ext cx="4572000" cy="1200329"/>
          </a:xfrm>
          <a:prstGeom prst="rect">
            <a:avLst/>
          </a:prstGeom>
        </p:spPr>
        <p:txBody>
          <a:bodyPr>
            <a:spAutoFit/>
          </a:bodyPr>
          <a:lstStyle/>
          <a:p>
            <a:r>
              <a:rPr lang="el-GR" sz="2400" dirty="0">
                <a:latin typeface="+mn-lt"/>
              </a:rPr>
              <a:t>/καλάμι/ </a:t>
            </a:r>
          </a:p>
          <a:p>
            <a:r>
              <a:rPr lang="el-GR" sz="2400" dirty="0">
                <a:latin typeface="+mn-lt"/>
              </a:rPr>
              <a:t>/καλαμπόκι/ </a:t>
            </a:r>
          </a:p>
          <a:p>
            <a:r>
              <a:rPr lang="el-GR" sz="2400" dirty="0">
                <a:latin typeface="+mn-lt"/>
              </a:rPr>
              <a:t>/κάλπη/</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2"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1000" fill="hold"/>
                                        <p:tgtEl>
                                          <p:spTgt spid="4"/>
                                        </p:tgtEl>
                                        <p:attrNameLst>
                                          <p:attrName>ppt_x</p:attrName>
                                        </p:attrNameLst>
                                      </p:cBhvr>
                                      <p:tavLst>
                                        <p:tav tm="0">
                                          <p:val>
                                            <p:strVal val="#ppt_x"/>
                                          </p:val>
                                        </p:tav>
                                        <p:tav tm="100000">
                                          <p:val>
                                            <p:strVal val="#ppt_x"/>
                                          </p:val>
                                        </p:tav>
                                      </p:tavLst>
                                    </p:anim>
                                    <p:anim calcmode="lin" valueType="num">
                                      <p:cBhvr additive="base">
                                        <p:cTn id="24"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2"/>
      <p:bldP spid="4" grpId="0"/>
      <p:bldP spid="5" grpId="0"/>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600" dirty="0">
                <a:solidFill>
                  <a:srgbClr val="7030A0"/>
                </a:solidFill>
                <a:effectLst>
                  <a:outerShdw blurRad="38100" dist="38100" dir="2700000" algn="tl">
                    <a:srgbClr val="C0C0C0"/>
                  </a:outerShdw>
                </a:effectLst>
                <a:latin typeface="Monotype Corsiva" panose="03010101010201010101" pitchFamily="66" charset="0"/>
              </a:rPr>
              <a:t>Άλλες διαδικασίες σχηματισμού λέξεων</a:t>
            </a:r>
          </a:p>
        </p:txBody>
      </p:sp>
      <p:sp>
        <p:nvSpPr>
          <p:cNvPr id="7" name="Rectangle 6"/>
          <p:cNvSpPr/>
          <p:nvPr/>
        </p:nvSpPr>
        <p:spPr>
          <a:xfrm>
            <a:off x="304800" y="990600"/>
            <a:ext cx="8610600" cy="3785652"/>
          </a:xfrm>
          <a:prstGeom prst="rect">
            <a:avLst/>
          </a:prstGeom>
        </p:spPr>
        <p:txBody>
          <a:bodyPr wrap="square">
            <a:spAutoFit/>
          </a:bodyPr>
          <a:lstStyle/>
          <a:p>
            <a:pPr>
              <a:buClr>
                <a:srgbClr val="7030A0"/>
              </a:buClr>
              <a:buFont typeface="Wingdings" pitchFamily="2" charset="2"/>
              <a:buChar char="ü"/>
            </a:pPr>
            <a:r>
              <a:rPr lang="el-GR" sz="2400" b="1" dirty="0">
                <a:solidFill>
                  <a:srgbClr val="00B050"/>
                </a:solidFill>
                <a:latin typeface="Cambria" pitchFamily="18" charset="0"/>
              </a:rPr>
              <a:t>Συντομογραφίες / </a:t>
            </a:r>
            <a:r>
              <a:rPr lang="el-GR" sz="2400" b="1" dirty="0" err="1">
                <a:solidFill>
                  <a:srgbClr val="00B050"/>
                </a:solidFill>
                <a:latin typeface="Cambria" pitchFamily="18" charset="0"/>
              </a:rPr>
              <a:t>Περικεκομμένοι</a:t>
            </a:r>
            <a:r>
              <a:rPr lang="el-GR" sz="2400" b="1" dirty="0">
                <a:solidFill>
                  <a:srgbClr val="00B050"/>
                </a:solidFill>
                <a:latin typeface="Cambria" pitchFamily="18" charset="0"/>
              </a:rPr>
              <a:t> τύποι</a:t>
            </a:r>
            <a:endParaRPr lang="en-US" sz="2400" dirty="0">
              <a:solidFill>
                <a:srgbClr val="00B050"/>
              </a:solidFill>
              <a:latin typeface="Cambria" pitchFamily="18" charset="0"/>
            </a:endParaRPr>
          </a:p>
          <a:p>
            <a:pPr algn="just"/>
            <a:r>
              <a:rPr lang="el-GR" sz="2400" dirty="0">
                <a:latin typeface="Cambria" pitchFamily="18" charset="0"/>
              </a:rPr>
              <a:t>Συντομογραφίες μεγαλύτερων λέξεων από τις οποίες έχουν αποκοπεί</a:t>
            </a:r>
            <a:r>
              <a:rPr lang="en-US" sz="2400" dirty="0">
                <a:latin typeface="Cambria" pitchFamily="18" charset="0"/>
              </a:rPr>
              <a:t>.</a:t>
            </a:r>
          </a:p>
          <a:p>
            <a:r>
              <a:rPr lang="el-GR" sz="2400" dirty="0">
                <a:latin typeface="Cambria" pitchFamily="18" charset="0"/>
              </a:rPr>
              <a:t>π</a:t>
            </a:r>
            <a:r>
              <a:rPr lang="en-GB" sz="2400" dirty="0">
                <a:latin typeface="Cambria" pitchFamily="18" charset="0"/>
              </a:rPr>
              <a:t>.</a:t>
            </a:r>
            <a:r>
              <a:rPr lang="el-GR" sz="2400" dirty="0">
                <a:latin typeface="Cambria" pitchFamily="18" charset="0"/>
              </a:rPr>
              <a:t>χ</a:t>
            </a:r>
            <a:r>
              <a:rPr lang="en-GB" sz="2400" dirty="0">
                <a:latin typeface="Cambria" pitchFamily="18" charset="0"/>
              </a:rPr>
              <a:t>. 	</a:t>
            </a:r>
            <a:r>
              <a:rPr lang="en-US" sz="2400" dirty="0">
                <a:latin typeface="Cambria" pitchFamily="18" charset="0"/>
              </a:rPr>
              <a:t>ad 		</a:t>
            </a:r>
            <a:r>
              <a:rPr lang="el-GR" sz="2400" dirty="0">
                <a:latin typeface="Cambria" pitchFamily="18" charset="0"/>
              </a:rPr>
              <a:t>από </a:t>
            </a:r>
            <a:r>
              <a:rPr lang="en-US" sz="2400" dirty="0">
                <a:latin typeface="Cambria" pitchFamily="18" charset="0"/>
              </a:rPr>
              <a:t>advertisement </a:t>
            </a:r>
          </a:p>
          <a:p>
            <a:r>
              <a:rPr lang="en-GB" sz="2400" b="1" dirty="0">
                <a:latin typeface="Cambria" pitchFamily="18" charset="0"/>
              </a:rPr>
              <a:t>	</a:t>
            </a:r>
            <a:r>
              <a:rPr lang="en-US" sz="2400" dirty="0">
                <a:latin typeface="Cambria" pitchFamily="18" charset="0"/>
              </a:rPr>
              <a:t>flu		</a:t>
            </a:r>
            <a:r>
              <a:rPr lang="el-GR" sz="2400" dirty="0">
                <a:latin typeface="Cambria" pitchFamily="18" charset="0"/>
              </a:rPr>
              <a:t>από</a:t>
            </a:r>
            <a:r>
              <a:rPr lang="en-US" sz="2400" dirty="0">
                <a:latin typeface="Cambria" pitchFamily="18" charset="0"/>
              </a:rPr>
              <a:t> influenza</a:t>
            </a:r>
          </a:p>
          <a:p>
            <a:r>
              <a:rPr lang="en-US" sz="2400" dirty="0">
                <a:latin typeface="Cambria" pitchFamily="18" charset="0"/>
              </a:rPr>
              <a:t>	gym</a:t>
            </a:r>
            <a:r>
              <a:rPr lang="el-GR" sz="2400" dirty="0">
                <a:latin typeface="Cambria" pitchFamily="18" charset="0"/>
              </a:rPr>
              <a:t>		από </a:t>
            </a:r>
            <a:r>
              <a:rPr lang="en-US" sz="2400" dirty="0">
                <a:latin typeface="Cambria" pitchFamily="18" charset="0"/>
              </a:rPr>
              <a:t>gymnasium</a:t>
            </a:r>
          </a:p>
          <a:p>
            <a:r>
              <a:rPr lang="el-GR" sz="2400" dirty="0">
                <a:latin typeface="Cambria" pitchFamily="18" charset="0"/>
              </a:rPr>
              <a:t> </a:t>
            </a:r>
            <a:endParaRPr lang="en-US" sz="2400" dirty="0">
              <a:latin typeface="Cambria" pitchFamily="18" charset="0"/>
            </a:endParaRPr>
          </a:p>
          <a:p>
            <a:r>
              <a:rPr lang="el-GR" sz="2400" b="1" dirty="0">
                <a:latin typeface="Cambria" pitchFamily="18" charset="0"/>
              </a:rPr>
              <a:t> </a:t>
            </a:r>
            <a:endParaRPr lang="en-US" sz="2400" dirty="0">
              <a:latin typeface="Cambria" pitchFamily="18" charset="0"/>
            </a:endParaRPr>
          </a:p>
          <a:p>
            <a:endParaRPr lang="en-US" sz="2400" dirty="0">
              <a:latin typeface="Cambria" pitchFamily="18" charset="0"/>
            </a:endParaRPr>
          </a:p>
          <a:p>
            <a:endParaRPr lang="en-US" sz="2400" dirty="0">
              <a:latin typeface="Cambria" pitchFamily="18" charset="0"/>
            </a:endParaRPr>
          </a:p>
        </p:txBody>
      </p:sp>
      <p:sp>
        <p:nvSpPr>
          <p:cNvPr id="13" name="12 - Ορθογώνιο"/>
          <p:cNvSpPr/>
          <p:nvPr/>
        </p:nvSpPr>
        <p:spPr>
          <a:xfrm>
            <a:off x="4343400" y="2209800"/>
            <a:ext cx="4572000" cy="338554"/>
          </a:xfrm>
          <a:prstGeom prst="rect">
            <a:avLst/>
          </a:prstGeom>
        </p:spPr>
        <p:txBody>
          <a:bodyPr>
            <a:spAutoFit/>
          </a:bodyPr>
          <a:lstStyle/>
          <a:p>
            <a:pPr marL="457200" indent="-457200"/>
            <a:r>
              <a:rPr lang="el-GR" sz="1600" dirty="0">
                <a:latin typeface="Cambria" pitchFamily="18" charset="0"/>
              </a:rPr>
              <a:t> </a:t>
            </a:r>
          </a:p>
        </p:txBody>
      </p:sp>
      <p:sp>
        <p:nvSpPr>
          <p:cNvPr id="5" name="4 - Ορθογώνιο"/>
          <p:cNvSpPr/>
          <p:nvPr/>
        </p:nvSpPr>
        <p:spPr>
          <a:xfrm>
            <a:off x="381000" y="3733800"/>
            <a:ext cx="8229600" cy="2308324"/>
          </a:xfrm>
          <a:prstGeom prst="rect">
            <a:avLst/>
          </a:prstGeom>
        </p:spPr>
        <p:txBody>
          <a:bodyPr wrap="square">
            <a:spAutoFit/>
          </a:bodyPr>
          <a:lstStyle/>
          <a:p>
            <a:pPr>
              <a:buClr>
                <a:srgbClr val="7030A0"/>
              </a:buClr>
              <a:buFont typeface="Wingdings" pitchFamily="2" charset="2"/>
              <a:buChar char="ü"/>
            </a:pPr>
            <a:r>
              <a:rPr lang="el-GR" sz="2400" b="1" dirty="0">
                <a:solidFill>
                  <a:srgbClr val="00B050"/>
                </a:solidFill>
                <a:latin typeface="Cambria" pitchFamily="18" charset="0"/>
              </a:rPr>
              <a:t>Δάνεια</a:t>
            </a:r>
            <a:endParaRPr lang="en-US" sz="2400" dirty="0">
              <a:solidFill>
                <a:srgbClr val="00B050"/>
              </a:solidFill>
              <a:latin typeface="Cambria" pitchFamily="18" charset="0"/>
            </a:endParaRPr>
          </a:p>
          <a:p>
            <a:pPr algn="just"/>
            <a:r>
              <a:rPr lang="el-GR" sz="2400" dirty="0">
                <a:latin typeface="Cambria" pitchFamily="18" charset="0"/>
              </a:rPr>
              <a:t>Λέξεις που χρησιμοποιούνται σε μια γλώσσα διαφορετική από εκείνη που προέρχονται</a:t>
            </a:r>
            <a:r>
              <a:rPr lang="en-US" sz="2400" dirty="0">
                <a:latin typeface="Cambria" pitchFamily="18" charset="0"/>
              </a:rPr>
              <a:t>.</a:t>
            </a:r>
          </a:p>
          <a:p>
            <a:r>
              <a:rPr lang="el-GR" sz="2400" dirty="0">
                <a:latin typeface="Cambria" pitchFamily="18" charset="0"/>
              </a:rPr>
              <a:t>π.χ. 	σούπερ μάρκετ</a:t>
            </a:r>
            <a:endParaRPr lang="en-US" sz="2400" dirty="0">
              <a:latin typeface="Cambria" pitchFamily="18" charset="0"/>
            </a:endParaRPr>
          </a:p>
          <a:p>
            <a:r>
              <a:rPr lang="el-GR" sz="2400" dirty="0">
                <a:latin typeface="Cambria" pitchFamily="18" charset="0"/>
              </a:rPr>
              <a:t>	κομπιούτερ</a:t>
            </a:r>
            <a:endParaRPr lang="en-US" sz="2400" dirty="0">
              <a:latin typeface="Cambria" pitchFamily="18" charset="0"/>
            </a:endParaRPr>
          </a:p>
          <a:p>
            <a:r>
              <a:rPr lang="el-GR" sz="2400" dirty="0">
                <a:latin typeface="Cambria" pitchFamily="18" charset="0"/>
              </a:rPr>
              <a:t>	</a:t>
            </a:r>
            <a:r>
              <a:rPr lang="el-GR" sz="2400" dirty="0" err="1">
                <a:latin typeface="Cambria" pitchFamily="18" charset="0"/>
              </a:rPr>
              <a:t>ίντερνετ</a:t>
            </a:r>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Τυπολογία γλωσσών</a:t>
            </a:r>
          </a:p>
        </p:txBody>
      </p:sp>
      <p:sp>
        <p:nvSpPr>
          <p:cNvPr id="6" name="5 - TextBox"/>
          <p:cNvSpPr txBox="1"/>
          <p:nvPr/>
        </p:nvSpPr>
        <p:spPr>
          <a:xfrm>
            <a:off x="381000" y="838200"/>
            <a:ext cx="8458200" cy="1908215"/>
          </a:xfrm>
          <a:prstGeom prst="rect">
            <a:avLst/>
          </a:prstGeom>
          <a:noFill/>
        </p:spPr>
        <p:txBody>
          <a:bodyPr wrap="square" rtlCol="0">
            <a:spAutoFit/>
          </a:bodyPr>
          <a:lstStyle/>
          <a:p>
            <a:pPr algn="just"/>
            <a:r>
              <a:rPr lang="el-GR" sz="2400" dirty="0">
                <a:latin typeface="Cambria" pitchFamily="18" charset="0"/>
              </a:rPr>
              <a:t>Οι μορφολογικές διαφορές που παρατηρούνται στις γλώσσες τις κατατάσσουν σε δύο μεγάλες κατηγορίες, τις </a:t>
            </a:r>
            <a:r>
              <a:rPr lang="el-GR" sz="2400" b="1" dirty="0">
                <a:latin typeface="Cambria" pitchFamily="18" charset="0"/>
              </a:rPr>
              <a:t>αναλυτικές</a:t>
            </a:r>
            <a:r>
              <a:rPr lang="en-US" sz="2400" b="1" dirty="0">
                <a:latin typeface="Cambria" pitchFamily="18" charset="0"/>
              </a:rPr>
              <a:t> (analytical) </a:t>
            </a:r>
            <a:r>
              <a:rPr lang="el-GR" sz="2400" dirty="0">
                <a:latin typeface="Cambria" pitchFamily="18" charset="0"/>
              </a:rPr>
              <a:t>και τις </a:t>
            </a:r>
            <a:r>
              <a:rPr lang="el-GR" sz="2400" b="1" dirty="0">
                <a:latin typeface="Cambria" pitchFamily="18" charset="0"/>
              </a:rPr>
              <a:t>συνθετικές</a:t>
            </a:r>
            <a:r>
              <a:rPr lang="en-US" sz="2400" b="1" dirty="0">
                <a:latin typeface="Cambria" pitchFamily="18" charset="0"/>
              </a:rPr>
              <a:t> (synthetic)</a:t>
            </a:r>
            <a:r>
              <a:rPr lang="el-GR" sz="2400" dirty="0">
                <a:latin typeface="Cambria" pitchFamily="18" charset="0"/>
              </a:rPr>
              <a:t>.</a:t>
            </a:r>
            <a:endParaRPr lang="en-US" sz="2400" dirty="0">
              <a:latin typeface="Cambria" pitchFamily="18" charset="0"/>
            </a:endParaRPr>
          </a:p>
          <a:p>
            <a:pPr algn="just"/>
            <a:endParaRPr lang="en-US" sz="2200" dirty="0">
              <a:latin typeface="Cambria" pitchFamily="18" charset="0"/>
            </a:endParaRPr>
          </a:p>
          <a:p>
            <a:r>
              <a:rPr lang="el-GR" sz="2400" dirty="0">
                <a:latin typeface="Cambria" pitchFamily="18" charset="0"/>
              </a:rPr>
              <a:t>	</a:t>
            </a:r>
            <a:endParaRPr lang="en-US" sz="2400" dirty="0">
              <a:latin typeface="Cambria" pitchFamily="18" charset="0"/>
            </a:endParaRPr>
          </a:p>
        </p:txBody>
      </p:sp>
      <p:sp>
        <p:nvSpPr>
          <p:cNvPr id="4" name="3 - Ορθογώνιο"/>
          <p:cNvSpPr/>
          <p:nvPr/>
        </p:nvSpPr>
        <p:spPr>
          <a:xfrm>
            <a:off x="304800" y="1981200"/>
            <a:ext cx="8534400" cy="5262979"/>
          </a:xfrm>
          <a:prstGeom prst="rect">
            <a:avLst/>
          </a:prstGeom>
        </p:spPr>
        <p:txBody>
          <a:bodyPr wrap="square">
            <a:spAutoFit/>
          </a:bodyPr>
          <a:lstStyle/>
          <a:p>
            <a:pPr algn="just"/>
            <a:endParaRPr lang="en-US" sz="2400" dirty="0">
              <a:latin typeface="Cambria" pitchFamily="18" charset="0"/>
            </a:endParaRPr>
          </a:p>
          <a:p>
            <a:pPr algn="just">
              <a:buClr>
                <a:srgbClr val="7030A0"/>
              </a:buClr>
              <a:buFont typeface="Wingdings" pitchFamily="2" charset="2"/>
              <a:buChar char="q"/>
            </a:pPr>
            <a:r>
              <a:rPr lang="en-US" sz="2400" b="1" dirty="0">
                <a:solidFill>
                  <a:srgbClr val="00B050"/>
                </a:solidFill>
                <a:latin typeface="Cambria" pitchFamily="18" charset="0"/>
              </a:rPr>
              <a:t> </a:t>
            </a:r>
            <a:r>
              <a:rPr lang="el-GR" sz="2400" b="1" dirty="0">
                <a:solidFill>
                  <a:srgbClr val="00B050"/>
                </a:solidFill>
                <a:latin typeface="Cambria" pitchFamily="18" charset="0"/>
              </a:rPr>
              <a:t>Αναλυτικές</a:t>
            </a:r>
            <a:r>
              <a:rPr lang="el-GR" sz="2400" b="1" dirty="0">
                <a:latin typeface="Cambria" pitchFamily="18" charset="0"/>
              </a:rPr>
              <a:t> </a:t>
            </a:r>
            <a:r>
              <a:rPr lang="el-GR" sz="2400" dirty="0">
                <a:latin typeface="Cambria" pitchFamily="18" charset="0"/>
              </a:rPr>
              <a:t>είναι οι γλώσσες που το μεγαλύτερο ποσοστό των λέξεών τους αποτελείται από ελεύθερα μορφήματα. Στις γλώσσες αυτές το κάθε μόρφημα αποτελεί ξεχωριστή λέξη και κατά συνέπεια η διαφοροποίηση ανάμεσα σε μόρφημα και λέξη παύει πρακτικά να ισχύει. Τέτοιες γλώσσες είναι τα Κινέζικα και τα Βιετναμέζικα. Ένα παράδειγμα από τα Βιετναμέζικα (</a:t>
            </a:r>
            <a:r>
              <a:rPr lang="en-US" sz="2400" dirty="0" err="1">
                <a:latin typeface="Cambria" pitchFamily="18" charset="0"/>
              </a:rPr>
              <a:t>Comrie</a:t>
            </a:r>
            <a:r>
              <a:rPr lang="en-US" sz="2400" dirty="0">
                <a:latin typeface="Cambria" pitchFamily="18" charset="0"/>
              </a:rPr>
              <a:t> 1989: 43)</a:t>
            </a:r>
            <a:r>
              <a:rPr lang="el-GR" sz="2400" dirty="0">
                <a:latin typeface="Cambria" pitchFamily="18" charset="0"/>
              </a:rPr>
              <a:t>:</a:t>
            </a:r>
          </a:p>
          <a:p>
            <a:pPr algn="just">
              <a:buClr>
                <a:srgbClr val="7030A0"/>
              </a:buClr>
            </a:pPr>
            <a:endParaRPr lang="el-GR" sz="2400" dirty="0">
              <a:latin typeface="Cambria" pitchFamily="18" charset="0"/>
              <a:cs typeface="Calibri" pitchFamily="34" charset="0"/>
            </a:endParaRPr>
          </a:p>
          <a:p>
            <a:pPr algn="just">
              <a:buClr>
                <a:srgbClr val="7030A0"/>
              </a:buClr>
            </a:pPr>
            <a:r>
              <a:rPr lang="en-US" sz="2400" dirty="0" err="1">
                <a:latin typeface="Cambria" pitchFamily="18" charset="0"/>
                <a:cs typeface="Calibri" pitchFamily="34" charset="0"/>
              </a:rPr>
              <a:t>Khi</a:t>
            </a:r>
            <a:r>
              <a:rPr lang="en-US" sz="2400" dirty="0">
                <a:latin typeface="Cambria" pitchFamily="18" charset="0"/>
                <a:cs typeface="Calibri" pitchFamily="34" charset="0"/>
              </a:rPr>
              <a:t> </a:t>
            </a:r>
            <a:r>
              <a:rPr lang="en-US" sz="2400" dirty="0" err="1">
                <a:latin typeface="Cambria" pitchFamily="18" charset="0"/>
                <a:cs typeface="Calibri" pitchFamily="34" charset="0"/>
              </a:rPr>
              <a:t>tôi</a:t>
            </a:r>
            <a:r>
              <a:rPr lang="en-US" sz="2400" dirty="0">
                <a:latin typeface="Cambria" pitchFamily="18" charset="0"/>
                <a:cs typeface="Calibri" pitchFamily="34" charset="0"/>
              </a:rPr>
              <a:t> </a:t>
            </a:r>
            <a:r>
              <a:rPr lang="vi-VN" sz="2400" dirty="0">
                <a:latin typeface="Cambria" pitchFamily="18" charset="0"/>
                <a:cs typeface="Calibri" pitchFamily="34" charset="0"/>
              </a:rPr>
              <a:t>đê</a:t>
            </a:r>
            <a:r>
              <a:rPr lang="en-US" sz="2400" dirty="0">
                <a:latin typeface="Cambria" pitchFamily="18" charset="0"/>
                <a:cs typeface="Calibri" pitchFamily="34" charset="0"/>
              </a:rPr>
              <a:t>n </a:t>
            </a:r>
            <a:r>
              <a:rPr lang="en-US" sz="2400" dirty="0" err="1">
                <a:latin typeface="Cambria" pitchFamily="18" charset="0"/>
                <a:cs typeface="Calibri" pitchFamily="34" charset="0"/>
              </a:rPr>
              <a:t>nhà</a:t>
            </a:r>
            <a:r>
              <a:rPr lang="en-US" sz="2400" dirty="0">
                <a:latin typeface="Cambria" pitchFamily="18" charset="0"/>
                <a:cs typeface="Calibri" pitchFamily="34" charset="0"/>
              </a:rPr>
              <a:t> ban </a:t>
            </a:r>
            <a:r>
              <a:rPr lang="en-US" sz="2400" dirty="0" err="1">
                <a:latin typeface="Cambria" pitchFamily="18" charset="0"/>
                <a:cs typeface="Calibri" pitchFamily="34" charset="0"/>
              </a:rPr>
              <a:t>tôi</a:t>
            </a:r>
            <a:r>
              <a:rPr lang="en-US" sz="2400" dirty="0">
                <a:latin typeface="Cambria" pitchFamily="18" charset="0"/>
                <a:cs typeface="Calibri" pitchFamily="34" charset="0"/>
              </a:rPr>
              <a:t>, </a:t>
            </a:r>
            <a:r>
              <a:rPr lang="en-US" sz="2400" dirty="0" err="1">
                <a:latin typeface="Cambria" pitchFamily="18" charset="0"/>
                <a:cs typeface="Calibri" pitchFamily="34" charset="0"/>
              </a:rPr>
              <a:t>chung</a:t>
            </a:r>
            <a:r>
              <a:rPr lang="en-US" sz="2400" dirty="0">
                <a:latin typeface="Cambria" pitchFamily="18" charset="0"/>
                <a:cs typeface="Calibri" pitchFamily="34" charset="0"/>
              </a:rPr>
              <a:t> </a:t>
            </a:r>
            <a:r>
              <a:rPr lang="en-US" sz="2400" dirty="0" err="1">
                <a:latin typeface="Cambria" pitchFamily="18" charset="0"/>
                <a:cs typeface="Calibri" pitchFamily="34" charset="0"/>
              </a:rPr>
              <a:t>tôi</a:t>
            </a:r>
            <a:r>
              <a:rPr lang="en-US" sz="2400" dirty="0">
                <a:latin typeface="Cambria" pitchFamily="18" charset="0"/>
                <a:cs typeface="Calibri" pitchFamily="34" charset="0"/>
              </a:rPr>
              <a:t> </a:t>
            </a:r>
            <a:r>
              <a:rPr lang="en-US" sz="2400" dirty="0" err="1">
                <a:latin typeface="Cambria" pitchFamily="18" charset="0"/>
                <a:cs typeface="Calibri" pitchFamily="34" charset="0"/>
              </a:rPr>
              <a:t>bât</a:t>
            </a:r>
            <a:r>
              <a:rPr lang="en-US" sz="2400" dirty="0">
                <a:latin typeface="Cambria" pitchFamily="18" charset="0"/>
                <a:cs typeface="Calibri" pitchFamily="34" charset="0"/>
              </a:rPr>
              <a:t> </a:t>
            </a:r>
            <a:r>
              <a:rPr lang="vi-VN" sz="2400" dirty="0">
                <a:latin typeface="Cambria" pitchFamily="18" charset="0"/>
                <a:cs typeface="Calibri" pitchFamily="34" charset="0"/>
              </a:rPr>
              <a:t>đâ</a:t>
            </a:r>
            <a:r>
              <a:rPr lang="en-US" sz="2400" dirty="0">
                <a:latin typeface="Cambria" pitchFamily="18" charset="0"/>
                <a:cs typeface="Calibri" pitchFamily="34" charset="0"/>
              </a:rPr>
              <a:t>u </a:t>
            </a:r>
            <a:r>
              <a:rPr lang="en-US" sz="2400" dirty="0" err="1">
                <a:latin typeface="Cambria" pitchFamily="18" charset="0"/>
                <a:cs typeface="Calibri" pitchFamily="34" charset="0"/>
              </a:rPr>
              <a:t>làm</a:t>
            </a:r>
            <a:r>
              <a:rPr lang="en-US" sz="2400" dirty="0">
                <a:latin typeface="Cambria" pitchFamily="18" charset="0"/>
                <a:cs typeface="Calibri" pitchFamily="34" charset="0"/>
              </a:rPr>
              <a:t> </a:t>
            </a:r>
            <a:r>
              <a:rPr lang="en-US" sz="2400" dirty="0" err="1">
                <a:latin typeface="Cambria" pitchFamily="18" charset="0"/>
                <a:cs typeface="Calibri" pitchFamily="34" charset="0"/>
              </a:rPr>
              <a:t>bài</a:t>
            </a:r>
            <a:endParaRPr lang="el-GR" sz="2400" dirty="0">
              <a:latin typeface="Cambria" pitchFamily="18" charset="0"/>
              <a:cs typeface="Calibri" pitchFamily="34" charset="0"/>
            </a:endParaRPr>
          </a:p>
          <a:p>
            <a:pPr algn="just">
              <a:buClr>
                <a:srgbClr val="7030A0"/>
              </a:buClr>
            </a:pPr>
            <a:r>
              <a:rPr lang="el-GR" sz="2400" dirty="0">
                <a:latin typeface="Cambria" pitchFamily="18" charset="0"/>
                <a:cs typeface="Calibri" pitchFamily="34" charset="0"/>
              </a:rPr>
              <a:t>όταν εγώ έρχομαι σπίτι φίλος εγώ ΠΛΗΘ. εγώ αρχίζω κάνω μάθημα</a:t>
            </a:r>
            <a:endParaRPr lang="en-US" sz="2400" dirty="0">
              <a:latin typeface="Cambria" pitchFamily="18" charset="0"/>
              <a:cs typeface="Calibri" pitchFamily="34" charset="0"/>
            </a:endParaRPr>
          </a:p>
          <a:p>
            <a:pPr algn="ctr"/>
            <a:r>
              <a:rPr lang="el-GR" sz="2400" dirty="0">
                <a:latin typeface="Cambria" pitchFamily="18" charset="0"/>
                <a:cs typeface="Calibri" pitchFamily="34" charset="0"/>
              </a:rPr>
              <a:t>«Όταν ήρθα στο σπίτι του φίλου μου, κάναμε τα μαθήματα»</a:t>
            </a:r>
            <a:endParaRPr lang="en-US" sz="2400" dirty="0">
              <a:latin typeface="Cambria" pitchFamily="18" charset="0"/>
              <a:cs typeface="Calibri" pitchFamily="34" charset="0"/>
            </a:endParaRPr>
          </a:p>
          <a:p>
            <a:pPr algn="ctr"/>
            <a:r>
              <a:rPr lang="el-GR" sz="2400" dirty="0">
                <a:latin typeface="Cambria" pitchFamily="18" charset="0"/>
              </a:rPr>
              <a:t> </a:t>
            </a:r>
            <a:endParaRPr lang="el-GR"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Τυπολογία γλωσσών</a:t>
            </a:r>
          </a:p>
        </p:txBody>
      </p:sp>
      <p:sp>
        <p:nvSpPr>
          <p:cNvPr id="6" name="5 - TextBox"/>
          <p:cNvSpPr txBox="1"/>
          <p:nvPr/>
        </p:nvSpPr>
        <p:spPr>
          <a:xfrm>
            <a:off x="304800" y="1109009"/>
            <a:ext cx="8839200" cy="1261884"/>
          </a:xfrm>
          <a:prstGeom prst="rect">
            <a:avLst/>
          </a:prstGeom>
          <a:noFill/>
        </p:spPr>
        <p:txBody>
          <a:bodyPr wrap="square" rtlCol="0">
            <a:spAutoFit/>
          </a:bodyPr>
          <a:lstStyle/>
          <a:p>
            <a:pPr algn="just"/>
            <a:r>
              <a:rPr lang="el-GR" sz="2800" dirty="0">
                <a:solidFill>
                  <a:srgbClr val="00B050"/>
                </a:solidFill>
                <a:latin typeface="Cambria" pitchFamily="18" charset="0"/>
                <a:cs typeface="Calibri" pitchFamily="34" charset="0"/>
                <a:sym typeface="Wingdings"/>
              </a:rPr>
              <a:t></a:t>
            </a:r>
            <a:r>
              <a:rPr lang="en-US" sz="2400" dirty="0">
                <a:latin typeface="Cambria" pitchFamily="18" charset="0"/>
                <a:cs typeface="Calibri" pitchFamily="34" charset="0"/>
                <a:sym typeface="Wingdings"/>
              </a:rPr>
              <a:t> </a:t>
            </a:r>
            <a:r>
              <a:rPr lang="el-GR" sz="2400" dirty="0">
                <a:latin typeface="Cambria" pitchFamily="18" charset="0"/>
                <a:cs typeface="Calibri" pitchFamily="34" charset="0"/>
              </a:rPr>
              <a:t>Σε ένα βαθμό και η Αγγλική αποτελεί αναλυτική γλώσσα:</a:t>
            </a:r>
            <a:endParaRPr lang="en-US" sz="2400" dirty="0">
              <a:latin typeface="Cambria" pitchFamily="18" charset="0"/>
              <a:cs typeface="Calibri" pitchFamily="34" charset="0"/>
            </a:endParaRPr>
          </a:p>
          <a:p>
            <a:pPr algn="just"/>
            <a:r>
              <a:rPr lang="el-GR" sz="2400" dirty="0">
                <a:latin typeface="Cambria" pitchFamily="18" charset="0"/>
                <a:cs typeface="Calibri" pitchFamily="34" charset="0"/>
              </a:rPr>
              <a:t> </a:t>
            </a:r>
            <a:endParaRPr lang="en-US" sz="2000" dirty="0">
              <a:latin typeface="Cambria" pitchFamily="18" charset="0"/>
              <a:cs typeface="Calibri" pitchFamily="34" charset="0"/>
            </a:endParaRPr>
          </a:p>
          <a:p>
            <a:pPr algn="just"/>
            <a:r>
              <a:rPr lang="en-US" sz="2400" dirty="0">
                <a:latin typeface="Cambria" pitchFamily="18" charset="0"/>
                <a:cs typeface="Calibri" pitchFamily="34" charset="0"/>
              </a:rPr>
              <a:t>A very nice young lady will come to visit you tomorrow.</a:t>
            </a:r>
          </a:p>
        </p:txBody>
      </p:sp>
      <p:sp>
        <p:nvSpPr>
          <p:cNvPr id="4" name="3 - Ορθογώνιο"/>
          <p:cNvSpPr/>
          <p:nvPr/>
        </p:nvSpPr>
        <p:spPr>
          <a:xfrm>
            <a:off x="228600" y="2668012"/>
            <a:ext cx="8458200" cy="3046988"/>
          </a:xfrm>
          <a:prstGeom prst="rect">
            <a:avLst/>
          </a:prstGeom>
        </p:spPr>
        <p:txBody>
          <a:bodyPr wrap="square">
            <a:spAutoFit/>
          </a:bodyPr>
          <a:lstStyle/>
          <a:p>
            <a:pPr algn="just">
              <a:buClr>
                <a:srgbClr val="7030A0"/>
              </a:buClr>
              <a:buFont typeface="Wingdings" pitchFamily="2" charset="2"/>
              <a:buChar char="ü"/>
            </a:pPr>
            <a:r>
              <a:rPr lang="el-GR" sz="2400" dirty="0">
                <a:latin typeface="Cambria" pitchFamily="18" charset="0"/>
                <a:cs typeface="Calibri" pitchFamily="34" charset="0"/>
              </a:rPr>
              <a:t>Μια άλλη έννοια στενά συνδεδεμένη με την έννοια της αναλυτικής γλώσσας είναι αυτή της </a:t>
            </a:r>
            <a:r>
              <a:rPr lang="el-GR" sz="2400" b="1" dirty="0">
                <a:solidFill>
                  <a:srgbClr val="00B050"/>
                </a:solidFill>
                <a:latin typeface="Cambria" pitchFamily="18" charset="0"/>
                <a:cs typeface="Calibri" pitchFamily="34" charset="0"/>
              </a:rPr>
              <a:t>απομονωτικής </a:t>
            </a:r>
            <a:r>
              <a:rPr lang="el-GR" sz="2400" b="1" dirty="0">
                <a:latin typeface="Cambria" pitchFamily="18" charset="0"/>
                <a:cs typeface="Calibri" pitchFamily="34" charset="0"/>
              </a:rPr>
              <a:t>(</a:t>
            </a:r>
            <a:r>
              <a:rPr lang="en-US" sz="2400" b="1" dirty="0">
                <a:latin typeface="Cambria" pitchFamily="18" charset="0"/>
                <a:cs typeface="Calibri" pitchFamily="34" charset="0"/>
              </a:rPr>
              <a:t>isolating) </a:t>
            </a:r>
            <a:r>
              <a:rPr lang="el-GR" sz="2400" dirty="0">
                <a:latin typeface="Cambria" pitchFamily="18" charset="0"/>
                <a:cs typeface="Calibri" pitchFamily="34" charset="0"/>
              </a:rPr>
              <a:t>γλώσσας. Οι απομονωτικές γλώσσες είναι εκείνες στις οποίες η μορφολογία ως μηχανισμός δημιουργίας λέξεων παίζει μικρό ρόλο, καθώς ουσιαστικά υπάρχει 1:1 αντιστοιχία ανάμεσα στα μορφήματα και στις λέξεις (δεν υπάρχουν διαδικασίες παραγωγής και κλίσης, υπάρχει μόνο σύνθεση).</a:t>
            </a:r>
          </a:p>
          <a:p>
            <a:pPr algn="just"/>
            <a:endParaRPr lang="el-GR" sz="2400" dirty="0">
              <a:latin typeface="Cambria" pitchFamily="18" charset="0"/>
              <a:cs typeface="Calibri" pitchFamily="34" charset="0"/>
            </a:endParaRPr>
          </a:p>
        </p:txBody>
      </p:sp>
      <p:sp>
        <p:nvSpPr>
          <p:cNvPr id="5" name="4 - Ορθογώνιο"/>
          <p:cNvSpPr/>
          <p:nvPr/>
        </p:nvSpPr>
        <p:spPr>
          <a:xfrm>
            <a:off x="381000" y="5429071"/>
            <a:ext cx="8382000" cy="1200329"/>
          </a:xfrm>
          <a:prstGeom prst="rect">
            <a:avLst/>
          </a:prstGeom>
        </p:spPr>
        <p:txBody>
          <a:bodyPr wrap="square">
            <a:spAutoFit/>
          </a:bodyPr>
          <a:lstStyle/>
          <a:p>
            <a:pPr algn="just"/>
            <a:r>
              <a:rPr lang="el-GR" sz="2400" dirty="0">
                <a:latin typeface="Cambria" pitchFamily="18" charset="0"/>
                <a:cs typeface="Calibri" pitchFamily="34" charset="0"/>
              </a:rPr>
              <a:t>Οι δυο έννοιες συχνά συμπίπτουν. Ωστόσο, μια αναλυτική γλώσσα μπορεί να περιέχει </a:t>
            </a:r>
            <a:r>
              <a:rPr lang="el-GR" sz="2400" dirty="0" err="1">
                <a:latin typeface="Cambria" pitchFamily="18" charset="0"/>
                <a:cs typeface="Calibri" pitchFamily="34" charset="0"/>
              </a:rPr>
              <a:t>πολυμορφηματικές</a:t>
            </a:r>
            <a:r>
              <a:rPr lang="el-GR" sz="2400" dirty="0">
                <a:latin typeface="Cambria" pitchFamily="18" charset="0"/>
                <a:cs typeface="Calibri" pitchFamily="34" charset="0"/>
              </a:rPr>
              <a:t> λέξεις λόγω της ύπαρξης παραγωγικών μορφημάτων.</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Τυπολογία γλωσσών</a:t>
            </a:r>
          </a:p>
        </p:txBody>
      </p:sp>
      <p:sp>
        <p:nvSpPr>
          <p:cNvPr id="6" name="5 - TextBox"/>
          <p:cNvSpPr txBox="1"/>
          <p:nvPr/>
        </p:nvSpPr>
        <p:spPr>
          <a:xfrm>
            <a:off x="381000" y="838200"/>
            <a:ext cx="8458200" cy="2308324"/>
          </a:xfrm>
          <a:prstGeom prst="rect">
            <a:avLst/>
          </a:prstGeom>
          <a:noFill/>
        </p:spPr>
        <p:txBody>
          <a:bodyPr wrap="square" rtlCol="0">
            <a:spAutoFit/>
          </a:bodyPr>
          <a:lstStyle/>
          <a:p>
            <a:pPr algn="just">
              <a:buClr>
                <a:srgbClr val="7030A0"/>
              </a:buClr>
              <a:buFont typeface="Wingdings" pitchFamily="2" charset="2"/>
              <a:buChar char="q"/>
            </a:pPr>
            <a:r>
              <a:rPr lang="en-US" sz="2400" b="1" dirty="0">
                <a:solidFill>
                  <a:srgbClr val="00B050"/>
                </a:solidFill>
                <a:latin typeface="Cambria" pitchFamily="18" charset="0"/>
              </a:rPr>
              <a:t> </a:t>
            </a:r>
            <a:r>
              <a:rPr lang="el-GR" sz="2400" b="1" dirty="0">
                <a:solidFill>
                  <a:srgbClr val="00B050"/>
                </a:solidFill>
                <a:latin typeface="Cambria" pitchFamily="18" charset="0"/>
              </a:rPr>
              <a:t>Συνθετικές</a:t>
            </a:r>
            <a:r>
              <a:rPr lang="el-GR" sz="2400" b="1" dirty="0">
                <a:latin typeface="Cambria" pitchFamily="18" charset="0"/>
              </a:rPr>
              <a:t> </a:t>
            </a:r>
            <a:r>
              <a:rPr lang="el-GR" sz="2400" dirty="0">
                <a:latin typeface="Cambria" pitchFamily="18" charset="0"/>
              </a:rPr>
              <a:t>είναι οι γλώσσες εκείνες που οι λέξεις τους αποτελούνται από περισσότερα του ενός μορφήματα. </a:t>
            </a:r>
          </a:p>
          <a:p>
            <a:pPr algn="just"/>
            <a:endParaRPr lang="el-GR" sz="2400" dirty="0">
              <a:latin typeface="Cambria" pitchFamily="18" charset="0"/>
            </a:endParaRPr>
          </a:p>
          <a:p>
            <a:pPr algn="just"/>
            <a:r>
              <a:rPr lang="el-GR" sz="2400" dirty="0"/>
              <a:t> </a:t>
            </a:r>
            <a:endParaRPr lang="en-US" sz="2400" dirty="0"/>
          </a:p>
          <a:p>
            <a:pPr algn="just"/>
            <a:r>
              <a:rPr lang="en-US" sz="2400" dirty="0"/>
              <a:t> </a:t>
            </a:r>
          </a:p>
          <a:p>
            <a:endParaRPr lang="en-US" sz="2400" dirty="0"/>
          </a:p>
        </p:txBody>
      </p:sp>
      <p:sp>
        <p:nvSpPr>
          <p:cNvPr id="4" name="3 - Ορθογώνιο"/>
          <p:cNvSpPr/>
          <p:nvPr/>
        </p:nvSpPr>
        <p:spPr>
          <a:xfrm>
            <a:off x="381000" y="2056686"/>
            <a:ext cx="8305800" cy="1938992"/>
          </a:xfrm>
          <a:prstGeom prst="rect">
            <a:avLst/>
          </a:prstGeom>
        </p:spPr>
        <p:txBody>
          <a:bodyPr wrap="square">
            <a:spAutoFit/>
          </a:bodyPr>
          <a:lstStyle/>
          <a:p>
            <a:pPr algn="just"/>
            <a:r>
              <a:rPr lang="el-GR" sz="2400" dirty="0">
                <a:latin typeface="Cambria" pitchFamily="18" charset="0"/>
              </a:rPr>
              <a:t>Υποδιαιρούνται σε </a:t>
            </a:r>
            <a:r>
              <a:rPr lang="en-US" sz="2400" dirty="0">
                <a:latin typeface="Cambria" pitchFamily="18" charset="0"/>
              </a:rPr>
              <a:t>:</a:t>
            </a:r>
          </a:p>
          <a:p>
            <a:pPr algn="just"/>
            <a:r>
              <a:rPr lang="el-GR" sz="2400" dirty="0">
                <a:latin typeface="Cambria" pitchFamily="18" charset="0"/>
              </a:rPr>
              <a:t>(α)</a:t>
            </a:r>
            <a:r>
              <a:rPr lang="en-US" sz="2400" b="1" dirty="0">
                <a:latin typeface="Cambria" pitchFamily="18" charset="0"/>
              </a:rPr>
              <a:t> </a:t>
            </a:r>
            <a:r>
              <a:rPr lang="el-GR" sz="2400" b="1" dirty="0">
                <a:latin typeface="Cambria" pitchFamily="18" charset="0"/>
              </a:rPr>
              <a:t>συγκολλητικές (</a:t>
            </a:r>
            <a:r>
              <a:rPr lang="en-US" sz="2400" b="1" dirty="0">
                <a:latin typeface="Cambria" pitchFamily="18" charset="0"/>
              </a:rPr>
              <a:t>agglutinating/agglutinative)</a:t>
            </a:r>
            <a:r>
              <a:rPr lang="el-GR" sz="2400" dirty="0">
                <a:latin typeface="Cambria" pitchFamily="18" charset="0"/>
              </a:rPr>
              <a:t>, </a:t>
            </a:r>
            <a:endParaRPr lang="en-US" sz="2400" dirty="0">
              <a:latin typeface="Cambria" pitchFamily="18" charset="0"/>
            </a:endParaRPr>
          </a:p>
          <a:p>
            <a:pPr algn="just"/>
            <a:r>
              <a:rPr lang="el-GR" sz="2400" dirty="0">
                <a:latin typeface="Cambria" pitchFamily="18" charset="0"/>
              </a:rPr>
              <a:t>(β)</a:t>
            </a:r>
            <a:r>
              <a:rPr lang="el-GR" sz="2400" b="1" dirty="0">
                <a:latin typeface="Cambria" pitchFamily="18" charset="0"/>
              </a:rPr>
              <a:t> κλιτικές</a:t>
            </a:r>
            <a:r>
              <a:rPr lang="en-US" sz="2400" b="1" dirty="0">
                <a:latin typeface="Cambria" pitchFamily="18" charset="0"/>
              </a:rPr>
              <a:t> (inflective/inflected)</a:t>
            </a:r>
            <a:r>
              <a:rPr lang="el-GR" sz="2400" b="1" dirty="0">
                <a:latin typeface="Cambria" pitchFamily="18" charset="0"/>
              </a:rPr>
              <a:t> </a:t>
            </a:r>
            <a:r>
              <a:rPr lang="el-GR" sz="2400" dirty="0">
                <a:latin typeface="Cambria" pitchFamily="18" charset="0"/>
              </a:rPr>
              <a:t>και </a:t>
            </a:r>
            <a:endParaRPr lang="en-US" sz="2400" dirty="0">
              <a:latin typeface="Cambria" pitchFamily="18" charset="0"/>
            </a:endParaRPr>
          </a:p>
          <a:p>
            <a:pPr algn="just"/>
            <a:r>
              <a:rPr lang="el-GR" sz="2400" dirty="0">
                <a:latin typeface="Cambria" pitchFamily="18" charset="0"/>
              </a:rPr>
              <a:t>(γ) </a:t>
            </a:r>
            <a:r>
              <a:rPr lang="el-GR" sz="2400" b="1" dirty="0" err="1">
                <a:latin typeface="Cambria" pitchFamily="18" charset="0"/>
              </a:rPr>
              <a:t>πολυσυνθετικές</a:t>
            </a:r>
            <a:r>
              <a:rPr lang="el-GR" sz="2400" dirty="0">
                <a:latin typeface="Cambria" pitchFamily="18" charset="0"/>
              </a:rPr>
              <a:t> </a:t>
            </a:r>
            <a:r>
              <a:rPr lang="en-US" sz="2400" b="1" dirty="0">
                <a:latin typeface="Cambria" pitchFamily="18" charset="0"/>
              </a:rPr>
              <a:t>(polysynthetic)</a:t>
            </a:r>
            <a:r>
              <a:rPr lang="el-GR" sz="2400" dirty="0">
                <a:latin typeface="Cambria" pitchFamily="18" charset="0"/>
              </a:rPr>
              <a:t>.</a:t>
            </a:r>
            <a:endParaRPr lang="en-US" sz="2400" dirty="0">
              <a:latin typeface="Cambria" pitchFamily="18" charset="0"/>
            </a:endParaRPr>
          </a:p>
          <a:p>
            <a:pPr algn="just"/>
            <a:r>
              <a:rPr lang="el-GR" sz="2400" b="1" dirty="0">
                <a:latin typeface="Cambria" pitchFamily="18" charset="0"/>
              </a:rPr>
              <a:t> </a:t>
            </a:r>
            <a:endParaRPr lang="en-US" sz="2400" dirty="0">
              <a:latin typeface="Cambria" pitchFamily="18" charset="0"/>
            </a:endParaRPr>
          </a:p>
        </p:txBody>
      </p:sp>
      <p:sp>
        <p:nvSpPr>
          <p:cNvPr id="5" name="4 - Ορθογώνιο"/>
          <p:cNvSpPr/>
          <p:nvPr/>
        </p:nvSpPr>
        <p:spPr>
          <a:xfrm>
            <a:off x="381000" y="3733800"/>
            <a:ext cx="8534400" cy="3046988"/>
          </a:xfrm>
          <a:prstGeom prst="rect">
            <a:avLst/>
          </a:prstGeom>
        </p:spPr>
        <p:txBody>
          <a:bodyPr wrap="square">
            <a:spAutoFit/>
          </a:bodyPr>
          <a:lstStyle/>
          <a:p>
            <a:pPr algn="just">
              <a:buClr>
                <a:srgbClr val="7030A0"/>
              </a:buClr>
              <a:buFont typeface="Wingdings" pitchFamily="2" charset="2"/>
              <a:buChar char="ü"/>
            </a:pPr>
            <a:r>
              <a:rPr lang="el-GR" sz="2400" dirty="0">
                <a:latin typeface="Cambria" pitchFamily="18" charset="0"/>
              </a:rPr>
              <a:t>Οι </a:t>
            </a:r>
            <a:r>
              <a:rPr lang="el-GR" sz="2400" b="1" dirty="0">
                <a:solidFill>
                  <a:srgbClr val="00B050"/>
                </a:solidFill>
                <a:latin typeface="Cambria" pitchFamily="18" charset="0"/>
              </a:rPr>
              <a:t>συγκολλητικές </a:t>
            </a:r>
            <a:r>
              <a:rPr lang="el-GR" sz="2400" dirty="0">
                <a:latin typeface="Cambria" pitchFamily="18" charset="0"/>
              </a:rPr>
              <a:t>γλώσσες</a:t>
            </a:r>
            <a:r>
              <a:rPr lang="el-GR" sz="2400" b="1" dirty="0">
                <a:latin typeface="Cambria" pitchFamily="18" charset="0"/>
              </a:rPr>
              <a:t> </a:t>
            </a:r>
            <a:r>
              <a:rPr lang="el-GR" sz="2400" dirty="0">
                <a:latin typeface="Cambria" pitchFamily="18" charset="0"/>
              </a:rPr>
              <a:t>έχουν δύο κύρια χαρακτηριστικά:</a:t>
            </a:r>
            <a:endParaRPr lang="en-US" sz="2400" dirty="0">
              <a:latin typeface="Cambria" pitchFamily="18" charset="0"/>
            </a:endParaRPr>
          </a:p>
          <a:p>
            <a:pPr algn="just"/>
            <a:endParaRPr lang="en-US" sz="2400" dirty="0">
              <a:latin typeface="Cambria" pitchFamily="18" charset="0"/>
            </a:endParaRPr>
          </a:p>
          <a:p>
            <a:pPr lvl="0" algn="just">
              <a:buClr>
                <a:srgbClr val="7030A0"/>
              </a:buClr>
              <a:buFont typeface="Courier New" pitchFamily="49" charset="0"/>
              <a:buChar char="o"/>
            </a:pPr>
            <a:r>
              <a:rPr lang="en-US" sz="2400" dirty="0">
                <a:latin typeface="Cambria" pitchFamily="18" charset="0"/>
              </a:rPr>
              <a:t> </a:t>
            </a:r>
            <a:r>
              <a:rPr lang="el-GR" sz="2400" dirty="0">
                <a:latin typeface="Cambria" pitchFamily="18" charset="0"/>
              </a:rPr>
              <a:t>Μπορούμε εύκολα να ξεχωρίσουμε τα μορφήματα που συμμετέχουν στον σχηματισμό των λέξεων. Οι γλώσσες λοιπόν αυτές έχουν διαφανή και άμεσα προσιτή μορφολογική δομή.</a:t>
            </a:r>
            <a:endParaRPr lang="en-US" sz="2400" dirty="0">
              <a:latin typeface="Cambria" pitchFamily="18" charset="0"/>
            </a:endParaRPr>
          </a:p>
          <a:p>
            <a:pPr lvl="0" algn="just">
              <a:buClr>
                <a:srgbClr val="7030A0"/>
              </a:buClr>
              <a:buFont typeface="Courier New" pitchFamily="49" charset="0"/>
              <a:buChar char="o"/>
            </a:pPr>
            <a:r>
              <a:rPr lang="el-GR" sz="2400" dirty="0">
                <a:latin typeface="Cambria" pitchFamily="18" charset="0"/>
              </a:rPr>
              <a:t>Η συσχέτιση ανάμεσα στο στοιχείο της μορφής και την έννοια που αυτό πραγματώνει είναι «ένα προς ένα».</a:t>
            </a:r>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0-#ppt_w/2"/>
                                          </p:val>
                                        </p:tav>
                                        <p:tav tm="100000">
                                          <p:val>
                                            <p:strVal val="#ppt_x"/>
                                          </p:val>
                                        </p:tav>
                                      </p:tavLst>
                                    </p:anim>
                                    <p:anim calcmode="lin" valueType="num">
                                      <p:cBhvr additive="base">
                                        <p:cTn id="13"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Τυπολογία γλωσσών</a:t>
            </a:r>
          </a:p>
        </p:txBody>
      </p:sp>
      <p:sp>
        <p:nvSpPr>
          <p:cNvPr id="6" name="5 - TextBox"/>
          <p:cNvSpPr txBox="1"/>
          <p:nvPr/>
        </p:nvSpPr>
        <p:spPr>
          <a:xfrm>
            <a:off x="381000" y="838200"/>
            <a:ext cx="8458200" cy="5447645"/>
          </a:xfrm>
          <a:prstGeom prst="rect">
            <a:avLst/>
          </a:prstGeom>
          <a:noFill/>
        </p:spPr>
        <p:txBody>
          <a:bodyPr wrap="square" rtlCol="0">
            <a:spAutoFit/>
          </a:bodyPr>
          <a:lstStyle/>
          <a:p>
            <a:pPr algn="just"/>
            <a:r>
              <a:rPr lang="el-GR" sz="2400" dirty="0">
                <a:latin typeface="Cambria" pitchFamily="18" charset="0"/>
              </a:rPr>
              <a:t>π.χ. Τούρκικα	</a:t>
            </a:r>
          </a:p>
          <a:p>
            <a:pPr algn="just"/>
            <a:r>
              <a:rPr lang="el-GR" sz="2400" u="sng" dirty="0">
                <a:solidFill>
                  <a:srgbClr val="00B050"/>
                </a:solidFill>
                <a:latin typeface="Cambria" pitchFamily="18" charset="0"/>
              </a:rPr>
              <a:t>Μορφήματα</a:t>
            </a:r>
            <a:endParaRPr lang="en-US" sz="2400" dirty="0">
              <a:solidFill>
                <a:srgbClr val="00B050"/>
              </a:solidFill>
              <a:latin typeface="Cambria" pitchFamily="18" charset="0"/>
            </a:endParaRPr>
          </a:p>
          <a:p>
            <a:pPr algn="just"/>
            <a:r>
              <a:rPr lang="el-GR" sz="2400" dirty="0">
                <a:latin typeface="Cambria" pitchFamily="18" charset="0"/>
              </a:rPr>
              <a:t>/</a:t>
            </a:r>
            <a:r>
              <a:rPr lang="en-US" sz="2400" dirty="0" err="1">
                <a:latin typeface="Cambria" pitchFamily="18" charset="0"/>
              </a:rPr>
              <a:t>ev</a:t>
            </a:r>
            <a:r>
              <a:rPr lang="el-GR" sz="2400" dirty="0">
                <a:latin typeface="Cambria" pitchFamily="18" charset="0"/>
              </a:rPr>
              <a:t>/ 		= 	σπίτι</a:t>
            </a:r>
            <a:endParaRPr lang="en-US" sz="2400" dirty="0">
              <a:latin typeface="Cambria" pitchFamily="18" charset="0"/>
            </a:endParaRPr>
          </a:p>
          <a:p>
            <a:pPr algn="just"/>
            <a:r>
              <a:rPr lang="el-GR" sz="2400" dirty="0">
                <a:latin typeface="Cambria" pitchFamily="18" charset="0"/>
              </a:rPr>
              <a:t>/</a:t>
            </a:r>
            <a:r>
              <a:rPr lang="en-US" sz="2400" dirty="0" err="1">
                <a:latin typeface="Cambria" pitchFamily="18" charset="0"/>
              </a:rPr>
              <a:t>ler</a:t>
            </a:r>
            <a:r>
              <a:rPr lang="el-GR" sz="2400" dirty="0">
                <a:latin typeface="Cambria" pitchFamily="18" charset="0"/>
              </a:rPr>
              <a:t>/		= 	πληθυντικός</a:t>
            </a:r>
            <a:endParaRPr lang="en-US" sz="2400" dirty="0">
              <a:latin typeface="Cambria" pitchFamily="18" charset="0"/>
            </a:endParaRPr>
          </a:p>
          <a:p>
            <a:pPr algn="just"/>
            <a:r>
              <a:rPr lang="el-GR" sz="2400" dirty="0">
                <a:latin typeface="Cambria" pitchFamily="18" charset="0"/>
              </a:rPr>
              <a:t>/</a:t>
            </a:r>
            <a:r>
              <a:rPr lang="en-US" sz="2400" dirty="0" err="1">
                <a:latin typeface="Cambria" pitchFamily="18" charset="0"/>
              </a:rPr>
              <a:t>i</a:t>
            </a:r>
            <a:r>
              <a:rPr lang="el-GR" sz="2400" dirty="0">
                <a:latin typeface="Cambria" pitchFamily="18" charset="0"/>
              </a:rPr>
              <a:t>/ 		= 	κτητική αντωνυμία 3</a:t>
            </a:r>
            <a:r>
              <a:rPr lang="el-GR" sz="2400" baseline="30000" dirty="0">
                <a:latin typeface="Cambria" pitchFamily="18" charset="0"/>
              </a:rPr>
              <a:t>ου</a:t>
            </a:r>
            <a:r>
              <a:rPr lang="el-GR" sz="2400" dirty="0">
                <a:latin typeface="Cambria" pitchFamily="18" charset="0"/>
              </a:rPr>
              <a:t> προσώπου</a:t>
            </a:r>
            <a:endParaRPr lang="en-US" sz="2400" dirty="0">
              <a:latin typeface="Cambria" pitchFamily="18" charset="0"/>
            </a:endParaRPr>
          </a:p>
          <a:p>
            <a:pPr algn="just"/>
            <a:r>
              <a:rPr lang="el-GR" sz="2400" dirty="0">
                <a:latin typeface="Cambria" pitchFamily="18" charset="0"/>
              </a:rPr>
              <a:t>/</a:t>
            </a:r>
            <a:r>
              <a:rPr lang="el-GR" sz="2400" dirty="0" err="1">
                <a:latin typeface="Cambria" pitchFamily="18" charset="0"/>
              </a:rPr>
              <a:t>den</a:t>
            </a:r>
            <a:r>
              <a:rPr lang="el-GR" sz="2400" dirty="0">
                <a:latin typeface="Cambria" pitchFamily="18" charset="0"/>
              </a:rPr>
              <a:t>/ 		= 	από</a:t>
            </a:r>
            <a:endParaRPr lang="en-US" sz="2400" dirty="0">
              <a:latin typeface="Cambria" pitchFamily="18" charset="0"/>
            </a:endParaRPr>
          </a:p>
          <a:p>
            <a:pPr algn="just"/>
            <a:endParaRPr lang="el-GR" sz="1200" u="sng" dirty="0">
              <a:latin typeface="Cambria" pitchFamily="18" charset="0"/>
            </a:endParaRPr>
          </a:p>
          <a:p>
            <a:pPr algn="just"/>
            <a:r>
              <a:rPr lang="el-GR" sz="2400" u="sng" dirty="0">
                <a:solidFill>
                  <a:srgbClr val="00B050"/>
                </a:solidFill>
                <a:latin typeface="Cambria" pitchFamily="18" charset="0"/>
              </a:rPr>
              <a:t>Λέξεις</a:t>
            </a:r>
            <a:endParaRPr lang="en-US" sz="2400" dirty="0">
              <a:solidFill>
                <a:srgbClr val="00B050"/>
              </a:solidFill>
              <a:latin typeface="Cambria" pitchFamily="18" charset="0"/>
            </a:endParaRPr>
          </a:p>
          <a:p>
            <a:pPr algn="just"/>
            <a:r>
              <a:rPr lang="el-GR" sz="2400" b="1" dirty="0">
                <a:latin typeface="Cambria" pitchFamily="18" charset="0"/>
              </a:rPr>
              <a:t>/</a:t>
            </a:r>
            <a:r>
              <a:rPr lang="en-US" sz="2400" dirty="0" err="1">
                <a:latin typeface="Cambria" pitchFamily="18" charset="0"/>
              </a:rPr>
              <a:t>evler</a:t>
            </a:r>
            <a:r>
              <a:rPr lang="el-GR" sz="2400" dirty="0">
                <a:latin typeface="Cambria" pitchFamily="18" charset="0"/>
              </a:rPr>
              <a:t>/	=	τα σπίτια</a:t>
            </a:r>
            <a:endParaRPr lang="en-US" sz="2400" dirty="0">
              <a:latin typeface="Cambria" pitchFamily="18" charset="0"/>
            </a:endParaRPr>
          </a:p>
          <a:p>
            <a:pPr algn="just"/>
            <a:r>
              <a:rPr lang="el-GR" sz="2400" dirty="0">
                <a:latin typeface="Cambria" pitchFamily="18" charset="0"/>
              </a:rPr>
              <a:t>/</a:t>
            </a:r>
            <a:r>
              <a:rPr lang="en-US" sz="2400" dirty="0" err="1">
                <a:latin typeface="Cambria" pitchFamily="18" charset="0"/>
              </a:rPr>
              <a:t>evi</a:t>
            </a:r>
            <a:r>
              <a:rPr lang="el-GR" sz="2400" dirty="0">
                <a:latin typeface="Cambria" pitchFamily="18" charset="0"/>
              </a:rPr>
              <a:t>/		=	το σπίτι του/της</a:t>
            </a:r>
            <a:endParaRPr lang="en-US" sz="2400" dirty="0">
              <a:latin typeface="Cambria" pitchFamily="18" charset="0"/>
            </a:endParaRPr>
          </a:p>
          <a:p>
            <a:pPr algn="just"/>
            <a:r>
              <a:rPr lang="el-GR" sz="2400" dirty="0">
                <a:latin typeface="Cambria" pitchFamily="18" charset="0"/>
              </a:rPr>
              <a:t>/</a:t>
            </a:r>
            <a:r>
              <a:rPr lang="en-US" sz="2400" dirty="0" err="1">
                <a:latin typeface="Cambria" pitchFamily="18" charset="0"/>
              </a:rPr>
              <a:t>evleri</a:t>
            </a:r>
            <a:r>
              <a:rPr lang="el-GR" sz="2400" dirty="0">
                <a:latin typeface="Cambria" pitchFamily="18" charset="0"/>
              </a:rPr>
              <a:t>/</a:t>
            </a:r>
            <a:r>
              <a:rPr lang="el-GR" sz="2400" b="1" dirty="0">
                <a:latin typeface="Cambria" pitchFamily="18" charset="0"/>
              </a:rPr>
              <a:t>	</a:t>
            </a:r>
            <a:r>
              <a:rPr lang="el-GR" sz="2400" dirty="0">
                <a:latin typeface="Cambria" pitchFamily="18" charset="0"/>
              </a:rPr>
              <a:t>=</a:t>
            </a:r>
            <a:r>
              <a:rPr lang="el-GR" sz="2400" b="1" dirty="0">
                <a:latin typeface="Cambria" pitchFamily="18" charset="0"/>
              </a:rPr>
              <a:t>	</a:t>
            </a:r>
            <a:r>
              <a:rPr lang="el-GR" sz="2400" dirty="0">
                <a:latin typeface="Cambria" pitchFamily="18" charset="0"/>
              </a:rPr>
              <a:t>τα σπίτια του/της</a:t>
            </a:r>
            <a:endParaRPr lang="en-US" sz="2400" dirty="0">
              <a:latin typeface="Cambria" pitchFamily="18" charset="0"/>
            </a:endParaRPr>
          </a:p>
          <a:p>
            <a:pPr algn="just"/>
            <a:r>
              <a:rPr lang="el-GR" sz="2400" dirty="0">
                <a:latin typeface="Cambria" pitchFamily="18" charset="0"/>
              </a:rPr>
              <a:t>/</a:t>
            </a:r>
            <a:r>
              <a:rPr lang="en-US" sz="2400" dirty="0" err="1">
                <a:latin typeface="Cambria" pitchFamily="18" charset="0"/>
              </a:rPr>
              <a:t>evden</a:t>
            </a:r>
            <a:r>
              <a:rPr lang="el-GR" sz="2400" dirty="0">
                <a:latin typeface="Cambria" pitchFamily="18" charset="0"/>
              </a:rPr>
              <a:t>/	=	από το σπίτι</a:t>
            </a:r>
            <a:endParaRPr lang="en-US" sz="2400" dirty="0">
              <a:latin typeface="Cambria" pitchFamily="18" charset="0"/>
            </a:endParaRPr>
          </a:p>
          <a:p>
            <a:pPr algn="just"/>
            <a:r>
              <a:rPr lang="el-GR" sz="2400" dirty="0">
                <a:latin typeface="Cambria" pitchFamily="18" charset="0"/>
              </a:rPr>
              <a:t>/</a:t>
            </a:r>
            <a:r>
              <a:rPr lang="en-US" sz="2400" dirty="0" err="1">
                <a:latin typeface="Cambria" pitchFamily="18" charset="0"/>
              </a:rPr>
              <a:t>evlerden</a:t>
            </a:r>
            <a:r>
              <a:rPr lang="el-GR" sz="2400" dirty="0">
                <a:latin typeface="Cambria" pitchFamily="18" charset="0"/>
              </a:rPr>
              <a:t>/	=	από τα σπίτια</a:t>
            </a:r>
            <a:r>
              <a:rPr lang="el-GR" sz="2400" dirty="0"/>
              <a:t> </a:t>
            </a:r>
            <a:endParaRPr lang="en-US" sz="2400" dirty="0"/>
          </a:p>
          <a:p>
            <a:r>
              <a:rPr lang="en-US" sz="2400" dirty="0"/>
              <a:t> </a:t>
            </a:r>
          </a:p>
          <a:p>
            <a:endParaRPr lang="en-US" sz="2400" dirty="0"/>
          </a:p>
        </p:txBody>
      </p:sp>
      <p:sp>
        <p:nvSpPr>
          <p:cNvPr id="4" name="3 - Ορθογώνιο"/>
          <p:cNvSpPr/>
          <p:nvPr/>
        </p:nvSpPr>
        <p:spPr>
          <a:xfrm>
            <a:off x="381000" y="5638800"/>
            <a:ext cx="8458200" cy="1200329"/>
          </a:xfrm>
          <a:prstGeom prst="rect">
            <a:avLst/>
          </a:prstGeom>
        </p:spPr>
        <p:txBody>
          <a:bodyPr wrap="square">
            <a:spAutoFit/>
          </a:bodyPr>
          <a:lstStyle/>
          <a:p>
            <a:pPr algn="just"/>
            <a:r>
              <a:rPr lang="el-GR" sz="2400" dirty="0">
                <a:latin typeface="Cambria" pitchFamily="18" charset="0"/>
              </a:rPr>
              <a:t>Το κάθε μόρφημα έχει σταθερή μορφή και έννοια και οι λέξεις παράγονται με απλή συγκόλληση των μορφημάτων, τα οποία πάντα διατηρούν την οντότητά τους.</a:t>
            </a:r>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Τυπολογία γλωσσών</a:t>
            </a:r>
          </a:p>
        </p:txBody>
      </p:sp>
      <p:sp>
        <p:nvSpPr>
          <p:cNvPr id="6" name="5 - TextBox"/>
          <p:cNvSpPr txBox="1"/>
          <p:nvPr/>
        </p:nvSpPr>
        <p:spPr>
          <a:xfrm>
            <a:off x="228600" y="990601"/>
            <a:ext cx="8686800" cy="5940088"/>
          </a:xfrm>
          <a:prstGeom prst="rect">
            <a:avLst/>
          </a:prstGeom>
          <a:noFill/>
        </p:spPr>
        <p:txBody>
          <a:bodyPr wrap="square" rtlCol="0">
            <a:spAutoFit/>
          </a:bodyPr>
          <a:lstStyle/>
          <a:p>
            <a:pPr algn="just">
              <a:buClr>
                <a:srgbClr val="7030A0"/>
              </a:buClr>
              <a:buFont typeface="Wingdings" pitchFamily="2" charset="2"/>
              <a:buChar char="ü"/>
            </a:pPr>
            <a:r>
              <a:rPr lang="el-GR" sz="2400" dirty="0">
                <a:latin typeface="Cambria" pitchFamily="18" charset="0"/>
              </a:rPr>
              <a:t>Οι</a:t>
            </a:r>
            <a:r>
              <a:rPr lang="el-GR" sz="2400" b="1" dirty="0">
                <a:latin typeface="Cambria" pitchFamily="18" charset="0"/>
              </a:rPr>
              <a:t> </a:t>
            </a:r>
            <a:r>
              <a:rPr lang="el-GR" sz="2400" b="1" dirty="0">
                <a:solidFill>
                  <a:srgbClr val="00B050"/>
                </a:solidFill>
                <a:latin typeface="Cambria" pitchFamily="18" charset="0"/>
              </a:rPr>
              <a:t>κλιτικές</a:t>
            </a:r>
            <a:r>
              <a:rPr lang="el-GR" sz="2400" b="1" dirty="0">
                <a:latin typeface="Cambria" pitchFamily="18" charset="0"/>
              </a:rPr>
              <a:t> </a:t>
            </a:r>
            <a:r>
              <a:rPr lang="el-GR" sz="2400" dirty="0">
                <a:latin typeface="Cambria" pitchFamily="18" charset="0"/>
              </a:rPr>
              <a:t>γλώσσες, από την άλλη πλευρά, έχουν τα ακόλουθα χαρακτηριστικά:</a:t>
            </a:r>
            <a:endParaRPr lang="en-US" sz="2400" dirty="0">
              <a:latin typeface="Cambria" pitchFamily="18" charset="0"/>
            </a:endParaRPr>
          </a:p>
          <a:p>
            <a:pPr algn="just">
              <a:buClr>
                <a:srgbClr val="7030A0"/>
              </a:buClr>
              <a:buFont typeface="Wingdings" pitchFamily="2" charset="2"/>
              <a:buChar char="ü"/>
            </a:pPr>
            <a:endParaRPr lang="en-US" sz="2400" dirty="0">
              <a:latin typeface="Cambria" pitchFamily="18" charset="0"/>
            </a:endParaRPr>
          </a:p>
          <a:p>
            <a:pPr lvl="0" algn="just">
              <a:buClr>
                <a:srgbClr val="7030A0"/>
              </a:buClr>
              <a:buFont typeface="Courier New" pitchFamily="49" charset="0"/>
              <a:buChar char="o"/>
            </a:pPr>
            <a:r>
              <a:rPr lang="el-GR" sz="2400" dirty="0">
                <a:latin typeface="Cambria" pitchFamily="18" charset="0"/>
              </a:rPr>
              <a:t>Η διαίρεση της λέξης στα μορφήματά της είναι προβληματική.</a:t>
            </a:r>
            <a:endParaRPr lang="en-US" sz="2400" dirty="0">
              <a:latin typeface="Cambria" pitchFamily="18" charset="0"/>
            </a:endParaRPr>
          </a:p>
          <a:p>
            <a:pPr lvl="0" algn="just">
              <a:buClr>
                <a:srgbClr val="7030A0"/>
              </a:buClr>
              <a:buFont typeface="Courier New" pitchFamily="49" charset="0"/>
              <a:buChar char="o"/>
            </a:pPr>
            <a:r>
              <a:rPr lang="el-GR" sz="2400" dirty="0">
                <a:latin typeface="Cambria" pitchFamily="18" charset="0"/>
              </a:rPr>
              <a:t>Η σχέση ανάμεσα στα στοιχεία της μορφής κι εκείνα της έννοιας είναι έμμεση και πολύπλοκη και δεν υπάρχει αντιστοιχία «ένα προς ένα».</a:t>
            </a:r>
            <a:endParaRPr lang="en-US" sz="2400" dirty="0">
              <a:latin typeface="Cambria" pitchFamily="18" charset="0"/>
            </a:endParaRPr>
          </a:p>
          <a:p>
            <a:pPr lvl="0" algn="just">
              <a:buClr>
                <a:srgbClr val="7030A0"/>
              </a:buClr>
              <a:buFont typeface="Courier New" pitchFamily="49" charset="0"/>
              <a:buChar char="o"/>
            </a:pPr>
            <a:endParaRPr lang="en-US" sz="2400" dirty="0">
              <a:latin typeface="Cambria" pitchFamily="18" charset="0"/>
            </a:endParaRPr>
          </a:p>
          <a:p>
            <a:pPr algn="just"/>
            <a:r>
              <a:rPr lang="el-GR" sz="2400" dirty="0">
                <a:latin typeface="Cambria" pitchFamily="18" charset="0"/>
              </a:rPr>
              <a:t>π.χ. Ελληνικά</a:t>
            </a:r>
            <a:endParaRPr lang="en-US" sz="2400" dirty="0">
              <a:latin typeface="Cambria" pitchFamily="18" charset="0"/>
            </a:endParaRPr>
          </a:p>
          <a:p>
            <a:pPr algn="just"/>
            <a:r>
              <a:rPr lang="en-US" sz="2400" dirty="0">
                <a:latin typeface="Cambria" pitchFamily="18" charset="0"/>
              </a:rPr>
              <a:t>				</a:t>
            </a:r>
            <a:r>
              <a:rPr lang="el-GR" sz="2400" dirty="0">
                <a:latin typeface="Cambria" pitchFamily="18" charset="0"/>
              </a:rPr>
              <a:t>/</a:t>
            </a:r>
            <a:r>
              <a:rPr lang="en-US" sz="2400" dirty="0">
                <a:latin typeface="Cambria" pitchFamily="18" charset="0"/>
              </a:rPr>
              <a:t>e</a:t>
            </a:r>
            <a:r>
              <a:rPr lang="el-GR" sz="2400" dirty="0">
                <a:latin typeface="Cambria" pitchFamily="18" charset="0"/>
              </a:rPr>
              <a:t>-γ</a:t>
            </a:r>
            <a:r>
              <a:rPr lang="en-US" sz="2400" dirty="0">
                <a:latin typeface="Cambria" pitchFamily="18" charset="0"/>
              </a:rPr>
              <a:t>rap</a:t>
            </a:r>
            <a:r>
              <a:rPr lang="el-GR" sz="2400" dirty="0">
                <a:latin typeface="Cambria" pitchFamily="18" charset="0"/>
              </a:rPr>
              <a:t>-</a:t>
            </a:r>
            <a:r>
              <a:rPr lang="en-US" sz="2400" dirty="0">
                <a:latin typeface="Cambria" pitchFamily="18" charset="0"/>
              </a:rPr>
              <a:t>s</a:t>
            </a:r>
            <a:r>
              <a:rPr lang="el-GR" sz="2400" dirty="0">
                <a:latin typeface="Cambria" pitchFamily="18" charset="0"/>
              </a:rPr>
              <a:t>-</a:t>
            </a:r>
            <a:r>
              <a:rPr lang="en-US" sz="2400" dirty="0">
                <a:latin typeface="Cambria" pitchFamily="18" charset="0"/>
              </a:rPr>
              <a:t>a</a:t>
            </a:r>
            <a:r>
              <a:rPr lang="el-GR" sz="2400" dirty="0">
                <a:latin typeface="Cambria" pitchFamily="18" charset="0"/>
              </a:rPr>
              <a:t>/</a:t>
            </a:r>
            <a:endParaRPr lang="en-US" sz="2400" dirty="0">
              <a:latin typeface="Cambria" pitchFamily="18" charset="0"/>
            </a:endParaRPr>
          </a:p>
          <a:p>
            <a:pPr algn="just"/>
            <a:r>
              <a:rPr lang="el-GR" sz="2400" dirty="0">
                <a:solidFill>
                  <a:srgbClr val="7030A0"/>
                </a:solidFill>
                <a:latin typeface="Cambria" pitchFamily="18" charset="0"/>
                <a:sym typeface="Wingdings 2"/>
              </a:rPr>
              <a:t></a:t>
            </a:r>
            <a:r>
              <a:rPr lang="el-GR" sz="2400" dirty="0">
                <a:latin typeface="Cambria" pitchFamily="18" charset="0"/>
              </a:rPr>
              <a:t> </a:t>
            </a:r>
            <a:r>
              <a:rPr lang="en-US" sz="2400" dirty="0">
                <a:latin typeface="Cambria" pitchFamily="18" charset="0"/>
              </a:rPr>
              <a:t> </a:t>
            </a:r>
            <a:r>
              <a:rPr lang="el-GR" sz="2400" dirty="0">
                <a:latin typeface="Cambria" pitchFamily="18" charset="0"/>
              </a:rPr>
              <a:t>Περιέχει τη λεξική έννοια του να γράφει κανείς: /γ</a:t>
            </a:r>
            <a:r>
              <a:rPr lang="en-US" sz="2400" dirty="0" err="1">
                <a:latin typeface="Cambria" pitchFamily="18" charset="0"/>
              </a:rPr>
              <a:t>raf</a:t>
            </a:r>
            <a:r>
              <a:rPr lang="el-GR" sz="2400" dirty="0">
                <a:latin typeface="Cambria" pitchFamily="18" charset="0"/>
              </a:rPr>
              <a:t>-/.</a:t>
            </a:r>
            <a:endParaRPr lang="en-US" sz="2400" dirty="0">
              <a:latin typeface="Cambria" pitchFamily="18" charset="0"/>
            </a:endParaRPr>
          </a:p>
          <a:p>
            <a:pPr algn="just"/>
            <a:r>
              <a:rPr lang="el-GR" sz="2400" dirty="0">
                <a:solidFill>
                  <a:srgbClr val="7030A0"/>
                </a:solidFill>
                <a:latin typeface="Cambria" pitchFamily="18" charset="0"/>
                <a:sym typeface="Wingdings 2"/>
              </a:rPr>
              <a:t></a:t>
            </a:r>
            <a:r>
              <a:rPr lang="en-US" sz="2400" dirty="0">
                <a:latin typeface="Cambria" pitchFamily="18" charset="0"/>
                <a:sym typeface="Wingdings 2"/>
              </a:rPr>
              <a:t> </a:t>
            </a:r>
            <a:r>
              <a:rPr lang="el-GR" sz="2400" dirty="0">
                <a:latin typeface="Cambria" pitchFamily="18" charset="0"/>
              </a:rPr>
              <a:t>Εκφράζει επίσης μια σειρά από γραμματικές κατηγορίες</a:t>
            </a:r>
            <a:r>
              <a:rPr lang="en-US" sz="2400" dirty="0">
                <a:latin typeface="Cambria" pitchFamily="18" charset="0"/>
              </a:rPr>
              <a:t>,</a:t>
            </a:r>
            <a:r>
              <a:rPr lang="el-GR" sz="2400" dirty="0">
                <a:latin typeface="Cambria" pitchFamily="18" charset="0"/>
              </a:rPr>
              <a:t> όπως α’ πρόσωπο, ενικός, παρελθοντικός χρόνος, συντελεσμένο ποιον ενεργείας, οριστική, ενεργητική φωνή.</a:t>
            </a:r>
            <a:endParaRPr lang="en-US" sz="2400" dirty="0">
              <a:latin typeface="Cambria" pitchFamily="18" charset="0"/>
            </a:endParaRPr>
          </a:p>
          <a:p>
            <a:endParaRPr lang="en-US" sz="2400" dirty="0"/>
          </a:p>
          <a:p>
            <a:r>
              <a:rPr lang="el-GR" sz="2000" dirty="0">
                <a:latin typeface="Cambria" pitchFamily="18" charset="0"/>
              </a:rPr>
              <a:t>		</a:t>
            </a:r>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Τυπολογία γλωσσών</a:t>
            </a:r>
          </a:p>
        </p:txBody>
      </p:sp>
      <p:sp>
        <p:nvSpPr>
          <p:cNvPr id="6" name="5 - TextBox"/>
          <p:cNvSpPr txBox="1"/>
          <p:nvPr/>
        </p:nvSpPr>
        <p:spPr>
          <a:xfrm>
            <a:off x="228600" y="685800"/>
            <a:ext cx="8686800" cy="4093428"/>
          </a:xfrm>
          <a:prstGeom prst="rect">
            <a:avLst/>
          </a:prstGeom>
          <a:noFill/>
        </p:spPr>
        <p:txBody>
          <a:bodyPr wrap="square" rtlCol="0">
            <a:spAutoFit/>
          </a:bodyPr>
          <a:lstStyle/>
          <a:p>
            <a:pPr algn="just">
              <a:buClr>
                <a:srgbClr val="00B050"/>
              </a:buClr>
              <a:buFont typeface="Wingdings 2"/>
              <a:buChar char="$"/>
            </a:pPr>
            <a:r>
              <a:rPr lang="el-GR" sz="2000" dirty="0">
                <a:latin typeface="Cambria" pitchFamily="18" charset="0"/>
              </a:rPr>
              <a:t>Μορφολογικά, όμως, διακρίνουμε τρία μόνο ακόμα τεμάχια, το /</a:t>
            </a:r>
            <a:r>
              <a:rPr lang="en-US" sz="2000" dirty="0">
                <a:latin typeface="Cambria" pitchFamily="18" charset="0"/>
              </a:rPr>
              <a:t>e</a:t>
            </a:r>
            <a:r>
              <a:rPr lang="el-GR" sz="2000" dirty="0">
                <a:latin typeface="Cambria" pitchFamily="18" charset="0"/>
              </a:rPr>
              <a:t>/, το /-</a:t>
            </a:r>
            <a:r>
              <a:rPr lang="en-US" sz="2000" dirty="0">
                <a:latin typeface="Cambria" pitchFamily="18" charset="0"/>
              </a:rPr>
              <a:t>s</a:t>
            </a:r>
            <a:r>
              <a:rPr lang="el-GR" sz="2000" dirty="0">
                <a:latin typeface="Cambria" pitchFamily="18" charset="0"/>
              </a:rPr>
              <a:t>/ και το /</a:t>
            </a:r>
            <a:r>
              <a:rPr lang="en-US" sz="2000" dirty="0">
                <a:latin typeface="Cambria" pitchFamily="18" charset="0"/>
              </a:rPr>
              <a:t>a</a:t>
            </a:r>
            <a:r>
              <a:rPr lang="el-GR" sz="2000" dirty="0">
                <a:latin typeface="Cambria" pitchFamily="18" charset="0"/>
              </a:rPr>
              <a:t>/. Τι εκφράζει καθένα από αυτά;</a:t>
            </a:r>
          </a:p>
          <a:p>
            <a:pPr algn="just"/>
            <a:endParaRPr lang="el-GR" sz="2000" dirty="0">
              <a:latin typeface="Cambria" pitchFamily="18" charset="0"/>
            </a:endParaRPr>
          </a:p>
          <a:p>
            <a:pPr algn="just"/>
            <a:r>
              <a:rPr lang="el-GR" sz="2000" dirty="0">
                <a:solidFill>
                  <a:srgbClr val="00B050"/>
                </a:solidFill>
                <a:latin typeface="Cambria" pitchFamily="18" charset="0"/>
                <a:sym typeface="Wingdings"/>
              </a:rPr>
              <a:t></a:t>
            </a:r>
            <a:r>
              <a:rPr lang="el-GR" sz="2000" dirty="0">
                <a:latin typeface="Cambria" pitchFamily="18" charset="0"/>
                <a:sym typeface="Wingdings"/>
              </a:rPr>
              <a:t>  </a:t>
            </a:r>
            <a:r>
              <a:rPr lang="el-GR" sz="2000" dirty="0">
                <a:latin typeface="Cambria" pitchFamily="18" charset="0"/>
              </a:rPr>
              <a:t>Ας πάρουμε για παράδειγμα το /</a:t>
            </a:r>
            <a:r>
              <a:rPr lang="en-US" sz="2000" dirty="0">
                <a:latin typeface="Cambria" pitchFamily="18" charset="0"/>
              </a:rPr>
              <a:t>a</a:t>
            </a:r>
            <a:r>
              <a:rPr lang="el-GR" sz="2000" dirty="0">
                <a:latin typeface="Cambria" pitchFamily="18" charset="0"/>
              </a:rPr>
              <a:t>/.</a:t>
            </a:r>
            <a:endParaRPr lang="en-US" sz="2000" dirty="0">
              <a:latin typeface="Cambria" pitchFamily="18" charset="0"/>
            </a:endParaRPr>
          </a:p>
          <a:p>
            <a:pPr algn="just"/>
            <a:r>
              <a:rPr lang="el-GR" sz="2000" b="1" dirty="0">
                <a:solidFill>
                  <a:srgbClr val="7030A0"/>
                </a:solidFill>
                <a:latin typeface="Cambria" pitchFamily="18" charset="0"/>
                <a:sym typeface="Wingdings"/>
              </a:rPr>
              <a:t></a:t>
            </a:r>
            <a:r>
              <a:rPr lang="el-GR" sz="2000" dirty="0">
                <a:latin typeface="Cambria" pitchFamily="18" charset="0"/>
                <a:sym typeface="Wingdings"/>
              </a:rPr>
              <a:t> </a:t>
            </a:r>
            <a:r>
              <a:rPr lang="el-GR" sz="2000" dirty="0">
                <a:latin typeface="Cambria" pitchFamily="18" charset="0"/>
              </a:rPr>
              <a:t>Σύμφωνα με μια εκδοχή, μπορούμε να θεωρήσουμε το καταληκτικό /</a:t>
            </a:r>
            <a:r>
              <a:rPr lang="en-US" sz="2000" dirty="0">
                <a:latin typeface="Cambria" pitchFamily="18" charset="0"/>
              </a:rPr>
              <a:t>a</a:t>
            </a:r>
            <a:r>
              <a:rPr lang="el-GR" sz="2000" dirty="0">
                <a:latin typeface="Cambria" pitchFamily="18" charset="0"/>
              </a:rPr>
              <a:t>/ ως ένα μόρφημα και να το συνδέσουμε με ένα συνδυασμό γραμματικών κατηγοριών (α’ πρόσωπο, ενικός, παρελθοντικός χρόνος) τις οποίες αντιπροσωπεύει. </a:t>
            </a:r>
            <a:endParaRPr lang="en-US" sz="2000" dirty="0">
              <a:latin typeface="Cambria" pitchFamily="18" charset="0"/>
            </a:endParaRPr>
          </a:p>
          <a:p>
            <a:pPr algn="just"/>
            <a:r>
              <a:rPr lang="el-GR" sz="2000" b="1" dirty="0">
                <a:solidFill>
                  <a:srgbClr val="7030A0"/>
                </a:solidFill>
                <a:latin typeface="Cambria" pitchFamily="18" charset="0"/>
                <a:sym typeface="Wingdings"/>
              </a:rPr>
              <a:t></a:t>
            </a:r>
            <a:r>
              <a:rPr lang="el-GR" sz="2000" dirty="0">
                <a:latin typeface="Cambria" pitchFamily="18" charset="0"/>
                <a:sym typeface="Wingdings"/>
              </a:rPr>
              <a:t> </a:t>
            </a:r>
            <a:r>
              <a:rPr lang="el-GR" sz="2000" dirty="0">
                <a:latin typeface="Cambria" pitchFamily="18" charset="0"/>
              </a:rPr>
              <a:t>Σύμφωνα με μια δεύτερη εκδοχή, μπορούμε να αποδώσουμε τον τίτλο του μορφήματος στην κάθε γραμματική κατηγορία χωριστά και έτσι να έχουμε τρία μορφήματα: α’ πρόσωπο, ενικός, παρελθοντικός χρόνος. Το καταληκτικό /</a:t>
            </a:r>
            <a:r>
              <a:rPr lang="en-US" sz="2000" dirty="0">
                <a:latin typeface="Cambria" pitchFamily="18" charset="0"/>
              </a:rPr>
              <a:t>a</a:t>
            </a:r>
            <a:r>
              <a:rPr lang="el-GR" sz="2000" dirty="0">
                <a:latin typeface="Cambria" pitchFamily="18" charset="0"/>
              </a:rPr>
              <a:t>/ ερμηνεύεται ως πραγμάτωση και των τριών μορφημάτων, δηλαδή, ως ένα σύνθετο </a:t>
            </a:r>
            <a:r>
              <a:rPr lang="el-GR" sz="2000" dirty="0" err="1">
                <a:latin typeface="Cambria" pitchFamily="18" charset="0"/>
              </a:rPr>
              <a:t>αλλόμορφο</a:t>
            </a:r>
            <a:r>
              <a:rPr lang="el-GR" sz="2000" dirty="0">
                <a:latin typeface="Cambria" pitchFamily="18" charset="0"/>
              </a:rPr>
              <a:t>.</a:t>
            </a:r>
            <a:endParaRPr lang="en-US" sz="2000" dirty="0">
              <a:latin typeface="Cambria" pitchFamily="18" charset="0"/>
            </a:endParaRPr>
          </a:p>
        </p:txBody>
      </p:sp>
      <p:sp>
        <p:nvSpPr>
          <p:cNvPr id="4" name="3 - Ορθογώνιο"/>
          <p:cNvSpPr/>
          <p:nvPr/>
        </p:nvSpPr>
        <p:spPr>
          <a:xfrm>
            <a:off x="304800" y="4876800"/>
            <a:ext cx="8534400" cy="1200329"/>
          </a:xfrm>
          <a:prstGeom prst="rect">
            <a:avLst/>
          </a:prstGeom>
        </p:spPr>
        <p:txBody>
          <a:bodyPr wrap="square">
            <a:spAutoFit/>
          </a:bodyPr>
          <a:lstStyle/>
          <a:p>
            <a:pPr algn="just"/>
            <a:r>
              <a:rPr lang="el-GR" b="1" dirty="0">
                <a:solidFill>
                  <a:srgbClr val="7030A0"/>
                </a:solidFill>
                <a:latin typeface="Cambria" pitchFamily="18" charset="0"/>
                <a:sym typeface="Wingdings"/>
              </a:rPr>
              <a:t></a:t>
            </a:r>
            <a:r>
              <a:rPr lang="el-GR" dirty="0">
                <a:latin typeface="Cambria" pitchFamily="18" charset="0"/>
                <a:sym typeface="Wingdings"/>
              </a:rPr>
              <a:t>  </a:t>
            </a:r>
            <a:r>
              <a:rPr lang="el-GR" dirty="0">
                <a:latin typeface="Cambria" pitchFamily="18" charset="0"/>
              </a:rPr>
              <a:t>Καμιά από τις δύο εκδοχές δεν κρίνεται απόλυτα ικανοποιητική. Και οι δυο δείχνουν τη δυσκολία που παρουσιάζει η μορφολογική ανάλυση των κλιτικών γλωσσών.</a:t>
            </a:r>
          </a:p>
          <a:p>
            <a:pPr algn="just"/>
            <a:endParaRPr lang="el-GR" dirty="0">
              <a:latin typeface="Cambria" pitchFamily="18" charset="0"/>
            </a:endParaRPr>
          </a:p>
        </p:txBody>
      </p:sp>
      <p:sp>
        <p:nvSpPr>
          <p:cNvPr id="5" name="4 - Ορθογώνιο"/>
          <p:cNvSpPr/>
          <p:nvPr/>
        </p:nvSpPr>
        <p:spPr>
          <a:xfrm>
            <a:off x="304800" y="5943600"/>
            <a:ext cx="8534400" cy="646331"/>
          </a:xfrm>
          <a:prstGeom prst="rect">
            <a:avLst/>
          </a:prstGeom>
        </p:spPr>
        <p:txBody>
          <a:bodyPr wrap="square">
            <a:spAutoFit/>
          </a:bodyPr>
          <a:lstStyle/>
          <a:p>
            <a:pPr algn="just"/>
            <a:r>
              <a:rPr lang="el-GR" dirty="0">
                <a:latin typeface="Cambria" pitchFamily="18" charset="0"/>
              </a:rPr>
              <a:t>Οι κλιτικές γλώσσες αποκαλούνται και </a:t>
            </a:r>
            <a:r>
              <a:rPr lang="el-GR" b="1" dirty="0">
                <a:solidFill>
                  <a:srgbClr val="00B050"/>
                </a:solidFill>
                <a:latin typeface="Cambria" pitchFamily="18" charset="0"/>
              </a:rPr>
              <a:t>διαχυτικές</a:t>
            </a:r>
            <a:r>
              <a:rPr lang="el-GR" b="1" dirty="0">
                <a:latin typeface="Cambria" pitchFamily="18" charset="0"/>
              </a:rPr>
              <a:t> (</a:t>
            </a:r>
            <a:r>
              <a:rPr lang="en-US" b="1" dirty="0" err="1">
                <a:latin typeface="Cambria" pitchFamily="18" charset="0"/>
              </a:rPr>
              <a:t>fusional</a:t>
            </a:r>
            <a:r>
              <a:rPr lang="en-US" b="1" dirty="0">
                <a:latin typeface="Cambria" pitchFamily="18" charset="0"/>
              </a:rPr>
              <a:t>) </a:t>
            </a:r>
            <a:r>
              <a:rPr lang="el-GR" dirty="0">
                <a:latin typeface="Cambria" pitchFamily="18" charset="0"/>
              </a:rPr>
              <a:t>γλώσσες (πολλές πληροφορίες διαχέονται στο πλαίσιο του ίδιου μορφήματος).</a:t>
            </a:r>
            <a:endParaRPr lang="el-G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1000" fill="hold"/>
                                        <p:tgtEl>
                                          <p:spTgt spid="5"/>
                                        </p:tgtEl>
                                        <p:attrNameLst>
                                          <p:attrName>ppt_x</p:attrName>
                                        </p:attrNameLst>
                                      </p:cBhvr>
                                      <p:tavLst>
                                        <p:tav tm="0">
                                          <p:val>
                                            <p:strVal val="0-#ppt_w/2"/>
                                          </p:val>
                                        </p:tav>
                                        <p:tav tm="100000">
                                          <p:val>
                                            <p:strVal val="#ppt_x"/>
                                          </p:val>
                                        </p:tav>
                                      </p:tavLst>
                                    </p:anim>
                                    <p:anim calcmode="lin" valueType="num">
                                      <p:cBhvr additive="base">
                                        <p:cTn id="19"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810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Τυπολογία γλωσσών</a:t>
            </a:r>
          </a:p>
        </p:txBody>
      </p:sp>
      <p:sp>
        <p:nvSpPr>
          <p:cNvPr id="6" name="5 - TextBox"/>
          <p:cNvSpPr txBox="1"/>
          <p:nvPr/>
        </p:nvSpPr>
        <p:spPr>
          <a:xfrm>
            <a:off x="228600" y="721816"/>
            <a:ext cx="8686800" cy="2554545"/>
          </a:xfrm>
          <a:prstGeom prst="rect">
            <a:avLst/>
          </a:prstGeom>
          <a:noFill/>
        </p:spPr>
        <p:txBody>
          <a:bodyPr wrap="square" rtlCol="0">
            <a:spAutoFit/>
          </a:bodyPr>
          <a:lstStyle/>
          <a:p>
            <a:pPr algn="just">
              <a:buClr>
                <a:srgbClr val="7030A0"/>
              </a:buClr>
              <a:buFont typeface="Wingdings" pitchFamily="2" charset="2"/>
              <a:buChar char="ü"/>
            </a:pPr>
            <a:r>
              <a:rPr lang="el-GR" sz="2000" dirty="0">
                <a:latin typeface="Cambria" pitchFamily="18" charset="0"/>
              </a:rPr>
              <a:t> Στις </a:t>
            </a:r>
            <a:r>
              <a:rPr lang="el-GR" sz="2000" b="1" dirty="0" err="1">
                <a:solidFill>
                  <a:srgbClr val="00B050"/>
                </a:solidFill>
                <a:latin typeface="Cambria" pitchFamily="18" charset="0"/>
              </a:rPr>
              <a:t>πολυσυνθετικές</a:t>
            </a:r>
            <a:r>
              <a:rPr lang="el-GR" sz="2000" dirty="0">
                <a:latin typeface="Cambria" pitchFamily="18" charset="0"/>
              </a:rPr>
              <a:t> γλώσσες  οι λέξεις μπορεί  να είναι τόσο περίπλοκες ώστε να αντιστοιχούν σε ολόκληρες προτάσεις άλλων γλωσσών.</a:t>
            </a:r>
          </a:p>
          <a:p>
            <a:pPr algn="just"/>
            <a:r>
              <a:rPr lang="el-GR" sz="2000" dirty="0">
                <a:latin typeface="Cambria" pitchFamily="18" charset="0"/>
              </a:rPr>
              <a:t>Στις λέξεις των </a:t>
            </a:r>
            <a:r>
              <a:rPr lang="el-GR" sz="2000" dirty="0" err="1">
                <a:latin typeface="Cambria" pitchFamily="18" charset="0"/>
              </a:rPr>
              <a:t>πολυσυνθετικών</a:t>
            </a:r>
            <a:r>
              <a:rPr lang="el-GR" sz="2000" dirty="0">
                <a:latin typeface="Cambria" pitchFamily="18" charset="0"/>
              </a:rPr>
              <a:t> γλωσσών συνδυάζονται πολλά μορφήματα, θέματα και </a:t>
            </a:r>
            <a:r>
              <a:rPr lang="el-GR" sz="2000" dirty="0" err="1">
                <a:latin typeface="Cambria" pitchFamily="18" charset="0"/>
              </a:rPr>
              <a:t>προσφήματα</a:t>
            </a:r>
            <a:r>
              <a:rPr lang="el-GR" sz="2000" dirty="0">
                <a:latin typeface="Cambria" pitchFamily="18" charset="0"/>
              </a:rPr>
              <a:t>.</a:t>
            </a:r>
          </a:p>
          <a:p>
            <a:pPr algn="just"/>
            <a:endParaRPr lang="el-GR" sz="2000" dirty="0">
              <a:latin typeface="Cambria" pitchFamily="18" charset="0"/>
            </a:endParaRPr>
          </a:p>
          <a:p>
            <a:pPr algn="just"/>
            <a:endParaRPr lang="en-US" sz="2000" dirty="0">
              <a:latin typeface="Cambria" pitchFamily="18" charset="0"/>
            </a:endParaRPr>
          </a:p>
          <a:p>
            <a:pPr algn="just"/>
            <a:endParaRPr lang="en-US" sz="2000" dirty="0">
              <a:latin typeface="Cambria" pitchFamily="18" charset="0"/>
            </a:endParaRPr>
          </a:p>
          <a:p>
            <a:pPr algn="just"/>
            <a:r>
              <a:rPr lang="el-GR" sz="2000" dirty="0">
                <a:latin typeface="Cambria" pitchFamily="18" charset="0"/>
              </a:rPr>
              <a:t>		</a:t>
            </a:r>
            <a:endParaRPr lang="en-US" sz="2400" dirty="0">
              <a:latin typeface="Cambria" pitchFamily="18" charset="0"/>
            </a:endParaRPr>
          </a:p>
        </p:txBody>
      </p:sp>
      <p:sp>
        <p:nvSpPr>
          <p:cNvPr id="4" name="Rectangle 3"/>
          <p:cNvSpPr/>
          <p:nvPr/>
        </p:nvSpPr>
        <p:spPr>
          <a:xfrm>
            <a:off x="228600" y="5257800"/>
            <a:ext cx="2514600" cy="1754326"/>
          </a:xfrm>
          <a:prstGeom prst="rect">
            <a:avLst/>
          </a:prstGeom>
        </p:spPr>
        <p:txBody>
          <a:bodyPr wrap="square">
            <a:spAutoFit/>
          </a:bodyPr>
          <a:lstStyle/>
          <a:p>
            <a:r>
              <a:rPr lang="el-GR" dirty="0" err="1">
                <a:latin typeface="Times New Roman"/>
                <a:cs typeface="Times New Roman"/>
              </a:rPr>
              <a:t>ΓΕΓΟΝ=γεγονοτικό</a:t>
            </a:r>
            <a:endParaRPr lang="el-GR" dirty="0">
              <a:latin typeface="Times New Roman"/>
              <a:cs typeface="Times New Roman"/>
            </a:endParaRPr>
          </a:p>
          <a:p>
            <a:r>
              <a:rPr lang="el-GR" dirty="0">
                <a:latin typeface="Times New Roman"/>
                <a:cs typeface="Times New Roman"/>
              </a:rPr>
              <a:t>ΑΡΣ</a:t>
            </a:r>
            <a:r>
              <a:rPr lang="en-US" dirty="0">
                <a:latin typeface="Times New Roman"/>
                <a:cs typeface="Times New Roman"/>
              </a:rPr>
              <a:t>=</a:t>
            </a:r>
            <a:r>
              <a:rPr lang="el-GR" dirty="0">
                <a:latin typeface="Times New Roman"/>
                <a:cs typeface="Times New Roman"/>
              </a:rPr>
              <a:t>αρσενικό</a:t>
            </a:r>
          </a:p>
          <a:p>
            <a:r>
              <a:rPr lang="el-GR" dirty="0" err="1">
                <a:latin typeface="Times New Roman"/>
                <a:cs typeface="Times New Roman"/>
              </a:rPr>
              <a:t>ΕΝ=ενικός</a:t>
            </a:r>
            <a:endParaRPr lang="el-GR" dirty="0">
              <a:latin typeface="Times New Roman"/>
              <a:cs typeface="Times New Roman"/>
            </a:endParaRPr>
          </a:p>
          <a:p>
            <a:r>
              <a:rPr lang="el-GR" dirty="0" err="1">
                <a:latin typeface="Times New Roman"/>
                <a:cs typeface="Times New Roman"/>
              </a:rPr>
              <a:t>ΥΠ=υποκείμενο</a:t>
            </a:r>
            <a:endParaRPr lang="el-GR" dirty="0">
              <a:latin typeface="Times New Roman"/>
              <a:cs typeface="Times New Roman"/>
            </a:endParaRPr>
          </a:p>
          <a:p>
            <a:r>
              <a:rPr lang="el-GR" dirty="0">
                <a:latin typeface="Times New Roman"/>
                <a:cs typeface="Times New Roman"/>
              </a:rPr>
              <a:t>1Π=1</a:t>
            </a:r>
            <a:r>
              <a:rPr lang="el-GR" baseline="30000" dirty="0">
                <a:latin typeface="Times New Roman"/>
                <a:cs typeface="Times New Roman"/>
              </a:rPr>
              <a:t>ο</a:t>
            </a:r>
            <a:r>
              <a:rPr lang="el-GR" dirty="0">
                <a:latin typeface="Times New Roman"/>
                <a:cs typeface="Times New Roman"/>
              </a:rPr>
              <a:t> πρόσωπο</a:t>
            </a:r>
          </a:p>
          <a:p>
            <a:endParaRPr lang="en-US" dirty="0"/>
          </a:p>
        </p:txBody>
      </p:sp>
      <p:sp>
        <p:nvSpPr>
          <p:cNvPr id="5" name="Rectangle 3"/>
          <p:cNvSpPr/>
          <p:nvPr/>
        </p:nvSpPr>
        <p:spPr>
          <a:xfrm>
            <a:off x="3276600" y="5334000"/>
            <a:ext cx="3810000" cy="1200329"/>
          </a:xfrm>
          <a:prstGeom prst="rect">
            <a:avLst/>
          </a:prstGeom>
        </p:spPr>
        <p:txBody>
          <a:bodyPr wrap="square">
            <a:spAutoFit/>
          </a:bodyPr>
          <a:lstStyle/>
          <a:p>
            <a:r>
              <a:rPr lang="el-GR" dirty="0" err="1">
                <a:latin typeface="Times New Roman"/>
                <a:cs typeface="Times New Roman"/>
              </a:rPr>
              <a:t>ΔΥΙ=δυαδικός</a:t>
            </a:r>
            <a:endParaRPr lang="el-GR" dirty="0">
              <a:latin typeface="Times New Roman"/>
              <a:cs typeface="Times New Roman"/>
            </a:endParaRPr>
          </a:p>
          <a:p>
            <a:r>
              <a:rPr lang="el-GR" dirty="0" err="1">
                <a:latin typeface="Times New Roman"/>
                <a:cs typeface="Times New Roman"/>
              </a:rPr>
              <a:t>ΑΝΤ=άμεσο</a:t>
            </a:r>
            <a:r>
              <a:rPr lang="el-GR" dirty="0">
                <a:latin typeface="Times New Roman"/>
                <a:cs typeface="Times New Roman"/>
              </a:rPr>
              <a:t> αντικείμενο</a:t>
            </a:r>
          </a:p>
          <a:p>
            <a:r>
              <a:rPr lang="el-GR" dirty="0" err="1">
                <a:latin typeface="Times New Roman"/>
                <a:cs typeface="Times New Roman"/>
              </a:rPr>
              <a:t>ΣΤ=στιγμιαίο</a:t>
            </a:r>
            <a:endParaRPr lang="el-GR" dirty="0">
              <a:latin typeface="Times New Roman"/>
              <a:cs typeface="Times New Roman"/>
            </a:endParaRPr>
          </a:p>
          <a:p>
            <a:r>
              <a:rPr lang="el-GR" dirty="0" err="1">
                <a:latin typeface="Times New Roman"/>
                <a:cs typeface="Times New Roman"/>
              </a:rPr>
              <a:t>ΚΤ=κτήτορας</a:t>
            </a:r>
            <a:endParaRPr lang="en-US" dirty="0"/>
          </a:p>
        </p:txBody>
      </p:sp>
      <p:sp>
        <p:nvSpPr>
          <p:cNvPr id="7" name="6 - Ορθογώνιο"/>
          <p:cNvSpPr/>
          <p:nvPr/>
        </p:nvSpPr>
        <p:spPr>
          <a:xfrm>
            <a:off x="304800" y="2438400"/>
            <a:ext cx="8458200" cy="2677656"/>
          </a:xfrm>
          <a:prstGeom prst="rect">
            <a:avLst/>
          </a:prstGeom>
        </p:spPr>
        <p:txBody>
          <a:bodyPr wrap="square">
            <a:spAutoFit/>
          </a:bodyPr>
          <a:lstStyle/>
          <a:p>
            <a:pPr algn="just"/>
            <a:r>
              <a:rPr lang="el-GR" sz="2100" dirty="0">
                <a:solidFill>
                  <a:srgbClr val="00B050"/>
                </a:solidFill>
                <a:latin typeface="Cambria" pitchFamily="18" charset="0"/>
                <a:sym typeface="Wingdings"/>
              </a:rPr>
              <a:t> </a:t>
            </a:r>
            <a:r>
              <a:rPr lang="el-GR" sz="2100" dirty="0">
                <a:latin typeface="Cambria" pitchFamily="18" charset="0"/>
              </a:rPr>
              <a:t>Ένα παράδειγμα από τη γλώσσα </a:t>
            </a:r>
            <a:r>
              <a:rPr lang="en-US" sz="2100" dirty="0">
                <a:latin typeface="Cambria" pitchFamily="18" charset="0"/>
              </a:rPr>
              <a:t>Mohawk </a:t>
            </a:r>
            <a:r>
              <a:rPr lang="el-GR" sz="2100" dirty="0">
                <a:latin typeface="Cambria" pitchFamily="18" charset="0"/>
              </a:rPr>
              <a:t>(Β. Αμερική) (</a:t>
            </a:r>
            <a:r>
              <a:rPr lang="en-US" sz="2100" dirty="0">
                <a:latin typeface="Cambria" pitchFamily="18" charset="0"/>
              </a:rPr>
              <a:t>Baker 1996: 122)</a:t>
            </a:r>
            <a:endParaRPr lang="el-GR" sz="2100" dirty="0">
              <a:latin typeface="Cambria" pitchFamily="18" charset="0"/>
            </a:endParaRPr>
          </a:p>
          <a:p>
            <a:pPr algn="just"/>
            <a:endParaRPr lang="el-GR" sz="2100" dirty="0">
              <a:latin typeface="Cambria" pitchFamily="18" charset="0"/>
            </a:endParaRPr>
          </a:p>
          <a:p>
            <a:pPr algn="just"/>
            <a:r>
              <a:rPr lang="en-US" sz="2100" dirty="0" err="1">
                <a:latin typeface="Cambria" pitchFamily="18" charset="0"/>
              </a:rPr>
              <a:t>Sak</a:t>
            </a:r>
            <a:r>
              <a:rPr lang="en-US" sz="2100" dirty="0">
                <a:latin typeface="Cambria" pitchFamily="18" charset="0"/>
              </a:rPr>
              <a:t> </a:t>
            </a:r>
            <a:r>
              <a:rPr lang="en-US" sz="2100" dirty="0" err="1">
                <a:latin typeface="Cambria" pitchFamily="18" charset="0"/>
              </a:rPr>
              <a:t>wa</a:t>
            </a:r>
            <a:r>
              <a:rPr lang="en-US" sz="2100" dirty="0">
                <a:latin typeface="Cambria" pitchFamily="18" charset="0"/>
              </a:rPr>
              <a:t>-</a:t>
            </a:r>
            <a:r>
              <a:rPr lang="en-US" sz="2100" dirty="0" err="1">
                <a:latin typeface="Cambria" pitchFamily="18" charset="0"/>
              </a:rPr>
              <a:t>shukení</a:t>
            </a:r>
            <a:r>
              <a:rPr lang="en-US" sz="2100" dirty="0">
                <a:latin typeface="Cambria" pitchFamily="18" charset="0"/>
              </a:rPr>
              <a:t>-k</a:t>
            </a:r>
            <a:r>
              <a:rPr lang="en-US" sz="2100" baseline="30000" dirty="0">
                <a:latin typeface="Cambria" pitchFamily="18" charset="0"/>
              </a:rPr>
              <a:t>˄_</a:t>
            </a:r>
            <a:r>
              <a:rPr lang="el-GR" sz="2100" baseline="30000" dirty="0">
                <a:latin typeface="Cambria" pitchFamily="18" charset="0"/>
              </a:rPr>
              <a:t>′</a:t>
            </a:r>
            <a:r>
              <a:rPr lang="en-US" sz="2100" dirty="0">
                <a:latin typeface="Cambria" pitchFamily="18" charset="0"/>
              </a:rPr>
              <a:t> </a:t>
            </a:r>
            <a:r>
              <a:rPr lang="el-GR" sz="2100" dirty="0">
                <a:latin typeface="Cambria" pitchFamily="18" charset="0"/>
              </a:rPr>
              <a:t>                                             </a:t>
            </a:r>
            <a:r>
              <a:rPr lang="en-US" sz="2100" dirty="0">
                <a:latin typeface="Cambria" pitchFamily="18" charset="0"/>
              </a:rPr>
              <a:t>ne </a:t>
            </a:r>
            <a:r>
              <a:rPr lang="en-US" sz="2100" dirty="0" err="1">
                <a:latin typeface="Cambria" pitchFamily="18" charset="0"/>
              </a:rPr>
              <a:t>ra</a:t>
            </a:r>
            <a:r>
              <a:rPr lang="en-US" sz="2100" dirty="0" err="1">
                <a:latin typeface="Cambria" pitchFamily="18" charset="0"/>
                <a:cs typeface="Times New Roman"/>
              </a:rPr>
              <a:t>ó-skare</a:t>
            </a:r>
            <a:r>
              <a:rPr lang="el-GR" sz="2100" dirty="0">
                <a:latin typeface="Cambria" pitchFamily="18" charset="0"/>
              </a:rPr>
              <a:t>′</a:t>
            </a:r>
            <a:r>
              <a:rPr lang="en-US" sz="2100" dirty="0">
                <a:latin typeface="Cambria" pitchFamily="18" charset="0"/>
              </a:rPr>
              <a:t> -  </a:t>
            </a:r>
            <a:r>
              <a:rPr lang="en-US" sz="2100" dirty="0" err="1">
                <a:latin typeface="Cambria" pitchFamily="18" charset="0"/>
              </a:rPr>
              <a:t>kan</a:t>
            </a:r>
            <a:r>
              <a:rPr lang="en-US" sz="2100" dirty="0" err="1">
                <a:latin typeface="Cambria" pitchFamily="18" charset="0"/>
                <a:cs typeface="Times New Roman"/>
              </a:rPr>
              <a:t>át</a:t>
            </a:r>
            <a:r>
              <a:rPr lang="en-US" sz="2100" dirty="0">
                <a:latin typeface="Cambria" pitchFamily="18" charset="0"/>
                <a:cs typeface="Times New Roman"/>
              </a:rPr>
              <a:t>-a-</a:t>
            </a:r>
            <a:r>
              <a:rPr lang="en-US" sz="2100" dirty="0" err="1">
                <a:latin typeface="Cambria" pitchFamily="18" charset="0"/>
                <a:cs typeface="Times New Roman"/>
              </a:rPr>
              <a:t>ku</a:t>
            </a:r>
            <a:endParaRPr lang="en-US" sz="2100" dirty="0">
              <a:latin typeface="Cambria" pitchFamily="18" charset="0"/>
              <a:cs typeface="Times New Roman"/>
            </a:endParaRPr>
          </a:p>
          <a:p>
            <a:pPr algn="just"/>
            <a:r>
              <a:rPr lang="el-GR" sz="2100" dirty="0" err="1">
                <a:latin typeface="Cambria" pitchFamily="18" charset="0"/>
                <a:cs typeface="Times New Roman"/>
              </a:rPr>
              <a:t>Σακ</a:t>
            </a:r>
            <a:r>
              <a:rPr lang="el-GR" sz="2100" dirty="0">
                <a:latin typeface="Cambria" pitchFamily="18" charset="0"/>
                <a:cs typeface="Times New Roman"/>
              </a:rPr>
              <a:t> ΓΕΓΟΝ-ΑΡΣ,ΕΝ.ΥΠ./1Π.ΔΥΙ.ΑΝΤ.-βλέπω-ΣΤ || </a:t>
            </a:r>
            <a:r>
              <a:rPr lang="en-US" sz="2100" dirty="0">
                <a:latin typeface="Cambria" pitchFamily="18" charset="0"/>
                <a:cs typeface="Times New Roman"/>
              </a:rPr>
              <a:t>ne </a:t>
            </a:r>
            <a:r>
              <a:rPr lang="el-GR" sz="2100" dirty="0">
                <a:latin typeface="Cambria" pitchFamily="18" charset="0"/>
                <a:cs typeface="Times New Roman"/>
              </a:rPr>
              <a:t>ΑΡΣ.ΕΝ.ΚΤ-φίλος-κορίτσι  πόλη-0-σε</a:t>
            </a:r>
          </a:p>
          <a:p>
            <a:pPr algn="just"/>
            <a:r>
              <a:rPr lang="el-GR" sz="2100" dirty="0" err="1">
                <a:latin typeface="Cambria" pitchFamily="18" charset="0"/>
                <a:cs typeface="Times New Roman"/>
              </a:rPr>
              <a:t>Σάκ</a:t>
            </a:r>
            <a:r>
              <a:rPr lang="el-GR" sz="2100" dirty="0">
                <a:latin typeface="Cambria" pitchFamily="18" charset="0"/>
                <a:cs typeface="Times New Roman"/>
              </a:rPr>
              <a:t> είδε εμένα με κορίτσι-φίλος του σε πόλη</a:t>
            </a:r>
          </a:p>
          <a:p>
            <a:pPr algn="just"/>
            <a:r>
              <a:rPr lang="el-GR" sz="2100" dirty="0">
                <a:latin typeface="Cambria" pitchFamily="18" charset="0"/>
                <a:cs typeface="Times New Roman"/>
              </a:rPr>
              <a:t>«Ο </a:t>
            </a:r>
            <a:r>
              <a:rPr lang="el-GR" sz="2100" dirty="0" err="1">
                <a:latin typeface="Cambria" pitchFamily="18" charset="0"/>
                <a:cs typeface="Times New Roman"/>
              </a:rPr>
              <a:t>Σακ</a:t>
            </a:r>
            <a:r>
              <a:rPr lang="el-GR" sz="2100" dirty="0">
                <a:latin typeface="Cambria" pitchFamily="18" charset="0"/>
                <a:cs typeface="Times New Roman"/>
              </a:rPr>
              <a:t> με είδε με το κορίτσι του στην πόλη»</a:t>
            </a:r>
            <a:endParaRPr lang="el-GR" sz="21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1000"/>
                                        <p:tgtEl>
                                          <p:spTgt spid="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1000"/>
                                        <p:tgtEl>
                                          <p:spTgt spid="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28600"/>
            <a:ext cx="7772400" cy="1143000"/>
          </a:xfrm>
        </p:spPr>
        <p:txBody>
          <a:bodyPr/>
          <a:lstStyle/>
          <a:p>
            <a:pPr algn="ctr" eaLnBrk="1" hangingPunct="1">
              <a:defRPr/>
            </a:pPr>
            <a:r>
              <a:rPr lang="el-GR" altLang="en-US" sz="3600" dirty="0">
                <a:solidFill>
                  <a:srgbClr val="7030A0"/>
                </a:solidFill>
                <a:effectLst>
                  <a:outerShdw blurRad="38100" dist="38100" dir="2700000" algn="tl">
                    <a:srgbClr val="C0C0C0"/>
                  </a:outerShdw>
                </a:effectLst>
                <a:latin typeface="Monotype Corsiva" panose="03010101010201010101" pitchFamily="66" charset="0"/>
              </a:rPr>
              <a:t>Τυπολογία γλωσσών</a:t>
            </a:r>
          </a:p>
        </p:txBody>
      </p:sp>
      <p:sp>
        <p:nvSpPr>
          <p:cNvPr id="6" name="5 - TextBox"/>
          <p:cNvSpPr txBox="1"/>
          <p:nvPr/>
        </p:nvSpPr>
        <p:spPr>
          <a:xfrm>
            <a:off x="304800" y="1447800"/>
            <a:ext cx="8534400" cy="4955203"/>
          </a:xfrm>
          <a:prstGeom prst="rect">
            <a:avLst/>
          </a:prstGeom>
          <a:noFill/>
        </p:spPr>
        <p:txBody>
          <a:bodyPr wrap="square" rtlCol="0">
            <a:spAutoFit/>
          </a:bodyPr>
          <a:lstStyle/>
          <a:p>
            <a:pPr algn="just">
              <a:buClr>
                <a:srgbClr val="7030A0"/>
              </a:buClr>
              <a:buFont typeface="Wingdings" pitchFamily="2" charset="2"/>
              <a:buChar char="ü"/>
            </a:pPr>
            <a:r>
              <a:rPr lang="en-US" sz="2400" dirty="0">
                <a:latin typeface="Cambria" pitchFamily="18" charset="0"/>
              </a:rPr>
              <a:t> </a:t>
            </a:r>
            <a:r>
              <a:rPr lang="el-GR" sz="2400" dirty="0">
                <a:latin typeface="Cambria" pitchFamily="18" charset="0"/>
              </a:rPr>
              <a:t>Τέλος υπάρχουν οι λεγόμενες </a:t>
            </a:r>
            <a:r>
              <a:rPr lang="el-GR" sz="2400" b="1" dirty="0" err="1">
                <a:solidFill>
                  <a:srgbClr val="00B050"/>
                </a:solidFill>
                <a:latin typeface="Cambria" pitchFamily="18" charset="0"/>
              </a:rPr>
              <a:t>σχεδιοτυπικές</a:t>
            </a:r>
            <a:r>
              <a:rPr lang="el-GR" sz="2400" b="1" dirty="0">
                <a:latin typeface="Cambria" pitchFamily="18" charset="0"/>
              </a:rPr>
              <a:t> (</a:t>
            </a:r>
            <a:r>
              <a:rPr lang="en-US" sz="2400" b="1" dirty="0" err="1">
                <a:latin typeface="Cambria" pitchFamily="18" charset="0"/>
              </a:rPr>
              <a:t>templatic</a:t>
            </a:r>
            <a:r>
              <a:rPr lang="en-US" sz="2400" b="1" dirty="0">
                <a:latin typeface="Cambria" pitchFamily="18" charset="0"/>
              </a:rPr>
              <a:t>) </a:t>
            </a:r>
            <a:r>
              <a:rPr lang="el-GR" sz="2400" dirty="0">
                <a:latin typeface="Cambria" pitchFamily="18" charset="0"/>
              </a:rPr>
              <a:t>γλώσσες: γλώσσες όπου οι ρίζες των λέξεων δίνονται σχηματικά ως σύνολα φωνημάτων (συμφώνων, συνήθως) και οι λέξεις σχηματίζονται με την εισαγωγή φωνηέντων ανάμεσα στα κενά των ριζών. Ένα παράδειγμα αποτελεί η Αραβική:</a:t>
            </a:r>
          </a:p>
          <a:p>
            <a:pPr algn="just"/>
            <a:endParaRPr lang="el-GR" sz="2400" dirty="0">
              <a:latin typeface="Cambria" pitchFamily="18" charset="0"/>
            </a:endParaRPr>
          </a:p>
          <a:p>
            <a:pPr algn="just"/>
            <a:r>
              <a:rPr lang="en-US" sz="2400" b="1" dirty="0" err="1">
                <a:solidFill>
                  <a:srgbClr val="00B050"/>
                </a:solidFill>
                <a:latin typeface="Cambria" pitchFamily="18" charset="0"/>
              </a:rPr>
              <a:t>k</a:t>
            </a:r>
            <a:r>
              <a:rPr lang="en-US" sz="2400" dirty="0" err="1">
                <a:latin typeface="Cambria" pitchFamily="18" charset="0"/>
              </a:rPr>
              <a:t>a</a:t>
            </a:r>
            <a:r>
              <a:rPr lang="en-US" sz="2400" b="1" dirty="0" err="1">
                <a:solidFill>
                  <a:srgbClr val="00B050"/>
                </a:solidFill>
                <a:latin typeface="Cambria" pitchFamily="18" charset="0"/>
              </a:rPr>
              <a:t>t</a:t>
            </a:r>
            <a:r>
              <a:rPr lang="en-US" sz="2400" dirty="0" err="1">
                <a:latin typeface="Cambria" pitchFamily="18" charset="0"/>
              </a:rPr>
              <a:t>a</a:t>
            </a:r>
            <a:r>
              <a:rPr lang="en-US" sz="2400" b="1" dirty="0" err="1">
                <a:solidFill>
                  <a:srgbClr val="00B050"/>
                </a:solidFill>
                <a:latin typeface="Cambria" pitchFamily="18" charset="0"/>
              </a:rPr>
              <a:t>b</a:t>
            </a:r>
            <a:r>
              <a:rPr lang="en-US" sz="2400" dirty="0">
                <a:solidFill>
                  <a:srgbClr val="00B050"/>
                </a:solidFill>
                <a:latin typeface="Cambria" pitchFamily="18" charset="0"/>
              </a:rPr>
              <a:t> </a:t>
            </a:r>
            <a:r>
              <a:rPr lang="en-US" sz="2400" dirty="0">
                <a:latin typeface="Cambria" pitchFamily="18" charset="0"/>
              </a:rPr>
              <a:t> ‘</a:t>
            </a:r>
            <a:r>
              <a:rPr lang="el-GR" sz="2400" dirty="0">
                <a:latin typeface="Cambria" pitchFamily="18" charset="0"/>
              </a:rPr>
              <a:t>έγραψε’</a:t>
            </a:r>
          </a:p>
          <a:p>
            <a:pPr algn="just"/>
            <a:r>
              <a:rPr lang="en-US" sz="2400" b="1" dirty="0" err="1">
                <a:solidFill>
                  <a:srgbClr val="00B050"/>
                </a:solidFill>
                <a:latin typeface="Cambria" pitchFamily="18" charset="0"/>
              </a:rPr>
              <a:t>k</a:t>
            </a:r>
            <a:r>
              <a:rPr lang="en-US" sz="2400" dirty="0" err="1">
                <a:latin typeface="Cambria" pitchFamily="18" charset="0"/>
              </a:rPr>
              <a:t>aa</a:t>
            </a:r>
            <a:r>
              <a:rPr lang="en-US" sz="2400" b="1" dirty="0" err="1">
                <a:solidFill>
                  <a:srgbClr val="00B050"/>
                </a:solidFill>
                <a:latin typeface="Cambria" pitchFamily="18" charset="0"/>
              </a:rPr>
              <a:t>t</a:t>
            </a:r>
            <a:r>
              <a:rPr lang="en-US" sz="2400" dirty="0" err="1">
                <a:latin typeface="Cambria" pitchFamily="18" charset="0"/>
              </a:rPr>
              <a:t>i</a:t>
            </a:r>
            <a:r>
              <a:rPr lang="en-US" sz="2400" b="1" dirty="0" err="1">
                <a:solidFill>
                  <a:srgbClr val="00B050"/>
                </a:solidFill>
                <a:latin typeface="Cambria" pitchFamily="18" charset="0"/>
              </a:rPr>
              <a:t>b</a:t>
            </a:r>
            <a:r>
              <a:rPr lang="en-US" sz="2400" dirty="0">
                <a:latin typeface="Cambria" pitchFamily="18" charset="0"/>
              </a:rPr>
              <a:t> ‘</a:t>
            </a:r>
            <a:r>
              <a:rPr lang="el-GR" sz="2400" dirty="0">
                <a:latin typeface="Cambria" pitchFamily="18" charset="0"/>
              </a:rPr>
              <a:t>συγγραφέας’</a:t>
            </a:r>
          </a:p>
          <a:p>
            <a:pPr algn="just"/>
            <a:r>
              <a:rPr lang="en-US" sz="2400" b="1" dirty="0" err="1">
                <a:solidFill>
                  <a:srgbClr val="00B050"/>
                </a:solidFill>
                <a:latin typeface="Cambria" pitchFamily="18" charset="0"/>
              </a:rPr>
              <a:t>k</a:t>
            </a:r>
            <a:r>
              <a:rPr lang="en-US" sz="2400" dirty="0" err="1">
                <a:latin typeface="Cambria" pitchFamily="18" charset="0"/>
              </a:rPr>
              <a:t>i</a:t>
            </a:r>
            <a:r>
              <a:rPr lang="en-US" sz="2400" b="1" dirty="0" err="1">
                <a:solidFill>
                  <a:srgbClr val="00B050"/>
                </a:solidFill>
                <a:latin typeface="Cambria" pitchFamily="18" charset="0"/>
              </a:rPr>
              <a:t>t</a:t>
            </a:r>
            <a:r>
              <a:rPr lang="en-US" sz="2400" dirty="0" err="1">
                <a:latin typeface="Cambria" pitchFamily="18" charset="0"/>
              </a:rPr>
              <a:t>áa</a:t>
            </a:r>
            <a:r>
              <a:rPr lang="en-US" sz="2400" b="1" dirty="0" err="1">
                <a:solidFill>
                  <a:srgbClr val="00B050"/>
                </a:solidFill>
                <a:latin typeface="Cambria" pitchFamily="18" charset="0"/>
              </a:rPr>
              <a:t>b</a:t>
            </a:r>
            <a:r>
              <a:rPr lang="en-US" sz="2400" dirty="0">
                <a:latin typeface="Cambria" pitchFamily="18" charset="0"/>
              </a:rPr>
              <a:t> ‘</a:t>
            </a:r>
            <a:r>
              <a:rPr lang="el-GR" sz="2400" dirty="0">
                <a:latin typeface="Cambria" pitchFamily="18" charset="0"/>
              </a:rPr>
              <a:t>σύγγραμμα/βιβλίο’</a:t>
            </a:r>
          </a:p>
          <a:p>
            <a:endParaRPr lang="el-GR" sz="2000" dirty="0"/>
          </a:p>
          <a:p>
            <a:r>
              <a:rPr lang="el-GR" sz="2000" dirty="0"/>
              <a:t> </a:t>
            </a:r>
          </a:p>
          <a:p>
            <a:endParaRPr lang="en-US" sz="2000" dirty="0"/>
          </a:p>
          <a:p>
            <a:endParaRPr lang="en-US" sz="2000" dirty="0"/>
          </a:p>
          <a:p>
            <a:r>
              <a:rPr lang="el-GR" sz="2000" dirty="0">
                <a:latin typeface="Cambria" pitchFamily="18" charset="0"/>
              </a:rPr>
              <a:t>		</a:t>
            </a:r>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3810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Μορφολογία</a:t>
            </a:r>
          </a:p>
        </p:txBody>
      </p:sp>
      <p:sp>
        <p:nvSpPr>
          <p:cNvPr id="6" name="5 - TextBox"/>
          <p:cNvSpPr txBox="1"/>
          <p:nvPr/>
        </p:nvSpPr>
        <p:spPr>
          <a:xfrm>
            <a:off x="228600" y="914400"/>
            <a:ext cx="8610600" cy="3046988"/>
          </a:xfrm>
          <a:prstGeom prst="rect">
            <a:avLst/>
          </a:prstGeom>
          <a:noFill/>
        </p:spPr>
        <p:txBody>
          <a:bodyPr wrap="square" rtlCol="0">
            <a:spAutoFit/>
          </a:bodyPr>
          <a:lstStyle/>
          <a:p>
            <a:pPr algn="just">
              <a:buClr>
                <a:srgbClr val="7030A0"/>
              </a:buClr>
              <a:buFont typeface="Wingdings" pitchFamily="2" charset="2"/>
              <a:buChar char="Ø"/>
            </a:pPr>
            <a:r>
              <a:rPr lang="el-GR" sz="2400" dirty="0">
                <a:latin typeface="+mn-lt"/>
                <a:sym typeface="Wingdings"/>
              </a:rPr>
              <a:t> </a:t>
            </a:r>
            <a:r>
              <a:rPr lang="el-GR" sz="2400" dirty="0">
                <a:latin typeface="+mn-lt"/>
              </a:rPr>
              <a:t>Οι </a:t>
            </a:r>
            <a:r>
              <a:rPr lang="el-GR" sz="2400" b="1" dirty="0">
                <a:solidFill>
                  <a:srgbClr val="00B050"/>
                </a:solidFill>
                <a:latin typeface="+mn-lt"/>
              </a:rPr>
              <a:t>λέξεις</a:t>
            </a:r>
            <a:r>
              <a:rPr lang="el-GR" sz="2400" dirty="0">
                <a:latin typeface="+mn-lt"/>
              </a:rPr>
              <a:t> χωρίζονται σε μορφήματα.</a:t>
            </a:r>
            <a:endParaRPr lang="en-US" sz="2400" dirty="0">
              <a:latin typeface="+mn-lt"/>
            </a:endParaRPr>
          </a:p>
          <a:p>
            <a:endParaRPr lang="en-US" sz="2400" dirty="0">
              <a:latin typeface="+mn-lt"/>
            </a:endParaRPr>
          </a:p>
          <a:p>
            <a:r>
              <a:rPr lang="el-GR" sz="2400" dirty="0">
                <a:latin typeface="+mn-lt"/>
              </a:rPr>
              <a:t>/αντίσταση/  </a:t>
            </a:r>
            <a:r>
              <a:rPr lang="el-GR" sz="2400" dirty="0">
                <a:solidFill>
                  <a:srgbClr val="00B050"/>
                </a:solidFill>
                <a:latin typeface="+mn-lt"/>
                <a:sym typeface="Wingdings"/>
              </a:rPr>
              <a:t></a:t>
            </a:r>
            <a:r>
              <a:rPr lang="el-GR" sz="2400" dirty="0">
                <a:latin typeface="+mn-lt"/>
                <a:sym typeface="Wingdings"/>
              </a:rPr>
              <a:t>  </a:t>
            </a:r>
            <a:r>
              <a:rPr lang="el-GR" sz="2400" dirty="0">
                <a:latin typeface="+mn-lt"/>
              </a:rPr>
              <a:t>/αντί/ + /στάση/</a:t>
            </a:r>
          </a:p>
          <a:p>
            <a:endParaRPr lang="el-GR" sz="2400" dirty="0">
              <a:latin typeface="+mn-lt"/>
            </a:endParaRPr>
          </a:p>
          <a:p>
            <a:pPr algn="just"/>
            <a:r>
              <a:rPr lang="el-GR" sz="2400" dirty="0">
                <a:latin typeface="+mn-lt"/>
              </a:rPr>
              <a:t>Το κάθε μόρφημα απαντά και σε άλλα περιβάλλοντα είτε μόνο του (π.χ. </a:t>
            </a:r>
            <a:r>
              <a:rPr lang="el-GR" sz="2400" b="1" dirty="0">
                <a:latin typeface="+mn-lt"/>
              </a:rPr>
              <a:t>αντί</a:t>
            </a:r>
            <a:r>
              <a:rPr lang="el-GR" sz="2400" dirty="0">
                <a:latin typeface="+mn-lt"/>
              </a:rPr>
              <a:t> να έρθεις στη </a:t>
            </a:r>
            <a:r>
              <a:rPr lang="el-GR" sz="2400" b="1" dirty="0">
                <a:latin typeface="+mn-lt"/>
              </a:rPr>
              <a:t>στάση</a:t>
            </a:r>
            <a:r>
              <a:rPr lang="el-GR" sz="2400" dirty="0">
                <a:latin typeface="+mn-lt"/>
              </a:rPr>
              <a:t> έλα στο σπίτι) είτε σε </a:t>
            </a:r>
          </a:p>
          <a:p>
            <a:pPr algn="just"/>
            <a:r>
              <a:rPr lang="el-GR" sz="2400" dirty="0">
                <a:latin typeface="+mn-lt"/>
              </a:rPr>
              <a:t>συνδυασμούς με άλλα στοιχεία, δημιουργώντας άλλες λέξεις: /</a:t>
            </a:r>
            <a:r>
              <a:rPr lang="el-GR" sz="2400" b="1" dirty="0">
                <a:latin typeface="+mn-lt"/>
              </a:rPr>
              <a:t>αντί</a:t>
            </a:r>
            <a:r>
              <a:rPr lang="el-GR" sz="2400" dirty="0">
                <a:latin typeface="+mn-lt"/>
              </a:rPr>
              <a:t>-</a:t>
            </a:r>
            <a:r>
              <a:rPr lang="el-GR" sz="2400" dirty="0" err="1">
                <a:latin typeface="+mn-lt"/>
              </a:rPr>
              <a:t>παλος</a:t>
            </a:r>
            <a:r>
              <a:rPr lang="el-GR" sz="2400" dirty="0">
                <a:latin typeface="+mn-lt"/>
              </a:rPr>
              <a:t>/, /</a:t>
            </a:r>
            <a:r>
              <a:rPr lang="el-GR" sz="2400" b="1" dirty="0" err="1">
                <a:latin typeface="+mn-lt"/>
              </a:rPr>
              <a:t>αντι</a:t>
            </a:r>
            <a:r>
              <a:rPr lang="el-GR" sz="2400" dirty="0">
                <a:latin typeface="+mn-lt"/>
              </a:rPr>
              <a:t>-λέγω/, /παρά-</a:t>
            </a:r>
            <a:r>
              <a:rPr lang="el-GR" sz="2400" b="1" dirty="0" err="1">
                <a:latin typeface="+mn-lt"/>
              </a:rPr>
              <a:t>σταση</a:t>
            </a:r>
            <a:r>
              <a:rPr lang="el-GR" sz="2400" dirty="0">
                <a:latin typeface="+mn-lt"/>
              </a:rPr>
              <a:t>/</a:t>
            </a:r>
          </a:p>
        </p:txBody>
      </p:sp>
      <p:sp>
        <p:nvSpPr>
          <p:cNvPr id="4" name="3 - Ορθογώνιο"/>
          <p:cNvSpPr/>
          <p:nvPr/>
        </p:nvSpPr>
        <p:spPr>
          <a:xfrm>
            <a:off x="304800" y="4114800"/>
            <a:ext cx="6553200" cy="1200329"/>
          </a:xfrm>
          <a:prstGeom prst="rect">
            <a:avLst/>
          </a:prstGeom>
        </p:spPr>
        <p:txBody>
          <a:bodyPr wrap="square">
            <a:spAutoFit/>
          </a:bodyPr>
          <a:lstStyle/>
          <a:p>
            <a:r>
              <a:rPr lang="el-GR" sz="2400" dirty="0">
                <a:latin typeface="+mn-lt"/>
              </a:rPr>
              <a:t>/</a:t>
            </a:r>
            <a:r>
              <a:rPr lang="en-US" sz="2400" dirty="0">
                <a:latin typeface="+mn-lt"/>
              </a:rPr>
              <a:t>e</a:t>
            </a:r>
            <a:r>
              <a:rPr lang="el-GR" sz="2400" dirty="0">
                <a:latin typeface="+mn-lt"/>
              </a:rPr>
              <a:t>γ</a:t>
            </a:r>
            <a:r>
              <a:rPr lang="en-US" sz="2400" dirty="0" err="1">
                <a:latin typeface="+mn-lt"/>
              </a:rPr>
              <a:t>rapsa</a:t>
            </a:r>
            <a:r>
              <a:rPr lang="el-GR" sz="2400" dirty="0">
                <a:latin typeface="+mn-lt"/>
              </a:rPr>
              <a:t>/  </a:t>
            </a:r>
            <a:r>
              <a:rPr lang="el-GR" sz="2400" dirty="0">
                <a:solidFill>
                  <a:srgbClr val="00B050"/>
                </a:solidFill>
                <a:latin typeface="+mn-lt"/>
                <a:sym typeface="Wingdings"/>
              </a:rPr>
              <a:t></a:t>
            </a:r>
            <a:r>
              <a:rPr lang="el-GR" sz="2400" dirty="0">
                <a:latin typeface="+mn-lt"/>
              </a:rPr>
              <a:t>  /</a:t>
            </a:r>
            <a:r>
              <a:rPr lang="en-US" sz="2400" dirty="0">
                <a:solidFill>
                  <a:srgbClr val="00B050"/>
                </a:solidFill>
                <a:latin typeface="+mn-lt"/>
              </a:rPr>
              <a:t>e</a:t>
            </a:r>
            <a:r>
              <a:rPr lang="el-GR" sz="2400" dirty="0">
                <a:solidFill>
                  <a:schemeClr val="tx2">
                    <a:lumMod val="60000"/>
                    <a:lumOff val="40000"/>
                  </a:schemeClr>
                </a:solidFill>
                <a:latin typeface="+mn-lt"/>
              </a:rPr>
              <a:t>-γ</a:t>
            </a:r>
            <a:r>
              <a:rPr lang="en-US" sz="2400" dirty="0">
                <a:solidFill>
                  <a:schemeClr val="tx2">
                    <a:lumMod val="60000"/>
                    <a:lumOff val="40000"/>
                  </a:schemeClr>
                </a:solidFill>
                <a:latin typeface="+mn-lt"/>
              </a:rPr>
              <a:t>rap</a:t>
            </a:r>
            <a:r>
              <a:rPr lang="el-GR" sz="2400" dirty="0">
                <a:latin typeface="+mn-lt"/>
              </a:rPr>
              <a:t>-</a:t>
            </a:r>
            <a:r>
              <a:rPr lang="en-US" sz="2400" dirty="0">
                <a:solidFill>
                  <a:srgbClr val="7030A0"/>
                </a:solidFill>
                <a:latin typeface="+mn-lt"/>
              </a:rPr>
              <a:t>s</a:t>
            </a:r>
            <a:r>
              <a:rPr lang="el-GR" sz="2400" dirty="0">
                <a:latin typeface="+mn-lt"/>
              </a:rPr>
              <a:t>-</a:t>
            </a:r>
            <a:r>
              <a:rPr lang="en-US" sz="2400" dirty="0">
                <a:latin typeface="+mn-lt"/>
              </a:rPr>
              <a:t>a</a:t>
            </a:r>
            <a:r>
              <a:rPr lang="el-GR" sz="2400" dirty="0">
                <a:latin typeface="+mn-lt"/>
              </a:rPr>
              <a:t>/ </a:t>
            </a:r>
            <a:endParaRPr lang="en-US" sz="2400" dirty="0">
              <a:latin typeface="+mn-lt"/>
            </a:endParaRPr>
          </a:p>
          <a:p>
            <a:r>
              <a:rPr lang="el-GR" sz="2400" dirty="0">
                <a:latin typeface="+mn-lt"/>
              </a:rPr>
              <a:t>/</a:t>
            </a:r>
            <a:r>
              <a:rPr lang="el-GR" sz="2400" dirty="0">
                <a:solidFill>
                  <a:schemeClr val="tx2">
                    <a:lumMod val="60000"/>
                    <a:lumOff val="40000"/>
                  </a:schemeClr>
                </a:solidFill>
                <a:latin typeface="+mn-lt"/>
              </a:rPr>
              <a:t>γ</a:t>
            </a:r>
            <a:r>
              <a:rPr lang="en-US" sz="2400" dirty="0">
                <a:solidFill>
                  <a:schemeClr val="tx2">
                    <a:lumMod val="60000"/>
                    <a:lumOff val="40000"/>
                  </a:schemeClr>
                </a:solidFill>
                <a:latin typeface="+mn-lt"/>
              </a:rPr>
              <a:t>rap</a:t>
            </a:r>
            <a:r>
              <a:rPr lang="el-GR" sz="2400" dirty="0">
                <a:latin typeface="+mn-lt"/>
              </a:rPr>
              <a:t>-</a:t>
            </a:r>
            <a:r>
              <a:rPr lang="en-US" sz="2400" dirty="0">
                <a:solidFill>
                  <a:srgbClr val="7030A0"/>
                </a:solidFill>
                <a:latin typeface="+mn-lt"/>
              </a:rPr>
              <a:t>s</a:t>
            </a:r>
            <a:r>
              <a:rPr lang="el-GR" sz="2400" dirty="0">
                <a:latin typeface="+mn-lt"/>
              </a:rPr>
              <a:t>-</a:t>
            </a:r>
            <a:r>
              <a:rPr lang="en-US" sz="2400" dirty="0" err="1">
                <a:latin typeface="+mn-lt"/>
              </a:rPr>
              <a:t>ame</a:t>
            </a:r>
            <a:r>
              <a:rPr lang="el-GR" sz="2400" dirty="0">
                <a:latin typeface="+mn-lt"/>
              </a:rPr>
              <a:t>/</a:t>
            </a:r>
            <a:r>
              <a:rPr lang="en-US" sz="2400" dirty="0">
                <a:latin typeface="+mn-lt"/>
              </a:rPr>
              <a:t>,</a:t>
            </a:r>
            <a:r>
              <a:rPr lang="el-GR" sz="2400" dirty="0">
                <a:latin typeface="+mn-lt"/>
              </a:rPr>
              <a:t> /</a:t>
            </a:r>
            <a:r>
              <a:rPr lang="el-GR" sz="2400" dirty="0">
                <a:solidFill>
                  <a:schemeClr val="tx2">
                    <a:lumMod val="60000"/>
                    <a:lumOff val="40000"/>
                  </a:schemeClr>
                </a:solidFill>
                <a:latin typeface="+mn-lt"/>
              </a:rPr>
              <a:t>γ</a:t>
            </a:r>
            <a:r>
              <a:rPr lang="en-US" sz="2400" dirty="0">
                <a:solidFill>
                  <a:schemeClr val="tx2">
                    <a:lumMod val="60000"/>
                    <a:lumOff val="40000"/>
                  </a:schemeClr>
                </a:solidFill>
                <a:latin typeface="+mn-lt"/>
              </a:rPr>
              <a:t>rap</a:t>
            </a:r>
            <a:r>
              <a:rPr lang="el-GR" sz="2400" dirty="0">
                <a:latin typeface="+mn-lt"/>
              </a:rPr>
              <a:t>-</a:t>
            </a:r>
            <a:r>
              <a:rPr lang="en-US" sz="2400" dirty="0" err="1">
                <a:latin typeface="+mn-lt"/>
              </a:rPr>
              <a:t>si</a:t>
            </a:r>
            <a:r>
              <a:rPr lang="el-GR" sz="2400" dirty="0">
                <a:latin typeface="+mn-lt"/>
              </a:rPr>
              <a:t>-</a:t>
            </a:r>
            <a:r>
              <a:rPr lang="en-US" sz="2400" dirty="0">
                <a:latin typeface="+mn-lt"/>
              </a:rPr>
              <a:t>mo</a:t>
            </a:r>
            <a:r>
              <a:rPr lang="el-GR" sz="2400" dirty="0">
                <a:latin typeface="+mn-lt"/>
              </a:rPr>
              <a:t>/</a:t>
            </a:r>
            <a:r>
              <a:rPr lang="en-US" sz="2400" dirty="0">
                <a:latin typeface="+mn-lt"/>
              </a:rPr>
              <a:t>, </a:t>
            </a:r>
            <a:r>
              <a:rPr lang="el-GR" sz="2400" dirty="0">
                <a:latin typeface="+mn-lt"/>
              </a:rPr>
              <a:t>/</a:t>
            </a:r>
            <a:r>
              <a:rPr lang="en-US" sz="2400" dirty="0">
                <a:solidFill>
                  <a:srgbClr val="00B050"/>
                </a:solidFill>
                <a:latin typeface="+mn-lt"/>
              </a:rPr>
              <a:t>e</a:t>
            </a:r>
            <a:r>
              <a:rPr lang="el-GR" sz="2400" dirty="0">
                <a:latin typeface="+mn-lt"/>
              </a:rPr>
              <a:t>-</a:t>
            </a:r>
            <a:r>
              <a:rPr lang="el-GR" sz="2400" dirty="0">
                <a:solidFill>
                  <a:schemeClr val="tx2">
                    <a:lumMod val="60000"/>
                    <a:lumOff val="40000"/>
                  </a:schemeClr>
                </a:solidFill>
                <a:latin typeface="+mn-lt"/>
              </a:rPr>
              <a:t>γ</a:t>
            </a:r>
            <a:r>
              <a:rPr lang="en-US" sz="2400" dirty="0">
                <a:solidFill>
                  <a:schemeClr val="tx2">
                    <a:lumMod val="60000"/>
                    <a:lumOff val="40000"/>
                  </a:schemeClr>
                </a:solidFill>
                <a:latin typeface="+mn-lt"/>
              </a:rPr>
              <a:t>rap</a:t>
            </a:r>
            <a:r>
              <a:rPr lang="el-GR" sz="2400" dirty="0">
                <a:latin typeface="+mn-lt"/>
              </a:rPr>
              <a:t>-</a:t>
            </a:r>
            <a:r>
              <a:rPr lang="en-US" sz="2400" dirty="0">
                <a:solidFill>
                  <a:srgbClr val="7030A0"/>
                </a:solidFill>
                <a:latin typeface="+mn-lt"/>
              </a:rPr>
              <a:t>s</a:t>
            </a:r>
            <a:r>
              <a:rPr lang="el-GR" sz="2400" dirty="0">
                <a:latin typeface="+mn-lt"/>
              </a:rPr>
              <a:t>-</a:t>
            </a:r>
            <a:r>
              <a:rPr lang="en-US" sz="2400" dirty="0">
                <a:latin typeface="+mn-lt"/>
              </a:rPr>
              <a:t>e</a:t>
            </a:r>
            <a:r>
              <a:rPr lang="el-GR" sz="2400" dirty="0">
                <a:latin typeface="+mn-lt"/>
              </a:rPr>
              <a:t>/ </a:t>
            </a:r>
          </a:p>
          <a:p>
            <a:endParaRPr lang="el-GR" sz="2400" dirty="0"/>
          </a:p>
        </p:txBody>
      </p:sp>
      <p:sp>
        <p:nvSpPr>
          <p:cNvPr id="5" name="4 - Ορθογώνιο"/>
          <p:cNvSpPr/>
          <p:nvPr/>
        </p:nvSpPr>
        <p:spPr>
          <a:xfrm>
            <a:off x="381000" y="5257800"/>
            <a:ext cx="8229600" cy="1200329"/>
          </a:xfrm>
          <a:prstGeom prst="rect">
            <a:avLst/>
          </a:prstGeom>
        </p:spPr>
        <p:txBody>
          <a:bodyPr wrap="square">
            <a:spAutoFit/>
          </a:bodyPr>
          <a:lstStyle/>
          <a:p>
            <a:pPr algn="just"/>
            <a:r>
              <a:rPr lang="el-GR" sz="2400" b="1" u="sng" dirty="0">
                <a:solidFill>
                  <a:srgbClr val="00B050"/>
                </a:solidFill>
                <a:latin typeface="Cambria" pitchFamily="18" charset="0"/>
              </a:rPr>
              <a:t>Μορφολογία</a:t>
            </a:r>
            <a:r>
              <a:rPr lang="el-GR" sz="2400" dirty="0">
                <a:latin typeface="Cambria" pitchFamily="18" charset="0"/>
              </a:rPr>
              <a:t>: Ο κλάδος της Γλωσσολογίας που μελετά την εσωτερική δομή των λέξεων και τους κανόνες με τους οποίους γίνεται ο σχηματισμός των λέξεων.</a:t>
            </a:r>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Τύποι μορφημάτων</a:t>
            </a:r>
          </a:p>
        </p:txBody>
      </p:sp>
      <p:sp>
        <p:nvSpPr>
          <p:cNvPr id="6" name="5 - TextBox"/>
          <p:cNvSpPr txBox="1"/>
          <p:nvPr/>
        </p:nvSpPr>
        <p:spPr>
          <a:xfrm>
            <a:off x="228600" y="762000"/>
            <a:ext cx="8915400" cy="8217634"/>
          </a:xfrm>
          <a:prstGeom prst="rect">
            <a:avLst/>
          </a:prstGeom>
          <a:noFill/>
        </p:spPr>
        <p:txBody>
          <a:bodyPr wrap="square" rtlCol="0">
            <a:spAutoFit/>
          </a:bodyPr>
          <a:lstStyle/>
          <a:p>
            <a:r>
              <a:rPr lang="el-GR" sz="2400" dirty="0">
                <a:latin typeface="+mn-lt"/>
              </a:rPr>
              <a:t> 			</a:t>
            </a:r>
            <a:r>
              <a:rPr lang="el-GR" sz="2400" dirty="0">
                <a:latin typeface="Cambria" pitchFamily="18" charset="0"/>
              </a:rPr>
              <a:t>   </a:t>
            </a:r>
            <a:r>
              <a:rPr lang="el-GR" sz="2400" b="1" dirty="0">
                <a:solidFill>
                  <a:srgbClr val="00B050"/>
                </a:solidFill>
                <a:latin typeface="Cambria" pitchFamily="18" charset="0"/>
              </a:rPr>
              <a:t>Μορφήματα</a:t>
            </a:r>
            <a:endParaRPr lang="en-US" sz="2400" b="1" dirty="0">
              <a:solidFill>
                <a:srgbClr val="00B050"/>
              </a:solidFill>
              <a:latin typeface="Cambria" pitchFamily="18" charset="0"/>
            </a:endParaRPr>
          </a:p>
          <a:p>
            <a:r>
              <a:rPr lang="el-GR" sz="2400" dirty="0">
                <a:latin typeface="Cambria" pitchFamily="18" charset="0"/>
              </a:rPr>
              <a:t>       </a:t>
            </a:r>
          </a:p>
          <a:p>
            <a:endParaRPr lang="en-US" sz="2400" dirty="0">
              <a:latin typeface="Cambria" pitchFamily="18" charset="0"/>
            </a:endParaRPr>
          </a:p>
          <a:p>
            <a:r>
              <a:rPr lang="en-US" sz="2400" dirty="0">
                <a:latin typeface="Cambria" pitchFamily="18" charset="0"/>
              </a:rPr>
              <a:t>	</a:t>
            </a:r>
            <a:r>
              <a:rPr lang="el-GR" sz="2400" dirty="0">
                <a:latin typeface="Cambria" pitchFamily="18" charset="0"/>
              </a:rPr>
              <a:t>Ελεύθερα 			     Δεσμευμένα</a:t>
            </a:r>
          </a:p>
          <a:p>
            <a:endParaRPr lang="el-GR" sz="2400" dirty="0">
              <a:latin typeface="Cambria" pitchFamily="18" charset="0"/>
            </a:endParaRPr>
          </a:p>
          <a:p>
            <a:endParaRPr lang="en-US" sz="2400" dirty="0">
              <a:latin typeface="Cambria" pitchFamily="18" charset="0"/>
            </a:endParaRPr>
          </a:p>
          <a:p>
            <a:r>
              <a:rPr lang="el-GR" sz="2400" dirty="0">
                <a:latin typeface="Cambria" pitchFamily="18" charset="0"/>
              </a:rPr>
              <a:t>Λεξικά	   Λειτουργικά 	        Λεξικά        Λειτουργικά</a:t>
            </a:r>
          </a:p>
          <a:p>
            <a:r>
              <a:rPr lang="en-US" sz="2400" b="1" dirty="0">
                <a:latin typeface="Cambria" pitchFamily="18" charset="0"/>
              </a:rPr>
              <a:t>	</a:t>
            </a:r>
            <a:endParaRPr lang="el-GR" sz="2400" b="1" dirty="0">
              <a:latin typeface="Cambria" pitchFamily="18" charset="0"/>
            </a:endParaRPr>
          </a:p>
          <a:p>
            <a:r>
              <a:rPr lang="el-GR" sz="2400" b="1" dirty="0">
                <a:latin typeface="Cambria" pitchFamily="18" charset="0"/>
              </a:rPr>
              <a:t>				</a:t>
            </a:r>
            <a:endParaRPr lang="en-US" sz="2400" b="1" dirty="0">
              <a:latin typeface="Cambria" pitchFamily="18" charset="0"/>
            </a:endParaRPr>
          </a:p>
          <a:p>
            <a:r>
              <a:rPr lang="en-US" sz="2400" b="1" dirty="0">
                <a:latin typeface="Cambria" pitchFamily="18" charset="0"/>
              </a:rPr>
              <a:t>				</a:t>
            </a:r>
            <a:r>
              <a:rPr lang="el-GR" sz="2400" b="1" dirty="0">
                <a:latin typeface="Cambria" pitchFamily="18" charset="0"/>
              </a:rPr>
              <a:t>         </a:t>
            </a:r>
            <a:r>
              <a:rPr lang="el-GR" sz="2400" dirty="0">
                <a:latin typeface="Cambria" pitchFamily="18" charset="0"/>
              </a:rPr>
              <a:t>Ρίζες	Προσφύματα</a:t>
            </a:r>
          </a:p>
          <a:p>
            <a:r>
              <a:rPr lang="el-GR" sz="2400" b="1" dirty="0">
                <a:latin typeface="Cambria" pitchFamily="18" charset="0"/>
              </a:rPr>
              <a:t>		</a:t>
            </a:r>
            <a:r>
              <a:rPr lang="en-US" sz="2400" b="1" dirty="0">
                <a:latin typeface="Cambria" pitchFamily="18" charset="0"/>
              </a:rPr>
              <a:t>		</a:t>
            </a:r>
            <a:endParaRPr lang="el-GR" sz="2400" b="1" dirty="0">
              <a:latin typeface="Cambria" pitchFamily="18" charset="0"/>
            </a:endParaRPr>
          </a:p>
          <a:p>
            <a:r>
              <a:rPr lang="el-GR" sz="2400" b="1" dirty="0">
                <a:latin typeface="Cambria" pitchFamily="18" charset="0"/>
              </a:rPr>
              <a:t>					</a:t>
            </a:r>
            <a:endParaRPr lang="en-US" sz="2400" b="1" dirty="0">
              <a:latin typeface="Cambria" pitchFamily="18" charset="0"/>
            </a:endParaRPr>
          </a:p>
          <a:p>
            <a:r>
              <a:rPr lang="en-US" sz="2400" b="1" dirty="0">
                <a:latin typeface="Cambria" pitchFamily="18" charset="0"/>
              </a:rPr>
              <a:t>					</a:t>
            </a:r>
            <a:r>
              <a:rPr lang="el-GR" sz="2400" dirty="0">
                <a:latin typeface="Cambria" pitchFamily="18" charset="0"/>
              </a:rPr>
              <a:t>Παραγωγικά         Κλιτικά</a:t>
            </a:r>
            <a:endParaRPr lang="el-GR" sz="2400" b="1" dirty="0">
              <a:latin typeface="Cambria" pitchFamily="18" charset="0"/>
            </a:endParaRPr>
          </a:p>
          <a:p>
            <a:r>
              <a:rPr lang="el-GR" sz="2400" b="1" dirty="0">
                <a:latin typeface="Cambria" pitchFamily="18" charset="0"/>
              </a:rPr>
              <a:t>			</a:t>
            </a:r>
          </a:p>
          <a:p>
            <a:r>
              <a:rPr lang="el-GR" sz="1600" dirty="0">
                <a:latin typeface="Cambria" pitchFamily="18" charset="0"/>
              </a:rPr>
              <a:t>			</a:t>
            </a:r>
            <a:endParaRPr lang="en-US" sz="1600" dirty="0">
              <a:latin typeface="Cambria" pitchFamily="18" charset="0"/>
            </a:endParaRPr>
          </a:p>
          <a:p>
            <a:r>
              <a:rPr lang="en-US" sz="1600" dirty="0">
                <a:latin typeface="Cambria" pitchFamily="18" charset="0"/>
              </a:rPr>
              <a:t>		</a:t>
            </a:r>
            <a:r>
              <a:rPr lang="el-GR" sz="1600" dirty="0">
                <a:latin typeface="Cambria" pitchFamily="18" charset="0"/>
              </a:rPr>
              <a:t>                   </a:t>
            </a:r>
            <a:r>
              <a:rPr lang="el-GR" sz="1400" dirty="0">
                <a:latin typeface="Cambria" pitchFamily="18" charset="0"/>
              </a:rPr>
              <a:t>Προθήματα    Επιθήματα   </a:t>
            </a:r>
            <a:r>
              <a:rPr lang="el-GR" sz="1400" dirty="0" err="1">
                <a:latin typeface="Cambria" pitchFamily="18" charset="0"/>
              </a:rPr>
              <a:t>Ενθήματα</a:t>
            </a:r>
            <a:r>
              <a:rPr lang="el-GR" sz="1400" dirty="0">
                <a:latin typeface="Cambria" pitchFamily="18" charset="0"/>
              </a:rPr>
              <a:t>     Προθήματα    Επιθήματα      </a:t>
            </a:r>
            <a:r>
              <a:rPr lang="el-GR" sz="1400" dirty="0" err="1">
                <a:latin typeface="Cambria" pitchFamily="18" charset="0"/>
              </a:rPr>
              <a:t>Ενθήματα</a:t>
            </a:r>
            <a:endParaRPr lang="el-GR" sz="1400" dirty="0">
              <a:latin typeface="Cambria" pitchFamily="18" charset="0"/>
            </a:endParaRPr>
          </a:p>
          <a:p>
            <a:r>
              <a:rPr lang="el-GR" sz="1400" dirty="0">
                <a:latin typeface="Cambria" pitchFamily="18" charset="0"/>
              </a:rPr>
              <a:t>				</a:t>
            </a:r>
            <a:endParaRPr lang="el-GR" sz="1600" dirty="0">
              <a:latin typeface="Cambria" pitchFamily="18" charset="0"/>
            </a:endParaRPr>
          </a:p>
          <a:p>
            <a:endParaRPr lang="el-GR" sz="2400" dirty="0">
              <a:latin typeface="+mn-lt"/>
            </a:endParaRPr>
          </a:p>
          <a:p>
            <a:r>
              <a:rPr lang="el-GR" sz="2400" dirty="0">
                <a:latin typeface="+mn-lt"/>
              </a:rPr>
              <a:t>			</a:t>
            </a:r>
          </a:p>
          <a:p>
            <a:r>
              <a:rPr lang="el-GR" sz="2400" dirty="0">
                <a:latin typeface="+mn-lt"/>
              </a:rPr>
              <a:t>				</a:t>
            </a:r>
            <a:endParaRPr lang="en-US" sz="2400" dirty="0">
              <a:latin typeface="+mn-lt"/>
            </a:endParaRPr>
          </a:p>
          <a:p>
            <a:endParaRPr lang="el-GR" sz="2400" b="1" dirty="0">
              <a:latin typeface="+mn-lt"/>
            </a:endParaRPr>
          </a:p>
          <a:p>
            <a:r>
              <a:rPr lang="el-GR" sz="2400" dirty="0">
                <a:latin typeface="+mn-lt"/>
              </a:rPr>
              <a:t> </a:t>
            </a:r>
            <a:endParaRPr lang="en-US" sz="2400" dirty="0">
              <a:latin typeface="+mn-lt"/>
            </a:endParaRPr>
          </a:p>
          <a:p>
            <a:endParaRPr lang="en-US" sz="2400" dirty="0"/>
          </a:p>
        </p:txBody>
      </p:sp>
      <p:cxnSp>
        <p:nvCxnSpPr>
          <p:cNvPr id="4" name="Ευθεία γραμμή σύνδεσης 247"/>
          <p:cNvCxnSpPr/>
          <p:nvPr/>
        </p:nvCxnSpPr>
        <p:spPr>
          <a:xfrm flipV="1">
            <a:off x="914400" y="2286000"/>
            <a:ext cx="762000" cy="532216"/>
          </a:xfrm>
          <a:prstGeom prst="line">
            <a:avLst/>
          </a:prstGeom>
        </p:spPr>
        <p:style>
          <a:lnRef idx="1">
            <a:schemeClr val="dk1"/>
          </a:lnRef>
          <a:fillRef idx="0">
            <a:schemeClr val="dk1"/>
          </a:fillRef>
          <a:effectRef idx="0">
            <a:schemeClr val="dk1"/>
          </a:effectRef>
          <a:fontRef idx="minor">
            <a:schemeClr val="tx1"/>
          </a:fontRef>
        </p:style>
      </p:cxnSp>
      <p:cxnSp>
        <p:nvCxnSpPr>
          <p:cNvPr id="5" name="Ευθεία γραμμή σύνδεσης 247"/>
          <p:cNvCxnSpPr/>
          <p:nvPr/>
        </p:nvCxnSpPr>
        <p:spPr>
          <a:xfrm flipV="1">
            <a:off x="2667000" y="1219200"/>
            <a:ext cx="1447800" cy="609600"/>
          </a:xfrm>
          <a:prstGeom prst="line">
            <a:avLst/>
          </a:prstGeom>
        </p:spPr>
        <p:style>
          <a:lnRef idx="1">
            <a:schemeClr val="dk1"/>
          </a:lnRef>
          <a:fillRef idx="0">
            <a:schemeClr val="dk1"/>
          </a:fillRef>
          <a:effectRef idx="0">
            <a:schemeClr val="dk1"/>
          </a:effectRef>
          <a:fontRef idx="minor">
            <a:schemeClr val="tx1"/>
          </a:fontRef>
        </p:style>
      </p:cxnSp>
      <p:cxnSp>
        <p:nvCxnSpPr>
          <p:cNvPr id="9" name="Ευθεία γραμμή σύνδεσης 247"/>
          <p:cNvCxnSpPr/>
          <p:nvPr/>
        </p:nvCxnSpPr>
        <p:spPr>
          <a:xfrm flipH="1" flipV="1">
            <a:off x="1676400" y="2286000"/>
            <a:ext cx="685800" cy="609600"/>
          </a:xfrm>
          <a:prstGeom prst="line">
            <a:avLst/>
          </a:prstGeom>
        </p:spPr>
        <p:style>
          <a:lnRef idx="1">
            <a:schemeClr val="dk1"/>
          </a:lnRef>
          <a:fillRef idx="0">
            <a:schemeClr val="dk1"/>
          </a:fillRef>
          <a:effectRef idx="0">
            <a:schemeClr val="dk1"/>
          </a:effectRef>
          <a:fontRef idx="minor">
            <a:schemeClr val="tx1"/>
          </a:fontRef>
        </p:style>
      </p:cxnSp>
      <p:cxnSp>
        <p:nvCxnSpPr>
          <p:cNvPr id="13" name="Ευθεία γραμμή σύνδεσης 247"/>
          <p:cNvCxnSpPr/>
          <p:nvPr/>
        </p:nvCxnSpPr>
        <p:spPr>
          <a:xfrm flipH="1" flipV="1">
            <a:off x="4114800" y="1219200"/>
            <a:ext cx="1600200" cy="609600"/>
          </a:xfrm>
          <a:prstGeom prst="line">
            <a:avLst/>
          </a:prstGeom>
        </p:spPr>
        <p:style>
          <a:lnRef idx="1">
            <a:schemeClr val="dk1"/>
          </a:lnRef>
          <a:fillRef idx="0">
            <a:schemeClr val="dk1"/>
          </a:fillRef>
          <a:effectRef idx="0">
            <a:schemeClr val="dk1"/>
          </a:effectRef>
          <a:fontRef idx="minor">
            <a:schemeClr val="tx1"/>
          </a:fontRef>
        </p:style>
      </p:cxnSp>
      <p:cxnSp>
        <p:nvCxnSpPr>
          <p:cNvPr id="15" name="Ευθεία γραμμή σύνδεσης 247"/>
          <p:cNvCxnSpPr/>
          <p:nvPr/>
        </p:nvCxnSpPr>
        <p:spPr>
          <a:xfrm flipV="1">
            <a:off x="4953000" y="2209800"/>
            <a:ext cx="990600" cy="608416"/>
          </a:xfrm>
          <a:prstGeom prst="line">
            <a:avLst/>
          </a:prstGeom>
        </p:spPr>
        <p:style>
          <a:lnRef idx="1">
            <a:schemeClr val="dk1"/>
          </a:lnRef>
          <a:fillRef idx="0">
            <a:schemeClr val="dk1"/>
          </a:fillRef>
          <a:effectRef idx="0">
            <a:schemeClr val="dk1"/>
          </a:effectRef>
          <a:fontRef idx="minor">
            <a:schemeClr val="tx1"/>
          </a:fontRef>
        </p:style>
      </p:cxnSp>
      <p:cxnSp>
        <p:nvCxnSpPr>
          <p:cNvPr id="16" name="Ευθεία γραμμή σύνδεσης 247"/>
          <p:cNvCxnSpPr/>
          <p:nvPr/>
        </p:nvCxnSpPr>
        <p:spPr>
          <a:xfrm flipV="1">
            <a:off x="5638800" y="4419600"/>
            <a:ext cx="990600" cy="684616"/>
          </a:xfrm>
          <a:prstGeom prst="line">
            <a:avLst/>
          </a:prstGeom>
        </p:spPr>
        <p:style>
          <a:lnRef idx="1">
            <a:schemeClr val="dk1"/>
          </a:lnRef>
          <a:fillRef idx="0">
            <a:schemeClr val="dk1"/>
          </a:fillRef>
          <a:effectRef idx="0">
            <a:schemeClr val="dk1"/>
          </a:effectRef>
          <a:fontRef idx="minor">
            <a:schemeClr val="tx1"/>
          </a:fontRef>
        </p:style>
      </p:cxnSp>
      <p:cxnSp>
        <p:nvCxnSpPr>
          <p:cNvPr id="17" name="Ευθεία γραμμή σύνδεσης 247"/>
          <p:cNvCxnSpPr/>
          <p:nvPr/>
        </p:nvCxnSpPr>
        <p:spPr>
          <a:xfrm flipH="1" flipV="1">
            <a:off x="5943600" y="2209800"/>
            <a:ext cx="1066800" cy="685800"/>
          </a:xfrm>
          <a:prstGeom prst="line">
            <a:avLst/>
          </a:prstGeom>
        </p:spPr>
        <p:style>
          <a:lnRef idx="1">
            <a:schemeClr val="dk1"/>
          </a:lnRef>
          <a:fillRef idx="0">
            <a:schemeClr val="dk1"/>
          </a:fillRef>
          <a:effectRef idx="0">
            <a:schemeClr val="dk1"/>
          </a:effectRef>
          <a:fontRef idx="minor">
            <a:schemeClr val="tx1"/>
          </a:fontRef>
        </p:style>
      </p:cxnSp>
      <p:cxnSp>
        <p:nvCxnSpPr>
          <p:cNvPr id="18" name="Ευθεία γραμμή σύνδεσης 247"/>
          <p:cNvCxnSpPr/>
          <p:nvPr/>
        </p:nvCxnSpPr>
        <p:spPr>
          <a:xfrm flipV="1">
            <a:off x="4876800" y="3352800"/>
            <a:ext cx="0" cy="685800"/>
          </a:xfrm>
          <a:prstGeom prst="line">
            <a:avLst/>
          </a:prstGeom>
        </p:spPr>
        <p:style>
          <a:lnRef idx="1">
            <a:schemeClr val="dk1"/>
          </a:lnRef>
          <a:fillRef idx="0">
            <a:schemeClr val="dk1"/>
          </a:fillRef>
          <a:effectRef idx="0">
            <a:schemeClr val="dk1"/>
          </a:effectRef>
          <a:fontRef idx="minor">
            <a:schemeClr val="tx1"/>
          </a:fontRef>
        </p:style>
      </p:cxnSp>
      <p:cxnSp>
        <p:nvCxnSpPr>
          <p:cNvPr id="20" name="Ευθεία γραμμή σύνδεσης 247"/>
          <p:cNvCxnSpPr/>
          <p:nvPr/>
        </p:nvCxnSpPr>
        <p:spPr>
          <a:xfrm flipV="1">
            <a:off x="6553200" y="3352800"/>
            <a:ext cx="0" cy="685800"/>
          </a:xfrm>
          <a:prstGeom prst="line">
            <a:avLst/>
          </a:prstGeom>
        </p:spPr>
        <p:style>
          <a:lnRef idx="1">
            <a:schemeClr val="dk1"/>
          </a:lnRef>
          <a:fillRef idx="0">
            <a:schemeClr val="dk1"/>
          </a:fillRef>
          <a:effectRef idx="0">
            <a:schemeClr val="dk1"/>
          </a:effectRef>
          <a:fontRef idx="minor">
            <a:schemeClr val="tx1"/>
          </a:fontRef>
        </p:style>
      </p:cxnSp>
      <p:cxnSp>
        <p:nvCxnSpPr>
          <p:cNvPr id="21" name="Ευθεία γραμμή σύνδεσης 247"/>
          <p:cNvCxnSpPr/>
          <p:nvPr/>
        </p:nvCxnSpPr>
        <p:spPr>
          <a:xfrm flipH="1" flipV="1">
            <a:off x="6629400" y="4419600"/>
            <a:ext cx="990600" cy="685800"/>
          </a:xfrm>
          <a:prstGeom prst="line">
            <a:avLst/>
          </a:prstGeom>
        </p:spPr>
        <p:style>
          <a:lnRef idx="1">
            <a:schemeClr val="dk1"/>
          </a:lnRef>
          <a:fillRef idx="0">
            <a:schemeClr val="dk1"/>
          </a:fillRef>
          <a:effectRef idx="0">
            <a:schemeClr val="dk1"/>
          </a:effectRef>
          <a:fontRef idx="minor">
            <a:schemeClr val="tx1"/>
          </a:fontRef>
        </p:style>
      </p:cxnSp>
      <p:cxnSp>
        <p:nvCxnSpPr>
          <p:cNvPr id="23" name="Ευθεία γραμμή σύνδεσης 247"/>
          <p:cNvCxnSpPr/>
          <p:nvPr/>
        </p:nvCxnSpPr>
        <p:spPr>
          <a:xfrm flipV="1">
            <a:off x="3657600" y="5562600"/>
            <a:ext cx="1524000" cy="533400"/>
          </a:xfrm>
          <a:prstGeom prst="line">
            <a:avLst/>
          </a:prstGeom>
        </p:spPr>
        <p:style>
          <a:lnRef idx="1">
            <a:schemeClr val="dk1"/>
          </a:lnRef>
          <a:fillRef idx="0">
            <a:schemeClr val="dk1"/>
          </a:fillRef>
          <a:effectRef idx="0">
            <a:schemeClr val="dk1"/>
          </a:effectRef>
          <a:fontRef idx="minor">
            <a:schemeClr val="tx1"/>
          </a:fontRef>
        </p:style>
      </p:cxnSp>
      <p:cxnSp>
        <p:nvCxnSpPr>
          <p:cNvPr id="26" name="Ευθεία γραμμή σύνδεσης 247"/>
          <p:cNvCxnSpPr/>
          <p:nvPr/>
        </p:nvCxnSpPr>
        <p:spPr>
          <a:xfrm flipV="1">
            <a:off x="4724400" y="5562600"/>
            <a:ext cx="457200" cy="533400"/>
          </a:xfrm>
          <a:prstGeom prst="line">
            <a:avLst/>
          </a:prstGeom>
        </p:spPr>
        <p:style>
          <a:lnRef idx="1">
            <a:schemeClr val="dk1"/>
          </a:lnRef>
          <a:fillRef idx="0">
            <a:schemeClr val="dk1"/>
          </a:fillRef>
          <a:effectRef idx="0">
            <a:schemeClr val="dk1"/>
          </a:effectRef>
          <a:fontRef idx="minor">
            <a:schemeClr val="tx1"/>
          </a:fontRef>
        </p:style>
      </p:cxnSp>
      <p:cxnSp>
        <p:nvCxnSpPr>
          <p:cNvPr id="28" name="Ευθεία γραμμή σύνδεσης 247"/>
          <p:cNvCxnSpPr/>
          <p:nvPr/>
        </p:nvCxnSpPr>
        <p:spPr>
          <a:xfrm flipH="1" flipV="1">
            <a:off x="5181600" y="5562600"/>
            <a:ext cx="304800" cy="533400"/>
          </a:xfrm>
          <a:prstGeom prst="line">
            <a:avLst/>
          </a:prstGeom>
        </p:spPr>
        <p:style>
          <a:lnRef idx="1">
            <a:schemeClr val="dk1"/>
          </a:lnRef>
          <a:fillRef idx="0">
            <a:schemeClr val="dk1"/>
          </a:fillRef>
          <a:effectRef idx="0">
            <a:schemeClr val="dk1"/>
          </a:effectRef>
          <a:fontRef idx="minor">
            <a:schemeClr val="tx1"/>
          </a:fontRef>
        </p:style>
      </p:cxnSp>
      <p:cxnSp>
        <p:nvCxnSpPr>
          <p:cNvPr id="31" name="Ευθεία γραμμή σύνδεσης 247"/>
          <p:cNvCxnSpPr/>
          <p:nvPr/>
        </p:nvCxnSpPr>
        <p:spPr>
          <a:xfrm flipV="1">
            <a:off x="6629400" y="5562600"/>
            <a:ext cx="990600" cy="533400"/>
          </a:xfrm>
          <a:prstGeom prst="line">
            <a:avLst/>
          </a:prstGeom>
        </p:spPr>
        <p:style>
          <a:lnRef idx="1">
            <a:schemeClr val="dk1"/>
          </a:lnRef>
          <a:fillRef idx="0">
            <a:schemeClr val="dk1"/>
          </a:fillRef>
          <a:effectRef idx="0">
            <a:schemeClr val="dk1"/>
          </a:effectRef>
          <a:fontRef idx="minor">
            <a:schemeClr val="tx1"/>
          </a:fontRef>
        </p:style>
      </p:cxnSp>
      <p:cxnSp>
        <p:nvCxnSpPr>
          <p:cNvPr id="33" name="Ευθεία γραμμή σύνδεσης 247"/>
          <p:cNvCxnSpPr/>
          <p:nvPr/>
        </p:nvCxnSpPr>
        <p:spPr>
          <a:xfrm flipV="1">
            <a:off x="7467600" y="5562600"/>
            <a:ext cx="152400" cy="533400"/>
          </a:xfrm>
          <a:prstGeom prst="line">
            <a:avLst/>
          </a:prstGeom>
        </p:spPr>
        <p:style>
          <a:lnRef idx="1">
            <a:schemeClr val="dk1"/>
          </a:lnRef>
          <a:fillRef idx="0">
            <a:schemeClr val="dk1"/>
          </a:fillRef>
          <a:effectRef idx="0">
            <a:schemeClr val="dk1"/>
          </a:effectRef>
          <a:fontRef idx="minor">
            <a:schemeClr val="tx1"/>
          </a:fontRef>
        </p:style>
      </p:cxnSp>
      <p:cxnSp>
        <p:nvCxnSpPr>
          <p:cNvPr id="35" name="Ευθεία γραμμή σύνδεσης 247"/>
          <p:cNvCxnSpPr/>
          <p:nvPr/>
        </p:nvCxnSpPr>
        <p:spPr>
          <a:xfrm flipH="1" flipV="1">
            <a:off x="7620000" y="5562600"/>
            <a:ext cx="533400" cy="53340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6">
                                            <p:txEl>
                                              <p:pRg st="15" end="15"/>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
                                            <p:txEl>
                                              <p:pRg st="16" end="16"/>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Τύποι μορφημάτων</a:t>
            </a:r>
          </a:p>
        </p:txBody>
      </p:sp>
      <p:sp>
        <p:nvSpPr>
          <p:cNvPr id="6" name="5 - TextBox"/>
          <p:cNvSpPr txBox="1"/>
          <p:nvPr/>
        </p:nvSpPr>
        <p:spPr>
          <a:xfrm>
            <a:off x="228600" y="762000"/>
            <a:ext cx="8915400" cy="8217634"/>
          </a:xfrm>
          <a:prstGeom prst="rect">
            <a:avLst/>
          </a:prstGeom>
          <a:noFill/>
        </p:spPr>
        <p:txBody>
          <a:bodyPr wrap="square" rtlCol="0">
            <a:spAutoFit/>
          </a:bodyPr>
          <a:lstStyle/>
          <a:p>
            <a:r>
              <a:rPr lang="el-GR" sz="2400" dirty="0">
                <a:latin typeface="+mn-lt"/>
              </a:rPr>
              <a:t> 			   Μορφήματα</a:t>
            </a:r>
            <a:endParaRPr lang="en-US" sz="2400" dirty="0">
              <a:latin typeface="+mn-lt"/>
            </a:endParaRPr>
          </a:p>
          <a:p>
            <a:r>
              <a:rPr lang="el-GR" sz="2400" dirty="0">
                <a:latin typeface="+mn-lt"/>
              </a:rPr>
              <a:t>       </a:t>
            </a:r>
          </a:p>
          <a:p>
            <a:endParaRPr lang="en-US" sz="2400" dirty="0">
              <a:latin typeface="+mn-lt"/>
            </a:endParaRPr>
          </a:p>
          <a:p>
            <a:r>
              <a:rPr lang="en-US" sz="2400" dirty="0">
                <a:latin typeface="+mn-lt"/>
              </a:rPr>
              <a:t>	</a:t>
            </a:r>
            <a:r>
              <a:rPr lang="el-GR" sz="2400" dirty="0">
                <a:latin typeface="+mn-lt"/>
              </a:rPr>
              <a:t>Ελεύθερα 			     Δεσμευμένα</a:t>
            </a:r>
          </a:p>
          <a:p>
            <a:endParaRPr lang="el-GR" sz="2400" dirty="0">
              <a:latin typeface="+mn-lt"/>
            </a:endParaRPr>
          </a:p>
          <a:p>
            <a:endParaRPr lang="en-US" sz="2400" dirty="0">
              <a:latin typeface="+mn-lt"/>
            </a:endParaRPr>
          </a:p>
          <a:p>
            <a:r>
              <a:rPr lang="el-GR" sz="2400" dirty="0">
                <a:latin typeface="+mn-lt"/>
              </a:rPr>
              <a:t>Λεξικά	   Λειτουργικά 	Λεξικά		Λειτουργικά</a:t>
            </a:r>
          </a:p>
          <a:p>
            <a:r>
              <a:rPr lang="el-GR" sz="2400" b="1" dirty="0">
                <a:solidFill>
                  <a:srgbClr val="00B050"/>
                </a:solidFill>
                <a:latin typeface="+mn-lt"/>
              </a:rPr>
              <a:t> </a:t>
            </a:r>
            <a:r>
              <a:rPr lang="en-US" sz="2400" b="1" dirty="0">
                <a:solidFill>
                  <a:srgbClr val="00B050"/>
                </a:solidFill>
                <a:latin typeface="Cambria" pitchFamily="18" charset="0"/>
              </a:rPr>
              <a:t>boy	</a:t>
            </a:r>
            <a:r>
              <a:rPr lang="el-GR" sz="2400" b="1" dirty="0">
                <a:solidFill>
                  <a:srgbClr val="00B050"/>
                </a:solidFill>
                <a:latin typeface="Cambria" pitchFamily="18" charset="0"/>
              </a:rPr>
              <a:t>        </a:t>
            </a:r>
            <a:r>
              <a:rPr lang="en-US" sz="2400" b="1" dirty="0">
                <a:solidFill>
                  <a:srgbClr val="00B050"/>
                </a:solidFill>
                <a:latin typeface="Cambria" pitchFamily="18" charset="0"/>
              </a:rPr>
              <a:t>the</a:t>
            </a:r>
            <a:r>
              <a:rPr lang="en-US" sz="2400" b="1" dirty="0">
                <a:solidFill>
                  <a:srgbClr val="00B050"/>
                </a:solidFill>
                <a:latin typeface="+mn-lt"/>
              </a:rPr>
              <a:t>, </a:t>
            </a:r>
            <a:r>
              <a:rPr lang="el-GR" sz="2400" b="1" dirty="0">
                <a:solidFill>
                  <a:srgbClr val="00B050"/>
                </a:solidFill>
                <a:latin typeface="+mn-lt"/>
              </a:rPr>
              <a:t>τον</a:t>
            </a:r>
            <a:r>
              <a:rPr lang="el-GR" sz="2400" b="1" dirty="0">
                <a:latin typeface="+mn-lt"/>
              </a:rPr>
              <a:t>	</a:t>
            </a:r>
          </a:p>
          <a:p>
            <a:r>
              <a:rPr lang="el-GR" sz="2400" b="1" dirty="0">
                <a:latin typeface="+mn-lt"/>
              </a:rPr>
              <a:t>				</a:t>
            </a:r>
            <a:endParaRPr lang="en-US" sz="2400" b="1" dirty="0">
              <a:latin typeface="+mn-lt"/>
            </a:endParaRPr>
          </a:p>
          <a:p>
            <a:r>
              <a:rPr lang="en-US" sz="2400" b="1" dirty="0">
                <a:latin typeface="+mn-lt"/>
              </a:rPr>
              <a:t>				</a:t>
            </a:r>
            <a:r>
              <a:rPr lang="el-GR" sz="2400" dirty="0">
                <a:latin typeface="+mn-lt"/>
              </a:rPr>
              <a:t>Ρίζες		Προσφύματα</a:t>
            </a:r>
          </a:p>
          <a:p>
            <a:r>
              <a:rPr lang="el-GR" sz="2400" b="1" dirty="0">
                <a:latin typeface="+mn-lt"/>
              </a:rPr>
              <a:t>		</a:t>
            </a:r>
            <a:r>
              <a:rPr lang="en-US" sz="2400" b="1" dirty="0">
                <a:latin typeface="+mn-lt"/>
              </a:rPr>
              <a:t>		</a:t>
            </a:r>
            <a:r>
              <a:rPr lang="el-GR" sz="2400" b="1" dirty="0" err="1">
                <a:solidFill>
                  <a:srgbClr val="00B050"/>
                </a:solidFill>
                <a:latin typeface="+mn-lt"/>
              </a:rPr>
              <a:t>γραφ</a:t>
            </a:r>
            <a:r>
              <a:rPr lang="el-GR" sz="2400" b="1" dirty="0">
                <a:solidFill>
                  <a:srgbClr val="00B050"/>
                </a:solidFill>
                <a:latin typeface="+mn-lt"/>
              </a:rPr>
              <a:t>-</a:t>
            </a:r>
          </a:p>
          <a:p>
            <a:r>
              <a:rPr lang="el-GR" sz="2400" b="1" dirty="0">
                <a:latin typeface="+mn-lt"/>
              </a:rPr>
              <a:t>					</a:t>
            </a:r>
            <a:endParaRPr lang="en-US" sz="2400" b="1" dirty="0">
              <a:latin typeface="+mn-lt"/>
            </a:endParaRPr>
          </a:p>
          <a:p>
            <a:r>
              <a:rPr lang="en-US" sz="2400" b="1" dirty="0">
                <a:latin typeface="+mn-lt"/>
              </a:rPr>
              <a:t>					</a:t>
            </a:r>
            <a:r>
              <a:rPr lang="el-GR" sz="2400" dirty="0">
                <a:latin typeface="+mn-lt"/>
              </a:rPr>
              <a:t>Παραγωγικά         Κλιτικά</a:t>
            </a:r>
            <a:endParaRPr lang="el-GR" sz="2400" b="1" dirty="0">
              <a:latin typeface="+mn-lt"/>
            </a:endParaRPr>
          </a:p>
          <a:p>
            <a:r>
              <a:rPr lang="el-GR" sz="2400" b="1" dirty="0">
                <a:latin typeface="+mn-lt"/>
              </a:rPr>
              <a:t>			</a:t>
            </a:r>
          </a:p>
          <a:p>
            <a:r>
              <a:rPr lang="el-GR" sz="1600" dirty="0">
                <a:latin typeface="+mn-lt"/>
              </a:rPr>
              <a:t>			</a:t>
            </a:r>
            <a:endParaRPr lang="en-US" sz="1600" dirty="0">
              <a:latin typeface="+mn-lt"/>
            </a:endParaRPr>
          </a:p>
          <a:p>
            <a:r>
              <a:rPr lang="en-US" sz="1600" dirty="0">
                <a:latin typeface="+mn-lt"/>
              </a:rPr>
              <a:t>			</a:t>
            </a:r>
            <a:r>
              <a:rPr lang="el-GR" sz="1400" dirty="0">
                <a:latin typeface="+mn-lt"/>
              </a:rPr>
              <a:t>Προθήματα    Επιθήματα   </a:t>
            </a:r>
            <a:r>
              <a:rPr lang="el-GR" sz="1400" dirty="0" err="1">
                <a:latin typeface="+mn-lt"/>
              </a:rPr>
              <a:t>Ενθήματα</a:t>
            </a:r>
            <a:r>
              <a:rPr lang="el-GR" sz="1400" dirty="0">
                <a:latin typeface="+mn-lt"/>
              </a:rPr>
              <a:t>     Προθήματα    Επιθήματα      </a:t>
            </a:r>
            <a:r>
              <a:rPr lang="el-GR" sz="1400" dirty="0" err="1">
                <a:latin typeface="+mn-lt"/>
              </a:rPr>
              <a:t>Ενθήματα</a:t>
            </a:r>
            <a:endParaRPr lang="el-GR" sz="1400" dirty="0">
              <a:latin typeface="+mn-lt"/>
            </a:endParaRPr>
          </a:p>
          <a:p>
            <a:r>
              <a:rPr lang="el-GR" sz="1400" dirty="0">
                <a:latin typeface="+mn-lt"/>
              </a:rPr>
              <a:t>			</a:t>
            </a:r>
            <a:r>
              <a:rPr lang="en-US" sz="1400" b="1" dirty="0">
                <a:solidFill>
                  <a:srgbClr val="00B050"/>
                </a:solidFill>
                <a:latin typeface="Cambria" pitchFamily="18" charset="0"/>
              </a:rPr>
              <a:t>in-, </a:t>
            </a:r>
            <a:r>
              <a:rPr lang="el-GR" sz="1400" b="1" dirty="0">
                <a:solidFill>
                  <a:srgbClr val="00B050"/>
                </a:solidFill>
                <a:latin typeface="Cambria" pitchFamily="18" charset="0"/>
              </a:rPr>
              <a:t>υπό-	 -</a:t>
            </a:r>
            <a:r>
              <a:rPr lang="en-US" sz="1400" b="1" dirty="0">
                <a:solidFill>
                  <a:srgbClr val="00B050"/>
                </a:solidFill>
                <a:latin typeface="Cambria" pitchFamily="18" charset="0"/>
              </a:rPr>
              <a:t>able, </a:t>
            </a:r>
            <a:r>
              <a:rPr lang="el-GR" sz="1400" b="1" dirty="0">
                <a:solidFill>
                  <a:srgbClr val="00B050"/>
                </a:solidFill>
                <a:latin typeface="Cambria" pitchFamily="18" charset="0"/>
              </a:rPr>
              <a:t>-</a:t>
            </a:r>
            <a:r>
              <a:rPr lang="el-GR" sz="1400" b="1" dirty="0" err="1">
                <a:solidFill>
                  <a:srgbClr val="00B050"/>
                </a:solidFill>
                <a:latin typeface="Cambria" pitchFamily="18" charset="0"/>
              </a:rPr>
              <a:t>οσύνη</a:t>
            </a:r>
            <a:r>
              <a:rPr lang="el-GR" sz="1400" b="1" dirty="0">
                <a:solidFill>
                  <a:srgbClr val="00B050"/>
                </a:solidFill>
                <a:latin typeface="Cambria" pitchFamily="18" charset="0"/>
              </a:rPr>
              <a:t>                         </a:t>
            </a:r>
            <a:r>
              <a:rPr lang="el-GR" sz="1400" b="1" dirty="0">
                <a:solidFill>
                  <a:srgbClr val="00B050"/>
                </a:solidFill>
                <a:latin typeface="+mn-lt"/>
              </a:rPr>
              <a:t>ε-(αύξηση)   -</a:t>
            </a:r>
            <a:r>
              <a:rPr lang="en-US" sz="1400" b="1" dirty="0">
                <a:solidFill>
                  <a:srgbClr val="00B050"/>
                </a:solidFill>
                <a:latin typeface="+mn-lt"/>
              </a:rPr>
              <a:t>s(</a:t>
            </a:r>
            <a:r>
              <a:rPr lang="el-GR" sz="1400" b="1" dirty="0">
                <a:solidFill>
                  <a:srgbClr val="00B050"/>
                </a:solidFill>
                <a:latin typeface="+mn-lt"/>
              </a:rPr>
              <a:t>πληθ.),-ω</a:t>
            </a:r>
            <a:endParaRPr lang="el-GR" sz="1600" b="1" dirty="0">
              <a:solidFill>
                <a:srgbClr val="00B050"/>
              </a:solidFill>
              <a:latin typeface="+mn-lt"/>
            </a:endParaRPr>
          </a:p>
          <a:p>
            <a:endParaRPr lang="el-GR" sz="2400" dirty="0">
              <a:latin typeface="+mn-lt"/>
            </a:endParaRPr>
          </a:p>
          <a:p>
            <a:r>
              <a:rPr lang="el-GR" sz="2400" dirty="0">
                <a:latin typeface="+mn-lt"/>
              </a:rPr>
              <a:t>			</a:t>
            </a:r>
          </a:p>
          <a:p>
            <a:r>
              <a:rPr lang="el-GR" sz="2400" dirty="0">
                <a:latin typeface="+mn-lt"/>
              </a:rPr>
              <a:t>				</a:t>
            </a:r>
            <a:endParaRPr lang="en-US" sz="2400" dirty="0">
              <a:latin typeface="+mn-lt"/>
            </a:endParaRPr>
          </a:p>
          <a:p>
            <a:endParaRPr lang="el-GR" sz="2400" b="1" dirty="0">
              <a:latin typeface="+mn-lt"/>
            </a:endParaRPr>
          </a:p>
          <a:p>
            <a:r>
              <a:rPr lang="el-GR" sz="2400" dirty="0">
                <a:latin typeface="+mn-lt"/>
              </a:rPr>
              <a:t> </a:t>
            </a:r>
            <a:endParaRPr lang="en-US" sz="2400" dirty="0">
              <a:latin typeface="+mn-lt"/>
            </a:endParaRPr>
          </a:p>
          <a:p>
            <a:endParaRPr lang="en-US" sz="2400" dirty="0"/>
          </a:p>
        </p:txBody>
      </p:sp>
      <p:cxnSp>
        <p:nvCxnSpPr>
          <p:cNvPr id="4" name="Ευθεία γραμμή σύνδεσης 247"/>
          <p:cNvCxnSpPr/>
          <p:nvPr/>
        </p:nvCxnSpPr>
        <p:spPr>
          <a:xfrm flipV="1">
            <a:off x="838200" y="2286000"/>
            <a:ext cx="914400" cy="608416"/>
          </a:xfrm>
          <a:prstGeom prst="line">
            <a:avLst/>
          </a:prstGeom>
        </p:spPr>
        <p:style>
          <a:lnRef idx="1">
            <a:schemeClr val="dk1"/>
          </a:lnRef>
          <a:fillRef idx="0">
            <a:schemeClr val="dk1"/>
          </a:fillRef>
          <a:effectRef idx="0">
            <a:schemeClr val="dk1"/>
          </a:effectRef>
          <a:fontRef idx="minor">
            <a:schemeClr val="tx1"/>
          </a:fontRef>
        </p:style>
      </p:cxnSp>
      <p:cxnSp>
        <p:nvCxnSpPr>
          <p:cNvPr id="5" name="Ευθεία γραμμή σύνδεσης 247"/>
          <p:cNvCxnSpPr/>
          <p:nvPr/>
        </p:nvCxnSpPr>
        <p:spPr>
          <a:xfrm flipV="1">
            <a:off x="2667000" y="1219200"/>
            <a:ext cx="1447800" cy="609600"/>
          </a:xfrm>
          <a:prstGeom prst="line">
            <a:avLst/>
          </a:prstGeom>
        </p:spPr>
        <p:style>
          <a:lnRef idx="1">
            <a:schemeClr val="dk1"/>
          </a:lnRef>
          <a:fillRef idx="0">
            <a:schemeClr val="dk1"/>
          </a:fillRef>
          <a:effectRef idx="0">
            <a:schemeClr val="dk1"/>
          </a:effectRef>
          <a:fontRef idx="minor">
            <a:schemeClr val="tx1"/>
          </a:fontRef>
        </p:style>
      </p:cxnSp>
      <p:cxnSp>
        <p:nvCxnSpPr>
          <p:cNvPr id="9" name="Ευθεία γραμμή σύνδεσης 247"/>
          <p:cNvCxnSpPr/>
          <p:nvPr/>
        </p:nvCxnSpPr>
        <p:spPr>
          <a:xfrm flipH="1" flipV="1">
            <a:off x="1752600" y="2286000"/>
            <a:ext cx="762000" cy="685800"/>
          </a:xfrm>
          <a:prstGeom prst="line">
            <a:avLst/>
          </a:prstGeom>
        </p:spPr>
        <p:style>
          <a:lnRef idx="1">
            <a:schemeClr val="dk1"/>
          </a:lnRef>
          <a:fillRef idx="0">
            <a:schemeClr val="dk1"/>
          </a:fillRef>
          <a:effectRef idx="0">
            <a:schemeClr val="dk1"/>
          </a:effectRef>
          <a:fontRef idx="minor">
            <a:schemeClr val="tx1"/>
          </a:fontRef>
        </p:style>
      </p:cxnSp>
      <p:cxnSp>
        <p:nvCxnSpPr>
          <p:cNvPr id="13" name="Ευθεία γραμμή σύνδεσης 247"/>
          <p:cNvCxnSpPr/>
          <p:nvPr/>
        </p:nvCxnSpPr>
        <p:spPr>
          <a:xfrm flipH="1" flipV="1">
            <a:off x="4114800" y="1219200"/>
            <a:ext cx="1676400" cy="609600"/>
          </a:xfrm>
          <a:prstGeom prst="line">
            <a:avLst/>
          </a:prstGeom>
        </p:spPr>
        <p:style>
          <a:lnRef idx="1">
            <a:schemeClr val="dk1"/>
          </a:lnRef>
          <a:fillRef idx="0">
            <a:schemeClr val="dk1"/>
          </a:fillRef>
          <a:effectRef idx="0">
            <a:schemeClr val="dk1"/>
          </a:effectRef>
          <a:fontRef idx="minor">
            <a:schemeClr val="tx1"/>
          </a:fontRef>
        </p:style>
      </p:cxnSp>
      <p:cxnSp>
        <p:nvCxnSpPr>
          <p:cNvPr id="15" name="Ευθεία γραμμή σύνδεσης 247"/>
          <p:cNvCxnSpPr/>
          <p:nvPr/>
        </p:nvCxnSpPr>
        <p:spPr>
          <a:xfrm flipV="1">
            <a:off x="4953000" y="2209800"/>
            <a:ext cx="1143000" cy="608416"/>
          </a:xfrm>
          <a:prstGeom prst="line">
            <a:avLst/>
          </a:prstGeom>
        </p:spPr>
        <p:style>
          <a:lnRef idx="1">
            <a:schemeClr val="dk1"/>
          </a:lnRef>
          <a:fillRef idx="0">
            <a:schemeClr val="dk1"/>
          </a:fillRef>
          <a:effectRef idx="0">
            <a:schemeClr val="dk1"/>
          </a:effectRef>
          <a:fontRef idx="minor">
            <a:schemeClr val="tx1"/>
          </a:fontRef>
        </p:style>
      </p:cxnSp>
      <p:cxnSp>
        <p:nvCxnSpPr>
          <p:cNvPr id="16" name="Ευθεία γραμμή σύνδεσης 247"/>
          <p:cNvCxnSpPr/>
          <p:nvPr/>
        </p:nvCxnSpPr>
        <p:spPr>
          <a:xfrm flipV="1">
            <a:off x="5638800" y="4495800"/>
            <a:ext cx="990600" cy="608416"/>
          </a:xfrm>
          <a:prstGeom prst="line">
            <a:avLst/>
          </a:prstGeom>
        </p:spPr>
        <p:style>
          <a:lnRef idx="1">
            <a:schemeClr val="dk1"/>
          </a:lnRef>
          <a:fillRef idx="0">
            <a:schemeClr val="dk1"/>
          </a:fillRef>
          <a:effectRef idx="0">
            <a:schemeClr val="dk1"/>
          </a:effectRef>
          <a:fontRef idx="minor">
            <a:schemeClr val="tx1"/>
          </a:fontRef>
        </p:style>
      </p:cxnSp>
      <p:cxnSp>
        <p:nvCxnSpPr>
          <p:cNvPr id="17" name="Ευθεία γραμμή σύνδεσης 247"/>
          <p:cNvCxnSpPr/>
          <p:nvPr/>
        </p:nvCxnSpPr>
        <p:spPr>
          <a:xfrm flipH="1" flipV="1">
            <a:off x="6096000" y="2209800"/>
            <a:ext cx="914400" cy="685800"/>
          </a:xfrm>
          <a:prstGeom prst="line">
            <a:avLst/>
          </a:prstGeom>
        </p:spPr>
        <p:style>
          <a:lnRef idx="1">
            <a:schemeClr val="dk1"/>
          </a:lnRef>
          <a:fillRef idx="0">
            <a:schemeClr val="dk1"/>
          </a:fillRef>
          <a:effectRef idx="0">
            <a:schemeClr val="dk1"/>
          </a:effectRef>
          <a:fontRef idx="minor">
            <a:schemeClr val="tx1"/>
          </a:fontRef>
        </p:style>
      </p:cxnSp>
      <p:cxnSp>
        <p:nvCxnSpPr>
          <p:cNvPr id="18" name="Ευθεία γραμμή σύνδεσης 247"/>
          <p:cNvCxnSpPr/>
          <p:nvPr/>
        </p:nvCxnSpPr>
        <p:spPr>
          <a:xfrm flipV="1">
            <a:off x="4343400" y="3352800"/>
            <a:ext cx="0" cy="685800"/>
          </a:xfrm>
          <a:prstGeom prst="line">
            <a:avLst/>
          </a:prstGeom>
        </p:spPr>
        <p:style>
          <a:lnRef idx="1">
            <a:schemeClr val="dk1"/>
          </a:lnRef>
          <a:fillRef idx="0">
            <a:schemeClr val="dk1"/>
          </a:fillRef>
          <a:effectRef idx="0">
            <a:schemeClr val="dk1"/>
          </a:effectRef>
          <a:fontRef idx="minor">
            <a:schemeClr val="tx1"/>
          </a:fontRef>
        </p:style>
      </p:cxnSp>
      <p:cxnSp>
        <p:nvCxnSpPr>
          <p:cNvPr id="20" name="Ευθεία γραμμή σύνδεσης 247"/>
          <p:cNvCxnSpPr/>
          <p:nvPr/>
        </p:nvCxnSpPr>
        <p:spPr>
          <a:xfrm flipV="1">
            <a:off x="6553200" y="3352800"/>
            <a:ext cx="0" cy="685800"/>
          </a:xfrm>
          <a:prstGeom prst="line">
            <a:avLst/>
          </a:prstGeom>
        </p:spPr>
        <p:style>
          <a:lnRef idx="1">
            <a:schemeClr val="dk1"/>
          </a:lnRef>
          <a:fillRef idx="0">
            <a:schemeClr val="dk1"/>
          </a:fillRef>
          <a:effectRef idx="0">
            <a:schemeClr val="dk1"/>
          </a:effectRef>
          <a:fontRef idx="minor">
            <a:schemeClr val="tx1"/>
          </a:fontRef>
        </p:style>
      </p:cxnSp>
      <p:cxnSp>
        <p:nvCxnSpPr>
          <p:cNvPr id="21" name="Ευθεία γραμμή σύνδεσης 247"/>
          <p:cNvCxnSpPr/>
          <p:nvPr/>
        </p:nvCxnSpPr>
        <p:spPr>
          <a:xfrm flipH="1" flipV="1">
            <a:off x="6629400" y="4495800"/>
            <a:ext cx="685800" cy="609600"/>
          </a:xfrm>
          <a:prstGeom prst="line">
            <a:avLst/>
          </a:prstGeom>
        </p:spPr>
        <p:style>
          <a:lnRef idx="1">
            <a:schemeClr val="dk1"/>
          </a:lnRef>
          <a:fillRef idx="0">
            <a:schemeClr val="dk1"/>
          </a:fillRef>
          <a:effectRef idx="0">
            <a:schemeClr val="dk1"/>
          </a:effectRef>
          <a:fontRef idx="minor">
            <a:schemeClr val="tx1"/>
          </a:fontRef>
        </p:style>
      </p:cxnSp>
      <p:cxnSp>
        <p:nvCxnSpPr>
          <p:cNvPr id="23" name="Ευθεία γραμμή σύνδεσης 247"/>
          <p:cNvCxnSpPr/>
          <p:nvPr/>
        </p:nvCxnSpPr>
        <p:spPr>
          <a:xfrm flipV="1">
            <a:off x="3657600" y="5562600"/>
            <a:ext cx="1524000" cy="533400"/>
          </a:xfrm>
          <a:prstGeom prst="line">
            <a:avLst/>
          </a:prstGeom>
        </p:spPr>
        <p:style>
          <a:lnRef idx="1">
            <a:schemeClr val="dk1"/>
          </a:lnRef>
          <a:fillRef idx="0">
            <a:schemeClr val="dk1"/>
          </a:fillRef>
          <a:effectRef idx="0">
            <a:schemeClr val="dk1"/>
          </a:effectRef>
          <a:fontRef idx="minor">
            <a:schemeClr val="tx1"/>
          </a:fontRef>
        </p:style>
      </p:cxnSp>
      <p:cxnSp>
        <p:nvCxnSpPr>
          <p:cNvPr id="26" name="Ευθεία γραμμή σύνδεσης 247"/>
          <p:cNvCxnSpPr/>
          <p:nvPr/>
        </p:nvCxnSpPr>
        <p:spPr>
          <a:xfrm flipV="1">
            <a:off x="4724400" y="5562600"/>
            <a:ext cx="457200" cy="533400"/>
          </a:xfrm>
          <a:prstGeom prst="line">
            <a:avLst/>
          </a:prstGeom>
        </p:spPr>
        <p:style>
          <a:lnRef idx="1">
            <a:schemeClr val="dk1"/>
          </a:lnRef>
          <a:fillRef idx="0">
            <a:schemeClr val="dk1"/>
          </a:fillRef>
          <a:effectRef idx="0">
            <a:schemeClr val="dk1"/>
          </a:effectRef>
          <a:fontRef idx="minor">
            <a:schemeClr val="tx1"/>
          </a:fontRef>
        </p:style>
      </p:cxnSp>
      <p:cxnSp>
        <p:nvCxnSpPr>
          <p:cNvPr id="28" name="Ευθεία γραμμή σύνδεσης 247"/>
          <p:cNvCxnSpPr/>
          <p:nvPr/>
        </p:nvCxnSpPr>
        <p:spPr>
          <a:xfrm flipH="1" flipV="1">
            <a:off x="5181600" y="5562600"/>
            <a:ext cx="304800" cy="533400"/>
          </a:xfrm>
          <a:prstGeom prst="line">
            <a:avLst/>
          </a:prstGeom>
        </p:spPr>
        <p:style>
          <a:lnRef idx="1">
            <a:schemeClr val="dk1"/>
          </a:lnRef>
          <a:fillRef idx="0">
            <a:schemeClr val="dk1"/>
          </a:fillRef>
          <a:effectRef idx="0">
            <a:schemeClr val="dk1"/>
          </a:effectRef>
          <a:fontRef idx="minor">
            <a:schemeClr val="tx1"/>
          </a:fontRef>
        </p:style>
      </p:cxnSp>
      <p:cxnSp>
        <p:nvCxnSpPr>
          <p:cNvPr id="31" name="Ευθεία γραμμή σύνδεσης 247"/>
          <p:cNvCxnSpPr/>
          <p:nvPr/>
        </p:nvCxnSpPr>
        <p:spPr>
          <a:xfrm flipV="1">
            <a:off x="6629400" y="5562600"/>
            <a:ext cx="990600" cy="533400"/>
          </a:xfrm>
          <a:prstGeom prst="line">
            <a:avLst/>
          </a:prstGeom>
        </p:spPr>
        <p:style>
          <a:lnRef idx="1">
            <a:schemeClr val="dk1"/>
          </a:lnRef>
          <a:fillRef idx="0">
            <a:schemeClr val="dk1"/>
          </a:fillRef>
          <a:effectRef idx="0">
            <a:schemeClr val="dk1"/>
          </a:effectRef>
          <a:fontRef idx="minor">
            <a:schemeClr val="tx1"/>
          </a:fontRef>
        </p:style>
      </p:cxnSp>
      <p:cxnSp>
        <p:nvCxnSpPr>
          <p:cNvPr id="33" name="Ευθεία γραμμή σύνδεσης 247"/>
          <p:cNvCxnSpPr/>
          <p:nvPr/>
        </p:nvCxnSpPr>
        <p:spPr>
          <a:xfrm flipV="1">
            <a:off x="7467600" y="5562600"/>
            <a:ext cx="152400" cy="533400"/>
          </a:xfrm>
          <a:prstGeom prst="line">
            <a:avLst/>
          </a:prstGeom>
        </p:spPr>
        <p:style>
          <a:lnRef idx="1">
            <a:schemeClr val="dk1"/>
          </a:lnRef>
          <a:fillRef idx="0">
            <a:schemeClr val="dk1"/>
          </a:fillRef>
          <a:effectRef idx="0">
            <a:schemeClr val="dk1"/>
          </a:effectRef>
          <a:fontRef idx="minor">
            <a:schemeClr val="tx1"/>
          </a:fontRef>
        </p:style>
      </p:cxnSp>
      <p:cxnSp>
        <p:nvCxnSpPr>
          <p:cNvPr id="35" name="Ευθεία γραμμή σύνδεσης 247"/>
          <p:cNvCxnSpPr/>
          <p:nvPr/>
        </p:nvCxnSpPr>
        <p:spPr>
          <a:xfrm flipH="1" flipV="1">
            <a:off x="7620000" y="5562600"/>
            <a:ext cx="533400" cy="53340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Ελεύθερα  και δεσμευμένα μορφήματα </a:t>
            </a:r>
          </a:p>
        </p:txBody>
      </p:sp>
      <p:sp>
        <p:nvSpPr>
          <p:cNvPr id="6" name="5 - TextBox"/>
          <p:cNvSpPr txBox="1"/>
          <p:nvPr/>
        </p:nvSpPr>
        <p:spPr>
          <a:xfrm>
            <a:off x="304800" y="1447800"/>
            <a:ext cx="8610600" cy="1938992"/>
          </a:xfrm>
          <a:prstGeom prst="rect">
            <a:avLst/>
          </a:prstGeom>
          <a:noFill/>
        </p:spPr>
        <p:txBody>
          <a:bodyPr wrap="square" rtlCol="0">
            <a:spAutoFit/>
          </a:bodyPr>
          <a:lstStyle/>
          <a:p>
            <a:pPr algn="just">
              <a:buClr>
                <a:srgbClr val="7030A0"/>
              </a:buClr>
              <a:buFont typeface="Wingdings" pitchFamily="2" charset="2"/>
              <a:buChar char="ü"/>
            </a:pPr>
            <a:r>
              <a:rPr lang="el-GR" sz="2400" b="1" dirty="0">
                <a:solidFill>
                  <a:srgbClr val="00B050"/>
                </a:solidFill>
                <a:latin typeface="Cambria" pitchFamily="18" charset="0"/>
              </a:rPr>
              <a:t> Ελεύθερα</a:t>
            </a:r>
            <a:r>
              <a:rPr lang="el-GR" sz="2400" b="1" dirty="0">
                <a:latin typeface="Cambria" pitchFamily="18" charset="0"/>
              </a:rPr>
              <a:t> </a:t>
            </a:r>
            <a:r>
              <a:rPr lang="el-GR" sz="2400" dirty="0">
                <a:latin typeface="Cambria" pitchFamily="18" charset="0"/>
              </a:rPr>
              <a:t>είναι τα μορφήματα εκείνα που μπορούν να σταθούν μόνα τους στον λόγο και να αποτελέσουν λέξεις, π.χ. /από/, /εκεί/, /εδώ/, /και/,  /τον/, /το/, /</a:t>
            </a:r>
            <a:r>
              <a:rPr lang="en-US" sz="2400" dirty="0">
                <a:latin typeface="Cambria" pitchFamily="18" charset="0"/>
              </a:rPr>
              <a:t>boy</a:t>
            </a:r>
            <a:r>
              <a:rPr lang="el-GR" sz="2400" dirty="0">
                <a:latin typeface="Cambria" pitchFamily="18" charset="0"/>
              </a:rPr>
              <a:t>/, /</a:t>
            </a:r>
            <a:r>
              <a:rPr lang="en-US" sz="2400" dirty="0">
                <a:latin typeface="Cambria" pitchFamily="18" charset="0"/>
              </a:rPr>
              <a:t>write</a:t>
            </a:r>
            <a:r>
              <a:rPr lang="el-GR" sz="2400" dirty="0">
                <a:latin typeface="Cambria" pitchFamily="18" charset="0"/>
              </a:rPr>
              <a:t>/, /</a:t>
            </a:r>
            <a:r>
              <a:rPr lang="en-US" sz="2400" dirty="0">
                <a:latin typeface="Cambria" pitchFamily="18" charset="0"/>
              </a:rPr>
              <a:t>red</a:t>
            </a:r>
            <a:r>
              <a:rPr lang="el-GR" sz="2400" dirty="0">
                <a:latin typeface="Cambria" pitchFamily="18" charset="0"/>
              </a:rPr>
              <a:t>/, </a:t>
            </a:r>
            <a:r>
              <a:rPr lang="en-US" sz="2400" dirty="0">
                <a:latin typeface="Cambria" pitchFamily="18" charset="0"/>
              </a:rPr>
              <a:t> </a:t>
            </a:r>
            <a:r>
              <a:rPr lang="el-GR" sz="2400" dirty="0">
                <a:latin typeface="Cambria" pitchFamily="18" charset="0"/>
              </a:rPr>
              <a:t>/</a:t>
            </a:r>
            <a:r>
              <a:rPr lang="en-US" sz="2400" dirty="0">
                <a:latin typeface="Cambria" pitchFamily="18" charset="0"/>
              </a:rPr>
              <a:t>here</a:t>
            </a:r>
            <a:r>
              <a:rPr lang="el-GR" sz="2400" dirty="0">
                <a:latin typeface="Cambria" pitchFamily="18" charset="0"/>
              </a:rPr>
              <a:t>/</a:t>
            </a:r>
            <a:r>
              <a:rPr lang="en-US" sz="2400" dirty="0">
                <a:latin typeface="Cambria" pitchFamily="18" charset="0"/>
              </a:rPr>
              <a:t>, </a:t>
            </a:r>
            <a:r>
              <a:rPr lang="el-GR" sz="2400" dirty="0">
                <a:latin typeface="Cambria" pitchFamily="18" charset="0"/>
              </a:rPr>
              <a:t>/</a:t>
            </a:r>
            <a:r>
              <a:rPr lang="en-US" sz="2400" dirty="0">
                <a:latin typeface="Cambria" pitchFamily="18" charset="0"/>
              </a:rPr>
              <a:t>and</a:t>
            </a:r>
            <a:r>
              <a:rPr lang="el-GR" sz="2400" dirty="0">
                <a:latin typeface="Cambria" pitchFamily="18" charset="0"/>
              </a:rPr>
              <a:t>/, /</a:t>
            </a:r>
            <a:r>
              <a:rPr lang="en-US" sz="2400" dirty="0">
                <a:latin typeface="Cambria" pitchFamily="18" charset="0"/>
              </a:rPr>
              <a:t>the</a:t>
            </a:r>
            <a:r>
              <a:rPr lang="el-GR" sz="2400" dirty="0">
                <a:latin typeface="Cambria" pitchFamily="18" charset="0"/>
              </a:rPr>
              <a:t>/.</a:t>
            </a:r>
            <a:endParaRPr lang="en-US" sz="2400" dirty="0">
              <a:latin typeface="Cambria" pitchFamily="18" charset="0"/>
            </a:endParaRPr>
          </a:p>
          <a:p>
            <a:pPr algn="just"/>
            <a:endParaRPr lang="el-GR" sz="2400" b="1" dirty="0">
              <a:latin typeface="Cambria" pitchFamily="18" charset="0"/>
            </a:endParaRPr>
          </a:p>
        </p:txBody>
      </p:sp>
      <p:sp>
        <p:nvSpPr>
          <p:cNvPr id="4" name="3 - Ορθογώνιο"/>
          <p:cNvSpPr/>
          <p:nvPr/>
        </p:nvSpPr>
        <p:spPr>
          <a:xfrm>
            <a:off x="304800" y="3505200"/>
            <a:ext cx="8534400" cy="1938992"/>
          </a:xfrm>
          <a:prstGeom prst="rect">
            <a:avLst/>
          </a:prstGeom>
        </p:spPr>
        <p:txBody>
          <a:bodyPr wrap="square">
            <a:spAutoFit/>
          </a:bodyPr>
          <a:lstStyle/>
          <a:p>
            <a:pPr algn="just">
              <a:buClr>
                <a:srgbClr val="7030A0"/>
              </a:buClr>
              <a:buFont typeface="Wingdings" pitchFamily="2" charset="2"/>
              <a:buChar char="ü"/>
            </a:pPr>
            <a:r>
              <a:rPr lang="el-GR" sz="2400" b="1" dirty="0">
                <a:solidFill>
                  <a:srgbClr val="00B050"/>
                </a:solidFill>
                <a:latin typeface="Cambria" pitchFamily="18" charset="0"/>
              </a:rPr>
              <a:t>Δεσμευμένα</a:t>
            </a:r>
            <a:r>
              <a:rPr lang="el-GR" sz="2400" dirty="0">
                <a:latin typeface="Cambria" pitchFamily="18" charset="0"/>
              </a:rPr>
              <a:t> είναι τα μορφήματα εκείνα που βρίσκονται πάντα σε συνδυασμό με άλλα, μέσα σε λέξεις, π.χ. /</a:t>
            </a:r>
            <a:r>
              <a:rPr lang="en-US" sz="2400" dirty="0">
                <a:latin typeface="Cambria" pitchFamily="18" charset="0"/>
              </a:rPr>
              <a:t>e</a:t>
            </a:r>
            <a:r>
              <a:rPr lang="el-GR" sz="2400" dirty="0">
                <a:latin typeface="Cambria" pitchFamily="18" charset="0"/>
              </a:rPr>
              <a:t>-γ</a:t>
            </a:r>
            <a:r>
              <a:rPr lang="en-US" sz="2400" dirty="0">
                <a:latin typeface="Cambria" pitchFamily="18" charset="0"/>
              </a:rPr>
              <a:t>rap</a:t>
            </a:r>
            <a:r>
              <a:rPr lang="el-GR" sz="2400" dirty="0">
                <a:latin typeface="Cambria" pitchFamily="18" charset="0"/>
              </a:rPr>
              <a:t>-</a:t>
            </a:r>
            <a:r>
              <a:rPr lang="en-US" sz="2400" dirty="0">
                <a:latin typeface="Cambria" pitchFamily="18" charset="0"/>
              </a:rPr>
              <a:t>s</a:t>
            </a:r>
            <a:r>
              <a:rPr lang="el-GR" sz="2400" dirty="0">
                <a:latin typeface="Cambria" pitchFamily="18" charset="0"/>
              </a:rPr>
              <a:t>-</a:t>
            </a:r>
            <a:r>
              <a:rPr lang="en-US" sz="2400" dirty="0">
                <a:latin typeface="Cambria" pitchFamily="18" charset="0"/>
              </a:rPr>
              <a:t>a</a:t>
            </a:r>
            <a:r>
              <a:rPr lang="el-GR" sz="2400" dirty="0">
                <a:latin typeface="Cambria" pitchFamily="18" charset="0"/>
              </a:rPr>
              <a:t>/. Κανένα από τα τέσσερα μορφήματα σε αυτή τη λέξη δεν μπορεί να αποτελέσει λέξη από μόνο του.</a:t>
            </a:r>
            <a:endParaRPr lang="en-US" sz="2400" dirty="0">
              <a:latin typeface="Cambria" pitchFamily="18" charset="0"/>
            </a:endParaRPr>
          </a:p>
          <a:p>
            <a:pPr algn="just">
              <a:buClr>
                <a:srgbClr val="7030A0"/>
              </a:buClr>
            </a:pPr>
            <a:r>
              <a:rPr lang="el-GR" sz="2400" dirty="0">
                <a:latin typeface="Cambria" pitchFamily="18" charset="0"/>
              </a:rPr>
              <a:t>Αγγλικά: /</a:t>
            </a:r>
            <a:r>
              <a:rPr lang="en-US" sz="2400" dirty="0">
                <a:latin typeface="Cambria" pitchFamily="18" charset="0"/>
              </a:rPr>
              <a:t>cat-</a:t>
            </a:r>
            <a:r>
              <a:rPr lang="en-US" sz="2400" b="1" dirty="0">
                <a:solidFill>
                  <a:srgbClr val="7030A0"/>
                </a:solidFill>
                <a:latin typeface="Cambria" pitchFamily="18" charset="0"/>
              </a:rPr>
              <a:t>s</a:t>
            </a:r>
            <a:r>
              <a:rPr lang="en-US" sz="2400" dirty="0">
                <a:latin typeface="Cambria" pitchFamily="18" charset="0"/>
              </a:rPr>
              <a:t>/, /write-</a:t>
            </a:r>
            <a:r>
              <a:rPr lang="en-US" sz="2400" b="1" dirty="0">
                <a:solidFill>
                  <a:srgbClr val="7030A0"/>
                </a:solidFill>
                <a:latin typeface="Cambria" pitchFamily="18" charset="0"/>
              </a:rPr>
              <a:t>s</a:t>
            </a:r>
            <a:r>
              <a:rPr lang="en-US" sz="2400" dirty="0">
                <a:latin typeface="Cambria"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strVal val="#ppt_w*0.70"/>
                                          </p:val>
                                        </p:tav>
                                        <p:tav tm="100000">
                                          <p:val>
                                            <p:strVal val="#ppt_w"/>
                                          </p:val>
                                        </p:tav>
                                      </p:tavLst>
                                    </p:anim>
                                    <p:anim calcmode="lin" valueType="num">
                                      <p:cBhvr>
                                        <p:cTn id="13" dur="1000" fill="hold"/>
                                        <p:tgtEl>
                                          <p:spTgt spid="4"/>
                                        </p:tgtEl>
                                        <p:attrNameLst>
                                          <p:attrName>ppt_h</p:attrName>
                                        </p:attrNameLst>
                                      </p:cBhvr>
                                      <p:tavLst>
                                        <p:tav tm="0">
                                          <p:val>
                                            <p:strVal val="#ppt_h"/>
                                          </p:val>
                                        </p:tav>
                                        <p:tav tm="100000">
                                          <p:val>
                                            <p:strVal val="#ppt_h"/>
                                          </p:val>
                                        </p:tav>
                                      </p:tavLst>
                                    </p:anim>
                                    <p:animEffect transition="in" filter="fade">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Λεξικά  και λειτουργικά μορφήματα </a:t>
            </a:r>
          </a:p>
        </p:txBody>
      </p:sp>
      <p:sp>
        <p:nvSpPr>
          <p:cNvPr id="6" name="5 - TextBox"/>
          <p:cNvSpPr txBox="1"/>
          <p:nvPr/>
        </p:nvSpPr>
        <p:spPr>
          <a:xfrm>
            <a:off x="228600" y="1167348"/>
            <a:ext cx="8610600" cy="1200329"/>
          </a:xfrm>
          <a:prstGeom prst="rect">
            <a:avLst/>
          </a:prstGeom>
          <a:noFill/>
        </p:spPr>
        <p:txBody>
          <a:bodyPr wrap="square" rtlCol="0">
            <a:spAutoFit/>
          </a:bodyPr>
          <a:lstStyle/>
          <a:p>
            <a:pPr algn="just">
              <a:buClr>
                <a:srgbClr val="7030A0"/>
              </a:buClr>
              <a:buFont typeface="Wingdings" pitchFamily="2" charset="2"/>
              <a:buChar char="ü"/>
            </a:pPr>
            <a:r>
              <a:rPr lang="el-GR" sz="2400" b="1" dirty="0">
                <a:solidFill>
                  <a:srgbClr val="00B050"/>
                </a:solidFill>
                <a:latin typeface="+mn-lt"/>
              </a:rPr>
              <a:t>Λεξικά </a:t>
            </a:r>
            <a:r>
              <a:rPr lang="el-GR" sz="2400" dirty="0">
                <a:latin typeface="+mn-lt"/>
              </a:rPr>
              <a:t>είναι τα μορφήματα εκείνα που είναι φορείς λεξικής σημασίας, π.χ. /</a:t>
            </a:r>
            <a:r>
              <a:rPr lang="en-US" sz="2400" dirty="0">
                <a:latin typeface="+mn-lt"/>
              </a:rPr>
              <a:t>boy</a:t>
            </a:r>
            <a:r>
              <a:rPr lang="el-GR" sz="2400" dirty="0">
                <a:latin typeface="+mn-lt"/>
              </a:rPr>
              <a:t>/, /</a:t>
            </a:r>
            <a:r>
              <a:rPr lang="en-US" sz="2400" dirty="0">
                <a:latin typeface="+mn-lt"/>
              </a:rPr>
              <a:t>write</a:t>
            </a:r>
            <a:r>
              <a:rPr lang="el-GR" sz="2400" dirty="0">
                <a:latin typeface="+mn-lt"/>
              </a:rPr>
              <a:t>/, /</a:t>
            </a:r>
            <a:r>
              <a:rPr lang="en-US" sz="2400" dirty="0">
                <a:latin typeface="+mn-lt"/>
              </a:rPr>
              <a:t>red</a:t>
            </a:r>
            <a:r>
              <a:rPr lang="el-GR" sz="2400" dirty="0">
                <a:latin typeface="+mn-lt"/>
              </a:rPr>
              <a:t>/, </a:t>
            </a:r>
            <a:r>
              <a:rPr lang="en-US" sz="2400" dirty="0">
                <a:latin typeface="+mn-lt"/>
              </a:rPr>
              <a:t> </a:t>
            </a:r>
            <a:r>
              <a:rPr lang="el-GR" sz="2400" dirty="0"/>
              <a:t>/</a:t>
            </a:r>
            <a:r>
              <a:rPr lang="el-GR" sz="2400" dirty="0">
                <a:latin typeface="+mn-lt"/>
              </a:rPr>
              <a:t>γ</a:t>
            </a:r>
            <a:r>
              <a:rPr lang="en-US" sz="2400" dirty="0" err="1">
                <a:latin typeface="+mn-lt"/>
              </a:rPr>
              <a:t>raf</a:t>
            </a:r>
            <a:r>
              <a:rPr lang="en-US" sz="2400" dirty="0">
                <a:latin typeface="+mn-lt"/>
              </a:rPr>
              <a:t>-</a:t>
            </a:r>
            <a:r>
              <a:rPr lang="el-GR" sz="2400" dirty="0"/>
              <a:t>/</a:t>
            </a:r>
            <a:r>
              <a:rPr lang="en-US" sz="2400" dirty="0"/>
              <a:t>,</a:t>
            </a:r>
            <a:r>
              <a:rPr lang="en-US" sz="2400" dirty="0">
                <a:latin typeface="+mn-lt"/>
              </a:rPr>
              <a:t> </a:t>
            </a:r>
            <a:r>
              <a:rPr lang="el-GR" sz="2400" dirty="0">
                <a:latin typeface="+mn-lt"/>
              </a:rPr>
              <a:t>/</a:t>
            </a:r>
            <a:r>
              <a:rPr lang="en-US" sz="2400" dirty="0">
                <a:latin typeface="+mn-lt"/>
              </a:rPr>
              <a:t>a</a:t>
            </a:r>
            <a:r>
              <a:rPr lang="el-GR" sz="2400" dirty="0">
                <a:latin typeface="+mn-lt"/>
              </a:rPr>
              <a:t>γ</a:t>
            </a:r>
            <a:r>
              <a:rPr lang="en-US" sz="2400" dirty="0">
                <a:latin typeface="+mn-lt"/>
              </a:rPr>
              <a:t>or-</a:t>
            </a:r>
            <a:r>
              <a:rPr lang="el-GR" sz="2400" dirty="0">
                <a:latin typeface="+mn-lt"/>
              </a:rPr>
              <a:t>/, /</a:t>
            </a:r>
            <a:r>
              <a:rPr lang="en-US" sz="2400" dirty="0" err="1">
                <a:latin typeface="+mn-lt"/>
              </a:rPr>
              <a:t>kokin</a:t>
            </a:r>
            <a:r>
              <a:rPr lang="en-US" sz="2400" dirty="0">
                <a:latin typeface="+mn-lt"/>
              </a:rPr>
              <a:t>-</a:t>
            </a:r>
            <a:r>
              <a:rPr lang="el-GR" sz="2400" dirty="0"/>
              <a:t>/</a:t>
            </a:r>
            <a:r>
              <a:rPr lang="el-GR" sz="2400" dirty="0">
                <a:latin typeface="+mn-lt"/>
              </a:rPr>
              <a:t>.</a:t>
            </a:r>
            <a:endParaRPr lang="en-US" sz="2400" dirty="0">
              <a:latin typeface="+mn-lt"/>
            </a:endParaRPr>
          </a:p>
          <a:p>
            <a:pPr algn="just">
              <a:buClr>
                <a:srgbClr val="7030A0"/>
              </a:buClr>
              <a:buFont typeface="Wingdings" pitchFamily="2" charset="2"/>
              <a:buChar char="ü"/>
            </a:pPr>
            <a:endParaRPr lang="el-GR" sz="2400" b="1" dirty="0">
              <a:latin typeface="+mn-lt"/>
            </a:endParaRPr>
          </a:p>
        </p:txBody>
      </p:sp>
      <p:sp>
        <p:nvSpPr>
          <p:cNvPr id="5" name="Rectangle 4"/>
          <p:cNvSpPr/>
          <p:nvPr/>
        </p:nvSpPr>
        <p:spPr>
          <a:xfrm>
            <a:off x="228600" y="3810000"/>
            <a:ext cx="8686800" cy="830997"/>
          </a:xfrm>
          <a:prstGeom prst="rect">
            <a:avLst/>
          </a:prstGeom>
        </p:spPr>
        <p:txBody>
          <a:bodyPr wrap="square">
            <a:spAutoFit/>
          </a:bodyPr>
          <a:lstStyle/>
          <a:p>
            <a:pPr algn="just">
              <a:buClr>
                <a:srgbClr val="00B050"/>
              </a:buClr>
              <a:buFont typeface="Wingdings" pitchFamily="2" charset="2"/>
              <a:buChar char="q"/>
            </a:pPr>
            <a:r>
              <a:rPr lang="el-GR" sz="2400" b="1" dirty="0">
                <a:latin typeface="Cambria" pitchFamily="18" charset="0"/>
              </a:rPr>
              <a:t> Ποια η διαφορά ανάμεσα στην Ελληνική και την Αγγλική ως προς τα ελεύθερα μορφήματά τους;</a:t>
            </a:r>
            <a:endParaRPr lang="en-US" sz="2400" dirty="0">
              <a:latin typeface="Cambria" pitchFamily="18" charset="0"/>
            </a:endParaRPr>
          </a:p>
        </p:txBody>
      </p:sp>
      <p:sp>
        <p:nvSpPr>
          <p:cNvPr id="7" name="Rectangle 6"/>
          <p:cNvSpPr/>
          <p:nvPr/>
        </p:nvSpPr>
        <p:spPr>
          <a:xfrm>
            <a:off x="228600" y="5181600"/>
            <a:ext cx="8686800" cy="830997"/>
          </a:xfrm>
          <a:prstGeom prst="rect">
            <a:avLst/>
          </a:prstGeom>
        </p:spPr>
        <p:txBody>
          <a:bodyPr wrap="square">
            <a:spAutoFit/>
          </a:bodyPr>
          <a:lstStyle/>
          <a:p>
            <a:pPr algn="just"/>
            <a:r>
              <a:rPr lang="el-GR" sz="2400" b="1" dirty="0">
                <a:latin typeface="Cambria" pitchFamily="18" charset="0"/>
              </a:rPr>
              <a:t>Στην Ελληνική τα </a:t>
            </a:r>
            <a:r>
              <a:rPr lang="el-GR" sz="2400" b="1" dirty="0">
                <a:solidFill>
                  <a:srgbClr val="7030A0"/>
                </a:solidFill>
                <a:latin typeface="Cambria" pitchFamily="18" charset="0"/>
              </a:rPr>
              <a:t>ελεύθερα μορφήματα </a:t>
            </a:r>
            <a:r>
              <a:rPr lang="el-GR" sz="2400" b="1" dirty="0">
                <a:latin typeface="Cambria" pitchFamily="18" charset="0"/>
              </a:rPr>
              <a:t>είναι μόνο </a:t>
            </a:r>
            <a:r>
              <a:rPr lang="el-GR" sz="2400" b="1" dirty="0">
                <a:solidFill>
                  <a:srgbClr val="7030A0"/>
                </a:solidFill>
                <a:latin typeface="Cambria" pitchFamily="18" charset="0"/>
              </a:rPr>
              <a:t>λειτουργικά</a:t>
            </a:r>
            <a:r>
              <a:rPr lang="el-GR" sz="2400" b="1" dirty="0">
                <a:latin typeface="Cambria" pitchFamily="18" charset="0"/>
              </a:rPr>
              <a:t> (</a:t>
            </a:r>
            <a:r>
              <a:rPr lang="el-GR" sz="2400" b="1" dirty="0">
                <a:solidFill>
                  <a:srgbClr val="00B050"/>
                </a:solidFill>
                <a:latin typeface="Cambria" pitchFamily="18" charset="0"/>
              </a:rPr>
              <a:t>δεν υπάρχουν λεξικά</a:t>
            </a:r>
            <a:r>
              <a:rPr lang="el-GR" sz="2400" b="1" dirty="0">
                <a:latin typeface="Cambria" pitchFamily="18" charset="0"/>
              </a:rPr>
              <a:t>).</a:t>
            </a:r>
            <a:endParaRPr lang="en-US" sz="2400" dirty="0">
              <a:latin typeface="Cambria" pitchFamily="18" charset="0"/>
            </a:endParaRPr>
          </a:p>
        </p:txBody>
      </p:sp>
      <p:sp>
        <p:nvSpPr>
          <p:cNvPr id="8" name="7 - Ορθογώνιο"/>
          <p:cNvSpPr/>
          <p:nvPr/>
        </p:nvSpPr>
        <p:spPr>
          <a:xfrm>
            <a:off x="228600" y="2209800"/>
            <a:ext cx="8534400" cy="1200329"/>
          </a:xfrm>
          <a:prstGeom prst="rect">
            <a:avLst/>
          </a:prstGeom>
        </p:spPr>
        <p:txBody>
          <a:bodyPr wrap="square">
            <a:spAutoFit/>
          </a:bodyPr>
          <a:lstStyle/>
          <a:p>
            <a:pPr algn="just">
              <a:buClr>
                <a:srgbClr val="7030A0"/>
              </a:buClr>
              <a:buFont typeface="Wingdings" pitchFamily="2" charset="2"/>
              <a:buChar char="ü"/>
            </a:pPr>
            <a:r>
              <a:rPr lang="el-GR" sz="2400" b="1" dirty="0">
                <a:solidFill>
                  <a:srgbClr val="00B050"/>
                </a:solidFill>
                <a:latin typeface="Cambria" pitchFamily="18" charset="0"/>
              </a:rPr>
              <a:t>Λειτουργικά</a:t>
            </a:r>
            <a:r>
              <a:rPr lang="el-GR" sz="2400" dirty="0">
                <a:latin typeface="Cambria" pitchFamily="18" charset="0"/>
              </a:rPr>
              <a:t> είναι τα μορφήματα εκείνα που δεν είναι φορείς λεξικής αλλά γραμματικής σημασίας, π.χ. /</a:t>
            </a:r>
            <a:r>
              <a:rPr lang="en-US" sz="2400" dirty="0">
                <a:latin typeface="Cambria" pitchFamily="18" charset="0"/>
              </a:rPr>
              <a:t>the</a:t>
            </a:r>
            <a:r>
              <a:rPr lang="el-GR" sz="2400" dirty="0">
                <a:latin typeface="Cambria" pitchFamily="18" charset="0"/>
              </a:rPr>
              <a:t>/, /τον</a:t>
            </a:r>
            <a:r>
              <a:rPr lang="en-US" sz="2400" dirty="0">
                <a:latin typeface="Cambria" pitchFamily="18" charset="0"/>
              </a:rPr>
              <a:t>/, </a:t>
            </a:r>
            <a:r>
              <a:rPr lang="el-GR" sz="2400" dirty="0">
                <a:latin typeface="Cambria" pitchFamily="18" charset="0"/>
              </a:rPr>
              <a:t>/</a:t>
            </a:r>
            <a:r>
              <a:rPr lang="en-US" sz="2400" dirty="0">
                <a:latin typeface="Cambria" pitchFamily="18" charset="0"/>
              </a:rPr>
              <a:t>cat-</a:t>
            </a:r>
            <a:r>
              <a:rPr lang="en-US" sz="2400" b="1" dirty="0">
                <a:solidFill>
                  <a:srgbClr val="7030A0"/>
                </a:solidFill>
                <a:latin typeface="Cambria" pitchFamily="18" charset="0"/>
              </a:rPr>
              <a:t>s</a:t>
            </a:r>
            <a:r>
              <a:rPr lang="el-GR" sz="2400" dirty="0">
                <a:latin typeface="Cambria" pitchFamily="18" charset="0"/>
              </a:rPr>
              <a:t>/, /</a:t>
            </a:r>
            <a:r>
              <a:rPr lang="en-US" sz="2400" b="1" dirty="0">
                <a:solidFill>
                  <a:srgbClr val="7030A0"/>
                </a:solidFill>
                <a:latin typeface="Cambria" pitchFamily="18" charset="0"/>
              </a:rPr>
              <a:t>e</a:t>
            </a:r>
            <a:r>
              <a:rPr lang="el-GR" sz="2400" dirty="0">
                <a:latin typeface="Cambria" pitchFamily="18" charset="0"/>
              </a:rPr>
              <a:t>-γ</a:t>
            </a:r>
            <a:r>
              <a:rPr lang="en-US" sz="2400" dirty="0">
                <a:latin typeface="Cambria" pitchFamily="18" charset="0"/>
              </a:rPr>
              <a:t>rap</a:t>
            </a:r>
            <a:r>
              <a:rPr lang="el-GR" sz="2400" dirty="0">
                <a:latin typeface="Cambria" pitchFamily="18" charset="0"/>
              </a:rPr>
              <a:t>-</a:t>
            </a:r>
            <a:r>
              <a:rPr lang="en-US" sz="2400" b="1" dirty="0">
                <a:solidFill>
                  <a:srgbClr val="7030A0"/>
                </a:solidFill>
                <a:latin typeface="Cambria" pitchFamily="18" charset="0"/>
              </a:rPr>
              <a:t>s</a:t>
            </a:r>
            <a:r>
              <a:rPr lang="el-GR" sz="2400" dirty="0">
                <a:latin typeface="Cambria" pitchFamily="18" charset="0"/>
              </a:rPr>
              <a:t>-</a:t>
            </a:r>
            <a:r>
              <a:rPr lang="en-US" sz="2400" b="1" dirty="0">
                <a:solidFill>
                  <a:srgbClr val="7030A0"/>
                </a:solidFill>
                <a:latin typeface="Cambria" pitchFamily="18" charset="0"/>
              </a:rPr>
              <a:t>a</a:t>
            </a:r>
            <a:r>
              <a:rPr lang="el-GR" sz="2400" dirty="0">
                <a:latin typeface="Cambria" pitchFamily="18" charset="0"/>
              </a:rPr>
              <a:t>/. </a:t>
            </a:r>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1000" fill="hold"/>
                                        <p:tgtEl>
                                          <p:spTgt spid="8"/>
                                        </p:tgtEl>
                                        <p:attrNameLst>
                                          <p:attrName>ppt_x</p:attrName>
                                        </p:attrNameLst>
                                      </p:cBhvr>
                                      <p:tavLst>
                                        <p:tav tm="0">
                                          <p:val>
                                            <p:strVal val="1+#ppt_w/2"/>
                                          </p:val>
                                        </p:tav>
                                        <p:tav tm="100000">
                                          <p:val>
                                            <p:strVal val="#ppt_x"/>
                                          </p:val>
                                        </p:tav>
                                      </p:tavLst>
                                    </p:anim>
                                    <p:anim calcmode="lin" valueType="num">
                                      <p:cBhvr additive="base">
                                        <p:cTn id="14"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0-#ppt_w/2"/>
                                          </p:val>
                                        </p:tav>
                                        <p:tav tm="100000">
                                          <p:val>
                                            <p:strVal val="#ppt_x"/>
                                          </p:val>
                                        </p:tav>
                                      </p:tavLst>
                                    </p:anim>
                                    <p:anim calcmode="lin" valueType="num">
                                      <p:cBhvr additive="base">
                                        <p:cTn id="20"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1000" fill="hold"/>
                                        <p:tgtEl>
                                          <p:spTgt spid="7"/>
                                        </p:tgtEl>
                                        <p:attrNameLst>
                                          <p:attrName>ppt_x</p:attrName>
                                        </p:attrNameLst>
                                      </p:cBhvr>
                                      <p:tavLst>
                                        <p:tav tm="0">
                                          <p:val>
                                            <p:strVal val="1+#ppt_w/2"/>
                                          </p:val>
                                        </p:tav>
                                        <p:tav tm="100000">
                                          <p:val>
                                            <p:strVal val="#ppt_x"/>
                                          </p:val>
                                        </p:tav>
                                      </p:tavLst>
                                    </p:anim>
                                    <p:anim calcmode="lin" valueType="num">
                                      <p:cBhvr additive="base">
                                        <p:cTn id="26"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Προσαρμοσμένο 7">
      <a:dk1>
        <a:sysClr val="windowText" lastClr="000000"/>
      </a:dk1>
      <a:lt1>
        <a:sysClr val="window" lastClr="FFFFFF"/>
      </a:lt1>
      <a:dk2>
        <a:srgbClr val="073E87"/>
      </a:dk2>
      <a:lt2>
        <a:srgbClr val="C6E7FC"/>
      </a:lt2>
      <a:accent1>
        <a:srgbClr val="3AC45B"/>
      </a:accent1>
      <a:accent2>
        <a:srgbClr val="4584D3"/>
      </a:accent2>
      <a:accent3>
        <a:srgbClr val="34B653"/>
      </a:accent3>
      <a:accent4>
        <a:srgbClr val="A5D028"/>
      </a:accent4>
      <a:accent5>
        <a:srgbClr val="7C7CE0"/>
      </a:accent5>
      <a:accent6>
        <a:srgbClr val="05E0DB"/>
      </a:accent6>
      <a:hlink>
        <a:srgbClr val="0080FF"/>
      </a:hlink>
      <a:folHlink>
        <a:srgbClr val="5EAEFF"/>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4632</Words>
  <Application>Microsoft Office PowerPoint</Application>
  <PresentationFormat>On-screen Show (4:3)</PresentationFormat>
  <Paragraphs>655</Paragraphs>
  <Slides>48</Slides>
  <Notes>47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48</vt:i4>
      </vt:variant>
    </vt:vector>
  </HeadingPairs>
  <TitlesOfParts>
    <vt:vector size="60" baseType="lpstr">
      <vt:lpstr>Arial</vt:lpstr>
      <vt:lpstr>Calibri</vt:lpstr>
      <vt:lpstr>Cambria</vt:lpstr>
      <vt:lpstr>Courier New</vt:lpstr>
      <vt:lpstr>Franklin Gothic Book</vt:lpstr>
      <vt:lpstr>Katsoulidis</vt:lpstr>
      <vt:lpstr>Monotype Corsiva</vt:lpstr>
      <vt:lpstr>Perpetua</vt:lpstr>
      <vt:lpstr>Times New Roman</vt:lpstr>
      <vt:lpstr>Wingdings</vt:lpstr>
      <vt:lpstr>Wingdings 2</vt:lpstr>
      <vt:lpstr>Δικαιοσύνη</vt:lpstr>
      <vt:lpstr> Εισαγωγή στη Γλωσσολογία 4ο &amp; 5ο ΜΑΘΗΜΑ </vt:lpstr>
      <vt:lpstr>PowerPoint Presentation</vt:lpstr>
      <vt:lpstr>Μόρφημα</vt:lpstr>
      <vt:lpstr>Μόρφημα</vt:lpstr>
      <vt:lpstr>Μορφολογία</vt:lpstr>
      <vt:lpstr>Τύποι μορφημάτων</vt:lpstr>
      <vt:lpstr>Τύποι μορφημάτων</vt:lpstr>
      <vt:lpstr>Ελεύθερα  και δεσμευμένα μορφήματα </vt:lpstr>
      <vt:lpstr>Λεξικά  και λειτουργικά μορφήματα </vt:lpstr>
      <vt:lpstr>Ρίζες, θέματα και προσφύματα</vt:lpstr>
      <vt:lpstr>Ρίζες, θέματα, προσφύματα</vt:lpstr>
      <vt:lpstr>Προθήματα, επιθήματα, ενθήματα</vt:lpstr>
      <vt:lpstr>Προθήματα, επιθήματα, ενθήματα </vt:lpstr>
      <vt:lpstr>Παραγωγικά και κλιτικά μορφήματα</vt:lpstr>
      <vt:lpstr>Τύποι μορφημάτων</vt:lpstr>
      <vt:lpstr>Μόρφημα και αλλόμορφο</vt:lpstr>
      <vt:lpstr>Μόρφημα και αλλόμορφο</vt:lpstr>
      <vt:lpstr>Μόρφημα και αλλόμορφο</vt:lpstr>
      <vt:lpstr>Μόρφημα και αλλόμορφο</vt:lpstr>
      <vt:lpstr>Μορφολογική ανάλυση</vt:lpstr>
      <vt:lpstr>Μορφολογική ανάλυση</vt:lpstr>
      <vt:lpstr>Τύποι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Βασικές διαδικασίες σχηματισμού λέξεων</vt:lpstr>
      <vt:lpstr>Άλλες διαδικασίες σχηματισμού λέξεων</vt:lpstr>
      <vt:lpstr>Άλλες διαδικασίες σχηματισμού λέξεων</vt:lpstr>
      <vt:lpstr>Άλλες διαδικασίες σχηματισμού λέξεων</vt:lpstr>
      <vt:lpstr>Τυπολογία γλωσσών</vt:lpstr>
      <vt:lpstr>Τυπολογία γλωσσών</vt:lpstr>
      <vt:lpstr>Τυπολογία γλωσσών</vt:lpstr>
      <vt:lpstr>Τυπολογία γλωσσών</vt:lpstr>
      <vt:lpstr>Τυπολογία γλωσσών</vt:lpstr>
      <vt:lpstr>Τυπολογία γλωσσών</vt:lpstr>
      <vt:lpstr>Τυπολογία γλωσσών</vt:lpstr>
      <vt:lpstr>Τυπολογία γλωσσών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Γλώσσα, Νους, Εγκέφαλος</dc:title>
  <dc:creator>Spyridoula</dc:creator>
  <cp:lastModifiedBy>George Ioannou</cp:lastModifiedBy>
  <cp:revision>891</cp:revision>
  <dcterms:created xsi:type="dcterms:W3CDTF">2006-08-16T00:00:00Z</dcterms:created>
  <dcterms:modified xsi:type="dcterms:W3CDTF">2022-04-06T15:20:11Z</dcterms:modified>
</cp:coreProperties>
</file>