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7"/>
  </p:notesMasterIdLst>
  <p:sldIdLst>
    <p:sldId id="256" r:id="rId2"/>
    <p:sldId id="290" r:id="rId3"/>
    <p:sldId id="442" r:id="rId4"/>
    <p:sldId id="343" r:id="rId5"/>
    <p:sldId id="444" r:id="rId6"/>
    <p:sldId id="445" r:id="rId7"/>
    <p:sldId id="397" r:id="rId8"/>
    <p:sldId id="398" r:id="rId9"/>
    <p:sldId id="446" r:id="rId10"/>
    <p:sldId id="447" r:id="rId11"/>
    <p:sldId id="449" r:id="rId12"/>
    <p:sldId id="450" r:id="rId13"/>
    <p:sldId id="451" r:id="rId14"/>
    <p:sldId id="454" r:id="rId15"/>
    <p:sldId id="452" r:id="rId16"/>
    <p:sldId id="453" r:id="rId17"/>
    <p:sldId id="456" r:id="rId18"/>
    <p:sldId id="457" r:id="rId19"/>
    <p:sldId id="459" r:id="rId20"/>
    <p:sldId id="460" r:id="rId21"/>
    <p:sldId id="406" r:id="rId22"/>
    <p:sldId id="461" r:id="rId23"/>
    <p:sldId id="462" r:id="rId24"/>
    <p:sldId id="464" r:id="rId25"/>
    <p:sldId id="463" r:id="rId26"/>
    <p:sldId id="465" r:id="rId27"/>
    <p:sldId id="466" r:id="rId28"/>
    <p:sldId id="467" r:id="rId29"/>
    <p:sldId id="468" r:id="rId30"/>
    <p:sldId id="469" r:id="rId31"/>
    <p:sldId id="470" r:id="rId32"/>
    <p:sldId id="471" r:id="rId33"/>
    <p:sldId id="472" r:id="rId34"/>
    <p:sldId id="407" r:id="rId35"/>
    <p:sldId id="473"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Katsoulidis"/>
        <a:ea typeface="+mn-ea"/>
        <a:cs typeface="+mn-cs"/>
      </a:defRPr>
    </a:lvl1pPr>
    <a:lvl2pPr marL="457200" algn="l" rtl="0" eaLnBrk="0" fontAlgn="base" hangingPunct="0">
      <a:spcBef>
        <a:spcPct val="0"/>
      </a:spcBef>
      <a:spcAft>
        <a:spcPct val="0"/>
      </a:spcAft>
      <a:defRPr kern="1200">
        <a:solidFill>
          <a:schemeClr val="tx1"/>
        </a:solidFill>
        <a:latin typeface="Katsoulidis"/>
        <a:ea typeface="+mn-ea"/>
        <a:cs typeface="+mn-cs"/>
      </a:defRPr>
    </a:lvl2pPr>
    <a:lvl3pPr marL="914400" algn="l" rtl="0" eaLnBrk="0" fontAlgn="base" hangingPunct="0">
      <a:spcBef>
        <a:spcPct val="0"/>
      </a:spcBef>
      <a:spcAft>
        <a:spcPct val="0"/>
      </a:spcAft>
      <a:defRPr kern="1200">
        <a:solidFill>
          <a:schemeClr val="tx1"/>
        </a:solidFill>
        <a:latin typeface="Katsoulidis"/>
        <a:ea typeface="+mn-ea"/>
        <a:cs typeface="+mn-cs"/>
      </a:defRPr>
    </a:lvl3pPr>
    <a:lvl4pPr marL="1371600" algn="l" rtl="0" eaLnBrk="0" fontAlgn="base" hangingPunct="0">
      <a:spcBef>
        <a:spcPct val="0"/>
      </a:spcBef>
      <a:spcAft>
        <a:spcPct val="0"/>
      </a:spcAft>
      <a:defRPr kern="1200">
        <a:solidFill>
          <a:schemeClr val="tx1"/>
        </a:solidFill>
        <a:latin typeface="Katsoulidis"/>
        <a:ea typeface="+mn-ea"/>
        <a:cs typeface="+mn-cs"/>
      </a:defRPr>
    </a:lvl4pPr>
    <a:lvl5pPr marL="1828800" algn="l" rtl="0" eaLnBrk="0" fontAlgn="base" hangingPunct="0">
      <a:spcBef>
        <a:spcPct val="0"/>
      </a:spcBef>
      <a:spcAft>
        <a:spcPct val="0"/>
      </a:spcAft>
      <a:defRPr kern="1200">
        <a:solidFill>
          <a:schemeClr val="tx1"/>
        </a:solidFill>
        <a:latin typeface="Katsoulidis"/>
        <a:ea typeface="+mn-ea"/>
        <a:cs typeface="+mn-cs"/>
      </a:defRPr>
    </a:lvl5pPr>
    <a:lvl6pPr marL="2286000" algn="l" defTabSz="914400" rtl="0" eaLnBrk="1" latinLnBrk="0" hangingPunct="1">
      <a:defRPr kern="1200">
        <a:solidFill>
          <a:schemeClr val="tx1"/>
        </a:solidFill>
        <a:latin typeface="Katsoulidis"/>
        <a:ea typeface="+mn-ea"/>
        <a:cs typeface="+mn-cs"/>
      </a:defRPr>
    </a:lvl6pPr>
    <a:lvl7pPr marL="2743200" algn="l" defTabSz="914400" rtl="0" eaLnBrk="1" latinLnBrk="0" hangingPunct="1">
      <a:defRPr kern="1200">
        <a:solidFill>
          <a:schemeClr val="tx1"/>
        </a:solidFill>
        <a:latin typeface="Katsoulidis"/>
        <a:ea typeface="+mn-ea"/>
        <a:cs typeface="+mn-cs"/>
      </a:defRPr>
    </a:lvl7pPr>
    <a:lvl8pPr marL="3200400" algn="l" defTabSz="914400" rtl="0" eaLnBrk="1" latinLnBrk="0" hangingPunct="1">
      <a:defRPr kern="1200">
        <a:solidFill>
          <a:schemeClr val="tx1"/>
        </a:solidFill>
        <a:latin typeface="Katsoulidis"/>
        <a:ea typeface="+mn-ea"/>
        <a:cs typeface="+mn-cs"/>
      </a:defRPr>
    </a:lvl8pPr>
    <a:lvl9pPr marL="3657600" algn="l" defTabSz="914400" rtl="0" eaLnBrk="1" latinLnBrk="0" hangingPunct="1">
      <a:defRPr kern="1200">
        <a:solidFill>
          <a:schemeClr val="tx1"/>
        </a:solidFill>
        <a:latin typeface="Katsoulidi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30A0"/>
    <a:srgbClr val="00FF99"/>
    <a:srgbClr val="DD4F5D"/>
    <a:srgbClr val="0099CC"/>
    <a:srgbClr val="CC00CC"/>
    <a:srgbClr val="FEFCF8"/>
    <a:srgbClr val="F7EC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27" autoAdjust="0"/>
    <p:restoredTop sz="89427" autoAdjust="0"/>
  </p:normalViewPr>
  <p:slideViewPr>
    <p:cSldViewPr>
      <p:cViewPr varScale="1">
        <p:scale>
          <a:sx n="96" d="100"/>
          <a:sy n="96" d="100"/>
        </p:scale>
        <p:origin x="681"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6AF1B59-84C5-473A-9806-CB6C1BF7A673}" type="datetimeFigureOut">
              <a:rPr lang="el-GR"/>
              <a:pPr>
                <a:defRPr/>
              </a:pPr>
              <a:t>21/4/2022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l-G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538B0081-E875-4989-BD3B-CF9D13F774DD}" type="slidenum">
              <a:rPr lang="el-GR" altLang="en-US"/>
              <a:pPr>
                <a:defRPr/>
              </a:pPr>
              <a:t>‹#›</a:t>
            </a:fld>
            <a:endParaRPr lang="el-GR"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538B0081-E875-4989-BD3B-CF9D13F774DD}" type="slidenum">
              <a:rPr lang="el-GR" altLang="en-US" smtClean="0"/>
              <a:pPr>
                <a:defRPr/>
              </a:pPr>
              <a:t>2</a:t>
            </a:fld>
            <a:endParaRPr lang="el-GR"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11</a:t>
            </a:fld>
            <a:endParaRPr lang="el-GR"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12</a:t>
            </a:fld>
            <a:endParaRPr lang="el-GR"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13</a:t>
            </a:fld>
            <a:endParaRPr lang="el-GR"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14</a:t>
            </a:fld>
            <a:endParaRPr lang="el-GR"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15</a:t>
            </a:fld>
            <a:endParaRPr lang="el-GR"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16</a:t>
            </a:fld>
            <a:endParaRPr lang="el-GR"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17</a:t>
            </a:fld>
            <a:endParaRPr lang="el-GR"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18</a:t>
            </a:fld>
            <a:endParaRPr lang="el-GR"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19</a:t>
            </a:fld>
            <a:endParaRPr lang="el-GR"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20</a:t>
            </a:fld>
            <a:endParaRPr lang="el-G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a:t>
            </a:fld>
            <a:endParaRPr lang="el-GR"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21</a:t>
            </a:fld>
            <a:endParaRPr lang="el-GR"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22</a:t>
            </a:fld>
            <a:endParaRPr lang="el-GR"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23</a:t>
            </a:fld>
            <a:endParaRPr lang="el-GR"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24</a:t>
            </a:fld>
            <a:endParaRPr lang="el-GR"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25</a:t>
            </a:fld>
            <a:endParaRPr lang="el-GR"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26</a:t>
            </a:fld>
            <a:endParaRPr lang="el-GR"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27</a:t>
            </a:fld>
            <a:endParaRPr lang="el-GR"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28</a:t>
            </a:fld>
            <a:endParaRPr lang="el-GR"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29</a:t>
            </a:fld>
            <a:endParaRPr lang="el-GR"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30</a:t>
            </a:fld>
            <a:endParaRPr lang="el-G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4</a:t>
            </a:fld>
            <a:endParaRPr lang="el-GR"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31</a:t>
            </a:fld>
            <a:endParaRPr lang="el-GR"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32</a:t>
            </a:fld>
            <a:endParaRPr lang="el-GR"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33</a:t>
            </a:fld>
            <a:endParaRPr lang="el-GR"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34</a:t>
            </a:fld>
            <a:endParaRPr lang="el-GR"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35</a:t>
            </a:fld>
            <a:endParaRPr lang="el-GR"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5</a:t>
            </a:fld>
            <a:endParaRPr lang="el-GR"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6</a:t>
            </a:fld>
            <a:endParaRPr lang="el-GR"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7</a:t>
            </a:fld>
            <a:endParaRPr lang="el-GR"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8</a:t>
            </a:fld>
            <a:endParaRPr lang="el-GR"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9</a:t>
            </a:fld>
            <a:endParaRPr lang="el-GR"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38B0081-E875-4989-BD3B-CF9D13F774DD}" type="slidenum">
              <a:rPr lang="el-GR" altLang="en-US" smtClean="0"/>
              <a:pPr>
                <a:defRPr/>
              </a:pPr>
              <a:t>10</a:t>
            </a:fld>
            <a:endParaRPr lang="el-G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Ορθογώνιο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Στρογγυλεμένο ορθογώνιο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Ορθογώνιο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Ορθογώνιο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Ορθογώνιο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Υπότιτλος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Στυλ κύριου υπότιτλου</a:t>
            </a:r>
            <a:endParaRPr lang="en-US"/>
          </a:p>
        </p:txBody>
      </p:sp>
      <p:sp>
        <p:nvSpPr>
          <p:cNvPr id="8" name="Τίτλος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l-GR"/>
              <a:t>Στυλ κύριου τίτλου</a:t>
            </a:r>
            <a:endParaRPr lang="en-US"/>
          </a:p>
        </p:txBody>
      </p:sp>
      <p:sp>
        <p:nvSpPr>
          <p:cNvPr id="11" name="Θέση ημερομηνίας 27"/>
          <p:cNvSpPr>
            <a:spLocks noGrp="1"/>
          </p:cNvSpPr>
          <p:nvPr>
            <p:ph type="dt" sz="half" idx="10"/>
          </p:nvPr>
        </p:nvSpPr>
        <p:spPr/>
        <p:txBody>
          <a:bodyPr/>
          <a:lstStyle>
            <a:lvl1pPr>
              <a:defRPr/>
            </a:lvl1pPr>
          </a:lstStyle>
          <a:p>
            <a:pPr>
              <a:defRPr/>
            </a:pPr>
            <a:fld id="{C1F06B39-05CF-43CD-A5C9-CC296A66E130}" type="datetimeFigureOut">
              <a:rPr lang="en-US"/>
              <a:pPr>
                <a:defRPr/>
              </a:pPr>
              <a:t>4/21/2022</a:t>
            </a:fld>
            <a:endParaRPr lang="en-US"/>
          </a:p>
        </p:txBody>
      </p:sp>
      <p:sp>
        <p:nvSpPr>
          <p:cNvPr id="12" name="Θέση υποσέλιδου 16"/>
          <p:cNvSpPr>
            <a:spLocks noGrp="1"/>
          </p:cNvSpPr>
          <p:nvPr>
            <p:ph type="ftr" sz="quarter" idx="11"/>
          </p:nvPr>
        </p:nvSpPr>
        <p:spPr/>
        <p:txBody>
          <a:bodyPr/>
          <a:lstStyle>
            <a:lvl1pPr>
              <a:defRPr/>
            </a:lvl1pPr>
          </a:lstStyle>
          <a:p>
            <a:pPr>
              <a:defRPr/>
            </a:pPr>
            <a:endParaRPr lang="en-US"/>
          </a:p>
        </p:txBody>
      </p:sp>
      <p:sp>
        <p:nvSpPr>
          <p:cNvPr id="13" name="Θέση αριθμού διαφάνειας 28"/>
          <p:cNvSpPr>
            <a:spLocks noGrp="1"/>
          </p:cNvSpPr>
          <p:nvPr>
            <p:ph type="sldNum" sz="quarter" idx="12"/>
          </p:nvPr>
        </p:nvSpPr>
        <p:spPr/>
        <p:txBody>
          <a:bodyPr/>
          <a:lstStyle>
            <a:lvl1pPr>
              <a:defRPr smtClean="0"/>
            </a:lvl1pPr>
          </a:lstStyle>
          <a:p>
            <a:pPr>
              <a:defRPr/>
            </a:pPr>
            <a:fld id="{AD280B40-3172-4FAA-BD77-0BAAA764CE92}" type="slidenum">
              <a:rPr lang="en-US" altLang="en-US"/>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8EE4E313-6CAD-40E5-9910-2B2BACB32A7D}" type="datetimeFigureOut">
              <a:rPr lang="en-US"/>
              <a:pPr>
                <a:defRPr/>
              </a:pPr>
              <a:t>4/21/2022</a:t>
            </a:fld>
            <a:endParaRPr lang="en-US"/>
          </a:p>
        </p:txBody>
      </p:sp>
      <p:sp>
        <p:nvSpPr>
          <p:cNvPr id="5" name="Θέση υποσέλιδου 2"/>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22"/>
          <p:cNvSpPr>
            <a:spLocks noGrp="1"/>
          </p:cNvSpPr>
          <p:nvPr>
            <p:ph type="sldNum" sz="quarter" idx="12"/>
          </p:nvPr>
        </p:nvSpPr>
        <p:spPr/>
        <p:txBody>
          <a:bodyPr/>
          <a:lstStyle>
            <a:lvl1pPr>
              <a:defRPr/>
            </a:lvl1pPr>
          </a:lstStyle>
          <a:p>
            <a:pPr>
              <a:defRPr/>
            </a:pPr>
            <a:fld id="{D2695523-9080-4E9D-A075-C676326127FC}" type="slidenum">
              <a:rPr lang="en-US" altLang="en-US"/>
              <a:pPr>
                <a:defRPr/>
              </a:pPr>
              <a:t>‹#›</a:t>
            </a:fld>
            <a:endParaRPr lang="en-US"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41"/>
            <a:ext cx="2011680" cy="5851525"/>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914400" y="274640"/>
            <a:ext cx="55626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3207A04F-C2DD-4509-A34F-FA1FD8B9642C}" type="datetimeFigureOut">
              <a:rPr lang="en-US"/>
              <a:pPr>
                <a:defRPr/>
              </a:pPr>
              <a:t>4/21/2022</a:t>
            </a:fld>
            <a:endParaRPr lang="en-US"/>
          </a:p>
        </p:txBody>
      </p:sp>
      <p:sp>
        <p:nvSpPr>
          <p:cNvPr id="5" name="Θέση υποσέλιδου 2"/>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22"/>
          <p:cNvSpPr>
            <a:spLocks noGrp="1"/>
          </p:cNvSpPr>
          <p:nvPr>
            <p:ph type="sldNum" sz="quarter" idx="12"/>
          </p:nvPr>
        </p:nvSpPr>
        <p:spPr/>
        <p:txBody>
          <a:bodyPr/>
          <a:lstStyle>
            <a:lvl1pPr>
              <a:defRPr/>
            </a:lvl1pPr>
          </a:lstStyle>
          <a:p>
            <a:pPr>
              <a:defRPr/>
            </a:pPr>
            <a:fld id="{A437155E-0134-4004-8A91-C7D4993AF0FE}" type="slidenum">
              <a:rPr lang="en-US" altLang="en-US"/>
              <a:pPr>
                <a:defRPr/>
              </a:pPr>
              <a:t>‹#›</a:t>
            </a:fld>
            <a:endParaRPr lang="en-US"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8" name="Θέση περιεχομένου 7"/>
          <p:cNvSpPr>
            <a:spLocks noGrp="1"/>
          </p:cNvSpPr>
          <p:nvPr>
            <p:ph sz="quarter" idx="1"/>
          </p:nvPr>
        </p:nvSpPr>
        <p:spPr>
          <a:xfrm>
            <a:off x="914400" y="1447800"/>
            <a:ext cx="777240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13"/>
          <p:cNvSpPr>
            <a:spLocks noGrp="1"/>
          </p:cNvSpPr>
          <p:nvPr>
            <p:ph type="dt" sz="half" idx="10"/>
          </p:nvPr>
        </p:nvSpPr>
        <p:spPr/>
        <p:txBody>
          <a:bodyPr/>
          <a:lstStyle>
            <a:lvl1pPr>
              <a:defRPr/>
            </a:lvl1pPr>
          </a:lstStyle>
          <a:p>
            <a:pPr>
              <a:defRPr/>
            </a:pPr>
            <a:fld id="{4A281888-08D6-47A2-89B6-859CFA596F5E}" type="datetimeFigureOut">
              <a:rPr lang="en-US"/>
              <a:pPr>
                <a:defRPr/>
              </a:pPr>
              <a:t>4/21/2022</a:t>
            </a:fld>
            <a:endParaRPr lang="en-US"/>
          </a:p>
        </p:txBody>
      </p:sp>
      <p:sp>
        <p:nvSpPr>
          <p:cNvPr id="5" name="Θέση υποσέλιδου 2"/>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22"/>
          <p:cNvSpPr>
            <a:spLocks noGrp="1"/>
          </p:cNvSpPr>
          <p:nvPr>
            <p:ph type="sldNum" sz="quarter" idx="12"/>
          </p:nvPr>
        </p:nvSpPr>
        <p:spPr/>
        <p:txBody>
          <a:bodyPr/>
          <a:lstStyle>
            <a:lvl1pPr>
              <a:defRPr/>
            </a:lvl1pPr>
          </a:lstStyle>
          <a:p>
            <a:pPr>
              <a:defRPr/>
            </a:pPr>
            <a:fld id="{72F9A7A7-98C2-4C5A-9B25-FC194640626A}" type="slidenum">
              <a:rPr lang="en-US" altLang="en-US"/>
              <a:pPr>
                <a:defRPr/>
              </a:pPr>
              <a:t>‹#›</a:t>
            </a:fld>
            <a:endParaRPr lang="en-US"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Ορθογώνιο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5" name="Στρογγυλεμένο ορθογώνιο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Ορθογώνιο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Ορθογώνιο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Ορθογώνιο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Τίτλος 1"/>
          <p:cNvSpPr>
            <a:spLocks noGrp="1"/>
          </p:cNvSpPr>
          <p:nvPr>
            <p:ph type="title"/>
          </p:nvPr>
        </p:nvSpPr>
        <p:spPr>
          <a:xfrm>
            <a:off x="722313" y="952500"/>
            <a:ext cx="7772400" cy="1362075"/>
          </a:xfrm>
        </p:spPr>
        <p:txBody>
          <a:bodyPr/>
          <a:lstStyle>
            <a:lvl1pPr algn="l">
              <a:buNone/>
              <a:defRPr sz="4000" b="0" cap="none"/>
            </a:lvl1pPr>
          </a:lstStyle>
          <a:p>
            <a:r>
              <a:rPr lang="el-GR"/>
              <a:t>Στυλ κύριου τίτλου</a:t>
            </a:r>
            <a:endParaRPr lang="en-US"/>
          </a:p>
        </p:txBody>
      </p:sp>
      <p:sp>
        <p:nvSpPr>
          <p:cNvPr id="3" name="Θέση κειμένου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Στυλ υποδείγματος κειμένου</a:t>
            </a:r>
          </a:p>
        </p:txBody>
      </p:sp>
      <p:sp>
        <p:nvSpPr>
          <p:cNvPr id="9" name="Θέση ημερομηνίας 3"/>
          <p:cNvSpPr>
            <a:spLocks noGrp="1"/>
          </p:cNvSpPr>
          <p:nvPr>
            <p:ph type="dt" sz="half" idx="10"/>
          </p:nvPr>
        </p:nvSpPr>
        <p:spPr/>
        <p:txBody>
          <a:bodyPr/>
          <a:lstStyle>
            <a:lvl1pPr>
              <a:defRPr/>
            </a:lvl1pPr>
          </a:lstStyle>
          <a:p>
            <a:pPr>
              <a:defRPr/>
            </a:pPr>
            <a:fld id="{D12ED8BE-5FCB-457E-BF11-5B70F9FF158E}" type="datetimeFigureOut">
              <a:rPr lang="en-US"/>
              <a:pPr>
                <a:defRPr/>
              </a:pPr>
              <a:t>4/21/2022</a:t>
            </a:fld>
            <a:endParaRPr lang="en-US"/>
          </a:p>
        </p:txBody>
      </p:sp>
      <p:sp>
        <p:nvSpPr>
          <p:cNvPr id="10" name="Θέση υποσέλιδου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Θέση αριθμού διαφάνειας 5"/>
          <p:cNvSpPr>
            <a:spLocks noGrp="1"/>
          </p:cNvSpPr>
          <p:nvPr>
            <p:ph type="sldNum" sz="quarter" idx="12"/>
          </p:nvPr>
        </p:nvSpPr>
        <p:spPr>
          <a:xfrm>
            <a:off x="146050" y="6208713"/>
            <a:ext cx="457200" cy="457200"/>
          </a:xfrm>
        </p:spPr>
        <p:txBody>
          <a:bodyPr/>
          <a:lstStyle>
            <a:lvl1pPr>
              <a:defRPr smtClean="0"/>
            </a:lvl1pPr>
          </a:lstStyle>
          <a:p>
            <a:pPr>
              <a:defRPr/>
            </a:pPr>
            <a:fld id="{DD3093AF-71EA-4309-B13B-1BD4BF83E14B}" type="slidenum">
              <a:rPr lang="en-US" altLang="en-US"/>
              <a:pPr>
                <a:defRPr/>
              </a:pPr>
              <a:t>‹#›</a:t>
            </a:fld>
            <a:endParaRPr lang="en-US" alt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9" name="Θέση περιεχομένου 8"/>
          <p:cNvSpPr>
            <a:spLocks noGrp="1"/>
          </p:cNvSpPr>
          <p:nvPr>
            <p:ph sz="quarter" idx="1"/>
          </p:nvPr>
        </p:nvSpPr>
        <p:spPr>
          <a:xfrm>
            <a:off x="914400" y="1447800"/>
            <a:ext cx="374904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1" name="Θέση περιεχομένου 10"/>
          <p:cNvSpPr>
            <a:spLocks noGrp="1"/>
          </p:cNvSpPr>
          <p:nvPr>
            <p:ph sz="quarter" idx="2"/>
          </p:nvPr>
        </p:nvSpPr>
        <p:spPr>
          <a:xfrm>
            <a:off x="4933950" y="1447800"/>
            <a:ext cx="3749040" cy="45720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13"/>
          <p:cNvSpPr>
            <a:spLocks noGrp="1"/>
          </p:cNvSpPr>
          <p:nvPr>
            <p:ph type="dt" sz="half" idx="10"/>
          </p:nvPr>
        </p:nvSpPr>
        <p:spPr/>
        <p:txBody>
          <a:bodyPr/>
          <a:lstStyle>
            <a:lvl1pPr>
              <a:defRPr/>
            </a:lvl1pPr>
          </a:lstStyle>
          <a:p>
            <a:pPr>
              <a:defRPr/>
            </a:pPr>
            <a:fld id="{A5601925-27BB-4C54-937B-E7A812405789}" type="datetimeFigureOut">
              <a:rPr lang="en-US"/>
              <a:pPr>
                <a:defRPr/>
              </a:pPr>
              <a:t>4/21/2022</a:t>
            </a:fld>
            <a:endParaRPr lang="en-US"/>
          </a:p>
        </p:txBody>
      </p:sp>
      <p:sp>
        <p:nvSpPr>
          <p:cNvPr id="6" name="Θέση υποσέλιδου 2"/>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22"/>
          <p:cNvSpPr>
            <a:spLocks noGrp="1"/>
          </p:cNvSpPr>
          <p:nvPr>
            <p:ph type="sldNum" sz="quarter" idx="12"/>
          </p:nvPr>
        </p:nvSpPr>
        <p:spPr/>
        <p:txBody>
          <a:bodyPr/>
          <a:lstStyle>
            <a:lvl1pPr>
              <a:defRPr/>
            </a:lvl1pPr>
          </a:lstStyle>
          <a:p>
            <a:pPr>
              <a:defRPr/>
            </a:pPr>
            <a:fld id="{7C0FE9CE-66B3-4225-90AE-E4466BA2BF49}" type="slidenum">
              <a:rPr lang="en-US" altLang="en-US"/>
              <a:pPr>
                <a:defRPr/>
              </a:pPr>
              <a:t>‹#›</a:t>
            </a:fld>
            <a:endParaRPr lang="en-US"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273050"/>
            <a:ext cx="7772400" cy="1143000"/>
          </a:xfrm>
        </p:spPr>
        <p:txBody>
          <a:bodyPr/>
          <a:lstStyle>
            <a:lvl1pPr>
              <a:defRPr/>
            </a:lvl1pPr>
          </a:lstStyle>
          <a:p>
            <a:r>
              <a:rPr lang="el-GR"/>
              <a:t>Στυλ κύριου τίτλου</a:t>
            </a:r>
            <a:endParaRPr lang="en-US"/>
          </a:p>
        </p:txBody>
      </p:sp>
      <p:sp>
        <p:nvSpPr>
          <p:cNvPr id="3" name="Θέση κειμένου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a:t>Στυλ υποδείγματος κειμένου</a:t>
            </a:r>
          </a:p>
        </p:txBody>
      </p:sp>
      <p:sp>
        <p:nvSpPr>
          <p:cNvPr id="4" name="Θέση κειμένου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a:t>Στυλ υποδείγματος κειμένου</a:t>
            </a:r>
          </a:p>
        </p:txBody>
      </p:sp>
      <p:sp>
        <p:nvSpPr>
          <p:cNvPr id="11" name="Θέση περιεχομένου 10"/>
          <p:cNvSpPr>
            <a:spLocks noGrp="1"/>
          </p:cNvSpPr>
          <p:nvPr>
            <p:ph sz="half" idx="2"/>
          </p:nvPr>
        </p:nvSpPr>
        <p:spPr>
          <a:xfrm>
            <a:off x="914400" y="2247900"/>
            <a:ext cx="3733800" cy="3886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Θέση περιεχομένου 12"/>
          <p:cNvSpPr>
            <a:spLocks noGrp="1"/>
          </p:cNvSpPr>
          <p:nvPr>
            <p:ph sz="half" idx="4"/>
          </p:nvPr>
        </p:nvSpPr>
        <p:spPr>
          <a:xfrm>
            <a:off x="4953000" y="2247900"/>
            <a:ext cx="3733800" cy="38862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13"/>
          <p:cNvSpPr>
            <a:spLocks noGrp="1"/>
          </p:cNvSpPr>
          <p:nvPr>
            <p:ph type="dt" sz="half" idx="10"/>
          </p:nvPr>
        </p:nvSpPr>
        <p:spPr/>
        <p:txBody>
          <a:bodyPr/>
          <a:lstStyle>
            <a:lvl1pPr>
              <a:defRPr/>
            </a:lvl1pPr>
          </a:lstStyle>
          <a:p>
            <a:pPr>
              <a:defRPr/>
            </a:pPr>
            <a:fld id="{AB720D40-5E26-4FA6-8954-F829A39623A4}" type="datetimeFigureOut">
              <a:rPr lang="en-US"/>
              <a:pPr>
                <a:defRPr/>
              </a:pPr>
              <a:t>4/21/2022</a:t>
            </a:fld>
            <a:endParaRPr lang="en-US"/>
          </a:p>
        </p:txBody>
      </p:sp>
      <p:sp>
        <p:nvSpPr>
          <p:cNvPr id="8" name="Θέση υποσέλιδου 2"/>
          <p:cNvSpPr>
            <a:spLocks noGrp="1"/>
          </p:cNvSpPr>
          <p:nvPr>
            <p:ph type="ftr" sz="quarter" idx="11"/>
          </p:nvPr>
        </p:nvSpPr>
        <p:spPr/>
        <p:txBody>
          <a:bodyPr/>
          <a:lstStyle>
            <a:lvl1pPr>
              <a:defRPr/>
            </a:lvl1pPr>
          </a:lstStyle>
          <a:p>
            <a:pPr>
              <a:defRPr/>
            </a:pPr>
            <a:endParaRPr lang="en-US"/>
          </a:p>
        </p:txBody>
      </p:sp>
      <p:sp>
        <p:nvSpPr>
          <p:cNvPr id="9" name="Θέση αριθμού διαφάνειας 22"/>
          <p:cNvSpPr>
            <a:spLocks noGrp="1"/>
          </p:cNvSpPr>
          <p:nvPr>
            <p:ph type="sldNum" sz="quarter" idx="12"/>
          </p:nvPr>
        </p:nvSpPr>
        <p:spPr/>
        <p:txBody>
          <a:bodyPr/>
          <a:lstStyle>
            <a:lvl1pPr>
              <a:defRPr/>
            </a:lvl1pPr>
          </a:lstStyle>
          <a:p>
            <a:pPr>
              <a:defRPr/>
            </a:pPr>
            <a:fld id="{E360E67A-EABA-4525-9077-BA996E90DECA}" type="slidenum">
              <a:rPr lang="en-US" altLang="en-US"/>
              <a:pPr>
                <a:defRPr/>
              </a:pPr>
              <a:t>‹#›</a:t>
            </a:fld>
            <a:endParaRPr lang="en-US"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ημερομηνίας 13"/>
          <p:cNvSpPr>
            <a:spLocks noGrp="1"/>
          </p:cNvSpPr>
          <p:nvPr>
            <p:ph type="dt" sz="half" idx="10"/>
          </p:nvPr>
        </p:nvSpPr>
        <p:spPr/>
        <p:txBody>
          <a:bodyPr/>
          <a:lstStyle>
            <a:lvl1pPr>
              <a:defRPr/>
            </a:lvl1pPr>
          </a:lstStyle>
          <a:p>
            <a:pPr>
              <a:defRPr/>
            </a:pPr>
            <a:fld id="{4A1F9A81-8627-41B5-BF8A-B7D7D6437AAC}" type="datetimeFigureOut">
              <a:rPr lang="en-US"/>
              <a:pPr>
                <a:defRPr/>
              </a:pPr>
              <a:t>4/21/2022</a:t>
            </a:fld>
            <a:endParaRPr lang="en-US"/>
          </a:p>
        </p:txBody>
      </p:sp>
      <p:sp>
        <p:nvSpPr>
          <p:cNvPr id="4" name="Θέση υποσέλιδου 2"/>
          <p:cNvSpPr>
            <a:spLocks noGrp="1"/>
          </p:cNvSpPr>
          <p:nvPr>
            <p:ph type="ftr" sz="quarter" idx="11"/>
          </p:nvPr>
        </p:nvSpPr>
        <p:spPr/>
        <p:txBody>
          <a:bodyPr/>
          <a:lstStyle>
            <a:lvl1pPr>
              <a:defRPr/>
            </a:lvl1pPr>
          </a:lstStyle>
          <a:p>
            <a:pPr>
              <a:defRPr/>
            </a:pPr>
            <a:endParaRPr lang="en-US"/>
          </a:p>
        </p:txBody>
      </p:sp>
      <p:sp>
        <p:nvSpPr>
          <p:cNvPr id="5" name="Θέση αριθμού διαφάνειας 22"/>
          <p:cNvSpPr>
            <a:spLocks noGrp="1"/>
          </p:cNvSpPr>
          <p:nvPr>
            <p:ph type="sldNum" sz="quarter" idx="12"/>
          </p:nvPr>
        </p:nvSpPr>
        <p:spPr/>
        <p:txBody>
          <a:bodyPr/>
          <a:lstStyle>
            <a:lvl1pPr>
              <a:defRPr/>
            </a:lvl1pPr>
          </a:lstStyle>
          <a:p>
            <a:pPr>
              <a:defRPr/>
            </a:pPr>
            <a:fld id="{C611625E-D215-4F58-B293-EAA7757B56F4}" type="slidenum">
              <a:rPr lang="en-US" altLang="en-US"/>
              <a:pPr>
                <a:defRPr/>
              </a:pPr>
              <a:t>‹#›</a:t>
            </a:fld>
            <a:endParaRPr lang="en-US"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3"/>
          <p:cNvSpPr>
            <a:spLocks noGrp="1"/>
          </p:cNvSpPr>
          <p:nvPr>
            <p:ph type="dt" sz="half" idx="10"/>
          </p:nvPr>
        </p:nvSpPr>
        <p:spPr/>
        <p:txBody>
          <a:bodyPr/>
          <a:lstStyle>
            <a:lvl1pPr>
              <a:defRPr/>
            </a:lvl1pPr>
          </a:lstStyle>
          <a:p>
            <a:pPr>
              <a:defRPr/>
            </a:pPr>
            <a:fld id="{7B91EA06-03F4-45BE-BFE0-7955FEAF440A}" type="datetimeFigureOut">
              <a:rPr lang="en-US"/>
              <a:pPr>
                <a:defRPr/>
              </a:pPr>
              <a:t>4/21/2022</a:t>
            </a:fld>
            <a:endParaRPr lang="en-US"/>
          </a:p>
        </p:txBody>
      </p:sp>
      <p:sp>
        <p:nvSpPr>
          <p:cNvPr id="3" name="Θέση υποσέλιδου 2"/>
          <p:cNvSpPr>
            <a:spLocks noGrp="1"/>
          </p:cNvSpPr>
          <p:nvPr>
            <p:ph type="ftr" sz="quarter" idx="11"/>
          </p:nvPr>
        </p:nvSpPr>
        <p:spPr/>
        <p:txBody>
          <a:bodyPr/>
          <a:lstStyle>
            <a:lvl1pPr>
              <a:defRPr/>
            </a:lvl1pPr>
          </a:lstStyle>
          <a:p>
            <a:pPr>
              <a:defRPr/>
            </a:pPr>
            <a:endParaRPr lang="en-US"/>
          </a:p>
        </p:txBody>
      </p:sp>
      <p:sp>
        <p:nvSpPr>
          <p:cNvPr id="4" name="Θέση αριθμού διαφάνειας 22"/>
          <p:cNvSpPr>
            <a:spLocks noGrp="1"/>
          </p:cNvSpPr>
          <p:nvPr>
            <p:ph type="sldNum" sz="quarter" idx="12"/>
          </p:nvPr>
        </p:nvSpPr>
        <p:spPr/>
        <p:txBody>
          <a:bodyPr/>
          <a:lstStyle>
            <a:lvl1pPr>
              <a:defRPr/>
            </a:lvl1pPr>
          </a:lstStyle>
          <a:p>
            <a:pPr>
              <a:defRPr/>
            </a:pPr>
            <a:fld id="{3BA26165-9C23-4DE2-BE4E-A8B301025421}" type="slidenum">
              <a:rPr lang="en-US" altLang="en-US"/>
              <a:pPr>
                <a:defRPr/>
              </a:pPr>
              <a:t>‹#›</a:t>
            </a:fld>
            <a:endParaRPr lang="en-US"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Ορθογώνιο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6" name="Στρογγυλεμένο ορθογώνιο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Τίτλος 1"/>
          <p:cNvSpPr>
            <a:spLocks noGrp="1"/>
          </p:cNvSpPr>
          <p:nvPr>
            <p:ph type="title"/>
          </p:nvPr>
        </p:nvSpPr>
        <p:spPr>
          <a:xfrm>
            <a:off x="914400" y="273050"/>
            <a:ext cx="7772400" cy="1143000"/>
          </a:xfrm>
        </p:spPr>
        <p:txBody>
          <a:bodyPr/>
          <a:lstStyle>
            <a:lvl1pPr algn="l">
              <a:buNone/>
              <a:defRPr sz="4000" b="0"/>
            </a:lvl1pPr>
          </a:lstStyle>
          <a:p>
            <a:r>
              <a:rPr lang="el-GR"/>
              <a:t>Στυλ κύριου τίτλου</a:t>
            </a:r>
            <a:endParaRPr lang="en-US"/>
          </a:p>
        </p:txBody>
      </p:sp>
      <p:sp>
        <p:nvSpPr>
          <p:cNvPr id="3" name="Θέση κειμένου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l-GR"/>
              <a:t>Στυλ υποδείγματος κειμένου</a:t>
            </a:r>
          </a:p>
        </p:txBody>
      </p:sp>
      <p:sp>
        <p:nvSpPr>
          <p:cNvPr id="11" name="Θέση περιεχομένου 10"/>
          <p:cNvSpPr>
            <a:spLocks noGrp="1"/>
          </p:cNvSpPr>
          <p:nvPr>
            <p:ph sz="quarter" idx="1"/>
          </p:nvPr>
        </p:nvSpPr>
        <p:spPr>
          <a:xfrm>
            <a:off x="2971800" y="1600200"/>
            <a:ext cx="5715000" cy="449580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4"/>
          <p:cNvSpPr>
            <a:spLocks noGrp="1"/>
          </p:cNvSpPr>
          <p:nvPr>
            <p:ph type="dt" sz="half" idx="10"/>
          </p:nvPr>
        </p:nvSpPr>
        <p:spPr/>
        <p:txBody>
          <a:bodyPr/>
          <a:lstStyle>
            <a:lvl1pPr>
              <a:defRPr/>
            </a:lvl1pPr>
          </a:lstStyle>
          <a:p>
            <a:pPr>
              <a:defRPr/>
            </a:pPr>
            <a:fld id="{500A64F9-B3F2-434E-BA53-46C7B60B115E}" type="datetimeFigureOut">
              <a:rPr lang="en-US"/>
              <a:pPr>
                <a:defRPr/>
              </a:pPr>
              <a:t>4/21/2022</a:t>
            </a:fld>
            <a:endParaRPr lang="en-US"/>
          </a:p>
        </p:txBody>
      </p:sp>
      <p:sp>
        <p:nvSpPr>
          <p:cNvPr id="8" name="Θέση υποσέλιδου 5"/>
          <p:cNvSpPr>
            <a:spLocks noGrp="1"/>
          </p:cNvSpPr>
          <p:nvPr>
            <p:ph type="ftr" sz="quarter" idx="11"/>
          </p:nvPr>
        </p:nvSpPr>
        <p:spPr/>
        <p:txBody>
          <a:bodyPr/>
          <a:lstStyle>
            <a:lvl1pPr>
              <a:defRPr/>
            </a:lvl1pPr>
          </a:lstStyle>
          <a:p>
            <a:pPr>
              <a:defRPr/>
            </a:pPr>
            <a:endParaRPr lang="en-US"/>
          </a:p>
        </p:txBody>
      </p:sp>
      <p:sp>
        <p:nvSpPr>
          <p:cNvPr id="9" name="Θέση αριθμού διαφάνειας 6"/>
          <p:cNvSpPr>
            <a:spLocks noGrp="1"/>
          </p:cNvSpPr>
          <p:nvPr>
            <p:ph type="sldNum" sz="quarter" idx="12"/>
          </p:nvPr>
        </p:nvSpPr>
        <p:spPr/>
        <p:txBody>
          <a:bodyPr/>
          <a:lstStyle>
            <a:lvl1pPr>
              <a:defRPr smtClean="0"/>
            </a:lvl1pPr>
          </a:lstStyle>
          <a:p>
            <a:pPr>
              <a:defRPr/>
            </a:pPr>
            <a:fld id="{161AA9F6-CE0B-4B03-A144-184077A2EF36}" type="slidenum">
              <a:rPr lang="en-US" altLang="en-US"/>
              <a:pPr>
                <a:defRPr/>
              </a:pPr>
              <a:t>‹#›</a:t>
            </a:fld>
            <a:endParaRPr lang="en-US"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Ορθογώνιο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Ορθογώνιο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Ορθογώνιο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Τίτλος 1"/>
          <p:cNvSpPr>
            <a:spLocks noGrp="1"/>
          </p:cNvSpPr>
          <p:nvPr>
            <p:ph type="title"/>
          </p:nvPr>
        </p:nvSpPr>
        <p:spPr>
          <a:xfrm>
            <a:off x="914400" y="4900550"/>
            <a:ext cx="7315200" cy="522288"/>
          </a:xfrm>
        </p:spPr>
        <p:txBody>
          <a:bodyPr anchor="ctr">
            <a:noAutofit/>
          </a:bodyPr>
          <a:lstStyle>
            <a:lvl1pPr algn="l">
              <a:buNone/>
              <a:defRPr sz="2800" b="0"/>
            </a:lvl1pPr>
          </a:lstStyle>
          <a:p>
            <a:r>
              <a:rPr lang="el-GR"/>
              <a:t>Στυλ κύριου τίτλου</a:t>
            </a:r>
            <a:endParaRPr lang="en-US"/>
          </a:p>
        </p:txBody>
      </p:sp>
      <p:sp>
        <p:nvSpPr>
          <p:cNvPr id="4" name="Θέση κειμένου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l-GR"/>
              <a:t>Στυλ υποδείγματος κειμένου</a:t>
            </a:r>
          </a:p>
        </p:txBody>
      </p:sp>
      <p:sp>
        <p:nvSpPr>
          <p:cNvPr id="3" name="Θέση εικόνας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l-GR" noProof="0"/>
              <a:t>Κάντε κλικ στο εικονίδιο για να προσθέσετε μια εικόνα</a:t>
            </a:r>
            <a:endParaRPr lang="en-US" noProof="0" dirty="0"/>
          </a:p>
        </p:txBody>
      </p:sp>
      <p:sp>
        <p:nvSpPr>
          <p:cNvPr id="8" name="Θέση ημερομηνίας 4"/>
          <p:cNvSpPr>
            <a:spLocks noGrp="1"/>
          </p:cNvSpPr>
          <p:nvPr>
            <p:ph type="dt" sz="half" idx="10"/>
          </p:nvPr>
        </p:nvSpPr>
        <p:spPr/>
        <p:txBody>
          <a:bodyPr/>
          <a:lstStyle>
            <a:lvl1pPr>
              <a:defRPr/>
            </a:lvl1pPr>
          </a:lstStyle>
          <a:p>
            <a:pPr>
              <a:defRPr/>
            </a:pPr>
            <a:fld id="{8643A76A-FC34-43F2-AD78-A51E9144030C}" type="datetimeFigureOut">
              <a:rPr lang="en-US"/>
              <a:pPr>
                <a:defRPr/>
              </a:pPr>
              <a:t>4/21/2022</a:t>
            </a:fld>
            <a:endParaRPr lang="en-US"/>
          </a:p>
        </p:txBody>
      </p:sp>
      <p:sp>
        <p:nvSpPr>
          <p:cNvPr id="9" name="Θέση υποσέλιδου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Θέση αριθμού διαφάνειας 6"/>
          <p:cNvSpPr>
            <a:spLocks noGrp="1"/>
          </p:cNvSpPr>
          <p:nvPr>
            <p:ph type="sldNum" sz="quarter" idx="12"/>
          </p:nvPr>
        </p:nvSpPr>
        <p:spPr>
          <a:xfrm>
            <a:off x="146050" y="6208713"/>
            <a:ext cx="457200" cy="457200"/>
          </a:xfrm>
        </p:spPr>
        <p:txBody>
          <a:bodyPr/>
          <a:lstStyle>
            <a:lvl1pPr>
              <a:defRPr smtClean="0"/>
            </a:lvl1pPr>
          </a:lstStyle>
          <a:p>
            <a:pPr>
              <a:defRPr/>
            </a:pPr>
            <a:fld id="{9FAD1AFD-4611-4A66-AB3C-B40A42374EA9}" type="slidenum">
              <a:rPr lang="en-US" altLang="en-US"/>
              <a:pPr>
                <a:defRPr/>
              </a:pPr>
              <a:t>‹#›</a:t>
            </a:fld>
            <a:endParaRPr lang="en-US"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Ορθογώνιο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useBgFill="1">
        <p:nvSpPr>
          <p:cNvPr id="8" name="Στρογγυλεμένο ορθογώνιο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8" name="Θέση τίτλου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l-GR" altLang="en-US"/>
              <a:t>Στυλ κύριου τίτλου</a:t>
            </a:r>
            <a:endParaRPr lang="en-US" altLang="en-US"/>
          </a:p>
        </p:txBody>
      </p:sp>
      <p:sp>
        <p:nvSpPr>
          <p:cNvPr id="1029" name="Θέση κειμένου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ltLang="en-US"/>
              <a:t>Στυλ υποδείγματος κειμένου</a:t>
            </a:r>
          </a:p>
          <a:p>
            <a:pPr lvl="1"/>
            <a:r>
              <a:rPr lang="el-GR" altLang="en-US"/>
              <a:t>Δεύτερου επιπέδου</a:t>
            </a:r>
          </a:p>
          <a:p>
            <a:pPr lvl="2"/>
            <a:r>
              <a:rPr lang="el-GR" altLang="en-US"/>
              <a:t>Τρίτου επιπέδου</a:t>
            </a:r>
          </a:p>
          <a:p>
            <a:pPr lvl="3"/>
            <a:r>
              <a:rPr lang="el-GR" altLang="en-US"/>
              <a:t>Τέταρτου επιπέδου</a:t>
            </a:r>
          </a:p>
          <a:p>
            <a:pPr lvl="4"/>
            <a:r>
              <a:rPr lang="el-GR" altLang="en-US"/>
              <a:t>Πέμπτου επιπέδου</a:t>
            </a:r>
            <a:endParaRPr lang="en-US" altLang="en-US"/>
          </a:p>
        </p:txBody>
      </p:sp>
      <p:sp>
        <p:nvSpPr>
          <p:cNvPr id="14" name="Θέση ημερομηνίας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88455554-2869-47B0-8426-D7AF50201FF7}" type="datetimeFigureOut">
              <a:rPr lang="en-US"/>
              <a:pPr>
                <a:defRPr/>
              </a:pPr>
              <a:t>4/21/2022</a:t>
            </a:fld>
            <a:endParaRPr lang="en-US"/>
          </a:p>
        </p:txBody>
      </p:sp>
      <p:sp>
        <p:nvSpPr>
          <p:cNvPr id="3" name="Θέση υποσέλιδου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23" name="Θέση αριθμού διαφάνειας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smtClean="0">
                <a:solidFill>
                  <a:srgbClr val="FFFFFF"/>
                </a:solidFill>
                <a:latin typeface="Franklin Gothic Book" pitchFamily="34" charset="0"/>
              </a:defRPr>
            </a:lvl1pPr>
          </a:lstStyle>
          <a:p>
            <a:pPr>
              <a:defRPr/>
            </a:pPr>
            <a:fld id="{7B306948-BDC7-4BAB-BC9C-8074FD3F1E7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28" r:id="rId1"/>
    <p:sldLayoutId id="2147483821" r:id="rId2"/>
    <p:sldLayoutId id="2147483829" r:id="rId3"/>
    <p:sldLayoutId id="2147483822" r:id="rId4"/>
    <p:sldLayoutId id="2147483823" r:id="rId5"/>
    <p:sldLayoutId id="2147483824" r:id="rId6"/>
    <p:sldLayoutId id="2147483825" r:id="rId7"/>
    <p:sldLayoutId id="2147483830" r:id="rId8"/>
    <p:sldLayoutId id="2147483831" r:id="rId9"/>
    <p:sldLayoutId id="2147483826" r:id="rId10"/>
    <p:sldLayoutId id="2147483827" r:id="rId11"/>
  </p:sldLayoutIdLst>
  <p:transition/>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anose="020B0503020102020204" pitchFamily="34" charset="0"/>
        </a:defRPr>
      </a:lvl2pPr>
      <a:lvl3pPr algn="l" rtl="0" eaLnBrk="0" fontAlgn="base" hangingPunct="0">
        <a:spcBef>
          <a:spcPct val="0"/>
        </a:spcBef>
        <a:spcAft>
          <a:spcPct val="0"/>
        </a:spcAft>
        <a:defRPr sz="4000">
          <a:solidFill>
            <a:schemeClr val="tx2"/>
          </a:solidFill>
          <a:latin typeface="Franklin Gothic Book" panose="020B0503020102020204" pitchFamily="34" charset="0"/>
        </a:defRPr>
      </a:lvl3pPr>
      <a:lvl4pPr algn="l" rtl="0" eaLnBrk="0" fontAlgn="base" hangingPunct="0">
        <a:spcBef>
          <a:spcPct val="0"/>
        </a:spcBef>
        <a:spcAft>
          <a:spcPct val="0"/>
        </a:spcAft>
        <a:defRPr sz="4000">
          <a:solidFill>
            <a:schemeClr val="tx2"/>
          </a:solidFill>
          <a:latin typeface="Franklin Gothic Book" panose="020B0503020102020204" pitchFamily="34" charset="0"/>
        </a:defRPr>
      </a:lvl4pPr>
      <a:lvl5pPr algn="l" rtl="0" eaLnBrk="0" fontAlgn="base" hangingPunct="0">
        <a:spcBef>
          <a:spcPct val="0"/>
        </a:spcBef>
        <a:spcAft>
          <a:spcPct val="0"/>
        </a:spcAft>
        <a:defRPr sz="4000">
          <a:solidFill>
            <a:schemeClr val="tx2"/>
          </a:solidFill>
          <a:latin typeface="Franklin Gothic Book" panose="020B0503020102020204" pitchFamily="34" charset="0"/>
        </a:defRPr>
      </a:lvl5pPr>
      <a:lvl6pPr marL="457200" algn="l" rtl="0" fontAlgn="base">
        <a:spcBef>
          <a:spcPct val="0"/>
        </a:spcBef>
        <a:spcAft>
          <a:spcPct val="0"/>
        </a:spcAft>
        <a:defRPr sz="4000">
          <a:solidFill>
            <a:schemeClr val="tx2"/>
          </a:solidFill>
          <a:latin typeface="Franklin Gothic Book" panose="020B0503020102020204" pitchFamily="34" charset="0"/>
        </a:defRPr>
      </a:lvl6pPr>
      <a:lvl7pPr marL="914400" algn="l" rtl="0" fontAlgn="base">
        <a:spcBef>
          <a:spcPct val="0"/>
        </a:spcBef>
        <a:spcAft>
          <a:spcPct val="0"/>
        </a:spcAft>
        <a:defRPr sz="4000">
          <a:solidFill>
            <a:schemeClr val="tx2"/>
          </a:solidFill>
          <a:latin typeface="Franklin Gothic Book" panose="020B0503020102020204" pitchFamily="34" charset="0"/>
        </a:defRPr>
      </a:lvl7pPr>
      <a:lvl8pPr marL="1371600" algn="l" rtl="0" fontAlgn="base">
        <a:spcBef>
          <a:spcPct val="0"/>
        </a:spcBef>
        <a:spcAft>
          <a:spcPct val="0"/>
        </a:spcAft>
        <a:defRPr sz="4000">
          <a:solidFill>
            <a:schemeClr val="tx2"/>
          </a:solidFill>
          <a:latin typeface="Franklin Gothic Book" panose="020B0503020102020204" pitchFamily="34" charset="0"/>
        </a:defRPr>
      </a:lvl8pPr>
      <a:lvl9pPr marL="1828800" algn="l" rtl="0" fontAlgn="base">
        <a:spcBef>
          <a:spcPct val="0"/>
        </a:spcBef>
        <a:spcAft>
          <a:spcPct val="0"/>
        </a:spcAft>
        <a:defRPr sz="4000">
          <a:solidFill>
            <a:schemeClr val="tx2"/>
          </a:solidFill>
          <a:latin typeface="Franklin Gothic Book" panose="020B0503020102020204"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AEDEB5"/>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34B653"/>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34B653"/>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Εικόνα 4"/>
          <p:cNvPicPr>
            <a:picLocks noChangeAspect="1"/>
          </p:cNvPicPr>
          <p:nvPr/>
        </p:nvPicPr>
        <p:blipFill>
          <a:blip r:embed="rId2" cstate="print"/>
          <a:srcRect/>
          <a:stretch>
            <a:fillRect/>
          </a:stretch>
        </p:blipFill>
        <p:spPr bwMode="auto">
          <a:xfrm>
            <a:off x="227013" y="141288"/>
            <a:ext cx="1493837" cy="1143000"/>
          </a:xfrm>
          <a:prstGeom prst="rect">
            <a:avLst/>
          </a:prstGeom>
          <a:noFill/>
          <a:ln w="9525">
            <a:noFill/>
            <a:miter lim="800000"/>
            <a:headEnd/>
            <a:tailEnd/>
          </a:ln>
        </p:spPr>
      </p:pic>
      <p:sp>
        <p:nvSpPr>
          <p:cNvPr id="6147" name="TextBox 6"/>
          <p:cNvSpPr txBox="1">
            <a:spLocks noChangeArrowheads="1"/>
          </p:cNvSpPr>
          <p:nvPr/>
        </p:nvSpPr>
        <p:spPr bwMode="auto">
          <a:xfrm>
            <a:off x="955675" y="1006475"/>
            <a:ext cx="914400" cy="366713"/>
          </a:xfrm>
          <a:prstGeom prst="rect">
            <a:avLst/>
          </a:prstGeom>
          <a:solidFill>
            <a:schemeClr val="bg1"/>
          </a:solidFill>
          <a:ln w="9525">
            <a:noFill/>
            <a:miter lim="800000"/>
            <a:headEnd/>
            <a:tailEnd/>
          </a:ln>
        </p:spPr>
        <p:txBody>
          <a:bodyPr>
            <a:spAutoFit/>
          </a:bodyPr>
          <a:lstStyle/>
          <a:p>
            <a:pPr eaLnBrk="1" hangingPunct="1"/>
            <a:endParaRPr lang="el-GR" altLang="en-US">
              <a:latin typeface="Cambria" pitchFamily="18" charset="0"/>
            </a:endParaRPr>
          </a:p>
        </p:txBody>
      </p:sp>
      <p:sp>
        <p:nvSpPr>
          <p:cNvPr id="3" name="Subtitle 2"/>
          <p:cNvSpPr>
            <a:spLocks noGrp="1"/>
          </p:cNvSpPr>
          <p:nvPr>
            <p:ph type="subTitle" idx="1"/>
          </p:nvPr>
        </p:nvSpPr>
        <p:spPr>
          <a:xfrm>
            <a:off x="196850" y="3048000"/>
            <a:ext cx="8718550" cy="3733800"/>
          </a:xfrm>
        </p:spPr>
        <p:txBody>
          <a:bodyPr>
            <a:normAutofit/>
          </a:bodyPr>
          <a:lstStyle/>
          <a:p>
            <a:pPr eaLnBrk="1" hangingPunct="1">
              <a:lnSpc>
                <a:spcPct val="80000"/>
              </a:lnSpc>
              <a:defRPr/>
            </a:pPr>
            <a:endParaRPr lang="en-US" altLang="en-US" sz="2200" b="1" dirty="0">
              <a:solidFill>
                <a:schemeClr val="tx1"/>
              </a:solidFill>
              <a:latin typeface="Katsoulidis"/>
            </a:endParaRPr>
          </a:p>
          <a:p>
            <a:pPr eaLnBrk="1" hangingPunct="1">
              <a:lnSpc>
                <a:spcPct val="80000"/>
              </a:lnSpc>
              <a:defRPr/>
            </a:pPr>
            <a:r>
              <a:rPr lang="el-GR" altLang="en-US" sz="2800" dirty="0">
                <a:solidFill>
                  <a:srgbClr val="7030A0"/>
                </a:solidFill>
                <a:effectLst>
                  <a:outerShdw blurRad="38100" dist="38100" dir="2700000" algn="tl">
                    <a:srgbClr val="C0C0C0"/>
                  </a:outerShdw>
                </a:effectLst>
                <a:latin typeface="Monotype Corsiva" panose="03010101010201010101" pitchFamily="66" charset="0"/>
              </a:rPr>
              <a:t>Σύνταξη</a:t>
            </a:r>
            <a:r>
              <a:rPr lang="en-US" altLang="en-US" sz="2800" dirty="0">
                <a:solidFill>
                  <a:srgbClr val="7030A0"/>
                </a:solidFill>
                <a:effectLst>
                  <a:outerShdw blurRad="38100" dist="38100" dir="2700000" algn="tl">
                    <a:srgbClr val="C0C0C0"/>
                  </a:outerShdw>
                </a:effectLst>
                <a:latin typeface="Monotype Corsiva" panose="03010101010201010101" pitchFamily="66" charset="0"/>
              </a:rPr>
              <a:t> I</a:t>
            </a:r>
            <a:endParaRPr lang="el-GR" altLang="en-US" sz="2400" dirty="0">
              <a:solidFill>
                <a:srgbClr val="7030A0"/>
              </a:solidFill>
              <a:effectLst>
                <a:outerShdw blurRad="38100" dist="38100" dir="2700000" algn="tl">
                  <a:srgbClr val="C0C0C0"/>
                </a:outerShdw>
              </a:effectLst>
              <a:latin typeface="Monotype Corsiva" panose="03010101010201010101" pitchFamily="66" charset="0"/>
            </a:endParaRPr>
          </a:p>
          <a:p>
            <a:pPr eaLnBrk="1" hangingPunct="1">
              <a:lnSpc>
                <a:spcPct val="80000"/>
              </a:lnSpc>
              <a:defRPr/>
            </a:pPr>
            <a:endParaRPr lang="el-GR" altLang="en-US" sz="2400" b="1" dirty="0">
              <a:solidFill>
                <a:srgbClr val="7030A0"/>
              </a:solidFill>
              <a:effectLst>
                <a:outerShdw blurRad="38100" dist="38100" dir="2700000" algn="tl">
                  <a:srgbClr val="C0C0C0"/>
                </a:outerShdw>
              </a:effectLst>
              <a:latin typeface="Monotype Corsiva" panose="03010101010201010101" pitchFamily="66" charset="0"/>
            </a:endParaRPr>
          </a:p>
          <a:p>
            <a:pPr eaLnBrk="1" hangingPunct="1">
              <a:lnSpc>
                <a:spcPct val="80000"/>
              </a:lnSpc>
              <a:defRPr/>
            </a:pPr>
            <a:endParaRPr lang="el-GR" altLang="en-US" sz="2400" b="1" dirty="0">
              <a:solidFill>
                <a:srgbClr val="7030A0"/>
              </a:solidFill>
              <a:effectLst>
                <a:outerShdw blurRad="38100" dist="38100" dir="2700000" algn="tl">
                  <a:srgbClr val="C0C0C0"/>
                </a:outerShdw>
              </a:effectLst>
              <a:latin typeface="Monotype Corsiva" panose="03010101010201010101" pitchFamily="66" charset="0"/>
            </a:endParaRPr>
          </a:p>
          <a:p>
            <a:pPr eaLnBrk="1" hangingPunct="1">
              <a:lnSpc>
                <a:spcPct val="80000"/>
              </a:lnSpc>
              <a:defRPr/>
            </a:pPr>
            <a:r>
              <a:rPr lang="el-GR" altLang="en-US" sz="2200" b="1" dirty="0">
                <a:solidFill>
                  <a:schemeClr val="tx1"/>
                </a:solidFill>
                <a:latin typeface="Katsoulidis"/>
              </a:rPr>
              <a:t>Σπυριδούλα </a:t>
            </a:r>
            <a:r>
              <a:rPr lang="el-GR" altLang="en-US" sz="2200" b="1" dirty="0" err="1">
                <a:solidFill>
                  <a:schemeClr val="tx1"/>
                </a:solidFill>
                <a:latin typeface="Katsoulidis"/>
              </a:rPr>
              <a:t>Βαρλοκώστα</a:t>
            </a:r>
            <a:endParaRPr lang="el-GR" altLang="en-US" sz="2200" b="1" dirty="0">
              <a:solidFill>
                <a:schemeClr val="tx1"/>
              </a:solidFill>
              <a:latin typeface="Katsoulidis"/>
            </a:endParaRPr>
          </a:p>
          <a:p>
            <a:pPr eaLnBrk="1" hangingPunct="1">
              <a:lnSpc>
                <a:spcPct val="80000"/>
              </a:lnSpc>
              <a:defRPr/>
            </a:pPr>
            <a:endParaRPr lang="el-GR" altLang="en-US" sz="1600" i="1" dirty="0">
              <a:solidFill>
                <a:schemeClr val="tx1"/>
              </a:solidFill>
              <a:latin typeface="Katsoulidis"/>
            </a:endParaRPr>
          </a:p>
          <a:p>
            <a:pPr eaLnBrk="1" hangingPunct="1">
              <a:lnSpc>
                <a:spcPct val="80000"/>
              </a:lnSpc>
              <a:defRPr/>
            </a:pPr>
            <a:r>
              <a:rPr lang="en-US" altLang="en-US" sz="2200" i="1" dirty="0">
                <a:solidFill>
                  <a:schemeClr val="tx1"/>
                </a:solidFill>
                <a:latin typeface="Katsoulidis"/>
              </a:rPr>
              <a:t>   </a:t>
            </a:r>
            <a:r>
              <a:rPr lang="el-GR" altLang="en-US" sz="2200" i="1" dirty="0">
                <a:solidFill>
                  <a:schemeClr val="tx1"/>
                </a:solidFill>
                <a:latin typeface="Katsoulidis"/>
              </a:rPr>
              <a:t>Εθνικό και Καποδιστριακό </a:t>
            </a:r>
            <a:endParaRPr lang="en-US" altLang="en-US" sz="2200" i="1" dirty="0">
              <a:solidFill>
                <a:schemeClr val="tx1"/>
              </a:solidFill>
              <a:latin typeface="Katsoulidis"/>
            </a:endParaRPr>
          </a:p>
          <a:p>
            <a:pPr eaLnBrk="1" hangingPunct="1">
              <a:lnSpc>
                <a:spcPct val="80000"/>
              </a:lnSpc>
              <a:defRPr/>
            </a:pPr>
            <a:r>
              <a:rPr lang="en-US" altLang="en-US" sz="2200" i="1" dirty="0">
                <a:solidFill>
                  <a:schemeClr val="tx1"/>
                </a:solidFill>
                <a:latin typeface="Katsoulidis"/>
              </a:rPr>
              <a:t>  </a:t>
            </a:r>
            <a:r>
              <a:rPr lang="el-GR" altLang="en-US" sz="2200" i="1" dirty="0">
                <a:solidFill>
                  <a:schemeClr val="tx1"/>
                </a:solidFill>
                <a:latin typeface="Katsoulidis"/>
              </a:rPr>
              <a:t>Πανεπιστήμιο Αθηνών</a:t>
            </a:r>
          </a:p>
          <a:p>
            <a:pPr algn="r" eaLnBrk="1" hangingPunct="1">
              <a:lnSpc>
                <a:spcPct val="80000"/>
              </a:lnSpc>
              <a:defRPr/>
            </a:pPr>
            <a:endParaRPr lang="en-US" altLang="en-US" dirty="0">
              <a:solidFill>
                <a:schemeClr val="tx1"/>
              </a:solidFill>
              <a:latin typeface="Katsoulidis"/>
            </a:endParaRPr>
          </a:p>
          <a:p>
            <a:pPr algn="r" eaLnBrk="1" hangingPunct="1">
              <a:lnSpc>
                <a:spcPct val="80000"/>
              </a:lnSpc>
              <a:defRPr/>
            </a:pPr>
            <a:endParaRPr lang="el-GR" altLang="en-US" sz="1700" i="1" dirty="0">
              <a:solidFill>
                <a:schemeClr val="tx1"/>
              </a:solidFill>
            </a:endParaRPr>
          </a:p>
          <a:p>
            <a:pPr eaLnBrk="1" hangingPunct="1">
              <a:lnSpc>
                <a:spcPct val="80000"/>
              </a:lnSpc>
              <a:defRPr/>
            </a:pPr>
            <a:endParaRPr lang="el-GR" altLang="en-US" sz="2200" i="1" dirty="0">
              <a:solidFill>
                <a:schemeClr val="tx1"/>
              </a:solidFill>
            </a:endParaRPr>
          </a:p>
          <a:p>
            <a:pPr eaLnBrk="1" hangingPunct="1">
              <a:lnSpc>
                <a:spcPct val="80000"/>
              </a:lnSpc>
              <a:defRPr/>
            </a:pPr>
            <a:endParaRPr lang="el-GR" altLang="en-US" sz="2200" i="1" dirty="0">
              <a:solidFill>
                <a:schemeClr val="tx1"/>
              </a:solidFill>
            </a:endParaRPr>
          </a:p>
        </p:txBody>
      </p:sp>
      <p:sp>
        <p:nvSpPr>
          <p:cNvPr id="14338" name="Title 1"/>
          <p:cNvSpPr>
            <a:spLocks noGrp="1"/>
          </p:cNvSpPr>
          <p:nvPr>
            <p:ph type="ctrTitle"/>
          </p:nvPr>
        </p:nvSpPr>
        <p:spPr>
          <a:xfrm>
            <a:off x="1720850" y="1676400"/>
            <a:ext cx="5943600" cy="1447800"/>
          </a:xfrm>
        </p:spPr>
        <p:txBody>
          <a:bodyPr/>
          <a:lstStyle/>
          <a:p>
            <a:pPr eaLnBrk="1" hangingPunct="1">
              <a:defRPr/>
            </a:pPr>
            <a:r>
              <a:rPr altLang="en-US" dirty="0">
                <a:solidFill>
                  <a:srgbClr val="7030A0"/>
                </a:solidFill>
                <a:effectLst>
                  <a:outerShdw blurRad="38100" dist="38100" dir="2700000" algn="tl">
                    <a:srgbClr val="C0C0C0"/>
                  </a:outerShdw>
                </a:effectLst>
                <a:latin typeface="Monotype Corsiva" panose="03010101010201010101" pitchFamily="66" charset="0"/>
              </a:rPr>
              <a:t> </a:t>
            </a:r>
            <a:r>
              <a:rPr lang="el-GR" altLang="en-US" dirty="0">
                <a:solidFill>
                  <a:srgbClr val="7030A0"/>
                </a:solidFill>
                <a:effectLst>
                  <a:outerShdw blurRad="38100" dist="38100" dir="2700000" algn="tl">
                    <a:srgbClr val="C0C0C0"/>
                  </a:outerShdw>
                </a:effectLst>
                <a:latin typeface="Monotype Corsiva" panose="03010101010201010101" pitchFamily="66" charset="0"/>
              </a:rPr>
              <a:t>Εισαγωγή στη Γλωσσολογία</a:t>
            </a:r>
            <a:br>
              <a:rPr lang="en-US" altLang="en-US" dirty="0">
                <a:solidFill>
                  <a:srgbClr val="7030A0"/>
                </a:solidFill>
                <a:effectLst>
                  <a:outerShdw blurRad="38100" dist="38100" dir="2700000" algn="tl">
                    <a:srgbClr val="C0C0C0"/>
                  </a:outerShdw>
                </a:effectLst>
                <a:latin typeface="Monotype Corsiva" panose="03010101010201010101" pitchFamily="66" charset="0"/>
              </a:rPr>
            </a:br>
            <a:r>
              <a:rPr lang="el-GR" altLang="en-US" sz="3200">
                <a:solidFill>
                  <a:srgbClr val="7030A0"/>
                </a:solidFill>
                <a:effectLst>
                  <a:outerShdw blurRad="38100" dist="38100" dir="2700000" algn="tl">
                    <a:srgbClr val="C0C0C0"/>
                  </a:outerShdw>
                </a:effectLst>
                <a:latin typeface="Monotype Corsiva" panose="03010101010201010101" pitchFamily="66" charset="0"/>
              </a:rPr>
              <a:t>6</a:t>
            </a:r>
            <a:r>
              <a:rPr lang="el-GR" altLang="en-US" sz="3200" baseline="30000">
                <a:solidFill>
                  <a:srgbClr val="7030A0"/>
                </a:solidFill>
                <a:effectLst>
                  <a:outerShdw blurRad="38100" dist="38100" dir="2700000" algn="tl">
                    <a:srgbClr val="C0C0C0"/>
                  </a:outerShdw>
                </a:effectLst>
                <a:latin typeface="Monotype Corsiva" panose="03010101010201010101" pitchFamily="66" charset="0"/>
              </a:rPr>
              <a:t>ο</a:t>
            </a:r>
            <a:r>
              <a:rPr lang="el-GR" altLang="en-US" sz="3200">
                <a:solidFill>
                  <a:srgbClr val="7030A0"/>
                </a:solidFill>
                <a:effectLst>
                  <a:outerShdw blurRad="38100" dist="38100" dir="2700000" algn="tl">
                    <a:srgbClr val="C0C0C0"/>
                  </a:outerShdw>
                </a:effectLst>
                <a:latin typeface="Monotype Corsiva" panose="03010101010201010101" pitchFamily="66" charset="0"/>
              </a:rPr>
              <a:t> </a:t>
            </a: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ΜΑΘΗΜΑ</a:t>
            </a:r>
            <a:br>
              <a:rPr lang="en-US" altLang="en-US" sz="3200" dirty="0">
                <a:solidFill>
                  <a:srgbClr val="7030A0"/>
                </a:solidFill>
                <a:effectLst>
                  <a:outerShdw blurRad="38100" dist="38100" dir="2700000" algn="tl">
                    <a:srgbClr val="C0C0C0"/>
                  </a:outerShdw>
                </a:effectLst>
                <a:latin typeface="Monotype Corsiva" panose="03010101010201010101" pitchFamily="66" charset="0"/>
              </a:rPr>
            </a:br>
            <a:endParaRPr lang="el-GR" altLang="en-US" sz="3200" dirty="0">
              <a:solidFill>
                <a:srgbClr val="7030A0"/>
              </a:solidFill>
              <a:effectLst>
                <a:outerShdw blurRad="38100" dist="38100" dir="2700000" algn="tl">
                  <a:srgbClr val="C0C0C0"/>
                </a:outerShdw>
              </a:effectLst>
              <a:latin typeface="Monotype Corsiva" panose="03010101010201010101" pitchFamily="66" charset="0"/>
            </a:endParaRPr>
          </a:p>
        </p:txBody>
      </p:sp>
      <p:sp>
        <p:nvSpPr>
          <p:cNvPr id="14339" name="Rectangle 16"/>
          <p:cNvSpPr>
            <a:spLocks noChangeArrowheads="1"/>
          </p:cNvSpPr>
          <p:nvPr/>
        </p:nvSpPr>
        <p:spPr bwMode="auto">
          <a:xfrm>
            <a:off x="3206750" y="6156325"/>
            <a:ext cx="2971800" cy="320675"/>
          </a:xfrm>
          <a:prstGeom prst="rect">
            <a:avLst/>
          </a:prstGeom>
          <a:noFill/>
          <a:ln>
            <a:noFill/>
          </a:ln>
        </p:spPr>
        <p:txBody>
          <a:bodyPr>
            <a:spAutoFit/>
          </a:bodyPr>
          <a:lstStyle>
            <a:lvl1pPr>
              <a:defRPr>
                <a:solidFill>
                  <a:schemeClr val="tx1"/>
                </a:solidFill>
                <a:latin typeface="Perpetua" panose="02020502060401020303" pitchFamily="18" charset="0"/>
              </a:defRPr>
            </a:lvl1pPr>
            <a:lvl2pPr marL="742950" indent="-285750">
              <a:defRPr>
                <a:solidFill>
                  <a:schemeClr val="tx1"/>
                </a:solidFill>
                <a:latin typeface="Perpetua" panose="02020502060401020303" pitchFamily="18" charset="0"/>
              </a:defRPr>
            </a:lvl2pPr>
            <a:lvl3pPr marL="1143000" indent="-228600">
              <a:defRPr>
                <a:solidFill>
                  <a:schemeClr val="tx1"/>
                </a:solidFill>
                <a:latin typeface="Perpetua" panose="02020502060401020303" pitchFamily="18" charset="0"/>
              </a:defRPr>
            </a:lvl3pPr>
            <a:lvl4pPr marL="1600200" indent="-228600">
              <a:defRPr>
                <a:solidFill>
                  <a:schemeClr val="tx1"/>
                </a:solidFill>
                <a:latin typeface="Perpetua" panose="02020502060401020303" pitchFamily="18" charset="0"/>
              </a:defRPr>
            </a:lvl4pPr>
            <a:lvl5pPr marL="2057400" indent="-228600">
              <a:defRPr>
                <a:solidFill>
                  <a:schemeClr val="tx1"/>
                </a:solidFill>
                <a:latin typeface="Perpetua" panose="02020502060401020303" pitchFamily="18" charset="0"/>
              </a:defRPr>
            </a:lvl5pPr>
            <a:lvl6pPr marL="2514600" indent="-228600" fontAlgn="base">
              <a:spcBef>
                <a:spcPct val="0"/>
              </a:spcBef>
              <a:spcAft>
                <a:spcPct val="0"/>
              </a:spcAft>
              <a:defRPr>
                <a:solidFill>
                  <a:schemeClr val="tx1"/>
                </a:solidFill>
                <a:latin typeface="Perpetua" panose="02020502060401020303" pitchFamily="18" charset="0"/>
              </a:defRPr>
            </a:lvl6pPr>
            <a:lvl7pPr marL="2971800" indent="-228600" fontAlgn="base">
              <a:spcBef>
                <a:spcPct val="0"/>
              </a:spcBef>
              <a:spcAft>
                <a:spcPct val="0"/>
              </a:spcAft>
              <a:defRPr>
                <a:solidFill>
                  <a:schemeClr val="tx1"/>
                </a:solidFill>
                <a:latin typeface="Perpetua" panose="02020502060401020303" pitchFamily="18" charset="0"/>
              </a:defRPr>
            </a:lvl7pPr>
            <a:lvl8pPr marL="3429000" indent="-228600" fontAlgn="base">
              <a:spcBef>
                <a:spcPct val="0"/>
              </a:spcBef>
              <a:spcAft>
                <a:spcPct val="0"/>
              </a:spcAft>
              <a:defRPr>
                <a:solidFill>
                  <a:schemeClr val="tx1"/>
                </a:solidFill>
                <a:latin typeface="Perpetua" panose="02020502060401020303" pitchFamily="18" charset="0"/>
              </a:defRPr>
            </a:lvl8pPr>
            <a:lvl9pPr marL="3886200" indent="-228600" fontAlgn="base">
              <a:spcBef>
                <a:spcPct val="0"/>
              </a:spcBef>
              <a:spcAft>
                <a:spcPct val="0"/>
              </a:spcAft>
              <a:defRPr>
                <a:solidFill>
                  <a:schemeClr val="tx1"/>
                </a:solidFill>
                <a:latin typeface="Perpetua" panose="02020502060401020303" pitchFamily="18" charset="0"/>
              </a:defRPr>
            </a:lvl9pPr>
          </a:lstStyle>
          <a:p>
            <a:pPr eaLnBrk="1" hangingPunct="1">
              <a:defRPr/>
            </a:pPr>
            <a:r>
              <a:rPr lang="el-GR" altLang="en-US" sz="1500" dirty="0">
                <a:effectLst>
                  <a:outerShdw blurRad="38100" dist="38100" dir="2700000" algn="tl">
                    <a:srgbClr val="C0C0C0"/>
                  </a:outerShdw>
                </a:effectLst>
                <a:latin typeface="Cambria" pitchFamily="18" charset="0"/>
                <a:ea typeface="MS PGothic" panose="020B0600070205080204" pitchFamily="34" charset="-128"/>
              </a:rPr>
              <a:t>Ε</a:t>
            </a:r>
            <a:r>
              <a:rPr lang="en-US" altLang="en-US" sz="1500" dirty="0">
                <a:effectLst>
                  <a:outerShdw blurRad="38100" dist="38100" dir="2700000" algn="tl">
                    <a:srgbClr val="C0C0C0"/>
                  </a:outerShdw>
                </a:effectLst>
                <a:latin typeface="Cambria" pitchFamily="18" charset="0"/>
                <a:ea typeface="MS PGothic" panose="020B0600070205080204" pitchFamily="34" charset="-128"/>
              </a:rPr>
              <a:t>mail</a:t>
            </a:r>
            <a:r>
              <a:rPr lang="en-US" altLang="en-US" sz="1500" dirty="0">
                <a:latin typeface="Cambria" pitchFamily="18" charset="0"/>
                <a:ea typeface="MS PGothic" panose="020B0600070205080204" pitchFamily="34" charset="-128"/>
              </a:rPr>
              <a:t>:</a:t>
            </a:r>
            <a:r>
              <a:rPr lang="el-GR" altLang="en-US" sz="1500" dirty="0">
                <a:latin typeface="Cambria" pitchFamily="18" charset="0"/>
                <a:ea typeface="MS PGothic" panose="020B0600070205080204" pitchFamily="34" charset="-128"/>
              </a:rPr>
              <a:t>  </a:t>
            </a:r>
            <a:r>
              <a:rPr lang="en-GB" altLang="en-US" sz="1500" dirty="0" err="1">
                <a:latin typeface="Cambria" pitchFamily="18" charset="0"/>
                <a:ea typeface="MS PGothic" panose="020B0600070205080204" pitchFamily="34" charset="-128"/>
              </a:rPr>
              <a:t>svarlokosta</a:t>
            </a:r>
            <a:r>
              <a:rPr lang="en-US" altLang="en-US" sz="1500" dirty="0">
                <a:latin typeface="Cambria" pitchFamily="18" charset="0"/>
                <a:ea typeface="MS PGothic" panose="020B0600070205080204" pitchFamily="34" charset="-128"/>
              </a:rPr>
              <a:t>@phil.uoa.gr</a:t>
            </a:r>
            <a:endParaRPr lang="en-US" altLang="en-US" sz="1500" dirty="0">
              <a:latin typeface="Cambria" pitchFamily="18" charset="0"/>
            </a:endParaRPr>
          </a:p>
        </p:txBody>
      </p:sp>
      <p:pic>
        <p:nvPicPr>
          <p:cNvPr id="9" name="8 - Εικόνα" descr="αρχείο λήψης.jpg"/>
          <p:cNvPicPr>
            <a:picLocks noChangeAspect="1"/>
          </p:cNvPicPr>
          <p:nvPr/>
        </p:nvPicPr>
        <p:blipFill>
          <a:blip r:embed="rId3" cstate="print"/>
          <a:stretch>
            <a:fillRect/>
          </a:stretch>
        </p:blipFill>
        <p:spPr>
          <a:xfrm>
            <a:off x="5181600" y="152400"/>
            <a:ext cx="3619500" cy="1066800"/>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Λεξικές κατηγορίες - Όνομα</a:t>
            </a:r>
          </a:p>
        </p:txBody>
      </p:sp>
      <p:sp>
        <p:nvSpPr>
          <p:cNvPr id="6" name="5 - TextBox"/>
          <p:cNvSpPr txBox="1"/>
          <p:nvPr/>
        </p:nvSpPr>
        <p:spPr>
          <a:xfrm>
            <a:off x="228600" y="1066800"/>
            <a:ext cx="8610600" cy="1938992"/>
          </a:xfrm>
          <a:prstGeom prst="rect">
            <a:avLst/>
          </a:prstGeom>
          <a:noFill/>
        </p:spPr>
        <p:txBody>
          <a:bodyPr wrap="square" rtlCol="0">
            <a:spAutoFit/>
          </a:bodyPr>
          <a:lstStyle/>
          <a:p>
            <a:r>
              <a:rPr lang="el-GR" sz="2400" b="1" dirty="0">
                <a:solidFill>
                  <a:srgbClr val="7030A0"/>
                </a:solidFill>
                <a:latin typeface="+mn-lt"/>
                <a:sym typeface="Wingdings" pitchFamily="2" charset="2"/>
              </a:rPr>
              <a:t>Μορφολογική κατανομή</a:t>
            </a:r>
          </a:p>
          <a:p>
            <a:pPr>
              <a:buFont typeface="Wingdings" pitchFamily="2" charset="2"/>
              <a:buChar char="ü"/>
            </a:pPr>
            <a:r>
              <a:rPr lang="el-GR" sz="2400" b="1" dirty="0">
                <a:solidFill>
                  <a:srgbClr val="00B050"/>
                </a:solidFill>
                <a:latin typeface="+mn-lt"/>
                <a:sym typeface="Wingdings" pitchFamily="2" charset="2"/>
              </a:rPr>
              <a:t>Κλίση: </a:t>
            </a:r>
            <a:r>
              <a:rPr lang="el-GR" sz="2400" dirty="0">
                <a:latin typeface="+mn-lt"/>
                <a:sym typeface="Wingdings" pitchFamily="2" charset="2"/>
              </a:rPr>
              <a:t>γένος (ηγέτ</a:t>
            </a:r>
            <a:r>
              <a:rPr lang="el-GR" sz="2400" b="1" dirty="0">
                <a:latin typeface="+mn-lt"/>
                <a:sym typeface="Wingdings" pitchFamily="2" charset="2"/>
              </a:rPr>
              <a:t>ης</a:t>
            </a:r>
            <a:r>
              <a:rPr lang="el-GR" sz="2400" dirty="0">
                <a:latin typeface="+mn-lt"/>
                <a:sym typeface="Wingdings" pitchFamily="2" charset="2"/>
              </a:rPr>
              <a:t>), αριθμός (ηγέτ</a:t>
            </a:r>
            <a:r>
              <a:rPr lang="el-GR" sz="2400" b="1" dirty="0">
                <a:latin typeface="+mn-lt"/>
                <a:sym typeface="Wingdings" pitchFamily="2" charset="2"/>
              </a:rPr>
              <a:t>ες</a:t>
            </a:r>
            <a:r>
              <a:rPr lang="el-GR" sz="2400" dirty="0">
                <a:latin typeface="+mn-lt"/>
                <a:sym typeface="Wingdings" pitchFamily="2" charset="2"/>
              </a:rPr>
              <a:t>) , πτώση (ηγέτ</a:t>
            </a:r>
            <a:r>
              <a:rPr lang="el-GR" sz="2400" b="1" dirty="0">
                <a:latin typeface="+mn-lt"/>
                <a:sym typeface="Wingdings" pitchFamily="2" charset="2"/>
              </a:rPr>
              <a:t>η</a:t>
            </a:r>
            <a:r>
              <a:rPr lang="el-GR" sz="2400" dirty="0">
                <a:latin typeface="+mn-lt"/>
                <a:sym typeface="Wingdings" pitchFamily="2" charset="2"/>
              </a:rPr>
              <a:t>)</a:t>
            </a:r>
          </a:p>
          <a:p>
            <a:pPr>
              <a:buFont typeface="Wingdings" pitchFamily="2" charset="2"/>
              <a:buChar char="ü"/>
            </a:pPr>
            <a:r>
              <a:rPr lang="el-GR" sz="2400" b="1" dirty="0">
                <a:solidFill>
                  <a:srgbClr val="00B050"/>
                </a:solidFill>
                <a:latin typeface="+mn-lt"/>
                <a:sym typeface="Wingdings" pitchFamily="2" charset="2"/>
              </a:rPr>
              <a:t>Παραγωγή:</a:t>
            </a:r>
          </a:p>
          <a:p>
            <a:pPr marL="914400" lvl="1" indent="-457200">
              <a:buFont typeface="Wingdings" pitchFamily="2" charset="2"/>
              <a:buChar char="§"/>
            </a:pPr>
            <a:r>
              <a:rPr lang="el-GR" sz="2400" b="1" dirty="0">
                <a:latin typeface="+mn-lt"/>
                <a:sym typeface="Wingdings" pitchFamily="2" charset="2"/>
              </a:rPr>
              <a:t>-μα  Ο(</a:t>
            </a:r>
            <a:r>
              <a:rPr lang="el-GR" sz="2400" b="1" dirty="0" err="1">
                <a:latin typeface="+mn-lt"/>
                <a:sym typeface="Wingdings" pitchFamily="2" charset="2"/>
              </a:rPr>
              <a:t>νομα</a:t>
            </a:r>
            <a:r>
              <a:rPr lang="el-GR" sz="2400" b="1" dirty="0">
                <a:latin typeface="+mn-lt"/>
                <a:sym typeface="Wingdings" pitchFamily="2" charset="2"/>
              </a:rPr>
              <a:t>) </a:t>
            </a:r>
            <a:r>
              <a:rPr lang="el-GR" sz="2400" dirty="0">
                <a:latin typeface="+mn-lt"/>
                <a:sym typeface="Wingdings" pitchFamily="2" charset="2"/>
              </a:rPr>
              <a:t>[Ρ(</a:t>
            </a:r>
            <a:r>
              <a:rPr lang="el-GR" sz="2400" dirty="0" err="1">
                <a:latin typeface="+mn-lt"/>
                <a:sym typeface="Wingdings" pitchFamily="2" charset="2"/>
              </a:rPr>
              <a:t>ήμα</a:t>
            </a:r>
            <a:r>
              <a:rPr lang="el-GR" sz="2400" dirty="0">
                <a:latin typeface="+mn-lt"/>
                <a:sym typeface="Wingdings" pitchFamily="2" charset="2"/>
              </a:rPr>
              <a:t>)  Ο], διαβάζω  διάβασμα</a:t>
            </a:r>
          </a:p>
          <a:p>
            <a:pPr marL="914400" lvl="1" indent="-457200">
              <a:buFont typeface="Wingdings" pitchFamily="2" charset="2"/>
              <a:buChar char="§"/>
            </a:pPr>
            <a:r>
              <a:rPr lang="el-GR" sz="2400" b="1" dirty="0">
                <a:latin typeface="+mn-lt"/>
                <a:sym typeface="Wingdings" pitchFamily="2" charset="2"/>
              </a:rPr>
              <a:t>-</a:t>
            </a:r>
            <a:r>
              <a:rPr lang="el-GR" sz="2400" b="1" dirty="0" err="1">
                <a:latin typeface="+mn-lt"/>
                <a:sym typeface="Wingdings" pitchFamily="2" charset="2"/>
              </a:rPr>
              <a:t>τητα</a:t>
            </a:r>
            <a:r>
              <a:rPr lang="el-GR" sz="2400" b="1" dirty="0">
                <a:latin typeface="+mn-lt"/>
                <a:sym typeface="Wingdings" pitchFamily="2" charset="2"/>
              </a:rPr>
              <a:t>  Ο </a:t>
            </a:r>
            <a:r>
              <a:rPr lang="el-GR" sz="2400" dirty="0">
                <a:latin typeface="+mn-lt"/>
                <a:sym typeface="Wingdings" pitchFamily="2" charset="2"/>
              </a:rPr>
              <a:t>[Ε(</a:t>
            </a:r>
            <a:r>
              <a:rPr lang="el-GR" sz="2400" dirty="0" err="1">
                <a:latin typeface="+mn-lt"/>
                <a:sym typeface="Wingdings" pitchFamily="2" charset="2"/>
              </a:rPr>
              <a:t>πίθετο</a:t>
            </a:r>
            <a:r>
              <a:rPr lang="el-GR" sz="2400" dirty="0">
                <a:latin typeface="+mn-lt"/>
                <a:sym typeface="Wingdings" pitchFamily="2" charset="2"/>
              </a:rPr>
              <a:t>)  Ο], ικανός  ικανότητα</a:t>
            </a:r>
          </a:p>
        </p:txBody>
      </p:sp>
      <p:sp>
        <p:nvSpPr>
          <p:cNvPr id="5" name="4 - Ορθογώνιο"/>
          <p:cNvSpPr/>
          <p:nvPr/>
        </p:nvSpPr>
        <p:spPr>
          <a:xfrm>
            <a:off x="152400" y="3160216"/>
            <a:ext cx="8763000" cy="3416320"/>
          </a:xfrm>
          <a:prstGeom prst="rect">
            <a:avLst/>
          </a:prstGeom>
        </p:spPr>
        <p:txBody>
          <a:bodyPr wrap="square">
            <a:spAutoFit/>
          </a:bodyPr>
          <a:lstStyle/>
          <a:p>
            <a:r>
              <a:rPr lang="el-GR" sz="2400" dirty="0">
                <a:latin typeface="+mn-lt"/>
              </a:rPr>
              <a:t> </a:t>
            </a:r>
            <a:r>
              <a:rPr lang="el-GR" sz="2400" b="1" dirty="0">
                <a:solidFill>
                  <a:srgbClr val="7030A0"/>
                </a:solidFill>
                <a:latin typeface="+mn-lt"/>
              </a:rPr>
              <a:t>Συντακτική κατανομή</a:t>
            </a:r>
            <a:endParaRPr lang="el-GR" sz="2800" b="1" dirty="0">
              <a:solidFill>
                <a:srgbClr val="7030A0"/>
              </a:solidFill>
              <a:latin typeface="+mn-lt"/>
              <a:sym typeface="Wingdings" pitchFamily="2" charset="2"/>
            </a:endParaRPr>
          </a:p>
          <a:p>
            <a:pPr>
              <a:buFont typeface="Wingdings" pitchFamily="2" charset="2"/>
              <a:buChar char="ü"/>
            </a:pPr>
            <a:r>
              <a:rPr lang="el-GR" sz="2400" b="1" dirty="0">
                <a:solidFill>
                  <a:srgbClr val="00B050"/>
                </a:solidFill>
                <a:latin typeface="+mn-lt"/>
                <a:sym typeface="Wingdings" pitchFamily="2" charset="2"/>
              </a:rPr>
              <a:t>Συνεκφορά με άρθρα</a:t>
            </a:r>
          </a:p>
          <a:p>
            <a:pPr marL="914400" lvl="1" indent="-457200">
              <a:buFont typeface="Wingdings" pitchFamily="2" charset="2"/>
              <a:buChar char="§"/>
            </a:pPr>
            <a:r>
              <a:rPr lang="el-GR" sz="2400" b="1" dirty="0">
                <a:latin typeface="+mn-lt"/>
                <a:sym typeface="Wingdings" pitchFamily="2" charset="2"/>
              </a:rPr>
              <a:t>Το διάβασμα </a:t>
            </a:r>
            <a:r>
              <a:rPr lang="el-GR" sz="2400" dirty="0">
                <a:latin typeface="+mn-lt"/>
                <a:sym typeface="Wingdings" pitchFamily="2" charset="2"/>
              </a:rPr>
              <a:t>εξωσχολικών βιβλίων είναι απαραίτητο.</a:t>
            </a:r>
          </a:p>
          <a:p>
            <a:pPr marL="914400" lvl="1" indent="-457200">
              <a:buFont typeface="Wingdings" pitchFamily="2" charset="2"/>
              <a:buChar char="§"/>
            </a:pPr>
            <a:r>
              <a:rPr lang="el-GR" sz="2400" dirty="0">
                <a:latin typeface="+mn-lt"/>
                <a:sym typeface="Wingdings" pitchFamily="2" charset="2"/>
              </a:rPr>
              <a:t>Η λήψη αποφάσεων είναι </a:t>
            </a:r>
            <a:r>
              <a:rPr lang="el-GR" sz="2400" b="1" dirty="0">
                <a:latin typeface="+mn-lt"/>
                <a:sym typeface="Wingdings" pitchFamily="2" charset="2"/>
              </a:rPr>
              <a:t>μια ικανότητα </a:t>
            </a:r>
            <a:r>
              <a:rPr lang="el-GR" sz="2400" dirty="0">
                <a:latin typeface="+mn-lt"/>
                <a:sym typeface="Wingdings" pitchFamily="2" charset="2"/>
              </a:rPr>
              <a:t>απαραίτητη για έναν ηγέτη.</a:t>
            </a:r>
          </a:p>
          <a:p>
            <a:pPr>
              <a:buFont typeface="Wingdings" pitchFamily="2" charset="2"/>
              <a:buChar char="ü"/>
            </a:pPr>
            <a:r>
              <a:rPr lang="el-GR" sz="2400" b="1" dirty="0">
                <a:solidFill>
                  <a:srgbClr val="00B050"/>
                </a:solidFill>
                <a:latin typeface="+mn-lt"/>
                <a:sym typeface="Wingdings" pitchFamily="2" charset="2"/>
              </a:rPr>
              <a:t>Συνεκφορά με επίθετα</a:t>
            </a:r>
          </a:p>
          <a:p>
            <a:pPr marL="914400" lvl="1" indent="-457200">
              <a:buFont typeface="Wingdings" pitchFamily="2" charset="2"/>
              <a:buChar char="§"/>
            </a:pPr>
            <a:r>
              <a:rPr lang="el-GR" sz="2400" b="1" dirty="0">
                <a:latin typeface="+mn-lt"/>
                <a:sym typeface="Wingdings" pitchFamily="2" charset="2"/>
              </a:rPr>
              <a:t>Ο καλός ηγέτης </a:t>
            </a:r>
            <a:r>
              <a:rPr lang="el-GR" sz="2400" dirty="0">
                <a:latin typeface="+mn-lt"/>
                <a:sym typeface="Wingdings" pitchFamily="2" charset="2"/>
              </a:rPr>
              <a:t>διακρίνεται για τις ικανότητές του.</a:t>
            </a:r>
          </a:p>
          <a:p>
            <a:pPr>
              <a:buFont typeface="Wingdings" pitchFamily="2" charset="2"/>
              <a:buChar char="ü"/>
            </a:pPr>
            <a:r>
              <a:rPr lang="el-GR" sz="2400" b="1" dirty="0">
                <a:solidFill>
                  <a:srgbClr val="00B050"/>
                </a:solidFill>
                <a:latin typeface="+mn-lt"/>
                <a:sym typeface="Wingdings" pitchFamily="2" charset="2"/>
              </a:rPr>
              <a:t>Συνεκφορά με </a:t>
            </a:r>
            <a:r>
              <a:rPr lang="el-GR" sz="2400" b="1" dirty="0" err="1">
                <a:solidFill>
                  <a:srgbClr val="00B050"/>
                </a:solidFill>
                <a:latin typeface="+mn-lt"/>
                <a:sym typeface="Wingdings" pitchFamily="2" charset="2"/>
              </a:rPr>
              <a:t>ποσοδείκτες</a:t>
            </a:r>
            <a:endParaRPr lang="el-GR" sz="2400" b="1" dirty="0">
              <a:latin typeface="+mn-lt"/>
              <a:sym typeface="Wingdings" pitchFamily="2" charset="2"/>
            </a:endParaRPr>
          </a:p>
          <a:p>
            <a:pPr marL="914400" lvl="1" indent="-457200">
              <a:buFont typeface="Wingdings" pitchFamily="2" charset="2"/>
              <a:buChar char="§"/>
            </a:pPr>
            <a:r>
              <a:rPr lang="el-GR" sz="2400" b="1" dirty="0">
                <a:latin typeface="+mn-lt"/>
                <a:sym typeface="Wingdings" pitchFamily="2" charset="2"/>
              </a:rPr>
              <a:t>Κάθε ηγέτης </a:t>
            </a:r>
            <a:r>
              <a:rPr lang="el-GR" sz="2400" dirty="0">
                <a:latin typeface="+mn-lt"/>
                <a:sym typeface="Wingdings" pitchFamily="2" charset="2"/>
              </a:rPr>
              <a:t>αναγκάζεται να πάρει δύσκολες αποφάσεις.</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Λεξικές κατηγορίες - Ρήμα</a:t>
            </a:r>
          </a:p>
        </p:txBody>
      </p:sp>
      <p:sp>
        <p:nvSpPr>
          <p:cNvPr id="6" name="5 - TextBox"/>
          <p:cNvSpPr txBox="1"/>
          <p:nvPr/>
        </p:nvSpPr>
        <p:spPr>
          <a:xfrm>
            <a:off x="228600" y="1066800"/>
            <a:ext cx="8610600" cy="3416320"/>
          </a:xfrm>
          <a:prstGeom prst="rect">
            <a:avLst/>
          </a:prstGeom>
          <a:noFill/>
        </p:spPr>
        <p:txBody>
          <a:bodyPr wrap="square" rtlCol="0">
            <a:spAutoFit/>
          </a:bodyPr>
          <a:lstStyle/>
          <a:p>
            <a:r>
              <a:rPr lang="el-GR" sz="2400" b="1" dirty="0">
                <a:solidFill>
                  <a:srgbClr val="7030A0"/>
                </a:solidFill>
                <a:latin typeface="+mn-lt"/>
                <a:sym typeface="Wingdings" pitchFamily="2" charset="2"/>
              </a:rPr>
              <a:t>Μορφολογική κατανομή</a:t>
            </a:r>
          </a:p>
          <a:p>
            <a:pPr>
              <a:buFont typeface="Wingdings" pitchFamily="2" charset="2"/>
              <a:buChar char="ü"/>
            </a:pPr>
            <a:r>
              <a:rPr lang="el-GR" sz="2400" b="1" dirty="0">
                <a:solidFill>
                  <a:srgbClr val="00B050"/>
                </a:solidFill>
                <a:latin typeface="+mn-lt"/>
                <a:sym typeface="Wingdings" pitchFamily="2" charset="2"/>
              </a:rPr>
              <a:t>Κλίση:</a:t>
            </a:r>
          </a:p>
          <a:p>
            <a:pPr marL="914400" lvl="1" indent="-457200">
              <a:buFont typeface="Wingdings" pitchFamily="2" charset="2"/>
              <a:buChar char="§"/>
            </a:pPr>
            <a:r>
              <a:rPr lang="el-GR" sz="2400" b="1" dirty="0">
                <a:latin typeface="+mn-lt"/>
                <a:sym typeface="Wingdings" pitchFamily="2" charset="2"/>
              </a:rPr>
              <a:t>Συμφωνία (αριθμός, πρόσωπο) </a:t>
            </a:r>
            <a:r>
              <a:rPr lang="el-GR" sz="2400" dirty="0">
                <a:latin typeface="+mn-lt"/>
                <a:sym typeface="Wingdings" pitchFamily="2" charset="2"/>
              </a:rPr>
              <a:t>(γράφ</a:t>
            </a:r>
            <a:r>
              <a:rPr lang="el-GR" sz="2400" b="1" dirty="0">
                <a:latin typeface="+mn-lt"/>
                <a:sym typeface="Wingdings" pitchFamily="2" charset="2"/>
              </a:rPr>
              <a:t>ω</a:t>
            </a:r>
            <a:r>
              <a:rPr lang="el-GR" sz="2400" dirty="0">
                <a:latin typeface="+mn-lt"/>
                <a:sym typeface="Wingdings" pitchFamily="2" charset="2"/>
              </a:rPr>
              <a:t>, γράφ</a:t>
            </a:r>
            <a:r>
              <a:rPr lang="el-GR" sz="2400" b="1" dirty="0">
                <a:latin typeface="+mn-lt"/>
                <a:sym typeface="Wingdings" pitchFamily="2" charset="2"/>
              </a:rPr>
              <a:t>ουμε</a:t>
            </a:r>
            <a:r>
              <a:rPr lang="el-GR" sz="2400" dirty="0">
                <a:latin typeface="+mn-lt"/>
                <a:sym typeface="Wingdings" pitchFamily="2" charset="2"/>
              </a:rPr>
              <a:t>)</a:t>
            </a:r>
          </a:p>
          <a:p>
            <a:pPr marL="914400" lvl="1" indent="-457200">
              <a:buFont typeface="Wingdings" pitchFamily="2" charset="2"/>
              <a:buChar char="§"/>
            </a:pPr>
            <a:r>
              <a:rPr lang="el-GR" sz="2400" b="1" dirty="0">
                <a:latin typeface="+mn-lt"/>
                <a:sym typeface="Wingdings" pitchFamily="2" charset="2"/>
              </a:rPr>
              <a:t>Χρόνος </a:t>
            </a:r>
            <a:r>
              <a:rPr lang="el-GR" sz="2400" dirty="0">
                <a:latin typeface="+mn-lt"/>
                <a:sym typeface="Wingdings" pitchFamily="2" charset="2"/>
              </a:rPr>
              <a:t>(γράφ</a:t>
            </a:r>
            <a:r>
              <a:rPr lang="el-GR" sz="2400" b="1" dirty="0">
                <a:latin typeface="+mn-lt"/>
                <a:sym typeface="Wingdings" pitchFamily="2" charset="2"/>
              </a:rPr>
              <a:t>ω</a:t>
            </a:r>
            <a:r>
              <a:rPr lang="el-GR" sz="2400" dirty="0">
                <a:latin typeface="+mn-lt"/>
                <a:sym typeface="Wingdings" pitchFamily="2" charset="2"/>
              </a:rPr>
              <a:t>, </a:t>
            </a:r>
            <a:r>
              <a:rPr lang="el-GR" sz="2400" b="1" dirty="0">
                <a:latin typeface="+mn-lt"/>
                <a:sym typeface="Wingdings" pitchFamily="2" charset="2"/>
              </a:rPr>
              <a:t>έ</a:t>
            </a:r>
            <a:r>
              <a:rPr lang="el-GR" sz="2400" dirty="0">
                <a:latin typeface="+mn-lt"/>
                <a:sym typeface="Wingdings" pitchFamily="2" charset="2"/>
              </a:rPr>
              <a:t>γραφ</a:t>
            </a:r>
            <a:r>
              <a:rPr lang="el-GR" sz="2400" b="1" dirty="0">
                <a:latin typeface="+mn-lt"/>
                <a:sym typeface="Wingdings" pitchFamily="2" charset="2"/>
              </a:rPr>
              <a:t>α</a:t>
            </a:r>
            <a:r>
              <a:rPr lang="el-GR" sz="2400" dirty="0">
                <a:latin typeface="+mn-lt"/>
                <a:sym typeface="Wingdings" pitchFamily="2" charset="2"/>
              </a:rPr>
              <a:t>)</a:t>
            </a:r>
          </a:p>
          <a:p>
            <a:pPr marL="914400" lvl="1" indent="-457200">
              <a:buFont typeface="Wingdings" pitchFamily="2" charset="2"/>
              <a:buChar char="§"/>
            </a:pPr>
            <a:r>
              <a:rPr lang="el-GR" sz="2400" b="1" dirty="0">
                <a:latin typeface="+mn-lt"/>
                <a:sym typeface="Wingdings" pitchFamily="2" charset="2"/>
              </a:rPr>
              <a:t>Όψη</a:t>
            </a:r>
            <a:r>
              <a:rPr lang="el-GR" sz="2400" dirty="0">
                <a:latin typeface="+mn-lt"/>
                <a:sym typeface="Wingdings" pitchFamily="2" charset="2"/>
              </a:rPr>
              <a:t> (έγρα</a:t>
            </a:r>
            <a:r>
              <a:rPr lang="el-GR" sz="2400" b="1" dirty="0">
                <a:latin typeface="+mn-lt"/>
                <a:sym typeface="Wingdings" pitchFamily="2" charset="2"/>
              </a:rPr>
              <a:t>φ</a:t>
            </a:r>
            <a:r>
              <a:rPr lang="el-GR" sz="2400" dirty="0">
                <a:latin typeface="+mn-lt"/>
                <a:sym typeface="Wingdings" pitchFamily="2" charset="2"/>
              </a:rPr>
              <a:t>α, έγρα</a:t>
            </a:r>
            <a:r>
              <a:rPr lang="el-GR" sz="2400" b="1" dirty="0">
                <a:latin typeface="+mn-lt"/>
                <a:sym typeface="Wingdings" pitchFamily="2" charset="2"/>
              </a:rPr>
              <a:t>ψ</a:t>
            </a:r>
            <a:r>
              <a:rPr lang="el-GR" sz="2400" dirty="0">
                <a:latin typeface="+mn-lt"/>
                <a:sym typeface="Wingdings" pitchFamily="2" charset="2"/>
              </a:rPr>
              <a:t>α)</a:t>
            </a:r>
          </a:p>
          <a:p>
            <a:pPr marL="914400" lvl="1" indent="-457200">
              <a:buFont typeface="Wingdings" pitchFamily="2" charset="2"/>
              <a:buChar char="§"/>
            </a:pPr>
            <a:r>
              <a:rPr lang="el-GR" sz="2400" b="1" dirty="0">
                <a:latin typeface="+mn-lt"/>
                <a:sym typeface="Wingdings" pitchFamily="2" charset="2"/>
              </a:rPr>
              <a:t>Έγκλιση </a:t>
            </a:r>
            <a:r>
              <a:rPr lang="el-GR" sz="2400" dirty="0">
                <a:latin typeface="+mn-lt"/>
                <a:sym typeface="Wingdings" pitchFamily="2" charset="2"/>
              </a:rPr>
              <a:t>(γράφ</a:t>
            </a:r>
            <a:r>
              <a:rPr lang="el-GR" sz="2400" b="1" dirty="0">
                <a:latin typeface="+mn-lt"/>
                <a:sym typeface="Wingdings" pitchFamily="2" charset="2"/>
              </a:rPr>
              <a:t>ω</a:t>
            </a:r>
            <a:r>
              <a:rPr lang="el-GR" sz="2400" dirty="0">
                <a:latin typeface="+mn-lt"/>
                <a:sym typeface="Wingdings" pitchFamily="2" charset="2"/>
              </a:rPr>
              <a:t>, γράφ</a:t>
            </a:r>
            <a:r>
              <a:rPr lang="el-GR" sz="2400" b="1" dirty="0">
                <a:latin typeface="+mn-lt"/>
                <a:sym typeface="Wingdings" pitchFamily="2" charset="2"/>
              </a:rPr>
              <a:t>ε</a:t>
            </a:r>
            <a:r>
              <a:rPr lang="el-GR" sz="2400" dirty="0">
                <a:latin typeface="+mn-lt"/>
                <a:sym typeface="Wingdings" pitchFamily="2" charset="2"/>
              </a:rPr>
              <a:t>)</a:t>
            </a:r>
          </a:p>
          <a:p>
            <a:pPr marL="914400" lvl="1" indent="-457200">
              <a:buFont typeface="Wingdings" pitchFamily="2" charset="2"/>
              <a:buChar char="§"/>
            </a:pPr>
            <a:r>
              <a:rPr lang="el-GR" sz="2400" b="1" dirty="0">
                <a:latin typeface="+mn-lt"/>
                <a:sym typeface="Wingdings" pitchFamily="2" charset="2"/>
              </a:rPr>
              <a:t>Φωνή</a:t>
            </a:r>
            <a:r>
              <a:rPr lang="el-GR" sz="2400" dirty="0">
                <a:latin typeface="+mn-lt"/>
                <a:sym typeface="Wingdings" pitchFamily="2" charset="2"/>
              </a:rPr>
              <a:t> (γράφ</a:t>
            </a:r>
            <a:r>
              <a:rPr lang="el-GR" sz="2400" b="1" dirty="0">
                <a:latin typeface="+mn-lt"/>
                <a:sym typeface="Wingdings" pitchFamily="2" charset="2"/>
              </a:rPr>
              <a:t>ω</a:t>
            </a:r>
            <a:r>
              <a:rPr lang="el-GR" sz="2400" dirty="0">
                <a:latin typeface="+mn-lt"/>
                <a:sym typeface="Wingdings" pitchFamily="2" charset="2"/>
              </a:rPr>
              <a:t>, γράφ</a:t>
            </a:r>
            <a:r>
              <a:rPr lang="el-GR" sz="2400" b="1" dirty="0">
                <a:latin typeface="+mn-lt"/>
                <a:sym typeface="Wingdings" pitchFamily="2" charset="2"/>
              </a:rPr>
              <a:t>τηκα</a:t>
            </a:r>
            <a:r>
              <a:rPr lang="el-GR" sz="2400" dirty="0">
                <a:latin typeface="+mn-lt"/>
                <a:sym typeface="Wingdings" pitchFamily="2" charset="2"/>
              </a:rPr>
              <a:t>)</a:t>
            </a:r>
            <a:endParaRPr lang="el-GR" sz="2400" b="1" dirty="0">
              <a:solidFill>
                <a:srgbClr val="00B050"/>
              </a:solidFill>
              <a:latin typeface="+mn-lt"/>
              <a:sym typeface="Wingdings" pitchFamily="2" charset="2"/>
            </a:endParaRPr>
          </a:p>
          <a:p>
            <a:pPr>
              <a:buFont typeface="Wingdings" pitchFamily="2" charset="2"/>
              <a:buChar char="ü"/>
            </a:pPr>
            <a:r>
              <a:rPr lang="el-GR" sz="2400" b="1" dirty="0">
                <a:solidFill>
                  <a:srgbClr val="00B050"/>
                </a:solidFill>
                <a:latin typeface="+mn-lt"/>
                <a:sym typeface="Wingdings" pitchFamily="2" charset="2"/>
              </a:rPr>
              <a:t>Παραγωγή</a:t>
            </a:r>
          </a:p>
          <a:p>
            <a:pPr marL="914400" lvl="1" indent="-457200">
              <a:buFont typeface="Wingdings" pitchFamily="2" charset="2"/>
              <a:buChar char="§"/>
            </a:pPr>
            <a:r>
              <a:rPr lang="el-GR" sz="2400" b="1" dirty="0">
                <a:latin typeface="+mn-lt"/>
                <a:sym typeface="Wingdings" pitchFamily="2" charset="2"/>
              </a:rPr>
              <a:t>-</a:t>
            </a:r>
            <a:r>
              <a:rPr lang="el-GR" sz="2400" b="1" dirty="0" err="1">
                <a:latin typeface="+mn-lt"/>
                <a:sym typeface="Wingdings" pitchFamily="2" charset="2"/>
              </a:rPr>
              <a:t>ίζω</a:t>
            </a:r>
            <a:r>
              <a:rPr lang="el-GR" sz="2400" b="1" dirty="0">
                <a:latin typeface="+mn-lt"/>
                <a:sym typeface="Wingdings" pitchFamily="2" charset="2"/>
              </a:rPr>
              <a:t>  Ρ </a:t>
            </a:r>
            <a:r>
              <a:rPr lang="el-GR" sz="2400" dirty="0">
                <a:latin typeface="+mn-lt"/>
                <a:sym typeface="Wingdings" pitchFamily="2" charset="2"/>
              </a:rPr>
              <a:t>[Ε Ρ], καθαρός  καθαρίζω</a:t>
            </a:r>
          </a:p>
        </p:txBody>
      </p:sp>
      <p:sp>
        <p:nvSpPr>
          <p:cNvPr id="5" name="4 - Ορθογώνιο"/>
          <p:cNvSpPr/>
          <p:nvPr/>
        </p:nvSpPr>
        <p:spPr>
          <a:xfrm>
            <a:off x="228600" y="4766608"/>
            <a:ext cx="8686800" cy="1938992"/>
          </a:xfrm>
          <a:prstGeom prst="rect">
            <a:avLst/>
          </a:prstGeom>
        </p:spPr>
        <p:txBody>
          <a:bodyPr wrap="square">
            <a:spAutoFit/>
          </a:bodyPr>
          <a:lstStyle/>
          <a:p>
            <a:r>
              <a:rPr lang="el-GR" sz="2400" dirty="0">
                <a:latin typeface="+mn-lt"/>
              </a:rPr>
              <a:t> </a:t>
            </a:r>
            <a:r>
              <a:rPr lang="el-GR" sz="2400" b="1" dirty="0">
                <a:solidFill>
                  <a:srgbClr val="7030A0"/>
                </a:solidFill>
                <a:latin typeface="+mn-lt"/>
              </a:rPr>
              <a:t>Συντακτική κατανομή</a:t>
            </a:r>
            <a:endParaRPr lang="el-GR" sz="2800" b="1" dirty="0">
              <a:solidFill>
                <a:srgbClr val="7030A0"/>
              </a:solidFill>
              <a:latin typeface="+mn-lt"/>
              <a:sym typeface="Wingdings" pitchFamily="2" charset="2"/>
            </a:endParaRPr>
          </a:p>
          <a:p>
            <a:pPr>
              <a:buFont typeface="Wingdings" pitchFamily="2" charset="2"/>
              <a:buChar char="ü"/>
            </a:pPr>
            <a:r>
              <a:rPr lang="el-GR" sz="2400" b="1" dirty="0">
                <a:solidFill>
                  <a:srgbClr val="00B050"/>
                </a:solidFill>
                <a:latin typeface="+mn-lt"/>
                <a:sym typeface="Wingdings" pitchFamily="2" charset="2"/>
              </a:rPr>
              <a:t>Συνεκφορά με επίρρημα </a:t>
            </a:r>
            <a:r>
              <a:rPr lang="el-GR" sz="2400" dirty="0">
                <a:solidFill>
                  <a:srgbClr val="00B050"/>
                </a:solidFill>
                <a:latin typeface="+mn-lt"/>
                <a:sym typeface="Wingdings" pitchFamily="2" charset="2"/>
              </a:rPr>
              <a:t>(κι όχι με επίθετο)</a:t>
            </a:r>
          </a:p>
          <a:p>
            <a:pPr marL="914400" lvl="1" indent="-457200">
              <a:buFont typeface="Wingdings" pitchFamily="2" charset="2"/>
              <a:buChar char="§"/>
            </a:pPr>
            <a:r>
              <a:rPr lang="el-GR" sz="2400" dirty="0">
                <a:latin typeface="+mn-lt"/>
                <a:sym typeface="Wingdings" pitchFamily="2" charset="2"/>
              </a:rPr>
              <a:t>Η Σοφία τρέχει γρήγορα (*γρήγορη).</a:t>
            </a:r>
          </a:p>
          <a:p>
            <a:pPr>
              <a:buFont typeface="Wingdings" pitchFamily="2" charset="2"/>
              <a:buChar char="ü"/>
            </a:pPr>
            <a:r>
              <a:rPr lang="el-GR" sz="2400" b="1" dirty="0">
                <a:solidFill>
                  <a:srgbClr val="00B050"/>
                </a:solidFill>
                <a:latin typeface="+mn-lt"/>
                <a:sym typeface="Wingdings" pitchFamily="2" charset="2"/>
              </a:rPr>
              <a:t>Συνεκφορά με μόρια </a:t>
            </a:r>
            <a:r>
              <a:rPr lang="el-GR" sz="2400" dirty="0">
                <a:latin typeface="+mn-lt"/>
                <a:sym typeface="Wingdings" pitchFamily="2" charset="2"/>
              </a:rPr>
              <a:t>(να, θα, ας, δεν, μην)</a:t>
            </a:r>
          </a:p>
          <a:p>
            <a:pPr marL="914400" lvl="1" indent="-457200">
              <a:buFont typeface="Wingdings" pitchFamily="2" charset="2"/>
              <a:buChar char="§"/>
            </a:pPr>
            <a:r>
              <a:rPr lang="el-GR" sz="2400" dirty="0">
                <a:latin typeface="+mn-lt"/>
                <a:sym typeface="Wingdings" pitchFamily="2" charset="2"/>
              </a:rPr>
              <a:t>Η Σοφία δεν θα τρέξει στον Μαραθώνιο.</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Λειτουργικές κατηγορίες</a:t>
            </a:r>
          </a:p>
        </p:txBody>
      </p:sp>
      <p:sp>
        <p:nvSpPr>
          <p:cNvPr id="6" name="5 - TextBox"/>
          <p:cNvSpPr txBox="1"/>
          <p:nvPr/>
        </p:nvSpPr>
        <p:spPr>
          <a:xfrm>
            <a:off x="228600" y="838200"/>
            <a:ext cx="8610600" cy="3785652"/>
          </a:xfrm>
          <a:prstGeom prst="rect">
            <a:avLst/>
          </a:prstGeom>
          <a:noFill/>
        </p:spPr>
        <p:txBody>
          <a:bodyPr wrap="square" rtlCol="0">
            <a:spAutoFit/>
          </a:bodyPr>
          <a:lstStyle/>
          <a:p>
            <a:pPr algn="just"/>
            <a:r>
              <a:rPr lang="el-GR" sz="2400" dirty="0">
                <a:latin typeface="+mn-lt"/>
                <a:sym typeface="Wingdings" pitchFamily="2" charset="2"/>
              </a:rPr>
              <a:t>Επιτελούν γραμματική λειτουργία (δεν είναι φορείς λεξικής σημασίες, όπως οι λεξικές κατηγορίες)</a:t>
            </a:r>
          </a:p>
          <a:p>
            <a:pPr>
              <a:buFont typeface="Wingdings" pitchFamily="2" charset="2"/>
              <a:buChar char="ü"/>
            </a:pPr>
            <a:r>
              <a:rPr lang="el-GR" sz="2400" b="1" dirty="0">
                <a:solidFill>
                  <a:srgbClr val="00B050"/>
                </a:solidFill>
                <a:latin typeface="+mn-lt"/>
                <a:sym typeface="Wingdings" pitchFamily="2" charset="2"/>
              </a:rPr>
              <a:t>Προσδιοριστές (</a:t>
            </a:r>
            <a:r>
              <a:rPr lang="en-US" sz="2400" b="1" dirty="0">
                <a:solidFill>
                  <a:srgbClr val="00B050"/>
                </a:solidFill>
                <a:latin typeface="+mn-lt"/>
                <a:sym typeface="Wingdings" pitchFamily="2" charset="2"/>
              </a:rPr>
              <a:t>determiners</a:t>
            </a:r>
            <a:r>
              <a:rPr lang="el-GR" sz="2400" b="1" dirty="0">
                <a:solidFill>
                  <a:srgbClr val="00B050"/>
                </a:solidFill>
                <a:latin typeface="+mn-lt"/>
                <a:sym typeface="Wingdings" pitchFamily="2" charset="2"/>
              </a:rPr>
              <a:t>):</a:t>
            </a:r>
          </a:p>
          <a:p>
            <a:pPr marL="914400" lvl="1" indent="-457200">
              <a:buFont typeface="Wingdings" pitchFamily="2" charset="2"/>
              <a:buChar char="§"/>
            </a:pPr>
            <a:r>
              <a:rPr lang="el-GR" sz="2400" b="1" dirty="0">
                <a:latin typeface="+mn-lt"/>
                <a:sym typeface="Wingdings" pitchFamily="2" charset="2"/>
              </a:rPr>
              <a:t>Οριστικό άρθρο </a:t>
            </a:r>
            <a:r>
              <a:rPr lang="el-GR" sz="2400" dirty="0">
                <a:latin typeface="+mn-lt"/>
                <a:sym typeface="Wingdings" pitchFamily="2" charset="2"/>
              </a:rPr>
              <a:t>(ο, η, το)</a:t>
            </a:r>
          </a:p>
          <a:p>
            <a:pPr marL="914400" lvl="1" indent="-457200">
              <a:buFont typeface="Wingdings" pitchFamily="2" charset="2"/>
              <a:buChar char="§"/>
            </a:pPr>
            <a:r>
              <a:rPr lang="el-GR" sz="2400" b="1" dirty="0">
                <a:latin typeface="+mn-lt"/>
                <a:sym typeface="Wingdings" pitchFamily="2" charset="2"/>
              </a:rPr>
              <a:t>Αόριστο άρθρο </a:t>
            </a:r>
            <a:r>
              <a:rPr lang="el-GR" sz="2400" dirty="0">
                <a:latin typeface="+mn-lt"/>
                <a:sym typeface="Wingdings" pitchFamily="2" charset="2"/>
              </a:rPr>
              <a:t>(ένας, μία)</a:t>
            </a:r>
          </a:p>
          <a:p>
            <a:pPr marL="914400" lvl="1" indent="-457200">
              <a:buFont typeface="Wingdings" pitchFamily="2" charset="2"/>
              <a:buChar char="§"/>
            </a:pPr>
            <a:r>
              <a:rPr lang="el-GR" sz="2400" b="1" dirty="0" err="1">
                <a:latin typeface="+mn-lt"/>
                <a:sym typeface="Wingdings" pitchFamily="2" charset="2"/>
              </a:rPr>
              <a:t>Ποσοδείκτες</a:t>
            </a:r>
            <a:r>
              <a:rPr lang="el-GR" sz="2400" dirty="0">
                <a:latin typeface="+mn-lt"/>
                <a:sym typeface="Wingdings" pitchFamily="2" charset="2"/>
              </a:rPr>
              <a:t> (κάθε, κανένας, κάποιος)</a:t>
            </a:r>
          </a:p>
          <a:p>
            <a:pPr>
              <a:buFont typeface="Wingdings" pitchFamily="2" charset="2"/>
              <a:buChar char="ü"/>
            </a:pPr>
            <a:r>
              <a:rPr lang="el-GR" sz="2400" b="1" dirty="0">
                <a:solidFill>
                  <a:srgbClr val="00B050"/>
                </a:solidFill>
                <a:latin typeface="+mn-lt"/>
                <a:sym typeface="Wingdings" pitchFamily="2" charset="2"/>
              </a:rPr>
              <a:t>Συμπληρωματικοί δείκτες (</a:t>
            </a:r>
            <a:r>
              <a:rPr lang="en-US" sz="2400" b="1" dirty="0" err="1">
                <a:solidFill>
                  <a:srgbClr val="00B050"/>
                </a:solidFill>
                <a:latin typeface="+mn-lt"/>
                <a:sym typeface="Wingdings" pitchFamily="2" charset="2"/>
              </a:rPr>
              <a:t>complementizers</a:t>
            </a:r>
            <a:r>
              <a:rPr lang="el-GR" sz="2400" b="1" dirty="0">
                <a:solidFill>
                  <a:srgbClr val="00B050"/>
                </a:solidFill>
                <a:latin typeface="+mn-lt"/>
                <a:sym typeface="Wingdings" pitchFamily="2" charset="2"/>
              </a:rPr>
              <a:t>) </a:t>
            </a:r>
            <a:r>
              <a:rPr lang="el-GR" sz="2400" dirty="0">
                <a:latin typeface="+mn-lt"/>
                <a:sym typeface="Wingdings" pitchFamily="2" charset="2"/>
              </a:rPr>
              <a:t>(σύνδεσμοι)</a:t>
            </a:r>
          </a:p>
          <a:p>
            <a:pPr marL="914400" lvl="1" indent="-457200">
              <a:buFont typeface="Wingdings" pitchFamily="2" charset="2"/>
              <a:buChar char="§"/>
            </a:pPr>
            <a:r>
              <a:rPr lang="el-GR" sz="2400" dirty="0">
                <a:latin typeface="+mn-lt"/>
                <a:sym typeface="Wingdings" pitchFamily="2" charset="2"/>
              </a:rPr>
              <a:t>ότι, πως, που</a:t>
            </a:r>
          </a:p>
          <a:p>
            <a:pPr marL="914400" lvl="1" indent="-457200">
              <a:buFont typeface="Wingdings" pitchFamily="2" charset="2"/>
              <a:buChar char="§"/>
            </a:pPr>
            <a:r>
              <a:rPr lang="el-GR" sz="2400" dirty="0">
                <a:latin typeface="+mn-lt"/>
                <a:sym typeface="Wingdings" pitchFamily="2" charset="2"/>
              </a:rPr>
              <a:t>μήπως, αν</a:t>
            </a:r>
          </a:p>
          <a:p>
            <a:pPr marL="914400" lvl="1" indent="-457200">
              <a:buFont typeface="Wingdings" pitchFamily="2" charset="2"/>
              <a:buChar char="§"/>
            </a:pPr>
            <a:r>
              <a:rPr lang="el-GR" sz="2400" dirty="0">
                <a:latin typeface="+mn-lt"/>
                <a:sym typeface="Wingdings" pitchFamily="2" charset="2"/>
              </a:rPr>
              <a:t>όταν, αφού, πριν</a:t>
            </a:r>
          </a:p>
        </p:txBody>
      </p:sp>
      <p:sp>
        <p:nvSpPr>
          <p:cNvPr id="5" name="4 - Ορθογώνιο"/>
          <p:cNvSpPr/>
          <p:nvPr/>
        </p:nvSpPr>
        <p:spPr>
          <a:xfrm>
            <a:off x="228600" y="4572000"/>
            <a:ext cx="8686800" cy="2308324"/>
          </a:xfrm>
          <a:prstGeom prst="rect">
            <a:avLst/>
          </a:prstGeom>
        </p:spPr>
        <p:txBody>
          <a:bodyPr wrap="square">
            <a:spAutoFit/>
          </a:bodyPr>
          <a:lstStyle/>
          <a:p>
            <a:pPr>
              <a:buFont typeface="Wingdings" pitchFamily="2" charset="2"/>
              <a:buChar char="ü"/>
            </a:pPr>
            <a:r>
              <a:rPr lang="el-GR" sz="2400" b="1" dirty="0">
                <a:solidFill>
                  <a:srgbClr val="00B050"/>
                </a:solidFill>
                <a:latin typeface="+mn-lt"/>
                <a:sym typeface="Wingdings" pitchFamily="2" charset="2"/>
              </a:rPr>
              <a:t>Μόρια (</a:t>
            </a:r>
            <a:r>
              <a:rPr lang="en-US" sz="2400" b="1" dirty="0">
                <a:solidFill>
                  <a:srgbClr val="00B050"/>
                </a:solidFill>
                <a:latin typeface="+mn-lt"/>
                <a:sym typeface="Wingdings" pitchFamily="2" charset="2"/>
              </a:rPr>
              <a:t>particles</a:t>
            </a:r>
            <a:r>
              <a:rPr lang="el-GR" sz="2400" b="1" dirty="0">
                <a:solidFill>
                  <a:srgbClr val="00B050"/>
                </a:solidFill>
                <a:latin typeface="+mn-lt"/>
                <a:sym typeface="Wingdings" pitchFamily="2" charset="2"/>
              </a:rPr>
              <a:t>)</a:t>
            </a:r>
            <a:endParaRPr lang="el-GR" sz="2400" dirty="0">
              <a:solidFill>
                <a:srgbClr val="00B050"/>
              </a:solidFill>
              <a:latin typeface="+mn-lt"/>
              <a:sym typeface="Wingdings" pitchFamily="2" charset="2"/>
            </a:endParaRPr>
          </a:p>
          <a:p>
            <a:pPr marL="914400" lvl="1" indent="-457200">
              <a:buFont typeface="Wingdings" pitchFamily="2" charset="2"/>
              <a:buChar char="§"/>
            </a:pPr>
            <a:r>
              <a:rPr lang="el-GR" sz="2400" dirty="0">
                <a:latin typeface="+mn-lt"/>
                <a:sym typeface="Wingdings" pitchFamily="2" charset="2"/>
              </a:rPr>
              <a:t>θα, να, δεν, μην</a:t>
            </a:r>
          </a:p>
          <a:p>
            <a:pPr>
              <a:buFont typeface="Wingdings" pitchFamily="2" charset="2"/>
              <a:buChar char="ü"/>
            </a:pPr>
            <a:r>
              <a:rPr lang="el-GR" sz="2400" b="1" dirty="0">
                <a:solidFill>
                  <a:srgbClr val="00B050"/>
                </a:solidFill>
                <a:latin typeface="+mn-lt"/>
                <a:sym typeface="Wingdings" pitchFamily="2" charset="2"/>
              </a:rPr>
              <a:t>Προθέσεις (</a:t>
            </a:r>
            <a:r>
              <a:rPr lang="en-US" sz="2400" b="1" dirty="0">
                <a:solidFill>
                  <a:srgbClr val="00B050"/>
                </a:solidFill>
                <a:latin typeface="+mn-lt"/>
                <a:sym typeface="Wingdings" pitchFamily="2" charset="2"/>
              </a:rPr>
              <a:t>prepositions</a:t>
            </a:r>
            <a:r>
              <a:rPr lang="el-GR" sz="2400" b="1" dirty="0">
                <a:solidFill>
                  <a:srgbClr val="00B050"/>
                </a:solidFill>
                <a:latin typeface="+mn-lt"/>
                <a:sym typeface="Wingdings" pitchFamily="2" charset="2"/>
              </a:rPr>
              <a:t>)</a:t>
            </a:r>
          </a:p>
          <a:p>
            <a:pPr marL="914400" lvl="1" indent="-457200">
              <a:buFont typeface="Wingdings" pitchFamily="2" charset="2"/>
              <a:buChar char="§"/>
            </a:pPr>
            <a:r>
              <a:rPr lang="el-GR" sz="2400" dirty="0">
                <a:latin typeface="+mn-lt"/>
                <a:sym typeface="Wingdings" pitchFamily="2" charset="2"/>
              </a:rPr>
              <a:t>σε, από, για</a:t>
            </a:r>
          </a:p>
          <a:p>
            <a:pPr marL="914400" lvl="1" indent="-457200">
              <a:buFont typeface="Wingdings" pitchFamily="2" charset="2"/>
              <a:buChar char="§"/>
            </a:pPr>
            <a:r>
              <a:rPr lang="el-GR" sz="2400" dirty="0">
                <a:latin typeface="+mn-lt"/>
                <a:sym typeface="Wingdings" pitchFamily="2" charset="2"/>
              </a:rPr>
              <a:t>πάνω, κάτω,</a:t>
            </a:r>
          </a:p>
          <a:p>
            <a:pPr marL="914400" lvl="1" indent="-457200">
              <a:buFont typeface="Wingdings" pitchFamily="2" charset="2"/>
              <a:buChar char="§"/>
            </a:pPr>
            <a:r>
              <a:rPr lang="el-GR" sz="2400" dirty="0">
                <a:latin typeface="+mn-lt"/>
                <a:sym typeface="Wingdings" pitchFamily="2" charset="2"/>
              </a:rPr>
              <a:t>υπέρ, κατά</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Φράσεις – Φραστικές κατηγορίες</a:t>
            </a:r>
          </a:p>
        </p:txBody>
      </p:sp>
      <p:sp>
        <p:nvSpPr>
          <p:cNvPr id="6" name="5 - TextBox"/>
          <p:cNvSpPr txBox="1"/>
          <p:nvPr/>
        </p:nvSpPr>
        <p:spPr>
          <a:xfrm>
            <a:off x="0" y="990600"/>
            <a:ext cx="8610600" cy="4031873"/>
          </a:xfrm>
          <a:prstGeom prst="rect">
            <a:avLst/>
          </a:prstGeom>
          <a:noFill/>
        </p:spPr>
        <p:txBody>
          <a:bodyPr wrap="square" rtlCol="0">
            <a:spAutoFit/>
          </a:bodyPr>
          <a:lstStyle/>
          <a:p>
            <a:pPr algn="ctr"/>
            <a:r>
              <a:rPr lang="el-GR" sz="2800" dirty="0">
                <a:latin typeface="Cambria" pitchFamily="18" charset="0"/>
                <a:sym typeface="Wingdings" pitchFamily="2" charset="2"/>
              </a:rPr>
              <a:t>Οι προτάσεις αποτελούνται από </a:t>
            </a:r>
            <a:r>
              <a:rPr lang="el-GR" sz="2800" b="1" dirty="0">
                <a:solidFill>
                  <a:schemeClr val="accent1"/>
                </a:solidFill>
                <a:latin typeface="Cambria" pitchFamily="18" charset="0"/>
                <a:sym typeface="Wingdings" pitchFamily="2" charset="2"/>
              </a:rPr>
              <a:t>λέξεις.</a:t>
            </a:r>
          </a:p>
          <a:p>
            <a:pPr algn="ctr"/>
            <a:r>
              <a:rPr lang="el-GR" sz="2800" dirty="0">
                <a:latin typeface="Cambria" pitchFamily="18" charset="0"/>
                <a:sym typeface="Wingdings" pitchFamily="2" charset="2"/>
              </a:rPr>
              <a:t>Πρόκειται όμως για </a:t>
            </a:r>
            <a:r>
              <a:rPr lang="el-GR" sz="2800" b="1" dirty="0">
                <a:solidFill>
                  <a:srgbClr val="7030A0"/>
                </a:solidFill>
                <a:latin typeface="Cambria" pitchFamily="18" charset="0"/>
                <a:sym typeface="Wingdings" pitchFamily="2" charset="2"/>
              </a:rPr>
              <a:t>γραμμική παράταξη </a:t>
            </a:r>
            <a:r>
              <a:rPr lang="el-GR" sz="2800" dirty="0">
                <a:latin typeface="Cambria" pitchFamily="18" charset="0"/>
                <a:sym typeface="Wingdings" pitchFamily="2" charset="2"/>
              </a:rPr>
              <a:t>λέξεων;</a:t>
            </a:r>
          </a:p>
          <a:p>
            <a:pPr marL="0" lvl="1" algn="ctr"/>
            <a:endParaRPr lang="el-GR" sz="2400" dirty="0">
              <a:latin typeface="+mn-lt"/>
              <a:sym typeface="Wingdings" pitchFamily="2" charset="2"/>
            </a:endParaRPr>
          </a:p>
          <a:p>
            <a:pPr marL="0" lvl="1" algn="ctr"/>
            <a:r>
              <a:rPr lang="el-GR" sz="2400" dirty="0">
                <a:latin typeface="+mn-lt"/>
                <a:sym typeface="Wingdings" pitchFamily="2" charset="2"/>
              </a:rPr>
              <a:t>Ο καλός ηγέτης διακρίνεται για τις ικανότητές του.</a:t>
            </a:r>
          </a:p>
          <a:p>
            <a:pPr marL="0" lvl="1" algn="ctr"/>
            <a:r>
              <a:rPr lang="el-GR" sz="2400" dirty="0">
                <a:latin typeface="+mn-lt"/>
                <a:sym typeface="Wingdings" pitchFamily="2" charset="2"/>
              </a:rPr>
              <a:t>*Ο ηγέτης καλός διακρίνεται τις ικανότητές του για.</a:t>
            </a:r>
          </a:p>
          <a:p>
            <a:pPr marL="0" lvl="1" algn="ctr"/>
            <a:r>
              <a:rPr lang="el-GR" sz="2400" dirty="0">
                <a:latin typeface="+mn-lt"/>
                <a:sym typeface="Wingdings" pitchFamily="2" charset="2"/>
              </a:rPr>
              <a:t>*Ο για καλός διακρίνεται ηγέτης τις του ικανότητές.</a:t>
            </a:r>
          </a:p>
          <a:p>
            <a:pPr marL="0" lvl="1" algn="ctr"/>
            <a:endParaRPr lang="el-GR" sz="2400" dirty="0">
              <a:latin typeface="+mn-lt"/>
              <a:sym typeface="Wingdings" pitchFamily="2" charset="2"/>
            </a:endParaRPr>
          </a:p>
          <a:p>
            <a:pPr marL="0" lvl="1" algn="ctr"/>
            <a:r>
              <a:rPr lang="el-GR" sz="2400" dirty="0">
                <a:latin typeface="+mn-lt"/>
                <a:sym typeface="Wingdings" pitchFamily="2" charset="2"/>
              </a:rPr>
              <a:t> </a:t>
            </a:r>
          </a:p>
          <a:p>
            <a:pPr algn="ctr"/>
            <a:endParaRPr lang="el-GR" sz="2800" dirty="0">
              <a:latin typeface="Cambria" pitchFamily="18" charset="0"/>
              <a:sym typeface="Wingdings" pitchFamily="2" charset="2"/>
            </a:endParaRPr>
          </a:p>
          <a:p>
            <a:pPr algn="ctr"/>
            <a:endParaRPr lang="el-GR" sz="2800" dirty="0">
              <a:latin typeface="Cambria" pitchFamily="18" charset="0"/>
              <a:sym typeface="Wingdings" pitchFamily="2" charset="2"/>
            </a:endParaRPr>
          </a:p>
        </p:txBody>
      </p:sp>
      <p:sp>
        <p:nvSpPr>
          <p:cNvPr id="4" name="3 - Ορθογώνιο"/>
          <p:cNvSpPr/>
          <p:nvPr/>
        </p:nvSpPr>
        <p:spPr>
          <a:xfrm>
            <a:off x="304800" y="3810000"/>
            <a:ext cx="8458200" cy="954107"/>
          </a:xfrm>
          <a:prstGeom prst="rect">
            <a:avLst/>
          </a:prstGeom>
        </p:spPr>
        <p:txBody>
          <a:bodyPr wrap="square">
            <a:spAutoFit/>
          </a:bodyPr>
          <a:lstStyle/>
          <a:p>
            <a:pPr algn="ctr"/>
            <a:r>
              <a:rPr lang="el-GR" sz="2800" dirty="0">
                <a:latin typeface="+mn-lt"/>
              </a:rPr>
              <a:t>Οι λέξεις οργανώνονται σε μεγαλύτερες ενότητες, σε </a:t>
            </a:r>
            <a:r>
              <a:rPr lang="el-GR" sz="2800" b="1" dirty="0">
                <a:solidFill>
                  <a:srgbClr val="7030A0"/>
                </a:solidFill>
                <a:latin typeface="+mn-lt"/>
              </a:rPr>
              <a:t>φράσεις.</a:t>
            </a:r>
          </a:p>
        </p:txBody>
      </p:sp>
      <p:sp>
        <p:nvSpPr>
          <p:cNvPr id="5" name="4 - Ορθογώνιο"/>
          <p:cNvSpPr/>
          <p:nvPr/>
        </p:nvSpPr>
        <p:spPr>
          <a:xfrm>
            <a:off x="533400" y="5181600"/>
            <a:ext cx="8077200" cy="2246769"/>
          </a:xfrm>
          <a:prstGeom prst="rect">
            <a:avLst/>
          </a:prstGeom>
        </p:spPr>
        <p:txBody>
          <a:bodyPr wrap="square">
            <a:spAutoFit/>
          </a:bodyPr>
          <a:lstStyle/>
          <a:p>
            <a:pPr marL="0" lvl="1" algn="ctr"/>
            <a:r>
              <a:rPr lang="el-GR" sz="2800" dirty="0">
                <a:latin typeface="+mn-lt"/>
              </a:rPr>
              <a:t>Ποιες είναι οι επιμέρους ενότητες στην πρόταση;</a:t>
            </a:r>
          </a:p>
          <a:p>
            <a:pPr marL="0" lvl="1" algn="ctr"/>
            <a:endParaRPr lang="el-GR" sz="2800" i="1" dirty="0">
              <a:latin typeface="+mn-lt"/>
              <a:sym typeface="Wingdings" pitchFamily="2" charset="2"/>
            </a:endParaRPr>
          </a:p>
          <a:p>
            <a:pPr marL="0" lvl="1" algn="ctr"/>
            <a:r>
              <a:rPr lang="el-GR" sz="2800" i="1" dirty="0">
                <a:latin typeface="+mn-lt"/>
                <a:sym typeface="Wingdings" pitchFamily="2" charset="2"/>
              </a:rPr>
              <a:t>Ο καλός ηγέτης διακρίνεται για τις ικανότητές του</a:t>
            </a:r>
            <a:r>
              <a:rPr lang="el-GR" sz="2800" dirty="0">
                <a:latin typeface="+mn-lt"/>
                <a:sym typeface="Wingdings" pitchFamily="2" charset="2"/>
              </a:rPr>
              <a:t>;</a:t>
            </a:r>
          </a:p>
          <a:p>
            <a:pPr algn="just"/>
            <a:endParaRPr lang="el-GR" sz="2800" b="1" dirty="0">
              <a:solidFill>
                <a:srgbClr val="00B050"/>
              </a:solidFill>
              <a:latin typeface="+mn-lt"/>
            </a:endParaRPr>
          </a:p>
          <a:p>
            <a:pPr algn="just"/>
            <a:endParaRPr lang="el-GR" sz="28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1000" fill="hold"/>
                                        <p:tgtEl>
                                          <p:spTgt spid="5"/>
                                        </p:tgtEl>
                                        <p:attrNameLst>
                                          <p:attrName>ppt_x</p:attrName>
                                        </p:attrNameLst>
                                      </p:cBhvr>
                                      <p:tavLst>
                                        <p:tav tm="0">
                                          <p:val>
                                            <p:strVal val="#ppt_x"/>
                                          </p:val>
                                        </p:tav>
                                        <p:tav tm="100000">
                                          <p:val>
                                            <p:strVal val="#ppt_x"/>
                                          </p:val>
                                        </p:tav>
                                      </p:tavLst>
                                    </p:anim>
                                    <p:anim calcmode="lin" valueType="num">
                                      <p:cBhvr additive="base">
                                        <p:cTn id="19"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Φράσεις – Φραστικές κατηγορίες</a:t>
            </a:r>
          </a:p>
        </p:txBody>
      </p:sp>
      <p:sp>
        <p:nvSpPr>
          <p:cNvPr id="6" name="5 - TextBox"/>
          <p:cNvSpPr txBox="1"/>
          <p:nvPr/>
        </p:nvSpPr>
        <p:spPr>
          <a:xfrm>
            <a:off x="228600" y="1295400"/>
            <a:ext cx="8382000" cy="2246769"/>
          </a:xfrm>
          <a:prstGeom prst="rect">
            <a:avLst/>
          </a:prstGeom>
          <a:noFill/>
        </p:spPr>
        <p:txBody>
          <a:bodyPr wrap="square" rtlCol="0">
            <a:spAutoFit/>
          </a:bodyPr>
          <a:lstStyle/>
          <a:p>
            <a:pPr marL="0" lvl="1" algn="ctr"/>
            <a:r>
              <a:rPr lang="el-GR" sz="2800" dirty="0">
                <a:latin typeface="+mn-lt"/>
                <a:sym typeface="Wingdings" pitchFamily="2" charset="2"/>
              </a:rPr>
              <a:t>ο καλός ηγέτης </a:t>
            </a:r>
          </a:p>
          <a:p>
            <a:pPr marL="0" lvl="1" algn="ctr"/>
            <a:r>
              <a:rPr lang="el-GR" sz="2800" dirty="0">
                <a:latin typeface="+mn-lt"/>
                <a:sym typeface="Wingdings" pitchFamily="2" charset="2"/>
              </a:rPr>
              <a:t>διακρίνεται για τις ικανότητές του</a:t>
            </a:r>
          </a:p>
          <a:p>
            <a:pPr marL="0" lvl="1" algn="ctr"/>
            <a:r>
              <a:rPr lang="el-GR" sz="2800" dirty="0">
                <a:latin typeface="+mn-lt"/>
                <a:sym typeface="Wingdings" pitchFamily="2" charset="2"/>
              </a:rPr>
              <a:t>διακρίνεται </a:t>
            </a:r>
          </a:p>
          <a:p>
            <a:pPr marL="0" lvl="1" algn="ctr"/>
            <a:r>
              <a:rPr lang="el-GR" sz="2800" dirty="0">
                <a:latin typeface="+mn-lt"/>
                <a:sym typeface="Wingdings" pitchFamily="2" charset="2"/>
              </a:rPr>
              <a:t>για τις ικανότητές του</a:t>
            </a:r>
          </a:p>
          <a:p>
            <a:pPr marL="0" lvl="1" algn="ctr"/>
            <a:r>
              <a:rPr lang="el-GR" sz="2800" dirty="0">
                <a:latin typeface="+mn-lt"/>
                <a:sym typeface="Wingdings" pitchFamily="2" charset="2"/>
              </a:rPr>
              <a:t>τις ικανότητές του</a:t>
            </a:r>
          </a:p>
        </p:txBody>
      </p:sp>
      <p:sp>
        <p:nvSpPr>
          <p:cNvPr id="5" name="4 - Ορθογώνιο"/>
          <p:cNvSpPr/>
          <p:nvPr/>
        </p:nvSpPr>
        <p:spPr>
          <a:xfrm>
            <a:off x="533400" y="4025205"/>
            <a:ext cx="8077200" cy="1384995"/>
          </a:xfrm>
          <a:prstGeom prst="rect">
            <a:avLst/>
          </a:prstGeom>
        </p:spPr>
        <p:txBody>
          <a:bodyPr wrap="square">
            <a:spAutoFit/>
          </a:bodyPr>
          <a:lstStyle/>
          <a:p>
            <a:pPr algn="ctr"/>
            <a:r>
              <a:rPr lang="el-GR" sz="2800" dirty="0">
                <a:latin typeface="+mn-lt"/>
              </a:rPr>
              <a:t>Οι </a:t>
            </a:r>
            <a:r>
              <a:rPr lang="el-GR" sz="2800" b="1" dirty="0">
                <a:solidFill>
                  <a:srgbClr val="00B050"/>
                </a:solidFill>
                <a:latin typeface="+mn-lt"/>
              </a:rPr>
              <a:t>φράσεις συνδυάζονται</a:t>
            </a:r>
            <a:r>
              <a:rPr lang="el-GR" sz="2800" dirty="0">
                <a:latin typeface="+mn-lt"/>
              </a:rPr>
              <a:t> μεταξύ τους και σχηματίζουν </a:t>
            </a:r>
            <a:r>
              <a:rPr lang="el-GR" sz="2800" b="1" dirty="0">
                <a:solidFill>
                  <a:srgbClr val="00B050"/>
                </a:solidFill>
                <a:latin typeface="+mn-lt"/>
              </a:rPr>
              <a:t>προτάσεις.</a:t>
            </a:r>
          </a:p>
          <a:p>
            <a:pPr algn="just"/>
            <a:endParaRPr lang="el-GR" sz="28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ppt_x"/>
                                          </p:val>
                                        </p:tav>
                                        <p:tav tm="100000">
                                          <p:val>
                                            <p:strVal val="#ppt_x"/>
                                          </p:val>
                                        </p:tav>
                                      </p:tavLst>
                                    </p:anim>
                                    <p:anim calcmode="lin" valueType="num">
                                      <p:cBhvr additive="base">
                                        <p:cTn id="13"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Φράσεις – Φραστικές κατηγορίες</a:t>
            </a:r>
          </a:p>
        </p:txBody>
      </p:sp>
      <p:sp>
        <p:nvSpPr>
          <p:cNvPr id="6" name="5 - TextBox"/>
          <p:cNvSpPr txBox="1"/>
          <p:nvPr/>
        </p:nvSpPr>
        <p:spPr>
          <a:xfrm>
            <a:off x="228600" y="990600"/>
            <a:ext cx="8610600" cy="2985433"/>
          </a:xfrm>
          <a:prstGeom prst="rect">
            <a:avLst/>
          </a:prstGeom>
          <a:noFill/>
        </p:spPr>
        <p:txBody>
          <a:bodyPr wrap="square" rtlCol="0">
            <a:spAutoFit/>
          </a:bodyPr>
          <a:lstStyle/>
          <a:p>
            <a:pPr algn="ctr"/>
            <a:r>
              <a:rPr lang="el-GR" sz="2800" b="1" dirty="0">
                <a:solidFill>
                  <a:srgbClr val="7030A0"/>
                </a:solidFill>
                <a:latin typeface="+mn-lt"/>
              </a:rPr>
              <a:t>Λέξη </a:t>
            </a:r>
            <a:r>
              <a:rPr lang="el-GR" sz="2800" b="1" dirty="0">
                <a:solidFill>
                  <a:srgbClr val="7030A0"/>
                </a:solidFill>
                <a:latin typeface="+mn-lt"/>
                <a:sym typeface="Wingdings" pitchFamily="2" charset="2"/>
              </a:rPr>
              <a:t> φράση  πρόταση</a:t>
            </a:r>
            <a:endParaRPr lang="el-GR" sz="2800" b="1" dirty="0">
              <a:solidFill>
                <a:srgbClr val="7030A0"/>
              </a:solidFill>
              <a:latin typeface="+mn-lt"/>
            </a:endParaRPr>
          </a:p>
          <a:p>
            <a:pPr marL="0" lvl="1" algn="ctr"/>
            <a:endParaRPr lang="el-GR" sz="2400" dirty="0">
              <a:latin typeface="+mn-lt"/>
              <a:sym typeface="Wingdings" pitchFamily="2" charset="2"/>
            </a:endParaRPr>
          </a:p>
          <a:p>
            <a:pPr marL="0" lvl="1" algn="ctr"/>
            <a:r>
              <a:rPr lang="el-GR" sz="2800" b="1" dirty="0">
                <a:solidFill>
                  <a:srgbClr val="00B050"/>
                </a:solidFill>
                <a:latin typeface="+mn-lt"/>
                <a:sym typeface="Wingdings" pitchFamily="2" charset="2"/>
              </a:rPr>
              <a:t>Ιεραρχική οργάνωση </a:t>
            </a:r>
            <a:r>
              <a:rPr lang="el-GR" sz="2800" dirty="0">
                <a:latin typeface="+mn-lt"/>
                <a:sym typeface="Wingdings" pitchFamily="2" charset="2"/>
              </a:rPr>
              <a:t>πρότασης (</a:t>
            </a:r>
            <a:r>
              <a:rPr lang="en-US" sz="2800" dirty="0">
                <a:latin typeface="+mn-lt"/>
                <a:sym typeface="Wingdings" pitchFamily="2" charset="2"/>
              </a:rPr>
              <a:t>hierarchical structure)</a:t>
            </a:r>
          </a:p>
          <a:p>
            <a:pPr marL="0" lvl="1" algn="ctr"/>
            <a:endParaRPr lang="en-US" sz="2800" dirty="0">
              <a:latin typeface="+mn-lt"/>
              <a:sym typeface="Wingdings" pitchFamily="2" charset="2"/>
            </a:endParaRPr>
          </a:p>
          <a:p>
            <a:pPr marL="0" lvl="1" algn="ctr"/>
            <a:r>
              <a:rPr lang="el-GR" sz="2800" dirty="0">
                <a:latin typeface="+mn-lt"/>
                <a:sym typeface="Wingdings" pitchFamily="2" charset="2"/>
              </a:rPr>
              <a:t>Ο </a:t>
            </a:r>
            <a:r>
              <a:rPr lang="el-GR" sz="2800" b="1" dirty="0">
                <a:solidFill>
                  <a:srgbClr val="7030A0"/>
                </a:solidFill>
                <a:latin typeface="+mn-lt"/>
                <a:sym typeface="Wingdings" pitchFamily="2" charset="2"/>
              </a:rPr>
              <a:t>μυστικός σκελετός </a:t>
            </a:r>
            <a:r>
              <a:rPr lang="el-GR" sz="2800" dirty="0">
                <a:latin typeface="+mn-lt"/>
                <a:sym typeface="Wingdings" pitchFamily="2" charset="2"/>
              </a:rPr>
              <a:t>της γραμματικής </a:t>
            </a:r>
          </a:p>
          <a:p>
            <a:pPr marL="0" lvl="1" algn="ctr"/>
            <a:r>
              <a:rPr lang="en-US" sz="2800" dirty="0">
                <a:latin typeface="+mn-lt"/>
                <a:sym typeface="Wingdings" pitchFamily="2" charset="2"/>
              </a:rPr>
              <a:t>Grammar’s </a:t>
            </a:r>
            <a:r>
              <a:rPr lang="en-US" sz="2800" b="1" dirty="0">
                <a:solidFill>
                  <a:srgbClr val="7030A0"/>
                </a:solidFill>
                <a:latin typeface="+mn-lt"/>
                <a:sym typeface="Wingdings" pitchFamily="2" charset="2"/>
              </a:rPr>
              <a:t>secret skeleton</a:t>
            </a:r>
            <a:r>
              <a:rPr lang="en-US" sz="2800" dirty="0">
                <a:latin typeface="+mn-lt"/>
                <a:sym typeface="Wingdings" pitchFamily="2" charset="2"/>
              </a:rPr>
              <a:t>, Brown (1999)</a:t>
            </a:r>
            <a:endParaRPr lang="el-GR" sz="2800" dirty="0">
              <a:latin typeface="+mn-lt"/>
              <a:sym typeface="Wingdings" pitchFamily="2" charset="2"/>
            </a:endParaRPr>
          </a:p>
          <a:p>
            <a:pPr marL="0" lvl="1" algn="ctr"/>
            <a:endParaRPr lang="el-GR" sz="2400" dirty="0">
              <a:latin typeface="+mn-lt"/>
              <a:sym typeface="Wingdings" pitchFamily="2" charset="2"/>
            </a:endParaRPr>
          </a:p>
        </p:txBody>
      </p:sp>
      <p:sp>
        <p:nvSpPr>
          <p:cNvPr id="4" name="3 - Ορθογώνιο"/>
          <p:cNvSpPr/>
          <p:nvPr/>
        </p:nvSpPr>
        <p:spPr>
          <a:xfrm>
            <a:off x="304800" y="4787205"/>
            <a:ext cx="8458200" cy="1384995"/>
          </a:xfrm>
          <a:prstGeom prst="rect">
            <a:avLst/>
          </a:prstGeom>
        </p:spPr>
        <p:txBody>
          <a:bodyPr wrap="square">
            <a:spAutoFit/>
          </a:bodyPr>
          <a:lstStyle/>
          <a:p>
            <a:pPr algn="ctr"/>
            <a:r>
              <a:rPr lang="el-GR" sz="2800" b="1" dirty="0">
                <a:solidFill>
                  <a:srgbClr val="00B050"/>
                </a:solidFill>
                <a:effectLst>
                  <a:outerShdw blurRad="38100" dist="38100" dir="2700000" algn="tl">
                    <a:srgbClr val="000000">
                      <a:alpha val="43137"/>
                    </a:srgbClr>
                  </a:outerShdw>
                </a:effectLst>
                <a:latin typeface="+mn-lt"/>
              </a:rPr>
              <a:t>Η ιεραρχική οργάνωση είναι χαρακτηριστικό όλων των ανθρώπινων γλωσσών.</a:t>
            </a:r>
          </a:p>
          <a:p>
            <a:pPr algn="ctr"/>
            <a:r>
              <a:rPr lang="el-GR" sz="2800" dirty="0">
                <a:latin typeface="+mn-lt"/>
              </a:rPr>
              <a:t> </a:t>
            </a:r>
            <a:endParaRPr lang="el-GR" sz="2800" b="1" dirty="0">
              <a:solidFill>
                <a:srgbClr val="7030A0"/>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Φράσεις – Φραστικές κατηγορίες</a:t>
            </a:r>
          </a:p>
        </p:txBody>
      </p:sp>
      <p:sp>
        <p:nvSpPr>
          <p:cNvPr id="6" name="5 - TextBox"/>
          <p:cNvSpPr txBox="1"/>
          <p:nvPr/>
        </p:nvSpPr>
        <p:spPr>
          <a:xfrm>
            <a:off x="0" y="990600"/>
            <a:ext cx="8763000" cy="5016758"/>
          </a:xfrm>
          <a:prstGeom prst="rect">
            <a:avLst/>
          </a:prstGeom>
          <a:noFill/>
        </p:spPr>
        <p:txBody>
          <a:bodyPr wrap="square" rtlCol="0">
            <a:spAutoFit/>
          </a:bodyPr>
          <a:lstStyle/>
          <a:p>
            <a:pPr marL="914400" lvl="1" indent="-457200" algn="just">
              <a:buClr>
                <a:srgbClr val="00B050"/>
              </a:buClr>
              <a:buFont typeface="Courier New" pitchFamily="49" charset="0"/>
              <a:buChar char="o"/>
            </a:pPr>
            <a:r>
              <a:rPr lang="el-GR" sz="2400" dirty="0">
                <a:latin typeface="+mn-lt"/>
              </a:rPr>
              <a:t>Τα ονόματα (Ο) σχηματίζουν Ονοματικές Φράσεις (</a:t>
            </a:r>
            <a:r>
              <a:rPr lang="el-GR" sz="2400" b="1" dirty="0">
                <a:solidFill>
                  <a:srgbClr val="7030A0"/>
                </a:solidFill>
                <a:latin typeface="+mn-lt"/>
              </a:rPr>
              <a:t>ΟΦ</a:t>
            </a:r>
            <a:r>
              <a:rPr lang="el-GR" sz="2400" dirty="0">
                <a:latin typeface="+mn-lt"/>
              </a:rPr>
              <a:t>) (</a:t>
            </a:r>
            <a:r>
              <a:rPr lang="en-US" sz="2400" dirty="0">
                <a:latin typeface="+mn-lt"/>
              </a:rPr>
              <a:t>Noun Phrase, NP)</a:t>
            </a:r>
            <a:r>
              <a:rPr lang="el-GR" sz="2400" dirty="0">
                <a:latin typeface="+mn-lt"/>
              </a:rPr>
              <a:t>.</a:t>
            </a:r>
            <a:endParaRPr lang="el-GR" sz="2400" dirty="0">
              <a:latin typeface="+mn-lt"/>
              <a:sym typeface="Wingdings" pitchFamily="2" charset="2"/>
            </a:endParaRPr>
          </a:p>
          <a:p>
            <a:pPr marL="914400" lvl="1" indent="-457200" algn="just">
              <a:buClr>
                <a:srgbClr val="00B050"/>
              </a:buClr>
              <a:buFont typeface="Courier New" pitchFamily="49" charset="0"/>
              <a:buChar char="o"/>
            </a:pPr>
            <a:r>
              <a:rPr lang="el-GR" sz="2400" dirty="0">
                <a:latin typeface="+mn-lt"/>
              </a:rPr>
              <a:t>Τα ρήματα (Ρ) σχηματίζουν Ρηματικές Φράσεις (</a:t>
            </a:r>
            <a:r>
              <a:rPr lang="el-GR" sz="2400" b="1" dirty="0">
                <a:solidFill>
                  <a:srgbClr val="7030A0"/>
                </a:solidFill>
                <a:latin typeface="+mn-lt"/>
              </a:rPr>
              <a:t>ΡΦ</a:t>
            </a:r>
            <a:r>
              <a:rPr lang="el-GR" sz="2400" dirty="0">
                <a:latin typeface="+mn-lt"/>
              </a:rPr>
              <a:t>) (</a:t>
            </a:r>
            <a:r>
              <a:rPr lang="en-US" sz="2400" dirty="0">
                <a:latin typeface="+mn-lt"/>
              </a:rPr>
              <a:t>Verb Phrase, VP)</a:t>
            </a:r>
            <a:r>
              <a:rPr lang="el-GR" sz="2400" dirty="0">
                <a:latin typeface="+mn-lt"/>
              </a:rPr>
              <a:t>.</a:t>
            </a:r>
            <a:endParaRPr lang="el-GR" sz="2400" dirty="0">
              <a:latin typeface="+mn-lt"/>
              <a:sym typeface="Wingdings" pitchFamily="2" charset="2"/>
            </a:endParaRPr>
          </a:p>
          <a:p>
            <a:pPr marL="914400" lvl="1" indent="-457200" algn="just">
              <a:buClr>
                <a:srgbClr val="00B050"/>
              </a:buClr>
              <a:buFont typeface="Courier New" pitchFamily="49" charset="0"/>
              <a:buChar char="o"/>
            </a:pPr>
            <a:r>
              <a:rPr lang="el-GR" sz="2400" dirty="0">
                <a:latin typeface="+mn-lt"/>
              </a:rPr>
              <a:t>Τα επίθετα (</a:t>
            </a:r>
            <a:r>
              <a:rPr lang="el-GR" sz="2400" dirty="0" err="1">
                <a:latin typeface="+mn-lt"/>
              </a:rPr>
              <a:t>Επιθ</a:t>
            </a:r>
            <a:r>
              <a:rPr lang="el-GR" sz="2400" dirty="0">
                <a:latin typeface="+mn-lt"/>
              </a:rPr>
              <a:t>) σχηματίζουν Επιθετικές Φράσεις (</a:t>
            </a:r>
            <a:r>
              <a:rPr lang="el-GR" sz="2400" b="1" dirty="0" err="1">
                <a:solidFill>
                  <a:srgbClr val="7030A0"/>
                </a:solidFill>
                <a:latin typeface="+mn-lt"/>
              </a:rPr>
              <a:t>ΕπιθΦ</a:t>
            </a:r>
            <a:r>
              <a:rPr lang="el-GR" sz="2400" dirty="0">
                <a:latin typeface="+mn-lt"/>
              </a:rPr>
              <a:t>) (</a:t>
            </a:r>
            <a:r>
              <a:rPr lang="en-US" sz="2400" dirty="0">
                <a:latin typeface="+mn-lt"/>
              </a:rPr>
              <a:t>Adjectival Phrase, </a:t>
            </a:r>
            <a:r>
              <a:rPr lang="en-US" sz="2400" dirty="0" err="1">
                <a:latin typeface="+mn-lt"/>
              </a:rPr>
              <a:t>AdjP</a:t>
            </a:r>
            <a:r>
              <a:rPr lang="en-US" sz="2400" dirty="0">
                <a:latin typeface="+mn-lt"/>
              </a:rPr>
              <a:t>)</a:t>
            </a:r>
            <a:r>
              <a:rPr lang="el-GR" sz="2400" dirty="0">
                <a:latin typeface="+mn-lt"/>
              </a:rPr>
              <a:t> .</a:t>
            </a:r>
          </a:p>
          <a:p>
            <a:pPr marL="914400" lvl="1" indent="-457200" algn="just">
              <a:buClr>
                <a:srgbClr val="00B050"/>
              </a:buClr>
              <a:buFont typeface="Courier New" pitchFamily="49" charset="0"/>
              <a:buChar char="o"/>
            </a:pPr>
            <a:r>
              <a:rPr lang="el-GR" sz="2400" dirty="0">
                <a:latin typeface="+mn-lt"/>
              </a:rPr>
              <a:t>Τα επιρρήματα (</a:t>
            </a:r>
            <a:r>
              <a:rPr lang="el-GR" sz="2400" dirty="0" err="1">
                <a:latin typeface="+mn-lt"/>
              </a:rPr>
              <a:t>Επιρ</a:t>
            </a:r>
            <a:r>
              <a:rPr lang="el-GR" sz="2400" dirty="0">
                <a:latin typeface="+mn-lt"/>
              </a:rPr>
              <a:t>) σχηματίζουν </a:t>
            </a:r>
            <a:r>
              <a:rPr lang="el-GR" sz="2400" dirty="0" err="1">
                <a:latin typeface="+mn-lt"/>
              </a:rPr>
              <a:t>Επιρηματικές</a:t>
            </a:r>
            <a:r>
              <a:rPr lang="el-GR" sz="2400" dirty="0">
                <a:latin typeface="+mn-lt"/>
              </a:rPr>
              <a:t> Φράσεις (</a:t>
            </a:r>
            <a:r>
              <a:rPr lang="el-GR" sz="2400" b="1" dirty="0" err="1">
                <a:solidFill>
                  <a:srgbClr val="7030A0"/>
                </a:solidFill>
                <a:latin typeface="+mn-lt"/>
              </a:rPr>
              <a:t>ΕπιρΦ</a:t>
            </a:r>
            <a:r>
              <a:rPr lang="el-GR" sz="2400" dirty="0">
                <a:latin typeface="+mn-lt"/>
              </a:rPr>
              <a:t>) (</a:t>
            </a:r>
            <a:r>
              <a:rPr lang="en-US" sz="2400" dirty="0">
                <a:latin typeface="+mn-lt"/>
              </a:rPr>
              <a:t>Adverbial Phrase, </a:t>
            </a:r>
            <a:r>
              <a:rPr lang="en-US" sz="2400" dirty="0" err="1">
                <a:latin typeface="+mn-lt"/>
              </a:rPr>
              <a:t>AdvP</a:t>
            </a:r>
            <a:r>
              <a:rPr lang="en-US" sz="2400" dirty="0">
                <a:latin typeface="+mn-lt"/>
              </a:rPr>
              <a:t>)</a:t>
            </a:r>
            <a:r>
              <a:rPr lang="el-GR" sz="2400" dirty="0">
                <a:latin typeface="+mn-lt"/>
              </a:rPr>
              <a:t>.</a:t>
            </a:r>
          </a:p>
          <a:p>
            <a:pPr marL="914400" lvl="1" indent="-457200" algn="just">
              <a:buClr>
                <a:srgbClr val="00B050"/>
              </a:buClr>
              <a:buFont typeface="Courier New" pitchFamily="49" charset="0"/>
              <a:buChar char="o"/>
            </a:pPr>
            <a:r>
              <a:rPr lang="el-GR" sz="2400" dirty="0">
                <a:latin typeface="+mn-lt"/>
              </a:rPr>
              <a:t>Οι προθέσεις (</a:t>
            </a:r>
            <a:r>
              <a:rPr lang="el-GR" sz="2400" dirty="0" err="1">
                <a:latin typeface="+mn-lt"/>
              </a:rPr>
              <a:t>Πρθ</a:t>
            </a:r>
            <a:r>
              <a:rPr lang="el-GR" sz="2400" dirty="0">
                <a:latin typeface="+mn-lt"/>
              </a:rPr>
              <a:t>) σχηματίζουν Προθετικές Φράσεις (</a:t>
            </a:r>
            <a:r>
              <a:rPr lang="el-GR" sz="2400" b="1" dirty="0" err="1">
                <a:solidFill>
                  <a:srgbClr val="7030A0"/>
                </a:solidFill>
                <a:latin typeface="+mn-lt"/>
              </a:rPr>
              <a:t>ΠρθΦ</a:t>
            </a:r>
            <a:r>
              <a:rPr lang="el-GR" sz="2400" dirty="0">
                <a:latin typeface="+mn-lt"/>
              </a:rPr>
              <a:t>) (</a:t>
            </a:r>
            <a:r>
              <a:rPr lang="en-US" sz="2400" dirty="0">
                <a:latin typeface="+mn-lt"/>
              </a:rPr>
              <a:t>Prepositional Phrase, PP)</a:t>
            </a:r>
            <a:r>
              <a:rPr lang="el-GR" sz="2400" dirty="0">
                <a:latin typeface="+mn-lt"/>
              </a:rPr>
              <a:t>.</a:t>
            </a:r>
          </a:p>
          <a:p>
            <a:pPr algn="ctr"/>
            <a:endParaRPr lang="el-GR" sz="2800" dirty="0">
              <a:latin typeface="+mn-lt"/>
            </a:endParaRPr>
          </a:p>
          <a:p>
            <a:pPr algn="ctr"/>
            <a:endParaRPr lang="el-GR" sz="2800" dirty="0">
              <a:latin typeface="+mn-lt"/>
            </a:endParaRPr>
          </a:p>
          <a:p>
            <a:pPr marL="0" lvl="1" algn="ctr"/>
            <a:endParaRPr lang="el-GR" sz="2400" dirty="0">
              <a:latin typeface="+mn-lt"/>
              <a:sym typeface="Wingdings" pitchFamily="2" charset="2"/>
            </a:endParaRPr>
          </a:p>
        </p:txBody>
      </p:sp>
      <p:sp>
        <p:nvSpPr>
          <p:cNvPr id="4" name="3 - Ορθογώνιο"/>
          <p:cNvSpPr/>
          <p:nvPr/>
        </p:nvSpPr>
        <p:spPr>
          <a:xfrm>
            <a:off x="304800" y="5244405"/>
            <a:ext cx="8458200" cy="954107"/>
          </a:xfrm>
          <a:prstGeom prst="rect">
            <a:avLst/>
          </a:prstGeom>
        </p:spPr>
        <p:txBody>
          <a:bodyPr wrap="square">
            <a:spAutoFit/>
          </a:bodyPr>
          <a:lstStyle/>
          <a:p>
            <a:pPr algn="ctr"/>
            <a:r>
              <a:rPr lang="el-GR" sz="2800" b="1" dirty="0">
                <a:effectLst>
                  <a:outerShdw blurRad="38100" dist="38100" dir="2700000" algn="tl">
                    <a:srgbClr val="000000">
                      <a:alpha val="43137"/>
                    </a:srgbClr>
                  </a:outerShdw>
                </a:effectLst>
                <a:latin typeface="+mn-lt"/>
              </a:rPr>
              <a:t>Οι φράσεις αποτελούν </a:t>
            </a:r>
            <a:r>
              <a:rPr lang="el-GR" sz="2800" b="1" dirty="0">
                <a:solidFill>
                  <a:srgbClr val="00B050"/>
                </a:solidFill>
                <a:effectLst>
                  <a:outerShdw blurRad="38100" dist="38100" dir="2700000" algn="tl">
                    <a:srgbClr val="000000">
                      <a:alpha val="43137"/>
                    </a:srgbClr>
                  </a:outerShdw>
                </a:effectLst>
                <a:latin typeface="+mn-lt"/>
              </a:rPr>
              <a:t>τα άμεσα συστατικά </a:t>
            </a:r>
            <a:r>
              <a:rPr lang="el-GR" sz="2800" b="1" dirty="0">
                <a:effectLst>
                  <a:outerShdw blurRad="38100" dist="38100" dir="2700000" algn="tl">
                    <a:srgbClr val="000000">
                      <a:alpha val="43137"/>
                    </a:srgbClr>
                  </a:outerShdw>
                </a:effectLst>
                <a:latin typeface="+mn-lt"/>
              </a:rPr>
              <a:t>της πρότασης</a:t>
            </a:r>
            <a:r>
              <a:rPr lang="el-GR" sz="2800" b="1" dirty="0">
                <a:solidFill>
                  <a:srgbClr val="7030A0"/>
                </a:solidFill>
                <a:latin typeface="+mn-lt"/>
              </a:rPr>
              <a:t>.</a:t>
            </a:r>
            <a:endParaRPr lang="el-GR" sz="2800" b="1" dirty="0">
              <a:effectLst>
                <a:outerShdw blurRad="38100" dist="38100" dir="2700000" algn="tl">
                  <a:srgbClr val="000000">
                    <a:alpha val="43137"/>
                  </a:srgbClr>
                </a:outerShdw>
              </a:effectLst>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Διαγνωστικά κριτήρια συστατικών</a:t>
            </a:r>
          </a:p>
        </p:txBody>
      </p:sp>
      <p:sp>
        <p:nvSpPr>
          <p:cNvPr id="6" name="5 - TextBox"/>
          <p:cNvSpPr txBox="1"/>
          <p:nvPr/>
        </p:nvSpPr>
        <p:spPr>
          <a:xfrm>
            <a:off x="304800" y="1143000"/>
            <a:ext cx="8610600" cy="1200329"/>
          </a:xfrm>
          <a:prstGeom prst="rect">
            <a:avLst/>
          </a:prstGeom>
          <a:noFill/>
        </p:spPr>
        <p:txBody>
          <a:bodyPr wrap="square" rtlCol="0">
            <a:spAutoFit/>
          </a:bodyPr>
          <a:lstStyle/>
          <a:p>
            <a:pPr algn="just"/>
            <a:r>
              <a:rPr lang="el-GR" sz="2400" dirty="0">
                <a:latin typeface="+mn-lt"/>
              </a:rPr>
              <a:t>Υπάρχουν αντικειμενικά κριτήρια που μπορούμε να χρησιμοποιήσουμε για να διαπιστώσουμε αν ένα σύνολο στοιχείων αποτελεί φράση, </a:t>
            </a:r>
            <a:r>
              <a:rPr lang="el-GR" sz="2400" b="1" dirty="0">
                <a:latin typeface="+mn-lt"/>
              </a:rPr>
              <a:t>συστατικό</a:t>
            </a:r>
            <a:r>
              <a:rPr lang="el-GR" sz="2400" dirty="0">
                <a:latin typeface="+mn-lt"/>
              </a:rPr>
              <a:t>, μέσα στην πρόταση. </a:t>
            </a:r>
            <a:endParaRPr lang="en-US" sz="2400" dirty="0">
              <a:latin typeface="+mn-lt"/>
            </a:endParaRPr>
          </a:p>
        </p:txBody>
      </p:sp>
      <p:sp>
        <p:nvSpPr>
          <p:cNvPr id="4" name="Rectangle 3"/>
          <p:cNvSpPr/>
          <p:nvPr/>
        </p:nvSpPr>
        <p:spPr>
          <a:xfrm>
            <a:off x="152400" y="5486400"/>
            <a:ext cx="8763000" cy="954107"/>
          </a:xfrm>
          <a:prstGeom prst="rect">
            <a:avLst/>
          </a:prstGeom>
        </p:spPr>
        <p:txBody>
          <a:bodyPr wrap="square">
            <a:spAutoFit/>
          </a:bodyPr>
          <a:lstStyle/>
          <a:p>
            <a:pPr algn="ctr"/>
            <a:r>
              <a:rPr lang="el-GR" sz="2400" b="1" dirty="0">
                <a:solidFill>
                  <a:srgbClr val="7030A0"/>
                </a:solidFill>
                <a:latin typeface="Cambria" pitchFamily="18" charset="0"/>
                <a:sym typeface="Wingdings" pitchFamily="2" charset="2"/>
              </a:rPr>
              <a:t></a:t>
            </a:r>
            <a:r>
              <a:rPr lang="el-GR" sz="2400" dirty="0">
                <a:latin typeface="+mn-lt"/>
              </a:rPr>
              <a:t>  </a:t>
            </a:r>
            <a:r>
              <a:rPr lang="el-GR" sz="2800" dirty="0">
                <a:latin typeface="+mn-lt"/>
              </a:rPr>
              <a:t>Μπορούμε να αντικαταστήσουμε ένα συστατικό</a:t>
            </a:r>
          </a:p>
          <a:p>
            <a:pPr algn="ctr"/>
            <a:r>
              <a:rPr lang="el-GR" sz="2800" dirty="0">
                <a:latin typeface="+mn-lt"/>
              </a:rPr>
              <a:t>αλλά όχι κομμάτι/τμήμα ενός συστατικού</a:t>
            </a:r>
            <a:r>
              <a:rPr lang="en-US" sz="2800" dirty="0">
                <a:latin typeface="+mn-lt"/>
              </a:rPr>
              <a:t>.</a:t>
            </a:r>
            <a:endParaRPr lang="el-GR" sz="2800" dirty="0">
              <a:latin typeface="+mn-lt"/>
              <a:sym typeface="Wingdings" pitchFamily="2" charset="2"/>
            </a:endParaRPr>
          </a:p>
        </p:txBody>
      </p:sp>
      <p:sp>
        <p:nvSpPr>
          <p:cNvPr id="5" name="4 - Ορθογώνιο"/>
          <p:cNvSpPr/>
          <p:nvPr/>
        </p:nvSpPr>
        <p:spPr>
          <a:xfrm>
            <a:off x="228600" y="2590800"/>
            <a:ext cx="8915400" cy="1754326"/>
          </a:xfrm>
          <a:prstGeom prst="rect">
            <a:avLst/>
          </a:prstGeom>
        </p:spPr>
        <p:txBody>
          <a:bodyPr wrap="square">
            <a:spAutoFit/>
          </a:bodyPr>
          <a:lstStyle/>
          <a:p>
            <a:r>
              <a:rPr lang="el-GR" sz="2400" dirty="0">
                <a:latin typeface="+mn-lt"/>
              </a:rPr>
              <a:t> </a:t>
            </a:r>
            <a:r>
              <a:rPr lang="el-GR" sz="2400" b="1" dirty="0">
                <a:solidFill>
                  <a:srgbClr val="7030A0"/>
                </a:solidFill>
                <a:latin typeface="+mn-lt"/>
              </a:rPr>
              <a:t>Αντικατάσταση/υποκαταστασιμότητα</a:t>
            </a:r>
          </a:p>
          <a:p>
            <a:pPr>
              <a:buFont typeface="Wingdings" pitchFamily="2" charset="2"/>
              <a:buChar char="ü"/>
            </a:pPr>
            <a:r>
              <a:rPr lang="el-GR" sz="2400" b="1" dirty="0">
                <a:solidFill>
                  <a:srgbClr val="7030A0"/>
                </a:solidFill>
                <a:latin typeface="+mn-lt"/>
              </a:rPr>
              <a:t> </a:t>
            </a:r>
            <a:r>
              <a:rPr lang="el-GR" sz="2400" b="1" dirty="0">
                <a:solidFill>
                  <a:srgbClr val="00B050"/>
                </a:solidFill>
                <a:latin typeface="+mn-lt"/>
              </a:rPr>
              <a:t>Αντωνυμίες για ΟΦ</a:t>
            </a:r>
          </a:p>
          <a:p>
            <a:pPr marL="914400" lvl="1" indent="-457200" algn="just">
              <a:buFont typeface="Wingdings" pitchFamily="2" charset="2"/>
              <a:buChar char="§"/>
            </a:pPr>
            <a:r>
              <a:rPr lang="el-GR" sz="2000" dirty="0">
                <a:solidFill>
                  <a:srgbClr val="7030A0"/>
                </a:solidFill>
                <a:latin typeface="+mn-lt"/>
              </a:rPr>
              <a:t>Ο αδερφός της Χριστίνας </a:t>
            </a:r>
            <a:r>
              <a:rPr lang="el-GR" sz="2000" dirty="0">
                <a:latin typeface="+mn-lt"/>
              </a:rPr>
              <a:t>φίλησε την κοπέλα με τα πράσινα μάτια.</a:t>
            </a:r>
          </a:p>
          <a:p>
            <a:pPr marL="914400" lvl="1" indent="-457200" algn="just">
              <a:buFont typeface="Wingdings" pitchFamily="2" charset="2"/>
              <a:buChar char="§"/>
            </a:pPr>
            <a:r>
              <a:rPr lang="el-GR" sz="2000" dirty="0">
                <a:solidFill>
                  <a:srgbClr val="7030A0"/>
                </a:solidFill>
                <a:latin typeface="+mn-lt"/>
              </a:rPr>
              <a:t>Ποιος</a:t>
            </a:r>
            <a:r>
              <a:rPr lang="el-GR" sz="2000" dirty="0">
                <a:latin typeface="+mn-lt"/>
              </a:rPr>
              <a:t> φίλησε την κοπέλα με τα πράσινα μάτια;</a:t>
            </a:r>
          </a:p>
          <a:p>
            <a:pPr marL="914400" lvl="1" indent="-457200" algn="just">
              <a:buFont typeface="Wingdings" pitchFamily="2" charset="2"/>
              <a:buChar char="§"/>
            </a:pPr>
            <a:r>
              <a:rPr lang="el-GR" sz="2000" dirty="0">
                <a:solidFill>
                  <a:srgbClr val="7030A0"/>
                </a:solidFill>
                <a:latin typeface="+mn-lt"/>
              </a:rPr>
              <a:t>Αυτός</a:t>
            </a:r>
            <a:r>
              <a:rPr lang="el-GR" sz="2000" dirty="0">
                <a:latin typeface="+mn-lt"/>
              </a:rPr>
              <a:t> φίλησε την κοπέλα με τα πράσινα μάτια.</a:t>
            </a:r>
            <a:endParaRPr lang="en-US" sz="2400" dirty="0">
              <a:latin typeface="+mn-lt"/>
            </a:endParaRPr>
          </a:p>
        </p:txBody>
      </p:sp>
      <p:sp>
        <p:nvSpPr>
          <p:cNvPr id="7" name="6 - Ορθογώνιο"/>
          <p:cNvSpPr/>
          <p:nvPr/>
        </p:nvSpPr>
        <p:spPr>
          <a:xfrm>
            <a:off x="228600" y="4267200"/>
            <a:ext cx="8534400" cy="1015663"/>
          </a:xfrm>
          <a:prstGeom prst="rect">
            <a:avLst/>
          </a:prstGeom>
        </p:spPr>
        <p:txBody>
          <a:bodyPr wrap="square">
            <a:spAutoFit/>
          </a:bodyPr>
          <a:lstStyle/>
          <a:p>
            <a:pPr marL="914400" lvl="1" indent="-457200" algn="just">
              <a:buFont typeface="Wingdings" pitchFamily="2" charset="2"/>
              <a:buChar char="§"/>
            </a:pPr>
            <a:r>
              <a:rPr lang="el-GR" sz="2000" dirty="0">
                <a:latin typeface="+mn-lt"/>
              </a:rPr>
              <a:t>Ο αδερφός της Χριστίνας φίλησε </a:t>
            </a:r>
            <a:r>
              <a:rPr lang="el-GR" sz="2000" dirty="0">
                <a:solidFill>
                  <a:srgbClr val="7030A0"/>
                </a:solidFill>
                <a:latin typeface="+mn-lt"/>
              </a:rPr>
              <a:t>την κοπέλα με τα πράσινα μάτια</a:t>
            </a:r>
            <a:r>
              <a:rPr lang="el-GR" sz="2000" dirty="0">
                <a:latin typeface="+mn-lt"/>
              </a:rPr>
              <a:t>.</a:t>
            </a:r>
          </a:p>
          <a:p>
            <a:pPr marL="914400" lvl="1" indent="-457200" algn="just">
              <a:buFont typeface="Wingdings" pitchFamily="2" charset="2"/>
              <a:buChar char="§"/>
            </a:pPr>
            <a:r>
              <a:rPr lang="el-GR" sz="2000" dirty="0">
                <a:latin typeface="+mn-lt"/>
              </a:rPr>
              <a:t>Ο αδελφός της Χριστίνας </a:t>
            </a:r>
            <a:r>
              <a:rPr lang="el-GR" sz="2000" dirty="0">
                <a:solidFill>
                  <a:srgbClr val="7030A0"/>
                </a:solidFill>
                <a:latin typeface="+mn-lt"/>
              </a:rPr>
              <a:t>την</a:t>
            </a:r>
            <a:r>
              <a:rPr lang="el-GR" sz="2000" dirty="0">
                <a:latin typeface="+mn-lt"/>
              </a:rPr>
              <a:t> φίλησε.</a:t>
            </a:r>
          </a:p>
          <a:p>
            <a:pPr marL="914400" lvl="1" indent="-457200" algn="just">
              <a:buFont typeface="Wingdings" pitchFamily="2" charset="2"/>
              <a:buChar char="§"/>
            </a:pPr>
            <a:r>
              <a:rPr lang="el-GR" sz="2000" dirty="0">
                <a:latin typeface="+mn-lt"/>
              </a:rPr>
              <a:t>*Ο αδελφός της Χριστίνας </a:t>
            </a:r>
            <a:r>
              <a:rPr lang="el-GR" sz="2000" dirty="0">
                <a:solidFill>
                  <a:srgbClr val="7030A0"/>
                </a:solidFill>
                <a:latin typeface="+mn-lt"/>
              </a:rPr>
              <a:t>την</a:t>
            </a:r>
            <a:r>
              <a:rPr lang="el-GR" sz="2000" dirty="0">
                <a:latin typeface="+mn-lt"/>
              </a:rPr>
              <a:t> φίλησε </a:t>
            </a:r>
            <a:r>
              <a:rPr lang="el-GR" sz="2000" dirty="0">
                <a:solidFill>
                  <a:srgbClr val="7030A0"/>
                </a:solidFill>
                <a:latin typeface="+mn-lt"/>
              </a:rPr>
              <a:t>με τα πράσινα μάτια</a:t>
            </a:r>
            <a:r>
              <a:rPr lang="el-GR" sz="2000" dirty="0">
                <a:latin typeface="+mn-lt"/>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1000" fill="hold"/>
                                        <p:tgtEl>
                                          <p:spTgt spid="4"/>
                                        </p:tgtEl>
                                        <p:attrNameLst>
                                          <p:attrName>ppt_x</p:attrName>
                                        </p:attrNameLst>
                                      </p:cBhvr>
                                      <p:tavLst>
                                        <p:tav tm="0">
                                          <p:val>
                                            <p:strVal val="#ppt_x"/>
                                          </p:val>
                                        </p:tav>
                                        <p:tav tm="100000">
                                          <p:val>
                                            <p:strVal val="#ppt_x"/>
                                          </p:val>
                                        </p:tav>
                                      </p:tavLst>
                                    </p:anim>
                                    <p:anim calcmode="lin" valueType="num">
                                      <p:cBhvr additive="base">
                                        <p:cTn id="24"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Διαγνωστικά κριτήρια συστατικών</a:t>
            </a:r>
          </a:p>
        </p:txBody>
      </p:sp>
      <p:sp>
        <p:nvSpPr>
          <p:cNvPr id="6" name="5 - TextBox"/>
          <p:cNvSpPr txBox="1"/>
          <p:nvPr/>
        </p:nvSpPr>
        <p:spPr>
          <a:xfrm>
            <a:off x="152400" y="762000"/>
            <a:ext cx="8991600" cy="1754326"/>
          </a:xfrm>
          <a:prstGeom prst="rect">
            <a:avLst/>
          </a:prstGeom>
          <a:noFill/>
        </p:spPr>
        <p:txBody>
          <a:bodyPr wrap="square" rtlCol="0">
            <a:spAutoFit/>
          </a:bodyPr>
          <a:lstStyle/>
          <a:p>
            <a:r>
              <a:rPr lang="el-GR" sz="2400" b="1" dirty="0">
                <a:solidFill>
                  <a:srgbClr val="7030A0"/>
                </a:solidFill>
                <a:latin typeface="+mn-lt"/>
              </a:rPr>
              <a:t>Αντικατάσταση/υποκαταστασιμότητα</a:t>
            </a:r>
          </a:p>
          <a:p>
            <a:pPr>
              <a:buFont typeface="Wingdings" pitchFamily="2" charset="2"/>
              <a:buChar char="ü"/>
            </a:pPr>
            <a:r>
              <a:rPr lang="el-GR" sz="2400" b="1" dirty="0">
                <a:solidFill>
                  <a:srgbClr val="7030A0"/>
                </a:solidFill>
                <a:latin typeface="+mn-lt"/>
              </a:rPr>
              <a:t> </a:t>
            </a:r>
            <a:r>
              <a:rPr lang="el-GR" sz="2400" b="1" dirty="0">
                <a:solidFill>
                  <a:srgbClr val="00B050"/>
                </a:solidFill>
                <a:latin typeface="+mn-lt"/>
              </a:rPr>
              <a:t>με τη φράση </a:t>
            </a:r>
            <a:r>
              <a:rPr lang="el-GR" sz="2400" b="1" i="1" dirty="0">
                <a:solidFill>
                  <a:srgbClr val="00B050"/>
                </a:solidFill>
                <a:latin typeface="+mn-lt"/>
              </a:rPr>
              <a:t>και ΟΦ επίσης</a:t>
            </a:r>
            <a:r>
              <a:rPr lang="el-GR" sz="2400" b="1" dirty="0">
                <a:solidFill>
                  <a:srgbClr val="00B050"/>
                </a:solidFill>
                <a:latin typeface="+mn-lt"/>
              </a:rPr>
              <a:t> για ΡΦ</a:t>
            </a:r>
          </a:p>
          <a:p>
            <a:pPr marL="914400" lvl="1" indent="-457200">
              <a:buFont typeface="Wingdings" pitchFamily="2" charset="2"/>
              <a:buChar char="§"/>
            </a:pPr>
            <a:r>
              <a:rPr lang="el-GR" sz="2000" dirty="0">
                <a:latin typeface="+mn-lt"/>
              </a:rPr>
              <a:t>Ο αδερφός της Χριστίνας </a:t>
            </a:r>
            <a:r>
              <a:rPr lang="el-GR" sz="2000" dirty="0">
                <a:solidFill>
                  <a:srgbClr val="7030A0"/>
                </a:solidFill>
                <a:latin typeface="+mn-lt"/>
              </a:rPr>
              <a:t>φίλησε την κοπέλα με τα πράσινα μάτια</a:t>
            </a:r>
            <a:r>
              <a:rPr lang="el-GR" sz="2000" dirty="0">
                <a:latin typeface="+mn-lt"/>
              </a:rPr>
              <a:t>.</a:t>
            </a:r>
          </a:p>
          <a:p>
            <a:pPr marL="914400" lvl="1" indent="-457200">
              <a:buFont typeface="Wingdings" pitchFamily="2" charset="2"/>
              <a:buChar char="§"/>
            </a:pPr>
            <a:r>
              <a:rPr lang="el-GR" sz="2000" dirty="0">
                <a:latin typeface="+mn-lt"/>
              </a:rPr>
              <a:t>Ο αδερφός της Χριστίνας φίλησε την κοπέλα με τα πράσινα μάτια </a:t>
            </a:r>
            <a:r>
              <a:rPr lang="el-GR" sz="2000" dirty="0">
                <a:solidFill>
                  <a:srgbClr val="7030A0"/>
                </a:solidFill>
                <a:latin typeface="+mn-lt"/>
              </a:rPr>
              <a:t>και ο Πέτρος επίσης</a:t>
            </a:r>
            <a:r>
              <a:rPr lang="el-GR" sz="2000" dirty="0">
                <a:latin typeface="+mn-lt"/>
              </a:rPr>
              <a:t>.</a:t>
            </a:r>
          </a:p>
        </p:txBody>
      </p:sp>
      <p:sp>
        <p:nvSpPr>
          <p:cNvPr id="5" name="4 - Ορθογώνιο"/>
          <p:cNvSpPr/>
          <p:nvPr/>
        </p:nvSpPr>
        <p:spPr>
          <a:xfrm>
            <a:off x="228600" y="2514600"/>
            <a:ext cx="8686800" cy="2123658"/>
          </a:xfrm>
          <a:prstGeom prst="rect">
            <a:avLst/>
          </a:prstGeom>
        </p:spPr>
        <p:txBody>
          <a:bodyPr wrap="square">
            <a:spAutoFit/>
          </a:bodyPr>
          <a:lstStyle/>
          <a:p>
            <a:r>
              <a:rPr lang="el-GR" sz="2400" b="1" dirty="0">
                <a:solidFill>
                  <a:srgbClr val="7030A0"/>
                </a:solidFill>
                <a:latin typeface="+mn-lt"/>
              </a:rPr>
              <a:t>Κατανομή</a:t>
            </a:r>
          </a:p>
          <a:p>
            <a:pPr>
              <a:buFont typeface="Wingdings" pitchFamily="2" charset="2"/>
              <a:buChar char="ü"/>
            </a:pPr>
            <a:r>
              <a:rPr lang="el-GR" sz="2400" b="1" dirty="0">
                <a:solidFill>
                  <a:srgbClr val="7030A0"/>
                </a:solidFill>
                <a:latin typeface="+mn-lt"/>
              </a:rPr>
              <a:t> </a:t>
            </a:r>
            <a:r>
              <a:rPr lang="el-GR" sz="2400" b="1" dirty="0">
                <a:solidFill>
                  <a:srgbClr val="00B050"/>
                </a:solidFill>
                <a:latin typeface="+mn-lt"/>
              </a:rPr>
              <a:t>Μια φράση αναγνωρίζεται ως ΟΦ αν εμφανίζεται σε θέσεις που βρίσκουμε ΟΦ:</a:t>
            </a:r>
          </a:p>
          <a:p>
            <a:pPr marL="914400" lvl="1" indent="-457200">
              <a:buFont typeface="Wingdings" pitchFamily="2" charset="2"/>
              <a:buChar char="§"/>
            </a:pPr>
            <a:r>
              <a:rPr lang="el-GR" sz="2000" dirty="0">
                <a:solidFill>
                  <a:srgbClr val="7030A0"/>
                </a:solidFill>
                <a:latin typeface="+mn-lt"/>
              </a:rPr>
              <a:t>Ο αδερφός της Χριστίνας </a:t>
            </a:r>
            <a:r>
              <a:rPr lang="el-GR" sz="2000" dirty="0">
                <a:latin typeface="+mn-lt"/>
              </a:rPr>
              <a:t>έτρεξε στον Μαραθώνιο.</a:t>
            </a:r>
          </a:p>
          <a:p>
            <a:pPr marL="914400" lvl="1" indent="-457200">
              <a:buFont typeface="Wingdings" pitchFamily="2" charset="2"/>
              <a:buChar char="§"/>
            </a:pPr>
            <a:r>
              <a:rPr lang="el-GR" sz="2000" dirty="0">
                <a:latin typeface="+mn-lt"/>
              </a:rPr>
              <a:t>Ο Πέτρος έσπρωξε </a:t>
            </a:r>
            <a:r>
              <a:rPr lang="el-GR" sz="2000" dirty="0">
                <a:solidFill>
                  <a:srgbClr val="7030A0"/>
                </a:solidFill>
                <a:latin typeface="+mn-lt"/>
              </a:rPr>
              <a:t>τον αδερφό της Χριστίνας</a:t>
            </a:r>
            <a:r>
              <a:rPr lang="el-GR" sz="2000" dirty="0">
                <a:latin typeface="+mn-lt"/>
              </a:rPr>
              <a:t>.</a:t>
            </a:r>
          </a:p>
          <a:p>
            <a:pPr marL="914400" lvl="1" indent="-457200">
              <a:buFont typeface="Wingdings" pitchFamily="2" charset="2"/>
              <a:buChar char="§"/>
            </a:pPr>
            <a:r>
              <a:rPr lang="el-GR" sz="2000" dirty="0">
                <a:latin typeface="+mn-lt"/>
              </a:rPr>
              <a:t>Ο Πέτρος μίλησε με </a:t>
            </a:r>
            <a:r>
              <a:rPr lang="el-GR" sz="2000" dirty="0">
                <a:solidFill>
                  <a:srgbClr val="7030A0"/>
                </a:solidFill>
                <a:latin typeface="+mn-lt"/>
              </a:rPr>
              <a:t>τον αδερφό της Χριστίνας</a:t>
            </a:r>
            <a:r>
              <a:rPr lang="el-GR" sz="2000" dirty="0">
                <a:latin typeface="+mn-lt"/>
              </a:rPr>
              <a:t>.</a:t>
            </a:r>
            <a:endParaRPr lang="en-US" sz="2400" dirty="0">
              <a:latin typeface="+mn-lt"/>
            </a:endParaRPr>
          </a:p>
        </p:txBody>
      </p:sp>
      <p:sp>
        <p:nvSpPr>
          <p:cNvPr id="7" name="6 - Ορθογώνιο"/>
          <p:cNvSpPr/>
          <p:nvPr/>
        </p:nvSpPr>
        <p:spPr>
          <a:xfrm>
            <a:off x="228600" y="4648200"/>
            <a:ext cx="8686800" cy="1815882"/>
          </a:xfrm>
          <a:prstGeom prst="rect">
            <a:avLst/>
          </a:prstGeom>
        </p:spPr>
        <p:txBody>
          <a:bodyPr wrap="square">
            <a:spAutoFit/>
          </a:bodyPr>
          <a:lstStyle/>
          <a:p>
            <a:r>
              <a:rPr lang="el-GR" sz="2400" b="1" dirty="0">
                <a:solidFill>
                  <a:srgbClr val="7030A0"/>
                </a:solidFill>
                <a:latin typeface="+mn-lt"/>
              </a:rPr>
              <a:t>Παράλειψη</a:t>
            </a:r>
          </a:p>
          <a:p>
            <a:pPr>
              <a:buFont typeface="Wingdings" pitchFamily="2" charset="2"/>
              <a:buChar char="ü"/>
            </a:pPr>
            <a:r>
              <a:rPr lang="el-GR" sz="2400" b="1" dirty="0">
                <a:solidFill>
                  <a:srgbClr val="7030A0"/>
                </a:solidFill>
              </a:rPr>
              <a:t> </a:t>
            </a:r>
            <a:r>
              <a:rPr lang="el-GR" sz="2400" b="1" dirty="0">
                <a:solidFill>
                  <a:srgbClr val="00B050"/>
                </a:solidFill>
                <a:latin typeface="+mn-lt"/>
              </a:rPr>
              <a:t>Μια φράση/ένα άμεσο συστατικό μπορεί να παραληφθεί στο κατάλληλο περιβάλλον:</a:t>
            </a:r>
          </a:p>
          <a:p>
            <a:pPr marL="914400" lvl="1" indent="-457200">
              <a:buFont typeface="Wingdings" pitchFamily="2" charset="2"/>
              <a:buChar char="§"/>
            </a:pPr>
            <a:r>
              <a:rPr lang="el-GR" sz="2000" dirty="0">
                <a:latin typeface="+mn-lt"/>
              </a:rPr>
              <a:t>Η Σοφία θέλει </a:t>
            </a:r>
            <a:r>
              <a:rPr lang="el-GR" sz="2000" dirty="0">
                <a:solidFill>
                  <a:srgbClr val="7030A0"/>
                </a:solidFill>
                <a:latin typeface="+mn-lt"/>
              </a:rPr>
              <a:t>να γίνει γλωσσολόγος </a:t>
            </a:r>
            <a:r>
              <a:rPr lang="el-GR" sz="2000" dirty="0">
                <a:latin typeface="+mn-lt"/>
              </a:rPr>
              <a:t>αλλά η Νίκη δεν θέλει___</a:t>
            </a:r>
          </a:p>
          <a:p>
            <a:pPr marL="914400" lvl="1" indent="-457200">
              <a:buFont typeface="Wingdings" pitchFamily="2" charset="2"/>
              <a:buChar char="§"/>
            </a:pPr>
            <a:r>
              <a:rPr lang="el-GR" sz="2000" dirty="0">
                <a:latin typeface="+mn-lt"/>
              </a:rPr>
              <a:t>*Η Σοφία θέλει </a:t>
            </a:r>
            <a:r>
              <a:rPr lang="el-GR" sz="2000" dirty="0">
                <a:solidFill>
                  <a:srgbClr val="7030A0"/>
                </a:solidFill>
                <a:latin typeface="+mn-lt"/>
              </a:rPr>
              <a:t>να γίνει γλωσσολόγος </a:t>
            </a:r>
            <a:r>
              <a:rPr lang="el-GR" sz="2000" dirty="0">
                <a:latin typeface="+mn-lt"/>
              </a:rPr>
              <a:t>αλλά η Νίκη δεν θέλει να___</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Διαγνωστικά κριτήρια συστατικών</a:t>
            </a:r>
          </a:p>
        </p:txBody>
      </p:sp>
      <p:sp>
        <p:nvSpPr>
          <p:cNvPr id="6" name="5 - TextBox"/>
          <p:cNvSpPr txBox="1"/>
          <p:nvPr/>
        </p:nvSpPr>
        <p:spPr>
          <a:xfrm>
            <a:off x="381000" y="1524000"/>
            <a:ext cx="8991600" cy="3724096"/>
          </a:xfrm>
          <a:prstGeom prst="rect">
            <a:avLst/>
          </a:prstGeom>
          <a:noFill/>
        </p:spPr>
        <p:txBody>
          <a:bodyPr wrap="square" rtlCol="0">
            <a:spAutoFit/>
          </a:bodyPr>
          <a:lstStyle/>
          <a:p>
            <a:r>
              <a:rPr lang="el-GR" sz="2400" b="1" dirty="0">
                <a:solidFill>
                  <a:srgbClr val="7030A0"/>
                </a:solidFill>
                <a:latin typeface="+mn-lt"/>
              </a:rPr>
              <a:t>Μετακίνηση/μετατόπιση</a:t>
            </a:r>
          </a:p>
          <a:p>
            <a:pPr>
              <a:buFont typeface="Wingdings" pitchFamily="2" charset="2"/>
              <a:buChar char="ü"/>
            </a:pPr>
            <a:r>
              <a:rPr lang="el-GR" sz="2400" b="1" dirty="0">
                <a:solidFill>
                  <a:srgbClr val="7030A0"/>
                </a:solidFill>
                <a:latin typeface="+mn-lt"/>
              </a:rPr>
              <a:t> </a:t>
            </a:r>
            <a:r>
              <a:rPr lang="el-GR" sz="2400" b="1" dirty="0">
                <a:solidFill>
                  <a:srgbClr val="00B050"/>
                </a:solidFill>
                <a:latin typeface="+mn-lt"/>
              </a:rPr>
              <a:t>Αν μια ακολουθία στοιχείων αποτελεί άμεσο συστατικό μπορεί να μετακινηθεί σε άλλη θέση στην πρόταση</a:t>
            </a:r>
          </a:p>
          <a:p>
            <a:endParaRPr lang="el-GR" sz="2400" b="1" dirty="0">
              <a:solidFill>
                <a:srgbClr val="00B050"/>
              </a:solidFill>
              <a:latin typeface="+mn-lt"/>
            </a:endParaRPr>
          </a:p>
          <a:p>
            <a:pPr marL="914400" lvl="1" indent="-457200">
              <a:buFont typeface="Wingdings" pitchFamily="2" charset="2"/>
              <a:buChar char="§"/>
            </a:pPr>
            <a:r>
              <a:rPr lang="el-GR" sz="2000" dirty="0">
                <a:solidFill>
                  <a:srgbClr val="7030A0"/>
                </a:solidFill>
                <a:latin typeface="+mn-lt"/>
              </a:rPr>
              <a:t>Ο αδερφός της Χριστίνας </a:t>
            </a:r>
            <a:r>
              <a:rPr lang="el-GR" sz="2000" dirty="0">
                <a:latin typeface="+mn-lt"/>
              </a:rPr>
              <a:t>φίλησε την κοπέλα με τα πράσινα μάτια.</a:t>
            </a:r>
          </a:p>
          <a:p>
            <a:pPr marL="914400" lvl="1" indent="-457200">
              <a:buFont typeface="Wingdings" pitchFamily="2" charset="2"/>
              <a:buChar char="§"/>
            </a:pPr>
            <a:r>
              <a:rPr lang="el-GR" sz="2000" dirty="0">
                <a:latin typeface="+mn-lt"/>
              </a:rPr>
              <a:t>Φίλησε </a:t>
            </a:r>
            <a:r>
              <a:rPr lang="el-GR" sz="2000" dirty="0">
                <a:solidFill>
                  <a:srgbClr val="7030A0"/>
                </a:solidFill>
                <a:latin typeface="+mn-lt"/>
              </a:rPr>
              <a:t>ο αδερφός της Χριστίνας </a:t>
            </a:r>
            <a:r>
              <a:rPr lang="el-GR" sz="2000" dirty="0">
                <a:latin typeface="+mn-lt"/>
              </a:rPr>
              <a:t>την κοπέλα με τα πράσινα μάτια.</a:t>
            </a:r>
          </a:p>
          <a:p>
            <a:pPr marL="914400" lvl="1" indent="-457200">
              <a:buFont typeface="Wingdings" pitchFamily="2" charset="2"/>
              <a:buChar char="§"/>
            </a:pPr>
            <a:r>
              <a:rPr lang="el-GR" sz="2000" dirty="0">
                <a:latin typeface="+mn-lt"/>
              </a:rPr>
              <a:t>Φίλησε την κοπέλα με τα πράσινα μάτια </a:t>
            </a:r>
            <a:r>
              <a:rPr lang="el-GR" sz="2000" dirty="0">
                <a:solidFill>
                  <a:srgbClr val="7030A0"/>
                </a:solidFill>
                <a:latin typeface="+mn-lt"/>
              </a:rPr>
              <a:t>ο αδερφός της Χριστίνας</a:t>
            </a:r>
            <a:r>
              <a:rPr lang="el-GR" sz="2000" dirty="0">
                <a:latin typeface="+mn-lt"/>
              </a:rPr>
              <a:t>.</a:t>
            </a:r>
          </a:p>
          <a:p>
            <a:pPr marL="914400" lvl="1" indent="-457200">
              <a:buFont typeface="Wingdings" pitchFamily="2" charset="2"/>
              <a:buChar char="§"/>
            </a:pPr>
            <a:r>
              <a:rPr lang="el-GR" sz="2000" dirty="0">
                <a:latin typeface="+mn-lt"/>
              </a:rPr>
              <a:t>*Φίλησε </a:t>
            </a:r>
            <a:r>
              <a:rPr lang="el-GR" sz="2000" dirty="0">
                <a:solidFill>
                  <a:srgbClr val="7030A0"/>
                </a:solidFill>
                <a:latin typeface="+mn-lt"/>
              </a:rPr>
              <a:t>ο αδερφός </a:t>
            </a:r>
            <a:r>
              <a:rPr lang="el-GR" sz="2000" dirty="0">
                <a:latin typeface="+mn-lt"/>
              </a:rPr>
              <a:t>την κοπέλα με τα πράσινα μάτια </a:t>
            </a:r>
            <a:r>
              <a:rPr lang="el-GR" sz="2000" dirty="0">
                <a:solidFill>
                  <a:srgbClr val="7030A0"/>
                </a:solidFill>
                <a:latin typeface="+mn-lt"/>
              </a:rPr>
              <a:t>της Χριστίνας</a:t>
            </a:r>
            <a:r>
              <a:rPr lang="el-GR" sz="2000" dirty="0">
                <a:latin typeface="+mn-lt"/>
              </a:rPr>
              <a:t>.</a:t>
            </a:r>
          </a:p>
          <a:p>
            <a:pPr marL="914400" lvl="1" indent="-457200">
              <a:buFont typeface="Wingdings" pitchFamily="2" charset="2"/>
              <a:buChar char="§"/>
            </a:pPr>
            <a:r>
              <a:rPr lang="el-GR" sz="2000" dirty="0">
                <a:solidFill>
                  <a:srgbClr val="7030A0"/>
                </a:solidFill>
                <a:latin typeface="+mn-lt"/>
              </a:rPr>
              <a:t>*Ο αδερφός </a:t>
            </a:r>
            <a:r>
              <a:rPr lang="el-GR" sz="2000" dirty="0">
                <a:latin typeface="+mn-lt"/>
              </a:rPr>
              <a:t>φίλησε </a:t>
            </a:r>
            <a:r>
              <a:rPr lang="el-GR" sz="2000" dirty="0">
                <a:solidFill>
                  <a:srgbClr val="7030A0"/>
                </a:solidFill>
                <a:latin typeface="+mn-lt"/>
              </a:rPr>
              <a:t>της Χριστίνας </a:t>
            </a:r>
            <a:r>
              <a:rPr lang="el-GR" sz="2000" dirty="0">
                <a:latin typeface="+mn-lt"/>
              </a:rPr>
              <a:t>την κοπέλα με τα πράσινα μάτια.</a:t>
            </a:r>
          </a:p>
          <a:p>
            <a:pPr marL="914400" lvl="1" indent="-457200">
              <a:buFont typeface="Wingdings" pitchFamily="2" charset="2"/>
              <a:buChar char="§"/>
            </a:pPr>
            <a:endParaRPr lang="el-GR" sz="2000" dirty="0"/>
          </a:p>
          <a:p>
            <a:pPr marL="914400" lvl="1" indent="-457200">
              <a:buFont typeface="Wingdings" pitchFamily="2" charset="2"/>
              <a:buChar char="§"/>
            </a:pPr>
            <a:endParaRPr lang="el-GR" sz="2000" dirty="0">
              <a:latin typeface="+mn-lt"/>
            </a:endParaRPr>
          </a:p>
        </p:txBody>
      </p:sp>
      <p:sp>
        <p:nvSpPr>
          <p:cNvPr id="5" name="4 - Ορθογώνιο"/>
          <p:cNvSpPr/>
          <p:nvPr/>
        </p:nvSpPr>
        <p:spPr>
          <a:xfrm>
            <a:off x="228600" y="5105400"/>
            <a:ext cx="8382000" cy="830997"/>
          </a:xfrm>
          <a:prstGeom prst="rect">
            <a:avLst/>
          </a:prstGeom>
        </p:spPr>
        <p:txBody>
          <a:bodyPr wrap="square">
            <a:spAutoFit/>
          </a:bodyPr>
          <a:lstStyle/>
          <a:p>
            <a:pPr algn="ctr"/>
            <a:r>
              <a:rPr lang="el-GR" sz="2400" b="1" dirty="0">
                <a:solidFill>
                  <a:srgbClr val="7030A0"/>
                </a:solidFill>
                <a:latin typeface="+mn-lt"/>
                <a:sym typeface="Wingdings" pitchFamily="2" charset="2"/>
              </a:rPr>
              <a:t></a:t>
            </a:r>
            <a:r>
              <a:rPr lang="el-GR" sz="2400" dirty="0">
                <a:latin typeface="+mn-lt"/>
              </a:rPr>
              <a:t>  Μπορούμε να μετακινήσουμε ένα συστατικό</a:t>
            </a:r>
          </a:p>
          <a:p>
            <a:pPr algn="ctr"/>
            <a:r>
              <a:rPr lang="el-GR" sz="2400" dirty="0">
                <a:latin typeface="+mn-lt"/>
              </a:rPr>
              <a:t>αλλά όχι κομμάτι/τμήμα ενός συστατικού</a:t>
            </a:r>
            <a:r>
              <a:rPr lang="en-US" sz="2400" dirty="0">
                <a:latin typeface="+mn-lt"/>
              </a:rPr>
              <a:t>.</a:t>
            </a:r>
            <a:endParaRPr lang="el-GR" sz="2400" dirty="0">
              <a:latin typeface="+mn-lt"/>
              <a:sym typeface="Wingdings"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533400" y="1828800"/>
            <a:ext cx="8610600" cy="5029200"/>
          </a:xfrm>
        </p:spPr>
        <p:txBody>
          <a:bodyPr/>
          <a:lstStyle/>
          <a:p>
            <a:pPr marL="514350" indent="-514350">
              <a:buFont typeface="+mj-lt"/>
              <a:buAutoNum type="arabicPeriod"/>
            </a:pPr>
            <a:r>
              <a:rPr lang="el-GR" altLang="en-US" sz="2400" dirty="0">
                <a:latin typeface="Cambria" pitchFamily="18" charset="0"/>
              </a:rPr>
              <a:t>Γνώση της γλώσσας: Σύνταξη</a:t>
            </a:r>
          </a:p>
          <a:p>
            <a:pPr marL="514350" indent="-514350">
              <a:buFont typeface="+mj-lt"/>
              <a:buAutoNum type="arabicPeriod"/>
            </a:pPr>
            <a:r>
              <a:rPr lang="el-GR" altLang="en-US" sz="2400" dirty="0">
                <a:latin typeface="Cambria" pitchFamily="18" charset="0"/>
              </a:rPr>
              <a:t>Συντακτικές κατηγορίες</a:t>
            </a:r>
          </a:p>
          <a:p>
            <a:pPr marL="514350" indent="-514350">
              <a:buFont typeface="+mj-lt"/>
              <a:buAutoNum type="arabicPeriod"/>
            </a:pPr>
            <a:r>
              <a:rPr lang="el-GR" altLang="en-US" sz="2400" dirty="0">
                <a:latin typeface="Cambria" pitchFamily="18" charset="0"/>
              </a:rPr>
              <a:t>Λεξικές κατηγορίες</a:t>
            </a:r>
          </a:p>
          <a:p>
            <a:pPr marL="514350" indent="-514350">
              <a:buFont typeface="+mj-lt"/>
              <a:buAutoNum type="arabicPeriod"/>
            </a:pPr>
            <a:r>
              <a:rPr lang="el-GR" altLang="en-US" sz="2400" dirty="0">
                <a:latin typeface="Cambria" pitchFamily="18" charset="0"/>
              </a:rPr>
              <a:t>Λειτουργικές κατηγορίες</a:t>
            </a:r>
          </a:p>
          <a:p>
            <a:pPr marL="514350" indent="-514350">
              <a:buFont typeface="+mj-lt"/>
              <a:buAutoNum type="arabicPeriod"/>
            </a:pPr>
            <a:r>
              <a:rPr lang="el-GR" altLang="en-US" sz="2400" dirty="0">
                <a:latin typeface="Cambria" pitchFamily="18" charset="0"/>
              </a:rPr>
              <a:t>Φράσεις – Φραστικές κατηγορίες</a:t>
            </a:r>
          </a:p>
          <a:p>
            <a:pPr marL="514350" indent="-514350">
              <a:buFont typeface="+mj-lt"/>
              <a:buAutoNum type="arabicPeriod"/>
            </a:pPr>
            <a:r>
              <a:rPr lang="el-GR" altLang="en-US" sz="2400" dirty="0">
                <a:latin typeface="Cambria" pitchFamily="18" charset="0"/>
              </a:rPr>
              <a:t>Διαγνωστικά κριτήρια συστατικών</a:t>
            </a:r>
          </a:p>
          <a:p>
            <a:pPr marL="514350" indent="-514350">
              <a:buFont typeface="+mj-lt"/>
              <a:buAutoNum type="arabicPeriod"/>
            </a:pPr>
            <a:r>
              <a:rPr lang="el-GR" altLang="en-US" sz="2400" dirty="0">
                <a:latin typeface="Cambria" pitchFamily="18" charset="0"/>
              </a:rPr>
              <a:t>Δένδρα-διαγράμματα</a:t>
            </a:r>
          </a:p>
          <a:p>
            <a:pPr marL="514350" indent="-514350">
              <a:buFont typeface="+mj-lt"/>
              <a:buAutoNum type="arabicPeriod"/>
            </a:pPr>
            <a:r>
              <a:rPr lang="el-GR" altLang="en-US" sz="2400" dirty="0">
                <a:latin typeface="Cambria" pitchFamily="18" charset="0"/>
              </a:rPr>
              <a:t>Κανόνες Φραστικής Δομής</a:t>
            </a:r>
          </a:p>
          <a:p>
            <a:pPr marL="514350" indent="-514350">
              <a:buFont typeface="+mj-lt"/>
              <a:buAutoNum type="arabicPeriod"/>
            </a:pPr>
            <a:r>
              <a:rPr lang="el-GR" altLang="en-US" sz="2400" dirty="0">
                <a:latin typeface="Cambria" pitchFamily="18" charset="0"/>
              </a:rPr>
              <a:t>Δομική αμφισημία</a:t>
            </a:r>
          </a:p>
          <a:p>
            <a:pPr marL="514350" indent="-514350">
              <a:buFont typeface="+mj-lt"/>
              <a:buAutoNum type="arabicPeriod"/>
            </a:pPr>
            <a:endParaRPr lang="el-GR" altLang="en-US" sz="2000" dirty="0">
              <a:latin typeface="Cambria" pitchFamily="18" charset="0"/>
            </a:endParaRPr>
          </a:p>
          <a:p>
            <a:pPr marL="514350" indent="-514350">
              <a:buFont typeface="+mj-lt"/>
              <a:buAutoNum type="arabicPeriod"/>
            </a:pPr>
            <a:endParaRPr lang="el-GR" altLang="en-US" sz="2000" dirty="0">
              <a:latin typeface="Cambria" pitchFamily="18" charset="0"/>
            </a:endParaRPr>
          </a:p>
          <a:p>
            <a:pPr marL="514350" indent="-514350">
              <a:buFont typeface="+mj-lt"/>
              <a:buAutoNum type="arabicPeriod"/>
            </a:pPr>
            <a:endParaRPr lang="el-GR" altLang="en-US" sz="2000"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a:p>
            <a:pPr marL="514350" indent="-514350">
              <a:buFont typeface="+mj-lt"/>
              <a:buAutoNum type="arabicPeriod"/>
            </a:pPr>
            <a:endParaRPr lang="el-GR" altLang="en-US" dirty="0">
              <a:latin typeface="Cambria" pitchFamily="18" charset="0"/>
            </a:endParaRPr>
          </a:p>
        </p:txBody>
      </p:sp>
      <p:pic>
        <p:nvPicPr>
          <p:cNvPr id="4" name="3 - Εικόνα" descr="droppedImage.jpg"/>
          <p:cNvPicPr>
            <a:picLocks noChangeAspect="1"/>
          </p:cNvPicPr>
          <p:nvPr/>
        </p:nvPicPr>
        <p:blipFill>
          <a:blip r:embed="rId3" cstate="print"/>
          <a:stretch>
            <a:fillRect/>
          </a:stretch>
        </p:blipFill>
        <p:spPr>
          <a:xfrm>
            <a:off x="1600200" y="304800"/>
            <a:ext cx="6096000" cy="1371600"/>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Διαγνωστικά κριτήρια συστατικών</a:t>
            </a:r>
          </a:p>
        </p:txBody>
      </p:sp>
      <p:sp>
        <p:nvSpPr>
          <p:cNvPr id="6" name="5 - TextBox"/>
          <p:cNvSpPr txBox="1"/>
          <p:nvPr/>
        </p:nvSpPr>
        <p:spPr>
          <a:xfrm>
            <a:off x="304800" y="1008995"/>
            <a:ext cx="8534400" cy="4401205"/>
          </a:xfrm>
          <a:prstGeom prst="rect">
            <a:avLst/>
          </a:prstGeom>
          <a:noFill/>
        </p:spPr>
        <p:txBody>
          <a:bodyPr wrap="square" rtlCol="0">
            <a:spAutoFit/>
          </a:bodyPr>
          <a:lstStyle/>
          <a:p>
            <a:r>
              <a:rPr lang="el-GR" sz="2400" b="1" dirty="0">
                <a:solidFill>
                  <a:srgbClr val="7030A0"/>
                </a:solidFill>
                <a:latin typeface="+mn-lt"/>
              </a:rPr>
              <a:t>Σύνδεση κατά παράταξη / σύζευξη</a:t>
            </a:r>
          </a:p>
          <a:p>
            <a:pPr>
              <a:buFont typeface="Wingdings" pitchFamily="2" charset="2"/>
              <a:buChar char="ü"/>
            </a:pPr>
            <a:r>
              <a:rPr lang="el-GR" sz="2400" b="1" dirty="0">
                <a:solidFill>
                  <a:srgbClr val="7030A0"/>
                </a:solidFill>
                <a:latin typeface="+mn-lt"/>
              </a:rPr>
              <a:t> </a:t>
            </a:r>
            <a:r>
              <a:rPr lang="el-GR" sz="2400" b="1" dirty="0">
                <a:solidFill>
                  <a:srgbClr val="00B050"/>
                </a:solidFill>
                <a:latin typeface="+mn-lt"/>
              </a:rPr>
              <a:t>Παρατακτικά συνδέονται μόνο όμοιες κατηγορίες:</a:t>
            </a:r>
          </a:p>
          <a:p>
            <a:pPr algn="just"/>
            <a:r>
              <a:rPr lang="el-GR" sz="2400" b="1" dirty="0">
                <a:solidFill>
                  <a:srgbClr val="00B050"/>
                </a:solidFill>
                <a:latin typeface="+mn-lt"/>
              </a:rPr>
              <a:t>	ΟΦ+ΟΦ </a:t>
            </a:r>
            <a:r>
              <a:rPr lang="el-GR" sz="2400" dirty="0">
                <a:latin typeface="+mn-lt"/>
              </a:rPr>
              <a:t>= Η Σοφία και ο αδελφός της Σοφίας</a:t>
            </a:r>
          </a:p>
          <a:p>
            <a:pPr algn="just"/>
            <a:r>
              <a:rPr lang="el-GR" sz="2400" b="1" dirty="0">
                <a:solidFill>
                  <a:srgbClr val="00B050"/>
                </a:solidFill>
                <a:latin typeface="+mn-lt"/>
              </a:rPr>
              <a:t>	ΡΦ+ΡΦ </a:t>
            </a:r>
            <a:r>
              <a:rPr lang="el-GR" sz="2400" dirty="0">
                <a:latin typeface="+mn-lt"/>
              </a:rPr>
              <a:t>= κοιμάται και τρέχει γρήγορα</a:t>
            </a:r>
            <a:endParaRPr lang="el-GR" sz="2400" b="1" dirty="0">
              <a:solidFill>
                <a:srgbClr val="00B050"/>
              </a:solidFill>
              <a:latin typeface="+mn-lt"/>
            </a:endParaRPr>
          </a:p>
          <a:p>
            <a:pPr algn="just"/>
            <a:r>
              <a:rPr lang="el-GR" sz="2400" b="1" dirty="0">
                <a:solidFill>
                  <a:srgbClr val="00B050"/>
                </a:solidFill>
                <a:latin typeface="+mn-lt"/>
              </a:rPr>
              <a:t>	*ΟΦ+ΡΦ </a:t>
            </a:r>
            <a:r>
              <a:rPr lang="el-GR" sz="2400" dirty="0">
                <a:latin typeface="+mn-lt"/>
              </a:rPr>
              <a:t>= Η Σοφία και τρέχει γρήγορα</a:t>
            </a:r>
            <a:endParaRPr lang="el-GR" sz="2400" b="1" dirty="0">
              <a:solidFill>
                <a:srgbClr val="00B050"/>
              </a:solidFill>
              <a:latin typeface="+mn-lt"/>
            </a:endParaRPr>
          </a:p>
          <a:p>
            <a:pPr marL="914400" lvl="1" indent="-457200" algn="just">
              <a:buFont typeface="Wingdings" pitchFamily="2" charset="2"/>
              <a:buChar char="§"/>
            </a:pPr>
            <a:r>
              <a:rPr lang="el-GR" sz="2000" dirty="0">
                <a:solidFill>
                  <a:srgbClr val="7030A0"/>
                </a:solidFill>
                <a:latin typeface="+mn-lt"/>
              </a:rPr>
              <a:t>Ο αδερφός της Χριστίνας </a:t>
            </a:r>
            <a:r>
              <a:rPr lang="el-GR" sz="2000" dirty="0">
                <a:latin typeface="+mn-lt"/>
              </a:rPr>
              <a:t>και</a:t>
            </a:r>
            <a:r>
              <a:rPr lang="el-GR" sz="2000" dirty="0">
                <a:solidFill>
                  <a:srgbClr val="7030A0"/>
                </a:solidFill>
                <a:latin typeface="+mn-lt"/>
              </a:rPr>
              <a:t> ο Πέτρος </a:t>
            </a:r>
            <a:r>
              <a:rPr lang="el-GR" sz="2000" dirty="0">
                <a:latin typeface="+mn-lt"/>
              </a:rPr>
              <a:t>φίλησαν την κοπέλα με τα πράσινα μάτια.</a:t>
            </a:r>
          </a:p>
          <a:p>
            <a:pPr marL="914400" lvl="1" indent="-457200" algn="just">
              <a:buFont typeface="Wingdings" pitchFamily="2" charset="2"/>
              <a:buChar char="§"/>
            </a:pPr>
            <a:r>
              <a:rPr lang="el-GR" sz="2000" dirty="0">
                <a:solidFill>
                  <a:srgbClr val="7030A0"/>
                </a:solidFill>
                <a:latin typeface="+mn-lt"/>
              </a:rPr>
              <a:t>*Αδερφός της Χριστίνας </a:t>
            </a:r>
            <a:r>
              <a:rPr lang="el-GR" sz="2000" dirty="0">
                <a:latin typeface="+mn-lt"/>
              </a:rPr>
              <a:t>και</a:t>
            </a:r>
            <a:r>
              <a:rPr lang="el-GR" sz="2000" dirty="0">
                <a:solidFill>
                  <a:srgbClr val="7030A0"/>
                </a:solidFill>
                <a:latin typeface="+mn-lt"/>
              </a:rPr>
              <a:t> ο Πέτρος </a:t>
            </a:r>
            <a:r>
              <a:rPr lang="el-GR" sz="2000" dirty="0">
                <a:latin typeface="+mn-lt"/>
              </a:rPr>
              <a:t>φίλησαν την κοπέλα με τα πράσινα μάτια.</a:t>
            </a:r>
          </a:p>
          <a:p>
            <a:pPr marL="914400" lvl="1" indent="-457200" algn="just">
              <a:buFont typeface="Wingdings" pitchFamily="2" charset="2"/>
              <a:buChar char="§"/>
            </a:pPr>
            <a:r>
              <a:rPr lang="el-GR" sz="2000" dirty="0">
                <a:latin typeface="+mn-lt"/>
              </a:rPr>
              <a:t>Ο αδερφός της Χριστίνας φίλησε </a:t>
            </a:r>
            <a:r>
              <a:rPr lang="el-GR" sz="2000" dirty="0">
                <a:solidFill>
                  <a:srgbClr val="7030A0"/>
                </a:solidFill>
                <a:latin typeface="+mn-lt"/>
              </a:rPr>
              <a:t>την κοπέλα με τα πράσινα μάτια </a:t>
            </a:r>
            <a:r>
              <a:rPr lang="el-GR" sz="2000" dirty="0">
                <a:latin typeface="+mn-lt"/>
              </a:rPr>
              <a:t>και </a:t>
            </a:r>
            <a:r>
              <a:rPr lang="el-GR" sz="2000" dirty="0">
                <a:solidFill>
                  <a:srgbClr val="7030A0"/>
                </a:solidFill>
                <a:latin typeface="+mn-lt"/>
              </a:rPr>
              <a:t>τη</a:t>
            </a:r>
            <a:r>
              <a:rPr lang="el-GR" sz="2000" dirty="0">
                <a:latin typeface="+mn-lt"/>
              </a:rPr>
              <a:t> </a:t>
            </a:r>
            <a:r>
              <a:rPr lang="el-GR" sz="2000" dirty="0">
                <a:solidFill>
                  <a:srgbClr val="7030A0"/>
                </a:solidFill>
                <a:latin typeface="+mn-lt"/>
              </a:rPr>
              <a:t>Σοφία</a:t>
            </a:r>
            <a:r>
              <a:rPr lang="el-GR" sz="2000" dirty="0">
                <a:latin typeface="+mn-lt"/>
              </a:rPr>
              <a:t>.</a:t>
            </a:r>
          </a:p>
          <a:p>
            <a:pPr marL="914400" lvl="1" indent="-457200" algn="just">
              <a:buFont typeface="Wingdings" pitchFamily="2" charset="2"/>
              <a:buChar char="§"/>
            </a:pPr>
            <a:r>
              <a:rPr lang="el-GR" sz="2000" dirty="0">
                <a:latin typeface="+mn-lt"/>
              </a:rPr>
              <a:t>*Ο αδερφός της Χριστίνας φίλησε </a:t>
            </a:r>
            <a:r>
              <a:rPr lang="el-GR" sz="2000" dirty="0">
                <a:solidFill>
                  <a:srgbClr val="7030A0"/>
                </a:solidFill>
                <a:latin typeface="+mn-lt"/>
              </a:rPr>
              <a:t>την κοπέλα με τα πράσινα μάτια </a:t>
            </a:r>
            <a:r>
              <a:rPr lang="el-GR" sz="2000" dirty="0">
                <a:latin typeface="+mn-lt"/>
              </a:rPr>
              <a:t>και </a:t>
            </a:r>
            <a:r>
              <a:rPr lang="el-GR" sz="2000" dirty="0">
                <a:solidFill>
                  <a:srgbClr val="7030A0"/>
                </a:solidFill>
                <a:latin typeface="+mn-lt"/>
              </a:rPr>
              <a:t>Σοφία</a:t>
            </a:r>
            <a:r>
              <a:rPr lang="el-GR" sz="2000" dirty="0">
                <a:latin typeface="+mn-lt"/>
              </a:rPr>
              <a:t>.</a:t>
            </a:r>
          </a:p>
        </p:txBody>
      </p:sp>
      <p:sp>
        <p:nvSpPr>
          <p:cNvPr id="5" name="4 - Ορθογώνιο"/>
          <p:cNvSpPr/>
          <p:nvPr/>
        </p:nvSpPr>
        <p:spPr>
          <a:xfrm>
            <a:off x="228600" y="5791200"/>
            <a:ext cx="8382000" cy="830997"/>
          </a:xfrm>
          <a:prstGeom prst="rect">
            <a:avLst/>
          </a:prstGeom>
        </p:spPr>
        <p:txBody>
          <a:bodyPr wrap="square">
            <a:spAutoFit/>
          </a:bodyPr>
          <a:lstStyle/>
          <a:p>
            <a:pPr algn="ctr"/>
            <a:r>
              <a:rPr lang="el-GR" sz="2400" b="1" dirty="0">
                <a:solidFill>
                  <a:srgbClr val="7030A0"/>
                </a:solidFill>
                <a:latin typeface="+mn-lt"/>
                <a:sym typeface="Wingdings" pitchFamily="2" charset="2"/>
              </a:rPr>
              <a:t></a:t>
            </a:r>
            <a:r>
              <a:rPr lang="el-GR" sz="2400" dirty="0">
                <a:latin typeface="+mn-lt"/>
              </a:rPr>
              <a:t>  Μπορούμε να συνδέσουμε κατά παράταξη μόνο όμοια συστατικά.</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Δένδρα-διαγράμματα</a:t>
            </a:r>
          </a:p>
        </p:txBody>
      </p:sp>
      <p:sp>
        <p:nvSpPr>
          <p:cNvPr id="6" name="5 - TextBox"/>
          <p:cNvSpPr txBox="1"/>
          <p:nvPr/>
        </p:nvSpPr>
        <p:spPr>
          <a:xfrm>
            <a:off x="228600" y="1143000"/>
            <a:ext cx="8686800" cy="1569660"/>
          </a:xfrm>
          <a:prstGeom prst="rect">
            <a:avLst/>
          </a:prstGeom>
          <a:noFill/>
        </p:spPr>
        <p:txBody>
          <a:bodyPr wrap="square" rtlCol="0">
            <a:spAutoFit/>
          </a:bodyPr>
          <a:lstStyle/>
          <a:p>
            <a:pPr algn="just">
              <a:buFont typeface="Wingdings" pitchFamily="2" charset="2"/>
              <a:buChar char="ü"/>
            </a:pPr>
            <a:r>
              <a:rPr lang="el-GR" sz="2400" b="1" dirty="0">
                <a:solidFill>
                  <a:srgbClr val="00B050"/>
                </a:solidFill>
              </a:rPr>
              <a:t> </a:t>
            </a:r>
            <a:r>
              <a:rPr lang="el-GR" sz="2400" dirty="0">
                <a:latin typeface="+mn-lt"/>
              </a:rPr>
              <a:t>Η ιεραρχική/φραστική δομή της πρότασης (δηλ. η οργάνωση των λέξεων σε φράσεις και των φράσεων σε προτάσεις)  αναπαρίσταται με τη μορφή </a:t>
            </a:r>
            <a:r>
              <a:rPr lang="el-GR" sz="2400" b="1" dirty="0">
                <a:solidFill>
                  <a:srgbClr val="00B050"/>
                </a:solidFill>
                <a:latin typeface="+mn-lt"/>
              </a:rPr>
              <a:t>δένδρων-διαγραμμάτων</a:t>
            </a:r>
            <a:r>
              <a:rPr lang="el-GR" sz="2400" dirty="0">
                <a:latin typeface="+mn-lt"/>
              </a:rPr>
              <a:t>:</a:t>
            </a:r>
            <a:endParaRPr lang="el-GR" sz="2400" dirty="0">
              <a:latin typeface="Cambria" pitchFamily="18" charset="0"/>
            </a:endParaRPr>
          </a:p>
          <a:p>
            <a:r>
              <a:rPr lang="el-GR" sz="2400" dirty="0">
                <a:latin typeface="+mn-lt"/>
              </a:rPr>
              <a:t>			</a:t>
            </a:r>
            <a:endParaRPr lang="en-US" sz="2400" dirty="0">
              <a:latin typeface="+mn-lt"/>
            </a:endParaRPr>
          </a:p>
        </p:txBody>
      </p:sp>
      <p:cxnSp>
        <p:nvCxnSpPr>
          <p:cNvPr id="114" name="Ευθεία γραμμή σύνδεσης 4"/>
          <p:cNvCxnSpPr/>
          <p:nvPr/>
        </p:nvCxnSpPr>
        <p:spPr>
          <a:xfrm flipH="1" flipV="1">
            <a:off x="5895109" y="4072843"/>
            <a:ext cx="905164" cy="486951"/>
          </a:xfrm>
          <a:prstGeom prst="line">
            <a:avLst/>
          </a:prstGeom>
        </p:spPr>
        <p:style>
          <a:lnRef idx="1">
            <a:schemeClr val="dk1"/>
          </a:lnRef>
          <a:fillRef idx="0">
            <a:schemeClr val="dk1"/>
          </a:fillRef>
          <a:effectRef idx="0">
            <a:schemeClr val="dk1"/>
          </a:effectRef>
          <a:fontRef idx="minor">
            <a:schemeClr val="tx1"/>
          </a:fontRef>
        </p:style>
      </p:cxnSp>
      <p:cxnSp>
        <p:nvCxnSpPr>
          <p:cNvPr id="115" name="Ευθεία γραμμή σύνδεσης 5"/>
          <p:cNvCxnSpPr/>
          <p:nvPr/>
        </p:nvCxnSpPr>
        <p:spPr>
          <a:xfrm flipV="1">
            <a:off x="4989945" y="4072843"/>
            <a:ext cx="905164" cy="486951"/>
          </a:xfrm>
          <a:prstGeom prst="line">
            <a:avLst/>
          </a:prstGeom>
        </p:spPr>
        <p:style>
          <a:lnRef idx="1">
            <a:schemeClr val="dk1"/>
          </a:lnRef>
          <a:fillRef idx="0">
            <a:schemeClr val="dk1"/>
          </a:fillRef>
          <a:effectRef idx="0">
            <a:schemeClr val="dk1"/>
          </a:effectRef>
          <a:fontRef idx="minor">
            <a:schemeClr val="tx1"/>
          </a:fontRef>
        </p:style>
      </p:cxnSp>
      <p:sp>
        <p:nvSpPr>
          <p:cNvPr id="116" name="TextBox 8"/>
          <p:cNvSpPr txBox="1"/>
          <p:nvPr/>
        </p:nvSpPr>
        <p:spPr>
          <a:xfrm>
            <a:off x="5539509" y="3683283"/>
            <a:ext cx="820305" cy="457891"/>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117" name="Ευθεία γραμμή σύνδεσης 9"/>
          <p:cNvCxnSpPr/>
          <p:nvPr/>
        </p:nvCxnSpPr>
        <p:spPr>
          <a:xfrm flipH="1" flipV="1">
            <a:off x="3971636" y="2904161"/>
            <a:ext cx="1584036" cy="779122"/>
          </a:xfrm>
          <a:prstGeom prst="line">
            <a:avLst/>
          </a:prstGeom>
        </p:spPr>
        <p:style>
          <a:lnRef idx="1">
            <a:schemeClr val="dk1"/>
          </a:lnRef>
          <a:fillRef idx="0">
            <a:schemeClr val="dk1"/>
          </a:fillRef>
          <a:effectRef idx="0">
            <a:schemeClr val="dk1"/>
          </a:effectRef>
          <a:fontRef idx="minor">
            <a:schemeClr val="tx1"/>
          </a:fontRef>
        </p:style>
      </p:cxnSp>
      <p:cxnSp>
        <p:nvCxnSpPr>
          <p:cNvPr id="118" name="Ευθεία γραμμή σύνδεσης 10"/>
          <p:cNvCxnSpPr/>
          <p:nvPr/>
        </p:nvCxnSpPr>
        <p:spPr>
          <a:xfrm flipV="1">
            <a:off x="2387600" y="2904161"/>
            <a:ext cx="1584036" cy="779122"/>
          </a:xfrm>
          <a:prstGeom prst="line">
            <a:avLst/>
          </a:prstGeom>
        </p:spPr>
        <p:style>
          <a:lnRef idx="1">
            <a:schemeClr val="dk1"/>
          </a:lnRef>
          <a:fillRef idx="0">
            <a:schemeClr val="dk1"/>
          </a:fillRef>
          <a:effectRef idx="0">
            <a:schemeClr val="dk1"/>
          </a:effectRef>
          <a:fontRef idx="minor">
            <a:schemeClr val="tx1"/>
          </a:fontRef>
        </p:style>
      </p:cxnSp>
      <p:sp>
        <p:nvSpPr>
          <p:cNvPr id="119" name="TextBox 11"/>
          <p:cNvSpPr txBox="1"/>
          <p:nvPr/>
        </p:nvSpPr>
        <p:spPr>
          <a:xfrm>
            <a:off x="4197927" y="4657185"/>
            <a:ext cx="1697182" cy="790903"/>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διάβασε</a:t>
            </a:r>
            <a:endParaRPr lang="en-US" sz="1600" b="1" dirty="0">
              <a:latin typeface="Cambria" pitchFamily="18" charset="0"/>
              <a:cs typeface="Times New Roman" panose="02020603050405020304" pitchFamily="18" charset="0"/>
            </a:endParaRPr>
          </a:p>
        </p:txBody>
      </p:sp>
      <p:sp>
        <p:nvSpPr>
          <p:cNvPr id="120" name="TextBox 12"/>
          <p:cNvSpPr txBox="1"/>
          <p:nvPr/>
        </p:nvSpPr>
        <p:spPr>
          <a:xfrm>
            <a:off x="6509328" y="4657185"/>
            <a:ext cx="947593" cy="457891"/>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21" name="TextBox 13"/>
          <p:cNvSpPr txBox="1"/>
          <p:nvPr/>
        </p:nvSpPr>
        <p:spPr>
          <a:xfrm>
            <a:off x="1821872" y="3683283"/>
            <a:ext cx="820305" cy="457891"/>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22" name="TextBox 14"/>
          <p:cNvSpPr txBox="1"/>
          <p:nvPr/>
        </p:nvSpPr>
        <p:spPr>
          <a:xfrm>
            <a:off x="3632200" y="2514600"/>
            <a:ext cx="693016" cy="457891"/>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123" name="Ευθεία γραμμή σύνδεσης 15"/>
          <p:cNvCxnSpPr/>
          <p:nvPr/>
        </p:nvCxnSpPr>
        <p:spPr>
          <a:xfrm flipH="1" flipV="1">
            <a:off x="6913418" y="5046746"/>
            <a:ext cx="792018" cy="389561"/>
          </a:xfrm>
          <a:prstGeom prst="line">
            <a:avLst/>
          </a:prstGeom>
        </p:spPr>
        <p:style>
          <a:lnRef idx="1">
            <a:schemeClr val="dk1"/>
          </a:lnRef>
          <a:fillRef idx="0">
            <a:schemeClr val="dk1"/>
          </a:fillRef>
          <a:effectRef idx="0">
            <a:schemeClr val="dk1"/>
          </a:effectRef>
          <a:fontRef idx="minor">
            <a:schemeClr val="tx1"/>
          </a:fontRef>
        </p:style>
      </p:cxnSp>
      <p:cxnSp>
        <p:nvCxnSpPr>
          <p:cNvPr id="124" name="Ευθεία γραμμή σύνδεσης 16"/>
          <p:cNvCxnSpPr/>
          <p:nvPr/>
        </p:nvCxnSpPr>
        <p:spPr>
          <a:xfrm flipV="1">
            <a:off x="6121400" y="5046746"/>
            <a:ext cx="792018" cy="389561"/>
          </a:xfrm>
          <a:prstGeom prst="line">
            <a:avLst/>
          </a:prstGeom>
        </p:spPr>
        <p:style>
          <a:lnRef idx="1">
            <a:schemeClr val="dk1"/>
          </a:lnRef>
          <a:fillRef idx="0">
            <a:schemeClr val="dk1"/>
          </a:fillRef>
          <a:effectRef idx="0">
            <a:schemeClr val="dk1"/>
          </a:effectRef>
          <a:fontRef idx="minor">
            <a:schemeClr val="tx1"/>
          </a:fontRef>
        </p:style>
      </p:cxnSp>
      <p:sp>
        <p:nvSpPr>
          <p:cNvPr id="125" name="TextBox 11"/>
          <p:cNvSpPr txBox="1"/>
          <p:nvPr/>
        </p:nvSpPr>
        <p:spPr>
          <a:xfrm>
            <a:off x="5442527" y="5533697"/>
            <a:ext cx="135774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το</a:t>
            </a:r>
          </a:p>
        </p:txBody>
      </p:sp>
      <p:sp>
        <p:nvSpPr>
          <p:cNvPr id="126" name="TextBox 11"/>
          <p:cNvSpPr txBox="1"/>
          <p:nvPr/>
        </p:nvSpPr>
        <p:spPr>
          <a:xfrm>
            <a:off x="7252854" y="5533697"/>
            <a:ext cx="1357746" cy="790903"/>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βιβλίο</a:t>
            </a:r>
          </a:p>
        </p:txBody>
      </p:sp>
      <p:cxnSp>
        <p:nvCxnSpPr>
          <p:cNvPr id="127" name="Ευθεία γραμμή σύνδεσης 5"/>
          <p:cNvCxnSpPr/>
          <p:nvPr/>
        </p:nvCxnSpPr>
        <p:spPr>
          <a:xfrm flipV="1">
            <a:off x="1256145" y="4072843"/>
            <a:ext cx="905164" cy="486951"/>
          </a:xfrm>
          <a:prstGeom prst="line">
            <a:avLst/>
          </a:prstGeom>
        </p:spPr>
        <p:style>
          <a:lnRef idx="1">
            <a:schemeClr val="dk1"/>
          </a:lnRef>
          <a:fillRef idx="0">
            <a:schemeClr val="dk1"/>
          </a:fillRef>
          <a:effectRef idx="0">
            <a:schemeClr val="dk1"/>
          </a:effectRef>
          <a:fontRef idx="minor">
            <a:schemeClr val="tx1"/>
          </a:fontRef>
        </p:style>
      </p:cxnSp>
      <p:cxnSp>
        <p:nvCxnSpPr>
          <p:cNvPr id="128" name="Ευθεία γραμμή σύνδεσης 4"/>
          <p:cNvCxnSpPr/>
          <p:nvPr/>
        </p:nvCxnSpPr>
        <p:spPr>
          <a:xfrm flipH="1" flipV="1">
            <a:off x="2161309" y="4072843"/>
            <a:ext cx="905164" cy="486951"/>
          </a:xfrm>
          <a:prstGeom prst="line">
            <a:avLst/>
          </a:prstGeom>
        </p:spPr>
        <p:style>
          <a:lnRef idx="1">
            <a:schemeClr val="dk1"/>
          </a:lnRef>
          <a:fillRef idx="0">
            <a:schemeClr val="dk1"/>
          </a:fillRef>
          <a:effectRef idx="0">
            <a:schemeClr val="dk1"/>
          </a:effectRef>
          <a:fontRef idx="minor">
            <a:schemeClr val="tx1"/>
          </a:fontRef>
        </p:style>
      </p:cxnSp>
      <p:sp>
        <p:nvSpPr>
          <p:cNvPr id="129" name="TextBox 11"/>
          <p:cNvSpPr txBox="1"/>
          <p:nvPr/>
        </p:nvSpPr>
        <p:spPr>
          <a:xfrm>
            <a:off x="609600" y="4559795"/>
            <a:ext cx="135774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130" name="TextBox 11"/>
          <p:cNvSpPr txBox="1"/>
          <p:nvPr/>
        </p:nvSpPr>
        <p:spPr>
          <a:xfrm>
            <a:off x="2500745" y="4559795"/>
            <a:ext cx="1357746" cy="790903"/>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19" grpId="0"/>
      <p:bldP spid="120" grpId="0"/>
      <p:bldP spid="121" grpId="0"/>
      <p:bldP spid="122" grpId="0"/>
      <p:bldP spid="125" grpId="0"/>
      <p:bldP spid="126" grpId="0"/>
      <p:bldP spid="129" grpId="0"/>
      <p:bldP spid="1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228600" y="1143000"/>
            <a:ext cx="8534400" cy="3231654"/>
          </a:xfrm>
          <a:prstGeom prst="rect">
            <a:avLst/>
          </a:prstGeom>
          <a:noFill/>
        </p:spPr>
        <p:txBody>
          <a:bodyPr wrap="square" rtlCol="0">
            <a:spAutoFit/>
          </a:bodyPr>
          <a:lstStyle/>
          <a:p>
            <a:pPr algn="just">
              <a:buFont typeface="Wingdings" pitchFamily="2" charset="2"/>
              <a:buChar char="ü"/>
            </a:pPr>
            <a:r>
              <a:rPr lang="el-GR" sz="2400" b="1" dirty="0">
                <a:solidFill>
                  <a:srgbClr val="7030A0"/>
                </a:solidFill>
                <a:latin typeface="+mn-lt"/>
              </a:rPr>
              <a:t> </a:t>
            </a:r>
            <a:r>
              <a:rPr lang="el-GR" sz="2400" dirty="0">
                <a:latin typeface="+mn-lt"/>
              </a:rPr>
              <a:t>Τα</a:t>
            </a:r>
            <a:r>
              <a:rPr lang="el-GR" sz="2400" b="1" dirty="0">
                <a:solidFill>
                  <a:srgbClr val="00B050"/>
                </a:solidFill>
                <a:latin typeface="+mn-lt"/>
              </a:rPr>
              <a:t> </a:t>
            </a:r>
            <a:r>
              <a:rPr lang="el-GR" sz="2400" dirty="0">
                <a:latin typeface="+mn-lt"/>
              </a:rPr>
              <a:t>δένδρα-διαγράμματα παράγονται/γεννώνται με βάση τους</a:t>
            </a:r>
            <a:r>
              <a:rPr lang="el-GR" sz="2400" b="1" dirty="0">
                <a:solidFill>
                  <a:srgbClr val="7030A0"/>
                </a:solidFill>
                <a:latin typeface="+mn-lt"/>
              </a:rPr>
              <a:t> Κανόνες Φραστικής Δομής (ΚΦΔ) </a:t>
            </a:r>
            <a:endParaRPr lang="el-GR" sz="2400" b="1" dirty="0">
              <a:solidFill>
                <a:srgbClr val="00B050"/>
              </a:solidFill>
              <a:latin typeface="+mn-lt"/>
            </a:endParaRPr>
          </a:p>
          <a:p>
            <a:r>
              <a:rPr lang="el-GR" sz="2400" b="1" dirty="0">
                <a:solidFill>
                  <a:srgbClr val="00B050"/>
                </a:solidFill>
                <a:latin typeface="+mn-lt"/>
                <a:sym typeface="Wingdings" pitchFamily="2" charset="2"/>
              </a:rPr>
              <a:t> Γενετική Γραμματική</a:t>
            </a:r>
          </a:p>
          <a:p>
            <a:endParaRPr lang="el-GR" sz="2400" b="1" dirty="0">
              <a:solidFill>
                <a:srgbClr val="00B050"/>
              </a:solidFill>
              <a:latin typeface="+mn-lt"/>
              <a:sym typeface="Wingdings" pitchFamily="2" charset="2"/>
            </a:endParaRPr>
          </a:p>
          <a:p>
            <a:pPr>
              <a:buFont typeface="Wingdings" pitchFamily="2" charset="2"/>
              <a:buChar char="ü"/>
            </a:pPr>
            <a:r>
              <a:rPr lang="el-GR" sz="2400" b="1" dirty="0">
                <a:solidFill>
                  <a:srgbClr val="7030A0"/>
                </a:solidFill>
                <a:latin typeface="+mn-lt"/>
                <a:sym typeface="Wingdings" pitchFamily="2" charset="2"/>
              </a:rPr>
              <a:t> </a:t>
            </a:r>
            <a:r>
              <a:rPr lang="el-GR" sz="2400" dirty="0">
                <a:latin typeface="Cambria" pitchFamily="18" charset="0"/>
                <a:sym typeface="Wingdings" pitchFamily="2" charset="2"/>
              </a:rPr>
              <a:t>Οι ΚΦΔ αποδίδουν τη δομή των φράσεων και των προτάσεων στα συστατικά τους:</a:t>
            </a:r>
            <a:endParaRPr lang="el-GR" sz="2400" dirty="0">
              <a:latin typeface="Cambria" pitchFamily="18" charset="0"/>
            </a:endParaRPr>
          </a:p>
          <a:p>
            <a:pPr marL="914400" lvl="1" indent="-457200">
              <a:buFont typeface="Wingdings" pitchFamily="2" charset="2"/>
              <a:buChar char="§"/>
            </a:pPr>
            <a:r>
              <a:rPr lang="el-GR" sz="2000" dirty="0">
                <a:latin typeface="Cambria" pitchFamily="18" charset="0"/>
              </a:rPr>
              <a:t>ΟΦ </a:t>
            </a:r>
            <a:r>
              <a:rPr lang="el-GR" sz="2000" dirty="0">
                <a:latin typeface="Cambria" pitchFamily="18" charset="0"/>
                <a:sym typeface="Wingdings" pitchFamily="2" charset="2"/>
              </a:rPr>
              <a:t> </a:t>
            </a:r>
            <a:r>
              <a:rPr lang="el-GR" sz="2000" dirty="0" err="1">
                <a:latin typeface="Cambria" pitchFamily="18" charset="0"/>
                <a:sym typeface="Wingdings" pitchFamily="2" charset="2"/>
              </a:rPr>
              <a:t>Αρθ</a:t>
            </a:r>
            <a:r>
              <a:rPr lang="el-GR" sz="2000" dirty="0">
                <a:latin typeface="Cambria" pitchFamily="18" charset="0"/>
                <a:sym typeface="Wingdings" pitchFamily="2" charset="2"/>
              </a:rPr>
              <a:t> Ο</a:t>
            </a:r>
          </a:p>
          <a:p>
            <a:pPr marL="914400" lvl="1" indent="-457200">
              <a:buFont typeface="Wingdings" pitchFamily="2" charset="2"/>
              <a:buChar char="§"/>
            </a:pPr>
            <a:r>
              <a:rPr lang="el-GR" sz="2000" dirty="0">
                <a:latin typeface="Cambria" pitchFamily="18" charset="0"/>
                <a:sym typeface="Wingdings" pitchFamily="2" charset="2"/>
              </a:rPr>
              <a:t>ΡΦ Ρ</a:t>
            </a:r>
          </a:p>
          <a:p>
            <a:pPr marL="914400" lvl="1" indent="-457200">
              <a:buFont typeface="Wingdings" pitchFamily="2" charset="2"/>
              <a:buChar char="§"/>
            </a:pPr>
            <a:r>
              <a:rPr lang="el-GR" sz="2000" dirty="0">
                <a:latin typeface="Cambria" pitchFamily="18" charset="0"/>
                <a:sym typeface="Wingdings" pitchFamily="2" charset="2"/>
              </a:rPr>
              <a:t>ΡΦ  Ρ ΟΦ</a:t>
            </a:r>
          </a:p>
        </p:txBody>
      </p:sp>
      <p:sp>
        <p:nvSpPr>
          <p:cNvPr id="5" name="4 - Ορθογώνιο"/>
          <p:cNvSpPr/>
          <p:nvPr/>
        </p:nvSpPr>
        <p:spPr>
          <a:xfrm>
            <a:off x="228600" y="4114800"/>
            <a:ext cx="8686800" cy="2492990"/>
          </a:xfrm>
          <a:prstGeom prst="rect">
            <a:avLst/>
          </a:prstGeom>
        </p:spPr>
        <p:txBody>
          <a:bodyPr wrap="square">
            <a:spAutoFit/>
          </a:bodyPr>
          <a:lstStyle/>
          <a:p>
            <a:endParaRPr lang="el-GR" sz="2400" b="1" dirty="0">
              <a:solidFill>
                <a:srgbClr val="7030A0"/>
              </a:solidFill>
              <a:latin typeface="+mn-lt"/>
            </a:endParaRPr>
          </a:p>
          <a:p>
            <a:pPr algn="just">
              <a:buFont typeface="Wingdings" pitchFamily="2" charset="2"/>
              <a:buChar char="ü"/>
            </a:pPr>
            <a:r>
              <a:rPr lang="el-GR" sz="2400" b="1" dirty="0">
                <a:solidFill>
                  <a:srgbClr val="7030A0"/>
                </a:solidFill>
                <a:latin typeface="+mn-lt"/>
              </a:rPr>
              <a:t> </a:t>
            </a:r>
            <a:r>
              <a:rPr lang="el-GR" sz="2400" dirty="0">
                <a:latin typeface="+mn-lt"/>
              </a:rPr>
              <a:t>Κάθε Φράση αποτελείται από μια (λεξική) </a:t>
            </a:r>
            <a:r>
              <a:rPr lang="el-GR" sz="2400" b="1" dirty="0">
                <a:solidFill>
                  <a:srgbClr val="00B050"/>
                </a:solidFill>
                <a:latin typeface="+mn-lt"/>
              </a:rPr>
              <a:t>κεφαλή</a:t>
            </a:r>
            <a:r>
              <a:rPr lang="el-GR" sz="2400" dirty="0">
                <a:latin typeface="+mn-lt"/>
              </a:rPr>
              <a:t> (</a:t>
            </a:r>
            <a:r>
              <a:rPr lang="en-US" sz="2400" dirty="0">
                <a:latin typeface="+mn-lt"/>
              </a:rPr>
              <a:t>head</a:t>
            </a:r>
            <a:r>
              <a:rPr lang="el-GR" sz="2400" dirty="0">
                <a:latin typeface="+mn-lt"/>
              </a:rPr>
              <a:t>). Η (λεξική) κεφαλή προβάλει μια Φράση. Η κατηγορία της (λεξικής) κεφαλής καθορίζει το είδος της φραστικής κατηγορίας:</a:t>
            </a:r>
            <a:endParaRPr lang="el-GR" sz="2400" b="1" dirty="0">
              <a:solidFill>
                <a:srgbClr val="00B050"/>
              </a:solidFill>
              <a:latin typeface="+mn-lt"/>
            </a:endParaRPr>
          </a:p>
          <a:p>
            <a:pPr marL="914400" lvl="1" indent="-457200">
              <a:buFont typeface="Wingdings" pitchFamily="2" charset="2"/>
              <a:buChar char="§"/>
            </a:pPr>
            <a:r>
              <a:rPr lang="el-GR" sz="2000" b="1" dirty="0">
                <a:solidFill>
                  <a:srgbClr val="7030A0"/>
                </a:solidFill>
                <a:latin typeface="+mn-lt"/>
              </a:rPr>
              <a:t>ΟΦ</a:t>
            </a:r>
            <a:r>
              <a:rPr lang="el-GR" sz="2000" dirty="0">
                <a:latin typeface="+mn-lt"/>
              </a:rPr>
              <a:t> </a:t>
            </a:r>
            <a:r>
              <a:rPr lang="el-GR" sz="2000" dirty="0">
                <a:latin typeface="+mn-lt"/>
                <a:sym typeface="Wingdings" pitchFamily="2" charset="2"/>
              </a:rPr>
              <a:t> </a:t>
            </a:r>
            <a:r>
              <a:rPr lang="el-GR" sz="2000" dirty="0" err="1">
                <a:latin typeface="+mn-lt"/>
                <a:sym typeface="Wingdings" pitchFamily="2" charset="2"/>
              </a:rPr>
              <a:t>Αρθ</a:t>
            </a:r>
            <a:r>
              <a:rPr lang="el-GR" sz="2000" dirty="0">
                <a:latin typeface="+mn-lt"/>
                <a:sym typeface="Wingdings" pitchFamily="2" charset="2"/>
              </a:rPr>
              <a:t> </a:t>
            </a:r>
            <a:r>
              <a:rPr lang="el-GR" sz="2000" b="1" dirty="0">
                <a:solidFill>
                  <a:srgbClr val="7030A0"/>
                </a:solidFill>
                <a:latin typeface="+mn-lt"/>
                <a:sym typeface="Wingdings" pitchFamily="2" charset="2"/>
              </a:rPr>
              <a:t>Ο</a:t>
            </a:r>
          </a:p>
          <a:p>
            <a:pPr marL="914400" lvl="1" indent="-457200">
              <a:buFont typeface="Wingdings" pitchFamily="2" charset="2"/>
              <a:buChar char="§"/>
            </a:pPr>
            <a:r>
              <a:rPr lang="el-GR" sz="2000" b="1" dirty="0">
                <a:solidFill>
                  <a:srgbClr val="7030A0"/>
                </a:solidFill>
                <a:latin typeface="+mn-lt"/>
                <a:sym typeface="Wingdings" pitchFamily="2" charset="2"/>
              </a:rPr>
              <a:t>ΡΦ</a:t>
            </a:r>
            <a:r>
              <a:rPr lang="el-GR" sz="2000" dirty="0">
                <a:latin typeface="+mn-lt"/>
                <a:sym typeface="Wingdings" pitchFamily="2" charset="2"/>
              </a:rPr>
              <a:t> </a:t>
            </a:r>
            <a:r>
              <a:rPr lang="el-GR" sz="2000" b="1" dirty="0">
                <a:solidFill>
                  <a:srgbClr val="7030A0"/>
                </a:solidFill>
                <a:latin typeface="+mn-lt"/>
                <a:sym typeface="Wingdings" pitchFamily="2" charset="2"/>
              </a:rPr>
              <a:t>Ρ</a:t>
            </a:r>
          </a:p>
          <a:p>
            <a:pPr marL="914400" lvl="1" indent="-457200">
              <a:buFont typeface="Wingdings" pitchFamily="2" charset="2"/>
              <a:buChar char="§"/>
            </a:pPr>
            <a:r>
              <a:rPr lang="el-GR" sz="2000" b="1" dirty="0">
                <a:solidFill>
                  <a:srgbClr val="7030A0"/>
                </a:solidFill>
                <a:latin typeface="+mn-lt"/>
                <a:sym typeface="Wingdings" pitchFamily="2" charset="2"/>
              </a:rPr>
              <a:t>ΡΦ</a:t>
            </a:r>
            <a:r>
              <a:rPr lang="el-GR" sz="2000" dirty="0">
                <a:latin typeface="+mn-lt"/>
                <a:sym typeface="Wingdings" pitchFamily="2" charset="2"/>
              </a:rPr>
              <a:t>  </a:t>
            </a:r>
            <a:r>
              <a:rPr lang="el-GR" sz="2000" b="1" dirty="0">
                <a:solidFill>
                  <a:srgbClr val="7030A0"/>
                </a:solidFill>
                <a:latin typeface="+mn-lt"/>
                <a:sym typeface="Wingdings" pitchFamily="2" charset="2"/>
              </a:rPr>
              <a:t>Ρ</a:t>
            </a:r>
            <a:r>
              <a:rPr lang="el-GR" sz="2000" dirty="0">
                <a:latin typeface="+mn-lt"/>
                <a:sym typeface="Wingdings" pitchFamily="2" charset="2"/>
              </a:rPr>
              <a:t> ΟΦ</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228600" y="762000"/>
            <a:ext cx="8915400" cy="1508105"/>
          </a:xfrm>
          <a:prstGeom prst="rect">
            <a:avLst/>
          </a:prstGeom>
          <a:noFill/>
        </p:spPr>
        <p:txBody>
          <a:bodyPr wrap="square" rtlCol="0">
            <a:spAutoFit/>
          </a:bodyPr>
          <a:lstStyle/>
          <a:p>
            <a:pPr>
              <a:buFont typeface="Wingdings" pitchFamily="2" charset="2"/>
              <a:buChar char="ü"/>
            </a:pPr>
            <a:r>
              <a:rPr lang="el-GR" sz="2400" b="1" dirty="0">
                <a:solidFill>
                  <a:srgbClr val="7030A0"/>
                </a:solidFill>
                <a:latin typeface="+mn-lt"/>
              </a:rPr>
              <a:t> </a:t>
            </a:r>
            <a:r>
              <a:rPr lang="el-GR" sz="2400" dirty="0">
                <a:latin typeface="+mn-lt"/>
              </a:rPr>
              <a:t>Ένας ακόμα ΚΦΔ:</a:t>
            </a:r>
          </a:p>
          <a:p>
            <a:pPr marL="914400" lvl="1" indent="-457200">
              <a:buFont typeface="Wingdings" pitchFamily="2" charset="2"/>
              <a:buChar char="§"/>
            </a:pPr>
            <a:r>
              <a:rPr lang="el-GR" sz="2000" dirty="0">
                <a:latin typeface="+mn-lt"/>
              </a:rPr>
              <a:t>Π </a:t>
            </a:r>
            <a:r>
              <a:rPr lang="el-GR" sz="2000" dirty="0">
                <a:latin typeface="+mn-lt"/>
                <a:sym typeface="Wingdings" pitchFamily="2" charset="2"/>
              </a:rPr>
              <a:t> ΟΦ ΡΦ</a:t>
            </a:r>
            <a:endParaRPr lang="el-GR" sz="2400" b="1" dirty="0">
              <a:solidFill>
                <a:srgbClr val="00B050"/>
              </a:solidFill>
              <a:latin typeface="+mn-lt"/>
              <a:sym typeface="Wingdings" pitchFamily="2" charset="2"/>
            </a:endParaRPr>
          </a:p>
          <a:p>
            <a:endParaRPr lang="el-GR" sz="2400" b="1" dirty="0">
              <a:solidFill>
                <a:srgbClr val="00B050"/>
              </a:solidFill>
              <a:latin typeface="+mn-lt"/>
              <a:sym typeface="Wingdings" pitchFamily="2" charset="2"/>
            </a:endParaRPr>
          </a:p>
          <a:p>
            <a:pPr>
              <a:buFont typeface="Wingdings" pitchFamily="2" charset="2"/>
              <a:buChar char="ü"/>
            </a:pPr>
            <a:r>
              <a:rPr lang="el-GR" sz="2400" b="1" dirty="0">
                <a:solidFill>
                  <a:srgbClr val="7030A0"/>
                </a:solidFill>
                <a:latin typeface="+mn-lt"/>
                <a:sym typeface="Wingdings" pitchFamily="2" charset="2"/>
              </a:rPr>
              <a:t> </a:t>
            </a:r>
            <a:r>
              <a:rPr lang="el-GR" sz="2400" dirty="0">
                <a:latin typeface="+mn-lt"/>
                <a:sym typeface="Wingdings" pitchFamily="2" charset="2"/>
              </a:rPr>
              <a:t>Τι παραβιάζει αυτός ο ΚΦΔ;</a:t>
            </a:r>
            <a:endParaRPr lang="el-GR" sz="2400" dirty="0">
              <a:latin typeface="+mn-lt"/>
            </a:endParaRPr>
          </a:p>
        </p:txBody>
      </p:sp>
      <p:sp>
        <p:nvSpPr>
          <p:cNvPr id="5" name="4 - Ορθογώνιο"/>
          <p:cNvSpPr/>
          <p:nvPr/>
        </p:nvSpPr>
        <p:spPr>
          <a:xfrm>
            <a:off x="228600" y="1905000"/>
            <a:ext cx="8686800" cy="2185214"/>
          </a:xfrm>
          <a:prstGeom prst="rect">
            <a:avLst/>
          </a:prstGeom>
        </p:spPr>
        <p:txBody>
          <a:bodyPr wrap="square">
            <a:spAutoFit/>
          </a:bodyPr>
          <a:lstStyle/>
          <a:p>
            <a:endParaRPr lang="el-GR" sz="2400" b="1" dirty="0">
              <a:solidFill>
                <a:srgbClr val="7030A0"/>
              </a:solidFill>
              <a:latin typeface="+mn-lt"/>
            </a:endParaRPr>
          </a:p>
          <a:p>
            <a:pPr algn="just">
              <a:buFont typeface="Wingdings" pitchFamily="2" charset="2"/>
              <a:buChar char="ü"/>
            </a:pPr>
            <a:r>
              <a:rPr lang="el-GR" sz="2400" b="1" dirty="0">
                <a:solidFill>
                  <a:srgbClr val="7030A0"/>
                </a:solidFill>
                <a:latin typeface="+mn-lt"/>
              </a:rPr>
              <a:t> </a:t>
            </a:r>
            <a:r>
              <a:rPr lang="el-GR" sz="2400" dirty="0">
                <a:latin typeface="+mn-lt"/>
              </a:rPr>
              <a:t>Με βάση τους παραπάνω ΚΦΔ μπορούμε να αναπαραστήσουμε την ιεραρχική δομή των ακόλουθων προτάσεων:</a:t>
            </a:r>
            <a:endParaRPr lang="el-GR" sz="2400" b="1" dirty="0">
              <a:solidFill>
                <a:srgbClr val="00B050"/>
              </a:solidFill>
              <a:latin typeface="+mn-lt"/>
            </a:endParaRPr>
          </a:p>
          <a:p>
            <a:pPr marL="914400" lvl="1" indent="-457200">
              <a:buFont typeface="Wingdings" pitchFamily="2" charset="2"/>
              <a:buChar char="§"/>
            </a:pPr>
            <a:r>
              <a:rPr lang="el-GR" sz="2000" dirty="0">
                <a:solidFill>
                  <a:srgbClr val="7030A0"/>
                </a:solidFill>
                <a:latin typeface="+mn-lt"/>
                <a:sym typeface="Wingdings" pitchFamily="2" charset="2"/>
              </a:rPr>
              <a:t>Η Σοφία δουλεύει.</a:t>
            </a:r>
          </a:p>
          <a:p>
            <a:pPr marL="914400" lvl="1" indent="-457200">
              <a:buFont typeface="Wingdings" pitchFamily="2" charset="2"/>
              <a:buChar char="§"/>
            </a:pPr>
            <a:r>
              <a:rPr lang="el-GR" sz="2000" dirty="0">
                <a:solidFill>
                  <a:srgbClr val="7030A0"/>
                </a:solidFill>
                <a:latin typeface="+mn-lt"/>
                <a:sym typeface="Wingdings" pitchFamily="2" charset="2"/>
              </a:rPr>
              <a:t>Η Σοφία λατρεύει τη γλωσσολογία.</a:t>
            </a:r>
          </a:p>
        </p:txBody>
      </p:sp>
      <p:grpSp>
        <p:nvGrpSpPr>
          <p:cNvPr id="33" name="32 - Ομάδα"/>
          <p:cNvGrpSpPr/>
          <p:nvPr/>
        </p:nvGrpSpPr>
        <p:grpSpPr>
          <a:xfrm>
            <a:off x="1524000" y="4419600"/>
            <a:ext cx="5544616" cy="2168951"/>
            <a:chOff x="971601" y="3068960"/>
            <a:chExt cx="5544616" cy="2168951"/>
          </a:xfrm>
        </p:grpSpPr>
        <p:grpSp>
          <p:nvGrpSpPr>
            <p:cNvPr id="34" name="45 - Ομάδα"/>
            <p:cNvGrpSpPr/>
            <p:nvPr/>
          </p:nvGrpSpPr>
          <p:grpSpPr>
            <a:xfrm>
              <a:off x="971601" y="3068960"/>
              <a:ext cx="5544616" cy="2168951"/>
              <a:chOff x="1928278" y="3068960"/>
              <a:chExt cx="3960441" cy="2168951"/>
            </a:xfrm>
          </p:grpSpPr>
          <p:sp>
            <p:nvSpPr>
              <p:cNvPr id="36" name="TextBox 8"/>
              <p:cNvSpPr txBox="1"/>
              <p:nvPr/>
            </p:nvSpPr>
            <p:spPr>
              <a:xfrm>
                <a:off x="5065769"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37" name="Ευθεία γραμμή σύνδεσης 9"/>
              <p:cNvCxnSpPr/>
              <p:nvPr/>
            </p:nvCxnSpPr>
            <p:spPr>
              <a:xfrm flipH="1" flipV="1">
                <a:off x="4067944" y="3356992"/>
                <a:ext cx="1008112" cy="576064"/>
              </a:xfrm>
              <a:prstGeom prst="line">
                <a:avLst/>
              </a:prstGeom>
            </p:spPr>
            <p:style>
              <a:lnRef idx="1">
                <a:schemeClr val="dk1"/>
              </a:lnRef>
              <a:fillRef idx="0">
                <a:schemeClr val="dk1"/>
              </a:fillRef>
              <a:effectRef idx="0">
                <a:schemeClr val="dk1"/>
              </a:effectRef>
              <a:fontRef idx="minor">
                <a:schemeClr val="tx1"/>
              </a:fontRef>
            </p:style>
          </p:cxnSp>
          <p:cxnSp>
            <p:nvCxnSpPr>
              <p:cNvPr id="38" name="Ευθεία γραμμή σύνδεσης 10"/>
              <p:cNvCxnSpPr/>
              <p:nvPr/>
            </p:nvCxnSpPr>
            <p:spPr>
              <a:xfrm flipV="1">
                <a:off x="3059832" y="3356992"/>
                <a:ext cx="1008112" cy="576064"/>
              </a:xfrm>
              <a:prstGeom prst="line">
                <a:avLst/>
              </a:prstGeom>
            </p:spPr>
            <p:style>
              <a:lnRef idx="1">
                <a:schemeClr val="dk1"/>
              </a:lnRef>
              <a:fillRef idx="0">
                <a:schemeClr val="dk1"/>
              </a:fillRef>
              <a:effectRef idx="0">
                <a:schemeClr val="dk1"/>
              </a:effectRef>
              <a:fontRef idx="minor">
                <a:schemeClr val="tx1"/>
              </a:fontRef>
            </p:style>
          </p:cxnSp>
          <p:sp>
            <p:nvSpPr>
              <p:cNvPr id="39" name="TextBox 11"/>
              <p:cNvSpPr txBox="1"/>
              <p:nvPr/>
            </p:nvSpPr>
            <p:spPr>
              <a:xfrm>
                <a:off x="4808599" y="4653136"/>
                <a:ext cx="108012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δουλεύει</a:t>
                </a:r>
                <a:endParaRPr lang="en-US" sz="1600" b="1" dirty="0">
                  <a:latin typeface="Cambria" pitchFamily="18" charset="0"/>
                  <a:cs typeface="Times New Roman" panose="02020603050405020304" pitchFamily="18" charset="0"/>
                </a:endParaRPr>
              </a:p>
            </p:txBody>
          </p:sp>
          <p:sp>
            <p:nvSpPr>
              <p:cNvPr id="40" name="TextBox 13"/>
              <p:cNvSpPr txBox="1"/>
              <p:nvPr/>
            </p:nvSpPr>
            <p:spPr>
              <a:xfrm>
                <a:off x="2699792"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41" name="TextBox 14"/>
              <p:cNvSpPr txBox="1"/>
              <p:nvPr/>
            </p:nvSpPr>
            <p:spPr>
              <a:xfrm>
                <a:off x="3851920" y="3068960"/>
                <a:ext cx="441049"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42" name="Ευθεία γραμμή σύνδεσης 5"/>
              <p:cNvCxnSpPr/>
              <p:nvPr/>
            </p:nvCxnSpPr>
            <p:spPr>
              <a:xfrm flipV="1">
                <a:off x="2339752" y="422108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43" name="Ευθεία γραμμή σύνδεσης 4"/>
              <p:cNvCxnSpPr/>
              <p:nvPr/>
            </p:nvCxnSpPr>
            <p:spPr>
              <a:xfrm flipH="1" flipV="1">
                <a:off x="2915816" y="422108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44" name="TextBox 11"/>
              <p:cNvSpPr txBox="1"/>
              <p:nvPr/>
            </p:nvSpPr>
            <p:spPr>
              <a:xfrm>
                <a:off x="1928278" y="4581128"/>
                <a:ext cx="86409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45" name="TextBox 11"/>
              <p:cNvSpPr txBox="1"/>
              <p:nvPr/>
            </p:nvSpPr>
            <p:spPr>
              <a:xfrm>
                <a:off x="3131840" y="4581128"/>
                <a:ext cx="86409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grpSp>
        <p:cxnSp>
          <p:nvCxnSpPr>
            <p:cNvPr id="35" name="34 - Ευθεία γραμμή σύνδεσης"/>
            <p:cNvCxnSpPr>
              <a:stCxn id="36" idx="2"/>
            </p:cNvCxnSpPr>
            <p:nvPr/>
          </p:nvCxnSpPr>
          <p:spPr>
            <a:xfrm flipH="1">
              <a:off x="5724128" y="4271610"/>
              <a:ext cx="5401" cy="3815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grpSp>
        <p:nvGrpSpPr>
          <p:cNvPr id="4" name="3 - Ομάδα"/>
          <p:cNvGrpSpPr/>
          <p:nvPr/>
        </p:nvGrpSpPr>
        <p:grpSpPr>
          <a:xfrm>
            <a:off x="381000" y="1524000"/>
            <a:ext cx="8305800" cy="4648200"/>
            <a:chOff x="1928278" y="3068960"/>
            <a:chExt cx="5400599" cy="2817023"/>
          </a:xfrm>
        </p:grpSpPr>
        <p:cxnSp>
          <p:nvCxnSpPr>
            <p:cNvPr id="5" name="Ευθεία γραμμή σύνδεσης 4"/>
            <p:cNvCxnSpPr/>
            <p:nvPr/>
          </p:nvCxnSpPr>
          <p:spPr>
            <a:xfrm flipH="1" flipV="1">
              <a:off x="5292080" y="422108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7" name="Ευθεία γραμμή σύνδεσης 5"/>
            <p:cNvCxnSpPr/>
            <p:nvPr/>
          </p:nvCxnSpPr>
          <p:spPr>
            <a:xfrm flipV="1">
              <a:off x="4716016" y="422108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8" name="TextBox 8"/>
            <p:cNvSpPr txBox="1"/>
            <p:nvPr/>
          </p:nvSpPr>
          <p:spPr>
            <a:xfrm>
              <a:off x="5065769"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9" name="Ευθεία γραμμή σύνδεσης 9"/>
            <p:cNvCxnSpPr/>
            <p:nvPr/>
          </p:nvCxnSpPr>
          <p:spPr>
            <a:xfrm flipH="1" flipV="1">
              <a:off x="4067944" y="3356992"/>
              <a:ext cx="1008112" cy="576064"/>
            </a:xfrm>
            <a:prstGeom prst="line">
              <a:avLst/>
            </a:prstGeom>
          </p:spPr>
          <p:style>
            <a:lnRef idx="1">
              <a:schemeClr val="dk1"/>
            </a:lnRef>
            <a:fillRef idx="0">
              <a:schemeClr val="dk1"/>
            </a:fillRef>
            <a:effectRef idx="0">
              <a:schemeClr val="dk1"/>
            </a:effectRef>
            <a:fontRef idx="minor">
              <a:schemeClr val="tx1"/>
            </a:fontRef>
          </p:style>
        </p:cxnSp>
        <p:cxnSp>
          <p:nvCxnSpPr>
            <p:cNvPr id="10" name="Ευθεία γραμμή σύνδεσης 10"/>
            <p:cNvCxnSpPr/>
            <p:nvPr/>
          </p:nvCxnSpPr>
          <p:spPr>
            <a:xfrm flipV="1">
              <a:off x="3059832" y="3356992"/>
              <a:ext cx="1008112" cy="576064"/>
            </a:xfrm>
            <a:prstGeom prst="line">
              <a:avLst/>
            </a:prstGeom>
          </p:spPr>
          <p:style>
            <a:lnRef idx="1">
              <a:schemeClr val="dk1"/>
            </a:lnRef>
            <a:fillRef idx="0">
              <a:schemeClr val="dk1"/>
            </a:fillRef>
            <a:effectRef idx="0">
              <a:schemeClr val="dk1"/>
            </a:effectRef>
            <a:fontRef idx="minor">
              <a:schemeClr val="tx1"/>
            </a:fontRef>
          </p:style>
        </p:cxnSp>
        <p:sp>
          <p:nvSpPr>
            <p:cNvPr id="11" name="TextBox 11"/>
            <p:cNvSpPr txBox="1"/>
            <p:nvPr/>
          </p:nvSpPr>
          <p:spPr>
            <a:xfrm>
              <a:off x="4211959" y="4653136"/>
              <a:ext cx="108012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p>
            <a:p>
              <a:pPr algn="ctr"/>
              <a:r>
                <a:rPr lang="el-GR" sz="1600" b="1" dirty="0">
                  <a:latin typeface="Cambria" pitchFamily="18" charset="0"/>
                  <a:cs typeface="Times New Roman" panose="02020603050405020304" pitchFamily="18" charset="0"/>
                </a:rPr>
                <a:t>λατρεύει</a:t>
              </a:r>
              <a:endParaRPr lang="en-US" sz="1600" b="1" dirty="0">
                <a:latin typeface="Cambria" pitchFamily="18" charset="0"/>
                <a:cs typeface="Times New Roman" panose="02020603050405020304" pitchFamily="18" charset="0"/>
              </a:endParaRPr>
            </a:p>
          </p:txBody>
        </p:sp>
        <p:sp>
          <p:nvSpPr>
            <p:cNvPr id="12" name="TextBox 12"/>
            <p:cNvSpPr txBox="1"/>
            <p:nvPr/>
          </p:nvSpPr>
          <p:spPr>
            <a:xfrm>
              <a:off x="5682981" y="4653136"/>
              <a:ext cx="603067"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3" name="TextBox 13"/>
            <p:cNvSpPr txBox="1"/>
            <p:nvPr/>
          </p:nvSpPr>
          <p:spPr>
            <a:xfrm>
              <a:off x="2699792"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4" name="TextBox 14"/>
            <p:cNvSpPr txBox="1"/>
            <p:nvPr/>
          </p:nvSpPr>
          <p:spPr>
            <a:xfrm>
              <a:off x="3851920" y="3068960"/>
              <a:ext cx="441049"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15" name="Ευθεία γραμμή σύνδεσης 15"/>
            <p:cNvCxnSpPr/>
            <p:nvPr/>
          </p:nvCxnSpPr>
          <p:spPr>
            <a:xfrm flipH="1" flipV="1">
              <a:off x="5940152" y="4941168"/>
              <a:ext cx="504056" cy="288032"/>
            </a:xfrm>
            <a:prstGeom prst="line">
              <a:avLst/>
            </a:prstGeom>
          </p:spPr>
          <p:style>
            <a:lnRef idx="1">
              <a:schemeClr val="dk1"/>
            </a:lnRef>
            <a:fillRef idx="0">
              <a:schemeClr val="dk1"/>
            </a:fillRef>
            <a:effectRef idx="0">
              <a:schemeClr val="dk1"/>
            </a:effectRef>
            <a:fontRef idx="minor">
              <a:schemeClr val="tx1"/>
            </a:fontRef>
          </p:style>
        </p:cxnSp>
        <p:cxnSp>
          <p:nvCxnSpPr>
            <p:cNvPr id="16" name="Ευθεία γραμμή σύνδεσης 16"/>
            <p:cNvCxnSpPr/>
            <p:nvPr/>
          </p:nvCxnSpPr>
          <p:spPr>
            <a:xfrm flipV="1">
              <a:off x="5436096" y="4941168"/>
              <a:ext cx="504056" cy="288032"/>
            </a:xfrm>
            <a:prstGeom prst="line">
              <a:avLst/>
            </a:prstGeom>
          </p:spPr>
          <p:style>
            <a:lnRef idx="1">
              <a:schemeClr val="dk1"/>
            </a:lnRef>
            <a:fillRef idx="0">
              <a:schemeClr val="dk1"/>
            </a:fillRef>
            <a:effectRef idx="0">
              <a:schemeClr val="dk1"/>
            </a:effectRef>
            <a:fontRef idx="minor">
              <a:schemeClr val="tx1"/>
            </a:fontRef>
          </p:style>
        </p:cxnSp>
        <p:sp>
          <p:nvSpPr>
            <p:cNvPr id="17" name="TextBox 11"/>
            <p:cNvSpPr txBox="1"/>
            <p:nvPr/>
          </p:nvSpPr>
          <p:spPr>
            <a:xfrm>
              <a:off x="5004048" y="5301208"/>
              <a:ext cx="864096" cy="354401"/>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τη</a:t>
              </a:r>
            </a:p>
          </p:txBody>
        </p:sp>
        <p:sp>
          <p:nvSpPr>
            <p:cNvPr id="18" name="TextBox 11"/>
            <p:cNvSpPr txBox="1"/>
            <p:nvPr/>
          </p:nvSpPr>
          <p:spPr>
            <a:xfrm>
              <a:off x="6156176" y="5301208"/>
              <a:ext cx="1172701"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γλωσσολογία</a:t>
              </a:r>
            </a:p>
          </p:txBody>
        </p:sp>
        <p:cxnSp>
          <p:nvCxnSpPr>
            <p:cNvPr id="19" name="Ευθεία γραμμή σύνδεσης 5"/>
            <p:cNvCxnSpPr/>
            <p:nvPr/>
          </p:nvCxnSpPr>
          <p:spPr>
            <a:xfrm flipV="1">
              <a:off x="2339752" y="422108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20" name="Ευθεία γραμμή σύνδεσης 4"/>
            <p:cNvCxnSpPr/>
            <p:nvPr/>
          </p:nvCxnSpPr>
          <p:spPr>
            <a:xfrm flipH="1" flipV="1">
              <a:off x="2915816" y="422108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21" name="TextBox 11"/>
            <p:cNvSpPr txBox="1"/>
            <p:nvPr/>
          </p:nvSpPr>
          <p:spPr>
            <a:xfrm>
              <a:off x="1928278" y="4581128"/>
              <a:ext cx="864096" cy="354401"/>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22" name="TextBox 11"/>
            <p:cNvSpPr txBox="1"/>
            <p:nvPr/>
          </p:nvSpPr>
          <p:spPr>
            <a:xfrm>
              <a:off x="3131840" y="4581128"/>
              <a:ext cx="86409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gr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152400" y="824805"/>
            <a:ext cx="8991600" cy="1384995"/>
          </a:xfrm>
          <a:prstGeom prst="rect">
            <a:avLst/>
          </a:prstGeom>
          <a:noFill/>
        </p:spPr>
        <p:txBody>
          <a:bodyPr wrap="square" rtlCol="0">
            <a:spAutoFit/>
          </a:bodyPr>
          <a:lstStyle/>
          <a:p>
            <a:pPr>
              <a:buFont typeface="Wingdings" pitchFamily="2" charset="2"/>
              <a:buChar char="ü"/>
            </a:pPr>
            <a:r>
              <a:rPr lang="el-GR" sz="2400" b="1" dirty="0">
                <a:solidFill>
                  <a:srgbClr val="7030A0"/>
                </a:solidFill>
                <a:latin typeface="+mn-lt"/>
              </a:rPr>
              <a:t> </a:t>
            </a:r>
            <a:r>
              <a:rPr lang="el-GR" sz="2400" dirty="0">
                <a:latin typeface="+mn-lt"/>
              </a:rPr>
              <a:t>Πώς θα αναπαραστήσουμε όμως τις ακόλουθες προτάσεις;</a:t>
            </a:r>
          </a:p>
          <a:p>
            <a:pPr marL="914400" lvl="1" indent="-457200">
              <a:buFont typeface="Wingdings" pitchFamily="2" charset="2"/>
              <a:buChar char="§"/>
            </a:pPr>
            <a:r>
              <a:rPr lang="el-GR" sz="2000" dirty="0">
                <a:latin typeface="+mn-lt"/>
                <a:sym typeface="Wingdings" pitchFamily="2" charset="2"/>
              </a:rPr>
              <a:t>Ο καλός φοιτητής λύνει τις ασκήσεις γρήγορα.</a:t>
            </a:r>
          </a:p>
          <a:p>
            <a:pPr marL="914400" lvl="1" indent="-457200">
              <a:buFont typeface="Wingdings" pitchFamily="2" charset="2"/>
              <a:buChar char="§"/>
            </a:pPr>
            <a:r>
              <a:rPr lang="el-GR" sz="2000" dirty="0">
                <a:latin typeface="+mn-lt"/>
                <a:sym typeface="Wingdings" pitchFamily="2" charset="2"/>
              </a:rPr>
              <a:t>Ο καλός φοιτητής διαβάζει γρήγορα.</a:t>
            </a:r>
          </a:p>
          <a:p>
            <a:pPr marL="914400" lvl="1" indent="-457200">
              <a:buFont typeface="Wingdings" pitchFamily="2" charset="2"/>
              <a:buChar char="§"/>
            </a:pPr>
            <a:r>
              <a:rPr lang="el-GR" sz="2000" dirty="0">
                <a:latin typeface="+mn-lt"/>
                <a:sym typeface="Wingdings" pitchFamily="2" charset="2"/>
              </a:rPr>
              <a:t>Ο καλός φοιτητής λύνει σταυρόλεξα.</a:t>
            </a:r>
          </a:p>
        </p:txBody>
      </p:sp>
      <p:sp>
        <p:nvSpPr>
          <p:cNvPr id="5" name="4 - Ορθογώνιο"/>
          <p:cNvSpPr/>
          <p:nvPr/>
        </p:nvSpPr>
        <p:spPr>
          <a:xfrm>
            <a:off x="228600" y="1981200"/>
            <a:ext cx="8686800" cy="2862322"/>
          </a:xfrm>
          <a:prstGeom prst="rect">
            <a:avLst/>
          </a:prstGeom>
        </p:spPr>
        <p:txBody>
          <a:bodyPr wrap="square">
            <a:spAutoFit/>
          </a:bodyPr>
          <a:lstStyle/>
          <a:p>
            <a:endParaRPr lang="el-GR" sz="2400" b="1" dirty="0">
              <a:solidFill>
                <a:srgbClr val="7030A0"/>
              </a:solidFill>
              <a:latin typeface="+mn-lt"/>
            </a:endParaRPr>
          </a:p>
          <a:p>
            <a:pPr>
              <a:buFont typeface="Wingdings" pitchFamily="2" charset="2"/>
              <a:buChar char="ü"/>
            </a:pPr>
            <a:r>
              <a:rPr lang="el-GR" sz="2400" b="1" dirty="0">
                <a:solidFill>
                  <a:srgbClr val="7030A0"/>
                </a:solidFill>
                <a:latin typeface="+mn-lt"/>
              </a:rPr>
              <a:t> </a:t>
            </a:r>
            <a:r>
              <a:rPr lang="el-GR" sz="2400" dirty="0">
                <a:latin typeface="+mn-lt"/>
              </a:rPr>
              <a:t>Οι ΚΦΔ πρέπει να αναθεωρηθούν και να εμπλουτιστούν:</a:t>
            </a:r>
          </a:p>
          <a:p>
            <a:pPr marL="914400" lvl="1" indent="-457200">
              <a:buFont typeface="Wingdings" pitchFamily="2" charset="2"/>
              <a:buChar char="§"/>
            </a:pPr>
            <a:r>
              <a:rPr lang="el-GR" sz="2000" b="1" dirty="0">
                <a:solidFill>
                  <a:srgbClr val="7030A0"/>
                </a:solidFill>
                <a:latin typeface="+mn-lt"/>
              </a:rPr>
              <a:t>ΟΦ</a:t>
            </a:r>
            <a:r>
              <a:rPr lang="el-GR" sz="2000" dirty="0">
                <a:latin typeface="+mn-lt"/>
              </a:rPr>
              <a:t> </a:t>
            </a:r>
            <a:r>
              <a:rPr lang="el-GR" sz="2000" dirty="0">
                <a:latin typeface="+mn-lt"/>
                <a:sym typeface="Wingdings" pitchFamily="2" charset="2"/>
              </a:rPr>
              <a:t> (</a:t>
            </a:r>
            <a:r>
              <a:rPr lang="el-GR" sz="2000" dirty="0" err="1">
                <a:latin typeface="+mn-lt"/>
                <a:sym typeface="Wingdings" pitchFamily="2" charset="2"/>
              </a:rPr>
              <a:t>Αρθ</a:t>
            </a:r>
            <a:r>
              <a:rPr lang="el-GR" sz="2000" dirty="0">
                <a:latin typeface="+mn-lt"/>
                <a:sym typeface="Wingdings" pitchFamily="2" charset="2"/>
              </a:rPr>
              <a:t>) (</a:t>
            </a:r>
            <a:r>
              <a:rPr lang="el-GR" sz="2000" dirty="0" err="1">
                <a:latin typeface="+mn-lt"/>
                <a:sym typeface="Wingdings" pitchFamily="2" charset="2"/>
              </a:rPr>
              <a:t>Επθ</a:t>
            </a:r>
            <a:r>
              <a:rPr lang="el-GR" sz="2000" dirty="0">
                <a:latin typeface="+mn-lt"/>
                <a:sym typeface="Wingdings" pitchFamily="2" charset="2"/>
              </a:rPr>
              <a:t>) </a:t>
            </a:r>
            <a:r>
              <a:rPr lang="el-GR" sz="2000" b="1" dirty="0">
                <a:solidFill>
                  <a:srgbClr val="7030A0"/>
                </a:solidFill>
                <a:latin typeface="+mn-lt"/>
                <a:sym typeface="Wingdings" pitchFamily="2" charset="2"/>
              </a:rPr>
              <a:t>Ο</a:t>
            </a:r>
          </a:p>
          <a:p>
            <a:pPr marL="914400" lvl="1" indent="-457200">
              <a:buFont typeface="Wingdings" pitchFamily="2" charset="2"/>
              <a:buChar char="§"/>
            </a:pPr>
            <a:r>
              <a:rPr lang="el-GR" sz="2000" b="1" dirty="0">
                <a:solidFill>
                  <a:srgbClr val="7030A0"/>
                </a:solidFill>
                <a:latin typeface="+mn-lt"/>
                <a:sym typeface="Wingdings" pitchFamily="2" charset="2"/>
              </a:rPr>
              <a:t>ΡΦ</a:t>
            </a:r>
            <a:r>
              <a:rPr lang="el-GR" sz="2000" dirty="0">
                <a:latin typeface="+mn-lt"/>
                <a:sym typeface="Wingdings" pitchFamily="2" charset="2"/>
              </a:rPr>
              <a:t> </a:t>
            </a:r>
            <a:r>
              <a:rPr lang="el-GR" sz="2000" b="1" dirty="0">
                <a:solidFill>
                  <a:srgbClr val="7030A0"/>
                </a:solidFill>
                <a:latin typeface="+mn-lt"/>
                <a:sym typeface="Wingdings" pitchFamily="2" charset="2"/>
              </a:rPr>
              <a:t>Ρ</a:t>
            </a:r>
            <a:r>
              <a:rPr lang="el-GR" sz="2000" dirty="0">
                <a:latin typeface="+mn-lt"/>
                <a:sym typeface="Wingdings" pitchFamily="2" charset="2"/>
              </a:rPr>
              <a:t> (ΟΦ) (</a:t>
            </a:r>
            <a:r>
              <a:rPr lang="el-GR" sz="2000" dirty="0" err="1">
                <a:latin typeface="+mn-lt"/>
                <a:sym typeface="Wingdings" pitchFamily="2" charset="2"/>
              </a:rPr>
              <a:t>ΕπιρΦ</a:t>
            </a:r>
            <a:r>
              <a:rPr lang="el-GR" sz="2000" dirty="0">
                <a:latin typeface="+mn-lt"/>
                <a:sym typeface="Wingdings" pitchFamily="2" charset="2"/>
              </a:rPr>
              <a:t>)</a:t>
            </a:r>
          </a:p>
          <a:p>
            <a:pPr marL="914400" lvl="1" indent="-457200"/>
            <a:endParaRPr lang="el-GR" sz="2400" dirty="0">
              <a:latin typeface="+mn-lt"/>
            </a:endParaRPr>
          </a:p>
          <a:p>
            <a:pPr>
              <a:buFont typeface="Wingdings" pitchFamily="2" charset="2"/>
              <a:buChar char="ü"/>
            </a:pPr>
            <a:r>
              <a:rPr lang="el-GR" sz="2400" b="1" dirty="0">
                <a:solidFill>
                  <a:srgbClr val="7030A0"/>
                </a:solidFill>
                <a:latin typeface="+mn-lt"/>
              </a:rPr>
              <a:t> </a:t>
            </a:r>
            <a:r>
              <a:rPr lang="el-GR" sz="2400" dirty="0">
                <a:latin typeface="+mn-lt"/>
              </a:rPr>
              <a:t> Η κεφαλή της φραστικής κατηγορίας είναι υποχρεωτική, ενώ οι υπόλοιπες φράσεις προαιρετικές. </a:t>
            </a:r>
            <a:endParaRPr lang="el-GR" sz="2400" b="1" dirty="0">
              <a:latin typeface="+mn-lt"/>
            </a:endParaRPr>
          </a:p>
          <a:p>
            <a:pPr marL="914400" lvl="1" indent="-457200">
              <a:buFont typeface="Wingdings" pitchFamily="2" charset="2"/>
              <a:buChar char="§"/>
            </a:pPr>
            <a:endParaRPr lang="el-GR" sz="2000" dirty="0">
              <a:sym typeface="Wingdings" pitchFamily="2" charset="2"/>
            </a:endParaRPr>
          </a:p>
        </p:txBody>
      </p:sp>
      <p:sp>
        <p:nvSpPr>
          <p:cNvPr id="7" name="6 - Ορθογώνιο"/>
          <p:cNvSpPr/>
          <p:nvPr/>
        </p:nvSpPr>
        <p:spPr>
          <a:xfrm>
            <a:off x="228600" y="4648200"/>
            <a:ext cx="8686800" cy="1569660"/>
          </a:xfrm>
          <a:prstGeom prst="rect">
            <a:avLst/>
          </a:prstGeom>
        </p:spPr>
        <p:txBody>
          <a:bodyPr wrap="square">
            <a:spAutoFit/>
          </a:bodyPr>
          <a:lstStyle/>
          <a:p>
            <a:pPr algn="just"/>
            <a:endParaRPr lang="el-GR" sz="2400" b="1" dirty="0">
              <a:solidFill>
                <a:srgbClr val="7030A0"/>
              </a:solidFill>
              <a:latin typeface="+mn-lt"/>
            </a:endParaRPr>
          </a:p>
          <a:p>
            <a:pPr algn="just">
              <a:buFont typeface="Wingdings" pitchFamily="2" charset="2"/>
              <a:buChar char="ü"/>
            </a:pPr>
            <a:r>
              <a:rPr lang="el-GR" sz="2400" b="1" dirty="0">
                <a:solidFill>
                  <a:srgbClr val="7030A0"/>
                </a:solidFill>
              </a:rPr>
              <a:t> </a:t>
            </a:r>
            <a:r>
              <a:rPr lang="el-GR" sz="2400" dirty="0">
                <a:latin typeface="+mn-lt"/>
              </a:rPr>
              <a:t>Με τους ΚΦΔ παράγεται ένας </a:t>
            </a:r>
            <a:r>
              <a:rPr lang="el-GR" sz="2400" b="1" dirty="0">
                <a:solidFill>
                  <a:srgbClr val="00B050"/>
                </a:solidFill>
                <a:latin typeface="+mn-lt"/>
              </a:rPr>
              <a:t>απεριόριστος</a:t>
            </a:r>
            <a:r>
              <a:rPr lang="el-GR" sz="2400" dirty="0">
                <a:latin typeface="+mn-lt"/>
              </a:rPr>
              <a:t> αριθμός προτάσεων, ενώ οι ίδιοι οι ΚΦΔ είναι πεπερασμένοι.</a:t>
            </a:r>
          </a:p>
          <a:p>
            <a:pPr algn="just"/>
            <a:r>
              <a:rPr lang="el-GR" sz="2400" b="1" dirty="0">
                <a:solidFill>
                  <a:srgbClr val="00B050"/>
                </a:solidFill>
                <a:latin typeface="+mn-lt"/>
                <a:sym typeface="Wingdings" pitchFamily="2" charset="2"/>
              </a:rPr>
              <a:t> δημιουργικότητα</a:t>
            </a:r>
            <a:endParaRPr lang="el-GR" sz="2400" b="1" dirty="0">
              <a:solidFill>
                <a:srgbClr val="00B050"/>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grpSp>
        <p:nvGrpSpPr>
          <p:cNvPr id="4" name="3 - Ομάδα"/>
          <p:cNvGrpSpPr/>
          <p:nvPr/>
        </p:nvGrpSpPr>
        <p:grpSpPr>
          <a:xfrm>
            <a:off x="533400" y="914401"/>
            <a:ext cx="7848600" cy="2758524"/>
            <a:chOff x="971601" y="3068960"/>
            <a:chExt cx="6754349" cy="2832760"/>
          </a:xfrm>
        </p:grpSpPr>
        <p:grpSp>
          <p:nvGrpSpPr>
            <p:cNvPr id="5" name="45 - Ομάδα"/>
            <p:cNvGrpSpPr/>
            <p:nvPr/>
          </p:nvGrpSpPr>
          <p:grpSpPr>
            <a:xfrm>
              <a:off x="971601" y="3068960"/>
              <a:ext cx="6394309" cy="2832760"/>
              <a:chOff x="1928278" y="3068960"/>
              <a:chExt cx="4567363" cy="2832760"/>
            </a:xfrm>
          </p:grpSpPr>
          <p:cxnSp>
            <p:nvCxnSpPr>
              <p:cNvPr id="11" name="Ευθεία γραμμή σύνδεσης 4"/>
              <p:cNvCxnSpPr/>
              <p:nvPr/>
            </p:nvCxnSpPr>
            <p:spPr>
              <a:xfrm flipH="1" flipV="1">
                <a:off x="5292080" y="4221088"/>
                <a:ext cx="133729" cy="288032"/>
              </a:xfrm>
              <a:prstGeom prst="line">
                <a:avLst/>
              </a:prstGeom>
            </p:spPr>
            <p:style>
              <a:lnRef idx="1">
                <a:schemeClr val="dk1"/>
              </a:lnRef>
              <a:fillRef idx="0">
                <a:schemeClr val="dk1"/>
              </a:fillRef>
              <a:effectRef idx="0">
                <a:schemeClr val="dk1"/>
              </a:effectRef>
              <a:fontRef idx="minor">
                <a:schemeClr val="tx1"/>
              </a:fontRef>
            </p:style>
          </p:cxnSp>
          <p:cxnSp>
            <p:nvCxnSpPr>
              <p:cNvPr id="12" name="Ευθεία γραμμή σύνδεσης 5"/>
              <p:cNvCxnSpPr/>
              <p:nvPr/>
            </p:nvCxnSpPr>
            <p:spPr>
              <a:xfrm flipV="1">
                <a:off x="4716016" y="422108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13" name="TextBox 8"/>
              <p:cNvSpPr txBox="1"/>
              <p:nvPr/>
            </p:nvSpPr>
            <p:spPr>
              <a:xfrm>
                <a:off x="5065769"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14" name="Ευθεία γραμμή σύνδεσης 9"/>
              <p:cNvCxnSpPr/>
              <p:nvPr/>
            </p:nvCxnSpPr>
            <p:spPr>
              <a:xfrm flipH="1" flipV="1">
                <a:off x="4067944" y="3356992"/>
                <a:ext cx="1008112" cy="576064"/>
              </a:xfrm>
              <a:prstGeom prst="line">
                <a:avLst/>
              </a:prstGeom>
            </p:spPr>
            <p:style>
              <a:lnRef idx="1">
                <a:schemeClr val="dk1"/>
              </a:lnRef>
              <a:fillRef idx="0">
                <a:schemeClr val="dk1"/>
              </a:fillRef>
              <a:effectRef idx="0">
                <a:schemeClr val="dk1"/>
              </a:effectRef>
              <a:fontRef idx="minor">
                <a:schemeClr val="tx1"/>
              </a:fontRef>
            </p:style>
          </p:cxnSp>
          <p:cxnSp>
            <p:nvCxnSpPr>
              <p:cNvPr id="15" name="Ευθεία γραμμή σύνδεσης 10"/>
              <p:cNvCxnSpPr/>
              <p:nvPr/>
            </p:nvCxnSpPr>
            <p:spPr>
              <a:xfrm flipV="1">
                <a:off x="3059832" y="3356992"/>
                <a:ext cx="1008112" cy="576064"/>
              </a:xfrm>
              <a:prstGeom prst="line">
                <a:avLst/>
              </a:prstGeom>
            </p:spPr>
            <p:style>
              <a:lnRef idx="1">
                <a:schemeClr val="dk1"/>
              </a:lnRef>
              <a:fillRef idx="0">
                <a:schemeClr val="dk1"/>
              </a:fillRef>
              <a:effectRef idx="0">
                <a:schemeClr val="dk1"/>
              </a:effectRef>
              <a:fontRef idx="minor">
                <a:schemeClr val="tx1"/>
              </a:fontRef>
            </p:style>
          </p:cxnSp>
          <p:sp>
            <p:nvSpPr>
              <p:cNvPr id="16" name="TextBox 11"/>
              <p:cNvSpPr txBox="1"/>
              <p:nvPr/>
            </p:nvSpPr>
            <p:spPr>
              <a:xfrm>
                <a:off x="4037083" y="4581128"/>
                <a:ext cx="108012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p>
              <a:p>
                <a:pPr algn="ctr"/>
                <a:r>
                  <a:rPr lang="el-GR" sz="1600" b="1" dirty="0">
                    <a:latin typeface="Cambria" pitchFamily="18" charset="0"/>
                    <a:cs typeface="Times New Roman" panose="02020603050405020304" pitchFamily="18" charset="0"/>
                  </a:rPr>
                  <a:t>λύνει</a:t>
                </a:r>
                <a:endParaRPr lang="en-US" sz="1600" b="1" dirty="0">
                  <a:latin typeface="Cambria" pitchFamily="18" charset="0"/>
                  <a:cs typeface="Times New Roman" panose="02020603050405020304" pitchFamily="18" charset="0"/>
                </a:endParaRPr>
              </a:p>
            </p:txBody>
          </p:sp>
          <p:sp>
            <p:nvSpPr>
              <p:cNvPr id="17" name="TextBox 12"/>
              <p:cNvSpPr txBox="1"/>
              <p:nvPr/>
            </p:nvSpPr>
            <p:spPr>
              <a:xfrm>
                <a:off x="5220071" y="4581128"/>
                <a:ext cx="603067"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8" name="TextBox 13"/>
              <p:cNvSpPr txBox="1"/>
              <p:nvPr/>
            </p:nvSpPr>
            <p:spPr>
              <a:xfrm>
                <a:off x="2699792"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9" name="TextBox 14"/>
              <p:cNvSpPr txBox="1"/>
              <p:nvPr/>
            </p:nvSpPr>
            <p:spPr>
              <a:xfrm>
                <a:off x="3851920" y="3068960"/>
                <a:ext cx="441049"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20" name="Ευθεία γραμμή σύνδεσης 15"/>
              <p:cNvCxnSpPr/>
              <p:nvPr/>
            </p:nvCxnSpPr>
            <p:spPr>
              <a:xfrm flipH="1" flipV="1">
                <a:off x="5528677" y="4941168"/>
                <a:ext cx="308606" cy="288032"/>
              </a:xfrm>
              <a:prstGeom prst="line">
                <a:avLst/>
              </a:prstGeom>
            </p:spPr>
            <p:style>
              <a:lnRef idx="1">
                <a:schemeClr val="dk1"/>
              </a:lnRef>
              <a:fillRef idx="0">
                <a:schemeClr val="dk1"/>
              </a:fillRef>
              <a:effectRef idx="0">
                <a:schemeClr val="dk1"/>
              </a:effectRef>
              <a:fontRef idx="minor">
                <a:schemeClr val="tx1"/>
              </a:fontRef>
            </p:style>
          </p:cxnSp>
          <p:cxnSp>
            <p:nvCxnSpPr>
              <p:cNvPr id="21" name="Ευθεία γραμμή σύνδεσης 16"/>
              <p:cNvCxnSpPr/>
              <p:nvPr/>
            </p:nvCxnSpPr>
            <p:spPr>
              <a:xfrm flipV="1">
                <a:off x="5271506" y="4941168"/>
                <a:ext cx="246884" cy="288032"/>
              </a:xfrm>
              <a:prstGeom prst="line">
                <a:avLst/>
              </a:prstGeom>
            </p:spPr>
            <p:style>
              <a:lnRef idx="1">
                <a:schemeClr val="dk1"/>
              </a:lnRef>
              <a:fillRef idx="0">
                <a:schemeClr val="dk1"/>
              </a:fillRef>
              <a:effectRef idx="0">
                <a:schemeClr val="dk1"/>
              </a:effectRef>
              <a:fontRef idx="minor">
                <a:schemeClr val="tx1"/>
              </a:fontRef>
            </p:style>
          </p:cxnSp>
          <p:sp>
            <p:nvSpPr>
              <p:cNvPr id="22" name="TextBox 11"/>
              <p:cNvSpPr txBox="1"/>
              <p:nvPr/>
            </p:nvSpPr>
            <p:spPr>
              <a:xfrm>
                <a:off x="4757163" y="5301208"/>
                <a:ext cx="864096" cy="600512"/>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τις</a:t>
                </a:r>
              </a:p>
            </p:txBody>
          </p:sp>
          <p:sp>
            <p:nvSpPr>
              <p:cNvPr id="23" name="TextBox 11"/>
              <p:cNvSpPr txBox="1"/>
              <p:nvPr/>
            </p:nvSpPr>
            <p:spPr>
              <a:xfrm>
                <a:off x="5322940" y="5301208"/>
                <a:ext cx="1172701"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ασκήσεις</a:t>
                </a:r>
              </a:p>
            </p:txBody>
          </p:sp>
          <p:cxnSp>
            <p:nvCxnSpPr>
              <p:cNvPr id="24" name="Ευθεία γραμμή σύνδεσης 5"/>
              <p:cNvCxnSpPr/>
              <p:nvPr/>
            </p:nvCxnSpPr>
            <p:spPr>
              <a:xfrm flipV="1">
                <a:off x="2339752" y="422108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25" name="Ευθεία γραμμή σύνδεσης 4"/>
              <p:cNvCxnSpPr/>
              <p:nvPr/>
            </p:nvCxnSpPr>
            <p:spPr>
              <a:xfrm flipH="1" flipV="1">
                <a:off x="2915816" y="422108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26" name="TextBox 11"/>
              <p:cNvSpPr txBox="1"/>
              <p:nvPr/>
            </p:nvSpPr>
            <p:spPr>
              <a:xfrm>
                <a:off x="1928278" y="4581128"/>
                <a:ext cx="864096" cy="600512"/>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Ο</a:t>
                </a:r>
              </a:p>
            </p:txBody>
          </p:sp>
          <p:sp>
            <p:nvSpPr>
              <p:cNvPr id="27" name="TextBox 11"/>
              <p:cNvSpPr txBox="1"/>
              <p:nvPr/>
            </p:nvSpPr>
            <p:spPr>
              <a:xfrm>
                <a:off x="3131840" y="4581128"/>
                <a:ext cx="86409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φοιτητής</a:t>
                </a:r>
              </a:p>
            </p:txBody>
          </p:sp>
        </p:grpSp>
        <p:cxnSp>
          <p:nvCxnSpPr>
            <p:cNvPr id="7" name="6 - Ευθεία γραμμή σύνδεσης"/>
            <p:cNvCxnSpPr>
              <a:endCxn id="8" idx="0"/>
            </p:cNvCxnSpPr>
            <p:nvPr/>
          </p:nvCxnSpPr>
          <p:spPr>
            <a:xfrm flipH="1">
              <a:off x="2296548" y="4221088"/>
              <a:ext cx="43205" cy="36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11"/>
            <p:cNvSpPr txBox="1"/>
            <p:nvPr/>
          </p:nvSpPr>
          <p:spPr>
            <a:xfrm>
              <a:off x="1691680" y="4581128"/>
              <a:ext cx="1209734" cy="600512"/>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Επθ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καλός</a:t>
              </a:r>
            </a:p>
          </p:txBody>
        </p:sp>
        <p:cxnSp>
          <p:nvCxnSpPr>
            <p:cNvPr id="9" name="Ευθεία γραμμή σύνδεσης 4"/>
            <p:cNvCxnSpPr/>
            <p:nvPr/>
          </p:nvCxnSpPr>
          <p:spPr>
            <a:xfrm flipH="1" flipV="1">
              <a:off x="5652120" y="4221088"/>
              <a:ext cx="936104" cy="216024"/>
            </a:xfrm>
            <a:prstGeom prst="line">
              <a:avLst/>
            </a:prstGeom>
          </p:spPr>
          <p:style>
            <a:lnRef idx="1">
              <a:schemeClr val="dk1"/>
            </a:lnRef>
            <a:fillRef idx="0">
              <a:schemeClr val="dk1"/>
            </a:fillRef>
            <a:effectRef idx="0">
              <a:schemeClr val="dk1"/>
            </a:effectRef>
            <a:fontRef idx="minor">
              <a:schemeClr val="tx1"/>
            </a:fontRef>
          </p:style>
        </p:cxnSp>
        <p:sp>
          <p:nvSpPr>
            <p:cNvPr id="10" name="TextBox 11"/>
            <p:cNvSpPr txBox="1"/>
            <p:nvPr/>
          </p:nvSpPr>
          <p:spPr>
            <a:xfrm>
              <a:off x="6084168" y="4437112"/>
              <a:ext cx="1641782"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Επιρ</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γρήγορα</a:t>
              </a:r>
            </a:p>
          </p:txBody>
        </p:sp>
      </p:grpSp>
      <p:grpSp>
        <p:nvGrpSpPr>
          <p:cNvPr id="102" name="65 - Ομάδα"/>
          <p:cNvGrpSpPr/>
          <p:nvPr/>
        </p:nvGrpSpPr>
        <p:grpSpPr>
          <a:xfrm>
            <a:off x="228600" y="4114800"/>
            <a:ext cx="4248471" cy="2096943"/>
            <a:chOff x="971601" y="3068960"/>
            <a:chExt cx="6322301" cy="2096943"/>
          </a:xfrm>
        </p:grpSpPr>
        <p:grpSp>
          <p:nvGrpSpPr>
            <p:cNvPr id="103" name="45 - Ομάδα"/>
            <p:cNvGrpSpPr/>
            <p:nvPr/>
          </p:nvGrpSpPr>
          <p:grpSpPr>
            <a:xfrm>
              <a:off x="971601" y="3068960"/>
              <a:ext cx="5123370" cy="2096943"/>
              <a:chOff x="1928278" y="3068960"/>
              <a:chExt cx="3659549" cy="2096943"/>
            </a:xfrm>
          </p:grpSpPr>
          <p:cxnSp>
            <p:nvCxnSpPr>
              <p:cNvPr id="108" name="Ευθεία γραμμή σύνδεσης 5"/>
              <p:cNvCxnSpPr/>
              <p:nvPr/>
            </p:nvCxnSpPr>
            <p:spPr>
              <a:xfrm flipV="1">
                <a:off x="4860031" y="4221088"/>
                <a:ext cx="432049" cy="360040"/>
              </a:xfrm>
              <a:prstGeom prst="line">
                <a:avLst/>
              </a:prstGeom>
            </p:spPr>
            <p:style>
              <a:lnRef idx="1">
                <a:schemeClr val="dk1"/>
              </a:lnRef>
              <a:fillRef idx="0">
                <a:schemeClr val="dk1"/>
              </a:fillRef>
              <a:effectRef idx="0">
                <a:schemeClr val="dk1"/>
              </a:effectRef>
              <a:fontRef idx="minor">
                <a:schemeClr val="tx1"/>
              </a:fontRef>
            </p:style>
          </p:cxnSp>
          <p:sp>
            <p:nvSpPr>
              <p:cNvPr id="109" name="TextBox 8"/>
              <p:cNvSpPr txBox="1"/>
              <p:nvPr/>
            </p:nvSpPr>
            <p:spPr>
              <a:xfrm>
                <a:off x="5065769"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110" name="Ευθεία γραμμή σύνδεσης 9"/>
              <p:cNvCxnSpPr/>
              <p:nvPr/>
            </p:nvCxnSpPr>
            <p:spPr>
              <a:xfrm flipH="1" flipV="1">
                <a:off x="4067944" y="3356992"/>
                <a:ext cx="1008112" cy="576064"/>
              </a:xfrm>
              <a:prstGeom prst="line">
                <a:avLst/>
              </a:prstGeom>
            </p:spPr>
            <p:style>
              <a:lnRef idx="1">
                <a:schemeClr val="dk1"/>
              </a:lnRef>
              <a:fillRef idx="0">
                <a:schemeClr val="dk1"/>
              </a:fillRef>
              <a:effectRef idx="0">
                <a:schemeClr val="dk1"/>
              </a:effectRef>
              <a:fontRef idx="minor">
                <a:schemeClr val="tx1"/>
              </a:fontRef>
            </p:style>
          </p:cxnSp>
          <p:cxnSp>
            <p:nvCxnSpPr>
              <p:cNvPr id="111" name="Ευθεία γραμμή σύνδεσης 10"/>
              <p:cNvCxnSpPr/>
              <p:nvPr/>
            </p:nvCxnSpPr>
            <p:spPr>
              <a:xfrm flipV="1">
                <a:off x="3059832" y="3356992"/>
                <a:ext cx="1008112" cy="576064"/>
              </a:xfrm>
              <a:prstGeom prst="line">
                <a:avLst/>
              </a:prstGeom>
            </p:spPr>
            <p:style>
              <a:lnRef idx="1">
                <a:schemeClr val="dk1"/>
              </a:lnRef>
              <a:fillRef idx="0">
                <a:schemeClr val="dk1"/>
              </a:fillRef>
              <a:effectRef idx="0">
                <a:schemeClr val="dk1"/>
              </a:effectRef>
              <a:fontRef idx="minor">
                <a:schemeClr val="tx1"/>
              </a:fontRef>
            </p:style>
          </p:cxnSp>
          <p:sp>
            <p:nvSpPr>
              <p:cNvPr id="112" name="TextBox 11"/>
              <p:cNvSpPr txBox="1"/>
              <p:nvPr/>
            </p:nvSpPr>
            <p:spPr>
              <a:xfrm>
                <a:off x="4345688" y="4581128"/>
                <a:ext cx="108012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p>
              <a:p>
                <a:pPr algn="ctr"/>
                <a:r>
                  <a:rPr lang="el-GR" sz="1600" b="1" dirty="0">
                    <a:latin typeface="Cambria" pitchFamily="18" charset="0"/>
                    <a:cs typeface="Times New Roman" panose="02020603050405020304" pitchFamily="18" charset="0"/>
                  </a:rPr>
                  <a:t>διαβάζει</a:t>
                </a:r>
              </a:p>
            </p:txBody>
          </p:sp>
          <p:sp>
            <p:nvSpPr>
              <p:cNvPr id="113" name="TextBox 13"/>
              <p:cNvSpPr txBox="1"/>
              <p:nvPr/>
            </p:nvSpPr>
            <p:spPr>
              <a:xfrm>
                <a:off x="2699792"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14" name="TextBox 14"/>
              <p:cNvSpPr txBox="1"/>
              <p:nvPr/>
            </p:nvSpPr>
            <p:spPr>
              <a:xfrm>
                <a:off x="3851920" y="3068960"/>
                <a:ext cx="441049"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115" name="Ευθεία γραμμή σύνδεσης 5"/>
              <p:cNvCxnSpPr/>
              <p:nvPr/>
            </p:nvCxnSpPr>
            <p:spPr>
              <a:xfrm flipV="1">
                <a:off x="2339752" y="422108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116" name="Ευθεία γραμμή σύνδεσης 4"/>
              <p:cNvCxnSpPr/>
              <p:nvPr/>
            </p:nvCxnSpPr>
            <p:spPr>
              <a:xfrm flipH="1" flipV="1">
                <a:off x="2915817" y="4221088"/>
                <a:ext cx="713399" cy="448072"/>
              </a:xfrm>
              <a:prstGeom prst="line">
                <a:avLst/>
              </a:prstGeom>
            </p:spPr>
            <p:style>
              <a:lnRef idx="1">
                <a:schemeClr val="dk1"/>
              </a:lnRef>
              <a:fillRef idx="0">
                <a:schemeClr val="dk1"/>
              </a:fillRef>
              <a:effectRef idx="0">
                <a:schemeClr val="dk1"/>
              </a:effectRef>
              <a:fontRef idx="minor">
                <a:schemeClr val="tx1"/>
              </a:fontRef>
            </p:style>
          </p:cxnSp>
          <p:sp>
            <p:nvSpPr>
              <p:cNvPr id="117" name="TextBox 11"/>
              <p:cNvSpPr txBox="1"/>
              <p:nvPr/>
            </p:nvSpPr>
            <p:spPr>
              <a:xfrm>
                <a:off x="1928278" y="4581128"/>
                <a:ext cx="86409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Ο</a:t>
                </a:r>
              </a:p>
            </p:txBody>
          </p:sp>
          <p:sp>
            <p:nvSpPr>
              <p:cNvPr id="118" name="TextBox 11"/>
              <p:cNvSpPr txBox="1"/>
              <p:nvPr/>
            </p:nvSpPr>
            <p:spPr>
              <a:xfrm>
                <a:off x="3131840" y="4581128"/>
                <a:ext cx="1355463"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φοιτητής</a:t>
                </a:r>
              </a:p>
            </p:txBody>
          </p:sp>
        </p:grpSp>
        <p:cxnSp>
          <p:nvCxnSpPr>
            <p:cNvPr id="104" name="103 - Ευθεία γραμμή σύνδεσης"/>
            <p:cNvCxnSpPr>
              <a:endCxn id="105" idx="0"/>
            </p:cNvCxnSpPr>
            <p:nvPr/>
          </p:nvCxnSpPr>
          <p:spPr>
            <a:xfrm flipH="1">
              <a:off x="2296547" y="4221088"/>
              <a:ext cx="43205" cy="36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TextBox 11"/>
            <p:cNvSpPr txBox="1"/>
            <p:nvPr/>
          </p:nvSpPr>
          <p:spPr>
            <a:xfrm>
              <a:off x="1691680" y="4581128"/>
              <a:ext cx="1209734"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Επθ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καλός</a:t>
              </a:r>
            </a:p>
          </p:txBody>
        </p:sp>
        <p:cxnSp>
          <p:nvCxnSpPr>
            <p:cNvPr id="106" name="Ευθεία γραμμή σύνδεσης 4"/>
            <p:cNvCxnSpPr>
              <a:stCxn id="107" idx="0"/>
            </p:cNvCxnSpPr>
            <p:nvPr/>
          </p:nvCxnSpPr>
          <p:spPr>
            <a:xfrm flipH="1" flipV="1">
              <a:off x="5652121" y="4221088"/>
              <a:ext cx="820890" cy="360040"/>
            </a:xfrm>
            <a:prstGeom prst="line">
              <a:avLst/>
            </a:prstGeom>
          </p:spPr>
          <p:style>
            <a:lnRef idx="1">
              <a:schemeClr val="dk1"/>
            </a:lnRef>
            <a:fillRef idx="0">
              <a:schemeClr val="dk1"/>
            </a:fillRef>
            <a:effectRef idx="0">
              <a:schemeClr val="dk1"/>
            </a:effectRef>
            <a:fontRef idx="minor">
              <a:schemeClr val="tx1"/>
            </a:fontRef>
          </p:style>
        </p:cxnSp>
        <p:sp>
          <p:nvSpPr>
            <p:cNvPr id="107" name="TextBox 11"/>
            <p:cNvSpPr txBox="1"/>
            <p:nvPr/>
          </p:nvSpPr>
          <p:spPr>
            <a:xfrm>
              <a:off x="5652120" y="4581128"/>
              <a:ext cx="1641782"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Επιρ</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γρήγορα</a:t>
              </a:r>
            </a:p>
          </p:txBody>
        </p:sp>
      </p:grpSp>
      <p:grpSp>
        <p:nvGrpSpPr>
          <p:cNvPr id="122" name="121 - Ομάδα"/>
          <p:cNvGrpSpPr/>
          <p:nvPr/>
        </p:nvGrpSpPr>
        <p:grpSpPr>
          <a:xfrm>
            <a:off x="4419600" y="4114800"/>
            <a:ext cx="4341025" cy="2964597"/>
            <a:chOff x="899592" y="3068960"/>
            <a:chExt cx="6463303" cy="2964597"/>
          </a:xfrm>
        </p:grpSpPr>
        <p:grpSp>
          <p:nvGrpSpPr>
            <p:cNvPr id="123" name="65 - Ομάδα"/>
            <p:cNvGrpSpPr/>
            <p:nvPr/>
          </p:nvGrpSpPr>
          <p:grpSpPr>
            <a:xfrm>
              <a:off x="899592" y="3068960"/>
              <a:ext cx="6463303" cy="2964597"/>
              <a:chOff x="971601" y="3068960"/>
              <a:chExt cx="6463303" cy="2964597"/>
            </a:xfrm>
          </p:grpSpPr>
          <p:grpSp>
            <p:nvGrpSpPr>
              <p:cNvPr id="125" name="45 - Ομάδα"/>
              <p:cNvGrpSpPr/>
              <p:nvPr/>
            </p:nvGrpSpPr>
            <p:grpSpPr>
              <a:xfrm>
                <a:off x="971601" y="3068960"/>
                <a:ext cx="6463303" cy="2964597"/>
                <a:chOff x="1928278" y="3068960"/>
                <a:chExt cx="4616644" cy="2964597"/>
              </a:xfrm>
            </p:grpSpPr>
            <p:cxnSp>
              <p:nvCxnSpPr>
                <p:cNvPr id="129" name="Ευθεία γραμμή σύνδεσης 5"/>
                <p:cNvCxnSpPr/>
                <p:nvPr/>
              </p:nvCxnSpPr>
              <p:spPr>
                <a:xfrm flipV="1">
                  <a:off x="4911466" y="4221088"/>
                  <a:ext cx="380614" cy="360040"/>
                </a:xfrm>
                <a:prstGeom prst="line">
                  <a:avLst/>
                </a:prstGeom>
              </p:spPr>
              <p:style>
                <a:lnRef idx="1">
                  <a:schemeClr val="dk1"/>
                </a:lnRef>
                <a:fillRef idx="0">
                  <a:schemeClr val="dk1"/>
                </a:fillRef>
                <a:effectRef idx="0">
                  <a:schemeClr val="dk1"/>
                </a:effectRef>
                <a:fontRef idx="minor">
                  <a:schemeClr val="tx1"/>
                </a:fontRef>
              </p:style>
            </p:cxnSp>
            <p:sp>
              <p:nvSpPr>
                <p:cNvPr id="130" name="TextBox 8"/>
                <p:cNvSpPr txBox="1"/>
                <p:nvPr/>
              </p:nvSpPr>
              <p:spPr>
                <a:xfrm>
                  <a:off x="5065769"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131" name="Ευθεία γραμμή σύνδεσης 9"/>
                <p:cNvCxnSpPr/>
                <p:nvPr/>
              </p:nvCxnSpPr>
              <p:spPr>
                <a:xfrm flipH="1" flipV="1">
                  <a:off x="4067944" y="3356992"/>
                  <a:ext cx="1008112" cy="576064"/>
                </a:xfrm>
                <a:prstGeom prst="line">
                  <a:avLst/>
                </a:prstGeom>
              </p:spPr>
              <p:style>
                <a:lnRef idx="1">
                  <a:schemeClr val="dk1"/>
                </a:lnRef>
                <a:fillRef idx="0">
                  <a:schemeClr val="dk1"/>
                </a:fillRef>
                <a:effectRef idx="0">
                  <a:schemeClr val="dk1"/>
                </a:effectRef>
                <a:fontRef idx="minor">
                  <a:schemeClr val="tx1"/>
                </a:fontRef>
              </p:style>
            </p:cxnSp>
            <p:cxnSp>
              <p:nvCxnSpPr>
                <p:cNvPr id="132" name="Ευθεία γραμμή σύνδεσης 10"/>
                <p:cNvCxnSpPr/>
                <p:nvPr/>
              </p:nvCxnSpPr>
              <p:spPr>
                <a:xfrm flipV="1">
                  <a:off x="3059832" y="3356992"/>
                  <a:ext cx="1008112" cy="576064"/>
                </a:xfrm>
                <a:prstGeom prst="line">
                  <a:avLst/>
                </a:prstGeom>
              </p:spPr>
              <p:style>
                <a:lnRef idx="1">
                  <a:schemeClr val="dk1"/>
                </a:lnRef>
                <a:fillRef idx="0">
                  <a:schemeClr val="dk1"/>
                </a:fillRef>
                <a:effectRef idx="0">
                  <a:schemeClr val="dk1"/>
                </a:effectRef>
                <a:fontRef idx="minor">
                  <a:schemeClr val="tx1"/>
                </a:fontRef>
              </p:style>
            </p:cxnSp>
            <p:sp>
              <p:nvSpPr>
                <p:cNvPr id="133" name="TextBox 11"/>
                <p:cNvSpPr txBox="1"/>
                <p:nvPr/>
              </p:nvSpPr>
              <p:spPr>
                <a:xfrm>
                  <a:off x="4345689" y="4581128"/>
                  <a:ext cx="108012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p>
                <a:p>
                  <a:pPr algn="ctr"/>
                  <a:r>
                    <a:rPr lang="el-GR" sz="1600" b="1" dirty="0">
                      <a:latin typeface="Cambria" pitchFamily="18" charset="0"/>
                      <a:cs typeface="Times New Roman" panose="02020603050405020304" pitchFamily="18" charset="0"/>
                    </a:rPr>
                    <a:t>λύνει</a:t>
                  </a:r>
                  <a:endParaRPr lang="en-US" sz="1600" b="1" dirty="0">
                    <a:latin typeface="Cambria" pitchFamily="18" charset="0"/>
                    <a:cs typeface="Times New Roman" panose="02020603050405020304" pitchFamily="18" charset="0"/>
                  </a:endParaRPr>
                </a:p>
              </p:txBody>
            </p:sp>
            <p:sp>
              <p:nvSpPr>
                <p:cNvPr id="134" name="TextBox 12"/>
                <p:cNvSpPr txBox="1"/>
                <p:nvPr/>
              </p:nvSpPr>
              <p:spPr>
                <a:xfrm>
                  <a:off x="5477243" y="4581128"/>
                  <a:ext cx="603067"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35" name="TextBox 13"/>
                <p:cNvSpPr txBox="1"/>
                <p:nvPr/>
              </p:nvSpPr>
              <p:spPr>
                <a:xfrm>
                  <a:off x="2699792"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36" name="TextBox 14"/>
                <p:cNvSpPr txBox="1"/>
                <p:nvPr/>
              </p:nvSpPr>
              <p:spPr>
                <a:xfrm>
                  <a:off x="3851920" y="3068960"/>
                  <a:ext cx="441049"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sp>
              <p:nvSpPr>
                <p:cNvPr id="137" name="TextBox 11"/>
                <p:cNvSpPr txBox="1"/>
                <p:nvPr/>
              </p:nvSpPr>
              <p:spPr>
                <a:xfrm>
                  <a:off x="5088762" y="5202560"/>
                  <a:ext cx="1456160" cy="830997"/>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σταυρόλεξα</a:t>
                  </a:r>
                </a:p>
                <a:p>
                  <a:pPr algn="ctr"/>
                  <a:endParaRPr lang="el-GR" sz="1600" dirty="0">
                    <a:latin typeface="Cambria" pitchFamily="18" charset="0"/>
                    <a:cs typeface="Times New Roman" panose="02020603050405020304" pitchFamily="18" charset="0"/>
                  </a:endParaRPr>
                </a:p>
              </p:txBody>
            </p:sp>
            <p:cxnSp>
              <p:nvCxnSpPr>
                <p:cNvPr id="138" name="Ευθεία γραμμή σύνδεσης 5"/>
                <p:cNvCxnSpPr/>
                <p:nvPr/>
              </p:nvCxnSpPr>
              <p:spPr>
                <a:xfrm flipV="1">
                  <a:off x="2339752" y="422108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139" name="Ευθεία γραμμή σύνδεσης 4"/>
                <p:cNvCxnSpPr/>
                <p:nvPr/>
              </p:nvCxnSpPr>
              <p:spPr>
                <a:xfrm flipH="1" flipV="1">
                  <a:off x="2915816" y="422108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140" name="TextBox 11"/>
                <p:cNvSpPr txBox="1"/>
                <p:nvPr/>
              </p:nvSpPr>
              <p:spPr>
                <a:xfrm>
                  <a:off x="1928278" y="4581128"/>
                  <a:ext cx="86409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Ο</a:t>
                  </a:r>
                </a:p>
              </p:txBody>
            </p:sp>
            <p:sp>
              <p:nvSpPr>
                <p:cNvPr id="141" name="TextBox 11"/>
                <p:cNvSpPr txBox="1"/>
                <p:nvPr/>
              </p:nvSpPr>
              <p:spPr>
                <a:xfrm>
                  <a:off x="3131839" y="4581128"/>
                  <a:ext cx="124876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φοιτητής</a:t>
                  </a:r>
                </a:p>
              </p:txBody>
            </p:sp>
          </p:grpSp>
          <p:cxnSp>
            <p:nvCxnSpPr>
              <p:cNvPr id="126" name="125 - Ευθεία γραμμή σύνδεσης"/>
              <p:cNvCxnSpPr>
                <a:endCxn id="127" idx="0"/>
              </p:cNvCxnSpPr>
              <p:nvPr/>
            </p:nvCxnSpPr>
            <p:spPr>
              <a:xfrm flipH="1">
                <a:off x="2296547" y="4221088"/>
                <a:ext cx="43205" cy="360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TextBox 11"/>
              <p:cNvSpPr txBox="1"/>
              <p:nvPr/>
            </p:nvSpPr>
            <p:spPr>
              <a:xfrm>
                <a:off x="1691680" y="4581128"/>
                <a:ext cx="1209734"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Επθ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καλός</a:t>
                </a:r>
              </a:p>
            </p:txBody>
          </p:sp>
          <p:cxnSp>
            <p:nvCxnSpPr>
              <p:cNvPr id="128" name="Ευθεία γραμμή σύνδεσης 4"/>
              <p:cNvCxnSpPr/>
              <p:nvPr/>
            </p:nvCxnSpPr>
            <p:spPr>
              <a:xfrm flipH="1" flipV="1">
                <a:off x="5652121" y="4221088"/>
                <a:ext cx="576064" cy="360040"/>
              </a:xfrm>
              <a:prstGeom prst="line">
                <a:avLst/>
              </a:prstGeom>
            </p:spPr>
            <p:style>
              <a:lnRef idx="1">
                <a:schemeClr val="dk1"/>
              </a:lnRef>
              <a:fillRef idx="0">
                <a:schemeClr val="dk1"/>
              </a:fillRef>
              <a:effectRef idx="0">
                <a:schemeClr val="dk1"/>
              </a:effectRef>
              <a:fontRef idx="minor">
                <a:schemeClr val="tx1"/>
              </a:fontRef>
            </p:style>
          </p:cxnSp>
        </p:grpSp>
        <p:cxnSp>
          <p:nvCxnSpPr>
            <p:cNvPr id="124" name="123 - Ευθεία γραμμή σύνδεσης"/>
            <p:cNvCxnSpPr>
              <a:stCxn id="134" idx="2"/>
            </p:cNvCxnSpPr>
            <p:nvPr/>
          </p:nvCxnSpPr>
          <p:spPr>
            <a:xfrm>
              <a:off x="6290291" y="4919682"/>
              <a:ext cx="9901" cy="2375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152400" y="762000"/>
            <a:ext cx="8991600" cy="1384995"/>
          </a:xfrm>
          <a:prstGeom prst="rect">
            <a:avLst/>
          </a:prstGeom>
          <a:noFill/>
        </p:spPr>
        <p:txBody>
          <a:bodyPr wrap="square" rtlCol="0">
            <a:spAutoFit/>
          </a:bodyPr>
          <a:lstStyle/>
          <a:p>
            <a:pPr algn="just">
              <a:buFont typeface="Wingdings" pitchFamily="2" charset="2"/>
              <a:buChar char="ü"/>
            </a:pPr>
            <a:r>
              <a:rPr lang="el-GR" sz="2400" dirty="0">
                <a:solidFill>
                  <a:srgbClr val="7030A0"/>
                </a:solidFill>
              </a:rPr>
              <a:t> </a:t>
            </a:r>
            <a:r>
              <a:rPr lang="el-GR" sz="2400" dirty="0">
                <a:latin typeface="+mn-lt"/>
              </a:rPr>
              <a:t>Πώς θα αναπαραστήσουμε τις ακόλουθες προτάσεις;</a:t>
            </a:r>
          </a:p>
          <a:p>
            <a:pPr marL="914400" lvl="1" indent="-457200" algn="just">
              <a:buFont typeface="Wingdings" pitchFamily="2" charset="2"/>
              <a:buChar char="§"/>
            </a:pPr>
            <a:r>
              <a:rPr lang="el-GR" sz="2000" dirty="0">
                <a:latin typeface="+mn-lt"/>
                <a:sym typeface="Wingdings" pitchFamily="2" charset="2"/>
              </a:rPr>
              <a:t>Η Σοφία μίλησε με την καθηγήτρια.</a:t>
            </a:r>
          </a:p>
          <a:p>
            <a:pPr marL="914400" lvl="1" indent="-457200" algn="just">
              <a:buFont typeface="Wingdings" pitchFamily="2" charset="2"/>
              <a:buChar char="§"/>
            </a:pPr>
            <a:r>
              <a:rPr lang="el-GR" sz="2000" dirty="0">
                <a:latin typeface="+mn-lt"/>
                <a:sym typeface="Wingdings" pitchFamily="2" charset="2"/>
              </a:rPr>
              <a:t>Η Σοφία συνάντησε την καθηγήτρια στο μάθημα.</a:t>
            </a:r>
          </a:p>
          <a:p>
            <a:pPr marL="914400" lvl="1" indent="-457200" algn="just">
              <a:buFont typeface="Wingdings" pitchFamily="2" charset="2"/>
              <a:buChar char="§"/>
            </a:pPr>
            <a:r>
              <a:rPr lang="el-GR" sz="2000" dirty="0">
                <a:latin typeface="+mn-lt"/>
                <a:sym typeface="Wingdings" pitchFamily="2" charset="2"/>
              </a:rPr>
              <a:t>Η Σοφία συνάντησε την καθηγήτρια με τα γυαλιά.</a:t>
            </a:r>
          </a:p>
        </p:txBody>
      </p:sp>
      <p:sp>
        <p:nvSpPr>
          <p:cNvPr id="5" name="4 - Ορθογώνιο"/>
          <p:cNvSpPr/>
          <p:nvPr/>
        </p:nvSpPr>
        <p:spPr>
          <a:xfrm>
            <a:off x="228600" y="1752600"/>
            <a:ext cx="8915400" cy="1446550"/>
          </a:xfrm>
          <a:prstGeom prst="rect">
            <a:avLst/>
          </a:prstGeom>
        </p:spPr>
        <p:txBody>
          <a:bodyPr wrap="square">
            <a:spAutoFit/>
          </a:bodyPr>
          <a:lstStyle/>
          <a:p>
            <a:endParaRPr lang="el-GR" sz="2200" b="1" dirty="0">
              <a:solidFill>
                <a:srgbClr val="7030A0"/>
              </a:solidFill>
              <a:latin typeface="+mn-lt"/>
            </a:endParaRPr>
          </a:p>
          <a:p>
            <a:pPr>
              <a:buFont typeface="Wingdings" pitchFamily="2" charset="2"/>
              <a:buChar char="ü"/>
            </a:pPr>
            <a:r>
              <a:rPr lang="el-GR" sz="2200" b="1" dirty="0">
                <a:solidFill>
                  <a:srgbClr val="7030A0"/>
                </a:solidFill>
                <a:latin typeface="+mn-lt"/>
              </a:rPr>
              <a:t> </a:t>
            </a:r>
            <a:r>
              <a:rPr lang="el-GR" sz="2200" dirty="0">
                <a:latin typeface="+mn-lt"/>
              </a:rPr>
              <a:t>Χρειαζόμαστε </a:t>
            </a:r>
            <a:r>
              <a:rPr lang="el-GR" sz="2200" b="1" dirty="0">
                <a:solidFill>
                  <a:srgbClr val="00B050"/>
                </a:solidFill>
                <a:latin typeface="+mn-lt"/>
              </a:rPr>
              <a:t>νέους ΚΦΔ</a:t>
            </a:r>
            <a:r>
              <a:rPr lang="el-GR" sz="2200" dirty="0">
                <a:latin typeface="+mn-lt"/>
              </a:rPr>
              <a:t>:</a:t>
            </a:r>
            <a:r>
              <a:rPr lang="el-GR" sz="2200" dirty="0">
                <a:solidFill>
                  <a:srgbClr val="00B050"/>
                </a:solidFill>
                <a:latin typeface="+mn-lt"/>
              </a:rPr>
              <a:t> </a:t>
            </a:r>
          </a:p>
          <a:p>
            <a:pPr marL="914400" lvl="1" indent="-457200">
              <a:buFont typeface="Wingdings" pitchFamily="2" charset="2"/>
              <a:buChar char="§"/>
            </a:pPr>
            <a:r>
              <a:rPr lang="el-GR" sz="2200" b="1" dirty="0" err="1">
                <a:solidFill>
                  <a:srgbClr val="7030A0"/>
                </a:solidFill>
                <a:latin typeface="+mn-lt"/>
                <a:sym typeface="Wingdings" pitchFamily="2" charset="2"/>
              </a:rPr>
              <a:t>ΠρθΦ</a:t>
            </a:r>
            <a:r>
              <a:rPr lang="el-GR" sz="2200" dirty="0" err="1">
                <a:latin typeface="+mn-lt"/>
                <a:sym typeface="Wingdings" pitchFamily="2" charset="2"/>
              </a:rPr>
              <a:t></a:t>
            </a:r>
            <a:r>
              <a:rPr lang="el-GR" sz="2200" dirty="0">
                <a:latin typeface="+mn-lt"/>
                <a:sym typeface="Wingdings" pitchFamily="2" charset="2"/>
              </a:rPr>
              <a:t> </a:t>
            </a:r>
            <a:r>
              <a:rPr lang="el-GR" sz="2200" b="1" dirty="0" err="1">
                <a:solidFill>
                  <a:srgbClr val="7030A0"/>
                </a:solidFill>
                <a:latin typeface="+mn-lt"/>
                <a:sym typeface="Wingdings" pitchFamily="2" charset="2"/>
              </a:rPr>
              <a:t>Πρθ</a:t>
            </a:r>
            <a:r>
              <a:rPr lang="el-GR" sz="2200" dirty="0">
                <a:latin typeface="+mn-lt"/>
                <a:sym typeface="Wingdings" pitchFamily="2" charset="2"/>
              </a:rPr>
              <a:t> ΟΦ</a:t>
            </a:r>
          </a:p>
          <a:p>
            <a:endParaRPr lang="el-GR" sz="2200" dirty="0">
              <a:latin typeface="+mn-lt"/>
            </a:endParaRPr>
          </a:p>
        </p:txBody>
      </p:sp>
      <p:grpSp>
        <p:nvGrpSpPr>
          <p:cNvPr id="8" name="7 - Ομάδα"/>
          <p:cNvGrpSpPr/>
          <p:nvPr/>
        </p:nvGrpSpPr>
        <p:grpSpPr>
          <a:xfrm>
            <a:off x="457200" y="3657600"/>
            <a:ext cx="8153400" cy="3138915"/>
            <a:chOff x="971601" y="3068960"/>
            <a:chExt cx="8172399" cy="3716763"/>
          </a:xfrm>
        </p:grpSpPr>
        <p:grpSp>
          <p:nvGrpSpPr>
            <p:cNvPr id="9" name="45 - Ομάδα"/>
            <p:cNvGrpSpPr/>
            <p:nvPr/>
          </p:nvGrpSpPr>
          <p:grpSpPr>
            <a:xfrm>
              <a:off x="971601" y="3068960"/>
              <a:ext cx="5123367" cy="2204595"/>
              <a:chOff x="1928278" y="3068960"/>
              <a:chExt cx="3659549" cy="2204595"/>
            </a:xfrm>
          </p:grpSpPr>
          <p:sp>
            <p:nvSpPr>
              <p:cNvPr id="21" name="TextBox 8"/>
              <p:cNvSpPr txBox="1"/>
              <p:nvPr/>
            </p:nvSpPr>
            <p:spPr>
              <a:xfrm>
                <a:off x="5065769"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22" name="Ευθεία γραμμή σύνδεσης 9"/>
              <p:cNvCxnSpPr/>
              <p:nvPr/>
            </p:nvCxnSpPr>
            <p:spPr>
              <a:xfrm flipH="1" flipV="1">
                <a:off x="4067944" y="3356992"/>
                <a:ext cx="1008112" cy="576064"/>
              </a:xfrm>
              <a:prstGeom prst="line">
                <a:avLst/>
              </a:prstGeom>
            </p:spPr>
            <p:style>
              <a:lnRef idx="1">
                <a:schemeClr val="dk1"/>
              </a:lnRef>
              <a:fillRef idx="0">
                <a:schemeClr val="dk1"/>
              </a:fillRef>
              <a:effectRef idx="0">
                <a:schemeClr val="dk1"/>
              </a:effectRef>
              <a:fontRef idx="minor">
                <a:schemeClr val="tx1"/>
              </a:fontRef>
            </p:style>
          </p:cxnSp>
          <p:cxnSp>
            <p:nvCxnSpPr>
              <p:cNvPr id="23" name="Ευθεία γραμμή σύνδεσης 10"/>
              <p:cNvCxnSpPr/>
              <p:nvPr/>
            </p:nvCxnSpPr>
            <p:spPr>
              <a:xfrm flipV="1">
                <a:off x="3059832" y="3356992"/>
                <a:ext cx="1008112" cy="576064"/>
              </a:xfrm>
              <a:prstGeom prst="line">
                <a:avLst/>
              </a:prstGeom>
            </p:spPr>
            <p:style>
              <a:lnRef idx="1">
                <a:schemeClr val="dk1"/>
              </a:lnRef>
              <a:fillRef idx="0">
                <a:schemeClr val="dk1"/>
              </a:fillRef>
              <a:effectRef idx="0">
                <a:schemeClr val="dk1"/>
              </a:effectRef>
              <a:fontRef idx="minor">
                <a:schemeClr val="tx1"/>
              </a:fontRef>
            </p:style>
          </p:cxnSp>
          <p:sp>
            <p:nvSpPr>
              <p:cNvPr id="24" name="TextBox 11"/>
              <p:cNvSpPr txBox="1"/>
              <p:nvPr/>
            </p:nvSpPr>
            <p:spPr>
              <a:xfrm>
                <a:off x="4191387" y="4581128"/>
                <a:ext cx="108012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μίλησε</a:t>
                </a:r>
                <a:endParaRPr lang="en-US" sz="1600" b="1" dirty="0">
                  <a:latin typeface="Cambria" pitchFamily="18" charset="0"/>
                  <a:cs typeface="Times New Roman" panose="02020603050405020304" pitchFamily="18" charset="0"/>
                </a:endParaRPr>
              </a:p>
            </p:txBody>
          </p:sp>
          <p:sp>
            <p:nvSpPr>
              <p:cNvPr id="25" name="TextBox 13"/>
              <p:cNvSpPr txBox="1"/>
              <p:nvPr/>
            </p:nvSpPr>
            <p:spPr>
              <a:xfrm>
                <a:off x="2699792" y="393305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26" name="TextBox 14"/>
              <p:cNvSpPr txBox="1"/>
              <p:nvPr/>
            </p:nvSpPr>
            <p:spPr>
              <a:xfrm>
                <a:off x="3851920" y="3068960"/>
                <a:ext cx="441049"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27" name="Ευθεία γραμμή σύνδεσης 5"/>
              <p:cNvCxnSpPr/>
              <p:nvPr/>
            </p:nvCxnSpPr>
            <p:spPr>
              <a:xfrm flipV="1">
                <a:off x="2339752" y="422108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28" name="Ευθεία γραμμή σύνδεσης 4"/>
              <p:cNvCxnSpPr/>
              <p:nvPr/>
            </p:nvCxnSpPr>
            <p:spPr>
              <a:xfrm flipH="1" flipV="1">
                <a:off x="2915816" y="422108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29" name="TextBox 11"/>
              <p:cNvSpPr txBox="1"/>
              <p:nvPr/>
            </p:nvSpPr>
            <p:spPr>
              <a:xfrm>
                <a:off x="1928278" y="4581128"/>
                <a:ext cx="864096" cy="692427"/>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30" name="TextBox 11"/>
              <p:cNvSpPr txBox="1"/>
              <p:nvPr/>
            </p:nvSpPr>
            <p:spPr>
              <a:xfrm>
                <a:off x="3131840" y="4581128"/>
                <a:ext cx="86409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grpSp>
        <p:cxnSp>
          <p:nvCxnSpPr>
            <p:cNvPr id="10" name="Ευθεία γραμμή σύνδεσης 5"/>
            <p:cNvCxnSpPr/>
            <p:nvPr/>
          </p:nvCxnSpPr>
          <p:spPr>
            <a:xfrm flipV="1">
              <a:off x="4932040" y="4221088"/>
              <a:ext cx="806489" cy="360040"/>
            </a:xfrm>
            <a:prstGeom prst="line">
              <a:avLst/>
            </a:prstGeom>
          </p:spPr>
          <p:style>
            <a:lnRef idx="1">
              <a:schemeClr val="dk1"/>
            </a:lnRef>
            <a:fillRef idx="0">
              <a:schemeClr val="dk1"/>
            </a:fillRef>
            <a:effectRef idx="0">
              <a:schemeClr val="dk1"/>
            </a:effectRef>
            <a:fontRef idx="minor">
              <a:schemeClr val="tx1"/>
            </a:fontRef>
          </p:style>
        </p:cxnSp>
        <p:cxnSp>
          <p:nvCxnSpPr>
            <p:cNvPr id="11" name="Ευθεία γραμμή σύνδεσης 4"/>
            <p:cNvCxnSpPr/>
            <p:nvPr/>
          </p:nvCxnSpPr>
          <p:spPr>
            <a:xfrm flipH="1" flipV="1">
              <a:off x="5724128" y="4221088"/>
              <a:ext cx="806489" cy="360040"/>
            </a:xfrm>
            <a:prstGeom prst="line">
              <a:avLst/>
            </a:prstGeom>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5796136" y="4653136"/>
              <a:ext cx="1512168" cy="400879"/>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cxnSp>
          <p:nvCxnSpPr>
            <p:cNvPr id="13" name="Ευθεία γραμμή σύνδεσης 5"/>
            <p:cNvCxnSpPr/>
            <p:nvPr/>
          </p:nvCxnSpPr>
          <p:spPr>
            <a:xfrm flipV="1">
              <a:off x="5796136" y="5013176"/>
              <a:ext cx="806489" cy="360040"/>
            </a:xfrm>
            <a:prstGeom prst="line">
              <a:avLst/>
            </a:prstGeom>
          </p:spPr>
          <p:style>
            <a:lnRef idx="1">
              <a:schemeClr val="dk1"/>
            </a:lnRef>
            <a:fillRef idx="0">
              <a:schemeClr val="dk1"/>
            </a:fillRef>
            <a:effectRef idx="0">
              <a:schemeClr val="dk1"/>
            </a:effectRef>
            <a:fontRef idx="minor">
              <a:schemeClr val="tx1"/>
            </a:fontRef>
          </p:style>
        </p:cxnSp>
        <p:cxnSp>
          <p:nvCxnSpPr>
            <p:cNvPr id="14" name="Ευθεία γραμμή σύνδεσης 4"/>
            <p:cNvCxnSpPr/>
            <p:nvPr/>
          </p:nvCxnSpPr>
          <p:spPr>
            <a:xfrm flipH="1" flipV="1">
              <a:off x="6588224" y="5013176"/>
              <a:ext cx="806489" cy="360040"/>
            </a:xfrm>
            <a:prstGeom prst="line">
              <a:avLst/>
            </a:prstGeom>
          </p:spPr>
          <p:style>
            <a:lnRef idx="1">
              <a:schemeClr val="dk1"/>
            </a:lnRef>
            <a:fillRef idx="0">
              <a:schemeClr val="dk1"/>
            </a:fillRef>
            <a:effectRef idx="0">
              <a:schemeClr val="dk1"/>
            </a:effectRef>
            <a:fontRef idx="minor">
              <a:schemeClr val="tx1"/>
            </a:fontRef>
          </p:style>
        </p:cxnSp>
        <p:sp>
          <p:nvSpPr>
            <p:cNvPr id="15" name="TextBox 11"/>
            <p:cNvSpPr txBox="1"/>
            <p:nvPr/>
          </p:nvSpPr>
          <p:spPr>
            <a:xfrm>
              <a:off x="4932040" y="5301208"/>
              <a:ext cx="1512168" cy="692427"/>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με</a:t>
              </a:r>
              <a:endParaRPr lang="en-US" sz="1600" b="1" dirty="0">
                <a:latin typeface="Cambria" pitchFamily="18" charset="0"/>
                <a:cs typeface="Times New Roman" panose="02020603050405020304" pitchFamily="18" charset="0"/>
              </a:endParaRPr>
            </a:p>
          </p:txBody>
        </p:sp>
        <p:sp>
          <p:nvSpPr>
            <p:cNvPr id="16" name="TextBox 11"/>
            <p:cNvSpPr txBox="1"/>
            <p:nvPr/>
          </p:nvSpPr>
          <p:spPr>
            <a:xfrm>
              <a:off x="6732240" y="5373216"/>
              <a:ext cx="1512168"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a:p>
              <a:pPr algn="ctr"/>
              <a:endParaRPr lang="en-US" sz="1600" b="1" dirty="0">
                <a:latin typeface="Cambria" pitchFamily="18" charset="0"/>
                <a:cs typeface="Times New Roman" panose="02020603050405020304" pitchFamily="18" charset="0"/>
              </a:endParaRPr>
            </a:p>
          </p:txBody>
        </p:sp>
        <p:cxnSp>
          <p:nvCxnSpPr>
            <p:cNvPr id="17" name="Ευθεία γραμμή σύνδεσης 5"/>
            <p:cNvCxnSpPr/>
            <p:nvPr/>
          </p:nvCxnSpPr>
          <p:spPr>
            <a:xfrm flipV="1">
              <a:off x="6660232" y="5733256"/>
              <a:ext cx="806489" cy="360040"/>
            </a:xfrm>
            <a:prstGeom prst="line">
              <a:avLst/>
            </a:prstGeom>
          </p:spPr>
          <p:style>
            <a:lnRef idx="1">
              <a:schemeClr val="dk1"/>
            </a:lnRef>
            <a:fillRef idx="0">
              <a:schemeClr val="dk1"/>
            </a:fillRef>
            <a:effectRef idx="0">
              <a:schemeClr val="dk1"/>
            </a:effectRef>
            <a:fontRef idx="minor">
              <a:schemeClr val="tx1"/>
            </a:fontRef>
          </p:style>
        </p:cxnSp>
        <p:cxnSp>
          <p:nvCxnSpPr>
            <p:cNvPr id="18" name="Ευθεία γραμμή σύνδεσης 4"/>
            <p:cNvCxnSpPr/>
            <p:nvPr/>
          </p:nvCxnSpPr>
          <p:spPr>
            <a:xfrm flipH="1" flipV="1">
              <a:off x="7452320" y="5733256"/>
              <a:ext cx="806489" cy="360040"/>
            </a:xfrm>
            <a:prstGeom prst="line">
              <a:avLst/>
            </a:prstGeom>
          </p:spPr>
          <p:style>
            <a:lnRef idx="1">
              <a:schemeClr val="dk1"/>
            </a:lnRef>
            <a:fillRef idx="0">
              <a:schemeClr val="dk1"/>
            </a:fillRef>
            <a:effectRef idx="0">
              <a:schemeClr val="dk1"/>
            </a:effectRef>
            <a:fontRef idx="minor">
              <a:schemeClr val="tx1"/>
            </a:fontRef>
          </p:style>
        </p:cxnSp>
        <p:sp>
          <p:nvSpPr>
            <p:cNvPr id="19" name="TextBox 11"/>
            <p:cNvSpPr txBox="1"/>
            <p:nvPr/>
          </p:nvSpPr>
          <p:spPr>
            <a:xfrm>
              <a:off x="5940152" y="6093296"/>
              <a:ext cx="1512168" cy="692427"/>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την</a:t>
              </a:r>
              <a:endParaRPr lang="en-US" sz="1600" b="1" dirty="0">
                <a:latin typeface="Cambria" pitchFamily="18" charset="0"/>
                <a:cs typeface="Times New Roman" panose="02020603050405020304" pitchFamily="18" charset="0"/>
              </a:endParaRPr>
            </a:p>
          </p:txBody>
        </p:sp>
        <p:sp>
          <p:nvSpPr>
            <p:cNvPr id="20" name="TextBox 11"/>
            <p:cNvSpPr txBox="1"/>
            <p:nvPr/>
          </p:nvSpPr>
          <p:spPr>
            <a:xfrm>
              <a:off x="7631832" y="6093296"/>
              <a:ext cx="1512168"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καθηγήτρια</a:t>
              </a:r>
              <a:endParaRPr lang="en-US" sz="1600" b="1" dirty="0">
                <a:latin typeface="Cambria" pitchFamily="18" charset="0"/>
                <a:cs typeface="Times New Roman" panose="02020603050405020304" pitchFamily="18" charset="0"/>
              </a:endParaRPr>
            </a:p>
          </p:txBody>
        </p:sp>
      </p:grpSp>
      <p:sp>
        <p:nvSpPr>
          <p:cNvPr id="31" name="30 - Ορθογώνιο"/>
          <p:cNvSpPr/>
          <p:nvPr/>
        </p:nvSpPr>
        <p:spPr>
          <a:xfrm>
            <a:off x="228600" y="2895600"/>
            <a:ext cx="8458200" cy="769441"/>
          </a:xfrm>
          <a:prstGeom prst="rect">
            <a:avLst/>
          </a:prstGeom>
        </p:spPr>
        <p:txBody>
          <a:bodyPr wrap="square">
            <a:spAutoFit/>
          </a:bodyPr>
          <a:lstStyle/>
          <a:p>
            <a:pPr>
              <a:buFont typeface="Wingdings" pitchFamily="2" charset="2"/>
              <a:buChar char="ü"/>
            </a:pPr>
            <a:r>
              <a:rPr lang="el-GR" sz="2200" dirty="0">
                <a:solidFill>
                  <a:srgbClr val="7030A0"/>
                </a:solidFill>
                <a:latin typeface="+mn-lt"/>
              </a:rPr>
              <a:t> </a:t>
            </a:r>
            <a:r>
              <a:rPr lang="el-GR" sz="2200" dirty="0">
                <a:latin typeface="+mn-lt"/>
              </a:rPr>
              <a:t>και </a:t>
            </a:r>
            <a:r>
              <a:rPr lang="el-GR" sz="2200" b="1" dirty="0">
                <a:solidFill>
                  <a:srgbClr val="00B050"/>
                </a:solidFill>
                <a:latin typeface="+mn-lt"/>
              </a:rPr>
              <a:t>αναθεώρηση</a:t>
            </a:r>
            <a:r>
              <a:rPr lang="el-GR" sz="2200" dirty="0">
                <a:latin typeface="+mn-lt"/>
              </a:rPr>
              <a:t> των </a:t>
            </a:r>
            <a:r>
              <a:rPr lang="el-GR" sz="2200" b="1" dirty="0">
                <a:solidFill>
                  <a:srgbClr val="00B050"/>
                </a:solidFill>
                <a:latin typeface="+mn-lt"/>
              </a:rPr>
              <a:t>προηγούμενων ΚΦΔ</a:t>
            </a:r>
            <a:r>
              <a:rPr lang="el-GR" sz="2200" dirty="0">
                <a:latin typeface="+mn-lt"/>
              </a:rPr>
              <a:t>:</a:t>
            </a:r>
            <a:endParaRPr lang="el-GR" sz="2200" b="1" dirty="0">
              <a:solidFill>
                <a:srgbClr val="00B050"/>
              </a:solidFill>
              <a:latin typeface="+mn-lt"/>
            </a:endParaRPr>
          </a:p>
          <a:p>
            <a:pPr marL="914400" lvl="1" indent="-457200">
              <a:buFont typeface="Wingdings" pitchFamily="2" charset="2"/>
              <a:buChar char="§"/>
            </a:pPr>
            <a:r>
              <a:rPr lang="el-GR" sz="2200" b="1" dirty="0">
                <a:solidFill>
                  <a:srgbClr val="7030A0"/>
                </a:solidFill>
                <a:latin typeface="+mn-lt"/>
                <a:sym typeface="Wingdings" pitchFamily="2" charset="2"/>
              </a:rPr>
              <a:t>ΡΦ</a:t>
            </a:r>
            <a:r>
              <a:rPr lang="el-GR" sz="2200" dirty="0">
                <a:latin typeface="+mn-lt"/>
                <a:sym typeface="Wingdings" pitchFamily="2" charset="2"/>
              </a:rPr>
              <a:t> </a:t>
            </a:r>
            <a:r>
              <a:rPr lang="el-GR" sz="2200" b="1" dirty="0">
                <a:solidFill>
                  <a:srgbClr val="7030A0"/>
                </a:solidFill>
                <a:latin typeface="+mn-lt"/>
                <a:sym typeface="Wingdings" pitchFamily="2" charset="2"/>
              </a:rPr>
              <a:t>Ρ</a:t>
            </a:r>
            <a:r>
              <a:rPr lang="el-GR" sz="2200" dirty="0">
                <a:latin typeface="+mn-lt"/>
                <a:sym typeface="Wingdings" pitchFamily="2" charset="2"/>
              </a:rPr>
              <a:t> (ΟΦ) (</a:t>
            </a:r>
            <a:r>
              <a:rPr lang="el-GR" sz="2200" dirty="0" err="1">
                <a:latin typeface="+mn-lt"/>
                <a:sym typeface="Wingdings" pitchFamily="2" charset="2"/>
              </a:rPr>
              <a:t>ΕπιρΦ</a:t>
            </a:r>
            <a:r>
              <a:rPr lang="el-GR" sz="2200" dirty="0">
                <a:latin typeface="+mn-lt"/>
                <a:sym typeface="Wingdings" pitchFamily="2" charset="2"/>
              </a:rPr>
              <a:t>) </a:t>
            </a:r>
            <a:r>
              <a:rPr lang="el-GR" sz="2200" b="1" dirty="0">
                <a:solidFill>
                  <a:srgbClr val="00B050"/>
                </a:solidFill>
                <a:latin typeface="+mn-lt"/>
                <a:sym typeface="Wingdings" pitchFamily="2" charset="2"/>
              </a:rPr>
              <a:t>(</a:t>
            </a:r>
            <a:r>
              <a:rPr lang="el-GR" sz="2200" b="1" dirty="0" err="1">
                <a:solidFill>
                  <a:srgbClr val="00B050"/>
                </a:solidFill>
                <a:latin typeface="+mn-lt"/>
                <a:sym typeface="Wingdings" pitchFamily="2" charset="2"/>
              </a:rPr>
              <a:t>ΠρθΦ</a:t>
            </a:r>
            <a:r>
              <a:rPr lang="el-GR" sz="2000" b="1" dirty="0">
                <a:solidFill>
                  <a:srgbClr val="00B050"/>
                </a:solidFill>
                <a:latin typeface="+mn-lt"/>
                <a:sym typeface="Wingdings" pitchFamily="2" charset="2"/>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 calcmode="lin" valueType="num">
                                      <p:cBhvr additive="base">
                                        <p:cTn id="18" dur="1000" fill="hold"/>
                                        <p:tgtEl>
                                          <p:spTgt spid="31"/>
                                        </p:tgtEl>
                                        <p:attrNameLst>
                                          <p:attrName>ppt_x</p:attrName>
                                        </p:attrNameLst>
                                      </p:cBhvr>
                                      <p:tavLst>
                                        <p:tav tm="0">
                                          <p:val>
                                            <p:strVal val="0-#ppt_w/2"/>
                                          </p:val>
                                        </p:tav>
                                        <p:tav tm="100000">
                                          <p:val>
                                            <p:strVal val="#ppt_x"/>
                                          </p:val>
                                        </p:tav>
                                      </p:tavLst>
                                    </p:anim>
                                    <p:anim calcmode="lin" valueType="num">
                                      <p:cBhvr additive="base">
                                        <p:cTn id="19" dur="10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3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152400" y="762000"/>
            <a:ext cx="8991600" cy="1077218"/>
          </a:xfrm>
          <a:prstGeom prst="rect">
            <a:avLst/>
          </a:prstGeom>
          <a:noFill/>
        </p:spPr>
        <p:txBody>
          <a:bodyPr wrap="square" rtlCol="0">
            <a:spAutoFit/>
          </a:bodyPr>
          <a:lstStyle/>
          <a:p>
            <a:pPr>
              <a:buFont typeface="Wingdings" pitchFamily="2" charset="2"/>
              <a:buChar char="ü"/>
            </a:pPr>
            <a:r>
              <a:rPr lang="el-GR" sz="2400" dirty="0">
                <a:solidFill>
                  <a:srgbClr val="7030A0"/>
                </a:solidFill>
              </a:rPr>
              <a:t>   </a:t>
            </a:r>
            <a:r>
              <a:rPr lang="el-GR" sz="2400" dirty="0">
                <a:latin typeface="Cambria" pitchFamily="18" charset="0"/>
              </a:rPr>
              <a:t>Ας δούμε όμως τις άλλες δύο προτάσεις:</a:t>
            </a:r>
          </a:p>
          <a:p>
            <a:pPr marL="914400" lvl="1" indent="-457200">
              <a:buFont typeface="+mj-lt"/>
              <a:buAutoNum type="arabicParenR"/>
            </a:pPr>
            <a:r>
              <a:rPr lang="el-GR" sz="2000" dirty="0">
                <a:latin typeface="Cambria" pitchFamily="18" charset="0"/>
                <a:sym typeface="Wingdings" pitchFamily="2" charset="2"/>
              </a:rPr>
              <a:t>Η Σοφία συνάντησε την καθηγήτρια στο μάθημα.</a:t>
            </a:r>
          </a:p>
          <a:p>
            <a:pPr marL="914400" lvl="1" indent="-457200">
              <a:buFont typeface="+mj-lt"/>
              <a:buAutoNum type="arabicParenR"/>
            </a:pPr>
            <a:r>
              <a:rPr lang="el-GR" sz="2000" dirty="0">
                <a:latin typeface="Cambria" pitchFamily="18" charset="0"/>
                <a:sym typeface="Wingdings" pitchFamily="2" charset="2"/>
              </a:rPr>
              <a:t>Η Σοφία συνάντησε την καθηγήτρια με τα γυαλιά.</a:t>
            </a:r>
          </a:p>
        </p:txBody>
      </p:sp>
      <p:sp>
        <p:nvSpPr>
          <p:cNvPr id="5" name="4 - Ορθογώνιο"/>
          <p:cNvSpPr/>
          <p:nvPr/>
        </p:nvSpPr>
        <p:spPr>
          <a:xfrm>
            <a:off x="228600" y="1542633"/>
            <a:ext cx="8610600" cy="4401205"/>
          </a:xfrm>
          <a:prstGeom prst="rect">
            <a:avLst/>
          </a:prstGeom>
        </p:spPr>
        <p:txBody>
          <a:bodyPr wrap="square">
            <a:spAutoFit/>
          </a:bodyPr>
          <a:lstStyle/>
          <a:p>
            <a:pPr marL="457200" indent="-457200" algn="just">
              <a:buClr>
                <a:srgbClr val="7030A0"/>
              </a:buClr>
              <a:buFont typeface="Wingdings" pitchFamily="2" charset="2"/>
              <a:buChar char="ü"/>
            </a:pPr>
            <a:endParaRPr lang="el-GR" sz="2400" dirty="0">
              <a:latin typeface="Cambria" pitchFamily="18" charset="0"/>
            </a:endParaRPr>
          </a:p>
          <a:p>
            <a:pPr marL="457200" indent="-457200" algn="just">
              <a:buClr>
                <a:srgbClr val="7030A0"/>
              </a:buClr>
              <a:buFont typeface="Wingdings" pitchFamily="2" charset="2"/>
              <a:buChar char="ü"/>
            </a:pPr>
            <a:r>
              <a:rPr lang="el-GR" sz="2400" dirty="0">
                <a:latin typeface="Cambria" pitchFamily="18" charset="0"/>
              </a:rPr>
              <a:t>Αν εφαρμόσουμε τα διαγνωστικά κριτήρια συστατικής δομής θα βρούμε ότι διαφέρουν μεταξύ τους: </a:t>
            </a:r>
          </a:p>
          <a:p>
            <a:pPr>
              <a:buFont typeface="Wingdings" pitchFamily="2" charset="2"/>
              <a:buChar char="ü"/>
            </a:pPr>
            <a:endParaRPr lang="el-GR" sz="2400" dirty="0">
              <a:solidFill>
                <a:srgbClr val="00B050"/>
              </a:solidFill>
              <a:latin typeface="Cambria" pitchFamily="18" charset="0"/>
            </a:endParaRPr>
          </a:p>
          <a:p>
            <a:pPr marL="914400" lvl="1" indent="-457200">
              <a:buFont typeface="Wingdings" pitchFamily="2" charset="2"/>
              <a:buChar char="§"/>
            </a:pPr>
            <a:r>
              <a:rPr lang="el-GR" sz="2000" b="1" dirty="0">
                <a:solidFill>
                  <a:srgbClr val="7030A0"/>
                </a:solidFill>
                <a:latin typeface="Cambria" pitchFamily="18" charset="0"/>
                <a:sym typeface="Wingdings" pitchFamily="2" charset="2"/>
              </a:rPr>
              <a:t>Μετακίνηση:</a:t>
            </a:r>
          </a:p>
          <a:p>
            <a:pPr marL="1371600" lvl="2" indent="-457200">
              <a:buFont typeface="Courier New" pitchFamily="49" charset="0"/>
              <a:buChar char="o"/>
            </a:pPr>
            <a:r>
              <a:rPr lang="el-GR" sz="2000" dirty="0">
                <a:latin typeface="Cambria" pitchFamily="18" charset="0"/>
                <a:sym typeface="Wingdings" pitchFamily="2" charset="2"/>
              </a:rPr>
              <a:t>Η Σοφία συνάντησε την καθηγήτρια στο μάθημα.</a:t>
            </a:r>
          </a:p>
          <a:p>
            <a:pPr marL="1371600" lvl="2" indent="-457200">
              <a:buFont typeface="Courier New" pitchFamily="49" charset="0"/>
              <a:buChar char="o"/>
            </a:pPr>
            <a:r>
              <a:rPr lang="el-GR" sz="2000" dirty="0">
                <a:latin typeface="Cambria" pitchFamily="18" charset="0"/>
                <a:sym typeface="Wingdings" pitchFamily="2" charset="2"/>
              </a:rPr>
              <a:t>Η Σοφία συνάντησε στο μάθημα την καθηγήτρια.</a:t>
            </a:r>
          </a:p>
          <a:p>
            <a:pPr marL="1371600" lvl="2" indent="-457200">
              <a:buFont typeface="Courier New" pitchFamily="49" charset="0"/>
              <a:buChar char="o"/>
            </a:pPr>
            <a:r>
              <a:rPr lang="el-GR" sz="2000" dirty="0">
                <a:latin typeface="Cambria" pitchFamily="18" charset="0"/>
                <a:sym typeface="Wingdings" pitchFamily="2" charset="2"/>
              </a:rPr>
              <a:t>Στο μάθημα η Σοφία συνάντησε την καθηγήτρια.</a:t>
            </a:r>
          </a:p>
          <a:p>
            <a:pPr marL="1371600" lvl="2" indent="-457200"/>
            <a:endParaRPr lang="el-GR" sz="2000" dirty="0">
              <a:latin typeface="Cambria" pitchFamily="18" charset="0"/>
              <a:sym typeface="Wingdings" pitchFamily="2" charset="2"/>
            </a:endParaRPr>
          </a:p>
          <a:p>
            <a:pPr marL="1371600" lvl="2" indent="-457200">
              <a:buFont typeface="Courier New" pitchFamily="49" charset="0"/>
              <a:buChar char="o"/>
            </a:pPr>
            <a:r>
              <a:rPr lang="el-GR" sz="2000" dirty="0">
                <a:latin typeface="Cambria" pitchFamily="18" charset="0"/>
                <a:sym typeface="Wingdings" pitchFamily="2" charset="2"/>
              </a:rPr>
              <a:t>Η Σοφία συνάντησε την καθηγήτρια με τα γυαλιά.</a:t>
            </a:r>
          </a:p>
          <a:p>
            <a:pPr marL="1371600" lvl="2" indent="-457200">
              <a:buFont typeface="Courier New" pitchFamily="49" charset="0"/>
              <a:buChar char="o"/>
            </a:pPr>
            <a:r>
              <a:rPr lang="el-GR" sz="2000" dirty="0">
                <a:latin typeface="Cambria" pitchFamily="18" charset="0"/>
                <a:sym typeface="Wingdings" pitchFamily="2" charset="2"/>
              </a:rPr>
              <a:t>*Η Σοφία συνάντησε με τα γυαλιά την καθηγήτρια.</a:t>
            </a:r>
          </a:p>
          <a:p>
            <a:pPr marL="1371600" lvl="2" indent="-457200">
              <a:buFont typeface="Courier New" pitchFamily="49" charset="0"/>
              <a:buChar char="o"/>
            </a:pPr>
            <a:r>
              <a:rPr lang="el-GR" sz="2000" dirty="0">
                <a:latin typeface="Cambria" pitchFamily="18" charset="0"/>
                <a:sym typeface="Wingdings" pitchFamily="2" charset="2"/>
              </a:rPr>
              <a:t>* Με τα γυαλιά η Σοφία συνάντησε την καθηγήτρια.</a:t>
            </a:r>
          </a:p>
          <a:p>
            <a:endParaRPr lang="el-GR" sz="2400" dirty="0">
              <a:latin typeface="+mn-lt"/>
            </a:endParaRPr>
          </a:p>
        </p:txBody>
      </p:sp>
      <p:sp>
        <p:nvSpPr>
          <p:cNvPr id="7" name="6 - Ορθογώνιο"/>
          <p:cNvSpPr/>
          <p:nvPr/>
        </p:nvSpPr>
        <p:spPr>
          <a:xfrm>
            <a:off x="228600" y="5638800"/>
            <a:ext cx="8610600" cy="1200329"/>
          </a:xfrm>
          <a:prstGeom prst="rect">
            <a:avLst/>
          </a:prstGeom>
        </p:spPr>
        <p:txBody>
          <a:bodyPr wrap="square">
            <a:spAutoFit/>
          </a:bodyPr>
          <a:lstStyle/>
          <a:p>
            <a:pPr marL="457200" indent="-457200" algn="just">
              <a:buClr>
                <a:srgbClr val="7030A0"/>
              </a:buClr>
              <a:buFont typeface="Wingdings" pitchFamily="2" charset="2"/>
              <a:buChar char="ü"/>
            </a:pPr>
            <a:r>
              <a:rPr lang="el-GR" sz="2400" dirty="0">
                <a:latin typeface="Cambria" pitchFamily="18" charset="0"/>
              </a:rPr>
              <a:t> Τι συμπεραίνουμε για τις φράσεις </a:t>
            </a:r>
            <a:r>
              <a:rPr lang="el-GR" sz="2400" i="1" dirty="0">
                <a:solidFill>
                  <a:srgbClr val="00B050"/>
                </a:solidFill>
                <a:latin typeface="Cambria" pitchFamily="18" charset="0"/>
                <a:sym typeface="Wingdings" pitchFamily="2" charset="2"/>
              </a:rPr>
              <a:t>την καθηγήτρια στο μάθημα</a:t>
            </a:r>
            <a:r>
              <a:rPr lang="el-GR" sz="2400" dirty="0">
                <a:solidFill>
                  <a:srgbClr val="00B050"/>
                </a:solidFill>
                <a:latin typeface="Cambria" pitchFamily="18" charset="0"/>
                <a:sym typeface="Wingdings" pitchFamily="2" charset="2"/>
              </a:rPr>
              <a:t> </a:t>
            </a:r>
            <a:r>
              <a:rPr lang="el-GR" sz="2400" dirty="0">
                <a:latin typeface="Cambria" pitchFamily="18" charset="0"/>
                <a:sym typeface="Wingdings" pitchFamily="2" charset="2"/>
              </a:rPr>
              <a:t>και </a:t>
            </a:r>
            <a:r>
              <a:rPr lang="el-GR" sz="2400" i="1" dirty="0">
                <a:solidFill>
                  <a:srgbClr val="00B050"/>
                </a:solidFill>
                <a:latin typeface="Cambria" pitchFamily="18" charset="0"/>
                <a:sym typeface="Wingdings" pitchFamily="2" charset="2"/>
              </a:rPr>
              <a:t>την καθηγήτρια με τα γυαλιά </a:t>
            </a:r>
            <a:r>
              <a:rPr lang="el-GR" sz="2400" dirty="0">
                <a:latin typeface="Cambria" pitchFamily="18" charset="0"/>
                <a:sym typeface="Wingdings" pitchFamily="2" charset="2"/>
              </a:rPr>
              <a:t>στο (1) και στο (2) αντίστοιχα;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7">
                                            <p:txEl>
                                              <p:pRg st="0" end="0"/>
                                            </p:txEl>
                                          </p:spTgt>
                                        </p:tgtEl>
                                        <p:attrNameLst>
                                          <p:attrName>style.visibility</p:attrName>
                                        </p:attrNameLst>
                                      </p:cBhvr>
                                      <p:to>
                                        <p:strVal val="visible"/>
                                      </p:to>
                                    </p:set>
                                    <p:anim calcmode="lin" valueType="num">
                                      <p:cBhvr additive="base">
                                        <p:cTn id="18" dur="1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152400" y="762000"/>
            <a:ext cx="8686800" cy="5570756"/>
          </a:xfrm>
          <a:prstGeom prst="rect">
            <a:avLst/>
          </a:prstGeom>
          <a:noFill/>
        </p:spPr>
        <p:txBody>
          <a:bodyPr wrap="square" rtlCol="0">
            <a:spAutoFit/>
          </a:bodyPr>
          <a:lstStyle/>
          <a:p>
            <a:pPr marL="457200" indent="-457200" algn="just">
              <a:buClr>
                <a:srgbClr val="00B050"/>
              </a:buClr>
              <a:buFont typeface="Courier New" pitchFamily="49" charset="0"/>
              <a:buChar char="o"/>
            </a:pPr>
            <a:r>
              <a:rPr lang="el-GR" sz="2400" dirty="0">
                <a:latin typeface="Cambria" pitchFamily="18" charset="0"/>
              </a:rPr>
              <a:t> Η </a:t>
            </a:r>
            <a:r>
              <a:rPr lang="el-GR" sz="2400" dirty="0" err="1">
                <a:latin typeface="Cambria" pitchFamily="18" charset="0"/>
              </a:rPr>
              <a:t>ΠρθΦ</a:t>
            </a:r>
            <a:r>
              <a:rPr lang="el-GR" sz="2400" dirty="0">
                <a:latin typeface="Cambria" pitchFamily="18" charset="0"/>
              </a:rPr>
              <a:t> είναι ένας προσδιορισμός ο οποίος στο (1)  μπορεί να παραληφθεί, ενώ στο (2) δεν μπορεί να παραληφθεί, καθώς στο (2) η φράση </a:t>
            </a:r>
            <a:r>
              <a:rPr lang="el-GR" sz="2400" i="1" dirty="0">
                <a:solidFill>
                  <a:srgbClr val="00B050"/>
                </a:solidFill>
                <a:latin typeface="Cambria" pitchFamily="18" charset="0"/>
                <a:sym typeface="Wingdings" pitchFamily="2" charset="2"/>
              </a:rPr>
              <a:t>την καθηγήτρια με τα γυαλιά </a:t>
            </a:r>
            <a:r>
              <a:rPr lang="el-GR" sz="2400" dirty="0">
                <a:latin typeface="Cambria" pitchFamily="18" charset="0"/>
                <a:sym typeface="Wingdings" pitchFamily="2" charset="2"/>
              </a:rPr>
              <a:t>αποτελεί ένα άμεσο συστατικό.</a:t>
            </a:r>
          </a:p>
          <a:p>
            <a:pPr marL="457200" indent="-457200" algn="just">
              <a:buClr>
                <a:srgbClr val="00B050"/>
              </a:buClr>
              <a:buFont typeface="Courier New" pitchFamily="49" charset="0"/>
              <a:buChar char="o"/>
            </a:pPr>
            <a:r>
              <a:rPr lang="el-GR" sz="2400" dirty="0">
                <a:latin typeface="Cambria" pitchFamily="18" charset="0"/>
                <a:sym typeface="Wingdings" pitchFamily="2" charset="2"/>
              </a:rPr>
              <a:t> Η </a:t>
            </a:r>
            <a:r>
              <a:rPr lang="el-GR" sz="2400" dirty="0" err="1">
                <a:latin typeface="Cambria" pitchFamily="18" charset="0"/>
                <a:sym typeface="Wingdings" pitchFamily="2" charset="2"/>
              </a:rPr>
              <a:t>ΠρθΦ</a:t>
            </a:r>
            <a:r>
              <a:rPr lang="el-GR" sz="2400" dirty="0">
                <a:latin typeface="Cambria" pitchFamily="18" charset="0"/>
                <a:sym typeface="Wingdings" pitchFamily="2" charset="2"/>
              </a:rPr>
              <a:t> στο (1) προσδιορίζει όλη τη ΡΦ, αποτελεί δηλ. ένα επιπλέον συστατικό στον κόμβο της ΡΦ. </a:t>
            </a:r>
          </a:p>
          <a:p>
            <a:pPr algn="just">
              <a:buFont typeface="Wingdings" pitchFamily="2" charset="2"/>
              <a:buChar char="ü"/>
            </a:pPr>
            <a:endParaRPr lang="el-GR" sz="2300" dirty="0">
              <a:latin typeface="+mn-lt"/>
              <a:sym typeface="Wingdings" pitchFamily="2" charset="2"/>
            </a:endParaRPr>
          </a:p>
          <a:p>
            <a:pPr marL="457200" indent="-457200" algn="just">
              <a:buClr>
                <a:srgbClr val="7030A0"/>
              </a:buClr>
              <a:buFont typeface="Wingdings" pitchFamily="2" charset="2"/>
              <a:buChar char="ü"/>
            </a:pPr>
            <a:r>
              <a:rPr lang="el-GR" sz="2400" dirty="0">
                <a:latin typeface="Cambria" pitchFamily="18" charset="0"/>
              </a:rPr>
              <a:t> Θεωρούμε ότι η</a:t>
            </a:r>
            <a:r>
              <a:rPr lang="el-GR" sz="2400" b="1" dirty="0">
                <a:solidFill>
                  <a:srgbClr val="7030A0"/>
                </a:solidFill>
                <a:latin typeface="Cambria" pitchFamily="18" charset="0"/>
              </a:rPr>
              <a:t> προσάρτηση </a:t>
            </a:r>
            <a:r>
              <a:rPr lang="el-GR" sz="2400" dirty="0">
                <a:latin typeface="Cambria" pitchFamily="18" charset="0"/>
              </a:rPr>
              <a:t>της </a:t>
            </a:r>
            <a:r>
              <a:rPr lang="el-GR" sz="2400" dirty="0" err="1">
                <a:latin typeface="Cambria" pitchFamily="18" charset="0"/>
              </a:rPr>
              <a:t>ΠρθΦ</a:t>
            </a:r>
            <a:r>
              <a:rPr lang="el-GR" sz="2400" dirty="0">
                <a:latin typeface="Cambria" pitchFamily="18" charset="0"/>
              </a:rPr>
              <a:t> στη ΡΦ περιλαμβάνει τη δημιουργία μιας μεγαλύτερης ΡΦ, όπου ο αρχικός κόμβος </a:t>
            </a:r>
            <a:r>
              <a:rPr lang="el-GR" sz="2400" b="1" dirty="0" err="1">
                <a:solidFill>
                  <a:srgbClr val="7030A0"/>
                </a:solidFill>
                <a:latin typeface="Cambria" pitchFamily="18" charset="0"/>
              </a:rPr>
              <a:t>επαναγράφεται</a:t>
            </a:r>
            <a:r>
              <a:rPr lang="el-GR" sz="2400" dirty="0">
                <a:latin typeface="Cambria" pitchFamily="18" charset="0"/>
              </a:rPr>
              <a:t>.</a:t>
            </a:r>
          </a:p>
          <a:p>
            <a:pPr marL="457200" indent="-457200" algn="just">
              <a:buClr>
                <a:srgbClr val="7030A0"/>
              </a:buClr>
              <a:buFont typeface="Wingdings" pitchFamily="2" charset="2"/>
              <a:buChar char="ü"/>
            </a:pPr>
            <a:r>
              <a:rPr lang="el-GR" sz="2400" dirty="0">
                <a:latin typeface="Cambria" pitchFamily="18" charset="0"/>
                <a:sym typeface="Wingdings" pitchFamily="2" charset="2"/>
              </a:rPr>
              <a:t> Η ΡΦ σε αυτή την περίπτωση αποτελείται από δύο τεμάχια, το ένα από τα οποία, </a:t>
            </a:r>
            <a:r>
              <a:rPr lang="el-GR" sz="2400" b="1" dirty="0">
                <a:solidFill>
                  <a:srgbClr val="7030A0"/>
                </a:solidFill>
                <a:latin typeface="Cambria" pitchFamily="18" charset="0"/>
                <a:sym typeface="Wingdings" pitchFamily="2" charset="2"/>
              </a:rPr>
              <a:t>το προσάρτημα</a:t>
            </a:r>
            <a:r>
              <a:rPr lang="el-GR" sz="2400" dirty="0">
                <a:latin typeface="Cambria" pitchFamily="18" charset="0"/>
                <a:sym typeface="Wingdings" pitchFamily="2" charset="2"/>
              </a:rPr>
              <a:t>, δηλ. η </a:t>
            </a:r>
            <a:r>
              <a:rPr lang="el-GR" sz="2400" dirty="0" err="1">
                <a:latin typeface="Cambria" pitchFamily="18" charset="0"/>
                <a:sym typeface="Wingdings" pitchFamily="2" charset="2"/>
              </a:rPr>
              <a:t>ΠρθΦ</a:t>
            </a:r>
            <a:r>
              <a:rPr lang="el-GR" sz="2400" dirty="0">
                <a:latin typeface="Cambria" pitchFamily="18" charset="0"/>
                <a:sym typeface="Wingdings" pitchFamily="2" charset="2"/>
              </a:rPr>
              <a:t> στην (1), δεν επηρεάζει το είδος του αρχικού κόμβου, ο οποίος παραμένει ΡΦ.</a:t>
            </a:r>
          </a:p>
          <a:p>
            <a:pPr algn="just">
              <a:buFont typeface="Wingdings" pitchFamily="2" charset="2"/>
              <a:buChar char="ü"/>
            </a:pPr>
            <a:endParaRPr lang="el-GR" sz="2400" dirty="0">
              <a:latin typeface="+mn-lt"/>
              <a:sym typeface="Wingdings" pitchFamily="2" charset="2"/>
            </a:endParaRPr>
          </a:p>
        </p:txBody>
      </p:sp>
      <p:sp>
        <p:nvSpPr>
          <p:cNvPr id="5" name="4 - Ορθογώνιο"/>
          <p:cNvSpPr/>
          <p:nvPr/>
        </p:nvSpPr>
        <p:spPr>
          <a:xfrm>
            <a:off x="228600" y="5257800"/>
            <a:ext cx="8915400" cy="2616101"/>
          </a:xfrm>
          <a:prstGeom prst="rect">
            <a:avLst/>
          </a:prstGeom>
        </p:spPr>
        <p:txBody>
          <a:bodyPr wrap="square">
            <a:spAutoFit/>
          </a:bodyPr>
          <a:lstStyle/>
          <a:p>
            <a:endParaRPr lang="el-GR" sz="2400" b="1" dirty="0">
              <a:solidFill>
                <a:srgbClr val="7030A0"/>
              </a:solidFill>
              <a:latin typeface="+mn-lt"/>
            </a:endParaRPr>
          </a:p>
          <a:p>
            <a:endParaRPr lang="el-GR" sz="2400" b="1" dirty="0">
              <a:solidFill>
                <a:srgbClr val="7030A0"/>
              </a:solidFill>
              <a:latin typeface="+mn-lt"/>
            </a:endParaRPr>
          </a:p>
          <a:p>
            <a:pPr>
              <a:buClr>
                <a:srgbClr val="7030A0"/>
              </a:buClr>
              <a:buFont typeface="Wingdings" pitchFamily="2" charset="2"/>
              <a:buChar char="ü"/>
            </a:pPr>
            <a:r>
              <a:rPr lang="el-GR" sz="2400" dirty="0">
                <a:latin typeface="+mn-lt"/>
              </a:rPr>
              <a:t>Νέος ΚΦΔ</a:t>
            </a:r>
            <a:r>
              <a:rPr lang="el-GR" sz="2400" dirty="0"/>
              <a:t>:</a:t>
            </a:r>
            <a:endParaRPr lang="el-GR" sz="2400" b="1" dirty="0">
              <a:solidFill>
                <a:srgbClr val="00B050"/>
              </a:solidFill>
            </a:endParaRPr>
          </a:p>
          <a:p>
            <a:pPr marL="914400" lvl="1" indent="-457200">
              <a:buFont typeface="Wingdings" pitchFamily="2" charset="2"/>
              <a:buChar char="§"/>
            </a:pPr>
            <a:r>
              <a:rPr lang="el-GR" sz="2400" b="1" dirty="0">
                <a:solidFill>
                  <a:srgbClr val="7030A0"/>
                </a:solidFill>
                <a:latin typeface="+mn-lt"/>
                <a:sym typeface="Wingdings" pitchFamily="2" charset="2"/>
              </a:rPr>
              <a:t>ΡΦ</a:t>
            </a:r>
            <a:r>
              <a:rPr lang="el-GR" sz="2400" dirty="0">
                <a:latin typeface="+mn-lt"/>
                <a:sym typeface="Wingdings" pitchFamily="2" charset="2"/>
              </a:rPr>
              <a:t> </a:t>
            </a:r>
            <a:r>
              <a:rPr lang="el-GR" sz="2400" b="1" dirty="0">
                <a:solidFill>
                  <a:srgbClr val="7030A0"/>
                </a:solidFill>
                <a:latin typeface="+mn-lt"/>
                <a:sym typeface="Wingdings" pitchFamily="2" charset="2"/>
              </a:rPr>
              <a:t>ΡΦ</a:t>
            </a:r>
            <a:r>
              <a:rPr lang="el-GR" sz="2400" dirty="0">
                <a:latin typeface="+mn-lt"/>
                <a:sym typeface="Wingdings" pitchFamily="2" charset="2"/>
              </a:rPr>
              <a:t> </a:t>
            </a:r>
            <a:r>
              <a:rPr lang="el-GR" sz="2400" b="1" dirty="0" err="1">
                <a:solidFill>
                  <a:srgbClr val="00B050"/>
                </a:solidFill>
                <a:latin typeface="+mn-lt"/>
                <a:sym typeface="Wingdings" pitchFamily="2" charset="2"/>
              </a:rPr>
              <a:t>ΠρθΦ</a:t>
            </a:r>
            <a:endParaRPr lang="el-GR" sz="2400" b="1" dirty="0">
              <a:solidFill>
                <a:srgbClr val="00B050"/>
              </a:solidFill>
              <a:latin typeface="+mn-lt"/>
              <a:sym typeface="Wingdings" pitchFamily="2" charset="2"/>
            </a:endParaRPr>
          </a:p>
          <a:p>
            <a:pPr marL="0" lvl="1"/>
            <a:endParaRPr lang="el-GR" sz="2400" dirty="0">
              <a:solidFill>
                <a:srgbClr val="00B050"/>
              </a:solidFill>
              <a:latin typeface="+mn-lt"/>
            </a:endParaRPr>
          </a:p>
          <a:p>
            <a:pPr>
              <a:buFont typeface="Wingdings" pitchFamily="2" charset="2"/>
              <a:buChar char="ü"/>
            </a:pPr>
            <a:endParaRPr lang="el-GR" sz="2400" dirty="0">
              <a:solidFill>
                <a:srgbClr val="00B050"/>
              </a:solidFill>
              <a:latin typeface="+mn-lt"/>
            </a:endParaRPr>
          </a:p>
          <a:p>
            <a:pPr marL="914400" lvl="1" indent="-457200">
              <a:buFont typeface="Wingdings" pitchFamily="2" charset="2"/>
              <a:buChar char="§"/>
            </a:pPr>
            <a:endParaRPr lang="el-GR" sz="2000" b="1" dirty="0">
              <a:solidFill>
                <a:srgbClr val="00B050"/>
              </a:solidFill>
              <a:sym typeface="Wingdings"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28600"/>
            <a:ext cx="7772400" cy="1143000"/>
          </a:xfrm>
        </p:spPr>
        <p:txBody>
          <a:bodyPr/>
          <a:lstStyle/>
          <a:p>
            <a:pPr algn="ctr" eaLnBrk="1" hangingPunct="1">
              <a:defRPr/>
            </a:pPr>
            <a:r>
              <a:rPr lang="el-GR" altLang="en-US" sz="3200" dirty="0">
                <a:solidFill>
                  <a:srgbClr val="7030A0"/>
                </a:solidFill>
                <a:effectLst>
                  <a:outerShdw blurRad="38100" dist="38100" dir="2700000" algn="tl">
                    <a:srgbClr val="C0C0C0"/>
                  </a:outerShdw>
                </a:effectLst>
                <a:latin typeface="Monotype Corsiva" panose="03010101010201010101" pitchFamily="66" charset="0"/>
              </a:rPr>
              <a:t>Τι είναι  η γλώσσα </a:t>
            </a:r>
            <a:r>
              <a:rPr lang="el-GR" altLang="en-US" sz="3200" dirty="0">
                <a:solidFill>
                  <a:srgbClr val="7030A0"/>
                </a:solidFill>
                <a:effectLst>
                  <a:outerShdw blurRad="38100" dist="38100" dir="2700000" algn="tl">
                    <a:srgbClr val="C0C0C0"/>
                  </a:outerShdw>
                </a:effectLst>
                <a:latin typeface="Monotype Corsiva" panose="03010101010201010101" pitchFamily="66" charset="0"/>
                <a:sym typeface="Wingdings" pitchFamily="2" charset="2"/>
              </a:rPr>
              <a:t> </a:t>
            </a:r>
            <a:r>
              <a:rPr lang="el-GR" altLang="en-US" sz="3200" dirty="0">
                <a:solidFill>
                  <a:srgbClr val="7030A0"/>
                </a:solidFill>
                <a:effectLst>
                  <a:outerShdw blurRad="38100" dist="38100" dir="2700000" algn="tl">
                    <a:srgbClr val="C0C0C0"/>
                  </a:outerShdw>
                </a:effectLst>
                <a:latin typeface="Monotype Corsiva" panose="03010101010201010101" pitchFamily="66" charset="0"/>
              </a:rPr>
              <a:t>γνώση της γλώσσας: Σύνταξη</a:t>
            </a:r>
          </a:p>
        </p:txBody>
      </p:sp>
      <p:sp>
        <p:nvSpPr>
          <p:cNvPr id="6" name="5 - TextBox"/>
          <p:cNvSpPr txBox="1"/>
          <p:nvPr/>
        </p:nvSpPr>
        <p:spPr>
          <a:xfrm>
            <a:off x="228600" y="1295400"/>
            <a:ext cx="8686800" cy="4062651"/>
          </a:xfrm>
          <a:prstGeom prst="rect">
            <a:avLst/>
          </a:prstGeom>
          <a:noFill/>
        </p:spPr>
        <p:txBody>
          <a:bodyPr wrap="square" rtlCol="0">
            <a:spAutoFit/>
          </a:bodyPr>
          <a:lstStyle/>
          <a:p>
            <a:pPr marL="514350" indent="-514350" algn="just">
              <a:buAutoNum type="romanLcPeriod"/>
            </a:pPr>
            <a:endParaRPr lang="el-GR" sz="2400" b="1" dirty="0">
              <a:solidFill>
                <a:srgbClr val="7030A0"/>
              </a:solidFill>
              <a:latin typeface="Cambria" pitchFamily="18" charset="0"/>
            </a:endParaRPr>
          </a:p>
          <a:p>
            <a:pPr marL="514350" indent="-514350" algn="just">
              <a:buAutoNum type="romanLcPeriod"/>
            </a:pPr>
            <a:endParaRPr lang="el-GR" sz="2400" b="1" dirty="0">
              <a:solidFill>
                <a:srgbClr val="7030A0"/>
              </a:solidFill>
              <a:latin typeface="Cambria" pitchFamily="18" charset="0"/>
            </a:endParaRPr>
          </a:p>
          <a:p>
            <a:pPr marL="514350" indent="-514350" algn="just">
              <a:buAutoNum type="romanLcPeriod"/>
            </a:pPr>
            <a:endParaRPr lang="el-GR" sz="2400" b="1" dirty="0">
              <a:solidFill>
                <a:srgbClr val="7030A0"/>
              </a:solidFill>
              <a:latin typeface="Cambria" pitchFamily="18" charset="0"/>
            </a:endParaRPr>
          </a:p>
          <a:p>
            <a:pPr algn="just"/>
            <a:r>
              <a:rPr lang="el-GR" sz="2400" b="1" u="sng" dirty="0">
                <a:solidFill>
                  <a:srgbClr val="7030A0"/>
                </a:solidFill>
                <a:latin typeface="Cambria" pitchFamily="18" charset="0"/>
              </a:rPr>
              <a:t>Σύνταξη</a:t>
            </a:r>
            <a:r>
              <a:rPr lang="el-GR" sz="2400" dirty="0">
                <a:latin typeface="Cambria" pitchFamily="18" charset="0"/>
              </a:rPr>
              <a:t>: ο κλάδος που μελετά τη συστατική δομή της πρότασης και συγκεκριμένα τους κανόνες με βάση τους οποίους συνδυάζονται οι λέξεις σε ευρύτερα συστατικά για να σχηματίσουν προτάσεις. Στόχος της σύνταξης είναι να αποτυπώσει τη γνώση που έχει ο φυσικός ομιλητής για τον ιεραρχικό τρόπο με τον οποίο οργανώνεται η γλώσσα.  </a:t>
            </a:r>
            <a:endParaRPr lang="el-GR" sz="2400" dirty="0">
              <a:latin typeface="+mn-lt"/>
            </a:endParaRPr>
          </a:p>
          <a:p>
            <a:pPr algn="just"/>
            <a:endParaRPr lang="el-GR" sz="2400" dirty="0">
              <a:latin typeface="Cambria" pitchFamily="18" charset="0"/>
            </a:endParaRPr>
          </a:p>
          <a:p>
            <a:pPr algn="just"/>
            <a:endParaRPr lang="el-G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wipe(up)">
                                      <p:cBhvr>
                                        <p:cTn id="7"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90" name="TextBox 8"/>
          <p:cNvSpPr txBox="1"/>
          <p:nvPr/>
        </p:nvSpPr>
        <p:spPr>
          <a:xfrm>
            <a:off x="4991322" y="2481251"/>
            <a:ext cx="834529" cy="338554"/>
          </a:xfrm>
          <a:prstGeom prst="rect">
            <a:avLst/>
          </a:prstGeom>
          <a:noFill/>
        </p:spPr>
        <p:txBody>
          <a:bodyPr wrap="square" rtlCol="0">
            <a:spAutoFit/>
          </a:bodyPr>
          <a:lstStyle/>
          <a:p>
            <a:pPr algn="ctr"/>
            <a:r>
              <a:rPr lang="el-GR" sz="1600" b="1" dirty="0">
                <a:solidFill>
                  <a:srgbClr val="00B050"/>
                </a:solidFill>
                <a:latin typeface="Cambria" pitchFamily="18" charset="0"/>
                <a:cs typeface="Times New Roman" panose="02020603050405020304" pitchFamily="18" charset="0"/>
              </a:rPr>
              <a:t>ΡΦ</a:t>
            </a:r>
            <a:endParaRPr lang="en-US" sz="1600" b="1" dirty="0">
              <a:solidFill>
                <a:srgbClr val="00B050"/>
              </a:solidFill>
              <a:latin typeface="Cambria" pitchFamily="18" charset="0"/>
              <a:cs typeface="Times New Roman" panose="02020603050405020304" pitchFamily="18" charset="0"/>
            </a:endParaRPr>
          </a:p>
        </p:txBody>
      </p:sp>
      <p:cxnSp>
        <p:nvCxnSpPr>
          <p:cNvPr id="91" name="Ευθεία γραμμή σύνδεσης 9"/>
          <p:cNvCxnSpPr/>
          <p:nvPr/>
        </p:nvCxnSpPr>
        <p:spPr>
          <a:xfrm flipH="1" flipV="1">
            <a:off x="3657600" y="1676400"/>
            <a:ext cx="1547492" cy="804852"/>
          </a:xfrm>
          <a:prstGeom prst="line">
            <a:avLst/>
          </a:prstGeom>
        </p:spPr>
        <p:style>
          <a:lnRef idx="1">
            <a:schemeClr val="dk1"/>
          </a:lnRef>
          <a:fillRef idx="0">
            <a:schemeClr val="dk1"/>
          </a:fillRef>
          <a:effectRef idx="0">
            <a:schemeClr val="dk1"/>
          </a:effectRef>
          <a:fontRef idx="minor">
            <a:schemeClr val="tx1"/>
          </a:fontRef>
        </p:style>
      </p:cxnSp>
      <p:cxnSp>
        <p:nvCxnSpPr>
          <p:cNvPr id="92" name="Ευθεία γραμμή σύνδεσης 10"/>
          <p:cNvCxnSpPr/>
          <p:nvPr/>
        </p:nvCxnSpPr>
        <p:spPr>
          <a:xfrm flipV="1">
            <a:off x="1949195" y="1676400"/>
            <a:ext cx="1708405" cy="804852"/>
          </a:xfrm>
          <a:prstGeom prst="line">
            <a:avLst/>
          </a:prstGeom>
        </p:spPr>
        <p:style>
          <a:lnRef idx="1">
            <a:schemeClr val="dk1"/>
          </a:lnRef>
          <a:fillRef idx="0">
            <a:schemeClr val="dk1"/>
          </a:fillRef>
          <a:effectRef idx="0">
            <a:schemeClr val="dk1"/>
          </a:effectRef>
          <a:fontRef idx="minor">
            <a:schemeClr val="tx1"/>
          </a:fontRef>
        </p:style>
      </p:cxnSp>
      <p:sp>
        <p:nvSpPr>
          <p:cNvPr id="93" name="TextBox 11"/>
          <p:cNvSpPr txBox="1"/>
          <p:nvPr/>
        </p:nvSpPr>
        <p:spPr>
          <a:xfrm>
            <a:off x="2689170" y="4457669"/>
            <a:ext cx="1726612" cy="802522"/>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συνάντησε</a:t>
            </a:r>
            <a:endParaRPr lang="en-US" sz="1600" b="1" dirty="0">
              <a:latin typeface="Cambria" pitchFamily="18" charset="0"/>
              <a:cs typeface="Times New Roman" panose="02020603050405020304" pitchFamily="18" charset="0"/>
            </a:endParaRPr>
          </a:p>
        </p:txBody>
      </p:sp>
      <p:sp>
        <p:nvSpPr>
          <p:cNvPr id="94" name="TextBox 13"/>
          <p:cNvSpPr txBox="1"/>
          <p:nvPr/>
        </p:nvSpPr>
        <p:spPr>
          <a:xfrm>
            <a:off x="1538096" y="2481251"/>
            <a:ext cx="834529" cy="464618"/>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95" name="TextBox 14"/>
          <p:cNvSpPr txBox="1"/>
          <p:nvPr/>
        </p:nvSpPr>
        <p:spPr>
          <a:xfrm>
            <a:off x="3505200" y="1295400"/>
            <a:ext cx="705033" cy="338554"/>
          </a:xfrm>
          <a:prstGeom prst="rect">
            <a:avLst/>
          </a:prstGeom>
          <a:noFill/>
        </p:spPr>
        <p:txBody>
          <a:bodyPr wrap="square" rtlCol="0">
            <a:spAutoFit/>
          </a:bodyPr>
          <a:lstStyle/>
          <a:p>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96" name="Ευθεία γραμμή σύνδεσης 5"/>
          <p:cNvCxnSpPr/>
          <p:nvPr/>
        </p:nvCxnSpPr>
        <p:spPr>
          <a:xfrm flipV="1">
            <a:off x="1044777" y="2876535"/>
            <a:ext cx="920860" cy="494105"/>
          </a:xfrm>
          <a:prstGeom prst="line">
            <a:avLst/>
          </a:prstGeom>
        </p:spPr>
        <p:style>
          <a:lnRef idx="1">
            <a:schemeClr val="dk1"/>
          </a:lnRef>
          <a:fillRef idx="0">
            <a:schemeClr val="dk1"/>
          </a:fillRef>
          <a:effectRef idx="0">
            <a:schemeClr val="dk1"/>
          </a:effectRef>
          <a:fontRef idx="minor">
            <a:schemeClr val="tx1"/>
          </a:fontRef>
        </p:style>
      </p:cxnSp>
      <p:cxnSp>
        <p:nvCxnSpPr>
          <p:cNvPr id="97" name="Ευθεία γραμμή σύνδεσης 4"/>
          <p:cNvCxnSpPr/>
          <p:nvPr/>
        </p:nvCxnSpPr>
        <p:spPr>
          <a:xfrm flipH="1" flipV="1">
            <a:off x="1949195" y="2876535"/>
            <a:ext cx="920860" cy="494105"/>
          </a:xfrm>
          <a:prstGeom prst="line">
            <a:avLst/>
          </a:prstGeom>
        </p:spPr>
        <p:style>
          <a:lnRef idx="1">
            <a:schemeClr val="dk1"/>
          </a:lnRef>
          <a:fillRef idx="0">
            <a:schemeClr val="dk1"/>
          </a:fillRef>
          <a:effectRef idx="0">
            <a:schemeClr val="dk1"/>
          </a:effectRef>
          <a:fontRef idx="minor">
            <a:schemeClr val="tx1"/>
          </a:fontRef>
        </p:style>
      </p:cxnSp>
      <p:sp>
        <p:nvSpPr>
          <p:cNvPr id="98" name="TextBox 11"/>
          <p:cNvSpPr txBox="1"/>
          <p:nvPr/>
        </p:nvSpPr>
        <p:spPr>
          <a:xfrm>
            <a:off x="304800" y="3370639"/>
            <a:ext cx="1381290"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99" name="TextBox 11"/>
          <p:cNvSpPr txBox="1"/>
          <p:nvPr/>
        </p:nvSpPr>
        <p:spPr>
          <a:xfrm>
            <a:off x="2113633" y="3370639"/>
            <a:ext cx="1381290" cy="802522"/>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cxnSp>
        <p:nvCxnSpPr>
          <p:cNvPr id="70" name="Ευθεία γραμμή σύνδεσης 5"/>
          <p:cNvCxnSpPr/>
          <p:nvPr/>
        </p:nvCxnSpPr>
        <p:spPr>
          <a:xfrm flipV="1">
            <a:off x="3511367" y="3963565"/>
            <a:ext cx="739977" cy="494105"/>
          </a:xfrm>
          <a:prstGeom prst="line">
            <a:avLst/>
          </a:prstGeom>
        </p:spPr>
        <p:style>
          <a:lnRef idx="1">
            <a:schemeClr val="dk1"/>
          </a:lnRef>
          <a:fillRef idx="0">
            <a:schemeClr val="dk1"/>
          </a:fillRef>
          <a:effectRef idx="0">
            <a:schemeClr val="dk1"/>
          </a:effectRef>
          <a:fontRef idx="minor">
            <a:schemeClr val="tx1"/>
          </a:fontRef>
        </p:style>
      </p:cxnSp>
      <p:cxnSp>
        <p:nvCxnSpPr>
          <p:cNvPr id="71" name="Ευθεία γραμμή σύνδεσης 4"/>
          <p:cNvCxnSpPr/>
          <p:nvPr/>
        </p:nvCxnSpPr>
        <p:spPr>
          <a:xfrm flipH="1" flipV="1">
            <a:off x="4251344" y="3963565"/>
            <a:ext cx="657757" cy="494105"/>
          </a:xfrm>
          <a:prstGeom prst="line">
            <a:avLst/>
          </a:prstGeom>
        </p:spPr>
        <p:style>
          <a:lnRef idx="1">
            <a:schemeClr val="dk1"/>
          </a:lnRef>
          <a:fillRef idx="0">
            <a:schemeClr val="dk1"/>
          </a:fillRef>
          <a:effectRef idx="0">
            <a:schemeClr val="dk1"/>
          </a:effectRef>
          <a:fontRef idx="minor">
            <a:schemeClr val="tx1"/>
          </a:fontRef>
        </p:style>
      </p:cxnSp>
      <p:sp>
        <p:nvSpPr>
          <p:cNvPr id="72" name="TextBox 11"/>
          <p:cNvSpPr txBox="1"/>
          <p:nvPr/>
        </p:nvSpPr>
        <p:spPr>
          <a:xfrm>
            <a:off x="4086905" y="4457669"/>
            <a:ext cx="1726613" cy="464618"/>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cxnSp>
        <p:nvCxnSpPr>
          <p:cNvPr id="73" name="Ευθεία γραμμή σύνδεσης 5"/>
          <p:cNvCxnSpPr/>
          <p:nvPr/>
        </p:nvCxnSpPr>
        <p:spPr>
          <a:xfrm flipV="1">
            <a:off x="4333564" y="4852953"/>
            <a:ext cx="575538" cy="494105"/>
          </a:xfrm>
          <a:prstGeom prst="line">
            <a:avLst/>
          </a:prstGeom>
        </p:spPr>
        <p:style>
          <a:lnRef idx="1">
            <a:schemeClr val="dk1"/>
          </a:lnRef>
          <a:fillRef idx="0">
            <a:schemeClr val="dk1"/>
          </a:fillRef>
          <a:effectRef idx="0">
            <a:schemeClr val="dk1"/>
          </a:effectRef>
          <a:fontRef idx="minor">
            <a:schemeClr val="tx1"/>
          </a:fontRef>
        </p:style>
      </p:cxnSp>
      <p:cxnSp>
        <p:nvCxnSpPr>
          <p:cNvPr id="74" name="Ευθεία γραμμή σύνδεσης 4"/>
          <p:cNvCxnSpPr/>
          <p:nvPr/>
        </p:nvCxnSpPr>
        <p:spPr>
          <a:xfrm flipH="1" flipV="1">
            <a:off x="4909101" y="4852953"/>
            <a:ext cx="657757" cy="494105"/>
          </a:xfrm>
          <a:prstGeom prst="line">
            <a:avLst/>
          </a:prstGeom>
        </p:spPr>
        <p:style>
          <a:lnRef idx="1">
            <a:schemeClr val="dk1"/>
          </a:lnRef>
          <a:fillRef idx="0">
            <a:schemeClr val="dk1"/>
          </a:fillRef>
          <a:effectRef idx="0">
            <a:schemeClr val="dk1"/>
          </a:effectRef>
          <a:fontRef idx="minor">
            <a:schemeClr val="tx1"/>
          </a:fontRef>
        </p:style>
      </p:cxnSp>
      <p:sp>
        <p:nvSpPr>
          <p:cNvPr id="75" name="TextBox 11"/>
          <p:cNvSpPr txBox="1"/>
          <p:nvPr/>
        </p:nvSpPr>
        <p:spPr>
          <a:xfrm>
            <a:off x="3429148" y="5445878"/>
            <a:ext cx="1726613"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την</a:t>
            </a:r>
            <a:endParaRPr lang="en-US" sz="1600" b="1" dirty="0">
              <a:latin typeface="Cambria" pitchFamily="18" charset="0"/>
              <a:cs typeface="Times New Roman" panose="02020603050405020304" pitchFamily="18" charset="0"/>
            </a:endParaRPr>
          </a:p>
        </p:txBody>
      </p:sp>
      <p:sp>
        <p:nvSpPr>
          <p:cNvPr id="76" name="TextBox 11"/>
          <p:cNvSpPr txBox="1"/>
          <p:nvPr/>
        </p:nvSpPr>
        <p:spPr>
          <a:xfrm>
            <a:off x="4744662" y="5445878"/>
            <a:ext cx="1726613" cy="802522"/>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καθηγήτρια</a:t>
            </a:r>
            <a:endParaRPr lang="en-US" sz="1600" b="1" dirty="0">
              <a:latin typeface="Cambria" pitchFamily="18" charset="0"/>
              <a:cs typeface="Times New Roman" panose="02020603050405020304" pitchFamily="18" charset="0"/>
            </a:endParaRPr>
          </a:p>
        </p:txBody>
      </p:sp>
      <p:sp>
        <p:nvSpPr>
          <p:cNvPr id="77" name="TextBox 11"/>
          <p:cNvSpPr txBox="1"/>
          <p:nvPr/>
        </p:nvSpPr>
        <p:spPr>
          <a:xfrm>
            <a:off x="5073541" y="4358848"/>
            <a:ext cx="1726613"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σε</a:t>
            </a:r>
            <a:endParaRPr lang="en-US" sz="1600" b="1" dirty="0">
              <a:latin typeface="Cambria" pitchFamily="18" charset="0"/>
              <a:cs typeface="Times New Roman" panose="02020603050405020304" pitchFamily="18" charset="0"/>
            </a:endParaRPr>
          </a:p>
        </p:txBody>
      </p:sp>
      <p:cxnSp>
        <p:nvCxnSpPr>
          <p:cNvPr id="78" name="Ευθεία γραμμή σύνδεσης 4"/>
          <p:cNvCxnSpPr>
            <a:endCxn id="90" idx="2"/>
          </p:cNvCxnSpPr>
          <p:nvPr/>
        </p:nvCxnSpPr>
        <p:spPr>
          <a:xfrm flipH="1" flipV="1">
            <a:off x="5408587" y="2819805"/>
            <a:ext cx="1062687" cy="649656"/>
          </a:xfrm>
          <a:prstGeom prst="line">
            <a:avLst/>
          </a:prstGeom>
        </p:spPr>
        <p:style>
          <a:lnRef idx="1">
            <a:schemeClr val="dk1"/>
          </a:lnRef>
          <a:fillRef idx="0">
            <a:schemeClr val="dk1"/>
          </a:fillRef>
          <a:effectRef idx="0">
            <a:schemeClr val="dk1"/>
          </a:effectRef>
          <a:fontRef idx="minor">
            <a:schemeClr val="tx1"/>
          </a:fontRef>
        </p:style>
      </p:cxnSp>
      <p:sp>
        <p:nvSpPr>
          <p:cNvPr id="82" name="TextBox 11"/>
          <p:cNvSpPr txBox="1"/>
          <p:nvPr/>
        </p:nvSpPr>
        <p:spPr>
          <a:xfrm>
            <a:off x="6635714" y="4358848"/>
            <a:ext cx="1726613" cy="464618"/>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cxnSp>
        <p:nvCxnSpPr>
          <p:cNvPr id="83" name="Ευθεία γραμμή σύνδεσης 4"/>
          <p:cNvCxnSpPr/>
          <p:nvPr/>
        </p:nvCxnSpPr>
        <p:spPr>
          <a:xfrm flipH="1" flipV="1">
            <a:off x="7467600" y="4724400"/>
            <a:ext cx="609600" cy="457200"/>
          </a:xfrm>
          <a:prstGeom prst="line">
            <a:avLst/>
          </a:prstGeom>
        </p:spPr>
        <p:style>
          <a:lnRef idx="1">
            <a:schemeClr val="dk1"/>
          </a:lnRef>
          <a:fillRef idx="0">
            <a:schemeClr val="dk1"/>
          </a:fillRef>
          <a:effectRef idx="0">
            <a:schemeClr val="dk1"/>
          </a:effectRef>
          <a:fontRef idx="minor">
            <a:schemeClr val="tx1"/>
          </a:fontRef>
        </p:style>
      </p:cxnSp>
      <p:cxnSp>
        <p:nvCxnSpPr>
          <p:cNvPr id="84" name="Ευθεία γραμμή σύνδεσης 5"/>
          <p:cNvCxnSpPr/>
          <p:nvPr/>
        </p:nvCxnSpPr>
        <p:spPr>
          <a:xfrm flipV="1">
            <a:off x="5977956" y="3886200"/>
            <a:ext cx="727644" cy="472648"/>
          </a:xfrm>
          <a:prstGeom prst="line">
            <a:avLst/>
          </a:prstGeom>
        </p:spPr>
        <p:style>
          <a:lnRef idx="1">
            <a:schemeClr val="dk1"/>
          </a:lnRef>
          <a:fillRef idx="0">
            <a:schemeClr val="dk1"/>
          </a:fillRef>
          <a:effectRef idx="0">
            <a:schemeClr val="dk1"/>
          </a:effectRef>
          <a:fontRef idx="minor">
            <a:schemeClr val="tx1"/>
          </a:fontRef>
        </p:style>
      </p:cxnSp>
      <p:cxnSp>
        <p:nvCxnSpPr>
          <p:cNvPr id="85" name="Ευθεία γραμμή σύνδεσης 4"/>
          <p:cNvCxnSpPr/>
          <p:nvPr/>
        </p:nvCxnSpPr>
        <p:spPr>
          <a:xfrm flipH="1" flipV="1">
            <a:off x="6705600" y="3886200"/>
            <a:ext cx="628980" cy="472650"/>
          </a:xfrm>
          <a:prstGeom prst="line">
            <a:avLst/>
          </a:prstGeom>
        </p:spPr>
        <p:style>
          <a:lnRef idx="1">
            <a:schemeClr val="dk1"/>
          </a:lnRef>
          <a:fillRef idx="0">
            <a:schemeClr val="dk1"/>
          </a:fillRef>
          <a:effectRef idx="0">
            <a:schemeClr val="dk1"/>
          </a:effectRef>
          <a:fontRef idx="minor">
            <a:schemeClr val="tx1"/>
          </a:fontRef>
        </p:style>
      </p:cxnSp>
      <p:sp>
        <p:nvSpPr>
          <p:cNvPr id="86" name="TextBox 11"/>
          <p:cNvSpPr txBox="1"/>
          <p:nvPr/>
        </p:nvSpPr>
        <p:spPr>
          <a:xfrm>
            <a:off x="5813517" y="3469460"/>
            <a:ext cx="1726613" cy="338554"/>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cxnSp>
        <p:nvCxnSpPr>
          <p:cNvPr id="87" name="Ευθεία γραμμή σύνδεσης 5"/>
          <p:cNvCxnSpPr/>
          <p:nvPr/>
        </p:nvCxnSpPr>
        <p:spPr>
          <a:xfrm flipV="1">
            <a:off x="6934200" y="4724400"/>
            <a:ext cx="534427" cy="494104"/>
          </a:xfrm>
          <a:prstGeom prst="line">
            <a:avLst/>
          </a:prstGeom>
        </p:spPr>
        <p:style>
          <a:lnRef idx="1">
            <a:schemeClr val="dk1"/>
          </a:lnRef>
          <a:fillRef idx="0">
            <a:schemeClr val="dk1"/>
          </a:fillRef>
          <a:effectRef idx="0">
            <a:schemeClr val="dk1"/>
          </a:effectRef>
          <a:fontRef idx="minor">
            <a:schemeClr val="tx1"/>
          </a:fontRef>
        </p:style>
      </p:cxnSp>
      <p:sp>
        <p:nvSpPr>
          <p:cNvPr id="88" name="TextBox 11"/>
          <p:cNvSpPr txBox="1"/>
          <p:nvPr/>
        </p:nvSpPr>
        <p:spPr>
          <a:xfrm>
            <a:off x="6019800" y="5181600"/>
            <a:ext cx="1726613"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το</a:t>
            </a:r>
            <a:endParaRPr lang="en-US" sz="1600" b="1" dirty="0">
              <a:latin typeface="Cambria" pitchFamily="18" charset="0"/>
              <a:cs typeface="Times New Roman" panose="02020603050405020304" pitchFamily="18" charset="0"/>
            </a:endParaRPr>
          </a:p>
        </p:txBody>
      </p:sp>
      <p:sp>
        <p:nvSpPr>
          <p:cNvPr id="89" name="TextBox 11"/>
          <p:cNvSpPr txBox="1"/>
          <p:nvPr/>
        </p:nvSpPr>
        <p:spPr>
          <a:xfrm>
            <a:off x="7467600" y="5181600"/>
            <a:ext cx="1381290" cy="802522"/>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μάθημα</a:t>
            </a:r>
          </a:p>
        </p:txBody>
      </p:sp>
      <p:sp>
        <p:nvSpPr>
          <p:cNvPr id="80" name="TextBox 8"/>
          <p:cNvSpPr txBox="1"/>
          <p:nvPr/>
        </p:nvSpPr>
        <p:spPr>
          <a:xfrm>
            <a:off x="3922466" y="3469460"/>
            <a:ext cx="834529" cy="464618"/>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81" name="Ευθεία γραμμή σύνδεσης 5"/>
          <p:cNvCxnSpPr>
            <a:endCxn id="90" idx="2"/>
          </p:cNvCxnSpPr>
          <p:nvPr/>
        </p:nvCxnSpPr>
        <p:spPr>
          <a:xfrm flipV="1">
            <a:off x="4498003" y="2819805"/>
            <a:ext cx="910584" cy="649656"/>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7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8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7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7"/>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p:bldP spid="93" grpId="0"/>
      <p:bldP spid="94" grpId="0"/>
      <p:bldP spid="95" grpId="0"/>
      <p:bldP spid="98" grpId="0"/>
      <p:bldP spid="99" grpId="0"/>
      <p:bldP spid="72" grpId="0"/>
      <p:bldP spid="75" grpId="0"/>
      <p:bldP spid="76" grpId="0"/>
      <p:bldP spid="77" grpId="0"/>
      <p:bldP spid="82" grpId="0"/>
      <p:bldP spid="86" grpId="0"/>
      <p:bldP spid="88" grpId="0"/>
      <p:bldP spid="89" grpId="0"/>
      <p:bldP spid="8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152400" y="994827"/>
            <a:ext cx="8991600" cy="1138773"/>
          </a:xfrm>
          <a:prstGeom prst="rect">
            <a:avLst/>
          </a:prstGeom>
          <a:noFill/>
        </p:spPr>
        <p:txBody>
          <a:bodyPr wrap="square" rtlCol="0">
            <a:spAutoFit/>
          </a:bodyPr>
          <a:lstStyle/>
          <a:p>
            <a:pPr marL="457200" indent="-457200" algn="just">
              <a:buClr>
                <a:srgbClr val="00B050"/>
              </a:buClr>
              <a:buFont typeface="Wingdings" pitchFamily="2" charset="2"/>
              <a:buChar char="ü"/>
            </a:pPr>
            <a:r>
              <a:rPr lang="el-GR" sz="2400" dirty="0">
                <a:latin typeface="Cambria" pitchFamily="18" charset="0"/>
              </a:rPr>
              <a:t> Οι κανόνες επανεγγραφής λειτουργούν με τον ίδιο τρόπο και στην περίπτωση του (2):</a:t>
            </a:r>
          </a:p>
          <a:p>
            <a:pPr marL="914400" lvl="1" indent="-457200" algn="just">
              <a:buFont typeface="Wingdings" pitchFamily="2" charset="2"/>
              <a:buChar char="§"/>
            </a:pPr>
            <a:r>
              <a:rPr lang="el-GR" sz="2000" b="1" dirty="0">
                <a:solidFill>
                  <a:srgbClr val="7030A0"/>
                </a:solidFill>
                <a:latin typeface="Cambria" pitchFamily="18" charset="0"/>
                <a:sym typeface="Wingdings" pitchFamily="2" charset="2"/>
              </a:rPr>
              <a:t>ΟΦ</a:t>
            </a:r>
            <a:r>
              <a:rPr lang="el-GR" sz="2000" dirty="0">
                <a:latin typeface="Cambria" pitchFamily="18" charset="0"/>
                <a:sym typeface="Wingdings" pitchFamily="2" charset="2"/>
              </a:rPr>
              <a:t> </a:t>
            </a:r>
            <a:r>
              <a:rPr lang="el-GR" sz="2000" b="1" dirty="0">
                <a:solidFill>
                  <a:srgbClr val="7030A0"/>
                </a:solidFill>
                <a:latin typeface="Cambria" pitchFamily="18" charset="0"/>
                <a:sym typeface="Wingdings" pitchFamily="2" charset="2"/>
              </a:rPr>
              <a:t>ΟΦ</a:t>
            </a:r>
            <a:r>
              <a:rPr lang="el-GR" sz="2000" dirty="0">
                <a:latin typeface="Cambria" pitchFamily="18" charset="0"/>
                <a:sym typeface="Wingdings" pitchFamily="2" charset="2"/>
              </a:rPr>
              <a:t> </a:t>
            </a:r>
            <a:r>
              <a:rPr lang="el-GR" sz="2000" b="1" dirty="0" err="1">
                <a:solidFill>
                  <a:srgbClr val="00B050"/>
                </a:solidFill>
                <a:latin typeface="Cambria" pitchFamily="18" charset="0"/>
                <a:sym typeface="Wingdings" pitchFamily="2" charset="2"/>
              </a:rPr>
              <a:t>ΠρθΦ</a:t>
            </a:r>
            <a:endParaRPr lang="el-GR" sz="2000" b="1" dirty="0">
              <a:solidFill>
                <a:srgbClr val="00B050"/>
              </a:solidFill>
              <a:latin typeface="Cambria" pitchFamily="18" charset="0"/>
              <a:sym typeface="Wingdings" pitchFamily="2" charset="2"/>
            </a:endParaRPr>
          </a:p>
        </p:txBody>
      </p:sp>
      <p:sp>
        <p:nvSpPr>
          <p:cNvPr id="8" name="TextBox 8"/>
          <p:cNvSpPr txBox="1"/>
          <p:nvPr/>
        </p:nvSpPr>
        <p:spPr>
          <a:xfrm>
            <a:off x="4099298" y="3150096"/>
            <a:ext cx="68925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9" name="Ευθεία γραμμή σύνδεσης 9"/>
          <p:cNvCxnSpPr>
            <a:endCxn id="13" idx="2"/>
          </p:cNvCxnSpPr>
          <p:nvPr/>
        </p:nvCxnSpPr>
        <p:spPr>
          <a:xfrm flipH="1" flipV="1">
            <a:off x="2964404" y="2624554"/>
            <a:ext cx="1311450" cy="525542"/>
          </a:xfrm>
          <a:prstGeom prst="line">
            <a:avLst/>
          </a:prstGeom>
        </p:spPr>
        <p:style>
          <a:lnRef idx="1">
            <a:schemeClr val="dk1"/>
          </a:lnRef>
          <a:fillRef idx="0">
            <a:schemeClr val="dk1"/>
          </a:fillRef>
          <a:effectRef idx="0">
            <a:schemeClr val="dk1"/>
          </a:effectRef>
          <a:fontRef idx="minor">
            <a:schemeClr val="tx1"/>
          </a:fontRef>
        </p:style>
      </p:cxnSp>
      <p:cxnSp>
        <p:nvCxnSpPr>
          <p:cNvPr id="10" name="Ευθεία γραμμή σύνδεσης 10"/>
          <p:cNvCxnSpPr>
            <a:endCxn id="13" idx="2"/>
          </p:cNvCxnSpPr>
          <p:nvPr/>
        </p:nvCxnSpPr>
        <p:spPr>
          <a:xfrm flipV="1">
            <a:off x="1586742" y="2624554"/>
            <a:ext cx="1377662" cy="525542"/>
          </a:xfrm>
          <a:prstGeom prst="line">
            <a:avLst/>
          </a:prstGeom>
        </p:spPr>
        <p:style>
          <a:lnRef idx="1">
            <a:schemeClr val="dk1"/>
          </a:lnRef>
          <a:fillRef idx="0">
            <a:schemeClr val="dk1"/>
          </a:fillRef>
          <a:effectRef idx="0">
            <a:schemeClr val="dk1"/>
          </a:effectRef>
          <a:fontRef idx="minor">
            <a:schemeClr val="tx1"/>
          </a:fontRef>
        </p:style>
      </p:cxnSp>
      <p:sp>
        <p:nvSpPr>
          <p:cNvPr id="11" name="TextBox 11"/>
          <p:cNvSpPr txBox="1"/>
          <p:nvPr/>
        </p:nvSpPr>
        <p:spPr>
          <a:xfrm>
            <a:off x="2673252" y="3798168"/>
            <a:ext cx="142604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συνάντησε</a:t>
            </a:r>
            <a:endParaRPr lang="en-US" sz="1600" b="1" dirty="0">
              <a:latin typeface="Cambria" pitchFamily="18" charset="0"/>
              <a:cs typeface="Times New Roman" panose="02020603050405020304" pitchFamily="18" charset="0"/>
            </a:endParaRPr>
          </a:p>
        </p:txBody>
      </p:sp>
      <p:sp>
        <p:nvSpPr>
          <p:cNvPr id="12" name="TextBox 13"/>
          <p:cNvSpPr txBox="1"/>
          <p:nvPr/>
        </p:nvSpPr>
        <p:spPr>
          <a:xfrm>
            <a:off x="1247206" y="3150096"/>
            <a:ext cx="68925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13" name="TextBox 14"/>
          <p:cNvSpPr txBox="1"/>
          <p:nvPr/>
        </p:nvSpPr>
        <p:spPr>
          <a:xfrm>
            <a:off x="2673253" y="2286000"/>
            <a:ext cx="582302"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14" name="Ευθεία γραμμή σύνδεσης 5"/>
          <p:cNvCxnSpPr/>
          <p:nvPr/>
        </p:nvCxnSpPr>
        <p:spPr>
          <a:xfrm flipV="1">
            <a:off x="839764" y="3438128"/>
            <a:ext cx="760557" cy="360040"/>
          </a:xfrm>
          <a:prstGeom prst="line">
            <a:avLst/>
          </a:prstGeom>
        </p:spPr>
        <p:style>
          <a:lnRef idx="1">
            <a:schemeClr val="dk1"/>
          </a:lnRef>
          <a:fillRef idx="0">
            <a:schemeClr val="dk1"/>
          </a:fillRef>
          <a:effectRef idx="0">
            <a:schemeClr val="dk1"/>
          </a:effectRef>
          <a:fontRef idx="minor">
            <a:schemeClr val="tx1"/>
          </a:fontRef>
        </p:style>
      </p:cxnSp>
      <p:cxnSp>
        <p:nvCxnSpPr>
          <p:cNvPr id="15" name="Ευθεία γραμμή σύνδεσης 4"/>
          <p:cNvCxnSpPr/>
          <p:nvPr/>
        </p:nvCxnSpPr>
        <p:spPr>
          <a:xfrm flipH="1" flipV="1">
            <a:off x="1586742" y="3438128"/>
            <a:ext cx="760557" cy="360040"/>
          </a:xfrm>
          <a:prstGeom prst="line">
            <a:avLst/>
          </a:prstGeom>
        </p:spPr>
        <p:style>
          <a:lnRef idx="1">
            <a:schemeClr val="dk1"/>
          </a:lnRef>
          <a:fillRef idx="0">
            <a:schemeClr val="dk1"/>
          </a:fillRef>
          <a:effectRef idx="0">
            <a:schemeClr val="dk1"/>
          </a:effectRef>
          <a:fontRef idx="minor">
            <a:schemeClr val="tx1"/>
          </a:fontRef>
        </p:style>
      </p:cxnSp>
      <p:sp>
        <p:nvSpPr>
          <p:cNvPr id="16" name="TextBox 11"/>
          <p:cNvSpPr txBox="1"/>
          <p:nvPr/>
        </p:nvSpPr>
        <p:spPr>
          <a:xfrm>
            <a:off x="228601" y="3798168"/>
            <a:ext cx="114083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17" name="TextBox 11"/>
          <p:cNvSpPr txBox="1"/>
          <p:nvPr/>
        </p:nvSpPr>
        <p:spPr>
          <a:xfrm>
            <a:off x="1722555" y="3798168"/>
            <a:ext cx="114083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cxnSp>
        <p:nvCxnSpPr>
          <p:cNvPr id="20" name="Ευθεία γραμμή σύνδεσης 5"/>
          <p:cNvCxnSpPr/>
          <p:nvPr/>
        </p:nvCxnSpPr>
        <p:spPr>
          <a:xfrm flipV="1">
            <a:off x="3488135" y="3438128"/>
            <a:ext cx="964277" cy="432048"/>
          </a:xfrm>
          <a:prstGeom prst="line">
            <a:avLst/>
          </a:prstGeom>
        </p:spPr>
        <p:style>
          <a:lnRef idx="1">
            <a:schemeClr val="dk1"/>
          </a:lnRef>
          <a:fillRef idx="0">
            <a:schemeClr val="dk1"/>
          </a:fillRef>
          <a:effectRef idx="0">
            <a:schemeClr val="dk1"/>
          </a:effectRef>
          <a:fontRef idx="minor">
            <a:schemeClr val="tx1"/>
          </a:fontRef>
        </p:style>
      </p:cxnSp>
      <p:cxnSp>
        <p:nvCxnSpPr>
          <p:cNvPr id="21" name="Ευθεία γραμμή σύνδεσης 4"/>
          <p:cNvCxnSpPr/>
          <p:nvPr/>
        </p:nvCxnSpPr>
        <p:spPr>
          <a:xfrm flipH="1" flipV="1">
            <a:off x="4438832" y="3438128"/>
            <a:ext cx="1086511" cy="432048"/>
          </a:xfrm>
          <a:prstGeom prst="line">
            <a:avLst/>
          </a:prstGeom>
        </p:spPr>
        <p:style>
          <a:lnRef idx="1">
            <a:schemeClr val="dk1"/>
          </a:lnRef>
          <a:fillRef idx="0">
            <a:schemeClr val="dk1"/>
          </a:fillRef>
          <a:effectRef idx="0">
            <a:schemeClr val="dk1"/>
          </a:effectRef>
          <a:fontRef idx="minor">
            <a:schemeClr val="tx1"/>
          </a:fontRef>
        </p:style>
      </p:cxnSp>
      <p:sp>
        <p:nvSpPr>
          <p:cNvPr id="18" name="TextBox 11"/>
          <p:cNvSpPr txBox="1"/>
          <p:nvPr/>
        </p:nvSpPr>
        <p:spPr>
          <a:xfrm>
            <a:off x="4038600" y="4495800"/>
            <a:ext cx="1426046"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22" name="TextBox 11"/>
          <p:cNvSpPr txBox="1"/>
          <p:nvPr/>
        </p:nvSpPr>
        <p:spPr>
          <a:xfrm>
            <a:off x="5042181" y="3810000"/>
            <a:ext cx="1426046" cy="338554"/>
          </a:xfrm>
          <a:prstGeom prst="rect">
            <a:avLst/>
          </a:prstGeom>
          <a:noFill/>
        </p:spPr>
        <p:txBody>
          <a:bodyPr wrap="square" rtlCol="0">
            <a:spAutoFit/>
          </a:bodyPr>
          <a:lstStyle/>
          <a:p>
            <a:pPr algn="ctr"/>
            <a:r>
              <a:rPr lang="el-GR" sz="1600" b="1" dirty="0">
                <a:solidFill>
                  <a:srgbClr val="00B050"/>
                </a:solidFill>
                <a:latin typeface="Cambria" pitchFamily="18" charset="0"/>
                <a:cs typeface="Times New Roman" panose="02020603050405020304" pitchFamily="18" charset="0"/>
              </a:rPr>
              <a:t>ΟΦ</a:t>
            </a:r>
            <a:endParaRPr lang="en-US" sz="1600" b="1" dirty="0">
              <a:solidFill>
                <a:srgbClr val="00B050"/>
              </a:solidFill>
              <a:latin typeface="Cambria" pitchFamily="18" charset="0"/>
              <a:cs typeface="Times New Roman" panose="02020603050405020304" pitchFamily="18" charset="0"/>
            </a:endParaRPr>
          </a:p>
        </p:txBody>
      </p:sp>
      <p:sp>
        <p:nvSpPr>
          <p:cNvPr id="23" name="TextBox 11"/>
          <p:cNvSpPr txBox="1"/>
          <p:nvPr/>
        </p:nvSpPr>
        <p:spPr>
          <a:xfrm>
            <a:off x="3429000" y="5105400"/>
            <a:ext cx="142604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την</a:t>
            </a:r>
            <a:endParaRPr lang="en-US" sz="1600" b="1" dirty="0">
              <a:latin typeface="Cambria" pitchFamily="18" charset="0"/>
              <a:cs typeface="Times New Roman" panose="02020603050405020304" pitchFamily="18" charset="0"/>
            </a:endParaRPr>
          </a:p>
        </p:txBody>
      </p:sp>
      <p:cxnSp>
        <p:nvCxnSpPr>
          <p:cNvPr id="25" name="Ευθεία γραμμή σύνδεσης 5"/>
          <p:cNvCxnSpPr>
            <a:endCxn id="18" idx="2"/>
          </p:cNvCxnSpPr>
          <p:nvPr/>
        </p:nvCxnSpPr>
        <p:spPr>
          <a:xfrm flipV="1">
            <a:off x="4114800" y="4834354"/>
            <a:ext cx="636823" cy="326286"/>
          </a:xfrm>
          <a:prstGeom prst="line">
            <a:avLst/>
          </a:prstGeom>
        </p:spPr>
        <p:style>
          <a:lnRef idx="1">
            <a:schemeClr val="dk1"/>
          </a:lnRef>
          <a:fillRef idx="0">
            <a:schemeClr val="dk1"/>
          </a:fillRef>
          <a:effectRef idx="0">
            <a:schemeClr val="dk1"/>
          </a:effectRef>
          <a:fontRef idx="minor">
            <a:schemeClr val="tx1"/>
          </a:fontRef>
        </p:style>
      </p:cxnSp>
      <p:cxnSp>
        <p:nvCxnSpPr>
          <p:cNvPr id="19" name="Ευθεία γραμμή σύνδεσης 4"/>
          <p:cNvCxnSpPr/>
          <p:nvPr/>
        </p:nvCxnSpPr>
        <p:spPr>
          <a:xfrm flipH="1" flipV="1">
            <a:off x="5830142" y="4114800"/>
            <a:ext cx="1086511" cy="432048"/>
          </a:xfrm>
          <a:prstGeom prst="line">
            <a:avLst/>
          </a:prstGeom>
        </p:spPr>
        <p:style>
          <a:lnRef idx="1">
            <a:schemeClr val="dk1"/>
          </a:lnRef>
          <a:fillRef idx="0">
            <a:schemeClr val="dk1"/>
          </a:fillRef>
          <a:effectRef idx="0">
            <a:schemeClr val="dk1"/>
          </a:effectRef>
          <a:fontRef idx="minor">
            <a:schemeClr val="tx1"/>
          </a:fontRef>
        </p:style>
      </p:cxnSp>
      <p:sp>
        <p:nvSpPr>
          <p:cNvPr id="24" name="TextBox 11"/>
          <p:cNvSpPr txBox="1"/>
          <p:nvPr/>
        </p:nvSpPr>
        <p:spPr>
          <a:xfrm>
            <a:off x="4811538" y="5122912"/>
            <a:ext cx="142604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καθηγήτρια</a:t>
            </a:r>
            <a:endParaRPr lang="en-US" sz="1600" b="1" dirty="0">
              <a:latin typeface="Cambria" pitchFamily="18" charset="0"/>
              <a:cs typeface="Times New Roman" panose="02020603050405020304" pitchFamily="18" charset="0"/>
            </a:endParaRPr>
          </a:p>
        </p:txBody>
      </p:sp>
      <p:cxnSp>
        <p:nvCxnSpPr>
          <p:cNvPr id="26" name="Ευθεία γραμμή σύνδεσης 4"/>
          <p:cNvCxnSpPr>
            <a:endCxn id="18" idx="2"/>
          </p:cNvCxnSpPr>
          <p:nvPr/>
        </p:nvCxnSpPr>
        <p:spPr>
          <a:xfrm flipH="1" flipV="1">
            <a:off x="4751623" y="4834354"/>
            <a:ext cx="660139" cy="326286"/>
          </a:xfrm>
          <a:prstGeom prst="line">
            <a:avLst/>
          </a:prstGeom>
        </p:spPr>
        <p:style>
          <a:lnRef idx="1">
            <a:schemeClr val="dk1"/>
          </a:lnRef>
          <a:fillRef idx="0">
            <a:schemeClr val="dk1"/>
          </a:fillRef>
          <a:effectRef idx="0">
            <a:schemeClr val="dk1"/>
          </a:effectRef>
          <a:fontRef idx="minor">
            <a:schemeClr val="tx1"/>
          </a:fontRef>
        </p:style>
      </p:cxnSp>
      <p:sp>
        <p:nvSpPr>
          <p:cNvPr id="27" name="TextBox 11"/>
          <p:cNvSpPr txBox="1"/>
          <p:nvPr/>
        </p:nvSpPr>
        <p:spPr>
          <a:xfrm>
            <a:off x="5694328" y="5122912"/>
            <a:ext cx="142604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με</a:t>
            </a:r>
            <a:endParaRPr lang="en-US" sz="1600" b="1" dirty="0">
              <a:latin typeface="Cambria" pitchFamily="18" charset="0"/>
              <a:cs typeface="Times New Roman" panose="02020603050405020304" pitchFamily="18" charset="0"/>
            </a:endParaRPr>
          </a:p>
        </p:txBody>
      </p:sp>
      <p:sp>
        <p:nvSpPr>
          <p:cNvPr id="28" name="TextBox 11"/>
          <p:cNvSpPr txBox="1"/>
          <p:nvPr/>
        </p:nvSpPr>
        <p:spPr>
          <a:xfrm>
            <a:off x="6373397" y="4546848"/>
            <a:ext cx="1426046" cy="338554"/>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cxnSp>
        <p:nvCxnSpPr>
          <p:cNvPr id="29" name="Ευθεία γραμμή σύνδεσης 5"/>
          <p:cNvCxnSpPr/>
          <p:nvPr/>
        </p:nvCxnSpPr>
        <p:spPr>
          <a:xfrm flipV="1">
            <a:off x="4879445" y="4114800"/>
            <a:ext cx="950697" cy="432048"/>
          </a:xfrm>
          <a:prstGeom prst="line">
            <a:avLst/>
          </a:prstGeom>
        </p:spPr>
        <p:style>
          <a:lnRef idx="1">
            <a:schemeClr val="dk1"/>
          </a:lnRef>
          <a:fillRef idx="0">
            <a:schemeClr val="dk1"/>
          </a:fillRef>
          <a:effectRef idx="0">
            <a:schemeClr val="dk1"/>
          </a:effectRef>
          <a:fontRef idx="minor">
            <a:schemeClr val="tx1"/>
          </a:fontRef>
        </p:style>
      </p:cxnSp>
      <p:sp>
        <p:nvSpPr>
          <p:cNvPr id="30" name="TextBox 11"/>
          <p:cNvSpPr txBox="1"/>
          <p:nvPr/>
        </p:nvSpPr>
        <p:spPr>
          <a:xfrm>
            <a:off x="6509211" y="5842992"/>
            <a:ext cx="1426046" cy="58477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τα</a:t>
            </a:r>
            <a:endParaRPr lang="en-US" sz="1600" b="1" dirty="0">
              <a:latin typeface="Cambria" pitchFamily="18" charset="0"/>
              <a:cs typeface="Times New Roman" panose="02020603050405020304" pitchFamily="18" charset="0"/>
            </a:endParaRPr>
          </a:p>
        </p:txBody>
      </p:sp>
      <p:sp>
        <p:nvSpPr>
          <p:cNvPr id="31" name="TextBox 11"/>
          <p:cNvSpPr txBox="1"/>
          <p:nvPr/>
        </p:nvSpPr>
        <p:spPr>
          <a:xfrm>
            <a:off x="8003164" y="5842992"/>
            <a:ext cx="114083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γυαλιά</a:t>
            </a:r>
          </a:p>
        </p:txBody>
      </p:sp>
      <p:cxnSp>
        <p:nvCxnSpPr>
          <p:cNvPr id="32" name="Ευθεία γραμμή σύνδεσης 5"/>
          <p:cNvCxnSpPr>
            <a:stCxn id="27" idx="0"/>
          </p:cNvCxnSpPr>
          <p:nvPr/>
        </p:nvCxnSpPr>
        <p:spPr>
          <a:xfrm flipV="1">
            <a:off x="6407351" y="4834880"/>
            <a:ext cx="703220" cy="288032"/>
          </a:xfrm>
          <a:prstGeom prst="line">
            <a:avLst/>
          </a:prstGeom>
        </p:spPr>
        <p:style>
          <a:lnRef idx="1">
            <a:schemeClr val="dk1"/>
          </a:lnRef>
          <a:fillRef idx="0">
            <a:schemeClr val="dk1"/>
          </a:fillRef>
          <a:effectRef idx="0">
            <a:schemeClr val="dk1"/>
          </a:effectRef>
          <a:fontRef idx="minor">
            <a:schemeClr val="tx1"/>
          </a:fontRef>
        </p:style>
      </p:cxnSp>
      <p:cxnSp>
        <p:nvCxnSpPr>
          <p:cNvPr id="33" name="Ευθεία γραμμή σύνδεσης 4"/>
          <p:cNvCxnSpPr/>
          <p:nvPr/>
        </p:nvCxnSpPr>
        <p:spPr>
          <a:xfrm flipH="1" flipV="1">
            <a:off x="7120375" y="4834880"/>
            <a:ext cx="611161" cy="288032"/>
          </a:xfrm>
          <a:prstGeom prst="line">
            <a:avLst/>
          </a:prstGeom>
        </p:spPr>
        <p:style>
          <a:lnRef idx="1">
            <a:schemeClr val="dk1"/>
          </a:lnRef>
          <a:fillRef idx="0">
            <a:schemeClr val="dk1"/>
          </a:fillRef>
          <a:effectRef idx="0">
            <a:schemeClr val="dk1"/>
          </a:effectRef>
          <a:fontRef idx="minor">
            <a:schemeClr val="tx1"/>
          </a:fontRef>
        </p:style>
      </p:cxnSp>
      <p:sp>
        <p:nvSpPr>
          <p:cNvPr id="34" name="TextBox 11"/>
          <p:cNvSpPr txBox="1"/>
          <p:nvPr/>
        </p:nvSpPr>
        <p:spPr>
          <a:xfrm>
            <a:off x="7188281" y="5122912"/>
            <a:ext cx="1426046"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cxnSp>
        <p:nvCxnSpPr>
          <p:cNvPr id="35" name="Ευθεία γραμμή σύνδεσης 5"/>
          <p:cNvCxnSpPr/>
          <p:nvPr/>
        </p:nvCxnSpPr>
        <p:spPr>
          <a:xfrm flipV="1">
            <a:off x="7256188" y="5482952"/>
            <a:ext cx="703220" cy="288032"/>
          </a:xfrm>
          <a:prstGeom prst="line">
            <a:avLst/>
          </a:prstGeom>
        </p:spPr>
        <p:style>
          <a:lnRef idx="1">
            <a:schemeClr val="dk1"/>
          </a:lnRef>
          <a:fillRef idx="0">
            <a:schemeClr val="dk1"/>
          </a:fillRef>
          <a:effectRef idx="0">
            <a:schemeClr val="dk1"/>
          </a:effectRef>
          <a:fontRef idx="minor">
            <a:schemeClr val="tx1"/>
          </a:fontRef>
        </p:style>
      </p:cxnSp>
      <p:cxnSp>
        <p:nvCxnSpPr>
          <p:cNvPr id="36" name="Ευθεία γραμμή σύνδεσης 4"/>
          <p:cNvCxnSpPr/>
          <p:nvPr/>
        </p:nvCxnSpPr>
        <p:spPr>
          <a:xfrm flipH="1" flipV="1">
            <a:off x="7935257" y="5482952"/>
            <a:ext cx="611161" cy="288032"/>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20"/>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29"/>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19"/>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8"/>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25"/>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26"/>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32"/>
                                        </p:tgtEl>
                                        <p:attrNameLst>
                                          <p:attrName>style.visibility</p:attrName>
                                        </p:attrNameLst>
                                      </p:cBhvr>
                                      <p:to>
                                        <p:strVal val="visible"/>
                                      </p:to>
                                    </p:set>
                                  </p:childTnLst>
                                </p:cTn>
                              </p:par>
                              <p:par>
                                <p:cTn id="66" presetID="1" presetClass="entr" presetSubtype="0" fill="hold" nodeType="withEffect">
                                  <p:stCondLst>
                                    <p:cond delay="0"/>
                                  </p:stCondLst>
                                  <p:childTnLst>
                                    <p:set>
                                      <p:cBhvr>
                                        <p:cTn id="67" dur="1" fill="hold">
                                          <p:stCondLst>
                                            <p:cond delay="0"/>
                                          </p:stCondLst>
                                        </p:cTn>
                                        <p:tgtEl>
                                          <p:spTgt spid="33"/>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35"/>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36"/>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30"/>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1" grpId="0"/>
      <p:bldP spid="12" grpId="0"/>
      <p:bldP spid="13" grpId="0"/>
      <p:bldP spid="16" grpId="0"/>
      <p:bldP spid="17" grpId="0"/>
      <p:bldP spid="18" grpId="0"/>
      <p:bldP spid="22" grpId="0"/>
      <p:bldP spid="23" grpId="0"/>
      <p:bldP spid="24" grpId="0"/>
      <p:bldP spid="27" grpId="0"/>
      <p:bldP spid="28" grpId="0"/>
      <p:bldP spid="30" grpId="0"/>
      <p:bldP spid="31" grpId="0"/>
      <p:bldP spid="3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sp>
        <p:nvSpPr>
          <p:cNvPr id="6" name="5 - TextBox"/>
          <p:cNvSpPr txBox="1"/>
          <p:nvPr/>
        </p:nvSpPr>
        <p:spPr>
          <a:xfrm>
            <a:off x="152400" y="1143000"/>
            <a:ext cx="8991600" cy="2554545"/>
          </a:xfrm>
          <a:prstGeom prst="rect">
            <a:avLst/>
          </a:prstGeom>
          <a:noFill/>
        </p:spPr>
        <p:txBody>
          <a:bodyPr wrap="square" rtlCol="0">
            <a:spAutoFit/>
          </a:bodyPr>
          <a:lstStyle/>
          <a:p>
            <a:pPr>
              <a:buFont typeface="Wingdings" pitchFamily="2" charset="2"/>
              <a:buChar char="ü"/>
            </a:pPr>
            <a:r>
              <a:rPr lang="el-GR" sz="2400" b="1" dirty="0">
                <a:solidFill>
                  <a:srgbClr val="7030A0"/>
                </a:solidFill>
                <a:latin typeface="+mn-lt"/>
              </a:rPr>
              <a:t> Προσάρτημα</a:t>
            </a:r>
            <a:r>
              <a:rPr lang="el-GR" sz="2400" dirty="0">
                <a:latin typeface="+mn-lt"/>
              </a:rPr>
              <a:t> ≠ </a:t>
            </a:r>
            <a:r>
              <a:rPr lang="el-GR" sz="2400" b="1" dirty="0">
                <a:solidFill>
                  <a:srgbClr val="00B050"/>
                </a:solidFill>
                <a:latin typeface="+mn-lt"/>
              </a:rPr>
              <a:t>Συμπλήρωμα</a:t>
            </a:r>
          </a:p>
          <a:p>
            <a:pPr>
              <a:buFont typeface="Wingdings" pitchFamily="2" charset="2"/>
              <a:buChar char="ü"/>
            </a:pPr>
            <a:r>
              <a:rPr lang="el-GR" sz="2400" b="1" dirty="0">
                <a:solidFill>
                  <a:srgbClr val="7030A0"/>
                </a:solidFill>
              </a:rPr>
              <a:t> </a:t>
            </a:r>
            <a:r>
              <a:rPr lang="el-GR" sz="2400" dirty="0">
                <a:latin typeface="+mn-lt"/>
              </a:rPr>
              <a:t>Το </a:t>
            </a:r>
            <a:r>
              <a:rPr lang="el-GR" sz="2400" b="1" dirty="0">
                <a:solidFill>
                  <a:srgbClr val="7030A0"/>
                </a:solidFill>
                <a:latin typeface="+mn-lt"/>
              </a:rPr>
              <a:t>Προσάρτημα</a:t>
            </a:r>
            <a:r>
              <a:rPr lang="el-GR" sz="2400" dirty="0">
                <a:latin typeface="+mn-lt"/>
              </a:rPr>
              <a:t> είναι </a:t>
            </a:r>
            <a:r>
              <a:rPr lang="el-GR" sz="2400" b="1" dirty="0">
                <a:latin typeface="+mn-lt"/>
              </a:rPr>
              <a:t>αδελφός κόμβος </a:t>
            </a:r>
            <a:r>
              <a:rPr lang="el-GR" sz="2400" dirty="0">
                <a:latin typeface="+mn-lt"/>
              </a:rPr>
              <a:t>στη ΡΦ.</a:t>
            </a:r>
          </a:p>
          <a:p>
            <a:pPr>
              <a:buFont typeface="Wingdings" pitchFamily="2" charset="2"/>
              <a:buChar char="ü"/>
            </a:pPr>
            <a:r>
              <a:rPr lang="el-GR" sz="2400" dirty="0">
                <a:solidFill>
                  <a:srgbClr val="7030A0"/>
                </a:solidFill>
                <a:latin typeface="+mn-lt"/>
              </a:rPr>
              <a:t> </a:t>
            </a:r>
            <a:r>
              <a:rPr lang="el-GR" sz="2400" dirty="0">
                <a:latin typeface="+mn-lt"/>
              </a:rPr>
              <a:t>Το </a:t>
            </a:r>
            <a:r>
              <a:rPr lang="el-GR" sz="2400" b="1" dirty="0">
                <a:solidFill>
                  <a:srgbClr val="00B050"/>
                </a:solidFill>
                <a:latin typeface="+mn-lt"/>
              </a:rPr>
              <a:t>Συμπλήρωμα</a:t>
            </a:r>
            <a:r>
              <a:rPr lang="el-GR" sz="2400" dirty="0">
                <a:latin typeface="+mn-lt"/>
              </a:rPr>
              <a:t> είναι </a:t>
            </a:r>
            <a:r>
              <a:rPr lang="el-GR" sz="2400" b="1" dirty="0">
                <a:latin typeface="+mn-lt"/>
              </a:rPr>
              <a:t>αδελφός κόμβος </a:t>
            </a:r>
            <a:r>
              <a:rPr lang="el-GR" sz="2400" dirty="0">
                <a:latin typeface="+mn-lt"/>
              </a:rPr>
              <a:t>στο Ρ.</a:t>
            </a:r>
          </a:p>
          <a:p>
            <a:pPr>
              <a:buFont typeface="Wingdings" pitchFamily="2" charset="2"/>
              <a:buChar char="ü"/>
            </a:pPr>
            <a:r>
              <a:rPr lang="el-GR" sz="2400" dirty="0">
                <a:solidFill>
                  <a:srgbClr val="7030A0"/>
                </a:solidFill>
                <a:latin typeface="+mn-lt"/>
              </a:rPr>
              <a:t> </a:t>
            </a:r>
            <a:r>
              <a:rPr lang="el-GR" sz="2400" dirty="0">
                <a:latin typeface="+mn-lt"/>
              </a:rPr>
              <a:t>Το</a:t>
            </a:r>
            <a:r>
              <a:rPr lang="el-GR" sz="2400" dirty="0">
                <a:solidFill>
                  <a:srgbClr val="7030A0"/>
                </a:solidFill>
                <a:latin typeface="+mn-lt"/>
              </a:rPr>
              <a:t> </a:t>
            </a:r>
            <a:r>
              <a:rPr lang="el-GR" sz="2400" b="1" dirty="0">
                <a:solidFill>
                  <a:srgbClr val="00B050"/>
                </a:solidFill>
                <a:latin typeface="+mn-lt"/>
              </a:rPr>
              <a:t>Συμπλήρωμα επιλέγεται</a:t>
            </a:r>
            <a:r>
              <a:rPr lang="el-GR" sz="2400" dirty="0">
                <a:latin typeface="+mn-lt"/>
              </a:rPr>
              <a:t> από το Ρ, ενώ το προσάρτημα δεν επιλέγεται και γι’ αυτό μπορεί </a:t>
            </a:r>
          </a:p>
          <a:p>
            <a:pPr marL="914400" lvl="1" indent="-457200">
              <a:buFont typeface="Wingdings" pitchFamily="2" charset="2"/>
              <a:buChar char="§"/>
            </a:pPr>
            <a:r>
              <a:rPr lang="el-GR" sz="2000" dirty="0">
                <a:latin typeface="+mn-lt"/>
              </a:rPr>
              <a:t>να παραλείπεται </a:t>
            </a:r>
          </a:p>
          <a:p>
            <a:pPr marL="914400" lvl="1" indent="-457200">
              <a:buFont typeface="Wingdings" pitchFamily="2" charset="2"/>
              <a:buChar char="§"/>
            </a:pPr>
            <a:r>
              <a:rPr lang="el-GR" sz="2000" dirty="0">
                <a:latin typeface="+mn-lt"/>
              </a:rPr>
              <a:t>να μην περιορίζεται μόνο σε ένα </a:t>
            </a:r>
          </a:p>
        </p:txBody>
      </p:sp>
      <p:sp>
        <p:nvSpPr>
          <p:cNvPr id="5" name="4 - Ορθογώνιο"/>
          <p:cNvSpPr/>
          <p:nvPr/>
        </p:nvSpPr>
        <p:spPr>
          <a:xfrm>
            <a:off x="228600" y="3886200"/>
            <a:ext cx="8915400" cy="1877437"/>
          </a:xfrm>
          <a:prstGeom prst="rect">
            <a:avLst/>
          </a:prstGeom>
        </p:spPr>
        <p:txBody>
          <a:bodyPr wrap="square">
            <a:spAutoFit/>
          </a:bodyPr>
          <a:lstStyle/>
          <a:p>
            <a:pPr lvl="1" indent="-457200">
              <a:buFont typeface="+mj-lt"/>
              <a:buAutoNum type="arabicParenR"/>
            </a:pPr>
            <a:r>
              <a:rPr lang="el-GR" sz="2400" dirty="0">
                <a:latin typeface="+mn-lt"/>
                <a:sym typeface="Wingdings" pitchFamily="2" charset="2"/>
              </a:rPr>
              <a:t>Η Σοφία περίμενε την καθηγήτρια στο μάθημα μετά τη διάλεξη με ανυπομονησία.</a:t>
            </a:r>
          </a:p>
          <a:p>
            <a:pPr lvl="1" indent="-457200">
              <a:buFont typeface="+mj-lt"/>
              <a:buAutoNum type="arabicParenR"/>
            </a:pPr>
            <a:endParaRPr lang="el-GR" sz="2400" dirty="0">
              <a:solidFill>
                <a:srgbClr val="FF0000"/>
              </a:solidFill>
              <a:latin typeface="+mn-lt"/>
            </a:endParaRPr>
          </a:p>
          <a:p>
            <a:pPr>
              <a:buFont typeface="Wingdings" pitchFamily="2" charset="2"/>
              <a:buChar char="ü"/>
            </a:pPr>
            <a:endParaRPr lang="el-GR" sz="2400" b="1" dirty="0">
              <a:latin typeface="+mn-lt"/>
            </a:endParaRPr>
          </a:p>
          <a:p>
            <a:pPr marL="914400" lvl="1" indent="-457200">
              <a:buFont typeface="Wingdings" pitchFamily="2" charset="2"/>
              <a:buChar char="§"/>
            </a:pPr>
            <a:endParaRPr lang="el-GR" sz="2000" dirty="0">
              <a:sym typeface="Wingdings"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Κανόνες Φραστικής Δομής</a:t>
            </a:r>
          </a:p>
        </p:txBody>
      </p:sp>
      <p:grpSp>
        <p:nvGrpSpPr>
          <p:cNvPr id="7" name="6 - Ομάδα"/>
          <p:cNvGrpSpPr/>
          <p:nvPr/>
        </p:nvGrpSpPr>
        <p:grpSpPr>
          <a:xfrm>
            <a:off x="-152400" y="762000"/>
            <a:ext cx="9044880" cy="5721143"/>
            <a:chOff x="179512" y="548680"/>
            <a:chExt cx="8712968" cy="5935252"/>
          </a:xfrm>
        </p:grpSpPr>
        <p:cxnSp>
          <p:nvCxnSpPr>
            <p:cNvPr id="8" name="Ευθεία γραμμή σύνδεσης 10"/>
            <p:cNvCxnSpPr/>
            <p:nvPr/>
          </p:nvCxnSpPr>
          <p:spPr>
            <a:xfrm flipV="1">
              <a:off x="3059832" y="836712"/>
              <a:ext cx="1461785" cy="648072"/>
            </a:xfrm>
            <a:prstGeom prst="line">
              <a:avLst/>
            </a:prstGeom>
          </p:spPr>
          <p:style>
            <a:lnRef idx="1">
              <a:schemeClr val="dk1"/>
            </a:lnRef>
            <a:fillRef idx="0">
              <a:schemeClr val="dk1"/>
            </a:fillRef>
            <a:effectRef idx="0">
              <a:schemeClr val="dk1"/>
            </a:effectRef>
            <a:fontRef idx="minor">
              <a:schemeClr val="tx1"/>
            </a:fontRef>
          </p:style>
        </p:cxnSp>
        <p:sp>
          <p:nvSpPr>
            <p:cNvPr id="9" name="TextBox 14"/>
            <p:cNvSpPr txBox="1"/>
            <p:nvPr/>
          </p:nvSpPr>
          <p:spPr>
            <a:xfrm>
              <a:off x="4216719" y="548680"/>
              <a:ext cx="67103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grpSp>
          <p:nvGrpSpPr>
            <p:cNvPr id="10" name="135 - Ομάδα"/>
            <p:cNvGrpSpPr/>
            <p:nvPr/>
          </p:nvGrpSpPr>
          <p:grpSpPr>
            <a:xfrm>
              <a:off x="1259632" y="1412776"/>
              <a:ext cx="2826847" cy="1398748"/>
              <a:chOff x="1403648" y="1484784"/>
              <a:chExt cx="2826847" cy="1398748"/>
            </a:xfrm>
          </p:grpSpPr>
          <p:sp>
            <p:nvSpPr>
              <p:cNvPr id="58" name="TextBox 13"/>
              <p:cNvSpPr txBox="1"/>
              <p:nvPr/>
            </p:nvSpPr>
            <p:spPr>
              <a:xfrm>
                <a:off x="2555776" y="1484784"/>
                <a:ext cx="79428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cxnSp>
            <p:nvCxnSpPr>
              <p:cNvPr id="59" name="Ευθεία γραμμή σύνδεσης 5"/>
              <p:cNvCxnSpPr>
                <a:endCxn id="58" idx="2"/>
              </p:cNvCxnSpPr>
              <p:nvPr/>
            </p:nvCxnSpPr>
            <p:spPr>
              <a:xfrm flipV="1">
                <a:off x="2195736" y="1823338"/>
                <a:ext cx="757183" cy="453534"/>
              </a:xfrm>
              <a:prstGeom prst="line">
                <a:avLst/>
              </a:prstGeom>
            </p:spPr>
            <p:style>
              <a:lnRef idx="1">
                <a:schemeClr val="dk1"/>
              </a:lnRef>
              <a:fillRef idx="0">
                <a:schemeClr val="dk1"/>
              </a:fillRef>
              <a:effectRef idx="0">
                <a:schemeClr val="dk1"/>
              </a:effectRef>
              <a:fontRef idx="minor">
                <a:schemeClr val="tx1"/>
              </a:fontRef>
            </p:style>
          </p:cxnSp>
          <p:cxnSp>
            <p:nvCxnSpPr>
              <p:cNvPr id="60" name="Ευθεία γραμμή σύνδεσης 4"/>
              <p:cNvCxnSpPr>
                <a:endCxn id="58" idx="2"/>
              </p:cNvCxnSpPr>
              <p:nvPr/>
            </p:nvCxnSpPr>
            <p:spPr>
              <a:xfrm flipH="1" flipV="1">
                <a:off x="2952919" y="1823338"/>
                <a:ext cx="538961" cy="453534"/>
              </a:xfrm>
              <a:prstGeom prst="line">
                <a:avLst/>
              </a:prstGeom>
            </p:spPr>
            <p:style>
              <a:lnRef idx="1">
                <a:schemeClr val="dk1"/>
              </a:lnRef>
              <a:fillRef idx="0">
                <a:schemeClr val="dk1"/>
              </a:fillRef>
              <a:effectRef idx="0">
                <a:schemeClr val="dk1"/>
              </a:effectRef>
              <a:fontRef idx="minor">
                <a:schemeClr val="tx1"/>
              </a:fontRef>
            </p:style>
          </p:cxnSp>
          <p:sp>
            <p:nvSpPr>
              <p:cNvPr id="61" name="TextBox 11"/>
              <p:cNvSpPr txBox="1"/>
              <p:nvPr/>
            </p:nvSpPr>
            <p:spPr>
              <a:xfrm>
                <a:off x="1403648" y="2276872"/>
                <a:ext cx="1314679" cy="60666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62" name="TextBox 11"/>
              <p:cNvSpPr txBox="1"/>
              <p:nvPr/>
            </p:nvSpPr>
            <p:spPr>
              <a:xfrm>
                <a:off x="2915816" y="2276872"/>
                <a:ext cx="1314679"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grpSp>
        <p:grpSp>
          <p:nvGrpSpPr>
            <p:cNvPr id="11" name="118 - Ομάδα"/>
            <p:cNvGrpSpPr/>
            <p:nvPr/>
          </p:nvGrpSpPr>
          <p:grpSpPr>
            <a:xfrm>
              <a:off x="179512" y="3356992"/>
              <a:ext cx="7795399" cy="3126940"/>
              <a:chOff x="323528" y="2132856"/>
              <a:chExt cx="7795399" cy="3126940"/>
            </a:xfrm>
          </p:grpSpPr>
          <p:sp>
            <p:nvSpPr>
              <p:cNvPr id="26" name="TextBox 11"/>
              <p:cNvSpPr txBox="1"/>
              <p:nvPr/>
            </p:nvSpPr>
            <p:spPr>
              <a:xfrm>
                <a:off x="323528" y="3789040"/>
                <a:ext cx="164335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περίμενε</a:t>
                </a:r>
                <a:endParaRPr lang="en-US" sz="1600" b="1" dirty="0">
                  <a:latin typeface="Cambria" pitchFamily="18" charset="0"/>
                  <a:cs typeface="Times New Roman" panose="02020603050405020304" pitchFamily="18" charset="0"/>
                </a:endParaRPr>
              </a:p>
            </p:txBody>
          </p:sp>
          <p:sp>
            <p:nvSpPr>
              <p:cNvPr id="27" name="TextBox 11"/>
              <p:cNvSpPr txBox="1"/>
              <p:nvPr/>
            </p:nvSpPr>
            <p:spPr>
              <a:xfrm>
                <a:off x="5940152" y="2996952"/>
                <a:ext cx="1643350"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grpSp>
            <p:nvGrpSpPr>
              <p:cNvPr id="28" name="104 - Ομάδα"/>
              <p:cNvGrpSpPr/>
              <p:nvPr/>
            </p:nvGrpSpPr>
            <p:grpSpPr>
              <a:xfrm>
                <a:off x="1187624" y="2132856"/>
                <a:ext cx="5275119" cy="3126940"/>
                <a:chOff x="1979712" y="1916832"/>
                <a:chExt cx="5275119" cy="3126940"/>
              </a:xfrm>
            </p:grpSpPr>
            <p:sp>
              <p:nvSpPr>
                <p:cNvPr id="37" name="TextBox 8"/>
                <p:cNvSpPr txBox="1"/>
                <p:nvPr/>
              </p:nvSpPr>
              <p:spPr>
                <a:xfrm>
                  <a:off x="3491880" y="1916832"/>
                  <a:ext cx="79428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38" name="Ευθεία γραμμή σύνδεσης 4"/>
                <p:cNvCxnSpPr/>
                <p:nvPr/>
              </p:nvCxnSpPr>
              <p:spPr>
                <a:xfrm flipH="1" flipV="1">
                  <a:off x="3419872" y="4005064"/>
                  <a:ext cx="576062" cy="360040"/>
                </a:xfrm>
                <a:prstGeom prst="line">
                  <a:avLst/>
                </a:prstGeom>
              </p:spPr>
              <p:style>
                <a:lnRef idx="1">
                  <a:schemeClr val="dk1"/>
                </a:lnRef>
                <a:fillRef idx="0">
                  <a:schemeClr val="dk1"/>
                </a:fillRef>
                <a:effectRef idx="0">
                  <a:schemeClr val="dk1"/>
                </a:effectRef>
                <a:fontRef idx="minor">
                  <a:schemeClr val="tx1"/>
                </a:fontRef>
              </p:style>
            </p:cxnSp>
            <p:cxnSp>
              <p:nvCxnSpPr>
                <p:cNvPr id="39" name="Ευθεία γραμμή σύνδεσης 5"/>
                <p:cNvCxnSpPr/>
                <p:nvPr/>
              </p:nvCxnSpPr>
              <p:spPr>
                <a:xfrm flipV="1">
                  <a:off x="2843808" y="2348880"/>
                  <a:ext cx="1039208" cy="432048"/>
                </a:xfrm>
                <a:prstGeom prst="line">
                  <a:avLst/>
                </a:prstGeom>
              </p:spPr>
              <p:style>
                <a:lnRef idx="1">
                  <a:schemeClr val="dk1"/>
                </a:lnRef>
                <a:fillRef idx="0">
                  <a:schemeClr val="dk1"/>
                </a:fillRef>
                <a:effectRef idx="0">
                  <a:schemeClr val="dk1"/>
                </a:effectRef>
                <a:fontRef idx="minor">
                  <a:schemeClr val="tx1"/>
                </a:fontRef>
              </p:style>
            </p:cxnSp>
            <p:cxnSp>
              <p:nvCxnSpPr>
                <p:cNvPr id="40" name="Ευθεία γραμμή σύνδεσης 4"/>
                <p:cNvCxnSpPr/>
                <p:nvPr/>
              </p:nvCxnSpPr>
              <p:spPr>
                <a:xfrm flipH="1" flipV="1">
                  <a:off x="3851922" y="2348880"/>
                  <a:ext cx="1152126" cy="576064"/>
                </a:xfrm>
                <a:prstGeom prst="line">
                  <a:avLst/>
                </a:prstGeom>
              </p:spPr>
              <p:style>
                <a:lnRef idx="1">
                  <a:schemeClr val="dk1"/>
                </a:lnRef>
                <a:fillRef idx="0">
                  <a:schemeClr val="dk1"/>
                </a:fillRef>
                <a:effectRef idx="0">
                  <a:schemeClr val="dk1"/>
                </a:effectRef>
                <a:fontRef idx="minor">
                  <a:schemeClr val="tx1"/>
                </a:fontRef>
              </p:style>
            </p:cxnSp>
            <p:sp>
              <p:nvSpPr>
                <p:cNvPr id="41" name="TextBox 11"/>
                <p:cNvSpPr txBox="1"/>
                <p:nvPr/>
              </p:nvSpPr>
              <p:spPr>
                <a:xfrm>
                  <a:off x="1979712" y="4365104"/>
                  <a:ext cx="1643350" cy="60666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την</a:t>
                  </a:r>
                  <a:endParaRPr lang="en-US" sz="1600" b="1" dirty="0">
                    <a:latin typeface="Cambria" pitchFamily="18" charset="0"/>
                    <a:cs typeface="Times New Roman" panose="02020603050405020304" pitchFamily="18" charset="0"/>
                  </a:endParaRPr>
                </a:p>
              </p:txBody>
            </p:sp>
            <p:sp>
              <p:nvSpPr>
                <p:cNvPr id="42" name="TextBox 11"/>
                <p:cNvSpPr txBox="1"/>
                <p:nvPr/>
              </p:nvSpPr>
              <p:spPr>
                <a:xfrm>
                  <a:off x="3275856" y="4365104"/>
                  <a:ext cx="164335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καθηγήτρια</a:t>
                  </a:r>
                  <a:endParaRPr lang="en-US" sz="1600" b="1" dirty="0">
                    <a:latin typeface="Cambria" pitchFamily="18" charset="0"/>
                    <a:cs typeface="Times New Roman" panose="02020603050405020304" pitchFamily="18" charset="0"/>
                  </a:endParaRPr>
                </a:p>
              </p:txBody>
            </p:sp>
            <p:cxnSp>
              <p:nvCxnSpPr>
                <p:cNvPr id="43" name="Ευθεία γραμμή σύνδεσης 5"/>
                <p:cNvCxnSpPr/>
                <p:nvPr/>
              </p:nvCxnSpPr>
              <p:spPr>
                <a:xfrm flipV="1">
                  <a:off x="1979712" y="3284984"/>
                  <a:ext cx="720080" cy="360040"/>
                </a:xfrm>
                <a:prstGeom prst="line">
                  <a:avLst/>
                </a:prstGeom>
              </p:spPr>
              <p:style>
                <a:lnRef idx="1">
                  <a:schemeClr val="dk1"/>
                </a:lnRef>
                <a:fillRef idx="0">
                  <a:schemeClr val="dk1"/>
                </a:fillRef>
                <a:effectRef idx="0">
                  <a:schemeClr val="dk1"/>
                </a:effectRef>
                <a:fontRef idx="minor">
                  <a:schemeClr val="tx1"/>
                </a:fontRef>
              </p:style>
            </p:cxnSp>
            <p:cxnSp>
              <p:nvCxnSpPr>
                <p:cNvPr id="44" name="Ευθεία γραμμή σύνδεσης 4"/>
                <p:cNvCxnSpPr/>
                <p:nvPr/>
              </p:nvCxnSpPr>
              <p:spPr>
                <a:xfrm flipH="1" flipV="1">
                  <a:off x="2699792" y="3284984"/>
                  <a:ext cx="704292" cy="360040"/>
                </a:xfrm>
                <a:prstGeom prst="line">
                  <a:avLst/>
                </a:prstGeom>
              </p:spPr>
              <p:style>
                <a:lnRef idx="1">
                  <a:schemeClr val="dk1"/>
                </a:lnRef>
                <a:fillRef idx="0">
                  <a:schemeClr val="dk1"/>
                </a:fillRef>
                <a:effectRef idx="0">
                  <a:schemeClr val="dk1"/>
                </a:effectRef>
                <a:fontRef idx="minor">
                  <a:schemeClr val="tx1"/>
                </a:fontRef>
              </p:style>
            </p:cxnSp>
            <p:cxnSp>
              <p:nvCxnSpPr>
                <p:cNvPr id="45" name="Ευθεία γραμμή σύνδεσης 5"/>
                <p:cNvCxnSpPr/>
                <p:nvPr/>
              </p:nvCxnSpPr>
              <p:spPr>
                <a:xfrm flipV="1">
                  <a:off x="2771800" y="4005064"/>
                  <a:ext cx="663518" cy="360040"/>
                </a:xfrm>
                <a:prstGeom prst="line">
                  <a:avLst/>
                </a:prstGeom>
              </p:spPr>
              <p:style>
                <a:lnRef idx="1">
                  <a:schemeClr val="dk1"/>
                </a:lnRef>
                <a:fillRef idx="0">
                  <a:schemeClr val="dk1"/>
                </a:fillRef>
                <a:effectRef idx="0">
                  <a:schemeClr val="dk1"/>
                </a:effectRef>
                <a:fontRef idx="minor">
                  <a:schemeClr val="tx1"/>
                </a:fontRef>
              </p:style>
            </p:cxnSp>
            <p:grpSp>
              <p:nvGrpSpPr>
                <p:cNvPr id="46" name="99 - Ομάδα"/>
                <p:cNvGrpSpPr/>
                <p:nvPr/>
              </p:nvGrpSpPr>
              <p:grpSpPr>
                <a:xfrm>
                  <a:off x="3779912" y="2924944"/>
                  <a:ext cx="3474919" cy="2118828"/>
                  <a:chOff x="4572000" y="2348880"/>
                  <a:chExt cx="3474919" cy="2118828"/>
                </a:xfrm>
              </p:grpSpPr>
              <p:sp>
                <p:nvSpPr>
                  <p:cNvPr id="49" name="TextBox 11"/>
                  <p:cNvSpPr txBox="1"/>
                  <p:nvPr/>
                </p:nvSpPr>
                <p:spPr>
                  <a:xfrm>
                    <a:off x="5940152" y="3140968"/>
                    <a:ext cx="1643350"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50" name="TextBox 11"/>
                  <p:cNvSpPr txBox="1"/>
                  <p:nvPr/>
                </p:nvSpPr>
                <p:spPr>
                  <a:xfrm>
                    <a:off x="4572000" y="3068960"/>
                    <a:ext cx="1643350" cy="60666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σε</a:t>
                    </a:r>
                    <a:endParaRPr lang="en-US" sz="1600" b="1" dirty="0">
                      <a:latin typeface="Cambria" pitchFamily="18" charset="0"/>
                      <a:cs typeface="Times New Roman" panose="02020603050405020304" pitchFamily="18" charset="0"/>
                    </a:endParaRPr>
                  </a:p>
                </p:txBody>
              </p:sp>
              <p:sp>
                <p:nvSpPr>
                  <p:cNvPr id="51" name="TextBox 11"/>
                  <p:cNvSpPr txBox="1"/>
                  <p:nvPr/>
                </p:nvSpPr>
                <p:spPr>
                  <a:xfrm>
                    <a:off x="5220072" y="2348880"/>
                    <a:ext cx="1643350" cy="351224"/>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sp>
                <p:nvSpPr>
                  <p:cNvPr id="52" name="TextBox 11"/>
                  <p:cNvSpPr txBox="1"/>
                  <p:nvPr/>
                </p:nvSpPr>
                <p:spPr>
                  <a:xfrm>
                    <a:off x="5364088" y="3861048"/>
                    <a:ext cx="1643350" cy="60666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το</a:t>
                    </a:r>
                    <a:endParaRPr lang="en-US" sz="1600" b="1" dirty="0">
                      <a:latin typeface="Cambria" pitchFamily="18" charset="0"/>
                      <a:cs typeface="Times New Roman" panose="02020603050405020304" pitchFamily="18" charset="0"/>
                    </a:endParaRPr>
                  </a:p>
                </p:txBody>
              </p:sp>
              <p:sp>
                <p:nvSpPr>
                  <p:cNvPr id="53" name="TextBox 11"/>
                  <p:cNvSpPr txBox="1"/>
                  <p:nvPr/>
                </p:nvSpPr>
                <p:spPr>
                  <a:xfrm>
                    <a:off x="6732240" y="3861048"/>
                    <a:ext cx="1314679"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μάθημα</a:t>
                    </a:r>
                  </a:p>
                </p:txBody>
              </p:sp>
              <p:cxnSp>
                <p:nvCxnSpPr>
                  <p:cNvPr id="54" name="Ευθεία γραμμή σύνδεσης 5"/>
                  <p:cNvCxnSpPr/>
                  <p:nvPr/>
                </p:nvCxnSpPr>
                <p:spPr>
                  <a:xfrm flipV="1">
                    <a:off x="5508104" y="2780928"/>
                    <a:ext cx="522346" cy="288032"/>
                  </a:xfrm>
                  <a:prstGeom prst="line">
                    <a:avLst/>
                  </a:prstGeom>
                </p:spPr>
                <p:style>
                  <a:lnRef idx="1">
                    <a:schemeClr val="dk1"/>
                  </a:lnRef>
                  <a:fillRef idx="0">
                    <a:schemeClr val="dk1"/>
                  </a:fillRef>
                  <a:effectRef idx="0">
                    <a:schemeClr val="dk1"/>
                  </a:effectRef>
                  <a:fontRef idx="minor">
                    <a:schemeClr val="tx1"/>
                  </a:fontRef>
                </p:style>
              </p:cxnSp>
              <p:cxnSp>
                <p:nvCxnSpPr>
                  <p:cNvPr id="55" name="Ευθεία γραμμή σύνδεσης 4"/>
                  <p:cNvCxnSpPr/>
                  <p:nvPr/>
                </p:nvCxnSpPr>
                <p:spPr>
                  <a:xfrm flipH="1" flipV="1">
                    <a:off x="6012160" y="2780928"/>
                    <a:ext cx="504056" cy="360040"/>
                  </a:xfrm>
                  <a:prstGeom prst="line">
                    <a:avLst/>
                  </a:prstGeom>
                </p:spPr>
                <p:style>
                  <a:lnRef idx="1">
                    <a:schemeClr val="dk1"/>
                  </a:lnRef>
                  <a:fillRef idx="0">
                    <a:schemeClr val="dk1"/>
                  </a:fillRef>
                  <a:effectRef idx="0">
                    <a:schemeClr val="dk1"/>
                  </a:effectRef>
                  <a:fontRef idx="minor">
                    <a:schemeClr val="tx1"/>
                  </a:fontRef>
                </p:style>
              </p:cxnSp>
              <p:cxnSp>
                <p:nvCxnSpPr>
                  <p:cNvPr id="56" name="Ευθεία γραμμή σύνδεσης 5"/>
                  <p:cNvCxnSpPr/>
                  <p:nvPr/>
                </p:nvCxnSpPr>
                <p:spPr>
                  <a:xfrm flipV="1">
                    <a:off x="6228184" y="3501008"/>
                    <a:ext cx="522346" cy="360040"/>
                  </a:xfrm>
                  <a:prstGeom prst="line">
                    <a:avLst/>
                  </a:prstGeom>
                </p:spPr>
                <p:style>
                  <a:lnRef idx="1">
                    <a:schemeClr val="dk1"/>
                  </a:lnRef>
                  <a:fillRef idx="0">
                    <a:schemeClr val="dk1"/>
                  </a:fillRef>
                  <a:effectRef idx="0">
                    <a:schemeClr val="dk1"/>
                  </a:effectRef>
                  <a:fontRef idx="minor">
                    <a:schemeClr val="tx1"/>
                  </a:fontRef>
                </p:style>
              </p:cxnSp>
              <p:cxnSp>
                <p:nvCxnSpPr>
                  <p:cNvPr id="57" name="Ευθεία γραμμή σύνδεσης 4"/>
                  <p:cNvCxnSpPr/>
                  <p:nvPr/>
                </p:nvCxnSpPr>
                <p:spPr>
                  <a:xfrm flipH="1" flipV="1">
                    <a:off x="6732240" y="3501008"/>
                    <a:ext cx="576064" cy="360040"/>
                  </a:xfrm>
                  <a:prstGeom prst="line">
                    <a:avLst/>
                  </a:prstGeom>
                </p:spPr>
                <p:style>
                  <a:lnRef idx="1">
                    <a:schemeClr val="dk1"/>
                  </a:lnRef>
                  <a:fillRef idx="0">
                    <a:schemeClr val="dk1"/>
                  </a:fillRef>
                  <a:effectRef idx="0">
                    <a:schemeClr val="dk1"/>
                  </a:effectRef>
                  <a:fontRef idx="minor">
                    <a:schemeClr val="tx1"/>
                  </a:fontRef>
                </p:style>
              </p:cxnSp>
            </p:grpSp>
            <p:sp>
              <p:nvSpPr>
                <p:cNvPr id="47" name="TextBox 8"/>
                <p:cNvSpPr txBox="1"/>
                <p:nvPr/>
              </p:nvSpPr>
              <p:spPr>
                <a:xfrm>
                  <a:off x="2339752" y="2924944"/>
                  <a:ext cx="79428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sp>
              <p:nvSpPr>
                <p:cNvPr id="48" name="TextBox 13"/>
                <p:cNvSpPr txBox="1"/>
                <p:nvPr/>
              </p:nvSpPr>
              <p:spPr>
                <a:xfrm>
                  <a:off x="3059832" y="3717032"/>
                  <a:ext cx="79428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grpSp>
          <p:sp>
            <p:nvSpPr>
              <p:cNvPr id="29" name="TextBox 11"/>
              <p:cNvSpPr txBox="1"/>
              <p:nvPr/>
            </p:nvSpPr>
            <p:spPr>
              <a:xfrm>
                <a:off x="5364088" y="2348879"/>
                <a:ext cx="1643350" cy="351224"/>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cxnSp>
            <p:nvCxnSpPr>
              <p:cNvPr id="30" name="Ευθεία γραμμή σύνδεσης 5"/>
              <p:cNvCxnSpPr/>
              <p:nvPr/>
            </p:nvCxnSpPr>
            <p:spPr>
              <a:xfrm flipV="1">
                <a:off x="5652120" y="2636912"/>
                <a:ext cx="522346" cy="288032"/>
              </a:xfrm>
              <a:prstGeom prst="line">
                <a:avLst/>
              </a:prstGeom>
            </p:spPr>
            <p:style>
              <a:lnRef idx="1">
                <a:schemeClr val="dk1"/>
              </a:lnRef>
              <a:fillRef idx="0">
                <a:schemeClr val="dk1"/>
              </a:fillRef>
              <a:effectRef idx="0">
                <a:schemeClr val="dk1"/>
              </a:effectRef>
              <a:fontRef idx="minor">
                <a:schemeClr val="tx1"/>
              </a:fontRef>
            </p:style>
          </p:cxnSp>
          <p:cxnSp>
            <p:nvCxnSpPr>
              <p:cNvPr id="31" name="Ευθεία γραμμή σύνδεσης 4"/>
              <p:cNvCxnSpPr/>
              <p:nvPr/>
            </p:nvCxnSpPr>
            <p:spPr>
              <a:xfrm flipH="1" flipV="1">
                <a:off x="6156176" y="2636912"/>
                <a:ext cx="504056" cy="360040"/>
              </a:xfrm>
              <a:prstGeom prst="line">
                <a:avLst/>
              </a:prstGeom>
            </p:spPr>
            <p:style>
              <a:lnRef idx="1">
                <a:schemeClr val="dk1"/>
              </a:lnRef>
              <a:fillRef idx="0">
                <a:schemeClr val="dk1"/>
              </a:fillRef>
              <a:effectRef idx="0">
                <a:schemeClr val="dk1"/>
              </a:effectRef>
              <a:fontRef idx="minor">
                <a:schemeClr val="tx1"/>
              </a:fontRef>
            </p:style>
          </p:cxnSp>
          <p:sp>
            <p:nvSpPr>
              <p:cNvPr id="32" name="TextBox 11"/>
              <p:cNvSpPr txBox="1"/>
              <p:nvPr/>
            </p:nvSpPr>
            <p:spPr>
              <a:xfrm>
                <a:off x="4716016" y="2924943"/>
                <a:ext cx="1643350" cy="60666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μετά</a:t>
                </a:r>
                <a:endParaRPr lang="en-US" sz="1600" b="1" dirty="0">
                  <a:latin typeface="Cambria" pitchFamily="18" charset="0"/>
                  <a:cs typeface="Times New Roman" panose="02020603050405020304" pitchFamily="18" charset="0"/>
                </a:endParaRPr>
              </a:p>
            </p:txBody>
          </p:sp>
          <p:cxnSp>
            <p:nvCxnSpPr>
              <p:cNvPr id="33" name="Ευθεία γραμμή σύνδεσης 5"/>
              <p:cNvCxnSpPr/>
              <p:nvPr/>
            </p:nvCxnSpPr>
            <p:spPr>
              <a:xfrm flipV="1">
                <a:off x="6300192" y="3356992"/>
                <a:ext cx="522346" cy="360040"/>
              </a:xfrm>
              <a:prstGeom prst="line">
                <a:avLst/>
              </a:prstGeom>
            </p:spPr>
            <p:style>
              <a:lnRef idx="1">
                <a:schemeClr val="dk1"/>
              </a:lnRef>
              <a:fillRef idx="0">
                <a:schemeClr val="dk1"/>
              </a:fillRef>
              <a:effectRef idx="0">
                <a:schemeClr val="dk1"/>
              </a:effectRef>
              <a:fontRef idx="minor">
                <a:schemeClr val="tx1"/>
              </a:fontRef>
            </p:style>
          </p:cxnSp>
          <p:cxnSp>
            <p:nvCxnSpPr>
              <p:cNvPr id="34" name="Ευθεία γραμμή σύνδεσης 4"/>
              <p:cNvCxnSpPr/>
              <p:nvPr/>
            </p:nvCxnSpPr>
            <p:spPr>
              <a:xfrm flipH="1" flipV="1">
                <a:off x="6804248" y="3356992"/>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35" name="TextBox 11"/>
              <p:cNvSpPr txBox="1"/>
              <p:nvPr/>
            </p:nvSpPr>
            <p:spPr>
              <a:xfrm>
                <a:off x="5436096" y="3717031"/>
                <a:ext cx="1643350" cy="60666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τη</a:t>
                </a:r>
                <a:endParaRPr lang="en-US" sz="1600" b="1" dirty="0">
                  <a:latin typeface="Cambria" pitchFamily="18" charset="0"/>
                  <a:cs typeface="Times New Roman" panose="02020603050405020304" pitchFamily="18" charset="0"/>
                </a:endParaRPr>
              </a:p>
            </p:txBody>
          </p:sp>
          <p:sp>
            <p:nvSpPr>
              <p:cNvPr id="36" name="TextBox 11"/>
              <p:cNvSpPr txBox="1"/>
              <p:nvPr/>
            </p:nvSpPr>
            <p:spPr>
              <a:xfrm>
                <a:off x="6804248" y="3717032"/>
                <a:ext cx="1314679"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διάλεξη</a:t>
                </a:r>
              </a:p>
            </p:txBody>
          </p:sp>
        </p:grpSp>
        <p:cxnSp>
          <p:nvCxnSpPr>
            <p:cNvPr id="12" name="Ευθεία γραμμή σύνδεσης 9"/>
            <p:cNvCxnSpPr/>
            <p:nvPr/>
          </p:nvCxnSpPr>
          <p:spPr>
            <a:xfrm flipH="1" flipV="1">
              <a:off x="4499992" y="836712"/>
              <a:ext cx="1612047" cy="576064"/>
            </a:xfrm>
            <a:prstGeom prst="line">
              <a:avLst/>
            </a:prstGeom>
          </p:spPr>
          <p:style>
            <a:lnRef idx="1">
              <a:schemeClr val="dk1"/>
            </a:lnRef>
            <a:fillRef idx="0">
              <a:schemeClr val="dk1"/>
            </a:fillRef>
            <a:effectRef idx="0">
              <a:schemeClr val="dk1"/>
            </a:effectRef>
            <a:fontRef idx="minor">
              <a:schemeClr val="tx1"/>
            </a:fontRef>
          </p:style>
        </p:cxnSp>
        <p:cxnSp>
          <p:nvCxnSpPr>
            <p:cNvPr id="13" name="Ευθεία γραμμή σύνδεσης 5"/>
            <p:cNvCxnSpPr/>
            <p:nvPr/>
          </p:nvCxnSpPr>
          <p:spPr>
            <a:xfrm flipV="1">
              <a:off x="3059832" y="2708920"/>
              <a:ext cx="1440160" cy="576064"/>
            </a:xfrm>
            <a:prstGeom prst="line">
              <a:avLst/>
            </a:prstGeom>
          </p:spPr>
          <p:style>
            <a:lnRef idx="1">
              <a:schemeClr val="dk1"/>
            </a:lnRef>
            <a:fillRef idx="0">
              <a:schemeClr val="dk1"/>
            </a:fillRef>
            <a:effectRef idx="0">
              <a:schemeClr val="dk1"/>
            </a:effectRef>
            <a:fontRef idx="minor">
              <a:schemeClr val="tx1"/>
            </a:fontRef>
          </p:style>
        </p:cxnSp>
        <p:cxnSp>
          <p:nvCxnSpPr>
            <p:cNvPr id="14" name="Ευθεία γραμμή σύνδεσης 4"/>
            <p:cNvCxnSpPr/>
            <p:nvPr/>
          </p:nvCxnSpPr>
          <p:spPr>
            <a:xfrm flipH="1" flipV="1">
              <a:off x="4499992" y="2708920"/>
              <a:ext cx="1296142" cy="720080"/>
            </a:xfrm>
            <a:prstGeom prst="line">
              <a:avLst/>
            </a:prstGeom>
          </p:spPr>
          <p:style>
            <a:lnRef idx="1">
              <a:schemeClr val="dk1"/>
            </a:lnRef>
            <a:fillRef idx="0">
              <a:schemeClr val="dk1"/>
            </a:fillRef>
            <a:effectRef idx="0">
              <a:schemeClr val="dk1"/>
            </a:effectRef>
            <a:fontRef idx="minor">
              <a:schemeClr val="tx1"/>
            </a:fontRef>
          </p:style>
        </p:cxnSp>
        <p:sp>
          <p:nvSpPr>
            <p:cNvPr id="15" name="TextBox 8"/>
            <p:cNvSpPr txBox="1"/>
            <p:nvPr/>
          </p:nvSpPr>
          <p:spPr>
            <a:xfrm>
              <a:off x="4139952" y="2348880"/>
              <a:ext cx="79428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16" name="Ευθεία γραμμή σύνδεσης 5"/>
            <p:cNvCxnSpPr/>
            <p:nvPr/>
          </p:nvCxnSpPr>
          <p:spPr>
            <a:xfrm flipV="1">
              <a:off x="4716016" y="1700808"/>
              <a:ext cx="1512168" cy="648072"/>
            </a:xfrm>
            <a:prstGeom prst="line">
              <a:avLst/>
            </a:prstGeom>
          </p:spPr>
          <p:style>
            <a:lnRef idx="1">
              <a:schemeClr val="dk1"/>
            </a:lnRef>
            <a:fillRef idx="0">
              <a:schemeClr val="dk1"/>
            </a:fillRef>
            <a:effectRef idx="0">
              <a:schemeClr val="dk1"/>
            </a:effectRef>
            <a:fontRef idx="minor">
              <a:schemeClr val="tx1"/>
            </a:fontRef>
          </p:style>
        </p:cxnSp>
        <p:cxnSp>
          <p:nvCxnSpPr>
            <p:cNvPr id="17" name="Ευθεία γραμμή σύνδεσης 4"/>
            <p:cNvCxnSpPr/>
            <p:nvPr/>
          </p:nvCxnSpPr>
          <p:spPr>
            <a:xfrm flipH="1" flipV="1">
              <a:off x="6228184" y="1700808"/>
              <a:ext cx="1152126" cy="576064"/>
            </a:xfrm>
            <a:prstGeom prst="line">
              <a:avLst/>
            </a:prstGeom>
          </p:spPr>
          <p:style>
            <a:lnRef idx="1">
              <a:schemeClr val="dk1"/>
            </a:lnRef>
            <a:fillRef idx="0">
              <a:schemeClr val="dk1"/>
            </a:fillRef>
            <a:effectRef idx="0">
              <a:schemeClr val="dk1"/>
            </a:effectRef>
            <a:fontRef idx="minor">
              <a:schemeClr val="tx1"/>
            </a:fontRef>
          </p:style>
        </p:cxnSp>
        <p:sp>
          <p:nvSpPr>
            <p:cNvPr id="18" name="TextBox 11"/>
            <p:cNvSpPr txBox="1"/>
            <p:nvPr/>
          </p:nvSpPr>
          <p:spPr>
            <a:xfrm>
              <a:off x="6660232" y="2276872"/>
              <a:ext cx="1643350" cy="351224"/>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cxnSp>
          <p:nvCxnSpPr>
            <p:cNvPr id="19" name="Ευθεία γραμμή σύνδεσης 5"/>
            <p:cNvCxnSpPr/>
            <p:nvPr/>
          </p:nvCxnSpPr>
          <p:spPr>
            <a:xfrm flipV="1">
              <a:off x="7020272" y="2636912"/>
              <a:ext cx="522346" cy="288032"/>
            </a:xfrm>
            <a:prstGeom prst="line">
              <a:avLst/>
            </a:prstGeom>
          </p:spPr>
          <p:style>
            <a:lnRef idx="1">
              <a:schemeClr val="dk1"/>
            </a:lnRef>
            <a:fillRef idx="0">
              <a:schemeClr val="dk1"/>
            </a:fillRef>
            <a:effectRef idx="0">
              <a:schemeClr val="dk1"/>
            </a:effectRef>
            <a:fontRef idx="minor">
              <a:schemeClr val="tx1"/>
            </a:fontRef>
          </p:style>
        </p:cxnSp>
        <p:cxnSp>
          <p:nvCxnSpPr>
            <p:cNvPr id="20" name="Ευθεία γραμμή σύνδεσης 4"/>
            <p:cNvCxnSpPr/>
            <p:nvPr/>
          </p:nvCxnSpPr>
          <p:spPr>
            <a:xfrm flipH="1" flipV="1">
              <a:off x="7524328" y="2636912"/>
              <a:ext cx="504056" cy="360040"/>
            </a:xfrm>
            <a:prstGeom prst="line">
              <a:avLst/>
            </a:prstGeom>
          </p:spPr>
          <p:style>
            <a:lnRef idx="1">
              <a:schemeClr val="dk1"/>
            </a:lnRef>
            <a:fillRef idx="0">
              <a:schemeClr val="dk1"/>
            </a:fillRef>
            <a:effectRef idx="0">
              <a:schemeClr val="dk1"/>
            </a:effectRef>
            <a:fontRef idx="minor">
              <a:schemeClr val="tx1"/>
            </a:fontRef>
          </p:style>
        </p:cxnSp>
        <p:sp>
          <p:nvSpPr>
            <p:cNvPr id="21" name="TextBox 11"/>
            <p:cNvSpPr txBox="1"/>
            <p:nvPr/>
          </p:nvSpPr>
          <p:spPr>
            <a:xfrm>
              <a:off x="6156176" y="2924944"/>
              <a:ext cx="1643350" cy="60666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με</a:t>
              </a:r>
              <a:endParaRPr lang="en-US" sz="1600" b="1" dirty="0">
                <a:latin typeface="Cambria" pitchFamily="18" charset="0"/>
                <a:cs typeface="Times New Roman" panose="02020603050405020304" pitchFamily="18" charset="0"/>
              </a:endParaRPr>
            </a:p>
          </p:txBody>
        </p:sp>
        <p:cxnSp>
          <p:nvCxnSpPr>
            <p:cNvPr id="22" name="Ευθεία γραμμή σύνδεσης 4"/>
            <p:cNvCxnSpPr/>
            <p:nvPr/>
          </p:nvCxnSpPr>
          <p:spPr>
            <a:xfrm flipV="1">
              <a:off x="8107118" y="3315490"/>
              <a:ext cx="0" cy="432048"/>
            </a:xfrm>
            <a:prstGeom prst="line">
              <a:avLst/>
            </a:prstGeom>
          </p:spPr>
          <p:style>
            <a:lnRef idx="1">
              <a:schemeClr val="dk1"/>
            </a:lnRef>
            <a:fillRef idx="0">
              <a:schemeClr val="dk1"/>
            </a:fillRef>
            <a:effectRef idx="0">
              <a:schemeClr val="dk1"/>
            </a:effectRef>
            <a:fontRef idx="minor">
              <a:schemeClr val="tx1"/>
            </a:fontRef>
          </p:style>
        </p:cxnSp>
        <p:sp>
          <p:nvSpPr>
            <p:cNvPr id="23" name="TextBox 11"/>
            <p:cNvSpPr txBox="1"/>
            <p:nvPr/>
          </p:nvSpPr>
          <p:spPr>
            <a:xfrm>
              <a:off x="7236296" y="2996952"/>
              <a:ext cx="1643350"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24" name="TextBox 11"/>
            <p:cNvSpPr txBox="1"/>
            <p:nvPr/>
          </p:nvSpPr>
          <p:spPr>
            <a:xfrm>
              <a:off x="7308304" y="3717032"/>
              <a:ext cx="158417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ανυπομονησία</a:t>
              </a:r>
            </a:p>
          </p:txBody>
        </p:sp>
        <p:sp>
          <p:nvSpPr>
            <p:cNvPr id="25" name="TextBox 8"/>
            <p:cNvSpPr txBox="1"/>
            <p:nvPr/>
          </p:nvSpPr>
          <p:spPr>
            <a:xfrm>
              <a:off x="5868144" y="1412776"/>
              <a:ext cx="794285"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gr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Δομική αμφισημία</a:t>
            </a:r>
          </a:p>
        </p:txBody>
      </p:sp>
      <p:sp>
        <p:nvSpPr>
          <p:cNvPr id="6" name="5 - TextBox"/>
          <p:cNvSpPr txBox="1"/>
          <p:nvPr/>
        </p:nvSpPr>
        <p:spPr>
          <a:xfrm>
            <a:off x="228600" y="1066800"/>
            <a:ext cx="8610600" cy="1200329"/>
          </a:xfrm>
          <a:prstGeom prst="rect">
            <a:avLst/>
          </a:prstGeom>
          <a:noFill/>
        </p:spPr>
        <p:txBody>
          <a:bodyPr wrap="square" rtlCol="0">
            <a:spAutoFit/>
          </a:bodyPr>
          <a:lstStyle/>
          <a:p>
            <a:pPr algn="just">
              <a:buClr>
                <a:srgbClr val="7030A0"/>
              </a:buClr>
              <a:buFont typeface="Wingdings" pitchFamily="2" charset="2"/>
              <a:buChar char="ü"/>
            </a:pPr>
            <a:r>
              <a:rPr lang="el-GR" sz="2400" dirty="0">
                <a:latin typeface="+mn-lt"/>
              </a:rPr>
              <a:t> Η ιεραρχική οργάνωση των προτάσεων μας επιτρέπει να κατανοήσουμε  τη δομική αμφισημία:</a:t>
            </a:r>
          </a:p>
          <a:p>
            <a:pPr marL="914400" lvl="1" indent="-457200" algn="just">
              <a:buClr>
                <a:srgbClr val="7030A0"/>
              </a:buClr>
              <a:buFont typeface="+mj-lt"/>
              <a:buAutoNum type="arabicParenR"/>
            </a:pPr>
            <a:r>
              <a:rPr lang="el-GR" sz="2400" dirty="0">
                <a:latin typeface="+mn-lt"/>
              </a:rPr>
              <a:t>Η Σοφία είδε το κορίτσι με τα κιάλια</a:t>
            </a:r>
            <a:endParaRPr lang="en-US" sz="2400" dirty="0">
              <a:latin typeface="+mn-lt"/>
            </a:endParaRPr>
          </a:p>
        </p:txBody>
      </p:sp>
      <p:grpSp>
        <p:nvGrpSpPr>
          <p:cNvPr id="7" name="6 - Ομάδα"/>
          <p:cNvGrpSpPr/>
          <p:nvPr/>
        </p:nvGrpSpPr>
        <p:grpSpPr>
          <a:xfrm>
            <a:off x="0" y="2362200"/>
            <a:ext cx="8768125" cy="3861375"/>
            <a:chOff x="-324544" y="764704"/>
            <a:chExt cx="9238625" cy="4652142"/>
          </a:xfrm>
        </p:grpSpPr>
        <p:grpSp>
          <p:nvGrpSpPr>
            <p:cNvPr id="9" name="34 - Ομάδα"/>
            <p:cNvGrpSpPr/>
            <p:nvPr/>
          </p:nvGrpSpPr>
          <p:grpSpPr>
            <a:xfrm>
              <a:off x="-324544" y="764704"/>
              <a:ext cx="5487008" cy="2216699"/>
              <a:chOff x="827584" y="764704"/>
              <a:chExt cx="5487008" cy="2216699"/>
            </a:xfrm>
          </p:grpSpPr>
          <p:sp>
            <p:nvSpPr>
              <p:cNvPr id="27" name="TextBox 8"/>
              <p:cNvSpPr txBox="1"/>
              <p:nvPr/>
            </p:nvSpPr>
            <p:spPr>
              <a:xfrm>
                <a:off x="5220070" y="1628800"/>
                <a:ext cx="730881"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28" name="Ευθεία γραμμή σύνδεσης 9"/>
              <p:cNvCxnSpPr/>
              <p:nvPr/>
            </p:nvCxnSpPr>
            <p:spPr>
              <a:xfrm flipH="1" flipV="1">
                <a:off x="3823115" y="1052736"/>
                <a:ext cx="1411356" cy="576064"/>
              </a:xfrm>
              <a:prstGeom prst="line">
                <a:avLst/>
              </a:prstGeom>
            </p:spPr>
            <p:style>
              <a:lnRef idx="1">
                <a:schemeClr val="dk1"/>
              </a:lnRef>
              <a:fillRef idx="0">
                <a:schemeClr val="dk1"/>
              </a:fillRef>
              <a:effectRef idx="0">
                <a:schemeClr val="dk1"/>
              </a:effectRef>
              <a:fontRef idx="minor">
                <a:schemeClr val="tx1"/>
              </a:fontRef>
            </p:style>
          </p:cxnSp>
          <p:cxnSp>
            <p:nvCxnSpPr>
              <p:cNvPr id="29" name="Ευθεία γραμμή σύνδεσης 10"/>
              <p:cNvCxnSpPr/>
              <p:nvPr/>
            </p:nvCxnSpPr>
            <p:spPr>
              <a:xfrm flipV="1">
                <a:off x="2411759" y="1052736"/>
                <a:ext cx="1411356" cy="576064"/>
              </a:xfrm>
              <a:prstGeom prst="line">
                <a:avLst/>
              </a:prstGeom>
            </p:spPr>
            <p:style>
              <a:lnRef idx="1">
                <a:schemeClr val="dk1"/>
              </a:lnRef>
              <a:fillRef idx="0">
                <a:schemeClr val="dk1"/>
              </a:fillRef>
              <a:effectRef idx="0">
                <a:schemeClr val="dk1"/>
              </a:effectRef>
              <a:fontRef idx="minor">
                <a:schemeClr val="tx1"/>
              </a:fontRef>
            </p:style>
          </p:cxnSp>
          <p:sp>
            <p:nvSpPr>
              <p:cNvPr id="30" name="TextBox 11"/>
              <p:cNvSpPr txBox="1"/>
              <p:nvPr/>
            </p:nvSpPr>
            <p:spPr>
              <a:xfrm>
                <a:off x="3851919" y="2276872"/>
                <a:ext cx="1512168"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είδε</a:t>
                </a:r>
                <a:endParaRPr lang="en-US" sz="1600" b="1" dirty="0">
                  <a:latin typeface="Cambria" pitchFamily="18" charset="0"/>
                  <a:cs typeface="Times New Roman" panose="02020603050405020304" pitchFamily="18" charset="0"/>
                </a:endParaRPr>
              </a:p>
            </p:txBody>
          </p:sp>
          <p:sp>
            <p:nvSpPr>
              <p:cNvPr id="31" name="TextBox 13"/>
              <p:cNvSpPr txBox="1"/>
              <p:nvPr/>
            </p:nvSpPr>
            <p:spPr>
              <a:xfrm>
                <a:off x="1907703" y="1628800"/>
                <a:ext cx="730881"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32" name="TextBox 14"/>
              <p:cNvSpPr txBox="1"/>
              <p:nvPr/>
            </p:nvSpPr>
            <p:spPr>
              <a:xfrm>
                <a:off x="3520682" y="764704"/>
                <a:ext cx="61746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33" name="Ευθεία γραμμή σύνδεσης 5"/>
              <p:cNvCxnSpPr/>
              <p:nvPr/>
            </p:nvCxnSpPr>
            <p:spPr>
              <a:xfrm flipV="1">
                <a:off x="1403647" y="1916832"/>
                <a:ext cx="806489" cy="360040"/>
              </a:xfrm>
              <a:prstGeom prst="line">
                <a:avLst/>
              </a:prstGeom>
            </p:spPr>
            <p:style>
              <a:lnRef idx="1">
                <a:schemeClr val="dk1"/>
              </a:lnRef>
              <a:fillRef idx="0">
                <a:schemeClr val="dk1"/>
              </a:fillRef>
              <a:effectRef idx="0">
                <a:schemeClr val="dk1"/>
              </a:effectRef>
              <a:fontRef idx="minor">
                <a:schemeClr val="tx1"/>
              </a:fontRef>
            </p:style>
          </p:cxnSp>
          <p:cxnSp>
            <p:nvCxnSpPr>
              <p:cNvPr id="34" name="Ευθεία γραμμή σύνδεσης 4"/>
              <p:cNvCxnSpPr/>
              <p:nvPr/>
            </p:nvCxnSpPr>
            <p:spPr>
              <a:xfrm flipH="1" flipV="1">
                <a:off x="2210137" y="1916832"/>
                <a:ext cx="806489" cy="360040"/>
              </a:xfrm>
              <a:prstGeom prst="line">
                <a:avLst/>
              </a:prstGeom>
            </p:spPr>
            <p:style>
              <a:lnRef idx="1">
                <a:schemeClr val="dk1"/>
              </a:lnRef>
              <a:fillRef idx="0">
                <a:schemeClr val="dk1"/>
              </a:fillRef>
              <a:effectRef idx="0">
                <a:schemeClr val="dk1"/>
              </a:effectRef>
              <a:fontRef idx="minor">
                <a:schemeClr val="tx1"/>
              </a:fontRef>
            </p:style>
          </p:cxnSp>
          <p:sp>
            <p:nvSpPr>
              <p:cNvPr id="35" name="TextBox 11"/>
              <p:cNvSpPr txBox="1"/>
              <p:nvPr/>
            </p:nvSpPr>
            <p:spPr>
              <a:xfrm>
                <a:off x="827584" y="2276872"/>
                <a:ext cx="1209734" cy="704531"/>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36" name="TextBox 11"/>
              <p:cNvSpPr txBox="1"/>
              <p:nvPr/>
            </p:nvSpPr>
            <p:spPr>
              <a:xfrm>
                <a:off x="2512570" y="2276872"/>
                <a:ext cx="1209734"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cxnSp>
            <p:nvCxnSpPr>
              <p:cNvPr id="37" name="Ευθεία γραμμή σύνδεσης 5"/>
              <p:cNvCxnSpPr/>
              <p:nvPr/>
            </p:nvCxnSpPr>
            <p:spPr>
              <a:xfrm flipV="1">
                <a:off x="4716015" y="1916832"/>
                <a:ext cx="806489" cy="360040"/>
              </a:xfrm>
              <a:prstGeom prst="line">
                <a:avLst/>
              </a:prstGeom>
            </p:spPr>
            <p:style>
              <a:lnRef idx="1">
                <a:schemeClr val="dk1"/>
              </a:lnRef>
              <a:fillRef idx="0">
                <a:schemeClr val="dk1"/>
              </a:fillRef>
              <a:effectRef idx="0">
                <a:schemeClr val="dk1"/>
              </a:effectRef>
              <a:fontRef idx="minor">
                <a:schemeClr val="tx1"/>
              </a:fontRef>
            </p:style>
          </p:cxnSp>
          <p:cxnSp>
            <p:nvCxnSpPr>
              <p:cNvPr id="38" name="Ευθεία γραμμή σύνδεσης 4"/>
              <p:cNvCxnSpPr/>
              <p:nvPr/>
            </p:nvCxnSpPr>
            <p:spPr>
              <a:xfrm flipH="1" flipV="1">
                <a:off x="5508103" y="1916832"/>
                <a:ext cx="806489" cy="360040"/>
              </a:xfrm>
              <a:prstGeom prst="line">
                <a:avLst/>
              </a:prstGeom>
            </p:spPr>
            <p:style>
              <a:lnRef idx="1">
                <a:schemeClr val="dk1"/>
              </a:lnRef>
              <a:fillRef idx="0">
                <a:schemeClr val="dk1"/>
              </a:fillRef>
              <a:effectRef idx="0">
                <a:schemeClr val="dk1"/>
              </a:effectRef>
              <a:fontRef idx="minor">
                <a:schemeClr val="tx1"/>
              </a:fontRef>
            </p:style>
          </p:cxnSp>
        </p:grpSp>
        <p:sp>
          <p:nvSpPr>
            <p:cNvPr id="10" name="TextBox 13"/>
            <p:cNvSpPr txBox="1"/>
            <p:nvPr/>
          </p:nvSpPr>
          <p:spPr>
            <a:xfrm>
              <a:off x="5777414" y="2968022"/>
              <a:ext cx="883178" cy="407886"/>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cxnSp>
          <p:nvCxnSpPr>
            <p:cNvPr id="11" name="Ευθεία γραμμή σύνδεσης 5"/>
            <p:cNvCxnSpPr/>
            <p:nvPr/>
          </p:nvCxnSpPr>
          <p:spPr>
            <a:xfrm flipV="1">
              <a:off x="5616836" y="3427047"/>
              <a:ext cx="806490" cy="360040"/>
            </a:xfrm>
            <a:prstGeom prst="line">
              <a:avLst/>
            </a:prstGeom>
          </p:spPr>
          <p:style>
            <a:lnRef idx="1">
              <a:schemeClr val="dk1"/>
            </a:lnRef>
            <a:fillRef idx="0">
              <a:schemeClr val="dk1"/>
            </a:fillRef>
            <a:effectRef idx="0">
              <a:schemeClr val="dk1"/>
            </a:effectRef>
            <a:fontRef idx="minor">
              <a:schemeClr val="tx1"/>
            </a:fontRef>
          </p:style>
        </p:cxnSp>
        <p:cxnSp>
          <p:nvCxnSpPr>
            <p:cNvPr id="12" name="Ευθεία γραμμή σύνδεσης 4"/>
            <p:cNvCxnSpPr/>
            <p:nvPr/>
          </p:nvCxnSpPr>
          <p:spPr>
            <a:xfrm flipH="1" flipV="1">
              <a:off x="6419725" y="3427047"/>
              <a:ext cx="806490" cy="360040"/>
            </a:xfrm>
            <a:prstGeom prst="line">
              <a:avLst/>
            </a:prstGeom>
          </p:spPr>
          <p:style>
            <a:lnRef idx="1">
              <a:schemeClr val="dk1"/>
            </a:lnRef>
            <a:fillRef idx="0">
              <a:schemeClr val="dk1"/>
            </a:fillRef>
            <a:effectRef idx="0">
              <a:schemeClr val="dk1"/>
            </a:effectRef>
            <a:fontRef idx="minor">
              <a:schemeClr val="tx1"/>
            </a:fontRef>
          </p:style>
        </p:cxnSp>
        <p:sp>
          <p:nvSpPr>
            <p:cNvPr id="13" name="TextBox 13"/>
            <p:cNvSpPr txBox="1"/>
            <p:nvPr/>
          </p:nvSpPr>
          <p:spPr>
            <a:xfrm>
              <a:off x="4932040" y="2276872"/>
              <a:ext cx="730881" cy="407886"/>
            </a:xfrm>
            <a:prstGeom prst="rect">
              <a:avLst/>
            </a:prstGeom>
            <a:noFill/>
          </p:spPr>
          <p:txBody>
            <a:bodyPr wrap="square" rtlCol="0">
              <a:spAutoFit/>
            </a:bodyPr>
            <a:lstStyle/>
            <a:p>
              <a:pPr algn="ctr"/>
              <a:r>
                <a:rPr lang="el-GR" sz="1600" dirty="0">
                  <a:solidFill>
                    <a:srgbClr val="00B050"/>
                  </a:solidFill>
                  <a:latin typeface="Cambria" pitchFamily="18" charset="0"/>
                  <a:cs typeface="Times New Roman" panose="02020603050405020304" pitchFamily="18" charset="0"/>
                </a:rPr>
                <a:t>ΟΦ</a:t>
              </a:r>
              <a:endParaRPr lang="en-US" sz="1600" dirty="0">
                <a:solidFill>
                  <a:srgbClr val="00B050"/>
                </a:solidFill>
                <a:latin typeface="Cambria" pitchFamily="18" charset="0"/>
                <a:cs typeface="Times New Roman" panose="02020603050405020304" pitchFamily="18" charset="0"/>
              </a:endParaRPr>
            </a:p>
          </p:txBody>
        </p:sp>
        <p:cxnSp>
          <p:nvCxnSpPr>
            <p:cNvPr id="14" name="Ευθεία γραμμή σύνδεσης 5"/>
            <p:cNvCxnSpPr/>
            <p:nvPr/>
          </p:nvCxnSpPr>
          <p:spPr>
            <a:xfrm flipV="1">
              <a:off x="4499992" y="2564904"/>
              <a:ext cx="806489" cy="360040"/>
            </a:xfrm>
            <a:prstGeom prst="line">
              <a:avLst/>
            </a:prstGeom>
          </p:spPr>
          <p:style>
            <a:lnRef idx="1">
              <a:schemeClr val="dk1"/>
            </a:lnRef>
            <a:fillRef idx="0">
              <a:schemeClr val="dk1"/>
            </a:fillRef>
            <a:effectRef idx="0">
              <a:schemeClr val="dk1"/>
            </a:effectRef>
            <a:fontRef idx="minor">
              <a:schemeClr val="tx1"/>
            </a:fontRef>
          </p:style>
        </p:cxnSp>
        <p:cxnSp>
          <p:nvCxnSpPr>
            <p:cNvPr id="15" name="Ευθεία γραμμή σύνδεσης 4"/>
            <p:cNvCxnSpPr/>
            <p:nvPr/>
          </p:nvCxnSpPr>
          <p:spPr>
            <a:xfrm flipH="1" flipV="1">
              <a:off x="5292080" y="2564904"/>
              <a:ext cx="806489" cy="360040"/>
            </a:xfrm>
            <a:prstGeom prst="line">
              <a:avLst/>
            </a:prstGeom>
          </p:spPr>
          <p:style>
            <a:lnRef idx="1">
              <a:schemeClr val="dk1"/>
            </a:lnRef>
            <a:fillRef idx="0">
              <a:schemeClr val="dk1"/>
            </a:fillRef>
            <a:effectRef idx="0">
              <a:schemeClr val="dk1"/>
            </a:effectRef>
            <a:fontRef idx="minor">
              <a:schemeClr val="tx1"/>
            </a:fontRef>
          </p:style>
        </p:cxnSp>
        <p:sp>
          <p:nvSpPr>
            <p:cNvPr id="16" name="TextBox 11"/>
            <p:cNvSpPr txBox="1"/>
            <p:nvPr/>
          </p:nvSpPr>
          <p:spPr>
            <a:xfrm>
              <a:off x="3689902" y="2924944"/>
              <a:ext cx="1209734" cy="407886"/>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p>
          </p:txBody>
        </p:sp>
        <p:sp>
          <p:nvSpPr>
            <p:cNvPr id="17" name="TextBox 11"/>
            <p:cNvSpPr txBox="1"/>
            <p:nvPr/>
          </p:nvSpPr>
          <p:spPr>
            <a:xfrm>
              <a:off x="4974525" y="3886072"/>
              <a:ext cx="1209734" cy="704531"/>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με</a:t>
              </a:r>
            </a:p>
          </p:txBody>
        </p:sp>
        <p:sp>
          <p:nvSpPr>
            <p:cNvPr id="18" name="TextBox 13"/>
            <p:cNvSpPr txBox="1"/>
            <p:nvPr/>
          </p:nvSpPr>
          <p:spPr>
            <a:xfrm>
              <a:off x="7062036" y="3794267"/>
              <a:ext cx="730881"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cxnSp>
          <p:nvCxnSpPr>
            <p:cNvPr id="19" name="Ευθεία γραμμή σύνδεσης 5"/>
            <p:cNvCxnSpPr/>
            <p:nvPr/>
          </p:nvCxnSpPr>
          <p:spPr>
            <a:xfrm flipV="1">
              <a:off x="6580303" y="4253291"/>
              <a:ext cx="806490" cy="360040"/>
            </a:xfrm>
            <a:prstGeom prst="line">
              <a:avLst/>
            </a:prstGeom>
          </p:spPr>
          <p:style>
            <a:lnRef idx="1">
              <a:schemeClr val="dk1"/>
            </a:lnRef>
            <a:fillRef idx="0">
              <a:schemeClr val="dk1"/>
            </a:fillRef>
            <a:effectRef idx="0">
              <a:schemeClr val="dk1"/>
            </a:effectRef>
            <a:fontRef idx="minor">
              <a:schemeClr val="tx1"/>
            </a:fontRef>
          </p:style>
        </p:cxnSp>
        <p:sp>
          <p:nvSpPr>
            <p:cNvPr id="20" name="TextBox 11"/>
            <p:cNvSpPr txBox="1"/>
            <p:nvPr/>
          </p:nvSpPr>
          <p:spPr>
            <a:xfrm>
              <a:off x="6018280" y="4712316"/>
              <a:ext cx="1209734" cy="70453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τα </a:t>
              </a:r>
            </a:p>
          </p:txBody>
        </p:sp>
        <p:cxnSp>
          <p:nvCxnSpPr>
            <p:cNvPr id="21" name="Ευθεία γραμμή σύνδεσης 4"/>
            <p:cNvCxnSpPr/>
            <p:nvPr/>
          </p:nvCxnSpPr>
          <p:spPr>
            <a:xfrm flipH="1" flipV="1">
              <a:off x="7463481" y="4253291"/>
              <a:ext cx="806490" cy="360040"/>
            </a:xfrm>
            <a:prstGeom prst="line">
              <a:avLst/>
            </a:prstGeom>
          </p:spPr>
          <p:style>
            <a:lnRef idx="1">
              <a:schemeClr val="dk1"/>
            </a:lnRef>
            <a:fillRef idx="0">
              <a:schemeClr val="dk1"/>
            </a:fillRef>
            <a:effectRef idx="0">
              <a:schemeClr val="dk1"/>
            </a:effectRef>
            <a:fontRef idx="minor">
              <a:schemeClr val="tx1"/>
            </a:fontRef>
          </p:style>
        </p:cxnSp>
        <p:sp>
          <p:nvSpPr>
            <p:cNvPr id="22" name="TextBox 11"/>
            <p:cNvSpPr txBox="1"/>
            <p:nvPr/>
          </p:nvSpPr>
          <p:spPr>
            <a:xfrm>
              <a:off x="7704347" y="4586566"/>
              <a:ext cx="1209734" cy="58477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κιάλια</a:t>
              </a:r>
            </a:p>
          </p:txBody>
        </p:sp>
        <p:sp>
          <p:nvSpPr>
            <p:cNvPr id="25" name="TextBox 11"/>
            <p:cNvSpPr txBox="1"/>
            <p:nvPr/>
          </p:nvSpPr>
          <p:spPr>
            <a:xfrm>
              <a:off x="3127880" y="3645024"/>
              <a:ext cx="883178" cy="704530"/>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το</a:t>
              </a:r>
            </a:p>
          </p:txBody>
        </p:sp>
      </p:grpSp>
      <p:sp>
        <p:nvSpPr>
          <p:cNvPr id="39" name="TextBox 11"/>
          <p:cNvSpPr txBox="1"/>
          <p:nvPr/>
        </p:nvSpPr>
        <p:spPr>
          <a:xfrm>
            <a:off x="4262075" y="4724400"/>
            <a:ext cx="1148125" cy="4853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κορίτσι</a:t>
            </a:r>
          </a:p>
        </p:txBody>
      </p:sp>
      <p:cxnSp>
        <p:nvCxnSpPr>
          <p:cNvPr id="40" name="Ευθεία γραμμή σύνδεσης 5"/>
          <p:cNvCxnSpPr/>
          <p:nvPr/>
        </p:nvCxnSpPr>
        <p:spPr>
          <a:xfrm flipV="1">
            <a:off x="3810000" y="4495801"/>
            <a:ext cx="536817" cy="228599"/>
          </a:xfrm>
          <a:prstGeom prst="line">
            <a:avLst/>
          </a:prstGeom>
        </p:spPr>
        <p:style>
          <a:lnRef idx="1">
            <a:schemeClr val="dk1"/>
          </a:lnRef>
          <a:fillRef idx="0">
            <a:schemeClr val="dk1"/>
          </a:fillRef>
          <a:effectRef idx="0">
            <a:schemeClr val="dk1"/>
          </a:effectRef>
          <a:fontRef idx="minor">
            <a:schemeClr val="tx1"/>
          </a:fontRef>
        </p:style>
      </p:cxnSp>
      <p:cxnSp>
        <p:nvCxnSpPr>
          <p:cNvPr id="42" name="Ευθεία γραμμή σύνδεσης 4"/>
          <p:cNvCxnSpPr/>
          <p:nvPr/>
        </p:nvCxnSpPr>
        <p:spPr>
          <a:xfrm flipH="1" flipV="1">
            <a:off x="4343401" y="4501760"/>
            <a:ext cx="492737" cy="22264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Δομική αμφισημία</a:t>
            </a:r>
          </a:p>
        </p:txBody>
      </p:sp>
      <p:grpSp>
        <p:nvGrpSpPr>
          <p:cNvPr id="39" name="38 - Ομάδα"/>
          <p:cNvGrpSpPr/>
          <p:nvPr/>
        </p:nvGrpSpPr>
        <p:grpSpPr>
          <a:xfrm>
            <a:off x="228600" y="1143000"/>
            <a:ext cx="8077200" cy="4953000"/>
            <a:chOff x="251519" y="548680"/>
            <a:chExt cx="7268712" cy="3609111"/>
          </a:xfrm>
        </p:grpSpPr>
        <p:grpSp>
          <p:nvGrpSpPr>
            <p:cNvPr id="40" name="45 - Ομάδα"/>
            <p:cNvGrpSpPr/>
            <p:nvPr/>
          </p:nvGrpSpPr>
          <p:grpSpPr>
            <a:xfrm>
              <a:off x="251519" y="548680"/>
              <a:ext cx="4835339" cy="2889031"/>
              <a:chOff x="1876843" y="2348880"/>
              <a:chExt cx="3453814" cy="2889031"/>
            </a:xfrm>
          </p:grpSpPr>
          <p:sp>
            <p:nvSpPr>
              <p:cNvPr id="61" name="TextBox 8"/>
              <p:cNvSpPr txBox="1"/>
              <p:nvPr/>
            </p:nvSpPr>
            <p:spPr>
              <a:xfrm>
                <a:off x="4808599" y="3212976"/>
                <a:ext cx="522058" cy="246695"/>
              </a:xfrm>
              <a:prstGeom prst="rect">
                <a:avLst/>
              </a:prstGeom>
              <a:noFill/>
            </p:spPr>
            <p:txBody>
              <a:bodyPr wrap="square" rtlCol="0">
                <a:spAutoFit/>
              </a:bodyPr>
              <a:lstStyle/>
              <a:p>
                <a:pPr algn="ctr"/>
                <a:r>
                  <a:rPr lang="el-GR" sz="1600" b="1" dirty="0">
                    <a:solidFill>
                      <a:srgbClr val="00B050"/>
                    </a:solidFill>
                    <a:latin typeface="Cambria" pitchFamily="18" charset="0"/>
                    <a:cs typeface="Times New Roman" panose="02020603050405020304" pitchFamily="18" charset="0"/>
                  </a:rPr>
                  <a:t>ΡΦ</a:t>
                </a:r>
                <a:endParaRPr lang="en-US" sz="1600" b="1" dirty="0">
                  <a:solidFill>
                    <a:srgbClr val="00B050"/>
                  </a:solidFill>
                  <a:latin typeface="Cambria" pitchFamily="18" charset="0"/>
                  <a:cs typeface="Times New Roman" panose="02020603050405020304" pitchFamily="18" charset="0"/>
                </a:endParaRPr>
              </a:p>
            </p:txBody>
          </p:sp>
          <p:cxnSp>
            <p:nvCxnSpPr>
              <p:cNvPr id="62" name="Ευθεία γραμμή σύνδεσης 9"/>
              <p:cNvCxnSpPr/>
              <p:nvPr/>
            </p:nvCxnSpPr>
            <p:spPr>
              <a:xfrm flipH="1" flipV="1">
                <a:off x="3903072" y="2636912"/>
                <a:ext cx="1059546" cy="576064"/>
              </a:xfrm>
              <a:prstGeom prst="line">
                <a:avLst/>
              </a:prstGeom>
            </p:spPr>
            <p:style>
              <a:lnRef idx="1">
                <a:schemeClr val="dk1"/>
              </a:lnRef>
              <a:fillRef idx="0">
                <a:schemeClr val="dk1"/>
              </a:fillRef>
              <a:effectRef idx="0">
                <a:schemeClr val="dk1"/>
              </a:effectRef>
              <a:fontRef idx="minor">
                <a:schemeClr val="tx1"/>
              </a:fontRef>
            </p:style>
          </p:cxnSp>
          <p:cxnSp>
            <p:nvCxnSpPr>
              <p:cNvPr id="63" name="Ευθεία γραμμή σύνδεσης 10"/>
              <p:cNvCxnSpPr/>
              <p:nvPr/>
            </p:nvCxnSpPr>
            <p:spPr>
              <a:xfrm flipV="1">
                <a:off x="2905530" y="2636912"/>
                <a:ext cx="1008112" cy="576064"/>
              </a:xfrm>
              <a:prstGeom prst="line">
                <a:avLst/>
              </a:prstGeom>
            </p:spPr>
            <p:style>
              <a:lnRef idx="1">
                <a:schemeClr val="dk1"/>
              </a:lnRef>
              <a:fillRef idx="0">
                <a:schemeClr val="dk1"/>
              </a:fillRef>
              <a:effectRef idx="0">
                <a:schemeClr val="dk1"/>
              </a:effectRef>
              <a:fontRef idx="minor">
                <a:schemeClr val="tx1"/>
              </a:fontRef>
            </p:style>
          </p:cxnSp>
          <p:sp>
            <p:nvSpPr>
              <p:cNvPr id="64" name="TextBox 11"/>
              <p:cNvSpPr txBox="1"/>
              <p:nvPr/>
            </p:nvSpPr>
            <p:spPr>
              <a:xfrm>
                <a:off x="3368438" y="4653136"/>
                <a:ext cx="1080120"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είδε</a:t>
                </a:r>
                <a:endParaRPr lang="en-US" sz="1600" b="1" dirty="0">
                  <a:latin typeface="Cambria" pitchFamily="18" charset="0"/>
                  <a:cs typeface="Times New Roman" panose="02020603050405020304" pitchFamily="18" charset="0"/>
                </a:endParaRPr>
              </a:p>
            </p:txBody>
          </p:sp>
          <p:sp>
            <p:nvSpPr>
              <p:cNvPr id="65" name="TextBox 13"/>
              <p:cNvSpPr txBox="1"/>
              <p:nvPr/>
            </p:nvSpPr>
            <p:spPr>
              <a:xfrm>
                <a:off x="2648358" y="3212976"/>
                <a:ext cx="52205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sp>
            <p:nvSpPr>
              <p:cNvPr id="66" name="TextBox 14"/>
              <p:cNvSpPr txBox="1"/>
              <p:nvPr/>
            </p:nvSpPr>
            <p:spPr>
              <a:xfrm>
                <a:off x="3728479" y="2348880"/>
                <a:ext cx="441049"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Π</a:t>
                </a:r>
                <a:endParaRPr lang="en-US" sz="1600" dirty="0">
                  <a:latin typeface="Cambria" pitchFamily="18" charset="0"/>
                  <a:cs typeface="Times New Roman" panose="02020603050405020304" pitchFamily="18" charset="0"/>
                </a:endParaRPr>
              </a:p>
            </p:txBody>
          </p:sp>
          <p:cxnSp>
            <p:nvCxnSpPr>
              <p:cNvPr id="67" name="Ευθεία γραμμή σύνδεσης 5"/>
              <p:cNvCxnSpPr/>
              <p:nvPr/>
            </p:nvCxnSpPr>
            <p:spPr>
              <a:xfrm flipV="1">
                <a:off x="2339752" y="3501008"/>
                <a:ext cx="576064" cy="360040"/>
              </a:xfrm>
              <a:prstGeom prst="line">
                <a:avLst/>
              </a:prstGeom>
            </p:spPr>
            <p:style>
              <a:lnRef idx="1">
                <a:schemeClr val="dk1"/>
              </a:lnRef>
              <a:fillRef idx="0">
                <a:schemeClr val="dk1"/>
              </a:fillRef>
              <a:effectRef idx="0">
                <a:schemeClr val="dk1"/>
              </a:effectRef>
              <a:fontRef idx="minor">
                <a:schemeClr val="tx1"/>
              </a:fontRef>
            </p:style>
          </p:cxnSp>
          <p:cxnSp>
            <p:nvCxnSpPr>
              <p:cNvPr id="68" name="Ευθεία γραμμή σύνδεσης 4"/>
              <p:cNvCxnSpPr/>
              <p:nvPr/>
            </p:nvCxnSpPr>
            <p:spPr>
              <a:xfrm flipH="1" flipV="1">
                <a:off x="2905530" y="350100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69" name="TextBox 11"/>
              <p:cNvSpPr txBox="1"/>
              <p:nvPr/>
            </p:nvSpPr>
            <p:spPr>
              <a:xfrm>
                <a:off x="1876843" y="3861048"/>
                <a:ext cx="864096" cy="426109"/>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l-GR"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Η</a:t>
                </a:r>
              </a:p>
            </p:txBody>
          </p:sp>
          <p:sp>
            <p:nvSpPr>
              <p:cNvPr id="70" name="TextBox 11"/>
              <p:cNvSpPr txBox="1"/>
              <p:nvPr/>
            </p:nvSpPr>
            <p:spPr>
              <a:xfrm>
                <a:off x="3008398" y="3861048"/>
                <a:ext cx="864096"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Σοφία</a:t>
                </a:r>
              </a:p>
            </p:txBody>
          </p:sp>
        </p:grpSp>
        <p:cxnSp>
          <p:nvCxnSpPr>
            <p:cNvPr id="41" name="Ευθεία γραμμή σύνδεσης 5"/>
            <p:cNvCxnSpPr/>
            <p:nvPr/>
          </p:nvCxnSpPr>
          <p:spPr>
            <a:xfrm flipV="1">
              <a:off x="3059832" y="2492896"/>
              <a:ext cx="648072" cy="360040"/>
            </a:xfrm>
            <a:prstGeom prst="line">
              <a:avLst/>
            </a:prstGeom>
          </p:spPr>
          <p:style>
            <a:lnRef idx="1">
              <a:schemeClr val="dk1"/>
            </a:lnRef>
            <a:fillRef idx="0">
              <a:schemeClr val="dk1"/>
            </a:fillRef>
            <a:effectRef idx="0">
              <a:schemeClr val="dk1"/>
            </a:effectRef>
            <a:fontRef idx="minor">
              <a:schemeClr val="tx1"/>
            </a:fontRef>
          </p:style>
        </p:cxnSp>
        <p:cxnSp>
          <p:nvCxnSpPr>
            <p:cNvPr id="42" name="Ευθεία γραμμή σύνδεσης 4"/>
            <p:cNvCxnSpPr/>
            <p:nvPr/>
          </p:nvCxnSpPr>
          <p:spPr>
            <a:xfrm flipH="1" flipV="1">
              <a:off x="3707904" y="2492896"/>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43" name="TextBox 11"/>
            <p:cNvSpPr txBox="1"/>
            <p:nvPr/>
          </p:nvSpPr>
          <p:spPr>
            <a:xfrm>
              <a:off x="3563888" y="2852936"/>
              <a:ext cx="151216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cxnSp>
          <p:nvCxnSpPr>
            <p:cNvPr id="44" name="Ευθεία γραμμή σύνδεσης 5"/>
            <p:cNvCxnSpPr/>
            <p:nvPr/>
          </p:nvCxnSpPr>
          <p:spPr>
            <a:xfrm flipV="1">
              <a:off x="3779912" y="3140968"/>
              <a:ext cx="504056" cy="360040"/>
            </a:xfrm>
            <a:prstGeom prst="line">
              <a:avLst/>
            </a:prstGeom>
          </p:spPr>
          <p:style>
            <a:lnRef idx="1">
              <a:schemeClr val="dk1"/>
            </a:lnRef>
            <a:fillRef idx="0">
              <a:schemeClr val="dk1"/>
            </a:fillRef>
            <a:effectRef idx="0">
              <a:schemeClr val="dk1"/>
            </a:effectRef>
            <a:fontRef idx="minor">
              <a:schemeClr val="tx1"/>
            </a:fontRef>
          </p:style>
        </p:cxnSp>
        <p:cxnSp>
          <p:nvCxnSpPr>
            <p:cNvPr id="45" name="Ευθεία γραμμή σύνδεσης 4"/>
            <p:cNvCxnSpPr/>
            <p:nvPr/>
          </p:nvCxnSpPr>
          <p:spPr>
            <a:xfrm flipH="1" flipV="1">
              <a:off x="4283968" y="3140968"/>
              <a:ext cx="576064" cy="360040"/>
            </a:xfrm>
            <a:prstGeom prst="line">
              <a:avLst/>
            </a:prstGeom>
          </p:spPr>
          <p:style>
            <a:lnRef idx="1">
              <a:schemeClr val="dk1"/>
            </a:lnRef>
            <a:fillRef idx="0">
              <a:schemeClr val="dk1"/>
            </a:fillRef>
            <a:effectRef idx="0">
              <a:schemeClr val="dk1"/>
            </a:effectRef>
            <a:fontRef idx="minor">
              <a:schemeClr val="tx1"/>
            </a:fontRef>
          </p:style>
        </p:cxnSp>
        <p:sp>
          <p:nvSpPr>
            <p:cNvPr id="46" name="TextBox 11"/>
            <p:cNvSpPr txBox="1"/>
            <p:nvPr/>
          </p:nvSpPr>
          <p:spPr>
            <a:xfrm>
              <a:off x="2987824" y="3573016"/>
              <a:ext cx="1512168" cy="426109"/>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το</a:t>
              </a:r>
              <a:endParaRPr lang="en-US" sz="1600" b="1" dirty="0">
                <a:latin typeface="Cambria" pitchFamily="18" charset="0"/>
                <a:cs typeface="Times New Roman" panose="02020603050405020304" pitchFamily="18" charset="0"/>
              </a:endParaRPr>
            </a:p>
          </p:txBody>
        </p:sp>
        <p:sp>
          <p:nvSpPr>
            <p:cNvPr id="47" name="TextBox 11"/>
            <p:cNvSpPr txBox="1"/>
            <p:nvPr/>
          </p:nvSpPr>
          <p:spPr>
            <a:xfrm>
              <a:off x="4139952" y="3573016"/>
              <a:ext cx="1512168" cy="584775"/>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κορίτσι</a:t>
              </a:r>
              <a:endParaRPr lang="en-US" sz="1600" b="1" dirty="0">
                <a:latin typeface="Cambria" pitchFamily="18" charset="0"/>
                <a:cs typeface="Times New Roman" panose="02020603050405020304" pitchFamily="18" charset="0"/>
              </a:endParaRPr>
            </a:p>
          </p:txBody>
        </p:sp>
        <p:sp>
          <p:nvSpPr>
            <p:cNvPr id="48" name="TextBox 11"/>
            <p:cNvSpPr txBox="1"/>
            <p:nvPr/>
          </p:nvSpPr>
          <p:spPr>
            <a:xfrm>
              <a:off x="4427984" y="2780928"/>
              <a:ext cx="1512168" cy="426109"/>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με</a:t>
              </a:r>
              <a:endParaRPr lang="en-US" sz="1600" b="1" dirty="0">
                <a:latin typeface="Cambria" pitchFamily="18" charset="0"/>
                <a:cs typeface="Times New Roman" panose="02020603050405020304" pitchFamily="18" charset="0"/>
              </a:endParaRPr>
            </a:p>
          </p:txBody>
        </p:sp>
        <p:cxnSp>
          <p:nvCxnSpPr>
            <p:cNvPr id="49" name="Ευθεία γραμμή σύνδεσης 4"/>
            <p:cNvCxnSpPr>
              <a:endCxn id="61" idx="2"/>
            </p:cNvCxnSpPr>
            <p:nvPr/>
          </p:nvCxnSpPr>
          <p:spPr>
            <a:xfrm flipH="1" flipV="1">
              <a:off x="4721417" y="1659471"/>
              <a:ext cx="930703" cy="473386"/>
            </a:xfrm>
            <a:prstGeom prst="line">
              <a:avLst/>
            </a:prstGeom>
          </p:spPr>
          <p:style>
            <a:lnRef idx="1">
              <a:schemeClr val="dk1"/>
            </a:lnRef>
            <a:fillRef idx="0">
              <a:schemeClr val="dk1"/>
            </a:fillRef>
            <a:effectRef idx="0">
              <a:schemeClr val="dk1"/>
            </a:effectRef>
            <a:fontRef idx="minor">
              <a:schemeClr val="tx1"/>
            </a:fontRef>
          </p:style>
        </p:cxnSp>
        <p:grpSp>
          <p:nvGrpSpPr>
            <p:cNvPr id="50" name="91 - Ομάδα"/>
            <p:cNvGrpSpPr/>
            <p:nvPr/>
          </p:nvGrpSpPr>
          <p:grpSpPr>
            <a:xfrm>
              <a:off x="5076056" y="2132856"/>
              <a:ext cx="2444175" cy="1794261"/>
              <a:chOff x="6228184" y="1556792"/>
              <a:chExt cx="2444175" cy="1794261"/>
            </a:xfrm>
          </p:grpSpPr>
          <p:sp>
            <p:nvSpPr>
              <p:cNvPr id="53" name="TextBox 11"/>
              <p:cNvSpPr txBox="1"/>
              <p:nvPr/>
            </p:nvSpPr>
            <p:spPr>
              <a:xfrm>
                <a:off x="6948264" y="2204864"/>
                <a:ext cx="1512168"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ΟΦ</a:t>
                </a:r>
                <a:endParaRPr lang="en-US" sz="1600" dirty="0">
                  <a:latin typeface="Cambria" pitchFamily="18" charset="0"/>
                  <a:cs typeface="Times New Roman" panose="02020603050405020304" pitchFamily="18" charset="0"/>
                </a:endParaRPr>
              </a:p>
            </p:txBody>
          </p:sp>
          <p:cxnSp>
            <p:nvCxnSpPr>
              <p:cNvPr id="54" name="Ευθεία γραμμή σύνδεσης 4"/>
              <p:cNvCxnSpPr/>
              <p:nvPr/>
            </p:nvCxnSpPr>
            <p:spPr>
              <a:xfrm flipH="1" flipV="1">
                <a:off x="7668345" y="2564905"/>
                <a:ext cx="386860" cy="295000"/>
              </a:xfrm>
              <a:prstGeom prst="line">
                <a:avLst/>
              </a:prstGeom>
            </p:spPr>
            <p:style>
              <a:lnRef idx="1">
                <a:schemeClr val="dk1"/>
              </a:lnRef>
              <a:fillRef idx="0">
                <a:schemeClr val="dk1"/>
              </a:fillRef>
              <a:effectRef idx="0">
                <a:schemeClr val="dk1"/>
              </a:effectRef>
              <a:fontRef idx="minor">
                <a:schemeClr val="tx1"/>
              </a:fontRef>
            </p:style>
          </p:cxnSp>
          <p:cxnSp>
            <p:nvCxnSpPr>
              <p:cNvPr id="55" name="Ευθεία γραμμή σύνδεσης 5"/>
              <p:cNvCxnSpPr/>
              <p:nvPr/>
            </p:nvCxnSpPr>
            <p:spPr>
              <a:xfrm flipV="1">
                <a:off x="6372200" y="1828055"/>
                <a:ext cx="637677" cy="376808"/>
              </a:xfrm>
              <a:prstGeom prst="line">
                <a:avLst/>
              </a:prstGeom>
            </p:spPr>
            <p:style>
              <a:lnRef idx="1">
                <a:schemeClr val="dk1"/>
              </a:lnRef>
              <a:fillRef idx="0">
                <a:schemeClr val="dk1"/>
              </a:fillRef>
              <a:effectRef idx="0">
                <a:schemeClr val="dk1"/>
              </a:effectRef>
              <a:fontRef idx="minor">
                <a:schemeClr val="tx1"/>
              </a:fontRef>
            </p:style>
          </p:cxnSp>
          <p:cxnSp>
            <p:nvCxnSpPr>
              <p:cNvPr id="56" name="Ευθεία γραμμή σύνδεσης 4"/>
              <p:cNvCxnSpPr/>
              <p:nvPr/>
            </p:nvCxnSpPr>
            <p:spPr>
              <a:xfrm flipH="1" flipV="1">
                <a:off x="7020272" y="1844824"/>
                <a:ext cx="540059" cy="360040"/>
              </a:xfrm>
              <a:prstGeom prst="line">
                <a:avLst/>
              </a:prstGeom>
            </p:spPr>
            <p:style>
              <a:lnRef idx="1">
                <a:schemeClr val="dk1"/>
              </a:lnRef>
              <a:fillRef idx="0">
                <a:schemeClr val="dk1"/>
              </a:fillRef>
              <a:effectRef idx="0">
                <a:schemeClr val="dk1"/>
              </a:effectRef>
              <a:fontRef idx="minor">
                <a:schemeClr val="tx1"/>
              </a:fontRef>
            </p:style>
          </p:cxnSp>
          <p:sp>
            <p:nvSpPr>
              <p:cNvPr id="57" name="TextBox 11"/>
              <p:cNvSpPr txBox="1"/>
              <p:nvPr/>
            </p:nvSpPr>
            <p:spPr>
              <a:xfrm>
                <a:off x="6228184" y="1556792"/>
                <a:ext cx="1512168" cy="246695"/>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ΠρθΦ</a:t>
                </a:r>
                <a:endParaRPr lang="en-US" sz="1600" dirty="0">
                  <a:latin typeface="Cambria" pitchFamily="18" charset="0"/>
                  <a:cs typeface="Times New Roman" panose="02020603050405020304" pitchFamily="18" charset="0"/>
                </a:endParaRPr>
              </a:p>
            </p:txBody>
          </p:sp>
          <p:cxnSp>
            <p:nvCxnSpPr>
              <p:cNvPr id="58" name="Ευθεία γραμμή σύνδεσης 5"/>
              <p:cNvCxnSpPr/>
              <p:nvPr/>
            </p:nvCxnSpPr>
            <p:spPr>
              <a:xfrm flipV="1">
                <a:off x="7236296" y="2564904"/>
                <a:ext cx="432048" cy="288032"/>
              </a:xfrm>
              <a:prstGeom prst="line">
                <a:avLst/>
              </a:prstGeom>
            </p:spPr>
            <p:style>
              <a:lnRef idx="1">
                <a:schemeClr val="dk1"/>
              </a:lnRef>
              <a:fillRef idx="0">
                <a:schemeClr val="dk1"/>
              </a:fillRef>
              <a:effectRef idx="0">
                <a:schemeClr val="dk1"/>
              </a:effectRef>
              <a:fontRef idx="minor">
                <a:schemeClr val="tx1"/>
              </a:fontRef>
            </p:style>
          </p:cxnSp>
          <p:sp>
            <p:nvSpPr>
              <p:cNvPr id="59" name="TextBox 11"/>
              <p:cNvSpPr txBox="1"/>
              <p:nvPr/>
            </p:nvSpPr>
            <p:spPr>
              <a:xfrm>
                <a:off x="6444208" y="2924944"/>
                <a:ext cx="1512168" cy="426109"/>
              </a:xfrm>
              <a:prstGeom prst="rect">
                <a:avLst/>
              </a:prstGeom>
              <a:noFill/>
            </p:spPr>
            <p:txBody>
              <a:bodyPr wrap="square" rtlCol="0">
                <a:spAutoFit/>
              </a:bodyPr>
              <a:lstStyle/>
              <a:p>
                <a:pPr algn="ctr"/>
                <a:r>
                  <a:rPr lang="el-GR" sz="1600" dirty="0" err="1">
                    <a:latin typeface="Cambria" pitchFamily="18" charset="0"/>
                    <a:cs typeface="Times New Roman" panose="02020603050405020304" pitchFamily="18" charset="0"/>
                  </a:rPr>
                  <a:t>Αρθ</a:t>
                </a:r>
                <a:endParaRPr lang="en-US" sz="1600" dirty="0">
                  <a:latin typeface="Cambria" pitchFamily="18" charset="0"/>
                  <a:cs typeface="Times New Roman" panose="02020603050405020304" pitchFamily="18" charset="0"/>
                </a:endParaRPr>
              </a:p>
              <a:p>
                <a:pPr algn="ctr"/>
                <a:r>
                  <a:rPr lang="el-GR" sz="1600" b="1" dirty="0">
                    <a:latin typeface="Cambria" pitchFamily="18" charset="0"/>
                    <a:cs typeface="Times New Roman" panose="02020603050405020304" pitchFamily="18" charset="0"/>
                  </a:rPr>
                  <a:t>τα</a:t>
                </a:r>
                <a:endParaRPr lang="en-US" sz="1600" b="1" dirty="0">
                  <a:latin typeface="Cambria" pitchFamily="18" charset="0"/>
                  <a:cs typeface="Times New Roman" panose="02020603050405020304" pitchFamily="18" charset="0"/>
                </a:endParaRPr>
              </a:p>
            </p:txBody>
          </p:sp>
          <p:sp>
            <p:nvSpPr>
              <p:cNvPr id="60" name="TextBox 11"/>
              <p:cNvSpPr txBox="1"/>
              <p:nvPr/>
            </p:nvSpPr>
            <p:spPr>
              <a:xfrm>
                <a:off x="7643768" y="2859905"/>
                <a:ext cx="1028591" cy="426109"/>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Ο</a:t>
                </a:r>
              </a:p>
              <a:p>
                <a:pPr algn="ctr"/>
                <a:r>
                  <a:rPr lang="el-GR" sz="1600" b="1" dirty="0">
                    <a:latin typeface="Cambria" pitchFamily="18" charset="0"/>
                    <a:cs typeface="Times New Roman" panose="02020603050405020304" pitchFamily="18" charset="0"/>
                  </a:rPr>
                  <a:t>κιάλια</a:t>
                </a:r>
              </a:p>
            </p:txBody>
          </p:sp>
        </p:grpSp>
        <p:sp>
          <p:nvSpPr>
            <p:cNvPr id="51" name="TextBox 8"/>
            <p:cNvSpPr txBox="1"/>
            <p:nvPr/>
          </p:nvSpPr>
          <p:spPr>
            <a:xfrm>
              <a:off x="3419872" y="2132856"/>
              <a:ext cx="730881" cy="338554"/>
            </a:xfrm>
            <a:prstGeom prst="rect">
              <a:avLst/>
            </a:prstGeom>
            <a:noFill/>
          </p:spPr>
          <p:txBody>
            <a:bodyPr wrap="square" rtlCol="0">
              <a:spAutoFit/>
            </a:bodyPr>
            <a:lstStyle/>
            <a:p>
              <a:pPr algn="ctr"/>
              <a:r>
                <a:rPr lang="el-GR" sz="1600" dirty="0">
                  <a:latin typeface="Cambria" pitchFamily="18" charset="0"/>
                  <a:cs typeface="Times New Roman" panose="02020603050405020304" pitchFamily="18" charset="0"/>
                </a:rPr>
                <a:t>ΡΦ</a:t>
              </a:r>
              <a:endParaRPr lang="en-US" sz="1600" dirty="0">
                <a:latin typeface="Cambria" pitchFamily="18" charset="0"/>
                <a:cs typeface="Times New Roman" panose="02020603050405020304" pitchFamily="18" charset="0"/>
              </a:endParaRPr>
            </a:p>
          </p:txBody>
        </p:sp>
        <p:cxnSp>
          <p:nvCxnSpPr>
            <p:cNvPr id="52" name="Ευθεία γραμμή σύνδεσης 5"/>
            <p:cNvCxnSpPr>
              <a:endCxn id="61" idx="2"/>
            </p:cNvCxnSpPr>
            <p:nvPr/>
          </p:nvCxnSpPr>
          <p:spPr>
            <a:xfrm flipV="1">
              <a:off x="3923928" y="1659471"/>
              <a:ext cx="797490" cy="473386"/>
            </a:xfrm>
            <a:prstGeom prst="line">
              <a:avLst/>
            </a:prstGeom>
          </p:spPr>
          <p:style>
            <a:lnRef idx="1">
              <a:schemeClr val="dk1"/>
            </a:lnRef>
            <a:fillRef idx="0">
              <a:schemeClr val="dk1"/>
            </a:fillRef>
            <a:effectRef idx="0">
              <a:schemeClr val="dk1"/>
            </a:effectRef>
            <a:fontRef idx="minor">
              <a:schemeClr val="tx1"/>
            </a:fontRef>
          </p:style>
        </p:cxn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Συντακτικές κατηγορίες</a:t>
            </a:r>
          </a:p>
        </p:txBody>
      </p:sp>
      <p:sp>
        <p:nvSpPr>
          <p:cNvPr id="6" name="5 - TextBox"/>
          <p:cNvSpPr txBox="1"/>
          <p:nvPr/>
        </p:nvSpPr>
        <p:spPr>
          <a:xfrm>
            <a:off x="228600" y="1066800"/>
            <a:ext cx="8610600" cy="3785652"/>
          </a:xfrm>
          <a:prstGeom prst="rect">
            <a:avLst/>
          </a:prstGeom>
          <a:noFill/>
        </p:spPr>
        <p:txBody>
          <a:bodyPr wrap="square" rtlCol="0">
            <a:spAutoFit/>
          </a:bodyPr>
          <a:lstStyle/>
          <a:p>
            <a:r>
              <a:rPr lang="el-GR" sz="2400" dirty="0">
                <a:solidFill>
                  <a:schemeClr val="accent1"/>
                </a:solidFill>
                <a:latin typeface="Cambria" pitchFamily="18" charset="0"/>
                <a:sym typeface="Wingdings" pitchFamily="2" charset="2"/>
              </a:rPr>
              <a:t>Η</a:t>
            </a:r>
            <a:r>
              <a:rPr lang="el-GR" sz="2400" dirty="0">
                <a:latin typeface="Cambria" pitchFamily="18" charset="0"/>
                <a:sym typeface="Wingdings" pitchFamily="2" charset="2"/>
              </a:rPr>
              <a:t> </a:t>
            </a:r>
            <a:r>
              <a:rPr lang="el-GR" sz="2400" dirty="0">
                <a:solidFill>
                  <a:srgbClr val="FF0000"/>
                </a:solidFill>
                <a:latin typeface="Cambria" pitchFamily="18" charset="0"/>
                <a:sym typeface="Wingdings" pitchFamily="2" charset="2"/>
              </a:rPr>
              <a:t>Σοφία</a:t>
            </a:r>
            <a:r>
              <a:rPr lang="el-GR" sz="2400" dirty="0">
                <a:latin typeface="Cambria" pitchFamily="18" charset="0"/>
                <a:sym typeface="Wingdings" pitchFamily="2" charset="2"/>
              </a:rPr>
              <a:t> </a:t>
            </a:r>
            <a:r>
              <a:rPr lang="el-GR" sz="2400" dirty="0">
                <a:solidFill>
                  <a:srgbClr val="7030A0"/>
                </a:solidFill>
                <a:latin typeface="Cambria" pitchFamily="18" charset="0"/>
                <a:sym typeface="Wingdings" pitchFamily="2" charset="2"/>
              </a:rPr>
              <a:t>λατρεύει</a:t>
            </a:r>
            <a:r>
              <a:rPr lang="el-GR" sz="2400" dirty="0">
                <a:latin typeface="Cambria" pitchFamily="18" charset="0"/>
                <a:sym typeface="Wingdings" pitchFamily="2" charset="2"/>
              </a:rPr>
              <a:t> </a:t>
            </a:r>
            <a:r>
              <a:rPr lang="el-GR" sz="2400" dirty="0">
                <a:solidFill>
                  <a:srgbClr val="CC00CC"/>
                </a:solidFill>
                <a:latin typeface="Cambria" pitchFamily="18" charset="0"/>
                <a:sym typeface="Wingdings" pitchFamily="2" charset="2"/>
              </a:rPr>
              <a:t>τη</a:t>
            </a:r>
            <a:r>
              <a:rPr lang="el-GR" sz="2400" dirty="0">
                <a:latin typeface="Cambria" pitchFamily="18" charset="0"/>
                <a:sym typeface="Wingdings" pitchFamily="2" charset="2"/>
              </a:rPr>
              <a:t> </a:t>
            </a:r>
            <a:r>
              <a:rPr lang="el-GR" sz="2400" dirty="0">
                <a:solidFill>
                  <a:srgbClr val="0099CC"/>
                </a:solidFill>
                <a:latin typeface="Cambria" pitchFamily="18" charset="0"/>
                <a:sym typeface="Wingdings" pitchFamily="2" charset="2"/>
              </a:rPr>
              <a:t>γλωσσολογία.</a:t>
            </a:r>
          </a:p>
          <a:p>
            <a:r>
              <a:rPr lang="el-GR" sz="2400" dirty="0">
                <a:solidFill>
                  <a:srgbClr val="00B050"/>
                </a:solidFill>
                <a:latin typeface="Cambria" pitchFamily="18" charset="0"/>
                <a:sym typeface="Wingdings" pitchFamily="2" charset="2"/>
              </a:rPr>
              <a:t>Οι</a:t>
            </a:r>
            <a:r>
              <a:rPr lang="el-GR" sz="2400" dirty="0">
                <a:latin typeface="Cambria" pitchFamily="18" charset="0"/>
                <a:sym typeface="Wingdings" pitchFamily="2" charset="2"/>
              </a:rPr>
              <a:t> </a:t>
            </a:r>
            <a:r>
              <a:rPr lang="el-GR" sz="2400" dirty="0">
                <a:solidFill>
                  <a:srgbClr val="FF0000"/>
                </a:solidFill>
                <a:latin typeface="Cambria" pitchFamily="18" charset="0"/>
                <a:sym typeface="Wingdings" pitchFamily="2" charset="2"/>
              </a:rPr>
              <a:t>φοιτητές</a:t>
            </a:r>
            <a:r>
              <a:rPr lang="el-GR" sz="2400" dirty="0">
                <a:latin typeface="Cambria" pitchFamily="18" charset="0"/>
                <a:sym typeface="Wingdings" pitchFamily="2" charset="2"/>
              </a:rPr>
              <a:t> </a:t>
            </a:r>
            <a:r>
              <a:rPr lang="el-GR" sz="2400" dirty="0">
                <a:solidFill>
                  <a:srgbClr val="7030A0"/>
                </a:solidFill>
                <a:latin typeface="Cambria" pitchFamily="18" charset="0"/>
                <a:sym typeface="Wingdings" pitchFamily="2" charset="2"/>
              </a:rPr>
              <a:t>λατρεύουν</a:t>
            </a:r>
            <a:r>
              <a:rPr lang="el-GR" sz="2400" dirty="0">
                <a:latin typeface="Cambria" pitchFamily="18" charset="0"/>
                <a:sym typeface="Wingdings" pitchFamily="2" charset="2"/>
              </a:rPr>
              <a:t> </a:t>
            </a:r>
            <a:r>
              <a:rPr lang="el-GR" sz="2400" dirty="0">
                <a:solidFill>
                  <a:srgbClr val="CC00CC"/>
                </a:solidFill>
                <a:latin typeface="Cambria" pitchFamily="18" charset="0"/>
                <a:sym typeface="Wingdings" pitchFamily="2" charset="2"/>
              </a:rPr>
              <a:t>τη</a:t>
            </a:r>
            <a:r>
              <a:rPr lang="el-GR" sz="2400" dirty="0">
                <a:latin typeface="Cambria" pitchFamily="18" charset="0"/>
                <a:sym typeface="Wingdings" pitchFamily="2" charset="2"/>
              </a:rPr>
              <a:t> </a:t>
            </a:r>
            <a:r>
              <a:rPr lang="el-GR" sz="2400" dirty="0">
                <a:solidFill>
                  <a:srgbClr val="0099CC"/>
                </a:solidFill>
                <a:latin typeface="Cambria" pitchFamily="18" charset="0"/>
                <a:sym typeface="Wingdings" pitchFamily="2" charset="2"/>
              </a:rPr>
              <a:t>γλωσσολογία.</a:t>
            </a:r>
          </a:p>
          <a:p>
            <a:r>
              <a:rPr lang="el-GR" sz="2400" dirty="0">
                <a:solidFill>
                  <a:schemeClr val="accent1"/>
                </a:solidFill>
                <a:latin typeface="Cambria" pitchFamily="18" charset="0"/>
                <a:sym typeface="Wingdings" pitchFamily="2" charset="2"/>
              </a:rPr>
              <a:t>Η</a:t>
            </a:r>
            <a:r>
              <a:rPr lang="el-GR" sz="2400" dirty="0">
                <a:latin typeface="Cambria" pitchFamily="18" charset="0"/>
                <a:sym typeface="Wingdings" pitchFamily="2" charset="2"/>
              </a:rPr>
              <a:t> </a:t>
            </a:r>
            <a:r>
              <a:rPr lang="el-GR" sz="2400" dirty="0">
                <a:solidFill>
                  <a:srgbClr val="FF0000"/>
                </a:solidFill>
                <a:latin typeface="Cambria" pitchFamily="18" charset="0"/>
                <a:sym typeface="Wingdings" pitchFamily="2" charset="2"/>
              </a:rPr>
              <a:t>Σοφία</a:t>
            </a:r>
            <a:r>
              <a:rPr lang="el-GR" sz="2400" dirty="0">
                <a:latin typeface="Cambria" pitchFamily="18" charset="0"/>
                <a:sym typeface="Wingdings" pitchFamily="2" charset="2"/>
              </a:rPr>
              <a:t> </a:t>
            </a:r>
            <a:r>
              <a:rPr lang="el-GR" sz="2400" dirty="0">
                <a:solidFill>
                  <a:srgbClr val="7030A0"/>
                </a:solidFill>
                <a:latin typeface="Cambria" pitchFamily="18" charset="0"/>
                <a:sym typeface="Wingdings" pitchFamily="2" charset="2"/>
              </a:rPr>
              <a:t>διαβάζει</a:t>
            </a:r>
            <a:r>
              <a:rPr lang="el-GR" sz="2400" dirty="0">
                <a:latin typeface="Cambria" pitchFamily="18" charset="0"/>
                <a:sym typeface="Wingdings" pitchFamily="2" charset="2"/>
              </a:rPr>
              <a:t> </a:t>
            </a:r>
            <a:r>
              <a:rPr lang="el-GR" sz="2400" dirty="0">
                <a:solidFill>
                  <a:srgbClr val="CC00CC"/>
                </a:solidFill>
                <a:latin typeface="Cambria" pitchFamily="18" charset="0"/>
                <a:sym typeface="Wingdings" pitchFamily="2" charset="2"/>
              </a:rPr>
              <a:t>μια</a:t>
            </a:r>
            <a:r>
              <a:rPr lang="el-GR" sz="2400" dirty="0">
                <a:latin typeface="Cambria" pitchFamily="18" charset="0"/>
                <a:sym typeface="Wingdings" pitchFamily="2" charset="2"/>
              </a:rPr>
              <a:t> </a:t>
            </a:r>
            <a:r>
              <a:rPr lang="el-GR" sz="2400" dirty="0">
                <a:solidFill>
                  <a:srgbClr val="0099CC"/>
                </a:solidFill>
                <a:latin typeface="Cambria" pitchFamily="18" charset="0"/>
                <a:sym typeface="Wingdings" pitchFamily="2" charset="2"/>
              </a:rPr>
              <a:t>νουβέλα.</a:t>
            </a:r>
          </a:p>
          <a:p>
            <a:r>
              <a:rPr lang="el-GR" sz="2400" dirty="0">
                <a:solidFill>
                  <a:srgbClr val="00B050"/>
                </a:solidFill>
                <a:latin typeface="Cambria" pitchFamily="18" charset="0"/>
                <a:sym typeface="Wingdings" pitchFamily="2" charset="2"/>
              </a:rPr>
              <a:t>Οι</a:t>
            </a:r>
            <a:r>
              <a:rPr lang="el-GR" sz="2400" dirty="0">
                <a:latin typeface="Cambria" pitchFamily="18" charset="0"/>
                <a:sym typeface="Wingdings" pitchFamily="2" charset="2"/>
              </a:rPr>
              <a:t> </a:t>
            </a:r>
            <a:r>
              <a:rPr lang="el-GR" sz="2400" dirty="0">
                <a:solidFill>
                  <a:srgbClr val="FF0000"/>
                </a:solidFill>
                <a:latin typeface="Cambria" pitchFamily="18" charset="0"/>
                <a:sym typeface="Wingdings" pitchFamily="2" charset="2"/>
              </a:rPr>
              <a:t>φοιτητές</a:t>
            </a:r>
            <a:r>
              <a:rPr lang="el-GR" sz="2400" dirty="0">
                <a:latin typeface="Cambria" pitchFamily="18" charset="0"/>
                <a:sym typeface="Wingdings" pitchFamily="2" charset="2"/>
              </a:rPr>
              <a:t> </a:t>
            </a:r>
            <a:r>
              <a:rPr lang="el-GR" sz="2400" dirty="0">
                <a:solidFill>
                  <a:srgbClr val="7030A0"/>
                </a:solidFill>
                <a:latin typeface="Cambria" pitchFamily="18" charset="0"/>
                <a:sym typeface="Wingdings" pitchFamily="2" charset="2"/>
              </a:rPr>
              <a:t>παρακολουθούν</a:t>
            </a:r>
            <a:r>
              <a:rPr lang="el-GR" sz="2400" dirty="0">
                <a:latin typeface="Cambria" pitchFamily="18" charset="0"/>
                <a:sym typeface="Wingdings" pitchFamily="2" charset="2"/>
              </a:rPr>
              <a:t> </a:t>
            </a:r>
            <a:r>
              <a:rPr lang="el-GR" sz="2400" dirty="0">
                <a:solidFill>
                  <a:srgbClr val="CC00CC"/>
                </a:solidFill>
                <a:latin typeface="Cambria" pitchFamily="18" charset="0"/>
                <a:sym typeface="Wingdings" pitchFamily="2" charset="2"/>
              </a:rPr>
              <a:t>τις</a:t>
            </a:r>
            <a:r>
              <a:rPr lang="el-GR" sz="2400" dirty="0">
                <a:latin typeface="Cambria" pitchFamily="18" charset="0"/>
                <a:sym typeface="Wingdings" pitchFamily="2" charset="2"/>
              </a:rPr>
              <a:t> </a:t>
            </a:r>
            <a:r>
              <a:rPr lang="el-GR" sz="2400" dirty="0">
                <a:solidFill>
                  <a:srgbClr val="0099CC"/>
                </a:solidFill>
                <a:latin typeface="Cambria" pitchFamily="18" charset="0"/>
                <a:sym typeface="Wingdings" pitchFamily="2" charset="2"/>
              </a:rPr>
              <a:t>παραδόσεις.</a:t>
            </a:r>
          </a:p>
          <a:p>
            <a:endParaRPr lang="el-GR" sz="2400" dirty="0">
              <a:solidFill>
                <a:srgbClr val="0099CC"/>
              </a:solidFill>
              <a:latin typeface="Cambria" pitchFamily="18" charset="0"/>
              <a:sym typeface="Wingdings" pitchFamily="2" charset="2"/>
            </a:endParaRPr>
          </a:p>
          <a:p>
            <a:endParaRPr lang="el-GR" sz="2400" dirty="0">
              <a:solidFill>
                <a:srgbClr val="0099CC"/>
              </a:solidFill>
              <a:latin typeface="Cambria" pitchFamily="18" charset="0"/>
              <a:sym typeface="Wingdings" pitchFamily="2" charset="2"/>
            </a:endParaRPr>
          </a:p>
          <a:p>
            <a:endParaRPr lang="el-GR" sz="2400" dirty="0">
              <a:solidFill>
                <a:srgbClr val="0099CC"/>
              </a:solidFill>
              <a:latin typeface="Cambria" pitchFamily="18" charset="0"/>
              <a:sym typeface="Wingdings" pitchFamily="2" charset="2"/>
            </a:endParaRPr>
          </a:p>
          <a:p>
            <a:endParaRPr lang="el-GR" sz="2400" dirty="0">
              <a:solidFill>
                <a:srgbClr val="0099CC"/>
              </a:solidFill>
              <a:latin typeface="Cambria" pitchFamily="18" charset="0"/>
              <a:sym typeface="Wingdings" pitchFamily="2" charset="2"/>
            </a:endParaRPr>
          </a:p>
          <a:p>
            <a:endParaRPr lang="el-GR" sz="2400" b="1" dirty="0">
              <a:solidFill>
                <a:srgbClr val="00B050"/>
              </a:solidFill>
              <a:latin typeface="Cambria" pitchFamily="18" charset="0"/>
              <a:sym typeface="Wingdings" pitchFamily="2" charset="2"/>
            </a:endParaRPr>
          </a:p>
          <a:p>
            <a:endParaRPr lang="el-GR" sz="2400" dirty="0">
              <a:solidFill>
                <a:srgbClr val="7030A0"/>
              </a:solidFill>
              <a:latin typeface="Cambria" pitchFamily="18" charset="0"/>
            </a:endParaRPr>
          </a:p>
        </p:txBody>
      </p:sp>
      <p:sp>
        <p:nvSpPr>
          <p:cNvPr id="4" name="3 - Ορθογώνιο"/>
          <p:cNvSpPr/>
          <p:nvPr/>
        </p:nvSpPr>
        <p:spPr>
          <a:xfrm>
            <a:off x="304800" y="3515380"/>
            <a:ext cx="8458200" cy="523220"/>
          </a:xfrm>
          <a:prstGeom prst="rect">
            <a:avLst/>
          </a:prstGeom>
        </p:spPr>
        <p:txBody>
          <a:bodyPr wrap="square">
            <a:spAutoFit/>
          </a:bodyPr>
          <a:lstStyle/>
          <a:p>
            <a:pPr algn="ctr"/>
            <a:r>
              <a:rPr lang="el-GR" sz="2800" dirty="0">
                <a:latin typeface="+mn-lt"/>
              </a:rPr>
              <a:t>Οι προτάσεις αποτελούνται από </a:t>
            </a:r>
            <a:r>
              <a:rPr lang="el-GR" sz="2800" b="1" dirty="0">
                <a:solidFill>
                  <a:srgbClr val="00B050"/>
                </a:solidFill>
                <a:latin typeface="+mn-lt"/>
              </a:rPr>
              <a:t>λέξεις.</a:t>
            </a:r>
            <a:endParaRPr lang="el-GR" sz="2800" b="1" dirty="0">
              <a:solidFill>
                <a:srgbClr val="7030A0"/>
              </a:solidFill>
              <a:latin typeface="+mn-lt"/>
            </a:endParaRPr>
          </a:p>
        </p:txBody>
      </p:sp>
      <p:sp>
        <p:nvSpPr>
          <p:cNvPr id="5" name="4 - Ορθογώνιο"/>
          <p:cNvSpPr/>
          <p:nvPr/>
        </p:nvSpPr>
        <p:spPr>
          <a:xfrm>
            <a:off x="304800" y="5105400"/>
            <a:ext cx="8382000" cy="1261884"/>
          </a:xfrm>
          <a:prstGeom prst="rect">
            <a:avLst/>
          </a:prstGeom>
        </p:spPr>
        <p:txBody>
          <a:bodyPr wrap="square">
            <a:spAutoFit/>
          </a:bodyPr>
          <a:lstStyle/>
          <a:p>
            <a:pPr algn="just"/>
            <a:r>
              <a:rPr lang="el-GR" sz="2800" dirty="0">
                <a:solidFill>
                  <a:srgbClr val="009900"/>
                </a:solidFill>
                <a:latin typeface="+mn-lt"/>
                <a:sym typeface="Wingdings"/>
              </a:rPr>
              <a:t></a:t>
            </a:r>
            <a:r>
              <a:rPr lang="el-GR" sz="2400" dirty="0">
                <a:latin typeface="+mn-lt"/>
                <a:sym typeface="Wingdings"/>
              </a:rPr>
              <a:t> </a:t>
            </a:r>
            <a:r>
              <a:rPr lang="el-GR" sz="2400" dirty="0">
                <a:latin typeface="+mn-lt"/>
              </a:rPr>
              <a:t>Τα διάφορα είδη λέξεων αντιστοιχούν σε </a:t>
            </a:r>
            <a:r>
              <a:rPr lang="el-GR" sz="2400" b="1" dirty="0">
                <a:solidFill>
                  <a:srgbClr val="7030A0"/>
                </a:solidFill>
                <a:latin typeface="+mn-lt"/>
              </a:rPr>
              <a:t>συντακτικές κατηγορίες</a:t>
            </a:r>
            <a:r>
              <a:rPr lang="el-GR" sz="2400" b="1" dirty="0">
                <a:latin typeface="+mn-lt"/>
              </a:rPr>
              <a:t> («μέρη του λόγου»).</a:t>
            </a:r>
          </a:p>
          <a:p>
            <a:pPr algn="ctr"/>
            <a:endParaRPr lang="el-GR" sz="2400"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0-#ppt_w/2"/>
                                          </p:val>
                                        </p:tav>
                                        <p:tav tm="100000">
                                          <p:val>
                                            <p:strVal val="#ppt_x"/>
                                          </p:val>
                                        </p:tav>
                                      </p:tavLst>
                                    </p:anim>
                                    <p:anim calcmode="lin" valueType="num">
                                      <p:cBhvr additive="base">
                                        <p:cTn id="13"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1000" fill="hold"/>
                                        <p:tgtEl>
                                          <p:spTgt spid="5"/>
                                        </p:tgtEl>
                                        <p:attrNameLst>
                                          <p:attrName>ppt_x</p:attrName>
                                        </p:attrNameLst>
                                      </p:cBhvr>
                                      <p:tavLst>
                                        <p:tav tm="0">
                                          <p:val>
                                            <p:strVal val="#ppt_x"/>
                                          </p:val>
                                        </p:tav>
                                        <p:tav tm="100000">
                                          <p:val>
                                            <p:strVal val="#ppt_x"/>
                                          </p:val>
                                        </p:tav>
                                      </p:tavLst>
                                    </p:anim>
                                    <p:anim calcmode="lin" valueType="num">
                                      <p:cBhvr additive="base">
                                        <p:cTn id="19"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Συντακτικές κατηγορίες</a:t>
            </a:r>
          </a:p>
        </p:txBody>
      </p:sp>
      <p:sp>
        <p:nvSpPr>
          <p:cNvPr id="6" name="5 - TextBox"/>
          <p:cNvSpPr txBox="1"/>
          <p:nvPr/>
        </p:nvSpPr>
        <p:spPr>
          <a:xfrm>
            <a:off x="228600" y="838200"/>
            <a:ext cx="8610600" cy="3785652"/>
          </a:xfrm>
          <a:prstGeom prst="rect">
            <a:avLst/>
          </a:prstGeom>
          <a:noFill/>
        </p:spPr>
        <p:txBody>
          <a:bodyPr wrap="square" rtlCol="0">
            <a:spAutoFit/>
          </a:bodyPr>
          <a:lstStyle/>
          <a:p>
            <a:pPr algn="ctr"/>
            <a:r>
              <a:rPr lang="el-GR" sz="2400" b="1" dirty="0">
                <a:solidFill>
                  <a:schemeClr val="accent1"/>
                </a:solidFill>
                <a:latin typeface="Cambria" pitchFamily="18" charset="0"/>
                <a:sym typeface="Wingdings" pitchFamily="2" charset="2"/>
              </a:rPr>
              <a:t>Συντακτικές κατηγορίες</a:t>
            </a:r>
          </a:p>
          <a:p>
            <a:endParaRPr lang="el-GR" sz="2400" dirty="0">
              <a:solidFill>
                <a:schemeClr val="accent1"/>
              </a:solidFill>
              <a:latin typeface="Cambria" pitchFamily="18" charset="0"/>
              <a:sym typeface="Wingdings" pitchFamily="2" charset="2"/>
            </a:endParaRPr>
          </a:p>
          <a:p>
            <a:pPr algn="ctr"/>
            <a:endParaRPr lang="el-GR" sz="2400" b="1" dirty="0">
              <a:solidFill>
                <a:schemeClr val="accent1"/>
              </a:solidFill>
              <a:latin typeface="Cambria" pitchFamily="18" charset="0"/>
              <a:sym typeface="Wingdings" pitchFamily="2" charset="2"/>
            </a:endParaRPr>
          </a:p>
          <a:p>
            <a:pPr algn="ctr"/>
            <a:r>
              <a:rPr lang="el-GR" sz="2400" b="1" dirty="0">
                <a:solidFill>
                  <a:schemeClr val="accent1"/>
                </a:solidFill>
                <a:latin typeface="Cambria" pitchFamily="18" charset="0"/>
                <a:sym typeface="Wingdings" pitchFamily="2" charset="2"/>
              </a:rPr>
              <a:t>Λεξικές 	Φραστικές</a:t>
            </a:r>
            <a:endParaRPr lang="el-GR" sz="2400" b="1" dirty="0">
              <a:solidFill>
                <a:srgbClr val="0099CC"/>
              </a:solidFill>
              <a:latin typeface="Cambria" pitchFamily="18" charset="0"/>
              <a:sym typeface="Wingdings" pitchFamily="2" charset="2"/>
            </a:endParaRPr>
          </a:p>
          <a:p>
            <a:endParaRPr lang="el-GR" sz="2400" dirty="0">
              <a:solidFill>
                <a:srgbClr val="0099CC"/>
              </a:solidFill>
              <a:latin typeface="Cambria" pitchFamily="18" charset="0"/>
              <a:sym typeface="Wingdings" pitchFamily="2" charset="2"/>
            </a:endParaRPr>
          </a:p>
          <a:p>
            <a:endParaRPr lang="el-GR" sz="2400" dirty="0">
              <a:solidFill>
                <a:srgbClr val="0099CC"/>
              </a:solidFill>
              <a:latin typeface="Cambria" pitchFamily="18" charset="0"/>
              <a:sym typeface="Wingdings" pitchFamily="2" charset="2"/>
            </a:endParaRPr>
          </a:p>
          <a:p>
            <a:endParaRPr lang="el-GR" sz="2400" dirty="0">
              <a:solidFill>
                <a:srgbClr val="0099CC"/>
              </a:solidFill>
              <a:latin typeface="Cambria" pitchFamily="18" charset="0"/>
              <a:sym typeface="Wingdings" pitchFamily="2" charset="2"/>
            </a:endParaRPr>
          </a:p>
          <a:p>
            <a:endParaRPr lang="el-GR" sz="2400" dirty="0">
              <a:solidFill>
                <a:srgbClr val="0099CC"/>
              </a:solidFill>
              <a:latin typeface="Cambria" pitchFamily="18" charset="0"/>
              <a:sym typeface="Wingdings" pitchFamily="2" charset="2"/>
            </a:endParaRPr>
          </a:p>
          <a:p>
            <a:endParaRPr lang="el-GR" sz="2400" b="1" dirty="0">
              <a:solidFill>
                <a:srgbClr val="00B050"/>
              </a:solidFill>
              <a:latin typeface="Cambria" pitchFamily="18" charset="0"/>
              <a:sym typeface="Wingdings" pitchFamily="2" charset="2"/>
            </a:endParaRPr>
          </a:p>
          <a:p>
            <a:endParaRPr lang="el-GR" sz="2400" dirty="0">
              <a:solidFill>
                <a:srgbClr val="7030A0"/>
              </a:solidFill>
              <a:latin typeface="Cambria" pitchFamily="18" charset="0"/>
            </a:endParaRPr>
          </a:p>
        </p:txBody>
      </p:sp>
      <p:cxnSp>
        <p:nvCxnSpPr>
          <p:cNvPr id="7" name="Ευθεία γραμμή σύνδεσης 247"/>
          <p:cNvCxnSpPr/>
          <p:nvPr/>
        </p:nvCxnSpPr>
        <p:spPr>
          <a:xfrm flipV="1">
            <a:off x="3581400" y="1295400"/>
            <a:ext cx="762000" cy="532216"/>
          </a:xfrm>
          <a:prstGeom prst="line">
            <a:avLst/>
          </a:prstGeom>
        </p:spPr>
        <p:style>
          <a:lnRef idx="1">
            <a:schemeClr val="dk1"/>
          </a:lnRef>
          <a:fillRef idx="0">
            <a:schemeClr val="dk1"/>
          </a:fillRef>
          <a:effectRef idx="0">
            <a:schemeClr val="dk1"/>
          </a:effectRef>
          <a:fontRef idx="minor">
            <a:schemeClr val="tx1"/>
          </a:fontRef>
        </p:style>
      </p:cxnSp>
      <p:cxnSp>
        <p:nvCxnSpPr>
          <p:cNvPr id="8" name="Ευθεία γραμμή σύνδεσης 247"/>
          <p:cNvCxnSpPr/>
          <p:nvPr/>
        </p:nvCxnSpPr>
        <p:spPr>
          <a:xfrm flipH="1" flipV="1">
            <a:off x="4343400" y="1295400"/>
            <a:ext cx="838200" cy="609600"/>
          </a:xfrm>
          <a:prstGeom prst="line">
            <a:avLst/>
          </a:prstGeom>
        </p:spPr>
        <p:style>
          <a:lnRef idx="1">
            <a:schemeClr val="dk1"/>
          </a:lnRef>
          <a:fillRef idx="0">
            <a:schemeClr val="dk1"/>
          </a:fillRef>
          <a:effectRef idx="0">
            <a:schemeClr val="dk1"/>
          </a:effectRef>
          <a:fontRef idx="minor">
            <a:schemeClr val="tx1"/>
          </a:fontRef>
        </p:style>
      </p:cxnSp>
      <p:sp>
        <p:nvSpPr>
          <p:cNvPr id="9" name="3 - Ορθογώνιο"/>
          <p:cNvSpPr/>
          <p:nvPr/>
        </p:nvSpPr>
        <p:spPr>
          <a:xfrm>
            <a:off x="304800" y="2590800"/>
            <a:ext cx="8458200" cy="892552"/>
          </a:xfrm>
          <a:prstGeom prst="rect">
            <a:avLst/>
          </a:prstGeom>
        </p:spPr>
        <p:txBody>
          <a:bodyPr wrap="square">
            <a:spAutoFit/>
          </a:bodyPr>
          <a:lstStyle/>
          <a:p>
            <a:pPr algn="ctr"/>
            <a:r>
              <a:rPr lang="el-GR" sz="2800" dirty="0">
                <a:latin typeface="+mn-lt"/>
              </a:rPr>
              <a:t>Το Όνομα (Ο) είναι </a:t>
            </a:r>
            <a:r>
              <a:rPr lang="el-GR" sz="2800" b="1" dirty="0">
                <a:solidFill>
                  <a:srgbClr val="7030A0"/>
                </a:solidFill>
                <a:latin typeface="+mn-lt"/>
              </a:rPr>
              <a:t>λεξική</a:t>
            </a:r>
            <a:r>
              <a:rPr lang="el-GR" sz="2800" dirty="0">
                <a:latin typeface="+mn-lt"/>
              </a:rPr>
              <a:t> κατηγορία.</a:t>
            </a:r>
          </a:p>
          <a:p>
            <a:pPr algn="ctr"/>
            <a:r>
              <a:rPr lang="el-GR" sz="2400" dirty="0">
                <a:latin typeface="Cambria" pitchFamily="18" charset="0"/>
                <a:sym typeface="Wingdings" pitchFamily="2" charset="2"/>
              </a:rPr>
              <a:t>Η </a:t>
            </a:r>
            <a:r>
              <a:rPr lang="el-GR" sz="2400" dirty="0">
                <a:solidFill>
                  <a:srgbClr val="7030A0"/>
                </a:solidFill>
                <a:latin typeface="Cambria" pitchFamily="18" charset="0"/>
                <a:sym typeface="Wingdings" pitchFamily="2" charset="2"/>
              </a:rPr>
              <a:t>Σοφία</a:t>
            </a:r>
            <a:r>
              <a:rPr lang="el-GR" sz="2400" dirty="0">
                <a:latin typeface="Cambria" pitchFamily="18" charset="0"/>
                <a:sym typeface="Wingdings" pitchFamily="2" charset="2"/>
              </a:rPr>
              <a:t> λατρεύει τη γλωσσολογία.</a:t>
            </a:r>
          </a:p>
        </p:txBody>
      </p:sp>
      <p:sp>
        <p:nvSpPr>
          <p:cNvPr id="10" name="3 - Ορθογώνιο"/>
          <p:cNvSpPr/>
          <p:nvPr/>
        </p:nvSpPr>
        <p:spPr>
          <a:xfrm>
            <a:off x="228600" y="3581400"/>
            <a:ext cx="8534400" cy="1692771"/>
          </a:xfrm>
          <a:prstGeom prst="rect">
            <a:avLst/>
          </a:prstGeom>
        </p:spPr>
        <p:txBody>
          <a:bodyPr wrap="square">
            <a:spAutoFit/>
          </a:bodyPr>
          <a:lstStyle/>
          <a:p>
            <a:pPr algn="ctr"/>
            <a:r>
              <a:rPr lang="el-GR" sz="2800" dirty="0">
                <a:latin typeface="+mn-lt"/>
              </a:rPr>
              <a:t>Μπορούμε να τοποθετήσουμε ονόματα στη θέση άλλων ονομάτων.</a:t>
            </a:r>
          </a:p>
          <a:p>
            <a:pPr algn="ctr"/>
            <a:r>
              <a:rPr lang="el-GR" sz="2400" dirty="0">
                <a:latin typeface="Cambria" pitchFamily="18" charset="0"/>
                <a:sym typeface="Wingdings" pitchFamily="2" charset="2"/>
              </a:rPr>
              <a:t>Η </a:t>
            </a:r>
            <a:r>
              <a:rPr lang="el-GR" sz="2400" dirty="0">
                <a:solidFill>
                  <a:srgbClr val="7030A0"/>
                </a:solidFill>
                <a:latin typeface="Cambria" pitchFamily="18" charset="0"/>
                <a:sym typeface="Wingdings" pitchFamily="2" charset="2"/>
              </a:rPr>
              <a:t>Μαρία </a:t>
            </a:r>
            <a:r>
              <a:rPr lang="el-GR" sz="2400" dirty="0">
                <a:latin typeface="Cambria" pitchFamily="18" charset="0"/>
                <a:sym typeface="Wingdings" pitchFamily="2" charset="2"/>
              </a:rPr>
              <a:t>λατρεύει τη γλωσσολογία.</a:t>
            </a:r>
          </a:p>
          <a:p>
            <a:pPr algn="ctr"/>
            <a:r>
              <a:rPr lang="el-GR" sz="2400" dirty="0">
                <a:latin typeface="Cambria" pitchFamily="18" charset="0"/>
                <a:sym typeface="Wingdings" pitchFamily="2" charset="2"/>
              </a:rPr>
              <a:t>Η </a:t>
            </a:r>
            <a:r>
              <a:rPr lang="el-GR" sz="2400" dirty="0">
                <a:solidFill>
                  <a:srgbClr val="7030A0"/>
                </a:solidFill>
                <a:latin typeface="Cambria" pitchFamily="18" charset="0"/>
                <a:sym typeface="Wingdings" pitchFamily="2" charset="2"/>
              </a:rPr>
              <a:t>αρχιτεκτόνισσα </a:t>
            </a:r>
            <a:r>
              <a:rPr lang="el-GR" sz="2400" dirty="0">
                <a:latin typeface="Cambria" pitchFamily="18" charset="0"/>
                <a:sym typeface="Wingdings" pitchFamily="2" charset="2"/>
              </a:rPr>
              <a:t> λατρεύει τη γλωσσολογία.</a:t>
            </a:r>
          </a:p>
        </p:txBody>
      </p:sp>
      <p:sp>
        <p:nvSpPr>
          <p:cNvPr id="11" name="3 - Ορθογώνιο"/>
          <p:cNvSpPr/>
          <p:nvPr/>
        </p:nvSpPr>
        <p:spPr>
          <a:xfrm>
            <a:off x="304800" y="5446455"/>
            <a:ext cx="8458200" cy="2554545"/>
          </a:xfrm>
          <a:prstGeom prst="rect">
            <a:avLst/>
          </a:prstGeom>
        </p:spPr>
        <p:txBody>
          <a:bodyPr wrap="square">
            <a:spAutoFit/>
          </a:bodyPr>
          <a:lstStyle/>
          <a:p>
            <a:pPr algn="ctr"/>
            <a:r>
              <a:rPr lang="el-GR" sz="2800" b="1" dirty="0">
                <a:latin typeface="+mn-lt"/>
              </a:rPr>
              <a:t>αλλά</a:t>
            </a:r>
            <a:r>
              <a:rPr lang="el-GR" sz="2800" dirty="0">
                <a:latin typeface="+mn-lt"/>
              </a:rPr>
              <a:t> όχι λέξεις άλλης συντακτικής κατηγορίας</a:t>
            </a:r>
          </a:p>
          <a:p>
            <a:pPr algn="ctr"/>
            <a:r>
              <a:rPr lang="el-GR" sz="2400" dirty="0">
                <a:latin typeface="Cambria" pitchFamily="18" charset="0"/>
                <a:sym typeface="Wingdings" pitchFamily="2" charset="2"/>
              </a:rPr>
              <a:t>*Η </a:t>
            </a:r>
            <a:r>
              <a:rPr lang="el-GR" sz="2400" dirty="0">
                <a:solidFill>
                  <a:srgbClr val="00B050"/>
                </a:solidFill>
                <a:latin typeface="Cambria" pitchFamily="18" charset="0"/>
                <a:sym typeface="Wingdings" pitchFamily="2" charset="2"/>
              </a:rPr>
              <a:t>διαβάζω</a:t>
            </a:r>
            <a:r>
              <a:rPr lang="el-GR" sz="2400" dirty="0">
                <a:solidFill>
                  <a:srgbClr val="7030A0"/>
                </a:solidFill>
                <a:latin typeface="Cambria" pitchFamily="18" charset="0"/>
                <a:sym typeface="Wingdings" pitchFamily="2" charset="2"/>
              </a:rPr>
              <a:t> </a:t>
            </a:r>
            <a:r>
              <a:rPr lang="el-GR" sz="2400" dirty="0">
                <a:latin typeface="Cambria" pitchFamily="18" charset="0"/>
                <a:sym typeface="Wingdings" pitchFamily="2" charset="2"/>
              </a:rPr>
              <a:t>λατρεύει τη γλωσσολογία.</a:t>
            </a:r>
          </a:p>
          <a:p>
            <a:pPr algn="ctr"/>
            <a:r>
              <a:rPr lang="el-GR" sz="2400" dirty="0">
                <a:latin typeface="Cambria" pitchFamily="18" charset="0"/>
                <a:sym typeface="Wingdings" pitchFamily="2" charset="2"/>
              </a:rPr>
              <a:t>*Η </a:t>
            </a:r>
            <a:r>
              <a:rPr lang="el-GR" sz="2400" dirty="0">
                <a:solidFill>
                  <a:srgbClr val="00B050"/>
                </a:solidFill>
                <a:latin typeface="Cambria" pitchFamily="18" charset="0"/>
                <a:sym typeface="Wingdings" pitchFamily="2" charset="2"/>
              </a:rPr>
              <a:t>χθες</a:t>
            </a:r>
            <a:r>
              <a:rPr lang="el-GR" sz="2400" dirty="0">
                <a:solidFill>
                  <a:srgbClr val="7030A0"/>
                </a:solidFill>
                <a:latin typeface="Cambria" pitchFamily="18" charset="0"/>
                <a:sym typeface="Wingdings" pitchFamily="2" charset="2"/>
              </a:rPr>
              <a:t> </a:t>
            </a:r>
            <a:r>
              <a:rPr lang="el-GR" sz="2400" dirty="0">
                <a:latin typeface="Cambria" pitchFamily="18" charset="0"/>
                <a:sym typeface="Wingdings" pitchFamily="2" charset="2"/>
              </a:rPr>
              <a:t>λατρεύει τη γλωσσολογία.</a:t>
            </a:r>
          </a:p>
          <a:p>
            <a:pPr algn="ctr"/>
            <a:r>
              <a:rPr lang="el-GR" sz="2800" dirty="0">
                <a:latin typeface="Cambria" pitchFamily="18" charset="0"/>
                <a:sym typeface="Wingdings" pitchFamily="2" charset="2"/>
              </a:rPr>
              <a:t> </a:t>
            </a:r>
          </a:p>
          <a:p>
            <a:pPr algn="ctr"/>
            <a:endParaRPr lang="el-GR" sz="2800" b="1" dirty="0">
              <a:solidFill>
                <a:srgbClr val="00B050"/>
              </a:solidFill>
              <a:latin typeface="+mn-lt"/>
            </a:endParaRPr>
          </a:p>
          <a:p>
            <a:pPr algn="ctr"/>
            <a:endParaRPr lang="el-GR" sz="2800" b="1" dirty="0">
              <a:solidFill>
                <a:srgbClr val="7030A0"/>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1000" fill="hold"/>
                                        <p:tgtEl>
                                          <p:spTgt spid="9"/>
                                        </p:tgtEl>
                                        <p:attrNameLst>
                                          <p:attrName>ppt_x</p:attrName>
                                        </p:attrNameLst>
                                      </p:cBhvr>
                                      <p:tavLst>
                                        <p:tav tm="0">
                                          <p:val>
                                            <p:strVal val="0-#ppt_w/2"/>
                                          </p:val>
                                        </p:tav>
                                        <p:tav tm="100000">
                                          <p:val>
                                            <p:strVal val="#ppt_x"/>
                                          </p:val>
                                        </p:tav>
                                      </p:tavLst>
                                    </p:anim>
                                    <p:anim calcmode="lin" valueType="num">
                                      <p:cBhvr additive="base">
                                        <p:cTn id="22"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000" fill="hold"/>
                                        <p:tgtEl>
                                          <p:spTgt spid="10"/>
                                        </p:tgtEl>
                                        <p:attrNameLst>
                                          <p:attrName>ppt_x</p:attrName>
                                        </p:attrNameLst>
                                      </p:cBhvr>
                                      <p:tavLst>
                                        <p:tav tm="0">
                                          <p:val>
                                            <p:strVal val="0-#ppt_w/2"/>
                                          </p:val>
                                        </p:tav>
                                        <p:tav tm="100000">
                                          <p:val>
                                            <p:strVal val="#ppt_x"/>
                                          </p:val>
                                        </p:tav>
                                      </p:tavLst>
                                    </p:anim>
                                    <p:anim calcmode="lin" valueType="num">
                                      <p:cBhvr additive="base">
                                        <p:cTn id="28"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additive="base">
                                        <p:cTn id="33" dur="1000" fill="hold"/>
                                        <p:tgtEl>
                                          <p:spTgt spid="11"/>
                                        </p:tgtEl>
                                        <p:attrNameLst>
                                          <p:attrName>ppt_x</p:attrName>
                                        </p:attrNameLst>
                                      </p:cBhvr>
                                      <p:tavLst>
                                        <p:tav tm="0">
                                          <p:val>
                                            <p:strVal val="0-#ppt_w/2"/>
                                          </p:val>
                                        </p:tav>
                                        <p:tav tm="100000">
                                          <p:val>
                                            <p:strVal val="#ppt_x"/>
                                          </p:val>
                                        </p:tav>
                                      </p:tavLst>
                                    </p:anim>
                                    <p:anim calcmode="lin" valueType="num">
                                      <p:cBhvr additive="base">
                                        <p:cTn id="34"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Συντακτικές κατηγορίες</a:t>
            </a:r>
          </a:p>
        </p:txBody>
      </p:sp>
      <p:sp>
        <p:nvSpPr>
          <p:cNvPr id="9" name="3 - Ορθογώνιο"/>
          <p:cNvSpPr/>
          <p:nvPr/>
        </p:nvSpPr>
        <p:spPr>
          <a:xfrm>
            <a:off x="304800" y="1164848"/>
            <a:ext cx="8458200" cy="1323439"/>
          </a:xfrm>
          <a:prstGeom prst="rect">
            <a:avLst/>
          </a:prstGeom>
        </p:spPr>
        <p:txBody>
          <a:bodyPr wrap="square">
            <a:spAutoFit/>
          </a:bodyPr>
          <a:lstStyle/>
          <a:p>
            <a:pPr algn="ctr"/>
            <a:r>
              <a:rPr lang="el-GR" sz="2800" dirty="0">
                <a:latin typeface="+mn-lt"/>
              </a:rPr>
              <a:t>Η φράση [Η Σοφία] είναι </a:t>
            </a:r>
            <a:r>
              <a:rPr lang="el-GR" sz="2800" b="1" dirty="0">
                <a:solidFill>
                  <a:srgbClr val="7030A0"/>
                </a:solidFill>
                <a:latin typeface="+mn-lt"/>
              </a:rPr>
              <a:t>φραστική</a:t>
            </a:r>
            <a:r>
              <a:rPr lang="el-GR" sz="2800" dirty="0">
                <a:latin typeface="+mn-lt"/>
              </a:rPr>
              <a:t> κατηγορία (</a:t>
            </a:r>
            <a:r>
              <a:rPr lang="el-GR" sz="2800" dirty="0">
                <a:solidFill>
                  <a:srgbClr val="7030A0"/>
                </a:solidFill>
                <a:latin typeface="+mn-lt"/>
              </a:rPr>
              <a:t>συνδυασμοί </a:t>
            </a:r>
            <a:r>
              <a:rPr lang="el-GR" sz="2800" dirty="0">
                <a:latin typeface="+mn-lt"/>
              </a:rPr>
              <a:t>λέξεων).</a:t>
            </a:r>
          </a:p>
          <a:p>
            <a:pPr algn="ctr"/>
            <a:r>
              <a:rPr lang="el-GR" sz="2400" dirty="0">
                <a:solidFill>
                  <a:srgbClr val="7030A0"/>
                </a:solidFill>
                <a:latin typeface="Cambria" pitchFamily="18" charset="0"/>
                <a:sym typeface="Wingdings" pitchFamily="2" charset="2"/>
              </a:rPr>
              <a:t>Η Σοφία</a:t>
            </a:r>
            <a:r>
              <a:rPr lang="el-GR" sz="2400" dirty="0">
                <a:latin typeface="Cambria" pitchFamily="18" charset="0"/>
                <a:sym typeface="Wingdings" pitchFamily="2" charset="2"/>
              </a:rPr>
              <a:t> λατρεύει τη γλωσσολογία.</a:t>
            </a:r>
          </a:p>
        </p:txBody>
      </p:sp>
      <p:sp>
        <p:nvSpPr>
          <p:cNvPr id="10" name="3 - Ορθογώνιο"/>
          <p:cNvSpPr/>
          <p:nvPr/>
        </p:nvSpPr>
        <p:spPr>
          <a:xfrm>
            <a:off x="228600" y="2697301"/>
            <a:ext cx="8534400" cy="3170099"/>
          </a:xfrm>
          <a:prstGeom prst="rect">
            <a:avLst/>
          </a:prstGeom>
        </p:spPr>
        <p:txBody>
          <a:bodyPr wrap="square">
            <a:spAutoFit/>
          </a:bodyPr>
          <a:lstStyle/>
          <a:p>
            <a:pPr algn="ctr"/>
            <a:r>
              <a:rPr lang="el-GR" sz="2800" dirty="0">
                <a:latin typeface="+mn-lt"/>
              </a:rPr>
              <a:t>Μπορούμε να τοποθετήσουμε φράσεις στη θέση άλλων φράσεων με την ίδια συντακτική κατηγορία.</a:t>
            </a:r>
          </a:p>
          <a:p>
            <a:pPr algn="ctr"/>
            <a:r>
              <a:rPr lang="el-GR" sz="2400" dirty="0">
                <a:solidFill>
                  <a:srgbClr val="7030A0"/>
                </a:solidFill>
                <a:latin typeface="Cambria" pitchFamily="18" charset="0"/>
                <a:sym typeface="Wingdings" pitchFamily="2" charset="2"/>
              </a:rPr>
              <a:t>Η αρχιτεκτόνισσα  </a:t>
            </a:r>
            <a:r>
              <a:rPr lang="el-GR" sz="2400" dirty="0">
                <a:latin typeface="Cambria" pitchFamily="18" charset="0"/>
                <a:sym typeface="Wingdings" pitchFamily="2" charset="2"/>
              </a:rPr>
              <a:t>λατρεύει τη γλωσσολογία.</a:t>
            </a:r>
          </a:p>
          <a:p>
            <a:pPr algn="ctr"/>
            <a:r>
              <a:rPr lang="el-GR" sz="2400" dirty="0">
                <a:solidFill>
                  <a:srgbClr val="7030A0"/>
                </a:solidFill>
                <a:latin typeface="Cambria" pitchFamily="18" charset="0"/>
                <a:sym typeface="Wingdings" pitchFamily="2" charset="2"/>
              </a:rPr>
              <a:t>Μια φοιτήτρια  </a:t>
            </a:r>
            <a:r>
              <a:rPr lang="el-GR" sz="2400" dirty="0">
                <a:latin typeface="Cambria" pitchFamily="18" charset="0"/>
                <a:sym typeface="Wingdings" pitchFamily="2" charset="2"/>
              </a:rPr>
              <a:t>λατρεύει τη γλωσσολογία.</a:t>
            </a:r>
          </a:p>
          <a:p>
            <a:pPr algn="ctr"/>
            <a:r>
              <a:rPr lang="el-GR" sz="2400" dirty="0">
                <a:solidFill>
                  <a:srgbClr val="7030A0"/>
                </a:solidFill>
                <a:latin typeface="Cambria" pitchFamily="18" charset="0"/>
                <a:sym typeface="Wingdings" pitchFamily="2" charset="2"/>
              </a:rPr>
              <a:t>Κάθε φοιτήτρια  </a:t>
            </a:r>
            <a:r>
              <a:rPr lang="el-GR" sz="2400" dirty="0">
                <a:latin typeface="Cambria" pitchFamily="18" charset="0"/>
                <a:sym typeface="Wingdings" pitchFamily="2" charset="2"/>
              </a:rPr>
              <a:t>λατρεύει τη γλωσσολογία.</a:t>
            </a:r>
          </a:p>
          <a:p>
            <a:pPr algn="ctr"/>
            <a:endParaRPr lang="el-GR" sz="2400" dirty="0">
              <a:latin typeface="Cambria" pitchFamily="18" charset="0"/>
              <a:sym typeface="Wingdings" pitchFamily="2" charset="2"/>
            </a:endParaRPr>
          </a:p>
          <a:p>
            <a:pPr algn="ctr"/>
            <a:endParaRPr lang="el-GR" sz="2400" dirty="0">
              <a:latin typeface="Cambria" pitchFamily="18" charset="0"/>
              <a:sym typeface="Wingdings" pitchFamily="2" charset="2"/>
            </a:endParaRPr>
          </a:p>
          <a:p>
            <a:pPr algn="ctr"/>
            <a:endParaRPr lang="el-GR" sz="2400" dirty="0">
              <a:latin typeface="Cambria" pitchFamily="18" charset="0"/>
              <a:sym typeface="Wingdings" pitchFamily="2" charset="2"/>
            </a:endParaRPr>
          </a:p>
        </p:txBody>
      </p:sp>
      <p:sp>
        <p:nvSpPr>
          <p:cNvPr id="11" name="3 - Ορθογώνιο"/>
          <p:cNvSpPr/>
          <p:nvPr/>
        </p:nvSpPr>
        <p:spPr>
          <a:xfrm>
            <a:off x="304800" y="5029200"/>
            <a:ext cx="8458200" cy="2554545"/>
          </a:xfrm>
          <a:prstGeom prst="rect">
            <a:avLst/>
          </a:prstGeom>
        </p:spPr>
        <p:txBody>
          <a:bodyPr wrap="square">
            <a:spAutoFit/>
          </a:bodyPr>
          <a:lstStyle/>
          <a:p>
            <a:pPr algn="ctr"/>
            <a:r>
              <a:rPr lang="el-GR" sz="2800" b="1" dirty="0">
                <a:latin typeface="+mn-lt"/>
              </a:rPr>
              <a:t>αλλά</a:t>
            </a:r>
            <a:r>
              <a:rPr lang="el-GR" sz="2800" dirty="0">
                <a:latin typeface="+mn-lt"/>
              </a:rPr>
              <a:t> όχι φράσεις άλλης συντακτικής κατηγορίας</a:t>
            </a:r>
          </a:p>
          <a:p>
            <a:pPr algn="ctr"/>
            <a:r>
              <a:rPr lang="el-GR" sz="2400" dirty="0">
                <a:latin typeface="Cambria" pitchFamily="18" charset="0"/>
                <a:sym typeface="Wingdings" pitchFamily="2" charset="2"/>
              </a:rPr>
              <a:t>*Η </a:t>
            </a:r>
            <a:r>
              <a:rPr lang="el-GR" sz="2400" dirty="0">
                <a:solidFill>
                  <a:srgbClr val="00B050"/>
                </a:solidFill>
                <a:latin typeface="Cambria" pitchFamily="18" charset="0"/>
                <a:sym typeface="Wingdings" pitchFamily="2" charset="2"/>
              </a:rPr>
              <a:t>διαβάζω προσεκτικά</a:t>
            </a:r>
            <a:r>
              <a:rPr lang="el-GR" sz="2400" dirty="0">
                <a:solidFill>
                  <a:srgbClr val="7030A0"/>
                </a:solidFill>
                <a:latin typeface="Cambria" pitchFamily="18" charset="0"/>
                <a:sym typeface="Wingdings" pitchFamily="2" charset="2"/>
              </a:rPr>
              <a:t> </a:t>
            </a:r>
            <a:r>
              <a:rPr lang="el-GR" sz="2400" dirty="0">
                <a:latin typeface="Cambria" pitchFamily="18" charset="0"/>
                <a:sym typeface="Wingdings" pitchFamily="2" charset="2"/>
              </a:rPr>
              <a:t>λατρεύει τη γλωσσολογία.</a:t>
            </a:r>
          </a:p>
          <a:p>
            <a:pPr algn="ctr"/>
            <a:r>
              <a:rPr lang="el-GR" sz="2400" dirty="0">
                <a:latin typeface="Cambria" pitchFamily="18" charset="0"/>
                <a:sym typeface="Wingdings" pitchFamily="2" charset="2"/>
              </a:rPr>
              <a:t>*Η </a:t>
            </a:r>
            <a:r>
              <a:rPr lang="el-GR" sz="2400" dirty="0">
                <a:solidFill>
                  <a:srgbClr val="00B050"/>
                </a:solidFill>
                <a:latin typeface="Cambria" pitchFamily="18" charset="0"/>
                <a:sym typeface="Wingdings" pitchFamily="2" charset="2"/>
              </a:rPr>
              <a:t>χθες ξαφνικά</a:t>
            </a:r>
            <a:r>
              <a:rPr lang="el-GR" sz="2400" dirty="0">
                <a:solidFill>
                  <a:srgbClr val="7030A0"/>
                </a:solidFill>
                <a:latin typeface="Cambria" pitchFamily="18" charset="0"/>
                <a:sym typeface="Wingdings" pitchFamily="2" charset="2"/>
              </a:rPr>
              <a:t> </a:t>
            </a:r>
            <a:r>
              <a:rPr lang="el-GR" sz="2400" dirty="0">
                <a:latin typeface="Cambria" pitchFamily="18" charset="0"/>
                <a:sym typeface="Wingdings" pitchFamily="2" charset="2"/>
              </a:rPr>
              <a:t>λατρεύει τη γλωσσολογία.</a:t>
            </a:r>
          </a:p>
          <a:p>
            <a:pPr algn="ctr"/>
            <a:r>
              <a:rPr lang="el-GR" sz="2800" dirty="0">
                <a:latin typeface="Cambria" pitchFamily="18" charset="0"/>
                <a:sym typeface="Wingdings" pitchFamily="2" charset="2"/>
              </a:rPr>
              <a:t> </a:t>
            </a:r>
          </a:p>
          <a:p>
            <a:pPr algn="ctr"/>
            <a:endParaRPr lang="el-GR" sz="2800" b="1" dirty="0">
              <a:solidFill>
                <a:srgbClr val="00B050"/>
              </a:solidFill>
              <a:latin typeface="+mn-lt"/>
            </a:endParaRPr>
          </a:p>
          <a:p>
            <a:pPr algn="ctr"/>
            <a:endParaRPr lang="el-GR" sz="2800" b="1" dirty="0">
              <a:solidFill>
                <a:srgbClr val="7030A0"/>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0-#ppt_w/2"/>
                                          </p:val>
                                        </p:tav>
                                        <p:tav tm="100000">
                                          <p:val>
                                            <p:strVal val="#ppt_x"/>
                                          </p:val>
                                        </p:tav>
                                      </p:tavLst>
                                    </p:anim>
                                    <p:anim calcmode="lin" valueType="num">
                                      <p:cBhvr additive="base">
                                        <p:cTn id="1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1000" fill="hold"/>
                                        <p:tgtEl>
                                          <p:spTgt spid="11"/>
                                        </p:tgtEl>
                                        <p:attrNameLst>
                                          <p:attrName>ppt_x</p:attrName>
                                        </p:attrNameLst>
                                      </p:cBhvr>
                                      <p:tavLst>
                                        <p:tav tm="0">
                                          <p:val>
                                            <p:strVal val="0-#ppt_w/2"/>
                                          </p:val>
                                        </p:tav>
                                        <p:tav tm="100000">
                                          <p:val>
                                            <p:strVal val="#ppt_x"/>
                                          </p:val>
                                        </p:tav>
                                      </p:tavLst>
                                    </p:anim>
                                    <p:anim calcmode="lin" valueType="num">
                                      <p:cBhvr additive="base">
                                        <p:cTn id="20"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Λεξικές κατηγορίες</a:t>
            </a:r>
          </a:p>
        </p:txBody>
      </p:sp>
      <p:sp>
        <p:nvSpPr>
          <p:cNvPr id="6" name="5 - TextBox"/>
          <p:cNvSpPr txBox="1"/>
          <p:nvPr/>
        </p:nvSpPr>
        <p:spPr>
          <a:xfrm>
            <a:off x="228600" y="1066800"/>
            <a:ext cx="8610600" cy="523220"/>
          </a:xfrm>
          <a:prstGeom prst="rect">
            <a:avLst/>
          </a:prstGeom>
          <a:noFill/>
        </p:spPr>
        <p:txBody>
          <a:bodyPr wrap="square" rtlCol="0">
            <a:spAutoFit/>
          </a:bodyPr>
          <a:lstStyle/>
          <a:p>
            <a:pPr algn="ctr"/>
            <a:r>
              <a:rPr lang="el-GR" sz="2800" dirty="0">
                <a:latin typeface="+mn-lt"/>
              </a:rPr>
              <a:t>Ποιες είναι οι λεξικές κατηγορίες;</a:t>
            </a:r>
            <a:endParaRPr lang="el-GR" sz="2400" dirty="0">
              <a:latin typeface="+mn-lt"/>
              <a:sym typeface="Wingdings" pitchFamily="2" charset="2"/>
            </a:endParaRPr>
          </a:p>
        </p:txBody>
      </p:sp>
      <p:sp>
        <p:nvSpPr>
          <p:cNvPr id="4" name="Rectangle 3"/>
          <p:cNvSpPr/>
          <p:nvPr/>
        </p:nvSpPr>
        <p:spPr>
          <a:xfrm>
            <a:off x="152400" y="4876800"/>
            <a:ext cx="8763000" cy="1815882"/>
          </a:xfrm>
          <a:prstGeom prst="rect">
            <a:avLst/>
          </a:prstGeom>
        </p:spPr>
        <p:txBody>
          <a:bodyPr wrap="square">
            <a:spAutoFit/>
          </a:bodyPr>
          <a:lstStyle/>
          <a:p>
            <a:pPr algn="ctr"/>
            <a:r>
              <a:rPr lang="el-GR" sz="2400" dirty="0">
                <a:latin typeface="+mn-lt"/>
              </a:rPr>
              <a:t>  </a:t>
            </a:r>
            <a:r>
              <a:rPr lang="el-GR" sz="2800" dirty="0">
                <a:latin typeface="+mn-lt"/>
              </a:rPr>
              <a:t>Παραδοσιακή γραμματική:</a:t>
            </a:r>
          </a:p>
          <a:p>
            <a:pPr algn="ctr"/>
            <a:r>
              <a:rPr lang="el-GR" sz="2800" dirty="0">
                <a:latin typeface="+mn-lt"/>
                <a:sym typeface="Wingdings" pitchFamily="2" charset="2"/>
              </a:rPr>
              <a:t>Τα ονόματα «</a:t>
            </a:r>
            <a:r>
              <a:rPr lang="el-GR" sz="2800" b="1" dirty="0">
                <a:solidFill>
                  <a:srgbClr val="7030A0"/>
                </a:solidFill>
                <a:latin typeface="+mn-lt"/>
                <a:sym typeface="Wingdings" pitchFamily="2" charset="2"/>
              </a:rPr>
              <a:t>αναφέρονται</a:t>
            </a:r>
            <a:r>
              <a:rPr lang="el-GR" sz="2800" dirty="0">
                <a:latin typeface="+mn-lt"/>
                <a:sym typeface="Wingdings" pitchFamily="2" charset="2"/>
              </a:rPr>
              <a:t> σε πρόσωπο ή αντικείμενο» </a:t>
            </a:r>
          </a:p>
          <a:p>
            <a:pPr algn="ctr"/>
            <a:r>
              <a:rPr lang="el-GR" sz="2800" dirty="0">
                <a:latin typeface="+mn-lt"/>
                <a:sym typeface="Wingdings" pitchFamily="2" charset="2"/>
              </a:rPr>
              <a:t>Τα ρήματα «</a:t>
            </a:r>
            <a:r>
              <a:rPr lang="el-GR" sz="2800" b="1" dirty="0">
                <a:solidFill>
                  <a:srgbClr val="7030A0"/>
                </a:solidFill>
                <a:latin typeface="+mn-lt"/>
                <a:sym typeface="Wingdings" pitchFamily="2" charset="2"/>
              </a:rPr>
              <a:t>αναφέρονται</a:t>
            </a:r>
            <a:r>
              <a:rPr lang="el-GR" sz="2800" dirty="0">
                <a:latin typeface="+mn-lt"/>
                <a:sym typeface="Wingdings" pitchFamily="2" charset="2"/>
              </a:rPr>
              <a:t> σε μια δράση, ενέργεια ή κατάσταση»</a:t>
            </a:r>
          </a:p>
        </p:txBody>
      </p:sp>
      <p:sp>
        <p:nvSpPr>
          <p:cNvPr id="5" name="4 - Ορθογώνιο"/>
          <p:cNvSpPr/>
          <p:nvPr/>
        </p:nvSpPr>
        <p:spPr>
          <a:xfrm>
            <a:off x="228600" y="1752600"/>
            <a:ext cx="8534400" cy="1815882"/>
          </a:xfrm>
          <a:prstGeom prst="rect">
            <a:avLst/>
          </a:prstGeom>
        </p:spPr>
        <p:txBody>
          <a:bodyPr wrap="square">
            <a:spAutoFit/>
          </a:bodyPr>
          <a:lstStyle/>
          <a:p>
            <a:pPr algn="ctr"/>
            <a:r>
              <a:rPr lang="el-GR" sz="2400" dirty="0">
                <a:latin typeface="+mn-lt"/>
              </a:rPr>
              <a:t>  </a:t>
            </a:r>
            <a:r>
              <a:rPr lang="el-GR" sz="2800" b="1" dirty="0">
                <a:solidFill>
                  <a:srgbClr val="00B050"/>
                </a:solidFill>
                <a:latin typeface="+mn-lt"/>
                <a:sym typeface="Wingdings" pitchFamily="2" charset="2"/>
              </a:rPr>
              <a:t>Όνομα </a:t>
            </a:r>
          </a:p>
          <a:p>
            <a:pPr algn="ctr"/>
            <a:r>
              <a:rPr lang="el-GR" sz="2800" b="1" dirty="0">
                <a:solidFill>
                  <a:srgbClr val="00B050"/>
                </a:solidFill>
                <a:latin typeface="+mn-lt"/>
                <a:sym typeface="Wingdings" pitchFamily="2" charset="2"/>
              </a:rPr>
              <a:t>Ρήμα</a:t>
            </a:r>
          </a:p>
          <a:p>
            <a:pPr algn="ctr"/>
            <a:r>
              <a:rPr lang="el-GR" sz="2800" b="1" dirty="0">
                <a:solidFill>
                  <a:srgbClr val="00B050"/>
                </a:solidFill>
                <a:latin typeface="+mn-lt"/>
                <a:sym typeface="Wingdings" pitchFamily="2" charset="2"/>
              </a:rPr>
              <a:t>Επίθετο</a:t>
            </a:r>
          </a:p>
          <a:p>
            <a:pPr algn="ctr"/>
            <a:r>
              <a:rPr lang="el-GR" sz="2800" b="1" dirty="0">
                <a:solidFill>
                  <a:srgbClr val="00B050"/>
                </a:solidFill>
                <a:latin typeface="+mn-lt"/>
                <a:sym typeface="Wingdings" pitchFamily="2" charset="2"/>
              </a:rPr>
              <a:t>Επίρρημα</a:t>
            </a:r>
            <a:endParaRPr lang="el-GR" sz="2400" b="1" dirty="0">
              <a:solidFill>
                <a:srgbClr val="00B050"/>
              </a:solidFill>
              <a:latin typeface="+mn-lt"/>
              <a:sym typeface="Wingdings" pitchFamily="2" charset="2"/>
            </a:endParaRPr>
          </a:p>
        </p:txBody>
      </p:sp>
      <p:sp>
        <p:nvSpPr>
          <p:cNvPr id="7" name="6 - Ορθογώνιο"/>
          <p:cNvSpPr/>
          <p:nvPr/>
        </p:nvSpPr>
        <p:spPr>
          <a:xfrm>
            <a:off x="381000" y="3896380"/>
            <a:ext cx="8077200" cy="523220"/>
          </a:xfrm>
          <a:prstGeom prst="rect">
            <a:avLst/>
          </a:prstGeom>
        </p:spPr>
        <p:txBody>
          <a:bodyPr wrap="square">
            <a:spAutoFit/>
          </a:bodyPr>
          <a:lstStyle/>
          <a:p>
            <a:pPr algn="ctr"/>
            <a:r>
              <a:rPr lang="el-GR" sz="2800" dirty="0">
                <a:latin typeface="+mn-lt"/>
              </a:rPr>
              <a:t>Πώς διακρίνουμε τις διάφορες λεξικές κατηγορίες;</a:t>
            </a:r>
            <a:endParaRPr lang="el-GR" sz="2400" dirty="0">
              <a:latin typeface="+mn-lt"/>
              <a:sym typeface="Wingdings"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2"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1000" fill="hold"/>
                                        <p:tgtEl>
                                          <p:spTgt spid="4"/>
                                        </p:tgtEl>
                                        <p:attrNameLst>
                                          <p:attrName>ppt_x</p:attrName>
                                        </p:attrNameLst>
                                      </p:cBhvr>
                                      <p:tavLst>
                                        <p:tav tm="0">
                                          <p:val>
                                            <p:strVal val="#ppt_x"/>
                                          </p:val>
                                        </p:tav>
                                        <p:tav tm="100000">
                                          <p:val>
                                            <p:strVal val="#ppt_x"/>
                                          </p:val>
                                        </p:tav>
                                      </p:tavLst>
                                    </p:anim>
                                    <p:anim calcmode="lin" valueType="num">
                                      <p:cBhvr additive="base">
                                        <p:cTn id="24"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2"/>
      <p:bldP spid="4" grpId="0"/>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62000" y="-3810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Λεξικές κατηγορίες</a:t>
            </a:r>
          </a:p>
        </p:txBody>
      </p:sp>
      <p:sp>
        <p:nvSpPr>
          <p:cNvPr id="6" name="5 - TextBox"/>
          <p:cNvSpPr txBox="1"/>
          <p:nvPr/>
        </p:nvSpPr>
        <p:spPr>
          <a:xfrm>
            <a:off x="152400" y="914400"/>
            <a:ext cx="8763000" cy="461665"/>
          </a:xfrm>
          <a:prstGeom prst="rect">
            <a:avLst/>
          </a:prstGeom>
          <a:noFill/>
        </p:spPr>
        <p:txBody>
          <a:bodyPr wrap="square" rtlCol="0">
            <a:spAutoFit/>
          </a:bodyPr>
          <a:lstStyle/>
          <a:p>
            <a:pPr algn="ctr">
              <a:buClr>
                <a:srgbClr val="7030A0"/>
              </a:buClr>
              <a:buFont typeface="Wingdings" pitchFamily="2" charset="2"/>
              <a:buChar char="q"/>
            </a:pPr>
            <a:r>
              <a:rPr lang="el-GR" sz="2400" dirty="0">
                <a:latin typeface="+mn-lt"/>
                <a:sym typeface="Wingdings"/>
              </a:rPr>
              <a:t> </a:t>
            </a:r>
            <a:r>
              <a:rPr lang="el-GR" sz="2400" b="1" dirty="0">
                <a:solidFill>
                  <a:srgbClr val="7030A0"/>
                </a:solidFill>
                <a:latin typeface="+mn-lt"/>
              </a:rPr>
              <a:t>Σημασιολογικοί </a:t>
            </a:r>
            <a:r>
              <a:rPr lang="el-GR" sz="2400" dirty="0">
                <a:latin typeface="+mn-lt"/>
              </a:rPr>
              <a:t>ορισμοί για </a:t>
            </a:r>
            <a:r>
              <a:rPr lang="el-GR" sz="2400" b="1" dirty="0">
                <a:solidFill>
                  <a:srgbClr val="7030A0"/>
                </a:solidFill>
                <a:latin typeface="+mn-lt"/>
              </a:rPr>
              <a:t>συντακτικές</a:t>
            </a:r>
            <a:r>
              <a:rPr lang="el-GR" sz="2400" dirty="0">
                <a:latin typeface="+mn-lt"/>
              </a:rPr>
              <a:t> κατηγορίες;</a:t>
            </a:r>
            <a:endParaRPr lang="en-US" sz="2400" dirty="0">
              <a:latin typeface="+mn-lt"/>
            </a:endParaRPr>
          </a:p>
        </p:txBody>
      </p:sp>
      <p:sp>
        <p:nvSpPr>
          <p:cNvPr id="4" name="3 - Ορθογώνιο"/>
          <p:cNvSpPr/>
          <p:nvPr/>
        </p:nvSpPr>
        <p:spPr>
          <a:xfrm>
            <a:off x="228600" y="1600200"/>
            <a:ext cx="8686800" cy="2308324"/>
          </a:xfrm>
          <a:prstGeom prst="rect">
            <a:avLst/>
          </a:prstGeom>
        </p:spPr>
        <p:txBody>
          <a:bodyPr wrap="square">
            <a:spAutoFit/>
          </a:bodyPr>
          <a:lstStyle/>
          <a:p>
            <a:r>
              <a:rPr lang="el-GR" sz="2400" dirty="0">
                <a:latin typeface="+mn-lt"/>
              </a:rPr>
              <a:t>(Ι) Οι σημασιολογικοί ορισμοί δεν είναι ακριβείς:</a:t>
            </a:r>
          </a:p>
          <a:p>
            <a:endParaRPr lang="el-GR" sz="2400" dirty="0">
              <a:latin typeface="+mn-lt"/>
            </a:endParaRPr>
          </a:p>
          <a:p>
            <a:r>
              <a:rPr lang="el-GR" sz="2400" dirty="0">
                <a:latin typeface="+mn-lt"/>
              </a:rPr>
              <a:t>Η </a:t>
            </a:r>
            <a:r>
              <a:rPr lang="el-GR" sz="2400" dirty="0">
                <a:solidFill>
                  <a:srgbClr val="00B050"/>
                </a:solidFill>
                <a:latin typeface="+mn-lt"/>
              </a:rPr>
              <a:t>καταστροφή</a:t>
            </a:r>
            <a:r>
              <a:rPr lang="el-GR" sz="2400" dirty="0">
                <a:latin typeface="+mn-lt"/>
              </a:rPr>
              <a:t> της πόλης ήταν αναμενόμενη.</a:t>
            </a:r>
          </a:p>
          <a:p>
            <a:r>
              <a:rPr lang="el-GR" sz="2400" dirty="0">
                <a:latin typeface="+mn-lt"/>
              </a:rPr>
              <a:t>Η </a:t>
            </a:r>
            <a:r>
              <a:rPr lang="el-GR" sz="2400" dirty="0">
                <a:solidFill>
                  <a:srgbClr val="00B050"/>
                </a:solidFill>
                <a:latin typeface="+mn-lt"/>
              </a:rPr>
              <a:t>αυτοκτονία</a:t>
            </a:r>
            <a:r>
              <a:rPr lang="el-GR" sz="2400" dirty="0">
                <a:latin typeface="+mn-lt"/>
              </a:rPr>
              <a:t> του υπουργού προκάλεσε σάλο.</a:t>
            </a:r>
          </a:p>
          <a:p>
            <a:endParaRPr lang="el-GR" sz="2400" dirty="0">
              <a:latin typeface="+mn-lt"/>
            </a:endParaRPr>
          </a:p>
          <a:p>
            <a:r>
              <a:rPr lang="el-GR" sz="2400" dirty="0">
                <a:latin typeface="+mn-lt"/>
              </a:rPr>
              <a:t>Σε τι αναφέρονται τα ονόματα </a:t>
            </a:r>
            <a:r>
              <a:rPr lang="el-GR" sz="2400" dirty="0">
                <a:solidFill>
                  <a:srgbClr val="00B050"/>
                </a:solidFill>
                <a:latin typeface="+mn-lt"/>
              </a:rPr>
              <a:t>καταστροφή, αυτοκτονία</a:t>
            </a:r>
            <a:r>
              <a:rPr lang="el-GR" sz="2400" dirty="0">
                <a:latin typeface="+mn-lt"/>
              </a:rPr>
              <a:t>;</a:t>
            </a:r>
          </a:p>
        </p:txBody>
      </p:sp>
      <p:sp>
        <p:nvSpPr>
          <p:cNvPr id="5" name="4 - Ορθογώνιο"/>
          <p:cNvSpPr/>
          <p:nvPr/>
        </p:nvSpPr>
        <p:spPr>
          <a:xfrm>
            <a:off x="228600" y="4114800"/>
            <a:ext cx="8229600" cy="461665"/>
          </a:xfrm>
          <a:prstGeom prst="rect">
            <a:avLst/>
          </a:prstGeom>
        </p:spPr>
        <p:txBody>
          <a:bodyPr wrap="square">
            <a:spAutoFit/>
          </a:bodyPr>
          <a:lstStyle/>
          <a:p>
            <a:pPr algn="just"/>
            <a:r>
              <a:rPr lang="el-GR" sz="2400" b="1" dirty="0">
                <a:solidFill>
                  <a:srgbClr val="00B050"/>
                </a:solidFill>
                <a:latin typeface="Cambria" pitchFamily="18" charset="0"/>
              </a:rPr>
              <a:t>Σε μια κατάσταση!</a:t>
            </a:r>
            <a:endParaRPr lang="en-US" sz="2400" dirty="0">
              <a:latin typeface="Cambria" pitchFamily="18" charset="0"/>
            </a:endParaRPr>
          </a:p>
        </p:txBody>
      </p:sp>
      <p:sp>
        <p:nvSpPr>
          <p:cNvPr id="7" name="4 - Ορθογώνιο"/>
          <p:cNvSpPr/>
          <p:nvPr/>
        </p:nvSpPr>
        <p:spPr>
          <a:xfrm>
            <a:off x="228600" y="4643735"/>
            <a:ext cx="8610600" cy="2308324"/>
          </a:xfrm>
          <a:prstGeom prst="rect">
            <a:avLst/>
          </a:prstGeom>
        </p:spPr>
        <p:txBody>
          <a:bodyPr wrap="square">
            <a:spAutoFit/>
          </a:bodyPr>
          <a:lstStyle/>
          <a:p>
            <a:pPr algn="just"/>
            <a:r>
              <a:rPr lang="el-GR" sz="2400" dirty="0">
                <a:latin typeface="Cambria" pitchFamily="18" charset="0"/>
              </a:rPr>
              <a:t>(ΙΙ) Λέξεις χωρίς νόημα:</a:t>
            </a:r>
          </a:p>
          <a:p>
            <a:pPr algn="just"/>
            <a:r>
              <a:rPr lang="el-GR" sz="2400" dirty="0">
                <a:latin typeface="Cambria" pitchFamily="18" charset="0"/>
              </a:rPr>
              <a:t>Η </a:t>
            </a:r>
            <a:r>
              <a:rPr lang="el-GR" sz="2400" dirty="0" err="1">
                <a:solidFill>
                  <a:srgbClr val="CC00CC"/>
                </a:solidFill>
                <a:latin typeface="Cambria" pitchFamily="18" charset="0"/>
              </a:rPr>
              <a:t>κεπαρούθα</a:t>
            </a:r>
            <a:r>
              <a:rPr lang="el-GR" sz="2400" dirty="0">
                <a:latin typeface="Cambria" pitchFamily="18" charset="0"/>
              </a:rPr>
              <a:t> </a:t>
            </a:r>
            <a:r>
              <a:rPr lang="el-GR" sz="2400" dirty="0" err="1">
                <a:solidFill>
                  <a:srgbClr val="0099CC"/>
                </a:solidFill>
                <a:latin typeface="Cambria" pitchFamily="18" charset="0"/>
              </a:rPr>
              <a:t>κέπαψε</a:t>
            </a:r>
            <a:r>
              <a:rPr lang="el-GR" sz="2400" dirty="0">
                <a:latin typeface="Cambria" pitchFamily="18" charset="0"/>
              </a:rPr>
              <a:t> </a:t>
            </a:r>
            <a:r>
              <a:rPr lang="el-GR" sz="2400" dirty="0" err="1">
                <a:solidFill>
                  <a:srgbClr val="FF0000"/>
                </a:solidFill>
                <a:latin typeface="Cambria" pitchFamily="18" charset="0"/>
              </a:rPr>
              <a:t>ξαρά</a:t>
            </a:r>
            <a:r>
              <a:rPr lang="el-GR" sz="2400" dirty="0">
                <a:latin typeface="Cambria" pitchFamily="18" charset="0"/>
              </a:rPr>
              <a:t> στον </a:t>
            </a:r>
            <a:r>
              <a:rPr lang="el-GR" sz="2400" dirty="0" err="1">
                <a:solidFill>
                  <a:srgbClr val="00FF99"/>
                </a:solidFill>
                <a:latin typeface="Cambria" pitchFamily="18" charset="0"/>
              </a:rPr>
              <a:t>ολενό</a:t>
            </a:r>
            <a:endParaRPr lang="el-GR" sz="2400" dirty="0">
              <a:solidFill>
                <a:srgbClr val="00FF99"/>
              </a:solidFill>
              <a:latin typeface="Cambria" pitchFamily="18" charset="0"/>
            </a:endParaRPr>
          </a:p>
          <a:p>
            <a:pPr algn="just"/>
            <a:r>
              <a:rPr lang="el-GR" sz="2400" dirty="0">
                <a:latin typeface="Cambria" pitchFamily="18" charset="0"/>
              </a:rPr>
              <a:t>Τι μέρος του λόγου είναι οι λέξεις </a:t>
            </a:r>
            <a:r>
              <a:rPr lang="el-GR" sz="2400" dirty="0" err="1">
                <a:solidFill>
                  <a:srgbClr val="CC00CC"/>
                </a:solidFill>
                <a:latin typeface="Cambria" pitchFamily="18" charset="0"/>
              </a:rPr>
              <a:t>κεπαρούθα</a:t>
            </a:r>
            <a:r>
              <a:rPr lang="el-GR" sz="2400" dirty="0">
                <a:latin typeface="Cambria" pitchFamily="18" charset="0"/>
              </a:rPr>
              <a:t>, </a:t>
            </a:r>
            <a:r>
              <a:rPr lang="el-GR" sz="2400" dirty="0" err="1">
                <a:solidFill>
                  <a:srgbClr val="0099CC"/>
                </a:solidFill>
                <a:latin typeface="Cambria" pitchFamily="18" charset="0"/>
              </a:rPr>
              <a:t>κέπαψε</a:t>
            </a:r>
            <a:r>
              <a:rPr lang="el-GR" sz="2400" dirty="0">
                <a:latin typeface="Cambria" pitchFamily="18" charset="0"/>
              </a:rPr>
              <a:t>, </a:t>
            </a:r>
            <a:r>
              <a:rPr lang="el-GR" sz="2400" dirty="0" err="1">
                <a:solidFill>
                  <a:srgbClr val="FF0000"/>
                </a:solidFill>
                <a:latin typeface="Cambria" pitchFamily="18" charset="0"/>
              </a:rPr>
              <a:t>ξαρά</a:t>
            </a:r>
            <a:r>
              <a:rPr lang="el-GR" sz="2400" dirty="0">
                <a:latin typeface="Cambria" pitchFamily="18" charset="0"/>
              </a:rPr>
              <a:t>, , </a:t>
            </a:r>
            <a:r>
              <a:rPr lang="el-GR" sz="2400" dirty="0" err="1">
                <a:solidFill>
                  <a:srgbClr val="00FF99"/>
                </a:solidFill>
                <a:latin typeface="Cambria" pitchFamily="18" charset="0"/>
              </a:rPr>
              <a:t>ολενό</a:t>
            </a:r>
            <a:r>
              <a:rPr lang="el-GR" sz="2400" dirty="0">
                <a:latin typeface="Cambria" pitchFamily="18" charset="0"/>
              </a:rPr>
              <a:t>;</a:t>
            </a:r>
          </a:p>
          <a:p>
            <a:pPr algn="just"/>
            <a:r>
              <a:rPr lang="el-GR" sz="2400" dirty="0">
                <a:latin typeface="Cambria" pitchFamily="18" charset="0"/>
              </a:rPr>
              <a:t>Πώς το αναγνωρίζουμε αυτό;</a:t>
            </a:r>
          </a:p>
          <a:p>
            <a:pPr algn="just"/>
            <a:endParaRPr lang="en-US" sz="2400" dirty="0">
              <a:latin typeface="Cambria"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 calcmode="lin" valueType="num">
                                      <p:cBhvr additive="base">
                                        <p:cTn id="1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 calcmode="lin" valueType="num">
                                      <p:cBhvr additive="base">
                                        <p:cTn id="24"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 calcmode="lin" valueType="num">
                                      <p:cBhvr additive="base">
                                        <p:cTn id="3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dissolve">
                                      <p:cBhvr>
                                        <p:cTn id="36" dur="10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dissolve">
                                      <p:cBhvr>
                                        <p:cTn id="4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28600"/>
            <a:ext cx="7772400" cy="1143000"/>
          </a:xfrm>
        </p:spPr>
        <p:txBody>
          <a:bodyPr/>
          <a:lstStyle/>
          <a:p>
            <a:pPr algn="ctr" eaLnBrk="1" hangingPunct="1">
              <a:defRPr/>
            </a:pPr>
            <a:r>
              <a:rPr lang="el-GR" altLang="en-US" dirty="0">
                <a:solidFill>
                  <a:srgbClr val="7030A0"/>
                </a:solidFill>
                <a:effectLst>
                  <a:outerShdw blurRad="38100" dist="38100" dir="2700000" algn="tl">
                    <a:srgbClr val="C0C0C0"/>
                  </a:outerShdw>
                </a:effectLst>
                <a:latin typeface="Monotype Corsiva" panose="03010101010201010101" pitchFamily="66" charset="0"/>
              </a:rPr>
              <a:t>Λεξικές κατηγορίες</a:t>
            </a:r>
          </a:p>
        </p:txBody>
      </p:sp>
      <p:sp>
        <p:nvSpPr>
          <p:cNvPr id="6" name="5 - TextBox"/>
          <p:cNvSpPr txBox="1"/>
          <p:nvPr/>
        </p:nvSpPr>
        <p:spPr>
          <a:xfrm>
            <a:off x="228600" y="1302603"/>
            <a:ext cx="8610600" cy="830997"/>
          </a:xfrm>
          <a:prstGeom prst="rect">
            <a:avLst/>
          </a:prstGeom>
          <a:noFill/>
        </p:spPr>
        <p:txBody>
          <a:bodyPr wrap="square" rtlCol="0">
            <a:spAutoFit/>
          </a:bodyPr>
          <a:lstStyle/>
          <a:p>
            <a:pPr algn="ctr"/>
            <a:r>
              <a:rPr lang="el-GR" sz="2400" dirty="0">
                <a:latin typeface="+mn-lt"/>
                <a:sym typeface="Wingdings" pitchFamily="2" charset="2"/>
              </a:rPr>
              <a:t>Η διάκριση σε συντακτικές κατηγορίες γίνεται με βάση </a:t>
            </a:r>
            <a:r>
              <a:rPr lang="el-GR" sz="2400" b="1" dirty="0">
                <a:solidFill>
                  <a:srgbClr val="7030A0"/>
                </a:solidFill>
                <a:latin typeface="+mn-lt"/>
                <a:sym typeface="Wingdings" pitchFamily="2" charset="2"/>
              </a:rPr>
              <a:t>μορφολογικά</a:t>
            </a:r>
            <a:r>
              <a:rPr lang="el-GR" sz="2400" dirty="0">
                <a:latin typeface="+mn-lt"/>
                <a:sym typeface="Wingdings" pitchFamily="2" charset="2"/>
              </a:rPr>
              <a:t> και </a:t>
            </a:r>
            <a:r>
              <a:rPr lang="el-GR" sz="2400" b="1" dirty="0">
                <a:solidFill>
                  <a:srgbClr val="7030A0"/>
                </a:solidFill>
                <a:latin typeface="+mn-lt"/>
                <a:sym typeface="Wingdings" pitchFamily="2" charset="2"/>
              </a:rPr>
              <a:t>συντακτικά</a:t>
            </a:r>
            <a:r>
              <a:rPr lang="el-GR" sz="2400" dirty="0">
                <a:latin typeface="+mn-lt"/>
                <a:sym typeface="Wingdings" pitchFamily="2" charset="2"/>
              </a:rPr>
              <a:t> κριτήρια.</a:t>
            </a:r>
          </a:p>
        </p:txBody>
      </p:sp>
      <p:sp>
        <p:nvSpPr>
          <p:cNvPr id="5" name="4 - Ορθογώνιο"/>
          <p:cNvSpPr/>
          <p:nvPr/>
        </p:nvSpPr>
        <p:spPr>
          <a:xfrm>
            <a:off x="228600" y="2703493"/>
            <a:ext cx="8534400" cy="523220"/>
          </a:xfrm>
          <a:prstGeom prst="rect">
            <a:avLst/>
          </a:prstGeom>
        </p:spPr>
        <p:txBody>
          <a:bodyPr wrap="square">
            <a:spAutoFit/>
          </a:bodyPr>
          <a:lstStyle/>
          <a:p>
            <a:pPr algn="ctr"/>
            <a:r>
              <a:rPr lang="el-GR" sz="2400" dirty="0">
                <a:latin typeface="+mn-lt"/>
              </a:rPr>
              <a:t>  </a:t>
            </a:r>
            <a:r>
              <a:rPr lang="el-GR" sz="2800" b="1" dirty="0">
                <a:solidFill>
                  <a:srgbClr val="00B050"/>
                </a:solidFill>
                <a:latin typeface="+mn-lt"/>
                <a:sym typeface="Wingdings" pitchFamily="2" charset="2"/>
              </a:rPr>
              <a:t>Μορφολογική δομή: </a:t>
            </a:r>
            <a:r>
              <a:rPr lang="el-GR" sz="2800" b="1" dirty="0">
                <a:latin typeface="+mn-lt"/>
                <a:sym typeface="Wingdings" pitchFamily="2" charset="2"/>
              </a:rPr>
              <a:t>προσφύματα που περιέχει</a:t>
            </a:r>
            <a:endParaRPr lang="el-GR" sz="2400" b="1" dirty="0">
              <a:latin typeface="+mn-lt"/>
              <a:sym typeface="Wingdings" pitchFamily="2" charset="2"/>
            </a:endParaRPr>
          </a:p>
        </p:txBody>
      </p:sp>
      <p:sp>
        <p:nvSpPr>
          <p:cNvPr id="7" name="6 - Ορθογώνιο"/>
          <p:cNvSpPr/>
          <p:nvPr/>
        </p:nvSpPr>
        <p:spPr>
          <a:xfrm>
            <a:off x="381000" y="4353580"/>
            <a:ext cx="8077200" cy="954107"/>
          </a:xfrm>
          <a:prstGeom prst="rect">
            <a:avLst/>
          </a:prstGeom>
        </p:spPr>
        <p:txBody>
          <a:bodyPr wrap="square">
            <a:spAutoFit/>
          </a:bodyPr>
          <a:lstStyle/>
          <a:p>
            <a:pPr algn="ctr"/>
            <a:r>
              <a:rPr lang="el-GR" sz="2800" b="1" dirty="0">
                <a:solidFill>
                  <a:srgbClr val="00B050"/>
                </a:solidFill>
                <a:latin typeface="+mn-lt"/>
              </a:rPr>
              <a:t>Συντακτική κατανομή</a:t>
            </a:r>
            <a:r>
              <a:rPr lang="el-GR" sz="2800" dirty="0">
                <a:latin typeface="+mn-lt"/>
              </a:rPr>
              <a:t>: </a:t>
            </a:r>
            <a:r>
              <a:rPr lang="el-GR" sz="2800" b="1" dirty="0">
                <a:latin typeface="+mn-lt"/>
              </a:rPr>
              <a:t>θέση που καταλαμβάνει στην πρόταση</a:t>
            </a:r>
            <a:endParaRPr lang="el-GR" sz="2400" b="1" dirty="0">
              <a:latin typeface="+mn-lt"/>
              <a:sym typeface="Wingdings" pitchFamily="2" charset="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vertical)">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1000" fill="hold"/>
                                        <p:tgtEl>
                                          <p:spTgt spid="5"/>
                                        </p:tgtEl>
                                        <p:attrNameLst>
                                          <p:attrName>ppt_x</p:attrName>
                                        </p:attrNameLst>
                                      </p:cBhvr>
                                      <p:tavLst>
                                        <p:tav tm="0">
                                          <p:val>
                                            <p:strVal val="1+#ppt_w/2"/>
                                          </p:val>
                                        </p:tav>
                                        <p:tav tm="100000">
                                          <p:val>
                                            <p:strVal val="#ppt_x"/>
                                          </p:val>
                                        </p:tav>
                                      </p:tavLst>
                                    </p:anim>
                                    <p:anim calcmode="lin" valueType="num">
                                      <p:cBhvr additive="base">
                                        <p:cTn id="13"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Προσαρμοσμένο 7">
      <a:dk1>
        <a:sysClr val="windowText" lastClr="000000"/>
      </a:dk1>
      <a:lt1>
        <a:sysClr val="window" lastClr="FFFFFF"/>
      </a:lt1>
      <a:dk2>
        <a:srgbClr val="073E87"/>
      </a:dk2>
      <a:lt2>
        <a:srgbClr val="C6E7FC"/>
      </a:lt2>
      <a:accent1>
        <a:srgbClr val="3AC45B"/>
      </a:accent1>
      <a:accent2>
        <a:srgbClr val="4584D3"/>
      </a:accent2>
      <a:accent3>
        <a:srgbClr val="34B653"/>
      </a:accent3>
      <a:accent4>
        <a:srgbClr val="A5D028"/>
      </a:accent4>
      <a:accent5>
        <a:srgbClr val="7C7CE0"/>
      </a:accent5>
      <a:accent6>
        <a:srgbClr val="05E0DB"/>
      </a:accent6>
      <a:hlink>
        <a:srgbClr val="0080FF"/>
      </a:hlink>
      <a:folHlink>
        <a:srgbClr val="5EAEFF"/>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2429</Words>
  <Application>Microsoft Office PowerPoint</Application>
  <PresentationFormat>On-screen Show (4:3)</PresentationFormat>
  <Paragraphs>592</Paragraphs>
  <Slides>35</Slides>
  <Notes>34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Calibri</vt:lpstr>
      <vt:lpstr>Cambria</vt:lpstr>
      <vt:lpstr>Courier New</vt:lpstr>
      <vt:lpstr>Franklin Gothic Book</vt:lpstr>
      <vt:lpstr>Katsoulidis</vt:lpstr>
      <vt:lpstr>Monotype Corsiva</vt:lpstr>
      <vt:lpstr>Perpetua</vt:lpstr>
      <vt:lpstr>Wingdings</vt:lpstr>
      <vt:lpstr>Wingdings 2</vt:lpstr>
      <vt:lpstr>Δικαιοσύνη</vt:lpstr>
      <vt:lpstr> Εισαγωγή στη Γλωσσολογία 6ο ΜΑΘΗΜΑ </vt:lpstr>
      <vt:lpstr>PowerPoint Presentation</vt:lpstr>
      <vt:lpstr>Τι είναι  η γλώσσα  γνώση της γλώσσας: Σύνταξη</vt:lpstr>
      <vt:lpstr>Συντακτικές κατηγορίες</vt:lpstr>
      <vt:lpstr>Συντακτικές κατηγορίες</vt:lpstr>
      <vt:lpstr>Συντακτικές κατηγορίες</vt:lpstr>
      <vt:lpstr>Λεξικές κατηγορίες</vt:lpstr>
      <vt:lpstr>Λεξικές κατηγορίες</vt:lpstr>
      <vt:lpstr>Λεξικές κατηγορίες</vt:lpstr>
      <vt:lpstr>Λεξικές κατηγορίες - Όνομα</vt:lpstr>
      <vt:lpstr>Λεξικές κατηγορίες - Ρήμα</vt:lpstr>
      <vt:lpstr>Λειτουργικές κατηγορίες</vt:lpstr>
      <vt:lpstr>Φράσεις – Φραστικές κατηγορίες</vt:lpstr>
      <vt:lpstr>Φράσεις – Φραστικές κατηγορίες</vt:lpstr>
      <vt:lpstr>Φράσεις – Φραστικές κατηγορίες</vt:lpstr>
      <vt:lpstr>Φράσεις – Φραστικές κατηγορίες</vt:lpstr>
      <vt:lpstr>Διαγνωστικά κριτήρια συστατικών</vt:lpstr>
      <vt:lpstr>Διαγνωστικά κριτήρια συστατικών</vt:lpstr>
      <vt:lpstr>Διαγνωστικά κριτήρια συστατικών</vt:lpstr>
      <vt:lpstr>Διαγνωστικά κριτήρια συστατικών</vt:lpstr>
      <vt:lpstr>Δένδρα-διαγράμματα</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Κανόνες Φραστικής Δομής</vt:lpstr>
      <vt:lpstr>Δομική αμφισημία</vt:lpstr>
      <vt:lpstr>Δομική αμφισημία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Γλώσσα, Νους, Εγκέφαλος</dc:title>
  <dc:creator>Spyridoula</dc:creator>
  <cp:lastModifiedBy>George Ioannou</cp:lastModifiedBy>
  <cp:revision>1029</cp:revision>
  <dcterms:created xsi:type="dcterms:W3CDTF">2006-08-16T00:00:00Z</dcterms:created>
  <dcterms:modified xsi:type="dcterms:W3CDTF">2022-04-20T21:19:10Z</dcterms:modified>
</cp:coreProperties>
</file>