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sldIdLst>
    <p:sldId id="256" r:id="rId2"/>
    <p:sldId id="290" r:id="rId3"/>
    <p:sldId id="472" r:id="rId4"/>
    <p:sldId id="475" r:id="rId5"/>
    <p:sldId id="473" r:id="rId6"/>
    <p:sldId id="474" r:id="rId7"/>
    <p:sldId id="476" r:id="rId8"/>
    <p:sldId id="477" r:id="rId9"/>
    <p:sldId id="478" r:id="rId10"/>
    <p:sldId id="479" r:id="rId11"/>
    <p:sldId id="482" r:id="rId12"/>
    <p:sldId id="481" r:id="rId13"/>
    <p:sldId id="483" r:id="rId14"/>
    <p:sldId id="484" r:id="rId15"/>
    <p:sldId id="485" r:id="rId16"/>
    <p:sldId id="488" r:id="rId17"/>
    <p:sldId id="489" r:id="rId18"/>
    <p:sldId id="487" r:id="rId19"/>
    <p:sldId id="486" r:id="rId20"/>
    <p:sldId id="490" r:id="rId21"/>
    <p:sldId id="492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00FF99"/>
    <a:srgbClr val="009900"/>
    <a:srgbClr val="DD4F5D"/>
    <a:srgbClr val="0099CC"/>
    <a:srgbClr val="CC00CC"/>
    <a:srgbClr val="FEFCF8"/>
    <a:srgbClr val="F7E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17" autoAdjust="0"/>
    <p:restoredTop sz="90860" autoAdjust="0"/>
  </p:normalViewPr>
  <p:slideViewPr>
    <p:cSldViewPr>
      <p:cViewPr varScale="1">
        <p:scale>
          <a:sx n="71" d="100"/>
          <a:sy n="71" d="100"/>
        </p:scale>
        <p:origin x="213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AF1B59-84C5-473A-9806-CB6C1BF7A673}" type="datetimeFigureOut">
              <a:rPr lang="el-GR"/>
              <a:pPr>
                <a:defRPr/>
              </a:pPr>
              <a:t>22/5/2022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538B0081-E875-4989-BD3B-CF9D13F774D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20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10</a:t>
            </a:fld>
            <a:endParaRPr lang="el-G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Στρογγυλεμένο ορθογώνιο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Ορθογώνιο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1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6B39-05CF-43CD-A5C9-CC296A66E130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12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280B40-3172-4FAA-BD77-0BAAA764C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4E313-6CAD-40E5-9910-2B2BACB32A7D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95523-9080-4E9D-A075-C67632612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7A04F-C2DD-4509-A34F-FA1FD8B9642C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155E-0134-4004-8A91-C7D4993AF0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81888-08D6-47A2-89B6-859CFA596F5E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9A7A7-98C2-4C5A-9B25-FC1946406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Στρογγυλεμένο ορθογώνιο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Ορθογώνιο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9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D8BE-5FCB-457E-BF11-5B70F9FF158E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10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093AF-71EA-4309-B13B-1BD4BF83E1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01925-27BB-4C54-937B-E7A812405789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FE9CE-66B3-4225-90AE-E4466BA2BF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20D40-5E26-4FA6-8954-F829A39623A4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8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E67A-EABA-4525-9077-BA996E90DE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9A81-8627-41B5-BF8A-B7D7D6437AAC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625E-D215-4F58-B293-EAA7757B56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EA06-03F4-45BE-BFE0-7955FEAF440A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6165-9C23-4DE2-BE4E-A8B301025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Στρογγυλεμένο ορθογώνιο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A64F9-B3F2-434E-BA53-46C7B60B115E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8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1AA9F6-CE0B-4B03-A144-184077A2E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8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3A76A-FC34-43F2-AD78-A51E9144030C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9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AD1AFD-4611-4A66-AB3C-B40A42374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Στρογγυλεμένο ορθογώνιο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κύριου τίτλου</a:t>
            </a:r>
            <a:endParaRPr lang="en-US" altLang="en-US"/>
          </a:p>
        </p:txBody>
      </p:sp>
      <p:sp>
        <p:nvSpPr>
          <p:cNvPr id="1029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υποδείγματος κειμένου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  <a:endParaRPr lang="en-US" alt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8455554-2869-47B0-8426-D7AF50201FF7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 smtClean="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7B306948-BDC7-4BAB-BC9C-8074FD3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1" r:id="rId2"/>
    <p:sldLayoutId id="2147483829" r:id="rId3"/>
    <p:sldLayoutId id="2147483822" r:id="rId4"/>
    <p:sldLayoutId id="2147483823" r:id="rId5"/>
    <p:sldLayoutId id="2147483824" r:id="rId6"/>
    <p:sldLayoutId id="2147483825" r:id="rId7"/>
    <p:sldLayoutId id="2147483830" r:id="rId8"/>
    <p:sldLayoutId id="2147483831" r:id="rId9"/>
    <p:sldLayoutId id="2147483826" r:id="rId10"/>
    <p:sldLayoutId id="2147483827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AEDEB5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34B653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34B653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Εικόνα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013" y="141288"/>
            <a:ext cx="14938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955675" y="1006475"/>
            <a:ext cx="9144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l-GR" altLang="en-US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850" y="3048000"/>
            <a:ext cx="8718550" cy="3733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2200" b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alt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Σύνταξη</a:t>
            </a:r>
            <a:r>
              <a:rPr lang="en-US" alt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II</a:t>
            </a:r>
            <a:endParaRPr lang="el-GR" altLang="en-US" sz="24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altLang="en-US" sz="2200" b="1" dirty="0">
                <a:solidFill>
                  <a:schemeClr val="tx1"/>
                </a:solidFill>
                <a:latin typeface="Katsoulidis"/>
              </a:rPr>
              <a:t>Σπυριδούλα </a:t>
            </a:r>
            <a:r>
              <a:rPr lang="el-GR" altLang="en-US" sz="2200" b="1" dirty="0" err="1">
                <a:solidFill>
                  <a:schemeClr val="tx1"/>
                </a:solidFill>
                <a:latin typeface="Katsoulidis"/>
              </a:rPr>
              <a:t>Βαρλοκώστα</a:t>
            </a:r>
            <a:endParaRPr lang="el-GR" altLang="en-US" sz="2200" b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1600" i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200" i="1" dirty="0">
                <a:solidFill>
                  <a:schemeClr val="tx1"/>
                </a:solidFill>
                <a:latin typeface="Katsoulidis"/>
              </a:rPr>
              <a:t>   </a:t>
            </a:r>
            <a:r>
              <a:rPr lang="el-GR" altLang="en-US" sz="2200" i="1" dirty="0">
                <a:solidFill>
                  <a:schemeClr val="tx1"/>
                </a:solidFill>
                <a:latin typeface="Katsoulidis"/>
              </a:rPr>
              <a:t>Εθνικό και Καποδιστριακό </a:t>
            </a:r>
            <a:endParaRPr lang="en-US" altLang="en-US" sz="2200" i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200" i="1" dirty="0">
                <a:solidFill>
                  <a:schemeClr val="tx1"/>
                </a:solidFill>
                <a:latin typeface="Katsoulidis"/>
              </a:rPr>
              <a:t>  </a:t>
            </a:r>
            <a:r>
              <a:rPr lang="el-GR" altLang="en-US" sz="2200" i="1" dirty="0">
                <a:solidFill>
                  <a:schemeClr val="tx1"/>
                </a:solidFill>
                <a:latin typeface="Katsoulidis"/>
              </a:rPr>
              <a:t>Πανεπιστήμιο Αθηνών</a:t>
            </a:r>
          </a:p>
          <a:p>
            <a:pPr algn="r" eaLnBrk="1" hangingPunct="1">
              <a:lnSpc>
                <a:spcPct val="80000"/>
              </a:lnSpc>
              <a:defRPr/>
            </a:pPr>
            <a:endParaRPr lang="en-US" altLang="en-US" dirty="0">
              <a:solidFill>
                <a:schemeClr val="tx1"/>
              </a:solidFill>
              <a:latin typeface="Katsoulidis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el-GR" altLang="en-US" sz="17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2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200" i="1" dirty="0">
              <a:solidFill>
                <a:schemeClr val="tx1"/>
              </a:solidFill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1720850" y="1676400"/>
            <a:ext cx="5943600" cy="1447800"/>
          </a:xfrm>
        </p:spPr>
        <p:txBody>
          <a:bodyPr/>
          <a:lstStyle/>
          <a:p>
            <a:pPr eaLnBrk="1" hangingPunct="1">
              <a:defRPr/>
            </a:pPr>
            <a:r>
              <a:rPr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Εισαγωγή στη Γλωσσολογία</a:t>
            </a:r>
            <a:b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</a:b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7</a:t>
            </a:r>
            <a:r>
              <a:rPr lang="el-GR" altLang="en-US" sz="3200" baseline="3000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ο</a:t>
            </a:r>
            <a:r>
              <a:rPr lang="el-GR" alt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ΜΑΘΗΜΑ</a:t>
            </a:r>
            <a:br>
              <a:rPr lang="en-US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</a:br>
            <a:endParaRPr lang="el-GR" altLang="en-US" sz="32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14339" name="Rectangle 16"/>
          <p:cNvSpPr>
            <a:spLocks noChangeArrowheads="1"/>
          </p:cNvSpPr>
          <p:nvPr/>
        </p:nvSpPr>
        <p:spPr bwMode="auto">
          <a:xfrm>
            <a:off x="3206750" y="6156325"/>
            <a:ext cx="29718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eaLnBrk="1" hangingPunct="1">
              <a:defRPr/>
            </a:pPr>
            <a:r>
              <a:rPr lang="el-GR" altLang="en-US" sz="15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MS PGothic" panose="020B0600070205080204" pitchFamily="34" charset="-128"/>
              </a:rPr>
              <a:t>Ε</a:t>
            </a:r>
            <a:r>
              <a:rPr lang="en-US" altLang="en-US" sz="15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MS PGothic" panose="020B0600070205080204" pitchFamily="34" charset="-128"/>
              </a:rPr>
              <a:t>mail</a:t>
            </a:r>
            <a:r>
              <a:rPr lang="en-US" altLang="en-US" sz="1500" dirty="0">
                <a:latin typeface="Cambria" pitchFamily="18" charset="0"/>
                <a:ea typeface="MS PGothic" panose="020B0600070205080204" pitchFamily="34" charset="-128"/>
              </a:rPr>
              <a:t>:</a:t>
            </a:r>
            <a:r>
              <a:rPr lang="el-GR" altLang="en-US" sz="1500" dirty="0">
                <a:latin typeface="Cambria" pitchFamily="18" charset="0"/>
                <a:ea typeface="MS PGothic" panose="020B0600070205080204" pitchFamily="34" charset="-128"/>
              </a:rPr>
              <a:t>  </a:t>
            </a:r>
            <a:r>
              <a:rPr lang="en-GB" altLang="en-US" sz="1500" dirty="0" err="1">
                <a:latin typeface="Cambria" pitchFamily="18" charset="0"/>
                <a:ea typeface="MS PGothic" panose="020B0600070205080204" pitchFamily="34" charset="-128"/>
              </a:rPr>
              <a:t>svarlokosta</a:t>
            </a:r>
            <a:r>
              <a:rPr lang="en-US" altLang="en-US" sz="1500" dirty="0">
                <a:latin typeface="Cambria" pitchFamily="18" charset="0"/>
                <a:ea typeface="MS PGothic" panose="020B0600070205080204" pitchFamily="34" charset="-128"/>
              </a:rPr>
              <a:t>@phil.uoa.gr</a:t>
            </a:r>
            <a:endParaRPr lang="en-US" altLang="en-US" sz="1500" dirty="0">
              <a:latin typeface="Cambria" pitchFamily="18" charset="0"/>
            </a:endParaRPr>
          </a:p>
        </p:txBody>
      </p:sp>
      <p:pic>
        <p:nvPicPr>
          <p:cNvPr id="9" name="8 - Εικόνα" descr="αρχείο λήψη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52400"/>
            <a:ext cx="3619500" cy="1066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Η Π ως ΧΦ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827544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latin typeface="+mn-lt"/>
            </a:endParaRPr>
          </a:p>
          <a:p>
            <a:pPr marL="0" lvl="1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Τι εκφράζουν τα βοηθητικά ρήματα στα αγγλικά;</a:t>
            </a:r>
          </a:p>
          <a:p>
            <a:pPr marL="0" lvl="1"/>
            <a:endParaRPr lang="el-GR" sz="2400" dirty="0">
              <a:latin typeface="+mn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latin typeface="Cambria" pitchFamily="18" charset="0"/>
              </a:rPr>
              <a:t> She 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does</a:t>
            </a:r>
            <a:r>
              <a:rPr lang="en-US" sz="2400" dirty="0">
                <a:latin typeface="Cambria" pitchFamily="18" charset="0"/>
              </a:rPr>
              <a:t> work hard</a:t>
            </a:r>
            <a:r>
              <a:rPr lang="el-GR" sz="2400" dirty="0">
                <a:latin typeface="Cambria" pitchFamily="18" charset="0"/>
              </a:rPr>
              <a:t>.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</a:t>
            </a:r>
            <a:r>
              <a:rPr lang="el-GR" sz="2400" dirty="0">
                <a:latin typeface="Cambria" pitchFamily="18" charset="0"/>
              </a:rPr>
              <a:t> </a:t>
            </a:r>
            <a:r>
              <a:rPr lang="en-US" sz="2400" dirty="0">
                <a:latin typeface="Cambria" pitchFamily="18" charset="0"/>
              </a:rPr>
              <a:t>She work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s</a:t>
            </a:r>
            <a:r>
              <a:rPr lang="en-US" sz="2400" dirty="0">
                <a:latin typeface="Cambria" pitchFamily="18" charset="0"/>
              </a:rPr>
              <a:t> hard</a:t>
            </a:r>
            <a:r>
              <a:rPr lang="el-GR" sz="2400" dirty="0">
                <a:latin typeface="Cambria" pitchFamily="18" charset="0"/>
              </a:rPr>
              <a:t>.</a:t>
            </a:r>
            <a:endParaRPr lang="en-US" sz="2400" dirty="0">
              <a:latin typeface="Cambr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l-GR" sz="2400" dirty="0">
                <a:latin typeface="Cambria" pitchFamily="18" charset="0"/>
              </a:rPr>
              <a:t> </a:t>
            </a:r>
            <a:r>
              <a:rPr lang="en-US" sz="2400" dirty="0">
                <a:latin typeface="Cambria" pitchFamily="18" charset="0"/>
              </a:rPr>
              <a:t>She 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did</a:t>
            </a:r>
            <a:r>
              <a:rPr lang="en-US" sz="2400" dirty="0">
                <a:latin typeface="Cambria" pitchFamily="18" charset="0"/>
              </a:rPr>
              <a:t> work hard</a:t>
            </a:r>
            <a:r>
              <a:rPr lang="el-GR" sz="2400" dirty="0">
                <a:latin typeface="Cambria" pitchFamily="18" charset="0"/>
              </a:rPr>
              <a:t>.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 She work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ed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 hard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.</a:t>
            </a:r>
            <a:endParaRPr lang="en-US" sz="2400" dirty="0">
              <a:latin typeface="Cambria" pitchFamily="18" charset="0"/>
              <a:sym typeface="Wingdings" pitchFamily="2" charset="2"/>
            </a:endParaRPr>
          </a:p>
          <a:p>
            <a:pPr lvl="1"/>
            <a:endParaRPr lang="el-GR" sz="2400" b="1" dirty="0">
              <a:solidFill>
                <a:srgbClr val="00B050"/>
              </a:solidFill>
              <a:latin typeface="Cambria" pitchFamily="18" charset="0"/>
              <a:sym typeface="Wingdings"/>
            </a:endParaRPr>
          </a:p>
          <a:p>
            <a:pPr lvl="1"/>
            <a:r>
              <a:rPr lang="el-GR" sz="2400" b="1" dirty="0">
                <a:solidFill>
                  <a:srgbClr val="00B050"/>
                </a:solidFill>
                <a:latin typeface="Cambria" pitchFamily="18" charset="0"/>
                <a:sym typeface="Wingdings"/>
              </a:rPr>
              <a:t>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ΚΛΙΣΗ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(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Κλ)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[Inflection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,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I(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nfl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)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]</a:t>
            </a:r>
            <a:endParaRPr lang="en-US" sz="2400" dirty="0">
              <a:latin typeface="Cambria" pitchFamily="18" charset="0"/>
            </a:endParaRPr>
          </a:p>
          <a:p>
            <a:pPr marL="0" lvl="1">
              <a:buFont typeface="Wingdings" pitchFamily="2" charset="2"/>
              <a:buChar char="ü"/>
            </a:pPr>
            <a:endParaRPr lang="el-GR" sz="2400" dirty="0">
              <a:latin typeface="+mn-lt"/>
            </a:endParaRPr>
          </a:p>
          <a:p>
            <a:pPr marL="0" lvl="1"/>
            <a:r>
              <a:rPr lang="el-GR" sz="2400" b="1" dirty="0">
                <a:solidFill>
                  <a:srgbClr val="7030A0"/>
                </a:solidFill>
                <a:latin typeface="+mn-lt"/>
              </a:rPr>
              <a:t>		</a:t>
            </a:r>
            <a:endParaRPr lang="el-GR" sz="2000" b="1" dirty="0">
              <a:solidFill>
                <a:srgbClr val="7030A0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3916740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Υπάρχει </a:t>
            </a:r>
            <a:r>
              <a:rPr lang="el-GR" sz="2400" b="1" dirty="0">
                <a:solidFill>
                  <a:srgbClr val="00B050"/>
                </a:solidFill>
                <a:latin typeface="+mn-lt"/>
                <a:sym typeface="Wingdings" pitchFamily="2" charset="2"/>
              </a:rPr>
              <a:t>ΚΛΙΣΗ</a:t>
            </a:r>
            <a:r>
              <a:rPr lang="el-GR" sz="2400" dirty="0">
                <a:latin typeface="+mn-lt"/>
                <a:sym typeface="Wingdings" pitchFamily="2" charset="2"/>
              </a:rPr>
              <a:t> στα Ελληνικά;</a:t>
            </a:r>
          </a:p>
          <a:p>
            <a:endParaRPr lang="el-GR" sz="2400" dirty="0">
              <a:latin typeface="+mn-lt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l-GR" sz="2400" dirty="0">
                <a:latin typeface="+mn-lt"/>
                <a:sym typeface="Wingdings" pitchFamily="2" charset="2"/>
              </a:rPr>
              <a:t> (Η Σοφία) γράφ</a:t>
            </a:r>
            <a:r>
              <a:rPr lang="el-GR" sz="2400" b="1" dirty="0">
                <a:solidFill>
                  <a:srgbClr val="00B050"/>
                </a:solidFill>
                <a:latin typeface="+mn-lt"/>
                <a:sym typeface="Wingdings" pitchFamily="2" charset="2"/>
              </a:rPr>
              <a:t>ει</a:t>
            </a:r>
            <a:r>
              <a:rPr lang="el-GR" sz="2400" dirty="0">
                <a:latin typeface="+mn-lt"/>
                <a:sym typeface="Wingdings" pitchFamily="2" charset="2"/>
              </a:rPr>
              <a:t> το γράμμα.</a:t>
            </a:r>
          </a:p>
          <a:p>
            <a:pPr lvl="1">
              <a:buFont typeface="Wingdings" pitchFamily="2" charset="2"/>
              <a:buChar char="§"/>
            </a:pPr>
            <a:r>
              <a:rPr lang="el-GR" sz="2400" dirty="0">
                <a:latin typeface="+mn-lt"/>
                <a:sym typeface="Wingdings" pitchFamily="2" charset="2"/>
              </a:rPr>
              <a:t> (Οι φοιτητές) γράφ</a:t>
            </a:r>
            <a:r>
              <a:rPr lang="el-GR" sz="2400" b="1" dirty="0">
                <a:solidFill>
                  <a:srgbClr val="00B050"/>
                </a:solidFill>
                <a:latin typeface="+mn-lt"/>
                <a:sym typeface="Wingdings" pitchFamily="2" charset="2"/>
              </a:rPr>
              <a:t>ουν</a:t>
            </a:r>
            <a:r>
              <a:rPr lang="el-GR" sz="2400" dirty="0">
                <a:latin typeface="+mn-lt"/>
                <a:sym typeface="Wingdings" pitchFamily="2" charset="2"/>
              </a:rPr>
              <a:t> το γράμμα.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Η Π ως ΚλΦ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457200" y="83820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 </a:t>
            </a:r>
            <a:r>
              <a:rPr lang="el-GR" sz="2400" dirty="0">
                <a:latin typeface="+mn-lt"/>
                <a:sym typeface="Wingdings" pitchFamily="2" charset="2"/>
              </a:rPr>
              <a:t>Στο επίπεδο της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Μορφολογίας:</a:t>
            </a:r>
          </a:p>
          <a:p>
            <a:pPr>
              <a:buFont typeface="Wingdings" pitchFamily="2" charset="2"/>
              <a:buChar char="Ø"/>
            </a:pPr>
            <a:endParaRPr lang="el-GR" sz="2400" dirty="0">
              <a:solidFill>
                <a:srgbClr val="7030A0"/>
              </a:solidFill>
              <a:latin typeface="+mn-lt"/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el-GR" sz="2400" dirty="0">
              <a:solidFill>
                <a:srgbClr val="7030A0"/>
              </a:solidFill>
              <a:latin typeface="+mn-lt"/>
              <a:sym typeface="Wingdings" pitchFamily="2" charset="2"/>
            </a:endParaRPr>
          </a:p>
        </p:txBody>
      </p:sp>
      <p:grpSp>
        <p:nvGrpSpPr>
          <p:cNvPr id="8" name="7 - Ομάδα"/>
          <p:cNvGrpSpPr/>
          <p:nvPr/>
        </p:nvGrpSpPr>
        <p:grpSpPr>
          <a:xfrm>
            <a:off x="762000" y="1676400"/>
            <a:ext cx="2667000" cy="936661"/>
            <a:chOff x="685800" y="4687495"/>
            <a:chExt cx="2667000" cy="936661"/>
          </a:xfrm>
        </p:grpSpPr>
        <p:cxnSp>
          <p:nvCxnSpPr>
            <p:cNvPr id="9" name="Ευθεία γραμμή σύνδεσης 5"/>
            <p:cNvCxnSpPr/>
            <p:nvPr/>
          </p:nvCxnSpPr>
          <p:spPr>
            <a:xfrm flipV="1">
              <a:off x="1044777" y="4687495"/>
              <a:ext cx="920860" cy="4941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Ευθεία γραμμή σύνδεσης 4"/>
            <p:cNvCxnSpPr/>
            <p:nvPr/>
          </p:nvCxnSpPr>
          <p:spPr>
            <a:xfrm flipH="1" flipV="1">
              <a:off x="1974740" y="4687495"/>
              <a:ext cx="920860" cy="4941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3"/>
            <p:cNvSpPr txBox="1"/>
            <p:nvPr/>
          </p:nvSpPr>
          <p:spPr>
            <a:xfrm>
              <a:off x="685800" y="5224046"/>
              <a:ext cx="114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dirty="0" err="1">
                  <a:latin typeface="Cambria" pitchFamily="18" charset="0"/>
                  <a:cs typeface="Times New Roman" panose="02020603050405020304" pitchFamily="18" charset="0"/>
                </a:rPr>
                <a:t>γραφ</a:t>
              </a:r>
              <a:r>
                <a:rPr lang="el-GR" sz="2000" b="1" baseline="-25000" dirty="0" err="1">
                  <a:latin typeface="Cambria" pitchFamily="18" charset="0"/>
                  <a:cs typeface="Times New Roman" panose="02020603050405020304" pitchFamily="18" charset="0"/>
                </a:rPr>
                <a:t>Ρ</a:t>
              </a:r>
              <a:endParaRPr lang="en-US" sz="2000" b="1" baseline="-25000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3"/>
            <p:cNvSpPr txBox="1"/>
            <p:nvPr/>
          </p:nvSpPr>
          <p:spPr>
            <a:xfrm>
              <a:off x="2518271" y="5224046"/>
              <a:ext cx="8345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dirty="0">
                  <a:latin typeface="Cambria" pitchFamily="18" charset="0"/>
                  <a:cs typeface="Times New Roman" panose="02020603050405020304" pitchFamily="18" charset="0"/>
                </a:rPr>
                <a:t>-</a:t>
              </a:r>
              <a:r>
                <a:rPr lang="el-GR" sz="2000" dirty="0" err="1">
                  <a:latin typeface="Cambria" pitchFamily="18" charset="0"/>
                  <a:cs typeface="Times New Roman" panose="02020603050405020304" pitchFamily="18" charset="0"/>
                </a:rPr>
                <a:t>ει</a:t>
              </a:r>
              <a:r>
                <a:rPr lang="el-GR" sz="2000" b="1" baseline="-25000" dirty="0" err="1">
                  <a:latin typeface="Cambria" pitchFamily="18" charset="0"/>
                  <a:cs typeface="Times New Roman" panose="02020603050405020304" pitchFamily="18" charset="0"/>
                </a:rPr>
                <a:t>Κλ</a:t>
              </a:r>
              <a:endParaRPr lang="en-US" sz="2000" b="1" baseline="-25000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12 - Ορθογώνιο"/>
          <p:cNvSpPr/>
          <p:nvPr/>
        </p:nvSpPr>
        <p:spPr>
          <a:xfrm>
            <a:off x="381000" y="2895600"/>
            <a:ext cx="838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el-GR" sz="2400" dirty="0">
              <a:solidFill>
                <a:srgbClr val="7030A0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7030A0"/>
                </a:solidFill>
                <a:sym typeface="Wingdings" pitchFamily="2" charset="2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Στο επίπεδο της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Σύνταξης</a:t>
            </a:r>
            <a:r>
              <a:rPr lang="el-GR" dirty="0">
                <a:solidFill>
                  <a:srgbClr val="7030A0"/>
                </a:solidFill>
                <a:latin typeface="+mn-lt"/>
                <a:sym typeface="Wingdings" pitchFamily="2" charset="2"/>
              </a:rPr>
              <a:t>:</a:t>
            </a:r>
          </a:p>
          <a:p>
            <a:r>
              <a:rPr lang="el-GR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    </a:t>
            </a:r>
            <a:endParaRPr lang="el-GR" b="1" dirty="0">
              <a:latin typeface="+mn-lt"/>
              <a:sym typeface="Wingdings" pitchFamily="2" charset="2"/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457200" y="5410200"/>
            <a:ext cx="68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ΚλΦ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l-GR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     </a:t>
            </a:r>
            <a:endParaRPr lang="el-GR" b="1" dirty="0">
              <a:latin typeface="Cambria" pitchFamily="18" charset="0"/>
              <a:sym typeface="Wingdings" pitchFamily="2" charset="2"/>
            </a:endParaRPr>
          </a:p>
        </p:txBody>
      </p:sp>
      <p:sp>
        <p:nvSpPr>
          <p:cNvPr id="15" name="14 - Επεξήγηση με σύννεφο"/>
          <p:cNvSpPr/>
          <p:nvPr/>
        </p:nvSpPr>
        <p:spPr>
          <a:xfrm>
            <a:off x="990600" y="4114800"/>
            <a:ext cx="1371600" cy="1143000"/>
          </a:xfrm>
          <a:prstGeom prst="cloudCallout">
            <a:avLst>
              <a:gd name="adj1" fmla="val -69047"/>
              <a:gd name="adj2" fmla="val 47222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φράση</a:t>
            </a:r>
          </a:p>
        </p:txBody>
      </p:sp>
      <p:sp>
        <p:nvSpPr>
          <p:cNvPr id="16" name="15 - Επεξήγηση με σύννεφο"/>
          <p:cNvSpPr/>
          <p:nvPr/>
        </p:nvSpPr>
        <p:spPr>
          <a:xfrm>
            <a:off x="3124200" y="4038600"/>
            <a:ext cx="1600200" cy="1143000"/>
          </a:xfrm>
          <a:prstGeom prst="cloudCallout">
            <a:avLst>
              <a:gd name="adj1" fmla="val -69047"/>
              <a:gd name="adj2" fmla="val 47222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κεφαλή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2362200" y="5410200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Κλ</a:t>
            </a:r>
            <a:endParaRPr lang="el-GR" b="1" dirty="0">
              <a:latin typeface="Cambria" pitchFamily="18" charset="0"/>
              <a:sym typeface="Wingdings" pitchFamily="2" charset="2"/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4876800" y="5334000"/>
            <a:ext cx="51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ΡΦ</a:t>
            </a:r>
            <a:endParaRPr lang="el-GR" b="1" dirty="0">
              <a:latin typeface="Cambria" pitchFamily="18" charset="0"/>
              <a:sym typeface="Wingdings" pitchFamily="2" charset="2"/>
            </a:endParaRPr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5562600" y="3962400"/>
            <a:ext cx="2286000" cy="1219200"/>
          </a:xfrm>
          <a:prstGeom prst="cloudCallout">
            <a:avLst>
              <a:gd name="adj1" fmla="val -69047"/>
              <a:gd name="adj2" fmla="val 47222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συμπλήρωμα</a:t>
            </a:r>
          </a:p>
        </p:txBody>
      </p:sp>
      <p:sp>
        <p:nvSpPr>
          <p:cNvPr id="23" name="22 - Συν"/>
          <p:cNvSpPr/>
          <p:nvPr/>
        </p:nvSpPr>
        <p:spPr>
          <a:xfrm>
            <a:off x="3810000" y="5410200"/>
            <a:ext cx="2286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Δεξιό βέλος"/>
          <p:cNvSpPr/>
          <p:nvPr/>
        </p:nvSpPr>
        <p:spPr>
          <a:xfrm>
            <a:off x="1447800" y="54864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  <p:bldP spid="15" grpId="0" animBg="1"/>
      <p:bldP spid="16" grpId="0" animBg="1"/>
      <p:bldP spid="17" grpId="0"/>
      <p:bldP spid="18" grpId="0"/>
      <p:bldP spid="19" grpId="1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Η Π ως ΚλΦ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994827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ΚλΦ  Κλ ΡΦ</a:t>
            </a:r>
            <a:endParaRPr lang="el-GR" sz="2000" b="1" dirty="0">
              <a:solidFill>
                <a:srgbClr val="00B050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099298" y="3150096"/>
            <a:ext cx="689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ΡΦ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Ευθεία γραμμή σύνδεσης 9"/>
          <p:cNvCxnSpPr>
            <a:endCxn id="13" idx="2"/>
          </p:cNvCxnSpPr>
          <p:nvPr/>
        </p:nvCxnSpPr>
        <p:spPr>
          <a:xfrm flipH="1" flipV="1">
            <a:off x="3089226" y="2624554"/>
            <a:ext cx="1186628" cy="5255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Ευθεία γραμμή σύνδεσης 10"/>
          <p:cNvCxnSpPr>
            <a:endCxn id="13" idx="2"/>
          </p:cNvCxnSpPr>
          <p:nvPr/>
        </p:nvCxnSpPr>
        <p:spPr>
          <a:xfrm flipV="1">
            <a:off x="1586742" y="2624554"/>
            <a:ext cx="1502484" cy="5255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1"/>
          <p:cNvSpPr txBox="1"/>
          <p:nvPr/>
        </p:nvSpPr>
        <p:spPr>
          <a:xfrm>
            <a:off x="2673252" y="3798168"/>
            <a:ext cx="1426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Ρ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1600" b="1" dirty="0" err="1">
                <a:latin typeface="Cambria" pitchFamily="18" charset="0"/>
                <a:cs typeface="Times New Roman" panose="02020603050405020304" pitchFamily="18" charset="0"/>
              </a:rPr>
              <a:t>γράφ</a:t>
            </a:r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-ει</a:t>
            </a:r>
          </a:p>
          <a:p>
            <a:pPr algn="ctr"/>
            <a:r>
              <a:rPr lang="en-US" sz="1600" b="1" dirty="0">
                <a:latin typeface="Cambria" pitchFamily="18" charset="0"/>
                <a:cs typeface="Times New Roman" panose="02020603050405020304" pitchFamily="18" charset="0"/>
              </a:rPr>
              <a:t>work</a:t>
            </a:r>
          </a:p>
        </p:txBody>
      </p:sp>
      <p:sp>
        <p:nvSpPr>
          <p:cNvPr id="12" name="TextBox 13"/>
          <p:cNvSpPr txBox="1"/>
          <p:nvPr/>
        </p:nvSpPr>
        <p:spPr>
          <a:xfrm>
            <a:off x="1247206" y="3150096"/>
            <a:ext cx="689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Κλ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4"/>
          <p:cNvSpPr txBox="1"/>
          <p:nvPr/>
        </p:nvSpPr>
        <p:spPr>
          <a:xfrm>
            <a:off x="2673252" y="2286000"/>
            <a:ext cx="83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ΚλΦ</a:t>
            </a:r>
            <a:endParaRPr lang="en-US" sz="16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1"/>
          <p:cNvSpPr txBox="1"/>
          <p:nvPr/>
        </p:nvSpPr>
        <p:spPr>
          <a:xfrm>
            <a:off x="990600" y="3471446"/>
            <a:ext cx="1140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-ει</a:t>
            </a:r>
          </a:p>
          <a:p>
            <a:pPr algn="ctr"/>
            <a:r>
              <a:rPr lang="en-US" sz="1600" b="1" dirty="0">
                <a:latin typeface="Cambria" pitchFamily="18" charset="0"/>
                <a:cs typeface="Times New Roman" panose="02020603050405020304" pitchFamily="18" charset="0"/>
              </a:rPr>
              <a:t>does/</a:t>
            </a:r>
          </a:p>
          <a:p>
            <a:pPr algn="ctr"/>
            <a:r>
              <a:rPr lang="en-US" sz="1600" b="1" dirty="0">
                <a:latin typeface="Cambria" pitchFamily="18" charset="0"/>
                <a:cs typeface="Times New Roman" panose="02020603050405020304" pitchFamily="18" charset="0"/>
              </a:rPr>
              <a:t>did</a:t>
            </a:r>
            <a:endParaRPr lang="el-GR" sz="16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Ευθεία γραμμή σύνδεσης 5"/>
          <p:cNvCxnSpPr/>
          <p:nvPr/>
        </p:nvCxnSpPr>
        <p:spPr>
          <a:xfrm flipV="1">
            <a:off x="3488135" y="3438128"/>
            <a:ext cx="964277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Ευθεία γραμμή σύνδεσης 4"/>
          <p:cNvCxnSpPr/>
          <p:nvPr/>
        </p:nvCxnSpPr>
        <p:spPr>
          <a:xfrm flipH="1" flipV="1">
            <a:off x="4438832" y="3438128"/>
            <a:ext cx="1086511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1"/>
          <p:cNvSpPr txBox="1"/>
          <p:nvPr/>
        </p:nvSpPr>
        <p:spPr>
          <a:xfrm>
            <a:off x="4038600" y="4495800"/>
            <a:ext cx="1426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err="1">
                <a:latin typeface="Cambria" pitchFamily="18" charset="0"/>
                <a:cs typeface="Times New Roman" panose="02020603050405020304" pitchFamily="18" charset="0"/>
              </a:rPr>
              <a:t>Αρθ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1"/>
          <p:cNvSpPr txBox="1"/>
          <p:nvPr/>
        </p:nvSpPr>
        <p:spPr>
          <a:xfrm>
            <a:off x="5042181" y="3810000"/>
            <a:ext cx="1426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ΟΦ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1"/>
          <p:cNvSpPr txBox="1"/>
          <p:nvPr/>
        </p:nvSpPr>
        <p:spPr>
          <a:xfrm>
            <a:off x="4038600" y="4876800"/>
            <a:ext cx="1426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το</a:t>
            </a:r>
            <a:endParaRPr lang="en-US" sz="16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Ευθεία γραμμή σύνδεσης 4"/>
          <p:cNvCxnSpPr/>
          <p:nvPr/>
        </p:nvCxnSpPr>
        <p:spPr>
          <a:xfrm flipH="1" flipV="1">
            <a:off x="5830142" y="4114800"/>
            <a:ext cx="1086511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11"/>
          <p:cNvSpPr txBox="1"/>
          <p:nvPr/>
        </p:nvSpPr>
        <p:spPr>
          <a:xfrm>
            <a:off x="6373397" y="4546848"/>
            <a:ext cx="1426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Ο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Ευθεία γραμμή σύνδεσης 5"/>
          <p:cNvCxnSpPr/>
          <p:nvPr/>
        </p:nvCxnSpPr>
        <p:spPr>
          <a:xfrm flipV="1">
            <a:off x="4879445" y="4114800"/>
            <a:ext cx="950697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11"/>
          <p:cNvSpPr txBox="1"/>
          <p:nvPr/>
        </p:nvSpPr>
        <p:spPr>
          <a:xfrm>
            <a:off x="6346354" y="4876800"/>
            <a:ext cx="1426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γράμμα</a:t>
            </a:r>
            <a:endParaRPr lang="en-US" sz="16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2" grpId="0"/>
      <p:bldP spid="13" grpId="0"/>
      <p:bldP spid="17" grpId="0"/>
      <p:bldP spid="18" grpId="0"/>
      <p:bldP spid="22" grpId="0"/>
      <p:bldP spid="23" grpId="0"/>
      <p:bldP spid="2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8"/>
          <p:cNvSpPr txBox="1"/>
          <p:nvPr/>
        </p:nvSpPr>
        <p:spPr>
          <a:xfrm>
            <a:off x="3962400" y="2895600"/>
            <a:ext cx="772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err="1">
                <a:solidFill>
                  <a:srgbClr val="7030A0"/>
                </a:solidFill>
                <a:latin typeface="Cambria" pitchFamily="18" charset="0"/>
                <a:cs typeface="Times New Roman" panose="02020603050405020304" pitchFamily="18" charset="0"/>
              </a:rPr>
              <a:t>Κλ</a:t>
            </a:r>
            <a:r>
              <a:rPr lang="el-GR" sz="1600" b="1" dirty="0" err="1">
                <a:solidFill>
                  <a:srgbClr val="7030A0"/>
                </a:solidFill>
                <a:latin typeface="Cambria" pitchFamily="18" charset="0"/>
                <a:cs typeface="Times New Roman" panose="02020603050405020304" pitchFamily="18" charset="0"/>
              </a:rPr>
              <a:t>΄</a:t>
            </a:r>
            <a:endParaRPr lang="en-US" sz="1050" b="1" dirty="0">
              <a:solidFill>
                <a:srgbClr val="7030A0"/>
              </a:solidFill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Η ενδιάμεση προβολή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9144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</a:rPr>
              <a:t>Πού τοποθετείται η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ΟΦ </a:t>
            </a: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Υποκείμενο; </a:t>
            </a:r>
          </a:p>
          <a:p>
            <a:pPr marL="457200" indent="-457200" algn="just">
              <a:buClr>
                <a:srgbClr val="00B050"/>
              </a:buClr>
            </a:pP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	</a:t>
            </a:r>
            <a:r>
              <a:rPr lang="el-GR" sz="20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Η Σοφία </a:t>
            </a:r>
            <a:r>
              <a:rPr lang="el-GR" sz="2000" dirty="0">
                <a:latin typeface="+mn-lt"/>
                <a:sym typeface="Wingdings" pitchFamily="2" charset="2"/>
              </a:rPr>
              <a:t>γράφει το γράμμα.</a:t>
            </a:r>
            <a:endParaRPr lang="el-GR" sz="2400" dirty="0">
              <a:latin typeface="+mn-lt"/>
              <a:sym typeface="Wingdings" pitchFamily="2" charset="2"/>
            </a:endParaRPr>
          </a:p>
        </p:txBody>
      </p:sp>
      <p:sp>
        <p:nvSpPr>
          <p:cNvPr id="17" name="TextBox 11"/>
          <p:cNvSpPr txBox="1"/>
          <p:nvPr/>
        </p:nvSpPr>
        <p:spPr>
          <a:xfrm>
            <a:off x="-228600" y="3429000"/>
            <a:ext cx="1140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err="1">
                <a:latin typeface="Cambria" pitchFamily="18" charset="0"/>
                <a:cs typeface="Times New Roman" panose="02020603050405020304" pitchFamily="18" charset="0"/>
              </a:rPr>
              <a:t>Αρθ</a:t>
            </a:r>
            <a:endParaRPr lang="el-GR" sz="16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Η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886199" y="2727960"/>
            <a:ext cx="772801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7030A0"/>
                </a:solidFill>
                <a:latin typeface="Cambria" pitchFamily="18" charset="0"/>
                <a:cs typeface="Times New Roman" panose="02020603050405020304" pitchFamily="18" charset="0"/>
              </a:rPr>
              <a:t>;</a:t>
            </a:r>
            <a:endParaRPr lang="en-US" sz="1600" b="1" dirty="0">
              <a:solidFill>
                <a:srgbClr val="7030A0"/>
              </a:solidFill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Ευθεία γραμμή σύνδεσης 9"/>
          <p:cNvCxnSpPr>
            <a:endCxn id="13" idx="2"/>
          </p:cNvCxnSpPr>
          <p:nvPr/>
        </p:nvCxnSpPr>
        <p:spPr>
          <a:xfrm flipH="1" flipV="1">
            <a:off x="2819441" y="2369862"/>
            <a:ext cx="1330462" cy="485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Ευθεία γραμμή σύνδεσης 10"/>
          <p:cNvCxnSpPr>
            <a:endCxn id="13" idx="2"/>
          </p:cNvCxnSpPr>
          <p:nvPr/>
        </p:nvCxnSpPr>
        <p:spPr>
          <a:xfrm flipV="1">
            <a:off x="1134838" y="2369862"/>
            <a:ext cx="1684603" cy="485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1"/>
          <p:cNvSpPr txBox="1"/>
          <p:nvPr/>
        </p:nvSpPr>
        <p:spPr>
          <a:xfrm>
            <a:off x="2353046" y="3674929"/>
            <a:ext cx="1598900" cy="539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Κλ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-ει</a:t>
            </a:r>
            <a:endParaRPr lang="en-US" sz="16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3"/>
          <p:cNvSpPr txBox="1"/>
          <p:nvPr/>
        </p:nvSpPr>
        <p:spPr>
          <a:xfrm>
            <a:off x="754146" y="2901328"/>
            <a:ext cx="772801" cy="312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ΟΦ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4"/>
          <p:cNvSpPr txBox="1"/>
          <p:nvPr/>
        </p:nvSpPr>
        <p:spPr>
          <a:xfrm>
            <a:off x="2353046" y="2057400"/>
            <a:ext cx="932789" cy="312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ΚλΦ</a:t>
            </a:r>
            <a:endParaRPr lang="en-US" sz="16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Ευθεία γραμμή σύνδεσης 5"/>
          <p:cNvCxnSpPr/>
          <p:nvPr/>
        </p:nvCxnSpPr>
        <p:spPr>
          <a:xfrm flipV="1">
            <a:off x="3266703" y="3252965"/>
            <a:ext cx="1081159" cy="398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Ευθεία γραμμή σύνδεσης 4"/>
          <p:cNvCxnSpPr/>
          <p:nvPr/>
        </p:nvCxnSpPr>
        <p:spPr>
          <a:xfrm flipH="1" flipV="1">
            <a:off x="4332636" y="3252965"/>
            <a:ext cx="1218209" cy="398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1"/>
          <p:cNvSpPr txBox="1"/>
          <p:nvPr/>
        </p:nvSpPr>
        <p:spPr>
          <a:xfrm>
            <a:off x="3883891" y="4237547"/>
            <a:ext cx="1598900" cy="539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Ρ</a:t>
            </a:r>
          </a:p>
          <a:p>
            <a:pPr algn="ctr"/>
            <a:r>
              <a:rPr lang="el-GR" sz="1600" b="1" dirty="0" err="1">
                <a:latin typeface="Cambria" pitchFamily="18" charset="0"/>
                <a:cs typeface="Times New Roman" panose="02020603050405020304" pitchFamily="18" charset="0"/>
              </a:rPr>
              <a:t>γράφ</a:t>
            </a:r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-ει</a:t>
            </a:r>
            <a:endParaRPr lang="en-US" sz="16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1"/>
          <p:cNvSpPr txBox="1"/>
          <p:nvPr/>
        </p:nvSpPr>
        <p:spPr>
          <a:xfrm>
            <a:off x="5009118" y="3604601"/>
            <a:ext cx="1598900" cy="312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ΡΦ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Ευθεία γραμμή σύνδεσης 4"/>
          <p:cNvCxnSpPr/>
          <p:nvPr/>
        </p:nvCxnSpPr>
        <p:spPr>
          <a:xfrm flipH="1" flipV="1">
            <a:off x="5892590" y="3885911"/>
            <a:ext cx="1218209" cy="398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11"/>
          <p:cNvSpPr txBox="1"/>
          <p:nvPr/>
        </p:nvSpPr>
        <p:spPr>
          <a:xfrm>
            <a:off x="6501694" y="4237547"/>
            <a:ext cx="1598900" cy="312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ΟΦ</a:t>
            </a:r>
            <a:endParaRPr lang="en-US" sz="16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Ευθεία γραμμή σύνδεσης 5"/>
          <p:cNvCxnSpPr/>
          <p:nvPr/>
        </p:nvCxnSpPr>
        <p:spPr>
          <a:xfrm flipV="1">
            <a:off x="4826657" y="3885911"/>
            <a:ext cx="1065933" cy="398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Ευθεία γραμμή σύνδεσης 5"/>
          <p:cNvCxnSpPr>
            <a:endCxn id="28" idx="2"/>
          </p:cNvCxnSpPr>
          <p:nvPr/>
        </p:nvCxnSpPr>
        <p:spPr>
          <a:xfrm flipV="1">
            <a:off x="6446982" y="4550009"/>
            <a:ext cx="854162" cy="2501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Ευθεία γραμμή σύνδεσης 4"/>
          <p:cNvCxnSpPr>
            <a:endCxn id="28" idx="2"/>
          </p:cNvCxnSpPr>
          <p:nvPr/>
        </p:nvCxnSpPr>
        <p:spPr>
          <a:xfrm flipH="1" flipV="1">
            <a:off x="7301144" y="4550009"/>
            <a:ext cx="854567" cy="2501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Ευθεία γραμμή σύνδεσης 5"/>
          <p:cNvCxnSpPr>
            <a:endCxn id="12" idx="2"/>
          </p:cNvCxnSpPr>
          <p:nvPr/>
        </p:nvCxnSpPr>
        <p:spPr>
          <a:xfrm flipV="1">
            <a:off x="381000" y="3213790"/>
            <a:ext cx="759547" cy="2269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Ευθεία γραμμή σύνδεσης 4"/>
          <p:cNvCxnSpPr>
            <a:endCxn id="12" idx="2"/>
          </p:cNvCxnSpPr>
          <p:nvPr/>
        </p:nvCxnSpPr>
        <p:spPr>
          <a:xfrm flipH="1" flipV="1">
            <a:off x="1140547" y="3213790"/>
            <a:ext cx="607437" cy="1798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11"/>
          <p:cNvSpPr txBox="1"/>
          <p:nvPr/>
        </p:nvSpPr>
        <p:spPr>
          <a:xfrm>
            <a:off x="1066917" y="3463947"/>
            <a:ext cx="1279119" cy="539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Ο</a:t>
            </a:r>
          </a:p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Σοφία</a:t>
            </a:r>
          </a:p>
        </p:txBody>
      </p:sp>
      <p:sp>
        <p:nvSpPr>
          <p:cNvPr id="37" name="TextBox 11"/>
          <p:cNvSpPr txBox="1"/>
          <p:nvPr/>
        </p:nvSpPr>
        <p:spPr>
          <a:xfrm>
            <a:off x="5715000" y="4724400"/>
            <a:ext cx="1279119" cy="539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err="1">
                <a:latin typeface="Cambria" pitchFamily="18" charset="0"/>
                <a:cs typeface="Times New Roman" panose="02020603050405020304" pitchFamily="18" charset="0"/>
              </a:rPr>
              <a:t>Αρθ</a:t>
            </a:r>
            <a:endParaRPr lang="el-GR" sz="16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το</a:t>
            </a:r>
          </a:p>
        </p:txBody>
      </p:sp>
      <p:sp>
        <p:nvSpPr>
          <p:cNvPr id="38" name="TextBox 11"/>
          <p:cNvSpPr txBox="1"/>
          <p:nvPr/>
        </p:nvSpPr>
        <p:spPr>
          <a:xfrm>
            <a:off x="7560081" y="4752750"/>
            <a:ext cx="1279119" cy="539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Cambria" pitchFamily="18" charset="0"/>
                <a:cs typeface="Times New Roman" panose="02020603050405020304" pitchFamily="18" charset="0"/>
              </a:rPr>
              <a:t>Ο</a:t>
            </a:r>
          </a:p>
          <a:p>
            <a:pPr algn="ctr"/>
            <a:r>
              <a:rPr lang="el-GR" sz="1600" b="1" dirty="0">
                <a:latin typeface="Cambria" pitchFamily="18" charset="0"/>
                <a:cs typeface="Times New Roman" panose="02020603050405020304" pitchFamily="18" charset="0"/>
              </a:rPr>
              <a:t>γράμμα</a:t>
            </a:r>
          </a:p>
        </p:txBody>
      </p:sp>
      <p:sp>
        <p:nvSpPr>
          <p:cNvPr id="35" name="34 - Ορθογώνιο"/>
          <p:cNvSpPr/>
          <p:nvPr/>
        </p:nvSpPr>
        <p:spPr>
          <a:xfrm>
            <a:off x="228600" y="528834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l-GR" sz="1600" dirty="0">
                <a:latin typeface="+mn-lt"/>
                <a:sym typeface="Wingdings" pitchFamily="2" charset="2"/>
              </a:rPr>
              <a:t>Η κεφαλή Κλ επιλέγει το συμπλήρωμά της ΡΦ και στη συνέχεια συνδυάζεται με την ΟΦ υποκείμενο με την οποία συμφωνεί ως προς το πρόσωπο και τον αριθμό (φ-</a:t>
            </a:r>
            <a:r>
              <a:rPr lang="el-GR" sz="1600" dirty="0" err="1">
                <a:latin typeface="+mn-lt"/>
                <a:sym typeface="Wingdings" pitchFamily="2" charset="2"/>
              </a:rPr>
              <a:t>χαρακτηριστικά</a:t>
            </a:r>
            <a:r>
              <a:rPr lang="el-GR" sz="1600" dirty="0">
                <a:latin typeface="+mn-lt"/>
                <a:sym typeface="Wingdings" pitchFamily="2" charset="2"/>
              </a:rPr>
              <a:t>). Η θέση η οποία καλύπτεται από την ΟΦ υποκείμενο ονομάζεται </a:t>
            </a:r>
            <a:r>
              <a:rPr lang="el-GR" sz="1600" b="1" dirty="0" err="1">
                <a:solidFill>
                  <a:srgbClr val="7030A0"/>
                </a:solidFill>
                <a:latin typeface="+mn-lt"/>
                <a:sym typeface="Wingdings" pitchFamily="2" charset="2"/>
              </a:rPr>
              <a:t>χαρακτηριστής</a:t>
            </a:r>
            <a:r>
              <a:rPr lang="el-GR" sz="1600" dirty="0">
                <a:latin typeface="+mn-lt"/>
                <a:sym typeface="Wingdings" pitchFamily="2" charset="2"/>
              </a:rPr>
              <a:t> (</a:t>
            </a:r>
            <a:r>
              <a:rPr lang="en-US" sz="1600" dirty="0" err="1">
                <a:latin typeface="+mn-lt"/>
                <a:sym typeface="Wingdings" pitchFamily="2" charset="2"/>
              </a:rPr>
              <a:t>specifier</a:t>
            </a:r>
            <a:r>
              <a:rPr lang="el-GR" sz="1600" dirty="0">
                <a:latin typeface="+mn-lt"/>
                <a:sym typeface="Wingdings" pitchFamily="2" charset="2"/>
              </a:rPr>
              <a:t>).</a:t>
            </a:r>
          </a:p>
          <a:p>
            <a:pPr marL="457200" indent="-45720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l-GR" sz="1600" dirty="0">
                <a:latin typeface="+mn-lt"/>
                <a:sym typeface="Wingdings" pitchFamily="2" charset="2"/>
              </a:rPr>
              <a:t>Η </a:t>
            </a:r>
            <a:r>
              <a:rPr lang="el-GR" sz="16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ενδιάμεση προβολή </a:t>
            </a:r>
            <a:r>
              <a:rPr lang="el-GR" sz="1600" dirty="0">
                <a:latin typeface="+mn-lt"/>
                <a:sym typeface="Wingdings" pitchFamily="2" charset="2"/>
              </a:rPr>
              <a:t>Κλ’ είναι μια προβολή μεγαλύτερη από την κεφαλή αλλά μικρότερη από τη φράση.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2"/>
      <p:bldP spid="6" grpId="0"/>
      <p:bldP spid="17" grpId="0"/>
      <p:bldP spid="8" grpId="0"/>
      <p:bldP spid="8" grpId="1"/>
      <p:bldP spid="11" grpId="0"/>
      <p:bldP spid="12" grpId="0"/>
      <p:bldP spid="13" grpId="0"/>
      <p:bldP spid="18" grpId="0"/>
      <p:bldP spid="22" grpId="0"/>
      <p:bldP spid="28" grpId="0"/>
      <p:bldP spid="33" grpId="0"/>
      <p:bldP spid="37" grpId="0"/>
      <p:bldP spid="38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Το σχήμα του Χ-τονούμενου (</a:t>
            </a:r>
            <a: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X-bar)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52400" y="914400"/>
            <a:ext cx="899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rgbClr val="00B050"/>
              </a:buClr>
            </a:pPr>
            <a:r>
              <a:rPr lang="el-GR" sz="2400" dirty="0">
                <a:latin typeface="Cambria" pitchFamily="18" charset="0"/>
              </a:rPr>
              <a:t> </a:t>
            </a:r>
            <a:endParaRPr lang="el-GR" sz="2400" dirty="0">
              <a:latin typeface="+mn-lt"/>
              <a:sym typeface="Wingdings" pitchFamily="2" charset="2"/>
            </a:endParaRPr>
          </a:p>
          <a:p>
            <a:pPr marL="457200" indent="-457200" algn="just">
              <a:buClr>
                <a:srgbClr val="00B050"/>
              </a:buClr>
            </a:pPr>
            <a:endParaRPr lang="el-GR" sz="2400" dirty="0">
              <a:latin typeface="+mn-lt"/>
              <a:sym typeface="Wingdings" pitchFamily="2" charset="2"/>
            </a:endParaRPr>
          </a:p>
          <a:p>
            <a:pPr marL="457200" indent="-457200" algn="just">
              <a:buClr>
                <a:srgbClr val="00B050"/>
              </a:buClr>
              <a:buFont typeface="Wingdings" pitchFamily="2" charset="2"/>
              <a:buChar char="ü"/>
            </a:pPr>
            <a:endParaRPr lang="el-GR" sz="2400" dirty="0">
              <a:latin typeface="+mn-lt"/>
              <a:sym typeface="Wingdings" pitchFamily="2" charset="2"/>
            </a:endParaRPr>
          </a:p>
          <a:p>
            <a:pPr marL="457200" indent="-457200" algn="just">
              <a:buClr>
                <a:srgbClr val="00B050"/>
              </a:buClr>
              <a:buFont typeface="Wingdings" pitchFamily="2" charset="2"/>
              <a:buChar char="ü"/>
            </a:pPr>
            <a:endParaRPr lang="el-GR" sz="2400" dirty="0">
              <a:latin typeface="+mn-lt"/>
              <a:sym typeface="Wingdings" pitchFamily="2" charset="2"/>
            </a:endParaRPr>
          </a:p>
          <a:p>
            <a:pPr marL="457200" indent="-457200" algn="just">
              <a:buClr>
                <a:srgbClr val="00B050"/>
              </a:buClr>
              <a:buFont typeface="Wingdings" pitchFamily="2" charset="2"/>
              <a:buChar char="ü"/>
            </a:pPr>
            <a:endParaRPr lang="el-GR" sz="2400" dirty="0">
              <a:latin typeface="+mn-lt"/>
              <a:sym typeface="Wingdings" pitchFamily="2" charset="2"/>
            </a:endParaRPr>
          </a:p>
          <a:p>
            <a:pPr marL="457200" indent="-457200" algn="just">
              <a:buClr>
                <a:srgbClr val="00B050"/>
              </a:buClr>
            </a:pPr>
            <a:endParaRPr lang="el-GR" sz="2400" dirty="0">
              <a:latin typeface="+mn-lt"/>
              <a:sym typeface="Wingdings" pitchFamily="2" charset="2"/>
            </a:endParaRPr>
          </a:p>
          <a:p>
            <a:pPr marL="457200" indent="-457200" algn="just">
              <a:buClr>
                <a:srgbClr val="00B050"/>
              </a:buClr>
              <a:buFont typeface="Wingdings" pitchFamily="2" charset="2"/>
              <a:buChar char="ü"/>
            </a:pPr>
            <a:endParaRPr lang="el-GR" sz="2400" dirty="0">
              <a:latin typeface="+mn-lt"/>
              <a:sym typeface="Wingdings" pitchFamily="2" charset="2"/>
            </a:endParaRPr>
          </a:p>
          <a:p>
            <a:pPr lvl="1"/>
            <a:endParaRPr lang="el-GR" sz="2400" dirty="0">
              <a:latin typeface="+mn-lt"/>
              <a:sym typeface="Wingdings" pitchFamily="2" charset="2"/>
            </a:endParaRPr>
          </a:p>
        </p:txBody>
      </p:sp>
      <p:grpSp>
        <p:nvGrpSpPr>
          <p:cNvPr id="15" name="14 - Ομάδα"/>
          <p:cNvGrpSpPr/>
          <p:nvPr/>
        </p:nvGrpSpPr>
        <p:grpSpPr>
          <a:xfrm>
            <a:off x="1247206" y="1524000"/>
            <a:ext cx="5221021" cy="2091154"/>
            <a:chOff x="1247206" y="1524000"/>
            <a:chExt cx="5221021" cy="2091154"/>
          </a:xfrm>
        </p:grpSpPr>
        <p:sp>
          <p:nvSpPr>
            <p:cNvPr id="8" name="TextBox 8"/>
            <p:cNvSpPr txBox="1"/>
            <p:nvPr/>
          </p:nvSpPr>
          <p:spPr>
            <a:xfrm>
              <a:off x="4099298" y="2362200"/>
              <a:ext cx="6892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>
                  <a:latin typeface="Cambria" pitchFamily="18" charset="0"/>
                  <a:cs typeface="Times New Roman" panose="02020603050405020304" pitchFamily="18" charset="0"/>
                </a:rPr>
                <a:t>Χ</a:t>
              </a:r>
              <a:r>
                <a:rPr lang="el-GR" sz="1600" b="1" dirty="0">
                  <a:solidFill>
                    <a:srgbClr val="7030A0"/>
                  </a:solidFill>
                  <a:latin typeface="Cambria" pitchFamily="18" charset="0"/>
                  <a:cs typeface="Times New Roman" panose="02020603050405020304" pitchFamily="18" charset="0"/>
                </a:rPr>
                <a:t>’</a:t>
              </a:r>
              <a:endParaRPr lang="en-US" sz="1600" b="1" dirty="0">
                <a:solidFill>
                  <a:srgbClr val="7030A0"/>
                </a:solidFill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Ευθεία γραμμή σύνδεσης 9"/>
            <p:cNvCxnSpPr>
              <a:endCxn id="13" idx="2"/>
            </p:cNvCxnSpPr>
            <p:nvPr/>
          </p:nvCxnSpPr>
          <p:spPr>
            <a:xfrm flipH="1" flipV="1">
              <a:off x="3089226" y="1862554"/>
              <a:ext cx="1186628" cy="5255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Ευθεία γραμμή σύνδεσης 10"/>
            <p:cNvCxnSpPr>
              <a:endCxn id="13" idx="2"/>
            </p:cNvCxnSpPr>
            <p:nvPr/>
          </p:nvCxnSpPr>
          <p:spPr>
            <a:xfrm flipV="1">
              <a:off x="1586742" y="1862554"/>
              <a:ext cx="1502484" cy="5255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1"/>
            <p:cNvSpPr txBox="1"/>
            <p:nvPr/>
          </p:nvSpPr>
          <p:spPr>
            <a:xfrm>
              <a:off x="2673252" y="3276600"/>
              <a:ext cx="14260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>
                  <a:latin typeface="Cambria" pitchFamily="18" charset="0"/>
                  <a:cs typeface="Times New Roman" panose="02020603050405020304" pitchFamily="18" charset="0"/>
                </a:rPr>
                <a:t>Χ</a:t>
              </a:r>
              <a:endParaRPr lang="en-US" sz="16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3"/>
            <p:cNvSpPr txBox="1"/>
            <p:nvPr/>
          </p:nvSpPr>
          <p:spPr>
            <a:xfrm>
              <a:off x="1247206" y="2438400"/>
              <a:ext cx="6892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>
                  <a:latin typeface="Cambria" pitchFamily="18" charset="0"/>
                  <a:cs typeface="Times New Roman" panose="02020603050405020304" pitchFamily="18" charset="0"/>
                </a:rPr>
                <a:t>ΥΦ</a:t>
              </a:r>
              <a:endParaRPr lang="en-US" sz="16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4"/>
            <p:cNvSpPr txBox="1"/>
            <p:nvPr/>
          </p:nvSpPr>
          <p:spPr>
            <a:xfrm>
              <a:off x="2673252" y="1524000"/>
              <a:ext cx="8319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>
                  <a:latin typeface="Cambria" pitchFamily="18" charset="0"/>
                  <a:cs typeface="Times New Roman" panose="02020603050405020304" pitchFamily="18" charset="0"/>
                </a:rPr>
                <a:t>ΧΦ</a:t>
              </a:r>
              <a:endParaRPr lang="en-US" sz="16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Ευθεία γραμμή σύνδεσης 5"/>
            <p:cNvCxnSpPr/>
            <p:nvPr/>
          </p:nvCxnSpPr>
          <p:spPr>
            <a:xfrm flipV="1">
              <a:off x="3488135" y="2819400"/>
              <a:ext cx="964277" cy="4320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Ευθεία γραμμή σύνδεσης 4"/>
            <p:cNvCxnSpPr/>
            <p:nvPr/>
          </p:nvCxnSpPr>
          <p:spPr>
            <a:xfrm flipH="1" flipV="1">
              <a:off x="4438832" y="2819400"/>
              <a:ext cx="1086511" cy="4320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11"/>
            <p:cNvSpPr txBox="1"/>
            <p:nvPr/>
          </p:nvSpPr>
          <p:spPr>
            <a:xfrm>
              <a:off x="5042181" y="3200400"/>
              <a:ext cx="14260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>
                  <a:latin typeface="Cambria" pitchFamily="18" charset="0"/>
                  <a:cs typeface="Times New Roman" panose="02020603050405020304" pitchFamily="18" charset="0"/>
                </a:rPr>
                <a:t>ΖΦ</a:t>
              </a:r>
              <a:endParaRPr lang="en-US" sz="16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13 - Ορθογώνιο"/>
          <p:cNvSpPr/>
          <p:nvPr/>
        </p:nvSpPr>
        <p:spPr>
          <a:xfrm>
            <a:off x="304800" y="3733800"/>
            <a:ext cx="7772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l-GR" sz="2000" dirty="0">
                <a:latin typeface="+mn-lt"/>
              </a:rPr>
              <a:t>Κανόνας </a:t>
            </a:r>
            <a:r>
              <a:rPr lang="el-GR" sz="2000" dirty="0" err="1">
                <a:latin typeface="+mn-lt"/>
              </a:rPr>
              <a:t>Χαρακτηριστή</a:t>
            </a:r>
            <a:r>
              <a:rPr lang="el-GR" sz="2000" dirty="0">
                <a:latin typeface="+mn-lt"/>
              </a:rPr>
              <a:t> (</a:t>
            </a:r>
            <a:r>
              <a:rPr lang="el-GR" sz="2000" dirty="0" err="1">
                <a:latin typeface="+mn-lt"/>
              </a:rPr>
              <a:t>Χαρ</a:t>
            </a:r>
            <a:r>
              <a:rPr lang="el-GR" sz="2000" dirty="0">
                <a:latin typeface="+mn-lt"/>
              </a:rPr>
              <a:t>): </a:t>
            </a:r>
          </a:p>
          <a:p>
            <a:pPr lvl="2"/>
            <a:r>
              <a:rPr lang="el-GR" sz="2000" b="1" dirty="0">
                <a:solidFill>
                  <a:srgbClr val="7030A0"/>
                </a:solidFill>
                <a:latin typeface="+mn-lt"/>
              </a:rPr>
              <a:t>ΧΦ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 (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Symbol" pitchFamily="18" charset="2"/>
              </a:rPr>
              <a:t>ΥΦ) Χ'</a:t>
            </a:r>
          </a:p>
          <a:p>
            <a:pPr lvl="1"/>
            <a:r>
              <a:rPr lang="el-GR" sz="2000" dirty="0">
                <a:latin typeface="+mn-lt"/>
                <a:sym typeface="Symbol" pitchFamily="18" charset="2"/>
              </a:rPr>
              <a:t>Κανόνας Συμπληρώματος (</a:t>
            </a:r>
            <a:r>
              <a:rPr lang="el-GR" sz="2000" dirty="0" err="1">
                <a:latin typeface="+mn-lt"/>
                <a:sym typeface="Symbol" pitchFamily="18" charset="2"/>
              </a:rPr>
              <a:t>Συμπλ</a:t>
            </a:r>
            <a:r>
              <a:rPr lang="el-GR" sz="2000" dirty="0">
                <a:latin typeface="+mn-lt"/>
                <a:sym typeface="Symbol" pitchFamily="18" charset="2"/>
              </a:rPr>
              <a:t>):</a:t>
            </a:r>
          </a:p>
          <a:p>
            <a:pPr lvl="2"/>
            <a:r>
              <a:rPr lang="el-GR" sz="2000" b="1" dirty="0">
                <a:solidFill>
                  <a:srgbClr val="7030A0"/>
                </a:solidFill>
                <a:latin typeface="+mn-lt"/>
                <a:sym typeface="Symbol" pitchFamily="18" charset="2"/>
              </a:rPr>
              <a:t>Χ' 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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Symbol" pitchFamily="18" charset="2"/>
              </a:rPr>
              <a:t> Χ (ΖΦ)</a:t>
            </a:r>
          </a:p>
          <a:p>
            <a:pPr lvl="1"/>
            <a:r>
              <a:rPr lang="el-GR" sz="2000" dirty="0">
                <a:latin typeface="+mn-lt"/>
              </a:rPr>
              <a:t>Κανόνας Προσαρτήματος (</a:t>
            </a:r>
            <a:r>
              <a:rPr lang="el-GR" sz="2000" dirty="0" err="1">
                <a:latin typeface="+mn-lt"/>
              </a:rPr>
              <a:t>Προσ</a:t>
            </a:r>
            <a:r>
              <a:rPr lang="el-GR" sz="2000" dirty="0">
                <a:latin typeface="+mn-lt"/>
              </a:rPr>
              <a:t>)*:</a:t>
            </a:r>
          </a:p>
          <a:p>
            <a:pPr lvl="2"/>
            <a:r>
              <a:rPr lang="el-GR" sz="2000" b="1" dirty="0">
                <a:solidFill>
                  <a:srgbClr val="7030A0"/>
                </a:solidFill>
                <a:latin typeface="+mn-lt"/>
              </a:rPr>
              <a:t>Χ' 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 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Symbol" pitchFamily="18" charset="2"/>
              </a:rPr>
              <a:t>Χ' ΖΦ </a:t>
            </a:r>
          </a:p>
          <a:p>
            <a:pPr lvl="2"/>
            <a:r>
              <a:rPr lang="el-GR" sz="2000" b="1" dirty="0">
                <a:solidFill>
                  <a:srgbClr val="7030A0"/>
                </a:solidFill>
                <a:latin typeface="+mn-lt"/>
              </a:rPr>
              <a:t>Χ' 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 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Symbol" pitchFamily="18" charset="2"/>
              </a:rPr>
              <a:t>ΖΦ Χ' </a:t>
            </a:r>
            <a:endParaRPr lang="el-GR" sz="2000" dirty="0">
              <a:latin typeface="+mn-lt"/>
              <a:sym typeface="Symbol" pitchFamily="18" charset="2"/>
            </a:endParaRPr>
          </a:p>
          <a:p>
            <a:pPr lvl="2"/>
            <a:endParaRPr lang="el-GR" sz="2000" dirty="0">
              <a:latin typeface="+mn-lt"/>
              <a:sym typeface="Symbol" pitchFamily="18" charset="2"/>
            </a:endParaRPr>
          </a:p>
          <a:p>
            <a:pPr lvl="2"/>
            <a:r>
              <a:rPr lang="el-GR" sz="2000" b="1" dirty="0">
                <a:solidFill>
                  <a:srgbClr val="00B050"/>
                </a:solidFill>
                <a:latin typeface="+mn-lt"/>
                <a:sym typeface="Symbol" pitchFamily="18" charset="2"/>
              </a:rPr>
              <a:t>*</a:t>
            </a:r>
            <a:r>
              <a:rPr lang="el-GR" sz="2000" dirty="0">
                <a:latin typeface="+mn-lt"/>
                <a:sym typeface="Symbol" pitchFamily="18" charset="2"/>
              </a:rPr>
              <a:t>Ο κανόνας προσαρτήματος είναι προαιρετικός.</a:t>
            </a:r>
            <a:endParaRPr lang="el-GR" sz="2000" dirty="0">
              <a:latin typeface="+mn-lt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Προσαρτήματα - </a:t>
            </a: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Επαναδρομή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-685800" y="1219200"/>
            <a:ext cx="960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2" indent="-457200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000" dirty="0">
                <a:latin typeface="+mn-lt"/>
              </a:rPr>
              <a:t>Ο κανόνας του προσαρτήματος μας δίνει τη δυνατότητα </a:t>
            </a:r>
            <a:r>
              <a:rPr lang="el-GR" sz="2000" b="1" dirty="0">
                <a:latin typeface="+mn-lt"/>
              </a:rPr>
              <a:t>άμεσης </a:t>
            </a:r>
            <a:r>
              <a:rPr lang="el-GR" sz="2000" b="1" dirty="0" err="1">
                <a:latin typeface="+mn-lt"/>
              </a:rPr>
              <a:t>επαναδρομής</a:t>
            </a:r>
            <a:r>
              <a:rPr lang="el-GR" sz="2000" b="1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επειδή το σύμβολο που υπάρχει στα αριστερά του βέλους υπάρχει και στα δεξιά του:</a:t>
            </a:r>
          </a:p>
          <a:p>
            <a:pPr marL="1828800" lvl="3" indent="-457200" algn="just">
              <a:buClr>
                <a:srgbClr val="7030A0"/>
              </a:buClr>
            </a:pPr>
            <a:r>
              <a:rPr lang="el-GR" sz="2000" dirty="0">
                <a:latin typeface="+mn-lt"/>
              </a:rPr>
              <a:t>	Α) Χ'</a:t>
            </a:r>
            <a:r>
              <a:rPr lang="el-GR" sz="2000" dirty="0">
                <a:latin typeface="+mn-lt"/>
                <a:sym typeface="Symbol" pitchFamily="18" charset="2"/>
              </a:rPr>
              <a:t></a:t>
            </a:r>
            <a:r>
              <a:rPr lang="el-GR" sz="2000" dirty="0">
                <a:solidFill>
                  <a:srgbClr val="00B050"/>
                </a:solidFill>
                <a:latin typeface="+mn-lt"/>
                <a:sym typeface="Symbol" pitchFamily="18" charset="2"/>
              </a:rPr>
              <a:t>Χ' </a:t>
            </a:r>
            <a:r>
              <a:rPr lang="el-GR" sz="2000" dirty="0">
                <a:latin typeface="+mn-lt"/>
                <a:sym typeface="Symbol" pitchFamily="18" charset="2"/>
              </a:rPr>
              <a:t>ΖΦ</a:t>
            </a:r>
          </a:p>
          <a:p>
            <a:pPr lvl="3"/>
            <a:endParaRPr lang="el-GR" sz="2000" dirty="0">
              <a:latin typeface="+mn-lt"/>
              <a:sym typeface="Symbol" pitchFamily="18" charset="2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-685800" y="2819400"/>
            <a:ext cx="9448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indent="-457200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000" dirty="0">
                <a:latin typeface="+mn-lt"/>
              </a:rPr>
              <a:t>Το Χ' στα δεξιά του βέλους στο (Α) μπορεί με τη σειρά του να ξαναγραφτεί ως:</a:t>
            </a:r>
          </a:p>
          <a:p>
            <a:pPr lvl="3" indent="-457200" algn="just">
              <a:buClr>
                <a:srgbClr val="7030A0"/>
              </a:buClr>
            </a:pPr>
            <a:r>
              <a:rPr lang="el-GR" sz="2000" dirty="0">
                <a:latin typeface="+mn-lt"/>
              </a:rPr>
              <a:t>		Β) Χ'</a:t>
            </a:r>
            <a:r>
              <a:rPr lang="el-GR" sz="2000" dirty="0">
                <a:latin typeface="+mn-lt"/>
                <a:sym typeface="Symbol" pitchFamily="18" charset="2"/>
              </a:rPr>
              <a:t>Χ' ΨΦ</a:t>
            </a:r>
            <a:endParaRPr lang="el-GR" sz="2000" dirty="0">
              <a:latin typeface="+mn-lt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-685800" y="4191000"/>
            <a:ext cx="952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indent="-457200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000" dirty="0">
                <a:latin typeface="+mn-lt"/>
              </a:rPr>
              <a:t>Το Χ' στα δεξιά του βέλους στο (Β) μπορεί και αυτό να ξαναγραφτεί ως:</a:t>
            </a:r>
          </a:p>
          <a:p>
            <a:pPr lvl="3" indent="-457200" algn="just">
              <a:buClr>
                <a:srgbClr val="7030A0"/>
              </a:buClr>
            </a:pPr>
            <a:r>
              <a:rPr lang="el-GR" sz="2000" dirty="0">
                <a:latin typeface="+mn-lt"/>
              </a:rPr>
              <a:t>		Γ) Χ'</a:t>
            </a:r>
            <a:r>
              <a:rPr lang="el-GR" sz="2000" dirty="0">
                <a:latin typeface="+mn-lt"/>
                <a:sym typeface="Symbol" pitchFamily="18" charset="2"/>
              </a:rPr>
              <a:t>Χ' ΩΦ</a:t>
            </a:r>
            <a:endParaRPr lang="el-GR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Προσαρτήματα - </a:t>
            </a: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Επαναδρομή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-609600" y="1295400"/>
            <a:ext cx="9525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algn="just">
              <a:lnSpc>
                <a:spcPct val="90000"/>
              </a:lnSpc>
            </a:pPr>
            <a:endParaRPr lang="el-GR" dirty="0">
              <a:latin typeface="+mn-lt"/>
            </a:endParaRPr>
          </a:p>
          <a:p>
            <a:pPr lvl="3" algn="just"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>
                <a:latin typeface="+mn-lt"/>
              </a:rPr>
              <a:t> Με τον κανόνα (Α) Χ'</a:t>
            </a:r>
            <a:r>
              <a:rPr lang="el-GR" dirty="0">
                <a:latin typeface="+mn-lt"/>
                <a:sym typeface="Symbol" pitchFamily="18" charset="2"/>
              </a:rPr>
              <a:t>Χ' ΖΦ προβάλει: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-609600" y="3352800"/>
            <a:ext cx="89154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>
                <a:latin typeface="+mn-lt"/>
              </a:rPr>
              <a:t> Με τον κανόνα (Β) Χ'</a:t>
            </a:r>
            <a:r>
              <a:rPr lang="el-GR" dirty="0">
                <a:latin typeface="+mn-lt"/>
                <a:sym typeface="Symbol" pitchFamily="18" charset="2"/>
              </a:rPr>
              <a:t>Χ' ΨΦ προβάλει: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-228600" y="48006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>
                <a:latin typeface="+mn-lt"/>
              </a:rPr>
              <a:t> Με τον κανόνα (Γ) Χ'</a:t>
            </a:r>
            <a:r>
              <a:rPr lang="el-GR" dirty="0">
                <a:latin typeface="+mn-lt"/>
                <a:sym typeface="Symbol" pitchFamily="18" charset="2"/>
              </a:rPr>
              <a:t>Χ' ΨΦ προβάλει:</a:t>
            </a:r>
          </a:p>
          <a:p>
            <a:pPr lvl="3">
              <a:buFontTx/>
              <a:buNone/>
            </a:pPr>
            <a:r>
              <a:rPr lang="el-GR" dirty="0">
                <a:latin typeface="+mn-lt"/>
              </a:rPr>
              <a:t>                 	</a:t>
            </a:r>
            <a:endParaRPr lang="el-GR" b="1" dirty="0">
              <a:solidFill>
                <a:srgbClr val="00B050"/>
              </a:solidFill>
              <a:latin typeface="+mn-lt"/>
            </a:endParaRPr>
          </a:p>
        </p:txBody>
      </p:sp>
      <p:grpSp>
        <p:nvGrpSpPr>
          <p:cNvPr id="12" name="11 - Ομάδα"/>
          <p:cNvGrpSpPr/>
          <p:nvPr/>
        </p:nvGrpSpPr>
        <p:grpSpPr>
          <a:xfrm>
            <a:off x="5029200" y="1447800"/>
            <a:ext cx="1914623" cy="990600"/>
            <a:chOff x="1475656" y="1844824"/>
            <a:chExt cx="1914623" cy="1058634"/>
          </a:xfrm>
        </p:grpSpPr>
        <p:sp>
          <p:nvSpPr>
            <p:cNvPr id="13" name="TextBox 17"/>
            <p:cNvSpPr txBox="1"/>
            <p:nvPr/>
          </p:nvSpPr>
          <p:spPr>
            <a:xfrm>
              <a:off x="2699792" y="2564904"/>
              <a:ext cx="6904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>
                  <a:latin typeface="+mn-lt"/>
                  <a:cs typeface="Times New Roman" panose="02020603050405020304" pitchFamily="18" charset="0"/>
                </a:rPr>
                <a:t>ΖΦ</a:t>
              </a:r>
              <a:endParaRPr lang="en-US" sz="1600" dirty="0">
                <a:latin typeface="+mn-lt"/>
                <a:cs typeface="Times New Roman" panose="02020603050405020304" pitchFamily="18" charset="0"/>
              </a:endParaRPr>
            </a:p>
          </p:txBody>
        </p:sp>
        <p:grpSp>
          <p:nvGrpSpPr>
            <p:cNvPr id="14" name="27 - Ομάδα"/>
            <p:cNvGrpSpPr/>
            <p:nvPr/>
          </p:nvGrpSpPr>
          <p:grpSpPr>
            <a:xfrm>
              <a:off x="1475656" y="1844824"/>
              <a:ext cx="1416753" cy="1044420"/>
              <a:chOff x="4084147" y="2996952"/>
              <a:chExt cx="1416753" cy="1044420"/>
            </a:xfrm>
          </p:grpSpPr>
          <p:cxnSp>
            <p:nvCxnSpPr>
              <p:cNvPr id="15" name="Ευθεία γραμμή σύνδεσης 18"/>
              <p:cNvCxnSpPr/>
              <p:nvPr/>
            </p:nvCxnSpPr>
            <p:spPr>
              <a:xfrm flipH="1" flipV="1">
                <a:off x="4933447" y="3268485"/>
                <a:ext cx="504056" cy="43204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Ευθεία γραμμή σύνδεσης 19"/>
              <p:cNvCxnSpPr/>
              <p:nvPr/>
            </p:nvCxnSpPr>
            <p:spPr>
              <a:xfrm flipV="1">
                <a:off x="4429391" y="3268485"/>
                <a:ext cx="504056" cy="43204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TextBox 20"/>
              <p:cNvSpPr txBox="1"/>
              <p:nvPr/>
            </p:nvSpPr>
            <p:spPr>
              <a:xfrm>
                <a:off x="4084147" y="3702818"/>
                <a:ext cx="6904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dirty="0">
                    <a:latin typeface="+mn-lt"/>
                    <a:cs typeface="Times New Roman" panose="02020603050405020304" pitchFamily="18" charset="0"/>
                  </a:rPr>
                  <a:t>Χ</a:t>
                </a:r>
                <a:r>
                  <a:rPr lang="el-GR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΄</a:t>
                </a: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Box 21"/>
              <p:cNvSpPr txBox="1"/>
              <p:nvPr/>
            </p:nvSpPr>
            <p:spPr>
              <a:xfrm>
                <a:off x="4769947" y="2996952"/>
                <a:ext cx="73095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dirty="0">
                    <a:latin typeface="+mn-lt"/>
                    <a:cs typeface="Times New Roman" panose="02020603050405020304" pitchFamily="18" charset="0"/>
                  </a:rPr>
                  <a:t>Χ΄</a:t>
                </a:r>
                <a:endParaRPr lang="en-US" sz="1600" dirty="0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1" name="30 - Ομάδα"/>
          <p:cNvGrpSpPr/>
          <p:nvPr/>
        </p:nvGrpSpPr>
        <p:grpSpPr>
          <a:xfrm>
            <a:off x="4648200" y="2743200"/>
            <a:ext cx="2595487" cy="1600200"/>
            <a:chOff x="827584" y="1844824"/>
            <a:chExt cx="2595487" cy="1862554"/>
          </a:xfrm>
        </p:grpSpPr>
        <p:sp>
          <p:nvSpPr>
            <p:cNvPr id="32" name="TextBox 12"/>
            <p:cNvSpPr txBox="1"/>
            <p:nvPr/>
          </p:nvSpPr>
          <p:spPr>
            <a:xfrm>
              <a:off x="1894384" y="3368824"/>
              <a:ext cx="6406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>
                  <a:latin typeface="+mn-lt"/>
                  <a:cs typeface="Times New Roman" panose="02020603050405020304" pitchFamily="18" charset="0"/>
                </a:rPr>
                <a:t>ΨΦ</a:t>
              </a:r>
              <a:r>
                <a:rPr lang="el-G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Ευθεία γραμμή σύνδεσης 14"/>
            <p:cNvCxnSpPr/>
            <p:nvPr/>
          </p:nvCxnSpPr>
          <p:spPr>
            <a:xfrm flipH="1" flipV="1">
              <a:off x="1547664" y="2852936"/>
              <a:ext cx="504056" cy="4320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Ευθεία γραμμή σύνδεσης 15"/>
            <p:cNvCxnSpPr/>
            <p:nvPr/>
          </p:nvCxnSpPr>
          <p:spPr>
            <a:xfrm flipV="1">
              <a:off x="1043608" y="2852936"/>
              <a:ext cx="504056" cy="4320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16"/>
            <p:cNvSpPr txBox="1"/>
            <p:nvPr/>
          </p:nvSpPr>
          <p:spPr>
            <a:xfrm>
              <a:off x="827584" y="3356992"/>
              <a:ext cx="10796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>
                  <a:latin typeface="+mn-lt"/>
                  <a:cs typeface="Times New Roman" panose="02020603050405020304" pitchFamily="18" charset="0"/>
                </a:rPr>
                <a:t>Χ</a:t>
              </a:r>
              <a:r>
                <a:rPr lang="el-GR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΄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6" name="28 - Ομάδα"/>
            <p:cNvGrpSpPr/>
            <p:nvPr/>
          </p:nvGrpSpPr>
          <p:grpSpPr>
            <a:xfrm>
              <a:off x="1475656" y="1844824"/>
              <a:ext cx="1947415" cy="1044420"/>
              <a:chOff x="1475656" y="1844824"/>
              <a:chExt cx="1947415" cy="1044420"/>
            </a:xfrm>
          </p:grpSpPr>
          <p:sp>
            <p:nvSpPr>
              <p:cNvPr id="37" name="TextBox 17"/>
              <p:cNvSpPr txBox="1"/>
              <p:nvPr/>
            </p:nvSpPr>
            <p:spPr>
              <a:xfrm>
                <a:off x="2732584" y="2530624"/>
                <a:ext cx="6904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dirty="0">
                    <a:latin typeface="+mn-lt"/>
                    <a:cs typeface="Times New Roman" panose="02020603050405020304" pitchFamily="18" charset="0"/>
                  </a:rPr>
                  <a:t>ΖΦ</a:t>
                </a:r>
                <a:endParaRPr lang="en-US" sz="1600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8" name="27 - Ομάδα"/>
              <p:cNvGrpSpPr/>
              <p:nvPr/>
            </p:nvGrpSpPr>
            <p:grpSpPr>
              <a:xfrm>
                <a:off x="1475656" y="1844824"/>
                <a:ext cx="1434830" cy="1044420"/>
                <a:chOff x="4084147" y="2996952"/>
                <a:chExt cx="1434830" cy="1044420"/>
              </a:xfrm>
            </p:grpSpPr>
            <p:cxnSp>
              <p:nvCxnSpPr>
                <p:cNvPr id="39" name="Ευθεία γραμμή σύνδεσης 18"/>
                <p:cNvCxnSpPr/>
                <p:nvPr/>
              </p:nvCxnSpPr>
              <p:spPr>
                <a:xfrm flipH="1" flipV="1">
                  <a:off x="4933447" y="3268485"/>
                  <a:ext cx="504056" cy="43204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Ευθεία γραμμή σύνδεσης 19"/>
                <p:cNvCxnSpPr/>
                <p:nvPr/>
              </p:nvCxnSpPr>
              <p:spPr>
                <a:xfrm flipV="1">
                  <a:off x="4429391" y="3268485"/>
                  <a:ext cx="504056" cy="43204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extBox 20"/>
                <p:cNvSpPr txBox="1"/>
                <p:nvPr/>
              </p:nvSpPr>
              <p:spPr>
                <a:xfrm>
                  <a:off x="4084147" y="3702818"/>
                  <a:ext cx="690487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600" dirty="0">
                      <a:latin typeface="+mn-lt"/>
                      <a:cs typeface="Times New Roman" panose="02020603050405020304" pitchFamily="18" charset="0"/>
                    </a:rPr>
                    <a:t>Χ</a:t>
                  </a:r>
                  <a:r>
                    <a:rPr lang="el-GR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΄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2" name="TextBox 21"/>
                <p:cNvSpPr txBox="1"/>
                <p:nvPr/>
              </p:nvSpPr>
              <p:spPr>
                <a:xfrm>
                  <a:off x="4788024" y="2996952"/>
                  <a:ext cx="73095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600" dirty="0">
                      <a:latin typeface="+mn-lt"/>
                      <a:cs typeface="Times New Roman" panose="02020603050405020304" pitchFamily="18" charset="0"/>
                    </a:rPr>
                    <a:t>Χ΄</a:t>
                  </a:r>
                  <a:endParaRPr lang="en-US" sz="16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grpSp>
        <p:nvGrpSpPr>
          <p:cNvPr id="43" name="42 - Ομάδα"/>
          <p:cNvGrpSpPr/>
          <p:nvPr/>
        </p:nvGrpSpPr>
        <p:grpSpPr>
          <a:xfrm>
            <a:off x="5029200" y="4267200"/>
            <a:ext cx="4114800" cy="2286000"/>
            <a:chOff x="0" y="1988840"/>
            <a:chExt cx="3351063" cy="2498794"/>
          </a:xfrm>
        </p:grpSpPr>
        <p:sp>
          <p:nvSpPr>
            <p:cNvPr id="44" name="TextBox 9"/>
            <p:cNvSpPr txBox="1"/>
            <p:nvPr/>
          </p:nvSpPr>
          <p:spPr>
            <a:xfrm>
              <a:off x="1187624" y="4149080"/>
              <a:ext cx="5908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>
                  <a:latin typeface="+mn-lt"/>
                  <a:cs typeface="Times New Roman" panose="02020603050405020304" pitchFamily="18" charset="0"/>
                </a:rPr>
                <a:t>ΩΦ</a:t>
              </a:r>
              <a:endParaRPr lang="en-US" sz="1600" dirty="0">
                <a:latin typeface="+mn-lt"/>
                <a:cs typeface="Times New Roman" panose="02020603050405020304" pitchFamily="18" charset="0"/>
              </a:endParaRPr>
            </a:p>
          </p:txBody>
        </p:sp>
        <p:cxnSp>
          <p:nvCxnSpPr>
            <p:cNvPr id="45" name="Ευθεία γραμμή σύνδεσης 10"/>
            <p:cNvCxnSpPr/>
            <p:nvPr/>
          </p:nvCxnSpPr>
          <p:spPr>
            <a:xfrm flipH="1" flipV="1">
              <a:off x="899592" y="3717032"/>
              <a:ext cx="504056" cy="4320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11"/>
            <p:cNvCxnSpPr/>
            <p:nvPr/>
          </p:nvCxnSpPr>
          <p:spPr>
            <a:xfrm flipV="1">
              <a:off x="395536" y="3717032"/>
              <a:ext cx="504056" cy="4320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TextBox 13"/>
            <p:cNvSpPr txBox="1"/>
            <p:nvPr/>
          </p:nvSpPr>
          <p:spPr>
            <a:xfrm>
              <a:off x="0" y="4149080"/>
              <a:ext cx="11669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>
                  <a:latin typeface="+mn-lt"/>
                  <a:cs typeface="Times New Roman" panose="02020603050405020304" pitchFamily="18" charset="0"/>
                </a:rPr>
                <a:t>Χ’</a:t>
              </a:r>
              <a:endParaRPr lang="en-US" sz="1600" dirty="0">
                <a:latin typeface="+mn-lt"/>
                <a:cs typeface="Times New Roman" panose="02020603050405020304" pitchFamily="18" charset="0"/>
              </a:endParaRPr>
            </a:p>
          </p:txBody>
        </p:sp>
        <p:grpSp>
          <p:nvGrpSpPr>
            <p:cNvPr id="48" name="30 - Ομάδα"/>
            <p:cNvGrpSpPr/>
            <p:nvPr/>
          </p:nvGrpSpPr>
          <p:grpSpPr>
            <a:xfrm>
              <a:off x="755576" y="1988840"/>
              <a:ext cx="2595487" cy="1600200"/>
              <a:chOff x="827584" y="1844824"/>
              <a:chExt cx="2595487" cy="1862554"/>
            </a:xfrm>
          </p:grpSpPr>
          <p:sp>
            <p:nvSpPr>
              <p:cNvPr id="49" name="TextBox 12"/>
              <p:cNvSpPr txBox="1"/>
              <p:nvPr/>
            </p:nvSpPr>
            <p:spPr>
              <a:xfrm>
                <a:off x="1894384" y="3368824"/>
                <a:ext cx="64067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dirty="0">
                    <a:latin typeface="+mn-lt"/>
                    <a:cs typeface="Times New Roman" panose="02020603050405020304" pitchFamily="18" charset="0"/>
                  </a:rPr>
                  <a:t>ΨΦ</a:t>
                </a:r>
                <a:r>
                  <a:rPr lang="el-G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0" name="Ευθεία γραμμή σύνδεσης 14"/>
              <p:cNvCxnSpPr/>
              <p:nvPr/>
            </p:nvCxnSpPr>
            <p:spPr>
              <a:xfrm flipH="1" flipV="1">
                <a:off x="1547664" y="2852936"/>
                <a:ext cx="504056" cy="43204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Ευθεία γραμμή σύνδεσης 15"/>
              <p:cNvCxnSpPr/>
              <p:nvPr/>
            </p:nvCxnSpPr>
            <p:spPr>
              <a:xfrm flipV="1">
                <a:off x="1043608" y="2852936"/>
                <a:ext cx="504056" cy="43204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" name="TextBox 16"/>
              <p:cNvSpPr txBox="1"/>
              <p:nvPr/>
            </p:nvSpPr>
            <p:spPr>
              <a:xfrm>
                <a:off x="827584" y="3356992"/>
                <a:ext cx="107961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dirty="0">
                    <a:latin typeface="+mn-lt"/>
                    <a:cs typeface="Times New Roman" panose="02020603050405020304" pitchFamily="18" charset="0"/>
                  </a:rPr>
                  <a:t>Χ</a:t>
                </a:r>
                <a:r>
                  <a:rPr lang="el-G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΄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3" name="28 - Ομάδα"/>
              <p:cNvGrpSpPr/>
              <p:nvPr/>
            </p:nvGrpSpPr>
            <p:grpSpPr>
              <a:xfrm>
                <a:off x="1475656" y="1844824"/>
                <a:ext cx="1947415" cy="1044420"/>
                <a:chOff x="1475656" y="1844824"/>
                <a:chExt cx="1947415" cy="1044420"/>
              </a:xfrm>
            </p:grpSpPr>
            <p:sp>
              <p:nvSpPr>
                <p:cNvPr id="54" name="TextBox 17"/>
                <p:cNvSpPr txBox="1"/>
                <p:nvPr/>
              </p:nvSpPr>
              <p:spPr>
                <a:xfrm>
                  <a:off x="2732584" y="2530624"/>
                  <a:ext cx="690487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600" dirty="0">
                      <a:latin typeface="+mn-lt"/>
                      <a:cs typeface="Times New Roman" panose="02020603050405020304" pitchFamily="18" charset="0"/>
                    </a:rPr>
                    <a:t>ΖΦ</a:t>
                  </a:r>
                  <a:endParaRPr lang="en-US" sz="1600" dirty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5" name="27 - Ομάδα"/>
                <p:cNvGrpSpPr/>
                <p:nvPr/>
              </p:nvGrpSpPr>
              <p:grpSpPr>
                <a:xfrm>
                  <a:off x="1475656" y="1844824"/>
                  <a:ext cx="1434830" cy="1044420"/>
                  <a:chOff x="4084147" y="2996952"/>
                  <a:chExt cx="1434830" cy="1044420"/>
                </a:xfrm>
              </p:grpSpPr>
              <p:cxnSp>
                <p:nvCxnSpPr>
                  <p:cNvPr id="56" name="Ευθεία γραμμή σύνδεσης 18"/>
                  <p:cNvCxnSpPr/>
                  <p:nvPr/>
                </p:nvCxnSpPr>
                <p:spPr>
                  <a:xfrm flipH="1" flipV="1">
                    <a:off x="4933447" y="3268485"/>
                    <a:ext cx="504056" cy="432048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Ευθεία γραμμή σύνδεσης 19"/>
                  <p:cNvCxnSpPr/>
                  <p:nvPr/>
                </p:nvCxnSpPr>
                <p:spPr>
                  <a:xfrm flipV="1">
                    <a:off x="4429391" y="3268485"/>
                    <a:ext cx="504056" cy="432048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8" name="TextBox 20"/>
                  <p:cNvSpPr txBox="1"/>
                  <p:nvPr/>
                </p:nvSpPr>
                <p:spPr>
                  <a:xfrm>
                    <a:off x="4084147" y="3702818"/>
                    <a:ext cx="690487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l-GR" sz="1600" dirty="0">
                        <a:latin typeface="+mn-lt"/>
                        <a:cs typeface="Times New Roman" panose="02020603050405020304" pitchFamily="18" charset="0"/>
                      </a:rPr>
                      <a:t>Χ</a:t>
                    </a:r>
                    <a:r>
                      <a:rPr lang="el-G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΄</a:t>
                    </a:r>
                    <a:endParaRPr lang="en-US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9" name="TextBox 21"/>
                  <p:cNvSpPr txBox="1"/>
                  <p:nvPr/>
                </p:nvSpPr>
                <p:spPr>
                  <a:xfrm>
                    <a:off x="4788024" y="2996952"/>
                    <a:ext cx="730953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l-GR" sz="1600" dirty="0">
                        <a:latin typeface="+mn-lt"/>
                        <a:cs typeface="Times New Roman" panose="02020603050405020304" pitchFamily="18" charset="0"/>
                      </a:rPr>
                      <a:t>Χ΄</a:t>
                    </a:r>
                    <a:endParaRPr lang="en-US" sz="1600" dirty="0">
                      <a:latin typeface="+mn-lt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</p:grpSp>
      <p:sp>
        <p:nvSpPr>
          <p:cNvPr id="60" name="59 - Ορθογώνιο"/>
          <p:cNvSpPr/>
          <p:nvPr/>
        </p:nvSpPr>
        <p:spPr>
          <a:xfrm>
            <a:off x="-762000" y="914400"/>
            <a:ext cx="937260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lnSpc>
                <a:spcPct val="90000"/>
              </a:lnSpc>
              <a:buClr>
                <a:srgbClr val="00B050"/>
              </a:buClr>
              <a:buFont typeface="Wingdings" pitchFamily="2" charset="2"/>
              <a:buChar char="q"/>
            </a:pPr>
            <a:r>
              <a:rPr lang="el-GR" dirty="0">
                <a:latin typeface="+mn-lt"/>
              </a:rPr>
              <a:t> Οι τρεις παραπάνω κανόνες μας δίνουν ένα δέντρο με συνεχή επανάληψη προσαρτημάτων: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Προσαρτήματα - </a:t>
            </a: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Επαναδρομή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685800"/>
            <a:ext cx="87630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90000"/>
              </a:lnSpc>
            </a:pPr>
            <a:r>
              <a:rPr lang="el-GR" dirty="0">
                <a:latin typeface="+mn-lt"/>
              </a:rPr>
              <a:t>Η καταστροφή της Αθήνας  από τους Σπαρτιάτες στην αρχαιότητα </a:t>
            </a:r>
          </a:p>
          <a:p>
            <a:pPr lvl="2">
              <a:lnSpc>
                <a:spcPct val="90000"/>
              </a:lnSpc>
            </a:pPr>
            <a:endParaRPr lang="el-GR" b="1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110" name="109 - Ομάδα"/>
          <p:cNvGrpSpPr/>
          <p:nvPr/>
        </p:nvGrpSpPr>
        <p:grpSpPr>
          <a:xfrm>
            <a:off x="323528" y="1066800"/>
            <a:ext cx="8640960" cy="5638800"/>
            <a:chOff x="323528" y="0"/>
            <a:chExt cx="8640960" cy="6534055"/>
          </a:xfrm>
        </p:grpSpPr>
        <p:sp>
          <p:nvSpPr>
            <p:cNvPr id="111" name="TextBox 11"/>
            <p:cNvSpPr txBox="1"/>
            <p:nvPr/>
          </p:nvSpPr>
          <p:spPr>
            <a:xfrm>
              <a:off x="2987824" y="0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>
                  <a:latin typeface="Cambria" pitchFamily="18" charset="0"/>
                  <a:cs typeface="Times New Roman" panose="02020603050405020304" pitchFamily="18" charset="0"/>
                </a:rPr>
                <a:t>ΟΦ</a:t>
              </a:r>
              <a:endParaRPr lang="en-US" sz="1600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Box 11"/>
            <p:cNvSpPr txBox="1"/>
            <p:nvPr/>
          </p:nvSpPr>
          <p:spPr>
            <a:xfrm>
              <a:off x="1727176" y="1052736"/>
              <a:ext cx="1512168" cy="677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 err="1">
                  <a:latin typeface="Cambria" pitchFamily="18" charset="0"/>
                  <a:cs typeface="Times New Roman" panose="02020603050405020304" pitchFamily="18" charset="0"/>
                </a:rPr>
                <a:t>Αρθ</a:t>
              </a:r>
              <a:endParaRPr lang="en-US" sz="16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l-GR" sz="1600" b="1" dirty="0">
                  <a:latin typeface="Cambria" pitchFamily="18" charset="0"/>
                  <a:cs typeface="Times New Roman" panose="02020603050405020304" pitchFamily="18" charset="0"/>
                </a:rPr>
                <a:t>η</a:t>
              </a:r>
              <a:endParaRPr lang="en-US" sz="16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3" name="Ευθεία γραμμή σύνδεσης 5"/>
            <p:cNvCxnSpPr/>
            <p:nvPr/>
          </p:nvCxnSpPr>
          <p:spPr>
            <a:xfrm flipV="1">
              <a:off x="2519264" y="332656"/>
              <a:ext cx="1260648" cy="7200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Ευθεία γραμμή σύνδεσης 4"/>
            <p:cNvCxnSpPr/>
            <p:nvPr/>
          </p:nvCxnSpPr>
          <p:spPr>
            <a:xfrm flipH="1" flipV="1">
              <a:off x="3779912" y="332656"/>
              <a:ext cx="1043608" cy="5040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5" name="75 - Ομάδα"/>
            <p:cNvGrpSpPr/>
            <p:nvPr/>
          </p:nvGrpSpPr>
          <p:grpSpPr>
            <a:xfrm>
              <a:off x="3671392" y="3717032"/>
              <a:ext cx="3672408" cy="2817023"/>
              <a:chOff x="3635896" y="1628800"/>
              <a:chExt cx="3672408" cy="2817023"/>
            </a:xfrm>
          </p:grpSpPr>
          <p:sp>
            <p:nvSpPr>
              <p:cNvPr id="153" name="TextBox 11"/>
              <p:cNvSpPr txBox="1"/>
              <p:nvPr/>
            </p:nvSpPr>
            <p:spPr>
              <a:xfrm>
                <a:off x="4355976" y="2996952"/>
                <a:ext cx="1512168" cy="677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 err="1">
                    <a:latin typeface="Cambria" pitchFamily="18" charset="0"/>
                    <a:cs typeface="Times New Roman" panose="02020603050405020304" pitchFamily="18" charset="0"/>
                  </a:rPr>
                  <a:t>Αρθ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l-GR" sz="1600" b="1" dirty="0">
                    <a:latin typeface="Cambria" pitchFamily="18" charset="0"/>
                    <a:cs typeface="Times New Roman" panose="02020603050405020304" pitchFamily="18" charset="0"/>
                  </a:rPr>
                  <a:t>τους</a:t>
                </a:r>
                <a:endParaRPr lang="en-US" sz="1600" b="1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" name="TextBox 11"/>
              <p:cNvSpPr txBox="1"/>
              <p:nvPr/>
            </p:nvSpPr>
            <p:spPr>
              <a:xfrm>
                <a:off x="5796136" y="3861048"/>
                <a:ext cx="144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>
                    <a:latin typeface="Cambria" pitchFamily="18" charset="0"/>
                    <a:cs typeface="Times New Roman" panose="02020603050405020304" pitchFamily="18" charset="0"/>
                  </a:rPr>
                  <a:t>Ο</a:t>
                </a:r>
              </a:p>
              <a:p>
                <a:pPr algn="ctr"/>
                <a:r>
                  <a:rPr lang="el-GR" sz="1600" b="1" dirty="0">
                    <a:latin typeface="Cambria" pitchFamily="18" charset="0"/>
                    <a:cs typeface="Times New Roman" panose="02020603050405020304" pitchFamily="18" charset="0"/>
                  </a:rPr>
                  <a:t>Σπαρτιάτες</a:t>
                </a:r>
              </a:p>
            </p:txBody>
          </p:sp>
          <p:sp>
            <p:nvSpPr>
              <p:cNvPr id="155" name="TextBox 11"/>
              <p:cNvSpPr txBox="1"/>
              <p:nvPr/>
            </p:nvSpPr>
            <p:spPr>
              <a:xfrm>
                <a:off x="5796136" y="3068960"/>
                <a:ext cx="15121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>
                    <a:latin typeface="Cambria" pitchFamily="18" charset="0"/>
                    <a:cs typeface="Times New Roman" panose="02020603050405020304" pitchFamily="18" charset="0"/>
                  </a:rPr>
                  <a:t>Ο΄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56" name="Ευθεία γραμμή σύνδεσης 5"/>
              <p:cNvCxnSpPr/>
              <p:nvPr/>
            </p:nvCxnSpPr>
            <p:spPr>
              <a:xfrm flipV="1">
                <a:off x="5220072" y="2636912"/>
                <a:ext cx="601673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Ευθεία γραμμή σύνδεσης 4"/>
              <p:cNvCxnSpPr/>
              <p:nvPr/>
            </p:nvCxnSpPr>
            <p:spPr>
              <a:xfrm flipH="1" flipV="1">
                <a:off x="5796136" y="2636912"/>
                <a:ext cx="648072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Ευθεία γραμμή σύνδεσης 4"/>
              <p:cNvCxnSpPr/>
              <p:nvPr/>
            </p:nvCxnSpPr>
            <p:spPr>
              <a:xfrm flipH="1" flipV="1">
                <a:off x="5004048" y="1988840"/>
                <a:ext cx="648072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9" name="Ευθεία γραμμή σύνδεσης 5"/>
              <p:cNvCxnSpPr/>
              <p:nvPr/>
            </p:nvCxnSpPr>
            <p:spPr>
              <a:xfrm flipV="1">
                <a:off x="4427984" y="1988840"/>
                <a:ext cx="601673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0" name="TextBox 11"/>
              <p:cNvSpPr txBox="1"/>
              <p:nvPr/>
            </p:nvSpPr>
            <p:spPr>
              <a:xfrm>
                <a:off x="4283968" y="1628800"/>
                <a:ext cx="15121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 err="1">
                    <a:latin typeface="Cambria" pitchFamily="18" charset="0"/>
                    <a:cs typeface="Times New Roman" panose="02020603050405020304" pitchFamily="18" charset="0"/>
                  </a:rPr>
                  <a:t>Πρθ΄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1" name="TextBox 11"/>
              <p:cNvSpPr txBox="1"/>
              <p:nvPr/>
            </p:nvSpPr>
            <p:spPr>
              <a:xfrm>
                <a:off x="3635896" y="2276872"/>
                <a:ext cx="15121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 err="1">
                    <a:latin typeface="Cambria" pitchFamily="18" charset="0"/>
                    <a:cs typeface="Times New Roman" panose="02020603050405020304" pitchFamily="18" charset="0"/>
                  </a:rPr>
                  <a:t>Πρθ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l-GR" sz="1600" b="1" dirty="0">
                    <a:latin typeface="Cambria" pitchFamily="18" charset="0"/>
                    <a:cs typeface="Times New Roman" panose="02020603050405020304" pitchFamily="18" charset="0"/>
                  </a:rPr>
                  <a:t>από</a:t>
                </a:r>
                <a:endParaRPr lang="en-US" sz="1600" b="1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16" name="115 - Ευθεία γραμμή σύνδεσης"/>
            <p:cNvCxnSpPr/>
            <p:nvPr/>
          </p:nvCxnSpPr>
          <p:spPr>
            <a:xfrm flipV="1">
              <a:off x="5039544" y="3356992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"/>
            <p:cNvSpPr txBox="1"/>
            <p:nvPr/>
          </p:nvSpPr>
          <p:spPr>
            <a:xfrm>
              <a:off x="4319464" y="2996952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 err="1">
                  <a:latin typeface="Cambria" pitchFamily="18" charset="0"/>
                  <a:cs typeface="Times New Roman" panose="02020603050405020304" pitchFamily="18" charset="0"/>
                </a:rPr>
                <a:t>ΠρθΦ</a:t>
              </a:r>
              <a:endParaRPr lang="en-US" sz="1600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TextBox 11"/>
            <p:cNvSpPr txBox="1"/>
            <p:nvPr/>
          </p:nvSpPr>
          <p:spPr>
            <a:xfrm>
              <a:off x="5111552" y="4437112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>
                  <a:latin typeface="Cambria" pitchFamily="18" charset="0"/>
                  <a:cs typeface="Times New Roman" panose="02020603050405020304" pitchFamily="18" charset="0"/>
                </a:rPr>
                <a:t>ΟΦ</a:t>
              </a:r>
              <a:endParaRPr lang="en-US" sz="1600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9" name="118 - Ευθεία γραμμή σύνδεσης"/>
            <p:cNvCxnSpPr/>
            <p:nvPr/>
          </p:nvCxnSpPr>
          <p:spPr>
            <a:xfrm flipV="1">
              <a:off x="6551712" y="5517232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"/>
            <p:cNvSpPr txBox="1"/>
            <p:nvPr/>
          </p:nvSpPr>
          <p:spPr>
            <a:xfrm>
              <a:off x="2843808" y="544522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>
                  <a:latin typeface="Cambria" pitchFamily="18" charset="0"/>
                  <a:cs typeface="Times New Roman" panose="02020603050405020304" pitchFamily="18" charset="0"/>
                </a:rPr>
                <a:t>Ο</a:t>
              </a:r>
              <a:endParaRPr lang="en-US" sz="16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l-GR" sz="1600" b="1" dirty="0">
                  <a:latin typeface="Cambria" pitchFamily="18" charset="0"/>
                  <a:cs typeface="Times New Roman" panose="02020603050405020304" pitchFamily="18" charset="0"/>
                </a:rPr>
                <a:t>Αθήνας</a:t>
              </a:r>
              <a:endParaRPr lang="en-US" sz="16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1" name="168 - Ομάδα"/>
            <p:cNvGrpSpPr/>
            <p:nvPr/>
          </p:nvGrpSpPr>
          <p:grpSpPr>
            <a:xfrm>
              <a:off x="323528" y="3068960"/>
              <a:ext cx="3456384" cy="2312354"/>
              <a:chOff x="503040" y="3717032"/>
              <a:chExt cx="3456384" cy="2312354"/>
            </a:xfrm>
          </p:grpSpPr>
          <p:sp>
            <p:nvSpPr>
              <p:cNvPr id="144" name="TextBox 11"/>
              <p:cNvSpPr txBox="1"/>
              <p:nvPr/>
            </p:nvSpPr>
            <p:spPr>
              <a:xfrm>
                <a:off x="1367136" y="3717032"/>
                <a:ext cx="15121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>
                    <a:solidFill>
                      <a:srgbClr val="00B050"/>
                    </a:solidFill>
                    <a:latin typeface="Cambria" pitchFamily="18" charset="0"/>
                    <a:cs typeface="Times New Roman" panose="02020603050405020304" pitchFamily="18" charset="0"/>
                  </a:rPr>
                  <a:t>Ο’</a:t>
                </a:r>
                <a:endParaRPr lang="en-US" sz="1600" dirty="0">
                  <a:solidFill>
                    <a:srgbClr val="00B050"/>
                  </a:solidFill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" name="TextBox 11"/>
              <p:cNvSpPr txBox="1"/>
              <p:nvPr/>
            </p:nvSpPr>
            <p:spPr>
              <a:xfrm>
                <a:off x="503040" y="4509120"/>
                <a:ext cx="15121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>
                    <a:latin typeface="Cambria" pitchFamily="18" charset="0"/>
                    <a:cs typeface="Times New Roman" panose="02020603050405020304" pitchFamily="18" charset="0"/>
                  </a:rPr>
                  <a:t>Ο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l-GR" sz="1600" b="1" dirty="0">
                    <a:latin typeface="Cambria" pitchFamily="18" charset="0"/>
                    <a:cs typeface="Times New Roman" panose="02020603050405020304" pitchFamily="18" charset="0"/>
                  </a:rPr>
                  <a:t>καταστροφή</a:t>
                </a:r>
                <a:endParaRPr lang="en-US" sz="1600" b="1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46" name="Ευθεία γραμμή σύνδεσης 5"/>
              <p:cNvCxnSpPr/>
              <p:nvPr/>
            </p:nvCxnSpPr>
            <p:spPr>
              <a:xfrm flipV="1">
                <a:off x="1295128" y="4005064"/>
                <a:ext cx="792088" cy="50405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7" name="Ευθεία γραμμή σύνδεσης 5"/>
              <p:cNvCxnSpPr/>
              <p:nvPr/>
            </p:nvCxnSpPr>
            <p:spPr>
              <a:xfrm flipV="1">
                <a:off x="2663280" y="4941168"/>
                <a:ext cx="529665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8" name="Ευθεία γραμμή σύνδεσης 4"/>
              <p:cNvCxnSpPr/>
              <p:nvPr/>
            </p:nvCxnSpPr>
            <p:spPr>
              <a:xfrm flipH="1" flipV="1">
                <a:off x="3167336" y="4941168"/>
                <a:ext cx="612066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9" name="TextBox 11"/>
              <p:cNvSpPr txBox="1"/>
              <p:nvPr/>
            </p:nvSpPr>
            <p:spPr>
              <a:xfrm>
                <a:off x="2447256" y="4653136"/>
                <a:ext cx="15121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>
                    <a:latin typeface="Cambria" pitchFamily="18" charset="0"/>
                    <a:cs typeface="Times New Roman" panose="02020603050405020304" pitchFamily="18" charset="0"/>
                  </a:rPr>
                  <a:t>ΟΦ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TextBox 11"/>
              <p:cNvSpPr txBox="1"/>
              <p:nvPr/>
            </p:nvSpPr>
            <p:spPr>
              <a:xfrm>
                <a:off x="1799184" y="5301208"/>
                <a:ext cx="1512168" cy="677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 err="1">
                    <a:latin typeface="Cambria" pitchFamily="18" charset="0"/>
                    <a:cs typeface="Times New Roman" panose="02020603050405020304" pitchFamily="18" charset="0"/>
                  </a:rPr>
                  <a:t>Αρθ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l-GR" sz="1600" b="1" dirty="0">
                    <a:latin typeface="Cambria" pitchFamily="18" charset="0"/>
                    <a:cs typeface="Times New Roman" panose="02020603050405020304" pitchFamily="18" charset="0"/>
                  </a:rPr>
                  <a:t>της</a:t>
                </a:r>
                <a:endParaRPr lang="en-US" sz="1600" b="1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51" name="Ευθεία γραμμή σύνδεσης 4"/>
              <p:cNvCxnSpPr/>
              <p:nvPr/>
            </p:nvCxnSpPr>
            <p:spPr>
              <a:xfrm flipH="1" flipV="1">
                <a:off x="2087216" y="4005064"/>
                <a:ext cx="1008112" cy="64807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2" name="151 - Ευθεία γραμμή σύνδεσης"/>
              <p:cNvCxnSpPr/>
              <p:nvPr/>
            </p:nvCxnSpPr>
            <p:spPr>
              <a:xfrm flipV="1">
                <a:off x="3743400" y="5733256"/>
                <a:ext cx="2860" cy="29613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" name="TextBox 11"/>
            <p:cNvSpPr txBox="1"/>
            <p:nvPr/>
          </p:nvSpPr>
          <p:spPr>
            <a:xfrm>
              <a:off x="2843808" y="4725144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>
                  <a:latin typeface="Cambria" pitchFamily="18" charset="0"/>
                  <a:cs typeface="Times New Roman" panose="02020603050405020304" pitchFamily="18" charset="0"/>
                </a:rPr>
                <a:t>Ο΄</a:t>
              </a:r>
              <a:endParaRPr lang="en-US" sz="1600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3" name="122 - Ευθεία γραμμή σύνδεσης"/>
            <p:cNvCxnSpPr/>
            <p:nvPr/>
          </p:nvCxnSpPr>
          <p:spPr>
            <a:xfrm flipV="1">
              <a:off x="1979712" y="2204864"/>
              <a:ext cx="1512168" cy="9361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123 - Ευθεία γραμμή σύνδεσης"/>
            <p:cNvCxnSpPr/>
            <p:nvPr/>
          </p:nvCxnSpPr>
          <p:spPr>
            <a:xfrm flipH="1" flipV="1">
              <a:off x="3491880" y="2204864"/>
              <a:ext cx="1296144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1"/>
            <p:cNvSpPr txBox="1"/>
            <p:nvPr/>
          </p:nvSpPr>
          <p:spPr>
            <a:xfrm>
              <a:off x="2699792" y="1916832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>
                  <a:solidFill>
                    <a:srgbClr val="00B050"/>
                  </a:solidFill>
                  <a:latin typeface="Cambria" pitchFamily="18" charset="0"/>
                  <a:cs typeface="Times New Roman" panose="02020603050405020304" pitchFamily="18" charset="0"/>
                </a:rPr>
                <a:t>Ο’</a:t>
              </a:r>
              <a:endParaRPr lang="en-US" sz="1600" dirty="0">
                <a:solidFill>
                  <a:srgbClr val="00B050"/>
                </a:solidFill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6" name="171 - Ομάδα"/>
            <p:cNvGrpSpPr/>
            <p:nvPr/>
          </p:nvGrpSpPr>
          <p:grpSpPr>
            <a:xfrm>
              <a:off x="5292080" y="1772816"/>
              <a:ext cx="3672408" cy="3537103"/>
              <a:chOff x="5471592" y="1556792"/>
              <a:chExt cx="3672408" cy="3537103"/>
            </a:xfrm>
          </p:grpSpPr>
          <p:grpSp>
            <p:nvGrpSpPr>
              <p:cNvPr id="130" name="75 - Ομάδα"/>
              <p:cNvGrpSpPr/>
              <p:nvPr/>
            </p:nvGrpSpPr>
            <p:grpSpPr>
              <a:xfrm>
                <a:off x="5471592" y="2276872"/>
                <a:ext cx="3672408" cy="2817023"/>
                <a:chOff x="3635896" y="1628800"/>
                <a:chExt cx="3672408" cy="2817023"/>
              </a:xfrm>
            </p:grpSpPr>
            <p:sp>
              <p:nvSpPr>
                <p:cNvPr id="135" name="TextBox 11"/>
                <p:cNvSpPr txBox="1"/>
                <p:nvPr/>
              </p:nvSpPr>
              <p:spPr>
                <a:xfrm>
                  <a:off x="4355976" y="2996952"/>
                  <a:ext cx="1512168" cy="6776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dirty="0" err="1">
                      <a:latin typeface="Cambria" pitchFamily="18" charset="0"/>
                      <a:cs typeface="Times New Roman" panose="02020603050405020304" pitchFamily="18" charset="0"/>
                    </a:rPr>
                    <a:t>Αρθ</a:t>
                  </a:r>
                  <a:endParaRPr lang="en-US" sz="1600" dirty="0">
                    <a:latin typeface="Cambria" pitchFamily="18" charset="0"/>
                    <a:cs typeface="Times New Roman" panose="02020603050405020304" pitchFamily="18" charset="0"/>
                  </a:endParaRPr>
                </a:p>
                <a:p>
                  <a:pPr algn="ctr"/>
                  <a:r>
                    <a:rPr lang="el-GR" sz="1600" b="1" dirty="0">
                      <a:latin typeface="Cambria" pitchFamily="18" charset="0"/>
                      <a:cs typeface="Times New Roman" panose="02020603050405020304" pitchFamily="18" charset="0"/>
                    </a:rPr>
                    <a:t>την</a:t>
                  </a:r>
                  <a:endParaRPr lang="en-US" sz="1600" b="1" dirty="0">
                    <a:latin typeface="Cambria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6" name="TextBox 11"/>
                <p:cNvSpPr txBox="1"/>
                <p:nvPr/>
              </p:nvSpPr>
              <p:spPr>
                <a:xfrm>
                  <a:off x="5796136" y="3861048"/>
                  <a:ext cx="144016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dirty="0">
                      <a:latin typeface="Cambria" pitchFamily="18" charset="0"/>
                      <a:cs typeface="Times New Roman" panose="02020603050405020304" pitchFamily="18" charset="0"/>
                    </a:rPr>
                    <a:t>Ο</a:t>
                  </a:r>
                </a:p>
                <a:p>
                  <a:pPr algn="ctr"/>
                  <a:r>
                    <a:rPr lang="el-GR" sz="1600" b="1" dirty="0">
                      <a:latin typeface="Cambria" pitchFamily="18" charset="0"/>
                      <a:cs typeface="Times New Roman" panose="02020603050405020304" pitchFamily="18" charset="0"/>
                    </a:rPr>
                    <a:t>αρχαιότητα</a:t>
                  </a:r>
                </a:p>
              </p:txBody>
            </p:sp>
            <p:sp>
              <p:nvSpPr>
                <p:cNvPr id="137" name="TextBox 11"/>
                <p:cNvSpPr txBox="1"/>
                <p:nvPr/>
              </p:nvSpPr>
              <p:spPr>
                <a:xfrm>
                  <a:off x="5796136" y="3068960"/>
                  <a:ext cx="151216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dirty="0">
                      <a:latin typeface="Cambria" pitchFamily="18" charset="0"/>
                      <a:cs typeface="Times New Roman" panose="02020603050405020304" pitchFamily="18" charset="0"/>
                    </a:rPr>
                    <a:t>Ο΄</a:t>
                  </a:r>
                  <a:endParaRPr lang="en-US" sz="1600" dirty="0">
                    <a:latin typeface="Cambria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38" name="Ευθεία γραμμή σύνδεσης 5"/>
                <p:cNvCxnSpPr/>
                <p:nvPr/>
              </p:nvCxnSpPr>
              <p:spPr>
                <a:xfrm flipV="1">
                  <a:off x="5220072" y="2636912"/>
                  <a:ext cx="601673" cy="36004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Ευθεία γραμμή σύνδεσης 4"/>
                <p:cNvCxnSpPr/>
                <p:nvPr/>
              </p:nvCxnSpPr>
              <p:spPr>
                <a:xfrm flipH="1" flipV="1">
                  <a:off x="5796136" y="2636912"/>
                  <a:ext cx="648072" cy="36004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Ευθεία γραμμή σύνδεσης 4"/>
                <p:cNvCxnSpPr/>
                <p:nvPr/>
              </p:nvCxnSpPr>
              <p:spPr>
                <a:xfrm flipH="1" flipV="1">
                  <a:off x="5004048" y="1988840"/>
                  <a:ext cx="648072" cy="36004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Ευθεία γραμμή σύνδεσης 5"/>
                <p:cNvCxnSpPr/>
                <p:nvPr/>
              </p:nvCxnSpPr>
              <p:spPr>
                <a:xfrm flipV="1">
                  <a:off x="4427984" y="1988840"/>
                  <a:ext cx="601673" cy="36004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TextBox 11"/>
                <p:cNvSpPr txBox="1"/>
                <p:nvPr/>
              </p:nvSpPr>
              <p:spPr>
                <a:xfrm>
                  <a:off x="4283968" y="1628800"/>
                  <a:ext cx="151216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dirty="0" err="1">
                      <a:latin typeface="Cambria" pitchFamily="18" charset="0"/>
                      <a:cs typeface="Times New Roman" panose="02020603050405020304" pitchFamily="18" charset="0"/>
                    </a:rPr>
                    <a:t>Πρθ΄</a:t>
                  </a:r>
                  <a:endParaRPr lang="en-US" sz="1600" dirty="0">
                    <a:latin typeface="Cambria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" name="TextBox 11"/>
                <p:cNvSpPr txBox="1"/>
                <p:nvPr/>
              </p:nvSpPr>
              <p:spPr>
                <a:xfrm>
                  <a:off x="3635896" y="2276872"/>
                  <a:ext cx="1512168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dirty="0" err="1">
                      <a:latin typeface="Cambria" pitchFamily="18" charset="0"/>
                      <a:cs typeface="Times New Roman" panose="02020603050405020304" pitchFamily="18" charset="0"/>
                    </a:rPr>
                    <a:t>Πρθ</a:t>
                  </a:r>
                  <a:endParaRPr lang="en-US" sz="1600" dirty="0">
                    <a:latin typeface="Cambria" pitchFamily="18" charset="0"/>
                    <a:cs typeface="Times New Roman" panose="02020603050405020304" pitchFamily="18" charset="0"/>
                  </a:endParaRPr>
                </a:p>
                <a:p>
                  <a:pPr algn="ctr"/>
                  <a:r>
                    <a:rPr lang="el-GR" sz="1600" b="1" dirty="0">
                      <a:latin typeface="Cambria" pitchFamily="18" charset="0"/>
                      <a:cs typeface="Times New Roman" panose="02020603050405020304" pitchFamily="18" charset="0"/>
                    </a:rPr>
                    <a:t>σε</a:t>
                  </a:r>
                  <a:endParaRPr lang="en-US" sz="1600" b="1" dirty="0">
                    <a:latin typeface="Cambria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31" name="130 - Ευθεία γραμμή σύνδεσης"/>
              <p:cNvCxnSpPr/>
              <p:nvPr/>
            </p:nvCxnSpPr>
            <p:spPr>
              <a:xfrm flipV="1">
                <a:off x="6839744" y="1916832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TextBox 11"/>
              <p:cNvSpPr txBox="1"/>
              <p:nvPr/>
            </p:nvSpPr>
            <p:spPr>
              <a:xfrm>
                <a:off x="6119664" y="1556792"/>
                <a:ext cx="15121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 err="1">
                    <a:latin typeface="Cambria" pitchFamily="18" charset="0"/>
                    <a:cs typeface="Times New Roman" panose="02020603050405020304" pitchFamily="18" charset="0"/>
                  </a:rPr>
                  <a:t>ΠρθΦ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" name="TextBox 11"/>
              <p:cNvSpPr txBox="1"/>
              <p:nvPr/>
            </p:nvSpPr>
            <p:spPr>
              <a:xfrm>
                <a:off x="6911752" y="2996952"/>
                <a:ext cx="15121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>
                    <a:latin typeface="Cambria" pitchFamily="18" charset="0"/>
                    <a:cs typeface="Times New Roman" panose="02020603050405020304" pitchFamily="18" charset="0"/>
                  </a:rPr>
                  <a:t>ΟΦ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4" name="133 - Ευθεία γραμμή σύνδεσης"/>
              <p:cNvCxnSpPr/>
              <p:nvPr/>
            </p:nvCxnSpPr>
            <p:spPr>
              <a:xfrm flipV="1">
                <a:off x="8351912" y="4077072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126 - Ευθεία γραμμή σύνδεσης"/>
            <p:cNvCxnSpPr/>
            <p:nvPr/>
          </p:nvCxnSpPr>
          <p:spPr>
            <a:xfrm flipV="1">
              <a:off x="3527376" y="1052736"/>
              <a:ext cx="1440160" cy="8640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127 - Ευθεία γραμμή σύνδεσης"/>
            <p:cNvCxnSpPr/>
            <p:nvPr/>
          </p:nvCxnSpPr>
          <p:spPr>
            <a:xfrm flipH="1" flipV="1">
              <a:off x="4967536" y="1052736"/>
              <a:ext cx="1404664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1"/>
            <p:cNvSpPr txBox="1"/>
            <p:nvPr/>
          </p:nvSpPr>
          <p:spPr>
            <a:xfrm>
              <a:off x="4247456" y="764704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>
                  <a:solidFill>
                    <a:srgbClr val="00B050"/>
                  </a:solidFill>
                  <a:latin typeface="Cambria" pitchFamily="18" charset="0"/>
                  <a:cs typeface="Times New Roman" panose="02020603050405020304" pitchFamily="18" charset="0"/>
                </a:rPr>
                <a:t>Ο’</a:t>
              </a:r>
              <a:endParaRPr lang="en-US" sz="1600" dirty="0">
                <a:solidFill>
                  <a:srgbClr val="00B050"/>
                </a:solidFill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Σχήμα Χ-τονούμενου - Συμπεράσματα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-533400" y="914400"/>
            <a:ext cx="9677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endParaRPr lang="el-GR" dirty="0"/>
          </a:p>
          <a:p>
            <a:pPr lvl="2"/>
            <a:r>
              <a:rPr lang="el-GR" sz="2000" dirty="0">
                <a:solidFill>
                  <a:srgbClr val="00B050"/>
                </a:solidFill>
                <a:latin typeface="+mn-lt"/>
              </a:rPr>
              <a:t>Α)</a:t>
            </a:r>
            <a:r>
              <a:rPr lang="el-GR" sz="2000" dirty="0">
                <a:latin typeface="+mn-lt"/>
              </a:rPr>
              <a:t> Όλες οι φράσεις έχουν την ίδια εσωτερική δομή.</a:t>
            </a:r>
          </a:p>
          <a:p>
            <a:pPr lvl="2"/>
            <a:endParaRPr lang="el-GR" sz="2000" dirty="0">
              <a:latin typeface="+mn-lt"/>
            </a:endParaRPr>
          </a:p>
          <a:p>
            <a:pPr lvl="2"/>
            <a:r>
              <a:rPr lang="el-GR" sz="2000" dirty="0">
                <a:latin typeface="+mn-lt"/>
              </a:rPr>
              <a:t>όλες οι φράσεις μπορούν να ενοποιηθούν κάτω από το γενικό σχήμα του Χ'.</a:t>
            </a:r>
          </a:p>
          <a:p>
            <a:pPr lvl="2"/>
            <a:endParaRPr lang="el-GR" sz="2000" dirty="0">
              <a:latin typeface="+mn-lt"/>
            </a:endParaRPr>
          </a:p>
          <a:p>
            <a:pPr lvl="2"/>
            <a:endParaRPr lang="el-GR" sz="2000" dirty="0">
              <a:latin typeface="+mn-lt"/>
            </a:endParaRPr>
          </a:p>
          <a:p>
            <a:pPr lvl="2"/>
            <a:endParaRPr lang="el-GR" sz="2000" dirty="0">
              <a:latin typeface="+mn-lt"/>
            </a:endParaRPr>
          </a:p>
          <a:p>
            <a:pPr lvl="2"/>
            <a:endParaRPr lang="el-GR" sz="2000" dirty="0">
              <a:latin typeface="+mn-lt"/>
            </a:endParaRPr>
          </a:p>
          <a:p>
            <a:pPr marL="914400" lvl="1" indent="-457200">
              <a:buFont typeface="Wingdings" pitchFamily="2" charset="2"/>
              <a:buChar char="§"/>
            </a:pPr>
            <a:endParaRPr lang="el-GR" sz="20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-533400" y="2667000"/>
            <a:ext cx="937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el-GR" sz="2000" dirty="0">
                <a:solidFill>
                  <a:srgbClr val="00B050"/>
                </a:solidFill>
                <a:latin typeface="+mn-lt"/>
              </a:rPr>
              <a:t>Β) </a:t>
            </a:r>
            <a:r>
              <a:rPr lang="el-GR" sz="2000" dirty="0">
                <a:latin typeface="+mn-lt"/>
              </a:rPr>
              <a:t>Υπάρχει δυνατότητα τα προσαρτήματα να </a:t>
            </a:r>
            <a:r>
              <a:rPr lang="el-GR" sz="2000" dirty="0" err="1">
                <a:latin typeface="+mn-lt"/>
              </a:rPr>
              <a:t>επαναγράφονται</a:t>
            </a:r>
            <a:r>
              <a:rPr lang="el-GR" sz="2000" dirty="0">
                <a:latin typeface="+mn-lt"/>
              </a:rPr>
              <a:t> στο άπειρο.</a:t>
            </a:r>
          </a:p>
          <a:p>
            <a:pPr lvl="2" algn="just"/>
            <a:endParaRPr lang="el-GR" sz="2000" dirty="0">
              <a:latin typeface="+mn-lt"/>
            </a:endParaRPr>
          </a:p>
          <a:p>
            <a:pPr lvl="2" algn="just"/>
            <a:r>
              <a:rPr lang="el-GR" sz="2000" dirty="0">
                <a:latin typeface="+mn-lt"/>
              </a:rPr>
              <a:t>Είδαμε παραδείγματα </a:t>
            </a:r>
            <a:r>
              <a:rPr lang="el-GR" sz="2000" dirty="0" err="1">
                <a:latin typeface="+mn-lt"/>
              </a:rPr>
              <a:t>επαναδρομής</a:t>
            </a:r>
            <a:r>
              <a:rPr lang="el-GR" sz="2000" dirty="0">
                <a:latin typeface="+mn-lt"/>
              </a:rPr>
              <a:t> .</a:t>
            </a:r>
            <a:endParaRPr lang="el-GR" sz="2000" b="1" dirty="0">
              <a:latin typeface="+mn-lt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-533400" y="3962400"/>
            <a:ext cx="944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el-GR" sz="20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000" dirty="0">
                <a:solidFill>
                  <a:srgbClr val="00B050"/>
                </a:solidFill>
                <a:latin typeface="+mn-lt"/>
              </a:rPr>
              <a:t>Γ) </a:t>
            </a:r>
            <a:r>
              <a:rPr lang="el-GR" sz="2000" dirty="0">
                <a:latin typeface="+mn-lt"/>
              </a:rPr>
              <a:t>Υπάρχει ένα ενδιάμεσο συστατικό, μεγαλύτερο της κεφαλής και μικρότερο της φράσης.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Επιχειρήματα υπέρ του συστατικού Χ’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0" y="685800"/>
            <a:ext cx="8763000" cy="297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90000"/>
              </a:lnSpc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b="1" dirty="0">
                <a:latin typeface="Cambria" pitchFamily="18" charset="0"/>
              </a:rPr>
              <a:t>Δύο κριτήρια υπέρ της ύπαρξης ενδιάμεσου συστατικού:</a:t>
            </a:r>
          </a:p>
          <a:p>
            <a:pPr lvl="1" algn="just">
              <a:lnSpc>
                <a:spcPct val="90000"/>
              </a:lnSpc>
            </a:pPr>
            <a:endParaRPr lang="el-GR" dirty="0">
              <a:latin typeface="Cambria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l-GR" u="sng" dirty="0">
                <a:solidFill>
                  <a:srgbClr val="00B050"/>
                </a:solidFill>
                <a:latin typeface="Cambria" pitchFamily="18" charset="0"/>
              </a:rPr>
              <a:t>Α) Παρατακτική σύνδεση:</a:t>
            </a:r>
          </a:p>
          <a:p>
            <a:pPr lvl="2" algn="just">
              <a:lnSpc>
                <a:spcPct val="90000"/>
              </a:lnSpc>
            </a:pPr>
            <a:r>
              <a:rPr lang="el-GR" sz="1700" dirty="0">
                <a:latin typeface="Cambria" pitchFamily="18" charset="0"/>
              </a:rPr>
              <a:t>Ο </a:t>
            </a:r>
            <a:r>
              <a:rPr lang="el-GR" sz="1700" u="sng" dirty="0">
                <a:latin typeface="Cambria" pitchFamily="18" charset="0"/>
              </a:rPr>
              <a:t>βασιλιάς της Αγγλίας </a:t>
            </a:r>
            <a:r>
              <a:rPr lang="el-GR" sz="1700" dirty="0">
                <a:latin typeface="Cambria" pitchFamily="18" charset="0"/>
              </a:rPr>
              <a:t>και </a:t>
            </a:r>
            <a:r>
              <a:rPr lang="el-GR" sz="1700" u="sng" dirty="0">
                <a:latin typeface="Cambria" pitchFamily="18" charset="0"/>
              </a:rPr>
              <a:t>ιδρυτής του Πανεπιστημίου</a:t>
            </a:r>
          </a:p>
          <a:p>
            <a:pPr lvl="2" algn="just">
              <a:lnSpc>
                <a:spcPct val="90000"/>
              </a:lnSpc>
            </a:pPr>
            <a:r>
              <a:rPr lang="el-GR" sz="1700" dirty="0">
                <a:latin typeface="Cambria" pitchFamily="18" charset="0"/>
              </a:rPr>
              <a:t>Ένας </a:t>
            </a:r>
            <a:r>
              <a:rPr lang="el-GR" sz="1700" u="sng" dirty="0">
                <a:latin typeface="Cambria" pitchFamily="18" charset="0"/>
              </a:rPr>
              <a:t>καλός επιστήμονας </a:t>
            </a:r>
            <a:r>
              <a:rPr lang="el-GR" sz="1700" dirty="0">
                <a:latin typeface="Cambria" pitchFamily="18" charset="0"/>
              </a:rPr>
              <a:t>και </a:t>
            </a:r>
            <a:r>
              <a:rPr lang="el-GR" sz="1700" u="sng" dirty="0">
                <a:latin typeface="Cambria" pitchFamily="18" charset="0"/>
              </a:rPr>
              <a:t>πιστός φίλος</a:t>
            </a:r>
          </a:p>
          <a:p>
            <a:pPr lvl="2" algn="just">
              <a:lnSpc>
                <a:spcPct val="90000"/>
              </a:lnSpc>
            </a:pPr>
            <a:r>
              <a:rPr lang="el-GR" sz="1700" dirty="0">
                <a:latin typeface="Cambria" pitchFamily="18" charset="0"/>
              </a:rPr>
              <a:t>Ο </a:t>
            </a:r>
            <a:r>
              <a:rPr lang="el-GR" sz="1700" u="sng" dirty="0">
                <a:latin typeface="Cambria" pitchFamily="18" charset="0"/>
              </a:rPr>
              <a:t>πρόεδρος της τάξης </a:t>
            </a:r>
            <a:r>
              <a:rPr lang="el-GR" sz="1700" dirty="0">
                <a:latin typeface="Cambria" pitchFamily="18" charset="0"/>
              </a:rPr>
              <a:t>και </a:t>
            </a:r>
            <a:r>
              <a:rPr lang="el-GR" sz="1700" u="sng" dirty="0">
                <a:latin typeface="Cambria" pitchFamily="18" charset="0"/>
              </a:rPr>
              <a:t>αρχηγός του σχολείου</a:t>
            </a:r>
          </a:p>
          <a:p>
            <a:pPr lvl="2" algn="just">
              <a:lnSpc>
                <a:spcPct val="90000"/>
              </a:lnSpc>
            </a:pPr>
            <a:endParaRPr lang="el-GR" sz="1700" u="sng" dirty="0">
              <a:latin typeface="Cambria" pitchFamily="18" charset="0"/>
            </a:endParaRPr>
          </a:p>
          <a:p>
            <a:pPr lvl="2" algn="just">
              <a:lnSpc>
                <a:spcPct val="90000"/>
              </a:lnSpc>
              <a:buFontTx/>
              <a:buNone/>
            </a:pPr>
            <a:r>
              <a:rPr lang="el-GR" dirty="0">
                <a:solidFill>
                  <a:srgbClr val="7030A0"/>
                </a:solidFill>
                <a:latin typeface="Cambria" pitchFamily="18" charset="0"/>
                <a:sym typeface="Wingdings"/>
              </a:rPr>
              <a:t></a:t>
            </a:r>
            <a:r>
              <a:rPr lang="el-GR" sz="1700" dirty="0">
                <a:latin typeface="Cambria" pitchFamily="18" charset="0"/>
                <a:sym typeface="Wingdings"/>
              </a:rPr>
              <a:t> </a:t>
            </a:r>
            <a:r>
              <a:rPr lang="el-GR" sz="1700" dirty="0">
                <a:latin typeface="Cambria" pitchFamily="18" charset="0"/>
              </a:rPr>
              <a:t>Μόνο όμοια συστατικά μπορούν να συνδεθούν κατά παράταξη:</a:t>
            </a:r>
          </a:p>
          <a:p>
            <a:pPr lvl="2" algn="just">
              <a:lnSpc>
                <a:spcPct val="90000"/>
              </a:lnSpc>
              <a:buFontTx/>
              <a:buNone/>
            </a:pPr>
            <a:endParaRPr lang="el-GR" sz="1700" dirty="0">
              <a:latin typeface="Cambria" pitchFamily="18" charset="0"/>
            </a:endParaRPr>
          </a:p>
          <a:p>
            <a:pPr lvl="2" algn="just">
              <a:lnSpc>
                <a:spcPct val="90000"/>
              </a:lnSpc>
              <a:buFontTx/>
              <a:buNone/>
            </a:pPr>
            <a:r>
              <a:rPr lang="el-GR" sz="1700" dirty="0">
                <a:latin typeface="Cambria" pitchFamily="18" charset="0"/>
              </a:rPr>
              <a:t>* Ο βασιλιάς </a:t>
            </a:r>
            <a:r>
              <a:rPr lang="el-GR" sz="1700" u="sng" dirty="0">
                <a:latin typeface="Cambria" pitchFamily="18" charset="0"/>
              </a:rPr>
              <a:t>ζούσε σε </a:t>
            </a:r>
            <a:r>
              <a:rPr lang="el-GR" sz="1700" dirty="0">
                <a:latin typeface="Cambria" pitchFamily="18" charset="0"/>
              </a:rPr>
              <a:t>και </a:t>
            </a:r>
            <a:r>
              <a:rPr lang="el-GR" sz="1700" u="sng" dirty="0">
                <a:latin typeface="Cambria" pitchFamily="18" charset="0"/>
              </a:rPr>
              <a:t>κυβερνούσε το κάστρο</a:t>
            </a:r>
            <a:r>
              <a:rPr lang="el-GR" sz="1700" dirty="0">
                <a:latin typeface="Cambria" pitchFamily="18" charset="0"/>
              </a:rPr>
              <a:t>. 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20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3276600"/>
            <a:ext cx="8915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u="sng" dirty="0">
                <a:solidFill>
                  <a:srgbClr val="00B050"/>
                </a:solidFill>
                <a:latin typeface="+mn-lt"/>
              </a:rPr>
              <a:t>Β) Υποκατάσταση με την έκφραση </a:t>
            </a:r>
            <a:r>
              <a:rPr lang="el-GR" i="1" u="sng" dirty="0">
                <a:solidFill>
                  <a:srgbClr val="00B050"/>
                </a:solidFill>
                <a:latin typeface="+mn-lt"/>
              </a:rPr>
              <a:t>κάνω το ίδιο</a:t>
            </a:r>
            <a:r>
              <a:rPr lang="el-GR" u="sng" dirty="0">
                <a:solidFill>
                  <a:srgbClr val="00B050"/>
                </a:solidFill>
                <a:latin typeface="+mn-lt"/>
              </a:rPr>
              <a:t>:</a:t>
            </a:r>
          </a:p>
          <a:p>
            <a:pPr lvl="2" algn="just"/>
            <a:r>
              <a:rPr lang="el-GR" sz="1700" dirty="0">
                <a:latin typeface="+mn-lt"/>
              </a:rPr>
              <a:t>Υποκατάσταση με την έκφραση </a:t>
            </a:r>
            <a:r>
              <a:rPr lang="el-GR" sz="1700" i="1" dirty="0">
                <a:latin typeface="+mn-lt"/>
              </a:rPr>
              <a:t>κάνω το ίδιο </a:t>
            </a:r>
            <a:r>
              <a:rPr lang="el-GR" sz="1700" dirty="0">
                <a:latin typeface="+mn-lt"/>
              </a:rPr>
              <a:t>για τη ΡΦ:</a:t>
            </a:r>
            <a:endParaRPr lang="el-GR" sz="1700" b="1" dirty="0">
              <a:latin typeface="+mn-lt"/>
            </a:endParaRPr>
          </a:p>
          <a:p>
            <a:pPr lvl="2" algn="just"/>
            <a:r>
              <a:rPr lang="el-GR" sz="1700" dirty="0">
                <a:latin typeface="+mn-lt"/>
              </a:rPr>
              <a:t>Η πριγκίπισσα θα </a:t>
            </a:r>
            <a:r>
              <a:rPr lang="el-GR" sz="1700" u="sng" dirty="0">
                <a:latin typeface="+mn-lt"/>
              </a:rPr>
              <a:t>πάει στη Μαδαγασκάρη </a:t>
            </a:r>
            <a:r>
              <a:rPr lang="el-GR" sz="1700" dirty="0">
                <a:latin typeface="+mn-lt"/>
              </a:rPr>
              <a:t>και ο βασιλιάς θα κάνει </a:t>
            </a:r>
            <a:r>
              <a:rPr lang="el-GR" sz="1700" u="sng" dirty="0">
                <a:latin typeface="+mn-lt"/>
              </a:rPr>
              <a:t>το ίδιο.</a:t>
            </a:r>
            <a:endParaRPr lang="el-GR" sz="1700" dirty="0">
              <a:latin typeface="+mn-lt"/>
            </a:endParaRPr>
          </a:p>
          <a:p>
            <a:pPr lvl="3" algn="just">
              <a:buFontTx/>
              <a:buNone/>
            </a:pPr>
            <a:endParaRPr lang="el-GR" sz="1700" u="sng" dirty="0">
              <a:latin typeface="+mn-lt"/>
            </a:endParaRPr>
          </a:p>
          <a:p>
            <a:pPr lvl="2" algn="just"/>
            <a:r>
              <a:rPr lang="el-GR" sz="1700" dirty="0">
                <a:latin typeface="+mn-lt"/>
              </a:rPr>
              <a:t>Υποκατάσταση με την έκφραση </a:t>
            </a:r>
            <a:r>
              <a:rPr lang="el-GR" sz="1700" i="1" dirty="0">
                <a:latin typeface="+mn-lt"/>
              </a:rPr>
              <a:t>κάνω το ίδιο </a:t>
            </a:r>
            <a:r>
              <a:rPr lang="el-GR" sz="1700" dirty="0">
                <a:latin typeface="+mn-lt"/>
              </a:rPr>
              <a:t>για τη Ρ':</a:t>
            </a:r>
            <a:endParaRPr lang="el-GR" sz="1700" u="sng" dirty="0">
              <a:latin typeface="+mn-lt"/>
            </a:endParaRPr>
          </a:p>
          <a:p>
            <a:pPr lvl="2" algn="just"/>
            <a:r>
              <a:rPr lang="el-GR" sz="1700" dirty="0">
                <a:latin typeface="+mn-lt"/>
              </a:rPr>
              <a:t>Η πριγκίπισσα θα </a:t>
            </a:r>
            <a:r>
              <a:rPr lang="el-GR" sz="1700" u="sng" dirty="0">
                <a:latin typeface="+mn-lt"/>
              </a:rPr>
              <a:t>πάει στη Μαδαγασκάρη </a:t>
            </a:r>
            <a:r>
              <a:rPr lang="el-GR" sz="1700" dirty="0">
                <a:latin typeface="+mn-lt"/>
              </a:rPr>
              <a:t> την Τετάρτη και ο βασιλιάς θα κάνει </a:t>
            </a:r>
            <a:r>
              <a:rPr lang="el-GR" sz="1700" u="sng" dirty="0">
                <a:latin typeface="+mn-lt"/>
              </a:rPr>
              <a:t>το ίδιο </a:t>
            </a:r>
            <a:r>
              <a:rPr lang="el-GR" sz="1700" dirty="0">
                <a:latin typeface="+mn-lt"/>
              </a:rPr>
              <a:t>την Πέμπτη.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-457200" y="5457617"/>
            <a:ext cx="92964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algn="just"/>
            <a:r>
              <a:rPr lang="el-GR" sz="1700" dirty="0">
                <a:latin typeface="+mn-lt"/>
                <a:cs typeface="Times New Roman" charset="0"/>
              </a:rPr>
              <a:t>Η Κατερίνα </a:t>
            </a:r>
            <a:r>
              <a:rPr lang="el-GR" sz="1700" dirty="0">
                <a:latin typeface="+mn-lt"/>
              </a:rPr>
              <a:t>[ΡΦ </a:t>
            </a:r>
            <a:r>
              <a:rPr lang="el-GR" sz="1700" u="sng" dirty="0">
                <a:latin typeface="+mn-lt"/>
                <a:cs typeface="Times New Roman" charset="0"/>
              </a:rPr>
              <a:t>ήπιε καφέ στην αυλή το απόγευμα</a:t>
            </a:r>
            <a:r>
              <a:rPr lang="el-GR" sz="1700" u="sng" dirty="0">
                <a:latin typeface="+mn-lt"/>
              </a:rPr>
              <a:t>]</a:t>
            </a:r>
            <a:r>
              <a:rPr lang="el-GR" sz="1700" dirty="0">
                <a:latin typeface="+mn-lt"/>
                <a:cs typeface="Times New Roman" charset="0"/>
              </a:rPr>
              <a:t> και ο Πέτρος </a:t>
            </a:r>
            <a:r>
              <a:rPr lang="el-GR" sz="1700" u="sng" dirty="0">
                <a:latin typeface="+mn-lt"/>
                <a:cs typeface="Times New Roman" charset="0"/>
              </a:rPr>
              <a:t>έκανε το ίδιο.</a:t>
            </a:r>
          </a:p>
          <a:p>
            <a:pPr lvl="3" algn="just"/>
            <a:r>
              <a:rPr lang="el-GR" sz="1700" dirty="0">
                <a:latin typeface="+mn-lt"/>
                <a:cs typeface="Times New Roman" charset="0"/>
              </a:rPr>
              <a:t>Η Κατερίνα </a:t>
            </a:r>
            <a:r>
              <a:rPr lang="el-GR" sz="1700" dirty="0">
                <a:latin typeface="+mn-lt"/>
              </a:rPr>
              <a:t>[Ρ' </a:t>
            </a:r>
            <a:r>
              <a:rPr lang="el-GR" sz="1700" u="sng" dirty="0">
                <a:latin typeface="+mn-lt"/>
                <a:cs typeface="Times New Roman" charset="0"/>
              </a:rPr>
              <a:t>ήπιε καφέ στην αυλή</a:t>
            </a:r>
            <a:r>
              <a:rPr lang="el-GR" sz="1700" u="sng" dirty="0">
                <a:latin typeface="+mn-lt"/>
              </a:rPr>
              <a:t>]</a:t>
            </a:r>
            <a:r>
              <a:rPr lang="el-GR" sz="1700" dirty="0">
                <a:latin typeface="+mn-lt"/>
                <a:cs typeface="Times New Roman" charset="0"/>
              </a:rPr>
              <a:t> το απόγευμα και ο Πέτρος έκανε </a:t>
            </a:r>
            <a:r>
              <a:rPr lang="el-GR" sz="1700" u="sng" dirty="0">
                <a:latin typeface="+mn-lt"/>
                <a:cs typeface="Times New Roman" charset="0"/>
              </a:rPr>
              <a:t>το ίδιο</a:t>
            </a:r>
            <a:r>
              <a:rPr lang="el-GR" sz="1700" dirty="0">
                <a:latin typeface="+mn-lt"/>
                <a:cs typeface="Times New Roman" charset="0"/>
              </a:rPr>
              <a:t> </a:t>
            </a:r>
            <a:r>
              <a:rPr lang="el-GR" sz="1700" b="1" dirty="0">
                <a:latin typeface="+mn-lt"/>
                <a:cs typeface="Times New Roman" charset="0"/>
              </a:rPr>
              <a:t>το βράδυ.</a:t>
            </a:r>
          </a:p>
          <a:p>
            <a:pPr lvl="3" algn="just"/>
            <a:r>
              <a:rPr lang="el-GR" sz="1700" dirty="0">
                <a:latin typeface="+mn-lt"/>
                <a:cs typeface="Times New Roman" charset="0"/>
              </a:rPr>
              <a:t>Η Κατερίνα </a:t>
            </a:r>
            <a:r>
              <a:rPr lang="el-GR" sz="1700" dirty="0">
                <a:latin typeface="+mn-lt"/>
              </a:rPr>
              <a:t>[Ρ' </a:t>
            </a:r>
            <a:r>
              <a:rPr lang="el-GR" sz="1700" u="sng" dirty="0">
                <a:latin typeface="+mn-lt"/>
                <a:cs typeface="Times New Roman" charset="0"/>
              </a:rPr>
              <a:t>ήπιε καφέ</a:t>
            </a:r>
            <a:r>
              <a:rPr lang="el-GR" sz="1700" u="sng" dirty="0">
                <a:latin typeface="+mn-lt"/>
              </a:rPr>
              <a:t>]</a:t>
            </a:r>
            <a:r>
              <a:rPr lang="el-GR" sz="1700" dirty="0">
                <a:latin typeface="+mn-lt"/>
                <a:cs typeface="Times New Roman" charset="0"/>
              </a:rPr>
              <a:t> στην αυλή το απόγευμα και ο Πέτρος </a:t>
            </a:r>
            <a:r>
              <a:rPr lang="el-GR" sz="1700" u="sng" dirty="0">
                <a:latin typeface="+mn-lt"/>
                <a:cs typeface="Times New Roman" charset="0"/>
              </a:rPr>
              <a:t>έκανε το ίδιο</a:t>
            </a:r>
            <a:r>
              <a:rPr lang="el-GR" sz="1700" dirty="0">
                <a:latin typeface="+mn-lt"/>
                <a:cs typeface="Times New Roman" charset="0"/>
              </a:rPr>
              <a:t> </a:t>
            </a:r>
            <a:r>
              <a:rPr lang="el-GR" sz="1700" b="1" dirty="0">
                <a:latin typeface="+mn-lt"/>
                <a:cs typeface="Times New Roman" charset="0"/>
              </a:rPr>
              <a:t>στο μπαλκόνι το βράδυ</a:t>
            </a:r>
            <a:r>
              <a:rPr lang="el-GR" sz="1700" b="1" dirty="0">
                <a:latin typeface="+mn-lt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3400" y="1752600"/>
            <a:ext cx="8610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Επαναληπτικοί ΚΦΔ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Από τους ΚΦΔ στην αρχή του Χ’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Η Π ως ΧΦ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Η Π ως ΚλΦ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Η ενδιάμεση προβολή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Το σχήμα του Χ-τονούμενου</a:t>
            </a:r>
            <a:r>
              <a:rPr lang="en-US" altLang="en-US" sz="2000" dirty="0">
                <a:latin typeface="Cambria" pitchFamily="18" charset="0"/>
              </a:rPr>
              <a:t> (X’)</a:t>
            </a:r>
            <a:r>
              <a:rPr lang="el-GR" altLang="en-US" sz="2000" dirty="0">
                <a:latin typeface="Cambria" pitchFamily="18" charset="0"/>
              </a:rPr>
              <a:t> (</a:t>
            </a:r>
            <a:r>
              <a:rPr lang="en-US" altLang="en-US" sz="2000" dirty="0">
                <a:latin typeface="Cambria" pitchFamily="18" charset="0"/>
              </a:rPr>
              <a:t>X-bar)</a:t>
            </a: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Προσαρτήματα – </a:t>
            </a:r>
            <a:r>
              <a:rPr lang="el-GR" altLang="en-US" sz="2000" dirty="0" err="1">
                <a:latin typeface="Cambria" pitchFamily="18" charset="0"/>
              </a:rPr>
              <a:t>Επαναδρομή</a:t>
            </a: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Σχήμα του Χ-τονούμενου – Συμπεράσματα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Επιχειρήματα υπέρ του συστατικού Χ’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000" dirty="0">
                <a:latin typeface="Cambria" pitchFamily="18" charset="0"/>
              </a:rPr>
              <a:t>Η Π’ ως ΣΔΦ</a:t>
            </a: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</p:txBody>
      </p:sp>
      <p:pic>
        <p:nvPicPr>
          <p:cNvPr id="4" name="3 - Εικόνα" descr="dropped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228601"/>
            <a:ext cx="6096000" cy="12192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Η Π’ ως ΣΔΦ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762000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Τι γίνεται με τις εξαρτημένες (εγκιβωτισμένες, </a:t>
            </a:r>
            <a:r>
              <a:rPr lang="en-US" sz="2400" dirty="0">
                <a:latin typeface="Cambria" pitchFamily="18" charset="0"/>
              </a:rPr>
              <a:t>embedded) </a:t>
            </a:r>
            <a:r>
              <a:rPr lang="el-GR" sz="2400" dirty="0">
                <a:latin typeface="+mn-lt"/>
              </a:rPr>
              <a:t>προτάσεις;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l-GR" sz="2000" dirty="0">
                <a:latin typeface="+mn-lt"/>
              </a:rPr>
              <a:t>Η Σοφία νομίζει ότι ο Πέτρος παρακολούθησε τη διάλεξη.</a:t>
            </a:r>
          </a:p>
          <a:p>
            <a:pPr marL="914400" lvl="1" indent="-457200" algn="just"/>
            <a:r>
              <a:rPr lang="el-GR" sz="2000" b="1" dirty="0">
                <a:solidFill>
                  <a:srgbClr val="7030A0"/>
                </a:solidFill>
                <a:latin typeface="+mn-lt"/>
              </a:rPr>
              <a:t>Π’ 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 ΣΔ Π</a:t>
            </a:r>
            <a:endParaRPr lang="el-GR" sz="2000" dirty="0">
              <a:latin typeface="+mn-lt"/>
            </a:endParaRPr>
          </a:p>
          <a:p>
            <a:pPr marL="914400" lvl="1" indent="-457200">
              <a:buFont typeface="Wingdings" pitchFamily="2" charset="2"/>
              <a:buChar char="§"/>
            </a:pPr>
            <a:endParaRPr lang="el-GR" sz="20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" y="2598003"/>
            <a:ext cx="8915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000" b="1" dirty="0">
                <a:solidFill>
                  <a:srgbClr val="7030A0"/>
                </a:solidFill>
                <a:latin typeface="+mn-lt"/>
              </a:rPr>
              <a:t>Π’ 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 ΣΔ ΚλΦ</a:t>
            </a:r>
          </a:p>
          <a:p>
            <a:r>
              <a:rPr lang="el-GR" sz="2000" b="1" dirty="0">
                <a:solidFill>
                  <a:srgbClr val="00B050"/>
                </a:solidFill>
                <a:latin typeface="+mn-lt"/>
                <a:sym typeface="Wingdings" pitchFamily="2" charset="2"/>
              </a:rPr>
              <a:t>       </a:t>
            </a:r>
            <a:r>
              <a:rPr lang="el-GR" sz="20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Δεν είναι σύμφωνο με το σχήμα Χ-τονούμενο.</a:t>
            </a:r>
            <a:endParaRPr lang="el-GR" sz="2000" dirty="0">
              <a:latin typeface="+mn-lt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3962400"/>
            <a:ext cx="868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b="1" dirty="0">
                <a:solidFill>
                  <a:srgbClr val="7030A0"/>
                </a:solidFill>
                <a:latin typeface="+mn-lt"/>
              </a:rPr>
              <a:t> ΣΔΦ 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 ΣΔ ΚλΦ</a:t>
            </a:r>
            <a:endParaRPr lang="el-GR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1"/>
          <p:cNvSpPr txBox="1"/>
          <p:nvPr/>
        </p:nvSpPr>
        <p:spPr>
          <a:xfrm>
            <a:off x="7931988" y="6332756"/>
            <a:ext cx="869542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Ο</a:t>
            </a:r>
          </a:p>
          <a:p>
            <a:pPr algn="ctr"/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διάλεξη</a:t>
            </a:r>
          </a:p>
        </p:txBody>
      </p:sp>
      <p:sp>
        <p:nvSpPr>
          <p:cNvPr id="10" name="TextBox 11"/>
          <p:cNvSpPr txBox="1"/>
          <p:nvPr/>
        </p:nvSpPr>
        <p:spPr>
          <a:xfrm>
            <a:off x="7828471" y="5849200"/>
            <a:ext cx="1086929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Ο΄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67687" y="4474698"/>
            <a:ext cx="1086929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Κλ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-ε</a:t>
            </a:r>
            <a:endParaRPr lang="en-US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Ευθεία γραμμή σύνδεσης 4"/>
          <p:cNvCxnSpPr/>
          <p:nvPr/>
        </p:nvCxnSpPr>
        <p:spPr>
          <a:xfrm flipH="1" flipV="1">
            <a:off x="6638027" y="4576513"/>
            <a:ext cx="746982" cy="3715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1"/>
          <p:cNvSpPr txBox="1"/>
          <p:nvPr/>
        </p:nvSpPr>
        <p:spPr>
          <a:xfrm>
            <a:off x="5344064" y="3965624"/>
            <a:ext cx="1086929" cy="223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err="1">
                <a:latin typeface="Cambria" pitchFamily="18" charset="0"/>
                <a:cs typeface="Times New Roman" panose="02020603050405020304" pitchFamily="18" charset="0"/>
              </a:rPr>
              <a:t>Κλ΄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7000336" y="4932866"/>
            <a:ext cx="869542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Ρ’</a:t>
            </a:r>
          </a:p>
          <a:p>
            <a:pPr algn="ctr"/>
            <a:endParaRPr lang="el-GR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Ευθεία γραμμή σύνδεσης 5"/>
          <p:cNvCxnSpPr>
            <a:stCxn id="50" idx="0"/>
          </p:cNvCxnSpPr>
          <p:nvPr/>
        </p:nvCxnSpPr>
        <p:spPr>
          <a:xfrm flipV="1">
            <a:off x="5750640" y="4576514"/>
            <a:ext cx="887387" cy="356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Ευθεία γραμμή σύνδεσης 5"/>
          <p:cNvCxnSpPr/>
          <p:nvPr/>
        </p:nvCxnSpPr>
        <p:spPr>
          <a:xfrm flipV="1">
            <a:off x="6896819" y="5136495"/>
            <a:ext cx="517585" cy="2545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Ευθεία γραμμή σύνδεσης 4"/>
          <p:cNvCxnSpPr/>
          <p:nvPr/>
        </p:nvCxnSpPr>
        <p:spPr>
          <a:xfrm flipH="1" flipV="1">
            <a:off x="7414403" y="5136495"/>
            <a:ext cx="414068" cy="254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1"/>
          <p:cNvSpPr txBox="1"/>
          <p:nvPr/>
        </p:nvSpPr>
        <p:spPr>
          <a:xfrm rot="10800000" flipV="1">
            <a:off x="6081765" y="5411319"/>
            <a:ext cx="1487914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Ρ</a:t>
            </a:r>
          </a:p>
          <a:p>
            <a:pPr algn="ctr"/>
            <a:r>
              <a:rPr lang="el-GR" sz="1200" b="1" dirty="0" err="1">
                <a:latin typeface="Cambria" pitchFamily="18" charset="0"/>
                <a:cs typeface="Times New Roman" panose="02020603050405020304" pitchFamily="18" charset="0"/>
              </a:rPr>
              <a:t>παρακολούθησ</a:t>
            </a:r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-ε</a:t>
            </a:r>
            <a:endParaRPr lang="en-US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1"/>
          <p:cNvSpPr txBox="1"/>
          <p:nvPr/>
        </p:nvSpPr>
        <p:spPr>
          <a:xfrm>
            <a:off x="7414403" y="5441940"/>
            <a:ext cx="1086929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ΟΦ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Ευθεία γραμμή σύνδεσης 5"/>
          <p:cNvCxnSpPr/>
          <p:nvPr/>
        </p:nvCxnSpPr>
        <p:spPr>
          <a:xfrm flipV="1">
            <a:off x="7492406" y="5645570"/>
            <a:ext cx="439582" cy="2036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Ευθεία γραμμή σύνδεσης 4"/>
          <p:cNvCxnSpPr/>
          <p:nvPr/>
        </p:nvCxnSpPr>
        <p:spPr>
          <a:xfrm flipH="1" flipV="1">
            <a:off x="7931988" y="5645570"/>
            <a:ext cx="388554" cy="203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11"/>
          <p:cNvSpPr txBox="1"/>
          <p:nvPr/>
        </p:nvSpPr>
        <p:spPr>
          <a:xfrm>
            <a:off x="7078339" y="5849200"/>
            <a:ext cx="869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>
                <a:latin typeface="Cambria" pitchFamily="18" charset="0"/>
                <a:cs typeface="Times New Roman" panose="02020603050405020304" pitchFamily="18" charset="0"/>
              </a:rPr>
              <a:t>Αρθ</a:t>
            </a:r>
            <a:endParaRPr lang="el-GR" sz="12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τη</a:t>
            </a: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8346056" y="6103737"/>
            <a:ext cx="0" cy="203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11"/>
          <p:cNvSpPr txBox="1"/>
          <p:nvPr/>
        </p:nvSpPr>
        <p:spPr>
          <a:xfrm>
            <a:off x="6223959" y="4372884"/>
            <a:ext cx="869542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ΡΦ</a:t>
            </a:r>
          </a:p>
          <a:p>
            <a:pPr algn="ctr"/>
            <a:endParaRPr lang="el-GR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61 - Ομάδα"/>
          <p:cNvGrpSpPr/>
          <p:nvPr/>
        </p:nvGrpSpPr>
        <p:grpSpPr>
          <a:xfrm>
            <a:off x="5033513" y="4932866"/>
            <a:ext cx="1393393" cy="1136453"/>
            <a:chOff x="323527" y="4077073"/>
            <a:chExt cx="2728304" cy="2260223"/>
          </a:xfrm>
        </p:grpSpPr>
        <p:sp>
          <p:nvSpPr>
            <p:cNvPr id="48" name="TextBox 11"/>
            <p:cNvSpPr txBox="1"/>
            <p:nvPr/>
          </p:nvSpPr>
          <p:spPr>
            <a:xfrm>
              <a:off x="323527" y="4797150"/>
              <a:ext cx="1512166" cy="918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 err="1">
                  <a:latin typeface="Cambria" pitchFamily="18" charset="0"/>
                  <a:cs typeface="Times New Roman" panose="02020603050405020304" pitchFamily="18" charset="0"/>
                </a:rPr>
                <a:t>Αρθ</a:t>
              </a:r>
              <a:endParaRPr lang="en-US" sz="12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l-GR" sz="1200" b="1" dirty="0">
                  <a:latin typeface="Cambria" pitchFamily="18" charset="0"/>
                  <a:cs typeface="Times New Roman" panose="02020603050405020304" pitchFamily="18" charset="0"/>
                </a:rPr>
                <a:t>ο</a:t>
              </a:r>
              <a:endParaRPr lang="en-US" sz="12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11"/>
            <p:cNvSpPr txBox="1"/>
            <p:nvPr/>
          </p:nvSpPr>
          <p:spPr>
            <a:xfrm>
              <a:off x="1539664" y="5595770"/>
              <a:ext cx="1512167" cy="74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>
                  <a:latin typeface="Cambria" pitchFamily="18" charset="0"/>
                  <a:cs typeface="Times New Roman" panose="02020603050405020304" pitchFamily="18" charset="0"/>
                </a:rPr>
                <a:t>Ο</a:t>
              </a:r>
              <a:endParaRPr lang="en-US" sz="12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l-GR" sz="1200" b="1" dirty="0">
                  <a:latin typeface="Cambria" pitchFamily="18" charset="0"/>
                  <a:cs typeface="Times New Roman" panose="02020603050405020304" pitchFamily="18" charset="0"/>
                </a:rPr>
                <a:t>Πέτρος</a:t>
              </a:r>
              <a:endParaRPr lang="en-US" sz="12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11"/>
            <p:cNvSpPr txBox="1"/>
            <p:nvPr/>
          </p:nvSpPr>
          <p:spPr>
            <a:xfrm>
              <a:off x="971599" y="4077073"/>
              <a:ext cx="1512167" cy="741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>
                  <a:latin typeface="Cambria" pitchFamily="18" charset="0"/>
                  <a:cs typeface="Times New Roman" panose="02020603050405020304" pitchFamily="18" charset="0"/>
                </a:rPr>
                <a:t>ΟΦ</a:t>
              </a:r>
              <a:endParaRPr lang="en-US" sz="12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sz="12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" name="60 - Ομάδα"/>
            <p:cNvGrpSpPr/>
            <p:nvPr/>
          </p:nvGrpSpPr>
          <p:grpSpPr>
            <a:xfrm>
              <a:off x="1115615" y="4437115"/>
              <a:ext cx="1152128" cy="360040"/>
              <a:chOff x="3779912" y="4365104"/>
              <a:chExt cx="1152128" cy="360040"/>
            </a:xfrm>
          </p:grpSpPr>
          <p:cxnSp>
            <p:nvCxnSpPr>
              <p:cNvPr id="53" name="Ευθεία γραμμή σύνδεσης 5"/>
              <p:cNvCxnSpPr/>
              <p:nvPr/>
            </p:nvCxnSpPr>
            <p:spPr>
              <a:xfrm flipV="1">
                <a:off x="3779912" y="4365104"/>
                <a:ext cx="576064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Ευθεία γραμμή σύνδεσης 4"/>
              <p:cNvCxnSpPr/>
              <p:nvPr/>
            </p:nvCxnSpPr>
            <p:spPr>
              <a:xfrm flipH="1" flipV="1">
                <a:off x="4355976" y="4365104"/>
                <a:ext cx="576064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11"/>
            <p:cNvSpPr txBox="1"/>
            <p:nvPr/>
          </p:nvSpPr>
          <p:spPr>
            <a:xfrm>
              <a:off x="1539662" y="4785798"/>
              <a:ext cx="1512167" cy="741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>
                  <a:latin typeface="Cambria" pitchFamily="18" charset="0"/>
                  <a:cs typeface="Times New Roman" panose="02020603050405020304" pitchFamily="18" charset="0"/>
                </a:rPr>
                <a:t>Ο΄</a:t>
              </a:r>
              <a:endParaRPr lang="en-US" sz="12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sz="12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Ευθεία γραμμή σύνδεσης 4"/>
          <p:cNvCxnSpPr>
            <a:endCxn id="14" idx="2"/>
          </p:cNvCxnSpPr>
          <p:nvPr/>
        </p:nvCxnSpPr>
        <p:spPr>
          <a:xfrm flipH="1" flipV="1">
            <a:off x="5887529" y="4189330"/>
            <a:ext cx="543464" cy="234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Ευθεία γραμμή σύνδεσης 5"/>
          <p:cNvCxnSpPr>
            <a:endCxn id="14" idx="2"/>
          </p:cNvCxnSpPr>
          <p:nvPr/>
        </p:nvCxnSpPr>
        <p:spPr>
          <a:xfrm flipV="1">
            <a:off x="5292305" y="4189330"/>
            <a:ext cx="595223" cy="2853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Ευθεία γραμμή σύνδεσης 4"/>
          <p:cNvCxnSpPr/>
          <p:nvPr/>
        </p:nvCxnSpPr>
        <p:spPr>
          <a:xfrm flipH="1" flipV="1">
            <a:off x="4929996" y="3558364"/>
            <a:ext cx="776378" cy="4072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Ευθεία γραμμή σύνδεσης 5"/>
          <p:cNvCxnSpPr/>
          <p:nvPr/>
        </p:nvCxnSpPr>
        <p:spPr>
          <a:xfrm flipV="1">
            <a:off x="4257136" y="3558364"/>
            <a:ext cx="672861" cy="356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69 - Ομάδα"/>
          <p:cNvGrpSpPr/>
          <p:nvPr/>
        </p:nvGrpSpPr>
        <p:grpSpPr>
          <a:xfrm>
            <a:off x="3480759" y="3914716"/>
            <a:ext cx="1500996" cy="1133172"/>
            <a:chOff x="323528" y="4077068"/>
            <a:chExt cx="2736304" cy="2146379"/>
          </a:xfrm>
        </p:grpSpPr>
        <p:sp>
          <p:nvSpPr>
            <p:cNvPr id="40" name="TextBox 11"/>
            <p:cNvSpPr txBox="1"/>
            <p:nvPr/>
          </p:nvSpPr>
          <p:spPr>
            <a:xfrm>
              <a:off x="323528" y="4797151"/>
              <a:ext cx="1512168" cy="874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 err="1">
                  <a:latin typeface="Cambria" pitchFamily="18" charset="0"/>
                  <a:cs typeface="Times New Roman" panose="02020603050405020304" pitchFamily="18" charset="0"/>
                </a:rPr>
                <a:t>Αρθ</a:t>
              </a:r>
              <a:endParaRPr lang="en-US" sz="12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l-GR" sz="1200" b="1" dirty="0">
                  <a:latin typeface="Cambria" pitchFamily="18" charset="0"/>
                  <a:cs typeface="Times New Roman" panose="02020603050405020304" pitchFamily="18" charset="0"/>
                </a:rPr>
                <a:t>ο</a:t>
              </a:r>
              <a:endParaRPr lang="en-US" sz="12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11"/>
            <p:cNvSpPr txBox="1"/>
            <p:nvPr/>
          </p:nvSpPr>
          <p:spPr>
            <a:xfrm>
              <a:off x="1547664" y="5517231"/>
              <a:ext cx="1512168" cy="706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>
                  <a:latin typeface="Cambria" pitchFamily="18" charset="0"/>
                  <a:cs typeface="Times New Roman" panose="02020603050405020304" pitchFamily="18" charset="0"/>
                </a:rPr>
                <a:t>Ο</a:t>
              </a:r>
              <a:endParaRPr lang="en-US" sz="12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l-GR" sz="1200" b="1" dirty="0">
                  <a:latin typeface="Cambria" pitchFamily="18" charset="0"/>
                  <a:cs typeface="Times New Roman" panose="02020603050405020304" pitchFamily="18" charset="0"/>
                </a:rPr>
                <a:t>Πέτρος</a:t>
              </a:r>
              <a:endParaRPr lang="en-US" sz="12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11"/>
            <p:cNvSpPr txBox="1"/>
            <p:nvPr/>
          </p:nvSpPr>
          <p:spPr>
            <a:xfrm>
              <a:off x="971600" y="4077068"/>
              <a:ext cx="1512168" cy="706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>
                  <a:latin typeface="Cambria" pitchFamily="18" charset="0"/>
                  <a:cs typeface="Times New Roman" panose="02020603050405020304" pitchFamily="18" charset="0"/>
                </a:rPr>
                <a:t>ΟΦ</a:t>
              </a:r>
              <a:endParaRPr lang="en-US" sz="12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sz="12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60 - Ομάδα"/>
            <p:cNvGrpSpPr/>
            <p:nvPr/>
          </p:nvGrpSpPr>
          <p:grpSpPr>
            <a:xfrm>
              <a:off x="1115616" y="4437112"/>
              <a:ext cx="1152128" cy="1008112"/>
              <a:chOff x="3779912" y="4365104"/>
              <a:chExt cx="1152128" cy="1008112"/>
            </a:xfrm>
          </p:grpSpPr>
          <p:cxnSp>
            <p:nvCxnSpPr>
              <p:cNvPr id="45" name="Ευθεία γραμμή σύνδεσης 5"/>
              <p:cNvCxnSpPr/>
              <p:nvPr/>
            </p:nvCxnSpPr>
            <p:spPr>
              <a:xfrm flipV="1">
                <a:off x="3779912" y="4365104"/>
                <a:ext cx="576064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Ευθεία γραμμή σύνδεσης 4"/>
              <p:cNvCxnSpPr/>
              <p:nvPr/>
            </p:nvCxnSpPr>
            <p:spPr>
              <a:xfrm flipH="1" flipV="1">
                <a:off x="4355976" y="4365104"/>
                <a:ext cx="576064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46 - Ευθεία γραμμή σύνδεσης"/>
              <p:cNvCxnSpPr/>
              <p:nvPr/>
            </p:nvCxnSpPr>
            <p:spPr>
              <a:xfrm>
                <a:off x="4932040" y="5085184"/>
                <a:ext cx="0" cy="2880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11"/>
            <p:cNvSpPr txBox="1"/>
            <p:nvPr/>
          </p:nvSpPr>
          <p:spPr>
            <a:xfrm>
              <a:off x="1547664" y="4797149"/>
              <a:ext cx="1512168" cy="706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>
                  <a:latin typeface="Cambria" pitchFamily="18" charset="0"/>
                  <a:cs typeface="Times New Roman" panose="02020603050405020304" pitchFamily="18" charset="0"/>
                </a:rPr>
                <a:t>Ο΄</a:t>
              </a:r>
              <a:endParaRPr lang="en-US" sz="1200" dirty="0">
                <a:latin typeface="Cambria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sz="1200" b="1" dirty="0">
                <a:latin typeface="Cambria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TextBox 11"/>
          <p:cNvSpPr txBox="1"/>
          <p:nvPr/>
        </p:nvSpPr>
        <p:spPr>
          <a:xfrm>
            <a:off x="4515929" y="3354734"/>
            <a:ext cx="869542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ΚλΦ</a:t>
            </a:r>
          </a:p>
          <a:p>
            <a:pPr algn="ctr"/>
            <a:endParaRPr lang="el-GR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Ευθεία γραμμή σύνδεσης 4"/>
          <p:cNvCxnSpPr/>
          <p:nvPr/>
        </p:nvCxnSpPr>
        <p:spPr>
          <a:xfrm flipH="1" flipV="1">
            <a:off x="4257136" y="3100197"/>
            <a:ext cx="569344" cy="254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Ευθεία γραμμή σύνδεσης 5"/>
          <p:cNvCxnSpPr/>
          <p:nvPr/>
        </p:nvCxnSpPr>
        <p:spPr>
          <a:xfrm flipV="1">
            <a:off x="3843068" y="3100197"/>
            <a:ext cx="414068" cy="203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11"/>
          <p:cNvSpPr txBox="1"/>
          <p:nvPr/>
        </p:nvSpPr>
        <p:spPr>
          <a:xfrm>
            <a:off x="3429000" y="3303827"/>
            <a:ext cx="829498" cy="52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ΣΔ</a:t>
            </a:r>
          </a:p>
          <a:p>
            <a:pPr algn="ctr"/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ότι</a:t>
            </a:r>
            <a:endParaRPr lang="en-US" sz="1200" b="1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11"/>
          <p:cNvSpPr txBox="1"/>
          <p:nvPr/>
        </p:nvSpPr>
        <p:spPr>
          <a:xfrm>
            <a:off x="3739551" y="2896567"/>
            <a:ext cx="1086929" cy="223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ΣΔ΄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016924" y="5492848"/>
            <a:ext cx="0" cy="203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4257136" y="2642030"/>
            <a:ext cx="0" cy="203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11"/>
          <p:cNvSpPr txBox="1"/>
          <p:nvPr/>
        </p:nvSpPr>
        <p:spPr>
          <a:xfrm>
            <a:off x="3843068" y="2438400"/>
            <a:ext cx="869542" cy="37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ΣΔΦ</a:t>
            </a:r>
          </a:p>
          <a:p>
            <a:pPr algn="ctr"/>
            <a:endParaRPr lang="el-GR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Ευθεία γραμμή σύνδεσης 9"/>
          <p:cNvCxnSpPr/>
          <p:nvPr/>
        </p:nvCxnSpPr>
        <p:spPr>
          <a:xfrm flipH="1" flipV="1">
            <a:off x="1341455" y="292147"/>
            <a:ext cx="816429" cy="4674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11"/>
          <p:cNvSpPr txBox="1"/>
          <p:nvPr/>
        </p:nvSpPr>
        <p:spPr>
          <a:xfrm>
            <a:off x="1027444" y="1343878"/>
            <a:ext cx="1318846" cy="444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Κλ</a:t>
            </a:r>
          </a:p>
          <a:p>
            <a:pPr algn="ctr"/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-ει</a:t>
            </a:r>
            <a:endParaRPr lang="en-US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14"/>
          <p:cNvSpPr txBox="1"/>
          <p:nvPr/>
        </p:nvSpPr>
        <p:spPr>
          <a:xfrm>
            <a:off x="1027444" y="0"/>
            <a:ext cx="538529" cy="266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ΚλΦ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8"/>
          <p:cNvSpPr txBox="1"/>
          <p:nvPr/>
        </p:nvSpPr>
        <p:spPr>
          <a:xfrm>
            <a:off x="1969477" y="701154"/>
            <a:ext cx="637442" cy="266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Κλ’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Ευθεία γραμμή σύνδεσης 5"/>
          <p:cNvCxnSpPr/>
          <p:nvPr/>
        </p:nvCxnSpPr>
        <p:spPr>
          <a:xfrm flipV="1">
            <a:off x="2409092" y="1636026"/>
            <a:ext cx="628022" cy="29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Ευθεία γραμμή σύνδεσης 4"/>
          <p:cNvCxnSpPr/>
          <p:nvPr/>
        </p:nvCxnSpPr>
        <p:spPr>
          <a:xfrm flipH="1" flipV="1">
            <a:off x="3037114" y="1636026"/>
            <a:ext cx="690824" cy="3505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Ευθεία γραμμή σύνδεσης 4"/>
          <p:cNvCxnSpPr/>
          <p:nvPr/>
        </p:nvCxnSpPr>
        <p:spPr>
          <a:xfrm flipH="1" flipV="1">
            <a:off x="2283488" y="934872"/>
            <a:ext cx="623312" cy="42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11"/>
          <p:cNvSpPr txBox="1"/>
          <p:nvPr/>
        </p:nvSpPr>
        <p:spPr>
          <a:xfrm>
            <a:off x="2346290" y="1343878"/>
            <a:ext cx="1318846" cy="444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ΡΦ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TextBox 11"/>
          <p:cNvSpPr txBox="1"/>
          <p:nvPr/>
        </p:nvSpPr>
        <p:spPr>
          <a:xfrm>
            <a:off x="3288323" y="1986602"/>
            <a:ext cx="1055077" cy="444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Ρ’</a:t>
            </a:r>
          </a:p>
          <a:p>
            <a:pPr algn="ctr"/>
            <a:endParaRPr lang="el-GR" sz="1200" b="1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" name="Ευθεία γραμμή σύνδεσης 5"/>
          <p:cNvCxnSpPr/>
          <p:nvPr/>
        </p:nvCxnSpPr>
        <p:spPr>
          <a:xfrm flipV="1">
            <a:off x="1718268" y="934872"/>
            <a:ext cx="569930" cy="426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Ευθεία γραμμή σύνδεσης 5"/>
          <p:cNvCxnSpPr/>
          <p:nvPr/>
        </p:nvCxnSpPr>
        <p:spPr>
          <a:xfrm flipV="1">
            <a:off x="3288323" y="2220320"/>
            <a:ext cx="502418" cy="29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Ευθεία γραμμή σύνδεσης 4"/>
          <p:cNvCxnSpPr/>
          <p:nvPr/>
        </p:nvCxnSpPr>
        <p:spPr>
          <a:xfrm flipH="1" flipV="1">
            <a:off x="3790742" y="2220322"/>
            <a:ext cx="400258" cy="2180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11"/>
          <p:cNvSpPr txBox="1"/>
          <p:nvPr/>
        </p:nvSpPr>
        <p:spPr>
          <a:xfrm rot="10800000" flipV="1">
            <a:off x="2471895" y="2527529"/>
            <a:ext cx="1632857" cy="444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Ρ</a:t>
            </a:r>
          </a:p>
          <a:p>
            <a:pPr algn="ctr"/>
            <a:r>
              <a:rPr lang="el-GR" sz="1200" b="1" dirty="0" err="1">
                <a:latin typeface="Cambria" pitchFamily="18" charset="0"/>
                <a:cs typeface="Times New Roman" panose="02020603050405020304" pitchFamily="18" charset="0"/>
              </a:rPr>
              <a:t>νομίζ</a:t>
            </a:r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-ει</a:t>
            </a:r>
          </a:p>
        </p:txBody>
      </p:sp>
      <p:cxnSp>
        <p:nvCxnSpPr>
          <p:cNvPr id="70" name="Ευθεία γραμμή σύνδεσης 10"/>
          <p:cNvCxnSpPr/>
          <p:nvPr/>
        </p:nvCxnSpPr>
        <p:spPr>
          <a:xfrm flipV="1">
            <a:off x="585503" y="292147"/>
            <a:ext cx="755952" cy="4128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73 - Ευθεία γραμμή σύνδεσης"/>
          <p:cNvCxnSpPr/>
          <p:nvPr/>
        </p:nvCxnSpPr>
        <p:spPr>
          <a:xfrm>
            <a:off x="818103" y="1301225"/>
            <a:ext cx="0" cy="183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13"/>
          <p:cNvSpPr txBox="1"/>
          <p:nvPr/>
        </p:nvSpPr>
        <p:spPr>
          <a:xfrm>
            <a:off x="294752" y="704952"/>
            <a:ext cx="590224" cy="266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ΟΦ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6" name="Ευθεία γραμμή σύνδεσης 5"/>
          <p:cNvCxnSpPr/>
          <p:nvPr/>
        </p:nvCxnSpPr>
        <p:spPr>
          <a:xfrm flipV="1">
            <a:off x="236602" y="888421"/>
            <a:ext cx="290751" cy="183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Ευθεία γραμμή σύνδεσης 4"/>
          <p:cNvCxnSpPr/>
          <p:nvPr/>
        </p:nvCxnSpPr>
        <p:spPr>
          <a:xfrm flipH="1" flipV="1">
            <a:off x="527352" y="888421"/>
            <a:ext cx="307469" cy="183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11"/>
          <p:cNvSpPr txBox="1"/>
          <p:nvPr/>
        </p:nvSpPr>
        <p:spPr>
          <a:xfrm>
            <a:off x="-228600" y="1071890"/>
            <a:ext cx="97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err="1">
                <a:latin typeface="Cambria" pitchFamily="18" charset="0"/>
                <a:cs typeface="Times New Roman" panose="02020603050405020304" pitchFamily="18" charset="0"/>
              </a:rPr>
              <a:t>Αρθ</a:t>
            </a:r>
            <a:endParaRPr lang="el-GR" sz="12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Η</a:t>
            </a:r>
          </a:p>
        </p:txBody>
      </p:sp>
      <p:sp>
        <p:nvSpPr>
          <p:cNvPr id="72" name="TextBox 14"/>
          <p:cNvSpPr txBox="1"/>
          <p:nvPr/>
        </p:nvSpPr>
        <p:spPr>
          <a:xfrm>
            <a:off x="609600" y="1066800"/>
            <a:ext cx="498638" cy="266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Ο’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11"/>
          <p:cNvSpPr txBox="1"/>
          <p:nvPr/>
        </p:nvSpPr>
        <p:spPr>
          <a:xfrm>
            <a:off x="352902" y="1438828"/>
            <a:ext cx="976924" cy="444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Ο</a:t>
            </a:r>
          </a:p>
          <a:p>
            <a:pPr algn="ctr"/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Σοφία</a:t>
            </a:r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513762" y="2466017"/>
            <a:ext cx="0" cy="183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13"/>
          <p:cNvSpPr txBox="1"/>
          <p:nvPr/>
        </p:nvSpPr>
        <p:spPr>
          <a:xfrm>
            <a:off x="1990410" y="1869743"/>
            <a:ext cx="590225" cy="266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ΟΦ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7" name="Ευθεία γραμμή σύνδεσης 5"/>
          <p:cNvCxnSpPr/>
          <p:nvPr/>
        </p:nvCxnSpPr>
        <p:spPr>
          <a:xfrm flipV="1">
            <a:off x="1932261" y="2053212"/>
            <a:ext cx="290751" cy="183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Ευθεία γραμμή σύνδεσης 4"/>
          <p:cNvCxnSpPr/>
          <p:nvPr/>
        </p:nvCxnSpPr>
        <p:spPr>
          <a:xfrm flipH="1" flipV="1">
            <a:off x="2223011" y="2053212"/>
            <a:ext cx="307469" cy="183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11"/>
          <p:cNvSpPr txBox="1"/>
          <p:nvPr/>
        </p:nvSpPr>
        <p:spPr>
          <a:xfrm>
            <a:off x="1467059" y="2236682"/>
            <a:ext cx="97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err="1">
                <a:latin typeface="Cambria" pitchFamily="18" charset="0"/>
                <a:cs typeface="Times New Roman" panose="02020603050405020304" pitchFamily="18" charset="0"/>
              </a:rPr>
              <a:t>Αρθ</a:t>
            </a:r>
            <a:endParaRPr lang="el-GR" sz="1200" dirty="0">
              <a:latin typeface="Cambria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Η</a:t>
            </a:r>
          </a:p>
        </p:txBody>
      </p:sp>
      <p:sp>
        <p:nvSpPr>
          <p:cNvPr id="63" name="TextBox 14"/>
          <p:cNvSpPr txBox="1"/>
          <p:nvPr/>
        </p:nvSpPr>
        <p:spPr>
          <a:xfrm>
            <a:off x="2286000" y="2209800"/>
            <a:ext cx="4986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Ο’</a:t>
            </a:r>
            <a:endParaRPr lang="en-US" sz="1200" dirty="0">
              <a:latin typeface="Cambria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11"/>
          <p:cNvSpPr txBox="1"/>
          <p:nvPr/>
        </p:nvSpPr>
        <p:spPr>
          <a:xfrm>
            <a:off x="2048561" y="2603618"/>
            <a:ext cx="976924" cy="444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mbria" pitchFamily="18" charset="0"/>
                <a:cs typeface="Times New Roman" panose="02020603050405020304" pitchFamily="18" charset="0"/>
              </a:rPr>
              <a:t>Ο</a:t>
            </a:r>
          </a:p>
          <a:p>
            <a:pPr algn="ctr"/>
            <a:r>
              <a:rPr lang="el-GR" sz="1200" b="1" dirty="0">
                <a:latin typeface="Cambria" pitchFamily="18" charset="0"/>
                <a:cs typeface="Times New Roman" panose="02020603050405020304" pitchFamily="18" charset="0"/>
              </a:rPr>
              <a:t>Σοφία</a:t>
            </a:r>
          </a:p>
        </p:txBody>
      </p:sp>
      <p:cxnSp>
        <p:nvCxnSpPr>
          <p:cNvPr id="101" name="100 - Καμπύλη γραμμή σύνδεσης"/>
          <p:cNvCxnSpPr/>
          <p:nvPr/>
        </p:nvCxnSpPr>
        <p:spPr>
          <a:xfrm rot="10800000">
            <a:off x="381000" y="1828800"/>
            <a:ext cx="1219200" cy="1143000"/>
          </a:xfrm>
          <a:prstGeom prst="curvedConnector3">
            <a:avLst>
              <a:gd name="adj1" fmla="val 102869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- Καμπύλη γραμμή σύνδεσης"/>
          <p:cNvCxnSpPr/>
          <p:nvPr/>
        </p:nvCxnSpPr>
        <p:spPr>
          <a:xfrm rot="10800000">
            <a:off x="4038600" y="5105400"/>
            <a:ext cx="1219200" cy="1143000"/>
          </a:xfrm>
          <a:prstGeom prst="curvedConnector3">
            <a:avLst>
              <a:gd name="adj1" fmla="val 102869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8" grpId="0"/>
      <p:bldP spid="72" grpId="0"/>
      <p:bldP spid="73" grpId="0"/>
      <p:bldP spid="66" grpId="0"/>
      <p:bldP spid="69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Επαναληπτικοί ΚΦΔ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762000"/>
            <a:ext cx="8763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Οι ΚΦΔ που έχουμε δει ως τώρα παράγουν μόνο κύριες προτάσεις. Τι γίνεται με τις εξαρτημένες (εγκιβωτισμένες, </a:t>
            </a:r>
            <a:r>
              <a:rPr lang="en-US" sz="2400" dirty="0">
                <a:latin typeface="Cambria" pitchFamily="18" charset="0"/>
              </a:rPr>
              <a:t>embedded) </a:t>
            </a:r>
            <a:r>
              <a:rPr lang="el-GR" sz="2400" dirty="0">
                <a:latin typeface="+mn-lt"/>
              </a:rPr>
              <a:t>προτάσεις;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2000" dirty="0">
                <a:latin typeface="+mn-lt"/>
              </a:rPr>
              <a:t>Η Σοφία νομίζει ότι ο Πέτρος παρακολούθησε τη διάλεξη</a:t>
            </a:r>
            <a:r>
              <a:rPr lang="en-US" sz="2000" dirty="0">
                <a:latin typeface="+mn-lt"/>
              </a:rPr>
              <a:t>.</a:t>
            </a:r>
            <a:endParaRPr lang="el-GR" sz="20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" y="2286000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Οι εξαρτημένες προτάσεις </a:t>
            </a:r>
          </a:p>
          <a:p>
            <a:pPr lvl="1">
              <a:buClr>
                <a:srgbClr val="7030A0"/>
              </a:buClr>
              <a:buFont typeface="Courier New" pitchFamily="49" charset="0"/>
              <a:buChar char="o"/>
            </a:pPr>
            <a:r>
              <a:rPr lang="en-US" sz="2400" dirty="0">
                <a:latin typeface="+mn-lt"/>
              </a:rPr>
              <a:t> </a:t>
            </a:r>
            <a:r>
              <a:rPr lang="el-GR" sz="2400" dirty="0">
                <a:latin typeface="+mn-lt"/>
              </a:rPr>
              <a:t>αποτελούν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συμπληρώματα </a:t>
            </a:r>
            <a:r>
              <a:rPr lang="el-GR" sz="2400" dirty="0">
                <a:latin typeface="+mn-lt"/>
              </a:rPr>
              <a:t>(του Ρ)</a:t>
            </a:r>
          </a:p>
          <a:p>
            <a:pPr lvl="1">
              <a:buClr>
                <a:srgbClr val="7030A0"/>
              </a:buClr>
              <a:buFont typeface="Courier New" pitchFamily="49" charset="0"/>
              <a:buChar char="o"/>
            </a:pPr>
            <a:r>
              <a:rPr lang="en-US" sz="2400" dirty="0">
                <a:latin typeface="+mn-lt"/>
              </a:rPr>
              <a:t> </a:t>
            </a:r>
            <a:r>
              <a:rPr lang="el-GR" sz="2400" dirty="0">
                <a:latin typeface="+mn-lt"/>
              </a:rPr>
              <a:t>εισάγονται με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 Συμπληρωματικούς Δείκτες (ΣΔ) </a:t>
            </a:r>
            <a:r>
              <a:rPr lang="el-GR" sz="2400" dirty="0">
                <a:latin typeface="+mn-lt"/>
              </a:rPr>
              <a:t>(συνδέσμους)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28600" y="3962400"/>
            <a:ext cx="86868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l-GR" sz="24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Καθώς η εξαρτημένη πρόταση είναι συμπλήρωμα του Ρ, αποτελεί  ένα συστατικό με τη ΡΦ. Κριτήρια:</a:t>
            </a:r>
          </a:p>
          <a:p>
            <a:pPr lvl="1" algn="just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Αντικατάσταση:</a:t>
            </a:r>
            <a:endParaRPr lang="el-GR" sz="2400" dirty="0"/>
          </a:p>
          <a:p>
            <a:pPr lvl="1" algn="just">
              <a:buFont typeface="Wingdings" pitchFamily="2" charset="2"/>
              <a:buChar char="§"/>
            </a:pP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l-GR" sz="2000" dirty="0">
                <a:latin typeface="+mn-lt"/>
              </a:rPr>
              <a:t>Η Σοφία </a:t>
            </a:r>
            <a:r>
              <a:rPr lang="el-GR" sz="2000" b="1" dirty="0">
                <a:solidFill>
                  <a:srgbClr val="00B050"/>
                </a:solidFill>
                <a:latin typeface="+mn-lt"/>
              </a:rPr>
              <a:t>νομίζει ότι ο Πέτρος παρακολούθησε τη διάλεξη </a:t>
            </a:r>
            <a:r>
              <a:rPr lang="el-GR" sz="2000" dirty="0">
                <a:latin typeface="+mn-lt"/>
              </a:rPr>
              <a:t>και η Μαρία </a:t>
            </a:r>
            <a:r>
              <a:rPr lang="el-GR" sz="2000" b="1" dirty="0">
                <a:solidFill>
                  <a:srgbClr val="00B050"/>
                </a:solidFill>
                <a:latin typeface="+mn-lt"/>
              </a:rPr>
              <a:t>το ίδιο</a:t>
            </a:r>
            <a:r>
              <a:rPr lang="en-US" sz="2000" b="1" dirty="0">
                <a:solidFill>
                  <a:srgbClr val="00B050"/>
                </a:solidFill>
                <a:latin typeface="+mn-lt"/>
              </a:rPr>
              <a:t>.</a:t>
            </a:r>
            <a:endParaRPr lang="el-GR" sz="2400" dirty="0">
              <a:latin typeface="+mn-lt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Σύνδεση κατά παράταξη:</a:t>
            </a:r>
          </a:p>
          <a:p>
            <a:pPr lvl="1" algn="just">
              <a:buFont typeface="Wingdings" pitchFamily="2" charset="2"/>
              <a:buChar char="§"/>
            </a:pP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l-GR" sz="2000" dirty="0">
                <a:latin typeface="+mn-lt"/>
              </a:rPr>
              <a:t>Η Σοφία </a:t>
            </a:r>
            <a:r>
              <a:rPr lang="el-GR" sz="2000" b="1" dirty="0">
                <a:solidFill>
                  <a:srgbClr val="00B050"/>
                </a:solidFill>
                <a:latin typeface="+mn-lt"/>
              </a:rPr>
              <a:t>νομίζει ότι ο Πέτρος παρακολούθησε τη διάλεξη </a:t>
            </a:r>
            <a:r>
              <a:rPr lang="el-GR" sz="2000" dirty="0">
                <a:latin typeface="+mn-lt"/>
              </a:rPr>
              <a:t>και </a:t>
            </a:r>
            <a:r>
              <a:rPr lang="el-GR" sz="2000" b="1" dirty="0">
                <a:solidFill>
                  <a:srgbClr val="00B050"/>
                </a:solidFill>
                <a:latin typeface="+mn-lt"/>
              </a:rPr>
              <a:t>χαίρεται</a:t>
            </a:r>
            <a:r>
              <a:rPr lang="en-US" sz="2000" b="1" dirty="0">
                <a:solidFill>
                  <a:srgbClr val="00B050"/>
                </a:solidFill>
                <a:latin typeface="+mn-lt"/>
              </a:rPr>
              <a:t>.</a:t>
            </a:r>
            <a:endParaRPr lang="el-GR" sz="2400" b="1" dirty="0">
              <a:solidFill>
                <a:srgbClr val="00B05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Επαναληπτικοί ΚΦΔ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997803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Χρειαζόμαστε έναν νέο ΚΦΔ για το νέο είδος πρότασης:</a:t>
            </a:r>
          </a:p>
          <a:p>
            <a:pPr lvl="1" algn="just">
              <a:buFont typeface="Wingdings" pitchFamily="2" charset="2"/>
              <a:buChar char="§"/>
            </a:pPr>
            <a:r>
              <a:rPr lang="el-GR" sz="2400" b="1" dirty="0">
                <a:solidFill>
                  <a:srgbClr val="7030A0"/>
                </a:solidFill>
                <a:latin typeface="+mn-lt"/>
              </a:rPr>
              <a:t> Π’ </a:t>
            </a: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 ΣΔ Π</a:t>
            </a:r>
            <a:endParaRPr lang="el-GR" sz="2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" y="2286000"/>
            <a:ext cx="8915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Χρειαζόμαστε έναν νέο ΚΦΔ που να εμφανίζει τις εξαρτημένες προτάσεις ως συμπληρώματα του Ρ:</a:t>
            </a:r>
          </a:p>
          <a:p>
            <a:pPr lvl="1" algn="just">
              <a:buFont typeface="Wingdings" pitchFamily="2" charset="2"/>
              <a:buChar char="§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ΡΦ </a:t>
            </a: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 Ρ Π’</a:t>
            </a:r>
            <a:endParaRPr lang="el-GR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4309408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ΡΦ </a:t>
            </a: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 Ρ Π’</a:t>
            </a:r>
            <a:r>
              <a:rPr lang="el-GR" sz="2400" dirty="0">
                <a:latin typeface="+mn-lt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= Επαναληπτικός ΚΦΔ</a:t>
            </a:r>
          </a:p>
          <a:p>
            <a:pPr algn="just"/>
            <a:r>
              <a:rPr lang="el-GR" sz="2400" dirty="0">
                <a:latin typeface="+mn-lt"/>
              </a:rPr>
              <a:t>γιατί  περιέχει στο δεξί τμήμα του βέλους μια κατηγορία (Π’) που περιέχει την κατηγορία που εμφανίζεται στο αριστερό τμήμα του βέλους (ΡΦ).</a:t>
            </a:r>
            <a:endParaRPr lang="el-GR" sz="2400" b="1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Επαναληπτικοί ΚΦΔ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6858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latin typeface="+mn-lt"/>
            </a:endParaRPr>
          </a:p>
          <a:p>
            <a:pPr algn="just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Με αυτόν τον τρόπο οι επαναληπτικοί ΚΦΔ οδηγούν σε επανεφαρμογή των προηγούμενων ΚΦΔ (Π’ </a:t>
            </a:r>
            <a:r>
              <a:rPr lang="el-GR" sz="2400" dirty="0">
                <a:latin typeface="+mn-lt"/>
                <a:sym typeface="Wingdings" pitchFamily="2" charset="2"/>
              </a:rPr>
              <a:t> ΣΔ Π, Π  ΟΦ ΡΦ, κοκ).</a:t>
            </a:r>
            <a:endParaRPr lang="el-GR" sz="24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2438400"/>
            <a:ext cx="891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Το φαινόμενο αυτό ονομάζεται </a:t>
            </a:r>
            <a:r>
              <a:rPr lang="el-GR" sz="2400" b="1" dirty="0" err="1">
                <a:solidFill>
                  <a:srgbClr val="7030A0"/>
                </a:solidFill>
                <a:latin typeface="+mn-lt"/>
              </a:rPr>
              <a:t>επαναδρομή</a:t>
            </a:r>
            <a:r>
              <a:rPr lang="el-GR" sz="2400" dirty="0">
                <a:latin typeface="+mn-lt"/>
              </a:rPr>
              <a:t> </a:t>
            </a:r>
            <a:r>
              <a:rPr lang="el-GR" sz="2400" dirty="0">
                <a:latin typeface="Cambria" pitchFamily="18" charset="0"/>
              </a:rPr>
              <a:t>(</a:t>
            </a:r>
            <a:r>
              <a:rPr lang="en-US" sz="2400" dirty="0">
                <a:latin typeface="Cambria" pitchFamily="18" charset="0"/>
              </a:rPr>
              <a:t>recursion</a:t>
            </a:r>
            <a:r>
              <a:rPr lang="el-GR" sz="2400" dirty="0">
                <a:latin typeface="Cambria" pitchFamily="18" charset="0"/>
              </a:rPr>
              <a:t>).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28600" y="3048000"/>
            <a:ext cx="8686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Με την </a:t>
            </a:r>
            <a:r>
              <a:rPr lang="el-GR" sz="2400" dirty="0" err="1">
                <a:latin typeface="+mn-lt"/>
              </a:rPr>
              <a:t>επαναδρομή</a:t>
            </a:r>
            <a:r>
              <a:rPr lang="el-GR" sz="2400" dirty="0">
                <a:latin typeface="+mn-lt"/>
              </a:rPr>
              <a:t> μπορούμε να παράγουμε προτάσεις που δυνητικά επεκτείνονται στο άπειρο:</a:t>
            </a:r>
          </a:p>
          <a:p>
            <a:pPr lvl="1" algn="just">
              <a:buFont typeface="Wingdings" pitchFamily="2" charset="2"/>
              <a:buChar char="§"/>
            </a:pP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l-GR" sz="2400" dirty="0">
                <a:latin typeface="+mn-lt"/>
              </a:rPr>
              <a:t>Η Σοφία είπε ότι η μητέρα της άκουσε στις ειδήσεις πως ο πρωθυπουργός της χώρας διέδωσε μέσω </a:t>
            </a:r>
            <a:r>
              <a:rPr lang="el-GR" sz="2400" dirty="0" err="1">
                <a:latin typeface="+mn-lt"/>
              </a:rPr>
              <a:t>τουίτερ</a:t>
            </a:r>
            <a:r>
              <a:rPr lang="el-GR" sz="2400" dirty="0">
                <a:latin typeface="+mn-lt"/>
              </a:rPr>
              <a:t> ότι η κυβέρνηση πιστεύει ακράδαντα πως οι θεσμοί θεωρούν ότι το ΔΝΤ υποστηρίζει με σθένος ότι … θα παραμείνει στην ευρωζώνη.</a:t>
            </a:r>
          </a:p>
          <a:p>
            <a:pPr lvl="1"/>
            <a:endParaRPr lang="el-GR" sz="2400" b="1" dirty="0">
              <a:latin typeface="+mn-lt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381000" y="5867400"/>
            <a:ext cx="2895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030A0"/>
              </a:buClr>
              <a:buFont typeface="Wingdings"/>
              <a:buChar char="F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l-GR" sz="2800" b="1" dirty="0" err="1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Επαναδρομή</a:t>
            </a:r>
            <a:r>
              <a:rPr lang="el-GR" sz="28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 </a:t>
            </a:r>
            <a:endParaRPr lang="el-GR" sz="2400" b="1" dirty="0">
              <a:solidFill>
                <a:srgbClr val="00B050"/>
              </a:solidFill>
              <a:latin typeface="Cambria" pitchFamily="18" charset="0"/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el-GR" b="1" dirty="0">
              <a:solidFill>
                <a:srgbClr val="7030A0"/>
              </a:solidFill>
              <a:sym typeface="Wingdings" pitchFamily="2" charset="2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724400" y="6172200"/>
            <a:ext cx="3279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καθολική ιδιότητα γλωσσών</a:t>
            </a:r>
          </a:p>
        </p:txBody>
      </p:sp>
      <p:cxnSp>
        <p:nvCxnSpPr>
          <p:cNvPr id="11" name="10 - Ευθύγραμμο βέλος σύνδεσης"/>
          <p:cNvCxnSpPr>
            <a:endCxn id="15" idx="1"/>
          </p:cNvCxnSpPr>
          <p:nvPr/>
        </p:nvCxnSpPr>
        <p:spPr>
          <a:xfrm flipV="1">
            <a:off x="3200400" y="5671066"/>
            <a:ext cx="1447800" cy="42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>
            <a:endCxn id="9" idx="1"/>
          </p:cNvCxnSpPr>
          <p:nvPr/>
        </p:nvCxnSpPr>
        <p:spPr>
          <a:xfrm>
            <a:off x="3200400" y="6096000"/>
            <a:ext cx="1524000" cy="26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4648200" y="5486400"/>
            <a:ext cx="2059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δημιουργικότητα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Επαναληπτικοί ΚΦΔ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167348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/>
            <a:r>
              <a:rPr lang="el-GR" sz="2400" dirty="0">
                <a:latin typeface="+mn-lt"/>
              </a:rPr>
              <a:t>Η Σοφία νομίζει ότι ο Πέτρος παρακολούθησε τη διάλεξη.</a:t>
            </a:r>
          </a:p>
        </p:txBody>
      </p:sp>
      <p:grpSp>
        <p:nvGrpSpPr>
          <p:cNvPr id="50" name="49 - Ομάδα"/>
          <p:cNvGrpSpPr/>
          <p:nvPr/>
        </p:nvGrpSpPr>
        <p:grpSpPr>
          <a:xfrm>
            <a:off x="-180528" y="1905000"/>
            <a:ext cx="9141849" cy="4623375"/>
            <a:chOff x="-180528" y="1905000"/>
            <a:chExt cx="9141849" cy="4623375"/>
          </a:xfrm>
        </p:grpSpPr>
        <p:grpSp>
          <p:nvGrpSpPr>
            <p:cNvPr id="5" name="4 - Ομάδα"/>
            <p:cNvGrpSpPr/>
            <p:nvPr/>
          </p:nvGrpSpPr>
          <p:grpSpPr>
            <a:xfrm>
              <a:off x="-180528" y="1905000"/>
              <a:ext cx="9141849" cy="4623375"/>
              <a:chOff x="-180528" y="260648"/>
              <a:chExt cx="8741621" cy="5857382"/>
            </a:xfrm>
          </p:grpSpPr>
          <p:grpSp>
            <p:nvGrpSpPr>
              <p:cNvPr id="7" name="98 - Ομάδα"/>
              <p:cNvGrpSpPr/>
              <p:nvPr/>
            </p:nvGrpSpPr>
            <p:grpSpPr>
              <a:xfrm>
                <a:off x="-180528" y="260648"/>
                <a:ext cx="7402422" cy="5061336"/>
                <a:chOff x="323527" y="188640"/>
                <a:chExt cx="7402422" cy="5061336"/>
              </a:xfrm>
            </p:grpSpPr>
            <p:grpSp>
              <p:nvGrpSpPr>
                <p:cNvPr id="17" name="45 - Ομάδα"/>
                <p:cNvGrpSpPr/>
                <p:nvPr/>
              </p:nvGrpSpPr>
              <p:grpSpPr>
                <a:xfrm>
                  <a:off x="323527" y="188640"/>
                  <a:ext cx="4043250" cy="2829087"/>
                  <a:chOff x="1928277" y="1988840"/>
                  <a:chExt cx="2888036" cy="2829087"/>
                </a:xfrm>
              </p:grpSpPr>
              <p:sp>
                <p:nvSpPr>
                  <p:cNvPr id="34" name="TextBox 8"/>
                  <p:cNvSpPr txBox="1"/>
                  <p:nvPr/>
                </p:nvSpPr>
                <p:spPr>
                  <a:xfrm>
                    <a:off x="4294255" y="3212976"/>
                    <a:ext cx="5220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>
                        <a:latin typeface="Cambria" pitchFamily="18" charset="0"/>
                        <a:cs typeface="Times New Roman" panose="02020603050405020304" pitchFamily="18" charset="0"/>
                      </a:rPr>
                      <a:t>ΡΦ</a:t>
                    </a:r>
                    <a:endParaRPr lang="en-US" sz="1600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35" name="Ευθεία γραμμή σύνδεσης 9"/>
                  <p:cNvCxnSpPr/>
                  <p:nvPr/>
                </p:nvCxnSpPr>
                <p:spPr>
                  <a:xfrm flipH="1" flipV="1">
                    <a:off x="3728478" y="2276872"/>
                    <a:ext cx="771514" cy="93610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Ευθεία γραμμή σύνδεσης 10"/>
                  <p:cNvCxnSpPr/>
                  <p:nvPr/>
                </p:nvCxnSpPr>
                <p:spPr>
                  <a:xfrm flipV="1">
                    <a:off x="2905530" y="2276872"/>
                    <a:ext cx="822947" cy="93610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7" name="TextBox 11"/>
                  <p:cNvSpPr txBox="1"/>
                  <p:nvPr/>
                </p:nvSpPr>
                <p:spPr>
                  <a:xfrm>
                    <a:off x="3522740" y="4149080"/>
                    <a:ext cx="108012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>
                        <a:latin typeface="Cambria" pitchFamily="18" charset="0"/>
                        <a:cs typeface="Times New Roman" panose="02020603050405020304" pitchFamily="18" charset="0"/>
                      </a:rPr>
                      <a:t>Ρ</a:t>
                    </a:r>
                  </a:p>
                  <a:p>
                    <a:pPr algn="ctr"/>
                    <a:r>
                      <a:rPr lang="el-GR" sz="1600" b="1" dirty="0">
                        <a:latin typeface="Cambria" pitchFamily="18" charset="0"/>
                        <a:cs typeface="Times New Roman" panose="02020603050405020304" pitchFamily="18" charset="0"/>
                      </a:rPr>
                      <a:t>νομίζει</a:t>
                    </a:r>
                    <a:endParaRPr lang="en-US" sz="1600" b="1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" name="TextBox 13"/>
                  <p:cNvSpPr txBox="1"/>
                  <p:nvPr/>
                </p:nvSpPr>
                <p:spPr>
                  <a:xfrm>
                    <a:off x="2648358" y="3212976"/>
                    <a:ext cx="5220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>
                        <a:latin typeface="Cambria" pitchFamily="18" charset="0"/>
                        <a:cs typeface="Times New Roman" panose="02020603050405020304" pitchFamily="18" charset="0"/>
                      </a:rPr>
                      <a:t>ΟΦ</a:t>
                    </a:r>
                    <a:endParaRPr lang="en-US" sz="1600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9" name="TextBox 14"/>
                  <p:cNvSpPr txBox="1"/>
                  <p:nvPr/>
                </p:nvSpPr>
                <p:spPr>
                  <a:xfrm>
                    <a:off x="3522740" y="1988840"/>
                    <a:ext cx="44104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>
                        <a:latin typeface="Cambria" pitchFamily="18" charset="0"/>
                        <a:cs typeface="Times New Roman" panose="02020603050405020304" pitchFamily="18" charset="0"/>
                      </a:rPr>
                      <a:t>Π</a:t>
                    </a:r>
                    <a:endParaRPr lang="en-US" sz="1600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40" name="Ευθεία γραμμή σύνδεσης 5"/>
                  <p:cNvCxnSpPr/>
                  <p:nvPr/>
                </p:nvCxnSpPr>
                <p:spPr>
                  <a:xfrm flipV="1">
                    <a:off x="2391186" y="3501008"/>
                    <a:ext cx="524630" cy="57606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Ευθεία γραμμή σύνδεσης 4"/>
                  <p:cNvCxnSpPr/>
                  <p:nvPr/>
                </p:nvCxnSpPr>
                <p:spPr>
                  <a:xfrm flipH="1" flipV="1">
                    <a:off x="2905531" y="3501008"/>
                    <a:ext cx="411472" cy="57606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2" name="TextBox 11"/>
                  <p:cNvSpPr txBox="1"/>
                  <p:nvPr/>
                </p:nvSpPr>
                <p:spPr>
                  <a:xfrm>
                    <a:off x="1928277" y="4077071"/>
                    <a:ext cx="956035" cy="74085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 err="1">
                        <a:latin typeface="Cambria" pitchFamily="18" charset="0"/>
                        <a:cs typeface="Times New Roman" panose="02020603050405020304" pitchFamily="18" charset="0"/>
                      </a:rPr>
                      <a:t>Αρθ</a:t>
                    </a:r>
                    <a:endParaRPr lang="el-GR" sz="1600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  <a:p>
                    <a:pPr algn="ctr"/>
                    <a:r>
                      <a:rPr lang="el-GR" sz="1600" b="1" dirty="0">
                        <a:latin typeface="Cambria" pitchFamily="18" charset="0"/>
                        <a:cs typeface="Times New Roman" panose="02020603050405020304" pitchFamily="18" charset="0"/>
                      </a:rPr>
                      <a:t>Η</a:t>
                    </a:r>
                  </a:p>
                </p:txBody>
              </p:sp>
              <p:sp>
                <p:nvSpPr>
                  <p:cNvPr id="43" name="TextBox 11"/>
                  <p:cNvSpPr txBox="1"/>
                  <p:nvPr/>
                </p:nvSpPr>
                <p:spPr>
                  <a:xfrm>
                    <a:off x="2905529" y="4149080"/>
                    <a:ext cx="864096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>
                        <a:latin typeface="Cambria" pitchFamily="18" charset="0"/>
                        <a:cs typeface="Times New Roman" panose="02020603050405020304" pitchFamily="18" charset="0"/>
                      </a:rPr>
                      <a:t>Ο</a:t>
                    </a:r>
                  </a:p>
                  <a:p>
                    <a:pPr algn="ctr"/>
                    <a:r>
                      <a:rPr lang="el-GR" sz="1600" b="1" dirty="0">
                        <a:latin typeface="Cambria" pitchFamily="18" charset="0"/>
                        <a:cs typeface="Times New Roman" panose="02020603050405020304" pitchFamily="18" charset="0"/>
                      </a:rPr>
                      <a:t>Σοφία</a:t>
                    </a:r>
                  </a:p>
                </p:txBody>
              </p:sp>
            </p:grpSp>
            <p:cxnSp>
              <p:nvCxnSpPr>
                <p:cNvPr id="18" name="Ευθεία γραμμή σύνδεσης 5"/>
                <p:cNvCxnSpPr/>
                <p:nvPr/>
              </p:nvCxnSpPr>
              <p:spPr>
                <a:xfrm flipV="1">
                  <a:off x="3779911" y="4221088"/>
                  <a:ext cx="576064" cy="36004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Ευθεία γραμμή σύνδεσης 4"/>
                <p:cNvCxnSpPr/>
                <p:nvPr/>
              </p:nvCxnSpPr>
              <p:spPr>
                <a:xfrm flipH="1" flipV="1">
                  <a:off x="4355975" y="4221088"/>
                  <a:ext cx="576064" cy="36004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1"/>
                <p:cNvSpPr txBox="1"/>
                <p:nvPr/>
              </p:nvSpPr>
              <p:spPr>
                <a:xfrm>
                  <a:off x="2987823" y="4509120"/>
                  <a:ext cx="1512168" cy="7408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dirty="0" err="1">
                      <a:latin typeface="Cambria" pitchFamily="18" charset="0"/>
                      <a:cs typeface="Times New Roman" panose="02020603050405020304" pitchFamily="18" charset="0"/>
                    </a:rPr>
                    <a:t>Αρθ</a:t>
                  </a:r>
                  <a:endParaRPr lang="en-US" sz="1600" dirty="0">
                    <a:latin typeface="Cambria" pitchFamily="18" charset="0"/>
                    <a:cs typeface="Times New Roman" panose="02020603050405020304" pitchFamily="18" charset="0"/>
                  </a:endParaRPr>
                </a:p>
                <a:p>
                  <a:pPr algn="ctr"/>
                  <a:r>
                    <a:rPr lang="el-GR" sz="1600" b="1" dirty="0">
                      <a:latin typeface="Cambria" pitchFamily="18" charset="0"/>
                      <a:cs typeface="Times New Roman" panose="02020603050405020304" pitchFamily="18" charset="0"/>
                    </a:rPr>
                    <a:t>ο</a:t>
                  </a:r>
                  <a:endParaRPr lang="en-US" sz="1600" b="1" dirty="0">
                    <a:latin typeface="Cambria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TextBox 11"/>
                <p:cNvSpPr txBox="1"/>
                <p:nvPr/>
              </p:nvSpPr>
              <p:spPr>
                <a:xfrm>
                  <a:off x="4355975" y="4509120"/>
                  <a:ext cx="1512168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dirty="0">
                      <a:latin typeface="Cambria" pitchFamily="18" charset="0"/>
                      <a:cs typeface="Times New Roman" panose="02020603050405020304" pitchFamily="18" charset="0"/>
                    </a:rPr>
                    <a:t>Ο</a:t>
                  </a:r>
                  <a:endParaRPr lang="en-US" sz="1600" dirty="0">
                    <a:latin typeface="Cambria" pitchFamily="18" charset="0"/>
                    <a:cs typeface="Times New Roman" panose="02020603050405020304" pitchFamily="18" charset="0"/>
                  </a:endParaRPr>
                </a:p>
                <a:p>
                  <a:pPr algn="ctr"/>
                  <a:r>
                    <a:rPr lang="el-GR" sz="1600" b="1" dirty="0">
                      <a:latin typeface="Cambria" pitchFamily="18" charset="0"/>
                      <a:cs typeface="Times New Roman" panose="02020603050405020304" pitchFamily="18" charset="0"/>
                    </a:rPr>
                    <a:t>Πέτρος</a:t>
                  </a:r>
                  <a:endParaRPr lang="en-US" sz="1600" b="1" dirty="0">
                    <a:latin typeface="Cambria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" name="TextBox 11"/>
                <p:cNvSpPr txBox="1"/>
                <p:nvPr/>
              </p:nvSpPr>
              <p:spPr>
                <a:xfrm>
                  <a:off x="3275855" y="3140968"/>
                  <a:ext cx="1512168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dirty="0">
                      <a:latin typeface="Cambria" pitchFamily="18" charset="0"/>
                      <a:cs typeface="Times New Roman" panose="02020603050405020304" pitchFamily="18" charset="0"/>
                    </a:rPr>
                    <a:t>ΣΔ</a:t>
                  </a:r>
                  <a:endParaRPr lang="en-US" sz="1600" dirty="0">
                    <a:latin typeface="Cambria" pitchFamily="18" charset="0"/>
                    <a:cs typeface="Times New Roman" panose="02020603050405020304" pitchFamily="18" charset="0"/>
                  </a:endParaRPr>
                </a:p>
                <a:p>
                  <a:pPr algn="ctr"/>
                  <a:r>
                    <a:rPr lang="el-GR" sz="1600" b="1" dirty="0">
                      <a:latin typeface="Cambria" pitchFamily="18" charset="0"/>
                      <a:cs typeface="Times New Roman" panose="02020603050405020304" pitchFamily="18" charset="0"/>
                    </a:rPr>
                    <a:t>ότι</a:t>
                  </a:r>
                  <a:endParaRPr lang="en-US" sz="1600" b="1" dirty="0">
                    <a:latin typeface="Cambria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" name="Ευθεία γραμμή σύνδεσης 4"/>
                <p:cNvCxnSpPr>
                  <a:endCxn id="34" idx="2"/>
                </p:cNvCxnSpPr>
                <p:nvPr/>
              </p:nvCxnSpPr>
              <p:spPr>
                <a:xfrm flipH="1" flipV="1">
                  <a:off x="4001336" y="1751330"/>
                  <a:ext cx="714679" cy="52554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24" name="91 - Ομάδα"/>
                <p:cNvGrpSpPr/>
                <p:nvPr/>
              </p:nvGrpSpPr>
              <p:grpSpPr>
                <a:xfrm>
                  <a:off x="3635895" y="2276872"/>
                  <a:ext cx="4090054" cy="2384975"/>
                  <a:chOff x="4788023" y="1700808"/>
                  <a:chExt cx="4090054" cy="2384975"/>
                </a:xfrm>
              </p:grpSpPr>
              <p:sp>
                <p:nvSpPr>
                  <p:cNvPr id="26" name="TextBox 11"/>
                  <p:cNvSpPr txBox="1"/>
                  <p:nvPr/>
                </p:nvSpPr>
                <p:spPr>
                  <a:xfrm>
                    <a:off x="6012159" y="2492896"/>
                    <a:ext cx="151216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>
                        <a:latin typeface="Cambria" pitchFamily="18" charset="0"/>
                        <a:cs typeface="Times New Roman" panose="02020603050405020304" pitchFamily="18" charset="0"/>
                      </a:rPr>
                      <a:t>Π</a:t>
                    </a:r>
                    <a:endParaRPr lang="en-US" sz="1600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27" name="Ευθεία γραμμή σύνδεσης 4"/>
                  <p:cNvCxnSpPr>
                    <a:endCxn id="26" idx="2"/>
                  </p:cNvCxnSpPr>
                  <p:nvPr/>
                </p:nvCxnSpPr>
                <p:spPr>
                  <a:xfrm flipH="1" flipV="1">
                    <a:off x="6768243" y="2831450"/>
                    <a:ext cx="1260140" cy="669558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Ευθεία γραμμή σύνδεσης 5"/>
                  <p:cNvCxnSpPr/>
                  <p:nvPr/>
                </p:nvCxnSpPr>
                <p:spPr>
                  <a:xfrm flipV="1">
                    <a:off x="5220071" y="2060848"/>
                    <a:ext cx="709685" cy="50405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Ευθεία γραμμή σύνδεσης 4"/>
                  <p:cNvCxnSpPr/>
                  <p:nvPr/>
                </p:nvCxnSpPr>
                <p:spPr>
                  <a:xfrm flipH="1" flipV="1">
                    <a:off x="5940151" y="2060848"/>
                    <a:ext cx="720080" cy="432048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0" name="TextBox 11"/>
                  <p:cNvSpPr txBox="1"/>
                  <p:nvPr/>
                </p:nvSpPr>
                <p:spPr>
                  <a:xfrm>
                    <a:off x="5220071" y="1700808"/>
                    <a:ext cx="151216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>
                        <a:latin typeface="Cambria" pitchFamily="18" charset="0"/>
                        <a:cs typeface="Times New Roman" panose="02020603050405020304" pitchFamily="18" charset="0"/>
                      </a:rPr>
                      <a:t>Π΄</a:t>
                    </a:r>
                    <a:endParaRPr lang="en-US" sz="1600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31" name="Ευθεία γραμμή σύνδεσης 5"/>
                  <p:cNvCxnSpPr>
                    <a:endCxn id="26" idx="2"/>
                  </p:cNvCxnSpPr>
                  <p:nvPr/>
                </p:nvCxnSpPr>
                <p:spPr>
                  <a:xfrm flipV="1">
                    <a:off x="5796135" y="2831450"/>
                    <a:ext cx="972108" cy="525542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TextBox 11"/>
                  <p:cNvSpPr txBox="1"/>
                  <p:nvPr/>
                </p:nvSpPr>
                <p:spPr>
                  <a:xfrm>
                    <a:off x="4788023" y="3284984"/>
                    <a:ext cx="1512168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>
                        <a:latin typeface="Cambria" pitchFamily="18" charset="0"/>
                        <a:cs typeface="Times New Roman" panose="02020603050405020304" pitchFamily="18" charset="0"/>
                      </a:rPr>
                      <a:t>ΟΦ</a:t>
                    </a:r>
                    <a:endParaRPr lang="en-US" sz="1600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  <a:p>
                    <a:pPr algn="ctr"/>
                    <a:endParaRPr lang="en-US" sz="1600" b="1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" name="TextBox 11"/>
                  <p:cNvSpPr txBox="1"/>
                  <p:nvPr/>
                </p:nvSpPr>
                <p:spPr>
                  <a:xfrm>
                    <a:off x="7668343" y="3501008"/>
                    <a:ext cx="1209734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600" dirty="0">
                        <a:latin typeface="Cambria" pitchFamily="18" charset="0"/>
                        <a:cs typeface="Times New Roman" panose="02020603050405020304" pitchFamily="18" charset="0"/>
                      </a:rPr>
                      <a:t>ΡΦ</a:t>
                    </a:r>
                  </a:p>
                  <a:p>
                    <a:pPr algn="ctr"/>
                    <a:endParaRPr lang="el-GR" sz="1600" b="1" dirty="0">
                      <a:latin typeface="Cambria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25" name="Ευθεία γραμμή σύνδεσης 5"/>
                <p:cNvCxnSpPr>
                  <a:endCxn id="34" idx="2"/>
                </p:cNvCxnSpPr>
                <p:nvPr/>
              </p:nvCxnSpPr>
              <p:spPr>
                <a:xfrm flipV="1">
                  <a:off x="3347863" y="1751330"/>
                  <a:ext cx="653473" cy="52554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Ευθεία γραμμή σύνδεσης 5"/>
              <p:cNvCxnSpPr/>
              <p:nvPr/>
            </p:nvCxnSpPr>
            <p:spPr>
              <a:xfrm flipV="1">
                <a:off x="6012160" y="4437112"/>
                <a:ext cx="576064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Ευθεία γραμμή σύνδεσης 4"/>
              <p:cNvCxnSpPr/>
              <p:nvPr/>
            </p:nvCxnSpPr>
            <p:spPr>
              <a:xfrm flipH="1" flipV="1">
                <a:off x="6588224" y="4437112"/>
                <a:ext cx="576064" cy="3600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Box 11"/>
              <p:cNvSpPr txBox="1"/>
              <p:nvPr/>
            </p:nvSpPr>
            <p:spPr>
              <a:xfrm rot="10800000" flipV="1">
                <a:off x="5004048" y="4797152"/>
                <a:ext cx="187220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>
                    <a:latin typeface="Cambria" pitchFamily="18" charset="0"/>
                    <a:cs typeface="Times New Roman" panose="02020603050405020304" pitchFamily="18" charset="0"/>
                  </a:rPr>
                  <a:t>Ρ</a:t>
                </a:r>
              </a:p>
              <a:p>
                <a:pPr algn="ctr"/>
                <a:r>
                  <a:rPr lang="el-GR" sz="1600" b="1" dirty="0">
                    <a:latin typeface="Cambria" pitchFamily="18" charset="0"/>
                    <a:cs typeface="Times New Roman" panose="02020603050405020304" pitchFamily="18" charset="0"/>
                  </a:rPr>
                  <a:t>παρακολούθησε</a:t>
                </a:r>
                <a:endParaRPr lang="en-US" sz="1600" b="1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588224" y="4797152"/>
                <a:ext cx="15121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>
                    <a:latin typeface="Cambria" pitchFamily="18" charset="0"/>
                    <a:cs typeface="Times New Roman" panose="02020603050405020304" pitchFamily="18" charset="0"/>
                  </a:rPr>
                  <a:t>ΟΦ</a:t>
                </a:r>
                <a:endParaRPr lang="en-US" sz="1600" dirty="0">
                  <a:latin typeface="Cambria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n-US" sz="1600" b="1" dirty="0">
                  <a:latin typeface="Cambria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1"/>
              <p:cNvSpPr txBox="1"/>
              <p:nvPr/>
            </p:nvSpPr>
            <p:spPr>
              <a:xfrm>
                <a:off x="6185535" y="5377175"/>
                <a:ext cx="1209734" cy="740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 err="1">
                    <a:latin typeface="Cambria" pitchFamily="18" charset="0"/>
                    <a:cs typeface="Times New Roman" panose="02020603050405020304" pitchFamily="18" charset="0"/>
                  </a:rPr>
                  <a:t>Αρθ</a:t>
                </a:r>
                <a:endParaRPr lang="el-GR" sz="1600" dirty="0">
                  <a:latin typeface="Cambria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l-GR" sz="1600" b="1" dirty="0">
                    <a:latin typeface="Cambria" pitchFamily="18" charset="0"/>
                    <a:cs typeface="Times New Roman" panose="02020603050405020304" pitchFamily="18" charset="0"/>
                  </a:rPr>
                  <a:t>τη</a:t>
                </a:r>
              </a:p>
            </p:txBody>
          </p:sp>
          <p:sp>
            <p:nvSpPr>
              <p:cNvPr id="16" name="TextBox 11"/>
              <p:cNvSpPr txBox="1"/>
              <p:nvPr/>
            </p:nvSpPr>
            <p:spPr>
              <a:xfrm>
                <a:off x="7351359" y="5377175"/>
                <a:ext cx="12097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dirty="0">
                    <a:latin typeface="Cambria" pitchFamily="18" charset="0"/>
                    <a:cs typeface="Times New Roman" panose="02020603050405020304" pitchFamily="18" charset="0"/>
                  </a:rPr>
                  <a:t>Ο</a:t>
                </a:r>
              </a:p>
              <a:p>
                <a:pPr algn="ctr"/>
                <a:r>
                  <a:rPr lang="el-GR" sz="1600" b="1" dirty="0">
                    <a:latin typeface="Cambria" pitchFamily="18" charset="0"/>
                    <a:cs typeface="Times New Roman" panose="02020603050405020304" pitchFamily="18" charset="0"/>
                  </a:rPr>
                  <a:t>διάλεξη</a:t>
                </a:r>
              </a:p>
            </p:txBody>
          </p:sp>
        </p:grpSp>
        <p:cxnSp>
          <p:nvCxnSpPr>
            <p:cNvPr id="48" name="Ευθεία γραμμή σύνδεσης 4"/>
            <p:cNvCxnSpPr/>
            <p:nvPr/>
          </p:nvCxnSpPr>
          <p:spPr>
            <a:xfrm flipH="1" flipV="1">
              <a:off x="7772400" y="5715000"/>
              <a:ext cx="602439" cy="284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5"/>
            <p:cNvCxnSpPr/>
            <p:nvPr/>
          </p:nvCxnSpPr>
          <p:spPr>
            <a:xfrm flipV="1">
              <a:off x="7162800" y="5715000"/>
              <a:ext cx="602439" cy="284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Από τους ΚΦΔ στην αρχή του Χ’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762000"/>
            <a:ext cx="8991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itchFamily="2" charset="2"/>
              <a:buChar char="§"/>
            </a:pPr>
            <a:r>
              <a:rPr lang="el-GR" dirty="0">
                <a:latin typeface="+mn-lt"/>
              </a:rPr>
              <a:t>Π </a:t>
            </a:r>
            <a:r>
              <a:rPr lang="el-GR" dirty="0">
                <a:latin typeface="+mn-lt"/>
                <a:sym typeface="Wingdings" pitchFamily="2" charset="2"/>
              </a:rPr>
              <a:t> ΟΦ ΡΦ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dirty="0">
                <a:solidFill>
                  <a:srgbClr val="7030A0"/>
                </a:solidFill>
                <a:latin typeface="+mn-lt"/>
              </a:rPr>
              <a:t>ΟΦ</a:t>
            </a:r>
            <a:r>
              <a:rPr lang="el-GR" dirty="0">
                <a:latin typeface="+mn-lt"/>
              </a:rPr>
              <a:t> </a:t>
            </a:r>
            <a:r>
              <a:rPr lang="el-GR" dirty="0">
                <a:latin typeface="+mn-lt"/>
                <a:sym typeface="Wingdings" pitchFamily="2" charset="2"/>
              </a:rPr>
              <a:t> (</a:t>
            </a:r>
            <a:r>
              <a:rPr lang="el-GR" dirty="0" err="1">
                <a:latin typeface="+mn-lt"/>
                <a:sym typeface="Wingdings" pitchFamily="2" charset="2"/>
              </a:rPr>
              <a:t>Αρθ</a:t>
            </a:r>
            <a:r>
              <a:rPr lang="el-GR" dirty="0">
                <a:latin typeface="+mn-lt"/>
                <a:sym typeface="Wingdings" pitchFamily="2" charset="2"/>
              </a:rPr>
              <a:t>) (</a:t>
            </a:r>
            <a:r>
              <a:rPr lang="el-GR" dirty="0" err="1">
                <a:latin typeface="+mn-lt"/>
                <a:sym typeface="Wingdings" pitchFamily="2" charset="2"/>
              </a:rPr>
              <a:t>Επθ</a:t>
            </a:r>
            <a:r>
              <a:rPr lang="el-GR" dirty="0">
                <a:latin typeface="+mn-lt"/>
                <a:sym typeface="Wingdings" pitchFamily="2" charset="2"/>
              </a:rPr>
              <a:t>) </a:t>
            </a:r>
            <a:r>
              <a:rPr lang="el-GR" dirty="0">
                <a:solidFill>
                  <a:srgbClr val="7030A0"/>
                </a:solidFill>
                <a:latin typeface="+mn-lt"/>
                <a:sym typeface="Wingdings" pitchFamily="2" charset="2"/>
              </a:rPr>
              <a:t>Ο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ΡΦ</a:t>
            </a:r>
            <a:r>
              <a:rPr lang="el-GR" dirty="0">
                <a:latin typeface="+mn-lt"/>
                <a:sym typeface="Wingdings" pitchFamily="2" charset="2"/>
              </a:rPr>
              <a:t> </a:t>
            </a:r>
            <a:r>
              <a:rPr lang="el-GR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Ρ</a:t>
            </a:r>
            <a:r>
              <a:rPr lang="el-GR" dirty="0">
                <a:latin typeface="+mn-lt"/>
                <a:sym typeface="Wingdings" pitchFamily="2" charset="2"/>
              </a:rPr>
              <a:t> (ΟΦ) (</a:t>
            </a:r>
            <a:r>
              <a:rPr lang="el-GR" dirty="0" err="1">
                <a:latin typeface="+mn-lt"/>
                <a:sym typeface="Wingdings" pitchFamily="2" charset="2"/>
              </a:rPr>
              <a:t>ΕπιρΦ</a:t>
            </a:r>
            <a:r>
              <a:rPr lang="el-GR" dirty="0">
                <a:latin typeface="+mn-lt"/>
                <a:sym typeface="Wingdings" pitchFamily="2" charset="2"/>
              </a:rPr>
              <a:t>) (</a:t>
            </a:r>
            <a:r>
              <a:rPr lang="el-GR" dirty="0" err="1">
                <a:latin typeface="+mn-lt"/>
                <a:sym typeface="Wingdings" pitchFamily="2" charset="2"/>
              </a:rPr>
              <a:t>ΠρθΦ</a:t>
            </a:r>
            <a:r>
              <a:rPr lang="el-GR" dirty="0">
                <a:latin typeface="+mn-lt"/>
                <a:sym typeface="Wingdings" pitchFamily="2" charset="2"/>
              </a:rPr>
              <a:t>)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dirty="0" err="1">
                <a:solidFill>
                  <a:srgbClr val="7030A0"/>
                </a:solidFill>
                <a:latin typeface="+mn-lt"/>
                <a:sym typeface="Wingdings" pitchFamily="2" charset="2"/>
              </a:rPr>
              <a:t>ΠρθΦ</a:t>
            </a:r>
            <a:r>
              <a:rPr lang="el-GR" dirty="0">
                <a:latin typeface="+mn-lt"/>
                <a:sym typeface="Wingdings" pitchFamily="2" charset="2"/>
              </a:rPr>
              <a:t>  </a:t>
            </a:r>
            <a:r>
              <a:rPr lang="el-GR" dirty="0" err="1">
                <a:solidFill>
                  <a:srgbClr val="7030A0"/>
                </a:solidFill>
                <a:latin typeface="+mn-lt"/>
                <a:sym typeface="Wingdings" pitchFamily="2" charset="2"/>
              </a:rPr>
              <a:t>Πρθ</a:t>
            </a:r>
            <a:r>
              <a:rPr lang="el-GR" dirty="0">
                <a:latin typeface="+mn-lt"/>
                <a:sym typeface="Wingdings" pitchFamily="2" charset="2"/>
              </a:rPr>
              <a:t> ΟΦ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dirty="0">
                <a:latin typeface="+mn-lt"/>
              </a:rPr>
              <a:t>Π’ </a:t>
            </a:r>
            <a:r>
              <a:rPr lang="el-GR" dirty="0">
                <a:latin typeface="+mn-lt"/>
                <a:sym typeface="Wingdings" pitchFamily="2" charset="2"/>
              </a:rPr>
              <a:t> ΣΔ Π</a:t>
            </a:r>
            <a:r>
              <a:rPr lang="el-GR" dirty="0">
                <a:latin typeface="+mn-lt"/>
              </a:rPr>
              <a:t>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dirty="0">
                <a:solidFill>
                  <a:srgbClr val="7030A0"/>
                </a:solidFill>
                <a:latin typeface="+mn-lt"/>
              </a:rPr>
              <a:t>ΡΦ</a:t>
            </a:r>
            <a:r>
              <a:rPr lang="el-GR" dirty="0">
                <a:latin typeface="+mn-lt"/>
              </a:rPr>
              <a:t> </a:t>
            </a:r>
            <a:r>
              <a:rPr lang="el-GR" dirty="0">
                <a:latin typeface="+mn-lt"/>
                <a:sym typeface="Wingdings" pitchFamily="2" charset="2"/>
              </a:rPr>
              <a:t> </a:t>
            </a:r>
            <a:r>
              <a:rPr lang="el-GR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Ρ</a:t>
            </a:r>
            <a:r>
              <a:rPr lang="el-GR" dirty="0">
                <a:latin typeface="+mn-lt"/>
                <a:sym typeface="Wingdings" pitchFamily="2" charset="2"/>
              </a:rPr>
              <a:t> Π’</a:t>
            </a:r>
          </a:p>
          <a:p>
            <a:pPr marL="914400" lvl="1" indent="-457200"/>
            <a:endParaRPr lang="el-GR" dirty="0">
              <a:latin typeface="+mn-lt"/>
              <a:sym typeface="Wingdings" pitchFamily="2" charset="2"/>
            </a:endParaRPr>
          </a:p>
          <a:p>
            <a:pPr marL="914400" lvl="1" indent="-457200"/>
            <a:r>
              <a:rPr lang="el-GR" sz="2000" b="1" dirty="0">
                <a:latin typeface="+mn-lt"/>
                <a:sym typeface="Wingdings" pitchFamily="2" charset="2"/>
              </a:rPr>
              <a:t>Περιγραφικοί κανόνες: 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el-GR" sz="2000" dirty="0">
                <a:solidFill>
                  <a:srgbClr val="00B05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000" dirty="0">
                <a:latin typeface="+mn-lt"/>
                <a:sym typeface="Wingdings" pitchFamily="2" charset="2"/>
              </a:rPr>
              <a:t>αποτυπώνουν λεπτομερώς τι περιλαμβάνει κάθε φράση.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el-GR" sz="2000" dirty="0">
                <a:solidFill>
                  <a:srgbClr val="00B05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000" dirty="0">
                <a:latin typeface="+mn-lt"/>
                <a:sym typeface="Wingdings" pitchFamily="2" charset="2"/>
              </a:rPr>
              <a:t>μπορούν να εμπλουτιστούν για να αποδώσουν σχηματικά νέες προτάσεις.</a:t>
            </a:r>
          </a:p>
          <a:p>
            <a:pPr marL="914400" lvl="1" indent="-457200"/>
            <a:endParaRPr lang="el-GR" dirty="0">
              <a:latin typeface="+mn-lt"/>
              <a:sym typeface="Wingdings" pitchFamily="2" charset="2"/>
            </a:endParaRPr>
          </a:p>
          <a:p>
            <a:pPr marL="914400" lvl="1" indent="-457200"/>
            <a:r>
              <a:rPr lang="el-GR" dirty="0">
                <a:latin typeface="+mn-lt"/>
                <a:sym typeface="Wingdings" pitchFamily="2" charset="2"/>
              </a:rPr>
              <a:t>Η καταστροφή της πόλης οδήγησε στην πτώση του αυτοκράτορα.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dirty="0">
                <a:latin typeface="+mn-lt"/>
              </a:rPr>
              <a:t>ΟΦ </a:t>
            </a:r>
            <a:r>
              <a:rPr lang="el-GR" dirty="0">
                <a:latin typeface="+mn-lt"/>
                <a:sym typeface="Wingdings" pitchFamily="2" charset="2"/>
              </a:rPr>
              <a:t> (</a:t>
            </a:r>
            <a:r>
              <a:rPr lang="el-GR" dirty="0" err="1">
                <a:latin typeface="+mn-lt"/>
                <a:sym typeface="Wingdings" pitchFamily="2" charset="2"/>
              </a:rPr>
              <a:t>Αρθ</a:t>
            </a:r>
            <a:r>
              <a:rPr lang="el-GR" dirty="0">
                <a:latin typeface="+mn-lt"/>
                <a:sym typeface="Wingdings" pitchFamily="2" charset="2"/>
              </a:rPr>
              <a:t>) (</a:t>
            </a:r>
            <a:r>
              <a:rPr lang="el-GR" dirty="0" err="1">
                <a:latin typeface="+mn-lt"/>
                <a:sym typeface="Wingdings" pitchFamily="2" charset="2"/>
              </a:rPr>
              <a:t>Επθ</a:t>
            </a:r>
            <a:r>
              <a:rPr lang="el-GR" dirty="0">
                <a:latin typeface="+mn-lt"/>
                <a:sym typeface="Wingdings" pitchFamily="2" charset="2"/>
              </a:rPr>
              <a:t>) Ο (ΟΦ)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28600" y="4801374"/>
            <a:ext cx="86868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4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000" dirty="0">
                <a:latin typeface="+mn-lt"/>
              </a:rPr>
              <a:t>Κάθε Φράση αποτελείται από μια </a:t>
            </a:r>
            <a:r>
              <a:rPr lang="el-GR" sz="2000" b="1" dirty="0">
                <a:solidFill>
                  <a:srgbClr val="00B050"/>
                </a:solidFill>
                <a:latin typeface="+mn-lt"/>
              </a:rPr>
              <a:t>κεφαλή</a:t>
            </a:r>
            <a:r>
              <a:rPr lang="el-GR" sz="2000" dirty="0">
                <a:latin typeface="+mn-lt"/>
              </a:rPr>
              <a:t> (</a:t>
            </a:r>
            <a:r>
              <a:rPr lang="en-US" sz="2000" dirty="0">
                <a:latin typeface="+mn-lt"/>
              </a:rPr>
              <a:t>head</a:t>
            </a:r>
            <a:r>
              <a:rPr lang="el-GR" sz="2000" dirty="0">
                <a:latin typeface="+mn-lt"/>
              </a:rPr>
              <a:t>). Η φράση αποτελεί την </a:t>
            </a:r>
            <a:r>
              <a:rPr lang="el-GR" sz="2000" b="1" dirty="0">
                <a:solidFill>
                  <a:srgbClr val="7030A0"/>
                </a:solidFill>
                <a:latin typeface="+mn-lt"/>
              </a:rPr>
              <a:t>προβολή</a:t>
            </a:r>
            <a:r>
              <a:rPr lang="el-GR" sz="2000" dirty="0">
                <a:latin typeface="+mn-lt"/>
              </a:rPr>
              <a:t> (</a:t>
            </a:r>
            <a:r>
              <a:rPr lang="en-US" sz="2000" dirty="0">
                <a:latin typeface="+mn-lt"/>
              </a:rPr>
              <a:t>projection</a:t>
            </a:r>
            <a:r>
              <a:rPr lang="el-GR" sz="2000" dirty="0">
                <a:latin typeface="+mn-lt"/>
              </a:rPr>
              <a:t>) της κεφαλής.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000" dirty="0">
                <a:solidFill>
                  <a:srgbClr val="7030A0"/>
                </a:solidFill>
                <a:latin typeface="+mn-lt"/>
              </a:rPr>
              <a:t>  </a:t>
            </a:r>
            <a:r>
              <a:rPr lang="el-GR" sz="2000" dirty="0">
                <a:latin typeface="+mn-lt"/>
              </a:rPr>
              <a:t>Η κατηγορία της κεφαλής καθορίζει το είδος της Φράσης </a:t>
            </a:r>
            <a:r>
              <a:rPr lang="el-GR" sz="2000" dirty="0">
                <a:latin typeface="+mn-lt"/>
                <a:sym typeface="Wingdings" pitchFamily="2" charset="2"/>
              </a:rPr>
              <a:t> η Φράση είναι </a:t>
            </a:r>
            <a:r>
              <a:rPr lang="el-GR" sz="2000" b="1" dirty="0" err="1">
                <a:solidFill>
                  <a:srgbClr val="7030A0"/>
                </a:solidFill>
                <a:latin typeface="+mn-lt"/>
                <a:sym typeface="Wingdings" pitchFamily="2" charset="2"/>
              </a:rPr>
              <a:t>ενδοκεντρική</a:t>
            </a:r>
            <a:r>
              <a:rPr lang="el-GR" sz="2000" dirty="0">
                <a:latin typeface="+mn-lt"/>
                <a:sym typeface="Wingdings" pitchFamily="2" charset="2"/>
              </a:rPr>
              <a:t>.</a:t>
            </a:r>
            <a:endParaRPr lang="el-GR" sz="2000" b="1" dirty="0">
              <a:solidFill>
                <a:srgbClr val="00B050"/>
              </a:solidFill>
              <a:latin typeface="+mn-lt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2000" b="1" dirty="0">
                <a:solidFill>
                  <a:srgbClr val="7030A0"/>
                </a:solidFill>
                <a:latin typeface="+mn-lt"/>
              </a:rPr>
              <a:t>ΧΦ</a:t>
            </a:r>
            <a:r>
              <a:rPr lang="el-GR" sz="2000" dirty="0">
                <a:latin typeface="+mn-lt"/>
              </a:rPr>
              <a:t> </a:t>
            </a:r>
            <a:r>
              <a:rPr lang="el-GR" sz="2000" dirty="0">
                <a:latin typeface="+mn-lt"/>
                <a:sym typeface="Wingdings" pitchFamily="2" charset="2"/>
              </a:rPr>
              <a:t> 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Χ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Χ = Ρ, Ο, </a:t>
            </a:r>
            <a:r>
              <a:rPr lang="el-GR" sz="2000" b="1" dirty="0" err="1">
                <a:solidFill>
                  <a:srgbClr val="7030A0"/>
                </a:solidFill>
                <a:latin typeface="+mn-lt"/>
                <a:sym typeface="Wingdings" pitchFamily="2" charset="2"/>
              </a:rPr>
              <a:t>Επθ</a:t>
            </a:r>
            <a:r>
              <a:rPr lang="el-GR" sz="20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, </a:t>
            </a:r>
            <a:r>
              <a:rPr lang="el-GR" sz="2000" b="1" dirty="0" err="1">
                <a:solidFill>
                  <a:srgbClr val="7030A0"/>
                </a:solidFill>
                <a:latin typeface="+mn-lt"/>
                <a:sym typeface="Wingdings" pitchFamily="2" charset="2"/>
              </a:rPr>
              <a:t>Πρθ</a:t>
            </a:r>
            <a:endParaRPr lang="el-GR" sz="2000" b="1" dirty="0">
              <a:solidFill>
                <a:srgbClr val="7030A0"/>
              </a:solidFill>
              <a:latin typeface="+mn-lt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Από τους ΚΦΔ στην αρχή του Χ’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4572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latin typeface="+mn-lt"/>
            </a:endParaRPr>
          </a:p>
          <a:p>
            <a:pPr marL="0" lvl="1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ΧΦ</a:t>
            </a:r>
            <a:r>
              <a:rPr lang="el-GR" sz="2400" dirty="0">
                <a:latin typeface="+mn-lt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 </a:t>
            </a: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Χ</a:t>
            </a:r>
            <a:endParaRPr lang="el-GR" sz="2000" b="1" dirty="0">
              <a:solidFill>
                <a:srgbClr val="7030A0"/>
              </a:solidFill>
              <a:latin typeface="+mn-lt"/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el-GR" sz="2400" dirty="0">
                <a:latin typeface="+mn-lt"/>
              </a:rPr>
              <a:t>Γενικευτικό: καλύπτει πολλές (όλες τις) κατηγορίες.  </a:t>
            </a:r>
          </a:p>
          <a:p>
            <a:pPr lvl="1">
              <a:buFont typeface="Wingdings" pitchFamily="2" charset="2"/>
              <a:buChar char="Ø"/>
            </a:pPr>
            <a:r>
              <a:rPr lang="el-GR" sz="2400" dirty="0">
                <a:latin typeface="+mn-lt"/>
              </a:rPr>
              <a:t>Περιοριστικό: το είδος της φράσης καθορίζεται από την κεφαλή.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28600" y="2438400"/>
            <a:ext cx="8763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2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200" dirty="0">
                <a:latin typeface="+mn-lt"/>
              </a:rPr>
              <a:t>Οι ΚΦΔ μας δίνουν πληροφορίες για το τι άλλο περιέχει μια φράση εκτός από την κεφαλή:</a:t>
            </a:r>
          </a:p>
          <a:p>
            <a:pPr marL="457200" lvl="2" algn="just">
              <a:buFont typeface="Courier New" pitchFamily="49" charset="0"/>
              <a:buChar char="o"/>
            </a:pPr>
            <a:r>
              <a:rPr lang="el-GR" sz="2200" dirty="0">
                <a:solidFill>
                  <a:srgbClr val="7030A0"/>
                </a:solidFill>
                <a:sym typeface="Wingdings" pitchFamily="2" charset="2"/>
              </a:rPr>
              <a:t> </a:t>
            </a:r>
            <a:r>
              <a:rPr lang="el-GR" sz="22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ΡΦ</a:t>
            </a:r>
            <a:r>
              <a:rPr lang="el-GR" sz="2200" dirty="0">
                <a:latin typeface="+mn-lt"/>
                <a:sym typeface="Wingdings" pitchFamily="2" charset="2"/>
              </a:rPr>
              <a:t> </a:t>
            </a:r>
            <a:r>
              <a:rPr lang="el-GR" sz="22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Ρ</a:t>
            </a:r>
            <a:r>
              <a:rPr lang="el-GR" sz="2200" dirty="0">
                <a:latin typeface="+mn-lt"/>
                <a:sym typeface="Wingdings" pitchFamily="2" charset="2"/>
              </a:rPr>
              <a:t> (ΟΦ) (</a:t>
            </a:r>
            <a:r>
              <a:rPr lang="el-GR" sz="2200" dirty="0" err="1">
                <a:latin typeface="+mn-lt"/>
                <a:sym typeface="Wingdings" pitchFamily="2" charset="2"/>
              </a:rPr>
              <a:t>ΠρθΦ</a:t>
            </a:r>
            <a:r>
              <a:rPr lang="el-GR" sz="2200" dirty="0">
                <a:latin typeface="+mn-lt"/>
                <a:sym typeface="Wingdings" pitchFamily="2" charset="2"/>
              </a:rPr>
              <a:t>)</a:t>
            </a:r>
          </a:p>
          <a:p>
            <a:pPr marL="457200" lvl="2" algn="just">
              <a:buFont typeface="Courier New" pitchFamily="49" charset="0"/>
              <a:buChar char="o"/>
            </a:pPr>
            <a:r>
              <a:rPr lang="el-GR" sz="2200" dirty="0">
                <a:solidFill>
                  <a:srgbClr val="7030A0"/>
                </a:solidFill>
                <a:latin typeface="+mn-lt"/>
              </a:rPr>
              <a:t> ΡΦ</a:t>
            </a:r>
            <a:r>
              <a:rPr lang="el-GR" sz="2200" dirty="0">
                <a:latin typeface="+mn-lt"/>
              </a:rPr>
              <a:t> </a:t>
            </a:r>
            <a:r>
              <a:rPr lang="el-GR" sz="2200" dirty="0">
                <a:latin typeface="+mn-lt"/>
                <a:sym typeface="Wingdings" pitchFamily="2" charset="2"/>
              </a:rPr>
              <a:t> </a:t>
            </a:r>
            <a:r>
              <a:rPr lang="el-GR" sz="22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Ρ</a:t>
            </a:r>
            <a:r>
              <a:rPr lang="el-GR" sz="2200" dirty="0">
                <a:latin typeface="+mn-lt"/>
                <a:sym typeface="Wingdings" pitchFamily="2" charset="2"/>
              </a:rPr>
              <a:t> Π’</a:t>
            </a:r>
          </a:p>
          <a:p>
            <a:endParaRPr lang="el-GR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200" dirty="0">
                <a:latin typeface="+mn-lt"/>
              </a:rPr>
              <a:t>Η κεφαλή μπορεί να ακολουθείται από συμπλήρωμα ή προσάρτημα:</a:t>
            </a:r>
          </a:p>
          <a:p>
            <a:pPr marL="457200" lvl="2">
              <a:buFont typeface="Courier New" pitchFamily="49" charset="0"/>
              <a:buChar char="o"/>
            </a:pPr>
            <a:r>
              <a:rPr lang="el-GR" sz="22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ΡΦ</a:t>
            </a:r>
            <a:r>
              <a:rPr lang="el-GR" sz="2200" dirty="0">
                <a:latin typeface="+mn-lt"/>
                <a:sym typeface="Wingdings" pitchFamily="2" charset="2"/>
              </a:rPr>
              <a:t> </a:t>
            </a:r>
            <a:r>
              <a:rPr lang="el-GR" sz="22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Ρ</a:t>
            </a:r>
            <a:r>
              <a:rPr lang="el-GR" sz="2200" dirty="0">
                <a:latin typeface="+mn-lt"/>
                <a:sym typeface="Wingdings" pitchFamily="2" charset="2"/>
              </a:rPr>
              <a:t> (ΟΦ) </a:t>
            </a:r>
          </a:p>
          <a:p>
            <a:pPr marL="457200" lvl="2">
              <a:buFont typeface="Courier New" pitchFamily="49" charset="0"/>
              <a:buChar char="o"/>
            </a:pPr>
            <a:r>
              <a:rPr lang="el-GR" sz="22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ΡΦ</a:t>
            </a:r>
            <a:r>
              <a:rPr lang="el-GR" sz="2200" dirty="0">
                <a:latin typeface="+mn-lt"/>
                <a:sym typeface="Wingdings" pitchFamily="2" charset="2"/>
              </a:rPr>
              <a:t> </a:t>
            </a:r>
            <a:r>
              <a:rPr lang="el-GR" sz="22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ΡΦ</a:t>
            </a:r>
            <a:r>
              <a:rPr lang="el-GR" sz="2200" dirty="0">
                <a:latin typeface="+mn-lt"/>
                <a:sym typeface="Wingdings" pitchFamily="2" charset="2"/>
              </a:rPr>
              <a:t> (</a:t>
            </a:r>
            <a:r>
              <a:rPr lang="el-GR" sz="2200" dirty="0" err="1">
                <a:latin typeface="+mn-lt"/>
                <a:sym typeface="Wingdings" pitchFamily="2" charset="2"/>
              </a:rPr>
              <a:t>ΠρθΦ</a:t>
            </a:r>
            <a:r>
              <a:rPr lang="el-GR" sz="2200" dirty="0">
                <a:latin typeface="+mn-lt"/>
                <a:sym typeface="Wingdings" pitchFamily="2" charset="2"/>
              </a:rPr>
              <a:t>)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28600" y="5798403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 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ΧΦ</a:t>
            </a:r>
            <a:r>
              <a:rPr lang="el-GR" sz="2400" dirty="0">
                <a:latin typeface="+mn-lt"/>
                <a:sym typeface="Wingdings" pitchFamily="2" charset="2"/>
              </a:rPr>
              <a:t>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Χ</a:t>
            </a:r>
            <a:r>
              <a:rPr lang="el-GR" sz="2400" dirty="0">
                <a:latin typeface="+mn-lt"/>
                <a:sym typeface="Wingdings" pitchFamily="2" charset="2"/>
              </a:rPr>
              <a:t> (ΥΦ) </a:t>
            </a:r>
          </a:p>
          <a:p>
            <a:pPr lvl="1"/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ΧΦ</a:t>
            </a:r>
            <a:r>
              <a:rPr lang="el-GR" sz="2400" dirty="0">
                <a:latin typeface="+mn-lt"/>
                <a:sym typeface="Wingdings" pitchFamily="2" charset="2"/>
              </a:rPr>
              <a:t>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ΧΦ</a:t>
            </a:r>
            <a:r>
              <a:rPr lang="el-GR" sz="2400" dirty="0">
                <a:latin typeface="+mn-lt"/>
                <a:sym typeface="Wingdings" pitchFamily="2" charset="2"/>
              </a:rPr>
              <a:t> (ΖΦ)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Η Π ως ΧΦ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3810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>
              <a:latin typeface="+mn-lt"/>
            </a:endParaRPr>
          </a:p>
          <a:p>
            <a:pPr marL="0" lvl="1" algn="just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Ποιοι ΚΦΔ δεν υπόκεινται σε αυτό το γενικευτικό και περιοριστικό σχήμα; </a:t>
            </a:r>
          </a:p>
          <a:p>
            <a:pPr marL="0" lvl="1"/>
            <a:r>
              <a:rPr lang="el-GR" sz="2400" b="1" dirty="0">
                <a:solidFill>
                  <a:srgbClr val="7030A0"/>
                </a:solidFill>
                <a:latin typeface="+mn-lt"/>
              </a:rPr>
              <a:t>		ΧΦ</a:t>
            </a:r>
            <a:r>
              <a:rPr lang="el-GR" sz="2400" dirty="0">
                <a:latin typeface="+mn-lt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 </a:t>
            </a: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Χ (ΥΦ),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ΧΦ</a:t>
            </a:r>
            <a:r>
              <a:rPr lang="el-GR" sz="2400" dirty="0">
                <a:latin typeface="+mn-lt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 </a:t>
            </a:r>
            <a:r>
              <a:rPr lang="el-GR" sz="2400" b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ΧΦ (ΖΦ)</a:t>
            </a:r>
            <a:endParaRPr lang="el-GR" sz="2000" b="1" dirty="0">
              <a:solidFill>
                <a:srgbClr val="7030A0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1981200"/>
            <a:ext cx="8915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Π ΟΦ ΡΦ (</a:t>
            </a:r>
            <a:r>
              <a:rPr lang="el-GR" sz="2400" b="1" dirty="0">
                <a:solidFill>
                  <a:srgbClr val="00B050"/>
                </a:solidFill>
                <a:latin typeface="+mn-lt"/>
                <a:sym typeface="Wingdings" pitchFamily="2" charset="2"/>
              </a:rPr>
              <a:t>δεν υπάρχει κεφαλή</a:t>
            </a:r>
            <a:r>
              <a:rPr lang="el-GR" sz="2400" dirty="0">
                <a:latin typeface="+mn-lt"/>
                <a:sym typeface="Wingdings" pitchFamily="2" charset="2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00B05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Π’  ΣΔ Π (</a:t>
            </a:r>
            <a:r>
              <a:rPr lang="el-GR" sz="2400" b="1" dirty="0">
                <a:solidFill>
                  <a:srgbClr val="00B050"/>
                </a:solidFill>
                <a:latin typeface="+mn-lt"/>
                <a:sym typeface="Wingdings" pitchFamily="2" charset="2"/>
              </a:rPr>
              <a:t>δεν υπάρχει φράση </a:t>
            </a:r>
            <a:r>
              <a:rPr lang="el-GR" sz="2400" dirty="0">
                <a:latin typeface="+mn-lt"/>
                <a:sym typeface="Wingdings" pitchFamily="2" charset="2"/>
              </a:rPr>
              <a:t>που να έχει προβληθεί από την κεφαλή ΣΔ)</a:t>
            </a:r>
            <a:endParaRPr lang="el-GR" sz="2400" dirty="0">
              <a:latin typeface="+mn-lt"/>
            </a:endParaRPr>
          </a:p>
          <a:p>
            <a:pPr marL="457200" lvl="2"/>
            <a:endParaRPr lang="el-GR" dirty="0">
              <a:latin typeface="+mn-lt"/>
              <a:sym typeface="Wingdings" pitchFamily="2" charset="2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3300948"/>
            <a:ext cx="86868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  Ως τώρα έχουμε συζητήσει τις δομές</a:t>
            </a:r>
            <a:endParaRPr lang="el-GR" sz="2000" dirty="0">
              <a:latin typeface="+mn-lt"/>
            </a:endParaRPr>
          </a:p>
          <a:p>
            <a:pPr lvl="1">
              <a:buFont typeface="Wingdings" pitchFamily="2" charset="2"/>
              <a:buChar char="§"/>
            </a:pPr>
            <a:r>
              <a:rPr lang="el-GR" sz="2000" dirty="0">
                <a:latin typeface="+mn-lt"/>
              </a:rPr>
              <a:t> Η Μαρία έγραψε ένα γράμμα. 	</a:t>
            </a:r>
            <a:r>
              <a:rPr lang="el-GR" sz="2000" dirty="0">
                <a:latin typeface="+mn-lt"/>
                <a:sym typeface="Wingdings" pitchFamily="2" charset="2"/>
              </a:rPr>
              <a:t>Π  ΟΦ ΡΦ</a:t>
            </a:r>
            <a:endParaRPr lang="el-GR" sz="2000" dirty="0">
              <a:latin typeface="+mn-lt"/>
            </a:endParaRPr>
          </a:p>
          <a:p>
            <a:pPr lvl="1">
              <a:buFont typeface="Wingdings" pitchFamily="2" charset="2"/>
              <a:buChar char="§"/>
            </a:pPr>
            <a:r>
              <a:rPr lang="el-GR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Mary</a:t>
            </a:r>
            <a:r>
              <a:rPr lang="el-GR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wrote a letter</a:t>
            </a:r>
            <a:r>
              <a:rPr lang="el-GR" sz="2000" dirty="0">
                <a:latin typeface="+mn-lt"/>
              </a:rPr>
              <a:t>.	</a:t>
            </a:r>
            <a:r>
              <a:rPr lang="en-US" sz="2000" dirty="0">
                <a:latin typeface="+mn-lt"/>
              </a:rPr>
              <a:t>	</a:t>
            </a:r>
            <a:r>
              <a:rPr lang="el-GR" sz="2000" dirty="0">
                <a:latin typeface="+mn-lt"/>
                <a:sym typeface="Wingdings" pitchFamily="2" charset="2"/>
              </a:rPr>
              <a:t>Π  ΟΦ ΡΦ</a:t>
            </a:r>
            <a:endParaRPr lang="en-US" sz="2000" dirty="0">
              <a:latin typeface="+mn-lt"/>
            </a:endParaRPr>
          </a:p>
          <a:p>
            <a:pPr lvl="1"/>
            <a:endParaRPr lang="el-GR" sz="1600" dirty="0">
              <a:latin typeface="+mn-lt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 </a:t>
            </a:r>
            <a:r>
              <a:rPr lang="el-GR" sz="2400" dirty="0">
                <a:latin typeface="+mn-lt"/>
                <a:sym typeface="Wingdings" pitchFamily="2" charset="2"/>
              </a:rPr>
              <a:t>Ποια είναι η δομική αναπαράσταση των προτάσεων; Πού εισάγονται τα βοηθητικά (</a:t>
            </a:r>
            <a:r>
              <a:rPr lang="en-US" sz="2400" dirty="0">
                <a:latin typeface="+mn-lt"/>
                <a:sym typeface="Wingdings" pitchFamily="2" charset="2"/>
              </a:rPr>
              <a:t>auxiliary</a:t>
            </a:r>
            <a:r>
              <a:rPr lang="el-GR" sz="2400" dirty="0">
                <a:latin typeface="+mn-lt"/>
                <a:sym typeface="Wingdings" pitchFamily="2" charset="2"/>
              </a:rPr>
              <a:t>) ή τα τροπικά (</a:t>
            </a:r>
            <a:r>
              <a:rPr lang="en-US" sz="2400" dirty="0">
                <a:latin typeface="+mn-lt"/>
                <a:sym typeface="Wingdings" pitchFamily="2" charset="2"/>
              </a:rPr>
              <a:t>modal</a:t>
            </a:r>
            <a:r>
              <a:rPr lang="el-GR" sz="2400" dirty="0">
                <a:latin typeface="+mn-lt"/>
                <a:sym typeface="Wingdings" pitchFamily="2" charset="2"/>
              </a:rPr>
              <a:t>) ρήματα;</a:t>
            </a:r>
            <a:endParaRPr lang="el-GR" sz="2000" dirty="0">
              <a:latin typeface="+mn-lt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latin typeface="+mn-lt"/>
              </a:rPr>
              <a:t> </a:t>
            </a:r>
            <a:r>
              <a:rPr lang="en-US" dirty="0">
                <a:latin typeface="Cambria" pitchFamily="18" charset="0"/>
              </a:rPr>
              <a:t>I </a:t>
            </a:r>
            <a:r>
              <a:rPr lang="en-US" b="1" dirty="0">
                <a:solidFill>
                  <a:srgbClr val="00B050"/>
                </a:solidFill>
                <a:latin typeface="Cambria" pitchFamily="18" charset="0"/>
              </a:rPr>
              <a:t>will</a:t>
            </a:r>
            <a:r>
              <a:rPr lang="en-US" dirty="0">
                <a:latin typeface="Cambria" pitchFamily="18" charset="0"/>
              </a:rPr>
              <a:t> write a letter</a:t>
            </a:r>
            <a:r>
              <a:rPr lang="el-GR" dirty="0">
                <a:latin typeface="Cambria" pitchFamily="18" charset="0"/>
              </a:rPr>
              <a:t>.</a:t>
            </a:r>
            <a:r>
              <a:rPr lang="en-US" dirty="0">
                <a:latin typeface="Cambria" pitchFamily="18" charset="0"/>
              </a:rPr>
              <a:t>  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I </a:t>
            </a:r>
            <a:r>
              <a:rPr lang="en-US" b="1" dirty="0">
                <a:solidFill>
                  <a:srgbClr val="00B050"/>
                </a:solidFill>
                <a:latin typeface="Cambria" pitchFamily="18" charset="0"/>
              </a:rPr>
              <a:t>can</a:t>
            </a:r>
            <a:r>
              <a:rPr lang="en-US" dirty="0">
                <a:latin typeface="Cambria" pitchFamily="18" charset="0"/>
              </a:rPr>
              <a:t> write a letter</a:t>
            </a:r>
            <a:r>
              <a:rPr lang="el-GR" dirty="0">
                <a:latin typeface="Cambria" pitchFamily="18" charset="0"/>
              </a:rPr>
              <a:t>.</a:t>
            </a:r>
            <a:endParaRPr lang="en-US" dirty="0">
              <a:latin typeface="Cambr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l-GR" dirty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She </a:t>
            </a:r>
            <a:r>
              <a:rPr lang="en-US" b="1" dirty="0">
                <a:solidFill>
                  <a:srgbClr val="00B050"/>
                </a:solidFill>
                <a:latin typeface="Cambria" pitchFamily="18" charset="0"/>
              </a:rPr>
              <a:t>does</a:t>
            </a:r>
            <a:r>
              <a:rPr lang="en-US" dirty="0">
                <a:latin typeface="Cambria" pitchFamily="18" charset="0"/>
              </a:rPr>
              <a:t> work hard</a:t>
            </a:r>
            <a:r>
              <a:rPr lang="el-GR" dirty="0">
                <a:latin typeface="Cambria" pitchFamily="18" charset="0"/>
              </a:rPr>
              <a:t>.</a:t>
            </a:r>
            <a:endParaRPr lang="en-US" dirty="0">
              <a:latin typeface="Cambr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l-GR" dirty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She </a:t>
            </a:r>
            <a:r>
              <a:rPr lang="en-US" b="1" dirty="0">
                <a:solidFill>
                  <a:srgbClr val="00B050"/>
                </a:solidFill>
                <a:latin typeface="Cambria" pitchFamily="18" charset="0"/>
              </a:rPr>
              <a:t>did</a:t>
            </a:r>
            <a:r>
              <a:rPr lang="en-US" dirty="0">
                <a:latin typeface="Cambria" pitchFamily="18" charset="0"/>
              </a:rPr>
              <a:t> work hard</a:t>
            </a:r>
            <a:r>
              <a:rPr lang="el-GR" dirty="0">
                <a:latin typeface="Cambria" pitchFamily="18" charset="0"/>
              </a:rPr>
              <a:t>.</a:t>
            </a:r>
            <a:endParaRPr lang="en-US" dirty="0">
              <a:latin typeface="Cambria" pitchFamily="18" charset="0"/>
            </a:endParaRPr>
          </a:p>
          <a:p>
            <a:pPr lvl="1"/>
            <a:endParaRPr lang="el-GR" sz="2400" dirty="0">
              <a:latin typeface="+mn-lt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Προσαρμοσμένο 7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AC45B"/>
      </a:accent1>
      <a:accent2>
        <a:srgbClr val="4584D3"/>
      </a:accent2>
      <a:accent3>
        <a:srgbClr val="34B653"/>
      </a:accent3>
      <a:accent4>
        <a:srgbClr val="A5D028"/>
      </a:accent4>
      <a:accent5>
        <a:srgbClr val="7C7CE0"/>
      </a:accent5>
      <a:accent6>
        <a:srgbClr val="05E0DB"/>
      </a:accent6>
      <a:hlink>
        <a:srgbClr val="0080FF"/>
      </a:hlink>
      <a:folHlink>
        <a:srgbClr val="5EAEFF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1703</Words>
  <Application>Microsoft Office PowerPoint</Application>
  <PresentationFormat>On-screen Show (4:3)</PresentationFormat>
  <Paragraphs>394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Calibri</vt:lpstr>
      <vt:lpstr>Cambria</vt:lpstr>
      <vt:lpstr>Courier New</vt:lpstr>
      <vt:lpstr>Franklin Gothic Book</vt:lpstr>
      <vt:lpstr>Katsoulidis</vt:lpstr>
      <vt:lpstr>Monotype Corsiva</vt:lpstr>
      <vt:lpstr>Perpetua</vt:lpstr>
      <vt:lpstr>Times New Roman</vt:lpstr>
      <vt:lpstr>Wingdings</vt:lpstr>
      <vt:lpstr>Wingdings 2</vt:lpstr>
      <vt:lpstr>Δικαιοσύνη</vt:lpstr>
      <vt:lpstr> Εισαγωγή στη Γλωσσολογία 7ο ΜΑΘΗΜΑ </vt:lpstr>
      <vt:lpstr>PowerPoint Presentation</vt:lpstr>
      <vt:lpstr>Επαναληπτικοί ΚΦΔ</vt:lpstr>
      <vt:lpstr>Επαναληπτικοί ΚΦΔ</vt:lpstr>
      <vt:lpstr>Επαναληπτικοί ΚΦΔ</vt:lpstr>
      <vt:lpstr>Επαναληπτικοί ΚΦΔ</vt:lpstr>
      <vt:lpstr>Από τους ΚΦΔ στην αρχή του Χ’</vt:lpstr>
      <vt:lpstr>Από τους ΚΦΔ στην αρχή του Χ’</vt:lpstr>
      <vt:lpstr>Η Π ως ΧΦ</vt:lpstr>
      <vt:lpstr>Η Π ως ΧΦ</vt:lpstr>
      <vt:lpstr>Η Π ως ΚλΦ</vt:lpstr>
      <vt:lpstr>Η Π ως ΚλΦ</vt:lpstr>
      <vt:lpstr>Η ενδιάμεση προβολή</vt:lpstr>
      <vt:lpstr>Το σχήμα του Χ-τονούμενου (X-bar)</vt:lpstr>
      <vt:lpstr>Προσαρτήματα - Επαναδρομή</vt:lpstr>
      <vt:lpstr>Προσαρτήματα - Επαναδρομή</vt:lpstr>
      <vt:lpstr>Προσαρτήματα - Επαναδρομή</vt:lpstr>
      <vt:lpstr>Σχήμα Χ-τονούμενου - Συμπεράσματα</vt:lpstr>
      <vt:lpstr>Επιχειρήματα υπέρ του συστατικού Χ’</vt:lpstr>
      <vt:lpstr>Η Π’ ως ΣΔΦ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Γλώσσα, Νους, Εγκέφαλος</dc:title>
  <dc:creator>Spyridoula</dc:creator>
  <cp:lastModifiedBy>George Ioannou</cp:lastModifiedBy>
  <cp:revision>1032</cp:revision>
  <dcterms:created xsi:type="dcterms:W3CDTF">2006-08-16T00:00:00Z</dcterms:created>
  <dcterms:modified xsi:type="dcterms:W3CDTF">2022-05-22T20:45:59Z</dcterms:modified>
</cp:coreProperties>
</file>