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79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6C776-935E-4D7E-9455-375066545A1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AA67C-7478-4269-A8DE-CBFDAD076A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5329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AA67C-7478-4269-A8DE-CBFDAD076A3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177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5A6AD1-5B97-4BE8-8BB4-831CBCA43660}" type="datetimeFigureOut">
              <a:rPr lang="en-US" smtClean="0"/>
              <a:pPr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21247E9-214A-4190-B9A7-FC0D6EBC17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61048"/>
            <a:ext cx="7056784" cy="1919064"/>
          </a:xfrm>
        </p:spPr>
        <p:txBody>
          <a:bodyPr/>
          <a:lstStyle/>
          <a:p>
            <a:pPr algn="r"/>
            <a:endParaRPr lang="es-ES" dirty="0" smtClean="0"/>
          </a:p>
          <a:p>
            <a:pPr algn="r"/>
            <a:endParaRPr lang="es-ES" dirty="0"/>
          </a:p>
          <a:p>
            <a:pPr algn="r"/>
            <a:r>
              <a:rPr lang="el-GR" dirty="0" smtClean="0"/>
              <a:t>Μαρία Γκίκα</a:t>
            </a:r>
            <a:endParaRPr lang="es-E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5"/>
            <a:ext cx="7774632" cy="158417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“The Linguistic Basis of</a:t>
            </a:r>
            <a:r>
              <a:rPr lang="el-GR" b="1" dirty="0" smtClean="0"/>
              <a:t> </a:t>
            </a:r>
            <a:r>
              <a:rPr lang="en-US" b="1" dirty="0" smtClean="0"/>
              <a:t>Structuralism”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του </a:t>
            </a:r>
            <a:r>
              <a:rPr lang="en-US" dirty="0" smtClean="0"/>
              <a:t>Jonathan Culler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947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>
            <a:normAutofit/>
          </a:bodyPr>
          <a:lstStyle/>
          <a:p>
            <a:r>
              <a:rPr lang="el-GR" dirty="0" smtClean="0"/>
              <a:t>Στην ανθρωπολογία και τη γλωσσολογία ,τα </a:t>
            </a:r>
            <a:r>
              <a:rPr lang="el-GR" b="1" dirty="0" smtClean="0"/>
              <a:t>λάθη</a:t>
            </a:r>
            <a:r>
              <a:rPr lang="el-GR" dirty="0" smtClean="0"/>
              <a:t> αποτελούν </a:t>
            </a:r>
            <a:r>
              <a:rPr lang="el-GR" b="1" dirty="0" smtClean="0"/>
              <a:t>υλικό για μελέτη λειτουργικών συμβάσεων και των ορίων τους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Στη μελέτη της </a:t>
            </a:r>
            <a:r>
              <a:rPr lang="el-GR" b="1" dirty="0" smtClean="0"/>
              <a:t>μαζικής κουλτούρας (</a:t>
            </a:r>
            <a:r>
              <a:rPr lang="en-US" b="1" dirty="0" smtClean="0"/>
              <a:t>mass culture)</a:t>
            </a:r>
            <a:r>
              <a:rPr lang="el-GR" dirty="0"/>
              <a:t> </a:t>
            </a:r>
            <a:r>
              <a:rPr lang="el-GR" dirty="0" smtClean="0"/>
              <a:t>λόγω της έλλειψης ρητής γνώσης, δημιουργείται η ανάγκη σχηματισμού θεωριών για την αποφυγή αντιμετώπισης των πολιτιστικών εννοιών ως δεδομένες.</a:t>
            </a:r>
          </a:p>
          <a:p>
            <a:r>
              <a:rPr lang="el-GR" dirty="0" smtClean="0"/>
              <a:t>Παράδειγμα </a:t>
            </a:r>
            <a:r>
              <a:rPr lang="en-US" dirty="0" smtClean="0"/>
              <a:t>Barthes</a:t>
            </a:r>
            <a:r>
              <a:rPr lang="el-GR" dirty="0" smtClean="0"/>
              <a:t> για τη διαφορά μποξ και πάλης.</a:t>
            </a:r>
          </a:p>
        </p:txBody>
      </p:sp>
    </p:spTree>
    <p:extLst>
      <p:ext uri="{BB962C8B-B14F-4D97-AF65-F5344CB8AC3E}">
        <p14:creationId xmlns:p14="http://schemas.microsoft.com/office/powerpoint/2010/main" xmlns="" val="35233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l-GR" dirty="0" smtClean="0"/>
              <a:t>Λογοτεχνία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/>
          <a:lstStyle/>
          <a:p>
            <a:pPr marL="0" indent="0" algn="r">
              <a:buNone/>
            </a:pPr>
            <a:endParaRPr lang="el-GR" dirty="0" smtClean="0"/>
          </a:p>
          <a:p>
            <a:pPr marL="0" indent="0" algn="r">
              <a:buNone/>
            </a:pPr>
            <a:r>
              <a:rPr lang="es-ES" dirty="0" smtClean="0"/>
              <a:t>“</a:t>
            </a:r>
            <a:r>
              <a:rPr lang="es-ES" b="1" u="sng" dirty="0" smtClean="0"/>
              <a:t>S</a:t>
            </a:r>
            <a:r>
              <a:rPr lang="es-ES" dirty="0" smtClean="0"/>
              <a:t>wiftly the year</a:t>
            </a:r>
            <a:r>
              <a:rPr lang="es-ES" b="1" u="sng" dirty="0" smtClean="0"/>
              <a:t>s</a:t>
            </a:r>
            <a:r>
              <a:rPr lang="es-ES" dirty="0" smtClean="0"/>
              <a:t>, beyond recall’.</a:t>
            </a:r>
          </a:p>
          <a:p>
            <a:pPr marL="0" indent="0" algn="r">
              <a:buNone/>
            </a:pPr>
            <a:r>
              <a:rPr lang="es-ES" b="1" u="sng" dirty="0" smtClean="0"/>
              <a:t>S</a:t>
            </a:r>
            <a:r>
              <a:rPr lang="es-ES" dirty="0" smtClean="0"/>
              <a:t>olemn the </a:t>
            </a:r>
            <a:r>
              <a:rPr lang="es-ES" b="1" u="sng" dirty="0" smtClean="0"/>
              <a:t>s</a:t>
            </a:r>
            <a:r>
              <a:rPr lang="es-ES" dirty="0" smtClean="0"/>
              <a:t>tillness of thi</a:t>
            </a:r>
            <a:r>
              <a:rPr lang="es-ES" b="1" u="sng" dirty="0" smtClean="0"/>
              <a:t>s</a:t>
            </a:r>
            <a:r>
              <a:rPr lang="es-ES" dirty="0" smtClean="0"/>
              <a:t> </a:t>
            </a:r>
            <a:r>
              <a:rPr lang="es-ES" b="1" u="sng" dirty="0" smtClean="0"/>
              <a:t>s</a:t>
            </a:r>
            <a:r>
              <a:rPr lang="es-ES" dirty="0" smtClean="0"/>
              <a:t>pring morning.”</a:t>
            </a:r>
          </a:p>
          <a:p>
            <a:pPr algn="r"/>
            <a:endParaRPr lang="el-GR" dirty="0" smtClean="0"/>
          </a:p>
          <a:p>
            <a:pPr algn="r"/>
            <a:endParaRPr lang="el-GR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03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l-GR" dirty="0" smtClean="0"/>
              <a:t>Συμπέρασμα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Στόχος της έρευνας είναι να γίνουν σαφείς οι συμβάσεις που ελέγχουν τη διαδικασία παραγωγής νοήματος(γλωσσικές,πολιτισμικές κ.α.)</a:t>
            </a:r>
          </a:p>
          <a:p>
            <a:pPr algn="just"/>
            <a:r>
              <a:rPr lang="el-GR" dirty="0" smtClean="0"/>
              <a:t>Υπό αυτή τη σκοπιά, ένας δομισμός βασισμένος στη γλωσσολογία, δεν είναι απλώς μια μελέτη δομών, αλλά η μελέτη δομών όπως αυτές φανερώνονται μέσα από την ανάλυση ενός συστήματος σημείων.  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50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l-GR" sz="3600" dirty="0" smtClean="0"/>
              <a:t>ΣΑΣ </a:t>
            </a:r>
            <a:r>
              <a:rPr lang="el-GR" dirty="0" smtClean="0"/>
              <a:t> </a:t>
            </a:r>
            <a:r>
              <a:rPr lang="el-GR" sz="3600" dirty="0" smtClean="0"/>
              <a:t>ΕΥΧΑΡΙΣΤΩ ΓΙΑ ΤΗΝ ΠΡΟΣΟΧΗ ΣΑΣ!!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7968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l-GR" dirty="0" smtClean="0"/>
              <a:t>Τι είναι δομή</a:t>
            </a:r>
            <a:r>
              <a:rPr lang="es-E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/>
          <a:lstStyle/>
          <a:p>
            <a:r>
              <a:rPr lang="el-GR" dirty="0" smtClean="0"/>
              <a:t>Δεν είναι μια αφηρημένη έννοια, αλλά έχει λογικά οργανωμένο περιεχόμενο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Διαφορετικοί ορισμοί για τον δομισμό</a:t>
            </a:r>
            <a:r>
              <a:rPr lang="en-US" dirty="0"/>
              <a:t> </a:t>
            </a:r>
            <a:r>
              <a:rPr lang="el-GR" dirty="0" smtClean="0"/>
              <a:t>από αρκετούς μελετητές. </a:t>
            </a:r>
          </a:p>
          <a:p>
            <a:endParaRPr lang="el-GR" dirty="0"/>
          </a:p>
        </p:txBody>
      </p:sp>
      <p:sp>
        <p:nvSpPr>
          <p:cNvPr id="6" name="Oval 5"/>
          <p:cNvSpPr/>
          <p:nvPr/>
        </p:nvSpPr>
        <p:spPr>
          <a:xfrm>
            <a:off x="5205638" y="3573016"/>
            <a:ext cx="2678730" cy="179718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J.Piaget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1475656" y="4109494"/>
            <a:ext cx="2592288" cy="179718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R.Barthes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606077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Που στηρίζεται η θέση του </a:t>
            </a:r>
            <a:r>
              <a:rPr lang="en-US" dirty="0" smtClean="0"/>
              <a:t>Barthes</a:t>
            </a:r>
            <a:r>
              <a:rPr lang="es-ES" dirty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56792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Τα κοινωνικά και πολιτιστικά φαινόμενα</a:t>
            </a:r>
            <a:r>
              <a:rPr lang="en-US" dirty="0"/>
              <a:t>: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αποτελούν </a:t>
            </a:r>
            <a:r>
              <a:rPr lang="el-GR" b="1" dirty="0" smtClean="0"/>
              <a:t>σημεία</a:t>
            </a:r>
            <a:r>
              <a:rPr lang="el-G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δεν έχουν ουσία, αλλά βασίζονται σε </a:t>
            </a:r>
            <a:r>
              <a:rPr lang="el-GR" b="1" dirty="0" smtClean="0"/>
              <a:t>σχέσεις</a:t>
            </a:r>
            <a:r>
              <a:rPr lang="el-GR" dirty="0" smtClean="0"/>
              <a:t> (εσωτερικές και εξωτερικές) 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dirty="0" smtClean="0"/>
              <a:t>Σημειωτική + Δομισμός = άρρηκτα συνδεδεμένοι κλάδοι.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707904" y="3501008"/>
            <a:ext cx="1512168" cy="1080120"/>
          </a:xfrm>
          <a:prstGeom prst="downArrow">
            <a:avLst>
              <a:gd name="adj1" fmla="val 50000"/>
              <a:gd name="adj2" fmla="val 42419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433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920880" cy="53285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dirty="0" smtClean="0"/>
              <a:t>Βάση για το δομισμό</a:t>
            </a:r>
            <a:r>
              <a:rPr lang="el-GR" dirty="0"/>
              <a:t> </a:t>
            </a:r>
            <a:r>
              <a:rPr lang="es-ES" dirty="0" smtClean="0"/>
              <a:t>:</a:t>
            </a:r>
            <a:endParaRPr lang="el-GR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l-GR" dirty="0" smtClean="0"/>
              <a:t>Οι πράξεις αποκτούν νόημα το οποίο καθορίζεται από ένα ολόκληρο </a:t>
            </a:r>
            <a:r>
              <a:rPr lang="el-GR" b="1" u="sng" dirty="0" smtClean="0"/>
              <a:t>σύστημα κανόνων .</a:t>
            </a:r>
            <a:r>
              <a:rPr lang="el-GR" dirty="0" smtClean="0"/>
              <a:t> Οι κανόνες αυτοί δημιουργούν τη δυνατότητα εμφάνισης συγκεκριμένων μορφών συμπεριφοράς.</a:t>
            </a:r>
          </a:p>
          <a:p>
            <a:pPr marL="0" indent="0">
              <a:buNone/>
            </a:pPr>
            <a:endParaRPr lang="es-ES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55002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dirty="0" smtClean="0"/>
              <a:t>Trubetzkoy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Έθεσε τις βάσεις της φωνολογίας.</a:t>
            </a:r>
          </a:p>
          <a:p>
            <a:r>
              <a:rPr lang="el-GR" dirty="0" smtClean="0"/>
              <a:t>Τόνισε τη σημασία των σχέσεων μεταξύ των όρων.</a:t>
            </a:r>
          </a:p>
          <a:p>
            <a:r>
              <a:rPr lang="el-GR" dirty="0" smtClean="0"/>
              <a:t>Υποστήριξε ότι η μέθοδος μελέτης της γλωσσολογίας και των κοινωνικών επιστημών διαφέρει από εκείνη των φυσικών επιστημών.</a:t>
            </a:r>
          </a:p>
          <a:p>
            <a:r>
              <a:rPr lang="el-GR" dirty="0" smtClean="0"/>
              <a:t>Τα φωνήματα δεν μπορούν να συγκριθούν με βάση την ταξινόμηση.</a:t>
            </a:r>
            <a:endParaRPr lang="el-GR" b="1" dirty="0"/>
          </a:p>
          <a:p>
            <a:r>
              <a:rPr lang="el-GR" b="1" dirty="0" smtClean="0"/>
              <a:t>Η γλωσσολογία </a:t>
            </a:r>
            <a:r>
              <a:rPr lang="el-GR" dirty="0" smtClean="0"/>
              <a:t>είναι </a:t>
            </a:r>
            <a:r>
              <a:rPr lang="el-GR" b="1" dirty="0" smtClean="0"/>
              <a:t>περιγραφική επιστήμη</a:t>
            </a:r>
            <a:r>
              <a:rPr lang="el-GR" dirty="0" smtClean="0"/>
              <a:t>, όχι ταξινομική.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86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12776"/>
            <a:ext cx="7772400" cy="4572000"/>
          </a:xfrm>
        </p:spPr>
        <p:txBody>
          <a:bodyPr/>
          <a:lstStyle/>
          <a:p>
            <a:r>
              <a:rPr lang="el-GR" dirty="0" smtClean="0"/>
              <a:t>Η δουλειά του στρουκτουραλιστή / δομιστή θα μπορούσε να εντοπιστεί σε τέσσερις περιοχές</a:t>
            </a:r>
            <a:r>
              <a:rPr lang="el-GR" b="1" dirty="0" smtClean="0"/>
              <a:t>: </a:t>
            </a:r>
            <a:r>
              <a:rPr lang="el-GR" u="sng" dirty="0" smtClean="0"/>
              <a:t>την ανθρωπολογία </a:t>
            </a:r>
            <a:r>
              <a:rPr lang="el-GR" dirty="0" smtClean="0"/>
              <a:t>,</a:t>
            </a:r>
            <a:r>
              <a:rPr lang="el-GR" u="sng" dirty="0" smtClean="0"/>
              <a:t>την ιστορία και φιλοσοφία των επιστημών</a:t>
            </a:r>
            <a:r>
              <a:rPr lang="el-GR" dirty="0" smtClean="0"/>
              <a:t>, </a:t>
            </a:r>
            <a:r>
              <a:rPr lang="el-GR" u="sng" dirty="0" smtClean="0"/>
              <a:t>την μελέτη των δημοφιλών πολιτισμών</a:t>
            </a:r>
            <a:r>
              <a:rPr lang="el-GR" dirty="0" smtClean="0"/>
              <a:t> και την </a:t>
            </a:r>
            <a:r>
              <a:rPr lang="el-GR" u="sng" dirty="0" smtClean="0"/>
              <a:t>κριτική της λογοτεχνίας.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39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l-GR" dirty="0" smtClean="0"/>
              <a:t>Ανθρωπολογία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Mary Douglas:  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Purity and Danger.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Προσπαθεί να διαμορφώσει ένα </a:t>
            </a:r>
            <a:r>
              <a:rPr lang="el-GR" b="1" dirty="0" smtClean="0"/>
              <a:t>σύστημα ταξινομήσεων </a:t>
            </a:r>
            <a:r>
              <a:rPr lang="el-GR" dirty="0" smtClean="0"/>
              <a:t>που θα εμπεριέχει τις απαγορεύσεις και τις εξαιρέσεις μίας ιδιαίτερης κοινωνίας.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Χρησιμοποίησε ως παράδειγμα τις διατάξεις καθαρότητας του μωσαϊκού νόμου (Λευιτικό). Σύμφωνα με αυτό, ορισμένα ζώα θεωρούνται καθαρά και κατάλληλα να φαγωθούν, ενώ άλλα ακάθαρτα.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919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12776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Lévi Strauss: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Ανθρωπολογία = ένας κλάδος της σημειολογίας καθώς τα φαινόμενα που μελετά είναι σημεία.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Φέρει ως παράδειγμα το πέτρινο τσεκούρι.     </a:t>
            </a:r>
            <a:r>
              <a:rPr lang="el-GR" dirty="0"/>
              <a:t>Α</a:t>
            </a:r>
            <a:r>
              <a:rPr lang="el-GR" dirty="0" smtClean="0"/>
              <a:t>ντιπροσωπεύει τα διαφορετικά εργαλεία που μπορούν να χρησιμοποιηθούν για τον ίδιο σκοπό, άρα αποτελεί σημείο</a:t>
            </a:r>
            <a:r>
              <a:rPr lang="el-GR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29783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84784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Για να θεωρήσει το τσεκούρι </a:t>
            </a:r>
            <a:r>
              <a:rPr lang="el-GR" b="1" dirty="0" smtClean="0"/>
              <a:t>σημείο</a:t>
            </a:r>
            <a:r>
              <a:rPr lang="el-GR" dirty="0" smtClean="0"/>
              <a:t>, ο μελετητής θα πρέπει να εξετάσει τη </a:t>
            </a:r>
            <a:r>
              <a:rPr lang="el-GR" b="1" dirty="0" smtClean="0"/>
              <a:t>σημασία</a:t>
            </a:r>
            <a:r>
              <a:rPr lang="el-GR" dirty="0" smtClean="0"/>
              <a:t> που έχει το τσεκούρι για τα μέλη της συγκεκριμένης φυλής.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684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785</TotalTime>
  <Words>451</Words>
  <Application>Microsoft Office PowerPoint</Application>
  <PresentationFormat>Προβολή στην οθόνη (4:3)</PresentationFormat>
  <Paragraphs>50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Equity</vt:lpstr>
      <vt:lpstr>“The Linguistic Basis of Structuralism” του Jonathan Culler </vt:lpstr>
      <vt:lpstr>Τι είναι δομή;</vt:lpstr>
      <vt:lpstr>Που στηρίζεται η θέση του Barthes;</vt:lpstr>
      <vt:lpstr>Διαφάνεια 4</vt:lpstr>
      <vt:lpstr>Trubetzkoy</vt:lpstr>
      <vt:lpstr>Διαφάνεια 6</vt:lpstr>
      <vt:lpstr>Ανθρωπολογία</vt:lpstr>
      <vt:lpstr>Διαφάνεια 8</vt:lpstr>
      <vt:lpstr>Διαφάνεια 9</vt:lpstr>
      <vt:lpstr>Διαφάνεια 10</vt:lpstr>
      <vt:lpstr>Λογοτεχνία</vt:lpstr>
      <vt:lpstr>Συμπέρασμα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dep_phil</cp:lastModifiedBy>
  <cp:revision>45</cp:revision>
  <dcterms:created xsi:type="dcterms:W3CDTF">2018-11-04T12:32:05Z</dcterms:created>
  <dcterms:modified xsi:type="dcterms:W3CDTF">2018-11-25T09:27:28Z</dcterms:modified>
</cp:coreProperties>
</file>