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23"/>
  </p:notesMasterIdLst>
  <p:sldIdLst>
    <p:sldId id="256" r:id="rId2"/>
    <p:sldId id="265" r:id="rId3"/>
    <p:sldId id="266" r:id="rId4"/>
    <p:sldId id="267" r:id="rId5"/>
    <p:sldId id="268" r:id="rId6"/>
    <p:sldId id="270" r:id="rId7"/>
    <p:sldId id="269" r:id="rId8"/>
    <p:sldId id="271" r:id="rId9"/>
    <p:sldId id="272" r:id="rId10"/>
    <p:sldId id="273" r:id="rId11"/>
    <p:sldId id="276" r:id="rId12"/>
    <p:sldId id="291" r:id="rId13"/>
    <p:sldId id="281" r:id="rId14"/>
    <p:sldId id="274" r:id="rId15"/>
    <p:sldId id="275" r:id="rId16"/>
    <p:sldId id="282" r:id="rId17"/>
    <p:sldId id="283" r:id="rId18"/>
    <p:sldId id="284" r:id="rId19"/>
    <p:sldId id="289" r:id="rId20"/>
    <p:sldId id="290" r:id="rId21"/>
    <p:sldId id="292"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p_phil" initials="d" lastIdx="1"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89" d="100"/>
          <a:sy n="89" d="100"/>
        </p:scale>
        <p:origin x="114" y="4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3F91A1-A5E6-498F-B40A-FEBB75EC960B}" type="datetimeFigureOut">
              <a:rPr lang="el-GR" smtClean="0"/>
              <a:pPr/>
              <a:t>7/12/2019</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98B1942-CD87-4EA5-B284-25635CFE25C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98B1942-CD87-4EA5-B284-25635CFE25C0}" type="slidenum">
              <a:rPr lang="el-GR" smtClean="0"/>
              <a:pPr/>
              <a:t>1</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898B1942-CD87-4EA5-B284-25635CFE25C0}" type="slidenum">
              <a:rPr lang="el-GR" smtClean="0"/>
              <a:pPr/>
              <a:t>5</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7" name="6 - Ορθογώνιο"/>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2362200" y="4038600"/>
            <a:ext cx="6477000" cy="1828800"/>
          </a:xfrm>
        </p:spPr>
        <p:txBody>
          <a:bodyPr anchor="b"/>
          <a:lstStyle>
            <a:lvl1pPr>
              <a:defRPr cap="all" baseline="0"/>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2342CEA3-3058-4D43-AE35-B3DA76CB4003}" type="datetimeFigureOut">
              <a:rPr lang="el-GR" smtClean="0"/>
              <a:pPr/>
              <a:t>7/12/2019</a:t>
            </a:fld>
            <a:endParaRPr lang="el-GR"/>
          </a:p>
        </p:txBody>
      </p:sp>
      <p:sp>
        <p:nvSpPr>
          <p:cNvPr id="17" name="16 - Θέση υποσέλιδου"/>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l-GR"/>
          </a:p>
        </p:txBody>
      </p:sp>
      <p:sp>
        <p:nvSpPr>
          <p:cNvPr id="29" name="28 - Θέση αριθμού διαφάνειας"/>
          <p:cNvSpPr>
            <a:spLocks noGrp="1"/>
          </p:cNvSpPr>
          <p:nvPr>
            <p:ph type="sldNum" sz="quarter" idx="12"/>
          </p:nvPr>
        </p:nvSpPr>
        <p:spPr>
          <a:xfrm>
            <a:off x="8001000" y="228600"/>
            <a:ext cx="8382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1"/>
      </p:bgRef>
    </p:bg>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53200" y="609600"/>
            <a:ext cx="2057400" cy="5516563"/>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609600"/>
            <a:ext cx="5562600" cy="5516564"/>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a:xfrm>
            <a:off x="6553200" y="6248402"/>
            <a:ext cx="2209800" cy="365125"/>
          </a:xfrm>
        </p:spPr>
        <p:txBody>
          <a:bodyPr/>
          <a:lstStyle/>
          <a:p>
            <a:fld id="{2342CEA3-3058-4D43-AE35-B3DA76CB4003}" type="datetimeFigureOut">
              <a:rPr lang="el-GR" smtClean="0"/>
              <a:pPr/>
              <a:t>7/12/2019</a:t>
            </a:fld>
            <a:endParaRPr lang="el-GR"/>
          </a:p>
        </p:txBody>
      </p:sp>
      <p:sp>
        <p:nvSpPr>
          <p:cNvPr id="5" name="4 - Θέση υποσέλιδου"/>
          <p:cNvSpPr>
            <a:spLocks noGrp="1"/>
          </p:cNvSpPr>
          <p:nvPr>
            <p:ph type="ftr" sz="quarter" idx="11"/>
          </p:nvPr>
        </p:nvSpPr>
        <p:spPr>
          <a:xfrm>
            <a:off x="457201" y="6248207"/>
            <a:ext cx="5573483" cy="365125"/>
          </a:xfrm>
        </p:spPr>
        <p:txBody>
          <a:bodyPr/>
          <a:lstStyle/>
          <a:p>
            <a:endParaRPr lang="el-GR"/>
          </a:p>
        </p:txBody>
      </p:sp>
      <p:sp>
        <p:nvSpPr>
          <p:cNvPr id="7" name="6 - Ορθογώνιο"/>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 Ορθογώνιο"/>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 Ορθογώνιο"/>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rot="5400000">
            <a:off x="5989638" y="144462"/>
            <a:ext cx="533400" cy="244476"/>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12648" y="228600"/>
            <a:ext cx="8153400" cy="990600"/>
          </a:xfrm>
        </p:spPr>
        <p:txBody>
          <a:bodyPr/>
          <a:lstStyle/>
          <a:p>
            <a:r>
              <a:rPr kumimoji="0" lang="el-GR" smtClean="0"/>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7/12/2019</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8" name="7 - Θέση περιεχομένου"/>
          <p:cNvSpPr>
            <a:spLocks noGrp="1"/>
          </p:cNvSpPr>
          <p:nvPr>
            <p:ph sz="quarter" idx="1"/>
          </p:nvPr>
        </p:nvSpPr>
        <p:spPr>
          <a:xfrm>
            <a:off x="612648" y="1600200"/>
            <a:ext cx="8153400" cy="44958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1"/>
      </p:bgRef>
    </p:bg>
    <p:spTree>
      <p:nvGrpSpPr>
        <p:cNvPr id="1" name=""/>
        <p:cNvGrpSpPr/>
        <p:nvPr/>
      </p:nvGrpSpPr>
      <p:grpSpPr>
        <a:xfrm>
          <a:off x="0" y="0"/>
          <a:ext cx="0" cy="0"/>
          <a:chOff x="0" y="0"/>
          <a:chExt cx="0" cy="0"/>
        </a:xfrm>
      </p:grpSpPr>
      <p:sp>
        <p:nvSpPr>
          <p:cNvPr id="3" name="2 - Θέση κειμένου"/>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7" name="6 - Ορθογώνιο"/>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2342CEA3-3058-4D43-AE35-B3DA76CB4003}" type="datetimeFigureOut">
              <a:rPr lang="el-GR" smtClean="0"/>
              <a:pPr/>
              <a:t>7/12/2019</a:t>
            </a:fld>
            <a:endParaRPr lang="el-GR"/>
          </a:p>
        </p:txBody>
      </p:sp>
      <p:sp>
        <p:nvSpPr>
          <p:cNvPr id="13" name="12 - Θέση αριθμού διαφάνειας"/>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p:txBody>
          <a:bodyPr/>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9" name="8 - Θέση περιεχομένου"/>
          <p:cNvSpPr>
            <a:spLocks noGrp="1"/>
          </p:cNvSpPr>
          <p:nvPr>
            <p:ph sz="quarter" idx="1"/>
          </p:nvPr>
        </p:nvSpPr>
        <p:spPr>
          <a:xfrm>
            <a:off x="609600"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844901" y="1589567"/>
            <a:ext cx="38862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8" name="7 - Θέση ημερομηνίας"/>
          <p:cNvSpPr>
            <a:spLocks noGrp="1"/>
          </p:cNvSpPr>
          <p:nvPr>
            <p:ph type="dt" sz="half" idx="15"/>
          </p:nvPr>
        </p:nvSpPr>
        <p:spPr/>
        <p:txBody>
          <a:bodyPr rtlCol="0"/>
          <a:lstStyle/>
          <a:p>
            <a:fld id="{2342CEA3-3058-4D43-AE35-B3DA76CB4003}" type="datetimeFigureOut">
              <a:rPr lang="el-GR" smtClean="0"/>
              <a:pPr/>
              <a:t>7/12/2019</a:t>
            </a:fld>
            <a:endParaRPr lang="el-GR"/>
          </a:p>
        </p:txBody>
      </p:sp>
      <p:sp>
        <p:nvSpPr>
          <p:cNvPr id="10" name="9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2" name="11 - Θέση υποσέλιδου"/>
          <p:cNvSpPr>
            <a:spLocks noGrp="1"/>
          </p:cNvSpPr>
          <p:nvPr>
            <p:ph type="ftr" sz="quarter" idx="17"/>
          </p:nvPr>
        </p:nvSpPr>
        <p:spPr/>
        <p:txBody>
          <a:bodyPr rtlCol="0"/>
          <a:lstStyle/>
          <a:p>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273050"/>
            <a:ext cx="8153400" cy="869950"/>
          </a:xfrm>
        </p:spPr>
        <p:txBody>
          <a:bodyPr anchor="ctr"/>
          <a:lstStyle>
            <a:lvl1pPr>
              <a:defRPr/>
            </a:lvl1pPr>
          </a:lstStyle>
          <a:p>
            <a:r>
              <a:rPr kumimoji="0" lang="el-GR" smtClean="0"/>
              <a:t>Kλικ για επεξεργασία του τίτλου</a:t>
            </a:r>
            <a:endParaRPr kumimoji="0" lang="en-US"/>
          </a:p>
        </p:txBody>
      </p:sp>
      <p:sp>
        <p:nvSpPr>
          <p:cNvPr id="11" name="10 - Θέση περιεχομένου"/>
          <p:cNvSpPr>
            <a:spLocks noGrp="1"/>
          </p:cNvSpPr>
          <p:nvPr>
            <p:ph sz="quarter" idx="2"/>
          </p:nvPr>
        </p:nvSpPr>
        <p:spPr>
          <a:xfrm>
            <a:off x="609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800600" y="2438400"/>
            <a:ext cx="3886200" cy="35814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5"/>
          </p:nvPr>
        </p:nvSpPr>
        <p:spPr/>
        <p:txBody>
          <a:bodyPr rtlCol="0"/>
          <a:lstStyle/>
          <a:p>
            <a:fld id="{2342CEA3-3058-4D43-AE35-B3DA76CB4003}" type="datetimeFigureOut">
              <a:rPr lang="el-GR" smtClean="0"/>
              <a:pPr/>
              <a:t>7/12/2019</a:t>
            </a:fld>
            <a:endParaRPr lang="el-GR"/>
          </a:p>
        </p:txBody>
      </p:sp>
      <p:sp>
        <p:nvSpPr>
          <p:cNvPr id="12" name="11 - Θέση αριθμού διαφάνειας"/>
          <p:cNvSpPr>
            <a:spLocks noGrp="1"/>
          </p:cNvSpPr>
          <p:nvPr>
            <p:ph type="sldNum" sz="quarter" idx="16"/>
          </p:nvPr>
        </p:nvSpPr>
        <p:spPr/>
        <p:txBody>
          <a:bodyPr rtlCol="0"/>
          <a:lstStyle/>
          <a:p>
            <a:fld id="{D3F1D1C4-C2D9-4231-9FB2-B2D9D97AA41D}" type="slidenum">
              <a:rPr lang="el-GR" smtClean="0"/>
              <a:pPr/>
              <a:t>‹#›</a:t>
            </a:fld>
            <a:endParaRPr lang="el-GR"/>
          </a:p>
        </p:txBody>
      </p:sp>
      <p:sp>
        <p:nvSpPr>
          <p:cNvPr id="14" name="13 - Θέση υποσέλιδου"/>
          <p:cNvSpPr>
            <a:spLocks noGrp="1"/>
          </p:cNvSpPr>
          <p:nvPr>
            <p:ph type="ftr" sz="quarter" idx="17"/>
          </p:nvPr>
        </p:nvSpPr>
        <p:spPr/>
        <p:txBody>
          <a:bodyPr rtlCol="0"/>
          <a:lstStyle/>
          <a:p>
            <a:endParaRPr lang="el-GR"/>
          </a:p>
        </p:txBody>
      </p:sp>
      <p:sp>
        <p:nvSpPr>
          <p:cNvPr id="16" name="15 - Θέση κειμένου"/>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5" name="14 - Θέση κειμένου"/>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7/12/2019</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7/12/2019</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a:xfrm>
            <a:off x="0" y="6248400"/>
            <a:ext cx="533400" cy="381000"/>
          </a:xfrm>
        </p:spPr>
        <p:txBody>
          <a:bodyPr/>
          <a:lstStyle>
            <a:lvl1pPr>
              <a:defRPr>
                <a:solidFill>
                  <a:schemeClr val="tx2"/>
                </a:solidFill>
              </a:defRPr>
            </a:lvl1p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273050"/>
            <a:ext cx="8077200" cy="869950"/>
          </a:xfrm>
        </p:spPr>
        <p:txBody>
          <a:bodyPr anchor="ctr"/>
          <a:lstStyle>
            <a:lvl1pPr algn="l">
              <a:buNone/>
              <a:defRPr sz="4400" b="0"/>
            </a:lvl1p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7/12/2019</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lvl1pPr>
              <a:defRPr>
                <a:solidFill>
                  <a:srgbClr val="FFFFFF"/>
                </a:solidFill>
              </a:defRPr>
            </a:lvl1pPr>
          </a:lstStyle>
          <a:p>
            <a:fld id="{D3F1D1C4-C2D9-4231-9FB2-B2D9D97AA41D}" type="slidenum">
              <a:rPr lang="el-GR" smtClean="0"/>
              <a:pPr/>
              <a:t>‹#›</a:t>
            </a:fld>
            <a:endParaRPr lang="el-GR"/>
          </a:p>
        </p:txBody>
      </p:sp>
      <p:sp>
        <p:nvSpPr>
          <p:cNvPr id="3" name="2 - Θέση κειμένου"/>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9" name="8 - Θέση περιεχομένου"/>
          <p:cNvSpPr>
            <a:spLocks noGrp="1"/>
          </p:cNvSpPr>
          <p:nvPr>
            <p:ph sz="quarter" idx="1"/>
          </p:nvPr>
        </p:nvSpPr>
        <p:spPr>
          <a:xfrm>
            <a:off x="2362200" y="1752600"/>
            <a:ext cx="6400800" cy="44196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3">
        <a:schemeClr val="bg2"/>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8" name="7 - Ορθογώνιο"/>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l-GR" smtClean="0"/>
              <a:t>Kλικ για επεξεργασία του τίτλου</a:t>
            </a:r>
            <a:endParaRPr kumimoji="0" lang="en-US"/>
          </a:p>
        </p:txBody>
      </p:sp>
      <p:sp>
        <p:nvSpPr>
          <p:cNvPr id="11" name="10 - Ορθογώνιο"/>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Θέση ημερομηνίας"/>
          <p:cNvSpPr>
            <a:spLocks noGrp="1"/>
          </p:cNvSpPr>
          <p:nvPr>
            <p:ph type="dt" sz="half" idx="10"/>
          </p:nvPr>
        </p:nvSpPr>
        <p:spPr>
          <a:xfrm>
            <a:off x="6248400" y="6248400"/>
            <a:ext cx="2667000" cy="365125"/>
          </a:xfrm>
        </p:spPr>
        <p:txBody>
          <a:bodyPr rtlCol="0"/>
          <a:lstStyle/>
          <a:p>
            <a:fld id="{2342CEA3-3058-4D43-AE35-B3DA76CB4003}" type="datetimeFigureOut">
              <a:rPr lang="el-GR" smtClean="0"/>
              <a:pPr/>
              <a:t>7/12/2019</a:t>
            </a:fld>
            <a:endParaRPr lang="el-GR"/>
          </a:p>
        </p:txBody>
      </p:sp>
      <p:sp>
        <p:nvSpPr>
          <p:cNvPr id="13" name="12 - Θέση αριθμού διαφάνειας"/>
          <p:cNvSpPr>
            <a:spLocks noGrp="1"/>
          </p:cNvSpPr>
          <p:nvPr>
            <p:ph type="sldNum" sz="quarter" idx="11"/>
          </p:nvPr>
        </p:nvSpPr>
        <p:spPr>
          <a:xfrm>
            <a:off x="0" y="4667249"/>
            <a:ext cx="1447800" cy="663578"/>
          </a:xfrm>
        </p:spPr>
        <p:txBody>
          <a:bodyPr rtlCol="0"/>
          <a:lstStyle>
            <a:lvl1pPr>
              <a:defRPr sz="2800"/>
            </a:lvl1pPr>
          </a:lstStyle>
          <a:p>
            <a:fld id="{D3F1D1C4-C2D9-4231-9FB2-B2D9D97AA41D}" type="slidenum">
              <a:rPr lang="el-GR" smtClean="0"/>
              <a:pPr/>
              <a:t>‹#›</a:t>
            </a:fld>
            <a:endParaRPr lang="el-GR"/>
          </a:p>
        </p:txBody>
      </p:sp>
      <p:sp>
        <p:nvSpPr>
          <p:cNvPr id="14" name="13 - Θέση υποσέλιδου"/>
          <p:cNvSpPr>
            <a:spLocks noGrp="1"/>
          </p:cNvSpPr>
          <p:nvPr>
            <p:ph type="ftr" sz="quarter" idx="12"/>
          </p:nvPr>
        </p:nvSpPr>
        <p:spPr>
          <a:xfrm>
            <a:off x="1600200" y="6248206"/>
            <a:ext cx="4572000" cy="365125"/>
          </a:xfrm>
        </p:spPr>
        <p:txBody>
          <a:bodyPr rtlCol="0"/>
          <a:lstStyle/>
          <a:p>
            <a:endParaRPr lang="el-GR"/>
          </a:p>
        </p:txBody>
      </p:sp>
      <p:sp>
        <p:nvSpPr>
          <p:cNvPr id="3" name="2 - Θέση εικόνας"/>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609600" y="228600"/>
            <a:ext cx="8153400" cy="9906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2342CEA3-3058-4D43-AE35-B3DA76CB4003}" type="datetimeFigureOut">
              <a:rPr lang="el-GR" smtClean="0"/>
              <a:pPr/>
              <a:t>7/12/2019</a:t>
            </a:fld>
            <a:endParaRPr lang="el-GR"/>
          </a:p>
        </p:txBody>
      </p:sp>
      <p:sp>
        <p:nvSpPr>
          <p:cNvPr id="3" name="2 - Θέση υποσέλιδου"/>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l-GR"/>
          </a:p>
        </p:txBody>
      </p:sp>
      <p:sp>
        <p:nvSpPr>
          <p:cNvPr id="7" name="6 - Ορθογώνιο"/>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Ορθογώνιο"/>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Ορθογώνιο"/>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428860" y="1785926"/>
            <a:ext cx="6410340" cy="2071702"/>
          </a:xfrm>
        </p:spPr>
        <p:txBody>
          <a:bodyPr>
            <a:noAutofit/>
          </a:bodyPr>
          <a:lstStyle/>
          <a:p>
            <a:r>
              <a:rPr lang="el-GR" sz="4800" dirty="0" smtClean="0">
                <a:solidFill>
                  <a:schemeClr val="accent2">
                    <a:lumMod val="60000"/>
                    <a:lumOff val="40000"/>
                  </a:schemeClr>
                </a:solidFill>
              </a:rPr>
              <a:t>     ΙΣΤΟΡΙΑ </a:t>
            </a:r>
            <a:br>
              <a:rPr lang="el-GR" sz="4800" dirty="0" smtClean="0">
                <a:solidFill>
                  <a:schemeClr val="accent2">
                    <a:lumMod val="60000"/>
                    <a:lumOff val="40000"/>
                  </a:schemeClr>
                </a:solidFill>
              </a:rPr>
            </a:br>
            <a:r>
              <a:rPr lang="el-GR" sz="4800" dirty="0" smtClean="0">
                <a:solidFill>
                  <a:schemeClr val="accent2">
                    <a:lumMod val="60000"/>
                    <a:lumOff val="40000"/>
                  </a:schemeClr>
                </a:solidFill>
              </a:rPr>
              <a:t>         ΤΗΣ</a:t>
            </a:r>
            <a:br>
              <a:rPr lang="el-GR" sz="4800" dirty="0" smtClean="0">
                <a:solidFill>
                  <a:schemeClr val="accent2">
                    <a:lumMod val="60000"/>
                    <a:lumOff val="40000"/>
                  </a:schemeClr>
                </a:solidFill>
              </a:rPr>
            </a:br>
            <a:r>
              <a:rPr lang="el-GR" sz="4800" dirty="0" smtClean="0">
                <a:solidFill>
                  <a:schemeClr val="accent2">
                    <a:lumMod val="60000"/>
                    <a:lumOff val="40000"/>
                  </a:schemeClr>
                </a:solidFill>
              </a:rPr>
              <a:t> ΓΛΩΣΣΟΛΟΓΙΑΣ</a:t>
            </a:r>
            <a:endParaRPr lang="el-GR" sz="4800" dirty="0">
              <a:solidFill>
                <a:schemeClr val="accent2">
                  <a:lumMod val="60000"/>
                  <a:lumOff val="40000"/>
                </a:schemeClr>
              </a:solidFill>
            </a:endParaRPr>
          </a:p>
        </p:txBody>
      </p:sp>
      <p:sp>
        <p:nvSpPr>
          <p:cNvPr id="3" name="2 - Υπότιτλος"/>
          <p:cNvSpPr>
            <a:spLocks noGrp="1"/>
          </p:cNvSpPr>
          <p:nvPr>
            <p:ph type="subTitle" idx="1"/>
          </p:nvPr>
        </p:nvSpPr>
        <p:spPr>
          <a:xfrm>
            <a:off x="2285984" y="4643447"/>
            <a:ext cx="6781816" cy="1071570"/>
          </a:xfrm>
        </p:spPr>
        <p:txBody>
          <a:bodyPr>
            <a:noAutofit/>
          </a:bodyPr>
          <a:lstStyle/>
          <a:p>
            <a:r>
              <a:rPr lang="el-GR" sz="3200" i="1" dirty="0" smtClean="0"/>
              <a:t>Μια προσέγγιση των ρευμάτων της Γλωσσικής επιστήμης από την Αρχαιότητα ως σήμερα</a:t>
            </a:r>
            <a:endParaRPr lang="el-GR" sz="32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Στωικοί</a:t>
            </a:r>
            <a:endParaRPr lang="el-GR" dirty="0"/>
          </a:p>
        </p:txBody>
      </p:sp>
      <p:sp>
        <p:nvSpPr>
          <p:cNvPr id="3" name="2 - Θέση περιεχομένου"/>
          <p:cNvSpPr>
            <a:spLocks noGrp="1"/>
          </p:cNvSpPr>
          <p:nvPr>
            <p:ph sz="quarter" idx="1"/>
          </p:nvPr>
        </p:nvSpPr>
        <p:spPr/>
        <p:txBody>
          <a:bodyPr>
            <a:normAutofit fontScale="85000" lnSpcReduction="20000"/>
          </a:bodyPr>
          <a:lstStyle/>
          <a:p>
            <a:r>
              <a:rPr lang="el-GR" dirty="0" smtClean="0"/>
              <a:t>Φυσικός ο τρόπος παραγωγής λέξεων. Μίμηση των πραγμάτων που ονομάζουν. Έμφαση στους πρώτους τύπους. </a:t>
            </a:r>
          </a:p>
          <a:p>
            <a:r>
              <a:rPr lang="el-GR" dirty="0" smtClean="0"/>
              <a:t>Αναλογία ή ανωμαλία; κανονικότητες ή όχι;</a:t>
            </a:r>
          </a:p>
          <a:p>
            <a:r>
              <a:rPr lang="el-GR" dirty="0" smtClean="0"/>
              <a:t>Μορφολογικές αναλογίες/Ζεύς-Διός/</a:t>
            </a:r>
            <a:r>
              <a:rPr lang="el-GR" dirty="0" err="1" smtClean="0"/>
              <a:t>Ζεός,</a:t>
            </a:r>
            <a:r>
              <a:rPr lang="el-GR" dirty="0" smtClean="0"/>
              <a:t> κύων-</a:t>
            </a:r>
            <a:r>
              <a:rPr lang="el-GR" dirty="0" err="1" smtClean="0"/>
              <a:t>κύωνος</a:t>
            </a:r>
            <a:r>
              <a:rPr lang="el-GR" dirty="0" smtClean="0"/>
              <a:t>/κυνός</a:t>
            </a:r>
          </a:p>
          <a:p>
            <a:r>
              <a:rPr lang="el-GR" dirty="0" smtClean="0"/>
              <a:t>Ενικός-πληθυντικός αλλά Αθήναι, </a:t>
            </a:r>
            <a:r>
              <a:rPr lang="el-GR" dirty="0" err="1" smtClean="0"/>
              <a:t>Θήβαι</a:t>
            </a:r>
            <a:r>
              <a:rPr lang="el-GR" dirty="0" smtClean="0"/>
              <a:t>..</a:t>
            </a:r>
          </a:p>
          <a:p>
            <a:r>
              <a:rPr lang="el-GR" dirty="0" smtClean="0"/>
              <a:t>Συνωνυμία, ομωνυμία παραδείγματα ανωμαλίας </a:t>
            </a:r>
          </a:p>
          <a:p>
            <a:r>
              <a:rPr lang="el-GR" dirty="0" smtClean="0"/>
              <a:t>Οικονομικό σύστημα περιγραφής νεοελληνικού ονόματος βασίζεται σε αναλογία. </a:t>
            </a:r>
          </a:p>
          <a:p>
            <a:r>
              <a:rPr lang="el-GR" dirty="0" smtClean="0"/>
              <a:t>Κλίση/αναλογία</a:t>
            </a:r>
          </a:p>
          <a:p>
            <a:r>
              <a:rPr lang="el-GR" dirty="0" smtClean="0"/>
              <a:t>Παραγωγή/ανωμαλία</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Αναλογία/ανωμαλία</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Στωικοί-ανωμαλία (φύσει) σχέση με την φύση/γραμματική κατηγοριοποίηση των ποικιλιών/ύφος λογοτεχνικό</a:t>
            </a:r>
          </a:p>
          <a:p>
            <a:r>
              <a:rPr lang="el-GR" dirty="0" smtClean="0"/>
              <a:t>Αλεξανδρινοί-αναλογία (</a:t>
            </a:r>
            <a:r>
              <a:rPr lang="el-GR" dirty="0" err="1" smtClean="0"/>
              <a:t>γλώσσα=σύμβαση</a:t>
            </a:r>
            <a:r>
              <a:rPr lang="el-GR" dirty="0" smtClean="0"/>
              <a:t>/ θέσει, Αριστοτέλη/αττικιστές /κατηγοριοποίηση</a:t>
            </a:r>
          </a:p>
          <a:p>
            <a:r>
              <a:rPr lang="el-GR" dirty="0" smtClean="0"/>
              <a:t>Αναλογία/κανονιστική/Φορμαλισμός/</a:t>
            </a:r>
            <a:r>
              <a:rPr lang="el-GR" dirty="0" err="1" smtClean="0"/>
              <a:t>φορμαλι</a:t>
            </a:r>
            <a:r>
              <a:rPr lang="el-GR" dirty="0" smtClean="0"/>
              <a:t>-</a:t>
            </a:r>
            <a:r>
              <a:rPr lang="el-GR" dirty="0" err="1" smtClean="0"/>
              <a:t>στικά</a:t>
            </a:r>
            <a:r>
              <a:rPr lang="el-GR" dirty="0" smtClean="0"/>
              <a:t> σχήματα προαποφασισμένα</a:t>
            </a:r>
          </a:p>
          <a:p>
            <a:r>
              <a:rPr lang="el-GR" dirty="0" smtClean="0"/>
              <a:t>ανωμαλία-/περιγραφική γραμματική/οικολογία</a:t>
            </a:r>
          </a:p>
          <a:p>
            <a:r>
              <a:rPr lang="el-GR" dirty="0" smtClean="0"/>
              <a:t>Εμπειρική μέθοδος/γλώσσα προϊόν φύσης με κανονικότητες αλλά και παρεκκλίσεις </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sp>
        <p:nvSpPr>
          <p:cNvPr id="3" name="2 - Θέση περιεχομένου"/>
          <p:cNvSpPr>
            <a:spLocks noGrp="1"/>
          </p:cNvSpPr>
          <p:nvPr>
            <p:ph sz="quarter" idx="1"/>
          </p:nvPr>
        </p:nvSpPr>
        <p:spPr/>
        <p:txBody>
          <a:bodyPr>
            <a:normAutofit fontScale="85000" lnSpcReduction="10000"/>
          </a:bodyPr>
          <a:lstStyle/>
          <a:p>
            <a:r>
              <a:rPr lang="en-US" b="1" dirty="0" err="1" smtClean="0"/>
              <a:t>Einar</a:t>
            </a:r>
            <a:r>
              <a:rPr lang="en-US" b="1" dirty="0" smtClean="0"/>
              <a:t> Haugen </a:t>
            </a:r>
            <a:r>
              <a:rPr lang="en-US" dirty="0" smtClean="0"/>
              <a:t>1971/72 </a:t>
            </a:r>
            <a:endParaRPr lang="el-GR" dirty="0" smtClean="0"/>
          </a:p>
          <a:p>
            <a:r>
              <a:rPr lang="el-GR" dirty="0" smtClean="0"/>
              <a:t>Γλωσσική οικολογία</a:t>
            </a:r>
            <a:r>
              <a:rPr lang="en-US" dirty="0" smtClean="0"/>
              <a:t> ‘ecology’ </a:t>
            </a:r>
            <a:r>
              <a:rPr lang="el-GR" dirty="0" smtClean="0"/>
              <a:t>: η μελέτη της επίδρασης μεταξύ μιας γλώσσας και του περιβάλλοντος. </a:t>
            </a:r>
            <a:endParaRPr lang="en-US" dirty="0" smtClean="0"/>
          </a:p>
          <a:p>
            <a:r>
              <a:rPr lang="el-GR" dirty="0" smtClean="0"/>
              <a:t>ο όρος μεταφορά από βιολογία</a:t>
            </a:r>
            <a:r>
              <a:rPr lang="en-US" dirty="0" smtClean="0"/>
              <a:t>. </a:t>
            </a:r>
          </a:p>
          <a:p>
            <a:r>
              <a:rPr lang="el-GR" b="1" dirty="0" smtClean="0"/>
              <a:t>«</a:t>
            </a:r>
            <a:r>
              <a:rPr lang="en-US" b="1" dirty="0" err="1" smtClean="0"/>
              <a:t>Ecolinguistics</a:t>
            </a:r>
            <a:r>
              <a:rPr lang="en-US" dirty="0" smtClean="0"/>
              <a:t> examines the influence of language on the life-sustaining relationships of humans with each other, with other organisms and with the natural environment. Research ranges from the impact of advertising discourse in encouraging ecologically damaging consumption to the power of nature poetry to encourage respect for the natural world.</a:t>
            </a:r>
            <a:r>
              <a:rPr lang="el-GR" dirty="0" smtClean="0"/>
              <a:t>» </a:t>
            </a:r>
            <a:r>
              <a:rPr lang="en-US" b="1" dirty="0" err="1" smtClean="0"/>
              <a:t>Halliday</a:t>
            </a:r>
            <a:r>
              <a:rPr lang="en-US" b="1" dirty="0" smtClean="0"/>
              <a:t> 1</a:t>
            </a:r>
            <a:r>
              <a:rPr lang="en-US" dirty="0" smtClean="0"/>
              <a:t>990</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Θετικά/αρνητικά των δύο απόψεων</a:t>
            </a:r>
            <a:endParaRPr lang="el-GR" dirty="0"/>
          </a:p>
        </p:txBody>
      </p:sp>
      <p:sp>
        <p:nvSpPr>
          <p:cNvPr id="3" name="2 - Θέση περιεχομένου"/>
          <p:cNvSpPr>
            <a:spLocks noGrp="1"/>
          </p:cNvSpPr>
          <p:nvPr>
            <p:ph sz="quarter" idx="1"/>
          </p:nvPr>
        </p:nvSpPr>
        <p:spPr>
          <a:xfrm>
            <a:off x="571472" y="1643050"/>
            <a:ext cx="8153400" cy="4495800"/>
          </a:xfrm>
        </p:spPr>
        <p:txBody>
          <a:bodyPr>
            <a:normAutofit fontScale="77500" lnSpcReduction="20000"/>
          </a:bodyPr>
          <a:lstStyle/>
          <a:p>
            <a:r>
              <a:rPr lang="el-GR" dirty="0" smtClean="0"/>
              <a:t>Φορμαλισμός παρουσιάζει και περιγράφει σε κατηγορίες το σύστημα. </a:t>
            </a:r>
          </a:p>
          <a:p>
            <a:r>
              <a:rPr lang="el-GR" dirty="0" smtClean="0"/>
              <a:t>Χάνουν την επαφή με πραγματικότητα</a:t>
            </a:r>
          </a:p>
          <a:p>
            <a:r>
              <a:rPr lang="el-GR" dirty="0" smtClean="0"/>
              <a:t>Περιγραφικοί/οικολόγοι είναι πιο εξοικειωμένοι  με τα δεδομένα </a:t>
            </a:r>
          </a:p>
          <a:p>
            <a:r>
              <a:rPr lang="el-GR" dirty="0" smtClean="0"/>
              <a:t>Αντίδραση σε θεωρητικά πρότυπα και στο υποκείμενο γλωσσικό σύστημα</a:t>
            </a:r>
          </a:p>
          <a:p>
            <a:r>
              <a:rPr lang="el-GR" dirty="0" smtClean="0"/>
              <a:t>Και οι δύο απόψεις συμπληρωματικές</a:t>
            </a:r>
          </a:p>
          <a:p>
            <a:r>
              <a:rPr lang="el-GR" dirty="0" smtClean="0"/>
              <a:t>Φορμαλιστές : </a:t>
            </a:r>
            <a:r>
              <a:rPr lang="en-US" dirty="0" smtClean="0"/>
              <a:t>Montague/formal semantics/</a:t>
            </a:r>
            <a:r>
              <a:rPr lang="el-GR" dirty="0" smtClean="0"/>
              <a:t>έμφαση σε αποσπάσματα λόγου υποταγμένα σε λογικούς κανόνες</a:t>
            </a:r>
          </a:p>
          <a:p>
            <a:r>
              <a:rPr lang="el-GR" dirty="0" smtClean="0"/>
              <a:t>Περιγραφική Γλωσσολογία: Θεωρητική σύγχρονη γλωσσολογία</a:t>
            </a:r>
          </a:p>
          <a:p>
            <a:r>
              <a:rPr lang="en-US" dirty="0" err="1" smtClean="0"/>
              <a:t>Choomsky</a:t>
            </a:r>
            <a:r>
              <a:rPr lang="en-US" dirty="0" smtClean="0"/>
              <a:t>: </a:t>
            </a:r>
            <a:r>
              <a:rPr lang="el-GR" dirty="0" smtClean="0"/>
              <a:t>φορμαλιστής;</a:t>
            </a:r>
          </a:p>
          <a:p>
            <a:r>
              <a:rPr lang="el-GR" dirty="0" smtClean="0"/>
              <a:t>Υπολογιστική γλωσσολογία: φορμαλιστική</a:t>
            </a:r>
          </a:p>
          <a:p>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85728"/>
            <a:ext cx="8153400" cy="99060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Στωικοί</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Τα νοήματα των λέξεων ανάλογα με τις συνάψεις (</a:t>
            </a:r>
            <a:r>
              <a:rPr lang="en-US" dirty="0" smtClean="0"/>
              <a:t>collocations)</a:t>
            </a:r>
          </a:p>
          <a:p>
            <a:r>
              <a:rPr lang="en-US" dirty="0" smtClean="0"/>
              <a:t>M</a:t>
            </a:r>
            <a:r>
              <a:rPr lang="el-GR" dirty="0" err="1" smtClean="0"/>
              <a:t>ελέτη</a:t>
            </a:r>
            <a:r>
              <a:rPr lang="el-GR" dirty="0" smtClean="0"/>
              <a:t> φθόγγων</a:t>
            </a:r>
          </a:p>
          <a:p>
            <a:r>
              <a:rPr lang="el-GR" dirty="0" smtClean="0"/>
              <a:t>Γραμματική. </a:t>
            </a:r>
          </a:p>
          <a:p>
            <a:r>
              <a:rPr lang="el-GR" dirty="0" smtClean="0"/>
              <a:t>Πρότυπο: Λέξη και Παράδειγμα</a:t>
            </a:r>
          </a:p>
          <a:p>
            <a:r>
              <a:rPr lang="el-GR" dirty="0" smtClean="0"/>
              <a:t>Βασίζεται στη λέξη       η λέξη ξεχωριστή γλωσσική 				 οντότητα . </a:t>
            </a:r>
          </a:p>
          <a:p>
            <a:pPr marL="3671888" indent="-3671888"/>
            <a:r>
              <a:rPr lang="el-GR" dirty="0" smtClean="0"/>
              <a:t>Λεκτικές τάξεις.</a:t>
            </a:r>
          </a:p>
          <a:p>
            <a:pPr marL="3671888" indent="-3671888"/>
            <a:r>
              <a:rPr lang="el-GR" dirty="0" smtClean="0"/>
              <a:t>Γραμματικές κατηγορίες </a:t>
            </a:r>
          </a:p>
          <a:p>
            <a:pPr marL="3671888" indent="-3671888"/>
            <a:r>
              <a:rPr lang="el-GR" dirty="0" smtClean="0"/>
              <a:t>(Διονύσιος ο </a:t>
            </a:r>
            <a:r>
              <a:rPr lang="el-GR" dirty="0" err="1" smtClean="0"/>
              <a:t>Θραξ</a:t>
            </a:r>
            <a:r>
              <a:rPr lang="el-GR" dirty="0" smtClean="0"/>
              <a:t>)</a:t>
            </a:r>
          </a:p>
          <a:p>
            <a:pPr lvl="7"/>
            <a:endParaRPr lang="el-GR" dirty="0" smtClean="0"/>
          </a:p>
          <a:p>
            <a:pPr lvl="7"/>
            <a:endParaRPr lang="el-GR" dirty="0" smtClean="0"/>
          </a:p>
        </p:txBody>
      </p:sp>
      <p:cxnSp>
        <p:nvCxnSpPr>
          <p:cNvPr id="10" name="9 - Ευθύγραμμο βέλος σύνδεσης"/>
          <p:cNvCxnSpPr/>
          <p:nvPr/>
        </p:nvCxnSpPr>
        <p:spPr>
          <a:xfrm>
            <a:off x="3929058" y="4500570"/>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Στωικοί</a:t>
            </a:r>
            <a:endParaRPr lang="el-GR" dirty="0"/>
          </a:p>
        </p:txBody>
      </p:sp>
      <p:sp>
        <p:nvSpPr>
          <p:cNvPr id="3" name="2 - Θέση περιεχομένου"/>
          <p:cNvSpPr>
            <a:spLocks noGrp="1"/>
          </p:cNvSpPr>
          <p:nvPr>
            <p:ph sz="quarter" idx="1"/>
          </p:nvPr>
        </p:nvSpPr>
        <p:spPr/>
        <p:txBody>
          <a:bodyPr>
            <a:normAutofit fontScale="92500" lnSpcReduction="10000"/>
          </a:bodyPr>
          <a:lstStyle/>
          <a:p>
            <a:r>
              <a:rPr lang="el-GR" dirty="0" smtClean="0"/>
              <a:t>Γένος (από Πρωταγόρα πρόταση καθορισμός γένους με βάση ανδρικά ή γυναικεία χαρακτηριστικά π.χ. μήνις/</a:t>
            </a:r>
            <a:r>
              <a:rPr lang="el-GR" dirty="0" err="1" smtClean="0"/>
              <a:t>πήλιξ </a:t>
            </a:r>
            <a:r>
              <a:rPr lang="el-GR" dirty="0" smtClean="0"/>
              <a:t>/Αριστοφάνης </a:t>
            </a:r>
            <a:r>
              <a:rPr lang="el-GR" dirty="0" err="1" smtClean="0"/>
              <a:t>αλεκτρύαινα</a:t>
            </a:r>
            <a:r>
              <a:rPr lang="el-GR" dirty="0" smtClean="0"/>
              <a:t>…)</a:t>
            </a:r>
          </a:p>
          <a:p>
            <a:r>
              <a:rPr lang="el-GR" dirty="0" smtClean="0"/>
              <a:t>Διαίρεση ονόματος: όνομα(κύριο)/κοινό</a:t>
            </a:r>
          </a:p>
          <a:p>
            <a:r>
              <a:rPr lang="el-GR" dirty="0" smtClean="0"/>
              <a:t>Επιρρήματα(</a:t>
            </a:r>
            <a:r>
              <a:rPr lang="el-GR" dirty="0" err="1" smtClean="0"/>
              <a:t>μεσότης</a:t>
            </a:r>
            <a:r>
              <a:rPr lang="el-GR" dirty="0" smtClean="0"/>
              <a:t>)</a:t>
            </a:r>
          </a:p>
          <a:p>
            <a:r>
              <a:rPr lang="el-GR" dirty="0" smtClean="0"/>
              <a:t>Δημιουργία του όρου πτώση (ονομαστική: πτώση ευθεία/ορθή) και πλάγιες </a:t>
            </a:r>
          </a:p>
          <a:p>
            <a:r>
              <a:rPr lang="el-GR" dirty="0" smtClean="0"/>
              <a:t>Ρήματα ορθά (μεταβατικά) και ρήματα ουδέτερα (αμετάβατα)</a:t>
            </a:r>
          </a:p>
          <a:p>
            <a:r>
              <a:rPr lang="el-GR" dirty="0" smtClean="0"/>
              <a:t>Χρόνος/ ποιόν ενεργείας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Αλεξανδρινοί</a:t>
            </a:r>
            <a:endParaRPr lang="el-GR" dirty="0"/>
          </a:p>
        </p:txBody>
      </p:sp>
      <p:sp>
        <p:nvSpPr>
          <p:cNvPr id="3" name="2 - Θέση περιεχομένου"/>
          <p:cNvSpPr>
            <a:spLocks noGrp="1"/>
          </p:cNvSpPr>
          <p:nvPr>
            <p:ph sz="quarter" idx="1"/>
          </p:nvPr>
        </p:nvSpPr>
        <p:spPr/>
        <p:txBody>
          <a:bodyPr/>
          <a:lstStyle/>
          <a:p>
            <a:r>
              <a:rPr lang="el-GR" dirty="0" smtClean="0"/>
              <a:t>Οπαδοί αναλογίας. Φθορά στη γλώσσα. Επιστροφή στην κλασσική γλώσσα.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Τέχνη Γραμματική του Διονυσίου του </a:t>
            </a:r>
            <a:r>
              <a:rPr lang="el-GR" dirty="0" err="1" smtClean="0"/>
              <a:t>Θρακός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(συνοπτική περιγραφή της δομής της ελληνικής)</a:t>
            </a:r>
          </a:p>
          <a:p>
            <a:r>
              <a:rPr lang="el-GR" dirty="0" smtClean="0"/>
              <a:t>ίχνη Στωικής επίδρασης.</a:t>
            </a:r>
          </a:p>
          <a:p>
            <a:r>
              <a:rPr lang="el-GR" dirty="0" smtClean="0"/>
              <a:t> Κλασικό έργο για 13 αιώνες. </a:t>
            </a:r>
          </a:p>
          <a:p>
            <a:r>
              <a:rPr lang="el-GR" dirty="0" smtClean="0"/>
              <a:t>Επίδραση και στη συγγραφή γραμματικών άλλων γλωσσών.</a:t>
            </a:r>
          </a:p>
          <a:p>
            <a:r>
              <a:rPr lang="el-GR" dirty="0" smtClean="0"/>
              <a:t> Αναλογική σκοπιά. Κανονικότητες</a:t>
            </a:r>
          </a:p>
          <a:p>
            <a:r>
              <a:rPr lang="el-GR" dirty="0" smtClean="0"/>
              <a:t>Γράμματα/φθόγγοι=στοιχεία</a:t>
            </a:r>
          </a:p>
          <a:p>
            <a:r>
              <a:rPr lang="el-GR" dirty="0" err="1" smtClean="0"/>
              <a:t>Αρθρωτικές</a:t>
            </a:r>
            <a:r>
              <a:rPr lang="el-GR" dirty="0" smtClean="0"/>
              <a:t> διακρίσεις/δασέα/ψιλά</a:t>
            </a:r>
          </a:p>
          <a:p>
            <a:r>
              <a:rPr lang="el-GR" dirty="0" err="1" smtClean="0"/>
              <a:t>Ηχηρά=μεσέα</a:t>
            </a:r>
            <a:endParaRPr lang="el-GR" dirty="0" smtClean="0"/>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Τέχνη Γραμματική του Διονυσίου του </a:t>
            </a:r>
            <a:r>
              <a:rPr lang="el-GR" dirty="0" err="1" smtClean="0"/>
              <a:t>Θρακός</a:t>
            </a:r>
            <a:endParaRPr lang="el-GR" dirty="0"/>
          </a:p>
        </p:txBody>
      </p:sp>
      <p:sp>
        <p:nvSpPr>
          <p:cNvPr id="3" name="2 - Θέση περιεχομένου"/>
          <p:cNvSpPr>
            <a:spLocks noGrp="1"/>
          </p:cNvSpPr>
          <p:nvPr>
            <p:ph sz="quarter" idx="1"/>
          </p:nvPr>
        </p:nvSpPr>
        <p:spPr/>
        <p:txBody>
          <a:bodyPr/>
          <a:lstStyle/>
          <a:p>
            <a:r>
              <a:rPr lang="el-GR" dirty="0" smtClean="0"/>
              <a:t>Διάκριση λόγου και λέξης</a:t>
            </a:r>
          </a:p>
          <a:p>
            <a:r>
              <a:rPr lang="el-GR" dirty="0" smtClean="0"/>
              <a:t>Πρόταση =(σύνθεση από λέξεις που εκφράζει μια πλήρη σκέψη)</a:t>
            </a:r>
          </a:p>
          <a:p>
            <a:r>
              <a:rPr lang="el-GR" dirty="0" smtClean="0"/>
              <a:t>Οκτώ τάξεις λέξεων (όνομα, ρήμα, </a:t>
            </a:r>
            <a:r>
              <a:rPr lang="el-GR" b="1" dirty="0" smtClean="0"/>
              <a:t>μετοχή</a:t>
            </a:r>
            <a:r>
              <a:rPr lang="el-GR" dirty="0" smtClean="0"/>
              <a:t>, σύνδεσμος, </a:t>
            </a:r>
            <a:r>
              <a:rPr lang="el-GR" b="1" dirty="0" smtClean="0"/>
              <a:t>πρόθεση, </a:t>
            </a:r>
            <a:r>
              <a:rPr lang="el-GR" dirty="0" smtClean="0"/>
              <a:t>άρθρο, </a:t>
            </a:r>
            <a:r>
              <a:rPr lang="el-GR" b="1" dirty="0" smtClean="0"/>
              <a:t>αντωνυμία</a:t>
            </a:r>
            <a:r>
              <a:rPr lang="el-GR" dirty="0" smtClean="0"/>
              <a:t>, </a:t>
            </a:r>
            <a:r>
              <a:rPr lang="el-GR" b="1" dirty="0" smtClean="0"/>
              <a:t>επίρρημα</a:t>
            </a:r>
            <a:r>
              <a:rPr lang="el-GR" dirty="0" smtClean="0"/>
              <a:t> )</a:t>
            </a:r>
          </a:p>
          <a:p>
            <a:r>
              <a:rPr lang="el-GR" dirty="0" smtClean="0"/>
              <a:t>«Όνομα </a:t>
            </a:r>
            <a:r>
              <a:rPr lang="el-GR" dirty="0" err="1" smtClean="0"/>
              <a:t>εστι</a:t>
            </a:r>
            <a:r>
              <a:rPr lang="el-GR" dirty="0" smtClean="0"/>
              <a:t> μέρος του λόγου </a:t>
            </a:r>
            <a:r>
              <a:rPr lang="el-GR" dirty="0" err="1" smtClean="0"/>
              <a:t>πτωτικόν</a:t>
            </a:r>
            <a:r>
              <a:rPr lang="el-GR" dirty="0" smtClean="0"/>
              <a:t>, σώμα ή πράγμα σημαίνον»</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Τέχνη Γραμματική του Διονυσίου του </a:t>
            </a:r>
            <a:r>
              <a:rPr lang="el-GR" dirty="0" err="1" smtClean="0"/>
              <a:t>Θρακός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Διαφορές με προηγούμενες γραμματικές: Παρεπόμενα </a:t>
            </a:r>
          </a:p>
          <a:p>
            <a:r>
              <a:rPr lang="el-GR" dirty="0" smtClean="0"/>
              <a:t>1. η μετοχή αυτόνομο μέρος του λόγου</a:t>
            </a:r>
          </a:p>
          <a:p>
            <a:r>
              <a:rPr lang="el-GR" dirty="0" smtClean="0"/>
              <a:t>2. το επίθετο συμπεριλήφθηκε  στην τάξη του ονόματος</a:t>
            </a:r>
          </a:p>
          <a:p>
            <a:r>
              <a:rPr lang="el-GR" dirty="0" smtClean="0"/>
              <a:t>Παρεπόμενα ονόματος (γένος,  είδος, σχήμα, αριθμός, </a:t>
            </a:r>
            <a:r>
              <a:rPr lang="el-GR" dirty="0" err="1" smtClean="0"/>
              <a:t>πτώσις</a:t>
            </a:r>
            <a:r>
              <a:rPr lang="el-GR" dirty="0" smtClean="0"/>
              <a:t>)</a:t>
            </a:r>
          </a:p>
          <a:p>
            <a:r>
              <a:rPr lang="el-GR" dirty="0" smtClean="0"/>
              <a:t>Παρεπόμενα ρήματος (έγκλιση, φωνή, είδος, σχήμα, αριθμός, πρόσωπο, συζυγία, χρόνος)</a:t>
            </a:r>
          </a:p>
          <a:p>
            <a:r>
              <a:rPr lang="el-GR" dirty="0" smtClean="0"/>
              <a:t> –ποιόν ενεργείας/-συντακτική ανάλυση /την κάνει ο Απολλώνιος ο Δύσκολος</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Αρχαία Ελλάδα: Ηράκλειτος, Κρατύλος</a:t>
            </a:r>
            <a:endParaRPr lang="el-GR" dirty="0"/>
          </a:p>
        </p:txBody>
      </p:sp>
      <p:sp>
        <p:nvSpPr>
          <p:cNvPr id="3" name="2 - Θέση περιεχομένου"/>
          <p:cNvSpPr>
            <a:spLocks noGrp="1"/>
          </p:cNvSpPr>
          <p:nvPr>
            <p:ph sz="quarter" idx="1"/>
          </p:nvPr>
        </p:nvSpPr>
        <p:spPr/>
        <p:txBody>
          <a:bodyPr>
            <a:normAutofit fontScale="92500"/>
          </a:bodyPr>
          <a:lstStyle/>
          <a:p>
            <a:r>
              <a:rPr lang="el-GR" dirty="0" smtClean="0"/>
              <a:t>«Απορία» αρχαίων Ελλήνων φύσις της γλώσσας</a:t>
            </a:r>
          </a:p>
          <a:p>
            <a:r>
              <a:rPr lang="el-GR" dirty="0" smtClean="0"/>
              <a:t>Ηράκλειτος (535-480 π.χ.) προσωκρατικός φιλόσοφος. Συνεχής αλλαγή του κόσμου. «τα πάντα </a:t>
            </a:r>
            <a:r>
              <a:rPr lang="el-GR" dirty="0" err="1" smtClean="0"/>
              <a:t>ρει</a:t>
            </a:r>
            <a:r>
              <a:rPr lang="el-GR" dirty="0" smtClean="0"/>
              <a:t>». </a:t>
            </a:r>
          </a:p>
          <a:p>
            <a:r>
              <a:rPr lang="el-GR" dirty="0" smtClean="0"/>
              <a:t>Πρώτο συστατικό του κόσμου πυρ από όπου  δημιουργούνται 4 άλλα συστατικά: φωτιά-αέρας-νερό-γη. (κυκλική διαδικασία κρυμμένη από την παρατήρηση. </a:t>
            </a:r>
          </a:p>
          <a:p>
            <a:r>
              <a:rPr lang="el-GR" dirty="0" smtClean="0"/>
              <a:t>Κρατύλος: η γλώσσα δεικτική. Κάθε μορφή γλώσσας είναι απατηλή</a:t>
            </a:r>
            <a:r>
              <a:rPr lang="en-US" dirty="0" smtClean="0"/>
              <a:t>. </a:t>
            </a:r>
            <a:r>
              <a:rPr lang="el-GR" dirty="0" smtClean="0"/>
              <a:t>Η γλώσσα πρέπει να έχει μονιμότητα Ποια τα κριτήρια; Ποια η ταυτότητα της γλώσσας;</a:t>
            </a:r>
            <a:endParaRPr lang="en-US" dirty="0" smtClean="0"/>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Απολλώνιος ο Δύσκολος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r>
              <a:rPr lang="el-GR" dirty="0" smtClean="0"/>
              <a:t>Οκτώ τάξεις λέξεων τις οποίες ορίζει πληρέστερα:</a:t>
            </a:r>
          </a:p>
          <a:p>
            <a:r>
              <a:rPr lang="el-GR" dirty="0" smtClean="0"/>
              <a:t>(π.χ. αντωνυμία όχι μόνο υποκατάστατο ονόματος, αλλά ουσία χωρίς ιδιότητες)</a:t>
            </a:r>
          </a:p>
          <a:p>
            <a:r>
              <a:rPr lang="el-GR" dirty="0" smtClean="0"/>
              <a:t>Διάκριση μορφής και νοήματος</a:t>
            </a:r>
          </a:p>
          <a:p>
            <a:r>
              <a:rPr lang="el-GR" dirty="0" smtClean="0"/>
              <a:t>Συντακτική του ανάλυση βασισμένη στις σχέσεις ρήματος ονόματος μεταξύ τους και με τις άλλες τάξεις. </a:t>
            </a:r>
          </a:p>
          <a:p>
            <a:r>
              <a:rPr lang="el-GR" dirty="0" smtClean="0"/>
              <a:t>Μεταβατικά ρήματα&gt; </a:t>
            </a:r>
            <a:r>
              <a:rPr lang="en-US" dirty="0" smtClean="0"/>
              <a:t>transitive verb</a:t>
            </a:r>
          </a:p>
          <a:p>
            <a:r>
              <a:rPr lang="el-GR" dirty="0" smtClean="0"/>
              <a:t>Σχέσεις συμφωνίας</a:t>
            </a:r>
          </a:p>
          <a:p>
            <a:r>
              <a:rPr lang="el-GR" dirty="0" smtClean="0"/>
              <a:t>Στόχος εξήγηση συντακτικών χαρακτηριστικών της Ελληνικής</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smtClean="0"/>
              <a:t>Ηρωδιανός</a:t>
            </a:r>
            <a:endParaRPr lang="el-GR" dirty="0"/>
          </a:p>
        </p:txBody>
      </p:sp>
      <p:sp>
        <p:nvSpPr>
          <p:cNvPr id="3" name="2 - Θέση περιεχομένου"/>
          <p:cNvSpPr>
            <a:spLocks noGrp="1"/>
          </p:cNvSpPr>
          <p:nvPr>
            <p:ph sz="quarter" idx="1"/>
          </p:nvPr>
        </p:nvSpPr>
        <p:spPr/>
        <p:txBody>
          <a:bodyPr>
            <a:normAutofit lnSpcReduction="10000"/>
          </a:bodyPr>
          <a:lstStyle/>
          <a:p>
            <a:r>
              <a:rPr lang="el-GR" dirty="0" smtClean="0"/>
              <a:t>Γιός </a:t>
            </a:r>
            <a:r>
              <a:rPr lang="el-GR" dirty="0" err="1" smtClean="0"/>
              <a:t>Απολλωνίου</a:t>
            </a:r>
            <a:endParaRPr lang="el-GR" dirty="0" smtClean="0"/>
          </a:p>
          <a:p>
            <a:r>
              <a:rPr lang="el-GR" dirty="0" smtClean="0"/>
              <a:t>Τονισμό και στίξη</a:t>
            </a:r>
          </a:p>
          <a:p>
            <a:endParaRPr lang="el-GR" dirty="0" smtClean="0"/>
          </a:p>
          <a:p>
            <a:pPr algn="just"/>
            <a:r>
              <a:rPr lang="el-GR" b="1" dirty="0" smtClean="0"/>
              <a:t>Γενικά</a:t>
            </a:r>
            <a:r>
              <a:rPr lang="el-GR" dirty="0" smtClean="0"/>
              <a:t>: σπουδαίο επίτευγμα η περιγραφή και η συστηματοποίηση της γλώσσας από τους αρχαίους παρά τα μειονεκτήματα</a:t>
            </a:r>
          </a:p>
          <a:p>
            <a:r>
              <a:rPr lang="el-GR" dirty="0" smtClean="0"/>
              <a:t>Τεχνικό λεξιλόγιο</a:t>
            </a:r>
          </a:p>
          <a:p>
            <a:r>
              <a:rPr lang="el-GR" dirty="0" smtClean="0"/>
              <a:t>Διάκριση όνομα-ρήμα</a:t>
            </a:r>
          </a:p>
          <a:p>
            <a:r>
              <a:rPr lang="el-GR" dirty="0" smtClean="0"/>
              <a:t>Τάξεις, παρεπόμενα κ.λπ.</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fontScale="90000"/>
          </a:bodyPr>
          <a:lstStyle/>
          <a:p>
            <a:r>
              <a:rPr lang="el-GR" dirty="0" smtClean="0"/>
              <a:t>Αρχαία Ελλάδα: Πλάτωνας: «Κρατύλος»</a:t>
            </a:r>
            <a:endParaRPr lang="el-GR" dirty="0"/>
          </a:p>
        </p:txBody>
      </p:sp>
      <p:sp>
        <p:nvSpPr>
          <p:cNvPr id="3" name="2 - Θέση περιεχομένου"/>
          <p:cNvSpPr>
            <a:spLocks noGrp="1"/>
          </p:cNvSpPr>
          <p:nvPr>
            <p:ph sz="quarter" idx="1"/>
          </p:nvPr>
        </p:nvSpPr>
        <p:spPr/>
        <p:txBody>
          <a:bodyPr>
            <a:normAutofit fontScale="70000" lnSpcReduction="20000"/>
          </a:bodyPr>
          <a:lstStyle/>
          <a:p>
            <a:r>
              <a:rPr lang="el-GR" dirty="0" smtClean="0"/>
              <a:t>Θεωρία των «ιδεών». Αιτία για τη σταθερότητα του κόσμου παρά τις αλλαγές</a:t>
            </a:r>
          </a:p>
          <a:p>
            <a:r>
              <a:rPr lang="el-GR" dirty="0" smtClean="0"/>
              <a:t>Διάλογος «Κρατύλος»: κάθε λέξη έχει μια μορφή σταθερή που εκφράζει τη σημασία με σταθερό και διαφανή τρόπο. Η αυθεντική υποκείμενη μορφή και σημασία της λέξης: </a:t>
            </a:r>
            <a:r>
              <a:rPr lang="el-GR" dirty="0" err="1" smtClean="0"/>
              <a:t>ετυμολογία&lt;έτυμο+λογία</a:t>
            </a:r>
            <a:r>
              <a:rPr lang="el-GR" dirty="0" smtClean="0"/>
              <a:t> (η γνώση της </a:t>
            </a:r>
            <a:r>
              <a:rPr lang="el-GR" u="sng" dirty="0" smtClean="0"/>
              <a:t>αλήθειας</a:t>
            </a:r>
            <a:r>
              <a:rPr lang="el-GR" dirty="0" smtClean="0"/>
              <a:t>)</a:t>
            </a:r>
            <a:endParaRPr lang="en-US" dirty="0" smtClean="0"/>
          </a:p>
          <a:p>
            <a:r>
              <a:rPr lang="el-GR" dirty="0" smtClean="0"/>
              <a:t>Στόχος διαλόγου: οι λέξεις είναι αληθείς ή όχι</a:t>
            </a:r>
          </a:p>
          <a:p>
            <a:r>
              <a:rPr lang="el-GR" dirty="0" smtClean="0"/>
              <a:t>Ερώτημα: οι λέξεις «φύσει» ή «θέσει» </a:t>
            </a:r>
          </a:p>
          <a:p>
            <a:r>
              <a:rPr lang="el-GR" dirty="0" smtClean="0"/>
              <a:t>Κρατύλος: οι λέξεις είναι εκ φύσεως, ανταποκρίνονται κατά τρόπο φυσικό στα πράγματα. Η ετυμολογία= αληθής φύση των λέξεων (Ποσειδών&lt; </a:t>
            </a:r>
            <a:r>
              <a:rPr lang="el-GR" dirty="0" err="1" smtClean="0"/>
              <a:t>ποσίν+δεσμός</a:t>
            </a:r>
            <a:r>
              <a:rPr lang="el-GR" dirty="0" smtClean="0"/>
              <a:t>, άνθρωπος&lt; </a:t>
            </a:r>
            <a:r>
              <a:rPr lang="el-GR" dirty="0" err="1" smtClean="0"/>
              <a:t>άνω+θρώσκω</a:t>
            </a:r>
            <a:r>
              <a:rPr lang="el-GR" dirty="0" smtClean="0"/>
              <a:t>)</a:t>
            </a:r>
          </a:p>
          <a:p>
            <a:r>
              <a:rPr lang="el-GR" dirty="0" smtClean="0"/>
              <a:t>Ερμογένης: οι λέξεις αποτέλεσμα σύμβασης.</a:t>
            </a:r>
          </a:p>
          <a:p>
            <a:r>
              <a:rPr lang="el-GR" dirty="0" smtClean="0"/>
              <a:t>Σωκράτης: μεταξύ των δύο. Έμφαση πάλι σε ετυμολογία ονομάτων (π.χ. </a:t>
            </a:r>
            <a:r>
              <a:rPr lang="el-GR" dirty="0" err="1" smtClean="0"/>
              <a:t>Αστυάναξ</a:t>
            </a:r>
            <a:r>
              <a:rPr lang="el-GR" dirty="0" smtClean="0"/>
              <a:t>) και την καταλληλότητά τους για ένα πρόσωπο. Αλλά δεν μπορούμε να το δούμε σε όλες τις λέξεις.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l-GR" dirty="0" smtClean="0"/>
              <a:t>Αρχαία Ελλάδα: Πλάτωνας: «Κρατύλος»</a:t>
            </a:r>
            <a:endParaRPr lang="el-GR" dirty="0"/>
          </a:p>
        </p:txBody>
      </p:sp>
      <p:sp>
        <p:nvSpPr>
          <p:cNvPr id="3" name="2 - Θέση περιεχομένου"/>
          <p:cNvSpPr>
            <a:spLocks noGrp="1"/>
          </p:cNvSpPr>
          <p:nvPr>
            <p:ph sz="quarter" idx="1"/>
          </p:nvPr>
        </p:nvSpPr>
        <p:spPr/>
        <p:txBody>
          <a:bodyPr>
            <a:normAutofit fontScale="77500" lnSpcReduction="20000"/>
          </a:bodyPr>
          <a:lstStyle/>
          <a:p>
            <a:r>
              <a:rPr lang="el-GR" dirty="0" smtClean="0"/>
              <a:t>Εκφραστική αξία των γραμμάτων (φωνητικός συμβολισμός) : ρ-δηλωτικό κίνησης (ρέω, ροή), λ-δηλωτικό του λείου, ολισθηρού, α-βρίσκεται σε λέξεις που δηλώνουν κάτι μεγάλος, </a:t>
            </a:r>
          </a:p>
          <a:p>
            <a:r>
              <a:rPr lang="el-GR" dirty="0" smtClean="0"/>
              <a:t>Ηχοποίητες λέξεις. </a:t>
            </a:r>
          </a:p>
          <a:p>
            <a:r>
              <a:rPr lang="el-GR" dirty="0" smtClean="0"/>
              <a:t>Ετυμολογίες: κάποιες σωστές άλλες λάθος. </a:t>
            </a:r>
          </a:p>
          <a:p>
            <a:endParaRPr lang="el-GR" dirty="0" smtClean="0"/>
          </a:p>
          <a:p>
            <a:endParaRPr lang="el-GR" dirty="0" smtClean="0"/>
          </a:p>
          <a:p>
            <a:r>
              <a:rPr lang="el-GR" dirty="0" smtClean="0"/>
              <a:t>Σύγχρονες θεωρήσεις (συμβατικότητα/</a:t>
            </a:r>
            <a:r>
              <a:rPr lang="el-GR" dirty="0" err="1" smtClean="0"/>
              <a:t>απεικονιστικότητα</a:t>
            </a:r>
            <a:r>
              <a:rPr lang="el-GR" dirty="0" smtClean="0"/>
              <a:t> (</a:t>
            </a:r>
            <a:r>
              <a:rPr lang="en-US" dirty="0" smtClean="0"/>
              <a:t>iconicity)</a:t>
            </a:r>
          </a:p>
          <a:p>
            <a:r>
              <a:rPr lang="el-GR" dirty="0" smtClean="0"/>
              <a:t>Α: Άρχισε πάλι αυτή η </a:t>
            </a:r>
            <a:r>
              <a:rPr lang="el-GR" dirty="0" err="1" smtClean="0"/>
              <a:t>βροχή...</a:t>
            </a:r>
            <a:r>
              <a:rPr lang="el-GR" u="sng" dirty="0" err="1" smtClean="0"/>
              <a:t>Τσιρ</a:t>
            </a:r>
            <a:r>
              <a:rPr lang="el-GR" u="sng" dirty="0" smtClean="0"/>
              <a:t>-</a:t>
            </a:r>
            <a:r>
              <a:rPr lang="el-GR" u="sng" dirty="0" err="1" smtClean="0"/>
              <a:t>τσιρ</a:t>
            </a:r>
            <a:r>
              <a:rPr lang="el-GR" u="sng" dirty="0" smtClean="0"/>
              <a:t>, </a:t>
            </a:r>
            <a:r>
              <a:rPr lang="el-GR" u="sng" dirty="0" err="1" smtClean="0"/>
              <a:t>τσιρ</a:t>
            </a:r>
            <a:r>
              <a:rPr lang="el-GR" u="sng" dirty="0" smtClean="0"/>
              <a:t>-</a:t>
            </a:r>
            <a:r>
              <a:rPr lang="el-GR" u="sng" dirty="0" err="1" smtClean="0"/>
              <a:t>τσιρ</a:t>
            </a:r>
            <a:r>
              <a:rPr lang="el-GR" u="sng" dirty="0" smtClean="0"/>
              <a:t>, </a:t>
            </a:r>
            <a:r>
              <a:rPr lang="el-GR" u="sng" dirty="0" err="1" smtClean="0"/>
              <a:t>τσιρ</a:t>
            </a:r>
            <a:r>
              <a:rPr lang="el-GR" u="sng" dirty="0" smtClean="0"/>
              <a:t>-</a:t>
            </a:r>
            <a:r>
              <a:rPr lang="el-GR" u="sng" dirty="0" err="1" smtClean="0"/>
              <a:t>τσιρ</a:t>
            </a:r>
            <a:r>
              <a:rPr lang="el-GR" dirty="0" smtClean="0"/>
              <a:t>...</a:t>
            </a:r>
          </a:p>
          <a:p>
            <a:r>
              <a:rPr lang="el-GR" dirty="0" smtClean="0"/>
              <a:t> ΣΟΛΩΝ: ...Έχεις πάρει πάρα πολύ άσχημο δρόμο. Άρχισες από τα </a:t>
            </a:r>
            <a:r>
              <a:rPr lang="el-GR" u="sng" dirty="0" smtClean="0"/>
              <a:t>ρολόγια</a:t>
            </a:r>
            <a:r>
              <a:rPr lang="el-GR" dirty="0" smtClean="0"/>
              <a:t>, πήγες στις </a:t>
            </a:r>
            <a:r>
              <a:rPr lang="el-GR" u="sng" dirty="0" err="1" smtClean="0"/>
              <a:t>ρολογάρες</a:t>
            </a:r>
            <a:r>
              <a:rPr lang="el-GR" dirty="0" smtClean="0"/>
              <a:t>...</a:t>
            </a:r>
            <a:r>
              <a:rPr lang="en-US" dirty="0" smtClean="0"/>
              <a:t> </a:t>
            </a:r>
            <a:r>
              <a:rPr lang="el-GR" dirty="0" smtClean="0"/>
              <a:t>Τώρα πας στις καρέκλες. Αύριο θα θες </a:t>
            </a:r>
            <a:r>
              <a:rPr lang="el-GR" u="sng" dirty="0" smtClean="0"/>
              <a:t>καναπέ, καναπέδες</a:t>
            </a:r>
            <a:r>
              <a:rPr lang="el-GR" dirty="0" smtClean="0"/>
              <a:t>, </a:t>
            </a:r>
            <a:r>
              <a:rPr lang="el-GR" u="sng" dirty="0" smtClean="0"/>
              <a:t>σπίτι, σπίτια</a:t>
            </a:r>
            <a:r>
              <a:rPr lang="el-GR" dirty="0" smtClean="0"/>
              <a:t>. (Μουρσελάς: Εκείνος κι εκείνος)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el-GR" dirty="0" smtClean="0"/>
              <a:t>Αρχαία Ελλάδα: Πλάτωνας</a:t>
            </a:r>
            <a:endParaRPr lang="el-GR" dirty="0"/>
          </a:p>
        </p:txBody>
      </p:sp>
      <p:sp>
        <p:nvSpPr>
          <p:cNvPr id="3" name="2 - Θέση περιεχομένου"/>
          <p:cNvSpPr>
            <a:spLocks noGrp="1"/>
          </p:cNvSpPr>
          <p:nvPr>
            <p:ph sz="quarter" idx="1"/>
          </p:nvPr>
        </p:nvSpPr>
        <p:spPr/>
        <p:txBody>
          <a:bodyPr>
            <a:normAutofit fontScale="92500" lnSpcReduction="20000"/>
          </a:bodyPr>
          <a:lstStyle/>
          <a:p>
            <a:pPr>
              <a:buNone/>
            </a:pPr>
            <a:r>
              <a:rPr lang="el-GR" dirty="0" smtClean="0"/>
              <a:t>Αντιδιαστολή φωνηέντων-συμφώνων</a:t>
            </a:r>
          </a:p>
          <a:p>
            <a:r>
              <a:rPr lang="el-GR" dirty="0" smtClean="0"/>
              <a:t>Σύμφωνα ( εξακολουθητικά/στιγμιαία) (π.χ. [f], [θ], [x], [s]/</a:t>
            </a:r>
            <a:r>
              <a:rPr lang="el-GR" i="1" dirty="0" smtClean="0"/>
              <a:t> </a:t>
            </a:r>
            <a:r>
              <a:rPr lang="el-GR" dirty="0" smtClean="0"/>
              <a:t>[</a:t>
            </a:r>
            <a:r>
              <a:rPr lang="en-US" dirty="0" smtClean="0"/>
              <a:t>p</a:t>
            </a:r>
            <a:r>
              <a:rPr lang="el-GR" dirty="0" smtClean="0"/>
              <a:t>], [</a:t>
            </a:r>
            <a:r>
              <a:rPr lang="en-US" dirty="0" smtClean="0"/>
              <a:t>t</a:t>
            </a:r>
            <a:r>
              <a:rPr lang="el-GR" dirty="0" smtClean="0"/>
              <a:t>], [</a:t>
            </a:r>
            <a:r>
              <a:rPr lang="en-US" dirty="0" smtClean="0"/>
              <a:t>k</a:t>
            </a:r>
            <a:r>
              <a:rPr lang="el-GR" dirty="0" smtClean="0"/>
              <a:t>])</a:t>
            </a:r>
          </a:p>
          <a:p>
            <a:r>
              <a:rPr lang="el-GR" dirty="0" smtClean="0"/>
              <a:t>  </a:t>
            </a:r>
          </a:p>
          <a:p>
            <a:pPr>
              <a:buNone/>
            </a:pPr>
            <a:r>
              <a:rPr lang="el-GR" dirty="0" smtClean="0"/>
              <a:t>Γνώση τονικών διαφορών </a:t>
            </a:r>
          </a:p>
          <a:p>
            <a:pPr>
              <a:buNone/>
            </a:pPr>
            <a:r>
              <a:rPr lang="el-GR" dirty="0" smtClean="0"/>
              <a:t>Διάκριση πρότασης σε ονοματικό και ρηματικό στοιχείο (πρωταρχική γραμματική διάκριση, βάση σύγχρονης συντακτικής ανάλυσης)</a:t>
            </a:r>
          </a:p>
          <a:p>
            <a:pPr>
              <a:buNone/>
            </a:pPr>
            <a:r>
              <a:rPr lang="el-GR" dirty="0" smtClean="0"/>
              <a:t>Επισήμανση μορφολογικών μετασχηματισμών</a:t>
            </a:r>
            <a:r>
              <a:rPr lang="en-US" dirty="0" smtClean="0"/>
              <a:t> (</a:t>
            </a:r>
            <a:r>
              <a:rPr lang="el-GR" dirty="0" smtClean="0"/>
              <a:t>αποκοπή</a:t>
            </a:r>
            <a:r>
              <a:rPr lang="en-US" dirty="0" smtClean="0"/>
              <a:t>, </a:t>
            </a:r>
            <a:r>
              <a:rPr lang="el-GR" dirty="0" smtClean="0"/>
              <a:t>επιμήκυνση …) κυρίως σε ποιητικές χρήσεις</a:t>
            </a:r>
          </a:p>
          <a:p>
            <a:pPr>
              <a:buNone/>
            </a:pP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Αρχαία Ελλάδα: αλφάβητο</a:t>
            </a:r>
            <a:endParaRPr lang="el-GR" dirty="0"/>
          </a:p>
        </p:txBody>
      </p:sp>
      <p:sp>
        <p:nvSpPr>
          <p:cNvPr id="3" name="2 - Θέση περιεχομένου"/>
          <p:cNvSpPr>
            <a:spLocks noGrp="1"/>
          </p:cNvSpPr>
          <p:nvPr>
            <p:ph sz="quarter" idx="1"/>
          </p:nvPr>
        </p:nvSpPr>
        <p:spPr/>
        <p:txBody>
          <a:bodyPr/>
          <a:lstStyle/>
          <a:p>
            <a:r>
              <a:rPr lang="el-GR" dirty="0" smtClean="0"/>
              <a:t>Παράδειγμα εφαρμοσμένης γλωσσολογίας</a:t>
            </a:r>
          </a:p>
          <a:p>
            <a:r>
              <a:rPr lang="el-GR" dirty="0" smtClean="0"/>
              <a:t>Τέχνη γραμματική: τέχνη ανάγνωσης και γραφής</a:t>
            </a:r>
          </a:p>
          <a:p>
            <a:r>
              <a:rPr lang="el-GR" dirty="0" smtClean="0"/>
              <a:t>Διάλεκτοι  (επίγνωση κοινής γλώσσας/βάρβαροι)</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algn="ctr"/>
            <a:r>
              <a:rPr lang="el-GR" dirty="0" smtClean="0"/>
              <a:t>Αρχαία Ελλάδα: </a:t>
            </a:r>
            <a:br>
              <a:rPr lang="el-GR" dirty="0" smtClean="0"/>
            </a:br>
            <a:r>
              <a:rPr lang="el-GR" dirty="0" smtClean="0"/>
              <a:t>Αριστοτέλης (384-322π.χ.)</a:t>
            </a:r>
            <a:endParaRPr lang="el-GR" dirty="0"/>
          </a:p>
        </p:txBody>
      </p:sp>
      <p:sp>
        <p:nvSpPr>
          <p:cNvPr id="3" name="2 - Θέση περιεχομένου"/>
          <p:cNvSpPr>
            <a:spLocks noGrp="1"/>
          </p:cNvSpPr>
          <p:nvPr>
            <p:ph sz="quarter" idx="1"/>
          </p:nvPr>
        </p:nvSpPr>
        <p:spPr/>
        <p:txBody>
          <a:bodyPr>
            <a:normAutofit fontScale="77500" lnSpcReduction="20000"/>
          </a:bodyPr>
          <a:lstStyle/>
          <a:p>
            <a:pPr algn="just"/>
            <a:r>
              <a:rPr lang="el-GR" dirty="0" smtClean="0"/>
              <a:t>Η γλώσσα αποτέλεσμα σύμβασης. Κανένα όνομα δεν υπάρχει με τρόπο φυσικό.(Λόγος: </a:t>
            </a:r>
            <a:r>
              <a:rPr lang="el-GR" dirty="0" err="1" smtClean="0"/>
              <a:t>σύμβολον</a:t>
            </a:r>
            <a:r>
              <a:rPr lang="el-GR" dirty="0" smtClean="0"/>
              <a:t> </a:t>
            </a:r>
            <a:r>
              <a:rPr lang="el-GR" dirty="0" err="1" smtClean="0"/>
              <a:t>υφιστάμενον</a:t>
            </a:r>
            <a:r>
              <a:rPr lang="el-GR" dirty="0" smtClean="0"/>
              <a:t> εκ της ημετέρας επινοίας)</a:t>
            </a:r>
            <a:r>
              <a:rPr lang="en-US" dirty="0" smtClean="0"/>
              <a:t> </a:t>
            </a:r>
            <a:endParaRPr lang="el-GR" dirty="0" smtClean="0"/>
          </a:p>
          <a:p>
            <a:pPr algn="just"/>
            <a:r>
              <a:rPr lang="en-US" dirty="0" smtClean="0"/>
              <a:t>(</a:t>
            </a:r>
            <a:r>
              <a:rPr lang="el-GR" dirty="0" smtClean="0"/>
              <a:t>διάκριση γλωσσικής και </a:t>
            </a:r>
            <a:r>
              <a:rPr lang="el-GR" dirty="0" err="1" smtClean="0"/>
              <a:t>γνωσιακής</a:t>
            </a:r>
            <a:r>
              <a:rPr lang="el-GR" dirty="0" smtClean="0"/>
              <a:t> αλήθειας/σκέψη/λόγος)</a:t>
            </a:r>
          </a:p>
          <a:p>
            <a:r>
              <a:rPr lang="el-GR" dirty="0" smtClean="0"/>
              <a:t> Ονοματοποιία διαφέρει από γλώσσα σε γλώσσα. </a:t>
            </a:r>
          </a:p>
          <a:p>
            <a:r>
              <a:rPr lang="el-GR" dirty="0" smtClean="0"/>
              <a:t>Λόγος είναι η αναπαράσταση των εντυπώσεων του νου και γραφή η αναπαράσταση του λόγου. </a:t>
            </a:r>
          </a:p>
          <a:p>
            <a:r>
              <a:rPr lang="el-GR" dirty="0" smtClean="0"/>
              <a:t>Όνομα-ρήμα-σύνδεσμοι (διάκριση των στοιχείων αποφαντικού λόγου /βασικού για τη θεωρία του</a:t>
            </a:r>
          </a:p>
          <a:p>
            <a:r>
              <a:rPr lang="el-GR" dirty="0" smtClean="0"/>
              <a:t>Ρήμα εκπροσωπεί το κατηγόρημα (διαφορά από σύγχρονες θεωρήσεις)</a:t>
            </a:r>
          </a:p>
          <a:p>
            <a:r>
              <a:rPr lang="el-GR" dirty="0" smtClean="0"/>
              <a:t>Λέξη: (μέρος του λόγου/πρότασης που έχει το δικό του νόημα και δεν μπορεί να αναλυθεί σε μικρότερες νοηματικές μονάδες)</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l-GR" dirty="0" smtClean="0"/>
              <a:t>Αρχαία Ελλάδα: Αριστοτέλης</a:t>
            </a:r>
            <a:endParaRPr lang="el-GR" dirty="0"/>
          </a:p>
        </p:txBody>
      </p:sp>
      <p:sp>
        <p:nvSpPr>
          <p:cNvPr id="3" name="2 - Θέση περιεχομένου"/>
          <p:cNvSpPr>
            <a:spLocks noGrp="1"/>
          </p:cNvSpPr>
          <p:nvPr>
            <p:ph sz="quarter" idx="1"/>
          </p:nvPr>
        </p:nvSpPr>
        <p:spPr/>
        <p:txBody>
          <a:bodyPr/>
          <a:lstStyle/>
          <a:p>
            <a:r>
              <a:rPr lang="el-GR" dirty="0" smtClean="0"/>
              <a:t>Δημιουργία του πρώτου συστήματος και αρχών της λογικής </a:t>
            </a:r>
          </a:p>
          <a:p>
            <a:r>
              <a:rPr lang="el-GR" dirty="0" smtClean="0"/>
              <a:t>Γενικά τα ενδιαφέροντά του όλες οι περιοχές ανθρώπινης γνώσης που καλλιεργούνταν στην εποχή του. </a:t>
            </a:r>
          </a:p>
          <a:p>
            <a:r>
              <a:rPr lang="el-GR" dirty="0" smtClean="0"/>
              <a:t>Ηθική, βιολογία, φυσική, πολιτική, ρητορική, ποιητική, λογική.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214290"/>
            <a:ext cx="8153400" cy="990600"/>
          </a:xfrm>
        </p:spPr>
        <p:style>
          <a:lnRef idx="2">
            <a:schemeClr val="accent2">
              <a:shade val="50000"/>
            </a:schemeClr>
          </a:lnRef>
          <a:fillRef idx="1">
            <a:schemeClr val="accent2"/>
          </a:fillRef>
          <a:effectRef idx="0">
            <a:schemeClr val="accent2"/>
          </a:effectRef>
          <a:fontRef idx="minor">
            <a:schemeClr val="lt1"/>
          </a:fontRef>
        </p:style>
        <p:txBody>
          <a:bodyPr/>
          <a:lstStyle/>
          <a:p>
            <a:pPr algn="ctr"/>
            <a:r>
              <a:rPr lang="el-GR" dirty="0" err="1" smtClean="0"/>
              <a:t>Στωικοί&lt;στοά</a:t>
            </a:r>
            <a:endParaRPr lang="el-GR" dirty="0"/>
          </a:p>
        </p:txBody>
      </p:sp>
      <p:sp>
        <p:nvSpPr>
          <p:cNvPr id="3" name="2 - Θέση περιεχομένου"/>
          <p:cNvSpPr>
            <a:spLocks noGrp="1"/>
          </p:cNvSpPr>
          <p:nvPr>
            <p:ph sz="quarter" idx="1"/>
          </p:nvPr>
        </p:nvSpPr>
        <p:spPr/>
        <p:txBody>
          <a:bodyPr/>
          <a:lstStyle/>
          <a:p>
            <a:r>
              <a:rPr lang="el-GR" dirty="0" smtClean="0"/>
              <a:t>Ζήνων σχολή  στωικών (300π.χ.)</a:t>
            </a:r>
            <a:r>
              <a:rPr lang="en-US" dirty="0" smtClean="0"/>
              <a:t>/</a:t>
            </a:r>
            <a:r>
              <a:rPr lang="el-GR" dirty="0" smtClean="0"/>
              <a:t>Ελληνιστική περίοδος</a:t>
            </a:r>
          </a:p>
          <a:p>
            <a:r>
              <a:rPr lang="el-GR" dirty="0" smtClean="0"/>
              <a:t>Η γλωσσολογία συγκεκριμένη θέση στο γενικό φιλοσοφικό πλαίσιο</a:t>
            </a:r>
          </a:p>
          <a:p>
            <a:r>
              <a:rPr lang="el-GR" dirty="0" smtClean="0"/>
              <a:t>Μέθοδος ανάλυσης</a:t>
            </a:r>
          </a:p>
          <a:p>
            <a:r>
              <a:rPr lang="el-GR" dirty="0" smtClean="0"/>
              <a:t>Διάκριση λεκτικού τύπου και νοήματος/σημαίνον /</a:t>
            </a:r>
            <a:r>
              <a:rPr lang="el-GR" dirty="0" err="1" smtClean="0"/>
              <a:t>σημαινόμενο=παραπλήσιο</a:t>
            </a:r>
            <a:r>
              <a:rPr lang="el-GR" dirty="0" smtClean="0"/>
              <a:t> με το </a:t>
            </a:r>
            <a:r>
              <a:rPr lang="en-US" dirty="0" err="1" smtClean="0"/>
              <a:t>lanque</a:t>
            </a:r>
            <a:r>
              <a:rPr lang="en-US" dirty="0" smtClean="0"/>
              <a:t> </a:t>
            </a:r>
            <a:r>
              <a:rPr lang="el-GR" dirty="0" smtClean="0"/>
              <a:t>του </a:t>
            </a:r>
            <a:r>
              <a:rPr lang="en-US" dirty="0" smtClean="0"/>
              <a:t>Saussure</a:t>
            </a: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άμεσος">
  <a:themeElements>
    <a:clrScheme name="Διάμεσος">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Διάμεσος">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άμεσος">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2386</TotalTime>
  <Words>1184</Words>
  <PresentationFormat>Προβολή στην οθόνη (4:3)</PresentationFormat>
  <Paragraphs>138</Paragraphs>
  <Slides>21</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Διάμεσος</vt:lpstr>
      <vt:lpstr>     ΙΣΤΟΡΙΑ           ΤΗΣ  ΓΛΩΣΣΟΛΟΓΙΑΣ</vt:lpstr>
      <vt:lpstr>Αρχαία Ελλάδα: Ηράκλειτος, Κρατύλος</vt:lpstr>
      <vt:lpstr>Αρχαία Ελλάδα: Πλάτωνας: «Κρατύλος»</vt:lpstr>
      <vt:lpstr>Αρχαία Ελλάδα: Πλάτωνας: «Κρατύλος»</vt:lpstr>
      <vt:lpstr>Αρχαία Ελλάδα: Πλάτωνας</vt:lpstr>
      <vt:lpstr>Αρχαία Ελλάδα: αλφάβητο</vt:lpstr>
      <vt:lpstr>Αρχαία Ελλάδα:  Αριστοτέλης (384-322π.χ.)</vt:lpstr>
      <vt:lpstr>Αρχαία Ελλάδα: Αριστοτέλης</vt:lpstr>
      <vt:lpstr>Στωικοί&lt;στοά</vt:lpstr>
      <vt:lpstr>Στωικοί</vt:lpstr>
      <vt:lpstr>Αναλογία/ανωμαλία</vt:lpstr>
      <vt:lpstr>Διαφάνεια 12</vt:lpstr>
      <vt:lpstr>Θετικά/αρνητικά των δύο απόψεων</vt:lpstr>
      <vt:lpstr>Στωικοί</vt:lpstr>
      <vt:lpstr>Στωικοί</vt:lpstr>
      <vt:lpstr>Αλεξανδρινοί</vt:lpstr>
      <vt:lpstr>Τέχνη Γραμματική του Διονυσίου του Θρακός</vt:lpstr>
      <vt:lpstr>Τέχνη Γραμματική του Διονυσίου του Θρακός</vt:lpstr>
      <vt:lpstr>Τέχνη Γραμματική του Διονυσίου του Θρακός</vt:lpstr>
      <vt:lpstr>Απολλώνιος ο Δύσκολος</vt:lpstr>
      <vt:lpstr>Ηρωδιανός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ΙΣΤΟΡΙΑ ΤΗΣ ΓΛΩΣΣΟΛΟΓΙΑΣ</dc:title>
  <dc:creator>dep_phil</dc:creator>
  <cp:lastModifiedBy>dep_phil</cp:lastModifiedBy>
  <cp:revision>173</cp:revision>
  <dcterms:created xsi:type="dcterms:W3CDTF">2016-09-20T15:03:40Z</dcterms:created>
  <dcterms:modified xsi:type="dcterms:W3CDTF">2019-12-07T20:16:26Z</dcterms:modified>
</cp:coreProperties>
</file>