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77"/>
  </p:notesMasterIdLst>
  <p:sldIdLst>
    <p:sldId id="256" r:id="rId2"/>
    <p:sldId id="285" r:id="rId3"/>
    <p:sldId id="286" r:id="rId4"/>
    <p:sldId id="287" r:id="rId5"/>
    <p:sldId id="321" r:id="rId6"/>
    <p:sldId id="322" r:id="rId7"/>
    <p:sldId id="324" r:id="rId8"/>
    <p:sldId id="323" r:id="rId9"/>
    <p:sldId id="325" r:id="rId10"/>
    <p:sldId id="317" r:id="rId11"/>
    <p:sldId id="318" r:id="rId12"/>
    <p:sldId id="257" r:id="rId13"/>
    <p:sldId id="259" r:id="rId14"/>
    <p:sldId id="260" r:id="rId15"/>
    <p:sldId id="261" r:id="rId16"/>
    <p:sldId id="262" r:id="rId17"/>
    <p:sldId id="263" r:id="rId18"/>
    <p:sldId id="264" r:id="rId19"/>
    <p:sldId id="265" r:id="rId20"/>
    <p:sldId id="266" r:id="rId21"/>
    <p:sldId id="267" r:id="rId22"/>
    <p:sldId id="268" r:id="rId23"/>
    <p:sldId id="270" r:id="rId24"/>
    <p:sldId id="269" r:id="rId25"/>
    <p:sldId id="271" r:id="rId26"/>
    <p:sldId id="272" r:id="rId27"/>
    <p:sldId id="273" r:id="rId28"/>
    <p:sldId id="276" r:id="rId29"/>
    <p:sldId id="291" r:id="rId30"/>
    <p:sldId id="281" r:id="rId31"/>
    <p:sldId id="274" r:id="rId32"/>
    <p:sldId id="275" r:id="rId33"/>
    <p:sldId id="282" r:id="rId34"/>
    <p:sldId id="283" r:id="rId35"/>
    <p:sldId id="284" r:id="rId36"/>
    <p:sldId id="289" r:id="rId37"/>
    <p:sldId id="290" r:id="rId38"/>
    <p:sldId id="292" r:id="rId39"/>
    <p:sldId id="293" r:id="rId40"/>
    <p:sldId id="300" r:id="rId41"/>
    <p:sldId id="301" r:id="rId42"/>
    <p:sldId id="302" r:id="rId43"/>
    <p:sldId id="294" r:id="rId44"/>
    <p:sldId id="295" r:id="rId45"/>
    <p:sldId id="296" r:id="rId46"/>
    <p:sldId id="297" r:id="rId47"/>
    <p:sldId id="298" r:id="rId48"/>
    <p:sldId id="299" r:id="rId49"/>
    <p:sldId id="303" r:id="rId50"/>
    <p:sldId id="304" r:id="rId51"/>
    <p:sldId id="305" r:id="rId52"/>
    <p:sldId id="310" r:id="rId53"/>
    <p:sldId id="306" r:id="rId54"/>
    <p:sldId id="307" r:id="rId55"/>
    <p:sldId id="308" r:id="rId56"/>
    <p:sldId id="309" r:id="rId57"/>
    <p:sldId id="311" r:id="rId58"/>
    <p:sldId id="312" r:id="rId59"/>
    <p:sldId id="326" r:id="rId60"/>
    <p:sldId id="314" r:id="rId61"/>
    <p:sldId id="315" r:id="rId62"/>
    <p:sldId id="316" r:id="rId63"/>
    <p:sldId id="327" r:id="rId64"/>
    <p:sldId id="328" r:id="rId65"/>
    <p:sldId id="329" r:id="rId66"/>
    <p:sldId id="330" r:id="rId67"/>
    <p:sldId id="331" r:id="rId68"/>
    <p:sldId id="332" r:id="rId69"/>
    <p:sldId id="333" r:id="rId70"/>
    <p:sldId id="334" r:id="rId71"/>
    <p:sldId id="335" r:id="rId72"/>
    <p:sldId id="336" r:id="rId73"/>
    <p:sldId id="337" r:id="rId74"/>
    <p:sldId id="338" r:id="rId75"/>
    <p:sldId id="339" r:id="rId7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p_phil" initials="d"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9" d="100"/>
          <a:sy n="89" d="100"/>
        </p:scale>
        <p:origin x="-762" y="43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commentAuthors" Target="commentAuthors.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3F91A1-A5E6-498F-B40A-FEBB75EC960B}" type="datetimeFigureOut">
              <a:rPr lang="el-GR" smtClean="0"/>
              <a:pPr/>
              <a:t>8/12/2019</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8B1942-CD87-4EA5-B284-25635CFE25C0}"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898B1942-CD87-4EA5-B284-25635CFE25C0}" type="slidenum">
              <a:rPr lang="el-GR" smtClean="0"/>
              <a:pPr/>
              <a:t>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898B1942-CD87-4EA5-B284-25635CFE25C0}" type="slidenum">
              <a:rPr lang="el-GR" smtClean="0"/>
              <a:pPr/>
              <a:t>22</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342CEA3-3058-4D43-AE35-B3DA76CB4003}" type="datetimeFigureOut">
              <a:rPr lang="el-GR" smtClean="0"/>
              <a:pPr/>
              <a:t>8/12/2019</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8/12/2019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2342CEA3-3058-4D43-AE35-B3DA76CB4003}" type="datetimeFigureOut">
              <a:rPr lang="el-GR" smtClean="0"/>
              <a:pPr/>
              <a:t>8/12/2019</a:t>
            </a:fld>
            <a:endParaRPr lang="el-G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8/12/2019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D3F1D1C4-C2D9-4231-9FB2-B2D9D97AA41D}"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2342CEA3-3058-4D43-AE35-B3DA76CB4003}" type="datetimeFigureOut">
              <a:rPr lang="el-GR" smtClean="0"/>
              <a:pPr/>
              <a:t>8/12/2019</a:t>
            </a:fld>
            <a:endParaRPr lang="el-G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3F1D1C4-C2D9-4231-9FB2-B2D9D97AA41D}"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2342CEA3-3058-4D43-AE35-B3DA76CB4003}" type="datetimeFigureOut">
              <a:rPr lang="el-GR" smtClean="0"/>
              <a:pPr/>
              <a:t>8/12/2019</a:t>
            </a:fld>
            <a:endParaRPr lang="el-GR"/>
          </a:p>
        </p:txBody>
      </p:sp>
      <p:sp>
        <p:nvSpPr>
          <p:cNvPr id="10" name="9 - Θέση αριθμού διαφάνειας"/>
          <p:cNvSpPr>
            <a:spLocks noGrp="1"/>
          </p:cNvSpPr>
          <p:nvPr>
            <p:ph type="sldNum" sz="quarter" idx="16"/>
          </p:nvPr>
        </p:nvSpPr>
        <p:spPr/>
        <p:txBody>
          <a:bodyPr rtlCol="0"/>
          <a:lstStyle/>
          <a:p>
            <a:fld id="{D3F1D1C4-C2D9-4231-9FB2-B2D9D97AA41D}"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Kλικ για επεξεργασία του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2342CEA3-3058-4D43-AE35-B3DA76CB4003}" type="datetimeFigureOut">
              <a:rPr lang="el-GR" smtClean="0"/>
              <a:pPr/>
              <a:t>8/12/2019</a:t>
            </a:fld>
            <a:endParaRPr lang="el-GR"/>
          </a:p>
        </p:txBody>
      </p:sp>
      <p:sp>
        <p:nvSpPr>
          <p:cNvPr id="12" name="11 - Θέση αριθμού διαφάνειας"/>
          <p:cNvSpPr>
            <a:spLocks noGrp="1"/>
          </p:cNvSpPr>
          <p:nvPr>
            <p:ph type="sldNum" sz="quarter" idx="16"/>
          </p:nvPr>
        </p:nvSpPr>
        <p:spPr/>
        <p:txBody>
          <a:bodyPr rtlCol="0"/>
          <a:lstStyle/>
          <a:p>
            <a:fld id="{D3F1D1C4-C2D9-4231-9FB2-B2D9D97AA41D}"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8/12/2019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8/12/2019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8/12/2019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D3F1D1C4-C2D9-4231-9FB2-B2D9D97AA41D}"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Kλικ για επεξεργασία του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Θέση ημερομηνίας"/>
          <p:cNvSpPr>
            <a:spLocks noGrp="1"/>
          </p:cNvSpPr>
          <p:nvPr>
            <p:ph type="dt" sz="half" idx="10"/>
          </p:nvPr>
        </p:nvSpPr>
        <p:spPr>
          <a:xfrm>
            <a:off x="6248400" y="6248400"/>
            <a:ext cx="2667000" cy="365125"/>
          </a:xfrm>
        </p:spPr>
        <p:txBody>
          <a:bodyPr rtlCol="0"/>
          <a:lstStyle/>
          <a:p>
            <a:fld id="{2342CEA3-3058-4D43-AE35-B3DA76CB4003}" type="datetimeFigureOut">
              <a:rPr lang="el-GR" smtClean="0"/>
              <a:pPr/>
              <a:t>8/12/2019</a:t>
            </a:fld>
            <a:endParaRPr lang="el-G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D3F1D1C4-C2D9-4231-9FB2-B2D9D97AA41D}"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2342CEA3-3058-4D43-AE35-B3DA76CB4003}" type="datetimeFigureOut">
              <a:rPr lang="el-GR" smtClean="0"/>
              <a:pPr/>
              <a:t>8/12/2019</a:t>
            </a:fld>
            <a:endParaRPr lang="el-G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l-G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en.wikipedia.org/wiki/Franz_Boas" TargetMode="External"/><Relationship Id="rId7" Type="http://schemas.openxmlformats.org/officeDocument/2006/relationships/hyperlink" Target="http://www.marxists.org/reference/subject/philosophy/works/fr/saussure.htm" TargetMode="External"/><Relationship Id="rId2" Type="http://schemas.openxmlformats.org/officeDocument/2006/relationships/hyperlink" Target="http://www.bartleby.com/65/li/linguist.html" TargetMode="External"/><Relationship Id="rId1" Type="http://schemas.openxmlformats.org/officeDocument/2006/relationships/slideLayout" Target="../slideLayouts/slideLayout2.xml"/><Relationship Id="rId6" Type="http://schemas.openxmlformats.org/officeDocument/2006/relationships/hyperlink" Target="http://www.press.jhu.edu/books/hopkins_guide_to_literary_theory/ferdinand_de_saussure.html" TargetMode="External"/><Relationship Id="rId5" Type="http://schemas.openxmlformats.org/officeDocument/2006/relationships/hyperlink" Target="http://en.wikipedia.org/wiki/Ferdinand_de_Saussure" TargetMode="External"/><Relationship Id="rId4" Type="http://schemas.openxmlformats.org/officeDocument/2006/relationships/hyperlink" Target="http://reference.allrefer.com/encyclopedia/B/BloomfldL.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press.jhu.edu/books/hopkins_guide_to_literary_theory/prague_school_structuralism.html" TargetMode="External"/><Relationship Id="rId7" Type="http://schemas.openxmlformats.org/officeDocument/2006/relationships/hyperlink" Target="https://www.academia.edu/29812869/Campbell_History_of_linguistics" TargetMode="External"/><Relationship Id="rId2" Type="http://schemas.openxmlformats.org/officeDocument/2006/relationships/hyperlink" Target="http://www.press.jhu.edu/books/hopkins_guide_to_literary_theory/russian_formalism.html" TargetMode="External"/><Relationship Id="rId1" Type="http://schemas.openxmlformats.org/officeDocument/2006/relationships/slideLayout" Target="../slideLayouts/slideLayout2.xml"/><Relationship Id="rId6" Type="http://schemas.openxmlformats.org/officeDocument/2006/relationships/hyperlink" Target="http://en.wikipedia.org/wiki/Noam_Chomsky" TargetMode="External"/><Relationship Id="rId5" Type="http://schemas.openxmlformats.org/officeDocument/2006/relationships/hyperlink" Target="http://kalin.jeffer.org/ba_thesis/korz2.html" TargetMode="External"/><Relationship Id="rId4" Type="http://schemas.openxmlformats.org/officeDocument/2006/relationships/hyperlink" Target="http://www.press.jhu.edu/books/hopkins_guide_to_literary_theory/roman_jakobson.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www.babiniotis.gr/wmt/webpages/index.php?lid=1&amp;pid=7&amp;catid=A&amp;apprec=28"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oxfordsfx-direct.hosted.exlibrisgroup.com/oxford?url_ver=Z39.88-2004&amp;url_ctx_fmt=infofi/fmt:kev:mtx:ctx&amp;ctx_enc=info:ofi/enc:UTF-8&amp;ctx_ver=Z39.88-2004&amp;rfr_id=info:sid/sfxit.com:azlist&amp;sfx.ignore_date_threshold=1&amp;rft.object_id=954925510415&amp;rft.object_portfolio_i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428860" y="1785926"/>
            <a:ext cx="6410340" cy="2071702"/>
          </a:xfrm>
        </p:spPr>
        <p:txBody>
          <a:bodyPr>
            <a:noAutofit/>
          </a:bodyPr>
          <a:lstStyle/>
          <a:p>
            <a:r>
              <a:rPr lang="el-GR" sz="4800" dirty="0" smtClean="0">
                <a:solidFill>
                  <a:schemeClr val="accent2">
                    <a:lumMod val="60000"/>
                    <a:lumOff val="40000"/>
                  </a:schemeClr>
                </a:solidFill>
              </a:rPr>
              <a:t>     ΙΣΤΟΡΙΑ </a:t>
            </a:r>
            <a:br>
              <a:rPr lang="el-GR" sz="4800" dirty="0" smtClean="0">
                <a:solidFill>
                  <a:schemeClr val="accent2">
                    <a:lumMod val="60000"/>
                    <a:lumOff val="40000"/>
                  </a:schemeClr>
                </a:solidFill>
              </a:rPr>
            </a:br>
            <a:r>
              <a:rPr lang="el-GR" sz="4800" dirty="0" smtClean="0">
                <a:solidFill>
                  <a:schemeClr val="accent2">
                    <a:lumMod val="60000"/>
                    <a:lumOff val="40000"/>
                  </a:schemeClr>
                </a:solidFill>
              </a:rPr>
              <a:t>         ΤΗΣ</a:t>
            </a:r>
            <a:br>
              <a:rPr lang="el-GR" sz="4800" dirty="0" smtClean="0">
                <a:solidFill>
                  <a:schemeClr val="accent2">
                    <a:lumMod val="60000"/>
                    <a:lumOff val="40000"/>
                  </a:schemeClr>
                </a:solidFill>
              </a:rPr>
            </a:br>
            <a:r>
              <a:rPr lang="el-GR" sz="4800" dirty="0" smtClean="0">
                <a:solidFill>
                  <a:schemeClr val="accent2">
                    <a:lumMod val="60000"/>
                    <a:lumOff val="40000"/>
                  </a:schemeClr>
                </a:solidFill>
              </a:rPr>
              <a:t> ΓΛΩΣΣΟΛΟΓΙΑΣ</a:t>
            </a:r>
            <a:endParaRPr lang="el-GR" sz="4800" dirty="0">
              <a:solidFill>
                <a:schemeClr val="accent2">
                  <a:lumMod val="60000"/>
                  <a:lumOff val="40000"/>
                </a:schemeClr>
              </a:solidFill>
            </a:endParaRPr>
          </a:p>
        </p:txBody>
      </p:sp>
      <p:sp>
        <p:nvSpPr>
          <p:cNvPr id="3" name="2 - Υπότιτλος"/>
          <p:cNvSpPr>
            <a:spLocks noGrp="1"/>
          </p:cNvSpPr>
          <p:nvPr>
            <p:ph type="subTitle" idx="1"/>
          </p:nvPr>
        </p:nvSpPr>
        <p:spPr>
          <a:xfrm>
            <a:off x="2285984" y="4643447"/>
            <a:ext cx="6781816" cy="1071570"/>
          </a:xfrm>
        </p:spPr>
        <p:txBody>
          <a:bodyPr>
            <a:noAutofit/>
          </a:bodyPr>
          <a:lstStyle/>
          <a:p>
            <a:r>
              <a:rPr lang="el-GR" sz="3200" i="1" dirty="0" smtClean="0"/>
              <a:t>Μια προσέγγιση των ρευμάτων της Γλωσσικής επιστήμης από την Αρχαιότητα ως σήμερα</a:t>
            </a:r>
            <a:endParaRPr lang="el-GR" sz="32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fontScale="90000"/>
          </a:bodyPr>
          <a:lstStyle/>
          <a:p>
            <a:r>
              <a:rPr lang="el-GR" dirty="0" smtClean="0"/>
              <a:t>Βιβλιογραφικές πηγές στο διαδίκτυο</a:t>
            </a:r>
            <a:endParaRPr lang="el-GR" dirty="0"/>
          </a:p>
        </p:txBody>
      </p:sp>
      <p:sp>
        <p:nvSpPr>
          <p:cNvPr id="3" name="2 - Θέση περιεχομένου"/>
          <p:cNvSpPr>
            <a:spLocks noGrp="1"/>
          </p:cNvSpPr>
          <p:nvPr>
            <p:ph sz="quarter" idx="1"/>
          </p:nvPr>
        </p:nvSpPr>
        <p:spPr/>
        <p:txBody>
          <a:bodyPr>
            <a:normAutofit fontScale="55000" lnSpcReduction="20000"/>
          </a:bodyPr>
          <a:lstStyle/>
          <a:p>
            <a:r>
              <a:rPr lang="en-US" dirty="0" smtClean="0"/>
              <a:t>. Linguistics. 2001. </a:t>
            </a:r>
            <a:r>
              <a:rPr lang="en-US" dirty="0" smtClean="0">
                <a:hlinkClick r:id="rId2"/>
              </a:rPr>
              <a:t>http://www.bartleby.com/65/li/linguist.html</a:t>
            </a:r>
            <a:r>
              <a:rPr lang="en-US" dirty="0" smtClean="0"/>
              <a:t>. Brief introduction in </a:t>
            </a:r>
            <a:r>
              <a:rPr lang="en-US" i="1" dirty="0" smtClean="0"/>
              <a:t>The Columbia Encyclopedia, Sixth Edition</a:t>
            </a:r>
            <a:r>
              <a:rPr lang="en-US" dirty="0" smtClean="0"/>
              <a:t>. </a:t>
            </a:r>
            <a:br>
              <a:rPr lang="en-US" dirty="0" smtClean="0"/>
            </a:br>
            <a:r>
              <a:rPr lang="en-US" dirty="0" smtClean="0"/>
              <a:t>2. Boas, Franz. http://www.encyclopedia.com/html/B/Boas-F1ra.asp. </a:t>
            </a:r>
            <a:r>
              <a:rPr lang="en-US" i="1" dirty="0" smtClean="0"/>
              <a:t>Encyclopedia.com</a:t>
            </a:r>
            <a:r>
              <a:rPr lang="en-US" dirty="0" smtClean="0"/>
              <a:t> entry with brief listings. </a:t>
            </a:r>
            <a:br>
              <a:rPr lang="en-US" dirty="0" smtClean="0"/>
            </a:br>
            <a:r>
              <a:rPr lang="en-US" dirty="0" smtClean="0"/>
              <a:t>3. Franz Boas. 2003. </a:t>
            </a:r>
            <a:r>
              <a:rPr lang="en-US" dirty="0" smtClean="0">
                <a:hlinkClick r:id="rId3"/>
              </a:rPr>
              <a:t>http://en.wikipedia.org/wiki/Franz_Boas</a:t>
            </a:r>
            <a:r>
              <a:rPr lang="en-US" dirty="0" smtClean="0"/>
              <a:t>. </a:t>
            </a:r>
            <a:r>
              <a:rPr lang="en-US" i="1" dirty="0" smtClean="0"/>
              <a:t>Wikipedia</a:t>
            </a:r>
            <a:r>
              <a:rPr lang="en-US" dirty="0" smtClean="0"/>
              <a:t> entry with in-text links.</a:t>
            </a:r>
            <a:br>
              <a:rPr lang="en-US" dirty="0" smtClean="0"/>
            </a:br>
            <a:r>
              <a:rPr lang="en-US" dirty="0" smtClean="0"/>
              <a:t>4. Leonard Bloomfield, Language And Linguistics, Biographies. </a:t>
            </a:r>
            <a:r>
              <a:rPr lang="en-US" dirty="0" smtClean="0">
                <a:hlinkClick r:id="rId4"/>
              </a:rPr>
              <a:t>http://reference.allrefer.com/encyclopedia/ B/BloomfldL.html</a:t>
            </a:r>
            <a:r>
              <a:rPr lang="en-US" dirty="0" smtClean="0"/>
              <a:t>. Brief </a:t>
            </a:r>
            <a:r>
              <a:rPr lang="en-US" i="1" dirty="0" err="1" smtClean="0"/>
              <a:t>AllRefer</a:t>
            </a:r>
            <a:r>
              <a:rPr lang="en-US" i="1" dirty="0" smtClean="0"/>
              <a:t> Encyclopedia</a:t>
            </a:r>
            <a:r>
              <a:rPr lang="en-US" dirty="0" smtClean="0"/>
              <a:t> entry. </a:t>
            </a:r>
            <a:br>
              <a:rPr lang="en-US" dirty="0" smtClean="0"/>
            </a:br>
            <a:r>
              <a:rPr lang="en-US" dirty="0" smtClean="0"/>
              <a:t>5. Structuralism and Saussure. Mary </a:t>
            </a:r>
            <a:r>
              <a:rPr lang="en-US" dirty="0" err="1" smtClean="0"/>
              <a:t>Klages</a:t>
            </a:r>
            <a:r>
              <a:rPr lang="en-US" dirty="0" smtClean="0"/>
              <a:t>. 2001. http://www.colorado.edu/English/ ENGL2012Klages/saussure.html. Simple introduction. </a:t>
            </a:r>
            <a:br>
              <a:rPr lang="en-US" dirty="0" smtClean="0"/>
            </a:br>
            <a:r>
              <a:rPr lang="en-US" dirty="0" smtClean="0"/>
              <a:t>6. Ferdinand de Saussure. Dec. 2003. </a:t>
            </a:r>
            <a:r>
              <a:rPr lang="en-US" dirty="0" smtClean="0">
                <a:hlinkClick r:id="rId5"/>
              </a:rPr>
              <a:t>http://en.wikipedia.org/wiki/Ferdinand_de_Saussure</a:t>
            </a:r>
            <a:r>
              <a:rPr lang="en-US" dirty="0" smtClean="0"/>
              <a:t>. </a:t>
            </a:r>
            <a:r>
              <a:rPr lang="en-US" i="1" dirty="0" smtClean="0"/>
              <a:t>Wikipedia</a:t>
            </a:r>
            <a:r>
              <a:rPr lang="en-US" dirty="0" smtClean="0"/>
              <a:t> entry with in-text links.</a:t>
            </a:r>
            <a:br>
              <a:rPr lang="en-US" dirty="0" smtClean="0"/>
            </a:br>
            <a:r>
              <a:rPr lang="en-US" dirty="0" smtClean="0"/>
              <a:t>7. Saussure, Ferdinand de. 1997. </a:t>
            </a:r>
            <a:r>
              <a:rPr lang="en-US" dirty="0" smtClean="0">
                <a:hlinkClick r:id="rId6"/>
              </a:rPr>
              <a:t>http://www.press.jhu.edu/books/ </a:t>
            </a:r>
            <a:r>
              <a:rPr lang="en-US" dirty="0" err="1" smtClean="0">
                <a:hlinkClick r:id="rId6"/>
              </a:rPr>
              <a:t>hopkins_guide_to_literary_theory</a:t>
            </a:r>
            <a:r>
              <a:rPr lang="en-US" dirty="0" smtClean="0">
                <a:hlinkClick r:id="rId6"/>
              </a:rPr>
              <a:t>/ferdinand_de_saussure.html</a:t>
            </a:r>
            <a:r>
              <a:rPr lang="en-US" dirty="0" smtClean="0"/>
              <a:t>. </a:t>
            </a:r>
            <a:r>
              <a:rPr lang="en-US" i="1" dirty="0" smtClean="0"/>
              <a:t>Johns Hopkins Guide</a:t>
            </a:r>
            <a:r>
              <a:rPr lang="en-US" dirty="0" smtClean="0"/>
              <a:t> entry with links and bibliography.</a:t>
            </a:r>
            <a:br>
              <a:rPr lang="en-US" dirty="0" smtClean="0"/>
            </a:br>
            <a:r>
              <a:rPr lang="en-US" dirty="0" smtClean="0"/>
              <a:t>8. Third Course of Lectures on General Linguistics. Ferdinand de Saussure. Oct.1910. </a:t>
            </a:r>
            <a:r>
              <a:rPr lang="en-US" dirty="0" smtClean="0">
                <a:hlinkClick r:id="rId7"/>
              </a:rPr>
              <a:t>http://www.marxists.org/reference/</a:t>
            </a:r>
            <a:br>
              <a:rPr lang="en-US" dirty="0" smtClean="0">
                <a:hlinkClick r:id="rId7"/>
              </a:rPr>
            </a:br>
            <a:r>
              <a:rPr lang="en-US" dirty="0" smtClean="0">
                <a:hlinkClick r:id="rId7"/>
              </a:rPr>
              <a:t>subject/philosophy/works/</a:t>
            </a:r>
            <a:r>
              <a:rPr lang="en-US" dirty="0" err="1" smtClean="0">
                <a:hlinkClick r:id="rId7"/>
              </a:rPr>
              <a:t>fr</a:t>
            </a:r>
            <a:r>
              <a:rPr lang="en-US" dirty="0" smtClean="0">
                <a:hlinkClick r:id="rId7"/>
              </a:rPr>
              <a:t>/saussure.htm</a:t>
            </a:r>
            <a:r>
              <a:rPr lang="en-US" dirty="0" smtClean="0"/>
              <a:t>. Excerpt from Saussure's </a:t>
            </a:r>
            <a:r>
              <a:rPr lang="en-US" i="1" dirty="0" smtClean="0"/>
              <a:t>Third Course of Lectures on General Linguistics</a:t>
            </a:r>
            <a:r>
              <a:rPr lang="en-US" dirty="0" smtClean="0"/>
              <a:t> (1910-1911) </a:t>
            </a:r>
            <a:r>
              <a:rPr lang="en-US" dirty="0" err="1" smtClean="0"/>
              <a:t>Pergamon</a:t>
            </a:r>
            <a:r>
              <a:rPr lang="en-US" dirty="0" smtClean="0"/>
              <a:t> Press. 1993. </a:t>
            </a:r>
            <a:br>
              <a:rPr lang="en-US" dirty="0" smtClean="0"/>
            </a:b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fontScale="90000"/>
          </a:bodyPr>
          <a:lstStyle/>
          <a:p>
            <a:r>
              <a:rPr lang="el-GR" dirty="0" smtClean="0"/>
              <a:t>Βιβλιογραφικές πηγές στο διαδίκτυο</a:t>
            </a:r>
            <a:endParaRPr lang="el-GR" dirty="0"/>
          </a:p>
        </p:txBody>
      </p:sp>
      <p:sp>
        <p:nvSpPr>
          <p:cNvPr id="3" name="2 - Θέση περιεχομένου"/>
          <p:cNvSpPr>
            <a:spLocks noGrp="1"/>
          </p:cNvSpPr>
          <p:nvPr>
            <p:ph sz="quarter" idx="1"/>
          </p:nvPr>
        </p:nvSpPr>
        <p:spPr/>
        <p:txBody>
          <a:bodyPr>
            <a:normAutofit fontScale="25000" lnSpcReduction="20000"/>
          </a:bodyPr>
          <a:lstStyle/>
          <a:p>
            <a:r>
              <a:rPr lang="en-US" sz="5600" dirty="0" smtClean="0"/>
              <a:t>9. Russian Formalism. Dec. 2003. http://en2.wikipedia.org/wiki/Russian_Formalism. Brief Wikipedia entry, with many links. </a:t>
            </a:r>
            <a:br>
              <a:rPr lang="en-US" sz="5600" dirty="0" smtClean="0"/>
            </a:br>
            <a:r>
              <a:rPr lang="en-US" sz="5600" dirty="0" smtClean="0"/>
              <a:t>10. Russian Formalism. Karen A. McCauley. 1997. </a:t>
            </a:r>
            <a:r>
              <a:rPr lang="en-US" sz="5600" dirty="0" smtClean="0">
                <a:hlinkClick r:id="rId2"/>
              </a:rPr>
              <a:t>http://www.press.jhu.edu/books/ </a:t>
            </a:r>
            <a:r>
              <a:rPr lang="en-US" sz="5600" dirty="0" err="1" smtClean="0">
                <a:hlinkClick r:id="rId2"/>
              </a:rPr>
              <a:t>hopkins_guide_to_literary_theory</a:t>
            </a:r>
            <a:r>
              <a:rPr lang="en-US" sz="5600" dirty="0" smtClean="0">
                <a:hlinkClick r:id="rId2"/>
              </a:rPr>
              <a:t>/russian_formalism.html</a:t>
            </a:r>
            <a:r>
              <a:rPr lang="en-US" sz="5600" dirty="0" smtClean="0"/>
              <a:t>. Detailed account and bibliography.</a:t>
            </a:r>
            <a:br>
              <a:rPr lang="en-US" sz="5600" dirty="0" smtClean="0"/>
            </a:br>
            <a:r>
              <a:rPr lang="en-US" sz="5600" dirty="0" smtClean="0"/>
              <a:t>11. Prague School Structuralism. </a:t>
            </a:r>
            <a:r>
              <a:rPr lang="en-US" sz="5600" dirty="0" err="1" smtClean="0"/>
              <a:t>Lubomír</a:t>
            </a:r>
            <a:r>
              <a:rPr lang="en-US" sz="5600" dirty="0" smtClean="0"/>
              <a:t> </a:t>
            </a:r>
            <a:r>
              <a:rPr lang="en-US" sz="5600" dirty="0" err="1" smtClean="0"/>
              <a:t>Dolezel</a:t>
            </a:r>
            <a:r>
              <a:rPr lang="en-US" sz="5600" dirty="0" smtClean="0"/>
              <a:t>. 1997. </a:t>
            </a:r>
            <a:r>
              <a:rPr lang="en-US" sz="5600" dirty="0" smtClean="0">
                <a:hlinkClick r:id="rId3"/>
              </a:rPr>
              <a:t>http://www.press.jhu.edu/books/</a:t>
            </a:r>
            <a:endParaRPr lang="en-US" sz="5600" dirty="0" smtClean="0"/>
          </a:p>
          <a:p>
            <a:r>
              <a:rPr lang="en-US" sz="5600" dirty="0" err="1" smtClean="0">
                <a:hlinkClick r:id="rId3"/>
              </a:rPr>
              <a:t>hopkins_guide_to_literary_theory</a:t>
            </a:r>
            <a:r>
              <a:rPr lang="en-US" sz="5600" dirty="0" smtClean="0">
                <a:hlinkClick r:id="rId3"/>
              </a:rPr>
              <a:t>/prague_school_structuralism.html</a:t>
            </a:r>
            <a:r>
              <a:rPr lang="en-US" sz="5600" dirty="0" smtClean="0"/>
              <a:t>. History of the school and its main ideas. </a:t>
            </a:r>
            <a:br>
              <a:rPr lang="en-US" sz="5600" dirty="0" smtClean="0"/>
            </a:br>
            <a:r>
              <a:rPr lang="en-US" sz="5600" dirty="0" smtClean="0"/>
              <a:t>12. </a:t>
            </a:r>
            <a:r>
              <a:rPr lang="en-US" sz="5600" dirty="0" err="1" smtClean="0"/>
              <a:t>Jakobson</a:t>
            </a:r>
            <a:r>
              <a:rPr lang="en-US" sz="5600" dirty="0" smtClean="0"/>
              <a:t>, Roman. Michael </a:t>
            </a:r>
            <a:r>
              <a:rPr lang="en-US" sz="5600" dirty="0" err="1" smtClean="0"/>
              <a:t>Groden</a:t>
            </a:r>
            <a:r>
              <a:rPr lang="en-US" sz="5600" dirty="0" smtClean="0"/>
              <a:t> and Martin </a:t>
            </a:r>
            <a:r>
              <a:rPr lang="en-US" sz="5600" dirty="0" err="1" smtClean="0"/>
              <a:t>Kreiswirth</a:t>
            </a:r>
            <a:r>
              <a:rPr lang="en-US" sz="5600" dirty="0" smtClean="0"/>
              <a:t>. 1997. </a:t>
            </a:r>
            <a:br>
              <a:rPr lang="en-US" sz="5600" dirty="0" smtClean="0"/>
            </a:br>
            <a:r>
              <a:rPr lang="en-US" sz="5600" dirty="0" smtClean="0">
                <a:hlinkClick r:id="rId4"/>
              </a:rPr>
              <a:t>http://www.press.jhu.edu/books/ </a:t>
            </a:r>
            <a:r>
              <a:rPr lang="en-US" sz="5600" dirty="0" err="1" smtClean="0">
                <a:hlinkClick r:id="rId4"/>
              </a:rPr>
              <a:t>hopkins_guide_to_literary_theory</a:t>
            </a:r>
            <a:r>
              <a:rPr lang="en-US" sz="5600" dirty="0" smtClean="0">
                <a:hlinkClick r:id="rId4"/>
              </a:rPr>
              <a:t>/roman_jakobson.html</a:t>
            </a:r>
            <a:r>
              <a:rPr lang="en-US" sz="5600" dirty="0" smtClean="0"/>
              <a:t>. Brief account, with bibliography.</a:t>
            </a:r>
            <a:br>
              <a:rPr lang="en-US" sz="5600" dirty="0" smtClean="0"/>
            </a:br>
            <a:r>
              <a:rPr lang="en-US" sz="5600" dirty="0" smtClean="0"/>
              <a:t>13. Semiotics for Beginners. Daniel Chandler. Jun. 2002. http://www.aber.ac.uk/media/Documents/S4B/sem-gloss.html. A glossary of key terms, including note on Prague School. </a:t>
            </a:r>
            <a:br>
              <a:rPr lang="en-US" sz="5600" dirty="0" smtClean="0"/>
            </a:br>
            <a:r>
              <a:rPr lang="en-US" sz="5600" dirty="0" smtClean="0"/>
              <a:t>14. Reminiscences by Pike on Early American Anthropological Linguistics. Ken Pike. May 2001. http://www.sil.org/silewp/2001/001/</a:t>
            </a:r>
            <a:br>
              <a:rPr lang="en-US" sz="5600" dirty="0" smtClean="0"/>
            </a:br>
            <a:r>
              <a:rPr lang="en-US" sz="5600" dirty="0" smtClean="0"/>
              <a:t>SILEWP2001-001.html. Survey of key figures. </a:t>
            </a:r>
            <a:br>
              <a:rPr lang="en-US" sz="5600" dirty="0" smtClean="0"/>
            </a:br>
            <a:r>
              <a:rPr lang="en-US" sz="5600" dirty="0" smtClean="0"/>
              <a:t>15. Bloomfield's "Meaningless" Science of Sounds. Spring 1998. </a:t>
            </a:r>
            <a:r>
              <a:rPr lang="en-US" sz="5600" dirty="0" smtClean="0">
                <a:hlinkClick r:id="rId5"/>
              </a:rPr>
              <a:t>http://kalin.jeffer.org/ba_thesis/korz2.html</a:t>
            </a:r>
            <a:r>
              <a:rPr lang="en-US" sz="5600" dirty="0" smtClean="0"/>
              <a:t>. Part of Univ. of Alberta PhD. thesis.</a:t>
            </a:r>
            <a:br>
              <a:rPr lang="en-US" sz="5600" dirty="0" smtClean="0"/>
            </a:br>
            <a:r>
              <a:rPr lang="en-US" sz="5600" dirty="0" smtClean="0"/>
              <a:t>16. Noam Chomsky. Jan. 2004. </a:t>
            </a:r>
            <a:r>
              <a:rPr lang="en-US" sz="5600" dirty="0" smtClean="0">
                <a:hlinkClick r:id="rId6"/>
              </a:rPr>
              <a:t>http://en.wikipedia.org/wiki/Noam_Chomsky</a:t>
            </a:r>
            <a:r>
              <a:rPr lang="en-US" sz="5600" dirty="0" smtClean="0"/>
              <a:t>. Wikipedia entry: importance for linguistics, his criticism of Postmodernism, and his political activities, includes references and listings. </a:t>
            </a:r>
            <a:endParaRPr lang="el-GR" sz="5600" dirty="0" smtClean="0"/>
          </a:p>
          <a:p>
            <a:r>
              <a:rPr lang="el-GR" sz="5600" dirty="0" smtClean="0"/>
              <a:t>17. </a:t>
            </a:r>
            <a:r>
              <a:rPr lang="en-US" sz="5600" smtClean="0"/>
              <a:t>Campbell, L.  </a:t>
            </a:r>
            <a:r>
              <a:rPr lang="en-US" sz="5600" dirty="0" smtClean="0"/>
              <a:t>History of Linguistics</a:t>
            </a:r>
            <a:endParaRPr lang="el-GR" sz="5600" dirty="0" smtClean="0"/>
          </a:p>
          <a:p>
            <a:r>
              <a:rPr lang="en-US" sz="5600" dirty="0" smtClean="0">
                <a:hlinkClick r:id="rId7"/>
              </a:rPr>
              <a:t>https://www.academia.edu/29812869/Campbell_History_of_linguistics</a:t>
            </a:r>
            <a:r>
              <a:rPr lang="el-GR" sz="5600" dirty="0" smtClean="0"/>
              <a:t> Ιδιαίτερα ενδιαφέρον και συνολικό</a:t>
            </a:r>
          </a:p>
          <a:p>
            <a:endParaRPr lang="el-GR" dirty="0" smtClean="0"/>
          </a:p>
          <a:p>
            <a:r>
              <a:rPr lang="en-US" dirty="0" smtClean="0"/>
              <a:t/>
            </a:r>
            <a:br>
              <a:rPr lang="en-US" dirty="0" smtClean="0"/>
            </a:b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l-GR" dirty="0" smtClean="0"/>
              <a:t/>
            </a:r>
            <a:br>
              <a:rPr lang="el-GR" dirty="0" smtClean="0"/>
            </a:br>
            <a:r>
              <a:rPr lang="el-GR" dirty="0" smtClean="0"/>
              <a:t>Τι είναι η ιστορία της Γλωσσολογίας;</a:t>
            </a:r>
            <a:br>
              <a:rPr lang="el-GR" dirty="0" smtClean="0"/>
            </a:b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l-GR" dirty="0" smtClean="0"/>
              <a:t>Ιστορία της γλώσσας;</a:t>
            </a:r>
          </a:p>
          <a:p>
            <a:r>
              <a:rPr lang="el-GR" dirty="0" smtClean="0"/>
              <a:t>Ιστορική γλωσσολογία;</a:t>
            </a:r>
          </a:p>
          <a:p>
            <a:endParaRPr lang="el-GR" dirty="0" smtClean="0"/>
          </a:p>
          <a:p>
            <a:r>
              <a:rPr lang="el-GR" dirty="0" smtClean="0"/>
              <a:t>Διάφορες μορφές της γλωσσικής επιστήμης</a:t>
            </a:r>
          </a:p>
          <a:p>
            <a:r>
              <a:rPr lang="el-GR" dirty="0" smtClean="0"/>
              <a:t>Ιστορία των ιδεών σχετικά με τη γλώσσα</a:t>
            </a:r>
          </a:p>
          <a:p>
            <a:r>
              <a:rPr lang="el-GR" dirty="0" smtClean="0"/>
              <a:t>Πώς οι άνθρωποι αντιμετώπισαν τη γλώσσα</a:t>
            </a:r>
          </a:p>
          <a:p>
            <a:endParaRPr lang="el-GR" dirty="0" smtClean="0"/>
          </a:p>
          <a:p>
            <a:r>
              <a:rPr lang="el-GR" dirty="0" smtClean="0"/>
              <a:t>Σχέση με την ιστορία της επιστήμης γενικότερα</a:t>
            </a:r>
          </a:p>
          <a:p>
            <a:r>
              <a:rPr lang="el-GR" dirty="0" smtClean="0"/>
              <a:t>Σχέση με ανθρωπιστικές επιστήμες</a:t>
            </a:r>
          </a:p>
          <a:p>
            <a:r>
              <a:rPr lang="el-GR" dirty="0" smtClean="0"/>
              <a:t>Ερμηνεία του </a:t>
            </a:r>
            <a:r>
              <a:rPr lang="el-GR" dirty="0" err="1" smtClean="0"/>
              <a:t>κοινωνικοπολιτιστικού</a:t>
            </a:r>
            <a:r>
              <a:rPr lang="el-GR" dirty="0" smtClean="0"/>
              <a:t> περιβάλλοντος</a:t>
            </a:r>
          </a:p>
          <a:p>
            <a:endParaRPr lang="el-GR" dirty="0" smtClean="0"/>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85786" y="0"/>
            <a:ext cx="8153400" cy="990600"/>
          </a:xfrm>
          <a:ln/>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ctr"/>
            <a:r>
              <a:rPr lang="el-GR" dirty="0" smtClean="0"/>
              <a:t/>
            </a:r>
            <a:br>
              <a:rPr lang="el-GR" dirty="0" smtClean="0"/>
            </a:br>
            <a:r>
              <a:rPr lang="el-GR" dirty="0" smtClean="0"/>
              <a:t>Προαπαιτούμενη γνώση</a:t>
            </a:r>
            <a:br>
              <a:rPr lang="el-GR" dirty="0" smtClean="0"/>
            </a:br>
            <a:endParaRPr lang="el-GR" dirty="0"/>
          </a:p>
        </p:txBody>
      </p:sp>
      <p:sp>
        <p:nvSpPr>
          <p:cNvPr id="3" name="2 - Θέση περιεχομένου"/>
          <p:cNvSpPr>
            <a:spLocks noGrp="1"/>
          </p:cNvSpPr>
          <p:nvPr>
            <p:ph sz="quarter" idx="1"/>
          </p:nvPr>
        </p:nvSpPr>
        <p:spPr/>
        <p:txBody>
          <a:bodyPr/>
          <a:lstStyle/>
          <a:p>
            <a:pPr>
              <a:buNone/>
            </a:pPr>
            <a:r>
              <a:rPr lang="el-GR" dirty="0" smtClean="0"/>
              <a:t>1. </a:t>
            </a:r>
            <a:r>
              <a:rPr lang="el-GR" dirty="0" err="1" smtClean="0"/>
              <a:t>Ιστορικο</a:t>
            </a:r>
            <a:r>
              <a:rPr lang="el-GR" dirty="0" smtClean="0"/>
              <a:t>-πολιτική γνώση κάθε περιόδου κατά την οποία αναπτύχθηκε το εξεταζόμενο ρεύμα/σχολή</a:t>
            </a:r>
          </a:p>
          <a:p>
            <a:pPr>
              <a:buNone/>
            </a:pPr>
            <a:r>
              <a:rPr lang="el-GR" dirty="0" smtClean="0"/>
              <a:t>        (χρήση Ιταλικής γλώσσας από Δάντη)</a:t>
            </a:r>
          </a:p>
          <a:p>
            <a:pPr>
              <a:buNone/>
            </a:pPr>
            <a:r>
              <a:rPr lang="el-GR" dirty="0" smtClean="0"/>
              <a:t>2. Γνώση σύγχρονης γλωσσολογίας</a:t>
            </a:r>
          </a:p>
          <a:p>
            <a:pPr>
              <a:buNone/>
            </a:pPr>
            <a:r>
              <a:rPr lang="el-GR" dirty="0" smtClean="0"/>
              <a:t>3. Επαφή με τη βιβλιογραφία της περιόδου </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r>
              <a:rPr lang="el-GR" dirty="0" smtClean="0"/>
              <a:t>Ιστορία της Γλωσσολογίας</a:t>
            </a:r>
            <a:endParaRPr lang="el-GR" dirty="0"/>
          </a:p>
        </p:txBody>
      </p:sp>
      <p:sp>
        <p:nvSpPr>
          <p:cNvPr id="2" name="1 - Θέση περιεχομένου"/>
          <p:cNvSpPr>
            <a:spLocks noGrp="1"/>
          </p:cNvSpPr>
          <p:nvPr>
            <p:ph sz="quarter" idx="1"/>
          </p:nvPr>
        </p:nvSpPr>
        <p:spPr/>
        <p:style>
          <a:lnRef idx="2">
            <a:schemeClr val="accent6"/>
          </a:lnRef>
          <a:fillRef idx="1">
            <a:schemeClr val="lt1"/>
          </a:fillRef>
          <a:effectRef idx="0">
            <a:schemeClr val="accent6"/>
          </a:effectRef>
          <a:fontRef idx="minor">
            <a:schemeClr val="dk1"/>
          </a:fontRef>
        </p:style>
        <p:txBody>
          <a:bodyPr/>
          <a:lstStyle/>
          <a:p>
            <a:r>
              <a:rPr lang="el-GR" dirty="0" smtClean="0"/>
              <a:t>Όχι μόνο χρονολογική παρουσίαση θεωριών</a:t>
            </a:r>
          </a:p>
          <a:p>
            <a:r>
              <a:rPr lang="el-GR" dirty="0" smtClean="0"/>
              <a:t>Έμφαση στο γιατί</a:t>
            </a:r>
          </a:p>
          <a:p>
            <a:r>
              <a:rPr lang="el-GR" dirty="0" smtClean="0"/>
              <a:t>Εμπλοκή στη διαδρομή γένεσης και ανάπτυξης  θεωριών</a:t>
            </a:r>
          </a:p>
          <a:p>
            <a:r>
              <a:rPr lang="el-GR" dirty="0" smtClean="0"/>
              <a:t>Κριτική αντιμετώπιση προβλημάτων και θεωριών</a:t>
            </a:r>
          </a:p>
          <a:p>
            <a:r>
              <a:rPr lang="el-GR" dirty="0" smtClean="0"/>
              <a:t>Πάθος και γνώση </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ctr"/>
            <a:r>
              <a:rPr lang="el-GR" dirty="0" smtClean="0"/>
              <a:t>Γιατί μελετάμε την ιστορία της γλωσσολογίας;</a:t>
            </a: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l-GR" dirty="0" smtClean="0"/>
              <a:t>Χρειάζεται να ξέρουμε το παρελθόν για να ερευνούμε το παρόν;</a:t>
            </a:r>
          </a:p>
          <a:p>
            <a:r>
              <a:rPr lang="el-GR" dirty="0" smtClean="0"/>
              <a:t>Μπορεί να κάνουμε τα ίδια λάθη;</a:t>
            </a:r>
          </a:p>
          <a:p>
            <a:r>
              <a:rPr lang="el-GR" dirty="0" smtClean="0"/>
              <a:t>Μπορεί να βρούμε τρόπους επίλυσης σύγχρονων θεωρητικών προβλημάτων;</a:t>
            </a:r>
          </a:p>
          <a:p>
            <a:endParaRPr lang="el-GR" dirty="0" smtClean="0"/>
          </a:p>
          <a:p>
            <a:r>
              <a:rPr lang="el-GR" dirty="0" smtClean="0"/>
              <a:t>Μπορούμε να δούμε τα προβλήματα από την οπτική γωνία των άλλων ερευνητών.</a:t>
            </a:r>
          </a:p>
          <a:p>
            <a:r>
              <a:rPr lang="el-GR" dirty="0" smtClean="0"/>
              <a:t>Να κατανοήσουμε τη ροή της γλωσσολογικής γνώσης </a:t>
            </a:r>
          </a:p>
          <a:p>
            <a:r>
              <a:rPr lang="el-GR" dirty="0" smtClean="0"/>
              <a:t>Να κατανοήσουμε πώς έχει μεταβληθεί η άποψή μας για τον άνθρωπο</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l-GR" dirty="0" smtClean="0"/>
              <a:t>Είναι η γνώση της γλώσσας και της γλωσσολογίας το ίδιο;</a:t>
            </a:r>
            <a:endParaRPr lang="el-GR" dirty="0"/>
          </a:p>
        </p:txBody>
      </p:sp>
      <p:sp>
        <p:nvSpPr>
          <p:cNvPr id="3" name="2 - Θέση περιεχομένου"/>
          <p:cNvSpPr>
            <a:spLocks noGrp="1"/>
          </p:cNvSpPr>
          <p:nvPr>
            <p:ph sz="quarter" idx="1"/>
          </p:nvPr>
        </p:nvSpPr>
        <p:spPr/>
        <p:txBody>
          <a:bodyPr>
            <a:normAutofit fontScale="92500" lnSpcReduction="10000"/>
          </a:bodyPr>
          <a:lstStyle/>
          <a:p>
            <a:r>
              <a:rPr lang="el-GR" dirty="0" smtClean="0"/>
              <a:t>γνώση της γλώσσας από όλους μέσω της εμπειρίας.</a:t>
            </a:r>
          </a:p>
          <a:p>
            <a:r>
              <a:rPr lang="el-GR" dirty="0" smtClean="0"/>
              <a:t>Η γνώση της ισχυρής δύναμης της γλώσσας είναι καθολική</a:t>
            </a:r>
          </a:p>
          <a:p>
            <a:r>
              <a:rPr lang="el-GR" dirty="0" smtClean="0"/>
              <a:t>Απομάκρυνση από αυτή ως γεγονός, εξέτασή της ως προϊόν αφαίρεσης με τρόπο αναλυτικό και συστηματικό είναι προϋπόθεση για τη γλωσσολογική ανάλυση</a:t>
            </a:r>
          </a:p>
          <a:p>
            <a:r>
              <a:rPr lang="el-GR" dirty="0" smtClean="0"/>
              <a:t>Δεν ασχολούμαστε όλοι με τη γλωσσολογία</a:t>
            </a:r>
          </a:p>
          <a:p>
            <a:r>
              <a:rPr lang="el-GR" dirty="0" smtClean="0"/>
              <a:t>Πέρασμα από ασυνείδητη χρήση της γλώσσας στη συνειδητή ενασχόληση με αυτή συστηματικά</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l-GR" dirty="0" smtClean="0"/>
              <a:t>Τι θα μελετήσουμε</a:t>
            </a:r>
            <a:endParaRPr lang="el-GR" dirty="0"/>
          </a:p>
        </p:txBody>
      </p:sp>
      <p:sp>
        <p:nvSpPr>
          <p:cNvPr id="3" name="2 - Θέση περιεχομένου"/>
          <p:cNvSpPr>
            <a:spLocks noGrp="1"/>
          </p:cNvSpPr>
          <p:nvPr>
            <p:ph sz="quarter" idx="1"/>
          </p:nvPr>
        </p:nvSpPr>
        <p:spPr/>
        <p:txBody>
          <a:bodyPr>
            <a:normAutofit lnSpcReduction="10000"/>
          </a:bodyPr>
          <a:lstStyle/>
          <a:p>
            <a:endParaRPr lang="el-GR" dirty="0" smtClean="0"/>
          </a:p>
          <a:p>
            <a:endParaRPr lang="el-GR" dirty="0" smtClean="0"/>
          </a:p>
          <a:p>
            <a:r>
              <a:rPr lang="el-GR" sz="4400" dirty="0" smtClean="0"/>
              <a:t>Από ποιους έγινε/γίνεται αυτό το πέρασμα;</a:t>
            </a:r>
          </a:p>
          <a:p>
            <a:r>
              <a:rPr lang="el-GR" sz="4400" dirty="0" smtClean="0"/>
              <a:t>Πότε;</a:t>
            </a:r>
          </a:p>
          <a:p>
            <a:r>
              <a:rPr lang="el-GR" sz="4400" dirty="0" smtClean="0"/>
              <a:t>Με ποιό τρόπο;</a:t>
            </a:r>
          </a:p>
          <a:p>
            <a:r>
              <a:rPr lang="el-GR" sz="4400" dirty="0" smtClean="0"/>
              <a:t>ΓΙΑΤΙ;</a:t>
            </a:r>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l-GR" dirty="0" smtClean="0"/>
              <a:t>Στόχοι μαθήματος</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Στο μάθημα αυτό θα παρουσιασθούν τα βασικότερα γλωσσικά ρεύματα από την αρχαιότητα ως σήμερα. Ιδιαίτερη έμφαση θα δοθεί στον Δομισμό, Λειτουργισμό και τη Γενετική θεωρία.</a:t>
            </a:r>
          </a:p>
          <a:p>
            <a:r>
              <a:rPr lang="el-GR" dirty="0" smtClean="0"/>
              <a:t> Στόχος του μαθήματος είναι οι φοιτητές να εξοικειωθούν με τις θεωρητικές σχολές του 20</a:t>
            </a:r>
            <a:r>
              <a:rPr lang="el-GR" baseline="30000" dirty="0" smtClean="0"/>
              <a:t>ου</a:t>
            </a:r>
            <a:r>
              <a:rPr lang="el-GR" dirty="0" smtClean="0"/>
              <a:t> αιώνα, να κατανοήσουν τα αίτια εμφάνισή τους σε ένα ορισμένο </a:t>
            </a:r>
            <a:r>
              <a:rPr lang="el-GR" dirty="0" err="1" smtClean="0"/>
              <a:t>ιστορικο</a:t>
            </a:r>
            <a:r>
              <a:rPr lang="el-GR" dirty="0" smtClean="0"/>
              <a:t>-πολιτισμικό περιβάλλον,</a:t>
            </a:r>
          </a:p>
          <a:p>
            <a:r>
              <a:rPr lang="el-GR" dirty="0" smtClean="0"/>
              <a:t> να γνωρίσουν και να εξασκηθούν στη μεθοδολογία τους και στα εργαλεία που χρησιμοποιούν στην ανάλυση του γλωσσικού υλικού και να αξιολογήσουν τη συμβολή των θεωριών αυτών στη διαμόρφωση της (γλωσσικής) επιστήμης, αλλά και γενικότερα, της επιστημονικής σκέψης.</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l-GR" dirty="0" smtClean="0"/>
              <a:t>Αρχαία Ελλάδα: Ηράκλειτος, Κρατύλος</a:t>
            </a:r>
            <a:endParaRPr lang="el-GR" dirty="0"/>
          </a:p>
        </p:txBody>
      </p:sp>
      <p:sp>
        <p:nvSpPr>
          <p:cNvPr id="3" name="2 - Θέση περιεχομένου"/>
          <p:cNvSpPr>
            <a:spLocks noGrp="1"/>
          </p:cNvSpPr>
          <p:nvPr>
            <p:ph sz="quarter" idx="1"/>
          </p:nvPr>
        </p:nvSpPr>
        <p:spPr/>
        <p:txBody>
          <a:bodyPr>
            <a:normAutofit fontScale="92500"/>
          </a:bodyPr>
          <a:lstStyle/>
          <a:p>
            <a:r>
              <a:rPr lang="el-GR" dirty="0" smtClean="0"/>
              <a:t>«Απορία» αρχαίων Ελλήνων φύσις της γλώσσας</a:t>
            </a:r>
          </a:p>
          <a:p>
            <a:r>
              <a:rPr lang="el-GR" dirty="0" smtClean="0"/>
              <a:t>Ηράκλειτος (535-480 π.χ.) προσωκρατικός φιλόσοφος. Συνεχής αλλαγή του κόσμου. «τα πάντα </a:t>
            </a:r>
            <a:r>
              <a:rPr lang="el-GR" dirty="0" err="1" smtClean="0"/>
              <a:t>ρει</a:t>
            </a:r>
            <a:r>
              <a:rPr lang="el-GR" dirty="0" smtClean="0"/>
              <a:t>». </a:t>
            </a:r>
          </a:p>
          <a:p>
            <a:r>
              <a:rPr lang="el-GR" dirty="0" smtClean="0"/>
              <a:t>Πρώτο συστατικό του κόσμου πυρ από όπου  δημιουργούνται 4 άλλα συστατικά: φωτιά-αέρας-νερό-γη. (κυκλική διαδικασία κρυμμένη από την παρατήρηση. </a:t>
            </a:r>
          </a:p>
          <a:p>
            <a:r>
              <a:rPr lang="el-GR" dirty="0" smtClean="0"/>
              <a:t>Κρατύλος: η γλώσσα δεικτική. Κάθε μορφή γλώσσας είναι απατηλή</a:t>
            </a:r>
            <a:r>
              <a:rPr lang="en-US" dirty="0" smtClean="0"/>
              <a:t>. </a:t>
            </a:r>
            <a:r>
              <a:rPr lang="el-GR" dirty="0" smtClean="0"/>
              <a:t>Η γλώσσα πρέπει να έχει μονιμότητα Ποια τα κριτήρια; Ποια η ταυτότητα της γλώσσας;</a:t>
            </a:r>
            <a:endParaRPr lang="en-US" dirty="0" smtClean="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bg2"/>
          </a:solidFill>
        </p:spPr>
        <p:txBody>
          <a:bodyPr/>
          <a:lstStyle/>
          <a:p>
            <a:r>
              <a:rPr lang="el-GR" dirty="0" smtClean="0"/>
              <a:t>ΒΙΒΛΙΟΓΡΑΦΙΑ</a:t>
            </a:r>
            <a:endParaRPr lang="el-GR" dirty="0"/>
          </a:p>
        </p:txBody>
      </p:sp>
      <p:sp>
        <p:nvSpPr>
          <p:cNvPr id="3" name="2 - Θέση περιεχομένου"/>
          <p:cNvSpPr>
            <a:spLocks noGrp="1"/>
          </p:cNvSpPr>
          <p:nvPr>
            <p:ph sz="quarter" idx="1"/>
          </p:nvPr>
        </p:nvSpPr>
        <p:spPr/>
        <p:txBody>
          <a:bodyPr>
            <a:normAutofit fontScale="85000" lnSpcReduction="20000"/>
          </a:bodyPr>
          <a:lstStyle/>
          <a:p>
            <a:r>
              <a:rPr lang="en-US" dirty="0" smtClean="0"/>
              <a:t>Allan, Keith. 2009. </a:t>
            </a:r>
            <a:r>
              <a:rPr lang="en-US" i="1" dirty="0" smtClean="0"/>
              <a:t>The Western classical tradition in linguistics</a:t>
            </a:r>
            <a:r>
              <a:rPr lang="en-US" dirty="0" smtClean="0"/>
              <a:t>. 2d ed. London: Continuum. </a:t>
            </a:r>
            <a:endParaRPr lang="el-GR" dirty="0" smtClean="0"/>
          </a:p>
          <a:p>
            <a:r>
              <a:rPr lang="en-US" dirty="0" smtClean="0"/>
              <a:t>Harris, Roy, and Talbot J. Taylor. 1997. </a:t>
            </a:r>
            <a:r>
              <a:rPr lang="en-US" i="1" dirty="0" smtClean="0"/>
              <a:t>Landmarks in linguistic thought: The Western tradition from Socrates to Saussure</a:t>
            </a:r>
            <a:r>
              <a:rPr lang="en-US" dirty="0" smtClean="0"/>
              <a:t>. 2d ed. London and New York: </a:t>
            </a:r>
            <a:r>
              <a:rPr lang="en-US" dirty="0" err="1" smtClean="0"/>
              <a:t>Routledge</a:t>
            </a:r>
            <a:r>
              <a:rPr lang="en-US" dirty="0" smtClean="0"/>
              <a:t>. </a:t>
            </a:r>
            <a:endParaRPr lang="el-GR" dirty="0" smtClean="0"/>
          </a:p>
          <a:p>
            <a:r>
              <a:rPr lang="en-US" dirty="0" smtClean="0"/>
              <a:t>Joseph, John E., Nigel Love, and Talbot J. Taylor. 2001. </a:t>
            </a:r>
            <a:r>
              <a:rPr lang="en-US" i="1" dirty="0" smtClean="0"/>
              <a:t>Landmarks in linguistic thought II: The Western tradition in the twentieth century</a:t>
            </a:r>
            <a:r>
              <a:rPr lang="en-US" dirty="0" smtClean="0"/>
              <a:t>. </a:t>
            </a:r>
            <a:r>
              <a:rPr lang="el-GR" dirty="0" err="1" smtClean="0"/>
              <a:t>London</a:t>
            </a:r>
            <a:r>
              <a:rPr lang="el-GR" dirty="0" smtClean="0"/>
              <a:t> </a:t>
            </a:r>
            <a:r>
              <a:rPr lang="el-GR" dirty="0" err="1" smtClean="0"/>
              <a:t>and</a:t>
            </a:r>
            <a:r>
              <a:rPr lang="el-GR" dirty="0" smtClean="0"/>
              <a:t> </a:t>
            </a:r>
            <a:r>
              <a:rPr lang="el-GR" dirty="0" err="1" smtClean="0"/>
              <a:t>New</a:t>
            </a:r>
            <a:r>
              <a:rPr lang="el-GR" dirty="0" smtClean="0"/>
              <a:t> </a:t>
            </a:r>
            <a:r>
              <a:rPr lang="el-GR" dirty="0" err="1" smtClean="0"/>
              <a:t>York</a:t>
            </a:r>
            <a:r>
              <a:rPr lang="el-GR" dirty="0" smtClean="0"/>
              <a:t>: </a:t>
            </a:r>
            <a:r>
              <a:rPr lang="el-GR" dirty="0" err="1" smtClean="0"/>
              <a:t>Routledge</a:t>
            </a:r>
            <a:r>
              <a:rPr lang="el-GR" dirty="0" smtClean="0"/>
              <a:t>. </a:t>
            </a:r>
          </a:p>
          <a:p>
            <a:r>
              <a:rPr lang="en-US" dirty="0" err="1" smtClean="0"/>
              <a:t>Koerner</a:t>
            </a:r>
            <a:r>
              <a:rPr lang="en-US" dirty="0" smtClean="0"/>
              <a:t>, E. F. K. 1978. </a:t>
            </a:r>
            <a:r>
              <a:rPr lang="en-US" i="1" dirty="0" smtClean="0"/>
              <a:t>Western histories of linguistic thought: An annotated bibliography, 1822–1976</a:t>
            </a:r>
            <a:r>
              <a:rPr lang="en-US" dirty="0" smtClean="0"/>
              <a:t>. </a:t>
            </a:r>
            <a:r>
              <a:rPr lang="el-GR" dirty="0" err="1" smtClean="0"/>
              <a:t>Amsterdam</a:t>
            </a:r>
            <a:r>
              <a:rPr lang="el-GR" dirty="0" smtClean="0"/>
              <a:t>: </a:t>
            </a:r>
            <a:r>
              <a:rPr lang="el-GR" dirty="0" err="1" smtClean="0"/>
              <a:t>John</a:t>
            </a:r>
            <a:r>
              <a:rPr lang="el-GR" dirty="0" smtClean="0"/>
              <a:t> </a:t>
            </a:r>
            <a:r>
              <a:rPr lang="el-GR" dirty="0" err="1" smtClean="0"/>
              <a:t>Benjamins</a:t>
            </a:r>
            <a:r>
              <a:rPr lang="el-GR" dirty="0" smtClean="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fontScale="90000"/>
          </a:bodyPr>
          <a:lstStyle/>
          <a:p>
            <a:r>
              <a:rPr lang="el-GR" dirty="0" smtClean="0"/>
              <a:t>Αρχαία Ελλάδα: Πλάτωνας: «Κρατύλος»</a:t>
            </a:r>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Θεωρία των «ιδεών». Αιτία για τη σταθερότητα του κόσμου παρά τις αλλαγές</a:t>
            </a:r>
          </a:p>
          <a:p>
            <a:r>
              <a:rPr lang="el-GR" dirty="0" smtClean="0"/>
              <a:t>Διάλογος «Κρατύλος»: κάθε λέξη έχει μια μορφή σταθερή που εκφράζει τη σημασία με σταθερό και διαφανή τρόπο. Η αυθεντική υποκείμενη μορφή και σημασία της λέξης: </a:t>
            </a:r>
            <a:r>
              <a:rPr lang="el-GR" dirty="0" err="1" smtClean="0"/>
              <a:t>ετυμολογία&lt;έτυμο+λογία</a:t>
            </a:r>
            <a:r>
              <a:rPr lang="el-GR" dirty="0" smtClean="0"/>
              <a:t> (η γνώση της </a:t>
            </a:r>
            <a:r>
              <a:rPr lang="el-GR" u="sng" dirty="0" smtClean="0"/>
              <a:t>αλήθειας</a:t>
            </a:r>
            <a:r>
              <a:rPr lang="el-GR" dirty="0" smtClean="0"/>
              <a:t>)</a:t>
            </a:r>
            <a:endParaRPr lang="en-US" dirty="0" smtClean="0"/>
          </a:p>
          <a:p>
            <a:r>
              <a:rPr lang="el-GR" dirty="0" smtClean="0"/>
              <a:t>Στόχος διαλόγου: οι λέξεις είναι αληθείς ή όχι</a:t>
            </a:r>
          </a:p>
          <a:p>
            <a:r>
              <a:rPr lang="el-GR" dirty="0" smtClean="0"/>
              <a:t>Ερώτημα: οι λέξεις «φύσει» ή «θέσει» </a:t>
            </a:r>
          </a:p>
          <a:p>
            <a:r>
              <a:rPr lang="el-GR" dirty="0" smtClean="0"/>
              <a:t>Κρατύλος: οι λέξεις είναι εκ φύσεως, ανταποκρίνονται κατά τρόπο φυσικό στα πράγματα. Η ετυμολογία= αληθής φύση των λέξεων (Ποσειδών&lt; </a:t>
            </a:r>
            <a:r>
              <a:rPr lang="el-GR" dirty="0" err="1" smtClean="0"/>
              <a:t>ποσίν+δεσμός</a:t>
            </a:r>
            <a:r>
              <a:rPr lang="el-GR" dirty="0" smtClean="0"/>
              <a:t>, άνθρωπος&lt; </a:t>
            </a:r>
            <a:r>
              <a:rPr lang="el-GR" dirty="0" err="1" smtClean="0"/>
              <a:t>άνω+θρώσκω</a:t>
            </a:r>
            <a:r>
              <a:rPr lang="el-GR" dirty="0" smtClean="0"/>
              <a:t>)</a:t>
            </a:r>
          </a:p>
          <a:p>
            <a:r>
              <a:rPr lang="el-GR" dirty="0" smtClean="0"/>
              <a:t>Ερμογένης: οι λέξεις αποτέλεσμα σύμβασης.</a:t>
            </a:r>
          </a:p>
          <a:p>
            <a:r>
              <a:rPr lang="el-GR" dirty="0" smtClean="0"/>
              <a:t>Σωκράτης: μεταξύ των δύο. Έμφαση πάλι σε ετυμολογία ονομάτων (π.χ. </a:t>
            </a:r>
            <a:r>
              <a:rPr lang="el-GR" dirty="0" err="1" smtClean="0"/>
              <a:t>Αστυάναξ</a:t>
            </a:r>
            <a:r>
              <a:rPr lang="el-GR" dirty="0" smtClean="0"/>
              <a:t>) και την καταλληλότητά τους για ένα πρόσωπο. Αλλά δεν μπορούμε να το δούμε σε όλες τις λέξεις. </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l-GR" dirty="0" smtClean="0"/>
              <a:t>Αρχαία Ελλάδα: Πλάτωνας: «Κρατύλος»</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Εκφραστική αξία των γραμμάτων (φωνητικός συμβολισμός) : ρ-δηλωτικό κίνησης (ρέω, ροή), λ-δηλωτικό του λείου, ολισθηρού, α-βρίσκεται σε λέξεις που δηλώνουν κάτι μεγάλος, </a:t>
            </a:r>
          </a:p>
          <a:p>
            <a:r>
              <a:rPr lang="el-GR" dirty="0" smtClean="0"/>
              <a:t>Ηχοποίητες λέξεις. </a:t>
            </a:r>
          </a:p>
          <a:p>
            <a:r>
              <a:rPr lang="el-GR" dirty="0" smtClean="0"/>
              <a:t>Ετυμολογίες: κάποιες σωστές άλλες λάθος. </a:t>
            </a:r>
          </a:p>
          <a:p>
            <a:endParaRPr lang="el-GR" dirty="0" smtClean="0"/>
          </a:p>
          <a:p>
            <a:endParaRPr lang="el-GR" dirty="0" smtClean="0"/>
          </a:p>
          <a:p>
            <a:r>
              <a:rPr lang="el-GR" dirty="0" smtClean="0"/>
              <a:t>Σύγχρονες θεωρήσεις (συμβατικότητα/</a:t>
            </a:r>
            <a:r>
              <a:rPr lang="el-GR" dirty="0" err="1" smtClean="0"/>
              <a:t>απεικονιστικότητα</a:t>
            </a:r>
            <a:r>
              <a:rPr lang="el-GR" dirty="0" smtClean="0"/>
              <a:t> (</a:t>
            </a:r>
            <a:r>
              <a:rPr lang="en-US" dirty="0" smtClean="0"/>
              <a:t>iconicity)</a:t>
            </a:r>
          </a:p>
          <a:p>
            <a:r>
              <a:rPr lang="el-GR" dirty="0" smtClean="0"/>
              <a:t>Α: Άρχισε πάλι αυτή η </a:t>
            </a:r>
            <a:r>
              <a:rPr lang="el-GR" dirty="0" err="1" smtClean="0"/>
              <a:t>βροχή...</a:t>
            </a:r>
            <a:r>
              <a:rPr lang="el-GR" u="sng" dirty="0" err="1" smtClean="0"/>
              <a:t>Τσιρ</a:t>
            </a:r>
            <a:r>
              <a:rPr lang="el-GR" u="sng" dirty="0" smtClean="0"/>
              <a:t>-</a:t>
            </a:r>
            <a:r>
              <a:rPr lang="el-GR" u="sng" dirty="0" err="1" smtClean="0"/>
              <a:t>τσιρ</a:t>
            </a:r>
            <a:r>
              <a:rPr lang="el-GR" u="sng" dirty="0" smtClean="0"/>
              <a:t>, </a:t>
            </a:r>
            <a:r>
              <a:rPr lang="el-GR" u="sng" dirty="0" err="1" smtClean="0"/>
              <a:t>τσιρ</a:t>
            </a:r>
            <a:r>
              <a:rPr lang="el-GR" u="sng" dirty="0" smtClean="0"/>
              <a:t>-</a:t>
            </a:r>
            <a:r>
              <a:rPr lang="el-GR" u="sng" dirty="0" err="1" smtClean="0"/>
              <a:t>τσιρ</a:t>
            </a:r>
            <a:r>
              <a:rPr lang="el-GR" u="sng" dirty="0" smtClean="0"/>
              <a:t>, </a:t>
            </a:r>
            <a:r>
              <a:rPr lang="el-GR" u="sng" dirty="0" err="1" smtClean="0"/>
              <a:t>τσιρ</a:t>
            </a:r>
            <a:r>
              <a:rPr lang="el-GR" u="sng" dirty="0" smtClean="0"/>
              <a:t>-</a:t>
            </a:r>
            <a:r>
              <a:rPr lang="el-GR" u="sng" dirty="0" err="1" smtClean="0"/>
              <a:t>τσιρ</a:t>
            </a:r>
            <a:r>
              <a:rPr lang="el-GR" dirty="0" smtClean="0"/>
              <a:t>...</a:t>
            </a:r>
          </a:p>
          <a:p>
            <a:r>
              <a:rPr lang="el-GR" dirty="0" smtClean="0"/>
              <a:t> ΣΟΛΩΝ: ...Έχεις πάρει πάρα πολύ άσχημο δρόμο. Άρχισες από τα </a:t>
            </a:r>
            <a:r>
              <a:rPr lang="el-GR" u="sng" dirty="0" smtClean="0"/>
              <a:t>ρολόγια</a:t>
            </a:r>
            <a:r>
              <a:rPr lang="el-GR" dirty="0" smtClean="0"/>
              <a:t>, πήγες στις </a:t>
            </a:r>
            <a:r>
              <a:rPr lang="el-GR" u="sng" dirty="0" err="1" smtClean="0"/>
              <a:t>ρολογάρες</a:t>
            </a:r>
            <a:r>
              <a:rPr lang="el-GR" dirty="0" smtClean="0"/>
              <a:t>...</a:t>
            </a:r>
            <a:r>
              <a:rPr lang="en-US" dirty="0" smtClean="0"/>
              <a:t> </a:t>
            </a:r>
            <a:r>
              <a:rPr lang="el-GR" dirty="0" smtClean="0"/>
              <a:t>Τώρα πας στις καρέκλες. Αύριο θα θες </a:t>
            </a:r>
            <a:r>
              <a:rPr lang="el-GR" u="sng" dirty="0" smtClean="0"/>
              <a:t>καναπέ, καναπέδες</a:t>
            </a:r>
            <a:r>
              <a:rPr lang="el-GR" dirty="0" smtClean="0"/>
              <a:t>, </a:t>
            </a:r>
            <a:r>
              <a:rPr lang="el-GR" u="sng" dirty="0" smtClean="0"/>
              <a:t>σπίτι, σπίτια</a:t>
            </a:r>
            <a:r>
              <a:rPr lang="el-GR" dirty="0" smtClean="0"/>
              <a:t>. (Μουρσελάς: Εκείνος κι εκείνος)</a:t>
            </a:r>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l-GR" dirty="0" smtClean="0"/>
              <a:t>Αρχαία Ελλάδα: Πλάτωνας</a:t>
            </a:r>
            <a:endParaRPr lang="el-GR" dirty="0"/>
          </a:p>
        </p:txBody>
      </p:sp>
      <p:sp>
        <p:nvSpPr>
          <p:cNvPr id="3" name="2 - Θέση περιεχομένου"/>
          <p:cNvSpPr>
            <a:spLocks noGrp="1"/>
          </p:cNvSpPr>
          <p:nvPr>
            <p:ph sz="quarter" idx="1"/>
          </p:nvPr>
        </p:nvSpPr>
        <p:spPr/>
        <p:txBody>
          <a:bodyPr>
            <a:normAutofit fontScale="92500" lnSpcReduction="20000"/>
          </a:bodyPr>
          <a:lstStyle/>
          <a:p>
            <a:pPr>
              <a:buNone/>
            </a:pPr>
            <a:r>
              <a:rPr lang="el-GR" dirty="0" smtClean="0"/>
              <a:t>Αντιδιαστολή φωνηέντων-συμφώνων</a:t>
            </a:r>
          </a:p>
          <a:p>
            <a:r>
              <a:rPr lang="el-GR" dirty="0" smtClean="0"/>
              <a:t>Σύμφωνα ( εξακολουθητικά/στιγμιαία) (π.χ. [f], [θ], [x], [s]/</a:t>
            </a:r>
            <a:r>
              <a:rPr lang="el-GR" i="1" dirty="0" smtClean="0"/>
              <a:t> </a:t>
            </a:r>
            <a:r>
              <a:rPr lang="el-GR" dirty="0" smtClean="0"/>
              <a:t>[</a:t>
            </a:r>
            <a:r>
              <a:rPr lang="en-US" dirty="0" smtClean="0"/>
              <a:t>p</a:t>
            </a:r>
            <a:r>
              <a:rPr lang="el-GR" dirty="0" smtClean="0"/>
              <a:t>], [</a:t>
            </a:r>
            <a:r>
              <a:rPr lang="en-US" dirty="0" smtClean="0"/>
              <a:t>t</a:t>
            </a:r>
            <a:r>
              <a:rPr lang="el-GR" dirty="0" smtClean="0"/>
              <a:t>], [</a:t>
            </a:r>
            <a:r>
              <a:rPr lang="en-US" dirty="0" smtClean="0"/>
              <a:t>k</a:t>
            </a:r>
            <a:r>
              <a:rPr lang="el-GR" dirty="0" smtClean="0"/>
              <a:t>])</a:t>
            </a:r>
          </a:p>
          <a:p>
            <a:r>
              <a:rPr lang="el-GR" dirty="0" smtClean="0"/>
              <a:t>  </a:t>
            </a:r>
          </a:p>
          <a:p>
            <a:pPr>
              <a:buNone/>
            </a:pPr>
            <a:r>
              <a:rPr lang="el-GR" dirty="0" smtClean="0"/>
              <a:t>Γνώση τονικών διαφορών </a:t>
            </a:r>
          </a:p>
          <a:p>
            <a:pPr>
              <a:buNone/>
            </a:pPr>
            <a:r>
              <a:rPr lang="el-GR" dirty="0" smtClean="0"/>
              <a:t>Διάκριση πρότασης σε ονοματικό και ρηματικό στοιχείο (πρωταρχική γραμματική διάκριση, βάση σύγχρονης συντακτικής ανάλυσης)</a:t>
            </a:r>
          </a:p>
          <a:p>
            <a:pPr>
              <a:buNone/>
            </a:pPr>
            <a:r>
              <a:rPr lang="el-GR" dirty="0" smtClean="0"/>
              <a:t>Επισήμανση μορφολογικών μετασχηματισμών</a:t>
            </a:r>
            <a:r>
              <a:rPr lang="en-US" dirty="0" smtClean="0"/>
              <a:t> (</a:t>
            </a:r>
            <a:r>
              <a:rPr lang="el-GR" dirty="0" smtClean="0"/>
              <a:t>αποκοπή</a:t>
            </a:r>
            <a:r>
              <a:rPr lang="en-US" dirty="0" smtClean="0"/>
              <a:t>, </a:t>
            </a:r>
            <a:r>
              <a:rPr lang="el-GR" dirty="0" smtClean="0"/>
              <a:t>επιμήκυνση …) κυρίως σε ποιητικές χρήσεις</a:t>
            </a:r>
          </a:p>
          <a:p>
            <a:pPr>
              <a:buNone/>
            </a:pP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l-GR" dirty="0" smtClean="0"/>
              <a:t>Αρχαία Ελλάδα: αλφάβητο</a:t>
            </a:r>
            <a:endParaRPr lang="el-GR" dirty="0"/>
          </a:p>
        </p:txBody>
      </p:sp>
      <p:sp>
        <p:nvSpPr>
          <p:cNvPr id="3" name="2 - Θέση περιεχομένου"/>
          <p:cNvSpPr>
            <a:spLocks noGrp="1"/>
          </p:cNvSpPr>
          <p:nvPr>
            <p:ph sz="quarter" idx="1"/>
          </p:nvPr>
        </p:nvSpPr>
        <p:spPr/>
        <p:txBody>
          <a:bodyPr/>
          <a:lstStyle/>
          <a:p>
            <a:r>
              <a:rPr lang="el-GR" dirty="0" smtClean="0"/>
              <a:t>Παράδειγμα εφαρμοσμένης γλωσσολογίας</a:t>
            </a:r>
          </a:p>
          <a:p>
            <a:r>
              <a:rPr lang="el-GR" dirty="0" smtClean="0"/>
              <a:t>Τέχνη γραμματική: τέχνη ανάγνωσης και γραφής</a:t>
            </a:r>
          </a:p>
          <a:p>
            <a:r>
              <a:rPr lang="el-GR" dirty="0" smtClean="0"/>
              <a:t>Διάλεκτοι  (επίγνωση κοινής γλώσσας/βάρβαροι)</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ctr"/>
            <a:r>
              <a:rPr lang="el-GR" dirty="0" smtClean="0"/>
              <a:t>Αρχαία Ελλάδα: </a:t>
            </a:r>
            <a:br>
              <a:rPr lang="el-GR" dirty="0" smtClean="0"/>
            </a:br>
            <a:r>
              <a:rPr lang="el-GR" dirty="0" smtClean="0"/>
              <a:t>Αριστοτέλης (384-322π.χ.)</a:t>
            </a:r>
            <a:endParaRPr lang="el-GR" dirty="0"/>
          </a:p>
        </p:txBody>
      </p:sp>
      <p:sp>
        <p:nvSpPr>
          <p:cNvPr id="3" name="2 - Θέση περιεχομένου"/>
          <p:cNvSpPr>
            <a:spLocks noGrp="1"/>
          </p:cNvSpPr>
          <p:nvPr>
            <p:ph sz="quarter" idx="1"/>
          </p:nvPr>
        </p:nvSpPr>
        <p:spPr/>
        <p:txBody>
          <a:bodyPr>
            <a:normAutofit fontScale="77500" lnSpcReduction="20000"/>
          </a:bodyPr>
          <a:lstStyle/>
          <a:p>
            <a:pPr algn="just"/>
            <a:r>
              <a:rPr lang="el-GR" dirty="0" smtClean="0"/>
              <a:t>Η γλώσσα αποτέλεσμα σύμβασης. Κανένα όνομα δεν υπάρχει με τρόπο φυσικό.(Λόγος: </a:t>
            </a:r>
            <a:r>
              <a:rPr lang="el-GR" dirty="0" err="1" smtClean="0"/>
              <a:t>σύμβολον</a:t>
            </a:r>
            <a:r>
              <a:rPr lang="el-GR" dirty="0" smtClean="0"/>
              <a:t> </a:t>
            </a:r>
            <a:r>
              <a:rPr lang="el-GR" dirty="0" err="1" smtClean="0"/>
              <a:t>υφιστάμενον</a:t>
            </a:r>
            <a:r>
              <a:rPr lang="el-GR" dirty="0" smtClean="0"/>
              <a:t> εκ της ημετέρας επινοίας)</a:t>
            </a:r>
            <a:r>
              <a:rPr lang="en-US" dirty="0" smtClean="0"/>
              <a:t> </a:t>
            </a:r>
            <a:endParaRPr lang="el-GR" dirty="0" smtClean="0"/>
          </a:p>
          <a:p>
            <a:pPr algn="just"/>
            <a:r>
              <a:rPr lang="en-US" dirty="0" smtClean="0"/>
              <a:t>(</a:t>
            </a:r>
            <a:r>
              <a:rPr lang="el-GR" dirty="0" smtClean="0"/>
              <a:t>διάκριση γλωσσικής και </a:t>
            </a:r>
            <a:r>
              <a:rPr lang="el-GR" dirty="0" err="1" smtClean="0"/>
              <a:t>γνωσιακής</a:t>
            </a:r>
            <a:r>
              <a:rPr lang="el-GR" dirty="0" smtClean="0"/>
              <a:t> αλήθειας/σκέψη/λόγος)</a:t>
            </a:r>
          </a:p>
          <a:p>
            <a:r>
              <a:rPr lang="el-GR" dirty="0" smtClean="0"/>
              <a:t> Ονοματοποιία διαφέρει από γλώσσα σε γλώσσα. </a:t>
            </a:r>
          </a:p>
          <a:p>
            <a:r>
              <a:rPr lang="el-GR" dirty="0" smtClean="0"/>
              <a:t>Λόγος είναι η αναπαράσταση των εντυπώσεων του νου και γραφή η αναπαράσταση του λόγου. </a:t>
            </a:r>
          </a:p>
          <a:p>
            <a:r>
              <a:rPr lang="el-GR" dirty="0" smtClean="0"/>
              <a:t>Όνομα-ρήμα-σύνδεσμοι (διάκριση των στοιχείων αποφαντικού λόγου /βασικού για τη θεωρία του</a:t>
            </a:r>
          </a:p>
          <a:p>
            <a:r>
              <a:rPr lang="el-GR" dirty="0" smtClean="0"/>
              <a:t>Ρήμα εκπροσωπεί το κατηγόρημα (διαφορά από σύγχρονες θεωρήσεις)</a:t>
            </a:r>
          </a:p>
          <a:p>
            <a:r>
              <a:rPr lang="el-GR" dirty="0" smtClean="0"/>
              <a:t>Λέξη: (μέρος του λόγου/πρότασης που έχει το δικό του νόημα και δεν μπορεί να αναλυθεί σε μικρότερες νοηματικές μονάδες)</a:t>
            </a: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l-GR" dirty="0" smtClean="0"/>
              <a:t>Αρχαία Ελλάδα: Αριστοτέλης</a:t>
            </a:r>
            <a:endParaRPr lang="el-GR" dirty="0"/>
          </a:p>
        </p:txBody>
      </p:sp>
      <p:sp>
        <p:nvSpPr>
          <p:cNvPr id="3" name="2 - Θέση περιεχομένου"/>
          <p:cNvSpPr>
            <a:spLocks noGrp="1"/>
          </p:cNvSpPr>
          <p:nvPr>
            <p:ph sz="quarter" idx="1"/>
          </p:nvPr>
        </p:nvSpPr>
        <p:spPr/>
        <p:txBody>
          <a:bodyPr/>
          <a:lstStyle/>
          <a:p>
            <a:r>
              <a:rPr lang="el-GR" dirty="0" smtClean="0"/>
              <a:t>Δημιουργία του πρώτου συστήματος και αρχών της λογικής </a:t>
            </a:r>
          </a:p>
          <a:p>
            <a:r>
              <a:rPr lang="el-GR" dirty="0" smtClean="0"/>
              <a:t>Γενικά τα ενδιαφέροντά του όλες οι περιοχές ανθρώπινης γνώσης που καλλιεργούνταν στην εποχή του. </a:t>
            </a:r>
          </a:p>
          <a:p>
            <a:r>
              <a:rPr lang="el-GR" dirty="0" smtClean="0"/>
              <a:t>Ηθική, βιολογία, φυσική, πολιτική, ρητορική, ποιητική, λογική. </a:t>
            </a: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214290"/>
            <a:ext cx="8153400" cy="990600"/>
          </a:xfrm>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el-GR" dirty="0" err="1" smtClean="0"/>
              <a:t>Στωικοί&lt;στοά</a:t>
            </a:r>
            <a:endParaRPr lang="el-GR" dirty="0"/>
          </a:p>
        </p:txBody>
      </p:sp>
      <p:sp>
        <p:nvSpPr>
          <p:cNvPr id="3" name="2 - Θέση περιεχομένου"/>
          <p:cNvSpPr>
            <a:spLocks noGrp="1"/>
          </p:cNvSpPr>
          <p:nvPr>
            <p:ph sz="quarter" idx="1"/>
          </p:nvPr>
        </p:nvSpPr>
        <p:spPr/>
        <p:txBody>
          <a:bodyPr/>
          <a:lstStyle/>
          <a:p>
            <a:r>
              <a:rPr lang="el-GR" dirty="0" smtClean="0"/>
              <a:t>Ζήνων σχολή  στωικών (300π.χ.)</a:t>
            </a:r>
            <a:r>
              <a:rPr lang="en-US" dirty="0" smtClean="0"/>
              <a:t>/</a:t>
            </a:r>
            <a:r>
              <a:rPr lang="el-GR" dirty="0" smtClean="0"/>
              <a:t>Ελληνιστική περίοδος</a:t>
            </a:r>
          </a:p>
          <a:p>
            <a:r>
              <a:rPr lang="el-GR" dirty="0" smtClean="0"/>
              <a:t>Η γλωσσολογία συγκεκριμένη θέση στο γενικό φιλοσοφικό πλαίσιο</a:t>
            </a:r>
          </a:p>
          <a:p>
            <a:r>
              <a:rPr lang="el-GR" dirty="0" smtClean="0"/>
              <a:t>Μέθοδος ανάλυσης</a:t>
            </a:r>
          </a:p>
          <a:p>
            <a:r>
              <a:rPr lang="el-GR" dirty="0" smtClean="0"/>
              <a:t>Διάκριση λεκτικού τύπου και νοήματος/σημαίνον /</a:t>
            </a:r>
            <a:r>
              <a:rPr lang="el-GR" dirty="0" err="1" smtClean="0"/>
              <a:t>σημαινόμενο=παραπλήσιο</a:t>
            </a:r>
            <a:r>
              <a:rPr lang="el-GR" dirty="0" smtClean="0"/>
              <a:t> με το </a:t>
            </a:r>
            <a:r>
              <a:rPr lang="en-US" dirty="0" err="1" smtClean="0"/>
              <a:t>lanque</a:t>
            </a:r>
            <a:r>
              <a:rPr lang="en-US" dirty="0" smtClean="0"/>
              <a:t> </a:t>
            </a:r>
            <a:r>
              <a:rPr lang="el-GR" dirty="0" smtClean="0"/>
              <a:t>του </a:t>
            </a:r>
            <a:r>
              <a:rPr lang="en-US" dirty="0" smtClean="0"/>
              <a:t>Saussure</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el-GR" dirty="0" smtClean="0"/>
              <a:t>Στωικοί</a:t>
            </a:r>
            <a:endParaRPr lang="el-GR" dirty="0"/>
          </a:p>
        </p:txBody>
      </p:sp>
      <p:sp>
        <p:nvSpPr>
          <p:cNvPr id="3" name="2 - Θέση περιεχομένου"/>
          <p:cNvSpPr>
            <a:spLocks noGrp="1"/>
          </p:cNvSpPr>
          <p:nvPr>
            <p:ph sz="quarter" idx="1"/>
          </p:nvPr>
        </p:nvSpPr>
        <p:spPr/>
        <p:txBody>
          <a:bodyPr>
            <a:normAutofit fontScale="85000" lnSpcReduction="20000"/>
          </a:bodyPr>
          <a:lstStyle/>
          <a:p>
            <a:r>
              <a:rPr lang="el-GR" dirty="0" smtClean="0"/>
              <a:t>Φυσικός ο τρόπος παραγωγής λέξεων. Μίμηση των πραγμάτων που ονομάζουν. Έμφαση στους πρώτους τύπους. </a:t>
            </a:r>
          </a:p>
          <a:p>
            <a:r>
              <a:rPr lang="el-GR" dirty="0" smtClean="0"/>
              <a:t>Αναλογία ή ανωμαλία; κανονικότητες ή όχι;</a:t>
            </a:r>
          </a:p>
          <a:p>
            <a:r>
              <a:rPr lang="el-GR" dirty="0" smtClean="0"/>
              <a:t>Μορφολογικές αναλογίες/Ζεύς-Διός/</a:t>
            </a:r>
            <a:r>
              <a:rPr lang="el-GR" dirty="0" err="1" smtClean="0"/>
              <a:t>Ζεός,</a:t>
            </a:r>
            <a:r>
              <a:rPr lang="el-GR" dirty="0" smtClean="0"/>
              <a:t> κύων-</a:t>
            </a:r>
            <a:r>
              <a:rPr lang="el-GR" dirty="0" err="1" smtClean="0"/>
              <a:t>κύωνος</a:t>
            </a:r>
            <a:r>
              <a:rPr lang="el-GR" dirty="0" smtClean="0"/>
              <a:t>/κυνός</a:t>
            </a:r>
          </a:p>
          <a:p>
            <a:r>
              <a:rPr lang="el-GR" dirty="0" smtClean="0"/>
              <a:t>Ενικός-πληθυντικός αλλά Αθήναι, </a:t>
            </a:r>
            <a:r>
              <a:rPr lang="el-GR" dirty="0" err="1" smtClean="0"/>
              <a:t>Θήβαι</a:t>
            </a:r>
            <a:r>
              <a:rPr lang="el-GR" dirty="0" smtClean="0"/>
              <a:t>..</a:t>
            </a:r>
          </a:p>
          <a:p>
            <a:r>
              <a:rPr lang="el-GR" dirty="0" smtClean="0"/>
              <a:t>Συνωνυμία, ομωνυμία παραδείγματα ανωμαλίας </a:t>
            </a:r>
          </a:p>
          <a:p>
            <a:r>
              <a:rPr lang="el-GR" dirty="0" smtClean="0"/>
              <a:t>Οικονομικό σύστημα περιγραφής νεοελληνικού ονόματος βασίζεται σε αναλογία. </a:t>
            </a:r>
          </a:p>
          <a:p>
            <a:r>
              <a:rPr lang="el-GR" dirty="0" smtClean="0"/>
              <a:t>Κλίση/αναλογία</a:t>
            </a:r>
          </a:p>
          <a:p>
            <a:r>
              <a:rPr lang="el-GR" dirty="0" smtClean="0"/>
              <a:t>Παραγωγή/ανωμαλία</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el-GR" dirty="0" smtClean="0"/>
              <a:t>Αναλογία/ανωμαλία</a:t>
            </a:r>
            <a:endParaRPr lang="el-GR" dirty="0"/>
          </a:p>
        </p:txBody>
      </p:sp>
      <p:sp>
        <p:nvSpPr>
          <p:cNvPr id="3" name="2 - Θέση περιεχομένου"/>
          <p:cNvSpPr>
            <a:spLocks noGrp="1"/>
          </p:cNvSpPr>
          <p:nvPr>
            <p:ph sz="quarter" idx="1"/>
          </p:nvPr>
        </p:nvSpPr>
        <p:spPr/>
        <p:txBody>
          <a:bodyPr>
            <a:normAutofit lnSpcReduction="10000"/>
          </a:bodyPr>
          <a:lstStyle/>
          <a:p>
            <a:r>
              <a:rPr lang="el-GR" dirty="0" smtClean="0"/>
              <a:t>Στωικοί-ανωμαλία (φύσει) σχέση με την φύση/γραμματική κατηγοριοποίηση των ποικιλιών/ύφος λογοτεχνικό</a:t>
            </a:r>
          </a:p>
          <a:p>
            <a:r>
              <a:rPr lang="el-GR" dirty="0" smtClean="0"/>
              <a:t>Αλεξανδρινοί-αναλογία (</a:t>
            </a:r>
            <a:r>
              <a:rPr lang="el-GR" dirty="0" err="1" smtClean="0"/>
              <a:t>γλώσσα=σύμβαση</a:t>
            </a:r>
            <a:r>
              <a:rPr lang="el-GR" dirty="0" smtClean="0"/>
              <a:t>/ θέσει, Αριστοτέλη/αττικιστές /κατηγοριοποίηση</a:t>
            </a:r>
          </a:p>
          <a:p>
            <a:r>
              <a:rPr lang="el-GR" dirty="0" smtClean="0"/>
              <a:t>Αναλογία/κανονιστική/Φορμαλισμός/</a:t>
            </a:r>
            <a:r>
              <a:rPr lang="el-GR" dirty="0" err="1" smtClean="0"/>
              <a:t>φορμαλι</a:t>
            </a:r>
            <a:r>
              <a:rPr lang="el-GR" dirty="0" smtClean="0"/>
              <a:t>-</a:t>
            </a:r>
            <a:r>
              <a:rPr lang="el-GR" dirty="0" err="1" smtClean="0"/>
              <a:t>στικά</a:t>
            </a:r>
            <a:r>
              <a:rPr lang="el-GR" dirty="0" smtClean="0"/>
              <a:t> σχήματα προαποφασισμένα</a:t>
            </a:r>
          </a:p>
          <a:p>
            <a:r>
              <a:rPr lang="el-GR" dirty="0" smtClean="0"/>
              <a:t>ανωμαλία-/περιγραφική γραμματική/οικολογία</a:t>
            </a:r>
          </a:p>
          <a:p>
            <a:r>
              <a:rPr lang="el-GR" dirty="0" smtClean="0"/>
              <a:t>Εμπειρική μέθοδος/γλώσσα προϊόν φύσης με κανονικότητες αλλά και παρεκκλίσεις </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85000" lnSpcReduction="10000"/>
          </a:bodyPr>
          <a:lstStyle/>
          <a:p>
            <a:r>
              <a:rPr lang="en-US" b="1" dirty="0" err="1" smtClean="0"/>
              <a:t>Einar</a:t>
            </a:r>
            <a:r>
              <a:rPr lang="en-US" b="1" dirty="0" smtClean="0"/>
              <a:t> Haugen </a:t>
            </a:r>
            <a:r>
              <a:rPr lang="en-US" dirty="0" smtClean="0"/>
              <a:t>1971/72 </a:t>
            </a:r>
            <a:endParaRPr lang="el-GR" dirty="0" smtClean="0"/>
          </a:p>
          <a:p>
            <a:r>
              <a:rPr lang="el-GR" dirty="0" smtClean="0"/>
              <a:t>Γλωσσική οικολογία</a:t>
            </a:r>
            <a:r>
              <a:rPr lang="en-US" dirty="0" smtClean="0"/>
              <a:t> ‘ecology’ </a:t>
            </a:r>
            <a:r>
              <a:rPr lang="el-GR" dirty="0" smtClean="0"/>
              <a:t>: η μελέτη της επίδρασης μεταξύ μιας γλώσσας και του περιβάλλοντος. </a:t>
            </a:r>
            <a:endParaRPr lang="en-US" dirty="0" smtClean="0"/>
          </a:p>
          <a:p>
            <a:r>
              <a:rPr lang="el-GR" dirty="0" smtClean="0"/>
              <a:t>ο όρος μεταφορά από βιολογία</a:t>
            </a:r>
            <a:r>
              <a:rPr lang="en-US" dirty="0" smtClean="0"/>
              <a:t>. </a:t>
            </a:r>
          </a:p>
          <a:p>
            <a:r>
              <a:rPr lang="el-GR" b="1" dirty="0" smtClean="0"/>
              <a:t>«</a:t>
            </a:r>
            <a:r>
              <a:rPr lang="en-US" b="1" dirty="0" err="1" smtClean="0"/>
              <a:t>Ecolinguistics</a:t>
            </a:r>
            <a:r>
              <a:rPr lang="en-US" dirty="0" smtClean="0"/>
              <a:t> examines the influence of language on the life-sustaining relationships of humans with each other, with other organisms and with the natural environment. Research ranges from the impact of advertising discourse in encouraging ecologically damaging consumption to the power of nature poetry to encourage respect for the natural world.</a:t>
            </a:r>
            <a:r>
              <a:rPr lang="el-GR" dirty="0" smtClean="0"/>
              <a:t>» </a:t>
            </a:r>
            <a:r>
              <a:rPr lang="en-US" b="1" dirty="0" err="1" smtClean="0"/>
              <a:t>Halliday</a:t>
            </a:r>
            <a:r>
              <a:rPr lang="en-US" b="1" dirty="0" smtClean="0"/>
              <a:t> 1</a:t>
            </a:r>
            <a:r>
              <a:rPr lang="en-US" dirty="0" smtClean="0"/>
              <a:t>990</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el-GR" dirty="0" smtClean="0"/>
              <a:t>ΒΙΒΛΙΟΓΡΑΦΙΑ</a:t>
            </a:r>
            <a:endParaRPr lang="el-GR" dirty="0"/>
          </a:p>
        </p:txBody>
      </p:sp>
      <p:sp>
        <p:nvSpPr>
          <p:cNvPr id="3" name="2 - Θέση περιεχομένου"/>
          <p:cNvSpPr>
            <a:spLocks noGrp="1"/>
          </p:cNvSpPr>
          <p:nvPr>
            <p:ph sz="quarter" idx="1"/>
          </p:nvPr>
        </p:nvSpPr>
        <p:spPr/>
        <p:txBody>
          <a:bodyPr>
            <a:normAutofit lnSpcReduction="10000"/>
          </a:bodyPr>
          <a:lstStyle/>
          <a:p>
            <a:r>
              <a:rPr lang="en-US" dirty="0" err="1" smtClean="0"/>
              <a:t>Lepschy</a:t>
            </a:r>
            <a:r>
              <a:rPr lang="en-US" dirty="0" smtClean="0"/>
              <a:t>, </a:t>
            </a:r>
            <a:r>
              <a:rPr lang="en-US" dirty="0" err="1" smtClean="0"/>
              <a:t>Giulio</a:t>
            </a:r>
            <a:r>
              <a:rPr lang="en-US" dirty="0" smtClean="0"/>
              <a:t>, ed. 1994–1998. </a:t>
            </a:r>
            <a:r>
              <a:rPr lang="en-US" i="1" dirty="0" smtClean="0"/>
              <a:t>History of linguistics</a:t>
            </a:r>
            <a:r>
              <a:rPr lang="en-US" dirty="0" smtClean="0"/>
              <a:t>. 4 vols. London and New York: Longman. </a:t>
            </a:r>
            <a:endParaRPr lang="el-GR" dirty="0" smtClean="0"/>
          </a:p>
          <a:p>
            <a:r>
              <a:rPr lang="en-US" dirty="0" smtClean="0"/>
              <a:t>Robins, Robert H. 1997. </a:t>
            </a:r>
            <a:r>
              <a:rPr lang="en-US" i="1" dirty="0" smtClean="0"/>
              <a:t>A short history of linguistics</a:t>
            </a:r>
            <a:r>
              <a:rPr lang="en-US" dirty="0" smtClean="0"/>
              <a:t>. 4th ed. London and New York: Longman. </a:t>
            </a:r>
            <a:endParaRPr lang="el-GR" dirty="0" smtClean="0"/>
          </a:p>
          <a:p>
            <a:r>
              <a:rPr lang="en-US" dirty="0" smtClean="0"/>
              <a:t>Thomas, Margaret. 2011. </a:t>
            </a:r>
            <a:r>
              <a:rPr lang="en-US" i="1" dirty="0" smtClean="0"/>
              <a:t>Fifty key thinkers on language and linguistics</a:t>
            </a:r>
            <a:r>
              <a:rPr lang="en-US" dirty="0" smtClean="0"/>
              <a:t>. </a:t>
            </a:r>
            <a:r>
              <a:rPr lang="el-GR" dirty="0" err="1" smtClean="0"/>
              <a:t>London</a:t>
            </a:r>
            <a:r>
              <a:rPr lang="el-GR" dirty="0" smtClean="0"/>
              <a:t> </a:t>
            </a:r>
            <a:r>
              <a:rPr lang="el-GR" dirty="0" err="1" smtClean="0"/>
              <a:t>and</a:t>
            </a:r>
            <a:r>
              <a:rPr lang="el-GR" dirty="0" smtClean="0"/>
              <a:t> </a:t>
            </a:r>
            <a:r>
              <a:rPr lang="el-GR" dirty="0" err="1" smtClean="0"/>
              <a:t>New</a:t>
            </a:r>
            <a:r>
              <a:rPr lang="el-GR" dirty="0" smtClean="0"/>
              <a:t> </a:t>
            </a:r>
            <a:r>
              <a:rPr lang="el-GR" dirty="0" err="1" smtClean="0"/>
              <a:t>York</a:t>
            </a:r>
            <a:r>
              <a:rPr lang="el-GR" dirty="0" smtClean="0"/>
              <a:t>: </a:t>
            </a:r>
            <a:r>
              <a:rPr lang="el-GR" dirty="0" err="1" smtClean="0"/>
              <a:t>Routledge</a:t>
            </a:r>
            <a:r>
              <a:rPr lang="el-GR" dirty="0" smtClean="0"/>
              <a:t>. </a:t>
            </a:r>
          </a:p>
          <a:p>
            <a:r>
              <a:rPr lang="en-US" dirty="0" smtClean="0"/>
              <a:t> </a:t>
            </a:r>
            <a:endParaRPr lang="el-GR" dirty="0" smtClean="0"/>
          </a:p>
          <a:p>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l-GR" dirty="0" smtClean="0"/>
              <a:t>Θετικά/αρνητικά των δύο απόψεων</a:t>
            </a:r>
            <a:endParaRPr lang="el-GR" dirty="0"/>
          </a:p>
        </p:txBody>
      </p:sp>
      <p:sp>
        <p:nvSpPr>
          <p:cNvPr id="3" name="2 - Θέση περιεχομένου"/>
          <p:cNvSpPr>
            <a:spLocks noGrp="1"/>
          </p:cNvSpPr>
          <p:nvPr>
            <p:ph sz="quarter" idx="1"/>
          </p:nvPr>
        </p:nvSpPr>
        <p:spPr>
          <a:xfrm>
            <a:off x="571472" y="1643050"/>
            <a:ext cx="8153400" cy="4495800"/>
          </a:xfrm>
        </p:spPr>
        <p:txBody>
          <a:bodyPr>
            <a:normAutofit fontScale="77500" lnSpcReduction="20000"/>
          </a:bodyPr>
          <a:lstStyle/>
          <a:p>
            <a:r>
              <a:rPr lang="el-GR" dirty="0" smtClean="0"/>
              <a:t>Φορμαλισμός παρουσιάζει και περιγράφει σε κατηγορίες το σύστημα. </a:t>
            </a:r>
          </a:p>
          <a:p>
            <a:r>
              <a:rPr lang="el-GR" dirty="0" smtClean="0"/>
              <a:t>Χάνουν την επαφή με πραγματικότητα</a:t>
            </a:r>
          </a:p>
          <a:p>
            <a:r>
              <a:rPr lang="el-GR" dirty="0" smtClean="0"/>
              <a:t>Περιγραφικοί/οικολόγοι είναι πιο εξοικειωμένοι  με τα δεδομένα </a:t>
            </a:r>
          </a:p>
          <a:p>
            <a:r>
              <a:rPr lang="el-GR" dirty="0" smtClean="0"/>
              <a:t>Αντίδραση σε θεωρητικά πρότυπα και στο υποκείμενο γλωσσικό σύστημα</a:t>
            </a:r>
          </a:p>
          <a:p>
            <a:r>
              <a:rPr lang="el-GR" dirty="0" smtClean="0"/>
              <a:t>Και οι δύο απόψεις συμπληρωματικές</a:t>
            </a:r>
          </a:p>
          <a:p>
            <a:r>
              <a:rPr lang="el-GR" dirty="0" smtClean="0"/>
              <a:t>Φορμαλιστές : </a:t>
            </a:r>
            <a:r>
              <a:rPr lang="en-US" dirty="0" smtClean="0"/>
              <a:t>Montague/formal semantics/</a:t>
            </a:r>
            <a:r>
              <a:rPr lang="el-GR" dirty="0" smtClean="0"/>
              <a:t>έμφαση σε αποσπάσματα λόγου υποταγμένα σε λογικούς κανόνες</a:t>
            </a:r>
          </a:p>
          <a:p>
            <a:r>
              <a:rPr lang="el-GR" dirty="0" smtClean="0"/>
              <a:t>Περιγραφική Γλωσσολογία: Θεωρητική σύγχρονη γλωσσολογία</a:t>
            </a:r>
          </a:p>
          <a:p>
            <a:r>
              <a:rPr lang="en-US" dirty="0" err="1" smtClean="0"/>
              <a:t>Choomsky</a:t>
            </a:r>
            <a:r>
              <a:rPr lang="en-US" dirty="0" smtClean="0"/>
              <a:t>: </a:t>
            </a:r>
            <a:r>
              <a:rPr lang="el-GR" dirty="0" smtClean="0"/>
              <a:t>φορμαλιστής;</a:t>
            </a:r>
          </a:p>
          <a:p>
            <a:r>
              <a:rPr lang="el-GR" dirty="0" smtClean="0"/>
              <a:t>Υπολογιστική γλωσσολογία: φορμαλιστική</a:t>
            </a:r>
          </a:p>
          <a:p>
            <a:endParaRPr lang="el-GR" dirty="0" smtClean="0"/>
          </a:p>
          <a:p>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285728"/>
            <a:ext cx="8153400" cy="990600"/>
          </a:xfrm>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el-GR" dirty="0" smtClean="0"/>
              <a:t>Στωικοί</a:t>
            </a:r>
            <a:endParaRPr lang="el-GR" dirty="0"/>
          </a:p>
        </p:txBody>
      </p:sp>
      <p:sp>
        <p:nvSpPr>
          <p:cNvPr id="3" name="2 - Θέση περιεχομένου"/>
          <p:cNvSpPr>
            <a:spLocks noGrp="1"/>
          </p:cNvSpPr>
          <p:nvPr>
            <p:ph sz="quarter" idx="1"/>
          </p:nvPr>
        </p:nvSpPr>
        <p:spPr/>
        <p:txBody>
          <a:bodyPr>
            <a:normAutofit fontScale="92500" lnSpcReduction="10000"/>
          </a:bodyPr>
          <a:lstStyle/>
          <a:p>
            <a:r>
              <a:rPr lang="el-GR" dirty="0" smtClean="0"/>
              <a:t>Τα νοήματα των λέξεων ανάλογα με τις συνάψεις (</a:t>
            </a:r>
            <a:r>
              <a:rPr lang="en-US" dirty="0" smtClean="0"/>
              <a:t>collocations)</a:t>
            </a:r>
          </a:p>
          <a:p>
            <a:r>
              <a:rPr lang="en-US" dirty="0" smtClean="0"/>
              <a:t>M</a:t>
            </a:r>
            <a:r>
              <a:rPr lang="el-GR" dirty="0" err="1" smtClean="0"/>
              <a:t>ελέτη</a:t>
            </a:r>
            <a:r>
              <a:rPr lang="el-GR" dirty="0" smtClean="0"/>
              <a:t> φθόγγων</a:t>
            </a:r>
          </a:p>
          <a:p>
            <a:r>
              <a:rPr lang="el-GR" dirty="0" smtClean="0"/>
              <a:t>Γραμματική. </a:t>
            </a:r>
          </a:p>
          <a:p>
            <a:r>
              <a:rPr lang="el-GR" dirty="0" smtClean="0"/>
              <a:t>Πρότυπο: Λέξη και Παράδειγμα</a:t>
            </a:r>
          </a:p>
          <a:p>
            <a:r>
              <a:rPr lang="el-GR" dirty="0" smtClean="0"/>
              <a:t>Βασίζεται στη λέξη       η λέξη ξεχωριστή γλωσσική 				 οντότητα . </a:t>
            </a:r>
          </a:p>
          <a:p>
            <a:pPr marL="3671888" indent="-3671888"/>
            <a:r>
              <a:rPr lang="el-GR" dirty="0" smtClean="0"/>
              <a:t>Λεκτικές τάξεις.</a:t>
            </a:r>
          </a:p>
          <a:p>
            <a:pPr marL="3671888" indent="-3671888"/>
            <a:r>
              <a:rPr lang="el-GR" dirty="0" smtClean="0"/>
              <a:t>Γραμματικές κατηγορίες </a:t>
            </a:r>
          </a:p>
          <a:p>
            <a:pPr marL="3671888" indent="-3671888"/>
            <a:r>
              <a:rPr lang="el-GR" dirty="0" smtClean="0"/>
              <a:t>(Διονύσιος ο </a:t>
            </a:r>
            <a:r>
              <a:rPr lang="el-GR" dirty="0" err="1" smtClean="0"/>
              <a:t>Θραξ</a:t>
            </a:r>
            <a:r>
              <a:rPr lang="el-GR" dirty="0" smtClean="0"/>
              <a:t>)</a:t>
            </a:r>
          </a:p>
          <a:p>
            <a:pPr lvl="7"/>
            <a:endParaRPr lang="el-GR" dirty="0" smtClean="0"/>
          </a:p>
          <a:p>
            <a:pPr lvl="7"/>
            <a:endParaRPr lang="el-GR" dirty="0" smtClean="0"/>
          </a:p>
        </p:txBody>
      </p:sp>
      <p:cxnSp>
        <p:nvCxnSpPr>
          <p:cNvPr id="10" name="9 - Ευθύγραμμο βέλος σύνδεσης"/>
          <p:cNvCxnSpPr/>
          <p:nvPr/>
        </p:nvCxnSpPr>
        <p:spPr>
          <a:xfrm>
            <a:off x="3929058" y="4500570"/>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el-GR" dirty="0" smtClean="0"/>
              <a:t>Στωικοί</a:t>
            </a:r>
            <a:endParaRPr lang="el-GR" dirty="0"/>
          </a:p>
        </p:txBody>
      </p:sp>
      <p:sp>
        <p:nvSpPr>
          <p:cNvPr id="3" name="2 - Θέση περιεχομένου"/>
          <p:cNvSpPr>
            <a:spLocks noGrp="1"/>
          </p:cNvSpPr>
          <p:nvPr>
            <p:ph sz="quarter" idx="1"/>
          </p:nvPr>
        </p:nvSpPr>
        <p:spPr/>
        <p:txBody>
          <a:bodyPr>
            <a:normAutofit fontScale="92500" lnSpcReduction="10000"/>
          </a:bodyPr>
          <a:lstStyle/>
          <a:p>
            <a:r>
              <a:rPr lang="el-GR" dirty="0" smtClean="0"/>
              <a:t>Γένος (από Πρωταγόρα πρόταση καθορισμός γένους με βάση ανδρικά ή γυναικεία χαρακτηριστικά π.χ. μήνις/</a:t>
            </a:r>
            <a:r>
              <a:rPr lang="el-GR" dirty="0" err="1" smtClean="0"/>
              <a:t>πήλιξ </a:t>
            </a:r>
            <a:r>
              <a:rPr lang="el-GR" dirty="0" smtClean="0"/>
              <a:t>/Αριστοφάνης </a:t>
            </a:r>
            <a:r>
              <a:rPr lang="el-GR" dirty="0" err="1" smtClean="0"/>
              <a:t>αλεκτρύαινα</a:t>
            </a:r>
            <a:r>
              <a:rPr lang="el-GR" dirty="0" smtClean="0"/>
              <a:t>…)</a:t>
            </a:r>
          </a:p>
          <a:p>
            <a:r>
              <a:rPr lang="el-GR" dirty="0" smtClean="0"/>
              <a:t>Διαίρεση ονόματος: όνομα(κύριο)/κοινό</a:t>
            </a:r>
          </a:p>
          <a:p>
            <a:r>
              <a:rPr lang="el-GR" dirty="0" smtClean="0"/>
              <a:t>Επιρρήματα(</a:t>
            </a:r>
            <a:r>
              <a:rPr lang="el-GR" dirty="0" err="1" smtClean="0"/>
              <a:t>μεσότης</a:t>
            </a:r>
            <a:r>
              <a:rPr lang="el-GR" dirty="0" smtClean="0"/>
              <a:t>)</a:t>
            </a:r>
          </a:p>
          <a:p>
            <a:r>
              <a:rPr lang="el-GR" dirty="0" smtClean="0"/>
              <a:t>Δημιουργία του όρου πτώση (ονομαστική: πτώση ευθεία/ορθή) και πλάγιες </a:t>
            </a:r>
          </a:p>
          <a:p>
            <a:r>
              <a:rPr lang="el-GR" dirty="0" smtClean="0"/>
              <a:t>Ρήματα ορθά (μεταβατικά) και ρήματα ουδέτερα (αμετάβατα)</a:t>
            </a:r>
          </a:p>
          <a:p>
            <a:r>
              <a:rPr lang="el-GR" dirty="0" smtClean="0"/>
              <a:t>Χρόνος/ ποιόν ενεργείας</a:t>
            </a: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l-GR" dirty="0" smtClean="0"/>
              <a:t>Αλεξανδρινοί</a:t>
            </a:r>
            <a:endParaRPr lang="el-GR" dirty="0"/>
          </a:p>
        </p:txBody>
      </p:sp>
      <p:sp>
        <p:nvSpPr>
          <p:cNvPr id="3" name="2 - Θέση περιεχομένου"/>
          <p:cNvSpPr>
            <a:spLocks noGrp="1"/>
          </p:cNvSpPr>
          <p:nvPr>
            <p:ph sz="quarter" idx="1"/>
          </p:nvPr>
        </p:nvSpPr>
        <p:spPr/>
        <p:txBody>
          <a:bodyPr/>
          <a:lstStyle/>
          <a:p>
            <a:r>
              <a:rPr lang="el-GR" dirty="0" smtClean="0"/>
              <a:t>Οπαδοί αναλογίας. Φθορά στη γλώσσα. Επιστροφή στην κλασσική γλώσσα.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ctr"/>
            <a:r>
              <a:rPr lang="el-GR" dirty="0" smtClean="0"/>
              <a:t>Τέχνη Γραμματική του Διονυσίου του </a:t>
            </a:r>
            <a:r>
              <a:rPr lang="el-GR" dirty="0" err="1" smtClean="0"/>
              <a:t>Θρακός</a:t>
            </a:r>
            <a:endParaRPr lang="el-GR" dirty="0"/>
          </a:p>
        </p:txBody>
      </p:sp>
      <p:sp>
        <p:nvSpPr>
          <p:cNvPr id="3" name="2 - Θέση περιεχομένου"/>
          <p:cNvSpPr>
            <a:spLocks noGrp="1"/>
          </p:cNvSpPr>
          <p:nvPr>
            <p:ph sz="quarter" idx="1"/>
          </p:nvPr>
        </p:nvSpPr>
        <p:spPr/>
        <p:txBody>
          <a:bodyPr>
            <a:normAutofit lnSpcReduction="10000"/>
          </a:bodyPr>
          <a:lstStyle/>
          <a:p>
            <a:r>
              <a:rPr lang="el-GR" dirty="0" smtClean="0"/>
              <a:t>(συνοπτική περιγραφή της δομής της ελληνικής)</a:t>
            </a:r>
          </a:p>
          <a:p>
            <a:r>
              <a:rPr lang="el-GR" dirty="0" smtClean="0"/>
              <a:t>ίχνη Στωικής επίδρασης.</a:t>
            </a:r>
          </a:p>
          <a:p>
            <a:r>
              <a:rPr lang="el-GR" dirty="0" smtClean="0"/>
              <a:t> Κλασικό έργο για 13 αιώνες. </a:t>
            </a:r>
          </a:p>
          <a:p>
            <a:r>
              <a:rPr lang="el-GR" dirty="0" smtClean="0"/>
              <a:t>Επίδραση και στη συγγραφή γραμματικών άλλων γλωσσών.</a:t>
            </a:r>
          </a:p>
          <a:p>
            <a:r>
              <a:rPr lang="el-GR" dirty="0" smtClean="0"/>
              <a:t> Αναλογική σκοπιά. Κανονικότητες</a:t>
            </a:r>
          </a:p>
          <a:p>
            <a:r>
              <a:rPr lang="el-GR" dirty="0" smtClean="0"/>
              <a:t>Γράμματα/φθόγγοι=στοιχεία</a:t>
            </a:r>
          </a:p>
          <a:p>
            <a:r>
              <a:rPr lang="el-GR" dirty="0" err="1" smtClean="0"/>
              <a:t>Αρθρωτικές</a:t>
            </a:r>
            <a:r>
              <a:rPr lang="el-GR" dirty="0" smtClean="0"/>
              <a:t> διακρίσεις/δασέα/ψιλά</a:t>
            </a:r>
          </a:p>
          <a:p>
            <a:r>
              <a:rPr lang="el-GR" dirty="0" err="1" smtClean="0"/>
              <a:t>Ηχηρά=μεσέα</a:t>
            </a:r>
            <a:endParaRPr lang="el-GR" dirty="0" smtClean="0"/>
          </a:p>
          <a:p>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ctr"/>
            <a:r>
              <a:rPr lang="el-GR" dirty="0" smtClean="0"/>
              <a:t>Τέχνη Γραμματική του Διονυσίου του </a:t>
            </a:r>
            <a:r>
              <a:rPr lang="el-GR" dirty="0" err="1" smtClean="0"/>
              <a:t>Θρακός</a:t>
            </a:r>
            <a:endParaRPr lang="el-GR" dirty="0"/>
          </a:p>
        </p:txBody>
      </p:sp>
      <p:sp>
        <p:nvSpPr>
          <p:cNvPr id="3" name="2 - Θέση περιεχομένου"/>
          <p:cNvSpPr>
            <a:spLocks noGrp="1"/>
          </p:cNvSpPr>
          <p:nvPr>
            <p:ph sz="quarter" idx="1"/>
          </p:nvPr>
        </p:nvSpPr>
        <p:spPr/>
        <p:txBody>
          <a:bodyPr/>
          <a:lstStyle/>
          <a:p>
            <a:r>
              <a:rPr lang="el-GR" dirty="0" smtClean="0"/>
              <a:t>Διάκριση λόγου και λέξης</a:t>
            </a:r>
          </a:p>
          <a:p>
            <a:r>
              <a:rPr lang="el-GR" dirty="0" smtClean="0"/>
              <a:t>Πρόταση =(σύνθεση από λέξεις που εκφράζει μια πλήρη σκέψη)</a:t>
            </a:r>
          </a:p>
          <a:p>
            <a:r>
              <a:rPr lang="el-GR" dirty="0" smtClean="0"/>
              <a:t>Οκτώ τάξεις λέξεων (όνομα, ρήμα, </a:t>
            </a:r>
            <a:r>
              <a:rPr lang="el-GR" b="1" dirty="0" smtClean="0"/>
              <a:t>μετοχή</a:t>
            </a:r>
            <a:r>
              <a:rPr lang="el-GR" dirty="0" smtClean="0"/>
              <a:t>, σύνδεσμος, </a:t>
            </a:r>
            <a:r>
              <a:rPr lang="el-GR" b="1" dirty="0" smtClean="0"/>
              <a:t>πρόθεση, </a:t>
            </a:r>
            <a:r>
              <a:rPr lang="el-GR" dirty="0" smtClean="0"/>
              <a:t>άρθρο, </a:t>
            </a:r>
            <a:r>
              <a:rPr lang="el-GR" b="1" dirty="0" smtClean="0"/>
              <a:t>αντωνυμία</a:t>
            </a:r>
            <a:r>
              <a:rPr lang="el-GR" dirty="0" smtClean="0"/>
              <a:t>, </a:t>
            </a:r>
            <a:r>
              <a:rPr lang="el-GR" b="1" dirty="0" smtClean="0"/>
              <a:t>επίρρημα</a:t>
            </a:r>
            <a:r>
              <a:rPr lang="el-GR" dirty="0" smtClean="0"/>
              <a:t> )</a:t>
            </a:r>
          </a:p>
          <a:p>
            <a:r>
              <a:rPr lang="el-GR" dirty="0" smtClean="0"/>
              <a:t>«Όνομα </a:t>
            </a:r>
            <a:r>
              <a:rPr lang="el-GR" dirty="0" err="1" smtClean="0"/>
              <a:t>εστι</a:t>
            </a:r>
            <a:r>
              <a:rPr lang="el-GR" dirty="0" smtClean="0"/>
              <a:t> μέρος του λόγου </a:t>
            </a:r>
            <a:r>
              <a:rPr lang="el-GR" dirty="0" err="1" smtClean="0"/>
              <a:t>πτωτικόν</a:t>
            </a:r>
            <a:r>
              <a:rPr lang="el-GR" dirty="0" smtClean="0"/>
              <a:t>, σώμα ή πράγμα σημαίνον»</a:t>
            </a:r>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ctr"/>
            <a:r>
              <a:rPr lang="el-GR" dirty="0" smtClean="0"/>
              <a:t>Τέχνη Γραμματική του Διονυσίου του </a:t>
            </a:r>
            <a:r>
              <a:rPr lang="el-GR" dirty="0" err="1" smtClean="0"/>
              <a:t>Θρακός</a:t>
            </a: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l-GR" dirty="0" smtClean="0"/>
              <a:t>Διαφορές με προηγούμενες γραμματικές: Παρεπόμενα </a:t>
            </a:r>
          </a:p>
          <a:p>
            <a:r>
              <a:rPr lang="el-GR" dirty="0" smtClean="0"/>
              <a:t>1. η μετοχή αυτόνομο μέρος του λόγου</a:t>
            </a:r>
          </a:p>
          <a:p>
            <a:r>
              <a:rPr lang="el-GR" dirty="0" smtClean="0"/>
              <a:t>2. το επίθετο συμπεριλήφθηκε  στην τάξη του ονόματος</a:t>
            </a:r>
          </a:p>
          <a:p>
            <a:r>
              <a:rPr lang="el-GR" dirty="0" smtClean="0"/>
              <a:t>Παρεπόμενα ονόματος (γένος,  είδος, σχήμα, αριθμός, </a:t>
            </a:r>
            <a:r>
              <a:rPr lang="el-GR" dirty="0" err="1" smtClean="0"/>
              <a:t>πτώσις</a:t>
            </a:r>
            <a:r>
              <a:rPr lang="el-GR" dirty="0" smtClean="0"/>
              <a:t>)</a:t>
            </a:r>
          </a:p>
          <a:p>
            <a:r>
              <a:rPr lang="el-GR" dirty="0" smtClean="0"/>
              <a:t>Παρεπόμενα ρήματος (έγκλιση, φωνή, είδος, σχήμα, αριθμός, πρόσωπο, συζυγία, χρόνος)</a:t>
            </a:r>
          </a:p>
          <a:p>
            <a:r>
              <a:rPr lang="el-GR" dirty="0" smtClean="0"/>
              <a:t> –ποιόν ενεργείας/-συντακτική ανάλυση /την κάνει ο Απολλώνιος ο Δύσκολος</a:t>
            </a:r>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el-GR" dirty="0" smtClean="0"/>
              <a:t>Απολλώνιος ο Δύσκολος</a:t>
            </a: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l-GR" dirty="0" smtClean="0"/>
              <a:t>Οκτώ τάξεις λέξεων τις οποίες ορίζει πληρέστερα:</a:t>
            </a:r>
          </a:p>
          <a:p>
            <a:r>
              <a:rPr lang="el-GR" dirty="0" smtClean="0"/>
              <a:t>(π.χ. αντωνυμία όχι μόνο υποκατάστατο ονόματος, αλλά ουσία χωρίς ιδιότητες)</a:t>
            </a:r>
          </a:p>
          <a:p>
            <a:r>
              <a:rPr lang="el-GR" dirty="0" smtClean="0"/>
              <a:t>Διάκριση μορφής και νοήματος</a:t>
            </a:r>
          </a:p>
          <a:p>
            <a:r>
              <a:rPr lang="el-GR" dirty="0" smtClean="0"/>
              <a:t>Συντακτική του ανάλυση βασισμένη στις σχέσεις ρήματος ονόματος μεταξύ τους και με τις άλλες τάξεις. </a:t>
            </a:r>
          </a:p>
          <a:p>
            <a:r>
              <a:rPr lang="el-GR" dirty="0" smtClean="0"/>
              <a:t>Μεταβατικά ρήματα&gt; </a:t>
            </a:r>
            <a:r>
              <a:rPr lang="en-US" dirty="0" smtClean="0"/>
              <a:t>transitive verb</a:t>
            </a:r>
          </a:p>
          <a:p>
            <a:r>
              <a:rPr lang="el-GR" dirty="0" smtClean="0"/>
              <a:t>Σχέσεις συμφωνίας</a:t>
            </a:r>
          </a:p>
          <a:p>
            <a:r>
              <a:rPr lang="el-GR" dirty="0" smtClean="0"/>
              <a:t>Στόχος εξήγηση συντακτικών χαρακτηριστικών της Ελληνικής</a:t>
            </a:r>
          </a:p>
          <a:p>
            <a:endParaRPr lang="el-G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el-GR" dirty="0" smtClean="0"/>
              <a:t>Ηρωδιανός</a:t>
            </a:r>
            <a:endParaRPr lang="el-GR" dirty="0"/>
          </a:p>
        </p:txBody>
      </p:sp>
      <p:sp>
        <p:nvSpPr>
          <p:cNvPr id="3" name="2 - Θέση περιεχομένου"/>
          <p:cNvSpPr>
            <a:spLocks noGrp="1"/>
          </p:cNvSpPr>
          <p:nvPr>
            <p:ph sz="quarter" idx="1"/>
          </p:nvPr>
        </p:nvSpPr>
        <p:spPr/>
        <p:txBody>
          <a:bodyPr>
            <a:normAutofit lnSpcReduction="10000"/>
          </a:bodyPr>
          <a:lstStyle/>
          <a:p>
            <a:r>
              <a:rPr lang="el-GR" dirty="0" smtClean="0"/>
              <a:t>Γιός </a:t>
            </a:r>
            <a:r>
              <a:rPr lang="el-GR" dirty="0" err="1" smtClean="0"/>
              <a:t>Απολλωνίου</a:t>
            </a:r>
            <a:endParaRPr lang="el-GR" dirty="0" smtClean="0"/>
          </a:p>
          <a:p>
            <a:r>
              <a:rPr lang="el-GR" dirty="0" smtClean="0"/>
              <a:t>Τονισμό και στίξη</a:t>
            </a:r>
          </a:p>
          <a:p>
            <a:endParaRPr lang="el-GR" dirty="0" smtClean="0"/>
          </a:p>
          <a:p>
            <a:pPr algn="just"/>
            <a:r>
              <a:rPr lang="el-GR" b="1" dirty="0" smtClean="0"/>
              <a:t>Γενικά</a:t>
            </a:r>
            <a:r>
              <a:rPr lang="el-GR" dirty="0" smtClean="0"/>
              <a:t>: σπουδαίο επίτευγμα η περιγραφή και η συστηματοποίηση της γλώσσας από τους αρχαίους παρά τα μειονεκτήματα</a:t>
            </a:r>
          </a:p>
          <a:p>
            <a:r>
              <a:rPr lang="el-GR" dirty="0" smtClean="0"/>
              <a:t>Τεχνικό λεξιλόγιο</a:t>
            </a:r>
          </a:p>
          <a:p>
            <a:r>
              <a:rPr lang="el-GR" dirty="0" smtClean="0"/>
              <a:t>Διάκριση όνομα-ρήμα</a:t>
            </a:r>
          </a:p>
          <a:p>
            <a:r>
              <a:rPr lang="el-GR" dirty="0" smtClean="0"/>
              <a:t>Τάξεις, παρεπόμενα κ.λπ.</a:t>
            </a:r>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el-GR" dirty="0" smtClean="0"/>
              <a:t>Ρωμαϊκή περίοδος</a:t>
            </a:r>
            <a:endParaRPr lang="el-GR" dirty="0"/>
          </a:p>
        </p:txBody>
      </p:sp>
      <p:sp>
        <p:nvSpPr>
          <p:cNvPr id="3" name="2 - Θέση περιεχομένου"/>
          <p:cNvSpPr>
            <a:spLocks noGrp="1"/>
          </p:cNvSpPr>
          <p:nvPr>
            <p:ph sz="quarter" idx="1"/>
          </p:nvPr>
        </p:nvSpPr>
        <p:spPr/>
        <p:txBody>
          <a:bodyPr>
            <a:normAutofit lnSpcReduction="10000"/>
          </a:bodyPr>
          <a:lstStyle/>
          <a:p>
            <a:r>
              <a:rPr lang="el-GR" dirty="0" smtClean="0"/>
              <a:t>Επαφή  με ελληνικό πολιτισμό. Επιρροή. Αναγνώριση επιτευγμάτων</a:t>
            </a:r>
          </a:p>
          <a:p>
            <a:r>
              <a:rPr lang="el-GR" dirty="0" smtClean="0"/>
              <a:t>2</a:t>
            </a:r>
            <a:r>
              <a:rPr lang="el-GR" baseline="30000" dirty="0" smtClean="0"/>
              <a:t>ος</a:t>
            </a:r>
            <a:r>
              <a:rPr lang="el-GR" dirty="0" smtClean="0"/>
              <a:t> -3</a:t>
            </a:r>
            <a:r>
              <a:rPr lang="el-GR" baseline="30000" dirty="0" smtClean="0"/>
              <a:t>ος</a:t>
            </a:r>
            <a:r>
              <a:rPr lang="el-GR" dirty="0" smtClean="0"/>
              <a:t> αιώνας υποταγή Ελλάδας στη Ρώμη</a:t>
            </a:r>
          </a:p>
          <a:p>
            <a:r>
              <a:rPr lang="el-GR" dirty="0" smtClean="0"/>
              <a:t>Λατινική γλώσσα στη Δύση/Ελληνική στην Ανατολή</a:t>
            </a:r>
          </a:p>
          <a:p>
            <a:r>
              <a:rPr lang="el-GR" dirty="0" smtClean="0"/>
              <a:t>Πολυγλωσσία</a:t>
            </a:r>
          </a:p>
          <a:p>
            <a:r>
              <a:rPr lang="el-GR" dirty="0" smtClean="0"/>
              <a:t>Ανάγκη εκμάθησης Λατινικής. Μεταφράσεις. </a:t>
            </a:r>
          </a:p>
          <a:p>
            <a:r>
              <a:rPr lang="el-GR" dirty="0" smtClean="0"/>
              <a:t>Μετάφραση των Εβδομήκοντα. Αίγλη ελληνικού γραπτού λόγου</a:t>
            </a:r>
          </a:p>
          <a:p>
            <a:endParaRPr lang="el-GR" dirty="0" smtClean="0"/>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el-GR" dirty="0" smtClean="0"/>
              <a:t>ΒΙΒΛΙΟΓΡΑΦΙΑ</a:t>
            </a:r>
            <a:endParaRPr lang="el-GR" dirty="0"/>
          </a:p>
        </p:txBody>
      </p:sp>
      <p:sp>
        <p:nvSpPr>
          <p:cNvPr id="3" name="2 - Θέση περιεχομένου"/>
          <p:cNvSpPr>
            <a:spLocks noGrp="1"/>
          </p:cNvSpPr>
          <p:nvPr>
            <p:ph sz="quarter" idx="1"/>
          </p:nvPr>
        </p:nvSpPr>
        <p:spPr/>
        <p:txBody>
          <a:bodyPr/>
          <a:lstStyle/>
          <a:p>
            <a:r>
              <a:rPr lang="en-US" dirty="0" err="1" smtClean="0"/>
              <a:t>Seuren</a:t>
            </a:r>
            <a:r>
              <a:rPr lang="en-US" dirty="0" smtClean="0"/>
              <a:t>, A.M.  1998. </a:t>
            </a:r>
            <a:r>
              <a:rPr lang="en-US" i="1" dirty="0" smtClean="0"/>
              <a:t>Western Linguistics: an historical introduction</a:t>
            </a:r>
            <a:r>
              <a:rPr lang="en-US" dirty="0" smtClean="0"/>
              <a:t>. USA: Blackwell.</a:t>
            </a:r>
          </a:p>
          <a:p>
            <a:r>
              <a:rPr lang="el-GR" dirty="0" smtClean="0"/>
              <a:t>Αποστολόπουλος, Φ. 2001:  </a:t>
            </a:r>
            <a:r>
              <a:rPr lang="el-GR" i="1" dirty="0" smtClean="0"/>
              <a:t>Επισκόπηση της ιστορίας της γλωσσικής σκέψης</a:t>
            </a:r>
            <a:r>
              <a:rPr lang="el-GR" dirty="0" smtClean="0"/>
              <a:t>. Αθήνα: Στιγμή.</a:t>
            </a:r>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a:r>
              <a:rPr lang="el-GR" dirty="0" smtClean="0"/>
              <a:t>Ιστορικό περιβάλλον </a:t>
            </a:r>
            <a:endParaRPr lang="el-GR" dirty="0"/>
          </a:p>
        </p:txBody>
      </p:sp>
      <p:sp>
        <p:nvSpPr>
          <p:cNvPr id="3" name="2 - Θέση περιεχομένου"/>
          <p:cNvSpPr>
            <a:spLocks noGrp="1"/>
          </p:cNvSpPr>
          <p:nvPr>
            <p:ph sz="quarter" idx="1"/>
          </p:nvPr>
        </p:nvSpPr>
        <p:spPr/>
        <p:txBody>
          <a:bodyPr/>
          <a:lstStyle/>
          <a:p>
            <a:r>
              <a:rPr lang="en-US" dirty="0" err="1" smtClean="0"/>
              <a:t>Pax</a:t>
            </a:r>
            <a:r>
              <a:rPr lang="en-US" dirty="0" smtClean="0"/>
              <a:t> </a:t>
            </a:r>
            <a:r>
              <a:rPr lang="en-US" dirty="0" err="1" smtClean="0"/>
              <a:t>Romana</a:t>
            </a:r>
            <a:endParaRPr lang="en-US" dirty="0" smtClean="0"/>
          </a:p>
          <a:p>
            <a:r>
              <a:rPr lang="el-GR" dirty="0" smtClean="0"/>
              <a:t>Ελληνορωμαϊκός πολιτισμός</a:t>
            </a:r>
          </a:p>
          <a:p>
            <a:r>
              <a:rPr lang="el-GR" dirty="0" smtClean="0"/>
              <a:t>Κατακερματισμός δυτικών επαρχιών </a:t>
            </a:r>
          </a:p>
          <a:p>
            <a:r>
              <a:rPr lang="el-GR" dirty="0" smtClean="0"/>
              <a:t>Εισβολή νέων πληθυσμών</a:t>
            </a:r>
          </a:p>
          <a:p>
            <a:r>
              <a:rPr lang="el-GR" dirty="0" smtClean="0"/>
              <a:t>Επίδραση Χριστιανισμού στην Ευρωπαϊκή σκέψη</a:t>
            </a:r>
          </a:p>
          <a:p>
            <a:r>
              <a:rPr lang="el-GR" dirty="0" smtClean="0"/>
              <a:t>Διαίρεση ανατολικού/και δυτικού κράτους της ρωμαϊκής αυτοκρατορίας</a:t>
            </a:r>
          </a:p>
          <a:p>
            <a:r>
              <a:rPr lang="el-GR" dirty="0" smtClean="0"/>
              <a:t>Κων/</a:t>
            </a:r>
            <a:r>
              <a:rPr lang="el-GR" dirty="0" err="1" smtClean="0"/>
              <a:t>πολη </a:t>
            </a:r>
            <a:r>
              <a:rPr lang="el-GR" dirty="0" smtClean="0"/>
              <a:t>νέα πρωτεύουσα </a:t>
            </a:r>
          </a:p>
          <a:p>
            <a:endParaRPr lang="el-GR" dirty="0" smtClean="0"/>
          </a:p>
          <a:p>
            <a:endParaRPr lang="en-US" dirty="0" smtClean="0"/>
          </a:p>
          <a:p>
            <a:endParaRPr lang="en-US" dirty="0" smtClean="0"/>
          </a:p>
          <a:p>
            <a:pPr>
              <a:buNone/>
            </a:pPr>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l-GR" dirty="0" err="1" smtClean="0"/>
              <a:t>Κοινωνικοπολιτισμικό</a:t>
            </a:r>
            <a:r>
              <a:rPr lang="el-GR" dirty="0" smtClean="0"/>
              <a:t> περιβάλλον</a:t>
            </a:r>
            <a:endParaRPr lang="el-GR" dirty="0"/>
          </a:p>
        </p:txBody>
      </p:sp>
      <p:sp>
        <p:nvSpPr>
          <p:cNvPr id="3" name="2 - Θέση περιεχομένου"/>
          <p:cNvSpPr>
            <a:spLocks noGrp="1"/>
          </p:cNvSpPr>
          <p:nvPr>
            <p:ph sz="quarter" idx="1"/>
          </p:nvPr>
        </p:nvSpPr>
        <p:spPr/>
        <p:txBody>
          <a:bodyPr/>
          <a:lstStyle/>
          <a:p>
            <a:r>
              <a:rPr lang="el-GR" dirty="0" smtClean="0"/>
              <a:t>Παρακμή ελευθέριας κοινωνίας</a:t>
            </a:r>
          </a:p>
          <a:p>
            <a:r>
              <a:rPr lang="el-GR" dirty="0" smtClean="0"/>
              <a:t>Έρευνα οπισθοχωρεί</a:t>
            </a:r>
          </a:p>
          <a:p>
            <a:r>
              <a:rPr lang="el-GR" dirty="0" smtClean="0"/>
              <a:t>Μίμηση προτύπων παρελθόντος</a:t>
            </a:r>
          </a:p>
          <a:p>
            <a:r>
              <a:rPr lang="el-GR" dirty="0" smtClean="0"/>
              <a:t>Γλώσσα κλασικής αρχαιότητας </a:t>
            </a:r>
          </a:p>
          <a:p>
            <a:r>
              <a:rPr lang="el-GR" dirty="0" smtClean="0"/>
              <a:t>Αδιαφορία για μεταβολές ομιλούμενης γλώσσας </a:t>
            </a:r>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el-GR" dirty="0" smtClean="0"/>
              <a:t>Φιλοσοφικές απόψεις</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b="1" dirty="0" smtClean="0"/>
              <a:t>Στωικοί</a:t>
            </a:r>
          </a:p>
          <a:p>
            <a:r>
              <a:rPr lang="el-GR" b="1" dirty="0" smtClean="0"/>
              <a:t>Σκεπτικισμός</a:t>
            </a:r>
            <a:r>
              <a:rPr lang="el-GR" dirty="0" smtClean="0"/>
              <a:t> (</a:t>
            </a:r>
            <a:r>
              <a:rPr lang="el-GR" dirty="0" err="1" smtClean="0"/>
              <a:t>Πύρρων</a:t>
            </a:r>
            <a:r>
              <a:rPr lang="el-GR" dirty="0" smtClean="0"/>
              <a:t>). Ακραίος. Δεν μπορούμε να εμπιστευτούμε τις αισθήσεις. Δεν μπορούμε να γνωρίζουμε τίποτα.  Πλήρης αταραξία</a:t>
            </a:r>
          </a:p>
          <a:p>
            <a:r>
              <a:rPr lang="el-GR" b="1" dirty="0" smtClean="0"/>
              <a:t>Επίκουρος</a:t>
            </a:r>
            <a:r>
              <a:rPr lang="el-GR" dirty="0" smtClean="0"/>
              <a:t>. Θεραπεία ψυχικής οδύνης</a:t>
            </a:r>
          </a:p>
          <a:p>
            <a:r>
              <a:rPr lang="el-GR" b="1" dirty="0" smtClean="0"/>
              <a:t>Επίκτητος, Κικέρων, Σενέκας</a:t>
            </a:r>
            <a:r>
              <a:rPr lang="el-GR" dirty="0" smtClean="0"/>
              <a:t>. Πώς μαθαίνουμε να μη νοιαζόμαστε. Όχι σπατάλη του χρόνου ή αποφυγή της αλήθειας</a:t>
            </a:r>
          </a:p>
          <a:p>
            <a:r>
              <a:rPr lang="el-GR" b="1" dirty="0" smtClean="0"/>
              <a:t>Αυγουστίνος</a:t>
            </a:r>
            <a:r>
              <a:rPr lang="el-GR" dirty="0" smtClean="0"/>
              <a:t>. Ηθικό κακό =πηγή οδύνης. Γιατί ο Θεός ανέχεται το κακό; Υπεράσπιση της Ελεύθερης Βούλησης. Επιλογή. Ευθύνη</a:t>
            </a:r>
          </a:p>
          <a:p>
            <a:r>
              <a:rPr lang="el-GR" b="1" dirty="0" smtClean="0"/>
              <a:t>Βοήθιος. </a:t>
            </a:r>
            <a:r>
              <a:rPr lang="el-GR" dirty="0" smtClean="0"/>
              <a:t>Παραμυθία Φιλοσοφίας. Αληθινή ευτυχία από το μέσα του ανθρώπου κι όχι από πράγματα. Ο </a:t>
            </a:r>
            <a:r>
              <a:rPr lang="el-GR" dirty="0" err="1" smtClean="0"/>
              <a:t>Θεός=αγαθό</a:t>
            </a:r>
            <a:r>
              <a:rPr lang="el-GR" dirty="0" smtClean="0"/>
              <a:t>, πηγή ευτυχίας. Η επιλογή του ανθρώπου αυταπάτη αφού ο Θεός παντογνώστης; Επιλογή ελεύθερη . Ο Θεός άχρονος</a:t>
            </a:r>
            <a:endParaRPr lang="el-G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ctr"/>
            <a:r>
              <a:rPr lang="el-GR" dirty="0" smtClean="0"/>
              <a:t>Ρωμαϊκή περίοδος: γλωσσικές σπουδές</a:t>
            </a: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l-GR" b="1" dirty="0" smtClean="0"/>
              <a:t>Κράτης </a:t>
            </a:r>
            <a:r>
              <a:rPr lang="el-GR" dirty="0" smtClean="0"/>
              <a:t>(Στωικός) </a:t>
            </a:r>
          </a:p>
          <a:p>
            <a:r>
              <a:rPr lang="el-GR" b="1" dirty="0" err="1" smtClean="0"/>
              <a:t>Ουάρρων</a:t>
            </a:r>
            <a:r>
              <a:rPr lang="el-GR" b="1" dirty="0" smtClean="0"/>
              <a:t>  </a:t>
            </a:r>
            <a:r>
              <a:rPr lang="en-US" b="1" dirty="0" smtClean="0"/>
              <a:t>(Varro) </a:t>
            </a:r>
            <a:r>
              <a:rPr lang="el-GR" dirty="0" smtClean="0"/>
              <a:t>πρώτες σοβαρές προσπάθειες</a:t>
            </a:r>
            <a:endParaRPr lang="en-US" dirty="0" smtClean="0"/>
          </a:p>
          <a:p>
            <a:r>
              <a:rPr lang="el-GR" u="sng" dirty="0" smtClean="0"/>
              <a:t>Έργο του: (</a:t>
            </a:r>
            <a:r>
              <a:rPr lang="en-US" u="sng" dirty="0" smtClean="0"/>
              <a:t>De Lingua Latina)</a:t>
            </a:r>
            <a:r>
              <a:rPr lang="el-GR" u="sng" dirty="0" smtClean="0"/>
              <a:t> (25 βιβλία) </a:t>
            </a:r>
            <a:r>
              <a:rPr lang="el-GR" dirty="0" smtClean="0"/>
              <a:t>συστηματική αναφορά στις διενέξεις σχετικά με αναλογία/ανωμαλία υπό  το λανθασμένο πρίσμα ακαδημαϊκών διενέξεων και όχι ως συνύπαρξη αντιτιθέμενων τάσεων. </a:t>
            </a:r>
          </a:p>
          <a:p>
            <a:r>
              <a:rPr lang="el-GR" dirty="0" smtClean="0"/>
              <a:t>Όχι απλή εφαρμογή παλαιότερων ελληνικών απόψεων αλλά συστηματική με επιχειρήματα εξέταση του διαφορετικού συστήματος της Λατινικής, Ο πιο ανεξάρτητος και πρωτότυπος Ρωμαίος συγγραφέας γλωσσικών θεμάτων. </a:t>
            </a:r>
          </a:p>
          <a:p>
            <a:endParaRPr lang="el-G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el-GR" dirty="0" err="1" smtClean="0"/>
              <a:t>Ουάρρων</a:t>
            </a:r>
            <a:r>
              <a:rPr lang="el-GR" dirty="0" smtClean="0"/>
              <a:t> (116 πχ.-27μ.χ.)</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Μελέτη γλώσσας                ετυμολογικό</a:t>
            </a:r>
          </a:p>
          <a:p>
            <a:pPr lvl="8">
              <a:buNone/>
            </a:pPr>
            <a:r>
              <a:rPr lang="el-GR" dirty="0" smtClean="0"/>
              <a:t>		</a:t>
            </a:r>
            <a:r>
              <a:rPr lang="el-GR" sz="2800" dirty="0" smtClean="0"/>
              <a:t>τυπολογικό</a:t>
            </a:r>
          </a:p>
          <a:p>
            <a:pPr lvl="8">
              <a:buNone/>
            </a:pPr>
            <a:r>
              <a:rPr lang="el-GR" sz="2800" dirty="0" smtClean="0"/>
              <a:t>             σύνταξη</a:t>
            </a:r>
          </a:p>
          <a:p>
            <a:pPr marL="3222625" lvl="8" indent="-3222625">
              <a:buNone/>
              <a:tabLst>
                <a:tab pos="2952750" algn="l"/>
                <a:tab pos="3043238" algn="l"/>
              </a:tabLst>
            </a:pPr>
            <a:endParaRPr lang="el-GR" sz="2800" dirty="0" smtClean="0"/>
          </a:p>
          <a:p>
            <a:pPr marL="3222625" lvl="8" indent="-3222625">
              <a:buNone/>
              <a:tabLst>
                <a:tab pos="2952750" algn="l"/>
                <a:tab pos="3043238" algn="l"/>
              </a:tabLst>
            </a:pPr>
            <a:r>
              <a:rPr lang="el-GR" sz="2800" dirty="0" smtClean="0"/>
              <a:t>Πρωτογενείς λέξεις ,   μεταβολές 		γραμμάτων/σημασίας</a:t>
            </a:r>
          </a:p>
          <a:p>
            <a:pPr marL="3222625" lvl="8" indent="-3222625">
              <a:buNone/>
              <a:tabLst>
                <a:tab pos="2952750" algn="l"/>
                <a:tab pos="3043238" algn="l"/>
              </a:tabLst>
            </a:pPr>
            <a:r>
              <a:rPr lang="el-GR" sz="2800" dirty="0" smtClean="0"/>
              <a:t>                                             νέες λέξεις</a:t>
            </a:r>
          </a:p>
          <a:p>
            <a:pPr marL="3222625" lvl="8" indent="-3222625">
              <a:buNone/>
              <a:tabLst>
                <a:tab pos="2952750" algn="l"/>
                <a:tab pos="3043238" algn="l"/>
              </a:tabLst>
            </a:pPr>
            <a:r>
              <a:rPr lang="el-GR" sz="2800" dirty="0" smtClean="0"/>
              <a:t> ετυμολογικά σφάλματα  π.χ. </a:t>
            </a:r>
            <a:r>
              <a:rPr lang="en-US" sz="2800" dirty="0" err="1" smtClean="0"/>
              <a:t>anas</a:t>
            </a:r>
            <a:r>
              <a:rPr lang="en-US" sz="2800" dirty="0" smtClean="0"/>
              <a:t>&lt; </a:t>
            </a:r>
            <a:r>
              <a:rPr lang="en-US" sz="2800" dirty="0" err="1" smtClean="0"/>
              <a:t>nare</a:t>
            </a:r>
            <a:r>
              <a:rPr lang="en-US" sz="2800" dirty="0" smtClean="0"/>
              <a:t> (</a:t>
            </a:r>
            <a:r>
              <a:rPr lang="el-GR" sz="2800" dirty="0" smtClean="0"/>
              <a:t>κολυμπώ)</a:t>
            </a:r>
          </a:p>
          <a:p>
            <a:pPr marL="3222625" lvl="8" indent="-3222625">
              <a:buNone/>
              <a:tabLst>
                <a:tab pos="2952750" algn="l"/>
                <a:tab pos="3043238" algn="l"/>
              </a:tabLst>
            </a:pPr>
            <a:r>
              <a:rPr lang="el-GR" sz="2800" dirty="0" smtClean="0"/>
              <a:t>Μορφολογική ταξινόμηση κλίσης.</a:t>
            </a:r>
          </a:p>
          <a:p>
            <a:pPr marL="3222625" lvl="8" indent="-3222625">
              <a:buNone/>
              <a:tabLst>
                <a:tab pos="2952750" algn="l"/>
                <a:tab pos="3043238" algn="l"/>
              </a:tabLst>
            </a:pPr>
            <a:r>
              <a:rPr lang="el-GR" sz="2800" dirty="0" smtClean="0"/>
              <a:t> Έμφαση σε πτώση και χρόνο ( σημασιολογικές λειτουργίες: χρονική αναφορά και ποιόν ενεργείας)</a:t>
            </a:r>
          </a:p>
          <a:p>
            <a:pPr marL="3222625" lvl="8" indent="-3222625">
              <a:buNone/>
              <a:tabLst>
                <a:tab pos="2952750" algn="l"/>
                <a:tab pos="3043238" algn="l"/>
              </a:tabLst>
            </a:pPr>
            <a:r>
              <a:rPr lang="el-GR" sz="2800" dirty="0" smtClean="0"/>
              <a:t>Ποιόν ενεργείας (βασικότερη διάσταση από αυτή του χρόνου) : ατελές /συντελικό</a:t>
            </a:r>
          </a:p>
        </p:txBody>
      </p:sp>
      <p:cxnSp>
        <p:nvCxnSpPr>
          <p:cNvPr id="5" name="4 - Ευθύγραμμο βέλος σύνδεσης"/>
          <p:cNvCxnSpPr/>
          <p:nvPr/>
        </p:nvCxnSpPr>
        <p:spPr>
          <a:xfrm>
            <a:off x="3786182" y="1928802"/>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6 - Ευθύγραμμο βέλος σύνδεσης"/>
          <p:cNvCxnSpPr/>
          <p:nvPr/>
        </p:nvCxnSpPr>
        <p:spPr>
          <a:xfrm>
            <a:off x="3786182" y="1928802"/>
            <a:ext cx="571504"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 Ευθύγραμμο βέλος σύνδεσης"/>
          <p:cNvCxnSpPr/>
          <p:nvPr/>
        </p:nvCxnSpPr>
        <p:spPr>
          <a:xfrm rot="16200000" flipH="1">
            <a:off x="3607587" y="2107397"/>
            <a:ext cx="928694"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 Ευθύγραμμο βέλος σύνδεσης"/>
          <p:cNvCxnSpPr/>
          <p:nvPr/>
        </p:nvCxnSpPr>
        <p:spPr>
          <a:xfrm>
            <a:off x="3143240" y="3714752"/>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el-GR" dirty="0" err="1" smtClean="0"/>
              <a:t>Ουάρρων</a:t>
            </a:r>
            <a:r>
              <a:rPr lang="el-GR" dirty="0" smtClean="0"/>
              <a:t> (116 πχ.-27μ.χ.)</a:t>
            </a:r>
            <a:endParaRPr lang="el-GR" dirty="0"/>
          </a:p>
        </p:txBody>
      </p:sp>
      <p:sp>
        <p:nvSpPr>
          <p:cNvPr id="3" name="2 - Θέση περιεχομένου"/>
          <p:cNvSpPr>
            <a:spLocks noGrp="1"/>
          </p:cNvSpPr>
          <p:nvPr>
            <p:ph sz="quarter" idx="1"/>
          </p:nvPr>
        </p:nvSpPr>
        <p:spPr/>
        <p:txBody>
          <a:bodyPr/>
          <a:lstStyle/>
          <a:p>
            <a:r>
              <a:rPr lang="el-GR" dirty="0" smtClean="0"/>
              <a:t>Διάκριση του πτωτικού συστήματος της Ελληνικής και Λατινικής (</a:t>
            </a:r>
            <a:r>
              <a:rPr lang="el-GR" dirty="0" err="1" smtClean="0"/>
              <a:t>αφαιρετική=λατινική</a:t>
            </a:r>
            <a:r>
              <a:rPr lang="el-GR" dirty="0" smtClean="0"/>
              <a:t> αφαιρετική /έκτη πτώση</a:t>
            </a:r>
          </a:p>
          <a:p>
            <a:r>
              <a:rPr lang="el-GR" dirty="0" smtClean="0"/>
              <a:t>Ονομαστική (κανονικοί τύποι λέξεων)/πλάγιες πτώσεις</a:t>
            </a:r>
            <a:endParaRPr lang="el-G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el-GR" dirty="0" err="1" smtClean="0"/>
              <a:t>Πρισκιανός</a:t>
            </a:r>
            <a:r>
              <a:rPr lang="el-GR" dirty="0" smtClean="0"/>
              <a:t> </a:t>
            </a:r>
            <a:endParaRPr lang="el-GR" dirty="0"/>
          </a:p>
        </p:txBody>
      </p:sp>
      <p:sp>
        <p:nvSpPr>
          <p:cNvPr id="3" name="2 - Θέση περιεχομένου"/>
          <p:cNvSpPr>
            <a:spLocks noGrp="1"/>
          </p:cNvSpPr>
          <p:nvPr>
            <p:ph sz="quarter" idx="1"/>
          </p:nvPr>
        </p:nvSpPr>
        <p:spPr/>
        <p:txBody>
          <a:bodyPr>
            <a:normAutofit fontScale="92500" lnSpcReduction="20000"/>
          </a:bodyPr>
          <a:lstStyle/>
          <a:p>
            <a:pPr algn="just"/>
            <a:r>
              <a:rPr lang="el-GR" u="sng" dirty="0" smtClean="0"/>
              <a:t>Γραμματική</a:t>
            </a:r>
            <a:r>
              <a:rPr lang="el-GR" dirty="0" smtClean="0"/>
              <a:t> του (500 </a:t>
            </a:r>
            <a:r>
              <a:rPr lang="el-GR" dirty="0" err="1" smtClean="0"/>
              <a:t>μ.χ</a:t>
            </a:r>
            <a:r>
              <a:rPr lang="el-GR" dirty="0" smtClean="0"/>
              <a:t>.) αντιπροσωπευτική των Λατίνων γραμματικών </a:t>
            </a:r>
          </a:p>
          <a:p>
            <a:pPr algn="just"/>
            <a:r>
              <a:rPr lang="el-GR" dirty="0" smtClean="0"/>
              <a:t> Θαυμασμός στο έργο των ελλήνων γραμματικών. Μίμηση.</a:t>
            </a:r>
          </a:p>
          <a:p>
            <a:r>
              <a:rPr lang="el-GR" dirty="0" smtClean="0"/>
              <a:t>Τάξεις λέξεων 8 σύμφωνα με Διονύσιο</a:t>
            </a:r>
          </a:p>
          <a:p>
            <a:r>
              <a:rPr lang="el-GR" dirty="0" smtClean="0"/>
              <a:t>Διαφορετική τάξη, επιφώνημα με συντακτική αυτονομία</a:t>
            </a:r>
          </a:p>
          <a:p>
            <a:r>
              <a:rPr lang="el-GR" dirty="0" smtClean="0"/>
              <a:t>Φωνητική/μορφολογία (λέξη και παράδειγμα)</a:t>
            </a:r>
          </a:p>
          <a:p>
            <a:r>
              <a:rPr lang="el-GR" dirty="0" smtClean="0"/>
              <a:t>Όχι διάκριση ή λανθασμένη διάκριση μορφημάτων μέσα στη λέξη</a:t>
            </a:r>
          </a:p>
          <a:p>
            <a:r>
              <a:rPr lang="el-GR" dirty="0" smtClean="0"/>
              <a:t>Και ελληνικά παραδείγματα</a:t>
            </a:r>
            <a:endParaRPr lang="el-G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el-GR" dirty="0" err="1" smtClean="0"/>
              <a:t>Πρισκιανός</a:t>
            </a:r>
            <a:r>
              <a:rPr lang="el-GR" dirty="0" smtClean="0"/>
              <a:t> </a:t>
            </a: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l-GR" dirty="0" smtClean="0"/>
              <a:t>Έξι πτώσεις ονομάτων (με σημασιολογική και συντακτική διάκριση)</a:t>
            </a:r>
          </a:p>
          <a:p>
            <a:r>
              <a:rPr lang="el-GR" dirty="0" smtClean="0"/>
              <a:t>Ρήμα: παρόν-παρελθόν( παρατατικό, παρακείμενο, αόριστο και υπερσυντέλικο) –μέλλον</a:t>
            </a:r>
          </a:p>
          <a:p>
            <a:r>
              <a:rPr lang="el-GR" dirty="0" smtClean="0"/>
              <a:t>Δεν χρησιμοποιεί διάκριση ποιού ενεργείας του </a:t>
            </a:r>
            <a:r>
              <a:rPr lang="el-GR" dirty="0" err="1" smtClean="0"/>
              <a:t>Ουάρρωνα</a:t>
            </a:r>
            <a:endParaRPr lang="el-GR" dirty="0" smtClean="0"/>
          </a:p>
          <a:p>
            <a:r>
              <a:rPr lang="el-GR" dirty="0" smtClean="0"/>
              <a:t>Παρανοήσεις, ελλείψεις </a:t>
            </a:r>
          </a:p>
          <a:p>
            <a:r>
              <a:rPr lang="el-GR" dirty="0" smtClean="0"/>
              <a:t>Γενικά: μεθοδική,  διεξοδική και περιεκτική γραμματική Λατινικής</a:t>
            </a:r>
          </a:p>
          <a:p>
            <a:r>
              <a:rPr lang="el-GR" dirty="0" smtClean="0"/>
              <a:t>Τέλος περιόδου ελληνορωμαϊκής ενότητας , γέφυρα προς Μεσαίωνα</a:t>
            </a:r>
          </a:p>
          <a:p>
            <a:endParaRPr lang="el-G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l-GR" dirty="0" smtClean="0"/>
              <a:t>Άλλοι συγγραφείς γραμματικών</a:t>
            </a:r>
            <a:endParaRPr lang="el-GR" dirty="0"/>
          </a:p>
        </p:txBody>
      </p:sp>
      <p:sp>
        <p:nvSpPr>
          <p:cNvPr id="3" name="2 - Θέση περιεχομένου"/>
          <p:cNvSpPr>
            <a:spLocks noGrp="1"/>
          </p:cNvSpPr>
          <p:nvPr>
            <p:ph sz="quarter" idx="1"/>
          </p:nvPr>
        </p:nvSpPr>
        <p:spPr/>
        <p:txBody>
          <a:bodyPr/>
          <a:lstStyle/>
          <a:p>
            <a:r>
              <a:rPr lang="el-GR" dirty="0" smtClean="0"/>
              <a:t>Όχι αξιοπρόσεκτοι</a:t>
            </a:r>
          </a:p>
          <a:p>
            <a:r>
              <a:rPr lang="el-GR" dirty="0" smtClean="0"/>
              <a:t>Ιούλιος Καίσαρ (αναλογία/</a:t>
            </a:r>
            <a:r>
              <a:rPr lang="el-GR" dirty="0" err="1" smtClean="0"/>
              <a:t>ανωμαλία</a:t>
            </a:r>
            <a:r>
              <a:rPr lang="el-GR" dirty="0" smtClean="0"/>
              <a:t>)</a:t>
            </a:r>
          </a:p>
          <a:p>
            <a:r>
              <a:rPr lang="el-GR" dirty="0" err="1" smtClean="0"/>
              <a:t>Ρέμιος</a:t>
            </a:r>
            <a:r>
              <a:rPr lang="el-GR" dirty="0" smtClean="0"/>
              <a:t> Παλαίμων (επιφώνημα)</a:t>
            </a:r>
          </a:p>
          <a:p>
            <a:r>
              <a:rPr lang="el-GR" dirty="0" err="1" smtClean="0"/>
              <a:t>Κοϊντιλιανός</a:t>
            </a:r>
            <a:r>
              <a:rPr lang="el-GR" dirty="0" smtClean="0"/>
              <a:t> (λατινικό πτωτικό σύστημα/οργανική π.χ. </a:t>
            </a:r>
            <a:r>
              <a:rPr lang="en-US" dirty="0" err="1" smtClean="0"/>
              <a:t>gladio</a:t>
            </a:r>
            <a:r>
              <a:rPr lang="en-US" dirty="0" smtClean="0"/>
              <a:t>=</a:t>
            </a:r>
            <a:r>
              <a:rPr lang="el-GR" dirty="0" smtClean="0"/>
              <a:t>με το ξίφος)</a:t>
            </a:r>
          </a:p>
          <a:p>
            <a:endParaRPr lang="el-G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el-GR" dirty="0" smtClean="0"/>
              <a:t>Μέσοι χρόνοι</a:t>
            </a:r>
            <a:endParaRPr lang="el-GR" dirty="0"/>
          </a:p>
        </p:txBody>
      </p:sp>
      <p:sp>
        <p:nvSpPr>
          <p:cNvPr id="3" name="2 - Θέση περιεχομένου"/>
          <p:cNvSpPr>
            <a:spLocks noGrp="1"/>
          </p:cNvSpPr>
          <p:nvPr>
            <p:ph sz="quarter" idx="1"/>
          </p:nvPr>
        </p:nvSpPr>
        <p:spPr/>
        <p:txBody>
          <a:bodyPr>
            <a:normAutofit fontScale="92500" lnSpcReduction="10000"/>
          </a:bodyPr>
          <a:lstStyle/>
          <a:p>
            <a:r>
              <a:rPr lang="el-GR" dirty="0" smtClean="0"/>
              <a:t>Ιστορικό πλαίσιο </a:t>
            </a:r>
          </a:p>
          <a:p>
            <a:r>
              <a:rPr lang="el-GR" dirty="0" smtClean="0"/>
              <a:t>«σκοτεινοί χρόνοι» (1100-αναγέννηση)</a:t>
            </a:r>
          </a:p>
          <a:p>
            <a:r>
              <a:rPr lang="el-GR" dirty="0" smtClean="0"/>
              <a:t>Συμβολή των μοναστηριών και πρώτων παν/μίων</a:t>
            </a:r>
          </a:p>
          <a:p>
            <a:r>
              <a:rPr lang="el-GR" dirty="0" smtClean="0"/>
              <a:t>Εχθρότητα προς κλασική παιδεία</a:t>
            </a:r>
          </a:p>
          <a:p>
            <a:r>
              <a:rPr lang="el-GR" dirty="0" smtClean="0"/>
              <a:t>Γλώσσα: Λατινική</a:t>
            </a:r>
          </a:p>
          <a:p>
            <a:r>
              <a:rPr lang="el-GR" dirty="0" smtClean="0"/>
              <a:t>Γραμματική: θεμέλιο μεσαιωνικής παιδείας (Βοήθιος/ Αυγουστίνος)</a:t>
            </a:r>
          </a:p>
          <a:p>
            <a:r>
              <a:rPr lang="el-GR" dirty="0" smtClean="0"/>
              <a:t>Επαφή γλωσσών            μεταφράσεις. Διδασκαλία Λατινικής. Παιδαγωγικού χαρακτήρα η ενασχόληση με γλώσσα. Γραμματικές. Περιγραφές άλλων γλωσσών</a:t>
            </a:r>
          </a:p>
          <a:p>
            <a:endParaRPr lang="el-GR" dirty="0"/>
          </a:p>
        </p:txBody>
      </p:sp>
      <p:cxnSp>
        <p:nvCxnSpPr>
          <p:cNvPr id="7" name="6 - Ευθύγραμμο βέλος σύνδεσης"/>
          <p:cNvCxnSpPr/>
          <p:nvPr/>
        </p:nvCxnSpPr>
        <p:spPr>
          <a:xfrm>
            <a:off x="3500430" y="5000636"/>
            <a:ext cx="64294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fontScale="90000"/>
          </a:bodyPr>
          <a:lstStyle/>
          <a:p>
            <a:r>
              <a:rPr lang="el-GR" dirty="0" smtClean="0"/>
              <a:t>Η βιβλιογραφία ανά τομείς: γενικά έργα</a:t>
            </a:r>
            <a:endParaRPr lang="el-GR" dirty="0"/>
          </a:p>
        </p:txBody>
      </p:sp>
      <p:sp>
        <p:nvSpPr>
          <p:cNvPr id="3" name="2 - Θέση περιεχομένου"/>
          <p:cNvSpPr>
            <a:spLocks noGrp="1"/>
          </p:cNvSpPr>
          <p:nvPr>
            <p:ph sz="quarter" idx="1"/>
          </p:nvPr>
        </p:nvSpPr>
        <p:spPr/>
        <p:txBody>
          <a:bodyPr>
            <a:normAutofit/>
          </a:bodyPr>
          <a:lstStyle/>
          <a:p>
            <a:pPr lvl="0"/>
            <a:r>
              <a:rPr lang="en-US" dirty="0" smtClean="0"/>
              <a:t>Robins, R.H. 1997. </a:t>
            </a:r>
            <a:r>
              <a:rPr lang="en-US" i="1" dirty="0" smtClean="0"/>
              <a:t>A Short History of Linguistics</a:t>
            </a:r>
            <a:r>
              <a:rPr lang="en-US" dirty="0" smtClean="0"/>
              <a:t>. </a:t>
            </a:r>
            <a:r>
              <a:rPr lang="el-GR" dirty="0" smtClean="0"/>
              <a:t>4th edition. Longman</a:t>
            </a:r>
          </a:p>
          <a:p>
            <a:pPr lvl="0"/>
            <a:r>
              <a:rPr lang="en-US" dirty="0" err="1" smtClean="0"/>
              <a:t>Seuren</a:t>
            </a:r>
            <a:r>
              <a:rPr lang="en-US" dirty="0" smtClean="0"/>
              <a:t>, Pieter A.M. 1998. </a:t>
            </a:r>
            <a:r>
              <a:rPr lang="en-US" i="1" dirty="0" smtClean="0"/>
              <a:t>Western Linguistics: An Historical Introduction</a:t>
            </a:r>
            <a:r>
              <a:rPr lang="en-US" dirty="0" smtClean="0"/>
              <a:t>. </a:t>
            </a:r>
            <a:r>
              <a:rPr lang="el-GR" dirty="0" smtClean="0"/>
              <a:t>Blackwell.</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el-GR" dirty="0" smtClean="0"/>
              <a:t>Μέσοι χρόνοι</a:t>
            </a:r>
            <a:endParaRPr lang="el-GR" dirty="0"/>
          </a:p>
        </p:txBody>
      </p:sp>
      <p:sp>
        <p:nvSpPr>
          <p:cNvPr id="3" name="2 - Θέση περιεχομένου"/>
          <p:cNvSpPr>
            <a:spLocks noGrp="1"/>
          </p:cNvSpPr>
          <p:nvPr>
            <p:ph sz="quarter" idx="1"/>
          </p:nvPr>
        </p:nvSpPr>
        <p:spPr/>
        <p:txBody>
          <a:bodyPr/>
          <a:lstStyle/>
          <a:p>
            <a:r>
              <a:rPr lang="el-GR" dirty="0" smtClean="0"/>
              <a:t>12</a:t>
            </a:r>
            <a:r>
              <a:rPr lang="el-GR" baseline="30000" dirty="0" smtClean="0"/>
              <a:t>ο</a:t>
            </a:r>
            <a:r>
              <a:rPr lang="el-GR" dirty="0" smtClean="0"/>
              <a:t> </a:t>
            </a:r>
            <a:r>
              <a:rPr lang="el-GR" dirty="0" err="1" smtClean="0"/>
              <a:t>αιων</a:t>
            </a:r>
            <a:r>
              <a:rPr lang="el-GR" dirty="0" smtClean="0"/>
              <a:t>. Ισλανδός λόγιος: «Πρώτη γραμματική πραγματεία». Ενδιαφέρουσα έρευνα για φωνητική. Πρόδρομος</a:t>
            </a:r>
            <a:r>
              <a:rPr lang="en-US" dirty="0" smtClean="0"/>
              <a:t>, </a:t>
            </a:r>
            <a:r>
              <a:rPr lang="el-GR" dirty="0" smtClean="0"/>
              <a:t>σχολής Πράγας και της έννοιας φωνήματος. </a:t>
            </a:r>
          </a:p>
          <a:p>
            <a:r>
              <a:rPr lang="el-GR" dirty="0" smtClean="0"/>
              <a:t>Π.χ. </a:t>
            </a:r>
            <a:r>
              <a:rPr lang="en-US" dirty="0" err="1" smtClean="0"/>
              <a:t>S</a:t>
            </a:r>
            <a:r>
              <a:rPr lang="en-US" dirty="0" err="1" smtClean="0">
                <a:latin typeface="Cambria"/>
              </a:rPr>
              <a:t>á</a:t>
            </a:r>
            <a:r>
              <a:rPr lang="en-US" dirty="0" err="1" smtClean="0"/>
              <a:t>r</a:t>
            </a:r>
            <a:r>
              <a:rPr lang="en-US" dirty="0" smtClean="0"/>
              <a:t>, </a:t>
            </a:r>
            <a:r>
              <a:rPr lang="en-US" dirty="0" err="1" smtClean="0"/>
              <a:t>s</a:t>
            </a:r>
            <a:r>
              <a:rPr lang="en-US" dirty="0" err="1" smtClean="0">
                <a:latin typeface="Cambria"/>
              </a:rPr>
              <a:t>ó</a:t>
            </a:r>
            <a:r>
              <a:rPr lang="en-US" dirty="0" err="1" smtClean="0"/>
              <a:t>r</a:t>
            </a:r>
            <a:r>
              <a:rPr lang="en-US" dirty="0" smtClean="0"/>
              <a:t>, </a:t>
            </a:r>
            <a:r>
              <a:rPr lang="en-US" dirty="0" err="1" smtClean="0"/>
              <a:t>s</a:t>
            </a:r>
            <a:r>
              <a:rPr lang="en-US" dirty="0" err="1" smtClean="0">
                <a:latin typeface="Cambria"/>
              </a:rPr>
              <a:t>é</a:t>
            </a:r>
            <a:r>
              <a:rPr lang="en-US" dirty="0" err="1" smtClean="0"/>
              <a:t>r</a:t>
            </a:r>
            <a:r>
              <a:rPr lang="en-US" dirty="0" smtClean="0"/>
              <a:t>, </a:t>
            </a:r>
            <a:r>
              <a:rPr lang="en-US" dirty="0" err="1" smtClean="0"/>
              <a:t>s</a:t>
            </a:r>
            <a:r>
              <a:rPr lang="en-US" dirty="0" err="1" smtClean="0">
                <a:latin typeface="Cambria"/>
              </a:rPr>
              <a:t>ȩ</a:t>
            </a:r>
            <a:r>
              <a:rPr lang="en-US" dirty="0" err="1" smtClean="0"/>
              <a:t>r</a:t>
            </a:r>
            <a:r>
              <a:rPr lang="en-US" dirty="0" smtClean="0"/>
              <a:t>, </a:t>
            </a:r>
            <a:r>
              <a:rPr lang="en-US" dirty="0" err="1" smtClean="0"/>
              <a:t>sor</a:t>
            </a:r>
            <a:r>
              <a:rPr lang="en-US" dirty="0" smtClean="0"/>
              <a:t>, </a:t>
            </a:r>
            <a:r>
              <a:rPr lang="en-US" dirty="0" err="1" smtClean="0"/>
              <a:t>sur</a:t>
            </a:r>
            <a:r>
              <a:rPr lang="en-US" dirty="0" smtClean="0"/>
              <a:t>, </a:t>
            </a:r>
            <a:r>
              <a:rPr lang="en-US" dirty="0" err="1" smtClean="0"/>
              <a:t>syr</a:t>
            </a:r>
            <a:endParaRPr lang="el-G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ctr"/>
            <a:r>
              <a:rPr lang="en-US" dirty="0" smtClean="0"/>
              <a:t>Speculative grammar</a:t>
            </a:r>
            <a:r>
              <a:rPr lang="el-GR" dirty="0" smtClean="0"/>
              <a:t>: </a:t>
            </a:r>
            <a:r>
              <a:rPr lang="el-GR" dirty="0" err="1" smtClean="0"/>
              <a:t>Θεωρησιακή</a:t>
            </a:r>
            <a:r>
              <a:rPr lang="el-GR" dirty="0" smtClean="0"/>
              <a:t> Γραμματική</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n-US" dirty="0" smtClean="0"/>
              <a:t>1250-1350 </a:t>
            </a:r>
            <a:r>
              <a:rPr lang="el-GR" dirty="0" smtClean="0"/>
              <a:t>άνθηση γλωσσολογικών θεωριών λόγω επίδρασης σχολαστικής φιλοσοφίας. </a:t>
            </a:r>
          </a:p>
          <a:p>
            <a:r>
              <a:rPr lang="en-US" dirty="0" err="1" smtClean="0"/>
              <a:t>Modistae</a:t>
            </a:r>
            <a:r>
              <a:rPr lang="en-US" dirty="0" smtClean="0"/>
              <a:t> </a:t>
            </a:r>
            <a:r>
              <a:rPr lang="el-GR" dirty="0" smtClean="0"/>
              <a:t>/ 30 περίπου  </a:t>
            </a:r>
            <a:r>
              <a:rPr lang="el-GR" dirty="0" err="1" smtClean="0"/>
              <a:t>μ.ά</a:t>
            </a:r>
            <a:r>
              <a:rPr lang="el-GR" dirty="0" smtClean="0"/>
              <a:t>. </a:t>
            </a:r>
            <a:r>
              <a:rPr lang="en-US" dirty="0" smtClean="0"/>
              <a:t>Martin of Dace </a:t>
            </a:r>
            <a:r>
              <a:rPr lang="el-GR" dirty="0" smtClean="0"/>
              <a:t>,</a:t>
            </a:r>
            <a:r>
              <a:rPr lang="en-US" dirty="0" smtClean="0"/>
              <a:t> Thomas of </a:t>
            </a:r>
            <a:r>
              <a:rPr lang="en-US" dirty="0" err="1" smtClean="0"/>
              <a:t>Erfurth</a:t>
            </a:r>
            <a:r>
              <a:rPr lang="en-US" dirty="0" smtClean="0"/>
              <a:t> </a:t>
            </a:r>
            <a:r>
              <a:rPr lang="el-GR" dirty="0" smtClean="0"/>
              <a:t>/ παν/</a:t>
            </a:r>
            <a:r>
              <a:rPr lang="el-GR" dirty="0" err="1" smtClean="0"/>
              <a:t>μιο </a:t>
            </a:r>
            <a:r>
              <a:rPr lang="el-GR" dirty="0" smtClean="0"/>
              <a:t>των Παρισίων</a:t>
            </a:r>
            <a:endParaRPr lang="en-US" dirty="0" smtClean="0"/>
          </a:p>
          <a:p>
            <a:r>
              <a:rPr lang="el-GR" dirty="0" smtClean="0"/>
              <a:t>Στόχος:  εύρεση αιτίας των γλωσσικών δομών </a:t>
            </a:r>
            <a:endParaRPr lang="en-US" dirty="0" smtClean="0"/>
          </a:p>
          <a:p>
            <a:r>
              <a:rPr lang="el-GR" dirty="0" smtClean="0"/>
              <a:t>Άγιος Θωμάς ο Ακινάτης : Επίδραση Αριστοτέλη, χρήση ορθού λόγου για την απόδειξη ύπαρξης του θεού. Θεός το πρώτο αίτιο.</a:t>
            </a:r>
          </a:p>
          <a:p>
            <a:r>
              <a:rPr lang="el-GR" dirty="0" smtClean="0"/>
              <a:t>Στόχος: δημιουργία μιας θεωρίας της γλώσσας σε σχέση με φιλοσοφία εποχής</a:t>
            </a:r>
          </a:p>
          <a:p>
            <a:r>
              <a:rPr lang="el-GR" dirty="0" smtClean="0"/>
              <a:t>Η γραμματική έργο τού φιλοσόφου που θεωρεί προσεκτικά τη φύση των πραγμάτων και συνεπώς ανακαλύπτει και τη γραμματική</a:t>
            </a:r>
            <a:endParaRPr lang="el-G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ctr"/>
            <a:r>
              <a:rPr lang="en-US" dirty="0" smtClean="0"/>
              <a:t>Speculative grammar</a:t>
            </a:r>
            <a:r>
              <a:rPr lang="el-GR" dirty="0" smtClean="0"/>
              <a:t>: </a:t>
            </a:r>
            <a:r>
              <a:rPr lang="el-GR" dirty="0" err="1" smtClean="0"/>
              <a:t>Θεωρησιακή</a:t>
            </a:r>
            <a:r>
              <a:rPr lang="el-GR" dirty="0" smtClean="0"/>
              <a:t> Γραμματική</a:t>
            </a:r>
            <a:endParaRPr lang="el-GR" dirty="0"/>
          </a:p>
        </p:txBody>
      </p:sp>
      <p:sp>
        <p:nvSpPr>
          <p:cNvPr id="3" name="2 - Θέση περιεχομένου"/>
          <p:cNvSpPr>
            <a:spLocks noGrp="1"/>
          </p:cNvSpPr>
          <p:nvPr>
            <p:ph sz="quarter" idx="1"/>
          </p:nvPr>
        </p:nvSpPr>
        <p:spPr/>
        <p:txBody>
          <a:bodyPr>
            <a:normAutofit/>
          </a:bodyPr>
          <a:lstStyle/>
          <a:p>
            <a:r>
              <a:rPr lang="el-GR" dirty="0" smtClean="0"/>
              <a:t>Η γλώσσα αντανακλά την πραγματικότητα. </a:t>
            </a:r>
          </a:p>
          <a:p>
            <a:r>
              <a:rPr lang="el-GR" dirty="0" smtClean="0"/>
              <a:t>Συνεπώς υπάρχει μια καθολική γραμματική που ισχύει για όλες τις γλώσσες, παρά τις επιφανειακές διαφορές τους</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en-US" dirty="0" smtClean="0"/>
              <a:t>Speculative grammar</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Καθολική γραμματική (</a:t>
            </a:r>
            <a:r>
              <a:rPr lang="en-US" dirty="0" err="1" smtClean="0"/>
              <a:t>Bakon</a:t>
            </a:r>
            <a:r>
              <a:rPr lang="en-US" dirty="0" smtClean="0"/>
              <a:t>):</a:t>
            </a:r>
            <a:r>
              <a:rPr lang="el-GR" dirty="0" smtClean="0"/>
              <a:t>Η γραμματική μία για όλες τις  γλώσσες. Οι επιφανειακές διαφορές είναι απλώς περιστασιακές παρεκκλίσεις.  Ενδιαφέρον για την ενότητα των γλωσσών.</a:t>
            </a:r>
          </a:p>
          <a:p>
            <a:r>
              <a:rPr lang="el-GR" dirty="0" smtClean="0"/>
              <a:t>Άγιος Αυγουστίνος: εσωτερική Λέξη. Καθολική γραμματική: η γλώσσα της γνώσης κοινή σε όλους τους ανθρώπους άσχετα από τη φυσική τους γλώσσα. Η κοινή γλώσσα δεν είναι ούτε Λατινική ούτε Ελληνική, ούτε άλλη γλώσσα.</a:t>
            </a:r>
          </a:p>
          <a:p>
            <a:pPr algn="just"/>
            <a:r>
              <a:rPr lang="el-GR" dirty="0" smtClean="0"/>
              <a:t> Άγιος Θωμάς ο Ακινάτης: διάκριση μεταξύ </a:t>
            </a:r>
            <a:r>
              <a:rPr lang="en-US" dirty="0" err="1" smtClean="0"/>
              <a:t>verbus</a:t>
            </a:r>
            <a:r>
              <a:rPr lang="en-US" dirty="0" smtClean="0"/>
              <a:t>/</a:t>
            </a:r>
            <a:r>
              <a:rPr lang="en-US" dirty="0" err="1" smtClean="0"/>
              <a:t>conceptio</a:t>
            </a:r>
            <a:r>
              <a:rPr lang="en-US" dirty="0" smtClean="0"/>
              <a:t>  </a:t>
            </a:r>
            <a:r>
              <a:rPr lang="en-US" dirty="0" err="1" smtClean="0"/>
              <a:t>intellectus</a:t>
            </a:r>
            <a:r>
              <a:rPr lang="en-US" dirty="0" smtClean="0"/>
              <a:t> </a:t>
            </a:r>
            <a:r>
              <a:rPr lang="el-GR" dirty="0" smtClean="0"/>
              <a:t>/</a:t>
            </a:r>
            <a:r>
              <a:rPr lang="en-US" dirty="0" err="1" smtClean="0"/>
              <a:t>verbus</a:t>
            </a:r>
            <a:r>
              <a:rPr lang="en-US" dirty="0" smtClean="0"/>
              <a:t> </a:t>
            </a:r>
            <a:r>
              <a:rPr lang="en-US" dirty="0" err="1" smtClean="0"/>
              <a:t>cordis</a:t>
            </a:r>
            <a:r>
              <a:rPr lang="en-US" dirty="0" smtClean="0"/>
              <a:t> </a:t>
            </a:r>
            <a:r>
              <a:rPr lang="el-GR" dirty="0" smtClean="0"/>
              <a:t>και </a:t>
            </a:r>
            <a:r>
              <a:rPr lang="en-US" dirty="0" err="1" smtClean="0"/>
              <a:t>voces</a:t>
            </a:r>
            <a:r>
              <a:rPr lang="el-GR" dirty="0" smtClean="0"/>
              <a:t>/έκφραση. </a:t>
            </a:r>
          </a:p>
          <a:p>
            <a:pPr algn="just"/>
            <a:r>
              <a:rPr lang="el-GR" dirty="0" smtClean="0"/>
              <a:t>Εσωτερική λέξη/πρόθεση/έννοια διαφέρει από</a:t>
            </a:r>
            <a:r>
              <a:rPr lang="en-US" dirty="0" smtClean="0"/>
              <a:t> </a:t>
            </a:r>
            <a:r>
              <a:rPr lang="el-GR" dirty="0" smtClean="0"/>
              <a:t>εξωτερική λέξη</a:t>
            </a:r>
          </a:p>
          <a:p>
            <a:r>
              <a:rPr lang="el-GR" dirty="0" smtClean="0"/>
              <a:t>Επιφανειακή και </a:t>
            </a:r>
            <a:r>
              <a:rPr lang="el-GR" dirty="0" err="1" smtClean="0"/>
              <a:t>βαθεία</a:t>
            </a:r>
            <a:r>
              <a:rPr lang="el-GR" dirty="0" smtClean="0"/>
              <a:t> δομή/δημιουργικότητα της γλώσσας /</a:t>
            </a:r>
            <a:r>
              <a:rPr lang="en-US" dirty="0" smtClean="0"/>
              <a:t>Chomsky</a:t>
            </a:r>
            <a:endParaRPr lang="el-G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Speculative grammar</a:t>
            </a:r>
            <a:endParaRPr lang="el-GR" dirty="0"/>
          </a:p>
        </p:txBody>
      </p:sp>
      <p:sp>
        <p:nvSpPr>
          <p:cNvPr id="3" name="2 - Θέση περιεχομένου"/>
          <p:cNvSpPr>
            <a:spLocks noGrp="1"/>
          </p:cNvSpPr>
          <p:nvPr>
            <p:ph sz="quarter" idx="1"/>
          </p:nvPr>
        </p:nvSpPr>
        <p:spPr/>
        <p:txBody>
          <a:bodyPr>
            <a:normAutofit fontScale="85000" lnSpcReduction="20000"/>
          </a:bodyPr>
          <a:lstStyle/>
          <a:p>
            <a:r>
              <a:rPr lang="el-GR" dirty="0" smtClean="0"/>
              <a:t>Σύνθεση του «είναι», «σκέπτεσθαι» και «</a:t>
            </a:r>
            <a:r>
              <a:rPr lang="el-GR" dirty="0" err="1" smtClean="0"/>
              <a:t>ομιλείν</a:t>
            </a:r>
            <a:r>
              <a:rPr lang="el-GR" dirty="0" smtClean="0"/>
              <a:t>»: τα γλωσσικά στοιχεία και οι γλωσσικές δομές αντιμετωπίζονται υπό το φως της ύπαρξης και των κατηγοριών της σκέψης</a:t>
            </a:r>
          </a:p>
          <a:p>
            <a:r>
              <a:rPr lang="el-GR" dirty="0" smtClean="0"/>
              <a:t>Προσπάθεια να ευρεθεί η σχέση μεταξύ οντολογικών και μεταφυσικών κατηγοριών μέσα από τη δομή του πραγματικού κόσμου, τις εννοιολογικές κατηγορίες του νου και τις γραμματικές κατηγορίες της γραμματικής. Οι κατηγορίες αυτής της γραμματικής συσχετίζονται με τις κατηγορίες της λογικής, επιστημολογίας και μεταφυσικής</a:t>
            </a:r>
          </a:p>
          <a:p>
            <a:r>
              <a:rPr lang="el-GR" dirty="0" smtClean="0"/>
              <a:t>π.χ. ουσιαστικά εκφράζουν τη μεταφυσική κατηγορία της "μονιμότητας" </a:t>
            </a:r>
          </a:p>
          <a:p>
            <a:r>
              <a:rPr lang="el-GR" dirty="0" smtClean="0"/>
              <a:t>ενώ τα ρήματα «το γίγνεσθαι." /διαδικασία</a:t>
            </a:r>
          </a:p>
          <a:p>
            <a:endParaRPr lang="el-GR" dirty="0" smtClean="0"/>
          </a:p>
          <a:p>
            <a:endParaRPr lang="el-GR" dirty="0" smtClean="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Speculative grammar</a:t>
            </a:r>
            <a:endParaRPr lang="el-GR" dirty="0"/>
          </a:p>
        </p:txBody>
      </p:sp>
      <p:sp>
        <p:nvSpPr>
          <p:cNvPr id="3" name="2 - Θέση περιεχομένου"/>
          <p:cNvSpPr>
            <a:spLocks noGrp="1"/>
          </p:cNvSpPr>
          <p:nvPr>
            <p:ph sz="quarter" idx="1"/>
          </p:nvPr>
        </p:nvSpPr>
        <p:spPr/>
        <p:txBody>
          <a:bodyPr>
            <a:normAutofit fontScale="85000" lnSpcReduction="20000"/>
          </a:bodyPr>
          <a:lstStyle/>
          <a:p>
            <a:r>
              <a:rPr lang="el-GR" dirty="0" smtClean="0"/>
              <a:t>Οι κατηγορίες αυτές ονομάζονται τρόποι (</a:t>
            </a:r>
            <a:r>
              <a:rPr lang="en-US" dirty="0" err="1" smtClean="0"/>
              <a:t>modi</a:t>
            </a:r>
            <a:r>
              <a:rPr lang="el-GR" dirty="0" smtClean="0"/>
              <a:t>). Και οι γραμματικές κατηγορίες (κλίση, πτώσεις, γένη κ.λπ. Είναι τρόποι.</a:t>
            </a:r>
          </a:p>
          <a:p>
            <a:r>
              <a:rPr lang="el-GR" dirty="0" smtClean="0"/>
              <a:t>Οι τρόποι ύπαρξης (</a:t>
            </a:r>
            <a:r>
              <a:rPr lang="en-US" dirty="0" err="1" smtClean="0"/>
              <a:t>modi</a:t>
            </a:r>
            <a:r>
              <a:rPr lang="en-US" dirty="0" smtClean="0"/>
              <a:t> </a:t>
            </a:r>
            <a:r>
              <a:rPr lang="en-US" dirty="0" err="1" smtClean="0"/>
              <a:t>essendi</a:t>
            </a:r>
            <a:r>
              <a:rPr lang="en-US" dirty="0" smtClean="0"/>
              <a:t>)=</a:t>
            </a:r>
            <a:r>
              <a:rPr lang="el-GR" dirty="0" smtClean="0"/>
              <a:t>ιδιότητες των όντων καθρεφτίζονται στους τρόπους κατανόησης </a:t>
            </a:r>
            <a:r>
              <a:rPr lang="en-US" dirty="0" smtClean="0"/>
              <a:t>(</a:t>
            </a:r>
            <a:r>
              <a:rPr lang="en-US" dirty="0" err="1" smtClean="0"/>
              <a:t>modi</a:t>
            </a:r>
            <a:r>
              <a:rPr lang="en-US" dirty="0" smtClean="0"/>
              <a:t> </a:t>
            </a:r>
            <a:r>
              <a:rPr lang="en-US" dirty="0" err="1" smtClean="0"/>
              <a:t>intelligendi</a:t>
            </a:r>
            <a:r>
              <a:rPr lang="en-US" dirty="0" smtClean="0"/>
              <a:t>) </a:t>
            </a:r>
            <a:r>
              <a:rPr lang="el-GR" dirty="0" smtClean="0"/>
              <a:t>όσο και στους τρόπους σημασίας</a:t>
            </a:r>
            <a:r>
              <a:rPr lang="en-US" dirty="0" smtClean="0"/>
              <a:t> (</a:t>
            </a:r>
            <a:r>
              <a:rPr lang="en-US" dirty="0" err="1" smtClean="0"/>
              <a:t>modi</a:t>
            </a:r>
            <a:r>
              <a:rPr lang="en-US" dirty="0" smtClean="0"/>
              <a:t> </a:t>
            </a:r>
            <a:r>
              <a:rPr lang="en-US" dirty="0" err="1" smtClean="0"/>
              <a:t>significandi</a:t>
            </a:r>
            <a:r>
              <a:rPr lang="en-US" dirty="0" smtClean="0"/>
              <a:t>) </a:t>
            </a:r>
            <a:r>
              <a:rPr lang="el-GR" dirty="0" smtClean="0"/>
              <a:t> που βρίσκονται στη γλώσσα</a:t>
            </a:r>
          </a:p>
          <a:p>
            <a:r>
              <a:rPr lang="el-GR" dirty="0" smtClean="0"/>
              <a:t>Δύο βασικοί τρόποι ύπαρξης αντανακλώνται στη γλώσσα. Η ιδιότητα της σταθερότητας και η ιδιότητα της μεταβολής/διαδοχής. </a:t>
            </a:r>
          </a:p>
          <a:p>
            <a:r>
              <a:rPr lang="el-GR" dirty="0" smtClean="0"/>
              <a:t>Φαίνονται στις γλωσσικές κατηγορίες ονόματος και ρήματος αντίστοιχα.</a:t>
            </a:r>
          </a:p>
          <a:p>
            <a:pPr>
              <a:buNone/>
            </a:pPr>
            <a:r>
              <a:rPr lang="en-US" dirty="0" smtClean="0"/>
              <a:t>	</a:t>
            </a:r>
            <a:endParaRPr lang="el-G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US" dirty="0" smtClean="0"/>
              <a:t>Speculative grammar</a:t>
            </a:r>
            <a:r>
              <a:rPr lang="el-GR" dirty="0" smtClean="0"/>
              <a:t>/ Τ</a:t>
            </a:r>
            <a:r>
              <a:rPr lang="en-US" dirty="0" smtClean="0"/>
              <a:t>. Erfurt</a:t>
            </a:r>
            <a:endParaRPr lang="el-GR" dirty="0" smtClean="0"/>
          </a:p>
        </p:txBody>
      </p:sp>
      <p:sp>
        <p:nvSpPr>
          <p:cNvPr id="3" name="2 - Θέση περιεχομένου"/>
          <p:cNvSpPr>
            <a:spLocks noGrp="1"/>
          </p:cNvSpPr>
          <p:nvPr>
            <p:ph sz="quarter" idx="1"/>
          </p:nvPr>
        </p:nvSpPr>
        <p:spPr/>
        <p:txBody>
          <a:bodyPr>
            <a:normAutofit fontScale="85000" lnSpcReduction="20000"/>
          </a:bodyPr>
          <a:lstStyle/>
          <a:p>
            <a:r>
              <a:rPr lang="el-GR" dirty="0" smtClean="0"/>
              <a:t>Ακολούθησαν τη μορφολογία της γραμματικής του </a:t>
            </a:r>
            <a:r>
              <a:rPr lang="el-GR" dirty="0" err="1" smtClean="0"/>
              <a:t>Πρισκιανού</a:t>
            </a:r>
            <a:endParaRPr lang="en-US" dirty="0" smtClean="0"/>
          </a:p>
          <a:p>
            <a:r>
              <a:rPr lang="el-GR" dirty="0" smtClean="0"/>
              <a:t>Σπουδαιότερη συμβολή στο συντακτικό.</a:t>
            </a:r>
          </a:p>
          <a:p>
            <a:r>
              <a:rPr lang="el-GR" dirty="0" smtClean="0"/>
              <a:t>Συγκεκριμένη θεωρία για δομή πρότασης</a:t>
            </a:r>
          </a:p>
          <a:p>
            <a:r>
              <a:rPr lang="el-GR" dirty="0" smtClean="0"/>
              <a:t>Η </a:t>
            </a:r>
            <a:r>
              <a:rPr lang="el-GR" dirty="0" err="1" smtClean="0"/>
              <a:t>αποδεκτότητα</a:t>
            </a:r>
            <a:r>
              <a:rPr lang="el-GR" dirty="0" smtClean="0"/>
              <a:t> μιας πρότασης εξαρτάται από:</a:t>
            </a:r>
          </a:p>
          <a:p>
            <a:r>
              <a:rPr lang="el-GR" dirty="0" smtClean="0"/>
              <a:t>Α) Οι τάξεις των λέξεων που συσχετίζονται πρέπει να συνθέτουν μια συντακτική δομή (ρήμα και όνομα)</a:t>
            </a:r>
          </a:p>
          <a:p>
            <a:r>
              <a:rPr lang="el-GR" dirty="0" smtClean="0"/>
              <a:t>Β)οι λέξεις να έχουν τις κατάλληλες κλιτικές κατηγορίες.</a:t>
            </a:r>
          </a:p>
          <a:p>
            <a:r>
              <a:rPr lang="el-GR" dirty="0" smtClean="0"/>
              <a:t>Γ) οι λέξεις ως λεξιλογικά στοιχεία πρέπει να </a:t>
            </a:r>
            <a:r>
              <a:rPr lang="el-GR" dirty="0" err="1" smtClean="0"/>
              <a:t>συμπαρα</a:t>
            </a:r>
            <a:r>
              <a:rPr lang="el-GR" dirty="0" smtClean="0"/>
              <a:t>-τίθενται.</a:t>
            </a:r>
          </a:p>
          <a:p>
            <a:r>
              <a:rPr lang="en-US" dirty="0" err="1" smtClean="0"/>
              <a:t>Cappa</a:t>
            </a:r>
            <a:r>
              <a:rPr lang="en-US" dirty="0" smtClean="0"/>
              <a:t> </a:t>
            </a:r>
            <a:r>
              <a:rPr lang="en-US" dirty="0" err="1" smtClean="0"/>
              <a:t>nigra</a:t>
            </a:r>
            <a:r>
              <a:rPr lang="en-US" dirty="0" smtClean="0"/>
              <a:t>/ * </a:t>
            </a:r>
            <a:r>
              <a:rPr lang="en-US" dirty="0" err="1" smtClean="0"/>
              <a:t>cappa</a:t>
            </a:r>
            <a:r>
              <a:rPr lang="en-US" dirty="0" smtClean="0"/>
              <a:t> </a:t>
            </a:r>
            <a:r>
              <a:rPr lang="en-US" dirty="0" err="1" smtClean="0"/>
              <a:t>categorica</a:t>
            </a:r>
            <a:endParaRPr lang="en-US" dirty="0" smtClean="0"/>
          </a:p>
          <a:p>
            <a:r>
              <a:rPr lang="el-GR" dirty="0" smtClean="0"/>
              <a:t>Μη αποδεκτές προτάσεις</a:t>
            </a:r>
          </a:p>
          <a:p>
            <a:endParaRPr lang="el-GR" dirty="0" smtClean="0"/>
          </a:p>
          <a:p>
            <a:endParaRPr lang="el-G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Speculative grammar</a:t>
            </a:r>
            <a:r>
              <a:rPr lang="el-GR" dirty="0" smtClean="0"/>
              <a:t>/ Τ</a:t>
            </a:r>
            <a:r>
              <a:rPr lang="en-US" dirty="0" smtClean="0"/>
              <a:t>. Erfurt</a:t>
            </a:r>
            <a:endParaRPr lang="el-GR" dirty="0"/>
          </a:p>
        </p:txBody>
      </p:sp>
      <p:sp>
        <p:nvSpPr>
          <p:cNvPr id="3" name="2 - Θέση περιεχομένου"/>
          <p:cNvSpPr>
            <a:spLocks noGrp="1"/>
          </p:cNvSpPr>
          <p:nvPr>
            <p:ph sz="quarter" idx="1"/>
          </p:nvPr>
        </p:nvSpPr>
        <p:spPr/>
        <p:txBody>
          <a:bodyPr>
            <a:normAutofit fontScale="85000" lnSpcReduction="20000"/>
          </a:bodyPr>
          <a:lstStyle/>
          <a:p>
            <a:r>
              <a:rPr lang="el-GR" dirty="0" smtClean="0"/>
              <a:t>Πρότυπο ανάλυσης που προμηνύει την ανάλυση σε άμεσα συστατικά </a:t>
            </a:r>
            <a:r>
              <a:rPr lang="en-US" dirty="0" smtClean="0"/>
              <a:t>(ICA)</a:t>
            </a:r>
            <a:endParaRPr lang="el-GR" dirty="0" smtClean="0"/>
          </a:p>
          <a:p>
            <a:r>
              <a:rPr lang="en-US" i="1" dirty="0" smtClean="0"/>
              <a:t>Socrates </a:t>
            </a:r>
            <a:r>
              <a:rPr lang="en-US" i="1" dirty="0" err="1" smtClean="0"/>
              <a:t>albus</a:t>
            </a:r>
            <a:r>
              <a:rPr lang="en-US" i="1" dirty="0" smtClean="0"/>
              <a:t> </a:t>
            </a:r>
            <a:r>
              <a:rPr lang="en-US" i="1" dirty="0" err="1" smtClean="0"/>
              <a:t>currit</a:t>
            </a:r>
            <a:r>
              <a:rPr lang="en-US" i="1" dirty="0" smtClean="0"/>
              <a:t> </a:t>
            </a:r>
            <a:r>
              <a:rPr lang="en-US" i="1" dirty="0" err="1" smtClean="0"/>
              <a:t>bene</a:t>
            </a:r>
            <a:r>
              <a:rPr lang="en-US" i="1" dirty="0" smtClean="0"/>
              <a:t> </a:t>
            </a:r>
            <a:r>
              <a:rPr lang="en-US" dirty="0" smtClean="0"/>
              <a:t>(</a:t>
            </a:r>
            <a:r>
              <a:rPr lang="el-GR" dirty="0" smtClean="0"/>
              <a:t>δύο δευτερεύοντα στοιχεία του ονοματικού και ρηματικού συνόλου που το καθένα εξαρτάται άμεσα από τον κάθε κύριο όρο που συνδέεται έμμεσα με το υπόλοιπο μέρος της πρότασης</a:t>
            </a:r>
            <a:r>
              <a:rPr lang="en-US" dirty="0" smtClean="0"/>
              <a:t>)</a:t>
            </a:r>
          </a:p>
          <a:p>
            <a:r>
              <a:rPr lang="el-GR" dirty="0" smtClean="0"/>
              <a:t>Πρόδρομοι των </a:t>
            </a:r>
            <a:r>
              <a:rPr lang="en-US" dirty="0" smtClean="0"/>
              <a:t>Binary branching</a:t>
            </a:r>
            <a:r>
              <a:rPr lang="el-GR" dirty="0" smtClean="0"/>
              <a:t> και </a:t>
            </a:r>
            <a:r>
              <a:rPr lang="en-US" dirty="0" smtClean="0"/>
              <a:t>Function-argument dependency</a:t>
            </a:r>
          </a:p>
          <a:p>
            <a:r>
              <a:rPr lang="el-GR" dirty="0" smtClean="0"/>
              <a:t>Λείπει το </a:t>
            </a:r>
            <a:r>
              <a:rPr lang="el-GR" dirty="0" err="1" smtClean="0"/>
              <a:t>δενδρο</a:t>
            </a:r>
            <a:r>
              <a:rPr lang="el-GR" dirty="0" smtClean="0"/>
              <a:t>-διάγραμμα και το μαθηματικό υπόβαθρο </a:t>
            </a:r>
          </a:p>
          <a:p>
            <a:r>
              <a:rPr lang="en-US" dirty="0" smtClean="0"/>
              <a:t>Chomsky, </a:t>
            </a:r>
            <a:r>
              <a:rPr lang="en-US" dirty="0" err="1" smtClean="0"/>
              <a:t>Frege</a:t>
            </a:r>
            <a:r>
              <a:rPr lang="el-GR" dirty="0" smtClean="0"/>
              <a:t> </a:t>
            </a:r>
          </a:p>
          <a:p>
            <a:endParaRPr lang="en-US" dirty="0" smtClean="0"/>
          </a:p>
          <a:p>
            <a:r>
              <a:rPr lang="el-GR" dirty="0" smtClean="0"/>
              <a:t> </a:t>
            </a:r>
            <a:endParaRPr lang="el-G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Speculative grammar</a:t>
            </a:r>
            <a:r>
              <a:rPr lang="el-GR" dirty="0" smtClean="0"/>
              <a:t>/ Τ</a:t>
            </a:r>
            <a:r>
              <a:rPr lang="en-US" dirty="0" smtClean="0"/>
              <a:t>. Erfurt</a:t>
            </a:r>
            <a:endParaRPr lang="el-GR" dirty="0"/>
          </a:p>
        </p:txBody>
      </p:sp>
      <p:sp>
        <p:nvSpPr>
          <p:cNvPr id="3" name="2 - Θέση περιεχομένου"/>
          <p:cNvSpPr>
            <a:spLocks noGrp="1"/>
          </p:cNvSpPr>
          <p:nvPr>
            <p:ph sz="quarter" idx="1"/>
          </p:nvPr>
        </p:nvSpPr>
        <p:spPr/>
        <p:txBody>
          <a:bodyPr>
            <a:normAutofit fontScale="85000" lnSpcReduction="20000"/>
          </a:bodyPr>
          <a:lstStyle/>
          <a:p>
            <a:r>
              <a:rPr lang="el-GR" dirty="0" smtClean="0"/>
              <a:t>Καθαρή εικόνα για τη λειτουργία των τάξεων/ακριβέστεροι ορισμοί</a:t>
            </a:r>
          </a:p>
          <a:p>
            <a:r>
              <a:rPr lang="el-GR" dirty="0" smtClean="0"/>
              <a:t>Διάκριση επιθέτου και ουσιαστικού</a:t>
            </a:r>
          </a:p>
          <a:p>
            <a:r>
              <a:rPr lang="el-GR" dirty="0" smtClean="0"/>
              <a:t>Διάκριση ρήματος και μετοχής (έχει τη χρονική διαδρομή ρήματος αλλά δεν αποχωρίζεται την ουσία των ονομάτων, άρα μπορεί να κατέχει θέση ουσιαστικού στην πρόταση)</a:t>
            </a:r>
          </a:p>
          <a:p>
            <a:r>
              <a:rPr lang="el-GR" dirty="0" smtClean="0"/>
              <a:t>Ρήμα= -ουσία</a:t>
            </a:r>
          </a:p>
          <a:p>
            <a:r>
              <a:rPr lang="el-GR" dirty="0" err="1" smtClean="0"/>
              <a:t>μετοχή=+ουσία</a:t>
            </a:r>
            <a:endParaRPr lang="el-GR" dirty="0" smtClean="0"/>
          </a:p>
          <a:p>
            <a:r>
              <a:rPr lang="el-GR" dirty="0" smtClean="0"/>
              <a:t>Ορισμός πρόθεσης: διαφοροποίηση των προθέσεων  ως μορφημάτων λέξεων (παραγωγικά μορφήματα π.χ. υπογράφω) και αυτοτελών ανεξαρτήτων προθέσεων (π.χ. από της οικίας) </a:t>
            </a:r>
            <a:endParaRPr lang="el-G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55000" lnSpcReduction="20000"/>
          </a:bodyPr>
          <a:lstStyle/>
          <a:p>
            <a:r>
              <a:rPr lang="el-GR" dirty="0" smtClean="0"/>
              <a:t>Κείμενα</a:t>
            </a:r>
          </a:p>
          <a:p>
            <a:r>
              <a:rPr lang="el-GR" u="sng" dirty="0" smtClean="0"/>
              <a:t>Smaragdus (9οςαι.)</a:t>
            </a:r>
          </a:p>
          <a:p>
            <a:r>
              <a:rPr lang="el-GR" dirty="0" smtClean="0"/>
              <a:t>Το ρήμα έχει τρία πρόσωπα. Θεωρώ ότι αυτό είναι εμπνευσμένο από το Θεό, έτσι ώστε η πίστη μας στην Αγία Τριάδα να αντιπροσωπεύεται και στις λέξεις. </a:t>
            </a:r>
          </a:p>
          <a:p>
            <a:r>
              <a:rPr lang="el-GR" u="sng" dirty="0" smtClean="0"/>
              <a:t>13οςαι. </a:t>
            </a:r>
          </a:p>
          <a:p>
            <a:r>
              <a:rPr lang="el-GR" dirty="0" smtClean="0"/>
              <a:t>Για να είναι μια πρόταση ολοκληρωμένη είναιαπαραίτη τα δύο πράγματα, το υποκείμενο (suppositum) και το κατηγόρημα (appositum). To υποκείμενο είναι αυτό για το οποίο γίνεται λόγος. Το κατηγόρημα είναι αυτό που λέγεται για το υποκείμενο. Τα ονόματα επινοήθηκαν για να δηλώνουν το υποκείμενο. Τα ρήματα επινοήθηκαν για να δηλώνουν το κατηγόρημα. </a:t>
            </a:r>
          </a:p>
          <a:p>
            <a:r>
              <a:rPr lang="el-GR" u="sng" dirty="0" smtClean="0"/>
              <a:t>J. von Stobniczy (1470-1518)</a:t>
            </a:r>
          </a:p>
          <a:p>
            <a:r>
              <a:rPr lang="el-GR" dirty="0" smtClean="0"/>
              <a:t> Είναι όλες οι γλώσσες μίαγραμματική; Ναι, γιατί η φύση των πραγμάτων, η μορφή τους και οτρόπος με τον οποίο τα αντιλαμβανόμαστε, είναι όμοια σε όλους τους ανθρώπους. Κατά συνέπεια, και οι τρόποι σήμανσης, δόμησης και ομιλίας, δηλ. τα συστατικά της γραμματικής, είναι όμοιοι. Άρα, όποιος γνωρίζει τη γραμματική μιας λώσσας, ξέρει και όσα αποτελούν γενικά τη γραμματική. Το ότι στηριζόμενος σε αυτή τη γνώση της γραμματικής, δεν μπορεί να μιλήσει και μια άλλη γλώσσα, οφείλεται στις λεξιλογικές διαφορές, που έχουν να κάνουν με κάποια τυχαία χαρακτηριστικά.</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fontScale="90000"/>
          </a:bodyPr>
          <a:lstStyle/>
          <a:p>
            <a:pPr algn="ctr"/>
            <a:r>
              <a:rPr lang="el-GR" dirty="0" smtClean="0"/>
              <a:t>Η βιβλιογραφία ανά τομείς: : αρχαιότητα και μεσαίωνας</a:t>
            </a:r>
            <a:endParaRPr lang="el-GR" dirty="0"/>
          </a:p>
        </p:txBody>
      </p:sp>
      <p:sp>
        <p:nvSpPr>
          <p:cNvPr id="3" name="2 - Θέση περιεχομένου"/>
          <p:cNvSpPr>
            <a:spLocks noGrp="1"/>
          </p:cNvSpPr>
          <p:nvPr>
            <p:ph sz="quarter" idx="1"/>
          </p:nvPr>
        </p:nvSpPr>
        <p:spPr/>
        <p:txBody>
          <a:bodyPr>
            <a:normAutofit fontScale="47500" lnSpcReduction="20000"/>
          </a:bodyPr>
          <a:lstStyle/>
          <a:p>
            <a:endParaRPr lang="el-GR" dirty="0" smtClean="0"/>
          </a:p>
          <a:p>
            <a:pPr lvl="0"/>
            <a:r>
              <a:rPr lang="en-US" sz="3300" dirty="0" err="1" smtClean="0"/>
              <a:t>Lepschy</a:t>
            </a:r>
            <a:r>
              <a:rPr lang="en-US" sz="3300" dirty="0" smtClean="0"/>
              <a:t>, G. (ed.) 1994.</a:t>
            </a:r>
            <a:r>
              <a:rPr lang="en-US" sz="3300" i="1" dirty="0" smtClean="0"/>
              <a:t> History of Linguistics I: The Eastern Tradition of Linguistics</a:t>
            </a:r>
            <a:r>
              <a:rPr lang="en-US" sz="3300" dirty="0" smtClean="0"/>
              <a:t>. Longman. Chapters on Chinese, Indian, Ancient Near East, Hebrew, Arabic linguistics by G. </a:t>
            </a:r>
            <a:r>
              <a:rPr lang="en-US" sz="3300" dirty="0" err="1" smtClean="0"/>
              <a:t>Malmqvist</a:t>
            </a:r>
            <a:r>
              <a:rPr lang="en-US" sz="3300" dirty="0" smtClean="0"/>
              <a:t>, G. Cardona, E. Reiner, J.H. Johnson, </a:t>
            </a:r>
            <a:r>
              <a:rPr lang="en-US" sz="3300" dirty="0" err="1" smtClean="0"/>
              <a:t>R.Loewe</a:t>
            </a:r>
            <a:r>
              <a:rPr lang="en-US" sz="3300" dirty="0" smtClean="0"/>
              <a:t>, H. </a:t>
            </a:r>
            <a:r>
              <a:rPr lang="en-US" sz="3300" dirty="0" err="1" smtClean="0"/>
              <a:t>Fleisch</a:t>
            </a:r>
            <a:r>
              <a:rPr lang="en-US" sz="3300" dirty="0" smtClean="0"/>
              <a:t>.</a:t>
            </a:r>
            <a:endParaRPr lang="el-GR" sz="3300" dirty="0" smtClean="0"/>
          </a:p>
          <a:p>
            <a:pPr lvl="0"/>
            <a:r>
              <a:rPr lang="en-US" sz="3300" dirty="0" err="1" smtClean="0"/>
              <a:t>Lepschy</a:t>
            </a:r>
            <a:r>
              <a:rPr lang="en-US" sz="3300" dirty="0" smtClean="0"/>
              <a:t>, G (ed.) 1994. </a:t>
            </a:r>
            <a:r>
              <a:rPr lang="en-US" sz="3300" i="1" dirty="0" smtClean="0"/>
              <a:t>History of Linguistics II. Classical and Medieval Linguistics.</a:t>
            </a:r>
            <a:r>
              <a:rPr lang="en-US" sz="3300" dirty="0" smtClean="0"/>
              <a:t> Longman. It includes a lengthy and important chapter by P. Matthews on Greek and Latin linguistics; also a chapter on Medieval linguistics by E. </a:t>
            </a:r>
            <a:r>
              <a:rPr lang="en-US" sz="3300" dirty="0" err="1" smtClean="0"/>
              <a:t>Vineis</a:t>
            </a:r>
            <a:r>
              <a:rPr lang="en-US" sz="3300" dirty="0" smtClean="0"/>
              <a:t> and A. </a:t>
            </a:r>
            <a:r>
              <a:rPr lang="en-US" sz="3300" dirty="0" err="1" smtClean="0"/>
              <a:t>Maicrii</a:t>
            </a:r>
            <a:r>
              <a:rPr lang="en-US" sz="3300" dirty="0" smtClean="0"/>
              <a:t>.</a:t>
            </a:r>
            <a:endParaRPr lang="el-GR" sz="3300" dirty="0" smtClean="0"/>
          </a:p>
          <a:p>
            <a:pPr lvl="0"/>
            <a:r>
              <a:rPr lang="en-US" sz="3300" dirty="0" smtClean="0"/>
              <a:t>Law, V. 1997. </a:t>
            </a:r>
            <a:r>
              <a:rPr lang="en-US" sz="3300" i="1" dirty="0" smtClean="0"/>
              <a:t>Grammar and Grammarians in the Early Middle Ages</a:t>
            </a:r>
            <a:r>
              <a:rPr lang="en-US" sz="3300" dirty="0" smtClean="0"/>
              <a:t>. </a:t>
            </a:r>
            <a:r>
              <a:rPr lang="el-GR" sz="3300" dirty="0" smtClean="0"/>
              <a:t>Longman.</a:t>
            </a:r>
          </a:p>
          <a:p>
            <a:pPr lvl="0"/>
            <a:r>
              <a:rPr lang="en-US" sz="3300" dirty="0" err="1" smtClean="0"/>
              <a:t>Pinborg</a:t>
            </a:r>
            <a:r>
              <a:rPr lang="en-US" sz="3300" dirty="0" smtClean="0"/>
              <a:t>, J. 1975. </a:t>
            </a:r>
            <a:r>
              <a:rPr lang="en-US" sz="3300" i="1" dirty="0" smtClean="0"/>
              <a:t>Classical Antiquity: Greece</a:t>
            </a:r>
            <a:r>
              <a:rPr lang="en-US" sz="3300" dirty="0" smtClean="0"/>
              <a:t>, in T. </a:t>
            </a:r>
            <a:r>
              <a:rPr lang="en-US" sz="3300" dirty="0" err="1" smtClean="0"/>
              <a:t>Sebeok</a:t>
            </a:r>
            <a:r>
              <a:rPr lang="en-US" sz="3300" dirty="0" smtClean="0"/>
              <a:t> (ed.) </a:t>
            </a:r>
            <a:r>
              <a:rPr lang="el-GR" sz="3300" i="1" dirty="0" smtClean="0"/>
              <a:t>Current Trends in Linguistics</a:t>
            </a:r>
            <a:r>
              <a:rPr lang="el-GR" sz="3300" dirty="0" smtClean="0"/>
              <a:t>, vol. 13 </a:t>
            </a:r>
            <a:r>
              <a:rPr lang="el-GR" sz="3300" i="1" dirty="0" smtClean="0"/>
              <a:t>Historiography of Linguistics</a:t>
            </a:r>
            <a:r>
              <a:rPr lang="el-GR" sz="3300" dirty="0" smtClean="0"/>
              <a:t>, 69-126. Mouton.</a:t>
            </a:r>
          </a:p>
          <a:p>
            <a:pPr lvl="0"/>
            <a:r>
              <a:rPr lang="en-US" sz="3300" dirty="0" smtClean="0"/>
              <a:t>Robins, R.H. 1993.</a:t>
            </a:r>
            <a:r>
              <a:rPr lang="en-US" sz="3300" i="1" dirty="0" smtClean="0"/>
              <a:t> The Byzantine Grammarians. Their Place in History</a:t>
            </a:r>
            <a:r>
              <a:rPr lang="en-US" sz="3300" dirty="0" smtClean="0"/>
              <a:t>. Mouton De </a:t>
            </a:r>
            <a:r>
              <a:rPr lang="en-US" sz="3300" dirty="0" err="1" smtClean="0"/>
              <a:t>Gruyter</a:t>
            </a:r>
            <a:r>
              <a:rPr lang="en-US" sz="3300" dirty="0" smtClean="0"/>
              <a:t>.</a:t>
            </a:r>
            <a:endParaRPr lang="el-GR" sz="3300" dirty="0" smtClean="0"/>
          </a:p>
          <a:p>
            <a:pPr lvl="0"/>
            <a:r>
              <a:rPr lang="en-US" sz="3300" dirty="0" smtClean="0"/>
              <a:t>Taylor, D.J. 1987. </a:t>
            </a:r>
            <a:r>
              <a:rPr lang="en-US" sz="3300" i="1" dirty="0" smtClean="0"/>
              <a:t>The History of Linguistics in the Classical Period</a:t>
            </a:r>
            <a:r>
              <a:rPr lang="en-US" sz="3300" dirty="0" smtClean="0"/>
              <a:t>. </a:t>
            </a:r>
            <a:r>
              <a:rPr lang="el-GR" sz="3300" dirty="0" smtClean="0"/>
              <a:t>Benjamins.</a:t>
            </a:r>
          </a:p>
          <a:p>
            <a:pPr lvl="0"/>
            <a:r>
              <a:rPr lang="en-US" sz="3300" dirty="0" smtClean="0"/>
              <a:t>Law, V. 2002</a:t>
            </a:r>
            <a:r>
              <a:rPr lang="en-US" sz="3300" i="1" dirty="0" smtClean="0"/>
              <a:t> The History of Linguistics in Europe</a:t>
            </a:r>
            <a:r>
              <a:rPr lang="en-US" sz="3300" dirty="0" smtClean="0"/>
              <a:t>. </a:t>
            </a:r>
            <a:r>
              <a:rPr lang="el-GR" sz="3300" dirty="0" smtClean="0"/>
              <a:t>CUP.</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ctr"/>
            <a:r>
              <a:rPr lang="el-GR" dirty="0" smtClean="0"/>
              <a:t/>
            </a:r>
            <a:br>
              <a:rPr lang="el-GR" dirty="0" smtClean="0"/>
            </a:br>
            <a:r>
              <a:rPr lang="el-GR" dirty="0" smtClean="0"/>
              <a:t>Καθολικά γλώσσας</a:t>
            </a:r>
            <a:br>
              <a:rPr lang="el-GR" dirty="0" smtClean="0"/>
            </a:br>
            <a:endParaRPr lang="el-GR" dirty="0"/>
          </a:p>
        </p:txBody>
      </p:sp>
      <p:sp>
        <p:nvSpPr>
          <p:cNvPr id="3" name="2 - Θέση περιεχομένου"/>
          <p:cNvSpPr>
            <a:spLocks noGrp="1"/>
          </p:cNvSpPr>
          <p:nvPr>
            <p:ph sz="quarter" idx="1"/>
          </p:nvPr>
        </p:nvSpPr>
        <p:spPr/>
        <p:txBody>
          <a:bodyPr>
            <a:normAutofit lnSpcReduction="10000"/>
          </a:bodyPr>
          <a:lstStyle/>
          <a:p>
            <a:r>
              <a:rPr lang="el-GR" dirty="0" smtClean="0"/>
              <a:t>Αφορούν τη σχέση της χρήση της γλώσσας για να μιλήσουμε για τον κόσμο και του κόσμου καθεαυτού. </a:t>
            </a:r>
          </a:p>
          <a:p>
            <a:r>
              <a:rPr lang="el-GR" dirty="0" smtClean="0"/>
              <a:t>Σημασιολογική υπόσταση λέξεων που χρησιμοποιούνται στη σύνθεση γενικών προτάσεων</a:t>
            </a:r>
          </a:p>
          <a:p>
            <a:r>
              <a:rPr lang="el-GR" dirty="0" smtClean="0"/>
              <a:t>Είδος λέξεων που εμφανίζονται ως κατηγορήματα</a:t>
            </a:r>
          </a:p>
          <a:p>
            <a:r>
              <a:rPr lang="el-GR" dirty="0" smtClean="0"/>
              <a:t>Είναι αυθύπαρκτοι οι όροι αυτοί, καθολικοί, χωρίς υπόσταση έξω από τη γλώσσα του ομιλητή ή χαρακτηριστικό των επιμέρους;  </a:t>
            </a:r>
            <a:endParaRPr lang="el-G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el-GR" dirty="0" smtClean="0"/>
              <a:t>καθολικά</a:t>
            </a:r>
            <a:endParaRPr lang="el-GR" dirty="0"/>
          </a:p>
        </p:txBody>
      </p:sp>
      <p:sp>
        <p:nvSpPr>
          <p:cNvPr id="3" name="2 - Θέση περιεχομένου"/>
          <p:cNvSpPr>
            <a:spLocks noGrp="1"/>
          </p:cNvSpPr>
          <p:nvPr>
            <p:ph sz="quarter" idx="1"/>
          </p:nvPr>
        </p:nvSpPr>
        <p:spPr/>
        <p:txBody>
          <a:bodyPr/>
          <a:lstStyle/>
          <a:p>
            <a:r>
              <a:rPr lang="el-GR" dirty="0" smtClean="0"/>
              <a:t>Νομιναλιστές= τα καθολικά μονάχα λέξεις ή ονόματα χωρίς υπόσταση έξω από τη γλώσσα</a:t>
            </a:r>
          </a:p>
          <a:p>
            <a:r>
              <a:rPr lang="el-GR" dirty="0" err="1" smtClean="0"/>
              <a:t>Ρεαλιστές=τα</a:t>
            </a:r>
            <a:r>
              <a:rPr lang="el-GR" dirty="0" smtClean="0"/>
              <a:t> καθολικά έχουν υπόσταση</a:t>
            </a:r>
          </a:p>
          <a:p>
            <a:r>
              <a:rPr lang="el-GR" dirty="0" smtClean="0"/>
              <a:t>Μετριοπαθής ρεαλισμός /αριστοτελική θέση στους </a:t>
            </a:r>
            <a:r>
              <a:rPr lang="el-GR" dirty="0" err="1" smtClean="0"/>
              <a:t>τροπιστές</a:t>
            </a:r>
            <a:r>
              <a:rPr lang="el-GR" dirty="0" smtClean="0"/>
              <a:t>:</a:t>
            </a:r>
          </a:p>
          <a:p>
            <a:r>
              <a:rPr lang="el-GR" dirty="0" smtClean="0"/>
              <a:t>Τα καθολικά που αφορούν την ανθρώπινη γνώση προέρχονται αφαιρετικά από τις πραγματικές ιδιότητες των πραγμάτων και στη συνέχεια ο νους τα θεωρεί ανεξάρτητα από αυτά </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ctr"/>
            <a:r>
              <a:rPr lang="el-GR" smtClean="0"/>
              <a:t>Καθολικά </a:t>
            </a:r>
            <a:br>
              <a:rPr lang="el-GR" smtClean="0"/>
            </a:br>
            <a:r>
              <a:rPr lang="en-US" smtClean="0"/>
              <a:t>Whorf-Sapir </a:t>
            </a:r>
            <a:r>
              <a:rPr lang="el-GR" dirty="0" smtClean="0"/>
              <a:t>υπόθεση</a:t>
            </a:r>
            <a:endParaRPr lang="el-GR" dirty="0"/>
          </a:p>
        </p:txBody>
      </p:sp>
      <p:sp>
        <p:nvSpPr>
          <p:cNvPr id="3" name="2 - Θέση περιεχομένου"/>
          <p:cNvSpPr>
            <a:spLocks noGrp="1"/>
          </p:cNvSpPr>
          <p:nvPr>
            <p:ph sz="quarter" idx="1"/>
          </p:nvPr>
        </p:nvSpPr>
        <p:spPr/>
        <p:txBody>
          <a:bodyPr>
            <a:normAutofit fontScale="55000" lnSpcReduction="20000"/>
          </a:bodyPr>
          <a:lstStyle/>
          <a:p>
            <a:r>
              <a:rPr lang="el-GR" dirty="0" smtClean="0"/>
              <a:t>Οι γλώσσες διαφέρουν ως προς τη γραμματική τους σύσταση και τις σημασιολογικές κατηγορίες που συνδέονται με τα βασικότερα μορφικά χαρακτηριστικά τους</a:t>
            </a:r>
          </a:p>
          <a:p>
            <a:pPr algn="just"/>
            <a:r>
              <a:rPr lang="el-GR" dirty="0" smtClean="0"/>
              <a:t>Η γλώσσα υπεύθυνη για τον τρόπο που αντιλαμβανόμαστε τον κόσμο</a:t>
            </a:r>
          </a:p>
          <a:p>
            <a:r>
              <a:rPr lang="en-US" dirty="0" smtClean="0"/>
              <a:t>Whorf-Sapir </a:t>
            </a:r>
            <a:r>
              <a:rPr lang="el-GR" dirty="0" smtClean="0"/>
              <a:t>υπόθεση: «κάθε γλώσσα, δεν είναι απλώς έντονα διαφοροποιημένη, αλλά και ο ομιλητής </a:t>
            </a:r>
            <a:r>
              <a:rPr lang="el-GR" dirty="0" err="1" smtClean="0"/>
              <a:t>τής</a:t>
            </a:r>
            <a:r>
              <a:rPr lang="el-GR" dirty="0" smtClean="0"/>
              <a:t> χ ή </a:t>
            </a:r>
            <a:r>
              <a:rPr lang="el-GR" dirty="0" err="1" smtClean="0"/>
              <a:t>τής</a:t>
            </a:r>
            <a:r>
              <a:rPr lang="el-GR" dirty="0" smtClean="0"/>
              <a:t> ψ γλώσσας είναι πλήρως εξαρτημένος από τη γλώσσα του, με μεγαλύτερες ή μικρότερες γλωσσικές δυνατότητες, ανάλογα με το πώς η γλώσσα του έχει κωδικοποιήσει τις έννοιες. Αυτό, βεβαίως, μπορεί να μάς πάει στο ότι έχουμε γλώσσες ισχυρές, περισσότερο βοηθητικές </a:t>
            </a:r>
            <a:r>
              <a:rPr lang="el-GR" dirty="0" err="1" smtClean="0"/>
              <a:t>τής</a:t>
            </a:r>
            <a:r>
              <a:rPr lang="el-GR" dirty="0" smtClean="0"/>
              <a:t> επικοινωνίας και </a:t>
            </a:r>
            <a:r>
              <a:rPr lang="el-GR" dirty="0" err="1" smtClean="0"/>
              <a:t>τής</a:t>
            </a:r>
            <a:r>
              <a:rPr lang="el-GR" dirty="0" smtClean="0"/>
              <a:t> νόησης τού ανθρώπου, και γλώσσες αδύναμες..» </a:t>
            </a:r>
          </a:p>
          <a:p>
            <a:r>
              <a:rPr lang="el-GR" dirty="0" smtClean="0"/>
              <a:t>(βλ. </a:t>
            </a:r>
            <a:r>
              <a:rPr lang="en-US" dirty="0" smtClean="0">
                <a:hlinkClick r:id="rId2"/>
              </a:rPr>
              <a:t>http://www.babiniotis.gr/wmt/webpages/index.php?lid=1&amp;pid=7&amp;catid=A&amp;apprec=28</a:t>
            </a:r>
            <a:r>
              <a:rPr lang="el-GR" dirty="0" smtClean="0"/>
              <a:t> και </a:t>
            </a:r>
          </a:p>
          <a:p>
            <a:r>
              <a:rPr lang="el-GR" i="1" dirty="0" smtClean="0"/>
              <a:t>Γλώσσα και σχετικότητα </a:t>
            </a:r>
            <a:r>
              <a:rPr lang="el-GR" dirty="0" smtClean="0"/>
              <a:t>Σ. Μοσχονάς)</a:t>
            </a:r>
          </a:p>
          <a:p>
            <a:pPr algn="just"/>
            <a:r>
              <a:rPr lang="el-GR" dirty="0" smtClean="0"/>
              <a:t>Οι </a:t>
            </a:r>
            <a:r>
              <a:rPr lang="en-US" dirty="0" err="1" smtClean="0"/>
              <a:t>modi</a:t>
            </a:r>
            <a:r>
              <a:rPr lang="en-US" dirty="0" smtClean="0"/>
              <a:t> </a:t>
            </a:r>
            <a:r>
              <a:rPr lang="en-US" dirty="0" err="1" smtClean="0"/>
              <a:t>intelligenti</a:t>
            </a:r>
            <a:r>
              <a:rPr lang="en-US" dirty="0" smtClean="0"/>
              <a:t> </a:t>
            </a:r>
            <a:r>
              <a:rPr lang="el-GR" dirty="0" smtClean="0"/>
              <a:t> επηρεάζουν τους </a:t>
            </a:r>
            <a:r>
              <a:rPr lang="en-US" dirty="0" err="1" smtClean="0"/>
              <a:t>modi</a:t>
            </a:r>
            <a:r>
              <a:rPr lang="en-US" dirty="0" smtClean="0"/>
              <a:t> </a:t>
            </a:r>
            <a:r>
              <a:rPr lang="en-US" dirty="0" err="1" smtClean="0"/>
              <a:t>significandi</a:t>
            </a:r>
            <a:r>
              <a:rPr lang="en-US" dirty="0" smtClean="0"/>
              <a:t> </a:t>
            </a:r>
            <a:endParaRPr lang="el-GR" dirty="0" smtClean="0"/>
          </a:p>
          <a:p>
            <a:pPr algn="just"/>
            <a:r>
              <a:rPr lang="el-GR" dirty="0" smtClean="0"/>
              <a:t>αλλά με το πέρασμα των χρόνων επηρεάζονται και οι ίδιοι από τους</a:t>
            </a:r>
            <a:r>
              <a:rPr lang="en-US" dirty="0" smtClean="0"/>
              <a:t> </a:t>
            </a:r>
            <a:r>
              <a:rPr lang="en-US" dirty="0" err="1" smtClean="0"/>
              <a:t>modi</a:t>
            </a:r>
            <a:r>
              <a:rPr lang="en-US" dirty="0" smtClean="0"/>
              <a:t> </a:t>
            </a:r>
            <a:r>
              <a:rPr lang="en-US" dirty="0" err="1" smtClean="0"/>
              <a:t>significandi</a:t>
            </a:r>
            <a:r>
              <a:rPr lang="el-GR" dirty="0" smtClean="0"/>
              <a:t> και τους τύπους με τους οποίους εκφράζονται</a:t>
            </a:r>
            <a:endParaRPr lang="el-G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pPr algn="ctr"/>
            <a:r>
              <a:rPr lang="en-US" dirty="0" smtClean="0"/>
              <a:t>A</a:t>
            </a:r>
            <a:r>
              <a:rPr lang="el-GR" dirty="0" smtClean="0"/>
              <a:t>ναγέννηση</a:t>
            </a:r>
            <a:endParaRPr lang="el-GR" dirty="0"/>
          </a:p>
        </p:txBody>
      </p:sp>
      <p:sp>
        <p:nvSpPr>
          <p:cNvPr id="3" name="2 - Θέση περιεχομένου"/>
          <p:cNvSpPr>
            <a:spLocks noGrp="1"/>
          </p:cNvSpPr>
          <p:nvPr>
            <p:ph sz="quarter" idx="1"/>
          </p:nvPr>
        </p:nvSpPr>
        <p:spPr/>
        <p:txBody>
          <a:bodyPr>
            <a:normAutofit lnSpcReduction="10000"/>
          </a:bodyPr>
          <a:lstStyle/>
          <a:p>
            <a:r>
              <a:rPr lang="el-GR" dirty="0" smtClean="0"/>
              <a:t>Αναγέννηση θεωρείται η εποχή που γεννήθηκε ο σύγχρονος κόσμος, χαρακτηριστικά που σημαδεύουν τη σύγχρονη ιστορία, αλλά και αναψηλάφηση και επανεκτίμηση του ελληνο-</a:t>
            </a:r>
          </a:p>
          <a:p>
            <a:r>
              <a:rPr lang="el-GR" dirty="0" smtClean="0"/>
              <a:t>ρωμαϊκού κόσμου.</a:t>
            </a:r>
          </a:p>
          <a:p>
            <a:r>
              <a:rPr lang="el-GR" dirty="0" smtClean="0"/>
              <a:t>Ιστορικό περιβάλλον (1492/1453)</a:t>
            </a:r>
          </a:p>
          <a:p>
            <a:r>
              <a:rPr lang="el-GR" dirty="0" smtClean="0"/>
              <a:t>Αντικείμενο μελέτης κυρίως οι ζωντανές ευρωπαϊκές γλώσσες</a:t>
            </a:r>
          </a:p>
          <a:p>
            <a:r>
              <a:rPr lang="el-GR" dirty="0" smtClean="0"/>
              <a:t>Μελέτη ελληνικής/λατινικής συνεχίστηκε ως ξεχωριστό αντικείμενο</a:t>
            </a:r>
          </a:p>
          <a:p>
            <a:endParaRPr lang="el-G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en-US" dirty="0" smtClean="0"/>
              <a:t>A</a:t>
            </a:r>
            <a:r>
              <a:rPr lang="el-GR" dirty="0" smtClean="0"/>
              <a:t>ναγέννηση</a:t>
            </a:r>
            <a:endParaRPr lang="el-GR" dirty="0"/>
          </a:p>
        </p:txBody>
      </p:sp>
      <p:sp>
        <p:nvSpPr>
          <p:cNvPr id="3" name="2 - Θέση περιεχομένου"/>
          <p:cNvSpPr>
            <a:spLocks noGrp="1"/>
          </p:cNvSpPr>
          <p:nvPr>
            <p:ph sz="quarter" idx="1"/>
          </p:nvPr>
        </p:nvSpPr>
        <p:spPr/>
        <p:txBody>
          <a:bodyPr/>
          <a:lstStyle/>
          <a:p>
            <a:r>
              <a:rPr lang="el-GR" dirty="0" smtClean="0"/>
              <a:t>Μελέτη αραβικής και εβραϊκής γλώσσας (</a:t>
            </a:r>
            <a:r>
              <a:rPr lang="en-US" dirty="0" err="1" smtClean="0"/>
              <a:t>Bakon</a:t>
            </a:r>
            <a:r>
              <a:rPr lang="el-GR" dirty="0" smtClean="0"/>
              <a:t>)</a:t>
            </a:r>
          </a:p>
          <a:p>
            <a:r>
              <a:rPr lang="el-GR" dirty="0" smtClean="0"/>
              <a:t>Ελληνική, λατινική και εβραϊκή οι βασικές γλώσσες μελέτης του αναγεννησιακού ανθρώπου.</a:t>
            </a:r>
          </a:p>
          <a:p>
            <a:r>
              <a:rPr lang="el-GR" dirty="0" smtClean="0"/>
              <a:t>Μελέτη ιδιαιτεροτήτων εβραϊκής/ μη ΙΕ γλώσσα/εβραϊκές γραμματικές</a:t>
            </a:r>
          </a:p>
          <a:p>
            <a:r>
              <a:rPr lang="el-GR" dirty="0" smtClean="0"/>
              <a:t>Επίδραση αραβικής γλωσσολογίας</a:t>
            </a:r>
          </a:p>
          <a:p>
            <a:r>
              <a:rPr lang="el-GR" dirty="0" smtClean="0"/>
              <a:t>Αντικείμενο αραβικών γλωσσολογικών ερευνών: Κοράνι/ανάγκη εκμάθησης αραβικής γλώσσας</a:t>
            </a:r>
          </a:p>
          <a:p>
            <a:endParaRPr lang="el-G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fontScale="90000"/>
          </a:bodyPr>
          <a:lstStyle/>
          <a:p>
            <a:pPr algn="ctr"/>
            <a:r>
              <a:rPr lang="el-GR" dirty="0" smtClean="0"/>
              <a:t>Αναγέννηση/αραβική γλωσσολογία</a:t>
            </a:r>
            <a:endParaRPr lang="el-GR" dirty="0"/>
          </a:p>
        </p:txBody>
      </p:sp>
      <p:sp>
        <p:nvSpPr>
          <p:cNvPr id="3" name="2 - Θέση περιεχομένου"/>
          <p:cNvSpPr>
            <a:spLocks noGrp="1"/>
          </p:cNvSpPr>
          <p:nvPr>
            <p:ph sz="quarter" idx="1"/>
          </p:nvPr>
        </p:nvSpPr>
        <p:spPr/>
        <p:txBody>
          <a:bodyPr/>
          <a:lstStyle/>
          <a:p>
            <a:endParaRPr lang="el-GR" dirty="0" smtClean="0"/>
          </a:p>
          <a:p>
            <a:r>
              <a:rPr lang="el-GR" dirty="0" smtClean="0"/>
              <a:t>Αραβικές σχολές</a:t>
            </a:r>
          </a:p>
          <a:p>
            <a:r>
              <a:rPr lang="en-US" dirty="0" smtClean="0"/>
              <a:t>Basra</a:t>
            </a:r>
            <a:r>
              <a:rPr lang="el-GR" dirty="0" smtClean="0"/>
              <a:t>:</a:t>
            </a:r>
            <a:r>
              <a:rPr lang="en-US" dirty="0" smtClean="0"/>
              <a:t> </a:t>
            </a:r>
            <a:r>
              <a:rPr lang="el-GR" dirty="0" smtClean="0"/>
              <a:t>(Αριστοτελική επίδραση) έμφαση στην κανονικότητα και συστηματικό χαρακτήρα γλώσσας ως μέσου για τη λογική διαπραγμάτευση κόσμου/αναλογία</a:t>
            </a:r>
          </a:p>
          <a:p>
            <a:r>
              <a:rPr lang="en-US" dirty="0" err="1" smtClean="0"/>
              <a:t>Kufa</a:t>
            </a:r>
            <a:r>
              <a:rPr lang="el-GR" dirty="0" smtClean="0"/>
              <a:t>: έμφαση στην ποικιλία γλώσσας/ανωμαλία</a:t>
            </a:r>
          </a:p>
          <a:p>
            <a:endParaRPr lang="el-GR"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fontScale="90000"/>
          </a:bodyPr>
          <a:lstStyle/>
          <a:p>
            <a:pPr algn="ctr"/>
            <a:r>
              <a:rPr lang="en-US" dirty="0" smtClean="0"/>
              <a:t>A</a:t>
            </a:r>
            <a:r>
              <a:rPr lang="el-GR" dirty="0" smtClean="0"/>
              <a:t>ναγέννηση/αραβική γλωσσολογία</a:t>
            </a:r>
            <a:endParaRPr lang="el-GR" dirty="0"/>
          </a:p>
        </p:txBody>
      </p:sp>
      <p:sp>
        <p:nvSpPr>
          <p:cNvPr id="3" name="2 - Θέση περιεχομένου"/>
          <p:cNvSpPr>
            <a:spLocks noGrp="1"/>
          </p:cNvSpPr>
          <p:nvPr>
            <p:ph sz="quarter" idx="1"/>
          </p:nvPr>
        </p:nvSpPr>
        <p:spPr/>
        <p:txBody>
          <a:bodyPr/>
          <a:lstStyle/>
          <a:p>
            <a:r>
              <a:rPr lang="el-GR" dirty="0" smtClean="0"/>
              <a:t>Αραβικές γραμματικές</a:t>
            </a:r>
          </a:p>
          <a:p>
            <a:r>
              <a:rPr lang="en-US" dirty="0" err="1" smtClean="0"/>
              <a:t>Sibawaih</a:t>
            </a:r>
            <a:r>
              <a:rPr lang="en-US" dirty="0" smtClean="0"/>
              <a:t>/Al-</a:t>
            </a:r>
            <a:r>
              <a:rPr lang="en-US" dirty="0" err="1" smtClean="0"/>
              <a:t>Khalil</a:t>
            </a:r>
            <a:r>
              <a:rPr lang="en-US" dirty="0" smtClean="0"/>
              <a:t>/</a:t>
            </a:r>
            <a:r>
              <a:rPr lang="el-GR" dirty="0" smtClean="0"/>
              <a:t> «το βιβλίο» Α</a:t>
            </a:r>
            <a:r>
              <a:rPr lang="en-US" dirty="0" smtClean="0"/>
              <a:t>l </a:t>
            </a:r>
            <a:r>
              <a:rPr lang="en-US" dirty="0" err="1" smtClean="0"/>
              <a:t>Kitab</a:t>
            </a:r>
            <a:endParaRPr lang="en-US" dirty="0" smtClean="0"/>
          </a:p>
          <a:p>
            <a:r>
              <a:rPr lang="el-GR" dirty="0" smtClean="0"/>
              <a:t>Τριγράμματες ρίζες </a:t>
            </a:r>
            <a:r>
              <a:rPr lang="en-US" dirty="0" smtClean="0"/>
              <a:t>K-t-b</a:t>
            </a:r>
            <a:endParaRPr lang="el-GR" dirty="0" smtClean="0"/>
          </a:p>
          <a:p>
            <a:r>
              <a:rPr lang="el-GR" dirty="0" smtClean="0"/>
              <a:t>Φωνητική περιγραφή της αραβικής. Σημαντική επιτυχία/περιγραφική ακρίβεια </a:t>
            </a:r>
          </a:p>
          <a:p>
            <a:endParaRPr lang="el-G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pPr algn="ctr"/>
            <a:r>
              <a:rPr lang="el-GR" dirty="0" smtClean="0"/>
              <a:t>Αναγέννηση/ εθνικές γλώσσες</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Μελέτη τοπικών ευρωπαϊκών γλωσσών</a:t>
            </a:r>
          </a:p>
          <a:p>
            <a:r>
              <a:rPr lang="el-GR" dirty="0" smtClean="0"/>
              <a:t>Δάντης</a:t>
            </a:r>
          </a:p>
          <a:p>
            <a:r>
              <a:rPr lang="el-GR" dirty="0" smtClean="0"/>
              <a:t>Γραμματικές των γλωσσών αυτών</a:t>
            </a:r>
          </a:p>
          <a:p>
            <a:r>
              <a:rPr lang="el-GR" dirty="0" smtClean="0"/>
              <a:t>Γραμματικές Ισπανικής (15</a:t>
            </a:r>
            <a:r>
              <a:rPr lang="el-GR" baseline="30000" dirty="0" smtClean="0"/>
              <a:t>ος</a:t>
            </a:r>
            <a:r>
              <a:rPr lang="el-GR" dirty="0" smtClean="0"/>
              <a:t> αιώνας), Γαλλικής, Ιταλικής, Πολωνικής και αρχαίας εκκλησιαστικής σλαβικής (16</a:t>
            </a:r>
            <a:r>
              <a:rPr lang="el-GR" baseline="30000" dirty="0" smtClean="0"/>
              <a:t>ος</a:t>
            </a:r>
            <a:r>
              <a:rPr lang="el-GR" dirty="0" smtClean="0"/>
              <a:t> αιώνας)</a:t>
            </a:r>
          </a:p>
          <a:p>
            <a:r>
              <a:rPr lang="el-GR" dirty="0" smtClean="0"/>
              <a:t>Άνοδος εθνικών κρατών</a:t>
            </a:r>
          </a:p>
          <a:p>
            <a:r>
              <a:rPr lang="el-GR" dirty="0" smtClean="0"/>
              <a:t>Εφεύρεση τυπογραφίας,</a:t>
            </a:r>
          </a:p>
          <a:p>
            <a:r>
              <a:rPr lang="el-GR" dirty="0" smtClean="0"/>
              <a:t> ανάπτυξη μεσαίας τάξης εμπόρων  </a:t>
            </a:r>
            <a:r>
              <a:rPr lang="el-GR" dirty="0" smtClean="0"/>
              <a:t>/Εθνικές </a:t>
            </a:r>
            <a:r>
              <a:rPr lang="el-GR" dirty="0" smtClean="0"/>
              <a:t>γλώσσες</a:t>
            </a:r>
          </a:p>
          <a:p>
            <a:r>
              <a:rPr lang="el-GR" dirty="0" smtClean="0"/>
              <a:t>δημοσίευση λεξικών, </a:t>
            </a:r>
          </a:p>
          <a:p>
            <a:r>
              <a:rPr lang="el-GR" dirty="0" smtClean="0"/>
              <a:t>μετάφραση Βίβλου</a:t>
            </a:r>
          </a:p>
          <a:p>
            <a:r>
              <a:rPr lang="el-GR" dirty="0" smtClean="0"/>
              <a:t>Διερεύνηση ορθογραφίας, φωνητικής, γλωσσικών μεταβολών, απαλλαγή από κατηγορίες Λατινικής</a:t>
            </a:r>
          </a:p>
          <a:p>
            <a:endParaRPr lang="el-GR"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fontScale="90000"/>
          </a:bodyPr>
          <a:lstStyle/>
          <a:p>
            <a:pPr algn="ctr"/>
            <a:r>
              <a:rPr lang="el-GR" dirty="0" smtClean="0"/>
              <a:t>Αναγέννηση/ γραμματικές νέων γλωσσών</a:t>
            </a:r>
            <a:endParaRPr lang="el-GR" dirty="0"/>
          </a:p>
        </p:txBody>
      </p:sp>
      <p:sp>
        <p:nvSpPr>
          <p:cNvPr id="3" name="2 - Θέση περιεχομένου"/>
          <p:cNvSpPr>
            <a:spLocks noGrp="1"/>
          </p:cNvSpPr>
          <p:nvPr>
            <p:ph sz="quarter" idx="1"/>
          </p:nvPr>
        </p:nvSpPr>
        <p:spPr/>
        <p:txBody>
          <a:bodyPr>
            <a:normAutofit lnSpcReduction="10000"/>
          </a:bodyPr>
          <a:lstStyle/>
          <a:p>
            <a:r>
              <a:rPr lang="el-GR" dirty="0" smtClean="0"/>
              <a:t>Γραμματική νέων γλωσσών:ναχουάτλ (Μεξικό), κέτσουα (Περού), γκουρανί (Βραζιλία),Βασκική, Ιαπωνική, Περσική (1560-17</a:t>
            </a:r>
            <a:r>
              <a:rPr lang="el-GR" baseline="30000" dirty="0" smtClean="0"/>
              <a:t>ο</a:t>
            </a:r>
            <a:r>
              <a:rPr lang="el-GR" dirty="0" smtClean="0"/>
              <a:t> αιώνα)</a:t>
            </a:r>
          </a:p>
          <a:p>
            <a:r>
              <a:rPr lang="en-US" dirty="0" smtClean="0"/>
              <a:t>W. Lily </a:t>
            </a:r>
            <a:r>
              <a:rPr lang="el-GR" dirty="0" smtClean="0"/>
              <a:t>γραμματική αγγλικής (βασιζόμενη στον Πρισκιανό)</a:t>
            </a:r>
          </a:p>
          <a:p>
            <a:r>
              <a:rPr lang="el-GR" dirty="0" smtClean="0"/>
              <a:t>Δράση ιεραποστόλων. Μεταγραφή γλωσσών στο λατινικό αλφάβητο. Πολλές από αυτές εξαίρετες (η μεταγραφή της Βιετναμικής διατηρείται στο σύστημα γραφής της βιετναμικής γλώσσας)</a:t>
            </a:r>
          </a:p>
          <a:p>
            <a:r>
              <a:rPr lang="el-GR" dirty="0" smtClean="0"/>
              <a:t>Κινεζική  </a:t>
            </a:r>
          </a:p>
          <a:p>
            <a:endParaRPr lang="el-GR"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fontScale="90000"/>
          </a:bodyPr>
          <a:lstStyle/>
          <a:p>
            <a:pPr algn="ctr"/>
            <a:r>
              <a:rPr lang="el-GR" dirty="0" smtClean="0"/>
              <a:t>Αναγέννηση </a:t>
            </a:r>
            <a:br>
              <a:rPr lang="el-GR" dirty="0" smtClean="0"/>
            </a:br>
            <a:r>
              <a:rPr lang="el-GR" dirty="0" smtClean="0"/>
              <a:t>αναβίωση κλασικής παιδείας</a:t>
            </a:r>
            <a:endParaRPr lang="el-GR" dirty="0"/>
          </a:p>
        </p:txBody>
      </p:sp>
      <p:sp>
        <p:nvSpPr>
          <p:cNvPr id="3" name="2 - Θέση περιεχομένου"/>
          <p:cNvSpPr>
            <a:spLocks noGrp="1"/>
          </p:cNvSpPr>
          <p:nvPr>
            <p:ph sz="quarter" idx="1"/>
          </p:nvPr>
        </p:nvSpPr>
        <p:spPr/>
        <p:txBody>
          <a:bodyPr>
            <a:normAutofit fontScale="62500" lnSpcReduction="20000"/>
          </a:bodyPr>
          <a:lstStyle/>
          <a:p>
            <a:pPr algn="just"/>
            <a:r>
              <a:rPr lang="el-GR" dirty="0" smtClean="0"/>
              <a:t>Αναγέννηση= αναβίωση κλασικής(ανθρωπιστικής-/φιλελεύθερης) παιδείας. Έμφαση σε περιεχόμενο κλασικών αλλά και λογοτεχνία.</a:t>
            </a:r>
          </a:p>
          <a:p>
            <a:pPr algn="just"/>
            <a:r>
              <a:rPr lang="el-GR" dirty="0" smtClean="0"/>
              <a:t>Κριτική σε θεωρησιακές γραμματικές </a:t>
            </a:r>
          </a:p>
          <a:p>
            <a:pPr algn="just"/>
            <a:r>
              <a:rPr lang="el-GR" dirty="0" smtClean="0"/>
              <a:t>Έμφαση σε προφορά Λατινικής της εποχής του Κικέρωνα</a:t>
            </a:r>
          </a:p>
          <a:p>
            <a:pPr algn="just"/>
            <a:r>
              <a:rPr lang="el-GR" dirty="0" smtClean="0"/>
              <a:t>Έρασμος: επανασύνθεση προφοράς λατινικής και ελληνικής (ερασμιακή προφορά) /Ατελής /λάθη</a:t>
            </a:r>
          </a:p>
          <a:p>
            <a:pPr algn="just"/>
            <a:r>
              <a:rPr lang="el-GR" dirty="0" smtClean="0"/>
              <a:t>«Η ερασμιακή προφορά είναι μια προσπάθεια </a:t>
            </a:r>
            <a:r>
              <a:rPr lang="el-GR" b="1" dirty="0" smtClean="0"/>
              <a:t>προσέγγισης</a:t>
            </a:r>
            <a:r>
              <a:rPr lang="el-GR" dirty="0" smtClean="0"/>
              <a:t> της αρχαίας προφοράς…όταν προφέρουμε τα αρχαία ελληνικά με την ερασμιακή προφορά, δεν τα διαβάζουμε με τη νεοελληνική προφορά αλλά με τον τρόπο που υποθέτουμε ότι προφέρονταν στην αρχαιότητα. Για εμάς εδώ στην Ελλάδα αυτό ακούγεται παράξενα ή και ενοχλητικά, (α) γιατί δεν έχουμε συνηθίσει να ακούμε τα αρχαία ελληνικά με προφορά άλλη από τη νεοελληνική, και (β) γιατί ως μαθητές δεν μάθαμε ποτέ ότι η ελληνική γλώσσα άλλαξε σημαντικά μέσα στον χρόνο, τόσο στην προφορά όσο και σε άλλες όψεις της (σύνταξη, λεξιλόγιο κλπ.).» Χριστίδης, Α.Φ. 2005.</a:t>
            </a:r>
            <a:r>
              <a:rPr lang="el-GR" b="1" dirty="0" smtClean="0"/>
              <a:t> </a:t>
            </a:r>
            <a:r>
              <a:rPr lang="el-GR" dirty="0" smtClean="0"/>
              <a:t>Ιστορία της αρχαίας ελληνικής γλώσσας</a:t>
            </a:r>
          </a:p>
          <a:p>
            <a:pPr algn="just"/>
            <a:r>
              <a:rPr lang="el-GR" dirty="0" smtClean="0"/>
              <a:t>Αντίδραση στις γραμματικές που βασίζονταν στη λογοτεχνία αποκλειστικά </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fontScale="90000"/>
          </a:bodyPr>
          <a:lstStyle/>
          <a:p>
            <a:pPr algn="ctr"/>
            <a:r>
              <a:rPr lang="el-GR" dirty="0" smtClean="0"/>
              <a:t>Η βιβλιογραφία ανά τομείς: : από την Αναγέννηση στον 18</a:t>
            </a:r>
            <a:r>
              <a:rPr lang="el-GR" baseline="30000" dirty="0" smtClean="0"/>
              <a:t>ο</a:t>
            </a:r>
            <a:r>
              <a:rPr lang="el-GR" dirty="0" smtClean="0"/>
              <a:t> αιώνα</a:t>
            </a:r>
            <a:endParaRPr lang="el-GR" dirty="0"/>
          </a:p>
        </p:txBody>
      </p:sp>
      <p:sp>
        <p:nvSpPr>
          <p:cNvPr id="3" name="2 - Θέση περιεχομένου"/>
          <p:cNvSpPr>
            <a:spLocks noGrp="1"/>
          </p:cNvSpPr>
          <p:nvPr>
            <p:ph sz="quarter" idx="1"/>
          </p:nvPr>
        </p:nvSpPr>
        <p:spPr/>
        <p:txBody>
          <a:bodyPr>
            <a:normAutofit fontScale="77500" lnSpcReduction="20000"/>
          </a:bodyPr>
          <a:lstStyle/>
          <a:p>
            <a:pPr lvl="0"/>
            <a:r>
              <a:rPr lang="en-US" dirty="0" err="1" smtClean="0"/>
              <a:t>Aarsleff</a:t>
            </a:r>
            <a:r>
              <a:rPr lang="en-US" dirty="0" smtClean="0"/>
              <a:t>, H. 1982. </a:t>
            </a:r>
            <a:r>
              <a:rPr lang="en-US" i="1" dirty="0" smtClean="0"/>
              <a:t>From Locke to Saussure. Essays on the Study of Language and Intellectual History</a:t>
            </a:r>
            <a:r>
              <a:rPr lang="en-US" dirty="0" smtClean="0"/>
              <a:t>. </a:t>
            </a:r>
            <a:r>
              <a:rPr lang="el-GR" dirty="0" smtClean="0"/>
              <a:t>Athlone Press.</a:t>
            </a:r>
          </a:p>
          <a:p>
            <a:pPr lvl="0"/>
            <a:r>
              <a:rPr lang="en-US" dirty="0" err="1" smtClean="0"/>
              <a:t>Hymes</a:t>
            </a:r>
            <a:r>
              <a:rPr lang="en-US" dirty="0" smtClean="0"/>
              <a:t>, D. (ed.) 1974. </a:t>
            </a:r>
            <a:r>
              <a:rPr lang="en-US" i="1" dirty="0" smtClean="0"/>
              <a:t>Studies in the History of Linguistics. Traditions and Paradigms</a:t>
            </a:r>
            <a:r>
              <a:rPr lang="en-US" dirty="0" smtClean="0"/>
              <a:t>. Indiana University Press.</a:t>
            </a:r>
            <a:endParaRPr lang="el-GR" dirty="0" smtClean="0"/>
          </a:p>
          <a:p>
            <a:pPr lvl="0"/>
            <a:r>
              <a:rPr lang="en-US" dirty="0" smtClean="0"/>
              <a:t>Law, V. 1990. Language and its Students. </a:t>
            </a:r>
            <a:r>
              <a:rPr lang="en-US" i="1" dirty="0" smtClean="0"/>
              <a:t>The History of Linguistics</a:t>
            </a:r>
            <a:r>
              <a:rPr lang="en-US" dirty="0" smtClean="0"/>
              <a:t>, in N. E. </a:t>
            </a:r>
            <a:r>
              <a:rPr lang="en-US" dirty="0" err="1" smtClean="0"/>
              <a:t>Collinge</a:t>
            </a:r>
            <a:r>
              <a:rPr lang="en-US" dirty="0" smtClean="0"/>
              <a:t> (ed.) </a:t>
            </a:r>
            <a:r>
              <a:rPr lang="el-GR" i="1" dirty="0" smtClean="0"/>
              <a:t>An Encyclopedia of Language</a:t>
            </a:r>
            <a:r>
              <a:rPr lang="el-GR" dirty="0" smtClean="0"/>
              <a:t>. Routledge, 784-842.</a:t>
            </a:r>
          </a:p>
          <a:p>
            <a:pPr lvl="0"/>
            <a:r>
              <a:rPr lang="en-US" dirty="0" smtClean="0"/>
              <a:t> </a:t>
            </a:r>
            <a:r>
              <a:rPr lang="en-US" dirty="0" err="1" smtClean="0"/>
              <a:t>Lepschy</a:t>
            </a:r>
            <a:r>
              <a:rPr lang="en-US" dirty="0" smtClean="0"/>
              <a:t>, G. (ed.) 1998. </a:t>
            </a:r>
            <a:r>
              <a:rPr lang="en-US" i="1" dirty="0" smtClean="0"/>
              <a:t>History of Linguistics III. Renaissance and Early Modem Linguistics</a:t>
            </a:r>
            <a:r>
              <a:rPr lang="en-US" dirty="0" smtClean="0"/>
              <a:t>. Longman. (It includes chapters on Renaissance Linguistics by </a:t>
            </a:r>
            <a:r>
              <a:rPr lang="en-US" dirty="0" err="1" smtClean="0"/>
              <a:t>Mirko</a:t>
            </a:r>
            <a:r>
              <a:rPr lang="en-US" dirty="0" smtClean="0"/>
              <a:t> </a:t>
            </a:r>
            <a:r>
              <a:rPr lang="en-US" dirty="0" err="1" smtClean="0"/>
              <a:t>Tavoni</a:t>
            </a:r>
            <a:r>
              <a:rPr lang="en-US" dirty="0" smtClean="0"/>
              <a:t> et al. and on The Early Modern Period by R. Simone).</a:t>
            </a:r>
            <a:endParaRPr lang="el-GR" dirty="0" smtClean="0"/>
          </a:p>
          <a:p>
            <a:pPr lvl="0"/>
            <a:r>
              <a:rPr lang="en-US" dirty="0" smtClean="0"/>
              <a:t>Salmon, V. 1988. </a:t>
            </a:r>
            <a:r>
              <a:rPr lang="en-US" i="1" dirty="0" smtClean="0"/>
              <a:t>The Study of Language in Seventeenth Century England.</a:t>
            </a:r>
            <a:r>
              <a:rPr lang="en-US" dirty="0" smtClean="0"/>
              <a:t> </a:t>
            </a:r>
            <a:r>
              <a:rPr lang="el-GR" dirty="0" smtClean="0"/>
              <a:t>2nd ed. Benjamins.</a:t>
            </a:r>
          </a:p>
          <a:p>
            <a:endParaRPr lang="el-GR"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fontScale="90000"/>
          </a:bodyPr>
          <a:lstStyle/>
          <a:p>
            <a:pPr algn="ctr"/>
            <a:r>
              <a:rPr lang="el-GR" dirty="0" smtClean="0"/>
              <a:t>Αναγέννηση</a:t>
            </a:r>
            <a:br>
              <a:rPr lang="el-GR" dirty="0" smtClean="0"/>
            </a:br>
            <a:r>
              <a:rPr lang="el-GR" dirty="0" smtClean="0"/>
              <a:t>εμπειριοκρατία /</a:t>
            </a:r>
            <a:r>
              <a:rPr lang="en-US" dirty="0" smtClean="0"/>
              <a:t> </a:t>
            </a:r>
            <a:r>
              <a:rPr lang="el-GR" dirty="0" smtClean="0"/>
              <a:t>ορθολογισμός</a:t>
            </a:r>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u="sng" dirty="0" smtClean="0"/>
              <a:t>Εμπειριοκρατία</a:t>
            </a:r>
            <a:r>
              <a:rPr lang="el-GR" dirty="0" smtClean="0"/>
              <a:t>: αντίδραση σε σχολαστικισμό. Σημαντική η παρατήρηση/επαγωγή (</a:t>
            </a:r>
            <a:r>
              <a:rPr lang="en-US" dirty="0" smtClean="0"/>
              <a:t>Locke, Berkley, Hume). H </a:t>
            </a:r>
            <a:r>
              <a:rPr lang="el-GR" dirty="0" smtClean="0"/>
              <a:t>γνώση προέρχεται από τις εντυπώσεις των αισθήσεων και από τις διεργασίες του νου που δημιουργεί την αφηρημένη έννοια</a:t>
            </a:r>
          </a:p>
          <a:p>
            <a:r>
              <a:rPr lang="en-US" dirty="0" smtClean="0"/>
              <a:t>Berkley</a:t>
            </a:r>
            <a:r>
              <a:rPr lang="el-GR" dirty="0" smtClean="0"/>
              <a:t>: ‘Ο, τι δεν παρατηρούμε, παύει να υπάρχει</a:t>
            </a:r>
          </a:p>
          <a:p>
            <a:r>
              <a:rPr lang="el-GR" dirty="0" smtClean="0"/>
              <a:t>Η</a:t>
            </a:r>
            <a:r>
              <a:rPr lang="en-US" dirty="0" err="1" smtClean="0"/>
              <a:t>ume</a:t>
            </a:r>
            <a:r>
              <a:rPr lang="en-US" dirty="0" smtClean="0"/>
              <a:t>: </a:t>
            </a:r>
            <a:r>
              <a:rPr lang="el-GR" dirty="0" smtClean="0"/>
              <a:t>δεν υπάρχουν </a:t>
            </a:r>
            <a:r>
              <a:rPr lang="en-US" dirty="0" smtClean="0"/>
              <a:t>a priori</a:t>
            </a:r>
            <a:r>
              <a:rPr lang="el-GR" dirty="0" smtClean="0"/>
              <a:t> συστατικά της γνώσης. Ακραία άποψη</a:t>
            </a:r>
          </a:p>
          <a:p>
            <a:r>
              <a:rPr lang="el-GR" u="sng" dirty="0" smtClean="0"/>
              <a:t>Ορθολογισμός</a:t>
            </a:r>
            <a:r>
              <a:rPr lang="el-GR" dirty="0" smtClean="0"/>
              <a:t>: </a:t>
            </a:r>
            <a:r>
              <a:rPr lang="en-US" dirty="0" smtClean="0"/>
              <a:t>Descartes.</a:t>
            </a:r>
            <a:r>
              <a:rPr lang="el-GR" dirty="0" smtClean="0"/>
              <a:t>Αστρονόμος, μαθηματικός, βιολόγος. «Μέθοδος καρτεσιανής αμφιβολίας: μην αποδέχεστε τίποτα ως αληθές αν υπάρχει μια μικρή πιθανότητα να μην είναι αληθές»</a:t>
            </a:r>
            <a:r>
              <a:rPr lang="en-US" dirty="0" smtClean="0"/>
              <a:t> </a:t>
            </a:r>
            <a:r>
              <a:rPr lang="el-GR" dirty="0" smtClean="0"/>
              <a:t>/ σκέφτομαι, άρα υπάρχω. Νους διακριτός από το σώμα. Έμφυτες ιδέες (λογικές, μαθηματικές έννοιες, ιδέες αριθμού, σχήματος)</a:t>
            </a:r>
          </a:p>
          <a:p>
            <a:r>
              <a:rPr lang="en-US" dirty="0" smtClean="0"/>
              <a:t>H </a:t>
            </a:r>
            <a:r>
              <a:rPr lang="el-GR" dirty="0" smtClean="0"/>
              <a:t>γνώση βασίζεται στη λογική και όχι στις αισθήσεις</a:t>
            </a:r>
          </a:p>
          <a:p>
            <a:r>
              <a:rPr lang="el-GR" dirty="0" smtClean="0"/>
              <a:t>Είναι περισσότερο συγγενείς παρά αντιτιθέμενες θεωρίες. </a:t>
            </a:r>
          </a:p>
          <a:p>
            <a:r>
              <a:rPr lang="el-GR" dirty="0" smtClean="0"/>
              <a:t>Σε ποιο βαθμό ο νους συμβάλλει στην πρόσληψη  της γνώσης και στην αντίληψη</a:t>
            </a:r>
          </a:p>
          <a:p>
            <a:endParaRPr lang="el-GR"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Autofit/>
          </a:bodyPr>
          <a:lstStyle/>
          <a:p>
            <a:pPr algn="ctr"/>
            <a:r>
              <a:rPr lang="el-GR" sz="3200" dirty="0" smtClean="0"/>
              <a:t>Αναγέννηση</a:t>
            </a:r>
            <a:br>
              <a:rPr lang="el-GR" sz="3200" dirty="0" smtClean="0"/>
            </a:br>
            <a:r>
              <a:rPr lang="el-GR" sz="3200" dirty="0" smtClean="0"/>
              <a:t>επινόηση νέας ενιαίας /καθολικής γλώσσας</a:t>
            </a:r>
            <a:endParaRPr lang="el-GR" sz="3200"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Ανεπάρκεια γλωσσών</a:t>
            </a:r>
          </a:p>
          <a:p>
            <a:r>
              <a:rPr lang="el-GR" dirty="0" smtClean="0"/>
              <a:t>Συγκρότηση ιδανικής γλώσσας αποτελούμενης από τα καλύτερα μέρη των διαφόρων γλωσσών (</a:t>
            </a:r>
            <a:r>
              <a:rPr lang="en-US" dirty="0" smtClean="0"/>
              <a:t>Bacon) </a:t>
            </a:r>
          </a:p>
          <a:p>
            <a:r>
              <a:rPr lang="en-US" dirty="0" smtClean="0"/>
              <a:t>E</a:t>
            </a:r>
            <a:r>
              <a:rPr lang="el-GR" dirty="0" smtClean="0"/>
              <a:t>πινόηση γλώσσας όπου οι ιδέες θα εκφράζονταν άμεσα και καθολικά με σύμβολα που θα απέδιδαν κάθε προφορά  (</a:t>
            </a:r>
            <a:r>
              <a:rPr lang="en-US" dirty="0" smtClean="0"/>
              <a:t>Leibniz</a:t>
            </a:r>
            <a:r>
              <a:rPr lang="el-GR" dirty="0" smtClean="0"/>
              <a:t>: υπάρχει μια λογική εξήγηση για όλα)</a:t>
            </a:r>
          </a:p>
          <a:p>
            <a:r>
              <a:rPr lang="el-GR" dirty="0" smtClean="0"/>
              <a:t>Καθολικές γλώσσες επινόησαν οι :</a:t>
            </a:r>
            <a:r>
              <a:rPr lang="en-US" dirty="0" smtClean="0"/>
              <a:t>M.</a:t>
            </a:r>
            <a:r>
              <a:rPr lang="el-GR" dirty="0" smtClean="0"/>
              <a:t> </a:t>
            </a:r>
            <a:r>
              <a:rPr lang="en-US" dirty="0" err="1" smtClean="0"/>
              <a:t>Mersenne</a:t>
            </a:r>
            <a:r>
              <a:rPr lang="en-US" dirty="0" smtClean="0"/>
              <a:t>, G. </a:t>
            </a:r>
            <a:r>
              <a:rPr lang="en-US" dirty="0" err="1" smtClean="0"/>
              <a:t>Dalcano</a:t>
            </a:r>
            <a:r>
              <a:rPr lang="en-US" dirty="0" smtClean="0"/>
              <a:t>, J. Wilkins (</a:t>
            </a:r>
            <a:r>
              <a:rPr lang="el-GR" dirty="0" smtClean="0"/>
              <a:t>γραπτά σχήματα για την απεικόνιση σημασιολογικών σχέσεων, εννοιών/ ενιαία προφορά)</a:t>
            </a:r>
          </a:p>
          <a:p>
            <a:r>
              <a:rPr lang="el-GR" dirty="0" smtClean="0"/>
              <a:t>Οι καθολικές γραμματικές αποδεικνύουν τον υψηλό βαθμό κατανόησης  της οργάνωσης της γλώσσας </a:t>
            </a:r>
          </a:p>
          <a:p>
            <a:r>
              <a:rPr lang="el-GR" dirty="0" smtClean="0"/>
              <a:t>Στόχοι: προώθηση εμπορίου, ενότητα προτεσταντικών εκκλησιών και κρυπτογράφηση</a:t>
            </a:r>
          </a:p>
          <a:p>
            <a:endParaRPr lang="el-GR"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pPr algn="ctr"/>
            <a:r>
              <a:rPr lang="el-GR" dirty="0" smtClean="0"/>
              <a:t>Αναγέννηση</a:t>
            </a:r>
            <a:endParaRPr lang="el-GR" dirty="0"/>
          </a:p>
        </p:txBody>
      </p:sp>
      <p:sp>
        <p:nvSpPr>
          <p:cNvPr id="3" name="2 - Θέση περιεχομένου"/>
          <p:cNvSpPr>
            <a:spLocks noGrp="1"/>
          </p:cNvSpPr>
          <p:nvPr>
            <p:ph sz="quarter" idx="1"/>
          </p:nvPr>
        </p:nvSpPr>
        <p:spPr/>
        <p:txBody>
          <a:bodyPr/>
          <a:lstStyle/>
          <a:p>
            <a:r>
              <a:rPr lang="el-GR" dirty="0" smtClean="0"/>
              <a:t>Εμπειριστές: ασχολήθηκαν με περιγραφική φωνητική (αγγλική σχολή φωνητικής</a:t>
            </a:r>
            <a:r>
              <a:rPr lang="en-US" dirty="0" smtClean="0"/>
              <a:t> Holder/Wilkins) </a:t>
            </a:r>
            <a:r>
              <a:rPr lang="el-GR" dirty="0" smtClean="0"/>
              <a:t>και αυτοτέλεια των γλωσσών</a:t>
            </a:r>
            <a:r>
              <a:rPr lang="en-US" dirty="0" smtClean="0"/>
              <a:t> (</a:t>
            </a:r>
            <a:r>
              <a:rPr lang="el-GR" dirty="0" smtClean="0"/>
              <a:t>γραμματικές αγγλικής </a:t>
            </a:r>
            <a:r>
              <a:rPr lang="en-US" dirty="0" smtClean="0"/>
              <a:t>Cobbett/</a:t>
            </a:r>
            <a:r>
              <a:rPr lang="en-US" dirty="0" err="1" smtClean="0"/>
              <a:t>Muray</a:t>
            </a:r>
            <a:r>
              <a:rPr lang="en-US" dirty="0" smtClean="0"/>
              <a:t>)</a:t>
            </a:r>
            <a:endParaRPr lang="el-GR" dirty="0" smtClean="0"/>
          </a:p>
          <a:p>
            <a:r>
              <a:rPr lang="el-GR" dirty="0" smtClean="0"/>
              <a:t>Ορθολογιστές: γραμματική του </a:t>
            </a:r>
            <a:r>
              <a:rPr lang="en-US" dirty="0" smtClean="0"/>
              <a:t>Port Royal</a:t>
            </a:r>
            <a:endParaRPr lang="el-GR" dirty="0" smtClean="0"/>
          </a:p>
          <a:p>
            <a:endParaRPr lang="el-GR"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fontScale="90000"/>
          </a:bodyPr>
          <a:lstStyle/>
          <a:p>
            <a:pPr algn="ctr"/>
            <a:r>
              <a:rPr lang="el-GR" dirty="0" smtClean="0"/>
              <a:t>Αναγέννηση </a:t>
            </a:r>
            <a:r>
              <a:rPr lang="en-US" dirty="0" smtClean="0"/>
              <a:t/>
            </a:r>
            <a:br>
              <a:rPr lang="en-US" dirty="0" smtClean="0"/>
            </a:br>
            <a:r>
              <a:rPr lang="el-GR" dirty="0" smtClean="0"/>
              <a:t>γραμματική του </a:t>
            </a:r>
            <a:r>
              <a:rPr lang="en-US" dirty="0" smtClean="0"/>
              <a:t>Port Royal</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η φιλοσοφική παράδοση</a:t>
            </a:r>
            <a:r>
              <a:rPr lang="en-US" dirty="0" smtClean="0"/>
              <a:t>/ </a:t>
            </a:r>
            <a:r>
              <a:rPr lang="el-GR" dirty="0" smtClean="0"/>
              <a:t>φιλοσοφικές γραμματικές/γενικές/λογικές/λογοκρατικές/17</a:t>
            </a:r>
            <a:r>
              <a:rPr lang="el-GR" baseline="30000" dirty="0" smtClean="0"/>
              <a:t>ος</a:t>
            </a:r>
            <a:r>
              <a:rPr lang="el-GR" dirty="0" smtClean="0"/>
              <a:t> κ.εξ.</a:t>
            </a:r>
          </a:p>
          <a:p>
            <a:r>
              <a:rPr lang="el-GR" dirty="0" smtClean="0"/>
              <a:t>Αντιπροσωπευτικό δείγμα: </a:t>
            </a:r>
            <a:r>
              <a:rPr lang="en-US" dirty="0" smtClean="0"/>
              <a:t>Lancelot Arnaud,</a:t>
            </a:r>
            <a:r>
              <a:rPr lang="el-GR" dirty="0" smtClean="0"/>
              <a:t> 1660</a:t>
            </a:r>
            <a:r>
              <a:rPr lang="en-US" dirty="0" smtClean="0"/>
              <a:t>. </a:t>
            </a:r>
            <a:r>
              <a:rPr lang="el-GR" dirty="0" smtClean="0"/>
              <a:t> </a:t>
            </a:r>
            <a:r>
              <a:rPr lang="en-US" i="1" dirty="0" err="1" smtClean="0"/>
              <a:t>Grammaire</a:t>
            </a:r>
            <a:r>
              <a:rPr lang="en-US" i="1" dirty="0" smtClean="0"/>
              <a:t> </a:t>
            </a:r>
            <a:r>
              <a:rPr lang="en-US" i="1" dirty="0" err="1" smtClean="0"/>
              <a:t>g</a:t>
            </a:r>
            <a:r>
              <a:rPr lang="en-US" i="1" dirty="0" err="1" smtClean="0">
                <a:latin typeface="Cambria"/>
              </a:rPr>
              <a:t>é</a:t>
            </a:r>
            <a:r>
              <a:rPr lang="en-US" i="1" dirty="0" err="1" smtClean="0"/>
              <a:t>n</a:t>
            </a:r>
            <a:r>
              <a:rPr lang="en-US" i="1" dirty="0" err="1" smtClean="0">
                <a:latin typeface="Cambria"/>
              </a:rPr>
              <a:t>é</a:t>
            </a:r>
            <a:r>
              <a:rPr lang="en-US" i="1" dirty="0" err="1" smtClean="0"/>
              <a:t>rale</a:t>
            </a:r>
            <a:r>
              <a:rPr lang="en-US" i="1" dirty="0" smtClean="0"/>
              <a:t> et </a:t>
            </a:r>
            <a:r>
              <a:rPr lang="en-US" i="1" dirty="0" err="1" smtClean="0"/>
              <a:t>raisonn</a:t>
            </a:r>
            <a:r>
              <a:rPr lang="en-US" i="1" dirty="0" err="1" smtClean="0">
                <a:latin typeface="Cambria"/>
              </a:rPr>
              <a:t>é</a:t>
            </a:r>
            <a:r>
              <a:rPr lang="en-US" i="1" dirty="0" err="1" smtClean="0"/>
              <a:t>e</a:t>
            </a:r>
            <a:r>
              <a:rPr lang="en-US" i="1" dirty="0" smtClean="0"/>
              <a:t>. </a:t>
            </a:r>
            <a:r>
              <a:rPr lang="en-US" dirty="0" smtClean="0"/>
              <a:t>Port Royal / </a:t>
            </a:r>
            <a:r>
              <a:rPr lang="el-GR" dirty="0" smtClean="0"/>
              <a:t>Επίδραση από τη γραμματική </a:t>
            </a:r>
            <a:r>
              <a:rPr lang="en-US" dirty="0" smtClean="0"/>
              <a:t>F. </a:t>
            </a:r>
            <a:r>
              <a:rPr lang="en-US" dirty="0" err="1" smtClean="0"/>
              <a:t>Sanctius</a:t>
            </a:r>
            <a:r>
              <a:rPr lang="en-US" dirty="0" smtClean="0"/>
              <a:t> “</a:t>
            </a:r>
            <a:r>
              <a:rPr lang="en-US" dirty="0" err="1" smtClean="0"/>
              <a:t>Minerna</a:t>
            </a:r>
            <a:r>
              <a:rPr lang="en-US" dirty="0" smtClean="0"/>
              <a:t>” ( H </a:t>
            </a:r>
            <a:r>
              <a:rPr lang="el-GR" dirty="0" smtClean="0"/>
              <a:t>΄γλώσσα είναι συστηματική και προϊόν της ανθρώπινης λογικής»/ εύρεση αιτιών:  όχι μόνο ως προς την προέλευση των γλωσσών αλλά κυρίως ως προς τη συστηματικότητά τους. Έμφαση στη σύνταξη και βαθεία επιφανειακή δομή και μετασχηματισμούς.</a:t>
            </a:r>
          </a:p>
          <a:p>
            <a:r>
              <a:rPr lang="el-GR" dirty="0" smtClean="0"/>
              <a:t>Με παραδείγματα από Λατινική, Ελληνική, Εβραϊκή και σύγχρονες ευρωπαϊκές γλώσσες ήθελαν να βρουν καθολικά γλωσσικά χαρακτηριστικά  ως υποκείμενα των γλωσσών </a:t>
            </a:r>
          </a:p>
          <a:p>
            <a:endParaRPr lang="el-GR"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fontScale="90000"/>
          </a:bodyPr>
          <a:lstStyle/>
          <a:p>
            <a:pPr algn="ctr"/>
            <a:r>
              <a:rPr lang="el-GR" dirty="0" smtClean="0"/>
              <a:t>Αναγέννηση </a:t>
            </a:r>
            <a:r>
              <a:rPr lang="en-US" dirty="0" smtClean="0"/>
              <a:t/>
            </a:r>
            <a:br>
              <a:rPr lang="en-US" dirty="0" smtClean="0"/>
            </a:br>
            <a:r>
              <a:rPr lang="el-GR" dirty="0" smtClean="0"/>
              <a:t>γραμματική του </a:t>
            </a:r>
            <a:r>
              <a:rPr lang="en-US" dirty="0" smtClean="0"/>
              <a:t>Port Royal</a:t>
            </a:r>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Αναζητούν αυτό που ενώνει τις γλώσσες</a:t>
            </a:r>
          </a:p>
          <a:p>
            <a:r>
              <a:rPr lang="el-GR" dirty="0" smtClean="0"/>
              <a:t>η γλώσσα αντανακλά τη σκέψη η έκφραση </a:t>
            </a:r>
          </a:p>
          <a:p>
            <a:r>
              <a:rPr lang="el-GR" dirty="0" smtClean="0"/>
              <a:t>Η σκέψη ανεξάρτητη από τη γλώσσα</a:t>
            </a:r>
          </a:p>
          <a:p>
            <a:r>
              <a:rPr lang="el-GR" dirty="0" smtClean="0"/>
              <a:t>Γλώσσα: η έκφραση της προϋπάρχουσας και κυβερνώμενης από κανόνες σκέψης</a:t>
            </a:r>
            <a:endParaRPr lang="en-US" dirty="0" smtClean="0"/>
          </a:p>
          <a:p>
            <a:r>
              <a:rPr lang="el-GR" dirty="0" smtClean="0"/>
              <a:t>Στη σκέψη αντιστοιχεί μια υποκείμενη βαθεία γλωσσική δομή </a:t>
            </a:r>
          </a:p>
          <a:p>
            <a:r>
              <a:rPr lang="el-GR" dirty="0" smtClean="0"/>
              <a:t>Γραμματική ενότητα πίσω από τις γραμματικές των διαφόρων γλωσσών. </a:t>
            </a:r>
          </a:p>
          <a:p>
            <a:r>
              <a:rPr lang="el-GR" dirty="0" smtClean="0"/>
              <a:t>Διαφορετική από εκείνη των τροπιστών/κοινή έμφαση στα καθολικά</a:t>
            </a:r>
          </a:p>
          <a:p>
            <a:r>
              <a:rPr lang="el-GR" dirty="0" smtClean="0"/>
              <a:t>Εννέα τάξεις λέξεων: (αντιστοιχούν στα αντικείμενα και στη μορφή ή τρόπο σκέψης)</a:t>
            </a:r>
          </a:p>
          <a:p>
            <a:r>
              <a:rPr lang="el-GR" dirty="0" smtClean="0"/>
              <a:t>Λειτουργία επένθεσης ή υπόταξης των αναφορικών αντωνυμιών μέσα στην πρόταση-μήτρα. Προβλήματα</a:t>
            </a:r>
          </a:p>
          <a:p>
            <a:endParaRPr lang="el-GR"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fontScale="90000"/>
          </a:bodyPr>
          <a:lstStyle/>
          <a:p>
            <a:pPr algn="ctr"/>
            <a:r>
              <a:rPr lang="el-GR" dirty="0" smtClean="0"/>
              <a:t>Θεωρίες περί καθολικών </a:t>
            </a:r>
            <a:r>
              <a:rPr lang="el-GR" dirty="0" smtClean="0"/>
              <a:t>(συνέχεια)</a:t>
            </a:r>
            <a:endParaRPr lang="el-GR" dirty="0"/>
          </a:p>
        </p:txBody>
      </p:sp>
      <p:sp>
        <p:nvSpPr>
          <p:cNvPr id="3" name="2 - Θέση περιεχομένου"/>
          <p:cNvSpPr>
            <a:spLocks noGrp="1"/>
          </p:cNvSpPr>
          <p:nvPr>
            <p:ph sz="quarter" idx="1"/>
          </p:nvPr>
        </p:nvSpPr>
        <p:spPr/>
        <p:txBody>
          <a:bodyPr/>
          <a:lstStyle/>
          <a:p>
            <a:pPr lvl="1" algn="just"/>
            <a:r>
              <a:rPr lang="en-US" dirty="0" err="1" smtClean="0"/>
              <a:t>Hjelmslev</a:t>
            </a:r>
            <a:r>
              <a:rPr lang="en-US" dirty="0" smtClean="0"/>
              <a:t> </a:t>
            </a:r>
            <a:endParaRPr lang="el-GR" dirty="0" smtClean="0"/>
          </a:p>
          <a:p>
            <a:pPr lvl="1" algn="just"/>
            <a:r>
              <a:rPr lang="en-US" dirty="0" smtClean="0"/>
              <a:t>(K</a:t>
            </a:r>
            <a:r>
              <a:rPr lang="el-GR" dirty="0" smtClean="0"/>
              <a:t>αθολική αφηρημένη κατάσταση/δυνατότητες  που διαθέτουν όλες οι γλώσσες και πραγματώνεται στις συγκεκριμένες καταστάσεις με διάφορους τρόπους)</a:t>
            </a:r>
            <a:endParaRPr lang="en-US" dirty="0" smtClean="0"/>
          </a:p>
          <a:p>
            <a:pPr lvl="1" algn="just"/>
            <a:r>
              <a:rPr lang="el-GR" dirty="0" smtClean="0"/>
              <a:t>Καθολικά χαρακτηριστικά φωνημάτων (Σχολή Πράγας) και σημασιών (</a:t>
            </a:r>
            <a:r>
              <a:rPr lang="en-US" dirty="0" err="1" smtClean="0"/>
              <a:t>Hjelmslev</a:t>
            </a:r>
            <a:r>
              <a:rPr lang="el-GR" dirty="0" smtClean="0"/>
              <a:t>)</a:t>
            </a:r>
            <a:r>
              <a:rPr lang="en-US" dirty="0" smtClean="0"/>
              <a:t> </a:t>
            </a:r>
            <a:endParaRPr lang="el-GR" dirty="0" smtClean="0"/>
          </a:p>
          <a:p>
            <a:pPr lvl="1" algn="just"/>
            <a:r>
              <a:rPr lang="en-US" dirty="0" smtClean="0"/>
              <a:t>Bloomfield</a:t>
            </a:r>
            <a:r>
              <a:rPr lang="el-GR" dirty="0" smtClean="0"/>
              <a:t> όχι έμφαση στα καθολικά αλλά στην περιγραφή των παρατηρούμενων τύπων</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fontScale="90000"/>
          </a:bodyPr>
          <a:lstStyle/>
          <a:p>
            <a:pPr algn="ctr"/>
            <a:r>
              <a:rPr lang="el-GR" dirty="0" smtClean="0"/>
              <a:t>Η βιβλιογραφία ανά τομείς: 19</a:t>
            </a:r>
            <a:r>
              <a:rPr lang="el-GR" baseline="30000" dirty="0" smtClean="0"/>
              <a:t>ος</a:t>
            </a:r>
            <a:r>
              <a:rPr lang="el-GR" dirty="0" smtClean="0"/>
              <a:t> και 20</a:t>
            </a:r>
            <a:r>
              <a:rPr lang="el-GR" baseline="30000" dirty="0" smtClean="0"/>
              <a:t>ος</a:t>
            </a:r>
            <a:r>
              <a:rPr lang="el-GR" dirty="0" smtClean="0"/>
              <a:t> </a:t>
            </a:r>
            <a:endParaRPr lang="el-GR" dirty="0"/>
          </a:p>
        </p:txBody>
      </p:sp>
      <p:sp>
        <p:nvSpPr>
          <p:cNvPr id="3" name="2 - Θέση περιεχομένου"/>
          <p:cNvSpPr>
            <a:spLocks noGrp="1"/>
          </p:cNvSpPr>
          <p:nvPr>
            <p:ph sz="quarter" idx="1"/>
          </p:nvPr>
        </p:nvSpPr>
        <p:spPr/>
        <p:txBody>
          <a:bodyPr>
            <a:normAutofit fontScale="92500"/>
          </a:bodyPr>
          <a:lstStyle/>
          <a:p>
            <a:pPr lvl="0"/>
            <a:r>
              <a:rPr lang="en-US" dirty="0" err="1" smtClean="0"/>
              <a:t>Morpurgo</a:t>
            </a:r>
            <a:r>
              <a:rPr lang="en-US" dirty="0" smtClean="0"/>
              <a:t> Davies, A. 1998. </a:t>
            </a:r>
            <a:r>
              <a:rPr lang="en-US" i="1" dirty="0" smtClean="0"/>
              <a:t>Nineteenth-century Linguistics.</a:t>
            </a:r>
            <a:r>
              <a:rPr lang="en-US" dirty="0" smtClean="0"/>
              <a:t> (History of Linguistics, ed. </a:t>
            </a:r>
            <a:r>
              <a:rPr lang="en-US" dirty="0" err="1" smtClean="0"/>
              <a:t>Giulio</a:t>
            </a:r>
            <a:r>
              <a:rPr lang="en-US" dirty="0" smtClean="0"/>
              <a:t> </a:t>
            </a:r>
            <a:r>
              <a:rPr lang="en-US" dirty="0" err="1" smtClean="0"/>
              <a:t>Lepschy</a:t>
            </a:r>
            <a:r>
              <a:rPr lang="en-US" dirty="0" smtClean="0"/>
              <a:t>, Vol. </a:t>
            </a:r>
            <a:r>
              <a:rPr lang="el-GR" dirty="0" smtClean="0"/>
              <a:t>IV) Longman.</a:t>
            </a:r>
          </a:p>
          <a:p>
            <a:pPr lvl="0"/>
            <a:r>
              <a:rPr lang="en-US" dirty="0" smtClean="0"/>
              <a:t>Matthews, P.H. 1993.</a:t>
            </a:r>
            <a:r>
              <a:rPr lang="en-US" i="1" dirty="0" smtClean="0"/>
              <a:t>Grammatical Theory in the United States from Bloomfield to Chomsky</a:t>
            </a:r>
            <a:r>
              <a:rPr lang="en-US" dirty="0" smtClean="0"/>
              <a:t>. </a:t>
            </a:r>
            <a:r>
              <a:rPr lang="el-GR" dirty="0" smtClean="0"/>
              <a:t>CUP.</a:t>
            </a:r>
          </a:p>
          <a:p>
            <a:pPr lvl="0"/>
            <a:r>
              <a:rPr lang="en-US" dirty="0" smtClean="0"/>
              <a:t>Matthews, P.H. 2001. </a:t>
            </a:r>
            <a:r>
              <a:rPr lang="en-US" i="1" dirty="0" smtClean="0"/>
              <a:t>A Short History of Structural Linguistics</a:t>
            </a:r>
            <a:r>
              <a:rPr lang="en-US" dirty="0" smtClean="0"/>
              <a:t>. </a:t>
            </a:r>
            <a:r>
              <a:rPr lang="el-GR" dirty="0" smtClean="0"/>
              <a:t>CUP.</a:t>
            </a:r>
          </a:p>
          <a:p>
            <a:pPr lvl="0"/>
            <a:r>
              <a:rPr lang="en-US" dirty="0" err="1" smtClean="0"/>
              <a:t>Newmeyer</a:t>
            </a:r>
            <a:r>
              <a:rPr lang="en-US" dirty="0" smtClean="0"/>
              <a:t>, F. 1986. </a:t>
            </a:r>
            <a:r>
              <a:rPr lang="en-US" i="1" dirty="0" smtClean="0"/>
              <a:t>Linguistic Theory in America: The First Quarter-Century of Transformational Generative Grammar</a:t>
            </a:r>
            <a:r>
              <a:rPr lang="en-US" dirty="0" smtClean="0"/>
              <a:t>. </a:t>
            </a:r>
            <a:r>
              <a:rPr lang="el-GR" dirty="0" smtClean="0"/>
              <a:t>2nd edition. Academic Press.</a:t>
            </a:r>
          </a:p>
          <a:p>
            <a:endParaRPr lang="el-GR" dirty="0" smtClean="0"/>
          </a:p>
          <a:p>
            <a:endParaRPr lang="el-GR" dirty="0" smtClean="0"/>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fontScale="90000"/>
          </a:bodyPr>
          <a:lstStyle/>
          <a:p>
            <a:pPr algn="ctr"/>
            <a:r>
              <a:rPr lang="el-GR" dirty="0" smtClean="0"/>
              <a:t>Η βιβλιογραφία ανά τομείς: βιβλία αναφοράς και περιοδικά</a:t>
            </a:r>
            <a:endParaRPr lang="el-GR" dirty="0"/>
          </a:p>
        </p:txBody>
      </p:sp>
      <p:sp>
        <p:nvSpPr>
          <p:cNvPr id="3" name="2 - Θέση περιεχομένου"/>
          <p:cNvSpPr>
            <a:spLocks noGrp="1"/>
          </p:cNvSpPr>
          <p:nvPr>
            <p:ph sz="quarter" idx="1"/>
          </p:nvPr>
        </p:nvSpPr>
        <p:spPr/>
        <p:txBody>
          <a:bodyPr>
            <a:normAutofit fontScale="70000" lnSpcReduction="20000"/>
          </a:bodyPr>
          <a:lstStyle/>
          <a:p>
            <a:pPr lvl="0"/>
            <a:r>
              <a:rPr lang="en-US" dirty="0" err="1" smtClean="0"/>
              <a:t>Auroux</a:t>
            </a:r>
            <a:r>
              <a:rPr lang="en-US" dirty="0" smtClean="0"/>
              <a:t>, S. et al. 2000-2006. </a:t>
            </a:r>
            <a:r>
              <a:rPr lang="en-US" i="1" dirty="0" smtClean="0"/>
              <a:t>History of the Language Sciences</a:t>
            </a:r>
            <a:r>
              <a:rPr lang="en-US" dirty="0" smtClean="0"/>
              <a:t>. </a:t>
            </a:r>
            <a:r>
              <a:rPr lang="el-GR" dirty="0" smtClean="0"/>
              <a:t>3 vols. De Gruyter.</a:t>
            </a:r>
          </a:p>
          <a:p>
            <a:pPr lvl="0"/>
            <a:r>
              <a:rPr lang="en-US" dirty="0" err="1" smtClean="0"/>
              <a:t>Stammerjohann</a:t>
            </a:r>
            <a:r>
              <a:rPr lang="en-US" dirty="0" smtClean="0"/>
              <a:t>, H. et al. (eds.) 2009. </a:t>
            </a:r>
            <a:r>
              <a:rPr lang="en-US" i="1" dirty="0" smtClean="0"/>
              <a:t>Lexicon </a:t>
            </a:r>
            <a:r>
              <a:rPr lang="en-US" i="1" dirty="0" err="1" smtClean="0"/>
              <a:t>Grammaticorum</a:t>
            </a:r>
            <a:r>
              <a:rPr lang="en-US" i="1" dirty="0" smtClean="0"/>
              <a:t>: a Bio-Bibliographical Companion to the History of Linguistics</a:t>
            </a:r>
            <a:r>
              <a:rPr lang="en-US" dirty="0" smtClean="0"/>
              <a:t>. </a:t>
            </a:r>
            <a:r>
              <a:rPr lang="el-GR" dirty="0" smtClean="0"/>
              <a:t>2nd ed. Tübingen: Niemeyer.</a:t>
            </a:r>
          </a:p>
          <a:p>
            <a:pPr lvl="0"/>
            <a:r>
              <a:rPr lang="el-GR" b="1" u="sng" dirty="0" smtClean="0"/>
              <a:t>περιοδικά</a:t>
            </a:r>
          </a:p>
          <a:p>
            <a:pPr lvl="0"/>
            <a:r>
              <a:rPr lang="en-US" i="1" dirty="0" err="1" smtClean="0"/>
              <a:t>Beiträge</a:t>
            </a:r>
            <a:r>
              <a:rPr lang="en-US" i="1" dirty="0" smtClean="0"/>
              <a:t> </a:t>
            </a:r>
            <a:r>
              <a:rPr lang="en-US" i="1" dirty="0" err="1" smtClean="0"/>
              <a:t>zur</a:t>
            </a:r>
            <a:r>
              <a:rPr lang="en-US" i="1" dirty="0" smtClean="0"/>
              <a:t> Geschichte </a:t>
            </a:r>
            <a:r>
              <a:rPr lang="en-US" i="1" dirty="0" err="1" smtClean="0"/>
              <a:t>der</a:t>
            </a:r>
            <a:r>
              <a:rPr lang="en-US" i="1" dirty="0" smtClean="0"/>
              <a:t> </a:t>
            </a:r>
            <a:r>
              <a:rPr lang="en-US" i="1" dirty="0" err="1" smtClean="0"/>
              <a:t>Sprachwissenschaft</a:t>
            </a:r>
            <a:r>
              <a:rPr lang="en-US" dirty="0" smtClean="0"/>
              <a:t>. (The Journal of the German and Dutch Societies for the History of Linguistics).</a:t>
            </a:r>
            <a:endParaRPr lang="el-GR" dirty="0" smtClean="0"/>
          </a:p>
          <a:p>
            <a:pPr lvl="0"/>
            <a:r>
              <a:rPr lang="en-US" i="1" dirty="0" smtClean="0"/>
              <a:t>Bulletin of the Henry Sweet Society</a:t>
            </a:r>
            <a:r>
              <a:rPr lang="en-US" dirty="0" smtClean="0"/>
              <a:t>. (Journal of the British Society for the History of Linguistics).</a:t>
            </a:r>
            <a:endParaRPr lang="el-GR" dirty="0" smtClean="0"/>
          </a:p>
          <a:p>
            <a:pPr lvl="0"/>
            <a:r>
              <a:rPr lang="en-US" i="1" dirty="0" smtClean="0"/>
              <a:t>Histoire </a:t>
            </a:r>
            <a:r>
              <a:rPr lang="en-US" i="1" dirty="0" err="1" smtClean="0"/>
              <a:t>Épistémologie</a:t>
            </a:r>
            <a:r>
              <a:rPr lang="en-US" i="1" dirty="0" smtClean="0"/>
              <a:t> </a:t>
            </a:r>
            <a:r>
              <a:rPr lang="en-US" i="1" dirty="0" err="1" smtClean="0"/>
              <a:t>Langage</a:t>
            </a:r>
            <a:r>
              <a:rPr lang="en-US" dirty="0" smtClean="0"/>
              <a:t>. (Journal of the </a:t>
            </a:r>
            <a:r>
              <a:rPr lang="en-US" dirty="0" err="1" smtClean="0"/>
              <a:t>Société</a:t>
            </a:r>
            <a:r>
              <a:rPr lang="en-US" dirty="0" smtClean="0"/>
              <a:t> </a:t>
            </a:r>
            <a:r>
              <a:rPr lang="en-US" dirty="0" err="1" smtClean="0"/>
              <a:t>d’Histoire</a:t>
            </a:r>
            <a:r>
              <a:rPr lang="en-US" dirty="0" smtClean="0"/>
              <a:t> et </a:t>
            </a:r>
            <a:r>
              <a:rPr lang="en-US" dirty="0" err="1" smtClean="0"/>
              <a:t>d’Épistémologie</a:t>
            </a:r>
            <a:r>
              <a:rPr lang="en-US" dirty="0" smtClean="0"/>
              <a:t> des Sciences du </a:t>
            </a:r>
            <a:r>
              <a:rPr lang="en-US" dirty="0" err="1" smtClean="0"/>
              <a:t>Langage</a:t>
            </a:r>
            <a:r>
              <a:rPr lang="en-US" dirty="0" smtClean="0"/>
              <a:t>). </a:t>
            </a:r>
            <a:r>
              <a:rPr lang="el-GR" dirty="0" smtClean="0"/>
              <a:t>Historiographia Linguistica. (Benjamins).</a:t>
            </a:r>
          </a:p>
          <a:p>
            <a:pPr lvl="0"/>
            <a:r>
              <a:rPr lang="el-GR" i="1" dirty="0" smtClean="0"/>
              <a:t>@</a:t>
            </a:r>
            <a:r>
              <a:rPr lang="el-GR" i="1" dirty="0" smtClean="0">
                <a:hlinkClick r:id="rId2"/>
              </a:rPr>
              <a:t>Historiographia Linguistica</a:t>
            </a:r>
            <a:endParaRPr lang="el-GR" dirty="0" smtClean="0"/>
          </a:p>
          <a:p>
            <a:endParaRPr lang="el-G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άμεσος">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2397</TotalTime>
  <Words>4926</Words>
  <PresentationFormat>Προβολή στην οθόνη (4:3)</PresentationFormat>
  <Paragraphs>478</Paragraphs>
  <Slides>75</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75</vt:i4>
      </vt:variant>
    </vt:vector>
  </HeadingPairs>
  <TitlesOfParts>
    <vt:vector size="76" baseType="lpstr">
      <vt:lpstr>Διάμεσος</vt:lpstr>
      <vt:lpstr>     ΙΣΤΟΡΙΑ           ΤΗΣ  ΓΛΩΣΣΟΛΟΓΙΑΣ</vt:lpstr>
      <vt:lpstr>ΒΙΒΛΙΟΓΡΑΦΙΑ</vt:lpstr>
      <vt:lpstr>ΒΙΒΛΙΟΓΡΑΦΙΑ</vt:lpstr>
      <vt:lpstr>ΒΙΒΛΙΟΓΡΑΦΙΑ</vt:lpstr>
      <vt:lpstr>Η βιβλιογραφία ανά τομείς: γενικά έργα</vt:lpstr>
      <vt:lpstr>Η βιβλιογραφία ανά τομείς: : αρχαιότητα και μεσαίωνας</vt:lpstr>
      <vt:lpstr>Η βιβλιογραφία ανά τομείς: : από την Αναγέννηση στον 18ο αιώνα</vt:lpstr>
      <vt:lpstr>Η βιβλιογραφία ανά τομείς: 19ος και 20ος </vt:lpstr>
      <vt:lpstr>Η βιβλιογραφία ανά τομείς: βιβλία αναφοράς και περιοδικά</vt:lpstr>
      <vt:lpstr>Βιβλιογραφικές πηγές στο διαδίκτυο</vt:lpstr>
      <vt:lpstr>Βιβλιογραφικές πηγές στο διαδίκτυο</vt:lpstr>
      <vt:lpstr> Τι είναι η ιστορία της Γλωσσολογίας; </vt:lpstr>
      <vt:lpstr> Προαπαιτούμενη γνώση </vt:lpstr>
      <vt:lpstr>Ιστορία της Γλωσσολογίας</vt:lpstr>
      <vt:lpstr>Γιατί μελετάμε την ιστορία της γλωσσολογίας;</vt:lpstr>
      <vt:lpstr>Είναι η γνώση της γλώσσας και της γλωσσολογίας το ίδιο;</vt:lpstr>
      <vt:lpstr>Τι θα μελετήσουμε</vt:lpstr>
      <vt:lpstr>Στόχοι μαθήματος</vt:lpstr>
      <vt:lpstr>Αρχαία Ελλάδα: Ηράκλειτος, Κρατύλος</vt:lpstr>
      <vt:lpstr>Αρχαία Ελλάδα: Πλάτωνας: «Κρατύλος»</vt:lpstr>
      <vt:lpstr>Αρχαία Ελλάδα: Πλάτωνας: «Κρατύλος»</vt:lpstr>
      <vt:lpstr>Αρχαία Ελλάδα: Πλάτωνας</vt:lpstr>
      <vt:lpstr>Αρχαία Ελλάδα: αλφάβητο</vt:lpstr>
      <vt:lpstr>Αρχαία Ελλάδα:  Αριστοτέλης (384-322π.χ.)</vt:lpstr>
      <vt:lpstr>Αρχαία Ελλάδα: Αριστοτέλης</vt:lpstr>
      <vt:lpstr>Στωικοί&lt;στοά</vt:lpstr>
      <vt:lpstr>Στωικοί</vt:lpstr>
      <vt:lpstr>Αναλογία/ανωμαλία</vt:lpstr>
      <vt:lpstr>Διαφάνεια 29</vt:lpstr>
      <vt:lpstr>Θετικά/αρνητικά των δύο απόψεων</vt:lpstr>
      <vt:lpstr>Στωικοί</vt:lpstr>
      <vt:lpstr>Στωικοί</vt:lpstr>
      <vt:lpstr>Αλεξανδρινοί</vt:lpstr>
      <vt:lpstr>Τέχνη Γραμματική του Διονυσίου του Θρακός</vt:lpstr>
      <vt:lpstr>Τέχνη Γραμματική του Διονυσίου του Θρακός</vt:lpstr>
      <vt:lpstr>Τέχνη Γραμματική του Διονυσίου του Θρακός</vt:lpstr>
      <vt:lpstr>Απολλώνιος ο Δύσκολος</vt:lpstr>
      <vt:lpstr>Ηρωδιανός</vt:lpstr>
      <vt:lpstr>Ρωμαϊκή περίοδος</vt:lpstr>
      <vt:lpstr>Ιστορικό περιβάλλον </vt:lpstr>
      <vt:lpstr>Κοινωνικοπολιτισμικό περιβάλλον</vt:lpstr>
      <vt:lpstr>Φιλοσοφικές απόψεις</vt:lpstr>
      <vt:lpstr>Ρωμαϊκή περίοδος: γλωσσικές σπουδές</vt:lpstr>
      <vt:lpstr>Ουάρρων (116 πχ.-27μ.χ.)</vt:lpstr>
      <vt:lpstr>Ουάρρων (116 πχ.-27μ.χ.)</vt:lpstr>
      <vt:lpstr>Πρισκιανός </vt:lpstr>
      <vt:lpstr>Πρισκιανός </vt:lpstr>
      <vt:lpstr>Άλλοι συγγραφείς γραμματικών</vt:lpstr>
      <vt:lpstr>Μέσοι χρόνοι</vt:lpstr>
      <vt:lpstr>Μέσοι χρόνοι</vt:lpstr>
      <vt:lpstr>Speculative grammar: Θεωρησιακή Γραμματική</vt:lpstr>
      <vt:lpstr>Speculative grammar: Θεωρησιακή Γραμματική</vt:lpstr>
      <vt:lpstr>Speculative grammar</vt:lpstr>
      <vt:lpstr>Speculative grammar</vt:lpstr>
      <vt:lpstr>Speculative grammar</vt:lpstr>
      <vt:lpstr>Speculative grammar/ Τ. Erfurt</vt:lpstr>
      <vt:lpstr>Speculative grammar/ Τ. Erfurt</vt:lpstr>
      <vt:lpstr>Speculative grammar/ Τ. Erfurt</vt:lpstr>
      <vt:lpstr>Διαφάνεια 59</vt:lpstr>
      <vt:lpstr> Καθολικά γλώσσας </vt:lpstr>
      <vt:lpstr>καθολικά</vt:lpstr>
      <vt:lpstr>Καθολικά  Whorf-Sapir υπόθεση</vt:lpstr>
      <vt:lpstr>Aναγέννηση</vt:lpstr>
      <vt:lpstr>Aναγέννηση</vt:lpstr>
      <vt:lpstr>Αναγέννηση/αραβική γλωσσολογία</vt:lpstr>
      <vt:lpstr>Aναγέννηση/αραβική γλωσσολογία</vt:lpstr>
      <vt:lpstr>Αναγέννηση/ εθνικές γλώσσες</vt:lpstr>
      <vt:lpstr>Αναγέννηση/ γραμματικές νέων γλωσσών</vt:lpstr>
      <vt:lpstr>Αναγέννηση  αναβίωση κλασικής παιδείας</vt:lpstr>
      <vt:lpstr>Αναγέννηση εμπειριοκρατία / ορθολογισμός</vt:lpstr>
      <vt:lpstr>Αναγέννηση επινόηση νέας ενιαίας /καθολικής γλώσσας</vt:lpstr>
      <vt:lpstr>Αναγέννηση</vt:lpstr>
      <vt:lpstr>Αναγέννηση  γραμματική του Port Royal</vt:lpstr>
      <vt:lpstr>Αναγέννηση  γραμματική του Port Royal</vt:lpstr>
      <vt:lpstr>Θεωρίες περί καθολικών (συνέχεια)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ΙΣΤΟΡΙΑ ΤΗΣ ΓΛΩΣΣΟΛΟΓΙΑΣ</dc:title>
  <dc:creator>dep_phil</dc:creator>
  <cp:lastModifiedBy>dep_phil</cp:lastModifiedBy>
  <cp:revision>176</cp:revision>
  <dcterms:created xsi:type="dcterms:W3CDTF">2016-09-20T15:03:40Z</dcterms:created>
  <dcterms:modified xsi:type="dcterms:W3CDTF">2019-12-08T12:36:29Z</dcterms:modified>
</cp:coreProperties>
</file>