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
  </p:notesMasterIdLst>
  <p:sldIdLst>
    <p:sldId id="256" r:id="rId2"/>
    <p:sldId id="285" r:id="rId3"/>
    <p:sldId id="286" r:id="rId4"/>
    <p:sldId id="287" r:id="rId5"/>
    <p:sldId id="257" r:id="rId6"/>
    <p:sldId id="259" r:id="rId7"/>
    <p:sldId id="260" r:id="rId8"/>
    <p:sldId id="261" r:id="rId9"/>
    <p:sldId id="262" r:id="rId10"/>
    <p:sldId id="263" r:id="rId11"/>
    <p:sldId id="264"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_phil"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9" d="100"/>
          <a:sy n="89" d="100"/>
        </p:scale>
        <p:origin x="-750" y="9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F91A1-A5E6-498F-B40A-FEBB75EC960B}" type="datetimeFigureOut">
              <a:rPr lang="el-GR" smtClean="0"/>
              <a:pPr/>
              <a:t>17/10/2016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8B1942-CD87-4EA5-B284-25635CFE25C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98B1942-CD87-4EA5-B284-25635CFE25C0}"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17/10/2016</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17/10/2016</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17/10/2016</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17/10/2016</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17/10/2016</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17/10/2016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17/10/2016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17/10/2016</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17/10/2016</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428860" y="1785926"/>
            <a:ext cx="6410340" cy="2071702"/>
          </a:xfrm>
        </p:spPr>
        <p:txBody>
          <a:bodyPr>
            <a:noAutofit/>
          </a:bodyPr>
          <a:lstStyle/>
          <a:p>
            <a:r>
              <a:rPr lang="el-GR" sz="4800" dirty="0" smtClean="0">
                <a:solidFill>
                  <a:schemeClr val="accent2">
                    <a:lumMod val="60000"/>
                    <a:lumOff val="40000"/>
                  </a:schemeClr>
                </a:solidFill>
              </a:rPr>
              <a:t>     ΙΣΤΟΡΙΑ </a:t>
            </a:r>
            <a:br>
              <a:rPr lang="el-GR" sz="4800" dirty="0" smtClean="0">
                <a:solidFill>
                  <a:schemeClr val="accent2">
                    <a:lumMod val="60000"/>
                    <a:lumOff val="40000"/>
                  </a:schemeClr>
                </a:solidFill>
              </a:rPr>
            </a:br>
            <a:r>
              <a:rPr lang="el-GR" sz="4800" dirty="0" smtClean="0">
                <a:solidFill>
                  <a:schemeClr val="accent2">
                    <a:lumMod val="60000"/>
                    <a:lumOff val="40000"/>
                  </a:schemeClr>
                </a:solidFill>
              </a:rPr>
              <a:t>         ΤΗΣ</a:t>
            </a:r>
            <a:br>
              <a:rPr lang="el-GR" sz="4800" dirty="0" smtClean="0">
                <a:solidFill>
                  <a:schemeClr val="accent2">
                    <a:lumMod val="60000"/>
                    <a:lumOff val="40000"/>
                  </a:schemeClr>
                </a:solidFill>
              </a:rPr>
            </a:br>
            <a:r>
              <a:rPr lang="el-GR" sz="4800" dirty="0" smtClean="0">
                <a:solidFill>
                  <a:schemeClr val="accent2">
                    <a:lumMod val="60000"/>
                    <a:lumOff val="40000"/>
                  </a:schemeClr>
                </a:solidFill>
              </a:rPr>
              <a:t> ΓΛΩΣΣΟΛΟΓΙΑΣ</a:t>
            </a:r>
            <a:endParaRPr lang="el-GR" sz="4800" dirty="0">
              <a:solidFill>
                <a:schemeClr val="accent2">
                  <a:lumMod val="60000"/>
                  <a:lumOff val="40000"/>
                </a:schemeClr>
              </a:solidFill>
            </a:endParaRPr>
          </a:p>
        </p:txBody>
      </p:sp>
      <p:sp>
        <p:nvSpPr>
          <p:cNvPr id="3" name="2 - Υπότιτλος"/>
          <p:cNvSpPr>
            <a:spLocks noGrp="1"/>
          </p:cNvSpPr>
          <p:nvPr>
            <p:ph type="subTitle" idx="1"/>
          </p:nvPr>
        </p:nvSpPr>
        <p:spPr>
          <a:xfrm>
            <a:off x="2285984" y="4643447"/>
            <a:ext cx="6781816" cy="1071570"/>
          </a:xfrm>
        </p:spPr>
        <p:txBody>
          <a:bodyPr>
            <a:noAutofit/>
          </a:bodyPr>
          <a:lstStyle/>
          <a:p>
            <a:r>
              <a:rPr lang="el-GR" sz="3200" i="1" dirty="0" smtClean="0"/>
              <a:t>Μια προσέγγιση των ρευμάτων της Γλωσσικής επιστήμης από την Αρχαιότητα ως σήμερα</a:t>
            </a:r>
            <a:endParaRPr lang="el-GR" sz="32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Τι θα μελετήσουμε</a:t>
            </a:r>
            <a:endParaRPr lang="el-GR" dirty="0"/>
          </a:p>
        </p:txBody>
      </p:sp>
      <p:sp>
        <p:nvSpPr>
          <p:cNvPr id="3" name="2 - Θέση περιεχομένου"/>
          <p:cNvSpPr>
            <a:spLocks noGrp="1"/>
          </p:cNvSpPr>
          <p:nvPr>
            <p:ph sz="quarter" idx="1"/>
          </p:nvPr>
        </p:nvSpPr>
        <p:spPr/>
        <p:txBody>
          <a:bodyPr>
            <a:normAutofit lnSpcReduction="10000"/>
          </a:bodyPr>
          <a:lstStyle/>
          <a:p>
            <a:endParaRPr lang="el-GR" dirty="0" smtClean="0"/>
          </a:p>
          <a:p>
            <a:endParaRPr lang="el-GR" dirty="0" smtClean="0"/>
          </a:p>
          <a:p>
            <a:r>
              <a:rPr lang="el-GR" sz="4400" dirty="0" smtClean="0"/>
              <a:t>Από ποιους έγινε/γίνεται αυτό το πέρασμα;</a:t>
            </a:r>
          </a:p>
          <a:p>
            <a:r>
              <a:rPr lang="el-GR" sz="4400" dirty="0" smtClean="0"/>
              <a:t>Πότε;</a:t>
            </a:r>
          </a:p>
          <a:p>
            <a:r>
              <a:rPr lang="el-GR" sz="4400" dirty="0" smtClean="0"/>
              <a:t>Με ποιό τρόπο;</a:t>
            </a:r>
          </a:p>
          <a:p>
            <a:r>
              <a:rPr lang="el-GR" sz="4400" dirty="0" smtClean="0"/>
              <a:t>ΓΙΑΤΙ;</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Στόχοι μαθήματος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Στο μάθημα αυτό θα παρουσιασθούν τα βασικότερα γλωσσικά ρεύματα από την αρχαιότητα ως σήμερα. Ιδιαίτερη έμφαση θα δοθεί στον Δομισμό, Λειτουργισμό και τη Γενετική θεωρία.</a:t>
            </a:r>
          </a:p>
          <a:p>
            <a:r>
              <a:rPr lang="el-GR" dirty="0" smtClean="0"/>
              <a:t> Στόχος του μαθήματος είναι οι φοιτητές να εξοικειωθούν με τις θεωρητικές σχολές του 20</a:t>
            </a:r>
            <a:r>
              <a:rPr lang="el-GR" baseline="30000" dirty="0" smtClean="0"/>
              <a:t>ου</a:t>
            </a:r>
            <a:r>
              <a:rPr lang="el-GR" dirty="0" smtClean="0"/>
              <a:t> αιώνα, να κατανοήσουν τα αίτια εμφάνισή τους σε ένα ορισμένο </a:t>
            </a:r>
            <a:r>
              <a:rPr lang="el-GR" dirty="0" err="1" smtClean="0"/>
              <a:t>ιστορικο</a:t>
            </a:r>
            <a:r>
              <a:rPr lang="el-GR" dirty="0" smtClean="0"/>
              <a:t>-πολιτισμικό περιβάλλον,</a:t>
            </a:r>
          </a:p>
          <a:p>
            <a:r>
              <a:rPr lang="el-GR" dirty="0" smtClean="0"/>
              <a:t> να γνωρίσουν και να εξασκηθούν στη μεθοδολογία τους και στα εργαλεία που χρησιμοποιούν στην ανάλυση του γλωσσικού υλικού και να αξιολογήσουν τη συμβολή των θεωριών αυτών στη διαμόρφωση της (γλωσσικής) επιστήμης, αλλά και γενικότερα, της επιστημονικής σκέψης.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ΒΙΒΛΙΟΓΡΑΦΙΑ</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n-US" dirty="0" smtClean="0"/>
              <a:t>Allan, Keith. 2009. </a:t>
            </a:r>
            <a:r>
              <a:rPr lang="en-US" i="1" dirty="0" smtClean="0"/>
              <a:t>The Western classical tradition in linguistics</a:t>
            </a:r>
            <a:r>
              <a:rPr lang="en-US" dirty="0" smtClean="0"/>
              <a:t>. 2d ed. London: Continuum. </a:t>
            </a:r>
            <a:endParaRPr lang="el-GR" dirty="0" smtClean="0"/>
          </a:p>
          <a:p>
            <a:r>
              <a:rPr lang="en-US" dirty="0" smtClean="0"/>
              <a:t>Harris, Roy, and Talbot J. Taylor. 1997. </a:t>
            </a:r>
            <a:r>
              <a:rPr lang="en-US" i="1" dirty="0" smtClean="0"/>
              <a:t>Landmarks in linguistic thought: The Western tradition from Socrates to Saussure</a:t>
            </a:r>
            <a:r>
              <a:rPr lang="en-US" dirty="0" smtClean="0"/>
              <a:t>. 2d ed. London and New York: </a:t>
            </a:r>
            <a:r>
              <a:rPr lang="en-US" dirty="0" err="1" smtClean="0"/>
              <a:t>Routledge</a:t>
            </a:r>
            <a:r>
              <a:rPr lang="en-US" dirty="0" smtClean="0"/>
              <a:t>. </a:t>
            </a:r>
            <a:endParaRPr lang="el-GR" dirty="0" smtClean="0"/>
          </a:p>
          <a:p>
            <a:r>
              <a:rPr lang="en-US" dirty="0" smtClean="0"/>
              <a:t>Joseph, John E., Nigel Love, and Talbot J. Taylor. 2001. </a:t>
            </a:r>
            <a:r>
              <a:rPr lang="en-US" i="1" dirty="0" smtClean="0"/>
              <a:t>Landmarks in linguistic thought II: The Western tradition in the twentieth century</a:t>
            </a:r>
            <a:r>
              <a:rPr lang="en-US" dirty="0" smtClean="0"/>
              <a:t>. </a:t>
            </a:r>
            <a:r>
              <a:rPr lang="el-GR" dirty="0" err="1" smtClean="0"/>
              <a:t>London</a:t>
            </a:r>
            <a:r>
              <a:rPr lang="el-GR" dirty="0" smtClean="0"/>
              <a:t> </a:t>
            </a:r>
            <a:r>
              <a:rPr lang="el-GR" dirty="0" err="1" smtClean="0"/>
              <a:t>and</a:t>
            </a:r>
            <a:r>
              <a:rPr lang="el-GR" dirty="0" smtClean="0"/>
              <a:t> </a:t>
            </a:r>
            <a:r>
              <a:rPr lang="el-GR" dirty="0" err="1" smtClean="0"/>
              <a:t>New</a:t>
            </a:r>
            <a:r>
              <a:rPr lang="el-GR" dirty="0" smtClean="0"/>
              <a:t> </a:t>
            </a:r>
            <a:r>
              <a:rPr lang="el-GR" dirty="0" err="1" smtClean="0"/>
              <a:t>York</a:t>
            </a:r>
            <a:r>
              <a:rPr lang="el-GR" dirty="0" smtClean="0"/>
              <a:t>: </a:t>
            </a:r>
            <a:r>
              <a:rPr lang="el-GR" dirty="0" err="1" smtClean="0"/>
              <a:t>Routledge</a:t>
            </a:r>
            <a:r>
              <a:rPr lang="el-GR" dirty="0" smtClean="0"/>
              <a:t>. </a:t>
            </a:r>
          </a:p>
          <a:p>
            <a:r>
              <a:rPr lang="en-US" dirty="0" err="1" smtClean="0"/>
              <a:t>Koerner</a:t>
            </a:r>
            <a:r>
              <a:rPr lang="en-US" dirty="0" smtClean="0"/>
              <a:t>, E. F. K. 1978. </a:t>
            </a:r>
            <a:r>
              <a:rPr lang="en-US" i="1" dirty="0" smtClean="0"/>
              <a:t>Western histories of linguistic thought: An annotated bibliography, 1822–1976</a:t>
            </a:r>
            <a:r>
              <a:rPr lang="en-US" dirty="0" smtClean="0"/>
              <a:t>. </a:t>
            </a:r>
            <a:r>
              <a:rPr lang="el-GR" dirty="0" err="1" smtClean="0"/>
              <a:t>Amsterdam</a:t>
            </a:r>
            <a:r>
              <a:rPr lang="el-GR" dirty="0" smtClean="0"/>
              <a:t>: </a:t>
            </a:r>
            <a:r>
              <a:rPr lang="el-GR" dirty="0" err="1" smtClean="0"/>
              <a:t>John</a:t>
            </a:r>
            <a:r>
              <a:rPr lang="el-GR" dirty="0" smtClean="0"/>
              <a:t> </a:t>
            </a:r>
            <a:r>
              <a:rPr lang="el-GR" dirty="0" err="1" smtClean="0"/>
              <a:t>Benjamins</a:t>
            </a:r>
            <a:r>
              <a:rPr lang="el-G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lnSpcReduction="10000"/>
          </a:bodyPr>
          <a:lstStyle/>
          <a:p>
            <a:r>
              <a:rPr lang="en-US" dirty="0" err="1" smtClean="0"/>
              <a:t>Lepschy</a:t>
            </a:r>
            <a:r>
              <a:rPr lang="en-US" dirty="0" smtClean="0"/>
              <a:t>, </a:t>
            </a:r>
            <a:r>
              <a:rPr lang="en-US" dirty="0" err="1" smtClean="0"/>
              <a:t>Giulio</a:t>
            </a:r>
            <a:r>
              <a:rPr lang="en-US" dirty="0" smtClean="0"/>
              <a:t>, ed. 1994–1998. </a:t>
            </a:r>
            <a:r>
              <a:rPr lang="en-US" i="1" dirty="0" smtClean="0"/>
              <a:t>History of linguistics</a:t>
            </a:r>
            <a:r>
              <a:rPr lang="en-US" dirty="0" smtClean="0"/>
              <a:t>. 4 vols. London and New York: Longman. </a:t>
            </a:r>
            <a:endParaRPr lang="el-GR" dirty="0" smtClean="0"/>
          </a:p>
          <a:p>
            <a:r>
              <a:rPr lang="en-US" dirty="0" smtClean="0"/>
              <a:t>Robins, Robert H. 1997. </a:t>
            </a:r>
            <a:r>
              <a:rPr lang="en-US" i="1" dirty="0" smtClean="0"/>
              <a:t>A short history of linguistics</a:t>
            </a:r>
            <a:r>
              <a:rPr lang="en-US" dirty="0" smtClean="0"/>
              <a:t>. 4th ed. London and New York: Longman. </a:t>
            </a:r>
            <a:endParaRPr lang="el-GR" dirty="0" smtClean="0"/>
          </a:p>
          <a:p>
            <a:r>
              <a:rPr lang="en-US" dirty="0" smtClean="0"/>
              <a:t>Thomas, Margaret. 2011. </a:t>
            </a:r>
            <a:r>
              <a:rPr lang="en-US" i="1" dirty="0" smtClean="0"/>
              <a:t>Fifty key thinkers on language and linguistics</a:t>
            </a:r>
            <a:r>
              <a:rPr lang="en-US" dirty="0" smtClean="0"/>
              <a:t>. </a:t>
            </a:r>
            <a:r>
              <a:rPr lang="el-GR" dirty="0" err="1" smtClean="0"/>
              <a:t>London</a:t>
            </a:r>
            <a:r>
              <a:rPr lang="el-GR" dirty="0" smtClean="0"/>
              <a:t> </a:t>
            </a:r>
            <a:r>
              <a:rPr lang="el-GR" dirty="0" err="1" smtClean="0"/>
              <a:t>and</a:t>
            </a:r>
            <a:r>
              <a:rPr lang="el-GR" dirty="0" smtClean="0"/>
              <a:t> </a:t>
            </a:r>
            <a:r>
              <a:rPr lang="el-GR" dirty="0" err="1" smtClean="0"/>
              <a:t>New</a:t>
            </a:r>
            <a:r>
              <a:rPr lang="el-GR" dirty="0" smtClean="0"/>
              <a:t> </a:t>
            </a:r>
            <a:r>
              <a:rPr lang="el-GR" dirty="0" err="1" smtClean="0"/>
              <a:t>York</a:t>
            </a:r>
            <a:r>
              <a:rPr lang="el-GR" dirty="0" smtClean="0"/>
              <a:t>: </a:t>
            </a:r>
            <a:r>
              <a:rPr lang="el-GR" dirty="0" err="1" smtClean="0"/>
              <a:t>Routledge</a:t>
            </a:r>
            <a:r>
              <a:rPr lang="el-GR" dirty="0" smtClean="0"/>
              <a:t>. </a:t>
            </a:r>
          </a:p>
          <a:p>
            <a:r>
              <a:rPr lang="en-US" dirty="0" smtClean="0"/>
              <a:t> </a:t>
            </a: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n-US" dirty="0" err="1" smtClean="0"/>
              <a:t>Seuren</a:t>
            </a:r>
            <a:r>
              <a:rPr lang="en-US" dirty="0" smtClean="0"/>
              <a:t>, A.M.  1998. </a:t>
            </a:r>
            <a:r>
              <a:rPr lang="en-US" i="1" dirty="0" smtClean="0"/>
              <a:t>Western Linguistics: an historical introduction</a:t>
            </a:r>
            <a:r>
              <a:rPr lang="en-US" dirty="0" smtClean="0"/>
              <a:t>. USA: Blackwell.</a:t>
            </a:r>
          </a:p>
          <a:p>
            <a:r>
              <a:rPr lang="el-GR" dirty="0" smtClean="0"/>
              <a:t>Αποστολόπουλος, Φ. 2001:  </a:t>
            </a:r>
            <a:r>
              <a:rPr lang="el-GR" i="1" dirty="0" smtClean="0"/>
              <a:t>Επισκόπηση της ιστορίας της γλωσσικής σκέψης</a:t>
            </a:r>
            <a:r>
              <a:rPr lang="el-GR" dirty="0" smtClean="0"/>
              <a:t>. Αθήνα: Στιγμή.</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
            </a:r>
            <a:br>
              <a:rPr lang="el-GR" dirty="0" smtClean="0"/>
            </a:br>
            <a:r>
              <a:rPr lang="el-GR" dirty="0" smtClean="0"/>
              <a:t>Τι είναι η ιστορία της Γλωσσολογίας;</a:t>
            </a:r>
            <a:br>
              <a:rPr lang="el-GR" dirty="0" smtClean="0"/>
            </a:b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Ιστορία της γλώσσας;</a:t>
            </a:r>
          </a:p>
          <a:p>
            <a:r>
              <a:rPr lang="el-GR" dirty="0" smtClean="0"/>
              <a:t>Ιστορική γλωσσολογία;</a:t>
            </a:r>
          </a:p>
          <a:p>
            <a:endParaRPr lang="el-GR" dirty="0" smtClean="0"/>
          </a:p>
          <a:p>
            <a:r>
              <a:rPr lang="el-GR" dirty="0" smtClean="0"/>
              <a:t>Διάφορες μορφές της γλωσσικής επιστήμης</a:t>
            </a:r>
          </a:p>
          <a:p>
            <a:r>
              <a:rPr lang="el-GR" dirty="0" smtClean="0"/>
              <a:t>Ιστορία των ιδεών σχετικά με τη γλώσσα</a:t>
            </a:r>
          </a:p>
          <a:p>
            <a:r>
              <a:rPr lang="el-GR" dirty="0" smtClean="0"/>
              <a:t>Πώς οι άνθρωποι αντιμετώπισαν τη γλώσσα</a:t>
            </a:r>
          </a:p>
          <a:p>
            <a:endParaRPr lang="el-GR" dirty="0" smtClean="0"/>
          </a:p>
          <a:p>
            <a:r>
              <a:rPr lang="el-GR" dirty="0" smtClean="0"/>
              <a:t>Σχέση με την ιστορία της επιστήμης γενικότερα</a:t>
            </a:r>
          </a:p>
          <a:p>
            <a:r>
              <a:rPr lang="el-GR" dirty="0" smtClean="0"/>
              <a:t>Σχέση με ανθρωπιστικές επιστήμες</a:t>
            </a:r>
          </a:p>
          <a:p>
            <a:r>
              <a:rPr lang="el-GR" dirty="0" smtClean="0"/>
              <a:t>Ερμηνεία του </a:t>
            </a:r>
            <a:r>
              <a:rPr lang="el-GR" dirty="0" err="1" smtClean="0"/>
              <a:t>κοινωνικοπολιτιστικού</a:t>
            </a:r>
            <a:r>
              <a:rPr lang="el-GR" dirty="0" smtClean="0"/>
              <a:t> περιβάλλοντος</a:t>
            </a:r>
          </a:p>
          <a:p>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0"/>
            <a:ext cx="8153400" cy="990600"/>
          </a:xfrm>
          <a:ln/>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
            </a:r>
            <a:br>
              <a:rPr lang="el-GR" dirty="0" smtClean="0"/>
            </a:br>
            <a:r>
              <a:rPr lang="el-GR" dirty="0" smtClean="0"/>
              <a:t>Προαπαιτούμενη γνώση</a:t>
            </a:r>
            <a:br>
              <a:rPr lang="el-GR" dirty="0" smtClean="0"/>
            </a:br>
            <a:endParaRPr lang="el-GR" dirty="0"/>
          </a:p>
        </p:txBody>
      </p:sp>
      <p:sp>
        <p:nvSpPr>
          <p:cNvPr id="3" name="2 - Θέση περιεχομένου"/>
          <p:cNvSpPr>
            <a:spLocks noGrp="1"/>
          </p:cNvSpPr>
          <p:nvPr>
            <p:ph sz="quarter" idx="1"/>
          </p:nvPr>
        </p:nvSpPr>
        <p:spPr/>
        <p:txBody>
          <a:bodyPr/>
          <a:lstStyle/>
          <a:p>
            <a:pPr>
              <a:buNone/>
            </a:pPr>
            <a:r>
              <a:rPr lang="el-GR" dirty="0" smtClean="0"/>
              <a:t>1. </a:t>
            </a:r>
            <a:r>
              <a:rPr lang="el-GR" dirty="0" err="1" smtClean="0"/>
              <a:t>Ιστορικο</a:t>
            </a:r>
            <a:r>
              <a:rPr lang="el-GR" dirty="0" smtClean="0"/>
              <a:t>-πολιτική γνώση κάθε περιόδου κατά την οποία αναπτύχθηκε το εξεταζόμενο ρεύμα/σχολή</a:t>
            </a:r>
          </a:p>
          <a:p>
            <a:pPr>
              <a:buNone/>
            </a:pPr>
            <a:r>
              <a:rPr lang="el-GR" dirty="0" smtClean="0"/>
              <a:t>2. Γνώση σύγχρονης γλωσσολογίας</a:t>
            </a:r>
          </a:p>
          <a:p>
            <a:pPr>
              <a:buNone/>
            </a:pPr>
            <a:r>
              <a:rPr lang="el-GR" dirty="0" smtClean="0"/>
              <a:t>3. Επαφή με τη βιβλιογραφία της περιόδου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l-GR" dirty="0" smtClean="0"/>
              <a:t>Ιστορία της Γλωσσολογίας</a:t>
            </a:r>
            <a:endParaRPr lang="el-GR" dirty="0"/>
          </a:p>
        </p:txBody>
      </p:sp>
      <p:sp>
        <p:nvSpPr>
          <p:cNvPr id="2" name="1 - Θέση περιεχομένου"/>
          <p:cNvSpPr>
            <a:spLocks noGrp="1"/>
          </p:cNvSpPr>
          <p:nvPr>
            <p:ph sz="quarter" idx="1"/>
          </p:nvPr>
        </p:nvSpPr>
        <p:spPr/>
        <p:style>
          <a:lnRef idx="2">
            <a:schemeClr val="accent6"/>
          </a:lnRef>
          <a:fillRef idx="1">
            <a:schemeClr val="lt1"/>
          </a:fillRef>
          <a:effectRef idx="0">
            <a:schemeClr val="accent6"/>
          </a:effectRef>
          <a:fontRef idx="minor">
            <a:schemeClr val="dk1"/>
          </a:fontRef>
        </p:style>
        <p:txBody>
          <a:bodyPr/>
          <a:lstStyle/>
          <a:p>
            <a:r>
              <a:rPr lang="el-GR" dirty="0" smtClean="0"/>
              <a:t>Όχι μόνο χρονολογική παρουσίαση θεωριών</a:t>
            </a:r>
          </a:p>
          <a:p>
            <a:r>
              <a:rPr lang="el-GR" dirty="0" smtClean="0"/>
              <a:t>Έμφαση στο γιατί</a:t>
            </a:r>
          </a:p>
          <a:p>
            <a:r>
              <a:rPr lang="el-GR" dirty="0" smtClean="0"/>
              <a:t>Εμπλοκή στη διαδρομή γένεσης και ανάπτυξης  θεωριών</a:t>
            </a:r>
          </a:p>
          <a:p>
            <a:r>
              <a:rPr lang="el-GR" dirty="0" smtClean="0"/>
              <a:t>Κριτική αντιμετώπιση προβλημάτων και θεωριών</a:t>
            </a:r>
          </a:p>
          <a:p>
            <a:r>
              <a:rPr lang="el-GR" dirty="0" smtClean="0"/>
              <a:t>Πάθος και γνώση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Γιατί μελετάμε την ιστορία της γλωσσολογίας;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Χρειάζεται να ξέρουμε το παρελθόν για να ερευνούμε το παρόν;</a:t>
            </a:r>
          </a:p>
          <a:p>
            <a:r>
              <a:rPr lang="el-GR" dirty="0" smtClean="0"/>
              <a:t>Μπορεί να κάνουμε τα ίδια λάθη;</a:t>
            </a:r>
          </a:p>
          <a:p>
            <a:r>
              <a:rPr lang="el-GR" dirty="0" smtClean="0"/>
              <a:t>Μπορεί να βρούμε τρόπους επίλυσης σύγχρονων θεωρητικών προβλημάτων;</a:t>
            </a:r>
          </a:p>
          <a:p>
            <a:endParaRPr lang="el-GR" dirty="0" smtClean="0"/>
          </a:p>
          <a:p>
            <a:r>
              <a:rPr lang="el-GR" dirty="0" smtClean="0"/>
              <a:t>Μπορούμε να δούμε τα προβλήματα από την οπτική γωνία των άλλων ερευνητών.</a:t>
            </a:r>
          </a:p>
          <a:p>
            <a:r>
              <a:rPr lang="el-GR" dirty="0" smtClean="0"/>
              <a:t>Να κατανοήσουμε τη ροή της γλωσσολογικής γνώσης </a:t>
            </a:r>
          </a:p>
          <a:p>
            <a:r>
              <a:rPr lang="el-GR" dirty="0" smtClean="0"/>
              <a:t>Να κατανοήσουμε πώς έχει μεταβληθεί η άποψή μας για τον άνθρωπο</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Είναι η γνώση της γλώσσας και της γλωσσολογίας το ίδιο;</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γνώση της γλώσσας από όλους μέσω της εμπειρίας.</a:t>
            </a:r>
          </a:p>
          <a:p>
            <a:r>
              <a:rPr lang="el-GR" dirty="0" smtClean="0"/>
              <a:t>Η γνώση της ισχυρής δύναμης της γλώσσας είναι καθολική</a:t>
            </a:r>
          </a:p>
          <a:p>
            <a:r>
              <a:rPr lang="el-GR" dirty="0" smtClean="0"/>
              <a:t>Απομάκρυνση από αυτή ως γεγονός, εξέτασή της ως προϊόν αφαίρεσης με τρόπο αναλυτικό και συστηματικό είναι προϋπόθεση για τη γλωσσολογική ανάλυση</a:t>
            </a:r>
          </a:p>
          <a:p>
            <a:r>
              <a:rPr lang="el-GR" dirty="0" smtClean="0"/>
              <a:t>Δεν ασχολούμαστε όλοι με τη γλωσσολογία</a:t>
            </a:r>
          </a:p>
          <a:p>
            <a:r>
              <a:rPr lang="el-GR" dirty="0" smtClean="0"/>
              <a:t>Πέρασμα από ασυνείδητη χρήση της γλώσσας στη συνειδητή ενασχόληση με αυτή συστηματικά</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2155</TotalTime>
  <Words>558</Words>
  <PresentationFormat>Προβολή στην οθόνη (4:3)</PresentationFormat>
  <Paragraphs>60</Paragraphs>
  <Slides>11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Διάμεσος</vt:lpstr>
      <vt:lpstr>     ΙΣΤΟΡΙΑ           ΤΗΣ  ΓΛΩΣΣΟΛΟΓΙΑΣ</vt:lpstr>
      <vt:lpstr>ΒΙΒΛΙΟΓΡΑΦΙΑ</vt:lpstr>
      <vt:lpstr>Διαφάνεια 3</vt:lpstr>
      <vt:lpstr>Διαφάνεια 4</vt:lpstr>
      <vt:lpstr> Τι είναι η ιστορία της Γλωσσολογίας; </vt:lpstr>
      <vt:lpstr> Προαπαιτούμενη γνώση </vt:lpstr>
      <vt:lpstr>Ιστορία της Γλωσσολογίας</vt:lpstr>
      <vt:lpstr>Γιατί μελετάμε την ιστορία της γλωσσολογίας;</vt:lpstr>
      <vt:lpstr>Είναι η γνώση της γλώσσας και της γλωσσολογίας το ίδιο;</vt:lpstr>
      <vt:lpstr>Τι θα μελετήσουμε</vt:lpstr>
      <vt:lpstr>Στόχοι μαθήματος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ΙΣΤΟΡΙΑ ΤΗΣ ΓΛΩΣΣΟΛΟΓΙΑΣ</dc:title>
  <dc:creator>dep_phil</dc:creator>
  <cp:lastModifiedBy>dep_phil</cp:lastModifiedBy>
  <cp:revision>170</cp:revision>
  <dcterms:created xsi:type="dcterms:W3CDTF">2016-09-20T15:03:40Z</dcterms:created>
  <dcterms:modified xsi:type="dcterms:W3CDTF">2016-10-17T20:25:44Z</dcterms:modified>
</cp:coreProperties>
</file>