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31"/>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4" r:id="rId18"/>
    <p:sldId id="275" r:id="rId19"/>
    <p:sldId id="277" r:id="rId20"/>
    <p:sldId id="279" r:id="rId21"/>
    <p:sldId id="283" r:id="rId22"/>
    <p:sldId id="284" r:id="rId23"/>
    <p:sldId id="285" r:id="rId24"/>
    <p:sldId id="272" r:id="rId25"/>
    <p:sldId id="281" r:id="rId26"/>
    <p:sldId id="276" r:id="rId27"/>
    <p:sldId id="280" r:id="rId28"/>
    <p:sldId id="282"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Φωτεινή Πετρολέκα" initials="ΦΠ" lastIdx="1" clrIdx="0">
    <p:extLst>
      <p:ext uri="{19B8F6BF-5375-455C-9EA6-DF929625EA0E}">
        <p15:presenceInfo xmlns:p15="http://schemas.microsoft.com/office/powerpoint/2012/main" userId="f98a86a8a526df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7" autoAdjust="0"/>
    <p:restoredTop sz="96357" autoAdjust="0"/>
  </p:normalViewPr>
  <p:slideViewPr>
    <p:cSldViewPr snapToGrid="0">
      <p:cViewPr varScale="1">
        <p:scale>
          <a:sx n="110" d="100"/>
          <a:sy n="110" d="100"/>
        </p:scale>
        <p:origin x="642"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9T22:01:26.119"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B8CA7-626A-4F21-8000-BE3C00CC546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60884253-071B-4045-9366-EA27B28AD17B}">
      <dgm:prSet phldrT="[Text]"/>
      <dgm:spPr/>
      <dgm:t>
        <a:bodyPr/>
        <a:lstStyle/>
        <a:p>
          <a:r>
            <a:rPr lang="el-GR" dirty="0">
              <a:latin typeface="Times New Roman" panose="02020603050405020304" pitchFamily="18" charset="0"/>
              <a:cs typeface="Times New Roman" panose="02020603050405020304" pitchFamily="18" charset="0"/>
            </a:rPr>
            <a:t>Αντίληψη χώρου</a:t>
          </a:r>
        </a:p>
      </dgm:t>
    </dgm:pt>
    <dgm:pt modelId="{9A089B66-AB13-47BC-9F11-371C45D21FAA}" type="parTrans" cxnId="{3588D3F4-1274-47D4-B12A-A0B92F038F7A}">
      <dgm:prSet/>
      <dgm:spPr/>
      <dgm:t>
        <a:bodyPr/>
        <a:lstStyle/>
        <a:p>
          <a:endParaRPr lang="el-GR"/>
        </a:p>
      </dgm:t>
    </dgm:pt>
    <dgm:pt modelId="{886FC5EA-60A6-412D-87B6-A142C9E9DF02}" type="sibTrans" cxnId="{3588D3F4-1274-47D4-B12A-A0B92F038F7A}">
      <dgm:prSet/>
      <dgm:spPr/>
      <dgm:t>
        <a:bodyPr/>
        <a:lstStyle/>
        <a:p>
          <a:endParaRPr lang="el-GR"/>
        </a:p>
      </dgm:t>
    </dgm:pt>
    <dgm:pt modelId="{E31DB67C-7970-4CD0-BABC-0D7BDA0B2979}">
      <dgm:prSet phldrT="[Text]"/>
      <dgm:spPr/>
      <dgm:t>
        <a:bodyPr/>
        <a:lstStyle/>
        <a:p>
          <a:r>
            <a:rPr lang="el-GR" dirty="0">
              <a:latin typeface="Times New Roman" panose="02020603050405020304" pitchFamily="18" charset="0"/>
              <a:cs typeface="Times New Roman" panose="02020603050405020304" pitchFamily="18" charset="0"/>
            </a:rPr>
            <a:t>σπίτι</a:t>
          </a:r>
        </a:p>
      </dgm:t>
    </dgm:pt>
    <dgm:pt modelId="{529059BA-DD7B-412E-9B2F-DF88172899BE}" type="parTrans" cxnId="{476A76CC-3B4C-4ED6-AA19-A1DBDA9884A8}">
      <dgm:prSet/>
      <dgm:spPr/>
      <dgm:t>
        <a:bodyPr/>
        <a:lstStyle/>
        <a:p>
          <a:endParaRPr lang="el-GR"/>
        </a:p>
      </dgm:t>
    </dgm:pt>
    <dgm:pt modelId="{BB5671BC-EABB-4CD9-BCF2-B115D4079CFD}" type="sibTrans" cxnId="{476A76CC-3B4C-4ED6-AA19-A1DBDA9884A8}">
      <dgm:prSet/>
      <dgm:spPr/>
      <dgm:t>
        <a:bodyPr/>
        <a:lstStyle/>
        <a:p>
          <a:endParaRPr lang="el-GR"/>
        </a:p>
      </dgm:t>
    </dgm:pt>
    <dgm:pt modelId="{118CD71D-5EC1-41B4-9A60-1494D791759B}">
      <dgm:prSet phldrT="[Text]"/>
      <dgm:spPr/>
      <dgm:t>
        <a:bodyPr/>
        <a:lstStyle/>
        <a:p>
          <a:r>
            <a:rPr lang="el-GR" dirty="0">
              <a:latin typeface="Times New Roman" panose="02020603050405020304" pitchFamily="18" charset="0"/>
              <a:cs typeface="Times New Roman" panose="02020603050405020304" pitchFamily="18" charset="0"/>
            </a:rPr>
            <a:t>γειτονιά </a:t>
          </a:r>
        </a:p>
      </dgm:t>
    </dgm:pt>
    <dgm:pt modelId="{AC206659-E03B-463E-BF47-F4B863FCDF62}" type="parTrans" cxnId="{8C74B4A8-1B1A-4F12-8985-9A429A2C11B0}">
      <dgm:prSet/>
      <dgm:spPr/>
      <dgm:t>
        <a:bodyPr/>
        <a:lstStyle/>
        <a:p>
          <a:endParaRPr lang="el-GR"/>
        </a:p>
      </dgm:t>
    </dgm:pt>
    <dgm:pt modelId="{063FC464-EE62-4D1B-96CA-6E5811A9B6D1}" type="sibTrans" cxnId="{8C74B4A8-1B1A-4F12-8985-9A429A2C11B0}">
      <dgm:prSet/>
      <dgm:spPr/>
      <dgm:t>
        <a:bodyPr/>
        <a:lstStyle/>
        <a:p>
          <a:endParaRPr lang="el-GR"/>
        </a:p>
      </dgm:t>
    </dgm:pt>
    <dgm:pt modelId="{04792A9A-5650-4040-8989-DB9DCA118278}">
      <dgm:prSet phldrT="[Text]"/>
      <dgm:spPr/>
      <dgm:t>
        <a:bodyPr/>
        <a:lstStyle/>
        <a:p>
          <a:r>
            <a:rPr lang="el-GR" dirty="0">
              <a:latin typeface="Times New Roman" panose="02020603050405020304" pitchFamily="18" charset="0"/>
              <a:cs typeface="Times New Roman" panose="02020603050405020304" pitchFamily="18" charset="0"/>
            </a:rPr>
            <a:t>Σχέση ανθρώπου με ζώα</a:t>
          </a:r>
        </a:p>
      </dgm:t>
    </dgm:pt>
    <dgm:pt modelId="{67CC85A8-42A6-4B20-A84B-29038826175D}" type="parTrans" cxnId="{32A1C761-1DF3-41C0-8EE5-D164C9FABD99}">
      <dgm:prSet/>
      <dgm:spPr/>
      <dgm:t>
        <a:bodyPr/>
        <a:lstStyle/>
        <a:p>
          <a:endParaRPr lang="el-GR"/>
        </a:p>
      </dgm:t>
    </dgm:pt>
    <dgm:pt modelId="{32657830-C13A-4638-A357-7AAFE658783F}" type="sibTrans" cxnId="{32A1C761-1DF3-41C0-8EE5-D164C9FABD99}">
      <dgm:prSet/>
      <dgm:spPr/>
      <dgm:t>
        <a:bodyPr/>
        <a:lstStyle/>
        <a:p>
          <a:endParaRPr lang="el-GR"/>
        </a:p>
      </dgm:t>
    </dgm:pt>
    <dgm:pt modelId="{8CF9A92D-6383-4CF5-BC16-0C80ABF766AD}">
      <dgm:prSet phldrT="[Text]"/>
      <dgm:spPr/>
      <dgm:t>
        <a:bodyPr/>
        <a:lstStyle/>
        <a:p>
          <a:r>
            <a:rPr lang="el-GR" dirty="0">
              <a:latin typeface="Times New Roman" panose="02020603050405020304" pitchFamily="18" charset="0"/>
              <a:cs typeface="Times New Roman" panose="02020603050405020304" pitchFamily="18" charset="0"/>
            </a:rPr>
            <a:t>κατοικίδια</a:t>
          </a:r>
        </a:p>
      </dgm:t>
    </dgm:pt>
    <dgm:pt modelId="{D5BFAEA5-798E-41C5-A0C4-FB458DC67CCD}" type="parTrans" cxnId="{2486BDD6-C115-48AF-8BBD-C88A561E28D3}">
      <dgm:prSet/>
      <dgm:spPr/>
      <dgm:t>
        <a:bodyPr/>
        <a:lstStyle/>
        <a:p>
          <a:endParaRPr lang="el-GR"/>
        </a:p>
      </dgm:t>
    </dgm:pt>
    <dgm:pt modelId="{2D882F99-C717-49A8-ABE1-460F3C1DD212}" type="sibTrans" cxnId="{2486BDD6-C115-48AF-8BBD-C88A561E28D3}">
      <dgm:prSet/>
      <dgm:spPr/>
      <dgm:t>
        <a:bodyPr/>
        <a:lstStyle/>
        <a:p>
          <a:endParaRPr lang="el-GR"/>
        </a:p>
      </dgm:t>
    </dgm:pt>
    <dgm:pt modelId="{4B0FD0EF-FBBB-40E8-B996-01EA0011335F}">
      <dgm:prSet phldrT="[Text]"/>
      <dgm:spPr/>
      <dgm:t>
        <a:bodyPr/>
        <a:lstStyle/>
        <a:p>
          <a:r>
            <a:rPr lang="el-GR" dirty="0">
              <a:latin typeface="Times New Roman" panose="02020603050405020304" pitchFamily="18" charset="0"/>
              <a:cs typeface="Times New Roman" panose="02020603050405020304" pitchFamily="18" charset="0"/>
            </a:rPr>
            <a:t>ζώα φάρμας</a:t>
          </a:r>
        </a:p>
      </dgm:t>
    </dgm:pt>
    <dgm:pt modelId="{87747BDE-59DB-4F93-B016-CB7D309AB2EB}" type="parTrans" cxnId="{C44832D4-869A-4765-8208-91D7BDEA9C86}">
      <dgm:prSet/>
      <dgm:spPr/>
      <dgm:t>
        <a:bodyPr/>
        <a:lstStyle/>
        <a:p>
          <a:endParaRPr lang="el-GR"/>
        </a:p>
      </dgm:t>
    </dgm:pt>
    <dgm:pt modelId="{44B6E036-0868-409B-BE7B-7AF5653EA612}" type="sibTrans" cxnId="{C44832D4-869A-4765-8208-91D7BDEA9C86}">
      <dgm:prSet/>
      <dgm:spPr/>
      <dgm:t>
        <a:bodyPr/>
        <a:lstStyle/>
        <a:p>
          <a:endParaRPr lang="el-GR"/>
        </a:p>
      </dgm:t>
    </dgm:pt>
    <dgm:pt modelId="{DE3BAFBC-B4BD-4F6C-A787-236AC2E3DF32}">
      <dgm:prSet phldrT="[Text]"/>
      <dgm:spPr/>
      <dgm:t>
        <a:bodyPr/>
        <a:lstStyle/>
        <a:p>
          <a:r>
            <a:rPr lang="el-GR" dirty="0">
              <a:latin typeface="Times New Roman" panose="02020603050405020304" pitchFamily="18" charset="0"/>
              <a:cs typeface="Times New Roman" panose="02020603050405020304" pitchFamily="18" charset="0"/>
            </a:rPr>
            <a:t>Σχέση ανθρώπων μεταξύ τους</a:t>
          </a:r>
        </a:p>
      </dgm:t>
    </dgm:pt>
    <dgm:pt modelId="{CE014410-88C1-44FC-92CF-060C9E9EDA48}" type="parTrans" cxnId="{375FCAB9-3BF0-4246-93AB-7C6D11CB4C41}">
      <dgm:prSet/>
      <dgm:spPr/>
      <dgm:t>
        <a:bodyPr/>
        <a:lstStyle/>
        <a:p>
          <a:endParaRPr lang="el-GR"/>
        </a:p>
      </dgm:t>
    </dgm:pt>
    <dgm:pt modelId="{163C4E38-B7EB-4C53-8160-F97FEDB33967}" type="sibTrans" cxnId="{375FCAB9-3BF0-4246-93AB-7C6D11CB4C41}">
      <dgm:prSet/>
      <dgm:spPr/>
      <dgm:t>
        <a:bodyPr/>
        <a:lstStyle/>
        <a:p>
          <a:endParaRPr lang="el-GR"/>
        </a:p>
      </dgm:t>
    </dgm:pt>
    <dgm:pt modelId="{89F491B3-0732-4EDB-BA40-E53B4D448D26}">
      <dgm:prSet phldrT="[Text]"/>
      <dgm:spPr/>
      <dgm:t>
        <a:bodyPr/>
        <a:lstStyle/>
        <a:p>
          <a:r>
            <a:rPr lang="el-GR" dirty="0">
              <a:latin typeface="Times New Roman" panose="02020603050405020304" pitchFamily="18" charset="0"/>
              <a:cs typeface="Times New Roman" panose="02020603050405020304" pitchFamily="18" charset="0"/>
            </a:rPr>
            <a:t>οικογένεια</a:t>
          </a:r>
        </a:p>
      </dgm:t>
    </dgm:pt>
    <dgm:pt modelId="{A3B02770-0F45-4259-B9C9-6D8FAD3D85FA}" type="parTrans" cxnId="{2F7DCF6E-4373-4095-A9AA-A8C840AE7E41}">
      <dgm:prSet/>
      <dgm:spPr/>
      <dgm:t>
        <a:bodyPr/>
        <a:lstStyle/>
        <a:p>
          <a:endParaRPr lang="el-GR"/>
        </a:p>
      </dgm:t>
    </dgm:pt>
    <dgm:pt modelId="{5F38370B-4686-4466-A017-65162B6D5D4F}" type="sibTrans" cxnId="{2F7DCF6E-4373-4095-A9AA-A8C840AE7E41}">
      <dgm:prSet/>
      <dgm:spPr/>
      <dgm:t>
        <a:bodyPr/>
        <a:lstStyle/>
        <a:p>
          <a:endParaRPr lang="el-GR"/>
        </a:p>
      </dgm:t>
    </dgm:pt>
    <dgm:pt modelId="{FA7297F2-8A81-442B-A570-88D5C754FDB9}">
      <dgm:prSet phldrT="[Text]"/>
      <dgm:spPr/>
      <dgm:t>
        <a:bodyPr/>
        <a:lstStyle/>
        <a:p>
          <a:r>
            <a:rPr lang="el-GR" dirty="0">
              <a:latin typeface="Times New Roman" panose="02020603050405020304" pitchFamily="18" charset="0"/>
              <a:cs typeface="Times New Roman" panose="02020603050405020304" pitchFamily="18" charset="0"/>
            </a:rPr>
            <a:t>η φυλή/η γειτονιά</a:t>
          </a:r>
        </a:p>
      </dgm:t>
    </dgm:pt>
    <dgm:pt modelId="{94913F58-9A75-4690-A183-6446DF042CB4}" type="parTrans" cxnId="{8C183CF9-4E34-4E25-88D7-EF97D69FF5CE}">
      <dgm:prSet/>
      <dgm:spPr/>
      <dgm:t>
        <a:bodyPr/>
        <a:lstStyle/>
        <a:p>
          <a:endParaRPr lang="el-GR"/>
        </a:p>
      </dgm:t>
    </dgm:pt>
    <dgm:pt modelId="{83B97389-A8B2-42E6-BE23-FD26A5F156EB}" type="sibTrans" cxnId="{8C183CF9-4E34-4E25-88D7-EF97D69FF5CE}">
      <dgm:prSet/>
      <dgm:spPr/>
      <dgm:t>
        <a:bodyPr/>
        <a:lstStyle/>
        <a:p>
          <a:endParaRPr lang="el-GR"/>
        </a:p>
      </dgm:t>
    </dgm:pt>
    <dgm:pt modelId="{52B430FC-8BAF-4DCD-A10F-4A113724B890}">
      <dgm:prSet phldrT="[Text]"/>
      <dgm:spPr/>
      <dgm:t>
        <a:bodyPr/>
        <a:lstStyle/>
        <a:p>
          <a:r>
            <a:rPr lang="el-GR" dirty="0">
              <a:latin typeface="Times New Roman" panose="02020603050405020304" pitchFamily="18" charset="0"/>
              <a:cs typeface="Times New Roman" panose="02020603050405020304" pitchFamily="18" charset="0"/>
            </a:rPr>
            <a:t>άγρια φύση</a:t>
          </a:r>
        </a:p>
      </dgm:t>
    </dgm:pt>
    <dgm:pt modelId="{3B7DC589-0AA7-4B29-94DB-B0303606611B}" type="parTrans" cxnId="{290C3CDD-5D32-490A-A046-EFF86BF7F8A2}">
      <dgm:prSet/>
      <dgm:spPr/>
      <dgm:t>
        <a:bodyPr/>
        <a:lstStyle/>
        <a:p>
          <a:endParaRPr lang="el-GR"/>
        </a:p>
      </dgm:t>
    </dgm:pt>
    <dgm:pt modelId="{936AA3AB-B1D1-4442-839A-18342F8BD082}" type="sibTrans" cxnId="{290C3CDD-5D32-490A-A046-EFF86BF7F8A2}">
      <dgm:prSet/>
      <dgm:spPr/>
      <dgm:t>
        <a:bodyPr/>
        <a:lstStyle/>
        <a:p>
          <a:endParaRPr lang="el-GR"/>
        </a:p>
      </dgm:t>
    </dgm:pt>
    <dgm:pt modelId="{E3A4C4A2-21A1-460C-B5E1-D3B01759C029}">
      <dgm:prSet phldrT="[Text]"/>
      <dgm:spPr/>
      <dgm:t>
        <a:bodyPr/>
        <a:lstStyle/>
        <a:p>
          <a:r>
            <a:rPr lang="el-GR" dirty="0">
              <a:latin typeface="Times New Roman" panose="02020603050405020304" pitchFamily="18" charset="0"/>
              <a:cs typeface="Times New Roman" panose="02020603050405020304" pitchFamily="18" charset="0"/>
            </a:rPr>
            <a:t>άγρια ζώα</a:t>
          </a:r>
        </a:p>
      </dgm:t>
    </dgm:pt>
    <dgm:pt modelId="{B04BE7E8-6099-4F69-ADB4-2E114589B7FA}" type="parTrans" cxnId="{792ED273-7A98-40E0-911A-9A9CAF791BB6}">
      <dgm:prSet/>
      <dgm:spPr/>
      <dgm:t>
        <a:bodyPr/>
        <a:lstStyle/>
        <a:p>
          <a:endParaRPr lang="el-GR"/>
        </a:p>
      </dgm:t>
    </dgm:pt>
    <dgm:pt modelId="{77CA3532-EE7C-41FA-AFE7-76DE5F344FFA}" type="sibTrans" cxnId="{792ED273-7A98-40E0-911A-9A9CAF791BB6}">
      <dgm:prSet/>
      <dgm:spPr/>
      <dgm:t>
        <a:bodyPr/>
        <a:lstStyle/>
        <a:p>
          <a:endParaRPr lang="el-GR"/>
        </a:p>
      </dgm:t>
    </dgm:pt>
    <dgm:pt modelId="{C339F59D-1E33-45B4-8B0A-E0729D057719}">
      <dgm:prSet phldrT="[Text]"/>
      <dgm:spPr/>
      <dgm:t>
        <a:bodyPr/>
        <a:lstStyle/>
        <a:p>
          <a:r>
            <a:rPr lang="el-GR" dirty="0">
              <a:latin typeface="Times New Roman" panose="02020603050405020304" pitchFamily="18" charset="0"/>
              <a:cs typeface="Times New Roman" panose="02020603050405020304" pitchFamily="18" charset="0"/>
            </a:rPr>
            <a:t>οι άλλοι</a:t>
          </a:r>
        </a:p>
      </dgm:t>
    </dgm:pt>
    <dgm:pt modelId="{8852ACDE-B6CF-40F3-BA01-A841F8BB90D9}" type="parTrans" cxnId="{43BFA1AD-9BDF-4028-AFCC-1301A3F3B30E}">
      <dgm:prSet/>
      <dgm:spPr/>
      <dgm:t>
        <a:bodyPr/>
        <a:lstStyle/>
        <a:p>
          <a:endParaRPr lang="el-GR"/>
        </a:p>
      </dgm:t>
    </dgm:pt>
    <dgm:pt modelId="{BD685044-BF23-4656-AA41-0E422006C0BE}" type="sibTrans" cxnId="{43BFA1AD-9BDF-4028-AFCC-1301A3F3B30E}">
      <dgm:prSet/>
      <dgm:spPr/>
      <dgm:t>
        <a:bodyPr/>
        <a:lstStyle/>
        <a:p>
          <a:endParaRPr lang="el-GR"/>
        </a:p>
      </dgm:t>
    </dgm:pt>
    <dgm:pt modelId="{6DDFDCAF-AD21-4663-97FA-A2D5F03AFAA8}" type="pres">
      <dgm:prSet presAssocID="{A8AB8CA7-626A-4F21-8000-BE3C00CC5465}" presName="Name0" presStyleCnt="0">
        <dgm:presLayoutVars>
          <dgm:dir/>
          <dgm:animLvl val="lvl"/>
          <dgm:resizeHandles val="exact"/>
        </dgm:presLayoutVars>
      </dgm:prSet>
      <dgm:spPr/>
    </dgm:pt>
    <dgm:pt modelId="{61D05442-A90E-4D34-97BD-720D702935E9}" type="pres">
      <dgm:prSet presAssocID="{60884253-071B-4045-9366-EA27B28AD17B}" presName="composite" presStyleCnt="0"/>
      <dgm:spPr/>
    </dgm:pt>
    <dgm:pt modelId="{030B00AC-E782-4A3D-A2B2-C023D6A7D2A9}" type="pres">
      <dgm:prSet presAssocID="{60884253-071B-4045-9366-EA27B28AD17B}" presName="parTx" presStyleLbl="alignNode1" presStyleIdx="0" presStyleCnt="3">
        <dgm:presLayoutVars>
          <dgm:chMax val="0"/>
          <dgm:chPref val="0"/>
          <dgm:bulletEnabled val="1"/>
        </dgm:presLayoutVars>
      </dgm:prSet>
      <dgm:spPr/>
    </dgm:pt>
    <dgm:pt modelId="{11F9EB38-6DEA-44D4-9D69-A26C2F44692F}" type="pres">
      <dgm:prSet presAssocID="{60884253-071B-4045-9366-EA27B28AD17B}" presName="desTx" presStyleLbl="alignAccFollowNode1" presStyleIdx="0" presStyleCnt="3">
        <dgm:presLayoutVars>
          <dgm:bulletEnabled val="1"/>
        </dgm:presLayoutVars>
      </dgm:prSet>
      <dgm:spPr/>
    </dgm:pt>
    <dgm:pt modelId="{584C499D-FBF9-41A3-B3D6-3ECE75623CAA}" type="pres">
      <dgm:prSet presAssocID="{886FC5EA-60A6-412D-87B6-A142C9E9DF02}" presName="space" presStyleCnt="0"/>
      <dgm:spPr/>
    </dgm:pt>
    <dgm:pt modelId="{0E22DA0D-0E9D-4B8D-B660-D1E204C4ACFE}" type="pres">
      <dgm:prSet presAssocID="{04792A9A-5650-4040-8989-DB9DCA118278}" presName="composite" presStyleCnt="0"/>
      <dgm:spPr/>
    </dgm:pt>
    <dgm:pt modelId="{481C74FF-706C-499C-BF64-B028E2E8B7D0}" type="pres">
      <dgm:prSet presAssocID="{04792A9A-5650-4040-8989-DB9DCA118278}" presName="parTx" presStyleLbl="alignNode1" presStyleIdx="1" presStyleCnt="3">
        <dgm:presLayoutVars>
          <dgm:chMax val="0"/>
          <dgm:chPref val="0"/>
          <dgm:bulletEnabled val="1"/>
        </dgm:presLayoutVars>
      </dgm:prSet>
      <dgm:spPr/>
    </dgm:pt>
    <dgm:pt modelId="{AFBE1DFF-9A1F-4DC6-8F7E-05508B7D7B6A}" type="pres">
      <dgm:prSet presAssocID="{04792A9A-5650-4040-8989-DB9DCA118278}" presName="desTx" presStyleLbl="alignAccFollowNode1" presStyleIdx="1" presStyleCnt="3">
        <dgm:presLayoutVars>
          <dgm:bulletEnabled val="1"/>
        </dgm:presLayoutVars>
      </dgm:prSet>
      <dgm:spPr/>
    </dgm:pt>
    <dgm:pt modelId="{7315E953-7C87-48FD-A5AB-ADC7D663C8F1}" type="pres">
      <dgm:prSet presAssocID="{32657830-C13A-4638-A357-7AAFE658783F}" presName="space" presStyleCnt="0"/>
      <dgm:spPr/>
    </dgm:pt>
    <dgm:pt modelId="{22941994-3479-4421-9A56-ADD2C4171D0B}" type="pres">
      <dgm:prSet presAssocID="{DE3BAFBC-B4BD-4F6C-A787-236AC2E3DF32}" presName="composite" presStyleCnt="0"/>
      <dgm:spPr/>
    </dgm:pt>
    <dgm:pt modelId="{AE6A1585-E4FE-4A3E-B974-79011B409431}" type="pres">
      <dgm:prSet presAssocID="{DE3BAFBC-B4BD-4F6C-A787-236AC2E3DF32}" presName="parTx" presStyleLbl="alignNode1" presStyleIdx="2" presStyleCnt="3">
        <dgm:presLayoutVars>
          <dgm:chMax val="0"/>
          <dgm:chPref val="0"/>
          <dgm:bulletEnabled val="1"/>
        </dgm:presLayoutVars>
      </dgm:prSet>
      <dgm:spPr/>
    </dgm:pt>
    <dgm:pt modelId="{7148B3E1-9998-4D6E-8B7D-7818F53F675B}" type="pres">
      <dgm:prSet presAssocID="{DE3BAFBC-B4BD-4F6C-A787-236AC2E3DF32}" presName="desTx" presStyleLbl="alignAccFollowNode1" presStyleIdx="2" presStyleCnt="3">
        <dgm:presLayoutVars>
          <dgm:bulletEnabled val="1"/>
        </dgm:presLayoutVars>
      </dgm:prSet>
      <dgm:spPr/>
    </dgm:pt>
  </dgm:ptLst>
  <dgm:cxnLst>
    <dgm:cxn modelId="{3429B40A-366F-4DA7-A6C9-7C322D738FE8}" type="presOf" srcId="{52B430FC-8BAF-4DCD-A10F-4A113724B890}" destId="{11F9EB38-6DEA-44D4-9D69-A26C2F44692F}" srcOrd="0" destOrd="2" presId="urn:microsoft.com/office/officeart/2005/8/layout/hList1"/>
    <dgm:cxn modelId="{32A1C761-1DF3-41C0-8EE5-D164C9FABD99}" srcId="{A8AB8CA7-626A-4F21-8000-BE3C00CC5465}" destId="{04792A9A-5650-4040-8989-DB9DCA118278}" srcOrd="1" destOrd="0" parTransId="{67CC85A8-42A6-4B20-A84B-29038826175D}" sibTransId="{32657830-C13A-4638-A357-7AAFE658783F}"/>
    <dgm:cxn modelId="{7A12DD6C-A6D7-4041-BDBD-9D6ABEEBDDBA}" type="presOf" srcId="{04792A9A-5650-4040-8989-DB9DCA118278}" destId="{481C74FF-706C-499C-BF64-B028E2E8B7D0}" srcOrd="0" destOrd="0" presId="urn:microsoft.com/office/officeart/2005/8/layout/hList1"/>
    <dgm:cxn modelId="{EA25506D-52A8-4811-AF8B-28B8DD1CA347}" type="presOf" srcId="{DE3BAFBC-B4BD-4F6C-A787-236AC2E3DF32}" destId="{AE6A1585-E4FE-4A3E-B974-79011B409431}" srcOrd="0" destOrd="0" presId="urn:microsoft.com/office/officeart/2005/8/layout/hList1"/>
    <dgm:cxn modelId="{2F7DCF6E-4373-4095-A9AA-A8C840AE7E41}" srcId="{DE3BAFBC-B4BD-4F6C-A787-236AC2E3DF32}" destId="{89F491B3-0732-4EDB-BA40-E53B4D448D26}" srcOrd="0" destOrd="0" parTransId="{A3B02770-0F45-4259-B9C9-6D8FAD3D85FA}" sibTransId="{5F38370B-4686-4466-A017-65162B6D5D4F}"/>
    <dgm:cxn modelId="{792ED273-7A98-40E0-911A-9A9CAF791BB6}" srcId="{04792A9A-5650-4040-8989-DB9DCA118278}" destId="{E3A4C4A2-21A1-460C-B5E1-D3B01759C029}" srcOrd="2" destOrd="0" parTransId="{B04BE7E8-6099-4F69-ADB4-2E114589B7FA}" sibTransId="{77CA3532-EE7C-41FA-AFE7-76DE5F344FFA}"/>
    <dgm:cxn modelId="{658E6396-1871-4BF9-9215-313DBB982CD1}" type="presOf" srcId="{89F491B3-0732-4EDB-BA40-E53B4D448D26}" destId="{7148B3E1-9998-4D6E-8B7D-7818F53F675B}" srcOrd="0" destOrd="0" presId="urn:microsoft.com/office/officeart/2005/8/layout/hList1"/>
    <dgm:cxn modelId="{BCA4A698-9225-4D58-BD56-598BD6E97769}" type="presOf" srcId="{4B0FD0EF-FBBB-40E8-B996-01EA0011335F}" destId="{AFBE1DFF-9A1F-4DC6-8F7E-05508B7D7B6A}" srcOrd="0" destOrd="1" presId="urn:microsoft.com/office/officeart/2005/8/layout/hList1"/>
    <dgm:cxn modelId="{FA68C59B-08AC-4ECA-B4A7-6F974DDE36CD}" type="presOf" srcId="{FA7297F2-8A81-442B-A570-88D5C754FDB9}" destId="{7148B3E1-9998-4D6E-8B7D-7818F53F675B}" srcOrd="0" destOrd="1" presId="urn:microsoft.com/office/officeart/2005/8/layout/hList1"/>
    <dgm:cxn modelId="{F93D4CA6-CBE1-43DD-A4D3-C63516052E32}" type="presOf" srcId="{60884253-071B-4045-9366-EA27B28AD17B}" destId="{030B00AC-E782-4A3D-A2B2-C023D6A7D2A9}" srcOrd="0" destOrd="0" presId="urn:microsoft.com/office/officeart/2005/8/layout/hList1"/>
    <dgm:cxn modelId="{8C74B4A8-1B1A-4F12-8985-9A429A2C11B0}" srcId="{60884253-071B-4045-9366-EA27B28AD17B}" destId="{118CD71D-5EC1-41B4-9A60-1494D791759B}" srcOrd="1" destOrd="0" parTransId="{AC206659-E03B-463E-BF47-F4B863FCDF62}" sibTransId="{063FC464-EE62-4D1B-96CA-6E5811A9B6D1}"/>
    <dgm:cxn modelId="{B82958AA-3253-4CF6-B203-530D60A62909}" type="presOf" srcId="{E3A4C4A2-21A1-460C-B5E1-D3B01759C029}" destId="{AFBE1DFF-9A1F-4DC6-8F7E-05508B7D7B6A}" srcOrd="0" destOrd="2" presId="urn:microsoft.com/office/officeart/2005/8/layout/hList1"/>
    <dgm:cxn modelId="{C9BDCAAC-6929-43DF-8694-1C2DE16C2FF8}" type="presOf" srcId="{8CF9A92D-6383-4CF5-BC16-0C80ABF766AD}" destId="{AFBE1DFF-9A1F-4DC6-8F7E-05508B7D7B6A}" srcOrd="0" destOrd="0" presId="urn:microsoft.com/office/officeart/2005/8/layout/hList1"/>
    <dgm:cxn modelId="{43BFA1AD-9BDF-4028-AFCC-1301A3F3B30E}" srcId="{DE3BAFBC-B4BD-4F6C-A787-236AC2E3DF32}" destId="{C339F59D-1E33-45B4-8B0A-E0729D057719}" srcOrd="2" destOrd="0" parTransId="{8852ACDE-B6CF-40F3-BA01-A841F8BB90D9}" sibTransId="{BD685044-BF23-4656-AA41-0E422006C0BE}"/>
    <dgm:cxn modelId="{375FCAB9-3BF0-4246-93AB-7C6D11CB4C41}" srcId="{A8AB8CA7-626A-4F21-8000-BE3C00CC5465}" destId="{DE3BAFBC-B4BD-4F6C-A787-236AC2E3DF32}" srcOrd="2" destOrd="0" parTransId="{CE014410-88C1-44FC-92CF-060C9E9EDA48}" sibTransId="{163C4E38-B7EB-4C53-8160-F97FEDB33967}"/>
    <dgm:cxn modelId="{6F1BB3CA-23FD-4A88-AB3A-21B9FE5B8A2B}" type="presOf" srcId="{A8AB8CA7-626A-4F21-8000-BE3C00CC5465}" destId="{6DDFDCAF-AD21-4663-97FA-A2D5F03AFAA8}" srcOrd="0" destOrd="0" presId="urn:microsoft.com/office/officeart/2005/8/layout/hList1"/>
    <dgm:cxn modelId="{476A76CC-3B4C-4ED6-AA19-A1DBDA9884A8}" srcId="{60884253-071B-4045-9366-EA27B28AD17B}" destId="{E31DB67C-7970-4CD0-BABC-0D7BDA0B2979}" srcOrd="0" destOrd="0" parTransId="{529059BA-DD7B-412E-9B2F-DF88172899BE}" sibTransId="{BB5671BC-EABB-4CD9-BCF2-B115D4079CFD}"/>
    <dgm:cxn modelId="{C44832D4-869A-4765-8208-91D7BDEA9C86}" srcId="{04792A9A-5650-4040-8989-DB9DCA118278}" destId="{4B0FD0EF-FBBB-40E8-B996-01EA0011335F}" srcOrd="1" destOrd="0" parTransId="{87747BDE-59DB-4F93-B016-CB7D309AB2EB}" sibTransId="{44B6E036-0868-409B-BE7B-7AF5653EA612}"/>
    <dgm:cxn modelId="{2486BDD6-C115-48AF-8BBD-C88A561E28D3}" srcId="{04792A9A-5650-4040-8989-DB9DCA118278}" destId="{8CF9A92D-6383-4CF5-BC16-0C80ABF766AD}" srcOrd="0" destOrd="0" parTransId="{D5BFAEA5-798E-41C5-A0C4-FB458DC67CCD}" sibTransId="{2D882F99-C717-49A8-ABE1-460F3C1DD212}"/>
    <dgm:cxn modelId="{E5A4F7D7-FD03-4948-9B26-6AF8658042FE}" type="presOf" srcId="{E31DB67C-7970-4CD0-BABC-0D7BDA0B2979}" destId="{11F9EB38-6DEA-44D4-9D69-A26C2F44692F}" srcOrd="0" destOrd="0" presId="urn:microsoft.com/office/officeart/2005/8/layout/hList1"/>
    <dgm:cxn modelId="{290C3CDD-5D32-490A-A046-EFF86BF7F8A2}" srcId="{60884253-071B-4045-9366-EA27B28AD17B}" destId="{52B430FC-8BAF-4DCD-A10F-4A113724B890}" srcOrd="2" destOrd="0" parTransId="{3B7DC589-0AA7-4B29-94DB-B0303606611B}" sibTransId="{936AA3AB-B1D1-4442-839A-18342F8BD082}"/>
    <dgm:cxn modelId="{717812F0-E32B-4A74-90AA-7499C48E636E}" type="presOf" srcId="{118CD71D-5EC1-41B4-9A60-1494D791759B}" destId="{11F9EB38-6DEA-44D4-9D69-A26C2F44692F}" srcOrd="0" destOrd="1" presId="urn:microsoft.com/office/officeart/2005/8/layout/hList1"/>
    <dgm:cxn modelId="{3588D3F4-1274-47D4-B12A-A0B92F038F7A}" srcId="{A8AB8CA7-626A-4F21-8000-BE3C00CC5465}" destId="{60884253-071B-4045-9366-EA27B28AD17B}" srcOrd="0" destOrd="0" parTransId="{9A089B66-AB13-47BC-9F11-371C45D21FAA}" sibTransId="{886FC5EA-60A6-412D-87B6-A142C9E9DF02}"/>
    <dgm:cxn modelId="{8C183CF9-4E34-4E25-88D7-EF97D69FF5CE}" srcId="{DE3BAFBC-B4BD-4F6C-A787-236AC2E3DF32}" destId="{FA7297F2-8A81-442B-A570-88D5C754FDB9}" srcOrd="1" destOrd="0" parTransId="{94913F58-9A75-4690-A183-6446DF042CB4}" sibTransId="{83B97389-A8B2-42E6-BE23-FD26A5F156EB}"/>
    <dgm:cxn modelId="{65A8AEFA-511D-4789-97E8-60FE2BCBA449}" type="presOf" srcId="{C339F59D-1E33-45B4-8B0A-E0729D057719}" destId="{7148B3E1-9998-4D6E-8B7D-7818F53F675B}" srcOrd="0" destOrd="2" presId="urn:microsoft.com/office/officeart/2005/8/layout/hList1"/>
    <dgm:cxn modelId="{3D6BCAB7-5498-417D-84B0-50BAEE4EFD87}" type="presParOf" srcId="{6DDFDCAF-AD21-4663-97FA-A2D5F03AFAA8}" destId="{61D05442-A90E-4D34-97BD-720D702935E9}" srcOrd="0" destOrd="0" presId="urn:microsoft.com/office/officeart/2005/8/layout/hList1"/>
    <dgm:cxn modelId="{745AC85D-A0B7-4E13-B3B3-416CEA2B9FEA}" type="presParOf" srcId="{61D05442-A90E-4D34-97BD-720D702935E9}" destId="{030B00AC-E782-4A3D-A2B2-C023D6A7D2A9}" srcOrd="0" destOrd="0" presId="urn:microsoft.com/office/officeart/2005/8/layout/hList1"/>
    <dgm:cxn modelId="{7484A0D5-EB1B-4A91-B6DE-4D5FAB2E823D}" type="presParOf" srcId="{61D05442-A90E-4D34-97BD-720D702935E9}" destId="{11F9EB38-6DEA-44D4-9D69-A26C2F44692F}" srcOrd="1" destOrd="0" presId="urn:microsoft.com/office/officeart/2005/8/layout/hList1"/>
    <dgm:cxn modelId="{39F75C28-EC67-4769-A57B-98FCD8040734}" type="presParOf" srcId="{6DDFDCAF-AD21-4663-97FA-A2D5F03AFAA8}" destId="{584C499D-FBF9-41A3-B3D6-3ECE75623CAA}" srcOrd="1" destOrd="0" presId="urn:microsoft.com/office/officeart/2005/8/layout/hList1"/>
    <dgm:cxn modelId="{98557721-EE8C-4E56-B4FE-753803A3E829}" type="presParOf" srcId="{6DDFDCAF-AD21-4663-97FA-A2D5F03AFAA8}" destId="{0E22DA0D-0E9D-4B8D-B660-D1E204C4ACFE}" srcOrd="2" destOrd="0" presId="urn:microsoft.com/office/officeart/2005/8/layout/hList1"/>
    <dgm:cxn modelId="{98AC2490-E612-470F-B75F-E5CB85E2A5D2}" type="presParOf" srcId="{0E22DA0D-0E9D-4B8D-B660-D1E204C4ACFE}" destId="{481C74FF-706C-499C-BF64-B028E2E8B7D0}" srcOrd="0" destOrd="0" presId="urn:microsoft.com/office/officeart/2005/8/layout/hList1"/>
    <dgm:cxn modelId="{88C6E567-3C09-4010-822F-911C7CB3E70B}" type="presParOf" srcId="{0E22DA0D-0E9D-4B8D-B660-D1E204C4ACFE}" destId="{AFBE1DFF-9A1F-4DC6-8F7E-05508B7D7B6A}" srcOrd="1" destOrd="0" presId="urn:microsoft.com/office/officeart/2005/8/layout/hList1"/>
    <dgm:cxn modelId="{7E35A97B-B996-4B22-B0CA-2DDA637895F0}" type="presParOf" srcId="{6DDFDCAF-AD21-4663-97FA-A2D5F03AFAA8}" destId="{7315E953-7C87-48FD-A5AB-ADC7D663C8F1}" srcOrd="3" destOrd="0" presId="urn:microsoft.com/office/officeart/2005/8/layout/hList1"/>
    <dgm:cxn modelId="{24393965-C0EF-4DF2-970E-3165448912A8}" type="presParOf" srcId="{6DDFDCAF-AD21-4663-97FA-A2D5F03AFAA8}" destId="{22941994-3479-4421-9A56-ADD2C4171D0B}" srcOrd="4" destOrd="0" presId="urn:microsoft.com/office/officeart/2005/8/layout/hList1"/>
    <dgm:cxn modelId="{5A60F089-708B-4025-A935-6C6B13DD1E52}" type="presParOf" srcId="{22941994-3479-4421-9A56-ADD2C4171D0B}" destId="{AE6A1585-E4FE-4A3E-B974-79011B409431}" srcOrd="0" destOrd="0" presId="urn:microsoft.com/office/officeart/2005/8/layout/hList1"/>
    <dgm:cxn modelId="{EE90AF5C-2A7E-4330-9A1A-122442629692}" type="presParOf" srcId="{22941994-3479-4421-9A56-ADD2C4171D0B}" destId="{7148B3E1-9998-4D6E-8B7D-7818F53F675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538F22-0BBC-45B2-9C87-5E1E0046A8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l-GR"/>
        </a:p>
      </dgm:t>
    </dgm:pt>
    <dgm:pt modelId="{2F5700C3-887C-4005-987A-AFFE1727C3D1}" type="pres">
      <dgm:prSet presAssocID="{24538F22-0BBC-45B2-9C87-5E1E0046A846}" presName="diagram" presStyleCnt="0">
        <dgm:presLayoutVars>
          <dgm:dir/>
          <dgm:resizeHandles val="exact"/>
        </dgm:presLayoutVars>
      </dgm:prSet>
      <dgm:spPr/>
    </dgm:pt>
  </dgm:ptLst>
  <dgm:cxnLst>
    <dgm:cxn modelId="{F93C5460-DFAC-46FE-95AD-0D4890489486}" type="presOf" srcId="{24538F22-0BBC-45B2-9C87-5E1E0046A846}" destId="{2F5700C3-887C-4005-987A-AFFE1727C3D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80F44B-20EC-418B-9DFB-3DFD08C4809D}" type="doc">
      <dgm:prSet loTypeId="urn:diagrams.loki3.com/BracketList" loCatId="list" qsTypeId="urn:microsoft.com/office/officeart/2005/8/quickstyle/simple1" qsCatId="simple" csTypeId="urn:microsoft.com/office/officeart/2005/8/colors/accent1_2" csCatId="accent1" phldr="1"/>
      <dgm:spPr/>
      <dgm:t>
        <a:bodyPr/>
        <a:lstStyle/>
        <a:p>
          <a:endParaRPr lang="el-GR"/>
        </a:p>
      </dgm:t>
    </dgm:pt>
    <dgm:pt modelId="{E8FEA5D6-6D3C-46C5-86D1-687BEDD04232}">
      <dgm:prSet phldrT="[Text]"/>
      <dgm:spPr/>
      <dgm:t>
        <a:bodyPr/>
        <a:lstStyle/>
        <a:p>
          <a:r>
            <a:rPr lang="el-GR" dirty="0">
              <a:latin typeface="Times New Roman" panose="02020603050405020304" pitchFamily="18" charset="0"/>
              <a:cs typeface="Times New Roman" panose="02020603050405020304" pitchFamily="18" charset="0"/>
            </a:rPr>
            <a:t>Φύση</a:t>
          </a:r>
        </a:p>
      </dgm:t>
    </dgm:pt>
    <dgm:pt modelId="{A75AC40E-6C14-4970-B5AD-72A365FC7971}" type="parTrans" cxnId="{EF7F742D-1778-461F-877F-F714F3A96BA6}">
      <dgm:prSet/>
      <dgm:spPr/>
      <dgm:t>
        <a:bodyPr/>
        <a:lstStyle/>
        <a:p>
          <a:endParaRPr lang="el-GR"/>
        </a:p>
      </dgm:t>
    </dgm:pt>
    <dgm:pt modelId="{D46D4D37-E206-4FD0-9362-C6221D27F6EE}" type="sibTrans" cxnId="{EF7F742D-1778-461F-877F-F714F3A96BA6}">
      <dgm:prSet/>
      <dgm:spPr/>
      <dgm:t>
        <a:bodyPr/>
        <a:lstStyle/>
        <a:p>
          <a:endParaRPr lang="el-GR"/>
        </a:p>
      </dgm:t>
    </dgm:pt>
    <dgm:pt modelId="{004D527C-7F1B-4BC6-9864-B4666B40A1F4}">
      <dgm:prSet phldrT="[Text]"/>
      <dgm:spPr/>
      <dgm:t>
        <a:bodyPr/>
        <a:lstStyle/>
        <a:p>
          <a:r>
            <a:rPr lang="el-GR" dirty="0">
              <a:latin typeface="Times New Roman" panose="02020603050405020304" pitchFamily="18" charset="0"/>
              <a:cs typeface="Times New Roman" panose="02020603050405020304" pitchFamily="18" charset="0"/>
            </a:rPr>
            <a:t>αέναη πραγματικότητα</a:t>
          </a:r>
        </a:p>
      </dgm:t>
    </dgm:pt>
    <dgm:pt modelId="{E7569CE7-1A8F-4FF2-8E22-F8E68E726887}" type="parTrans" cxnId="{EB04F42E-3117-4BD7-B4B5-BD901C3C758C}">
      <dgm:prSet/>
      <dgm:spPr/>
      <dgm:t>
        <a:bodyPr/>
        <a:lstStyle/>
        <a:p>
          <a:endParaRPr lang="el-GR"/>
        </a:p>
      </dgm:t>
    </dgm:pt>
    <dgm:pt modelId="{7ACD9C08-B1FA-409E-92DA-FB8F6DEDB726}" type="sibTrans" cxnId="{EB04F42E-3117-4BD7-B4B5-BD901C3C758C}">
      <dgm:prSet/>
      <dgm:spPr/>
      <dgm:t>
        <a:bodyPr/>
        <a:lstStyle/>
        <a:p>
          <a:endParaRPr lang="el-GR"/>
        </a:p>
      </dgm:t>
    </dgm:pt>
    <dgm:pt modelId="{9F316956-0E01-4183-A221-CA939D8A8693}">
      <dgm:prSet phldrT="[Text]"/>
      <dgm:spPr/>
      <dgm:t>
        <a:bodyPr/>
        <a:lstStyle/>
        <a:p>
          <a:r>
            <a:rPr lang="el-GR" dirty="0">
              <a:latin typeface="Times New Roman" panose="02020603050405020304" pitchFamily="18" charset="0"/>
              <a:cs typeface="Times New Roman" panose="02020603050405020304" pitchFamily="18" charset="0"/>
            </a:rPr>
            <a:t>Πολιτισμός</a:t>
          </a:r>
        </a:p>
      </dgm:t>
    </dgm:pt>
    <dgm:pt modelId="{C56FECD5-6CF8-4BEC-871F-A341CFEA2DE1}" type="parTrans" cxnId="{33F1248C-F1B1-4784-908A-FFB1B068AD19}">
      <dgm:prSet/>
      <dgm:spPr/>
      <dgm:t>
        <a:bodyPr/>
        <a:lstStyle/>
        <a:p>
          <a:endParaRPr lang="el-GR"/>
        </a:p>
      </dgm:t>
    </dgm:pt>
    <dgm:pt modelId="{792B3324-7F7C-43AC-ACCD-F07D2DFC0B71}" type="sibTrans" cxnId="{33F1248C-F1B1-4784-908A-FFB1B068AD19}">
      <dgm:prSet/>
      <dgm:spPr/>
      <dgm:t>
        <a:bodyPr/>
        <a:lstStyle/>
        <a:p>
          <a:endParaRPr lang="el-GR"/>
        </a:p>
      </dgm:t>
    </dgm:pt>
    <dgm:pt modelId="{8F98668A-191E-4B31-95D2-35286B725B9C}">
      <dgm:prSet phldrT="[Text]"/>
      <dgm:spPr/>
      <dgm:t>
        <a:bodyPr/>
        <a:lstStyle/>
        <a:p>
          <a:r>
            <a:rPr lang="el-GR" dirty="0">
              <a:latin typeface="Times New Roman" panose="02020603050405020304" pitchFamily="18" charset="0"/>
              <a:cs typeface="Times New Roman" panose="02020603050405020304" pitchFamily="18" charset="0"/>
            </a:rPr>
            <a:t>ανθρώπινο κατασκεύασμα που μέσω αυτού αντιλαμβανόμαστε τη φύση και τον κόσμο</a:t>
          </a:r>
        </a:p>
      </dgm:t>
    </dgm:pt>
    <dgm:pt modelId="{D6DAC0F8-4FEF-4DA1-BCD4-EF3B2BF81DC7}" type="parTrans" cxnId="{CC69C717-6695-46DE-8D04-0FD0F135FC6E}">
      <dgm:prSet/>
      <dgm:spPr/>
      <dgm:t>
        <a:bodyPr/>
        <a:lstStyle/>
        <a:p>
          <a:endParaRPr lang="el-GR"/>
        </a:p>
      </dgm:t>
    </dgm:pt>
    <dgm:pt modelId="{74C69999-BE26-451C-BE81-516050F7D886}" type="sibTrans" cxnId="{CC69C717-6695-46DE-8D04-0FD0F135FC6E}">
      <dgm:prSet/>
      <dgm:spPr/>
      <dgm:t>
        <a:bodyPr/>
        <a:lstStyle/>
        <a:p>
          <a:endParaRPr lang="el-GR"/>
        </a:p>
      </dgm:t>
    </dgm:pt>
    <dgm:pt modelId="{0D3F1938-9B78-4F2E-B225-EEF99B9F099A}">
      <dgm:prSet phldrT="[Text]"/>
      <dgm:spPr/>
      <dgm:t>
        <a:bodyPr/>
        <a:lstStyle/>
        <a:p>
          <a:r>
            <a:rPr lang="el-GR" dirty="0">
              <a:latin typeface="Times New Roman" panose="02020603050405020304" pitchFamily="18" charset="0"/>
              <a:cs typeface="Times New Roman" panose="02020603050405020304" pitchFamily="18" charset="0"/>
            </a:rPr>
            <a:t>προ-πολιτισμική</a:t>
          </a:r>
        </a:p>
      </dgm:t>
    </dgm:pt>
    <dgm:pt modelId="{28475DF0-4066-4B65-972F-BF3808A61A99}" type="parTrans" cxnId="{B0A71203-810C-4FAF-BD98-3A2662BD662F}">
      <dgm:prSet/>
      <dgm:spPr/>
      <dgm:t>
        <a:bodyPr/>
        <a:lstStyle/>
        <a:p>
          <a:endParaRPr lang="el-GR"/>
        </a:p>
      </dgm:t>
    </dgm:pt>
    <dgm:pt modelId="{4C91A7C4-4AF3-4782-A1CD-AAC53F579894}" type="sibTrans" cxnId="{B0A71203-810C-4FAF-BD98-3A2662BD662F}">
      <dgm:prSet/>
      <dgm:spPr/>
      <dgm:t>
        <a:bodyPr/>
        <a:lstStyle/>
        <a:p>
          <a:endParaRPr lang="el-GR"/>
        </a:p>
      </dgm:t>
    </dgm:pt>
    <dgm:pt modelId="{9A813893-DC8F-4E0D-8CD5-FF849C1493D9}">
      <dgm:prSet phldrT="[Text]"/>
      <dgm:spPr/>
      <dgm:t>
        <a:bodyPr/>
        <a:lstStyle/>
        <a:p>
          <a:r>
            <a:rPr lang="el-GR" dirty="0">
              <a:latin typeface="Times New Roman" panose="02020603050405020304" pitchFamily="18" charset="0"/>
              <a:cs typeface="Times New Roman" panose="02020603050405020304" pitchFamily="18" charset="0"/>
            </a:rPr>
            <a:t>‘φυσικό’(</a:t>
          </a:r>
          <a:r>
            <a:rPr lang="en-GB" dirty="0">
              <a:latin typeface="Times New Roman" panose="02020603050405020304" pitchFamily="18" charset="0"/>
              <a:cs typeface="Times New Roman" panose="02020603050405020304" pitchFamily="18" charset="0"/>
            </a:rPr>
            <a:t>natural): </a:t>
          </a:r>
          <a:r>
            <a:rPr lang="el-GR" dirty="0">
              <a:latin typeface="Times New Roman" panose="02020603050405020304" pitchFamily="18" charset="0"/>
              <a:cs typeface="Times New Roman" panose="02020603050405020304" pitchFamily="18" charset="0"/>
            </a:rPr>
            <a:t>πολιτισμικό προϊόν</a:t>
          </a:r>
        </a:p>
      </dgm:t>
    </dgm:pt>
    <dgm:pt modelId="{6F59AA8D-5844-4D17-AF37-CD33B60B4F5D}" type="parTrans" cxnId="{4AB0EEEB-09C3-4F7B-B7BC-921B72A4B1D6}">
      <dgm:prSet/>
      <dgm:spPr/>
      <dgm:t>
        <a:bodyPr/>
        <a:lstStyle/>
        <a:p>
          <a:endParaRPr lang="el-GR"/>
        </a:p>
      </dgm:t>
    </dgm:pt>
    <dgm:pt modelId="{E35D08B0-F92F-4940-8DEE-FFADF7CF6117}" type="sibTrans" cxnId="{4AB0EEEB-09C3-4F7B-B7BC-921B72A4B1D6}">
      <dgm:prSet/>
      <dgm:spPr/>
      <dgm:t>
        <a:bodyPr/>
        <a:lstStyle/>
        <a:p>
          <a:endParaRPr lang="el-GR"/>
        </a:p>
      </dgm:t>
    </dgm:pt>
    <dgm:pt modelId="{AB551E67-C0BC-4D14-924C-1B4871597F9F}" type="pres">
      <dgm:prSet presAssocID="{F880F44B-20EC-418B-9DFB-3DFD08C4809D}" presName="Name0" presStyleCnt="0">
        <dgm:presLayoutVars>
          <dgm:dir/>
          <dgm:animLvl val="lvl"/>
          <dgm:resizeHandles val="exact"/>
        </dgm:presLayoutVars>
      </dgm:prSet>
      <dgm:spPr/>
    </dgm:pt>
    <dgm:pt modelId="{6A1A95C1-B2B3-4E71-B8CE-8590D291280E}" type="pres">
      <dgm:prSet presAssocID="{E8FEA5D6-6D3C-46C5-86D1-687BEDD04232}" presName="linNode" presStyleCnt="0"/>
      <dgm:spPr/>
    </dgm:pt>
    <dgm:pt modelId="{C050B4DD-AA8B-414E-BDF5-D4C564DD7FCB}" type="pres">
      <dgm:prSet presAssocID="{E8FEA5D6-6D3C-46C5-86D1-687BEDD04232}" presName="parTx" presStyleLbl="revTx" presStyleIdx="0" presStyleCnt="2">
        <dgm:presLayoutVars>
          <dgm:chMax val="1"/>
          <dgm:bulletEnabled val="1"/>
        </dgm:presLayoutVars>
      </dgm:prSet>
      <dgm:spPr/>
    </dgm:pt>
    <dgm:pt modelId="{4013AE81-6DBC-4570-9FA4-E146802CB2AA}" type="pres">
      <dgm:prSet presAssocID="{E8FEA5D6-6D3C-46C5-86D1-687BEDD04232}" presName="bracket" presStyleLbl="parChTrans1D1" presStyleIdx="0" presStyleCnt="2"/>
      <dgm:spPr/>
    </dgm:pt>
    <dgm:pt modelId="{E79A4BC7-2628-47B6-9253-261FD7FB1DF5}" type="pres">
      <dgm:prSet presAssocID="{E8FEA5D6-6D3C-46C5-86D1-687BEDD04232}" presName="spH" presStyleCnt="0"/>
      <dgm:spPr/>
    </dgm:pt>
    <dgm:pt modelId="{E41CA0B9-DA8A-4476-AAA1-8AA9EED25589}" type="pres">
      <dgm:prSet presAssocID="{E8FEA5D6-6D3C-46C5-86D1-687BEDD04232}" presName="desTx" presStyleLbl="node1" presStyleIdx="0" presStyleCnt="2">
        <dgm:presLayoutVars>
          <dgm:bulletEnabled val="1"/>
        </dgm:presLayoutVars>
      </dgm:prSet>
      <dgm:spPr/>
    </dgm:pt>
    <dgm:pt modelId="{7FEE86F8-1530-42AB-921D-A34354DB5C25}" type="pres">
      <dgm:prSet presAssocID="{D46D4D37-E206-4FD0-9362-C6221D27F6EE}" presName="spV" presStyleCnt="0"/>
      <dgm:spPr/>
    </dgm:pt>
    <dgm:pt modelId="{3FE96EEF-7B5F-43FB-BBFA-EDB93393A7F7}" type="pres">
      <dgm:prSet presAssocID="{9F316956-0E01-4183-A221-CA939D8A8693}" presName="linNode" presStyleCnt="0"/>
      <dgm:spPr/>
    </dgm:pt>
    <dgm:pt modelId="{BCCC7A6C-6DA7-4E65-9A83-A91F141FED31}" type="pres">
      <dgm:prSet presAssocID="{9F316956-0E01-4183-A221-CA939D8A8693}" presName="parTx" presStyleLbl="revTx" presStyleIdx="1" presStyleCnt="2">
        <dgm:presLayoutVars>
          <dgm:chMax val="1"/>
          <dgm:bulletEnabled val="1"/>
        </dgm:presLayoutVars>
      </dgm:prSet>
      <dgm:spPr/>
    </dgm:pt>
    <dgm:pt modelId="{1117C009-BFC5-4388-97AE-69D97ED96C74}" type="pres">
      <dgm:prSet presAssocID="{9F316956-0E01-4183-A221-CA939D8A8693}" presName="bracket" presStyleLbl="parChTrans1D1" presStyleIdx="1" presStyleCnt="2"/>
      <dgm:spPr/>
    </dgm:pt>
    <dgm:pt modelId="{6B16A8D1-BCDF-43FD-836D-C31F1A40A1F7}" type="pres">
      <dgm:prSet presAssocID="{9F316956-0E01-4183-A221-CA939D8A8693}" presName="spH" presStyleCnt="0"/>
      <dgm:spPr/>
    </dgm:pt>
    <dgm:pt modelId="{E443478B-A122-470E-A0BB-5B13B166C684}" type="pres">
      <dgm:prSet presAssocID="{9F316956-0E01-4183-A221-CA939D8A8693}" presName="desTx" presStyleLbl="node1" presStyleIdx="1" presStyleCnt="2">
        <dgm:presLayoutVars>
          <dgm:bulletEnabled val="1"/>
        </dgm:presLayoutVars>
      </dgm:prSet>
      <dgm:spPr/>
    </dgm:pt>
  </dgm:ptLst>
  <dgm:cxnLst>
    <dgm:cxn modelId="{B0A71203-810C-4FAF-BD98-3A2662BD662F}" srcId="{E8FEA5D6-6D3C-46C5-86D1-687BEDD04232}" destId="{0D3F1938-9B78-4F2E-B225-EEF99B9F099A}" srcOrd="1" destOrd="0" parTransId="{28475DF0-4066-4B65-972F-BF3808A61A99}" sibTransId="{4C91A7C4-4AF3-4782-A1CD-AAC53F579894}"/>
    <dgm:cxn modelId="{180FA404-D1C6-4F9D-9D3E-04E754568DE2}" type="presOf" srcId="{9A813893-DC8F-4E0D-8CD5-FF849C1493D9}" destId="{E443478B-A122-470E-A0BB-5B13B166C684}" srcOrd="0" destOrd="1" presId="urn:diagrams.loki3.com/BracketList"/>
    <dgm:cxn modelId="{CC69C717-6695-46DE-8D04-0FD0F135FC6E}" srcId="{9F316956-0E01-4183-A221-CA939D8A8693}" destId="{8F98668A-191E-4B31-95D2-35286B725B9C}" srcOrd="0" destOrd="0" parTransId="{D6DAC0F8-4FEF-4DA1-BCD4-EF3B2BF81DC7}" sibTransId="{74C69999-BE26-451C-BE81-516050F7D886}"/>
    <dgm:cxn modelId="{EF7F742D-1778-461F-877F-F714F3A96BA6}" srcId="{F880F44B-20EC-418B-9DFB-3DFD08C4809D}" destId="{E8FEA5D6-6D3C-46C5-86D1-687BEDD04232}" srcOrd="0" destOrd="0" parTransId="{A75AC40E-6C14-4970-B5AD-72A365FC7971}" sibTransId="{D46D4D37-E206-4FD0-9362-C6221D27F6EE}"/>
    <dgm:cxn modelId="{EB04F42E-3117-4BD7-B4B5-BD901C3C758C}" srcId="{E8FEA5D6-6D3C-46C5-86D1-687BEDD04232}" destId="{004D527C-7F1B-4BC6-9864-B4666B40A1F4}" srcOrd="0" destOrd="0" parTransId="{E7569CE7-1A8F-4FF2-8E22-F8E68E726887}" sibTransId="{7ACD9C08-B1FA-409E-92DA-FB8F6DEDB726}"/>
    <dgm:cxn modelId="{980FB255-E953-47D2-B5E4-FB104856362A}" type="presOf" srcId="{004D527C-7F1B-4BC6-9864-B4666B40A1F4}" destId="{E41CA0B9-DA8A-4476-AAA1-8AA9EED25589}" srcOrd="0" destOrd="0" presId="urn:diagrams.loki3.com/BracketList"/>
    <dgm:cxn modelId="{5F32EE8A-B148-4B4D-8362-84C6D0F64D08}" type="presOf" srcId="{F880F44B-20EC-418B-9DFB-3DFD08C4809D}" destId="{AB551E67-C0BC-4D14-924C-1B4871597F9F}" srcOrd="0" destOrd="0" presId="urn:diagrams.loki3.com/BracketList"/>
    <dgm:cxn modelId="{33F1248C-F1B1-4784-908A-FFB1B068AD19}" srcId="{F880F44B-20EC-418B-9DFB-3DFD08C4809D}" destId="{9F316956-0E01-4183-A221-CA939D8A8693}" srcOrd="1" destOrd="0" parTransId="{C56FECD5-6CF8-4BEC-871F-A341CFEA2DE1}" sibTransId="{792B3324-7F7C-43AC-ACCD-F07D2DFC0B71}"/>
    <dgm:cxn modelId="{3976EA8F-2F83-4FEF-A717-744985E12F0C}" type="presOf" srcId="{0D3F1938-9B78-4F2E-B225-EEF99B9F099A}" destId="{E41CA0B9-DA8A-4476-AAA1-8AA9EED25589}" srcOrd="0" destOrd="1" presId="urn:diagrams.loki3.com/BracketList"/>
    <dgm:cxn modelId="{77C4D590-E2B6-4088-B42D-498998A9FF8E}" type="presOf" srcId="{8F98668A-191E-4B31-95D2-35286B725B9C}" destId="{E443478B-A122-470E-A0BB-5B13B166C684}" srcOrd="0" destOrd="0" presId="urn:diagrams.loki3.com/BracketList"/>
    <dgm:cxn modelId="{8FB1ECB7-D324-4420-841C-8D5767D16BF1}" type="presOf" srcId="{E8FEA5D6-6D3C-46C5-86D1-687BEDD04232}" destId="{C050B4DD-AA8B-414E-BDF5-D4C564DD7FCB}" srcOrd="0" destOrd="0" presId="urn:diagrams.loki3.com/BracketList"/>
    <dgm:cxn modelId="{60919CBD-E4F5-48B2-ABB9-3D3EEFE397E4}" type="presOf" srcId="{9F316956-0E01-4183-A221-CA939D8A8693}" destId="{BCCC7A6C-6DA7-4E65-9A83-A91F141FED31}" srcOrd="0" destOrd="0" presId="urn:diagrams.loki3.com/BracketList"/>
    <dgm:cxn modelId="{4AB0EEEB-09C3-4F7B-B7BC-921B72A4B1D6}" srcId="{9F316956-0E01-4183-A221-CA939D8A8693}" destId="{9A813893-DC8F-4E0D-8CD5-FF849C1493D9}" srcOrd="1" destOrd="0" parTransId="{6F59AA8D-5844-4D17-AF37-CD33B60B4F5D}" sibTransId="{E35D08B0-F92F-4940-8DEE-FFADF7CF6117}"/>
    <dgm:cxn modelId="{46C70C69-196C-4837-9D63-527AE58D8CA7}" type="presParOf" srcId="{AB551E67-C0BC-4D14-924C-1B4871597F9F}" destId="{6A1A95C1-B2B3-4E71-B8CE-8590D291280E}" srcOrd="0" destOrd="0" presId="urn:diagrams.loki3.com/BracketList"/>
    <dgm:cxn modelId="{0E2DC595-193D-46F0-BE63-EA3F4FE6250C}" type="presParOf" srcId="{6A1A95C1-B2B3-4E71-B8CE-8590D291280E}" destId="{C050B4DD-AA8B-414E-BDF5-D4C564DD7FCB}" srcOrd="0" destOrd="0" presId="urn:diagrams.loki3.com/BracketList"/>
    <dgm:cxn modelId="{93BED75D-50C1-4FD1-99B5-F4182B0CD875}" type="presParOf" srcId="{6A1A95C1-B2B3-4E71-B8CE-8590D291280E}" destId="{4013AE81-6DBC-4570-9FA4-E146802CB2AA}" srcOrd="1" destOrd="0" presId="urn:diagrams.loki3.com/BracketList"/>
    <dgm:cxn modelId="{F9FE49D5-CB28-4C17-9477-9B01C1DA707A}" type="presParOf" srcId="{6A1A95C1-B2B3-4E71-B8CE-8590D291280E}" destId="{E79A4BC7-2628-47B6-9253-261FD7FB1DF5}" srcOrd="2" destOrd="0" presId="urn:diagrams.loki3.com/BracketList"/>
    <dgm:cxn modelId="{0373D617-34F5-4539-9CF9-78FAC445CA45}" type="presParOf" srcId="{6A1A95C1-B2B3-4E71-B8CE-8590D291280E}" destId="{E41CA0B9-DA8A-4476-AAA1-8AA9EED25589}" srcOrd="3" destOrd="0" presId="urn:diagrams.loki3.com/BracketList"/>
    <dgm:cxn modelId="{E91A6831-6EF3-42C9-BC33-D0E5D0883604}" type="presParOf" srcId="{AB551E67-C0BC-4D14-924C-1B4871597F9F}" destId="{7FEE86F8-1530-42AB-921D-A34354DB5C25}" srcOrd="1" destOrd="0" presId="urn:diagrams.loki3.com/BracketList"/>
    <dgm:cxn modelId="{1F1E5D90-1197-4E66-9EFC-CE9D9FAE3EFF}" type="presParOf" srcId="{AB551E67-C0BC-4D14-924C-1B4871597F9F}" destId="{3FE96EEF-7B5F-43FB-BBFA-EDB93393A7F7}" srcOrd="2" destOrd="0" presId="urn:diagrams.loki3.com/BracketList"/>
    <dgm:cxn modelId="{110F6189-F5F6-497D-9F12-0ACE393E44A2}" type="presParOf" srcId="{3FE96EEF-7B5F-43FB-BBFA-EDB93393A7F7}" destId="{BCCC7A6C-6DA7-4E65-9A83-A91F141FED31}" srcOrd="0" destOrd="0" presId="urn:diagrams.loki3.com/BracketList"/>
    <dgm:cxn modelId="{E44C70D3-E90D-41B2-A41F-853675A94453}" type="presParOf" srcId="{3FE96EEF-7B5F-43FB-BBFA-EDB93393A7F7}" destId="{1117C009-BFC5-4388-97AE-69D97ED96C74}" srcOrd="1" destOrd="0" presId="urn:diagrams.loki3.com/BracketList"/>
    <dgm:cxn modelId="{12E2F386-7C79-4A32-A490-98B2DD227552}" type="presParOf" srcId="{3FE96EEF-7B5F-43FB-BBFA-EDB93393A7F7}" destId="{6B16A8D1-BCDF-43FD-836D-C31F1A40A1F7}" srcOrd="2" destOrd="0" presId="urn:diagrams.loki3.com/BracketList"/>
    <dgm:cxn modelId="{88EB6ACC-E827-46C3-AB42-13495A305F72}" type="presParOf" srcId="{3FE96EEF-7B5F-43FB-BBFA-EDB93393A7F7}" destId="{E443478B-A122-470E-A0BB-5B13B166C684}"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1CC4CF-E1D8-4A80-B6A7-1EAA119580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37D16316-525C-42AF-A620-02CB758E5FA0}">
      <dgm:prSet phldrT="[Text]"/>
      <dgm:spPr/>
      <dgm:t>
        <a:bodyPr/>
        <a:lstStyle/>
        <a:p>
          <a:r>
            <a:rPr lang="el-GR" dirty="0">
              <a:latin typeface="Times New Roman" panose="02020603050405020304" pitchFamily="18" charset="0"/>
              <a:cs typeface="Times New Roman" panose="02020603050405020304" pitchFamily="18" charset="0"/>
            </a:rPr>
            <a:t>Προ-βιομηχανοποιημένη κοινωνία</a:t>
          </a:r>
        </a:p>
      </dgm:t>
    </dgm:pt>
    <dgm:pt modelId="{5A8EF4A9-CCEE-4AF6-A476-8F568649AA54}" type="parTrans" cxnId="{02E7258E-BAD5-4D25-8DFC-4C4E6FD12CB6}">
      <dgm:prSet/>
      <dgm:spPr/>
      <dgm:t>
        <a:bodyPr/>
        <a:lstStyle/>
        <a:p>
          <a:endParaRPr lang="el-GR"/>
        </a:p>
      </dgm:t>
    </dgm:pt>
    <dgm:pt modelId="{E9578831-868F-4CE1-B59A-3DE49BDA2413}" type="sibTrans" cxnId="{02E7258E-BAD5-4D25-8DFC-4C4E6FD12CB6}">
      <dgm:prSet/>
      <dgm:spPr/>
      <dgm:t>
        <a:bodyPr/>
        <a:lstStyle/>
        <a:p>
          <a:endParaRPr lang="el-GR"/>
        </a:p>
      </dgm:t>
    </dgm:pt>
    <dgm:pt modelId="{E38492B2-4EE9-4704-8BD0-A7B8356EBB0C}">
      <dgm:prSet phldrT="[Text]"/>
      <dgm:spPr/>
      <dgm:t>
        <a:bodyPr/>
        <a:lstStyle/>
        <a:p>
          <a:r>
            <a:rPr lang="el-GR" dirty="0">
              <a:latin typeface="Times New Roman" panose="02020603050405020304" pitchFamily="18" charset="0"/>
              <a:cs typeface="Times New Roman" panose="02020603050405020304" pitchFamily="18" charset="0"/>
            </a:rPr>
            <a:t>μύθος</a:t>
          </a:r>
        </a:p>
      </dgm:t>
    </dgm:pt>
    <dgm:pt modelId="{739EFEA0-21A1-4A44-9183-BE49DE1868D3}" type="parTrans" cxnId="{0BF916C7-4336-408B-A224-EA890D88D180}">
      <dgm:prSet/>
      <dgm:spPr/>
      <dgm:t>
        <a:bodyPr/>
        <a:lstStyle/>
        <a:p>
          <a:endParaRPr lang="el-GR"/>
        </a:p>
      </dgm:t>
    </dgm:pt>
    <dgm:pt modelId="{A5DE3BFC-28B2-4C8C-AE07-E8EC56847E9E}" type="sibTrans" cxnId="{0BF916C7-4336-408B-A224-EA890D88D180}">
      <dgm:prSet/>
      <dgm:spPr/>
      <dgm:t>
        <a:bodyPr/>
        <a:lstStyle/>
        <a:p>
          <a:endParaRPr lang="el-GR"/>
        </a:p>
      </dgm:t>
    </dgm:pt>
    <dgm:pt modelId="{6D9B3371-0BAE-499B-863C-8ED4FA848B89}">
      <dgm:prSet phldrT="[Text]"/>
      <dgm:spPr/>
      <dgm:t>
        <a:bodyPr/>
        <a:lstStyle/>
        <a:p>
          <a:r>
            <a:rPr lang="el-GR" dirty="0">
              <a:latin typeface="Times New Roman" panose="02020603050405020304" pitchFamily="18" charset="0"/>
              <a:cs typeface="Times New Roman" panose="02020603050405020304" pitchFamily="18" charset="0"/>
            </a:rPr>
            <a:t>θρησκεία</a:t>
          </a:r>
        </a:p>
      </dgm:t>
    </dgm:pt>
    <dgm:pt modelId="{C4237D9C-91B6-4672-BD78-51A180D6C542}" type="parTrans" cxnId="{9C06536A-4388-41F8-AF7F-F206A754CA1D}">
      <dgm:prSet/>
      <dgm:spPr/>
      <dgm:t>
        <a:bodyPr/>
        <a:lstStyle/>
        <a:p>
          <a:endParaRPr lang="el-GR"/>
        </a:p>
      </dgm:t>
    </dgm:pt>
    <dgm:pt modelId="{36FEEC98-26ED-4477-89D6-F947FF6AD0AF}" type="sibTrans" cxnId="{9C06536A-4388-41F8-AF7F-F206A754CA1D}">
      <dgm:prSet/>
      <dgm:spPr/>
      <dgm:t>
        <a:bodyPr/>
        <a:lstStyle/>
        <a:p>
          <a:endParaRPr lang="el-GR"/>
        </a:p>
      </dgm:t>
    </dgm:pt>
    <dgm:pt modelId="{6EB17DB4-CEAD-435C-B625-3969EAF74849}">
      <dgm:prSet phldrT="[Text]"/>
      <dgm:spPr/>
      <dgm:t>
        <a:bodyPr/>
        <a:lstStyle/>
        <a:p>
          <a:r>
            <a:rPr lang="el-GR" dirty="0">
              <a:latin typeface="Times New Roman" panose="02020603050405020304" pitchFamily="18" charset="0"/>
              <a:cs typeface="Times New Roman" panose="02020603050405020304" pitchFamily="18" charset="0"/>
            </a:rPr>
            <a:t>Βιομηχανοποιημένη κοινωνία του σήμερα</a:t>
          </a:r>
        </a:p>
      </dgm:t>
    </dgm:pt>
    <dgm:pt modelId="{69CA585F-A561-4502-80D5-3517E58AC5B0}" type="parTrans" cxnId="{2464D050-B1EE-4E94-B6DB-68FBBA10D560}">
      <dgm:prSet/>
      <dgm:spPr/>
      <dgm:t>
        <a:bodyPr/>
        <a:lstStyle/>
        <a:p>
          <a:endParaRPr lang="el-GR"/>
        </a:p>
      </dgm:t>
    </dgm:pt>
    <dgm:pt modelId="{062EA3D8-36A1-468B-B1CB-C2AF1499C30E}" type="sibTrans" cxnId="{2464D050-B1EE-4E94-B6DB-68FBBA10D560}">
      <dgm:prSet/>
      <dgm:spPr/>
      <dgm:t>
        <a:bodyPr/>
        <a:lstStyle/>
        <a:p>
          <a:endParaRPr lang="el-GR"/>
        </a:p>
      </dgm:t>
    </dgm:pt>
    <dgm:pt modelId="{6AA6FC77-2C6F-4FD6-A46D-D544ED295142}">
      <dgm:prSet phldrT="[Text]"/>
      <dgm:spPr/>
      <dgm:t>
        <a:bodyPr/>
        <a:lstStyle/>
        <a:p>
          <a:r>
            <a:rPr lang="el-GR" dirty="0">
              <a:latin typeface="Times New Roman" panose="02020603050405020304" pitchFamily="18" charset="0"/>
              <a:cs typeface="Times New Roman" panose="02020603050405020304" pitchFamily="18" charset="0"/>
            </a:rPr>
            <a:t>ΜΜΕ</a:t>
          </a:r>
        </a:p>
      </dgm:t>
    </dgm:pt>
    <dgm:pt modelId="{6392EA9A-33E8-4771-8C86-386D2E9D7EA0}" type="parTrans" cxnId="{EA5F109A-6947-466B-88BD-9C60BC79B465}">
      <dgm:prSet/>
      <dgm:spPr/>
      <dgm:t>
        <a:bodyPr/>
        <a:lstStyle/>
        <a:p>
          <a:endParaRPr lang="el-GR"/>
        </a:p>
      </dgm:t>
    </dgm:pt>
    <dgm:pt modelId="{6C9E4370-32C6-442C-ABE0-5EBAB857804A}" type="sibTrans" cxnId="{EA5F109A-6947-466B-88BD-9C60BC79B465}">
      <dgm:prSet/>
      <dgm:spPr/>
      <dgm:t>
        <a:bodyPr/>
        <a:lstStyle/>
        <a:p>
          <a:endParaRPr lang="el-GR"/>
        </a:p>
      </dgm:t>
    </dgm:pt>
    <dgm:pt modelId="{3A427919-BF1A-4F85-8005-CD3F8F8983D0}">
      <dgm:prSet phldrT="[Text]"/>
      <dgm:spPr/>
      <dgm:t>
        <a:bodyPr/>
        <a:lstStyle/>
        <a:p>
          <a:r>
            <a:rPr lang="el-GR" dirty="0">
              <a:latin typeface="Times New Roman" panose="02020603050405020304" pitchFamily="18" charset="0"/>
              <a:cs typeface="Times New Roman" panose="02020603050405020304" pitchFamily="18" charset="0"/>
            </a:rPr>
            <a:t>επιστήμη</a:t>
          </a:r>
        </a:p>
      </dgm:t>
    </dgm:pt>
    <dgm:pt modelId="{76B1C862-4255-4D55-93BF-AD60184F87AD}" type="parTrans" cxnId="{A1103827-435D-4A28-BBDA-86444EFB9315}">
      <dgm:prSet/>
      <dgm:spPr/>
      <dgm:t>
        <a:bodyPr/>
        <a:lstStyle/>
        <a:p>
          <a:endParaRPr lang="el-GR"/>
        </a:p>
      </dgm:t>
    </dgm:pt>
    <dgm:pt modelId="{CA49B385-69C9-49E8-A749-A6CB5E9E78DB}" type="sibTrans" cxnId="{A1103827-435D-4A28-BBDA-86444EFB9315}">
      <dgm:prSet/>
      <dgm:spPr/>
      <dgm:t>
        <a:bodyPr/>
        <a:lstStyle/>
        <a:p>
          <a:endParaRPr lang="el-GR"/>
        </a:p>
      </dgm:t>
    </dgm:pt>
    <dgm:pt modelId="{227025CF-0744-46D7-A6A5-9430F96F5E8E}">
      <dgm:prSet phldrT="[Text]"/>
      <dgm:spPr/>
      <dgm:t>
        <a:bodyPr/>
        <a:lstStyle/>
        <a:p>
          <a:r>
            <a:rPr lang="el-GR" dirty="0">
              <a:latin typeface="Times New Roman" panose="02020603050405020304" pitchFamily="18" charset="0"/>
              <a:cs typeface="Times New Roman" panose="02020603050405020304" pitchFamily="18" charset="0"/>
            </a:rPr>
            <a:t>φυλετική (</a:t>
          </a:r>
          <a:r>
            <a:rPr lang="en-GB" dirty="0">
              <a:latin typeface="Times New Roman" panose="02020603050405020304" pitchFamily="18" charset="0"/>
              <a:cs typeface="Times New Roman" panose="02020603050405020304" pitchFamily="18" charset="0"/>
            </a:rPr>
            <a:t>tribal) </a:t>
          </a:r>
          <a:r>
            <a:rPr lang="el-GR" dirty="0">
              <a:latin typeface="Times New Roman" panose="02020603050405020304" pitchFamily="18" charset="0"/>
              <a:cs typeface="Times New Roman" panose="02020603050405020304" pitchFamily="18" charset="0"/>
            </a:rPr>
            <a:t>απομόνωση</a:t>
          </a:r>
        </a:p>
      </dgm:t>
    </dgm:pt>
    <dgm:pt modelId="{89F80032-CC92-4020-89FA-C29F91529BA1}" type="parTrans" cxnId="{B42D57F1-D1CF-46E8-89B1-268C2EB61F41}">
      <dgm:prSet/>
      <dgm:spPr/>
      <dgm:t>
        <a:bodyPr/>
        <a:lstStyle/>
        <a:p>
          <a:endParaRPr lang="el-GR"/>
        </a:p>
      </dgm:t>
    </dgm:pt>
    <dgm:pt modelId="{D9545EB8-BD29-4C6F-AE64-260EEE4AC5C2}" type="sibTrans" cxnId="{B42D57F1-D1CF-46E8-89B1-268C2EB61F41}">
      <dgm:prSet/>
      <dgm:spPr/>
      <dgm:t>
        <a:bodyPr/>
        <a:lstStyle/>
        <a:p>
          <a:endParaRPr lang="el-GR"/>
        </a:p>
      </dgm:t>
    </dgm:pt>
    <dgm:pt modelId="{B80D6889-092B-4316-9723-20330CD033A4}">
      <dgm:prSet phldrT="[Text]"/>
      <dgm:spPr/>
      <dgm:t>
        <a:bodyPr/>
        <a:lstStyle/>
        <a:p>
          <a:r>
            <a:rPr lang="el-GR" dirty="0">
              <a:latin typeface="Times New Roman" panose="02020603050405020304" pitchFamily="18" charset="0"/>
              <a:cs typeface="Times New Roman" panose="02020603050405020304" pitchFamily="18" charset="0"/>
            </a:rPr>
            <a:t>μαζική κουλτούρα</a:t>
          </a:r>
        </a:p>
      </dgm:t>
    </dgm:pt>
    <dgm:pt modelId="{7B9EA1B7-48E5-4AE7-B17F-B7D8C0C3FC19}" type="parTrans" cxnId="{E7A7F490-691D-48D6-B08B-094040C425B3}">
      <dgm:prSet/>
      <dgm:spPr/>
      <dgm:t>
        <a:bodyPr/>
        <a:lstStyle/>
        <a:p>
          <a:endParaRPr lang="el-GR"/>
        </a:p>
      </dgm:t>
    </dgm:pt>
    <dgm:pt modelId="{C093938D-2B08-49C1-B203-4A5A6A02C114}" type="sibTrans" cxnId="{E7A7F490-691D-48D6-B08B-094040C425B3}">
      <dgm:prSet/>
      <dgm:spPr/>
      <dgm:t>
        <a:bodyPr/>
        <a:lstStyle/>
        <a:p>
          <a:endParaRPr lang="el-GR"/>
        </a:p>
      </dgm:t>
    </dgm:pt>
    <dgm:pt modelId="{AD657B20-BA16-41FD-8415-EB00A9C56206}" type="pres">
      <dgm:prSet presAssocID="{061CC4CF-E1D8-4A80-B6A7-1EAA119580A5}" presName="Name0" presStyleCnt="0">
        <dgm:presLayoutVars>
          <dgm:dir/>
          <dgm:animLvl val="lvl"/>
          <dgm:resizeHandles val="exact"/>
        </dgm:presLayoutVars>
      </dgm:prSet>
      <dgm:spPr/>
    </dgm:pt>
    <dgm:pt modelId="{522A8181-8947-44EF-B71B-BA859EDE656D}" type="pres">
      <dgm:prSet presAssocID="{37D16316-525C-42AF-A620-02CB758E5FA0}" presName="composite" presStyleCnt="0"/>
      <dgm:spPr/>
    </dgm:pt>
    <dgm:pt modelId="{DE28712A-DA39-4F08-827C-78AB87F8CBB2}" type="pres">
      <dgm:prSet presAssocID="{37D16316-525C-42AF-A620-02CB758E5FA0}" presName="parTx" presStyleLbl="alignNode1" presStyleIdx="0" presStyleCnt="2">
        <dgm:presLayoutVars>
          <dgm:chMax val="0"/>
          <dgm:chPref val="0"/>
          <dgm:bulletEnabled val="1"/>
        </dgm:presLayoutVars>
      </dgm:prSet>
      <dgm:spPr/>
    </dgm:pt>
    <dgm:pt modelId="{FB4C9461-EA6F-46E0-BDDD-96E88B7813A0}" type="pres">
      <dgm:prSet presAssocID="{37D16316-525C-42AF-A620-02CB758E5FA0}" presName="desTx" presStyleLbl="alignAccFollowNode1" presStyleIdx="0" presStyleCnt="2">
        <dgm:presLayoutVars>
          <dgm:bulletEnabled val="1"/>
        </dgm:presLayoutVars>
      </dgm:prSet>
      <dgm:spPr/>
    </dgm:pt>
    <dgm:pt modelId="{46B12CE6-19F1-46E6-B349-E119D92C7881}" type="pres">
      <dgm:prSet presAssocID="{E9578831-868F-4CE1-B59A-3DE49BDA2413}" presName="space" presStyleCnt="0"/>
      <dgm:spPr/>
    </dgm:pt>
    <dgm:pt modelId="{B947B675-720F-4BC6-A9E4-FB2058CEDA91}" type="pres">
      <dgm:prSet presAssocID="{6EB17DB4-CEAD-435C-B625-3969EAF74849}" presName="composite" presStyleCnt="0"/>
      <dgm:spPr/>
    </dgm:pt>
    <dgm:pt modelId="{08A9809B-478A-4171-885A-511912B3861F}" type="pres">
      <dgm:prSet presAssocID="{6EB17DB4-CEAD-435C-B625-3969EAF74849}" presName="parTx" presStyleLbl="alignNode1" presStyleIdx="1" presStyleCnt="2">
        <dgm:presLayoutVars>
          <dgm:chMax val="0"/>
          <dgm:chPref val="0"/>
          <dgm:bulletEnabled val="1"/>
        </dgm:presLayoutVars>
      </dgm:prSet>
      <dgm:spPr/>
    </dgm:pt>
    <dgm:pt modelId="{D492FC66-35A2-4B1E-83F5-CAE2242C7E82}" type="pres">
      <dgm:prSet presAssocID="{6EB17DB4-CEAD-435C-B625-3969EAF74849}" presName="desTx" presStyleLbl="alignAccFollowNode1" presStyleIdx="1" presStyleCnt="2">
        <dgm:presLayoutVars>
          <dgm:bulletEnabled val="1"/>
        </dgm:presLayoutVars>
      </dgm:prSet>
      <dgm:spPr/>
    </dgm:pt>
  </dgm:ptLst>
  <dgm:cxnLst>
    <dgm:cxn modelId="{C4DDD20C-2124-42FF-943D-97B2C0F42927}" type="presOf" srcId="{061CC4CF-E1D8-4A80-B6A7-1EAA119580A5}" destId="{AD657B20-BA16-41FD-8415-EB00A9C56206}" srcOrd="0" destOrd="0" presId="urn:microsoft.com/office/officeart/2005/8/layout/hList1"/>
    <dgm:cxn modelId="{A1103827-435D-4A28-BBDA-86444EFB9315}" srcId="{6EB17DB4-CEAD-435C-B625-3969EAF74849}" destId="{3A427919-BF1A-4F85-8005-CD3F8F8983D0}" srcOrd="1" destOrd="0" parTransId="{76B1C862-4255-4D55-93BF-AD60184F87AD}" sibTransId="{CA49B385-69C9-49E8-A749-A6CB5E9E78DB}"/>
    <dgm:cxn modelId="{5B507563-A34F-4E6C-BEFA-297C35D82181}" type="presOf" srcId="{227025CF-0744-46D7-A6A5-9430F96F5E8E}" destId="{FB4C9461-EA6F-46E0-BDDD-96E88B7813A0}" srcOrd="0" destOrd="2" presId="urn:microsoft.com/office/officeart/2005/8/layout/hList1"/>
    <dgm:cxn modelId="{2D2D5846-413A-48B7-9C0C-96F909D8594F}" type="presOf" srcId="{6D9B3371-0BAE-499B-863C-8ED4FA848B89}" destId="{FB4C9461-EA6F-46E0-BDDD-96E88B7813A0}" srcOrd="0" destOrd="1" presId="urn:microsoft.com/office/officeart/2005/8/layout/hList1"/>
    <dgm:cxn modelId="{56A77B67-02BA-4C88-8E0F-AD639FAA7CFA}" type="presOf" srcId="{37D16316-525C-42AF-A620-02CB758E5FA0}" destId="{DE28712A-DA39-4F08-827C-78AB87F8CBB2}" srcOrd="0" destOrd="0" presId="urn:microsoft.com/office/officeart/2005/8/layout/hList1"/>
    <dgm:cxn modelId="{9C06536A-4388-41F8-AF7F-F206A754CA1D}" srcId="{37D16316-525C-42AF-A620-02CB758E5FA0}" destId="{6D9B3371-0BAE-499B-863C-8ED4FA848B89}" srcOrd="1" destOrd="0" parTransId="{C4237D9C-91B6-4672-BD78-51A180D6C542}" sibTransId="{36FEEC98-26ED-4477-89D6-F947FF6AD0AF}"/>
    <dgm:cxn modelId="{EE577A6B-A4BD-4CD5-A19A-96CE7CC7E2B7}" type="presOf" srcId="{E38492B2-4EE9-4704-8BD0-A7B8356EBB0C}" destId="{FB4C9461-EA6F-46E0-BDDD-96E88B7813A0}" srcOrd="0" destOrd="0" presId="urn:microsoft.com/office/officeart/2005/8/layout/hList1"/>
    <dgm:cxn modelId="{2464D050-B1EE-4E94-B6DB-68FBBA10D560}" srcId="{061CC4CF-E1D8-4A80-B6A7-1EAA119580A5}" destId="{6EB17DB4-CEAD-435C-B625-3969EAF74849}" srcOrd="1" destOrd="0" parTransId="{69CA585F-A561-4502-80D5-3517E58AC5B0}" sibTransId="{062EA3D8-36A1-468B-B1CB-C2AF1499C30E}"/>
    <dgm:cxn modelId="{FCF94055-92B6-4A23-9C30-832E1E1CF7A2}" type="presOf" srcId="{B80D6889-092B-4316-9723-20330CD033A4}" destId="{D492FC66-35A2-4B1E-83F5-CAE2242C7E82}" srcOrd="0" destOrd="2" presId="urn:microsoft.com/office/officeart/2005/8/layout/hList1"/>
    <dgm:cxn modelId="{0ADA6356-758D-409D-A769-2F63D01E2D7D}" type="presOf" srcId="{3A427919-BF1A-4F85-8005-CD3F8F8983D0}" destId="{D492FC66-35A2-4B1E-83F5-CAE2242C7E82}" srcOrd="0" destOrd="1" presId="urn:microsoft.com/office/officeart/2005/8/layout/hList1"/>
    <dgm:cxn modelId="{02E7258E-BAD5-4D25-8DFC-4C4E6FD12CB6}" srcId="{061CC4CF-E1D8-4A80-B6A7-1EAA119580A5}" destId="{37D16316-525C-42AF-A620-02CB758E5FA0}" srcOrd="0" destOrd="0" parTransId="{5A8EF4A9-CCEE-4AF6-A476-8F568649AA54}" sibTransId="{E9578831-868F-4CE1-B59A-3DE49BDA2413}"/>
    <dgm:cxn modelId="{E7A7F490-691D-48D6-B08B-094040C425B3}" srcId="{6EB17DB4-CEAD-435C-B625-3969EAF74849}" destId="{B80D6889-092B-4316-9723-20330CD033A4}" srcOrd="2" destOrd="0" parTransId="{7B9EA1B7-48E5-4AE7-B17F-B7D8C0C3FC19}" sibTransId="{C093938D-2B08-49C1-B203-4A5A6A02C114}"/>
    <dgm:cxn modelId="{2D97D791-711F-4A05-AB56-3E8D07F6023A}" type="presOf" srcId="{6AA6FC77-2C6F-4FD6-A46D-D544ED295142}" destId="{D492FC66-35A2-4B1E-83F5-CAE2242C7E82}" srcOrd="0" destOrd="0" presId="urn:microsoft.com/office/officeart/2005/8/layout/hList1"/>
    <dgm:cxn modelId="{EA5F109A-6947-466B-88BD-9C60BC79B465}" srcId="{6EB17DB4-CEAD-435C-B625-3969EAF74849}" destId="{6AA6FC77-2C6F-4FD6-A46D-D544ED295142}" srcOrd="0" destOrd="0" parTransId="{6392EA9A-33E8-4771-8C86-386D2E9D7EA0}" sibTransId="{6C9E4370-32C6-442C-ABE0-5EBAB857804A}"/>
    <dgm:cxn modelId="{0BF916C7-4336-408B-A224-EA890D88D180}" srcId="{37D16316-525C-42AF-A620-02CB758E5FA0}" destId="{E38492B2-4EE9-4704-8BD0-A7B8356EBB0C}" srcOrd="0" destOrd="0" parTransId="{739EFEA0-21A1-4A44-9183-BE49DE1868D3}" sibTransId="{A5DE3BFC-28B2-4C8C-AE07-E8EC56847E9E}"/>
    <dgm:cxn modelId="{B42D57F1-D1CF-46E8-89B1-268C2EB61F41}" srcId="{37D16316-525C-42AF-A620-02CB758E5FA0}" destId="{227025CF-0744-46D7-A6A5-9430F96F5E8E}" srcOrd="2" destOrd="0" parTransId="{89F80032-CC92-4020-89FA-C29F91529BA1}" sibTransId="{D9545EB8-BD29-4C6F-AE64-260EEE4AC5C2}"/>
    <dgm:cxn modelId="{EB130EF6-BC4F-4826-8E9C-8BACB5730E53}" type="presOf" srcId="{6EB17DB4-CEAD-435C-B625-3969EAF74849}" destId="{08A9809B-478A-4171-885A-511912B3861F}" srcOrd="0" destOrd="0" presId="urn:microsoft.com/office/officeart/2005/8/layout/hList1"/>
    <dgm:cxn modelId="{0139EEB7-401C-4DEC-9D59-B85708659002}" type="presParOf" srcId="{AD657B20-BA16-41FD-8415-EB00A9C56206}" destId="{522A8181-8947-44EF-B71B-BA859EDE656D}" srcOrd="0" destOrd="0" presId="urn:microsoft.com/office/officeart/2005/8/layout/hList1"/>
    <dgm:cxn modelId="{94BCC2FF-00E6-4258-90B3-DCB3FB6FDD68}" type="presParOf" srcId="{522A8181-8947-44EF-B71B-BA859EDE656D}" destId="{DE28712A-DA39-4F08-827C-78AB87F8CBB2}" srcOrd="0" destOrd="0" presId="urn:microsoft.com/office/officeart/2005/8/layout/hList1"/>
    <dgm:cxn modelId="{B12B1F99-A1CD-472E-9183-84F1CE5F7D5A}" type="presParOf" srcId="{522A8181-8947-44EF-B71B-BA859EDE656D}" destId="{FB4C9461-EA6F-46E0-BDDD-96E88B7813A0}" srcOrd="1" destOrd="0" presId="urn:microsoft.com/office/officeart/2005/8/layout/hList1"/>
    <dgm:cxn modelId="{EBE30BB0-6BED-4C39-A9D6-1529C470BB56}" type="presParOf" srcId="{AD657B20-BA16-41FD-8415-EB00A9C56206}" destId="{46B12CE6-19F1-46E6-B349-E119D92C7881}" srcOrd="1" destOrd="0" presId="urn:microsoft.com/office/officeart/2005/8/layout/hList1"/>
    <dgm:cxn modelId="{B1B8ECA8-5549-484D-A83E-2C87CEC75C1D}" type="presParOf" srcId="{AD657B20-BA16-41FD-8415-EB00A9C56206}" destId="{B947B675-720F-4BC6-A9E4-FB2058CEDA91}" srcOrd="2" destOrd="0" presId="urn:microsoft.com/office/officeart/2005/8/layout/hList1"/>
    <dgm:cxn modelId="{0A508DD3-E587-41FF-9BB7-699E6A17FB89}" type="presParOf" srcId="{B947B675-720F-4BC6-A9E4-FB2058CEDA91}" destId="{08A9809B-478A-4171-885A-511912B3861F}" srcOrd="0" destOrd="0" presId="urn:microsoft.com/office/officeart/2005/8/layout/hList1"/>
    <dgm:cxn modelId="{3E254E21-DE6A-4623-9128-9A8BCE7FD3B6}" type="presParOf" srcId="{B947B675-720F-4BC6-A9E4-FB2058CEDA91}" destId="{D492FC66-35A2-4B1E-83F5-CAE2242C7E8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FCD64B-9665-453B-BF95-B408CB52685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82AFFB8A-31A5-46EF-B9C8-8086E00C93EA}">
      <dgm:prSet phldrT="[Text]"/>
      <dgm:spPr/>
      <dgm:t>
        <a:bodyPr/>
        <a:lstStyle/>
        <a:p>
          <a:r>
            <a:rPr lang="el-GR" dirty="0">
              <a:latin typeface="Times New Roman" panose="02020603050405020304" pitchFamily="18" charset="0"/>
              <a:cs typeface="Times New Roman" panose="02020603050405020304" pitchFamily="18" charset="0"/>
            </a:rPr>
            <a:t>Συγκεκριμένα στοιχεία</a:t>
          </a:r>
        </a:p>
        <a:p>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concrete)</a:t>
          </a:r>
          <a:endParaRPr lang="el-GR" dirty="0">
            <a:latin typeface="Times New Roman" panose="02020603050405020304" pitchFamily="18" charset="0"/>
            <a:cs typeface="Times New Roman" panose="02020603050405020304" pitchFamily="18" charset="0"/>
          </a:endParaRPr>
        </a:p>
      </dgm:t>
    </dgm:pt>
    <dgm:pt modelId="{4809CFC6-DEAF-49BC-8B98-8D76DCDE6C4F}" type="parTrans" cxnId="{C8EB48C3-4A84-4ACD-93F9-B7D704C0FE50}">
      <dgm:prSet/>
      <dgm:spPr/>
      <dgm:t>
        <a:bodyPr/>
        <a:lstStyle/>
        <a:p>
          <a:endParaRPr lang="el-GR"/>
        </a:p>
      </dgm:t>
    </dgm:pt>
    <dgm:pt modelId="{8C6B7825-380F-4467-95E4-35F1E38FA41E}" type="sibTrans" cxnId="{C8EB48C3-4A84-4ACD-93F9-B7D704C0FE50}">
      <dgm:prSet/>
      <dgm:spPr/>
      <dgm:t>
        <a:bodyPr/>
        <a:lstStyle/>
        <a:p>
          <a:endParaRPr lang="el-GR"/>
        </a:p>
      </dgm:t>
    </dgm:pt>
    <dgm:pt modelId="{0938AB6A-D382-44FE-A3B2-AE0592E16AFC}">
      <dgm:prSet phldrT="[Text]"/>
      <dgm:spPr/>
      <dgm:t>
        <a:bodyPr/>
        <a:lstStyle/>
        <a:p>
          <a:r>
            <a:rPr lang="el-GR" dirty="0">
              <a:latin typeface="Times New Roman" panose="02020603050405020304" pitchFamily="18" charset="0"/>
              <a:cs typeface="Times New Roman" panose="02020603050405020304" pitchFamily="18" charset="0"/>
            </a:rPr>
            <a:t>Εσωτερικός χώρος (στρατόπεδο-ασφάλεια)</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Εξωτερικός χώρος (έρημος/κίνδυνος)</a:t>
          </a:r>
        </a:p>
      </dgm:t>
    </dgm:pt>
    <dgm:pt modelId="{94E1AC25-42F5-4FC3-AF2B-0C7026A11D37}" type="parTrans" cxnId="{214D7FFE-E329-499E-ABC0-1EAC23B6CD87}">
      <dgm:prSet/>
      <dgm:spPr/>
      <dgm:t>
        <a:bodyPr/>
        <a:lstStyle/>
        <a:p>
          <a:endParaRPr lang="el-GR"/>
        </a:p>
      </dgm:t>
    </dgm:pt>
    <dgm:pt modelId="{A9405FED-53C2-46F2-AAEA-00AF6AA7F05C}" type="sibTrans" cxnId="{214D7FFE-E329-499E-ABC0-1EAC23B6CD87}">
      <dgm:prSet/>
      <dgm:spPr/>
      <dgm:t>
        <a:bodyPr/>
        <a:lstStyle/>
        <a:p>
          <a:endParaRPr lang="el-GR"/>
        </a:p>
      </dgm:t>
    </dgm:pt>
    <dgm:pt modelId="{8DA65CD6-998A-4912-AAD6-47411728641F}">
      <dgm:prSet phldrT="[Text]"/>
      <dgm:spPr/>
      <dgm:t>
        <a:bodyPr/>
        <a:lstStyle/>
        <a:p>
          <a:r>
            <a:rPr lang="el-GR" dirty="0">
              <a:latin typeface="Times New Roman" panose="02020603050405020304" pitchFamily="18" charset="0"/>
              <a:cs typeface="Times New Roman" panose="02020603050405020304" pitchFamily="18" charset="0"/>
            </a:rPr>
            <a:t>Αξίες κοινωνικού συστήματος</a:t>
          </a:r>
        </a:p>
      </dgm:t>
    </dgm:pt>
    <dgm:pt modelId="{117D8904-4DC2-420E-93C4-EE03B2999D89}" type="parTrans" cxnId="{AA9AC9F2-BBE0-448F-BAC2-832EC1F3CC7F}">
      <dgm:prSet/>
      <dgm:spPr/>
      <dgm:t>
        <a:bodyPr/>
        <a:lstStyle/>
        <a:p>
          <a:endParaRPr lang="el-GR"/>
        </a:p>
      </dgm:t>
    </dgm:pt>
    <dgm:pt modelId="{583927D6-3FE8-40FD-8C9A-680D0866F274}" type="sibTrans" cxnId="{AA9AC9F2-BBE0-448F-BAC2-832EC1F3CC7F}">
      <dgm:prSet/>
      <dgm:spPr/>
      <dgm:t>
        <a:bodyPr/>
        <a:lstStyle/>
        <a:p>
          <a:endParaRPr lang="el-GR"/>
        </a:p>
      </dgm:t>
    </dgm:pt>
    <dgm:pt modelId="{1384C827-B7E3-4ED1-B8BF-36969072F0DD}">
      <dgm:prSet phldrT="[Text]"/>
      <dgm:spPr/>
      <dgm:t>
        <a:bodyPr/>
        <a:lstStyle/>
        <a:p>
          <a:r>
            <a:rPr lang="el-GR" dirty="0">
              <a:latin typeface="Times New Roman" panose="02020603050405020304" pitchFamily="18" charset="0"/>
              <a:cs typeface="Times New Roman" panose="02020603050405020304" pitchFamily="18" charset="0"/>
            </a:rPr>
            <a:t>Πόλεμος</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Ειρήνη</a:t>
          </a:r>
        </a:p>
      </dgm:t>
    </dgm:pt>
    <dgm:pt modelId="{FA5D1686-E7C0-41F7-AED7-967F3C3B6D13}" type="parTrans" cxnId="{24D7A09E-1C5F-45F3-92B0-2442408961E6}">
      <dgm:prSet/>
      <dgm:spPr/>
      <dgm:t>
        <a:bodyPr/>
        <a:lstStyle/>
        <a:p>
          <a:endParaRPr lang="el-GR"/>
        </a:p>
      </dgm:t>
    </dgm:pt>
    <dgm:pt modelId="{29B20B95-9CBE-4584-99CF-5BDD1F59CB4B}" type="sibTrans" cxnId="{24D7A09E-1C5F-45F3-92B0-2442408961E6}">
      <dgm:prSet/>
      <dgm:spPr/>
      <dgm:t>
        <a:bodyPr/>
        <a:lstStyle/>
        <a:p>
          <a:endParaRPr lang="el-GR"/>
        </a:p>
      </dgm:t>
    </dgm:pt>
    <dgm:pt modelId="{191025FE-7FD5-40F0-B6FA-F1FB76A16CB9}">
      <dgm:prSet/>
      <dgm:spPr/>
      <dgm:t>
        <a:bodyPr/>
        <a:lstStyle/>
        <a:p>
          <a:r>
            <a:rPr lang="el-GR" dirty="0">
              <a:latin typeface="Times New Roman" panose="02020603050405020304" pitchFamily="18" charset="0"/>
              <a:cs typeface="Times New Roman" panose="02020603050405020304" pitchFamily="18" charset="0"/>
            </a:rPr>
            <a:t>Οικογένεια</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Ατομικό συμφέρον</a:t>
          </a:r>
        </a:p>
      </dgm:t>
    </dgm:pt>
    <dgm:pt modelId="{4B29FDF8-21DC-4A18-8BD5-35FFAA07BAD9}" type="parTrans" cxnId="{084EEBF4-C14B-4C60-AF5B-591D443F10BF}">
      <dgm:prSet/>
      <dgm:spPr/>
      <dgm:t>
        <a:bodyPr/>
        <a:lstStyle/>
        <a:p>
          <a:endParaRPr lang="el-GR"/>
        </a:p>
      </dgm:t>
    </dgm:pt>
    <dgm:pt modelId="{C93D2E8B-7C56-49B9-BEC5-A024295982E1}" type="sibTrans" cxnId="{084EEBF4-C14B-4C60-AF5B-591D443F10BF}">
      <dgm:prSet/>
      <dgm:spPr/>
      <dgm:t>
        <a:bodyPr/>
        <a:lstStyle/>
        <a:p>
          <a:endParaRPr lang="el-GR"/>
        </a:p>
      </dgm:t>
    </dgm:pt>
    <dgm:pt modelId="{51A448B9-9FE1-471D-B027-417E00FEC446}">
      <dgm:prSet/>
      <dgm:spPr/>
      <dgm:t>
        <a:bodyPr/>
        <a:lstStyle/>
        <a:p>
          <a:r>
            <a:rPr lang="el-GR" dirty="0">
              <a:latin typeface="Times New Roman" panose="02020603050405020304" pitchFamily="18" charset="0"/>
              <a:cs typeface="Times New Roman" panose="02020603050405020304" pitchFamily="18" charset="0"/>
            </a:rPr>
            <a:t>Λευκοί (Δυτικοί</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Ιθαγενείς</a:t>
          </a:r>
        </a:p>
      </dgm:t>
    </dgm:pt>
    <dgm:pt modelId="{90B19C4E-0ECE-4075-8F0C-2C6702E293CF}" type="parTrans" cxnId="{E5014CCB-3A07-4969-B051-2421F1AEA0B5}">
      <dgm:prSet/>
      <dgm:spPr/>
      <dgm:t>
        <a:bodyPr/>
        <a:lstStyle/>
        <a:p>
          <a:endParaRPr lang="el-GR"/>
        </a:p>
      </dgm:t>
    </dgm:pt>
    <dgm:pt modelId="{4386E24A-46E6-487E-A055-CC97914FAC69}" type="sibTrans" cxnId="{E5014CCB-3A07-4969-B051-2421F1AEA0B5}">
      <dgm:prSet/>
      <dgm:spPr/>
      <dgm:t>
        <a:bodyPr/>
        <a:lstStyle/>
        <a:p>
          <a:endParaRPr lang="el-GR"/>
        </a:p>
      </dgm:t>
    </dgm:pt>
    <dgm:pt modelId="{0264F1B8-6FD5-4E2C-9498-8CEB84AC5CA2}">
      <dgm:prSet/>
      <dgm:spPr/>
      <dgm:t>
        <a:bodyPr/>
        <a:lstStyle/>
        <a:p>
          <a:endParaRPr lang="el-GR" dirty="0"/>
        </a:p>
      </dgm:t>
    </dgm:pt>
    <dgm:pt modelId="{6352E2F6-420B-4C87-A834-EA81EF916CCF}" type="parTrans" cxnId="{1D30F11A-8C32-46AC-8E64-58421601E18A}">
      <dgm:prSet/>
      <dgm:spPr/>
      <dgm:t>
        <a:bodyPr/>
        <a:lstStyle/>
        <a:p>
          <a:endParaRPr lang="el-GR"/>
        </a:p>
      </dgm:t>
    </dgm:pt>
    <dgm:pt modelId="{6BEFFDF3-7E11-4577-B27B-E1E285027FBE}" type="sibTrans" cxnId="{1D30F11A-8C32-46AC-8E64-58421601E18A}">
      <dgm:prSet/>
      <dgm:spPr/>
      <dgm:t>
        <a:bodyPr/>
        <a:lstStyle/>
        <a:p>
          <a:endParaRPr lang="el-GR"/>
        </a:p>
      </dgm:t>
    </dgm:pt>
    <dgm:pt modelId="{52E78977-46E8-4E08-9B8E-6D8D9D0FC910}">
      <dgm:prSet/>
      <dgm:spPr/>
      <dgm:t>
        <a:bodyPr/>
        <a:lstStyle/>
        <a:p>
          <a:r>
            <a:rPr lang="el-GR" dirty="0">
              <a:latin typeface="Times New Roman" panose="02020603050405020304" pitchFamily="18" charset="0"/>
              <a:cs typeface="Times New Roman" panose="02020603050405020304" pitchFamily="18" charset="0"/>
            </a:rPr>
            <a:t>Πολιτισμός</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Πρωτόγονο στάδιο</a:t>
          </a:r>
        </a:p>
      </dgm:t>
    </dgm:pt>
    <dgm:pt modelId="{ED98FD64-1242-484E-982C-F2532EA4A749}" type="parTrans" cxnId="{BE228808-545E-4AF7-82D2-08A8F5870495}">
      <dgm:prSet/>
      <dgm:spPr/>
      <dgm:t>
        <a:bodyPr/>
        <a:lstStyle/>
        <a:p>
          <a:endParaRPr lang="el-GR"/>
        </a:p>
      </dgm:t>
    </dgm:pt>
    <dgm:pt modelId="{786353BA-9CDE-48A9-98BA-9530E0381BDF}" type="sibTrans" cxnId="{BE228808-545E-4AF7-82D2-08A8F5870495}">
      <dgm:prSet/>
      <dgm:spPr/>
      <dgm:t>
        <a:bodyPr/>
        <a:lstStyle/>
        <a:p>
          <a:endParaRPr lang="el-GR"/>
        </a:p>
      </dgm:t>
    </dgm:pt>
    <dgm:pt modelId="{01AB2EC2-5918-4854-890B-9D1FE072DF54}">
      <dgm:prSet/>
      <dgm:spPr/>
      <dgm:t>
        <a:bodyPr/>
        <a:lstStyle/>
        <a:p>
          <a:r>
            <a:rPr lang="el-GR" dirty="0">
              <a:latin typeface="Times New Roman" panose="02020603050405020304" pitchFamily="18" charset="0"/>
              <a:cs typeface="Times New Roman" panose="02020603050405020304" pitchFamily="18" charset="0"/>
            </a:rPr>
            <a:t>Χριστιανισμός</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Παγανισμός</a:t>
          </a:r>
        </a:p>
      </dgm:t>
    </dgm:pt>
    <dgm:pt modelId="{4009AD95-5A09-40A5-A4A1-F9F244F50C5B}" type="parTrans" cxnId="{9F363091-2872-469D-BABF-5476FBB3DD0E}">
      <dgm:prSet/>
      <dgm:spPr/>
      <dgm:t>
        <a:bodyPr/>
        <a:lstStyle/>
        <a:p>
          <a:endParaRPr lang="el-GR"/>
        </a:p>
      </dgm:t>
    </dgm:pt>
    <dgm:pt modelId="{CBD75906-220F-4274-8819-C736D36415C2}" type="sibTrans" cxnId="{9F363091-2872-469D-BABF-5476FBB3DD0E}">
      <dgm:prSet/>
      <dgm:spPr/>
      <dgm:t>
        <a:bodyPr/>
        <a:lstStyle/>
        <a:p>
          <a:endParaRPr lang="el-GR"/>
        </a:p>
      </dgm:t>
    </dgm:pt>
    <dgm:pt modelId="{73427D83-3EC2-4E87-BFC9-29A2F615DD58}">
      <dgm:prSet/>
      <dgm:spPr/>
      <dgm:t>
        <a:bodyPr/>
        <a:lstStyle/>
        <a:p>
          <a:r>
            <a:rPr lang="el-GR" dirty="0">
              <a:latin typeface="Times New Roman" panose="02020603050405020304" pitchFamily="18" charset="0"/>
              <a:cs typeface="Times New Roman" panose="02020603050405020304" pitchFamily="18" charset="0"/>
            </a:rPr>
            <a:t>Γυναίκες (αδύναμες, χρειάζονται προστασία)</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Άνδρες (ανιχνευτές, επιχειρηματίες, πολεμιστές)</a:t>
          </a:r>
        </a:p>
      </dgm:t>
    </dgm:pt>
    <dgm:pt modelId="{065F6A45-A1B5-421A-A577-B769D9626C92}" type="parTrans" cxnId="{A3C3358F-C39C-4250-86D5-90916C78F8A2}">
      <dgm:prSet/>
      <dgm:spPr/>
      <dgm:t>
        <a:bodyPr/>
        <a:lstStyle/>
        <a:p>
          <a:endParaRPr lang="el-GR"/>
        </a:p>
      </dgm:t>
    </dgm:pt>
    <dgm:pt modelId="{A7899219-C9AF-4296-9BC1-EBF634678EAB}" type="sibTrans" cxnId="{A3C3358F-C39C-4250-86D5-90916C78F8A2}">
      <dgm:prSet/>
      <dgm:spPr/>
      <dgm:t>
        <a:bodyPr/>
        <a:lstStyle/>
        <a:p>
          <a:endParaRPr lang="el-GR"/>
        </a:p>
      </dgm:t>
    </dgm:pt>
    <dgm:pt modelId="{D52ABF13-208A-4615-A22C-FC6251A6785C}">
      <dgm:prSet/>
      <dgm:spPr/>
      <dgm:t>
        <a:bodyPr/>
        <a:lstStyle/>
        <a:p>
          <a:r>
            <a:rPr lang="el-GR" dirty="0">
              <a:latin typeface="Times New Roman" panose="02020603050405020304" pitchFamily="18" charset="0"/>
              <a:cs typeface="Times New Roman" panose="02020603050405020304" pitchFamily="18" charset="0"/>
            </a:rPr>
            <a:t>Παγκόσμιες αξίες </a:t>
          </a:r>
        </a:p>
        <a:p>
          <a:r>
            <a:rPr lang="el-GR"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universal)</a:t>
          </a:r>
          <a:endParaRPr lang="el-GR" dirty="0">
            <a:latin typeface="Times New Roman" panose="02020603050405020304" pitchFamily="18" charset="0"/>
            <a:cs typeface="Times New Roman" panose="02020603050405020304" pitchFamily="18" charset="0"/>
          </a:endParaRPr>
        </a:p>
      </dgm:t>
    </dgm:pt>
    <dgm:pt modelId="{A949F76F-8ED4-47EB-9690-383124EADA37}" type="parTrans" cxnId="{C130BFAB-AFEB-4A0B-BFB6-C617AE94DADD}">
      <dgm:prSet/>
      <dgm:spPr/>
      <dgm:t>
        <a:bodyPr/>
        <a:lstStyle/>
        <a:p>
          <a:endParaRPr lang="el-GR"/>
        </a:p>
      </dgm:t>
    </dgm:pt>
    <dgm:pt modelId="{1872B788-7C10-4B5A-8E87-823BE1B7E69B}" type="sibTrans" cxnId="{C130BFAB-AFEB-4A0B-BFB6-C617AE94DADD}">
      <dgm:prSet/>
      <dgm:spPr/>
      <dgm:t>
        <a:bodyPr/>
        <a:lstStyle/>
        <a:p>
          <a:endParaRPr lang="el-GR"/>
        </a:p>
      </dgm:t>
    </dgm:pt>
    <dgm:pt modelId="{CD7874EB-F55D-466F-8601-8CCDA4B2DAF3}">
      <dgm:prSet/>
      <dgm:spPr/>
      <dgm:t>
        <a:bodyPr/>
        <a:lstStyle/>
        <a:p>
          <a:endParaRPr lang="el-GR" dirty="0"/>
        </a:p>
      </dgm:t>
    </dgm:pt>
    <dgm:pt modelId="{35AAF3EC-CB58-485E-9FB6-DE8604DE4733}" type="sibTrans" cxnId="{CF43B747-A215-4B9C-A92E-92982D7257D8}">
      <dgm:prSet/>
      <dgm:spPr/>
      <dgm:t>
        <a:bodyPr/>
        <a:lstStyle/>
        <a:p>
          <a:endParaRPr lang="el-GR"/>
        </a:p>
      </dgm:t>
    </dgm:pt>
    <dgm:pt modelId="{FE353C07-FC01-4652-8FFD-BAA2F4ADDA5C}" type="parTrans" cxnId="{CF43B747-A215-4B9C-A92E-92982D7257D8}">
      <dgm:prSet/>
      <dgm:spPr/>
      <dgm:t>
        <a:bodyPr/>
        <a:lstStyle/>
        <a:p>
          <a:endParaRPr lang="el-GR"/>
        </a:p>
      </dgm:t>
    </dgm:pt>
    <dgm:pt modelId="{B9752DCA-E130-467C-9C2B-CD5E4F9D8683}">
      <dgm:prSet/>
      <dgm:spPr/>
      <dgm:t>
        <a:bodyPr/>
        <a:lstStyle/>
        <a:p>
          <a:r>
            <a:rPr lang="el-GR" dirty="0">
              <a:latin typeface="Times New Roman" panose="02020603050405020304" pitchFamily="18" charset="0"/>
              <a:cs typeface="Times New Roman" panose="02020603050405020304" pitchFamily="18" charset="0"/>
            </a:rPr>
            <a:t>Ασφάλεια</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Κίνδυνος</a:t>
          </a:r>
        </a:p>
      </dgm:t>
    </dgm:pt>
    <dgm:pt modelId="{02110055-00BC-443F-9CB4-B17D510FB7AD}" type="parTrans" cxnId="{3FD6C3F4-0F3B-4A8B-86D5-E1CD4C136796}">
      <dgm:prSet/>
      <dgm:spPr/>
      <dgm:t>
        <a:bodyPr/>
        <a:lstStyle/>
        <a:p>
          <a:endParaRPr lang="el-GR"/>
        </a:p>
      </dgm:t>
    </dgm:pt>
    <dgm:pt modelId="{13EA0F6A-AF14-4981-AA59-310B30439F2B}" type="sibTrans" cxnId="{3FD6C3F4-0F3B-4A8B-86D5-E1CD4C136796}">
      <dgm:prSet/>
      <dgm:spPr/>
      <dgm:t>
        <a:bodyPr/>
        <a:lstStyle/>
        <a:p>
          <a:endParaRPr lang="el-GR"/>
        </a:p>
      </dgm:t>
    </dgm:pt>
    <dgm:pt modelId="{907AAB76-2A91-4DED-B28B-8382702118DD}">
      <dgm:prSet/>
      <dgm:spPr/>
      <dgm:t>
        <a:bodyPr/>
        <a:lstStyle/>
        <a:p>
          <a:r>
            <a:rPr lang="el-GR" dirty="0">
              <a:latin typeface="Times New Roman" panose="02020603050405020304" pitchFamily="18" charset="0"/>
              <a:cs typeface="Times New Roman" panose="02020603050405020304" pitchFamily="18" charset="0"/>
            </a:rPr>
            <a:t>Άμυνα</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Επίθεση (ελεύθερη εναλλαγή μέσα στο έργο = το δίπολο δεν αντιπροσωπεύει μόνο τους ιθαγενείς ή μόνο τους λευκούς)</a:t>
          </a:r>
        </a:p>
      </dgm:t>
    </dgm:pt>
    <dgm:pt modelId="{2E8D4140-5030-4EB8-A282-297791444872}" type="parTrans" cxnId="{BC30D5BE-277E-482C-B54E-1C1F817DF768}">
      <dgm:prSet/>
      <dgm:spPr/>
      <dgm:t>
        <a:bodyPr/>
        <a:lstStyle/>
        <a:p>
          <a:endParaRPr lang="el-GR"/>
        </a:p>
      </dgm:t>
    </dgm:pt>
    <dgm:pt modelId="{3B98604C-5CB0-4241-AD31-F65A28326777}" type="sibTrans" cxnId="{BC30D5BE-277E-482C-B54E-1C1F817DF768}">
      <dgm:prSet/>
      <dgm:spPr/>
      <dgm:t>
        <a:bodyPr/>
        <a:lstStyle/>
        <a:p>
          <a:endParaRPr lang="el-GR"/>
        </a:p>
      </dgm:t>
    </dgm:pt>
    <dgm:pt modelId="{24950DDA-0EA1-4129-81E6-9F29804AD7BD}">
      <dgm:prSet/>
      <dgm:spPr/>
      <dgm:t>
        <a:bodyPr/>
        <a:lstStyle/>
        <a:p>
          <a:r>
            <a:rPr lang="el-GR" dirty="0">
              <a:latin typeface="Times New Roman" panose="02020603050405020304" pitchFamily="18" charset="0"/>
              <a:cs typeface="Times New Roman" panose="02020603050405020304" pitchFamily="18" charset="0"/>
            </a:rPr>
            <a:t>Καλό</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Κακό</a:t>
          </a:r>
        </a:p>
      </dgm:t>
    </dgm:pt>
    <dgm:pt modelId="{9D78B79C-0A70-47F1-9C5A-0CE04456D72E}" type="parTrans" cxnId="{AC863813-A915-4997-8A24-40A57CA16A82}">
      <dgm:prSet/>
      <dgm:spPr/>
      <dgm:t>
        <a:bodyPr/>
        <a:lstStyle/>
        <a:p>
          <a:endParaRPr lang="el-GR"/>
        </a:p>
      </dgm:t>
    </dgm:pt>
    <dgm:pt modelId="{521A7EEF-6A03-4B4C-A562-86066B1602AF}" type="sibTrans" cxnId="{AC863813-A915-4997-8A24-40A57CA16A82}">
      <dgm:prSet/>
      <dgm:spPr/>
      <dgm:t>
        <a:bodyPr/>
        <a:lstStyle/>
        <a:p>
          <a:endParaRPr lang="el-GR"/>
        </a:p>
      </dgm:t>
    </dgm:pt>
    <dgm:pt modelId="{14DD149E-0A9A-41AB-B430-E02BC3E28F6A}">
      <dgm:prSet/>
      <dgm:spPr/>
      <dgm:t>
        <a:bodyPr/>
        <a:lstStyle/>
        <a:p>
          <a:r>
            <a:rPr lang="el-GR" dirty="0">
              <a:latin typeface="Times New Roman" panose="02020603050405020304" pitchFamily="18" charset="0"/>
              <a:cs typeface="Times New Roman" panose="02020603050405020304" pitchFamily="18" charset="0"/>
            </a:rPr>
            <a:t>Πολιτισμός</a:t>
          </a:r>
          <a:r>
            <a:rPr lang="en-GB" dirty="0">
              <a:latin typeface="Times New Roman" panose="02020603050405020304" pitchFamily="18" charset="0"/>
              <a:cs typeface="Times New Roman" panose="02020603050405020304" pitchFamily="18" charset="0"/>
            </a:rPr>
            <a:t> - </a:t>
          </a:r>
          <a:r>
            <a:rPr lang="el-GR" dirty="0">
              <a:latin typeface="Times New Roman" panose="02020603050405020304" pitchFamily="18" charset="0"/>
              <a:cs typeface="Times New Roman" panose="02020603050405020304" pitchFamily="18" charset="0"/>
            </a:rPr>
            <a:t>Φύση</a:t>
          </a:r>
        </a:p>
      </dgm:t>
    </dgm:pt>
    <dgm:pt modelId="{B3ACA0B5-CF24-43D7-B69B-371DA1E8B844}" type="parTrans" cxnId="{3B0F6A90-1A5C-4489-8CB0-5B67E41D00C4}">
      <dgm:prSet/>
      <dgm:spPr/>
      <dgm:t>
        <a:bodyPr/>
        <a:lstStyle/>
        <a:p>
          <a:endParaRPr lang="el-GR"/>
        </a:p>
      </dgm:t>
    </dgm:pt>
    <dgm:pt modelId="{4785372C-6F22-43E8-9290-2384CFF9C3E5}" type="sibTrans" cxnId="{3B0F6A90-1A5C-4489-8CB0-5B67E41D00C4}">
      <dgm:prSet/>
      <dgm:spPr/>
      <dgm:t>
        <a:bodyPr/>
        <a:lstStyle/>
        <a:p>
          <a:endParaRPr lang="el-GR"/>
        </a:p>
      </dgm:t>
    </dgm:pt>
    <dgm:pt modelId="{8971137F-9AE0-4654-95FC-A39ACA330A1D}">
      <dgm:prSet/>
      <dgm:spPr/>
      <dgm:t>
        <a:bodyPr/>
        <a:lstStyle/>
        <a:p>
          <a:endParaRPr lang="el-GR" dirty="0"/>
        </a:p>
      </dgm:t>
    </dgm:pt>
    <dgm:pt modelId="{3BAFD5E9-CBCE-48AB-BE88-A28CB09922BE}" type="parTrans" cxnId="{0E42B7CA-B014-4952-89B8-81EC44E0967A}">
      <dgm:prSet/>
      <dgm:spPr/>
      <dgm:t>
        <a:bodyPr/>
        <a:lstStyle/>
        <a:p>
          <a:endParaRPr lang="el-GR"/>
        </a:p>
      </dgm:t>
    </dgm:pt>
    <dgm:pt modelId="{E8B5925D-0F8A-441D-821C-D743B00BBFB0}" type="sibTrans" cxnId="{0E42B7CA-B014-4952-89B8-81EC44E0967A}">
      <dgm:prSet/>
      <dgm:spPr/>
      <dgm:t>
        <a:bodyPr/>
        <a:lstStyle/>
        <a:p>
          <a:endParaRPr lang="el-GR"/>
        </a:p>
      </dgm:t>
    </dgm:pt>
    <dgm:pt modelId="{056ED4EB-0AFA-499C-850A-CBB86AE954ED}" type="pres">
      <dgm:prSet presAssocID="{A7FCD64B-9665-453B-BF95-B408CB526856}" presName="linear" presStyleCnt="0">
        <dgm:presLayoutVars>
          <dgm:dir/>
          <dgm:animLvl val="lvl"/>
          <dgm:resizeHandles val="exact"/>
        </dgm:presLayoutVars>
      </dgm:prSet>
      <dgm:spPr/>
    </dgm:pt>
    <dgm:pt modelId="{C6291284-6103-4690-A1C7-2784B4F24454}" type="pres">
      <dgm:prSet presAssocID="{82AFFB8A-31A5-46EF-B9C8-8086E00C93EA}" presName="parentLin" presStyleCnt="0"/>
      <dgm:spPr/>
    </dgm:pt>
    <dgm:pt modelId="{524E1C3A-695E-4396-A49E-61FDA39A30B6}" type="pres">
      <dgm:prSet presAssocID="{82AFFB8A-31A5-46EF-B9C8-8086E00C93EA}" presName="parentLeftMargin" presStyleLbl="node1" presStyleIdx="0" presStyleCnt="3"/>
      <dgm:spPr/>
    </dgm:pt>
    <dgm:pt modelId="{32BCA542-044A-4849-80FB-DA64CC2C113C}" type="pres">
      <dgm:prSet presAssocID="{82AFFB8A-31A5-46EF-B9C8-8086E00C93EA}" presName="parentText" presStyleLbl="node1" presStyleIdx="0" presStyleCnt="3">
        <dgm:presLayoutVars>
          <dgm:chMax val="0"/>
          <dgm:bulletEnabled val="1"/>
        </dgm:presLayoutVars>
      </dgm:prSet>
      <dgm:spPr/>
    </dgm:pt>
    <dgm:pt modelId="{9FABA541-BA8E-4C69-8C8F-BF670616D188}" type="pres">
      <dgm:prSet presAssocID="{82AFFB8A-31A5-46EF-B9C8-8086E00C93EA}" presName="negativeSpace" presStyleCnt="0"/>
      <dgm:spPr/>
    </dgm:pt>
    <dgm:pt modelId="{032A36AC-9B3E-46CF-81DF-D80F6E70E97C}" type="pres">
      <dgm:prSet presAssocID="{82AFFB8A-31A5-46EF-B9C8-8086E00C93EA}" presName="childText" presStyleLbl="conFgAcc1" presStyleIdx="0" presStyleCnt="3">
        <dgm:presLayoutVars>
          <dgm:bulletEnabled val="1"/>
        </dgm:presLayoutVars>
      </dgm:prSet>
      <dgm:spPr/>
    </dgm:pt>
    <dgm:pt modelId="{46401227-1062-48AB-ABAE-58B6191E97C9}" type="pres">
      <dgm:prSet presAssocID="{8C6B7825-380F-4467-95E4-35F1E38FA41E}" presName="spaceBetweenRectangles" presStyleCnt="0"/>
      <dgm:spPr/>
    </dgm:pt>
    <dgm:pt modelId="{3C88AB55-D07C-4199-A1AA-891ECB6BE55A}" type="pres">
      <dgm:prSet presAssocID="{8DA65CD6-998A-4912-AAD6-47411728641F}" presName="parentLin" presStyleCnt="0"/>
      <dgm:spPr/>
    </dgm:pt>
    <dgm:pt modelId="{918C657F-16E9-4AAB-B11E-F6DF95B6BF9E}" type="pres">
      <dgm:prSet presAssocID="{8DA65CD6-998A-4912-AAD6-47411728641F}" presName="parentLeftMargin" presStyleLbl="node1" presStyleIdx="0" presStyleCnt="3"/>
      <dgm:spPr/>
    </dgm:pt>
    <dgm:pt modelId="{7E02936A-BAFE-4C70-8EDB-24620C3A425F}" type="pres">
      <dgm:prSet presAssocID="{8DA65CD6-998A-4912-AAD6-47411728641F}" presName="parentText" presStyleLbl="node1" presStyleIdx="1" presStyleCnt="3">
        <dgm:presLayoutVars>
          <dgm:chMax val="0"/>
          <dgm:bulletEnabled val="1"/>
        </dgm:presLayoutVars>
      </dgm:prSet>
      <dgm:spPr/>
    </dgm:pt>
    <dgm:pt modelId="{FB4FB458-4703-48D7-9540-A94B8B81EE48}" type="pres">
      <dgm:prSet presAssocID="{8DA65CD6-998A-4912-AAD6-47411728641F}" presName="negativeSpace" presStyleCnt="0"/>
      <dgm:spPr/>
    </dgm:pt>
    <dgm:pt modelId="{E6D93F53-0973-4027-9947-134275E28585}" type="pres">
      <dgm:prSet presAssocID="{8DA65CD6-998A-4912-AAD6-47411728641F}" presName="childText" presStyleLbl="conFgAcc1" presStyleIdx="1" presStyleCnt="3">
        <dgm:presLayoutVars>
          <dgm:bulletEnabled val="1"/>
        </dgm:presLayoutVars>
      </dgm:prSet>
      <dgm:spPr/>
    </dgm:pt>
    <dgm:pt modelId="{94154337-ADA0-4786-9323-F29C6C943DCD}" type="pres">
      <dgm:prSet presAssocID="{583927D6-3FE8-40FD-8C9A-680D0866F274}" presName="spaceBetweenRectangles" presStyleCnt="0"/>
      <dgm:spPr/>
    </dgm:pt>
    <dgm:pt modelId="{804888E3-E887-4693-85FE-66C1D88410DC}" type="pres">
      <dgm:prSet presAssocID="{D52ABF13-208A-4615-A22C-FC6251A6785C}" presName="parentLin" presStyleCnt="0"/>
      <dgm:spPr/>
    </dgm:pt>
    <dgm:pt modelId="{FE67C5CC-7FFF-4FBE-893E-2851A2ACA43B}" type="pres">
      <dgm:prSet presAssocID="{D52ABF13-208A-4615-A22C-FC6251A6785C}" presName="parentLeftMargin" presStyleLbl="node1" presStyleIdx="1" presStyleCnt="3"/>
      <dgm:spPr/>
    </dgm:pt>
    <dgm:pt modelId="{DA8DA21B-0D04-4E69-AA61-A904A11FC5A1}" type="pres">
      <dgm:prSet presAssocID="{D52ABF13-208A-4615-A22C-FC6251A6785C}" presName="parentText" presStyleLbl="node1" presStyleIdx="2" presStyleCnt="3">
        <dgm:presLayoutVars>
          <dgm:chMax val="0"/>
          <dgm:bulletEnabled val="1"/>
        </dgm:presLayoutVars>
      </dgm:prSet>
      <dgm:spPr/>
    </dgm:pt>
    <dgm:pt modelId="{44AD021E-4444-4A1A-B900-C4954D283ED2}" type="pres">
      <dgm:prSet presAssocID="{D52ABF13-208A-4615-A22C-FC6251A6785C}" presName="negativeSpace" presStyleCnt="0"/>
      <dgm:spPr/>
    </dgm:pt>
    <dgm:pt modelId="{A44EA642-4F2C-42AE-B3C5-59647C032BC6}" type="pres">
      <dgm:prSet presAssocID="{D52ABF13-208A-4615-A22C-FC6251A6785C}" presName="childText" presStyleLbl="conFgAcc1" presStyleIdx="2" presStyleCnt="3">
        <dgm:presLayoutVars>
          <dgm:bulletEnabled val="1"/>
        </dgm:presLayoutVars>
      </dgm:prSet>
      <dgm:spPr/>
    </dgm:pt>
  </dgm:ptLst>
  <dgm:cxnLst>
    <dgm:cxn modelId="{BE228808-545E-4AF7-82D2-08A8F5870495}" srcId="{8DA65CD6-998A-4912-AAD6-47411728641F}" destId="{52E78977-46E8-4E08-9B8E-6D8D9D0FC910}" srcOrd="1" destOrd="0" parTransId="{ED98FD64-1242-484E-982C-F2532EA4A749}" sibTransId="{786353BA-9CDE-48A9-98BA-9530E0381BDF}"/>
    <dgm:cxn modelId="{A543FC09-9C24-408A-B777-E3292811F1F5}" type="presOf" srcId="{01AB2EC2-5918-4854-890B-9D1FE072DF54}" destId="{E6D93F53-0973-4027-9947-134275E28585}" srcOrd="0" destOrd="2" presId="urn:microsoft.com/office/officeart/2005/8/layout/list1"/>
    <dgm:cxn modelId="{AC863813-A915-4997-8A24-40A57CA16A82}" srcId="{D52ABF13-208A-4615-A22C-FC6251A6785C}" destId="{24950DDA-0EA1-4129-81E6-9F29804AD7BD}" srcOrd="2" destOrd="0" parTransId="{9D78B79C-0A70-47F1-9C5A-0CE04456D72E}" sibTransId="{521A7EEF-6A03-4B4C-A562-86066B1602AF}"/>
    <dgm:cxn modelId="{400D1517-9345-47F0-B6F7-33B1A6CF0C7F}" type="presOf" srcId="{0938AB6A-D382-44FE-A3B2-AE0592E16AFC}" destId="{032A36AC-9B3E-46CF-81DF-D80F6E70E97C}" srcOrd="0" destOrd="0" presId="urn:microsoft.com/office/officeart/2005/8/layout/list1"/>
    <dgm:cxn modelId="{1D30F11A-8C32-46AC-8E64-58421601E18A}" srcId="{82AFFB8A-31A5-46EF-B9C8-8086E00C93EA}" destId="{0264F1B8-6FD5-4E2C-9498-8CEB84AC5CA2}" srcOrd="3" destOrd="0" parTransId="{6352E2F6-420B-4C87-A834-EA81EF916CCF}" sibTransId="{6BEFFDF3-7E11-4577-B27B-E1E285027FBE}"/>
    <dgm:cxn modelId="{8051CA3E-600E-4D17-877D-3B16071BE966}" type="presOf" srcId="{B9752DCA-E130-467C-9C2B-CD5E4F9D8683}" destId="{A44EA642-4F2C-42AE-B3C5-59647C032BC6}" srcOrd="0" destOrd="0" presId="urn:microsoft.com/office/officeart/2005/8/layout/list1"/>
    <dgm:cxn modelId="{D71DBD44-40EA-48BC-A267-3A4F36262141}" type="presOf" srcId="{8971137F-9AE0-4654-95FC-A39ACA330A1D}" destId="{A44EA642-4F2C-42AE-B3C5-59647C032BC6}" srcOrd="0" destOrd="4" presId="urn:microsoft.com/office/officeart/2005/8/layout/list1"/>
    <dgm:cxn modelId="{D3DD8345-A752-4FA8-AAD4-A422CFB66A2F}" type="presOf" srcId="{73427D83-3EC2-4E87-BFC9-29A2F615DD58}" destId="{E6D93F53-0973-4027-9947-134275E28585}" srcOrd="0" destOrd="3" presId="urn:microsoft.com/office/officeart/2005/8/layout/list1"/>
    <dgm:cxn modelId="{CF43B747-A215-4B9C-A92E-92982D7257D8}" srcId="{8DA65CD6-998A-4912-AAD6-47411728641F}" destId="{CD7874EB-F55D-466F-8601-8CCDA4B2DAF3}" srcOrd="4" destOrd="0" parTransId="{FE353C07-FC01-4652-8FFD-BAA2F4ADDA5C}" sibTransId="{35AAF3EC-CB58-485E-9FB6-DE8604DE4733}"/>
    <dgm:cxn modelId="{4CFA4C6E-3FF9-46BF-A77F-31EDAEDAC361}" type="presOf" srcId="{14DD149E-0A9A-41AB-B430-E02BC3E28F6A}" destId="{A44EA642-4F2C-42AE-B3C5-59647C032BC6}" srcOrd="0" destOrd="3" presId="urn:microsoft.com/office/officeart/2005/8/layout/list1"/>
    <dgm:cxn modelId="{3E163986-4692-4EB2-8F10-B7C20C2D69AF}" type="presOf" srcId="{52E78977-46E8-4E08-9B8E-6D8D9D0FC910}" destId="{E6D93F53-0973-4027-9947-134275E28585}" srcOrd="0" destOrd="1" presId="urn:microsoft.com/office/officeart/2005/8/layout/list1"/>
    <dgm:cxn modelId="{A3C3358F-C39C-4250-86D5-90916C78F8A2}" srcId="{8DA65CD6-998A-4912-AAD6-47411728641F}" destId="{73427D83-3EC2-4E87-BFC9-29A2F615DD58}" srcOrd="3" destOrd="0" parTransId="{065F6A45-A1B5-421A-A577-B769D9626C92}" sibTransId="{A7899219-C9AF-4296-9BC1-EBF634678EAB}"/>
    <dgm:cxn modelId="{3B0F6A90-1A5C-4489-8CB0-5B67E41D00C4}" srcId="{D52ABF13-208A-4615-A22C-FC6251A6785C}" destId="{14DD149E-0A9A-41AB-B430-E02BC3E28F6A}" srcOrd="3" destOrd="0" parTransId="{B3ACA0B5-CF24-43D7-B69B-371DA1E8B844}" sibTransId="{4785372C-6F22-43E8-9290-2384CFF9C3E5}"/>
    <dgm:cxn modelId="{9F363091-2872-469D-BABF-5476FBB3DD0E}" srcId="{8DA65CD6-998A-4912-AAD6-47411728641F}" destId="{01AB2EC2-5918-4854-890B-9D1FE072DF54}" srcOrd="2" destOrd="0" parTransId="{4009AD95-5A09-40A5-A4A1-F9F244F50C5B}" sibTransId="{CBD75906-220F-4274-8819-C736D36415C2}"/>
    <dgm:cxn modelId="{AEF5989C-A387-46A1-93A1-D26AE07D1221}" type="presOf" srcId="{D52ABF13-208A-4615-A22C-FC6251A6785C}" destId="{DA8DA21B-0D04-4E69-AA61-A904A11FC5A1}" srcOrd="1" destOrd="0" presId="urn:microsoft.com/office/officeart/2005/8/layout/list1"/>
    <dgm:cxn modelId="{24D7A09E-1C5F-45F3-92B0-2442408961E6}" srcId="{8DA65CD6-998A-4912-AAD6-47411728641F}" destId="{1384C827-B7E3-4ED1-B8BF-36969072F0DD}" srcOrd="0" destOrd="0" parTransId="{FA5D1686-E7C0-41F7-AED7-967F3C3B6D13}" sibTransId="{29B20B95-9CBE-4584-99CF-5BDD1F59CB4B}"/>
    <dgm:cxn modelId="{D756E2A3-0E72-4B70-A8C0-6A3D08F6A2D9}" type="presOf" srcId="{191025FE-7FD5-40F0-B6FA-F1FB76A16CB9}" destId="{032A36AC-9B3E-46CF-81DF-D80F6E70E97C}" srcOrd="0" destOrd="1" presId="urn:microsoft.com/office/officeart/2005/8/layout/list1"/>
    <dgm:cxn modelId="{44403CAA-D271-45EA-A116-48109427AB83}" type="presOf" srcId="{CD7874EB-F55D-466F-8601-8CCDA4B2DAF3}" destId="{E6D93F53-0973-4027-9947-134275E28585}" srcOrd="0" destOrd="4" presId="urn:microsoft.com/office/officeart/2005/8/layout/list1"/>
    <dgm:cxn modelId="{C130BFAB-AFEB-4A0B-BFB6-C617AE94DADD}" srcId="{A7FCD64B-9665-453B-BF95-B408CB526856}" destId="{D52ABF13-208A-4615-A22C-FC6251A6785C}" srcOrd="2" destOrd="0" parTransId="{A949F76F-8ED4-47EB-9690-383124EADA37}" sibTransId="{1872B788-7C10-4B5A-8E87-823BE1B7E69B}"/>
    <dgm:cxn modelId="{B3B84DBC-9815-4B36-A1B2-1927979F6042}" type="presOf" srcId="{24950DDA-0EA1-4129-81E6-9F29804AD7BD}" destId="{A44EA642-4F2C-42AE-B3C5-59647C032BC6}" srcOrd="0" destOrd="2" presId="urn:microsoft.com/office/officeart/2005/8/layout/list1"/>
    <dgm:cxn modelId="{BC30D5BE-277E-482C-B54E-1C1F817DF768}" srcId="{D52ABF13-208A-4615-A22C-FC6251A6785C}" destId="{907AAB76-2A91-4DED-B28B-8382702118DD}" srcOrd="1" destOrd="0" parTransId="{2E8D4140-5030-4EB8-A282-297791444872}" sibTransId="{3B98604C-5CB0-4241-AD31-F65A28326777}"/>
    <dgm:cxn modelId="{5DC61BC0-B0D8-4D88-AE54-26A74EF38F08}" type="presOf" srcId="{D52ABF13-208A-4615-A22C-FC6251A6785C}" destId="{FE67C5CC-7FFF-4FBE-893E-2851A2ACA43B}" srcOrd="0" destOrd="0" presId="urn:microsoft.com/office/officeart/2005/8/layout/list1"/>
    <dgm:cxn modelId="{C8EB48C3-4A84-4ACD-93F9-B7D704C0FE50}" srcId="{A7FCD64B-9665-453B-BF95-B408CB526856}" destId="{82AFFB8A-31A5-46EF-B9C8-8086E00C93EA}" srcOrd="0" destOrd="0" parTransId="{4809CFC6-DEAF-49BC-8B98-8D76DCDE6C4F}" sibTransId="{8C6B7825-380F-4467-95E4-35F1E38FA41E}"/>
    <dgm:cxn modelId="{C7630CC7-B4A2-4C83-9BC5-BAA8883B15AF}" type="presOf" srcId="{0264F1B8-6FD5-4E2C-9498-8CEB84AC5CA2}" destId="{032A36AC-9B3E-46CF-81DF-D80F6E70E97C}" srcOrd="0" destOrd="3" presId="urn:microsoft.com/office/officeart/2005/8/layout/list1"/>
    <dgm:cxn modelId="{0E42B7CA-B014-4952-89B8-81EC44E0967A}" srcId="{D52ABF13-208A-4615-A22C-FC6251A6785C}" destId="{8971137F-9AE0-4654-95FC-A39ACA330A1D}" srcOrd="4" destOrd="0" parTransId="{3BAFD5E9-CBCE-48AB-BE88-A28CB09922BE}" sibTransId="{E8B5925D-0F8A-441D-821C-D743B00BBFB0}"/>
    <dgm:cxn modelId="{FB1720CB-EFF8-4434-8D41-133749466529}" type="presOf" srcId="{1384C827-B7E3-4ED1-B8BF-36969072F0DD}" destId="{E6D93F53-0973-4027-9947-134275E28585}" srcOrd="0" destOrd="0" presId="urn:microsoft.com/office/officeart/2005/8/layout/list1"/>
    <dgm:cxn modelId="{E5014CCB-3A07-4969-B051-2421F1AEA0B5}" srcId="{82AFFB8A-31A5-46EF-B9C8-8086E00C93EA}" destId="{51A448B9-9FE1-471D-B027-417E00FEC446}" srcOrd="2" destOrd="0" parTransId="{90B19C4E-0ECE-4075-8F0C-2C6702E293CF}" sibTransId="{4386E24A-46E6-487E-A055-CC97914FAC69}"/>
    <dgm:cxn modelId="{72F0A2CF-689B-4F75-9722-9D460A5392F3}" type="presOf" srcId="{51A448B9-9FE1-471D-B027-417E00FEC446}" destId="{032A36AC-9B3E-46CF-81DF-D80F6E70E97C}" srcOrd="0" destOrd="2" presId="urn:microsoft.com/office/officeart/2005/8/layout/list1"/>
    <dgm:cxn modelId="{7B489FD4-0CD3-4C72-8643-F64B3811EEA7}" type="presOf" srcId="{907AAB76-2A91-4DED-B28B-8382702118DD}" destId="{A44EA642-4F2C-42AE-B3C5-59647C032BC6}" srcOrd="0" destOrd="1" presId="urn:microsoft.com/office/officeart/2005/8/layout/list1"/>
    <dgm:cxn modelId="{10F2ECDE-FDB4-4956-9A75-EE00D6E8C1B8}" type="presOf" srcId="{82AFFB8A-31A5-46EF-B9C8-8086E00C93EA}" destId="{524E1C3A-695E-4396-A49E-61FDA39A30B6}" srcOrd="0" destOrd="0" presId="urn:microsoft.com/office/officeart/2005/8/layout/list1"/>
    <dgm:cxn modelId="{77CB82E4-2413-454E-81E1-C1E46C9C24A1}" type="presOf" srcId="{A7FCD64B-9665-453B-BF95-B408CB526856}" destId="{056ED4EB-0AFA-499C-850A-CBB86AE954ED}" srcOrd="0" destOrd="0" presId="urn:microsoft.com/office/officeart/2005/8/layout/list1"/>
    <dgm:cxn modelId="{5A0050E9-8C12-4A69-8B2E-FF237257EB91}" type="presOf" srcId="{8DA65CD6-998A-4912-AAD6-47411728641F}" destId="{918C657F-16E9-4AAB-B11E-F6DF95B6BF9E}" srcOrd="0" destOrd="0" presId="urn:microsoft.com/office/officeart/2005/8/layout/list1"/>
    <dgm:cxn modelId="{AA9AC9F2-BBE0-448F-BAC2-832EC1F3CC7F}" srcId="{A7FCD64B-9665-453B-BF95-B408CB526856}" destId="{8DA65CD6-998A-4912-AAD6-47411728641F}" srcOrd="1" destOrd="0" parTransId="{117D8904-4DC2-420E-93C4-EE03B2999D89}" sibTransId="{583927D6-3FE8-40FD-8C9A-680D0866F274}"/>
    <dgm:cxn modelId="{D33099F4-E295-4374-81EE-5F4F8A5AB626}" type="presOf" srcId="{82AFFB8A-31A5-46EF-B9C8-8086E00C93EA}" destId="{32BCA542-044A-4849-80FB-DA64CC2C113C}" srcOrd="1" destOrd="0" presId="urn:microsoft.com/office/officeart/2005/8/layout/list1"/>
    <dgm:cxn modelId="{3FD6C3F4-0F3B-4A8B-86D5-E1CD4C136796}" srcId="{D52ABF13-208A-4615-A22C-FC6251A6785C}" destId="{B9752DCA-E130-467C-9C2B-CD5E4F9D8683}" srcOrd="0" destOrd="0" parTransId="{02110055-00BC-443F-9CB4-B17D510FB7AD}" sibTransId="{13EA0F6A-AF14-4981-AA59-310B30439F2B}"/>
    <dgm:cxn modelId="{A602DEF4-BFC4-41D0-9489-8EDDC71FDAA1}" type="presOf" srcId="{8DA65CD6-998A-4912-AAD6-47411728641F}" destId="{7E02936A-BAFE-4C70-8EDB-24620C3A425F}" srcOrd="1" destOrd="0" presId="urn:microsoft.com/office/officeart/2005/8/layout/list1"/>
    <dgm:cxn modelId="{084EEBF4-C14B-4C60-AF5B-591D443F10BF}" srcId="{82AFFB8A-31A5-46EF-B9C8-8086E00C93EA}" destId="{191025FE-7FD5-40F0-B6FA-F1FB76A16CB9}" srcOrd="1" destOrd="0" parTransId="{4B29FDF8-21DC-4A18-8BD5-35FFAA07BAD9}" sibTransId="{C93D2E8B-7C56-49B9-BEC5-A024295982E1}"/>
    <dgm:cxn modelId="{214D7FFE-E329-499E-ABC0-1EAC23B6CD87}" srcId="{82AFFB8A-31A5-46EF-B9C8-8086E00C93EA}" destId="{0938AB6A-D382-44FE-A3B2-AE0592E16AFC}" srcOrd="0" destOrd="0" parTransId="{94E1AC25-42F5-4FC3-AF2B-0C7026A11D37}" sibTransId="{A9405FED-53C2-46F2-AAEA-00AF6AA7F05C}"/>
    <dgm:cxn modelId="{0925DFB8-F339-4A4A-97F6-4C2C97729C2B}" type="presParOf" srcId="{056ED4EB-0AFA-499C-850A-CBB86AE954ED}" destId="{C6291284-6103-4690-A1C7-2784B4F24454}" srcOrd="0" destOrd="0" presId="urn:microsoft.com/office/officeart/2005/8/layout/list1"/>
    <dgm:cxn modelId="{F956B902-9927-4042-8A31-153BE1AA149C}" type="presParOf" srcId="{C6291284-6103-4690-A1C7-2784B4F24454}" destId="{524E1C3A-695E-4396-A49E-61FDA39A30B6}" srcOrd="0" destOrd="0" presId="urn:microsoft.com/office/officeart/2005/8/layout/list1"/>
    <dgm:cxn modelId="{7BCD7FE1-2D2A-4447-9462-F6E4F9AAE9F6}" type="presParOf" srcId="{C6291284-6103-4690-A1C7-2784B4F24454}" destId="{32BCA542-044A-4849-80FB-DA64CC2C113C}" srcOrd="1" destOrd="0" presId="urn:microsoft.com/office/officeart/2005/8/layout/list1"/>
    <dgm:cxn modelId="{E7F060CE-348F-4778-BDA3-DACA775918FC}" type="presParOf" srcId="{056ED4EB-0AFA-499C-850A-CBB86AE954ED}" destId="{9FABA541-BA8E-4C69-8C8F-BF670616D188}" srcOrd="1" destOrd="0" presId="urn:microsoft.com/office/officeart/2005/8/layout/list1"/>
    <dgm:cxn modelId="{ABA00988-DACA-4626-B0DF-003287886FD7}" type="presParOf" srcId="{056ED4EB-0AFA-499C-850A-CBB86AE954ED}" destId="{032A36AC-9B3E-46CF-81DF-D80F6E70E97C}" srcOrd="2" destOrd="0" presId="urn:microsoft.com/office/officeart/2005/8/layout/list1"/>
    <dgm:cxn modelId="{4618B48C-58A1-4F08-986D-DADEC03CCC8A}" type="presParOf" srcId="{056ED4EB-0AFA-499C-850A-CBB86AE954ED}" destId="{46401227-1062-48AB-ABAE-58B6191E97C9}" srcOrd="3" destOrd="0" presId="urn:microsoft.com/office/officeart/2005/8/layout/list1"/>
    <dgm:cxn modelId="{F5CF3884-03D2-4AF6-A0DE-268DE75AD114}" type="presParOf" srcId="{056ED4EB-0AFA-499C-850A-CBB86AE954ED}" destId="{3C88AB55-D07C-4199-A1AA-891ECB6BE55A}" srcOrd="4" destOrd="0" presId="urn:microsoft.com/office/officeart/2005/8/layout/list1"/>
    <dgm:cxn modelId="{AB77B2E5-B766-496A-99A7-910DA6F2DDD3}" type="presParOf" srcId="{3C88AB55-D07C-4199-A1AA-891ECB6BE55A}" destId="{918C657F-16E9-4AAB-B11E-F6DF95B6BF9E}" srcOrd="0" destOrd="0" presId="urn:microsoft.com/office/officeart/2005/8/layout/list1"/>
    <dgm:cxn modelId="{5EA3E1EE-2002-40E9-BF5E-2EDB9B8D5CDA}" type="presParOf" srcId="{3C88AB55-D07C-4199-A1AA-891ECB6BE55A}" destId="{7E02936A-BAFE-4C70-8EDB-24620C3A425F}" srcOrd="1" destOrd="0" presId="urn:microsoft.com/office/officeart/2005/8/layout/list1"/>
    <dgm:cxn modelId="{C8F09D2A-F0E4-4264-A686-9CE8BD7DF49B}" type="presParOf" srcId="{056ED4EB-0AFA-499C-850A-CBB86AE954ED}" destId="{FB4FB458-4703-48D7-9540-A94B8B81EE48}" srcOrd="5" destOrd="0" presId="urn:microsoft.com/office/officeart/2005/8/layout/list1"/>
    <dgm:cxn modelId="{95A4C599-48EF-4426-AD63-354FA544CE94}" type="presParOf" srcId="{056ED4EB-0AFA-499C-850A-CBB86AE954ED}" destId="{E6D93F53-0973-4027-9947-134275E28585}" srcOrd="6" destOrd="0" presId="urn:microsoft.com/office/officeart/2005/8/layout/list1"/>
    <dgm:cxn modelId="{037B010C-1CD9-4026-8613-4411D13D1C60}" type="presParOf" srcId="{056ED4EB-0AFA-499C-850A-CBB86AE954ED}" destId="{94154337-ADA0-4786-9323-F29C6C943DCD}" srcOrd="7" destOrd="0" presId="urn:microsoft.com/office/officeart/2005/8/layout/list1"/>
    <dgm:cxn modelId="{2327926D-E997-427B-8FA1-5E7EA2350665}" type="presParOf" srcId="{056ED4EB-0AFA-499C-850A-CBB86AE954ED}" destId="{804888E3-E887-4693-85FE-66C1D88410DC}" srcOrd="8" destOrd="0" presId="urn:microsoft.com/office/officeart/2005/8/layout/list1"/>
    <dgm:cxn modelId="{5B11FC13-A288-4E45-9D43-19F83B4E65B0}" type="presParOf" srcId="{804888E3-E887-4693-85FE-66C1D88410DC}" destId="{FE67C5CC-7FFF-4FBE-893E-2851A2ACA43B}" srcOrd="0" destOrd="0" presId="urn:microsoft.com/office/officeart/2005/8/layout/list1"/>
    <dgm:cxn modelId="{A70E879C-DD42-4EB8-BA3B-AE4EA532724B}" type="presParOf" srcId="{804888E3-E887-4693-85FE-66C1D88410DC}" destId="{DA8DA21B-0D04-4E69-AA61-A904A11FC5A1}" srcOrd="1" destOrd="0" presId="urn:microsoft.com/office/officeart/2005/8/layout/list1"/>
    <dgm:cxn modelId="{41C4370F-B238-4184-B282-8633494089E5}" type="presParOf" srcId="{056ED4EB-0AFA-499C-850A-CBB86AE954ED}" destId="{44AD021E-4444-4A1A-B900-C4954D283ED2}" srcOrd="9" destOrd="0" presId="urn:microsoft.com/office/officeart/2005/8/layout/list1"/>
    <dgm:cxn modelId="{429F80C1-D402-49F1-BB22-CA408E73C45E}" type="presParOf" srcId="{056ED4EB-0AFA-499C-850A-CBB86AE954ED}" destId="{A44EA642-4F2C-42AE-B3C5-59647C032BC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B00AC-E782-4A3D-A2B2-C023D6A7D2A9}">
      <dsp:nvSpPr>
        <dsp:cNvPr id="0" name=""/>
        <dsp:cNvSpPr/>
      </dsp:nvSpPr>
      <dsp:spPr>
        <a:xfrm>
          <a:off x="3067" y="411800"/>
          <a:ext cx="2990544" cy="100442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l-GR" sz="2900" kern="1200" dirty="0">
              <a:latin typeface="Times New Roman" panose="02020603050405020304" pitchFamily="18" charset="0"/>
              <a:cs typeface="Times New Roman" panose="02020603050405020304" pitchFamily="18" charset="0"/>
            </a:rPr>
            <a:t>Αντίληψη χώρου</a:t>
          </a:r>
        </a:p>
      </dsp:txBody>
      <dsp:txXfrm>
        <a:off x="3067" y="411800"/>
        <a:ext cx="2990544" cy="1004427"/>
      </dsp:txXfrm>
    </dsp:sp>
    <dsp:sp modelId="{11F9EB38-6DEA-44D4-9D69-A26C2F44692F}">
      <dsp:nvSpPr>
        <dsp:cNvPr id="0" name=""/>
        <dsp:cNvSpPr/>
      </dsp:nvSpPr>
      <dsp:spPr>
        <a:xfrm>
          <a:off x="3067" y="1416227"/>
          <a:ext cx="2990544" cy="208963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σπίτι</a:t>
          </a:r>
        </a:p>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γειτονιά </a:t>
          </a:r>
        </a:p>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άγρια φύση</a:t>
          </a:r>
        </a:p>
      </dsp:txBody>
      <dsp:txXfrm>
        <a:off x="3067" y="1416227"/>
        <a:ext cx="2990544" cy="2089631"/>
      </dsp:txXfrm>
    </dsp:sp>
    <dsp:sp modelId="{481C74FF-706C-499C-BF64-B028E2E8B7D0}">
      <dsp:nvSpPr>
        <dsp:cNvPr id="0" name=""/>
        <dsp:cNvSpPr/>
      </dsp:nvSpPr>
      <dsp:spPr>
        <a:xfrm>
          <a:off x="3412287" y="411800"/>
          <a:ext cx="2990544" cy="100442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l-GR" sz="2900" kern="1200" dirty="0">
              <a:latin typeface="Times New Roman" panose="02020603050405020304" pitchFamily="18" charset="0"/>
              <a:cs typeface="Times New Roman" panose="02020603050405020304" pitchFamily="18" charset="0"/>
            </a:rPr>
            <a:t>Σχέση ανθρώπου με ζώα</a:t>
          </a:r>
        </a:p>
      </dsp:txBody>
      <dsp:txXfrm>
        <a:off x="3412287" y="411800"/>
        <a:ext cx="2990544" cy="1004427"/>
      </dsp:txXfrm>
    </dsp:sp>
    <dsp:sp modelId="{AFBE1DFF-9A1F-4DC6-8F7E-05508B7D7B6A}">
      <dsp:nvSpPr>
        <dsp:cNvPr id="0" name=""/>
        <dsp:cNvSpPr/>
      </dsp:nvSpPr>
      <dsp:spPr>
        <a:xfrm>
          <a:off x="3412287" y="1416227"/>
          <a:ext cx="2990544" cy="208963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κατοικίδια</a:t>
          </a:r>
        </a:p>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ζώα φάρμας</a:t>
          </a:r>
        </a:p>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άγρια ζώα</a:t>
          </a:r>
        </a:p>
      </dsp:txBody>
      <dsp:txXfrm>
        <a:off x="3412287" y="1416227"/>
        <a:ext cx="2990544" cy="2089631"/>
      </dsp:txXfrm>
    </dsp:sp>
    <dsp:sp modelId="{AE6A1585-E4FE-4A3E-B974-79011B409431}">
      <dsp:nvSpPr>
        <dsp:cNvPr id="0" name=""/>
        <dsp:cNvSpPr/>
      </dsp:nvSpPr>
      <dsp:spPr>
        <a:xfrm>
          <a:off x="6821508" y="411800"/>
          <a:ext cx="2990544" cy="1004427"/>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el-GR" sz="2900" kern="1200" dirty="0">
              <a:latin typeface="Times New Roman" panose="02020603050405020304" pitchFamily="18" charset="0"/>
              <a:cs typeface="Times New Roman" panose="02020603050405020304" pitchFamily="18" charset="0"/>
            </a:rPr>
            <a:t>Σχέση ανθρώπων μεταξύ τους</a:t>
          </a:r>
        </a:p>
      </dsp:txBody>
      <dsp:txXfrm>
        <a:off x="6821508" y="411800"/>
        <a:ext cx="2990544" cy="1004427"/>
      </dsp:txXfrm>
    </dsp:sp>
    <dsp:sp modelId="{7148B3E1-9998-4D6E-8B7D-7818F53F675B}">
      <dsp:nvSpPr>
        <dsp:cNvPr id="0" name=""/>
        <dsp:cNvSpPr/>
      </dsp:nvSpPr>
      <dsp:spPr>
        <a:xfrm>
          <a:off x="6821508" y="1416227"/>
          <a:ext cx="2990544" cy="208963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οικογένεια</a:t>
          </a:r>
        </a:p>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η φυλή/η γειτονιά</a:t>
          </a:r>
        </a:p>
        <a:p>
          <a:pPr marL="285750" lvl="1" indent="-285750" algn="l" defTabSz="1289050">
            <a:lnSpc>
              <a:spcPct val="90000"/>
            </a:lnSpc>
            <a:spcBef>
              <a:spcPct val="0"/>
            </a:spcBef>
            <a:spcAft>
              <a:spcPct val="15000"/>
            </a:spcAft>
            <a:buChar char="•"/>
          </a:pPr>
          <a:r>
            <a:rPr lang="el-GR" sz="2900" kern="1200" dirty="0">
              <a:latin typeface="Times New Roman" panose="02020603050405020304" pitchFamily="18" charset="0"/>
              <a:cs typeface="Times New Roman" panose="02020603050405020304" pitchFamily="18" charset="0"/>
            </a:rPr>
            <a:t>οι άλλοι</a:t>
          </a:r>
        </a:p>
      </dsp:txBody>
      <dsp:txXfrm>
        <a:off x="6821508" y="1416227"/>
        <a:ext cx="2990544" cy="2089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0B4DD-AA8B-414E-BDF5-D4C564DD7FCB}">
      <dsp:nvSpPr>
        <dsp:cNvPr id="0" name=""/>
        <dsp:cNvSpPr/>
      </dsp:nvSpPr>
      <dsp:spPr>
        <a:xfrm>
          <a:off x="0" y="1585861"/>
          <a:ext cx="2032000"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l-GR" sz="2700" kern="1200" dirty="0">
              <a:latin typeface="Times New Roman" panose="02020603050405020304" pitchFamily="18" charset="0"/>
              <a:cs typeface="Times New Roman" panose="02020603050405020304" pitchFamily="18" charset="0"/>
            </a:rPr>
            <a:t>Φύση</a:t>
          </a:r>
        </a:p>
      </dsp:txBody>
      <dsp:txXfrm>
        <a:off x="0" y="1585861"/>
        <a:ext cx="2032000" cy="534600"/>
      </dsp:txXfrm>
    </dsp:sp>
    <dsp:sp modelId="{4013AE81-6DBC-4570-9FA4-E146802CB2AA}">
      <dsp:nvSpPr>
        <dsp:cNvPr id="0" name=""/>
        <dsp:cNvSpPr/>
      </dsp:nvSpPr>
      <dsp:spPr>
        <a:xfrm>
          <a:off x="2031999" y="1360327"/>
          <a:ext cx="406400" cy="985668"/>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1CA0B9-DA8A-4476-AAA1-8AA9EED25589}">
      <dsp:nvSpPr>
        <dsp:cNvPr id="0" name=""/>
        <dsp:cNvSpPr/>
      </dsp:nvSpPr>
      <dsp:spPr>
        <a:xfrm>
          <a:off x="2600959" y="1360327"/>
          <a:ext cx="5527040" cy="98566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a:latin typeface="Times New Roman" panose="02020603050405020304" pitchFamily="18" charset="0"/>
              <a:cs typeface="Times New Roman" panose="02020603050405020304" pitchFamily="18" charset="0"/>
            </a:rPr>
            <a:t>αέναη πραγματικότητα</a:t>
          </a:r>
        </a:p>
        <a:p>
          <a:pPr marL="228600" lvl="1" indent="-228600" algn="l" defTabSz="1200150">
            <a:lnSpc>
              <a:spcPct val="90000"/>
            </a:lnSpc>
            <a:spcBef>
              <a:spcPct val="0"/>
            </a:spcBef>
            <a:spcAft>
              <a:spcPct val="15000"/>
            </a:spcAft>
            <a:buChar char="•"/>
          </a:pPr>
          <a:r>
            <a:rPr lang="el-GR" sz="2700" kern="1200" dirty="0">
              <a:latin typeface="Times New Roman" panose="02020603050405020304" pitchFamily="18" charset="0"/>
              <a:cs typeface="Times New Roman" panose="02020603050405020304" pitchFamily="18" charset="0"/>
            </a:rPr>
            <a:t>προ-πολιτισμική</a:t>
          </a:r>
        </a:p>
      </dsp:txBody>
      <dsp:txXfrm>
        <a:off x="2600959" y="1360327"/>
        <a:ext cx="5527040" cy="985668"/>
      </dsp:txXfrm>
    </dsp:sp>
    <dsp:sp modelId="{BCCC7A6C-6DA7-4E65-9A83-A91F141FED31}">
      <dsp:nvSpPr>
        <dsp:cNvPr id="0" name=""/>
        <dsp:cNvSpPr/>
      </dsp:nvSpPr>
      <dsp:spPr>
        <a:xfrm>
          <a:off x="0" y="3211683"/>
          <a:ext cx="2030015" cy="534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68580" rIns="192024" bIns="68580" numCol="1" spcCol="1270" anchor="ctr" anchorCtr="0">
          <a:noAutofit/>
        </a:bodyPr>
        <a:lstStyle/>
        <a:p>
          <a:pPr marL="0" lvl="0" indent="0" algn="r" defTabSz="1200150">
            <a:lnSpc>
              <a:spcPct val="90000"/>
            </a:lnSpc>
            <a:spcBef>
              <a:spcPct val="0"/>
            </a:spcBef>
            <a:spcAft>
              <a:spcPct val="35000"/>
            </a:spcAft>
            <a:buNone/>
          </a:pPr>
          <a:r>
            <a:rPr lang="el-GR" sz="2700" kern="1200" dirty="0">
              <a:latin typeface="Times New Roman" panose="02020603050405020304" pitchFamily="18" charset="0"/>
              <a:cs typeface="Times New Roman" panose="02020603050405020304" pitchFamily="18" charset="0"/>
            </a:rPr>
            <a:t>Πολιτισμός</a:t>
          </a:r>
        </a:p>
      </dsp:txBody>
      <dsp:txXfrm>
        <a:off x="0" y="3211683"/>
        <a:ext cx="2030015" cy="534600"/>
      </dsp:txXfrm>
    </dsp:sp>
    <dsp:sp modelId="{1117C009-BFC5-4388-97AE-69D97ED96C74}">
      <dsp:nvSpPr>
        <dsp:cNvPr id="0" name=""/>
        <dsp:cNvSpPr/>
      </dsp:nvSpPr>
      <dsp:spPr>
        <a:xfrm>
          <a:off x="2030015" y="2443195"/>
          <a:ext cx="406003" cy="2071575"/>
        </a:xfrm>
        <a:prstGeom prst="leftBrace">
          <a:avLst>
            <a:gd name="adj1" fmla="val 35000"/>
            <a:gd name="adj2" fmla="val 5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43478B-A122-470E-A0BB-5B13B166C684}">
      <dsp:nvSpPr>
        <dsp:cNvPr id="0" name=""/>
        <dsp:cNvSpPr/>
      </dsp:nvSpPr>
      <dsp:spPr>
        <a:xfrm>
          <a:off x="2598419" y="2443195"/>
          <a:ext cx="5521642" cy="207157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l-GR" sz="2700" kern="1200" dirty="0">
              <a:latin typeface="Times New Roman" panose="02020603050405020304" pitchFamily="18" charset="0"/>
              <a:cs typeface="Times New Roman" panose="02020603050405020304" pitchFamily="18" charset="0"/>
            </a:rPr>
            <a:t>ανθρώπινο κατασκεύασμα που μέσω αυτού αντιλαμβανόμαστε τη φύση και τον κόσμο</a:t>
          </a:r>
        </a:p>
        <a:p>
          <a:pPr marL="228600" lvl="1" indent="-228600" algn="l" defTabSz="1200150">
            <a:lnSpc>
              <a:spcPct val="90000"/>
            </a:lnSpc>
            <a:spcBef>
              <a:spcPct val="0"/>
            </a:spcBef>
            <a:spcAft>
              <a:spcPct val="15000"/>
            </a:spcAft>
            <a:buChar char="•"/>
          </a:pPr>
          <a:r>
            <a:rPr lang="el-GR" sz="2700" kern="1200" dirty="0">
              <a:latin typeface="Times New Roman" panose="02020603050405020304" pitchFamily="18" charset="0"/>
              <a:cs typeface="Times New Roman" panose="02020603050405020304" pitchFamily="18" charset="0"/>
            </a:rPr>
            <a:t>‘φυσικό’(</a:t>
          </a:r>
          <a:r>
            <a:rPr lang="en-GB" sz="2700" kern="1200" dirty="0">
              <a:latin typeface="Times New Roman" panose="02020603050405020304" pitchFamily="18" charset="0"/>
              <a:cs typeface="Times New Roman" panose="02020603050405020304" pitchFamily="18" charset="0"/>
            </a:rPr>
            <a:t>natural): </a:t>
          </a:r>
          <a:r>
            <a:rPr lang="el-GR" sz="2700" kern="1200" dirty="0">
              <a:latin typeface="Times New Roman" panose="02020603050405020304" pitchFamily="18" charset="0"/>
              <a:cs typeface="Times New Roman" panose="02020603050405020304" pitchFamily="18" charset="0"/>
            </a:rPr>
            <a:t>πολιτισμικό προϊόν</a:t>
          </a:r>
        </a:p>
      </dsp:txBody>
      <dsp:txXfrm>
        <a:off x="2598419" y="2443195"/>
        <a:ext cx="5521642" cy="2071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8712A-DA39-4F08-827C-78AB87F8CBB2}">
      <dsp:nvSpPr>
        <dsp:cNvPr id="0" name=""/>
        <dsp:cNvSpPr/>
      </dsp:nvSpPr>
      <dsp:spPr>
        <a:xfrm>
          <a:off x="51" y="55636"/>
          <a:ext cx="4913783" cy="1036111"/>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Προ-βιομηχανοποιημένη κοινωνία</a:t>
          </a:r>
        </a:p>
      </dsp:txBody>
      <dsp:txXfrm>
        <a:off x="51" y="55636"/>
        <a:ext cx="4913783" cy="1036111"/>
      </dsp:txXfrm>
    </dsp:sp>
    <dsp:sp modelId="{FB4C9461-EA6F-46E0-BDDD-96E88B7813A0}">
      <dsp:nvSpPr>
        <dsp:cNvPr id="0" name=""/>
        <dsp:cNvSpPr/>
      </dsp:nvSpPr>
      <dsp:spPr>
        <a:xfrm>
          <a:off x="51" y="1091748"/>
          <a:ext cx="4913783" cy="21411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l-GR" sz="3000" kern="1200" dirty="0">
              <a:latin typeface="Times New Roman" panose="02020603050405020304" pitchFamily="18" charset="0"/>
              <a:cs typeface="Times New Roman" panose="02020603050405020304" pitchFamily="18" charset="0"/>
            </a:rPr>
            <a:t>μύθος</a:t>
          </a:r>
        </a:p>
        <a:p>
          <a:pPr marL="285750" lvl="1" indent="-285750" algn="l" defTabSz="1333500">
            <a:lnSpc>
              <a:spcPct val="90000"/>
            </a:lnSpc>
            <a:spcBef>
              <a:spcPct val="0"/>
            </a:spcBef>
            <a:spcAft>
              <a:spcPct val="15000"/>
            </a:spcAft>
            <a:buChar char="•"/>
          </a:pPr>
          <a:r>
            <a:rPr lang="el-GR" sz="3000" kern="1200" dirty="0">
              <a:latin typeface="Times New Roman" panose="02020603050405020304" pitchFamily="18" charset="0"/>
              <a:cs typeface="Times New Roman" panose="02020603050405020304" pitchFamily="18" charset="0"/>
            </a:rPr>
            <a:t>θρησκεία</a:t>
          </a:r>
        </a:p>
        <a:p>
          <a:pPr marL="285750" lvl="1" indent="-285750" algn="l" defTabSz="1333500">
            <a:lnSpc>
              <a:spcPct val="90000"/>
            </a:lnSpc>
            <a:spcBef>
              <a:spcPct val="0"/>
            </a:spcBef>
            <a:spcAft>
              <a:spcPct val="15000"/>
            </a:spcAft>
            <a:buChar char="•"/>
          </a:pPr>
          <a:r>
            <a:rPr lang="el-GR" sz="3000" kern="1200" dirty="0">
              <a:latin typeface="Times New Roman" panose="02020603050405020304" pitchFamily="18" charset="0"/>
              <a:cs typeface="Times New Roman" panose="02020603050405020304" pitchFamily="18" charset="0"/>
            </a:rPr>
            <a:t>φυλετική (</a:t>
          </a:r>
          <a:r>
            <a:rPr lang="en-GB" sz="3000" kern="1200" dirty="0">
              <a:latin typeface="Times New Roman" panose="02020603050405020304" pitchFamily="18" charset="0"/>
              <a:cs typeface="Times New Roman" panose="02020603050405020304" pitchFamily="18" charset="0"/>
            </a:rPr>
            <a:t>tribal) </a:t>
          </a:r>
          <a:r>
            <a:rPr lang="el-GR" sz="3000" kern="1200" dirty="0">
              <a:latin typeface="Times New Roman" panose="02020603050405020304" pitchFamily="18" charset="0"/>
              <a:cs typeface="Times New Roman" panose="02020603050405020304" pitchFamily="18" charset="0"/>
            </a:rPr>
            <a:t>απομόνωση</a:t>
          </a:r>
        </a:p>
      </dsp:txBody>
      <dsp:txXfrm>
        <a:off x="51" y="1091748"/>
        <a:ext cx="4913783" cy="2141100"/>
      </dsp:txXfrm>
    </dsp:sp>
    <dsp:sp modelId="{08A9809B-478A-4171-885A-511912B3861F}">
      <dsp:nvSpPr>
        <dsp:cNvPr id="0" name=""/>
        <dsp:cNvSpPr/>
      </dsp:nvSpPr>
      <dsp:spPr>
        <a:xfrm>
          <a:off x="5601764" y="55636"/>
          <a:ext cx="4913783" cy="1036111"/>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l-GR" sz="3000" kern="1200" dirty="0">
              <a:latin typeface="Times New Roman" panose="02020603050405020304" pitchFamily="18" charset="0"/>
              <a:cs typeface="Times New Roman" panose="02020603050405020304" pitchFamily="18" charset="0"/>
            </a:rPr>
            <a:t>Βιομηχανοποιημένη κοινωνία του σήμερα</a:t>
          </a:r>
        </a:p>
      </dsp:txBody>
      <dsp:txXfrm>
        <a:off x="5601764" y="55636"/>
        <a:ext cx="4913783" cy="1036111"/>
      </dsp:txXfrm>
    </dsp:sp>
    <dsp:sp modelId="{D492FC66-35A2-4B1E-83F5-CAE2242C7E82}">
      <dsp:nvSpPr>
        <dsp:cNvPr id="0" name=""/>
        <dsp:cNvSpPr/>
      </dsp:nvSpPr>
      <dsp:spPr>
        <a:xfrm>
          <a:off x="5601764" y="1091748"/>
          <a:ext cx="4913783" cy="2141100"/>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l-GR" sz="3000" kern="1200" dirty="0">
              <a:latin typeface="Times New Roman" panose="02020603050405020304" pitchFamily="18" charset="0"/>
              <a:cs typeface="Times New Roman" panose="02020603050405020304" pitchFamily="18" charset="0"/>
            </a:rPr>
            <a:t>ΜΜΕ</a:t>
          </a:r>
        </a:p>
        <a:p>
          <a:pPr marL="285750" lvl="1" indent="-285750" algn="l" defTabSz="1333500">
            <a:lnSpc>
              <a:spcPct val="90000"/>
            </a:lnSpc>
            <a:spcBef>
              <a:spcPct val="0"/>
            </a:spcBef>
            <a:spcAft>
              <a:spcPct val="15000"/>
            </a:spcAft>
            <a:buChar char="•"/>
          </a:pPr>
          <a:r>
            <a:rPr lang="el-GR" sz="3000" kern="1200" dirty="0">
              <a:latin typeface="Times New Roman" panose="02020603050405020304" pitchFamily="18" charset="0"/>
              <a:cs typeface="Times New Roman" panose="02020603050405020304" pitchFamily="18" charset="0"/>
            </a:rPr>
            <a:t>επιστήμη</a:t>
          </a:r>
        </a:p>
        <a:p>
          <a:pPr marL="285750" lvl="1" indent="-285750" algn="l" defTabSz="1333500">
            <a:lnSpc>
              <a:spcPct val="90000"/>
            </a:lnSpc>
            <a:spcBef>
              <a:spcPct val="0"/>
            </a:spcBef>
            <a:spcAft>
              <a:spcPct val="15000"/>
            </a:spcAft>
            <a:buChar char="•"/>
          </a:pPr>
          <a:r>
            <a:rPr lang="el-GR" sz="3000" kern="1200" dirty="0">
              <a:latin typeface="Times New Roman" panose="02020603050405020304" pitchFamily="18" charset="0"/>
              <a:cs typeface="Times New Roman" panose="02020603050405020304" pitchFamily="18" charset="0"/>
            </a:rPr>
            <a:t>μαζική κουλτούρα</a:t>
          </a:r>
        </a:p>
      </dsp:txBody>
      <dsp:txXfrm>
        <a:off x="5601764" y="1091748"/>
        <a:ext cx="4913783" cy="2141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A36AC-9B3E-46CF-81DF-D80F6E70E97C}">
      <dsp:nvSpPr>
        <dsp:cNvPr id="0" name=""/>
        <dsp:cNvSpPr/>
      </dsp:nvSpPr>
      <dsp:spPr>
        <a:xfrm>
          <a:off x="0" y="265893"/>
          <a:ext cx="9823267" cy="1587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395" tIns="374904" rIns="762395"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Εσωτερικός χώρος (στρατόπεδο-ασφάλεια)</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Εξωτερικός χώρος (έρημος/κίνδυνος)</a:t>
          </a:r>
        </a:p>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Οικογένεια</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Ατομικό συμφέρον</a:t>
          </a:r>
        </a:p>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Λευκοί (Δυτικοί</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Ιθαγενείς</a:t>
          </a:r>
        </a:p>
        <a:p>
          <a:pPr marL="171450" lvl="1" indent="-171450" algn="l" defTabSz="800100">
            <a:lnSpc>
              <a:spcPct val="90000"/>
            </a:lnSpc>
            <a:spcBef>
              <a:spcPct val="0"/>
            </a:spcBef>
            <a:spcAft>
              <a:spcPct val="15000"/>
            </a:spcAft>
            <a:buChar char="•"/>
          </a:pPr>
          <a:endParaRPr lang="el-GR" sz="1800" kern="1200" dirty="0"/>
        </a:p>
      </dsp:txBody>
      <dsp:txXfrm>
        <a:off x="0" y="265893"/>
        <a:ext cx="9823267" cy="1587600"/>
      </dsp:txXfrm>
    </dsp:sp>
    <dsp:sp modelId="{32BCA542-044A-4849-80FB-DA64CC2C113C}">
      <dsp:nvSpPr>
        <dsp:cNvPr id="0" name=""/>
        <dsp:cNvSpPr/>
      </dsp:nvSpPr>
      <dsp:spPr>
        <a:xfrm>
          <a:off x="491163" y="213"/>
          <a:ext cx="6876287" cy="5313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07" tIns="0" rIns="259907" bIns="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Συγκεκριμένα στοιχεία</a:t>
          </a:r>
        </a:p>
        <a:p>
          <a:pPr marL="0" lvl="0" indent="0" algn="l"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a:t>
          </a:r>
          <a:r>
            <a:rPr lang="en-GB" sz="1800" kern="1200" dirty="0">
              <a:latin typeface="Times New Roman" panose="02020603050405020304" pitchFamily="18" charset="0"/>
              <a:cs typeface="Times New Roman" panose="02020603050405020304" pitchFamily="18" charset="0"/>
            </a:rPr>
            <a:t>concrete)</a:t>
          </a:r>
          <a:endParaRPr lang="el-GR" sz="1800" kern="1200" dirty="0">
            <a:latin typeface="Times New Roman" panose="02020603050405020304" pitchFamily="18" charset="0"/>
            <a:cs typeface="Times New Roman" panose="02020603050405020304" pitchFamily="18" charset="0"/>
          </a:endParaRPr>
        </a:p>
      </dsp:txBody>
      <dsp:txXfrm>
        <a:off x="517102" y="26152"/>
        <a:ext cx="6824409" cy="479482"/>
      </dsp:txXfrm>
    </dsp:sp>
    <dsp:sp modelId="{E6D93F53-0973-4027-9947-134275E28585}">
      <dsp:nvSpPr>
        <dsp:cNvPr id="0" name=""/>
        <dsp:cNvSpPr/>
      </dsp:nvSpPr>
      <dsp:spPr>
        <a:xfrm>
          <a:off x="0" y="2216374"/>
          <a:ext cx="9823267" cy="20979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395" tIns="374904" rIns="762395"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Πόλεμος</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Ειρήνη</a:t>
          </a:r>
        </a:p>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Πολιτισμός</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Πρωτόγονο στάδιο</a:t>
          </a:r>
        </a:p>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Χριστιανισμός</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Παγανισμός</a:t>
          </a:r>
        </a:p>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Γυναίκες (αδύναμες, χρειάζονται προστασία)</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Άνδρες (ανιχνευτές, επιχειρηματίες, πολεμιστές)</a:t>
          </a:r>
        </a:p>
        <a:p>
          <a:pPr marL="171450" lvl="1" indent="-171450" algn="l" defTabSz="800100">
            <a:lnSpc>
              <a:spcPct val="90000"/>
            </a:lnSpc>
            <a:spcBef>
              <a:spcPct val="0"/>
            </a:spcBef>
            <a:spcAft>
              <a:spcPct val="15000"/>
            </a:spcAft>
            <a:buChar char="•"/>
          </a:pPr>
          <a:endParaRPr lang="el-GR" sz="1800" kern="1200" dirty="0"/>
        </a:p>
      </dsp:txBody>
      <dsp:txXfrm>
        <a:off x="0" y="2216374"/>
        <a:ext cx="9823267" cy="2097900"/>
      </dsp:txXfrm>
    </dsp:sp>
    <dsp:sp modelId="{7E02936A-BAFE-4C70-8EDB-24620C3A425F}">
      <dsp:nvSpPr>
        <dsp:cNvPr id="0" name=""/>
        <dsp:cNvSpPr/>
      </dsp:nvSpPr>
      <dsp:spPr>
        <a:xfrm>
          <a:off x="491163" y="1950694"/>
          <a:ext cx="6876287" cy="5313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07" tIns="0" rIns="259907" bIns="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Αξίες κοινωνικού συστήματος</a:t>
          </a:r>
        </a:p>
      </dsp:txBody>
      <dsp:txXfrm>
        <a:off x="517102" y="1976633"/>
        <a:ext cx="6824409" cy="479482"/>
      </dsp:txXfrm>
    </dsp:sp>
    <dsp:sp modelId="{A44EA642-4F2C-42AE-B3C5-59647C032BC6}">
      <dsp:nvSpPr>
        <dsp:cNvPr id="0" name=""/>
        <dsp:cNvSpPr/>
      </dsp:nvSpPr>
      <dsp:spPr>
        <a:xfrm>
          <a:off x="0" y="4677154"/>
          <a:ext cx="9823267" cy="20979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395" tIns="374904" rIns="762395" bIns="128016" numCol="1" spcCol="1270" anchor="t" anchorCtr="0">
          <a:noAutofit/>
        </a:bodyPr>
        <a:lstStyle/>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Ασφάλεια</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Κίνδυνος</a:t>
          </a:r>
        </a:p>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Άμυνα</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Επίθεση (ελεύθερη εναλλαγή μέσα στο έργο = το δίπολο δεν αντιπροσωπεύει μόνο τους ιθαγενείς ή μόνο τους λευκούς)</a:t>
          </a:r>
        </a:p>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Καλό</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Κακό</a:t>
          </a:r>
        </a:p>
        <a:p>
          <a:pPr marL="171450" lvl="1" indent="-171450" algn="l" defTabSz="800100">
            <a:lnSpc>
              <a:spcPct val="90000"/>
            </a:lnSpc>
            <a:spcBef>
              <a:spcPct val="0"/>
            </a:spcBef>
            <a:spcAft>
              <a:spcPct val="15000"/>
            </a:spcAft>
            <a:buChar char="•"/>
          </a:pPr>
          <a:r>
            <a:rPr lang="el-GR" sz="1800" kern="1200" dirty="0">
              <a:latin typeface="Times New Roman" panose="02020603050405020304" pitchFamily="18" charset="0"/>
              <a:cs typeface="Times New Roman" panose="02020603050405020304" pitchFamily="18" charset="0"/>
            </a:rPr>
            <a:t>Πολιτισμός</a:t>
          </a:r>
          <a:r>
            <a:rPr lang="en-GB" sz="1800" kern="1200" dirty="0">
              <a:latin typeface="Times New Roman" panose="02020603050405020304" pitchFamily="18" charset="0"/>
              <a:cs typeface="Times New Roman" panose="02020603050405020304" pitchFamily="18" charset="0"/>
            </a:rPr>
            <a:t> - </a:t>
          </a:r>
          <a:r>
            <a:rPr lang="el-GR" sz="1800" kern="1200" dirty="0">
              <a:latin typeface="Times New Roman" panose="02020603050405020304" pitchFamily="18" charset="0"/>
              <a:cs typeface="Times New Roman" panose="02020603050405020304" pitchFamily="18" charset="0"/>
            </a:rPr>
            <a:t>Φύση</a:t>
          </a:r>
        </a:p>
        <a:p>
          <a:pPr marL="171450" lvl="1" indent="-171450" algn="l" defTabSz="800100">
            <a:lnSpc>
              <a:spcPct val="90000"/>
            </a:lnSpc>
            <a:spcBef>
              <a:spcPct val="0"/>
            </a:spcBef>
            <a:spcAft>
              <a:spcPct val="15000"/>
            </a:spcAft>
            <a:buChar char="•"/>
          </a:pPr>
          <a:endParaRPr lang="el-GR" sz="1800" kern="1200" dirty="0"/>
        </a:p>
      </dsp:txBody>
      <dsp:txXfrm>
        <a:off x="0" y="4677154"/>
        <a:ext cx="9823267" cy="2097900"/>
      </dsp:txXfrm>
    </dsp:sp>
    <dsp:sp modelId="{DA8DA21B-0D04-4E69-AA61-A904A11FC5A1}">
      <dsp:nvSpPr>
        <dsp:cNvPr id="0" name=""/>
        <dsp:cNvSpPr/>
      </dsp:nvSpPr>
      <dsp:spPr>
        <a:xfrm>
          <a:off x="491163" y="4411474"/>
          <a:ext cx="6876287" cy="5313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907" tIns="0" rIns="259907" bIns="0" numCol="1" spcCol="1270" anchor="ctr" anchorCtr="0">
          <a:noAutofit/>
        </a:bodyPr>
        <a:lstStyle/>
        <a:p>
          <a:pPr marL="0" lvl="0" indent="0" algn="l"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Παγκόσμιες αξίες </a:t>
          </a:r>
        </a:p>
        <a:p>
          <a:pPr marL="0" lvl="0" indent="0" algn="l" defTabSz="800100">
            <a:lnSpc>
              <a:spcPct val="90000"/>
            </a:lnSpc>
            <a:spcBef>
              <a:spcPct val="0"/>
            </a:spcBef>
            <a:spcAft>
              <a:spcPct val="35000"/>
            </a:spcAft>
            <a:buNone/>
          </a:pPr>
          <a:r>
            <a:rPr lang="el-GR" sz="1800" kern="1200" dirty="0">
              <a:latin typeface="Times New Roman" panose="02020603050405020304" pitchFamily="18" charset="0"/>
              <a:cs typeface="Times New Roman" panose="02020603050405020304" pitchFamily="18" charset="0"/>
            </a:rPr>
            <a:t>(</a:t>
          </a:r>
          <a:r>
            <a:rPr lang="en-GB" sz="1800" kern="1200" dirty="0">
              <a:latin typeface="Times New Roman" panose="02020603050405020304" pitchFamily="18" charset="0"/>
              <a:cs typeface="Times New Roman" panose="02020603050405020304" pitchFamily="18" charset="0"/>
            </a:rPr>
            <a:t>universal)</a:t>
          </a:r>
          <a:endParaRPr lang="el-GR" sz="1800" kern="1200" dirty="0">
            <a:latin typeface="Times New Roman" panose="02020603050405020304" pitchFamily="18" charset="0"/>
            <a:cs typeface="Times New Roman" panose="02020603050405020304" pitchFamily="18" charset="0"/>
          </a:endParaRPr>
        </a:p>
      </dsp:txBody>
      <dsp:txXfrm>
        <a:off x="517102" y="4437413"/>
        <a:ext cx="6824409"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E9153-CAF9-4CF7-A14E-4848E9A293B6}" type="datetimeFigureOut">
              <a:rPr lang="el-GR" smtClean="0"/>
              <a:t>11/12/2018</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1ACE3-E0C0-41E4-92CE-1291C2064559}" type="slidenum">
              <a:rPr lang="el-GR" smtClean="0"/>
              <a:t>‹#›</a:t>
            </a:fld>
            <a:endParaRPr lang="el-GR"/>
          </a:p>
        </p:txBody>
      </p:sp>
    </p:spTree>
    <p:extLst>
      <p:ext uri="{BB962C8B-B14F-4D97-AF65-F5344CB8AC3E}">
        <p14:creationId xmlns:p14="http://schemas.microsoft.com/office/powerpoint/2010/main" val="102763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2632480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49516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8F8D60-179D-4EBE-A3DC-22080C7ECB25}" type="slidenum">
              <a:rPr lang="el-GR" smtClean="0"/>
              <a:t>‹#›</a:t>
            </a:fld>
            <a:endParaRPr lang="el-GR"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1251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106559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8F8D60-179D-4EBE-A3DC-22080C7ECB25}" type="slidenum">
              <a:rPr lang="el-GR" smtClean="0"/>
              <a:t>‹#›</a:t>
            </a:fld>
            <a:endParaRPr lang="el-GR"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1140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2398007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1585378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160143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92757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256246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71864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156233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254938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395300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109431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41F8BD-A8FD-4893-8157-6D7201A0E01E}" type="datetimeFigureOut">
              <a:rPr lang="el-GR" smtClean="0"/>
              <a:t>11/12/2018</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F8F8D60-179D-4EBE-A3DC-22080C7ECB25}" type="slidenum">
              <a:rPr lang="el-GR" smtClean="0"/>
              <a:t>‹#›</a:t>
            </a:fld>
            <a:endParaRPr lang="el-GR" dirty="0"/>
          </a:p>
        </p:txBody>
      </p:sp>
    </p:spTree>
    <p:extLst>
      <p:ext uri="{BB962C8B-B14F-4D97-AF65-F5344CB8AC3E}">
        <p14:creationId xmlns:p14="http://schemas.microsoft.com/office/powerpoint/2010/main" val="269241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941F8BD-A8FD-4893-8157-6D7201A0E01E}" type="datetimeFigureOut">
              <a:rPr lang="el-GR" smtClean="0"/>
              <a:t>11/12/2018</a:t>
            </a:fld>
            <a:endParaRPr lang="el-GR"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F8F8D60-179D-4EBE-A3DC-22080C7ECB25}" type="slidenum">
              <a:rPr lang="el-GR" smtClean="0"/>
              <a:t>‹#›</a:t>
            </a:fld>
            <a:endParaRPr lang="el-GR" dirty="0"/>
          </a:p>
        </p:txBody>
      </p:sp>
    </p:spTree>
    <p:extLst>
      <p:ext uri="{BB962C8B-B14F-4D97-AF65-F5344CB8AC3E}">
        <p14:creationId xmlns:p14="http://schemas.microsoft.com/office/powerpoint/2010/main" val="252909188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20D7-3B5E-4EE1-A291-D21AF0594632}"/>
              </a:ext>
            </a:extLst>
          </p:cNvPr>
          <p:cNvSpPr>
            <a:spLocks noGrp="1"/>
          </p:cNvSpPr>
          <p:nvPr>
            <p:ph type="ctrTitle"/>
          </p:nvPr>
        </p:nvSpPr>
        <p:spPr>
          <a:xfrm>
            <a:off x="2396267" y="459297"/>
            <a:ext cx="8954038" cy="2275514"/>
          </a:xfrm>
        </p:spPr>
        <p:txBody>
          <a:bodyPr/>
          <a:lstStyle/>
          <a:p>
            <a:r>
              <a:rPr lang="el-GR" dirty="0">
                <a:latin typeface="Times New Roman" panose="02020603050405020304" pitchFamily="18" charset="0"/>
                <a:cs typeface="Times New Roman" panose="02020603050405020304" pitchFamily="18" charset="0"/>
              </a:rPr>
              <a:t>Δομισμός και Εφαρμογές</a:t>
            </a:r>
          </a:p>
        </p:txBody>
      </p:sp>
      <p:sp>
        <p:nvSpPr>
          <p:cNvPr id="3" name="Subtitle 2">
            <a:extLst>
              <a:ext uri="{FF2B5EF4-FFF2-40B4-BE49-F238E27FC236}">
                <a16:creationId xmlns:a16="http://schemas.microsoft.com/office/drawing/2014/main" id="{EF476640-8AA6-45EC-8702-CD53D81EA41F}"/>
              </a:ext>
            </a:extLst>
          </p:cNvPr>
          <p:cNvSpPr>
            <a:spLocks noGrp="1"/>
          </p:cNvSpPr>
          <p:nvPr>
            <p:ph type="subTitle" idx="1"/>
          </p:nvPr>
        </p:nvSpPr>
        <p:spPr>
          <a:xfrm>
            <a:off x="2929855" y="3542177"/>
            <a:ext cx="7933887" cy="1162026"/>
          </a:xfrm>
        </p:spPr>
        <p:txBody>
          <a:bodyPr>
            <a:noAutofit/>
          </a:bodyPr>
          <a:lstStyle/>
          <a:p>
            <a:pPr algn="ctr"/>
            <a:r>
              <a:rPr lang="en-GB" sz="2800" dirty="0">
                <a:latin typeface="Times New Roman" panose="02020603050405020304" pitchFamily="18" charset="0"/>
                <a:cs typeface="Times New Roman" panose="02020603050405020304" pitchFamily="18" charset="0"/>
              </a:rPr>
              <a:t>Fiske, J. (1982) </a:t>
            </a:r>
          </a:p>
          <a:p>
            <a:pPr algn="ctr"/>
            <a:r>
              <a:rPr lang="en-GB" sz="2800" i="1" dirty="0">
                <a:latin typeface="Times New Roman" panose="02020603050405020304" pitchFamily="18" charset="0"/>
                <a:cs typeface="Times New Roman" panose="02020603050405020304" pitchFamily="18" charset="0"/>
              </a:rPr>
              <a:t>Introduction to Communication Studies</a:t>
            </a:r>
            <a:endParaRPr lang="en-GB" sz="2800" dirty="0">
              <a:latin typeface="Times New Roman" panose="02020603050405020304" pitchFamily="18" charset="0"/>
              <a:cs typeface="Times New Roman" panose="02020603050405020304" pitchFamily="18" charset="0"/>
            </a:endParaRPr>
          </a:p>
          <a:p>
            <a:pPr algn="ctr"/>
            <a:r>
              <a:rPr lang="el-GR" sz="2800" dirty="0">
                <a:latin typeface="Times New Roman" panose="02020603050405020304" pitchFamily="18" charset="0"/>
                <a:cs typeface="Times New Roman" panose="02020603050405020304" pitchFamily="18" charset="0"/>
              </a:rPr>
              <a:t>Κεφ.7, </a:t>
            </a:r>
            <a:r>
              <a:rPr lang="el-GR" sz="2800" dirty="0" err="1">
                <a:latin typeface="Times New Roman" panose="02020603050405020304" pitchFamily="18" charset="0"/>
                <a:cs typeface="Times New Roman" panose="02020603050405020304" pitchFamily="18" charset="0"/>
              </a:rPr>
              <a:t>σ.σ</a:t>
            </a:r>
            <a:r>
              <a:rPr lang="el-GR" sz="2800" dirty="0">
                <a:latin typeface="Times New Roman" panose="02020603050405020304" pitchFamily="18" charset="0"/>
                <a:cs typeface="Times New Roman" panose="02020603050405020304" pitchFamily="18" charset="0"/>
              </a:rPr>
              <a:t> 115-134</a:t>
            </a:r>
            <a:endParaRPr lang="en-GB" sz="2800"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Τσιμπλοστεφανάκη</a:t>
            </a:r>
            <a:r>
              <a:rPr lang="el-GR" dirty="0">
                <a:latin typeface="Times New Roman" panose="02020603050405020304" pitchFamily="18" charset="0"/>
                <a:cs typeface="Times New Roman" panose="02020603050405020304" pitchFamily="18" charset="0"/>
              </a:rPr>
              <a:t> Αγγελική</a:t>
            </a:r>
          </a:p>
          <a:p>
            <a:r>
              <a:rPr lang="el-GR" dirty="0">
                <a:latin typeface="Times New Roman" panose="02020603050405020304" pitchFamily="18" charset="0"/>
                <a:cs typeface="Times New Roman" panose="02020603050405020304" pitchFamily="18" charset="0"/>
              </a:rPr>
              <a:t>                                                                                                     Πετρολέκα Φωτεινή</a:t>
            </a:r>
            <a:endParaRPr lang="en-GB"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35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043F3-25CB-4516-84D9-CF91BA3E0E62}"/>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Τυπικά της μετάβασης (</a:t>
            </a:r>
            <a:r>
              <a:rPr lang="en-US" dirty="0">
                <a:latin typeface="Times New Roman" panose="02020603050405020304" pitchFamily="18" charset="0"/>
                <a:cs typeface="Times New Roman" panose="02020603050405020304" pitchFamily="18" charset="0"/>
              </a:rPr>
              <a:t>Boundary Rituals)</a:t>
            </a:r>
            <a:endParaRPr lang="el-G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25BFC21-A5EE-4EE0-B50E-506F073AE6BB}"/>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Το πέρασμα από τη μία κατηγορία στην άλλη σηματοδοτείται από εκτενείς ή μη, ανώμαλες περιόδους</a:t>
            </a:r>
          </a:p>
          <a:p>
            <a:r>
              <a:rPr lang="el-GR" dirty="0">
                <a:latin typeface="Times New Roman" panose="02020603050405020304" pitchFamily="18" charset="0"/>
                <a:cs typeface="Times New Roman" panose="02020603050405020304" pitchFamily="18" charset="0"/>
              </a:rPr>
              <a:t>Εξυπηρετούν την εξομάλυνση και τη διευκόλυνση της μετάβασης</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Παραδείγματα</a:t>
            </a:r>
          </a:p>
          <a:p>
            <a:pP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παιδική ηλικία – ενηλικίωση </a:t>
            </a:r>
            <a:r>
              <a:rPr lang="el-GR" dirty="0">
                <a:latin typeface="Times New Roman" panose="02020603050405020304" pitchFamily="18" charset="0"/>
                <a:cs typeface="Times New Roman" panose="02020603050405020304" pitchFamily="18" charset="0"/>
              </a:rPr>
              <a:t>(το πέρασμα γίνεται μέσω της </a:t>
            </a:r>
            <a:r>
              <a:rPr lang="el-GR" i="1" dirty="0">
                <a:latin typeface="Times New Roman" panose="02020603050405020304" pitchFamily="18" charset="0"/>
                <a:cs typeface="Times New Roman" panose="02020603050405020304" pitchFamily="18" charset="0"/>
              </a:rPr>
              <a:t>εφηβείας</a:t>
            </a:r>
            <a:r>
              <a:rPr lang="el-GR"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l-GR" i="1" dirty="0">
                <a:latin typeface="Times New Roman" panose="02020603050405020304" pitchFamily="18" charset="0"/>
                <a:cs typeface="Times New Roman" panose="02020603050405020304" pitchFamily="18" charset="0"/>
              </a:rPr>
              <a:t>τηλεοπτικό πρόγραμμα Α – τηλεοπτικό πρόγραμμα Β </a:t>
            </a:r>
            <a:r>
              <a:rPr lang="el-GR" dirty="0">
                <a:latin typeface="Times New Roman" panose="02020603050405020304" pitchFamily="18" charset="0"/>
                <a:cs typeface="Times New Roman" panose="02020603050405020304" pitchFamily="18" charset="0"/>
              </a:rPr>
              <a:t>(οι </a:t>
            </a:r>
            <a:r>
              <a:rPr lang="el-GR" i="1" dirty="0">
                <a:latin typeface="Times New Roman" panose="02020603050405020304" pitchFamily="18" charset="0"/>
                <a:cs typeface="Times New Roman" panose="02020603050405020304" pitchFamily="18" charset="0"/>
              </a:rPr>
              <a:t>διαφημίσεις </a:t>
            </a:r>
            <a:r>
              <a:rPr lang="el-GR" dirty="0">
                <a:latin typeface="Times New Roman" panose="02020603050405020304" pitchFamily="18" charset="0"/>
                <a:cs typeface="Times New Roman" panose="02020603050405020304" pitchFamily="18" charset="0"/>
              </a:rPr>
              <a:t>που παρεμβάλλονται δηλώνουν τη μετάβαση από το πρόγραμμα Α στο πρόγραμμα Β)</a:t>
            </a:r>
            <a:endParaRPr lang="el-GR" i="1"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052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F669-685A-45B8-B98B-66AB1FB4B29E}"/>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Φύση &amp; Πολιτισμός</a:t>
            </a:r>
          </a:p>
        </p:txBody>
      </p:sp>
      <p:graphicFrame>
        <p:nvGraphicFramePr>
          <p:cNvPr id="4" name="Content Placeholder 3">
            <a:extLst>
              <a:ext uri="{FF2B5EF4-FFF2-40B4-BE49-F238E27FC236}">
                <a16:creationId xmlns:a16="http://schemas.microsoft.com/office/drawing/2014/main" id="{0BC55A09-4051-4389-8CD3-E622FEA8CE91}"/>
              </a:ext>
            </a:extLst>
          </p:cNvPr>
          <p:cNvGraphicFramePr>
            <a:graphicFrameLocks noGrp="1"/>
          </p:cNvGraphicFramePr>
          <p:nvPr>
            <p:ph idx="1"/>
            <p:extLst>
              <p:ext uri="{D42A27DB-BD31-4B8C-83A1-F6EECF244321}">
                <p14:modId xmlns:p14="http://schemas.microsoft.com/office/powerpoint/2010/main" val="2184372100"/>
              </p:ext>
            </p:extLst>
          </p:nvPr>
        </p:nvGraphicFramePr>
        <p:xfrm>
          <a:off x="838200" y="1825625"/>
          <a:ext cx="10143836"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9FDBA4D-A154-433C-9ED1-9685162019AA}"/>
              </a:ext>
            </a:extLst>
          </p:cNvPr>
          <p:cNvGraphicFramePr/>
          <p:nvPr>
            <p:extLst>
              <p:ext uri="{D42A27DB-BD31-4B8C-83A1-F6EECF244321}">
                <p14:modId xmlns:p14="http://schemas.microsoft.com/office/powerpoint/2010/main" val="1086898004"/>
              </p:ext>
            </p:extLst>
          </p:nvPr>
        </p:nvGraphicFramePr>
        <p:xfrm>
          <a:off x="2032000" y="719666"/>
          <a:ext cx="8128000" cy="58750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66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4AA3C9-0710-4E48-B038-455C649F8C77}"/>
              </a:ext>
            </a:extLst>
          </p:cNvPr>
          <p:cNvSpPr>
            <a:spLocks noGrp="1"/>
          </p:cNvSpPr>
          <p:nvPr>
            <p:ph idx="1"/>
          </p:nvPr>
        </p:nvSpPr>
        <p:spPr>
          <a:xfrm>
            <a:off x="2055302" y="906011"/>
            <a:ext cx="9298497" cy="5270952"/>
          </a:xfrm>
        </p:spPr>
        <p:txBody>
          <a:bodyPr>
            <a:normAutofit/>
          </a:bodyPr>
          <a:lstStyle/>
          <a:p>
            <a:pPr marL="0" indent="0">
              <a:buNone/>
            </a:pPr>
            <a:r>
              <a:rPr lang="en-GB" sz="2400" dirty="0">
                <a:latin typeface="Times New Roman" panose="02020603050405020304" pitchFamily="18" charset="0"/>
                <a:cs typeface="Times New Roman" panose="02020603050405020304" pitchFamily="18" charset="0"/>
              </a:rPr>
              <a:t>The Raw &amp; the Cooked, L. Strauss (1969)</a:t>
            </a:r>
          </a:p>
          <a:p>
            <a:pPr marL="0" indent="0">
              <a:buNone/>
            </a:pPr>
            <a:endParaRPr lang="el-GR" sz="2400"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Ωμό φαγητό                       Μαγειρεμένο φαγητό</a:t>
            </a:r>
          </a:p>
          <a:p>
            <a:pPr marL="0" indent="0">
              <a:buNone/>
            </a:pPr>
            <a:r>
              <a:rPr lang="el-GR" dirty="0">
                <a:latin typeface="Times New Roman" panose="02020603050405020304" pitchFamily="18" charset="0"/>
                <a:cs typeface="Times New Roman" panose="02020603050405020304" pitchFamily="18" charset="0"/>
              </a:rPr>
              <a:t>(φύση)                                      (πολιτισμός)</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Μαγείρεμα</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κοινωνικό κατασκεύασμα μέσω του οποίου η φύση (φαγητό) γίνεται κουλτούρα.</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Το μαγείρεμα ή μη και ο βαθμός μαγειρέματος είναι πολιτισμική επιλογή. Δεν υπάρχει βιολογική αναγκαιότητα για το μαγείρεμα του φαγητού (το ανθρώπινο στομάχι έχει τη δυνατότητα να χωνέψει το ωμό φαγητό)</a:t>
            </a:r>
          </a:p>
        </p:txBody>
      </p:sp>
      <p:sp>
        <p:nvSpPr>
          <p:cNvPr id="5" name="Arrow: Right 4">
            <a:extLst>
              <a:ext uri="{FF2B5EF4-FFF2-40B4-BE49-F238E27FC236}">
                <a16:creationId xmlns:a16="http://schemas.microsoft.com/office/drawing/2014/main" id="{E544CC12-71A1-4017-AC55-2B07FFE438F8}"/>
              </a:ext>
            </a:extLst>
          </p:cNvPr>
          <p:cNvSpPr/>
          <p:nvPr/>
        </p:nvSpPr>
        <p:spPr>
          <a:xfrm>
            <a:off x="3405929" y="1988699"/>
            <a:ext cx="1092009" cy="2176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186128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FC4E-1A0B-4DB4-A285-84014CB7CC79}"/>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Δομή του μύθου</a:t>
            </a:r>
          </a:p>
        </p:txBody>
      </p:sp>
      <p:sp>
        <p:nvSpPr>
          <p:cNvPr id="3" name="Content Placeholder 2">
            <a:extLst>
              <a:ext uri="{FF2B5EF4-FFF2-40B4-BE49-F238E27FC236}">
                <a16:creationId xmlns:a16="http://schemas.microsoft.com/office/drawing/2014/main" id="{78727C4C-96F3-4AD3-8F92-C6CAE2A367EE}"/>
              </a:ext>
            </a:extLst>
          </p:cNvPr>
          <p:cNvSpPr>
            <a:spLocks noGrp="1"/>
          </p:cNvSpPr>
          <p:nvPr>
            <p:ph idx="1"/>
          </p:nvPr>
        </p:nvSpPr>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E</a:t>
            </a:r>
            <a:r>
              <a:rPr lang="el-GR" sz="2000" dirty="0" err="1">
                <a:latin typeface="Times New Roman" panose="02020603050405020304" pitchFamily="18" charset="0"/>
                <a:cs typeface="Times New Roman" panose="02020603050405020304" pitchFamily="18" charset="0"/>
              </a:rPr>
              <a:t>πιρροή</a:t>
            </a:r>
            <a:r>
              <a:rPr lang="el-GR"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L. Strauss </a:t>
            </a:r>
            <a:r>
              <a:rPr lang="el-GR" sz="2000" dirty="0">
                <a:latin typeface="Times New Roman" panose="02020603050405020304" pitchFamily="18" charset="0"/>
                <a:cs typeface="Times New Roman" panose="02020603050405020304" pitchFamily="18" charset="0"/>
              </a:rPr>
              <a:t>από </a:t>
            </a:r>
            <a:r>
              <a:rPr lang="en-GB" sz="2000" dirty="0">
                <a:latin typeface="Times New Roman" panose="02020603050405020304" pitchFamily="18" charset="0"/>
                <a:cs typeface="Times New Roman" panose="02020603050405020304" pitchFamily="18" charset="0"/>
              </a:rPr>
              <a:t>Saussure</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Μύθος δομημένος όπως η γλώσσα </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l-GR" dirty="0" err="1">
                <a:latin typeface="Times New Roman" panose="02020603050405020304" pitchFamily="18" charset="0"/>
                <a:cs typeface="Times New Roman" panose="02020603050405020304" pitchFamily="18" charset="0"/>
              </a:rPr>
              <a:t>Βαθεία</a:t>
            </a:r>
            <a:r>
              <a:rPr lang="el-GR" dirty="0">
                <a:latin typeface="Times New Roman" panose="02020603050405020304" pitchFamily="18" charset="0"/>
                <a:cs typeface="Times New Roman" panose="02020603050405020304" pitchFamily="18" charset="0"/>
              </a:rPr>
              <a:t> δομή                        γλώσσα (</a:t>
            </a:r>
            <a:r>
              <a:rPr lang="en-GB" dirty="0">
                <a:latin typeface="Times New Roman" panose="02020603050405020304" pitchFamily="18" charset="0"/>
                <a:cs typeface="Times New Roman" panose="02020603050405020304" pitchFamily="18" charset="0"/>
              </a:rPr>
              <a:t>langue) – </a:t>
            </a:r>
            <a:r>
              <a:rPr lang="el-GR" dirty="0">
                <a:latin typeface="Times New Roman" panose="02020603050405020304" pitchFamily="18" charset="0"/>
                <a:cs typeface="Times New Roman" panose="02020603050405020304" pitchFamily="18" charset="0"/>
              </a:rPr>
              <a:t>μύθος</a:t>
            </a:r>
          </a:p>
          <a:p>
            <a:pPr marL="0" indent="0">
              <a:buNone/>
            </a:pPr>
            <a:r>
              <a:rPr lang="el-GR" dirty="0">
                <a:latin typeface="Times New Roman" panose="02020603050405020304" pitchFamily="18" charset="0"/>
                <a:cs typeface="Times New Roman" panose="02020603050405020304" pitchFamily="18" charset="0"/>
              </a:rPr>
              <a:t>Επιφανειακή δομή                λόγος (</a:t>
            </a:r>
            <a:r>
              <a:rPr lang="en-GB" dirty="0">
                <a:latin typeface="Times New Roman" panose="02020603050405020304" pitchFamily="18" charset="0"/>
                <a:cs typeface="Times New Roman" panose="02020603050405020304" pitchFamily="18" charset="0"/>
              </a:rPr>
              <a:t>parole</a:t>
            </a:r>
            <a:r>
              <a:rPr lang="el-GR" dirty="0">
                <a:latin typeface="Times New Roman" panose="02020603050405020304" pitchFamily="18" charset="0"/>
                <a:cs typeface="Times New Roman" panose="02020603050405020304" pitchFamily="18" charset="0"/>
              </a:rPr>
              <a:t>) – εκδοχές του μύθου   </a:t>
            </a:r>
            <a:endParaRPr lang="en-GB"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Μελέτη των επιφανειακών δομών για να κατανοήσουμε τη </a:t>
            </a:r>
            <a:r>
              <a:rPr lang="el-GR" dirty="0" err="1">
                <a:latin typeface="Times New Roman" panose="02020603050405020304" pitchFamily="18" charset="0"/>
                <a:cs typeface="Times New Roman" panose="02020603050405020304" pitchFamily="18" charset="0"/>
              </a:rPr>
              <a:t>βαθεία</a:t>
            </a:r>
            <a:r>
              <a:rPr lang="el-GR" dirty="0">
                <a:latin typeface="Times New Roman" panose="02020603050405020304" pitchFamily="18" charset="0"/>
                <a:cs typeface="Times New Roman" panose="02020603050405020304" pitchFamily="18" charset="0"/>
              </a:rPr>
              <a:t> δομή </a:t>
            </a:r>
          </a:p>
        </p:txBody>
      </p:sp>
      <p:sp>
        <p:nvSpPr>
          <p:cNvPr id="8" name="Arrow: Right 7">
            <a:extLst>
              <a:ext uri="{FF2B5EF4-FFF2-40B4-BE49-F238E27FC236}">
                <a16:creationId xmlns:a16="http://schemas.microsoft.com/office/drawing/2014/main" id="{6738320E-9ADA-4D2C-9BD8-C8B4B07005A8}"/>
              </a:ext>
            </a:extLst>
          </p:cNvPr>
          <p:cNvSpPr/>
          <p:nvPr/>
        </p:nvSpPr>
        <p:spPr>
          <a:xfrm>
            <a:off x="4051883" y="3824536"/>
            <a:ext cx="1070687" cy="208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Right 8">
            <a:extLst>
              <a:ext uri="{FF2B5EF4-FFF2-40B4-BE49-F238E27FC236}">
                <a16:creationId xmlns:a16="http://schemas.microsoft.com/office/drawing/2014/main" id="{DD0AC350-641E-46F3-B738-9526A69D4803}"/>
              </a:ext>
            </a:extLst>
          </p:cNvPr>
          <p:cNvSpPr/>
          <p:nvPr/>
        </p:nvSpPr>
        <p:spPr>
          <a:xfrm>
            <a:off x="4434673" y="4251011"/>
            <a:ext cx="763398" cy="214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368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4F7792-12DC-4E26-8B79-AB3E39978765}"/>
              </a:ext>
            </a:extLst>
          </p:cNvPr>
          <p:cNvSpPr>
            <a:spLocks noGrp="1"/>
          </p:cNvSpPr>
          <p:nvPr>
            <p:ph idx="1"/>
          </p:nvPr>
        </p:nvSpPr>
        <p:spPr>
          <a:xfrm>
            <a:off x="1828799" y="822121"/>
            <a:ext cx="9164273" cy="5436065"/>
          </a:xfrm>
        </p:spPr>
        <p:txBody>
          <a:bodyPr/>
          <a:lstStyle/>
          <a:p>
            <a:pPr marL="0" indent="0">
              <a:buNone/>
            </a:pPr>
            <a:r>
              <a:rPr lang="el-GR" sz="2000" dirty="0">
                <a:latin typeface="Times New Roman" panose="02020603050405020304" pitchFamily="18" charset="0"/>
                <a:cs typeface="Times New Roman" panose="02020603050405020304" pitchFamily="18" charset="0"/>
              </a:rPr>
              <a:t>Επιρροή από </a:t>
            </a:r>
            <a:r>
              <a:rPr lang="en-GB" sz="2000" dirty="0">
                <a:latin typeface="Times New Roman" panose="02020603050405020304" pitchFamily="18" charset="0"/>
                <a:cs typeface="Times New Roman" panose="02020603050405020304" pitchFamily="18" charset="0"/>
              </a:rPr>
              <a:t>S. Freud</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                                      Ανάλυση μύθου – ανάλυση ονείρων</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Μηνύματα του υποσυνειδήτου στα όνειρα – μηνύματα που υποκρύπτονται στο πολιτισμικό υποσυνείδητο</a:t>
            </a:r>
          </a:p>
          <a:p>
            <a:pPr marL="0" indent="0">
              <a:buNone/>
            </a:pPr>
            <a:r>
              <a:rPr lang="el-GR" dirty="0">
                <a:latin typeface="Times New Roman" panose="02020603050405020304" pitchFamily="18" charset="0"/>
                <a:cs typeface="Times New Roman" panose="02020603050405020304" pitchFamily="18" charset="0"/>
              </a:rPr>
              <a:t>                                        </a:t>
            </a:r>
          </a:p>
          <a:p>
            <a:pPr marL="0" indent="0">
              <a:buNone/>
            </a:pPr>
            <a:r>
              <a:rPr lang="el-GR" dirty="0">
                <a:latin typeface="Times New Roman" panose="02020603050405020304" pitchFamily="18" charset="0"/>
                <a:cs typeface="Times New Roman" panose="02020603050405020304" pitchFamily="18" charset="0"/>
              </a:rPr>
              <a:t>                                                                       </a:t>
            </a:r>
            <a:r>
              <a:rPr lang="el-GR" b="1" u="sng" dirty="0">
                <a:latin typeface="Times New Roman" panose="02020603050405020304" pitchFamily="18" charset="0"/>
                <a:cs typeface="Times New Roman" panose="02020603050405020304" pitchFamily="18" charset="0"/>
              </a:rPr>
              <a:t>ΌΜΩΣ</a:t>
            </a:r>
          </a:p>
          <a:p>
            <a:pPr marL="0" indent="0">
              <a:buNone/>
            </a:pPr>
            <a:endParaRPr lang="el-GR" b="1" u="sng"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                                               Πολιτισμικό υποσυνείδητο</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συλλογικό </a:t>
            </a:r>
          </a:p>
          <a:p>
            <a:pPr marL="0" indent="0">
              <a:buNone/>
            </a:pPr>
            <a:r>
              <a:rPr lang="el-GR" dirty="0">
                <a:latin typeface="Times New Roman" panose="02020603050405020304" pitchFamily="18" charset="0"/>
                <a:cs typeface="Times New Roman" panose="02020603050405020304" pitchFamily="18" charset="0"/>
              </a:rPr>
              <a:t>                                                   Υποσυνείδητο ονείρων</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ατομικό</a:t>
            </a:r>
          </a:p>
        </p:txBody>
      </p:sp>
      <p:sp>
        <p:nvSpPr>
          <p:cNvPr id="4" name="Arrow: Down 3">
            <a:extLst>
              <a:ext uri="{FF2B5EF4-FFF2-40B4-BE49-F238E27FC236}">
                <a16:creationId xmlns:a16="http://schemas.microsoft.com/office/drawing/2014/main" id="{2ED944EA-1963-4CD5-9A05-49AADDE4D529}"/>
              </a:ext>
            </a:extLst>
          </p:cNvPr>
          <p:cNvSpPr/>
          <p:nvPr/>
        </p:nvSpPr>
        <p:spPr>
          <a:xfrm>
            <a:off x="5561899" y="2105636"/>
            <a:ext cx="218115" cy="729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22390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7958-1E38-4E7F-920F-CFC34AFC6DD8}"/>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Δομή μαζικής κουλτούρας</a:t>
            </a:r>
          </a:p>
        </p:txBody>
      </p:sp>
      <p:graphicFrame>
        <p:nvGraphicFramePr>
          <p:cNvPr id="4" name="Content Placeholder 3">
            <a:extLst>
              <a:ext uri="{FF2B5EF4-FFF2-40B4-BE49-F238E27FC236}">
                <a16:creationId xmlns:a16="http://schemas.microsoft.com/office/drawing/2014/main" id="{9D05ECE6-DC81-46A5-B71D-A69741EECF74}"/>
              </a:ext>
            </a:extLst>
          </p:cNvPr>
          <p:cNvGraphicFramePr>
            <a:graphicFrameLocks noGrp="1"/>
          </p:cNvGraphicFramePr>
          <p:nvPr>
            <p:ph idx="1"/>
            <p:extLst>
              <p:ext uri="{D42A27DB-BD31-4B8C-83A1-F6EECF244321}">
                <p14:modId xmlns:p14="http://schemas.microsoft.com/office/powerpoint/2010/main" val="3019060996"/>
              </p:ext>
            </p:extLst>
          </p:nvPr>
        </p:nvGraphicFramePr>
        <p:xfrm>
          <a:off x="1131815" y="2139192"/>
          <a:ext cx="10515600" cy="3288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326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AF45-77F9-4AD0-9CCC-454961DDB7B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a:t>
            </a:r>
            <a:r>
              <a:rPr lang="el-GR" dirty="0" err="1">
                <a:latin typeface="Times New Roman" panose="02020603050405020304" pitchFamily="18" charset="0"/>
                <a:cs typeface="Times New Roman" panose="02020603050405020304" pitchFamily="18" charset="0"/>
              </a:rPr>
              <a:t>φαρμογή</a:t>
            </a:r>
            <a:r>
              <a:rPr lang="el-GR" dirty="0">
                <a:latin typeface="Times New Roman" panose="02020603050405020304" pitchFamily="18" charset="0"/>
                <a:cs typeface="Times New Roman" panose="02020603050405020304" pitchFamily="18" charset="0"/>
              </a:rPr>
              <a:t> 1 </a:t>
            </a:r>
            <a:r>
              <a:rPr lang="en-US" dirty="0">
                <a:latin typeface="Times New Roman" panose="02020603050405020304" pitchFamily="18" charset="0"/>
                <a:cs typeface="Times New Roman" panose="02020603050405020304" pitchFamily="18" charset="0"/>
              </a:rPr>
              <a:t>(Western)</a:t>
            </a:r>
            <a:endParaRPr lang="el-G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573A10-3DE5-44FD-AEF8-165BBCBB285D}"/>
              </a:ext>
            </a:extLst>
          </p:cNvPr>
          <p:cNvSpPr>
            <a:spLocks noGrp="1"/>
          </p:cNvSpPr>
          <p:nvPr>
            <p:ph idx="1"/>
          </p:nvPr>
        </p:nvSpPr>
        <p:spPr/>
        <p:txBody>
          <a:bodyPr>
            <a:normAutofit/>
          </a:bodyPr>
          <a:lstStyle/>
          <a:p>
            <a:pPr marL="0" indent="0">
              <a:buNone/>
            </a:pPr>
            <a:r>
              <a:rPr lang="en-GB" sz="2000" dirty="0">
                <a:latin typeface="Times New Roman" panose="02020603050405020304" pitchFamily="18" charset="0"/>
                <a:cs typeface="Times New Roman" panose="02020603050405020304" pitchFamily="18" charset="0"/>
              </a:rPr>
              <a:t>‘The Searchers’</a:t>
            </a:r>
            <a:r>
              <a:rPr lang="el-GR"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r>
              <a:rPr lang="en-GB" sz="2000" dirty="0">
                <a:latin typeface="Times New Roman" panose="02020603050405020304" pitchFamily="18" charset="0"/>
                <a:cs typeface="Times New Roman" panose="02020603050405020304" pitchFamily="18" charset="0"/>
              </a:rPr>
              <a:t>John Ford</a:t>
            </a:r>
            <a:r>
              <a:rPr lang="el-GR" sz="2000" dirty="0">
                <a:latin typeface="Times New Roman" panose="02020603050405020304" pitchFamily="18" charset="0"/>
                <a:cs typeface="Times New Roman" panose="02020603050405020304" pitchFamily="18" charset="0"/>
              </a:rPr>
              <a:t> (1956)</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Ο </a:t>
            </a:r>
            <a:r>
              <a:rPr lang="el-GR" dirty="0" err="1">
                <a:latin typeface="Times New Roman" panose="02020603050405020304" pitchFamily="18" charset="0"/>
                <a:cs typeface="Times New Roman" panose="02020603050405020304" pitchFamily="18" charset="0"/>
              </a:rPr>
              <a:t>Ίθαν</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John Wayne</a:t>
            </a:r>
            <a:r>
              <a:rPr lang="el-GR" dirty="0">
                <a:latin typeface="Times New Roman" panose="02020603050405020304" pitchFamily="18" charset="0"/>
                <a:cs typeface="Times New Roman" panose="02020603050405020304" pitchFamily="18" charset="0"/>
              </a:rPr>
              <a:t>) επιστρέφει μετά τον αμερικανικό εμφύλιο στην απομονωμένη φάρμα της οικογένειας του αδελφού του. Λίγο αργότερα όμως, η οικογένειά του σκοτώνεται μετά από επιδρομή των Ινδιάνων </a:t>
            </a:r>
            <a:r>
              <a:rPr lang="el-GR" dirty="0" err="1">
                <a:latin typeface="Times New Roman" panose="02020603050405020304" pitchFamily="18" charset="0"/>
                <a:cs typeface="Times New Roman" panose="02020603050405020304" pitchFamily="18" charset="0"/>
              </a:rPr>
              <a:t>Κομάντσι</a:t>
            </a:r>
            <a:r>
              <a:rPr lang="el-GR" dirty="0">
                <a:latin typeface="Times New Roman" panose="02020603050405020304" pitchFamily="18" charset="0"/>
                <a:cs typeface="Times New Roman" panose="02020603050405020304" pitchFamily="18" charset="0"/>
              </a:rPr>
              <a:t>, εκτός από τις δύο μικρές ανιψιές του που έχουν απαχθεί. Τότε ο </a:t>
            </a:r>
            <a:r>
              <a:rPr lang="el-GR" dirty="0" err="1">
                <a:latin typeface="Times New Roman" panose="02020603050405020304" pitchFamily="18" charset="0"/>
                <a:cs typeface="Times New Roman" panose="02020603050405020304" pitchFamily="18" charset="0"/>
              </a:rPr>
              <a:t>Ίθαν</a:t>
            </a:r>
            <a:r>
              <a:rPr lang="el-GR" dirty="0">
                <a:latin typeface="Times New Roman" panose="02020603050405020304" pitchFamily="18" charset="0"/>
                <a:cs typeface="Times New Roman" panose="02020603050405020304" pitchFamily="18" charset="0"/>
              </a:rPr>
              <a:t> και ο Μάρτιν (ένα ορφανό, με ινδιάνικο αίμα), αρχίζουν τη</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μακρόχρονη αναζήτηση των κοριτσιών.</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71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8FC748-CE8B-4B3C-A20B-7006571C81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509" y="247221"/>
            <a:ext cx="4572000" cy="6512821"/>
          </a:xfrm>
        </p:spPr>
      </p:pic>
    </p:spTree>
    <p:extLst>
      <p:ext uri="{BB962C8B-B14F-4D97-AF65-F5344CB8AC3E}">
        <p14:creationId xmlns:p14="http://schemas.microsoft.com/office/powerpoint/2010/main" val="67513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0275-2769-42B3-BA56-43A30F15BF60}"/>
              </a:ext>
            </a:extLst>
          </p:cNvPr>
          <p:cNvSpPr>
            <a:spLocks noGrp="1"/>
          </p:cNvSpPr>
          <p:nvPr>
            <p:ph type="title"/>
          </p:nvPr>
        </p:nvSpPr>
        <p:spPr>
          <a:xfrm>
            <a:off x="2592925" y="227201"/>
            <a:ext cx="8911687" cy="871757"/>
          </a:xfrm>
        </p:spPr>
        <p:txBody>
          <a:bodyPr/>
          <a:lstStyle/>
          <a:p>
            <a:r>
              <a:rPr lang="el-GR" dirty="0">
                <a:latin typeface="Times New Roman" panose="02020603050405020304" pitchFamily="18" charset="0"/>
                <a:cs typeface="Times New Roman" panose="02020603050405020304" pitchFamily="18" charset="0"/>
              </a:rPr>
              <a:t>Δομή</a:t>
            </a:r>
            <a:r>
              <a:rPr lang="el-GR" dirty="0"/>
              <a:t> </a:t>
            </a:r>
          </a:p>
        </p:txBody>
      </p:sp>
      <p:sp>
        <p:nvSpPr>
          <p:cNvPr id="6" name="Content Placeholder 5">
            <a:extLst>
              <a:ext uri="{FF2B5EF4-FFF2-40B4-BE49-F238E27FC236}">
                <a16:creationId xmlns:a16="http://schemas.microsoft.com/office/drawing/2014/main" id="{59FADED5-2432-432E-A2F8-FE6DF2DE60D6}"/>
              </a:ext>
            </a:extLst>
          </p:cNvPr>
          <p:cNvSpPr>
            <a:spLocks noGrp="1"/>
          </p:cNvSpPr>
          <p:nvPr>
            <p:ph idx="1"/>
          </p:nvPr>
        </p:nvSpPr>
        <p:spPr>
          <a:xfrm>
            <a:off x="2021747" y="1291905"/>
            <a:ext cx="9273140" cy="5566095"/>
          </a:xfrm>
        </p:spPr>
        <p:txBody>
          <a:bodyPr>
            <a:normAutofit fontScale="92500" lnSpcReduction="20000"/>
          </a:bodyPr>
          <a:lstStyle/>
          <a:p>
            <a:pPr marL="0" indent="0">
              <a:buNone/>
            </a:pPr>
            <a:r>
              <a:rPr lang="el-GR" sz="1400" dirty="0">
                <a:latin typeface="Times New Roman" panose="02020603050405020304" pitchFamily="18" charset="0"/>
                <a:cs typeface="Times New Roman" panose="02020603050405020304" pitchFamily="18" charset="0"/>
              </a:rPr>
              <a:t>Εσωτερικοί Χώροι – Εξωτερικοί Χώροι</a:t>
            </a:r>
            <a:r>
              <a:rPr lang="en-GB"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Λογική του συγκεκριμένου</a:t>
            </a:r>
          </a:p>
          <a:p>
            <a:pPr marL="0" indent="0">
              <a:buNone/>
            </a:pPr>
            <a:r>
              <a:rPr lang="el-GR" sz="1400" dirty="0">
                <a:latin typeface="Times New Roman" panose="02020603050405020304" pitchFamily="18" charset="0"/>
                <a:cs typeface="Times New Roman" panose="02020603050405020304" pitchFamily="18" charset="0"/>
              </a:rPr>
              <a:t>Η αγροικία – Το τοπίο</a:t>
            </a:r>
            <a:r>
              <a:rPr lang="en-GB"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logic of the concrete)</a:t>
            </a:r>
            <a:endParaRPr lang="el-GR" sz="1400" dirty="0">
              <a:latin typeface="Times New Roman" panose="02020603050405020304" pitchFamily="18" charset="0"/>
              <a:cs typeface="Times New Roman" panose="02020603050405020304" pitchFamily="18" charset="0"/>
            </a:endParaRPr>
          </a:p>
          <a:p>
            <a:pPr marL="0" indent="0">
              <a:buNone/>
            </a:pPr>
            <a:r>
              <a:rPr lang="el-GR" sz="1400" dirty="0">
                <a:latin typeface="Times New Roman" panose="02020603050405020304" pitchFamily="18" charset="0"/>
                <a:cs typeface="Times New Roman" panose="02020603050405020304" pitchFamily="18" charset="0"/>
              </a:rPr>
              <a:t>Η οικογένεια – Το άτομο                                               συγκεκριμένα στοιχεία                                                     Συγκεκριμένο </a:t>
            </a:r>
          </a:p>
          <a:p>
            <a:pPr marL="0" indent="0">
              <a:buNone/>
            </a:pPr>
            <a:r>
              <a:rPr lang="el-GR" sz="1400" dirty="0">
                <a:latin typeface="Times New Roman" panose="02020603050405020304" pitchFamily="18" charset="0"/>
                <a:cs typeface="Times New Roman" panose="02020603050405020304" pitchFamily="18" charset="0"/>
              </a:rPr>
              <a:t>Γυναίκες (&amp; παιδιά) – Άντρες                                                (</a:t>
            </a:r>
            <a:r>
              <a:rPr lang="en-GB" sz="1400" dirty="0">
                <a:latin typeface="Times New Roman" panose="02020603050405020304" pitchFamily="18" charset="0"/>
                <a:cs typeface="Times New Roman" panose="02020603050405020304" pitchFamily="18" charset="0"/>
              </a:rPr>
              <a:t>concrete)</a:t>
            </a:r>
            <a:r>
              <a:rPr lang="el-GR" sz="1400"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(concrete)</a:t>
            </a:r>
            <a:r>
              <a:rPr lang="el-GR" sz="1400" dirty="0">
                <a:latin typeface="Times New Roman" panose="02020603050405020304" pitchFamily="18" charset="0"/>
                <a:cs typeface="Times New Roman" panose="02020603050405020304" pitchFamily="18" charset="0"/>
              </a:rPr>
              <a:t>   </a:t>
            </a:r>
          </a:p>
          <a:p>
            <a:pPr marL="0" indent="0">
              <a:buNone/>
            </a:pPr>
            <a:r>
              <a:rPr lang="el-GR" sz="1400" dirty="0">
                <a:latin typeface="Times New Roman" panose="02020603050405020304" pitchFamily="18" charset="0"/>
                <a:cs typeface="Times New Roman" panose="02020603050405020304" pitchFamily="18" charset="0"/>
              </a:rPr>
              <a:t>Λευκοί – Ινδιάνοι </a:t>
            </a:r>
            <a:endParaRPr lang="en-GB" sz="1400" dirty="0">
              <a:latin typeface="Times New Roman" panose="02020603050405020304" pitchFamily="18" charset="0"/>
              <a:cs typeface="Times New Roman" panose="02020603050405020304" pitchFamily="18" charset="0"/>
            </a:endParaRPr>
          </a:p>
          <a:p>
            <a:pPr marL="0" indent="0">
              <a:buNone/>
            </a:pPr>
            <a:endParaRPr lang="en-GB" sz="1400" dirty="0">
              <a:latin typeface="Times New Roman" panose="02020603050405020304" pitchFamily="18" charset="0"/>
              <a:cs typeface="Times New Roman" panose="02020603050405020304" pitchFamily="18" charset="0"/>
            </a:endParaRPr>
          </a:p>
          <a:p>
            <a:pPr marL="0" indent="0">
              <a:buNone/>
            </a:pPr>
            <a:r>
              <a:rPr lang="el-GR" sz="1400" dirty="0">
                <a:latin typeface="Times New Roman" panose="02020603050405020304" pitchFamily="18" charset="0"/>
                <a:cs typeface="Times New Roman" panose="02020603050405020304" pitchFamily="18" charset="0"/>
              </a:rPr>
              <a:t>Νόμος και Τάξη – Αναρχία</a:t>
            </a:r>
          </a:p>
          <a:p>
            <a:pPr marL="0" indent="0">
              <a:buNone/>
            </a:pPr>
            <a:r>
              <a:rPr lang="el-GR" sz="1400" dirty="0">
                <a:latin typeface="Times New Roman" panose="02020603050405020304" pitchFamily="18" charset="0"/>
                <a:cs typeface="Times New Roman" panose="02020603050405020304" pitchFamily="18" charset="0"/>
              </a:rPr>
              <a:t>Ειρήνη – Πόλεμος </a:t>
            </a:r>
          </a:p>
          <a:p>
            <a:pPr marL="0" indent="0">
              <a:buNone/>
            </a:pPr>
            <a:r>
              <a:rPr lang="el-GR" sz="1400" dirty="0">
                <a:latin typeface="Times New Roman" panose="02020603050405020304" pitchFamily="18" charset="0"/>
                <a:cs typeface="Times New Roman" panose="02020603050405020304" pitchFamily="18" charset="0"/>
              </a:rPr>
              <a:t>Πολιτισμός – Πρωτόγονο στάδιο                                       αξίες λευκής πατριαρχικής</a:t>
            </a:r>
          </a:p>
          <a:p>
            <a:pPr marL="0" indent="0">
              <a:buNone/>
            </a:pPr>
            <a:r>
              <a:rPr lang="el-GR" sz="1400" dirty="0">
                <a:latin typeface="Times New Roman" panose="02020603050405020304" pitchFamily="18" charset="0"/>
                <a:cs typeface="Times New Roman" panose="02020603050405020304" pitchFamily="18" charset="0"/>
              </a:rPr>
              <a:t>Χριστιανισμός – Παγανισμός                                              καπιταλιστικής κοινωνίας</a:t>
            </a:r>
          </a:p>
          <a:p>
            <a:pPr marL="0" indent="0">
              <a:buNone/>
            </a:pPr>
            <a:r>
              <a:rPr lang="el-GR" sz="1400" dirty="0">
                <a:latin typeface="Times New Roman" panose="02020603050405020304" pitchFamily="18" charset="0"/>
                <a:cs typeface="Times New Roman" panose="02020603050405020304" pitchFamily="18" charset="0"/>
              </a:rPr>
              <a:t>Πρόοδος – Στασιμότητα </a:t>
            </a:r>
          </a:p>
          <a:p>
            <a:pPr marL="0" indent="0">
              <a:buNone/>
            </a:pPr>
            <a:r>
              <a:rPr lang="el-GR" sz="1400" dirty="0">
                <a:latin typeface="Times New Roman" panose="02020603050405020304" pitchFamily="18" charset="0"/>
                <a:cs typeface="Times New Roman" panose="02020603050405020304" pitchFamily="18" charset="0"/>
              </a:rPr>
              <a:t>Η ΔΥΣΗ – Η ΑΝΑΤΟΛΗ</a:t>
            </a:r>
          </a:p>
          <a:p>
            <a:pPr marL="0" indent="0">
              <a:buNone/>
            </a:pPr>
            <a:endParaRPr lang="el-GR" sz="1400" dirty="0">
              <a:latin typeface="Times New Roman" panose="02020603050405020304" pitchFamily="18" charset="0"/>
              <a:cs typeface="Times New Roman" panose="02020603050405020304" pitchFamily="18" charset="0"/>
            </a:endParaRPr>
          </a:p>
          <a:p>
            <a:pPr marL="0" indent="0">
              <a:buNone/>
            </a:pPr>
            <a:r>
              <a:rPr lang="el-GR" sz="1400" dirty="0">
                <a:latin typeface="Times New Roman" panose="02020603050405020304" pitchFamily="18" charset="0"/>
                <a:cs typeface="Times New Roman" panose="02020603050405020304" pitchFamily="18" charset="0"/>
              </a:rPr>
              <a:t>Ανθρωπιά – Αγριότητα</a:t>
            </a:r>
          </a:p>
          <a:p>
            <a:pPr marL="0" indent="0">
              <a:buNone/>
            </a:pPr>
            <a:r>
              <a:rPr lang="el-GR" sz="1400" dirty="0">
                <a:latin typeface="Times New Roman" panose="02020603050405020304" pitchFamily="18" charset="0"/>
                <a:cs typeface="Times New Roman" panose="02020603050405020304" pitchFamily="18" charset="0"/>
              </a:rPr>
              <a:t>Γονιμότητα – Στειρότητα</a:t>
            </a:r>
          </a:p>
          <a:p>
            <a:pPr marL="0" indent="0">
              <a:buNone/>
            </a:pPr>
            <a:r>
              <a:rPr lang="el-GR" sz="1400" dirty="0">
                <a:latin typeface="Times New Roman" panose="02020603050405020304" pitchFamily="18" charset="0"/>
                <a:cs typeface="Times New Roman" panose="02020603050405020304" pitchFamily="18" charset="0"/>
              </a:rPr>
              <a:t>Ασφάλεια – Κίνδυνος                                                               αξίες καθολικές                                                      Αφηρημένο</a:t>
            </a:r>
          </a:p>
          <a:p>
            <a:pPr marL="0" indent="0">
              <a:buNone/>
            </a:pPr>
            <a:r>
              <a:rPr lang="el-GR" sz="1400" dirty="0">
                <a:latin typeface="Times New Roman" panose="02020603050405020304" pitchFamily="18" charset="0"/>
                <a:cs typeface="Times New Roman" panose="02020603050405020304" pitchFamily="18" charset="0"/>
              </a:rPr>
              <a:t>Μόρφωση (Γνώση) – Άγνοια                                                                                                                                 </a:t>
            </a:r>
            <a:r>
              <a:rPr lang="en-GB" sz="1400" dirty="0">
                <a:latin typeface="Times New Roman" panose="02020603050405020304" pitchFamily="18" charset="0"/>
                <a:cs typeface="Times New Roman" panose="02020603050405020304" pitchFamily="18" charset="0"/>
              </a:rPr>
              <a:t>    (abstract)</a:t>
            </a:r>
            <a:endParaRPr lang="el-GR" sz="1400" dirty="0">
              <a:latin typeface="Times New Roman" panose="02020603050405020304" pitchFamily="18" charset="0"/>
              <a:cs typeface="Times New Roman" panose="02020603050405020304" pitchFamily="18" charset="0"/>
            </a:endParaRPr>
          </a:p>
          <a:p>
            <a:pPr marL="0" indent="0">
              <a:buNone/>
            </a:pPr>
            <a:r>
              <a:rPr lang="el-GR" sz="1400" dirty="0">
                <a:latin typeface="Times New Roman" panose="02020603050405020304" pitchFamily="18" charset="0"/>
                <a:cs typeface="Times New Roman" panose="02020603050405020304" pitchFamily="18" charset="0"/>
              </a:rPr>
              <a:t>Καλό – Κακό</a:t>
            </a:r>
          </a:p>
          <a:p>
            <a:pPr marL="0" indent="0">
              <a:buNone/>
            </a:pPr>
            <a:r>
              <a:rPr lang="el-GR" sz="1400" dirty="0">
                <a:latin typeface="Times New Roman" panose="02020603050405020304" pitchFamily="18" charset="0"/>
                <a:cs typeface="Times New Roman" panose="02020603050405020304" pitchFamily="18" charset="0"/>
              </a:rPr>
              <a:t>ΠΟΛΙΤΙΣΜΟΣ – ΦΥΣΗ </a:t>
            </a:r>
          </a:p>
        </p:txBody>
      </p:sp>
      <p:sp>
        <p:nvSpPr>
          <p:cNvPr id="10" name="Right Brace 9">
            <a:extLst>
              <a:ext uri="{FF2B5EF4-FFF2-40B4-BE49-F238E27FC236}">
                <a16:creationId xmlns:a16="http://schemas.microsoft.com/office/drawing/2014/main" id="{5C2B2687-526F-422C-AB99-410B2AE80BF8}"/>
              </a:ext>
            </a:extLst>
          </p:cNvPr>
          <p:cNvSpPr/>
          <p:nvPr/>
        </p:nvSpPr>
        <p:spPr>
          <a:xfrm>
            <a:off x="2105637" y="1291905"/>
            <a:ext cx="6283354" cy="1459685"/>
          </a:xfrm>
          <a:prstGeom prst="rightBrace">
            <a:avLst>
              <a:gd name="adj1" fmla="val 0"/>
              <a:gd name="adj2" fmla="val 5517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11" name="Right Brace 10">
            <a:extLst>
              <a:ext uri="{FF2B5EF4-FFF2-40B4-BE49-F238E27FC236}">
                <a16:creationId xmlns:a16="http://schemas.microsoft.com/office/drawing/2014/main" id="{468DF6F0-8509-4807-A607-F9CB77832805}"/>
              </a:ext>
            </a:extLst>
          </p:cNvPr>
          <p:cNvSpPr/>
          <p:nvPr/>
        </p:nvSpPr>
        <p:spPr>
          <a:xfrm>
            <a:off x="2105637" y="3020038"/>
            <a:ext cx="6342077" cy="171135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Right Brace 11">
            <a:extLst>
              <a:ext uri="{FF2B5EF4-FFF2-40B4-BE49-F238E27FC236}">
                <a16:creationId xmlns:a16="http://schemas.microsoft.com/office/drawing/2014/main" id="{279983C1-4558-4819-A027-B447C2F5C27E}"/>
              </a:ext>
            </a:extLst>
          </p:cNvPr>
          <p:cNvSpPr/>
          <p:nvPr/>
        </p:nvSpPr>
        <p:spPr>
          <a:xfrm>
            <a:off x="2063692" y="4999841"/>
            <a:ext cx="6459523" cy="1711355"/>
          </a:xfrm>
          <a:prstGeom prst="rightBrace">
            <a:avLst>
              <a:gd name="adj1" fmla="val 0"/>
              <a:gd name="adj2" fmla="val 5169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6" name="Straight Arrow Connector 25">
            <a:extLst>
              <a:ext uri="{FF2B5EF4-FFF2-40B4-BE49-F238E27FC236}">
                <a16:creationId xmlns:a16="http://schemas.microsoft.com/office/drawing/2014/main" id="{D4AB8398-A0F8-40F2-97D7-85FBA0C7129D}"/>
              </a:ext>
            </a:extLst>
          </p:cNvPr>
          <p:cNvCxnSpPr>
            <a:cxnSpLocks/>
          </p:cNvCxnSpPr>
          <p:nvPr/>
        </p:nvCxnSpPr>
        <p:spPr>
          <a:xfrm>
            <a:off x="9823508" y="2499919"/>
            <a:ext cx="0" cy="2919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A6F6D69-C48B-4027-AE58-8C2BFF8C2A37}"/>
              </a:ext>
            </a:extLst>
          </p:cNvPr>
          <p:cNvCxnSpPr>
            <a:cxnSpLocks/>
          </p:cNvCxnSpPr>
          <p:nvPr/>
        </p:nvCxnSpPr>
        <p:spPr>
          <a:xfrm flipV="1">
            <a:off x="10083567" y="2499920"/>
            <a:ext cx="0" cy="2919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661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5404F9-8131-46D7-8C51-37ABBECF28F3}"/>
              </a:ext>
            </a:extLst>
          </p:cNvPr>
          <p:cNvSpPr>
            <a:spLocks noGrp="1"/>
          </p:cNvSpPr>
          <p:nvPr>
            <p:ph idx="1"/>
          </p:nvPr>
        </p:nvSpPr>
        <p:spPr>
          <a:xfrm>
            <a:off x="2589212" y="2046914"/>
            <a:ext cx="8915400" cy="3864308"/>
          </a:xfrm>
        </p:spPr>
        <p:txBody>
          <a:bodyPr/>
          <a:lstStyle/>
          <a:p>
            <a:pPr marL="0" indent="0">
              <a:buNone/>
            </a:pPr>
            <a:r>
              <a:rPr lang="el-GR" dirty="0">
                <a:latin typeface="Times New Roman" panose="02020603050405020304" pitchFamily="18" charset="0"/>
                <a:cs typeface="Times New Roman" panose="02020603050405020304" pitchFamily="18" charset="0"/>
              </a:rPr>
              <a:t>Ανώμαλοι/Μεσολαβητικοί χαρακτήρες</a:t>
            </a:r>
          </a:p>
          <a:p>
            <a:r>
              <a:rPr lang="el-GR" dirty="0">
                <a:latin typeface="Times New Roman" panose="02020603050405020304" pitchFamily="18" charset="0"/>
                <a:cs typeface="Times New Roman" panose="02020603050405020304" pitchFamily="18" charset="0"/>
              </a:rPr>
              <a:t>Ήρωας</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Ίθαν</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Αντιήρωας/Βοηθός</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Μαρκ</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3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84AA-8E47-442B-8E67-6DADD81F88E7}"/>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John Fiske (1934-)</a:t>
            </a:r>
            <a:endParaRPr lang="el-G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9F3813-1F4F-4F00-9811-B254A9F1D877}"/>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Καθηγητής επικοινωνίας στο Πανεπιστήμιο του </a:t>
            </a:r>
            <a:r>
              <a:rPr lang="en-GB" dirty="0">
                <a:latin typeface="Times New Roman" panose="02020603050405020304" pitchFamily="18" charset="0"/>
                <a:cs typeface="Times New Roman" panose="02020603050405020304" pitchFamily="18" charset="0"/>
              </a:rPr>
              <a:t>Wisconsin-Madison</a:t>
            </a:r>
          </a:p>
          <a:p>
            <a:endParaRPr lang="el-GR"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Πεδία ενασχόλησης</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ζητήματα πολιτισμού, μαζική κουλτούρα, σημειωτική των ΜΜΕ</a:t>
            </a:r>
          </a:p>
          <a:p>
            <a:endParaRPr lang="el-GR" dirty="0"/>
          </a:p>
          <a:p>
            <a:pPr marL="0" indent="0">
              <a:buNone/>
            </a:pPr>
            <a:endParaRPr lang="el-GR" dirty="0"/>
          </a:p>
          <a:p>
            <a:pPr marL="0" indent="0">
              <a:buNone/>
            </a:pPr>
            <a:endParaRPr lang="en-GB" dirty="0"/>
          </a:p>
          <a:p>
            <a:pPr marL="0" indent="0">
              <a:buNone/>
            </a:pPr>
            <a:endParaRPr lang="el-GR" dirty="0"/>
          </a:p>
        </p:txBody>
      </p:sp>
    </p:spTree>
    <p:extLst>
      <p:ext uri="{BB962C8B-B14F-4D97-AF65-F5344CB8AC3E}">
        <p14:creationId xmlns:p14="http://schemas.microsoft.com/office/powerpoint/2010/main" val="265169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9FB730-B762-4E16-90E8-FB1368DC13FF}"/>
              </a:ext>
            </a:extLst>
          </p:cNvPr>
          <p:cNvSpPr>
            <a:spLocks noGrp="1"/>
          </p:cNvSpPr>
          <p:nvPr>
            <p:ph idx="1"/>
          </p:nvPr>
        </p:nvSpPr>
        <p:spPr>
          <a:xfrm>
            <a:off x="2589212" y="637563"/>
            <a:ext cx="8915400" cy="5273659"/>
          </a:xfrm>
        </p:spPr>
        <p:txBody>
          <a:bodyPr/>
          <a:lstStyle/>
          <a:p>
            <a:pPr marL="0" indent="0">
              <a:buNone/>
            </a:pPr>
            <a:r>
              <a:rPr lang="en-US" dirty="0">
                <a:latin typeface="Times New Roman" panose="02020603050405020304" pitchFamily="18" charset="0"/>
                <a:cs typeface="Times New Roman" panose="02020603050405020304" pitchFamily="18" charset="0"/>
              </a:rPr>
              <a:t>‘Duel at Diablo’</a:t>
            </a:r>
          </a:p>
          <a:p>
            <a:pPr marL="0" indent="0">
              <a:buNone/>
            </a:pPr>
            <a:r>
              <a:rPr lang="en-US" dirty="0">
                <a:latin typeface="Times New Roman" panose="02020603050405020304" pitchFamily="18" charset="0"/>
                <a:cs typeface="Times New Roman" panose="02020603050405020304" pitchFamily="18" charset="0"/>
              </a:rPr>
              <a:t> Ralph Nelson (1966)</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Ο </a:t>
            </a:r>
            <a:r>
              <a:rPr lang="el-GR" dirty="0" err="1">
                <a:latin typeface="Times New Roman" panose="02020603050405020304" pitchFamily="18" charset="0"/>
                <a:cs typeface="Times New Roman" panose="02020603050405020304" pitchFamily="18" charset="0"/>
              </a:rPr>
              <a:t>Jess</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Remsberg</a:t>
            </a:r>
            <a:r>
              <a:rPr lang="el-GR" dirty="0">
                <a:latin typeface="Times New Roman" panose="02020603050405020304" pitchFamily="18" charset="0"/>
                <a:cs typeface="Times New Roman" panose="02020603050405020304" pitchFamily="18" charset="0"/>
              </a:rPr>
              <a:t>, η </a:t>
            </a:r>
            <a:r>
              <a:rPr lang="el-GR" dirty="0" err="1">
                <a:latin typeface="Times New Roman" panose="02020603050405020304" pitchFamily="18" charset="0"/>
                <a:cs typeface="Times New Roman" panose="02020603050405020304" pitchFamily="18" charset="0"/>
              </a:rPr>
              <a:t>Ellen</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Grange</a:t>
            </a:r>
            <a:r>
              <a:rPr lang="el-GR" dirty="0">
                <a:latin typeface="Times New Roman" panose="02020603050405020304" pitchFamily="18" charset="0"/>
                <a:cs typeface="Times New Roman" panose="02020603050405020304" pitchFamily="18" charset="0"/>
              </a:rPr>
              <a:t>, o πρώην άντρας της </a:t>
            </a:r>
            <a:r>
              <a:rPr lang="el-GR" dirty="0" err="1">
                <a:latin typeface="Times New Roman" panose="02020603050405020304" pitchFamily="18" charset="0"/>
                <a:cs typeface="Times New Roman" panose="02020603050405020304" pitchFamily="18" charset="0"/>
              </a:rPr>
              <a:t>Ellen</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Willard</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Grange</a:t>
            </a:r>
            <a:r>
              <a:rPr lang="el-GR" dirty="0">
                <a:latin typeface="Times New Roman" panose="02020603050405020304" pitchFamily="18" charset="0"/>
                <a:cs typeface="Times New Roman" panose="02020603050405020304" pitchFamily="18" charset="0"/>
              </a:rPr>
              <a:t>, o </a:t>
            </a:r>
            <a:r>
              <a:rPr lang="el-GR" dirty="0" err="1">
                <a:latin typeface="Times New Roman" panose="02020603050405020304" pitchFamily="18" charset="0"/>
                <a:cs typeface="Times New Roman" panose="02020603050405020304" pitchFamily="18" charset="0"/>
              </a:rPr>
              <a:t>Toller</a:t>
            </a:r>
            <a:r>
              <a:rPr lang="el-GR" dirty="0">
                <a:latin typeface="Times New Roman" panose="02020603050405020304" pitchFamily="18" charset="0"/>
                <a:cs typeface="Times New Roman" panose="02020603050405020304" pitchFamily="18" charset="0"/>
              </a:rPr>
              <a:t> και ο </a:t>
            </a:r>
            <a:r>
              <a:rPr lang="el-GR" dirty="0" err="1">
                <a:latin typeface="Times New Roman" panose="02020603050405020304" pitchFamily="18" charset="0"/>
                <a:cs typeface="Times New Roman" panose="02020603050405020304" pitchFamily="18" charset="0"/>
              </a:rPr>
              <a:t>Scotty</a:t>
            </a:r>
            <a:r>
              <a:rPr lang="el-GR" dirty="0">
                <a:latin typeface="Times New Roman" panose="02020603050405020304" pitchFamily="18" charset="0"/>
                <a:cs typeface="Times New Roman" panose="02020603050405020304" pitchFamily="18" charset="0"/>
              </a:rPr>
              <a:t> βρίσκονται μπλεγμένοι στην ίδια περιπέτεια κι ενώ πριν η έχθρα ρίζωνε ανάμεσά τους, τώρα πρέπει να συνεργαστούν για να περάσουν με ένα εμπορικό καραβάνι και το αμερικανικό Ιππικό από την περιοχή των Απάτσι, ώστε να φτάσουν στο Οχυρό του αμερικανικού στρατού. Ο καθένας έχει τους δικούς του λόγους για να φτάσει στην άλλη μεριά. Ο αρχηγός των ιθαγενών, ο </a:t>
            </a:r>
            <a:r>
              <a:rPr lang="el-GR" dirty="0" err="1">
                <a:latin typeface="Times New Roman" panose="02020603050405020304" pitchFamily="18" charset="0"/>
                <a:cs typeface="Times New Roman" panose="02020603050405020304" pitchFamily="18" charset="0"/>
              </a:rPr>
              <a:t>Chata</a:t>
            </a:r>
            <a:r>
              <a:rPr lang="el-GR" dirty="0">
                <a:latin typeface="Times New Roman" panose="02020603050405020304" pitchFamily="18" charset="0"/>
                <a:cs typeface="Times New Roman" panose="02020603050405020304" pitchFamily="18" charset="0"/>
              </a:rPr>
              <a:t>, δεν αργεί να αντιληφθεί την καταπάτηση της γης του και αποφασίζει να κάνει επιδρομή στο καραβάνι. Η μάχη δεν αργεί.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858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EE33421-E5D5-4CC5-B3C3-72CDEB7E2AE8}"/>
              </a:ext>
            </a:extLst>
          </p:cNvPr>
          <p:cNvPicPr>
            <a:picLocks noGrp="1" noChangeAspect="1"/>
          </p:cNvPicPr>
          <p:nvPr>
            <p:ph idx="1"/>
          </p:nvPr>
        </p:nvPicPr>
        <p:blipFill>
          <a:blip r:embed="rId2"/>
          <a:stretch>
            <a:fillRect/>
          </a:stretch>
        </p:blipFill>
        <p:spPr>
          <a:xfrm>
            <a:off x="2558910" y="932873"/>
            <a:ext cx="8761598" cy="5052291"/>
          </a:xfrm>
          <a:prstGeom prst="rect">
            <a:avLst/>
          </a:prstGeom>
        </p:spPr>
      </p:pic>
    </p:spTree>
    <p:extLst>
      <p:ext uri="{BB962C8B-B14F-4D97-AF65-F5344CB8AC3E}">
        <p14:creationId xmlns:p14="http://schemas.microsoft.com/office/powerpoint/2010/main" val="126819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B17D66A1-988C-4F3A-A3A8-A71CB6EF26E9}"/>
              </a:ext>
            </a:extLst>
          </p:cNvPr>
          <p:cNvGraphicFramePr>
            <a:graphicFrameLocks noGrp="1"/>
          </p:cNvGraphicFramePr>
          <p:nvPr>
            <p:ph idx="1"/>
            <p:extLst>
              <p:ext uri="{D42A27DB-BD31-4B8C-83A1-F6EECF244321}">
                <p14:modId xmlns:p14="http://schemas.microsoft.com/office/powerpoint/2010/main" val="1319667383"/>
              </p:ext>
            </p:extLst>
          </p:nvPr>
        </p:nvGraphicFramePr>
        <p:xfrm>
          <a:off x="2299063" y="1"/>
          <a:ext cx="9823268" cy="6775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000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E9D389-F441-479B-9E47-9E9D59D20D78}"/>
              </a:ext>
            </a:extLst>
          </p:cNvPr>
          <p:cNvSpPr>
            <a:spLocks noGrp="1"/>
          </p:cNvSpPr>
          <p:nvPr>
            <p:ph idx="1"/>
          </p:nvPr>
        </p:nvSpPr>
        <p:spPr>
          <a:xfrm>
            <a:off x="2589212" y="809897"/>
            <a:ext cx="8915400" cy="5101325"/>
          </a:xfrm>
        </p:spPr>
        <p:txBody>
          <a:bodyPr/>
          <a:lstStyle/>
          <a:p>
            <a:r>
              <a:rPr lang="el-GR" dirty="0">
                <a:latin typeface="Times New Roman" panose="02020603050405020304" pitchFamily="18" charset="0"/>
                <a:cs typeface="Times New Roman" panose="02020603050405020304" pitchFamily="18" charset="0"/>
              </a:rPr>
              <a:t>Ήρωες: </a:t>
            </a:r>
            <a:r>
              <a:rPr lang="en-US" dirty="0">
                <a:latin typeface="Times New Roman" panose="02020603050405020304" pitchFamily="18" charset="0"/>
                <a:cs typeface="Times New Roman" panose="02020603050405020304" pitchFamily="18" charset="0"/>
              </a:rPr>
              <a:t>Jess </a:t>
            </a:r>
            <a:r>
              <a:rPr lang="en-US" dirty="0" err="1">
                <a:latin typeface="Times New Roman" panose="02020603050405020304" pitchFamily="18" charset="0"/>
                <a:cs typeface="Times New Roman" panose="02020603050405020304" pitchFamily="18" charset="0"/>
              </a:rPr>
              <a:t>Remsberg</a:t>
            </a:r>
            <a:r>
              <a:rPr lang="en-US" dirty="0">
                <a:latin typeface="Times New Roman" panose="02020603050405020304" pitchFamily="18" charset="0"/>
                <a:cs typeface="Times New Roman" panose="02020603050405020304" pitchFamily="18" charset="0"/>
              </a:rPr>
              <a:t> &amp; Toller</a:t>
            </a:r>
          </a:p>
          <a:p>
            <a:r>
              <a:rPr lang="el-GR" dirty="0">
                <a:latin typeface="Times New Roman" panose="02020603050405020304" pitchFamily="18" charset="0"/>
                <a:cs typeface="Times New Roman" panose="02020603050405020304" pitchFamily="18" charset="0"/>
              </a:rPr>
              <a:t>Αντιήρωας: </a:t>
            </a:r>
            <a:r>
              <a:rPr lang="en-US" dirty="0">
                <a:latin typeface="Times New Roman" panose="02020603050405020304" pitchFamily="18" charset="0"/>
                <a:cs typeface="Times New Roman" panose="02020603050405020304" pitchFamily="18" charset="0"/>
              </a:rPr>
              <a:t>Willard Grange</a:t>
            </a:r>
          </a:p>
          <a:p>
            <a:pPr marL="0" indent="0">
              <a:buNone/>
            </a:pPr>
            <a:endParaRPr lang="el-GR" dirty="0"/>
          </a:p>
        </p:txBody>
      </p:sp>
    </p:spTree>
    <p:extLst>
      <p:ext uri="{BB962C8B-B14F-4D97-AF65-F5344CB8AC3E}">
        <p14:creationId xmlns:p14="http://schemas.microsoft.com/office/powerpoint/2010/main" val="398137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2813-73FD-4FCE-986F-805218C4D471}"/>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Εφαρμογή 2</a:t>
            </a:r>
            <a:r>
              <a:rPr lang="en-GB" dirty="0">
                <a:latin typeface="Times New Roman" panose="02020603050405020304" pitchFamily="18" charset="0"/>
                <a:cs typeface="Times New Roman" panose="02020603050405020304" pitchFamily="18" charset="0"/>
              </a:rPr>
              <a:t> (Horror)</a:t>
            </a:r>
            <a:endParaRPr lang="el-G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D7D4BE1-926C-4C60-9193-171E58A59A76}"/>
              </a:ext>
            </a:extLst>
          </p:cNvPr>
          <p:cNvSpPr>
            <a:spLocks noGrp="1"/>
          </p:cNvSpPr>
          <p:nvPr>
            <p:ph idx="1"/>
          </p:nvPr>
        </p:nvSpPr>
        <p:spPr/>
        <p:txBody>
          <a:bodyPr>
            <a:normAutofit/>
          </a:bodyPr>
          <a:lstStyle/>
          <a:p>
            <a:pPr marL="0" indent="0">
              <a:buNone/>
            </a:pPr>
            <a:r>
              <a:rPr lang="en-GB" sz="2000" dirty="0">
                <a:latin typeface="Times New Roman" panose="02020603050405020304" pitchFamily="18" charset="0"/>
                <a:cs typeface="Times New Roman" panose="02020603050405020304" pitchFamily="18" charset="0"/>
              </a:rPr>
              <a:t>‘The Shining’</a:t>
            </a:r>
          </a:p>
          <a:p>
            <a:pPr marL="0" indent="0">
              <a:buNone/>
            </a:pPr>
            <a:r>
              <a:rPr lang="en-GB" sz="2000" dirty="0">
                <a:latin typeface="Times New Roman" panose="02020603050405020304" pitchFamily="18" charset="0"/>
                <a:cs typeface="Times New Roman" panose="02020603050405020304" pitchFamily="18" charset="0"/>
              </a:rPr>
              <a:t>Stanley Kubrick (1980)</a:t>
            </a:r>
          </a:p>
          <a:p>
            <a:pPr marL="0" indent="0">
              <a:buNone/>
            </a:pPr>
            <a:endParaRPr lang="en-GB"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O Τζακ </a:t>
            </a:r>
            <a:r>
              <a:rPr lang="el-GR" dirty="0" err="1">
                <a:latin typeface="Times New Roman" panose="02020603050405020304" pitchFamily="18" charset="0"/>
                <a:cs typeface="Times New Roman" panose="02020603050405020304" pitchFamily="18" charset="0"/>
              </a:rPr>
              <a:t>Τόρανς</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Jack Nicholson</a:t>
            </a:r>
            <a:r>
              <a:rPr lang="el-GR" dirty="0">
                <a:latin typeface="Times New Roman" panose="02020603050405020304" pitchFamily="18" charset="0"/>
                <a:cs typeface="Times New Roman" panose="02020603050405020304" pitchFamily="18" charset="0"/>
              </a:rPr>
              <a:t>), ένας συγγραφέας τρόμου, χρειάζεται έμπνευση για το νέο του βιβλίο και ελπίζει πως με το να γίνει ο νέος επιτηρητής ενός παλιού ξενοδοχείου, θα καταφέρει να γράψει ένα καλό μυθιστόρημα. Μαζί του έρχονται η σύζυγός του, </a:t>
            </a:r>
            <a:r>
              <a:rPr lang="el-GR" dirty="0" err="1">
                <a:latin typeface="Times New Roman" panose="02020603050405020304" pitchFamily="18" charset="0"/>
                <a:cs typeface="Times New Roman" panose="02020603050405020304" pitchFamily="18" charset="0"/>
              </a:rPr>
              <a:t>Γουέντι</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Shelley Duval</a:t>
            </a:r>
            <a:r>
              <a:rPr lang="el-GR" dirty="0">
                <a:latin typeface="Times New Roman" panose="02020603050405020304" pitchFamily="18" charset="0"/>
                <a:cs typeface="Times New Roman" panose="02020603050405020304" pitchFamily="18" charset="0"/>
              </a:rPr>
              <a:t>), και ο γιος του, </a:t>
            </a:r>
            <a:r>
              <a:rPr lang="el-GR" dirty="0" err="1">
                <a:latin typeface="Times New Roman" panose="02020603050405020304" pitchFamily="18" charset="0"/>
                <a:cs typeface="Times New Roman" panose="02020603050405020304" pitchFamily="18" charset="0"/>
              </a:rPr>
              <a:t>Ντάνυ</a:t>
            </a:r>
            <a:r>
              <a:rPr lang="el-GR"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Danny Lloyd</a:t>
            </a:r>
            <a:r>
              <a:rPr lang="el-GR" dirty="0">
                <a:latin typeface="Times New Roman" panose="02020603050405020304" pitchFamily="18" charset="0"/>
                <a:cs typeface="Times New Roman" panose="02020603050405020304" pitchFamily="18" charset="0"/>
              </a:rPr>
              <a:t>). Ωστόσο, το ξενοδοχείο φαίνεται πως είναι στοιχειωμένο από τα φαντάσματα των προηγούμενων επιτηρητών και τρομακτικές εικόνες παραβιάζουν το μυαλό του </a:t>
            </a:r>
            <a:r>
              <a:rPr lang="el-GR" dirty="0" err="1">
                <a:latin typeface="Times New Roman" panose="02020603050405020304" pitchFamily="18" charset="0"/>
                <a:cs typeface="Times New Roman" panose="02020603050405020304" pitchFamily="18" charset="0"/>
              </a:rPr>
              <a:t>Ντάνι</a:t>
            </a:r>
            <a:r>
              <a:rPr lang="el-GR" dirty="0">
                <a:latin typeface="Times New Roman" panose="02020603050405020304" pitchFamily="18" charset="0"/>
                <a:cs typeface="Times New Roman" panose="02020603050405020304" pitchFamily="18" charset="0"/>
              </a:rPr>
              <a:t>. Παράλληλα, ο Τζακ βρίσκεται στα πρόθυρα της τρέλας πριν τον καταλάβουν τα διαβολικά πνεύματα του ξενοδοχείου και οδηγείται σε αποτρόπαιες πράξεις.</a:t>
            </a:r>
          </a:p>
        </p:txBody>
      </p:sp>
    </p:spTree>
    <p:extLst>
      <p:ext uri="{BB962C8B-B14F-4D97-AF65-F5344CB8AC3E}">
        <p14:creationId xmlns:p14="http://schemas.microsoft.com/office/powerpoint/2010/main" val="3286653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857A68-DB13-4573-9767-7D687965F7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6339" y="76415"/>
            <a:ext cx="5169333" cy="3470347"/>
          </a:xfrm>
        </p:spPr>
      </p:pic>
      <p:pic>
        <p:nvPicPr>
          <p:cNvPr id="7" name="Picture 6">
            <a:extLst>
              <a:ext uri="{FF2B5EF4-FFF2-40B4-BE49-F238E27FC236}">
                <a16:creationId xmlns:a16="http://schemas.microsoft.com/office/drawing/2014/main" id="{FEA58C3C-5F75-431B-945F-0F8380D53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509" y="3629891"/>
            <a:ext cx="5715000" cy="3228109"/>
          </a:xfrm>
          <a:prstGeom prst="rect">
            <a:avLst/>
          </a:prstGeom>
        </p:spPr>
      </p:pic>
    </p:spTree>
    <p:extLst>
      <p:ext uri="{BB962C8B-B14F-4D97-AF65-F5344CB8AC3E}">
        <p14:creationId xmlns:p14="http://schemas.microsoft.com/office/powerpoint/2010/main" val="3295148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60AC-1C3A-42EC-8AE9-3E3A6A912114}"/>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Δομή</a:t>
            </a:r>
          </a:p>
        </p:txBody>
      </p:sp>
      <p:sp>
        <p:nvSpPr>
          <p:cNvPr id="3" name="Content Placeholder 2">
            <a:extLst>
              <a:ext uri="{FF2B5EF4-FFF2-40B4-BE49-F238E27FC236}">
                <a16:creationId xmlns:a16="http://schemas.microsoft.com/office/drawing/2014/main" id="{FB9ED5F2-F24F-4E28-904F-3CDCDD20D444}"/>
              </a:ext>
            </a:extLst>
          </p:cNvPr>
          <p:cNvSpPr>
            <a:spLocks noGrp="1"/>
          </p:cNvSpPr>
          <p:nvPr>
            <p:ph idx="1"/>
          </p:nvPr>
        </p:nvSpPr>
        <p:spPr>
          <a:xfrm>
            <a:off x="2214694" y="1342239"/>
            <a:ext cx="9289918" cy="5394121"/>
          </a:xfrm>
        </p:spPr>
        <p:txBody>
          <a:bodyPr>
            <a:normAutofit fontScale="92500" lnSpcReduction="20000"/>
          </a:bodyPr>
          <a:lstStyle/>
          <a:p>
            <a:pPr marL="0" indent="0">
              <a:buNone/>
            </a:pPr>
            <a:r>
              <a:rPr lang="el-GR" dirty="0">
                <a:latin typeface="Times New Roman" panose="02020603050405020304" pitchFamily="18" charset="0"/>
                <a:cs typeface="Times New Roman" panose="02020603050405020304" pitchFamily="18" charset="0"/>
              </a:rPr>
              <a:t>Εξωτερικό περιβάλλον – Εσωτερικό περιβάλλον </a:t>
            </a:r>
          </a:p>
          <a:p>
            <a:pPr marL="0" indent="0">
              <a:buNone/>
            </a:pPr>
            <a:r>
              <a:rPr lang="el-GR" dirty="0">
                <a:latin typeface="Times New Roman" panose="02020603050405020304" pitchFamily="18" charset="0"/>
                <a:cs typeface="Times New Roman" panose="02020603050405020304" pitchFamily="18" charset="0"/>
              </a:rPr>
              <a:t>Οικογένεια – Άτομο</a:t>
            </a:r>
          </a:p>
          <a:p>
            <a:pPr marL="0" indent="0">
              <a:buNone/>
            </a:pPr>
            <a:r>
              <a:rPr lang="el-GR" dirty="0">
                <a:latin typeface="Times New Roman" panose="02020603050405020304" pitchFamily="18" charset="0"/>
                <a:cs typeface="Times New Roman" panose="02020603050405020304" pitchFamily="18" charset="0"/>
              </a:rPr>
              <a:t>Γυναίκα &amp; Παιδί – Άντρας </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Ηρεμία – Αναταραχή </a:t>
            </a:r>
          </a:p>
          <a:p>
            <a:pPr marL="0" indent="0">
              <a:buNone/>
            </a:pPr>
            <a:r>
              <a:rPr lang="el-GR" dirty="0">
                <a:latin typeface="Times New Roman" panose="02020603050405020304" pitchFamily="18" charset="0"/>
                <a:cs typeface="Times New Roman" panose="02020603050405020304" pitchFamily="18" charset="0"/>
              </a:rPr>
              <a:t>Φιλοξενία – Εχθρικότητα </a:t>
            </a:r>
          </a:p>
          <a:p>
            <a:pPr marL="0" indent="0">
              <a:buNone/>
            </a:pPr>
            <a:r>
              <a:rPr lang="el-GR" dirty="0">
                <a:latin typeface="Times New Roman" panose="02020603050405020304" pitchFamily="18" charset="0"/>
                <a:cs typeface="Times New Roman" panose="02020603050405020304" pitchFamily="18" charset="0"/>
              </a:rPr>
              <a:t>Πρόοδος – Στασιμότητα </a:t>
            </a:r>
          </a:p>
          <a:p>
            <a:pPr marL="0" indent="0">
              <a:buNone/>
            </a:pPr>
            <a:r>
              <a:rPr lang="el-GR" dirty="0">
                <a:latin typeface="Times New Roman" panose="02020603050405020304" pitchFamily="18" charset="0"/>
                <a:cs typeface="Times New Roman" panose="02020603050405020304" pitchFamily="18" charset="0"/>
              </a:rPr>
              <a:t>Πραγματικότητα – Ψευδαίσθηση</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Αθωότητα – Δολιότητα </a:t>
            </a:r>
          </a:p>
          <a:p>
            <a:pPr marL="0" indent="0">
              <a:buNone/>
            </a:pPr>
            <a:r>
              <a:rPr lang="el-GR" dirty="0">
                <a:latin typeface="Times New Roman" panose="02020603050405020304" pitchFamily="18" charset="0"/>
                <a:cs typeface="Times New Roman" panose="02020603050405020304" pitchFamily="18" charset="0"/>
              </a:rPr>
              <a:t>Γνώση – Άγνοια</a:t>
            </a:r>
          </a:p>
          <a:p>
            <a:pPr marL="0" indent="0">
              <a:buNone/>
            </a:pPr>
            <a:r>
              <a:rPr lang="el-GR" dirty="0">
                <a:latin typeface="Times New Roman" panose="02020603050405020304" pitchFamily="18" charset="0"/>
                <a:cs typeface="Times New Roman" panose="02020603050405020304" pitchFamily="18" charset="0"/>
              </a:rPr>
              <a:t>Ψυχική Ισορροπία – Ψυχική Αρρώστια </a:t>
            </a:r>
          </a:p>
          <a:p>
            <a:pPr marL="0" indent="0">
              <a:buNone/>
            </a:pPr>
            <a:r>
              <a:rPr lang="el-GR" dirty="0">
                <a:latin typeface="Times New Roman" panose="02020603050405020304" pitchFamily="18" charset="0"/>
                <a:cs typeface="Times New Roman" panose="02020603050405020304" pitchFamily="18" charset="0"/>
              </a:rPr>
              <a:t>Ασφάλεια – Κίνδυνος </a:t>
            </a:r>
          </a:p>
          <a:p>
            <a:pPr marL="0" indent="0">
              <a:buNone/>
            </a:pPr>
            <a:r>
              <a:rPr lang="el-GR" dirty="0">
                <a:latin typeface="Times New Roman" panose="02020603050405020304" pitchFamily="18" charset="0"/>
                <a:cs typeface="Times New Roman" panose="02020603050405020304" pitchFamily="18" charset="0"/>
              </a:rPr>
              <a:t>Προστασία – </a:t>
            </a:r>
            <a:r>
              <a:rPr lang="el-GR" dirty="0" err="1">
                <a:latin typeface="Times New Roman" panose="02020603050405020304" pitchFamily="18" charset="0"/>
                <a:cs typeface="Times New Roman" panose="02020603050405020304" pitchFamily="18" charset="0"/>
              </a:rPr>
              <a:t>Φονικότητα</a:t>
            </a:r>
            <a:r>
              <a:rPr lang="el-GR" dirty="0">
                <a:latin typeface="Times New Roman" panose="02020603050405020304" pitchFamily="18" charset="0"/>
                <a:cs typeface="Times New Roman" panose="02020603050405020304" pitchFamily="18" charset="0"/>
              </a:rPr>
              <a:t> </a:t>
            </a:r>
          </a:p>
          <a:p>
            <a:pPr marL="0" indent="0">
              <a:buNone/>
            </a:pPr>
            <a:r>
              <a:rPr lang="el-GR" dirty="0">
                <a:latin typeface="Times New Roman" panose="02020603050405020304" pitchFamily="18" charset="0"/>
                <a:cs typeface="Times New Roman" panose="02020603050405020304" pitchFamily="18" charset="0"/>
              </a:rPr>
              <a:t>ΚΑΛΟ – ΚΑΚΟ </a:t>
            </a:r>
          </a:p>
          <a:p>
            <a:pPr marL="0" indent="0">
              <a:buNone/>
            </a:pPr>
            <a:r>
              <a:rPr lang="el-GR" dirty="0">
                <a:latin typeface="Times New Roman" panose="02020603050405020304" pitchFamily="18" charset="0"/>
                <a:cs typeface="Times New Roman" panose="02020603050405020304" pitchFamily="18" charset="0"/>
              </a:rPr>
              <a:t>ΖΩΗ – ΘΑΝΑΤΟΣ </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742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9DEC-D480-4341-B9BE-E9A1ADD75B63}"/>
              </a:ext>
            </a:extLst>
          </p:cNvPr>
          <p:cNvSpPr>
            <a:spLocks noGrp="1"/>
          </p:cNvSpPr>
          <p:nvPr>
            <p:ph type="title"/>
          </p:nvPr>
        </p:nvSpPr>
        <p:spPr>
          <a:xfrm>
            <a:off x="2334307" y="73890"/>
            <a:ext cx="8911687" cy="1280890"/>
          </a:xfrm>
        </p:spPr>
        <p:txBody>
          <a:bodyPr/>
          <a:lstStyle/>
          <a:p>
            <a:r>
              <a:rPr lang="el-GR" dirty="0">
                <a:latin typeface="Times New Roman" panose="02020603050405020304" pitchFamily="18" charset="0"/>
                <a:cs typeface="Times New Roman" panose="02020603050405020304" pitchFamily="18" charset="0"/>
              </a:rPr>
              <a:t>Εφαρμογή 3</a:t>
            </a:r>
          </a:p>
        </p:txBody>
      </p:sp>
      <p:pic>
        <p:nvPicPr>
          <p:cNvPr id="4" name="Content Placeholder 3">
            <a:extLst>
              <a:ext uri="{FF2B5EF4-FFF2-40B4-BE49-F238E27FC236}">
                <a16:creationId xmlns:a16="http://schemas.microsoft.com/office/drawing/2014/main" id="{420F7F9D-8DCF-4955-A99A-C7F7C75096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1030" y="912428"/>
            <a:ext cx="4779120" cy="5943601"/>
          </a:xfrm>
        </p:spPr>
      </p:pic>
      <p:sp>
        <p:nvSpPr>
          <p:cNvPr id="5" name="TextBox 4">
            <a:extLst>
              <a:ext uri="{FF2B5EF4-FFF2-40B4-BE49-F238E27FC236}">
                <a16:creationId xmlns:a16="http://schemas.microsoft.com/office/drawing/2014/main" id="{3383025D-8F7F-4514-8F00-30871D725571}"/>
              </a:ext>
            </a:extLst>
          </p:cNvPr>
          <p:cNvSpPr txBox="1"/>
          <p:nvPr/>
        </p:nvSpPr>
        <p:spPr>
          <a:xfrm>
            <a:off x="7453746" y="2591568"/>
            <a:ext cx="4651234" cy="2585323"/>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Ζωή – Θάνατος</a:t>
            </a:r>
          </a:p>
          <a:p>
            <a:r>
              <a:rPr lang="el-GR" dirty="0">
                <a:latin typeface="Times New Roman" panose="02020603050405020304" pitchFamily="18" charset="0"/>
                <a:cs typeface="Times New Roman" panose="02020603050405020304" pitchFamily="18" charset="0"/>
              </a:rPr>
              <a:t>Χαρά – Λύπη </a:t>
            </a:r>
          </a:p>
          <a:p>
            <a:r>
              <a:rPr lang="el-GR" dirty="0">
                <a:latin typeface="Times New Roman" panose="02020603050405020304" pitchFamily="18" charset="0"/>
                <a:cs typeface="Times New Roman" panose="02020603050405020304" pitchFamily="18" charset="0"/>
              </a:rPr>
              <a:t>Εορτασμός – Πένθος </a:t>
            </a:r>
          </a:p>
          <a:p>
            <a:r>
              <a:rPr lang="el-GR" dirty="0">
                <a:latin typeface="Times New Roman" panose="02020603050405020304" pitchFamily="18" charset="0"/>
                <a:cs typeface="Times New Roman" panose="02020603050405020304" pitchFamily="18" charset="0"/>
              </a:rPr>
              <a:t>Πίστη – Απιστία</a:t>
            </a:r>
          </a:p>
          <a:p>
            <a:r>
              <a:rPr lang="el-GR" dirty="0">
                <a:latin typeface="Times New Roman" panose="02020603050405020304" pitchFamily="18" charset="0"/>
                <a:cs typeface="Times New Roman" panose="02020603050405020304" pitchFamily="18" charset="0"/>
              </a:rPr>
              <a:t>Ηθικότητα – Ανηθικότητα </a:t>
            </a:r>
          </a:p>
          <a:p>
            <a:r>
              <a:rPr lang="el-GR" dirty="0">
                <a:latin typeface="Times New Roman" panose="02020603050405020304" pitchFamily="18" charset="0"/>
                <a:cs typeface="Times New Roman" panose="02020603050405020304" pitchFamily="18" charset="0"/>
              </a:rPr>
              <a:t>Συγκίνηση – Αποτροπιασμός </a:t>
            </a:r>
          </a:p>
          <a:p>
            <a:r>
              <a:rPr lang="el-GR" dirty="0">
                <a:latin typeface="Times New Roman" panose="02020603050405020304" pitchFamily="18" charset="0"/>
                <a:cs typeface="Times New Roman" panose="02020603050405020304" pitchFamily="18" charset="0"/>
              </a:rPr>
              <a:t>Θύτης – Θύμα</a:t>
            </a:r>
          </a:p>
          <a:p>
            <a:r>
              <a:rPr lang="el-GR" dirty="0">
                <a:latin typeface="Times New Roman" panose="02020603050405020304" pitchFamily="18" charset="0"/>
                <a:cs typeface="Times New Roman" panose="02020603050405020304" pitchFamily="18" charset="0"/>
              </a:rPr>
              <a:t>Θρησκεία (θρησκοληψία) – Επιστήμη </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590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89F0C5-F57B-4B9B-BB93-FE69E9A2BF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389" y="545090"/>
            <a:ext cx="5298612" cy="6192837"/>
          </a:xfrm>
        </p:spPr>
      </p:pic>
      <p:sp>
        <p:nvSpPr>
          <p:cNvPr id="6" name="TextBox 5">
            <a:extLst>
              <a:ext uri="{FF2B5EF4-FFF2-40B4-BE49-F238E27FC236}">
                <a16:creationId xmlns:a16="http://schemas.microsoft.com/office/drawing/2014/main" id="{9BBDC366-E8B9-4923-B43D-E3014EC4E41C}"/>
              </a:ext>
            </a:extLst>
          </p:cNvPr>
          <p:cNvSpPr txBox="1"/>
          <p:nvPr/>
        </p:nvSpPr>
        <p:spPr>
          <a:xfrm>
            <a:off x="7712364" y="2909454"/>
            <a:ext cx="4387272" cy="1754326"/>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Εξαθλίωση – Καταναλωτισμός</a:t>
            </a:r>
          </a:p>
          <a:p>
            <a:r>
              <a:rPr lang="el-GR" dirty="0">
                <a:latin typeface="Times New Roman" panose="02020603050405020304" pitchFamily="18" charset="0"/>
                <a:cs typeface="Times New Roman" panose="02020603050405020304" pitchFamily="18" charset="0"/>
              </a:rPr>
              <a:t>Αισιοδοξία – Απαισιοδοξία </a:t>
            </a:r>
          </a:p>
          <a:p>
            <a:r>
              <a:rPr lang="el-GR" dirty="0">
                <a:latin typeface="Times New Roman" panose="02020603050405020304" pitchFamily="18" charset="0"/>
                <a:cs typeface="Times New Roman" panose="02020603050405020304" pitchFamily="18" charset="0"/>
              </a:rPr>
              <a:t>Κυβέρνηση – Αντιπολίτευση </a:t>
            </a:r>
          </a:p>
          <a:p>
            <a:r>
              <a:rPr lang="el-GR" dirty="0">
                <a:latin typeface="Times New Roman" panose="02020603050405020304" pitchFamily="18" charset="0"/>
                <a:cs typeface="Times New Roman" panose="02020603050405020304" pitchFamily="18" charset="0"/>
              </a:rPr>
              <a:t>Τιμιότητα – Ατιμία</a:t>
            </a:r>
          </a:p>
          <a:p>
            <a:r>
              <a:rPr lang="el-GR" dirty="0">
                <a:latin typeface="Times New Roman" panose="02020603050405020304" pitchFamily="18" charset="0"/>
                <a:cs typeface="Times New Roman" panose="02020603050405020304" pitchFamily="18" charset="0"/>
              </a:rPr>
              <a:t>Ύφεση – Ανάκαμψη</a:t>
            </a:r>
          </a:p>
          <a:p>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375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CB30-D1FC-4FBC-94E0-8029B3726CD8}"/>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Συμπεράσματα</a:t>
            </a:r>
          </a:p>
        </p:txBody>
      </p:sp>
      <p:sp>
        <p:nvSpPr>
          <p:cNvPr id="3" name="Content Placeholder 2">
            <a:extLst>
              <a:ext uri="{FF2B5EF4-FFF2-40B4-BE49-F238E27FC236}">
                <a16:creationId xmlns:a16="http://schemas.microsoft.com/office/drawing/2014/main" id="{918F417F-C766-4D8A-ABC9-2F3DF4D4D2EA}"/>
              </a:ext>
            </a:extLst>
          </p:cNvPr>
          <p:cNvSpPr>
            <a:spLocks noGrp="1"/>
          </p:cNvSpPr>
          <p:nvPr>
            <p:ph idx="1"/>
          </p:nvPr>
        </p:nvSpPr>
        <p:spPr/>
        <p:txBody>
          <a:bodyPr>
            <a:normAutofit fontScale="77500" lnSpcReduction="20000"/>
          </a:bodyPr>
          <a:lstStyle/>
          <a:p>
            <a:pPr marL="0" indent="0">
              <a:buNone/>
            </a:pPr>
            <a:r>
              <a:rPr lang="el-GR" sz="2100" dirty="0">
                <a:latin typeface="Times New Roman" panose="02020603050405020304" pitchFamily="18" charset="0"/>
                <a:cs typeface="Times New Roman" panose="02020603050405020304" pitchFamily="18" charset="0"/>
              </a:rPr>
              <a:t>Ο Δομισμός υποβοηθά</a:t>
            </a:r>
            <a:r>
              <a:rPr lang="en-GB" sz="2100" dirty="0">
                <a:latin typeface="Times New Roman" panose="02020603050405020304" pitchFamily="18" charset="0"/>
                <a:cs typeface="Times New Roman" panose="02020603050405020304" pitchFamily="18" charset="0"/>
              </a:rPr>
              <a:t>:</a:t>
            </a:r>
          </a:p>
          <a:p>
            <a:pPr marL="0" indent="0">
              <a:buNone/>
            </a:pPr>
            <a:endParaRPr lang="el-GR" sz="2100" dirty="0">
              <a:latin typeface="Times New Roman" panose="02020603050405020304" pitchFamily="18" charset="0"/>
              <a:cs typeface="Times New Roman" panose="02020603050405020304" pitchFamily="18" charset="0"/>
            </a:endParaRPr>
          </a:p>
          <a:p>
            <a:r>
              <a:rPr lang="el-GR" sz="2100" dirty="0">
                <a:latin typeface="Times New Roman" panose="02020603050405020304" pitchFamily="18" charset="0"/>
                <a:cs typeface="Times New Roman" panose="02020603050405020304" pitchFamily="18" charset="0"/>
              </a:rPr>
              <a:t>στην αναζήτηση βαθύτερων δομών</a:t>
            </a:r>
          </a:p>
          <a:p>
            <a:r>
              <a:rPr lang="el-GR" sz="2100" dirty="0">
                <a:latin typeface="Times New Roman" panose="02020603050405020304" pitchFamily="18" charset="0"/>
                <a:cs typeface="Times New Roman" panose="02020603050405020304" pitchFamily="18" charset="0"/>
              </a:rPr>
              <a:t>στην κατηγοριοποίηση (αφαίρεση) των δομών</a:t>
            </a:r>
          </a:p>
          <a:p>
            <a:r>
              <a:rPr lang="el-GR" sz="2100" dirty="0">
                <a:latin typeface="Times New Roman" panose="02020603050405020304" pitchFamily="18" charset="0"/>
                <a:cs typeface="Times New Roman" panose="02020603050405020304" pitchFamily="18" charset="0"/>
              </a:rPr>
              <a:t>στην κατανόηση των σχέσεων ανάμεσα στα κοινωνικά συστήματα</a:t>
            </a:r>
          </a:p>
          <a:p>
            <a:r>
              <a:rPr lang="el-GR" sz="2100" dirty="0">
                <a:latin typeface="Times New Roman" panose="02020603050405020304" pitchFamily="18" charset="0"/>
                <a:cs typeface="Times New Roman" panose="02020603050405020304" pitchFamily="18" charset="0"/>
              </a:rPr>
              <a:t>στη βαθύτερη κατανόηση της εσωτερικής οργάνωσης των ανθρώπινων κοινοτήτων</a:t>
            </a:r>
          </a:p>
          <a:p>
            <a:r>
              <a:rPr lang="el-GR" sz="2100" dirty="0">
                <a:latin typeface="Times New Roman" panose="02020603050405020304" pitchFamily="18" charset="0"/>
                <a:cs typeface="Times New Roman" panose="02020603050405020304" pitchFamily="18" charset="0"/>
              </a:rPr>
              <a:t>στην αντίληψη του εαυτού (ατόμου) ως προς τη σχέση του με το ευρύτερο περιβάλλον (φυσικό/κοινωνικό)</a:t>
            </a:r>
          </a:p>
          <a:p>
            <a:pPr marL="0" indent="0">
              <a:buNone/>
            </a:pPr>
            <a:r>
              <a:rPr lang="el-GR" dirty="0">
                <a:latin typeface="Times New Roman" panose="02020603050405020304" pitchFamily="18" charset="0"/>
                <a:cs typeface="Times New Roman" panose="02020603050405020304" pitchFamily="18" charset="0"/>
              </a:rPr>
              <a:t>                                                               </a:t>
            </a:r>
          </a:p>
          <a:p>
            <a:pPr marL="0" indent="0">
              <a:buNone/>
            </a:pPr>
            <a:r>
              <a:rPr lang="el-GR" sz="2200" dirty="0">
                <a:latin typeface="Times New Roman" panose="02020603050405020304" pitchFamily="18" charset="0"/>
                <a:cs typeface="Times New Roman" panose="02020603050405020304" pitchFamily="18" charset="0"/>
              </a:rPr>
              <a:t>                                                                                          </a:t>
            </a:r>
          </a:p>
          <a:p>
            <a:pPr marL="0" indent="0">
              <a:buNone/>
            </a:pPr>
            <a:r>
              <a:rPr lang="el-GR" sz="2200" dirty="0">
                <a:latin typeface="Times New Roman" panose="02020603050405020304" pitchFamily="18" charset="0"/>
                <a:cs typeface="Times New Roman" panose="02020603050405020304" pitchFamily="18" charset="0"/>
              </a:rPr>
              <a:t>                                                                                              </a:t>
            </a:r>
          </a:p>
          <a:p>
            <a:pPr marL="0" indent="0">
              <a:buNone/>
            </a:pPr>
            <a:r>
              <a:rPr lang="el-GR" sz="2200"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Σας ευχαριστούμε για την προσοχή σας!</a:t>
            </a:r>
          </a:p>
        </p:txBody>
      </p:sp>
    </p:spTree>
    <p:extLst>
      <p:ext uri="{BB962C8B-B14F-4D97-AF65-F5344CB8AC3E}">
        <p14:creationId xmlns:p14="http://schemas.microsoft.com/office/powerpoint/2010/main" val="247903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outVertical)">
                                      <p:cBhvr>
                                        <p:cTn id="7" dur="500"/>
                                        <p:tgtEl>
                                          <p:spTgt spid="3">
                                            <p:txEl>
                                              <p:pRg st="2" end="2"/>
                                            </p:txEl>
                                          </p:spTgt>
                                        </p:tgtEl>
                                      </p:cBhvr>
                                    </p:animEffect>
                                  </p:childTnLst>
                                </p:cTn>
                              </p:par>
                              <p:par>
                                <p:cTn id="8" presetID="16" presetClass="entr" presetSubtype="37"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outVertical)">
                                      <p:cBhvr>
                                        <p:cTn id="10" dur="500"/>
                                        <p:tgtEl>
                                          <p:spTgt spid="3">
                                            <p:txEl>
                                              <p:pRg st="3" end="3"/>
                                            </p:txEl>
                                          </p:spTgt>
                                        </p:tgtEl>
                                      </p:cBhvr>
                                    </p:animEffect>
                                  </p:childTnLst>
                                </p:cTn>
                              </p:par>
                              <p:par>
                                <p:cTn id="11" presetID="16" presetClass="entr" presetSubtype="37"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outVertical)">
                                      <p:cBhvr>
                                        <p:cTn id="13" dur="500"/>
                                        <p:tgtEl>
                                          <p:spTgt spid="3">
                                            <p:txEl>
                                              <p:pRg st="4" end="4"/>
                                            </p:txEl>
                                          </p:spTgt>
                                        </p:tgtEl>
                                      </p:cBhvr>
                                    </p:animEffect>
                                  </p:childTnLst>
                                </p:cTn>
                              </p:par>
                              <p:par>
                                <p:cTn id="14" presetID="16" presetClass="entr" presetSubtype="37"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arn(outVertical)">
                                      <p:cBhvr>
                                        <p:cTn id="16" dur="500"/>
                                        <p:tgtEl>
                                          <p:spTgt spid="3">
                                            <p:txEl>
                                              <p:pRg st="5" end="5"/>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arn(out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4EB8-7B09-4A68-A0EF-EE3EC7884759}"/>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Δομισμός</a:t>
            </a:r>
          </a:p>
        </p:txBody>
      </p:sp>
      <p:sp>
        <p:nvSpPr>
          <p:cNvPr id="3" name="Content Placeholder 2">
            <a:extLst>
              <a:ext uri="{FF2B5EF4-FFF2-40B4-BE49-F238E27FC236}">
                <a16:creationId xmlns:a16="http://schemas.microsoft.com/office/drawing/2014/main" id="{78C8647F-4BAE-4089-B782-69ED241A1025}"/>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Μέθοδος και όχι δόγμα</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Αποδέχεται την ύπαρξη παγκόσμιας εξωτερικής πραγματικότητας</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Απορρίπτει ότι η πρόσληψη της πραγματικότητας είναι αντικειμενική, καθολική και μη καθορισμένη πολιτιστικά</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Στόχος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να ανακαλύψει τον τρόπο με τον οποίο ο άνθρωπος προσλαμβάνει τον κόσμο</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όχι τί είναι ο κόσμος</a:t>
            </a:r>
          </a:p>
          <a:p>
            <a:endParaRPr lang="el-GR" dirty="0"/>
          </a:p>
        </p:txBody>
      </p:sp>
    </p:spTree>
    <p:extLst>
      <p:ext uri="{BB962C8B-B14F-4D97-AF65-F5344CB8AC3E}">
        <p14:creationId xmlns:p14="http://schemas.microsoft.com/office/powerpoint/2010/main" val="2248999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78A39-215B-4558-AE6F-5162E94416E3}"/>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Σημειωτική &amp; Εμπειρισμός</a:t>
            </a:r>
          </a:p>
        </p:txBody>
      </p:sp>
      <p:sp>
        <p:nvSpPr>
          <p:cNvPr id="3" name="Content Placeholder 2">
            <a:extLst>
              <a:ext uri="{FF2B5EF4-FFF2-40B4-BE49-F238E27FC236}">
                <a16:creationId xmlns:a16="http://schemas.microsoft.com/office/drawing/2014/main" id="{7B0CD461-6D7A-49AB-B2FA-E5AAD8008B3B}"/>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Σημειωτική</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δεν μπορούμε να γνωρίζουμε τον κόσμο έτσι όπως είναι, αλλά μόνο μέσω των γλωσσικών και πολιτιστικών δομών</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Εμπειρισμός</a:t>
            </a:r>
            <a:r>
              <a:rPr lang="en-GB"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πηγή και τα συστατικά της ανθρώπινης γνώσης προέρχονται από την εμπειρία που αποκτάται μέσω των αισθήσεων</a:t>
            </a:r>
          </a:p>
        </p:txBody>
      </p:sp>
    </p:spTree>
    <p:extLst>
      <p:ext uri="{BB962C8B-B14F-4D97-AF65-F5344CB8AC3E}">
        <p14:creationId xmlns:p14="http://schemas.microsoft.com/office/powerpoint/2010/main" val="240884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F6781-9145-44D2-8517-75ACDD9D6730}"/>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Levi Strauss (1908-2009)</a:t>
            </a:r>
            <a:endParaRPr lang="el-G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8E612C-27E6-4A2A-B70C-7309C27A88F3}"/>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Γάλλος ανθρωπολόγος</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Διεύρυνε τη θεωρία της γλώσσας του </a:t>
            </a:r>
            <a:r>
              <a:rPr lang="en-GB" dirty="0">
                <a:latin typeface="Times New Roman" panose="02020603050405020304" pitchFamily="18" charset="0"/>
                <a:cs typeface="Times New Roman" panose="02020603050405020304" pitchFamily="18" charset="0"/>
              </a:rPr>
              <a:t>F. Saussure </a:t>
            </a:r>
            <a:r>
              <a:rPr lang="el-GR" dirty="0">
                <a:latin typeface="Times New Roman" panose="02020603050405020304" pitchFamily="18" charset="0"/>
                <a:cs typeface="Times New Roman" panose="02020603050405020304" pitchFamily="18" charset="0"/>
              </a:rPr>
              <a:t>σε όλες τις πτυχές της ανθρώπινης κουλτούρας </a:t>
            </a:r>
          </a:p>
          <a:p>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Διάκριση μεταξύ επιστημονικού (</a:t>
            </a:r>
            <a:r>
              <a:rPr lang="en-GB" dirty="0">
                <a:latin typeface="Times New Roman" panose="02020603050405020304" pitchFamily="18" charset="0"/>
                <a:cs typeface="Times New Roman" panose="02020603050405020304" pitchFamily="18" charset="0"/>
              </a:rPr>
              <a:t>scientific) </a:t>
            </a:r>
            <a:r>
              <a:rPr lang="el-GR" dirty="0">
                <a:latin typeface="Times New Roman" panose="02020603050405020304" pitchFamily="18" charset="0"/>
                <a:cs typeface="Times New Roman" panose="02020603050405020304" pitchFamily="18" charset="0"/>
              </a:rPr>
              <a:t>και άγριου (</a:t>
            </a:r>
            <a:r>
              <a:rPr lang="en-GB" dirty="0">
                <a:latin typeface="Times New Roman" panose="02020603050405020304" pitchFamily="18" charset="0"/>
                <a:cs typeface="Times New Roman" panose="02020603050405020304" pitchFamily="18" charset="0"/>
              </a:rPr>
              <a:t>savage) </a:t>
            </a:r>
            <a:r>
              <a:rPr lang="el-GR" dirty="0">
                <a:latin typeface="Times New Roman" panose="02020603050405020304" pitchFamily="18" charset="0"/>
                <a:cs typeface="Times New Roman" panose="02020603050405020304" pitchFamily="18" charset="0"/>
              </a:rPr>
              <a:t>τρόπου σκέψης με περιγραφικά κριτήρια, όχι αξιολογικά</a:t>
            </a:r>
          </a:p>
        </p:txBody>
      </p:sp>
    </p:spTree>
    <p:extLst>
      <p:ext uri="{BB962C8B-B14F-4D97-AF65-F5344CB8AC3E}">
        <p14:creationId xmlns:p14="http://schemas.microsoft.com/office/powerpoint/2010/main" val="157163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1C3D-7758-46C9-A9F7-49647CC774AF}"/>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Κατηγοριοποίηση</a:t>
            </a:r>
            <a:r>
              <a:rPr lang="en-GB"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Categorization)</a:t>
            </a:r>
            <a:r>
              <a:rPr lang="el-GR" dirty="0">
                <a:latin typeface="Times New Roman" panose="02020603050405020304" pitchFamily="18" charset="0"/>
                <a:cs typeface="Times New Roman" panose="02020603050405020304" pitchFamily="18" charset="0"/>
              </a:rPr>
              <a:t> &amp; </a:t>
            </a:r>
            <a:r>
              <a:rPr lang="el-GR" dirty="0" err="1">
                <a:latin typeface="Times New Roman" panose="02020603050405020304" pitchFamily="18" charset="0"/>
                <a:cs typeface="Times New Roman" panose="02020603050405020304" pitchFamily="18" charset="0"/>
              </a:rPr>
              <a:t>Δυϊκές</a:t>
            </a:r>
            <a:r>
              <a:rPr lang="el-GR" dirty="0">
                <a:latin typeface="Times New Roman" panose="02020603050405020304" pitchFamily="18" charset="0"/>
                <a:cs typeface="Times New Roman" panose="02020603050405020304" pitchFamily="18" charset="0"/>
              </a:rPr>
              <a:t> Αντιθέσεις</a:t>
            </a:r>
            <a:r>
              <a:rPr lang="en-US" dirty="0">
                <a:latin typeface="Times New Roman" panose="02020603050405020304" pitchFamily="18" charset="0"/>
                <a:cs typeface="Times New Roman" panose="02020603050405020304" pitchFamily="18" charset="0"/>
              </a:rPr>
              <a:t> (Binary Oppositions)</a:t>
            </a:r>
            <a:endParaRPr lang="el-GR"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2AEAB3B-B716-40AE-AF42-529ACC687E9D}"/>
              </a:ext>
            </a:extLst>
          </p:cNvPr>
          <p:cNvSpPr>
            <a:spLocks noGrp="1"/>
          </p:cNvSpPr>
          <p:nvPr>
            <p:ph idx="1"/>
          </p:nvPr>
        </p:nvSpPr>
        <p:spPr>
          <a:xfrm>
            <a:off x="1560352" y="2055303"/>
            <a:ext cx="9793448" cy="3985279"/>
          </a:xfrm>
        </p:spPr>
        <p:txBody>
          <a:bodyPr>
            <a:normAutofit/>
          </a:bodyPr>
          <a:lstStyle/>
          <a:p>
            <a:pPr marL="0" indent="0">
              <a:buNone/>
            </a:pPr>
            <a:r>
              <a:rPr lang="el-GR" dirty="0">
                <a:latin typeface="Times New Roman" panose="02020603050405020304" pitchFamily="18" charset="0"/>
                <a:cs typeface="Times New Roman" panose="02020603050405020304" pitchFamily="18" charset="0"/>
              </a:rPr>
              <a:t>Κυρίαρχη ιδέα του </a:t>
            </a:r>
            <a:r>
              <a:rPr lang="en-GB" dirty="0">
                <a:latin typeface="Times New Roman" panose="02020603050405020304" pitchFamily="18" charset="0"/>
                <a:cs typeface="Times New Roman" panose="02020603050405020304" pitchFamily="18" charset="0"/>
              </a:rPr>
              <a:t>L. Strauss</a:t>
            </a: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Κατασκευή εννοιολογικών κατηγοριών μέσα σε ένα σύστημα βασισμένο σε </a:t>
            </a:r>
            <a:r>
              <a:rPr lang="el-GR" dirty="0" err="1">
                <a:latin typeface="Times New Roman" panose="02020603050405020304" pitchFamily="18" charset="0"/>
                <a:cs typeface="Times New Roman" panose="02020603050405020304" pitchFamily="18" charset="0"/>
              </a:rPr>
              <a:t>δυϊκές</a:t>
            </a:r>
            <a:r>
              <a:rPr lang="el-GR" dirty="0">
                <a:latin typeface="Times New Roman" panose="02020603050405020304" pitchFamily="18" charset="0"/>
                <a:cs typeface="Times New Roman" panose="02020603050405020304" pitchFamily="18" charset="0"/>
              </a:rPr>
              <a:t> αντιθέσεις (δίπολα)</a:t>
            </a:r>
          </a:p>
          <a:p>
            <a:pPr marL="0" indent="0">
              <a:buNone/>
            </a:pPr>
            <a:r>
              <a:rPr lang="el-GR" dirty="0">
                <a:latin typeface="Times New Roman" panose="02020603050405020304" pitchFamily="18" charset="0"/>
                <a:cs typeface="Times New Roman" panose="02020603050405020304" pitchFamily="18" charset="0"/>
              </a:rPr>
              <a:t>                        </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Οι κατηγορίες αυτές είναι αλληλοσχετιζόμενες και αλληλοεπηρεαζόμενες, δεν υφίστανται μεμονωμένες</a:t>
            </a:r>
          </a:p>
        </p:txBody>
      </p:sp>
      <p:graphicFrame>
        <p:nvGraphicFramePr>
          <p:cNvPr id="9" name="Table 8">
            <a:extLst>
              <a:ext uri="{FF2B5EF4-FFF2-40B4-BE49-F238E27FC236}">
                <a16:creationId xmlns:a16="http://schemas.microsoft.com/office/drawing/2014/main" id="{ECBF27F8-06A4-4DF8-87F8-005F9DC5E2BE}"/>
              </a:ext>
            </a:extLst>
          </p:cNvPr>
          <p:cNvGraphicFramePr>
            <a:graphicFrameLocks noGrp="1"/>
          </p:cNvGraphicFramePr>
          <p:nvPr>
            <p:extLst>
              <p:ext uri="{D42A27DB-BD31-4B8C-83A1-F6EECF244321}">
                <p14:modId xmlns:p14="http://schemas.microsoft.com/office/powerpoint/2010/main" val="166551757"/>
              </p:ext>
            </p:extLst>
          </p:nvPr>
        </p:nvGraphicFramePr>
        <p:xfrm>
          <a:off x="3288145" y="3384463"/>
          <a:ext cx="5449456" cy="1097280"/>
        </p:xfrm>
        <a:graphic>
          <a:graphicData uri="http://schemas.openxmlformats.org/drawingml/2006/table">
            <a:tbl>
              <a:tblPr firstRow="1" bandRow="1">
                <a:tableStyleId>{5C22544A-7EE6-4342-B048-85BDC9FD1C3A}</a:tableStyleId>
              </a:tblPr>
              <a:tblGrid>
                <a:gridCol w="2724728">
                  <a:extLst>
                    <a:ext uri="{9D8B030D-6E8A-4147-A177-3AD203B41FA5}">
                      <a16:colId xmlns:a16="http://schemas.microsoft.com/office/drawing/2014/main" val="3569340631"/>
                    </a:ext>
                  </a:extLst>
                </a:gridCol>
                <a:gridCol w="2724728">
                  <a:extLst>
                    <a:ext uri="{9D8B030D-6E8A-4147-A177-3AD203B41FA5}">
                      <a16:colId xmlns:a16="http://schemas.microsoft.com/office/drawing/2014/main" val="674682943"/>
                    </a:ext>
                  </a:extLst>
                </a:gridCol>
              </a:tblGrid>
              <a:tr h="352108">
                <a:tc>
                  <a:txBody>
                    <a:bodyPr/>
                    <a:lstStyle/>
                    <a:p>
                      <a:r>
                        <a:rPr lang="el-GR" dirty="0">
                          <a:latin typeface="Times New Roman" panose="02020603050405020304" pitchFamily="18" charset="0"/>
                          <a:cs typeface="Times New Roman" panose="02020603050405020304" pitchFamily="18" charset="0"/>
                        </a:rPr>
                        <a:t>Κατηγορία Α</a:t>
                      </a:r>
                    </a:p>
                  </a:txBody>
                  <a:tcPr/>
                </a:tc>
                <a:tc>
                  <a:txBody>
                    <a:bodyPr/>
                    <a:lstStyle/>
                    <a:p>
                      <a:r>
                        <a:rPr lang="el-GR" dirty="0">
                          <a:latin typeface="Times New Roman" panose="02020603050405020304" pitchFamily="18" charset="0"/>
                          <a:cs typeface="Times New Roman" panose="02020603050405020304" pitchFamily="18" charset="0"/>
                        </a:rPr>
                        <a:t>Κατηγορία Β</a:t>
                      </a:r>
                    </a:p>
                  </a:txBody>
                  <a:tcPr/>
                </a:tc>
                <a:extLst>
                  <a:ext uri="{0D108BD9-81ED-4DB2-BD59-A6C34878D82A}">
                    <a16:rowId xmlns:a16="http://schemas.microsoft.com/office/drawing/2014/main" val="972536610"/>
                  </a:ext>
                </a:extLst>
              </a:tr>
              <a:tr h="352108">
                <a:tc>
                  <a:txBody>
                    <a:bodyPr/>
                    <a:lstStyle/>
                    <a:p>
                      <a:r>
                        <a:rPr lang="el-GR" dirty="0">
                          <a:latin typeface="Times New Roman" panose="02020603050405020304" pitchFamily="18" charset="0"/>
                          <a:cs typeface="Times New Roman" panose="02020603050405020304" pitchFamily="18" charset="0"/>
                        </a:rPr>
                        <a:t>Ζωή</a:t>
                      </a:r>
                    </a:p>
                  </a:txBody>
                  <a:tcPr/>
                </a:tc>
                <a:tc>
                  <a:txBody>
                    <a:bodyPr/>
                    <a:lstStyle/>
                    <a:p>
                      <a:r>
                        <a:rPr lang="el-GR" dirty="0">
                          <a:latin typeface="Times New Roman" panose="02020603050405020304" pitchFamily="18" charset="0"/>
                          <a:cs typeface="Times New Roman" panose="02020603050405020304" pitchFamily="18" charset="0"/>
                        </a:rPr>
                        <a:t>Θάνατος</a:t>
                      </a:r>
                    </a:p>
                  </a:txBody>
                  <a:tcPr/>
                </a:tc>
                <a:extLst>
                  <a:ext uri="{0D108BD9-81ED-4DB2-BD59-A6C34878D82A}">
                    <a16:rowId xmlns:a16="http://schemas.microsoft.com/office/drawing/2014/main" val="2209865657"/>
                  </a:ext>
                </a:extLst>
              </a:tr>
              <a:tr h="352108">
                <a:tc>
                  <a:txBody>
                    <a:bodyPr/>
                    <a:lstStyle/>
                    <a:p>
                      <a:r>
                        <a:rPr lang="el-GR" dirty="0">
                          <a:latin typeface="Times New Roman" panose="02020603050405020304" pitchFamily="18" charset="0"/>
                          <a:cs typeface="Times New Roman" panose="02020603050405020304" pitchFamily="18" charset="0"/>
                        </a:rPr>
                        <a:t>Φως</a:t>
                      </a:r>
                    </a:p>
                  </a:txBody>
                  <a:tcPr/>
                </a:tc>
                <a:tc>
                  <a:txBody>
                    <a:bodyPr/>
                    <a:lstStyle/>
                    <a:p>
                      <a:r>
                        <a:rPr lang="el-GR" dirty="0">
                          <a:latin typeface="Times New Roman" panose="02020603050405020304" pitchFamily="18" charset="0"/>
                          <a:cs typeface="Times New Roman" panose="02020603050405020304" pitchFamily="18" charset="0"/>
                        </a:rPr>
                        <a:t>Σκοτάδι</a:t>
                      </a:r>
                    </a:p>
                  </a:txBody>
                  <a:tcPr/>
                </a:tc>
                <a:extLst>
                  <a:ext uri="{0D108BD9-81ED-4DB2-BD59-A6C34878D82A}">
                    <a16:rowId xmlns:a16="http://schemas.microsoft.com/office/drawing/2014/main" val="1073632735"/>
                  </a:ext>
                </a:extLst>
              </a:tr>
            </a:tbl>
          </a:graphicData>
        </a:graphic>
      </p:graphicFrame>
    </p:spTree>
    <p:extLst>
      <p:ext uri="{BB962C8B-B14F-4D97-AF65-F5344CB8AC3E}">
        <p14:creationId xmlns:p14="http://schemas.microsoft.com/office/powerpoint/2010/main" val="304085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56684-5AFB-4C13-92EC-55446154E109}"/>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Ανώμαλες Κατηγορίες</a:t>
            </a:r>
          </a:p>
        </p:txBody>
      </p:sp>
      <p:sp>
        <p:nvSpPr>
          <p:cNvPr id="3" name="Content Placeholder 2">
            <a:extLst>
              <a:ext uri="{FF2B5EF4-FFF2-40B4-BE49-F238E27FC236}">
                <a16:creationId xmlns:a16="http://schemas.microsoft.com/office/drawing/2014/main" id="{1F868545-25E2-41C2-858A-E0C513A7B4C3}"/>
              </a:ext>
            </a:extLst>
          </p:cNvPr>
          <p:cNvSpPr>
            <a:spLocks noGrp="1"/>
          </p:cNvSpPr>
          <p:nvPr>
            <p:ph idx="1"/>
          </p:nvPr>
        </p:nvSpPr>
        <p:spPr/>
        <p:txBody>
          <a:bodyPr/>
          <a:lstStyle/>
          <a:p>
            <a:r>
              <a:rPr lang="el-GR" dirty="0">
                <a:latin typeface="Times New Roman" panose="02020603050405020304" pitchFamily="18" charset="0"/>
                <a:cs typeface="Times New Roman" panose="02020603050405020304" pitchFamily="18" charset="0"/>
              </a:rPr>
              <a:t>Στοιχεία που δεν εντάσσονται σε κάποια από τις δύο κατηγορίες</a:t>
            </a:r>
          </a:p>
          <a:p>
            <a:r>
              <a:rPr lang="el-GR" dirty="0">
                <a:latin typeface="Times New Roman" panose="02020603050405020304" pitchFamily="18" charset="0"/>
                <a:cs typeface="Times New Roman" panose="02020603050405020304" pitchFamily="18" charset="0"/>
              </a:rPr>
              <a:t>Διαθέτουν στοιχεία και από τις δύο&gt; ρευστά όρια κατηγοριών</a:t>
            </a:r>
          </a:p>
          <a:p>
            <a:pPr marL="0" indent="0">
              <a:buNone/>
            </a:pPr>
            <a:r>
              <a:rPr lang="el-GR" i="1" dirty="0">
                <a:latin typeface="Times New Roman" panose="02020603050405020304" pitchFamily="18" charset="0"/>
                <a:cs typeface="Times New Roman" panose="02020603050405020304" pitchFamily="18" charset="0"/>
              </a:rPr>
              <a:t>πχ. πρωί-βράδυ (ανώμαλη κατηγορία</a:t>
            </a:r>
            <a:r>
              <a:rPr lang="en-GB" i="1"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το απόγευμα)</a:t>
            </a:r>
          </a:p>
          <a:p>
            <a:endParaRPr lang="el-GR" i="1"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Πολλές φορές χαρακτηρίζονται είτε ως «ιερές» είτε ως «ταμπού» εξαιτίας της αδυναμίας τους να ενταχθούν ξεκάθαρα σε μία από τις δύο κατηγορίες</a:t>
            </a:r>
          </a:p>
          <a:p>
            <a:pPr marL="0" indent="0">
              <a:buNone/>
            </a:pPr>
            <a:r>
              <a:rPr lang="el-GR" i="1" dirty="0">
                <a:latin typeface="Times New Roman" panose="02020603050405020304" pitchFamily="18" charset="0"/>
                <a:cs typeface="Times New Roman" panose="02020603050405020304" pitchFamily="18" charset="0"/>
              </a:rPr>
              <a:t>πχ. θεός-άνθρωπος (ανώμαλη κατηγορία</a:t>
            </a:r>
            <a:r>
              <a:rPr lang="en-GB" i="1"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Χριστός&gt;θεάνθρωπος)</a:t>
            </a:r>
          </a:p>
          <a:p>
            <a:pPr marL="0" indent="0">
              <a:buNone/>
            </a:pPr>
            <a:endParaRPr lang="el-GR" dirty="0"/>
          </a:p>
        </p:txBody>
      </p:sp>
    </p:spTree>
    <p:extLst>
      <p:ext uri="{BB962C8B-B14F-4D97-AF65-F5344CB8AC3E}">
        <p14:creationId xmlns:p14="http://schemas.microsoft.com/office/powerpoint/2010/main" val="150006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AF39-D310-487F-822C-6FE55F3F6C62}"/>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Δομημένη Επανάληψη</a:t>
            </a:r>
          </a:p>
        </p:txBody>
      </p:sp>
      <p:sp>
        <p:nvSpPr>
          <p:cNvPr id="3" name="Content Placeholder 2">
            <a:extLst>
              <a:ext uri="{FF2B5EF4-FFF2-40B4-BE49-F238E27FC236}">
                <a16:creationId xmlns:a16="http://schemas.microsoft.com/office/drawing/2014/main" id="{1B0B6AC2-9BDF-4575-914E-EBF429C0F5DA}"/>
              </a:ext>
            </a:extLst>
          </p:cNvPr>
          <p:cNvSpPr>
            <a:spLocks noGrp="1"/>
          </p:cNvSpPr>
          <p:nvPr>
            <p:ph idx="1"/>
          </p:nvPr>
        </p:nvSpPr>
        <p:spPr/>
        <p:txBody>
          <a:bodyPr/>
          <a:lstStyle/>
          <a:p>
            <a:pPr marL="0" indent="0">
              <a:buNone/>
            </a:pPr>
            <a:r>
              <a:rPr lang="en-GB" dirty="0">
                <a:latin typeface="Times New Roman" panose="02020603050405020304" pitchFamily="18" charset="0"/>
                <a:cs typeface="Times New Roman" panose="02020603050405020304" pitchFamily="18" charset="0"/>
              </a:rPr>
              <a:t>Leach (1964)</a:t>
            </a:r>
          </a:p>
          <a:p>
            <a:pPr marL="0" indent="0">
              <a:buNone/>
            </a:pPr>
            <a:r>
              <a:rPr lang="el-GR" dirty="0">
                <a:latin typeface="Times New Roman" panose="02020603050405020304" pitchFamily="18" charset="0"/>
                <a:cs typeface="Times New Roman" panose="02020603050405020304" pitchFamily="18" charset="0"/>
              </a:rPr>
              <a:t>Παράλληλες δομές ως προς την πρόσληψη </a:t>
            </a:r>
          </a:p>
          <a:p>
            <a:pPr>
              <a:buFont typeface="Courier New" panose="02070309020205020404" pitchFamily="49" charset="0"/>
              <a:buChar char="o"/>
            </a:pPr>
            <a:endParaRPr lang="en-GB"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του περιβάλλοντος</a:t>
            </a:r>
          </a:p>
          <a:p>
            <a:pPr>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της σχέση μας με τα ζώα</a:t>
            </a:r>
          </a:p>
          <a:p>
            <a:pPr>
              <a:buFont typeface="Courier New" panose="02070309020205020404" pitchFamily="49" charset="0"/>
              <a:buChar char="o"/>
            </a:pPr>
            <a:r>
              <a:rPr lang="el-GR" dirty="0">
                <a:latin typeface="Times New Roman" panose="02020603050405020304" pitchFamily="18" charset="0"/>
                <a:cs typeface="Times New Roman" panose="02020603050405020304" pitchFamily="18" charset="0"/>
              </a:rPr>
              <a:t>της σχέσης μας με τους άλλους ανθρώπους</a:t>
            </a:r>
          </a:p>
        </p:txBody>
      </p:sp>
    </p:spTree>
    <p:extLst>
      <p:ext uri="{BB962C8B-B14F-4D97-AF65-F5344CB8AC3E}">
        <p14:creationId xmlns:p14="http://schemas.microsoft.com/office/powerpoint/2010/main" val="2505225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76477CA-CF0B-415E-8F98-B3925403C774}"/>
              </a:ext>
            </a:extLst>
          </p:cNvPr>
          <p:cNvGraphicFramePr>
            <a:graphicFrameLocks noGrp="1"/>
          </p:cNvGraphicFramePr>
          <p:nvPr>
            <p:ph idx="1"/>
            <p:extLst>
              <p:ext uri="{D42A27DB-BD31-4B8C-83A1-F6EECF244321}">
                <p14:modId xmlns:p14="http://schemas.microsoft.com/office/powerpoint/2010/main" val="648497535"/>
              </p:ext>
            </p:extLst>
          </p:nvPr>
        </p:nvGraphicFramePr>
        <p:xfrm>
          <a:off x="1770078" y="1543574"/>
          <a:ext cx="9815120" cy="391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270061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txDef>
      <a:spPr>
        <a:noFill/>
      </a:spPr>
      <a:bodyPr wrap="square" rtlCol="0">
        <a:spAutoFit/>
      </a:bodyPr>
      <a:lstStyle>
        <a:defPPr algn="l">
          <a:defRPr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1313</Words>
  <Application>Microsoft Office PowerPoint</Application>
  <PresentationFormat>Widescreen</PresentationFormat>
  <Paragraphs>230</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Century Gothic</vt:lpstr>
      <vt:lpstr>Courier New</vt:lpstr>
      <vt:lpstr>Times New Roman</vt:lpstr>
      <vt:lpstr>Wingdings</vt:lpstr>
      <vt:lpstr>Wingdings 3</vt:lpstr>
      <vt:lpstr>Wisp</vt:lpstr>
      <vt:lpstr>Δομισμός και Εφαρμογές</vt:lpstr>
      <vt:lpstr>John Fiske (1934-)</vt:lpstr>
      <vt:lpstr>Δομισμός</vt:lpstr>
      <vt:lpstr>Σημειωτική &amp; Εμπειρισμός</vt:lpstr>
      <vt:lpstr>Levi Strauss (1908-2009)</vt:lpstr>
      <vt:lpstr>Κατηγοριοποίηση (Categorization) &amp; Δυϊκές Αντιθέσεις (Binary Oppositions)</vt:lpstr>
      <vt:lpstr>Ανώμαλες Κατηγορίες</vt:lpstr>
      <vt:lpstr>Δομημένη Επανάληψη</vt:lpstr>
      <vt:lpstr>PowerPoint Presentation</vt:lpstr>
      <vt:lpstr>Τυπικά της μετάβασης (Boundary Rituals)</vt:lpstr>
      <vt:lpstr>Φύση &amp; Πολιτισμός</vt:lpstr>
      <vt:lpstr>PowerPoint Presentation</vt:lpstr>
      <vt:lpstr>Δομή του μύθου</vt:lpstr>
      <vt:lpstr>PowerPoint Presentation</vt:lpstr>
      <vt:lpstr>Δομή μαζικής κουλτούρας</vt:lpstr>
      <vt:lpstr>Eφαρμογή 1 (Western)</vt:lpstr>
      <vt:lpstr>PowerPoint Presentation</vt:lpstr>
      <vt:lpstr>Δομή </vt:lpstr>
      <vt:lpstr>PowerPoint Presentation</vt:lpstr>
      <vt:lpstr>PowerPoint Presentation</vt:lpstr>
      <vt:lpstr>PowerPoint Presentation</vt:lpstr>
      <vt:lpstr>PowerPoint Presentation</vt:lpstr>
      <vt:lpstr>PowerPoint Presentation</vt:lpstr>
      <vt:lpstr>Εφαρμογή 2 (Horror)</vt:lpstr>
      <vt:lpstr>PowerPoint Presentation</vt:lpstr>
      <vt:lpstr>Δομή</vt:lpstr>
      <vt:lpstr>Εφαρμογή 3</vt:lpstr>
      <vt:lpstr>PowerPoint Presentation</vt:lpstr>
      <vt:lpstr>Συμπεράσματα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Δομισμός και Εφαρμογές</dc:title>
  <dc:creator>Φωτεινή Πετρολέκα</dc:creator>
  <cp:lastModifiedBy>Φωτεινή Πετρολέκα</cp:lastModifiedBy>
  <cp:revision>57</cp:revision>
  <dcterms:created xsi:type="dcterms:W3CDTF">2018-12-02T15:26:07Z</dcterms:created>
  <dcterms:modified xsi:type="dcterms:W3CDTF">2018-12-11T13:45:57Z</dcterms:modified>
</cp:coreProperties>
</file>