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47"/>
  </p:notesMasterIdLst>
  <p:sldIdLst>
    <p:sldId id="256" r:id="rId2"/>
    <p:sldId id="264" r:id="rId3"/>
    <p:sldId id="262" r:id="rId4"/>
    <p:sldId id="317" r:id="rId5"/>
    <p:sldId id="318" r:id="rId6"/>
    <p:sldId id="319" r:id="rId7"/>
    <p:sldId id="320" r:id="rId8"/>
    <p:sldId id="258" r:id="rId9"/>
    <p:sldId id="259" r:id="rId10"/>
    <p:sldId id="260" r:id="rId11"/>
    <p:sldId id="265" r:id="rId12"/>
    <p:sldId id="268" r:id="rId13"/>
    <p:sldId id="271" r:id="rId14"/>
    <p:sldId id="307" r:id="rId15"/>
    <p:sldId id="273" r:id="rId16"/>
    <p:sldId id="274" r:id="rId17"/>
    <p:sldId id="261" r:id="rId18"/>
    <p:sldId id="277" r:id="rId19"/>
    <p:sldId id="278" r:id="rId20"/>
    <p:sldId id="280" r:id="rId21"/>
    <p:sldId id="281" r:id="rId22"/>
    <p:sldId id="282" r:id="rId23"/>
    <p:sldId id="315" r:id="rId24"/>
    <p:sldId id="288" r:id="rId25"/>
    <p:sldId id="284" r:id="rId26"/>
    <p:sldId id="290" r:id="rId27"/>
    <p:sldId id="289" r:id="rId28"/>
    <p:sldId id="286" r:id="rId29"/>
    <p:sldId id="287" r:id="rId30"/>
    <p:sldId id="279" r:id="rId31"/>
    <p:sldId id="291" r:id="rId32"/>
    <p:sldId id="292" r:id="rId33"/>
    <p:sldId id="293" r:id="rId34"/>
    <p:sldId id="294" r:id="rId35"/>
    <p:sldId id="296" r:id="rId36"/>
    <p:sldId id="297" r:id="rId37"/>
    <p:sldId id="298" r:id="rId38"/>
    <p:sldId id="299" r:id="rId39"/>
    <p:sldId id="301" r:id="rId40"/>
    <p:sldId id="302" r:id="rId41"/>
    <p:sldId id="303" r:id="rId42"/>
    <p:sldId id="309" r:id="rId43"/>
    <p:sldId id="304" r:id="rId44"/>
    <p:sldId id="311" r:id="rId45"/>
    <p:sldId id="300" r:id="rId4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790101"/>
    <a:srgbClr val="9B0000"/>
    <a:srgbClr val="8C0000"/>
    <a:srgbClr val="7E0000"/>
    <a:srgbClr val="FFFF14"/>
    <a:srgbClr val="FFFF65"/>
    <a:srgbClr val="FFFF66"/>
    <a:srgbClr val="FF9966"/>
    <a:srgbClr val="31512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09" autoAdjust="0"/>
    <p:restoredTop sz="90747" autoAdjust="0"/>
  </p:normalViewPr>
  <p:slideViewPr>
    <p:cSldViewPr>
      <p:cViewPr varScale="1">
        <p:scale>
          <a:sx n="62" d="100"/>
          <a:sy n="62" d="100"/>
        </p:scale>
        <p:origin x="-1500"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2B0166-7CA1-4764-BC2F-2268ACA705A5}" type="datetimeFigureOut">
              <a:rPr lang="el-GR" smtClean="0"/>
              <a:pPr/>
              <a:t>16/2/2019</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D013EB-DF43-435B-82C1-5C42CF418F59}" type="slidenum">
              <a:rPr lang="el-GR" smtClean="0"/>
              <a:pPr/>
              <a:t>‹#›</a:t>
            </a:fld>
            <a:endParaRPr lang="el-GR"/>
          </a:p>
        </p:txBody>
      </p:sp>
    </p:spTree>
    <p:extLst>
      <p:ext uri="{BB962C8B-B14F-4D97-AF65-F5344CB8AC3E}">
        <p14:creationId xmlns:p14="http://schemas.microsoft.com/office/powerpoint/2010/main" xmlns="" val="466138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90D013EB-DF43-435B-82C1-5C42CF418F59}" type="slidenum">
              <a:rPr lang="el-GR" smtClean="0"/>
              <a:pPr/>
              <a:t>1</a:t>
            </a:fld>
            <a:endParaRPr lang="el-GR"/>
          </a:p>
        </p:txBody>
      </p:sp>
    </p:spTree>
    <p:extLst>
      <p:ext uri="{BB962C8B-B14F-4D97-AF65-F5344CB8AC3E}">
        <p14:creationId xmlns:p14="http://schemas.microsoft.com/office/powerpoint/2010/main" xmlns="" val="2245344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lvl="0"/>
            <a:r>
              <a:rPr lang="el-GR" dirty="0" smtClean="0"/>
              <a:t>Ποιητική: (α) στη θεωρία της λογοτεχνίας είναι η μελέτη της φύσης και των νόμων που διέπουν την ποίηση και γενικότερα την παραγωγή λογοτεχνικού έργου (β) το προσωπικό ύφος, η ιδιαίτερη τεχνική ενός ποιητή για τη σύνθεση του ποιητικού έργου. (Λεξικό ΝΕΓ, Γ. Μπαμπινιώτη Δ’) </a:t>
            </a:r>
          </a:p>
          <a:p>
            <a:pPr lvl="0"/>
            <a:r>
              <a:rPr lang="el-GR" dirty="0" smtClean="0"/>
              <a:t>Βλ. έγγραφο «</a:t>
            </a:r>
            <a:r>
              <a:rPr lang="el-GR" smtClean="0"/>
              <a:t>ποιητική»</a:t>
            </a:r>
            <a:endParaRPr lang="el-GR" dirty="0" smtClean="0"/>
          </a:p>
        </p:txBody>
      </p:sp>
      <p:sp>
        <p:nvSpPr>
          <p:cNvPr id="4" name="Θέση αριθμού διαφάνειας 3"/>
          <p:cNvSpPr>
            <a:spLocks noGrp="1"/>
          </p:cNvSpPr>
          <p:nvPr>
            <p:ph type="sldNum" sz="quarter" idx="10"/>
          </p:nvPr>
        </p:nvSpPr>
        <p:spPr/>
        <p:txBody>
          <a:bodyPr/>
          <a:lstStyle/>
          <a:p>
            <a:fld id="{90D013EB-DF43-435B-82C1-5C42CF418F59}" type="slidenum">
              <a:rPr lang="el-GR" smtClean="0"/>
              <a:pPr/>
              <a:t>8</a:t>
            </a:fld>
            <a:endParaRPr lang="el-GR"/>
          </a:p>
        </p:txBody>
      </p:sp>
    </p:spTree>
    <p:extLst>
      <p:ext uri="{BB962C8B-B14F-4D97-AF65-F5344CB8AC3E}">
        <p14:creationId xmlns:p14="http://schemas.microsoft.com/office/powerpoint/2010/main" xmlns="" val="2558137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90D013EB-DF43-435B-82C1-5C42CF418F59}" type="slidenum">
              <a:rPr lang="el-GR" smtClean="0"/>
              <a:pPr/>
              <a:t>10</a:t>
            </a:fld>
            <a:endParaRPr lang="el-GR"/>
          </a:p>
        </p:txBody>
      </p:sp>
    </p:spTree>
    <p:extLst>
      <p:ext uri="{BB962C8B-B14F-4D97-AF65-F5344CB8AC3E}">
        <p14:creationId xmlns:p14="http://schemas.microsoft.com/office/powerpoint/2010/main" xmlns="" val="1261926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90D013EB-DF43-435B-82C1-5C42CF418F59}" type="slidenum">
              <a:rPr lang="el-GR" smtClean="0"/>
              <a:pPr/>
              <a:t>24</a:t>
            </a:fld>
            <a:endParaRPr lang="el-GR"/>
          </a:p>
        </p:txBody>
      </p:sp>
    </p:spTree>
    <p:extLst>
      <p:ext uri="{BB962C8B-B14F-4D97-AF65-F5344CB8AC3E}">
        <p14:creationId xmlns:p14="http://schemas.microsoft.com/office/powerpoint/2010/main" xmlns="" val="3509310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90D013EB-DF43-435B-82C1-5C42CF418F59}" type="slidenum">
              <a:rPr lang="el-GR" smtClean="0"/>
              <a:pPr/>
              <a:t>26</a:t>
            </a:fld>
            <a:endParaRPr lang="el-GR"/>
          </a:p>
        </p:txBody>
      </p:sp>
    </p:spTree>
    <p:extLst>
      <p:ext uri="{BB962C8B-B14F-4D97-AF65-F5344CB8AC3E}">
        <p14:creationId xmlns:p14="http://schemas.microsoft.com/office/powerpoint/2010/main" xmlns="" val="3103159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90D013EB-DF43-435B-82C1-5C42CF418F59}" type="slidenum">
              <a:rPr lang="el-GR" smtClean="0"/>
              <a:pPr/>
              <a:t>38</a:t>
            </a:fld>
            <a:endParaRPr lang="el-GR"/>
          </a:p>
        </p:txBody>
      </p:sp>
    </p:spTree>
    <p:extLst>
      <p:ext uri="{BB962C8B-B14F-4D97-AF65-F5344CB8AC3E}">
        <p14:creationId xmlns:p14="http://schemas.microsoft.com/office/powerpoint/2010/main" xmlns="" val="531990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Περί</a:t>
            </a:r>
            <a:r>
              <a:rPr lang="el-GR" baseline="0" dirty="0" smtClean="0"/>
              <a:t> μνημοτεχνικής: </a:t>
            </a:r>
            <a:r>
              <a:rPr lang="en-US" dirty="0" smtClean="0"/>
              <a:t>http://users.sch.gr/zskafid/index.php?option=com_content&amp;view=article&amp;id=166:8888888888888&amp;catid=41:a&amp;Itemid=166</a:t>
            </a: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90D013EB-DF43-435B-82C1-5C42CF418F59}" type="slidenum">
              <a:rPr lang="el-GR" smtClean="0"/>
              <a:pPr/>
              <a:t>42</a:t>
            </a:fld>
            <a:endParaRPr lang="el-GR"/>
          </a:p>
        </p:txBody>
      </p:sp>
    </p:spTree>
    <p:extLst>
      <p:ext uri="{BB962C8B-B14F-4D97-AF65-F5344CB8AC3E}">
        <p14:creationId xmlns:p14="http://schemas.microsoft.com/office/powerpoint/2010/main" xmlns="" val="4110241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2062B882-D9CB-4B2F-954A-720BB6CBAA16}" type="datetime1">
              <a:rPr lang="el-GR" smtClean="0"/>
              <a:pPr/>
              <a:t>16/2/2019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7FAAA5C-5C6E-4E2B-AC7E-5F978EA6DE9C}"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F68E51C6-7961-46E6-A6F2-81FC59223121}" type="datetime1">
              <a:rPr lang="el-GR" smtClean="0"/>
              <a:pPr/>
              <a:t>16/2/2019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7FAAA5C-5C6E-4E2B-AC7E-5F978EA6DE9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C75AD5F3-570D-499F-8460-5B874F271C8C}" type="datetime1">
              <a:rPr lang="el-GR" smtClean="0"/>
              <a:pPr/>
              <a:t>16/2/2019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7FAAA5C-5C6E-4E2B-AC7E-5F978EA6DE9C}"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FF6F6F5E-93EE-420B-BCAD-40FF9D0F540B}" type="datetime1">
              <a:rPr lang="el-GR" smtClean="0"/>
              <a:pPr/>
              <a:t>16/2/2019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7FAAA5C-5C6E-4E2B-AC7E-5F978EA6DE9C}"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l-GR" smtClean="0"/>
              <a:t>Στυλ κύριου τίτλου</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4D902C35-87A7-4277-A2B6-7DEAC71D08F6}" type="datetime1">
              <a:rPr lang="el-GR" smtClean="0"/>
              <a:pPr/>
              <a:t>16/2/2019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7FAAA5C-5C6E-4E2B-AC7E-5F978EA6DE9C}"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ACBE4294-2E36-44C3-BC94-B431843D7E6B}" type="datetime1">
              <a:rPr lang="el-GR" smtClean="0"/>
              <a:pPr/>
              <a:t>16/2/2019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7FAAA5C-5C6E-4E2B-AC7E-5F978EA6DE9C}"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Date Placeholder 6"/>
          <p:cNvSpPr>
            <a:spLocks noGrp="1"/>
          </p:cNvSpPr>
          <p:nvPr>
            <p:ph type="dt" sz="half" idx="10"/>
          </p:nvPr>
        </p:nvSpPr>
        <p:spPr/>
        <p:txBody>
          <a:bodyPr/>
          <a:lstStyle/>
          <a:p>
            <a:fld id="{0D5883EF-2E67-430D-B95C-8548F8B78592}" type="datetime1">
              <a:rPr lang="el-GR" smtClean="0"/>
              <a:pPr/>
              <a:t>16/2/2019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7FAAA5C-5C6E-4E2B-AC7E-5F978EA6DE9C}"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fld id="{3BA0BA2E-89B5-4081-8EC0-19D1C79B1597}" type="datetime1">
              <a:rPr lang="el-GR" smtClean="0"/>
              <a:pPr/>
              <a:t>16/2/2019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7FAAA5C-5C6E-4E2B-AC7E-5F978EA6DE9C}"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2C8E17-4564-4705-9B64-83B0055F386B}" type="datetime1">
              <a:rPr lang="el-GR" smtClean="0"/>
              <a:pPr/>
              <a:t>16/2/2019</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7FAAA5C-5C6E-4E2B-AC7E-5F978EA6DE9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l-GR" smtClean="0"/>
              <a:t>Στυλ κύριου τίτλου</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8375CB4-8962-47E2-9F37-19E53F62A877}" type="datetime1">
              <a:rPr lang="el-GR" smtClean="0"/>
              <a:pPr/>
              <a:t>16/2/2019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7FAAA5C-5C6E-4E2B-AC7E-5F978EA6DE9C}" type="slidenum">
              <a:rPr lang="el-GR" smtClean="0"/>
              <a:pPr/>
              <a:t>‹#›</a:t>
            </a:fld>
            <a:endParaRPr lang="el-GR"/>
          </a:p>
        </p:txBody>
      </p:sp>
      <p:sp>
        <p:nvSpPr>
          <p:cNvPr id="9" name="Content Placeholder 8"/>
          <p:cNvSpPr>
            <a:spLocks noGrp="1"/>
          </p:cNvSpPr>
          <p:nvPr>
            <p:ph sz="quarter" idx="13"/>
          </p:nvPr>
        </p:nvSpPr>
        <p:spPr>
          <a:xfrm>
            <a:off x="304800" y="381000"/>
            <a:ext cx="7772400" cy="494284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l-GR" smtClean="0"/>
              <a:t>Στυλ κύριου τίτλου</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8" name="Date Placeholder 7"/>
          <p:cNvSpPr>
            <a:spLocks noGrp="1"/>
          </p:cNvSpPr>
          <p:nvPr>
            <p:ph type="dt" sz="half" idx="10"/>
          </p:nvPr>
        </p:nvSpPr>
        <p:spPr/>
        <p:txBody>
          <a:bodyPr/>
          <a:lstStyle/>
          <a:p>
            <a:fld id="{8C5F6BD7-3319-40F2-8319-5CD6E36A998F}" type="datetime1">
              <a:rPr lang="el-GR" smtClean="0"/>
              <a:pPr/>
              <a:t>16/2/2019</a:t>
            </a:fld>
            <a:endParaRPr lang="el-GR"/>
          </a:p>
        </p:txBody>
      </p:sp>
      <p:sp>
        <p:nvSpPr>
          <p:cNvPr id="9" name="Slide Number Placeholder 8"/>
          <p:cNvSpPr>
            <a:spLocks noGrp="1"/>
          </p:cNvSpPr>
          <p:nvPr>
            <p:ph type="sldNum" sz="quarter" idx="11"/>
          </p:nvPr>
        </p:nvSpPr>
        <p:spPr/>
        <p:txBody>
          <a:bodyPr/>
          <a:lstStyle/>
          <a:p>
            <a:fld id="{37FAAA5C-5C6E-4E2B-AC7E-5F978EA6DE9C}" type="slidenum">
              <a:rPr lang="el-GR" smtClean="0"/>
              <a:pPr/>
              <a:t>‹#›</a:t>
            </a:fld>
            <a:endParaRPr lang="el-GR"/>
          </a:p>
        </p:txBody>
      </p:sp>
      <p:sp>
        <p:nvSpPr>
          <p:cNvPr id="10" name="Footer Placeholder 9"/>
          <p:cNvSpPr>
            <a:spLocks noGrp="1"/>
          </p:cNvSpPr>
          <p:nvPr>
            <p:ph type="ftr" sz="quarter" idx="12"/>
          </p:nvPr>
        </p:nvSpPr>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7FAAA5C-5C6E-4E2B-AC7E-5F978EA6DE9C}" type="slidenum">
              <a:rPr lang="el-GR" smtClean="0"/>
              <a:pPr/>
              <a:t>‹#›</a:t>
            </a:fld>
            <a:endParaRPr lang="el-G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l-G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CF9786CD-F58B-4B5A-B625-233245CFE81F}" type="datetime1">
              <a:rPr lang="el-GR" smtClean="0"/>
              <a:pPr/>
              <a:t>16/2/2019</a:t>
            </a:fld>
            <a:endParaRPr lang="el-G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xmlns="" val="0"/>
              </a:ext>
            </a:extLst>
          </a:blip>
          <a:srcRect l="11113"/>
          <a:stretch/>
        </p:blipFill>
        <p:spPr>
          <a:xfrm>
            <a:off x="0" y="0"/>
            <a:ext cx="9180512" cy="6847449"/>
          </a:xfrm>
          <a:prstGeom prst="rect">
            <a:avLst/>
          </a:prstGeom>
        </p:spPr>
      </p:pic>
      <p:sp>
        <p:nvSpPr>
          <p:cNvPr id="2" name="Τίτλος 1"/>
          <p:cNvSpPr>
            <a:spLocks noGrp="1"/>
          </p:cNvSpPr>
          <p:nvPr>
            <p:ph type="ctrTitle"/>
          </p:nvPr>
        </p:nvSpPr>
        <p:spPr>
          <a:xfrm>
            <a:off x="685800" y="1843137"/>
            <a:ext cx="7543800" cy="2593975"/>
          </a:xfrm>
        </p:spPr>
        <p:txBody>
          <a:bodyPr>
            <a:normAutofit/>
          </a:bodyPr>
          <a:lstStyle/>
          <a:p>
            <a:r>
              <a:rPr lang="en-US" sz="6000" i="1" u="sng" dirty="0">
                <a:solidFill>
                  <a:srgbClr val="7E0000"/>
                </a:solidFill>
              </a:rPr>
              <a:t>On </a:t>
            </a:r>
            <a:r>
              <a:rPr lang="en-US" sz="6000" i="1" u="sng" dirty="0" smtClean="0">
                <a:solidFill>
                  <a:srgbClr val="7E0000"/>
                </a:solidFill>
              </a:rPr>
              <a:t>Language</a:t>
            </a:r>
            <a:r>
              <a:rPr lang="el-GR" sz="6000" dirty="0">
                <a:solidFill>
                  <a:srgbClr val="7E0000"/>
                </a:solidFill>
              </a:rPr>
              <a:t/>
            </a:r>
            <a:br>
              <a:rPr lang="el-GR" sz="6000" dirty="0">
                <a:solidFill>
                  <a:srgbClr val="7E0000"/>
                </a:solidFill>
              </a:rPr>
            </a:br>
            <a:r>
              <a:rPr lang="en-US" sz="6000" dirty="0">
                <a:solidFill>
                  <a:srgbClr val="7E0000"/>
                </a:solidFill>
              </a:rPr>
              <a:t>Roman Jakobson</a:t>
            </a:r>
            <a:r>
              <a:rPr lang="en-US" sz="6000" dirty="0" smtClean="0">
                <a:solidFill>
                  <a:srgbClr val="7E0000"/>
                </a:solidFill>
              </a:rPr>
              <a:t>.</a:t>
            </a:r>
            <a:endParaRPr lang="el-GR" sz="6000" dirty="0">
              <a:solidFill>
                <a:srgbClr val="7E0000"/>
              </a:solidFill>
            </a:endParaRPr>
          </a:p>
        </p:txBody>
      </p:sp>
      <p:sp>
        <p:nvSpPr>
          <p:cNvPr id="3" name="Υπότιτλος 2"/>
          <p:cNvSpPr>
            <a:spLocks noGrp="1"/>
          </p:cNvSpPr>
          <p:nvPr>
            <p:ph type="subTitle" idx="1"/>
          </p:nvPr>
        </p:nvSpPr>
        <p:spPr>
          <a:xfrm>
            <a:off x="685800" y="4522440"/>
            <a:ext cx="6461760" cy="1066800"/>
          </a:xfrm>
        </p:spPr>
        <p:txBody>
          <a:bodyPr>
            <a:noAutofit/>
          </a:bodyPr>
          <a:lstStyle/>
          <a:p>
            <a:r>
              <a:rPr lang="en-US" sz="2800" dirty="0">
                <a:solidFill>
                  <a:schemeClr val="tx1">
                    <a:lumMod val="90000"/>
                    <a:lumOff val="10000"/>
                  </a:schemeClr>
                </a:solidFill>
              </a:rPr>
              <a:t>Chapter 4: The Speech Event and the Functions of </a:t>
            </a:r>
            <a:r>
              <a:rPr lang="en-US" sz="2800" dirty="0" smtClean="0">
                <a:solidFill>
                  <a:schemeClr val="tx1">
                    <a:lumMod val="90000"/>
                    <a:lumOff val="10000"/>
                  </a:schemeClr>
                </a:solidFill>
              </a:rPr>
              <a:t>Language.</a:t>
            </a:r>
            <a:endParaRPr lang="el-GR" sz="2800" dirty="0" smtClean="0">
              <a:solidFill>
                <a:schemeClr val="tx1">
                  <a:lumMod val="90000"/>
                  <a:lumOff val="10000"/>
                </a:schemeClr>
              </a:solidFill>
            </a:endParaRPr>
          </a:p>
          <a:p>
            <a:endParaRPr lang="el-GR" sz="2400" dirty="0">
              <a:solidFill>
                <a:schemeClr val="accent1">
                  <a:lumMod val="75000"/>
                </a:schemeClr>
              </a:solidFill>
            </a:endParaRPr>
          </a:p>
        </p:txBody>
      </p:sp>
      <p:sp>
        <p:nvSpPr>
          <p:cNvPr id="7" name="Υπότιτλος 2"/>
          <p:cNvSpPr txBox="1">
            <a:spLocks/>
          </p:cNvSpPr>
          <p:nvPr/>
        </p:nvSpPr>
        <p:spPr>
          <a:xfrm>
            <a:off x="6156176" y="5751341"/>
            <a:ext cx="2861360" cy="774003"/>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r>
              <a:rPr lang="el-GR" sz="2400" dirty="0" smtClean="0">
                <a:solidFill>
                  <a:srgbClr val="7E0000"/>
                </a:solidFill>
              </a:rPr>
              <a:t>Έλενα Περικλέους</a:t>
            </a:r>
          </a:p>
          <a:p>
            <a:endParaRPr lang="el-GR" sz="2400" dirty="0">
              <a:solidFill>
                <a:schemeClr val="accent1">
                  <a:lumMod val="75000"/>
                </a:schemeClr>
              </a:solidFill>
            </a:endParaRPr>
          </a:p>
        </p:txBody>
      </p:sp>
    </p:spTree>
    <p:extLst>
      <p:ext uri="{BB962C8B-B14F-4D97-AF65-F5344CB8AC3E}">
        <p14:creationId xmlns:p14="http://schemas.microsoft.com/office/powerpoint/2010/main" xmlns="" val="30285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rgbClr val="C00000"/>
                                        </p:clrVal>
                                      </p:to>
                                    </p:set>
                                    <p:set>
                                      <p:cBhvr>
                                        <p:cTn id="7" dur="500" fill="hold"/>
                                        <p:tgtEl>
                                          <p:spTgt spid="2"/>
                                        </p:tgtEl>
                                        <p:attrNameLst>
                                          <p:attrName>fillcolor</p:attrName>
                                        </p:attrNameLst>
                                      </p:cBhvr>
                                      <p:to>
                                        <p:clrVal>
                                          <a:srgbClr val="C00000"/>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smtClean="0"/>
              <a:t>4. Αντιρρήσεις ως προς τη </a:t>
            </a:r>
            <a:r>
              <a:rPr lang="el-GR" sz="3600" dirty="0"/>
              <a:t>σχέση αυτή: </a:t>
            </a:r>
          </a:p>
        </p:txBody>
      </p:sp>
      <p:sp>
        <p:nvSpPr>
          <p:cNvPr id="3" name="Θέση περιεχομένου 2"/>
          <p:cNvSpPr>
            <a:spLocks noGrp="1"/>
          </p:cNvSpPr>
          <p:nvPr>
            <p:ph idx="1"/>
          </p:nvPr>
        </p:nvSpPr>
        <p:spPr>
          <a:xfrm>
            <a:off x="274319" y="1385525"/>
            <a:ext cx="6303677" cy="5427851"/>
          </a:xfrm>
          <a:prstGeom prst="rect">
            <a:avLst/>
          </a:prstGeom>
        </p:spPr>
        <p:txBody>
          <a:bodyPr>
            <a:noAutofit/>
          </a:bodyPr>
          <a:lstStyle/>
          <a:p>
            <a:pPr marL="512064" lvl="0" indent="-514350">
              <a:buClr>
                <a:srgbClr val="9B0000"/>
              </a:buClr>
              <a:buFont typeface="+mj-lt"/>
              <a:buAutoNum type="romanUcPeriod"/>
            </a:pPr>
            <a:endParaRPr lang="el-GR" sz="1000" dirty="0" smtClean="0">
              <a:solidFill>
                <a:schemeClr val="bg2">
                  <a:lumMod val="50000"/>
                </a:schemeClr>
              </a:solidFill>
            </a:endParaRPr>
          </a:p>
          <a:p>
            <a:pPr marL="512064" lvl="0" indent="-514350">
              <a:buClr>
                <a:srgbClr val="9B0000"/>
              </a:buClr>
              <a:buFont typeface="+mj-lt"/>
              <a:buAutoNum type="romanUcPeriod"/>
            </a:pPr>
            <a:r>
              <a:rPr lang="el-GR" sz="2100" b="1" dirty="0" smtClean="0">
                <a:solidFill>
                  <a:srgbClr val="9B0000"/>
                </a:solidFill>
              </a:rPr>
              <a:t>Πολλοί </a:t>
            </a:r>
            <a:r>
              <a:rPr lang="el-GR" sz="2100" b="1" dirty="0">
                <a:solidFill>
                  <a:srgbClr val="9B0000"/>
                </a:solidFill>
              </a:rPr>
              <a:t>μηχανισμοί</a:t>
            </a:r>
            <a:r>
              <a:rPr lang="el-GR" sz="2100" dirty="0">
                <a:solidFill>
                  <a:srgbClr val="9B0000"/>
                </a:solidFill>
              </a:rPr>
              <a:t>, τους οποίους μελετά η ποιητική, </a:t>
            </a:r>
            <a:r>
              <a:rPr lang="el-GR" sz="2100" b="1" dirty="0">
                <a:solidFill>
                  <a:srgbClr val="9B0000"/>
                </a:solidFill>
              </a:rPr>
              <a:t>δεν περιορίζονται στον έντεχνο λόγο</a:t>
            </a:r>
            <a:r>
              <a:rPr lang="el-GR" sz="2100" dirty="0" smtClean="0">
                <a:solidFill>
                  <a:schemeClr val="bg2">
                    <a:lumMod val="50000"/>
                  </a:schemeClr>
                </a:solidFill>
              </a:rPr>
              <a:t>.</a:t>
            </a:r>
          </a:p>
          <a:p>
            <a:pPr marL="512064" lvl="0" indent="-514350">
              <a:buClr>
                <a:srgbClr val="9B0000"/>
              </a:buClr>
              <a:buFont typeface="+mj-lt"/>
              <a:buAutoNum type="romanUcPeriod"/>
            </a:pPr>
            <a:endParaRPr lang="el-GR" sz="1000" dirty="0">
              <a:solidFill>
                <a:schemeClr val="bg2">
                  <a:lumMod val="50000"/>
                </a:schemeClr>
              </a:solidFill>
            </a:endParaRPr>
          </a:p>
          <a:p>
            <a:pPr lvl="0"/>
            <a:r>
              <a:rPr lang="el-GR" sz="2100" dirty="0" smtClean="0">
                <a:solidFill>
                  <a:schemeClr val="accent3">
                    <a:lumMod val="50000"/>
                  </a:schemeClr>
                </a:solidFill>
              </a:rPr>
              <a:t>Διαφορετικές </a:t>
            </a:r>
            <a:r>
              <a:rPr lang="el-GR" sz="2100" dirty="0">
                <a:solidFill>
                  <a:schemeClr val="accent3">
                    <a:lumMod val="50000"/>
                  </a:schemeClr>
                </a:solidFill>
              </a:rPr>
              <a:t>τέχνες μπορούν να συγκριθούν. </a:t>
            </a:r>
            <a:r>
              <a:rPr lang="el-GR" sz="2100" dirty="0"/>
              <a:t>Τα προβλήματα </a:t>
            </a:r>
            <a:r>
              <a:rPr lang="el-GR" sz="2100" dirty="0" smtClean="0"/>
              <a:t>οποιασδήποτε τεχνοτροπίας </a:t>
            </a:r>
            <a:r>
              <a:rPr lang="el-GR" sz="2100" dirty="0"/>
              <a:t>υπερβαίνουν τα όρια μιας και μόνον </a:t>
            </a:r>
            <a:r>
              <a:rPr lang="el-GR" sz="2100" dirty="0" smtClean="0"/>
              <a:t>τέχνης</a:t>
            </a:r>
            <a:r>
              <a:rPr lang="el-GR" sz="2100" b="1" dirty="0"/>
              <a:t>.</a:t>
            </a:r>
            <a:r>
              <a:rPr lang="el-GR" sz="2100" dirty="0"/>
              <a:t> </a:t>
            </a:r>
            <a:endParaRPr lang="el-GR" sz="2100" dirty="0" smtClean="0"/>
          </a:p>
          <a:p>
            <a:endParaRPr lang="el-GR" sz="1000" dirty="0" smtClean="0">
              <a:solidFill>
                <a:schemeClr val="accent3">
                  <a:lumMod val="50000"/>
                </a:schemeClr>
              </a:solidFill>
            </a:endParaRPr>
          </a:p>
          <a:p>
            <a:r>
              <a:rPr lang="el-GR" sz="2100" dirty="0" smtClean="0">
                <a:solidFill>
                  <a:schemeClr val="accent3">
                    <a:lumMod val="50000"/>
                  </a:schemeClr>
                </a:solidFill>
              </a:rPr>
              <a:t>Πολλά </a:t>
            </a:r>
            <a:r>
              <a:rPr lang="el-GR" sz="2100" dirty="0">
                <a:solidFill>
                  <a:schemeClr val="accent3">
                    <a:lumMod val="50000"/>
                  </a:schemeClr>
                </a:solidFill>
              </a:rPr>
              <a:t>ποιητικά στοιχεία ανήκουν</a:t>
            </a:r>
            <a:r>
              <a:rPr lang="el-GR" sz="2100" b="1" dirty="0"/>
              <a:t> </a:t>
            </a:r>
            <a:r>
              <a:rPr lang="el-GR" sz="2100" dirty="0"/>
              <a:t>όχι μόνο στην επιστήμη της γλώσσας αλλά και στην όλη θεωρία των σημείων, δηλαδή </a:t>
            </a:r>
            <a:r>
              <a:rPr lang="el-GR" sz="2100" dirty="0">
                <a:solidFill>
                  <a:schemeClr val="accent3">
                    <a:lumMod val="50000"/>
                  </a:schemeClr>
                </a:solidFill>
              </a:rPr>
              <a:t>στη </a:t>
            </a:r>
            <a:r>
              <a:rPr lang="el-GR" sz="2100" b="1" dirty="0" smtClean="0">
                <a:solidFill>
                  <a:schemeClr val="accent3">
                    <a:lumMod val="50000"/>
                  </a:schemeClr>
                </a:solidFill>
              </a:rPr>
              <a:t>γενική </a:t>
            </a:r>
            <a:r>
              <a:rPr lang="el-GR" sz="2100" b="1" dirty="0">
                <a:solidFill>
                  <a:schemeClr val="accent3">
                    <a:lumMod val="50000"/>
                  </a:schemeClr>
                </a:solidFill>
              </a:rPr>
              <a:t>σημειωτική</a:t>
            </a:r>
            <a:r>
              <a:rPr lang="el-GR" sz="2100" dirty="0"/>
              <a:t>. </a:t>
            </a:r>
          </a:p>
          <a:p>
            <a:endParaRPr lang="el-GR" sz="1000" dirty="0" smtClean="0"/>
          </a:p>
          <a:p>
            <a:r>
              <a:rPr lang="el-GR" sz="2100" dirty="0" smtClean="0"/>
              <a:t>Αυτό βέβαια ισχύει για </a:t>
            </a:r>
            <a:r>
              <a:rPr lang="el-GR" sz="2100" dirty="0"/>
              <a:t>όλα τα είδη </a:t>
            </a:r>
            <a:r>
              <a:rPr lang="el-GR" sz="2100" dirty="0" smtClean="0"/>
              <a:t>γλώσσας και όχι μόνο στον έντεχνο λόγο </a:t>
            </a:r>
            <a:r>
              <a:rPr lang="el-GR" sz="2100" i="1" dirty="0" smtClean="0"/>
              <a:t>(πολλές </a:t>
            </a:r>
            <a:r>
              <a:rPr lang="el-GR" sz="2100" i="1" dirty="0"/>
              <a:t>κοινές </a:t>
            </a:r>
            <a:r>
              <a:rPr lang="el-GR" sz="2100" i="1" dirty="0" smtClean="0"/>
              <a:t>ιδιότητες μεταξύ γλώσσας και σημειωτικών συστημάτων).</a:t>
            </a:r>
            <a:endParaRPr lang="en-US" sz="2100" i="1" dirty="0"/>
          </a:p>
          <a:p>
            <a:pPr lvl="0"/>
            <a:endParaRPr lang="el-GR" sz="21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200171">
            <a:off x="7436598" y="1209355"/>
            <a:ext cx="1647825" cy="2095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descr="ÎÏÎ¿ÏÎ­Î»ÎµÏÎ¼Î± ÎµÎ¹ÎºÏÎ½Î±Ï Î³Î¹Î± ÎÎ»Î¹Î¬Î´Î± ÎºÏÎ¼Î¹Îº"/>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33141"/>
          <a:stretch/>
        </p:blipFill>
        <p:spPr bwMode="auto">
          <a:xfrm rot="21214783">
            <a:off x="6673640" y="3226259"/>
            <a:ext cx="1847776" cy="181428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Î£ÏÎµÏÎ¹ÎºÎ® ÎµÎ¹ÎºÏÎ½Î±"/>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332131">
            <a:off x="6563514" y="5112350"/>
            <a:ext cx="2507788" cy="16284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56449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smtClean="0"/>
              <a:t>4. Αντιρρήσεις ως προς τη </a:t>
            </a:r>
            <a:r>
              <a:rPr lang="el-GR" sz="3600" dirty="0"/>
              <a:t>σχέση αυτή: </a:t>
            </a:r>
          </a:p>
        </p:txBody>
      </p:sp>
      <p:sp>
        <p:nvSpPr>
          <p:cNvPr id="3" name="Θέση περιεχομένου 2"/>
          <p:cNvSpPr>
            <a:spLocks noGrp="1"/>
          </p:cNvSpPr>
          <p:nvPr>
            <p:ph idx="1"/>
          </p:nvPr>
        </p:nvSpPr>
        <p:spPr>
          <a:xfrm>
            <a:off x="274319" y="1298447"/>
            <a:ext cx="7826073" cy="5427851"/>
          </a:xfrm>
          <a:prstGeom prst="rect">
            <a:avLst/>
          </a:prstGeom>
        </p:spPr>
        <p:txBody>
          <a:bodyPr>
            <a:noAutofit/>
          </a:bodyPr>
          <a:lstStyle/>
          <a:p>
            <a:pPr marL="512064" lvl="0" indent="-514350">
              <a:buClr>
                <a:srgbClr val="9B0000"/>
              </a:buClr>
              <a:buFont typeface="+mj-lt"/>
              <a:buAutoNum type="romanUcPeriod" startAt="2"/>
            </a:pPr>
            <a:endParaRPr lang="el-GR" sz="1000" dirty="0" smtClean="0"/>
          </a:p>
          <a:p>
            <a:pPr marL="512064" lvl="0" indent="-514350">
              <a:buClr>
                <a:srgbClr val="9B0000"/>
              </a:buClr>
              <a:buFont typeface="+mj-lt"/>
              <a:buAutoNum type="romanUcPeriod" startAt="2"/>
            </a:pPr>
            <a:r>
              <a:rPr lang="el-GR" sz="2100" dirty="0" smtClean="0">
                <a:solidFill>
                  <a:srgbClr val="9B0000"/>
                </a:solidFill>
              </a:rPr>
              <a:t>Το </a:t>
            </a:r>
            <a:r>
              <a:rPr lang="el-GR" sz="2100" b="1" dirty="0">
                <a:solidFill>
                  <a:srgbClr val="9B0000"/>
                </a:solidFill>
              </a:rPr>
              <a:t>πρόβλημα των σχέσεων μεταξύ λόγου και κόσμου </a:t>
            </a:r>
            <a:r>
              <a:rPr lang="el-GR" sz="2100" dirty="0">
                <a:solidFill>
                  <a:srgbClr val="9B0000"/>
                </a:solidFill>
              </a:rPr>
              <a:t>αφορά όχι μόνον τον έντεχνο λόγο αλλά όλα τα είδη </a:t>
            </a:r>
            <a:r>
              <a:rPr lang="el-GR" sz="2100" dirty="0" smtClean="0">
                <a:solidFill>
                  <a:srgbClr val="9B0000"/>
                </a:solidFill>
              </a:rPr>
              <a:t>του λόγου</a:t>
            </a:r>
            <a:r>
              <a:rPr lang="el-GR" sz="2100" dirty="0" smtClean="0"/>
              <a:t>. </a:t>
            </a:r>
          </a:p>
          <a:p>
            <a:pPr indent="-342900"/>
            <a:endParaRPr lang="el-GR" sz="1000" dirty="0"/>
          </a:p>
          <a:p>
            <a:pPr lvl="0"/>
            <a:r>
              <a:rPr lang="el-GR" sz="2100" b="1" dirty="0"/>
              <a:t>Η γλωσσολογία </a:t>
            </a:r>
            <a:r>
              <a:rPr lang="el-GR" sz="2100" dirty="0"/>
              <a:t>μπορεί να διερευνήσει </a:t>
            </a:r>
            <a:r>
              <a:rPr lang="el-GR" sz="2100" b="1" dirty="0"/>
              <a:t>όλα τα προβλήματα </a:t>
            </a:r>
            <a:r>
              <a:rPr lang="el-GR" sz="2100" dirty="0"/>
              <a:t>της σχέσης ανάμεσα στο λόγο και το «πεδίο του λόγου»: τί εξ αυτού του πεδίου εκφράζεται γλωσσικά με δοθέντα λόγο και πώς εκφράζεται. </a:t>
            </a:r>
            <a:endParaRPr lang="el-GR" sz="2100" dirty="0" smtClean="0"/>
          </a:p>
          <a:p>
            <a:pPr lvl="0"/>
            <a:endParaRPr lang="el-GR" sz="1000" dirty="0" smtClean="0"/>
          </a:p>
          <a:p>
            <a:pPr indent="-342900"/>
            <a:endParaRPr lang="el-GR" sz="2100" dirty="0"/>
          </a:p>
        </p:txBody>
      </p:sp>
      <p:sp>
        <p:nvSpPr>
          <p:cNvPr id="4" name="Θέση αριθμού διαφάνειας 3"/>
          <p:cNvSpPr>
            <a:spLocks noGrp="1"/>
          </p:cNvSpPr>
          <p:nvPr>
            <p:ph type="sldNum" sz="quarter" idx="12"/>
          </p:nvPr>
        </p:nvSpPr>
        <p:spPr/>
        <p:txBody>
          <a:bodyPr/>
          <a:lstStyle/>
          <a:p>
            <a:fld id="{37FAAA5C-5C6E-4E2B-AC7E-5F978EA6DE9C}" type="slidenum">
              <a:rPr lang="el-GR" smtClean="0"/>
              <a:pPr/>
              <a:t>11</a:t>
            </a:fld>
            <a:endParaRPr lang="el-GR"/>
          </a:p>
        </p:txBody>
      </p:sp>
    </p:spTree>
    <p:extLst>
      <p:ext uri="{BB962C8B-B14F-4D97-AF65-F5344CB8AC3E}">
        <p14:creationId xmlns:p14="http://schemas.microsoft.com/office/powerpoint/2010/main" xmlns="" val="16908916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smtClean="0"/>
              <a:t>4. Αντιρρήσεις ως προς </a:t>
            </a:r>
            <a:r>
              <a:rPr lang="el-GR" sz="3600" dirty="0"/>
              <a:t>τη σχέση αυτή: </a:t>
            </a:r>
          </a:p>
        </p:txBody>
      </p:sp>
      <p:sp>
        <p:nvSpPr>
          <p:cNvPr id="3" name="Θέση περιεχομένου 2"/>
          <p:cNvSpPr>
            <a:spLocks noGrp="1"/>
          </p:cNvSpPr>
          <p:nvPr>
            <p:ph idx="1"/>
          </p:nvPr>
        </p:nvSpPr>
        <p:spPr>
          <a:xfrm>
            <a:off x="274319" y="1298447"/>
            <a:ext cx="8114105" cy="5427851"/>
          </a:xfrm>
          <a:prstGeom prst="rect">
            <a:avLst/>
          </a:prstGeom>
        </p:spPr>
        <p:txBody>
          <a:bodyPr>
            <a:noAutofit/>
          </a:bodyPr>
          <a:lstStyle/>
          <a:p>
            <a:pPr indent="-342900">
              <a:buClr>
                <a:srgbClr val="9B0000"/>
              </a:buClr>
            </a:pPr>
            <a:endParaRPr lang="el-GR" sz="1000" dirty="0" smtClean="0"/>
          </a:p>
          <a:p>
            <a:pPr indent="-342900"/>
            <a:r>
              <a:rPr lang="el-GR" sz="2100" dirty="0" smtClean="0"/>
              <a:t>Η </a:t>
            </a:r>
            <a:r>
              <a:rPr lang="el-GR" sz="2100" dirty="0" smtClean="0">
                <a:solidFill>
                  <a:srgbClr val="9B0000"/>
                </a:solidFill>
              </a:rPr>
              <a:t>σύγχυση </a:t>
            </a:r>
            <a:r>
              <a:rPr lang="el-GR" sz="2100" dirty="0">
                <a:solidFill>
                  <a:srgbClr val="9B0000"/>
                </a:solidFill>
              </a:rPr>
              <a:t>στους όρους «</a:t>
            </a:r>
            <a:r>
              <a:rPr lang="el-GR" sz="2100" i="1" dirty="0">
                <a:solidFill>
                  <a:srgbClr val="9B0000"/>
                </a:solidFill>
              </a:rPr>
              <a:t>φιλολογικές σπουδές</a:t>
            </a:r>
            <a:r>
              <a:rPr lang="el-GR" sz="2100" dirty="0">
                <a:solidFill>
                  <a:srgbClr val="9B0000"/>
                </a:solidFill>
              </a:rPr>
              <a:t>» </a:t>
            </a:r>
            <a:r>
              <a:rPr lang="el-GR" sz="2100" dirty="0"/>
              <a:t>και</a:t>
            </a:r>
            <a:r>
              <a:rPr lang="el-GR" sz="2100" b="1" dirty="0"/>
              <a:t> </a:t>
            </a:r>
            <a:r>
              <a:rPr lang="el-GR" sz="2100" dirty="0">
                <a:solidFill>
                  <a:srgbClr val="9B0000"/>
                </a:solidFill>
              </a:rPr>
              <a:t>«</a:t>
            </a:r>
            <a:r>
              <a:rPr lang="el-GR" sz="2100" i="1" dirty="0">
                <a:solidFill>
                  <a:srgbClr val="9B0000"/>
                </a:solidFill>
              </a:rPr>
              <a:t>κριτική</a:t>
            </a:r>
            <a:r>
              <a:rPr lang="el-GR" sz="2100" dirty="0">
                <a:solidFill>
                  <a:srgbClr val="9B0000"/>
                </a:solidFill>
              </a:rPr>
              <a:t>» </a:t>
            </a:r>
            <a:r>
              <a:rPr lang="el-GR" sz="2100" dirty="0"/>
              <a:t>βάζει τον μελετητή της λογοτεχνίας στον πειρασμό να αντικαταστήσει την </a:t>
            </a:r>
            <a:r>
              <a:rPr lang="el-GR" sz="2100" b="1" dirty="0">
                <a:solidFill>
                  <a:schemeClr val="accent3">
                    <a:lumMod val="50000"/>
                  </a:schemeClr>
                </a:solidFill>
              </a:rPr>
              <a:t>περιγραφή</a:t>
            </a:r>
            <a:r>
              <a:rPr lang="el-GR" sz="2100" dirty="0">
                <a:solidFill>
                  <a:schemeClr val="accent3">
                    <a:lumMod val="50000"/>
                  </a:schemeClr>
                </a:solidFill>
              </a:rPr>
              <a:t> των </a:t>
            </a:r>
            <a:r>
              <a:rPr lang="el-GR" sz="2100" b="1" dirty="0">
                <a:solidFill>
                  <a:schemeClr val="accent3">
                    <a:lumMod val="50000"/>
                  </a:schemeClr>
                </a:solidFill>
              </a:rPr>
              <a:t>εσωτερικών άξιών </a:t>
            </a:r>
            <a:r>
              <a:rPr lang="el-GR" sz="2100" dirty="0">
                <a:solidFill>
                  <a:schemeClr val="accent3">
                    <a:lumMod val="50000"/>
                  </a:schemeClr>
                </a:solidFill>
              </a:rPr>
              <a:t>ενός λογοτεχνικού έργου</a:t>
            </a:r>
            <a:r>
              <a:rPr lang="el-GR" sz="2100" dirty="0"/>
              <a:t> με μια </a:t>
            </a:r>
            <a:r>
              <a:rPr lang="el-GR" sz="2100" dirty="0">
                <a:solidFill>
                  <a:schemeClr val="accent3">
                    <a:lumMod val="50000"/>
                  </a:schemeClr>
                </a:solidFill>
              </a:rPr>
              <a:t>υποκειμενική, λογοκριτική ετυμηγορία. </a:t>
            </a:r>
            <a:endParaRPr lang="el-GR" sz="2100" dirty="0" smtClean="0">
              <a:solidFill>
                <a:schemeClr val="accent3">
                  <a:lumMod val="50000"/>
                </a:schemeClr>
              </a:solidFill>
            </a:endParaRPr>
          </a:p>
          <a:p>
            <a:pPr indent="-342900"/>
            <a:endParaRPr lang="el-GR" sz="1000" dirty="0" smtClean="0"/>
          </a:p>
          <a:p>
            <a:pPr indent="-342900"/>
            <a:r>
              <a:rPr lang="el-GR" sz="2100" dirty="0" smtClean="0"/>
              <a:t>Ο </a:t>
            </a:r>
            <a:r>
              <a:rPr lang="el-GR" sz="2100" dirty="0"/>
              <a:t>χαρακτηρισμός </a:t>
            </a:r>
            <a:r>
              <a:rPr lang="el-GR" sz="2100" b="1" dirty="0">
                <a:solidFill>
                  <a:schemeClr val="accent1">
                    <a:lumMod val="50000"/>
                  </a:schemeClr>
                </a:solidFill>
              </a:rPr>
              <a:t>«λογοτεχνικός κριτικός» για έναν μελετητή της λογοτεχνίας</a:t>
            </a:r>
            <a:r>
              <a:rPr lang="el-GR" sz="2100" b="1" dirty="0">
                <a:solidFill>
                  <a:srgbClr val="9B0000"/>
                </a:solidFill>
              </a:rPr>
              <a:t> </a:t>
            </a:r>
            <a:r>
              <a:rPr lang="el-GR" sz="2100" dirty="0"/>
              <a:t>είναι τόσο λανθασμένος όσο θα ήταν ο χαρακτηρισμός </a:t>
            </a:r>
            <a:r>
              <a:rPr lang="el-GR" sz="2100" b="1" dirty="0">
                <a:solidFill>
                  <a:schemeClr val="accent1">
                    <a:lumMod val="50000"/>
                  </a:schemeClr>
                </a:solidFill>
              </a:rPr>
              <a:t>«γραμματικός </a:t>
            </a:r>
            <a:r>
              <a:rPr lang="el-GR" sz="2100" b="1" dirty="0" smtClean="0">
                <a:solidFill>
                  <a:schemeClr val="accent1">
                    <a:lumMod val="50000"/>
                  </a:schemeClr>
                </a:solidFill>
              </a:rPr>
              <a:t>κριτικός</a:t>
            </a:r>
            <a:r>
              <a:rPr lang="el-GR" sz="2100" b="1" dirty="0">
                <a:solidFill>
                  <a:schemeClr val="accent1">
                    <a:lumMod val="50000"/>
                  </a:schemeClr>
                </a:solidFill>
              </a:rPr>
              <a:t>» για έναν γλωσσολόγο.</a:t>
            </a:r>
            <a:r>
              <a:rPr lang="el-GR" sz="2100" dirty="0">
                <a:solidFill>
                  <a:schemeClr val="accent1">
                    <a:lumMod val="50000"/>
                  </a:schemeClr>
                </a:solidFill>
              </a:rPr>
              <a:t> </a:t>
            </a:r>
            <a:endParaRPr lang="el-GR" sz="2100" dirty="0" smtClean="0">
              <a:solidFill>
                <a:schemeClr val="accent1">
                  <a:lumMod val="50000"/>
                </a:schemeClr>
              </a:solidFill>
            </a:endParaRPr>
          </a:p>
          <a:p>
            <a:pPr indent="-342900"/>
            <a:endParaRPr lang="el-GR" sz="1000" dirty="0" smtClean="0"/>
          </a:p>
          <a:p>
            <a:pPr indent="-342900"/>
            <a:r>
              <a:rPr lang="el-GR" sz="2100" dirty="0" smtClean="0"/>
              <a:t>Όπως η </a:t>
            </a:r>
            <a:r>
              <a:rPr lang="el-GR" sz="2100" dirty="0"/>
              <a:t>συντακτική και μορφολογική έρευνα δεν μπορεί να αντικατασταθεί από μια </a:t>
            </a:r>
            <a:r>
              <a:rPr lang="el-GR" sz="2100" i="1" dirty="0"/>
              <a:t>ρυθμιστική γραμματική</a:t>
            </a:r>
            <a:r>
              <a:rPr lang="el-GR" sz="2100" dirty="0"/>
              <a:t>, </a:t>
            </a:r>
            <a:r>
              <a:rPr lang="el-GR" sz="2100" dirty="0" smtClean="0"/>
              <a:t>έτσι και </a:t>
            </a:r>
            <a:r>
              <a:rPr lang="el-GR" sz="2100" dirty="0"/>
              <a:t>κανένα </a:t>
            </a:r>
            <a:r>
              <a:rPr lang="el-GR" sz="2100" i="1" dirty="0"/>
              <a:t>μανιφέστο</a:t>
            </a:r>
            <a:r>
              <a:rPr lang="el-GR" sz="2100" dirty="0"/>
              <a:t>, </a:t>
            </a:r>
            <a:r>
              <a:rPr lang="el-GR" sz="2100" dirty="0" smtClean="0"/>
              <a:t>με τα προσωπικά </a:t>
            </a:r>
            <a:r>
              <a:rPr lang="el-GR" sz="2100" dirty="0"/>
              <a:t>γούστα ενός κριτικού και τις απόψεις του περί δημιουργικής λογοτεχνίας, </a:t>
            </a:r>
            <a:r>
              <a:rPr lang="el-GR" sz="2100" dirty="0">
                <a:solidFill>
                  <a:srgbClr val="9B0000"/>
                </a:solidFill>
              </a:rPr>
              <a:t>δεν μπορεί να υποκαταστήσει την αντικειμενική, επιστημονική ανάλυση </a:t>
            </a:r>
            <a:r>
              <a:rPr lang="el-GR" sz="2100" dirty="0" smtClean="0">
                <a:solidFill>
                  <a:srgbClr val="9B0000"/>
                </a:solidFill>
              </a:rPr>
              <a:t>του </a:t>
            </a:r>
            <a:r>
              <a:rPr lang="el-GR" sz="2100" dirty="0">
                <a:solidFill>
                  <a:srgbClr val="9B0000"/>
                </a:solidFill>
              </a:rPr>
              <a:t>έντεχνου λόγου. </a:t>
            </a:r>
          </a:p>
          <a:p>
            <a:pPr marL="285750" indent="-285750"/>
            <a:endParaRPr lang="el-GR" sz="2100" dirty="0">
              <a:solidFill>
                <a:schemeClr val="tx1"/>
              </a:solidFill>
            </a:endParaRPr>
          </a:p>
        </p:txBody>
      </p:sp>
      <p:sp>
        <p:nvSpPr>
          <p:cNvPr id="4" name="Θέση αριθμού διαφάνειας 3"/>
          <p:cNvSpPr>
            <a:spLocks noGrp="1"/>
          </p:cNvSpPr>
          <p:nvPr>
            <p:ph type="sldNum" sz="quarter" idx="12"/>
          </p:nvPr>
        </p:nvSpPr>
        <p:spPr/>
        <p:txBody>
          <a:bodyPr/>
          <a:lstStyle/>
          <a:p>
            <a:fld id="{37FAAA5C-5C6E-4E2B-AC7E-5F978EA6DE9C}" type="slidenum">
              <a:rPr lang="el-GR" smtClean="0"/>
              <a:pPr/>
              <a:t>12</a:t>
            </a:fld>
            <a:endParaRPr lang="el-GR"/>
          </a:p>
        </p:txBody>
      </p:sp>
    </p:spTree>
    <p:extLst>
      <p:ext uri="{BB962C8B-B14F-4D97-AF65-F5344CB8AC3E}">
        <p14:creationId xmlns:p14="http://schemas.microsoft.com/office/powerpoint/2010/main" xmlns="" val="2389105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smtClean="0"/>
              <a:t>4. Αντιρρήσεις ως προς τη </a:t>
            </a:r>
            <a:r>
              <a:rPr lang="el-GR" sz="3600" dirty="0"/>
              <a:t>σχέση αυτή: </a:t>
            </a:r>
          </a:p>
        </p:txBody>
      </p:sp>
      <p:sp>
        <p:nvSpPr>
          <p:cNvPr id="3" name="Θέση περιεχομένου 2"/>
          <p:cNvSpPr>
            <a:spLocks noGrp="1"/>
          </p:cNvSpPr>
          <p:nvPr>
            <p:ph idx="1"/>
          </p:nvPr>
        </p:nvSpPr>
        <p:spPr>
          <a:xfrm>
            <a:off x="274319" y="1298447"/>
            <a:ext cx="8186113" cy="5427851"/>
          </a:xfrm>
          <a:prstGeom prst="rect">
            <a:avLst/>
          </a:prstGeom>
        </p:spPr>
        <p:txBody>
          <a:bodyPr>
            <a:noAutofit/>
          </a:bodyPr>
          <a:lstStyle/>
          <a:p>
            <a:pPr marL="285750" lvl="0" indent="-285750"/>
            <a:endParaRPr lang="en-US" sz="1000" b="1" dirty="0" smtClean="0"/>
          </a:p>
          <a:p>
            <a:pPr marL="285750" lvl="0" indent="-285750"/>
            <a:r>
              <a:rPr lang="el-GR" sz="2100" dirty="0" smtClean="0"/>
              <a:t>Εξάλλου, και στις </a:t>
            </a:r>
            <a:r>
              <a:rPr lang="el-GR" sz="2100" dirty="0"/>
              <a:t>φιλολογικές </a:t>
            </a:r>
            <a:r>
              <a:rPr lang="el-GR" sz="2100" dirty="0" smtClean="0"/>
              <a:t>σπουδές και </a:t>
            </a:r>
            <a:r>
              <a:rPr lang="el-GR" sz="2100" dirty="0"/>
              <a:t>στη </a:t>
            </a:r>
            <a:r>
              <a:rPr lang="el-GR" sz="2100" dirty="0" smtClean="0"/>
              <a:t>γλωσσολογία υπάρχουν </a:t>
            </a:r>
            <a:r>
              <a:rPr lang="el-GR" sz="2100" dirty="0"/>
              <a:t>δύο ομάδες προβλημάτων: </a:t>
            </a:r>
            <a:r>
              <a:rPr lang="el-GR" sz="2100" b="1" dirty="0"/>
              <a:t>συγχρονίας</a:t>
            </a:r>
            <a:r>
              <a:rPr lang="el-GR" sz="2100" dirty="0"/>
              <a:t> και </a:t>
            </a:r>
            <a:r>
              <a:rPr lang="el-GR" sz="2100" b="1" dirty="0"/>
              <a:t>διαχρονίας</a:t>
            </a:r>
            <a:r>
              <a:rPr lang="el-GR" sz="2100" dirty="0" smtClean="0"/>
              <a:t>.</a:t>
            </a:r>
            <a:endParaRPr lang="en-US" sz="2100" dirty="0" smtClean="0"/>
          </a:p>
          <a:p>
            <a:pPr marL="285750" lvl="0" indent="-285750"/>
            <a:endParaRPr lang="en-US" sz="1000" dirty="0" smtClean="0"/>
          </a:p>
          <a:p>
            <a:pPr marL="285750" lvl="0" indent="-285750"/>
            <a:r>
              <a:rPr lang="el-GR" sz="2100" dirty="0" smtClean="0">
                <a:solidFill>
                  <a:srgbClr val="9B0000"/>
                </a:solidFill>
              </a:rPr>
              <a:t>Συγχρονική ποιητική</a:t>
            </a:r>
            <a:r>
              <a:rPr lang="el-GR" sz="2100" dirty="0" smtClean="0"/>
              <a:t>: δεν είναι στατική </a:t>
            </a:r>
            <a:r>
              <a:rPr lang="el-GR" sz="2100" dirty="0"/>
              <a:t>(</a:t>
            </a:r>
            <a:r>
              <a:rPr lang="el-GR" sz="2100" dirty="0" smtClean="0"/>
              <a:t>διακρίνει συντηρητικές </a:t>
            </a:r>
            <a:r>
              <a:rPr lang="el-GR" sz="2100" dirty="0"/>
              <a:t>και </a:t>
            </a:r>
            <a:r>
              <a:rPr lang="el-GR" sz="2100" dirty="0" smtClean="0"/>
              <a:t>νεωτεριστικές μορφές). </a:t>
            </a:r>
            <a:r>
              <a:rPr lang="el-GR" sz="2100" dirty="0">
                <a:solidFill>
                  <a:schemeClr val="accent3">
                    <a:lumMod val="50000"/>
                  </a:schemeClr>
                </a:solidFill>
              </a:rPr>
              <a:t>Κάθε περίοδος βιώνεται στην εν </a:t>
            </a:r>
            <a:r>
              <a:rPr lang="el-GR" sz="2100" dirty="0" err="1">
                <a:solidFill>
                  <a:schemeClr val="accent3">
                    <a:lumMod val="50000"/>
                  </a:schemeClr>
                </a:solidFill>
              </a:rPr>
              <a:t>χρόνω</a:t>
            </a:r>
            <a:r>
              <a:rPr lang="el-GR" sz="2100" dirty="0">
                <a:solidFill>
                  <a:schemeClr val="accent3">
                    <a:lumMod val="50000"/>
                  </a:schemeClr>
                </a:solidFill>
              </a:rPr>
              <a:t> δυναμική </a:t>
            </a:r>
            <a:r>
              <a:rPr lang="el-GR" sz="2100" dirty="0" smtClean="0"/>
              <a:t>της. Το ίδιο συμβαίνει και με τη </a:t>
            </a:r>
            <a:r>
              <a:rPr lang="el-GR" sz="2100" dirty="0"/>
              <a:t>συγχρονική </a:t>
            </a:r>
            <a:r>
              <a:rPr lang="el-GR" sz="2100" dirty="0" smtClean="0"/>
              <a:t>γλωσσολογία.</a:t>
            </a:r>
          </a:p>
          <a:p>
            <a:pPr marL="285750" lvl="0" indent="-285750"/>
            <a:endParaRPr lang="el-GR" sz="1000" dirty="0" smtClean="0"/>
          </a:p>
          <a:p>
            <a:pPr marL="285750" lvl="0" indent="-285750"/>
            <a:r>
              <a:rPr lang="el-GR" sz="2100" dirty="0" smtClean="0"/>
              <a:t>Η </a:t>
            </a:r>
            <a:r>
              <a:rPr lang="el-GR" sz="2100" dirty="0" smtClean="0">
                <a:solidFill>
                  <a:srgbClr val="9B0000"/>
                </a:solidFill>
              </a:rPr>
              <a:t>ιστορική </a:t>
            </a:r>
            <a:r>
              <a:rPr lang="el-GR" sz="2100" dirty="0">
                <a:solidFill>
                  <a:srgbClr val="9B0000"/>
                </a:solidFill>
              </a:rPr>
              <a:t>προσέγγιση</a:t>
            </a:r>
            <a:r>
              <a:rPr lang="el-GR" sz="2100" dirty="0"/>
              <a:t>, και στην ποιητική και στη γλωσσολογία, έχει ως αντικείμενο όχι μόνον τις </a:t>
            </a:r>
            <a:r>
              <a:rPr lang="el-GR" sz="2100" dirty="0">
                <a:solidFill>
                  <a:schemeClr val="accent3">
                    <a:lumMod val="50000"/>
                  </a:schemeClr>
                </a:solidFill>
              </a:rPr>
              <a:t>αλλαγές</a:t>
            </a:r>
            <a:r>
              <a:rPr lang="el-GR" sz="2100" dirty="0"/>
              <a:t>, αλλά και τους συνεχείς, διαρκείς, </a:t>
            </a:r>
            <a:r>
              <a:rPr lang="el-GR" sz="2100" dirty="0">
                <a:solidFill>
                  <a:schemeClr val="accent3">
                    <a:lumMod val="50000"/>
                  </a:schemeClr>
                </a:solidFill>
              </a:rPr>
              <a:t>στατικούς παράγοντες</a:t>
            </a:r>
            <a:r>
              <a:rPr lang="el-GR" sz="2100" dirty="0"/>
              <a:t>. </a:t>
            </a:r>
            <a:endParaRPr lang="en-US" sz="2100" dirty="0" smtClean="0"/>
          </a:p>
          <a:p>
            <a:pPr marL="285750" lvl="0" indent="-285750"/>
            <a:endParaRPr lang="en-US" sz="1000" dirty="0" smtClean="0"/>
          </a:p>
          <a:p>
            <a:pPr marL="285750" lvl="0" indent="-285750"/>
            <a:r>
              <a:rPr lang="el-GR" sz="2100" dirty="0">
                <a:solidFill>
                  <a:srgbClr val="9B0000"/>
                </a:solidFill>
              </a:rPr>
              <a:t>Η </a:t>
            </a:r>
            <a:r>
              <a:rPr lang="el-GR" sz="2100" b="1" dirty="0">
                <a:solidFill>
                  <a:srgbClr val="9B0000"/>
                </a:solidFill>
              </a:rPr>
              <a:t>πλήρης</a:t>
            </a:r>
            <a:r>
              <a:rPr lang="el-GR" sz="2100" dirty="0">
                <a:solidFill>
                  <a:srgbClr val="9B0000"/>
                </a:solidFill>
              </a:rPr>
              <a:t> ιστορική ποιητική ή ιστορία της γλώσσας είναι μια υπερκατασκευή που πρέπει να δομηθεί πάνω σε σειρά διαδοχικών συγχρονικών περιγραφών</a:t>
            </a:r>
            <a:r>
              <a:rPr lang="el-GR" sz="2100" dirty="0" smtClean="0">
                <a:solidFill>
                  <a:srgbClr val="9B0000"/>
                </a:solidFill>
              </a:rPr>
              <a:t>. (</a:t>
            </a:r>
            <a:r>
              <a:rPr lang="el-GR" sz="2100" b="1" i="1" dirty="0" err="1" smtClean="0">
                <a:solidFill>
                  <a:srgbClr val="9B0000"/>
                </a:solidFill>
              </a:rPr>
              <a:t>παγχρονία</a:t>
            </a:r>
            <a:r>
              <a:rPr lang="el-GR" sz="2100" dirty="0" smtClean="0">
                <a:solidFill>
                  <a:srgbClr val="9B0000"/>
                </a:solidFill>
              </a:rPr>
              <a:t>)</a:t>
            </a:r>
            <a:endParaRPr lang="el-GR" sz="2100" dirty="0">
              <a:solidFill>
                <a:srgbClr val="9B0000"/>
              </a:solidFill>
            </a:endParaRPr>
          </a:p>
          <a:p>
            <a:pPr marL="285750" indent="-285750"/>
            <a:endParaRPr lang="el-GR" sz="2100" dirty="0">
              <a:solidFill>
                <a:srgbClr val="9B0000"/>
              </a:solidFill>
            </a:endParaRPr>
          </a:p>
        </p:txBody>
      </p:sp>
      <p:sp>
        <p:nvSpPr>
          <p:cNvPr id="4" name="Θέση αριθμού διαφάνειας 3"/>
          <p:cNvSpPr>
            <a:spLocks noGrp="1"/>
          </p:cNvSpPr>
          <p:nvPr>
            <p:ph type="sldNum" sz="quarter" idx="12"/>
          </p:nvPr>
        </p:nvSpPr>
        <p:spPr/>
        <p:txBody>
          <a:bodyPr/>
          <a:lstStyle/>
          <a:p>
            <a:fld id="{37FAAA5C-5C6E-4E2B-AC7E-5F978EA6DE9C}" type="slidenum">
              <a:rPr lang="el-GR" smtClean="0"/>
              <a:pPr/>
              <a:t>13</a:t>
            </a:fld>
            <a:endParaRPr lang="el-GR"/>
          </a:p>
        </p:txBody>
      </p:sp>
    </p:spTree>
    <p:extLst>
      <p:ext uri="{BB962C8B-B14F-4D97-AF65-F5344CB8AC3E}">
        <p14:creationId xmlns:p14="http://schemas.microsoft.com/office/powerpoint/2010/main" xmlns="" val="23133166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smtClean="0"/>
              <a:t>4. Αντιρρήσεις ως προς τη </a:t>
            </a:r>
            <a:r>
              <a:rPr lang="el-GR" sz="3600" dirty="0"/>
              <a:t>σχέση αυτή: </a:t>
            </a:r>
          </a:p>
        </p:txBody>
      </p:sp>
      <p:sp>
        <p:nvSpPr>
          <p:cNvPr id="3" name="Θέση περιεχομένου 2"/>
          <p:cNvSpPr>
            <a:spLocks noGrp="1"/>
          </p:cNvSpPr>
          <p:nvPr>
            <p:ph idx="1"/>
          </p:nvPr>
        </p:nvSpPr>
        <p:spPr>
          <a:xfrm>
            <a:off x="251520" y="1385525"/>
            <a:ext cx="8186113" cy="5427851"/>
          </a:xfrm>
          <a:prstGeom prst="rect">
            <a:avLst/>
          </a:prstGeom>
        </p:spPr>
        <p:txBody>
          <a:bodyPr>
            <a:noAutofit/>
          </a:bodyPr>
          <a:lstStyle/>
          <a:p>
            <a:pPr marL="285750" indent="-285750"/>
            <a:r>
              <a:rPr lang="el-GR" sz="2300" dirty="0" smtClean="0"/>
              <a:t>Η </a:t>
            </a:r>
            <a:r>
              <a:rPr lang="el-GR" sz="2300" b="1" dirty="0"/>
              <a:t>διάκριση μεταξύ ποιητικής και γλωσσολογίας</a:t>
            </a:r>
            <a:r>
              <a:rPr lang="el-GR" sz="2300" dirty="0"/>
              <a:t> θα μπορούσε να είναι δικαιολογημένη </a:t>
            </a:r>
            <a:r>
              <a:rPr lang="el-GR" sz="2300" dirty="0">
                <a:solidFill>
                  <a:srgbClr val="9B0000"/>
                </a:solidFill>
              </a:rPr>
              <a:t>μόνον όταν το πεδίο της γλωσσολογίας παρουσιάζεται αθέμιτα </a:t>
            </a:r>
            <a:r>
              <a:rPr lang="el-GR" sz="2300" dirty="0" smtClean="0">
                <a:solidFill>
                  <a:srgbClr val="9B0000"/>
                </a:solidFill>
              </a:rPr>
              <a:t>περιορισμένο. </a:t>
            </a:r>
            <a:endParaRPr lang="el-GR" sz="2300" strike="sngStrike" dirty="0"/>
          </a:p>
          <a:p>
            <a:pPr marL="285750" indent="-285750"/>
            <a:endParaRPr lang="el-GR" sz="1000" dirty="0" smtClean="0"/>
          </a:p>
          <a:p>
            <a:pPr marL="285750" indent="-285750"/>
            <a:r>
              <a:rPr lang="el-GR" sz="2100" dirty="0" smtClean="0"/>
              <a:t>Ο </a:t>
            </a:r>
            <a:r>
              <a:rPr lang="en-US" sz="2100" dirty="0" err="1" smtClean="0"/>
              <a:t>Voegelin</a:t>
            </a:r>
            <a:r>
              <a:rPr lang="el-GR" sz="2100" dirty="0" smtClean="0"/>
              <a:t>, αναθεωρώντας τη «μονολιθική υπόθεση </a:t>
            </a:r>
            <a:r>
              <a:rPr lang="el-GR" sz="2100" dirty="0"/>
              <a:t>για τη γλώσσα» </a:t>
            </a:r>
            <a:r>
              <a:rPr lang="el-GR" sz="2100" dirty="0" smtClean="0"/>
              <a:t>εστίασε το ενδιαφέρον της δομικής γλωσσολογίας, στην </a:t>
            </a:r>
            <a:r>
              <a:rPr lang="el-GR" sz="2100" b="1" dirty="0"/>
              <a:t>«αλληλεξάρτηση των ποικίλων δομών μέσα σε μια γλώσσα». </a:t>
            </a:r>
            <a:endParaRPr lang="el-GR" sz="2100" b="1" dirty="0" smtClean="0"/>
          </a:p>
          <a:p>
            <a:pPr marL="285750" indent="-285750"/>
            <a:endParaRPr lang="el-GR" sz="1000" b="1" dirty="0"/>
          </a:p>
          <a:p>
            <a:pPr marL="285750" indent="-285750"/>
            <a:r>
              <a:rPr lang="el-GR" sz="2100" dirty="0" smtClean="0"/>
              <a:t>Παρόλο που στη γλωσσική κοινότητα, </a:t>
            </a:r>
            <a:r>
              <a:rPr lang="el-GR" sz="2100" dirty="0"/>
              <a:t>για κάθε ομιλητή, </a:t>
            </a:r>
            <a:r>
              <a:rPr lang="el-GR" sz="2100" b="1" dirty="0"/>
              <a:t>υπάρχει μια ενότητα γλώσσας</a:t>
            </a:r>
            <a:r>
              <a:rPr lang="el-GR" sz="2100" dirty="0"/>
              <a:t>, </a:t>
            </a:r>
            <a:r>
              <a:rPr lang="el-GR" sz="2100" dirty="0" smtClean="0"/>
              <a:t>ο </a:t>
            </a:r>
            <a:r>
              <a:rPr lang="el-GR" sz="2100" dirty="0"/>
              <a:t>γενικός </a:t>
            </a:r>
            <a:r>
              <a:rPr lang="el-GR" sz="2100" dirty="0" smtClean="0"/>
              <a:t>αυτός κώδικας </a:t>
            </a:r>
            <a:r>
              <a:rPr lang="el-GR" sz="2100" dirty="0"/>
              <a:t>αντιπροσωπεύει ένα</a:t>
            </a:r>
            <a:r>
              <a:rPr lang="el-GR" sz="2100" b="1" dirty="0"/>
              <a:t> σύστημα </a:t>
            </a:r>
            <a:r>
              <a:rPr lang="el-GR" sz="2100" b="1" dirty="0" smtClean="0"/>
              <a:t>αλληλοσυνδεδεμένων </a:t>
            </a:r>
            <a:r>
              <a:rPr lang="el-GR" sz="2100" b="1" dirty="0" err="1" smtClean="0"/>
              <a:t>υποκωδίκων</a:t>
            </a:r>
            <a:r>
              <a:rPr lang="el-GR" sz="2100" b="1" dirty="0"/>
              <a:t>. </a:t>
            </a:r>
            <a:endParaRPr lang="el-GR" sz="2100" b="1" dirty="0" smtClean="0"/>
          </a:p>
          <a:p>
            <a:pPr marL="285750" indent="-285750"/>
            <a:endParaRPr lang="el-GR" sz="1000" b="1" dirty="0"/>
          </a:p>
          <a:p>
            <a:pPr marL="285750" indent="-285750"/>
            <a:r>
              <a:rPr lang="el-GR" sz="2100" dirty="0" smtClean="0">
                <a:solidFill>
                  <a:srgbClr val="9B0000"/>
                </a:solidFill>
              </a:rPr>
              <a:t>Κάθε </a:t>
            </a:r>
            <a:r>
              <a:rPr lang="el-GR" sz="2100" dirty="0">
                <a:solidFill>
                  <a:srgbClr val="9B0000"/>
                </a:solidFill>
              </a:rPr>
              <a:t>γλώσσα περιλαμβάνει έναν </a:t>
            </a:r>
            <a:r>
              <a:rPr lang="el-GR" sz="2100" dirty="0" smtClean="0">
                <a:solidFill>
                  <a:srgbClr val="9B0000"/>
                </a:solidFill>
              </a:rPr>
              <a:t>αριθμό  </a:t>
            </a:r>
            <a:r>
              <a:rPr lang="el-GR" sz="2100" spc="300" dirty="0">
                <a:solidFill>
                  <a:srgbClr val="9B0000"/>
                </a:solidFill>
              </a:rPr>
              <a:t>προτύπων</a:t>
            </a:r>
            <a:r>
              <a:rPr lang="el-GR" sz="2100" dirty="0">
                <a:solidFill>
                  <a:srgbClr val="9B0000"/>
                </a:solidFill>
              </a:rPr>
              <a:t> τα οποία συνυπάρχουν και χαρακτηρίζονται από διαφορετική το καθένα </a:t>
            </a:r>
            <a:r>
              <a:rPr lang="el-GR" sz="2100" b="1" spc="300" dirty="0" smtClean="0">
                <a:solidFill>
                  <a:srgbClr val="9B0000"/>
                </a:solidFill>
              </a:rPr>
              <a:t>λειτουργία</a:t>
            </a:r>
            <a:r>
              <a:rPr lang="el-GR" sz="2100" dirty="0" smtClean="0">
                <a:solidFill>
                  <a:srgbClr val="9B0000"/>
                </a:solidFill>
              </a:rPr>
              <a:t>.</a:t>
            </a:r>
            <a:endParaRPr lang="el-GR" sz="2100" dirty="0">
              <a:solidFill>
                <a:srgbClr val="9B0000"/>
              </a:solidFill>
            </a:endParaRPr>
          </a:p>
        </p:txBody>
      </p:sp>
      <p:sp>
        <p:nvSpPr>
          <p:cNvPr id="4" name="Θέση αριθμού διαφάνειας 3"/>
          <p:cNvSpPr>
            <a:spLocks noGrp="1"/>
          </p:cNvSpPr>
          <p:nvPr>
            <p:ph type="sldNum" sz="quarter" idx="12"/>
          </p:nvPr>
        </p:nvSpPr>
        <p:spPr/>
        <p:txBody>
          <a:bodyPr/>
          <a:lstStyle/>
          <a:p>
            <a:fld id="{37FAAA5C-5C6E-4E2B-AC7E-5F978EA6DE9C}" type="slidenum">
              <a:rPr lang="el-GR" smtClean="0"/>
              <a:pPr/>
              <a:t>14</a:t>
            </a:fld>
            <a:endParaRPr lang="el-GR"/>
          </a:p>
        </p:txBody>
      </p:sp>
    </p:spTree>
    <p:extLst>
      <p:ext uri="{BB962C8B-B14F-4D97-AF65-F5344CB8AC3E}">
        <p14:creationId xmlns:p14="http://schemas.microsoft.com/office/powerpoint/2010/main" xmlns="" val="3189419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smtClean="0"/>
              <a:t>4. Αντιρρήσεις ως προς τη </a:t>
            </a:r>
            <a:r>
              <a:rPr lang="el-GR" sz="3600" dirty="0"/>
              <a:t>σχέση αυτή: </a:t>
            </a:r>
          </a:p>
        </p:txBody>
      </p:sp>
      <p:sp>
        <p:nvSpPr>
          <p:cNvPr id="3" name="Θέση περιεχομένου 2"/>
          <p:cNvSpPr>
            <a:spLocks noGrp="1"/>
          </p:cNvSpPr>
          <p:nvPr>
            <p:ph idx="1"/>
          </p:nvPr>
        </p:nvSpPr>
        <p:spPr>
          <a:xfrm>
            <a:off x="274319" y="1298447"/>
            <a:ext cx="7754065" cy="5427851"/>
          </a:xfrm>
          <a:prstGeom prst="rect">
            <a:avLst/>
          </a:prstGeom>
        </p:spPr>
        <p:txBody>
          <a:bodyPr>
            <a:noAutofit/>
          </a:bodyPr>
          <a:lstStyle/>
          <a:p>
            <a:pPr marL="285750" lvl="0" indent="-285750"/>
            <a:endParaRPr lang="en-US" sz="1000" dirty="0" smtClean="0"/>
          </a:p>
          <a:p>
            <a:pPr marL="285750" lvl="0" indent="-285750"/>
            <a:r>
              <a:rPr lang="el-GR" sz="2100" dirty="0" smtClean="0"/>
              <a:t>Σίγουρα, </a:t>
            </a:r>
            <a:r>
              <a:rPr lang="el-GR" sz="2100" b="1" dirty="0"/>
              <a:t>«η ικανότητα </a:t>
            </a:r>
            <a:r>
              <a:rPr lang="el-GR" sz="2100" b="1" dirty="0" smtClean="0"/>
              <a:t>για  </a:t>
            </a:r>
            <a:r>
              <a:rPr lang="el-GR" sz="2100" b="1" i="1" dirty="0" smtClean="0"/>
              <a:t>σχηματισμό  ιδεών  </a:t>
            </a:r>
            <a:r>
              <a:rPr lang="el-GR" sz="2100" b="1" dirty="0" smtClean="0"/>
              <a:t>κυριαρχεί </a:t>
            </a:r>
            <a:r>
              <a:rPr lang="el-GR" sz="2100" b="1" dirty="0"/>
              <a:t>στη γλώσσα</a:t>
            </a:r>
            <a:r>
              <a:rPr lang="el-GR" sz="2100" b="1" dirty="0" smtClean="0"/>
              <a:t>», </a:t>
            </a:r>
            <a:r>
              <a:rPr lang="el-GR" sz="2100" dirty="0" smtClean="0"/>
              <a:t>(βλ. άποψη </a:t>
            </a:r>
            <a:r>
              <a:rPr lang="en-US" sz="2100" dirty="0" smtClean="0"/>
              <a:t>Sapir</a:t>
            </a:r>
            <a:r>
              <a:rPr lang="el-GR" sz="2100" dirty="0" smtClean="0"/>
              <a:t>)</a:t>
            </a:r>
            <a:r>
              <a:rPr lang="el-GR" sz="2100" b="1" dirty="0" smtClean="0"/>
              <a:t> </a:t>
            </a:r>
            <a:r>
              <a:rPr lang="el-GR" sz="2100" dirty="0" smtClean="0"/>
              <a:t>μόνο </a:t>
            </a:r>
            <a:r>
              <a:rPr lang="el-GR" sz="2100" dirty="0"/>
              <a:t>που η κυριαρχία αυτή δεν δίνει στη γλωσσολογία και το δικαίωμα να αγνοεί τους </a:t>
            </a:r>
            <a:r>
              <a:rPr lang="el-GR" sz="2100" b="1" dirty="0"/>
              <a:t>«δευτερεύοντες παράγοντες». </a:t>
            </a:r>
            <a:endParaRPr lang="el-GR" sz="2100" b="1" dirty="0" smtClean="0"/>
          </a:p>
          <a:p>
            <a:pPr marL="285750" lvl="0" indent="-285750"/>
            <a:endParaRPr lang="en-US" sz="1000" b="1" dirty="0" smtClean="0"/>
          </a:p>
          <a:p>
            <a:pPr marL="285750" lvl="0" indent="-285750"/>
            <a:r>
              <a:rPr lang="el-GR" sz="2100" b="1" dirty="0" smtClean="0"/>
              <a:t>Τα συγκινησιακά στοιχεία του λόγου αν και </a:t>
            </a:r>
            <a:r>
              <a:rPr lang="el-GR" sz="2100" dirty="0" smtClean="0"/>
              <a:t>δεν μπορούν να περιγραφούν «με έναν πεπερασμένο αριθμό απολύτων κατηγοριών», </a:t>
            </a:r>
            <a:r>
              <a:rPr lang="el-GR" sz="2100" dirty="0">
                <a:solidFill>
                  <a:srgbClr val="9B0000"/>
                </a:solidFill>
              </a:rPr>
              <a:t>δεν πρέπει να αποβληθούν από την επιστήμη της γλώσσας </a:t>
            </a:r>
            <a:r>
              <a:rPr lang="el-GR" sz="2100" dirty="0" smtClean="0"/>
              <a:t>ως</a:t>
            </a:r>
            <a:r>
              <a:rPr lang="el-GR" sz="2100" dirty="0"/>
              <a:t> «μη γλωσσικά στοιχεία του πραγματικού κόσμου» </a:t>
            </a:r>
            <a:r>
              <a:rPr lang="el-GR" sz="2100" dirty="0" smtClean="0"/>
              <a:t>(βλ. θέση του </a:t>
            </a:r>
            <a:r>
              <a:rPr lang="en-US" sz="2100" dirty="0" err="1" smtClean="0"/>
              <a:t>Joos</a:t>
            </a:r>
            <a:r>
              <a:rPr lang="el-GR" sz="2100" dirty="0" smtClean="0"/>
              <a:t>)</a:t>
            </a:r>
          </a:p>
          <a:p>
            <a:pPr marL="285750" lvl="0" indent="-285750"/>
            <a:endParaRPr lang="el-GR" sz="1000" dirty="0" smtClean="0"/>
          </a:p>
          <a:p>
            <a:pPr marL="285750" indent="-285750"/>
            <a:r>
              <a:rPr lang="el-GR" sz="2000" dirty="0"/>
              <a:t>Η γλώσσα πρέπει να ερευνάται σε ολόκληρη την </a:t>
            </a:r>
            <a:r>
              <a:rPr lang="el-GR" sz="2000" dirty="0">
                <a:solidFill>
                  <a:srgbClr val="9B0000"/>
                </a:solidFill>
              </a:rPr>
              <a:t>ποικιλία των λειτουργιών </a:t>
            </a:r>
            <a:r>
              <a:rPr lang="el-GR" sz="2000" dirty="0"/>
              <a:t>της. </a:t>
            </a:r>
            <a:r>
              <a:rPr lang="el-GR" sz="2000" dirty="0" smtClean="0"/>
              <a:t>Σε </a:t>
            </a:r>
            <a:r>
              <a:rPr lang="el-GR" sz="2000" dirty="0"/>
              <a:t>κάθε </a:t>
            </a:r>
            <a:r>
              <a:rPr lang="el-GR" sz="2000" dirty="0" err="1"/>
              <a:t>συνομιλιακό</a:t>
            </a:r>
            <a:r>
              <a:rPr lang="el-GR" sz="2000" dirty="0"/>
              <a:t> γεγονός υπάρχουν συστατικοί παράγοντες και επιτελούνται  </a:t>
            </a:r>
            <a:r>
              <a:rPr lang="el-GR" sz="2000" dirty="0" smtClean="0"/>
              <a:t>διάφορες γλωσσικές </a:t>
            </a:r>
            <a:r>
              <a:rPr lang="el-GR" sz="2000" dirty="0"/>
              <a:t>λειτουργίες (μεταξύ αυτών και η ποιητική λειτουργία). </a:t>
            </a:r>
          </a:p>
          <a:p>
            <a:pPr marL="285750" lvl="0" indent="-285750"/>
            <a:endParaRPr lang="en-US" sz="2100" dirty="0" smtClean="0"/>
          </a:p>
          <a:p>
            <a:pPr marL="0" lvl="0" indent="0">
              <a:buNone/>
            </a:pPr>
            <a:endParaRPr lang="el-GR" sz="2100" dirty="0" smtClean="0"/>
          </a:p>
          <a:p>
            <a:pPr marL="0" indent="0">
              <a:buNone/>
            </a:pPr>
            <a:endParaRPr lang="el-GR" sz="2100" dirty="0"/>
          </a:p>
        </p:txBody>
      </p:sp>
      <p:sp>
        <p:nvSpPr>
          <p:cNvPr id="4" name="Θέση αριθμού διαφάνειας 3"/>
          <p:cNvSpPr>
            <a:spLocks noGrp="1"/>
          </p:cNvSpPr>
          <p:nvPr>
            <p:ph type="sldNum" sz="quarter" idx="12"/>
          </p:nvPr>
        </p:nvSpPr>
        <p:spPr/>
        <p:txBody>
          <a:bodyPr/>
          <a:lstStyle/>
          <a:p>
            <a:fld id="{37FAAA5C-5C6E-4E2B-AC7E-5F978EA6DE9C}" type="slidenum">
              <a:rPr lang="el-GR" smtClean="0"/>
              <a:pPr/>
              <a:t>15</a:t>
            </a:fld>
            <a:endParaRPr lang="el-GR"/>
          </a:p>
        </p:txBody>
      </p:sp>
    </p:spTree>
    <p:extLst>
      <p:ext uri="{BB962C8B-B14F-4D97-AF65-F5344CB8AC3E}">
        <p14:creationId xmlns:p14="http://schemas.microsoft.com/office/powerpoint/2010/main" xmlns="" val="23133166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dirty="0" smtClean="0"/>
              <a:t>5. Συστατικοί παράγοντες </a:t>
            </a:r>
            <a:r>
              <a:rPr lang="el-GR" sz="3600" dirty="0"/>
              <a:t>σε κάθε </a:t>
            </a:r>
            <a:r>
              <a:rPr lang="el-GR" sz="3600" dirty="0" err="1" smtClean="0"/>
              <a:t>συνομιλιακό</a:t>
            </a:r>
            <a:r>
              <a:rPr lang="el-GR" sz="3600" dirty="0" smtClean="0"/>
              <a:t> </a:t>
            </a:r>
            <a:r>
              <a:rPr lang="el-GR" sz="3600" dirty="0"/>
              <a:t>γεγονός</a:t>
            </a:r>
          </a:p>
        </p:txBody>
      </p:sp>
      <p:sp>
        <p:nvSpPr>
          <p:cNvPr id="3" name="Θέση περιεχομένου 2"/>
          <p:cNvSpPr>
            <a:spLocks noGrp="1"/>
          </p:cNvSpPr>
          <p:nvPr>
            <p:ph idx="1"/>
          </p:nvPr>
        </p:nvSpPr>
        <p:spPr>
          <a:xfrm>
            <a:off x="274319" y="1298447"/>
            <a:ext cx="8042097" cy="5427851"/>
          </a:xfrm>
          <a:prstGeom prst="rect">
            <a:avLst/>
          </a:prstGeom>
        </p:spPr>
        <p:txBody>
          <a:bodyPr>
            <a:noAutofit/>
          </a:bodyPr>
          <a:lstStyle/>
          <a:p>
            <a:pPr marL="285750" lvl="0" indent="-285750"/>
            <a:endParaRPr lang="el-GR" sz="2100" dirty="0" smtClean="0"/>
          </a:p>
          <a:p>
            <a:pPr marL="285750" lvl="0" indent="-285750"/>
            <a:r>
              <a:rPr lang="el-GR" sz="2100" dirty="0" smtClean="0"/>
              <a:t>Ο </a:t>
            </a:r>
            <a:r>
              <a:rPr lang="el-GR" sz="2100" b="1" dirty="0" smtClean="0">
                <a:solidFill>
                  <a:srgbClr val="9B0000"/>
                </a:solidFill>
              </a:rPr>
              <a:t>ΑΠΟΣΤΟΛΕΑΣ</a:t>
            </a:r>
            <a:r>
              <a:rPr lang="el-GR" sz="2100" dirty="0" smtClean="0">
                <a:solidFill>
                  <a:srgbClr val="9B0000"/>
                </a:solidFill>
              </a:rPr>
              <a:t> </a:t>
            </a:r>
            <a:r>
              <a:rPr lang="el-GR" sz="2100" dirty="0"/>
              <a:t>στέλνει ένα </a:t>
            </a:r>
            <a:r>
              <a:rPr lang="el-GR" sz="2100" b="1" dirty="0">
                <a:solidFill>
                  <a:srgbClr val="9B0000"/>
                </a:solidFill>
              </a:rPr>
              <a:t>ΜΗΝΥΜΑ</a:t>
            </a:r>
            <a:r>
              <a:rPr lang="el-GR" sz="2100" dirty="0">
                <a:solidFill>
                  <a:srgbClr val="9B0000"/>
                </a:solidFill>
              </a:rPr>
              <a:t> </a:t>
            </a:r>
            <a:r>
              <a:rPr lang="el-GR" sz="2100" dirty="0" smtClean="0"/>
              <a:t>στον </a:t>
            </a:r>
            <a:r>
              <a:rPr lang="el-GR" sz="2100" b="1" dirty="0" smtClean="0">
                <a:solidFill>
                  <a:srgbClr val="9B0000"/>
                </a:solidFill>
              </a:rPr>
              <a:t>ΑΠΟΔΕΚΤΗ</a:t>
            </a:r>
            <a:r>
              <a:rPr lang="el-GR" sz="2100" dirty="0" smtClean="0">
                <a:solidFill>
                  <a:srgbClr val="C00000"/>
                </a:solidFill>
              </a:rPr>
              <a:t>.</a:t>
            </a:r>
            <a:r>
              <a:rPr lang="el-GR" sz="2100" dirty="0" smtClean="0"/>
              <a:t> </a:t>
            </a:r>
          </a:p>
          <a:p>
            <a:pPr marL="285750" lvl="0" indent="-285750"/>
            <a:endParaRPr lang="el-GR" sz="1000" dirty="0" smtClean="0"/>
          </a:p>
          <a:p>
            <a:pPr marL="285750" lvl="0" indent="-285750"/>
            <a:r>
              <a:rPr lang="el-GR" sz="2100" dirty="0" smtClean="0"/>
              <a:t>Το </a:t>
            </a:r>
            <a:r>
              <a:rPr lang="el-GR" sz="2100" dirty="0"/>
              <a:t>μήνυμα, για να δράσει, χρειάζεται ένα </a:t>
            </a:r>
            <a:r>
              <a:rPr lang="el-GR" sz="2100" b="1" dirty="0">
                <a:solidFill>
                  <a:srgbClr val="9B0000"/>
                </a:solidFill>
              </a:rPr>
              <a:t>ΠΛΑΙΣΙΟ</a:t>
            </a:r>
            <a:r>
              <a:rPr lang="el-GR" sz="2100" b="1" dirty="0">
                <a:solidFill>
                  <a:srgbClr val="C00000"/>
                </a:solidFill>
              </a:rPr>
              <a:t> </a:t>
            </a:r>
            <a:r>
              <a:rPr lang="el-GR" sz="2100" b="1" dirty="0" smtClean="0">
                <a:solidFill>
                  <a:srgbClr val="9B0000"/>
                </a:solidFill>
              </a:rPr>
              <a:t>ΑΝΑΦΟΡΑΣ</a:t>
            </a:r>
            <a:r>
              <a:rPr lang="el-GR" sz="2100" dirty="0">
                <a:solidFill>
                  <a:srgbClr val="9B0000"/>
                </a:solidFill>
              </a:rPr>
              <a:t> </a:t>
            </a:r>
            <a:r>
              <a:rPr lang="el-GR" sz="2100" dirty="0" smtClean="0"/>
              <a:t>ή </a:t>
            </a:r>
            <a:r>
              <a:rPr lang="el-GR" sz="2100" b="1" dirty="0">
                <a:solidFill>
                  <a:srgbClr val="9B0000"/>
                </a:solidFill>
              </a:rPr>
              <a:t>«αντικείμενο αναφοράς»</a:t>
            </a:r>
            <a:r>
              <a:rPr lang="el-GR" sz="2100" dirty="0">
                <a:solidFill>
                  <a:srgbClr val="9B0000"/>
                </a:solidFill>
              </a:rPr>
              <a:t> </a:t>
            </a:r>
            <a:r>
              <a:rPr lang="el-GR" sz="2100" dirty="0" smtClean="0">
                <a:solidFill>
                  <a:srgbClr val="9B0000"/>
                </a:solidFill>
              </a:rPr>
              <a:t> </a:t>
            </a:r>
            <a:r>
              <a:rPr lang="el-GR" sz="2100" dirty="0" smtClean="0"/>
              <a:t>που </a:t>
            </a:r>
            <a:r>
              <a:rPr lang="el-GR" sz="2100" dirty="0"/>
              <a:t>να είναι εύληπτο από τον </a:t>
            </a:r>
            <a:r>
              <a:rPr lang="el-GR" sz="2100" dirty="0" smtClean="0"/>
              <a:t>αποδέκτη (είτε είναι γλωσσικό, </a:t>
            </a:r>
            <a:r>
              <a:rPr lang="el-GR" sz="2100" dirty="0"/>
              <a:t>είτε </a:t>
            </a:r>
            <a:r>
              <a:rPr lang="el-GR" sz="2100" dirty="0" smtClean="0"/>
              <a:t>μπορεί </a:t>
            </a:r>
            <a:r>
              <a:rPr lang="el-GR" sz="2100" dirty="0"/>
              <a:t>να εκφραστεί γλωσσικά</a:t>
            </a:r>
            <a:r>
              <a:rPr lang="el-GR" sz="2100" dirty="0" smtClean="0"/>
              <a:t>.</a:t>
            </a:r>
          </a:p>
          <a:p>
            <a:pPr marL="285750" lvl="0" indent="-285750"/>
            <a:endParaRPr lang="el-GR" sz="1000" dirty="0" smtClean="0"/>
          </a:p>
          <a:p>
            <a:pPr marL="285750" lvl="0" indent="-285750"/>
            <a:r>
              <a:rPr lang="el-GR" sz="2100" dirty="0" smtClean="0"/>
              <a:t>Επίσης, </a:t>
            </a:r>
            <a:r>
              <a:rPr lang="el-GR" sz="2100" dirty="0"/>
              <a:t>χρειάζεται ένας </a:t>
            </a:r>
            <a:r>
              <a:rPr lang="el-GR" sz="2100" b="1" dirty="0" smtClean="0">
                <a:solidFill>
                  <a:srgbClr val="9B0000"/>
                </a:solidFill>
              </a:rPr>
              <a:t>ΚΩΔΙΚΑΣ</a:t>
            </a:r>
            <a:r>
              <a:rPr lang="el-GR" sz="2100" dirty="0" smtClean="0">
                <a:solidFill>
                  <a:srgbClr val="9B0000"/>
                </a:solidFill>
              </a:rPr>
              <a:t> </a:t>
            </a:r>
            <a:r>
              <a:rPr lang="el-GR" sz="2100" dirty="0" smtClean="0"/>
              <a:t>κοινός </a:t>
            </a:r>
            <a:r>
              <a:rPr lang="el-GR" sz="2100" dirty="0"/>
              <a:t>σε αποστολέα και </a:t>
            </a:r>
            <a:r>
              <a:rPr lang="el-GR" sz="2100" dirty="0" smtClean="0"/>
              <a:t>αποδέκτη.</a:t>
            </a:r>
          </a:p>
          <a:p>
            <a:pPr marL="285750" lvl="0" indent="-285750"/>
            <a:endParaRPr lang="el-GR" sz="1000" dirty="0" smtClean="0"/>
          </a:p>
          <a:p>
            <a:pPr marL="285750" lvl="0" indent="-285750"/>
            <a:r>
              <a:rPr lang="el-GR" sz="2100" dirty="0" smtClean="0"/>
              <a:t>Και </a:t>
            </a:r>
            <a:r>
              <a:rPr lang="el-GR" sz="2100" dirty="0"/>
              <a:t>τέλος, μια </a:t>
            </a:r>
            <a:r>
              <a:rPr lang="el-GR" sz="2100" b="1" dirty="0" smtClean="0">
                <a:solidFill>
                  <a:srgbClr val="9B0000"/>
                </a:solidFill>
              </a:rPr>
              <a:t>ΕΠΑΦΗ</a:t>
            </a:r>
            <a:r>
              <a:rPr lang="el-GR" sz="2100" dirty="0">
                <a:solidFill>
                  <a:srgbClr val="C00000"/>
                </a:solidFill>
              </a:rPr>
              <a:t>,</a:t>
            </a:r>
            <a:r>
              <a:rPr lang="el-GR" sz="2100" dirty="0" smtClean="0"/>
              <a:t> ένας φυσικός </a:t>
            </a:r>
            <a:r>
              <a:rPr lang="el-GR" sz="2100" dirty="0"/>
              <a:t>δίαυλος </a:t>
            </a:r>
            <a:r>
              <a:rPr lang="el-GR" sz="2100" dirty="0" smtClean="0"/>
              <a:t>και μια ψυχολογική </a:t>
            </a:r>
            <a:r>
              <a:rPr lang="el-GR" sz="2100" dirty="0"/>
              <a:t>σύνδεση μεταξύ αποστολέα και αποδέκτη, η οποία καθιστά και τους δύο ικανούς να αρχίσουν και να διατηρήσουν την επικοινωνία</a:t>
            </a:r>
            <a:r>
              <a:rPr lang="el-GR" sz="2100" dirty="0" smtClean="0"/>
              <a:t>.</a:t>
            </a:r>
            <a:endParaRPr lang="el-GR" sz="2100" dirty="0">
              <a:solidFill>
                <a:srgbClr val="C00000"/>
              </a:solidFill>
            </a:endParaRPr>
          </a:p>
        </p:txBody>
      </p:sp>
      <p:sp>
        <p:nvSpPr>
          <p:cNvPr id="4" name="Θέση αριθμού διαφάνειας 3"/>
          <p:cNvSpPr>
            <a:spLocks noGrp="1"/>
          </p:cNvSpPr>
          <p:nvPr>
            <p:ph type="sldNum" sz="quarter" idx="12"/>
          </p:nvPr>
        </p:nvSpPr>
        <p:spPr/>
        <p:txBody>
          <a:bodyPr/>
          <a:lstStyle/>
          <a:p>
            <a:fld id="{37FAAA5C-5C6E-4E2B-AC7E-5F978EA6DE9C}" type="slidenum">
              <a:rPr lang="el-GR" smtClean="0"/>
              <a:pPr/>
              <a:t>16</a:t>
            </a:fld>
            <a:endParaRPr lang="el-GR"/>
          </a:p>
        </p:txBody>
      </p:sp>
    </p:spTree>
    <p:extLst>
      <p:ext uri="{BB962C8B-B14F-4D97-AF65-F5344CB8AC3E}">
        <p14:creationId xmlns:p14="http://schemas.microsoft.com/office/powerpoint/2010/main" xmlns="" val="23133166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dirty="0"/>
              <a:t>5. Συστατικοί παράγοντες σε κάθε </a:t>
            </a:r>
            <a:r>
              <a:rPr lang="el-GR" sz="3600" dirty="0" err="1"/>
              <a:t>συνομιλιακό</a:t>
            </a:r>
            <a:r>
              <a:rPr lang="el-GR" sz="3600" dirty="0"/>
              <a:t> γεγονός</a:t>
            </a:r>
          </a:p>
        </p:txBody>
      </p:sp>
      <p:sp>
        <p:nvSpPr>
          <p:cNvPr id="3" name="Θέση περιεχομένου 2"/>
          <p:cNvSpPr>
            <a:spLocks noGrp="1"/>
          </p:cNvSpPr>
          <p:nvPr>
            <p:ph idx="1"/>
          </p:nvPr>
        </p:nvSpPr>
        <p:spPr>
          <a:xfrm>
            <a:off x="274320" y="1298448"/>
            <a:ext cx="7898080" cy="5154888"/>
          </a:xfrm>
          <a:prstGeom prst="rect">
            <a:avLst/>
          </a:prstGeom>
        </p:spPr>
        <p:txBody>
          <a:bodyPr>
            <a:noAutofit/>
          </a:bodyPr>
          <a:lstStyle/>
          <a:p>
            <a:pPr lvl="0"/>
            <a:endParaRPr lang="el-GR" sz="2100" dirty="0" smtClean="0"/>
          </a:p>
          <a:p>
            <a:pPr lvl="0"/>
            <a:endParaRPr lang="el-GR" sz="1000" dirty="0" smtClean="0"/>
          </a:p>
          <a:p>
            <a:pPr lvl="0"/>
            <a:r>
              <a:rPr lang="el-GR" sz="2100" dirty="0" smtClean="0"/>
              <a:t>Όλοι </a:t>
            </a:r>
            <a:r>
              <a:rPr lang="el-GR" sz="2100" dirty="0"/>
              <a:t>αυτοί οι </a:t>
            </a:r>
            <a:r>
              <a:rPr lang="el-GR" sz="2100" b="1" dirty="0"/>
              <a:t>παράγοντες</a:t>
            </a:r>
            <a:r>
              <a:rPr lang="el-GR" sz="2100" dirty="0"/>
              <a:t>, οι οποίοι </a:t>
            </a:r>
            <a:r>
              <a:rPr lang="el-GR" sz="2100" b="1" dirty="0"/>
              <a:t>αναφαίρετα εμπλέκονται στη γλωσσική επικοινωνία</a:t>
            </a:r>
            <a:r>
              <a:rPr lang="el-GR" sz="2100" dirty="0"/>
              <a:t>, μπορούν να σχηματοποιηθούν ως εξής: </a:t>
            </a:r>
            <a:endParaRPr lang="el-GR" sz="2100" dirty="0" smtClean="0"/>
          </a:p>
          <a:p>
            <a:pPr marL="0" indent="0">
              <a:buNone/>
            </a:pPr>
            <a:r>
              <a:rPr lang="el-GR" sz="2100" dirty="0"/>
              <a:t>	</a:t>
            </a:r>
            <a:endParaRPr lang="el-GR" sz="2100" dirty="0" smtClean="0"/>
          </a:p>
          <a:p>
            <a:pPr marL="0" indent="0">
              <a:buNone/>
            </a:pPr>
            <a:endParaRPr lang="el-GR" sz="2100" dirty="0"/>
          </a:p>
          <a:p>
            <a:pPr marL="0" indent="0">
              <a:buNone/>
            </a:pPr>
            <a:r>
              <a:rPr lang="el-GR" sz="2100" dirty="0" smtClean="0"/>
              <a:t> </a:t>
            </a:r>
            <a:endParaRPr lang="el-GR" sz="2100" dirty="0"/>
          </a:p>
          <a:p>
            <a:pPr marL="0" indent="0">
              <a:buNone/>
            </a:pPr>
            <a:r>
              <a:rPr lang="el-GR" sz="2100" dirty="0" smtClean="0"/>
              <a:t> </a:t>
            </a:r>
            <a:endParaRPr lang="el-GR" sz="2100" dirty="0"/>
          </a:p>
          <a:p>
            <a:pPr marL="0" indent="0">
              <a:buNone/>
            </a:pPr>
            <a:endParaRPr lang="el-GR" sz="2100" dirty="0" smtClean="0"/>
          </a:p>
          <a:p>
            <a:pPr marL="0" indent="0">
              <a:buNone/>
            </a:pPr>
            <a:endParaRPr lang="el-GR" sz="2100" dirty="0"/>
          </a:p>
          <a:p>
            <a:r>
              <a:rPr lang="el-GR" sz="2100" b="1" dirty="0" smtClean="0"/>
              <a:t>Καθένας </a:t>
            </a:r>
            <a:r>
              <a:rPr lang="el-GR" sz="2100" b="1" dirty="0"/>
              <a:t>από αυτούς τους έξι παράγοντες καθορίζει μια διαφορετική </a:t>
            </a:r>
            <a:r>
              <a:rPr lang="el-GR" sz="2100" b="1" dirty="0" smtClean="0"/>
              <a:t>  </a:t>
            </a:r>
            <a:r>
              <a:rPr lang="el-GR" sz="2100" b="1" spc="300" dirty="0" smtClean="0"/>
              <a:t>λειτουργία </a:t>
            </a:r>
            <a:r>
              <a:rPr lang="el-GR" sz="2100" b="1" dirty="0" smtClean="0"/>
              <a:t> </a:t>
            </a:r>
            <a:r>
              <a:rPr lang="el-GR" sz="2100" b="1" dirty="0"/>
              <a:t>της γλώσσας.</a:t>
            </a:r>
            <a:r>
              <a:rPr lang="el-GR" sz="2100" dirty="0"/>
              <a:t> </a:t>
            </a:r>
            <a:endParaRPr lang="el-GR" sz="2100" dirty="0" smtClean="0"/>
          </a:p>
          <a:p>
            <a:pPr marL="0" indent="0">
              <a:buNone/>
            </a:pPr>
            <a:endParaRPr lang="el-GR" sz="2100" dirty="0"/>
          </a:p>
        </p:txBody>
      </p:sp>
      <p:graphicFrame>
        <p:nvGraphicFramePr>
          <p:cNvPr id="4" name="Πίνακας 3"/>
          <p:cNvGraphicFramePr>
            <a:graphicFrameLocks noGrp="1"/>
          </p:cNvGraphicFramePr>
          <p:nvPr>
            <p:extLst>
              <p:ext uri="{D42A27DB-BD31-4B8C-83A1-F6EECF244321}">
                <p14:modId xmlns:p14="http://schemas.microsoft.com/office/powerpoint/2010/main" xmlns="" val="2879975488"/>
              </p:ext>
            </p:extLst>
          </p:nvPr>
        </p:nvGraphicFramePr>
        <p:xfrm>
          <a:off x="755576" y="3140968"/>
          <a:ext cx="6768753" cy="1584960"/>
        </p:xfrm>
        <a:graphic>
          <a:graphicData uri="http://schemas.openxmlformats.org/drawingml/2006/table">
            <a:tbl>
              <a:tblPr firstRow="1" bandRow="1">
                <a:tableStyleId>{5C22544A-7EE6-4342-B048-85BDC9FD1C3A}</a:tableStyleId>
              </a:tblPr>
              <a:tblGrid>
                <a:gridCol w="2256251"/>
                <a:gridCol w="2712301"/>
                <a:gridCol w="1800201"/>
              </a:tblGrid>
              <a:tr h="370840">
                <a:tc>
                  <a:txBody>
                    <a:bodyPr/>
                    <a:lstStyle/>
                    <a:p>
                      <a:endParaRPr lang="el-GR" sz="2000" b="1" dirty="0">
                        <a:solidFill>
                          <a:srgbClr val="9B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l-GR" sz="2000" b="1" dirty="0" smtClean="0">
                          <a:solidFill>
                            <a:srgbClr val="9B0000"/>
                          </a:solidFill>
                        </a:rPr>
                        <a:t>ΠΛΑΙΣΙΟ ΑΝΑΦΟΡΑΣ </a:t>
                      </a:r>
                      <a:endParaRPr lang="el-GR" sz="2000" b="1" dirty="0">
                        <a:solidFill>
                          <a:srgbClr val="9B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l-GR" sz="2000" b="1" dirty="0">
                        <a:solidFill>
                          <a:srgbClr val="9B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l-GR" sz="2000" b="1" dirty="0" smtClean="0">
                          <a:solidFill>
                            <a:srgbClr val="9B0000"/>
                          </a:solidFill>
                        </a:rPr>
                        <a:t>ΑΠΟΣΤΟΛΕΑΣ </a:t>
                      </a:r>
                      <a:endParaRPr lang="el-GR" sz="2000" b="1" dirty="0">
                        <a:solidFill>
                          <a:srgbClr val="9B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l-GR" sz="2000" b="1" dirty="0" smtClean="0">
                          <a:solidFill>
                            <a:srgbClr val="9B0000"/>
                          </a:solidFill>
                        </a:rPr>
                        <a:t>ΜΗΝΥΜΑ</a:t>
                      </a:r>
                      <a:endParaRPr lang="el-GR" sz="2000" b="1" dirty="0">
                        <a:solidFill>
                          <a:srgbClr val="9B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l-GR" sz="2000" b="1" dirty="0" smtClean="0">
                          <a:solidFill>
                            <a:srgbClr val="9B0000"/>
                          </a:solidFill>
                        </a:rPr>
                        <a:t>ΑΠΟΔΕΚΤΗΣ </a:t>
                      </a:r>
                      <a:endParaRPr lang="el-GR" sz="2000" b="1" dirty="0">
                        <a:solidFill>
                          <a:srgbClr val="9B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l-GR" sz="2000" b="1" dirty="0">
                        <a:solidFill>
                          <a:srgbClr val="9B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l-GR" sz="2000" b="1" dirty="0" smtClean="0">
                          <a:solidFill>
                            <a:srgbClr val="9B0000"/>
                          </a:solidFill>
                        </a:rPr>
                        <a:t>ΕΠΑΦΗ</a:t>
                      </a:r>
                      <a:endParaRPr lang="el-GR" sz="2000" b="1" dirty="0">
                        <a:solidFill>
                          <a:srgbClr val="9B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l-GR" sz="2000" b="1" dirty="0">
                        <a:solidFill>
                          <a:srgbClr val="9B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l-GR" sz="2000" b="1">
                        <a:solidFill>
                          <a:srgbClr val="9B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l-GR" sz="2000" b="1" dirty="0" smtClean="0">
                          <a:solidFill>
                            <a:srgbClr val="9B0000"/>
                          </a:solidFill>
                        </a:rPr>
                        <a:t>ΚΩΔΙΚΑΣ </a:t>
                      </a:r>
                      <a:endParaRPr lang="el-GR" sz="2000" b="1" dirty="0">
                        <a:solidFill>
                          <a:srgbClr val="9B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l-GR" sz="2000" b="1" dirty="0">
                        <a:solidFill>
                          <a:srgbClr val="9B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Θέση αριθμού διαφάνειας 4"/>
          <p:cNvSpPr>
            <a:spLocks noGrp="1"/>
          </p:cNvSpPr>
          <p:nvPr>
            <p:ph type="sldNum" sz="quarter" idx="12"/>
          </p:nvPr>
        </p:nvSpPr>
        <p:spPr/>
        <p:txBody>
          <a:bodyPr/>
          <a:lstStyle/>
          <a:p>
            <a:fld id="{37FAAA5C-5C6E-4E2B-AC7E-5F978EA6DE9C}" type="slidenum">
              <a:rPr lang="el-GR" smtClean="0"/>
              <a:pPr/>
              <a:t>17</a:t>
            </a:fld>
            <a:endParaRPr lang="el-GR"/>
          </a:p>
        </p:txBody>
      </p:sp>
    </p:spTree>
    <p:extLst>
      <p:ext uri="{BB962C8B-B14F-4D97-AF65-F5344CB8AC3E}">
        <p14:creationId xmlns:p14="http://schemas.microsoft.com/office/powerpoint/2010/main" xmlns="" val="28346892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dirty="0"/>
              <a:t>5. Συστατικοί παράγοντες σε κάθε </a:t>
            </a:r>
            <a:r>
              <a:rPr lang="el-GR" sz="3600" dirty="0" err="1"/>
              <a:t>συνομιλιακό</a:t>
            </a:r>
            <a:r>
              <a:rPr lang="el-GR" sz="3600" dirty="0"/>
              <a:t> γεγονός</a:t>
            </a:r>
          </a:p>
        </p:txBody>
      </p:sp>
      <p:sp>
        <p:nvSpPr>
          <p:cNvPr id="3" name="Θέση περιεχομένου 2"/>
          <p:cNvSpPr>
            <a:spLocks noGrp="1"/>
          </p:cNvSpPr>
          <p:nvPr>
            <p:ph idx="1"/>
          </p:nvPr>
        </p:nvSpPr>
        <p:spPr>
          <a:xfrm>
            <a:off x="274320" y="1412776"/>
            <a:ext cx="7466032" cy="5040560"/>
          </a:xfrm>
          <a:prstGeom prst="rect">
            <a:avLst/>
          </a:prstGeom>
        </p:spPr>
        <p:txBody>
          <a:bodyPr>
            <a:noAutofit/>
          </a:bodyPr>
          <a:lstStyle/>
          <a:p>
            <a:pPr lvl="0"/>
            <a:endParaRPr lang="el-GR" sz="2100" dirty="0" smtClean="0"/>
          </a:p>
          <a:p>
            <a:r>
              <a:rPr lang="el-GR" sz="2100" dirty="0" smtClean="0"/>
              <a:t>Παρόλο που διακρίνονται </a:t>
            </a:r>
            <a:r>
              <a:rPr lang="el-GR" sz="2100" dirty="0"/>
              <a:t>έξι βασικές απόψεις της γλώσσας</a:t>
            </a:r>
            <a:r>
              <a:rPr lang="el-GR" sz="2100" dirty="0" smtClean="0"/>
              <a:t>, </a:t>
            </a:r>
            <a:r>
              <a:rPr lang="el-GR" sz="2100" b="1" dirty="0"/>
              <a:t>πολύ δύσκολα θα μπορούσαμε να βρούμε γλωσσικά μηνύματα που να εκπληρώνουν μία μόνο λειτουργία</a:t>
            </a:r>
            <a:r>
              <a:rPr lang="el-GR" sz="2100" dirty="0"/>
              <a:t>. </a:t>
            </a:r>
            <a:endParaRPr lang="el-GR" sz="2100" dirty="0" smtClean="0"/>
          </a:p>
          <a:p>
            <a:endParaRPr lang="el-GR" sz="1000" dirty="0" smtClean="0"/>
          </a:p>
          <a:p>
            <a:r>
              <a:rPr lang="el-GR" sz="2100" dirty="0"/>
              <a:t>Η</a:t>
            </a:r>
            <a:r>
              <a:rPr lang="el-GR" sz="2100" dirty="0" smtClean="0"/>
              <a:t> διαφοροποίηση </a:t>
            </a:r>
            <a:r>
              <a:rPr lang="el-GR" sz="2100" dirty="0"/>
              <a:t>έγκειται </a:t>
            </a:r>
            <a:r>
              <a:rPr lang="el-GR" sz="2100" dirty="0" smtClean="0"/>
              <a:t>στη</a:t>
            </a:r>
            <a:r>
              <a:rPr lang="el-GR" sz="2100" b="1" dirty="0" smtClean="0"/>
              <a:t> </a:t>
            </a:r>
            <a:r>
              <a:rPr lang="el-GR" sz="2100" b="1" dirty="0">
                <a:solidFill>
                  <a:schemeClr val="accent3">
                    <a:lumMod val="50000"/>
                  </a:schemeClr>
                </a:solidFill>
              </a:rPr>
              <a:t>διαφορετική ιεράρχηση αυτών των λειτουργιών</a:t>
            </a:r>
            <a:r>
              <a:rPr lang="el-GR" sz="2100" dirty="0"/>
              <a:t>. </a:t>
            </a:r>
            <a:endParaRPr lang="el-GR" sz="2100" dirty="0" smtClean="0"/>
          </a:p>
          <a:p>
            <a:endParaRPr lang="el-GR" sz="1000" dirty="0" smtClean="0"/>
          </a:p>
          <a:p>
            <a:r>
              <a:rPr lang="el-GR" sz="2100" dirty="0" smtClean="0"/>
              <a:t>Η </a:t>
            </a:r>
            <a:r>
              <a:rPr lang="el-GR" sz="2100" dirty="0"/>
              <a:t>γλωσσική δομή ενός μηνύματος εξαρτάται πρωταρχικά από την </a:t>
            </a:r>
            <a:r>
              <a:rPr lang="el-GR" sz="2100" b="1" dirty="0" smtClean="0">
                <a:solidFill>
                  <a:srgbClr val="9B0000"/>
                </a:solidFill>
              </a:rPr>
              <a:t>κυρίαρχη/ δεσπόζουσα λειτουργία</a:t>
            </a:r>
            <a:r>
              <a:rPr lang="el-GR" sz="2100" b="1" dirty="0"/>
              <a:t>.</a:t>
            </a:r>
            <a:endParaRPr lang="el-GR" sz="2100" dirty="0"/>
          </a:p>
          <a:p>
            <a:pPr marL="0" indent="0">
              <a:buNone/>
            </a:pPr>
            <a:endParaRPr lang="el-GR" sz="2100" dirty="0"/>
          </a:p>
        </p:txBody>
      </p:sp>
      <p:sp>
        <p:nvSpPr>
          <p:cNvPr id="4" name="Θέση αριθμού διαφάνειας 3"/>
          <p:cNvSpPr>
            <a:spLocks noGrp="1"/>
          </p:cNvSpPr>
          <p:nvPr>
            <p:ph type="sldNum" sz="quarter" idx="12"/>
          </p:nvPr>
        </p:nvSpPr>
        <p:spPr/>
        <p:txBody>
          <a:bodyPr/>
          <a:lstStyle/>
          <a:p>
            <a:fld id="{37FAAA5C-5C6E-4E2B-AC7E-5F978EA6DE9C}" type="slidenum">
              <a:rPr lang="el-GR" smtClean="0"/>
              <a:pPr/>
              <a:t>18</a:t>
            </a:fld>
            <a:endParaRPr lang="el-GR"/>
          </a:p>
        </p:txBody>
      </p:sp>
    </p:spTree>
    <p:extLst>
      <p:ext uri="{BB962C8B-B14F-4D97-AF65-F5344CB8AC3E}">
        <p14:creationId xmlns:p14="http://schemas.microsoft.com/office/powerpoint/2010/main" xmlns="" val="36684983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3600" dirty="0"/>
              <a:t>6</a:t>
            </a:r>
            <a:r>
              <a:rPr lang="el-GR" sz="3600" dirty="0"/>
              <a:t>. Λειτουργίες της γλώσσας</a:t>
            </a:r>
          </a:p>
        </p:txBody>
      </p:sp>
      <p:sp>
        <p:nvSpPr>
          <p:cNvPr id="3" name="Θέση περιεχομένου 2"/>
          <p:cNvSpPr>
            <a:spLocks noGrp="1"/>
          </p:cNvSpPr>
          <p:nvPr>
            <p:ph idx="1"/>
          </p:nvPr>
        </p:nvSpPr>
        <p:spPr>
          <a:xfrm>
            <a:off x="457200" y="1600200"/>
            <a:ext cx="6851104" cy="4800600"/>
          </a:xfrm>
        </p:spPr>
        <p:txBody>
          <a:bodyPr>
            <a:normAutofit/>
          </a:bodyPr>
          <a:lstStyle/>
          <a:p>
            <a:pPr marL="571500" indent="-457200">
              <a:buClr>
                <a:srgbClr val="9B0000"/>
              </a:buClr>
              <a:buFont typeface="+mj-lt"/>
              <a:buAutoNum type="arabicParenR"/>
            </a:pPr>
            <a:r>
              <a:rPr lang="el-GR" sz="2100" dirty="0" smtClean="0"/>
              <a:t>Η </a:t>
            </a:r>
            <a:r>
              <a:rPr lang="el-GR" sz="2100" b="1" dirty="0" smtClean="0">
                <a:solidFill>
                  <a:srgbClr val="C00000"/>
                </a:solidFill>
              </a:rPr>
              <a:t>ΑΝΑΦΟΡΙΚΗ </a:t>
            </a:r>
            <a:r>
              <a:rPr lang="el-GR" sz="2100" dirty="0"/>
              <a:t>ή</a:t>
            </a:r>
            <a:r>
              <a:rPr lang="el-GR" sz="2100" dirty="0" smtClean="0"/>
              <a:t> </a:t>
            </a:r>
            <a:r>
              <a:rPr lang="el-GR" sz="2100" b="1" dirty="0" smtClean="0">
                <a:solidFill>
                  <a:srgbClr val="C00000"/>
                </a:solidFill>
              </a:rPr>
              <a:t>«</a:t>
            </a:r>
            <a:r>
              <a:rPr lang="el-GR" sz="2100" b="1" dirty="0" err="1">
                <a:solidFill>
                  <a:srgbClr val="C00000"/>
                </a:solidFill>
              </a:rPr>
              <a:t>καταδηλωτική</a:t>
            </a:r>
            <a:r>
              <a:rPr lang="el-GR" sz="2100" b="1" dirty="0" smtClean="0">
                <a:solidFill>
                  <a:srgbClr val="C00000"/>
                </a:solidFill>
              </a:rPr>
              <a:t>» </a:t>
            </a:r>
            <a:r>
              <a:rPr lang="el-GR" sz="2100" dirty="0"/>
              <a:t>ή</a:t>
            </a:r>
            <a:r>
              <a:rPr lang="el-GR" sz="2100" b="1" dirty="0" smtClean="0">
                <a:solidFill>
                  <a:srgbClr val="C00000"/>
                </a:solidFill>
              </a:rPr>
              <a:t> </a:t>
            </a:r>
            <a:r>
              <a:rPr lang="el-GR" sz="2100" b="1" dirty="0">
                <a:solidFill>
                  <a:srgbClr val="C00000"/>
                </a:solidFill>
              </a:rPr>
              <a:t>«γνωστική»</a:t>
            </a:r>
            <a:r>
              <a:rPr lang="el-GR" sz="2100" dirty="0"/>
              <a:t> </a:t>
            </a:r>
            <a:r>
              <a:rPr lang="el-GR" sz="2100" dirty="0" smtClean="0"/>
              <a:t>λειτουργία </a:t>
            </a:r>
            <a:r>
              <a:rPr lang="el-GR" sz="2100" dirty="0"/>
              <a:t>είναι </a:t>
            </a:r>
            <a:r>
              <a:rPr lang="el-GR" sz="2100" b="1" dirty="0"/>
              <a:t>το κύριο έργο αναρίθμητων </a:t>
            </a:r>
            <a:r>
              <a:rPr lang="el-GR" sz="2100" b="1" dirty="0" smtClean="0"/>
              <a:t>μηνυμάτων.</a:t>
            </a:r>
          </a:p>
          <a:p>
            <a:pPr>
              <a:buClr>
                <a:srgbClr val="9B0000"/>
              </a:buClr>
            </a:pPr>
            <a:r>
              <a:rPr lang="el-GR" sz="2100" dirty="0" smtClean="0"/>
              <a:t>Ωστόσο, η </a:t>
            </a:r>
            <a:r>
              <a:rPr lang="el-GR" sz="2100" dirty="0"/>
              <a:t>βοηθητική συμμετοχή των λοιπών λειτουργιών σε αυτά τα μηνύματα πρέπει να </a:t>
            </a:r>
            <a:r>
              <a:rPr lang="el-GR" sz="2100" dirty="0" smtClean="0"/>
              <a:t>εξετάζεται από ένα γλωσσολόγο.</a:t>
            </a:r>
          </a:p>
          <a:p>
            <a:pPr marL="571500" indent="-457200">
              <a:buFont typeface="+mj-lt"/>
              <a:buAutoNum type="arabicParenR"/>
            </a:pPr>
            <a:endParaRPr lang="el-GR" sz="2100" dirty="0"/>
          </a:p>
          <a:p>
            <a:endParaRPr lang="el-GR" sz="2100" dirty="0"/>
          </a:p>
        </p:txBody>
      </p:sp>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aturation sat="33000"/>
                    </a14:imgEffect>
                  </a14:imgLayer>
                </a14:imgProps>
              </a:ext>
              <a:ext uri="{28A0092B-C50C-407E-A947-70E740481C1C}">
                <a14:useLocalDpi xmlns:a14="http://schemas.microsoft.com/office/drawing/2010/main" xmlns="" val="0"/>
              </a:ext>
            </a:extLst>
          </a:blip>
          <a:srcRect/>
          <a:stretch>
            <a:fillRect/>
          </a:stretch>
        </p:blipFill>
        <p:spPr bwMode="auto">
          <a:xfrm>
            <a:off x="995220" y="3774378"/>
            <a:ext cx="6241076" cy="26069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Θέση αριθμού διαφάνειας 3"/>
          <p:cNvSpPr>
            <a:spLocks noGrp="1"/>
          </p:cNvSpPr>
          <p:nvPr>
            <p:ph type="sldNum" sz="quarter" idx="12"/>
          </p:nvPr>
        </p:nvSpPr>
        <p:spPr/>
        <p:txBody>
          <a:bodyPr/>
          <a:lstStyle/>
          <a:p>
            <a:fld id="{37FAAA5C-5C6E-4E2B-AC7E-5F978EA6DE9C}" type="slidenum">
              <a:rPr lang="el-GR" smtClean="0"/>
              <a:pPr/>
              <a:t>19</a:t>
            </a:fld>
            <a:endParaRPr lang="el-GR"/>
          </a:p>
        </p:txBody>
      </p:sp>
    </p:spTree>
    <p:extLst>
      <p:ext uri="{BB962C8B-B14F-4D97-AF65-F5344CB8AC3E}">
        <p14:creationId xmlns:p14="http://schemas.microsoft.com/office/powerpoint/2010/main" xmlns="" val="1592190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4008" y="-99392"/>
            <a:ext cx="4506570" cy="69927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Θέση περιεχομένου 10"/>
          <p:cNvSpPr>
            <a:spLocks noGrp="1"/>
          </p:cNvSpPr>
          <p:nvPr>
            <p:ph idx="1"/>
          </p:nvPr>
        </p:nvSpPr>
        <p:spPr>
          <a:xfrm>
            <a:off x="179512" y="2348880"/>
            <a:ext cx="4536504" cy="1940224"/>
          </a:xfrm>
          <a:prstGeom prst="rect">
            <a:avLst/>
          </a:prstGeom>
        </p:spPr>
        <p:txBody>
          <a:bodyPr>
            <a:noAutofit/>
          </a:bodyPr>
          <a:lstStyle/>
          <a:p>
            <a:pPr marL="0" indent="0">
              <a:buNone/>
            </a:pPr>
            <a:r>
              <a:rPr lang="el-GR" u="sng" dirty="0" smtClean="0">
                <a:solidFill>
                  <a:schemeClr val="tx2">
                    <a:lumMod val="50000"/>
                  </a:schemeClr>
                </a:solidFill>
              </a:rPr>
              <a:t>Βιβλιογραφική παραπομπή: </a:t>
            </a:r>
          </a:p>
          <a:p>
            <a:pPr marL="0" indent="0">
              <a:buNone/>
            </a:pPr>
            <a:endParaRPr lang="el-GR" sz="100" u="sng" dirty="0" smtClean="0">
              <a:solidFill>
                <a:schemeClr val="tx2">
                  <a:lumMod val="50000"/>
                </a:schemeClr>
              </a:solidFill>
            </a:endParaRPr>
          </a:p>
          <a:p>
            <a:pPr marL="0" indent="0">
              <a:buNone/>
            </a:pPr>
            <a:r>
              <a:rPr lang="en-US" dirty="0" smtClean="0">
                <a:solidFill>
                  <a:schemeClr val="tx2">
                    <a:lumMod val="50000"/>
                  </a:schemeClr>
                </a:solidFill>
              </a:rPr>
              <a:t>Jakobson</a:t>
            </a:r>
            <a:r>
              <a:rPr lang="en-US" dirty="0">
                <a:solidFill>
                  <a:schemeClr val="tx2">
                    <a:lumMod val="50000"/>
                  </a:schemeClr>
                </a:solidFill>
              </a:rPr>
              <a:t>, R. 1990. </a:t>
            </a:r>
            <a:r>
              <a:rPr lang="en-US" i="1" dirty="0" smtClean="0">
                <a:solidFill>
                  <a:schemeClr val="tx2">
                    <a:lumMod val="50000"/>
                  </a:schemeClr>
                </a:solidFill>
              </a:rPr>
              <a:t>On Language. (</a:t>
            </a:r>
            <a:r>
              <a:rPr lang="en-US" dirty="0" smtClean="0">
                <a:solidFill>
                  <a:schemeClr val="tx2">
                    <a:lumMod val="50000"/>
                  </a:schemeClr>
                </a:solidFill>
              </a:rPr>
              <a:t>eds</a:t>
            </a:r>
            <a:r>
              <a:rPr lang="en-US" dirty="0">
                <a:solidFill>
                  <a:schemeClr val="tx2">
                    <a:lumMod val="50000"/>
                  </a:schemeClr>
                </a:solidFill>
              </a:rPr>
              <a:t>. Linda R. Waugh and Monique </a:t>
            </a:r>
            <a:r>
              <a:rPr lang="en-US" dirty="0" err="1">
                <a:solidFill>
                  <a:schemeClr val="tx2">
                    <a:lumMod val="50000"/>
                  </a:schemeClr>
                </a:solidFill>
              </a:rPr>
              <a:t>Monville-Burston</a:t>
            </a:r>
            <a:r>
              <a:rPr lang="en-US" dirty="0">
                <a:solidFill>
                  <a:schemeClr val="tx2">
                    <a:lumMod val="50000"/>
                  </a:schemeClr>
                </a:solidFill>
              </a:rPr>
              <a:t>, </a:t>
            </a:r>
            <a:r>
              <a:rPr lang="en-US" dirty="0" smtClean="0">
                <a:solidFill>
                  <a:schemeClr val="tx2">
                    <a:lumMod val="50000"/>
                  </a:schemeClr>
                </a:solidFill>
              </a:rPr>
              <a:t>Harvard)</a:t>
            </a:r>
            <a:r>
              <a:rPr lang="en-US" i="1" dirty="0" smtClean="0">
                <a:solidFill>
                  <a:schemeClr val="tx2">
                    <a:lumMod val="50000"/>
                  </a:schemeClr>
                </a:solidFill>
              </a:rPr>
              <a:t>. </a:t>
            </a:r>
            <a:r>
              <a:rPr lang="en-US" dirty="0">
                <a:solidFill>
                  <a:schemeClr val="tx2">
                    <a:lumMod val="50000"/>
                  </a:schemeClr>
                </a:solidFill>
              </a:rPr>
              <a:t>Cambridge MA: Harvard University </a:t>
            </a:r>
            <a:r>
              <a:rPr lang="en-US" dirty="0" smtClean="0">
                <a:solidFill>
                  <a:schemeClr val="tx2">
                    <a:lumMod val="50000"/>
                  </a:schemeClr>
                </a:solidFill>
              </a:rPr>
              <a:t>Press, 69-79.</a:t>
            </a:r>
            <a:endParaRPr lang="en-US" dirty="0">
              <a:solidFill>
                <a:schemeClr val="tx2">
                  <a:lumMod val="50000"/>
                </a:schemeClr>
              </a:solidFill>
            </a:endParaRPr>
          </a:p>
        </p:txBody>
      </p:sp>
    </p:spTree>
    <p:extLst>
      <p:ext uri="{BB962C8B-B14F-4D97-AF65-F5344CB8AC3E}">
        <p14:creationId xmlns:p14="http://schemas.microsoft.com/office/powerpoint/2010/main" xmlns="" val="4341258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3600" dirty="0" smtClean="0"/>
              <a:t>6</a:t>
            </a:r>
            <a:r>
              <a:rPr lang="el-GR" sz="3600" dirty="0" smtClean="0"/>
              <a:t>. Λειτουργίες της γλώσσας</a:t>
            </a:r>
            <a:endParaRPr lang="el-GR" sz="3600" dirty="0"/>
          </a:p>
        </p:txBody>
      </p:sp>
      <p:sp>
        <p:nvSpPr>
          <p:cNvPr id="3" name="Θέση περιεχομένου 2"/>
          <p:cNvSpPr>
            <a:spLocks noGrp="1"/>
          </p:cNvSpPr>
          <p:nvPr>
            <p:ph idx="1"/>
          </p:nvPr>
        </p:nvSpPr>
        <p:spPr/>
        <p:txBody>
          <a:bodyPr>
            <a:noAutofit/>
          </a:bodyPr>
          <a:lstStyle/>
          <a:p>
            <a:pPr marL="571500" lvl="0" indent="-457200">
              <a:buClr>
                <a:srgbClr val="9B0000"/>
              </a:buClr>
              <a:buFont typeface="+mj-lt"/>
              <a:buAutoNum type="arabicParenR" startAt="2"/>
            </a:pPr>
            <a:r>
              <a:rPr lang="el-GR" sz="2100" dirty="0" smtClean="0"/>
              <a:t>Η </a:t>
            </a:r>
            <a:r>
              <a:rPr lang="el-GR" sz="2100" b="1" dirty="0" smtClean="0">
                <a:solidFill>
                  <a:srgbClr val="C00000"/>
                </a:solidFill>
              </a:rPr>
              <a:t>ΣΥΓΚΙΝΗΣΙΑΚΗ</a:t>
            </a:r>
            <a:r>
              <a:rPr lang="el-GR" sz="2100" dirty="0" smtClean="0">
                <a:solidFill>
                  <a:srgbClr val="C00000"/>
                </a:solidFill>
              </a:rPr>
              <a:t> </a:t>
            </a:r>
            <a:r>
              <a:rPr lang="el-GR" sz="2100" dirty="0" smtClean="0"/>
              <a:t>ή </a:t>
            </a:r>
            <a:r>
              <a:rPr lang="el-GR" sz="2100" b="1" dirty="0">
                <a:solidFill>
                  <a:srgbClr val="C00000"/>
                </a:solidFill>
              </a:rPr>
              <a:t>«εκφραστική»</a:t>
            </a:r>
            <a:r>
              <a:rPr lang="el-GR" sz="2100" dirty="0">
                <a:solidFill>
                  <a:srgbClr val="C00000"/>
                </a:solidFill>
              </a:rPr>
              <a:t> λειτουργία</a:t>
            </a:r>
            <a:r>
              <a:rPr lang="el-GR" sz="2100" dirty="0"/>
              <a:t>, η οποία επικεντρώνεται στον </a:t>
            </a:r>
            <a:r>
              <a:rPr lang="el-GR" sz="2100" b="1" spc="300" dirty="0"/>
              <a:t>αποστολέα</a:t>
            </a:r>
            <a:r>
              <a:rPr lang="el-GR" sz="2100" dirty="0"/>
              <a:t>, αποκαλύπτει μιαν </a:t>
            </a:r>
            <a:r>
              <a:rPr lang="el-GR" sz="2100" b="1" dirty="0"/>
              <a:t>άμεση έκφραση της διάθεσης του ομιλητή προς αυτό </a:t>
            </a:r>
            <a:r>
              <a:rPr lang="el-GR" sz="2100" b="1" dirty="0" smtClean="0"/>
              <a:t>για το οποίο </a:t>
            </a:r>
            <a:r>
              <a:rPr lang="el-GR" sz="2100" b="1" dirty="0"/>
              <a:t>ομιλεί</a:t>
            </a:r>
            <a:r>
              <a:rPr lang="el-GR" sz="2100" dirty="0"/>
              <a:t>. </a:t>
            </a:r>
          </a:p>
          <a:p>
            <a:pPr lvl="0"/>
            <a:endParaRPr lang="el-GR" sz="1000" dirty="0" smtClean="0"/>
          </a:p>
          <a:p>
            <a:pPr lvl="0"/>
            <a:r>
              <a:rPr lang="el-GR" sz="2100" dirty="0" smtClean="0"/>
              <a:t>Σκοπός: πρόκληση εντύπωσης </a:t>
            </a:r>
            <a:r>
              <a:rPr lang="el-GR" sz="2100" dirty="0"/>
              <a:t>μιας κάποιας συγκίνησης, είτε αληθινής είτε προσποιητής. </a:t>
            </a:r>
            <a:endParaRPr lang="el-GR" sz="2100" dirty="0" smtClean="0"/>
          </a:p>
          <a:p>
            <a:pPr lvl="0"/>
            <a:endParaRPr lang="el-GR" sz="1000" dirty="0" smtClean="0"/>
          </a:p>
          <a:p>
            <a:pPr lvl="0"/>
            <a:r>
              <a:rPr lang="el-GR" sz="2100" dirty="0" smtClean="0"/>
              <a:t>Το </a:t>
            </a:r>
            <a:r>
              <a:rPr lang="el-GR" sz="2100" dirty="0"/>
              <a:t>καθαρά συγκινησιακό υπόστρωμα της γλώσσας αντιπροσωπεύεται από τα </a:t>
            </a:r>
            <a:r>
              <a:rPr lang="el-GR" sz="2100" b="1" dirty="0"/>
              <a:t>επιφωνήματα</a:t>
            </a:r>
            <a:r>
              <a:rPr lang="el-GR" sz="2100" dirty="0"/>
              <a:t>. Διαφέρουν από τα μέσα πού χρησιμοποιεί ή αναφορική γλώσσα και λόγω του </a:t>
            </a:r>
            <a:r>
              <a:rPr lang="el-GR" sz="2100" i="1" dirty="0"/>
              <a:t>ηχητικού</a:t>
            </a:r>
            <a:r>
              <a:rPr lang="el-GR" sz="2100" dirty="0"/>
              <a:t> τους τύπου </a:t>
            </a:r>
            <a:r>
              <a:rPr lang="el-GR" sz="2100" dirty="0" smtClean="0"/>
              <a:t>και </a:t>
            </a:r>
            <a:r>
              <a:rPr lang="el-GR" sz="2100" dirty="0"/>
              <a:t>λόγω τού </a:t>
            </a:r>
            <a:r>
              <a:rPr lang="el-GR" sz="2100" i="1" dirty="0"/>
              <a:t>συντακτικού</a:t>
            </a:r>
            <a:r>
              <a:rPr lang="el-GR" sz="2100" dirty="0"/>
              <a:t> τους ρόλου </a:t>
            </a:r>
            <a:endParaRPr lang="el-GR" sz="2100" dirty="0" smtClean="0"/>
          </a:p>
          <a:p>
            <a:pPr lvl="0"/>
            <a:r>
              <a:rPr lang="el-GR" sz="2100" dirty="0" smtClean="0"/>
              <a:t>«</a:t>
            </a:r>
            <a:r>
              <a:rPr lang="el-GR" sz="2100" dirty="0" err="1"/>
              <a:t>Τς</a:t>
            </a:r>
            <a:r>
              <a:rPr lang="el-GR" sz="2100" dirty="0"/>
              <a:t>! </a:t>
            </a:r>
            <a:r>
              <a:rPr lang="el-GR" sz="2100" dirty="0" err="1"/>
              <a:t>Τς</a:t>
            </a:r>
            <a:r>
              <a:rPr lang="el-GR" sz="2100" dirty="0"/>
              <a:t>! είπε ο </a:t>
            </a:r>
            <a:r>
              <a:rPr lang="el-GR" sz="2100" dirty="0" err="1"/>
              <a:t>Μαγκίντυ</a:t>
            </a:r>
            <a:r>
              <a:rPr lang="el-GR" sz="2100" dirty="0"/>
              <a:t>». </a:t>
            </a:r>
            <a:endParaRPr lang="el-GR" sz="2100" dirty="0" smtClean="0"/>
          </a:p>
        </p:txBody>
      </p:sp>
      <p:sp>
        <p:nvSpPr>
          <p:cNvPr id="4" name="Θέση αριθμού διαφάνειας 3"/>
          <p:cNvSpPr>
            <a:spLocks noGrp="1"/>
          </p:cNvSpPr>
          <p:nvPr>
            <p:ph type="sldNum" sz="quarter" idx="12"/>
          </p:nvPr>
        </p:nvSpPr>
        <p:spPr/>
        <p:txBody>
          <a:bodyPr/>
          <a:lstStyle/>
          <a:p>
            <a:fld id="{37FAAA5C-5C6E-4E2B-AC7E-5F978EA6DE9C}" type="slidenum">
              <a:rPr lang="el-GR" smtClean="0"/>
              <a:pPr/>
              <a:t>20</a:t>
            </a:fld>
            <a:endParaRPr lang="el-GR"/>
          </a:p>
        </p:txBody>
      </p:sp>
    </p:spTree>
    <p:extLst>
      <p:ext uri="{BB962C8B-B14F-4D97-AF65-F5344CB8AC3E}">
        <p14:creationId xmlns:p14="http://schemas.microsoft.com/office/powerpoint/2010/main" xmlns="" val="13613656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3600" dirty="0" smtClean="0"/>
              <a:t>6</a:t>
            </a:r>
            <a:r>
              <a:rPr lang="el-GR" sz="3600" dirty="0" smtClean="0"/>
              <a:t>. Λειτουργίες της γλώσσας</a:t>
            </a:r>
            <a:endParaRPr lang="el-GR" sz="3600" dirty="0"/>
          </a:p>
        </p:txBody>
      </p:sp>
      <p:sp>
        <p:nvSpPr>
          <p:cNvPr id="3" name="Θέση περιεχομένου 2"/>
          <p:cNvSpPr>
            <a:spLocks noGrp="1"/>
          </p:cNvSpPr>
          <p:nvPr>
            <p:ph idx="1"/>
          </p:nvPr>
        </p:nvSpPr>
        <p:spPr/>
        <p:txBody>
          <a:bodyPr>
            <a:noAutofit/>
          </a:bodyPr>
          <a:lstStyle/>
          <a:p>
            <a:r>
              <a:rPr lang="el-GR" sz="2100" dirty="0" smtClean="0"/>
              <a:t>Η </a:t>
            </a:r>
            <a:r>
              <a:rPr lang="el-GR" sz="2100" dirty="0"/>
              <a:t>συγκινησιακή λειτουργία</a:t>
            </a:r>
            <a:r>
              <a:rPr lang="el-GR" sz="2100" dirty="0" smtClean="0"/>
              <a:t>,  </a:t>
            </a:r>
            <a:r>
              <a:rPr lang="el-GR" sz="2100" dirty="0" smtClean="0">
                <a:solidFill>
                  <a:schemeClr val="accent3">
                    <a:lumMod val="50000"/>
                  </a:schemeClr>
                </a:solidFill>
              </a:rPr>
              <a:t>χρωματίζει </a:t>
            </a:r>
            <a:r>
              <a:rPr lang="el-GR" sz="2100" dirty="0">
                <a:solidFill>
                  <a:schemeClr val="accent3">
                    <a:lumMod val="50000"/>
                  </a:schemeClr>
                </a:solidFill>
              </a:rPr>
              <a:t>μέχρις ενός σημείου όλες τις εκφορές μας, </a:t>
            </a:r>
            <a:r>
              <a:rPr lang="el-GR" sz="2100" dirty="0"/>
              <a:t>επί φωνητικού, γραμματικού και λεξιλογικού επιπέδου</a:t>
            </a:r>
            <a:r>
              <a:rPr lang="el-GR" sz="2100" dirty="0" smtClean="0"/>
              <a:t>.</a:t>
            </a:r>
          </a:p>
          <a:p>
            <a:pPr marL="114300" indent="0">
              <a:buNone/>
            </a:pPr>
            <a:endParaRPr lang="el-GR" sz="1000" dirty="0"/>
          </a:p>
          <a:p>
            <a:r>
              <a:rPr lang="el-GR" sz="2100" dirty="0" smtClean="0"/>
              <a:t>Αν </a:t>
            </a:r>
            <a:r>
              <a:rPr lang="el-GR" sz="2100" dirty="0"/>
              <a:t>αναλύσουμε τη γλώσσα από την άποψη των πληροφοριών που μεταφέρει, </a:t>
            </a:r>
            <a:r>
              <a:rPr lang="el-GR" sz="2100" i="1" dirty="0">
                <a:solidFill>
                  <a:srgbClr val="9B0000"/>
                </a:solidFill>
              </a:rPr>
              <a:t>δεν</a:t>
            </a:r>
            <a:r>
              <a:rPr lang="el-GR" sz="2100" dirty="0">
                <a:solidFill>
                  <a:srgbClr val="9B0000"/>
                </a:solidFill>
              </a:rPr>
              <a:t> μπορούμε να περιορίσουμε την πληροφόρηση στη γνωστική λειτουργία </a:t>
            </a:r>
            <a:r>
              <a:rPr lang="el-GR" sz="2100" dirty="0"/>
              <a:t>της γλώσσας και μόνον. </a:t>
            </a:r>
            <a:endParaRPr lang="el-GR" sz="2100" dirty="0" smtClean="0"/>
          </a:p>
          <a:p>
            <a:endParaRPr lang="el-GR" sz="1000" dirty="0"/>
          </a:p>
          <a:p>
            <a:pPr lvl="0"/>
            <a:r>
              <a:rPr lang="el-GR" sz="2100" dirty="0" smtClean="0"/>
              <a:t>Ο </a:t>
            </a:r>
            <a:r>
              <a:rPr lang="el-GR" sz="2100" dirty="0"/>
              <a:t>άνθρωπος που μεταχειρίζεται </a:t>
            </a:r>
            <a:r>
              <a:rPr lang="el-GR" sz="2100" b="1" dirty="0"/>
              <a:t>εκφραστικά στοιχεία </a:t>
            </a:r>
            <a:r>
              <a:rPr lang="el-GR" sz="2100" dirty="0"/>
              <a:t>για να δείξει το </a:t>
            </a:r>
            <a:r>
              <a:rPr lang="el-GR" sz="2100" dirty="0">
                <a:solidFill>
                  <a:schemeClr val="accent3">
                    <a:lumMod val="50000"/>
                  </a:schemeClr>
                </a:solidFill>
              </a:rPr>
              <a:t>θυμό</a:t>
            </a:r>
            <a:r>
              <a:rPr lang="el-GR" sz="2100" b="1" dirty="0">
                <a:solidFill>
                  <a:schemeClr val="accent3">
                    <a:lumMod val="50000"/>
                  </a:schemeClr>
                </a:solidFill>
              </a:rPr>
              <a:t> </a:t>
            </a:r>
            <a:r>
              <a:rPr lang="el-GR" sz="2100" dirty="0"/>
              <a:t>του ή την </a:t>
            </a:r>
            <a:r>
              <a:rPr lang="el-GR" sz="2100" dirty="0">
                <a:solidFill>
                  <a:schemeClr val="accent3">
                    <a:lumMod val="50000"/>
                  </a:schemeClr>
                </a:solidFill>
              </a:rPr>
              <a:t>ειρωνική του διάθεση, </a:t>
            </a:r>
            <a:r>
              <a:rPr lang="el-GR" sz="2100" dirty="0"/>
              <a:t>είναι φορέας σαφέστατων </a:t>
            </a:r>
            <a:r>
              <a:rPr lang="el-GR" sz="2100" dirty="0" smtClean="0"/>
              <a:t>πληροφοριών. </a:t>
            </a:r>
            <a:endParaRPr lang="el-GR" sz="2100" dirty="0"/>
          </a:p>
        </p:txBody>
      </p:sp>
      <p:sp>
        <p:nvSpPr>
          <p:cNvPr id="4" name="Θέση αριθμού διαφάνειας 3"/>
          <p:cNvSpPr>
            <a:spLocks noGrp="1"/>
          </p:cNvSpPr>
          <p:nvPr>
            <p:ph type="sldNum" sz="quarter" idx="12"/>
          </p:nvPr>
        </p:nvSpPr>
        <p:spPr/>
        <p:txBody>
          <a:bodyPr/>
          <a:lstStyle/>
          <a:p>
            <a:fld id="{37FAAA5C-5C6E-4E2B-AC7E-5F978EA6DE9C}" type="slidenum">
              <a:rPr lang="el-GR" smtClean="0"/>
              <a:pPr/>
              <a:t>21</a:t>
            </a:fld>
            <a:endParaRPr lang="el-GR"/>
          </a:p>
        </p:txBody>
      </p:sp>
    </p:spTree>
    <p:extLst>
      <p:ext uri="{BB962C8B-B14F-4D97-AF65-F5344CB8AC3E}">
        <p14:creationId xmlns:p14="http://schemas.microsoft.com/office/powerpoint/2010/main" xmlns="" val="34559273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3600" dirty="0" smtClean="0"/>
              <a:t>6</a:t>
            </a:r>
            <a:r>
              <a:rPr lang="el-GR" sz="3600" dirty="0" smtClean="0"/>
              <a:t>. Λειτουργίες της γλώσσας</a:t>
            </a:r>
            <a:endParaRPr lang="el-GR" sz="3600" dirty="0"/>
          </a:p>
        </p:txBody>
      </p:sp>
      <p:sp>
        <p:nvSpPr>
          <p:cNvPr id="3" name="Θέση περιεχομένου 2"/>
          <p:cNvSpPr>
            <a:spLocks noGrp="1"/>
          </p:cNvSpPr>
          <p:nvPr>
            <p:ph idx="1"/>
          </p:nvPr>
        </p:nvSpPr>
        <p:spPr/>
        <p:txBody>
          <a:bodyPr>
            <a:normAutofit/>
          </a:bodyPr>
          <a:lstStyle/>
          <a:p>
            <a:pPr lvl="0"/>
            <a:r>
              <a:rPr lang="el-GR" sz="2100" dirty="0" smtClean="0"/>
              <a:t>Ένας παλιός ηθοποιός του θεάτρου </a:t>
            </a:r>
            <a:r>
              <a:rPr lang="el-GR" sz="2100" dirty="0" err="1" smtClean="0"/>
              <a:t>Στανισλάβσκι</a:t>
            </a:r>
            <a:r>
              <a:rPr lang="el-GR" sz="2100" dirty="0" smtClean="0"/>
              <a:t> στη Μόσχα διηγήθηκε κάποτε πως ο διάσημος σκηνοθέτης του ζήτησε, στις εξετάσεις, να δώσει </a:t>
            </a:r>
            <a:r>
              <a:rPr lang="el-GR" sz="2100" b="1" dirty="0" smtClean="0"/>
              <a:t>σαράντα διαφορετικά μηνύματα </a:t>
            </a:r>
            <a:r>
              <a:rPr lang="el-GR" sz="2100" dirty="0" smtClean="0"/>
              <a:t>από τη φράση </a:t>
            </a:r>
            <a:r>
              <a:rPr lang="el-GR" sz="2100" b="1" dirty="0" err="1" smtClean="0"/>
              <a:t>Segοdnjα</a:t>
            </a:r>
            <a:r>
              <a:rPr lang="el-GR" sz="2100" b="1" dirty="0" smtClean="0"/>
              <a:t> </a:t>
            </a:r>
            <a:r>
              <a:rPr lang="el-GR" sz="2100" b="1" dirty="0" err="1" smtClean="0"/>
              <a:t>vecerom</a:t>
            </a:r>
            <a:r>
              <a:rPr lang="el-GR" sz="2100" b="1" dirty="0" smtClean="0"/>
              <a:t> </a:t>
            </a:r>
            <a:r>
              <a:rPr lang="el-GR" sz="2100" dirty="0" smtClean="0"/>
              <a:t>(«αυτό το βράδυ»),</a:t>
            </a:r>
            <a:r>
              <a:rPr lang="el-GR" sz="2100" b="1" dirty="0" smtClean="0"/>
              <a:t> παραλλάσσοντας την εκφραστική χροιά.</a:t>
            </a:r>
            <a:r>
              <a:rPr lang="el-GR" sz="2100" dirty="0" smtClean="0"/>
              <a:t> </a:t>
            </a:r>
          </a:p>
          <a:p>
            <a:pPr lvl="0"/>
            <a:endParaRPr lang="el-GR" sz="1000" dirty="0"/>
          </a:p>
          <a:p>
            <a:pPr lvl="0"/>
            <a:r>
              <a:rPr lang="el-GR" sz="2100" dirty="0" smtClean="0"/>
              <a:t>Έκανε μια λίστα σαράντα περίπου συγκινησιακών καταστάσεων και κατόπιν «έδωσε» τη φράση σύμφωνα με καθεμιά από αυτές τις καταστάσεις, ενώ</a:t>
            </a:r>
            <a:r>
              <a:rPr lang="el-GR" sz="2100" b="1" dirty="0" smtClean="0"/>
              <a:t> </a:t>
            </a:r>
            <a:r>
              <a:rPr lang="el-GR" sz="2100" dirty="0" smtClean="0"/>
              <a:t>το ακροατήριό του έπρεπε να τις αναγνωρίσει από τις </a:t>
            </a:r>
            <a:r>
              <a:rPr lang="el-GR" sz="2100" b="1" dirty="0" smtClean="0"/>
              <a:t>μεταβολές μόνο του ηχητικού σχήματος </a:t>
            </a:r>
            <a:r>
              <a:rPr lang="el-GR" sz="2100" dirty="0" smtClean="0"/>
              <a:t>αυτών των δύο, ίδιων πάντοτε λέξεων. </a:t>
            </a:r>
            <a:endParaRPr lang="el-GR" sz="2100" dirty="0"/>
          </a:p>
        </p:txBody>
      </p:sp>
      <p:sp>
        <p:nvSpPr>
          <p:cNvPr id="4" name="Θέση αριθμού διαφάνειας 3"/>
          <p:cNvSpPr>
            <a:spLocks noGrp="1"/>
          </p:cNvSpPr>
          <p:nvPr>
            <p:ph type="sldNum" sz="quarter" idx="12"/>
          </p:nvPr>
        </p:nvSpPr>
        <p:spPr/>
        <p:txBody>
          <a:bodyPr/>
          <a:lstStyle/>
          <a:p>
            <a:fld id="{37FAAA5C-5C6E-4E2B-AC7E-5F978EA6DE9C}" type="slidenum">
              <a:rPr lang="el-GR" smtClean="0"/>
              <a:pPr/>
              <a:t>22</a:t>
            </a:fld>
            <a:endParaRPr lang="el-GR"/>
          </a:p>
        </p:txBody>
      </p:sp>
    </p:spTree>
    <p:extLst>
      <p:ext uri="{BB962C8B-B14F-4D97-AF65-F5344CB8AC3E}">
        <p14:creationId xmlns:p14="http://schemas.microsoft.com/office/powerpoint/2010/main" xmlns="" val="24901543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3600" dirty="0" smtClean="0"/>
              <a:t>6</a:t>
            </a:r>
            <a:r>
              <a:rPr lang="el-GR" sz="3600" dirty="0" smtClean="0"/>
              <a:t>. Λειτουργίες της γλώσσας</a:t>
            </a:r>
            <a:endParaRPr lang="el-GR" sz="3600" dirty="0"/>
          </a:p>
        </p:txBody>
      </p:sp>
      <p:sp>
        <p:nvSpPr>
          <p:cNvPr id="3" name="Θέση περιεχομένου 2"/>
          <p:cNvSpPr>
            <a:spLocks noGrp="1"/>
          </p:cNvSpPr>
          <p:nvPr>
            <p:ph idx="1"/>
          </p:nvPr>
        </p:nvSpPr>
        <p:spPr/>
        <p:txBody>
          <a:bodyPr>
            <a:normAutofit/>
          </a:bodyPr>
          <a:lstStyle/>
          <a:p>
            <a:pPr lvl="0"/>
            <a:r>
              <a:rPr lang="el-GR" sz="2100" dirty="0" smtClean="0"/>
              <a:t>Ζητήθηκε ξανά από τον ηθοποιό να επαναλάβει το τεστ του </a:t>
            </a:r>
            <a:r>
              <a:rPr lang="el-GR" sz="2100" dirty="0" err="1" smtClean="0"/>
              <a:t>Στανισλάβσκι</a:t>
            </a:r>
            <a:r>
              <a:rPr lang="el-GR" sz="2100" dirty="0" smtClean="0"/>
              <a:t> κατά την ερευνητική εργασία το</a:t>
            </a:r>
            <a:r>
              <a:rPr lang="en-US" sz="2100" dirty="0"/>
              <a:t> </a:t>
            </a:r>
            <a:r>
              <a:rPr lang="en-US" sz="2100" dirty="0" smtClean="0"/>
              <a:t>Jakobson </a:t>
            </a:r>
            <a:r>
              <a:rPr lang="el-GR" sz="2100" dirty="0" smtClean="0"/>
              <a:t>και των συνεργατών του για την περιγραφή και ανάλυση της σύγχρονης ρωσικής κοινής.</a:t>
            </a:r>
          </a:p>
          <a:p>
            <a:pPr lvl="0"/>
            <a:endParaRPr lang="el-GR" sz="1000" dirty="0" smtClean="0"/>
          </a:p>
          <a:p>
            <a:pPr lvl="0"/>
            <a:r>
              <a:rPr lang="el-GR" sz="2100" dirty="0" smtClean="0"/>
              <a:t>Εκείνος σημείωσε σε ένα χαρτί πενήντα περίπου καταστάσεις που πλαισίωσαν την ίδια ελλειπτική πρόταση και </a:t>
            </a:r>
            <a:r>
              <a:rPr lang="el-GR" sz="2100" b="1" dirty="0" smtClean="0"/>
              <a:t>έδωσε πενήντα αντίστοιχα μηνύματα</a:t>
            </a:r>
            <a:r>
              <a:rPr lang="el-GR" sz="2100" dirty="0" smtClean="0"/>
              <a:t>, τα οποία γράψανε στο μαγνητόφωνο. </a:t>
            </a:r>
          </a:p>
          <a:p>
            <a:pPr lvl="0"/>
            <a:endParaRPr lang="el-GR" sz="1000" dirty="0" smtClean="0"/>
          </a:p>
          <a:p>
            <a:pPr lvl="0"/>
            <a:r>
              <a:rPr lang="el-GR" sz="2100" b="1" dirty="0" smtClean="0"/>
              <a:t>Τα περισσότερα αποκρυπτογραφήθηκαν σωστά και με κάθε λεπτομέρεια από μοσχοβίτες ακροατές. </a:t>
            </a:r>
            <a:endParaRPr lang="el-GR" sz="2100" b="1" dirty="0"/>
          </a:p>
        </p:txBody>
      </p:sp>
      <p:sp>
        <p:nvSpPr>
          <p:cNvPr id="4" name="Θέση αριθμού διαφάνειας 3"/>
          <p:cNvSpPr>
            <a:spLocks noGrp="1"/>
          </p:cNvSpPr>
          <p:nvPr>
            <p:ph type="sldNum" sz="quarter" idx="12"/>
          </p:nvPr>
        </p:nvSpPr>
        <p:spPr/>
        <p:txBody>
          <a:bodyPr/>
          <a:lstStyle/>
          <a:p>
            <a:fld id="{37FAAA5C-5C6E-4E2B-AC7E-5F978EA6DE9C}" type="slidenum">
              <a:rPr lang="el-GR" smtClean="0"/>
              <a:pPr/>
              <a:t>23</a:t>
            </a:fld>
            <a:endParaRPr lang="el-GR"/>
          </a:p>
        </p:txBody>
      </p:sp>
    </p:spTree>
    <p:extLst>
      <p:ext uri="{BB962C8B-B14F-4D97-AF65-F5344CB8AC3E}">
        <p14:creationId xmlns:p14="http://schemas.microsoft.com/office/powerpoint/2010/main" xmlns="" val="34779626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3600" dirty="0" smtClean="0"/>
              <a:t>6</a:t>
            </a:r>
            <a:r>
              <a:rPr lang="el-GR" sz="3600" dirty="0" smtClean="0"/>
              <a:t>. Λειτουργίες της γλώσσας</a:t>
            </a:r>
            <a:endParaRPr lang="el-GR" sz="3600" dirty="0"/>
          </a:p>
        </p:txBody>
      </p:sp>
      <p:sp>
        <p:nvSpPr>
          <p:cNvPr id="3" name="Θέση περιεχομένου 2"/>
          <p:cNvSpPr>
            <a:spLocks noGrp="1"/>
          </p:cNvSpPr>
          <p:nvPr>
            <p:ph idx="1"/>
          </p:nvPr>
        </p:nvSpPr>
        <p:spPr>
          <a:xfrm>
            <a:off x="457200" y="1600200"/>
            <a:ext cx="7643192" cy="4800600"/>
          </a:xfrm>
        </p:spPr>
        <p:txBody>
          <a:bodyPr>
            <a:noAutofit/>
          </a:bodyPr>
          <a:lstStyle/>
          <a:p>
            <a:pPr marL="571500" indent="-457200">
              <a:buClr>
                <a:srgbClr val="9B0000"/>
              </a:buClr>
              <a:buFont typeface="+mj-lt"/>
              <a:buAutoNum type="arabicParenR" startAt="3"/>
            </a:pPr>
            <a:r>
              <a:rPr lang="el-GR" sz="2100" dirty="0"/>
              <a:t>Ο προσανατολισμός προς τον </a:t>
            </a:r>
            <a:r>
              <a:rPr lang="el-GR" sz="2100" b="1" spc="300" dirty="0"/>
              <a:t>αποδέκτη</a:t>
            </a:r>
            <a:r>
              <a:rPr lang="el-GR" sz="2100" dirty="0"/>
              <a:t>, η </a:t>
            </a:r>
            <a:r>
              <a:rPr lang="el-GR" sz="2100" b="1" dirty="0">
                <a:solidFill>
                  <a:srgbClr val="9B0000"/>
                </a:solidFill>
              </a:rPr>
              <a:t>ΒΟΥΛΗΤΙΚΗ</a:t>
            </a:r>
            <a:r>
              <a:rPr lang="el-GR" sz="2100" dirty="0">
                <a:solidFill>
                  <a:srgbClr val="9B0000"/>
                </a:solidFill>
              </a:rPr>
              <a:t> </a:t>
            </a:r>
            <a:r>
              <a:rPr lang="el-GR" sz="2100" b="1" dirty="0" smtClean="0">
                <a:solidFill>
                  <a:srgbClr val="9B0000"/>
                </a:solidFill>
              </a:rPr>
              <a:t>λειτουργία</a:t>
            </a:r>
            <a:r>
              <a:rPr lang="el-GR" sz="2100" dirty="0"/>
              <a:t>, βρίσκει την καθαρότερη γραμματική της έκφραση στην</a:t>
            </a:r>
            <a:r>
              <a:rPr lang="el-GR" sz="2100" b="1" dirty="0"/>
              <a:t> κλητική </a:t>
            </a:r>
            <a:r>
              <a:rPr lang="el-GR" sz="2100" dirty="0"/>
              <a:t>και την </a:t>
            </a:r>
            <a:r>
              <a:rPr lang="el-GR" sz="2100" b="1" dirty="0" smtClean="0"/>
              <a:t>προστακτική.</a:t>
            </a:r>
            <a:endParaRPr lang="el-GR" sz="2100" dirty="0" smtClean="0"/>
          </a:p>
          <a:p>
            <a:pPr marL="571500" indent="-457200">
              <a:buClr>
                <a:srgbClr val="9B0000"/>
              </a:buClr>
              <a:buFont typeface="+mj-lt"/>
              <a:buAutoNum type="arabicParenR" startAt="3"/>
            </a:pPr>
            <a:endParaRPr lang="el-GR" sz="1000" dirty="0" smtClean="0"/>
          </a:p>
          <a:p>
            <a:r>
              <a:rPr lang="el-GR" sz="2100" dirty="0" smtClean="0"/>
              <a:t>Οι </a:t>
            </a:r>
            <a:r>
              <a:rPr lang="el-GR" sz="2100" b="1" dirty="0"/>
              <a:t>προστακτικές προτάσεις </a:t>
            </a:r>
            <a:r>
              <a:rPr lang="el-GR" sz="2100" dirty="0"/>
              <a:t>διαφέρουν θεμελιωδώς από τις </a:t>
            </a:r>
            <a:r>
              <a:rPr lang="el-GR" sz="2100" b="1" dirty="0"/>
              <a:t>δηλωτικές προτάσεις</a:t>
            </a:r>
            <a:r>
              <a:rPr lang="el-GR" sz="2100" dirty="0"/>
              <a:t>. Οι δεύτερες υπόκεινται, σε αντίθεση με τις </a:t>
            </a:r>
            <a:r>
              <a:rPr lang="el-GR" sz="2100" dirty="0" smtClean="0"/>
              <a:t>πρώτες</a:t>
            </a:r>
            <a:r>
              <a:rPr lang="el-GR" sz="2100" dirty="0"/>
              <a:t>,</a:t>
            </a:r>
            <a:r>
              <a:rPr lang="el-GR" sz="2100" b="1" dirty="0"/>
              <a:t> σε τεστ </a:t>
            </a:r>
            <a:r>
              <a:rPr lang="el-GR" sz="2100" b="1" dirty="0" smtClean="0"/>
              <a:t>αληθείας</a:t>
            </a:r>
            <a:r>
              <a:rPr lang="el-GR" sz="2100" b="1" dirty="0"/>
              <a:t>.</a:t>
            </a:r>
            <a:r>
              <a:rPr lang="el-GR" sz="2100" dirty="0"/>
              <a:t> </a:t>
            </a:r>
            <a:endParaRPr lang="el-GR" sz="2100" dirty="0" smtClean="0"/>
          </a:p>
          <a:p>
            <a:endParaRPr lang="el-GR" sz="1000" dirty="0" smtClean="0"/>
          </a:p>
          <a:p>
            <a:pPr lvl="1">
              <a:buFont typeface="Courier New" panose="02070309020205020404" pitchFamily="49" charset="0"/>
              <a:buChar char="o"/>
            </a:pPr>
            <a:r>
              <a:rPr lang="el-GR" dirty="0" smtClean="0"/>
              <a:t>Λ.χ.  «</a:t>
            </a:r>
            <a:r>
              <a:rPr lang="el-GR" dirty="0"/>
              <a:t>Πιες!» η προστακτική δεν μπορεί να αμφισβητηθεί με την ερώτηση «είναι αλήθεια </a:t>
            </a:r>
            <a:r>
              <a:rPr lang="el-GR" dirty="0" smtClean="0"/>
              <a:t>ή όχι;». Ωστόσο</a:t>
            </a:r>
            <a:r>
              <a:rPr lang="el-GR" dirty="0"/>
              <a:t>, μπορεί </a:t>
            </a:r>
            <a:r>
              <a:rPr lang="el-GR" dirty="0" smtClean="0"/>
              <a:t>να τραπεί σε προτάσεις όπως: </a:t>
            </a:r>
            <a:r>
              <a:rPr lang="el-GR" dirty="0"/>
              <a:t>«κάποιος </a:t>
            </a:r>
            <a:r>
              <a:rPr lang="el-GR" dirty="0" smtClean="0"/>
              <a:t>ήπιε/θα πιει/θα </a:t>
            </a:r>
            <a:r>
              <a:rPr lang="el-GR" dirty="0"/>
              <a:t>έπινε». </a:t>
            </a:r>
          </a:p>
          <a:p>
            <a:pPr marL="411480" lvl="1" indent="0">
              <a:buNone/>
            </a:pPr>
            <a:r>
              <a:rPr lang="el-GR" b="1" dirty="0" smtClean="0"/>
              <a:t>Σε </a:t>
            </a:r>
            <a:r>
              <a:rPr lang="el-GR" b="1" dirty="0"/>
              <a:t>αντίθεση με τις προστακτικές προτάσεις, οι δηλωτικές προτάσεις μπορούν να μεταστραφούν σε ερωτηματικές:</a:t>
            </a:r>
            <a:r>
              <a:rPr lang="el-GR" dirty="0"/>
              <a:t> «</a:t>
            </a:r>
            <a:r>
              <a:rPr lang="el-GR" dirty="0" smtClean="0"/>
              <a:t>ήπιε/θα </a:t>
            </a:r>
            <a:r>
              <a:rPr lang="el-GR" dirty="0"/>
              <a:t>πιεί </a:t>
            </a:r>
            <a:r>
              <a:rPr lang="el-GR" dirty="0" smtClean="0"/>
              <a:t>/θα </a:t>
            </a:r>
            <a:r>
              <a:rPr lang="el-GR" dirty="0"/>
              <a:t>έπινε </a:t>
            </a:r>
            <a:r>
              <a:rPr lang="el-GR" dirty="0" smtClean="0"/>
              <a:t>κανείς;»</a:t>
            </a:r>
          </a:p>
        </p:txBody>
      </p:sp>
      <p:sp>
        <p:nvSpPr>
          <p:cNvPr id="4" name="Θέση αριθμού διαφάνειας 3"/>
          <p:cNvSpPr>
            <a:spLocks noGrp="1"/>
          </p:cNvSpPr>
          <p:nvPr>
            <p:ph type="sldNum" sz="quarter" idx="12"/>
          </p:nvPr>
        </p:nvSpPr>
        <p:spPr/>
        <p:txBody>
          <a:bodyPr/>
          <a:lstStyle/>
          <a:p>
            <a:fld id="{37FAAA5C-5C6E-4E2B-AC7E-5F978EA6DE9C}" type="slidenum">
              <a:rPr lang="el-GR" smtClean="0"/>
              <a:pPr/>
              <a:t>24</a:t>
            </a:fld>
            <a:endParaRPr lang="el-GR"/>
          </a:p>
        </p:txBody>
      </p:sp>
    </p:spTree>
    <p:extLst>
      <p:ext uri="{BB962C8B-B14F-4D97-AF65-F5344CB8AC3E}">
        <p14:creationId xmlns:p14="http://schemas.microsoft.com/office/powerpoint/2010/main" xmlns="" val="25723266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3600" dirty="0" smtClean="0"/>
              <a:t>6</a:t>
            </a:r>
            <a:r>
              <a:rPr lang="el-GR" sz="3600" dirty="0" smtClean="0"/>
              <a:t>. Λειτουργίες της γλώσσας</a:t>
            </a:r>
            <a:endParaRPr lang="el-GR" sz="3600" dirty="0"/>
          </a:p>
        </p:txBody>
      </p:sp>
      <p:sp>
        <p:nvSpPr>
          <p:cNvPr id="3" name="Θέση περιεχομένου 2"/>
          <p:cNvSpPr>
            <a:spLocks noGrp="1"/>
          </p:cNvSpPr>
          <p:nvPr>
            <p:ph idx="1"/>
          </p:nvPr>
        </p:nvSpPr>
        <p:spPr>
          <a:xfrm>
            <a:off x="457200" y="1220688"/>
            <a:ext cx="7283152" cy="4800600"/>
          </a:xfrm>
          <a:ln>
            <a:solidFill>
              <a:schemeClr val="bg1"/>
            </a:solidFill>
          </a:ln>
        </p:spPr>
        <p:txBody>
          <a:bodyPr>
            <a:noAutofit/>
          </a:bodyPr>
          <a:lstStyle/>
          <a:p>
            <a:endParaRPr lang="el-GR" sz="2100" dirty="0" smtClean="0"/>
          </a:p>
          <a:p>
            <a:r>
              <a:rPr lang="el-GR" sz="2100" dirty="0" smtClean="0"/>
              <a:t>Το </a:t>
            </a:r>
            <a:r>
              <a:rPr lang="el-GR" sz="2100" dirty="0"/>
              <a:t>παραδοσιακό μοντέλο της </a:t>
            </a:r>
            <a:r>
              <a:rPr lang="el-GR" sz="2100" dirty="0" smtClean="0"/>
              <a:t>γλώσσας (βλ. </a:t>
            </a:r>
            <a:r>
              <a:rPr lang="en-US" sz="2000" b="1" dirty="0" err="1" smtClean="0"/>
              <a:t>Bühler</a:t>
            </a:r>
            <a:r>
              <a:rPr lang="el-GR" sz="2000" b="1" dirty="0" smtClean="0"/>
              <a:t>)</a:t>
            </a:r>
            <a:r>
              <a:rPr lang="el-GR" sz="2100" dirty="0" smtClean="0"/>
              <a:t>, </a:t>
            </a:r>
            <a:r>
              <a:rPr lang="el-GR" sz="2100" dirty="0"/>
              <a:t>περιοριζόταν σε αυτές τις </a:t>
            </a:r>
            <a:r>
              <a:rPr lang="el-GR" sz="2100" dirty="0" smtClean="0"/>
              <a:t>τρεις </a:t>
            </a:r>
            <a:r>
              <a:rPr lang="el-GR" sz="2100" dirty="0"/>
              <a:t>λειτουργίες </a:t>
            </a:r>
            <a:r>
              <a:rPr lang="en-US" sz="2100" dirty="0" smtClean="0"/>
              <a:t>-</a:t>
            </a:r>
            <a:r>
              <a:rPr lang="el-GR" sz="2100" dirty="0" smtClean="0">
                <a:solidFill>
                  <a:srgbClr val="9B0000"/>
                </a:solidFill>
              </a:rPr>
              <a:t>συγκινησιακή</a:t>
            </a:r>
            <a:r>
              <a:rPr lang="el-GR" sz="2100" dirty="0">
                <a:solidFill>
                  <a:srgbClr val="9B0000"/>
                </a:solidFill>
              </a:rPr>
              <a:t>, βουλητική και αναφορική</a:t>
            </a:r>
            <a:r>
              <a:rPr lang="el-GR" sz="2100" dirty="0"/>
              <a:t>- και στις  </a:t>
            </a:r>
            <a:r>
              <a:rPr lang="el-GR" sz="2100" dirty="0" smtClean="0"/>
              <a:t>τρεις </a:t>
            </a:r>
            <a:r>
              <a:rPr lang="el-GR" sz="2100" dirty="0"/>
              <a:t>κορυφές αυτού </a:t>
            </a:r>
            <a:r>
              <a:rPr lang="el-GR" sz="2100" dirty="0" smtClean="0"/>
              <a:t>του </a:t>
            </a:r>
            <a:r>
              <a:rPr lang="el-GR" sz="2100" dirty="0"/>
              <a:t>μοντέλου: </a:t>
            </a:r>
            <a:r>
              <a:rPr lang="el-GR" sz="2100" b="1" i="1" dirty="0">
                <a:solidFill>
                  <a:schemeClr val="accent3">
                    <a:lumMod val="50000"/>
                  </a:schemeClr>
                </a:solidFill>
              </a:rPr>
              <a:t>το</a:t>
            </a:r>
            <a:r>
              <a:rPr lang="el-GR" sz="2100" dirty="0">
                <a:solidFill>
                  <a:schemeClr val="accent3">
                    <a:lumMod val="50000"/>
                  </a:schemeClr>
                </a:solidFill>
              </a:rPr>
              <a:t> </a:t>
            </a:r>
            <a:r>
              <a:rPr lang="el-GR" sz="2100" b="1" i="1" dirty="0">
                <a:solidFill>
                  <a:schemeClr val="accent3">
                    <a:lumMod val="50000"/>
                  </a:schemeClr>
                </a:solidFill>
              </a:rPr>
              <a:t>πρώτο πρόσωπο</a:t>
            </a:r>
            <a:r>
              <a:rPr lang="el-GR" sz="2100" b="1" i="1" dirty="0"/>
              <a:t> </a:t>
            </a:r>
            <a:r>
              <a:rPr lang="el-GR" sz="2100" dirty="0"/>
              <a:t>για τον </a:t>
            </a:r>
            <a:r>
              <a:rPr lang="el-GR" sz="2100" spc="300" dirty="0"/>
              <a:t>αποστολέα</a:t>
            </a:r>
            <a:r>
              <a:rPr lang="el-GR" sz="2100" dirty="0"/>
              <a:t>, </a:t>
            </a:r>
            <a:r>
              <a:rPr lang="el-GR" sz="2100" b="1" i="1" dirty="0">
                <a:solidFill>
                  <a:schemeClr val="accent3">
                    <a:lumMod val="50000"/>
                  </a:schemeClr>
                </a:solidFill>
              </a:rPr>
              <a:t>το δεύτερο πρόσωπο </a:t>
            </a:r>
            <a:r>
              <a:rPr lang="el-GR" sz="2100" dirty="0"/>
              <a:t>για τον </a:t>
            </a:r>
            <a:r>
              <a:rPr lang="el-GR" sz="2100" spc="300" dirty="0"/>
              <a:t>αποδέκτη</a:t>
            </a:r>
            <a:r>
              <a:rPr lang="el-GR" sz="2100" dirty="0"/>
              <a:t>, και το </a:t>
            </a:r>
            <a:r>
              <a:rPr lang="el-GR" sz="2100" b="1" i="1" dirty="0">
                <a:solidFill>
                  <a:schemeClr val="accent3">
                    <a:lumMod val="50000"/>
                  </a:schemeClr>
                </a:solidFill>
              </a:rPr>
              <a:t>«τρίτο πρόσωπο», </a:t>
            </a:r>
            <a:r>
              <a:rPr lang="el-GR" sz="2100" dirty="0"/>
              <a:t>δηλ. κάποιος ή το κάτι για το οποίο </a:t>
            </a:r>
            <a:r>
              <a:rPr lang="el-GR" sz="2100" spc="300" dirty="0"/>
              <a:t>γίνεται λόγος</a:t>
            </a:r>
            <a:r>
              <a:rPr lang="el-GR" sz="2100" dirty="0"/>
              <a:t>. </a:t>
            </a:r>
            <a:endParaRPr lang="el-GR" sz="2100" dirty="0" smtClean="0"/>
          </a:p>
          <a:p>
            <a:endParaRPr lang="el-GR" sz="1000" dirty="0" smtClean="0"/>
          </a:p>
          <a:p>
            <a:pPr marL="342900" lvl="1">
              <a:buClr>
                <a:schemeClr val="accent1"/>
              </a:buClr>
            </a:pPr>
            <a:r>
              <a:rPr lang="el-GR" sz="2100" dirty="0" smtClean="0"/>
              <a:t>Παρατηρούνται, </a:t>
            </a:r>
            <a:r>
              <a:rPr lang="el-GR" sz="2100" dirty="0"/>
              <a:t>ωστόσο, </a:t>
            </a:r>
            <a:r>
              <a:rPr lang="el-GR" sz="2100" dirty="0" smtClean="0">
                <a:solidFill>
                  <a:srgbClr val="9B0000"/>
                </a:solidFill>
              </a:rPr>
              <a:t>άλλοι </a:t>
            </a:r>
            <a:r>
              <a:rPr lang="el-GR" sz="2100" dirty="0">
                <a:solidFill>
                  <a:srgbClr val="9B0000"/>
                </a:solidFill>
              </a:rPr>
              <a:t>τρεις </a:t>
            </a:r>
            <a:r>
              <a:rPr lang="el-GR" sz="2100" dirty="0" smtClean="0">
                <a:solidFill>
                  <a:srgbClr val="9B0000"/>
                </a:solidFill>
              </a:rPr>
              <a:t>συστατικοί </a:t>
            </a:r>
            <a:r>
              <a:rPr lang="el-GR" sz="2100" dirty="0">
                <a:solidFill>
                  <a:srgbClr val="9B0000"/>
                </a:solidFill>
              </a:rPr>
              <a:t>παράγοντες γλωσσικής επικοινωνίας </a:t>
            </a:r>
            <a:r>
              <a:rPr lang="el-GR" sz="2100" dirty="0"/>
              <a:t>και</a:t>
            </a:r>
            <a:r>
              <a:rPr lang="el-GR" sz="2100" dirty="0">
                <a:solidFill>
                  <a:srgbClr val="9B0000"/>
                </a:solidFill>
              </a:rPr>
              <a:t> τρεις αντίστοιχες λειτουργίες της γλώσσας</a:t>
            </a:r>
            <a:r>
              <a:rPr lang="el-GR" sz="2100" dirty="0"/>
              <a:t>.</a:t>
            </a:r>
          </a:p>
          <a:p>
            <a:endParaRPr lang="en-US" sz="2100" dirty="0" smtClean="0"/>
          </a:p>
          <a:p>
            <a:endParaRPr lang="en-US" sz="1000" dirty="0" smtClean="0"/>
          </a:p>
        </p:txBody>
      </p:sp>
      <p:sp>
        <p:nvSpPr>
          <p:cNvPr id="4" name="Θέση αριθμού διαφάνειας 3"/>
          <p:cNvSpPr>
            <a:spLocks noGrp="1"/>
          </p:cNvSpPr>
          <p:nvPr>
            <p:ph type="sldNum" sz="quarter" idx="12"/>
          </p:nvPr>
        </p:nvSpPr>
        <p:spPr/>
        <p:txBody>
          <a:bodyPr/>
          <a:lstStyle/>
          <a:p>
            <a:fld id="{37FAAA5C-5C6E-4E2B-AC7E-5F978EA6DE9C}" type="slidenum">
              <a:rPr lang="el-GR" smtClean="0"/>
              <a:pPr/>
              <a:t>25</a:t>
            </a:fld>
            <a:endParaRPr lang="el-GR"/>
          </a:p>
        </p:txBody>
      </p:sp>
    </p:spTree>
    <p:extLst>
      <p:ext uri="{BB962C8B-B14F-4D97-AF65-F5344CB8AC3E}">
        <p14:creationId xmlns:p14="http://schemas.microsoft.com/office/powerpoint/2010/main" xmlns="" val="5107584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3600" dirty="0" smtClean="0"/>
              <a:t>6</a:t>
            </a:r>
            <a:r>
              <a:rPr lang="el-GR" sz="3600" dirty="0" smtClean="0"/>
              <a:t>. Λειτουργίες της γλώσσας</a:t>
            </a:r>
            <a:endParaRPr lang="el-GR" sz="3600" dirty="0"/>
          </a:p>
        </p:txBody>
      </p:sp>
      <p:sp>
        <p:nvSpPr>
          <p:cNvPr id="3" name="Θέση περιεχομένου 2"/>
          <p:cNvSpPr>
            <a:spLocks noGrp="1"/>
          </p:cNvSpPr>
          <p:nvPr>
            <p:ph idx="1"/>
          </p:nvPr>
        </p:nvSpPr>
        <p:spPr>
          <a:xfrm>
            <a:off x="457200" y="1484784"/>
            <a:ext cx="7787208" cy="4916016"/>
          </a:xfrm>
        </p:spPr>
        <p:txBody>
          <a:bodyPr>
            <a:noAutofit/>
          </a:bodyPr>
          <a:lstStyle/>
          <a:p>
            <a:pPr marL="571500" lvl="0" indent="-457200">
              <a:buClr>
                <a:srgbClr val="9B0000"/>
              </a:buClr>
              <a:buFont typeface="+mj-lt"/>
              <a:buAutoNum type="arabicParenR" startAt="4"/>
            </a:pPr>
            <a:r>
              <a:rPr lang="el-GR" sz="2100" dirty="0"/>
              <a:t>Υπάρχουν μηνύματα που πρωταρχικά χρησιμεύουν </a:t>
            </a:r>
            <a:r>
              <a:rPr lang="el-GR" sz="2100" dirty="0">
                <a:solidFill>
                  <a:schemeClr val="accent3">
                    <a:lumMod val="50000"/>
                  </a:schemeClr>
                </a:solidFill>
              </a:rPr>
              <a:t>για να αρχίσουν, να παρατείνουν ή να διακόψουν την επικοινωνία, για να ελέγξουν αν το κανάλι λειτουργεί </a:t>
            </a:r>
            <a:r>
              <a:rPr lang="el-GR" sz="2100" dirty="0"/>
              <a:t>(«Έλα, μ' ακούς;»), </a:t>
            </a:r>
            <a:r>
              <a:rPr lang="el-GR" sz="2100" dirty="0">
                <a:solidFill>
                  <a:schemeClr val="accent3">
                    <a:lumMod val="50000"/>
                  </a:schemeClr>
                </a:solidFill>
              </a:rPr>
              <a:t>για να τραβήξουν την προσοχή του συνομιλητή ή για να επιβεβαιώσουν τη συνεχή προσοχή του </a:t>
            </a:r>
            <a:r>
              <a:rPr lang="el-GR" sz="2100" dirty="0"/>
              <a:t>(«Ακούς;» ή, κατά το σαιξπηρικό λεξιλόγιο, «Δάνεισέ μου τ' αυτιά σου!» - και στην άλλη άκρη </a:t>
            </a:r>
            <a:r>
              <a:rPr lang="el-GR" sz="2100" dirty="0" smtClean="0"/>
              <a:t>το</a:t>
            </a:r>
            <a:r>
              <a:rPr lang="el-GR" sz="2100" dirty="0"/>
              <a:t>υ</a:t>
            </a:r>
            <a:r>
              <a:rPr lang="el-GR" sz="2100" dirty="0" smtClean="0"/>
              <a:t> </a:t>
            </a:r>
            <a:r>
              <a:rPr lang="el-GR" sz="2100" dirty="0"/>
              <a:t>σύρματος «</a:t>
            </a:r>
            <a:r>
              <a:rPr lang="el-GR" sz="2100" dirty="0" err="1"/>
              <a:t>Μμμμμ</a:t>
            </a:r>
            <a:r>
              <a:rPr lang="el-GR" sz="2100" dirty="0"/>
              <a:t>!»). </a:t>
            </a:r>
            <a:endParaRPr lang="el-GR" sz="2100" dirty="0" smtClean="0"/>
          </a:p>
          <a:p>
            <a:pPr lvl="0"/>
            <a:endParaRPr lang="el-GR" sz="1500" dirty="0" smtClean="0"/>
          </a:p>
          <a:p>
            <a:r>
              <a:rPr lang="el-GR" sz="2100" b="1" dirty="0" smtClean="0"/>
              <a:t>Η </a:t>
            </a:r>
            <a:r>
              <a:rPr lang="el-GR" sz="2100" b="1" dirty="0"/>
              <a:t>κίνηση αυτή για </a:t>
            </a:r>
            <a:r>
              <a:rPr lang="el-GR" sz="2100" b="1" spc="300" dirty="0" smtClean="0"/>
              <a:t>επαφή</a:t>
            </a:r>
            <a:r>
              <a:rPr lang="el-GR" sz="2100" b="1" dirty="0" smtClean="0"/>
              <a:t>, </a:t>
            </a:r>
            <a:r>
              <a:rPr lang="el-GR" sz="2100" dirty="0"/>
              <a:t>η</a:t>
            </a:r>
            <a:r>
              <a:rPr lang="el-GR" sz="2100" b="1" dirty="0"/>
              <a:t> </a:t>
            </a:r>
            <a:r>
              <a:rPr lang="el-GR" sz="2100" b="1" dirty="0">
                <a:solidFill>
                  <a:srgbClr val="9B0000"/>
                </a:solidFill>
              </a:rPr>
              <a:t>ΦΑΤΙΚΗ </a:t>
            </a:r>
            <a:r>
              <a:rPr lang="el-GR" sz="2100" b="1" dirty="0" smtClean="0">
                <a:solidFill>
                  <a:srgbClr val="9B0000"/>
                </a:solidFill>
              </a:rPr>
              <a:t>λειτουργία</a:t>
            </a:r>
            <a:r>
              <a:rPr lang="el-GR" sz="2100" dirty="0"/>
              <a:t>, μπορεί να φανεί καθαρά σε μια πλούσια ανταλλαγή </a:t>
            </a:r>
            <a:r>
              <a:rPr lang="el-GR" sz="2100" b="1" dirty="0"/>
              <a:t>στερεότυπων φραστικών τύπων, </a:t>
            </a:r>
            <a:r>
              <a:rPr lang="el-GR" sz="2100" dirty="0"/>
              <a:t>σε διαλόγους που μοναδικός στόχος τους είναι η παράταση της επικοινωνίας. </a:t>
            </a:r>
            <a:endParaRPr lang="el-GR" sz="2100" dirty="0" smtClean="0"/>
          </a:p>
        </p:txBody>
      </p:sp>
      <p:sp>
        <p:nvSpPr>
          <p:cNvPr id="4" name="Θέση αριθμού διαφάνειας 3"/>
          <p:cNvSpPr>
            <a:spLocks noGrp="1"/>
          </p:cNvSpPr>
          <p:nvPr>
            <p:ph type="sldNum" sz="quarter" idx="12"/>
          </p:nvPr>
        </p:nvSpPr>
        <p:spPr/>
        <p:txBody>
          <a:bodyPr/>
          <a:lstStyle/>
          <a:p>
            <a:fld id="{37FAAA5C-5C6E-4E2B-AC7E-5F978EA6DE9C}" type="slidenum">
              <a:rPr lang="el-GR" smtClean="0"/>
              <a:pPr/>
              <a:t>26</a:t>
            </a:fld>
            <a:endParaRPr lang="el-GR"/>
          </a:p>
        </p:txBody>
      </p:sp>
    </p:spTree>
    <p:extLst>
      <p:ext uri="{BB962C8B-B14F-4D97-AF65-F5344CB8AC3E}">
        <p14:creationId xmlns:p14="http://schemas.microsoft.com/office/powerpoint/2010/main" xmlns="" val="33102981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3600" dirty="0" smtClean="0"/>
              <a:t>6</a:t>
            </a:r>
            <a:r>
              <a:rPr lang="el-GR" sz="3600" dirty="0" smtClean="0"/>
              <a:t>. Λειτουργίες της γλώσσας</a:t>
            </a:r>
            <a:endParaRPr lang="el-GR" sz="3600" dirty="0"/>
          </a:p>
        </p:txBody>
      </p:sp>
      <p:sp>
        <p:nvSpPr>
          <p:cNvPr id="3" name="Θέση περιεχομένου 2"/>
          <p:cNvSpPr>
            <a:spLocks noGrp="1"/>
          </p:cNvSpPr>
          <p:nvPr>
            <p:ph idx="1"/>
          </p:nvPr>
        </p:nvSpPr>
        <p:spPr>
          <a:xfrm>
            <a:off x="457199" y="1700808"/>
            <a:ext cx="4978897" cy="4800600"/>
          </a:xfrm>
        </p:spPr>
        <p:txBody>
          <a:bodyPr>
            <a:normAutofit/>
          </a:bodyPr>
          <a:lstStyle/>
          <a:p>
            <a:pPr lvl="0"/>
            <a:r>
              <a:rPr lang="el-GR" sz="2100" dirty="0" smtClean="0"/>
              <a:t>Η </a:t>
            </a:r>
            <a:r>
              <a:rPr lang="el-GR" sz="2100" dirty="0"/>
              <a:t>προσπάθεια να αρχίσει και να διατηρηθεί η επικοινωνία χαρακτηρίζει ιδιαίτερα τα </a:t>
            </a:r>
            <a:r>
              <a:rPr lang="el-GR" sz="2100" b="1" dirty="0">
                <a:solidFill>
                  <a:srgbClr val="9B0000"/>
                </a:solidFill>
              </a:rPr>
              <a:t>πουλιά</a:t>
            </a:r>
            <a:r>
              <a:rPr lang="el-GR" sz="2100" dirty="0">
                <a:solidFill>
                  <a:srgbClr val="9B0000"/>
                </a:solidFill>
              </a:rPr>
              <a:t> </a:t>
            </a:r>
            <a:r>
              <a:rPr lang="el-GR" sz="2100" dirty="0"/>
              <a:t>που μιλούν. Έτσι, η φατική λειτουργία της γλώσσας είναι η μόνη κοινή λειτουργία σε πουλιά και ανθρώπους. </a:t>
            </a:r>
            <a:endParaRPr lang="el-GR" sz="2100" dirty="0" smtClean="0"/>
          </a:p>
          <a:p>
            <a:pPr lvl="0"/>
            <a:endParaRPr lang="el-GR" sz="2100" dirty="0" smtClean="0"/>
          </a:p>
          <a:p>
            <a:pPr lvl="0"/>
            <a:r>
              <a:rPr lang="el-GR" sz="2100" dirty="0" smtClean="0"/>
              <a:t>Είναι </a:t>
            </a:r>
            <a:r>
              <a:rPr lang="el-GR" sz="2100" dirty="0"/>
              <a:t>ακόμη η πρώτη γλωσσική λειτουργία που επιτυγχάνουν τα </a:t>
            </a:r>
            <a:r>
              <a:rPr lang="el-GR" sz="2100" b="1" dirty="0">
                <a:solidFill>
                  <a:srgbClr val="9B0000"/>
                </a:solidFill>
              </a:rPr>
              <a:t>μωρά</a:t>
            </a:r>
            <a:r>
              <a:rPr lang="el-GR" sz="2100" dirty="0"/>
              <a:t>· έχουν την τάση να επικοινωνήσουν προτού ακόμη μπορέσουν να στείλουν ή να λάβουν πληροφοριακά μηνύματα. </a:t>
            </a:r>
          </a:p>
          <a:p>
            <a:endParaRPr lang="el-GR" sz="2100" dirty="0"/>
          </a:p>
        </p:txBody>
      </p:sp>
      <p:pic>
        <p:nvPicPr>
          <p:cNvPr id="14338" name="Picture 2" descr="ÎÏÎ¿ÏÎ­Î»ÎµÏÎ¼Î± ÎµÎ¹ÎºÏÎ½Î±Ï Î³Î¹Î± birds communicatio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18163" y="1844825"/>
            <a:ext cx="2942269" cy="1656183"/>
          </a:xfrm>
          <a:prstGeom prst="rect">
            <a:avLst/>
          </a:prstGeom>
          <a:noFill/>
          <a:extLst>
            <a:ext uri="{909E8E84-426E-40DD-AFC4-6F175D3DCCD1}">
              <a14:hiddenFill xmlns:a14="http://schemas.microsoft.com/office/drawing/2010/main" xmlns="">
                <a:solidFill>
                  <a:srgbClr val="FFFFFF"/>
                </a:solidFill>
              </a14:hiddenFill>
            </a:ext>
          </a:extLst>
        </p:spPr>
      </p:pic>
      <p:pic>
        <p:nvPicPr>
          <p:cNvPr id="14340" name="Picture 4" descr="ÎÏÎ¿ÏÎ­Î»ÎµÏÎ¼Î± ÎµÎ¹ÎºÏÎ½Î±Ï Î³Î¹Î± Î²ÏÎ­ÏÎ· ÎµÏÎ¹ÎºÎ¿Î¹Î½ÏÎ½Î¯Î±"/>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08104" y="4293096"/>
            <a:ext cx="2942041" cy="187220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Θέση αριθμού διαφάνειας 3"/>
          <p:cNvSpPr>
            <a:spLocks noGrp="1"/>
          </p:cNvSpPr>
          <p:nvPr>
            <p:ph type="sldNum" sz="quarter" idx="12"/>
          </p:nvPr>
        </p:nvSpPr>
        <p:spPr/>
        <p:txBody>
          <a:bodyPr/>
          <a:lstStyle/>
          <a:p>
            <a:fld id="{37FAAA5C-5C6E-4E2B-AC7E-5F978EA6DE9C}" type="slidenum">
              <a:rPr lang="el-GR" smtClean="0"/>
              <a:pPr/>
              <a:t>27</a:t>
            </a:fld>
            <a:endParaRPr lang="el-GR"/>
          </a:p>
        </p:txBody>
      </p:sp>
    </p:spTree>
    <p:extLst>
      <p:ext uri="{BB962C8B-B14F-4D97-AF65-F5344CB8AC3E}">
        <p14:creationId xmlns:p14="http://schemas.microsoft.com/office/powerpoint/2010/main" xmlns="" val="37524427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3600" dirty="0" smtClean="0"/>
              <a:t>6</a:t>
            </a:r>
            <a:r>
              <a:rPr lang="el-GR" sz="3600" dirty="0" smtClean="0"/>
              <a:t>. Λειτουργίες της γλώσσας</a:t>
            </a:r>
            <a:endParaRPr lang="el-GR" sz="3600" dirty="0"/>
          </a:p>
        </p:txBody>
      </p:sp>
      <p:sp>
        <p:nvSpPr>
          <p:cNvPr id="3" name="Θέση περιεχομένου 2"/>
          <p:cNvSpPr>
            <a:spLocks noGrp="1"/>
          </p:cNvSpPr>
          <p:nvPr>
            <p:ph idx="1"/>
          </p:nvPr>
        </p:nvSpPr>
        <p:spPr>
          <a:xfrm>
            <a:off x="457200" y="1600200"/>
            <a:ext cx="7715200" cy="4800600"/>
          </a:xfrm>
        </p:spPr>
        <p:txBody>
          <a:bodyPr>
            <a:noAutofit/>
          </a:bodyPr>
          <a:lstStyle/>
          <a:p>
            <a:pPr>
              <a:buClr>
                <a:srgbClr val="9B0000"/>
              </a:buClr>
            </a:pPr>
            <a:r>
              <a:rPr lang="el-GR" sz="2100" dirty="0" smtClean="0"/>
              <a:t>Όποτε </a:t>
            </a:r>
            <a:r>
              <a:rPr lang="el-GR" sz="2100" dirty="0"/>
              <a:t>ο </a:t>
            </a:r>
            <a:r>
              <a:rPr lang="el-GR" sz="2100" b="1" dirty="0"/>
              <a:t>αποστολέας και/ή ο αποδέκτης </a:t>
            </a:r>
            <a:r>
              <a:rPr lang="el-GR" sz="2100" dirty="0"/>
              <a:t>χρειαστεί να ελέγξουν αν χρησιμοποιούν τον ίδιο κώδικα, </a:t>
            </a:r>
            <a:r>
              <a:rPr lang="el-GR" sz="2100" b="1" dirty="0"/>
              <a:t>η ομιλία προσανατολίζεται στον</a:t>
            </a:r>
            <a:r>
              <a:rPr lang="el-GR" sz="2100" b="1" spc="300" dirty="0"/>
              <a:t> </a:t>
            </a:r>
            <a:r>
              <a:rPr lang="el-GR" sz="2100" b="1" spc="300" dirty="0" smtClean="0"/>
              <a:t>ίδιο </a:t>
            </a:r>
            <a:r>
              <a:rPr lang="el-GR" sz="2100" b="1" spc="300" dirty="0"/>
              <a:t>τον κώδικα</a:t>
            </a:r>
            <a:r>
              <a:rPr lang="el-GR" sz="2100" b="1" dirty="0"/>
              <a:t>: </a:t>
            </a:r>
            <a:r>
              <a:rPr lang="el-GR" sz="2100" dirty="0"/>
              <a:t>εκτελεί μια </a:t>
            </a:r>
            <a:r>
              <a:rPr lang="el-GR" sz="2100" b="1" dirty="0" smtClean="0">
                <a:solidFill>
                  <a:srgbClr val="9B0000"/>
                </a:solidFill>
              </a:rPr>
              <a:t>ΜΕΤΑΓΛΩΣΣΙΚΗ</a:t>
            </a:r>
            <a:r>
              <a:rPr lang="el-GR" sz="2100" b="1" dirty="0" smtClean="0">
                <a:solidFill>
                  <a:srgbClr val="C00000"/>
                </a:solidFill>
              </a:rPr>
              <a:t>, </a:t>
            </a:r>
            <a:r>
              <a:rPr lang="el-GR" sz="2100" dirty="0" smtClean="0"/>
              <a:t>δηλαδή</a:t>
            </a:r>
            <a:r>
              <a:rPr lang="el-GR" sz="2100" b="1" dirty="0" smtClean="0"/>
              <a:t> </a:t>
            </a:r>
            <a:r>
              <a:rPr lang="el-GR" sz="2100" b="1" dirty="0">
                <a:solidFill>
                  <a:srgbClr val="9B0000"/>
                </a:solidFill>
              </a:rPr>
              <a:t>επεξηγηματική, λειτουργία.</a:t>
            </a:r>
            <a:r>
              <a:rPr lang="el-GR" sz="2100" dirty="0">
                <a:solidFill>
                  <a:srgbClr val="9B0000"/>
                </a:solidFill>
              </a:rPr>
              <a:t> </a:t>
            </a:r>
            <a:endParaRPr lang="el-GR" sz="2100" dirty="0" smtClean="0">
              <a:solidFill>
                <a:srgbClr val="9B0000"/>
              </a:solidFill>
            </a:endParaRPr>
          </a:p>
          <a:p>
            <a:pPr lvl="0"/>
            <a:endParaRPr lang="el-GR" sz="1000" dirty="0" smtClean="0"/>
          </a:p>
          <a:p>
            <a:pPr lvl="1">
              <a:buFont typeface="Courier New" panose="02070309020205020404" pitchFamily="49" charset="0"/>
              <a:buChar char="o"/>
            </a:pPr>
            <a:r>
              <a:rPr lang="el-GR" dirty="0" smtClean="0"/>
              <a:t>«</a:t>
            </a:r>
            <a:r>
              <a:rPr lang="el-GR" dirty="0"/>
              <a:t>Δεν το πιάνω, τί θες να πεις;» ρωτάει ο αποδέκτης, ή «</a:t>
            </a:r>
            <a:r>
              <a:rPr lang="el-GR" dirty="0" smtClean="0"/>
              <a:t>Τί </a:t>
            </a:r>
            <a:r>
              <a:rPr lang="el-GR" dirty="0"/>
              <a:t>εννοείτε;» Και </a:t>
            </a:r>
            <a:r>
              <a:rPr lang="el-GR" dirty="0" smtClean="0"/>
              <a:t>ο </a:t>
            </a:r>
            <a:r>
              <a:rPr lang="el-GR" dirty="0"/>
              <a:t>αποστολέας, προλαμβάνοντας συνήθως τέτοιες ερωτήσεις, ρωτάει: «Καταλαβαίνεις τί θέλω να πω</a:t>
            </a:r>
            <a:r>
              <a:rPr lang="el-GR" dirty="0" smtClean="0"/>
              <a:t>;»</a:t>
            </a:r>
          </a:p>
          <a:p>
            <a:pPr lvl="0">
              <a:buFont typeface="Courier New" panose="02070309020205020404" pitchFamily="49" charset="0"/>
              <a:buChar char="o"/>
            </a:pPr>
            <a:endParaRPr lang="el-GR" sz="1000" dirty="0" smtClean="0"/>
          </a:p>
          <a:p>
            <a:pPr lvl="1">
              <a:buFont typeface="Courier New" panose="02070309020205020404" pitchFamily="49" charset="0"/>
              <a:buChar char="o"/>
            </a:pPr>
            <a:r>
              <a:rPr lang="el-GR" dirty="0" smtClean="0"/>
              <a:t>Φανταστείτε </a:t>
            </a:r>
            <a:r>
              <a:rPr lang="el-GR" dirty="0"/>
              <a:t>τον έξης εκνευριστικό διάλογο: «Οι νέοι την έβαψαν». «Έβαψαν;» «Την έβαψαν σημαίνει την πάτησαν». «Και τί σημαίνει την πάτησαν;» «Την πάτησαν σημαίνει απέτυχαν στις ε</a:t>
            </a:r>
            <a:r>
              <a:rPr lang="el-GR" dirty="0" smtClean="0"/>
              <a:t>ξετάσεις</a:t>
            </a:r>
            <a:r>
              <a:rPr lang="el-GR" dirty="0"/>
              <a:t>». «Και ποιοί είναι οι νέοι;» επιμένει ο αποδέκτης, ανίδεος της σπουδαστικής αργκό. «Νέοι είναι οι πρωτοετείς». </a:t>
            </a:r>
          </a:p>
        </p:txBody>
      </p:sp>
      <p:sp>
        <p:nvSpPr>
          <p:cNvPr id="4" name="Θέση αριθμού διαφάνειας 3"/>
          <p:cNvSpPr>
            <a:spLocks noGrp="1"/>
          </p:cNvSpPr>
          <p:nvPr>
            <p:ph type="sldNum" sz="quarter" idx="12"/>
          </p:nvPr>
        </p:nvSpPr>
        <p:spPr/>
        <p:txBody>
          <a:bodyPr/>
          <a:lstStyle/>
          <a:p>
            <a:fld id="{37FAAA5C-5C6E-4E2B-AC7E-5F978EA6DE9C}" type="slidenum">
              <a:rPr lang="el-GR" smtClean="0"/>
              <a:pPr/>
              <a:t>28</a:t>
            </a:fld>
            <a:endParaRPr lang="el-GR"/>
          </a:p>
        </p:txBody>
      </p:sp>
    </p:spTree>
    <p:extLst>
      <p:ext uri="{BB962C8B-B14F-4D97-AF65-F5344CB8AC3E}">
        <p14:creationId xmlns:p14="http://schemas.microsoft.com/office/powerpoint/2010/main" xmlns="" val="1499907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3600" dirty="0" smtClean="0"/>
              <a:t>6</a:t>
            </a:r>
            <a:r>
              <a:rPr lang="el-GR" sz="3600" dirty="0" smtClean="0"/>
              <a:t>. Λειτουργίες της γλώσσας</a:t>
            </a:r>
            <a:endParaRPr lang="el-GR" sz="3600" dirty="0"/>
          </a:p>
        </p:txBody>
      </p:sp>
      <p:sp>
        <p:nvSpPr>
          <p:cNvPr id="3" name="Θέση περιεχομένου 2"/>
          <p:cNvSpPr>
            <a:spLocks noGrp="1"/>
          </p:cNvSpPr>
          <p:nvPr>
            <p:ph idx="1"/>
          </p:nvPr>
        </p:nvSpPr>
        <p:spPr>
          <a:xfrm>
            <a:off x="457200" y="1600200"/>
            <a:ext cx="5145732" cy="4800600"/>
          </a:xfrm>
        </p:spPr>
        <p:txBody>
          <a:bodyPr>
            <a:normAutofit/>
          </a:bodyPr>
          <a:lstStyle/>
          <a:p>
            <a:r>
              <a:rPr lang="el-GR" sz="2100" dirty="0"/>
              <a:t>Όλες αυτές οι εξισωτικές προτάσεις μεταφέρουν απλώς και μόνον </a:t>
            </a:r>
            <a:r>
              <a:rPr lang="el-GR" sz="2100" b="1" dirty="0"/>
              <a:t>πληροφορίες για τον λεξιλογικό κώδικα </a:t>
            </a:r>
            <a:r>
              <a:rPr lang="el-GR" sz="2100" dirty="0"/>
              <a:t>της αγγλικής, η λειτουργία τους είναι αυστηρά μεταγλωσσική. </a:t>
            </a:r>
          </a:p>
          <a:p>
            <a:pPr lvl="0"/>
            <a:endParaRPr lang="el-GR" sz="2100" b="1" dirty="0" smtClean="0"/>
          </a:p>
          <a:p>
            <a:pPr lvl="0"/>
            <a:r>
              <a:rPr lang="el-GR" sz="2100" dirty="0" smtClean="0"/>
              <a:t>Κάθε </a:t>
            </a:r>
            <a:r>
              <a:rPr lang="el-GR" sz="2100" dirty="0">
                <a:solidFill>
                  <a:srgbClr val="9B0000"/>
                </a:solidFill>
              </a:rPr>
              <a:t>μαθητεία στη γλώσσα</a:t>
            </a:r>
            <a:r>
              <a:rPr lang="el-GR" sz="2100" dirty="0"/>
              <a:t>, ιδίως </a:t>
            </a:r>
            <a:r>
              <a:rPr lang="el-GR" sz="2100" dirty="0" smtClean="0"/>
              <a:t>η εκμάθηση </a:t>
            </a:r>
            <a:r>
              <a:rPr lang="el-GR" sz="2100" dirty="0"/>
              <a:t>της μητρικής γλώσσας από τα </a:t>
            </a:r>
            <a:r>
              <a:rPr lang="el-GR" sz="2100" dirty="0">
                <a:solidFill>
                  <a:srgbClr val="9B0000"/>
                </a:solidFill>
              </a:rPr>
              <a:t>παιδιά</a:t>
            </a:r>
            <a:r>
              <a:rPr lang="el-GR" sz="2100" dirty="0"/>
              <a:t>, κάνει </a:t>
            </a:r>
            <a:r>
              <a:rPr lang="el-GR" sz="2100" b="1" dirty="0"/>
              <a:t>ευρεία χρήση </a:t>
            </a:r>
            <a:r>
              <a:rPr lang="el-GR" sz="2100" dirty="0"/>
              <a:t>παρόμοιων μεταγλωσσικών </a:t>
            </a:r>
            <a:r>
              <a:rPr lang="el-GR" sz="2100" dirty="0" smtClean="0"/>
              <a:t>ενεργειών.</a:t>
            </a:r>
          </a:p>
          <a:p>
            <a:pPr lvl="0"/>
            <a:r>
              <a:rPr lang="el-GR" sz="2100" dirty="0" smtClean="0"/>
              <a:t>Και </a:t>
            </a:r>
            <a:r>
              <a:rPr lang="el-GR" sz="2100" dirty="0"/>
              <a:t>η </a:t>
            </a:r>
            <a:r>
              <a:rPr lang="el-GR" sz="2100" dirty="0">
                <a:solidFill>
                  <a:srgbClr val="9B0000"/>
                </a:solidFill>
              </a:rPr>
              <a:t>αφασία</a:t>
            </a:r>
            <a:r>
              <a:rPr lang="el-GR" sz="2100" dirty="0"/>
              <a:t> μπορεί συχνά να οριστεί ως απώλεια της ικανότητας για μεταγλωσσικές ενέργειες. </a:t>
            </a:r>
          </a:p>
        </p:txBody>
      </p:sp>
      <p:pic>
        <p:nvPicPr>
          <p:cNvPr id="15362" name="Picture 2"/>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5602932" y="2780928"/>
            <a:ext cx="2857500" cy="16097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Θέση αριθμού διαφάνειας 3"/>
          <p:cNvSpPr>
            <a:spLocks noGrp="1"/>
          </p:cNvSpPr>
          <p:nvPr>
            <p:ph type="sldNum" sz="quarter" idx="12"/>
          </p:nvPr>
        </p:nvSpPr>
        <p:spPr/>
        <p:txBody>
          <a:bodyPr/>
          <a:lstStyle/>
          <a:p>
            <a:fld id="{37FAAA5C-5C6E-4E2B-AC7E-5F978EA6DE9C}" type="slidenum">
              <a:rPr lang="el-GR" smtClean="0"/>
              <a:pPr/>
              <a:t>29</a:t>
            </a:fld>
            <a:endParaRPr lang="el-GR"/>
          </a:p>
        </p:txBody>
      </p:sp>
    </p:spTree>
    <p:extLst>
      <p:ext uri="{BB962C8B-B14F-4D97-AF65-F5344CB8AC3E}">
        <p14:creationId xmlns:p14="http://schemas.microsoft.com/office/powerpoint/2010/main" xmlns="" val="149990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smtClean="0">
                <a:solidFill>
                  <a:srgbClr val="C00000"/>
                </a:solidFill>
              </a:rPr>
              <a:t>Δομή παρουσίασης:</a:t>
            </a:r>
            <a:endParaRPr lang="el-GR" sz="3600" dirty="0">
              <a:solidFill>
                <a:srgbClr val="C00000"/>
              </a:solidFill>
            </a:endParaRPr>
          </a:p>
        </p:txBody>
      </p:sp>
      <p:sp>
        <p:nvSpPr>
          <p:cNvPr id="3" name="Θέση περιεχομένου 2"/>
          <p:cNvSpPr>
            <a:spLocks noGrp="1"/>
          </p:cNvSpPr>
          <p:nvPr>
            <p:ph idx="1"/>
          </p:nvPr>
        </p:nvSpPr>
        <p:spPr>
          <a:xfrm>
            <a:off x="395536" y="1412776"/>
            <a:ext cx="8064896" cy="5226896"/>
          </a:xfrm>
          <a:prstGeom prst="rect">
            <a:avLst/>
          </a:prstGeom>
        </p:spPr>
        <p:txBody>
          <a:bodyPr>
            <a:normAutofit/>
          </a:bodyPr>
          <a:lstStyle/>
          <a:p>
            <a:pPr marL="454914" indent="-457200">
              <a:buFont typeface="+mj-lt"/>
              <a:buAutoNum type="arabicPeriod"/>
            </a:pPr>
            <a:r>
              <a:rPr lang="en-US" dirty="0" smtClean="0"/>
              <a:t>Roman Jakobson</a:t>
            </a:r>
            <a:endParaRPr lang="el-GR" dirty="0" smtClean="0"/>
          </a:p>
          <a:p>
            <a:pPr marL="504000" indent="0">
              <a:buNone/>
            </a:pPr>
            <a:endParaRPr lang="el-GR" sz="500" b="1" dirty="0"/>
          </a:p>
          <a:p>
            <a:pPr marL="0" lvl="0" indent="0">
              <a:buNone/>
            </a:pPr>
            <a:r>
              <a:rPr lang="el-GR" u="sng" dirty="0" smtClean="0"/>
              <a:t>Ομιλία σε επιστημονικό συνέδριο</a:t>
            </a:r>
            <a:r>
              <a:rPr lang="en-US" u="sng" dirty="0" smtClean="0"/>
              <a:t>:</a:t>
            </a:r>
            <a:r>
              <a:rPr lang="en-US" dirty="0" smtClean="0"/>
              <a:t>   </a:t>
            </a:r>
          </a:p>
          <a:p>
            <a:pPr marL="0" lvl="0" indent="0">
              <a:buNone/>
            </a:pPr>
            <a:r>
              <a:rPr lang="el-GR" b="1" i="1" dirty="0" smtClean="0">
                <a:solidFill>
                  <a:schemeClr val="accent1">
                    <a:lumMod val="50000"/>
                  </a:schemeClr>
                </a:solidFill>
              </a:rPr>
              <a:t>«</a:t>
            </a:r>
            <a:r>
              <a:rPr lang="en-US" b="1" i="1" dirty="0" smtClean="0">
                <a:solidFill>
                  <a:schemeClr val="accent1">
                    <a:lumMod val="50000"/>
                  </a:schemeClr>
                </a:solidFill>
              </a:rPr>
              <a:t>Linguistics and </a:t>
            </a:r>
            <a:r>
              <a:rPr lang="en-US" b="1" i="1" dirty="0">
                <a:solidFill>
                  <a:schemeClr val="accent1">
                    <a:lumMod val="50000"/>
                  </a:schemeClr>
                </a:solidFill>
              </a:rPr>
              <a:t>Poetics</a:t>
            </a:r>
            <a:r>
              <a:rPr lang="el-GR" b="1" i="1" dirty="0">
                <a:solidFill>
                  <a:schemeClr val="accent1">
                    <a:lumMod val="50000"/>
                  </a:schemeClr>
                </a:solidFill>
              </a:rPr>
              <a:t>» </a:t>
            </a:r>
            <a:r>
              <a:rPr lang="en-US" b="1" i="1" dirty="0" smtClean="0">
                <a:solidFill>
                  <a:schemeClr val="accent1">
                    <a:lumMod val="50000"/>
                  </a:schemeClr>
                </a:solidFill>
              </a:rPr>
              <a:t> </a:t>
            </a:r>
            <a:r>
              <a:rPr lang="el-GR" b="1" i="1" dirty="0" smtClean="0">
                <a:solidFill>
                  <a:schemeClr val="accent1">
                    <a:lumMod val="50000"/>
                  </a:schemeClr>
                </a:solidFill>
              </a:rPr>
              <a:t>-  Γλωσσολογία και ποιητική.</a:t>
            </a:r>
            <a:endParaRPr lang="el-GR" b="1" i="1" dirty="0">
              <a:solidFill>
                <a:schemeClr val="accent1">
                  <a:lumMod val="50000"/>
                </a:schemeClr>
              </a:solidFill>
            </a:endParaRPr>
          </a:p>
          <a:p>
            <a:pPr marL="0" indent="0">
              <a:buNone/>
            </a:pPr>
            <a:endParaRPr lang="el-GR" sz="500" b="1" u="sng" dirty="0" smtClean="0"/>
          </a:p>
          <a:p>
            <a:pPr marL="454914" indent="-457200">
              <a:buFont typeface="+mj-lt"/>
              <a:buAutoNum type="arabicPeriod" startAt="2"/>
            </a:pPr>
            <a:r>
              <a:rPr lang="el-GR" dirty="0"/>
              <a:t>Τι είναι </a:t>
            </a:r>
            <a:r>
              <a:rPr lang="el-GR" dirty="0" smtClean="0"/>
              <a:t>η ποιητική</a:t>
            </a:r>
            <a:r>
              <a:rPr lang="en-US" dirty="0" smtClean="0"/>
              <a:t>;</a:t>
            </a:r>
            <a:endParaRPr lang="el-GR" dirty="0" smtClean="0"/>
          </a:p>
          <a:p>
            <a:pPr marL="454914" indent="-457200">
              <a:buFont typeface="+mj-lt"/>
              <a:buAutoNum type="arabicPeriod" startAt="2"/>
            </a:pPr>
            <a:r>
              <a:rPr lang="el-GR" dirty="0" smtClean="0"/>
              <a:t>Το αντικείμενο της ποιητικής </a:t>
            </a:r>
            <a:r>
              <a:rPr lang="el-GR" dirty="0"/>
              <a:t>και η σχέση της με τη </a:t>
            </a:r>
            <a:r>
              <a:rPr lang="el-GR" dirty="0" smtClean="0"/>
              <a:t>γλωσσολογία.</a:t>
            </a:r>
          </a:p>
          <a:p>
            <a:pPr marL="454914" indent="-457200">
              <a:buFont typeface="+mj-lt"/>
              <a:buAutoNum type="arabicPeriod" startAt="2"/>
            </a:pPr>
            <a:r>
              <a:rPr lang="el-GR" dirty="0"/>
              <a:t>Αντιρρήσεις </a:t>
            </a:r>
            <a:r>
              <a:rPr lang="el-GR" dirty="0" smtClean="0"/>
              <a:t>ως προς </a:t>
            </a:r>
            <a:r>
              <a:rPr lang="el-GR" dirty="0"/>
              <a:t>τη σχέση </a:t>
            </a:r>
            <a:r>
              <a:rPr lang="el-GR" dirty="0" smtClean="0"/>
              <a:t>αυτή.</a:t>
            </a:r>
          </a:p>
          <a:p>
            <a:pPr marL="454914" indent="-457200">
              <a:buFont typeface="+mj-lt"/>
              <a:buAutoNum type="arabicPeriod" startAt="2"/>
            </a:pPr>
            <a:r>
              <a:rPr lang="el-GR" dirty="0" smtClean="0"/>
              <a:t>Συστατικοί </a:t>
            </a:r>
            <a:r>
              <a:rPr lang="el-GR" dirty="0"/>
              <a:t>παράγοντες σε κάθε </a:t>
            </a:r>
            <a:r>
              <a:rPr lang="el-GR" dirty="0" err="1"/>
              <a:t>συνομιλιακό</a:t>
            </a:r>
            <a:r>
              <a:rPr lang="el-GR" dirty="0"/>
              <a:t> </a:t>
            </a:r>
            <a:r>
              <a:rPr lang="el-GR" dirty="0" smtClean="0"/>
              <a:t>γεγονός.</a:t>
            </a:r>
          </a:p>
          <a:p>
            <a:pPr marL="454914" indent="-457200">
              <a:buFont typeface="+mj-lt"/>
              <a:buAutoNum type="arabicPeriod" startAt="2"/>
            </a:pPr>
            <a:r>
              <a:rPr lang="el-GR" dirty="0" smtClean="0"/>
              <a:t>Λειτουργίες </a:t>
            </a:r>
            <a:r>
              <a:rPr lang="el-GR" dirty="0"/>
              <a:t>της </a:t>
            </a:r>
            <a:r>
              <a:rPr lang="el-GR" dirty="0" smtClean="0"/>
              <a:t>γλώσσας.</a:t>
            </a:r>
          </a:p>
          <a:p>
            <a:pPr marL="454914" indent="-457200">
              <a:buFont typeface="+mj-lt"/>
              <a:buAutoNum type="arabicPeriod" startAt="2"/>
            </a:pPr>
            <a:r>
              <a:rPr lang="el-GR" dirty="0" smtClean="0"/>
              <a:t>Η ποιητική λειτουργία στην ποίηση και στη γλωσσολογία.</a:t>
            </a:r>
          </a:p>
          <a:p>
            <a:pPr marL="454914" indent="-457200">
              <a:buFont typeface="+mj-lt"/>
              <a:buAutoNum type="arabicPeriod" startAt="2"/>
            </a:pPr>
            <a:endParaRPr lang="el-GR" sz="500" dirty="0" smtClean="0"/>
          </a:p>
          <a:p>
            <a:pPr marL="0" indent="0" algn="ctr">
              <a:buNone/>
            </a:pPr>
            <a:r>
              <a:rPr lang="el-GR" sz="2800" dirty="0" err="1">
                <a:solidFill>
                  <a:srgbClr val="C00000"/>
                </a:solidFill>
                <a:sym typeface="Wingdings"/>
              </a:rPr>
              <a:t></a:t>
            </a:r>
            <a:endParaRPr lang="el-GR" dirty="0" smtClean="0">
              <a:solidFill>
                <a:srgbClr val="C00000"/>
              </a:solidFill>
            </a:endParaRPr>
          </a:p>
          <a:p>
            <a:pPr marL="454914" indent="-457200">
              <a:buFont typeface="+mj-lt"/>
              <a:buAutoNum type="arabicPeriod" startAt="2"/>
            </a:pPr>
            <a:endParaRPr lang="el-GR" dirty="0"/>
          </a:p>
        </p:txBody>
      </p:sp>
      <p:sp>
        <p:nvSpPr>
          <p:cNvPr id="4" name="Θέση αριθμού διαφάνειας 3"/>
          <p:cNvSpPr>
            <a:spLocks noGrp="1"/>
          </p:cNvSpPr>
          <p:nvPr>
            <p:ph type="sldNum" sz="quarter" idx="12"/>
          </p:nvPr>
        </p:nvSpPr>
        <p:spPr/>
        <p:txBody>
          <a:bodyPr/>
          <a:lstStyle/>
          <a:p>
            <a:fld id="{37FAAA5C-5C6E-4E2B-AC7E-5F978EA6DE9C}" type="slidenum">
              <a:rPr lang="el-GR" smtClean="0"/>
              <a:pPr/>
              <a:t>3</a:t>
            </a:fld>
            <a:endParaRPr lang="el-GR"/>
          </a:p>
        </p:txBody>
      </p:sp>
    </p:spTree>
    <p:extLst>
      <p:ext uri="{BB962C8B-B14F-4D97-AF65-F5344CB8AC3E}">
        <p14:creationId xmlns:p14="http://schemas.microsoft.com/office/powerpoint/2010/main" xmlns="" val="31154128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3600" dirty="0"/>
              <a:t>6</a:t>
            </a:r>
            <a:r>
              <a:rPr lang="el-GR" sz="3600" dirty="0"/>
              <a:t>. Λειτουργίες της γλώσσας</a:t>
            </a:r>
          </a:p>
        </p:txBody>
      </p:sp>
      <p:sp>
        <p:nvSpPr>
          <p:cNvPr id="3" name="Θέση περιεχομένου 2"/>
          <p:cNvSpPr>
            <a:spLocks noGrp="1"/>
          </p:cNvSpPr>
          <p:nvPr>
            <p:ph idx="1"/>
          </p:nvPr>
        </p:nvSpPr>
        <p:spPr/>
        <p:txBody>
          <a:bodyPr>
            <a:normAutofit/>
          </a:bodyPr>
          <a:lstStyle/>
          <a:p>
            <a:pPr marL="571500" indent="-457200">
              <a:buClr>
                <a:srgbClr val="9B0000"/>
              </a:buClr>
              <a:buFont typeface="+mj-lt"/>
              <a:buAutoNum type="arabicParenR" startAt="6"/>
            </a:pPr>
            <a:r>
              <a:rPr lang="el-GR" sz="2100" b="1" dirty="0" smtClean="0"/>
              <a:t>Ο </a:t>
            </a:r>
            <a:r>
              <a:rPr lang="el-GR" sz="2100" b="1" dirty="0"/>
              <a:t>προσανατολισμός προς </a:t>
            </a:r>
            <a:r>
              <a:rPr lang="el-GR" sz="2100" b="1" dirty="0" smtClean="0"/>
              <a:t>το ίδιο το </a:t>
            </a:r>
            <a:r>
              <a:rPr lang="el-GR" sz="2100" b="1" spc="300" dirty="0" smtClean="0"/>
              <a:t>μήνυμα</a:t>
            </a:r>
            <a:r>
              <a:rPr lang="el-GR" sz="2100" b="1" dirty="0" smtClean="0"/>
              <a:t>, </a:t>
            </a:r>
            <a:r>
              <a:rPr lang="el-GR" sz="2100" b="1" dirty="0"/>
              <a:t>η εστίαση στο μήνυμα χάριν του μηνύματος, συνιστά την </a:t>
            </a:r>
            <a:r>
              <a:rPr lang="el-GR" sz="2100" b="1" dirty="0">
                <a:solidFill>
                  <a:srgbClr val="9B0000"/>
                </a:solidFill>
              </a:rPr>
              <a:t>ΠΟΙΗΤΙΚΗ λειτουργία </a:t>
            </a:r>
            <a:r>
              <a:rPr lang="el-GR" sz="2100" b="1" dirty="0"/>
              <a:t>της γλώσσας. </a:t>
            </a:r>
            <a:endParaRPr lang="el-GR" sz="2100" b="1" dirty="0" smtClean="0"/>
          </a:p>
          <a:p>
            <a:endParaRPr lang="el-GR" sz="1000" b="1" dirty="0" smtClean="0"/>
          </a:p>
          <a:p>
            <a:r>
              <a:rPr lang="el-GR" sz="2100" dirty="0" smtClean="0"/>
              <a:t>Η </a:t>
            </a:r>
            <a:r>
              <a:rPr lang="el-GR" sz="2100" dirty="0"/>
              <a:t>λειτουργία αυτή δεν μπορεί να μελετηθεί αποδοτικά χωρίς την </a:t>
            </a:r>
            <a:r>
              <a:rPr lang="el-GR" sz="2100" dirty="0">
                <a:solidFill>
                  <a:schemeClr val="accent3">
                    <a:lumMod val="50000"/>
                  </a:schemeClr>
                </a:solidFill>
              </a:rPr>
              <a:t>επαφή με τα γενικότερα προβλήματα της γλώσσας</a:t>
            </a:r>
            <a:r>
              <a:rPr lang="el-GR" sz="2100" dirty="0"/>
              <a:t>, και, από την άλλη μεριά, η εξονυχιστική έρευνα της γλώσσας απαιτεί ενδελεχή εξέταση της ποιητικής λειτουργίας. </a:t>
            </a:r>
            <a:endParaRPr lang="el-GR" sz="2100" dirty="0" smtClean="0"/>
          </a:p>
          <a:p>
            <a:endParaRPr lang="el-GR" sz="1000" dirty="0" smtClean="0"/>
          </a:p>
          <a:p>
            <a:r>
              <a:rPr lang="el-GR" sz="2100" dirty="0" smtClean="0">
                <a:solidFill>
                  <a:srgbClr val="9B0000"/>
                </a:solidFill>
              </a:rPr>
              <a:t>Κάθε </a:t>
            </a:r>
            <a:r>
              <a:rPr lang="el-GR" sz="2100" dirty="0">
                <a:solidFill>
                  <a:srgbClr val="9B0000"/>
                </a:solidFill>
              </a:rPr>
              <a:t>απόπειρα να περιορίσουμε το χώρο της ποιητικής λειτουργίας στην ποίηση ή την ποίηση στη ποιητική μόνο λειτουργία θα ήταν απατηλή </a:t>
            </a:r>
            <a:r>
              <a:rPr lang="el-GR" sz="2100" dirty="0" err="1">
                <a:solidFill>
                  <a:srgbClr val="9B0000"/>
                </a:solidFill>
              </a:rPr>
              <a:t>υπεραπλούστευση</a:t>
            </a:r>
            <a:r>
              <a:rPr lang="el-GR" sz="2100" dirty="0">
                <a:solidFill>
                  <a:srgbClr val="9B0000"/>
                </a:solidFill>
              </a:rPr>
              <a:t>. </a:t>
            </a:r>
            <a:endParaRPr lang="el-GR" sz="2100" dirty="0" smtClean="0">
              <a:solidFill>
                <a:srgbClr val="9B0000"/>
              </a:solidFill>
            </a:endParaRPr>
          </a:p>
        </p:txBody>
      </p:sp>
      <p:sp>
        <p:nvSpPr>
          <p:cNvPr id="4" name="Θέση αριθμού διαφάνειας 3"/>
          <p:cNvSpPr>
            <a:spLocks noGrp="1"/>
          </p:cNvSpPr>
          <p:nvPr>
            <p:ph type="sldNum" sz="quarter" idx="12"/>
          </p:nvPr>
        </p:nvSpPr>
        <p:spPr/>
        <p:txBody>
          <a:bodyPr/>
          <a:lstStyle/>
          <a:p>
            <a:fld id="{37FAAA5C-5C6E-4E2B-AC7E-5F978EA6DE9C}" type="slidenum">
              <a:rPr lang="el-GR" smtClean="0"/>
              <a:pPr/>
              <a:t>30</a:t>
            </a:fld>
            <a:endParaRPr lang="el-GR"/>
          </a:p>
        </p:txBody>
      </p:sp>
    </p:spTree>
    <p:extLst>
      <p:ext uri="{BB962C8B-B14F-4D97-AF65-F5344CB8AC3E}">
        <p14:creationId xmlns:p14="http://schemas.microsoft.com/office/powerpoint/2010/main" xmlns="" val="16829571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3600" dirty="0"/>
              <a:t>6</a:t>
            </a:r>
            <a:r>
              <a:rPr lang="el-GR" sz="3600" dirty="0"/>
              <a:t>. Λειτουργίες της γλώσσας</a:t>
            </a:r>
          </a:p>
        </p:txBody>
      </p:sp>
      <p:sp>
        <p:nvSpPr>
          <p:cNvPr id="3" name="Θέση περιεχομένου 2"/>
          <p:cNvSpPr>
            <a:spLocks noGrp="1"/>
          </p:cNvSpPr>
          <p:nvPr>
            <p:ph idx="1"/>
          </p:nvPr>
        </p:nvSpPr>
        <p:spPr/>
        <p:txBody>
          <a:bodyPr>
            <a:noAutofit/>
          </a:bodyPr>
          <a:lstStyle/>
          <a:p>
            <a:r>
              <a:rPr lang="el-GR" sz="2100" dirty="0" smtClean="0"/>
              <a:t>Η </a:t>
            </a:r>
            <a:r>
              <a:rPr lang="el-GR" sz="2100" dirty="0"/>
              <a:t>ποιητική λειτουργία δεν είναι η μόνη λειτουργία του </a:t>
            </a:r>
            <a:r>
              <a:rPr lang="el-GR" sz="2100" b="1" dirty="0">
                <a:solidFill>
                  <a:srgbClr val="C00000"/>
                </a:solidFill>
              </a:rPr>
              <a:t>έντεχνου λόγου</a:t>
            </a:r>
            <a:r>
              <a:rPr lang="el-GR" sz="2100" b="1" dirty="0"/>
              <a:t>, </a:t>
            </a:r>
            <a:r>
              <a:rPr lang="el-GR" sz="2100" dirty="0"/>
              <a:t>αλλά απλώς </a:t>
            </a:r>
            <a:r>
              <a:rPr lang="el-GR" sz="2100" dirty="0" smtClean="0"/>
              <a:t>η </a:t>
            </a:r>
            <a:r>
              <a:rPr lang="el-GR" sz="2100" b="1" dirty="0" smtClean="0"/>
              <a:t>κυρίαρχη </a:t>
            </a:r>
            <a:r>
              <a:rPr lang="el-GR" sz="2100" b="1" dirty="0" smtClean="0">
                <a:solidFill>
                  <a:srgbClr val="C00000"/>
                </a:solidFill>
              </a:rPr>
              <a:t>(δεσπόζουσα), </a:t>
            </a:r>
            <a:r>
              <a:rPr lang="el-GR" sz="2100" b="1" dirty="0"/>
              <a:t>αποφασιστική λειτουργία, </a:t>
            </a:r>
            <a:r>
              <a:rPr lang="el-GR" sz="2100" dirty="0"/>
              <a:t>ενώ σε όλες τις άλλες γλωσσικές δραστηριότητες ενεργεί ως επικουρικό στοιχείο. </a:t>
            </a:r>
            <a:endParaRPr lang="el-GR" sz="2100" dirty="0" smtClean="0"/>
          </a:p>
          <a:p>
            <a:endParaRPr lang="el-GR" sz="1000" b="1" dirty="0" smtClean="0"/>
          </a:p>
          <a:p>
            <a:r>
              <a:rPr lang="el-GR" sz="2100" dirty="0" smtClean="0"/>
              <a:t>Η </a:t>
            </a:r>
            <a:r>
              <a:rPr lang="el-GR" sz="2100" dirty="0"/>
              <a:t>λειτουργία αυτή, προβάλλοντας την </a:t>
            </a:r>
            <a:r>
              <a:rPr lang="el-GR" sz="2100" dirty="0" err="1"/>
              <a:t>ψηλάφιση</a:t>
            </a:r>
            <a:r>
              <a:rPr lang="el-GR" sz="2100" dirty="0"/>
              <a:t> των σημείων, βαθαίνει τη θεμελιώδη διχοτομία μεταξύ σημείων και αντικειμένων. </a:t>
            </a:r>
            <a:r>
              <a:rPr lang="el-GR" sz="2100" b="1" dirty="0"/>
              <a:t>Έτσι, όταν πραγματεύεται την ποιητική λειτουργία, η γλωσσολογία δεν μπορεί να περιοριστεί στο χώρο της ποίησης και μόνον.</a:t>
            </a:r>
            <a:r>
              <a:rPr lang="el-GR" sz="2100" dirty="0"/>
              <a:t> </a:t>
            </a:r>
            <a:endParaRPr lang="el-GR" sz="2100" dirty="0" smtClean="0"/>
          </a:p>
          <a:p>
            <a:endParaRPr lang="el-GR" sz="1000" dirty="0" smtClean="0"/>
          </a:p>
          <a:p>
            <a:pPr lvl="1">
              <a:buFont typeface="Courier New" panose="02070309020205020404" pitchFamily="49" charset="0"/>
              <a:buChar char="o"/>
            </a:pPr>
            <a:r>
              <a:rPr lang="el-GR" dirty="0" smtClean="0"/>
              <a:t>«</a:t>
            </a:r>
            <a:r>
              <a:rPr lang="el-GR" dirty="0"/>
              <a:t>Γιατί λες πάντα </a:t>
            </a:r>
            <a:r>
              <a:rPr lang="el-GR" dirty="0" smtClean="0"/>
              <a:t>η </a:t>
            </a:r>
            <a:r>
              <a:rPr lang="el-GR" dirty="0"/>
              <a:t>Ζαν και η </a:t>
            </a:r>
            <a:r>
              <a:rPr lang="el-GR" dirty="0" err="1"/>
              <a:t>Μάρτζερυ</a:t>
            </a:r>
            <a:r>
              <a:rPr lang="el-GR" dirty="0"/>
              <a:t>, και δεν λες ποτέ η </a:t>
            </a:r>
            <a:r>
              <a:rPr lang="el-GR" dirty="0" err="1"/>
              <a:t>Μάρτζερυ</a:t>
            </a:r>
            <a:r>
              <a:rPr lang="el-GR" dirty="0"/>
              <a:t> και η Ζαν; Μήπως προτιμάς τη Ζαν από τη δίδυμη αδελφή της;» «Όχι καθόλου, απλώς μου φαίνεται πιο </a:t>
            </a:r>
            <a:r>
              <a:rPr lang="el-GR" dirty="0">
                <a:solidFill>
                  <a:srgbClr val="C00000"/>
                </a:solidFill>
              </a:rPr>
              <a:t>εύηχο</a:t>
            </a:r>
            <a:r>
              <a:rPr lang="el-GR" dirty="0"/>
              <a:t>». </a:t>
            </a:r>
          </a:p>
        </p:txBody>
      </p:sp>
      <p:sp>
        <p:nvSpPr>
          <p:cNvPr id="4" name="Θέση αριθμού διαφάνειας 3"/>
          <p:cNvSpPr>
            <a:spLocks noGrp="1"/>
          </p:cNvSpPr>
          <p:nvPr>
            <p:ph type="sldNum" sz="quarter" idx="12"/>
          </p:nvPr>
        </p:nvSpPr>
        <p:spPr/>
        <p:txBody>
          <a:bodyPr/>
          <a:lstStyle/>
          <a:p>
            <a:fld id="{37FAAA5C-5C6E-4E2B-AC7E-5F978EA6DE9C}" type="slidenum">
              <a:rPr lang="el-GR" smtClean="0"/>
              <a:pPr/>
              <a:t>31</a:t>
            </a:fld>
            <a:endParaRPr lang="el-GR"/>
          </a:p>
        </p:txBody>
      </p:sp>
    </p:spTree>
    <p:extLst>
      <p:ext uri="{BB962C8B-B14F-4D97-AF65-F5344CB8AC3E}">
        <p14:creationId xmlns:p14="http://schemas.microsoft.com/office/powerpoint/2010/main" xmlns="" val="33933709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3600" dirty="0"/>
              <a:t>6</a:t>
            </a:r>
            <a:r>
              <a:rPr lang="el-GR" sz="3600" dirty="0"/>
              <a:t>. Λειτουργίες της γλώσσας</a:t>
            </a:r>
          </a:p>
        </p:txBody>
      </p:sp>
      <p:sp>
        <p:nvSpPr>
          <p:cNvPr id="3" name="Θέση περιεχομένου 2"/>
          <p:cNvSpPr>
            <a:spLocks noGrp="1"/>
          </p:cNvSpPr>
          <p:nvPr>
            <p:ph idx="1"/>
          </p:nvPr>
        </p:nvSpPr>
        <p:spPr/>
        <p:txBody>
          <a:bodyPr>
            <a:noAutofit/>
          </a:bodyPr>
          <a:lstStyle/>
          <a:p>
            <a:r>
              <a:rPr lang="el-GR" sz="2100" dirty="0"/>
              <a:t>Μεταξύ δύο ισότιμων ονομάτων, όπου κανένα πρόβλημα βαθμού δεν υπεισέρχεται, </a:t>
            </a:r>
            <a:r>
              <a:rPr lang="el-GR" sz="2100" dirty="0" smtClean="0"/>
              <a:t>ο </a:t>
            </a:r>
            <a:r>
              <a:rPr lang="el-GR" sz="2100" dirty="0"/>
              <a:t>ομιλητής δίνει ασυνείδητα το προβάδισμα στο βραχύτερο όνομα, </a:t>
            </a:r>
            <a:r>
              <a:rPr lang="el-GR" sz="2100" b="1" dirty="0"/>
              <a:t>χάριν της καλύτερης εξωτερικής μορφής </a:t>
            </a:r>
            <a:r>
              <a:rPr lang="el-GR" sz="2100" b="1" dirty="0" smtClean="0"/>
              <a:t>του </a:t>
            </a:r>
            <a:r>
              <a:rPr lang="el-GR" sz="2100" b="1" dirty="0"/>
              <a:t>μηνύματος. </a:t>
            </a:r>
            <a:endParaRPr lang="el-GR" sz="2100" b="1" dirty="0" smtClean="0"/>
          </a:p>
          <a:p>
            <a:endParaRPr lang="el-GR" sz="1000" dirty="0" smtClean="0"/>
          </a:p>
          <a:p>
            <a:pPr lvl="1">
              <a:buFont typeface="Courier New" panose="02070309020205020404" pitchFamily="49" charset="0"/>
              <a:buChar char="o"/>
            </a:pPr>
            <a:r>
              <a:rPr lang="el-GR" dirty="0" smtClean="0"/>
              <a:t>Ένα </a:t>
            </a:r>
            <a:r>
              <a:rPr lang="el-GR" dirty="0"/>
              <a:t>κορίτσι συνήθιζε να αναφέρεται στον «φοβερό Φώτη». «Γιατί φοβερό;» «Γιατί τον μισώ». «Και γιατί όχι τρομερό, απαίσιο, φριχτό;» «Δεν ξέρω, το φοβερός </a:t>
            </a:r>
            <a:r>
              <a:rPr lang="el-GR" dirty="0">
                <a:solidFill>
                  <a:srgbClr val="9B0000"/>
                </a:solidFill>
              </a:rPr>
              <a:t>του πάει καλύτερα</a:t>
            </a:r>
            <a:r>
              <a:rPr lang="el-GR" dirty="0"/>
              <a:t>». </a:t>
            </a:r>
            <a:r>
              <a:rPr lang="el-GR" b="1" dirty="0"/>
              <a:t>Χωρίς να το συνειδητοποιεί, εφάρμοζε το ποιητικό τέχνασμα της παρονομασίας.</a:t>
            </a:r>
            <a:r>
              <a:rPr lang="el-GR" dirty="0"/>
              <a:t> </a:t>
            </a:r>
          </a:p>
          <a:p>
            <a:pPr lvl="1">
              <a:buFont typeface="Courier New" panose="02070309020205020404" pitchFamily="49" charset="0"/>
              <a:buChar char="o"/>
            </a:pPr>
            <a:r>
              <a:rPr lang="el-GR" sz="2100" dirty="0" smtClean="0"/>
              <a:t>Το </a:t>
            </a:r>
            <a:r>
              <a:rPr lang="el-GR" sz="2100" dirty="0"/>
              <a:t>πολιτικό σλόγκαν </a:t>
            </a:r>
            <a:r>
              <a:rPr lang="el-GR" sz="2100" b="1" dirty="0"/>
              <a:t>«Ι </a:t>
            </a:r>
            <a:r>
              <a:rPr lang="el-GR" sz="2100" b="1" dirty="0" err="1"/>
              <a:t>like</a:t>
            </a:r>
            <a:r>
              <a:rPr lang="el-GR" sz="2100" b="1" dirty="0"/>
              <a:t> </a:t>
            </a:r>
            <a:r>
              <a:rPr lang="el-GR" sz="2100" b="1" dirty="0" err="1"/>
              <a:t>Ike</a:t>
            </a:r>
            <a:r>
              <a:rPr lang="el-GR" sz="2100" b="1" dirty="0"/>
              <a:t>» </a:t>
            </a:r>
            <a:r>
              <a:rPr lang="el-GR" sz="2100" dirty="0"/>
              <a:t>/ </a:t>
            </a:r>
            <a:r>
              <a:rPr lang="el-GR" sz="2100" dirty="0" err="1"/>
              <a:t>ay</a:t>
            </a:r>
            <a:r>
              <a:rPr lang="el-GR" sz="2100" dirty="0"/>
              <a:t> </a:t>
            </a:r>
            <a:r>
              <a:rPr lang="el-GR" sz="2100" dirty="0" err="1"/>
              <a:t>layk</a:t>
            </a:r>
            <a:r>
              <a:rPr lang="el-GR" sz="2100" dirty="0"/>
              <a:t> </a:t>
            </a:r>
            <a:r>
              <a:rPr lang="el-GR" sz="2100" dirty="0" err="1"/>
              <a:t>ayk</a:t>
            </a:r>
            <a:r>
              <a:rPr lang="el-GR" sz="2100" dirty="0" smtClean="0"/>
              <a:t>/.  </a:t>
            </a:r>
          </a:p>
          <a:p>
            <a:pPr marL="411480" lvl="1" indent="0">
              <a:buNone/>
            </a:pPr>
            <a:r>
              <a:rPr lang="el-GR" sz="2100" dirty="0" smtClean="0">
                <a:solidFill>
                  <a:srgbClr val="9B0000"/>
                </a:solidFill>
              </a:rPr>
              <a:t>Η </a:t>
            </a:r>
            <a:r>
              <a:rPr lang="el-GR" sz="2100" dirty="0">
                <a:solidFill>
                  <a:srgbClr val="9B0000"/>
                </a:solidFill>
              </a:rPr>
              <a:t>δευτερεύουσα, ποιητική λειτουργία αυτού του ψηφοθηρικού σλόγκαν ενισχύει την αποτελεσματικότητά του. </a:t>
            </a:r>
            <a:endParaRPr lang="el-GR" sz="2100" dirty="0" smtClean="0">
              <a:solidFill>
                <a:srgbClr val="9B0000"/>
              </a:solidFill>
            </a:endParaRPr>
          </a:p>
          <a:p>
            <a:endParaRPr lang="el-GR" sz="2100" dirty="0"/>
          </a:p>
        </p:txBody>
      </p:sp>
      <p:sp>
        <p:nvSpPr>
          <p:cNvPr id="4" name="Θέση αριθμού διαφάνειας 3"/>
          <p:cNvSpPr>
            <a:spLocks noGrp="1"/>
          </p:cNvSpPr>
          <p:nvPr>
            <p:ph type="sldNum" sz="quarter" idx="12"/>
          </p:nvPr>
        </p:nvSpPr>
        <p:spPr/>
        <p:txBody>
          <a:bodyPr/>
          <a:lstStyle/>
          <a:p>
            <a:fld id="{37FAAA5C-5C6E-4E2B-AC7E-5F978EA6DE9C}" type="slidenum">
              <a:rPr lang="el-GR" smtClean="0"/>
              <a:pPr/>
              <a:t>32</a:t>
            </a:fld>
            <a:endParaRPr lang="el-GR"/>
          </a:p>
        </p:txBody>
      </p:sp>
    </p:spTree>
    <p:extLst>
      <p:ext uri="{BB962C8B-B14F-4D97-AF65-F5344CB8AC3E}">
        <p14:creationId xmlns:p14="http://schemas.microsoft.com/office/powerpoint/2010/main" xmlns="" val="10367401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3600" dirty="0"/>
              <a:t>6</a:t>
            </a:r>
            <a:r>
              <a:rPr lang="el-GR" sz="3600" dirty="0"/>
              <a:t>. Λειτουργίες της γλώσσας</a:t>
            </a:r>
          </a:p>
        </p:txBody>
      </p:sp>
      <p:sp>
        <p:nvSpPr>
          <p:cNvPr id="3" name="Θέση περιεχομένου 2"/>
          <p:cNvSpPr>
            <a:spLocks noGrp="1"/>
          </p:cNvSpPr>
          <p:nvPr>
            <p:ph idx="1"/>
          </p:nvPr>
        </p:nvSpPr>
        <p:spPr>
          <a:xfrm>
            <a:off x="457200" y="1600200"/>
            <a:ext cx="7931224" cy="4800600"/>
          </a:xfrm>
        </p:spPr>
        <p:txBody>
          <a:bodyPr>
            <a:noAutofit/>
          </a:bodyPr>
          <a:lstStyle/>
          <a:p>
            <a:r>
              <a:rPr lang="el-GR" sz="2100" dirty="0" smtClean="0">
                <a:solidFill>
                  <a:srgbClr val="C00000"/>
                </a:solidFill>
              </a:rPr>
              <a:t>Η </a:t>
            </a:r>
            <a:r>
              <a:rPr lang="el-GR" sz="2100" dirty="0">
                <a:solidFill>
                  <a:srgbClr val="C00000"/>
                </a:solidFill>
              </a:rPr>
              <a:t>γλωσσολογική μελέτη της ποιητικής λειτουργίας πρέπει να υπερβαίνει τα όρια της ποίησης</a:t>
            </a:r>
            <a:r>
              <a:rPr lang="el-GR" sz="2100" dirty="0"/>
              <a:t>, </a:t>
            </a:r>
            <a:r>
              <a:rPr lang="el-GR" sz="2100" dirty="0" smtClean="0"/>
              <a:t>αλλά και </a:t>
            </a:r>
            <a:r>
              <a:rPr lang="el-GR" sz="2100" dirty="0"/>
              <a:t>ο γλωσσολογικός έλεγχος της ποίησης δεν πρέπει να περιορίζεται στην ποιητική λειτουργία. </a:t>
            </a:r>
          </a:p>
          <a:p>
            <a:endParaRPr lang="el-GR" sz="1000" dirty="0"/>
          </a:p>
          <a:p>
            <a:r>
              <a:rPr lang="el-GR" sz="2100" dirty="0" smtClean="0"/>
              <a:t>Τα </a:t>
            </a:r>
            <a:r>
              <a:rPr lang="el-GR" sz="2100" dirty="0"/>
              <a:t>ιδιαίτερα χαρακτηριστικά των διαφόρων </a:t>
            </a:r>
            <a:r>
              <a:rPr lang="el-GR" sz="2100" b="1" dirty="0"/>
              <a:t>ποιητικών </a:t>
            </a:r>
            <a:r>
              <a:rPr lang="el-GR" sz="2100" b="1" dirty="0" smtClean="0"/>
              <a:t>ειδών </a:t>
            </a:r>
            <a:r>
              <a:rPr lang="el-GR" sz="2100" dirty="0"/>
              <a:t>συνεπάγονται μια </a:t>
            </a:r>
            <a:r>
              <a:rPr lang="el-GR" sz="2100" b="1" dirty="0"/>
              <a:t>διαφορετικά ιεραρχημένη συμμετοχή </a:t>
            </a:r>
            <a:r>
              <a:rPr lang="el-GR" sz="2100" dirty="0"/>
              <a:t>των άλλων γλωσσικών λειτουργιών, εκτός της ποιητικής λειτουργίας. </a:t>
            </a:r>
            <a:endParaRPr lang="el-GR" sz="2100" dirty="0" smtClean="0"/>
          </a:p>
          <a:p>
            <a:endParaRPr lang="el-GR" sz="2100" dirty="0"/>
          </a:p>
        </p:txBody>
      </p:sp>
      <p:sp>
        <p:nvSpPr>
          <p:cNvPr id="4" name="Θέση αριθμού διαφάνειας 3"/>
          <p:cNvSpPr>
            <a:spLocks noGrp="1"/>
          </p:cNvSpPr>
          <p:nvPr>
            <p:ph type="sldNum" sz="quarter" idx="12"/>
          </p:nvPr>
        </p:nvSpPr>
        <p:spPr/>
        <p:txBody>
          <a:bodyPr/>
          <a:lstStyle/>
          <a:p>
            <a:fld id="{37FAAA5C-5C6E-4E2B-AC7E-5F978EA6DE9C}" type="slidenum">
              <a:rPr lang="el-GR" smtClean="0"/>
              <a:pPr/>
              <a:t>33</a:t>
            </a:fld>
            <a:endParaRPr lang="el-GR"/>
          </a:p>
        </p:txBody>
      </p:sp>
    </p:spTree>
    <p:extLst>
      <p:ext uri="{BB962C8B-B14F-4D97-AF65-F5344CB8AC3E}">
        <p14:creationId xmlns:p14="http://schemas.microsoft.com/office/powerpoint/2010/main" xmlns="" val="34615415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3600" dirty="0"/>
              <a:t>6</a:t>
            </a:r>
            <a:r>
              <a:rPr lang="el-GR" sz="3600" dirty="0"/>
              <a:t>. Λειτουργίες της γλώσσας</a:t>
            </a:r>
          </a:p>
        </p:txBody>
      </p:sp>
      <p:sp>
        <p:nvSpPr>
          <p:cNvPr id="3" name="Θέση περιεχομένου 2"/>
          <p:cNvSpPr>
            <a:spLocks noGrp="1"/>
          </p:cNvSpPr>
          <p:nvPr>
            <p:ph idx="1"/>
          </p:nvPr>
        </p:nvSpPr>
        <p:spPr>
          <a:xfrm>
            <a:off x="457200" y="1600200"/>
            <a:ext cx="7067128" cy="4800600"/>
          </a:xfrm>
        </p:spPr>
        <p:txBody>
          <a:bodyPr>
            <a:noAutofit/>
          </a:bodyPr>
          <a:lstStyle/>
          <a:p>
            <a:endParaRPr lang="el-GR" sz="2100" dirty="0"/>
          </a:p>
          <a:p>
            <a:r>
              <a:rPr lang="el-GR" sz="2100" dirty="0"/>
              <a:t>Η </a:t>
            </a:r>
            <a:r>
              <a:rPr lang="el-GR" sz="2100" dirty="0">
                <a:solidFill>
                  <a:srgbClr val="C00000"/>
                </a:solidFill>
              </a:rPr>
              <a:t>επική ποίηση</a:t>
            </a:r>
            <a:r>
              <a:rPr lang="el-GR" sz="2100" dirty="0"/>
              <a:t>, που εστιάζεται στο τρίτο πρόσωπο, εμπλέκει σε μεγάλο βαθμό την </a:t>
            </a:r>
            <a:r>
              <a:rPr lang="el-GR" sz="2100" b="1" dirty="0"/>
              <a:t>αναφορική λειτουργία </a:t>
            </a:r>
            <a:r>
              <a:rPr lang="el-GR" sz="2100" dirty="0"/>
              <a:t>της </a:t>
            </a:r>
            <a:r>
              <a:rPr lang="el-GR" sz="2100" dirty="0" smtClean="0"/>
              <a:t>γλώσσας, </a:t>
            </a:r>
          </a:p>
          <a:p>
            <a:endParaRPr lang="el-GR" sz="1000" dirty="0" smtClean="0"/>
          </a:p>
          <a:p>
            <a:r>
              <a:rPr lang="el-GR" sz="2100" dirty="0" smtClean="0"/>
              <a:t>Η </a:t>
            </a:r>
            <a:r>
              <a:rPr lang="el-GR" sz="2100" dirty="0">
                <a:solidFill>
                  <a:srgbClr val="C00000"/>
                </a:solidFill>
              </a:rPr>
              <a:t>λυρική</a:t>
            </a:r>
            <a:r>
              <a:rPr lang="el-GR" sz="2100" dirty="0"/>
              <a:t>, στραμμένη στο πρώτο πρόσωπο, είναι στενά συνδεδεμένη με τη </a:t>
            </a:r>
            <a:r>
              <a:rPr lang="el-GR" sz="2100" b="1" dirty="0"/>
              <a:t>συγκινησιακή λειτουργία</a:t>
            </a:r>
            <a:r>
              <a:rPr lang="el-GR" sz="2100" dirty="0" smtClean="0"/>
              <a:t>,</a:t>
            </a:r>
          </a:p>
          <a:p>
            <a:endParaRPr lang="el-GR" sz="1000" dirty="0" smtClean="0"/>
          </a:p>
          <a:p>
            <a:r>
              <a:rPr lang="el-GR" sz="2100" dirty="0" smtClean="0"/>
              <a:t>Η </a:t>
            </a:r>
            <a:r>
              <a:rPr lang="el-GR" sz="2100" dirty="0"/>
              <a:t>ποίηση του </a:t>
            </a:r>
            <a:r>
              <a:rPr lang="el-GR" sz="2100" dirty="0">
                <a:solidFill>
                  <a:srgbClr val="C00000"/>
                </a:solidFill>
              </a:rPr>
              <a:t>δεύτερου προσώπου </a:t>
            </a:r>
            <a:r>
              <a:rPr lang="el-GR" sz="2100" dirty="0"/>
              <a:t>είναι διαποτισμένη από τη </a:t>
            </a:r>
            <a:r>
              <a:rPr lang="el-GR" sz="2100" b="1" dirty="0"/>
              <a:t>βουλητική λειτουργία</a:t>
            </a:r>
            <a:r>
              <a:rPr lang="el-GR" sz="2100" dirty="0"/>
              <a:t>, και είναι είτε </a:t>
            </a:r>
            <a:r>
              <a:rPr lang="el-GR" sz="2100" i="1" dirty="0"/>
              <a:t>ικετευτική</a:t>
            </a:r>
            <a:r>
              <a:rPr lang="el-GR" sz="2100" dirty="0"/>
              <a:t> είτε </a:t>
            </a:r>
            <a:r>
              <a:rPr lang="el-GR" sz="2100" i="1" dirty="0"/>
              <a:t>παραινετική</a:t>
            </a:r>
            <a:r>
              <a:rPr lang="el-GR" sz="2100" dirty="0"/>
              <a:t>, αναλόγως αν το πρώτο πρόσωπο είναι υποταγμένο στο δεύτερο ή το δεύτερο στο πρώτο. </a:t>
            </a:r>
          </a:p>
        </p:txBody>
      </p:sp>
      <p:sp>
        <p:nvSpPr>
          <p:cNvPr id="4" name="Θέση αριθμού διαφάνειας 3"/>
          <p:cNvSpPr>
            <a:spLocks noGrp="1"/>
          </p:cNvSpPr>
          <p:nvPr>
            <p:ph type="sldNum" sz="quarter" idx="12"/>
          </p:nvPr>
        </p:nvSpPr>
        <p:spPr/>
        <p:txBody>
          <a:bodyPr/>
          <a:lstStyle/>
          <a:p>
            <a:fld id="{37FAAA5C-5C6E-4E2B-AC7E-5F978EA6DE9C}" type="slidenum">
              <a:rPr lang="el-GR" smtClean="0"/>
              <a:pPr/>
              <a:t>34</a:t>
            </a:fld>
            <a:endParaRPr lang="el-GR"/>
          </a:p>
        </p:txBody>
      </p:sp>
    </p:spTree>
    <p:extLst>
      <p:ext uri="{BB962C8B-B14F-4D97-AF65-F5344CB8AC3E}">
        <p14:creationId xmlns:p14="http://schemas.microsoft.com/office/powerpoint/2010/main" xmlns="" val="19315567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3600" dirty="0"/>
              <a:t>6</a:t>
            </a:r>
            <a:r>
              <a:rPr lang="el-GR" sz="3600" dirty="0"/>
              <a:t>. Λειτουργίες της γλώσσας</a:t>
            </a:r>
          </a:p>
        </p:txBody>
      </p:sp>
      <p:sp>
        <p:nvSpPr>
          <p:cNvPr id="3" name="Θέση περιεχομένου 2"/>
          <p:cNvSpPr>
            <a:spLocks noGrp="1"/>
          </p:cNvSpPr>
          <p:nvPr>
            <p:ph idx="1"/>
          </p:nvPr>
        </p:nvSpPr>
        <p:spPr>
          <a:xfrm>
            <a:off x="457200" y="1600200"/>
            <a:ext cx="7427168" cy="4800600"/>
          </a:xfrm>
        </p:spPr>
        <p:txBody>
          <a:bodyPr>
            <a:noAutofit/>
          </a:bodyPr>
          <a:lstStyle/>
          <a:p>
            <a:endParaRPr lang="el-GR" sz="1000" dirty="0"/>
          </a:p>
          <a:p>
            <a:pPr lvl="0"/>
            <a:r>
              <a:rPr lang="el-GR" sz="2100" dirty="0" smtClean="0"/>
              <a:t>Επομένως:</a:t>
            </a:r>
            <a:r>
              <a:rPr lang="el-GR" sz="2100" dirty="0"/>
              <a:t>			</a:t>
            </a:r>
          </a:p>
          <a:p>
            <a:endParaRPr lang="el-GR" sz="2100" dirty="0"/>
          </a:p>
          <a:p>
            <a:endParaRPr lang="el-GR" sz="2100" dirty="0"/>
          </a:p>
        </p:txBody>
      </p:sp>
      <p:graphicFrame>
        <p:nvGraphicFramePr>
          <p:cNvPr id="4" name="Πίνακας 3"/>
          <p:cNvGraphicFramePr>
            <a:graphicFrameLocks noGrp="1"/>
          </p:cNvGraphicFramePr>
          <p:nvPr>
            <p:extLst>
              <p:ext uri="{D42A27DB-BD31-4B8C-83A1-F6EECF244321}">
                <p14:modId xmlns:p14="http://schemas.microsoft.com/office/powerpoint/2010/main" xmlns="" val="4029329447"/>
              </p:ext>
            </p:extLst>
          </p:nvPr>
        </p:nvGraphicFramePr>
        <p:xfrm>
          <a:off x="755576" y="2636912"/>
          <a:ext cx="6768751" cy="3096344"/>
        </p:xfrm>
        <a:graphic>
          <a:graphicData uri="http://schemas.openxmlformats.org/drawingml/2006/table">
            <a:tbl>
              <a:tblPr firstRow="1" bandRow="1">
                <a:tableStyleId>{5C22544A-7EE6-4342-B048-85BDC9FD1C3A}</a:tableStyleId>
              </a:tblPr>
              <a:tblGrid>
                <a:gridCol w="2078824"/>
                <a:gridCol w="2718462"/>
                <a:gridCol w="1971465"/>
              </a:tblGrid>
              <a:tr h="774086">
                <a:tc>
                  <a:txBody>
                    <a:bodyPr/>
                    <a:lstStyle/>
                    <a:p>
                      <a:pPr algn="ctr"/>
                      <a:endParaRPr lang="el-GR" sz="2000" b="1" dirty="0">
                        <a:solidFill>
                          <a:srgbClr val="C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l-GR" sz="2000" b="1" u="sng" dirty="0" smtClean="0">
                          <a:solidFill>
                            <a:srgbClr val="C00000"/>
                          </a:solidFill>
                        </a:rPr>
                        <a:t>ΑΝΑΦΟΡΙΚΗ </a:t>
                      </a:r>
                    </a:p>
                    <a:p>
                      <a:pPr algn="ctr"/>
                      <a:r>
                        <a:rPr lang="el-GR" sz="2000" b="0" dirty="0" smtClean="0">
                          <a:solidFill>
                            <a:schemeClr val="bg2">
                              <a:lumMod val="50000"/>
                            </a:schemeClr>
                          </a:solidFill>
                        </a:rPr>
                        <a:t>(Πλαίσιο</a:t>
                      </a:r>
                      <a:r>
                        <a:rPr lang="el-GR" sz="2000" b="0" baseline="0" dirty="0" smtClean="0">
                          <a:solidFill>
                            <a:schemeClr val="bg2">
                              <a:lumMod val="50000"/>
                            </a:schemeClr>
                          </a:solidFill>
                        </a:rPr>
                        <a:t> αναφοράς)</a:t>
                      </a:r>
                      <a:endParaRPr lang="el-GR" sz="2000" b="0" dirty="0">
                        <a:solidFill>
                          <a:schemeClr val="bg2">
                            <a:lumMod val="50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l-GR" sz="2000" b="1">
                        <a:solidFill>
                          <a:srgbClr val="C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74086">
                <a:tc>
                  <a:txBody>
                    <a:bodyPr/>
                    <a:lstStyle/>
                    <a:p>
                      <a:pPr algn="ctr"/>
                      <a:r>
                        <a:rPr lang="el-GR" sz="2000" b="1" u="sng" dirty="0" smtClean="0">
                          <a:solidFill>
                            <a:srgbClr val="C00000"/>
                          </a:solidFill>
                        </a:rPr>
                        <a:t>ΣΥΓΚΙΝΗΣΙΑΚΗ</a:t>
                      </a:r>
                    </a:p>
                    <a:p>
                      <a:pPr algn="ctr"/>
                      <a:r>
                        <a:rPr lang="el-GR" sz="2000" b="0" kern="1200" dirty="0" smtClean="0">
                          <a:solidFill>
                            <a:schemeClr val="bg2">
                              <a:lumMod val="50000"/>
                            </a:schemeClr>
                          </a:solidFill>
                          <a:latin typeface="+mn-lt"/>
                          <a:ea typeface="+mn-ea"/>
                          <a:cs typeface="+mn-cs"/>
                        </a:rPr>
                        <a:t>(Αποστολέας)</a:t>
                      </a:r>
                      <a:r>
                        <a:rPr lang="el-GR" sz="2000" b="0" dirty="0" smtClean="0">
                          <a:solidFill>
                            <a:srgbClr val="C00000"/>
                          </a:solidFill>
                        </a:rPr>
                        <a:t> </a:t>
                      </a:r>
                      <a:endParaRPr lang="el-GR" sz="2000" b="0" dirty="0">
                        <a:solidFill>
                          <a:srgbClr val="C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b="1" u="sng" dirty="0" smtClean="0">
                          <a:solidFill>
                            <a:srgbClr val="C00000"/>
                          </a:solidFill>
                        </a:rPr>
                        <a:t>ΠΟΙΗΤΙΚΗ </a:t>
                      </a:r>
                    </a:p>
                    <a:p>
                      <a:pPr marL="0" marR="0" indent="0" algn="ctr" defTabSz="914400" rtl="0" eaLnBrk="1" fontAlgn="auto" latinLnBrk="0" hangingPunct="1">
                        <a:lnSpc>
                          <a:spcPct val="100000"/>
                        </a:lnSpc>
                        <a:spcBef>
                          <a:spcPts val="0"/>
                        </a:spcBef>
                        <a:spcAft>
                          <a:spcPts val="0"/>
                        </a:spcAft>
                        <a:buClrTx/>
                        <a:buSzTx/>
                        <a:buFontTx/>
                        <a:buNone/>
                        <a:tabLst/>
                        <a:defRPr/>
                      </a:pPr>
                      <a:r>
                        <a:rPr lang="el-GR" sz="2000" b="0" kern="1200" dirty="0" smtClean="0">
                          <a:solidFill>
                            <a:schemeClr val="bg2">
                              <a:lumMod val="50000"/>
                            </a:schemeClr>
                          </a:solidFill>
                          <a:latin typeface="+mn-lt"/>
                          <a:ea typeface="+mn-ea"/>
                          <a:cs typeface="+mn-cs"/>
                        </a:rPr>
                        <a:t>(Μήνυμα)</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l-GR" sz="2000" b="1" u="sng" dirty="0" smtClean="0">
                          <a:solidFill>
                            <a:srgbClr val="C00000"/>
                          </a:solidFill>
                        </a:rPr>
                        <a:t>ΒΟΥΛΗΤΙΚΗ</a:t>
                      </a:r>
                    </a:p>
                    <a:p>
                      <a:pPr marL="0" algn="ctr" defTabSz="914400" rtl="0" eaLnBrk="1" latinLnBrk="0" hangingPunct="1"/>
                      <a:r>
                        <a:rPr lang="el-GR" sz="2000" b="0" kern="1200" dirty="0" smtClean="0">
                          <a:solidFill>
                            <a:schemeClr val="bg2">
                              <a:lumMod val="50000"/>
                            </a:schemeClr>
                          </a:solidFill>
                          <a:latin typeface="+mn-lt"/>
                          <a:ea typeface="+mn-ea"/>
                          <a:cs typeface="+mn-cs"/>
                        </a:rPr>
                        <a:t>(Αποδέκτης)</a:t>
                      </a:r>
                      <a:endParaRPr lang="el-GR" sz="2000" b="0" kern="1200" dirty="0">
                        <a:solidFill>
                          <a:schemeClr val="bg2">
                            <a:lumMod val="50000"/>
                          </a:schemeClr>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74086">
                <a:tc>
                  <a:txBody>
                    <a:bodyPr/>
                    <a:lstStyle/>
                    <a:p>
                      <a:pPr algn="ctr"/>
                      <a:endParaRPr lang="el-GR" sz="2000" b="1" dirty="0">
                        <a:solidFill>
                          <a:srgbClr val="C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l-GR" sz="2000" b="1" u="sng" dirty="0" smtClean="0">
                          <a:solidFill>
                            <a:srgbClr val="C00000"/>
                          </a:solidFill>
                        </a:rPr>
                        <a:t>ΦΑΤΙΚΗ</a:t>
                      </a:r>
                    </a:p>
                    <a:p>
                      <a:pPr algn="ctr"/>
                      <a:r>
                        <a:rPr lang="el-GR" sz="2000" b="0" kern="1200" dirty="0" smtClean="0">
                          <a:solidFill>
                            <a:schemeClr val="bg2">
                              <a:lumMod val="50000"/>
                            </a:schemeClr>
                          </a:solidFill>
                          <a:latin typeface="+mn-lt"/>
                          <a:ea typeface="+mn-ea"/>
                          <a:cs typeface="+mn-cs"/>
                        </a:rPr>
                        <a:t>(Επαφή) </a:t>
                      </a:r>
                      <a:endParaRPr lang="el-GR" sz="2000" b="0" kern="1200" dirty="0">
                        <a:solidFill>
                          <a:schemeClr val="bg2">
                            <a:lumMod val="50000"/>
                          </a:schemeClr>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l-GR" sz="2000" b="1">
                        <a:solidFill>
                          <a:srgbClr val="C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74086">
                <a:tc>
                  <a:txBody>
                    <a:bodyPr/>
                    <a:lstStyle/>
                    <a:p>
                      <a:pPr algn="ctr"/>
                      <a:endParaRPr lang="el-GR" sz="2000" b="1">
                        <a:solidFill>
                          <a:srgbClr val="C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l-GR" sz="2000" b="1" u="sng" dirty="0" smtClean="0">
                          <a:solidFill>
                            <a:srgbClr val="C00000"/>
                          </a:solidFill>
                        </a:rPr>
                        <a:t>ΜΕΤΑΓΛΩΣΣΙΚΗ</a:t>
                      </a:r>
                    </a:p>
                    <a:p>
                      <a:pPr marL="0" algn="ctr" defTabSz="914400" rtl="0" eaLnBrk="1" latinLnBrk="0" hangingPunct="1"/>
                      <a:r>
                        <a:rPr lang="el-GR" sz="2000" b="0" kern="1200" dirty="0" smtClean="0">
                          <a:solidFill>
                            <a:schemeClr val="bg2">
                              <a:lumMod val="50000"/>
                            </a:schemeClr>
                          </a:solidFill>
                          <a:latin typeface="+mn-lt"/>
                          <a:ea typeface="+mn-ea"/>
                          <a:cs typeface="+mn-cs"/>
                        </a:rPr>
                        <a:t>(Κώδικας)</a:t>
                      </a:r>
                      <a:endParaRPr lang="el-GR" sz="2000" b="0" kern="1200" dirty="0">
                        <a:solidFill>
                          <a:schemeClr val="bg2">
                            <a:lumMod val="50000"/>
                          </a:schemeClr>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l-GR" sz="2000" b="1" dirty="0">
                        <a:solidFill>
                          <a:srgbClr val="C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Θέση αριθμού διαφάνειας 4"/>
          <p:cNvSpPr>
            <a:spLocks noGrp="1"/>
          </p:cNvSpPr>
          <p:nvPr>
            <p:ph type="sldNum" sz="quarter" idx="12"/>
          </p:nvPr>
        </p:nvSpPr>
        <p:spPr/>
        <p:txBody>
          <a:bodyPr/>
          <a:lstStyle/>
          <a:p>
            <a:fld id="{37FAAA5C-5C6E-4E2B-AC7E-5F978EA6DE9C}" type="slidenum">
              <a:rPr lang="el-GR" smtClean="0"/>
              <a:pPr/>
              <a:t>35</a:t>
            </a:fld>
            <a:endParaRPr lang="el-GR"/>
          </a:p>
        </p:txBody>
      </p:sp>
    </p:spTree>
    <p:extLst>
      <p:ext uri="{BB962C8B-B14F-4D97-AF65-F5344CB8AC3E}">
        <p14:creationId xmlns:p14="http://schemas.microsoft.com/office/powerpoint/2010/main" xmlns="" val="25510239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BEBA8EAE-BF5A-486C-A8C5-ECC9F3942E4B}">
                <a14:imgProps xmlns:a14="http://schemas.microsoft.com/office/drawing/2010/main" xmlns="">
                  <a14:imgLayer r:embed="rId3">
                    <a14:imgEffect>
                      <a14:artisticTexturizer/>
                    </a14:imgEffect>
                    <a14:imgEffect>
                      <a14:brightnessContrast bright="20000" contrast="40000"/>
                    </a14:imgEffect>
                  </a14:imgLayer>
                </a14:imgProps>
              </a:ext>
              <a:ext uri="{28A0092B-C50C-407E-A947-70E740481C1C}">
                <a14:useLocalDpi xmlns:a14="http://schemas.microsoft.com/office/drawing/2010/main" xmlns="" val="0"/>
              </a:ext>
            </a:extLst>
          </a:blip>
          <a:srcRect r="6533"/>
          <a:stretch/>
        </p:blipFill>
        <p:spPr bwMode="auto">
          <a:xfrm>
            <a:off x="5297008" y="1844824"/>
            <a:ext cx="3153681" cy="4293096"/>
          </a:xfrm>
          <a:prstGeom prst="rect">
            <a:avLst/>
          </a:prstGeom>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Τίτλος 1"/>
          <p:cNvSpPr>
            <a:spLocks noGrp="1"/>
          </p:cNvSpPr>
          <p:nvPr>
            <p:ph type="title"/>
          </p:nvPr>
        </p:nvSpPr>
        <p:spPr/>
        <p:txBody>
          <a:bodyPr/>
          <a:lstStyle/>
          <a:p>
            <a:pPr marL="454914" indent="-457200"/>
            <a:r>
              <a:rPr lang="el-GR" sz="3600" dirty="0" smtClean="0"/>
              <a:t>7. </a:t>
            </a:r>
            <a:r>
              <a:rPr lang="el-GR" sz="3600" dirty="0"/>
              <a:t>Η ποιητική λειτουργία στην ποίηση και </a:t>
            </a:r>
            <a:r>
              <a:rPr lang="el-GR" sz="3600" dirty="0" smtClean="0"/>
              <a:t>στη γλωσσολογία</a:t>
            </a:r>
            <a:r>
              <a:rPr lang="el-GR" sz="3600" dirty="0"/>
              <a:t>.</a:t>
            </a:r>
          </a:p>
        </p:txBody>
      </p:sp>
      <p:sp>
        <p:nvSpPr>
          <p:cNvPr id="3" name="Θέση περιεχομένου 2"/>
          <p:cNvSpPr>
            <a:spLocks noGrp="1"/>
          </p:cNvSpPr>
          <p:nvPr>
            <p:ph idx="1"/>
          </p:nvPr>
        </p:nvSpPr>
        <p:spPr>
          <a:xfrm>
            <a:off x="323528" y="1652736"/>
            <a:ext cx="5050904" cy="4800600"/>
          </a:xfrm>
        </p:spPr>
        <p:txBody>
          <a:bodyPr>
            <a:noAutofit/>
          </a:bodyPr>
          <a:lstStyle/>
          <a:p>
            <a:endParaRPr lang="en-US" sz="2100" i="1" dirty="0" smtClean="0">
              <a:solidFill>
                <a:srgbClr val="C00000"/>
              </a:solidFill>
            </a:endParaRPr>
          </a:p>
          <a:p>
            <a:r>
              <a:rPr lang="el-GR" sz="2100" i="1" dirty="0" smtClean="0">
                <a:solidFill>
                  <a:schemeClr val="accent3">
                    <a:lumMod val="50000"/>
                  </a:schemeClr>
                </a:solidFill>
              </a:rPr>
              <a:t>Ποιό </a:t>
            </a:r>
            <a:r>
              <a:rPr lang="el-GR" sz="2100" i="1" dirty="0">
                <a:solidFill>
                  <a:schemeClr val="accent3">
                    <a:lumMod val="50000"/>
                  </a:schemeClr>
                </a:solidFill>
              </a:rPr>
              <a:t>είναι το εμπειρικό </a:t>
            </a:r>
            <a:r>
              <a:rPr lang="el-GR" sz="2100" i="1" dirty="0" smtClean="0">
                <a:solidFill>
                  <a:schemeClr val="accent3">
                    <a:lumMod val="50000"/>
                  </a:schemeClr>
                </a:solidFill>
              </a:rPr>
              <a:t>γλωσσολογικό </a:t>
            </a:r>
            <a:r>
              <a:rPr lang="el-GR" sz="2100" i="1" dirty="0">
                <a:solidFill>
                  <a:schemeClr val="accent3">
                    <a:lumMod val="50000"/>
                  </a:schemeClr>
                </a:solidFill>
              </a:rPr>
              <a:t>κριτήριο της ποιητικής λειτουργίας; </a:t>
            </a:r>
            <a:r>
              <a:rPr lang="el-GR" sz="2100" i="1" dirty="0" smtClean="0">
                <a:solidFill>
                  <a:schemeClr val="accent3">
                    <a:lumMod val="50000"/>
                  </a:schemeClr>
                </a:solidFill>
              </a:rPr>
              <a:t>Και κυρίως, ποιό </a:t>
            </a:r>
            <a:r>
              <a:rPr lang="el-GR" sz="2100" i="1" dirty="0">
                <a:solidFill>
                  <a:schemeClr val="accent3">
                    <a:lumMod val="50000"/>
                  </a:schemeClr>
                </a:solidFill>
              </a:rPr>
              <a:t>είναι το </a:t>
            </a:r>
            <a:r>
              <a:rPr lang="el-GR" sz="2100" i="1" dirty="0" smtClean="0">
                <a:solidFill>
                  <a:schemeClr val="accent3">
                    <a:lumMod val="50000"/>
                  </a:schemeClr>
                </a:solidFill>
              </a:rPr>
              <a:t>απαραίτητο εκείνο στοιχείο που ενυπάρχει σε κάθε κομμάτι της; </a:t>
            </a:r>
          </a:p>
          <a:p>
            <a:endParaRPr lang="el-GR" sz="2100" i="1" dirty="0">
              <a:solidFill>
                <a:srgbClr val="C00000"/>
              </a:solidFill>
            </a:endParaRPr>
          </a:p>
          <a:p>
            <a:r>
              <a:rPr lang="el-GR" sz="2100" dirty="0"/>
              <a:t>Για να απαντήσουμε σε αυτή την ερώτηση πρέπει να </a:t>
            </a:r>
            <a:r>
              <a:rPr lang="el-GR" sz="2100" dirty="0" smtClean="0"/>
              <a:t>θυμηθούμε </a:t>
            </a:r>
            <a:r>
              <a:rPr lang="el-GR" sz="2100" dirty="0"/>
              <a:t>τους δύο βασικούς τρόπους </a:t>
            </a:r>
            <a:r>
              <a:rPr lang="el-GR" sz="2100" dirty="0" smtClean="0"/>
              <a:t>διατάξεως που </a:t>
            </a:r>
            <a:r>
              <a:rPr lang="el-GR" sz="2100" dirty="0"/>
              <a:t>χρησιμοποιούνται στη </a:t>
            </a:r>
            <a:r>
              <a:rPr lang="el-GR" sz="2100" dirty="0" smtClean="0"/>
              <a:t>γλωσσική συμπεριφορά</a:t>
            </a:r>
            <a:r>
              <a:rPr lang="el-GR" sz="2100" dirty="0"/>
              <a:t>, την </a:t>
            </a:r>
            <a:r>
              <a:rPr lang="el-GR" sz="2100" b="1" dirty="0"/>
              <a:t>επιλογή</a:t>
            </a:r>
            <a:r>
              <a:rPr lang="el-GR" sz="2100" dirty="0"/>
              <a:t> και το </a:t>
            </a:r>
            <a:r>
              <a:rPr lang="el-GR" sz="2100" b="1" dirty="0" smtClean="0"/>
              <a:t>συνδυασμό</a:t>
            </a:r>
            <a:r>
              <a:rPr lang="el-GR" sz="2100" dirty="0" smtClean="0"/>
              <a:t>.</a:t>
            </a:r>
            <a:endParaRPr lang="en-US" sz="2100" dirty="0" smtClean="0"/>
          </a:p>
          <a:p>
            <a:endParaRPr lang="el-GR" sz="2100" dirty="0" smtClean="0"/>
          </a:p>
        </p:txBody>
      </p:sp>
      <p:sp>
        <p:nvSpPr>
          <p:cNvPr id="4" name="Θέση αριθμού διαφάνειας 3"/>
          <p:cNvSpPr>
            <a:spLocks noGrp="1"/>
          </p:cNvSpPr>
          <p:nvPr>
            <p:ph type="sldNum" sz="quarter" idx="12"/>
          </p:nvPr>
        </p:nvSpPr>
        <p:spPr/>
        <p:txBody>
          <a:bodyPr/>
          <a:lstStyle/>
          <a:p>
            <a:fld id="{37FAAA5C-5C6E-4E2B-AC7E-5F978EA6DE9C}" type="slidenum">
              <a:rPr lang="el-GR" smtClean="0"/>
              <a:pPr/>
              <a:t>36</a:t>
            </a:fld>
            <a:endParaRPr lang="el-GR"/>
          </a:p>
        </p:txBody>
      </p:sp>
    </p:spTree>
    <p:extLst>
      <p:ext uri="{BB962C8B-B14F-4D97-AF65-F5344CB8AC3E}">
        <p14:creationId xmlns:p14="http://schemas.microsoft.com/office/powerpoint/2010/main" xmlns="" val="28304760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7. Η ποιητική λειτουργία στην ποίηση και στη γλωσσολογία.</a:t>
            </a:r>
          </a:p>
        </p:txBody>
      </p:sp>
      <p:sp>
        <p:nvSpPr>
          <p:cNvPr id="3" name="Θέση περιεχομένου 2"/>
          <p:cNvSpPr>
            <a:spLocks noGrp="1"/>
          </p:cNvSpPr>
          <p:nvPr>
            <p:ph idx="1"/>
          </p:nvPr>
        </p:nvSpPr>
        <p:spPr/>
        <p:txBody>
          <a:bodyPr>
            <a:noAutofit/>
          </a:bodyPr>
          <a:lstStyle/>
          <a:p>
            <a:pPr lvl="0"/>
            <a:r>
              <a:rPr lang="el-GR" sz="2100" dirty="0" smtClean="0"/>
              <a:t>Αν το </a:t>
            </a:r>
            <a:r>
              <a:rPr lang="el-GR" sz="2100" b="1" dirty="0" smtClean="0"/>
              <a:t>θέμα</a:t>
            </a:r>
            <a:r>
              <a:rPr lang="el-GR" sz="2100" dirty="0" smtClean="0"/>
              <a:t> </a:t>
            </a:r>
            <a:r>
              <a:rPr lang="el-GR" sz="2100" dirty="0"/>
              <a:t>του μηνύματος </a:t>
            </a:r>
            <a:r>
              <a:rPr lang="el-GR" sz="2100" dirty="0" smtClean="0"/>
              <a:t>είναι το «</a:t>
            </a:r>
            <a:r>
              <a:rPr lang="el-GR" sz="2100" i="1" dirty="0" smtClean="0"/>
              <a:t>παιδί</a:t>
            </a:r>
            <a:r>
              <a:rPr lang="el-GR" sz="2100" dirty="0" smtClean="0"/>
              <a:t>», </a:t>
            </a:r>
            <a:r>
              <a:rPr lang="el-GR" sz="2100" dirty="0"/>
              <a:t>ο ομιλητής επιλέγει ένα από τα </a:t>
            </a:r>
            <a:r>
              <a:rPr lang="el-GR" sz="2100" dirty="0" smtClean="0"/>
              <a:t>υπάρχοντα, λίγο πολύ παρόμοια </a:t>
            </a:r>
            <a:r>
              <a:rPr lang="el-GR" sz="2100" dirty="0"/>
              <a:t>ουσιαστικά, όπως </a:t>
            </a:r>
            <a:r>
              <a:rPr lang="el-GR" sz="2100" i="1" dirty="0"/>
              <a:t>το παιδί</a:t>
            </a:r>
            <a:r>
              <a:rPr lang="el-GR" sz="2100" i="1" dirty="0" smtClean="0"/>
              <a:t>, αγόρι, μικρός, νεαρός</a:t>
            </a:r>
            <a:r>
              <a:rPr lang="el-GR" sz="2100" dirty="0" smtClean="0"/>
              <a:t>, κλπ, που είναι </a:t>
            </a:r>
            <a:r>
              <a:rPr lang="el-GR" sz="2100" dirty="0"/>
              <a:t>όλα ισοδύναμα </a:t>
            </a:r>
            <a:r>
              <a:rPr lang="el-GR" sz="2100" dirty="0" smtClean="0"/>
              <a:t>από μιαν άποψη, </a:t>
            </a:r>
            <a:r>
              <a:rPr lang="el-GR" sz="2100" dirty="0"/>
              <a:t>και στη </a:t>
            </a:r>
            <a:r>
              <a:rPr lang="el-GR" sz="2100" dirty="0" smtClean="0"/>
              <a:t>συνέχεια </a:t>
            </a:r>
            <a:r>
              <a:rPr lang="el-GR" sz="2100" b="1" dirty="0" smtClean="0"/>
              <a:t>σχολιάζοντας το θέμα </a:t>
            </a:r>
            <a:r>
              <a:rPr lang="el-GR" sz="2100" dirty="0" smtClean="0"/>
              <a:t>του, </a:t>
            </a:r>
            <a:r>
              <a:rPr lang="el-GR" sz="2100" dirty="0"/>
              <a:t>μπορεί να επιλέξει ένα από τα συγγενή σημασιολογικά </a:t>
            </a:r>
            <a:r>
              <a:rPr lang="el-GR" sz="2100" b="1" dirty="0" smtClean="0"/>
              <a:t>ρήματα</a:t>
            </a:r>
            <a:r>
              <a:rPr lang="el-GR" sz="2100" dirty="0" smtClean="0"/>
              <a:t> - </a:t>
            </a:r>
            <a:r>
              <a:rPr lang="el-GR" sz="2100" i="1" dirty="0" smtClean="0"/>
              <a:t>κοιμήθηκε, πήγε για ύπνο, </a:t>
            </a:r>
            <a:r>
              <a:rPr lang="el-GR" sz="2100" i="1" dirty="0"/>
              <a:t> </a:t>
            </a:r>
            <a:r>
              <a:rPr lang="el-GR" sz="2100" i="1" dirty="0" smtClean="0"/>
              <a:t>έριξε ένα υπνάκο, έκανε νάνι κλπ</a:t>
            </a:r>
            <a:r>
              <a:rPr lang="el-GR" sz="2100" dirty="0" smtClean="0"/>
              <a:t>. </a:t>
            </a:r>
          </a:p>
          <a:p>
            <a:pPr lvl="0"/>
            <a:r>
              <a:rPr lang="el-GR" sz="2100" dirty="0" smtClean="0"/>
              <a:t>Και </a:t>
            </a:r>
            <a:r>
              <a:rPr lang="el-GR" sz="2100" dirty="0"/>
              <a:t>οι δύο επιλεγμένες λέξεις </a:t>
            </a:r>
            <a:r>
              <a:rPr lang="el-GR" sz="2100" dirty="0">
                <a:solidFill>
                  <a:schemeClr val="accent3">
                    <a:lumMod val="50000"/>
                  </a:schemeClr>
                </a:solidFill>
              </a:rPr>
              <a:t>συνδυάζονται</a:t>
            </a:r>
            <a:r>
              <a:rPr lang="el-GR" sz="2100" dirty="0"/>
              <a:t> στην αλυσίδα </a:t>
            </a:r>
            <a:r>
              <a:rPr lang="el-GR" sz="2100" dirty="0" smtClean="0"/>
              <a:t>λόγου. </a:t>
            </a:r>
          </a:p>
          <a:p>
            <a:pPr lvl="0"/>
            <a:endParaRPr lang="el-GR" sz="1000" dirty="0"/>
          </a:p>
          <a:p>
            <a:pPr lvl="0"/>
            <a:r>
              <a:rPr lang="el-GR" sz="2100" dirty="0" smtClean="0"/>
              <a:t>Η </a:t>
            </a:r>
            <a:r>
              <a:rPr lang="el-GR" sz="2100" dirty="0">
                <a:solidFill>
                  <a:srgbClr val="C00000"/>
                </a:solidFill>
              </a:rPr>
              <a:t>επιλογή </a:t>
            </a:r>
            <a:r>
              <a:rPr lang="el-GR" sz="2100" dirty="0" smtClean="0"/>
              <a:t>γίνεται με </a:t>
            </a:r>
            <a:r>
              <a:rPr lang="el-GR" sz="2100" dirty="0"/>
              <a:t>βάση την </a:t>
            </a:r>
            <a:r>
              <a:rPr lang="el-GR" sz="2100" b="1" dirty="0"/>
              <a:t>ισοδυναμία</a:t>
            </a:r>
            <a:r>
              <a:rPr lang="el-GR" sz="2100" dirty="0"/>
              <a:t>, την </a:t>
            </a:r>
            <a:r>
              <a:rPr lang="el-GR" sz="2100" b="1" dirty="0"/>
              <a:t>ομοιότητα</a:t>
            </a:r>
            <a:r>
              <a:rPr lang="el-GR" sz="2100" dirty="0"/>
              <a:t> και την </a:t>
            </a:r>
            <a:r>
              <a:rPr lang="el-GR" sz="2100" b="1" dirty="0" smtClean="0"/>
              <a:t>ανομοιότητα</a:t>
            </a:r>
            <a:r>
              <a:rPr lang="el-GR" sz="2100" dirty="0" smtClean="0"/>
              <a:t>, </a:t>
            </a:r>
            <a:r>
              <a:rPr lang="el-GR" sz="2100" dirty="0"/>
              <a:t>την </a:t>
            </a:r>
            <a:r>
              <a:rPr lang="el-GR" sz="2100" b="1" dirty="0"/>
              <a:t>συνωνυμία</a:t>
            </a:r>
            <a:r>
              <a:rPr lang="el-GR" sz="2100" dirty="0"/>
              <a:t> και την </a:t>
            </a:r>
            <a:r>
              <a:rPr lang="el-GR" sz="2100" b="1" dirty="0"/>
              <a:t>αντωνυμία</a:t>
            </a:r>
            <a:r>
              <a:rPr lang="el-GR" sz="2100" dirty="0"/>
              <a:t>, ενώ ο </a:t>
            </a:r>
            <a:r>
              <a:rPr lang="el-GR" sz="2100" dirty="0">
                <a:solidFill>
                  <a:srgbClr val="C00000"/>
                </a:solidFill>
              </a:rPr>
              <a:t>συνδυασμός</a:t>
            </a:r>
            <a:r>
              <a:rPr lang="el-GR" sz="2100" dirty="0"/>
              <a:t>, η </a:t>
            </a:r>
            <a:r>
              <a:rPr lang="el-GR" sz="2100" dirty="0" smtClean="0"/>
              <a:t>κατασκευή της ακολουθίας/ σειράς, </a:t>
            </a:r>
            <a:r>
              <a:rPr lang="el-GR" sz="2100" dirty="0"/>
              <a:t>βασίζεται στη </a:t>
            </a:r>
            <a:r>
              <a:rPr lang="el-GR" sz="2100" b="1" dirty="0" smtClean="0"/>
              <a:t>συνάφεια</a:t>
            </a:r>
            <a:r>
              <a:rPr lang="el-GR" sz="2100" dirty="0" smtClean="0"/>
              <a:t>. </a:t>
            </a:r>
            <a:endParaRPr lang="el-GR" sz="2100" dirty="0"/>
          </a:p>
        </p:txBody>
      </p:sp>
      <p:sp>
        <p:nvSpPr>
          <p:cNvPr id="4" name="Θέση αριθμού διαφάνειας 3"/>
          <p:cNvSpPr>
            <a:spLocks noGrp="1"/>
          </p:cNvSpPr>
          <p:nvPr>
            <p:ph type="sldNum" sz="quarter" idx="12"/>
          </p:nvPr>
        </p:nvSpPr>
        <p:spPr/>
        <p:txBody>
          <a:bodyPr/>
          <a:lstStyle/>
          <a:p>
            <a:fld id="{37FAAA5C-5C6E-4E2B-AC7E-5F978EA6DE9C}" type="slidenum">
              <a:rPr lang="el-GR" smtClean="0"/>
              <a:pPr/>
              <a:t>37</a:t>
            </a:fld>
            <a:endParaRPr lang="el-GR"/>
          </a:p>
        </p:txBody>
      </p:sp>
    </p:spTree>
    <p:extLst>
      <p:ext uri="{BB962C8B-B14F-4D97-AF65-F5344CB8AC3E}">
        <p14:creationId xmlns:p14="http://schemas.microsoft.com/office/powerpoint/2010/main" xmlns="" val="41993482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1600200"/>
            <a:ext cx="7834064" cy="4800600"/>
          </a:xfrm>
        </p:spPr>
        <p:txBody>
          <a:bodyPr>
            <a:noAutofit/>
          </a:bodyPr>
          <a:lstStyle/>
          <a:p>
            <a:endParaRPr lang="el-GR" sz="1000" dirty="0" smtClean="0"/>
          </a:p>
          <a:p>
            <a:r>
              <a:rPr lang="el-GR" sz="2100" dirty="0" smtClean="0"/>
              <a:t>Η </a:t>
            </a:r>
            <a:r>
              <a:rPr lang="el-GR" sz="2100" b="1" dirty="0" smtClean="0"/>
              <a:t>ποιητική λειτουργία </a:t>
            </a:r>
            <a:r>
              <a:rPr lang="el-GR" sz="2100" dirty="0" smtClean="0"/>
              <a:t>προβάλλει την </a:t>
            </a:r>
            <a:r>
              <a:rPr lang="el-GR" sz="2100" dirty="0" smtClean="0">
                <a:solidFill>
                  <a:srgbClr val="C00000"/>
                </a:solidFill>
              </a:rPr>
              <a:t>αρχή της ισοδυναμίας από τον άξονα επιλογής στον άξονα του συνδυασμού</a:t>
            </a:r>
            <a:r>
              <a:rPr lang="el-GR" sz="2100" dirty="0" smtClean="0"/>
              <a:t>.</a:t>
            </a:r>
          </a:p>
          <a:p>
            <a:endParaRPr lang="el-GR" sz="1000" dirty="0" smtClean="0"/>
          </a:p>
          <a:p>
            <a:pPr lvl="0"/>
            <a:r>
              <a:rPr lang="el-GR" sz="2100" dirty="0" smtClean="0"/>
              <a:t>Στην ποίηση κάθε συλλαβή εξισώνεται με κάθε άλλη συλλαβή της ακολουθίας. Ο τονισμός της λέξης εξισώνεται με τον τονισμό της λέξης, και η απουσία τονισμού εξισώνεται με την απουσία τονισμού. Το προσωδιακό μακρό εξισώνεται με το μακρό, και το βραχύ με το βραχύ. Το όριο λέξεως ισούται με όριο λέξεως, και έλλειψη ορίου με την έλλειψη ορίου. Η συντακτική παύση ισοδυναμεί με συντακτική παύση, η μη παύση ισοδυναμεί με μη παύση. </a:t>
            </a:r>
          </a:p>
        </p:txBody>
      </p:sp>
      <p:sp>
        <p:nvSpPr>
          <p:cNvPr id="5" name="Τίτλος 1"/>
          <p:cNvSpPr txBox="1">
            <a:spLocks/>
          </p:cNvSpPr>
          <p:nvPr/>
        </p:nvSpPr>
        <p:spPr>
          <a:xfrm>
            <a:off x="609600" y="427038"/>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l-GR" sz="3600" dirty="0" smtClean="0"/>
              <a:t>7. Η ποιητική λειτουργία στην ποίηση</a:t>
            </a:r>
            <a:r>
              <a:rPr lang="en-US" sz="3600" dirty="0" smtClean="0"/>
              <a:t> </a:t>
            </a:r>
            <a:r>
              <a:rPr lang="el-GR" sz="3600" dirty="0" smtClean="0"/>
              <a:t>και στη γλωσσολογία.</a:t>
            </a:r>
            <a:endParaRPr lang="el-GR" sz="3600" dirty="0"/>
          </a:p>
        </p:txBody>
      </p:sp>
      <p:sp>
        <p:nvSpPr>
          <p:cNvPr id="2" name="Θέση αριθμού διαφάνειας 1"/>
          <p:cNvSpPr>
            <a:spLocks noGrp="1"/>
          </p:cNvSpPr>
          <p:nvPr>
            <p:ph type="sldNum" sz="quarter" idx="12"/>
          </p:nvPr>
        </p:nvSpPr>
        <p:spPr/>
        <p:txBody>
          <a:bodyPr/>
          <a:lstStyle/>
          <a:p>
            <a:fld id="{37FAAA5C-5C6E-4E2B-AC7E-5F978EA6DE9C}" type="slidenum">
              <a:rPr lang="el-GR" smtClean="0"/>
              <a:pPr/>
              <a:t>38</a:t>
            </a:fld>
            <a:endParaRPr lang="el-GR"/>
          </a:p>
        </p:txBody>
      </p:sp>
    </p:spTree>
    <p:extLst>
      <p:ext uri="{BB962C8B-B14F-4D97-AF65-F5344CB8AC3E}">
        <p14:creationId xmlns:p14="http://schemas.microsoft.com/office/powerpoint/2010/main" xmlns="" val="38597105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r>
              <a:rPr lang="el-GR" sz="2100" dirty="0"/>
              <a:t>Οι </a:t>
            </a:r>
            <a:r>
              <a:rPr lang="el-GR" sz="2100" dirty="0">
                <a:solidFill>
                  <a:srgbClr val="C00000"/>
                </a:solidFill>
              </a:rPr>
              <a:t>συλλαβές</a:t>
            </a:r>
            <a:r>
              <a:rPr lang="el-GR" sz="2100" dirty="0"/>
              <a:t> μετατρέπονται σε </a:t>
            </a:r>
            <a:r>
              <a:rPr lang="el-GR" sz="2100" b="1" dirty="0" smtClean="0"/>
              <a:t>μετρικές μονάδες</a:t>
            </a:r>
            <a:r>
              <a:rPr lang="el-GR" sz="2100" dirty="0" smtClean="0"/>
              <a:t>, το ίδιο και οι </a:t>
            </a:r>
            <a:r>
              <a:rPr lang="el-GR" sz="2100" dirty="0">
                <a:solidFill>
                  <a:srgbClr val="C00000"/>
                </a:solidFill>
              </a:rPr>
              <a:t>μετρικοί χρόνοι (</a:t>
            </a:r>
            <a:r>
              <a:rPr lang="el-GR" sz="2100" dirty="0" smtClean="0">
                <a:solidFill>
                  <a:srgbClr val="C00000"/>
                </a:solidFill>
              </a:rPr>
              <a:t>μόρες)</a:t>
            </a:r>
            <a:r>
              <a:rPr lang="el-GR" sz="2100" dirty="0" smtClean="0"/>
              <a:t> ή οι </a:t>
            </a:r>
            <a:r>
              <a:rPr lang="el-GR" sz="2100" dirty="0" smtClean="0">
                <a:solidFill>
                  <a:srgbClr val="C00000"/>
                </a:solidFill>
              </a:rPr>
              <a:t>τόνοι</a:t>
            </a:r>
            <a:r>
              <a:rPr lang="el-GR" sz="2100" dirty="0" smtClean="0"/>
              <a:t>.</a:t>
            </a:r>
            <a:endParaRPr lang="el-GR" sz="2100" dirty="0"/>
          </a:p>
          <a:p>
            <a:pPr lvl="0"/>
            <a:endParaRPr lang="el-GR" sz="1000" dirty="0"/>
          </a:p>
          <a:p>
            <a:pPr lvl="0"/>
            <a:r>
              <a:rPr lang="el-GR" sz="2100" dirty="0" smtClean="0"/>
              <a:t>Μπορεί </a:t>
            </a:r>
            <a:r>
              <a:rPr lang="el-GR" sz="2100" dirty="0"/>
              <a:t>να </a:t>
            </a:r>
            <a:r>
              <a:rPr lang="el-GR" sz="2100" dirty="0" smtClean="0"/>
              <a:t>αντιτείνει κανείς πως και </a:t>
            </a:r>
            <a:r>
              <a:rPr lang="el-GR" sz="2100" dirty="0"/>
              <a:t>η </a:t>
            </a:r>
            <a:r>
              <a:rPr lang="el-GR" sz="2100" dirty="0" smtClean="0"/>
              <a:t>μεταγλώσσα </a:t>
            </a:r>
            <a:r>
              <a:rPr lang="el-GR" sz="2100" dirty="0"/>
              <a:t>κάνει επίσης </a:t>
            </a:r>
            <a:r>
              <a:rPr lang="el-GR" sz="2100" dirty="0" smtClean="0"/>
              <a:t>χρήση </a:t>
            </a:r>
            <a:r>
              <a:rPr lang="el-GR" sz="2100" dirty="0" smtClean="0">
                <a:solidFill>
                  <a:schemeClr val="accent3">
                    <a:lumMod val="50000"/>
                  </a:schemeClr>
                </a:solidFill>
              </a:rPr>
              <a:t>ισοδύναμων μονάδων σε σειρά</a:t>
            </a:r>
            <a:r>
              <a:rPr lang="el-GR" sz="2100" dirty="0" smtClean="0"/>
              <a:t>, όταν </a:t>
            </a:r>
            <a:r>
              <a:rPr lang="el-GR" sz="2100" dirty="0"/>
              <a:t>συνδυάζει </a:t>
            </a:r>
            <a:r>
              <a:rPr lang="el-GR" sz="2100" dirty="0" smtClean="0">
                <a:solidFill>
                  <a:schemeClr val="accent3">
                    <a:lumMod val="50000"/>
                  </a:schemeClr>
                </a:solidFill>
              </a:rPr>
              <a:t>συνωνυμικές </a:t>
            </a:r>
            <a:r>
              <a:rPr lang="el-GR" sz="2100" dirty="0">
                <a:solidFill>
                  <a:schemeClr val="accent3">
                    <a:lumMod val="50000"/>
                  </a:schemeClr>
                </a:solidFill>
              </a:rPr>
              <a:t>εκφράσεις </a:t>
            </a:r>
            <a:r>
              <a:rPr lang="el-GR" sz="2100" dirty="0"/>
              <a:t>σε μια εξισωτική πρόταση: A = A </a:t>
            </a:r>
            <a:r>
              <a:rPr lang="el-GR" sz="2100" dirty="0" smtClean="0"/>
              <a:t>(«</a:t>
            </a:r>
            <a:r>
              <a:rPr lang="en-US" sz="2100" dirty="0" smtClean="0"/>
              <a:t>Mare </a:t>
            </a:r>
            <a:r>
              <a:rPr lang="en-US" sz="2100" dirty="0"/>
              <a:t>is the female of the </a:t>
            </a:r>
            <a:r>
              <a:rPr lang="en-US" sz="2100" dirty="0" smtClean="0"/>
              <a:t>horse</a:t>
            </a:r>
            <a:r>
              <a:rPr lang="el-GR" sz="2100" dirty="0" smtClean="0"/>
              <a:t>» / «Η φοράδα είναι το θηλυκό του αλόγου»). </a:t>
            </a:r>
          </a:p>
          <a:p>
            <a:pPr lvl="0"/>
            <a:endParaRPr lang="el-GR" sz="1000" dirty="0" smtClean="0"/>
          </a:p>
          <a:p>
            <a:pPr lvl="0"/>
            <a:r>
              <a:rPr lang="el-GR" sz="2100" dirty="0" smtClean="0"/>
              <a:t>Ωστόσο, η </a:t>
            </a:r>
            <a:r>
              <a:rPr lang="el-GR" sz="2100" dirty="0"/>
              <a:t>ποίηση και η </a:t>
            </a:r>
            <a:r>
              <a:rPr lang="el-GR" sz="2100" dirty="0" smtClean="0"/>
              <a:t>μεταγλώσσα, </a:t>
            </a:r>
            <a:r>
              <a:rPr lang="el-GR" sz="2100" dirty="0"/>
              <a:t>βρίσκονται σε διαμετρική αντίθεση </a:t>
            </a:r>
            <a:r>
              <a:rPr lang="el-GR" sz="2100" dirty="0" smtClean="0"/>
              <a:t>μεταξύ τους: </a:t>
            </a:r>
            <a:r>
              <a:rPr lang="el-GR" sz="2100" dirty="0"/>
              <a:t>στη </a:t>
            </a:r>
            <a:r>
              <a:rPr lang="el-GR" sz="2100" dirty="0" smtClean="0"/>
              <a:t>μεταγλώσσα </a:t>
            </a:r>
            <a:r>
              <a:rPr lang="el-GR" sz="2100" dirty="0"/>
              <a:t>η ακολουθία χρησιμοποιείται για </a:t>
            </a:r>
            <a:r>
              <a:rPr lang="el-GR" sz="2100" dirty="0" smtClean="0"/>
              <a:t>να οικοδομήσει μια </a:t>
            </a:r>
            <a:r>
              <a:rPr lang="el-GR" sz="2100" i="1" dirty="0" smtClean="0"/>
              <a:t>εξίσωση</a:t>
            </a:r>
            <a:r>
              <a:rPr lang="el-GR" sz="2100" dirty="0" smtClean="0"/>
              <a:t>, </a:t>
            </a:r>
            <a:r>
              <a:rPr lang="el-GR" sz="2100" b="1" dirty="0"/>
              <a:t>ενώ στην ποίηση η εξίσωση χρησιμοποιείται για να </a:t>
            </a:r>
            <a:r>
              <a:rPr lang="el-GR" sz="2100" b="1" dirty="0" smtClean="0"/>
              <a:t>δομήσει μια </a:t>
            </a:r>
            <a:r>
              <a:rPr lang="el-GR" sz="2100" b="1" i="1" dirty="0"/>
              <a:t>ακολουθία</a:t>
            </a:r>
            <a:r>
              <a:rPr lang="el-GR" sz="2100" dirty="0"/>
              <a:t>.</a:t>
            </a:r>
          </a:p>
        </p:txBody>
      </p:sp>
      <p:sp>
        <p:nvSpPr>
          <p:cNvPr id="5" name="Τίτλος 1"/>
          <p:cNvSpPr>
            <a:spLocks noGrp="1"/>
          </p:cNvSpPr>
          <p:nvPr>
            <p:ph type="title"/>
          </p:nvPr>
        </p:nvSpPr>
        <p:spPr>
          <a:xfrm>
            <a:off x="457200" y="274638"/>
            <a:ext cx="7620000" cy="1143000"/>
          </a:xfrm>
        </p:spPr>
        <p:txBody>
          <a:bodyPr/>
          <a:lstStyle/>
          <a:p>
            <a:r>
              <a:rPr lang="el-GR" sz="3600" dirty="0"/>
              <a:t>7. Η ποιητική λειτουργία στην ποίηση και στη γλωσσολογία.</a:t>
            </a:r>
          </a:p>
        </p:txBody>
      </p:sp>
      <p:sp>
        <p:nvSpPr>
          <p:cNvPr id="2" name="Θέση αριθμού διαφάνειας 1"/>
          <p:cNvSpPr>
            <a:spLocks noGrp="1"/>
          </p:cNvSpPr>
          <p:nvPr>
            <p:ph type="sldNum" sz="quarter" idx="12"/>
          </p:nvPr>
        </p:nvSpPr>
        <p:spPr/>
        <p:txBody>
          <a:bodyPr/>
          <a:lstStyle/>
          <a:p>
            <a:fld id="{37FAAA5C-5C6E-4E2B-AC7E-5F978EA6DE9C}" type="slidenum">
              <a:rPr lang="el-GR" smtClean="0"/>
              <a:pPr/>
              <a:t>39</a:t>
            </a:fld>
            <a:endParaRPr lang="el-GR"/>
          </a:p>
        </p:txBody>
      </p:sp>
    </p:spTree>
    <p:extLst>
      <p:ext uri="{BB962C8B-B14F-4D97-AF65-F5344CB8AC3E}">
        <p14:creationId xmlns:p14="http://schemas.microsoft.com/office/powerpoint/2010/main" xmlns="" val="573538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3600" dirty="0" smtClean="0"/>
              <a:t>1. Roman Jakobson</a:t>
            </a:r>
            <a:endParaRPr lang="el-GR" sz="3600" dirty="0"/>
          </a:p>
        </p:txBody>
      </p:sp>
      <p:pic>
        <p:nvPicPr>
          <p:cNvPr id="2050" name="Picture 2"/>
          <p:cNvPicPr>
            <a:picLocks noGrp="1" noChangeAspect="1" noChangeArrowheads="1"/>
          </p:cNvPicPr>
          <p:nvPr>
            <p:ph sz="half" idx="1"/>
          </p:nvPr>
        </p:nvPicPr>
        <p:blipFill rotWithShape="1">
          <a:blip r:embed="rId2">
            <a:extLst>
              <a:ext uri="{BEBA8EAE-BF5A-486C-A8C5-ECC9F3942E4B}">
                <a14:imgProps xmlns:a14="http://schemas.microsoft.com/office/drawing/2010/main" xmlns="">
                  <a14:imgLayer r:embed="rId3">
                    <a14:imgEffect>
                      <a14:artisticMosiaicBubbles/>
                    </a14:imgEffect>
                  </a14:imgLayer>
                </a14:imgProps>
              </a:ext>
              <a:ext uri="{28A0092B-C50C-407E-A947-70E740481C1C}">
                <a14:useLocalDpi xmlns:a14="http://schemas.microsoft.com/office/drawing/2010/main" xmlns="" val="0"/>
              </a:ext>
            </a:extLst>
          </a:blip>
          <a:stretch/>
        </p:blipFill>
        <p:spPr bwMode="auto">
          <a:xfrm>
            <a:off x="397283" y="1484784"/>
            <a:ext cx="2095500" cy="2638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Θέση περιεχομένου 3"/>
          <p:cNvSpPr>
            <a:spLocks noGrp="1"/>
          </p:cNvSpPr>
          <p:nvPr>
            <p:ph sz="half" idx="2"/>
          </p:nvPr>
        </p:nvSpPr>
        <p:spPr>
          <a:xfrm>
            <a:off x="2699792" y="1536192"/>
            <a:ext cx="5544616" cy="5061160"/>
          </a:xfrm>
        </p:spPr>
        <p:txBody>
          <a:bodyPr>
            <a:noAutofit/>
          </a:bodyPr>
          <a:lstStyle/>
          <a:p>
            <a:r>
              <a:rPr lang="el-GR" sz="2100" dirty="0">
                <a:solidFill>
                  <a:srgbClr val="9B0000"/>
                </a:solidFill>
              </a:rPr>
              <a:t>Ρώσος γλωσσολόγος και θεωρητικός της λογοτεχνίας</a:t>
            </a:r>
            <a:r>
              <a:rPr lang="en-US" sz="2100" dirty="0">
                <a:solidFill>
                  <a:srgbClr val="9B0000"/>
                </a:solidFill>
              </a:rPr>
              <a:t> </a:t>
            </a:r>
            <a:r>
              <a:rPr lang="el-GR" sz="2100" i="1" dirty="0">
                <a:solidFill>
                  <a:srgbClr val="9B0000"/>
                </a:solidFill>
              </a:rPr>
              <a:t>(1896-1982)</a:t>
            </a:r>
            <a:r>
              <a:rPr lang="en-US" sz="2100" dirty="0" smtClean="0">
                <a:solidFill>
                  <a:srgbClr val="9B0000"/>
                </a:solidFill>
              </a:rPr>
              <a:t>.</a:t>
            </a:r>
            <a:endParaRPr lang="el-GR" sz="2100" dirty="0" smtClean="0">
              <a:solidFill>
                <a:srgbClr val="9B0000"/>
              </a:solidFill>
            </a:endParaRPr>
          </a:p>
          <a:p>
            <a:r>
              <a:rPr lang="el-GR" sz="2100" dirty="0" smtClean="0"/>
              <a:t>Σπούδασε </a:t>
            </a:r>
            <a:r>
              <a:rPr lang="el-GR" sz="2100" dirty="0"/>
              <a:t>στο </a:t>
            </a:r>
            <a:r>
              <a:rPr lang="el-GR" sz="2100" dirty="0" smtClean="0"/>
              <a:t>Ινστιτούτο Ανατολικών </a:t>
            </a:r>
            <a:r>
              <a:rPr lang="el-GR" sz="2100" dirty="0"/>
              <a:t>Γλωσσών </a:t>
            </a:r>
            <a:r>
              <a:rPr lang="el-GR" sz="2100" dirty="0" err="1" smtClean="0"/>
              <a:t>Λαζάρεφ</a:t>
            </a:r>
            <a:r>
              <a:rPr lang="el-GR" sz="2100" dirty="0" smtClean="0"/>
              <a:t> και </a:t>
            </a:r>
            <a:r>
              <a:rPr lang="el-GR" sz="2100" dirty="0"/>
              <a:t>στο Πανεπιστήμιο της </a:t>
            </a:r>
            <a:r>
              <a:rPr lang="el-GR" sz="2100" dirty="0" smtClean="0"/>
              <a:t>Μόσχας. </a:t>
            </a:r>
          </a:p>
          <a:p>
            <a:r>
              <a:rPr lang="el-GR" sz="2100" dirty="0" smtClean="0"/>
              <a:t>Από πολύ </a:t>
            </a:r>
            <a:r>
              <a:rPr lang="el-GR" sz="2100" dirty="0"/>
              <a:t>νωρίς εκδήλωσε το ενδιαφέρον του για τη λαογραφία, την εθνογραφία, τη διαλεκτολογία και την ποίηση</a:t>
            </a:r>
            <a:r>
              <a:rPr lang="el-GR" sz="2100" dirty="0" smtClean="0"/>
              <a:t>.</a:t>
            </a:r>
          </a:p>
          <a:p>
            <a:r>
              <a:rPr lang="el-GR" sz="2100" dirty="0" smtClean="0"/>
              <a:t>Το 1915</a:t>
            </a:r>
            <a:r>
              <a:rPr lang="el-GR" sz="2100" dirty="0"/>
              <a:t>, επικεφαλής μιας ομάδας φοιτητών, ίδρυσε τον </a:t>
            </a:r>
            <a:r>
              <a:rPr lang="el-GR" sz="2100" b="1" dirty="0"/>
              <a:t>Γλωσσολογικό </a:t>
            </a:r>
            <a:r>
              <a:rPr lang="el-GR" sz="2100" b="1" dirty="0" smtClean="0"/>
              <a:t>Κύκλο της Μόσχας</a:t>
            </a:r>
            <a:r>
              <a:rPr lang="el-GR" sz="2100" dirty="0" smtClean="0"/>
              <a:t>. </a:t>
            </a:r>
          </a:p>
          <a:p>
            <a:r>
              <a:rPr lang="el-GR" sz="2100" dirty="0" smtClean="0"/>
              <a:t>Επηρέασε τη </a:t>
            </a:r>
            <a:r>
              <a:rPr lang="el-GR" sz="2100" dirty="0" smtClean="0">
                <a:solidFill>
                  <a:schemeClr val="accent3">
                    <a:lumMod val="50000"/>
                  </a:schemeClr>
                </a:solidFill>
              </a:rPr>
              <a:t>φορμαλιστική λογοτεχνική Κριτική </a:t>
            </a:r>
            <a:r>
              <a:rPr lang="el-GR" sz="2100" dirty="0" smtClean="0"/>
              <a:t>που αναπτύχθηκε στη </a:t>
            </a:r>
            <a:r>
              <a:rPr lang="el-GR" sz="2100" dirty="0" smtClean="0">
                <a:solidFill>
                  <a:schemeClr val="accent3">
                    <a:lumMod val="50000"/>
                  </a:schemeClr>
                </a:solidFill>
              </a:rPr>
              <a:t>Ρωσία</a:t>
            </a:r>
            <a:r>
              <a:rPr lang="el-GR" sz="2100" dirty="0" smtClean="0"/>
              <a:t> την εποχή της Οκτωβριανής Επανάστασης.</a:t>
            </a:r>
          </a:p>
        </p:txBody>
      </p:sp>
      <p:pic>
        <p:nvPicPr>
          <p:cNvPr id="2052" name="Picture 4" descr="ÎÏÎ¿ÏÎ­Î»ÎµÏÎ¼Î± ÎµÎ¹ÎºÏÎ½Î±Ï Î³Î¹Î± roman jakobson"/>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95536" y="4233040"/>
            <a:ext cx="2097247" cy="236431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Θέση αριθμού διαφάνειας 2"/>
          <p:cNvSpPr>
            <a:spLocks noGrp="1"/>
          </p:cNvSpPr>
          <p:nvPr>
            <p:ph type="sldNum" sz="quarter" idx="12"/>
          </p:nvPr>
        </p:nvSpPr>
        <p:spPr/>
        <p:txBody>
          <a:bodyPr/>
          <a:lstStyle/>
          <a:p>
            <a:fld id="{37FAAA5C-5C6E-4E2B-AC7E-5F978EA6DE9C}" type="slidenum">
              <a:rPr lang="el-GR" smtClean="0"/>
              <a:pPr/>
              <a:t>4</a:t>
            </a:fld>
            <a:endParaRPr lang="el-GR"/>
          </a:p>
        </p:txBody>
      </p:sp>
    </p:spTree>
    <p:extLst>
      <p:ext uri="{BB962C8B-B14F-4D97-AF65-F5344CB8AC3E}">
        <p14:creationId xmlns:p14="http://schemas.microsoft.com/office/powerpoint/2010/main" xmlns="" val="256490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pPr lvl="0"/>
            <a:r>
              <a:rPr lang="el-GR" sz="2100" dirty="0"/>
              <a:t>Στην </a:t>
            </a:r>
            <a:r>
              <a:rPr lang="el-GR" sz="2100" dirty="0" smtClean="0"/>
              <a:t>ποίηση</a:t>
            </a:r>
            <a:r>
              <a:rPr lang="en-US" sz="2100" dirty="0" smtClean="0"/>
              <a:t>,</a:t>
            </a:r>
            <a:r>
              <a:rPr lang="el-GR" sz="2100" dirty="0" smtClean="0"/>
              <a:t> </a:t>
            </a:r>
            <a:r>
              <a:rPr lang="el-GR" sz="2100" dirty="0"/>
              <a:t>και σε </a:t>
            </a:r>
            <a:r>
              <a:rPr lang="el-GR" sz="2100" dirty="0" smtClean="0"/>
              <a:t>κάποιο βαθμό </a:t>
            </a:r>
            <a:r>
              <a:rPr lang="el-GR" sz="2100" dirty="0"/>
              <a:t>σε λανθάνουσες εκδηλώσεις της ποιητικής λειτουργίας, οι </a:t>
            </a:r>
            <a:r>
              <a:rPr lang="el-GR" sz="2100" dirty="0">
                <a:solidFill>
                  <a:srgbClr val="CC0000"/>
                </a:solidFill>
              </a:rPr>
              <a:t>ακολουθίες</a:t>
            </a:r>
            <a:r>
              <a:rPr lang="el-GR" sz="2100" dirty="0"/>
              <a:t> που οριοθετούνται από τα όρια των λέξεων (</a:t>
            </a:r>
            <a:r>
              <a:rPr lang="en-US" sz="2100" dirty="0"/>
              <a:t>word boundaries) </a:t>
            </a:r>
            <a:r>
              <a:rPr lang="el-GR" sz="2100" dirty="0"/>
              <a:t>γίνονται </a:t>
            </a:r>
            <a:r>
              <a:rPr lang="el-GR" sz="2100" dirty="0">
                <a:solidFill>
                  <a:srgbClr val="CC0000"/>
                </a:solidFill>
              </a:rPr>
              <a:t>ισοδύναμες</a:t>
            </a:r>
            <a:r>
              <a:rPr lang="en-US" sz="2100" dirty="0">
                <a:solidFill>
                  <a:srgbClr val="CC0000"/>
                </a:solidFill>
              </a:rPr>
              <a:t>-</a:t>
            </a:r>
            <a:r>
              <a:rPr lang="el-GR" sz="2100" dirty="0">
                <a:solidFill>
                  <a:srgbClr val="CC0000"/>
                </a:solidFill>
              </a:rPr>
              <a:t>συμμετρικές</a:t>
            </a:r>
            <a:r>
              <a:rPr lang="el-GR" sz="2100" dirty="0"/>
              <a:t>, είτε νοούνται ως </a:t>
            </a:r>
            <a:r>
              <a:rPr lang="el-GR" sz="2100" dirty="0" err="1"/>
              <a:t>ισοχρονικές</a:t>
            </a:r>
            <a:r>
              <a:rPr lang="el-GR" sz="2100" dirty="0"/>
              <a:t> είτε ως </a:t>
            </a:r>
            <a:r>
              <a:rPr lang="el-GR" sz="2100" dirty="0" smtClean="0"/>
              <a:t>διαβαθμισμένες </a:t>
            </a:r>
            <a:r>
              <a:rPr lang="en-US" sz="2100" dirty="0"/>
              <a:t>(graded)</a:t>
            </a:r>
            <a:r>
              <a:rPr lang="el-GR" sz="2100" dirty="0"/>
              <a:t>. </a:t>
            </a:r>
            <a:endParaRPr lang="el-GR" sz="2100" dirty="0" smtClean="0"/>
          </a:p>
          <a:p>
            <a:pPr lvl="0"/>
            <a:endParaRPr lang="el-GR" sz="1000" dirty="0"/>
          </a:p>
          <a:p>
            <a:pPr lvl="1">
              <a:buFont typeface="Courier New" panose="02070309020205020404" pitchFamily="49" charset="0"/>
              <a:buChar char="o"/>
            </a:pPr>
            <a:r>
              <a:rPr lang="el-GR" dirty="0"/>
              <a:t>Η φράση </a:t>
            </a:r>
            <a:r>
              <a:rPr lang="el-GR" b="1" dirty="0"/>
              <a:t>«</a:t>
            </a:r>
            <a:r>
              <a:rPr lang="el-GR" b="1" dirty="0" err="1"/>
              <a:t>Joan</a:t>
            </a:r>
            <a:r>
              <a:rPr lang="el-GR" b="1" dirty="0"/>
              <a:t> </a:t>
            </a:r>
            <a:r>
              <a:rPr lang="el-GR" b="1" dirty="0" err="1"/>
              <a:t>and</a:t>
            </a:r>
            <a:r>
              <a:rPr lang="el-GR" b="1" dirty="0"/>
              <a:t> </a:t>
            </a:r>
            <a:r>
              <a:rPr lang="el-GR" b="1" dirty="0" err="1"/>
              <a:t>Margery</a:t>
            </a:r>
            <a:r>
              <a:rPr lang="el-GR" b="1" dirty="0"/>
              <a:t>» </a:t>
            </a:r>
            <a:r>
              <a:rPr lang="el-GR" dirty="0"/>
              <a:t>μας έδειξε την ποιητική αρχή της συλλαβικής διαβάθμισης</a:t>
            </a:r>
            <a:r>
              <a:rPr lang="en-US" dirty="0"/>
              <a:t> (syllable </a:t>
            </a:r>
            <a:r>
              <a:rPr lang="en-US" dirty="0" err="1"/>
              <a:t>gradiation</a:t>
            </a:r>
            <a:r>
              <a:rPr lang="en-US" dirty="0"/>
              <a:t>)</a:t>
            </a:r>
            <a:r>
              <a:rPr lang="el-GR" dirty="0"/>
              <a:t>, την ίδια αρχή που στα σερβικά λαϊκά έπη, έχει γίνει νόμος απαράβατος. Χωρίς τους δύο δακτύλους, η αγγλική έκφραση  </a:t>
            </a:r>
            <a:r>
              <a:rPr lang="el-GR" b="1" dirty="0" smtClean="0"/>
              <a:t>«</a:t>
            </a:r>
            <a:r>
              <a:rPr lang="en-US" b="1" i="1" dirty="0"/>
              <a:t>innocent bystander</a:t>
            </a:r>
            <a:r>
              <a:rPr lang="el-GR" b="1" dirty="0" smtClean="0"/>
              <a:t>» </a:t>
            </a:r>
            <a:r>
              <a:rPr lang="en-US" dirty="0" smtClean="0"/>
              <a:t>(</a:t>
            </a:r>
            <a:r>
              <a:rPr lang="el-GR" dirty="0" smtClean="0"/>
              <a:t>αθώος </a:t>
            </a:r>
            <a:r>
              <a:rPr lang="el-GR" dirty="0"/>
              <a:t>παρατηρητής</a:t>
            </a:r>
            <a:r>
              <a:rPr lang="en-US" dirty="0" smtClean="0"/>
              <a:t>) </a:t>
            </a:r>
            <a:r>
              <a:rPr lang="el-GR" dirty="0"/>
              <a:t>δεν θα είχε γίνει τετριμμένη φράση κλισέ. </a:t>
            </a:r>
          </a:p>
          <a:p>
            <a:pPr lvl="1">
              <a:buFont typeface="Courier New" panose="02070309020205020404" pitchFamily="49" charset="0"/>
              <a:buChar char="o"/>
            </a:pPr>
            <a:r>
              <a:rPr lang="el-GR" dirty="0" smtClean="0"/>
              <a:t>Η </a:t>
            </a:r>
            <a:r>
              <a:rPr lang="el-GR" dirty="0"/>
              <a:t>συμμετρία τριών </a:t>
            </a:r>
            <a:r>
              <a:rPr lang="el-GR" dirty="0" smtClean="0"/>
              <a:t>δισύλλαβων ρημάτων, με το ίδιο αρχικό σύμφωνο και το ίδιο </a:t>
            </a:r>
            <a:r>
              <a:rPr lang="el-GR" dirty="0"/>
              <a:t>τελικό </a:t>
            </a:r>
            <a:r>
              <a:rPr lang="el-GR" dirty="0" smtClean="0"/>
              <a:t>φωνήεν, έδωσε </a:t>
            </a:r>
            <a:r>
              <a:rPr lang="el-GR" dirty="0"/>
              <a:t>λαμπρότητα στο λακωνικό μήνυμα νίκης του Καίσαρα:</a:t>
            </a:r>
            <a:r>
              <a:rPr lang="el-GR" b="1" dirty="0"/>
              <a:t> </a:t>
            </a:r>
            <a:r>
              <a:rPr lang="el-GR" b="1" i="1" dirty="0"/>
              <a:t>«</a:t>
            </a:r>
            <a:r>
              <a:rPr lang="el-GR" b="1" i="1" dirty="0" err="1"/>
              <a:t>Veni</a:t>
            </a:r>
            <a:r>
              <a:rPr lang="el-GR" b="1" i="1" dirty="0"/>
              <a:t>, </a:t>
            </a:r>
            <a:r>
              <a:rPr lang="el-GR" b="1" i="1" dirty="0" err="1"/>
              <a:t>vidi</a:t>
            </a:r>
            <a:r>
              <a:rPr lang="el-GR" b="1" i="1" dirty="0"/>
              <a:t>, </a:t>
            </a:r>
            <a:r>
              <a:rPr lang="el-GR" b="1" i="1" dirty="0" err="1"/>
              <a:t>vici</a:t>
            </a:r>
            <a:r>
              <a:rPr lang="el-GR" b="1" i="1" dirty="0" smtClean="0"/>
              <a:t>».</a:t>
            </a:r>
            <a:endParaRPr lang="el-GR" b="1" i="1" dirty="0"/>
          </a:p>
        </p:txBody>
      </p:sp>
      <p:sp>
        <p:nvSpPr>
          <p:cNvPr id="5" name="Τίτλος 1"/>
          <p:cNvSpPr>
            <a:spLocks noGrp="1"/>
          </p:cNvSpPr>
          <p:nvPr>
            <p:ph type="title"/>
          </p:nvPr>
        </p:nvSpPr>
        <p:spPr>
          <a:xfrm>
            <a:off x="457200" y="274638"/>
            <a:ext cx="7620000" cy="1143000"/>
          </a:xfrm>
        </p:spPr>
        <p:txBody>
          <a:bodyPr/>
          <a:lstStyle/>
          <a:p>
            <a:r>
              <a:rPr lang="el-GR" sz="3600" dirty="0"/>
              <a:t>7. Η ποιητική λειτουργία στην ποίηση και στη γλωσσολογία.</a:t>
            </a:r>
          </a:p>
        </p:txBody>
      </p:sp>
      <p:sp>
        <p:nvSpPr>
          <p:cNvPr id="2" name="Θέση αριθμού διαφάνειας 1"/>
          <p:cNvSpPr>
            <a:spLocks noGrp="1"/>
          </p:cNvSpPr>
          <p:nvPr>
            <p:ph type="sldNum" sz="quarter" idx="12"/>
          </p:nvPr>
        </p:nvSpPr>
        <p:spPr/>
        <p:txBody>
          <a:bodyPr/>
          <a:lstStyle/>
          <a:p>
            <a:fld id="{37FAAA5C-5C6E-4E2B-AC7E-5F978EA6DE9C}" type="slidenum">
              <a:rPr lang="el-GR" smtClean="0"/>
              <a:pPr/>
              <a:t>40</a:t>
            </a:fld>
            <a:endParaRPr lang="el-GR"/>
          </a:p>
        </p:txBody>
      </p:sp>
    </p:spTree>
    <p:extLst>
      <p:ext uri="{BB962C8B-B14F-4D97-AF65-F5344CB8AC3E}">
        <p14:creationId xmlns:p14="http://schemas.microsoft.com/office/powerpoint/2010/main" xmlns="" val="11418356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pPr lvl="0"/>
            <a:r>
              <a:rPr lang="el-GR" sz="2100" dirty="0" smtClean="0"/>
              <a:t>Το </a:t>
            </a:r>
            <a:r>
              <a:rPr lang="el-GR" sz="2100" dirty="0" smtClean="0">
                <a:solidFill>
                  <a:srgbClr val="CC0000"/>
                </a:solidFill>
              </a:rPr>
              <a:t>μέτρο των </a:t>
            </a:r>
            <a:r>
              <a:rPr lang="el-GR" sz="2100" dirty="0">
                <a:solidFill>
                  <a:srgbClr val="CC0000"/>
                </a:solidFill>
              </a:rPr>
              <a:t>ακολουθιών </a:t>
            </a:r>
            <a:r>
              <a:rPr lang="el-GR" sz="2100" dirty="0"/>
              <a:t>είναι </a:t>
            </a:r>
            <a:r>
              <a:rPr lang="el-GR" sz="2100" dirty="0" smtClean="0"/>
              <a:t>ένας μηχανισμός, 0 οποίος εκτός </a:t>
            </a:r>
            <a:r>
              <a:rPr lang="el-GR" sz="2100" dirty="0"/>
              <a:t>της ποιητικής </a:t>
            </a:r>
            <a:r>
              <a:rPr lang="el-GR" sz="2100" dirty="0" smtClean="0"/>
              <a:t>λειτουργίας </a:t>
            </a:r>
            <a:r>
              <a:rPr lang="el-GR" sz="2100" b="1" dirty="0"/>
              <a:t>δεν βρίσκει </a:t>
            </a:r>
            <a:r>
              <a:rPr lang="el-GR" sz="2100" b="1" dirty="0" smtClean="0"/>
              <a:t>καμία άλλη εφαρμογή </a:t>
            </a:r>
            <a:r>
              <a:rPr lang="el-GR" sz="2100" b="1" dirty="0"/>
              <a:t>στη γλώσσα. </a:t>
            </a:r>
            <a:endParaRPr lang="el-GR" sz="2100" b="1" dirty="0" smtClean="0"/>
          </a:p>
          <a:p>
            <a:pPr lvl="0"/>
            <a:endParaRPr lang="el-GR" sz="1000" dirty="0" smtClean="0"/>
          </a:p>
          <a:p>
            <a:pPr lvl="0"/>
            <a:r>
              <a:rPr lang="el-GR" sz="2100" dirty="0" smtClean="0">
                <a:solidFill>
                  <a:srgbClr val="CC0000"/>
                </a:solidFill>
              </a:rPr>
              <a:t>Μόνο </a:t>
            </a:r>
            <a:r>
              <a:rPr lang="el-GR" sz="2100" dirty="0">
                <a:solidFill>
                  <a:srgbClr val="CC0000"/>
                </a:solidFill>
              </a:rPr>
              <a:t>στην ποίηση με την </a:t>
            </a:r>
            <a:r>
              <a:rPr lang="el-GR" sz="2100" dirty="0" smtClean="0">
                <a:solidFill>
                  <a:srgbClr val="CC0000"/>
                </a:solidFill>
              </a:rPr>
              <a:t>κανονική επανάληψη των ισοδύναμων μονάδων</a:t>
            </a:r>
            <a:r>
              <a:rPr lang="el-GR" sz="2100" dirty="0" smtClean="0"/>
              <a:t>, ο χρόνος ροής του λόγου βιώνεται όπως γίνεται και με το μουσικό χρόνο </a:t>
            </a:r>
            <a:r>
              <a:rPr lang="el-GR" sz="2100" dirty="0"/>
              <a:t>(</a:t>
            </a:r>
            <a:r>
              <a:rPr lang="el-GR" sz="2100" dirty="0" smtClean="0"/>
              <a:t>επίσης σημειωτικό σύστημα). </a:t>
            </a:r>
          </a:p>
          <a:p>
            <a:pPr lvl="0"/>
            <a:endParaRPr lang="el-GR" sz="1000" dirty="0" smtClean="0"/>
          </a:p>
          <a:p>
            <a:pPr lvl="0"/>
            <a:r>
              <a:rPr lang="el-GR" sz="2100" dirty="0" smtClean="0"/>
              <a:t>Ο </a:t>
            </a:r>
            <a:r>
              <a:rPr lang="el-GR" sz="2100" dirty="0" err="1"/>
              <a:t>Gerard</a:t>
            </a:r>
            <a:r>
              <a:rPr lang="el-GR" sz="2100" dirty="0"/>
              <a:t> </a:t>
            </a:r>
            <a:r>
              <a:rPr lang="el-GR" sz="2100" dirty="0" err="1"/>
              <a:t>Manley</a:t>
            </a:r>
            <a:r>
              <a:rPr lang="el-GR" sz="2100" dirty="0"/>
              <a:t> </a:t>
            </a:r>
            <a:r>
              <a:rPr lang="el-GR" sz="2100" dirty="0" err="1"/>
              <a:t>Hopkins</a:t>
            </a:r>
            <a:r>
              <a:rPr lang="el-GR" sz="2100" dirty="0"/>
              <a:t>, ένας εξαιρετικός ερευνητής της επιστήμης της ποιητικής γλώσσας, </a:t>
            </a:r>
            <a:r>
              <a:rPr lang="el-GR" sz="2100" b="1" dirty="0" smtClean="0"/>
              <a:t>όρισε τον έμμετρο λόγο ως «το λόγο ο οποίος εξ ολοκλήρου </a:t>
            </a:r>
            <a:r>
              <a:rPr lang="el-GR" sz="2100" b="1" dirty="0"/>
              <a:t>ή εν </a:t>
            </a:r>
            <a:r>
              <a:rPr lang="el-GR" sz="2100" b="1" dirty="0" smtClean="0"/>
              <a:t>μέρει επαναλαμβάνει το ίδιο σχήμα </a:t>
            </a:r>
            <a:r>
              <a:rPr lang="el-GR" sz="2100" b="1" dirty="0"/>
              <a:t>ήχου</a:t>
            </a:r>
            <a:r>
              <a:rPr lang="el-GR" sz="2100" dirty="0"/>
              <a:t>». </a:t>
            </a:r>
            <a:endParaRPr lang="el-GR" sz="2100" dirty="0" smtClean="0"/>
          </a:p>
        </p:txBody>
      </p:sp>
      <p:sp>
        <p:nvSpPr>
          <p:cNvPr id="5" name="Τίτλος 1"/>
          <p:cNvSpPr>
            <a:spLocks noGrp="1"/>
          </p:cNvSpPr>
          <p:nvPr>
            <p:ph type="title"/>
          </p:nvPr>
        </p:nvSpPr>
        <p:spPr>
          <a:xfrm>
            <a:off x="457200" y="274638"/>
            <a:ext cx="7620000" cy="1143000"/>
          </a:xfrm>
        </p:spPr>
        <p:txBody>
          <a:bodyPr/>
          <a:lstStyle/>
          <a:p>
            <a:r>
              <a:rPr lang="el-GR" sz="3600" dirty="0"/>
              <a:t>7. Η ποιητική λειτουργία στην ποίηση και στη γλωσσολογία.</a:t>
            </a:r>
          </a:p>
        </p:txBody>
      </p:sp>
      <p:sp>
        <p:nvSpPr>
          <p:cNvPr id="2" name="Θέση αριθμού διαφάνειας 1"/>
          <p:cNvSpPr>
            <a:spLocks noGrp="1"/>
          </p:cNvSpPr>
          <p:nvPr>
            <p:ph type="sldNum" sz="quarter" idx="12"/>
          </p:nvPr>
        </p:nvSpPr>
        <p:spPr/>
        <p:txBody>
          <a:bodyPr/>
          <a:lstStyle/>
          <a:p>
            <a:fld id="{37FAAA5C-5C6E-4E2B-AC7E-5F978EA6DE9C}" type="slidenum">
              <a:rPr lang="el-GR" smtClean="0"/>
              <a:pPr/>
              <a:t>41</a:t>
            </a:fld>
            <a:endParaRPr lang="el-GR"/>
          </a:p>
        </p:txBody>
      </p:sp>
    </p:spTree>
    <p:extLst>
      <p:ext uri="{BB962C8B-B14F-4D97-AF65-F5344CB8AC3E}">
        <p14:creationId xmlns:p14="http://schemas.microsoft.com/office/powerpoint/2010/main" xmlns="" val="11418356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600200"/>
            <a:ext cx="7643192" cy="4800600"/>
          </a:xfrm>
        </p:spPr>
        <p:txBody>
          <a:bodyPr>
            <a:noAutofit/>
          </a:bodyPr>
          <a:lstStyle/>
          <a:p>
            <a:pPr lvl="0"/>
            <a:r>
              <a:rPr lang="el-GR" sz="2100" dirty="0" smtClean="0"/>
              <a:t>Η επακόλουθη ερώτηση </a:t>
            </a:r>
            <a:r>
              <a:rPr lang="el-GR" sz="2100" dirty="0"/>
              <a:t>του Χόπκινς, </a:t>
            </a:r>
            <a:r>
              <a:rPr lang="el-GR" sz="2100" dirty="0" smtClean="0">
                <a:solidFill>
                  <a:srgbClr val="C00000"/>
                </a:solidFill>
              </a:rPr>
              <a:t>«είναι όμως όλοι οι έμμετροι λόγοι ποίηση;»</a:t>
            </a:r>
            <a:r>
              <a:rPr lang="el-GR" sz="2100" dirty="0" smtClean="0"/>
              <a:t> </a:t>
            </a:r>
            <a:r>
              <a:rPr lang="el-GR" sz="2100" dirty="0"/>
              <a:t>μπορεί να απαντηθεί </a:t>
            </a:r>
            <a:r>
              <a:rPr lang="el-GR" sz="2100" dirty="0" smtClean="0"/>
              <a:t>οριστικά </a:t>
            </a:r>
            <a:r>
              <a:rPr lang="el-GR" sz="2100" b="1" dirty="0" smtClean="0"/>
              <a:t>μόλις </a:t>
            </a:r>
            <a:r>
              <a:rPr lang="el-GR" sz="2100" b="1" dirty="0"/>
              <a:t>η ποιητική λειτουργία παύσει να περιορίζεται αυθαίρετα </a:t>
            </a:r>
            <a:r>
              <a:rPr lang="el-GR" sz="2100" b="1" dirty="0" smtClean="0"/>
              <a:t>μονάχα στα χωράφια  της </a:t>
            </a:r>
            <a:r>
              <a:rPr lang="el-GR" sz="2100" b="1" dirty="0"/>
              <a:t>ποίησης. </a:t>
            </a:r>
            <a:endParaRPr lang="el-GR" sz="2100" b="1" dirty="0" smtClean="0"/>
          </a:p>
          <a:p>
            <a:pPr lvl="1">
              <a:buFont typeface="Courier New" panose="02070309020205020404" pitchFamily="49" charset="0"/>
              <a:buChar char="o"/>
            </a:pPr>
            <a:r>
              <a:rPr lang="el-GR" dirty="0" smtClean="0"/>
              <a:t>Οι μνημονικοί στίχοι που </a:t>
            </a:r>
            <a:r>
              <a:rPr lang="el-GR" dirty="0"/>
              <a:t>αναφέρθηκαν από τον Χόπκινς (όπως </a:t>
            </a:r>
            <a:r>
              <a:rPr lang="el-GR" dirty="0" smtClean="0"/>
              <a:t>«</a:t>
            </a:r>
            <a:r>
              <a:rPr lang="en-US" i="1" dirty="0"/>
              <a:t>Thirty days hath September</a:t>
            </a:r>
            <a:r>
              <a:rPr lang="el-GR" dirty="0" smtClean="0"/>
              <a:t>» - </a:t>
            </a:r>
            <a:r>
              <a:rPr lang="el-GR" dirty="0" err="1" smtClean="0"/>
              <a:t>πρβλ</a:t>
            </a:r>
            <a:r>
              <a:rPr lang="el-GR" dirty="0" smtClean="0"/>
              <a:t> «</a:t>
            </a:r>
            <a:r>
              <a:rPr lang="el-GR" i="1" dirty="0" smtClean="0"/>
              <a:t>Ένα είναι το αηδόνι</a:t>
            </a:r>
            <a:r>
              <a:rPr lang="el-GR" dirty="0" smtClean="0"/>
              <a:t>»), τα σύγχρονα διαφημιστικά σλόγκαν, </a:t>
            </a:r>
            <a:r>
              <a:rPr lang="el-GR" dirty="0"/>
              <a:t>οι </a:t>
            </a:r>
            <a:r>
              <a:rPr lang="el-GR" dirty="0" smtClean="0"/>
              <a:t>έμμετροι μεσαιωνικοί </a:t>
            </a:r>
            <a:r>
              <a:rPr lang="el-GR" dirty="0"/>
              <a:t>νόμοι, που αναφέρθηκαν από τον </a:t>
            </a:r>
            <a:r>
              <a:rPr lang="el-GR" dirty="0" err="1" smtClean="0"/>
              <a:t>Lotz</a:t>
            </a:r>
            <a:r>
              <a:rPr lang="el-GR" dirty="0" smtClean="0"/>
              <a:t>, ή επιπλέον, οι έμμετρες σανσκριτικές επιστημονικές πραγματείες, </a:t>
            </a:r>
            <a:r>
              <a:rPr lang="el-GR" dirty="0"/>
              <a:t>οι οποίες στην </a:t>
            </a:r>
            <a:r>
              <a:rPr lang="el-GR" dirty="0" smtClean="0"/>
              <a:t>ινδική παράδοση διακρίνονται </a:t>
            </a:r>
            <a:r>
              <a:rPr lang="el-GR" dirty="0"/>
              <a:t>αυστηρά από την αληθινή ποίηση (</a:t>
            </a:r>
            <a:r>
              <a:rPr lang="el-GR" dirty="0" err="1"/>
              <a:t>kavya</a:t>
            </a:r>
            <a:r>
              <a:rPr lang="el-GR" dirty="0" smtClean="0"/>
              <a:t>)</a:t>
            </a:r>
          </a:p>
          <a:p>
            <a:pPr lvl="0"/>
            <a:r>
              <a:rPr lang="el-GR" sz="2100" dirty="0" smtClean="0">
                <a:solidFill>
                  <a:srgbClr val="C00000"/>
                </a:solidFill>
              </a:rPr>
              <a:t>όλα αυτά τα </a:t>
            </a:r>
            <a:r>
              <a:rPr lang="el-GR" sz="2100" b="1" dirty="0" smtClean="0">
                <a:solidFill>
                  <a:srgbClr val="C00000"/>
                </a:solidFill>
              </a:rPr>
              <a:t>έμμετρα κείμενα </a:t>
            </a:r>
            <a:r>
              <a:rPr lang="el-GR" sz="2100" dirty="0" smtClean="0">
                <a:solidFill>
                  <a:srgbClr val="C00000"/>
                </a:solidFill>
              </a:rPr>
              <a:t>κάνουν </a:t>
            </a:r>
            <a:r>
              <a:rPr lang="el-GR" sz="2100" b="1" dirty="0" smtClean="0">
                <a:solidFill>
                  <a:srgbClr val="C00000"/>
                </a:solidFill>
              </a:rPr>
              <a:t>χρήση της ποιητικής </a:t>
            </a:r>
            <a:r>
              <a:rPr lang="el-GR" sz="2100" b="1" dirty="0">
                <a:solidFill>
                  <a:srgbClr val="C00000"/>
                </a:solidFill>
              </a:rPr>
              <a:t>λειτουργίας</a:t>
            </a:r>
            <a:r>
              <a:rPr lang="el-GR" sz="2100" dirty="0">
                <a:solidFill>
                  <a:srgbClr val="C00000"/>
                </a:solidFill>
              </a:rPr>
              <a:t>, χωρίς όμως να απονέμουν σε αυτή τη λειτουργία τον καταλυτικό και καθοριστικό ρόλο που αναλαμβάνει στην ποίηση. </a:t>
            </a:r>
          </a:p>
        </p:txBody>
      </p:sp>
      <p:sp>
        <p:nvSpPr>
          <p:cNvPr id="5" name="Τίτλος 1"/>
          <p:cNvSpPr>
            <a:spLocks noGrp="1"/>
          </p:cNvSpPr>
          <p:nvPr>
            <p:ph type="title"/>
          </p:nvPr>
        </p:nvSpPr>
        <p:spPr>
          <a:xfrm>
            <a:off x="457200" y="274638"/>
            <a:ext cx="7620000" cy="1143000"/>
          </a:xfrm>
        </p:spPr>
        <p:txBody>
          <a:bodyPr/>
          <a:lstStyle/>
          <a:p>
            <a:r>
              <a:rPr lang="el-GR" sz="3600" dirty="0"/>
              <a:t>7. Η ποιητική λειτουργία στην ποίηση και στη γλωσσολογία.</a:t>
            </a:r>
          </a:p>
        </p:txBody>
      </p:sp>
      <p:sp>
        <p:nvSpPr>
          <p:cNvPr id="2" name="Θέση αριθμού διαφάνειας 1"/>
          <p:cNvSpPr>
            <a:spLocks noGrp="1"/>
          </p:cNvSpPr>
          <p:nvPr>
            <p:ph type="sldNum" sz="quarter" idx="12"/>
          </p:nvPr>
        </p:nvSpPr>
        <p:spPr/>
        <p:txBody>
          <a:bodyPr/>
          <a:lstStyle/>
          <a:p>
            <a:fld id="{37FAAA5C-5C6E-4E2B-AC7E-5F978EA6DE9C}" type="slidenum">
              <a:rPr lang="el-GR" smtClean="0"/>
              <a:pPr/>
              <a:t>42</a:t>
            </a:fld>
            <a:endParaRPr lang="el-GR"/>
          </a:p>
        </p:txBody>
      </p:sp>
    </p:spTree>
    <p:extLst>
      <p:ext uri="{BB962C8B-B14F-4D97-AF65-F5344CB8AC3E}">
        <p14:creationId xmlns:p14="http://schemas.microsoft.com/office/powerpoint/2010/main" xmlns="" val="629074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pPr lvl="0"/>
            <a:endParaRPr lang="el-GR" sz="1000" dirty="0" smtClean="0"/>
          </a:p>
          <a:p>
            <a:pPr lvl="0"/>
            <a:r>
              <a:rPr lang="el-GR" sz="2100" dirty="0" smtClean="0"/>
              <a:t>Έτσι</a:t>
            </a:r>
            <a:r>
              <a:rPr lang="el-GR" sz="2100" dirty="0"/>
              <a:t>, </a:t>
            </a:r>
            <a:r>
              <a:rPr lang="el-GR" sz="2100" dirty="0">
                <a:solidFill>
                  <a:srgbClr val="C00000"/>
                </a:solidFill>
              </a:rPr>
              <a:t>ο </a:t>
            </a:r>
            <a:r>
              <a:rPr lang="el-GR" sz="2100" dirty="0" smtClean="0">
                <a:solidFill>
                  <a:srgbClr val="C00000"/>
                </a:solidFill>
              </a:rPr>
              <a:t>έμμετρος λόγος πράγματι υπερβαίνει τα </a:t>
            </a:r>
            <a:r>
              <a:rPr lang="el-GR" sz="2100" dirty="0">
                <a:solidFill>
                  <a:srgbClr val="C00000"/>
                </a:solidFill>
              </a:rPr>
              <a:t>όρια της ποίησης</a:t>
            </a:r>
            <a:r>
              <a:rPr lang="el-GR" sz="2100" dirty="0"/>
              <a:t>, αλλά ταυτόχρονα </a:t>
            </a:r>
            <a:r>
              <a:rPr lang="el-GR" sz="2100" dirty="0" smtClean="0"/>
              <a:t>υποδηλώνει </a:t>
            </a:r>
            <a:r>
              <a:rPr lang="el-GR" sz="2100" dirty="0" smtClean="0">
                <a:solidFill>
                  <a:srgbClr val="C00000"/>
                </a:solidFill>
              </a:rPr>
              <a:t>πάντα </a:t>
            </a:r>
            <a:r>
              <a:rPr lang="el-GR" sz="2100" dirty="0"/>
              <a:t>την</a:t>
            </a:r>
            <a:r>
              <a:rPr lang="el-GR" sz="2100" dirty="0">
                <a:solidFill>
                  <a:srgbClr val="C00000"/>
                </a:solidFill>
              </a:rPr>
              <a:t> ποιητική λειτουργία</a:t>
            </a:r>
            <a:r>
              <a:rPr lang="el-GR" sz="2100" dirty="0"/>
              <a:t>. </a:t>
            </a:r>
            <a:endParaRPr lang="el-GR" sz="2100" dirty="0" smtClean="0"/>
          </a:p>
          <a:p>
            <a:pPr lvl="0"/>
            <a:endParaRPr lang="el-GR" sz="1000" dirty="0" smtClean="0"/>
          </a:p>
          <a:p>
            <a:pPr lvl="0"/>
            <a:r>
              <a:rPr lang="el-GR" sz="2100" dirty="0" smtClean="0"/>
              <a:t>Και </a:t>
            </a:r>
            <a:r>
              <a:rPr lang="el-GR" sz="2100" dirty="0"/>
              <a:t>προφανώς </a:t>
            </a:r>
            <a:r>
              <a:rPr lang="el-GR" sz="2100" b="1" dirty="0"/>
              <a:t>καμία ανθρώπινη </a:t>
            </a:r>
            <a:r>
              <a:rPr lang="el-GR" sz="2100" b="1" dirty="0" smtClean="0"/>
              <a:t>κουλτούρα δεν </a:t>
            </a:r>
            <a:r>
              <a:rPr lang="el-GR" sz="2100" b="1" dirty="0"/>
              <a:t>αγνοεί τη δημιουργία </a:t>
            </a:r>
            <a:r>
              <a:rPr lang="el-GR" sz="2100" b="1" dirty="0" smtClean="0"/>
              <a:t>έμμετρου λόγου / στιχοποιία, </a:t>
            </a:r>
            <a:r>
              <a:rPr lang="el-GR" sz="2100" dirty="0" smtClean="0"/>
              <a:t>ενώ </a:t>
            </a:r>
            <a:r>
              <a:rPr lang="el-GR" sz="2100" dirty="0"/>
              <a:t>υπάρχουν πολλά πολιτισμικά </a:t>
            </a:r>
            <a:r>
              <a:rPr lang="el-GR" sz="2100" dirty="0" smtClean="0"/>
              <a:t>συστήματα χωρίς «εφαρμοσμένο» στίχο.</a:t>
            </a:r>
          </a:p>
          <a:p>
            <a:pPr lvl="0"/>
            <a:endParaRPr lang="el-GR" sz="1000" dirty="0"/>
          </a:p>
          <a:p>
            <a:pPr lvl="0"/>
            <a:r>
              <a:rPr lang="el-GR" sz="2100" dirty="0" smtClean="0"/>
              <a:t>Αλλά ακόμη </a:t>
            </a:r>
            <a:r>
              <a:rPr lang="el-GR" sz="2100" dirty="0"/>
              <a:t>και σε </a:t>
            </a:r>
            <a:r>
              <a:rPr lang="el-GR" sz="2100" dirty="0" smtClean="0"/>
              <a:t>κουλτούρες που </a:t>
            </a:r>
            <a:r>
              <a:rPr lang="el-GR" sz="2100" dirty="0"/>
              <a:t>διαθέτουν </a:t>
            </a:r>
            <a:r>
              <a:rPr lang="el-GR" sz="2100" dirty="0" smtClean="0"/>
              <a:t>και «καθαρό» (</a:t>
            </a:r>
            <a:r>
              <a:rPr lang="en-US" sz="2100" dirty="0" smtClean="0"/>
              <a:t>pure)</a:t>
            </a:r>
            <a:r>
              <a:rPr lang="el-GR" sz="2100" dirty="0" smtClean="0"/>
              <a:t> και «εφαρμοσμένο» </a:t>
            </a:r>
            <a:r>
              <a:rPr lang="en-US" sz="2100" dirty="0" smtClean="0"/>
              <a:t>(applied) </a:t>
            </a:r>
            <a:r>
              <a:rPr lang="el-GR" sz="2100" dirty="0" smtClean="0"/>
              <a:t>στίχο, ο τελευταίος </a:t>
            </a:r>
            <a:r>
              <a:rPr lang="el-GR" sz="2100" dirty="0"/>
              <a:t>φαίνεται να είναι ένα αδιαμφισβήτητα </a:t>
            </a:r>
            <a:r>
              <a:rPr lang="el-GR" sz="2100" dirty="0" smtClean="0"/>
              <a:t>δευτερογενές και παράγωγο </a:t>
            </a:r>
            <a:r>
              <a:rPr lang="el-GR" sz="2100" dirty="0"/>
              <a:t>φαινόμενο. </a:t>
            </a:r>
            <a:endParaRPr lang="el-GR" sz="2100" dirty="0" smtClean="0"/>
          </a:p>
          <a:p>
            <a:pPr lvl="0"/>
            <a:endParaRPr lang="el-GR" sz="2100" dirty="0">
              <a:solidFill>
                <a:srgbClr val="92D050"/>
              </a:solidFill>
            </a:endParaRPr>
          </a:p>
        </p:txBody>
      </p:sp>
      <p:sp>
        <p:nvSpPr>
          <p:cNvPr id="5" name="Τίτλος 1"/>
          <p:cNvSpPr>
            <a:spLocks noGrp="1"/>
          </p:cNvSpPr>
          <p:nvPr>
            <p:ph type="title"/>
          </p:nvPr>
        </p:nvSpPr>
        <p:spPr>
          <a:xfrm>
            <a:off x="457200" y="274638"/>
            <a:ext cx="7620000" cy="1143000"/>
          </a:xfrm>
        </p:spPr>
        <p:txBody>
          <a:bodyPr/>
          <a:lstStyle/>
          <a:p>
            <a:r>
              <a:rPr lang="el-GR" sz="3600" dirty="0"/>
              <a:t>7. Η ποιητική λειτουργία στην ποίηση και στη γλωσσολογία.</a:t>
            </a:r>
          </a:p>
        </p:txBody>
      </p:sp>
      <p:sp>
        <p:nvSpPr>
          <p:cNvPr id="2" name="Θέση αριθμού διαφάνειας 1"/>
          <p:cNvSpPr>
            <a:spLocks noGrp="1"/>
          </p:cNvSpPr>
          <p:nvPr>
            <p:ph type="sldNum" sz="quarter" idx="12"/>
          </p:nvPr>
        </p:nvSpPr>
        <p:spPr/>
        <p:txBody>
          <a:bodyPr/>
          <a:lstStyle/>
          <a:p>
            <a:fld id="{37FAAA5C-5C6E-4E2B-AC7E-5F978EA6DE9C}" type="slidenum">
              <a:rPr lang="el-GR" smtClean="0"/>
              <a:pPr/>
              <a:t>43</a:t>
            </a:fld>
            <a:endParaRPr lang="el-GR"/>
          </a:p>
        </p:txBody>
      </p:sp>
    </p:spTree>
    <p:extLst>
      <p:ext uri="{BB962C8B-B14F-4D97-AF65-F5344CB8AC3E}">
        <p14:creationId xmlns:p14="http://schemas.microsoft.com/office/powerpoint/2010/main" xmlns="" val="11418356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endParaRPr lang="el-GR" sz="2100" dirty="0" smtClean="0"/>
          </a:p>
          <a:p>
            <a:r>
              <a:rPr lang="el-GR" sz="2100" dirty="0" smtClean="0"/>
              <a:t>Συνοψίζοντας</a:t>
            </a:r>
            <a:r>
              <a:rPr lang="en-US" sz="2100" dirty="0" smtClean="0"/>
              <a:t>, </a:t>
            </a:r>
            <a:r>
              <a:rPr lang="el-GR" sz="2100" dirty="0" smtClean="0"/>
              <a:t>η </a:t>
            </a:r>
            <a:r>
              <a:rPr lang="el-GR" sz="2100" b="1" dirty="0" smtClean="0"/>
              <a:t>ανάλυση του </a:t>
            </a:r>
            <a:r>
              <a:rPr lang="el-GR" sz="2100" b="1" dirty="0"/>
              <a:t>ποιητικού λόγου </a:t>
            </a:r>
            <a:r>
              <a:rPr lang="el-GR" sz="2100" dirty="0" smtClean="0"/>
              <a:t>ανήκει εξ </a:t>
            </a:r>
            <a:r>
              <a:rPr lang="el-GR" sz="2100" dirty="0"/>
              <a:t>ολοκλήρου </a:t>
            </a:r>
            <a:r>
              <a:rPr lang="el-GR" sz="2100" dirty="0" smtClean="0"/>
              <a:t>στην </a:t>
            </a:r>
            <a:r>
              <a:rPr lang="el-GR" sz="2100" dirty="0"/>
              <a:t>αρμοδιότητα της </a:t>
            </a:r>
            <a:r>
              <a:rPr lang="el-GR" sz="2100" i="1" dirty="0" smtClean="0"/>
              <a:t>ποιητικής</a:t>
            </a:r>
            <a:r>
              <a:rPr lang="el-GR" sz="2100" dirty="0" smtClean="0"/>
              <a:t>, η οποία θα μπορούσε </a:t>
            </a:r>
            <a:r>
              <a:rPr lang="el-GR" sz="2100" dirty="0"/>
              <a:t>να οριστεί ως </a:t>
            </a:r>
            <a:r>
              <a:rPr lang="el-GR" sz="2100" dirty="0">
                <a:solidFill>
                  <a:schemeClr val="accent3">
                    <a:lumMod val="50000"/>
                  </a:schemeClr>
                </a:solidFill>
              </a:rPr>
              <a:t>το</a:t>
            </a:r>
            <a:r>
              <a:rPr lang="el-GR" sz="2100" dirty="0" smtClean="0"/>
              <a:t> </a:t>
            </a:r>
            <a:r>
              <a:rPr lang="el-GR" sz="2100" dirty="0">
                <a:solidFill>
                  <a:schemeClr val="accent3">
                    <a:lumMod val="50000"/>
                  </a:schemeClr>
                </a:solidFill>
              </a:rPr>
              <a:t>μέρος εκείνο της γλωσσολογίας, </a:t>
            </a:r>
            <a:r>
              <a:rPr lang="el-GR" sz="2100" dirty="0" smtClean="0">
                <a:solidFill>
                  <a:schemeClr val="accent3">
                    <a:lumMod val="50000"/>
                  </a:schemeClr>
                </a:solidFill>
              </a:rPr>
              <a:t>που πραγματεύεται την </a:t>
            </a:r>
            <a:r>
              <a:rPr lang="el-GR" sz="2100" dirty="0">
                <a:solidFill>
                  <a:schemeClr val="accent3">
                    <a:lumMod val="50000"/>
                  </a:schemeClr>
                </a:solidFill>
              </a:rPr>
              <a:t>ποιητική λειτουργία </a:t>
            </a:r>
            <a:r>
              <a:rPr lang="el-GR" sz="2100" dirty="0" smtClean="0">
                <a:solidFill>
                  <a:schemeClr val="accent3">
                    <a:lumMod val="50000"/>
                  </a:schemeClr>
                </a:solidFill>
              </a:rPr>
              <a:t>σε σχέση με </a:t>
            </a:r>
            <a:r>
              <a:rPr lang="el-GR" sz="2100" dirty="0">
                <a:solidFill>
                  <a:schemeClr val="accent3">
                    <a:lumMod val="50000"/>
                  </a:schemeClr>
                </a:solidFill>
              </a:rPr>
              <a:t>τις </a:t>
            </a:r>
            <a:r>
              <a:rPr lang="el-GR" sz="2100" dirty="0" smtClean="0">
                <a:solidFill>
                  <a:schemeClr val="accent3">
                    <a:lumMod val="50000"/>
                  </a:schemeClr>
                </a:solidFill>
              </a:rPr>
              <a:t>υπόλοιπες λειτουργίες </a:t>
            </a:r>
            <a:r>
              <a:rPr lang="el-GR" sz="2100" dirty="0">
                <a:solidFill>
                  <a:schemeClr val="accent3">
                    <a:lumMod val="50000"/>
                  </a:schemeClr>
                </a:solidFill>
              </a:rPr>
              <a:t>της γλώσσας</a:t>
            </a:r>
            <a:r>
              <a:rPr lang="el-GR" sz="2100" dirty="0" smtClean="0"/>
              <a:t>.</a:t>
            </a:r>
          </a:p>
          <a:p>
            <a:endParaRPr lang="el-GR" sz="1000" dirty="0" smtClean="0"/>
          </a:p>
          <a:p>
            <a:r>
              <a:rPr lang="el-GR" sz="2100" dirty="0">
                <a:solidFill>
                  <a:srgbClr val="9B0000"/>
                </a:solidFill>
              </a:rPr>
              <a:t>Η ποιητική με την ευρύτερη έννοια της λέξης ασχολείται με την ποιητική λειτουργία όχι </a:t>
            </a:r>
            <a:r>
              <a:rPr lang="el-GR" sz="2100" dirty="0" smtClean="0">
                <a:solidFill>
                  <a:srgbClr val="9B0000"/>
                </a:solidFill>
              </a:rPr>
              <a:t>μόνο όπως παρουσιάζεται </a:t>
            </a:r>
            <a:r>
              <a:rPr lang="el-GR" sz="2100" dirty="0">
                <a:solidFill>
                  <a:srgbClr val="9B0000"/>
                </a:solidFill>
              </a:rPr>
              <a:t>στην ποίηση</a:t>
            </a:r>
            <a:r>
              <a:rPr lang="el-GR" sz="2100" dirty="0"/>
              <a:t>, όπου αυτή η λειτουργία </a:t>
            </a:r>
            <a:r>
              <a:rPr lang="el-GR" sz="2100" dirty="0" smtClean="0"/>
              <a:t>επιβάλλεται στις άλλες λειτουργίες </a:t>
            </a:r>
            <a:r>
              <a:rPr lang="el-GR" sz="2100" dirty="0"/>
              <a:t>της γλώσσας, </a:t>
            </a:r>
            <a:r>
              <a:rPr lang="el-GR" sz="2100" dirty="0">
                <a:solidFill>
                  <a:srgbClr val="9B0000"/>
                </a:solidFill>
              </a:rPr>
              <a:t>αλλά και έξω από την ποίηση</a:t>
            </a:r>
            <a:r>
              <a:rPr lang="el-GR" sz="2100" dirty="0"/>
              <a:t>, όταν κάποια άλλη λειτουργία </a:t>
            </a:r>
            <a:r>
              <a:rPr lang="el-GR" sz="2100" dirty="0" smtClean="0"/>
              <a:t>επιβάλλεται στην </a:t>
            </a:r>
            <a:r>
              <a:rPr lang="el-GR" sz="2100" dirty="0"/>
              <a:t>ποιητική λειτουργία</a:t>
            </a:r>
            <a:r>
              <a:rPr lang="el-GR" sz="2100" dirty="0" smtClean="0"/>
              <a:t>.</a:t>
            </a:r>
          </a:p>
        </p:txBody>
      </p:sp>
      <p:sp>
        <p:nvSpPr>
          <p:cNvPr id="5" name="Τίτλος 1"/>
          <p:cNvSpPr>
            <a:spLocks noGrp="1"/>
          </p:cNvSpPr>
          <p:nvPr>
            <p:ph type="title"/>
          </p:nvPr>
        </p:nvSpPr>
        <p:spPr>
          <a:xfrm>
            <a:off x="457200" y="274638"/>
            <a:ext cx="7620000" cy="1143000"/>
          </a:xfrm>
        </p:spPr>
        <p:txBody>
          <a:bodyPr/>
          <a:lstStyle/>
          <a:p>
            <a:r>
              <a:rPr lang="el-GR" sz="3600" dirty="0"/>
              <a:t>7. Η ποιητική λειτουργία στην ποίηση και στη γλωσσολογία.</a:t>
            </a:r>
          </a:p>
        </p:txBody>
      </p:sp>
      <p:sp>
        <p:nvSpPr>
          <p:cNvPr id="2" name="Θέση αριθμού διαφάνειας 1"/>
          <p:cNvSpPr>
            <a:spLocks noGrp="1"/>
          </p:cNvSpPr>
          <p:nvPr>
            <p:ph type="sldNum" sz="quarter" idx="12"/>
          </p:nvPr>
        </p:nvSpPr>
        <p:spPr/>
        <p:txBody>
          <a:bodyPr/>
          <a:lstStyle/>
          <a:p>
            <a:fld id="{37FAAA5C-5C6E-4E2B-AC7E-5F978EA6DE9C}" type="slidenum">
              <a:rPr lang="el-GR" smtClean="0"/>
              <a:pPr/>
              <a:t>44</a:t>
            </a:fld>
            <a:endParaRPr lang="el-GR"/>
          </a:p>
        </p:txBody>
      </p:sp>
    </p:spTree>
    <p:extLst>
      <p:ext uri="{BB962C8B-B14F-4D97-AF65-F5344CB8AC3E}">
        <p14:creationId xmlns:p14="http://schemas.microsoft.com/office/powerpoint/2010/main" xmlns="" val="13915535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endParaRPr lang="el-G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6641" r="331"/>
          <a:stretch/>
        </p:blipFill>
        <p:spPr bwMode="auto">
          <a:xfrm>
            <a:off x="1" y="-25222"/>
            <a:ext cx="9144000" cy="68832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Θέση κειμένου 4"/>
          <p:cNvSpPr>
            <a:spLocks noGrp="1"/>
          </p:cNvSpPr>
          <p:nvPr>
            <p:ph type="body" idx="1"/>
          </p:nvPr>
        </p:nvSpPr>
        <p:spPr>
          <a:xfrm>
            <a:off x="827584" y="2996952"/>
            <a:ext cx="5832648" cy="1993578"/>
          </a:xfrm>
        </p:spPr>
        <p:txBody>
          <a:bodyPr>
            <a:noAutofit/>
          </a:bodyPr>
          <a:lstStyle/>
          <a:p>
            <a:r>
              <a:rPr lang="el-GR" sz="5600" dirty="0" smtClean="0">
                <a:solidFill>
                  <a:srgbClr val="FFFF14"/>
                </a:solidFill>
                <a:latin typeface="+mj-lt"/>
              </a:rPr>
              <a:t>Ευχαριστώ για την προσοχή σας!</a:t>
            </a:r>
            <a:endParaRPr lang="el-GR" sz="5600" dirty="0">
              <a:solidFill>
                <a:srgbClr val="FFFF14"/>
              </a:solidFill>
              <a:latin typeface="+mj-lt"/>
            </a:endParaRPr>
          </a:p>
        </p:txBody>
      </p:sp>
    </p:spTree>
    <p:extLst>
      <p:ext uri="{BB962C8B-B14F-4D97-AF65-F5344CB8AC3E}">
        <p14:creationId xmlns:p14="http://schemas.microsoft.com/office/powerpoint/2010/main" xmlns="" val="3506305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200" fill="hold">
                                          <p:stCondLst>
                                            <p:cond delay="0"/>
                                          </p:stCondLst>
                                        </p:cTn>
                                        <p:tgtEl>
                                          <p:spTgt spid="5">
                                            <p:txEl>
                                              <p:pRg st="0" end="0"/>
                                            </p:txEl>
                                          </p:spTgt>
                                        </p:tgtEl>
                                        <p:attrNameLst>
                                          <p:attrName>r</p:attrName>
                                        </p:attrNameLst>
                                      </p:cBhvr>
                                    </p:animRot>
                                    <p:animRot by="-240000">
                                      <p:cBhvr>
                                        <p:cTn id="7" dur="400" fill="hold">
                                          <p:stCondLst>
                                            <p:cond delay="400"/>
                                          </p:stCondLst>
                                        </p:cTn>
                                        <p:tgtEl>
                                          <p:spTgt spid="5">
                                            <p:txEl>
                                              <p:pRg st="0" end="0"/>
                                            </p:txEl>
                                          </p:spTgt>
                                        </p:tgtEl>
                                        <p:attrNameLst>
                                          <p:attrName>r</p:attrName>
                                        </p:attrNameLst>
                                      </p:cBhvr>
                                    </p:animRot>
                                    <p:animRot by="240000">
                                      <p:cBhvr>
                                        <p:cTn id="8" dur="400" fill="hold">
                                          <p:stCondLst>
                                            <p:cond delay="800"/>
                                          </p:stCondLst>
                                        </p:cTn>
                                        <p:tgtEl>
                                          <p:spTgt spid="5">
                                            <p:txEl>
                                              <p:pRg st="0" end="0"/>
                                            </p:txEl>
                                          </p:spTgt>
                                        </p:tgtEl>
                                        <p:attrNameLst>
                                          <p:attrName>r</p:attrName>
                                        </p:attrNameLst>
                                      </p:cBhvr>
                                    </p:animRot>
                                    <p:animRot by="-240000">
                                      <p:cBhvr>
                                        <p:cTn id="9" dur="400" fill="hold">
                                          <p:stCondLst>
                                            <p:cond delay="1200"/>
                                          </p:stCondLst>
                                        </p:cTn>
                                        <p:tgtEl>
                                          <p:spTgt spid="5">
                                            <p:txEl>
                                              <p:pRg st="0" end="0"/>
                                            </p:txEl>
                                          </p:spTgt>
                                        </p:tgtEl>
                                        <p:attrNameLst>
                                          <p:attrName>r</p:attrName>
                                        </p:attrNameLst>
                                      </p:cBhvr>
                                    </p:animRot>
                                    <p:animRot by="120000">
                                      <p:cBhvr>
                                        <p:cTn id="10" dur="400" fill="hold">
                                          <p:stCondLst>
                                            <p:cond delay="1600"/>
                                          </p:stCondLst>
                                        </p:cTn>
                                        <p:tgtEl>
                                          <p:spTgt spid="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3600" dirty="0" smtClean="0"/>
              <a:t>1. Roman Jakobson</a:t>
            </a:r>
            <a:endParaRPr lang="el-GR" sz="3600" dirty="0"/>
          </a:p>
        </p:txBody>
      </p:sp>
      <p:pic>
        <p:nvPicPr>
          <p:cNvPr id="2050" name="Picture 2"/>
          <p:cNvPicPr>
            <a:picLocks noGrp="1" noChangeAspect="1" noChangeArrowheads="1"/>
          </p:cNvPicPr>
          <p:nvPr>
            <p:ph sz="half" idx="1"/>
          </p:nvPr>
        </p:nvPicPr>
        <p:blipFill rotWithShape="1">
          <a:blip r:embed="rId2">
            <a:extLst>
              <a:ext uri="{BEBA8EAE-BF5A-486C-A8C5-ECC9F3942E4B}">
                <a14:imgProps xmlns:a14="http://schemas.microsoft.com/office/drawing/2010/main" xmlns="">
                  <a14:imgLayer r:embed="rId3">
                    <a14:imgEffect>
                      <a14:artisticMosiaicBubbles/>
                    </a14:imgEffect>
                  </a14:imgLayer>
                </a14:imgProps>
              </a:ext>
              <a:ext uri="{28A0092B-C50C-407E-A947-70E740481C1C}">
                <a14:useLocalDpi xmlns:a14="http://schemas.microsoft.com/office/drawing/2010/main" xmlns="" val="0"/>
              </a:ext>
            </a:extLst>
          </a:blip>
          <a:stretch/>
        </p:blipFill>
        <p:spPr bwMode="auto">
          <a:xfrm>
            <a:off x="397283" y="1484784"/>
            <a:ext cx="2095500" cy="2638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Θέση περιεχομένου 3"/>
          <p:cNvSpPr>
            <a:spLocks noGrp="1"/>
          </p:cNvSpPr>
          <p:nvPr>
            <p:ph sz="half" idx="2"/>
          </p:nvPr>
        </p:nvSpPr>
        <p:spPr>
          <a:xfrm>
            <a:off x="2915816" y="1536192"/>
            <a:ext cx="5161384" cy="5061160"/>
          </a:xfrm>
        </p:spPr>
        <p:txBody>
          <a:bodyPr>
            <a:noAutofit/>
          </a:bodyPr>
          <a:lstStyle/>
          <a:p>
            <a:r>
              <a:rPr lang="el-GR" sz="2100" dirty="0" smtClean="0"/>
              <a:t>Με τη μετακίνηση του το 1920 στην Πράγα, ίδρυσε τη </a:t>
            </a:r>
            <a:r>
              <a:rPr lang="el-GR" sz="2100" b="1" dirty="0" smtClean="0"/>
              <a:t>Σχολή της Πράγας</a:t>
            </a:r>
            <a:r>
              <a:rPr lang="el-GR" sz="2100" dirty="0" smtClean="0"/>
              <a:t>, όπου ανέπτυξε τη θεωρία της </a:t>
            </a:r>
            <a:r>
              <a:rPr lang="el-GR" sz="2100" dirty="0" smtClean="0">
                <a:solidFill>
                  <a:schemeClr val="accent3">
                    <a:lumMod val="50000"/>
                  </a:schemeClr>
                </a:solidFill>
              </a:rPr>
              <a:t>φωνολογίας</a:t>
            </a:r>
            <a:r>
              <a:rPr lang="el-GR" sz="2100" dirty="0" smtClean="0">
                <a:solidFill>
                  <a:schemeClr val="accent1">
                    <a:lumMod val="50000"/>
                  </a:schemeClr>
                </a:solidFill>
              </a:rPr>
              <a:t> </a:t>
            </a:r>
            <a:r>
              <a:rPr lang="el-GR" sz="2100" dirty="0" smtClean="0"/>
              <a:t>και τις </a:t>
            </a:r>
            <a:r>
              <a:rPr lang="el-GR" sz="2100" dirty="0" smtClean="0">
                <a:solidFill>
                  <a:schemeClr val="accent3">
                    <a:lumMod val="50000"/>
                  </a:schemeClr>
                </a:solidFill>
              </a:rPr>
              <a:t>αρχές  της λογοτεχνικής κριτικής</a:t>
            </a:r>
            <a:r>
              <a:rPr lang="el-GR" sz="2100" dirty="0" smtClean="0"/>
              <a:t>.</a:t>
            </a:r>
          </a:p>
          <a:p>
            <a:r>
              <a:rPr lang="el-GR" sz="2100" dirty="0" smtClean="0"/>
              <a:t>Στη Σκανδιναβία συνδέθηκε με τον κύκλο της Κοπεγχάγης και μορφές όπως ο </a:t>
            </a:r>
            <a:r>
              <a:rPr lang="en-US" sz="2100" dirty="0" smtClean="0"/>
              <a:t>Louis Hjelmslev.</a:t>
            </a:r>
            <a:endParaRPr lang="el-GR" sz="2100" dirty="0" smtClean="0"/>
          </a:p>
          <a:p>
            <a:r>
              <a:rPr lang="el-GR" sz="2100" dirty="0" smtClean="0"/>
              <a:t>Στο Β’ Π.Π. μετακινήθηκε στη Νέα Υόρκη, όπου ήρθε σε επαφή με Αμερικανούς δομιστές και ανθρωπολόγους και ανέπτυξε τη </a:t>
            </a:r>
            <a:r>
              <a:rPr lang="el-GR" sz="2100" dirty="0" smtClean="0">
                <a:solidFill>
                  <a:schemeClr val="accent3">
                    <a:lumMod val="50000"/>
                  </a:schemeClr>
                </a:solidFill>
              </a:rPr>
              <a:t>θεωρία των γλωσσικών καθολικών</a:t>
            </a:r>
            <a:r>
              <a:rPr lang="el-GR" sz="2100" dirty="0" smtClean="0"/>
              <a:t>, τη </a:t>
            </a:r>
            <a:r>
              <a:rPr lang="el-GR" sz="2100" dirty="0" smtClean="0">
                <a:solidFill>
                  <a:schemeClr val="accent3">
                    <a:lumMod val="50000"/>
                  </a:schemeClr>
                </a:solidFill>
              </a:rPr>
              <a:t>γλωσσική τυπολογία </a:t>
            </a:r>
            <a:r>
              <a:rPr lang="el-GR" sz="2100" dirty="0" smtClean="0"/>
              <a:t>και τη </a:t>
            </a:r>
            <a:r>
              <a:rPr lang="el-GR" sz="2100" dirty="0" smtClean="0">
                <a:solidFill>
                  <a:schemeClr val="accent3">
                    <a:lumMod val="50000"/>
                  </a:schemeClr>
                </a:solidFill>
              </a:rPr>
              <a:t>θεωρία της επικοινωνίας</a:t>
            </a:r>
            <a:r>
              <a:rPr lang="el-GR" sz="2100" dirty="0" smtClean="0"/>
              <a:t>.</a:t>
            </a:r>
          </a:p>
        </p:txBody>
      </p:sp>
      <p:pic>
        <p:nvPicPr>
          <p:cNvPr id="2052" name="Picture 4" descr="ÎÏÎ¿ÏÎ­Î»ÎµÏÎ¼Î± ÎµÎ¹ÎºÏÎ½Î±Ï Î³Î¹Î± roman jakobson"/>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95536" y="4233040"/>
            <a:ext cx="2097247" cy="236431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Θέση αριθμού διαφάνειας 2"/>
          <p:cNvSpPr>
            <a:spLocks noGrp="1"/>
          </p:cNvSpPr>
          <p:nvPr>
            <p:ph type="sldNum" sz="quarter" idx="12"/>
          </p:nvPr>
        </p:nvSpPr>
        <p:spPr/>
        <p:txBody>
          <a:bodyPr/>
          <a:lstStyle/>
          <a:p>
            <a:fld id="{37FAAA5C-5C6E-4E2B-AC7E-5F978EA6DE9C}" type="slidenum">
              <a:rPr lang="el-GR" smtClean="0"/>
              <a:pPr/>
              <a:t>5</a:t>
            </a:fld>
            <a:endParaRPr lang="el-GR"/>
          </a:p>
        </p:txBody>
      </p:sp>
    </p:spTree>
    <p:extLst>
      <p:ext uri="{BB962C8B-B14F-4D97-AF65-F5344CB8AC3E}">
        <p14:creationId xmlns:p14="http://schemas.microsoft.com/office/powerpoint/2010/main" xmlns="" val="25014130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3600" dirty="0" smtClean="0"/>
              <a:t>1. Roman Jakobson</a:t>
            </a:r>
            <a:endParaRPr lang="el-GR" sz="3600" dirty="0"/>
          </a:p>
        </p:txBody>
      </p:sp>
      <p:pic>
        <p:nvPicPr>
          <p:cNvPr id="2050" name="Picture 2"/>
          <p:cNvPicPr>
            <a:picLocks noGrp="1" noChangeAspect="1" noChangeArrowheads="1"/>
          </p:cNvPicPr>
          <p:nvPr>
            <p:ph sz="half" idx="1"/>
          </p:nvPr>
        </p:nvPicPr>
        <p:blipFill rotWithShape="1">
          <a:blip r:embed="rId2">
            <a:extLst>
              <a:ext uri="{BEBA8EAE-BF5A-486C-A8C5-ECC9F3942E4B}">
                <a14:imgProps xmlns:a14="http://schemas.microsoft.com/office/drawing/2010/main" xmlns="">
                  <a14:imgLayer r:embed="rId3">
                    <a14:imgEffect>
                      <a14:artisticMosiaicBubbles/>
                    </a14:imgEffect>
                  </a14:imgLayer>
                </a14:imgProps>
              </a:ext>
              <a:ext uri="{28A0092B-C50C-407E-A947-70E740481C1C}">
                <a14:useLocalDpi xmlns:a14="http://schemas.microsoft.com/office/drawing/2010/main" xmlns="" val="0"/>
              </a:ext>
            </a:extLst>
          </a:blip>
          <a:stretch/>
        </p:blipFill>
        <p:spPr bwMode="auto">
          <a:xfrm>
            <a:off x="397283" y="1484784"/>
            <a:ext cx="2095500" cy="2638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Θέση περιεχομένου 3"/>
          <p:cNvSpPr>
            <a:spLocks noGrp="1"/>
          </p:cNvSpPr>
          <p:nvPr>
            <p:ph sz="half" idx="2"/>
          </p:nvPr>
        </p:nvSpPr>
        <p:spPr>
          <a:xfrm>
            <a:off x="2915816" y="1536192"/>
            <a:ext cx="5161384" cy="5061160"/>
          </a:xfrm>
        </p:spPr>
        <p:txBody>
          <a:bodyPr>
            <a:normAutofit/>
          </a:bodyPr>
          <a:lstStyle/>
          <a:p>
            <a:r>
              <a:rPr lang="el-GR" sz="2100" dirty="0" smtClean="0"/>
              <a:t>Δίδαξε </a:t>
            </a:r>
            <a:r>
              <a:rPr lang="el-GR" sz="2100" dirty="0"/>
              <a:t>στα Πανεπιστήμια του Mπρνο </a:t>
            </a:r>
            <a:r>
              <a:rPr lang="el-GR" sz="2100" dirty="0" smtClean="0"/>
              <a:t>(Τσεχοσλοβακία), </a:t>
            </a:r>
            <a:r>
              <a:rPr lang="el-GR" sz="2100" dirty="0"/>
              <a:t>στο </a:t>
            </a:r>
            <a:r>
              <a:rPr lang="el-GR" sz="2100" dirty="0" smtClean="0"/>
              <a:t>Κολούμπια, </a:t>
            </a:r>
            <a:r>
              <a:rPr lang="el-GR" sz="2100" dirty="0"/>
              <a:t>στο </a:t>
            </a:r>
            <a:r>
              <a:rPr lang="el-GR" sz="2100" dirty="0" smtClean="0"/>
              <a:t>Χάρβαρντ </a:t>
            </a:r>
            <a:r>
              <a:rPr lang="el-GR" sz="2100" dirty="0"/>
              <a:t>και στο </a:t>
            </a:r>
            <a:r>
              <a:rPr lang="el-GR" sz="2100" dirty="0" smtClean="0"/>
              <a:t>Τεχνολογικό Ινστιτούτο </a:t>
            </a:r>
            <a:r>
              <a:rPr lang="el-GR" sz="2100" dirty="0"/>
              <a:t>της </a:t>
            </a:r>
            <a:r>
              <a:rPr lang="el-GR" sz="2100" dirty="0" smtClean="0"/>
              <a:t>Μασαχουσέτης </a:t>
            </a:r>
            <a:r>
              <a:rPr lang="el-GR" sz="2100" dirty="0"/>
              <a:t>(MIT). </a:t>
            </a:r>
            <a:endParaRPr lang="el-GR" sz="2100" dirty="0" smtClean="0"/>
          </a:p>
          <a:p>
            <a:r>
              <a:rPr lang="el-GR" sz="2100" dirty="0" smtClean="0"/>
              <a:t>Φημολογείται ότι μιλούσε άπταιστα τουλάχιστον 20 γλώσσες!</a:t>
            </a:r>
          </a:p>
          <a:p>
            <a:endParaRPr lang="el-GR" sz="2100" dirty="0" smtClean="0"/>
          </a:p>
          <a:p>
            <a:r>
              <a:rPr lang="el-GR" sz="2100" b="1" dirty="0" smtClean="0">
                <a:solidFill>
                  <a:srgbClr val="9B0000"/>
                </a:solidFill>
              </a:rPr>
              <a:t>Θεωρείται ένας από </a:t>
            </a:r>
            <a:r>
              <a:rPr lang="el-GR" sz="2100" b="1" dirty="0">
                <a:solidFill>
                  <a:srgbClr val="9B0000"/>
                </a:solidFill>
              </a:rPr>
              <a:t>τους μεγαλύτερους γλωσσολόγους του 20ου αιώνα</a:t>
            </a:r>
            <a:r>
              <a:rPr lang="el-GR" sz="2100" dirty="0">
                <a:solidFill>
                  <a:srgbClr val="9B0000"/>
                </a:solidFill>
              </a:rPr>
              <a:t>.</a:t>
            </a:r>
          </a:p>
        </p:txBody>
      </p:sp>
      <p:pic>
        <p:nvPicPr>
          <p:cNvPr id="2052" name="Picture 4" descr="ÎÏÎ¿ÏÎ­Î»ÎµÏÎ¼Î± ÎµÎ¹ÎºÏÎ½Î±Ï Î³Î¹Î± roman jakobson"/>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95536" y="4233040"/>
            <a:ext cx="2097247" cy="236431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Θέση αριθμού διαφάνειας 2"/>
          <p:cNvSpPr>
            <a:spLocks noGrp="1"/>
          </p:cNvSpPr>
          <p:nvPr>
            <p:ph type="sldNum" sz="quarter" idx="12"/>
          </p:nvPr>
        </p:nvSpPr>
        <p:spPr/>
        <p:txBody>
          <a:bodyPr/>
          <a:lstStyle/>
          <a:p>
            <a:fld id="{37FAAA5C-5C6E-4E2B-AC7E-5F978EA6DE9C}" type="slidenum">
              <a:rPr lang="el-GR" smtClean="0"/>
              <a:pPr/>
              <a:t>6</a:t>
            </a:fld>
            <a:endParaRPr lang="el-GR"/>
          </a:p>
        </p:txBody>
      </p:sp>
    </p:spTree>
    <p:extLst>
      <p:ext uri="{BB962C8B-B14F-4D97-AF65-F5344CB8AC3E}">
        <p14:creationId xmlns:p14="http://schemas.microsoft.com/office/powerpoint/2010/main" xmlns="" val="748229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extLst>
              <a:ext uri="{BEBA8EAE-BF5A-486C-A8C5-ECC9F3942E4B}">
                <a14:imgProps xmlns:a14="http://schemas.microsoft.com/office/drawing/2010/main" xmlns="">
                  <a14:imgLayer r:embed="rId3">
                    <a14:imgEffect>
                      <a14:sharpenSoften amount="-50000"/>
                    </a14:imgEffect>
                    <a14:imgEffect>
                      <a14:saturation sat="66000"/>
                    </a14:imgEffect>
                    <a14:imgEffect>
                      <a14:brightnessContrast contrast="20000"/>
                    </a14:imgEffect>
                  </a14:imgLayer>
                </a14:imgProps>
              </a:ext>
              <a:ext uri="{28A0092B-C50C-407E-A947-70E740481C1C}">
                <a14:useLocalDpi xmlns:a14="http://schemas.microsoft.com/office/drawing/2010/main" xmlns="" val="0"/>
              </a:ext>
            </a:extLst>
          </a:blip>
          <a:stretch>
            <a:fillRect/>
          </a:stretch>
        </p:blipFill>
        <p:spPr>
          <a:xfrm>
            <a:off x="0" y="0"/>
            <a:ext cx="9756575" cy="6858000"/>
          </a:xfrm>
          <a:prstGeom prst="rect">
            <a:avLst/>
          </a:prstGeom>
        </p:spPr>
      </p:pic>
      <p:sp>
        <p:nvSpPr>
          <p:cNvPr id="2" name="Τίτλος 1"/>
          <p:cNvSpPr>
            <a:spLocks noGrp="1"/>
          </p:cNvSpPr>
          <p:nvPr>
            <p:ph type="ctrTitle"/>
          </p:nvPr>
        </p:nvSpPr>
        <p:spPr>
          <a:xfrm>
            <a:off x="1475656" y="2924944"/>
            <a:ext cx="7543800" cy="2593975"/>
          </a:xfrm>
        </p:spPr>
        <p:txBody>
          <a:bodyPr/>
          <a:lstStyle/>
          <a:p>
            <a:pPr marL="0" lvl="0" indent="0" algn="r"/>
            <a:r>
              <a:rPr lang="el-GR" sz="6000" b="1" i="1" dirty="0">
                <a:solidFill>
                  <a:schemeClr val="accent1">
                    <a:lumMod val="50000"/>
                  </a:schemeClr>
                </a:solidFill>
                <a:effectLst>
                  <a:outerShdw blurRad="38100" dist="38100" dir="2700000" algn="tl">
                    <a:srgbClr val="000000">
                      <a:alpha val="43137"/>
                    </a:srgbClr>
                  </a:outerShdw>
                </a:effectLst>
              </a:rPr>
              <a:t>«</a:t>
            </a:r>
            <a:r>
              <a:rPr lang="en-US" sz="6000" b="1" i="1" dirty="0" smtClean="0">
                <a:solidFill>
                  <a:schemeClr val="accent1">
                    <a:lumMod val="50000"/>
                  </a:schemeClr>
                </a:solidFill>
                <a:effectLst>
                  <a:outerShdw blurRad="38100" dist="38100" dir="2700000" algn="tl">
                    <a:srgbClr val="000000">
                      <a:alpha val="43137"/>
                    </a:srgbClr>
                  </a:outerShdw>
                </a:effectLst>
              </a:rPr>
              <a:t>Linguistics </a:t>
            </a:r>
            <a:r>
              <a:rPr lang="en-US" sz="6000" b="1" i="1" dirty="0">
                <a:solidFill>
                  <a:schemeClr val="accent1">
                    <a:lumMod val="50000"/>
                  </a:schemeClr>
                </a:solidFill>
                <a:effectLst>
                  <a:outerShdw blurRad="38100" dist="38100" dir="2700000" algn="tl">
                    <a:srgbClr val="000000">
                      <a:alpha val="43137"/>
                    </a:srgbClr>
                  </a:outerShdw>
                </a:effectLst>
              </a:rPr>
              <a:t>and Poetics</a:t>
            </a:r>
            <a:r>
              <a:rPr lang="el-GR" sz="6000" b="1" i="1" dirty="0" smtClean="0">
                <a:solidFill>
                  <a:schemeClr val="accent1">
                    <a:lumMod val="50000"/>
                  </a:schemeClr>
                </a:solidFill>
                <a:effectLst>
                  <a:outerShdw blurRad="38100" dist="38100" dir="2700000" algn="tl">
                    <a:srgbClr val="000000">
                      <a:alpha val="43137"/>
                    </a:srgbClr>
                  </a:outerShdw>
                </a:effectLst>
              </a:rPr>
              <a:t>»</a:t>
            </a:r>
            <a:endParaRPr lang="el-GR" sz="6000" dirty="0">
              <a:solidFill>
                <a:schemeClr val="accent1">
                  <a:lumMod val="50000"/>
                </a:schemeClr>
              </a:solidFill>
              <a:effectLst>
                <a:outerShdw blurRad="38100" dist="38100" dir="2700000" algn="tl">
                  <a:srgbClr val="000000">
                    <a:alpha val="43137"/>
                  </a:srgbClr>
                </a:outerShdw>
              </a:effectLst>
            </a:endParaRPr>
          </a:p>
        </p:txBody>
      </p:sp>
      <p:sp>
        <p:nvSpPr>
          <p:cNvPr id="3" name="Υπότιτλος 2"/>
          <p:cNvSpPr>
            <a:spLocks noGrp="1"/>
          </p:cNvSpPr>
          <p:nvPr>
            <p:ph type="subTitle" idx="1"/>
          </p:nvPr>
        </p:nvSpPr>
        <p:spPr>
          <a:xfrm>
            <a:off x="2646744" y="5458544"/>
            <a:ext cx="6461760" cy="1066800"/>
          </a:xfrm>
        </p:spPr>
        <p:txBody>
          <a:bodyPr>
            <a:normAutofit/>
          </a:bodyPr>
          <a:lstStyle/>
          <a:p>
            <a:pPr lvl="0" algn="r"/>
            <a:r>
              <a:rPr lang="el-GR" sz="2400" dirty="0">
                <a:solidFill>
                  <a:srgbClr val="9B0000"/>
                </a:solidFill>
              </a:rPr>
              <a:t>Ομιλία σε επιστημονικό συνέδριο</a:t>
            </a:r>
            <a:r>
              <a:rPr lang="en-US" sz="2400" dirty="0">
                <a:solidFill>
                  <a:srgbClr val="9B0000"/>
                </a:solidFill>
              </a:rPr>
              <a:t>: </a:t>
            </a:r>
            <a:r>
              <a:rPr lang="el-GR" sz="2400" b="1" i="1" dirty="0" smtClean="0">
                <a:solidFill>
                  <a:srgbClr val="9B0000"/>
                </a:solidFill>
              </a:rPr>
              <a:t> «Γλωσσολογία και  ποιητική»</a:t>
            </a:r>
            <a:endParaRPr lang="el-GR" sz="2400" dirty="0">
              <a:solidFill>
                <a:srgbClr val="9B0000"/>
              </a:solidFill>
            </a:endParaRPr>
          </a:p>
        </p:txBody>
      </p:sp>
    </p:spTree>
    <p:extLst>
      <p:ext uri="{BB962C8B-B14F-4D97-AF65-F5344CB8AC3E}">
        <p14:creationId xmlns:p14="http://schemas.microsoft.com/office/powerpoint/2010/main" xmlns="" val="184591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rgbClr val="9B0000"/>
                                        </p:clrVal>
                                      </p:to>
                                    </p:set>
                                    <p:set>
                                      <p:cBhvr>
                                        <p:cTn id="7" dur="500" fill="hold"/>
                                        <p:tgtEl>
                                          <p:spTgt spid="2"/>
                                        </p:tgtEl>
                                        <p:attrNameLst>
                                          <p:attrName>fillcolor</p:attrName>
                                        </p:attrNameLst>
                                      </p:cBhvr>
                                      <p:to>
                                        <p:clrVal>
                                          <a:srgbClr val="9B0000"/>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smtClean="0"/>
              <a:t>2. Τι είναι η ποιητική</a:t>
            </a:r>
            <a:r>
              <a:rPr lang="en-US" sz="3600" dirty="0"/>
              <a:t>;</a:t>
            </a:r>
            <a:endParaRPr lang="el-GR" sz="3600" dirty="0"/>
          </a:p>
        </p:txBody>
      </p:sp>
      <p:sp>
        <p:nvSpPr>
          <p:cNvPr id="3" name="Θέση περιεχομένου 2"/>
          <p:cNvSpPr>
            <a:spLocks noGrp="1"/>
          </p:cNvSpPr>
          <p:nvPr>
            <p:ph idx="1"/>
          </p:nvPr>
        </p:nvSpPr>
        <p:spPr>
          <a:xfrm>
            <a:off x="274320" y="1298448"/>
            <a:ext cx="7754064" cy="4937760"/>
          </a:xfrm>
          <a:prstGeom prst="rect">
            <a:avLst/>
          </a:prstGeom>
        </p:spPr>
        <p:txBody>
          <a:bodyPr>
            <a:normAutofit/>
          </a:bodyPr>
          <a:lstStyle/>
          <a:p>
            <a:pPr lvl="0"/>
            <a:endParaRPr lang="el-GR" sz="2100" dirty="0" smtClean="0"/>
          </a:p>
          <a:p>
            <a:pPr lvl="0"/>
            <a:r>
              <a:rPr lang="el-GR" sz="2100" dirty="0" smtClean="0"/>
              <a:t>Ποιητική: </a:t>
            </a:r>
            <a:r>
              <a:rPr lang="el-GR" sz="2100" b="1" i="1" dirty="0">
                <a:solidFill>
                  <a:srgbClr val="C00000"/>
                </a:solidFill>
              </a:rPr>
              <a:t>«Τι καθιστά ένα γλωσσικό μήνυμα έργο τέχνης;»</a:t>
            </a:r>
            <a:r>
              <a:rPr lang="el-GR" sz="2100" b="1" dirty="0">
                <a:solidFill>
                  <a:srgbClr val="C00000"/>
                </a:solidFill>
              </a:rPr>
              <a:t> </a:t>
            </a:r>
            <a:endParaRPr lang="el-GR" sz="2100" b="1" dirty="0" smtClean="0">
              <a:solidFill>
                <a:srgbClr val="C00000"/>
              </a:solidFill>
            </a:endParaRPr>
          </a:p>
          <a:p>
            <a:pPr lvl="0"/>
            <a:endParaRPr lang="el-GR" sz="2100" b="1" dirty="0" smtClean="0">
              <a:solidFill>
                <a:srgbClr val="C00000"/>
              </a:solidFill>
            </a:endParaRPr>
          </a:p>
          <a:p>
            <a:pPr lvl="0"/>
            <a:r>
              <a:rPr lang="el-GR" sz="2100" dirty="0"/>
              <a:t>Το κύριο αντικείμενο της ποιητικής, δηλ. το (έντεχνο) </a:t>
            </a:r>
            <a:r>
              <a:rPr lang="el-GR" sz="2100" b="1" dirty="0"/>
              <a:t>γλωσσικό μήνυμα</a:t>
            </a:r>
            <a:r>
              <a:rPr lang="el-GR" sz="2100" dirty="0"/>
              <a:t>, </a:t>
            </a:r>
            <a:r>
              <a:rPr lang="el-GR" sz="2100" dirty="0" smtClean="0"/>
              <a:t>τη διακρίνει από </a:t>
            </a:r>
            <a:r>
              <a:rPr lang="el-GR" sz="2100" dirty="0"/>
              <a:t>τις υπόλοιπες τέχνες και τα άλλα είδη γλωσσικής συμπεριφοράς. </a:t>
            </a:r>
            <a:endParaRPr lang="el-GR" sz="2100" dirty="0" smtClean="0"/>
          </a:p>
          <a:p>
            <a:pPr lvl="0"/>
            <a:endParaRPr lang="el-GR" sz="1000" dirty="0"/>
          </a:p>
          <a:p>
            <a:pPr lvl="0"/>
            <a:r>
              <a:rPr lang="el-GR" sz="2100" dirty="0" smtClean="0"/>
              <a:t>Έτσι, η </a:t>
            </a:r>
            <a:r>
              <a:rPr lang="el-GR" sz="2100" dirty="0"/>
              <a:t>ποιητική κατέχει πρωτεύουσα θέση στις </a:t>
            </a:r>
            <a:r>
              <a:rPr lang="el-GR" sz="2100" b="1" dirty="0"/>
              <a:t>φιλολογικές σπουδές</a:t>
            </a:r>
            <a:r>
              <a:rPr lang="el-GR" sz="2100" dirty="0" smtClean="0"/>
              <a:t>.</a:t>
            </a:r>
            <a:endParaRPr lang="en-US" sz="2100" dirty="0" smtClean="0"/>
          </a:p>
          <a:p>
            <a:pPr lvl="0"/>
            <a:endParaRPr lang="el-GR" sz="2100" dirty="0"/>
          </a:p>
          <a:p>
            <a:pPr lvl="0"/>
            <a:endParaRPr lang="el-GR" sz="2100" b="1" dirty="0" smtClean="0">
              <a:solidFill>
                <a:srgbClr val="C00000"/>
              </a:solidFill>
            </a:endParaRPr>
          </a:p>
          <a:p>
            <a:pPr lvl="0"/>
            <a:endParaRPr lang="el-GR" sz="2100" dirty="0"/>
          </a:p>
          <a:p>
            <a:pPr lvl="0"/>
            <a:endParaRPr lang="el-GR" sz="2100" dirty="0"/>
          </a:p>
          <a:p>
            <a:endParaRPr lang="el-GR" sz="2100" dirty="0"/>
          </a:p>
        </p:txBody>
      </p:sp>
      <p:pic>
        <p:nvPicPr>
          <p:cNvPr id="1026" name="Picture 2"/>
          <p:cNvPicPr>
            <a:picLocks noChangeAspect="1" noChangeArrowheads="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xmlns="">
                  <a14:imgLayer r:embed="rId4">
                    <a14:imgEffect>
                      <a14:sharpenSoften amount="50000"/>
                    </a14:imgEffect>
                  </a14:imgLayer>
                </a14:imgProps>
              </a:ext>
              <a:ext uri="{28A0092B-C50C-407E-A947-70E740481C1C}">
                <a14:useLocalDpi xmlns:a14="http://schemas.microsoft.com/office/drawing/2010/main" xmlns="" val="0"/>
              </a:ext>
            </a:extLst>
          </a:blip>
          <a:srcRect b="5222"/>
          <a:stretch/>
        </p:blipFill>
        <p:spPr bwMode="auto">
          <a:xfrm>
            <a:off x="3131840" y="4293096"/>
            <a:ext cx="5328592" cy="241171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Θέση αριθμού διαφάνειας 3"/>
          <p:cNvSpPr>
            <a:spLocks noGrp="1"/>
          </p:cNvSpPr>
          <p:nvPr>
            <p:ph type="sldNum" sz="quarter" idx="12"/>
          </p:nvPr>
        </p:nvSpPr>
        <p:spPr/>
        <p:txBody>
          <a:bodyPr/>
          <a:lstStyle/>
          <a:p>
            <a:fld id="{37FAAA5C-5C6E-4E2B-AC7E-5F978EA6DE9C}" type="slidenum">
              <a:rPr lang="el-GR" smtClean="0"/>
              <a:pPr/>
              <a:t>8</a:t>
            </a:fld>
            <a:endParaRPr lang="el-GR"/>
          </a:p>
        </p:txBody>
      </p:sp>
    </p:spTree>
    <p:extLst>
      <p:ext uri="{BB962C8B-B14F-4D97-AF65-F5344CB8AC3E}">
        <p14:creationId xmlns:p14="http://schemas.microsoft.com/office/powerpoint/2010/main" xmlns="" val="817603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76225" y="228600"/>
            <a:ext cx="8184207" cy="1472208"/>
          </a:xfrm>
        </p:spPr>
        <p:txBody>
          <a:bodyPr>
            <a:noAutofit/>
          </a:bodyPr>
          <a:lstStyle/>
          <a:p>
            <a:r>
              <a:rPr lang="el-GR" sz="3600" dirty="0" smtClean="0"/>
              <a:t/>
            </a:r>
            <a:br>
              <a:rPr lang="el-GR" sz="3600" dirty="0" smtClean="0"/>
            </a:br>
            <a:r>
              <a:rPr lang="el-GR" sz="3600" dirty="0" smtClean="0"/>
              <a:t>3. Το αντικείμενο της </a:t>
            </a:r>
            <a:r>
              <a:rPr lang="el-GR" sz="3600" dirty="0"/>
              <a:t>ποιητικής και η σχέση της με τη γλωσσολογία:</a:t>
            </a:r>
          </a:p>
        </p:txBody>
      </p:sp>
      <p:sp>
        <p:nvSpPr>
          <p:cNvPr id="3" name="Θέση περιεχομένου 2"/>
          <p:cNvSpPr>
            <a:spLocks noGrp="1"/>
          </p:cNvSpPr>
          <p:nvPr>
            <p:ph idx="1"/>
          </p:nvPr>
        </p:nvSpPr>
        <p:spPr>
          <a:xfrm>
            <a:off x="274320" y="1772816"/>
            <a:ext cx="5665832" cy="4463392"/>
          </a:xfrm>
          <a:prstGeom prst="rect">
            <a:avLst/>
          </a:prstGeom>
        </p:spPr>
        <p:txBody>
          <a:bodyPr>
            <a:normAutofit/>
          </a:bodyPr>
          <a:lstStyle/>
          <a:p>
            <a:pPr lvl="0"/>
            <a:endParaRPr lang="el-GR" sz="2100" dirty="0" smtClean="0"/>
          </a:p>
          <a:p>
            <a:pPr lvl="0"/>
            <a:r>
              <a:rPr lang="el-GR" sz="2100" dirty="0" smtClean="0"/>
              <a:t>Η </a:t>
            </a:r>
            <a:r>
              <a:rPr lang="el-GR" sz="2100" dirty="0"/>
              <a:t>ποιητική ασχολείται με </a:t>
            </a:r>
            <a:r>
              <a:rPr lang="el-GR" sz="2100" dirty="0">
                <a:solidFill>
                  <a:schemeClr val="accent3">
                    <a:lumMod val="50000"/>
                  </a:schemeClr>
                </a:solidFill>
              </a:rPr>
              <a:t>προβλήματα γλωσσικής δομής</a:t>
            </a:r>
            <a:r>
              <a:rPr lang="el-GR" sz="2100" dirty="0"/>
              <a:t>, ακριβώς όπως η ανάλυση της ζωγραφικής ασχολείται με προβλήματα ζωγραφικής δομής</a:t>
            </a:r>
            <a:r>
              <a:rPr lang="el-GR" sz="2100" dirty="0" smtClean="0"/>
              <a:t>.</a:t>
            </a:r>
          </a:p>
          <a:p>
            <a:pPr lvl="0"/>
            <a:endParaRPr lang="el-GR" sz="2100" dirty="0"/>
          </a:p>
          <a:p>
            <a:pPr lvl="0"/>
            <a:r>
              <a:rPr lang="el-GR" sz="2100" dirty="0"/>
              <a:t>Και δεδομένου ότι η γλωσσολογία είναι η σφαιρική επιστήμη των γλωσσικών δομών, </a:t>
            </a:r>
            <a:r>
              <a:rPr lang="el-GR" sz="2100" dirty="0">
                <a:solidFill>
                  <a:schemeClr val="accent3">
                    <a:lumMod val="50000"/>
                  </a:schemeClr>
                </a:solidFill>
              </a:rPr>
              <a:t>η ποιητική μπορεί να θεωρηθεί αναπόσπαστος κλάδος της γλωσσολογίας</a:t>
            </a:r>
            <a:r>
              <a:rPr lang="el-GR" sz="2100" dirty="0" smtClean="0"/>
              <a:t>.</a:t>
            </a:r>
            <a:endParaRPr lang="el-GR" sz="2100" dirty="0"/>
          </a:p>
        </p:txBody>
      </p:sp>
      <p:pic>
        <p:nvPicPr>
          <p:cNvPr id="2050" name="Picture 2" descr="ÎÏÎ¿ÏÎ­Î»ÎµÏÎ¼Î± ÎµÎ¹ÎºÏÎ½Î±Ï Î³Î¹Î± writing poetry"/>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88700" y="1916832"/>
            <a:ext cx="2154339" cy="1607469"/>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88482" y="3645024"/>
            <a:ext cx="2154339" cy="28761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Θέση αριθμού διαφάνειας 3"/>
          <p:cNvSpPr>
            <a:spLocks noGrp="1"/>
          </p:cNvSpPr>
          <p:nvPr>
            <p:ph type="sldNum" sz="quarter" idx="12"/>
          </p:nvPr>
        </p:nvSpPr>
        <p:spPr/>
        <p:txBody>
          <a:bodyPr/>
          <a:lstStyle/>
          <a:p>
            <a:fld id="{37FAAA5C-5C6E-4E2B-AC7E-5F978EA6DE9C}" type="slidenum">
              <a:rPr lang="el-GR" smtClean="0"/>
              <a:pPr/>
              <a:t>9</a:t>
            </a:fld>
            <a:endParaRPr lang="el-GR"/>
          </a:p>
        </p:txBody>
      </p:sp>
    </p:spTree>
    <p:extLst>
      <p:ext uri="{BB962C8B-B14F-4D97-AF65-F5344CB8AC3E}">
        <p14:creationId xmlns:p14="http://schemas.microsoft.com/office/powerpoint/2010/main" xmlns="" val="19998595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Γειτνίαση">
  <a:themeElements>
    <a:clrScheme name="Γειτνίαση">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Προσαρμοσμένο 8">
      <a:majorFont>
        <a:latin typeface="Cambria"/>
        <a:ea typeface=""/>
        <a:cs typeface=""/>
      </a:majorFont>
      <a:minorFont>
        <a:latin typeface="Candara"/>
        <a:ea typeface=""/>
        <a:cs typeface=""/>
      </a:minorFont>
    </a:fontScheme>
    <a:fmtScheme name="Γειτνίαση">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2310</TotalTime>
  <Words>3686</Words>
  <Application>Microsoft Office PowerPoint</Application>
  <PresentationFormat>Προβολή στην οθόνη (4:3)</PresentationFormat>
  <Paragraphs>331</Paragraphs>
  <Slides>45</Slides>
  <Notes>7</Notes>
  <HiddenSlides>0</HiddenSlides>
  <MMClips>0</MMClips>
  <ScaleCrop>false</ScaleCrop>
  <HeadingPairs>
    <vt:vector size="4" baseType="variant">
      <vt:variant>
        <vt:lpstr>Θέμα</vt:lpstr>
      </vt:variant>
      <vt:variant>
        <vt:i4>1</vt:i4>
      </vt:variant>
      <vt:variant>
        <vt:lpstr>Τίτλοι διαφανειών</vt:lpstr>
      </vt:variant>
      <vt:variant>
        <vt:i4>45</vt:i4>
      </vt:variant>
    </vt:vector>
  </HeadingPairs>
  <TitlesOfParts>
    <vt:vector size="46" baseType="lpstr">
      <vt:lpstr>Γειτνίαση</vt:lpstr>
      <vt:lpstr>On Language Roman Jakobson.</vt:lpstr>
      <vt:lpstr>Διαφάνεια 2</vt:lpstr>
      <vt:lpstr>Δομή παρουσίασης:</vt:lpstr>
      <vt:lpstr>1. Roman Jakobson</vt:lpstr>
      <vt:lpstr>1. Roman Jakobson</vt:lpstr>
      <vt:lpstr>1. Roman Jakobson</vt:lpstr>
      <vt:lpstr>«Linguistics and Poetics»</vt:lpstr>
      <vt:lpstr>2. Τι είναι η ποιητική;</vt:lpstr>
      <vt:lpstr> 3. Το αντικείμενο της ποιητικής και η σχέση της με τη γλωσσολογία:</vt:lpstr>
      <vt:lpstr>4. Αντιρρήσεις ως προς τη σχέση αυτή: </vt:lpstr>
      <vt:lpstr>4. Αντιρρήσεις ως προς τη σχέση αυτή: </vt:lpstr>
      <vt:lpstr>4. Αντιρρήσεις ως προς τη σχέση αυτή: </vt:lpstr>
      <vt:lpstr>4. Αντιρρήσεις ως προς τη σχέση αυτή: </vt:lpstr>
      <vt:lpstr>4. Αντιρρήσεις ως προς τη σχέση αυτή: </vt:lpstr>
      <vt:lpstr>4. Αντιρρήσεις ως προς τη σχέση αυτή: </vt:lpstr>
      <vt:lpstr>5. Συστατικοί παράγοντες σε κάθε συνομιλιακό γεγονός</vt:lpstr>
      <vt:lpstr>5. Συστατικοί παράγοντες σε κάθε συνομιλιακό γεγονός</vt:lpstr>
      <vt:lpstr>5. Συστατικοί παράγοντες σε κάθε συνομιλιακό γεγονός</vt:lpstr>
      <vt:lpstr>6. Λειτουργίες της γλώσσας</vt:lpstr>
      <vt:lpstr>6. Λειτουργίες της γλώσσας</vt:lpstr>
      <vt:lpstr>6. Λειτουργίες της γλώσσας</vt:lpstr>
      <vt:lpstr>6. Λειτουργίες της γλώσσας</vt:lpstr>
      <vt:lpstr>6. Λειτουργίες της γλώσσας</vt:lpstr>
      <vt:lpstr>6. Λειτουργίες της γλώσσας</vt:lpstr>
      <vt:lpstr>6. Λειτουργίες της γλώσσας</vt:lpstr>
      <vt:lpstr>6. Λειτουργίες της γλώσσας</vt:lpstr>
      <vt:lpstr>6. Λειτουργίες της γλώσσας</vt:lpstr>
      <vt:lpstr>6. Λειτουργίες της γλώσσας</vt:lpstr>
      <vt:lpstr>6. Λειτουργίες της γλώσσας</vt:lpstr>
      <vt:lpstr>6. Λειτουργίες της γλώσσας</vt:lpstr>
      <vt:lpstr>6. Λειτουργίες της γλώσσας</vt:lpstr>
      <vt:lpstr>6. Λειτουργίες της γλώσσας</vt:lpstr>
      <vt:lpstr>6. Λειτουργίες της γλώσσας</vt:lpstr>
      <vt:lpstr>6. Λειτουργίες της γλώσσας</vt:lpstr>
      <vt:lpstr>6. Λειτουργίες της γλώσσας</vt:lpstr>
      <vt:lpstr>7. Η ποιητική λειτουργία στην ποίηση και στη γλωσσολογία.</vt:lpstr>
      <vt:lpstr>7. Η ποιητική λειτουργία στην ποίηση και στη γλωσσολογία.</vt:lpstr>
      <vt:lpstr>Διαφάνεια 38</vt:lpstr>
      <vt:lpstr>7. Η ποιητική λειτουργία στην ποίηση και στη γλωσσολογία.</vt:lpstr>
      <vt:lpstr>7. Η ποιητική λειτουργία στην ποίηση και στη γλωσσολογία.</vt:lpstr>
      <vt:lpstr>7. Η ποιητική λειτουργία στην ποίηση και στη γλωσσολογία.</vt:lpstr>
      <vt:lpstr>7. Η ποιητική λειτουργία στην ποίηση και στη γλωσσολογία.</vt:lpstr>
      <vt:lpstr>7. Η ποιητική λειτουργία στην ποίηση και στη γλωσσολογία.</vt:lpstr>
      <vt:lpstr>7. Η ποιητική λειτουργία στην ποίηση και στη γλωσσολογία.</vt:lpstr>
      <vt:lpstr>Διαφάνεια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Language Roman Jakobson.</dc:title>
  <dc:creator>Χρήστης των Windows</dc:creator>
  <cp:lastModifiedBy>dep_phil</cp:lastModifiedBy>
  <cp:revision>421</cp:revision>
  <dcterms:created xsi:type="dcterms:W3CDTF">2018-12-04T20:47:09Z</dcterms:created>
  <dcterms:modified xsi:type="dcterms:W3CDTF">2019-02-16T17:56:54Z</dcterms:modified>
</cp:coreProperties>
</file>