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6" r:id="rId6"/>
    <p:sldId id="259" r:id="rId7"/>
    <p:sldId id="260" r:id="rId8"/>
    <p:sldId id="264" r:id="rId9"/>
    <p:sldId id="261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9721"/>
    <p:restoredTop sz="94613"/>
  </p:normalViewPr>
  <p:slideViewPr>
    <p:cSldViewPr snapToGrid="0" snapToObjects="1">
      <p:cViewPr varScale="1">
        <p:scale>
          <a:sx n="75" d="100"/>
          <a:sy n="75" d="100"/>
        </p:scale>
        <p:origin x="-10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3AE829-8581-AE45-B05F-3AF8A18049EE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6D1BD789-B9AA-0544-9281-AC8ECEB7B9B5}">
      <dgm:prSet/>
      <dgm:spPr/>
      <dgm:t>
        <a:bodyPr/>
        <a:lstStyle/>
        <a:p>
          <a:r>
            <a:rPr lang="el-GR" dirty="0"/>
            <a:t>Γλωσσική ικανότητα</a:t>
          </a:r>
          <a:endParaRPr lang="en-US" dirty="0"/>
        </a:p>
      </dgm:t>
    </dgm:pt>
    <dgm:pt modelId="{6E20B6C7-2D4A-B545-84C1-2CA7B2FA3E6D}" type="parTrans" cxnId="{6F518743-A7B3-A34E-A601-A8CB9CD2169F}">
      <dgm:prSet/>
      <dgm:spPr/>
      <dgm:t>
        <a:bodyPr/>
        <a:lstStyle/>
        <a:p>
          <a:endParaRPr lang="en-US"/>
        </a:p>
      </dgm:t>
    </dgm:pt>
    <dgm:pt modelId="{5B034B19-8BC8-AB45-BB20-9421F12556AC}" type="sibTrans" cxnId="{6F518743-A7B3-A34E-A601-A8CB9CD2169F}">
      <dgm:prSet/>
      <dgm:spPr/>
      <dgm:t>
        <a:bodyPr/>
        <a:lstStyle/>
        <a:p>
          <a:endParaRPr lang="en-US"/>
        </a:p>
      </dgm:t>
    </dgm:pt>
    <dgm:pt modelId="{1CD9E2B2-527E-F74D-9FAF-2863D021916F}">
      <dgm:prSet/>
      <dgm:spPr/>
      <dgm:t>
        <a:bodyPr/>
        <a:lstStyle/>
        <a:p>
          <a:r>
            <a:rPr lang="el-GR" dirty="0"/>
            <a:t>'</a:t>
          </a:r>
          <a:r>
            <a:rPr lang="el-GR" dirty="0" err="1"/>
            <a:t>Εμφυτη</a:t>
          </a:r>
          <a:r>
            <a:rPr lang="el-GR" dirty="0"/>
            <a:t> γλώσσα και </a:t>
          </a:r>
          <a:r>
            <a:rPr lang="el-GR" dirty="0" err="1"/>
            <a:t>παραγλωσσικοί</a:t>
          </a:r>
          <a:r>
            <a:rPr lang="el-GR" dirty="0"/>
            <a:t> κώδικες</a:t>
          </a:r>
          <a:endParaRPr lang="en-US" dirty="0"/>
        </a:p>
      </dgm:t>
    </dgm:pt>
    <dgm:pt modelId="{5710C035-3F71-5048-9917-42E7957AF86E}" type="parTrans" cxnId="{70B603BC-6491-BA4A-8A25-1EE34B8322A2}">
      <dgm:prSet/>
      <dgm:spPr/>
      <dgm:t>
        <a:bodyPr/>
        <a:lstStyle/>
        <a:p>
          <a:endParaRPr lang="en-US"/>
        </a:p>
      </dgm:t>
    </dgm:pt>
    <dgm:pt modelId="{C7CFEFD8-6E86-6946-BD11-63CBBBBA7545}" type="sibTrans" cxnId="{70B603BC-6491-BA4A-8A25-1EE34B8322A2}">
      <dgm:prSet/>
      <dgm:spPr/>
      <dgm:t>
        <a:bodyPr/>
        <a:lstStyle/>
        <a:p>
          <a:endParaRPr lang="en-US"/>
        </a:p>
      </dgm:t>
    </dgm:pt>
    <dgm:pt modelId="{D949CD6D-5087-4A47-A7FE-EFB09F7C0A2F}">
      <dgm:prSet/>
      <dgm:spPr/>
      <dgm:t>
        <a:bodyPr/>
        <a:lstStyle/>
        <a:p>
          <a:r>
            <a:rPr lang="el-GR" dirty="0"/>
            <a:t>Πολιτισμός (επίκτητο) </a:t>
          </a:r>
          <a:endParaRPr lang="en-US" dirty="0"/>
        </a:p>
      </dgm:t>
    </dgm:pt>
    <dgm:pt modelId="{336E133E-08A6-7B4D-B707-DC3D6821387D}" type="parTrans" cxnId="{7DDDEA4A-E375-294B-A84F-639EDBF92E88}">
      <dgm:prSet/>
      <dgm:spPr/>
      <dgm:t>
        <a:bodyPr/>
        <a:lstStyle/>
        <a:p>
          <a:endParaRPr lang="en-US"/>
        </a:p>
      </dgm:t>
    </dgm:pt>
    <dgm:pt modelId="{76A6569A-60F1-9942-ACD6-A7C916338D88}" type="sibTrans" cxnId="{7DDDEA4A-E375-294B-A84F-639EDBF92E88}">
      <dgm:prSet/>
      <dgm:spPr/>
      <dgm:t>
        <a:bodyPr/>
        <a:lstStyle/>
        <a:p>
          <a:endParaRPr lang="en-US"/>
        </a:p>
      </dgm:t>
    </dgm:pt>
    <dgm:pt modelId="{9F052040-2AB2-6F43-82BC-628468261C8A}" type="pres">
      <dgm:prSet presAssocID="{133AE829-8581-AE45-B05F-3AF8A18049E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CC50C51-DD19-3243-BCD1-570A619E4B70}" type="pres">
      <dgm:prSet presAssocID="{6D1BD789-B9AA-0544-9281-AC8ECEB7B9B5}" presName="node" presStyleLbl="node1" presStyleIdx="0" presStyleCnt="3" custScaleX="110353" custScaleY="98023" custLinFactNeighborX="13001" custLinFactNeighborY="288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61822E3-BC83-0F47-A546-7F4B67FBB5F2}" type="pres">
      <dgm:prSet presAssocID="{5B034B19-8BC8-AB45-BB20-9421F12556AC}" presName="sibTrans" presStyleLbl="sibTrans2D1" presStyleIdx="0" presStyleCnt="2"/>
      <dgm:spPr/>
      <dgm:t>
        <a:bodyPr/>
        <a:lstStyle/>
        <a:p>
          <a:endParaRPr lang="el-GR"/>
        </a:p>
      </dgm:t>
    </dgm:pt>
    <dgm:pt modelId="{5B47B0AD-CBFC-4347-A33E-7B87D6F82D7E}" type="pres">
      <dgm:prSet presAssocID="{5B034B19-8BC8-AB45-BB20-9421F12556AC}" presName="connectorText" presStyleLbl="sibTrans2D1" presStyleIdx="0" presStyleCnt="2"/>
      <dgm:spPr/>
      <dgm:t>
        <a:bodyPr/>
        <a:lstStyle/>
        <a:p>
          <a:endParaRPr lang="el-GR"/>
        </a:p>
      </dgm:t>
    </dgm:pt>
    <dgm:pt modelId="{77259E27-C4EB-0144-B32C-EDFE8D240159}" type="pres">
      <dgm:prSet presAssocID="{1CD9E2B2-527E-F74D-9FAF-2863D021916F}" presName="node" presStyleLbl="node1" presStyleIdx="1" presStyleCnt="3" custScaleX="113795" custScaleY="99748" custLinFactNeighborX="-467" custLinFactNeighborY="298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9F42C86-172C-F847-A291-DAF05C345A38}" type="pres">
      <dgm:prSet presAssocID="{C7CFEFD8-6E86-6946-BD11-63CBBBBA7545}" presName="sibTrans" presStyleLbl="sibTrans2D1" presStyleIdx="1" presStyleCnt="2"/>
      <dgm:spPr/>
      <dgm:t>
        <a:bodyPr/>
        <a:lstStyle/>
        <a:p>
          <a:endParaRPr lang="el-GR"/>
        </a:p>
      </dgm:t>
    </dgm:pt>
    <dgm:pt modelId="{24DBB0E9-57C1-A94B-B755-3D87DAD4C6CD}" type="pres">
      <dgm:prSet presAssocID="{C7CFEFD8-6E86-6946-BD11-63CBBBBA7545}" presName="connectorText" presStyleLbl="sibTrans2D1" presStyleIdx="1" presStyleCnt="2"/>
      <dgm:spPr/>
      <dgm:t>
        <a:bodyPr/>
        <a:lstStyle/>
        <a:p>
          <a:endParaRPr lang="el-GR"/>
        </a:p>
      </dgm:t>
    </dgm:pt>
    <dgm:pt modelId="{D256C3B3-D2FB-A742-85B4-2DBE5258A7B2}" type="pres">
      <dgm:prSet presAssocID="{D949CD6D-5087-4A47-A7FE-EFB09F7C0A2F}" presName="node" presStyleLbl="node1" presStyleIdx="2" presStyleCnt="3" custScaleX="120909" custScaleY="10059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C7208455-FF56-B14A-934D-7D91BFFD7968}" type="presOf" srcId="{5B034B19-8BC8-AB45-BB20-9421F12556AC}" destId="{361822E3-BC83-0F47-A546-7F4B67FBB5F2}" srcOrd="0" destOrd="0" presId="urn:microsoft.com/office/officeart/2005/8/layout/process1"/>
    <dgm:cxn modelId="{0C8C11FC-0FF1-8B49-925C-88A028E240F4}" type="presOf" srcId="{133AE829-8581-AE45-B05F-3AF8A18049EE}" destId="{9F052040-2AB2-6F43-82BC-628468261C8A}" srcOrd="0" destOrd="0" presId="urn:microsoft.com/office/officeart/2005/8/layout/process1"/>
    <dgm:cxn modelId="{4DACFA89-33F2-0948-8B4A-55F264007911}" type="presOf" srcId="{D949CD6D-5087-4A47-A7FE-EFB09F7C0A2F}" destId="{D256C3B3-D2FB-A742-85B4-2DBE5258A7B2}" srcOrd="0" destOrd="0" presId="urn:microsoft.com/office/officeart/2005/8/layout/process1"/>
    <dgm:cxn modelId="{70B603BC-6491-BA4A-8A25-1EE34B8322A2}" srcId="{133AE829-8581-AE45-B05F-3AF8A18049EE}" destId="{1CD9E2B2-527E-F74D-9FAF-2863D021916F}" srcOrd="1" destOrd="0" parTransId="{5710C035-3F71-5048-9917-42E7957AF86E}" sibTransId="{C7CFEFD8-6E86-6946-BD11-63CBBBBA7545}"/>
    <dgm:cxn modelId="{59A2616F-CF8B-1D49-8FEF-C61E48679EBA}" type="presOf" srcId="{C7CFEFD8-6E86-6946-BD11-63CBBBBA7545}" destId="{24DBB0E9-57C1-A94B-B755-3D87DAD4C6CD}" srcOrd="1" destOrd="0" presId="urn:microsoft.com/office/officeart/2005/8/layout/process1"/>
    <dgm:cxn modelId="{6F518743-A7B3-A34E-A601-A8CB9CD2169F}" srcId="{133AE829-8581-AE45-B05F-3AF8A18049EE}" destId="{6D1BD789-B9AA-0544-9281-AC8ECEB7B9B5}" srcOrd="0" destOrd="0" parTransId="{6E20B6C7-2D4A-B545-84C1-2CA7B2FA3E6D}" sibTransId="{5B034B19-8BC8-AB45-BB20-9421F12556AC}"/>
    <dgm:cxn modelId="{6C011DDC-F6DC-3044-B746-609A8A428DE0}" type="presOf" srcId="{6D1BD789-B9AA-0544-9281-AC8ECEB7B9B5}" destId="{CCC50C51-DD19-3243-BCD1-570A619E4B70}" srcOrd="0" destOrd="0" presId="urn:microsoft.com/office/officeart/2005/8/layout/process1"/>
    <dgm:cxn modelId="{A7D9DA77-092A-6442-BF70-A05635203AF4}" type="presOf" srcId="{1CD9E2B2-527E-F74D-9FAF-2863D021916F}" destId="{77259E27-C4EB-0144-B32C-EDFE8D240159}" srcOrd="0" destOrd="0" presId="urn:microsoft.com/office/officeart/2005/8/layout/process1"/>
    <dgm:cxn modelId="{23962969-16AB-904F-A294-F2C6B551CF78}" type="presOf" srcId="{C7CFEFD8-6E86-6946-BD11-63CBBBBA7545}" destId="{B9F42C86-172C-F847-A291-DAF05C345A38}" srcOrd="0" destOrd="0" presId="urn:microsoft.com/office/officeart/2005/8/layout/process1"/>
    <dgm:cxn modelId="{D7D6AF28-8703-EC44-9AA1-862F0959F31E}" type="presOf" srcId="{5B034B19-8BC8-AB45-BB20-9421F12556AC}" destId="{5B47B0AD-CBFC-4347-A33E-7B87D6F82D7E}" srcOrd="1" destOrd="0" presId="urn:microsoft.com/office/officeart/2005/8/layout/process1"/>
    <dgm:cxn modelId="{7DDDEA4A-E375-294B-A84F-639EDBF92E88}" srcId="{133AE829-8581-AE45-B05F-3AF8A18049EE}" destId="{D949CD6D-5087-4A47-A7FE-EFB09F7C0A2F}" srcOrd="2" destOrd="0" parTransId="{336E133E-08A6-7B4D-B707-DC3D6821387D}" sibTransId="{76A6569A-60F1-9942-ACD6-A7C916338D88}"/>
    <dgm:cxn modelId="{6BE1EE12-0F48-384F-8BF3-D0D008C0363F}" type="presParOf" srcId="{9F052040-2AB2-6F43-82BC-628468261C8A}" destId="{CCC50C51-DD19-3243-BCD1-570A619E4B70}" srcOrd="0" destOrd="0" presId="urn:microsoft.com/office/officeart/2005/8/layout/process1"/>
    <dgm:cxn modelId="{EAB7C6F4-13F9-2648-829F-EAF8D1346B69}" type="presParOf" srcId="{9F052040-2AB2-6F43-82BC-628468261C8A}" destId="{361822E3-BC83-0F47-A546-7F4B67FBB5F2}" srcOrd="1" destOrd="0" presId="urn:microsoft.com/office/officeart/2005/8/layout/process1"/>
    <dgm:cxn modelId="{CFE6C3AA-BD1D-8742-A544-B3512823EAA6}" type="presParOf" srcId="{361822E3-BC83-0F47-A546-7F4B67FBB5F2}" destId="{5B47B0AD-CBFC-4347-A33E-7B87D6F82D7E}" srcOrd="0" destOrd="0" presId="urn:microsoft.com/office/officeart/2005/8/layout/process1"/>
    <dgm:cxn modelId="{3A59BF97-99A7-C54F-926B-5AAE4D8CAA14}" type="presParOf" srcId="{9F052040-2AB2-6F43-82BC-628468261C8A}" destId="{77259E27-C4EB-0144-B32C-EDFE8D240159}" srcOrd="2" destOrd="0" presId="urn:microsoft.com/office/officeart/2005/8/layout/process1"/>
    <dgm:cxn modelId="{67BF57F8-00AF-AE48-82AC-12E4732D17B9}" type="presParOf" srcId="{9F052040-2AB2-6F43-82BC-628468261C8A}" destId="{B9F42C86-172C-F847-A291-DAF05C345A38}" srcOrd="3" destOrd="0" presId="urn:microsoft.com/office/officeart/2005/8/layout/process1"/>
    <dgm:cxn modelId="{CCF2EE13-2C07-BD41-8533-86012075B7D1}" type="presParOf" srcId="{B9F42C86-172C-F847-A291-DAF05C345A38}" destId="{24DBB0E9-57C1-A94B-B755-3D87DAD4C6CD}" srcOrd="0" destOrd="0" presId="urn:microsoft.com/office/officeart/2005/8/layout/process1"/>
    <dgm:cxn modelId="{3B211B05-F20E-9146-837F-127A0D0A849B}" type="presParOf" srcId="{9F052040-2AB2-6F43-82BC-628468261C8A}" destId="{D256C3B3-D2FB-A742-85B4-2DBE5258A7B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C50C51-DD19-3243-BCD1-570A619E4B70}">
      <dsp:nvSpPr>
        <dsp:cNvPr id="0" name=""/>
        <dsp:cNvSpPr/>
      </dsp:nvSpPr>
      <dsp:spPr>
        <a:xfrm>
          <a:off x="125245" y="404779"/>
          <a:ext cx="2587934" cy="13792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 dirty="0"/>
            <a:t>Γλωσσική ικανότητα</a:t>
          </a:r>
          <a:endParaRPr lang="en-US" sz="2300" kern="1200" dirty="0"/>
        </a:p>
      </dsp:txBody>
      <dsp:txXfrm>
        <a:off x="165642" y="445176"/>
        <a:ext cx="2507140" cy="1298472"/>
      </dsp:txXfrm>
    </dsp:sp>
    <dsp:sp modelId="{361822E3-BC83-0F47-A546-7F4B67FBB5F2}">
      <dsp:nvSpPr>
        <dsp:cNvPr id="0" name=""/>
        <dsp:cNvSpPr/>
      </dsp:nvSpPr>
      <dsp:spPr>
        <a:xfrm rot="1392">
          <a:off x="2916109" y="804308"/>
          <a:ext cx="430211" cy="58159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2916109" y="920601"/>
        <a:ext cx="301148" cy="348957"/>
      </dsp:txXfrm>
    </dsp:sp>
    <dsp:sp modelId="{77259E27-C4EB-0144-B32C-EDFE8D240159}">
      <dsp:nvSpPr>
        <dsp:cNvPr id="0" name=""/>
        <dsp:cNvSpPr/>
      </dsp:nvSpPr>
      <dsp:spPr>
        <a:xfrm>
          <a:off x="3524898" y="394036"/>
          <a:ext cx="2668653" cy="14035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 dirty="0"/>
            <a:t>'</a:t>
          </a:r>
          <a:r>
            <a:rPr lang="el-GR" sz="2300" kern="1200" dirty="0" err="1"/>
            <a:t>Εμφυτη</a:t>
          </a:r>
          <a:r>
            <a:rPr lang="el-GR" sz="2300" kern="1200" dirty="0"/>
            <a:t> γλώσσα και </a:t>
          </a:r>
          <a:r>
            <a:rPr lang="el-GR" sz="2300" kern="1200" dirty="0" err="1"/>
            <a:t>παραγλωσσικοί</a:t>
          </a:r>
          <a:r>
            <a:rPr lang="el-GR" sz="2300" kern="1200" dirty="0"/>
            <a:t> κώδικες</a:t>
          </a:r>
          <a:endParaRPr lang="en-US" sz="2300" kern="1200" dirty="0"/>
        </a:p>
      </dsp:txBody>
      <dsp:txXfrm>
        <a:off x="3566006" y="435144"/>
        <a:ext cx="2586437" cy="1321323"/>
      </dsp:txXfrm>
    </dsp:sp>
    <dsp:sp modelId="{B9F42C86-172C-F847-A291-DAF05C345A38}">
      <dsp:nvSpPr>
        <dsp:cNvPr id="0" name=""/>
        <dsp:cNvSpPr/>
      </dsp:nvSpPr>
      <dsp:spPr>
        <a:xfrm rot="21560906">
          <a:off x="6429145" y="784314"/>
          <a:ext cx="499524" cy="58159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6429150" y="901485"/>
        <a:ext cx="349667" cy="348957"/>
      </dsp:txXfrm>
    </dsp:sp>
    <dsp:sp modelId="{D256C3B3-D2FB-A742-85B4-2DBE5258A7B2}">
      <dsp:nvSpPr>
        <dsp:cNvPr id="0" name=""/>
        <dsp:cNvSpPr/>
      </dsp:nvSpPr>
      <dsp:spPr>
        <a:xfrm>
          <a:off x="7135989" y="346054"/>
          <a:ext cx="2835487" cy="141547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kern="1200" dirty="0"/>
            <a:t>Πολιτισμός (επίκτητο) </a:t>
          </a:r>
          <a:endParaRPr lang="en-US" sz="2300" kern="1200" dirty="0"/>
        </a:p>
      </dsp:txBody>
      <dsp:txXfrm>
        <a:off x="7177447" y="387512"/>
        <a:ext cx="2752571" cy="13325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52831D-2E49-E847-A358-6B5F2A4D71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Structuralism in social anthropology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6F20C98-1EC5-5D43-B9FE-683B270D20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Edmund Leach </a:t>
            </a:r>
          </a:p>
        </p:txBody>
      </p:sp>
    </p:spTree>
    <p:extLst>
      <p:ext uri="{BB962C8B-B14F-4D97-AF65-F5344CB8AC3E}">
        <p14:creationId xmlns:p14="http://schemas.microsoft.com/office/powerpoint/2010/main" xmlns="" val="116296155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8B7183-4402-0B42-832A-DFFFD74E9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87467"/>
          </a:xfrm>
        </p:spPr>
        <p:txBody>
          <a:bodyPr/>
          <a:lstStyle/>
          <a:p>
            <a:r>
              <a:rPr lang="el-GR" dirty="0"/>
              <a:t>Δυαδικές αντιθέσεις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F1CB5C-667F-3743-ABB7-38A0CFEAB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494" y="1761893"/>
            <a:ext cx="9896708" cy="4547467"/>
          </a:xfrm>
        </p:spPr>
        <p:txBody>
          <a:bodyPr>
            <a:normAutofit fontScale="92500" lnSpcReduction="20000"/>
          </a:bodyPr>
          <a:lstStyle/>
          <a:p>
            <a:r>
              <a:rPr lang="el-GR" sz="2400" dirty="0"/>
              <a:t>Η κοινωνία εκτός από τα συστατικά μέλη , ενέχει και μια σειρά από </a:t>
            </a:r>
            <a:r>
              <a:rPr lang="el-GR" sz="2400" b="1" dirty="0"/>
              <a:t>κανόνες και συμβάσεις </a:t>
            </a:r>
            <a:r>
              <a:rPr lang="el-GR" sz="2400" dirty="0"/>
              <a:t>που οριοθετούν τις ανθρώπινες συμπεριφορές. Τα μέλη μίας κοινωνίας συνδέονται μεταξύ τους με δεσμούς αμοιβαίων υποχρεώσεων. Σε κάθε πολιτιστικό σύστημα υπάρχει πχ μια «γραμματική» διατροφικής ή σεξουαλικής συμπεριφοράς( τι είναι φαγητό και τι δεν είναι , τι είναι σεξουαλικά επιτρεπτό και τι απαγορεύεται). Έτσι , κάθε συμπεριφορά αποκτά μία </a:t>
            </a:r>
            <a:r>
              <a:rPr lang="el-GR" sz="2400" b="1" dirty="0"/>
              <a:t>σημασία</a:t>
            </a:r>
            <a:r>
              <a:rPr lang="el-GR" sz="2400" dirty="0"/>
              <a:t> . </a:t>
            </a:r>
          </a:p>
          <a:p>
            <a:r>
              <a:rPr lang="el-GR" sz="2400" dirty="0"/>
              <a:t>Με τον ίδιον τρόπο που στη γλωσσολογία οι φθόγγοι χωρίζονται μεταξύ τους σε φωνήεντα ή σύμφωνα, σε άηχα ηχηρά </a:t>
            </a:r>
            <a:r>
              <a:rPr lang="el-GR" sz="2400" dirty="0" err="1"/>
              <a:t>κλπ</a:t>
            </a:r>
            <a:r>
              <a:rPr lang="el-GR" sz="2400" dirty="0"/>
              <a:t> έτσι και στην ανθρωπολογία τα πράγματα δημιουργούν </a:t>
            </a:r>
            <a:r>
              <a:rPr lang="el-GR" sz="2400" b="1" dirty="0"/>
              <a:t>δυαδικές αντιθέσεις</a:t>
            </a:r>
            <a:r>
              <a:rPr lang="el-GR" sz="2400" dirty="0"/>
              <a:t>. </a:t>
            </a:r>
          </a:p>
          <a:p>
            <a:r>
              <a:rPr lang="el-GR" sz="2400" dirty="0"/>
              <a:t>Αριστερό χέρι </a:t>
            </a:r>
            <a:r>
              <a:rPr lang="fr-BE" sz="2400" dirty="0"/>
              <a:t>vs </a:t>
            </a:r>
            <a:r>
              <a:rPr lang="el-GR" sz="2400" dirty="0"/>
              <a:t>δεξί χέρι</a:t>
            </a:r>
          </a:p>
          <a:p>
            <a:r>
              <a:rPr lang="el-GR" sz="2400" dirty="0"/>
              <a:t>Ωμό φαγητό </a:t>
            </a:r>
            <a:r>
              <a:rPr lang="fr-BE" sz="2400" dirty="0"/>
              <a:t>vs </a:t>
            </a:r>
            <a:r>
              <a:rPr lang="el-GR" sz="2400" dirty="0"/>
              <a:t>μαγειρεμένο</a:t>
            </a:r>
          </a:p>
          <a:p>
            <a:r>
              <a:rPr lang="el-GR" sz="2400" dirty="0"/>
              <a:t>Χωρική αντίθεση ( </a:t>
            </a:r>
            <a:r>
              <a:rPr lang="fr-BE" sz="2400" dirty="0" err="1"/>
              <a:t>sp</a:t>
            </a:r>
            <a:r>
              <a:rPr lang="en-US" sz="2400" dirty="0" err="1"/>
              <a:t>atial</a:t>
            </a:r>
            <a:r>
              <a:rPr lang="en-US" sz="2400" dirty="0"/>
              <a:t> opposition) , </a:t>
            </a:r>
            <a:r>
              <a:rPr lang="el-GR" sz="2400" dirty="0"/>
              <a:t>Γη </a:t>
            </a:r>
            <a:r>
              <a:rPr lang="fr-BE" sz="2400" dirty="0"/>
              <a:t>vs </a:t>
            </a:r>
            <a:r>
              <a:rPr lang="el-GR" sz="2400" dirty="0"/>
              <a:t>Ουρανός , ξηρό υγρό </a:t>
            </a:r>
            <a:r>
              <a:rPr lang="el-GR" sz="2400" dirty="0" err="1"/>
              <a:t>κλπ</a:t>
            </a:r>
            <a:endParaRPr lang="el-GR" sz="2400" dirty="0"/>
          </a:p>
          <a:p>
            <a:r>
              <a:rPr lang="el-GR" sz="2400" dirty="0"/>
              <a:t>Τα πράγματα δεν έχουν κάποιο νόημα από μόνα τους αλλά </a:t>
            </a:r>
            <a:r>
              <a:rPr lang="el-GR" sz="2400" b="1" dirty="0"/>
              <a:t>σε σχέση </a:t>
            </a:r>
            <a:r>
              <a:rPr lang="el-GR" sz="2400" dirty="0"/>
              <a:t>με το αντιθετικό τους ζεύγος. </a:t>
            </a:r>
            <a:r>
              <a:rPr lang="el-GR" sz="2400" b="1" dirty="0"/>
              <a:t>( έννοια της δόμησης )</a:t>
            </a:r>
            <a:endParaRPr lang="el-GR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65254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CD9B07-DAFB-154E-91BE-2163C1DFE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μυθος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067BDB-54BF-7640-BB63-4BFBE35C4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l-GR" sz="2800" dirty="0"/>
              <a:t>Το ίδιο συμβαίνει και στο «μύθο». Οι μυθολογικές ιστορίες υπάρχουν περισσότερο σα ζεύγη παρά απομονωμένες. Έτσι, η σημασία του ενός μέλους προκύπτει </a:t>
            </a:r>
            <a:r>
              <a:rPr lang="el-GR" sz="2800" b="1" dirty="0"/>
              <a:t>σε σχέση </a:t>
            </a:r>
            <a:r>
              <a:rPr lang="el-GR" sz="2800" dirty="0"/>
              <a:t>με το άλλο.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/>
              <a:t> </a:t>
            </a:r>
            <a:r>
              <a:rPr lang="en-US" sz="2800" dirty="0"/>
              <a:t>K</a:t>
            </a:r>
            <a:r>
              <a:rPr lang="el-GR" sz="2800" dirty="0" err="1"/>
              <a:t>ανονικότητα</a:t>
            </a:r>
            <a:r>
              <a:rPr lang="el-GR" sz="2800" dirty="0"/>
              <a:t> – Μη κανονικότητα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BE" sz="2800" dirty="0"/>
              <a:t>Abraham vs Solomon</a:t>
            </a:r>
            <a:r>
              <a:rPr lang="el-GR" sz="2800" dirty="0"/>
              <a:t> ~ </a:t>
            </a:r>
            <a:r>
              <a:rPr lang="fr-BE" sz="2800" dirty="0" err="1"/>
              <a:t>Jesus</a:t>
            </a:r>
            <a:r>
              <a:rPr lang="el-GR" sz="2800" dirty="0"/>
              <a:t> </a:t>
            </a:r>
            <a:r>
              <a:rPr lang="fr-BE" sz="2800" dirty="0"/>
              <a:t> </a:t>
            </a:r>
            <a:r>
              <a:rPr lang="en-US" sz="2800" dirty="0"/>
              <a:t>vs  John</a:t>
            </a:r>
          </a:p>
          <a:p>
            <a:r>
              <a:rPr lang="el-GR" sz="2800" b="1" dirty="0"/>
              <a:t>Ο δομισμός είναι ένας</a:t>
            </a:r>
            <a:r>
              <a:rPr lang="fr-BE" sz="2800" b="1" dirty="0"/>
              <a:t> </a:t>
            </a:r>
            <a:r>
              <a:rPr lang="el-GR" sz="2800" b="1" dirty="0"/>
              <a:t>διακριτικός τρόπος να βλέπεις τα πράγματα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25224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xit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8" presetClass="exit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8" presetClass="exit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8" presetClass="exit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decel="100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9F09A4-300E-AA4A-AABF-B186AE546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ΔΟΜΙΣΜΟΣ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09C3F3-105F-3D45-8CDA-6CE3C72BB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18010"/>
            <a:ext cx="9720073" cy="439135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dirty="0">
                <a:latin typeface="+mj-lt"/>
              </a:rPr>
              <a:t> </a:t>
            </a:r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Με τον όρο </a:t>
            </a:r>
            <a:r>
              <a:rPr lang="el-GR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δομισμός</a:t>
            </a:r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ή </a:t>
            </a:r>
            <a:r>
              <a:rPr lang="el-GR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στρουκτουραλισμός</a:t>
            </a:r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 φέρεται μια κοινή θεωρία ανθρωπολογικών επιστημών με στόχο την ανάλυση των ανθρωπίνων πραγμάτων </a:t>
            </a:r>
            <a:r>
              <a:rPr lang="el-GR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ως υποσύνολο ενός ευρύτερου συνόλου </a:t>
            </a:r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που </a:t>
            </a:r>
            <a:r>
              <a:rPr lang="el-GR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αλληλοπροσδιορίζονται</a:t>
            </a:r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με βάση κάποιους κανόνες κατά την έννοια της δόμησης.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Ο δομισμός δεν είναι ούτε μια θεωρία ούτε μια συγκεκριμένη μέθοδος ΑΛΛΑ</a:t>
            </a:r>
            <a:r>
              <a:rPr lang="el-GR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ένας συγκεκριμένος τρόπος θέασης των πραγμάτων</a:t>
            </a:r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.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Η δομή υπάρχει παντού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292702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8257CD-A4E4-5D4E-9EC8-A6BFFD418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Κοινωνικη</a:t>
            </a:r>
            <a:r>
              <a:rPr lang="el-GR" dirty="0"/>
              <a:t> Ανθρωπολογία 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1667CEE6-DAEA-3C4F-A8D6-9559F0C778D3}"/>
              </a:ext>
            </a:extLst>
          </p:cNvPr>
          <p:cNvSpPr txBox="1"/>
          <p:nvPr/>
        </p:nvSpPr>
        <p:spPr>
          <a:xfrm>
            <a:off x="1024128" y="2084832"/>
            <a:ext cx="1033443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dirty="0"/>
              <a:t>Επιστήμη που μελετά την συμπεριφορά του ανθρώπου.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800" dirty="0"/>
              <a:t>Σε κάθε εκδοχή της συμπεριφοράς υπάρχει ο πρακτικός σκοπός και η συμβολική πλευρά, δηλαδή τα μέσα με τα οποία εκτελούμε το σκοπό. 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F9FF3D-2CD3-C844-B36B-70F92C441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55213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2407E3-2553-A447-BF02-2BCBF1748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E39556E-7880-3941-B005-E00595C32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193180"/>
            <a:ext cx="9720073" cy="511618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sz="3600" dirty="0"/>
              <a:t>Σε κάθε πολιτισμό η </a:t>
            </a:r>
            <a:r>
              <a:rPr lang="el-GR" sz="3600" b="1" dirty="0"/>
              <a:t>δομή</a:t>
            </a:r>
            <a:r>
              <a:rPr lang="el-GR" sz="3600" dirty="0"/>
              <a:t> των ιδεών που σχετίζονται με τις βασικές ανάγκες του ανθρώπου είναι ίδια.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 </a:t>
            </a:r>
            <a:r>
              <a:rPr lang="el-GR" sz="3600" dirty="0"/>
              <a:t>Μπορεί η κάθε βιολογική ανάγκη να αποτελεί ένα ξεχωριστό υποσύστημα του ανθρώπινου εγκεφάλου αλλά υπάρχει μια δομική συνεκτικότητα σε αυτά τα υποσυστήματα. Άρα, η βασική δομή παραμένει ίδια.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9032638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7E54EE-47F3-5446-B4AA-64C54DEA0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ΑντιστοιχΑ</a:t>
            </a:r>
            <a:r>
              <a:rPr lang="el-GR" dirty="0"/>
              <a:t>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678E2F-1533-5548-BF76-4E54530CC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15">
            <a:extLst>
              <a:ext uri="{FF2B5EF4-FFF2-40B4-BE49-F238E27FC236}">
                <a16:creationId xmlns:a16="http://schemas.microsoft.com/office/drawing/2014/main" xmlns="" id="{F5334F43-8282-B049-97AB-319F0938A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15299682"/>
              </p:ext>
            </p:extLst>
          </p:nvPr>
        </p:nvGraphicFramePr>
        <p:xfrm>
          <a:off x="1024128" y="2110851"/>
          <a:ext cx="9974766" cy="2107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5560304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CB71A9-1768-634D-893F-4D72B3734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888" y="1438506"/>
            <a:ext cx="9941312" cy="64632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CBBE5C6F-217E-3A45-9E8D-9FC21445D192}"/>
              </a:ext>
            </a:extLst>
          </p:cNvPr>
          <p:cNvGrpSpPr/>
          <p:nvPr/>
        </p:nvGrpSpPr>
        <p:grpSpPr>
          <a:xfrm>
            <a:off x="1024128" y="1335024"/>
            <a:ext cx="9455775" cy="3673525"/>
            <a:chOff x="2999733" y="3845051"/>
            <a:chExt cx="4975845" cy="2414017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xmlns="" id="{0E2FDD15-EE96-BE4E-B319-D009C1D3A8BD}"/>
                </a:ext>
              </a:extLst>
            </p:cNvPr>
            <p:cNvSpPr/>
            <p:nvPr/>
          </p:nvSpPr>
          <p:spPr>
            <a:xfrm>
              <a:off x="5322024" y="3845051"/>
              <a:ext cx="2653554" cy="2414016"/>
            </a:xfrm>
            <a:custGeom>
              <a:avLst/>
              <a:gdLst>
                <a:gd name="connsiteX0" fmla="*/ 0 w 2414016"/>
                <a:gd name="connsiteY0" fmla="*/ 1207008 h 2414016"/>
                <a:gd name="connsiteX1" fmla="*/ 1207008 w 2414016"/>
                <a:gd name="connsiteY1" fmla="*/ 0 h 2414016"/>
                <a:gd name="connsiteX2" fmla="*/ 2414016 w 2414016"/>
                <a:gd name="connsiteY2" fmla="*/ 1207008 h 2414016"/>
                <a:gd name="connsiteX3" fmla="*/ 1207008 w 2414016"/>
                <a:gd name="connsiteY3" fmla="*/ 2414016 h 2414016"/>
                <a:gd name="connsiteX4" fmla="*/ 0 w 2414016"/>
                <a:gd name="connsiteY4" fmla="*/ 1207008 h 2414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14016" h="2414016">
                  <a:moveTo>
                    <a:pt x="0" y="1207008"/>
                  </a:moveTo>
                  <a:cubicBezTo>
                    <a:pt x="0" y="540396"/>
                    <a:pt x="540396" y="0"/>
                    <a:pt x="1207008" y="0"/>
                  </a:cubicBezTo>
                  <a:cubicBezTo>
                    <a:pt x="1873620" y="0"/>
                    <a:pt x="2414016" y="540396"/>
                    <a:pt x="2414016" y="1207008"/>
                  </a:cubicBezTo>
                  <a:cubicBezTo>
                    <a:pt x="2414016" y="1873620"/>
                    <a:pt x="1873620" y="2414016"/>
                    <a:pt x="1207008" y="2414016"/>
                  </a:cubicBezTo>
                  <a:cubicBezTo>
                    <a:pt x="540396" y="2414016"/>
                    <a:pt x="0" y="1873620"/>
                    <a:pt x="0" y="1207008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738287" tIns="623620" rIns="227320" bIns="462688" numCol="1" spcCol="1270" anchor="ctr" anchorCtr="0">
              <a:noAutofit/>
            </a:bodyPr>
            <a:lstStyle/>
            <a:p>
              <a:pPr marL="0" lvl="0" indent="0" algn="ctr" defTabSz="2355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l-GR" sz="5300" kern="1200" dirty="0"/>
                <a:t>Γλωσσολογία </a:t>
              </a:r>
              <a:endParaRPr lang="en-US" sz="5300" kern="1200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xmlns="" id="{D61366DF-7C71-294D-8CB0-BA65DFD8E5CF}"/>
                </a:ext>
              </a:extLst>
            </p:cNvPr>
            <p:cNvSpPr/>
            <p:nvPr/>
          </p:nvSpPr>
          <p:spPr>
            <a:xfrm>
              <a:off x="2999733" y="3845052"/>
              <a:ext cx="2739528" cy="2414016"/>
            </a:xfrm>
            <a:custGeom>
              <a:avLst/>
              <a:gdLst>
                <a:gd name="connsiteX0" fmla="*/ 0 w 2414016"/>
                <a:gd name="connsiteY0" fmla="*/ 1207008 h 2414016"/>
                <a:gd name="connsiteX1" fmla="*/ 1207008 w 2414016"/>
                <a:gd name="connsiteY1" fmla="*/ 0 h 2414016"/>
                <a:gd name="connsiteX2" fmla="*/ 2414016 w 2414016"/>
                <a:gd name="connsiteY2" fmla="*/ 1207008 h 2414016"/>
                <a:gd name="connsiteX3" fmla="*/ 1207008 w 2414016"/>
                <a:gd name="connsiteY3" fmla="*/ 2414016 h 2414016"/>
                <a:gd name="connsiteX4" fmla="*/ 0 w 2414016"/>
                <a:gd name="connsiteY4" fmla="*/ 1207008 h 2414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14016" h="2414016">
                  <a:moveTo>
                    <a:pt x="0" y="1207008"/>
                  </a:moveTo>
                  <a:cubicBezTo>
                    <a:pt x="0" y="540396"/>
                    <a:pt x="540396" y="0"/>
                    <a:pt x="1207008" y="0"/>
                  </a:cubicBezTo>
                  <a:cubicBezTo>
                    <a:pt x="1873620" y="0"/>
                    <a:pt x="2414016" y="540396"/>
                    <a:pt x="2414016" y="1207008"/>
                  </a:cubicBezTo>
                  <a:cubicBezTo>
                    <a:pt x="2414016" y="1873620"/>
                    <a:pt x="1873620" y="2414016"/>
                    <a:pt x="1207008" y="2414016"/>
                  </a:cubicBezTo>
                  <a:cubicBezTo>
                    <a:pt x="540396" y="2414016"/>
                    <a:pt x="0" y="1873620"/>
                    <a:pt x="0" y="1207008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227319" tIns="623620" rIns="738288" bIns="462688" numCol="1" spcCol="1270" anchor="ctr" anchorCtr="0">
              <a:noAutofit/>
            </a:bodyPr>
            <a:lstStyle/>
            <a:p>
              <a:pPr marL="0" lvl="0" indent="0" algn="ctr" defTabSz="2355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l-GR" sz="5300" dirty="0"/>
                <a:t>Ανθρωπολογία </a:t>
              </a:r>
              <a:endParaRPr lang="en-US" sz="53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92451690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9CE80A-4B5F-404F-B1C2-030803F0C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011" y="585216"/>
            <a:ext cx="9969190" cy="953652"/>
          </a:xfrm>
        </p:spPr>
        <p:txBody>
          <a:bodyPr>
            <a:normAutofit/>
          </a:bodyPr>
          <a:lstStyle/>
          <a:p>
            <a:r>
              <a:rPr lang="el-GR" sz="4000" dirty="0"/>
              <a:t>Σύνδεση των δυο 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849F314-6A33-5447-811E-9B5AFC391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010" y="1538869"/>
            <a:ext cx="9969189" cy="531913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sz="2800" dirty="0"/>
              <a:t>Αναζήτηση των βαθύτερων δομών:</a:t>
            </a:r>
            <a:br>
              <a:rPr lang="el-GR" sz="2800" dirty="0"/>
            </a:br>
            <a:r>
              <a:rPr lang="el-GR" sz="2400" dirty="0"/>
              <a:t>Γλωσσολογία: στην ποικιλομορφία της γλώσσας ενώ Ανθρωπολογία : στην ποικιλομορφία των πολιτισμών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/>
              <a:t>Η Γλώσσα: Ο λόγος δεν είναι προβλέψιμος </a:t>
            </a:r>
            <a:r>
              <a:rPr lang="el-GR" sz="2400" dirty="0">
                <a:sym typeface="Wingdings" pitchFamily="2" charset="2"/>
              </a:rPr>
              <a:t> Τα </a:t>
            </a:r>
            <a:r>
              <a:rPr lang="el-GR" sz="2400" dirty="0" err="1">
                <a:sym typeface="Wingdings" pitchFamily="2" charset="2"/>
              </a:rPr>
              <a:t>παραγλωσσικά</a:t>
            </a:r>
            <a:r>
              <a:rPr lang="el-GR" sz="2400" dirty="0">
                <a:sym typeface="Wingdings" pitchFamily="2" charset="2"/>
              </a:rPr>
              <a:t> στοιχεία ενισχύουν την άποψη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sym typeface="Wingdings" pitchFamily="2" charset="2"/>
              </a:rPr>
              <a:t>Το περιβάλλον: </a:t>
            </a:r>
            <a:r>
              <a:rPr lang="el-GR" sz="2400" dirty="0"/>
              <a:t>Κανονικότητα συμπεριφοράς </a:t>
            </a:r>
            <a:r>
              <a:rPr lang="el-GR" sz="2400" dirty="0">
                <a:sym typeface="Wingdings" pitchFamily="2" charset="2"/>
              </a:rPr>
              <a:t> πολιτισμικοί κανόνες που μας υπαγορεύουν τον τρόπο που πρέπει να φερόμαστε σε κάθε περίπτωση </a:t>
            </a:r>
            <a:r>
              <a:rPr lang="el-GR" sz="2400" dirty="0"/>
              <a:t>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/>
              <a:t>Η μεθοδολογία : Ταξινομική ικανότητα εγκεφάλου: ικανότητα εγκεφάλου να ξεχωρίζει παρόμοιες δομές με εντελώς διαφορετική σημασία 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70058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7B6C5E-7C3E-E043-B84C-4DAD37025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F57E18-3622-0645-BDA6-B05C43DCC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49" y="367989"/>
            <a:ext cx="10298153" cy="6278137"/>
          </a:xfrm>
        </p:spPr>
        <p:txBody>
          <a:bodyPr>
            <a:noAutofit/>
          </a:bodyPr>
          <a:lstStyle/>
          <a:p>
            <a:r>
              <a:rPr lang="el-GR" sz="2500" dirty="0"/>
              <a:t>Ο </a:t>
            </a:r>
            <a:r>
              <a:rPr lang="fr-BE" sz="2500" dirty="0"/>
              <a:t>Brown </a:t>
            </a:r>
            <a:r>
              <a:rPr lang="el-GR" sz="2500" dirty="0"/>
              <a:t>έδωσε έμφαση στην </a:t>
            </a:r>
            <a:r>
              <a:rPr lang="el-GR" sz="2500" b="1" dirty="0"/>
              <a:t>αλληλεξάρτηση</a:t>
            </a:r>
            <a:r>
              <a:rPr lang="el-GR" sz="2500" dirty="0"/>
              <a:t> των θεσμών που δημιουργούν το κοινωνικό σύστημα. Είδε την κοινωνία σαν έναν </a:t>
            </a:r>
            <a:r>
              <a:rPr lang="el-GR" sz="2500" b="1" dirty="0"/>
              <a:t>οργανισμό που αποτελείται από συστατικά μέλη </a:t>
            </a:r>
            <a:r>
              <a:rPr lang="el-GR" sz="2500" dirty="0"/>
              <a:t> και πρότεινε την ταξινόμηση της σε είδη. </a:t>
            </a:r>
          </a:p>
          <a:p>
            <a:r>
              <a:rPr lang="el-GR" sz="2500" dirty="0"/>
              <a:t>Ο </a:t>
            </a:r>
            <a:r>
              <a:rPr lang="fr-BE" sz="2500" dirty="0"/>
              <a:t>Levi </a:t>
            </a:r>
            <a:r>
              <a:rPr lang="fr-BE" sz="2500" dirty="0" err="1"/>
              <a:t>Str</a:t>
            </a:r>
            <a:r>
              <a:rPr lang="en-US" sz="2500" dirty="0" err="1"/>
              <a:t>auss</a:t>
            </a:r>
            <a:r>
              <a:rPr lang="en-US" sz="2500" dirty="0"/>
              <a:t> </a:t>
            </a:r>
            <a:r>
              <a:rPr lang="el-GR" sz="2500" dirty="0"/>
              <a:t>θεώρησε ότι η κοινωνική διάρθρωση είναι σαν τη </a:t>
            </a:r>
            <a:r>
              <a:rPr lang="el-GR" sz="2500" dirty="0" err="1"/>
              <a:t>διάθρωση</a:t>
            </a:r>
            <a:r>
              <a:rPr lang="el-GR" sz="2500" dirty="0"/>
              <a:t> που συμβαίνει στη </a:t>
            </a:r>
            <a:r>
              <a:rPr lang="el-GR" sz="2500" b="1" dirty="0"/>
              <a:t>γλώσσα</a:t>
            </a:r>
            <a:r>
              <a:rPr lang="el-GR" sz="2500" dirty="0"/>
              <a:t>( φθόγγος, φώνημα, μόρφημα , λέξη, συντακτικοί δεσμοί, σημασία). </a:t>
            </a:r>
          </a:p>
          <a:p>
            <a:r>
              <a:rPr lang="el-GR" sz="2500" dirty="0"/>
              <a:t>Πιο συγκεκριμένα , εξετάζοντας το ζήτημα του δομισμού γλωσσολογικά, οι ειδικοί προσπάθησαν να βρουν, πώς οι φθόγγοι </a:t>
            </a:r>
            <a:r>
              <a:rPr lang="el-GR" sz="2500" b="1" dirty="0"/>
              <a:t>συνδεόμενοι</a:t>
            </a:r>
            <a:r>
              <a:rPr lang="el-GR" sz="2500" dirty="0"/>
              <a:t> μεταξύ τους σε δεσμούς, μπορούν και δημιουργούν διαφορετικές λέξεις . Ειδικότερα, προσπάθησαν να διακρίνουν, πώς γίνεται φαινομενικά παρόμοιες προτάσεις άλλοτε να έχουν σημασία και άλλοτε όχι. </a:t>
            </a:r>
            <a:endParaRPr lang="en-US" sz="2500" dirty="0"/>
          </a:p>
          <a:p>
            <a:r>
              <a:rPr lang="el-GR" sz="2500" dirty="0"/>
              <a:t>Πχ </a:t>
            </a:r>
            <a:r>
              <a:rPr lang="fr-BE" sz="2500" dirty="0"/>
              <a:t>The </a:t>
            </a:r>
            <a:r>
              <a:rPr lang="en-US" sz="2500" dirty="0"/>
              <a:t>cat sat on the mat – The gnat sat on the cat  A</a:t>
            </a:r>
            <a:r>
              <a:rPr lang="el-GR" sz="2500" dirty="0"/>
              <a:t>ΛΛΑ </a:t>
            </a:r>
            <a:r>
              <a:rPr lang="fr-BE" sz="2500" dirty="0"/>
              <a:t>The </a:t>
            </a:r>
            <a:r>
              <a:rPr lang="en-US" sz="2500" dirty="0"/>
              <a:t>mat sat on the cat (</a:t>
            </a:r>
            <a:r>
              <a:rPr lang="el-GR" sz="2500" dirty="0"/>
              <a:t>όχι)</a:t>
            </a:r>
          </a:p>
          <a:p>
            <a:r>
              <a:rPr lang="el-GR" sz="2500" dirty="0"/>
              <a:t>Γενικότερα η Κοινωνική Ανθρωπολογία οικειοποιήθηκε ιδέες από τον κλάδο της Γλωσσολογίας.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4916881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152DD8-4308-5143-BD59-E8E87B62E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289" y="562914"/>
            <a:ext cx="9720072" cy="998257"/>
          </a:xfrm>
        </p:spPr>
        <p:txBody>
          <a:bodyPr/>
          <a:lstStyle/>
          <a:p>
            <a:r>
              <a:rPr lang="el-GR" dirty="0"/>
              <a:t>Ωστόσο,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A274CF-4CB5-524C-BC17-1AFE76238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2098" y="1773044"/>
            <a:ext cx="9852103" cy="453631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sz="3600" dirty="0"/>
              <a:t> Οι γλωσσολόγοι δεν έδωσαν σημασία στο νόημα</a:t>
            </a:r>
            <a:r>
              <a:rPr lang="en-US" sz="3600" dirty="0"/>
              <a:t> </a:t>
            </a:r>
            <a:r>
              <a:rPr lang="el-GR" sz="3600" dirty="0" err="1"/>
              <a:t>καθεαυτό</a:t>
            </a:r>
            <a:r>
              <a:rPr lang="el-GR" sz="3600" dirty="0"/>
              <a:t> : ενδιαφέρον στρέφεται στο πότε μπορούμε να κατανοήσουμε ή όχι κάτι.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3600" dirty="0"/>
              <a:t>Οι κοινωνικοί ανθρωπολόγοι υποστηρίζουν ότι για να βρούμε το νόημα παίζει ρόλο και τι σημαίνει το πράγμα στο οποίο αναφερόμαστε την στιγμή και στο περιβάλλον που μιλάμε για αυτό.</a:t>
            </a:r>
          </a:p>
        </p:txBody>
      </p:sp>
    </p:spTree>
    <p:extLst>
      <p:ext uri="{BB962C8B-B14F-4D97-AF65-F5344CB8AC3E}">
        <p14:creationId xmlns:p14="http://schemas.microsoft.com/office/powerpoint/2010/main" xmlns="" val="26583517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4097</TotalTime>
  <Words>531</Words>
  <Application>Microsoft Macintosh PowerPoint</Application>
  <PresentationFormat>Προσαρμογή</PresentationFormat>
  <Paragraphs>43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Integral</vt:lpstr>
      <vt:lpstr>Structuralism in social anthropology  </vt:lpstr>
      <vt:lpstr>ΔΟΜΙΣΜΟΣ </vt:lpstr>
      <vt:lpstr>Κοινωνικη Ανθρωπολογία </vt:lpstr>
      <vt:lpstr>Διαφάνεια 4</vt:lpstr>
      <vt:lpstr>ΑντιστοιχΑ:</vt:lpstr>
      <vt:lpstr>Διαφάνεια 6</vt:lpstr>
      <vt:lpstr>Σύνδεση των δυο </vt:lpstr>
      <vt:lpstr>Διαφάνεια 8</vt:lpstr>
      <vt:lpstr>Ωστόσο,</vt:lpstr>
      <vt:lpstr>Δυαδικές αντιθέσεις</vt:lpstr>
      <vt:lpstr>μυθος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Structuralism in social anthropology</dc:title>
  <dc:creator>marialena997@gmail.com</dc:creator>
  <cp:lastModifiedBy>dep_phil</cp:lastModifiedBy>
  <cp:revision>22</cp:revision>
  <dcterms:created xsi:type="dcterms:W3CDTF">2018-11-13T13:34:02Z</dcterms:created>
  <dcterms:modified xsi:type="dcterms:W3CDTF">2019-01-13T19:26:56Z</dcterms:modified>
</cp:coreProperties>
</file>