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6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8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504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7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2063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5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70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5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9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8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1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5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6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8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3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8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F6F2-6E5A-4D40-9E6F-6E9AE1FB1C66}" type="datetimeFigureOut">
              <a:rPr lang="en-US" smtClean="0"/>
              <a:t>04-Dec-17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36B6C3-4285-429E-8F46-9045678D3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9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357" y="750195"/>
            <a:ext cx="8915399" cy="2262781"/>
          </a:xfrm>
        </p:spPr>
        <p:txBody>
          <a:bodyPr/>
          <a:lstStyle/>
          <a:p>
            <a:pPr algn="ctr"/>
            <a:r>
              <a:rPr lang="en-US" dirty="0" smtClean="0"/>
              <a:t>Vladimir </a:t>
            </a:r>
            <a:r>
              <a:rPr lang="en-US" dirty="0" err="1" smtClean="0"/>
              <a:t>Propp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636" y="3309871"/>
            <a:ext cx="8915399" cy="2323336"/>
          </a:xfrm>
        </p:spPr>
        <p:txBody>
          <a:bodyPr>
            <a:normAutofit/>
          </a:bodyPr>
          <a:lstStyle/>
          <a:p>
            <a:pPr algn="r"/>
            <a:r>
              <a:rPr lang="el-GR" sz="2000" b="1" dirty="0" smtClean="0"/>
              <a:t>ΚΑΡΑΓΡΗΓΟΡΙΟΥ-ΒΟΝΤΑ ΧΡΙΣΤΙΑΝΑ</a:t>
            </a:r>
          </a:p>
          <a:p>
            <a:pPr algn="r"/>
            <a:r>
              <a:rPr lang="el-GR" sz="2000" b="1" dirty="0" smtClean="0"/>
              <a:t>ΜΠΟΥΡΝΑΖΗ ΜΑΡΓΑΡΙΤΑ </a:t>
            </a:r>
          </a:p>
          <a:p>
            <a:pPr algn="r"/>
            <a:r>
              <a:rPr lang="el-GR" sz="2000" b="1" dirty="0" smtClean="0"/>
              <a:t>ΜΠΟΥΜΠΟΥΛΗ ΠΟΛΥΞΕΝΗ </a:t>
            </a:r>
          </a:p>
          <a:p>
            <a:pPr algn="r"/>
            <a:r>
              <a:rPr lang="el-GR" sz="2000" b="1" dirty="0" smtClean="0"/>
              <a:t>ΧΟΥΝΤΑΛΑΣ ΧΡΗΣΤΟΣ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256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468" y="624110"/>
            <a:ext cx="9534144" cy="128089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10 – 18 : Μεταβατικές </a:t>
            </a:r>
            <a:r>
              <a:rPr lang="el-GR" b="1" dirty="0"/>
              <a:t>: μεταφορά αγώνας </a:t>
            </a:r>
            <a:r>
              <a:rPr lang="el-GR" b="1" dirty="0" smtClean="0"/>
              <a:t>νίκη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3043" y="1738648"/>
            <a:ext cx="5834128" cy="4172574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10. Η δυστυχία ή η έλλειψη γνωστοποιείται, απευθύνουν στον ήρωα παράκληση ή εντολή, τον αποστέλλουν            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11. Ο ήρωας-αναζητητής συμφωνεί ή αποφασίζει για την αντενέργεα</a:t>
            </a:r>
            <a:endParaRPr lang="el-GR" sz="1200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12. Ο ήρωας εγκαταλείπει το σπίτι του 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13. Ο ήρωας δοκιμάζεται, ρωτιέται, δέχεται επίθεση κλπ, πράγματα που προετοιμάζουν από μέρους του τη λήψη ενός μαγικού μέσου ή βοηθού 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14. Το μαγικό μέσο τίθεται στη διάθεση του ήρωα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15. Ο ήρωας μεταφέρεται, παραδίδεται ή οδηγείται στον τόπο όπου βρίσκεται το αντικείμενο της αναζήτησης 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16. Ο ήρωας και ο ανταγωνιστής του συναντιούνται σε άμεση πάλη 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17. Τον ήρωα τον σημαδεύουν </a:t>
            </a:r>
            <a:endParaRPr lang="en-US" sz="12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l-GR" sz="1200" dirty="0" smtClean="0"/>
              <a:t>18. Ο ανταγωνιστής νικιέται</a:t>
            </a:r>
            <a:endParaRPr lang="el-GR" sz="1200" b="1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637171" y="1905000"/>
            <a:ext cx="4237150" cy="4650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(</a:t>
            </a:r>
            <a:r>
              <a:rPr lang="el-GR" b="1" dirty="0"/>
              <a:t>αποστολή, μεσολάβηση) </a:t>
            </a:r>
          </a:p>
          <a:p>
            <a:pPr marL="0" indent="0">
              <a:buNone/>
            </a:pPr>
            <a:r>
              <a:rPr lang="el-GR" b="1" dirty="0"/>
              <a:t>(</a:t>
            </a:r>
            <a:r>
              <a:rPr lang="el-GR" b="1" dirty="0" smtClean="0"/>
              <a:t>εναρξη </a:t>
            </a:r>
            <a:r>
              <a:rPr lang="el-GR" b="1" dirty="0"/>
              <a:t>αντενέργειας</a:t>
            </a:r>
            <a:r>
              <a:rPr lang="el-GR" b="1" dirty="0" smtClean="0"/>
              <a:t>)</a:t>
            </a:r>
            <a:endParaRPr lang="en-US" b="1" dirty="0" smtClean="0"/>
          </a:p>
          <a:p>
            <a:pPr marL="0" indent="0">
              <a:buNone/>
            </a:pPr>
            <a:r>
              <a:rPr lang="el-GR" b="1" dirty="0"/>
              <a:t>(αναχώρηση)</a:t>
            </a:r>
          </a:p>
          <a:p>
            <a:pPr marL="0" indent="0">
              <a:buNone/>
            </a:pPr>
            <a:r>
              <a:rPr lang="el-GR" b="1" dirty="0"/>
              <a:t>(πρώτη λειτουργία του δωρητή)</a:t>
            </a:r>
          </a:p>
          <a:p>
            <a:pPr marL="0" indent="0">
              <a:buNone/>
            </a:pPr>
            <a:r>
              <a:rPr lang="el-GR" b="1" dirty="0" smtClean="0"/>
              <a:t>(εφοδιασμός,λήψη </a:t>
            </a:r>
            <a:r>
              <a:rPr lang="el-GR" b="1" dirty="0"/>
              <a:t>του μαγικού μέσου) </a:t>
            </a:r>
          </a:p>
          <a:p>
            <a:pPr marL="0" indent="0">
              <a:buNone/>
            </a:pPr>
            <a:r>
              <a:rPr lang="el-GR" b="1" dirty="0"/>
              <a:t>(τοπική μετακίνηση μεταξύ των δύο βασιλείων,ταξίδι) </a:t>
            </a:r>
          </a:p>
          <a:p>
            <a:pPr marL="0" indent="0">
              <a:buNone/>
            </a:pPr>
            <a:r>
              <a:rPr lang="el-GR" b="1" dirty="0"/>
              <a:t>(πάλη) </a:t>
            </a:r>
          </a:p>
          <a:p>
            <a:pPr marL="0" indent="0">
              <a:buNone/>
            </a:pPr>
            <a:r>
              <a:rPr lang="el-GR" b="1" dirty="0"/>
              <a:t>(στιγμάτισμα) </a:t>
            </a:r>
          </a:p>
          <a:p>
            <a:pPr marL="0" indent="0">
              <a:buNone/>
            </a:pPr>
            <a:r>
              <a:rPr lang="el-GR" b="1" dirty="0"/>
              <a:t>(νίκη)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 19 : Κύριες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19. Η αρχική δυστυχία ή έλλειψη εξαλείφεται </a:t>
            </a:r>
            <a:r>
              <a:rPr lang="el-GR" b="1" dirty="0" smtClean="0"/>
              <a:t>(εξάλειψη έλλειψης)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0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164" y="315017"/>
            <a:ext cx="9701570" cy="128089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20-31 : Επαναληπτικές </a:t>
            </a:r>
            <a:r>
              <a:rPr lang="el-GR" b="1" dirty="0"/>
              <a:t>: μεταφορά αγώνας επιστοργή </a:t>
            </a:r>
            <a:r>
              <a:rPr lang="el-GR" b="1" dirty="0" smtClean="0"/>
              <a:t>αναγνώριση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4" y="1429555"/>
            <a:ext cx="9878096" cy="522882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20. Ο ήρωας επιστρέφει                                                                                                      </a:t>
            </a:r>
            <a:r>
              <a:rPr lang="el-GR" sz="5600" b="1" dirty="0" smtClean="0"/>
              <a:t>(επιστροφή)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21. Ο ήρωας υφίσταται καταδίωξη                                                                                   </a:t>
            </a:r>
            <a:r>
              <a:rPr lang="el-GR" sz="5600" b="1" dirty="0" smtClean="0"/>
              <a:t> (καταδίωξη)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22. Ο ήρωας σώζεται από την καταδίωξη                                                                        </a:t>
            </a:r>
            <a:r>
              <a:rPr lang="el-GR" sz="5600" b="1" dirty="0" smtClean="0"/>
              <a:t>(διάσωση)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23. Ο ήρωας, αγνώριστος, φτάνει στο σπίτι του ή σε άλλη χώρα                                </a:t>
            </a:r>
            <a:r>
              <a:rPr lang="el-GR" sz="5600" b="1" dirty="0" smtClean="0"/>
              <a:t>(μη αναγνωρίσιμη άφιξη)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24. Ο ψεύτικος ήρωας προβάλλει αβάσιμες απαιτήσεις                                                 </a:t>
            </a:r>
            <a:r>
              <a:rPr lang="el-GR" sz="5600" b="1" dirty="0" smtClean="0"/>
              <a:t>(αβάσιμες απαιτήσεις)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25. Στον ήρωα τίθεται ένα δύσκολο πρόβλημα                                                                </a:t>
            </a:r>
            <a:r>
              <a:rPr lang="el-GR" sz="5600" b="1" dirty="0" smtClean="0"/>
              <a:t>(δύσκολο πρόβλημα)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26. Το πρόβλημα λύνεται                                                                                                     </a:t>
            </a:r>
            <a:r>
              <a:rPr lang="el-GR" sz="5600" b="1" dirty="0" smtClean="0"/>
              <a:t>(λύση)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27. Τον ήρωα τον αναγνωρίζουν                                                                                       </a:t>
            </a:r>
            <a:r>
              <a:rPr lang="el-GR" sz="5600" b="1" dirty="0" smtClean="0"/>
              <a:t>(αναγνώριση)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28. Ο ψεύτικός ήρωας- ανταγωνιστής-κακοποιός ξεσκεπάζεται                                    </a:t>
            </a:r>
            <a:r>
              <a:rPr lang="el-GR" sz="5600" b="1" dirty="0" smtClean="0"/>
              <a:t>(ξεσκέπασμα)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29. Στον ήρωα δίνεται μια νέα όψη                                                                                     </a:t>
            </a:r>
            <a:r>
              <a:rPr lang="el-GR" sz="5600" b="1" dirty="0" smtClean="0"/>
              <a:t>(μεταμόρφωση)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30. Ο εχθρός τιμωρείται                                                                                                       </a:t>
            </a:r>
            <a:r>
              <a:rPr lang="el-GR" sz="5600" b="1" dirty="0" smtClean="0"/>
              <a:t>(τιμωρία)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5600" dirty="0" smtClean="0"/>
              <a:t>31. Ο ήρωας παντρεύεται και ανεβαίνει στον θρόνο                                                       </a:t>
            </a:r>
            <a:r>
              <a:rPr lang="el-GR" sz="5600" b="1" dirty="0" smtClean="0"/>
              <a:t>(γάμος) 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742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ΜΟΝΤΕΛΟ 7 ΔΡΩΝΤΩΝ ΠΡΟΣΩΠΩΝ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Ήρωας </a:t>
            </a:r>
            <a:endParaRPr lang="en-US" dirty="0"/>
          </a:p>
          <a:p>
            <a:pPr lvl="0"/>
            <a:r>
              <a:rPr lang="el-GR" dirty="0"/>
              <a:t>Αναζητούμενο πρόσωπο ή αντικείμενο </a:t>
            </a:r>
            <a:endParaRPr lang="en-US" dirty="0"/>
          </a:p>
          <a:p>
            <a:pPr lvl="0"/>
            <a:r>
              <a:rPr lang="el-GR" dirty="0"/>
              <a:t>Εντολέας – το ενδιαφερόμενο πρόσωπο </a:t>
            </a:r>
            <a:endParaRPr lang="en-US" dirty="0"/>
          </a:p>
          <a:p>
            <a:pPr lvl="0"/>
            <a:r>
              <a:rPr lang="el-GR" dirty="0"/>
              <a:t>Βοηθός </a:t>
            </a:r>
            <a:endParaRPr lang="en-US" dirty="0"/>
          </a:p>
          <a:p>
            <a:pPr lvl="0"/>
            <a:r>
              <a:rPr lang="el-GR" dirty="0"/>
              <a:t>Δωρητής </a:t>
            </a:r>
            <a:endParaRPr lang="en-US" dirty="0"/>
          </a:p>
          <a:p>
            <a:pPr lvl="0"/>
            <a:r>
              <a:rPr lang="el-GR" dirty="0" smtClean="0"/>
              <a:t>Ανταγωνιστής  </a:t>
            </a:r>
            <a:r>
              <a:rPr lang="el-GR" dirty="0"/>
              <a:t>- μοχθηρός </a:t>
            </a:r>
            <a:endParaRPr lang="en-US" dirty="0"/>
          </a:p>
          <a:p>
            <a:pPr lvl="0"/>
            <a:r>
              <a:rPr lang="el-GR" dirty="0"/>
              <a:t>Σφετεριστής – ψευτοήρωας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9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 </a:t>
            </a:r>
            <a:r>
              <a:rPr lang="en-US" b="1" dirty="0" smtClean="0"/>
              <a:t>LORD </a:t>
            </a:r>
            <a:r>
              <a:rPr lang="en-US" b="1" dirty="0"/>
              <a:t>RAGLAN</a:t>
            </a:r>
            <a:r>
              <a:rPr lang="el-GR" b="1" dirty="0"/>
              <a:t> </a:t>
            </a:r>
            <a:r>
              <a:rPr lang="el-GR" b="1" dirty="0" smtClean="0"/>
              <a:t>(1788-1855)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Ά</a:t>
            </a:r>
            <a:r>
              <a:rPr lang="el-GR" dirty="0" smtClean="0"/>
              <a:t>γγλος πρώιμος στρουκτουραλιστής</a:t>
            </a:r>
          </a:p>
          <a:p>
            <a:r>
              <a:rPr lang="el-GR" dirty="0"/>
              <a:t>Ο</a:t>
            </a:r>
            <a:r>
              <a:rPr lang="el-GR" dirty="0" smtClean="0"/>
              <a:t>ι λειτουργίες είναι επαναλαμβανόμενα τελετουργικά μοτίβα συμπεριφοράς του ίδιου του ήρωα </a:t>
            </a:r>
          </a:p>
          <a:p>
            <a:endParaRPr lang="el-GR" dirty="0" smtClean="0"/>
          </a:p>
          <a:p>
            <a:r>
              <a:rPr lang="el-GR" dirty="0"/>
              <a:t>Κ</a:t>
            </a:r>
            <a:r>
              <a:rPr lang="el-GR" dirty="0" smtClean="0"/>
              <a:t>ατά συνέπεια τα παραμύθια υπόκεινται σε πολύ λιγότερο αυστηρή συστημική/στρουκτουραλιστική οργάνωση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Ανακαλύπτει 22 τέτοια συμπεριφοριστικά τελετουργικά, εκ των οποίων όλα αποτελούν ταυτόχρονα και λειτουργίες στο μοντέλο του Propp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ΔΟΜΗ – ΑΙΣΘΗΤΙΚΗ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</a:t>
            </a:r>
            <a:r>
              <a:rPr lang="en-US" dirty="0" err="1" smtClean="0"/>
              <a:t>Propp</a:t>
            </a:r>
            <a:r>
              <a:rPr lang="en-US" dirty="0" smtClean="0"/>
              <a:t> </a:t>
            </a:r>
            <a:r>
              <a:rPr lang="el-GR" dirty="0" smtClean="0"/>
              <a:t>αναλύει το αφηγηματικό μοντέλο συνταγματικά, δηλαδή ως προς τη δομή</a:t>
            </a:r>
          </a:p>
          <a:p>
            <a:endParaRPr lang="el-GR" dirty="0" smtClean="0"/>
          </a:p>
          <a:p>
            <a:r>
              <a:rPr lang="el-GR" dirty="0" smtClean="0"/>
              <a:t> Αγνοεί την αισθητική (την πρόσληψη από τους αναγνώστες) </a:t>
            </a:r>
          </a:p>
          <a:p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λλά ταυτοχρόνως εξετάζοντας τις επίσημες ιδιότητες του παραμυθιού ουσιαστικά εξετάζει και τον συνδυασμό των με την αισθητική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5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38452" y="557012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el-GR" dirty="0"/>
              <a:t>  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n-US" sz="6600" dirty="0"/>
              <a:t>Levi Strauss</a:t>
            </a:r>
            <a:br>
              <a:rPr lang="en-US" sz="6600" dirty="0"/>
            </a:b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89213" y="3245477"/>
            <a:ext cx="8915399" cy="2658186"/>
          </a:xfrm>
        </p:spPr>
        <p:txBody>
          <a:bodyPr/>
          <a:lstStyle/>
          <a:p>
            <a:pPr algn="r"/>
            <a:r>
              <a:rPr lang="el-GR" b="1" dirty="0" smtClean="0"/>
              <a:t>ΕΥΗ ΒΑΡΣΟΥ </a:t>
            </a:r>
          </a:p>
          <a:p>
            <a:pPr algn="r"/>
            <a:r>
              <a:rPr lang="el-GR" b="1" dirty="0" smtClean="0"/>
              <a:t>ΕΛΙΝΑ ΠΑΠΑΤΡΙΑΝΤΑΦΥΛΛΟΥ</a:t>
            </a:r>
          </a:p>
          <a:p>
            <a:pPr algn="r"/>
            <a:r>
              <a:rPr lang="el-GR" b="1" dirty="0" smtClean="0"/>
              <a:t>ΜΑΡΙΑ ΜΙΑΟΥΛΗ </a:t>
            </a:r>
          </a:p>
          <a:p>
            <a:pPr algn="r"/>
            <a:r>
              <a:rPr lang="el-GR" b="1" dirty="0" smtClean="0"/>
              <a:t>ΤΙΝΑ ΡΟΖΟΥ </a:t>
            </a:r>
          </a:p>
          <a:p>
            <a:pPr algn="r"/>
            <a:r>
              <a:rPr lang="el-GR" b="1" dirty="0" smtClean="0"/>
              <a:t>ΠΑΝΑΓΙΩΤΗΣ ΑΝΔΡΙΑΝΑΚΟΣ </a:t>
            </a:r>
          </a:p>
          <a:p>
            <a:pPr algn="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47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Διαφορές </a:t>
            </a:r>
            <a:r>
              <a:rPr lang="en-US" b="1" dirty="0" err="1" smtClean="0"/>
              <a:t>Propp</a:t>
            </a:r>
            <a:r>
              <a:rPr lang="en-US" b="1" dirty="0" smtClean="0"/>
              <a:t> – Levi Strauss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/>
              <a:t> </a:t>
            </a:r>
            <a:r>
              <a:rPr lang="el-GR" b="1" dirty="0" smtClean="0"/>
              <a:t>    </a:t>
            </a:r>
            <a:r>
              <a:rPr lang="el-GR" b="1" u="sng" dirty="0" smtClean="0"/>
              <a:t>1) Μεθοδολογική διαφορά</a:t>
            </a:r>
          </a:p>
          <a:p>
            <a:pPr>
              <a:buNone/>
            </a:pPr>
            <a:endParaRPr lang="el-GR" b="1" u="sng" dirty="0" smtClean="0"/>
          </a:p>
          <a:p>
            <a:r>
              <a:rPr lang="el-GR" dirty="0" smtClean="0"/>
              <a:t>Ο </a:t>
            </a:r>
            <a:r>
              <a:rPr lang="en-US" dirty="0" err="1" smtClean="0"/>
              <a:t>Propp</a:t>
            </a:r>
            <a:r>
              <a:rPr lang="en-US" dirty="0" smtClean="0"/>
              <a:t> </a:t>
            </a:r>
            <a:r>
              <a:rPr lang="el-GR" dirty="0" smtClean="0"/>
              <a:t>ξεκινά από ένα σύνολο αφηγήσεων, προκειμένου να συγκεντρώσει τα κοινά τους στοιχεία, ώστε να καταλήξει στη βασική δομή του μύθου – Μονάδα ανάλυσης η </a:t>
            </a:r>
            <a:r>
              <a:rPr lang="el-GR" b="1" i="1" u="sng" dirty="0" smtClean="0"/>
              <a:t>αφήγηση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/>
              <a:t>Levi Strauss </a:t>
            </a:r>
            <a:r>
              <a:rPr lang="el-GR" dirty="0" smtClean="0"/>
              <a:t>παίρνει ως μονάδα ανάλυσης τον </a:t>
            </a:r>
            <a:r>
              <a:rPr lang="el-GR" b="1" i="1" u="sng" dirty="0" smtClean="0"/>
              <a:t>μύθο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07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Διαφορές </a:t>
            </a:r>
            <a:r>
              <a:rPr lang="en-US" b="1" dirty="0" err="1"/>
              <a:t>Propp</a:t>
            </a:r>
            <a:r>
              <a:rPr lang="en-US" b="1" dirty="0"/>
              <a:t> – Levi Strauss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/>
              <a:t> </a:t>
            </a:r>
            <a:r>
              <a:rPr lang="el-GR" b="1" dirty="0" smtClean="0"/>
              <a:t>   </a:t>
            </a:r>
            <a:r>
              <a:rPr lang="el-GR" b="1" u="sng" dirty="0" smtClean="0"/>
              <a:t>2) Διαφορά στην προσέγγιση</a:t>
            </a:r>
          </a:p>
          <a:p>
            <a:pPr>
              <a:buNone/>
            </a:pPr>
            <a:endParaRPr lang="el-GR" b="1" u="sng" dirty="0" smtClean="0"/>
          </a:p>
          <a:p>
            <a:r>
              <a:rPr lang="el-GR" dirty="0" smtClean="0"/>
              <a:t>Ο </a:t>
            </a:r>
            <a:r>
              <a:rPr lang="en-US" dirty="0" err="1" smtClean="0"/>
              <a:t>Propp</a:t>
            </a:r>
            <a:r>
              <a:rPr lang="en-US" dirty="0" smtClean="0"/>
              <a:t> </a:t>
            </a:r>
            <a:r>
              <a:rPr lang="el-GR" dirty="0" smtClean="0"/>
              <a:t>εστιάζει στο </a:t>
            </a:r>
            <a:r>
              <a:rPr lang="el-GR" i="1" dirty="0" smtClean="0"/>
              <a:t>αισθητικό αποτέλεσμα </a:t>
            </a:r>
            <a:r>
              <a:rPr lang="el-GR" dirty="0" smtClean="0"/>
              <a:t>του μύθου.</a:t>
            </a: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/>
              <a:t>Levi Strauss </a:t>
            </a:r>
            <a:r>
              <a:rPr lang="el-GR" dirty="0" smtClean="0"/>
              <a:t>εστιάζει στη </a:t>
            </a:r>
            <a:r>
              <a:rPr lang="el-GR" i="1" dirty="0" smtClean="0"/>
              <a:t>λογική δομή </a:t>
            </a:r>
            <a:r>
              <a:rPr lang="el-GR" dirty="0" smtClean="0"/>
              <a:t>του μύθου, γιατί η αισθητική προσέγγιση απομακρύνει από την αυθεντική μορφή του μύθου.</a:t>
            </a:r>
          </a:p>
        </p:txBody>
      </p:sp>
    </p:spTree>
    <p:extLst>
      <p:ext uri="{BB962C8B-B14F-4D97-AF65-F5344CB8AC3E}">
        <p14:creationId xmlns:p14="http://schemas.microsoft.com/office/powerpoint/2010/main" val="11766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Μεθοδολογία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Levi Strauss </a:t>
            </a:r>
            <a:r>
              <a:rPr lang="el-GR" dirty="0" smtClean="0"/>
              <a:t>χωρίζει το μύθο σε μονάδες, καθεμία από τις οποίες συμπυκνώνεται σε μία πρόταση. Οι μονάδες αυτές εκφράζουν μία σχέση. Το σύνολο των σχέσεων, δηλαδή των μονάδων, συνιστούν το μύθο.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Αντιμετωπίζει το μύθο ως γλώσσα. Άρα, όπως η γλώσσα έχει ως ελάχιστα συστατικά τα φωνήματα, έτσι και ο μύθος έχει τα « μυθήματα».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39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2246"/>
            <a:ext cx="10515600" cy="1325563"/>
          </a:xfrm>
        </p:spPr>
        <p:txBody>
          <a:bodyPr/>
          <a:lstStyle/>
          <a:p>
            <a:r>
              <a:rPr lang="el-GR" dirty="0" smtClean="0"/>
              <a:t>         </a:t>
            </a:r>
            <a:r>
              <a:rPr lang="el-GR" b="1" dirty="0" smtClean="0"/>
              <a:t>ΣΤΡΟΥΚΤΟΥΡΑΛΙΣΜΟΣ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35386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u="sng" dirty="0" smtClean="0"/>
              <a:t>Διηγηματικά κείμενα </a:t>
            </a:r>
          </a:p>
          <a:p>
            <a:pPr marL="0" indent="0">
              <a:buNone/>
            </a:pPr>
            <a:r>
              <a:rPr lang="el-GR" dirty="0" smtClean="0"/>
              <a:t>1)	Μύθος  </a:t>
            </a:r>
          </a:p>
          <a:p>
            <a:pPr marL="0" indent="0">
              <a:buNone/>
            </a:pPr>
            <a:r>
              <a:rPr lang="el-GR" dirty="0" smtClean="0"/>
              <a:t>2) Μοντέρνα διήγηση</a:t>
            </a:r>
          </a:p>
          <a:p>
            <a:pPr>
              <a:buAutoNum type="arabicParenR" startAt="2"/>
            </a:pPr>
            <a:endParaRPr lang="el-GR" dirty="0" smtClean="0"/>
          </a:p>
          <a:p>
            <a:pPr marL="0" indent="0">
              <a:buNone/>
            </a:pPr>
            <a:r>
              <a:rPr lang="el-GR" b="1" u="sng" dirty="0" smtClean="0"/>
              <a:t> Διαφορές </a:t>
            </a:r>
          </a:p>
          <a:p>
            <a:pPr marL="0" indent="0">
              <a:buNone/>
            </a:pPr>
            <a:r>
              <a:rPr lang="el-GR" dirty="0" smtClean="0"/>
              <a:t>1)	απλό – μικρό – δημοτικό – προφορικό</a:t>
            </a:r>
          </a:p>
          <a:p>
            <a:pPr marL="0" indent="0">
              <a:buNone/>
            </a:pPr>
            <a:r>
              <a:rPr lang="el-GR" dirty="0" smtClean="0"/>
              <a:t>2)	 περίπλοκο – μεγάλο – ατομικό – γραπτό </a:t>
            </a:r>
          </a:p>
          <a:p>
            <a:pPr marL="0" indent="0">
              <a:buNone/>
            </a:pPr>
            <a:endParaRPr lang="el-GR" b="1" u="sng" dirty="0" smtClean="0"/>
          </a:p>
          <a:p>
            <a:pPr marL="0" indent="0">
              <a:buNone/>
            </a:pPr>
            <a:r>
              <a:rPr lang="el-GR" b="1" u="sng" dirty="0" smtClean="0"/>
              <a:t>Ομοιότητες </a:t>
            </a:r>
          </a:p>
          <a:p>
            <a:pPr marL="0" indent="0">
              <a:buNone/>
            </a:pPr>
            <a:r>
              <a:rPr lang="el-GR" dirty="0" smtClean="0"/>
              <a:t>Χαρακτήρες – κατάσταση/πρόβλημα – πράξη – λύση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Προϋποθέσεις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Οι προϋποθέσεις για την αποκωδικοποίηση του μηνύματος του εκάστοτε μύθου είναι 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Η ομοιογένεια της κοινωνίας στην οποία απευθύνεται (ηθικές αντιλήψεις)</a:t>
            </a:r>
          </a:p>
          <a:p>
            <a:endParaRPr lang="el-GR" dirty="0" smtClean="0"/>
          </a:p>
          <a:p>
            <a:r>
              <a:rPr lang="el-GR" dirty="0" smtClean="0"/>
              <a:t>Η σωστή διάταξη των </a:t>
            </a:r>
            <a:r>
              <a:rPr lang="el-GR" dirty="0" err="1" smtClean="0"/>
              <a:t>μυθημάτων</a:t>
            </a:r>
            <a:r>
              <a:rPr lang="el-GR" dirty="0" smtClean="0"/>
              <a:t> , που δεν συμπίπτει απαραίτητα με την αφηγηματική.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78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Ανάλυση του μύθου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Παραδείγματα από μουσική και αριθμητική.</a:t>
            </a:r>
          </a:p>
          <a:p>
            <a:endParaRPr lang="el-GR" dirty="0" smtClean="0"/>
          </a:p>
          <a:p>
            <a:r>
              <a:rPr lang="el-GR" dirty="0" smtClean="0"/>
              <a:t>Προβολή της θεωρίας του </a:t>
            </a:r>
            <a:r>
              <a:rPr lang="en-US" dirty="0" smtClean="0"/>
              <a:t>Levi Strauss </a:t>
            </a:r>
            <a:r>
              <a:rPr lang="el-GR" dirty="0" smtClean="0"/>
              <a:t>μέσα από την ανάλυση του μύθου του Οιδίποδα.</a:t>
            </a:r>
          </a:p>
          <a:p>
            <a:endParaRPr lang="el-GR" dirty="0" smtClean="0"/>
          </a:p>
          <a:p>
            <a:r>
              <a:rPr lang="el-GR" dirty="0" smtClean="0"/>
              <a:t>Διάταξη </a:t>
            </a:r>
            <a:r>
              <a:rPr lang="el-GR" dirty="0" err="1" smtClean="0"/>
              <a:t>μυθημάτων</a:t>
            </a:r>
            <a:r>
              <a:rPr lang="el-GR" dirty="0" smtClean="0"/>
              <a:t> σε κατηγορίες. Η κάθε κατηγορία εκφράζει μία σχέση μεταξύ των προσώπων.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82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 ΟΙΔΙΠΟΔΑΣ</a:t>
            </a:r>
            <a:endParaRPr lang="el-GR" b="1" dirty="0"/>
          </a:p>
        </p:txBody>
      </p:sp>
      <p:pic>
        <p:nvPicPr>
          <p:cNvPr id="6" name="5 - Θέση περιεχομένου" descr="24337532_382283898887912_136764892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60545" y="1285429"/>
            <a:ext cx="6374400" cy="5324499"/>
          </a:xfrm>
        </p:spPr>
      </p:pic>
    </p:spTree>
    <p:extLst>
      <p:ext uri="{BB962C8B-B14F-4D97-AF65-F5344CB8AC3E}">
        <p14:creationId xmlns:p14="http://schemas.microsoft.com/office/powerpoint/2010/main" val="1138907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Κατηγορίες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40924" y="2133600"/>
            <a:ext cx="9263688" cy="3777622"/>
          </a:xfrm>
        </p:spPr>
        <p:txBody>
          <a:bodyPr/>
          <a:lstStyle/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n-US" b="1" baseline="30000" dirty="0" smtClean="0"/>
              <a:t> </a:t>
            </a:r>
            <a:r>
              <a:rPr lang="en-US" dirty="0" smtClean="0"/>
              <a:t> : </a:t>
            </a:r>
            <a:r>
              <a:rPr lang="el-GR" dirty="0" smtClean="0"/>
              <a:t>Υπερβολικά στενοί οικογενειακοί δεσμοί     (αιμομιξία)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dirty="0" smtClean="0"/>
              <a:t> </a:t>
            </a:r>
            <a:r>
              <a:rPr lang="en-US" dirty="0" smtClean="0"/>
              <a:t>: </a:t>
            </a:r>
            <a:r>
              <a:rPr lang="el-GR" dirty="0" smtClean="0"/>
              <a:t>Έκπτωση συγγενικών δεσμών                      (φόνοι συγγενικών προσώπων)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</a:t>
            </a:r>
            <a:r>
              <a:rPr lang="el-GR" i="1" dirty="0" smtClean="0"/>
              <a:t>1</a:t>
            </a:r>
            <a:r>
              <a:rPr lang="el-GR" i="1" baseline="30000" dirty="0" smtClean="0"/>
              <a:t>η</a:t>
            </a:r>
            <a:r>
              <a:rPr lang="el-GR" i="1" dirty="0" smtClean="0"/>
              <a:t>-2</a:t>
            </a:r>
            <a:r>
              <a:rPr lang="el-GR" i="1" baseline="30000" dirty="0" smtClean="0"/>
              <a:t>η</a:t>
            </a:r>
            <a:r>
              <a:rPr lang="el-GR" i="1" dirty="0" smtClean="0"/>
              <a:t> </a:t>
            </a:r>
            <a:r>
              <a:rPr lang="en-US" i="1" dirty="0" smtClean="0"/>
              <a:t>: </a:t>
            </a:r>
            <a:r>
              <a:rPr lang="el-GR" i="1" dirty="0" smtClean="0"/>
              <a:t>Δυ</a:t>
            </a:r>
            <a:r>
              <a:rPr lang="el-GR" i="1" dirty="0"/>
              <a:t>ι</a:t>
            </a:r>
            <a:r>
              <a:rPr lang="el-GR" i="1" dirty="0" smtClean="0"/>
              <a:t>κή </a:t>
            </a:r>
            <a:r>
              <a:rPr lang="el-GR" i="1" dirty="0" smtClean="0"/>
              <a:t>αντίθεση</a:t>
            </a:r>
          </a:p>
          <a:p>
            <a:pPr>
              <a:buNone/>
            </a:pPr>
            <a:r>
              <a:rPr lang="el-GR" i="1" dirty="0" smtClean="0"/>
              <a:t> </a:t>
            </a:r>
          </a:p>
          <a:p>
            <a:r>
              <a:rPr lang="el-GR" b="1" dirty="0" smtClean="0"/>
              <a:t>3</a:t>
            </a:r>
            <a:r>
              <a:rPr lang="el-GR" b="1" baseline="30000" dirty="0" smtClean="0"/>
              <a:t>η</a:t>
            </a:r>
            <a:r>
              <a:rPr lang="el-GR" dirty="0" smtClean="0"/>
              <a:t> </a:t>
            </a:r>
            <a:r>
              <a:rPr lang="en-US" dirty="0" smtClean="0"/>
              <a:t>: </a:t>
            </a:r>
            <a:r>
              <a:rPr lang="el-GR" dirty="0" smtClean="0"/>
              <a:t>Άρνηση αυτοχθονίας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b="1" dirty="0" smtClean="0"/>
              <a:t>4</a:t>
            </a:r>
            <a:r>
              <a:rPr lang="el-GR" b="1" baseline="30000" dirty="0" smtClean="0"/>
              <a:t>η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l-GR" dirty="0" smtClean="0"/>
              <a:t>Επιβεβαίωση αυτοχθονίας                             (ετυμολογία των ονομάτων)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825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Συμπέρασμα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b="1" u="sng" dirty="0" smtClean="0"/>
              <a:t>Κεντρικό νόημα μύθου </a:t>
            </a:r>
            <a:r>
              <a:rPr lang="en-US" b="1" u="sng" dirty="0" smtClean="0"/>
              <a:t>– </a:t>
            </a:r>
            <a:r>
              <a:rPr lang="el-GR" b="1" u="sng" dirty="0" smtClean="0"/>
              <a:t>δυαδική αντίθεση</a:t>
            </a:r>
          </a:p>
          <a:p>
            <a:pPr>
              <a:buNone/>
            </a:pPr>
            <a:endParaRPr lang="el-GR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Στενοί συγγενικοί δεσμοί </a:t>
            </a:r>
            <a:r>
              <a:rPr lang="el-GR" dirty="0" smtClean="0">
                <a:sym typeface="Wingdings" pitchFamily="2" charset="2"/>
              </a:rPr>
              <a:t> προσπάθεια ανάδειξης της βιολογικής προέλευσης των ανθρώπων.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ym typeface="Wingdings" pitchFamily="2" charset="2"/>
              </a:rPr>
              <a:t>Υποτίμηση σχέσεων  πίστη στην </a:t>
            </a:r>
            <a:r>
              <a:rPr lang="el-GR" dirty="0" err="1" smtClean="0">
                <a:sym typeface="Wingdings" pitchFamily="2" charset="2"/>
              </a:rPr>
              <a:t>αυτοχθονία</a:t>
            </a:r>
            <a:r>
              <a:rPr lang="el-GR" dirty="0" smtClean="0"/>
              <a:t>     </a:t>
            </a:r>
          </a:p>
          <a:p>
            <a:pPr marL="514350" indent="-514350">
              <a:buNone/>
            </a:pPr>
            <a:r>
              <a:rPr lang="el-GR" i="1" dirty="0" smtClean="0"/>
              <a:t>        Αδυναμία εύρεσης ισορροπίας στην κοινωνία.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12097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Κριτική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Δύσκολα κατανοητή ανάλυση.</a:t>
            </a:r>
          </a:p>
          <a:p>
            <a:endParaRPr lang="el-GR" dirty="0" smtClean="0"/>
          </a:p>
          <a:p>
            <a:r>
              <a:rPr lang="el-GR" dirty="0" smtClean="0"/>
              <a:t>Μη αποδεκτή ανάλυση.</a:t>
            </a:r>
          </a:p>
          <a:p>
            <a:endParaRPr lang="el-GR" dirty="0" smtClean="0"/>
          </a:p>
          <a:p>
            <a:r>
              <a:rPr lang="el-GR" dirty="0" smtClean="0"/>
              <a:t>Ο ίδιος ο </a:t>
            </a:r>
            <a:r>
              <a:rPr lang="en-US" dirty="0" smtClean="0"/>
              <a:t>Levi Strauss</a:t>
            </a:r>
            <a:r>
              <a:rPr lang="el-GR" dirty="0" smtClean="0"/>
              <a:t> αναγνωρίζει</a:t>
            </a:r>
            <a:r>
              <a:rPr lang="en-US" dirty="0" smtClean="0"/>
              <a:t> </a:t>
            </a:r>
            <a:r>
              <a:rPr lang="el-GR" dirty="0" smtClean="0"/>
              <a:t>τη ρευστότητα της δομικής του ανάλυσης.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40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90449" y="1371600"/>
            <a:ext cx="9414163" cy="2262781"/>
          </a:xfrm>
        </p:spPr>
        <p:txBody>
          <a:bodyPr/>
          <a:lstStyle/>
          <a:p>
            <a:r>
              <a:rPr lang="el-GR" dirty="0" smtClean="0"/>
              <a:t>ΣΑΣ ΕΥΧΑΡΙΣΤΟΥΜΕ ΓΙΑ ΤΗΝ ΠΡΟΣΟΧΗ ΣΑΣ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9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Vladimir </a:t>
            </a:r>
            <a:r>
              <a:rPr lang="en-US" dirty="0" err="1" smtClean="0"/>
              <a:t>Propp</a:t>
            </a:r>
            <a:r>
              <a:rPr lang="el-GR" dirty="0" smtClean="0"/>
              <a:t>  (1895-1970)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Ρώσος Εθνολόγος</a:t>
            </a:r>
            <a:r>
              <a:rPr lang="en-US" dirty="0" smtClean="0"/>
              <a:t>, </a:t>
            </a:r>
            <a:r>
              <a:rPr lang="el-GR" dirty="0" smtClean="0"/>
              <a:t>Φορμαλιστής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Δραστηριοποιείται τη δεκαετία του 1920 απλοποιώντας το στρουκτουραλιστικό μοντέλο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l-GR" dirty="0" smtClean="0"/>
              <a:t>Στηρίχτηκε στο έργο των Veselovsky , Bedier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08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559" y="531856"/>
            <a:ext cx="9650054" cy="1280890"/>
          </a:xfrm>
        </p:spPr>
        <p:txBody>
          <a:bodyPr/>
          <a:lstStyle/>
          <a:p>
            <a:r>
              <a:rPr lang="el-GR" b="1" dirty="0" smtClean="0"/>
              <a:t>100 ΡΩΣΙΚΑ ΠΑΡΑΔΟΣΙΑΚΑ ΠΑΡΑΜΥΘΙΑ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6490" y="21991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Καθώς: 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1) Αποτελούν πρωτότυπα της διήγησης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2) Διατηρούν τη δομή και το νόημά τους πέρα από κάθε γλωσσολογική αλλαγή </a:t>
            </a:r>
            <a:br>
              <a:rPr lang="el-GR" dirty="0" smtClean="0"/>
            </a:br>
            <a:r>
              <a:rPr lang="el-GR" dirty="0" smtClean="0"/>
              <a:t>ή μετάφραση </a:t>
            </a:r>
          </a:p>
          <a:p>
            <a:pPr>
              <a:buAutoNum type="arabicParenR" startAt="2"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3)	Είναι αντιδιαμέτρου αντίθετα με την ποίηση όπου η λεξιλογική επιλογή και η συνυποδηλωτική σημασία κυριαρχούν , σ αυτά κυριαρχεί η σύνταξη και η δομή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Ανακαλύψεις </a:t>
            </a:r>
            <a:r>
              <a:rPr lang="en-US" dirty="0" err="1"/>
              <a:t>Propp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2648756"/>
            <a:ext cx="8915400" cy="3777622"/>
          </a:xfrm>
        </p:spPr>
        <p:txBody>
          <a:bodyPr>
            <a:normAutofit/>
          </a:bodyPr>
          <a:lstStyle/>
          <a:p>
            <a:pPr lvl="0" algn="just"/>
            <a:r>
              <a:rPr lang="el-GR" sz="2000" b="1" dirty="0" smtClean="0"/>
              <a:t>4 ΝΟΜΟΙ </a:t>
            </a:r>
            <a:endParaRPr lang="en-US" sz="2000" b="1" dirty="0" smtClean="0"/>
          </a:p>
          <a:p>
            <a:pPr lvl="0" algn="just"/>
            <a:r>
              <a:rPr lang="el-GR" sz="2000" b="1" dirty="0" smtClean="0"/>
              <a:t>31 ΛΕΙΤΟΥΡΓΙΕΣ </a:t>
            </a:r>
            <a:endParaRPr lang="en-US" sz="2000" b="1" dirty="0" smtClean="0"/>
          </a:p>
          <a:p>
            <a:pPr lvl="0" algn="just"/>
            <a:r>
              <a:rPr lang="el-GR" sz="2000" b="1" dirty="0" smtClean="0"/>
              <a:t>ΜΟΝΤΕΛΟ 7 ΔΡΩΝΤΩΝ ΠΡΟΣΩΠΩΝ </a:t>
            </a:r>
            <a:endParaRPr lang="en-US" sz="2000" b="1" dirty="0" smtClean="0"/>
          </a:p>
          <a:p>
            <a:pPr algn="just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621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741" y="572595"/>
            <a:ext cx="8911687" cy="1280890"/>
          </a:xfrm>
        </p:spPr>
        <p:txBody>
          <a:bodyPr/>
          <a:lstStyle/>
          <a:p>
            <a:pPr algn="ctr"/>
            <a:r>
              <a:rPr lang="el-GR" b="1" dirty="0"/>
              <a:t>4 ΝΟΜΟΙ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l-GR" dirty="0" smtClean="0"/>
              <a:t>1) Οι </a:t>
            </a:r>
            <a:r>
              <a:rPr lang="el-GR" dirty="0"/>
              <a:t>λειτουργίες των χαρακτήρων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     α</a:t>
            </a:r>
            <a:r>
              <a:rPr lang="el-GR" dirty="0"/>
              <a:t>) είναι πάντα σταθερές </a:t>
            </a:r>
            <a:br>
              <a:rPr lang="el-GR" dirty="0"/>
            </a:br>
            <a:r>
              <a:rPr lang="el-GR" dirty="0"/>
              <a:t>     </a:t>
            </a:r>
            <a:r>
              <a:rPr lang="el-GR" dirty="0" smtClean="0"/>
              <a:t>   </a:t>
            </a:r>
            <a:r>
              <a:rPr lang="el-GR" dirty="0"/>
              <a:t>β) ανεξάρτητες από το ποιός τις </a:t>
            </a:r>
            <a:r>
              <a:rPr lang="el-GR" dirty="0" smtClean="0"/>
              <a:t>πραγματοποιεί 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        </a:t>
            </a:r>
            <a:r>
              <a:rPr lang="el-GR" dirty="0" smtClean="0"/>
              <a:t>γ</a:t>
            </a:r>
            <a:r>
              <a:rPr lang="el-GR" dirty="0"/>
              <a:t>) υπάρχουν υποχρεωτικά </a:t>
            </a:r>
            <a:endParaRPr lang="el-GR" dirty="0" smtClean="0"/>
          </a:p>
          <a:p>
            <a:pPr lvl="0">
              <a:buAutoNum type="arabicParenR"/>
            </a:pPr>
            <a:endParaRPr lang="en-US" dirty="0"/>
          </a:p>
          <a:p>
            <a:pPr marL="0" lvl="0" indent="0">
              <a:buNone/>
            </a:pPr>
            <a:r>
              <a:rPr lang="el-GR" dirty="0" smtClean="0"/>
              <a:t>2) Ο </a:t>
            </a:r>
            <a:r>
              <a:rPr lang="el-GR" dirty="0"/>
              <a:t>αριθμός των λειτουργιών αυτών είναι περιορισμένος </a:t>
            </a:r>
            <a:endParaRPr lang="el-GR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l-GR" dirty="0" smtClean="0"/>
              <a:t>3) Η </a:t>
            </a:r>
            <a:r>
              <a:rPr lang="el-GR" dirty="0"/>
              <a:t>εξέλιξη/πλοκή των λειτουργιών είναι πάντα η ίδια </a:t>
            </a:r>
            <a:endParaRPr lang="el-GR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l-GR" dirty="0" smtClean="0"/>
              <a:t>4) Όλα </a:t>
            </a:r>
            <a:r>
              <a:rPr lang="el-GR" dirty="0"/>
              <a:t>τα παραμύθια ανήκουν σε ένα συγκεκριμένο είδος ανάλογα με τη δομή τους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8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31 ΛΕΙΤΟΥΡΓΙΕΣ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Ορισμός </a:t>
            </a:r>
            <a:r>
              <a:rPr lang="el-GR" dirty="0"/>
              <a:t>: το βασικό συστατικό της δομής και της φύσης του παραμυθιού </a:t>
            </a:r>
            <a:endParaRPr lang="el-GR" dirty="0" smtClean="0"/>
          </a:p>
          <a:p>
            <a:endParaRPr lang="en-US" dirty="0"/>
          </a:p>
          <a:p>
            <a:pPr marL="0" indent="0">
              <a:buNone/>
            </a:pPr>
            <a:r>
              <a:rPr lang="el-GR" b="1" u="sng" dirty="0"/>
              <a:t>5 ΟΜΑΔΕΣ ΛΕΙΤΟΥΡΓΙΩΝ</a:t>
            </a:r>
            <a:endParaRPr lang="en-US" b="1" u="sng" dirty="0"/>
          </a:p>
          <a:p>
            <a:pPr marL="0" lvl="0" indent="0">
              <a:buNone/>
            </a:pPr>
            <a:r>
              <a:rPr lang="el-GR" dirty="0" smtClean="0"/>
              <a:t>1) Προπαρασκευαστικές 1-7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2) Κύριες  </a:t>
            </a:r>
            <a:r>
              <a:rPr lang="el-GR" dirty="0"/>
              <a:t>8-9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3) Μεταβατικές </a:t>
            </a:r>
            <a:r>
              <a:rPr lang="el-GR" dirty="0"/>
              <a:t>: μεταφορά αγώνας νίκη 10 – 18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4) Κύριες </a:t>
            </a:r>
            <a:r>
              <a:rPr lang="el-GR" dirty="0"/>
              <a:t>19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5) Επαναληπτικές </a:t>
            </a:r>
            <a:r>
              <a:rPr lang="el-GR" dirty="0"/>
              <a:t>: μεταφορά αγώνας επιστοργή αναγνώριση 20-31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1-7 : Προπαρασκευαστικές </a:t>
            </a:r>
            <a:r>
              <a:rPr lang="el-GR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2133600"/>
            <a:ext cx="9130563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1. Ένα από τα μέλη της οικογένειας απουσιάζει από το σπίτι                </a:t>
            </a:r>
            <a:r>
              <a:rPr lang="el-GR" b="1" dirty="0" smtClean="0"/>
              <a:t>(απουσία) </a:t>
            </a:r>
            <a:endParaRPr lang="el-GR" b="1" dirty="0"/>
          </a:p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2. Στον ήρωα προβάλλεται μια απαγόρευση                                          </a:t>
            </a:r>
            <a:r>
              <a:rPr lang="el-GR" b="1" dirty="0" smtClean="0"/>
              <a:t>(απαγόρευση)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3. Η απαγόρευση παραβιάζεται                                                                </a:t>
            </a:r>
            <a:r>
              <a:rPr lang="el-GR" b="1" dirty="0" smtClean="0"/>
              <a:t>(παράβαση)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4. Ο ανταγωνιστής επιχειρέι να κάνει ανίχνευση                                     </a:t>
            </a:r>
            <a:r>
              <a:rPr lang="en-GB" dirty="0" smtClean="0"/>
              <a:t> </a:t>
            </a:r>
            <a:r>
              <a:rPr lang="el-GR" b="1" dirty="0" smtClean="0"/>
              <a:t>(διερεύνηση)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5. Στον ανταγωνιστή δίνονται πληροφορίες για το θύμα του                </a:t>
            </a:r>
            <a:r>
              <a:rPr lang="el-GR" b="1" dirty="0" smtClean="0"/>
              <a:t>(πληροφόρηση)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6. Ο ανταγωνιστής επιχειρεί να ξεγελάσει το θύμα του, για να γίνει κύριος των υπαρχόντων του                                                                                         </a:t>
            </a:r>
            <a:r>
              <a:rPr lang="el-GR" b="1" dirty="0" smtClean="0"/>
              <a:t>(εξαπάτηση)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l-GR" dirty="0" smtClean="0"/>
              <a:t>7. Το θύμα εξαπατάται και βοηθά τον εχθρό                                            </a:t>
            </a:r>
            <a:r>
              <a:rPr lang="el-GR" b="1" dirty="0" smtClean="0"/>
              <a:t>(συνενοχή) </a:t>
            </a:r>
          </a:p>
        </p:txBody>
      </p:sp>
    </p:spTree>
    <p:extLst>
      <p:ext uri="{BB962C8B-B14F-4D97-AF65-F5344CB8AC3E}">
        <p14:creationId xmlns:p14="http://schemas.microsoft.com/office/powerpoint/2010/main" val="5370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8-9 : Κύριες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8. Ο ανταγωνιστής προξενεί σε ένα από τα μέλη της οικογένειας ζημιά </a:t>
            </a:r>
            <a:r>
              <a:rPr lang="fr-FR" dirty="0" smtClean="0"/>
              <a:t>                                 </a:t>
            </a:r>
            <a:r>
              <a:rPr lang="el-GR" b="1" dirty="0" smtClean="0"/>
              <a:t>(δολιοφθορά) </a:t>
            </a:r>
            <a:endParaRPr lang="fr-FR" b="1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9. Κάτι δεν αρκεί σε κάποιο από τα μέλη της οικογένειας, ή αυτό επιθυμεί να αποκτήσει κάτι </a:t>
            </a:r>
            <a:r>
              <a:rPr lang="el-GR" b="1" dirty="0" smtClean="0"/>
              <a:t>(έλλειψη)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043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1040</Words>
  <Application>Microsoft Office PowerPoint</Application>
  <PresentationFormat>Widescreen</PresentationFormat>
  <Paragraphs>176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Wingdings</vt:lpstr>
      <vt:lpstr>Wingdings 3</vt:lpstr>
      <vt:lpstr>Wisp</vt:lpstr>
      <vt:lpstr>Vladimir Propp </vt:lpstr>
      <vt:lpstr>         ΣΤΡΟΥΚΤΟΥΡΑΛΙΣΜΟΣ </vt:lpstr>
      <vt:lpstr>Vladimir Propp  (1895-1970)</vt:lpstr>
      <vt:lpstr>100 ΡΩΣΙΚΑ ΠΑΡΑΔΟΣΙΑΚΑ ΠΑΡΑΜΥΘΙΑ </vt:lpstr>
      <vt:lpstr>Ανακαλύψεις Propp  </vt:lpstr>
      <vt:lpstr>4 ΝΟΜΟΙ  </vt:lpstr>
      <vt:lpstr>31 ΛΕΙΤΟΥΡΓΙΕΣ   </vt:lpstr>
      <vt:lpstr>1-7 : Προπαρασκευαστικές   </vt:lpstr>
      <vt:lpstr>8-9 : Κύριες </vt:lpstr>
      <vt:lpstr>10 – 18 : Μεταβατικές : μεταφορά αγώνας νίκη </vt:lpstr>
      <vt:lpstr> 19 : Κύριες</vt:lpstr>
      <vt:lpstr>20-31 : Επαναληπτικές : μεταφορά αγώνας επιστοργή αναγνώριση </vt:lpstr>
      <vt:lpstr>ΜΟΝΤΕΛΟ 7 ΔΡΩΝΤΩΝ ΠΡΟΣΩΠΩΝ</vt:lpstr>
      <vt:lpstr> LORD RAGLAN (1788-1855) </vt:lpstr>
      <vt:lpstr>ΔΟΜΗ – ΑΙΣΘΗΤΙΚΗ </vt:lpstr>
      <vt:lpstr>    Levi Strauss </vt:lpstr>
      <vt:lpstr>Διαφορές Propp – Levi Strauss</vt:lpstr>
      <vt:lpstr>Διαφορές Propp – Levi Strauss</vt:lpstr>
      <vt:lpstr>Μεθοδολογία</vt:lpstr>
      <vt:lpstr>Προϋποθέσεις </vt:lpstr>
      <vt:lpstr>Ανάλυση του μύθου</vt:lpstr>
      <vt:lpstr> ΟΙΔΙΠΟΔΑΣ</vt:lpstr>
      <vt:lpstr>Κατηγορίες</vt:lpstr>
      <vt:lpstr>Συμπέρασμα </vt:lpstr>
      <vt:lpstr>Κριτική</vt:lpstr>
      <vt:lpstr>ΣΑΣ ΕΥΧΑΡΙΣΤΟΥΜΕ ΓΙΑ ΤΗΝ ΠΡΟΣΟΧΗ ΣΑΣ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Κμκμ</dc:title>
  <dc:creator>christiana karagrigoriou-vonta</dc:creator>
  <cp:lastModifiedBy>christiana karagrigoriou-vonta</cp:lastModifiedBy>
  <cp:revision>20</cp:revision>
  <dcterms:created xsi:type="dcterms:W3CDTF">2017-11-20T18:07:08Z</dcterms:created>
  <dcterms:modified xsi:type="dcterms:W3CDTF">2017-12-04T17:44:34Z</dcterms:modified>
</cp:coreProperties>
</file>