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D00"/>
    <a:srgbClr val="FFCC00"/>
    <a:srgbClr val="3399FF"/>
    <a:srgbClr val="66CCFF"/>
    <a:srgbClr val="CC00CC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9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8E40B-A350-4EC6-B0AC-85CD2CEBA2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0065DD-3933-4A44-9ED0-A2A372C7FBEC}">
      <dgm:prSet phldrT="[Κείμενο]"/>
      <dgm:spPr/>
      <dgm:t>
        <a:bodyPr/>
        <a:lstStyle/>
        <a:p>
          <a:r>
            <a:rPr lang="el-GR" dirty="0" smtClean="0"/>
            <a:t>Περιγραφή χαρακτήρων</a:t>
          </a:r>
          <a:endParaRPr lang="el-GR" dirty="0"/>
        </a:p>
      </dgm:t>
    </dgm:pt>
    <dgm:pt modelId="{4213D912-8C4C-4DA7-959A-BC0CB98F5738}" type="parTrans" cxnId="{E6A315A5-8415-433B-A269-3C65E965D101}">
      <dgm:prSet/>
      <dgm:spPr/>
      <dgm:t>
        <a:bodyPr/>
        <a:lstStyle/>
        <a:p>
          <a:endParaRPr lang="el-GR"/>
        </a:p>
      </dgm:t>
    </dgm:pt>
    <dgm:pt modelId="{33D86E2C-0752-4A19-82C1-5F3766C605E8}" type="sibTrans" cxnId="{E6A315A5-8415-433B-A269-3C65E965D101}">
      <dgm:prSet/>
      <dgm:spPr/>
      <dgm:t>
        <a:bodyPr/>
        <a:lstStyle/>
        <a:p>
          <a:endParaRPr lang="el-GR"/>
        </a:p>
      </dgm:t>
    </dgm:pt>
    <dgm:pt modelId="{C1A50F2A-B7CD-405A-A243-7793D2BF75D7}">
      <dgm:prSet phldrT="[Κείμενο]"/>
      <dgm:spPr/>
      <dgm:t>
        <a:bodyPr/>
        <a:lstStyle/>
        <a:p>
          <a:r>
            <a:rPr lang="el-GR" dirty="0" smtClean="0"/>
            <a:t>Άμεσα</a:t>
          </a:r>
        </a:p>
      </dgm:t>
    </dgm:pt>
    <dgm:pt modelId="{C034CCDD-2B4E-4660-A4FC-FB3F6E4044CD}" type="parTrans" cxnId="{4E05F020-044B-4579-9679-C3AABD111089}">
      <dgm:prSet/>
      <dgm:spPr/>
      <dgm:t>
        <a:bodyPr/>
        <a:lstStyle/>
        <a:p>
          <a:endParaRPr lang="el-GR"/>
        </a:p>
      </dgm:t>
    </dgm:pt>
    <dgm:pt modelId="{93357463-96CF-4B91-B0C7-11DE02EB4F6D}" type="sibTrans" cxnId="{4E05F020-044B-4579-9679-C3AABD111089}">
      <dgm:prSet/>
      <dgm:spPr/>
      <dgm:t>
        <a:bodyPr/>
        <a:lstStyle/>
        <a:p>
          <a:endParaRPr lang="el-GR"/>
        </a:p>
      </dgm:t>
    </dgm:pt>
    <dgm:pt modelId="{76654BA3-CA32-41F2-BF14-093C29C5843A}">
      <dgm:prSet phldrT="[Κείμενο]"/>
      <dgm:spPr/>
      <dgm:t>
        <a:bodyPr/>
        <a:lstStyle/>
        <a:p>
          <a:r>
            <a:rPr lang="el-GR" dirty="0" smtClean="0"/>
            <a:t>Με συνεκδοχές</a:t>
          </a:r>
          <a:endParaRPr lang="el-GR" dirty="0"/>
        </a:p>
      </dgm:t>
    </dgm:pt>
    <dgm:pt modelId="{E5A8526A-61B6-4F7F-A589-1ED20526C9EE}" type="parTrans" cxnId="{2BC3A52A-5117-4767-A1DD-0BE5A3F6741A}">
      <dgm:prSet/>
      <dgm:spPr/>
      <dgm:t>
        <a:bodyPr/>
        <a:lstStyle/>
        <a:p>
          <a:endParaRPr lang="el-GR"/>
        </a:p>
      </dgm:t>
    </dgm:pt>
    <dgm:pt modelId="{AC008267-6661-4304-B701-2DFC7711D06F}" type="sibTrans" cxnId="{2BC3A52A-5117-4767-A1DD-0BE5A3F6741A}">
      <dgm:prSet/>
      <dgm:spPr/>
      <dgm:t>
        <a:bodyPr/>
        <a:lstStyle/>
        <a:p>
          <a:endParaRPr lang="el-GR"/>
        </a:p>
      </dgm:t>
    </dgm:pt>
    <dgm:pt modelId="{3AE74A9D-DB9A-4936-AAFD-804D37F36EF3}" type="pres">
      <dgm:prSet presAssocID="{2698E40B-A350-4EC6-B0AC-85CD2CEBA2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27277EE-F94F-46CD-9E9C-CFC44F76467C}" type="pres">
      <dgm:prSet presAssocID="{850065DD-3933-4A44-9ED0-A2A372C7FBEC}" presName="node" presStyleLbl="node1" presStyleIdx="0" presStyleCnt="3" custRadScaleRad="76473" custRadScaleInc="-31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3A79A0-64E5-49FF-B8C5-05964C862825}" type="pres">
      <dgm:prSet presAssocID="{33D86E2C-0752-4A19-82C1-5F3766C605E8}" presName="sibTrans" presStyleLbl="sibTrans2D1" presStyleIdx="0" presStyleCnt="3"/>
      <dgm:spPr/>
      <dgm:t>
        <a:bodyPr/>
        <a:lstStyle/>
        <a:p>
          <a:endParaRPr lang="el-GR"/>
        </a:p>
      </dgm:t>
    </dgm:pt>
    <dgm:pt modelId="{F10E4503-F39B-4CB1-B6C1-D072D51713E1}" type="pres">
      <dgm:prSet presAssocID="{33D86E2C-0752-4A19-82C1-5F3766C605E8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653B5D70-0146-4295-9BB5-037D726067F2}" type="pres">
      <dgm:prSet presAssocID="{76654BA3-CA32-41F2-BF14-093C29C584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1D84BC-586B-4128-A20D-D08CABDADF69}" type="pres">
      <dgm:prSet presAssocID="{AC008267-6661-4304-B701-2DFC7711D06F}" presName="sibTrans" presStyleLbl="sibTrans2D1" presStyleIdx="1" presStyleCnt="3" custFlipVert="1" custFlipHor="1" custScaleX="47359" custScaleY="213059" custLinFactY="-500000" custLinFactNeighborX="-5920" custLinFactNeighborY="-508682"/>
      <dgm:spPr/>
      <dgm:t>
        <a:bodyPr/>
        <a:lstStyle/>
        <a:p>
          <a:endParaRPr lang="el-GR"/>
        </a:p>
      </dgm:t>
    </dgm:pt>
    <dgm:pt modelId="{E5326D68-9EF1-40CB-A476-B9C806DDF923}" type="pres">
      <dgm:prSet presAssocID="{AC008267-6661-4304-B701-2DFC7711D06F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0E5CF40-3B79-49F2-A5F4-BDC8BFCE7439}" type="pres">
      <dgm:prSet presAssocID="{C1A50F2A-B7CD-405A-A243-7793D2BF75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638E67-2642-4B2E-BC18-C97983A4FB69}" type="pres">
      <dgm:prSet presAssocID="{93357463-96CF-4B91-B0C7-11DE02EB4F6D}" presName="sibTrans" presStyleLbl="sibTrans2D1" presStyleIdx="2" presStyleCnt="3"/>
      <dgm:spPr/>
      <dgm:t>
        <a:bodyPr/>
        <a:lstStyle/>
        <a:p>
          <a:endParaRPr lang="el-GR"/>
        </a:p>
      </dgm:t>
    </dgm:pt>
    <dgm:pt modelId="{B7A12387-12BF-4D74-B1BD-CA531A95068D}" type="pres">
      <dgm:prSet presAssocID="{93357463-96CF-4B91-B0C7-11DE02EB4F6D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E3E86D68-429C-4AD2-906C-CD466798E81B}" type="presOf" srcId="{C1A50F2A-B7CD-405A-A243-7793D2BF75D7}" destId="{D0E5CF40-3B79-49F2-A5F4-BDC8BFCE7439}" srcOrd="0" destOrd="0" presId="urn:microsoft.com/office/officeart/2005/8/layout/cycle7"/>
    <dgm:cxn modelId="{2BC3A52A-5117-4767-A1DD-0BE5A3F6741A}" srcId="{2698E40B-A350-4EC6-B0AC-85CD2CEBA2D7}" destId="{76654BA3-CA32-41F2-BF14-093C29C5843A}" srcOrd="1" destOrd="0" parTransId="{E5A8526A-61B6-4F7F-A589-1ED20526C9EE}" sibTransId="{AC008267-6661-4304-B701-2DFC7711D06F}"/>
    <dgm:cxn modelId="{4E05F020-044B-4579-9679-C3AABD111089}" srcId="{2698E40B-A350-4EC6-B0AC-85CD2CEBA2D7}" destId="{C1A50F2A-B7CD-405A-A243-7793D2BF75D7}" srcOrd="2" destOrd="0" parTransId="{C034CCDD-2B4E-4660-A4FC-FB3F6E4044CD}" sibTransId="{93357463-96CF-4B91-B0C7-11DE02EB4F6D}"/>
    <dgm:cxn modelId="{5C3A42FC-EE6D-4C9F-BDA2-2D7AB2FBE27E}" type="presOf" srcId="{93357463-96CF-4B91-B0C7-11DE02EB4F6D}" destId="{B7A12387-12BF-4D74-B1BD-CA531A95068D}" srcOrd="1" destOrd="0" presId="urn:microsoft.com/office/officeart/2005/8/layout/cycle7"/>
    <dgm:cxn modelId="{8D785A8B-9066-4746-BD4C-46A5F2EBBBA0}" type="presOf" srcId="{2698E40B-A350-4EC6-B0AC-85CD2CEBA2D7}" destId="{3AE74A9D-DB9A-4936-AAFD-804D37F36EF3}" srcOrd="0" destOrd="0" presId="urn:microsoft.com/office/officeart/2005/8/layout/cycle7"/>
    <dgm:cxn modelId="{94F46885-2390-4661-8778-1F7E19932D1C}" type="presOf" srcId="{76654BA3-CA32-41F2-BF14-093C29C5843A}" destId="{653B5D70-0146-4295-9BB5-037D726067F2}" srcOrd="0" destOrd="0" presId="urn:microsoft.com/office/officeart/2005/8/layout/cycle7"/>
    <dgm:cxn modelId="{E6A315A5-8415-433B-A269-3C65E965D101}" srcId="{2698E40B-A350-4EC6-B0AC-85CD2CEBA2D7}" destId="{850065DD-3933-4A44-9ED0-A2A372C7FBEC}" srcOrd="0" destOrd="0" parTransId="{4213D912-8C4C-4DA7-959A-BC0CB98F5738}" sibTransId="{33D86E2C-0752-4A19-82C1-5F3766C605E8}"/>
    <dgm:cxn modelId="{E43D42F3-9429-42A2-808B-D1C337C55753}" type="presOf" srcId="{850065DD-3933-4A44-9ED0-A2A372C7FBEC}" destId="{B27277EE-F94F-46CD-9E9C-CFC44F76467C}" srcOrd="0" destOrd="0" presId="urn:microsoft.com/office/officeart/2005/8/layout/cycle7"/>
    <dgm:cxn modelId="{54A46BD0-7DF4-434B-89F5-14854EA5785D}" type="presOf" srcId="{AC008267-6661-4304-B701-2DFC7711D06F}" destId="{E5326D68-9EF1-40CB-A476-B9C806DDF923}" srcOrd="1" destOrd="0" presId="urn:microsoft.com/office/officeart/2005/8/layout/cycle7"/>
    <dgm:cxn modelId="{012A333A-4DEE-46F4-AC83-2A44CCCBDB5F}" type="presOf" srcId="{93357463-96CF-4B91-B0C7-11DE02EB4F6D}" destId="{D1638E67-2642-4B2E-BC18-C97983A4FB69}" srcOrd="0" destOrd="0" presId="urn:microsoft.com/office/officeart/2005/8/layout/cycle7"/>
    <dgm:cxn modelId="{F2F0D729-7B96-4FF7-A11C-13C64664C974}" type="presOf" srcId="{33D86E2C-0752-4A19-82C1-5F3766C605E8}" destId="{F10E4503-F39B-4CB1-B6C1-D072D51713E1}" srcOrd="1" destOrd="0" presId="urn:microsoft.com/office/officeart/2005/8/layout/cycle7"/>
    <dgm:cxn modelId="{CBFE230D-4294-40A6-B450-73DCF2F5A894}" type="presOf" srcId="{AC008267-6661-4304-B701-2DFC7711D06F}" destId="{751D84BC-586B-4128-A20D-D08CABDADF69}" srcOrd="0" destOrd="0" presId="urn:microsoft.com/office/officeart/2005/8/layout/cycle7"/>
    <dgm:cxn modelId="{5689DAFC-895F-4393-85A7-1BA6E3304AB8}" type="presOf" srcId="{33D86E2C-0752-4A19-82C1-5F3766C605E8}" destId="{A23A79A0-64E5-49FF-B8C5-05964C862825}" srcOrd="0" destOrd="0" presId="urn:microsoft.com/office/officeart/2005/8/layout/cycle7"/>
    <dgm:cxn modelId="{9E352D86-7F5E-4F09-94C9-D47B7942665B}" type="presParOf" srcId="{3AE74A9D-DB9A-4936-AAFD-804D37F36EF3}" destId="{B27277EE-F94F-46CD-9E9C-CFC44F76467C}" srcOrd="0" destOrd="0" presId="urn:microsoft.com/office/officeart/2005/8/layout/cycle7"/>
    <dgm:cxn modelId="{71309357-AB37-45CE-97E0-E9BBC49336FA}" type="presParOf" srcId="{3AE74A9D-DB9A-4936-AAFD-804D37F36EF3}" destId="{A23A79A0-64E5-49FF-B8C5-05964C862825}" srcOrd="1" destOrd="0" presId="urn:microsoft.com/office/officeart/2005/8/layout/cycle7"/>
    <dgm:cxn modelId="{2D2218DB-39DD-4E7F-AF00-A48D66A46C1D}" type="presParOf" srcId="{A23A79A0-64E5-49FF-B8C5-05964C862825}" destId="{F10E4503-F39B-4CB1-B6C1-D072D51713E1}" srcOrd="0" destOrd="0" presId="urn:microsoft.com/office/officeart/2005/8/layout/cycle7"/>
    <dgm:cxn modelId="{10F0BF5F-73D8-4957-8AF1-31277E229D1F}" type="presParOf" srcId="{3AE74A9D-DB9A-4936-AAFD-804D37F36EF3}" destId="{653B5D70-0146-4295-9BB5-037D726067F2}" srcOrd="2" destOrd="0" presId="urn:microsoft.com/office/officeart/2005/8/layout/cycle7"/>
    <dgm:cxn modelId="{B91D42B7-0DCE-4723-8263-363CC908730E}" type="presParOf" srcId="{3AE74A9D-DB9A-4936-AAFD-804D37F36EF3}" destId="{751D84BC-586B-4128-A20D-D08CABDADF69}" srcOrd="3" destOrd="0" presId="urn:microsoft.com/office/officeart/2005/8/layout/cycle7"/>
    <dgm:cxn modelId="{53BF9BE8-F187-49E1-9959-07F2BF7E9BDE}" type="presParOf" srcId="{751D84BC-586B-4128-A20D-D08CABDADF69}" destId="{E5326D68-9EF1-40CB-A476-B9C806DDF923}" srcOrd="0" destOrd="0" presId="urn:microsoft.com/office/officeart/2005/8/layout/cycle7"/>
    <dgm:cxn modelId="{4BB36EC3-F9B9-4CCE-9149-5D5016B6535D}" type="presParOf" srcId="{3AE74A9D-DB9A-4936-AAFD-804D37F36EF3}" destId="{D0E5CF40-3B79-49F2-A5F4-BDC8BFCE7439}" srcOrd="4" destOrd="0" presId="urn:microsoft.com/office/officeart/2005/8/layout/cycle7"/>
    <dgm:cxn modelId="{3854B07E-1F66-4879-B370-22776733489D}" type="presParOf" srcId="{3AE74A9D-DB9A-4936-AAFD-804D37F36EF3}" destId="{D1638E67-2642-4B2E-BC18-C97983A4FB69}" srcOrd="5" destOrd="0" presId="urn:microsoft.com/office/officeart/2005/8/layout/cycle7"/>
    <dgm:cxn modelId="{06BF4624-2B44-4799-9365-D6FDFE06E209}" type="presParOf" srcId="{D1638E67-2642-4B2E-BC18-C97983A4FB69}" destId="{B7A12387-12BF-4D74-B1BD-CA531A95068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277EE-F94F-46CD-9E9C-CFC44F76467C}">
      <dsp:nvSpPr>
        <dsp:cNvPr id="0" name=""/>
        <dsp:cNvSpPr/>
      </dsp:nvSpPr>
      <dsp:spPr>
        <a:xfrm>
          <a:off x="1220977" y="396951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Περιγραφή χαρακτήρων</a:t>
          </a:r>
          <a:endParaRPr lang="el-GR" sz="1800" kern="1200" dirty="0"/>
        </a:p>
      </dsp:txBody>
      <dsp:txXfrm>
        <a:off x="1220977" y="396951"/>
        <a:ext cx="1522362" cy="761181"/>
      </dsp:txXfrm>
    </dsp:sp>
    <dsp:sp modelId="{A23A79A0-64E5-49FF-B8C5-05964C862825}">
      <dsp:nvSpPr>
        <dsp:cNvPr id="0" name=""/>
        <dsp:cNvSpPr/>
      </dsp:nvSpPr>
      <dsp:spPr>
        <a:xfrm rot="3288457">
          <a:off x="2232590" y="1561839"/>
          <a:ext cx="793227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 rot="3288457">
        <a:off x="2232590" y="1561839"/>
        <a:ext cx="793227" cy="266413"/>
      </dsp:txXfrm>
    </dsp:sp>
    <dsp:sp modelId="{653B5D70-0146-4295-9BB5-037D726067F2}">
      <dsp:nvSpPr>
        <dsp:cNvPr id="0" name=""/>
        <dsp:cNvSpPr/>
      </dsp:nvSpPr>
      <dsp:spPr>
        <a:xfrm>
          <a:off x="2515067" y="2231958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Με συνεκδοχές</a:t>
          </a:r>
          <a:endParaRPr lang="el-GR" sz="1800" kern="1200" dirty="0"/>
        </a:p>
      </dsp:txBody>
      <dsp:txXfrm>
        <a:off x="2515067" y="2231958"/>
        <a:ext cx="1522362" cy="761181"/>
      </dsp:txXfrm>
    </dsp:sp>
    <dsp:sp modelId="{751D84BC-586B-4128-A20D-D08CABDADF69}">
      <dsp:nvSpPr>
        <dsp:cNvPr id="0" name=""/>
        <dsp:cNvSpPr/>
      </dsp:nvSpPr>
      <dsp:spPr>
        <a:xfrm rot="10800000" flipH="1" flipV="1">
          <a:off x="1784508" y="-283808"/>
          <a:ext cx="375664" cy="5676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10800000" flipH="1" flipV="1">
        <a:off x="1784508" y="-283808"/>
        <a:ext cx="375664" cy="567617"/>
      </dsp:txXfrm>
    </dsp:sp>
    <dsp:sp modelId="{D0E5CF40-3B79-49F2-A5F4-BDC8BFCE7439}">
      <dsp:nvSpPr>
        <dsp:cNvPr id="0" name=""/>
        <dsp:cNvSpPr/>
      </dsp:nvSpPr>
      <dsp:spPr>
        <a:xfrm>
          <a:off x="1169" y="2231958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Άμεσα</a:t>
          </a:r>
        </a:p>
      </dsp:txBody>
      <dsp:txXfrm>
        <a:off x="1169" y="2231958"/>
        <a:ext cx="1522362" cy="761181"/>
      </dsp:txXfrm>
    </dsp:sp>
    <dsp:sp modelId="{D1638E67-2642-4B2E-BC18-C97983A4FB69}">
      <dsp:nvSpPr>
        <dsp:cNvPr id="0" name=""/>
        <dsp:cNvSpPr/>
      </dsp:nvSpPr>
      <dsp:spPr>
        <a:xfrm rot="18216822">
          <a:off x="975641" y="1561839"/>
          <a:ext cx="793227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 rot="18216822">
        <a:off x="975641" y="1561839"/>
        <a:ext cx="793227" cy="26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FB7E-0C97-4AE4-80C0-0CC195399942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6704-A73B-4DCD-9241-BDC6ABA349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6704-A73B-4DCD-9241-BDC6ABA349D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A02407-7F0D-4496-9707-32572E999F88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AEDC5F-1D31-4BC1-A37E-07102F96C97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4384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6200" dirty="0" smtClean="0"/>
              <a:t>The Structural</a:t>
            </a:r>
            <a:r>
              <a:rPr lang="en-US" sz="6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200" dirty="0" smtClean="0"/>
              <a:t>Analysis of Literature: </a:t>
            </a:r>
          </a:p>
          <a:p>
            <a:r>
              <a:rPr lang="en-US" sz="6200" dirty="0" smtClean="0"/>
              <a:t>the Tales of Henry James</a:t>
            </a:r>
          </a:p>
          <a:p>
            <a:endParaRPr lang="en-US" sz="4100" dirty="0" smtClean="0"/>
          </a:p>
          <a:p>
            <a:endParaRPr lang="en-US" sz="4100" dirty="0" smtClean="0"/>
          </a:p>
          <a:p>
            <a:r>
              <a:rPr lang="en-US" sz="6000" dirty="0" err="1" smtClean="0"/>
              <a:t>Tzvetan</a:t>
            </a:r>
            <a:r>
              <a:rPr lang="en-US" sz="6000" dirty="0" smtClean="0"/>
              <a:t> </a:t>
            </a:r>
            <a:r>
              <a:rPr lang="en-US" sz="6000" dirty="0" err="1" smtClean="0"/>
              <a:t>todorov</a:t>
            </a:r>
            <a:endParaRPr lang="el-GR" sz="60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STRUCTURALISM </a:t>
            </a:r>
            <a:br>
              <a:rPr lang="en-US" sz="4400" dirty="0" smtClean="0"/>
            </a:br>
            <a:r>
              <a:rPr lang="en-US" sz="4400" dirty="0" smtClean="0"/>
              <a:t>   AN INTRODUCTION</a:t>
            </a:r>
            <a:br>
              <a:rPr lang="en-US" sz="4400" dirty="0" smtClean="0"/>
            </a:br>
            <a:r>
              <a:rPr lang="el-GR" sz="1600" dirty="0" smtClean="0"/>
              <a:t>(</a:t>
            </a:r>
            <a:r>
              <a:rPr lang="en-US" sz="1600" dirty="0" smtClean="0"/>
              <a:t>EDITED BY DAVID ROBEY)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524000" y="5486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  ΓΙΑΝΝΗΣ </a:t>
            </a:r>
            <a:r>
              <a:rPr lang="el-GR" b="1" dirty="0" smtClean="0">
                <a:solidFill>
                  <a:schemeClr val="tx2"/>
                </a:solidFill>
              </a:rPr>
              <a:t>ΡΗΓΑΣ -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ΦΩΤΕΙΝΗ ΠΑΠΑΓΕΩΡΓΙΟΥ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          ΓΙΑΝΝΗΣ ΚΩΝΣΤΑΝΤΑΚΟΠΟΥΛΟΣ 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1)</a:t>
            </a:r>
            <a:r>
              <a:rPr lang="el-GR" sz="2800" dirty="0" smtClean="0"/>
              <a:t>Ιστορίες </a:t>
            </a:r>
            <a:r>
              <a:rPr lang="el-GR" sz="2800" b="1" dirty="0" smtClean="0"/>
              <a:t>μυστηρίου / κρυμμένων</a:t>
            </a:r>
            <a:r>
              <a:rPr lang="en-US" sz="2800" b="1" dirty="0" smtClean="0"/>
              <a:t> </a:t>
            </a:r>
            <a:r>
              <a:rPr lang="el-GR" sz="2800" b="1" dirty="0" smtClean="0"/>
              <a:t>μυστικών.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572000" cy="3429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In the Cage </a:t>
            </a:r>
            <a:r>
              <a:rPr lang="el-GR" dirty="0" smtClean="0"/>
              <a:t>(1898)</a:t>
            </a:r>
            <a:endParaRPr lang="en-US" dirty="0" smtClean="0"/>
          </a:p>
          <a:p>
            <a:pPr>
              <a:buNone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Ανώνυμη </a:t>
            </a:r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</a:rPr>
              <a:t>τηλεγραφίστρια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πρέπει να αποστείλει 3 τηλεγραφήματα από τον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Captain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Everard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στη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Lady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Brandeen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χωρίς να γνωρίζει τίποτα για τη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μυστηριώδη σχέση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αλλά και το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παρελθόν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τους.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Βρισκόμαστε σε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πλήρη άγνοια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η οποία μειώνεται σταδιακά.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8196" name="Picture 4" descr="C:\Users\User\John\UOA\Ζ΄\ΚΟΥΤΣΟΥΛΕΛΟΥ\Project\419lsAGotwL._SX33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50" y="1524001"/>
            <a:ext cx="3101905" cy="46482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81000" y="5181600"/>
            <a:ext cx="3886200" cy="646331"/>
          </a:xfrm>
          <a:prstGeom prst="rect">
            <a:avLst/>
          </a:prstGeom>
          <a:solidFill>
            <a:srgbClr val="D6BD00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+Γνώση (Παρόν)</a:t>
            </a:r>
          </a:p>
          <a:p>
            <a:r>
              <a:rPr lang="el-GR" b="1" dirty="0" smtClean="0"/>
              <a:t>- Άγνοια (Παρελθόν)</a:t>
            </a:r>
            <a:endParaRPr lang="el-G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Υποσημείωση  των κριτικών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699248" cy="1520952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 smtClean="0"/>
              <a:t>Κάθε γεγονός παρουσιάζεται από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την οπτική γωνία</a:t>
            </a:r>
            <a:r>
              <a:rPr lang="el-GR" dirty="0" smtClean="0"/>
              <a:t> κάποιου προσώπου.</a:t>
            </a:r>
          </a:p>
          <a:p>
            <a:pPr>
              <a:buClrTx/>
            </a:pP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Μερική γνώση </a:t>
            </a:r>
            <a:r>
              <a:rPr lang="el-GR" dirty="0" smtClean="0"/>
              <a:t>της αλήθειας.</a:t>
            </a:r>
          </a:p>
          <a:p>
            <a:pPr>
              <a:buClrTx/>
              <a:buNone/>
            </a:pPr>
            <a:endParaRPr lang="el-GR" dirty="0" smtClean="0"/>
          </a:p>
          <a:p>
            <a:pPr>
              <a:buClrTx/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9218" name="Picture 2" descr="C:\Users\User\John\UOA\Ζ΄\ΚΟΥΤΣΟΥΛΕΛΟΥ\Project\sneakyr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276600" cy="1842223"/>
          </a:xfrm>
          <a:prstGeom prst="rect">
            <a:avLst/>
          </a:prstGeom>
          <a:noFill/>
        </p:spPr>
      </p:pic>
      <p:graphicFrame>
        <p:nvGraphicFramePr>
          <p:cNvPr id="5" name="4 - Διάγραμμα"/>
          <p:cNvGraphicFramePr/>
          <p:nvPr/>
        </p:nvGraphicFramePr>
        <p:xfrm>
          <a:off x="609600" y="3276600"/>
          <a:ext cx="4038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5334000" y="4191000"/>
            <a:ext cx="365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2400" dirty="0" smtClean="0"/>
              <a:t>Βλέπουμε </a:t>
            </a:r>
            <a:r>
              <a:rPr lang="el-GR" sz="2400" dirty="0"/>
              <a:t>μόνο </a:t>
            </a:r>
            <a:r>
              <a:rPr lang="el-GR" sz="2400" b="1" u="sng" dirty="0">
                <a:solidFill>
                  <a:schemeClr val="accent3">
                    <a:lumMod val="50000"/>
                  </a:schemeClr>
                </a:solidFill>
              </a:rPr>
              <a:t>εμφανίσεις</a:t>
            </a:r>
            <a:r>
              <a:rPr lang="el-GR" sz="2400" dirty="0"/>
              <a:t> – η ερμηνεία τους παραμένει αμφίβολη. Μόνο </a:t>
            </a:r>
            <a:r>
              <a:rPr lang="el-GR" sz="2400" b="1" u="sng" dirty="0">
                <a:solidFill>
                  <a:schemeClr val="accent3">
                    <a:lumMod val="50000"/>
                  </a:schemeClr>
                </a:solidFill>
              </a:rPr>
              <a:t>η αναζήτηση παρούσα</a:t>
            </a:r>
            <a:r>
              <a:rPr lang="el-GR" sz="2400" dirty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113995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Υποχρεωτική </a:t>
            </a:r>
            <a:r>
              <a:rPr lang="el-GR" b="1" u="sng" dirty="0" smtClean="0">
                <a:solidFill>
                  <a:srgbClr val="CC00CC"/>
                </a:solidFill>
              </a:rPr>
              <a:t>ισορροπία</a:t>
            </a:r>
            <a:r>
              <a:rPr lang="el-GR" dirty="0" smtClean="0">
                <a:solidFill>
                  <a:srgbClr val="FF66CC"/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equilibrium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1026" name="Picture 2" descr="C:\Users\User\John\UOA\Ζ΄\ΚΟΥΤΣΟΥΛΕΛΟΥ\Project\3W72119s5BjWPGGUiZ9pqnZoj8JHYxCCp9dtn2QVgV1nc4XMd6pdS1cgWUd5hEYRu7XvugPctsdRrH6NnCJKtpXv9yX9WB98WcTXS7gZkwh15mcraHd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737280" cy="37338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81000" y="2438400"/>
            <a:ext cx="3505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Διαταράσσεται – </a:t>
            </a:r>
            <a:r>
              <a:rPr lang="el-GR" sz="2800" b="1" u="sng" dirty="0" smtClean="0">
                <a:solidFill>
                  <a:srgbClr val="CC00CC"/>
                </a:solidFill>
              </a:rPr>
              <a:t>Επανέρχεται</a:t>
            </a:r>
            <a:r>
              <a:rPr lang="el-GR" sz="2800" dirty="0" smtClean="0"/>
              <a:t> στο τέλος. </a:t>
            </a:r>
            <a:endParaRPr lang="en-US" sz="2800" dirty="0" smtClean="0"/>
          </a:p>
          <a:p>
            <a:r>
              <a:rPr lang="el-GR" sz="2000" dirty="0" smtClean="0"/>
              <a:t>Βλ. Δεκαήμερο Βοκκάκιου.</a:t>
            </a:r>
          </a:p>
          <a:p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457200" y="5334000"/>
            <a:ext cx="3429000" cy="1066800"/>
          </a:xfrm>
          <a:prstGeom prst="rightArrow">
            <a:avLst/>
          </a:prstGeom>
          <a:solidFill>
            <a:srgbClr val="CC00CC"/>
          </a:solidFill>
          <a:ln>
            <a:solidFill>
              <a:srgbClr val="CC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C00CC"/>
                </a:solidFill>
              </a:rPr>
              <a:t>O</a:t>
            </a:r>
            <a:r>
              <a:rPr lang="el-GR" b="1" dirty="0" smtClean="0">
                <a:solidFill>
                  <a:schemeClr val="bg1"/>
                </a:solidFill>
              </a:rPr>
              <a:t>Οριζόντιος  γραμμικός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άξονας</a:t>
            </a:r>
            <a:endParaRPr lang="el-GR" b="1" dirty="0">
              <a:solidFill>
                <a:srgbClr val="CC00CC"/>
              </a:solidFill>
            </a:endParaRPr>
          </a:p>
        </p:txBody>
      </p:sp>
      <p:pic>
        <p:nvPicPr>
          <p:cNvPr id="1027" name="Picture 3" descr="C:\Users\User\John\UOA\Ζ΄\ΚΟΥΤΣΟΥΛΕΛΟΥ\Project\coil-146520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96456" y="2623344"/>
            <a:ext cx="3482976" cy="1741488"/>
          </a:xfrm>
          <a:prstGeom prst="rect">
            <a:avLst/>
          </a:prstGeom>
          <a:noFill/>
        </p:spPr>
      </p:pic>
      <p:sp>
        <p:nvSpPr>
          <p:cNvPr id="23" name="22 - TextBox"/>
          <p:cNvSpPr txBox="1"/>
          <p:nvPr/>
        </p:nvSpPr>
        <p:spPr>
          <a:xfrm>
            <a:off x="381000" y="4191000"/>
            <a:ext cx="3429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Χρήση </a:t>
            </a:r>
            <a:r>
              <a:rPr lang="el-GR" sz="2000" b="1" u="sng" dirty="0" smtClean="0">
                <a:solidFill>
                  <a:srgbClr val="CC00CC"/>
                </a:solidFill>
              </a:rPr>
              <a:t>δευτερευουσών προτάσεων.</a:t>
            </a:r>
          </a:p>
          <a:p>
            <a:r>
              <a:rPr lang="el-GR" sz="2000" dirty="0" smtClean="0"/>
              <a:t>Πολυπλοκότητα στον </a:t>
            </a:r>
            <a:r>
              <a:rPr lang="en-US" sz="2000" dirty="0" smtClean="0"/>
              <a:t>James</a:t>
            </a:r>
            <a:r>
              <a:rPr lang="el-GR" sz="2000" dirty="0" smtClean="0"/>
              <a:t> – δομική αρχή.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pSp>
        <p:nvGrpSpPr>
          <p:cNvPr id="25" name="24 - Ομάδα"/>
          <p:cNvGrpSpPr/>
          <p:nvPr/>
        </p:nvGrpSpPr>
        <p:grpSpPr>
          <a:xfrm>
            <a:off x="4191000" y="5410200"/>
            <a:ext cx="4267200" cy="965776"/>
            <a:chOff x="4191000" y="5410200"/>
            <a:chExt cx="4267200" cy="965776"/>
          </a:xfrm>
        </p:grpSpPr>
        <p:sp>
          <p:nvSpPr>
            <p:cNvPr id="21" name="20 - TextBox"/>
            <p:cNvSpPr txBox="1"/>
            <p:nvPr/>
          </p:nvSpPr>
          <p:spPr>
            <a:xfrm>
              <a:off x="4191000" y="5410200"/>
              <a:ext cx="3657600" cy="369332"/>
            </a:xfrm>
            <a:prstGeom prst="rect">
              <a:avLst/>
            </a:prstGeom>
            <a:solidFill>
              <a:srgbClr val="CC00CC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</a:rPr>
                <a:t>Κάθετος σπειροειδής άξονας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191000" y="5791201"/>
              <a:ext cx="4267200" cy="584775"/>
            </a:xfrm>
            <a:prstGeom prst="rect">
              <a:avLst/>
            </a:prstGeom>
            <a:solidFill>
              <a:srgbClr val="CC00CC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chemeClr val="bg1"/>
                  </a:solidFill>
                </a:rPr>
                <a:t>πιο ισχυρός / αύρα μυστηρίου-στυλ </a:t>
              </a:r>
              <a:r>
                <a:rPr lang="en-US" sz="1600" dirty="0" smtClean="0">
                  <a:solidFill>
                    <a:schemeClr val="bg1"/>
                  </a:solidFill>
                </a:rPr>
                <a:t>James </a:t>
              </a:r>
              <a:r>
                <a:rPr lang="el-GR" sz="1600" dirty="0" smtClean="0">
                  <a:solidFill>
                    <a:schemeClr val="bg1"/>
                  </a:solidFill>
                </a:rPr>
                <a:t>ασαφές και σύνθετο.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2) Ιστορίες με </a:t>
            </a:r>
            <a:r>
              <a:rPr lang="el-GR" b="1" dirty="0" smtClean="0"/>
              <a:t>φαντάσματα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365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accent4">
                    <a:lumMod val="50000"/>
                  </a:schemeClr>
                </a:solidFill>
              </a:rPr>
              <a:t>Sir Edmund </a:t>
            </a:r>
            <a:r>
              <a:rPr lang="en-US" b="1" i="1" u="sng" dirty="0" err="1" smtClean="0">
                <a:solidFill>
                  <a:schemeClr val="accent4">
                    <a:lumMod val="50000"/>
                  </a:schemeClr>
                </a:solidFill>
              </a:rPr>
              <a:t>Orme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(1891)</a:t>
            </a:r>
            <a:endParaRPr lang="el-G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2200" b="1" u="sng" dirty="0" smtClean="0">
                <a:solidFill>
                  <a:schemeClr val="accent4">
                    <a:lumMod val="50000"/>
                  </a:schemeClr>
                </a:solidFill>
              </a:rPr>
              <a:t>Φάντασμα</a:t>
            </a:r>
            <a:r>
              <a:rPr lang="el-GR" sz="2200" dirty="0" smtClean="0">
                <a:solidFill>
                  <a:schemeClr val="accent4">
                    <a:lumMod val="50000"/>
                  </a:schemeClr>
                </a:solidFill>
              </a:rPr>
              <a:t> νεαρού άντρα που αυτοκτόνησε, επειδή τον απέρριψε η μητέρα της ηρωίδας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Charlotte</a:t>
            </a:r>
            <a:r>
              <a:rPr lang="el-GR" sz="2200" dirty="0" smtClean="0">
                <a:solidFill>
                  <a:schemeClr val="accent4">
                    <a:lumMod val="50000"/>
                  </a:schemeClr>
                </a:solidFill>
              </a:rPr>
              <a:t>. Η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Charlotte </a:t>
            </a:r>
            <a:r>
              <a:rPr lang="el-GR" sz="2200" dirty="0" smtClean="0">
                <a:solidFill>
                  <a:schemeClr val="accent4">
                    <a:lumMod val="50000"/>
                  </a:schemeClr>
                </a:solidFill>
              </a:rPr>
              <a:t>διατηρεί σχέση με τον αφηγητή. </a:t>
            </a:r>
            <a:r>
              <a:rPr lang="el-GR" sz="2200" b="1" u="sng" dirty="0" smtClean="0">
                <a:solidFill>
                  <a:schemeClr val="accent4">
                    <a:lumMod val="50000"/>
                  </a:schemeClr>
                </a:solidFill>
              </a:rPr>
              <a:t>Το φάντασμα εξαφανίζεται </a:t>
            </a:r>
            <a:r>
              <a:rPr lang="el-GR" sz="2200" dirty="0" smtClean="0">
                <a:solidFill>
                  <a:schemeClr val="accent4">
                    <a:lumMod val="50000"/>
                  </a:schemeClr>
                </a:solidFill>
              </a:rPr>
              <a:t>,αφού πεθάνει η μητέρα και η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Charlotte </a:t>
            </a:r>
            <a:r>
              <a:rPr lang="el-GR" sz="2200" dirty="0" smtClean="0">
                <a:solidFill>
                  <a:schemeClr val="accent4">
                    <a:lumMod val="50000"/>
                  </a:schemeClr>
                </a:solidFill>
              </a:rPr>
              <a:t>παντρευτεί τον αφηγητή.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7200" y="4800601"/>
            <a:ext cx="3581400" cy="1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-Φαντάσματα =+Παρουσίες</a:t>
            </a:r>
          </a:p>
          <a:p>
            <a:r>
              <a:rPr lang="el-GR" b="1" dirty="0" smtClean="0"/>
              <a:t>Αμφιταλάντευση - Δισταγμός - Αλληγορία -</a:t>
            </a:r>
            <a:r>
              <a:rPr lang="el-GR" sz="1400" b="1" dirty="0" smtClean="0"/>
              <a:t> Ερώτηση σχετικά με το αν αυτά που συμβαίνουν είναι φυσικά ή υπερφυσικά, +</a:t>
            </a:r>
            <a:r>
              <a:rPr lang="el-GR" sz="1400" b="1" u="sng" dirty="0" smtClean="0"/>
              <a:t>αληθινά</a:t>
            </a:r>
            <a:r>
              <a:rPr lang="el-GR" sz="1400" b="1" dirty="0" smtClean="0"/>
              <a:t> ή</a:t>
            </a:r>
          </a:p>
          <a:p>
            <a:r>
              <a:rPr lang="el-GR" sz="1400" b="1" dirty="0" smtClean="0"/>
              <a:t> -</a:t>
            </a:r>
            <a:r>
              <a:rPr lang="el-GR" sz="1400" b="1" u="sng" dirty="0" smtClean="0"/>
              <a:t>φανταστικά</a:t>
            </a:r>
            <a:r>
              <a:rPr lang="el-GR" sz="1400" b="1" dirty="0" smtClean="0"/>
              <a:t>.</a:t>
            </a:r>
          </a:p>
          <a:p>
            <a:endParaRPr lang="el-GR" b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C:\Users\User\John\UOA\Ζ΄\ΚΟΥΤΣΟΥΛΕΛΟΥ\Project\51mNvKjE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3999"/>
            <a:ext cx="3371850" cy="46572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2) Ιστορίες με </a:t>
            </a:r>
            <a:r>
              <a:rPr lang="el-GR" b="1" dirty="0" smtClean="0"/>
              <a:t>φαντάσματα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337048" cy="2819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accent5">
                    <a:lumMod val="50000"/>
                  </a:schemeClr>
                </a:solidFill>
              </a:rPr>
              <a:t>The Turn of the Screw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(1896)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Νεαρή γκουβερνάντα δύο παιδιών πιστεύει ότι το σπίτι που διαμένουν είναι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στοιχειωμένο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Αναρωτιέται εάν τα φαντάσματα είναι αληθινά.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074" name="Picture 2" descr="C:\Users\User\John\UOA\Ζ΄\ΚΟΥΤΣΟΥΛΕΛΟΥ\Project\41DtDEcVw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3104468" cy="44958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28600" y="4648200"/>
            <a:ext cx="52578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Η </a:t>
            </a:r>
            <a:r>
              <a:rPr lang="el-GR" sz="2800" b="1" u="sng" dirty="0" smtClean="0">
                <a:solidFill>
                  <a:schemeClr val="accent5">
                    <a:lumMod val="50000"/>
                  </a:schemeClr>
                </a:solidFill>
              </a:rPr>
              <a:t>+πηγή του κακού 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στην ιστορία παραμένει </a:t>
            </a:r>
            <a:r>
              <a:rPr lang="el-GR" sz="2800" b="1" u="sng" dirty="0" smtClean="0">
                <a:solidFill>
                  <a:schemeClr val="accent5">
                    <a:lumMod val="50000"/>
                  </a:schemeClr>
                </a:solidFill>
              </a:rPr>
              <a:t>-κρυφή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Διαρκής </a:t>
            </a:r>
            <a:r>
              <a:rPr lang="el-GR" sz="2800" b="1" u="sng" dirty="0" smtClean="0">
                <a:solidFill>
                  <a:schemeClr val="accent5">
                    <a:lumMod val="50000"/>
                  </a:schemeClr>
                </a:solidFill>
              </a:rPr>
              <a:t>αναζήτηση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3) Ιστορίες με το </a:t>
            </a:r>
            <a:r>
              <a:rPr lang="el-GR" b="1" dirty="0" smtClean="0"/>
              <a:t>στοιχείο του θανάτου.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00600" cy="2819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accent5">
                    <a:lumMod val="50000"/>
                  </a:schemeClr>
                </a:solidFill>
              </a:rPr>
              <a:t>The Way It Came - The Friends of the Friends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(1896)-(1909)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Άντρας και γυναίκα βλέπουν τα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φαντάσματα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της μητέρας και του πατέρα τους αντίστοιχα τη στιγμή του θανάτου τους. Δεν καταφέρνουν να συναντηθούν στην πραγματική ζωή, η γυναίκα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-πεθαίνει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, ο άντρας την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+ερωτεύεται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ιδεατά με αποτέλεσμα να χωρίσει με την κοπέλα με την οποία διατηρούσε σχέση.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099" name="Picture 3" descr="C:\Users\User\John\UOA\Ζ΄\ΚΟΥΤΣΟΥΛΕΛΟΥ\Project\Project\1-1003328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067050" cy="4298347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04800" y="4618672"/>
            <a:ext cx="4876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Κάποιος πεθαίνει για κάποιον. Ο θάνατος κάνει έναν χαρακτήρα την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απόλυτη και απούσα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αιτία της ζωής.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Ρομαντικό θέμα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που αναπτύσσεται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3) Ιστορίες με το </a:t>
            </a:r>
            <a:r>
              <a:rPr lang="el-GR" b="1" dirty="0" smtClean="0"/>
              <a:t>στοιχείο του θανάτου.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95800" cy="20116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u="sng" dirty="0" smtClean="0">
                <a:solidFill>
                  <a:schemeClr val="bg1"/>
                </a:solidFill>
              </a:rPr>
              <a:t>Maud</a:t>
            </a:r>
            <a:r>
              <a:rPr lang="el-GR" sz="2000" b="1" i="1" u="sng" dirty="0" smtClean="0">
                <a:solidFill>
                  <a:schemeClr val="bg1"/>
                </a:solidFill>
              </a:rPr>
              <a:t> – </a:t>
            </a:r>
            <a:r>
              <a:rPr lang="en-US" sz="2000" b="1" i="1" u="sng" dirty="0" smtClean="0">
                <a:solidFill>
                  <a:schemeClr val="bg1"/>
                </a:solidFill>
              </a:rPr>
              <a:t>Evelyn </a:t>
            </a:r>
            <a:r>
              <a:rPr lang="en-US" sz="2000" dirty="0" smtClean="0">
                <a:solidFill>
                  <a:schemeClr val="bg1"/>
                </a:solidFill>
              </a:rPr>
              <a:t>(1900)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Νεαρός άντρας ο </a:t>
            </a:r>
            <a:r>
              <a:rPr lang="en-US" sz="2000" dirty="0" err="1" smtClean="0">
                <a:solidFill>
                  <a:schemeClr val="bg1"/>
                </a:solidFill>
              </a:rPr>
              <a:t>Marmaduke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b="1" u="sng" dirty="0" smtClean="0">
                <a:solidFill>
                  <a:schemeClr val="bg1"/>
                </a:solidFill>
              </a:rPr>
              <a:t>+ερωτεύεται </a:t>
            </a:r>
            <a:r>
              <a:rPr lang="el-GR" sz="2000" dirty="0" smtClean="0">
                <a:solidFill>
                  <a:schemeClr val="bg1"/>
                </a:solidFill>
              </a:rPr>
              <a:t>τη </a:t>
            </a:r>
            <a:r>
              <a:rPr lang="en-US" sz="2000" dirty="0" smtClean="0">
                <a:solidFill>
                  <a:schemeClr val="bg1"/>
                </a:solidFill>
              </a:rPr>
              <a:t>Maud </a:t>
            </a:r>
            <a:r>
              <a:rPr lang="el-GR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Evelyn</a:t>
            </a:r>
            <a:r>
              <a:rPr lang="el-GR" sz="2000" dirty="0" smtClean="0">
                <a:solidFill>
                  <a:schemeClr val="bg1"/>
                </a:solidFill>
              </a:rPr>
              <a:t>, ένα νεαρό κορίτσι που πέθανε 15 χρονών. Ήδη από τον τίτλο η </a:t>
            </a:r>
            <a:r>
              <a:rPr lang="el-GR" sz="2000" b="1" u="sng" dirty="0" smtClean="0">
                <a:solidFill>
                  <a:schemeClr val="bg1"/>
                </a:solidFill>
              </a:rPr>
              <a:t>απουσία(-)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122" name="Picture 2" descr="C:\Users\User\John\UOA\Ζ΄\ΚΟΥΤΣΟΥΛΕΛΟΥ\Project\51Y-Jjd8r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132582" cy="450283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4800" y="3886200"/>
            <a:ext cx="4724400" cy="203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παρελθόν και ο </a:t>
            </a:r>
            <a:r>
              <a:rPr lang="el-GR" b="1" u="sng" dirty="0" smtClean="0">
                <a:solidFill>
                  <a:schemeClr val="bg1"/>
                </a:solidFill>
              </a:rPr>
              <a:t>κάθετος σπειροειδής άξονας </a:t>
            </a:r>
            <a:r>
              <a:rPr lang="el-GR" dirty="0" smtClean="0">
                <a:solidFill>
                  <a:schemeClr val="bg1"/>
                </a:solidFill>
              </a:rPr>
              <a:t>εδώ θεματικό στοιχείο.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Ο θάνατος είναι η προέλευση και η ουσία της ζωής, το παρελθόν είναι το μέλλον του παρόντος και </a:t>
            </a:r>
            <a:r>
              <a:rPr lang="el-GR" b="1" u="sng" dirty="0" smtClean="0">
                <a:solidFill>
                  <a:schemeClr val="bg1"/>
                </a:solidFill>
              </a:rPr>
              <a:t>η απάντηση προηγείται της ερώτησης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3) Ιστορίες με το </a:t>
            </a:r>
            <a:r>
              <a:rPr lang="el-GR" b="1" dirty="0" smtClean="0"/>
              <a:t>στοιχείο του θανάτου.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5029200" cy="3291840"/>
          </a:xfrm>
          <a:solidFill>
            <a:schemeClr val="accent6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600" b="1" i="1" u="sng" dirty="0" smtClean="0">
                <a:solidFill>
                  <a:schemeClr val="bg1"/>
                </a:solidFill>
              </a:rPr>
              <a:t>The Altar of the Dead</a:t>
            </a:r>
            <a:r>
              <a:rPr lang="en-US" sz="2600" b="1" u="sng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(1896)</a:t>
            </a:r>
            <a:endParaRPr lang="el-GR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600" dirty="0" smtClean="0">
                <a:solidFill>
                  <a:schemeClr val="bg1"/>
                </a:solidFill>
              </a:rPr>
              <a:t>Κεντρικός ήρωας </a:t>
            </a:r>
            <a:r>
              <a:rPr lang="en-US" sz="2600" dirty="0" err="1" smtClean="0">
                <a:solidFill>
                  <a:schemeClr val="bg1"/>
                </a:solidFill>
              </a:rPr>
              <a:t>Stransom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l-GR" sz="2600" b="1" u="sng" dirty="0" smtClean="0">
                <a:solidFill>
                  <a:schemeClr val="bg1"/>
                </a:solidFill>
              </a:rPr>
              <a:t>+ζει</a:t>
            </a:r>
            <a:r>
              <a:rPr lang="el-GR" sz="2600" dirty="0" smtClean="0">
                <a:solidFill>
                  <a:schemeClr val="bg1"/>
                </a:solidFill>
              </a:rPr>
              <a:t> στη λατρεία των </a:t>
            </a:r>
            <a:r>
              <a:rPr lang="el-GR" sz="2600" b="1" u="sng" dirty="0" smtClean="0">
                <a:solidFill>
                  <a:schemeClr val="bg1"/>
                </a:solidFill>
              </a:rPr>
              <a:t>-νεκρών</a:t>
            </a:r>
            <a:r>
              <a:rPr lang="el-GR" sz="2600" dirty="0" smtClean="0">
                <a:solidFill>
                  <a:schemeClr val="bg1"/>
                </a:solidFill>
              </a:rPr>
              <a:t>. Το μόνο που γνωρίζει είναι </a:t>
            </a:r>
            <a:r>
              <a:rPr lang="el-GR" sz="2600" b="1" u="sng" dirty="0" smtClean="0">
                <a:solidFill>
                  <a:schemeClr val="bg1"/>
                </a:solidFill>
              </a:rPr>
              <a:t>η απουσία </a:t>
            </a:r>
            <a:r>
              <a:rPr lang="el-GR" sz="2600" dirty="0" smtClean="0">
                <a:solidFill>
                  <a:schemeClr val="bg1"/>
                </a:solidFill>
              </a:rPr>
              <a:t>και αυτή προτιμά. Τελετή - βωμός με κεριά (</a:t>
            </a:r>
            <a:r>
              <a:rPr lang="el-GR" sz="2600" b="1" u="sng" dirty="0" smtClean="0">
                <a:solidFill>
                  <a:schemeClr val="bg1"/>
                </a:solidFill>
              </a:rPr>
              <a:t>καθαρτήρια δύναμη θανάτου</a:t>
            </a:r>
            <a:r>
              <a:rPr lang="el-GR" sz="2600" dirty="0" smtClean="0">
                <a:solidFill>
                  <a:schemeClr val="bg1"/>
                </a:solidFill>
              </a:rPr>
              <a:t>) αρνείται να ανάψει κερί σε παρελθοντικό εχθρό του. Στο τέλος αποθέωση του θανάτου.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1746" name="Picture 2" descr="C:\Users\User\John\UOA\Ζ΄\ΚΟΥΤΣΟΥΛΕΛΟΥ\Project\Project\1-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71800" cy="43156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4) Ιστορίες με </a:t>
            </a:r>
            <a:r>
              <a:rPr lang="el-GR" b="1" dirty="0" smtClean="0"/>
              <a:t>έργα τέχνης. (Τέχνη – Ζωή)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3291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u="sng" dirty="0" smtClean="0"/>
              <a:t>The Real Thing</a:t>
            </a:r>
            <a:r>
              <a:rPr lang="el-GR" b="1" u="sng" dirty="0" smtClean="0"/>
              <a:t> </a:t>
            </a:r>
            <a:r>
              <a:rPr lang="el-GR" dirty="0" smtClean="0"/>
              <a:t>(1892)</a:t>
            </a:r>
          </a:p>
          <a:p>
            <a:pPr>
              <a:buNone/>
            </a:pPr>
            <a:r>
              <a:rPr lang="el-GR" dirty="0" smtClean="0"/>
              <a:t>Ζωγράφος – αφηγητής αποτυγχάνει να αναπαραστήσει ρεαλιστικά μοντέλα με </a:t>
            </a:r>
            <a:r>
              <a:rPr lang="el-GR" b="1" u="sng" dirty="0" smtClean="0"/>
              <a:t>+συγκεκριμένα </a:t>
            </a:r>
            <a:r>
              <a:rPr lang="el-GR" dirty="0" smtClean="0"/>
              <a:t>χαρακτηριστικά. Εμπνέεται από μοντέλα με </a:t>
            </a:r>
            <a:r>
              <a:rPr lang="el-GR" b="1" u="sng" dirty="0" smtClean="0"/>
              <a:t>-αφηρημένα χαρακτηριστικά </a:t>
            </a:r>
            <a:r>
              <a:rPr lang="el-GR" dirty="0" smtClean="0"/>
              <a:t>– δημιουργεί </a:t>
            </a:r>
            <a:r>
              <a:rPr lang="el-GR" b="1" u="sng" dirty="0" smtClean="0"/>
              <a:t>ρεαλιστικότερους τύπους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2771" name="Picture 3" descr="C:\Users\User\John\UOA\Ζ΄\ΚΟΥΤΣΟΥΛΕΛΟΥ\Project\Project\1-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057525" cy="444629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81000" y="4876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Τέχνη </a:t>
            </a:r>
            <a:r>
              <a:rPr lang="el-GR" sz="2000" b="1" u="sng" dirty="0" smtClean="0"/>
              <a:t>δεν είναι </a:t>
            </a:r>
            <a:r>
              <a:rPr lang="el-GR" sz="2000" dirty="0" smtClean="0"/>
              <a:t>η αναπαράσταση μιας δοθείσας πραγματικότητας</a:t>
            </a:r>
            <a:r>
              <a:rPr lang="en-US" sz="2000" dirty="0" smtClean="0"/>
              <a:t> / </a:t>
            </a:r>
          </a:p>
          <a:p>
            <a:r>
              <a:rPr lang="el-GR" sz="2000" dirty="0" smtClean="0"/>
              <a:t>Απαιτεί </a:t>
            </a:r>
            <a:r>
              <a:rPr lang="el-GR" sz="2000" b="1" u="sng" dirty="0" smtClean="0"/>
              <a:t>αυθεντικότητα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4) Ιστορίες με </a:t>
            </a:r>
            <a:r>
              <a:rPr lang="el-GR" b="1" dirty="0" smtClean="0"/>
              <a:t>έργα τέχνης. (Τέχνη – Ζωή)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03648" cy="256032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The Death of the Lion</a:t>
            </a:r>
            <a:r>
              <a:rPr lang="en-US" b="1" u="sng" dirty="0" smtClean="0"/>
              <a:t> </a:t>
            </a:r>
            <a:r>
              <a:rPr lang="en-US" dirty="0" smtClean="0"/>
              <a:t>(1894)</a:t>
            </a:r>
          </a:p>
          <a:p>
            <a:pPr>
              <a:buNone/>
            </a:pPr>
            <a:r>
              <a:rPr lang="el-GR" sz="2000" b="1" u="sng" dirty="0" smtClean="0"/>
              <a:t>Συγγραφέας</a:t>
            </a:r>
            <a:r>
              <a:rPr lang="el-GR" sz="2000" dirty="0" smtClean="0"/>
              <a:t> γίνεται γνωστός στις τελευταίες μέρες της ζωής του, όχι για τα έργα του αλλά για την προσωπική του ζωή. Στο τέλος θανατώνεται από θαυμαστή.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3794" name="Picture 2" descr="C:\Users\User\John\UOA\Ζ΄\ΚΟΥΤΣΟΥΛΕΛΟΥ\Project\Project\1-the-death-of-the-lion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20862" cy="43434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4800" y="4419600"/>
            <a:ext cx="48006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τον </a:t>
            </a:r>
            <a:r>
              <a:rPr lang="en-US" dirty="0" smtClean="0"/>
              <a:t>James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b="1" u="sng" dirty="0" smtClean="0"/>
              <a:t>-ζωή </a:t>
            </a:r>
            <a:r>
              <a:rPr lang="el-GR" dirty="0" smtClean="0"/>
              <a:t>του συγγραφέα κάνει μια εμφάνιση, είναι ατύχημα – </a:t>
            </a:r>
            <a:r>
              <a:rPr lang="el-GR" b="1" u="sng" dirty="0" smtClean="0"/>
              <a:t>μια ανούσια παρουσία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b="1" u="sng" dirty="0" smtClean="0"/>
              <a:t>+έργο τέχνης </a:t>
            </a:r>
            <a:r>
              <a:rPr lang="el-GR" dirty="0" smtClean="0"/>
              <a:t>έχει αξία, παρόλο που δεν υπάρχει ελπίδα να βρεθεί.</a:t>
            </a:r>
          </a:p>
          <a:p>
            <a:endParaRPr lang="el-G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TZVETAN TODOROV (1939-2017)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422648" cy="380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Βούλγαρος</a:t>
            </a:r>
            <a:r>
              <a:rPr lang="en-US" dirty="0" smtClean="0"/>
              <a:t> </a:t>
            </a:r>
            <a:r>
              <a:rPr lang="el-GR" dirty="0" smtClean="0"/>
              <a:t> φιλόσοφος, ιστορικός, στρουκτουραλιστής θεωρητικός και κριτικός της λογοτεχνίας, κοινωνιολόγος </a:t>
            </a:r>
            <a:r>
              <a:rPr lang="en-US" dirty="0" smtClean="0"/>
              <a:t>-</a:t>
            </a:r>
            <a:r>
              <a:rPr lang="el-GR" dirty="0" smtClean="0"/>
              <a:t>δοκιμιογράφος</a:t>
            </a:r>
            <a:r>
              <a:rPr lang="en-US" dirty="0" smtClean="0"/>
              <a:t>  </a:t>
            </a:r>
            <a:r>
              <a:rPr lang="el-GR" dirty="0" smtClean="0"/>
              <a:t>με πλούσιο συγγραφικό έργο.</a:t>
            </a:r>
          </a:p>
          <a:p>
            <a:endParaRPr lang="el-GR" dirty="0"/>
          </a:p>
        </p:txBody>
      </p:sp>
      <p:pic>
        <p:nvPicPr>
          <p:cNvPr id="1026" name="Picture 2" descr="C:\Users\User\John\UOA\Ζ΄\ΚΟΥΤΣΟΥΛΕΛΟΥ\Project\TODOROV 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760" y="1828799"/>
            <a:ext cx="4001974" cy="3810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4) Ιστορίες με </a:t>
            </a:r>
            <a:r>
              <a:rPr lang="el-GR" b="1" dirty="0" smtClean="0"/>
              <a:t>έργα τέχνης. (Τέχνη – Ζωή)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22648" cy="2590800"/>
          </a:xfrm>
          <a:solidFill>
            <a:srgbClr val="D6BD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bg1"/>
                </a:solidFill>
              </a:rPr>
              <a:t>The Private Life</a:t>
            </a:r>
            <a:r>
              <a:rPr lang="el-GR" b="1" u="sng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(1892)</a:t>
            </a:r>
          </a:p>
          <a:p>
            <a:pPr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Λόρδος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Mellifont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μια +παρούσα / -ανούσια ύπαρξη.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Clare </a:t>
            </a:r>
            <a:r>
              <a:rPr lang="en-US" dirty="0" err="1" smtClean="0">
                <a:solidFill>
                  <a:schemeClr val="bg1"/>
                </a:solidFill>
              </a:rPr>
              <a:t>Vawdrey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b="1" u="sng" dirty="0" smtClean="0">
                <a:solidFill>
                  <a:schemeClr val="bg1"/>
                </a:solidFill>
              </a:rPr>
              <a:t>συγγραφέας</a:t>
            </a:r>
            <a:r>
              <a:rPr lang="el-GR" dirty="0" smtClean="0">
                <a:solidFill>
                  <a:schemeClr val="bg1"/>
                </a:solidFill>
              </a:rPr>
              <a:t> -μέτρια παρουσία – +ουσιώδης ύπαρξη.</a:t>
            </a:r>
          </a:p>
          <a:p>
            <a:endParaRPr lang="el-GR" dirty="0"/>
          </a:p>
        </p:txBody>
      </p:sp>
      <p:pic>
        <p:nvPicPr>
          <p:cNvPr id="34818" name="Picture 2" descr="C:\Users\User\John\UOA\Ζ΄\ΚΟΥΤΣΟΥΛΕΛΟΥ\Project\51Y+ru5B9HL.SX316.SY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3295650" cy="47625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4800" y="4419600"/>
            <a:ext cx="4648200" cy="1631216"/>
          </a:xfrm>
          <a:prstGeom prst="rect">
            <a:avLst/>
          </a:prstGeom>
          <a:solidFill>
            <a:srgbClr val="D6BD00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Τα έργα τέχνης </a:t>
            </a:r>
            <a:r>
              <a:rPr lang="el-GR" sz="2000" b="1" u="sng" dirty="0" smtClean="0">
                <a:solidFill>
                  <a:schemeClr val="bg1"/>
                </a:solidFill>
              </a:rPr>
              <a:t>περισσότερο ουσιαστικά </a:t>
            </a:r>
            <a:r>
              <a:rPr lang="el-GR" sz="2000" b="1" dirty="0" smtClean="0">
                <a:solidFill>
                  <a:schemeClr val="bg1"/>
                </a:solidFill>
              </a:rPr>
              <a:t>από τα κρυμμένα μυστικά, περισσότερο </a:t>
            </a:r>
            <a:r>
              <a:rPr lang="el-GR" sz="2000" b="1" u="sng" dirty="0" err="1" smtClean="0">
                <a:solidFill>
                  <a:schemeClr val="bg1"/>
                </a:solidFill>
              </a:rPr>
              <a:t>προσβάσιμα</a:t>
            </a:r>
            <a:r>
              <a:rPr lang="el-GR" sz="2000" b="1" u="sng" dirty="0" smtClean="0">
                <a:solidFill>
                  <a:schemeClr val="bg1"/>
                </a:solidFill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</a:rPr>
              <a:t>από το φάντασμα, πιο </a:t>
            </a:r>
            <a:r>
              <a:rPr lang="el-GR" sz="2000" b="1" u="sng" dirty="0" smtClean="0">
                <a:solidFill>
                  <a:schemeClr val="bg1"/>
                </a:solidFill>
              </a:rPr>
              <a:t>υλιστικά</a:t>
            </a:r>
            <a:r>
              <a:rPr lang="el-GR" sz="2000" b="1" dirty="0" smtClean="0">
                <a:solidFill>
                  <a:schemeClr val="bg1"/>
                </a:solidFill>
              </a:rPr>
              <a:t> από το θάνατο.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4) Ιστορίες με </a:t>
            </a:r>
            <a:r>
              <a:rPr lang="el-GR" b="1" dirty="0" smtClean="0"/>
              <a:t>έργα τέχνης. (Τέχνη – Ζωή)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422648" cy="2743200"/>
          </a:xfrm>
          <a:solidFill>
            <a:srgbClr val="3399FF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chemeClr val="bg1"/>
                </a:solidFill>
              </a:rPr>
              <a:t>The Birthplace </a:t>
            </a:r>
            <a:r>
              <a:rPr lang="el-GR" dirty="0" smtClean="0">
                <a:solidFill>
                  <a:schemeClr val="bg1"/>
                </a:solidFill>
              </a:rPr>
              <a:t>(1903)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Σχέση ανάμεσα στη λογοτεχνία και τη ζωή συγγραφέα. Διάσημος (</a:t>
            </a:r>
            <a:r>
              <a:rPr lang="el-GR" b="1" u="sng" dirty="0" smtClean="0">
                <a:solidFill>
                  <a:schemeClr val="bg1"/>
                </a:solidFill>
              </a:rPr>
              <a:t>απών</a:t>
            </a:r>
            <a:r>
              <a:rPr lang="el-GR" dirty="0" smtClean="0">
                <a:solidFill>
                  <a:schemeClr val="bg1"/>
                </a:solidFill>
              </a:rPr>
              <a:t>) συγγραφέας / </a:t>
            </a:r>
            <a:r>
              <a:rPr lang="en-US" dirty="0" err="1" smtClean="0">
                <a:solidFill>
                  <a:schemeClr val="bg1"/>
                </a:solidFill>
              </a:rPr>
              <a:t>Mr</a:t>
            </a:r>
            <a:r>
              <a:rPr lang="el-GR" dirty="0" smtClean="0">
                <a:solidFill>
                  <a:schemeClr val="bg1"/>
                </a:solidFill>
              </a:rPr>
              <a:t>./</a:t>
            </a:r>
            <a:r>
              <a:rPr lang="en-US" dirty="0" err="1" smtClean="0">
                <a:solidFill>
                  <a:schemeClr val="bg1"/>
                </a:solidFill>
              </a:rPr>
              <a:t>Mrs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Gedge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κάτοχοι μουσείου στη γενέτειρά του. Έλλειψη στοιχείων για τη ζωή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του. 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l-GR" dirty="0" smtClean="0">
                <a:solidFill>
                  <a:schemeClr val="bg1"/>
                </a:solidFill>
              </a:rPr>
              <a:t>κύριος </a:t>
            </a:r>
            <a:r>
              <a:rPr lang="en-US" dirty="0" err="1" smtClean="0">
                <a:solidFill>
                  <a:schemeClr val="bg1"/>
                </a:solidFill>
              </a:rPr>
              <a:t>Gedge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επινοεί πλαστά στοιχεία σε λόγο του προς το κοινό – ωφελείται από αυτό.</a:t>
            </a:r>
          </a:p>
          <a:p>
            <a:endParaRPr lang="el-GR" dirty="0"/>
          </a:p>
        </p:txBody>
      </p:sp>
      <p:pic>
        <p:nvPicPr>
          <p:cNvPr id="35842" name="Picture 2" descr="C:\Users\User\John\UOA\Ζ΄\ΚΟΥΤΣΟΥΛΕΛΟΥ\Project\3273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71850" cy="47244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81000" y="4495800"/>
            <a:ext cx="4419600" cy="1754326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+</a:t>
            </a:r>
            <a:r>
              <a:rPr lang="el-GR" b="1" dirty="0" smtClean="0">
                <a:solidFill>
                  <a:schemeClr val="bg1"/>
                </a:solidFill>
              </a:rPr>
              <a:t>Έργο συγγραφέα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-Απών ο ίδιος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Κάθετος άξονας εξηγεί το συμβατικό χαρακτήρα και την </a:t>
            </a:r>
            <a:r>
              <a:rPr lang="el-GR" b="1" u="sng" dirty="0" err="1" smtClean="0">
                <a:solidFill>
                  <a:schemeClr val="bg1"/>
                </a:solidFill>
              </a:rPr>
              <a:t>προβλεψιμότητα</a:t>
            </a:r>
            <a:r>
              <a:rPr lang="el-GR" b="1" dirty="0" smtClean="0">
                <a:solidFill>
                  <a:schemeClr val="bg1"/>
                </a:solidFill>
              </a:rPr>
              <a:t> των ιστοριών.</a:t>
            </a:r>
          </a:p>
          <a:p>
            <a:endParaRPr lang="el-G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Τελευταία παραμύθια – αναποφάσιστα / ασαφή.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270248" cy="2816352"/>
          </a:xfrm>
          <a:solidFill>
            <a:srgbClr val="FFCC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/>
              <a:t>The Velvet Glove</a:t>
            </a:r>
            <a:r>
              <a:rPr lang="el-GR" b="1" u="sng" dirty="0" smtClean="0"/>
              <a:t> </a:t>
            </a:r>
            <a:r>
              <a:rPr lang="el-GR" dirty="0" smtClean="0"/>
              <a:t>(1909)</a:t>
            </a:r>
          </a:p>
          <a:p>
            <a:pPr>
              <a:buNone/>
            </a:pPr>
            <a:r>
              <a:rPr lang="el-GR" dirty="0" smtClean="0"/>
              <a:t>Τέχνη – Ζωή. </a:t>
            </a:r>
            <a:r>
              <a:rPr lang="el-GR" b="1" u="sng" dirty="0" smtClean="0"/>
              <a:t>Συγγραφέας</a:t>
            </a:r>
            <a:r>
              <a:rPr lang="el-GR" dirty="0" smtClean="0"/>
              <a:t> που γράφει ωραία μυθιστορήματα θέλει να γίνει ελκυστικός νεαρός βοσκός. </a:t>
            </a:r>
          </a:p>
          <a:p>
            <a:pPr>
              <a:buNone/>
            </a:pPr>
            <a:r>
              <a:rPr lang="el-GR" b="1" u="sng" dirty="0" smtClean="0"/>
              <a:t>Πριγκίπισσα</a:t>
            </a:r>
            <a:r>
              <a:rPr lang="el-GR" dirty="0" smtClean="0"/>
              <a:t> της ζωής θέλει να γίνει συγγραφέας.</a:t>
            </a:r>
          </a:p>
          <a:p>
            <a:pPr>
              <a:buNone/>
            </a:pPr>
            <a:r>
              <a:rPr lang="el-GR" b="1" u="sng" dirty="0" smtClean="0"/>
              <a:t>Αποτυγχάνουν</a:t>
            </a:r>
          </a:p>
          <a:p>
            <a:pPr>
              <a:buNone/>
            </a:pPr>
            <a:r>
              <a:rPr lang="el-GR" dirty="0" smtClean="0"/>
              <a:t>Ρομαντική αντίθεση.</a:t>
            </a:r>
            <a:endParaRPr lang="el-GR" dirty="0"/>
          </a:p>
        </p:txBody>
      </p:sp>
      <p:pic>
        <p:nvPicPr>
          <p:cNvPr id="1026" name="Picture 2" descr="C:\Users\User\John\UOA\Ζ΄\ΚΟΥΤΣΟΥΛΕΛΟΥ\Project\31X3POPOCTL._SX40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67150" cy="47625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4800" y="4495800"/>
            <a:ext cx="4267200" cy="182880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Δύο </a:t>
            </a:r>
            <a:r>
              <a:rPr lang="el-GR" b="1" u="sng" dirty="0" smtClean="0"/>
              <a:t>εναλλακτικοί </a:t>
            </a:r>
            <a:r>
              <a:rPr lang="el-GR" dirty="0" smtClean="0"/>
              <a:t>χαρακτήρες –</a:t>
            </a:r>
            <a:r>
              <a:rPr lang="el-GR" b="1" u="sng" dirty="0" smtClean="0"/>
              <a:t>πιθανή αναστροφή </a:t>
            </a:r>
            <a:r>
              <a:rPr lang="el-GR" dirty="0" smtClean="0"/>
              <a:t>της φιγούρας στο χαλί. (κινητήριας δύναμης στα έργα του </a:t>
            </a:r>
            <a:r>
              <a:rPr lang="en-US" dirty="0" smtClean="0"/>
              <a:t>James).</a:t>
            </a:r>
            <a:endParaRPr lang="el-GR" dirty="0" smtClean="0"/>
          </a:p>
          <a:p>
            <a:r>
              <a:rPr lang="el-GR" dirty="0" smtClean="0"/>
              <a:t>Στο τέλος της ιστορίας είμαστε </a:t>
            </a:r>
            <a:r>
              <a:rPr lang="el-GR" b="1" u="sng" dirty="0" smtClean="0"/>
              <a:t>αμαθείς</a:t>
            </a:r>
            <a:r>
              <a:rPr lang="el-GR" dirty="0" smtClean="0"/>
              <a:t> όσο στην αρχή.</a:t>
            </a:r>
          </a:p>
          <a:p>
            <a:endParaRPr lang="el-G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Τελευταία παραμύθια – αναποφάσιστα / ασαφή.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270248" cy="2511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u="sng" dirty="0" smtClean="0"/>
              <a:t>The Beast in the Jungle</a:t>
            </a:r>
            <a:r>
              <a:rPr lang="en-US" b="1" u="sng" dirty="0" smtClean="0"/>
              <a:t> </a:t>
            </a:r>
            <a:r>
              <a:rPr lang="en-US" dirty="0" smtClean="0"/>
              <a:t>(1903)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John Marcher </a:t>
            </a:r>
            <a:r>
              <a:rPr lang="el-GR" dirty="0" smtClean="0"/>
              <a:t>πιστεύει ότι θα συμβεί ένα </a:t>
            </a:r>
            <a:r>
              <a:rPr lang="el-GR" b="1" u="sng" dirty="0" smtClean="0"/>
              <a:t>συνταρακτικό γεγονός </a:t>
            </a:r>
            <a:r>
              <a:rPr lang="el-GR" dirty="0" smtClean="0"/>
              <a:t>στη ζωή του. </a:t>
            </a:r>
            <a:r>
              <a:rPr lang="el-GR" b="1" u="sng" dirty="0" smtClean="0"/>
              <a:t>+Ερωτεύεται </a:t>
            </a:r>
            <a:r>
              <a:rPr lang="el-GR" dirty="0" smtClean="0"/>
              <a:t>μια κοπέλα – 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b="1" u="sng" dirty="0" smtClean="0"/>
              <a:t>-πεθαίνει </a:t>
            </a:r>
            <a:r>
              <a:rPr lang="el-GR" dirty="0" smtClean="0"/>
              <a:t>αποκαλύπτοντας το μυστικό εκείνη τη στιγμή.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 descr="C:\Users\User\John\UOA\Ζ΄\ΚΟΥΤΣΟΥΛΕΛΟΥ\Project\51hCYF2OscL._SX33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52825" cy="475297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4800" y="4343400"/>
            <a:ext cx="42672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Το μυστικό είναι </a:t>
            </a:r>
            <a:r>
              <a:rPr lang="el-GR" b="1" u="sng" dirty="0" smtClean="0"/>
              <a:t>η ίδια η ύπαρξη του μυστικού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αναζήτηση για το μυστικό και την αλήθεια δεν είναι τίποτα άλλο από </a:t>
            </a:r>
            <a:r>
              <a:rPr lang="el-GR" b="1" u="sng" dirty="0" smtClean="0"/>
              <a:t>μια αναζήτηση δίχως περιεχόμενο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ΔΥΪΚΕΣ </a:t>
            </a:r>
            <a:r>
              <a:rPr lang="el-GR" dirty="0" smtClean="0"/>
              <a:t>ΑΝΤΙΘΕΣΕΙΣ </a:t>
            </a:r>
            <a:r>
              <a:rPr lang="en-US" dirty="0" smtClean="0"/>
              <a:t>TODOROV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8504238" cy="41878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418783"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                 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                 -</a:t>
                      </a:r>
                      <a:endParaRPr lang="el-GR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Παρουσία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Απουσία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Γνώση-Παρόν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Άγνοια-Παρελθόν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Οριζόντιος γραμμικός άξονας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Κάθετος σπειροειδής άξονας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Αληθινό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Φανταστικό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Φανερό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Κρυφό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Έρωτας - Ζωή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Θάνατος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Ρεαλιστικό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Αφηρημένο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Έργο</a:t>
                      </a:r>
                      <a:r>
                        <a:rPr lang="el-GR" b="1" baseline="0" dirty="0" smtClean="0"/>
                        <a:t> Τέχνης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Ζωή</a:t>
                      </a:r>
                      <a:endParaRPr lang="el-GR" b="1" dirty="0"/>
                    </a:p>
                  </a:txBody>
                  <a:tcPr/>
                </a:tc>
              </a:tr>
              <a:tr h="41878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Ουσιώδες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Ανούσιο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304800" y="5943600"/>
            <a:ext cx="8534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Εναλλαγή Ρόλων(Αποτυχία)-Πιθανή αναστροφή της φιγούρας στο χαλί.</a:t>
            </a:r>
            <a:endParaRPr lang="el-GR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ΣΥΜΠΕΡΑΣΜΑ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04800" y="1752600"/>
            <a:ext cx="4953000" cy="4480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ΥΠΑΡΞΗ ΜΥΣΤΙΚΟΥ 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r>
              <a:rPr lang="el-GR" dirty="0" smtClean="0"/>
              <a:t>ΜΙΑΣ </a:t>
            </a:r>
            <a:r>
              <a:rPr lang="el-GR" b="1" u="sng" dirty="0" smtClean="0"/>
              <a:t>ΑΠΟΛΥΤΗΣ </a:t>
            </a:r>
            <a:r>
              <a:rPr lang="el-GR" dirty="0" smtClean="0"/>
              <a:t>ΚΑΙ </a:t>
            </a:r>
            <a:r>
              <a:rPr lang="el-GR" b="1" u="sng" dirty="0" smtClean="0"/>
              <a:t>ΑΠΟΥΣΑΣ</a:t>
            </a:r>
            <a:r>
              <a:rPr lang="el-GR" dirty="0" smtClean="0"/>
              <a:t> ΑΙΤΙΑΣ.</a:t>
            </a:r>
          </a:p>
          <a:p>
            <a:r>
              <a:rPr lang="el-GR" dirty="0" smtClean="0"/>
              <a:t> </a:t>
            </a:r>
          </a:p>
          <a:p>
            <a:r>
              <a:rPr lang="el-GR" b="1" u="sng" dirty="0" smtClean="0"/>
              <a:t>ΠΡΟΣΠΑΘΕΙΑ</a:t>
            </a:r>
            <a:r>
              <a:rPr lang="el-GR" dirty="0" smtClean="0"/>
              <a:t> ΝΑ ΤΟ ΑΝΑΚΑΛΥΨΟΥΜΕ.</a:t>
            </a:r>
          </a:p>
          <a:p>
            <a:endParaRPr lang="el-GR" dirty="0" smtClean="0"/>
          </a:p>
          <a:p>
            <a:r>
              <a:rPr lang="el-GR" dirty="0" smtClean="0"/>
              <a:t>ΝΑ ΚΑΝΟΥΜΕ ΤΟ </a:t>
            </a:r>
            <a:r>
              <a:rPr lang="el-GR" b="1" u="sng" dirty="0" smtClean="0"/>
              <a:t>ΑΠΟΝ-ΠΑΡΟΝ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u="sng" dirty="0" smtClean="0"/>
              <a:t>ΔΙΑΔΙΚΑΣΙΑ ΤΗΣ ΑΝΑΖΗΤΗΣΗΣ </a:t>
            </a:r>
            <a:r>
              <a:rPr lang="el-GR" dirty="0" smtClean="0"/>
              <a:t>ΕΧΕΙ ΑΞΙΑ.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b="1" u="sng" dirty="0" smtClean="0"/>
              <a:t>ΟΥΣΙΑΣΤΙΚΟ ΣΤΟΙΧΕΙΟ </a:t>
            </a:r>
            <a:r>
              <a:rPr lang="el-GR" dirty="0" smtClean="0"/>
              <a:t>ΕΙΝΑΙ </a:t>
            </a:r>
            <a:r>
              <a:rPr lang="el-GR" b="1" u="sng" dirty="0" smtClean="0"/>
              <a:t>ΑΠΟΝ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u="sng" dirty="0" smtClean="0"/>
              <a:t>ΑΠΟΥΣΙΑ</a:t>
            </a:r>
            <a:r>
              <a:rPr lang="el-GR" dirty="0" smtClean="0"/>
              <a:t> ΕΙΝΑΙ </a:t>
            </a:r>
            <a:r>
              <a:rPr lang="el-GR" b="1" u="sng" dirty="0" smtClean="0"/>
              <a:t>ΟΥΣΙΩΔΗΣ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 descr="C:\Users\User\John\UOA\Ζ΄\ΚΟΥΤΣΟΥΛΕΛΟΥ\Project\secret-1142327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313800" cy="2209800"/>
          </a:xfrm>
          <a:prstGeom prst="rect">
            <a:avLst/>
          </a:prstGeom>
          <a:noFill/>
        </p:spPr>
      </p:pic>
      <p:pic>
        <p:nvPicPr>
          <p:cNvPr id="3075" name="Picture 3" descr="C:\Users\User\John\UOA\Ζ΄\ΚΟΥΤΣΟΥΛΕΛΟΥ\Project\maps-clipart-quest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328562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JAMES (1843-1916)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422648" cy="4340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Αμερικανός συγγραφέας του 19ου αιώνα. Τρεις συγγραφικές περίοδοι. Στο παρόν άρθρο εξετάζουμε τη </a:t>
            </a:r>
            <a:r>
              <a:rPr lang="el-GR" b="1" u="sng" dirty="0" smtClean="0"/>
              <a:t>δεύτερη 1890-1897 </a:t>
            </a:r>
            <a:r>
              <a:rPr lang="el-GR" dirty="0" smtClean="0"/>
              <a:t>όπου ο </a:t>
            </a:r>
            <a:r>
              <a:rPr lang="en-US" dirty="0" smtClean="0"/>
              <a:t>James </a:t>
            </a:r>
            <a:r>
              <a:rPr lang="el-GR" dirty="0" smtClean="0"/>
              <a:t>γράφει </a:t>
            </a:r>
            <a:r>
              <a:rPr lang="el-GR" b="1" dirty="0" smtClean="0"/>
              <a:t>διηγήματα</a:t>
            </a:r>
            <a:r>
              <a:rPr lang="el-GR" dirty="0" smtClean="0"/>
              <a:t> και θεατρικά έργα εγκαταλείποντας -πρόσκαιρα- το μυθιστόρημα. Χαρακτηριστικό των πρώιμων έργων του ο ρεαλισμός.</a:t>
            </a:r>
            <a:endParaRPr lang="el-GR" dirty="0"/>
          </a:p>
        </p:txBody>
      </p:sp>
      <p:pic>
        <p:nvPicPr>
          <p:cNvPr id="2050" name="Picture 2" descr="C:\Users\User\John\UOA\Ζ΄\ΚΟΥΤΣΟΥΛΕΛΟΥ\Project\07JAMES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553992" cy="449580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813048" cy="3349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l-GR" b="1" dirty="0" smtClean="0"/>
              <a:t>Επιστημονικό κίνημα - μεθοδολογία</a:t>
            </a:r>
            <a:r>
              <a:rPr lang="el-GR" dirty="0" smtClean="0"/>
              <a:t> που  αναζητά την πραγματικότητα των στοιχείων μέσα από τη 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σχέση</a:t>
            </a:r>
            <a:r>
              <a:rPr lang="el-GR" dirty="0" smtClean="0"/>
              <a:t> που αναπτύσσουν </a:t>
            </a:r>
            <a:r>
              <a:rPr lang="el-GR" u="sng" dirty="0" smtClean="0"/>
              <a:t>μεταξύ τους </a:t>
            </a:r>
            <a:r>
              <a:rPr lang="el-GR" dirty="0" smtClean="0"/>
              <a:t>αλλά και μέσα από τη σχέση που αναπτύσσουν με ένα </a:t>
            </a:r>
            <a:r>
              <a:rPr lang="el-GR" u="sng" dirty="0" smtClean="0"/>
              <a:t>ευρύτερο σύστημα ή δομή.</a:t>
            </a:r>
            <a:endParaRPr lang="el-GR" u="sng" dirty="0"/>
          </a:p>
        </p:txBody>
      </p:sp>
      <p:pic>
        <p:nvPicPr>
          <p:cNvPr id="3074" name="Picture 2" descr="C:\Users\User\John\UOA\Ζ΄\ΚΟΥΤΣΟΥΛΕΛΟΥ\Project\Project\1-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453571" cy="28194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09600" y="4876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Δομή</a:t>
            </a:r>
            <a:r>
              <a:rPr lang="el-GR" sz="2400" dirty="0" smtClean="0"/>
              <a:t> =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Σύστημα</a:t>
            </a:r>
            <a:r>
              <a:rPr lang="el-GR" sz="2400" b="1" u="sng" dirty="0" smtClean="0"/>
              <a:t>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στοιχείων</a:t>
            </a:r>
            <a:r>
              <a:rPr lang="el-GR" sz="2400" dirty="0" smtClean="0"/>
              <a:t> . Υποκείμενο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σύστημα συμβάσεων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4572000" y="46482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Κανένα στοιχείο δεν έχει ουσία μεμονωμένο.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Διαρκής 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αντιπαράθεση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αλληλεπίδραση  στοιχείων</a:t>
            </a:r>
            <a:r>
              <a:rPr lang="el-GR" sz="2000" dirty="0" smtClean="0"/>
              <a:t>.</a:t>
            </a:r>
          </a:p>
          <a:p>
            <a:pPr marL="457200" indent="-457200"/>
            <a:r>
              <a:rPr lang="el-GR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Δυϊκή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 αντίθεση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άρθρου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21352"/>
          </a:xfrm>
        </p:spPr>
        <p:txBody>
          <a:bodyPr/>
          <a:lstStyle/>
          <a:p>
            <a:r>
              <a:rPr lang="el-GR" dirty="0" smtClean="0"/>
              <a:t>Ανάγκη εφαρμογής στρουκτουραλιστικής ανάλυσης στα ίδια τα κείμενα.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Διαφοροποίηση 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στρουκτουραλιστικής κριτικής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ερμηνευτική </a:t>
            </a:r>
            <a:r>
              <a:rPr lang="el-GR" dirty="0" smtClean="0"/>
              <a:t>πλευρά) / 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ανάλυσης</a:t>
            </a:r>
            <a:r>
              <a:rPr lang="el-GR" dirty="0" smtClean="0"/>
              <a:t> (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επιστημονική </a:t>
            </a:r>
            <a:r>
              <a:rPr lang="el-GR" dirty="0" smtClean="0"/>
              <a:t>πλευρά-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θεωρία της λογοτεχνίας</a:t>
            </a:r>
            <a:r>
              <a:rPr lang="el-GR" dirty="0" smtClean="0"/>
              <a:t>).</a:t>
            </a:r>
          </a:p>
          <a:p>
            <a:endParaRPr lang="en-US" dirty="0" smtClean="0"/>
          </a:p>
          <a:p>
            <a:r>
              <a:rPr lang="el-GR" dirty="0" smtClean="0"/>
              <a:t>Η 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θεωρία της λογοτεχνίας </a:t>
            </a:r>
            <a:r>
              <a:rPr lang="el-GR" dirty="0" smtClean="0"/>
              <a:t>παρέχει στην 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</a:rPr>
              <a:t>κριτική</a:t>
            </a:r>
            <a:r>
              <a:rPr lang="el-GR" dirty="0" smtClean="0"/>
              <a:t> τα </a:t>
            </a:r>
            <a:r>
              <a:rPr lang="el-GR" i="1" u="sng" dirty="0" smtClean="0"/>
              <a:t>εργαλεία</a:t>
            </a:r>
            <a:r>
              <a:rPr lang="el-GR" dirty="0" smtClean="0"/>
              <a:t>. Αμφίδρομη κίνηση.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Figure in the Carpet </a:t>
            </a:r>
            <a:r>
              <a:rPr lang="el-GR" dirty="0" smtClean="0"/>
              <a:t>(1896)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651248" cy="2209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l-GR" b="1" dirty="0" smtClean="0"/>
              <a:t>Ποιο</a:t>
            </a:r>
            <a:r>
              <a:rPr lang="el-GR" dirty="0" smtClean="0"/>
              <a:t> είναι </a:t>
            </a:r>
            <a:r>
              <a:rPr lang="el-GR" b="1" u="sng" dirty="0" smtClean="0"/>
              <a:t>το μυστικό της επιτυχίας</a:t>
            </a:r>
            <a:r>
              <a:rPr lang="el-GR" u="sng" dirty="0" smtClean="0"/>
              <a:t> </a:t>
            </a:r>
            <a:r>
              <a:rPr lang="el-GR" dirty="0" smtClean="0"/>
              <a:t>του </a:t>
            </a:r>
            <a:r>
              <a:rPr lang="en-US" dirty="0" err="1" smtClean="0"/>
              <a:t>Vereker</a:t>
            </a:r>
            <a:r>
              <a:rPr lang="en-US" dirty="0" smtClean="0"/>
              <a:t> </a:t>
            </a:r>
            <a:r>
              <a:rPr lang="el-GR" dirty="0" smtClean="0"/>
              <a:t> και κατά προέκταση του ίδιου του </a:t>
            </a:r>
            <a:r>
              <a:rPr lang="en-US" dirty="0" smtClean="0"/>
              <a:t>James</a:t>
            </a:r>
            <a:r>
              <a:rPr lang="el-GR" dirty="0" smtClean="0"/>
              <a:t> 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4098" name="Picture 2" descr="C:\Users\User\John\UOA\Ζ΄\ΚΟΥΤΣΟΥΛΕΛΟΥ\Project\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971800" cy="44196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81000" y="38100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μυστικό είναι </a:t>
            </a:r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η ίδια η ύπαρξη του μυστικού</a:t>
            </a:r>
            <a:r>
              <a:rPr lang="el-GR" sz="2800" dirty="0" smtClean="0"/>
              <a:t>.</a:t>
            </a:r>
            <a:r>
              <a:rPr lang="el-G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Η αναζήτηση μιας απόλυτης και παράλληλα απούσας αιτίας – σκοπού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ΦΙΓΟΥΡΑ ΣΤΟ ΧΑΛΙ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64515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T</a:t>
            </a:r>
            <a:r>
              <a:rPr lang="el-GR" dirty="0" smtClean="0"/>
              <a:t>ο</a:t>
            </a:r>
            <a:r>
              <a:rPr lang="el-GR" b="1" dirty="0" smtClean="0"/>
              <a:t>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μυστικό</a:t>
            </a:r>
            <a:r>
              <a:rPr lang="el-GR" b="1" dirty="0" smtClean="0"/>
              <a:t> </a:t>
            </a:r>
            <a:r>
              <a:rPr lang="el-GR" dirty="0" smtClean="0"/>
              <a:t>είναι </a:t>
            </a:r>
            <a:r>
              <a:rPr lang="el-GR" b="1" dirty="0" smtClean="0"/>
              <a:t>παρόν</a:t>
            </a:r>
            <a:r>
              <a:rPr lang="el-GR" dirty="0" smtClean="0"/>
              <a:t> σε κάθε γραμμή και λέξη αλλά για τον αναγνώστη είναι </a:t>
            </a:r>
            <a:r>
              <a:rPr lang="el-GR" b="1" dirty="0" smtClean="0"/>
              <a:t>απόν</a:t>
            </a:r>
            <a:r>
              <a:rPr lang="el-GR" dirty="0" smtClean="0"/>
              <a:t>.</a:t>
            </a:r>
          </a:p>
          <a:p>
            <a:pPr>
              <a:buClr>
                <a:schemeClr val="tx2"/>
              </a:buClr>
            </a:pPr>
            <a:r>
              <a:rPr lang="el-GR" dirty="0" smtClean="0"/>
              <a:t>Οι ιστορίες χαρακτηρίζονται από μια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αναζήτηση</a:t>
            </a:r>
            <a:r>
              <a:rPr lang="el-GR" dirty="0" smtClean="0"/>
              <a:t> αυτής της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αρχικής αιτίας</a:t>
            </a:r>
            <a:r>
              <a:rPr lang="el-GR" dirty="0" smtClean="0"/>
              <a:t>, της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πρώτης ουσίας</a:t>
            </a:r>
            <a:r>
              <a:rPr lang="el-GR" dirty="0" smtClean="0"/>
              <a:t>. Εάν βρεθεί, η ιστορία τελειώνει. Όσο πλησιάζουμε, τόσο απομακρύνεται.</a:t>
            </a:r>
            <a:endParaRPr lang="en-US" dirty="0" smtClean="0"/>
          </a:p>
          <a:p>
            <a:pPr>
              <a:buClr>
                <a:schemeClr val="tx2"/>
              </a:buClr>
            </a:pPr>
            <a:r>
              <a:rPr lang="el-GR" dirty="0" smtClean="0"/>
              <a:t>Πρέπει να αναζητήσουμε τη </a:t>
            </a:r>
            <a:r>
              <a:rPr lang="el-GR" b="1" i="1" u="sng" dirty="0" smtClean="0">
                <a:solidFill>
                  <a:schemeClr val="accent3">
                    <a:lumMod val="50000"/>
                  </a:schemeClr>
                </a:solidFill>
              </a:rPr>
              <a:t>ΦΙΓΟΥΡΑ ΣΤΟ ΧΑΛΙ</a:t>
            </a:r>
            <a:r>
              <a:rPr lang="en-US" dirty="0" smtClean="0"/>
              <a:t>.</a:t>
            </a:r>
            <a:endParaRPr lang="el-GR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122" name="Picture 2" descr="C:\Users\User\John\UOA\Ζ΄\ΚΟΥΤΣΟΥΛΕΛΟΥ\Project\MG_7031-640x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970924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ΦΙΓΟΥΡΑ ΣΤΟ ΧΑΛΙ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645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Εμφανίζεται κυρίως στα έργα του </a:t>
            </a:r>
            <a:r>
              <a:rPr lang="en-US" dirty="0" smtClean="0"/>
              <a:t>James </a:t>
            </a:r>
            <a:r>
              <a:rPr lang="el-GR" dirty="0" smtClean="0"/>
              <a:t>την περίοδο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1892–1902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Πιο πολύ σε κάποια </a:t>
            </a:r>
            <a:r>
              <a:rPr lang="el-GR" dirty="0" err="1" smtClean="0"/>
              <a:t>απ΄ότι</a:t>
            </a:r>
            <a:r>
              <a:rPr lang="el-GR" dirty="0" smtClean="0"/>
              <a:t> σε άλλα κείμενα.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Βασικές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παραλλαγές</a:t>
            </a:r>
            <a:r>
              <a:rPr lang="el-GR" dirty="0" smtClean="0"/>
              <a:t> του μοτίβου της αναζήτησης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 smtClean="0"/>
              <a:t>1) Ιστορίες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μυστηρίου </a:t>
            </a:r>
            <a:r>
              <a:rPr lang="el-GR" u="sng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κρυμμένων μυστικών</a:t>
            </a:r>
            <a:r>
              <a:rPr lang="el-GR" dirty="0" smtClean="0"/>
              <a:t>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 smtClean="0"/>
              <a:t>2) Ιστορίες με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φαντάσματα</a:t>
            </a:r>
            <a:r>
              <a:rPr lang="el-GR" dirty="0" smtClean="0"/>
              <a:t>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 smtClean="0"/>
              <a:t>3) Ιστορίες με το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στοιχείο του θανάτου</a:t>
            </a:r>
            <a:r>
              <a:rPr lang="el-GR" dirty="0" smtClean="0"/>
              <a:t>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l-GR" dirty="0" smtClean="0"/>
              <a:t>4) Ιστορίες με 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έργα τέχνης</a:t>
            </a:r>
            <a:r>
              <a:rPr lang="el-GR" dirty="0" smtClean="0"/>
              <a:t>.</a:t>
            </a:r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 (Τέχνη – Ζωή)</a:t>
            </a:r>
            <a:endParaRPr lang="el-GR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6146" name="Picture 2" descr="C:\Users\User\John\UOA\Ζ΄\ΚΟΥΤΣΟΥΛΕΛΟΥ\Project\MG_7040-kopia-640x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1600200"/>
            <a:ext cx="3276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1)</a:t>
            </a:r>
            <a:r>
              <a:rPr lang="el-GR" sz="2800" dirty="0" smtClean="0"/>
              <a:t>Ιστορίες </a:t>
            </a:r>
            <a:r>
              <a:rPr lang="el-GR" sz="2800" b="1" dirty="0" smtClean="0"/>
              <a:t>μυστηρίου / κρυμμένων μυστικών.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876800" cy="3352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Sir Dominick </a:t>
            </a:r>
            <a:r>
              <a:rPr lang="en-US" b="1" i="1" u="sng" dirty="0" err="1" smtClean="0">
                <a:solidFill>
                  <a:srgbClr val="002060"/>
                </a:solidFill>
              </a:rPr>
              <a:t>Ferrand</a:t>
            </a:r>
            <a:r>
              <a:rPr lang="en-US" b="1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(1892)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Το μυστικό κρύβεται στην </a:t>
            </a:r>
            <a:r>
              <a:rPr lang="el-GR" b="1" u="sng" dirty="0" smtClean="0">
                <a:solidFill>
                  <a:srgbClr val="002060"/>
                </a:solidFill>
              </a:rPr>
              <a:t>απουσία</a:t>
            </a:r>
            <a:r>
              <a:rPr lang="el-GR" dirty="0" smtClean="0">
                <a:solidFill>
                  <a:srgbClr val="002060"/>
                </a:solidFill>
              </a:rPr>
              <a:t> του νεκρού </a:t>
            </a:r>
            <a:r>
              <a:rPr lang="en-US" dirty="0" smtClean="0">
                <a:solidFill>
                  <a:srgbClr val="002060"/>
                </a:solidFill>
              </a:rPr>
              <a:t>Sir Dominick </a:t>
            </a:r>
            <a:r>
              <a:rPr lang="en-US" dirty="0" err="1" smtClean="0">
                <a:solidFill>
                  <a:srgbClr val="002060"/>
                </a:solidFill>
              </a:rPr>
              <a:t>Ferrand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και στη </a:t>
            </a:r>
            <a:r>
              <a:rPr lang="el-GR" b="1" u="sng" dirty="0" smtClean="0">
                <a:solidFill>
                  <a:srgbClr val="002060"/>
                </a:solidFill>
              </a:rPr>
              <a:t>μυστηριώδη σχέση </a:t>
            </a:r>
            <a:r>
              <a:rPr lang="el-GR" dirty="0" smtClean="0">
                <a:solidFill>
                  <a:srgbClr val="002060"/>
                </a:solidFill>
              </a:rPr>
              <a:t>ανάμεσα σε αυτόν και την </a:t>
            </a:r>
            <a:r>
              <a:rPr lang="en-US" dirty="0" err="1" smtClean="0">
                <a:solidFill>
                  <a:srgbClr val="002060"/>
                </a:solidFill>
              </a:rPr>
              <a:t>Mrs</a:t>
            </a:r>
            <a:r>
              <a:rPr lang="el-GR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Ryves</a:t>
            </a:r>
            <a:r>
              <a:rPr lang="el-GR" dirty="0" smtClean="0">
                <a:solidFill>
                  <a:srgbClr val="002060"/>
                </a:solidFill>
              </a:rPr>
              <a:t>. (τελικά πατέρας – κόρη)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Ο </a:t>
            </a:r>
            <a:r>
              <a:rPr lang="en-US" dirty="0" smtClean="0">
                <a:solidFill>
                  <a:srgbClr val="002060"/>
                </a:solidFill>
              </a:rPr>
              <a:t>Peter Baron </a:t>
            </a:r>
            <a:r>
              <a:rPr lang="el-GR" dirty="0" smtClean="0">
                <a:solidFill>
                  <a:srgbClr val="002060"/>
                </a:solidFill>
              </a:rPr>
              <a:t>αναλαμβάνει να λύσει το μυστήριο.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170" name="Picture 2" descr="C:\Users\User\John\UOA\Ζ΄\ΚΟΥΤΣΟΥΛΕΛΟΥ\Project\Project\1-41PFlg1G+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131" y="1904999"/>
            <a:ext cx="3225069" cy="424073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57200" y="5257800"/>
            <a:ext cx="2514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+ Παρουσία 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-  Απουσία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586</TotalTime>
  <Words>1432</Words>
  <Application>Microsoft Office PowerPoint</Application>
  <PresentationFormat>Προβολή στην οθόνη (4:3)</PresentationFormat>
  <Paragraphs>172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Δημοτικός</vt:lpstr>
      <vt:lpstr>STRUCTURALISM     AN INTRODUCTION (EDITED BY DAVID ROBEY) </vt:lpstr>
      <vt:lpstr>TZVETAN TODOROV (1939-2017)</vt:lpstr>
      <vt:lpstr>HENRY JAMES (1843-1916)</vt:lpstr>
      <vt:lpstr>ΔΟΜΙΣΜΟΣ</vt:lpstr>
      <vt:lpstr>Εισαγωγή άρθρου</vt:lpstr>
      <vt:lpstr>The Figure in the Carpet (1896)</vt:lpstr>
      <vt:lpstr>Η ΦΙΓΟΥΡΑ ΣΤΟ ΧΑΛΙ</vt:lpstr>
      <vt:lpstr>Η ΦΙΓΟΥΡΑ ΣΤΟ ΧΑΛΙ</vt:lpstr>
      <vt:lpstr>1)Ιστορίες μυστηρίου / κρυμμένων μυστικών.</vt:lpstr>
      <vt:lpstr>1)Ιστορίες μυστηρίου / κρυμμένων μυστικών.</vt:lpstr>
      <vt:lpstr>Υποσημείωση  των κριτικών</vt:lpstr>
      <vt:lpstr>Σύνθεση </vt:lpstr>
      <vt:lpstr>2) Ιστορίες με φαντάσματα.</vt:lpstr>
      <vt:lpstr>2) Ιστορίες με φαντάσματα.</vt:lpstr>
      <vt:lpstr>3) Ιστορίες με το στοιχείο του θανάτου.</vt:lpstr>
      <vt:lpstr>3) Ιστορίες με το στοιχείο του θανάτου.</vt:lpstr>
      <vt:lpstr>3) Ιστορίες με το στοιχείο του θανάτου.</vt:lpstr>
      <vt:lpstr>4) Ιστορίες με έργα τέχνης. (Τέχνη – Ζωή)</vt:lpstr>
      <vt:lpstr>4) Ιστορίες με έργα τέχνης. (Τέχνη – Ζωή)</vt:lpstr>
      <vt:lpstr>4) Ιστορίες με έργα τέχνης. (Τέχνη – Ζωή)</vt:lpstr>
      <vt:lpstr>4) Ιστορίες με έργα τέχνης. (Τέχνη – Ζωή)</vt:lpstr>
      <vt:lpstr>Τελευταία παραμύθια – αναποφάσιστα / ασαφή.</vt:lpstr>
      <vt:lpstr>Τελευταία παραμύθια – αναποφάσιστα / ασαφή.</vt:lpstr>
      <vt:lpstr>ΔΥΪΚΕΣ ΑΝΤΙΘΕΣΕΙΣ TODOROV</vt:lpstr>
      <vt:lpstr>ΣΥΜΠΕΡΑΣΜΑ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239</cp:revision>
  <dcterms:created xsi:type="dcterms:W3CDTF">2018-11-08T19:05:41Z</dcterms:created>
  <dcterms:modified xsi:type="dcterms:W3CDTF">2018-11-26T17:08:34Z</dcterms:modified>
</cp:coreProperties>
</file>