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60" r:id="rId2"/>
  </p:sldMasterIdLst>
  <p:handoutMasterIdLst>
    <p:handoutMasterId r:id="rId31"/>
  </p:handoutMasterIdLst>
  <p:sldIdLst>
    <p:sldId id="401" r:id="rId3"/>
    <p:sldId id="377" r:id="rId4"/>
    <p:sldId id="378" r:id="rId5"/>
    <p:sldId id="379" r:id="rId6"/>
    <p:sldId id="410" r:id="rId7"/>
    <p:sldId id="407" r:id="rId8"/>
    <p:sldId id="411" r:id="rId9"/>
    <p:sldId id="412" r:id="rId10"/>
    <p:sldId id="415" r:id="rId11"/>
    <p:sldId id="416" r:id="rId12"/>
    <p:sldId id="419" r:id="rId13"/>
    <p:sldId id="417" r:id="rId14"/>
    <p:sldId id="418" r:id="rId15"/>
    <p:sldId id="420" r:id="rId16"/>
    <p:sldId id="421" r:id="rId17"/>
    <p:sldId id="422" r:id="rId18"/>
    <p:sldId id="423" r:id="rId19"/>
    <p:sldId id="424" r:id="rId20"/>
    <p:sldId id="425" r:id="rId21"/>
    <p:sldId id="426" r:id="rId22"/>
    <p:sldId id="427" r:id="rId23"/>
    <p:sldId id="413" r:id="rId24"/>
    <p:sldId id="428" r:id="rId25"/>
    <p:sldId id="430" r:id="rId26"/>
    <p:sldId id="431" r:id="rId27"/>
    <p:sldId id="432" r:id="rId28"/>
    <p:sldId id="414" r:id="rId29"/>
    <p:sldId id="433" r:id="rId30"/>
  </p:sldIdLst>
  <p:sldSz cx="9144000" cy="6858000" type="screen4x3"/>
  <p:notesSz cx="6858000" cy="9144000"/>
  <p:defaultTextStyle>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66"/>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4" d="100"/>
          <a:sy n="114" d="100"/>
        </p:scale>
        <p:origin x="150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GB"/>
          </a:p>
        </p:txBody>
      </p:sp>
      <p:sp>
        <p:nvSpPr>
          <p:cNvPr id="337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337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GB"/>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CFC5D2D-FA6C-42F1-BA37-CC7F87CAA0F5}" type="slidenum">
              <a:rPr lang="en-GB"/>
              <a:pPr>
                <a:defRPr/>
              </a:pPr>
              <a:t>‹#›</a:t>
            </a:fld>
            <a:endParaRPr lang="en-GB"/>
          </a:p>
        </p:txBody>
      </p:sp>
    </p:spTree>
    <p:extLst>
      <p:ext uri="{BB962C8B-B14F-4D97-AF65-F5344CB8AC3E}">
        <p14:creationId xmlns:p14="http://schemas.microsoft.com/office/powerpoint/2010/main" val="38802099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1D3E6F4-B7B8-4F7C-A04B-00D514A3BE47}" type="slidenum">
              <a:rPr lang="en-GB"/>
              <a:pPr>
                <a:defRPr/>
              </a:pPr>
              <a:t>‹#›</a:t>
            </a:fld>
            <a:endParaRPr lang="en-GB"/>
          </a:p>
        </p:txBody>
      </p:sp>
    </p:spTree>
    <p:extLst>
      <p:ext uri="{BB962C8B-B14F-4D97-AF65-F5344CB8AC3E}">
        <p14:creationId xmlns:p14="http://schemas.microsoft.com/office/powerpoint/2010/main" val="3309641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21E5A3C-D3EE-4553-8636-6CCF8D618F04}" type="slidenum">
              <a:rPr lang="en-GB"/>
              <a:pPr>
                <a:defRPr/>
              </a:pPr>
              <a:t>‹#›</a:t>
            </a:fld>
            <a:endParaRPr lang="en-GB"/>
          </a:p>
        </p:txBody>
      </p:sp>
    </p:spTree>
    <p:extLst>
      <p:ext uri="{BB962C8B-B14F-4D97-AF65-F5344CB8AC3E}">
        <p14:creationId xmlns:p14="http://schemas.microsoft.com/office/powerpoint/2010/main" val="141549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73F78AE-588F-4AE4-9C1F-0827B8ECF794}" type="slidenum">
              <a:rPr lang="en-GB"/>
              <a:pPr>
                <a:defRPr/>
              </a:pPr>
              <a:t>‹#›</a:t>
            </a:fld>
            <a:endParaRPr lang="en-GB"/>
          </a:p>
        </p:txBody>
      </p:sp>
    </p:spTree>
    <p:extLst>
      <p:ext uri="{BB962C8B-B14F-4D97-AF65-F5344CB8AC3E}">
        <p14:creationId xmlns:p14="http://schemas.microsoft.com/office/powerpoint/2010/main" val="765391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508385" y="1830324"/>
            <a:ext cx="990599" cy="228599"/>
          </a:xfrm>
        </p:spPr>
        <p:txBody>
          <a:bodyPr anchor="t"/>
          <a:lstStyle>
            <a:lvl1pPr algn="l">
              <a:defRPr b="0" i="0">
                <a:solidFill>
                  <a:schemeClr val="bg1"/>
                </a:solidFill>
              </a:defRPr>
            </a:lvl1pPr>
          </a:lstStyle>
          <a:p>
            <a:fld id="{73F70E53-F1EE-4A2E-ABD4-F950473D9A89}" type="datetimeFigureOut">
              <a:rPr lang="en-GB" smtClean="0"/>
              <a:t>01/05/2023</a:t>
            </a:fld>
            <a:endParaRPr lang="en-GB"/>
          </a:p>
        </p:txBody>
      </p:sp>
      <p:sp>
        <p:nvSpPr>
          <p:cNvPr id="5" name="Footer Placeholder 4"/>
          <p:cNvSpPr>
            <a:spLocks noGrp="1"/>
          </p:cNvSpPr>
          <p:nvPr>
            <p:ph type="ftr" sz="quarter" idx="11"/>
          </p:nvPr>
        </p:nvSpPr>
        <p:spPr bwMode="gray">
          <a:xfrm rot="5400000">
            <a:off x="6240207" y="3264921"/>
            <a:ext cx="3859795" cy="228601"/>
          </a:xfrm>
        </p:spPr>
        <p:txBody>
          <a:bodyPr anchor="b"/>
          <a:lstStyle>
            <a:lvl1pPr>
              <a:defRPr b="0" i="0">
                <a:solidFill>
                  <a:schemeClr val="bg1"/>
                </a:solidFill>
              </a:defRPr>
            </a:lvl1pPr>
          </a:lstStyle>
          <a:p>
            <a:endParaRPr lang="en-GB"/>
          </a:p>
        </p:txBody>
      </p:sp>
      <p:sp>
        <p:nvSpPr>
          <p:cNvPr id="17" name="Rectangle 16"/>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3257" y="292609"/>
            <a:ext cx="628649" cy="767687"/>
          </a:xfrm>
        </p:spPr>
        <p:txBody>
          <a:bodyPr/>
          <a:lstStyle>
            <a:lvl1pPr>
              <a:defRPr sz="2100" b="0" i="0"/>
            </a:lvl1pPr>
          </a:lstStyle>
          <a:p>
            <a:fld id="{71F13EB6-7A06-4BCA-B3C8-746D5A8B21B7}" type="slidenum">
              <a:rPr lang="en-GB" smtClean="0"/>
              <a:t>‹#›</a:t>
            </a:fld>
            <a:endParaRPr lang="en-GB"/>
          </a:p>
        </p:txBody>
      </p:sp>
    </p:spTree>
    <p:extLst>
      <p:ext uri="{BB962C8B-B14F-4D97-AF65-F5344CB8AC3E}">
        <p14:creationId xmlns:p14="http://schemas.microsoft.com/office/powerpoint/2010/main" val="1093917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866216" y="947920"/>
            <a:ext cx="6571060"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F70E53-F1EE-4A2E-ABD4-F950473D9A89}" type="datetimeFigureOut">
              <a:rPr lang="en-GB" smtClean="0"/>
              <a:t>01/05/2023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F13EB6-7A06-4BCA-B3C8-746D5A8B21B7}" type="slidenum">
              <a:rPr lang="en-GB" smtClean="0"/>
              <a:t>‹#›</a:t>
            </a:fld>
            <a:endParaRPr lang="en-GB"/>
          </a:p>
        </p:txBody>
      </p:sp>
    </p:spTree>
    <p:extLst>
      <p:ext uri="{BB962C8B-B14F-4D97-AF65-F5344CB8AC3E}">
        <p14:creationId xmlns:p14="http://schemas.microsoft.com/office/powerpoint/2010/main" val="2042048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8" y="2677645"/>
            <a:ext cx="3263267" cy="2283823"/>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171670" y="2677644"/>
            <a:ext cx="2818159" cy="2283824"/>
          </a:xfrm>
        </p:spPr>
        <p:txBody>
          <a:bodyPr anchor="ctr"/>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F70E53-F1EE-4A2E-ABD4-F950473D9A89}" type="datetimeFigureOut">
              <a:rPr lang="en-GB" smtClean="0"/>
              <a:t>01/05/2023</a:t>
            </a:fld>
            <a:endParaRPr lang="en-GB"/>
          </a:p>
        </p:txBody>
      </p:sp>
      <p:sp>
        <p:nvSpPr>
          <p:cNvPr id="5" name="Footer Placeholder 4"/>
          <p:cNvSpPr>
            <a:spLocks noGrp="1"/>
          </p:cNvSpPr>
          <p:nvPr>
            <p:ph type="ftr" sz="quarter" idx="11"/>
          </p:nvPr>
        </p:nvSpPr>
        <p:spPr/>
        <p:txBody>
          <a:bodyPr/>
          <a:lstStyle/>
          <a:p>
            <a:endParaRPr lang="en-GB"/>
          </a:p>
        </p:txBody>
      </p:sp>
      <p:sp>
        <p:nvSpPr>
          <p:cNvPr id="15" name="Rectangle 14"/>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F13EB6-7A06-4BCA-B3C8-746D5A8B21B7}" type="slidenum">
              <a:rPr lang="en-GB" smtClean="0"/>
              <a:t>‹#›</a:t>
            </a:fld>
            <a:endParaRPr lang="en-GB"/>
          </a:p>
        </p:txBody>
      </p:sp>
    </p:spTree>
    <p:extLst>
      <p:ext uri="{BB962C8B-B14F-4D97-AF65-F5344CB8AC3E}">
        <p14:creationId xmlns:p14="http://schemas.microsoft.com/office/powerpoint/2010/main" val="4246437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3526" y="2603501"/>
            <a:ext cx="36215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4" y="2603501"/>
            <a:ext cx="361886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F70E53-F1EE-4A2E-ABD4-F950473D9A89}" type="datetimeFigureOut">
              <a:rPr lang="en-GB" smtClean="0"/>
              <a:t>01/05/2023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F13EB6-7A06-4BCA-B3C8-746D5A8B21B7}" type="slidenum">
              <a:rPr lang="en-GB" smtClean="0"/>
              <a:t>‹#›</a:t>
            </a:fld>
            <a:endParaRPr lang="en-GB"/>
          </a:p>
        </p:txBody>
      </p:sp>
    </p:spTree>
    <p:extLst>
      <p:ext uri="{BB962C8B-B14F-4D97-AF65-F5344CB8AC3E}">
        <p14:creationId xmlns:p14="http://schemas.microsoft.com/office/powerpoint/2010/main" val="3697566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5" y="2636063"/>
            <a:ext cx="361886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66215" y="3212326"/>
            <a:ext cx="3618869"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3" y="2603500"/>
            <a:ext cx="3618870" cy="608825"/>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6535" y="3212327"/>
            <a:ext cx="361886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F70E53-F1EE-4A2E-ABD4-F950473D9A89}" type="datetimeFigureOut">
              <a:rPr lang="en-GB" smtClean="0"/>
              <a:t>01/05/2023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F13EB6-7A06-4BCA-B3C8-746D5A8B21B7}" type="slidenum">
              <a:rPr lang="en-GB" smtClean="0"/>
              <a:t>‹#›</a:t>
            </a:fld>
            <a:endParaRPr lang="en-GB"/>
          </a:p>
        </p:txBody>
      </p:sp>
    </p:spTree>
    <p:extLst>
      <p:ext uri="{BB962C8B-B14F-4D97-AF65-F5344CB8AC3E}">
        <p14:creationId xmlns:p14="http://schemas.microsoft.com/office/powerpoint/2010/main" val="3733301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F70E53-F1EE-4A2E-ABD4-F950473D9A89}" type="datetimeFigureOut">
              <a:rPr lang="en-GB" smtClean="0"/>
              <a:t>01/05/2023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F13EB6-7A06-4BCA-B3C8-746D5A8B21B7}" type="slidenum">
              <a:rPr lang="en-GB" smtClean="0"/>
              <a:t>‹#›</a:t>
            </a:fld>
            <a:endParaRPr lang="en-GB"/>
          </a:p>
        </p:txBody>
      </p:sp>
    </p:spTree>
    <p:extLst>
      <p:ext uri="{BB962C8B-B14F-4D97-AF65-F5344CB8AC3E}">
        <p14:creationId xmlns:p14="http://schemas.microsoft.com/office/powerpoint/2010/main" val="539077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F70E53-F1EE-4A2E-ABD4-F950473D9A89}" type="datetimeFigureOut">
              <a:rPr lang="en-GB" smtClean="0"/>
              <a:t>01/05/2023</a:t>
            </a:fld>
            <a:endParaRPr lang="en-GB"/>
          </a:p>
        </p:txBody>
      </p:sp>
      <p:sp>
        <p:nvSpPr>
          <p:cNvPr id="3" name="Footer Placeholder 2"/>
          <p:cNvSpPr>
            <a:spLocks noGrp="1"/>
          </p:cNvSpPr>
          <p:nvPr>
            <p:ph type="ftr" sz="quarter" idx="11"/>
          </p:nvPr>
        </p:nvSpPr>
        <p:spPr/>
        <p:txBody>
          <a:bodyPr/>
          <a:lstStyle/>
          <a:p>
            <a:endParaRPr lang="en-GB"/>
          </a:p>
        </p:txBody>
      </p:sp>
      <p:sp>
        <p:nvSpPr>
          <p:cNvPr id="6" name="Rectangle 5"/>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1F13EB6-7A06-4BCA-B3C8-746D5A8B21B7}" type="slidenum">
              <a:rPr lang="en-GB" smtClean="0"/>
              <a:t>‹#›</a:t>
            </a:fld>
            <a:endParaRPr lang="en-GB"/>
          </a:p>
        </p:txBody>
      </p:sp>
    </p:spTree>
    <p:extLst>
      <p:ext uri="{BB962C8B-B14F-4D97-AF65-F5344CB8AC3E}">
        <p14:creationId xmlns:p14="http://schemas.microsoft.com/office/powerpoint/2010/main" val="3200357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5" y="1295400"/>
            <a:ext cx="2094869" cy="16002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5860" y="1447800"/>
            <a:ext cx="3892549"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6" y="3129281"/>
            <a:ext cx="2094869" cy="2895599"/>
          </a:xfrm>
        </p:spPr>
        <p:txBody>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3F70E53-F1EE-4A2E-ABD4-F950473D9A89}" type="datetimeFigureOut">
              <a:rPr lang="en-GB" smtClean="0"/>
              <a:t>01/05/2023</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1F13EB6-7A06-4BCA-B3C8-746D5A8B21B7}" type="slidenum">
              <a:rPr lang="en-GB" smtClean="0"/>
              <a:t>‹#›</a:t>
            </a:fld>
            <a:endParaRPr lang="en-GB"/>
          </a:p>
        </p:txBody>
      </p:sp>
    </p:spTree>
    <p:extLst>
      <p:ext uri="{BB962C8B-B14F-4D97-AF65-F5344CB8AC3E}">
        <p14:creationId xmlns:p14="http://schemas.microsoft.com/office/powerpoint/2010/main" val="3535903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CFB8191-4EE7-42E7-A788-0E887618F1C4}" type="slidenum">
              <a:rPr lang="en-GB"/>
              <a:pPr>
                <a:defRPr/>
              </a:pPr>
              <a:t>‹#›</a:t>
            </a:fld>
            <a:endParaRPr lang="en-GB"/>
          </a:p>
        </p:txBody>
      </p:sp>
    </p:spTree>
    <p:extLst>
      <p:ext uri="{BB962C8B-B14F-4D97-AF65-F5344CB8AC3E}">
        <p14:creationId xmlns:p14="http://schemas.microsoft.com/office/powerpoint/2010/main" val="4294047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9144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5431" y="1693332"/>
            <a:ext cx="2895194" cy="1735668"/>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4" y="1143000"/>
            <a:ext cx="2420394"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3F70E53-F1EE-4A2E-ABD4-F950473D9A89}" type="datetimeFigureOut">
              <a:rPr lang="en-GB" smtClean="0"/>
              <a:t>01/05/2023</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1F13EB6-7A06-4BCA-B3C8-746D5A8B21B7}" type="slidenum">
              <a:rPr lang="en-GB" smtClean="0"/>
              <a:t>‹#›</a:t>
            </a:fld>
            <a:endParaRPr lang="en-GB"/>
          </a:p>
        </p:txBody>
      </p:sp>
    </p:spTree>
    <p:extLst>
      <p:ext uri="{BB962C8B-B14F-4D97-AF65-F5344CB8AC3E}">
        <p14:creationId xmlns:p14="http://schemas.microsoft.com/office/powerpoint/2010/main" val="4194181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4965945"/>
            <a:ext cx="6619243"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bwMode="gray">
          <a:xfrm>
            <a:off x="866217" y="5532683"/>
            <a:ext cx="6619242" cy="493712"/>
          </a:xfrm>
        </p:spPr>
        <p:txBody>
          <a:bodyPr>
            <a:normAutofit/>
          </a:bodyPr>
          <a:lstStyle>
            <a:lvl1pPr marL="0" indent="0">
              <a:buNone/>
              <a:defRPr sz="90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3F70E53-F1EE-4A2E-ABD4-F950473D9A89}" type="datetimeFigureOut">
              <a:rPr lang="en-GB" smtClean="0"/>
              <a:t>01/05/2023</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1F13EB6-7A06-4BCA-B3C8-746D5A8B21B7}" type="slidenum">
              <a:rPr lang="en-GB" smtClean="0"/>
              <a:t>‹#›</a:t>
            </a:fld>
            <a:endParaRPr lang="en-GB"/>
          </a:p>
        </p:txBody>
      </p:sp>
    </p:spTree>
    <p:extLst>
      <p:ext uri="{BB962C8B-B14F-4D97-AF65-F5344CB8AC3E}">
        <p14:creationId xmlns:p14="http://schemas.microsoft.com/office/powerpoint/2010/main" val="4086684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063416"/>
            <a:ext cx="6619244" cy="1379755"/>
          </a:xfrm>
        </p:spPr>
        <p:txBody>
          <a:bodyPr anchor="ct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73F70E53-F1EE-4A2E-ABD4-F950473D9A89}" type="datetimeFigureOut">
              <a:rPr lang="en-GB" smtClean="0"/>
              <a:t>01/05/2023</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F13EB6-7A06-4BCA-B3C8-746D5A8B21B7}" type="slidenum">
              <a:rPr lang="en-GB" smtClean="0"/>
              <a:t>‹#›</a:t>
            </a:fld>
            <a:endParaRPr lang="en-GB"/>
          </a:p>
        </p:txBody>
      </p:sp>
    </p:spTree>
    <p:extLst>
      <p:ext uri="{BB962C8B-B14F-4D97-AF65-F5344CB8AC3E}">
        <p14:creationId xmlns:p14="http://schemas.microsoft.com/office/powerpoint/2010/main" val="182534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673721" y="603590"/>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7200" dirty="0"/>
              <a:t>“</a:t>
            </a:r>
          </a:p>
        </p:txBody>
      </p:sp>
      <p:sp>
        <p:nvSpPr>
          <p:cNvPr id="13" name="TextBox 12"/>
          <p:cNvSpPr txBox="1"/>
          <p:nvPr/>
        </p:nvSpPr>
        <p:spPr bwMode="gray">
          <a:xfrm>
            <a:off x="7278853" y="2613788"/>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7200" dirty="0"/>
              <a:t>”</a:t>
            </a:r>
          </a:p>
        </p:txBody>
      </p:sp>
      <p:sp>
        <p:nvSpPr>
          <p:cNvPr id="2" name="Title 1"/>
          <p:cNvSpPr>
            <a:spLocks noGrp="1"/>
          </p:cNvSpPr>
          <p:nvPr>
            <p:ph type="title"/>
          </p:nvPr>
        </p:nvSpPr>
        <p:spPr>
          <a:xfrm>
            <a:off x="1181101" y="980517"/>
            <a:ext cx="6345737" cy="2705034"/>
          </a:xfrm>
        </p:spPr>
        <p:txBody>
          <a:bodyPr anchor="ct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3686515"/>
            <a:ext cx="5794329" cy="342174"/>
          </a:xfrm>
        </p:spPr>
        <p:txBody>
          <a:bodyPr anchor="t">
            <a:normAutofit/>
          </a:bodyPr>
          <a:lstStyle>
            <a:lvl1pPr marL="0" indent="0">
              <a:buNone/>
              <a:defRPr lang="en-US" sz="1050" b="0" i="0" kern="1200" cap="small" dirty="0">
                <a:solidFill>
                  <a:schemeClr val="accent1"/>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5014393"/>
            <a:ext cx="6619244" cy="1012664"/>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73F70E53-F1EE-4A2E-ABD4-F950473D9A89}" type="datetimeFigureOut">
              <a:rPr lang="en-GB" smtClean="0"/>
              <a:t>01/05/2023</a:t>
            </a:fld>
            <a:endParaRPr lang="en-GB"/>
          </a:p>
        </p:txBody>
      </p:sp>
      <p:sp>
        <p:nvSpPr>
          <p:cNvPr id="5" name="Footer Placeholder 4"/>
          <p:cNvSpPr>
            <a:spLocks noGrp="1"/>
          </p:cNvSpPr>
          <p:nvPr>
            <p:ph type="ftr" sz="quarter" idx="11"/>
          </p:nvPr>
        </p:nvSpPr>
        <p:spPr/>
        <p:txBody>
          <a:bodyPr/>
          <a:lstStyle/>
          <a:p>
            <a:endParaRPr lang="en-GB"/>
          </a:p>
        </p:txBody>
      </p:sp>
      <p:sp>
        <p:nvSpPr>
          <p:cNvPr id="24" name="Rectangle 23"/>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F13EB6-7A06-4BCA-B3C8-746D5A8B21B7}" type="slidenum">
              <a:rPr lang="en-GB" smtClean="0"/>
              <a:t>‹#›</a:t>
            </a:fld>
            <a:endParaRPr lang="en-GB"/>
          </a:p>
        </p:txBody>
      </p:sp>
    </p:spTree>
    <p:extLst>
      <p:ext uri="{BB962C8B-B14F-4D97-AF65-F5344CB8AC3E}">
        <p14:creationId xmlns:p14="http://schemas.microsoft.com/office/powerpoint/2010/main" val="4085362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2404477"/>
            <a:ext cx="6619244" cy="1788704"/>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53940" y="5024967"/>
            <a:ext cx="6619244" cy="8604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F70E53-F1EE-4A2E-ABD4-F950473D9A89}" type="datetimeFigureOut">
              <a:rPr lang="en-GB" smtClean="0"/>
              <a:t>01/05/2023</a:t>
            </a:fld>
            <a:endParaRPr lang="en-GB"/>
          </a:p>
        </p:txBody>
      </p:sp>
      <p:sp>
        <p:nvSpPr>
          <p:cNvPr id="5" name="Footer Placeholder 4"/>
          <p:cNvSpPr>
            <a:spLocks noGrp="1"/>
          </p:cNvSpPr>
          <p:nvPr>
            <p:ph type="ftr" sz="quarter" idx="11"/>
          </p:nvPr>
        </p:nvSpPr>
        <p:spPr/>
        <p:txBody>
          <a:bodyPr/>
          <a:lstStyle/>
          <a:p>
            <a:endParaRPr lang="en-GB"/>
          </a:p>
        </p:txBody>
      </p:sp>
      <p:sp>
        <p:nvSpPr>
          <p:cNvPr id="12" name="Rectangle 11"/>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F13EB6-7A06-4BCA-B3C8-746D5A8B21B7}" type="slidenum">
              <a:rPr lang="en-GB" smtClean="0"/>
              <a:t>‹#›</a:t>
            </a:fld>
            <a:endParaRPr lang="en-GB"/>
          </a:p>
        </p:txBody>
      </p:sp>
    </p:spTree>
    <p:extLst>
      <p:ext uri="{BB962C8B-B14F-4D97-AF65-F5344CB8AC3E}">
        <p14:creationId xmlns:p14="http://schemas.microsoft.com/office/powerpoint/2010/main" val="869213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866216" y="947920"/>
            <a:ext cx="6571060"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2610999"/>
            <a:ext cx="2346876"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866216" y="3187261"/>
            <a:ext cx="2346876" cy="283979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384541" y="2610999"/>
            <a:ext cx="2359035"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3384541" y="3187262"/>
            <a:ext cx="2359035" cy="283979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15026" y="2603501"/>
            <a:ext cx="2368086" cy="576261"/>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915025" y="3187261"/>
            <a:ext cx="2370772" cy="283979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22" name="Straight Connector 21"/>
          <p:cNvCxnSpPr/>
          <p:nvPr/>
        </p:nvCxnSpPr>
        <p:spPr>
          <a:xfrm>
            <a:off x="3302978"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829301"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3F70E53-F1EE-4A2E-ABD4-F950473D9A89}" type="datetimeFigureOut">
              <a:rPr lang="en-GB" smtClean="0"/>
              <a:t>01/05/2023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F13EB6-7A06-4BCA-B3C8-746D5A8B21B7}" type="slidenum">
              <a:rPr lang="en-GB" smtClean="0"/>
              <a:t>‹#›</a:t>
            </a:fld>
            <a:endParaRPr lang="en-GB"/>
          </a:p>
        </p:txBody>
      </p:sp>
    </p:spTree>
    <p:extLst>
      <p:ext uri="{BB962C8B-B14F-4D97-AF65-F5344CB8AC3E}">
        <p14:creationId xmlns:p14="http://schemas.microsoft.com/office/powerpoint/2010/main" val="25584333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6" y="4532845"/>
            <a:ext cx="2265558" cy="576263"/>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1000914" y="2611246"/>
            <a:ext cx="201843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866215" y="5109108"/>
            <a:ext cx="2265559" cy="91794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426649" y="4532845"/>
            <a:ext cx="228782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3561347" y="2642840"/>
            <a:ext cx="201843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3426649" y="5109108"/>
            <a:ext cx="2287829" cy="92140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87575" y="4532845"/>
            <a:ext cx="228782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6122273" y="2618992"/>
            <a:ext cx="201843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987576" y="5109108"/>
            <a:ext cx="2290595" cy="89634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21" name="Straight Connector 20"/>
          <p:cNvCxnSpPr/>
          <p:nvPr/>
        </p:nvCxnSpPr>
        <p:spPr>
          <a:xfrm>
            <a:off x="3304373"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848352"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3F70E53-F1EE-4A2E-ABD4-F950473D9A89}" type="datetimeFigureOut">
              <a:rPr lang="en-GB" smtClean="0"/>
              <a:t>01/05/2023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F13EB6-7A06-4BCA-B3C8-746D5A8B21B7}" type="slidenum">
              <a:rPr lang="en-GB" smtClean="0"/>
              <a:t>‹#›</a:t>
            </a:fld>
            <a:endParaRPr lang="en-GB"/>
          </a:p>
        </p:txBody>
      </p:sp>
    </p:spTree>
    <p:extLst>
      <p:ext uri="{BB962C8B-B14F-4D97-AF65-F5344CB8AC3E}">
        <p14:creationId xmlns:p14="http://schemas.microsoft.com/office/powerpoint/2010/main" val="193025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866216" y="947920"/>
            <a:ext cx="6571060"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216" y="2603500"/>
            <a:ext cx="6619244"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F70E53-F1EE-4A2E-ABD4-F950473D9A89}" type="datetimeFigureOut">
              <a:rPr lang="en-GB" smtClean="0"/>
              <a:t>01/05/2023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F13EB6-7A06-4BCA-B3C8-746D5A8B21B7}" type="slidenum">
              <a:rPr lang="en-GB" smtClean="0"/>
              <a:t>‹#›</a:t>
            </a:fld>
            <a:endParaRPr lang="en-GB"/>
          </a:p>
        </p:txBody>
      </p:sp>
    </p:spTree>
    <p:extLst>
      <p:ext uri="{BB962C8B-B14F-4D97-AF65-F5344CB8AC3E}">
        <p14:creationId xmlns:p14="http://schemas.microsoft.com/office/powerpoint/2010/main" val="3617829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1297430"/>
            <a:ext cx="1057474"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5" y="1297430"/>
            <a:ext cx="4685660"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F70E53-F1EE-4A2E-ABD4-F950473D9A89}" type="datetimeFigureOut">
              <a:rPr lang="en-GB" smtClean="0"/>
              <a:t>01/05/2023</a:t>
            </a:fld>
            <a:endParaRPr lang="en-GB"/>
          </a:p>
        </p:txBody>
      </p:sp>
      <p:sp>
        <p:nvSpPr>
          <p:cNvPr id="5" name="Footer Placeholder 4"/>
          <p:cNvSpPr>
            <a:spLocks noGrp="1"/>
          </p:cNvSpPr>
          <p:nvPr>
            <p:ph type="ftr" sz="quarter" idx="11"/>
          </p:nvPr>
        </p:nvSpPr>
        <p:spPr/>
        <p:txBody>
          <a:bodyPr/>
          <a:lstStyle/>
          <a:p>
            <a:endParaRPr lang="en-GB"/>
          </a:p>
        </p:txBody>
      </p:sp>
      <p:sp>
        <p:nvSpPr>
          <p:cNvPr id="18" name="Rectangle 17"/>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F13EB6-7A06-4BCA-B3C8-746D5A8B21B7}" type="slidenum">
              <a:rPr lang="en-GB" smtClean="0"/>
              <a:t>‹#›</a:t>
            </a:fld>
            <a:endParaRPr lang="en-GB"/>
          </a:p>
        </p:txBody>
      </p:sp>
    </p:spTree>
    <p:extLst>
      <p:ext uri="{BB962C8B-B14F-4D97-AF65-F5344CB8AC3E}">
        <p14:creationId xmlns:p14="http://schemas.microsoft.com/office/powerpoint/2010/main" val="2595592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FD55573-ACC8-41B3-BB0D-BC2C414AAD96}" type="slidenum">
              <a:rPr lang="en-GB"/>
              <a:pPr>
                <a:defRPr/>
              </a:pPr>
              <a:t>‹#›</a:t>
            </a:fld>
            <a:endParaRPr lang="en-GB"/>
          </a:p>
        </p:txBody>
      </p:sp>
    </p:spTree>
    <p:extLst>
      <p:ext uri="{BB962C8B-B14F-4D97-AF65-F5344CB8AC3E}">
        <p14:creationId xmlns:p14="http://schemas.microsoft.com/office/powerpoint/2010/main" val="1851778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9041D30-E19B-468E-B9C8-108CF62D2F30}" type="slidenum">
              <a:rPr lang="en-GB"/>
              <a:pPr>
                <a:defRPr/>
              </a:pPr>
              <a:t>‹#›</a:t>
            </a:fld>
            <a:endParaRPr lang="en-GB"/>
          </a:p>
        </p:txBody>
      </p:sp>
    </p:spTree>
    <p:extLst>
      <p:ext uri="{BB962C8B-B14F-4D97-AF65-F5344CB8AC3E}">
        <p14:creationId xmlns:p14="http://schemas.microsoft.com/office/powerpoint/2010/main" val="1918689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79E5760-D22E-470E-82E0-C8063C2DF014}" type="slidenum">
              <a:rPr lang="en-GB"/>
              <a:pPr>
                <a:defRPr/>
              </a:pPr>
              <a:t>‹#›</a:t>
            </a:fld>
            <a:endParaRPr lang="en-GB"/>
          </a:p>
        </p:txBody>
      </p:sp>
    </p:spTree>
    <p:extLst>
      <p:ext uri="{BB962C8B-B14F-4D97-AF65-F5344CB8AC3E}">
        <p14:creationId xmlns:p14="http://schemas.microsoft.com/office/powerpoint/2010/main" val="408212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33CC62C-7BA7-4873-9F03-EF35E20BE6ED}" type="slidenum">
              <a:rPr lang="en-GB"/>
              <a:pPr>
                <a:defRPr/>
              </a:pPr>
              <a:t>‹#›</a:t>
            </a:fld>
            <a:endParaRPr lang="en-GB"/>
          </a:p>
        </p:txBody>
      </p:sp>
    </p:spTree>
    <p:extLst>
      <p:ext uri="{BB962C8B-B14F-4D97-AF65-F5344CB8AC3E}">
        <p14:creationId xmlns:p14="http://schemas.microsoft.com/office/powerpoint/2010/main" val="1235725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E902678-14E6-4235-99F8-02C44F53C0A8}" type="slidenum">
              <a:rPr lang="en-GB"/>
              <a:pPr>
                <a:defRPr/>
              </a:pPr>
              <a:t>‹#›</a:t>
            </a:fld>
            <a:endParaRPr lang="en-GB"/>
          </a:p>
        </p:txBody>
      </p:sp>
    </p:spTree>
    <p:extLst>
      <p:ext uri="{BB962C8B-B14F-4D97-AF65-F5344CB8AC3E}">
        <p14:creationId xmlns:p14="http://schemas.microsoft.com/office/powerpoint/2010/main" val="334665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A9256E8-3979-4739-B969-1C43FA89D4E1}" type="slidenum">
              <a:rPr lang="en-GB"/>
              <a:pPr>
                <a:defRPr/>
              </a:pPr>
              <a:t>‹#›</a:t>
            </a:fld>
            <a:endParaRPr lang="en-GB"/>
          </a:p>
        </p:txBody>
      </p:sp>
    </p:spTree>
    <p:extLst>
      <p:ext uri="{BB962C8B-B14F-4D97-AF65-F5344CB8AC3E}">
        <p14:creationId xmlns:p14="http://schemas.microsoft.com/office/powerpoint/2010/main" val="799734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2A643F4-B947-455C-8D31-8BEF16CD0F2F}" type="slidenum">
              <a:rPr lang="en-GB"/>
              <a:pPr>
                <a:defRPr/>
              </a:pPr>
              <a:t>‹#›</a:t>
            </a:fld>
            <a:endParaRPr lang="en-GB"/>
          </a:p>
        </p:txBody>
      </p:sp>
    </p:spTree>
    <p:extLst>
      <p:ext uri="{BB962C8B-B14F-4D97-AF65-F5344CB8AC3E}">
        <p14:creationId xmlns:p14="http://schemas.microsoft.com/office/powerpoint/2010/main" val="166075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AC00C57-C427-4D02-8E9B-5647A82655E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947920"/>
            <a:ext cx="6571060"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2603500"/>
            <a:ext cx="6571060"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20833" y="6391840"/>
            <a:ext cx="2894846" cy="304801"/>
          </a:xfrm>
          <a:prstGeom prst="rect">
            <a:avLst/>
          </a:prstGeom>
        </p:spPr>
        <p:txBody>
          <a:bodyPr vert="horz" lIns="91440" tIns="45720" rIns="91440" bIns="45720" rtlCol="0" anchor="ctr"/>
          <a:lstStyle>
            <a:lvl1pPr algn="l">
              <a:defRPr sz="750" b="1" i="0">
                <a:solidFill>
                  <a:schemeClr val="accent1"/>
                </a:solidFill>
              </a:defRPr>
            </a:lvl1pPr>
          </a:lstStyle>
          <a:p>
            <a:endParaRPr lang="en-GB"/>
          </a:p>
        </p:txBody>
      </p:sp>
      <p:sp>
        <p:nvSpPr>
          <p:cNvPr id="4" name="Date Placeholder 3"/>
          <p:cNvSpPr>
            <a:spLocks noGrp="1"/>
          </p:cNvSpPr>
          <p:nvPr>
            <p:ph type="dt" sz="half" idx="2"/>
          </p:nvPr>
        </p:nvSpPr>
        <p:spPr>
          <a:xfrm>
            <a:off x="7988204" y="6394408"/>
            <a:ext cx="742949" cy="304799"/>
          </a:xfrm>
          <a:prstGeom prst="rect">
            <a:avLst/>
          </a:prstGeom>
        </p:spPr>
        <p:txBody>
          <a:bodyPr vert="horz" lIns="91440" tIns="45720" rIns="91440" bIns="45720" rtlCol="0" anchor="ctr"/>
          <a:lstStyle>
            <a:lvl1pPr algn="r">
              <a:defRPr sz="750" b="1" i="0">
                <a:solidFill>
                  <a:schemeClr val="accent1"/>
                </a:solidFill>
              </a:defRPr>
            </a:lvl1pPr>
          </a:lstStyle>
          <a:p>
            <a:fld id="{73F70E53-F1EE-4A2E-ABD4-F950473D9A89}" type="datetimeFigureOut">
              <a:rPr lang="en-GB" smtClean="0"/>
              <a:t>01/05/2023</a:t>
            </a:fld>
            <a:endParaRPr lang="en-GB"/>
          </a:p>
        </p:txBody>
      </p:sp>
      <p:sp>
        <p:nvSpPr>
          <p:cNvPr id="20" name="Rectangle 19"/>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bg1"/>
                </a:solidFill>
              </a:defRPr>
            </a:lvl1pPr>
          </a:lstStyle>
          <a:p>
            <a:fld id="{71F13EB6-7A06-4BCA-B3C8-746D5A8B21B7}" type="slidenum">
              <a:rPr lang="en-GB" smtClean="0"/>
              <a:t>‹#›</a:t>
            </a:fld>
            <a:endParaRPr lang="en-GB"/>
          </a:p>
        </p:txBody>
      </p:sp>
    </p:spTree>
    <p:extLst>
      <p:ext uri="{BB962C8B-B14F-4D97-AF65-F5344CB8AC3E}">
        <p14:creationId xmlns:p14="http://schemas.microsoft.com/office/powerpoint/2010/main" val="3625692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277634" y="476672"/>
            <a:ext cx="6588732" cy="1584175"/>
          </a:xfrm>
        </p:spPr>
        <p:txBody>
          <a:bodyPr>
            <a:normAutofit/>
          </a:bodyPr>
          <a:lstStyle/>
          <a:p>
            <a:pPr algn="ctr">
              <a:spcAft>
                <a:spcPts val="600"/>
              </a:spcAft>
            </a:pPr>
            <a:r>
              <a:rPr lang="en-GB" b="1" dirty="0">
                <a:latin typeface="Times New Roman" panose="02020603050405020304" pitchFamily="18" charset="0"/>
                <a:ea typeface="Calibri" panose="020F0502020204030204" pitchFamily="34" charset="0"/>
                <a:cs typeface="Times New Roman" panose="02020603050405020304" pitchFamily="18" charset="0"/>
              </a:rPr>
              <a:t>Isaios 6, </a:t>
            </a:r>
            <a:r>
              <a:rPr lang="en-GB" b="1" i="1" dirty="0">
                <a:latin typeface="Times New Roman" panose="02020603050405020304" pitchFamily="18" charset="0"/>
                <a:ea typeface="Calibri" panose="020F0502020204030204" pitchFamily="34" charset="0"/>
                <a:cs typeface="Times New Roman" panose="02020603050405020304" pitchFamily="18" charset="0"/>
              </a:rPr>
              <a:t>On the Estate of </a:t>
            </a:r>
            <a:r>
              <a:rPr lang="en-GB" b="1" i="1" dirty="0" err="1">
                <a:latin typeface="Times New Roman" panose="02020603050405020304" pitchFamily="18" charset="0"/>
                <a:ea typeface="Calibri" panose="020F0502020204030204" pitchFamily="34" charset="0"/>
                <a:cs typeface="Times New Roman" panose="02020603050405020304" pitchFamily="18" charset="0"/>
              </a:rPr>
              <a:t>Philoktemon</a:t>
            </a:r>
            <a:br>
              <a:rPr lang="en-GB" b="1" dirty="0">
                <a:latin typeface="Times New Roman" panose="02020603050405020304" pitchFamily="18" charset="0"/>
                <a:ea typeface="Calibri" panose="020F0502020204030204" pitchFamily="34" charset="0"/>
                <a:cs typeface="Times New Roman" panose="02020603050405020304" pitchFamily="18" charset="0"/>
              </a:rPr>
            </a:b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7EA18E3F-6FC5-60F9-A531-DC947BCC6B35}"/>
              </a:ext>
            </a:extLst>
          </p:cNvPr>
          <p:cNvSpPr>
            <a:spLocks noGrp="1"/>
          </p:cNvSpPr>
          <p:nvPr>
            <p:ph idx="1"/>
          </p:nvPr>
        </p:nvSpPr>
        <p:spPr>
          <a:xfrm>
            <a:off x="866216" y="2603500"/>
            <a:ext cx="7450200" cy="3561804"/>
          </a:xfrm>
        </p:spPr>
        <p:txBody>
          <a:bodyPr/>
          <a:lstStyle/>
          <a:p>
            <a:endParaRPr lang="en-GB" dirty="0"/>
          </a:p>
          <a:p>
            <a:endParaRPr lang="en-GB" dirty="0"/>
          </a:p>
          <a:p>
            <a:endParaRPr lang="en-GB" dirty="0"/>
          </a:p>
          <a:p>
            <a:pPr algn="ctr"/>
            <a:r>
              <a:rPr lang="en-GB" sz="2400" b="1" dirty="0">
                <a:latin typeface="Times New Roman" panose="02020603050405020304" pitchFamily="18" charset="0"/>
                <a:cs typeface="Times New Roman" panose="02020603050405020304" pitchFamily="18" charset="0"/>
              </a:rPr>
              <a:t>MIKE EDWARDS</a:t>
            </a:r>
          </a:p>
          <a:p>
            <a:pPr marL="0" indent="0">
              <a:buNone/>
            </a:pPr>
            <a:endParaRPr lang="en-GB" b="1" dirty="0">
              <a:latin typeface="Times New Roman" panose="02020603050405020304" pitchFamily="18" charset="0"/>
              <a:cs typeface="Times New Roman" panose="02020603050405020304" pitchFamily="18" charset="0"/>
            </a:endParaRPr>
          </a:p>
          <a:p>
            <a:pPr algn="ctr"/>
            <a:r>
              <a:rPr lang="en-GB" sz="2400" b="1" dirty="0">
                <a:latin typeface="Times New Roman" panose="02020603050405020304" pitchFamily="18" charset="0"/>
                <a:cs typeface="Times New Roman" panose="02020603050405020304" pitchFamily="18" charset="0"/>
              </a:rPr>
              <a:t>HONORARY RESEARCH FELLOW</a:t>
            </a:r>
          </a:p>
          <a:p>
            <a:endParaRPr lang="en-GB" b="1" dirty="0">
              <a:latin typeface="Times New Roman" panose="02020603050405020304" pitchFamily="18" charset="0"/>
              <a:cs typeface="Times New Roman" panose="02020603050405020304" pitchFamily="18" charset="0"/>
            </a:endParaRPr>
          </a:p>
          <a:p>
            <a:pPr algn="ctr"/>
            <a:r>
              <a:rPr lang="en-GB" sz="2200" b="1" dirty="0">
                <a:latin typeface="Times New Roman" panose="02020603050405020304" pitchFamily="18" charset="0"/>
                <a:cs typeface="Times New Roman" panose="02020603050405020304" pitchFamily="18" charset="0"/>
              </a:rPr>
              <a:t>ROYAL HOLLOWAY, UNIVERSITY OF LONDON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animEffect transition="in" filter="fade">
                                      <p:cBhvr>
                                        <p:cTn id="11" dur="500"/>
                                        <p:tgtEl>
                                          <p:spTgt spid="6">
                                            <p:txEl>
                                              <p:pRg st="5" end="5"/>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animEffect transition="in" filter="fade">
                                      <p:cBhvr>
                                        <p:cTn id="15"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sz="2400" dirty="0">
                <a:latin typeface="Times New Roman" panose="02020603050405020304" pitchFamily="18" charset="0"/>
                <a:cs typeface="Times New Roman" panose="02020603050405020304" pitchFamily="18" charset="0"/>
              </a:rPr>
              <a:t>Isaios 6.29-30</a:t>
            </a:r>
          </a:p>
        </p:txBody>
      </p:sp>
      <p:sp>
        <p:nvSpPr>
          <p:cNvPr id="4099" name="Content Placeholder 2"/>
          <p:cNvSpPr>
            <a:spLocks noGrp="1"/>
          </p:cNvSpPr>
          <p:nvPr>
            <p:ph idx="1"/>
          </p:nvPr>
        </p:nvSpPr>
        <p:spPr>
          <a:xfrm>
            <a:off x="457200" y="1340768"/>
            <a:ext cx="8229600" cy="4752527"/>
          </a:xfrm>
        </p:spPr>
        <p:txBody>
          <a:bodyPr/>
          <a:lstStyle/>
          <a:p>
            <a:pPr marL="0" indent="0" algn="just">
              <a:lnSpc>
                <a:spcPts val="2400"/>
              </a:lnSpc>
              <a:buNone/>
            </a:pPr>
            <a:r>
              <a:rPr lang="el-GR" sz="1800" dirty="0">
                <a:effectLst/>
                <a:latin typeface="GR Times New Roman" panose="02020603050405020304" pitchFamily="18" charset="0"/>
                <a:ea typeface="Times New Roman" panose="02020603050405020304" pitchFamily="18" charset="0"/>
              </a:rPr>
              <a:t>Κειμένου</a:t>
            </a:r>
            <a:r>
              <a:rPr lang="en-GB" sz="1800" dirty="0">
                <a:effectLst/>
                <a:latin typeface="GR Times New Roman" panose="02020603050405020304" pitchFamily="18" charset="0"/>
                <a:ea typeface="Times New Roman" panose="02020603050405020304" pitchFamily="18" charset="0"/>
              </a:rPr>
              <a:t> δὲ τοῦ </a:t>
            </a:r>
            <a:r>
              <a:rPr lang="en-GB" sz="1800" dirty="0" err="1">
                <a:effectLst/>
                <a:latin typeface="GR Times New Roman" panose="02020603050405020304" pitchFamily="18" charset="0"/>
                <a:ea typeface="Times New Roman" panose="02020603050405020304" pitchFamily="18" charset="0"/>
              </a:rPr>
              <a:t>γρ</a:t>
            </a:r>
            <a:r>
              <a:rPr lang="en-GB" sz="1800" dirty="0">
                <a:effectLst/>
                <a:latin typeface="GR Times New Roman" panose="02020603050405020304" pitchFamily="18" charset="0"/>
                <a:ea typeface="Times New Roman" panose="02020603050405020304" pitchFamily="18" charset="0"/>
              </a:rPr>
              <a:t>αμματείου σχεδὸν δύ’ ἔτη καὶ τοῦ Χαιρέου τετελευτηκότος, ὑποπεπτωκότες οἵδε τῇ ἀνθρώπῳ, καὶ ὁρῶντες ἀπολλύμενον τὸν οἶκον καὶ τὸ γῆρας καὶ τὴν ἄνοιαν τοῦ Εὐκτήμονος, ὅτι εἴη αὐτοῖς ἱκανὴ ἀφορμή, συνεπιτίθενται. </a:t>
            </a:r>
            <a:r>
              <a:rPr lang="el-GR" sz="1800" dirty="0">
                <a:effectLst/>
                <a:latin typeface="GR Times New Roman" panose="02020603050405020304" pitchFamily="18" charset="0"/>
                <a:ea typeface="Times New Roman" panose="02020603050405020304" pitchFamily="18" charset="0"/>
              </a:rPr>
              <a:t>καὶ</a:t>
            </a:r>
            <a:r>
              <a:rPr lang="en-GB" sz="1800" dirty="0">
                <a:effectLst/>
                <a:latin typeface="GR Times New Roman" panose="02020603050405020304" pitchFamily="18" charset="0"/>
                <a:ea typeface="Times New Roman" panose="02020603050405020304" pitchFamily="18" charset="0"/>
              </a:rPr>
              <a:t> π</a:t>
            </a:r>
            <a:r>
              <a:rPr lang="en-GB" sz="1800" dirty="0" err="1">
                <a:effectLst/>
                <a:latin typeface="GR Times New Roman" panose="02020603050405020304" pitchFamily="18" charset="0"/>
                <a:ea typeface="Times New Roman" panose="02020603050405020304" pitchFamily="18" charset="0"/>
              </a:rPr>
              <a:t>ρῶτον</a:t>
            </a:r>
            <a:r>
              <a:rPr lang="en-GB" sz="1800" dirty="0">
                <a:effectLst/>
                <a:latin typeface="GR Times New Roman" panose="02020603050405020304" pitchFamily="18" charset="0"/>
                <a:ea typeface="Times New Roman" panose="02020603050405020304" pitchFamily="18" charset="0"/>
              </a:rPr>
              <a:t> μὲν π</a:t>
            </a:r>
            <a:r>
              <a:rPr lang="en-GB" sz="1800" dirty="0" err="1">
                <a:effectLst/>
                <a:latin typeface="GR Times New Roman" panose="02020603050405020304" pitchFamily="18" charset="0"/>
                <a:ea typeface="Times New Roman" panose="02020603050405020304" pitchFamily="18" charset="0"/>
              </a:rPr>
              <a:t>είθουσι</a:t>
            </a:r>
            <a:r>
              <a:rPr lang="en-GB" sz="1800" dirty="0">
                <a:effectLst/>
                <a:latin typeface="GR Times New Roman" panose="02020603050405020304" pitchFamily="18" charset="0"/>
                <a:ea typeface="Times New Roman" panose="02020603050405020304" pitchFamily="18" charset="0"/>
              </a:rPr>
              <a:t> τὸν </a:t>
            </a:r>
            <a:r>
              <a:rPr lang="en-GB" sz="1800" dirty="0" err="1">
                <a:effectLst/>
                <a:latin typeface="GR Times New Roman" panose="02020603050405020304" pitchFamily="18" charset="0"/>
                <a:ea typeface="Times New Roman" panose="02020603050405020304" pitchFamily="18" charset="0"/>
              </a:rPr>
              <a:t>Εὐκτήμον</a:t>
            </a:r>
            <a:r>
              <a:rPr lang="en-GB" sz="1800" dirty="0">
                <a:effectLst/>
                <a:latin typeface="GR Times New Roman" panose="02020603050405020304" pitchFamily="18" charset="0"/>
                <a:ea typeface="Times New Roman" panose="02020603050405020304" pitchFamily="18" charset="0"/>
              </a:rPr>
              <a:t>α τὴν μὲν διαθήκην ἀνελεῖν ὡς οὐ χρησίμην οὖσαν τοῖς παισί</a:t>
            </a:r>
            <a:r>
              <a:rPr lang="el-GR" sz="1800" dirty="0">
                <a:effectLst/>
                <a:latin typeface="GR Times New Roman" panose="02020603050405020304" pitchFamily="18" charset="0"/>
                <a:ea typeface="Times New Roman" panose="02020603050405020304" pitchFamily="18" charset="0"/>
              </a:rPr>
              <a:t>·</a:t>
            </a:r>
            <a:r>
              <a:rPr lang="en-GB" sz="1800" dirty="0">
                <a:effectLst/>
                <a:latin typeface="GR Times New Roman" panose="02020603050405020304" pitchFamily="18" charset="0"/>
                <a:ea typeface="Times New Roman" panose="02020603050405020304" pitchFamily="18" charset="0"/>
              </a:rPr>
              <a:t> τῆς γὰρ φα</a:t>
            </a:r>
            <a:r>
              <a:rPr lang="en-GB" sz="1800" dirty="0" err="1">
                <a:effectLst/>
                <a:latin typeface="GR Times New Roman" panose="02020603050405020304" pitchFamily="18" charset="0"/>
                <a:ea typeface="Times New Roman" panose="02020603050405020304" pitchFamily="18" charset="0"/>
              </a:rPr>
              <a:t>νερᾶς</a:t>
            </a:r>
            <a:r>
              <a:rPr lang="en-GB" sz="1800" dirty="0">
                <a:effectLst/>
                <a:latin typeface="GR Times New Roman" panose="02020603050405020304" pitchFamily="18" charset="0"/>
                <a:ea typeface="Times New Roman" panose="02020603050405020304" pitchFamily="18" charset="0"/>
              </a:rPr>
              <a:t> </a:t>
            </a:r>
            <a:r>
              <a:rPr lang="en-GB" sz="1800" dirty="0" err="1">
                <a:effectLst/>
                <a:latin typeface="GR Times New Roman" panose="02020603050405020304" pitchFamily="18" charset="0"/>
                <a:ea typeface="Times New Roman" panose="02020603050405020304" pitchFamily="18" charset="0"/>
              </a:rPr>
              <a:t>οὐσί</a:t>
            </a:r>
            <a:r>
              <a:rPr lang="en-GB" sz="1800" dirty="0">
                <a:effectLst/>
                <a:latin typeface="GR Times New Roman" panose="02020603050405020304" pitchFamily="18" charset="0"/>
                <a:ea typeface="Times New Roman" panose="02020603050405020304" pitchFamily="18" charset="0"/>
              </a:rPr>
              <a:t>ας οὐδένα κύριον ἔσεσθαι τελευτήσαντος Εὐκτήμονος ἄλλον ἢ τὰς θυγατέρας καὶ τοὺς ἐκ τούτων γεγονότας</a:t>
            </a:r>
            <a:r>
              <a:rPr lang="el-GR" sz="1800" dirty="0">
                <a:effectLst/>
                <a:latin typeface="GR Times New Roman" panose="02020603050405020304" pitchFamily="18" charset="0"/>
                <a:ea typeface="Times New Roman" panose="02020603050405020304" pitchFamily="18" charset="0"/>
              </a:rPr>
              <a:t>·</a:t>
            </a:r>
            <a:r>
              <a:rPr lang="en-GB" sz="1800" dirty="0">
                <a:effectLst/>
                <a:latin typeface="GR Times New Roman" panose="02020603050405020304" pitchFamily="18" charset="0"/>
                <a:ea typeface="Times New Roman" panose="02020603050405020304" pitchFamily="18" charset="0"/>
              </a:rPr>
              <a:t> εἰ δὲ ἀπ</a:t>
            </a:r>
            <a:r>
              <a:rPr lang="en-GB" sz="1800" dirty="0" err="1">
                <a:effectLst/>
                <a:latin typeface="GR Times New Roman" panose="02020603050405020304" pitchFamily="18" charset="0"/>
                <a:ea typeface="Times New Roman" panose="02020603050405020304" pitchFamily="18" charset="0"/>
              </a:rPr>
              <a:t>οδόμενός</a:t>
            </a:r>
            <a:r>
              <a:rPr lang="en-GB" sz="1800" dirty="0">
                <a:effectLst/>
                <a:latin typeface="GR Times New Roman" panose="02020603050405020304" pitchFamily="18" charset="0"/>
                <a:ea typeface="Times New Roman" panose="02020603050405020304" pitchFamily="18" charset="0"/>
              </a:rPr>
              <a:t> </a:t>
            </a:r>
            <a:r>
              <a:rPr lang="en-GB" sz="1800" dirty="0" err="1">
                <a:effectLst/>
                <a:latin typeface="GR Times New Roman" panose="02020603050405020304" pitchFamily="18" charset="0"/>
                <a:ea typeface="Times New Roman" panose="02020603050405020304" pitchFamily="18" charset="0"/>
              </a:rPr>
              <a:t>τι</a:t>
            </a:r>
            <a:r>
              <a:rPr lang="en-GB" sz="1800" dirty="0">
                <a:effectLst/>
                <a:latin typeface="GR Times New Roman" panose="02020603050405020304" pitchFamily="18" charset="0"/>
                <a:ea typeface="Times New Roman" panose="02020603050405020304" pitchFamily="18" charset="0"/>
              </a:rPr>
              <a:t> τῶν </a:t>
            </a:r>
            <a:r>
              <a:rPr lang="en-GB" sz="1800" dirty="0" err="1">
                <a:effectLst/>
                <a:latin typeface="GR Times New Roman" panose="02020603050405020304" pitchFamily="18" charset="0"/>
                <a:ea typeface="Times New Roman" panose="02020603050405020304" pitchFamily="18" charset="0"/>
              </a:rPr>
              <a:t>ὄντων</a:t>
            </a:r>
            <a:r>
              <a:rPr lang="en-GB" sz="1800" dirty="0">
                <a:effectLst/>
                <a:latin typeface="GR Times New Roman" panose="02020603050405020304" pitchFamily="18" charset="0"/>
                <a:ea typeface="Times New Roman" panose="02020603050405020304" pitchFamily="18" charset="0"/>
              </a:rPr>
              <a:t> ἀργύριον κατα</a:t>
            </a:r>
            <a:r>
              <a:rPr lang="en-GB" sz="1800" dirty="0" err="1">
                <a:effectLst/>
                <a:latin typeface="GR Times New Roman" panose="02020603050405020304" pitchFamily="18" charset="0"/>
                <a:ea typeface="Times New Roman" panose="02020603050405020304" pitchFamily="18" charset="0"/>
              </a:rPr>
              <a:t>λί</a:t>
            </a:r>
            <a:r>
              <a:rPr lang="en-GB" sz="1800" dirty="0">
                <a:effectLst/>
                <a:latin typeface="GR Times New Roman" panose="02020603050405020304" pitchFamily="18" charset="0"/>
                <a:ea typeface="Times New Roman" panose="02020603050405020304" pitchFamily="18" charset="0"/>
              </a:rPr>
              <a:t>ποι, τοῦτο βεβαίως ἕξειν αὐτούς.</a:t>
            </a:r>
          </a:p>
          <a:p>
            <a:pPr marL="0" indent="0" algn="just">
              <a:lnSpc>
                <a:spcPts val="2400"/>
              </a:lnSpc>
              <a:buNone/>
            </a:pPr>
            <a:endParaRPr lang="en-GB" sz="1800" dirty="0">
              <a:latin typeface="GR 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ts val="2400"/>
              </a:lnSpc>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When the document had been deposited for almost two years and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K</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haireas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had died, my opponents fell under the influence of that woman and, seeing that the estate was going to ruin and that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Euktemon’s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old age and folly afforded them an ideal opportunity, made a concerted attack. First they persuaded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Euktemon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to annul the will on the ground that it was not advantageous to the boys; for nobody would have a right to the visible property when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Euktemon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died other than his daughters and their offspring; but if he sold part of the property and left a sum of money, they would get a secure hold on it.</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093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sz="2400" dirty="0">
                <a:latin typeface="Times New Roman" panose="02020603050405020304" pitchFamily="18" charset="0"/>
                <a:cs typeface="Times New Roman" panose="02020603050405020304" pitchFamily="18" charset="0"/>
              </a:rPr>
              <a:t>Isaios 6.33-4</a:t>
            </a:r>
          </a:p>
        </p:txBody>
      </p:sp>
      <p:sp>
        <p:nvSpPr>
          <p:cNvPr id="4099" name="Content Placeholder 2"/>
          <p:cNvSpPr>
            <a:spLocks noGrp="1"/>
          </p:cNvSpPr>
          <p:nvPr>
            <p:ph idx="1"/>
          </p:nvPr>
        </p:nvSpPr>
        <p:spPr>
          <a:xfrm>
            <a:off x="457200" y="1340768"/>
            <a:ext cx="8229600" cy="4752527"/>
          </a:xfrm>
        </p:spPr>
        <p:txBody>
          <a:bodyPr/>
          <a:lstStyle/>
          <a:p>
            <a:pPr marL="0" indent="0" algn="just">
              <a:lnSpc>
                <a:spcPts val="2400"/>
              </a:lnSpc>
              <a:buNone/>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καὶ</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ἐν π</a:t>
            </a:r>
            <a:r>
              <a:rPr lang="en-GB" sz="1600" dirty="0" err="1">
                <a:effectLst/>
                <a:latin typeface="Times New Roman" panose="02020603050405020304" pitchFamily="18" charset="0"/>
                <a:ea typeface="Times New Roman" panose="02020603050405020304" pitchFamily="18" charset="0"/>
                <a:cs typeface="Times New Roman" panose="02020603050405020304" pitchFamily="18" charset="0"/>
              </a:rPr>
              <a:t>άνυ</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effectLst/>
                <a:latin typeface="Times New Roman" panose="02020603050405020304" pitchFamily="18" charset="0"/>
                <a:ea typeface="Times New Roman" panose="02020603050405020304" pitchFamily="18" charset="0"/>
                <a:cs typeface="Times New Roman" panose="02020603050405020304" pitchFamily="18" charset="0"/>
              </a:rPr>
              <a:t>ὀλίγῳ</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χρόνῳ, οὗπ</a:t>
            </a:r>
            <a:r>
              <a:rPr lang="en-GB" sz="1600" dirty="0" err="1">
                <a:effectLst/>
                <a:latin typeface="Times New Roman" panose="02020603050405020304" pitchFamily="18" charset="0"/>
                <a:ea typeface="Times New Roman" panose="02020603050405020304" pitchFamily="18" charset="0"/>
                <a:cs typeface="Times New Roman" panose="02020603050405020304" pitchFamily="18" charset="0"/>
              </a:rPr>
              <a:t>ερ</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effectLst/>
                <a:latin typeface="Times New Roman" panose="02020603050405020304" pitchFamily="18" charset="0"/>
                <a:ea typeface="Times New Roman" panose="02020603050405020304" pitchFamily="18" charset="0"/>
                <a:cs typeface="Times New Roman" panose="02020603050405020304" pitchFamily="18" charset="0"/>
              </a:rPr>
              <a:t>ἕνεκ</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α οὗτοι λῦσαι αὐτὸν ἔπεισαν, </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ἀποδίδοται ἀγρὸν</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μὲν </a:t>
            </a:r>
            <a:r>
              <a:rPr lang="en-GB" sz="1600" dirty="0" err="1">
                <a:effectLst/>
                <a:latin typeface="Times New Roman" panose="02020603050405020304" pitchFamily="18" charset="0"/>
                <a:ea typeface="Times New Roman" panose="02020603050405020304" pitchFamily="18" charset="0"/>
                <a:cs typeface="Times New Roman" panose="02020603050405020304" pitchFamily="18" charset="0"/>
              </a:rPr>
              <a:t>Ἀθμονοῖ</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π</a:t>
            </a:r>
            <a:r>
              <a:rPr lang="en-GB" sz="1600" dirty="0" err="1">
                <a:effectLst/>
                <a:latin typeface="Times New Roman" panose="02020603050405020304" pitchFamily="18" charset="0"/>
                <a:ea typeface="Times New Roman" panose="02020603050405020304" pitchFamily="18" charset="0"/>
                <a:cs typeface="Times New Roman" panose="02020603050405020304" pitchFamily="18" charset="0"/>
              </a:rPr>
              <a:t>έντε</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καὶ ἑβ</a:t>
            </a:r>
            <a:r>
              <a:rPr lang="en-GB" sz="1600" dirty="0" err="1">
                <a:effectLst/>
                <a:latin typeface="Times New Roman" panose="02020603050405020304" pitchFamily="18" charset="0"/>
                <a:ea typeface="Times New Roman" panose="02020603050405020304" pitchFamily="18" charset="0"/>
                <a:cs typeface="Times New Roman" panose="02020603050405020304" pitchFamily="18" charset="0"/>
              </a:rPr>
              <a:t>δομήκοντ</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α μνῶν Ἀντιφάνει, τὸ δ’ ἐν Σηραγγίῳ βαλανεῖον τρισχιλίων Ἀριστολόχῳ</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effectLst/>
                <a:latin typeface="Times New Roman" panose="02020603050405020304" pitchFamily="18" charset="0"/>
                <a:ea typeface="Times New Roman" panose="02020603050405020304" pitchFamily="18" charset="0"/>
                <a:cs typeface="Times New Roman" panose="02020603050405020304" pitchFamily="18" charset="0"/>
              </a:rPr>
              <a:t>οἰκί</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αν δὲ ἐν ἄστει τεττάρων καὶ τεσσαράκοντα μνῶν ὑποκειμένην ἀπέλυσε τῷ ἱεροφάντῃ. ἔτι δὲ α</a:t>
            </a:r>
            <a:r>
              <a:rPr lang="en-GB" sz="1600" dirty="0" err="1">
                <a:effectLst/>
                <a:latin typeface="Times New Roman" panose="02020603050405020304" pitchFamily="18" charset="0"/>
                <a:ea typeface="Times New Roman" panose="02020603050405020304" pitchFamily="18" charset="0"/>
                <a:cs typeface="Times New Roman" panose="02020603050405020304" pitchFamily="18" charset="0"/>
              </a:rPr>
              <a:t>ἶγ</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ας ἀπέδοτο σὺν τῷ αἰπόλῳ τριῶν καὶ δέκα μνῶν, καὶ ζεύγη δύο ὀρικά, τὸ μὲν ὀκτὼ μνῶν τὸ δὲ πεντήκοντα καὶ πεντακοσίων δραχμῶν, καὶ δημιουργοὺς ὅσοι ἦσαν αὐτῷ. </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σύμπαντα</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δὲ π</a:t>
            </a:r>
            <a:r>
              <a:rPr lang="en-GB" sz="1600" dirty="0" err="1">
                <a:effectLst/>
                <a:latin typeface="Times New Roman" panose="02020603050405020304" pitchFamily="18" charset="0"/>
                <a:ea typeface="Times New Roman" panose="02020603050405020304" pitchFamily="18" charset="0"/>
                <a:cs typeface="Times New Roman" panose="02020603050405020304" pitchFamily="18" charset="0"/>
              </a:rPr>
              <a:t>λείονος</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ἢ τριῶν τα</a:t>
            </a:r>
            <a:r>
              <a:rPr lang="en-GB" sz="1600" dirty="0" err="1">
                <a:effectLst/>
                <a:latin typeface="Times New Roman" panose="02020603050405020304" pitchFamily="18" charset="0"/>
                <a:ea typeface="Times New Roman" panose="02020603050405020304" pitchFamily="18" charset="0"/>
                <a:cs typeface="Times New Roman" panose="02020603050405020304" pitchFamily="18" charset="0"/>
              </a:rPr>
              <a:t>λάντων</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ἃ ἐπ</a:t>
            </a:r>
            <a:r>
              <a:rPr lang="en-GB" sz="1600" dirty="0" err="1">
                <a:effectLst/>
                <a:latin typeface="Times New Roman" panose="02020603050405020304" pitchFamily="18" charset="0"/>
                <a:ea typeface="Times New Roman" panose="02020603050405020304" pitchFamily="18" charset="0"/>
                <a:cs typeface="Times New Roman" panose="02020603050405020304" pitchFamily="18" charset="0"/>
              </a:rPr>
              <a:t>ράθη</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διὰ τα</a:t>
            </a:r>
            <a:r>
              <a:rPr lang="en-GB" sz="1600" dirty="0" err="1">
                <a:effectLst/>
                <a:latin typeface="Times New Roman" panose="02020603050405020304" pitchFamily="18" charset="0"/>
                <a:ea typeface="Times New Roman" panose="02020603050405020304" pitchFamily="18" charset="0"/>
                <a:cs typeface="Times New Roman" panose="02020603050405020304" pitchFamily="18" charset="0"/>
              </a:rPr>
              <a:t>χέων</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π</a:t>
            </a:r>
            <a:r>
              <a:rPr lang="en-GB" sz="1600" dirty="0" err="1">
                <a:effectLst/>
                <a:latin typeface="Times New Roman" panose="02020603050405020304" pitchFamily="18" charset="0"/>
                <a:ea typeface="Times New Roman" panose="02020603050405020304" pitchFamily="18" charset="0"/>
                <a:cs typeface="Times New Roman" panose="02020603050405020304" pitchFamily="18" charset="0"/>
              </a:rPr>
              <a:t>άνυ</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effectLst/>
                <a:latin typeface="Times New Roman" panose="02020603050405020304" pitchFamily="18" charset="0"/>
                <a:ea typeface="Times New Roman" panose="02020603050405020304" pitchFamily="18" charset="0"/>
                <a:cs typeface="Times New Roman" panose="02020603050405020304" pitchFamily="18" charset="0"/>
              </a:rPr>
              <a:t>τελευτήσ</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αντος Φιλοκτήμονος.</a:t>
            </a:r>
          </a:p>
          <a:p>
            <a:pPr algn="just">
              <a:lnSpc>
                <a:spcPts val="2400"/>
              </a:lnSpc>
            </a:pPr>
            <a:endParaRPr lang="en-GB" sz="16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ts val="2400"/>
              </a:lnSpc>
              <a:buNone/>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In a very short space of time - the reason why my opponents persuaded him to destroy the will - he sold a farm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Athmonon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for seventy-five minas to Antiphanes and the bathhouse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Serangion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for 3,000 drachmas to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Aristolokhos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and he arranged a mortgage of forty-four minas on a house in the city with the hierophant. Further, he sold some goats with their goatherd for thirteen minas and two pairs of mules, one for eight minas, the other for 550 drachmas, and all the slave craftsmen he had. In all, more than three talents’ worth was sold as quickly as possible after the death of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Philoktemon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sz="2400" dirty="0">
                <a:latin typeface="Times New Roman" panose="02020603050405020304" pitchFamily="18" charset="0"/>
                <a:cs typeface="Times New Roman" panose="02020603050405020304" pitchFamily="18" charset="0"/>
              </a:rPr>
              <a:t>Isaios 6.35-7</a:t>
            </a:r>
          </a:p>
        </p:txBody>
      </p:sp>
      <p:sp>
        <p:nvSpPr>
          <p:cNvPr id="4099" name="Content Placeholder 2"/>
          <p:cNvSpPr>
            <a:spLocks noGrp="1"/>
          </p:cNvSpPr>
          <p:nvPr>
            <p:ph idx="1"/>
          </p:nvPr>
        </p:nvSpPr>
        <p:spPr>
          <a:xfrm>
            <a:off x="457200" y="1340768"/>
            <a:ext cx="8229600" cy="4752527"/>
          </a:xfrm>
        </p:spPr>
        <p:txBody>
          <a:bodyPr/>
          <a:lstStyle/>
          <a:p>
            <a:pPr marL="0" indent="0" algn="just">
              <a:buNone/>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Ταῦτα</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μὲν δὴ τοῦτον τὸν </a:t>
            </a:r>
            <a:r>
              <a:rPr lang="en-GB" sz="1400" dirty="0" err="1">
                <a:effectLst/>
                <a:latin typeface="Times New Roman" panose="02020603050405020304" pitchFamily="18" charset="0"/>
                <a:ea typeface="Times New Roman" panose="02020603050405020304" pitchFamily="18" charset="0"/>
                <a:cs typeface="Times New Roman" panose="02020603050405020304" pitchFamily="18" charset="0"/>
              </a:rPr>
              <a:t>τρό</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πον εἶχε</a:t>
            </a: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π</a:t>
            </a:r>
            <a:r>
              <a:rPr lang="en-GB" sz="1400" dirty="0" err="1">
                <a:effectLst/>
                <a:latin typeface="Times New Roman" panose="02020603050405020304" pitchFamily="18" charset="0"/>
                <a:ea typeface="Times New Roman" panose="02020603050405020304" pitchFamily="18" charset="0"/>
                <a:cs typeface="Times New Roman" panose="02020603050405020304" pitchFamily="18" charset="0"/>
              </a:rPr>
              <a:t>ερὶ</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δὲ τῶν ὑπ</a:t>
            </a:r>
            <a:r>
              <a:rPr lang="en-GB" sz="1400" dirty="0" err="1">
                <a:effectLst/>
                <a:latin typeface="Times New Roman" panose="02020603050405020304" pitchFamily="18" charset="0"/>
                <a:ea typeface="Times New Roman" panose="02020603050405020304" pitchFamily="18" charset="0"/>
                <a:cs typeface="Times New Roman" panose="02020603050405020304" pitchFamily="18" charset="0"/>
              </a:rPr>
              <a:t>ολοί</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πων εὐθὺς ἐπεβούλευον, καὶ </a:t>
            </a:r>
            <a:r>
              <a:rPr lang="en-GB"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πάντων δεινότατον πρᾶγμα </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κατεσκεύασαν, ᾧ ἄξιόν ἐστι προσέχειν τὸν νοῦν. </a:t>
            </a:r>
            <a:r>
              <a:rPr lang="en-GB" sz="1400" dirty="0" err="1">
                <a:effectLst/>
                <a:latin typeface="Times New Roman" panose="02020603050405020304" pitchFamily="18" charset="0"/>
                <a:ea typeface="Times New Roman" panose="02020603050405020304" pitchFamily="18" charset="0"/>
                <a:cs typeface="Times New Roman" panose="02020603050405020304" pitchFamily="18" charset="0"/>
              </a:rPr>
              <a:t>ὁρῶντες</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γὰρ τὸν </a:t>
            </a:r>
            <a:r>
              <a:rPr lang="en-GB" sz="1400" dirty="0" err="1">
                <a:effectLst/>
                <a:latin typeface="Times New Roman" panose="02020603050405020304" pitchFamily="18" charset="0"/>
                <a:ea typeface="Times New Roman" panose="02020603050405020304" pitchFamily="18" charset="0"/>
                <a:cs typeface="Times New Roman" panose="02020603050405020304" pitchFamily="18" charset="0"/>
              </a:rPr>
              <a:t>Εὐκτήμον</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α κομιδῇ ἀπειρηκότα ὑπὸ γήρως καὶ οὐδ’ &lt;ἐκ&gt; τῆς κλίνης ἀνίστασθαι δυνάμενον, ἐσκόπουν ὅπως καὶ τελευτήσαντος ἐκείνου δι’ </a:t>
            </a: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αὑτῶν ἔσοιτο</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ἡ </a:t>
            </a:r>
            <a:r>
              <a:rPr lang="en-GB" sz="1400" dirty="0" err="1">
                <a:effectLst/>
                <a:latin typeface="Times New Roman" panose="02020603050405020304" pitchFamily="18" charset="0"/>
                <a:ea typeface="Times New Roman" panose="02020603050405020304" pitchFamily="18" charset="0"/>
                <a:cs typeface="Times New Roman" panose="02020603050405020304" pitchFamily="18" charset="0"/>
              </a:rPr>
              <a:t>οὐσί</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α. </a:t>
            </a: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καὶ</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τί π</a:t>
            </a:r>
            <a:r>
              <a:rPr lang="en-GB" sz="1400" dirty="0" err="1">
                <a:effectLst/>
                <a:latin typeface="Times New Roman" panose="02020603050405020304" pitchFamily="18" charset="0"/>
                <a:ea typeface="Times New Roman" panose="02020603050405020304" pitchFamily="18" charset="0"/>
                <a:cs typeface="Times New Roman" panose="02020603050405020304" pitchFamily="18" charset="0"/>
              </a:rPr>
              <a:t>οιοῦσιν</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ἀπ</a:t>
            </a:r>
            <a:r>
              <a:rPr lang="en-GB" sz="1400" dirty="0" err="1">
                <a:effectLst/>
                <a:latin typeface="Times New Roman" panose="02020603050405020304" pitchFamily="18" charset="0"/>
                <a:ea typeface="Times New Roman" panose="02020603050405020304" pitchFamily="18" charset="0"/>
                <a:cs typeface="Times New Roman" panose="02020603050405020304" pitchFamily="18" charset="0"/>
              </a:rPr>
              <a:t>ογράφουσι</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cs typeface="Times New Roman" panose="02020603050405020304" pitchFamily="18" charset="0"/>
              </a:rPr>
              <a:t>τὼ</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πα</a:t>
            </a:r>
            <a:r>
              <a:rPr lang="en-GB" sz="1400" dirty="0" err="1">
                <a:effectLst/>
                <a:latin typeface="Times New Roman" panose="02020603050405020304" pitchFamily="18" charset="0"/>
                <a:ea typeface="Times New Roman" panose="02020603050405020304" pitchFamily="18" charset="0"/>
                <a:cs typeface="Times New Roman" panose="02020603050405020304" pitchFamily="18" charset="0"/>
              </a:rPr>
              <a:t>ῖδε</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cs typeface="Times New Roman" panose="02020603050405020304" pitchFamily="18" charset="0"/>
              </a:rPr>
              <a:t>τούτω</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πρὸς τὸν </a:t>
            </a:r>
            <a:r>
              <a:rPr lang="en-GB" sz="1400" dirty="0" err="1">
                <a:effectLst/>
                <a:latin typeface="Times New Roman" panose="02020603050405020304" pitchFamily="18" charset="0"/>
                <a:ea typeface="Times New Roman" panose="02020603050405020304" pitchFamily="18" charset="0"/>
                <a:cs typeface="Times New Roman" panose="02020603050405020304" pitchFamily="18" charset="0"/>
              </a:rPr>
              <a:t>ἄρχοντ</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α ὡς εἰσποιήτω τοῖς τοῦ Εὐκτήμονος ὑέσι τοῖς τετελευτηκόσιν, ἐπιγράψαντες σφᾶς αὐτοὺς ἐπιτρόπους, καὶ μισθοῦν ἐκέλευον τὸν ἄρχοντα τοὺς οἴκους ὡς ὀρφανῶν ὄντων, ὅπως ἐπὶ τοῖς τούτων ὀνόμασι τὰ μὲν μισθωθείη τῆς οὐσίας, τὰ δὲ ἀποτιμήματα κατασταθείη καὶ ὅροι τεθεῖεν ζῶντος ἔτι τοῦ Εὐκτήμονος, μισθωταὶ δὲ </a:t>
            </a: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αὐτοὶ γενόμενοι</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τὰς π</a:t>
            </a:r>
            <a:r>
              <a:rPr lang="en-GB" sz="1400" dirty="0" err="1">
                <a:effectLst/>
                <a:latin typeface="Times New Roman" panose="02020603050405020304" pitchFamily="18" charset="0"/>
                <a:ea typeface="Times New Roman" panose="02020603050405020304" pitchFamily="18" charset="0"/>
                <a:cs typeface="Times New Roman" panose="02020603050405020304" pitchFamily="18" charset="0"/>
              </a:rPr>
              <a:t>ροσόδους</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λαμβ</a:t>
            </a:r>
            <a:r>
              <a:rPr lang="en-GB" sz="1400" dirty="0" err="1">
                <a:effectLst/>
                <a:latin typeface="Times New Roman" panose="02020603050405020304" pitchFamily="18" charset="0"/>
                <a:ea typeface="Times New Roman" panose="02020603050405020304" pitchFamily="18" charset="0"/>
                <a:cs typeface="Times New Roman" panose="02020603050405020304" pitchFamily="18" charset="0"/>
              </a:rPr>
              <a:t>άνοιεν</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καὶ</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ἐπ</a:t>
            </a:r>
            <a:r>
              <a:rPr lang="en-GB" sz="1400" dirty="0" err="1">
                <a:effectLst/>
                <a:latin typeface="Times New Roman" panose="02020603050405020304" pitchFamily="18" charset="0"/>
                <a:ea typeface="Times New Roman" panose="02020603050405020304" pitchFamily="18" charset="0"/>
                <a:cs typeface="Times New Roman" panose="02020603050405020304" pitchFamily="18" charset="0"/>
              </a:rPr>
              <a:t>ειδὴ</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π</a:t>
            </a:r>
            <a:r>
              <a:rPr lang="en-GB" sz="1400" dirty="0" err="1">
                <a:effectLst/>
                <a:latin typeface="Times New Roman" panose="02020603050405020304" pitchFamily="18" charset="0"/>
                <a:ea typeface="Times New Roman" panose="02020603050405020304" pitchFamily="18" charset="0"/>
                <a:cs typeface="Times New Roman" panose="02020603050405020304" pitchFamily="18" charset="0"/>
              </a:rPr>
              <a:t>ρῶτον</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τὰ </a:t>
            </a:r>
            <a:r>
              <a:rPr lang="en-GB" sz="1400" dirty="0" err="1">
                <a:effectLst/>
                <a:latin typeface="Times New Roman" panose="02020603050405020304" pitchFamily="18" charset="0"/>
                <a:ea typeface="Times New Roman" panose="02020603050405020304" pitchFamily="18" charset="0"/>
                <a:cs typeface="Times New Roman" panose="02020603050405020304" pitchFamily="18" charset="0"/>
              </a:rPr>
              <a:t>δικ</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αστήρια ἐπληρώθη, ὁ μὲν ἄρχων προεκήρυττεν, οἱ δ’ ἐμισθοῦντο. παρα</a:t>
            </a:r>
            <a:r>
              <a:rPr lang="en-GB" sz="1400" dirty="0" err="1">
                <a:effectLst/>
                <a:latin typeface="Times New Roman" panose="02020603050405020304" pitchFamily="18" charset="0"/>
                <a:ea typeface="Times New Roman" panose="02020603050405020304" pitchFamily="18" charset="0"/>
                <a:cs typeface="Times New Roman" panose="02020603050405020304" pitchFamily="18" charset="0"/>
              </a:rPr>
              <a:t>γενόμενοι</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δέ τινες ἐξα</a:t>
            </a:r>
            <a:r>
              <a:rPr lang="en-GB" sz="1400" dirty="0" err="1">
                <a:effectLst/>
                <a:latin typeface="Times New Roman" panose="02020603050405020304" pitchFamily="18" charset="0"/>
                <a:ea typeface="Times New Roman" panose="02020603050405020304" pitchFamily="18" charset="0"/>
                <a:cs typeface="Times New Roman" panose="02020603050405020304" pitchFamily="18" charset="0"/>
              </a:rPr>
              <a:t>γγέλλουσι</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τοῖς </a:t>
            </a:r>
            <a:r>
              <a:rPr lang="en-GB" sz="1400" dirty="0" err="1">
                <a:effectLst/>
                <a:latin typeface="Times New Roman" panose="02020603050405020304" pitchFamily="18" charset="0"/>
                <a:ea typeface="Times New Roman" panose="02020603050405020304" pitchFamily="18" charset="0"/>
                <a:cs typeface="Times New Roman" panose="02020603050405020304" pitchFamily="18" charset="0"/>
              </a:rPr>
              <a:t>οἰκείοις</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τὴν ἐπιβ</a:t>
            </a:r>
            <a:r>
              <a:rPr lang="en-GB" sz="1400" dirty="0" err="1">
                <a:effectLst/>
                <a:latin typeface="Times New Roman" panose="02020603050405020304" pitchFamily="18" charset="0"/>
                <a:ea typeface="Times New Roman" panose="02020603050405020304" pitchFamily="18" charset="0"/>
                <a:cs typeface="Times New Roman" panose="02020603050405020304" pitchFamily="18" charset="0"/>
              </a:rPr>
              <a:t>ουλήν</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καὶ </a:t>
            </a:r>
            <a:r>
              <a:rPr lang="en-GB" sz="1400" dirty="0" err="1">
                <a:effectLst/>
                <a:latin typeface="Times New Roman" panose="02020603050405020304" pitchFamily="18" charset="0"/>
                <a:ea typeface="Times New Roman" panose="02020603050405020304" pitchFamily="18" charset="0"/>
                <a:cs typeface="Times New Roman" panose="02020603050405020304" pitchFamily="18" charset="0"/>
              </a:rPr>
              <a:t>ἐλθόντες</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cs typeface="Times New Roman" panose="02020603050405020304" pitchFamily="18" charset="0"/>
              </a:rPr>
              <a:t>ἐδήλωσ</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αν τὸ πρᾶγμα τοῖς δικασταῖς, καὶ οὕτως ἀπεχειροτόνησαν οἱ δικασταὶ μὴ μισθοῦν τοὺς οἴκους</a:t>
            </a: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εἰ δ’ </a:t>
            </a:r>
            <a:r>
              <a:rPr lang="en-GB" sz="1400" dirty="0" err="1">
                <a:effectLst/>
                <a:latin typeface="Times New Roman" panose="02020603050405020304" pitchFamily="18" charset="0"/>
                <a:ea typeface="Times New Roman" panose="02020603050405020304" pitchFamily="18" charset="0"/>
                <a:cs typeface="Times New Roman" panose="02020603050405020304" pitchFamily="18" charset="0"/>
              </a:rPr>
              <a:t>ἔλ</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αθεν, </a:t>
            </a: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ἀπωλώλει ἂν</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ἅπασα ἡ </a:t>
            </a:r>
            <a:r>
              <a:rPr lang="en-GB" sz="1400" dirty="0" err="1">
                <a:effectLst/>
                <a:latin typeface="Times New Roman" panose="02020603050405020304" pitchFamily="18" charset="0"/>
                <a:ea typeface="Times New Roman" panose="02020603050405020304" pitchFamily="18" charset="0"/>
                <a:cs typeface="Times New Roman" panose="02020603050405020304" pitchFamily="18" charset="0"/>
              </a:rPr>
              <a:t>οὐσί</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α.</a:t>
            </a:r>
          </a:p>
          <a:p>
            <a:pPr marL="0" indent="0" algn="jus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This part of his property was handled in this way; and then they immediately began plotting about the rest, and they came up with </a:t>
            </a:r>
            <a:r>
              <a:rPr lang="en-US"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the most dreadful scheme of all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to which you should pay close attention. Seeing that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Euktemon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was completely debilitated by old age and could not even get out of bed, they began looking for a way to get their hands on his property when he died. </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[36]</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So what did they do? They registered these two boys with the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Arkhon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as being adopted by the deceased sons of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Euktemon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putting themselves down as their guardians, and they asked the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Arkhon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to lease out the houses as belonging to orphans, so that some of the property might be leased in their names and some might stand as security with mortgage stones placed on it, while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Euktemon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was still alive, and that they themselves might become lessees and obtain the income. And the first time the courts sat, the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Arkhon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put the lease up for auction, and they offered to take it on. But certain persons present reported the plot to the relatives, who came and revealed the affair to the jurors, and so they voted not to lease out the houses. If the plot had not been uncovered, the whole property would have been lost.</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237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sz="2400" dirty="0">
                <a:latin typeface="Times New Roman" panose="02020603050405020304" pitchFamily="18" charset="0"/>
                <a:cs typeface="Times New Roman" panose="02020603050405020304" pitchFamily="18" charset="0"/>
              </a:rPr>
              <a:t>Isaios 6.38-9</a:t>
            </a:r>
          </a:p>
        </p:txBody>
      </p:sp>
      <p:sp>
        <p:nvSpPr>
          <p:cNvPr id="4099" name="Content Placeholder 2"/>
          <p:cNvSpPr>
            <a:spLocks noGrp="1"/>
          </p:cNvSpPr>
          <p:nvPr>
            <p:ph idx="1"/>
          </p:nvPr>
        </p:nvSpPr>
        <p:spPr>
          <a:xfrm>
            <a:off x="457200" y="1340768"/>
            <a:ext cx="8229600" cy="4752527"/>
          </a:xfrm>
        </p:spPr>
        <p:txBody>
          <a:bodyPr/>
          <a:lstStyle/>
          <a:p>
            <a:pPr marL="0" indent="0" algn="just">
              <a:buNone/>
            </a:pPr>
            <a:r>
              <a:rPr lang="el-GR" sz="1500" dirty="0">
                <a:effectLst/>
                <a:latin typeface="Times New Roman" panose="02020603050405020304" pitchFamily="18" charset="0"/>
                <a:ea typeface="Times New Roman" panose="02020603050405020304" pitchFamily="18" charset="0"/>
                <a:cs typeface="Times New Roman" panose="02020603050405020304" pitchFamily="18" charset="0"/>
              </a:rPr>
              <a:t>Πρὶν</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 μὲν τοίνυν </a:t>
            </a:r>
            <a:r>
              <a:rPr lang="en-GB" sz="1500" dirty="0" err="1">
                <a:effectLst/>
                <a:latin typeface="Times New Roman" panose="02020603050405020304" pitchFamily="18" charset="0"/>
                <a:ea typeface="Times New Roman" panose="02020603050405020304" pitchFamily="18" charset="0"/>
                <a:cs typeface="Times New Roman" panose="02020603050405020304" pitchFamily="18" charset="0"/>
              </a:rPr>
              <a:t>τούτους</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cs typeface="Times New Roman" panose="02020603050405020304" pitchFamily="18" charset="0"/>
              </a:rPr>
              <a:t>γνωρίσ</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αι τὴν ἄνθρωπον καὶ μετ’ ἐκείνης ἐπιβουλεῦσαι Εὐκτήμονι, οὕτω πολλὴν οὐσίαν ἐκέκτητο Εὐκτήμων μετὰ τοῦ ὑέος Φιλοκτήμονος, ὥστε ἅμα τά </a:t>
            </a:r>
            <a:r>
              <a:rPr lang="el-GR" sz="1500" dirty="0">
                <a:effectLst/>
                <a:latin typeface="Times New Roman" panose="02020603050405020304" pitchFamily="18" charset="0"/>
                <a:ea typeface="Times New Roman" panose="02020603050405020304" pitchFamily="18" charset="0"/>
                <a:cs typeface="Times New Roman" panose="02020603050405020304" pitchFamily="18" charset="0"/>
              </a:rPr>
              <a:t>τε μέγιστα</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 ὑμῖν </a:t>
            </a:r>
            <a:r>
              <a:rPr lang="en-GB" sz="1500" dirty="0" err="1">
                <a:effectLst/>
                <a:latin typeface="Times New Roman" panose="02020603050405020304" pitchFamily="18" charset="0"/>
                <a:ea typeface="Times New Roman" panose="02020603050405020304" pitchFamily="18" charset="0"/>
                <a:cs typeface="Times New Roman" panose="02020603050405020304" pitchFamily="18" charset="0"/>
              </a:rPr>
              <a:t>λῃτουργεῖν</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cs typeface="Times New Roman" panose="02020603050405020304" pitchFamily="18" charset="0"/>
              </a:rPr>
              <a:t>ἀμφοτέρους</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 τῶν τε </a:t>
            </a:r>
            <a:r>
              <a:rPr lang="en-GB" sz="1500" dirty="0" err="1">
                <a:effectLst/>
                <a:latin typeface="Times New Roman" panose="02020603050405020304" pitchFamily="18" charset="0"/>
                <a:ea typeface="Times New Roman" panose="02020603050405020304" pitchFamily="18" charset="0"/>
                <a:cs typeface="Times New Roman" panose="02020603050405020304" pitchFamily="18" charset="0"/>
              </a:rPr>
              <a:t>ἀρχ</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αίων μηδὲν πραθῆναι τῶν τε προσόδων περιποιεῖν, ὥστε ἀεί τι προσκτᾶσθαι</a:t>
            </a:r>
            <a:r>
              <a:rPr lang="el-GR" sz="15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 ἐπ</a:t>
            </a:r>
            <a:r>
              <a:rPr lang="en-GB" sz="1500" dirty="0" err="1">
                <a:effectLst/>
                <a:latin typeface="Times New Roman" panose="02020603050405020304" pitchFamily="18" charset="0"/>
                <a:ea typeface="Times New Roman" panose="02020603050405020304" pitchFamily="18" charset="0"/>
                <a:cs typeface="Times New Roman" panose="02020603050405020304" pitchFamily="18" charset="0"/>
              </a:rPr>
              <a:t>ειδὴ</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 δ’ </a:t>
            </a:r>
            <a:r>
              <a:rPr lang="en-GB" sz="1500" dirty="0" err="1">
                <a:effectLst/>
                <a:latin typeface="Times New Roman" panose="02020603050405020304" pitchFamily="18" charset="0"/>
                <a:ea typeface="Times New Roman" panose="02020603050405020304" pitchFamily="18" charset="0"/>
                <a:cs typeface="Times New Roman" panose="02020603050405020304" pitchFamily="18" charset="0"/>
              </a:rPr>
              <a:t>ἐτελεύτησε</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cs typeface="Times New Roman" panose="02020603050405020304" pitchFamily="18" charset="0"/>
              </a:rPr>
              <a:t>Φιλοκτήμων</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 οὕτω διετέθη ἡ </a:t>
            </a:r>
            <a:r>
              <a:rPr lang="en-GB" sz="1500" dirty="0" err="1">
                <a:effectLst/>
                <a:latin typeface="Times New Roman" panose="02020603050405020304" pitchFamily="18" charset="0"/>
                <a:ea typeface="Times New Roman" panose="02020603050405020304" pitchFamily="18" charset="0"/>
                <a:cs typeface="Times New Roman" panose="02020603050405020304" pitchFamily="18" charset="0"/>
              </a:rPr>
              <a:t>οὐσί</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α, ὥστε τῶν ἀρχαίων μηδὲ τὰ ἡμίσεα εἶναι λοιπὰ καὶ τὰς προσόδους ἁπάσας ἠφανίσθαι.</a:t>
            </a:r>
            <a:r>
              <a:rPr lang="el-GR" sz="1500" dirty="0">
                <a:effectLst/>
                <a:latin typeface="Times New Roman" panose="02020603050405020304" pitchFamily="18" charset="0"/>
                <a:ea typeface="Times New Roman" panose="02020603050405020304" pitchFamily="18" charset="0"/>
                <a:cs typeface="Times New Roman" panose="02020603050405020304" pitchFamily="18" charset="0"/>
              </a:rPr>
              <a:t>καὶ</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 οὐδὲ τα</a:t>
            </a:r>
            <a:r>
              <a:rPr lang="en-GB" sz="1500" dirty="0" err="1">
                <a:effectLst/>
                <a:latin typeface="Times New Roman" panose="02020603050405020304" pitchFamily="18" charset="0"/>
                <a:ea typeface="Times New Roman" panose="02020603050405020304" pitchFamily="18" charset="0"/>
                <a:cs typeface="Times New Roman" panose="02020603050405020304" pitchFamily="18" charset="0"/>
              </a:rPr>
              <a:t>ῦτ</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α ἐξήρκεσεν αὐτοῖς διαφορῆσαι, ὦ ἄνδρες, ἀλλ’ ἐπειδὴ καὶ ἐτελεύτησεν ὁ Εὐκτήμων, εἰς τοῦτο ἦλθον τόλμης ὥστ’ </a:t>
            </a:r>
            <a:r>
              <a:rPr lang="en-GB" sz="15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ἐκείνου κειμένου ἔνδον </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τοὺς μὲν οἰκέτας ἐφύλαττον, ὅπως μηδεὶς ἐξαγγείλειε μήτε </a:t>
            </a:r>
            <a:r>
              <a:rPr lang="el-GR" sz="1500" dirty="0">
                <a:effectLst/>
                <a:latin typeface="Times New Roman" panose="02020603050405020304" pitchFamily="18" charset="0"/>
                <a:ea typeface="Times New Roman" panose="02020603050405020304" pitchFamily="18" charset="0"/>
                <a:cs typeface="Times New Roman" panose="02020603050405020304" pitchFamily="18" charset="0"/>
              </a:rPr>
              <a:t>τοῖν θυγατέροιν</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 μήτε τῇ </a:t>
            </a:r>
            <a:r>
              <a:rPr lang="en-GB" sz="1500" dirty="0" err="1">
                <a:effectLst/>
                <a:latin typeface="Times New Roman" panose="02020603050405020304" pitchFamily="18" charset="0"/>
                <a:ea typeface="Times New Roman" panose="02020603050405020304" pitchFamily="18" charset="0"/>
                <a:cs typeface="Times New Roman" panose="02020603050405020304" pitchFamily="18" charset="0"/>
              </a:rPr>
              <a:t>γυν</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αικὶ αὐτοῦ μήτε τῶν οἰκείων μηδενί, τὰ δὲ χρήματα ἔνδοθεν ἐξεφορήσαντο μετὰ τῆς ἀνθρώπου εἰς τὴν ὁμότοιχον οἰκίαν, ἣν ᾤκει μεμισθωμένος εἷς τούτων, Ἀντίδωρος ἐκεῖνος.</a:t>
            </a:r>
          </a:p>
          <a:p>
            <a:pPr marL="0" indent="0" algn="just">
              <a:buNone/>
            </a:pP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Now, before my opponents made the woman’s acquaintance and plotted with her against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Euktemon</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Euktemon</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and his son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Philoktemon</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possessed such a large fortune that both of them at the same time performed the most expensive public services for you without selling any of their assets and even saved some of their income, so that their wealth continually increased. But when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Philoktemon</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died, the fortune was managed in such a way that less than half the capital remained and all the income had vanished. And they were not even content with plundering this much, gentlemen, but when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Euktemon</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also died, they had the effrontery to shut in the slaves, </a:t>
            </a:r>
            <a:r>
              <a:rPr lang="en-US" sz="15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while he was lying dead inside</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so that none of them could announce the news to his two daughters or his wife or any of his relatives; and with the woman’s help they moved the furniture that was inside to the house next door, which one of these people, that man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Antidoros</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was leasing and living in.</a:t>
            </a:r>
            <a:endParaRPr lang="en-GB" sz="15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295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sz="2400" dirty="0">
                <a:latin typeface="Times New Roman" panose="02020603050405020304" pitchFamily="18" charset="0"/>
                <a:cs typeface="Times New Roman" panose="02020603050405020304" pitchFamily="18" charset="0"/>
              </a:rPr>
              <a:t>Isaios 6.40-2</a:t>
            </a:r>
          </a:p>
        </p:txBody>
      </p:sp>
      <p:sp>
        <p:nvSpPr>
          <p:cNvPr id="4099" name="Content Placeholder 2"/>
          <p:cNvSpPr>
            <a:spLocks noGrp="1"/>
          </p:cNvSpPr>
          <p:nvPr>
            <p:ph idx="1"/>
          </p:nvPr>
        </p:nvSpPr>
        <p:spPr>
          <a:xfrm>
            <a:off x="457200" y="1340768"/>
            <a:ext cx="8229600" cy="4752527"/>
          </a:xfrm>
        </p:spPr>
        <p:txBody>
          <a:bodyPr/>
          <a:lstStyle/>
          <a:p>
            <a:pPr marL="0" indent="0" algn="just">
              <a:buNone/>
            </a:pPr>
            <a:r>
              <a:rPr lang="el-GR" sz="1500" dirty="0">
                <a:effectLst/>
                <a:latin typeface="Times New Roman" panose="02020603050405020304" pitchFamily="18" charset="0"/>
                <a:ea typeface="Times New Roman" panose="02020603050405020304" pitchFamily="18" charset="0"/>
                <a:cs typeface="Times New Roman" panose="02020603050405020304" pitchFamily="18" charset="0"/>
              </a:rPr>
              <a:t>καὶ</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cs typeface="Times New Roman" panose="02020603050405020304" pitchFamily="18" charset="0"/>
              </a:rPr>
              <a:t>οὐδ</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 ἐπ</a:t>
            </a:r>
            <a:r>
              <a:rPr lang="en-GB" sz="1500" dirty="0" err="1">
                <a:effectLst/>
                <a:latin typeface="Times New Roman" panose="02020603050405020304" pitchFamily="18" charset="0"/>
                <a:ea typeface="Times New Roman" panose="02020603050405020304" pitchFamily="18" charset="0"/>
                <a:cs typeface="Times New Roman" panose="02020603050405020304" pitchFamily="18" charset="0"/>
              </a:rPr>
              <a:t>ειδὴ</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cs typeface="Times New Roman" panose="02020603050405020304" pitchFamily="18" charset="0"/>
              </a:rPr>
              <a:t>ἑτέρων</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 π</a:t>
            </a:r>
            <a:r>
              <a:rPr lang="en-GB" sz="1500" dirty="0" err="1">
                <a:effectLst/>
                <a:latin typeface="Times New Roman" panose="02020603050405020304" pitchFamily="18" charset="0"/>
                <a:ea typeface="Times New Roman" panose="02020603050405020304" pitchFamily="18" charset="0"/>
                <a:cs typeface="Times New Roman" panose="02020603050405020304" pitchFamily="18" charset="0"/>
              </a:rPr>
              <a:t>υθόμεν</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αι ἦλθον αἱ θυγατέρες αὐτοῦ καὶ ἡ γυνή, οὐδὲ τότε </a:t>
            </a:r>
            <a:r>
              <a:rPr lang="el-GR" sz="1500" dirty="0">
                <a:effectLst/>
                <a:latin typeface="Times New Roman" panose="02020603050405020304" pitchFamily="18" charset="0"/>
                <a:ea typeface="Times New Roman" panose="02020603050405020304" pitchFamily="18" charset="0"/>
                <a:cs typeface="Times New Roman" panose="02020603050405020304" pitchFamily="18" charset="0"/>
              </a:rPr>
              <a:t>εἴων εἰσιέναι</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cs typeface="Times New Roman" panose="02020603050405020304" pitchFamily="18" charset="0"/>
              </a:rPr>
              <a:t>ἀλλ</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 ἀπ</a:t>
            </a:r>
            <a:r>
              <a:rPr lang="en-GB" sz="1500" dirty="0" err="1">
                <a:effectLst/>
                <a:latin typeface="Times New Roman" panose="02020603050405020304" pitchFamily="18" charset="0"/>
                <a:ea typeface="Times New Roman" panose="02020603050405020304" pitchFamily="18" charset="0"/>
                <a:cs typeface="Times New Roman" panose="02020603050405020304" pitchFamily="18" charset="0"/>
              </a:rPr>
              <a:t>έκλεισ</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αν τῇ θύρᾳ, φάσκοντες οὐ προσήκειν αὐταῖς θάπτειν Εὐκτήμονα</a:t>
            </a:r>
            <a:r>
              <a:rPr lang="el-GR" sz="15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 καὶ </a:t>
            </a:r>
            <a:r>
              <a:rPr lang="en-GB" sz="1500" dirty="0" err="1">
                <a:effectLst/>
                <a:latin typeface="Times New Roman" panose="02020603050405020304" pitchFamily="18" charset="0"/>
                <a:ea typeface="Times New Roman" panose="02020603050405020304" pitchFamily="18" charset="0"/>
                <a:cs typeface="Times New Roman" panose="02020603050405020304" pitchFamily="18" charset="0"/>
              </a:rPr>
              <a:t>οὐδ</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cs typeface="Times New Roman" panose="02020603050405020304" pitchFamily="18" charset="0"/>
              </a:rPr>
              <a:t>εἰσελθεῖν</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cs typeface="Times New Roman" panose="02020603050405020304" pitchFamily="18" charset="0"/>
              </a:rPr>
              <a:t>ἐδύν</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αντο, εἰ μὴ μόλις καὶ περὶ ἡλίου δυσμάς. </a:t>
            </a:r>
            <a:r>
              <a:rPr lang="el-GR" sz="1500" dirty="0">
                <a:effectLst/>
                <a:latin typeface="Times New Roman" panose="02020603050405020304" pitchFamily="18" charset="0"/>
                <a:ea typeface="Times New Roman" panose="02020603050405020304" pitchFamily="18" charset="0"/>
                <a:cs typeface="Times New Roman" panose="02020603050405020304" pitchFamily="18" charset="0"/>
              </a:rPr>
              <a:t>εἰσελθοῦσαι</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 δὲ κα</a:t>
            </a:r>
            <a:r>
              <a:rPr lang="en-GB" sz="1500" dirty="0" err="1">
                <a:effectLst/>
                <a:latin typeface="Times New Roman" panose="02020603050405020304" pitchFamily="18" charset="0"/>
                <a:ea typeface="Times New Roman" panose="02020603050405020304" pitchFamily="18" charset="0"/>
                <a:cs typeface="Times New Roman" panose="02020603050405020304" pitchFamily="18" charset="0"/>
              </a:rPr>
              <a:t>τέλ</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αβον </a:t>
            </a:r>
            <a:r>
              <a:rPr lang="en-GB" sz="15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ἐκεῖνον μὲν ἔνδον κείμενον </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δευτεραῖον, ὡς ἔφασαν οἱ οἰκέται, τὰ δ’ ἐκ τῆς οἰκίας ἅπαντα ἐκπεφορημένα ὑπὸ τούτων. αἱ μὲν οὖν </a:t>
            </a:r>
            <a:r>
              <a:rPr lang="en-GB" sz="1500" dirty="0" err="1">
                <a:effectLst/>
                <a:latin typeface="Times New Roman" panose="02020603050405020304" pitchFamily="18" charset="0"/>
                <a:ea typeface="Times New Roman" panose="02020603050405020304" pitchFamily="18" charset="0"/>
                <a:cs typeface="Times New Roman" panose="02020603050405020304" pitchFamily="18" charset="0"/>
              </a:rPr>
              <a:t>γυν</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αῖκες, οἷον εἰκός, περὶ τὸν τετελευτηκότα ἦσαν</a:t>
            </a:r>
            <a:r>
              <a:rPr lang="el-GR" sz="15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 οὗτοι δὲ τοῖς </a:t>
            </a:r>
            <a:r>
              <a:rPr lang="en-GB" sz="1500" dirty="0" err="1">
                <a:effectLst/>
                <a:latin typeface="Times New Roman" panose="02020603050405020304" pitchFamily="18" charset="0"/>
                <a:ea typeface="Times New Roman" panose="02020603050405020304" pitchFamily="18" charset="0"/>
                <a:cs typeface="Times New Roman" panose="02020603050405020304" pitchFamily="18" charset="0"/>
              </a:rPr>
              <a:t>ἀκολουθήσ</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ασι παραχρῆμα ἐπεδείκνυσαν τὰ ἔνδον ὡς εἶχε, καὶ τοὺς οἰκέτας πρῶτον ἠρώτων ἐναντίον τούτων </a:t>
            </a:r>
            <a:r>
              <a:rPr lang="el-GR" sz="1500" dirty="0">
                <a:effectLst/>
                <a:latin typeface="Times New Roman" panose="02020603050405020304" pitchFamily="18" charset="0"/>
                <a:ea typeface="Times New Roman" panose="02020603050405020304" pitchFamily="18" charset="0"/>
                <a:cs typeface="Times New Roman" panose="02020603050405020304" pitchFamily="18" charset="0"/>
              </a:rPr>
              <a:t>ὅποι τετραμμένα</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 εἴη τὰ </a:t>
            </a:r>
            <a:r>
              <a:rPr lang="en-GB" sz="1500" dirty="0" err="1">
                <a:effectLst/>
                <a:latin typeface="Times New Roman" panose="02020603050405020304" pitchFamily="18" charset="0"/>
                <a:ea typeface="Times New Roman" panose="02020603050405020304" pitchFamily="18" charset="0"/>
                <a:cs typeface="Times New Roman" panose="02020603050405020304" pitchFamily="18" charset="0"/>
              </a:rPr>
              <a:t>χρήμ</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ατα. </a:t>
            </a:r>
            <a:r>
              <a:rPr lang="el-GR" sz="1500" dirty="0">
                <a:effectLst/>
                <a:latin typeface="Times New Roman" panose="02020603050405020304" pitchFamily="18" charset="0"/>
                <a:ea typeface="Times New Roman" panose="02020603050405020304" pitchFamily="18" charset="0"/>
                <a:cs typeface="Times New Roman" panose="02020603050405020304" pitchFamily="18" charset="0"/>
              </a:rPr>
              <a:t>λεγόντων</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 δὲ ἐκείνων ὅτι οὗτοι </a:t>
            </a:r>
            <a:r>
              <a:rPr lang="en-GB" sz="1500" dirty="0" err="1">
                <a:effectLst/>
                <a:latin typeface="Times New Roman" panose="02020603050405020304" pitchFamily="18" charset="0"/>
                <a:ea typeface="Times New Roman" panose="02020603050405020304" pitchFamily="18" charset="0"/>
                <a:cs typeface="Times New Roman" panose="02020603050405020304" pitchFamily="18" charset="0"/>
              </a:rPr>
              <a:t>ἐξενηνοχότες</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cs typeface="Times New Roman" panose="02020603050405020304" pitchFamily="18" charset="0"/>
              </a:rPr>
              <a:t>εἶεν</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 εἰς τὴν π</a:t>
            </a:r>
            <a:r>
              <a:rPr lang="en-GB" sz="1500" dirty="0" err="1">
                <a:effectLst/>
                <a:latin typeface="Times New Roman" panose="02020603050405020304" pitchFamily="18" charset="0"/>
                <a:ea typeface="Times New Roman" panose="02020603050405020304" pitchFamily="18" charset="0"/>
                <a:cs typeface="Times New Roman" panose="02020603050405020304" pitchFamily="18" charset="0"/>
              </a:rPr>
              <a:t>λησίον</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cs typeface="Times New Roman" panose="02020603050405020304" pitchFamily="18" charset="0"/>
              </a:rPr>
              <a:t>οἰκί</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αν, καὶ ἀξιούντων παραχρῆμα τῶνδε </a:t>
            </a:r>
            <a:r>
              <a:rPr lang="el-GR" sz="1500" dirty="0">
                <a:effectLst/>
                <a:latin typeface="Times New Roman" panose="02020603050405020304" pitchFamily="18" charset="0"/>
                <a:ea typeface="Times New Roman" panose="02020603050405020304" pitchFamily="18" charset="0"/>
                <a:cs typeface="Times New Roman" panose="02020603050405020304" pitchFamily="18" charset="0"/>
              </a:rPr>
              <a:t>φωρᾶν κατὰ</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 τὸν νόμον καὶ τοὺς </a:t>
            </a:r>
            <a:r>
              <a:rPr lang="en-GB" sz="1500" dirty="0" err="1">
                <a:effectLst/>
                <a:latin typeface="Times New Roman" panose="02020603050405020304" pitchFamily="18" charset="0"/>
                <a:ea typeface="Times New Roman" panose="02020603050405020304" pitchFamily="18" charset="0"/>
                <a:cs typeface="Times New Roman" panose="02020603050405020304" pitchFamily="18" charset="0"/>
              </a:rPr>
              <a:t>οἰκέτ</a:t>
            </a:r>
            <a:r>
              <a:rPr lang="en-GB" sz="1500" dirty="0">
                <a:effectLst/>
                <a:latin typeface="Times New Roman" panose="02020603050405020304" pitchFamily="18" charset="0"/>
                <a:ea typeface="Times New Roman" panose="02020603050405020304" pitchFamily="18" charset="0"/>
                <a:cs typeface="Times New Roman" panose="02020603050405020304" pitchFamily="18" charset="0"/>
              </a:rPr>
              <a:t>ας ἐξαιτούντων τοὺς ἐκφορήσαντας, οὐκ ἠθέλησαν τῶν δικαίων οὐδὲν ποιῆσαι.</a:t>
            </a:r>
            <a:endParaRPr 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And not even when the daughters and wife arrived after hearing the news from others, not even then did they allow them to enter but shut the door on them, declaring it was none of their business to bury </a:t>
            </a: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Euktemon</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They were only able to enter with considerable difficulty about sunset. On entering they found that </a:t>
            </a:r>
            <a:r>
              <a:rPr lang="en-US" sz="15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he was lying inside dead </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for the second day, as the slaves said, and that everything in the house had been removed by these people. So the women, as was right, attended to the deceased, while my friends immediately showed the men who’d accompanied them the state inside the house and, in the presence of our opponents, first asked the slaves where the furniture had been taken. When they said our opponents had carried it off to the next house, my friends immediately claimed the legal right to search it and demanded the surrender of the slaves who had carried out the removal, but they refused to accede to any of their just demands. </a:t>
            </a:r>
            <a:endParaRPr lang="en-GB" sz="15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353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sz="2400" dirty="0">
                <a:latin typeface="Times New Roman" panose="02020603050405020304" pitchFamily="18" charset="0"/>
                <a:cs typeface="Times New Roman" panose="02020603050405020304" pitchFamily="18" charset="0"/>
              </a:rPr>
              <a:t>Isaios 6.46</a:t>
            </a:r>
          </a:p>
        </p:txBody>
      </p:sp>
      <p:sp>
        <p:nvSpPr>
          <p:cNvPr id="4099" name="Content Placeholder 2"/>
          <p:cNvSpPr>
            <a:spLocks noGrp="1"/>
          </p:cNvSpPr>
          <p:nvPr>
            <p:ph idx="1"/>
          </p:nvPr>
        </p:nvSpPr>
        <p:spPr>
          <a:xfrm>
            <a:off x="457200" y="1340768"/>
            <a:ext cx="8229600" cy="4752527"/>
          </a:xfrm>
        </p:spPr>
        <p:txBody>
          <a:bodyPr/>
          <a:lstStyle/>
          <a:p>
            <a:pPr marL="0" indent="0" algn="just">
              <a:lnSpc>
                <a:spcPts val="2400"/>
              </a:lnSpc>
              <a:buNone/>
            </a:pPr>
            <a:r>
              <a:rPr lang="el-GR" sz="2000" dirty="0">
                <a:effectLst/>
                <a:latin typeface="Times New Roman" panose="02020603050405020304" pitchFamily="18" charset="0"/>
                <a:ea typeface="Times New Roman" panose="02020603050405020304" pitchFamily="18" charset="0"/>
                <a:cs typeface="Times New Roman" panose="02020603050405020304" pitchFamily="18" charset="0"/>
              </a:rPr>
              <a:t>Ἔτι</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δὲ καὶ τοῦ μάρτυρος α</a:t>
            </a:r>
            <a:r>
              <a:rPr lang="en-GB" sz="2000" dirty="0" err="1">
                <a:effectLst/>
                <a:latin typeface="Times New Roman" panose="02020603050405020304" pitchFamily="18" charset="0"/>
                <a:ea typeface="Times New Roman" panose="02020603050405020304" pitchFamily="18" charset="0"/>
                <a:cs typeface="Times New Roman" panose="02020603050405020304" pitchFamily="18" charset="0"/>
              </a:rPr>
              <a:t>ὐτοῦ</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cs typeface="Times New Roman" panose="02020603050405020304" pitchFamily="18" charset="0"/>
              </a:rPr>
              <a:t>σκέψ</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ασθε τὴν τόλμαν καὶ ἀναίδειαν, ὅστις εἴληχε μὲν αὑτῷ τῆς θυγατρὸς τῆς Εὐκτήμονος ὡς οὔσης ἐπικλήρου, καὶ αὐτοῦ τοῦ κλήρου τοῦ Εὐκτήμονος πέμπτου μέρους ὡς ἐπιδίκου ὄντος, μεμαρτύρηκε δ’ Εὐκτήμονος ὑὸν εἶναι γνήσιον. κα</a:t>
            </a:r>
            <a:r>
              <a:rPr lang="en-GB" sz="2000" dirty="0" err="1">
                <a:effectLst/>
                <a:latin typeface="Times New Roman" panose="02020603050405020304" pitchFamily="18" charset="0"/>
                <a:ea typeface="Times New Roman" panose="02020603050405020304" pitchFamily="18" charset="0"/>
                <a:cs typeface="Times New Roman" panose="02020603050405020304" pitchFamily="18" charset="0"/>
              </a:rPr>
              <a:t>ίτοι</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π</a:t>
            </a:r>
            <a:r>
              <a:rPr lang="en-GB" sz="2000" dirty="0" err="1">
                <a:effectLst/>
                <a:latin typeface="Times New Roman" panose="02020603050405020304" pitchFamily="18" charset="0"/>
                <a:ea typeface="Times New Roman" panose="02020603050405020304" pitchFamily="18" charset="0"/>
                <a:cs typeface="Times New Roman" panose="02020603050405020304" pitchFamily="18" charset="0"/>
              </a:rPr>
              <a:t>ῶς</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οὗτος οὐ σα</a:t>
            </a:r>
            <a:r>
              <a:rPr lang="en-GB" sz="2000" dirty="0" err="1">
                <a:effectLst/>
                <a:latin typeface="Times New Roman" panose="02020603050405020304" pitchFamily="18" charset="0"/>
                <a:ea typeface="Times New Roman" panose="02020603050405020304" pitchFamily="18" charset="0"/>
                <a:cs typeface="Times New Roman" panose="02020603050405020304" pitchFamily="18" charset="0"/>
              </a:rPr>
              <a:t>φῶς</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ἐξελέγχει α</a:t>
            </a:r>
            <a:r>
              <a:rPr lang="en-GB" sz="2000" dirty="0" err="1">
                <a:effectLst/>
                <a:latin typeface="Times New Roman" panose="02020603050405020304" pitchFamily="18" charset="0"/>
                <a:ea typeface="Times New Roman" panose="02020603050405020304" pitchFamily="18" charset="0"/>
                <a:cs typeface="Times New Roman" panose="02020603050405020304" pitchFamily="18" charset="0"/>
              </a:rPr>
              <a:t>ὐτὸς</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α</a:t>
            </a:r>
            <a:r>
              <a:rPr lang="en-GB" sz="2000" dirty="0" err="1">
                <a:effectLst/>
                <a:latin typeface="Times New Roman" panose="02020603050405020304" pitchFamily="18" charset="0"/>
                <a:ea typeface="Times New Roman" panose="02020603050405020304" pitchFamily="18" charset="0"/>
                <a:cs typeface="Times New Roman" panose="02020603050405020304" pitchFamily="18" charset="0"/>
              </a:rPr>
              <a:t>ὑτὸν</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τὰ ψευδῆ </a:t>
            </a:r>
            <a:r>
              <a:rPr lang="en-GB" sz="2000" dirty="0" err="1">
                <a:effectLst/>
                <a:latin typeface="Times New Roman" panose="02020603050405020304" pitchFamily="18" charset="0"/>
                <a:ea typeface="Times New Roman" panose="02020603050405020304" pitchFamily="18" charset="0"/>
                <a:cs typeface="Times New Roman" panose="02020603050405020304" pitchFamily="18" charset="0"/>
              </a:rPr>
              <a:t>μεμ</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αρτυρηκότα; οὐ γὰρ δήπου γνησίου ὄντος ὑέος Εὐκτήμονι ἐπίκληρος ἂν ἦν ἡ θυγάτηρ αὐτοῦ, οὐδὲ ὁ κλῆρος ἐπίδικος.</a:t>
            </a:r>
          </a:p>
          <a:p>
            <a:pPr marL="0" indent="0" algn="just">
              <a:lnSpc>
                <a:spcPts val="2400"/>
              </a:lnSpc>
              <a:buNone/>
            </a:pPr>
            <a:endParaRPr lang="en-GB" sz="20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ts val="2400"/>
              </a:lnSpc>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Furthermore, consider the effrontery and shamelessness of the actual witness, who has claimed for himself the daughter of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Euktemon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alleging that she is an heiress, and that a fifth of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Euktemon’s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estate should be adjudicated to her, but has also testified that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Euktemon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has a legitimate son. And yet how does he not clearly convict himself of giving false testimony? For obviously if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Euktemon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had a legitimate son, his daughter would not be an heiress, nor would the estate be adjudicable.</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410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sz="2400" dirty="0">
                <a:latin typeface="Times New Roman" panose="02020603050405020304" pitchFamily="18" charset="0"/>
                <a:cs typeface="Times New Roman" panose="02020603050405020304" pitchFamily="18" charset="0"/>
              </a:rPr>
              <a:t>Isaios 6.60</a:t>
            </a:r>
          </a:p>
        </p:txBody>
      </p:sp>
      <p:sp>
        <p:nvSpPr>
          <p:cNvPr id="4099" name="Content Placeholder 2"/>
          <p:cNvSpPr>
            <a:spLocks noGrp="1"/>
          </p:cNvSpPr>
          <p:nvPr>
            <p:ph idx="1"/>
          </p:nvPr>
        </p:nvSpPr>
        <p:spPr>
          <a:xfrm>
            <a:off x="457200" y="1340768"/>
            <a:ext cx="8229600" cy="4752527"/>
          </a:xfrm>
        </p:spPr>
        <p:txBody>
          <a:bodyPr/>
          <a:lstStyle/>
          <a:p>
            <a:pPr marL="0" indent="0" algn="just">
              <a:lnSpc>
                <a:spcPts val="2400"/>
              </a:lnSpc>
              <a:buNone/>
            </a:pPr>
            <a:r>
              <a:rPr lang="el-GR" sz="1900" dirty="0">
                <a:effectLst/>
                <a:latin typeface="Times New Roman" panose="02020603050405020304" pitchFamily="18" charset="0"/>
                <a:ea typeface="Times New Roman" panose="02020603050405020304" pitchFamily="18" charset="0"/>
                <a:cs typeface="Times New Roman" panose="02020603050405020304" pitchFamily="18" charset="0"/>
              </a:rPr>
              <a:t>τῆς</a:t>
            </a:r>
            <a:r>
              <a:rPr lang="en-GB" sz="1900" dirty="0">
                <a:effectLst/>
                <a:latin typeface="Times New Roman" panose="02020603050405020304" pitchFamily="18" charset="0"/>
                <a:ea typeface="Times New Roman" panose="02020603050405020304" pitchFamily="18" charset="0"/>
                <a:cs typeface="Times New Roman" panose="02020603050405020304" pitchFamily="18" charset="0"/>
              </a:rPr>
              <a:t> δὲ τούτων </a:t>
            </a:r>
            <a:r>
              <a:rPr lang="en-GB" sz="1900" dirty="0" err="1">
                <a:effectLst/>
                <a:latin typeface="Times New Roman" panose="02020603050405020304" pitchFamily="18" charset="0"/>
                <a:ea typeface="Times New Roman" panose="02020603050405020304" pitchFamily="18" charset="0"/>
                <a:cs typeface="Times New Roman" panose="02020603050405020304" pitchFamily="18" charset="0"/>
              </a:rPr>
              <a:t>οὐσί</a:t>
            </a:r>
            <a:r>
              <a:rPr lang="en-GB" sz="1900" dirty="0">
                <a:effectLst/>
                <a:latin typeface="Times New Roman" panose="02020603050405020304" pitchFamily="18" charset="0"/>
                <a:ea typeface="Times New Roman" panose="02020603050405020304" pitchFamily="18" charset="0"/>
                <a:cs typeface="Times New Roman" panose="02020603050405020304" pitchFamily="18" charset="0"/>
              </a:rPr>
              <a:t>ας, ὦ ἄνδρες, εἰς τὴν πόλιν πλείω ἀναλίσκεται ἢ εἰς αὐτοὺς τούτους. καὶ Φα</a:t>
            </a:r>
            <a:r>
              <a:rPr lang="en-GB" sz="1900" dirty="0" err="1">
                <a:effectLst/>
                <a:latin typeface="Times New Roman" panose="02020603050405020304" pitchFamily="18" charset="0"/>
                <a:ea typeface="Times New Roman" panose="02020603050405020304" pitchFamily="18" charset="0"/>
                <a:cs typeface="Times New Roman" panose="02020603050405020304" pitchFamily="18" charset="0"/>
              </a:rPr>
              <a:t>νόστρ</a:t>
            </a:r>
            <a:r>
              <a:rPr lang="en-GB" sz="1900" dirty="0">
                <a:effectLst/>
                <a:latin typeface="Times New Roman" panose="02020603050405020304" pitchFamily="18" charset="0"/>
                <a:ea typeface="Times New Roman" panose="02020603050405020304" pitchFamily="18" charset="0"/>
                <a:cs typeface="Times New Roman" panose="02020603050405020304" pitchFamily="18" charset="0"/>
              </a:rPr>
              <a:t>ατος μὲν τετριηράρχηκεν ἑπτάκις ἤδη, τὰς δὲ λῃτουργίας ἁπάσας λελῃτούργηκε καὶ τὰς πλείστας νίκας νενίκηκεν</a:t>
            </a:r>
            <a:r>
              <a:rPr lang="el-GR" sz="19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900" dirty="0">
                <a:effectLst/>
                <a:latin typeface="Times New Roman" panose="02020603050405020304" pitchFamily="18" charset="0"/>
                <a:ea typeface="Times New Roman" panose="02020603050405020304" pitchFamily="18" charset="0"/>
                <a:cs typeface="Times New Roman" panose="02020603050405020304" pitchFamily="18" charset="0"/>
              </a:rPr>
              <a:t> οὑτοσὶ δὲ Χα</a:t>
            </a:r>
            <a:r>
              <a:rPr lang="en-GB" sz="1900" dirty="0" err="1">
                <a:effectLst/>
                <a:latin typeface="Times New Roman" panose="02020603050405020304" pitchFamily="18" charset="0"/>
                <a:ea typeface="Times New Roman" panose="02020603050405020304" pitchFamily="18" charset="0"/>
                <a:cs typeface="Times New Roman" panose="02020603050405020304" pitchFamily="18" charset="0"/>
              </a:rPr>
              <a:t>ιρέστρ</a:t>
            </a:r>
            <a:r>
              <a:rPr lang="en-GB" sz="1900" dirty="0">
                <a:effectLst/>
                <a:latin typeface="Times New Roman" panose="02020603050405020304" pitchFamily="18" charset="0"/>
                <a:ea typeface="Times New Roman" panose="02020603050405020304" pitchFamily="18" charset="0"/>
                <a:cs typeface="Times New Roman" panose="02020603050405020304" pitchFamily="18" charset="0"/>
              </a:rPr>
              <a:t>ατος τηλικοῦτος ὢν τετριηράρχηκε, κεχορήγηκε δὲ τραγῳδοῖς, γεγυμνασιάρχηκε δὲ λαμπάδι</a:t>
            </a:r>
            <a:r>
              <a:rPr lang="el-GR" sz="19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900" dirty="0">
                <a:effectLst/>
                <a:latin typeface="Times New Roman" panose="02020603050405020304" pitchFamily="18" charset="0"/>
                <a:ea typeface="Times New Roman" panose="02020603050405020304" pitchFamily="18" charset="0"/>
                <a:cs typeface="Times New Roman" panose="02020603050405020304" pitchFamily="18" charset="0"/>
              </a:rPr>
              <a:t> καὶ τὰς εἰσφορὰς </a:t>
            </a:r>
            <a:r>
              <a:rPr lang="el-GR" sz="1900" dirty="0">
                <a:effectLst/>
                <a:latin typeface="Times New Roman" panose="02020603050405020304" pitchFamily="18" charset="0"/>
                <a:ea typeface="Times New Roman" panose="02020603050405020304" pitchFamily="18" charset="0"/>
                <a:cs typeface="Times New Roman" panose="02020603050405020304" pitchFamily="18" charset="0"/>
              </a:rPr>
              <a:t>εἰσενηνόχασιν ἀμφότεροι</a:t>
            </a:r>
            <a:r>
              <a:rPr lang="en-GB" sz="1900" dirty="0">
                <a:effectLst/>
                <a:latin typeface="Times New Roman" panose="02020603050405020304" pitchFamily="18" charset="0"/>
                <a:ea typeface="Times New Roman" panose="02020603050405020304" pitchFamily="18" charset="0"/>
                <a:cs typeface="Times New Roman" panose="02020603050405020304" pitchFamily="18" charset="0"/>
              </a:rPr>
              <a:t> π</a:t>
            </a:r>
            <a:r>
              <a:rPr lang="en-GB" sz="1900" dirty="0" err="1">
                <a:effectLst/>
                <a:latin typeface="Times New Roman" panose="02020603050405020304" pitchFamily="18" charset="0"/>
                <a:ea typeface="Times New Roman" panose="02020603050405020304" pitchFamily="18" charset="0"/>
                <a:cs typeface="Times New Roman" panose="02020603050405020304" pitchFamily="18" charset="0"/>
              </a:rPr>
              <a:t>άσ</a:t>
            </a:r>
            <a:r>
              <a:rPr lang="en-GB" sz="1900" dirty="0">
                <a:effectLst/>
                <a:latin typeface="Times New Roman" panose="02020603050405020304" pitchFamily="18" charset="0"/>
                <a:ea typeface="Times New Roman" panose="02020603050405020304" pitchFamily="18" charset="0"/>
                <a:cs typeface="Times New Roman" panose="02020603050405020304" pitchFamily="18" charset="0"/>
              </a:rPr>
              <a:t>ας ἐν τοῖς τριακοσίοις. καὶ </a:t>
            </a:r>
            <a:r>
              <a:rPr lang="en-GB" sz="1900" dirty="0" err="1">
                <a:effectLst/>
                <a:latin typeface="Times New Roman" panose="02020603050405020304" pitchFamily="18" charset="0"/>
                <a:ea typeface="Times New Roman" panose="02020603050405020304" pitchFamily="18" charset="0"/>
                <a:cs typeface="Times New Roman" panose="02020603050405020304" pitchFamily="18" charset="0"/>
              </a:rPr>
              <a:t>τέως</a:t>
            </a:r>
            <a:r>
              <a:rPr lang="en-GB" sz="1900" dirty="0">
                <a:effectLst/>
                <a:latin typeface="Times New Roman" panose="02020603050405020304" pitchFamily="18" charset="0"/>
                <a:ea typeface="Times New Roman" panose="02020603050405020304" pitchFamily="18" charset="0"/>
                <a:cs typeface="Times New Roman" panose="02020603050405020304" pitchFamily="18" charset="0"/>
              </a:rPr>
              <a:t> μὲν </a:t>
            </a:r>
            <a:r>
              <a:rPr lang="en-GB" sz="1900" dirty="0" err="1">
                <a:effectLst/>
                <a:latin typeface="Times New Roman" panose="02020603050405020304" pitchFamily="18" charset="0"/>
                <a:ea typeface="Times New Roman" panose="02020603050405020304" pitchFamily="18" charset="0"/>
                <a:cs typeface="Times New Roman" panose="02020603050405020304" pitchFamily="18" charset="0"/>
              </a:rPr>
              <a:t>δύ</a:t>
            </a:r>
            <a:r>
              <a:rPr lang="en-GB"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900" dirty="0" err="1">
                <a:effectLst/>
                <a:latin typeface="Times New Roman" panose="02020603050405020304" pitchFamily="18" charset="0"/>
                <a:ea typeface="Times New Roman" panose="02020603050405020304" pitchFamily="18" charset="0"/>
                <a:cs typeface="Times New Roman" panose="02020603050405020304" pitchFamily="18" charset="0"/>
              </a:rPr>
              <a:t>ὄντες</a:t>
            </a:r>
            <a:r>
              <a:rPr lang="en-GB" sz="1900" dirty="0">
                <a:effectLst/>
                <a:latin typeface="Times New Roman" panose="02020603050405020304" pitchFamily="18" charset="0"/>
                <a:ea typeface="Times New Roman" panose="02020603050405020304" pitchFamily="18" charset="0"/>
                <a:cs typeface="Times New Roman" panose="02020603050405020304" pitchFamily="18" charset="0"/>
              </a:rPr>
              <a:t>, νῦν δὲ καὶ ὁ </a:t>
            </a:r>
            <a:r>
              <a:rPr lang="en-GB" sz="1900" dirty="0" err="1">
                <a:effectLst/>
                <a:latin typeface="Times New Roman" panose="02020603050405020304" pitchFamily="18" charset="0"/>
                <a:ea typeface="Times New Roman" panose="02020603050405020304" pitchFamily="18" charset="0"/>
                <a:cs typeface="Times New Roman" panose="02020603050405020304" pitchFamily="18" charset="0"/>
              </a:rPr>
              <a:t>νεώτερος</a:t>
            </a:r>
            <a:r>
              <a:rPr lang="en-GB" sz="1900" dirty="0">
                <a:effectLst/>
                <a:latin typeface="Times New Roman" panose="02020603050405020304" pitchFamily="18" charset="0"/>
                <a:ea typeface="Times New Roman" panose="02020603050405020304" pitchFamily="18" charset="0"/>
                <a:cs typeface="Times New Roman" panose="02020603050405020304" pitchFamily="18" charset="0"/>
              </a:rPr>
              <a:t> οὑτοσὶ </a:t>
            </a:r>
            <a:r>
              <a:rPr lang="en-GB" sz="1900" dirty="0" err="1">
                <a:effectLst/>
                <a:latin typeface="Times New Roman" panose="02020603050405020304" pitchFamily="18" charset="0"/>
                <a:ea typeface="Times New Roman" panose="02020603050405020304" pitchFamily="18" charset="0"/>
                <a:cs typeface="Times New Roman" panose="02020603050405020304" pitchFamily="18" charset="0"/>
              </a:rPr>
              <a:t>χορηγεῖ</a:t>
            </a:r>
            <a:r>
              <a:rPr lang="en-GB" sz="1900" dirty="0">
                <a:effectLst/>
                <a:latin typeface="Times New Roman" panose="02020603050405020304" pitchFamily="18" charset="0"/>
                <a:ea typeface="Times New Roman" panose="02020603050405020304" pitchFamily="18" charset="0"/>
                <a:cs typeface="Times New Roman" panose="02020603050405020304" pitchFamily="18" charset="0"/>
              </a:rPr>
              <a:t> μὲν </a:t>
            </a:r>
            <a:r>
              <a:rPr lang="en-GB" sz="1900" dirty="0" err="1">
                <a:effectLst/>
                <a:latin typeface="Times New Roman" panose="02020603050405020304" pitchFamily="18" charset="0"/>
                <a:ea typeface="Times New Roman" panose="02020603050405020304" pitchFamily="18" charset="0"/>
                <a:cs typeface="Times New Roman" panose="02020603050405020304" pitchFamily="18" charset="0"/>
              </a:rPr>
              <a:t>τρ</a:t>
            </a:r>
            <a:r>
              <a:rPr lang="en-GB" sz="1900" dirty="0">
                <a:effectLst/>
                <a:latin typeface="Times New Roman" panose="02020603050405020304" pitchFamily="18" charset="0"/>
                <a:ea typeface="Times New Roman" panose="02020603050405020304" pitchFamily="18" charset="0"/>
                <a:cs typeface="Times New Roman" panose="02020603050405020304" pitchFamily="18" charset="0"/>
              </a:rPr>
              <a:t>αγῳδοῖς, εἰς δὲ τοὺς τριακοσίους ἐγγέγραπται καὶ εἰσφέρει τὰς εἰσφοράς.</a:t>
            </a:r>
          </a:p>
          <a:p>
            <a:pPr marL="0" indent="0" algn="just">
              <a:lnSpc>
                <a:spcPts val="2400"/>
              </a:lnSpc>
              <a:buNone/>
            </a:pPr>
            <a:endParaRPr lang="en-GB" sz="19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ts val="2400"/>
              </a:lnSpc>
              <a:buNone/>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But my friends’ fortune, gentlemen, is being spent more on the city than on themselves.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Phanostratos</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has already been trierarch seven times; he’s performed all the public services and has in most cases won victories.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Khairestratos</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here, despite his youth, has been trierarch,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k</a:t>
            </a: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horêgos</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in tragic contests and gymnasiarch at the torch race. Both have paid all the war taxes as members of the three hundred. For a while only the two paid, but now the younger son here is also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k</a:t>
            </a:r>
            <a:r>
              <a:rPr lang="en-US" sz="1900" i="1" dirty="0" err="1">
                <a:effectLst/>
                <a:latin typeface="Times New Roman" panose="02020603050405020304" pitchFamily="18" charset="0"/>
                <a:ea typeface="Times New Roman" panose="02020603050405020304" pitchFamily="18" charset="0"/>
                <a:cs typeface="Times New Roman" panose="02020603050405020304" pitchFamily="18" charset="0"/>
              </a:rPr>
              <a:t>horêgos</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in tragic contests, has been registered among the three hundred, and pays the war taxes.</a:t>
            </a:r>
            <a:endParaRPr lang="en-GB" sz="19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97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sz="2400" dirty="0">
                <a:latin typeface="Times New Roman" panose="02020603050405020304" pitchFamily="18" charset="0"/>
                <a:cs typeface="Times New Roman" panose="02020603050405020304" pitchFamily="18" charset="0"/>
              </a:rPr>
              <a:t>What was the date?</a:t>
            </a:r>
          </a:p>
        </p:txBody>
      </p:sp>
      <p:sp>
        <p:nvSpPr>
          <p:cNvPr id="4099" name="Content Placeholder 2"/>
          <p:cNvSpPr>
            <a:spLocks noGrp="1"/>
          </p:cNvSpPr>
          <p:nvPr>
            <p:ph idx="1"/>
          </p:nvPr>
        </p:nvSpPr>
        <p:spPr>
          <a:xfrm>
            <a:off x="457200" y="1340768"/>
            <a:ext cx="8229600" cy="4752527"/>
          </a:xfrm>
        </p:spPr>
        <p:txBody>
          <a:bodyPr/>
          <a:lstStyle/>
          <a:p>
            <a:pPr marL="0" indent="0" algn="just">
              <a:buNone/>
            </a:pPr>
            <a:r>
              <a:rPr lang="en-GB" sz="1800" dirty="0">
                <a:effectLst/>
                <a:latin typeface="Times New Roman" panose="02020603050405020304" pitchFamily="18" charset="0"/>
                <a:ea typeface="DejaVu Sans Condensed"/>
                <a:cs typeface="Times New Roman" panose="02020603050405020304" pitchFamily="18" charset="0"/>
              </a:rPr>
              <a:t>Aristomenes says (6.14) that 52 years have passed since the Sicilian expedition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τῇ</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μὲν γὰρ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στρ</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ατιᾷ, ἀφ’ οὗ ἐξέπλευσεν εἰς Σικελίαν, ἤδη ἐστὶ δύο καὶ πεντήκοντα ἔτη, ἀπὸ Ἀριμνήστου ἄρχοντος</a:t>
            </a:r>
            <a:r>
              <a:rPr lang="en-GB" sz="1800" dirty="0">
                <a:effectLst/>
                <a:latin typeface="Times New Roman" panose="02020603050405020304" pitchFamily="18" charset="0"/>
                <a:ea typeface="DejaVu Sans Condensed"/>
                <a:cs typeface="Times New Roman" panose="02020603050405020304" pitchFamily="18" charset="0"/>
              </a:rPr>
              <a:t>). The expedition left Athens in the summer of 415, so the speech is datable to either 365/4 or 364/3, depending on when precisely (in the summer?) the trial was held.</a:t>
            </a:r>
          </a:p>
          <a:p>
            <a:pPr marL="0" indent="0" algn="just">
              <a:buNone/>
            </a:pPr>
            <a:r>
              <a:rPr lang="en-GB" sz="1800" dirty="0">
                <a:latin typeface="Times New Roman" panose="02020603050405020304" pitchFamily="18" charset="0"/>
                <a:ea typeface="DejaVu Sans Condensed"/>
                <a:cs typeface="Times New Roman" panose="02020603050405020304" pitchFamily="18" charset="0"/>
              </a:rPr>
              <a:t>O</a:t>
            </a:r>
            <a:r>
              <a:rPr lang="en-GB" sz="1800" dirty="0">
                <a:effectLst/>
                <a:latin typeface="Times New Roman" panose="02020603050405020304" pitchFamily="18" charset="0"/>
                <a:ea typeface="DejaVu Sans Condensed"/>
                <a:cs typeface="Times New Roman" panose="02020603050405020304" pitchFamily="18" charset="0"/>
              </a:rPr>
              <a:t>ther dates and events mentioned in the speech: the sequence is clear enough, but the intervals between events are often described vaguely by expressions such as ‘after that’ or ‘some time later’.</a:t>
            </a:r>
          </a:p>
          <a:p>
            <a:pPr marL="0" indent="0" algn="just">
              <a:buNone/>
            </a:pPr>
            <a:r>
              <a:rPr lang="en-GB" sz="1800" dirty="0">
                <a:effectLst/>
                <a:latin typeface="Times New Roman" panose="02020603050405020304" pitchFamily="18" charset="0"/>
                <a:ea typeface="DejaVu Sans Condensed"/>
                <a:cs typeface="Times New Roman" panose="02020603050405020304" pitchFamily="18" charset="0"/>
              </a:rPr>
              <a:t>The order of events: </a:t>
            </a:r>
            <a:r>
              <a:rPr lang="en-GB" sz="1800" dirty="0" err="1">
                <a:effectLst/>
                <a:latin typeface="Times New Roman" panose="02020603050405020304" pitchFamily="18" charset="0"/>
                <a:ea typeface="DejaVu Sans Condensed"/>
                <a:cs typeface="Times New Roman" panose="02020603050405020304" pitchFamily="18" charset="0"/>
              </a:rPr>
              <a:t>Euktemon</a:t>
            </a:r>
            <a:r>
              <a:rPr lang="en-GB" sz="1800" dirty="0">
                <a:effectLst/>
                <a:latin typeface="Times New Roman" panose="02020603050405020304" pitchFamily="18" charset="0"/>
                <a:ea typeface="DejaVu Sans Condensed"/>
                <a:cs typeface="Times New Roman" panose="02020603050405020304" pitchFamily="18" charset="0"/>
              </a:rPr>
              <a:t> introduced </a:t>
            </a:r>
            <a:r>
              <a:rPr lang="en-GB" sz="1800" dirty="0" err="1">
                <a:effectLst/>
                <a:latin typeface="Times New Roman" panose="02020603050405020304" pitchFamily="18" charset="0"/>
                <a:ea typeface="DejaVu Sans Condensed"/>
                <a:cs typeface="Times New Roman" panose="02020603050405020304" pitchFamily="18" charset="0"/>
              </a:rPr>
              <a:t>Alke’s</a:t>
            </a:r>
            <a:r>
              <a:rPr lang="en-GB" sz="1800" dirty="0">
                <a:effectLst/>
                <a:latin typeface="Times New Roman" panose="02020603050405020304" pitchFamily="18" charset="0"/>
                <a:ea typeface="DejaVu Sans Condensed"/>
                <a:cs typeface="Times New Roman" panose="02020603050405020304" pitchFamily="18" charset="0"/>
              </a:rPr>
              <a:t> (or </a:t>
            </a:r>
            <a:r>
              <a:rPr lang="en-GB" sz="1800" dirty="0" err="1">
                <a:effectLst/>
                <a:latin typeface="Times New Roman" panose="02020603050405020304" pitchFamily="18" charset="0"/>
                <a:ea typeface="DejaVu Sans Condensed"/>
                <a:cs typeface="Times New Roman" panose="02020603050405020304" pitchFamily="18" charset="0"/>
              </a:rPr>
              <a:t>Kallippe’s</a:t>
            </a:r>
            <a:r>
              <a:rPr lang="en-GB" sz="1800" dirty="0">
                <a:effectLst/>
                <a:latin typeface="Times New Roman" panose="02020603050405020304" pitchFamily="18" charset="0"/>
                <a:ea typeface="DejaVu Sans Condensed"/>
                <a:cs typeface="Times New Roman" panose="02020603050405020304" pitchFamily="18" charset="0"/>
              </a:rPr>
              <a:t>) son to his phratry (6.24). ‘After this’ (6.27) </a:t>
            </a:r>
            <a:r>
              <a:rPr lang="en-GB" sz="1800" dirty="0" err="1">
                <a:effectLst/>
                <a:latin typeface="Times New Roman" panose="02020603050405020304" pitchFamily="18" charset="0"/>
                <a:ea typeface="DejaVu Sans Condensed"/>
                <a:cs typeface="Times New Roman" panose="02020603050405020304" pitchFamily="18" charset="0"/>
              </a:rPr>
              <a:t>Philoktemon</a:t>
            </a:r>
            <a:r>
              <a:rPr lang="en-GB" sz="1800" dirty="0">
                <a:effectLst/>
                <a:latin typeface="Times New Roman" panose="02020603050405020304" pitchFamily="18" charset="0"/>
                <a:ea typeface="DejaVu Sans Condensed"/>
                <a:cs typeface="Times New Roman" panose="02020603050405020304" pitchFamily="18" charset="0"/>
              </a:rPr>
              <a:t> was killed in a naval battle off Chios. ‘Some time later’ (6.27), when </a:t>
            </a:r>
            <a:r>
              <a:rPr lang="en-GB" sz="1800" dirty="0" err="1">
                <a:effectLst/>
                <a:latin typeface="Times New Roman" panose="02020603050405020304" pitchFamily="18" charset="0"/>
                <a:ea typeface="DejaVu Sans Condensed"/>
                <a:cs typeface="Times New Roman" panose="02020603050405020304" pitchFamily="18" charset="0"/>
              </a:rPr>
              <a:t>Phanostratos</a:t>
            </a:r>
            <a:r>
              <a:rPr lang="en-GB" sz="1800" dirty="0">
                <a:effectLst/>
                <a:latin typeface="Times New Roman" panose="02020603050405020304" pitchFamily="18" charset="0"/>
                <a:ea typeface="DejaVu Sans Condensed"/>
                <a:cs typeface="Times New Roman" panose="02020603050405020304" pitchFamily="18" charset="0"/>
              </a:rPr>
              <a:t> was about to set off on an expedition with </a:t>
            </a:r>
            <a:r>
              <a:rPr lang="en-GB" sz="1800" dirty="0" err="1">
                <a:effectLst/>
                <a:latin typeface="Times New Roman" panose="02020603050405020304" pitchFamily="18" charset="0"/>
                <a:ea typeface="DejaVu Sans Condensed"/>
                <a:cs typeface="Times New Roman" panose="02020603050405020304" pitchFamily="18" charset="0"/>
              </a:rPr>
              <a:t>Timotheos</a:t>
            </a:r>
            <a:r>
              <a:rPr lang="en-GB" sz="1800" dirty="0">
                <a:effectLst/>
                <a:latin typeface="Times New Roman" panose="02020603050405020304" pitchFamily="18" charset="0"/>
                <a:ea typeface="DejaVu Sans Condensed"/>
                <a:cs typeface="Times New Roman" panose="02020603050405020304" pitchFamily="18" charset="0"/>
              </a:rPr>
              <a:t>, </a:t>
            </a:r>
            <a:r>
              <a:rPr lang="en-GB" sz="1800" dirty="0" err="1">
                <a:effectLst/>
                <a:latin typeface="Times New Roman" panose="02020603050405020304" pitchFamily="18" charset="0"/>
                <a:ea typeface="DejaVu Sans Condensed"/>
                <a:cs typeface="Times New Roman" panose="02020603050405020304" pitchFamily="18" charset="0"/>
              </a:rPr>
              <a:t>Euktemon</a:t>
            </a:r>
            <a:r>
              <a:rPr lang="en-GB" sz="1800" dirty="0">
                <a:effectLst/>
                <a:latin typeface="Times New Roman" panose="02020603050405020304" pitchFamily="18" charset="0"/>
                <a:ea typeface="DejaVu Sans Condensed"/>
                <a:cs typeface="Times New Roman" panose="02020603050405020304" pitchFamily="18" charset="0"/>
              </a:rPr>
              <a:t> made a written agreement (‘will’) about his gift of a single farm to </a:t>
            </a:r>
            <a:r>
              <a:rPr lang="en-GB" sz="1800" dirty="0" err="1">
                <a:effectLst/>
                <a:latin typeface="Times New Roman" panose="02020603050405020304" pitchFamily="18" charset="0"/>
                <a:ea typeface="DejaVu Sans Condensed"/>
                <a:cs typeface="Times New Roman" panose="02020603050405020304" pitchFamily="18" charset="0"/>
              </a:rPr>
              <a:t>Alke’s</a:t>
            </a:r>
            <a:r>
              <a:rPr lang="en-GB" sz="1800" dirty="0">
                <a:effectLst/>
                <a:latin typeface="Times New Roman" panose="02020603050405020304" pitchFamily="18" charset="0"/>
                <a:ea typeface="DejaVu Sans Condensed"/>
                <a:cs typeface="Times New Roman" panose="02020603050405020304" pitchFamily="18" charset="0"/>
              </a:rPr>
              <a:t> son, the arrangement that he came to with </a:t>
            </a:r>
            <a:r>
              <a:rPr lang="en-GB" sz="1800" dirty="0" err="1">
                <a:effectLst/>
                <a:latin typeface="Times New Roman" panose="02020603050405020304" pitchFamily="18" charset="0"/>
                <a:ea typeface="DejaVu Sans Condensed"/>
                <a:cs typeface="Times New Roman" panose="02020603050405020304" pitchFamily="18" charset="0"/>
              </a:rPr>
              <a:t>Philoktemon</a:t>
            </a:r>
            <a:r>
              <a:rPr lang="en-GB" sz="1800" dirty="0">
                <a:effectLst/>
                <a:latin typeface="Times New Roman" panose="02020603050405020304" pitchFamily="18" charset="0"/>
                <a:ea typeface="DejaVu Sans Condensed"/>
                <a:cs typeface="Times New Roman" panose="02020603050405020304" pitchFamily="18" charset="0"/>
              </a:rPr>
              <a:t>. He left the will with </a:t>
            </a:r>
            <a:r>
              <a:rPr lang="en-GB" sz="1800" dirty="0" err="1">
                <a:effectLst/>
                <a:latin typeface="Times New Roman" panose="02020603050405020304" pitchFamily="18" charset="0"/>
                <a:ea typeface="DejaVu Sans Condensed"/>
                <a:cs typeface="Times New Roman" panose="02020603050405020304" pitchFamily="18" charset="0"/>
              </a:rPr>
              <a:t>Pythodoros</a:t>
            </a:r>
            <a:r>
              <a:rPr lang="en-GB" sz="1800" dirty="0">
                <a:effectLst/>
                <a:latin typeface="Times New Roman" panose="02020603050405020304" pitchFamily="18" charset="0"/>
                <a:ea typeface="DejaVu Sans Condensed"/>
                <a:cs typeface="Times New Roman" panose="02020603050405020304" pitchFamily="18" charset="0"/>
              </a:rPr>
              <a:t>. After ‘almost two years’ (6.29) </a:t>
            </a:r>
            <a:r>
              <a:rPr lang="en-GB" sz="1800" dirty="0" err="1">
                <a:effectLst/>
                <a:latin typeface="Times New Roman" panose="02020603050405020304" pitchFamily="18" charset="0"/>
                <a:ea typeface="DejaVu Sans Condensed"/>
                <a:cs typeface="Times New Roman" panose="02020603050405020304" pitchFamily="18" charset="0"/>
              </a:rPr>
              <a:t>Euktemon</a:t>
            </a:r>
            <a:r>
              <a:rPr lang="en-GB" sz="1800" dirty="0">
                <a:effectLst/>
                <a:latin typeface="Times New Roman" panose="02020603050405020304" pitchFamily="18" charset="0"/>
                <a:ea typeface="DejaVu Sans Condensed"/>
                <a:cs typeface="Times New Roman" panose="02020603050405020304" pitchFamily="18" charset="0"/>
              </a:rPr>
              <a:t> revoked the will and ‘in a very short time’ (6.33) he sold off property to the value of over three talents. After an unspecified time, </a:t>
            </a:r>
            <a:r>
              <a:rPr lang="en-GB" sz="1800" dirty="0" err="1">
                <a:effectLst/>
                <a:latin typeface="Times New Roman" panose="02020603050405020304" pitchFamily="18" charset="0"/>
                <a:ea typeface="DejaVu Sans Condensed"/>
                <a:cs typeface="Times New Roman" panose="02020603050405020304" pitchFamily="18" charset="0"/>
              </a:rPr>
              <a:t>Euktemon</a:t>
            </a:r>
            <a:r>
              <a:rPr lang="en-GB" sz="1800" dirty="0">
                <a:effectLst/>
                <a:latin typeface="Times New Roman" panose="02020603050405020304" pitchFamily="18" charset="0"/>
                <a:ea typeface="DejaVu Sans Condensed"/>
                <a:cs typeface="Times New Roman" panose="02020603050405020304" pitchFamily="18" charset="0"/>
              </a:rPr>
              <a:t> died (6.39).</a:t>
            </a:r>
          </a:p>
        </p:txBody>
      </p:sp>
    </p:spTree>
    <p:extLst>
      <p:ext uri="{BB962C8B-B14F-4D97-AF65-F5344CB8AC3E}">
        <p14:creationId xmlns:p14="http://schemas.microsoft.com/office/powerpoint/2010/main" val="207076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sz="2400" dirty="0">
                <a:latin typeface="Times New Roman" panose="02020603050405020304" pitchFamily="18" charset="0"/>
                <a:cs typeface="Times New Roman" panose="02020603050405020304" pitchFamily="18" charset="0"/>
              </a:rPr>
              <a:t>What was the date?</a:t>
            </a:r>
          </a:p>
        </p:txBody>
      </p:sp>
      <p:sp>
        <p:nvSpPr>
          <p:cNvPr id="4099" name="Content Placeholder 2"/>
          <p:cNvSpPr>
            <a:spLocks noGrp="1"/>
          </p:cNvSpPr>
          <p:nvPr>
            <p:ph idx="1"/>
          </p:nvPr>
        </p:nvSpPr>
        <p:spPr>
          <a:xfrm>
            <a:off x="457200" y="1340768"/>
            <a:ext cx="8229600" cy="4752527"/>
          </a:xfrm>
        </p:spPr>
        <p:txBody>
          <a:bodyPr/>
          <a:lstStyle/>
          <a:p>
            <a:pPr marL="0" indent="0" algn="just">
              <a:buNone/>
            </a:pPr>
            <a:endParaRPr lang="en-GB" sz="2000" dirty="0">
              <a:effectLst/>
              <a:latin typeface="Times New Roman" panose="02020603050405020304" pitchFamily="18" charset="0"/>
              <a:ea typeface="DejaVu Sans Condensed"/>
              <a:cs typeface="Times New Roman" panose="02020603050405020304" pitchFamily="18" charset="0"/>
            </a:endParaRPr>
          </a:p>
          <a:p>
            <a:pPr marL="0" indent="0" algn="just">
              <a:buNone/>
            </a:pPr>
            <a:r>
              <a:rPr lang="en-GB" sz="2000" dirty="0">
                <a:effectLst/>
                <a:latin typeface="Times New Roman" panose="02020603050405020304" pitchFamily="18" charset="0"/>
                <a:ea typeface="DejaVu Sans Condensed"/>
                <a:cs typeface="Times New Roman" panose="02020603050405020304" pitchFamily="18" charset="0"/>
              </a:rPr>
              <a:t>The legal proceedings described by Aristomenes in 6.12-14 took place in parallel, since they were initiated after </a:t>
            </a:r>
            <a:r>
              <a:rPr lang="en-GB" sz="2000" dirty="0" err="1">
                <a:effectLst/>
                <a:latin typeface="Times New Roman" panose="02020603050405020304" pitchFamily="18" charset="0"/>
                <a:ea typeface="DejaVu Sans Condensed"/>
                <a:cs typeface="Times New Roman" panose="02020603050405020304" pitchFamily="18" charset="0"/>
              </a:rPr>
              <a:t>Philoktemon’s</a:t>
            </a:r>
            <a:r>
              <a:rPr lang="en-GB" sz="2000" dirty="0">
                <a:effectLst/>
                <a:latin typeface="Times New Roman" panose="02020603050405020304" pitchFamily="18" charset="0"/>
                <a:ea typeface="DejaVu Sans Condensed"/>
                <a:cs typeface="Times New Roman" panose="02020603050405020304" pitchFamily="18" charset="0"/>
              </a:rPr>
              <a:t> death by </a:t>
            </a:r>
            <a:r>
              <a:rPr lang="en-GB" sz="2000" dirty="0" err="1">
                <a:effectLst/>
                <a:latin typeface="Times New Roman" panose="02020603050405020304" pitchFamily="18" charset="0"/>
                <a:ea typeface="DejaVu Sans Condensed"/>
                <a:cs typeface="Times New Roman" panose="02020603050405020304" pitchFamily="18" charset="0"/>
              </a:rPr>
              <a:t>Khairestratos</a:t>
            </a:r>
            <a:r>
              <a:rPr lang="en-GB" sz="2000" dirty="0">
                <a:effectLst/>
                <a:latin typeface="Times New Roman" panose="02020603050405020304" pitchFamily="18" charset="0"/>
                <a:ea typeface="DejaVu Sans Condensed"/>
                <a:cs typeface="Times New Roman" panose="02020603050405020304" pitchFamily="18" charset="0"/>
              </a:rPr>
              <a:t>’ claim to the estate. </a:t>
            </a:r>
            <a:r>
              <a:rPr lang="en-GB" sz="2000" dirty="0" err="1">
                <a:effectLst/>
                <a:latin typeface="Times New Roman" panose="02020603050405020304" pitchFamily="18" charset="0"/>
                <a:ea typeface="DejaVu Sans Condensed"/>
                <a:cs typeface="Times New Roman" panose="02020603050405020304" pitchFamily="18" charset="0"/>
              </a:rPr>
              <a:t>Androkles</a:t>
            </a:r>
            <a:r>
              <a:rPr lang="en-GB" sz="2000" dirty="0">
                <a:effectLst/>
                <a:latin typeface="Times New Roman" panose="02020603050405020304" pitchFamily="18" charset="0"/>
                <a:ea typeface="DejaVu Sans Condensed"/>
                <a:cs typeface="Times New Roman" panose="02020603050405020304" pitchFamily="18" charset="0"/>
              </a:rPr>
              <a:t> lodged a </a:t>
            </a:r>
            <a:r>
              <a:rPr lang="en-GB" sz="2000" i="1" dirty="0">
                <a:effectLst/>
                <a:latin typeface="Times New Roman" panose="02020603050405020304" pitchFamily="18" charset="0"/>
                <a:ea typeface="DejaVu Sans Condensed"/>
                <a:cs typeface="Times New Roman" panose="02020603050405020304" pitchFamily="18" charset="0"/>
              </a:rPr>
              <a:t>diamartyria</a:t>
            </a:r>
            <a:r>
              <a:rPr lang="en-GB" sz="2000" dirty="0">
                <a:effectLst/>
                <a:latin typeface="Times New Roman" panose="02020603050405020304" pitchFamily="18" charset="0"/>
                <a:ea typeface="DejaVu Sans Condensed"/>
                <a:cs typeface="Times New Roman" panose="02020603050405020304" pitchFamily="18" charset="0"/>
              </a:rPr>
              <a:t> to block this and </a:t>
            </a:r>
            <a:r>
              <a:rPr lang="en-GB" sz="2000" dirty="0" err="1">
                <a:effectLst/>
                <a:latin typeface="Times New Roman" panose="02020603050405020304" pitchFamily="18" charset="0"/>
                <a:ea typeface="DejaVu Sans Condensed"/>
                <a:cs typeface="Times New Roman" panose="02020603050405020304" pitchFamily="18" charset="0"/>
              </a:rPr>
              <a:t>Khairestratos</a:t>
            </a:r>
            <a:r>
              <a:rPr lang="en-GB" sz="2000" dirty="0">
                <a:effectLst/>
                <a:latin typeface="Times New Roman" panose="02020603050405020304" pitchFamily="18" charset="0"/>
                <a:ea typeface="DejaVu Sans Condensed"/>
                <a:cs typeface="Times New Roman" panose="02020603050405020304" pitchFamily="18" charset="0"/>
              </a:rPr>
              <a:t> prosecuted him for false testimony. There was a preliminary hearing (</a:t>
            </a:r>
            <a:r>
              <a:rPr lang="en-GB" sz="2000" i="1" dirty="0">
                <a:effectLst/>
                <a:latin typeface="Times New Roman" panose="02020603050405020304" pitchFamily="18" charset="0"/>
                <a:ea typeface="DejaVu Sans Condensed"/>
                <a:cs typeface="Times New Roman" panose="02020603050405020304" pitchFamily="18" charset="0"/>
              </a:rPr>
              <a:t>anakrisis</a:t>
            </a:r>
            <a:r>
              <a:rPr lang="en-GB" sz="2000" dirty="0">
                <a:effectLst/>
                <a:latin typeface="Times New Roman" panose="02020603050405020304" pitchFamily="18" charset="0"/>
                <a:ea typeface="DejaVu Sans Condensed"/>
                <a:cs typeface="Times New Roman" panose="02020603050405020304" pitchFamily="18" charset="0"/>
              </a:rPr>
              <a:t>) before the </a:t>
            </a:r>
            <a:r>
              <a:rPr lang="en-GB" sz="2000" dirty="0" err="1">
                <a:effectLst/>
                <a:latin typeface="Times New Roman" panose="02020603050405020304" pitchFamily="18" charset="0"/>
                <a:ea typeface="DejaVu Sans Condensed"/>
                <a:cs typeface="Times New Roman" panose="02020603050405020304" pitchFamily="18" charset="0"/>
              </a:rPr>
              <a:t>arkhon</a:t>
            </a:r>
            <a:r>
              <a:rPr lang="en-GB" sz="2000" dirty="0">
                <a:effectLst/>
                <a:latin typeface="Times New Roman" panose="02020603050405020304" pitchFamily="18" charset="0"/>
                <a:ea typeface="DejaVu Sans Condensed"/>
                <a:cs typeface="Times New Roman" panose="02020603050405020304" pitchFamily="18" charset="0"/>
              </a:rPr>
              <a:t> at which </a:t>
            </a:r>
            <a:r>
              <a:rPr lang="en-GB" sz="2000" dirty="0" err="1">
                <a:effectLst/>
                <a:latin typeface="Times New Roman" panose="02020603050405020304" pitchFamily="18" charset="0"/>
                <a:ea typeface="DejaVu Sans Condensed"/>
                <a:cs typeface="Times New Roman" panose="02020603050405020304" pitchFamily="18" charset="0"/>
              </a:rPr>
              <a:t>Androkles</a:t>
            </a:r>
            <a:r>
              <a:rPr lang="en-GB" sz="2000" dirty="0">
                <a:effectLst/>
                <a:latin typeface="Times New Roman" panose="02020603050405020304" pitchFamily="18" charset="0"/>
                <a:ea typeface="DejaVu Sans Condensed"/>
                <a:cs typeface="Times New Roman" panose="02020603050405020304" pitchFamily="18" charset="0"/>
              </a:rPr>
              <a:t> failed to prove his claim about the two boys, and after an adjournment </a:t>
            </a:r>
            <a:r>
              <a:rPr lang="en-GB" sz="2000" dirty="0" err="1">
                <a:effectLst/>
                <a:latin typeface="Times New Roman" panose="02020603050405020304" pitchFamily="18" charset="0"/>
                <a:ea typeface="DejaVu Sans Condensed"/>
                <a:cs typeface="Times New Roman" panose="02020603050405020304" pitchFamily="18" charset="0"/>
              </a:rPr>
              <a:t>Androkles</a:t>
            </a:r>
            <a:r>
              <a:rPr lang="en-GB" sz="2000" dirty="0">
                <a:effectLst/>
                <a:latin typeface="Times New Roman" panose="02020603050405020304" pitchFamily="18" charset="0"/>
                <a:ea typeface="DejaVu Sans Condensed"/>
                <a:cs typeface="Times New Roman" panose="02020603050405020304" pitchFamily="18" charset="0"/>
              </a:rPr>
              <a:t> provided further information which </a:t>
            </a:r>
            <a:r>
              <a:rPr lang="en-GB" sz="2000" dirty="0" err="1">
                <a:effectLst/>
                <a:latin typeface="Times New Roman" panose="02020603050405020304" pitchFamily="18" charset="0"/>
                <a:ea typeface="DejaVu Sans Condensed"/>
                <a:cs typeface="Times New Roman" panose="02020603050405020304" pitchFamily="18" charset="0"/>
              </a:rPr>
              <a:t>Khairestratos</a:t>
            </a:r>
            <a:r>
              <a:rPr lang="en-GB" sz="2000" dirty="0">
                <a:effectLst/>
                <a:latin typeface="Times New Roman" panose="02020603050405020304" pitchFamily="18" charset="0"/>
                <a:ea typeface="DejaVu Sans Condensed"/>
                <a:cs typeface="Times New Roman" panose="02020603050405020304" pitchFamily="18" charset="0"/>
              </a:rPr>
              <a:t> rejected. After </a:t>
            </a:r>
            <a:r>
              <a:rPr lang="en-GB" sz="2000" dirty="0" err="1">
                <a:effectLst/>
                <a:latin typeface="Times New Roman" panose="02020603050405020304" pitchFamily="18" charset="0"/>
                <a:ea typeface="DejaVu Sans Condensed"/>
                <a:cs typeface="Times New Roman" panose="02020603050405020304" pitchFamily="18" charset="0"/>
              </a:rPr>
              <a:t>Euktemon</a:t>
            </a:r>
            <a:r>
              <a:rPr lang="en-GB" sz="2000" dirty="0">
                <a:effectLst/>
                <a:latin typeface="Times New Roman" panose="02020603050405020304" pitchFamily="18" charset="0"/>
                <a:ea typeface="DejaVu Sans Condensed"/>
                <a:cs typeface="Times New Roman" panose="02020603050405020304" pitchFamily="18" charset="0"/>
              </a:rPr>
              <a:t> died, the case came to court.</a:t>
            </a:r>
          </a:p>
          <a:p>
            <a:pPr marL="0" indent="0" algn="just">
              <a:buNone/>
            </a:pPr>
            <a:endParaRPr lang="en-GB" sz="2000" dirty="0">
              <a:latin typeface="Times New Roman" panose="02020603050405020304" pitchFamily="18" charset="0"/>
              <a:ea typeface="DejaVu Sans Condensed"/>
              <a:cs typeface="Times New Roman" panose="02020603050405020304" pitchFamily="18" charset="0"/>
            </a:endParaRPr>
          </a:p>
          <a:p>
            <a:pPr marL="0" indent="0" algn="just">
              <a:buNone/>
            </a:pPr>
            <a:r>
              <a:rPr lang="en-GB" sz="2000" dirty="0">
                <a:latin typeface="Times New Roman" panose="02020603050405020304" pitchFamily="18" charset="0"/>
                <a:ea typeface="DejaVu Sans Condensed"/>
                <a:cs typeface="Times New Roman" panose="02020603050405020304" pitchFamily="18" charset="0"/>
              </a:rPr>
              <a:t>See </a:t>
            </a:r>
            <a:r>
              <a:rPr lang="en-GB" sz="2000" dirty="0">
                <a:effectLst/>
                <a:latin typeface="Times New Roman" panose="02020603050405020304" pitchFamily="18" charset="0"/>
                <a:ea typeface="DejaVu Sans Condensed"/>
                <a:cs typeface="Times New Roman" panose="02020603050405020304" pitchFamily="18" charset="0"/>
              </a:rPr>
              <a:t>B. Griffith-Williams, </a:t>
            </a:r>
            <a:r>
              <a:rPr lang="en-GB" sz="2000" i="1" dirty="0">
                <a:effectLst/>
                <a:latin typeface="Times New Roman" panose="02020603050405020304" pitchFamily="18" charset="0"/>
                <a:ea typeface="DejaVu Sans Condensed"/>
                <a:cs typeface="Times New Roman" panose="02020603050405020304" pitchFamily="18" charset="0"/>
              </a:rPr>
              <a:t>Greek Orators VIII. Isaeus Orations 1, 2, 4 and 6</a:t>
            </a:r>
            <a:r>
              <a:rPr lang="en-GB" sz="2000" dirty="0">
                <a:effectLst/>
                <a:latin typeface="Times New Roman" panose="02020603050405020304" pitchFamily="18" charset="0"/>
                <a:ea typeface="DejaVu Sans Condensed"/>
                <a:cs typeface="Times New Roman" panose="02020603050405020304" pitchFamily="18" charset="0"/>
              </a:rPr>
              <a:t> (Liverpool, 2022), p. 167ff.</a:t>
            </a:r>
          </a:p>
        </p:txBody>
      </p:sp>
    </p:spTree>
    <p:extLst>
      <p:ext uri="{BB962C8B-B14F-4D97-AF65-F5344CB8AC3E}">
        <p14:creationId xmlns:p14="http://schemas.microsoft.com/office/powerpoint/2010/main" val="187424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 calcmode="lin" valueType="num">
                                      <p:cBhvr additive="base">
                                        <p:cTn id="7"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anim calcmode="lin" valueType="num">
                                      <p:cBhvr additive="base">
                                        <p:cTn id="1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sz="2400" dirty="0">
                <a:latin typeface="Times New Roman" panose="02020603050405020304" pitchFamily="18" charset="0"/>
                <a:cs typeface="Times New Roman" panose="02020603050405020304" pitchFamily="18" charset="0"/>
              </a:rPr>
              <a:t>When did </a:t>
            </a:r>
            <a:r>
              <a:rPr lang="en-GB" altLang="en-US" sz="2400" dirty="0" err="1">
                <a:latin typeface="Times New Roman" panose="02020603050405020304" pitchFamily="18" charset="0"/>
                <a:cs typeface="Times New Roman" panose="02020603050405020304" pitchFamily="18" charset="0"/>
              </a:rPr>
              <a:t>Euktemon</a:t>
            </a:r>
            <a:r>
              <a:rPr lang="en-GB" altLang="en-US" sz="2400" dirty="0">
                <a:latin typeface="Times New Roman" panose="02020603050405020304" pitchFamily="18" charset="0"/>
                <a:cs typeface="Times New Roman" panose="02020603050405020304" pitchFamily="18" charset="0"/>
              </a:rPr>
              <a:t> die?</a:t>
            </a:r>
          </a:p>
        </p:txBody>
      </p:sp>
      <p:sp>
        <p:nvSpPr>
          <p:cNvPr id="4099" name="Content Placeholder 2"/>
          <p:cNvSpPr>
            <a:spLocks noGrp="1"/>
          </p:cNvSpPr>
          <p:nvPr>
            <p:ph idx="1"/>
          </p:nvPr>
        </p:nvSpPr>
        <p:spPr>
          <a:xfrm>
            <a:off x="457200" y="1340768"/>
            <a:ext cx="8229600" cy="4752527"/>
          </a:xfrm>
        </p:spPr>
        <p:txBody>
          <a:bodyPr/>
          <a:lstStyle/>
          <a:p>
            <a:pPr marL="0" indent="0" algn="just">
              <a:buNone/>
            </a:pPr>
            <a:r>
              <a:rPr lang="en-GB" sz="2000" dirty="0">
                <a:effectLst/>
                <a:latin typeface="Times New Roman" panose="02020603050405020304" pitchFamily="18" charset="0"/>
                <a:ea typeface="DejaVu Sans Condensed"/>
                <a:cs typeface="Times New Roman" panose="02020603050405020304" pitchFamily="18" charset="0"/>
              </a:rPr>
              <a:t>The traditional view: some ten years or more after </a:t>
            </a:r>
            <a:r>
              <a:rPr lang="en-GB" sz="2000" dirty="0" err="1">
                <a:effectLst/>
                <a:latin typeface="Times New Roman" panose="02020603050405020304" pitchFamily="18" charset="0"/>
                <a:ea typeface="DejaVu Sans Condensed"/>
                <a:cs typeface="Times New Roman" panose="02020603050405020304" pitchFamily="18" charset="0"/>
              </a:rPr>
              <a:t>Philoktemon</a:t>
            </a:r>
            <a:r>
              <a:rPr lang="en-GB" sz="2000" dirty="0">
                <a:effectLst/>
                <a:latin typeface="Times New Roman" panose="02020603050405020304" pitchFamily="18" charset="0"/>
                <a:ea typeface="DejaVu Sans Condensed"/>
                <a:cs typeface="Times New Roman" panose="02020603050405020304" pitchFamily="18" charset="0"/>
              </a:rPr>
              <a:t>, and the estate in question here is </a:t>
            </a:r>
            <a:r>
              <a:rPr lang="en-GB" sz="2000" dirty="0" err="1">
                <a:effectLst/>
                <a:latin typeface="Times New Roman" panose="02020603050405020304" pitchFamily="18" charset="0"/>
                <a:ea typeface="DejaVu Sans Condensed"/>
                <a:cs typeface="Times New Roman" panose="02020603050405020304" pitchFamily="18" charset="0"/>
              </a:rPr>
              <a:t>Euktemon’s</a:t>
            </a:r>
            <a:r>
              <a:rPr lang="en-GB" sz="2000" dirty="0">
                <a:latin typeface="Times New Roman" panose="02020603050405020304" pitchFamily="18" charset="0"/>
                <a:ea typeface="DejaVu Sans Condensed"/>
                <a:cs typeface="Times New Roman" panose="02020603050405020304" pitchFamily="18" charset="0"/>
              </a:rPr>
              <a:t>.</a:t>
            </a:r>
          </a:p>
          <a:p>
            <a:pPr marL="0" indent="0" algn="just">
              <a:buNone/>
            </a:pPr>
            <a:endParaRPr lang="en-GB" sz="2000" dirty="0">
              <a:latin typeface="Times New Roman" panose="02020603050405020304" pitchFamily="18" charset="0"/>
              <a:ea typeface="DejaVu Sans Condensed"/>
              <a:cs typeface="Times New Roman" panose="02020603050405020304" pitchFamily="18" charset="0"/>
            </a:endParaRPr>
          </a:p>
          <a:p>
            <a:pPr marL="0" indent="0" algn="just">
              <a:buNone/>
            </a:pPr>
            <a:r>
              <a:rPr lang="en-GB" sz="2000" dirty="0">
                <a:effectLst/>
                <a:latin typeface="Times New Roman" panose="02020603050405020304" pitchFamily="18" charset="0"/>
                <a:ea typeface="DejaVu Sans Condensed"/>
                <a:cs typeface="Times New Roman" panose="02020603050405020304" pitchFamily="18" charset="0"/>
              </a:rPr>
              <a:t>Griffith-Williams: </a:t>
            </a:r>
            <a:r>
              <a:rPr lang="en-GB" sz="2000" dirty="0" err="1">
                <a:effectLst/>
                <a:latin typeface="Times New Roman" panose="02020603050405020304" pitchFamily="18" charset="0"/>
                <a:ea typeface="DejaVu Sans Condensed"/>
                <a:cs typeface="Times New Roman" panose="02020603050405020304" pitchFamily="18" charset="0"/>
              </a:rPr>
              <a:t>Euktemon</a:t>
            </a:r>
            <a:r>
              <a:rPr lang="en-GB" sz="2000" dirty="0">
                <a:effectLst/>
                <a:latin typeface="Times New Roman" panose="02020603050405020304" pitchFamily="18" charset="0"/>
                <a:ea typeface="DejaVu Sans Condensed"/>
                <a:cs typeface="Times New Roman" panose="02020603050405020304" pitchFamily="18" charset="0"/>
              </a:rPr>
              <a:t> died between two and three years after </a:t>
            </a:r>
            <a:r>
              <a:rPr lang="en-GB" sz="2000" dirty="0" err="1">
                <a:effectLst/>
                <a:latin typeface="Times New Roman" panose="02020603050405020304" pitchFamily="18" charset="0"/>
                <a:ea typeface="DejaVu Sans Condensed"/>
                <a:cs typeface="Times New Roman" panose="02020603050405020304" pitchFamily="18" charset="0"/>
              </a:rPr>
              <a:t>Philoktemon</a:t>
            </a:r>
            <a:r>
              <a:rPr lang="en-GB" sz="2000" dirty="0">
                <a:effectLst/>
                <a:latin typeface="Times New Roman" panose="02020603050405020304" pitchFamily="18" charset="0"/>
                <a:ea typeface="DejaVu Sans Condensed"/>
                <a:cs typeface="Times New Roman" panose="02020603050405020304" pitchFamily="18" charset="0"/>
              </a:rPr>
              <a:t>. The estate in question is </a:t>
            </a:r>
            <a:r>
              <a:rPr lang="en-GB" sz="2000" dirty="0" err="1">
                <a:effectLst/>
                <a:latin typeface="Times New Roman" panose="02020603050405020304" pitchFamily="18" charset="0"/>
                <a:ea typeface="DejaVu Sans Condensed"/>
                <a:cs typeface="Times New Roman" panose="02020603050405020304" pitchFamily="18" charset="0"/>
              </a:rPr>
              <a:t>Philoktemon’s</a:t>
            </a:r>
            <a:r>
              <a:rPr lang="en-GB" sz="2000" dirty="0">
                <a:effectLst/>
                <a:latin typeface="Times New Roman" panose="02020603050405020304" pitchFamily="18" charset="0"/>
                <a:ea typeface="DejaVu Sans Condensed"/>
                <a:cs typeface="Times New Roman" panose="02020603050405020304" pitchFamily="18" charset="0"/>
              </a:rPr>
              <a:t>.</a:t>
            </a:r>
            <a:endParaRPr lang="en-GB" sz="2000" dirty="0">
              <a:latin typeface="Times New Roman" panose="02020603050405020304" pitchFamily="18" charset="0"/>
              <a:ea typeface="DejaVu Sans Condensed"/>
              <a:cs typeface="Times New Roman" panose="02020603050405020304" pitchFamily="18" charset="0"/>
            </a:endParaRPr>
          </a:p>
          <a:p>
            <a:pPr marL="0" indent="0" algn="just">
              <a:buNone/>
            </a:pPr>
            <a:endParaRPr lang="en-GB" sz="2000" dirty="0">
              <a:latin typeface="Times New Roman" panose="02020603050405020304" pitchFamily="18" charset="0"/>
              <a:ea typeface="DejaVu Sans Condensed"/>
              <a:cs typeface="Times New Roman" panose="02020603050405020304" pitchFamily="18" charset="0"/>
            </a:endParaRPr>
          </a:p>
          <a:p>
            <a:pPr marL="0" indent="0" algn="just">
              <a:buNone/>
            </a:pPr>
            <a:r>
              <a:rPr lang="en-GB" sz="2000" dirty="0">
                <a:latin typeface="Times New Roman" panose="02020603050405020304" pitchFamily="18" charset="0"/>
                <a:ea typeface="DejaVu Sans Condensed"/>
                <a:cs typeface="Times New Roman" panose="02020603050405020304" pitchFamily="18" charset="0"/>
              </a:rPr>
              <a:t>B</a:t>
            </a:r>
            <a:r>
              <a:rPr lang="en-GB" sz="2000" dirty="0">
                <a:effectLst/>
                <a:latin typeface="Times New Roman" panose="02020603050405020304" pitchFamily="18" charset="0"/>
                <a:ea typeface="DejaVu Sans Condensed"/>
                <a:cs typeface="Times New Roman" panose="02020603050405020304" pitchFamily="18" charset="0"/>
              </a:rPr>
              <a:t>ut then the legal proceedings over </a:t>
            </a:r>
            <a:r>
              <a:rPr lang="en-GB" sz="2000" dirty="0" err="1">
                <a:effectLst/>
                <a:latin typeface="Times New Roman" panose="02020603050405020304" pitchFamily="18" charset="0"/>
                <a:ea typeface="DejaVu Sans Condensed"/>
                <a:cs typeface="Times New Roman" panose="02020603050405020304" pitchFamily="18" charset="0"/>
              </a:rPr>
              <a:t>Philoktemon’s</a:t>
            </a:r>
            <a:r>
              <a:rPr lang="en-GB" sz="2000" dirty="0">
                <a:effectLst/>
                <a:latin typeface="Times New Roman" panose="02020603050405020304" pitchFamily="18" charset="0"/>
                <a:ea typeface="DejaVu Sans Condensed"/>
                <a:cs typeface="Times New Roman" panose="02020603050405020304" pitchFamily="18" charset="0"/>
              </a:rPr>
              <a:t> estate were still in progress two or three years after he died: ‘wholly implausible’? (months before the news of </a:t>
            </a:r>
            <a:r>
              <a:rPr lang="en-GB" sz="2000" dirty="0" err="1">
                <a:effectLst/>
                <a:latin typeface="Times New Roman" panose="02020603050405020304" pitchFamily="18" charset="0"/>
                <a:ea typeface="DejaVu Sans Condensed"/>
                <a:cs typeface="Times New Roman" panose="02020603050405020304" pitchFamily="18" charset="0"/>
              </a:rPr>
              <a:t>Philoktemon’s</a:t>
            </a:r>
            <a:r>
              <a:rPr lang="en-GB" sz="2000" dirty="0">
                <a:effectLst/>
                <a:latin typeface="Times New Roman" panose="02020603050405020304" pitchFamily="18" charset="0"/>
                <a:ea typeface="DejaVu Sans Condensed"/>
                <a:cs typeface="Times New Roman" panose="02020603050405020304" pitchFamily="18" charset="0"/>
              </a:rPr>
              <a:t> death reached Athens, </a:t>
            </a:r>
            <a:r>
              <a:rPr lang="en-GB" sz="2000" dirty="0" err="1">
                <a:effectLst/>
                <a:latin typeface="Times New Roman" panose="02020603050405020304" pitchFamily="18" charset="0"/>
                <a:ea typeface="DejaVu Sans Condensed"/>
                <a:cs typeface="Times New Roman" panose="02020603050405020304" pitchFamily="18" charset="0"/>
              </a:rPr>
              <a:t>Khairestratos</a:t>
            </a:r>
            <a:r>
              <a:rPr lang="en-GB" sz="2000" dirty="0">
                <a:effectLst/>
                <a:latin typeface="Times New Roman" panose="02020603050405020304" pitchFamily="18" charset="0"/>
                <a:ea typeface="DejaVu Sans Condensed"/>
                <a:cs typeface="Times New Roman" panose="02020603050405020304" pitchFamily="18" charset="0"/>
              </a:rPr>
              <a:t> could have been on military service, the adjournment of the </a:t>
            </a:r>
            <a:r>
              <a:rPr lang="en-GB" sz="2000" i="1" dirty="0">
                <a:effectLst/>
                <a:latin typeface="Times New Roman" panose="02020603050405020304" pitchFamily="18" charset="0"/>
                <a:ea typeface="DejaVu Sans Condensed"/>
                <a:cs typeface="Times New Roman" panose="02020603050405020304" pitchFamily="18" charset="0"/>
              </a:rPr>
              <a:t>anakrisis</a:t>
            </a:r>
            <a:r>
              <a:rPr lang="en-GB" sz="2000" dirty="0">
                <a:effectLst/>
                <a:latin typeface="Times New Roman" panose="02020603050405020304" pitchFamily="18" charset="0"/>
                <a:ea typeface="DejaVu Sans Condensed"/>
                <a:cs typeface="Times New Roman" panose="02020603050405020304" pitchFamily="18" charset="0"/>
              </a:rPr>
              <a:t> ‘must have caused a significant delay’).</a:t>
            </a:r>
          </a:p>
          <a:p>
            <a:pPr marL="0" indent="0" algn="just">
              <a:buNone/>
            </a:pPr>
            <a:endParaRPr lang="en-GB" sz="2000" dirty="0">
              <a:latin typeface="Times New Roman" panose="02020603050405020304" pitchFamily="18" charset="0"/>
              <a:ea typeface="DejaVu Sans Condensed"/>
              <a:cs typeface="Times New Roman" panose="02020603050405020304" pitchFamily="18" charset="0"/>
            </a:endParaRPr>
          </a:p>
          <a:p>
            <a:pPr marL="0" indent="0" algn="just">
              <a:buNone/>
            </a:pPr>
            <a:r>
              <a:rPr lang="en-GB" sz="2000" dirty="0">
                <a:latin typeface="Times New Roman" panose="02020603050405020304" pitchFamily="18" charset="0"/>
                <a:ea typeface="DejaVu Sans Condensed"/>
                <a:cs typeface="Times New Roman" panose="02020603050405020304" pitchFamily="18" charset="0"/>
              </a:rPr>
              <a:t>See W. </a:t>
            </a:r>
            <a:r>
              <a:rPr lang="en-GB" sz="2000" dirty="0">
                <a:effectLst/>
                <a:latin typeface="Times New Roman" panose="02020603050405020304" pitchFamily="18" charset="0"/>
                <a:ea typeface="DejaVu Sans Condensed"/>
                <a:cs typeface="Times New Roman" panose="02020603050405020304" pitchFamily="18" charset="0"/>
              </a:rPr>
              <a:t>Wyse, </a:t>
            </a:r>
            <a:r>
              <a:rPr lang="en-GB" sz="2000" i="1" dirty="0">
                <a:effectLst/>
                <a:latin typeface="Times New Roman" panose="02020603050405020304" pitchFamily="18" charset="0"/>
                <a:ea typeface="DejaVu Sans Condensed"/>
                <a:cs typeface="Times New Roman" panose="02020603050405020304" pitchFamily="18" charset="0"/>
              </a:rPr>
              <a:t>The Speeches of Isaeus</a:t>
            </a:r>
            <a:r>
              <a:rPr lang="en-GB" sz="2000" dirty="0">
                <a:effectLst/>
                <a:latin typeface="Times New Roman" panose="02020603050405020304" pitchFamily="18" charset="0"/>
                <a:ea typeface="DejaVu Sans Condensed"/>
                <a:cs typeface="Times New Roman" panose="02020603050405020304" pitchFamily="18" charset="0"/>
              </a:rPr>
              <a:t> (Cambridge, 1904); M. Edwards, </a:t>
            </a:r>
            <a:r>
              <a:rPr lang="en-GB" sz="2000" i="1" dirty="0">
                <a:effectLst/>
                <a:latin typeface="Times New Roman" panose="02020603050405020304" pitchFamily="18" charset="0"/>
                <a:ea typeface="DejaVu Sans Condensed"/>
                <a:cs typeface="Times New Roman" panose="02020603050405020304" pitchFamily="18" charset="0"/>
              </a:rPr>
              <a:t>Isaeus</a:t>
            </a:r>
            <a:r>
              <a:rPr lang="en-GB" sz="2000" dirty="0">
                <a:effectLst/>
                <a:latin typeface="Times New Roman" panose="02020603050405020304" pitchFamily="18" charset="0"/>
                <a:ea typeface="DejaVu Sans Condensed"/>
                <a:cs typeface="Times New Roman" panose="02020603050405020304" pitchFamily="18" charset="0"/>
              </a:rPr>
              <a:t> (Austin, Texas, 2007)</a:t>
            </a:r>
            <a:endParaRPr lang="en-GB" sz="2000" dirty="0">
              <a:effectLst/>
              <a:latin typeface="DejaVu Sans Condensed"/>
              <a:ea typeface="DejaVu Sans Condensed"/>
              <a:cs typeface="Times New Roman" panose="02020603050405020304" pitchFamily="18" charset="0"/>
            </a:endParaRPr>
          </a:p>
        </p:txBody>
      </p:sp>
    </p:spTree>
    <p:extLst>
      <p:ext uri="{BB962C8B-B14F-4D97-AF65-F5344CB8AC3E}">
        <p14:creationId xmlns:p14="http://schemas.microsoft.com/office/powerpoint/2010/main" val="235309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 calcmode="lin" valueType="num">
                                      <p:cBhvr additive="base">
                                        <p:cTn id="19" dur="500" fill="hold"/>
                                        <p:tgtEl>
                                          <p:spTgt spid="4099">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4099">
                                            <p:txEl>
                                              <p:pRg st="6" end="6"/>
                                            </p:txEl>
                                          </p:spTgt>
                                        </p:tgtEl>
                                        <p:attrNameLst>
                                          <p:attrName>style.visibility</p:attrName>
                                        </p:attrNameLst>
                                      </p:cBhvr>
                                      <p:to>
                                        <p:strVal val="visible"/>
                                      </p:to>
                                    </p:set>
                                    <p:anim calcmode="lin" valueType="num">
                                      <p:cBhvr additive="base">
                                        <p:cTn id="23" dur="500" fill="hold"/>
                                        <p:tgtEl>
                                          <p:spTgt spid="4099">
                                            <p:txEl>
                                              <p:pRg st="6" end="6"/>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sz="2400" dirty="0">
                <a:latin typeface="Times New Roman" panose="02020603050405020304" pitchFamily="18" charset="0"/>
                <a:cs typeface="Times New Roman" panose="02020603050405020304" pitchFamily="18" charset="0"/>
              </a:rPr>
              <a:t>Todd’s six questions about a forensic speech</a:t>
            </a:r>
            <a:endParaRPr lang="en-GB" altLang="en-US" sz="2400" dirty="0">
              <a:latin typeface="Times New Roman" panose="02020603050405020304" pitchFamily="18" charset="0"/>
              <a:cs typeface="Times New Roman" panose="02020603050405020304" pitchFamily="18" charset="0"/>
            </a:endParaRPr>
          </a:p>
        </p:txBody>
      </p:sp>
      <p:sp>
        <p:nvSpPr>
          <p:cNvPr id="4099" name="Content Placeholder 2"/>
          <p:cNvSpPr>
            <a:spLocks noGrp="1"/>
          </p:cNvSpPr>
          <p:nvPr>
            <p:ph idx="1"/>
          </p:nvPr>
        </p:nvSpPr>
        <p:spPr>
          <a:xfrm>
            <a:off x="457200" y="980728"/>
            <a:ext cx="8229600" cy="4712047"/>
          </a:xfrm>
        </p:spPr>
        <p:txBody>
          <a:bodyPr/>
          <a:lstStyle/>
          <a:p>
            <a:pPr marL="0" indent="0" algn="just">
              <a:buNone/>
            </a:pPr>
            <a:endParaRPr lang="en-GB" dirty="0">
              <a:latin typeface="Times New Roman" panose="02020603050405020304" pitchFamily="18" charset="0"/>
              <a:cs typeface="Times New Roman" panose="02020603050405020304" pitchFamily="18" charset="0"/>
            </a:endParaRPr>
          </a:p>
          <a:p>
            <a:pPr marL="0" indent="0" algn="just">
              <a:buNone/>
            </a:pPr>
            <a:r>
              <a:rPr lang="en-GB" sz="2400" dirty="0">
                <a:latin typeface="Times New Roman" panose="02020603050405020304" pitchFamily="18" charset="0"/>
                <a:cs typeface="Times New Roman" panose="02020603050405020304" pitchFamily="18" charset="0"/>
              </a:rPr>
              <a:t>Who wrote it?</a:t>
            </a:r>
          </a:p>
          <a:p>
            <a:pPr marL="0" indent="0" algn="just">
              <a:buNone/>
            </a:pPr>
            <a:r>
              <a:rPr lang="en-GB" sz="2400" dirty="0">
                <a:latin typeface="Times New Roman" panose="02020603050405020304" pitchFamily="18" charset="0"/>
                <a:cs typeface="Times New Roman" panose="02020603050405020304" pitchFamily="18" charset="0"/>
              </a:rPr>
              <a:t>Who was the speaker?</a:t>
            </a:r>
          </a:p>
          <a:p>
            <a:pPr marL="0" indent="0" algn="just">
              <a:buNone/>
            </a:pPr>
            <a:r>
              <a:rPr lang="en-GB" sz="2400" dirty="0">
                <a:latin typeface="Times New Roman" panose="02020603050405020304" pitchFamily="18" charset="0"/>
                <a:cs typeface="Times New Roman" panose="02020603050405020304" pitchFamily="18" charset="0"/>
              </a:rPr>
              <a:t>Who was the opponent?</a:t>
            </a:r>
          </a:p>
          <a:p>
            <a:pPr marL="0" indent="0" algn="just">
              <a:buNone/>
            </a:pPr>
            <a:r>
              <a:rPr lang="en-GB" sz="2400" dirty="0">
                <a:latin typeface="Times New Roman" panose="02020603050405020304" pitchFamily="18" charset="0"/>
                <a:cs typeface="Times New Roman" panose="02020603050405020304" pitchFamily="18" charset="0"/>
              </a:rPr>
              <a:t>What was the date?</a:t>
            </a:r>
          </a:p>
          <a:p>
            <a:pPr marL="0" indent="0" algn="just">
              <a:buNone/>
            </a:pPr>
            <a:r>
              <a:rPr lang="en-GB" sz="2400" dirty="0">
                <a:latin typeface="Times New Roman" panose="02020603050405020304" pitchFamily="18" charset="0"/>
                <a:cs typeface="Times New Roman" panose="02020603050405020304" pitchFamily="18" charset="0"/>
              </a:rPr>
              <a:t>Under what legal procedure did it take place?</a:t>
            </a:r>
          </a:p>
          <a:p>
            <a:pPr marL="0" indent="0" algn="just">
              <a:buNone/>
            </a:pPr>
            <a:r>
              <a:rPr lang="en-GB" sz="2400" dirty="0">
                <a:latin typeface="Times New Roman" panose="02020603050405020304" pitchFamily="18" charset="0"/>
                <a:cs typeface="Times New Roman" panose="02020603050405020304" pitchFamily="18" charset="0"/>
              </a:rPr>
              <a:t>What was the result?</a:t>
            </a:r>
          </a:p>
          <a:p>
            <a:pPr marL="0" indent="0" algn="just">
              <a:buNone/>
            </a:pPr>
            <a:endParaRPr lang="en-GB" dirty="0">
              <a:latin typeface="Times New Roman" panose="02020603050405020304" pitchFamily="18" charset="0"/>
              <a:cs typeface="Times New Roman" panose="02020603050405020304" pitchFamily="18" charset="0"/>
            </a:endParaRPr>
          </a:p>
          <a:p>
            <a:pPr marL="0" indent="0" algn="just">
              <a:buNone/>
            </a:pPr>
            <a:r>
              <a:rPr lang="en-GB" sz="2000" dirty="0">
                <a:latin typeface="Times New Roman" panose="02020603050405020304" pitchFamily="18" charset="0"/>
                <a:cs typeface="Times New Roman" panose="02020603050405020304" pitchFamily="18" charset="0"/>
              </a:rPr>
              <a:t>S. C. Todd, ‘Lysias against </a:t>
            </a:r>
            <a:r>
              <a:rPr lang="en-GB" sz="2000" dirty="0" err="1">
                <a:latin typeface="Times New Roman" panose="02020603050405020304" pitchFamily="18" charset="0"/>
                <a:cs typeface="Times New Roman" panose="02020603050405020304" pitchFamily="18" charset="0"/>
              </a:rPr>
              <a:t>Nikomakhos</a:t>
            </a:r>
            <a:r>
              <a:rPr lang="en-GB" sz="2000" dirty="0">
                <a:latin typeface="Times New Roman" panose="02020603050405020304" pitchFamily="18" charset="0"/>
                <a:cs typeface="Times New Roman" panose="02020603050405020304" pitchFamily="18" charset="0"/>
              </a:rPr>
              <a:t>: the fate of the expert in Athenian law’, in L. Foxhall and A. D. E. Lewis (eds), </a:t>
            </a:r>
            <a:r>
              <a:rPr lang="en-GB" sz="2000" i="1" dirty="0">
                <a:latin typeface="Times New Roman" panose="02020603050405020304" pitchFamily="18" charset="0"/>
                <a:cs typeface="Times New Roman" panose="02020603050405020304" pitchFamily="18" charset="0"/>
              </a:rPr>
              <a:t>Justifications not Justice: Greek Law in its Political Setting</a:t>
            </a:r>
            <a:r>
              <a:rPr lang="en-GB" sz="2000" dirty="0">
                <a:latin typeface="Times New Roman" panose="02020603050405020304" pitchFamily="18" charset="0"/>
                <a:cs typeface="Times New Roman" panose="02020603050405020304" pitchFamily="18" charset="0"/>
              </a:rPr>
              <a:t> (Oxford, 1996), pp. 101-31</a:t>
            </a:r>
          </a:p>
          <a:p>
            <a:pPr marL="0" indent="0" algn="just">
              <a:buNone/>
            </a:pPr>
            <a:endParaRPr lang="en-GB" dirty="0">
              <a:latin typeface="Times New Roman" panose="02020603050405020304" pitchFamily="18" charset="0"/>
              <a:cs typeface="Times New Roman" panose="02020603050405020304" pitchFamily="18" charset="0"/>
            </a:endParaRPr>
          </a:p>
          <a:p>
            <a:pPr marL="0" indent="0" algn="just">
              <a:buNone/>
            </a:pP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349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sz="2400" dirty="0">
                <a:latin typeface="Times New Roman" panose="02020603050405020304" pitchFamily="18" charset="0"/>
                <a:cs typeface="Times New Roman" panose="02020603050405020304" pitchFamily="18" charset="0"/>
              </a:rPr>
              <a:t>When did </a:t>
            </a:r>
            <a:r>
              <a:rPr lang="en-GB" altLang="en-US" sz="2400" dirty="0" err="1">
                <a:latin typeface="Times New Roman" panose="02020603050405020304" pitchFamily="18" charset="0"/>
                <a:cs typeface="Times New Roman" panose="02020603050405020304" pitchFamily="18" charset="0"/>
              </a:rPr>
              <a:t>Philoktemon</a:t>
            </a:r>
            <a:r>
              <a:rPr lang="en-GB" altLang="en-US" sz="2400" dirty="0">
                <a:latin typeface="Times New Roman" panose="02020603050405020304" pitchFamily="18" charset="0"/>
                <a:cs typeface="Times New Roman" panose="02020603050405020304" pitchFamily="18" charset="0"/>
              </a:rPr>
              <a:t> die?</a:t>
            </a:r>
          </a:p>
        </p:txBody>
      </p:sp>
      <p:sp>
        <p:nvSpPr>
          <p:cNvPr id="4099" name="Content Placeholder 2"/>
          <p:cNvSpPr>
            <a:spLocks noGrp="1"/>
          </p:cNvSpPr>
          <p:nvPr>
            <p:ph idx="1"/>
          </p:nvPr>
        </p:nvSpPr>
        <p:spPr>
          <a:xfrm>
            <a:off x="457200" y="1340768"/>
            <a:ext cx="8229600" cy="4752527"/>
          </a:xfrm>
        </p:spPr>
        <p:txBody>
          <a:bodyPr/>
          <a:lstStyle/>
          <a:p>
            <a:pPr marL="0" indent="0" algn="just">
              <a:buNone/>
            </a:pPr>
            <a:endParaRPr lang="en-GB" sz="2000" dirty="0">
              <a:latin typeface="Times New Roman" panose="02020603050405020304" pitchFamily="18" charset="0"/>
              <a:ea typeface="DejaVu Sans Condensed"/>
            </a:endParaRPr>
          </a:p>
          <a:p>
            <a:pPr marL="0" indent="0" algn="just">
              <a:buNone/>
            </a:pPr>
            <a:r>
              <a:rPr lang="en-GB" sz="2000" dirty="0">
                <a:latin typeface="Times New Roman" panose="02020603050405020304" pitchFamily="18" charset="0"/>
                <a:ea typeface="DejaVu Sans Condensed"/>
              </a:rPr>
              <a:t>N</a:t>
            </a:r>
            <a:r>
              <a:rPr lang="en-GB" sz="2000" dirty="0">
                <a:effectLst/>
                <a:latin typeface="Times New Roman" panose="02020603050405020304" pitchFamily="18" charset="0"/>
                <a:ea typeface="DejaVu Sans Condensed"/>
              </a:rPr>
              <a:t>o record of a naval battle off Chios in this period, at which </a:t>
            </a:r>
            <a:r>
              <a:rPr lang="en-GB" sz="2000" dirty="0" err="1">
                <a:effectLst/>
                <a:latin typeface="Times New Roman" panose="02020603050405020304" pitchFamily="18" charset="0"/>
                <a:ea typeface="DejaVu Sans Condensed"/>
              </a:rPr>
              <a:t>Philoktemon</a:t>
            </a:r>
            <a:r>
              <a:rPr lang="en-GB" sz="2000" dirty="0">
                <a:effectLst/>
                <a:latin typeface="Times New Roman" panose="02020603050405020304" pitchFamily="18" charset="0"/>
                <a:ea typeface="DejaVu Sans Condensed"/>
              </a:rPr>
              <a:t> was killed.</a:t>
            </a:r>
          </a:p>
          <a:p>
            <a:pPr marL="0" indent="0" algn="just">
              <a:buNone/>
            </a:pPr>
            <a:endParaRPr lang="en-GB" sz="2000" dirty="0">
              <a:latin typeface="Times New Roman" panose="02020603050405020304" pitchFamily="18" charset="0"/>
              <a:ea typeface="DejaVu Sans Condensed"/>
            </a:endParaRPr>
          </a:p>
          <a:p>
            <a:pPr marL="0" indent="0" algn="just">
              <a:buNone/>
            </a:pPr>
            <a:r>
              <a:rPr lang="en-GB" sz="2000" dirty="0">
                <a:latin typeface="Times New Roman" panose="02020603050405020304" pitchFamily="18" charset="0"/>
                <a:ea typeface="DejaVu Sans Condensed"/>
              </a:rPr>
              <a:t>T</a:t>
            </a:r>
            <a:r>
              <a:rPr lang="en-GB" sz="2000" dirty="0">
                <a:effectLst/>
                <a:latin typeface="Times New Roman" panose="02020603050405020304" pitchFamily="18" charset="0"/>
                <a:ea typeface="DejaVu Sans Condensed"/>
              </a:rPr>
              <a:t>he naval expedition of </a:t>
            </a:r>
            <a:r>
              <a:rPr lang="en-GB" sz="2000" dirty="0" err="1">
                <a:effectLst/>
                <a:latin typeface="Times New Roman" panose="02020603050405020304" pitchFamily="18" charset="0"/>
                <a:ea typeface="DejaVu Sans Condensed"/>
              </a:rPr>
              <a:t>Phanostratos</a:t>
            </a:r>
            <a:r>
              <a:rPr lang="en-GB" sz="2000" dirty="0">
                <a:effectLst/>
                <a:latin typeface="Times New Roman" panose="02020603050405020304" pitchFamily="18" charset="0"/>
                <a:ea typeface="DejaVu Sans Condensed"/>
              </a:rPr>
              <a:t> set off ‘some time later’: commanded by </a:t>
            </a:r>
            <a:r>
              <a:rPr lang="en-GB" sz="2000" dirty="0" err="1">
                <a:effectLst/>
                <a:latin typeface="Times New Roman" panose="02020603050405020304" pitchFamily="18" charset="0"/>
                <a:ea typeface="DejaVu Sans Condensed"/>
              </a:rPr>
              <a:t>Timotheos</a:t>
            </a:r>
            <a:r>
              <a:rPr lang="en-GB" sz="2000" dirty="0">
                <a:effectLst/>
                <a:latin typeface="Times New Roman" panose="02020603050405020304" pitchFamily="18" charset="0"/>
                <a:ea typeface="DejaVu Sans Condensed"/>
              </a:rPr>
              <a:t>, who was central to the establishment of the Second Athenian League/Confederacy (in the years 378-373), was then prosecuted and later went into exile until 366/5, when he returned and captured Samos. Most scholars therefore think that the expedition with </a:t>
            </a:r>
            <a:r>
              <a:rPr lang="en-GB" sz="2000" dirty="0" err="1">
                <a:effectLst/>
                <a:latin typeface="Times New Roman" panose="02020603050405020304" pitchFamily="18" charset="0"/>
                <a:ea typeface="DejaVu Sans Condensed"/>
              </a:rPr>
              <a:t>Phanostratos</a:t>
            </a:r>
            <a:r>
              <a:rPr lang="en-GB" sz="2000" dirty="0">
                <a:effectLst/>
                <a:latin typeface="Times New Roman" panose="02020603050405020304" pitchFamily="18" charset="0"/>
                <a:ea typeface="DejaVu Sans Condensed"/>
              </a:rPr>
              <a:t> took place in the 370s, during the Theban War (378-362), which in turn supports the view that </a:t>
            </a:r>
            <a:r>
              <a:rPr lang="en-GB" sz="2000" dirty="0" err="1">
                <a:effectLst/>
                <a:latin typeface="Times New Roman" panose="02020603050405020304" pitchFamily="18" charset="0"/>
                <a:ea typeface="DejaVu Sans Condensed"/>
              </a:rPr>
              <a:t>Khairestratos</a:t>
            </a:r>
            <a:r>
              <a:rPr lang="en-GB" sz="2000" dirty="0">
                <a:effectLst/>
                <a:latin typeface="Times New Roman" panose="02020603050405020304" pitchFamily="18" charset="0"/>
                <a:ea typeface="DejaVu Sans Condensed"/>
              </a:rPr>
              <a:t> did not submit his claim until after </a:t>
            </a:r>
            <a:r>
              <a:rPr lang="en-GB" sz="2000" dirty="0" err="1">
                <a:effectLst/>
                <a:latin typeface="Times New Roman" panose="02020603050405020304" pitchFamily="18" charset="0"/>
                <a:ea typeface="DejaVu Sans Condensed"/>
              </a:rPr>
              <a:t>Euktemon’s</a:t>
            </a:r>
            <a:r>
              <a:rPr lang="en-GB" sz="2000" dirty="0">
                <a:effectLst/>
                <a:latin typeface="Times New Roman" panose="02020603050405020304" pitchFamily="18" charset="0"/>
                <a:ea typeface="DejaVu Sans Condensed"/>
              </a:rPr>
              <a:t> death some ten years later.</a:t>
            </a:r>
          </a:p>
        </p:txBody>
      </p:sp>
    </p:spTree>
    <p:extLst>
      <p:ext uri="{BB962C8B-B14F-4D97-AF65-F5344CB8AC3E}">
        <p14:creationId xmlns:p14="http://schemas.microsoft.com/office/powerpoint/2010/main" val="424962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sz="2400" dirty="0">
                <a:latin typeface="Times New Roman" panose="02020603050405020304" pitchFamily="18" charset="0"/>
                <a:cs typeface="Times New Roman" panose="02020603050405020304" pitchFamily="18" charset="0"/>
              </a:rPr>
              <a:t>When did </a:t>
            </a:r>
            <a:r>
              <a:rPr lang="en-GB" altLang="en-US" sz="2400" dirty="0" err="1">
                <a:latin typeface="Times New Roman" panose="02020603050405020304" pitchFamily="18" charset="0"/>
                <a:cs typeface="Times New Roman" panose="02020603050405020304" pitchFamily="18" charset="0"/>
              </a:rPr>
              <a:t>Philoktemon</a:t>
            </a:r>
            <a:r>
              <a:rPr lang="en-GB" altLang="en-US" sz="2400" dirty="0">
                <a:latin typeface="Times New Roman" panose="02020603050405020304" pitchFamily="18" charset="0"/>
                <a:cs typeface="Times New Roman" panose="02020603050405020304" pitchFamily="18" charset="0"/>
              </a:rPr>
              <a:t> die?</a:t>
            </a:r>
          </a:p>
        </p:txBody>
      </p:sp>
      <p:sp>
        <p:nvSpPr>
          <p:cNvPr id="4099" name="Content Placeholder 2"/>
          <p:cNvSpPr>
            <a:spLocks noGrp="1"/>
          </p:cNvSpPr>
          <p:nvPr>
            <p:ph idx="1"/>
          </p:nvPr>
        </p:nvSpPr>
        <p:spPr>
          <a:xfrm>
            <a:off x="457200" y="1340768"/>
            <a:ext cx="8229600" cy="4752527"/>
          </a:xfrm>
        </p:spPr>
        <p:txBody>
          <a:bodyPr/>
          <a:lstStyle/>
          <a:p>
            <a:pPr marL="0" indent="0" algn="just">
              <a:buNone/>
            </a:pPr>
            <a:r>
              <a:rPr lang="en-GB" sz="1500" dirty="0">
                <a:effectLst/>
                <a:latin typeface="Times New Roman" panose="02020603050405020304" pitchFamily="18" charset="0"/>
                <a:ea typeface="DejaVu Sans Condensed"/>
              </a:rPr>
              <a:t>Griffith-Williams argues for a later date, after </a:t>
            </a:r>
            <a:r>
              <a:rPr lang="en-GB" sz="1500" dirty="0" err="1">
                <a:effectLst/>
                <a:latin typeface="Times New Roman" panose="02020603050405020304" pitchFamily="18" charset="0"/>
                <a:ea typeface="DejaVu Sans Condensed"/>
              </a:rPr>
              <a:t>Timotheos</a:t>
            </a:r>
            <a:r>
              <a:rPr lang="en-GB" sz="1500" dirty="0">
                <a:effectLst/>
                <a:latin typeface="Times New Roman" panose="02020603050405020304" pitchFamily="18" charset="0"/>
                <a:ea typeface="DejaVu Sans Condensed"/>
              </a:rPr>
              <a:t>’ return from exile: </a:t>
            </a:r>
            <a:r>
              <a:rPr lang="en-GB" sz="1500" dirty="0" err="1">
                <a:effectLst/>
                <a:latin typeface="Times New Roman" panose="02020603050405020304" pitchFamily="18" charset="0"/>
                <a:ea typeface="DejaVu Sans Condensed"/>
              </a:rPr>
              <a:t>Euktemon</a:t>
            </a:r>
            <a:r>
              <a:rPr lang="en-GB" sz="1500" dirty="0">
                <a:effectLst/>
                <a:latin typeface="Times New Roman" panose="02020603050405020304" pitchFamily="18" charset="0"/>
                <a:ea typeface="DejaVu Sans Condensed"/>
              </a:rPr>
              <a:t> left his will with </a:t>
            </a:r>
            <a:r>
              <a:rPr lang="en-GB" sz="1500" dirty="0" err="1">
                <a:effectLst/>
                <a:latin typeface="Times New Roman" panose="02020603050405020304" pitchFamily="18" charset="0"/>
                <a:ea typeface="DejaVu Sans Condensed"/>
              </a:rPr>
              <a:t>Pythodoros</a:t>
            </a:r>
            <a:r>
              <a:rPr lang="en-GB" sz="1500" dirty="0">
                <a:effectLst/>
                <a:latin typeface="Times New Roman" panose="02020603050405020304" pitchFamily="18" charset="0"/>
                <a:ea typeface="DejaVu Sans Condensed"/>
              </a:rPr>
              <a:t> when </a:t>
            </a:r>
            <a:r>
              <a:rPr lang="en-GB" sz="1500" dirty="0" err="1">
                <a:effectLst/>
                <a:latin typeface="Times New Roman" panose="02020603050405020304" pitchFamily="18" charset="0"/>
                <a:ea typeface="DejaVu Sans Condensed"/>
              </a:rPr>
              <a:t>Phanostratos</a:t>
            </a:r>
            <a:r>
              <a:rPr lang="en-GB" sz="1500" dirty="0">
                <a:effectLst/>
                <a:latin typeface="Times New Roman" panose="02020603050405020304" pitchFamily="18" charset="0"/>
                <a:ea typeface="DejaVu Sans Condensed"/>
              </a:rPr>
              <a:t> was setting off, and decided to revoke it ‘nearly two years later’. If </a:t>
            </a:r>
            <a:r>
              <a:rPr lang="en-GB" sz="1500" dirty="0" err="1">
                <a:effectLst/>
                <a:latin typeface="Times New Roman" panose="02020603050405020304" pitchFamily="18" charset="0"/>
                <a:ea typeface="DejaVu Sans Condensed"/>
              </a:rPr>
              <a:t>Phanostratos</a:t>
            </a:r>
            <a:r>
              <a:rPr lang="en-GB" sz="1500" dirty="0">
                <a:effectLst/>
                <a:latin typeface="Times New Roman" panose="02020603050405020304" pitchFamily="18" charset="0"/>
                <a:ea typeface="DejaVu Sans Condensed"/>
              </a:rPr>
              <a:t> went off with </a:t>
            </a:r>
            <a:r>
              <a:rPr lang="en-GB" sz="1500" dirty="0" err="1">
                <a:effectLst/>
                <a:latin typeface="Times New Roman" panose="02020603050405020304" pitchFamily="18" charset="0"/>
                <a:ea typeface="DejaVu Sans Condensed"/>
              </a:rPr>
              <a:t>Timotheos</a:t>
            </a:r>
            <a:r>
              <a:rPr lang="en-GB" sz="1500" dirty="0">
                <a:effectLst/>
                <a:latin typeface="Times New Roman" panose="02020603050405020304" pitchFamily="18" charset="0"/>
                <a:ea typeface="DejaVu Sans Condensed"/>
              </a:rPr>
              <a:t> in 373, </a:t>
            </a:r>
            <a:r>
              <a:rPr lang="en-GB" sz="1500" dirty="0" err="1">
                <a:effectLst/>
                <a:latin typeface="Times New Roman" panose="02020603050405020304" pitchFamily="18" charset="0"/>
                <a:ea typeface="DejaVu Sans Condensed"/>
              </a:rPr>
              <a:t>Euktemon</a:t>
            </a:r>
            <a:r>
              <a:rPr lang="en-GB" sz="1500" dirty="0">
                <a:effectLst/>
                <a:latin typeface="Times New Roman" panose="02020603050405020304" pitchFamily="18" charset="0"/>
                <a:ea typeface="DejaVu Sans Condensed"/>
              </a:rPr>
              <a:t> must have lived for at least six years after the will was revoked – but Aristomenes emphasises the speed with which </a:t>
            </a:r>
            <a:r>
              <a:rPr lang="en-GB" sz="1500" dirty="0" err="1">
                <a:effectLst/>
                <a:latin typeface="Times New Roman" panose="02020603050405020304" pitchFamily="18" charset="0"/>
                <a:ea typeface="DejaVu Sans Condensed"/>
              </a:rPr>
              <a:t>Androkles</a:t>
            </a:r>
            <a:r>
              <a:rPr lang="en-GB" sz="1500" dirty="0">
                <a:effectLst/>
                <a:latin typeface="Times New Roman" panose="02020603050405020304" pitchFamily="18" charset="0"/>
                <a:ea typeface="DejaVu Sans Condensed"/>
              </a:rPr>
              <a:t> and </a:t>
            </a:r>
            <a:r>
              <a:rPr lang="en-GB" sz="1500" dirty="0" err="1">
                <a:effectLst/>
                <a:latin typeface="Times New Roman" panose="02020603050405020304" pitchFamily="18" charset="0"/>
                <a:ea typeface="DejaVu Sans Condensed"/>
              </a:rPr>
              <a:t>Alke</a:t>
            </a:r>
            <a:r>
              <a:rPr lang="en-GB" sz="1500" dirty="0">
                <a:effectLst/>
                <a:latin typeface="Times New Roman" panose="02020603050405020304" pitchFamily="18" charset="0"/>
                <a:ea typeface="DejaVu Sans Condensed"/>
              </a:rPr>
              <a:t> intrigued against the old man, months rather than years.</a:t>
            </a:r>
          </a:p>
          <a:p>
            <a:pPr marL="0" indent="0" algn="just">
              <a:buNone/>
            </a:pPr>
            <a:r>
              <a:rPr lang="en-GB" sz="1500" dirty="0" err="1">
                <a:effectLst/>
                <a:latin typeface="Times New Roman" panose="02020603050405020304" pitchFamily="18" charset="0"/>
                <a:ea typeface="DejaVu Sans Condensed"/>
              </a:rPr>
              <a:t>Alke’s</a:t>
            </a:r>
            <a:r>
              <a:rPr lang="en-GB" sz="1500" dirty="0">
                <a:effectLst/>
                <a:latin typeface="Times New Roman" panose="02020603050405020304" pitchFamily="18" charset="0"/>
                <a:ea typeface="DejaVu Sans Condensed"/>
              </a:rPr>
              <a:t> older son was first introduced to </a:t>
            </a:r>
            <a:r>
              <a:rPr lang="en-GB" sz="1500" dirty="0" err="1">
                <a:effectLst/>
                <a:latin typeface="Times New Roman" panose="02020603050405020304" pitchFamily="18" charset="0"/>
                <a:ea typeface="DejaVu Sans Condensed"/>
              </a:rPr>
              <a:t>Euktemon’s</a:t>
            </a:r>
            <a:r>
              <a:rPr lang="en-GB" sz="1500" dirty="0">
                <a:effectLst/>
                <a:latin typeface="Times New Roman" panose="02020603050405020304" pitchFamily="18" charset="0"/>
                <a:ea typeface="DejaVu Sans Condensed"/>
              </a:rPr>
              <a:t> phratry before </a:t>
            </a:r>
            <a:r>
              <a:rPr lang="en-GB" sz="1500" dirty="0" err="1">
                <a:effectLst/>
                <a:latin typeface="Times New Roman" panose="02020603050405020304" pitchFamily="18" charset="0"/>
                <a:ea typeface="DejaVu Sans Condensed"/>
              </a:rPr>
              <a:t>Philoktemon</a:t>
            </a:r>
            <a:r>
              <a:rPr lang="en-GB" sz="1500" dirty="0">
                <a:effectLst/>
                <a:latin typeface="Times New Roman" panose="02020603050405020304" pitchFamily="18" charset="0"/>
                <a:ea typeface="DejaVu Sans Condensed"/>
              </a:rPr>
              <a:t> died (6.22). Since he is ‘not yet twenty’ (6.14) and was probably fifteen or sixteen when he was first introduced, no more than two or three years can then have elapsed between his successful admission to the phratry, when </a:t>
            </a:r>
            <a:r>
              <a:rPr lang="en-GB" sz="1500" dirty="0" err="1">
                <a:effectLst/>
                <a:latin typeface="Times New Roman" panose="02020603050405020304" pitchFamily="18" charset="0"/>
                <a:ea typeface="DejaVu Sans Condensed"/>
              </a:rPr>
              <a:t>Philoktemon</a:t>
            </a:r>
            <a:r>
              <a:rPr lang="en-GB" sz="1500" dirty="0">
                <a:effectLst/>
                <a:latin typeface="Times New Roman" panose="02020603050405020304" pitchFamily="18" charset="0"/>
                <a:ea typeface="DejaVu Sans Condensed"/>
              </a:rPr>
              <a:t> was still alive (6.23-4), and the court hearing.</a:t>
            </a:r>
          </a:p>
          <a:p>
            <a:pPr marL="0" indent="0" algn="just">
              <a:buNone/>
            </a:pPr>
            <a:r>
              <a:rPr lang="en-GB" sz="1500" dirty="0" err="1">
                <a:effectLst/>
                <a:latin typeface="Times New Roman" panose="02020603050405020304" pitchFamily="18" charset="0"/>
                <a:ea typeface="DejaVu Sans Condensed"/>
              </a:rPr>
              <a:t>Phanostratos</a:t>
            </a:r>
            <a:r>
              <a:rPr lang="en-GB" sz="1500" dirty="0">
                <a:effectLst/>
                <a:latin typeface="Times New Roman" panose="02020603050405020304" pitchFamily="18" charset="0"/>
                <a:ea typeface="DejaVu Sans Condensed"/>
              </a:rPr>
              <a:t> of </a:t>
            </a:r>
            <a:r>
              <a:rPr lang="en-GB" sz="1500" dirty="0" err="1">
                <a:effectLst/>
                <a:latin typeface="Times New Roman" panose="02020603050405020304" pitchFamily="18" charset="0"/>
                <a:ea typeface="DejaVu Sans Condensed"/>
              </a:rPr>
              <a:t>Cephisia</a:t>
            </a:r>
            <a:r>
              <a:rPr lang="en-GB" sz="1500" dirty="0">
                <a:effectLst/>
                <a:latin typeface="Times New Roman" panose="02020603050405020304" pitchFamily="18" charset="0"/>
                <a:ea typeface="DejaVu Sans Condensed"/>
              </a:rPr>
              <a:t> was trierarch in a naval record identified by </a:t>
            </a:r>
            <a:r>
              <a:rPr lang="en-GB" sz="1500" dirty="0" err="1">
                <a:effectLst/>
                <a:latin typeface="Times New Roman" panose="02020603050405020304" pitchFamily="18" charset="0"/>
                <a:ea typeface="DejaVu Sans Condensed"/>
              </a:rPr>
              <a:t>Schweigert</a:t>
            </a:r>
            <a:r>
              <a:rPr lang="en-GB" sz="1500" dirty="0">
                <a:effectLst/>
                <a:latin typeface="Times New Roman" panose="02020603050405020304" pitchFamily="18" charset="0"/>
                <a:ea typeface="DejaVu Sans Condensed"/>
              </a:rPr>
              <a:t> as relating to the first of three cleruchic expeditions to Samos, in 365/4 (IG ii</a:t>
            </a:r>
            <a:r>
              <a:rPr lang="en-GB" sz="1500" baseline="30000" dirty="0">
                <a:effectLst/>
                <a:latin typeface="Times New Roman" panose="02020603050405020304" pitchFamily="18" charset="0"/>
                <a:ea typeface="DejaVu Sans Condensed"/>
              </a:rPr>
              <a:t>2</a:t>
            </a:r>
            <a:r>
              <a:rPr lang="en-GB" sz="1500" dirty="0">
                <a:effectLst/>
                <a:latin typeface="Times New Roman" panose="02020603050405020304" pitchFamily="18" charset="0"/>
                <a:ea typeface="DejaVu Sans Condensed"/>
              </a:rPr>
              <a:t> 1609, line 92). If there was a battle off Chios during the ten-month siege of Samos, </a:t>
            </a:r>
            <a:r>
              <a:rPr lang="en-GB" sz="1500" dirty="0" err="1">
                <a:effectLst/>
                <a:latin typeface="Times New Roman" panose="02020603050405020304" pitchFamily="18" charset="0"/>
                <a:ea typeface="DejaVu Sans Condensed"/>
              </a:rPr>
              <a:t>Philoktemon</a:t>
            </a:r>
            <a:r>
              <a:rPr lang="en-GB" sz="1500" dirty="0">
                <a:effectLst/>
                <a:latin typeface="Times New Roman" panose="02020603050405020304" pitchFamily="18" charset="0"/>
                <a:ea typeface="DejaVu Sans Condensed"/>
              </a:rPr>
              <a:t> could have died in 366/5, and </a:t>
            </a:r>
            <a:r>
              <a:rPr lang="en-GB" sz="1500" dirty="0" err="1">
                <a:effectLst/>
                <a:latin typeface="Times New Roman" panose="02020603050405020304" pitchFamily="18" charset="0"/>
                <a:ea typeface="DejaVu Sans Condensed"/>
              </a:rPr>
              <a:t>Phanostratos</a:t>
            </a:r>
            <a:r>
              <a:rPr lang="en-GB" sz="1500" dirty="0">
                <a:effectLst/>
                <a:latin typeface="Times New Roman" panose="02020603050405020304" pitchFamily="18" charset="0"/>
                <a:ea typeface="DejaVu Sans Condensed"/>
              </a:rPr>
              <a:t> sailed out on the cleruchic expedition to Samos. To accommodate a two year interval between the depositing of the will and its revocation, you have then to put the trial in the summer of 363: the siege of Samos ended in the spring of 365 and the cleruchic expedition of </a:t>
            </a:r>
            <a:r>
              <a:rPr lang="en-GB" sz="1500" dirty="0" err="1">
                <a:effectLst/>
                <a:latin typeface="Times New Roman" panose="02020603050405020304" pitchFamily="18" charset="0"/>
                <a:ea typeface="DejaVu Sans Condensed"/>
              </a:rPr>
              <a:t>Phanostratos</a:t>
            </a:r>
            <a:r>
              <a:rPr lang="en-GB" sz="1500" dirty="0">
                <a:effectLst/>
                <a:latin typeface="Times New Roman" panose="02020603050405020304" pitchFamily="18" charset="0"/>
                <a:ea typeface="DejaVu Sans Condensed"/>
              </a:rPr>
              <a:t> left soon after and returned by about July; </a:t>
            </a:r>
            <a:r>
              <a:rPr lang="en-GB" sz="1500" dirty="0" err="1">
                <a:effectLst/>
                <a:latin typeface="Times New Roman" panose="02020603050405020304" pitchFamily="18" charset="0"/>
                <a:ea typeface="DejaVu Sans Condensed"/>
              </a:rPr>
              <a:t>Euktemon</a:t>
            </a:r>
            <a:r>
              <a:rPr lang="en-GB" sz="1500" dirty="0">
                <a:effectLst/>
                <a:latin typeface="Times New Roman" panose="02020603050405020304" pitchFamily="18" charset="0"/>
                <a:ea typeface="DejaVu Sans Condensed"/>
              </a:rPr>
              <a:t> deposited the will in May or June 365 and revoked it in March or April 363, leaving an interval of three or four months in which </a:t>
            </a:r>
            <a:r>
              <a:rPr lang="en-GB" sz="1500" dirty="0" err="1">
                <a:effectLst/>
                <a:latin typeface="Times New Roman" panose="02020603050405020304" pitchFamily="18" charset="0"/>
                <a:ea typeface="DejaVu Sans Condensed"/>
              </a:rPr>
              <a:t>Euktemon</a:t>
            </a:r>
            <a:r>
              <a:rPr lang="en-GB" sz="1500" dirty="0">
                <a:effectLst/>
                <a:latin typeface="Times New Roman" panose="02020603050405020304" pitchFamily="18" charset="0"/>
                <a:ea typeface="DejaVu Sans Condensed"/>
              </a:rPr>
              <a:t> sold off his property.</a:t>
            </a:r>
          </a:p>
          <a:p>
            <a:pPr marL="0" indent="0" algn="just">
              <a:buNone/>
            </a:pPr>
            <a:endParaRPr lang="en-GB" sz="1500" dirty="0">
              <a:latin typeface="Times New Roman" panose="02020603050405020304" pitchFamily="18" charset="0"/>
              <a:ea typeface="DejaVu Sans Condensed"/>
              <a:cs typeface="Times New Roman" panose="02020603050405020304" pitchFamily="18" charset="0"/>
            </a:endParaRPr>
          </a:p>
          <a:p>
            <a:pPr marL="0" indent="0" algn="just">
              <a:buNone/>
            </a:pPr>
            <a:r>
              <a:rPr lang="en-GB" sz="1500" dirty="0">
                <a:effectLst/>
                <a:latin typeface="Times New Roman" panose="02020603050405020304" pitchFamily="18" charset="0"/>
                <a:ea typeface="DejaVu Sans Condensed"/>
                <a:cs typeface="Times New Roman" panose="02020603050405020304" pitchFamily="18" charset="0"/>
              </a:rPr>
              <a:t>E. </a:t>
            </a:r>
            <a:r>
              <a:rPr lang="en-GB" sz="1500" dirty="0" err="1">
                <a:effectLst/>
                <a:latin typeface="Times New Roman" panose="02020603050405020304" pitchFamily="18" charset="0"/>
                <a:ea typeface="DejaVu Sans Condensed"/>
                <a:cs typeface="Times New Roman" panose="02020603050405020304" pitchFamily="18" charset="0"/>
              </a:rPr>
              <a:t>Schweigert</a:t>
            </a:r>
            <a:r>
              <a:rPr lang="en-GB" sz="1500" dirty="0">
                <a:effectLst/>
                <a:latin typeface="Times New Roman" panose="02020603050405020304" pitchFamily="18" charset="0"/>
                <a:ea typeface="DejaVu Sans Condensed"/>
                <a:cs typeface="Times New Roman" panose="02020603050405020304" pitchFamily="18" charset="0"/>
              </a:rPr>
              <a:t>, ‘The Athenian cleruchy on Samos’, </a:t>
            </a:r>
            <a:r>
              <a:rPr lang="en-GB" sz="1500" i="1" dirty="0">
                <a:effectLst/>
                <a:latin typeface="Times New Roman" panose="02020603050405020304" pitchFamily="18" charset="0"/>
                <a:ea typeface="DejaVu Sans Condensed"/>
                <a:cs typeface="Times New Roman" panose="02020603050405020304" pitchFamily="18" charset="0"/>
              </a:rPr>
              <a:t>American Journal of Philology</a:t>
            </a:r>
            <a:r>
              <a:rPr lang="en-GB" sz="1500" dirty="0">
                <a:effectLst/>
                <a:latin typeface="Times New Roman" panose="02020603050405020304" pitchFamily="18" charset="0"/>
                <a:ea typeface="DejaVu Sans Condensed"/>
                <a:cs typeface="Times New Roman" panose="02020603050405020304" pitchFamily="18" charset="0"/>
              </a:rPr>
              <a:t> 61 (1940), pp. 194-8</a:t>
            </a:r>
            <a:endParaRPr lang="en-GB" sz="1500" dirty="0">
              <a:effectLst/>
              <a:latin typeface="DejaVu Sans Condensed"/>
              <a:ea typeface="DejaVu Sans Condensed"/>
              <a:cs typeface="Times New Roman" panose="02020603050405020304" pitchFamily="18" charset="0"/>
            </a:endParaRPr>
          </a:p>
        </p:txBody>
      </p:sp>
    </p:spTree>
    <p:extLst>
      <p:ext uri="{BB962C8B-B14F-4D97-AF65-F5344CB8AC3E}">
        <p14:creationId xmlns:p14="http://schemas.microsoft.com/office/powerpoint/2010/main" val="93152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1691680" y="1484783"/>
            <a:ext cx="6480720" cy="4320481"/>
          </a:xfrm>
        </p:spPr>
        <p:txBody>
          <a:bodyPr/>
          <a:lstStyle/>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endParaRPr lang="en-GB" sz="2400" dirty="0">
              <a:latin typeface="Times New Roman" panose="02020603050405020304" pitchFamily="18" charset="0"/>
              <a:cs typeface="Times New Roman" panose="02020603050405020304" pitchFamily="18" charset="0"/>
            </a:endParaRPr>
          </a:p>
        </p:txBody>
      </p:sp>
      <p:sp>
        <p:nvSpPr>
          <p:cNvPr id="4098" name="Title 1"/>
          <p:cNvSpPr>
            <a:spLocks noGrp="1"/>
          </p:cNvSpPr>
          <p:nvPr>
            <p:ph type="title"/>
          </p:nvPr>
        </p:nvSpPr>
        <p:spPr/>
        <p:txBody>
          <a:bodyPr/>
          <a:lstStyle/>
          <a:p>
            <a:r>
              <a:rPr lang="en-GB" sz="2400" dirty="0">
                <a:effectLst/>
                <a:latin typeface="Times New Roman" panose="02020603050405020304" pitchFamily="18" charset="0"/>
                <a:ea typeface="DejaVu Sans Condensed"/>
              </a:rPr>
              <a:t>IG ii</a:t>
            </a:r>
            <a:r>
              <a:rPr lang="en-GB" sz="2400" baseline="30000" dirty="0">
                <a:effectLst/>
                <a:latin typeface="Times New Roman" panose="02020603050405020304" pitchFamily="18" charset="0"/>
                <a:ea typeface="DejaVu Sans Condensed"/>
              </a:rPr>
              <a:t>2</a:t>
            </a:r>
            <a:r>
              <a:rPr lang="en-GB" sz="2400" dirty="0">
                <a:effectLst/>
                <a:latin typeface="Times New Roman" panose="02020603050405020304" pitchFamily="18" charset="0"/>
                <a:ea typeface="DejaVu Sans Condensed"/>
              </a:rPr>
              <a:t> 1609, line 92</a:t>
            </a:r>
            <a:endParaRPr lang="en-GB" altLang="en-US" sz="2400" dirty="0"/>
          </a:p>
        </p:txBody>
      </p:sp>
      <p:pic>
        <p:nvPicPr>
          <p:cNvPr id="4" name="Picture 3">
            <a:extLst>
              <a:ext uri="{FF2B5EF4-FFF2-40B4-BE49-F238E27FC236}">
                <a16:creationId xmlns:a16="http://schemas.microsoft.com/office/drawing/2014/main" id="{AE772481-8092-0EC1-7570-AEB694008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36"/>
            <a:ext cx="9144000" cy="4949100"/>
          </a:xfrm>
          <a:prstGeom prst="rect">
            <a:avLst/>
          </a:prstGeom>
        </p:spPr>
      </p:pic>
    </p:spTree>
    <p:extLst>
      <p:ext uri="{BB962C8B-B14F-4D97-AF65-F5344CB8AC3E}">
        <p14:creationId xmlns:p14="http://schemas.microsoft.com/office/powerpoint/2010/main" val="2810442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sz="2400" dirty="0">
                <a:latin typeface="Times New Roman" panose="02020603050405020304" pitchFamily="18" charset="0"/>
                <a:cs typeface="Times New Roman" panose="02020603050405020304" pitchFamily="18" charset="0"/>
              </a:rPr>
              <a:t>Under what legal procedure did it take place?</a:t>
            </a:r>
          </a:p>
        </p:txBody>
      </p:sp>
      <p:sp>
        <p:nvSpPr>
          <p:cNvPr id="4099" name="Content Placeholder 2"/>
          <p:cNvSpPr>
            <a:spLocks noGrp="1"/>
          </p:cNvSpPr>
          <p:nvPr>
            <p:ph idx="1"/>
          </p:nvPr>
        </p:nvSpPr>
        <p:spPr>
          <a:xfrm>
            <a:off x="611560" y="1340768"/>
            <a:ext cx="8229600" cy="4752527"/>
          </a:xfrm>
        </p:spPr>
        <p:txBody>
          <a:bodyPr/>
          <a:lstStyle/>
          <a:p>
            <a:pPr marL="0" indent="0" algn="just">
              <a:buNone/>
            </a:pPr>
            <a:r>
              <a:rPr lang="en-GB" sz="2000" dirty="0">
                <a:latin typeface="Times New Roman" panose="02020603050405020304" pitchFamily="18" charset="0"/>
                <a:ea typeface="DejaVu Sans Condensed"/>
                <a:cs typeface="Times New Roman" panose="02020603050405020304" pitchFamily="18" charset="0"/>
              </a:rPr>
              <a:t>A</a:t>
            </a:r>
            <a:r>
              <a:rPr lang="en-GB" sz="2000" dirty="0">
                <a:effectLst/>
                <a:latin typeface="Times New Roman" panose="02020603050405020304" pitchFamily="18" charset="0"/>
                <a:ea typeface="DejaVu Sans Condensed"/>
                <a:cs typeface="Times New Roman" panose="02020603050405020304" pitchFamily="18" charset="0"/>
              </a:rPr>
              <a:t> </a:t>
            </a:r>
            <a:r>
              <a:rPr lang="en-GB" sz="2000" i="1" dirty="0">
                <a:effectLst/>
                <a:latin typeface="Times New Roman" panose="02020603050405020304" pitchFamily="18" charset="0"/>
                <a:ea typeface="DejaVu Sans Condensed"/>
                <a:cs typeface="Times New Roman" panose="02020603050405020304" pitchFamily="18" charset="0"/>
              </a:rPr>
              <a:t>dike pseudomartyrion</a:t>
            </a:r>
          </a:p>
          <a:p>
            <a:pPr marL="0" indent="0" algn="just">
              <a:buNone/>
            </a:pPr>
            <a:endParaRPr lang="en-GB" sz="2000" i="1" dirty="0">
              <a:latin typeface="Times New Roman" panose="02020603050405020304" pitchFamily="18" charset="0"/>
              <a:ea typeface="DejaVu Sans Condensed"/>
              <a:cs typeface="Times New Roman" panose="02020603050405020304" pitchFamily="18" charset="0"/>
            </a:endParaRPr>
          </a:p>
          <a:p>
            <a:pPr marL="0" indent="0" algn="just">
              <a:buNone/>
            </a:pPr>
            <a:r>
              <a:rPr lang="en-GB" sz="2000" dirty="0" err="1">
                <a:effectLst/>
                <a:latin typeface="Times New Roman" panose="02020603050405020304" pitchFamily="18" charset="0"/>
                <a:ea typeface="DejaVu Sans Condensed"/>
                <a:cs typeface="Times New Roman" panose="02020603050405020304" pitchFamily="18" charset="0"/>
              </a:rPr>
              <a:t>Khairestratos</a:t>
            </a:r>
            <a:r>
              <a:rPr lang="en-GB" sz="2000" dirty="0">
                <a:effectLst/>
                <a:latin typeface="Times New Roman" panose="02020603050405020304" pitchFamily="18" charset="0"/>
                <a:ea typeface="DejaVu Sans Condensed"/>
                <a:cs typeface="Times New Roman" panose="02020603050405020304" pitchFamily="18" charset="0"/>
              </a:rPr>
              <a:t> submitted a </a:t>
            </a:r>
            <a:r>
              <a:rPr lang="en-GB" sz="2000" i="1" dirty="0">
                <a:effectLst/>
                <a:latin typeface="Times New Roman" panose="02020603050405020304" pitchFamily="18" charset="0"/>
                <a:ea typeface="DejaVu Sans Condensed"/>
                <a:cs typeface="Times New Roman" panose="02020603050405020304" pitchFamily="18" charset="0"/>
              </a:rPr>
              <a:t>lexis</a:t>
            </a:r>
            <a:r>
              <a:rPr lang="en-GB" sz="2000" dirty="0">
                <a:effectLst/>
                <a:latin typeface="Times New Roman" panose="02020603050405020304" pitchFamily="18" charset="0"/>
                <a:ea typeface="DejaVu Sans Condensed"/>
                <a:cs typeface="Times New Roman" panose="02020603050405020304" pitchFamily="18" charset="0"/>
              </a:rPr>
              <a:t> to the court to claim the estate as </a:t>
            </a:r>
            <a:r>
              <a:rPr lang="en-GB" sz="2000" dirty="0" err="1">
                <a:effectLst/>
                <a:latin typeface="Times New Roman" panose="02020603050405020304" pitchFamily="18" charset="0"/>
                <a:ea typeface="DejaVu Sans Condensed"/>
                <a:cs typeface="Times New Roman" panose="02020603050405020304" pitchFamily="18" charset="0"/>
              </a:rPr>
              <a:t>Philoktemon’s</a:t>
            </a:r>
            <a:r>
              <a:rPr lang="en-GB" sz="2000" dirty="0">
                <a:effectLst/>
                <a:latin typeface="Times New Roman" panose="02020603050405020304" pitchFamily="18" charset="0"/>
                <a:ea typeface="DejaVu Sans Condensed"/>
                <a:cs typeface="Times New Roman" panose="02020603050405020304" pitchFamily="18" charset="0"/>
              </a:rPr>
              <a:t> son adopted by will; same for those who claimed as next of kin; rival claimants each had to submit their own </a:t>
            </a:r>
            <a:r>
              <a:rPr lang="en-GB" sz="2000" i="1" dirty="0">
                <a:effectLst/>
                <a:latin typeface="Times New Roman" panose="02020603050405020304" pitchFamily="18" charset="0"/>
                <a:ea typeface="DejaVu Sans Condensed"/>
                <a:cs typeface="Times New Roman" panose="02020603050405020304" pitchFamily="18" charset="0"/>
              </a:rPr>
              <a:t>lexis</a:t>
            </a:r>
            <a:r>
              <a:rPr lang="en-GB" sz="2000" dirty="0">
                <a:effectLst/>
                <a:latin typeface="Times New Roman" panose="02020603050405020304" pitchFamily="18" charset="0"/>
                <a:ea typeface="DejaVu Sans Condensed"/>
                <a:cs typeface="Times New Roman" panose="02020603050405020304" pitchFamily="18" charset="0"/>
              </a:rPr>
              <a:t> for an </a:t>
            </a:r>
            <a:r>
              <a:rPr lang="en-GB" sz="2000" i="1" dirty="0">
                <a:effectLst/>
                <a:latin typeface="Times New Roman" panose="02020603050405020304" pitchFamily="18" charset="0"/>
                <a:ea typeface="DejaVu Sans Condensed"/>
                <a:cs typeface="Times New Roman" panose="02020603050405020304" pitchFamily="18" charset="0"/>
              </a:rPr>
              <a:t>epidikasia</a:t>
            </a:r>
            <a:r>
              <a:rPr lang="en-GB" sz="2000" dirty="0">
                <a:effectLst/>
                <a:latin typeface="Times New Roman" panose="02020603050405020304" pitchFamily="18" charset="0"/>
                <a:ea typeface="DejaVu Sans Condensed"/>
                <a:cs typeface="Times New Roman" panose="02020603050405020304" pitchFamily="18" charset="0"/>
              </a:rPr>
              <a:t>.</a:t>
            </a:r>
          </a:p>
          <a:p>
            <a:pPr marL="0" indent="0" algn="just">
              <a:buNone/>
            </a:pPr>
            <a:r>
              <a:rPr lang="en-GB" sz="2000" dirty="0">
                <a:latin typeface="Times New Roman" panose="02020603050405020304" pitchFamily="18" charset="0"/>
                <a:ea typeface="DejaVu Sans Condensed"/>
                <a:cs typeface="Times New Roman" panose="02020603050405020304" pitchFamily="18" charset="0"/>
              </a:rPr>
              <a:t>N</a:t>
            </a:r>
            <a:r>
              <a:rPr lang="en-GB" sz="2000" dirty="0">
                <a:effectLst/>
                <a:latin typeface="Times New Roman" panose="02020603050405020304" pitchFamily="18" charset="0"/>
                <a:ea typeface="DejaVu Sans Condensed"/>
                <a:cs typeface="Times New Roman" panose="02020603050405020304" pitchFamily="18" charset="0"/>
              </a:rPr>
              <a:t>atural sons or those who had been adopted when the adopter was still alive (</a:t>
            </a:r>
            <a:r>
              <a:rPr lang="en-GB" sz="2000" i="1" dirty="0">
                <a:effectLst/>
                <a:latin typeface="Times New Roman" panose="02020603050405020304" pitchFamily="18" charset="0"/>
                <a:ea typeface="DejaVu Sans Condensed"/>
                <a:cs typeface="Times New Roman" panose="02020603050405020304" pitchFamily="18" charset="0"/>
              </a:rPr>
              <a:t>inter vivos</a:t>
            </a:r>
            <a:r>
              <a:rPr lang="en-GB" sz="2000" dirty="0">
                <a:effectLst/>
                <a:latin typeface="Times New Roman" panose="02020603050405020304" pitchFamily="18" charset="0"/>
                <a:ea typeface="DejaVu Sans Condensed"/>
                <a:cs typeface="Times New Roman" panose="02020603050405020304" pitchFamily="18" charset="0"/>
              </a:rPr>
              <a:t>) simply took possession of the estate (</a:t>
            </a:r>
            <a:r>
              <a:rPr lang="en-GB" sz="2000" i="1" dirty="0">
                <a:effectLst/>
                <a:latin typeface="Times New Roman" panose="02020603050405020304" pitchFamily="18" charset="0"/>
                <a:ea typeface="DejaVu Sans Condensed"/>
                <a:cs typeface="Times New Roman" panose="02020603050405020304" pitchFamily="18" charset="0"/>
              </a:rPr>
              <a:t>embateusis</a:t>
            </a:r>
            <a:r>
              <a:rPr lang="en-GB" sz="2000" dirty="0">
                <a:effectLst/>
                <a:latin typeface="Times New Roman" panose="02020603050405020304" pitchFamily="18" charset="0"/>
                <a:ea typeface="DejaVu Sans Condensed"/>
                <a:cs typeface="Times New Roman" panose="02020603050405020304" pitchFamily="18" charset="0"/>
              </a:rPr>
              <a:t>)</a:t>
            </a:r>
            <a:r>
              <a:rPr lang="en-GB" sz="2000" i="1" dirty="0">
                <a:effectLst/>
                <a:latin typeface="Times New Roman" panose="02020603050405020304" pitchFamily="18" charset="0"/>
                <a:ea typeface="DejaVu Sans Condensed"/>
                <a:cs typeface="Times New Roman" panose="02020603050405020304" pitchFamily="18" charset="0"/>
              </a:rPr>
              <a:t>.</a:t>
            </a:r>
            <a:endParaRPr lang="en-GB" sz="2000" i="1" dirty="0">
              <a:latin typeface="Times New Roman" panose="02020603050405020304" pitchFamily="18" charset="0"/>
              <a:ea typeface="DejaVu Sans Condensed"/>
              <a:cs typeface="Times New Roman" panose="02020603050405020304" pitchFamily="18" charset="0"/>
            </a:endParaRPr>
          </a:p>
          <a:p>
            <a:pPr marL="0" indent="0" algn="just">
              <a:buNone/>
            </a:pPr>
            <a:r>
              <a:rPr lang="en-GB" sz="2000" dirty="0">
                <a:latin typeface="Times New Roman" panose="02020603050405020304" pitchFamily="18" charset="0"/>
                <a:ea typeface="DejaVu Sans Condensed"/>
                <a:cs typeface="Times New Roman" panose="02020603050405020304" pitchFamily="18" charset="0"/>
              </a:rPr>
              <a:t>But </a:t>
            </a:r>
            <a:r>
              <a:rPr lang="en-GB" sz="2000" dirty="0" err="1">
                <a:effectLst/>
                <a:latin typeface="Times New Roman" panose="02020603050405020304" pitchFamily="18" charset="0"/>
                <a:ea typeface="DejaVu Sans Condensed"/>
                <a:cs typeface="Times New Roman" panose="02020603050405020304" pitchFamily="18" charset="0"/>
              </a:rPr>
              <a:t>Androkles</a:t>
            </a:r>
            <a:r>
              <a:rPr lang="en-GB" sz="2000" dirty="0">
                <a:effectLst/>
                <a:latin typeface="Times New Roman" panose="02020603050405020304" pitchFamily="18" charset="0"/>
                <a:ea typeface="DejaVu Sans Condensed"/>
                <a:cs typeface="Times New Roman" panose="02020603050405020304" pitchFamily="18" charset="0"/>
              </a:rPr>
              <a:t> tried to block </a:t>
            </a:r>
            <a:r>
              <a:rPr lang="en-GB" sz="2000" dirty="0" err="1">
                <a:effectLst/>
                <a:latin typeface="Times New Roman" panose="02020603050405020304" pitchFamily="18" charset="0"/>
                <a:ea typeface="DejaVu Sans Condensed"/>
                <a:cs typeface="Times New Roman" panose="02020603050405020304" pitchFamily="18" charset="0"/>
              </a:rPr>
              <a:t>Khairestratos</a:t>
            </a:r>
            <a:r>
              <a:rPr lang="en-GB" sz="2000" dirty="0">
                <a:effectLst/>
                <a:latin typeface="Times New Roman" panose="02020603050405020304" pitchFamily="18" charset="0"/>
                <a:ea typeface="DejaVu Sans Condensed"/>
                <a:cs typeface="Times New Roman" panose="02020603050405020304" pitchFamily="18" charset="0"/>
              </a:rPr>
              <a:t>’ claim with a formal declaration (</a:t>
            </a:r>
            <a:r>
              <a:rPr lang="en-GB" sz="2000" i="1" dirty="0">
                <a:effectLst/>
                <a:latin typeface="Times New Roman" panose="02020603050405020304" pitchFamily="18" charset="0"/>
                <a:ea typeface="DejaVu Sans Condensed"/>
                <a:cs typeface="Times New Roman" panose="02020603050405020304" pitchFamily="18" charset="0"/>
              </a:rPr>
              <a:t>diamartyria</a:t>
            </a:r>
            <a:r>
              <a:rPr lang="en-GB" sz="2000" dirty="0">
                <a:effectLst/>
                <a:latin typeface="Times New Roman" panose="02020603050405020304" pitchFamily="18" charset="0"/>
                <a:ea typeface="DejaVu Sans Condensed"/>
                <a:cs typeface="Times New Roman" panose="02020603050405020304" pitchFamily="18" charset="0"/>
              </a:rPr>
              <a:t>) that </a:t>
            </a:r>
            <a:r>
              <a:rPr lang="en-GB" sz="2000" dirty="0" err="1">
                <a:effectLst/>
                <a:latin typeface="Times New Roman" panose="02020603050405020304" pitchFamily="18" charset="0"/>
                <a:ea typeface="DejaVu Sans Condensed"/>
                <a:cs typeface="Times New Roman" panose="02020603050405020304" pitchFamily="18" charset="0"/>
              </a:rPr>
              <a:t>Philoktemon</a:t>
            </a:r>
            <a:r>
              <a:rPr lang="en-GB" sz="2000" dirty="0">
                <a:effectLst/>
                <a:latin typeface="Times New Roman" panose="02020603050405020304" pitchFamily="18" charset="0"/>
                <a:ea typeface="DejaVu Sans Condensed"/>
                <a:cs typeface="Times New Roman" panose="02020603050405020304" pitchFamily="18" charset="0"/>
              </a:rPr>
              <a:t> had died childless and not left a will, and that </a:t>
            </a:r>
            <a:r>
              <a:rPr lang="en-GB" sz="2000" dirty="0" err="1">
                <a:effectLst/>
                <a:latin typeface="Times New Roman" panose="02020603050405020304" pitchFamily="18" charset="0"/>
                <a:ea typeface="DejaVu Sans Condensed"/>
                <a:cs typeface="Times New Roman" panose="02020603050405020304" pitchFamily="18" charset="0"/>
              </a:rPr>
              <a:t>Philoktemon’s</a:t>
            </a:r>
            <a:r>
              <a:rPr lang="en-GB" sz="2000" dirty="0">
                <a:effectLst/>
                <a:latin typeface="Times New Roman" panose="02020603050405020304" pitchFamily="18" charset="0"/>
                <a:ea typeface="DejaVu Sans Condensed"/>
                <a:cs typeface="Times New Roman" panose="02020603050405020304" pitchFamily="18" charset="0"/>
              </a:rPr>
              <a:t> father, </a:t>
            </a:r>
            <a:r>
              <a:rPr lang="en-GB" sz="2000" dirty="0" err="1">
                <a:effectLst/>
                <a:latin typeface="Times New Roman" panose="02020603050405020304" pitchFamily="18" charset="0"/>
                <a:ea typeface="DejaVu Sans Condensed"/>
                <a:cs typeface="Times New Roman" panose="02020603050405020304" pitchFamily="18" charset="0"/>
              </a:rPr>
              <a:t>Euktemon</a:t>
            </a:r>
            <a:r>
              <a:rPr lang="en-GB" sz="2000" dirty="0">
                <a:effectLst/>
                <a:latin typeface="Times New Roman" panose="02020603050405020304" pitchFamily="18" charset="0"/>
                <a:ea typeface="DejaVu Sans Condensed"/>
                <a:cs typeface="Times New Roman" panose="02020603050405020304" pitchFamily="18" charset="0"/>
              </a:rPr>
              <a:t>, had two surviving legitimate sons by a second wife.</a:t>
            </a:r>
          </a:p>
          <a:p>
            <a:pPr marL="0" indent="0" algn="just">
              <a:buNone/>
            </a:pPr>
            <a:r>
              <a:rPr lang="en-GB" sz="2000" dirty="0" err="1">
                <a:effectLst/>
                <a:latin typeface="Times New Roman" panose="02020603050405020304" pitchFamily="18" charset="0"/>
                <a:ea typeface="DejaVu Sans Condensed"/>
                <a:cs typeface="Times New Roman" panose="02020603050405020304" pitchFamily="18" charset="0"/>
              </a:rPr>
              <a:t>Khairestratos</a:t>
            </a:r>
            <a:r>
              <a:rPr lang="en-GB" sz="2000" dirty="0">
                <a:effectLst/>
                <a:latin typeface="Times New Roman" panose="02020603050405020304" pitchFamily="18" charset="0"/>
                <a:ea typeface="DejaVu Sans Condensed"/>
                <a:cs typeface="Times New Roman" panose="02020603050405020304" pitchFamily="18" charset="0"/>
              </a:rPr>
              <a:t> therefore had to prosecute </a:t>
            </a:r>
            <a:r>
              <a:rPr lang="en-GB" sz="2000" dirty="0" err="1">
                <a:effectLst/>
                <a:latin typeface="Times New Roman" panose="02020603050405020304" pitchFamily="18" charset="0"/>
                <a:ea typeface="DejaVu Sans Condensed"/>
                <a:cs typeface="Times New Roman" panose="02020603050405020304" pitchFamily="18" charset="0"/>
              </a:rPr>
              <a:t>Androkles</a:t>
            </a:r>
            <a:r>
              <a:rPr lang="en-GB" sz="2000" dirty="0">
                <a:effectLst/>
                <a:latin typeface="Times New Roman" panose="02020603050405020304" pitchFamily="18" charset="0"/>
                <a:ea typeface="DejaVu Sans Condensed"/>
                <a:cs typeface="Times New Roman" panose="02020603050405020304" pitchFamily="18" charset="0"/>
              </a:rPr>
              <a:t> for giving false testimony in his </a:t>
            </a:r>
            <a:r>
              <a:rPr lang="en-GB" sz="2000" i="1" dirty="0">
                <a:effectLst/>
                <a:latin typeface="Times New Roman" panose="02020603050405020304" pitchFamily="18" charset="0"/>
                <a:ea typeface="DejaVu Sans Condensed"/>
                <a:cs typeface="Times New Roman" panose="02020603050405020304" pitchFamily="18" charset="0"/>
              </a:rPr>
              <a:t>diamartyria</a:t>
            </a:r>
            <a:r>
              <a:rPr lang="en-GB" sz="2000" dirty="0">
                <a:effectLst/>
                <a:latin typeface="Times New Roman" panose="02020603050405020304" pitchFamily="18" charset="0"/>
                <a:ea typeface="DejaVu Sans Condensed"/>
                <a:cs typeface="Times New Roman" panose="02020603050405020304" pitchFamily="18" charset="0"/>
              </a:rPr>
              <a:t>. This led to the </a:t>
            </a:r>
            <a:r>
              <a:rPr lang="en-GB" sz="2000" i="1" dirty="0">
                <a:effectLst/>
                <a:latin typeface="Times New Roman" panose="02020603050405020304" pitchFamily="18" charset="0"/>
                <a:ea typeface="DejaVu Sans Condensed"/>
                <a:cs typeface="Times New Roman" panose="02020603050405020304" pitchFamily="18" charset="0"/>
              </a:rPr>
              <a:t>anakrisis</a:t>
            </a:r>
            <a:r>
              <a:rPr lang="en-GB" sz="2000" dirty="0">
                <a:effectLst/>
                <a:latin typeface="Times New Roman" panose="02020603050405020304" pitchFamily="18" charset="0"/>
                <a:ea typeface="DejaVu Sans Condensed"/>
                <a:cs typeface="Times New Roman" panose="02020603050405020304" pitchFamily="18" charset="0"/>
              </a:rPr>
              <a:t>, and then to the trial for false testimony (</a:t>
            </a:r>
            <a:r>
              <a:rPr lang="en-GB" sz="2000" i="1" dirty="0">
                <a:effectLst/>
                <a:latin typeface="Times New Roman" panose="02020603050405020304" pitchFamily="18" charset="0"/>
                <a:ea typeface="DejaVu Sans Condensed"/>
                <a:cs typeface="Times New Roman" panose="02020603050405020304" pitchFamily="18" charset="0"/>
              </a:rPr>
              <a:t>dike pseudomartyrion</a:t>
            </a:r>
            <a:r>
              <a:rPr lang="en-GB" sz="2000" dirty="0">
                <a:effectLst/>
                <a:latin typeface="Times New Roman" panose="02020603050405020304" pitchFamily="18" charset="0"/>
                <a:ea typeface="DejaVu Sans Condensed"/>
                <a:cs typeface="Times New Roman" panose="02020603050405020304" pitchFamily="18" charset="0"/>
              </a:rPr>
              <a:t>).</a:t>
            </a:r>
          </a:p>
        </p:txBody>
      </p:sp>
    </p:spTree>
    <p:extLst>
      <p:ext uri="{BB962C8B-B14F-4D97-AF65-F5344CB8AC3E}">
        <p14:creationId xmlns:p14="http://schemas.microsoft.com/office/powerpoint/2010/main" val="344139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sz="2400" dirty="0">
                <a:latin typeface="Times New Roman" panose="02020603050405020304" pitchFamily="18" charset="0"/>
                <a:cs typeface="Times New Roman" panose="02020603050405020304" pitchFamily="18" charset="0"/>
              </a:rPr>
              <a:t>Under what legal procedure did it take place?</a:t>
            </a:r>
          </a:p>
        </p:txBody>
      </p:sp>
      <p:sp>
        <p:nvSpPr>
          <p:cNvPr id="4099" name="Content Placeholder 2"/>
          <p:cNvSpPr>
            <a:spLocks noGrp="1"/>
          </p:cNvSpPr>
          <p:nvPr>
            <p:ph idx="1"/>
          </p:nvPr>
        </p:nvSpPr>
        <p:spPr>
          <a:xfrm>
            <a:off x="457200" y="1340768"/>
            <a:ext cx="8229600" cy="4752527"/>
          </a:xfrm>
        </p:spPr>
        <p:txBody>
          <a:bodyPr/>
          <a:lstStyle/>
          <a:p>
            <a:pPr marL="0" indent="0" algn="just">
              <a:buNone/>
            </a:pPr>
            <a:r>
              <a:rPr lang="en-GB" sz="2000" dirty="0">
                <a:latin typeface="Times New Roman" panose="02020603050405020304" pitchFamily="18" charset="0"/>
                <a:ea typeface="DejaVu Sans Condensed"/>
                <a:cs typeface="Times New Roman" panose="02020603050405020304" pitchFamily="18" charset="0"/>
              </a:rPr>
              <a:t>S</a:t>
            </a:r>
            <a:r>
              <a:rPr lang="en-GB" sz="2000" dirty="0">
                <a:effectLst/>
                <a:latin typeface="Times New Roman" panose="02020603050405020304" pitchFamily="18" charset="0"/>
                <a:ea typeface="DejaVu Sans Condensed"/>
                <a:cs typeface="Times New Roman" panose="02020603050405020304" pitchFamily="18" charset="0"/>
              </a:rPr>
              <a:t>urprising that </a:t>
            </a:r>
            <a:r>
              <a:rPr lang="en-GB" sz="2000" dirty="0" err="1">
                <a:effectLst/>
                <a:latin typeface="Times New Roman" panose="02020603050405020304" pitchFamily="18" charset="0"/>
                <a:ea typeface="DejaVu Sans Condensed"/>
                <a:cs typeface="Times New Roman" panose="02020603050405020304" pitchFamily="18" charset="0"/>
              </a:rPr>
              <a:t>Androkles</a:t>
            </a:r>
            <a:r>
              <a:rPr lang="en-GB" sz="2000" dirty="0">
                <a:effectLst/>
                <a:latin typeface="Times New Roman" panose="02020603050405020304" pitchFamily="18" charset="0"/>
                <a:ea typeface="DejaVu Sans Condensed"/>
                <a:cs typeface="Times New Roman" panose="02020603050405020304" pitchFamily="18" charset="0"/>
              </a:rPr>
              <a:t> entered a </a:t>
            </a:r>
            <a:r>
              <a:rPr lang="en-GB" sz="2000" i="1" dirty="0">
                <a:effectLst/>
                <a:latin typeface="Times New Roman" panose="02020603050405020304" pitchFamily="18" charset="0"/>
                <a:ea typeface="DejaVu Sans Condensed"/>
                <a:cs typeface="Times New Roman" panose="02020603050405020304" pitchFamily="18" charset="0"/>
              </a:rPr>
              <a:t>diamartyria</a:t>
            </a:r>
            <a:r>
              <a:rPr lang="en-GB" sz="2000" i="1" dirty="0">
                <a:latin typeface="Times New Roman" panose="02020603050405020304" pitchFamily="18" charset="0"/>
                <a:ea typeface="DejaVu Sans Condensed"/>
                <a:cs typeface="Times New Roman" panose="02020603050405020304" pitchFamily="18" charset="0"/>
              </a:rPr>
              <a:t>,</a:t>
            </a:r>
            <a:r>
              <a:rPr lang="en-GB" sz="2000" dirty="0">
                <a:effectLst/>
                <a:latin typeface="Times New Roman" panose="02020603050405020304" pitchFamily="18" charset="0"/>
                <a:ea typeface="DejaVu Sans Condensed"/>
                <a:cs typeface="Times New Roman" panose="02020603050405020304" pitchFamily="18" charset="0"/>
              </a:rPr>
              <a:t> usually used to enable a legitimate son to enter the estate by blocking a claim from a collateral relative. </a:t>
            </a:r>
          </a:p>
          <a:p>
            <a:pPr marL="0" indent="0" algn="just">
              <a:buNone/>
            </a:pPr>
            <a:endParaRPr lang="en-GB" sz="2000" dirty="0">
              <a:effectLst/>
              <a:latin typeface="Times New Roman" panose="02020603050405020304" pitchFamily="18" charset="0"/>
              <a:ea typeface="DejaVu Sans Condensed"/>
              <a:cs typeface="Times New Roman" panose="02020603050405020304" pitchFamily="18" charset="0"/>
            </a:endParaRPr>
          </a:p>
          <a:p>
            <a:pPr marL="0" indent="0" algn="just">
              <a:buNone/>
            </a:pPr>
            <a:r>
              <a:rPr lang="en-GB" sz="2000" dirty="0" err="1">
                <a:effectLst/>
                <a:latin typeface="Times New Roman" panose="02020603050405020304" pitchFamily="18" charset="0"/>
                <a:ea typeface="DejaVu Sans Condensed"/>
                <a:cs typeface="Times New Roman" panose="02020603050405020304" pitchFamily="18" charset="0"/>
              </a:rPr>
              <a:t>Androkles</a:t>
            </a:r>
            <a:r>
              <a:rPr lang="en-GB" sz="2000" dirty="0">
                <a:effectLst/>
                <a:latin typeface="Times New Roman" panose="02020603050405020304" pitchFamily="18" charset="0"/>
                <a:ea typeface="DejaVu Sans Condensed"/>
                <a:cs typeface="Times New Roman" panose="02020603050405020304" pitchFamily="18" charset="0"/>
              </a:rPr>
              <a:t>’ </a:t>
            </a:r>
            <a:r>
              <a:rPr lang="en-GB" sz="2000" i="1" dirty="0">
                <a:effectLst/>
                <a:latin typeface="Times New Roman" panose="02020603050405020304" pitchFamily="18" charset="0"/>
                <a:ea typeface="DejaVu Sans Condensed"/>
                <a:cs typeface="Times New Roman" panose="02020603050405020304" pitchFamily="18" charset="0"/>
              </a:rPr>
              <a:t>diamartyria</a:t>
            </a:r>
            <a:r>
              <a:rPr lang="en-GB" sz="2000" dirty="0">
                <a:effectLst/>
                <a:latin typeface="Times New Roman" panose="02020603050405020304" pitchFamily="18" charset="0"/>
                <a:ea typeface="DejaVu Sans Condensed"/>
                <a:cs typeface="Times New Roman" panose="02020603050405020304" pitchFamily="18" charset="0"/>
              </a:rPr>
              <a:t> refers not to </a:t>
            </a:r>
            <a:r>
              <a:rPr lang="en-GB" sz="2000" dirty="0" err="1">
                <a:effectLst/>
                <a:latin typeface="Times New Roman" panose="02020603050405020304" pitchFamily="18" charset="0"/>
                <a:ea typeface="DejaVu Sans Condensed"/>
                <a:cs typeface="Times New Roman" panose="02020603050405020304" pitchFamily="18" charset="0"/>
              </a:rPr>
              <a:t>Philoktemon’s</a:t>
            </a:r>
            <a:r>
              <a:rPr lang="en-GB" sz="2000" dirty="0">
                <a:effectLst/>
                <a:latin typeface="Times New Roman" panose="02020603050405020304" pitchFamily="18" charset="0"/>
                <a:ea typeface="DejaVu Sans Condensed"/>
                <a:cs typeface="Times New Roman" panose="02020603050405020304" pitchFamily="18" charset="0"/>
              </a:rPr>
              <a:t> sons, but to sons of his father </a:t>
            </a:r>
            <a:r>
              <a:rPr lang="en-GB" sz="2000" dirty="0" err="1">
                <a:effectLst/>
                <a:latin typeface="Times New Roman" panose="02020603050405020304" pitchFamily="18" charset="0"/>
                <a:ea typeface="DejaVu Sans Condensed"/>
                <a:cs typeface="Times New Roman" panose="02020603050405020304" pitchFamily="18" charset="0"/>
              </a:rPr>
              <a:t>Euktemon</a:t>
            </a:r>
            <a:r>
              <a:rPr lang="en-GB" sz="2000" dirty="0">
                <a:effectLst/>
                <a:latin typeface="Times New Roman" panose="02020603050405020304" pitchFamily="18" charset="0"/>
                <a:ea typeface="DejaVu Sans Condensed"/>
                <a:cs typeface="Times New Roman" panose="02020603050405020304" pitchFamily="18" charset="0"/>
              </a:rPr>
              <a:t>. Griffith-Williams has to argue that this strategy was an abuse of the procedure (as Aristomenes repeatedly says).</a:t>
            </a:r>
          </a:p>
          <a:p>
            <a:pPr marL="0" indent="0" algn="just">
              <a:buNone/>
            </a:pPr>
            <a:endParaRPr lang="en-GB" sz="2000" dirty="0">
              <a:effectLst/>
              <a:latin typeface="Times New Roman" panose="02020603050405020304" pitchFamily="18" charset="0"/>
              <a:ea typeface="DejaVu Sans Condensed"/>
              <a:cs typeface="Times New Roman" panose="02020603050405020304" pitchFamily="18" charset="0"/>
            </a:endParaRPr>
          </a:p>
          <a:p>
            <a:pPr marL="0" indent="0" algn="just">
              <a:buNone/>
            </a:pPr>
            <a:r>
              <a:rPr lang="en-GB" sz="2000" dirty="0" err="1">
                <a:effectLst/>
                <a:latin typeface="Times New Roman" panose="02020603050405020304" pitchFamily="18" charset="0"/>
                <a:ea typeface="DejaVu Sans Condensed"/>
                <a:cs typeface="Times New Roman" panose="02020603050405020304" pitchFamily="18" charset="0"/>
              </a:rPr>
              <a:t>Androkles</a:t>
            </a:r>
            <a:r>
              <a:rPr lang="en-GB" sz="2000" dirty="0">
                <a:effectLst/>
                <a:latin typeface="Times New Roman" panose="02020603050405020304" pitchFamily="18" charset="0"/>
                <a:ea typeface="DejaVu Sans Condensed"/>
                <a:cs typeface="Times New Roman" panose="02020603050405020304" pitchFamily="18" charset="0"/>
              </a:rPr>
              <a:t>’ litigation strategy irregular and inconsistent: he presented the two boys as legitimate sons of </a:t>
            </a:r>
            <a:r>
              <a:rPr lang="en-GB" sz="2000" dirty="0" err="1">
                <a:effectLst/>
                <a:latin typeface="Times New Roman" panose="02020603050405020304" pitchFamily="18" charset="0"/>
                <a:ea typeface="DejaVu Sans Condensed"/>
                <a:cs typeface="Times New Roman" panose="02020603050405020304" pitchFamily="18" charset="0"/>
              </a:rPr>
              <a:t>Euktemon</a:t>
            </a:r>
            <a:r>
              <a:rPr lang="en-GB" sz="2000" dirty="0">
                <a:effectLst/>
                <a:latin typeface="Times New Roman" panose="02020603050405020304" pitchFamily="18" charset="0"/>
                <a:ea typeface="DejaVu Sans Condensed"/>
                <a:cs typeface="Times New Roman" panose="02020603050405020304" pitchFamily="18" charset="0"/>
              </a:rPr>
              <a:t> and also as the adopted sons of </a:t>
            </a:r>
            <a:r>
              <a:rPr lang="en-GB" sz="2000" dirty="0" err="1">
                <a:effectLst/>
                <a:latin typeface="Times New Roman" panose="02020603050405020304" pitchFamily="18" charset="0"/>
                <a:ea typeface="DejaVu Sans Condensed"/>
                <a:cs typeface="Times New Roman" panose="02020603050405020304" pitchFamily="18" charset="0"/>
              </a:rPr>
              <a:t>Euktemon’s</a:t>
            </a:r>
            <a:r>
              <a:rPr lang="en-GB" sz="2000" dirty="0">
                <a:effectLst/>
                <a:latin typeface="Times New Roman" panose="02020603050405020304" pitchFamily="18" charset="0"/>
                <a:ea typeface="DejaVu Sans Condensed"/>
                <a:cs typeface="Times New Roman" panose="02020603050405020304" pitchFamily="18" charset="0"/>
              </a:rPr>
              <a:t> deceased sons </a:t>
            </a:r>
            <a:r>
              <a:rPr lang="en-GB" sz="2000" dirty="0" err="1">
                <a:effectLst/>
                <a:latin typeface="Times New Roman" panose="02020603050405020304" pitchFamily="18" charset="0"/>
                <a:ea typeface="DejaVu Sans Condensed"/>
                <a:cs typeface="Times New Roman" panose="02020603050405020304" pitchFamily="18" charset="0"/>
              </a:rPr>
              <a:t>Philoktemon</a:t>
            </a:r>
            <a:r>
              <a:rPr lang="en-GB" sz="2000" dirty="0">
                <a:effectLst/>
                <a:latin typeface="Times New Roman" panose="02020603050405020304" pitchFamily="18" charset="0"/>
                <a:ea typeface="DejaVu Sans Condensed"/>
                <a:cs typeface="Times New Roman" panose="02020603050405020304" pitchFamily="18" charset="0"/>
              </a:rPr>
              <a:t> and </a:t>
            </a:r>
            <a:r>
              <a:rPr lang="en-GB" sz="2000" dirty="0" err="1">
                <a:effectLst/>
                <a:latin typeface="Times New Roman" panose="02020603050405020304" pitchFamily="18" charset="0"/>
                <a:ea typeface="DejaVu Sans Condensed"/>
                <a:cs typeface="Times New Roman" panose="02020603050405020304" pitchFamily="18" charset="0"/>
              </a:rPr>
              <a:t>Ergamenes</a:t>
            </a:r>
            <a:r>
              <a:rPr lang="en-GB" sz="2000" dirty="0">
                <a:latin typeface="Times New Roman" panose="02020603050405020304" pitchFamily="18" charset="0"/>
                <a:ea typeface="DejaVu Sans Condensed"/>
                <a:cs typeface="Times New Roman" panose="02020603050405020304" pitchFamily="18" charset="0"/>
              </a:rPr>
              <a:t>. </a:t>
            </a:r>
            <a:r>
              <a:rPr lang="en-GB" sz="2000" dirty="0">
                <a:effectLst/>
                <a:latin typeface="Times New Roman" panose="02020603050405020304" pitchFamily="18" charset="0"/>
                <a:ea typeface="DejaVu Sans Condensed"/>
                <a:cs typeface="Times New Roman" panose="02020603050405020304" pitchFamily="18" charset="0"/>
              </a:rPr>
              <a:t>He also claimed one of </a:t>
            </a:r>
            <a:r>
              <a:rPr lang="en-GB" sz="2000" dirty="0" err="1">
                <a:effectLst/>
                <a:latin typeface="Times New Roman" panose="02020603050405020304" pitchFamily="18" charset="0"/>
                <a:ea typeface="DejaVu Sans Condensed"/>
                <a:cs typeface="Times New Roman" panose="02020603050405020304" pitchFamily="18" charset="0"/>
              </a:rPr>
              <a:t>Euktemon’s</a:t>
            </a:r>
            <a:r>
              <a:rPr lang="en-GB" sz="2000" dirty="0">
                <a:effectLst/>
                <a:latin typeface="Times New Roman" panose="02020603050405020304" pitchFamily="18" charset="0"/>
                <a:ea typeface="DejaVu Sans Condensed"/>
                <a:cs typeface="Times New Roman" panose="02020603050405020304" pitchFamily="18" charset="0"/>
              </a:rPr>
              <a:t> daughters, the widow of </a:t>
            </a:r>
            <a:r>
              <a:rPr lang="en-GB" sz="2000" dirty="0" err="1">
                <a:effectLst/>
                <a:latin typeface="Times New Roman" panose="02020603050405020304" pitchFamily="18" charset="0"/>
                <a:ea typeface="DejaVu Sans Condensed"/>
                <a:cs typeface="Times New Roman" panose="02020603050405020304" pitchFamily="18" charset="0"/>
              </a:rPr>
              <a:t>Khaireas</a:t>
            </a:r>
            <a:r>
              <a:rPr lang="en-GB" sz="2000" dirty="0">
                <a:effectLst/>
                <a:latin typeface="Times New Roman" panose="02020603050405020304" pitchFamily="18" charset="0"/>
                <a:ea typeface="DejaVu Sans Condensed"/>
                <a:cs typeface="Times New Roman" panose="02020603050405020304" pitchFamily="18" charset="0"/>
              </a:rPr>
              <a:t>, in marriage as an </a:t>
            </a:r>
            <a:r>
              <a:rPr lang="en-GB" sz="2000" i="1" dirty="0">
                <a:effectLst/>
                <a:latin typeface="Times New Roman" panose="02020603050405020304" pitchFamily="18" charset="0"/>
                <a:ea typeface="DejaVu Sans Condensed"/>
                <a:cs typeface="Times New Roman" panose="02020603050405020304" pitchFamily="18" charset="0"/>
              </a:rPr>
              <a:t>epikleros</a:t>
            </a:r>
            <a:r>
              <a:rPr lang="en-GB" sz="2000" dirty="0">
                <a:effectLst/>
                <a:latin typeface="Times New Roman" panose="02020603050405020304" pitchFamily="18" charset="0"/>
                <a:ea typeface="DejaVu Sans Condensed"/>
                <a:cs typeface="Times New Roman" panose="02020603050405020304" pitchFamily="18" charset="0"/>
              </a:rPr>
              <a:t> (6.46), which contradicts the assertion in his </a:t>
            </a:r>
            <a:r>
              <a:rPr lang="en-GB" sz="2000" i="1" dirty="0">
                <a:effectLst/>
                <a:latin typeface="Times New Roman" panose="02020603050405020304" pitchFamily="18" charset="0"/>
                <a:ea typeface="DejaVu Sans Condensed"/>
                <a:cs typeface="Times New Roman" panose="02020603050405020304" pitchFamily="18" charset="0"/>
              </a:rPr>
              <a:t>diamartyria</a:t>
            </a:r>
            <a:r>
              <a:rPr lang="en-GB" sz="2000" dirty="0">
                <a:effectLst/>
                <a:latin typeface="Times New Roman" panose="02020603050405020304" pitchFamily="18" charset="0"/>
                <a:ea typeface="DejaVu Sans Condensed"/>
                <a:cs typeface="Times New Roman" panose="02020603050405020304" pitchFamily="18" charset="0"/>
              </a:rPr>
              <a:t> that </a:t>
            </a:r>
            <a:r>
              <a:rPr lang="en-GB" sz="2000" dirty="0" err="1">
                <a:effectLst/>
                <a:latin typeface="Times New Roman" panose="02020603050405020304" pitchFamily="18" charset="0"/>
                <a:ea typeface="DejaVu Sans Condensed"/>
                <a:cs typeface="Times New Roman" panose="02020603050405020304" pitchFamily="18" charset="0"/>
              </a:rPr>
              <a:t>Euktemon</a:t>
            </a:r>
            <a:r>
              <a:rPr lang="en-GB" sz="2000" dirty="0">
                <a:effectLst/>
                <a:latin typeface="Times New Roman" panose="02020603050405020304" pitchFamily="18" charset="0"/>
                <a:ea typeface="DejaVu Sans Condensed"/>
                <a:cs typeface="Times New Roman" panose="02020603050405020304" pitchFamily="18" charset="0"/>
              </a:rPr>
              <a:t> had legitimate sons.</a:t>
            </a:r>
          </a:p>
        </p:txBody>
      </p:sp>
    </p:spTree>
    <p:extLst>
      <p:ext uri="{BB962C8B-B14F-4D97-AF65-F5344CB8AC3E}">
        <p14:creationId xmlns:p14="http://schemas.microsoft.com/office/powerpoint/2010/main" val="35883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sz="2400" dirty="0">
                <a:latin typeface="Times New Roman" panose="02020603050405020304" pitchFamily="18" charset="0"/>
                <a:cs typeface="Times New Roman" panose="02020603050405020304" pitchFamily="18" charset="0"/>
              </a:rPr>
              <a:t>Under what legal procedure did it take place?</a:t>
            </a:r>
          </a:p>
        </p:txBody>
      </p:sp>
      <p:sp>
        <p:nvSpPr>
          <p:cNvPr id="4099" name="Content Placeholder 2"/>
          <p:cNvSpPr>
            <a:spLocks noGrp="1"/>
          </p:cNvSpPr>
          <p:nvPr>
            <p:ph idx="1"/>
          </p:nvPr>
        </p:nvSpPr>
        <p:spPr>
          <a:xfrm>
            <a:off x="457200" y="1340768"/>
            <a:ext cx="8229600" cy="4752527"/>
          </a:xfrm>
        </p:spPr>
        <p:txBody>
          <a:bodyPr/>
          <a:lstStyle/>
          <a:p>
            <a:pPr marL="0" indent="0" algn="just">
              <a:buNone/>
            </a:pPr>
            <a:endParaRPr lang="en-GB" sz="2000" dirty="0">
              <a:effectLst/>
              <a:latin typeface="Times New Roman" panose="02020603050405020304" pitchFamily="18" charset="0"/>
              <a:ea typeface="DejaVu Sans Condensed"/>
              <a:cs typeface="Times New Roman" panose="02020603050405020304" pitchFamily="18" charset="0"/>
            </a:endParaRPr>
          </a:p>
          <a:p>
            <a:pPr marL="0" indent="0" algn="just">
              <a:buNone/>
            </a:pPr>
            <a:r>
              <a:rPr lang="en-GB" sz="2000" dirty="0">
                <a:effectLst/>
                <a:latin typeface="Times New Roman" panose="02020603050405020304" pitchFamily="18" charset="0"/>
                <a:ea typeface="DejaVu Sans Condensed"/>
                <a:cs typeface="Times New Roman" panose="02020603050405020304" pitchFamily="18" charset="0"/>
              </a:rPr>
              <a:t>Griffith-Williams argues there were separate proceedings over the two estates: </a:t>
            </a:r>
            <a:r>
              <a:rPr lang="en-GB" sz="2000" dirty="0" err="1">
                <a:effectLst/>
                <a:latin typeface="Times New Roman" panose="02020603050405020304" pitchFamily="18" charset="0"/>
                <a:ea typeface="DejaVu Sans Condensed"/>
                <a:cs typeface="Times New Roman" panose="02020603050405020304" pitchFamily="18" charset="0"/>
              </a:rPr>
              <a:t>Euktemon</a:t>
            </a:r>
            <a:r>
              <a:rPr lang="en-GB" sz="2000" dirty="0">
                <a:effectLst/>
                <a:latin typeface="Times New Roman" panose="02020603050405020304" pitchFamily="18" charset="0"/>
                <a:ea typeface="DejaVu Sans Condensed"/>
                <a:cs typeface="Times New Roman" panose="02020603050405020304" pitchFamily="18" charset="0"/>
              </a:rPr>
              <a:t> was still alive when the litigation about </a:t>
            </a:r>
            <a:r>
              <a:rPr lang="en-GB" sz="2000" dirty="0" err="1">
                <a:effectLst/>
                <a:latin typeface="Times New Roman" panose="02020603050405020304" pitchFamily="18" charset="0"/>
                <a:ea typeface="DejaVu Sans Condensed"/>
                <a:cs typeface="Times New Roman" panose="02020603050405020304" pitchFamily="18" charset="0"/>
              </a:rPr>
              <a:t>Philoktemon’s</a:t>
            </a:r>
            <a:r>
              <a:rPr lang="en-GB" sz="2000" dirty="0">
                <a:effectLst/>
                <a:latin typeface="Times New Roman" panose="02020603050405020304" pitchFamily="18" charset="0"/>
                <a:ea typeface="DejaVu Sans Condensed"/>
                <a:cs typeface="Times New Roman" panose="02020603050405020304" pitchFamily="18" charset="0"/>
              </a:rPr>
              <a:t> estate began, it was still in progress when he died, and </a:t>
            </a:r>
            <a:r>
              <a:rPr lang="en-GB" sz="2000" dirty="0" err="1">
                <a:effectLst/>
                <a:latin typeface="Times New Roman" panose="02020603050405020304" pitchFamily="18" charset="0"/>
                <a:ea typeface="DejaVu Sans Condensed"/>
                <a:cs typeface="Times New Roman" panose="02020603050405020304" pitchFamily="18" charset="0"/>
              </a:rPr>
              <a:t>Androkles</a:t>
            </a:r>
            <a:r>
              <a:rPr lang="en-GB" sz="2000" dirty="0">
                <a:effectLst/>
                <a:latin typeface="Times New Roman" panose="02020603050405020304" pitchFamily="18" charset="0"/>
                <a:ea typeface="DejaVu Sans Condensed"/>
                <a:cs typeface="Times New Roman" panose="02020603050405020304" pitchFamily="18" charset="0"/>
              </a:rPr>
              <a:t> claimed the </a:t>
            </a:r>
            <a:r>
              <a:rPr lang="en-GB" sz="2000" i="1" dirty="0">
                <a:effectLst/>
                <a:latin typeface="Times New Roman" panose="02020603050405020304" pitchFamily="18" charset="0"/>
                <a:ea typeface="DejaVu Sans Condensed"/>
                <a:cs typeface="Times New Roman" panose="02020603050405020304" pitchFamily="18" charset="0"/>
              </a:rPr>
              <a:t>epikleros</a:t>
            </a:r>
            <a:r>
              <a:rPr lang="en-GB" sz="2000" dirty="0">
                <a:effectLst/>
                <a:latin typeface="Times New Roman" panose="02020603050405020304" pitchFamily="18" charset="0"/>
                <a:ea typeface="DejaVu Sans Condensed"/>
                <a:cs typeface="Times New Roman" panose="02020603050405020304" pitchFamily="18" charset="0"/>
              </a:rPr>
              <a:t> after his death. He hoped to gain control of </a:t>
            </a:r>
            <a:r>
              <a:rPr lang="en-GB" sz="2000" dirty="0" err="1">
                <a:effectLst/>
                <a:latin typeface="Times New Roman" panose="02020603050405020304" pitchFamily="18" charset="0"/>
                <a:ea typeface="DejaVu Sans Condensed"/>
                <a:cs typeface="Times New Roman" panose="02020603050405020304" pitchFamily="18" charset="0"/>
              </a:rPr>
              <a:t>Euktemon’s</a:t>
            </a:r>
            <a:r>
              <a:rPr lang="en-GB" sz="2000" dirty="0">
                <a:effectLst/>
                <a:latin typeface="Times New Roman" panose="02020603050405020304" pitchFamily="18" charset="0"/>
                <a:ea typeface="DejaVu Sans Condensed"/>
                <a:cs typeface="Times New Roman" panose="02020603050405020304" pitchFamily="18" charset="0"/>
              </a:rPr>
              <a:t> estate if he won the </a:t>
            </a:r>
            <a:r>
              <a:rPr lang="en-GB" sz="2000" i="1" dirty="0">
                <a:effectLst/>
                <a:latin typeface="Times New Roman" panose="02020603050405020304" pitchFamily="18" charset="0"/>
                <a:ea typeface="DejaVu Sans Condensed"/>
                <a:cs typeface="Times New Roman" panose="02020603050405020304" pitchFamily="18" charset="0"/>
              </a:rPr>
              <a:t>dike pseudomartyrion</a:t>
            </a:r>
            <a:r>
              <a:rPr lang="en-GB" sz="2000" dirty="0">
                <a:effectLst/>
                <a:latin typeface="Times New Roman" panose="02020603050405020304" pitchFamily="18" charset="0"/>
                <a:ea typeface="DejaVu Sans Condensed"/>
                <a:cs typeface="Times New Roman" panose="02020603050405020304" pitchFamily="18" charset="0"/>
              </a:rPr>
              <a:t>, or, if he lost, at least to secure a share of it by marrying the widowed daughter.</a:t>
            </a:r>
          </a:p>
          <a:p>
            <a:pPr marL="0" indent="0" algn="just">
              <a:buNone/>
            </a:pPr>
            <a:endParaRPr lang="en-GB" sz="2000" dirty="0">
              <a:effectLst/>
              <a:latin typeface="Times New Roman" panose="02020603050405020304" pitchFamily="18" charset="0"/>
              <a:ea typeface="DejaVu Sans Condensed"/>
              <a:cs typeface="Times New Roman" panose="02020603050405020304" pitchFamily="18" charset="0"/>
            </a:endParaRPr>
          </a:p>
          <a:p>
            <a:pPr marL="0" indent="0" algn="just">
              <a:buNone/>
            </a:pPr>
            <a:r>
              <a:rPr lang="en-GB" sz="2000" dirty="0">
                <a:effectLst/>
                <a:latin typeface="Times New Roman" panose="02020603050405020304" pitchFamily="18" charset="0"/>
                <a:ea typeface="DejaVu Sans Condensed"/>
                <a:cs typeface="Times New Roman" panose="02020603050405020304" pitchFamily="18" charset="0"/>
              </a:rPr>
              <a:t>But even if you agree that there were two legal processes, </a:t>
            </a:r>
            <a:r>
              <a:rPr lang="en-GB" sz="2000" dirty="0" err="1">
                <a:effectLst/>
                <a:latin typeface="Times New Roman" panose="02020603050405020304" pitchFamily="18" charset="0"/>
                <a:ea typeface="DejaVu Sans Condensed"/>
                <a:cs typeface="Times New Roman" panose="02020603050405020304" pitchFamily="18" charset="0"/>
              </a:rPr>
              <a:t>Androkles</a:t>
            </a:r>
            <a:r>
              <a:rPr lang="en-GB" sz="2000" dirty="0">
                <a:effectLst/>
                <a:latin typeface="Times New Roman" panose="02020603050405020304" pitchFamily="18" charset="0"/>
                <a:ea typeface="DejaVu Sans Condensed"/>
                <a:cs typeface="Times New Roman" panose="02020603050405020304" pitchFamily="18" charset="0"/>
              </a:rPr>
              <a:t> was nevertheless making contradictory claims.</a:t>
            </a:r>
          </a:p>
        </p:txBody>
      </p:sp>
    </p:spTree>
    <p:extLst>
      <p:ext uri="{BB962C8B-B14F-4D97-AF65-F5344CB8AC3E}">
        <p14:creationId xmlns:p14="http://schemas.microsoft.com/office/powerpoint/2010/main" val="60215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 calcmode="lin" valueType="num">
                                      <p:cBhvr additive="base">
                                        <p:cTn id="7"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anim calcmode="lin" valueType="num">
                                      <p:cBhvr additive="base">
                                        <p:cTn id="13" dur="500" fill="hold"/>
                                        <p:tgtEl>
                                          <p:spTgt spid="4099">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sz="2400" dirty="0">
                <a:latin typeface="Times New Roman" panose="02020603050405020304" pitchFamily="18" charset="0"/>
                <a:cs typeface="Times New Roman" panose="02020603050405020304" pitchFamily="18" charset="0"/>
              </a:rPr>
              <a:t>What was the result?</a:t>
            </a:r>
          </a:p>
        </p:txBody>
      </p:sp>
      <p:sp>
        <p:nvSpPr>
          <p:cNvPr id="4099" name="Content Placeholder 2"/>
          <p:cNvSpPr>
            <a:spLocks noGrp="1"/>
          </p:cNvSpPr>
          <p:nvPr>
            <p:ph idx="1"/>
          </p:nvPr>
        </p:nvSpPr>
        <p:spPr>
          <a:xfrm>
            <a:off x="457200" y="1340768"/>
            <a:ext cx="8229600" cy="4752527"/>
          </a:xfrm>
        </p:spPr>
        <p:txBody>
          <a:bodyPr/>
          <a:lstStyle/>
          <a:p>
            <a:pPr marL="0" indent="0" algn="just">
              <a:buNone/>
            </a:pPr>
            <a:endParaRPr lang="en-GB" sz="2000" dirty="0">
              <a:effectLst/>
              <a:latin typeface="Times New Roman" panose="02020603050405020304" pitchFamily="18" charset="0"/>
              <a:ea typeface="DejaVu Sans Condensed"/>
              <a:cs typeface="Times New Roman" panose="02020603050405020304" pitchFamily="18" charset="0"/>
            </a:endParaRPr>
          </a:p>
          <a:p>
            <a:pPr marL="0" indent="0" algn="just">
              <a:buNone/>
            </a:pPr>
            <a:r>
              <a:rPr lang="en-GB" sz="2000" dirty="0">
                <a:effectLst/>
                <a:latin typeface="Times New Roman" panose="02020603050405020304" pitchFamily="18" charset="0"/>
                <a:ea typeface="DejaVu Sans Condensed"/>
                <a:cs typeface="Times New Roman" panose="02020603050405020304" pitchFamily="18" charset="0"/>
              </a:rPr>
              <a:t>We do not know the outcome of the case.</a:t>
            </a:r>
          </a:p>
          <a:p>
            <a:pPr marL="0" indent="0" algn="just">
              <a:buNone/>
            </a:pPr>
            <a:endParaRPr lang="en-GB" sz="2000" dirty="0">
              <a:latin typeface="Times New Roman" panose="02020603050405020304" pitchFamily="18" charset="0"/>
              <a:ea typeface="DejaVu Sans Condensed"/>
              <a:cs typeface="Times New Roman" panose="02020603050405020304" pitchFamily="18" charset="0"/>
            </a:endParaRPr>
          </a:p>
          <a:p>
            <a:pPr marL="0" indent="0" algn="just">
              <a:buNone/>
            </a:pPr>
            <a:r>
              <a:rPr lang="en-GB" sz="2000" dirty="0">
                <a:latin typeface="Times New Roman" panose="02020603050405020304" pitchFamily="18" charset="0"/>
                <a:ea typeface="DejaVu Sans Condensed"/>
                <a:cs typeface="Times New Roman" panose="02020603050405020304" pitchFamily="18" charset="0"/>
              </a:rPr>
              <a:t>But a</a:t>
            </a:r>
            <a:r>
              <a:rPr lang="en-GB" sz="2000" dirty="0">
                <a:effectLst/>
                <a:latin typeface="Times New Roman" panose="02020603050405020304" pitchFamily="18" charset="0"/>
                <a:ea typeface="DejaVu Sans Condensed"/>
                <a:cs typeface="Times New Roman" panose="02020603050405020304" pitchFamily="18" charset="0"/>
              </a:rPr>
              <a:t>n inscription from around the middle of the fourth century refers to a </a:t>
            </a:r>
            <a:r>
              <a:rPr lang="en-GB" sz="2000" dirty="0" err="1">
                <a:effectLst/>
                <a:latin typeface="Times New Roman" panose="02020603050405020304" pitchFamily="18" charset="0"/>
                <a:ea typeface="DejaVu Sans Condensed"/>
                <a:cs typeface="Times New Roman" panose="02020603050405020304" pitchFamily="18" charset="0"/>
              </a:rPr>
              <a:t>Khairestratos</a:t>
            </a:r>
            <a:r>
              <a:rPr lang="en-GB" sz="2000" dirty="0">
                <a:effectLst/>
                <a:latin typeface="Times New Roman" panose="02020603050405020304" pitchFamily="18" charset="0"/>
                <a:ea typeface="DejaVu Sans Condensed"/>
                <a:cs typeface="Times New Roman" panose="02020603050405020304" pitchFamily="18" charset="0"/>
              </a:rPr>
              <a:t> son of </a:t>
            </a:r>
            <a:r>
              <a:rPr lang="en-GB" sz="2000" dirty="0" err="1">
                <a:effectLst/>
                <a:latin typeface="Times New Roman" panose="02020603050405020304" pitchFamily="18" charset="0"/>
                <a:ea typeface="DejaVu Sans Condensed"/>
                <a:cs typeface="Times New Roman" panose="02020603050405020304" pitchFamily="18" charset="0"/>
              </a:rPr>
              <a:t>Phanostratos</a:t>
            </a:r>
            <a:r>
              <a:rPr lang="en-GB" sz="2000" dirty="0">
                <a:effectLst/>
                <a:latin typeface="Times New Roman" panose="02020603050405020304" pitchFamily="18" charset="0"/>
                <a:ea typeface="DejaVu Sans Condensed"/>
                <a:cs typeface="Times New Roman" panose="02020603050405020304" pitchFamily="18" charset="0"/>
              </a:rPr>
              <a:t> (IG ii</a:t>
            </a:r>
            <a:r>
              <a:rPr lang="en-GB" sz="2000" baseline="30000" dirty="0">
                <a:effectLst/>
                <a:latin typeface="Times New Roman" panose="02020603050405020304" pitchFamily="18" charset="0"/>
                <a:ea typeface="DejaVu Sans Condensed"/>
                <a:cs typeface="Times New Roman" panose="02020603050405020304" pitchFamily="18" charset="0"/>
              </a:rPr>
              <a:t>2</a:t>
            </a:r>
            <a:r>
              <a:rPr lang="en-GB" sz="2000" dirty="0">
                <a:effectLst/>
                <a:latin typeface="Times New Roman" panose="02020603050405020304" pitchFamily="18" charset="0"/>
                <a:ea typeface="DejaVu Sans Condensed"/>
                <a:cs typeface="Times New Roman" panose="02020603050405020304" pitchFamily="18" charset="0"/>
              </a:rPr>
              <a:t> 2825, line 11). If he won, </a:t>
            </a:r>
            <a:r>
              <a:rPr lang="en-GB" sz="2000" dirty="0" err="1">
                <a:effectLst/>
                <a:latin typeface="Times New Roman" panose="02020603050405020304" pitchFamily="18" charset="0"/>
                <a:ea typeface="DejaVu Sans Condensed"/>
                <a:cs typeface="Times New Roman" panose="02020603050405020304" pitchFamily="18" charset="0"/>
              </a:rPr>
              <a:t>Khairestratos</a:t>
            </a:r>
            <a:r>
              <a:rPr lang="en-GB" sz="2000" dirty="0">
                <a:effectLst/>
                <a:latin typeface="Times New Roman" panose="02020603050405020304" pitchFamily="18" charset="0"/>
                <a:ea typeface="DejaVu Sans Condensed"/>
                <a:cs typeface="Times New Roman" panose="02020603050405020304" pitchFamily="18" charset="0"/>
              </a:rPr>
              <a:t> would have become the son of </a:t>
            </a:r>
            <a:r>
              <a:rPr lang="en-GB" sz="2000" dirty="0" err="1">
                <a:effectLst/>
                <a:latin typeface="Times New Roman" panose="02020603050405020304" pitchFamily="18" charset="0"/>
                <a:ea typeface="DejaVu Sans Condensed"/>
                <a:cs typeface="Times New Roman" panose="02020603050405020304" pitchFamily="18" charset="0"/>
              </a:rPr>
              <a:t>Philoktemon</a:t>
            </a:r>
            <a:r>
              <a:rPr lang="en-GB" sz="2000" dirty="0">
                <a:effectLst/>
                <a:latin typeface="Times New Roman" panose="02020603050405020304" pitchFamily="18" charset="0"/>
                <a:ea typeface="DejaVu Sans Condensed"/>
                <a:cs typeface="Times New Roman" panose="02020603050405020304" pitchFamily="18" charset="0"/>
              </a:rPr>
              <a:t>. So if the inscription is later than the trial, it suggests that </a:t>
            </a:r>
            <a:r>
              <a:rPr lang="en-GB" sz="2000" dirty="0" err="1">
                <a:effectLst/>
                <a:latin typeface="Times New Roman" panose="02020603050405020304" pitchFamily="18" charset="0"/>
                <a:ea typeface="DejaVu Sans Condensed"/>
                <a:cs typeface="Times New Roman" panose="02020603050405020304" pitchFamily="18" charset="0"/>
              </a:rPr>
              <a:t>Khairestratos</a:t>
            </a:r>
            <a:r>
              <a:rPr lang="en-GB" sz="2000" dirty="0">
                <a:effectLst/>
                <a:latin typeface="Times New Roman" panose="02020603050405020304" pitchFamily="18" charset="0"/>
                <a:ea typeface="DejaVu Sans Condensed"/>
                <a:cs typeface="Times New Roman" panose="02020603050405020304" pitchFamily="18" charset="0"/>
              </a:rPr>
              <a:t> lost.</a:t>
            </a:r>
          </a:p>
        </p:txBody>
      </p:sp>
    </p:spTree>
    <p:extLst>
      <p:ext uri="{BB962C8B-B14F-4D97-AF65-F5344CB8AC3E}">
        <p14:creationId xmlns:p14="http://schemas.microsoft.com/office/powerpoint/2010/main" val="261116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1691680" y="1484783"/>
            <a:ext cx="6480720" cy="4320481"/>
          </a:xfrm>
        </p:spPr>
        <p:txBody>
          <a:bodyPr/>
          <a:lstStyle/>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endParaRPr lang="en-GB" sz="2400" dirty="0">
              <a:latin typeface="Times New Roman" panose="02020603050405020304" pitchFamily="18" charset="0"/>
              <a:cs typeface="Times New Roman" panose="02020603050405020304" pitchFamily="18" charset="0"/>
            </a:endParaRPr>
          </a:p>
        </p:txBody>
      </p:sp>
      <p:sp>
        <p:nvSpPr>
          <p:cNvPr id="4098" name="Title 1"/>
          <p:cNvSpPr>
            <a:spLocks noGrp="1"/>
          </p:cNvSpPr>
          <p:nvPr>
            <p:ph type="title"/>
          </p:nvPr>
        </p:nvSpPr>
        <p:spPr/>
        <p:txBody>
          <a:bodyPr/>
          <a:lstStyle/>
          <a:p>
            <a:r>
              <a:rPr lang="en-GB" sz="2400" dirty="0">
                <a:effectLst/>
                <a:latin typeface="Times New Roman" panose="02020603050405020304" pitchFamily="18" charset="0"/>
                <a:ea typeface="DejaVu Sans Condensed"/>
              </a:rPr>
              <a:t>IG ii</a:t>
            </a:r>
            <a:r>
              <a:rPr lang="en-GB" sz="2400" baseline="30000" dirty="0">
                <a:effectLst/>
                <a:latin typeface="Times New Roman" panose="02020603050405020304" pitchFamily="18" charset="0"/>
                <a:ea typeface="DejaVu Sans Condensed"/>
              </a:rPr>
              <a:t>2</a:t>
            </a:r>
            <a:r>
              <a:rPr lang="en-GB" sz="2400" dirty="0">
                <a:effectLst/>
                <a:latin typeface="Times New Roman" panose="02020603050405020304" pitchFamily="18" charset="0"/>
                <a:ea typeface="DejaVu Sans Condensed"/>
              </a:rPr>
              <a:t> </a:t>
            </a:r>
            <a:r>
              <a:rPr lang="en-GB" sz="2400" dirty="0">
                <a:latin typeface="Times New Roman" panose="02020603050405020304" pitchFamily="18" charset="0"/>
                <a:ea typeface="DejaVu Sans Condensed"/>
              </a:rPr>
              <a:t>2825</a:t>
            </a:r>
            <a:r>
              <a:rPr lang="en-GB" sz="2400" dirty="0">
                <a:effectLst/>
                <a:latin typeface="Times New Roman" panose="02020603050405020304" pitchFamily="18" charset="0"/>
                <a:ea typeface="DejaVu Sans Condensed"/>
              </a:rPr>
              <a:t>, line </a:t>
            </a:r>
            <a:r>
              <a:rPr lang="en-GB" sz="2400" dirty="0">
                <a:latin typeface="Times New Roman" panose="02020603050405020304" pitchFamily="18" charset="0"/>
                <a:ea typeface="DejaVu Sans Condensed"/>
              </a:rPr>
              <a:t>1</a:t>
            </a:r>
            <a:endParaRPr lang="en-GB" altLang="en-US" sz="2400" dirty="0"/>
          </a:p>
        </p:txBody>
      </p:sp>
      <p:pic>
        <p:nvPicPr>
          <p:cNvPr id="3" name="Picture 2">
            <a:extLst>
              <a:ext uri="{FF2B5EF4-FFF2-40B4-BE49-F238E27FC236}">
                <a16:creationId xmlns:a16="http://schemas.microsoft.com/office/drawing/2014/main" id="{BAC197A7-145B-E248-A5AD-1477207E4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36"/>
            <a:ext cx="9144000" cy="4948014"/>
          </a:xfrm>
          <a:prstGeom prst="rect">
            <a:avLst/>
          </a:prstGeom>
        </p:spPr>
      </p:pic>
    </p:spTree>
    <p:extLst>
      <p:ext uri="{BB962C8B-B14F-4D97-AF65-F5344CB8AC3E}">
        <p14:creationId xmlns:p14="http://schemas.microsoft.com/office/powerpoint/2010/main" val="2789181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sz="2400" dirty="0">
                <a:latin typeface="Times New Roman" panose="02020603050405020304" pitchFamily="18" charset="0"/>
                <a:cs typeface="Times New Roman" panose="02020603050405020304" pitchFamily="18" charset="0"/>
              </a:rPr>
              <a:t>What was the result?</a:t>
            </a:r>
          </a:p>
        </p:txBody>
      </p:sp>
      <p:sp>
        <p:nvSpPr>
          <p:cNvPr id="4099" name="Content Placeholder 2"/>
          <p:cNvSpPr>
            <a:spLocks noGrp="1"/>
          </p:cNvSpPr>
          <p:nvPr>
            <p:ph idx="1"/>
          </p:nvPr>
        </p:nvSpPr>
        <p:spPr>
          <a:xfrm>
            <a:off x="457200" y="1340768"/>
            <a:ext cx="8229600" cy="4752527"/>
          </a:xfrm>
        </p:spPr>
        <p:txBody>
          <a:bodyPr/>
          <a:lstStyle/>
          <a:p>
            <a:pPr marL="0" indent="0" algn="just">
              <a:buNone/>
            </a:pPr>
            <a:endParaRPr lang="en-GB" sz="2000" dirty="0">
              <a:latin typeface="Times New Roman" panose="02020603050405020304" pitchFamily="18" charset="0"/>
              <a:ea typeface="DejaVu Sans Condensed"/>
              <a:cs typeface="Times New Roman" panose="02020603050405020304" pitchFamily="18" charset="0"/>
            </a:endParaRPr>
          </a:p>
          <a:p>
            <a:pPr marL="0" indent="0" algn="just">
              <a:buNone/>
            </a:pPr>
            <a:r>
              <a:rPr lang="en-GB" sz="2000" dirty="0">
                <a:effectLst/>
                <a:latin typeface="Times New Roman" panose="02020603050405020304" pitchFamily="18" charset="0"/>
                <a:ea typeface="DejaVu Sans Condensed"/>
                <a:cs typeface="Times New Roman" panose="02020603050405020304" pitchFamily="18" charset="0"/>
              </a:rPr>
              <a:t>Griffith-Williams suggests two other possibilities:</a:t>
            </a:r>
          </a:p>
          <a:p>
            <a:pPr marL="0" indent="0" algn="just">
              <a:buNone/>
            </a:pPr>
            <a:endParaRPr lang="en-GB" sz="2000" dirty="0">
              <a:latin typeface="Times New Roman" panose="02020603050405020304" pitchFamily="18" charset="0"/>
              <a:ea typeface="DejaVu Sans Condensed"/>
              <a:cs typeface="Times New Roman" panose="02020603050405020304" pitchFamily="18" charset="0"/>
            </a:endParaRPr>
          </a:p>
          <a:p>
            <a:pPr algn="just">
              <a:buAutoNum type="arabicPeriod"/>
            </a:pPr>
            <a:r>
              <a:rPr lang="en-GB" sz="2000" dirty="0" err="1">
                <a:effectLst/>
                <a:latin typeface="Times New Roman" panose="02020603050405020304" pitchFamily="18" charset="0"/>
                <a:ea typeface="DejaVu Sans Condensed"/>
                <a:cs typeface="Times New Roman" panose="02020603050405020304" pitchFamily="18" charset="0"/>
              </a:rPr>
              <a:t>Khairestratos</a:t>
            </a:r>
            <a:r>
              <a:rPr lang="en-GB" sz="2000" dirty="0">
                <a:effectLst/>
                <a:latin typeface="Times New Roman" panose="02020603050405020304" pitchFamily="18" charset="0"/>
                <a:ea typeface="DejaVu Sans Condensed"/>
                <a:cs typeface="Times New Roman" panose="02020603050405020304" pitchFamily="18" charset="0"/>
              </a:rPr>
              <a:t> won this case, but </a:t>
            </a:r>
            <a:r>
              <a:rPr lang="en-GB" sz="2000" dirty="0" err="1">
                <a:effectLst/>
                <a:latin typeface="Times New Roman" panose="02020603050405020304" pitchFamily="18" charset="0"/>
                <a:ea typeface="DejaVu Sans Condensed"/>
                <a:cs typeface="Times New Roman" panose="02020603050405020304" pitchFamily="18" charset="0"/>
              </a:rPr>
              <a:t>Androkles</a:t>
            </a:r>
            <a:r>
              <a:rPr lang="en-GB" sz="2000" dirty="0">
                <a:effectLst/>
                <a:latin typeface="Times New Roman" panose="02020603050405020304" pitchFamily="18" charset="0"/>
                <a:ea typeface="DejaVu Sans Condensed"/>
                <a:cs typeface="Times New Roman" panose="02020603050405020304" pitchFamily="18" charset="0"/>
              </a:rPr>
              <a:t> reopened the litigation later and won (cf. 6.52: </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οὗτοι δὲ </a:t>
            </a:r>
            <a:r>
              <a:rPr lang="en-GB" sz="2000" dirty="0" err="1">
                <a:effectLst/>
                <a:latin typeface="Times New Roman" panose="02020603050405020304" pitchFamily="18" charset="0"/>
                <a:ea typeface="Times New Roman" panose="02020603050405020304" pitchFamily="18" charset="0"/>
                <a:cs typeface="Times New Roman" panose="02020603050405020304" pitchFamily="18" charset="0"/>
              </a:rPr>
              <a:t>κἂν</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νῦν </a:t>
            </a:r>
            <a:r>
              <a:rPr lang="en-GB" sz="2000" dirty="0" err="1">
                <a:effectLst/>
                <a:latin typeface="Times New Roman" panose="02020603050405020304" pitchFamily="18" charset="0"/>
                <a:ea typeface="Times New Roman" panose="02020603050405020304" pitchFamily="18" charset="0"/>
                <a:cs typeface="Times New Roman" panose="02020603050405020304" pitchFamily="18" charset="0"/>
              </a:rPr>
              <a:t>δι</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αμάρτωσι τοῦ ἀγῶνος, δόξῃ δὲ ὁ κλῆρος ἐπίδικος εἶναι, ἀντιγραψάμενοι δὶς περὶ τῶν αὐτῶν ἀγωνίζωνται</a:t>
            </a:r>
            <a:r>
              <a:rPr lang="en-GB" sz="2000" dirty="0">
                <a:effectLst/>
                <a:latin typeface="Times New Roman" panose="02020603050405020304" pitchFamily="18" charset="0"/>
                <a:ea typeface="DejaVu Sans Condensed"/>
                <a:cs typeface="Times New Roman" panose="02020603050405020304" pitchFamily="18" charset="0"/>
              </a:rPr>
              <a:t>).</a:t>
            </a:r>
          </a:p>
          <a:p>
            <a:pPr algn="just">
              <a:buAutoNum type="arabicPeriod"/>
            </a:pPr>
            <a:endParaRPr lang="en-GB" sz="2000" dirty="0">
              <a:effectLst/>
              <a:latin typeface="Times New Roman" panose="02020603050405020304" pitchFamily="18" charset="0"/>
              <a:ea typeface="DejaVu Sans Condensed"/>
              <a:cs typeface="Times New Roman" panose="02020603050405020304" pitchFamily="18" charset="0"/>
            </a:endParaRPr>
          </a:p>
          <a:p>
            <a:pPr algn="just">
              <a:buAutoNum type="arabicPeriod"/>
            </a:pPr>
            <a:r>
              <a:rPr lang="en-GB" sz="2000" dirty="0" err="1">
                <a:effectLst/>
                <a:latin typeface="Times New Roman" panose="02020603050405020304" pitchFamily="18" charset="0"/>
                <a:ea typeface="DejaVu Sans Condensed"/>
                <a:cs typeface="Times New Roman" panose="02020603050405020304" pitchFamily="18" charset="0"/>
              </a:rPr>
              <a:t>Khairestratos</a:t>
            </a:r>
            <a:r>
              <a:rPr lang="en-GB" sz="2000" dirty="0">
                <a:effectLst/>
                <a:latin typeface="Times New Roman" panose="02020603050405020304" pitchFamily="18" charset="0"/>
                <a:ea typeface="DejaVu Sans Condensed"/>
                <a:cs typeface="Times New Roman" panose="02020603050405020304" pitchFamily="18" charset="0"/>
              </a:rPr>
              <a:t> returned to the </a:t>
            </a:r>
            <a:r>
              <a:rPr lang="en-GB" sz="2000" i="1" dirty="0">
                <a:effectLst/>
                <a:latin typeface="Times New Roman" panose="02020603050405020304" pitchFamily="18" charset="0"/>
                <a:ea typeface="DejaVu Sans Condensed"/>
                <a:cs typeface="Times New Roman" panose="02020603050405020304" pitchFamily="18" charset="0"/>
              </a:rPr>
              <a:t>oikos</a:t>
            </a:r>
            <a:r>
              <a:rPr lang="en-GB" sz="2000" dirty="0">
                <a:effectLst/>
                <a:latin typeface="Times New Roman" panose="02020603050405020304" pitchFamily="18" charset="0"/>
                <a:ea typeface="DejaVu Sans Condensed"/>
                <a:cs typeface="Times New Roman" panose="02020603050405020304" pitchFamily="18" charset="0"/>
              </a:rPr>
              <a:t> of his natural father </a:t>
            </a:r>
            <a:r>
              <a:rPr lang="en-GB" sz="2000" dirty="0" err="1">
                <a:effectLst/>
                <a:latin typeface="Times New Roman" panose="02020603050405020304" pitchFamily="18" charset="0"/>
                <a:ea typeface="DejaVu Sans Condensed"/>
                <a:cs typeface="Times New Roman" panose="02020603050405020304" pitchFamily="18" charset="0"/>
              </a:rPr>
              <a:t>Phanostratos</a:t>
            </a:r>
            <a:r>
              <a:rPr lang="en-GB" sz="2000" dirty="0">
                <a:effectLst/>
                <a:latin typeface="Times New Roman" panose="02020603050405020304" pitchFamily="18" charset="0"/>
                <a:ea typeface="DejaVu Sans Condensed"/>
                <a:cs typeface="Times New Roman" panose="02020603050405020304" pitchFamily="18" charset="0"/>
              </a:rPr>
              <a:t> leaving behind a son of his own as heir to </a:t>
            </a:r>
            <a:r>
              <a:rPr lang="en-GB" sz="2000" dirty="0" err="1">
                <a:effectLst/>
                <a:latin typeface="Times New Roman" panose="02020603050405020304" pitchFamily="18" charset="0"/>
                <a:ea typeface="DejaVu Sans Condensed"/>
                <a:cs typeface="Times New Roman" panose="02020603050405020304" pitchFamily="18" charset="0"/>
              </a:rPr>
              <a:t>Philoktemon</a:t>
            </a:r>
            <a:r>
              <a:rPr lang="en-GB" sz="2000" dirty="0">
                <a:effectLst/>
                <a:latin typeface="Times New Roman" panose="02020603050405020304" pitchFamily="18" charset="0"/>
                <a:ea typeface="DejaVu Sans Condensed"/>
                <a:cs typeface="Times New Roman" panose="02020603050405020304" pitchFamily="18" charset="0"/>
              </a:rPr>
              <a:t> (cf. 6.44: </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ὁ γὰρ </a:t>
            </a:r>
            <a:r>
              <a:rPr lang="en-GB" sz="2000" dirty="0" err="1">
                <a:effectLst/>
                <a:latin typeface="Times New Roman" panose="02020603050405020304" pitchFamily="18" charset="0"/>
                <a:ea typeface="Times New Roman" panose="02020603050405020304" pitchFamily="18" charset="0"/>
                <a:cs typeface="Times New Roman" panose="02020603050405020304" pitchFamily="18" charset="0"/>
              </a:rPr>
              <a:t>νόμος</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οὐκ </a:t>
            </a:r>
            <a:r>
              <a:rPr lang="en-GB" sz="2000" dirty="0" err="1">
                <a:effectLst/>
                <a:latin typeface="Times New Roman" panose="02020603050405020304" pitchFamily="18" charset="0"/>
                <a:ea typeface="Times New Roman" panose="02020603050405020304" pitchFamily="18" charset="0"/>
                <a:cs typeface="Times New Roman" panose="02020603050405020304" pitchFamily="18" charset="0"/>
              </a:rPr>
              <a:t>ἐᾷ</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ἐπα</a:t>
            </a:r>
            <a:r>
              <a:rPr lang="en-GB" sz="2000" dirty="0" err="1">
                <a:effectLst/>
                <a:latin typeface="Times New Roman" panose="02020603050405020304" pitchFamily="18" charset="0"/>
                <a:ea typeface="Times New Roman" panose="02020603050405020304" pitchFamily="18" charset="0"/>
                <a:cs typeface="Times New Roman" panose="02020603050405020304" pitchFamily="18" charset="0"/>
              </a:rPr>
              <a:t>νιέν</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αι, ἐὰν μὴ ὑὸν καταλίπῃ γνήσιον</a:t>
            </a:r>
            <a:r>
              <a:rPr lang="en-GB" sz="2000" dirty="0">
                <a:effectLst/>
                <a:latin typeface="Times New Roman" panose="02020603050405020304" pitchFamily="18" charset="0"/>
                <a:ea typeface="DejaVu Sans Condensed"/>
                <a:cs typeface="Times New Roman" panose="02020603050405020304" pitchFamily="18" charset="0"/>
              </a:rPr>
              <a:t>).</a:t>
            </a:r>
          </a:p>
          <a:p>
            <a:pPr marL="0" indent="0" algn="just">
              <a:buNone/>
            </a:pPr>
            <a:endParaRPr lang="en-GB" sz="2000" dirty="0">
              <a:effectLst/>
              <a:latin typeface="Times New Roman" panose="02020603050405020304" pitchFamily="18" charset="0"/>
              <a:ea typeface="DejaVu Sans Condensed"/>
              <a:cs typeface="Times New Roman" panose="02020603050405020304" pitchFamily="18" charset="0"/>
            </a:endParaRPr>
          </a:p>
          <a:p>
            <a:pPr marL="0" indent="0" algn="just">
              <a:buNone/>
            </a:pPr>
            <a:r>
              <a:rPr lang="en-GB" sz="2000" dirty="0">
                <a:effectLst/>
                <a:latin typeface="Times New Roman" panose="02020603050405020304" pitchFamily="18" charset="0"/>
                <a:ea typeface="DejaVu Sans Condensed"/>
                <a:cs typeface="Times New Roman" panose="02020603050405020304" pitchFamily="18" charset="0"/>
              </a:rPr>
              <a:t>Nothing is easy with Isaios!</a:t>
            </a:r>
          </a:p>
        </p:txBody>
      </p:sp>
    </p:spTree>
    <p:extLst>
      <p:ext uri="{BB962C8B-B14F-4D97-AF65-F5344CB8AC3E}">
        <p14:creationId xmlns:p14="http://schemas.microsoft.com/office/powerpoint/2010/main" val="360626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099">
                                            <p:txEl>
                                              <p:pRg st="7" end="7"/>
                                            </p:txEl>
                                          </p:spTgt>
                                        </p:tgtEl>
                                        <p:attrNameLst>
                                          <p:attrName>style.visibility</p:attrName>
                                        </p:attrNameLst>
                                      </p:cBhvr>
                                      <p:to>
                                        <p:strVal val="visible"/>
                                      </p:to>
                                    </p:set>
                                    <p:animEffect transition="in" filter="wipe(down)">
                                      <p:cBhvr>
                                        <p:cTn id="19" dur="580">
                                          <p:stCondLst>
                                            <p:cond delay="0"/>
                                          </p:stCondLst>
                                        </p:cTn>
                                        <p:tgtEl>
                                          <p:spTgt spid="4099">
                                            <p:txEl>
                                              <p:pRg st="7" end="7"/>
                                            </p:txEl>
                                          </p:spTgt>
                                        </p:tgtEl>
                                      </p:cBhvr>
                                    </p:animEffect>
                                    <p:anim calcmode="lin" valueType="num">
                                      <p:cBhvr>
                                        <p:cTn id="20" dur="1822" tmFilter="0,0; 0.14,0.36; 0.43,0.73; 0.71,0.91; 1.0,1.0">
                                          <p:stCondLst>
                                            <p:cond delay="0"/>
                                          </p:stCondLst>
                                        </p:cTn>
                                        <p:tgtEl>
                                          <p:spTgt spid="4099">
                                            <p:txEl>
                                              <p:pRg st="7" end="7"/>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099">
                                            <p:txEl>
                                              <p:pRg st="7" end="7"/>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099">
                                            <p:txEl>
                                              <p:pRg st="7" end="7"/>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099">
                                            <p:txEl>
                                              <p:pRg st="7" end="7"/>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099">
                                            <p:txEl>
                                              <p:pRg st="7" end="7"/>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4099">
                                            <p:txEl>
                                              <p:pRg st="7" end="7"/>
                                            </p:txEl>
                                          </p:spTgt>
                                        </p:tgtEl>
                                      </p:cBhvr>
                                      <p:to x="100000" y="60000"/>
                                    </p:animScale>
                                    <p:animScale>
                                      <p:cBhvr>
                                        <p:cTn id="26" dur="166" decel="50000">
                                          <p:stCondLst>
                                            <p:cond delay="676"/>
                                          </p:stCondLst>
                                        </p:cTn>
                                        <p:tgtEl>
                                          <p:spTgt spid="4099">
                                            <p:txEl>
                                              <p:pRg st="7" end="7"/>
                                            </p:txEl>
                                          </p:spTgt>
                                        </p:tgtEl>
                                      </p:cBhvr>
                                      <p:to x="100000" y="100000"/>
                                    </p:animScale>
                                    <p:animScale>
                                      <p:cBhvr>
                                        <p:cTn id="27" dur="26">
                                          <p:stCondLst>
                                            <p:cond delay="1312"/>
                                          </p:stCondLst>
                                        </p:cTn>
                                        <p:tgtEl>
                                          <p:spTgt spid="4099">
                                            <p:txEl>
                                              <p:pRg st="7" end="7"/>
                                            </p:txEl>
                                          </p:spTgt>
                                        </p:tgtEl>
                                      </p:cBhvr>
                                      <p:to x="100000" y="80000"/>
                                    </p:animScale>
                                    <p:animScale>
                                      <p:cBhvr>
                                        <p:cTn id="28" dur="166" decel="50000">
                                          <p:stCondLst>
                                            <p:cond delay="1338"/>
                                          </p:stCondLst>
                                        </p:cTn>
                                        <p:tgtEl>
                                          <p:spTgt spid="4099">
                                            <p:txEl>
                                              <p:pRg st="7" end="7"/>
                                            </p:txEl>
                                          </p:spTgt>
                                        </p:tgtEl>
                                      </p:cBhvr>
                                      <p:to x="100000" y="100000"/>
                                    </p:animScale>
                                    <p:animScale>
                                      <p:cBhvr>
                                        <p:cTn id="29" dur="26">
                                          <p:stCondLst>
                                            <p:cond delay="1642"/>
                                          </p:stCondLst>
                                        </p:cTn>
                                        <p:tgtEl>
                                          <p:spTgt spid="4099">
                                            <p:txEl>
                                              <p:pRg st="7" end="7"/>
                                            </p:txEl>
                                          </p:spTgt>
                                        </p:tgtEl>
                                      </p:cBhvr>
                                      <p:to x="100000" y="90000"/>
                                    </p:animScale>
                                    <p:animScale>
                                      <p:cBhvr>
                                        <p:cTn id="30" dur="166" decel="50000">
                                          <p:stCondLst>
                                            <p:cond delay="1668"/>
                                          </p:stCondLst>
                                        </p:cTn>
                                        <p:tgtEl>
                                          <p:spTgt spid="4099">
                                            <p:txEl>
                                              <p:pRg st="7" end="7"/>
                                            </p:txEl>
                                          </p:spTgt>
                                        </p:tgtEl>
                                      </p:cBhvr>
                                      <p:to x="100000" y="100000"/>
                                    </p:animScale>
                                    <p:animScale>
                                      <p:cBhvr>
                                        <p:cTn id="31" dur="26">
                                          <p:stCondLst>
                                            <p:cond delay="1808"/>
                                          </p:stCondLst>
                                        </p:cTn>
                                        <p:tgtEl>
                                          <p:spTgt spid="4099">
                                            <p:txEl>
                                              <p:pRg st="7" end="7"/>
                                            </p:txEl>
                                          </p:spTgt>
                                        </p:tgtEl>
                                      </p:cBhvr>
                                      <p:to x="100000" y="95000"/>
                                    </p:animScale>
                                    <p:animScale>
                                      <p:cBhvr>
                                        <p:cTn id="32" dur="166" decel="50000">
                                          <p:stCondLst>
                                            <p:cond delay="1834"/>
                                          </p:stCondLst>
                                        </p:cTn>
                                        <p:tgtEl>
                                          <p:spTgt spid="4099">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sz="2400" dirty="0">
                <a:latin typeface="Times New Roman" panose="02020603050405020304" pitchFamily="18" charset="0"/>
                <a:cs typeface="Times New Roman" panose="02020603050405020304" pitchFamily="18" charset="0"/>
              </a:rPr>
              <a:t>Who wrote it?</a:t>
            </a:r>
          </a:p>
        </p:txBody>
      </p:sp>
      <p:sp>
        <p:nvSpPr>
          <p:cNvPr id="4099" name="Content Placeholder 2"/>
          <p:cNvSpPr>
            <a:spLocks noGrp="1"/>
          </p:cNvSpPr>
          <p:nvPr>
            <p:ph idx="1"/>
          </p:nvPr>
        </p:nvSpPr>
        <p:spPr>
          <a:xfrm>
            <a:off x="457200" y="1340768"/>
            <a:ext cx="8229600" cy="4752527"/>
          </a:xfrm>
        </p:spPr>
        <p:txBody>
          <a:bodyPr/>
          <a:lstStyle/>
          <a:p>
            <a:pPr marL="0" indent="0" algn="just">
              <a:lnSpc>
                <a:spcPct val="110000"/>
              </a:lnSpc>
              <a:spcAft>
                <a:spcPts val="800"/>
              </a:spcAft>
              <a:buNone/>
            </a:pPr>
            <a:r>
              <a:rPr lang="en-GB" sz="1800" dirty="0"/>
              <a:t>Isaios!</a:t>
            </a:r>
          </a:p>
          <a:p>
            <a:pPr marL="0" indent="0" algn="just">
              <a:lnSpc>
                <a:spcPct val="110000"/>
              </a:lnSpc>
              <a:spcAft>
                <a:spcPts val="800"/>
              </a:spcAft>
              <a:buNone/>
            </a:pPr>
            <a:r>
              <a:rPr lang="en-GB" sz="1800" dirty="0"/>
              <a:t>How does it come down to us?</a:t>
            </a:r>
          </a:p>
          <a:p>
            <a:pPr marL="0" indent="0" algn="just">
              <a:lnSpc>
                <a:spcPct val="110000"/>
              </a:lnSpc>
              <a:spcAft>
                <a:spcPts val="800"/>
              </a:spcAft>
              <a:buNone/>
            </a:pPr>
            <a:r>
              <a:rPr lang="en-GB" sz="1800" dirty="0"/>
              <a:t>Burney 95 (A), the Crippsianus, British Library</a:t>
            </a:r>
          </a:p>
          <a:p>
            <a:pPr marL="0" indent="0" algn="just">
              <a:lnSpc>
                <a:spcPct val="110000"/>
              </a:lnSpc>
              <a:spcAft>
                <a:spcPts val="800"/>
              </a:spcAft>
              <a:buNone/>
            </a:pPr>
            <a:r>
              <a:rPr lang="en-GB" sz="1800" dirty="0"/>
              <a:t>written in </a:t>
            </a:r>
            <a:r>
              <a:rPr lang="en-GB" sz="1800" dirty="0" err="1"/>
              <a:t>Konstantinopoli</a:t>
            </a:r>
            <a:r>
              <a:rPr lang="en-GB" sz="1800" dirty="0"/>
              <a:t> during the first quarter of the fourteenth century by </a:t>
            </a:r>
            <a:r>
              <a:rPr lang="en-GB" sz="1800" dirty="0" err="1"/>
              <a:t>Mikhael</a:t>
            </a:r>
            <a:r>
              <a:rPr lang="en-GB" sz="1800" dirty="0"/>
              <a:t> </a:t>
            </a:r>
            <a:r>
              <a:rPr lang="en-GB" sz="1800" dirty="0" err="1"/>
              <a:t>Klostomalles</a:t>
            </a:r>
            <a:endParaRPr lang="en-GB" sz="1800" dirty="0"/>
          </a:p>
          <a:p>
            <a:pPr marL="0" indent="0" algn="just">
              <a:lnSpc>
                <a:spcPct val="110000"/>
              </a:lnSpc>
              <a:spcAft>
                <a:spcPts val="800"/>
              </a:spcAft>
              <a:buNone/>
            </a:pPr>
            <a:r>
              <a:rPr lang="en-GB" sz="1800" dirty="0"/>
              <a:t>Vatopedi monastery on Mt Athos, probably donated by the emperor </a:t>
            </a:r>
            <a:r>
              <a:rPr lang="en-GB" sz="1800" dirty="0" err="1"/>
              <a:t>Ioannes</a:t>
            </a:r>
            <a:r>
              <a:rPr lang="en-GB" sz="1800" dirty="0"/>
              <a:t> VI </a:t>
            </a:r>
            <a:r>
              <a:rPr lang="en-GB" sz="1800" dirty="0" err="1"/>
              <a:t>Katakouzenos</a:t>
            </a:r>
            <a:r>
              <a:rPr lang="en-GB" sz="1800" dirty="0"/>
              <a:t> between 1347 and 1354</a:t>
            </a:r>
          </a:p>
          <a:p>
            <a:pPr marL="0" indent="0" algn="just">
              <a:lnSpc>
                <a:spcPct val="110000"/>
              </a:lnSpc>
              <a:spcAft>
                <a:spcPts val="800"/>
              </a:spcAft>
              <a:buNone/>
            </a:pPr>
            <a:r>
              <a:rPr lang="en-GB" sz="1800" dirty="0"/>
              <a:t>sold to J. M. Cripps in about 1802, acquired by Charles Burney in 1808 and bought by the British Museum in 1818</a:t>
            </a:r>
          </a:p>
          <a:p>
            <a:pPr marL="0" indent="0" algn="just">
              <a:lnSpc>
                <a:spcPct val="110000"/>
              </a:lnSpc>
              <a:spcAft>
                <a:spcPts val="800"/>
              </a:spcAft>
              <a:buNone/>
            </a:pPr>
            <a:r>
              <a:rPr lang="en-GB" sz="1800" dirty="0">
                <a:latin typeface="Times New Roman" panose="02020603050405020304" pitchFamily="18" charset="0"/>
                <a:ea typeface="Calibri" panose="020F0502020204030204" pitchFamily="34" charset="0"/>
                <a:cs typeface="Times New Roman" panose="02020603050405020304" pitchFamily="18" charset="0"/>
              </a:rPr>
              <a:t>See R. Hatzilambrou, </a:t>
            </a:r>
            <a:r>
              <a:rPr lang="en-GB" sz="1800" i="1" dirty="0">
                <a:latin typeface="Times New Roman" panose="02020603050405020304" pitchFamily="18" charset="0"/>
                <a:ea typeface="Calibri" panose="020F0502020204030204" pitchFamily="34" charset="0"/>
                <a:cs typeface="Times New Roman" panose="02020603050405020304" pitchFamily="18" charset="0"/>
              </a:rPr>
              <a:t>Isaeus’ </a:t>
            </a:r>
            <a:r>
              <a:rPr lang="en-GB" sz="1800" dirty="0">
                <a:latin typeface="Times New Roman" panose="02020603050405020304" pitchFamily="18" charset="0"/>
                <a:ea typeface="Calibri" panose="020F0502020204030204" pitchFamily="34" charset="0"/>
                <a:cs typeface="Times New Roman" panose="02020603050405020304" pitchFamily="18" charset="0"/>
              </a:rPr>
              <a:t>On the Estate of Pyrrhus</a:t>
            </a:r>
            <a:r>
              <a:rPr lang="en-GB" sz="1800" i="1" dirty="0">
                <a:latin typeface="Times New Roman" panose="02020603050405020304" pitchFamily="18" charset="0"/>
                <a:ea typeface="Calibri" panose="020F0502020204030204" pitchFamily="34" charset="0"/>
                <a:cs typeface="Times New Roman" panose="02020603050405020304" pitchFamily="18" charset="0"/>
              </a:rPr>
              <a:t> (Oration 3</a:t>
            </a:r>
            <a:r>
              <a:rPr lang="en-GB" sz="1800" dirty="0">
                <a:latin typeface="Times New Roman" panose="02020603050405020304" pitchFamily="18" charset="0"/>
                <a:ea typeface="Calibri" panose="020F0502020204030204" pitchFamily="34" charset="0"/>
                <a:cs typeface="Times New Roman" panose="02020603050405020304" pitchFamily="18" charset="0"/>
              </a:rPr>
              <a:t>) (Newcastle, 2018), pp. 42-51</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926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1691680" y="1484783"/>
            <a:ext cx="6480720" cy="4320481"/>
          </a:xfrm>
        </p:spPr>
        <p:txBody>
          <a:bodyPr/>
          <a:lstStyle/>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endParaRPr lang="en-GB" sz="2400" dirty="0">
              <a:latin typeface="Times New Roman" panose="02020603050405020304" pitchFamily="18" charset="0"/>
              <a:cs typeface="Times New Roman" panose="02020603050405020304" pitchFamily="18" charset="0"/>
            </a:endParaRPr>
          </a:p>
        </p:txBody>
      </p:sp>
      <p:sp>
        <p:nvSpPr>
          <p:cNvPr id="4098" name="Title 1"/>
          <p:cNvSpPr>
            <a:spLocks noGrp="1"/>
          </p:cNvSpPr>
          <p:nvPr>
            <p:ph type="title"/>
          </p:nvPr>
        </p:nvSpPr>
        <p:spPr/>
        <p:txBody>
          <a:bodyPr/>
          <a:lstStyle/>
          <a:p>
            <a:r>
              <a:rPr lang="en-GB" sz="2400" dirty="0">
                <a:latin typeface="Times New Roman" panose="02020603050405020304" pitchFamily="18" charset="0"/>
                <a:cs typeface="Times New Roman" panose="02020603050405020304" pitchFamily="18" charset="0"/>
              </a:rPr>
              <a:t>Burney 95</a:t>
            </a:r>
            <a:endParaRPr lang="en-GB" altLang="en-US" sz="2400" dirty="0"/>
          </a:p>
        </p:txBody>
      </p:sp>
      <p:pic>
        <p:nvPicPr>
          <p:cNvPr id="5" name="Picture 4">
            <a:extLst>
              <a:ext uri="{FF2B5EF4-FFF2-40B4-BE49-F238E27FC236}">
                <a16:creationId xmlns:a16="http://schemas.microsoft.com/office/drawing/2014/main" id="{98C1AD4A-28F1-8572-DAF3-DE7070392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0768"/>
            <a:ext cx="9144000" cy="5141489"/>
          </a:xfrm>
          <a:prstGeom prst="rect">
            <a:avLst/>
          </a:prstGeom>
        </p:spPr>
      </p:pic>
    </p:spTree>
    <p:extLst>
      <p:ext uri="{BB962C8B-B14F-4D97-AF65-F5344CB8AC3E}">
        <p14:creationId xmlns:p14="http://schemas.microsoft.com/office/powerpoint/2010/main" val="2600582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marL="0" indent="0">
              <a:lnSpc>
                <a:spcPct val="110000"/>
              </a:lnSpc>
              <a:spcAft>
                <a:spcPts val="800"/>
              </a:spcAft>
              <a:buNone/>
            </a:pPr>
            <a:r>
              <a:rPr lang="en-GB" sz="2400" dirty="0"/>
              <a:t>Synopsis of the case</a:t>
            </a:r>
          </a:p>
        </p:txBody>
      </p:sp>
      <p:sp>
        <p:nvSpPr>
          <p:cNvPr id="4099" name="Content Placeholder 2"/>
          <p:cNvSpPr>
            <a:spLocks noGrp="1"/>
          </p:cNvSpPr>
          <p:nvPr>
            <p:ph idx="1"/>
          </p:nvPr>
        </p:nvSpPr>
        <p:spPr>
          <a:xfrm>
            <a:off x="457200" y="1340768"/>
            <a:ext cx="8229600" cy="4752527"/>
          </a:xfrm>
        </p:spPr>
        <p:txBody>
          <a:bodyPr/>
          <a:lstStyle/>
          <a:p>
            <a:pPr marL="0" indent="0" algn="just">
              <a:lnSpc>
                <a:spcPct val="110000"/>
              </a:lnSpc>
              <a:spcAft>
                <a:spcPts val="800"/>
              </a:spcAft>
              <a:buNone/>
            </a:pPr>
            <a:endParaRPr lang="en-GB" sz="2000" dirty="0"/>
          </a:p>
          <a:p>
            <a:pPr marL="0" indent="0" algn="just">
              <a:lnSpc>
                <a:spcPct val="110000"/>
              </a:lnSpc>
              <a:spcAft>
                <a:spcPts val="800"/>
              </a:spcAft>
              <a:buNone/>
            </a:pPr>
            <a:endParaRPr lang="en-GB" sz="2000" dirty="0"/>
          </a:p>
          <a:p>
            <a:pPr marL="0" indent="0" algn="just">
              <a:lnSpc>
                <a:spcPct val="110000"/>
              </a:lnSpc>
              <a:spcAft>
                <a:spcPts val="800"/>
              </a:spcAft>
              <a:buNone/>
            </a:pPr>
            <a:r>
              <a:rPr lang="en-GB" sz="2000" dirty="0" err="1"/>
              <a:t>Philoktemon</a:t>
            </a:r>
            <a:r>
              <a:rPr lang="en-GB" sz="2000" dirty="0"/>
              <a:t>, son of </a:t>
            </a:r>
            <a:r>
              <a:rPr lang="en-GB" sz="2000" dirty="0" err="1"/>
              <a:t>Euktemon</a:t>
            </a:r>
            <a:r>
              <a:rPr lang="en-GB" sz="2000" dirty="0"/>
              <a:t> of </a:t>
            </a:r>
            <a:r>
              <a:rPr lang="en-GB" sz="2000" dirty="0" err="1"/>
              <a:t>Kephisia</a:t>
            </a:r>
            <a:r>
              <a:rPr lang="en-GB" sz="2000" dirty="0"/>
              <a:t>, was killed on military service. He left a will in which he adopted his sister’s son, </a:t>
            </a:r>
            <a:r>
              <a:rPr lang="en-GB" sz="2000" dirty="0" err="1"/>
              <a:t>Khairestratos</a:t>
            </a:r>
            <a:r>
              <a:rPr lang="en-GB" sz="2000" dirty="0"/>
              <a:t>, as his son and heir. But </a:t>
            </a:r>
            <a:r>
              <a:rPr lang="en-GB" sz="2000" dirty="0" err="1"/>
              <a:t>Khairestratos</a:t>
            </a:r>
            <a:r>
              <a:rPr lang="en-GB" sz="2000" dirty="0"/>
              <a:t>’ claim to the estate was challenged by another family member, </a:t>
            </a:r>
            <a:r>
              <a:rPr lang="en-GB" sz="2000" dirty="0" err="1"/>
              <a:t>Androkles</a:t>
            </a:r>
            <a:r>
              <a:rPr lang="en-GB" sz="2000" dirty="0"/>
              <a:t>, who submitted a </a:t>
            </a:r>
            <a:r>
              <a:rPr lang="en-GB" sz="2000" i="1" dirty="0"/>
              <a:t>diamartyria</a:t>
            </a:r>
            <a:r>
              <a:rPr lang="en-GB" sz="2000" dirty="0"/>
              <a:t> in which he denied that </a:t>
            </a:r>
            <a:r>
              <a:rPr lang="en-GB" sz="2000" dirty="0" err="1"/>
              <a:t>Philoktemon</a:t>
            </a:r>
            <a:r>
              <a:rPr lang="en-GB" sz="2000" dirty="0"/>
              <a:t> had left a valid will and claimed that </a:t>
            </a:r>
            <a:r>
              <a:rPr lang="en-GB" sz="2000" dirty="0" err="1"/>
              <a:t>Euktemon</a:t>
            </a:r>
            <a:r>
              <a:rPr lang="en-GB" sz="2000" dirty="0"/>
              <a:t> had two legitimate sons by a second wife. </a:t>
            </a:r>
            <a:r>
              <a:rPr lang="en-GB" sz="2000" dirty="0" err="1"/>
              <a:t>Khairestratos</a:t>
            </a:r>
            <a:r>
              <a:rPr lang="en-GB" sz="2000" dirty="0"/>
              <a:t> prosecuted </a:t>
            </a:r>
            <a:r>
              <a:rPr lang="en-GB" sz="2000" dirty="0" err="1"/>
              <a:t>Androkles</a:t>
            </a:r>
            <a:r>
              <a:rPr lang="en-GB" sz="2000" dirty="0"/>
              <a:t> for false testimony, and Isaios 6 is the prosecution speech from the </a:t>
            </a:r>
            <a:r>
              <a:rPr lang="en-GB" sz="2000" i="1" dirty="0"/>
              <a:t>dike pseudomartyrion</a:t>
            </a:r>
            <a:r>
              <a:rPr lang="en-GB" sz="2000" dirty="0"/>
              <a:t>, delivered by a supporting speaker (</a:t>
            </a:r>
            <a:r>
              <a:rPr lang="en-GB" sz="2000" i="1" dirty="0" err="1"/>
              <a:t>synegoros</a:t>
            </a:r>
            <a:r>
              <a:rPr lang="en-GB" sz="2000" dirty="0"/>
              <a:t>).</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466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animEffect transition="in" filter="wipe(left)">
                                      <p:cBhvr>
                                        <p:cTn id="7"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43F4874-2495-A54A-0690-0DAC09DAA1EC}"/>
              </a:ext>
            </a:extLst>
          </p:cNvPr>
          <p:cNvSpPr>
            <a:spLocks noChangeArrowheads="1"/>
          </p:cNvSpPr>
          <p:nvPr/>
        </p:nvSpPr>
        <p:spPr bwMode="auto">
          <a:xfrm>
            <a:off x="1259632" y="22517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panose="02020603050405020304" pitchFamily="18" charset="0"/>
                <a:ea typeface="Times New Roman" panose="02020603050405020304" pitchFamily="18" charset="0"/>
              </a:rPr>
              <a:t>STEMMA</a:t>
            </a: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Object 2">
            <a:extLst>
              <a:ext uri="{FF2B5EF4-FFF2-40B4-BE49-F238E27FC236}">
                <a16:creationId xmlns:a16="http://schemas.microsoft.com/office/drawing/2014/main" id="{C0142014-123B-D28A-F5E7-518DADC2839E}"/>
              </a:ext>
            </a:extLst>
          </p:cNvPr>
          <p:cNvGraphicFramePr>
            <a:graphicFrameLocks noChangeAspect="1"/>
          </p:cNvGraphicFramePr>
          <p:nvPr>
            <p:extLst>
              <p:ext uri="{D42A27DB-BD31-4B8C-83A1-F6EECF244321}">
                <p14:modId xmlns:p14="http://schemas.microsoft.com/office/powerpoint/2010/main" val="2369547056"/>
              </p:ext>
            </p:extLst>
          </p:nvPr>
        </p:nvGraphicFramePr>
        <p:xfrm>
          <a:off x="1259632" y="2708920"/>
          <a:ext cx="6448425" cy="2257425"/>
        </p:xfrm>
        <a:graphic>
          <a:graphicData uri="http://schemas.openxmlformats.org/presentationml/2006/ole">
            <mc:AlternateContent xmlns:mc="http://schemas.openxmlformats.org/markup-compatibility/2006">
              <mc:Choice xmlns:v="urn:schemas-microsoft-com:vml" Requires="v">
                <p:oleObj name="Picture" r:id="rId2" imgW="4848225" imgH="1276350" progId="Word.Picture.8">
                  <p:embed/>
                </p:oleObj>
              </mc:Choice>
              <mc:Fallback>
                <p:oleObj name="Picture" r:id="rId2" imgW="4848225" imgH="1276350" progId="Word.Picture.8">
                  <p:embed/>
                  <p:pic>
                    <p:nvPicPr>
                      <p:cNvPr id="3" name="Object 2">
                        <a:extLst>
                          <a:ext uri="{FF2B5EF4-FFF2-40B4-BE49-F238E27FC236}">
                            <a16:creationId xmlns:a16="http://schemas.microsoft.com/office/drawing/2014/main" id="{C0142014-123B-D28A-F5E7-518DADC28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418" r="197" b="-16418"/>
                      <a:stretch>
                        <a:fillRect/>
                      </a:stretch>
                    </p:blipFill>
                    <p:spPr bwMode="auto">
                      <a:xfrm>
                        <a:off x="1259632" y="2708920"/>
                        <a:ext cx="6448425" cy="2257425"/>
                      </a:xfrm>
                      <a:prstGeom prst="rect">
                        <a:avLst/>
                      </a:prstGeom>
                      <a:noFill/>
                    </p:spPr>
                  </p:pic>
                </p:oleObj>
              </mc:Fallback>
            </mc:AlternateContent>
          </a:graphicData>
        </a:graphic>
      </p:graphicFrame>
      <p:sp>
        <p:nvSpPr>
          <p:cNvPr id="4" name="Rectangle 3">
            <a:extLst>
              <a:ext uri="{FF2B5EF4-FFF2-40B4-BE49-F238E27FC236}">
                <a16:creationId xmlns:a16="http://schemas.microsoft.com/office/drawing/2014/main" id="{CAEAB010-3164-BFBB-5410-480FDCAC2FEE}"/>
              </a:ext>
            </a:extLst>
          </p:cNvPr>
          <p:cNvSpPr>
            <a:spLocks noChangeArrowheads="1"/>
          </p:cNvSpPr>
          <p:nvPr/>
        </p:nvSpPr>
        <p:spPr bwMode="auto">
          <a:xfrm>
            <a:off x="802432" y="49663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599391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sz="2400" dirty="0">
                <a:latin typeface="Times New Roman" panose="02020603050405020304" pitchFamily="18" charset="0"/>
                <a:cs typeface="Times New Roman" panose="02020603050405020304" pitchFamily="18" charset="0"/>
              </a:rPr>
              <a:t>Who was the speaker?</a:t>
            </a:r>
          </a:p>
        </p:txBody>
      </p:sp>
      <p:sp>
        <p:nvSpPr>
          <p:cNvPr id="4099" name="Content Placeholder 2"/>
          <p:cNvSpPr>
            <a:spLocks noGrp="1"/>
          </p:cNvSpPr>
          <p:nvPr>
            <p:ph idx="1"/>
          </p:nvPr>
        </p:nvSpPr>
        <p:spPr>
          <a:xfrm>
            <a:off x="457200" y="1340768"/>
            <a:ext cx="8229600" cy="4752527"/>
          </a:xfrm>
        </p:spPr>
        <p:txBody>
          <a:bodyPr/>
          <a:lstStyle/>
          <a:p>
            <a:pPr marL="0" indent="0" algn="just">
              <a:lnSpc>
                <a:spcPct val="110000"/>
              </a:lnSpc>
              <a:spcAft>
                <a:spcPts val="800"/>
              </a:spcAft>
              <a:buNone/>
            </a:pPr>
            <a:endParaRPr lang="en-GB" sz="2000" dirty="0"/>
          </a:p>
          <a:p>
            <a:pPr marL="0" indent="0" algn="just">
              <a:lnSpc>
                <a:spcPct val="110000"/>
              </a:lnSpc>
              <a:spcAft>
                <a:spcPts val="800"/>
              </a:spcAft>
              <a:buNone/>
            </a:pPr>
            <a:r>
              <a:rPr lang="en-GB" sz="2000" dirty="0" err="1"/>
              <a:t>Khairestratos</a:t>
            </a:r>
            <a:r>
              <a:rPr lang="en-GB" sz="2000" dirty="0"/>
              <a:t> was the elder of two known sons of </a:t>
            </a:r>
            <a:r>
              <a:rPr lang="en-GB" sz="2000" dirty="0" err="1"/>
              <a:t>Phanostratos</a:t>
            </a:r>
            <a:r>
              <a:rPr lang="en-GB" sz="2000" dirty="0"/>
              <a:t>. He had already been trierarch and gymnasiarch by the time of the speech (60), and his trierarchy to Sicily (1, 60) should belong in 366/5 if Sundwall’s restoration [</a:t>
            </a:r>
            <a:r>
              <a:rPr lang="el-GR" sz="2000" dirty="0"/>
              <a:t>Χαιρέστρ]ατος Κ. </a:t>
            </a:r>
            <a:r>
              <a:rPr lang="en-GB" sz="2000" dirty="0"/>
              <a:t>for the name of the </a:t>
            </a:r>
            <a:r>
              <a:rPr lang="en-GB" sz="2000" dirty="0" err="1"/>
              <a:t>syntrierarch</a:t>
            </a:r>
            <a:r>
              <a:rPr lang="en-GB" sz="2000" dirty="0"/>
              <a:t> on </a:t>
            </a:r>
            <a:r>
              <a:rPr lang="en-GB" sz="2000" i="1" dirty="0" err="1"/>
              <a:t>Krete</a:t>
            </a:r>
            <a:r>
              <a:rPr lang="en-GB" sz="2000" dirty="0"/>
              <a:t> that year is correct (IG ii</a:t>
            </a:r>
            <a:r>
              <a:rPr lang="en-GB" sz="2000" baseline="30000" dirty="0"/>
              <a:t>2</a:t>
            </a:r>
            <a:r>
              <a:rPr lang="en-GB" sz="2000" dirty="0"/>
              <a:t> 1609, lines 81-2). If so, his colleague on the ship, </a:t>
            </a:r>
            <a:r>
              <a:rPr lang="en-GB" sz="2000" dirty="0" err="1"/>
              <a:t>Aristomenes</a:t>
            </a:r>
            <a:r>
              <a:rPr lang="en-GB" sz="2000" dirty="0"/>
              <a:t>, should be the speaker of Isaios 6.</a:t>
            </a:r>
          </a:p>
          <a:p>
            <a:pPr marL="0" indent="0" algn="just">
              <a:lnSpc>
                <a:spcPct val="110000"/>
              </a:lnSpc>
              <a:spcAft>
                <a:spcPts val="800"/>
              </a:spcAft>
              <a:buNone/>
            </a:pP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0000"/>
              </a:lnSpc>
              <a:spcAft>
                <a:spcPts val="800"/>
              </a:spcAft>
              <a:buNone/>
            </a:pPr>
            <a:r>
              <a:rPr lang="en-GB" sz="2000" dirty="0"/>
              <a:t>See J. K. Davies, </a:t>
            </a:r>
            <a:r>
              <a:rPr lang="en-GB" sz="2000" i="1" dirty="0"/>
              <a:t>Athenian Propertied Families 600-300 B.C.</a:t>
            </a:r>
            <a:r>
              <a:rPr lang="en-GB" sz="2000" dirty="0"/>
              <a:t> (Oxford, 1971) p. 564</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614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wipe(left)">
                                      <p:cBhvr>
                                        <p:cTn id="7" dur="500"/>
                                        <p:tgtEl>
                                          <p:spTgt spid="4099">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animEffect transition="in" filter="wipe(left)">
                                      <p:cBhvr>
                                        <p:cTn id="11"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1691680" y="1484783"/>
            <a:ext cx="6480720" cy="4320481"/>
          </a:xfrm>
        </p:spPr>
        <p:txBody>
          <a:bodyPr/>
          <a:lstStyle/>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endParaRPr lang="en-GB" sz="2400" dirty="0">
              <a:latin typeface="Times New Roman" panose="02020603050405020304" pitchFamily="18" charset="0"/>
              <a:cs typeface="Times New Roman" panose="02020603050405020304" pitchFamily="18" charset="0"/>
            </a:endParaRPr>
          </a:p>
        </p:txBody>
      </p:sp>
      <p:sp>
        <p:nvSpPr>
          <p:cNvPr id="4098" name="Title 1"/>
          <p:cNvSpPr>
            <a:spLocks noGrp="1"/>
          </p:cNvSpPr>
          <p:nvPr>
            <p:ph type="title"/>
          </p:nvPr>
        </p:nvSpPr>
        <p:spPr/>
        <p:txBody>
          <a:bodyPr/>
          <a:lstStyle/>
          <a:p>
            <a:r>
              <a:rPr lang="en-GB" sz="2400" dirty="0">
                <a:effectLst/>
                <a:latin typeface="Times New Roman" panose="02020603050405020304" pitchFamily="18" charset="0"/>
                <a:ea typeface="DejaVu Sans Condensed"/>
              </a:rPr>
              <a:t>IG ii</a:t>
            </a:r>
            <a:r>
              <a:rPr lang="en-GB" sz="2400" baseline="30000" dirty="0">
                <a:effectLst/>
                <a:latin typeface="Times New Roman" panose="02020603050405020304" pitchFamily="18" charset="0"/>
                <a:ea typeface="DejaVu Sans Condensed"/>
              </a:rPr>
              <a:t>2</a:t>
            </a:r>
            <a:r>
              <a:rPr lang="en-GB" sz="2400" dirty="0">
                <a:effectLst/>
                <a:latin typeface="Times New Roman" panose="02020603050405020304" pitchFamily="18" charset="0"/>
                <a:ea typeface="DejaVu Sans Condensed"/>
              </a:rPr>
              <a:t> 1609, lines 81-2</a:t>
            </a:r>
            <a:endParaRPr lang="en-GB" altLang="en-US" sz="2400" dirty="0"/>
          </a:p>
        </p:txBody>
      </p:sp>
      <p:pic>
        <p:nvPicPr>
          <p:cNvPr id="3" name="Picture 2">
            <a:extLst>
              <a:ext uri="{FF2B5EF4-FFF2-40B4-BE49-F238E27FC236}">
                <a16:creationId xmlns:a16="http://schemas.microsoft.com/office/drawing/2014/main" id="{08837554-2AD7-B0BE-5241-1510A96B1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0768"/>
            <a:ext cx="9144000" cy="4660346"/>
          </a:xfrm>
          <a:prstGeom prst="rect">
            <a:avLst/>
          </a:prstGeom>
        </p:spPr>
      </p:pic>
    </p:spTree>
    <p:extLst>
      <p:ext uri="{BB962C8B-B14F-4D97-AF65-F5344CB8AC3E}">
        <p14:creationId xmlns:p14="http://schemas.microsoft.com/office/powerpoint/2010/main" val="462405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sz="2400" dirty="0">
                <a:latin typeface="Times New Roman" panose="02020603050405020304" pitchFamily="18" charset="0"/>
                <a:cs typeface="Times New Roman" panose="02020603050405020304" pitchFamily="18" charset="0"/>
              </a:rPr>
              <a:t>Who was the opponent?</a:t>
            </a:r>
          </a:p>
        </p:txBody>
      </p:sp>
      <p:sp>
        <p:nvSpPr>
          <p:cNvPr id="4099" name="Content Placeholder 2"/>
          <p:cNvSpPr>
            <a:spLocks noGrp="1"/>
          </p:cNvSpPr>
          <p:nvPr>
            <p:ph idx="1"/>
          </p:nvPr>
        </p:nvSpPr>
        <p:spPr>
          <a:xfrm>
            <a:off x="457200" y="1340768"/>
            <a:ext cx="8229600" cy="4752527"/>
          </a:xfrm>
        </p:spPr>
        <p:txBody>
          <a:bodyPr/>
          <a:lstStyle/>
          <a:p>
            <a:pPr marL="0" indent="0" algn="just">
              <a:lnSpc>
                <a:spcPct val="110000"/>
              </a:lnSpc>
              <a:spcAft>
                <a:spcPts val="800"/>
              </a:spcAft>
              <a:buNone/>
            </a:pPr>
            <a:r>
              <a:rPr lang="en-GB" sz="1800" dirty="0" err="1"/>
              <a:t>Androkles</a:t>
            </a:r>
            <a:endParaRPr lang="en-GB" sz="1800" dirty="0"/>
          </a:p>
          <a:p>
            <a:pPr marL="0" indent="0" algn="just">
              <a:lnSpc>
                <a:spcPct val="110000"/>
              </a:lnSpc>
              <a:spcAft>
                <a:spcPts val="800"/>
              </a:spcAft>
              <a:buNone/>
            </a:pPr>
            <a:r>
              <a:rPr lang="en-GB" sz="1800" i="1" dirty="0"/>
              <a:t>Diabole</a:t>
            </a:r>
            <a:endParaRPr lang="en-GB" sz="1800" dirty="0"/>
          </a:p>
          <a:p>
            <a:pPr marL="0" indent="0" algn="just">
              <a:lnSpc>
                <a:spcPct val="110000"/>
              </a:lnSpc>
              <a:spcAft>
                <a:spcPts val="800"/>
              </a:spcAft>
              <a:buNone/>
            </a:pPr>
            <a:r>
              <a:rPr lang="en-GB" sz="1800" dirty="0"/>
              <a:t>Aristomenes claims that </a:t>
            </a:r>
            <a:r>
              <a:rPr lang="en-GB" sz="1800" dirty="0" err="1"/>
              <a:t>Androkles</a:t>
            </a:r>
            <a:r>
              <a:rPr lang="en-GB" sz="1800" dirty="0"/>
              <a:t>’ story is a fabrication. Not only was </a:t>
            </a:r>
            <a:r>
              <a:rPr lang="en-GB" sz="1800" dirty="0" err="1"/>
              <a:t>Euktemon’s</a:t>
            </a:r>
            <a:r>
              <a:rPr lang="en-GB" sz="1800" dirty="0"/>
              <a:t> will genuine, but the two boys were not the sons of </a:t>
            </a:r>
            <a:r>
              <a:rPr lang="en-GB" sz="1800" dirty="0" err="1"/>
              <a:t>Kallippe</a:t>
            </a:r>
            <a:r>
              <a:rPr lang="en-GB" sz="1800" dirty="0"/>
              <a:t>, but of a former prostitute named </a:t>
            </a:r>
            <a:r>
              <a:rPr lang="en-GB" sz="1800" dirty="0" err="1"/>
              <a:t>Alke</a:t>
            </a:r>
            <a:r>
              <a:rPr lang="en-GB" sz="1800" dirty="0"/>
              <a:t> by a freedman named Dion (20). </a:t>
            </a:r>
            <a:r>
              <a:rPr lang="en-GB" sz="1800" dirty="0" err="1"/>
              <a:t>Alke</a:t>
            </a:r>
            <a:r>
              <a:rPr lang="en-GB" sz="1800" dirty="0"/>
              <a:t> had worked in a brothel in </a:t>
            </a:r>
            <a:r>
              <a:rPr lang="en-GB" sz="1800" dirty="0" err="1"/>
              <a:t>Peiraias</a:t>
            </a:r>
            <a:r>
              <a:rPr lang="en-GB" sz="1800" dirty="0"/>
              <a:t> owned by </a:t>
            </a:r>
            <a:r>
              <a:rPr lang="en-GB" sz="1800" dirty="0" err="1"/>
              <a:t>Euktemon</a:t>
            </a:r>
            <a:r>
              <a:rPr lang="en-GB" sz="1800" dirty="0"/>
              <a:t>, and when she retired managed another brothel of his in Kerameikos (19-20).</a:t>
            </a:r>
          </a:p>
          <a:p>
            <a:pPr marL="0" indent="0" algn="just">
              <a:lnSpc>
                <a:spcPct val="110000"/>
              </a:lnSpc>
              <a:spcAft>
                <a:spcPts val="800"/>
              </a:spcAft>
              <a:buNone/>
            </a:pPr>
            <a:r>
              <a:rPr lang="en-GB" sz="1800" dirty="0"/>
              <a:t>Note that, as with the </a:t>
            </a:r>
            <a:r>
              <a:rPr lang="en-GB" sz="1800" i="1" dirty="0"/>
              <a:t>kalos </a:t>
            </a:r>
            <a:r>
              <a:rPr lang="en-GB" sz="1800" i="1" dirty="0" err="1"/>
              <a:t>k’agathos</a:t>
            </a:r>
            <a:r>
              <a:rPr lang="en-GB" sz="1800" dirty="0"/>
              <a:t> </a:t>
            </a:r>
            <a:r>
              <a:rPr lang="en-GB" sz="1800" dirty="0" err="1"/>
              <a:t>Philoneos</a:t>
            </a:r>
            <a:r>
              <a:rPr lang="en-GB" sz="1800" dirty="0"/>
              <a:t> in Antiphon 1, there is no problem with an Athenian gentleman owning a brothel, or even more than one – indeed, Aristomenes says to the jurors ‘and I think many of you know her’ (ἣν καὶ ὑμῶν </a:t>
            </a:r>
            <a:r>
              <a:rPr lang="en-GB" sz="1800" dirty="0" err="1"/>
              <a:t>οἶμ</a:t>
            </a:r>
            <a:r>
              <a:rPr lang="en-GB" sz="1800" dirty="0"/>
              <a:t>αι πολλοὺς εἰδέναι).</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323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on Boardroom">
  <a:themeElements>
    <a:clrScheme name="Custom 8">
      <a:dk1>
        <a:sysClr val="windowText" lastClr="000000"/>
      </a:dk1>
      <a:lt1>
        <a:sysClr val="window" lastClr="FFFFFF"/>
      </a:lt1>
      <a:dk2>
        <a:srgbClr val="FBD387"/>
      </a:dk2>
      <a:lt2>
        <a:srgbClr val="000000"/>
      </a:lt2>
      <a:accent1>
        <a:srgbClr val="C00000"/>
      </a:accent1>
      <a:accent2>
        <a:srgbClr val="FA731A"/>
      </a:accent2>
      <a:accent3>
        <a:srgbClr val="AB9281"/>
      </a:accent3>
      <a:accent4>
        <a:srgbClr val="A18CD0"/>
      </a:accent4>
      <a:accent5>
        <a:srgbClr val="8EBBD2"/>
      </a:accent5>
      <a:accent6>
        <a:srgbClr val="ACC995"/>
      </a:accent6>
      <a:hlink>
        <a:srgbClr val="C00000"/>
      </a:hlink>
      <a:folHlink>
        <a:srgbClr val="FCDB9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4816</TotalTime>
  <Words>3987</Words>
  <Application>Microsoft Office PowerPoint</Application>
  <PresentationFormat>On-screen Show (4:3)</PresentationFormat>
  <Paragraphs>134</Paragraphs>
  <Slides>28</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9" baseType="lpstr">
      <vt:lpstr>Arial</vt:lpstr>
      <vt:lpstr>Calibri</vt:lpstr>
      <vt:lpstr>Century Gothic</vt:lpstr>
      <vt:lpstr>DejaVu Sans Condensed</vt:lpstr>
      <vt:lpstr>GR Times New Roman</vt:lpstr>
      <vt:lpstr>Times</vt:lpstr>
      <vt:lpstr>Times New Roman</vt:lpstr>
      <vt:lpstr>Wingdings 3</vt:lpstr>
      <vt:lpstr>Default Design</vt:lpstr>
      <vt:lpstr>Ion Boardroom</vt:lpstr>
      <vt:lpstr>Picture</vt:lpstr>
      <vt:lpstr>Isaios 6, On the Estate of Philoktemon </vt:lpstr>
      <vt:lpstr>Todd’s six questions about a forensic speech</vt:lpstr>
      <vt:lpstr>Who wrote it?</vt:lpstr>
      <vt:lpstr>Burney 95</vt:lpstr>
      <vt:lpstr>Synopsis of the case</vt:lpstr>
      <vt:lpstr>PowerPoint Presentation</vt:lpstr>
      <vt:lpstr>Who was the speaker?</vt:lpstr>
      <vt:lpstr>IG ii2 1609, lines 81-2</vt:lpstr>
      <vt:lpstr>Who was the opponent?</vt:lpstr>
      <vt:lpstr>Isaios 6.29-30</vt:lpstr>
      <vt:lpstr>Isaios 6.33-4</vt:lpstr>
      <vt:lpstr>Isaios 6.35-7</vt:lpstr>
      <vt:lpstr>Isaios 6.38-9</vt:lpstr>
      <vt:lpstr>Isaios 6.40-2</vt:lpstr>
      <vt:lpstr>Isaios 6.46</vt:lpstr>
      <vt:lpstr>Isaios 6.60</vt:lpstr>
      <vt:lpstr>What was the date?</vt:lpstr>
      <vt:lpstr>What was the date?</vt:lpstr>
      <vt:lpstr>When did Euktemon die?</vt:lpstr>
      <vt:lpstr>When did Philoktemon die?</vt:lpstr>
      <vt:lpstr>When did Philoktemon die?</vt:lpstr>
      <vt:lpstr>IG ii2 1609, line 92</vt:lpstr>
      <vt:lpstr>Under what legal procedure did it take place?</vt:lpstr>
      <vt:lpstr>Under what legal procedure did it take place?</vt:lpstr>
      <vt:lpstr>Under what legal procedure did it take place?</vt:lpstr>
      <vt:lpstr>What was the result?</vt:lpstr>
      <vt:lpstr>IG ii2 2825, line 1</vt:lpstr>
      <vt:lpstr>What was the result?</vt:lpstr>
    </vt:vector>
  </TitlesOfParts>
  <Company>University of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admin.icls</dc:creator>
  <cp:lastModifiedBy>Mike Edwards</cp:lastModifiedBy>
  <cp:revision>169</cp:revision>
  <dcterms:created xsi:type="dcterms:W3CDTF">2008-03-03T12:08:32Z</dcterms:created>
  <dcterms:modified xsi:type="dcterms:W3CDTF">2023-05-01T17:31:44Z</dcterms:modified>
</cp:coreProperties>
</file>