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61" r:id="rId2"/>
    <p:sldId id="425" r:id="rId3"/>
    <p:sldId id="266" r:id="rId4"/>
    <p:sldId id="439" r:id="rId5"/>
    <p:sldId id="440" r:id="rId6"/>
    <p:sldId id="441" r:id="rId7"/>
    <p:sldId id="442" r:id="rId8"/>
    <p:sldId id="443" r:id="rId9"/>
    <p:sldId id="444" r:id="rId10"/>
    <p:sldId id="445" r:id="rId11"/>
    <p:sldId id="449" r:id="rId12"/>
    <p:sldId id="450" r:id="rId13"/>
    <p:sldId id="451" r:id="rId14"/>
    <p:sldId id="452" r:id="rId15"/>
    <p:sldId id="453" r:id="rId16"/>
    <p:sldId id="454" r:id="rId17"/>
    <p:sldId id="455" r:id="rId18"/>
    <p:sldId id="459" r:id="rId19"/>
    <p:sldId id="460" r:id="rId20"/>
    <p:sldId id="389" r:id="rId21"/>
    <p:sldId id="394" r:id="rId22"/>
    <p:sldId id="413" r:id="rId23"/>
    <p:sldId id="396" r:id="rId2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328"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mn-cs"/>
              </a:defRPr>
            </a:lvl1pPr>
          </a:lstStyle>
          <a:p>
            <a:pPr>
              <a:defRPr/>
            </a:pPr>
            <a:fld id="{D1AAA26B-1C55-4E4D-838D-22F89CECBADD}" type="datetimeFigureOut">
              <a:rPr lang="el-GR"/>
              <a:pPr>
                <a:defRPr/>
              </a:pPr>
              <a:t>20/10/17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mn-cs"/>
              </a:defRPr>
            </a:lvl1pPr>
          </a:lstStyle>
          <a:p>
            <a:pPr>
              <a:defRPr/>
            </a:pPr>
            <a:fld id="{96EA4277-4054-284E-8C34-1D1B8977EED6}" type="slidenum">
              <a:rPr lang="el-GR"/>
              <a:pPr>
                <a:defRPr/>
              </a:pPr>
              <a:t>‹#›</a:t>
            </a:fld>
            <a:endParaRPr lang="el-GR"/>
          </a:p>
        </p:txBody>
      </p:sp>
    </p:spTree>
    <p:extLst>
      <p:ext uri="{BB962C8B-B14F-4D97-AF65-F5344CB8AC3E}">
        <p14:creationId xmlns:p14="http://schemas.microsoft.com/office/powerpoint/2010/main" val="3919621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ndParaRPr>
          </a:p>
        </p:txBody>
      </p:sp>
      <p:sp>
        <p:nvSpPr>
          <p:cNvPr id="28675"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B7A1469-9373-7A4E-8F0D-820E35E8F16B}" type="slidenum">
              <a:rPr lang="el-GR" sz="1200">
                <a:latin typeface="Calibri" charset="0"/>
              </a:rPr>
              <a:pPr eaLnBrk="1" hangingPunct="1"/>
              <a:t>2</a:t>
            </a:fld>
            <a:endParaRPr lang="el-GR"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179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47108"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9711EAAD-0CE6-8241-AAB1-8FC4AE4A9482}" type="slidenum">
              <a:rPr lang="el-GR"/>
              <a:pPr>
                <a:defRPr/>
              </a:pPr>
              <a:t>14</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281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4813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E838FD55-1936-A342-885C-5C4CBE92A0E6}" type="slidenum">
              <a:rPr lang="el-GR"/>
              <a:pPr>
                <a:defRPr/>
              </a:pPr>
              <a:t>15</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4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49156"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9C807783-62FD-F741-93D7-E5DB25FA100D}" type="slidenum">
              <a:rPr lang="el-GR"/>
              <a:pPr>
                <a:defRPr/>
              </a:pPr>
              <a:t>16</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486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50180"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0B28D13B-DFEB-D847-9513-1198753E3383}" type="slidenum">
              <a:rPr lang="el-GR"/>
              <a:pPr>
                <a:defRPr/>
              </a:pPr>
              <a:t>17</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349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63491"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F986F9-101A-A845-B7B7-2E2F5C6BA81C}" type="slidenum">
              <a:rPr lang="el-GR" sz="1200">
                <a:latin typeface="Calibri" charset="0"/>
              </a:rPr>
              <a:pPr eaLnBrk="1" hangingPunct="1"/>
              <a:t>20</a:t>
            </a:fld>
            <a:endParaRPr lang="el-GR" sz="1200">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168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a typeface="MS PGothic" charset="0"/>
              <a:cs typeface="MS PGothic" charset="0"/>
            </a:endParaRPr>
          </a:p>
        </p:txBody>
      </p:sp>
      <p:sp>
        <p:nvSpPr>
          <p:cNvPr id="71683"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E60BEFA-6673-2948-AD60-613EDB8F9D40}" type="slidenum">
              <a:rPr lang="el-GR" sz="1200">
                <a:latin typeface="Calibri" charset="0"/>
              </a:rPr>
              <a:pPr eaLnBrk="1" hangingPunct="1"/>
              <a:t>21</a:t>
            </a:fld>
            <a:endParaRPr lang="el-GR" sz="120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373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3731"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C29EA77-CC37-6F45-BC30-E2A91FC987A1}" type="slidenum">
              <a:rPr lang="el-GR" sz="1200">
                <a:latin typeface="Calibri" charset="0"/>
                <a:cs typeface="Arial" charset="0"/>
              </a:rPr>
              <a:pPr eaLnBrk="1" hangingPunct="1"/>
              <a:t>22</a:t>
            </a:fld>
            <a:endParaRPr lang="el-GR" sz="1200">
              <a:latin typeface="Calibri"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7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577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E0D67E6-7163-2741-9908-85C546F67CAE}" type="slidenum">
              <a:rPr lang="el-GR" sz="1200">
                <a:latin typeface="Calibri" charset="0"/>
              </a:rPr>
              <a:pPr eaLnBrk="1" hangingPunct="1"/>
              <a:t>23</a:t>
            </a:fld>
            <a:endParaRPr lang="el-GR"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30723"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73BB215-4DD8-354C-B4FD-2A03B337192B}" type="slidenum">
              <a:rPr lang="el-GR" sz="1200">
                <a:latin typeface="Calibri" charset="0"/>
              </a:rPr>
              <a:pPr eaLnBrk="1" hangingPunct="1"/>
              <a:t>3</a:t>
            </a:fld>
            <a:endParaRPr lang="el-GR"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462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14340"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5DF521DF-1B02-C84B-83D8-21A65030F3FE}" type="slidenum">
              <a:rPr lang="el-GR"/>
              <a:pPr>
                <a:defRPr/>
              </a:pPr>
              <a:t>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565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33796"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856316BD-BDAC-A445-9E64-1E3008E84DE5}" type="slidenum">
              <a:rPr lang="el-GR"/>
              <a:pPr>
                <a:defRPr/>
              </a:pPr>
              <a:t>8</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667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34820"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46E43797-A07C-B24A-BD5F-58E83B786994}" type="slidenum">
              <a:rPr lang="el-GR"/>
              <a:pPr>
                <a:defRPr/>
              </a:pPr>
              <a:t>9</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769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35844"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70274D9B-C1BD-B949-8A83-8FECD85A88A0}" type="slidenum">
              <a:rPr lang="el-GR"/>
              <a:pPr>
                <a:defRPr/>
              </a:pPr>
              <a:t>10</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872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44036"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7B73D168-8B8C-4046-B004-4460F5D2B2C6}" type="slidenum">
              <a:rPr lang="el-GR"/>
              <a:pPr>
                <a:defRPr/>
              </a:pPr>
              <a:t>11</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974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45060"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D9DCAFD4-5404-644A-A6A0-EEFD7B322AA0}" type="slidenum">
              <a:rPr lang="el-GR"/>
              <a:pPr>
                <a:defRPr/>
              </a:pPr>
              <a:t>12</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077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46084"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fld id="{BA2A1725-0695-0B40-A77D-4F2597273666}" type="slidenum">
              <a:rPr lang="el-GR"/>
              <a:pPr>
                <a:defRPr/>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7148553-0AAB-3943-AA32-2D64DBE63B1F}" type="datetimeFigureOut">
              <a:rPr lang="el-GR"/>
              <a:pPr>
                <a:defRPr/>
              </a:pPr>
              <a:t>20/10/17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7B28C40-8F6C-3440-8B9F-AE1427676431}" type="slidenum">
              <a:rPr lang="el-GR"/>
              <a:pPr>
                <a:defRPr/>
              </a:pPr>
              <a:t>‹#›</a:t>
            </a:fld>
            <a:endParaRPr lang="el-GR"/>
          </a:p>
        </p:txBody>
      </p:sp>
    </p:spTree>
    <p:extLst>
      <p:ext uri="{BB962C8B-B14F-4D97-AF65-F5344CB8AC3E}">
        <p14:creationId xmlns:p14="http://schemas.microsoft.com/office/powerpoint/2010/main" val="1013027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D09F937-4C1E-684A-9774-34F4CF40C114}" type="datetimeFigureOut">
              <a:rPr lang="el-GR"/>
              <a:pPr>
                <a:defRPr/>
              </a:pPr>
              <a:t>20/10/17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96E645E-3C4D-BF47-80E4-53EBC4CA2029}" type="slidenum">
              <a:rPr lang="el-GR"/>
              <a:pPr>
                <a:defRPr/>
              </a:pPr>
              <a:t>‹#›</a:t>
            </a:fld>
            <a:endParaRPr lang="el-GR"/>
          </a:p>
        </p:txBody>
      </p:sp>
    </p:spTree>
    <p:extLst>
      <p:ext uri="{BB962C8B-B14F-4D97-AF65-F5344CB8AC3E}">
        <p14:creationId xmlns:p14="http://schemas.microsoft.com/office/powerpoint/2010/main" val="40499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8433C9C5-7094-BA48-A6FE-266E6566695B}" type="datetimeFigureOut">
              <a:rPr lang="el-GR"/>
              <a:pPr>
                <a:defRPr/>
              </a:pPr>
              <a:t>20/10/17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6448826-BE64-9B45-9D2C-AFDF077F539F}" type="slidenum">
              <a:rPr lang="el-GR"/>
              <a:pPr>
                <a:defRPr/>
              </a:pPr>
              <a:t>‹#›</a:t>
            </a:fld>
            <a:endParaRPr lang="el-GR"/>
          </a:p>
        </p:txBody>
      </p:sp>
    </p:spTree>
    <p:extLst>
      <p:ext uri="{BB962C8B-B14F-4D97-AF65-F5344CB8AC3E}">
        <p14:creationId xmlns:p14="http://schemas.microsoft.com/office/powerpoint/2010/main" val="3824045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600200"/>
            <a:ext cx="8229600" cy="4525963"/>
          </a:xfrm>
        </p:spPr>
        <p:txBody>
          <a:bodyPr rtlCol="0">
            <a:normAutofit/>
          </a:bodyPr>
          <a:lstStyle/>
          <a:p>
            <a:pPr lvl="0"/>
            <a:endParaRPr lang="el-GR" noProof="0"/>
          </a:p>
        </p:txBody>
      </p:sp>
      <p:sp>
        <p:nvSpPr>
          <p:cNvPr id="4" name="3 - Θέση ημερομηνίας"/>
          <p:cNvSpPr>
            <a:spLocks noGrp="1"/>
          </p:cNvSpPr>
          <p:nvPr>
            <p:ph type="dt" sz="half" idx="10"/>
          </p:nvPr>
        </p:nvSpPr>
        <p:spPr/>
        <p:txBody>
          <a:bodyPr/>
          <a:lstStyle>
            <a:lvl1pPr>
              <a:defRPr/>
            </a:lvl1pPr>
          </a:lstStyle>
          <a:p>
            <a:pPr>
              <a:defRPr/>
            </a:pPr>
            <a:fld id="{02DB02C0-C7CC-FF4E-8575-40290F44E0FD}" type="datetimeFigureOut">
              <a:rPr lang="el-GR"/>
              <a:pPr>
                <a:defRPr/>
              </a:pPr>
              <a:t>20/10/17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92D9029-72EA-5E4B-87B1-FF0F4D330C50}" type="slidenum">
              <a:rPr lang="el-GR"/>
              <a:pPr>
                <a:defRPr/>
              </a:pPr>
              <a:t>‹#›</a:t>
            </a:fld>
            <a:endParaRPr lang="el-GR"/>
          </a:p>
        </p:txBody>
      </p:sp>
    </p:spTree>
    <p:extLst>
      <p:ext uri="{BB962C8B-B14F-4D97-AF65-F5344CB8AC3E}">
        <p14:creationId xmlns:p14="http://schemas.microsoft.com/office/powerpoint/2010/main" val="4140391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75D40FA-0C34-AE46-9589-DA9C36A60B1F}" type="datetimeFigureOut">
              <a:rPr lang="el-GR"/>
              <a:pPr>
                <a:defRPr/>
              </a:pPr>
              <a:t>20/10/17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4A8B7BC-CB76-DD45-9CA0-EB42034B8CC3}" type="slidenum">
              <a:rPr lang="el-GR"/>
              <a:pPr>
                <a:defRPr/>
              </a:pPr>
              <a:t>‹#›</a:t>
            </a:fld>
            <a:endParaRPr lang="el-GR"/>
          </a:p>
        </p:txBody>
      </p:sp>
    </p:spTree>
    <p:extLst>
      <p:ext uri="{BB962C8B-B14F-4D97-AF65-F5344CB8AC3E}">
        <p14:creationId xmlns:p14="http://schemas.microsoft.com/office/powerpoint/2010/main" val="1113095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6246F36-3C51-9A4E-8A27-8BFEE31EE9F9}" type="datetimeFigureOut">
              <a:rPr lang="el-GR"/>
              <a:pPr>
                <a:defRPr/>
              </a:pPr>
              <a:t>20/10/17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CDE2C67-E9AD-844D-89B7-042F3363F965}" type="slidenum">
              <a:rPr lang="el-GR"/>
              <a:pPr>
                <a:defRPr/>
              </a:pPr>
              <a:t>‹#›</a:t>
            </a:fld>
            <a:endParaRPr lang="el-GR"/>
          </a:p>
        </p:txBody>
      </p:sp>
    </p:spTree>
    <p:extLst>
      <p:ext uri="{BB962C8B-B14F-4D97-AF65-F5344CB8AC3E}">
        <p14:creationId xmlns:p14="http://schemas.microsoft.com/office/powerpoint/2010/main" val="110962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F86E9337-70E2-884D-B1B9-867CB517439D}" type="datetimeFigureOut">
              <a:rPr lang="el-GR"/>
              <a:pPr>
                <a:defRPr/>
              </a:pPr>
              <a:t>20/10/17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3FB0A38-D10F-394B-BBBE-55C7ACBEDD33}" type="slidenum">
              <a:rPr lang="el-GR"/>
              <a:pPr>
                <a:defRPr/>
              </a:pPr>
              <a:t>‹#›</a:t>
            </a:fld>
            <a:endParaRPr lang="el-GR"/>
          </a:p>
        </p:txBody>
      </p:sp>
    </p:spTree>
    <p:extLst>
      <p:ext uri="{BB962C8B-B14F-4D97-AF65-F5344CB8AC3E}">
        <p14:creationId xmlns:p14="http://schemas.microsoft.com/office/powerpoint/2010/main" val="379838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4AAACBD7-74C6-5E44-ABA3-5FBC9EBD2DE2}" type="datetimeFigureOut">
              <a:rPr lang="el-GR"/>
              <a:pPr>
                <a:defRPr/>
              </a:pPr>
              <a:t>20/10/17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722ADD20-BBBB-A143-8C08-CA9AF1399B27}" type="slidenum">
              <a:rPr lang="el-GR"/>
              <a:pPr>
                <a:defRPr/>
              </a:pPr>
              <a:t>‹#›</a:t>
            </a:fld>
            <a:endParaRPr lang="el-GR"/>
          </a:p>
        </p:txBody>
      </p:sp>
    </p:spTree>
    <p:extLst>
      <p:ext uri="{BB962C8B-B14F-4D97-AF65-F5344CB8AC3E}">
        <p14:creationId xmlns:p14="http://schemas.microsoft.com/office/powerpoint/2010/main" val="299628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95770BB-3067-2D44-99C2-8779A102B7A0}" type="datetimeFigureOut">
              <a:rPr lang="el-GR"/>
              <a:pPr>
                <a:defRPr/>
              </a:pPr>
              <a:t>20/10/17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83D6C39D-F876-AA41-B2AC-F9E374FF5F7D}" type="slidenum">
              <a:rPr lang="el-GR"/>
              <a:pPr>
                <a:defRPr/>
              </a:pPr>
              <a:t>‹#›</a:t>
            </a:fld>
            <a:endParaRPr lang="el-GR"/>
          </a:p>
        </p:txBody>
      </p:sp>
    </p:spTree>
    <p:extLst>
      <p:ext uri="{BB962C8B-B14F-4D97-AF65-F5344CB8AC3E}">
        <p14:creationId xmlns:p14="http://schemas.microsoft.com/office/powerpoint/2010/main" val="1711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D11985F5-B24A-FB48-926F-267A3C8A5BEC}" type="datetimeFigureOut">
              <a:rPr lang="el-GR"/>
              <a:pPr>
                <a:defRPr/>
              </a:pPr>
              <a:t>20/10/17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D8263F2A-3E3F-D74D-9B52-59E12931C251}" type="slidenum">
              <a:rPr lang="el-GR"/>
              <a:pPr>
                <a:defRPr/>
              </a:pPr>
              <a:t>‹#›</a:t>
            </a:fld>
            <a:endParaRPr lang="el-GR"/>
          </a:p>
        </p:txBody>
      </p:sp>
    </p:spTree>
    <p:extLst>
      <p:ext uri="{BB962C8B-B14F-4D97-AF65-F5344CB8AC3E}">
        <p14:creationId xmlns:p14="http://schemas.microsoft.com/office/powerpoint/2010/main" val="51800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00A5D84-E703-7249-8BA0-E562D534B6A2}" type="datetimeFigureOut">
              <a:rPr lang="el-GR"/>
              <a:pPr>
                <a:defRPr/>
              </a:pPr>
              <a:t>20/10/17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9A724EDB-AE14-8841-B6A9-8D624068C3D4}" type="slidenum">
              <a:rPr lang="el-GR"/>
              <a:pPr>
                <a:defRPr/>
              </a:pPr>
              <a:t>‹#›</a:t>
            </a:fld>
            <a:endParaRPr lang="el-GR"/>
          </a:p>
        </p:txBody>
      </p:sp>
    </p:spTree>
    <p:extLst>
      <p:ext uri="{BB962C8B-B14F-4D97-AF65-F5344CB8AC3E}">
        <p14:creationId xmlns:p14="http://schemas.microsoft.com/office/powerpoint/2010/main" val="428336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8313D77C-79CB-C043-8EB2-278A26C49DD9}" type="datetimeFigureOut">
              <a:rPr lang="el-GR"/>
              <a:pPr>
                <a:defRPr/>
              </a:pPr>
              <a:t>20/10/17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152E8E25-497D-0C44-A0C8-89A16596701F}" type="slidenum">
              <a:rPr lang="el-GR"/>
              <a:pPr>
                <a:defRPr/>
              </a:pPr>
              <a:t>‹#›</a:t>
            </a:fld>
            <a:endParaRPr lang="el-GR"/>
          </a:p>
        </p:txBody>
      </p:sp>
    </p:spTree>
    <p:extLst>
      <p:ext uri="{BB962C8B-B14F-4D97-AF65-F5344CB8AC3E}">
        <p14:creationId xmlns:p14="http://schemas.microsoft.com/office/powerpoint/2010/main" val="7813694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l-GR"/>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latin typeface="Calibri" charset="0"/>
                <a:cs typeface="+mn-cs"/>
              </a:defRPr>
            </a:lvl1pPr>
          </a:lstStyle>
          <a:p>
            <a:pPr>
              <a:defRPr/>
            </a:pPr>
            <a:fld id="{20030183-6197-7648-B88B-92123BA03AF7}" type="datetimeFigureOut">
              <a:rPr lang="el-GR"/>
              <a:pPr>
                <a:defRPr/>
              </a:pPr>
              <a:t>20/10/17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charset="0"/>
                <a:cs typeface="+mn-cs"/>
              </a:defRPr>
            </a:lvl1pPr>
          </a:lstStyle>
          <a:p>
            <a:pPr>
              <a:defRPr/>
            </a:pPr>
            <a:fld id="{240D78C7-8625-E248-A9DF-EEE8F620011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el-GR" b="1" dirty="0" smtClean="0"/>
              <a:t>Περιβ</a:t>
            </a:r>
            <a:r>
              <a:rPr lang="el-GR" b="1" dirty="0" smtClean="0"/>
              <a:t>άλλοντα εκμάθησης Γ2</a:t>
            </a:r>
            <a:endParaRPr lang="en-US" b="1" dirty="0"/>
          </a:p>
        </p:txBody>
      </p:sp>
      <p:sp>
        <p:nvSpPr>
          <p:cNvPr id="3" name="Subtitle 2"/>
          <p:cNvSpPr>
            <a:spLocks noGrp="1"/>
          </p:cNvSpPr>
          <p:nvPr>
            <p:ph type="subTitle" idx="1"/>
          </p:nvPr>
        </p:nvSpPr>
        <p:spPr>
          <a:xfrm>
            <a:off x="1371600" y="3886200"/>
            <a:ext cx="7232848" cy="1752600"/>
          </a:xfrm>
        </p:spPr>
        <p:txBody>
          <a:bodyPr/>
          <a:lstStyle/>
          <a:p>
            <a:r>
              <a:rPr lang="el-GR" b="1" dirty="0" smtClean="0"/>
              <a:t>Φυσικ</a:t>
            </a:r>
            <a:r>
              <a:rPr lang="el-GR" b="1" dirty="0" smtClean="0"/>
              <a:t>ή εκμάθηση  (</a:t>
            </a:r>
            <a:r>
              <a:rPr lang="en-US" b="1" dirty="0" smtClean="0"/>
              <a:t>naturalistic learning)</a:t>
            </a:r>
            <a:endParaRPr lang="el-GR" b="1" dirty="0" smtClean="0"/>
          </a:p>
          <a:p>
            <a:pPr marL="457200" indent="-457200">
              <a:buFont typeface="Arial"/>
              <a:buChar char="•"/>
            </a:pPr>
            <a:r>
              <a:rPr lang="el-GR" dirty="0" smtClean="0"/>
              <a:t>Ο ρόλος της ΗΛΙΚΙΑΣ</a:t>
            </a:r>
          </a:p>
          <a:p>
            <a:pPr marL="457200" indent="-457200">
              <a:buFont typeface="Arial"/>
              <a:buChar char="•"/>
            </a:pPr>
            <a:r>
              <a:rPr lang="el-GR" dirty="0" smtClean="0"/>
              <a:t>Οι σπουδές στο εξωτερικό</a:t>
            </a:r>
          </a:p>
          <a:p>
            <a:endParaRPr lang="en-US" dirty="0"/>
          </a:p>
        </p:txBody>
      </p:sp>
    </p:spTree>
    <p:extLst>
      <p:ext uri="{BB962C8B-B14F-4D97-AF65-F5344CB8AC3E}">
        <p14:creationId xmlns:p14="http://schemas.microsoft.com/office/powerpoint/2010/main" val="639783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1 - Τίτλος"/>
          <p:cNvSpPr>
            <a:spLocks noGrp="1"/>
          </p:cNvSpPr>
          <p:nvPr>
            <p:ph type="title"/>
          </p:nvPr>
        </p:nvSpPr>
        <p:spPr/>
        <p:txBody>
          <a:bodyPr/>
          <a:lstStyle/>
          <a:p>
            <a:r>
              <a:rPr lang="en-US" sz="2400">
                <a:latin typeface="Calibri" charset="0"/>
              </a:rPr>
              <a:t>Birdsong, D. (1999) Second Language Acquisition and the critical period hypothesis. Mahawah, NJ: Lawrence Erlbaum,.</a:t>
            </a:r>
            <a:endParaRPr lang="el-GR" sz="2400">
              <a:latin typeface="Calibri" charset="0"/>
            </a:endParaRPr>
          </a:p>
        </p:txBody>
      </p:sp>
      <p:sp>
        <p:nvSpPr>
          <p:cNvPr id="138242" name="2 - Θέση περιεχομένου"/>
          <p:cNvSpPr>
            <a:spLocks noGrp="1"/>
          </p:cNvSpPr>
          <p:nvPr>
            <p:ph idx="1"/>
          </p:nvPr>
        </p:nvSpPr>
        <p:spPr/>
        <p:txBody>
          <a:bodyPr/>
          <a:lstStyle/>
          <a:p>
            <a:r>
              <a:rPr lang="en-US">
                <a:latin typeface="Calibri" charset="0"/>
              </a:rPr>
              <a:t>The CHP states that there is a limited developmental period during which it is possible to acquire a language, be it L1 or L2, to normal, nativelike levels. </a:t>
            </a:r>
            <a:r>
              <a:rPr lang="en-US" b="1">
                <a:latin typeface="Calibri" charset="0"/>
              </a:rPr>
              <a:t>Once the window of opportunity is passed, however, the ability to learn language declines.</a:t>
            </a:r>
            <a:r>
              <a:rPr lang="en-US">
                <a:latin typeface="Calibri" charset="0"/>
              </a:rPr>
              <a:t> (1999, p.1)</a:t>
            </a:r>
          </a:p>
          <a:p>
            <a:pPr lvl="1">
              <a:buFont typeface="Arial" charset="0"/>
              <a:buNone/>
            </a:pPr>
            <a:endParaRPr lang="el-GR">
              <a:latin typeface="Calibri" charset="0"/>
            </a:endParaRPr>
          </a:p>
        </p:txBody>
      </p:sp>
      <p:sp>
        <p:nvSpPr>
          <p:cNvPr id="4" name="3 - Βέλος προς τα κάτω"/>
          <p:cNvSpPr/>
          <p:nvPr/>
        </p:nvSpPr>
        <p:spPr>
          <a:xfrm>
            <a:off x="4067175" y="4797425"/>
            <a:ext cx="936625" cy="792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1 - Τίτλος"/>
          <p:cNvSpPr>
            <a:spLocks noGrp="1"/>
          </p:cNvSpPr>
          <p:nvPr>
            <p:ph type="title"/>
          </p:nvPr>
        </p:nvSpPr>
        <p:spPr/>
        <p:txBody>
          <a:bodyPr/>
          <a:lstStyle/>
          <a:p>
            <a:r>
              <a:rPr lang="el-GR" b="1">
                <a:latin typeface="Calibri" charset="0"/>
              </a:rPr>
              <a:t>Εμπειρικές μελέτες</a:t>
            </a:r>
          </a:p>
        </p:txBody>
      </p:sp>
      <p:sp>
        <p:nvSpPr>
          <p:cNvPr id="139266" name="2 - Θέση περιεχομένου"/>
          <p:cNvSpPr>
            <a:spLocks noGrp="1"/>
          </p:cNvSpPr>
          <p:nvPr>
            <p:ph idx="1"/>
          </p:nvPr>
        </p:nvSpPr>
        <p:spPr/>
        <p:txBody>
          <a:bodyPr/>
          <a:lstStyle/>
          <a:p>
            <a:r>
              <a:rPr lang="el-GR">
                <a:latin typeface="Calibri" charset="0"/>
              </a:rPr>
              <a:t>Διαφορετικά όρια ηλικίας συνδέονται με </a:t>
            </a:r>
            <a:r>
              <a:rPr lang="el-GR" b="1">
                <a:latin typeface="Calibri" charset="0"/>
              </a:rPr>
              <a:t>διαφορετικές πλευρές </a:t>
            </a:r>
            <a:r>
              <a:rPr lang="el-GR">
                <a:latin typeface="Calibri" charset="0"/>
              </a:rPr>
              <a:t>της γλωσσικής κατάκτησης: </a:t>
            </a:r>
            <a:r>
              <a:rPr lang="el-GR" b="1">
                <a:latin typeface="Calibri" charset="0"/>
              </a:rPr>
              <a:t>προφορά και γραμματική ικανότητα</a:t>
            </a:r>
            <a:r>
              <a:rPr lang="el-GR">
                <a:latin typeface="Calibri" charset="0"/>
              </a:rPr>
              <a:t> είναι αυτές που φαίνεται να πλήττονται περισσότερο. Αντίθετα, η </a:t>
            </a:r>
            <a:r>
              <a:rPr lang="el-GR" b="1">
                <a:latin typeface="Calibri" charset="0"/>
              </a:rPr>
              <a:t>κατάκτηση του λεξιλογίου </a:t>
            </a:r>
            <a:r>
              <a:rPr lang="el-GR">
                <a:latin typeface="Calibri" charset="0"/>
              </a:rPr>
              <a:t>δεν </a:t>
            </a:r>
            <a:r>
              <a:rPr lang="ja-JP" altLang="el-GR">
                <a:latin typeface="Calibri" charset="0"/>
              </a:rPr>
              <a:t>‘</a:t>
            </a:r>
            <a:r>
              <a:rPr lang="el-GR" altLang="ja-JP">
                <a:latin typeface="Calibri" charset="0"/>
              </a:rPr>
              <a:t>προσβάλλεται</a:t>
            </a:r>
            <a:r>
              <a:rPr lang="ja-JP" altLang="el-GR">
                <a:latin typeface="Calibri" charset="0"/>
              </a:rPr>
              <a:t>’</a:t>
            </a:r>
            <a:r>
              <a:rPr lang="el-GR" altLang="ja-JP">
                <a:latin typeface="Calibri" charset="0"/>
              </a:rPr>
              <a:t> σχετικά εύκολα από τον παράγοντα «ηλικία».</a:t>
            </a:r>
            <a:endParaRPr lang="el-GR">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1 - Τίτλος"/>
          <p:cNvSpPr>
            <a:spLocks noGrp="1"/>
          </p:cNvSpPr>
          <p:nvPr>
            <p:ph type="title"/>
          </p:nvPr>
        </p:nvSpPr>
        <p:spPr>
          <a:xfrm>
            <a:off x="457200" y="274638"/>
            <a:ext cx="8686800" cy="1143000"/>
          </a:xfrm>
        </p:spPr>
        <p:txBody>
          <a:bodyPr/>
          <a:lstStyle/>
          <a:p>
            <a:r>
              <a:rPr lang="el-GR" b="1">
                <a:latin typeface="Calibri" charset="0"/>
              </a:rPr>
              <a:t>Εμπειρικές μελέτες: η πιο παλιά (1)</a:t>
            </a:r>
          </a:p>
        </p:txBody>
      </p:sp>
      <p:sp>
        <p:nvSpPr>
          <p:cNvPr id="140290" name="2 - Θέση περιεχομένου"/>
          <p:cNvSpPr>
            <a:spLocks noGrp="1"/>
          </p:cNvSpPr>
          <p:nvPr>
            <p:ph idx="1"/>
          </p:nvPr>
        </p:nvSpPr>
        <p:spPr>
          <a:xfrm>
            <a:off x="457200" y="1600200"/>
            <a:ext cx="8507413" cy="4525963"/>
          </a:xfrm>
        </p:spPr>
        <p:txBody>
          <a:bodyPr/>
          <a:lstStyle/>
          <a:p>
            <a:pPr>
              <a:lnSpc>
                <a:spcPct val="80000"/>
              </a:lnSpc>
            </a:pPr>
            <a:r>
              <a:rPr lang="el-GR" sz="2700">
                <a:latin typeface="Calibri" charset="0"/>
              </a:rPr>
              <a:t>Ηλικία άφιξης</a:t>
            </a:r>
            <a:r>
              <a:rPr lang="en-US" sz="2700">
                <a:latin typeface="Calibri" charset="0"/>
              </a:rPr>
              <a:t> (age of arrival, AoA)</a:t>
            </a:r>
            <a:r>
              <a:rPr lang="el-GR" sz="2700">
                <a:latin typeface="Calibri" charset="0"/>
              </a:rPr>
              <a:t> </a:t>
            </a:r>
            <a:r>
              <a:rPr lang="en-US" sz="2700">
                <a:latin typeface="Calibri" charset="0"/>
              </a:rPr>
              <a:t>vs. </a:t>
            </a:r>
            <a:r>
              <a:rPr lang="el-GR" sz="2700">
                <a:latin typeface="Calibri" charset="0"/>
              </a:rPr>
              <a:t>Ηλικία έναρξης</a:t>
            </a:r>
            <a:r>
              <a:rPr lang="en-US" sz="2700">
                <a:latin typeface="Calibri" charset="0"/>
              </a:rPr>
              <a:t> (age of onset, AO)</a:t>
            </a:r>
            <a:r>
              <a:rPr lang="el-GR" sz="2700">
                <a:latin typeface="Calibri" charset="0"/>
              </a:rPr>
              <a:t>: σε κάποιες περιπτώσεις δεν συμπίπτουν οι δύο ηλικίες</a:t>
            </a:r>
            <a:endParaRPr lang="en-US" sz="2700">
              <a:latin typeface="Calibri" charset="0"/>
            </a:endParaRPr>
          </a:p>
          <a:p>
            <a:pPr>
              <a:lnSpc>
                <a:spcPct val="80000"/>
              </a:lnSpc>
            </a:pPr>
            <a:r>
              <a:rPr lang="el-GR" sz="2700">
                <a:latin typeface="Calibri" charset="0"/>
              </a:rPr>
              <a:t>Χρόνος παραμονής </a:t>
            </a:r>
            <a:r>
              <a:rPr lang="en-US" sz="2700">
                <a:latin typeface="Calibri" charset="0"/>
              </a:rPr>
              <a:t>(length of residence, LOR)</a:t>
            </a:r>
            <a:r>
              <a:rPr lang="el-GR" sz="2700">
                <a:latin typeface="Calibri" charset="0"/>
              </a:rPr>
              <a:t> στο περιβάλλον Γ2</a:t>
            </a:r>
          </a:p>
          <a:p>
            <a:pPr>
              <a:lnSpc>
                <a:spcPct val="80000"/>
              </a:lnSpc>
            </a:pPr>
            <a:endParaRPr lang="en-US" sz="2700">
              <a:latin typeface="Calibri" charset="0"/>
            </a:endParaRPr>
          </a:p>
          <a:p>
            <a:pPr>
              <a:lnSpc>
                <a:spcPct val="80000"/>
              </a:lnSpc>
              <a:buFont typeface="Arial" charset="0"/>
              <a:buNone/>
            </a:pPr>
            <a:r>
              <a:rPr lang="en-US" sz="2700" b="1">
                <a:latin typeface="Calibri" charset="0"/>
              </a:rPr>
              <a:t>Oyama (1976)</a:t>
            </a:r>
            <a:r>
              <a:rPr lang="el-GR" sz="2700">
                <a:latin typeface="Calibri" charset="0"/>
              </a:rPr>
              <a:t>: 60 μετανάστες Ιταλικά Γ1 στις ΗΠΑ, προφορά</a:t>
            </a:r>
            <a:r>
              <a:rPr lang="en-US" sz="2700">
                <a:latin typeface="Calibri" charset="0"/>
              </a:rPr>
              <a:t>, AoA 6-20 </a:t>
            </a:r>
            <a:r>
              <a:rPr lang="el-GR" sz="2700">
                <a:latin typeface="Calibri" charset="0"/>
              </a:rPr>
              <a:t>έτη, </a:t>
            </a:r>
            <a:r>
              <a:rPr lang="en-US" sz="2700">
                <a:latin typeface="Calibri" charset="0"/>
              </a:rPr>
              <a:t>LoR </a:t>
            </a:r>
            <a:r>
              <a:rPr lang="el-GR" sz="2700">
                <a:latin typeface="Calibri" charset="0"/>
              </a:rPr>
              <a:t>5-18 έτη</a:t>
            </a:r>
          </a:p>
          <a:p>
            <a:pPr>
              <a:lnSpc>
                <a:spcPct val="80000"/>
              </a:lnSpc>
              <a:buFont typeface="Arial" charset="0"/>
              <a:buNone/>
            </a:pPr>
            <a:r>
              <a:rPr lang="el-GR" sz="2700">
                <a:latin typeface="Calibri" charset="0"/>
              </a:rPr>
              <a:t>Επίδραση ηλικίας άφιξης ως προς τη «φυσικότητα»: οι πιο νέοι μετανάστες (</a:t>
            </a:r>
            <a:r>
              <a:rPr lang="en-US" sz="2700">
                <a:latin typeface="Calibri" charset="0"/>
              </a:rPr>
              <a:t>AoA</a:t>
            </a:r>
            <a:r>
              <a:rPr lang="el-GR" sz="2700">
                <a:latin typeface="Calibri" charset="0"/>
              </a:rPr>
              <a:t>, 6-10 ετών) το ίδιο με φυσικούς ομιλητές. Μετά τα 12 έτη, σαφής διαφοροποίηση. Καμία επίδραση του χρόνου παραμονής στην προφορά.</a:t>
            </a:r>
          </a:p>
          <a:p>
            <a:pPr>
              <a:lnSpc>
                <a:spcPct val="80000"/>
              </a:lnSpc>
              <a:buFont typeface="Arial" charset="0"/>
              <a:buNone/>
            </a:pPr>
            <a:endParaRPr lang="el-GR" sz="270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1 - Τίτλος"/>
          <p:cNvSpPr>
            <a:spLocks noGrp="1"/>
          </p:cNvSpPr>
          <p:nvPr>
            <p:ph type="title"/>
          </p:nvPr>
        </p:nvSpPr>
        <p:spPr/>
        <p:txBody>
          <a:bodyPr/>
          <a:lstStyle/>
          <a:p>
            <a:r>
              <a:rPr lang="el-GR" b="1">
                <a:latin typeface="Calibri" charset="0"/>
              </a:rPr>
              <a:t>Εμπειρικές μελέτες (2)</a:t>
            </a:r>
          </a:p>
        </p:txBody>
      </p:sp>
      <p:sp>
        <p:nvSpPr>
          <p:cNvPr id="141314" name="2 - Θέση περιεχομένου"/>
          <p:cNvSpPr>
            <a:spLocks noGrp="1"/>
          </p:cNvSpPr>
          <p:nvPr>
            <p:ph idx="1"/>
          </p:nvPr>
        </p:nvSpPr>
        <p:spPr>
          <a:xfrm>
            <a:off x="457200" y="1600200"/>
            <a:ext cx="8507413" cy="4525963"/>
          </a:xfrm>
        </p:spPr>
        <p:txBody>
          <a:bodyPr/>
          <a:lstStyle/>
          <a:p>
            <a:pPr>
              <a:lnSpc>
                <a:spcPct val="80000"/>
              </a:lnSpc>
            </a:pPr>
            <a:r>
              <a:rPr lang="en-US" sz="2500" b="1">
                <a:latin typeface="Calibri" charset="0"/>
              </a:rPr>
              <a:t>Snow &amp; Hoefnagel-Höhle (1978)</a:t>
            </a:r>
            <a:endParaRPr lang="el-GR" sz="2500" b="1">
              <a:latin typeface="Calibri" charset="0"/>
            </a:endParaRPr>
          </a:p>
          <a:p>
            <a:pPr>
              <a:lnSpc>
                <a:spcPct val="80000"/>
              </a:lnSpc>
              <a:buFont typeface="Arial" charset="0"/>
              <a:buNone/>
            </a:pPr>
            <a:r>
              <a:rPr lang="el-GR" sz="2500">
                <a:latin typeface="Calibri" charset="0"/>
              </a:rPr>
              <a:t>Γλώσσες: Αγγλικά Γ1, Ολλανδικά Γ2, </a:t>
            </a:r>
          </a:p>
          <a:p>
            <a:pPr>
              <a:lnSpc>
                <a:spcPct val="80000"/>
              </a:lnSpc>
              <a:buFont typeface="Arial" charset="0"/>
              <a:buNone/>
            </a:pPr>
            <a:r>
              <a:rPr lang="el-GR" sz="2500">
                <a:latin typeface="Calibri" charset="0"/>
              </a:rPr>
              <a:t>Υποκείμενα: 96 μαθητές σε 3 ομάδες (ενήλικες, έφηβοι12-15, παιδιά 8-10) </a:t>
            </a:r>
          </a:p>
          <a:p>
            <a:pPr>
              <a:lnSpc>
                <a:spcPct val="80000"/>
              </a:lnSpc>
              <a:buFont typeface="Arial" charset="0"/>
              <a:buNone/>
            </a:pPr>
            <a:r>
              <a:rPr lang="el-GR" sz="2500">
                <a:latin typeface="Calibri" charset="0"/>
              </a:rPr>
              <a:t>Πεδία μελέτης: προφορά, μορφολογία, μίμηση, μετάφραση</a:t>
            </a:r>
          </a:p>
          <a:p>
            <a:pPr>
              <a:lnSpc>
                <a:spcPct val="80000"/>
              </a:lnSpc>
              <a:buFont typeface="Arial" charset="0"/>
              <a:buNone/>
            </a:pPr>
            <a:r>
              <a:rPr lang="el-GR" sz="2500">
                <a:latin typeface="Calibri" charset="0"/>
              </a:rPr>
              <a:t>Χρόνος μελέτης: 3 μήνες μετά, 6 μήνες μετά, 9-10 μήνες μετά την άφιξή τους</a:t>
            </a:r>
          </a:p>
          <a:p>
            <a:pPr>
              <a:lnSpc>
                <a:spcPct val="80000"/>
              </a:lnSpc>
              <a:buFont typeface="Arial" charset="0"/>
              <a:buNone/>
            </a:pPr>
            <a:r>
              <a:rPr lang="el-GR" sz="2500">
                <a:latin typeface="Calibri" charset="0"/>
              </a:rPr>
              <a:t>Αποτελέσματα: μετά 3 μήνες, καλύτερα ενήλικες &amp; έφηβοι</a:t>
            </a:r>
          </a:p>
          <a:p>
            <a:pPr>
              <a:lnSpc>
                <a:spcPct val="80000"/>
              </a:lnSpc>
              <a:buFont typeface="Arial" charset="0"/>
              <a:buNone/>
            </a:pPr>
            <a:r>
              <a:rPr lang="el-GR" sz="2500">
                <a:latin typeface="Calibri" charset="0"/>
              </a:rPr>
              <a:t>Μετά 10 μήνες, τα παιδιά προλαβαίνουν τους υπόλοιπους</a:t>
            </a:r>
          </a:p>
          <a:p>
            <a:pPr>
              <a:lnSpc>
                <a:spcPct val="80000"/>
              </a:lnSpc>
              <a:buFont typeface="Arial" charset="0"/>
              <a:buNone/>
            </a:pPr>
            <a:r>
              <a:rPr lang="el-GR" sz="2500" b="1">
                <a:latin typeface="Calibri" charset="0"/>
              </a:rPr>
              <a:t>Ερμηνεία: μεταγλωσσική γνώση &amp; γνωστική επάρκεια</a:t>
            </a:r>
          </a:p>
          <a:p>
            <a:pPr>
              <a:lnSpc>
                <a:spcPct val="80000"/>
              </a:lnSpc>
              <a:buFont typeface="Arial" charset="0"/>
              <a:buNone/>
            </a:pPr>
            <a:r>
              <a:rPr lang="el-GR" sz="2500" b="1">
                <a:latin typeface="Calibri" charset="0"/>
              </a:rPr>
              <a:t>Απαραίτητη η διάκριση ανάμεσα στην ταχύτητα εκμάθησης (ενήλικοι)  και το στάδιο τελικής επίτευξης (παιδιά)</a:t>
            </a:r>
          </a:p>
          <a:p>
            <a:pPr>
              <a:lnSpc>
                <a:spcPct val="80000"/>
              </a:lnSpc>
              <a:buFont typeface="Arial" charset="0"/>
              <a:buNone/>
            </a:pPr>
            <a:endParaRPr lang="el-GR" sz="250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1 - Τίτλος"/>
          <p:cNvSpPr>
            <a:spLocks noGrp="1"/>
          </p:cNvSpPr>
          <p:nvPr>
            <p:ph type="title"/>
          </p:nvPr>
        </p:nvSpPr>
        <p:spPr/>
        <p:txBody>
          <a:bodyPr/>
          <a:lstStyle/>
          <a:p>
            <a:r>
              <a:rPr lang="el-GR" sz="3600" b="1">
                <a:latin typeface="Calibri" charset="0"/>
              </a:rPr>
              <a:t>Εμπειρικές μελέτες (3): ο ρόλος του ΓΕΙΣ</a:t>
            </a:r>
          </a:p>
        </p:txBody>
      </p:sp>
      <p:sp>
        <p:nvSpPr>
          <p:cNvPr id="142338" name="2 - Θέση περιεχομένου"/>
          <p:cNvSpPr>
            <a:spLocks noGrp="1"/>
          </p:cNvSpPr>
          <p:nvPr>
            <p:ph idx="1"/>
          </p:nvPr>
        </p:nvSpPr>
        <p:spPr>
          <a:xfrm>
            <a:off x="457200" y="1600200"/>
            <a:ext cx="8507413" cy="4525963"/>
          </a:xfrm>
        </p:spPr>
        <p:txBody>
          <a:bodyPr/>
          <a:lstStyle/>
          <a:p>
            <a:pPr>
              <a:lnSpc>
                <a:spcPct val="80000"/>
              </a:lnSpc>
            </a:pPr>
            <a:r>
              <a:rPr lang="en-US" sz="2700" b="1">
                <a:latin typeface="Calibri" charset="0"/>
              </a:rPr>
              <a:t>Flege, Munro &amp; Mackay 1995</a:t>
            </a:r>
            <a:endParaRPr lang="el-GR" sz="2700" b="1">
              <a:latin typeface="Calibri" charset="0"/>
            </a:endParaRPr>
          </a:p>
          <a:p>
            <a:pPr>
              <a:lnSpc>
                <a:spcPct val="80000"/>
              </a:lnSpc>
              <a:buFont typeface="Arial" charset="0"/>
              <a:buNone/>
            </a:pPr>
            <a:r>
              <a:rPr lang="el-GR" sz="2700">
                <a:latin typeface="Calibri" charset="0"/>
              </a:rPr>
              <a:t>Γλώσσες: Ιταλικά Γ1, Αγγλικά Γ2 στον Καναδά </a:t>
            </a:r>
          </a:p>
          <a:p>
            <a:pPr>
              <a:lnSpc>
                <a:spcPct val="80000"/>
              </a:lnSpc>
              <a:buFont typeface="Arial" charset="0"/>
              <a:buNone/>
            </a:pPr>
            <a:r>
              <a:rPr lang="el-GR" sz="2700">
                <a:latin typeface="Calibri" charset="0"/>
              </a:rPr>
              <a:t>Υποκείμενα: 240 Ιταλοί μετανάστες στο Οντάριο με Χρόνο Παραμονής 15 έτη+,  συγκρινόμενοι με ομάδα ελέγχου 24 φυσικών ομιλητών Αγγλικής</a:t>
            </a:r>
          </a:p>
          <a:p>
            <a:pPr>
              <a:lnSpc>
                <a:spcPct val="80000"/>
              </a:lnSpc>
              <a:buFont typeface="Arial" charset="0"/>
              <a:buNone/>
            </a:pPr>
            <a:r>
              <a:rPr lang="el-GR" sz="2700">
                <a:latin typeface="Calibri" charset="0"/>
              </a:rPr>
              <a:t>Πεδία μελέτης: προφορά </a:t>
            </a:r>
            <a:r>
              <a:rPr lang="en-US" sz="2700">
                <a:latin typeface="Calibri" charset="0"/>
              </a:rPr>
              <a:t>The red book was good</a:t>
            </a:r>
            <a:endParaRPr lang="el-GR" sz="2700">
              <a:latin typeface="Calibri" charset="0"/>
            </a:endParaRPr>
          </a:p>
          <a:p>
            <a:pPr>
              <a:lnSpc>
                <a:spcPct val="80000"/>
              </a:lnSpc>
              <a:buFont typeface="Arial" charset="0"/>
              <a:buNone/>
            </a:pPr>
            <a:r>
              <a:rPr lang="el-GR" sz="2700">
                <a:latin typeface="Calibri" charset="0"/>
              </a:rPr>
              <a:t>Αποτελέσματα</a:t>
            </a:r>
            <a:r>
              <a:rPr lang="en-US" sz="2700">
                <a:latin typeface="Calibri" charset="0"/>
              </a:rPr>
              <a:t>: </a:t>
            </a:r>
            <a:r>
              <a:rPr lang="el-GR" sz="2700">
                <a:latin typeface="Calibri" charset="0"/>
              </a:rPr>
              <a:t>οι φυσικοί ομιλητές έκριναν τη </a:t>
            </a:r>
            <a:r>
              <a:rPr lang="ja-JP" altLang="el-GR" sz="2700">
                <a:latin typeface="Calibri" charset="0"/>
              </a:rPr>
              <a:t>‘</a:t>
            </a:r>
            <a:r>
              <a:rPr lang="el-GR" altLang="ja-JP" sz="2700">
                <a:latin typeface="Calibri" charset="0"/>
              </a:rPr>
              <a:t>φυσικότητα</a:t>
            </a:r>
            <a:r>
              <a:rPr lang="ja-JP" altLang="el-GR" sz="2700">
                <a:latin typeface="Calibri" charset="0"/>
              </a:rPr>
              <a:t>’</a:t>
            </a:r>
            <a:r>
              <a:rPr lang="el-GR" altLang="ja-JP" sz="2700">
                <a:latin typeface="Calibri" charset="0"/>
              </a:rPr>
              <a:t> της εκφοράς. Δεν υπάρχει κατώφλι ως προς τον χρόνο άφιξης και όχι κάποια απότομη ηλικία που να προδικάζει μη φυσική προφορά, αλλά περισσότερο βαθμιαία αλλοίωση με το πέρασμα του χρόνου.</a:t>
            </a:r>
            <a:endParaRPr lang="el-GR" sz="270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1 - Τίτλος"/>
          <p:cNvSpPr>
            <a:spLocks noGrp="1"/>
          </p:cNvSpPr>
          <p:nvPr>
            <p:ph type="title"/>
          </p:nvPr>
        </p:nvSpPr>
        <p:spPr/>
        <p:txBody>
          <a:bodyPr/>
          <a:lstStyle/>
          <a:p>
            <a:r>
              <a:rPr lang="el-GR" sz="3600" b="1">
                <a:latin typeface="Calibri" charset="0"/>
              </a:rPr>
              <a:t>Εμπειρικές μελέτες (4): ο ρόλος του ΓΕΙΣ</a:t>
            </a:r>
          </a:p>
        </p:txBody>
      </p:sp>
      <p:sp>
        <p:nvSpPr>
          <p:cNvPr id="143362" name="2 - Θέση περιεχομένου"/>
          <p:cNvSpPr>
            <a:spLocks noGrp="1"/>
          </p:cNvSpPr>
          <p:nvPr>
            <p:ph idx="1"/>
          </p:nvPr>
        </p:nvSpPr>
        <p:spPr>
          <a:xfrm>
            <a:off x="457200" y="1600200"/>
            <a:ext cx="8507413" cy="4525963"/>
          </a:xfrm>
        </p:spPr>
        <p:txBody>
          <a:bodyPr/>
          <a:lstStyle/>
          <a:p>
            <a:pPr>
              <a:lnSpc>
                <a:spcPct val="80000"/>
              </a:lnSpc>
            </a:pPr>
            <a:r>
              <a:rPr lang="en-US" sz="2500" b="1">
                <a:latin typeface="Calibri" charset="0"/>
              </a:rPr>
              <a:t>Flege, &amp; Mackay 2012</a:t>
            </a:r>
          </a:p>
          <a:p>
            <a:pPr>
              <a:lnSpc>
                <a:spcPct val="80000"/>
              </a:lnSpc>
            </a:pPr>
            <a:r>
              <a:rPr lang="el-GR" sz="2500" b="1">
                <a:latin typeface="Calibri" charset="0"/>
              </a:rPr>
              <a:t>Επανάληψη αρχικής έρευνας 1995</a:t>
            </a:r>
          </a:p>
          <a:p>
            <a:pPr>
              <a:lnSpc>
                <a:spcPct val="80000"/>
              </a:lnSpc>
              <a:buFont typeface="Arial" charset="0"/>
              <a:buNone/>
            </a:pPr>
            <a:r>
              <a:rPr lang="el-GR" sz="2500">
                <a:latin typeface="Calibri" charset="0"/>
              </a:rPr>
              <a:t>Γλώσσες: Ιταλικά Γ1, Αγγλικά Γ2 στον Καναδά </a:t>
            </a:r>
          </a:p>
          <a:p>
            <a:pPr>
              <a:lnSpc>
                <a:spcPct val="80000"/>
              </a:lnSpc>
              <a:buFont typeface="Arial" charset="0"/>
              <a:buNone/>
            </a:pPr>
            <a:r>
              <a:rPr lang="el-GR" sz="2500">
                <a:latin typeface="Calibri" charset="0"/>
              </a:rPr>
              <a:t>Υποκείμενα: 160/240 (1995) Ιταλοί μετανάστες στο Οντάριο </a:t>
            </a:r>
          </a:p>
          <a:p>
            <a:pPr>
              <a:lnSpc>
                <a:spcPct val="80000"/>
              </a:lnSpc>
              <a:buFont typeface="Arial" charset="0"/>
              <a:buNone/>
            </a:pPr>
            <a:r>
              <a:rPr lang="el-GR" sz="2500">
                <a:latin typeface="Calibri" charset="0"/>
              </a:rPr>
              <a:t>Αποτελέσματα</a:t>
            </a:r>
            <a:r>
              <a:rPr lang="en-US" sz="2500">
                <a:latin typeface="Calibri" charset="0"/>
              </a:rPr>
              <a:t>: </a:t>
            </a:r>
            <a:r>
              <a:rPr lang="el-GR" sz="2500">
                <a:latin typeface="Calibri" charset="0"/>
              </a:rPr>
              <a:t>1/3 συμμετεχόντων χειροτέρεψαν ως προς την προφορά τους, 14% βελτιώθηκαν</a:t>
            </a:r>
          </a:p>
          <a:p>
            <a:pPr>
              <a:lnSpc>
                <a:spcPct val="80000"/>
              </a:lnSpc>
              <a:buFont typeface="Arial" charset="0"/>
              <a:buNone/>
            </a:pPr>
            <a:r>
              <a:rPr lang="el-GR" sz="2500">
                <a:latin typeface="Calibri" charset="0"/>
              </a:rPr>
              <a:t>Ερμηνεία: </a:t>
            </a:r>
            <a:r>
              <a:rPr lang="el-GR" sz="2500">
                <a:solidFill>
                  <a:srgbClr val="FF0000"/>
                </a:solidFill>
                <a:latin typeface="Calibri" charset="0"/>
              </a:rPr>
              <a:t>«</a:t>
            </a:r>
            <a:r>
              <a:rPr lang="en-US" sz="2500">
                <a:solidFill>
                  <a:srgbClr val="FF0000"/>
                </a:solidFill>
                <a:latin typeface="Calibri" charset="0"/>
              </a:rPr>
              <a:t>you are what you eat, phonetically</a:t>
            </a:r>
            <a:r>
              <a:rPr lang="el-GR" sz="2500">
                <a:solidFill>
                  <a:srgbClr val="FF0000"/>
                </a:solidFill>
                <a:latin typeface="Calibri" charset="0"/>
              </a:rPr>
              <a:t>», </a:t>
            </a:r>
            <a:r>
              <a:rPr lang="el-GR" sz="2500">
                <a:latin typeface="Calibri" charset="0"/>
              </a:rPr>
              <a:t>το ΓΕΙΣ  (τύπος και ποσότητα) είναι ο πιο σημαντικός παράγοντας στην εκμάθηση της Γ2. Αυτό έχει σημαντικές συνέπειες στην εκμάθηση της προφοράς: οι μαθητές ακόμα και σε προχωρημένη ηλικία μπορούν να βελτιώσουν την προφορά τους, αν χρησιμοποιούν τη Γ2 </a:t>
            </a:r>
            <a:r>
              <a:rPr lang="el-GR" sz="2500">
                <a:solidFill>
                  <a:srgbClr val="FF0000"/>
                </a:solidFill>
                <a:latin typeface="Calibri" charset="0"/>
              </a:rPr>
              <a:t>τακτικά </a:t>
            </a:r>
            <a:r>
              <a:rPr lang="el-GR" sz="2500">
                <a:latin typeface="Calibri" charset="0"/>
              </a:rPr>
              <a:t>και παραμένουν </a:t>
            </a:r>
            <a:r>
              <a:rPr lang="el-GR" sz="2500">
                <a:solidFill>
                  <a:srgbClr val="FF0000"/>
                </a:solidFill>
                <a:latin typeface="Calibri" charset="0"/>
              </a:rPr>
              <a:t>εκτεθειμένοι σε μεγάλες ποσότητες ΓΕΙΣ.</a:t>
            </a:r>
          </a:p>
          <a:p>
            <a:pPr>
              <a:lnSpc>
                <a:spcPct val="80000"/>
              </a:lnSpc>
              <a:buFont typeface="Arial" charset="0"/>
              <a:buNone/>
            </a:pPr>
            <a:endParaRPr lang="el-GR" sz="2500">
              <a:solidFill>
                <a:srgbClr val="FF0000"/>
              </a:solidFill>
              <a:latin typeface="Calibri" charset="0"/>
            </a:endParaRPr>
          </a:p>
          <a:p>
            <a:pPr>
              <a:lnSpc>
                <a:spcPct val="80000"/>
              </a:lnSpc>
              <a:buFont typeface="Arial" charset="0"/>
              <a:buNone/>
            </a:pPr>
            <a:endParaRPr lang="el-GR" sz="250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1 - Τίτλος"/>
          <p:cNvSpPr>
            <a:spLocks noGrp="1"/>
          </p:cNvSpPr>
          <p:nvPr>
            <p:ph type="title"/>
          </p:nvPr>
        </p:nvSpPr>
        <p:spPr/>
        <p:txBody>
          <a:bodyPr/>
          <a:lstStyle/>
          <a:p>
            <a:r>
              <a:rPr lang="el-GR" sz="3200" b="1">
                <a:latin typeface="Calibri" charset="0"/>
              </a:rPr>
              <a:t>Εμπειρικές μελέτες (5): από τις πιο συχνά αναφερόμενες</a:t>
            </a:r>
          </a:p>
        </p:txBody>
      </p:sp>
      <p:sp>
        <p:nvSpPr>
          <p:cNvPr id="144386" name="2 - Θέση περιεχομένου"/>
          <p:cNvSpPr>
            <a:spLocks noGrp="1"/>
          </p:cNvSpPr>
          <p:nvPr>
            <p:ph idx="1"/>
          </p:nvPr>
        </p:nvSpPr>
        <p:spPr>
          <a:xfrm>
            <a:off x="457200" y="1600200"/>
            <a:ext cx="8507413" cy="4525963"/>
          </a:xfrm>
        </p:spPr>
        <p:txBody>
          <a:bodyPr/>
          <a:lstStyle/>
          <a:p>
            <a:pPr>
              <a:lnSpc>
                <a:spcPct val="90000"/>
              </a:lnSpc>
            </a:pPr>
            <a:r>
              <a:rPr lang="en-US" sz="2400" b="1">
                <a:latin typeface="Calibri" charset="0"/>
              </a:rPr>
              <a:t>Johnson &amp; Newport (1989)</a:t>
            </a:r>
            <a:endParaRPr lang="el-GR" sz="2400" b="1">
              <a:latin typeface="Calibri" charset="0"/>
            </a:endParaRPr>
          </a:p>
          <a:p>
            <a:pPr>
              <a:lnSpc>
                <a:spcPct val="90000"/>
              </a:lnSpc>
              <a:buFont typeface="Arial" charset="0"/>
              <a:buNone/>
            </a:pPr>
            <a:r>
              <a:rPr lang="el-GR" sz="2400">
                <a:latin typeface="Calibri" charset="0"/>
              </a:rPr>
              <a:t>Γλώσσες: Κινεζική/ Κορεάτικη Γ1, Αγγλικά Γ2</a:t>
            </a:r>
          </a:p>
          <a:p>
            <a:pPr>
              <a:lnSpc>
                <a:spcPct val="90000"/>
              </a:lnSpc>
              <a:buFont typeface="Arial" charset="0"/>
              <a:buNone/>
            </a:pPr>
            <a:r>
              <a:rPr lang="el-GR" sz="2400">
                <a:latin typeface="Calibri" charset="0"/>
              </a:rPr>
              <a:t>Πεδίο μελέτης: γραμματική ικανότητα και ηλικία </a:t>
            </a:r>
          </a:p>
          <a:p>
            <a:pPr>
              <a:lnSpc>
                <a:spcPct val="90000"/>
              </a:lnSpc>
              <a:buFont typeface="Arial" charset="0"/>
              <a:buNone/>
            </a:pPr>
            <a:r>
              <a:rPr lang="el-GR" sz="2400">
                <a:latin typeface="Calibri" charset="0"/>
              </a:rPr>
              <a:t>Υποκείμενα: 46 φοιτητές ή καθηγητές σε Αμερικανικό Πανεπιστήμιο</a:t>
            </a:r>
          </a:p>
          <a:p>
            <a:pPr>
              <a:lnSpc>
                <a:spcPct val="90000"/>
              </a:lnSpc>
              <a:buFont typeface="Arial" charset="0"/>
              <a:buNone/>
            </a:pPr>
            <a:r>
              <a:rPr lang="el-GR" sz="2400">
                <a:latin typeface="Calibri" charset="0"/>
              </a:rPr>
              <a:t>Ομάδα ελέγχου: 23 φυσικοί ομιλητές Αγγλικής</a:t>
            </a:r>
          </a:p>
          <a:p>
            <a:pPr>
              <a:lnSpc>
                <a:spcPct val="90000"/>
              </a:lnSpc>
              <a:buFont typeface="Arial" charset="0"/>
              <a:buNone/>
            </a:pPr>
            <a:r>
              <a:rPr lang="el-GR" sz="2400">
                <a:latin typeface="Calibri" charset="0"/>
              </a:rPr>
              <a:t>Χρόνος παραμονής: τουλάχιστον 5 χρόνια στις ΗΠΑ</a:t>
            </a:r>
          </a:p>
          <a:p>
            <a:pPr>
              <a:lnSpc>
                <a:spcPct val="90000"/>
              </a:lnSpc>
              <a:buFont typeface="Arial" charset="0"/>
              <a:buNone/>
            </a:pPr>
            <a:r>
              <a:rPr lang="el-GR" sz="2400">
                <a:latin typeface="Calibri" charset="0"/>
              </a:rPr>
              <a:t>Εργαλείο μελέτης: κρίση γραμματικότητας (</a:t>
            </a:r>
            <a:r>
              <a:rPr lang="en-US" sz="2400">
                <a:latin typeface="Calibri" charset="0"/>
              </a:rPr>
              <a:t>grammaticality judgement task) </a:t>
            </a:r>
            <a:r>
              <a:rPr lang="el-GR" sz="2400">
                <a:latin typeface="Calibri" charset="0"/>
              </a:rPr>
              <a:t>με 12 διαφορετικούς μορφοσυντακτικούς κανόνες (276 στοιχεία)</a:t>
            </a:r>
            <a:endParaRPr lang="en-US" sz="2400">
              <a:latin typeface="Calibri" charset="0"/>
            </a:endParaRPr>
          </a:p>
          <a:p>
            <a:pPr>
              <a:lnSpc>
                <a:spcPct val="90000"/>
              </a:lnSpc>
              <a:buFont typeface="Arial" charset="0"/>
              <a:buNone/>
            </a:pPr>
            <a:r>
              <a:rPr lang="en-US" sz="2400">
                <a:latin typeface="Calibri" charset="0"/>
              </a:rPr>
              <a:t>*Two mouses ran into the house</a:t>
            </a:r>
          </a:p>
          <a:p>
            <a:pPr>
              <a:lnSpc>
                <a:spcPct val="90000"/>
              </a:lnSpc>
              <a:buFont typeface="Arial" charset="0"/>
              <a:buNone/>
            </a:pPr>
            <a:endParaRPr lang="el-GR" sz="200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1 - Τίτλος"/>
          <p:cNvSpPr>
            <a:spLocks noGrp="1"/>
          </p:cNvSpPr>
          <p:nvPr>
            <p:ph type="title"/>
          </p:nvPr>
        </p:nvSpPr>
        <p:spPr/>
        <p:txBody>
          <a:bodyPr/>
          <a:lstStyle/>
          <a:p>
            <a:r>
              <a:rPr lang="el-GR" b="1">
                <a:latin typeface="Calibri" charset="0"/>
              </a:rPr>
              <a:t>Εμπειρικές μελέτες</a:t>
            </a:r>
            <a:endParaRPr lang="el-GR">
              <a:latin typeface="Calibri" charset="0"/>
            </a:endParaRPr>
          </a:p>
        </p:txBody>
      </p:sp>
      <p:sp>
        <p:nvSpPr>
          <p:cNvPr id="145410" name="2 - Θέση περιεχομένου"/>
          <p:cNvSpPr>
            <a:spLocks noGrp="1"/>
          </p:cNvSpPr>
          <p:nvPr>
            <p:ph idx="1"/>
          </p:nvPr>
        </p:nvSpPr>
        <p:spPr/>
        <p:txBody>
          <a:bodyPr/>
          <a:lstStyle/>
          <a:p>
            <a:pPr>
              <a:buFont typeface="Arial" charset="0"/>
              <a:buNone/>
            </a:pPr>
            <a:r>
              <a:rPr lang="el-GR" sz="2000">
                <a:latin typeface="Calibri" charset="0"/>
              </a:rPr>
              <a:t>Αποτελέσματα: </a:t>
            </a:r>
            <a:r>
              <a:rPr lang="el-GR" sz="2000">
                <a:solidFill>
                  <a:srgbClr val="FF0000"/>
                </a:solidFill>
                <a:latin typeface="Calibri" charset="0"/>
              </a:rPr>
              <a:t>Χρόνος άφιξης (ΑοΑ) η σημαντικότερη μεταβλητή σε σχέση με την επιτυχία στο τεστ</a:t>
            </a:r>
            <a:r>
              <a:rPr lang="el-GR" sz="2000">
                <a:latin typeface="Calibri" charset="0"/>
              </a:rPr>
              <a:t>: όσο πιο νωρίς ξεκινάει η εκμάθηση της Γ2, τόσο καλύτερα</a:t>
            </a:r>
            <a:r>
              <a:rPr lang="en-US" sz="2000">
                <a:latin typeface="Calibri" charset="0"/>
              </a:rPr>
              <a:t>  </a:t>
            </a:r>
            <a:r>
              <a:rPr lang="el-GR" sz="2000">
                <a:latin typeface="Calibri" charset="0"/>
              </a:rPr>
              <a:t>τα αποτελέσματα στο τεστ. Οι επιδόσεις αυτών που ήρθαν νωρίτερα (3-7 ετών) παρόμοιες με αυτές των φυσικών ομιλητών. Αντίθετα, όσο πιο αργά η άφιξη στην Αμερική τόσο ασθενέστερη η γραμματική τους διαίσθηση στη Γ2 (αρνητικός συσχετισμός -.16 για αυτούς που έφτασαν από 17-39 ετών). Άρα, όσο πιο αργά έφθασε κάποιος, τόσο πιο ασθενής η γραμματική του διαίσθηση στην Αγγλική. Μάλιστα, όσοι έφτασαν στα 20 και όσοι έφτασαν στα 30 δεν είχαν καμία στατιστικά σημαντική διαφορά μεταξύ τους. </a:t>
            </a:r>
          </a:p>
          <a:p>
            <a:pPr>
              <a:buFont typeface="Arial" charset="0"/>
              <a:buNone/>
            </a:pPr>
            <a:r>
              <a:rPr lang="el-GR" sz="2000">
                <a:latin typeface="Calibri" charset="0"/>
              </a:rPr>
              <a:t>Ερμηνεία</a:t>
            </a:r>
            <a:r>
              <a:rPr lang="el-GR" sz="2000">
                <a:solidFill>
                  <a:srgbClr val="FF0000"/>
                </a:solidFill>
                <a:latin typeface="Calibri" charset="0"/>
              </a:rPr>
              <a:t>: </a:t>
            </a:r>
            <a:r>
              <a:rPr lang="en-US" sz="2000">
                <a:solidFill>
                  <a:srgbClr val="FF0000"/>
                </a:solidFill>
                <a:latin typeface="Calibri" charset="0"/>
              </a:rPr>
              <a:t>For adults, later age of acquisition determines </a:t>
            </a:r>
            <a:r>
              <a:rPr lang="en-US" sz="2000" b="1">
                <a:solidFill>
                  <a:srgbClr val="FF0000"/>
                </a:solidFill>
                <a:latin typeface="Calibri" charset="0"/>
              </a:rPr>
              <a:t>that one will most likely not become native or near-native in a language</a:t>
            </a:r>
            <a:r>
              <a:rPr lang="en-US" sz="2000">
                <a:solidFill>
                  <a:srgbClr val="FF0000"/>
                </a:solidFill>
                <a:latin typeface="Calibri" charset="0"/>
              </a:rPr>
              <a:t>; however, there are </a:t>
            </a:r>
            <a:r>
              <a:rPr lang="en-US" sz="2000" b="1">
                <a:solidFill>
                  <a:srgbClr val="FF0000"/>
                </a:solidFill>
                <a:latin typeface="Calibri" charset="0"/>
              </a:rPr>
              <a:t>large individual variations in ultimate ability</a:t>
            </a:r>
            <a:r>
              <a:rPr lang="en-US" sz="2000">
                <a:solidFill>
                  <a:srgbClr val="FF0000"/>
                </a:solidFill>
                <a:latin typeface="Calibri" charset="0"/>
              </a:rPr>
              <a:t> within the lowered range of performance. (1989, p.81)</a:t>
            </a:r>
            <a:endParaRPr lang="el-GR" sz="2000">
              <a:solidFill>
                <a:srgbClr val="FF0000"/>
              </a:solidFill>
              <a:latin typeface="Calibri" charset="0"/>
            </a:endParaRPr>
          </a:p>
          <a:p>
            <a:endParaRPr lang="el-GR" sz="2000">
              <a:latin typeface="Calibri"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Title 1"/>
          <p:cNvSpPr>
            <a:spLocks noGrp="1"/>
          </p:cNvSpPr>
          <p:nvPr>
            <p:ph type="title"/>
          </p:nvPr>
        </p:nvSpPr>
        <p:spPr>
          <a:xfrm>
            <a:off x="457200" y="274638"/>
            <a:ext cx="8229600" cy="777875"/>
          </a:xfrm>
        </p:spPr>
        <p:txBody>
          <a:bodyPr/>
          <a:lstStyle/>
          <a:p>
            <a:r>
              <a:rPr lang="el-GR" sz="3200" b="1">
                <a:solidFill>
                  <a:srgbClr val="FF0000"/>
                </a:solidFill>
                <a:latin typeface="Calibri" charset="0"/>
              </a:rPr>
              <a:t>Σπουδές στο εξωτερικό</a:t>
            </a:r>
            <a:endParaRPr lang="en-US" sz="3200" b="1">
              <a:solidFill>
                <a:srgbClr val="FF0000"/>
              </a:solidFill>
              <a:latin typeface="Calibri" charset="0"/>
            </a:endParaRPr>
          </a:p>
        </p:txBody>
      </p:sp>
      <p:sp>
        <p:nvSpPr>
          <p:cNvPr id="149506" name="Content Placeholder 2"/>
          <p:cNvSpPr>
            <a:spLocks noGrp="1"/>
          </p:cNvSpPr>
          <p:nvPr>
            <p:ph idx="1"/>
          </p:nvPr>
        </p:nvSpPr>
        <p:spPr>
          <a:xfrm>
            <a:off x="395288" y="981075"/>
            <a:ext cx="8229600" cy="4525963"/>
          </a:xfrm>
        </p:spPr>
        <p:txBody>
          <a:bodyPr/>
          <a:lstStyle/>
          <a:p>
            <a:r>
              <a:rPr lang="el-GR" sz="2400">
                <a:latin typeface="Calibri" charset="0"/>
              </a:rPr>
              <a:t>Γενικά οι έρευνες που έχουν γίνει την τελευταία δεκαετία εξετάζοντας κυρίως λεξιλογικά κέρδη και γλωσσική ευχέρεια δείχνουν σημαντικά αποτελέσματα για όσους συμμετέχουν σε προγράμματα σπουδών στη χώρα της Γ2 μετά από αρχική έκθεση στη γλώσσα-στόχο σε καθοδηγούμενα περιβάλλοντα στη χώρα της Γ1.</a:t>
            </a:r>
          </a:p>
          <a:p>
            <a:r>
              <a:rPr lang="el-GR" sz="2400">
                <a:latin typeface="Calibri" charset="0"/>
              </a:rPr>
              <a:t>Ωστόσο, όλες οι μελέτες συγκλίνουν ότι απλή συμμετοχή σε ένα πρόγραμμα σπουδών στο εξωτερικό δεν είναι αρκετή για να διασφαλίσει ουσιαστική «εμβάπτιση» (</a:t>
            </a:r>
            <a:r>
              <a:rPr lang="en-US" sz="2400">
                <a:latin typeface="Calibri" charset="0"/>
              </a:rPr>
              <a:t>immersion)</a:t>
            </a:r>
            <a:r>
              <a:rPr lang="el-GR" sz="2400">
                <a:latin typeface="Calibri" charset="0"/>
              </a:rPr>
              <a:t> στη γλώσσα και την κουλτούρα-στόχο. Οι συμμετέχοντες πολλές φορές μπαίνουν στον «πειρασμό» να κοινωνικοποιηθούν αρχικά με τους συμπατριώτες και ομόγλωσσους τους και παρά το γεγονός ότι διαβιούν στο περιβάλλον-στόχο να περιορίζονται σε μικρό αριθμό αλληλεπιδράσεων στη Γ2.</a:t>
            </a:r>
            <a:endParaRPr lang="en-US" sz="2400">
              <a:latin typeface="Calibri"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p:cNvSpPr>
            <a:spLocks noGrp="1"/>
          </p:cNvSpPr>
          <p:nvPr>
            <p:ph type="title"/>
          </p:nvPr>
        </p:nvSpPr>
        <p:spPr>
          <a:xfrm>
            <a:off x="457200" y="274638"/>
            <a:ext cx="8229600" cy="777875"/>
          </a:xfrm>
        </p:spPr>
        <p:txBody>
          <a:bodyPr/>
          <a:lstStyle/>
          <a:p>
            <a:r>
              <a:rPr lang="el-GR" sz="3200" b="1">
                <a:solidFill>
                  <a:srgbClr val="FF0000"/>
                </a:solidFill>
                <a:latin typeface="Calibri" charset="0"/>
              </a:rPr>
              <a:t>Σπουδές στο εξωτερικό</a:t>
            </a:r>
            <a:endParaRPr lang="en-US" sz="3200" b="1">
              <a:solidFill>
                <a:srgbClr val="FF0000"/>
              </a:solidFill>
              <a:latin typeface="Calibri" charset="0"/>
            </a:endParaRPr>
          </a:p>
        </p:txBody>
      </p:sp>
      <p:sp>
        <p:nvSpPr>
          <p:cNvPr id="150530" name="Content Placeholder 2"/>
          <p:cNvSpPr>
            <a:spLocks noGrp="1"/>
          </p:cNvSpPr>
          <p:nvPr>
            <p:ph idx="1"/>
          </p:nvPr>
        </p:nvSpPr>
        <p:spPr>
          <a:xfrm>
            <a:off x="395288" y="981075"/>
            <a:ext cx="8229600" cy="4525963"/>
          </a:xfrm>
        </p:spPr>
        <p:txBody>
          <a:bodyPr/>
          <a:lstStyle/>
          <a:p>
            <a:r>
              <a:rPr lang="el-GR" sz="2400">
                <a:latin typeface="Calibri" charset="0"/>
              </a:rPr>
              <a:t>Άρα, για να αποκομίσουν τα μέγιστα δυνατά οφέλη από ένα πρόγραμμα σπουδών στο εξωτερικό, οι συμμετέχοντες χρειάζεται να ενθαρρύνονται για να πάνε πέρα από τη</a:t>
            </a:r>
            <a:r>
              <a:rPr lang="en-US" sz="2400">
                <a:latin typeface="Calibri" charset="0"/>
              </a:rPr>
              <a:t> ”</a:t>
            </a:r>
            <a:r>
              <a:rPr lang="el-GR" altLang="ja-JP" sz="2400">
                <a:latin typeface="Calibri" charset="0"/>
              </a:rPr>
              <a:t>ζώνη βολής</a:t>
            </a:r>
            <a:r>
              <a:rPr lang="en-US" sz="2400">
                <a:latin typeface="Calibri" charset="0"/>
              </a:rPr>
              <a:t>”</a:t>
            </a:r>
            <a:r>
              <a:rPr lang="el-GR" altLang="ja-JP" sz="2400">
                <a:latin typeface="Calibri" charset="0"/>
              </a:rPr>
              <a:t> τους (</a:t>
            </a:r>
            <a:r>
              <a:rPr lang="en-US" altLang="ja-JP" sz="2400">
                <a:latin typeface="Calibri" charset="0"/>
              </a:rPr>
              <a:t>comfort zone) </a:t>
            </a:r>
            <a:r>
              <a:rPr lang="el-GR" altLang="ja-JP" sz="2400">
                <a:latin typeface="Calibri" charset="0"/>
              </a:rPr>
              <a:t>και να καταβάλουν επιπλέον προσπάθειες για να εμπλακούν μαζί με τους ΦΟ στα τοπικά γλωσσικά περιβάλλοντα.</a:t>
            </a:r>
          </a:p>
          <a:p>
            <a:r>
              <a:rPr lang="el-GR" sz="2400">
                <a:latin typeface="Calibri" charset="0"/>
              </a:rPr>
              <a:t>Εξ αποστάσεως προγράμματα σπουδών και ευκαιρίες για γλωσσική εκμάθηση και διεπίδραση</a:t>
            </a:r>
            <a:endParaRPr lang="en-US" sz="2400">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 Τίτλος"/>
          <p:cNvSpPr>
            <a:spLocks noGrp="1"/>
          </p:cNvSpPr>
          <p:nvPr>
            <p:ph type="title"/>
          </p:nvPr>
        </p:nvSpPr>
        <p:spPr/>
        <p:txBody>
          <a:bodyPr/>
          <a:lstStyle/>
          <a:p>
            <a:pPr eaLnBrk="1" hangingPunct="1"/>
            <a:r>
              <a:rPr lang="el-GR" sz="2800" b="1">
                <a:solidFill>
                  <a:srgbClr val="FF0000"/>
                </a:solidFill>
                <a:latin typeface="Calibri" charset="0"/>
              </a:rPr>
              <a:t>Γιατί να μελετάμε την κατάκτηση της Γ2; </a:t>
            </a:r>
            <a:br>
              <a:rPr lang="el-GR" sz="2800" b="1">
                <a:solidFill>
                  <a:srgbClr val="FF0000"/>
                </a:solidFill>
                <a:latin typeface="Calibri" charset="0"/>
              </a:rPr>
            </a:br>
            <a:r>
              <a:rPr lang="el-GR" sz="2800" b="1">
                <a:solidFill>
                  <a:srgbClr val="FF0000"/>
                </a:solidFill>
                <a:latin typeface="Calibri" charset="0"/>
              </a:rPr>
              <a:t>Τι πληροφορίες μας δίνει η κατάκτηση για τη γλωσσική διδασκαλία;</a:t>
            </a:r>
          </a:p>
        </p:txBody>
      </p:sp>
      <p:sp>
        <p:nvSpPr>
          <p:cNvPr id="37891" name="2 - Θέση περιεχομένου"/>
          <p:cNvSpPr>
            <a:spLocks noGrp="1"/>
          </p:cNvSpPr>
          <p:nvPr>
            <p:ph idx="1"/>
          </p:nvPr>
        </p:nvSpPr>
        <p:spPr>
          <a:xfrm>
            <a:off x="468313" y="1412875"/>
            <a:ext cx="8229600" cy="5445125"/>
          </a:xfrm>
        </p:spPr>
        <p:txBody>
          <a:bodyPr/>
          <a:lstStyle/>
          <a:p>
            <a:pPr eaLnBrk="1" hangingPunct="1">
              <a:defRPr/>
            </a:pPr>
            <a:r>
              <a:rPr lang="en-US" sz="1800" dirty="0" smtClean="0">
                <a:latin typeface="Calibri" charset="0"/>
                <a:cs typeface="+mn-cs"/>
              </a:rPr>
              <a:t>H </a:t>
            </a:r>
            <a:r>
              <a:rPr lang="el-GR" sz="1800" dirty="0" smtClean="0">
                <a:latin typeface="Calibri" charset="0"/>
                <a:cs typeface="+mn-cs"/>
              </a:rPr>
              <a:t>ΚΓ2 είναι ίδια με την ΚΓ1;</a:t>
            </a:r>
            <a:endParaRPr lang="en-US" sz="1800" dirty="0" smtClean="0">
              <a:latin typeface="Calibri" charset="0"/>
              <a:cs typeface="+mn-cs"/>
            </a:endParaRPr>
          </a:p>
          <a:p>
            <a:pPr eaLnBrk="1" hangingPunct="1">
              <a:defRPr/>
            </a:pPr>
            <a:r>
              <a:rPr lang="el-GR" sz="1800" dirty="0" smtClean="0">
                <a:latin typeface="Calibri" charset="0"/>
                <a:cs typeface="+mn-cs"/>
              </a:rPr>
              <a:t>Η Γ1 βοηθάει </a:t>
            </a:r>
            <a:r>
              <a:rPr lang="el-GR" sz="1800" dirty="0">
                <a:latin typeface="Calibri" charset="0"/>
                <a:cs typeface="+mn-cs"/>
              </a:rPr>
              <a:t>ή εμποδίζει </a:t>
            </a:r>
            <a:r>
              <a:rPr lang="el-GR" sz="1800" dirty="0" smtClean="0">
                <a:latin typeface="Calibri" charset="0"/>
                <a:cs typeface="+mn-cs"/>
              </a:rPr>
              <a:t>τη </a:t>
            </a:r>
            <a:r>
              <a:rPr lang="el-GR" sz="1800" dirty="0">
                <a:latin typeface="Calibri" charset="0"/>
                <a:cs typeface="+mn-cs"/>
              </a:rPr>
              <a:t>Γ2;</a:t>
            </a:r>
          </a:p>
          <a:p>
            <a:pPr eaLnBrk="1" hangingPunct="1">
              <a:defRPr/>
            </a:pPr>
            <a:r>
              <a:rPr lang="el-GR" sz="1800" b="1" dirty="0">
                <a:solidFill>
                  <a:srgbClr val="FF0000"/>
                </a:solidFill>
                <a:latin typeface="Calibri" charset="0"/>
                <a:cs typeface="+mn-cs"/>
              </a:rPr>
              <a:t>Κάτω από ποιες συνθήκες/ περιβάλλοντα μαθαίνει κανείς μια Γ2;</a:t>
            </a:r>
          </a:p>
          <a:p>
            <a:pPr eaLnBrk="1" hangingPunct="1">
              <a:defRPr/>
            </a:pPr>
            <a:r>
              <a:rPr lang="el-GR" sz="1800" dirty="0">
                <a:latin typeface="Calibri" charset="0"/>
                <a:cs typeface="+mn-cs"/>
              </a:rPr>
              <a:t>Υπάρχει γενετική προδιάθεση στην ΚΓ2;</a:t>
            </a:r>
          </a:p>
          <a:p>
            <a:pPr eaLnBrk="1" hangingPunct="1">
              <a:defRPr/>
            </a:pPr>
            <a:r>
              <a:rPr lang="el-GR" sz="1800" dirty="0">
                <a:latin typeface="Calibri" charset="0"/>
                <a:cs typeface="+mn-cs"/>
              </a:rPr>
              <a:t>Γιατί κάνουμε λάθη στη Γ2;</a:t>
            </a:r>
          </a:p>
          <a:p>
            <a:pPr eaLnBrk="1" hangingPunct="1">
              <a:defRPr/>
            </a:pPr>
            <a:r>
              <a:rPr lang="el-GR" sz="1800" dirty="0">
                <a:latin typeface="Calibri" charset="0"/>
                <a:cs typeface="+mn-cs"/>
              </a:rPr>
              <a:t>Πρέπει να διορθώνονται ρητά τα λάθη στη Γ2;</a:t>
            </a:r>
          </a:p>
          <a:p>
            <a:pPr eaLnBrk="1" hangingPunct="1">
              <a:defRPr/>
            </a:pPr>
            <a:r>
              <a:rPr lang="el-GR" sz="1800" dirty="0">
                <a:latin typeface="Calibri" charset="0"/>
                <a:cs typeface="+mn-cs"/>
              </a:rPr>
              <a:t>Υπάρχουν καθολικές διαδικασίες στην ΚΓ2;</a:t>
            </a:r>
          </a:p>
          <a:p>
            <a:pPr eaLnBrk="1" hangingPunct="1">
              <a:defRPr/>
            </a:pPr>
            <a:r>
              <a:rPr lang="el-GR" sz="1800" dirty="0">
                <a:latin typeface="Calibri" charset="0"/>
                <a:cs typeface="+mn-cs"/>
              </a:rPr>
              <a:t>Υπάρχει μια διδακτική μέθοδος που έχει αποδειχθεί καλύτερη από τις άλλες; </a:t>
            </a:r>
          </a:p>
          <a:p>
            <a:pPr eaLnBrk="1" hangingPunct="1">
              <a:defRPr/>
            </a:pPr>
            <a:r>
              <a:rPr lang="el-GR" sz="1800" dirty="0">
                <a:latin typeface="Calibri" charset="0"/>
                <a:cs typeface="+mn-cs"/>
              </a:rPr>
              <a:t>Μπορούν οι ενήλικες μαθητές της Γ2 να φτάσουν στο επίπεδο των φυσικών ομιλητών;</a:t>
            </a:r>
          </a:p>
          <a:p>
            <a:pPr eaLnBrk="1" hangingPunct="1">
              <a:defRPr/>
            </a:pPr>
            <a:r>
              <a:rPr lang="el-GR" sz="1800" dirty="0">
                <a:latin typeface="Calibri" charset="0"/>
                <a:cs typeface="+mn-cs"/>
              </a:rPr>
              <a:t>Γιατί κάποιοι μαθητές έχουν χειρότερη προφορά σε σχέση με άλλους και τι μπορεί να γίνει με αυτούς;</a:t>
            </a:r>
          </a:p>
          <a:p>
            <a:pPr eaLnBrk="1" hangingPunct="1">
              <a:defRPr/>
            </a:pPr>
            <a:r>
              <a:rPr lang="el-GR" sz="1800" dirty="0">
                <a:latin typeface="Calibri" charset="0"/>
                <a:cs typeface="+mn-cs"/>
              </a:rPr>
              <a:t>Πρέπει να διδάσκεται ρητά η γραμματική;</a:t>
            </a:r>
          </a:p>
          <a:p>
            <a:pPr eaLnBrk="1" hangingPunct="1">
              <a:defRPr/>
            </a:pPr>
            <a:r>
              <a:rPr lang="el-GR" sz="1800" dirty="0">
                <a:latin typeface="Calibri" charset="0"/>
                <a:cs typeface="+mn-cs"/>
              </a:rPr>
              <a:t>Υπάρχουν μαθησιακές στρατηγικές που διδάσκονται;</a:t>
            </a:r>
          </a:p>
          <a:p>
            <a:pPr eaLnBrk="1" hangingPunct="1">
              <a:defRPr/>
            </a:pPr>
            <a:r>
              <a:rPr lang="el-GR" sz="1800" dirty="0">
                <a:latin typeface="Calibri" charset="0"/>
                <a:cs typeface="+mn-cs"/>
              </a:rPr>
              <a:t>Υπάρχουν ατομικές διαφορές; Γιατί κάποιοι μαθητές είναι καλύτεροι από άλλους;</a:t>
            </a:r>
          </a:p>
          <a:p>
            <a:pPr eaLnBrk="1" hangingPunct="1">
              <a:defRPr/>
            </a:pPr>
            <a:r>
              <a:rPr lang="el-GR" sz="1800" dirty="0">
                <a:latin typeface="Calibri" charset="0"/>
                <a:cs typeface="+mn-cs"/>
              </a:rPr>
              <a:t>Τι μπορεί να γίνει με τους μαθητές που φαίνεται να έχουν πιάσει «ταβάνι» στη μαθησιακή τους διαδικασία;</a:t>
            </a:r>
            <a:r>
              <a:rPr lang="en-US" sz="1800" dirty="0">
                <a:latin typeface="Calibri" charset="0"/>
                <a:cs typeface="+mn-cs"/>
              </a:rPr>
              <a:t> </a:t>
            </a:r>
            <a:endParaRPr lang="el-GR" sz="1800" dirty="0">
              <a:latin typeface="Calibri" charset="0"/>
              <a:cs typeface="+mn-cs"/>
            </a:endParaRPr>
          </a:p>
          <a:p>
            <a:pPr eaLnBrk="1" hangingPunct="1">
              <a:defRPr/>
            </a:pPr>
            <a:endParaRPr lang="el-GR" sz="1400" dirty="0">
              <a:latin typeface="Calibri"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2 - Τίτλος"/>
          <p:cNvSpPr>
            <a:spLocks noGrp="1"/>
          </p:cNvSpPr>
          <p:nvPr>
            <p:ph type="title"/>
          </p:nvPr>
        </p:nvSpPr>
        <p:spPr/>
        <p:txBody>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extLst>
              <p:ext uri="{D42A27DB-BD31-4B8C-83A1-F6EECF244321}">
                <p14:modId xmlns:p14="http://schemas.microsoft.com/office/powerpoint/2010/main" val="4256249253"/>
              </p:ext>
            </p:extLst>
          </p:nvPr>
        </p:nvGraphicFramePr>
        <p:xfrm>
          <a:off x="457200" y="1600200"/>
          <a:ext cx="8229600" cy="4791620"/>
        </p:xfrm>
        <a:graphic>
          <a:graphicData uri="http://schemas.openxmlformats.org/drawingml/2006/table">
            <a:tbl>
              <a:tblPr/>
              <a:tblGrid>
                <a:gridCol w="1882775"/>
                <a:gridCol w="1409700"/>
                <a:gridCol w="1644650"/>
                <a:gridCol w="1646238"/>
                <a:gridCol w="1646237"/>
              </a:tblGrid>
              <a:tr h="37152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11888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Μαθησιακές συνθήκες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a:ln>
                            <a:noFill/>
                          </a:ln>
                          <a:solidFill>
                            <a:srgbClr val="000000"/>
                          </a:solidFill>
                          <a:effectLst/>
                          <a:latin typeface="Calibri" charset="0"/>
                          <a:ea typeface="ＭＳ Ｐゴシック" charset="0"/>
                        </a:rPr>
                        <a:t>1. Ελευθερία στο να μείνει σιωπηλός (σιωπηλή </a:t>
                      </a:r>
                      <a:r>
                        <a:rPr kumimoji="0" lang="el-GR" sz="1400" b="0" i="0" u="none" strike="noStrike" cap="none" normalizeH="0" baseline="0" dirty="0" smtClean="0">
                          <a:ln>
                            <a:noFill/>
                          </a:ln>
                          <a:solidFill>
                            <a:srgbClr val="000000"/>
                          </a:solidFill>
                          <a:effectLst/>
                          <a:latin typeface="Calibri" charset="0"/>
                          <a:ea typeface="ＭＳ Ｐゴシック" charset="0"/>
                        </a:rPr>
                        <a:t>περίοδος</a:t>
                      </a:r>
                      <a:r>
                        <a:rPr kumimoji="0" lang="en-US" sz="1400" b="0" i="0" u="none" strike="noStrike" cap="none" normalizeH="0" baseline="0" dirty="0" smtClean="0">
                          <a:ln>
                            <a:noFill/>
                          </a:ln>
                          <a:solidFill>
                            <a:srgbClr val="000000"/>
                          </a:solidFill>
                          <a:effectLst/>
                          <a:latin typeface="Calibri" charset="0"/>
                          <a:ea typeface="ＭＳ Ｐゴシック" charset="0"/>
                        </a:rPr>
                        <a:t>/ silent period</a:t>
                      </a:r>
                      <a:r>
                        <a:rPr kumimoji="0" lang="el-GR" sz="1400" b="0" i="0" u="none" strike="noStrike" cap="none" normalizeH="0" baseline="0" dirty="0" smtClean="0">
                          <a:ln>
                            <a:noFill/>
                          </a:ln>
                          <a:solidFill>
                            <a:srgbClr val="000000"/>
                          </a:solidFill>
                          <a:effectLst/>
                          <a:latin typeface="Calibri" charset="0"/>
                          <a:ea typeface="ＭＳ Ｐゴシック" charset="0"/>
                        </a:rPr>
                        <a:t>)</a:t>
                      </a:r>
                      <a:endParaRPr kumimoji="0" lang="el-GR" sz="1400" b="0" i="0" u="none" strike="noStrike" cap="none" normalizeH="0" baseline="0" dirty="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Εύρος διαθέσιμου χρόνου</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Διόρθωση λαθών: γραμματική και προφορά</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Διόρθωση λαθών: επιλογή λέξεων</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Τροποποιημένο γλωσσικό εισαγόμενο</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r>
              <a:rPr lang="el-GR">
                <a:latin typeface="Calibri" charset="0"/>
                <a:ea typeface="MS PGothic" charset="0"/>
                <a:cs typeface="MS PGothic" charset="0"/>
              </a:rPr>
              <a:t>Βασικές έννοιες</a:t>
            </a:r>
          </a:p>
        </p:txBody>
      </p:sp>
      <p:sp>
        <p:nvSpPr>
          <p:cNvPr id="70658" name="Rectangle 3"/>
          <p:cNvSpPr>
            <a:spLocks noGrp="1" noChangeArrowheads="1"/>
          </p:cNvSpPr>
          <p:nvPr>
            <p:ph type="body" idx="1"/>
          </p:nvPr>
        </p:nvSpPr>
        <p:spPr/>
        <p:txBody>
          <a:bodyPr/>
          <a:lstStyle/>
          <a:p>
            <a:pPr>
              <a:lnSpc>
                <a:spcPct val="90000"/>
              </a:lnSpc>
            </a:pPr>
            <a:r>
              <a:rPr lang="el-GR" sz="2800">
                <a:latin typeface="Calibri" charset="0"/>
                <a:ea typeface="MS PGothic" charset="0"/>
                <a:cs typeface="MS PGothic" charset="0"/>
              </a:rPr>
              <a:t>Κατάκτηση </a:t>
            </a:r>
            <a:r>
              <a:rPr lang="en-US" sz="2800">
                <a:latin typeface="Calibri" charset="0"/>
                <a:ea typeface="MS PGothic" charset="0"/>
                <a:cs typeface="MS PGothic" charset="0"/>
              </a:rPr>
              <a:t>(acquisition)</a:t>
            </a:r>
            <a:r>
              <a:rPr lang="el-GR" sz="2800">
                <a:latin typeface="Calibri" charset="0"/>
                <a:ea typeface="MS PGothic" charset="0"/>
                <a:cs typeface="MS PGothic" charset="0"/>
              </a:rPr>
              <a:t> και εκμάθηση</a:t>
            </a:r>
            <a:r>
              <a:rPr lang="en-US" sz="2800">
                <a:latin typeface="Calibri" charset="0"/>
                <a:ea typeface="MS PGothic" charset="0"/>
                <a:cs typeface="MS PGothic" charset="0"/>
              </a:rPr>
              <a:t> (learning)</a:t>
            </a:r>
            <a:endParaRPr lang="el-GR" sz="2800">
              <a:latin typeface="Calibri" charset="0"/>
              <a:ea typeface="MS PGothic" charset="0"/>
              <a:cs typeface="MS PGothic" charset="0"/>
            </a:endParaRPr>
          </a:p>
          <a:p>
            <a:pPr>
              <a:lnSpc>
                <a:spcPct val="90000"/>
              </a:lnSpc>
            </a:pPr>
            <a:r>
              <a:rPr lang="el-GR" sz="2800">
                <a:latin typeface="Calibri" charset="0"/>
                <a:ea typeface="MS PGothic" charset="0"/>
                <a:cs typeface="MS PGothic" charset="0"/>
              </a:rPr>
              <a:t>Διαγλώσσα </a:t>
            </a:r>
            <a:r>
              <a:rPr lang="en-US" sz="2800">
                <a:latin typeface="Calibri" charset="0"/>
                <a:ea typeface="MS PGothic" charset="0"/>
                <a:cs typeface="MS PGothic" charset="0"/>
              </a:rPr>
              <a:t>(interlanguage)</a:t>
            </a:r>
            <a:endParaRPr lang="el-GR" sz="2800">
              <a:latin typeface="Calibri" charset="0"/>
              <a:ea typeface="MS PGothic" charset="0"/>
              <a:cs typeface="MS PGothic" charset="0"/>
            </a:endParaRPr>
          </a:p>
          <a:p>
            <a:pPr>
              <a:lnSpc>
                <a:spcPct val="90000"/>
              </a:lnSpc>
            </a:pPr>
            <a:r>
              <a:rPr lang="el-GR" sz="2800">
                <a:latin typeface="Calibri" charset="0"/>
                <a:ea typeface="MS PGothic" charset="0"/>
                <a:cs typeface="MS PGothic" charset="0"/>
              </a:rPr>
              <a:t>Γλωσσικό εισαγόμενο </a:t>
            </a:r>
            <a:r>
              <a:rPr lang="en-US" sz="2800">
                <a:latin typeface="Calibri" charset="0"/>
                <a:ea typeface="MS PGothic" charset="0"/>
                <a:cs typeface="MS PGothic" charset="0"/>
              </a:rPr>
              <a:t>(input) – </a:t>
            </a:r>
            <a:r>
              <a:rPr lang="el-GR" sz="2800">
                <a:latin typeface="Calibri" charset="0"/>
                <a:ea typeface="MS PGothic" charset="0"/>
                <a:cs typeface="MS PGothic" charset="0"/>
              </a:rPr>
              <a:t>αφομοιωμένο γλωσσικό εισαγόμενο/ γλωσσικό εισερχόμενο</a:t>
            </a:r>
            <a:r>
              <a:rPr lang="en-US" sz="2800">
                <a:latin typeface="Calibri" charset="0"/>
                <a:ea typeface="MS PGothic" charset="0"/>
                <a:cs typeface="MS PGothic" charset="0"/>
              </a:rPr>
              <a:t>(intake) – </a:t>
            </a:r>
            <a:r>
              <a:rPr lang="el-GR" sz="2800">
                <a:latin typeface="Calibri" charset="0"/>
                <a:ea typeface="MS PGothic" charset="0"/>
                <a:cs typeface="MS PGothic" charset="0"/>
              </a:rPr>
              <a:t>γλωσσικό εξαγόμενο</a:t>
            </a:r>
            <a:r>
              <a:rPr lang="en-US" sz="2800">
                <a:latin typeface="Calibri" charset="0"/>
                <a:ea typeface="MS PGothic" charset="0"/>
                <a:cs typeface="MS PGothic" charset="0"/>
              </a:rPr>
              <a:t>(output) </a:t>
            </a:r>
            <a:endParaRPr lang="el-GR" sz="2800">
              <a:latin typeface="Calibri" charset="0"/>
              <a:ea typeface="MS PGothic" charset="0"/>
              <a:cs typeface="MS PGothic" charset="0"/>
            </a:endParaRPr>
          </a:p>
          <a:p>
            <a:pPr>
              <a:lnSpc>
                <a:spcPct val="90000"/>
              </a:lnSpc>
            </a:pPr>
            <a:r>
              <a:rPr lang="el-GR" sz="2800">
                <a:latin typeface="Calibri" charset="0"/>
                <a:ea typeface="MS PGothic" charset="0"/>
                <a:cs typeface="MS PGothic" charset="0"/>
              </a:rPr>
              <a:t>Ρητή (</a:t>
            </a:r>
            <a:r>
              <a:rPr lang="en-US" sz="2800">
                <a:latin typeface="Calibri" charset="0"/>
                <a:ea typeface="MS PGothic" charset="0"/>
                <a:cs typeface="MS PGothic" charset="0"/>
              </a:rPr>
              <a:t>explicit)</a:t>
            </a:r>
            <a:r>
              <a:rPr lang="el-GR" sz="2800">
                <a:latin typeface="Calibri" charset="0"/>
                <a:ea typeface="MS PGothic" charset="0"/>
                <a:cs typeface="MS PGothic" charset="0"/>
              </a:rPr>
              <a:t> και μη ρητή</a:t>
            </a:r>
            <a:r>
              <a:rPr lang="en-US" sz="2800">
                <a:latin typeface="Calibri" charset="0"/>
                <a:ea typeface="MS PGothic" charset="0"/>
                <a:cs typeface="MS PGothic" charset="0"/>
              </a:rPr>
              <a:t> (implicit)</a:t>
            </a:r>
            <a:r>
              <a:rPr lang="el-GR" sz="2800">
                <a:latin typeface="Calibri" charset="0"/>
                <a:ea typeface="MS PGothic" charset="0"/>
                <a:cs typeface="MS PGothic" charset="0"/>
              </a:rPr>
              <a:t> γνώση</a:t>
            </a:r>
            <a:endParaRPr lang="en-US" sz="2800">
              <a:latin typeface="Calibri" charset="0"/>
              <a:ea typeface="MS PGothic" charset="0"/>
              <a:cs typeface="MS PGothic" charset="0"/>
            </a:endParaRPr>
          </a:p>
          <a:p>
            <a:pPr>
              <a:lnSpc>
                <a:spcPct val="90000"/>
              </a:lnSpc>
            </a:pPr>
            <a:r>
              <a:rPr lang="el-GR" sz="2800">
                <a:latin typeface="Calibri" charset="0"/>
                <a:ea typeface="MS PGothic" charset="0"/>
                <a:cs typeface="MS PGothic" charset="0"/>
              </a:rPr>
              <a:t>Ατομικές διαφορές: ηλικία/ έφεση/ κίνητρο/ στάσεις</a:t>
            </a:r>
          </a:p>
          <a:p>
            <a:pPr>
              <a:lnSpc>
                <a:spcPct val="90000"/>
              </a:lnSpc>
            </a:pPr>
            <a:r>
              <a:rPr lang="el-GR" sz="2800">
                <a:latin typeface="Calibri" charset="0"/>
                <a:ea typeface="MS PGothic" charset="0"/>
                <a:cs typeface="MS PGothic" charset="0"/>
              </a:rPr>
              <a:t>Στρατηγικές: επικοινωνιακές/ μαθησιακές</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eaLnBrk="1" hangingPunct="1"/>
            <a:r>
              <a:rPr lang="el-GR">
                <a:latin typeface="Calibri" charset="0"/>
              </a:rPr>
              <a:t>Αντιστοιχίζω όρους και ορισμούς</a:t>
            </a:r>
          </a:p>
        </p:txBody>
      </p:sp>
      <p:sp>
        <p:nvSpPr>
          <p:cNvPr id="72706" name="Rectangle 3"/>
          <p:cNvSpPr>
            <a:spLocks noGrp="1" noChangeArrowheads="1"/>
          </p:cNvSpPr>
          <p:nvPr>
            <p:ph type="body" sz="half" idx="1"/>
          </p:nvPr>
        </p:nvSpPr>
        <p:spPr/>
        <p:txBody>
          <a:bodyPr/>
          <a:lstStyle/>
          <a:p>
            <a:pPr algn="just" eaLnBrk="1" hangingPunct="1">
              <a:lnSpc>
                <a:spcPct val="80000"/>
              </a:lnSpc>
            </a:pPr>
            <a:r>
              <a:rPr lang="el-GR" sz="2000">
                <a:latin typeface="Calibri" charset="0"/>
              </a:rPr>
              <a:t>γλώσσα-στόχος</a:t>
            </a:r>
          </a:p>
          <a:p>
            <a:pPr algn="just" eaLnBrk="1" hangingPunct="1">
              <a:lnSpc>
                <a:spcPct val="80000"/>
              </a:lnSpc>
            </a:pPr>
            <a:r>
              <a:rPr lang="el-GR" sz="2000">
                <a:latin typeface="Calibri" charset="0"/>
              </a:rPr>
              <a:t>δεύτερη γλώσσα</a:t>
            </a:r>
          </a:p>
          <a:p>
            <a:pPr algn="just" eaLnBrk="1" hangingPunct="1">
              <a:lnSpc>
                <a:spcPct val="80000"/>
              </a:lnSpc>
            </a:pPr>
            <a:r>
              <a:rPr lang="el-GR" sz="2000">
                <a:latin typeface="Calibri" charset="0"/>
              </a:rPr>
              <a:t>πρώτη γλώσσα</a:t>
            </a:r>
          </a:p>
          <a:p>
            <a:pPr algn="just" eaLnBrk="1" hangingPunct="1">
              <a:lnSpc>
                <a:spcPct val="80000"/>
              </a:lnSpc>
            </a:pPr>
            <a:r>
              <a:rPr lang="el-GR" sz="2000">
                <a:latin typeface="Calibri" charset="0"/>
              </a:rPr>
              <a:t>ξένη γλώσσα</a:t>
            </a:r>
          </a:p>
          <a:p>
            <a:pPr algn="just" eaLnBrk="1" hangingPunct="1">
              <a:lnSpc>
                <a:spcPct val="80000"/>
              </a:lnSpc>
            </a:pPr>
            <a:r>
              <a:rPr lang="el-GR" sz="2000">
                <a:latin typeface="Calibri" charset="0"/>
              </a:rPr>
              <a:t>διαγλώσσα</a:t>
            </a:r>
          </a:p>
          <a:p>
            <a:pPr eaLnBrk="1" hangingPunct="1">
              <a:lnSpc>
                <a:spcPct val="80000"/>
              </a:lnSpc>
            </a:pPr>
            <a:endParaRPr lang="el-GR" sz="1800">
              <a:latin typeface="Calibri" charset="0"/>
            </a:endParaRPr>
          </a:p>
        </p:txBody>
      </p:sp>
      <p:sp>
        <p:nvSpPr>
          <p:cNvPr id="72707" name="Rectangle 4"/>
          <p:cNvSpPr>
            <a:spLocks noGrp="1" noChangeArrowheads="1"/>
          </p:cNvSpPr>
          <p:nvPr>
            <p:ph type="body" sz="half" idx="2"/>
          </p:nvPr>
        </p:nvSpPr>
        <p:spPr>
          <a:xfrm>
            <a:off x="4914900" y="1484313"/>
            <a:ext cx="4229100" cy="4611687"/>
          </a:xfrm>
        </p:spPr>
        <p:txBody>
          <a:bodyPr/>
          <a:lstStyle/>
          <a:p>
            <a:pPr marL="533400" indent="-533400" eaLnBrk="1" hangingPunct="1">
              <a:lnSpc>
                <a:spcPct val="70000"/>
              </a:lnSpc>
              <a:buFont typeface="Arial" charset="0"/>
              <a:buAutoNum type="arabicPeriod"/>
            </a:pPr>
            <a:r>
              <a:rPr lang="el-GR" sz="2000">
                <a:latin typeface="Calibri" charset="0"/>
              </a:rPr>
              <a:t>Δεν έχει άμεση ή αναγκαία πρακτική εφαρμογή. Μπορεί να χρησιμοποιηθεί αργότερα για ένα ταξίδι ή την απαιτεί το σχολικό πρόγραμμα.</a:t>
            </a:r>
          </a:p>
          <a:p>
            <a:pPr marL="533400" indent="-533400" eaLnBrk="1" hangingPunct="1">
              <a:lnSpc>
                <a:spcPct val="70000"/>
              </a:lnSpc>
              <a:buFont typeface="Arial" charset="0"/>
              <a:buAutoNum type="arabicPeriod"/>
            </a:pPr>
            <a:r>
              <a:rPr lang="el-GR" sz="2000">
                <a:latin typeface="Calibri" charset="0"/>
              </a:rPr>
              <a:t>Ο σκοπός ή το αποτέλεσμα της όλης μαθησιακής διαδικασίας.</a:t>
            </a:r>
          </a:p>
          <a:p>
            <a:pPr marL="533400" indent="-533400" eaLnBrk="1" hangingPunct="1">
              <a:lnSpc>
                <a:spcPct val="70000"/>
              </a:lnSpc>
              <a:buFont typeface="Arial" charset="0"/>
              <a:buAutoNum type="arabicPeriod"/>
            </a:pPr>
            <a:r>
              <a:rPr lang="el-GR" sz="2000">
                <a:latin typeface="Calibri" charset="0"/>
              </a:rPr>
              <a:t>Η επίσημα ή κοινωνικά κυρίαρχη γλώσσα (διαφορετική από τη Γ1 των συγκεκριμένων ομιλητών) η οποία είναι απαραίτητη για την εκπαίδευση, την εργασία ή άλλες βασικές ανάγκες.</a:t>
            </a:r>
          </a:p>
          <a:p>
            <a:pPr marL="533400" indent="-533400" eaLnBrk="1" hangingPunct="1">
              <a:lnSpc>
                <a:spcPct val="70000"/>
              </a:lnSpc>
              <a:buFont typeface="Arial" charset="0"/>
              <a:buAutoNum type="arabicPeriod"/>
            </a:pPr>
            <a:r>
              <a:rPr lang="el-GR" sz="2000">
                <a:latin typeface="Calibri" charset="0"/>
              </a:rPr>
              <a:t>Η συστηματική γλωσσική συμπεριφορά στη δεύτερη γλώσσα</a:t>
            </a:r>
          </a:p>
          <a:p>
            <a:pPr marL="533400" indent="-533400" eaLnBrk="1" hangingPunct="1">
              <a:lnSpc>
                <a:spcPct val="70000"/>
              </a:lnSpc>
              <a:buFont typeface="Arial" charset="0"/>
              <a:buAutoNum type="arabicPeriod"/>
            </a:pPr>
            <a:r>
              <a:rPr lang="el-GR" sz="2000">
                <a:latin typeface="Calibri" charset="0"/>
              </a:rPr>
              <a:t>Η γλώσσα που κατακτάται κατά την παιδική ηλικία.</a:t>
            </a:r>
          </a:p>
          <a:p>
            <a:pPr marL="533400" indent="-533400" eaLnBrk="1" hangingPunct="1">
              <a:lnSpc>
                <a:spcPct val="70000"/>
              </a:lnSpc>
              <a:buFont typeface="Arial" charset="0"/>
              <a:buAutoNum type="arabicPeriod"/>
            </a:pPr>
            <a:endParaRPr lang="el-GR" sz="200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3 - Τίτλος"/>
          <p:cNvSpPr>
            <a:spLocks noGrp="1"/>
          </p:cNvSpPr>
          <p:nvPr>
            <p:ph type="title"/>
          </p:nvPr>
        </p:nvSpPr>
        <p:spPr/>
        <p:txBody>
          <a:bodyPr/>
          <a:lstStyle/>
          <a:p>
            <a:pPr eaLnBrk="1" hangingPunct="1"/>
            <a:r>
              <a:rPr lang="el-GR" sz="2400">
                <a:solidFill>
                  <a:srgbClr val="FF0000"/>
                </a:solidFill>
                <a:latin typeface="Calibri" charset="0"/>
              </a:rPr>
              <a:t>Κατάκτηση Γ2: διαδικασία εξαιρετικά σύνθετη και πολύπλοκη που καθορίζεται από σειρά παραμέτρων</a:t>
            </a:r>
          </a:p>
        </p:txBody>
      </p:sp>
      <p:sp>
        <p:nvSpPr>
          <p:cNvPr id="13315" name="4 - Θέση περιεχομένου"/>
          <p:cNvSpPr>
            <a:spLocks noGrp="1"/>
          </p:cNvSpPr>
          <p:nvPr>
            <p:ph idx="1"/>
          </p:nvPr>
        </p:nvSpPr>
        <p:spPr/>
        <p:txBody>
          <a:bodyPr/>
          <a:lstStyle/>
          <a:p>
            <a:pPr eaLnBrk="1" hangingPunct="1"/>
            <a:r>
              <a:rPr lang="el-GR">
                <a:latin typeface="Calibri" charset="0"/>
              </a:rPr>
              <a:t>Ποιος: ταυτότητα του ομιλητή</a:t>
            </a:r>
          </a:p>
          <a:p>
            <a:pPr eaLnBrk="1" hangingPunct="1"/>
            <a:r>
              <a:rPr lang="el-GR">
                <a:latin typeface="Calibri" charset="0"/>
              </a:rPr>
              <a:t>Τι: φύση της γλώσσας (γνώση/ χρήση)</a:t>
            </a:r>
          </a:p>
          <a:p>
            <a:pPr eaLnBrk="1" hangingPunct="1"/>
            <a:r>
              <a:rPr lang="el-GR">
                <a:latin typeface="Calibri" charset="0"/>
              </a:rPr>
              <a:t>Πώς: έμφυτη προδιάθεση, γνωστικές διεργασίες, στρατηγικές</a:t>
            </a:r>
          </a:p>
          <a:p>
            <a:pPr eaLnBrk="1" hangingPunct="1"/>
            <a:r>
              <a:rPr lang="el-GR">
                <a:latin typeface="Calibri" charset="0"/>
              </a:rPr>
              <a:t>Πότε: ηλικία</a:t>
            </a:r>
          </a:p>
          <a:p>
            <a:pPr eaLnBrk="1" hangingPunct="1"/>
            <a:r>
              <a:rPr lang="el-GR">
                <a:latin typeface="Calibri" charset="0"/>
              </a:rPr>
              <a:t>Πού: μαθησιακό περιβάλλον</a:t>
            </a:r>
          </a:p>
          <a:p>
            <a:pPr eaLnBrk="1" hangingPunct="1"/>
            <a:r>
              <a:rPr lang="el-GR">
                <a:latin typeface="Calibri" charset="0"/>
              </a:rPr>
              <a:t>Γιατί: κίνητρα </a:t>
            </a:r>
          </a:p>
          <a:p>
            <a:pPr eaLnBrk="1" hangingPunct="1"/>
            <a:endParaRPr lang="el-GR">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 calcmode="lin" valueType="num">
                                      <p:cBhvr additive="base">
                                        <p:cTn id="37"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871538" y="862013"/>
            <a:ext cx="8162925" cy="762000"/>
          </a:xfrm>
        </p:spPr>
        <p:txBody>
          <a:bodyPr/>
          <a:lstStyle/>
          <a:p>
            <a:pPr eaLnBrk="1" hangingPunct="1"/>
            <a:r>
              <a:rPr lang="el-GR">
                <a:latin typeface="Calibri" charset="0"/>
              </a:rPr>
              <a:t>Τι είναι η κατάκτηση της Γ2</a:t>
            </a:r>
          </a:p>
        </p:txBody>
      </p:sp>
      <p:sp>
        <p:nvSpPr>
          <p:cNvPr id="12291" name="Rectangle 3"/>
          <p:cNvSpPr>
            <a:spLocks noGrp="1" noChangeArrowheads="1"/>
          </p:cNvSpPr>
          <p:nvPr>
            <p:ph type="body" idx="4294967295"/>
          </p:nvPr>
        </p:nvSpPr>
        <p:spPr/>
        <p:txBody>
          <a:bodyPr/>
          <a:lstStyle/>
          <a:p>
            <a:pPr algn="just" eaLnBrk="1" hangingPunct="1"/>
            <a:r>
              <a:rPr lang="el-GR" sz="2400">
                <a:latin typeface="Calibri" charset="0"/>
              </a:rPr>
              <a:t>Η κατάκτηση της δεύτερης γλώσσας (Γ2) είναι η διαδικασία κατά την οποία ένας ομιλητής μαθαίνει </a:t>
            </a:r>
            <a:r>
              <a:rPr lang="el-GR" sz="2400" b="1">
                <a:latin typeface="Calibri" charset="0"/>
              </a:rPr>
              <a:t>μια πρόσθετη γλώσσα</a:t>
            </a:r>
            <a:r>
              <a:rPr lang="el-GR" sz="2400">
                <a:latin typeface="Calibri" charset="0"/>
              </a:rPr>
              <a:t>, αφού έχει προηγουμένως κατακτήσει τη μητρική του γλώσσα.</a:t>
            </a:r>
          </a:p>
          <a:p>
            <a:pPr algn="just" eaLnBrk="1" hangingPunct="1"/>
            <a:r>
              <a:rPr lang="el-GR" sz="2400">
                <a:latin typeface="Calibri" charset="0"/>
              </a:rPr>
              <a:t>Η ειδοποιός διαφορά μεταξύ της κατάκτησης της Γ1 και της Γ2 είναι η ηλικία στην οποία μαθαίνει κανείς τη Γ2. Σύμφωνα με πολλούς ερευνητές, υπάρχει μια </a:t>
            </a:r>
            <a:r>
              <a:rPr lang="el-GR" sz="2400">
                <a:solidFill>
                  <a:srgbClr val="FF0000"/>
                </a:solidFill>
                <a:latin typeface="Calibri" charset="0"/>
              </a:rPr>
              <a:t>κρίσιμη περίοδος </a:t>
            </a:r>
            <a:r>
              <a:rPr lang="el-GR" sz="2400">
                <a:latin typeface="Calibri" charset="0"/>
              </a:rPr>
              <a:t>για την κατάκτηση της Γ2, όπως υπάρχει και για την κατάκτηση της Γ1 (</a:t>
            </a:r>
            <a:r>
              <a:rPr lang="el-GR" sz="2400" i="1">
                <a:latin typeface="Calibri" charset="0"/>
              </a:rPr>
              <a:t>υπόθεση της κρίσιμης περιόδου</a:t>
            </a:r>
            <a:r>
              <a:rPr lang="el-GR" sz="2400">
                <a:latin typeface="Calibri" charset="0"/>
              </a:rPr>
              <a:t>). Το ηλικιακό όριο της κρίσιμης περιόδου, μετά από το οποίο θεωρείται ότι μια γλώσσα κατακτάται ως Γ2 είναι γενικά η </a:t>
            </a:r>
            <a:r>
              <a:rPr lang="el-GR" sz="2400">
                <a:solidFill>
                  <a:srgbClr val="FF0000"/>
                </a:solidFill>
                <a:latin typeface="Calibri" charset="0"/>
              </a:rPr>
              <a:t>αρχή της εφηβείας</a:t>
            </a:r>
            <a:r>
              <a:rPr lang="el-GR" sz="2400">
                <a:latin typeface="Calibri" charset="0"/>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2291">
                                            <p:txEl>
                                              <p:pRg st="1" end="1"/>
                                            </p:txEl>
                                          </p:spTgt>
                                        </p:tgtEl>
                                        <p:attrNameLst>
                                          <p:attrName>style.visibility</p:attrName>
                                        </p:attrNameLst>
                                      </p:cBhvr>
                                      <p:to>
                                        <p:strVal val="visible"/>
                                      </p:to>
                                    </p:set>
                                    <p:anim calcmode="lin" valueType="num">
                                      <p:cBhvr additive="base">
                                        <p:cTn id="19"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itle 1"/>
          <p:cNvSpPr>
            <a:spLocks noGrp="1"/>
          </p:cNvSpPr>
          <p:nvPr>
            <p:ph type="title"/>
          </p:nvPr>
        </p:nvSpPr>
        <p:spPr>
          <a:xfrm>
            <a:off x="395288" y="333375"/>
            <a:ext cx="8507412" cy="1143000"/>
          </a:xfrm>
        </p:spPr>
        <p:txBody>
          <a:bodyPr/>
          <a:lstStyle/>
          <a:p>
            <a:r>
              <a:rPr lang="el-GR" b="1">
                <a:solidFill>
                  <a:srgbClr val="FF0000"/>
                </a:solidFill>
                <a:latin typeface="Calibri" charset="0"/>
              </a:rPr>
              <a:t>Περιβάλλοντα εκμάθησης για τη Γ2</a:t>
            </a:r>
            <a:endParaRPr lang="en-US" b="1">
              <a:solidFill>
                <a:srgbClr val="FF0000"/>
              </a:solidFill>
              <a:latin typeface="Calibri" charset="0"/>
            </a:endParaRPr>
          </a:p>
        </p:txBody>
      </p:sp>
      <p:sp>
        <p:nvSpPr>
          <p:cNvPr id="3" name="Content Placeholder 2"/>
          <p:cNvSpPr>
            <a:spLocks noGrp="1"/>
          </p:cNvSpPr>
          <p:nvPr>
            <p:ph idx="1"/>
          </p:nvPr>
        </p:nvSpPr>
        <p:spPr>
          <a:xfrm>
            <a:off x="395288" y="1628775"/>
            <a:ext cx="8229600" cy="4525963"/>
          </a:xfrm>
        </p:spPr>
        <p:txBody>
          <a:bodyPr/>
          <a:lstStyle/>
          <a:p>
            <a:r>
              <a:rPr lang="el-GR">
                <a:latin typeface="Calibri" charset="0"/>
              </a:rPr>
              <a:t>Πού;</a:t>
            </a:r>
          </a:p>
          <a:p>
            <a:endParaRPr lang="el-GR">
              <a:latin typeface="Calibri" charset="0"/>
            </a:endParaRPr>
          </a:p>
          <a:p>
            <a:r>
              <a:rPr lang="el-GR">
                <a:latin typeface="Calibri" charset="0"/>
              </a:rPr>
              <a:t>Πόσο;</a:t>
            </a:r>
          </a:p>
          <a:p>
            <a:endParaRPr lang="el-GR">
              <a:latin typeface="Calibri" charset="0"/>
            </a:endParaRPr>
          </a:p>
          <a:p>
            <a:r>
              <a:rPr lang="el-GR">
                <a:latin typeface="Calibri" charset="0"/>
              </a:rPr>
              <a:t>Πώς;</a:t>
            </a:r>
          </a:p>
          <a:p>
            <a:endParaRPr lang="el-GR">
              <a:latin typeface="Calibri" charset="0"/>
            </a:endParaRPr>
          </a:p>
          <a:p>
            <a:r>
              <a:rPr lang="el-GR">
                <a:latin typeface="Calibri" charset="0"/>
              </a:rPr>
              <a:t>Τι;</a:t>
            </a:r>
          </a:p>
          <a:p>
            <a:endParaRPr lang="el-GR">
              <a:latin typeface="Calibri" charset="0"/>
            </a:endParaRPr>
          </a:p>
          <a:p>
            <a:endParaRPr lang="el-GR">
              <a:latin typeface="Calibri" charset="0"/>
            </a:endParaRPr>
          </a:p>
        </p:txBody>
      </p:sp>
      <p:sp>
        <p:nvSpPr>
          <p:cNvPr id="4" name="Down Arrow 3"/>
          <p:cNvSpPr/>
          <p:nvPr/>
        </p:nvSpPr>
        <p:spPr>
          <a:xfrm>
            <a:off x="1835150" y="1557338"/>
            <a:ext cx="1512888" cy="136683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Down Arrow 6"/>
          <p:cNvSpPr/>
          <p:nvPr/>
        </p:nvSpPr>
        <p:spPr>
          <a:xfrm>
            <a:off x="1835150" y="2997200"/>
            <a:ext cx="1512888" cy="1368425"/>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8" name="Down Arrow 7"/>
          <p:cNvSpPr/>
          <p:nvPr/>
        </p:nvSpPr>
        <p:spPr>
          <a:xfrm>
            <a:off x="1908175" y="4365625"/>
            <a:ext cx="1511300" cy="1366838"/>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Title 1"/>
          <p:cNvSpPr>
            <a:spLocks noGrp="1"/>
          </p:cNvSpPr>
          <p:nvPr>
            <p:ph type="title"/>
          </p:nvPr>
        </p:nvSpPr>
        <p:spPr>
          <a:xfrm>
            <a:off x="457200" y="274638"/>
            <a:ext cx="8229600" cy="993775"/>
          </a:xfrm>
        </p:spPr>
        <p:txBody>
          <a:bodyPr/>
          <a:lstStyle/>
          <a:p>
            <a:r>
              <a:rPr lang="el-GR" sz="3600" b="1">
                <a:solidFill>
                  <a:srgbClr val="FF0000"/>
                </a:solidFill>
                <a:latin typeface="Calibri" charset="0"/>
              </a:rPr>
              <a:t>Περιβάλλοντα φυσικής εκμάθησης</a:t>
            </a:r>
            <a:endParaRPr lang="en-US" sz="3600" b="1">
              <a:solidFill>
                <a:srgbClr val="FF0000"/>
              </a:solidFill>
              <a:latin typeface="Calibri" charset="0"/>
            </a:endParaRPr>
          </a:p>
        </p:txBody>
      </p:sp>
      <p:sp>
        <p:nvSpPr>
          <p:cNvPr id="3" name="Content Placeholder 2"/>
          <p:cNvSpPr>
            <a:spLocks noGrp="1"/>
          </p:cNvSpPr>
          <p:nvPr>
            <p:ph idx="1"/>
          </p:nvPr>
        </p:nvSpPr>
        <p:spPr/>
        <p:txBody>
          <a:bodyPr/>
          <a:lstStyle/>
          <a:p>
            <a:pPr>
              <a:defRPr/>
            </a:pPr>
            <a:r>
              <a:rPr lang="el-GR" dirty="0" smtClean="0"/>
              <a:t>Η προς εκμάθηση γλώσσα ομιλείται ως επίσημη γλώσσα της χώρας/ του τόπου μετεγκατάστασης.</a:t>
            </a:r>
          </a:p>
          <a:p>
            <a:pPr>
              <a:defRPr/>
            </a:pPr>
            <a:r>
              <a:rPr lang="el-GR" dirty="0" smtClean="0"/>
              <a:t>Αιτίες;;;</a:t>
            </a:r>
          </a:p>
          <a:p>
            <a:pPr lvl="1">
              <a:defRPr/>
            </a:pPr>
            <a:r>
              <a:rPr lang="el-GR" dirty="0" smtClean="0"/>
              <a:t>Μετανάστευση</a:t>
            </a:r>
            <a:r>
              <a:rPr lang="en-US" dirty="0" smtClean="0"/>
              <a:t> (immigration)</a:t>
            </a:r>
          </a:p>
          <a:p>
            <a:pPr lvl="1">
              <a:defRPr/>
            </a:pPr>
            <a:r>
              <a:rPr lang="el-GR" dirty="0" smtClean="0"/>
              <a:t>Σπουδές στο εξωτερικό </a:t>
            </a:r>
            <a:r>
              <a:rPr lang="en-US" dirty="0" smtClean="0"/>
              <a:t>(study abroad)</a:t>
            </a:r>
            <a:endParaRPr lang="el-GR" dirty="0" smtClean="0"/>
          </a:p>
          <a:p>
            <a:pPr marL="457200" lvl="1" indent="0">
              <a:buFont typeface="Arial" charset="0"/>
              <a:buNone/>
              <a:defRPr/>
            </a:pPr>
            <a:endParaRPr lang="el-GR" dirty="0" smtClean="0"/>
          </a:p>
          <a:p>
            <a:pPr lvl="1">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a:spLocks noGrp="1"/>
          </p:cNvSpPr>
          <p:nvPr>
            <p:ph type="title"/>
          </p:nvPr>
        </p:nvSpPr>
        <p:spPr/>
        <p:txBody>
          <a:bodyPr/>
          <a:lstStyle/>
          <a:p>
            <a:r>
              <a:rPr lang="el-GR" sz="3200" b="1">
                <a:solidFill>
                  <a:srgbClr val="FF0000"/>
                </a:solidFill>
                <a:latin typeface="Calibri" charset="0"/>
              </a:rPr>
              <a:t>Μελέτες για τα περιβάλλοντα φυσικής εκμάθησης: μετανάστευση</a:t>
            </a:r>
            <a:endParaRPr lang="en-US" sz="3200" b="1">
              <a:solidFill>
                <a:srgbClr val="FF0000"/>
              </a:solidFill>
              <a:latin typeface="Calibri" charset="0"/>
            </a:endParaRPr>
          </a:p>
        </p:txBody>
      </p:sp>
      <p:sp>
        <p:nvSpPr>
          <p:cNvPr id="134146" name="Content Placeholder 2"/>
          <p:cNvSpPr>
            <a:spLocks noGrp="1"/>
          </p:cNvSpPr>
          <p:nvPr>
            <p:ph idx="1"/>
          </p:nvPr>
        </p:nvSpPr>
        <p:spPr/>
        <p:txBody>
          <a:bodyPr/>
          <a:lstStyle/>
          <a:p>
            <a:r>
              <a:rPr lang="el-GR" dirty="0">
                <a:latin typeface="Calibri" charset="0"/>
              </a:rPr>
              <a:t>Ενδιαφέρον για την </a:t>
            </a:r>
            <a:r>
              <a:rPr lang="el-GR" b="1" dirty="0">
                <a:latin typeface="Calibri" charset="0"/>
              </a:rPr>
              <a:t>ηλικία</a:t>
            </a:r>
            <a:r>
              <a:rPr lang="el-GR" dirty="0">
                <a:latin typeface="Calibri" charset="0"/>
              </a:rPr>
              <a:t> άφιξης και τη σχέση της με την ανάπτυξη γλωσσικών δεξιοτήτων σε επίπεδο ΦΟ.</a:t>
            </a:r>
          </a:p>
          <a:p>
            <a:r>
              <a:rPr lang="en-US" dirty="0">
                <a:latin typeface="Calibri" charset="0"/>
              </a:rPr>
              <a:t> </a:t>
            </a:r>
            <a:r>
              <a:rPr lang="el-GR" dirty="0">
                <a:latin typeface="Calibri" charset="0"/>
              </a:rPr>
              <a:t>μελέτη της πολύπλοκης σχέσης που δημιουργείται ανάμεσα στη γλώσσα και </a:t>
            </a:r>
            <a:r>
              <a:rPr lang="el-GR" dirty="0" smtClean="0">
                <a:latin typeface="Calibri" charset="0"/>
              </a:rPr>
              <a:t>την </a:t>
            </a:r>
            <a:r>
              <a:rPr lang="el-GR" b="1" dirty="0">
                <a:latin typeface="Calibri" charset="0"/>
              </a:rPr>
              <a:t>κοινωνική ταυτότητα</a:t>
            </a:r>
            <a:r>
              <a:rPr lang="el-GR" dirty="0">
                <a:latin typeface="Calibri" charset="0"/>
              </a:rPr>
              <a:t> που αναπτύσσει ο μαθητής στο περιβάλλον της Γ2.</a:t>
            </a:r>
            <a:endParaRPr lang="en-US" dirty="0">
              <a:latin typeface="Calibri"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1 - Τίτλος"/>
          <p:cNvSpPr>
            <a:spLocks noGrp="1"/>
          </p:cNvSpPr>
          <p:nvPr>
            <p:ph type="ctrTitle"/>
          </p:nvPr>
        </p:nvSpPr>
        <p:spPr/>
        <p:txBody>
          <a:bodyPr/>
          <a:lstStyle/>
          <a:p>
            <a:r>
              <a:rPr lang="el-GR">
                <a:latin typeface="Calibri" charset="0"/>
              </a:rPr>
              <a:t>Ο παράγοντας ΗΛΙΚΙΑ στην κατάκτηση της Γ2</a:t>
            </a:r>
          </a:p>
        </p:txBody>
      </p:sp>
      <p:sp>
        <p:nvSpPr>
          <p:cNvPr id="135170" name="2 - Υπότιτλος"/>
          <p:cNvSpPr>
            <a:spLocks noGrp="1"/>
          </p:cNvSpPr>
          <p:nvPr>
            <p:ph type="subTitle" idx="1"/>
          </p:nvPr>
        </p:nvSpPr>
        <p:spPr/>
        <p:txBody>
          <a:bodyPr/>
          <a:lstStyle/>
          <a:p>
            <a:r>
              <a:rPr lang="el-GR">
                <a:solidFill>
                  <a:srgbClr val="898989"/>
                </a:solidFill>
                <a:latin typeface="Calibri" charset="0"/>
              </a:rPr>
              <a:t>Όσο πιο νωρίς, τόσο πιο ψηλά</a:t>
            </a:r>
          </a:p>
          <a:p>
            <a:r>
              <a:rPr lang="el-GR">
                <a:solidFill>
                  <a:srgbClr val="898989"/>
                </a:solidFill>
                <a:latin typeface="Calibri" charset="0"/>
              </a:rPr>
              <a:t>Όσο πιο αργά, τόσο πιο γρήγορα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1 - Τίτλος"/>
          <p:cNvSpPr>
            <a:spLocks noGrp="1"/>
          </p:cNvSpPr>
          <p:nvPr>
            <p:ph type="title"/>
          </p:nvPr>
        </p:nvSpPr>
        <p:spPr/>
        <p:txBody>
          <a:bodyPr/>
          <a:lstStyle/>
          <a:p>
            <a:r>
              <a:rPr lang="el-GR" b="1">
                <a:latin typeface="Calibri" charset="0"/>
              </a:rPr>
              <a:t>Υπόθεση της Κρίσιμης Περιόδου</a:t>
            </a:r>
          </a:p>
        </p:txBody>
      </p:sp>
      <p:sp>
        <p:nvSpPr>
          <p:cNvPr id="136194" name="2 - Θέση περιεχομένου"/>
          <p:cNvSpPr>
            <a:spLocks noGrp="1"/>
          </p:cNvSpPr>
          <p:nvPr>
            <p:ph idx="1"/>
          </p:nvPr>
        </p:nvSpPr>
        <p:spPr/>
        <p:txBody>
          <a:bodyPr/>
          <a:lstStyle/>
          <a:p>
            <a:pPr>
              <a:lnSpc>
                <a:spcPct val="90000"/>
              </a:lnSpc>
            </a:pPr>
            <a:r>
              <a:rPr lang="el-GR" sz="2700" u="sng">
                <a:latin typeface="Calibri" charset="0"/>
              </a:rPr>
              <a:t>Κρίσιμη περίοδος</a:t>
            </a:r>
            <a:r>
              <a:rPr lang="el-GR" sz="2700">
                <a:latin typeface="Calibri" charset="0"/>
              </a:rPr>
              <a:t>: Η περίοδος κατά την οποία συμπεριφορές και δεξιότητες φαίνεται να έχουν κατακτηθεί με ιδιαίτερη ευκολία και ταχύτητα και χωρίς καμία εξωτερική παρέμβαση.</a:t>
            </a:r>
            <a:endParaRPr lang="en-US" sz="2700">
              <a:latin typeface="Calibri" charset="0"/>
            </a:endParaRPr>
          </a:p>
          <a:p>
            <a:pPr>
              <a:lnSpc>
                <a:spcPct val="90000"/>
              </a:lnSpc>
              <a:buFont typeface="Arial" charset="0"/>
              <a:buNone/>
            </a:pPr>
            <a:endParaRPr lang="el-GR" sz="2700" u="sng">
              <a:latin typeface="Calibri" charset="0"/>
            </a:endParaRPr>
          </a:p>
          <a:p>
            <a:pPr>
              <a:lnSpc>
                <a:spcPct val="90000"/>
              </a:lnSpc>
            </a:pPr>
            <a:r>
              <a:rPr lang="el-GR" sz="2700" u="sng">
                <a:latin typeface="Calibri" charset="0"/>
              </a:rPr>
              <a:t>Υπόθεση της ΚΠ</a:t>
            </a:r>
            <a:r>
              <a:rPr lang="el-GR" sz="2700">
                <a:latin typeface="Calibri" charset="0"/>
              </a:rPr>
              <a:t>: διατυπώθηκε για πρώτη φορά σχετικά με τη γλωσσική κατάκτηση από τους </a:t>
            </a:r>
            <a:r>
              <a:rPr lang="en-US" sz="2700">
                <a:latin typeface="Calibri" charset="0"/>
              </a:rPr>
              <a:t>Penfield &amp; Roberts (1959) </a:t>
            </a:r>
            <a:r>
              <a:rPr lang="el-GR" sz="2700">
                <a:latin typeface="Calibri" charset="0"/>
              </a:rPr>
              <a:t>οι οποίοι την τοποθέτησαν στα 9 χρόνια, μετά το πέρας των οποίων κάνουν λόγο για μια γενικότερη «γνωστική ανελαστικότητα» που δεν ευνοεί την ανεμπόδιστη γλωσσική ανάπτυξη.</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1 - Τίτλος"/>
          <p:cNvSpPr>
            <a:spLocks noGrp="1"/>
          </p:cNvSpPr>
          <p:nvPr>
            <p:ph type="title"/>
          </p:nvPr>
        </p:nvSpPr>
        <p:spPr/>
        <p:txBody>
          <a:bodyPr/>
          <a:lstStyle/>
          <a:p>
            <a:r>
              <a:rPr lang="en-US" sz="3200" b="1">
                <a:latin typeface="Calibri" charset="0"/>
              </a:rPr>
              <a:t>Eric Lenneberg (1967) Biological Foundations of Language </a:t>
            </a:r>
            <a:endParaRPr lang="el-GR" sz="3200" b="1">
              <a:latin typeface="Calibri" charset="0"/>
            </a:endParaRPr>
          </a:p>
        </p:txBody>
      </p:sp>
      <p:sp>
        <p:nvSpPr>
          <p:cNvPr id="137218" name="2 - Θέση περιεχομένου"/>
          <p:cNvSpPr>
            <a:spLocks noGrp="1"/>
          </p:cNvSpPr>
          <p:nvPr>
            <p:ph idx="1"/>
          </p:nvPr>
        </p:nvSpPr>
        <p:spPr/>
        <p:txBody>
          <a:bodyPr/>
          <a:lstStyle/>
          <a:p>
            <a:pPr>
              <a:lnSpc>
                <a:spcPct val="90000"/>
              </a:lnSpc>
            </a:pPr>
            <a:r>
              <a:rPr lang="en-US">
                <a:latin typeface="Calibri" charset="0"/>
              </a:rPr>
              <a:t>Automatic acquisition from mere exposure to a given language seems to disappear [after puberty], and </a:t>
            </a:r>
            <a:r>
              <a:rPr lang="en-US" b="1">
                <a:latin typeface="Calibri" charset="0"/>
              </a:rPr>
              <a:t>foreign languages have to be taught and learned through a conscious and labored effort</a:t>
            </a:r>
            <a:r>
              <a:rPr lang="en-US">
                <a:latin typeface="Calibri" charset="0"/>
              </a:rPr>
              <a:t>. Moreover, a person can learn to communicate in a foreign language at the age of forty. This does not trouble our basic hypothesis. (1967, p.176)</a:t>
            </a:r>
            <a:endParaRPr lang="el-GR">
              <a:latin typeface="Calibri" charset="0"/>
            </a:endParaRPr>
          </a:p>
          <a:p>
            <a:pPr>
              <a:lnSpc>
                <a:spcPct val="90000"/>
              </a:lnSpc>
            </a:pPr>
            <a:r>
              <a:rPr lang="el-GR">
                <a:latin typeface="Calibri" charset="0"/>
              </a:rPr>
              <a:t>2-13 ετών, σύμφωνα με κλινικές μελέτες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6989</TotalTime>
  <Words>1869</Words>
  <Application>Microsoft Macintosh PowerPoint</Application>
  <PresentationFormat>On-screen Show (4:3)</PresentationFormat>
  <Paragraphs>156</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Θέμα του Office</vt:lpstr>
      <vt:lpstr> Περιβάλλοντα εκμάθησης Γ2</vt:lpstr>
      <vt:lpstr>Γιατί να μελετάμε την κατάκτηση της Γ2;  Τι πληροφορίες μας δίνει η κατάκτηση για τη γλωσσική διδασκαλία;</vt:lpstr>
      <vt:lpstr>Τι είναι η κατάκτηση της Γ2</vt:lpstr>
      <vt:lpstr>Περιβάλλοντα εκμάθησης για τη Γ2</vt:lpstr>
      <vt:lpstr>Περιβάλλοντα φυσικής εκμάθησης</vt:lpstr>
      <vt:lpstr>Μελέτες για τα περιβάλλοντα φυσικής εκμάθησης: μετανάστευση</vt:lpstr>
      <vt:lpstr>Ο παράγοντας ΗΛΙΚΙΑ στην κατάκτηση της Γ2</vt:lpstr>
      <vt:lpstr>Υπόθεση της Κρίσιμης Περιόδου</vt:lpstr>
      <vt:lpstr>Eric Lenneberg (1967) Biological Foundations of Language </vt:lpstr>
      <vt:lpstr>Birdsong, D. (1999) Second Language Acquisition and the critical period hypothesis. Mahawah, NJ: Lawrence Erlbaum,.</vt:lpstr>
      <vt:lpstr>Εμπειρικές μελέτες</vt:lpstr>
      <vt:lpstr>Εμπειρικές μελέτες: η πιο παλιά (1)</vt:lpstr>
      <vt:lpstr>Εμπειρικές μελέτες (2)</vt:lpstr>
      <vt:lpstr>Εμπειρικές μελέτες (3): ο ρόλος του ΓΕΙΣ</vt:lpstr>
      <vt:lpstr>Εμπειρικές μελέτες (4): ο ρόλος του ΓΕΙΣ</vt:lpstr>
      <vt:lpstr>Εμπειρικές μελέτες (5): από τις πιο συχνά αναφερόμενες</vt:lpstr>
      <vt:lpstr>Εμπειρικές μελέτες</vt:lpstr>
      <vt:lpstr>Σπουδές στο εξωτερικό</vt:lpstr>
      <vt:lpstr>Σπουδές στο εξωτερικό</vt:lpstr>
      <vt:lpstr>4 κατηγορίες μαθητών (+, -, ?)</vt:lpstr>
      <vt:lpstr>Βασικές έννοιες</vt:lpstr>
      <vt:lpstr>Αντιστοιχίζω όρους και ορισμούς</vt:lpstr>
      <vt:lpstr>Κατάκτηση Γ2: διαδικασία εξαιρετικά σύνθετη και πολύπλοκη που καθορίζεται από σειρά παραμέτρων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Κατάκτηση-Διδασκαλία Δεύτερης Γλώσσας (ειδικές εφαρμογές στη Διδασκαλία της Ελληνικής ως Δεύτερης Γλώσσας)</dc:title>
  <dc:creator>MARIA IAKOVOU</dc:creator>
  <cp:lastModifiedBy>Dimitris Papadopoulos</cp:lastModifiedBy>
  <cp:revision>66</cp:revision>
  <dcterms:created xsi:type="dcterms:W3CDTF">2012-10-16T19:42:21Z</dcterms:created>
  <dcterms:modified xsi:type="dcterms:W3CDTF">2017-10-20T06:09:14Z</dcterms:modified>
</cp:coreProperties>
</file>